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390" r:id="rId2"/>
    <p:sldId id="391" r:id="rId3"/>
    <p:sldId id="392" r:id="rId4"/>
    <p:sldId id="393" r:id="rId5"/>
    <p:sldId id="394" r:id="rId6"/>
    <p:sldId id="395" r:id="rId7"/>
    <p:sldId id="1116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77D8F"/>
    <a:srgbClr val="D3E5D7"/>
    <a:srgbClr val="D4E5E5"/>
    <a:srgbClr val="6FA385"/>
    <a:srgbClr val="4F755F"/>
    <a:srgbClr val="196297"/>
    <a:srgbClr val="E3E3E3"/>
    <a:srgbClr val="326496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52" autoAdjust="0"/>
    <p:restoredTop sz="94761" autoAdjust="0"/>
  </p:normalViewPr>
  <p:slideViewPr>
    <p:cSldViewPr snapToGrid="0" showGuides="1">
      <p:cViewPr varScale="1">
        <p:scale>
          <a:sx n="155" d="100"/>
          <a:sy n="155" d="100"/>
        </p:scale>
        <p:origin x="1656" y="138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8.9567308302888393E-2"/>
          <c:w val="0.82601761556664899"/>
          <c:h val="0.7427504890706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Elvitegravir-Cobicistat Arm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1B-FF4C-A6BD-450E78EB13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Arm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83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1B-FF4C-A6BD-450E78EB13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31954152"/>
        <c:axId val="-2080536632"/>
      </c:barChart>
      <c:catAx>
        <c:axId val="-2131954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 Week</a:t>
                </a:r>
              </a:p>
            </c:rich>
          </c:tx>
          <c:layout>
            <c:manualLayout>
              <c:xMode val="edge"/>
              <c:yMode val="edge"/>
              <c:x val="0.43647078837367598"/>
              <c:y val="0.91457550455768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05366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0536632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(%) with</a:t>
                </a:r>
                <a:br>
                  <a:rPr lang="en-US" sz="1600" dirty="0"/>
                </a:br>
                <a:r>
                  <a:rPr lang="en-US" sz="1600" dirty="0"/>
                  <a:t> HIV RNA &lt;50 copies/mL</a:t>
                </a:r>
              </a:p>
            </c:rich>
          </c:tx>
          <c:layout>
            <c:manualLayout>
              <c:xMode val="edge"/>
              <c:yMode val="edge"/>
              <c:x val="3.08641975308642E-3"/>
              <c:y val="0.183509278931561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3195415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6968613298337707"/>
          <c:y val="9.2682355497793693E-3"/>
          <c:w val="0.70118158841255951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07042869641299"/>
          <c:y val="9.8639653917565032E-2"/>
          <c:w val="0.86350114221833396"/>
          <c:h val="0.77202201247123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Elvitegravir-Cobicistat Arm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Nervous System Disorders</c:v>
                </c:pt>
                <c:pt idx="1">
                  <c:v>Psychiatric Disorders</c:v>
                </c:pt>
                <c:pt idx="2">
                  <c:v>Gastrointestinal Disorders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10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92-344E-A724-CDCDF10365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Arm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Nervous System Disorders</c:v>
                </c:pt>
                <c:pt idx="1">
                  <c:v>Psychiatric Disorders</c:v>
                </c:pt>
                <c:pt idx="2">
                  <c:v>Gastrointestinal Disorders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26</c:v>
                </c:pt>
                <c:pt idx="1">
                  <c:v>43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92-344E-A724-CDCDF10365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32635800"/>
        <c:axId val="-2132597256"/>
      </c:barChart>
      <c:catAx>
        <c:axId val="-2132635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25972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2597256"/>
        <c:scaling>
          <c:orientation val="minMax"/>
          <c:max val="6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Patients</a:t>
                </a:r>
                <a:r>
                  <a:rPr lang="en-US" sz="1800" baseline="0" dirty="0"/>
                  <a:t> </a:t>
                </a:r>
                <a:r>
                  <a:rPr lang="en-US" sz="1800" dirty="0"/>
                  <a:t>(%)</a:t>
                </a:r>
              </a:p>
            </c:rich>
          </c:tx>
          <c:layout>
            <c:manualLayout>
              <c:xMode val="edge"/>
              <c:yMode val="edge"/>
              <c:x val="7.8691552444833297E-4"/>
              <c:y val="0.29493961791752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2635800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r"/>
      <c:layout>
        <c:manualLayout>
          <c:xMode val="edge"/>
          <c:yMode val="edge"/>
          <c:x val="0.18960241080975995"/>
          <c:y val="4.8431543352592992E-5"/>
          <c:w val="0.77644697190628953"/>
          <c:h val="8.1533722080163795E-2"/>
        </c:manualLayout>
      </c:layout>
      <c:overlay val="0"/>
      <c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69037073490799"/>
          <c:y val="0.112812017986181"/>
          <c:w val="0.82428149606299195"/>
          <c:h val="0.77917983747981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Elvitegravir-Cobicistat Arm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Week 2</c:v>
                </c:pt>
                <c:pt idx="1">
                  <c:v>Week 24</c:v>
                </c:pt>
                <c:pt idx="2">
                  <c:v>Week 48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-13.1</c:v>
                </c:pt>
                <c:pt idx="1">
                  <c:v>-18</c:v>
                </c:pt>
                <c:pt idx="2">
                  <c:v>-19.7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19-9B4C-8705-95B1385C31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Arm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Week 2</c:v>
                </c:pt>
                <c:pt idx="1">
                  <c:v>Week 24</c:v>
                </c:pt>
                <c:pt idx="2">
                  <c:v>Week 48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-1.1000000000000001</c:v>
                </c:pt>
                <c:pt idx="1">
                  <c:v>-6.6</c:v>
                </c:pt>
                <c:pt idx="2">
                  <c:v>-5.5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19-9B4C-8705-95B1385C31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80609544"/>
        <c:axId val="-2080611384"/>
      </c:barChart>
      <c:catAx>
        <c:axId val="-2080609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20806113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0611384"/>
        <c:scaling>
          <c:orientation val="minMax"/>
          <c:max val="0"/>
          <c:min val="-2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Mean Change in Estimated GFR</a:t>
                </a:r>
              </a:p>
            </c:rich>
          </c:tx>
          <c:layout>
            <c:manualLayout>
              <c:xMode val="edge"/>
              <c:yMode val="edge"/>
              <c:x val="2.3356299212598401E-2"/>
              <c:y val="7.3850848009632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80609544"/>
        <c:crosses val="autoZero"/>
        <c:crossBetween val="between"/>
        <c:majorUnit val="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5104166666666699"/>
          <c:y val="1.41723640686157E-2"/>
          <c:w val="0.82638888888888895"/>
          <c:h val="7.7236929118762399E-2"/>
        </c:manualLayout>
      </c:layout>
      <c:overlay val="0"/>
      <c:spPr>
        <a:solidFill>
          <a:srgbClr val="FFFFFF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400" b="0" dirty="0" err="1"/>
              <a:t>Elvitegravir</a:t>
            </a:r>
            <a:r>
              <a:rPr lang="en-US" sz="2400" b="0" dirty="0"/>
              <a:t> in “Quad Pill” versus </a:t>
            </a:r>
            <a:r>
              <a:rPr lang="en-US" sz="2400" b="0" i="1" dirty="0" err="1"/>
              <a:t>Atripla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Study 104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3039C-F380-1C4F-BF6A-1C0848CFF5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8493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11"/>
          <p:cNvSpPr>
            <a:spLocks noChangeShapeType="1"/>
          </p:cNvSpPr>
          <p:nvPr/>
        </p:nvSpPr>
        <p:spPr bwMode="auto">
          <a:xfrm rot="20430663">
            <a:off x="4443614" y="3274726"/>
            <a:ext cx="871027" cy="964784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Elvitegravir-Cobicistat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versus Efavirenz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104: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003A78"/>
                </a:solidFill>
              </a:rPr>
              <a:t>Source</a:t>
            </a:r>
            <a:r>
              <a:rPr lang="en-US" dirty="0"/>
              <a:t>: </a:t>
            </a:r>
            <a:r>
              <a:rPr lang="en-US" dirty="0">
                <a:latin typeface="Arial" pitchFamily="22" charset="0"/>
              </a:rPr>
              <a:t>Cohen C, et al. AIDS. 2011;25:F7-12.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506615" y="2209799"/>
            <a:ext cx="3200400" cy="10058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Elvitegravir-Cobicistat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Tenofovir DF-Emtricitabine-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48)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4585157" y="2671078"/>
            <a:ext cx="718361" cy="100524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ltGray">
          <a:xfrm>
            <a:off x="5506615" y="3739898"/>
            <a:ext cx="3200400" cy="1005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^ Efavirenz-Tenofovir DF-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Emtricitabine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23)</a:t>
            </a:r>
          </a:p>
        </p:txBody>
      </p:sp>
      <p:sp>
        <p:nvSpPr>
          <p:cNvPr id="16" name="Oval 25"/>
          <p:cNvSpPr>
            <a:spLocks noChangeArrowheads="1"/>
          </p:cNvSpPr>
          <p:nvPr/>
        </p:nvSpPr>
        <p:spPr bwMode="invGray">
          <a:xfrm>
            <a:off x="4864949" y="3048000"/>
            <a:ext cx="274320" cy="27432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 pitchFamily="26" charset="0"/>
              </a:rPr>
              <a:t>2x</a:t>
            </a:r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invGray">
          <a:xfrm>
            <a:off x="4864949" y="3667118"/>
            <a:ext cx="274320" cy="27432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 pitchFamily="26" charset="0"/>
              </a:rPr>
              <a:t>1x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799" y="5437630"/>
            <a:ext cx="845820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*Dosing: Tenofovir (300 mg); Emtricitabine (200 mg); Elvitegravir (150 mg); </a:t>
            </a:r>
            <a:r>
              <a:rPr lang="en-US" sz="1400" dirty="0" err="1">
                <a:latin typeface="Arial"/>
                <a:cs typeface="Arial"/>
              </a:rPr>
              <a:t>Cobicistat</a:t>
            </a:r>
            <a:r>
              <a:rPr lang="en-US" sz="1400" dirty="0">
                <a:latin typeface="Arial"/>
                <a:cs typeface="Arial"/>
              </a:rPr>
              <a:t> (150 mg)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5816624"/>
            <a:ext cx="84582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^Dosing: Tenofovir (300 mg); Emtricitabine (200 mg); Efavirenz (600 mg) 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822542"/>
              </p:ext>
            </p:extLst>
          </p:nvPr>
        </p:nvGraphicFramePr>
        <p:xfrm>
          <a:off x="296333" y="1639825"/>
          <a:ext cx="4340981" cy="366303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E6EBF2"/>
                  </a:outerShdw>
                </a:effectLst>
              </a:tblPr>
              <a:tblGrid>
                <a:gridCol w="434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723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Study Design: Study 104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4182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 double-dummy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randomized, phase 2a trial comparing EVG-COBI-TDF-FTC versus EFV-TDF-FTC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Inclusion Criteria (n = 71)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 years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 naive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baseline NRTI, NNRTI, or PI mutations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CD4 &gt;50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AIDS condition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in previous 30 days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eGFR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≥80 mL/min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3674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Elvitegravir-Cobicistat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versus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Efavirenz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104: 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and 48: Virologic Response ( ITT-TLOVR*)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Cohen C, et al. AIDS. 2011;25:F7-12.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31084"/>
              </p:ext>
            </p:extLst>
          </p:nvPr>
        </p:nvGraphicFramePr>
        <p:xfrm>
          <a:off x="457200" y="1828804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81001" y="6169223"/>
            <a:ext cx="5105399" cy="276999"/>
          </a:xfrm>
          <a:prstGeom prst="rect">
            <a:avLst/>
          </a:prstGeom>
          <a:solidFill>
            <a:srgbClr val="FFFFFF"/>
          </a:soli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Arial" pitchFamily="-107" charset="0"/>
                <a:ea typeface="Arial" pitchFamily="-107" charset="0"/>
                <a:cs typeface="Arial" pitchFamily="-107" charset="0"/>
              </a:rPr>
              <a:t>*</a:t>
            </a:r>
            <a:r>
              <a:rPr lang="en-US" sz="1200" dirty="0">
                <a:latin typeface="Arial" pitchFamily="31" charset="0"/>
              </a:rPr>
              <a:t>ITT-TLOVR = Intention to Treat-Time to Loss of Virologic Response</a:t>
            </a:r>
            <a:endParaRPr lang="en-US" sz="12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119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“Quad” Pill versus </a:t>
            </a:r>
            <a:r>
              <a:rPr lang="en-US" sz="2400" i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Atripla</a:t>
            </a:r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/>
            </a:r>
            <a:b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Adverse Effects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Drug-Related, Treatment-Emergent Adverse Effects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Cohen C, et al. AIDS. 2011;25:F7-12.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619541"/>
              </p:ext>
            </p:extLst>
          </p:nvPr>
        </p:nvGraphicFramePr>
        <p:xfrm>
          <a:off x="457200" y="1905000"/>
          <a:ext cx="8229600" cy="448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26175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“Quad” Pill versus </a:t>
            </a:r>
            <a:r>
              <a:rPr lang="en-US" sz="2400" i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Atripla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Adverse Effects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2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Change in Estimated Glomerular Filtration Rate (Cockcroft-</a:t>
            </a:r>
            <a:r>
              <a:rPr lang="en-US" sz="2200" dirty="0" err="1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Gault</a:t>
            </a:r>
            <a:r>
              <a:rPr lang="en-US" sz="22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Cohen C, et al. AIDS. 2011;25:F7-12.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247944"/>
              </p:ext>
            </p:extLst>
          </p:nvPr>
        </p:nvGraphicFramePr>
        <p:xfrm>
          <a:off x="914400" y="1930402"/>
          <a:ext cx="7315200" cy="448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76201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Elvitegravir-Cobicistat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versus Efavirenz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Cohen C, et al. AIDS. 2011;25:F7-12.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380324"/>
              </p:ext>
            </p:extLst>
          </p:nvPr>
        </p:nvGraphicFramePr>
        <p:xfrm>
          <a:off x="0" y="2637250"/>
          <a:ext cx="9144000" cy="2143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Once-daily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elvitegravir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/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cobicistat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/emtricitabine/tenofovir</a:t>
                      </a:r>
                      <a:r>
                        <a:rPr lang="en-US" sz="2000" b="0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EVG/COBI/FTC/TDF) achieved and maintained a high rate of virologic suppression with fewer central nervous system and psychiatric adverse events compared to a current standard-of-care regimen 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of efavirenz/emtricitabine/tenofovir</a:t>
                      </a:r>
                      <a:r>
                        <a:rPr lang="en-US" sz="20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EFV/FTC/TDF)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14729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49467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47111</TotalTime>
  <Words>347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 Elvitegravir in “Quad Pill” versus Atripla Study 104</vt:lpstr>
      <vt:lpstr>Elvitegravir-Cobicistat versus Efavirenz Study 104: Design</vt:lpstr>
      <vt:lpstr>Elvitegravir-Cobicistat versus Efavirenz  Study 104: Results</vt:lpstr>
      <vt:lpstr>“Quad” Pill versus Atripla Adverse Effects</vt:lpstr>
      <vt:lpstr>“Quad” Pill versus Atripla Adverse Effects</vt:lpstr>
      <vt:lpstr>Elvitegravir-Cobicistat versus Efavirenz  Study: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2102</cp:revision>
  <cp:lastPrinted>2008-02-05T14:34:24Z</cp:lastPrinted>
  <dcterms:created xsi:type="dcterms:W3CDTF">2010-11-28T05:36:22Z</dcterms:created>
  <dcterms:modified xsi:type="dcterms:W3CDTF">2020-01-21T15:59:58Z</dcterms:modified>
</cp:coreProperties>
</file>