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64"/>
  </p:notesMasterIdLst>
  <p:handoutMasterIdLst>
    <p:handoutMasterId r:id="rId65"/>
  </p:handoutMasterIdLst>
  <p:sldIdLst>
    <p:sldId id="999" r:id="rId2"/>
    <p:sldId id="259" r:id="rId3"/>
    <p:sldId id="306" r:id="rId4"/>
    <p:sldId id="317" r:id="rId5"/>
    <p:sldId id="258" r:id="rId6"/>
    <p:sldId id="265" r:id="rId7"/>
    <p:sldId id="316" r:id="rId8"/>
    <p:sldId id="267" r:id="rId9"/>
    <p:sldId id="268" r:id="rId10"/>
    <p:sldId id="269" r:id="rId11"/>
    <p:sldId id="270" r:id="rId12"/>
    <p:sldId id="305" r:id="rId13"/>
    <p:sldId id="1111" r:id="rId14"/>
    <p:sldId id="307" r:id="rId15"/>
    <p:sldId id="312" r:id="rId16"/>
    <p:sldId id="385" r:id="rId17"/>
    <p:sldId id="386" r:id="rId18"/>
    <p:sldId id="387" r:id="rId19"/>
    <p:sldId id="388" r:id="rId20"/>
    <p:sldId id="389" r:id="rId21"/>
    <p:sldId id="278" r:id="rId22"/>
    <p:sldId id="319" r:id="rId23"/>
    <p:sldId id="360" r:id="rId24"/>
    <p:sldId id="282" r:id="rId25"/>
    <p:sldId id="321" r:id="rId26"/>
    <p:sldId id="384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22" r:id="rId35"/>
    <p:sldId id="323" r:id="rId36"/>
    <p:sldId id="364" r:id="rId37"/>
    <p:sldId id="1110" r:id="rId38"/>
    <p:sldId id="326" r:id="rId39"/>
    <p:sldId id="327" r:id="rId40"/>
    <p:sldId id="342" r:id="rId41"/>
    <p:sldId id="340" r:id="rId42"/>
    <p:sldId id="370" r:id="rId43"/>
    <p:sldId id="343" r:id="rId44"/>
    <p:sldId id="344" r:id="rId45"/>
    <p:sldId id="345" r:id="rId46"/>
    <p:sldId id="346" r:id="rId47"/>
    <p:sldId id="352" r:id="rId48"/>
    <p:sldId id="371" r:id="rId49"/>
    <p:sldId id="347" r:id="rId50"/>
    <p:sldId id="353" r:id="rId51"/>
    <p:sldId id="358" r:id="rId52"/>
    <p:sldId id="357" r:id="rId53"/>
    <p:sldId id="359" r:id="rId54"/>
    <p:sldId id="354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1109" r:id="rId63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2"/>
    <a:srgbClr val="677D8F"/>
    <a:srgbClr val="D3E5D7"/>
    <a:srgbClr val="D4E5E5"/>
    <a:srgbClr val="6FA385"/>
    <a:srgbClr val="4F755F"/>
    <a:srgbClr val="196297"/>
    <a:srgbClr val="E3E3E3"/>
    <a:srgbClr val="326496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0" autoAdjust="0"/>
    <p:restoredTop sz="94647" autoAdjust="0"/>
  </p:normalViewPr>
  <p:slideViewPr>
    <p:cSldViewPr snapToGrid="0" showGuides="1">
      <p:cViewPr varScale="1">
        <p:scale>
          <a:sx n="85" d="100"/>
          <a:sy n="85" d="100"/>
        </p:scale>
        <p:origin x="1015" y="31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952"/>
    </p:cViewPr>
  </p:sorterViewPr>
  <p:notesViewPr>
    <p:cSldViewPr snapToGrid="0" showGuides="1">
      <p:cViewPr varScale="1">
        <p:scale>
          <a:sx n="78" d="100"/>
          <a:sy n="78" d="100"/>
        </p:scale>
        <p:origin x="-2680" y="-96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94560597"/>
          <c:y val="0.10393506555802801"/>
          <c:w val="0.82601761556664899"/>
          <c:h val="0.72838263949917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Elvitegravir-Cobicistat-TDF-FTC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Week 24</c:v>
                </c:pt>
                <c:pt idx="1">
                  <c:v>Week 48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A-7743-A863-4319CAA776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Efavirenz-TDF-FTC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Week 24</c:v>
                </c:pt>
                <c:pt idx="1">
                  <c:v>Week 48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A-7743-A863-4319CAA776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1993845432"/>
        <c:axId val="2046169880"/>
      </c:barChart>
      <c:catAx>
        <c:axId val="-1993845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Study</a:t>
                </a:r>
                <a:r>
                  <a:rPr lang="en-US" sz="1600" baseline="0" dirty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9665597355886099"/>
              <c:y val="0.911022183928123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461698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4616988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8641975308642E-3"/>
              <c:y val="0.183509278931561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199384543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0641452804510499"/>
          <c:y val="9.2682355497793693E-3"/>
          <c:w val="0.76445319335083095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550649529772"/>
          <c:y val="0.112812017986181"/>
          <c:w val="0.84542120366548701"/>
          <c:h val="0.77917983747981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Tenofovir alafenamide arm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Hip </c:v>
                </c:pt>
                <c:pt idx="1">
                  <c:v>Spine 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-1.3</c:v>
                </c:pt>
                <c:pt idx="1">
                  <c:v>-0.66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C-964D-9292-4045FF8C50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 arm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Hip </c:v>
                </c:pt>
                <c:pt idx="1">
                  <c:v>Spine 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 formatCode="General">
                  <c:v>-2.86</c:v>
                </c:pt>
                <c:pt idx="1">
                  <c:v>-2.95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7C-964D-9292-4045FF8C50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98239048"/>
        <c:axId val="-2100610776"/>
      </c:barChart>
      <c:catAx>
        <c:axId val="-2098239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-21006107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0610776"/>
        <c:scaling>
          <c:orientation val="minMax"/>
          <c:max val="0"/>
          <c:min val="-4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Mean % Change in BMD</a:t>
                </a:r>
              </a:p>
            </c:rich>
          </c:tx>
          <c:layout>
            <c:manualLayout>
              <c:xMode val="edge"/>
              <c:yMode val="edge"/>
              <c:x val="5.9951881014873101E-3"/>
              <c:y val="0.16984260123036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-2098239048"/>
        <c:crosses val="autoZero"/>
        <c:crossBetween val="between"/>
        <c:majorUnit val="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3600894036224601"/>
          <c:y val="0"/>
          <c:w val="0.74142168845832801"/>
          <c:h val="9.55296214373062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0748853112295501"/>
          <c:w val="0.82601761556664899"/>
          <c:h val="0.7158686548405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Elvitegravir-Cobicistat-TDF-FTC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 &gt;100,000 copies/mL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</c:v>
                </c:pt>
                <c:pt idx="1">
                  <c:v>86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5-3542-ACB2-BFBEEF48DC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Atazanavir + Ritonavir+ 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D5-3542-ACB2-BFBEEF48DCCF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 &gt;100,000 copies/mL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81</c:v>
                </c:pt>
                <c:pt idx="1">
                  <c:v>82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5-3542-ACB2-BFBEEF48DC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2014388568"/>
        <c:axId val="-2014817304"/>
      </c:barChart>
      <c:catAx>
        <c:axId val="-2014388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</a:t>
                </a:r>
              </a:p>
            </c:rich>
          </c:tx>
          <c:layout>
            <c:manualLayout>
              <c:xMode val="edge"/>
              <c:yMode val="edge"/>
              <c:x val="0.58307572664527996"/>
              <c:y val="0.91126228924774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48173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48173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8641975308642E-3"/>
              <c:y val="0.163735264024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1438856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3697008360066101"/>
          <c:y val="1.49179233951688E-2"/>
          <c:w val="0.83389763779527604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0748853112295501"/>
          <c:w val="0.82601761556664899"/>
          <c:h val="0.7158686548405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Elvitegravir-Cobicistat-TDF-FTC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 &gt;100,000 copies/mL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</c:v>
                </c:pt>
                <c:pt idx="1">
                  <c:v>86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5-3542-ACB2-BFBEEF48DC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Atazanavir + Ritonavir+ 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D5-3542-ACB2-BFBEEF48DCCF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 &gt;100,000 copies/mL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81</c:v>
                </c:pt>
                <c:pt idx="1">
                  <c:v>82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5-3542-ACB2-BFBEEF48DC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2098253848"/>
        <c:axId val="-2099096504"/>
      </c:barChart>
      <c:catAx>
        <c:axId val="-2098253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</a:t>
                </a:r>
              </a:p>
            </c:rich>
          </c:tx>
          <c:layout>
            <c:manualLayout>
              <c:xMode val="edge"/>
              <c:yMode val="edge"/>
              <c:x val="0.58307572664527996"/>
              <c:y val="0.91126228924774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990965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990965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8641975308642E-3"/>
              <c:y val="0.163735264024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9825384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47772552736463"/>
          <c:y val="1.49179233951688E-2"/>
          <c:w val="0.82309516865947296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38483036842599"/>
          <c:y val="0.11299905907987901"/>
          <c:w val="0.83341500763116005"/>
          <c:h val="0.7888609914326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EVG-COBI-TDF-FTC (Switch)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solidFill>
                  <a:sysClr val="window" lastClr="FFFFFF">
                    <a:alpha val="50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EA-A04D-80B6-8FD91D67D5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HIV RNA &lt; 50 copies/mL</c:v>
                </c:pt>
                <c:pt idx="1">
                  <c:v>No Virologic Data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A-A04D-80B6-8FD91D67D5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RTV + PI + TDF-FTC (No switch)</c:v>
                </c:pt>
              </c:strCache>
            </c:strRef>
          </c:tx>
          <c:spPr>
            <a:solidFill>
              <a:srgbClr val="677D8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solidFill>
                  <a:sysClr val="window" lastClr="FFFFFF">
                    <a:alpha val="50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EA-A04D-80B6-8FD91D67D5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HIV RNA &lt; 50 copies/mL</c:v>
                </c:pt>
                <c:pt idx="1">
                  <c:v>No Virologic Data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EA-A04D-80B6-8FD91D67D5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2039689368"/>
        <c:axId val="-2039708840"/>
      </c:barChart>
      <c:catAx>
        <c:axId val="-2039689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397088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97088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Proportion of Patients (%)</a:t>
                </a:r>
              </a:p>
            </c:rich>
          </c:tx>
          <c:layout>
            <c:manualLayout>
              <c:xMode val="edge"/>
              <c:yMode val="edge"/>
              <c:x val="2.06557060779076E-2"/>
              <c:y val="0.15145258494445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968936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32459008347276"/>
          <c:y val="1.7725604739756201E-3"/>
          <c:w val="0.82922938948788405"/>
          <c:h val="9.9768939882385693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38483036842599"/>
          <c:y val="0.11299905907987901"/>
          <c:w val="0.83341500763116005"/>
          <c:h val="0.7888609914326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EVG-COBI-TDF-FTC (Switch)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solidFill>
                  <a:sysClr val="window" lastClr="FFFFFF">
                    <a:alpha val="50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AB-FA49-87DF-7C3D840ACA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HIV RNA &lt;50 copies/mL</c:v>
                </c:pt>
                <c:pt idx="1">
                  <c:v>No Virologic Data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AB-FA49-87DF-7C3D840ACA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NNRTI + TDF-FTC (No switch)</c:v>
                </c:pt>
              </c:strCache>
            </c:strRef>
          </c:tx>
          <c:spPr>
            <a:solidFill>
              <a:srgbClr val="677D8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solidFill>
                  <a:sysClr val="window" lastClr="FFFFFF">
                    <a:alpha val="50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AB-FA49-87DF-7C3D840ACA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HIV RNA &lt;50 copies/mL</c:v>
                </c:pt>
                <c:pt idx="1">
                  <c:v>No Virologic Data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AB-FA49-87DF-7C3D840ACA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861028536"/>
        <c:axId val="-861025208"/>
      </c:barChart>
      <c:catAx>
        <c:axId val="-861028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8610252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8610252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Proportion of Patients (%)</a:t>
                </a:r>
              </a:p>
            </c:rich>
          </c:tx>
          <c:layout>
            <c:manualLayout>
              <c:xMode val="edge"/>
              <c:yMode val="edge"/>
              <c:x val="2.1407602401986199E-3"/>
              <c:y val="0.157800115754970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86102853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5560269064441201"/>
          <c:y val="1.7725604739756201E-3"/>
          <c:w val="0.80608570719074801"/>
          <c:h val="8.072646229095399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1878797989234401"/>
          <c:w val="0.82601761556664899"/>
          <c:h val="0.74694203478802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EVG-COBI-TDF-FTC (Switch)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Efavirenz</c:v>
                </c:pt>
                <c:pt idx="1">
                  <c:v>Nevirapine or Rilpivirine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C-9A42-86AF-FC62C0ADAF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NNRTI + TDF-FTC (No switch)</c:v>
                </c:pt>
              </c:strCache>
            </c:strRef>
          </c:tx>
          <c:spPr>
            <a:solidFill>
              <a:srgbClr val="677D8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1C-9A42-86AF-FC62C0ADAFD1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Efavirenz</c:v>
                </c:pt>
                <c:pt idx="1">
                  <c:v>Nevirapine or Rilpivirine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86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C-9A42-86AF-FC62C0ADAF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860931640"/>
        <c:axId val="-860928360"/>
      </c:barChart>
      <c:catAx>
        <c:axId val="-860931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8609283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8609283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303030303030299E-3"/>
              <c:y val="0.163735264024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86093164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3511822953948899"/>
          <c:y val="9.2682355497793693E-3"/>
          <c:w val="0.83574946313528997"/>
          <c:h val="9.8823549333457494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1878797989234401"/>
          <c:w val="0.82601761556664899"/>
          <c:h val="0.74694203478802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EVG-COBI-TDF-FTC (Switch)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Efavirenz</c:v>
                </c:pt>
                <c:pt idx="2">
                  <c:v>Nevirapine or Rilpivirine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93</c:v>
                </c:pt>
                <c:pt idx="1">
                  <c:v>93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9-1548-8ADB-A303A91072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NNRTI + TDF-FTC (No switch)</c:v>
                </c:pt>
              </c:strCache>
            </c:strRef>
          </c:tx>
          <c:spPr>
            <a:solidFill>
              <a:srgbClr val="677D8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39-1548-8ADB-A303A91072F8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Efavirenz</c:v>
                </c:pt>
                <c:pt idx="2">
                  <c:v>Nevirapine or Rilpivirine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88</c:v>
                </c:pt>
                <c:pt idx="1">
                  <c:v>86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9-1548-8ADB-A303A91072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861916440"/>
        <c:axId val="-2064589512"/>
      </c:barChart>
      <c:catAx>
        <c:axId val="-861916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4589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45895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863755666905301E-3"/>
              <c:y val="0.163735264024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86191644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3511822953948899"/>
          <c:y val="9.2682355497793693E-3"/>
          <c:w val="0.83574946313528997"/>
          <c:h val="9.8823549333457494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3.0508474576271202E-2"/>
          <c:w val="0.82601761556664899"/>
          <c:h val="0.76495462431602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EVG-COBI-FTC-TDF</c:v>
                </c:pt>
              </c:strCache>
            </c:strRef>
          </c:tx>
          <c:spPr>
            <a:solidFill>
              <a:srgbClr val="6E4B7D">
                <a:lumMod val="60000"/>
                <a:lumOff val="40000"/>
              </a:srgbClr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C91-8347-99C5-178E5C9A125F}"/>
              </c:ext>
            </c:extLst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C91-8347-99C5-178E5C9A125F}"/>
              </c:ext>
            </c:extLst>
          </c:dPt>
          <c:dPt>
            <c:idx val="2"/>
            <c:invertIfNegative val="0"/>
            <c:bubble3D val="0"/>
            <c:spPr>
              <a:solidFill>
                <a:srgbClr val="56455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C91-8347-99C5-178E5C9A125F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Week 12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91-8347-99C5-178E5C9A12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-2020691336"/>
        <c:axId val="2090811160"/>
      </c:barChart>
      <c:catAx>
        <c:axId val="-2020691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EVG-COBI-FTC-TDF</a:t>
                </a:r>
              </a:p>
            </c:rich>
          </c:tx>
          <c:layout>
            <c:manualLayout>
              <c:xMode val="edge"/>
              <c:yMode val="edge"/>
              <c:x val="0.426040056908774"/>
              <c:y val="0.9040237555051380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90811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908111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1.8662766453258799E-2"/>
              <c:y val="7.61646425552738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2069133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8603455818"/>
          <c:y val="3.3564814814814797E-2"/>
          <c:w val="0.85379538495188101"/>
          <c:h val="0.759343175853018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Raltegravir</c:v>
                </c:pt>
              </c:strCache>
            </c:strRef>
          </c:tx>
          <c:spPr>
            <a:ln w="317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circle"/>
            <c:size val="8"/>
            <c:spPr>
              <a:solidFill>
                <a:schemeClr val="bg2">
                  <a:lumMod val="60000"/>
                  <a:lumOff val="40000"/>
                </a:schemeClr>
              </a:solidFill>
              <a:ln w="15875" cap="rnd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NPM</c:v>
                </c:pt>
                <c:pt idx="1">
                  <c:v>N155H</c:v>
                </c:pt>
                <c:pt idx="2">
                  <c:v>Q148H</c:v>
                </c:pt>
                <c:pt idx="3">
                  <c:v>Q148K</c:v>
                </c:pt>
                <c:pt idx="4">
                  <c:v>Q148R</c:v>
                </c:pt>
                <c:pt idx="5">
                  <c:v>Y143C</c:v>
                </c:pt>
                <c:pt idx="6">
                  <c:v>Y143R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0</c:v>
                </c:pt>
                <c:pt idx="1">
                  <c:v>1.1000000000000001</c:v>
                </c:pt>
                <c:pt idx="2">
                  <c:v>2.6</c:v>
                </c:pt>
                <c:pt idx="3">
                  <c:v>2.5</c:v>
                </c:pt>
                <c:pt idx="4">
                  <c:v>2.2000000000000002</c:v>
                </c:pt>
                <c:pt idx="5">
                  <c:v>1.4</c:v>
                </c:pt>
                <c:pt idx="6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74-A943-8FE3-E31429EDC0B0}"/>
            </c:ext>
          </c:extLst>
        </c:ser>
        <c:ser>
          <c:idx val="1"/>
          <c:order val="1"/>
          <c:tx>
            <c:v>Elvitegravir</c:v>
          </c:tx>
          <c:spPr>
            <a:ln w="31750"/>
            <a:effectLst/>
          </c:spPr>
          <c:marker>
            <c:symbol val="circle"/>
            <c:size val="8"/>
            <c:spPr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NPM</c:v>
                </c:pt>
                <c:pt idx="1">
                  <c:v>N155H</c:v>
                </c:pt>
                <c:pt idx="2">
                  <c:v>Q148H</c:v>
                </c:pt>
                <c:pt idx="3">
                  <c:v>Q148K</c:v>
                </c:pt>
                <c:pt idx="4">
                  <c:v>Q148R</c:v>
                </c:pt>
                <c:pt idx="5">
                  <c:v>Y143C</c:v>
                </c:pt>
                <c:pt idx="6">
                  <c:v>Y143R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0</c:v>
                </c:pt>
                <c:pt idx="1">
                  <c:v>1.5</c:v>
                </c:pt>
                <c:pt idx="2">
                  <c:v>2.9</c:v>
                </c:pt>
                <c:pt idx="3">
                  <c:v>2.75</c:v>
                </c:pt>
                <c:pt idx="4">
                  <c:v>2.6</c:v>
                </c:pt>
                <c:pt idx="5">
                  <c:v>0.55000000000000004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74-A943-8FE3-E31429EDC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1098184"/>
        <c:axId val="-2102323176"/>
      </c:lineChart>
      <c:catAx>
        <c:axId val="-861098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Genotype</a:t>
                </a:r>
              </a:p>
            </c:rich>
          </c:tx>
          <c:layout>
            <c:manualLayout>
              <c:xMode val="edge"/>
              <c:yMode val="edge"/>
              <c:x val="0.49930459864391902"/>
              <c:y val="0.8855005103528730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02323176"/>
        <c:crossesAt val="-1"/>
        <c:auto val="1"/>
        <c:lblAlgn val="ctr"/>
        <c:lblOffset val="1"/>
        <c:tickLblSkip val="1"/>
        <c:tickMarkSkip val="1"/>
        <c:noMultiLvlLbl val="0"/>
      </c:catAx>
      <c:valAx>
        <c:axId val="-2102323176"/>
        <c:scaling>
          <c:orientation val="minMax"/>
          <c:max val="3.5"/>
          <c:min val="-1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Log</a:t>
                </a:r>
                <a:r>
                  <a:rPr lang="en-US" sz="1800" baseline="-25000" dirty="0">
                    <a:latin typeface="Arial"/>
                    <a:cs typeface="Arial"/>
                  </a:rPr>
                  <a:t>10</a:t>
                </a:r>
                <a:r>
                  <a:rPr lang="en-US" sz="1800" dirty="0">
                    <a:latin typeface="Arial"/>
                    <a:cs typeface="Arial"/>
                  </a:rPr>
                  <a:t> FC</a:t>
                </a:r>
              </a:p>
            </c:rich>
          </c:tx>
          <c:layout>
            <c:manualLayout>
              <c:xMode val="edge"/>
              <c:yMode val="edge"/>
              <c:x val="7.5384131671041099E-3"/>
              <c:y val="0.2836224573490809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861098184"/>
        <c:crosses val="autoZero"/>
        <c:crossBetween val="between"/>
        <c:majorUnit val="0.5"/>
        <c:minorUnit val="0.5"/>
      </c:valAx>
      <c:spPr>
        <a:solidFill>
          <a:srgbClr val="E6EBF2"/>
        </a:solidFill>
        <a:ln w="12700" cap="flat" cmpd="sng" algn="ctr">
          <a:solidFill>
            <a:srgbClr val="326496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r"/>
      <c:layout>
        <c:manualLayout>
          <c:xMode val="edge"/>
          <c:yMode val="edge"/>
          <c:x val="0.73780484470691199"/>
          <c:y val="5.2083333333333301E-2"/>
          <c:w val="0.241361821959755"/>
          <c:h val="0.155665372557596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700058326043"/>
          <c:y val="7.5963871407780006E-2"/>
          <c:w val="0.88047122581899495"/>
          <c:h val="0.78619437653985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Elvitegravir-Cobicistat-TDF-FTC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Nervous System Disorders</c:v>
                </c:pt>
                <c:pt idx="1">
                  <c:v>Psychiatric Disorders</c:v>
                </c:pt>
                <c:pt idx="2">
                  <c:v>Gastrointestinal Disorders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1-BD41-88BA-25649E73B8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Efavirenz-TDF-FTC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Nervous System Disorders</c:v>
                </c:pt>
                <c:pt idx="1">
                  <c:v>Psychiatric Disorders</c:v>
                </c:pt>
                <c:pt idx="2">
                  <c:v>Gastrointestinal Disorders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26</c:v>
                </c:pt>
                <c:pt idx="1">
                  <c:v>43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1-BD41-88BA-25649E73B8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46583144"/>
        <c:axId val="2046586408"/>
      </c:barChart>
      <c:catAx>
        <c:axId val="2046583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20465864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46586408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Patients</a:t>
                </a:r>
                <a:r>
                  <a:rPr lang="en-US" sz="1800" baseline="0" dirty="0"/>
                  <a:t> </a:t>
                </a:r>
                <a:r>
                  <a:rPr lang="en-US" sz="1800" dirty="0"/>
                  <a:t>(%)</a:t>
                </a:r>
              </a:p>
            </c:rich>
          </c:tx>
          <c:layout>
            <c:manualLayout>
              <c:xMode val="edge"/>
              <c:yMode val="edge"/>
              <c:x val="7.8691552444833297E-4"/>
              <c:y val="0.2949396179175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46583144"/>
        <c:crosses val="autoZero"/>
        <c:crossBetween val="between"/>
        <c:majorUnit val="10"/>
        <c:minorUnit val="1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r"/>
      <c:layout>
        <c:manualLayout>
          <c:xMode val="edge"/>
          <c:yMode val="edge"/>
          <c:x val="0.14639253426655"/>
          <c:y val="4.8431543352592999E-5"/>
          <c:w val="0.81348400894332595"/>
          <c:h val="6.7361358011548106E-2"/>
        </c:manualLayout>
      </c:layout>
      <c:overlay val="0"/>
      <c:spPr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8666626399401"/>
          <c:y val="0.112812017986181"/>
          <c:w val="0.83828524683076"/>
          <c:h val="0.73398216112816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Elvitegravir-Cobicistat-TDF-FTC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2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-13.1</c:v>
                </c:pt>
                <c:pt idx="1">
                  <c:v>-18</c:v>
                </c:pt>
                <c:pt idx="2">
                  <c:v>-19.7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6-1849-8AA4-A656F4BDAE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Efavirenz-TDF-FTC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2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-1.1000000000000001</c:v>
                </c:pt>
                <c:pt idx="1">
                  <c:v>-6.6</c:v>
                </c:pt>
                <c:pt idx="2">
                  <c:v>-5.5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6-1849-8AA4-A656F4BDAE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46680584"/>
        <c:axId val="2046683864"/>
      </c:barChart>
      <c:catAx>
        <c:axId val="2046680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20466838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46683864"/>
        <c:scaling>
          <c:orientation val="minMax"/>
          <c:max val="0"/>
          <c:min val="-25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Mean Change in Estimated GFR (mL/min)</a:t>
                </a:r>
              </a:p>
            </c:rich>
          </c:tx>
          <c:layout>
            <c:manualLayout>
              <c:xMode val="edge"/>
              <c:yMode val="edge"/>
              <c:x val="1.24477296431532E-2"/>
              <c:y val="7.955803194092260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2046680584"/>
        <c:crosses val="autoZero"/>
        <c:crossBetween val="between"/>
        <c:majorUnit val="5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74381175700316"/>
          <c:y val="1.41723640686157E-2"/>
          <c:w val="0.80304935071490502"/>
          <c:h val="7.7236929118762399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0748853112295501"/>
          <c:w val="0.82601761556664899"/>
          <c:h val="0.74976689354508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EVG-COBI-TAF-FTC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55-FD44-AF74-5933A43BBC33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Week 24</c:v>
                </c:pt>
                <c:pt idx="1">
                  <c:v>Week 48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86.6</c:v>
                </c:pt>
                <c:pt idx="1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6-5445-B00C-F777656DD0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EVG-COBI-TDF-FTC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96-5445-B00C-F777656DD027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Week 24</c:v>
                </c:pt>
                <c:pt idx="1">
                  <c:v>Week 48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89.7</c:v>
                </c:pt>
                <c:pt idx="1">
                  <c:v>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6-5445-B00C-F777656DD0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045948968"/>
        <c:axId val="2045944312"/>
      </c:barChart>
      <c:catAx>
        <c:axId val="2045948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459443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459443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38888888888889E-2"/>
              <c:y val="0.163735264024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4594896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0672317002041399"/>
          <c:y val="1.49179233951688E-2"/>
          <c:w val="0.66414455137552197"/>
          <c:h val="9.1715601227812596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0748853112295501"/>
          <c:w val="0.82601761556664899"/>
          <c:h val="0.7158686548405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Elvitegravir-Cobicistat-TDF-FTC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</c:v>
                </c:pt>
                <c:pt idx="1">
                  <c:v>90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3-E24C-9B25-B3FA851D24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Efavirenz-TDF-FTC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F3-E24C-9B25-B3FA851D24B8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84</c:v>
                </c:pt>
                <c:pt idx="1">
                  <c:v>85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3-E24C-9B25-B3FA851D24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2041962840"/>
        <c:axId val="-2041646744"/>
      </c:barChart>
      <c:catAx>
        <c:axId val="-2041962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</a:t>
                </a:r>
              </a:p>
            </c:rich>
          </c:tx>
          <c:layout>
            <c:manualLayout>
              <c:xMode val="edge"/>
              <c:yMode val="edge"/>
              <c:x val="0.58924856615145305"/>
              <c:y val="0.9169120067618670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416467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416467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2345679012345699E-2"/>
              <c:y val="0.163735264024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4196284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1721699718090801"/>
          <c:y val="1.49179233951688E-2"/>
          <c:w val="0.75365072421502899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0748853112295501"/>
          <c:w val="0.82601761556664899"/>
          <c:h val="0.7158686548405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Elvitegravir-Cobicistat-TDF-FTC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90</c:v>
                </c:pt>
                <c:pt idx="1">
                  <c:v>93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B-1347-AEF2-DB43F30B9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Atazanavir + Ritonavir + 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DB-1347-AEF2-DB43F30B9B26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87</c:v>
                </c:pt>
                <c:pt idx="1">
                  <c:v>90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DB-1347-AEF2-DB43F30B9B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2042380424"/>
        <c:axId val="-2042416984"/>
      </c:barChart>
      <c:catAx>
        <c:axId val="-2042380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</a:t>
                </a:r>
              </a:p>
            </c:rich>
          </c:tx>
          <c:layout>
            <c:manualLayout>
              <c:xMode val="edge"/>
              <c:yMode val="edge"/>
              <c:x val="0.59233498590454003"/>
              <c:y val="0.91126228924774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424169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424169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 HIV RNA &lt;50 copies/mL (%)</a:t>
                </a:r>
              </a:p>
            </c:rich>
          </c:tx>
          <c:layout>
            <c:manualLayout>
              <c:xMode val="edge"/>
              <c:yMode val="edge"/>
              <c:x val="2.1604938271604899E-2"/>
              <c:y val="0.16091040526713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4238042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47772552736463"/>
          <c:y val="1.49179233951688E-2"/>
          <c:w val="0.82309516865947296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0748853112295501"/>
          <c:w val="0.82601761556664899"/>
          <c:h val="0.7158686548405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EVG-COBI-TAF-FTC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92</c:v>
                </c:pt>
                <c:pt idx="1">
                  <c:v>94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3-654A-B29E-A55D2E3E48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EVG-COBI-TDF-FTC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C3-654A-B29E-A55D2E3E48CE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90</c:v>
                </c:pt>
                <c:pt idx="1">
                  <c:v>91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3-654A-B29E-A55D2E3E48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2064557288"/>
        <c:axId val="-2020991656"/>
      </c:barChart>
      <c:catAx>
        <c:axId val="-2064557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</a:t>
                </a:r>
              </a:p>
            </c:rich>
          </c:tx>
          <c:layout>
            <c:manualLayout>
              <c:xMode val="edge"/>
              <c:yMode val="edge"/>
              <c:x val="0.59387819578108303"/>
              <c:y val="0.91126228924774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09916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09916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7160493827160498E-3"/>
              <c:y val="0.16938498153832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6455728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7122934285992001"/>
          <c:y val="1.49179233951688E-2"/>
          <c:w val="0.69963837853601596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6937076761001"/>
          <c:y val="9.5805181103841897E-2"/>
          <c:w val="0.79130254969803704"/>
          <c:h val="0.8500416578228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Tenofovir alafenamide arm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0.00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F-064A-8BF4-178A7783A3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 arm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0.00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CF-064A-8BF4-178A7783A3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5"/>
        <c:axId val="-878305176"/>
        <c:axId val="-878560632"/>
      </c:barChart>
      <c:catAx>
        <c:axId val="-8783051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low"/>
        <c:crossAx val="-8785606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87856063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 dirty="0"/>
                  <a:t>Mean Change in </a:t>
                </a:r>
                <a:br>
                  <a:rPr lang="en-US" sz="1500" dirty="0"/>
                </a:br>
                <a:r>
                  <a:rPr lang="en-US" sz="1500" dirty="0"/>
                  <a:t>Serum</a:t>
                </a:r>
                <a:r>
                  <a:rPr lang="en-US" sz="1500" baseline="0" dirty="0"/>
                  <a:t> Creatinine </a:t>
                </a:r>
                <a:r>
                  <a:rPr lang="en-US" sz="1500" dirty="0"/>
                  <a:t>(mg/</a:t>
                </a:r>
                <a:r>
                  <a:rPr lang="en-US" sz="1500" dirty="0" err="1"/>
                  <a:t>dL</a:t>
                </a:r>
                <a:r>
                  <a:rPr lang="en-US" sz="1500" dirty="0"/>
                  <a:t>)</a:t>
                </a:r>
              </a:p>
            </c:rich>
          </c:tx>
          <c:layout>
            <c:manualLayout>
              <c:xMode val="edge"/>
              <c:yMode val="edge"/>
              <c:x val="2.5229649950224099E-3"/>
              <c:y val="0.20109435473108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878305176"/>
        <c:crosses val="autoZero"/>
        <c:crossBetween val="between"/>
        <c:majorUnit val="0.05"/>
        <c:minorUnit val="5.0000000000000001E-3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8231729551272999"/>
          <c:y val="1.41723640686157E-2"/>
          <c:w val="0.79511323821327096"/>
          <c:h val="7.7236929118762399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69041994750699"/>
          <c:y val="0.112812017986181"/>
          <c:w val="0.81928149606299205"/>
          <c:h val="0.696980125881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Tenofovir alafenamide arm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Proteinuria (UPCR)</c:v>
                </c:pt>
                <c:pt idx="1">
                  <c:v>Albuminuria (APCR)</c:v>
                </c:pt>
                <c:pt idx="2">
                  <c:v>Retinol binding protein</c:v>
                </c:pt>
                <c:pt idx="3">
                  <c:v>β2 microglobulin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-3</c:v>
                </c:pt>
                <c:pt idx="1">
                  <c:v>-5</c:v>
                </c:pt>
                <c:pt idx="2">
                  <c:v>9</c:v>
                </c:pt>
                <c:pt idx="3">
                  <c:v>-32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2-5445-B960-E227AF13B0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 arm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Proteinuria (UPCR)</c:v>
                </c:pt>
                <c:pt idx="1">
                  <c:v>Albuminuria (APCR)</c:v>
                </c:pt>
                <c:pt idx="2">
                  <c:v>Retinol binding protein</c:v>
                </c:pt>
                <c:pt idx="3">
                  <c:v>β2 microglobulin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20</c:v>
                </c:pt>
                <c:pt idx="1">
                  <c:v>7</c:v>
                </c:pt>
                <c:pt idx="2">
                  <c:v>51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2-5445-B960-E227AF13B0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97879208"/>
        <c:axId val="-2098298312"/>
      </c:barChart>
      <c:catAx>
        <c:axId val="-2097879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0982983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98298312"/>
        <c:scaling>
          <c:orientation val="minMax"/>
          <c:max val="75"/>
          <c:min val="-5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600" dirty="0"/>
                  <a:t>Median</a:t>
                </a:r>
                <a:r>
                  <a:rPr lang="en-US" sz="1600" baseline="0" dirty="0"/>
                  <a:t> %</a:t>
                </a:r>
                <a:r>
                  <a:rPr lang="en-US" sz="1600" dirty="0"/>
                  <a:t> Change from Baseline</a:t>
                </a:r>
              </a:p>
            </c:rich>
          </c:tx>
          <c:layout>
            <c:manualLayout>
              <c:xMode val="edge"/>
              <c:yMode val="edge"/>
              <c:x val="4.2590551181102398E-3"/>
              <c:y val="7.951968407457030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-2097879208"/>
        <c:crosses val="autoZero"/>
        <c:crossBetween val="between"/>
        <c:majorUnit val="25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0784724409448799"/>
          <c:y val="1.70068368823388E-2"/>
          <c:w val="0.67"/>
          <c:h val="7.7236929118762399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9017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AETC_Program-color-outline-01.png">
            <a:extLst>
              <a:ext uri="{FF2B5EF4-FFF2-40B4-BE49-F238E27FC236}">
                <a16:creationId xmlns:a16="http://schemas.microsoft.com/office/drawing/2014/main" id="{30249935-4EB8-CC49-A8DC-1C3056D33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4" y="6104631"/>
            <a:ext cx="1575509" cy="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9889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grpSp>
        <p:nvGrpSpPr>
          <p:cNvPr id="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3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grpSp>
        <p:nvGrpSpPr>
          <p:cNvPr id="83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9162288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706548074"/>
      </p:ext>
    </p:extLst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81912583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70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grpSp>
        <p:nvGrpSpPr>
          <p:cNvPr id="2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29" name="Logomark V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0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66572" y="1608527"/>
            <a:ext cx="8633487" cy="25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National </a:t>
            </a:r>
            <a:r>
              <a:rPr lang="en-US" sz="2000" b="1" dirty="0">
                <a:solidFill>
                  <a:srgbClr val="C1171E"/>
                </a:solidFill>
                <a:latin typeface="Arial"/>
              </a:rPr>
              <a:t>HIV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Curriculum 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is an AIDS Education and Training Center (AETC) Program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Health Resources and Services Administration (HRSA) of the U.S. Department of Health and Human Services (HHS) as part of an award totaling $800,000 with 0% financed with non-governmental sources.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 This project is led by the University of Washington’s Infectious Diseases Education and Assessment (IDEA) Program</a:t>
            </a:r>
            <a:r>
              <a:rPr lang="en-US" sz="2000" i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179" y="4384624"/>
            <a:ext cx="8641079" cy="836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13716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i="1" dirty="0">
                <a:solidFill>
                  <a:schemeClr val="tx1"/>
                </a:solidFill>
                <a:latin typeface="Arial"/>
              </a:rPr>
              <a:t>The content in this presentation are those of the author(s) and do not necessarily represent the official views of, nor an endorsement, by HRSA, HHS, or the U.S. Government. </a:t>
            </a:r>
          </a:p>
        </p:txBody>
      </p:sp>
      <p:pic>
        <p:nvPicPr>
          <p:cNvPr id="42" name="Picture 41" descr="AETC_Program-color-outline-01.png">
            <a:extLst>
              <a:ext uri="{FF2B5EF4-FFF2-40B4-BE49-F238E27FC236}">
                <a16:creationId xmlns:a16="http://schemas.microsoft.com/office/drawing/2014/main" id="{2899E127-2C3E-714D-A384-79FBE6A7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3" y="5654608"/>
            <a:ext cx="2183514" cy="837603"/>
          </a:xfrm>
          <a:prstGeom prst="rect">
            <a:avLst/>
          </a:prstGeom>
        </p:spPr>
      </p:pic>
      <p:grpSp>
        <p:nvGrpSpPr>
          <p:cNvPr id="43" name="Logo Stacked V2">
            <a:extLst>
              <a:ext uri="{FF2B5EF4-FFF2-40B4-BE49-F238E27FC236}">
                <a16:creationId xmlns:a16="http://schemas.microsoft.com/office/drawing/2014/main" id="{4B49C6DF-94C3-AB4A-8D5B-7D6C964A24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0312" y="5675790"/>
            <a:ext cx="2808485" cy="640080"/>
            <a:chOff x="680865" y="3439338"/>
            <a:chExt cx="4686473" cy="1068091"/>
          </a:xfrm>
        </p:grpSpPr>
        <p:pic>
          <p:nvPicPr>
            <p:cNvPr id="44" name="Logomark V2">
              <a:extLst>
                <a:ext uri="{FF2B5EF4-FFF2-40B4-BE49-F238E27FC236}">
                  <a16:creationId xmlns:a16="http://schemas.microsoft.com/office/drawing/2014/main" id="{364EE4CD-B9EF-6840-928E-48008487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5" name="Nat HIV Cur logo type stacked">
              <a:extLst>
                <a:ext uri="{FF2B5EF4-FFF2-40B4-BE49-F238E27FC236}">
                  <a16:creationId xmlns:a16="http://schemas.microsoft.com/office/drawing/2014/main" id="{0D17D895-D7B3-534D-9006-5B7731B531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3DCCF81-6AD7-8B4C-A6AC-CF0A10E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759CF37-E01C-7D4A-AAE2-81AAA5B84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036CA-0932-E544-8DDE-F94A2849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B1BAE9A5-B123-6946-ACA5-3C5A52AA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DC68CC7E-F31B-0D42-820B-46156B235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7E9859C-EBA8-514A-9898-9FB95F0D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BF4617-C110-2C42-B92B-4ABDF1DEB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1286F0D-71EB-B043-A586-F68D4528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FBC91008-A251-194E-8D7A-DEE6A400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ECC80B-A690-694D-9189-EBB0AD82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3ED1EA17-1292-6D49-A4C4-CA17496F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4736BF32-574F-5F4A-9BEE-A1D5552E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44FEB4-5494-284B-9E46-FC2BC494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F2015306-5EE1-F045-89AB-F4A7D7B2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13B8334D-1032-BB4B-AFCA-A6C0E35A5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CD65450-E736-444D-93E2-2F98CE614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7BC6164E-300A-224C-BB15-83952A82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059914D-986D-7F43-9ECA-432C6B5E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473B0FCD-05A3-C24D-93B6-8AE9A719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1E80AE9-13D2-B94D-B996-14EC3C0F3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8A076AD0-D328-7641-993C-13FFDAF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106333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URL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935451" y="553165"/>
            <a:ext cx="172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pic>
        <p:nvPicPr>
          <p:cNvPr id="61" name="Picture 60" descr="AETC_Program-color-outline-01.png">
            <a:extLst>
              <a:ext uri="{FF2B5EF4-FFF2-40B4-BE49-F238E27FC236}">
                <a16:creationId xmlns:a16="http://schemas.microsoft.com/office/drawing/2014/main" id="{6112F5C8-8F3B-9346-85EE-FC6BC3E2B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4657425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_URL_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3" descr="AETC_Program-color-outline-01.png">
            <a:extLst>
              <a:ext uri="{FF2B5EF4-FFF2-40B4-BE49-F238E27FC236}">
                <a16:creationId xmlns:a16="http://schemas.microsoft.com/office/drawing/2014/main" id="{98E96793-9A1D-E443-86A8-88BD7E89A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7187624" y="32389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sp>
        <p:nvSpPr>
          <p:cNvPr id="6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7561761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pic>
        <p:nvPicPr>
          <p:cNvPr id="8" name="Picture 7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7799"/>
      </p:ext>
    </p:extLst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76" y="1828801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876" y="4665764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80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694" r:id="rId4"/>
    <p:sldLayoutId id="2147483695" r:id="rId5"/>
    <p:sldLayoutId id="2147483696" r:id="rId6"/>
    <p:sldLayoutId id="2147483714" r:id="rId7"/>
    <p:sldLayoutId id="2147483697" r:id="rId8"/>
    <p:sldLayoutId id="2147483698" r:id="rId9"/>
    <p:sldLayoutId id="2147483699" r:id="rId10"/>
    <p:sldLayoutId id="2147483700" r:id="rId11"/>
    <p:sldLayoutId id="2147483707" r:id="rId12"/>
    <p:sldLayoutId id="2147483728" r:id="rId13"/>
    <p:sldLayoutId id="2147483727" r:id="rId14"/>
    <p:sldLayoutId id="2147483703" r:id="rId15"/>
    <p:sldLayoutId id="2147483706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Elvitegravir</a:t>
            </a:r>
            <a:r>
              <a:rPr lang="en-US" dirty="0"/>
              <a:t>-</a:t>
            </a:r>
            <a:r>
              <a:rPr lang="en-US" dirty="0" err="1"/>
              <a:t>Cobicistat</a:t>
            </a:r>
            <a:r>
              <a:rPr lang="en-US" dirty="0"/>
              <a:t>-Tenofovir DF-Emtricitabine (</a:t>
            </a:r>
            <a:r>
              <a:rPr lang="en-US" i="1" dirty="0" err="1"/>
              <a:t>Stribild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979F4-E09C-4F40-A2BC-1B62E96FA4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r>
              <a:rPr lang="en-US" dirty="0"/>
              <a:t>David H. Spach, MD</a:t>
            </a:r>
          </a:p>
          <a:p>
            <a:r>
              <a:rPr lang="en-US" dirty="0"/>
              <a:t>Brian R. Wood,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Updated: </a:t>
            </a:r>
            <a:r>
              <a:rPr lang="en-US">
                <a:cs typeface="Arial"/>
              </a:rPr>
              <a:t>December </a:t>
            </a:r>
            <a:r>
              <a:rPr lang="en-US" smtClean="0">
                <a:cs typeface="Arial"/>
              </a:rPr>
              <a:t>29, </a:t>
            </a:r>
            <a:r>
              <a:rPr lang="en-US" dirty="0">
                <a:cs typeface="Arial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830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versus Efavirenz-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GS-236-104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Adverse Effects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Change in Estimated Glomerular Filtration Rate (Cockcroft-</a:t>
            </a:r>
            <a:r>
              <a:rPr lang="en-US" sz="220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Gault</a:t>
            </a:r>
            <a:r>
              <a:rPr lang="en-US" sz="22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Cohen C, et al. AIDS. 2011;25:F7-12.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193249"/>
              </p:ext>
            </p:extLst>
          </p:nvPr>
        </p:nvGraphicFramePr>
        <p:xfrm>
          <a:off x="448469" y="1905000"/>
          <a:ext cx="8162131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72522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versus Efavirenz-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GS-236-104: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C, et al. AIDS. 2011;25:F7-12.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52984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Once-daily elvitegravir/cobicistat/emtricitabine/tenofovir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EVG/COBI/FTC/TDF) achieved and maintained a high rate of virologic suppression with fewer central nervous system and psychiatric adverse events compared to a current standard-of-care regimen of efavirenz/emtricitabine/tenofovir DF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EFV/FTC/TDF)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92805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100" dirty="0">
                <a:solidFill>
                  <a:srgbClr val="001D48"/>
                </a:solidFill>
              </a:rPr>
              <a:t>GS-292-0102 Study</a:t>
            </a:r>
            <a:endParaRPr lang="en-US" sz="3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0488D-12E6-1F46-8E57-2DBB3422A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403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0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0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GS-292-102 Study: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 err="1">
                <a:latin typeface="Arial" pitchFamily="22" charset="0"/>
              </a:rPr>
              <a:t>J</a:t>
            </a:r>
            <a:r>
              <a:rPr lang="it-IT" dirty="0">
                <a:latin typeface="Arial" pitchFamily="22" charset="0"/>
              </a:rPr>
              <a:t> </a:t>
            </a:r>
            <a:r>
              <a:rPr lang="it-IT" dirty="0" err="1">
                <a:latin typeface="Arial" pitchFamily="22" charset="0"/>
              </a:rPr>
              <a:t>Acquir</a:t>
            </a:r>
            <a:r>
              <a:rPr lang="it-IT" dirty="0">
                <a:latin typeface="Arial" pitchFamily="22" charset="0"/>
              </a:rPr>
              <a:t> Immune </a:t>
            </a:r>
            <a:r>
              <a:rPr lang="it-IT" dirty="0" err="1">
                <a:latin typeface="Arial" pitchFamily="22" charset="0"/>
              </a:rPr>
              <a:t>Defic</a:t>
            </a:r>
            <a:r>
              <a:rPr lang="it-IT" dirty="0">
                <a:latin typeface="Arial" pitchFamily="22" charset="0"/>
              </a:rPr>
              <a:t> </a:t>
            </a:r>
            <a:r>
              <a:rPr lang="it-IT" dirty="0" err="1">
                <a:latin typeface="Arial" pitchFamily="22" charset="0"/>
              </a:rPr>
              <a:t>Syndr</a:t>
            </a:r>
            <a:r>
              <a:rPr lang="it-IT" dirty="0">
                <a:latin typeface="Arial" pitchFamily="22" charset="0"/>
              </a:rPr>
              <a:t>. 2014;67:52-8.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94155" y="2514600"/>
            <a:ext cx="2834640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spcBef>
                <a:spcPts val="20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EVG-COBI-TAF-FTC</a:t>
            </a:r>
          </a:p>
          <a:p>
            <a:pPr algn="ctr">
              <a:spcBef>
                <a:spcPts val="20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Genvoya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algn="ctr">
              <a:spcBef>
                <a:spcPts val="20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112)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94155" y="4090421"/>
            <a:ext cx="2834640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 anchorCtr="1">
            <a:prstTxWarp prst="textNoShape">
              <a:avLst/>
            </a:prstTxWarp>
          </a:bodyPr>
          <a:lstStyle/>
          <a:p>
            <a:pPr algn="ctr">
              <a:spcBef>
                <a:spcPts val="20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EVG-COBI-TDF-FTC</a:t>
            </a:r>
          </a:p>
          <a:p>
            <a:pPr algn="ctr">
              <a:spcBef>
                <a:spcPts val="20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Stribild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algn="ctr">
              <a:spcBef>
                <a:spcPts val="20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58)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/>
          </p:nvPr>
        </p:nvGraphicFramePr>
        <p:xfrm>
          <a:off x="410634" y="1452998"/>
          <a:ext cx="4809250" cy="476711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0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Study Design: GS-292-0102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946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double-blind,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phase 2 trial comparing elvitegravir-cobicistat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-tenofovir alafenamide-emtricitabine with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elvitegravir-cobicistat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-tenofovir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DF-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emtricitabine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171 randomized)</a:t>
                      </a:r>
                      <a: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adults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HIV RNA ≥5000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CD4 count &gt;50 cells/mm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Estimated GFR ≥70 mL/min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AIDS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conditions in prior 30 days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Excluded if coinfected with HBV or HCV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Elvitegravir-Cobicistat-TAF-FTC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              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Elvitegravir-Cobicistat-TDF-FTC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>
            <a:spLocks noChangeAspect="1"/>
          </p:cNvSpPr>
          <p:nvPr/>
        </p:nvSpPr>
        <p:spPr>
          <a:xfrm>
            <a:off x="5345290" y="3951796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1x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345290" y="3422382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105284026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0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0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GS-292-102 Study: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24 and 48 Virologic Response (Snapshot Analysis)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 err="1">
                <a:latin typeface="Arial" pitchFamily="22" charset="0"/>
              </a:rPr>
              <a:t>J</a:t>
            </a:r>
            <a:r>
              <a:rPr lang="it-IT" dirty="0">
                <a:latin typeface="Arial" pitchFamily="22" charset="0"/>
              </a:rPr>
              <a:t> </a:t>
            </a:r>
            <a:r>
              <a:rPr lang="it-IT" dirty="0" err="1">
                <a:latin typeface="Arial" pitchFamily="22" charset="0"/>
              </a:rPr>
              <a:t>Acquir</a:t>
            </a:r>
            <a:r>
              <a:rPr lang="it-IT" dirty="0">
                <a:latin typeface="Arial" pitchFamily="22" charset="0"/>
              </a:rPr>
              <a:t> Immune </a:t>
            </a:r>
            <a:r>
              <a:rPr lang="it-IT" dirty="0" err="1">
                <a:latin typeface="Arial" pitchFamily="22" charset="0"/>
              </a:rPr>
              <a:t>Defic</a:t>
            </a:r>
            <a:r>
              <a:rPr lang="it-IT" dirty="0">
                <a:latin typeface="Arial" pitchFamily="22" charset="0"/>
              </a:rPr>
              <a:t> </a:t>
            </a:r>
            <a:r>
              <a:rPr lang="it-IT" dirty="0" err="1">
                <a:latin typeface="Arial" pitchFamily="22" charset="0"/>
              </a:rPr>
              <a:t>Syndr</a:t>
            </a:r>
            <a:r>
              <a:rPr lang="it-IT" dirty="0">
                <a:latin typeface="Arial" pitchFamily="22" charset="0"/>
              </a:rPr>
              <a:t>. 2014;67:52-8.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8288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696497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 </a:t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GS-292-0102 Study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: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 err="1">
                <a:latin typeface="Arial" pitchFamily="22" charset="0"/>
              </a:rPr>
              <a:t>J</a:t>
            </a:r>
            <a:r>
              <a:rPr lang="it-IT" dirty="0">
                <a:latin typeface="Arial" pitchFamily="22" charset="0"/>
              </a:rPr>
              <a:t> </a:t>
            </a:r>
            <a:r>
              <a:rPr lang="it-IT" dirty="0" err="1">
                <a:latin typeface="Arial" pitchFamily="22" charset="0"/>
              </a:rPr>
              <a:t>Acquir</a:t>
            </a:r>
            <a:r>
              <a:rPr lang="it-IT" dirty="0">
                <a:latin typeface="Arial" pitchFamily="22" charset="0"/>
              </a:rPr>
              <a:t> Immune </a:t>
            </a:r>
            <a:r>
              <a:rPr lang="it-IT" dirty="0" err="1">
                <a:latin typeface="Arial" pitchFamily="22" charset="0"/>
              </a:rPr>
              <a:t>Defic</a:t>
            </a:r>
            <a:r>
              <a:rPr lang="it-IT" dirty="0">
                <a:latin typeface="Arial" pitchFamily="22" charset="0"/>
              </a:rPr>
              <a:t> </a:t>
            </a:r>
            <a:r>
              <a:rPr lang="it-IT" dirty="0" err="1">
                <a:latin typeface="Arial" pitchFamily="22" charset="0"/>
              </a:rPr>
              <a:t>Syndr</a:t>
            </a:r>
            <a:r>
              <a:rPr lang="it-IT" dirty="0">
                <a:latin typeface="Arial" pitchFamily="22" charset="0"/>
              </a:rPr>
              <a:t>. 2014;67:52-8.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548612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Treatment-naive patients given the STR that contained either TAF or TDF achieved a high rate of virologic success. Compared with those receiving TDF, patients on E/C/F/TAF experienced significantly smaller changes in estimated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creatinine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clearance, renal tubular proteinuria, and bone mineral density.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0095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Elvitegravir-Cobicistat-TDF-FTC versus Efavirenz-TDF-FTC</a:t>
            </a:r>
            <a:br>
              <a:rPr lang="en-US" sz="22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/>
              <a:t>Study 102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4CA3D-0370-1440-A830-D644256C4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0665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050792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050792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Elvitegravir-Cobicistat-TDF-FTC versus Efavirenz-TDF-FTC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102: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 Lancet. 2012;379:2439-48.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586955" y="2514600"/>
            <a:ext cx="329048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EVG-COBI-TDF-FTC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Stribild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348)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586955" y="4090421"/>
            <a:ext cx="329048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Efavirenz-TDF-FTC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Atripla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352)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47161"/>
              </p:ext>
            </p:extLst>
          </p:nvPr>
        </p:nvGraphicFramePr>
        <p:xfrm>
          <a:off x="410633" y="1752600"/>
          <a:ext cx="4694767" cy="40259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9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Study Design: Study 102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double-blind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 phase 3 trial comparing elvitegravir-cobicistat-tenofovir DF-emtricitabine with efavirenz-tenofovir DF-emtricitabine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700)</a:t>
                      </a:r>
                      <a: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adults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 ≥18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HIV RNA ≥5,000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No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AIDS conditions in previous 30 days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Elvitegravir-Cobicistat-TDF-FTC                        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Efavirenz-TDF-FTC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67721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Elvitegravir-Cobicistat-TDF-FTC versus Efavirenz-TDF-FTC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102: Result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/>
              <a:t>Week 48 Virologic Response: Snapshot Analysis (ITT, Missing=Failure)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731520" indent="-822960"/>
            <a:endParaRPr lang="en-US" dirty="0"/>
          </a:p>
          <a:p>
            <a:pPr marL="731520" indent="-822960"/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Lancet. 2012;379:2439-48.</a:t>
            </a:r>
          </a:p>
          <a:p>
            <a:pPr marL="731520" indent="-822960"/>
            <a:r>
              <a:rPr lang="en-US" dirty="0">
                <a:latin typeface="Arial" pitchFamily="22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" y="1828800"/>
            <a:ext cx="8229600" cy="4495800"/>
            <a:chOff x="457200" y="1828800"/>
            <a:chExt cx="8229600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5304527"/>
                </p:ext>
              </p:extLst>
            </p:nvPr>
          </p:nvGraphicFramePr>
          <p:xfrm>
            <a:off x="457200" y="1828800"/>
            <a:ext cx="8229600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03454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rgbClr val="FFFFFF"/>
                  </a:solidFill>
                </a:rPr>
                <a:t>305/348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6606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296/352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744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207/230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12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201/236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7098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99/118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9996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95/116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130041" y="5923280"/>
            <a:ext cx="423062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4372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-</a:t>
            </a:r>
            <a:r>
              <a:rPr lang="en-US" sz="2400" dirty="0" err="1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Cobicistat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-TDF-FTC versus Efavirenz-TDF-FTC</a:t>
            </a:r>
            <a:r>
              <a:rPr lang="en-US" sz="27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7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102: Common Adverse Events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 Lancet. 2012;379:2439-48.</a:t>
            </a: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8229600" cy="493111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7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Treatment Emergent Adverse Events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</a:rPr>
                        <a:t> in ≥ 10% of Subjects in Either Group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07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EVG-COBI-TDF-FTC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348)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02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EFV-TDF-FTC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(n= 352)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Diarrhea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CA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Nausea*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Fatigue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Upper Respiratory Tract Infection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Dizziness^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Headache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Abnormal Dreams^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Insomnia</a:t>
                      </a:r>
                      <a:r>
                        <a:rPr lang="en-US" sz="1600" baseline="30000" dirty="0">
                          <a:latin typeface="Arial" pitchFamily="31" charset="0"/>
                        </a:rPr>
                        <a:t>&amp;</a:t>
                      </a: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Depression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Rash</a:t>
                      </a:r>
                      <a:r>
                        <a:rPr lang="en-US" sz="1600" kern="1200" spc="-3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#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112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itchFamily="-107" charset="0"/>
                          <a:ea typeface="Arial" pitchFamily="-107" charset="0"/>
                          <a:cs typeface="Arial" pitchFamily="-107" charset="0"/>
                        </a:rPr>
                        <a:t>*</a:t>
                      </a:r>
                      <a:r>
                        <a:rPr lang="en-US" sz="1400" dirty="0">
                          <a:latin typeface="Arial" pitchFamily="31" charset="0"/>
                        </a:rPr>
                        <a:t>p &lt; 0.016;  ^p &lt; 0.001;  </a:t>
                      </a:r>
                      <a:r>
                        <a:rPr lang="en-US" sz="1400" baseline="30000" dirty="0">
                          <a:latin typeface="Arial" pitchFamily="31" charset="0"/>
                        </a:rPr>
                        <a:t>&amp;</a:t>
                      </a:r>
                      <a:r>
                        <a:rPr lang="en-US" sz="1400" dirty="0">
                          <a:latin typeface="Arial" pitchFamily="31" charset="0"/>
                        </a:rPr>
                        <a:t>p &lt; 0.031; </a:t>
                      </a:r>
                      <a:r>
                        <a:rPr lang="en-US" sz="1400" baseline="30000" dirty="0">
                          <a:latin typeface="Arial" pitchFamily="31" charset="0"/>
                        </a:rPr>
                        <a:t>#</a:t>
                      </a:r>
                      <a:r>
                        <a:rPr lang="en-US" sz="1400" dirty="0">
                          <a:latin typeface="Arial" pitchFamily="31" charset="0"/>
                        </a:rPr>
                        <a:t>p = 0.009</a:t>
                      </a:r>
                      <a:endParaRPr lang="en-US" sz="1400" dirty="0">
                        <a:latin typeface="Arial" pitchFamily="-107" charset="0"/>
                        <a:ea typeface="Arial" pitchFamily="-107" charset="0"/>
                        <a:cs typeface="Arial" pitchFamily="-107" charset="0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4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2383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Elvitegravir-Cobicistat-Tenofovir DF-Emtricitabine (</a:t>
            </a:r>
            <a:r>
              <a:rPr lang="en-US" sz="2400" i="1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-108" charset="-128"/>
              </a:rPr>
              <a:t>Stribild)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37165" y="3505200"/>
            <a:ext cx="7086601" cy="1219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Elvitegravir-Cobicistat-Tenofovir DF-</a:t>
            </a:r>
            <a:r>
              <a:rPr lang="en-US" sz="24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Emtricitabine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45466" y="4866765"/>
            <a:ext cx="1225296" cy="29869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Booster</a:t>
            </a:r>
          </a:p>
        </p:txBody>
      </p:sp>
      <p:sp>
        <p:nvSpPr>
          <p:cNvPr id="7" name="Bent Arrow 6"/>
          <p:cNvSpPr/>
          <p:nvPr/>
        </p:nvSpPr>
        <p:spPr>
          <a:xfrm flipV="1">
            <a:off x="3488266" y="4673218"/>
            <a:ext cx="457200" cy="463296"/>
          </a:xfrm>
          <a:prstGeom prst="bentArrow">
            <a:avLst/>
          </a:prstGeom>
          <a:solidFill>
            <a:srgbClr val="6FA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1811866" y="4673218"/>
            <a:ext cx="457200" cy="463296"/>
          </a:xfrm>
          <a:prstGeom prst="bentArrow">
            <a:avLst/>
          </a:prstGeom>
          <a:solidFill>
            <a:srgbClr val="6FA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69066" y="4866765"/>
            <a:ext cx="1225296" cy="29869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INSTI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45666" y="4866765"/>
            <a:ext cx="1225296" cy="29869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NRTI</a:t>
            </a:r>
          </a:p>
        </p:txBody>
      </p:sp>
      <p:sp>
        <p:nvSpPr>
          <p:cNvPr id="13" name="Bent Arrow 12"/>
          <p:cNvSpPr/>
          <p:nvPr/>
        </p:nvSpPr>
        <p:spPr>
          <a:xfrm flipV="1">
            <a:off x="5088466" y="4673218"/>
            <a:ext cx="457200" cy="463296"/>
          </a:xfrm>
          <a:prstGeom prst="bentArrow">
            <a:avLst/>
          </a:prstGeom>
          <a:solidFill>
            <a:srgbClr val="6FA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73401" y="4866765"/>
            <a:ext cx="1225296" cy="29869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NRTI</a:t>
            </a:r>
          </a:p>
        </p:txBody>
      </p:sp>
      <p:sp>
        <p:nvSpPr>
          <p:cNvPr id="15" name="Bent Arrow 14"/>
          <p:cNvSpPr/>
          <p:nvPr/>
        </p:nvSpPr>
        <p:spPr>
          <a:xfrm flipV="1">
            <a:off x="6816201" y="4673218"/>
            <a:ext cx="457200" cy="463296"/>
          </a:xfrm>
          <a:prstGeom prst="bentArrow">
            <a:avLst/>
          </a:prstGeom>
          <a:solidFill>
            <a:srgbClr val="6FA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Pill_Green_Front.t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79">
            <a:off x="3500885" y="2396741"/>
            <a:ext cx="2164455" cy="113660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61B4EB-BEBE-864C-ABBE-B4B8B77CCF71}"/>
              </a:ext>
            </a:extLst>
          </p:cNvPr>
          <p:cNvSpPr/>
          <p:nvPr/>
        </p:nvSpPr>
        <p:spPr>
          <a:xfrm>
            <a:off x="1299754" y="4279869"/>
            <a:ext cx="1225296" cy="3992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F755F"/>
                </a:solidFill>
              </a:rPr>
              <a:t>150 mg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2E19D98-585A-DB42-BAF5-029A66186E83}"/>
              </a:ext>
            </a:extLst>
          </p:cNvPr>
          <p:cNvSpPr/>
          <p:nvPr/>
        </p:nvSpPr>
        <p:spPr>
          <a:xfrm>
            <a:off x="4495924" y="4239420"/>
            <a:ext cx="1225296" cy="3992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F755F"/>
                </a:solidFill>
              </a:rPr>
              <a:t>300 mg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D17E33-AF83-B64F-817A-3F48FA09E76A}"/>
              </a:ext>
            </a:extLst>
          </p:cNvPr>
          <p:cNvSpPr/>
          <p:nvPr/>
        </p:nvSpPr>
        <p:spPr>
          <a:xfrm>
            <a:off x="6326338" y="4279869"/>
            <a:ext cx="1225296" cy="3992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F755F"/>
                </a:solidFill>
              </a:rPr>
              <a:t>200 mg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9866C94-EAD1-4E4F-9A42-46F69923A0B7}"/>
              </a:ext>
            </a:extLst>
          </p:cNvPr>
          <p:cNvSpPr/>
          <p:nvPr/>
        </p:nvSpPr>
        <p:spPr>
          <a:xfrm>
            <a:off x="3029943" y="4279869"/>
            <a:ext cx="1225296" cy="3992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F755F"/>
                </a:solidFill>
              </a:rPr>
              <a:t>150 mg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C4F0DB7-9EEF-AE4E-AA75-D1684C0A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52743"/>
            <a:ext cx="9162288" cy="45719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Dose: 1 tablet once daily with food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9A2A9F7-2AD7-CC4C-A575-66224E158010}"/>
              </a:ext>
            </a:extLst>
          </p:cNvPr>
          <p:cNvSpPr/>
          <p:nvPr/>
        </p:nvSpPr>
        <p:spPr>
          <a:xfrm>
            <a:off x="2310778" y="1523999"/>
            <a:ext cx="4522444" cy="72847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b="1" dirty="0" err="1">
                <a:solidFill>
                  <a:srgbClr val="000000"/>
                </a:solidFill>
              </a:rPr>
              <a:t>Stribild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[STRY-</a:t>
            </a:r>
            <a:r>
              <a:rPr lang="en-US" sz="1800" dirty="0" err="1">
                <a:solidFill>
                  <a:srgbClr val="000000"/>
                </a:solidFill>
              </a:rPr>
              <a:t>bild</a:t>
            </a:r>
            <a:r>
              <a:rPr lang="en-US" sz="18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9617757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versus Efavirenz-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102: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 Lancet. 2012;379:2439-48.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45364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This study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met the primary endpoint of non-inferiority of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elvitegravir/cobicistat/emtricitabine/tenofovir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EVG/COBI/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TDF/FTC)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efavirenz/emtricitabine/tenofovir (EFV/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TDF/FTC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) and demonstrates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the robust antiviral efficacy of the only integrase inhibitor-based single tablet regimen for initial HIV treatment, irrespective of viral load. 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04964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EVG-COBI-TDF-FTC versus ATV + RTV + TDF-FTC </a:t>
            </a:r>
            <a:r>
              <a:rPr lang="en-US" sz="2400" b="0" dirty="0">
                <a:solidFill>
                  <a:srgbClr val="001D48"/>
                </a:solidFill>
              </a:rPr>
              <a:t/>
            </a:r>
            <a:br>
              <a:rPr lang="en-US" sz="2400" b="0" dirty="0">
                <a:solidFill>
                  <a:srgbClr val="001D48"/>
                </a:solidFill>
              </a:rPr>
            </a:br>
            <a:r>
              <a:rPr lang="en-US" dirty="0">
                <a:solidFill>
                  <a:srgbClr val="001D48"/>
                </a:solidFill>
              </a:rPr>
              <a:t>Study 103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865B0D-0ED8-4A47-A581-EB26B6E7B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94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165275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165275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1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Elvitegravir-Cobicistat-TDF-FTC versus Atazanavir + Ritonavir + TDF-FTC</a:t>
            </a:r>
            <a:br>
              <a:rPr lang="en-US" sz="21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103: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DeJesus</a:t>
            </a:r>
            <a:r>
              <a:rPr lang="en-US" dirty="0">
                <a:latin typeface="Arial" pitchFamily="22" charset="0"/>
              </a:rPr>
              <a:t> E, et al. Lancet. 2012;379:2429-38.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690955" y="2514600"/>
            <a:ext cx="3199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Elvitegravir-Cobicistat-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TDF-FTC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353)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690955" y="4090421"/>
            <a:ext cx="3199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Atazanavir + Ritonavir +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TDF-FTC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355)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16896"/>
              </p:ext>
            </p:extLst>
          </p:nvPr>
        </p:nvGraphicFramePr>
        <p:xfrm>
          <a:off x="410633" y="1752600"/>
          <a:ext cx="4694767" cy="40259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9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3716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Study 103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comparing elvitegravir-cobicistat-tenofovir-emtricitabine with atazanavir + ritonavir + tenofovir DF-emtricitabine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708)</a:t>
                      </a:r>
                      <a: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adults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≥5,000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Any CD4 count 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Elvitegravir-Cobicistat-TDF-FTC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Atazanavir + RTV + TDF-FTC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34725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Elvitegravir-Cobicistat-TDF-FTC versus Atazanavir + RTV + TDF-FTC </a:t>
            </a:r>
            <a:b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103: Result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 (Intent-to-Treat Analysis)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731520" indent="-822960"/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DeJesus</a:t>
            </a:r>
            <a:r>
              <a:rPr lang="en-US" dirty="0">
                <a:latin typeface="Arial" pitchFamily="22" charset="0"/>
              </a:rPr>
              <a:t> E, et al. Lancet. 2012;379:2429-38.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Arial" pitchFamily="22" charset="0"/>
              </a:rPr>
              <a:t>DeJesus</a:t>
            </a:r>
            <a:r>
              <a:rPr lang="en-US" dirty="0">
                <a:latin typeface="Arial" pitchFamily="22" charset="0"/>
              </a:rPr>
              <a:t> E, et al. 19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IAC. 2012; Abstract TUPE43.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" y="1828800"/>
            <a:ext cx="8229600" cy="4495800"/>
            <a:chOff x="457200" y="1828800"/>
            <a:chExt cx="8229600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7450071"/>
                </p:ext>
              </p:extLst>
            </p:nvPr>
          </p:nvGraphicFramePr>
          <p:xfrm>
            <a:off x="457200" y="1828800"/>
            <a:ext cx="8229600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04470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rgbClr val="FFFFFF"/>
                  </a:solidFill>
                </a:rPr>
                <a:t>316/353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5590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308/355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9760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188/203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880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192/214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7098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128/150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8980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116/141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130041" y="5923280"/>
            <a:ext cx="423062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5114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Elvitegravir-Cobicistat-TDF-FTC versus Atazanavir + RTV + TDF-FTC </a:t>
            </a:r>
            <a:b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103: Common Adverse Events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DeJesus</a:t>
            </a:r>
            <a:r>
              <a:rPr lang="en-US" dirty="0">
                <a:latin typeface="Arial" pitchFamily="22" charset="0"/>
              </a:rPr>
              <a:t> E, et al. Lancet. 2012;379:2429-38.</a:t>
            </a: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24259"/>
              </p:ext>
            </p:extLst>
          </p:nvPr>
        </p:nvGraphicFramePr>
        <p:xfrm>
          <a:off x="457200" y="1480768"/>
          <a:ext cx="8229600" cy="469143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4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 Emergent Adverse Events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 ≥ 10% of Subjects in Either Group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13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EVG-COBI-TDF-FTC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(n = 353)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01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ATV + RTV + TDF-FTC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(n= 355)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Diarrhea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Nausea*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Upper Respiratory Tract Infection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Headache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Fatigue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Ocular Icterus*</a:t>
                      </a:r>
                      <a:endParaRPr lang="en-US" sz="1600" kern="1200" spc="-30" baseline="300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444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ea typeface="Arial" pitchFamily="-107" charset="0"/>
                          <a:cs typeface="Arial"/>
                        </a:rPr>
                        <a:t>*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p &lt; 0.001</a:t>
                      </a:r>
                      <a:endParaRPr lang="en-US" sz="1400" dirty="0">
                        <a:latin typeface="Arial"/>
                        <a:ea typeface="Arial" pitchFamily="-107" charset="0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4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74682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versus Atazanavir + RTV + 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b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1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103: Conclusions</a:t>
            </a:r>
            <a:endParaRPr lang="en-US" sz="31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DeJesus</a:t>
            </a:r>
            <a:r>
              <a:rPr lang="en-US" dirty="0">
                <a:latin typeface="Arial" pitchFamily="22" charset="0"/>
              </a:rPr>
              <a:t> E, et al. Lancet. 2012;379:2429-38.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37744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This study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met the primary endpoint of non-inferiority of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elvitegravir/cobicistat/emtricitabine/tenofovir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EVG/COBI/FTC/TDF) to atazanavir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ritonavir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emtricitabine/tenofovir (ATV+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RTV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+FTC/TDF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) and demonstrates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the robust antiviral efficacy of the only integrase inhibitor-based single tablet regimen for initial HIV treatment. 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33506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10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3100" dirty="0">
                <a:solidFill>
                  <a:srgbClr val="001D48"/>
                </a:solidFill>
              </a:rPr>
              <a:t>104 and Study 111</a:t>
            </a:r>
            <a:endParaRPr lang="en-US" sz="3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786AD-B2E4-D04B-A64F-7B9793D5E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671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b="1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0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0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104/111 Study: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>
                <a:latin typeface="Arial" pitchFamily="22" charset="0"/>
              </a:rPr>
              <a:t>Lancet. 2015;385:2606-15.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94155" y="2514600"/>
            <a:ext cx="2945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EVG-COBI-TAF-FTC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Genvoya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866)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94155" y="4090421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EVG-COBI-TDF-FTC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Stribild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867)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34976"/>
              </p:ext>
            </p:extLst>
          </p:nvPr>
        </p:nvGraphicFramePr>
        <p:xfrm>
          <a:off x="410633" y="1676400"/>
          <a:ext cx="4923367" cy="4267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Study Design: 104/111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0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double-blind,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phase 3 trial comparing elvitegravir-cobicistat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-tenofovir alafenamide-emtricitabine with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elvitegravir-cobicistat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-tenofovir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DF-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emtricitabine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1733)</a:t>
                      </a:r>
                      <a: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adults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HIV RNA ≥1000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Any CD4 count allowed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No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AIDS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conditions in prior 30 days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Elvitegravir-Cobicistat-TAF-FTC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              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Elvitegravir-Cobicistat-TDF-FTC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7965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0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0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104/111: Result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 (Intent-to-Treat Analysis)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>
                <a:latin typeface="Arial" pitchFamily="22" charset="0"/>
              </a:rPr>
              <a:t>Lancet. 2015;385:2606-15.</a:t>
            </a:r>
            <a:endParaRPr lang="en-US" dirty="0">
              <a:latin typeface="Arial" pitchFamily="2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828800"/>
            <a:ext cx="8229600" cy="4495800"/>
            <a:chOff x="457200" y="1828800"/>
            <a:chExt cx="8229600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71423617"/>
                </p:ext>
              </p:extLst>
            </p:nvPr>
          </p:nvGraphicFramePr>
          <p:xfrm>
            <a:off x="457200" y="1828800"/>
            <a:ext cx="8229600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03454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800/866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7622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784/867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9760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629/670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3928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610/672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5066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171/196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012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174/195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130041" y="5923280"/>
            <a:ext cx="423062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9950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8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8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104/111: Adverse Effects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Change in Serum Creatinine from Baseline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>
                <a:latin typeface="Arial" pitchFamily="22" charset="0"/>
              </a:rPr>
              <a:t>Lancet. 2015;385:2606-15.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187334"/>
              </p:ext>
            </p:extLst>
          </p:nvPr>
        </p:nvGraphicFramePr>
        <p:xfrm>
          <a:off x="912812" y="1752600"/>
          <a:ext cx="731678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03215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Elvitegravir-Cobicistat-Tenofovir DF-Emtricitabine (</a:t>
            </a:r>
            <a:r>
              <a:rPr lang="en-US" sz="2400" i="1" dirty="0"/>
              <a:t>Stribild</a:t>
            </a:r>
            <a:r>
              <a:rPr lang="en-US" sz="2400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i="1" dirty="0"/>
              <a:t>Stribild</a:t>
            </a:r>
            <a:r>
              <a:rPr lang="en-US" sz="2200" b="1" dirty="0"/>
              <a:t> Components</a:t>
            </a:r>
            <a:r>
              <a:rPr lang="en-US" sz="2200" dirty="0"/>
              <a:t>: </a:t>
            </a:r>
            <a:br>
              <a:rPr lang="en-US" sz="2200" dirty="0"/>
            </a:br>
            <a:r>
              <a:rPr lang="en-US" sz="2200" dirty="0"/>
              <a:t>Elvitegravir 150 mg</a:t>
            </a:r>
            <a:br>
              <a:rPr lang="en-US" sz="2200" dirty="0"/>
            </a:br>
            <a:r>
              <a:rPr lang="en-US" sz="2200" dirty="0"/>
              <a:t>Cobicistat 150 mg</a:t>
            </a:r>
            <a:br>
              <a:rPr lang="en-US" sz="2200" dirty="0"/>
            </a:br>
            <a:r>
              <a:rPr lang="en-US" sz="2200" dirty="0"/>
              <a:t>Emtricitabine 200 mg                                                                   Tenofovir disoproxil </a:t>
            </a:r>
            <a:r>
              <a:rPr lang="en-US" sz="2200" dirty="0" err="1"/>
              <a:t>fumarate</a:t>
            </a:r>
            <a:r>
              <a:rPr lang="en-US" sz="2200" dirty="0"/>
              <a:t> 300 mg</a:t>
            </a:r>
          </a:p>
          <a:p>
            <a:r>
              <a:rPr lang="en-US" sz="2200" b="1" dirty="0"/>
              <a:t>Dosing</a:t>
            </a:r>
            <a:r>
              <a:rPr lang="en-US" sz="2200" dirty="0"/>
              <a:t>: 1 pill daily with food (separate ≥ 2 hours with antacids)</a:t>
            </a:r>
          </a:p>
          <a:p>
            <a:r>
              <a:rPr lang="en-US" sz="2200" b="1" dirty="0"/>
              <a:t>With Renal Impairment</a:t>
            </a:r>
          </a:p>
          <a:p>
            <a:pPr lvl="1"/>
            <a:r>
              <a:rPr lang="en-US" dirty="0"/>
              <a:t>Do not initiate if </a:t>
            </a:r>
            <a:r>
              <a:rPr lang="en-US" dirty="0" err="1"/>
              <a:t>CrCl</a:t>
            </a:r>
            <a:r>
              <a:rPr lang="en-US" dirty="0"/>
              <a:t> &lt; 70 mL/min</a:t>
            </a:r>
          </a:p>
          <a:p>
            <a:pPr lvl="1"/>
            <a:r>
              <a:rPr lang="en-US" dirty="0"/>
              <a:t>Discontinue if </a:t>
            </a:r>
            <a:r>
              <a:rPr lang="en-US" dirty="0" err="1"/>
              <a:t>CrCl</a:t>
            </a:r>
            <a:r>
              <a:rPr lang="en-US" dirty="0"/>
              <a:t> &lt; 50 mL/min   </a:t>
            </a:r>
          </a:p>
          <a:p>
            <a:r>
              <a:rPr lang="en-US" sz="2200" b="1" dirty="0"/>
              <a:t>Pregnancy</a:t>
            </a:r>
            <a:r>
              <a:rPr lang="en-US" sz="2200" dirty="0"/>
              <a:t>: category B</a:t>
            </a:r>
          </a:p>
          <a:p>
            <a:r>
              <a:rPr lang="en-US" sz="2200" b="1" dirty="0"/>
              <a:t>Common Adverse Events (≥ 5%) </a:t>
            </a:r>
          </a:p>
          <a:p>
            <a:pPr lvl="1"/>
            <a:r>
              <a:rPr lang="en-US" sz="2000" dirty="0"/>
              <a:t>Nausea, diarrhea, abnormal dreams, headache, and fatigue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8229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7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7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104/111: Adverse Effects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Changes in Quantitative Proteinuria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>
                <a:latin typeface="Arial" pitchFamily="22" charset="0"/>
              </a:rPr>
              <a:t>Lancet. 2015;385:2606-15.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894152"/>
              </p:ext>
            </p:extLst>
          </p:nvPr>
        </p:nvGraphicFramePr>
        <p:xfrm>
          <a:off x="460254" y="1905004"/>
          <a:ext cx="8223491" cy="434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83562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104/111: Adverse Effects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err="1"/>
              <a:t>Week</a:t>
            </a:r>
            <a:r>
              <a:rPr lang="nb-NO" dirty="0"/>
              <a:t> 48: </a:t>
            </a:r>
            <a:r>
              <a:rPr lang="nb-NO" dirty="0" err="1"/>
              <a:t>Changes</a:t>
            </a:r>
            <a:r>
              <a:rPr lang="nb-NO" dirty="0"/>
              <a:t> in </a:t>
            </a:r>
            <a:r>
              <a:rPr lang="nb-NO" dirty="0" err="1"/>
              <a:t>Spine</a:t>
            </a:r>
            <a:r>
              <a:rPr lang="nb-NO" dirty="0"/>
              <a:t> and Hip Bone Mineral </a:t>
            </a:r>
            <a:r>
              <a:rPr lang="nb-NO" dirty="0" err="1"/>
              <a:t>Density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>
                <a:latin typeface="Arial" pitchFamily="22" charset="0"/>
              </a:rPr>
              <a:t>Lancet. 2015;385:2606-15.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123289"/>
              </p:ext>
            </p:extLst>
          </p:nvPr>
        </p:nvGraphicFramePr>
        <p:xfrm>
          <a:off x="685804" y="1930403"/>
          <a:ext cx="7772392" cy="416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238174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104/111: Adverse Effects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err="1"/>
              <a:t>Week</a:t>
            </a:r>
            <a:r>
              <a:rPr lang="nb-NO" dirty="0"/>
              <a:t> 48: </a:t>
            </a:r>
            <a:r>
              <a:rPr lang="nb-NO" dirty="0" err="1"/>
              <a:t>Changes</a:t>
            </a:r>
            <a:r>
              <a:rPr lang="nb-NO" dirty="0"/>
              <a:t> in Lipid Parameters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>
                <a:latin typeface="Arial" pitchFamily="22" charset="0"/>
              </a:rPr>
              <a:t>Lancet. 2015;385:2606-15.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9" name="Group 76"/>
          <p:cNvGraphicFramePr>
            <a:graphicFrameLocks noGrp="1"/>
          </p:cNvGraphicFramePr>
          <p:nvPr>
            <p:extLst/>
          </p:nvPr>
        </p:nvGraphicFramePr>
        <p:xfrm>
          <a:off x="348079" y="2086568"/>
          <a:ext cx="8449731" cy="36576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5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8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Median Change from </a:t>
                      </a:r>
                      <a:b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</a:b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Baseline to Week 48</a:t>
                      </a:r>
                    </a:p>
                  </a:txBody>
                  <a:tcPr marR="9144" marT="27432" marB="27432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EVG/COBI/TAF/FTC</a:t>
                      </a:r>
                      <a:b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(n = 866) 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EVG/COBI/TDF/FTC</a:t>
                      </a:r>
                      <a:b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(n = 867)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P Value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Total cholesterol</a:t>
                      </a:r>
                    </a:p>
                  </a:txBody>
                  <a:tcPr marR="9144" marT="27432" marB="27432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+29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+14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&lt;0.001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LDL</a:t>
                      </a:r>
                    </a:p>
                  </a:txBody>
                  <a:tcPr marR="9144" marT="27432" marB="27432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+14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+5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&lt;0.001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HDL</a:t>
                      </a:r>
                    </a:p>
                  </a:txBody>
                  <a:tcPr marR="9144" marT="27432" marB="27432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+8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+4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&lt;0.001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Triglycerides</a:t>
                      </a:r>
                    </a:p>
                  </a:txBody>
                  <a:tcPr marR="9144" marT="27432" marB="27432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+19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+8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0.027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Total cholesterol:HDL ratio</a:t>
                      </a:r>
                    </a:p>
                  </a:txBody>
                  <a:tcPr marR="9144" marT="27432" marB="27432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+0.1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+0.1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0.84</a:t>
                      </a:r>
                    </a:p>
                  </a:txBody>
                  <a:tcPr marL="9144" marR="9144" marT="27432" marB="2743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1076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EVG-COBI-TAF-FTC versus EVG-COBI-TDF-FTC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104/111: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Sax PE, et al. </a:t>
            </a:r>
            <a:r>
              <a:rPr lang="it-IT" dirty="0">
                <a:latin typeface="Arial" pitchFamily="22" charset="0"/>
              </a:rPr>
              <a:t>Lancet. 2015;385:2606-15.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148840"/>
          <a:ext cx="9144000" cy="3032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Through 48 weeks, more than 90% of patients given E/C/F/tenofovir alafenamide or E/C/F/tenofovir disoproxil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fumarate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had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virological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success. Renal and bone effects were significantly reduced in patients given E/C/F/tenofovir alafenamide. Although these studies do not have the power to assess clinical safety events such as renal failure and fractures, our data suggest that E/C/F/tenofovir alafenamide will have a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favourable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long-term renal and bone safety profile.”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325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EVG-COBI-TDF-FTC versus ATV + RTV + TDF-FTC in Women </a:t>
            </a:r>
            <a:r>
              <a:rPr lang="en-US" sz="2000" dirty="0">
                <a:solidFill>
                  <a:srgbClr val="001D48"/>
                </a:solidFill>
              </a:rPr>
              <a:t/>
            </a:r>
            <a:br>
              <a:rPr lang="en-US" sz="2000" dirty="0">
                <a:solidFill>
                  <a:srgbClr val="001D48"/>
                </a:solidFill>
              </a:rPr>
            </a:br>
            <a:r>
              <a:rPr lang="en-US" sz="2800" dirty="0">
                <a:solidFill>
                  <a:srgbClr val="001D48"/>
                </a:solidFill>
              </a:rPr>
              <a:t>Study 128 (WAVES)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262F5-330D-A14B-A0DF-5AE804C23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056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144955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144955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EVG-COBI-TDF-FTC versus ATV + RTV + TDF-FTC (in Women)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1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WAVES Study: Design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Squires L, et al. Lancet HIV. 2016;3:e410-20.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696035" y="2514600"/>
            <a:ext cx="3199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EVG-COBI-TDF-FTC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289)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696035" y="4090421"/>
            <a:ext cx="3199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Atazanavir + Ritonavir +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TDF-FTC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286)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65421"/>
              </p:ext>
            </p:extLst>
          </p:nvPr>
        </p:nvGraphicFramePr>
        <p:xfrm>
          <a:off x="410633" y="1752600"/>
          <a:ext cx="4694767" cy="40259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9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WAVES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comparing elvitegravir-cobicistat-tenofovir-emtricitabine with atazanavir + ritonavir + tenofovir DF-emtricitabine in women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575)</a:t>
                      </a:r>
                      <a: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women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≥18 years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≥500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Any CD4 count 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Elvitegravir-Cobicistat-TDF-FTC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Atazanavir + Ritonavir + TDF-FTC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38863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EVG-COBI-TDF-FTC versus ATV + RTV + TDF-FTC (in Women)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WAVES Study: Result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Response: Snapshot Analysis (ITT, Missing=Failure)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731520" indent="-822960"/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Squires L, et al. Lancet HIV. 2016;3:e410-20.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229600" cy="4495800"/>
            <a:chOff x="457200" y="1828800"/>
            <a:chExt cx="8229600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9009564"/>
                </p:ext>
              </p:extLst>
            </p:nvPr>
          </p:nvGraphicFramePr>
          <p:xfrm>
            <a:off x="457200" y="1828800"/>
            <a:ext cx="8229600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033261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rgbClr val="FFFFFF"/>
                  </a:solidFill>
                </a:rPr>
                <a:t>252/289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7622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rgbClr val="FFFFFF"/>
                  </a:solidFill>
                </a:rPr>
                <a:t>231/286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7728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189/220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4944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175/214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7098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62/69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012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56/72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130041" y="5923280"/>
            <a:ext cx="423062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20857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EVG-COBI-TDF-FTC versus ATV + RTV + TDF-FTC (in Women)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WAVES Study: Result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Response: Snapshot Analysis (ITT, Missing=Failure)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731520" indent="-822960"/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Squires L, et al. Lancet HIV. 2016;3:e410-20.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229600" cy="4495800"/>
            <a:chOff x="457200" y="1828800"/>
            <a:chExt cx="8229600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8543639"/>
                </p:ext>
              </p:extLst>
            </p:nvPr>
          </p:nvGraphicFramePr>
          <p:xfrm>
            <a:off x="457200" y="1828800"/>
            <a:ext cx="8229600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033261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rgbClr val="FFFFFF"/>
                  </a:solidFill>
                </a:rPr>
                <a:t>252/289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7622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rgbClr val="FFFFFF"/>
                  </a:solidFill>
                </a:rPr>
                <a:t>231/286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7728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189/220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49449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175/214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7098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62/69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0120" y="51308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56/72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130041" y="5923280"/>
            <a:ext cx="423062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2DCA6-C924-5F42-A3E2-EBDC0F486C6E}"/>
              </a:ext>
            </a:extLst>
          </p:cNvPr>
          <p:cNvSpPr/>
          <p:nvPr/>
        </p:nvSpPr>
        <p:spPr>
          <a:xfrm>
            <a:off x="0" y="3804412"/>
            <a:ext cx="9162288" cy="102717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u="sng" dirty="0"/>
              <a:t>Discontinuation of therapy due to adverse events</a:t>
            </a:r>
            <a:br>
              <a:rPr lang="en-US" sz="1800" b="1" u="sng" dirty="0"/>
            </a:br>
            <a:r>
              <a:rPr lang="en-US" sz="1800" dirty="0" err="1"/>
              <a:t>Elvitegravir</a:t>
            </a:r>
            <a:r>
              <a:rPr lang="en-US" sz="1800" dirty="0"/>
              <a:t>-</a:t>
            </a:r>
            <a:r>
              <a:rPr lang="en-US" sz="1800" dirty="0" err="1"/>
              <a:t>Cobicistat</a:t>
            </a:r>
            <a:r>
              <a:rPr lang="en-US" sz="1800" dirty="0"/>
              <a:t>-TDF-FTC: 2%</a:t>
            </a:r>
            <a:br>
              <a:rPr lang="en-US" sz="1800" dirty="0"/>
            </a:br>
            <a:r>
              <a:rPr lang="en-US" sz="1800" dirty="0"/>
              <a:t>Atazanavir + Ritonavir + TDF-FTC: 7%</a:t>
            </a:r>
          </a:p>
        </p:txBody>
      </p:sp>
    </p:spTree>
    <p:extLst>
      <p:ext uri="{BB962C8B-B14F-4D97-AF65-F5344CB8AC3E}">
        <p14:creationId xmlns:p14="http://schemas.microsoft.com/office/powerpoint/2010/main" val="421628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EVG-COBI-TDF-FTC versus ATV + RTV + TDF-FTC (in Women)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1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WAVES Study: Common Adverse Events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Squires L, et al. Lancet HIV. 2016;3:e410-20.</a:t>
            </a: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/>
          </p:nvPr>
        </p:nvGraphicFramePr>
        <p:xfrm>
          <a:off x="563880" y="1437640"/>
          <a:ext cx="7993320" cy="481056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4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 Emergent Adverse Events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 ≥ 10% of Subjects in Either Group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781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EVG-COBI-TDF-FTC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(n = 289)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01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ATV + RTV + TDF-FTC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(n= 286)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Headache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Upper Respiratory Tract Infection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Malaria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8%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Nausea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Vomiting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Jaundice</a:t>
                      </a:r>
                      <a:endParaRPr lang="en-US" sz="1600" kern="1200" spc="-30" baseline="300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&lt;1%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Icterus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&lt;1%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6881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EVG-COBI-TDF-FTC versus ATV + RTV + TDF-FTC (in Women)</a:t>
            </a:r>
            <a: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WAVES Study: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Squires L, et al. Lancet HIV. 2016;3:e410-20.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6670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WAVES shows that clinical trials of ART regimens in global and diverse populations of treatment-naive women are possible. The findings support guidelines recommending integrase inhibitor based regimens in first-line antiretroviral therapy.”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91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81358" y="1371601"/>
            <a:ext cx="8595360" cy="5062726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Phase 2 Trials in Treatment Naïve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GS-236-104: EVG-COBI-TDF-FTC vs. EFV-TDF-FTC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GS-236-104: EVG-COBI-TDF-FTC vs. EFV-TDF-FTC</a:t>
            </a:r>
          </a:p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Phase 3 Trials in Treatment Naïve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Study 102: EVG-COBI-TDF-FTC vs. EFV-TDF-FTC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Study 103: EVG-COBI-TDF-FTC  vs. RTV + ATZ + TDF-FTC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Study 104 and Study 111:  EVG-COBI-TAF-FTC  vs. EVG-COBI-TDF-FTC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Study 128 (WAVES): EVG-COBI-TDF-FTC  vs. RTV + ATZ + TDF-FTC</a:t>
            </a:r>
          </a:p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Phase 3b Switch Trials                                                                              </a:t>
            </a:r>
            <a:r>
              <a:rPr lang="en-US" sz="1800" dirty="0">
                <a:solidFill>
                  <a:schemeClr val="bg1"/>
                </a:solidFill>
              </a:rPr>
              <a:t>- Study 115 (Strategy PI): PI Switch to EVG-COBI-TDF-FTC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Study 121 (Strategy NNRTI): NNRTI Switch to EVG-COBI-TDF-FTC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Study 123: Raltegravir Switch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95A115-368D-B244-9968-F5399643F3EE}"/>
              </a:ext>
            </a:extLst>
          </p:cNvPr>
          <p:cNvSpPr txBox="1">
            <a:spLocks/>
          </p:cNvSpPr>
          <p:nvPr/>
        </p:nvSpPr>
        <p:spPr>
          <a:xfrm>
            <a:off x="281358" y="457199"/>
            <a:ext cx="8595360" cy="914400"/>
          </a:xfrm>
          <a:prstGeom prst="rect">
            <a:avLst/>
          </a:prstGeom>
          <a:solidFill>
            <a:srgbClr val="00122E"/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err="1"/>
              <a:t>Elvitegravir</a:t>
            </a:r>
            <a:r>
              <a:rPr lang="en-US" sz="2400" dirty="0"/>
              <a:t>-</a:t>
            </a:r>
            <a:r>
              <a:rPr lang="en-US" sz="2400" dirty="0" err="1"/>
              <a:t>Cobicistat</a:t>
            </a:r>
            <a:r>
              <a:rPr lang="en-US" sz="2400" dirty="0"/>
              <a:t>-Tenofovir DF-Emtricitabine</a:t>
            </a:r>
            <a:br>
              <a:rPr lang="en-US" sz="2400" dirty="0"/>
            </a:br>
            <a:r>
              <a:rPr lang="en-US" sz="2400" dirty="0"/>
              <a:t>Summary of Key Studies</a:t>
            </a:r>
          </a:p>
        </p:txBody>
      </p:sp>
    </p:spTree>
    <p:extLst>
      <p:ext uri="{BB962C8B-B14F-4D97-AF65-F5344CB8AC3E}">
        <p14:creationId xmlns:p14="http://schemas.microsoft.com/office/powerpoint/2010/main" val="362440625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rmAutofit/>
          </a:bodyPr>
          <a:lstStyle/>
          <a:p>
            <a:pPr>
              <a:lnSpc>
                <a:spcPts val="4000"/>
              </a:lnSpc>
            </a:pPr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Switch from PI-Based Regimen to EVG-COBI-TDF-FTC</a:t>
            </a:r>
            <a:b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solidFill>
                  <a:schemeClr val="tx2"/>
                </a:solidFill>
              </a:rPr>
              <a:t>Study 115 (STRATEGY-PI)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BCD9F-9D50-304B-90BA-9289CF059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11793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from PI-Based Regimen to EVG-COBI-TDF-FTC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STRATEGY-PI: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Arribas</a:t>
            </a:r>
            <a:r>
              <a:rPr lang="en-US" dirty="0"/>
              <a:t> JR, et al. </a:t>
            </a:r>
            <a:r>
              <a:rPr lang="pt-BR" dirty="0"/>
              <a:t>Lancet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2014;14:581-9.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791200"/>
            <a:ext cx="9153144" cy="534983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lIns="365760" tIns="45431" rIns="36576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NOTE</a:t>
            </a:r>
            <a:r>
              <a:rPr lang="en-US" sz="1400" baseline="30000" dirty="0">
                <a:solidFill>
                  <a:srgbClr val="000000"/>
                </a:solidFill>
                <a:latin typeface="Arial" pitchFamily="22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3 participants from switch group, and 1 participant from no-switch group, were excluded from study after screening for protocol violations. 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rot="1169337" flipV="1">
            <a:off x="5501040" y="2881857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501040" y="3487166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16303"/>
              </p:ext>
            </p:extLst>
          </p:nvPr>
        </p:nvGraphicFramePr>
        <p:xfrm>
          <a:off x="230187" y="1345338"/>
          <a:ext cx="5180013" cy="43921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8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Study Design: STRATEGY-PI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251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Open-label, randomized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study, Phase 3b trial comparing switch to elvitegravir-cobicistat-tenofovir DF-emtricitabine versus continuation of baseline regimen of ritonavir + PI +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tenofovir DF-emtricitabine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433)</a:t>
                      </a:r>
                      <a:b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HIV RNA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&lt;50 copies/mL on ART for ≥6 months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Baseline regimen of RTV + PI + TDF-FTC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No prior virologic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failure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No resistance to TDF or FTC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CrCl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≥70 mL/min 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EVG-COBI-TDF-FTC (Switch group)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Remain on RTV + PI + TDF-FTC (No switch group)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6048225" y="3771353"/>
            <a:ext cx="2819400" cy="1091179"/>
          </a:xfrm>
          <a:prstGeom prst="rect">
            <a:avLst/>
          </a:prstGeom>
          <a:solidFill>
            <a:srgbClr val="D4E5E5">
              <a:alpha val="58039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No Switch Group </a:t>
            </a:r>
            <a:b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Boosted PI + TDF-FTC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139)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6048225" y="2195532"/>
            <a:ext cx="2819400" cy="1097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i="1" dirty="0">
                <a:latin typeface="Arial"/>
              </a:rPr>
              <a:t>Switch Group</a:t>
            </a:r>
            <a:r>
              <a:rPr lang="en-US" sz="1600" dirty="0">
                <a:latin typeface="Arial"/>
              </a:rPr>
              <a:t/>
            </a:r>
            <a:br>
              <a:rPr lang="en-US" sz="1600" dirty="0">
                <a:latin typeface="Arial"/>
              </a:rPr>
            </a:br>
            <a:r>
              <a:rPr lang="en-US" sz="1800" b="1" dirty="0">
                <a:latin typeface="Arial"/>
              </a:rPr>
              <a:t>EVG-COBI-TDF-FTC</a:t>
            </a:r>
            <a:br>
              <a:rPr lang="en-US" sz="1800" b="1" dirty="0">
                <a:latin typeface="Arial"/>
              </a:rPr>
            </a:br>
            <a:r>
              <a:rPr lang="en-US" sz="1400" dirty="0">
                <a:latin typeface="Arial"/>
              </a:rPr>
              <a:t>(n=290)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555465" y="3651058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1x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55465" y="3113594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796198456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from PI-Based Regimen to EVG-COBI-TDF-FTC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STRATEGY-PI: Result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(Modified Intent-to-Treat Analysis)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Arribas</a:t>
            </a:r>
            <a:r>
              <a:rPr lang="en-US" dirty="0"/>
              <a:t> JR, et al. </a:t>
            </a:r>
            <a:r>
              <a:rPr lang="pt-BR" dirty="0"/>
              <a:t>Lancet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2014;14:581-9.</a:t>
            </a:r>
            <a:endParaRPr lang="en-US" dirty="0">
              <a:latin typeface="Arial" pitchFamily="2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4819" y="1981200"/>
            <a:ext cx="8231188" cy="4001556"/>
            <a:chOff x="454819" y="1981200"/>
            <a:chExt cx="8231188" cy="4001556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5562600"/>
              <a:ext cx="1066800" cy="29238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272/290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50732" y="5562600"/>
              <a:ext cx="1126067" cy="29238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121/139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2034880"/>
                </p:ext>
              </p:extLst>
            </p:nvPr>
          </p:nvGraphicFramePr>
          <p:xfrm>
            <a:off x="454819" y="1981200"/>
            <a:ext cx="8231188" cy="4001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164080" y="5306099"/>
              <a:ext cx="1066800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272/290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5306099"/>
              <a:ext cx="1126067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121/139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5362099"/>
              <a:ext cx="1066800" cy="2462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16/139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8000" y="5372259"/>
              <a:ext cx="1066800" cy="2462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16/290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19860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from PI-Based Regimen to EVG-COBI-TDF-FTC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STRATEGY-PI: Study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Arribas</a:t>
            </a:r>
            <a:r>
              <a:rPr lang="en-US" dirty="0"/>
              <a:t> JR, et al. </a:t>
            </a:r>
            <a:r>
              <a:rPr lang="pt-BR" dirty="0"/>
              <a:t>Lancet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2014;14:581-9.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Coformulated elvitegravir, cobicistat, emtricitabine, and tenofovir might be a useful regimen simplification option for virologically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supressed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adults with HIV taking a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multitablet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ritonavir-boosted protease inhibitor regimen.”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53795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Switch from NNRTI-Based Regimen to EVG-COBI-TDF-FTC</a:t>
            </a:r>
            <a:b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/>
              <a:t>Study 121 (STRATEGY-NNRTI)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C118-FB4F-1644-8791-067D347B3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298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from NNRTI-Based Regimen to EVG-COBI-TDF-FTC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STRATEGY-NNRTI: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Pozniak</a:t>
            </a:r>
            <a:r>
              <a:rPr lang="en-US" dirty="0"/>
              <a:t> A, et al</a:t>
            </a:r>
            <a:r>
              <a:rPr lang="pt-BR" dirty="0"/>
              <a:t>. Lancet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2014;14:590-9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74420" y="2286000"/>
            <a:ext cx="2971800" cy="1091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i="1" dirty="0">
                <a:latin typeface="Arial"/>
              </a:rPr>
              <a:t>Switch Group</a:t>
            </a:r>
            <a:br>
              <a:rPr lang="en-US" sz="1600" i="1" dirty="0">
                <a:latin typeface="Arial"/>
              </a:rPr>
            </a:br>
            <a:r>
              <a:rPr lang="en-US" sz="1800" b="1" dirty="0">
                <a:latin typeface="Arial"/>
              </a:rPr>
              <a:t>EVG-COBI-TDF-FTC</a:t>
            </a:r>
            <a:br>
              <a:rPr lang="en-US" sz="1800" b="1" dirty="0">
                <a:latin typeface="Arial"/>
              </a:rPr>
            </a:br>
            <a:r>
              <a:rPr lang="en-US" sz="1400" dirty="0">
                <a:latin typeface="Arial"/>
              </a:rPr>
              <a:t>(n=290)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74420" y="3810000"/>
            <a:ext cx="2971800" cy="1091179"/>
          </a:xfrm>
          <a:prstGeom prst="rect">
            <a:avLst/>
          </a:prstGeom>
          <a:solidFill>
            <a:srgbClr val="677D8F">
              <a:alpha val="14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No Switch Group</a:t>
            </a:r>
            <a:r>
              <a:rPr lang="en-US" sz="1600" b="1" i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NNRTI + TDF-FTC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143)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791200"/>
            <a:ext cx="9153144" cy="5441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36576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NOTE</a:t>
            </a:r>
            <a:r>
              <a:rPr lang="en-US" sz="1400" baseline="30000" dirty="0">
                <a:solidFill>
                  <a:srgbClr val="000000"/>
                </a:solidFill>
                <a:latin typeface="Arial" pitchFamily="22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2 participants from switch group and 4 participants from no-switch group were excluded from the study after screening (2 protocol violation,1 non-adherence, 3 withdrew consent)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rot="1169337" flipV="1">
            <a:off x="5330375" y="29331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30375" y="3538412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42634"/>
              </p:ext>
            </p:extLst>
          </p:nvPr>
        </p:nvGraphicFramePr>
        <p:xfrm>
          <a:off x="304800" y="1447800"/>
          <a:ext cx="4953000" cy="41631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STRATEGY-NNRTI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251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Open-label, randomized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3b trial comparing switch to elvitegravir-cobicistat-tenofovir DF-emtricitabine versus continuation of baseline regimen of NNRTI + TDF-FTC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439)</a:t>
                      </a:r>
                      <a:b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&lt;50 copies/mL on ART for ≥6 months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regimen of NNRTI + TDF-FTC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prior virologic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failure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resistance to TDF or FTC or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CrCl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≥70 mL/min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EVG-COBI-FTC-TDF (Switch group)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Remain on NNRTI + FTC-TDF (No switch group)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val 12"/>
          <p:cNvSpPr>
            <a:spLocks noChangeAspect="1"/>
          </p:cNvSpPr>
          <p:nvPr/>
        </p:nvSpPr>
        <p:spPr>
          <a:xfrm>
            <a:off x="5364480" y="3695806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1x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364480" y="3127862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369177242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from NNRTI-Based Regimen to EVG-COBI-TDF-FTC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STRATEGY-NNRTI: Result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(Modified Intent-to-Treat Analysis)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Pozniak</a:t>
            </a:r>
            <a:r>
              <a:rPr lang="en-US" dirty="0"/>
              <a:t> A, et al</a:t>
            </a:r>
            <a:r>
              <a:rPr lang="pt-BR" dirty="0"/>
              <a:t>. Lancet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2014;14:590-9</a:t>
            </a:r>
            <a:endParaRPr lang="en-US" dirty="0">
              <a:latin typeface="Arial" pitchFamily="2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4819" y="2094444"/>
            <a:ext cx="8231188" cy="4001556"/>
            <a:chOff x="454819" y="1981200"/>
            <a:chExt cx="8231188" cy="4001556"/>
          </a:xfrm>
        </p:grpSpPr>
        <p:sp>
          <p:nvSpPr>
            <p:cNvPr id="9" name="TextBox 8"/>
            <p:cNvSpPr txBox="1"/>
            <p:nvPr/>
          </p:nvSpPr>
          <p:spPr>
            <a:xfrm>
              <a:off x="2362200" y="5562600"/>
              <a:ext cx="1066800" cy="29238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272/290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50732" y="5562600"/>
              <a:ext cx="1126067" cy="29238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121/139</a:t>
              </a:r>
            </a:p>
          </p:txBody>
        </p:sp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9249313"/>
                </p:ext>
              </p:extLst>
            </p:nvPr>
          </p:nvGraphicFramePr>
          <p:xfrm>
            <a:off x="454819" y="1981200"/>
            <a:ext cx="8231188" cy="4001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164080" y="5270575"/>
              <a:ext cx="1066800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271/290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0720" y="5270575"/>
              <a:ext cx="1126067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126/143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5362099"/>
              <a:ext cx="1066800" cy="2462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16/143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8000" y="5372259"/>
              <a:ext cx="1066800" cy="2462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16/290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97874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from NNRTI-Based Regimen to EVG-COBI-TDF-FTC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STRATEGY-NNRTI: Subgroup Analysis Result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Response, by Baseline NNRTI Regimen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Pozniak</a:t>
            </a:r>
            <a:r>
              <a:rPr lang="en-US" dirty="0"/>
              <a:t> A, et al</a:t>
            </a:r>
            <a:r>
              <a:rPr lang="pt-BR" dirty="0"/>
              <a:t>. Lancet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2014;14:590-9</a:t>
            </a:r>
            <a:endParaRPr lang="en-US" dirty="0">
              <a:latin typeface="Arial" pitchFamily="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82000" cy="4495800"/>
            <a:chOff x="457200" y="1828800"/>
            <a:chExt cx="8382000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3895712"/>
                </p:ext>
              </p:extLst>
            </p:nvPr>
          </p:nvGraphicFramePr>
          <p:xfrm>
            <a:off x="457200" y="1828800"/>
            <a:ext cx="8382000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12421" y="5328848"/>
              <a:ext cx="904819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214/231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30021" y="5328848"/>
              <a:ext cx="904819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91/106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76981" y="5328848"/>
              <a:ext cx="904819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57/59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15480" y="5328848"/>
              <a:ext cx="904819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35/37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943724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from NNRTI-Based Regimen to EVG-COBI-TDF-FTC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STRATEGY-NNRTI: Subgroup Analysis Result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Response, by Baseline NNRTI Regimen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Pozniak</a:t>
            </a:r>
            <a:r>
              <a:rPr lang="en-US" dirty="0"/>
              <a:t> A, et al</a:t>
            </a:r>
            <a:r>
              <a:rPr lang="pt-BR" dirty="0"/>
              <a:t>. Lancet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2014;14(7):590-9</a:t>
            </a:r>
            <a:endParaRPr lang="en-US" dirty="0">
              <a:latin typeface="Arial" pitchFamily="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82000" cy="4495800"/>
            <a:chOff x="457200" y="1828800"/>
            <a:chExt cx="8382000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6209091"/>
                </p:ext>
              </p:extLst>
            </p:nvPr>
          </p:nvGraphicFramePr>
          <p:xfrm>
            <a:off x="457200" y="1828800"/>
            <a:ext cx="8382000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4348479" y="5318760"/>
              <a:ext cx="841248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214/231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30219" y="5318760"/>
              <a:ext cx="841248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91/106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90796" y="5318760"/>
              <a:ext cx="841248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57/59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32476" y="5318760"/>
              <a:ext cx="841248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35/37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47819" y="5318760"/>
              <a:ext cx="840810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271/290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8919" y="5318760"/>
              <a:ext cx="841248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126/143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49686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from NNRTI-Based Regimen to EVG-COBI-TDF-FTC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STRATEGY-NNRTI: Study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Pozniak</a:t>
            </a:r>
            <a:r>
              <a:rPr lang="en-US" dirty="0"/>
              <a:t> A, et al</a:t>
            </a:r>
            <a:r>
              <a:rPr lang="pt-BR" dirty="0"/>
              <a:t>. Lancet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2014;14:590-9</a:t>
            </a:r>
            <a:r>
              <a:rPr lang="en-US" dirty="0">
                <a:latin typeface="Arial" pitchFamily="22" charset="0"/>
              </a:rPr>
              <a:t>.</a:t>
            </a:r>
            <a:endParaRPr lang="pt-B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529840"/>
          <a:ext cx="9144000" cy="22332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Coformulated elvitegravir, cobicistat, emtricitabine, and tenofovir seems to be efficacious and well tolerated in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virologically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suppressed adults with HIV and might be a suitable alternative for patients on an NNRTI with emtricitabine and tenofovir regimen considering a regimen modification or simplification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073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2400" dirty="0"/>
              <a:t>Elvitegravir-Cobicistat-Tenofovir DF-Emtricitabine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3F362-0B31-4E44-889C-A64C3237A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Therapy</a:t>
            </a:r>
          </a:p>
        </p:txBody>
      </p:sp>
    </p:spTree>
    <p:extLst>
      <p:ext uri="{BB962C8B-B14F-4D97-AF65-F5344CB8AC3E}">
        <p14:creationId xmlns:p14="http://schemas.microsoft.com/office/powerpoint/2010/main" val="3061071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rmAutofit/>
          </a:bodyPr>
          <a:lstStyle/>
          <a:p>
            <a:pPr>
              <a:lnSpc>
                <a:spcPts val="4000"/>
              </a:lnSpc>
            </a:pPr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Switch to Elvitegravir-Cobicistat-Tenofovir DF-Emtricitabine</a:t>
            </a:r>
            <a:b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/>
              <a:t>Study 123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BD8B0-39DD-594D-9930-098733633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7645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to Elvitegravir-Cobicistat-Tenofovir DF-Emtricitabine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-108" charset="-128"/>
                <a:cs typeface="ＭＳ Ｐゴシック" pitchFamily="22" charset="-128"/>
              </a:rPr>
              <a:t>Study </a:t>
            </a:r>
            <a:r>
              <a:rPr lang="en-US" sz="2800" dirty="0">
                <a:solidFill>
                  <a:srgbClr val="FFFFFF"/>
                </a:solidFill>
                <a:ea typeface="ＭＳ Ｐゴシック" pitchFamily="-108" charset="-128"/>
              </a:rPr>
              <a:t>123: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 Mills A, et al. </a:t>
            </a:r>
            <a:r>
              <a:rPr lang="is-IS" dirty="0"/>
              <a:t>HIV Clin Trials. 2014;15:51-6.</a:t>
            </a:r>
            <a:endParaRPr lang="en-US" dirty="0">
              <a:latin typeface="Arial" pitchFamily="22" charset="0"/>
            </a:endParaRPr>
          </a:p>
          <a:p>
            <a:endParaRPr lang="en-US" dirty="0">
              <a:latin typeface="Arial" pitchFamily="22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4495800" y="3200400"/>
            <a:ext cx="1752600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RAL + TDF-FTC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48)</a:t>
            </a: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30539"/>
              </p:ext>
            </p:extLst>
          </p:nvPr>
        </p:nvGraphicFramePr>
        <p:xfrm>
          <a:off x="207195" y="1600200"/>
          <a:ext cx="4191000" cy="4038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Design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: 123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429">
                <a:tc>
                  <a:txBody>
                    <a:bodyPr/>
                    <a:lstStyle/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Open-label, randomized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study, Phase 3b trial evaluating switching to once-daily elvitegravir-cobicistat-tenofovir DF-emtricitabine from twice daily raltegravir plus tenofovir DF-emtricitabine</a:t>
                      </a:r>
                    </a:p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Criteria (n = 48)</a:t>
                      </a:r>
                      <a:br>
                        <a:rPr lang="en-US" sz="16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&lt;50 copies/mL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On RAL+ TDF-FTC for ≥6 months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Not taking any other ART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new AIDS-defining conditions </a:t>
                      </a:r>
                    </a:p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Switch to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EVG-COBI-TDF-FTC 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6632447" y="3200400"/>
            <a:ext cx="2130553" cy="1091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EVG-COBI-TDF-FTC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48)</a:t>
            </a:r>
          </a:p>
        </p:txBody>
      </p:sp>
      <p:sp>
        <p:nvSpPr>
          <p:cNvPr id="14" name="Line 11"/>
          <p:cNvSpPr>
            <a:spLocks noChangeAspect="1" noChangeShapeType="1"/>
          </p:cNvSpPr>
          <p:nvPr/>
        </p:nvSpPr>
        <p:spPr bwMode="auto">
          <a:xfrm rot="1169337">
            <a:off x="6550234" y="2397511"/>
            <a:ext cx="150763" cy="40844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5" name="Line 11"/>
          <p:cNvSpPr>
            <a:spLocks noChangeAspect="1" noChangeShapeType="1"/>
          </p:cNvSpPr>
          <p:nvPr/>
        </p:nvSpPr>
        <p:spPr bwMode="auto">
          <a:xfrm rot="1169337">
            <a:off x="8624623" y="2397511"/>
            <a:ext cx="150763" cy="40844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3020" y="1926337"/>
            <a:ext cx="1295400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Week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73568" y="1926337"/>
            <a:ext cx="1094232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Week 48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6260523" y="3657602"/>
            <a:ext cx="347472" cy="182876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2908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to Elvitegravir-Cobicistat-Tenofovir DF-Emtricitabine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123: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/>
              <a:t>Virologic Response After Switch to EVG-COBI-TDF-FTC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Mills A, et al. </a:t>
            </a:r>
            <a:r>
              <a:rPr lang="is-IS" dirty="0"/>
              <a:t>HIV Clin Trials. 2014;15:51-6.</a:t>
            </a:r>
            <a:endParaRPr lang="en-US" dirty="0">
              <a:latin typeface="Arial" pitchFamily="22" charset="0"/>
            </a:endParaRPr>
          </a:p>
          <a:p>
            <a:endParaRPr lang="en-US" dirty="0">
              <a:latin typeface="Arial" pitchFamily="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905000"/>
            <a:ext cx="8153400" cy="4495800"/>
            <a:chOff x="457200" y="1905000"/>
            <a:chExt cx="8153400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0800376"/>
                </p:ext>
              </p:extLst>
            </p:nvPr>
          </p:nvGraphicFramePr>
          <p:xfrm>
            <a:off x="457200" y="1905000"/>
            <a:ext cx="8153400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326640" y="5083998"/>
              <a:ext cx="904819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48/48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92320" y="5083998"/>
              <a:ext cx="904819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48/48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5083998"/>
              <a:ext cx="904819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48/48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3251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to Elvitegravir-Cobicistat-Tenofovir DF-Emtricitabine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123: Common Adverse Events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Mills A, et al. </a:t>
            </a:r>
            <a:r>
              <a:rPr lang="is-IS" dirty="0"/>
              <a:t>HIV Clin Trials. 2014;15:51-6.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83057"/>
              </p:ext>
            </p:extLst>
          </p:nvPr>
        </p:nvGraphicFramePr>
        <p:xfrm>
          <a:off x="911622" y="1676400"/>
          <a:ext cx="7317581" cy="398973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59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 Emergent Adverse Events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 ≥ 10% of Subjects</a:t>
                      </a:r>
                      <a:endParaRPr lang="en-US" sz="1600" b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Adverse Event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(treatment emergent)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Switched to EVG-COBI-TDF-FTC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(n = 48)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Upper Respiratory Tract Infection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Insomnia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Diarrhea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Fatigue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6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Anxiety</a:t>
                      </a: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US" sz="1600" kern="1200" spc="-3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C4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636846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Switch to Elvitegravir-Cobicistat-Tenofovir DF-Emtricitabine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123: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Mills A, et al. </a:t>
            </a:r>
            <a:r>
              <a:rPr lang="is-IS" dirty="0"/>
              <a:t>HIV Clin Trials. 2014;15:51-6.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225040"/>
          <a:ext cx="9144000" cy="29952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All participants switching to 1 tablet once-a-day elvitegravir/cobicistat/emtricitabine/tenofovir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disoproxil fumarate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Stribild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 from a twice-daily raltegravir + emtricitabine/tenofovir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disoproxil fumarate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regimen remained virologically suppressed. </a:t>
                      </a:r>
                      <a:r>
                        <a:rPr lang="en-US" sz="2000" b="0" i="1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Stribild</a:t>
                      </a:r>
                      <a:r>
                        <a:rPr lang="en-US" sz="2000" b="0" i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was well tolerated. Switching to </a:t>
                      </a:r>
                      <a:r>
                        <a:rPr lang="en-US" sz="2000" b="0" i="1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Stribild</a:t>
                      </a:r>
                      <a:r>
                        <a:rPr lang="en-US" sz="2000" b="0" i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may be a viable option for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virologically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suppressed patients wanting to simplify from a twice-daily raltegravir-containing regimen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630984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Elvitegravir Resistance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807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a typeface="ＭＳ Ｐゴシック" pitchFamily="22" charset="-128"/>
                <a:cs typeface="ＭＳ Ｐゴシック" pitchFamily="22" charset="-128"/>
              </a:rPr>
              <a:t>Raltegravir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 and </a:t>
            </a:r>
            <a:r>
              <a:rPr lang="en-US" dirty="0" err="1">
                <a:ea typeface="ＭＳ Ｐゴシック" pitchFamily="22" charset="-128"/>
                <a:cs typeface="ＭＳ Ｐゴシック" pitchFamily="22" charset="-128"/>
              </a:rPr>
              <a:t>Elvitegravir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: Cross Resistance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Graphical Representation of Mean log10 Fold Change Values for Different Genotype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Van </a:t>
            </a:r>
            <a:r>
              <a:rPr lang="en-US" dirty="0" err="1">
                <a:latin typeface="Arial" pitchFamily="22" charset="0"/>
              </a:rPr>
              <a:t>Wesenbeek</a:t>
            </a:r>
            <a:r>
              <a:rPr lang="en-US" dirty="0">
                <a:latin typeface="Arial" pitchFamily="22" charset="0"/>
              </a:rPr>
              <a:t> L, et al.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Antimicrob</a:t>
            </a:r>
            <a:r>
              <a:rPr lang="en-US" dirty="0">
                <a:latin typeface="Arial" pitchFamily="31" charset="0"/>
              </a:rPr>
              <a:t> Agents Chemo. 2011:55:321-5.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642114"/>
              </p:ext>
            </p:extLst>
          </p:nvPr>
        </p:nvGraphicFramePr>
        <p:xfrm>
          <a:off x="914400" y="1905000"/>
          <a:ext cx="73152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406400" y="6121400"/>
            <a:ext cx="7823200" cy="279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NPM = no primary mutation</a:t>
            </a:r>
          </a:p>
        </p:txBody>
      </p:sp>
    </p:spTree>
    <p:extLst>
      <p:ext uri="{BB962C8B-B14F-4D97-AF65-F5344CB8AC3E}">
        <p14:creationId xmlns:p14="http://schemas.microsoft.com/office/powerpoint/2010/main" val="4217174092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Resistance Data with EVG-Cobi-TDF-FTC Virologic Failures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100" dirty="0">
                <a:ea typeface="ＭＳ Ｐゴシック" pitchFamily="22" charset="-128"/>
                <a:cs typeface="ＭＳ Ｐゴシック" pitchFamily="22" charset="-128"/>
              </a:rPr>
              <a:t>Data from </a:t>
            </a:r>
            <a:r>
              <a:rPr lang="en-US" sz="31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Studies 102 and 103</a:t>
            </a: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White KL, et al.  IWDR 2012: Abstract 4. 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224918"/>
              </p:ext>
            </p:extLst>
          </p:nvPr>
        </p:nvGraphicFramePr>
        <p:xfrm>
          <a:off x="914400" y="1524000"/>
          <a:ext cx="7315200" cy="45720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Resistance Data from Studies 102 and 103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167">
                <a:tc gridSpan="2">
                  <a:txBody>
                    <a:bodyPr/>
                    <a:lstStyle/>
                    <a:p>
                      <a:pPr marL="0" indent="0" algn="l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Subjects with Virologic Failure (N = 13)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NRTI</a:t>
                      </a:r>
                      <a:r>
                        <a:rPr lang="en-US" sz="1800" b="1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Resistance: Genotype </a:t>
                      </a:r>
                      <a:r>
                        <a:rPr lang="en-US" sz="1800" b="1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Data</a:t>
                      </a:r>
                      <a:r>
                        <a:rPr lang="en-US" sz="1800" b="1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 = 12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A62A/V</a:t>
                      </a:r>
                    </a:p>
                  </a:txBody>
                  <a:tcPr marL="27432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 (17%)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K65R</a:t>
                      </a:r>
                    </a:p>
                  </a:txBody>
                  <a:tcPr marL="27432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 (33%)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M184V</a:t>
                      </a:r>
                    </a:p>
                  </a:txBody>
                  <a:tcPr marL="27432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12 (100%)</a:t>
                      </a:r>
                    </a:p>
                  </a:txBody>
                  <a:tcPr marL="65762" marR="65762" marT="32871" marB="3287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ISTI Resistance Genotype Data: 1° Mutations</a:t>
                      </a:r>
                      <a:endParaRPr lang="en-US" sz="1800" b="1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 = 11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T66I</a:t>
                      </a:r>
                    </a:p>
                  </a:txBody>
                  <a:tcPr marL="27432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 (18%)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E92Q</a:t>
                      </a:r>
                    </a:p>
                  </a:txBody>
                  <a:tcPr marL="27432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 (73%)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Q148R</a:t>
                      </a:r>
                    </a:p>
                  </a:txBody>
                  <a:tcPr marL="27432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 (27%)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4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N155H</a:t>
                      </a:r>
                    </a:p>
                  </a:txBody>
                  <a:tcPr marL="27432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 (27%)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510081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Resistance Data with EVG-Cobi-TDF-FTC Virologic Failures</a:t>
            </a:r>
            <a:r>
              <a:rPr lang="en-US" sz="22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2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200" dirty="0">
                <a:ea typeface="ＭＳ Ｐゴシック" pitchFamily="22" charset="-128"/>
                <a:cs typeface="ＭＳ Ｐゴシック" pitchFamily="22" charset="-128"/>
              </a:rPr>
              <a:t>Genotypic Data from </a:t>
            </a:r>
            <a:r>
              <a:rPr lang="en-US" sz="32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Studies 102 and 103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White KL, et al.  IWHHVDR 2012: Abstract 4. 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5" name="Group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02871"/>
              </p:ext>
            </p:extLst>
          </p:nvPr>
        </p:nvGraphicFramePr>
        <p:xfrm>
          <a:off x="457200" y="1447800"/>
          <a:ext cx="8229601" cy="4480560"/>
        </p:xfrm>
        <a:graphic>
          <a:graphicData uri="http://schemas.openxmlformats.org/drawingml/2006/table">
            <a:tbl>
              <a:tblPr/>
              <a:tblGrid>
                <a:gridCol w="64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918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</a:t>
                      </a: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Genotype Data from Patients with Virologic Failure (N = 13)</a:t>
                      </a: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NRTI</a:t>
                      </a: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INSTI</a:t>
                      </a: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Primary</a:t>
                      </a: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Secondary</a:t>
                      </a: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A62V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K65R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Q148R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G140C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A62V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K65R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E92Q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H51Y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L68V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K65R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E92Q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S153A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ND</a:t>
                      </a: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T66A/I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E92Q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N155H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E157Q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E92Q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Q148R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N155H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E92Q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E92Q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N155H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E92Q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Q148R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T66I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E92Q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K65R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M184V/I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M184V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6057900"/>
            <a:ext cx="8229601" cy="3275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/>
              <a:t>Most common pattern of resistance: M184V and E92Q</a:t>
            </a:r>
          </a:p>
        </p:txBody>
      </p:sp>
    </p:spTree>
    <p:extLst>
      <p:ext uri="{BB962C8B-B14F-4D97-AF65-F5344CB8AC3E}">
        <p14:creationId xmlns:p14="http://schemas.microsoft.com/office/powerpoint/2010/main" val="3384834207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Resistance Data with EVG-Cobi-TDF-FTC Virologic Failures</a:t>
            </a:r>
            <a:r>
              <a:rPr lang="en-US" sz="22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2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Phenotypic Data from </a:t>
            </a:r>
            <a:r>
              <a:rPr lang="en-US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Studies 102 and 103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White KL, et al.  IWHHVDR 2012: Abstract 4. 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5" name="Group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41826"/>
              </p:ext>
            </p:extLst>
          </p:nvPr>
        </p:nvGraphicFramePr>
        <p:xfrm>
          <a:off x="584199" y="1524000"/>
          <a:ext cx="7950201" cy="4572004"/>
        </p:xfrm>
        <a:graphic>
          <a:graphicData uri="http://schemas.openxmlformats.org/drawingml/2006/table">
            <a:tbl>
              <a:tblPr/>
              <a:tblGrid>
                <a:gridCol w="155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8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1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</a:t>
                      </a: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Integrase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Strand Transfer Inhibitor and Mean Fold Value Change</a:t>
                      </a: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Elvitegravir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(biologic cut-off = 2.5)</a:t>
                      </a: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Raltegravir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(biologic cut-off = 1.5)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&gt;198  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28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149 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111 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3.3 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6.0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51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44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3.6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36 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3.0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36 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11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28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3.3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23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8.7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5.6 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1.8 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10869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Elvitegravir-Cobicistat-TDF-FTC versus Efavirenz-TDF-FTC</a:t>
            </a:r>
            <a:br>
              <a:rPr lang="en-US" sz="2400" b="0" dirty="0">
                <a:solidFill>
                  <a:srgbClr val="001D48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600" dirty="0">
                <a:solidFill>
                  <a:schemeClr val="tx2"/>
                </a:solidFill>
              </a:rPr>
              <a:t>GS-236-104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6A3F4-300A-9C4A-AEE1-E8CC31318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51884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4872567"/>
            <a:ext cx="7696200" cy="451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64834"/>
            <a:ext cx="7696200" cy="4511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Integrase</a:t>
            </a:r>
            <a:r>
              <a:rPr lang="en-US" sz="311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Strand Transfer Inhibitors</a:t>
            </a:r>
            <a:br>
              <a:rPr lang="en-US" sz="311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311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Primary Resistance Associated Mutations (RAMs)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Abram ME, et al. .  IWHHVDR 2012: Abstract 3.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9100" y="1562100"/>
            <a:ext cx="8440757" cy="2019300"/>
            <a:chOff x="419100" y="1562100"/>
            <a:chExt cx="8440757" cy="2019300"/>
          </a:xfrm>
        </p:grpSpPr>
        <p:sp>
          <p:nvSpPr>
            <p:cNvPr id="9" name="Rounded Rectangle 8"/>
            <p:cNvSpPr/>
            <p:nvPr/>
          </p:nvSpPr>
          <p:spPr>
            <a:xfrm>
              <a:off x="2755900" y="19431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713568" y="2667000"/>
              <a:ext cx="457200" cy="9144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753100" y="2654300"/>
              <a:ext cx="457200" cy="9144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R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H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05200" y="19431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89400" y="19431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89400" y="27178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53100" y="19431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502400" y="19431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515100" y="27178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505200" y="2641600"/>
              <a:ext cx="457200" cy="6858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Q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2717801"/>
              <a:ext cx="457200" cy="2921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1943100"/>
              <a:ext cx="457200" cy="2921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19100" y="2336800"/>
              <a:ext cx="1600200" cy="3048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>
                  <a:solidFill>
                    <a:schemeClr val="tx1"/>
                  </a:solidFill>
                </a:rPr>
                <a:t>Elvitegravir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05100" y="23241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66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479800" y="23241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92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38599" y="2324100"/>
              <a:ext cx="594357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97*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067300" y="2324100"/>
              <a:ext cx="594357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147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651500" y="2324100"/>
              <a:ext cx="594357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148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13500" y="2324100"/>
              <a:ext cx="594357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155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19100" y="1562100"/>
              <a:ext cx="8267700" cy="3429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>
                  <a:solidFill>
                    <a:schemeClr val="tx1"/>
                  </a:solidFill>
                </a:rPr>
                <a:t>Elvitegravir</a:t>
              </a:r>
              <a:r>
                <a:rPr lang="en-US" sz="2000" b="1" dirty="0">
                  <a:solidFill>
                    <a:schemeClr val="tx1"/>
                  </a:solidFill>
                </a:rPr>
                <a:t>: Primary INSTI-Resistance Associated Mutations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238068" y="2226733"/>
              <a:ext cx="621789" cy="556253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IN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9100" y="4072466"/>
            <a:ext cx="8440757" cy="2099734"/>
            <a:chOff x="419100" y="3962400"/>
            <a:chExt cx="8440757" cy="2099734"/>
          </a:xfrm>
        </p:grpSpPr>
        <p:sp>
          <p:nvSpPr>
            <p:cNvPr id="30" name="Rounded Rectangle 29"/>
            <p:cNvSpPr/>
            <p:nvPr/>
          </p:nvSpPr>
          <p:spPr>
            <a:xfrm>
              <a:off x="419100" y="4826000"/>
              <a:ext cx="1600200" cy="3048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Raltegravir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505200" y="44577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05200" y="5156200"/>
              <a:ext cx="457200" cy="6858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Q</a:t>
              </a:r>
              <a:br>
                <a:rPr lang="en-US" sz="1600" b="1" dirty="0">
                  <a:solidFill>
                    <a:srgbClr val="000000"/>
                  </a:solidFill>
                </a:rPr>
              </a:b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479800" y="48387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92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089400" y="44577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89400" y="52324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38599" y="4838700"/>
              <a:ext cx="594357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97*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753100" y="5130801"/>
              <a:ext cx="457200" cy="9144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R</a:t>
              </a:r>
              <a:br>
                <a:rPr lang="en-US" sz="1600" b="1" dirty="0">
                  <a:solidFill>
                    <a:srgbClr val="000000"/>
                  </a:solidFill>
                </a:rPr>
              </a:br>
              <a:r>
                <a:rPr lang="en-US" sz="1600" b="1" dirty="0">
                  <a:solidFill>
                    <a:srgbClr val="000000"/>
                  </a:solidFill>
                </a:rPr>
                <a:t>H</a:t>
              </a:r>
              <a:br>
                <a:rPr lang="en-US" sz="1600" b="1" dirty="0">
                  <a:solidFill>
                    <a:srgbClr val="000000"/>
                  </a:solidFill>
                </a:rPr>
              </a:br>
              <a:r>
                <a:rPr lang="en-US" sz="1600" b="1" dirty="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753100" y="44704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51500" y="4851400"/>
              <a:ext cx="594357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148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502400" y="44577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515100" y="52324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13500" y="4838700"/>
              <a:ext cx="594357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155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660900" y="5147734"/>
              <a:ext cx="457200" cy="9144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R</a:t>
              </a:r>
              <a:br>
                <a:rPr lang="en-US" sz="1600" b="1" dirty="0">
                  <a:solidFill>
                    <a:srgbClr val="000000"/>
                  </a:solidFill>
                </a:rPr>
              </a:br>
              <a:r>
                <a:rPr lang="en-US" sz="1600" b="1" dirty="0">
                  <a:solidFill>
                    <a:srgbClr val="000000"/>
                  </a:solidFill>
                </a:rPr>
                <a:t>H</a:t>
              </a:r>
              <a:br>
                <a:rPr lang="en-US" sz="1600" b="1" dirty="0">
                  <a:solidFill>
                    <a:srgbClr val="000000"/>
                  </a:solidFill>
                </a:rPr>
              </a:br>
              <a:r>
                <a:rPr lang="en-US" sz="16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660900" y="4470400"/>
              <a:ext cx="457200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559300" y="4851400"/>
              <a:ext cx="594357" cy="30022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143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19100" y="3962400"/>
              <a:ext cx="7810500" cy="3048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Raltegravir: Primary INSTI-Resistance Associated Mutations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8238068" y="4690534"/>
              <a:ext cx="621789" cy="556253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solidFill>
                    <a:srgbClr val="000000"/>
                  </a:solidFill>
                </a:rPr>
                <a:t>IN</a:t>
              </a:r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286512" y="6102101"/>
            <a:ext cx="4514088" cy="29869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*T97A may require additional mutations for resistance </a:t>
            </a:r>
          </a:p>
        </p:txBody>
      </p:sp>
    </p:spTree>
    <p:extLst>
      <p:ext uri="{BB962C8B-B14F-4D97-AF65-F5344CB8AC3E}">
        <p14:creationId xmlns:p14="http://schemas.microsoft.com/office/powerpoint/2010/main" val="2856634853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Resistance Data with EVG-Cobi-TDF-FTC Virologic Failures</a:t>
            </a:r>
            <a:r>
              <a:rPr lang="en-US" sz="22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2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Phenotypic Data from </a:t>
            </a:r>
            <a:r>
              <a:rPr lang="en-US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Studies 102 and 103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White KL, et al.  IWHHVDR 2012: Abstract 4. 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5" name="Group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69865"/>
              </p:ext>
            </p:extLst>
          </p:nvPr>
        </p:nvGraphicFramePr>
        <p:xfrm>
          <a:off x="584199" y="1524000"/>
          <a:ext cx="7950201" cy="4572004"/>
        </p:xfrm>
        <a:graphic>
          <a:graphicData uri="http://schemas.openxmlformats.org/drawingml/2006/table">
            <a:tbl>
              <a:tblPr/>
              <a:tblGrid>
                <a:gridCol w="155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8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1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</a:t>
                      </a: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Integrase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Strand Transfer Inhibitor and Mean Fold Value Change</a:t>
                      </a: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Elvitegravir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(biologic cut-off = 2.5)</a:t>
                      </a: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Raltegravir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(biologic cut-off = 1.5)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&gt;198  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28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149 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111 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3.3 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6.0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51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44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3.6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36 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3.0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36 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11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28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3.3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23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8.7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5.6 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1.8 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27438" marB="274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74716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7460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184072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184072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Elvitegravir-Cobicistat-TDF-FTC versus Efavirenz-TDF-FTC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GS-236-104: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C, et al. AIDS. 2011;25:F7-12.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724878" y="2514600"/>
            <a:ext cx="2988948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EVG-COBI-TDF-FTC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(Stribild)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48)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724878" y="4090421"/>
            <a:ext cx="2988948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EFV-TDF-FTC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(Atripla)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23)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52758"/>
              </p:ext>
            </p:extLst>
          </p:nvPr>
        </p:nvGraphicFramePr>
        <p:xfrm>
          <a:off x="326205" y="1752600"/>
          <a:ext cx="4779195" cy="40259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77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Study Design: Study 236-104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double-blind, double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dummy, phase 2 trial comparing elvitegravir-cobicistat-tenofovir DF-emtricitabine with efavirenz-tenofovir DF-emtricitabine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71)</a:t>
                      </a:r>
                      <a: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adults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≥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HIV RNA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≥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CD4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count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&gt;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50 cells/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  <a:latin typeface="Arial"/>
                          <a:ea typeface="Lucida Grande"/>
                          <a:cs typeface="Arial"/>
                        </a:rPr>
                        <a:t>mm</a:t>
                      </a:r>
                      <a:r>
                        <a:rPr lang="en-US" sz="1600" b="0" i="0" baseline="30000" dirty="0">
                          <a:solidFill>
                            <a:schemeClr val="tx1"/>
                          </a:solidFill>
                          <a:latin typeface="Arial"/>
                          <a:ea typeface="Lucida Grande"/>
                          <a:cs typeface="Arial"/>
                        </a:rPr>
                        <a:t>3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37160" marR="0" lvl="0" indent="-13716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Elvitegravir-cobicistat-tenofovir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DF-emtricitabine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             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Efavirenz-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tenofovir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DF-emtricitabine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>
            <a:spLocks noChangeAspect="1"/>
          </p:cNvSpPr>
          <p:nvPr/>
        </p:nvSpPr>
        <p:spPr>
          <a:xfrm>
            <a:off x="5200397" y="3946144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1x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200397" y="3452004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358060673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versus Efavirenz-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GS-236-104: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24 and 48: Virologic Response ( ITT Analysis, M=F)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C, et al. AIDS. 2011;25:F7-12.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1910084"/>
            <a:ext cx="8229600" cy="4419596"/>
            <a:chOff x="457200" y="1910084"/>
            <a:chExt cx="8229600" cy="4419596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9720982"/>
                </p:ext>
              </p:extLst>
            </p:nvPr>
          </p:nvGraphicFramePr>
          <p:xfrm>
            <a:off x="457200" y="1910084"/>
            <a:ext cx="8229600" cy="44195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316480" y="5244812"/>
              <a:ext cx="1066800" cy="29238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43/48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78200" y="5244812"/>
              <a:ext cx="1066800" cy="29238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19/23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5244812"/>
              <a:ext cx="1143000" cy="29238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43/48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0680" y="5244812"/>
              <a:ext cx="1143000" cy="29238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19/23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516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Elvitegravir-Cobicistat-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versus Efavirenz-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TDF-FTC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GS-236-104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Adverse Effects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Drug-Related, Treatment-Emergent Adverse Effects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Cohen C, et al. AIDS. 2011;25:F7-12.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01332"/>
              </p:ext>
            </p:extLst>
          </p:nvPr>
        </p:nvGraphicFramePr>
        <p:xfrm>
          <a:off x="457200" y="1905000"/>
          <a:ext cx="8229600" cy="448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9255" y="5486400"/>
            <a:ext cx="771144" cy="2741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  <a:latin typeface="Arial"/>
              </a:rPr>
              <a:t>5/48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884" y="5486400"/>
            <a:ext cx="774192" cy="2741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  <a:latin typeface="Arial"/>
              </a:rPr>
              <a:t>6/23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1324" y="5486400"/>
            <a:ext cx="771144" cy="2741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  <a:latin typeface="Arial"/>
              </a:rPr>
              <a:t>8/48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9873" y="5486400"/>
            <a:ext cx="771144" cy="2741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  <a:latin typeface="Arial"/>
              </a:rPr>
              <a:t>3/23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3BC27D5-4E85-B340-A59A-74C13AF4AF18}"/>
              </a:ext>
            </a:extLst>
          </p:cNvPr>
          <p:cNvSpPr txBox="1"/>
          <p:nvPr/>
        </p:nvSpPr>
        <p:spPr>
          <a:xfrm>
            <a:off x="4235516" y="5486400"/>
            <a:ext cx="777286" cy="2742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rgbClr val="FFFFFF"/>
                </a:solidFill>
                <a:latin typeface="Arial"/>
              </a:rPr>
              <a:t>8/48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750FE74-3F89-5C46-B2F3-2AC0E096F4B9}"/>
              </a:ext>
            </a:extLst>
          </p:cNvPr>
          <p:cNvSpPr txBox="1"/>
          <p:nvPr/>
        </p:nvSpPr>
        <p:spPr>
          <a:xfrm>
            <a:off x="5045677" y="5486400"/>
            <a:ext cx="777203" cy="29240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rgbClr val="FFFFFF"/>
                </a:solidFill>
                <a:latin typeface="Arial"/>
              </a:rPr>
              <a:t>10/23</a:t>
            </a:r>
          </a:p>
        </p:txBody>
      </p:sp>
    </p:spTree>
    <p:extLst>
      <p:ext uri="{BB962C8B-B14F-4D97-AF65-F5344CB8AC3E}">
        <p14:creationId xmlns:p14="http://schemas.microsoft.com/office/powerpoint/2010/main" val="35995354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47173</TotalTime>
  <Words>4044</Words>
  <Application>Microsoft Office PowerPoint</Application>
  <PresentationFormat>On-screen Show (4:3)</PresentationFormat>
  <Paragraphs>757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ＭＳ Ｐゴシック</vt:lpstr>
      <vt:lpstr>ＭＳ Ｐゴシック</vt:lpstr>
      <vt:lpstr>Arial</vt:lpstr>
      <vt:lpstr>Geneva</vt:lpstr>
      <vt:lpstr>Lucida Grande</vt:lpstr>
      <vt:lpstr>Times New Roman</vt:lpstr>
      <vt:lpstr>NCRC</vt:lpstr>
      <vt:lpstr>Elvitegravir-Cobicistat-Tenofovir DF-Emtricitabine (Stribild)</vt:lpstr>
      <vt:lpstr>Elvitegravir-Cobicistat-Tenofovir DF-Emtricitabine (Stribild) </vt:lpstr>
      <vt:lpstr>Elvitegravir-Cobicistat-Tenofovir DF-Emtricitabine (Stribild)</vt:lpstr>
      <vt:lpstr>PowerPoint Presentation</vt:lpstr>
      <vt:lpstr>Elvitegravir-Cobicistat-Tenofovir DF-Emtricitabine </vt:lpstr>
      <vt:lpstr>Elvitegravir-Cobicistat-TDF-FTC versus Efavirenz-TDF-FTC GS-236-104</vt:lpstr>
      <vt:lpstr>Elvitegravir-Cobicistat-TDF-FTC versus Efavirenz-TDF-FTC GS-236-104: Design</vt:lpstr>
      <vt:lpstr>Elvitegravir-Cobicistat-TDF-FTC versus Efavirenz-TDF-FTC GS-236-104: Results</vt:lpstr>
      <vt:lpstr>Elvitegravir-Cobicistat-TDF-FTC versus Efavirenz-TDF-FTC  GS-236-104: Adverse Effects</vt:lpstr>
      <vt:lpstr>Elvitegravir-Cobicistat-TDF-FTC versus Efavirenz-TDF-FTC GS-236-104: Adverse Effects</vt:lpstr>
      <vt:lpstr>Elvitegravir-Cobicistat-TDF-FTC versus Efavirenz-TDF-FTC GS-236-104: Conclusions</vt:lpstr>
      <vt:lpstr>EVG-COBI-TAF-FTC versus EVG-COBI-TDF-FTC  GS-292-0102 Study</vt:lpstr>
      <vt:lpstr>EVG-COBI-TAF-FTC versus EVG-COBI-TDF-FTC  GS-292-102 Study: Design</vt:lpstr>
      <vt:lpstr>EVG-COBI-TAF-FTC versus EVG-COBI-TDF-FTC  GS-292-102 Study: Results</vt:lpstr>
      <vt:lpstr>EVG-COBI-TAF-FTC versus EVG-COBI-TDF-FTC  GS-292-0102 Study: Conclusions</vt:lpstr>
      <vt:lpstr>Elvitegravir-Cobicistat-TDF-FTC versus Efavirenz-TDF-FTC Study 102</vt:lpstr>
      <vt:lpstr>Elvitegravir-Cobicistat-TDF-FTC versus Efavirenz-TDF-FTC Study 102: Design</vt:lpstr>
      <vt:lpstr>Elvitegravir-Cobicistat-TDF-FTC versus Efavirenz-TDF-FTC Study 102: Result</vt:lpstr>
      <vt:lpstr>Elvitegravir-Cobicistat-TDF-FTC versus Efavirenz-TDF-FTC Study 102: Common Adverse Events</vt:lpstr>
      <vt:lpstr>Elvitegravir-Cobicistat-TDF-FTC versus Efavirenz-TDF-FTC Study 102: Conclusions</vt:lpstr>
      <vt:lpstr>EVG-COBI-TDF-FTC versus ATV + RTV + TDF-FTC  Study 103</vt:lpstr>
      <vt:lpstr>Elvitegravir-Cobicistat-TDF-FTC versus Atazanavir + Ritonavir + TDF-FTC Study 103: Design</vt:lpstr>
      <vt:lpstr>Elvitegravir-Cobicistat-TDF-FTC versus Atazanavir + RTV + TDF-FTC  Study 103: Result</vt:lpstr>
      <vt:lpstr>Elvitegravir-Cobicistat-TDF-FTC versus Atazanavir + RTV + TDF-FTC  Study 103: Common Adverse Events</vt:lpstr>
      <vt:lpstr>Elvitegravir-Cobicistat-TDF-FTC versus Atazanavir + RTV + TDF-FTC  Study 103: Conclusions</vt:lpstr>
      <vt:lpstr>EVG-COBI-TAF-FTC versus EVG-COBI-TDF-FTC  Study 104 and Study 111</vt:lpstr>
      <vt:lpstr>EVG-COBI-TAF-FTC versus EVG-COBI-TDF-FTC  Study 104/111 Study: Design</vt:lpstr>
      <vt:lpstr>EVG-COBI-TAF-FTC versus EVG-COBI-TDF-FTC  Study 104/111: Result</vt:lpstr>
      <vt:lpstr>EVG-COBI-TAF-FTC versus EVG-COBI-TDF-FTC  Study 104/111: Adverse Effects</vt:lpstr>
      <vt:lpstr>EVG-COBI-TAF-FTC versus EVG-COBI-TDF-FTC  Study 104/111: Adverse Effects</vt:lpstr>
      <vt:lpstr>EVG-COBI-TAF-FTC versus EVG-COBI-TDF-FTC  Study 104/111: Adverse Effects</vt:lpstr>
      <vt:lpstr>EVG-COBI-TAF-FTC versus EVG-COBI-TDF-FTC  Study 104/111: Adverse Effects</vt:lpstr>
      <vt:lpstr>EVG-COBI-TAF-FTC versus EVG-COBI-TDF-FTC  Study 104/111: Conclusions</vt:lpstr>
      <vt:lpstr>EVG-COBI-TDF-FTC versus ATV + RTV + TDF-FTC in Women  Study 128 (WAVES)</vt:lpstr>
      <vt:lpstr>EVG-COBI-TDF-FTC versus ATV + RTV + TDF-FTC (in Women) WAVES Study: Design</vt:lpstr>
      <vt:lpstr>EVG-COBI-TDF-FTC versus ATV + RTV + TDF-FTC (in Women) WAVES Study: Result</vt:lpstr>
      <vt:lpstr>EVG-COBI-TDF-FTC versus ATV + RTV + TDF-FTC (in Women) WAVES Study: Result</vt:lpstr>
      <vt:lpstr>EVG-COBI-TDF-FTC versus ATV + RTV + TDF-FTC (in Women) WAVES Study: Common Adverse Events</vt:lpstr>
      <vt:lpstr>EVG-COBI-TDF-FTC versus ATV + RTV + TDF-FTC (in Women) WAVES Study: Conclusions</vt:lpstr>
      <vt:lpstr>Switch from PI-Based Regimen to EVG-COBI-TDF-FTC Study 115 (STRATEGY-PI)</vt:lpstr>
      <vt:lpstr>Switch from PI-Based Regimen to EVG-COBI-TDF-FTC STRATEGY-PI: Design</vt:lpstr>
      <vt:lpstr>Switch from PI-Based Regimen to EVG-COBI-TDF-FTC STRATEGY-PI: Result </vt:lpstr>
      <vt:lpstr>Switch from PI-Based Regimen to EVG-COBI-TDF-FTC STRATEGY-PI: Study Conclusions</vt:lpstr>
      <vt:lpstr>Switch from NNRTI-Based Regimen to EVG-COBI-TDF-FTC Study 121 (STRATEGY-NNRTI)</vt:lpstr>
      <vt:lpstr>Switch from NNRTI-Based Regimen to EVG-COBI-TDF-FTC STRATEGY-NNRTI: Design</vt:lpstr>
      <vt:lpstr>Switch from NNRTI-Based Regimen to EVG-COBI-TDF-FTC STRATEGY-NNRTI: Result </vt:lpstr>
      <vt:lpstr>Switch from NNRTI-Based Regimen to EVG-COBI-TDF-FTC STRATEGY-NNRTI: Subgroup Analysis Result </vt:lpstr>
      <vt:lpstr>Switch from NNRTI-Based Regimen to EVG-COBI-TDF-FTC STRATEGY-NNRTI: Subgroup Analysis Result </vt:lpstr>
      <vt:lpstr>Switch from NNRTI-Based Regimen to EVG-COBI-TDF-FTC STRATEGY-NNRTI: Study Conclusions</vt:lpstr>
      <vt:lpstr>Switch to Elvitegravir-Cobicistat-Tenofovir DF-Emtricitabine Study 123</vt:lpstr>
      <vt:lpstr>Switch to Elvitegravir-Cobicistat-Tenofovir DF-Emtricitabine Study 123: Design</vt:lpstr>
      <vt:lpstr>Switch to Elvitegravir-Cobicistat-Tenofovir DF-Emtricitabine Study 123: Design</vt:lpstr>
      <vt:lpstr>Switch to Elvitegravir-Cobicistat-Tenofovir DF-Emtricitabine Study 123: Common Adverse Events</vt:lpstr>
      <vt:lpstr>Switch to Elvitegravir-Cobicistat-Tenofovir DF-Emtricitabine Study 123: Conclusions</vt:lpstr>
      <vt:lpstr>Elvitegravir Resistance</vt:lpstr>
      <vt:lpstr>Raltegravir and Elvitegravir: Cross Resistance</vt:lpstr>
      <vt:lpstr>Resistance Data with EVG-Cobi-TDF-FTC Virologic Failures Data from Studies 102 and 103</vt:lpstr>
      <vt:lpstr>Resistance Data with EVG-Cobi-TDF-FTC Virologic Failures Genotypic Data from Studies 102 and 103</vt:lpstr>
      <vt:lpstr>Resistance Data with EVG-Cobi-TDF-FTC Virologic Failures Phenotypic Data from Studies 102 and 103</vt:lpstr>
      <vt:lpstr>Integrase Strand Transfer Inhibitors Primary Resistance Associated Mutations (RAMs)</vt:lpstr>
      <vt:lpstr>Resistance Data with EVG-Cobi-TDF-FTC Virologic Failures Phenotypic Data from Studies 102 and 103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2111</cp:revision>
  <cp:lastPrinted>2008-02-05T14:34:24Z</cp:lastPrinted>
  <dcterms:created xsi:type="dcterms:W3CDTF">2010-11-28T05:36:22Z</dcterms:created>
  <dcterms:modified xsi:type="dcterms:W3CDTF">2020-01-29T19:15:14Z</dcterms:modified>
</cp:coreProperties>
</file>