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322" r:id="rId2"/>
    <p:sldId id="323" r:id="rId3"/>
    <p:sldId id="364" r:id="rId4"/>
    <p:sldId id="1110" r:id="rId5"/>
    <p:sldId id="326" r:id="rId6"/>
    <p:sldId id="327" r:id="rId7"/>
    <p:sldId id="1115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77D8F"/>
    <a:srgbClr val="D3E5D7"/>
    <a:srgbClr val="D4E5E5"/>
    <a:srgbClr val="6FA385"/>
    <a:srgbClr val="4F755F"/>
    <a:srgbClr val="196297"/>
    <a:srgbClr val="E3E3E3"/>
    <a:srgbClr val="326496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0" autoAdjust="0"/>
    <p:restoredTop sz="94647" autoAdjust="0"/>
  </p:normalViewPr>
  <p:slideViewPr>
    <p:cSldViewPr snapToGrid="0" showGuides="1">
      <p:cViewPr varScale="1">
        <p:scale>
          <a:sx n="85" d="100"/>
          <a:sy n="85" d="100"/>
        </p:scale>
        <p:origin x="1015" y="31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0748853112295501"/>
          <c:w val="0.82601761556664899"/>
          <c:h val="0.71586865484054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Elvitegravir-Cobicistat-TDF-FTC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 &gt;100,000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87</c:v>
                </c:pt>
                <c:pt idx="1">
                  <c:v>86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5-3542-ACB2-BFBEEF48DC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Atazanavir + Ritonavir+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DD5-3542-ACB2-BFBEEF48DCCF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 &gt;100,000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81</c:v>
                </c:pt>
                <c:pt idx="1">
                  <c:v>82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D5-3542-ACB2-BFBEEF48DC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2018294248"/>
        <c:axId val="-2018304952"/>
      </c:barChart>
      <c:catAx>
        <c:axId val="-2018294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 HIV RNA </a:t>
                </a:r>
              </a:p>
            </c:rich>
          </c:tx>
          <c:layout>
            <c:manualLayout>
              <c:xMode val="edge"/>
              <c:yMode val="edge"/>
              <c:x val="0.58307572664527996"/>
              <c:y val="0.91126228924774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183049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83049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08641975308642E-3"/>
              <c:y val="0.16373526402419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1829424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697008360066104"/>
          <c:y val="1.49179233951688E-2"/>
          <c:w val="0.83389763779527559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0748853112295501"/>
          <c:w val="0.82601761556664899"/>
          <c:h val="0.71586865484054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Elvitegravir-Cobicistat-TDF-FTC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 &gt;100,000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87</c:v>
                </c:pt>
                <c:pt idx="1">
                  <c:v>86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5-3542-ACB2-BFBEEF48DC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Atazanavir + Ritonavir+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DD5-3542-ACB2-BFBEEF48DCCF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 &gt;100,000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81</c:v>
                </c:pt>
                <c:pt idx="1">
                  <c:v>82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D5-3542-ACB2-BFBEEF48DC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2018294248"/>
        <c:axId val="-2018304952"/>
      </c:barChart>
      <c:catAx>
        <c:axId val="-2018294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 HIV RNA </a:t>
                </a:r>
              </a:p>
            </c:rich>
          </c:tx>
          <c:layout>
            <c:manualLayout>
              <c:xMode val="edge"/>
              <c:yMode val="edge"/>
              <c:x val="0.58307572664527996"/>
              <c:y val="0.91126228924774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183049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83049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08641975308642E-3"/>
              <c:y val="0.16373526402419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1829424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7772552736463"/>
          <c:y val="1.49179233951688E-2"/>
          <c:w val="0.82309516865947296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>EVG-COBI-TDF-FTC versus ATV + RTV + TDF-FTC in Women </a:t>
            </a:r>
            <a:r>
              <a:rPr lang="en-US" sz="2000" dirty="0">
                <a:solidFill>
                  <a:srgbClr val="001D48"/>
                </a:solidFill>
              </a:rPr>
              <a:t/>
            </a:r>
            <a:br>
              <a:rPr lang="en-US" sz="2000" dirty="0">
                <a:solidFill>
                  <a:srgbClr val="001D48"/>
                </a:solidFill>
              </a:rPr>
            </a:br>
            <a:r>
              <a:rPr lang="en-US" sz="2800" dirty="0">
                <a:solidFill>
                  <a:srgbClr val="001D48"/>
                </a:solidFill>
              </a:rPr>
              <a:t>Study 128 (WAVES)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262F5-330D-A14B-A0DF-5AE804C23A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056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144955" y="31786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144955" y="3784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EVG-COBI-TDF-FTC versus ATV + RTV + TDF-FTC (in Women)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WAVES Study: Design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Squires L, et al. Lancet HIV. 2016;3:e410-20.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96035" y="2514600"/>
            <a:ext cx="3199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EVG-COBI-TDF-FTC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289)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696035" y="4090421"/>
            <a:ext cx="3199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Atazanavir + Ritonavir 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TDF-FTC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286)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65421"/>
              </p:ext>
            </p:extLst>
          </p:nvPr>
        </p:nvGraphicFramePr>
        <p:xfrm>
          <a:off x="410633" y="1752600"/>
          <a:ext cx="4694767" cy="40259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94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WAVES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phase 3 trial comparing elvitegravir-cobicistat-tenofovir-emtricitabine with atazanavir + ritonavir + tenofovir DF-emtricitabine in women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575)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women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≥500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Any CD4 count 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Elvitegravir-Cobicistat-TDF-FTC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Atazanavir + Ritonavir + TDF-FTC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8863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EVG-COBI-TDF-FTC versus ATV + RTV + TDF-FTC (in Women)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WAVES Study: Result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Response: Snapshot Analysis (ITT, Missing=Failure)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731520" indent="-822960"/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Squires L, et al. Lancet HIV. 2016;3:e410-20.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0"/>
            <a:ext cx="8229600" cy="4495800"/>
            <a:chOff x="457200" y="1828800"/>
            <a:chExt cx="8229600" cy="44958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89009564"/>
                </p:ext>
              </p:extLst>
            </p:nvPr>
          </p:nvGraphicFramePr>
          <p:xfrm>
            <a:off x="457200" y="1828800"/>
            <a:ext cx="8229600" cy="4495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2033261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rgbClr val="FFFFFF"/>
                  </a:solidFill>
                </a:rPr>
                <a:t>252/289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762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rgbClr val="FFFFFF"/>
                  </a:solidFill>
                </a:rPr>
                <a:t>231/286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7728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189/220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4944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175/214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7098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62/69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101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56/72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130041" y="5923280"/>
            <a:ext cx="4230622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0857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EVG-COBI-TDF-FTC versus ATV + RTV + TDF-FTC (in Women)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WAVES Study: Result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Response: Snapshot Analysis (ITT, Missing=Failure)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731520" indent="-822960"/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Squires L, et al. Lancet HIV. 2016;3:e410-20.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0"/>
            <a:ext cx="8229600" cy="4495800"/>
            <a:chOff x="457200" y="1828800"/>
            <a:chExt cx="8229600" cy="44958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08543639"/>
                </p:ext>
              </p:extLst>
            </p:nvPr>
          </p:nvGraphicFramePr>
          <p:xfrm>
            <a:off x="457200" y="1828800"/>
            <a:ext cx="8229600" cy="4495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2033261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rgbClr val="FFFFFF"/>
                  </a:solidFill>
                </a:rPr>
                <a:t>252/289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762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rgbClr val="FFFFFF"/>
                  </a:solidFill>
                </a:rPr>
                <a:t>231/286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7728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189/220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4944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175/214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7098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62/69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101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56/72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130041" y="5923280"/>
            <a:ext cx="4230622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8E2DCA6-C924-5F42-A3E2-EBDC0F486C6E}"/>
              </a:ext>
            </a:extLst>
          </p:cNvPr>
          <p:cNvSpPr/>
          <p:nvPr/>
        </p:nvSpPr>
        <p:spPr>
          <a:xfrm>
            <a:off x="0" y="3804412"/>
            <a:ext cx="9162288" cy="1027176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u="sng" dirty="0"/>
              <a:t>Discontinuation of therapy due to adverse events</a:t>
            </a:r>
            <a:br>
              <a:rPr lang="en-US" sz="1800" b="1" u="sng" dirty="0"/>
            </a:br>
            <a:r>
              <a:rPr lang="en-US" sz="1800" dirty="0" err="1"/>
              <a:t>Elvitegravir</a:t>
            </a:r>
            <a:r>
              <a:rPr lang="en-US" sz="1800" dirty="0"/>
              <a:t>-</a:t>
            </a:r>
            <a:r>
              <a:rPr lang="en-US" sz="1800" dirty="0" err="1"/>
              <a:t>Cobicistat</a:t>
            </a:r>
            <a:r>
              <a:rPr lang="en-US" sz="1800" dirty="0"/>
              <a:t>-TDF-FTC: 2%</a:t>
            </a:r>
            <a:br>
              <a:rPr lang="en-US" sz="1800" dirty="0"/>
            </a:br>
            <a:r>
              <a:rPr lang="en-US" sz="1800" dirty="0"/>
              <a:t>Atazanavir + Ritonavir + TDF-FTC: 7%</a:t>
            </a:r>
          </a:p>
        </p:txBody>
      </p:sp>
    </p:spTree>
    <p:extLst>
      <p:ext uri="{BB962C8B-B14F-4D97-AF65-F5344CB8AC3E}">
        <p14:creationId xmlns:p14="http://schemas.microsoft.com/office/powerpoint/2010/main" val="421628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EVG-COBI-TDF-FTC versus ATV + RTV + TDF-FTC (in Women)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WAVES Study: Common Adverse Events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Squires L, et al. Lancet HIV. 2016;3:e410-20.</a:t>
            </a: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/>
          </p:nvPr>
        </p:nvGraphicFramePr>
        <p:xfrm>
          <a:off x="563880" y="1437640"/>
          <a:ext cx="7993320" cy="481056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46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Treatment Emergent Adverse Events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in ≥ 10% of Subjects in Either Group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781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EVG-COBI-TDF-FTC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(n = 289)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01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ATV + RTV + TDF-FTC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(n= 286)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Headache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Upper Respiratory Tract Infection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Malaria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Nausea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Vomiting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Jaundice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&lt;1%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6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Icterus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&lt;1%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66881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EVG-COBI-TDF-FTC versus ATV + RTV + TDF-FTC (in Women)</a:t>
            </a:r>
            <a:r>
              <a:rPr lang="en-US" sz="22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2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WAVES Study: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Squires L, et al. Lancet HIV. 2016;3:e410-20.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WAVES shows that clinical trials of ART regimens in global and diverse populations of treatment-naive women are possible. The findings support guidelines recommending integrase inhibitor based regimens in first-line antiretroviral therapy.”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914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50351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47231</TotalTime>
  <Words>428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EVG-COBI-TDF-FTC versus ATV + RTV + TDF-FTC in Women  Study 128 (WAVES)</vt:lpstr>
      <vt:lpstr>EVG-COBI-TDF-FTC versus ATV + RTV + TDF-FTC (in Women) WAVES Study: Design</vt:lpstr>
      <vt:lpstr>EVG-COBI-TDF-FTC versus ATV + RTV + TDF-FTC (in Women) WAVES Study: Result</vt:lpstr>
      <vt:lpstr>EVG-COBI-TDF-FTC versus ATV + RTV + TDF-FTC (in Women) WAVES Study: Result</vt:lpstr>
      <vt:lpstr>EVG-COBI-TDF-FTC versus ATV + RTV + TDF-FTC (in Women) WAVES Study: Common Adverse Events</vt:lpstr>
      <vt:lpstr>EVG-COBI-TDF-FTC versus ATV + RTV + TDF-FTC (in Women) WAVES Study: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2115</cp:revision>
  <cp:lastPrinted>2008-02-05T14:34:24Z</cp:lastPrinted>
  <dcterms:created xsi:type="dcterms:W3CDTF">2010-11-28T05:36:22Z</dcterms:created>
  <dcterms:modified xsi:type="dcterms:W3CDTF">2020-01-23T02:28:52Z</dcterms:modified>
</cp:coreProperties>
</file>