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1137" r:id="rId2"/>
    <p:sldId id="1138" r:id="rId3"/>
    <p:sldId id="1139" r:id="rId4"/>
    <p:sldId id="1174" r:id="rId5"/>
    <p:sldId id="1141" r:id="rId6"/>
    <p:sldId id="1142" r:id="rId7"/>
    <p:sldId id="1165"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17F"/>
    <a:srgbClr val="543D5F"/>
    <a:srgbClr val="005EA2"/>
    <a:srgbClr val="608835"/>
    <a:srgbClr val="7F6000"/>
    <a:srgbClr val="9A76AD"/>
    <a:srgbClr val="D09FEA"/>
    <a:srgbClr val="8E68A2"/>
    <a:srgbClr val="B78CCC"/>
    <a:srgbClr val="715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94807" autoAdjust="0"/>
  </p:normalViewPr>
  <p:slideViewPr>
    <p:cSldViewPr snapToGrid="0" showGuides="1">
      <p:cViewPr varScale="1">
        <p:scale>
          <a:sx n="160" d="100"/>
          <a:sy n="160" d="100"/>
        </p:scale>
        <p:origin x="584"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11631184990764"/>
          <c:y val="0.10748853112295501"/>
          <c:w val="0.83064729756002731"/>
          <c:h val="0.71586865484054096"/>
        </c:manualLayout>
      </c:layout>
      <c:barChart>
        <c:barDir val="col"/>
        <c:grouping val="clustered"/>
        <c:varyColors val="0"/>
        <c:ser>
          <c:idx val="0"/>
          <c:order val="0"/>
          <c:tx>
            <c:strRef>
              <c:f>Sheet1!$B$1</c:f>
              <c:strCache>
                <c:ptCount val="1"/>
                <c:pt idx="0">
                  <c:v>Elvitegravir-Cobicistat-TDF-FTC</c:v>
                </c:pt>
              </c:strCache>
            </c:strRef>
          </c:tx>
          <c:spPr>
            <a:gradFill>
              <a:gsLst>
                <a:gs pos="0">
                  <a:srgbClr val="5A8031"/>
                </a:gs>
                <a:gs pos="98000">
                  <a:srgbClr val="8DC84E"/>
                </a:gs>
              </a:gsLst>
            </a:gradFill>
            <a:ln w="12700">
              <a:noFill/>
            </a:ln>
            <a:effectLst/>
            <a:scene3d>
              <a:camera prst="orthographicFront"/>
              <a:lightRig rig="threePt" dir="t"/>
            </a:scene3d>
            <a:sp3d>
              <a:bevelT w="38100" h="38100"/>
            </a:sp3d>
          </c:spPr>
          <c:invertIfNegative val="0"/>
          <c:dPt>
            <c:idx val="0"/>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EAC0-E446-93A5-7DA4558C52CF}"/>
              </c:ext>
            </c:extLst>
          </c:dPt>
          <c:dPt>
            <c:idx val="1"/>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EAC0-E446-93A5-7DA4558C52CF}"/>
              </c:ext>
            </c:extLst>
          </c:dPt>
          <c:dPt>
            <c:idx val="2"/>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EAC0-E446-93A5-7DA4558C52CF}"/>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Sheet1!$B$2:$B$4</c:f>
              <c:numCache>
                <c:formatCode>0</c:formatCode>
                <c:ptCount val="3"/>
                <c:pt idx="0">
                  <c:v>87</c:v>
                </c:pt>
                <c:pt idx="1">
                  <c:v>86</c:v>
                </c:pt>
                <c:pt idx="2">
                  <c:v>90</c:v>
                </c:pt>
              </c:numCache>
            </c:numRef>
          </c:val>
          <c:extLst>
            <c:ext xmlns:c16="http://schemas.microsoft.com/office/drawing/2014/chart" uri="{C3380CC4-5D6E-409C-BE32-E72D297353CC}">
              <c16:uniqueId val="{00000000-ADD5-3542-ACB2-BFBEEF48DCCF}"/>
            </c:ext>
          </c:extLst>
        </c:ser>
        <c:ser>
          <c:idx val="1"/>
          <c:order val="1"/>
          <c:tx>
            <c:strRef>
              <c:f>Sheet1!$C$1</c:f>
              <c:strCache>
                <c:ptCount val="1"/>
                <c:pt idx="0">
                  <c:v>Atazanavir + Ritonavir + TDF-FTC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ADD5-3542-ACB2-BFBEEF48DCCF}"/>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Sheet1!$C$2:$C$4</c:f>
              <c:numCache>
                <c:formatCode>0</c:formatCode>
                <c:ptCount val="3"/>
                <c:pt idx="0">
                  <c:v>81</c:v>
                </c:pt>
                <c:pt idx="1">
                  <c:v>82</c:v>
                </c:pt>
                <c:pt idx="2">
                  <c:v>78</c:v>
                </c:pt>
              </c:numCache>
            </c:numRef>
          </c:val>
          <c:extLst>
            <c:ext xmlns:c16="http://schemas.microsoft.com/office/drawing/2014/chart" uri="{C3380CC4-5D6E-409C-BE32-E72D297353CC}">
              <c16:uniqueId val="{00000002-ADD5-3542-ACB2-BFBEEF48DCCF}"/>
            </c:ext>
          </c:extLst>
        </c:ser>
        <c:dLbls>
          <c:showLegendKey val="0"/>
          <c:showVal val="1"/>
          <c:showCatName val="0"/>
          <c:showSerName val="0"/>
          <c:showPercent val="0"/>
          <c:showBubbleSize val="0"/>
        </c:dLbls>
        <c:gapWidth val="110"/>
        <c:axId val="-2014388568"/>
        <c:axId val="-2014817304"/>
      </c:barChart>
      <c:catAx>
        <c:axId val="-2014388568"/>
        <c:scaling>
          <c:orientation val="minMax"/>
        </c:scaling>
        <c:delete val="0"/>
        <c:axPos val="b"/>
        <c:title>
          <c:tx>
            <c:rich>
              <a:bodyPr/>
              <a:lstStyle/>
              <a:p>
                <a:pPr>
                  <a:defRPr sz="1400" b="0"/>
                </a:pPr>
                <a:r>
                  <a:rPr lang="en-US" sz="1400" b="0"/>
                  <a:t>Baseline HIV RNA </a:t>
                </a:r>
              </a:p>
            </c:rich>
          </c:tx>
          <c:layout>
            <c:manualLayout>
              <c:xMode val="edge"/>
              <c:yMode val="edge"/>
              <c:x val="0.5830757266452804"/>
              <c:y val="0.92635030864197532"/>
            </c:manualLayout>
          </c:layout>
          <c:overlay val="0"/>
        </c:title>
        <c:numFmt formatCode="General" sourceLinked="0"/>
        <c:majorTickMark val="out"/>
        <c:minorTickMark val="none"/>
        <c:tickLblPos val="nextTo"/>
        <c:spPr>
          <a:ln w="6350">
            <a:solidFill>
              <a:srgbClr val="000000"/>
            </a:solidFill>
          </a:ln>
        </c:spPr>
        <c:txPr>
          <a:bodyPr/>
          <a:lstStyle/>
          <a:p>
            <a:pPr>
              <a:defRPr sz="1200"/>
            </a:pPr>
            <a:endParaRPr lang="en-US"/>
          </a:p>
        </c:txPr>
        <c:crossAx val="-2014817304"/>
        <c:crosses val="autoZero"/>
        <c:auto val="1"/>
        <c:lblAlgn val="ctr"/>
        <c:lblOffset val="1"/>
        <c:tickLblSkip val="1"/>
        <c:tickMarkSkip val="1"/>
        <c:noMultiLvlLbl val="0"/>
      </c:catAx>
      <c:valAx>
        <c:axId val="-2014817304"/>
        <c:scaling>
          <c:orientation val="minMax"/>
          <c:max val="100"/>
          <c:min val="0"/>
        </c:scaling>
        <c:delete val="0"/>
        <c:axPos val="l"/>
        <c:title>
          <c:tx>
            <c:rich>
              <a:bodyPr/>
              <a:lstStyle/>
              <a:p>
                <a:pPr>
                  <a:defRPr sz="1400" b="1"/>
                </a:pPr>
                <a:r>
                  <a:rPr lang="en-US" sz="1400" b="1"/>
                  <a:t>HIV RNA &lt;50 copies/mL (%)</a:t>
                </a:r>
              </a:p>
            </c:rich>
          </c:tx>
          <c:layout>
            <c:manualLayout>
              <c:xMode val="edge"/>
              <c:yMode val="edge"/>
              <c:x val="6.1728395061728392E-3"/>
              <c:y val="7.885863225430155E-2"/>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143885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2801946631671044"/>
          <c:y val="1.49179233951688E-2"/>
          <c:w val="0.74284825507922625"/>
          <c:h val="7.1941601049868797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11631184990764"/>
          <c:y val="0.10748853112295501"/>
          <c:w val="0.83064729756002731"/>
          <c:h val="0.71586865484054096"/>
        </c:manualLayout>
      </c:layout>
      <c:barChart>
        <c:barDir val="col"/>
        <c:grouping val="clustered"/>
        <c:varyColors val="0"/>
        <c:ser>
          <c:idx val="0"/>
          <c:order val="0"/>
          <c:tx>
            <c:strRef>
              <c:f>Sheet1!$B$1</c:f>
              <c:strCache>
                <c:ptCount val="1"/>
                <c:pt idx="0">
                  <c:v>Elvitegravir-Cobicistat-TDF-FTC</c:v>
                </c:pt>
              </c:strCache>
            </c:strRef>
          </c:tx>
          <c:spPr>
            <a:gradFill>
              <a:gsLst>
                <a:gs pos="0">
                  <a:srgbClr val="5A8031"/>
                </a:gs>
                <a:gs pos="98000">
                  <a:srgbClr val="8DC84E"/>
                </a:gs>
              </a:gsLst>
            </a:gradFill>
            <a:ln w="12700">
              <a:noFill/>
            </a:ln>
            <a:effectLst/>
            <a:scene3d>
              <a:camera prst="orthographicFront"/>
              <a:lightRig rig="threePt" dir="t"/>
            </a:scene3d>
            <a:sp3d>
              <a:bevelT w="38100" h="38100"/>
            </a:sp3d>
          </c:spPr>
          <c:invertIfNegative val="0"/>
          <c:dPt>
            <c:idx val="0"/>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EAC0-E446-93A5-7DA4558C52CF}"/>
              </c:ext>
            </c:extLst>
          </c:dPt>
          <c:dPt>
            <c:idx val="1"/>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EAC0-E446-93A5-7DA4558C52CF}"/>
              </c:ext>
            </c:extLst>
          </c:dPt>
          <c:dPt>
            <c:idx val="2"/>
            <c:invertIfNegative val="0"/>
            <c:bubble3D val="0"/>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EAC0-E446-93A5-7DA4558C52CF}"/>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Sheet1!$B$2:$B$4</c:f>
              <c:numCache>
                <c:formatCode>0</c:formatCode>
                <c:ptCount val="3"/>
                <c:pt idx="0">
                  <c:v>87</c:v>
                </c:pt>
                <c:pt idx="1">
                  <c:v>86</c:v>
                </c:pt>
                <c:pt idx="2">
                  <c:v>90</c:v>
                </c:pt>
              </c:numCache>
            </c:numRef>
          </c:val>
          <c:extLst>
            <c:ext xmlns:c16="http://schemas.microsoft.com/office/drawing/2014/chart" uri="{C3380CC4-5D6E-409C-BE32-E72D297353CC}">
              <c16:uniqueId val="{00000000-ADD5-3542-ACB2-BFBEEF48DCCF}"/>
            </c:ext>
          </c:extLst>
        </c:ser>
        <c:ser>
          <c:idx val="1"/>
          <c:order val="1"/>
          <c:tx>
            <c:strRef>
              <c:f>Sheet1!$C$1</c:f>
              <c:strCache>
                <c:ptCount val="1"/>
                <c:pt idx="0">
                  <c:v>Atazanavir + Ritonavir+ TDF-FTC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ADD5-3542-ACB2-BFBEEF48DCCF}"/>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Sheet1!$C$2:$C$4</c:f>
              <c:numCache>
                <c:formatCode>0</c:formatCode>
                <c:ptCount val="3"/>
                <c:pt idx="0">
                  <c:v>81</c:v>
                </c:pt>
                <c:pt idx="1">
                  <c:v>82</c:v>
                </c:pt>
                <c:pt idx="2">
                  <c:v>78</c:v>
                </c:pt>
              </c:numCache>
            </c:numRef>
          </c:val>
          <c:extLst>
            <c:ext xmlns:c16="http://schemas.microsoft.com/office/drawing/2014/chart" uri="{C3380CC4-5D6E-409C-BE32-E72D297353CC}">
              <c16:uniqueId val="{00000002-ADD5-3542-ACB2-BFBEEF48DCCF}"/>
            </c:ext>
          </c:extLst>
        </c:ser>
        <c:dLbls>
          <c:showLegendKey val="0"/>
          <c:showVal val="1"/>
          <c:showCatName val="0"/>
          <c:showSerName val="0"/>
          <c:showPercent val="0"/>
          <c:showBubbleSize val="0"/>
        </c:dLbls>
        <c:gapWidth val="110"/>
        <c:axId val="-2014388568"/>
        <c:axId val="-2014817304"/>
      </c:barChart>
      <c:catAx>
        <c:axId val="-2014388568"/>
        <c:scaling>
          <c:orientation val="minMax"/>
        </c:scaling>
        <c:delete val="0"/>
        <c:axPos val="b"/>
        <c:title>
          <c:tx>
            <c:rich>
              <a:bodyPr/>
              <a:lstStyle/>
              <a:p>
                <a:pPr>
                  <a:defRPr sz="1400" b="0"/>
                </a:pPr>
                <a:r>
                  <a:rPr lang="en-US" sz="1400" b="0"/>
                  <a:t>Baseline HIV RNA </a:t>
                </a:r>
              </a:p>
            </c:rich>
          </c:tx>
          <c:layout>
            <c:manualLayout>
              <c:xMode val="edge"/>
              <c:yMode val="edge"/>
              <c:x val="0.5830757266452804"/>
              <c:y val="0.92635030864197532"/>
            </c:manualLayout>
          </c:layout>
          <c:overlay val="0"/>
        </c:title>
        <c:numFmt formatCode="General" sourceLinked="0"/>
        <c:majorTickMark val="out"/>
        <c:minorTickMark val="none"/>
        <c:tickLblPos val="nextTo"/>
        <c:spPr>
          <a:ln w="6350">
            <a:solidFill>
              <a:srgbClr val="000000"/>
            </a:solidFill>
          </a:ln>
        </c:spPr>
        <c:txPr>
          <a:bodyPr/>
          <a:lstStyle/>
          <a:p>
            <a:pPr>
              <a:defRPr sz="1200"/>
            </a:pPr>
            <a:endParaRPr lang="en-US"/>
          </a:p>
        </c:txPr>
        <c:crossAx val="-2014817304"/>
        <c:crosses val="autoZero"/>
        <c:auto val="1"/>
        <c:lblAlgn val="ctr"/>
        <c:lblOffset val="1"/>
        <c:tickLblSkip val="1"/>
        <c:tickMarkSkip val="1"/>
        <c:noMultiLvlLbl val="0"/>
      </c:catAx>
      <c:valAx>
        <c:axId val="-2014817304"/>
        <c:scaling>
          <c:orientation val="minMax"/>
          <c:max val="100"/>
          <c:min val="0"/>
        </c:scaling>
        <c:delete val="0"/>
        <c:axPos val="l"/>
        <c:title>
          <c:tx>
            <c:rich>
              <a:bodyPr/>
              <a:lstStyle/>
              <a:p>
                <a:pPr>
                  <a:defRPr sz="1400" b="1"/>
                </a:pPr>
                <a:r>
                  <a:rPr lang="en-US" sz="1400" b="1"/>
                  <a:t>HIV RNA &lt;50 copies/mL (%)</a:t>
                </a:r>
              </a:p>
            </c:rich>
          </c:tx>
          <c:layout>
            <c:manualLayout>
              <c:xMode val="edge"/>
              <c:yMode val="edge"/>
              <c:x val="6.1728395061728392E-3"/>
              <c:y val="7.885863225430155E-2"/>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143885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2801946631671044"/>
          <c:y val="1.49179233951688E-2"/>
          <c:w val="0.74284825507922625"/>
          <c:h val="7.1941601049868797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b="0" dirty="0">
                <a:solidFill>
                  <a:srgbClr val="001D48"/>
                </a:solidFill>
                <a:ea typeface="ＭＳ Ｐゴシック" pitchFamily="22" charset="-128"/>
                <a:cs typeface="ＭＳ Ｐゴシック" pitchFamily="22" charset="-128"/>
              </a:rPr>
              <a:t>EVG-COBI-TDF-FTC versus ATV + RTV + TDF-FTC in Women </a:t>
            </a:r>
            <a:br>
              <a:rPr lang="en-US" sz="1500" dirty="0">
                <a:solidFill>
                  <a:srgbClr val="001D48"/>
                </a:solidFill>
              </a:rPr>
            </a:br>
            <a:r>
              <a:rPr lang="en-US" sz="2700" dirty="0">
                <a:solidFill>
                  <a:srgbClr val="001D48"/>
                </a:solidFill>
              </a:rPr>
              <a:t>Study 128 (WAVES)</a:t>
            </a:r>
            <a:endParaRPr lang="en-US" sz="2700" dirty="0"/>
          </a:p>
        </p:txBody>
      </p:sp>
    </p:spTree>
    <p:extLst>
      <p:ext uri="{BB962C8B-B14F-4D97-AF65-F5344CB8AC3E}">
        <p14:creationId xmlns:p14="http://schemas.microsoft.com/office/powerpoint/2010/main" val="429155471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068028" y="2123809"/>
            <a:ext cx="870022" cy="88050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080312" y="2654492"/>
            <a:ext cx="836603" cy="100145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EVG-COBI-TDF-FTC versus ATV + RTV + TDF-FTC (in Women)</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WAVES Study: Design</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Squires L, et al. Lancet HIV. 2016;3:e410-20.</a:t>
            </a:r>
          </a:p>
        </p:txBody>
      </p:sp>
      <p:sp>
        <p:nvSpPr>
          <p:cNvPr id="3" name="Content Placeholder 2"/>
          <p:cNvSpPr>
            <a:spLocks noGrp="1"/>
          </p:cNvSpPr>
          <p:nvPr>
            <p:ph sz="half" idx="2"/>
          </p:nvPr>
        </p:nvSpPr>
        <p:spPr>
          <a:xfrm>
            <a:off x="323850" y="1087282"/>
            <a:ext cx="4622222" cy="3504315"/>
          </a:xfrm>
        </p:spPr>
        <p:txBody>
          <a:bodyPr>
            <a:normAutofit/>
          </a:bodyPr>
          <a:lstStyle/>
          <a:p>
            <a:r>
              <a:rPr lang="en-US" b="1" dirty="0"/>
              <a:t>Background</a:t>
            </a:r>
            <a:r>
              <a:rPr lang="en-US" dirty="0"/>
              <a:t>: Randomized, double-blind, phase 3 trial comparing elvitegravir-cobicistat-tenofovir-emtricitabine with atazanavir + ritonavir + tenofovir DF-emtricitabine in women</a:t>
            </a:r>
          </a:p>
          <a:p>
            <a:r>
              <a:rPr lang="en-US" b="1" dirty="0"/>
              <a:t>Inclusion Criteria </a:t>
            </a:r>
            <a:r>
              <a:rPr lang="en-US" dirty="0"/>
              <a:t>(n = 575)</a:t>
            </a:r>
          </a:p>
          <a:p>
            <a:pPr lvl="1"/>
            <a:r>
              <a:rPr lang="en-US" dirty="0"/>
              <a:t>Antiretroviral-naïve women</a:t>
            </a:r>
          </a:p>
          <a:p>
            <a:pPr lvl="1"/>
            <a:r>
              <a:rPr lang="en-US" dirty="0"/>
              <a:t>Age ≥18 years</a:t>
            </a:r>
          </a:p>
          <a:p>
            <a:pPr lvl="1"/>
            <a:r>
              <a:rPr lang="en-US" dirty="0"/>
              <a:t>HIV RNA ≥500 copies/mL</a:t>
            </a:r>
          </a:p>
          <a:p>
            <a:pPr lvl="1"/>
            <a:r>
              <a:rPr lang="en-US" dirty="0"/>
              <a:t>Any CD4 count </a:t>
            </a:r>
          </a:p>
          <a:p>
            <a:r>
              <a:rPr lang="en-US" b="1" dirty="0"/>
              <a:t>Treatment Arms</a:t>
            </a:r>
          </a:p>
          <a:p>
            <a:pPr lvl="1"/>
            <a:r>
              <a:rPr lang="en-US" dirty="0"/>
              <a:t>Elvitegravir-Cobicistat-TDF-FTC</a:t>
            </a:r>
          </a:p>
          <a:p>
            <a:pPr lvl="1"/>
            <a:r>
              <a:rPr lang="en-US" dirty="0"/>
              <a:t>Atazanavir + Ritonavir + TDF-FTC</a:t>
            </a:r>
          </a:p>
          <a:p>
            <a:endParaRPr lang="en-US" dirty="0"/>
          </a:p>
        </p:txBody>
      </p:sp>
      <p:sp>
        <p:nvSpPr>
          <p:cNvPr id="24" name="Rectangle 7"/>
          <p:cNvSpPr>
            <a:spLocks noChangeArrowheads="1"/>
          </p:cNvSpPr>
          <p:nvPr/>
        </p:nvSpPr>
        <p:spPr bwMode="ltGray">
          <a:xfrm>
            <a:off x="6060005" y="1876921"/>
            <a:ext cx="2399284" cy="818384"/>
          </a:xfrm>
          <a:prstGeom prst="rect">
            <a:avLst/>
          </a:prstGeom>
          <a:solidFill>
            <a:schemeClr val="accent2">
              <a:lumMod val="20000"/>
              <a:lumOff val="80000"/>
            </a:scheme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EVG-COBI-TDF-FTC </a:t>
            </a:r>
            <a:br>
              <a:rPr lang="en-US" sz="1400" b="1" dirty="0">
                <a:solidFill>
                  <a:srgbClr val="000000"/>
                </a:solidFill>
                <a:latin typeface="Arial"/>
                <a:cs typeface="Arial"/>
              </a:rPr>
            </a:br>
            <a:r>
              <a:rPr lang="en-US" sz="1000" dirty="0">
                <a:solidFill>
                  <a:srgbClr val="000000"/>
                </a:solidFill>
                <a:latin typeface="Arial"/>
                <a:cs typeface="Arial"/>
              </a:rPr>
              <a:t>(n = 289)</a:t>
            </a:r>
          </a:p>
        </p:txBody>
      </p:sp>
      <p:sp>
        <p:nvSpPr>
          <p:cNvPr id="33" name="Rectangle 7"/>
          <p:cNvSpPr>
            <a:spLocks noChangeArrowheads="1"/>
          </p:cNvSpPr>
          <p:nvPr/>
        </p:nvSpPr>
        <p:spPr bwMode="ltGray">
          <a:xfrm>
            <a:off x="6060005" y="3058786"/>
            <a:ext cx="2399284" cy="81838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Atazanavir + Ritonavir +</a:t>
            </a:r>
            <a:br>
              <a:rPr lang="en-US" sz="1400" b="1" dirty="0">
                <a:solidFill>
                  <a:srgbClr val="000000"/>
                </a:solidFill>
                <a:latin typeface="Arial"/>
                <a:cs typeface="Arial"/>
              </a:rPr>
            </a:br>
            <a:r>
              <a:rPr lang="en-US" sz="1400" b="1" dirty="0">
                <a:solidFill>
                  <a:srgbClr val="000000"/>
                </a:solidFill>
                <a:latin typeface="Arial"/>
                <a:cs typeface="Arial"/>
              </a:rPr>
              <a:t>TDF-FTC </a:t>
            </a:r>
            <a:br>
              <a:rPr lang="en-US" sz="1350" b="1" dirty="0">
                <a:solidFill>
                  <a:srgbClr val="000000"/>
                </a:solidFill>
                <a:latin typeface="Arial"/>
                <a:cs typeface="Arial"/>
              </a:rPr>
            </a:br>
            <a:r>
              <a:rPr lang="en-US" sz="1000" dirty="0">
                <a:solidFill>
                  <a:srgbClr val="000000"/>
                </a:solidFill>
                <a:latin typeface="Arial"/>
                <a:cs typeface="Arial"/>
              </a:rPr>
              <a:t>(n = 286)</a:t>
            </a:r>
          </a:p>
        </p:txBody>
      </p:sp>
    </p:spTree>
    <p:extLst>
      <p:ext uri="{BB962C8B-B14F-4D97-AF65-F5344CB8AC3E}">
        <p14:creationId xmlns:p14="http://schemas.microsoft.com/office/powerpoint/2010/main" val="410892855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EVG-COBI-TDF-FTC versus ATV + RTV + TDF-FTC (in Women)</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WAVES Study: Result</a:t>
            </a:r>
            <a:endParaRPr lang="en-US" sz="2000" dirty="0"/>
          </a:p>
        </p:txBody>
      </p:sp>
      <p:sp>
        <p:nvSpPr>
          <p:cNvPr id="4" name="Text Placeholder 3"/>
          <p:cNvSpPr>
            <a:spLocks noGrp="1"/>
          </p:cNvSpPr>
          <p:nvPr>
            <p:ph type="body" sz="quarter" idx="15"/>
          </p:nvPr>
        </p:nvSpPr>
        <p:spPr/>
        <p:txBody>
          <a:bodyPr/>
          <a:lstStyle/>
          <a:p>
            <a:r>
              <a:rPr lang="en-US" dirty="0"/>
              <a:t>Week 48 Virologic Response</a:t>
            </a:r>
          </a:p>
        </p:txBody>
      </p:sp>
      <p:sp>
        <p:nvSpPr>
          <p:cNvPr id="7" name="Content Placeholder 6"/>
          <p:cNvSpPr>
            <a:spLocks noGrp="1"/>
          </p:cNvSpPr>
          <p:nvPr>
            <p:ph type="body" sz="quarter" idx="16"/>
          </p:nvPr>
        </p:nvSpPr>
        <p:spPr/>
        <p:txBody>
          <a:bodyPr/>
          <a:lstStyle/>
          <a:p>
            <a:pPr marL="548640" indent="-617220"/>
            <a:r>
              <a:rPr lang="en-US" dirty="0"/>
              <a:t>Source: </a:t>
            </a:r>
            <a:r>
              <a:rPr lang="en-US" dirty="0">
                <a:latin typeface="Arial" pitchFamily="22" charset="0"/>
              </a:rPr>
              <a:t>Squires L, et al. Lancet HIV. 2016;3:e410-20.</a:t>
            </a:r>
          </a:p>
        </p:txBody>
      </p:sp>
      <p:graphicFrame>
        <p:nvGraphicFramePr>
          <p:cNvPr id="6" name="Chart 5"/>
          <p:cNvGraphicFramePr>
            <a:graphicFrameLocks/>
          </p:cNvGraphicFramePr>
          <p:nvPr>
            <p:extLst>
              <p:ext uri="{D42A27DB-BD31-4B8C-83A1-F6EECF244321}">
                <p14:modId xmlns:p14="http://schemas.microsoft.com/office/powerpoint/2010/main" val="3549135417"/>
              </p:ext>
            </p:extLst>
          </p:nvPr>
        </p:nvGraphicFramePr>
        <p:xfrm>
          <a:off x="460524" y="137160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089462"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252/289</a:t>
            </a:r>
          </a:p>
        </p:txBody>
      </p:sp>
      <p:sp>
        <p:nvSpPr>
          <p:cNvPr id="9" name="Rectangle 8"/>
          <p:cNvSpPr/>
          <p:nvPr/>
        </p:nvSpPr>
        <p:spPr>
          <a:xfrm>
            <a:off x="2832575"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231/286</a:t>
            </a:r>
          </a:p>
        </p:txBody>
      </p:sp>
      <p:sp>
        <p:nvSpPr>
          <p:cNvPr id="10" name="Rectangle 9"/>
          <p:cNvSpPr/>
          <p:nvPr/>
        </p:nvSpPr>
        <p:spPr>
          <a:xfrm>
            <a:off x="4350370"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189/220</a:t>
            </a:r>
          </a:p>
        </p:txBody>
      </p:sp>
      <p:sp>
        <p:nvSpPr>
          <p:cNvPr id="11" name="Rectangle 10"/>
          <p:cNvSpPr/>
          <p:nvPr/>
        </p:nvSpPr>
        <p:spPr>
          <a:xfrm>
            <a:off x="5097889"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175/214</a:t>
            </a:r>
          </a:p>
        </p:txBody>
      </p:sp>
      <p:sp>
        <p:nvSpPr>
          <p:cNvPr id="12" name="Rectangle 11"/>
          <p:cNvSpPr/>
          <p:nvPr/>
        </p:nvSpPr>
        <p:spPr>
          <a:xfrm>
            <a:off x="6653731"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62/69</a:t>
            </a:r>
          </a:p>
        </p:txBody>
      </p:sp>
      <p:sp>
        <p:nvSpPr>
          <p:cNvPr id="13" name="Rectangle 12"/>
          <p:cNvSpPr/>
          <p:nvPr/>
        </p:nvSpPr>
        <p:spPr>
          <a:xfrm>
            <a:off x="7363861"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56/72</a:t>
            </a:r>
          </a:p>
        </p:txBody>
      </p:sp>
      <p:cxnSp>
        <p:nvCxnSpPr>
          <p:cNvPr id="15" name="Straight Connector 14"/>
          <p:cNvCxnSpPr>
            <a:cxnSpLocks/>
          </p:cNvCxnSpPr>
          <p:nvPr/>
        </p:nvCxnSpPr>
        <p:spPr>
          <a:xfrm>
            <a:off x="4308810" y="4384668"/>
            <a:ext cx="377947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386260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EVG-COBI-TDF-FTC versus ATV + RTV + TDF-FTC (in Women)</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WAVES Study: Result</a:t>
            </a:r>
            <a:endParaRPr lang="en-US" sz="2000" dirty="0"/>
          </a:p>
        </p:txBody>
      </p:sp>
      <p:sp>
        <p:nvSpPr>
          <p:cNvPr id="4" name="Text Placeholder 3"/>
          <p:cNvSpPr>
            <a:spLocks noGrp="1"/>
          </p:cNvSpPr>
          <p:nvPr>
            <p:ph type="body" sz="quarter" idx="15"/>
          </p:nvPr>
        </p:nvSpPr>
        <p:spPr/>
        <p:txBody>
          <a:bodyPr/>
          <a:lstStyle/>
          <a:p>
            <a:r>
              <a:rPr lang="en-US" dirty="0"/>
              <a:t>Week 48 Virologic Response</a:t>
            </a:r>
          </a:p>
        </p:txBody>
      </p:sp>
      <p:sp>
        <p:nvSpPr>
          <p:cNvPr id="7" name="Content Placeholder 6"/>
          <p:cNvSpPr>
            <a:spLocks noGrp="1"/>
          </p:cNvSpPr>
          <p:nvPr>
            <p:ph type="body" sz="quarter" idx="16"/>
          </p:nvPr>
        </p:nvSpPr>
        <p:spPr/>
        <p:txBody>
          <a:bodyPr/>
          <a:lstStyle/>
          <a:p>
            <a:pPr marL="548640" indent="-617220"/>
            <a:r>
              <a:rPr lang="en-US" dirty="0"/>
              <a:t>Source: </a:t>
            </a:r>
            <a:r>
              <a:rPr lang="en-US" dirty="0">
                <a:latin typeface="Arial" pitchFamily="22" charset="0"/>
              </a:rPr>
              <a:t>Squires L, et al. Lancet HIV. 2016;3:e410-20.</a:t>
            </a:r>
          </a:p>
        </p:txBody>
      </p:sp>
      <p:graphicFrame>
        <p:nvGraphicFramePr>
          <p:cNvPr id="6" name="Chart 5"/>
          <p:cNvGraphicFramePr>
            <a:graphicFrameLocks/>
          </p:cNvGraphicFramePr>
          <p:nvPr>
            <p:extLst>
              <p:ext uri="{D42A27DB-BD31-4B8C-83A1-F6EECF244321}">
                <p14:modId xmlns:p14="http://schemas.microsoft.com/office/powerpoint/2010/main" val="3436026087"/>
              </p:ext>
            </p:extLst>
          </p:nvPr>
        </p:nvGraphicFramePr>
        <p:xfrm>
          <a:off x="460524" y="137160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089462"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252/289</a:t>
            </a:r>
          </a:p>
        </p:txBody>
      </p:sp>
      <p:sp>
        <p:nvSpPr>
          <p:cNvPr id="9" name="Rectangle 8"/>
          <p:cNvSpPr/>
          <p:nvPr/>
        </p:nvSpPr>
        <p:spPr>
          <a:xfrm>
            <a:off x="2832575"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231/286</a:t>
            </a:r>
          </a:p>
        </p:txBody>
      </p:sp>
      <p:sp>
        <p:nvSpPr>
          <p:cNvPr id="10" name="Rectangle 9"/>
          <p:cNvSpPr/>
          <p:nvPr/>
        </p:nvSpPr>
        <p:spPr>
          <a:xfrm>
            <a:off x="4350370"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189/220</a:t>
            </a:r>
          </a:p>
        </p:txBody>
      </p:sp>
      <p:sp>
        <p:nvSpPr>
          <p:cNvPr id="11" name="Rectangle 10"/>
          <p:cNvSpPr/>
          <p:nvPr/>
        </p:nvSpPr>
        <p:spPr>
          <a:xfrm>
            <a:off x="5097889"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175/214</a:t>
            </a:r>
          </a:p>
        </p:txBody>
      </p:sp>
      <p:sp>
        <p:nvSpPr>
          <p:cNvPr id="12" name="Rectangle 11"/>
          <p:cNvSpPr/>
          <p:nvPr/>
        </p:nvSpPr>
        <p:spPr>
          <a:xfrm>
            <a:off x="6653731"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62/69</a:t>
            </a:r>
          </a:p>
        </p:txBody>
      </p:sp>
      <p:sp>
        <p:nvSpPr>
          <p:cNvPr id="13" name="Rectangle 12"/>
          <p:cNvSpPr/>
          <p:nvPr/>
        </p:nvSpPr>
        <p:spPr>
          <a:xfrm>
            <a:off x="7363861" y="3785616"/>
            <a:ext cx="65836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56/72</a:t>
            </a:r>
          </a:p>
        </p:txBody>
      </p:sp>
      <p:cxnSp>
        <p:nvCxnSpPr>
          <p:cNvPr id="15" name="Straight Connector 14"/>
          <p:cNvCxnSpPr>
            <a:cxnSpLocks/>
          </p:cNvCxnSpPr>
          <p:nvPr/>
        </p:nvCxnSpPr>
        <p:spPr>
          <a:xfrm>
            <a:off x="4308810" y="4384668"/>
            <a:ext cx="377947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D2C37EA5-AFF9-A8BA-E995-8B35CAE347CE}"/>
              </a:ext>
            </a:extLst>
          </p:cNvPr>
          <p:cNvSpPr/>
          <p:nvPr/>
        </p:nvSpPr>
        <p:spPr>
          <a:xfrm>
            <a:off x="1664919" y="2639416"/>
            <a:ext cx="6823712" cy="770382"/>
          </a:xfrm>
          <a:prstGeom prst="rect">
            <a:avLst/>
          </a:prstGeom>
          <a:solidFill>
            <a:schemeClr val="tx1">
              <a:alpha val="73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b="1" dirty="0"/>
              <a:t>Discontinuation of therapy due to adverse events</a:t>
            </a:r>
            <a:br>
              <a:rPr lang="en-US" sz="1350" b="1" u="sng" dirty="0"/>
            </a:br>
            <a:r>
              <a:rPr lang="en-US" sz="1350" dirty="0" err="1"/>
              <a:t>Elvitegravir</a:t>
            </a:r>
            <a:r>
              <a:rPr lang="en-US" sz="1350" dirty="0"/>
              <a:t>-</a:t>
            </a:r>
            <a:r>
              <a:rPr lang="en-US" sz="1350" dirty="0" err="1"/>
              <a:t>Cobicistat</a:t>
            </a:r>
            <a:r>
              <a:rPr lang="en-US" sz="1350" dirty="0"/>
              <a:t>-TDF-FTC: 2%</a:t>
            </a:r>
            <a:br>
              <a:rPr lang="en-US" sz="1350" dirty="0"/>
            </a:br>
            <a:r>
              <a:rPr lang="en-US" sz="1350" dirty="0"/>
              <a:t>Atazanavir + Ritonavir + TDF-FTC: 7%</a:t>
            </a:r>
          </a:p>
        </p:txBody>
      </p:sp>
    </p:spTree>
    <p:extLst>
      <p:ext uri="{BB962C8B-B14F-4D97-AF65-F5344CB8AC3E}">
        <p14:creationId xmlns:p14="http://schemas.microsoft.com/office/powerpoint/2010/main" val="150514807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EVG-COBI-TDF-FTC versus ATV + RTV + TDF-FTC (in Women)</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WAVES Study: Common Adverse Events</a:t>
            </a:r>
            <a:endParaRPr lang="en-US" sz="2000" dirty="0"/>
          </a:p>
        </p:txBody>
      </p:sp>
      <p:sp>
        <p:nvSpPr>
          <p:cNvPr id="4" name="Content Placeholder 3"/>
          <p:cNvSpPr>
            <a:spLocks noGrp="1"/>
          </p:cNvSpPr>
          <p:nvPr>
            <p:ph type="body" sz="quarter" idx="14"/>
          </p:nvPr>
        </p:nvSpPr>
        <p:spPr/>
        <p:txBody>
          <a:bodyPr/>
          <a:lstStyle/>
          <a:p>
            <a:r>
              <a:rPr lang="en-US" dirty="0"/>
              <a:t>Source: </a:t>
            </a:r>
            <a:r>
              <a:rPr lang="en-US" dirty="0">
                <a:latin typeface="Arial" pitchFamily="22" charset="0"/>
              </a:rPr>
              <a:t>Squires L, et al. Lancet HIV. 2016;3:e410-20.</a:t>
            </a:r>
          </a:p>
        </p:txBody>
      </p:sp>
      <p:graphicFrame>
        <p:nvGraphicFramePr>
          <p:cNvPr id="6" name="Group 65"/>
          <p:cNvGraphicFramePr>
            <a:graphicFrameLocks noGrp="1"/>
          </p:cNvGraphicFramePr>
          <p:nvPr>
            <p:extLst>
              <p:ext uri="{D42A27DB-BD31-4B8C-83A1-F6EECF244321}">
                <p14:modId xmlns:p14="http://schemas.microsoft.com/office/powerpoint/2010/main" val="254704062"/>
              </p:ext>
            </p:extLst>
          </p:nvPr>
        </p:nvGraphicFramePr>
        <p:xfrm>
          <a:off x="457581" y="1012916"/>
          <a:ext cx="8229600" cy="3657600"/>
        </p:xfrm>
        <a:graphic>
          <a:graphicData uri="http://schemas.openxmlformats.org/drawingml/2006/table">
            <a:tbl>
              <a:tblPr>
                <a:effectLst/>
              </a:tblPr>
              <a:tblGrid>
                <a:gridCol w="3342074">
                  <a:extLst>
                    <a:ext uri="{9D8B030D-6E8A-4147-A177-3AD203B41FA5}">
                      <a16:colId xmlns:a16="http://schemas.microsoft.com/office/drawing/2014/main" val="20000"/>
                    </a:ext>
                  </a:extLst>
                </a:gridCol>
                <a:gridCol w="2443763">
                  <a:extLst>
                    <a:ext uri="{9D8B030D-6E8A-4147-A177-3AD203B41FA5}">
                      <a16:colId xmlns:a16="http://schemas.microsoft.com/office/drawing/2014/main" val="20001"/>
                    </a:ext>
                  </a:extLst>
                </a:gridCol>
                <a:gridCol w="2443763">
                  <a:extLst>
                    <a:ext uri="{9D8B030D-6E8A-4147-A177-3AD203B41FA5}">
                      <a16:colId xmlns:a16="http://schemas.microsoft.com/office/drawing/2014/main" val="20002"/>
                    </a:ext>
                  </a:extLst>
                </a:gridCol>
              </a:tblGrid>
              <a:tr h="42268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FFFF"/>
                          </a:solidFill>
                          <a:latin typeface="Arial"/>
                          <a:cs typeface="Arial"/>
                        </a:rPr>
                        <a:t>Treatment Emergent Adverse Events</a:t>
                      </a:r>
                      <a:r>
                        <a:rPr lang="en-US" sz="1600" b="1" baseline="0" dirty="0">
                          <a:solidFill>
                            <a:srgbClr val="FFFFFF"/>
                          </a:solidFill>
                          <a:latin typeface="Arial"/>
                          <a:cs typeface="Arial"/>
                        </a:rPr>
                        <a:t> in ≥ 10% of Subjects in Either Group</a:t>
                      </a:r>
                      <a:endParaRPr lang="en-US" sz="1600" b="1" dirty="0">
                        <a:solidFill>
                          <a:srgbClr val="FFFFFF"/>
                        </a:solidFill>
                        <a:latin typeface="Arial"/>
                        <a:cs typeface="Arial"/>
                      </a:endParaRP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598482">
                <a:tc>
                  <a:txBody>
                    <a:bodyPr/>
                    <a:lstStyle/>
                    <a:p>
                      <a:pPr marL="0" indent="0" algn="l"/>
                      <a:endParaRPr kumimoji="0" lang="en-US" sz="1200" b="1" i="0" u="none" strike="noStrike" cap="none" normalizeH="0" baseline="0" dirty="0">
                        <a:ln>
                          <a:noFill/>
                        </a:ln>
                        <a:solidFill>
                          <a:srgbClr val="000000"/>
                        </a:solidFill>
                        <a:effectLst/>
                        <a:latin typeface="Arial"/>
                        <a:ea typeface="ＭＳ Ｐゴシック" pitchFamily="-108" charset="-128"/>
                        <a:cs typeface="Arial"/>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r>
                        <a:rPr kumimoji="0" lang="en-US" sz="1400" b="1" i="0" u="none" strike="noStrike" cap="none" normalizeH="0" baseline="0" dirty="0">
                          <a:ln>
                            <a:noFill/>
                          </a:ln>
                          <a:solidFill>
                            <a:srgbClr val="FFFFFF"/>
                          </a:solidFill>
                          <a:effectLst/>
                          <a:latin typeface="Arial"/>
                          <a:ea typeface="ＭＳ Ｐゴシック" pitchFamily="-108" charset="-128"/>
                          <a:cs typeface="Arial"/>
                        </a:rPr>
                        <a:t>EVG-COBI-TDF-FTC</a:t>
                      </a:r>
                      <a:br>
                        <a:rPr kumimoji="0" lang="en-US" sz="1400" b="1" i="0" u="none" strike="noStrike" cap="none" normalizeH="0" baseline="0" dirty="0">
                          <a:ln>
                            <a:noFill/>
                          </a:ln>
                          <a:solidFill>
                            <a:srgbClr val="FFFFFF"/>
                          </a:solidFill>
                          <a:effectLst/>
                          <a:latin typeface="Arial"/>
                          <a:ea typeface="ＭＳ Ｐゴシック" pitchFamily="-108" charset="-128"/>
                          <a:cs typeface="Arial"/>
                        </a:rPr>
                      </a:br>
                      <a:r>
                        <a:rPr kumimoji="0" lang="en-US" sz="1000" b="0" i="0" u="none" strike="noStrike" cap="none" normalizeH="0" baseline="0" dirty="0">
                          <a:ln>
                            <a:noFill/>
                          </a:ln>
                          <a:solidFill>
                            <a:srgbClr val="FFFFFF"/>
                          </a:solidFill>
                          <a:effectLst/>
                          <a:latin typeface="Arial"/>
                          <a:ea typeface="ＭＳ Ｐゴシック" pitchFamily="-108" charset="-128"/>
                          <a:cs typeface="Arial"/>
                        </a:rPr>
                        <a:t>(n = 289)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08835"/>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a:ea typeface="ＭＳ Ｐゴシック" pitchFamily="-108" charset="-128"/>
                          <a:cs typeface="Arial"/>
                        </a:rPr>
                        <a:t>ATV + RTV + TDF-FTC</a:t>
                      </a:r>
                      <a:br>
                        <a:rPr kumimoji="0" lang="en-US" sz="1400" b="1" i="0" u="none" strike="noStrike" cap="none" normalizeH="0" baseline="0" dirty="0">
                          <a:ln>
                            <a:noFill/>
                          </a:ln>
                          <a:solidFill>
                            <a:srgbClr val="FFFFFF"/>
                          </a:solidFill>
                          <a:effectLst/>
                          <a:latin typeface="Arial"/>
                          <a:ea typeface="ＭＳ Ｐゴシック" pitchFamily="-108" charset="-128"/>
                          <a:cs typeface="Arial"/>
                        </a:rPr>
                      </a:br>
                      <a:r>
                        <a:rPr kumimoji="0" lang="en-US" sz="1000" b="0" i="0" u="none" strike="noStrike" cap="none" normalizeH="0" baseline="0" dirty="0">
                          <a:ln>
                            <a:noFill/>
                          </a:ln>
                          <a:solidFill>
                            <a:srgbClr val="FFFFFF"/>
                          </a:solidFill>
                          <a:effectLst/>
                          <a:latin typeface="Arial"/>
                          <a:ea typeface="ＭＳ Ｐゴシック" pitchFamily="-108" charset="-128"/>
                          <a:cs typeface="Arial"/>
                        </a:rPr>
                        <a:t>(n= 286)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5EA2"/>
                    </a:solidFill>
                  </a:tcPr>
                </a:tc>
                <a:extLst>
                  <a:ext uri="{0D108BD9-81ED-4DB2-BD59-A6C34878D82A}">
                    <a16:rowId xmlns:a16="http://schemas.microsoft.com/office/drawing/2014/main" val="10001"/>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Headache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2"/>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Upper Respiratory Tract Infection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3"/>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Malaria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4"/>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5"/>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Vomiting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6"/>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Jaundice</a:t>
                      </a:r>
                      <a:endParaRPr lang="en-US" sz="1400" kern="1200" spc="-30" baseline="30000" dirty="0">
                        <a:solidFill>
                          <a:srgbClr val="000000"/>
                        </a:solidFill>
                        <a:latin typeface="Arial"/>
                        <a:ea typeface="+mn-ea"/>
                        <a:cs typeface="Arial"/>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7"/>
                  </a:ext>
                </a:extLst>
              </a:tr>
              <a:tr h="37663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a:ea typeface="+mn-ea"/>
                          <a:cs typeface="Arial"/>
                        </a:rPr>
                        <a:t>Icterus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414742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EVG-COBI-TDF-FTC versus ATV + RTV + TDF-FTC (in Women)</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WAVES Study: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Squires L, et al. Lancet HIV. 2016;3:e410-20.</a:t>
            </a:r>
          </a:p>
        </p:txBody>
      </p:sp>
      <p:sp>
        <p:nvSpPr>
          <p:cNvPr id="3" name="Content Placeholder 2"/>
          <p:cNvSpPr>
            <a:spLocks noGrp="1"/>
          </p:cNvSpPr>
          <p:nvPr>
            <p:ph sz="half" idx="2"/>
          </p:nvPr>
        </p:nvSpPr>
        <p:spPr>
          <a:xfrm>
            <a:off x="-18168" y="1861226"/>
            <a:ext cx="9180576" cy="1813002"/>
          </a:xfrm>
        </p:spPr>
        <p:txBody>
          <a:bodyPr>
            <a:noAutofit/>
          </a:bodyPr>
          <a:lstStyle/>
          <a:p>
            <a:pPr>
              <a:lnSpc>
                <a:spcPts val="2800"/>
              </a:lnSpc>
            </a:pPr>
            <a:r>
              <a:rPr lang="en-US" sz="1800" b="1" dirty="0">
                <a:solidFill>
                  <a:srgbClr val="C00000"/>
                </a:solidFill>
                <a:latin typeface="Arial"/>
                <a:cs typeface="Arial"/>
              </a:rPr>
              <a:t>Interpretation</a:t>
            </a:r>
            <a:r>
              <a:rPr lang="en-US" sz="1800" dirty="0">
                <a:solidFill>
                  <a:schemeClr val="tx1"/>
                </a:solidFill>
                <a:latin typeface="Arial"/>
                <a:cs typeface="Arial"/>
              </a:rPr>
              <a:t>: “</a:t>
            </a:r>
            <a:r>
              <a:rPr lang="en-US" sz="1800" dirty="0">
                <a:latin typeface="Arial"/>
                <a:cs typeface="Arial"/>
              </a:rPr>
              <a:t>WAVES shows that clinical trials of ART regimens in global and diverse populations of treatment-naive women are possible. The findings support guidelines recommending integrase inhibitor based regimens in first-line antiretroviral therapy.”</a:t>
            </a:r>
          </a:p>
        </p:txBody>
      </p:sp>
    </p:spTree>
    <p:extLst>
      <p:ext uri="{BB962C8B-B14F-4D97-AF65-F5344CB8AC3E}">
        <p14:creationId xmlns:p14="http://schemas.microsoft.com/office/powerpoint/2010/main" val="371099872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23896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53289</TotalTime>
  <Words>412</Words>
  <Application>Microsoft Macintosh PowerPoint</Application>
  <PresentationFormat>On-screen Show (16:9)</PresentationFormat>
  <Paragraphs>66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Corbel</vt:lpstr>
      <vt:lpstr>Geneva</vt:lpstr>
      <vt:lpstr>Lucida Grande</vt:lpstr>
      <vt:lpstr>Times New Roman</vt:lpstr>
      <vt:lpstr>NCRC</vt:lpstr>
      <vt:lpstr>EVG-COBI-TDF-FTC versus ATV + RTV + TDF-FTC in Women  Study 128 (WAVES)</vt:lpstr>
      <vt:lpstr>EVG-COBI-TDF-FTC versus ATV + RTV + TDF-FTC (in Women) WAVES Study: Design</vt:lpstr>
      <vt:lpstr>EVG-COBI-TDF-FTC versus ATV + RTV + TDF-FTC (in Women) WAVES Study: Result</vt:lpstr>
      <vt:lpstr>EVG-COBI-TDF-FTC versus ATV + RTV + TDF-FTC (in Women) WAVES Study: Result</vt:lpstr>
      <vt:lpstr>EVG-COBI-TDF-FTC versus ATV + RTV + TDF-FTC (in Women) WAVES Study: Common Adverse Events</vt:lpstr>
      <vt:lpstr>EVG-COBI-TDF-FTC versus ATV + RTV + TDF-FTC (in Women) WAVES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2340</cp:revision>
  <cp:lastPrinted>2008-02-05T14:34:24Z</cp:lastPrinted>
  <dcterms:created xsi:type="dcterms:W3CDTF">2010-11-28T05:36:22Z</dcterms:created>
  <dcterms:modified xsi:type="dcterms:W3CDTF">2022-12-29T06:16:55Z</dcterms:modified>
</cp:coreProperties>
</file>