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1"/>
  </p:notesMasterIdLst>
  <p:handoutMasterIdLst>
    <p:handoutMasterId r:id="rId12"/>
  </p:handoutMasterIdLst>
  <p:sldIdLst>
    <p:sldId id="1166" r:id="rId2"/>
    <p:sldId id="1167" r:id="rId3"/>
    <p:sldId id="1168" r:id="rId4"/>
    <p:sldId id="1169" r:id="rId5"/>
    <p:sldId id="1170" r:id="rId6"/>
    <p:sldId id="1171" r:id="rId7"/>
    <p:sldId id="1172" r:id="rId8"/>
    <p:sldId id="1173" r:id="rId9"/>
    <p:sldId id="1165" r:id="rId1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17F"/>
    <a:srgbClr val="543D5F"/>
    <a:srgbClr val="005EA2"/>
    <a:srgbClr val="608835"/>
    <a:srgbClr val="7F6000"/>
    <a:srgbClr val="9A76AD"/>
    <a:srgbClr val="D09FEA"/>
    <a:srgbClr val="8E68A2"/>
    <a:srgbClr val="B78CCC"/>
    <a:srgbClr val="715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94807" autoAdjust="0"/>
  </p:normalViewPr>
  <p:slideViewPr>
    <p:cSldViewPr snapToGrid="0" showGuides="1">
      <p:cViewPr varScale="1">
        <p:scale>
          <a:sx n="160" d="100"/>
          <a:sy n="160" d="100"/>
        </p:scale>
        <p:origin x="584" y="1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EVG-COBI-TAF-FTC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92</c:v>
                </c:pt>
                <c:pt idx="1">
                  <c:v>94</c:v>
                </c:pt>
                <c:pt idx="2">
                  <c:v>87</c:v>
                </c:pt>
              </c:numCache>
            </c:numRef>
          </c:val>
          <c:extLst>
            <c:ext xmlns:c16="http://schemas.microsoft.com/office/drawing/2014/chart" uri="{C3380CC4-5D6E-409C-BE32-E72D297353CC}">
              <c16:uniqueId val="{00000000-ACD6-7F4D-B678-D7872AA213C5}"/>
            </c:ext>
          </c:extLst>
        </c:ser>
        <c:ser>
          <c:idx val="1"/>
          <c:order val="1"/>
          <c:tx>
            <c:strRef>
              <c:f>Sheet1!$C$1</c:f>
              <c:strCache>
                <c:ptCount val="1"/>
                <c:pt idx="0">
                  <c:v>EVG-COBI-TDF-FTC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CD6-7F4D-B678-D7872AA213C5}"/>
              </c:ext>
            </c:extLst>
          </c:dPt>
          <c:dLbls>
            <c:spPr>
              <a:solidFill>
                <a:sysClr val="window" lastClr="FFFFFF">
                  <a:alpha val="50000"/>
                </a:sys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90</c:v>
                </c:pt>
                <c:pt idx="1">
                  <c:v>91</c:v>
                </c:pt>
                <c:pt idx="2">
                  <c:v>89</c:v>
                </c:pt>
              </c:numCache>
            </c:numRef>
          </c:val>
          <c:extLst>
            <c:ext xmlns:c16="http://schemas.microsoft.com/office/drawing/2014/chart" uri="{C3380CC4-5D6E-409C-BE32-E72D297353CC}">
              <c16:uniqueId val="{00000002-ACD6-7F4D-B678-D7872AA213C5}"/>
            </c:ext>
          </c:extLst>
        </c:ser>
        <c:dLbls>
          <c:showLegendKey val="0"/>
          <c:showVal val="1"/>
          <c:showCatName val="0"/>
          <c:showSerName val="0"/>
          <c:showPercent val="0"/>
          <c:showBubbleSize val="0"/>
        </c:dLbls>
        <c:gapWidth val="110"/>
        <c:axId val="2070816280"/>
        <c:axId val="-2080394616"/>
      </c:barChart>
      <c:catAx>
        <c:axId val="2070816280"/>
        <c:scaling>
          <c:orientation val="minMax"/>
        </c:scaling>
        <c:delete val="0"/>
        <c:axPos val="b"/>
        <c:title>
          <c:tx>
            <c:rich>
              <a:bodyPr/>
              <a:lstStyle/>
              <a:p>
                <a:pPr>
                  <a:defRPr sz="1600" b="0">
                    <a:latin typeface="Arial" panose="020B0604020202020204" pitchFamily="34" charset="0"/>
                    <a:cs typeface="Arial" panose="020B0604020202020204" pitchFamily="34" charset="0"/>
                  </a:defRPr>
                </a:pPr>
                <a:r>
                  <a:rPr lang="en-US" sz="1600" b="0" dirty="0">
                    <a:latin typeface="Arial" panose="020B0604020202020204" pitchFamily="34" charset="0"/>
                    <a:cs typeface="Arial" panose="020B0604020202020204" pitchFamily="34" charset="0"/>
                  </a:rPr>
                  <a:t>Baseline HIV RNA </a:t>
                </a:r>
              </a:p>
            </c:rich>
          </c:tx>
          <c:layout>
            <c:manualLayout>
              <c:xMode val="edge"/>
              <c:yMode val="edge"/>
              <c:x val="0.5923349859045397"/>
              <c:y val="0.91126241845763978"/>
            </c:manualLayout>
          </c:layout>
          <c:overlay val="0"/>
        </c:title>
        <c:numFmt formatCode="General"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80394616"/>
        <c:crosses val="autoZero"/>
        <c:auto val="1"/>
        <c:lblAlgn val="ctr"/>
        <c:lblOffset val="1"/>
        <c:tickLblSkip val="1"/>
        <c:tickMarkSkip val="1"/>
        <c:noMultiLvlLbl val="0"/>
      </c:catAx>
      <c:valAx>
        <c:axId val="-2080394616"/>
        <c:scaling>
          <c:orientation val="minMax"/>
          <c:max val="100"/>
          <c:min val="0"/>
        </c:scaling>
        <c:delete val="0"/>
        <c:axPos val="l"/>
        <c:title>
          <c:tx>
            <c:rich>
              <a:bodyPr/>
              <a:lstStyle/>
              <a:p>
                <a:pPr>
                  <a:defRPr sz="1400" b="1">
                    <a:latin typeface="Arial" panose="020B0604020202020204" pitchFamily="34" charset="0"/>
                    <a:cs typeface="Arial" panose="020B0604020202020204" pitchFamily="34" charset="0"/>
                  </a:defRPr>
                </a:pPr>
                <a:r>
                  <a:rPr lang="en-US" sz="1400" b="1" dirty="0">
                    <a:latin typeface="Arial" panose="020B0604020202020204" pitchFamily="34" charset="0"/>
                    <a:cs typeface="Arial" panose="020B0604020202020204" pitchFamily="34" charset="0"/>
                  </a:rPr>
                  <a:t>HIV RNA &lt;50 copies/mL</a:t>
                </a:r>
                <a:r>
                  <a:rPr lang="en-US" sz="1400" b="1" baseline="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c:rich>
          </c:tx>
          <c:layout>
            <c:manualLayout>
              <c:xMode val="edge"/>
              <c:yMode val="edge"/>
              <c:x val="2.6234567901234566E-2"/>
              <c:y val="0.10289807524059492"/>
            </c:manualLayout>
          </c:layout>
          <c:overlay val="0"/>
        </c:title>
        <c:numFmt formatCode="0" sourceLinked="0"/>
        <c:majorTickMark val="out"/>
        <c:minorTickMark val="none"/>
        <c:tickLblPos val="nextTo"/>
        <c:spPr>
          <a:ln w="6350">
            <a:solidFill>
              <a:srgbClr val="000000"/>
            </a:solidFill>
          </a:ln>
        </c:spPr>
        <c:txPr>
          <a:bodyPr/>
          <a:lstStyle/>
          <a:p>
            <a:pPr>
              <a:defRPr sz="1200">
                <a:solidFill>
                  <a:srgbClr val="000000"/>
                </a:solidFill>
                <a:latin typeface="Arial" panose="020B0604020202020204" pitchFamily="34" charset="0"/>
                <a:cs typeface="Arial" panose="020B0604020202020204" pitchFamily="34" charset="0"/>
              </a:defRPr>
            </a:pPr>
            <a:endParaRPr lang="en-US"/>
          </a:p>
        </c:txPr>
        <c:crossAx val="2070816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45626761932536"/>
          <c:y val="1.49179233951688E-2"/>
          <c:w val="0.61630504520268303"/>
          <c:h val="7.1941601049868797E-2"/>
        </c:manualLayout>
      </c:layout>
      <c:overlay val="0"/>
      <c:spPr>
        <a:noFill/>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45212404005055"/>
          <c:y val="0.112754348503047"/>
          <c:w val="0.8144506415864684"/>
          <c:h val="0.83309244183460096"/>
        </c:manualLayout>
      </c:layout>
      <c:barChart>
        <c:barDir val="col"/>
        <c:grouping val="clustered"/>
        <c:varyColors val="0"/>
        <c:ser>
          <c:idx val="0"/>
          <c:order val="0"/>
          <c:tx>
            <c:strRef>
              <c:f>Sheet1!$B$1</c:f>
              <c:strCache>
                <c:ptCount val="1"/>
                <c:pt idx="0">
                  <c:v>Tenofovir alafenamide arm</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4868-A84A-B9A5-0F72DEBF7E2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0.00</c:formatCode>
                <c:ptCount val="1"/>
                <c:pt idx="0">
                  <c:v>0.08</c:v>
                </c:pt>
              </c:numCache>
            </c:numRef>
          </c:val>
          <c:extLst>
            <c:ext xmlns:c16="http://schemas.microsoft.com/office/drawing/2014/chart" uri="{C3380CC4-5D6E-409C-BE32-E72D297353CC}">
              <c16:uniqueId val="{00000000-83B2-2041-A9B2-D03541FC2AE4}"/>
            </c:ext>
          </c:extLst>
        </c:ser>
        <c:ser>
          <c:idx val="1"/>
          <c:order val="1"/>
          <c:tx>
            <c:strRef>
              <c:f>Sheet1!$C$1</c:f>
              <c:strCache>
                <c:ptCount val="1"/>
                <c:pt idx="0">
                  <c:v>Tenofovir DF arm</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4868-A84A-B9A5-0F72DEBF7E2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0.00</c:formatCode>
                <c:ptCount val="1"/>
                <c:pt idx="0">
                  <c:v>0.12</c:v>
                </c:pt>
              </c:numCache>
            </c:numRef>
          </c:val>
          <c:extLst>
            <c:ext xmlns:c16="http://schemas.microsoft.com/office/drawing/2014/chart" uri="{C3380CC4-5D6E-409C-BE32-E72D297353CC}">
              <c16:uniqueId val="{00000001-83B2-2041-A9B2-D03541FC2AE4}"/>
            </c:ext>
          </c:extLst>
        </c:ser>
        <c:dLbls>
          <c:showLegendKey val="0"/>
          <c:showVal val="1"/>
          <c:showCatName val="0"/>
          <c:showSerName val="0"/>
          <c:showPercent val="0"/>
          <c:showBubbleSize val="0"/>
        </c:dLbls>
        <c:gapWidth val="275"/>
        <c:overlap val="-100"/>
        <c:axId val="-2086248424"/>
        <c:axId val="-2081044792"/>
      </c:barChart>
      <c:catAx>
        <c:axId val="-2086248424"/>
        <c:scaling>
          <c:orientation val="minMax"/>
        </c:scaling>
        <c:delete val="1"/>
        <c:axPos val="b"/>
        <c:numFmt formatCode="0%" sourceLinked="1"/>
        <c:majorTickMark val="out"/>
        <c:minorTickMark val="none"/>
        <c:tickLblPos val="low"/>
        <c:crossAx val="-2081044792"/>
        <c:crosses val="autoZero"/>
        <c:auto val="1"/>
        <c:lblAlgn val="ctr"/>
        <c:lblOffset val="1"/>
        <c:tickLblSkip val="1"/>
        <c:tickMarkSkip val="1"/>
        <c:noMultiLvlLbl val="0"/>
      </c:catAx>
      <c:valAx>
        <c:axId val="-2081044792"/>
        <c:scaling>
          <c:orientation val="minMax"/>
          <c:min val="0"/>
        </c:scaling>
        <c:delete val="0"/>
        <c:axPos val="l"/>
        <c:title>
          <c:tx>
            <c:rich>
              <a:bodyPr/>
              <a:lstStyle/>
              <a:p>
                <a:pPr>
                  <a:defRPr sz="1400" b="1">
                    <a:solidFill>
                      <a:schemeClr val="tx1"/>
                    </a:solidFill>
                  </a:defRPr>
                </a:pPr>
                <a:r>
                  <a:rPr lang="en-US" sz="1400" b="1" dirty="0">
                    <a:solidFill>
                      <a:schemeClr val="tx1"/>
                    </a:solidFill>
                  </a:rPr>
                  <a:t>Mean Change in </a:t>
                </a:r>
                <a:br>
                  <a:rPr lang="en-US" sz="1400" b="1" dirty="0">
                    <a:solidFill>
                      <a:schemeClr val="tx1"/>
                    </a:solidFill>
                  </a:rPr>
                </a:br>
                <a:r>
                  <a:rPr lang="en-US" sz="1400" b="1" dirty="0">
                    <a:solidFill>
                      <a:schemeClr val="tx1"/>
                    </a:solidFill>
                  </a:rPr>
                  <a:t>Serum Creatinine (mg/dL)</a:t>
                </a:r>
              </a:p>
            </c:rich>
          </c:tx>
          <c:layout>
            <c:manualLayout>
              <c:xMode val="edge"/>
              <c:yMode val="edge"/>
              <c:x val="2.412790415087003E-2"/>
              <c:y val="0.16793781082404488"/>
            </c:manualLayout>
          </c:layout>
          <c:overlay val="0"/>
        </c:title>
        <c:numFmt formatCode="General" sourceLinked="0"/>
        <c:majorTickMark val="out"/>
        <c:minorTickMark val="none"/>
        <c:tickLblPos val="nextTo"/>
        <c:spPr>
          <a:ln w="6350">
            <a:solidFill>
              <a:schemeClr val="tx1"/>
            </a:solidFill>
          </a:ln>
        </c:spPr>
        <c:txPr>
          <a:bodyPr/>
          <a:lstStyle/>
          <a:p>
            <a:pPr>
              <a:defRPr sz="1200"/>
            </a:pPr>
            <a:endParaRPr lang="en-US"/>
          </a:p>
        </c:txPr>
        <c:crossAx val="-2086248424"/>
        <c:crosses val="autoZero"/>
        <c:crossBetween val="between"/>
        <c:majorUnit val="0.05"/>
        <c:minorUnit val="5.0000000000000001E-3"/>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001531058617674"/>
          <c:y val="1.41723640686157E-2"/>
          <c:w val="0.6824770341207349"/>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2690788651418572"/>
          <c:w val="0.81928149606299205"/>
          <c:h val="0.79684789401324829"/>
        </c:manualLayout>
      </c:layout>
      <c:barChart>
        <c:barDir val="col"/>
        <c:grouping val="clustered"/>
        <c:varyColors val="0"/>
        <c:ser>
          <c:idx val="0"/>
          <c:order val="0"/>
          <c:tx>
            <c:strRef>
              <c:f>Sheet1!$B$1</c:f>
              <c:strCache>
                <c:ptCount val="1"/>
                <c:pt idx="0">
                  <c:v>Tenofovir alafenamide arm</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3"/>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0F28-9644-ABD3-5692357F9B2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c:formatCode>
                <c:ptCount val="4"/>
                <c:pt idx="0">
                  <c:v>-3</c:v>
                </c:pt>
                <c:pt idx="1">
                  <c:v>-5</c:v>
                </c:pt>
                <c:pt idx="2">
                  <c:v>9</c:v>
                </c:pt>
                <c:pt idx="3">
                  <c:v>-32</c:v>
                </c:pt>
              </c:numCache>
            </c:numRef>
          </c:val>
          <c:extLst>
            <c:ext xmlns:c16="http://schemas.microsoft.com/office/drawing/2014/chart" uri="{C3380CC4-5D6E-409C-BE32-E72D297353CC}">
              <c16:uniqueId val="{00000000-F5D4-B546-97A3-A2DA019711C2}"/>
            </c:ext>
          </c:extLst>
        </c:ser>
        <c:ser>
          <c:idx val="1"/>
          <c:order val="1"/>
          <c:tx>
            <c:strRef>
              <c:f>Sheet1!$C$1</c:f>
              <c:strCache>
                <c:ptCount val="1"/>
                <c:pt idx="0">
                  <c:v>Tenofovir DF arm</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2"/>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0F28-9644-ABD3-5692357F9B2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c:formatCode>
                <c:ptCount val="4"/>
                <c:pt idx="0">
                  <c:v>20</c:v>
                </c:pt>
                <c:pt idx="1">
                  <c:v>7</c:v>
                </c:pt>
                <c:pt idx="2">
                  <c:v>51</c:v>
                </c:pt>
                <c:pt idx="3">
                  <c:v>24</c:v>
                </c:pt>
              </c:numCache>
            </c:numRef>
          </c:val>
          <c:extLst>
            <c:ext xmlns:c16="http://schemas.microsoft.com/office/drawing/2014/chart" uri="{C3380CC4-5D6E-409C-BE32-E72D297353CC}">
              <c16:uniqueId val="{00000001-F5D4-B546-97A3-A2DA019711C2}"/>
            </c:ext>
          </c:extLst>
        </c:ser>
        <c:dLbls>
          <c:showLegendKey val="0"/>
          <c:showVal val="1"/>
          <c:showCatName val="0"/>
          <c:showSerName val="0"/>
          <c:showPercent val="0"/>
          <c:showBubbleSize val="0"/>
        </c:dLbls>
        <c:gapWidth val="125"/>
        <c:axId val="-2080799544"/>
        <c:axId val="-2043507352"/>
      </c:barChart>
      <c:catAx>
        <c:axId val="-208079954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43507352"/>
        <c:crosses val="autoZero"/>
        <c:auto val="1"/>
        <c:lblAlgn val="ctr"/>
        <c:lblOffset val="1"/>
        <c:tickLblSkip val="1"/>
        <c:tickMarkSkip val="1"/>
        <c:noMultiLvlLbl val="0"/>
      </c:catAx>
      <c:valAx>
        <c:axId val="-2043507352"/>
        <c:scaling>
          <c:orientation val="minMax"/>
          <c:max val="75"/>
          <c:min val="-50"/>
        </c:scaling>
        <c:delete val="0"/>
        <c:axPos val="l"/>
        <c:title>
          <c:tx>
            <c:rich>
              <a:bodyPr/>
              <a:lstStyle/>
              <a:p>
                <a:pPr>
                  <a:defRPr sz="1400" b="1">
                    <a:solidFill>
                      <a:schemeClr val="tx1"/>
                    </a:solidFill>
                  </a:defRPr>
                </a:pPr>
                <a:r>
                  <a:rPr lang="en-US" sz="1400" b="1" dirty="0">
                    <a:solidFill>
                      <a:schemeClr val="tx1"/>
                    </a:solidFill>
                  </a:rPr>
                  <a:t>Median Change in Quantitative Proteinuria (%)</a:t>
                </a:r>
              </a:p>
            </c:rich>
          </c:tx>
          <c:layout>
            <c:manualLayout>
              <c:xMode val="edge"/>
              <c:yMode val="edge"/>
              <c:x val="1.814790512297074E-2"/>
              <c:y val="0.10162394322725576"/>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80799544"/>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3284728297851666"/>
          <c:y val="1.70068368823388E-2"/>
          <c:w val="0.54500000000000004"/>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550649529772"/>
          <c:y val="0.14058992625921762"/>
          <c:w val="0.84542120366548701"/>
          <c:h val="0.75140201224846892"/>
        </c:manualLayout>
      </c:layout>
      <c:barChart>
        <c:barDir val="col"/>
        <c:grouping val="clustered"/>
        <c:varyColors val="0"/>
        <c:ser>
          <c:idx val="0"/>
          <c:order val="0"/>
          <c:tx>
            <c:strRef>
              <c:f>Sheet1!$B$1</c:f>
              <c:strCache>
                <c:ptCount val="1"/>
                <c:pt idx="0">
                  <c:v>Tenofovir alafenamide arm</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C175-C249-A576-F3A9B92E51D9}"/>
              </c:ext>
            </c:extLst>
          </c:dPt>
          <c:dPt>
            <c:idx val="1"/>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C175-C249-A576-F3A9B92E51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-1.3</c:v>
                </c:pt>
                <c:pt idx="1">
                  <c:v>-0.66</c:v>
                </c:pt>
              </c:numCache>
            </c:numRef>
          </c:val>
          <c:extLst>
            <c:ext xmlns:c16="http://schemas.microsoft.com/office/drawing/2014/chart" uri="{C3380CC4-5D6E-409C-BE32-E72D297353CC}">
              <c16:uniqueId val="{00000000-8AAB-8141-AC8C-D916EDB30417}"/>
            </c:ext>
          </c:extLst>
        </c:ser>
        <c:ser>
          <c:idx val="1"/>
          <c:order val="1"/>
          <c:tx>
            <c:strRef>
              <c:f>Sheet1!$C$1</c:f>
              <c:strCache>
                <c:ptCount val="1"/>
                <c:pt idx="0">
                  <c:v>Tenofovir DF arm</c:v>
                </c:pt>
              </c:strCache>
            </c:strRef>
          </c:tx>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-2.86</c:v>
                </c:pt>
                <c:pt idx="1">
                  <c:v>-2.95</c:v>
                </c:pt>
              </c:numCache>
            </c:numRef>
          </c:val>
          <c:extLst>
            <c:ext xmlns:c16="http://schemas.microsoft.com/office/drawing/2014/chart" uri="{C3380CC4-5D6E-409C-BE32-E72D297353CC}">
              <c16:uniqueId val="{00000001-8AAB-8141-AC8C-D916EDB30417}"/>
            </c:ext>
          </c:extLst>
        </c:ser>
        <c:dLbls>
          <c:showLegendKey val="0"/>
          <c:showVal val="1"/>
          <c:showCatName val="0"/>
          <c:showSerName val="0"/>
          <c:showPercent val="0"/>
          <c:showBubbleSize val="0"/>
        </c:dLbls>
        <c:gapWidth val="125"/>
        <c:axId val="-2101169480"/>
        <c:axId val="-2100576312"/>
      </c:barChart>
      <c:catAx>
        <c:axId val="-21011694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100576312"/>
        <c:crosses val="autoZero"/>
        <c:auto val="1"/>
        <c:lblAlgn val="ctr"/>
        <c:lblOffset val="1"/>
        <c:tickLblSkip val="1"/>
        <c:tickMarkSkip val="1"/>
        <c:noMultiLvlLbl val="0"/>
      </c:catAx>
      <c:valAx>
        <c:axId val="-2100576312"/>
        <c:scaling>
          <c:orientation val="minMax"/>
          <c:max val="0"/>
          <c:min val="-4"/>
        </c:scaling>
        <c:delete val="0"/>
        <c:axPos val="l"/>
        <c:title>
          <c:tx>
            <c:rich>
              <a:bodyPr/>
              <a:lstStyle/>
              <a:p>
                <a:pPr>
                  <a:defRPr sz="1400" b="1">
                    <a:solidFill>
                      <a:schemeClr val="tx1"/>
                    </a:solidFill>
                  </a:defRPr>
                </a:pPr>
                <a:r>
                  <a:rPr lang="en-US" sz="1400" b="1" dirty="0">
                    <a:solidFill>
                      <a:schemeClr val="tx1"/>
                    </a:solidFill>
                  </a:rPr>
                  <a:t>Mean Change in BMD (%)</a:t>
                </a:r>
              </a:p>
            </c:rich>
          </c:tx>
          <c:layout>
            <c:manualLayout>
              <c:xMode val="edge"/>
              <c:yMode val="edge"/>
              <c:x val="7.5383979780305234E-3"/>
              <c:y val="0.1145816653554910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0116948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165901137357836"/>
          <c:y val="0"/>
          <c:w val="0.62577160493827155"/>
          <c:h val="0.10898293963254593"/>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2000" b="0" dirty="0">
                <a:solidFill>
                  <a:srgbClr val="001D48"/>
                </a:solidFill>
                <a:ea typeface="ＭＳ Ｐゴシック" pitchFamily="22" charset="-128"/>
                <a:cs typeface="ＭＳ Ｐゴシック" pitchFamily="22" charset="-128"/>
              </a:rPr>
              <a:t>EVG-COBI-TAF-FTC versus EVG-COBI-TDF-FTC</a:t>
            </a:r>
            <a:r>
              <a:rPr lang="en-US" sz="2000" dirty="0">
                <a:solidFill>
                  <a:srgbClr val="001D48"/>
                </a:solidFill>
                <a:ea typeface="ＭＳ Ｐゴシック" pitchFamily="22" charset="-128"/>
                <a:cs typeface="ＭＳ Ｐゴシック" pitchFamily="22" charset="-128"/>
              </a:rPr>
              <a:t> </a:t>
            </a:r>
            <a:br>
              <a:rPr lang="en-US" sz="1800" b="0" dirty="0">
                <a:solidFill>
                  <a:srgbClr val="001D48"/>
                </a:solidFill>
                <a:ea typeface="ＭＳ Ｐゴシック" pitchFamily="22" charset="-128"/>
                <a:cs typeface="ＭＳ Ｐゴシック" pitchFamily="22" charset="-128"/>
              </a:rPr>
            </a:br>
            <a:r>
              <a:rPr lang="en-US" sz="2700" dirty="0">
                <a:solidFill>
                  <a:srgbClr val="001D48"/>
                </a:solidFill>
              </a:rPr>
              <a:t>Study 104 and Study 111</a:t>
            </a:r>
            <a:endParaRPr lang="en-US" sz="2700" dirty="0"/>
          </a:p>
        </p:txBody>
      </p:sp>
    </p:spTree>
    <p:extLst>
      <p:ext uri="{BB962C8B-B14F-4D97-AF65-F5344CB8AC3E}">
        <p14:creationId xmlns:p14="http://schemas.microsoft.com/office/powerpoint/2010/main" val="407799469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213165" y="2067879"/>
            <a:ext cx="889163" cy="1083399"/>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177148" y="2766325"/>
            <a:ext cx="948746" cy="9523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sp>
        <p:nvSpPr>
          <p:cNvPr id="3" name="Content Placeholder 2"/>
          <p:cNvSpPr>
            <a:spLocks noGrp="1"/>
          </p:cNvSpPr>
          <p:nvPr>
            <p:ph sz="half" idx="2"/>
          </p:nvPr>
        </p:nvSpPr>
        <p:spPr>
          <a:xfrm>
            <a:off x="323851" y="1129930"/>
            <a:ext cx="4734060" cy="3644199"/>
          </a:xfrm>
        </p:spPr>
        <p:txBody>
          <a:bodyPr>
            <a:normAutofit/>
          </a:bodyPr>
          <a:lstStyle/>
          <a:p>
            <a:r>
              <a:rPr lang="en-US" b="1" dirty="0"/>
              <a:t>Background</a:t>
            </a:r>
            <a:r>
              <a:rPr lang="en-US" dirty="0"/>
              <a:t>: Randomized, double-blind, phase 3 trial comparing elvitegravir-cobicistat-tenofovir alafenamide-emtricitabine with elvitegravir-cobicistat-tenofovir DF-emtricitabine</a:t>
            </a:r>
          </a:p>
          <a:p>
            <a:r>
              <a:rPr lang="en-US" b="1" dirty="0"/>
              <a:t>Inclusion Criteria </a:t>
            </a:r>
            <a:r>
              <a:rPr lang="en-US" dirty="0"/>
              <a:t>(n = 1,733)</a:t>
            </a:r>
          </a:p>
          <a:p>
            <a:pPr lvl="1"/>
            <a:r>
              <a:rPr lang="en-US" dirty="0"/>
              <a:t>Antiretroviral-naïve patients</a:t>
            </a:r>
          </a:p>
          <a:p>
            <a:pPr lvl="1"/>
            <a:r>
              <a:rPr lang="en-US" dirty="0"/>
              <a:t>Age &gt;18</a:t>
            </a:r>
          </a:p>
          <a:p>
            <a:pPr lvl="1"/>
            <a:r>
              <a:rPr lang="en-US" dirty="0"/>
              <a:t>HIV RNA ≥1000 copies/mL</a:t>
            </a:r>
          </a:p>
          <a:p>
            <a:pPr lvl="1"/>
            <a:r>
              <a:rPr lang="en-US" dirty="0"/>
              <a:t>Any CD4 count allowed </a:t>
            </a:r>
          </a:p>
          <a:p>
            <a:pPr lvl="1"/>
            <a:r>
              <a:rPr lang="en-US" dirty="0"/>
              <a:t>No AIDS conditions in prior 30 days</a:t>
            </a:r>
          </a:p>
          <a:p>
            <a:r>
              <a:rPr lang="en-US" b="1" dirty="0"/>
              <a:t>Treatment Arms</a:t>
            </a:r>
          </a:p>
          <a:p>
            <a:pPr lvl="1"/>
            <a:r>
              <a:rPr lang="en-US" dirty="0"/>
              <a:t>Elvitegravir-Cobicistat-TAF-FTC</a:t>
            </a:r>
          </a:p>
          <a:p>
            <a:pPr lvl="1"/>
            <a:r>
              <a:rPr lang="en-US" dirty="0"/>
              <a:t>Elvitegravir-Cobicistat-TDF-FTC</a:t>
            </a:r>
          </a:p>
          <a:p>
            <a:endParaRPr lang="en-US" dirty="0"/>
          </a:p>
        </p:txBody>
      </p:sp>
      <p:sp>
        <p:nvSpPr>
          <p:cNvPr id="24" name="Rectangle 7"/>
          <p:cNvSpPr>
            <a:spLocks noChangeArrowheads="1"/>
          </p:cNvSpPr>
          <p:nvPr/>
        </p:nvSpPr>
        <p:spPr bwMode="ltGray">
          <a:xfrm>
            <a:off x="6332997" y="1844951"/>
            <a:ext cx="2208784"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EVG-COBI-TAF-FTC</a:t>
            </a:r>
            <a:br>
              <a:rPr lang="en-US" sz="1200"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866)</a:t>
            </a:r>
          </a:p>
        </p:txBody>
      </p:sp>
      <p:sp>
        <p:nvSpPr>
          <p:cNvPr id="33" name="Rectangle 7"/>
          <p:cNvSpPr>
            <a:spLocks noChangeArrowheads="1"/>
          </p:cNvSpPr>
          <p:nvPr/>
        </p:nvSpPr>
        <p:spPr bwMode="ltGray">
          <a:xfrm>
            <a:off x="6332997" y="3026816"/>
            <a:ext cx="2208784"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nchorCtr="1">
            <a:prstTxWarp prst="textNoShape">
              <a:avLst/>
            </a:prstTxWarp>
          </a:bodyPr>
          <a:lstStyle/>
          <a:p>
            <a:pPr algn="ctr"/>
            <a:r>
              <a:rPr lang="en-US" sz="1350" b="1" dirty="0">
                <a:solidFill>
                  <a:srgbClr val="000000"/>
                </a:solidFill>
                <a:latin typeface="Arial"/>
                <a:cs typeface="Arial"/>
              </a:rPr>
              <a:t>EVG-COBI-TDF-FTC</a:t>
            </a:r>
            <a:br>
              <a:rPr lang="en-US" sz="1350" b="1" dirty="0">
                <a:solidFill>
                  <a:srgbClr val="000000"/>
                </a:solidFill>
                <a:latin typeface="Arial"/>
                <a:cs typeface="Arial"/>
              </a:rPr>
            </a:br>
            <a:r>
              <a:rPr lang="en-US" sz="1000" dirty="0">
                <a:solidFill>
                  <a:srgbClr val="000000"/>
                </a:solidFill>
                <a:latin typeface="Arial"/>
                <a:cs typeface="Arial"/>
              </a:rPr>
              <a:t>(n = 867)</a:t>
            </a:r>
          </a:p>
        </p:txBody>
      </p:sp>
    </p:spTree>
    <p:extLst>
      <p:ext uri="{BB962C8B-B14F-4D97-AF65-F5344CB8AC3E}">
        <p14:creationId xmlns:p14="http://schemas.microsoft.com/office/powerpoint/2010/main" val="365955064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Result</a:t>
            </a:r>
            <a:endParaRPr lang="en-US" sz="2000" dirty="0"/>
          </a:p>
        </p:txBody>
      </p:sp>
      <p:sp>
        <p:nvSpPr>
          <p:cNvPr id="4" name="Text Placeholder 3"/>
          <p:cNvSpPr>
            <a:spLocks noGrp="1"/>
          </p:cNvSpPr>
          <p:nvPr>
            <p:ph type="body" sz="quarter" idx="15"/>
          </p:nvPr>
        </p:nvSpPr>
        <p:spPr/>
        <p:txBody>
          <a:bodyPr/>
          <a:lstStyle/>
          <a:p>
            <a:r>
              <a:rPr lang="en-US" dirty="0"/>
              <a:t>Week 48 Virologic Response</a:t>
            </a:r>
          </a:p>
        </p:txBody>
      </p:sp>
      <p:sp>
        <p:nvSpPr>
          <p:cNvPr id="7" name="Content Placeholder 6"/>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901530523"/>
              </p:ext>
            </p:extLst>
          </p:nvPr>
        </p:nvGraphicFramePr>
        <p:xfrm>
          <a:off x="465495" y="1428162"/>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26406"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800/866</a:t>
            </a:r>
          </a:p>
        </p:txBody>
      </p:sp>
      <p:sp>
        <p:nvSpPr>
          <p:cNvPr id="9" name="Rectangle 8"/>
          <p:cNvSpPr/>
          <p:nvPr/>
        </p:nvSpPr>
        <p:spPr>
          <a:xfrm>
            <a:off x="2830800"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784/867</a:t>
            </a:r>
          </a:p>
        </p:txBody>
      </p:sp>
      <p:sp>
        <p:nvSpPr>
          <p:cNvPr id="10" name="Rectangle 9"/>
          <p:cNvSpPr/>
          <p:nvPr/>
        </p:nvSpPr>
        <p:spPr>
          <a:xfrm>
            <a:off x="4367435"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629/670</a:t>
            </a:r>
          </a:p>
        </p:txBody>
      </p:sp>
      <p:sp>
        <p:nvSpPr>
          <p:cNvPr id="11" name="Rectangle 10"/>
          <p:cNvSpPr/>
          <p:nvPr/>
        </p:nvSpPr>
        <p:spPr>
          <a:xfrm>
            <a:off x="5131845"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610/672</a:t>
            </a:r>
          </a:p>
        </p:txBody>
      </p:sp>
      <p:sp>
        <p:nvSpPr>
          <p:cNvPr id="12" name="Rectangle 11"/>
          <p:cNvSpPr/>
          <p:nvPr/>
        </p:nvSpPr>
        <p:spPr>
          <a:xfrm>
            <a:off x="6652152"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171/196</a:t>
            </a:r>
          </a:p>
        </p:txBody>
      </p:sp>
      <p:sp>
        <p:nvSpPr>
          <p:cNvPr id="13" name="Rectangle 12"/>
          <p:cNvSpPr/>
          <p:nvPr/>
        </p:nvSpPr>
        <p:spPr>
          <a:xfrm>
            <a:off x="7373548" y="3796374"/>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174/195</a:t>
            </a:r>
          </a:p>
        </p:txBody>
      </p:sp>
      <p:cxnSp>
        <p:nvCxnSpPr>
          <p:cNvPr id="15" name="Straight Connector 14"/>
          <p:cNvCxnSpPr/>
          <p:nvPr/>
        </p:nvCxnSpPr>
        <p:spPr>
          <a:xfrm>
            <a:off x="4367435" y="4434455"/>
            <a:ext cx="371934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33936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9C5CE-7C27-9C29-B077-169862B41F59}"/>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Adverse Effects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Serum Creatinine from Baseline</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924608858"/>
              </p:ext>
            </p:extLst>
          </p:nvPr>
        </p:nvGraphicFramePr>
        <p:xfrm>
          <a:off x="457182" y="1408720"/>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383558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59DEE9-4750-C0CD-D346-0130196E60BF}"/>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Adverse Effects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Quantitative Proteinuria from Baseline</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719417261"/>
              </p:ext>
            </p:extLst>
          </p:nvPr>
        </p:nvGraphicFramePr>
        <p:xfrm>
          <a:off x="458296" y="1397757"/>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177177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FA3FA-A575-8225-82A5-E0131278647F}"/>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Adverse Effects</a:t>
            </a:r>
            <a:endParaRPr lang="en-US" sz="2000" dirty="0"/>
          </a:p>
        </p:txBody>
      </p:sp>
      <p:sp>
        <p:nvSpPr>
          <p:cNvPr id="8" name="Content Placeholder 7"/>
          <p:cNvSpPr>
            <a:spLocks noGrp="1"/>
          </p:cNvSpPr>
          <p:nvPr>
            <p:ph type="body" sz="quarter" idx="15"/>
          </p:nvPr>
        </p:nvSpPr>
        <p:spPr/>
        <p:txBody>
          <a:bodyPr/>
          <a:lstStyle/>
          <a:p>
            <a:r>
              <a:rPr lang="nb-NO" dirty="0" err="1"/>
              <a:t>Week</a:t>
            </a:r>
            <a:r>
              <a:rPr lang="nb-NO" dirty="0"/>
              <a:t> 48 Changes in Spine and Hip Bone Mineral Density (BMD)</a:t>
            </a:r>
          </a:p>
        </p:txBody>
      </p:sp>
      <p:sp>
        <p:nvSpPr>
          <p:cNvPr id="3" name="Text Placeholder 2"/>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399716468"/>
              </p:ext>
            </p:extLst>
          </p:nvPr>
        </p:nvGraphicFramePr>
        <p:xfrm>
          <a:off x="459336" y="1457946"/>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467325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sz="quarter" idx="15"/>
          </p:nvPr>
        </p:nvSpPr>
        <p:spPr/>
        <p:txBody>
          <a:bodyPr/>
          <a:lstStyle/>
          <a:p>
            <a:r>
              <a:rPr lang="nb-NO" dirty="0" err="1"/>
              <a:t>Week</a:t>
            </a:r>
            <a:r>
              <a:rPr lang="nb-NO" dirty="0"/>
              <a:t> 48 Changes in Lipid Parameters</a:t>
            </a:r>
          </a:p>
        </p:txBody>
      </p:sp>
      <p:sp>
        <p:nvSpPr>
          <p:cNvPr id="3" name="Text Placeholder 2"/>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9" name="Group 76"/>
          <p:cNvGraphicFramePr>
            <a:graphicFrameLocks noGrp="1"/>
          </p:cNvGraphicFramePr>
          <p:nvPr>
            <p:extLst>
              <p:ext uri="{D42A27DB-BD31-4B8C-83A1-F6EECF244321}">
                <p14:modId xmlns:p14="http://schemas.microsoft.com/office/powerpoint/2010/main" val="219323246"/>
              </p:ext>
            </p:extLst>
          </p:nvPr>
        </p:nvGraphicFramePr>
        <p:xfrm>
          <a:off x="456068" y="1399039"/>
          <a:ext cx="8229601" cy="3291839"/>
        </p:xfrm>
        <a:graphic>
          <a:graphicData uri="http://schemas.openxmlformats.org/drawingml/2006/table">
            <a:tbl>
              <a:tblPr>
                <a:effectLst/>
              </a:tblPr>
              <a:tblGrid>
                <a:gridCol w="2494521">
                  <a:extLst>
                    <a:ext uri="{9D8B030D-6E8A-4147-A177-3AD203B41FA5}">
                      <a16:colId xmlns:a16="http://schemas.microsoft.com/office/drawing/2014/main" val="20000"/>
                    </a:ext>
                  </a:extLst>
                </a:gridCol>
                <a:gridCol w="2271860">
                  <a:extLst>
                    <a:ext uri="{9D8B030D-6E8A-4147-A177-3AD203B41FA5}">
                      <a16:colId xmlns:a16="http://schemas.microsoft.com/office/drawing/2014/main" val="20001"/>
                    </a:ext>
                  </a:extLst>
                </a:gridCol>
                <a:gridCol w="2271860">
                  <a:extLst>
                    <a:ext uri="{9D8B030D-6E8A-4147-A177-3AD203B41FA5}">
                      <a16:colId xmlns:a16="http://schemas.microsoft.com/office/drawing/2014/main" val="20002"/>
                    </a:ext>
                  </a:extLst>
                </a:gridCol>
                <a:gridCol w="1191360">
                  <a:extLst>
                    <a:ext uri="{9D8B030D-6E8A-4147-A177-3AD203B41FA5}">
                      <a16:colId xmlns:a16="http://schemas.microsoft.com/office/drawing/2014/main" val="20003"/>
                    </a:ext>
                  </a:extLst>
                </a:gridCol>
              </a:tblGrid>
              <a:tr h="966399">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Median Change from </a:t>
                      </a:r>
                      <a:b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b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Baseline to Week 48</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EVG-COBI-TAF-FTC</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866) </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3A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EVG-COBI-TDF-FTC</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867)</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B813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P Value</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D8585"/>
                    </a:solidFill>
                  </a:tcPr>
                </a:tc>
                <a:extLst>
                  <a:ext uri="{0D108BD9-81ED-4DB2-BD59-A6C34878D82A}">
                    <a16:rowId xmlns:a16="http://schemas.microsoft.com/office/drawing/2014/main" val="10000"/>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Total cholesterol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+29</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1"/>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LDL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30000"/>
                      </a:srgbClr>
                    </a:solidFill>
                  </a:tcPr>
                </a:tc>
                <a:extLst>
                  <a:ext uri="{0D108BD9-81ED-4DB2-BD59-A6C34878D82A}">
                    <a16:rowId xmlns:a16="http://schemas.microsoft.com/office/drawing/2014/main" val="10002"/>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HDL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3"/>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Triglycerides</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+19</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0.027</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30000"/>
                      </a:srgbClr>
                    </a:solidFill>
                  </a:tcPr>
                </a:tc>
                <a:extLst>
                  <a:ext uri="{0D108BD9-81ED-4DB2-BD59-A6C34878D82A}">
                    <a16:rowId xmlns:a16="http://schemas.microsoft.com/office/drawing/2014/main" val="10004"/>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Total cholesterol:HDL ratio</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+0.1</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+0.1</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0.84</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5"/>
                  </a:ext>
                </a:extLst>
              </a:tr>
            </a:tbl>
          </a:graphicData>
        </a:graphic>
      </p:graphicFrame>
      <p:sp>
        <p:nvSpPr>
          <p:cNvPr id="5" name="Title 4">
            <a:extLst>
              <a:ext uri="{FF2B5EF4-FFF2-40B4-BE49-F238E27FC236}">
                <a16:creationId xmlns:a16="http://schemas.microsoft.com/office/drawing/2014/main" id="{981A3CEE-C429-21B7-A037-493D5380A05C}"/>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Adverse Effects</a:t>
            </a:r>
            <a:endParaRPr lang="en-US" sz="2000" dirty="0"/>
          </a:p>
        </p:txBody>
      </p:sp>
    </p:spTree>
    <p:extLst>
      <p:ext uri="{BB962C8B-B14F-4D97-AF65-F5344CB8AC3E}">
        <p14:creationId xmlns:p14="http://schemas.microsoft.com/office/powerpoint/2010/main" val="345743051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EVG-COBI-TAF-FTC versus EVG-COBI-TDF-FTC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sp>
        <p:nvSpPr>
          <p:cNvPr id="3" name="Content Placeholder 2"/>
          <p:cNvSpPr>
            <a:spLocks noGrp="1"/>
          </p:cNvSpPr>
          <p:nvPr>
            <p:ph sz="half" idx="2"/>
          </p:nvPr>
        </p:nvSpPr>
        <p:spPr>
          <a:xfrm>
            <a:off x="0" y="1549645"/>
            <a:ext cx="9180576" cy="2758884"/>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Through 48 weeks, more than 90% of patients given E/C/F/tenofovir alafenamide or E/C/F/tenofovir disoproxil fumarate had virological success. Renal and bone effects were significantly reduced in patients given E/C/F/tenofovir alafenamide. Although these studies do not have the power to assess clinical safety events such as renal failure and fractures, our data suggest that E/C/F/tenofovir alafenamide will have a favourable long-term renal and bone safety profile</a:t>
            </a:r>
            <a:r>
              <a:rPr lang="en-US" sz="1800" dirty="0">
                <a:solidFill>
                  <a:schemeClr val="tx1"/>
                </a:solidFill>
                <a:latin typeface="Arial"/>
                <a:cs typeface="Arial"/>
              </a:rPr>
              <a:t>.”</a:t>
            </a:r>
            <a:endParaRPr lang="en-US" sz="1800" dirty="0">
              <a:solidFill>
                <a:schemeClr val="tx1"/>
              </a:solidFill>
            </a:endParaRPr>
          </a:p>
        </p:txBody>
      </p:sp>
    </p:spTree>
    <p:extLst>
      <p:ext uri="{BB962C8B-B14F-4D97-AF65-F5344CB8AC3E}">
        <p14:creationId xmlns:p14="http://schemas.microsoft.com/office/powerpoint/2010/main" val="21175866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238965"/>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53289</TotalTime>
  <Words>455</Words>
  <Application>Microsoft Macintosh PowerPoint</Application>
  <PresentationFormat>On-screen Show (16:9)</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Corbel</vt:lpstr>
      <vt:lpstr>Geneva</vt:lpstr>
      <vt:lpstr>Lucida Grande</vt:lpstr>
      <vt:lpstr>Times New Roman</vt:lpstr>
      <vt:lpstr>NCRC</vt:lpstr>
      <vt:lpstr>EVG-COBI-TAF-FTC versus EVG-COBI-TDF-FTC  Study 104 and Study 111</vt:lpstr>
      <vt:lpstr>EVG-COBI-TAF-FTC versus EVG-COBI-TDF-FTC  Study 104/111: Design</vt:lpstr>
      <vt:lpstr>EVG-COBI-TAF-FTC versus EVG-COBI-TDF-FTC  Study 104/111: Result</vt:lpstr>
      <vt:lpstr>EVG-COBI-TAF-FTC versus EVG-COBI-TDF-FTC  Study 104/111: Adverse Effects</vt:lpstr>
      <vt:lpstr>EVG-COBI-TAF-FTC versus EVG-COBI-TDF-FTC  Study 104/111: Adverse Effects</vt:lpstr>
      <vt:lpstr>EVG-COBI-TAF-FTC versus EVG-COBI-TDF-FTC  Study 104/111: Adverse Effects</vt:lpstr>
      <vt:lpstr>EVG-COBI-TAF-FTC versus EVG-COBI-TDF-FTC  Study 104/111: Adverse Effects</vt:lpstr>
      <vt:lpstr>EVG-COBI-TAF-FTC versus EVG-COBI-TDF-FTC  Study 104/111: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2341</cp:revision>
  <cp:lastPrinted>2008-02-05T14:34:24Z</cp:lastPrinted>
  <dcterms:created xsi:type="dcterms:W3CDTF">2010-11-28T05:36:22Z</dcterms:created>
  <dcterms:modified xsi:type="dcterms:W3CDTF">2022-12-29T02:51:59Z</dcterms:modified>
</cp:coreProperties>
</file>