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1083" r:id="rId2"/>
    <p:sldId id="1082" r:id="rId3"/>
    <p:sldId id="1088" r:id="rId4"/>
    <p:sldId id="1085" r:id="rId5"/>
    <p:sldId id="1089" r:id="rId6"/>
    <p:sldId id="1086" r:id="rId7"/>
    <p:sldId id="1087" r:id="rId8"/>
    <p:sldId id="1084" r:id="rId9"/>
    <p:sldId id="1179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+ 2NRTIs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</c:v>
                </c:pt>
                <c:pt idx="2">
                  <c:v> 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90</c:v>
                </c:pt>
                <c:pt idx="1">
                  <c:v>88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E-E942-B730-3207B10835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RTV + 2NRTIs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15E-E942-B730-3207B10835A8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</c:v>
                </c:pt>
                <c:pt idx="2">
                  <c:v> 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83</c:v>
                </c:pt>
                <c:pt idx="1">
                  <c:v>87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5E-E942-B730-3207B1083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137413208"/>
        <c:axId val="-2137433896"/>
      </c:barChart>
      <c:catAx>
        <c:axId val="-2137413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59387819578108303"/>
              <c:y val="0.91126228924774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743389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74338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5679012345699E-2"/>
              <c:y val="0.14678611148182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374132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585897248954999"/>
          <c:y val="1.49179233951688E-2"/>
          <c:w val="0.695008748906386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47656542932101"/>
          <c:y val="0.10067158866096799"/>
          <c:w val="0.87056130483689498"/>
          <c:h val="0.758211944147889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 NRTIs</c:v>
                </c:pt>
              </c:strCache>
            </c:strRef>
          </c:tx>
          <c:spPr>
            <a:solidFill>
              <a:schemeClr val="accent1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 RNA &lt;50 copies/mL</c:v>
                </c:pt>
                <c:pt idx="1">
                  <c:v>Virologic Failure</c:v>
                </c:pt>
                <c:pt idx="2">
                  <c:v>Missing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90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B-AF4B-8FD5-EEF2E5DDFE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RTV + 2NRTIs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HIV RNA &lt;50 copies/mL</c:v>
                </c:pt>
                <c:pt idx="1">
                  <c:v>Virologic Failure</c:v>
                </c:pt>
                <c:pt idx="2">
                  <c:v>Missing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83</c:v>
                </c:pt>
                <c:pt idx="1">
                  <c:v>7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B-AF4B-8FD5-EEF2E5DDFE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4"/>
        <c:axId val="-2089303656"/>
        <c:axId val="-2145493448"/>
      </c:barChart>
      <c:catAx>
        <c:axId val="-2089303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-21454934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454934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(%)</a:t>
                </a:r>
              </a:p>
            </c:rich>
          </c:tx>
          <c:layout>
            <c:manualLayout>
              <c:xMode val="edge"/>
              <c:yMode val="edge"/>
              <c:x val="1.94430774278215E-3"/>
              <c:y val="0.284895762134472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93036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241890388701412"/>
          <c:y val="1.6666670503907199E-2"/>
          <c:w val="0.75121472315960502"/>
          <c:h val="6.7494387023607799E-2"/>
        </c:manualLayout>
      </c:layout>
      <c:overlay val="0"/>
      <c:spPr>
        <a:ln>
          <a:noFill/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4147953701"/>
          <c:y val="0.10748853112295501"/>
          <c:w val="0.82601761556664899"/>
          <c:h val="0.7158686548405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 NRTIs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ABC-3TC</c:v>
                </c:pt>
                <c:pt idx="2">
                  <c:v>TDF-FTC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90</c:v>
                </c:pt>
                <c:pt idx="1">
                  <c:v>90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1-2C4B-A3F4-7BE4DDCEB4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Darunavir + RTV + 2 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AC1-2C4B-A3F4-7BE4DDCEB478}"/>
              </c:ext>
            </c:extLst>
          </c:dPt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Overall</c:v>
                </c:pt>
                <c:pt idx="1">
                  <c:v>ABC-3TC</c:v>
                </c:pt>
                <c:pt idx="2">
                  <c:v>TDF-FTC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83</c:v>
                </c:pt>
                <c:pt idx="1">
                  <c:v>85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C1-2C4B-A3F4-7BE4DDCEB4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089625048"/>
        <c:axId val="-2089143224"/>
      </c:barChart>
      <c:catAx>
        <c:axId val="-2089625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NRTI</a:t>
                </a:r>
                <a:r>
                  <a:rPr lang="en-US" sz="1600" baseline="0" dirty="0"/>
                  <a:t> Backbone </a:t>
                </a:r>
                <a:r>
                  <a:rPr lang="en-US" sz="1600" dirty="0"/>
                  <a:t> </a:t>
                </a:r>
              </a:p>
            </c:rich>
          </c:tx>
          <c:layout>
            <c:manualLayout>
              <c:xMode val="edge"/>
              <c:yMode val="edge"/>
              <c:x val="0.59387819578108303"/>
              <c:y val="0.931036300547177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91432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914322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85185185185185E-2"/>
              <c:y val="0.135486676453579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962504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8511823174880901"/>
          <c:y val="1.49179233951688E-2"/>
          <c:w val="0.70426800816564605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0.18591</cdr:x>
      <cdr:y>0.77193</cdr:y>
    </cdr:from>
    <cdr:to>
      <cdr:x>0.29067</cdr:x>
      <cdr:y>0.83216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7487" y="3352800"/>
          <a:ext cx="8382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 dirty="0">
            <a:latin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0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>Dolutegravir + 2 NRTIs versus Darunavir + RTV + 2 NRTIs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/>
              <a:t>FLAMINGO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AEC4D-C6D1-594B-8E0A-B76688E1A0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0215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ShapeType="1"/>
          </p:cNvSpPr>
          <p:nvPr/>
        </p:nvSpPr>
        <p:spPr bwMode="auto">
          <a:xfrm rot="1169337" flipV="1">
            <a:off x="5317675" y="3178694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20430663">
            <a:off x="5317675" y="3784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2014;383:2222-31. </a:t>
            </a:r>
            <a:endParaRPr lang="en-US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94155" y="2514600"/>
            <a:ext cx="2945045" cy="1091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Dolutegravir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TDF-FTC or 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242)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894155" y="4090421"/>
            <a:ext cx="2945045" cy="10911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 anchorCtr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Darunavir + Ritonavir +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TDF-FTC or ABC-3TC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242)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993355"/>
              </p:ext>
            </p:extLst>
          </p:nvPr>
        </p:nvGraphicFramePr>
        <p:xfrm>
          <a:off x="410633" y="1676400"/>
          <a:ext cx="4923367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923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FLAMINGO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 label phase 3b study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comparing dolutegravir to darunavir-ritonavir with fixed-dose NRTI backbone in antiretroviral-naïve persons with HIV. 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484 analyzed)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≥18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active class C conditions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NRTIs or protease inhibitors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 (once daily)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 50 mg + 2 NRTIs*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Darunavir 800 mg + Ritonavir 100 mg + 2 NRTIs*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096000"/>
            <a:ext cx="9144000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5760" rtlCol="0">
            <a:spAutoFit/>
          </a:bodyPr>
          <a:lstStyle/>
          <a:p>
            <a:r>
              <a:rPr lang="en-US" sz="1400" dirty="0">
                <a:latin typeface="Arial"/>
              </a:rPr>
              <a:t>*2 NRTIs = tenofovir-emtricitabine or abacavir-lamivudine (with negative HLA-B*5701 testing).  </a:t>
            </a:r>
          </a:p>
        </p:txBody>
      </p:sp>
    </p:spTree>
    <p:extLst>
      <p:ext uri="{BB962C8B-B14F-4D97-AF65-F5344CB8AC3E}">
        <p14:creationId xmlns:p14="http://schemas.microsoft.com/office/powerpoint/2010/main" val="20253728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Baseline HIV RNA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</a:t>
            </a:r>
            <a:r>
              <a:rPr lang="is-IS" dirty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229600" cy="4495800"/>
            <a:chOff x="457200" y="1828800"/>
            <a:chExt cx="82296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457200" y="1828800"/>
            <a:ext cx="82296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03454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217/242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62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200/242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9760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160/181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3928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157/181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5066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57/61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01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43/61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130041" y="5923280"/>
              <a:ext cx="4230622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25112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 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 Outcomes (Modified Intent-to-Treat Analysis)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/>
          </p:nvPr>
        </p:nvGraphicFramePr>
        <p:xfrm>
          <a:off x="569913" y="1828800"/>
          <a:ext cx="80010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303502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Virologic Response, by Background Dual NRTI Therapy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</a:t>
            </a:r>
            <a:r>
              <a:rPr lang="is-IS" dirty="0">
                <a:latin typeface="Arial" pitchFamily="22" charset="0"/>
              </a:rPr>
              <a:t>.</a:t>
            </a:r>
            <a:endParaRPr lang="en-US" dirty="0">
              <a:latin typeface="Arial" pitchFamily="2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0"/>
            <a:ext cx="8229600" cy="4495800"/>
            <a:chOff x="457200" y="1828800"/>
            <a:chExt cx="8229600" cy="44958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457200" y="1828800"/>
            <a:ext cx="8229600" cy="449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203454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217/242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762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200/242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9760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71/79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39289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68/80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5066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146/163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10120" y="5130800"/>
              <a:ext cx="79509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132/162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379554" y="5900600"/>
            <a:ext cx="3700204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54643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Common Adverse Events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/>
          </p:nvPr>
        </p:nvGraphicFramePr>
        <p:xfrm>
          <a:off x="533400" y="1405024"/>
          <a:ext cx="8023802" cy="49631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3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9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≥ 5% of Subjects in Either Arm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45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+ 2 NRTIs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 + RTV + 2 NRTIs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 242)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Dizziness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Nausea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Nasopharyngitis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9%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8%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Upper respiratory</a:t>
                      </a: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 infection </a:t>
                      </a:r>
                      <a:endParaRPr lang="en-US" sz="1600" kern="1200" spc="-3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10%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Insomnia 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Cough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Vomiting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Fatigue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10468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Common Adverse Events (continued)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Group 65"/>
          <p:cNvGraphicFramePr>
            <a:graphicFrameLocks noGrp="1"/>
          </p:cNvGraphicFramePr>
          <p:nvPr>
            <p:extLst/>
          </p:nvPr>
        </p:nvGraphicFramePr>
        <p:xfrm>
          <a:off x="558465" y="1404217"/>
          <a:ext cx="8023801" cy="49631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2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93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Treatment Emergent Adverse Events</a:t>
                      </a:r>
                      <a:r>
                        <a:rPr lang="en-US" sz="1600" b="1" baseline="0" dirty="0">
                          <a:solidFill>
                            <a:srgbClr val="FFFFFF"/>
                          </a:solidFill>
                        </a:rPr>
                        <a:t> in ≥ 5% of Subjects in Either Arm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FFFF"/>
                        </a:solidFill>
                      </a:endParaRPr>
                    </a:p>
                  </a:txBody>
                  <a:tcPr marL="65762" marR="65762" marT="32871" marB="32871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1D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45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DTG + 2 NRTIs </a:t>
                      </a:r>
                    </a:p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55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DRV + RTV + 2 NRTIs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 = 242)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82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Pyrexia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38138" marR="0" lvl="1" indent="-274638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Dizziness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Rash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6%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Back Pain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Pharyngitis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Bronchitis</a:t>
                      </a:r>
                      <a:endParaRPr lang="en-US" sz="1600" kern="1200" spc="-30" baseline="300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Sinusitis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Depression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6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spc="-3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Arthralgia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738" marR="0" lvl="1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-3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4932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 + 2 NRTIs versus Darunavir + RTV + 2 NRTIs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FLAMINGO: </a:t>
            </a: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Clotet</a:t>
            </a:r>
            <a:r>
              <a:rPr lang="en-US" dirty="0"/>
              <a:t> B, et al. </a:t>
            </a:r>
            <a:r>
              <a:rPr lang="cs-CZ" dirty="0"/>
              <a:t>Lancet. 2014;383:2222-31. 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7157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Once-daily dolutegravir was superior to once-daily darunavir plus ritonavir. Once-daily dolutegravir in combination with fixed-dose NRTIs represents an effective new treatment option for HIV-1-infected, treatment-naive patients.”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353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74018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46628</TotalTime>
  <Words>593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+ 2 NRTIs versus Darunavir + RTV + 2 NRTIs FLAMINGO</vt:lpstr>
      <vt:lpstr>Dolutegravir + 2 NRTIs versus Darunavir + RTV + 2 NRTIs FLAMINGO: Study Design</vt:lpstr>
      <vt:lpstr>Dolutegravir + 2 NRTIs versus Darunavir + RTV + 2 NRTIs   FLAMINGO: Results</vt:lpstr>
      <vt:lpstr>Dolutegravir + 2 NRTIs versus Darunavir + RTV + 2 NRTIs  FLAMINGO: Results</vt:lpstr>
      <vt:lpstr>Dolutegravir + 2 NRTIs versus Darunavir + RTV + 2 NRTIs FLAMINGO: Results</vt:lpstr>
      <vt:lpstr>Dolutegravir + 2 NRTIs versus Darunavir + RTV + 2 NRTIs FLAMINGO: Common Adverse Events </vt:lpstr>
      <vt:lpstr>Dolutegravir + 2 NRTIs versus Darunavir + RTV + 2 NRTIs FLAMINGO: Common Adverse Events (continued)</vt:lpstr>
      <vt:lpstr>Dolutegravir + 2 NRTIs versus Darunavir + RTV + 2 NRTIs  FLAMINGO: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2114</cp:revision>
  <cp:lastPrinted>2020-02-14T23:34:52Z</cp:lastPrinted>
  <dcterms:created xsi:type="dcterms:W3CDTF">2010-11-28T05:36:22Z</dcterms:created>
  <dcterms:modified xsi:type="dcterms:W3CDTF">2020-02-20T23:07:20Z</dcterms:modified>
</cp:coreProperties>
</file>