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4" r:id="rId1"/>
  </p:sldMasterIdLst>
  <p:notesMasterIdLst>
    <p:notesMasterId r:id="rId9"/>
  </p:notesMasterIdLst>
  <p:handoutMasterIdLst>
    <p:handoutMasterId r:id="rId10"/>
  </p:handoutMasterIdLst>
  <p:sldIdLst>
    <p:sldId id="480" r:id="rId2"/>
    <p:sldId id="348" r:id="rId3"/>
    <p:sldId id="349" r:id="rId4"/>
    <p:sldId id="1188" r:id="rId5"/>
    <p:sldId id="325" r:id="rId6"/>
    <p:sldId id="326" r:id="rId7"/>
    <p:sldId id="1195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Wood" initials="B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2B6"/>
    <a:srgbClr val="D1CCE1"/>
    <a:srgbClr val="6891BB"/>
    <a:srgbClr val="88788A"/>
    <a:srgbClr val="CFDCE9"/>
    <a:srgbClr val="CAD7E2"/>
    <a:srgbClr val="E6EBF2"/>
    <a:srgbClr val="D0977E"/>
    <a:srgbClr val="C7D6E4"/>
    <a:srgbClr val="D3B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19" autoAdjust="0"/>
    <p:restoredTop sz="94653" autoAdjust="0"/>
  </p:normalViewPr>
  <p:slideViewPr>
    <p:cSldViewPr snapToGrid="0" showGuides="1">
      <p:cViewPr varScale="1">
        <p:scale>
          <a:sx n="85" d="100"/>
          <a:sy n="85" d="100"/>
        </p:scale>
        <p:origin x="826" y="31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70080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72486503626401"/>
          <c:y val="0.10748853112295501"/>
          <c:w val="0.84703869547627098"/>
          <c:h val="0.7158686548405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Dolutegravir + Abacavir-Lamivudine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5.6583708480088897E-17"/>
                  <c:y val="1.129921259842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B1-604C-ABB1-9A8782D10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</c:v>
                </c:pt>
                <c:pt idx="1">
                  <c:v>90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1-604C-ABB1-9A8782D108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Efavirenz-Tenofovir DF-Emtricitabine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0B1-604C-ABB1-9A8782D108CC}"/>
              </c:ext>
            </c:extLst>
          </c:dPt>
          <c:dLbls>
            <c:dLbl>
              <c:idx val="1"/>
              <c:layout>
                <c:manualLayout>
                  <c:x val="1.1316741696017799E-16"/>
                  <c:y val="8.4745762711864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B1-604C-ABB1-9A8782D10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81</c:v>
                </c:pt>
                <c:pt idx="1">
                  <c:v>83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B1-604C-ABB1-9A8782D108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39526936"/>
        <c:axId val="-2040148424"/>
      </c:barChart>
      <c:catAx>
        <c:axId val="-2039526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</a:t>
                </a:r>
              </a:p>
            </c:rich>
          </c:tx>
          <c:layout>
            <c:manualLayout>
              <c:xMode val="edge"/>
              <c:yMode val="edge"/>
              <c:x val="0.57381646738602099"/>
              <c:y val="0.931036300547177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4014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4014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8641975308642E-3"/>
              <c:y val="0.163735264024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3952693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09192305822883"/>
          <c:y val="1.49179233951688E-2"/>
          <c:w val="0.88019393409157198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72486503626401"/>
          <c:y val="0.10748853112295501"/>
          <c:w val="0.84703869547627098"/>
          <c:h val="0.7158686548405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Dolutegravir + Abacavir-Lamivudine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5.6583708480088897E-17"/>
                  <c:y val="1.129921259842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B1-604C-ABB1-9A8782D10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</c:v>
                </c:pt>
                <c:pt idx="1">
                  <c:v>90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1-604C-ABB1-9A8782D108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Efavirenz-Tenofovir DF-Emtricitabine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0B1-604C-ABB1-9A8782D108CC}"/>
              </c:ext>
            </c:extLst>
          </c:dPt>
          <c:dLbls>
            <c:dLbl>
              <c:idx val="1"/>
              <c:layout>
                <c:manualLayout>
                  <c:x val="1.1316741696017799E-16"/>
                  <c:y val="8.4745762711864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B1-604C-ABB1-9A8782D10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&gt;100,000 copies/mL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81</c:v>
                </c:pt>
                <c:pt idx="1">
                  <c:v>83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B1-604C-ABB1-9A8782D108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86991480"/>
        <c:axId val="-2101252008"/>
      </c:barChart>
      <c:catAx>
        <c:axId val="-2086991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</a:t>
                </a:r>
              </a:p>
            </c:rich>
          </c:tx>
          <c:layout>
            <c:manualLayout>
              <c:xMode val="edge"/>
              <c:yMode val="edge"/>
              <c:x val="0.57381646738602099"/>
              <c:y val="0.931036300547177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012520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12520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08641975308642E-3"/>
              <c:y val="0.16373526402419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869914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09192305822883"/>
          <c:y val="1.49179233951688E-2"/>
          <c:w val="0.88019393409157198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9017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AETC_Program-color-outline-01.png">
            <a:extLst>
              <a:ext uri="{FF2B5EF4-FFF2-40B4-BE49-F238E27FC236}">
                <a16:creationId xmlns:a16="http://schemas.microsoft.com/office/drawing/2014/main" id="{30249935-4EB8-CC49-A8DC-1C3056D33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4" y="6104631"/>
            <a:ext cx="1575509" cy="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114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grpSp>
        <p:nvGrpSpPr>
          <p:cNvPr id="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3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grpSp>
        <p:nvGrpSpPr>
          <p:cNvPr id="83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9162288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86594659"/>
      </p:ext>
    </p:extLst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9561134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8705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grpSp>
        <p:nvGrpSpPr>
          <p:cNvPr id="2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29" name="Logomark V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0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727181745"/>
      </p:ext>
    </p:extLst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66572" y="1608527"/>
            <a:ext cx="8633487" cy="25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National </a:t>
            </a:r>
            <a:r>
              <a:rPr lang="en-US" sz="2000" b="1" dirty="0">
                <a:solidFill>
                  <a:srgbClr val="C1171E"/>
                </a:solidFill>
                <a:latin typeface="Arial"/>
              </a:rPr>
              <a:t>HIV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Curriculum 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is an AIDS Education and Training Center (AETC) Program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Health Resources and Services Administration (HRSA) of the U.S. Department of Health and Human Services (HHS) as part of an award totaling $800,000 with 0% financed with non-governmental sources.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 This project is led by the University of Washington’s Infectious Diseases Education and Assessment (IDEA) Program</a:t>
            </a:r>
            <a:r>
              <a:rPr lang="en-US" sz="2000" i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179" y="4384624"/>
            <a:ext cx="8641079" cy="836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13716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i="1" dirty="0">
                <a:solidFill>
                  <a:schemeClr val="tx1"/>
                </a:solidFill>
                <a:latin typeface="Arial"/>
              </a:rPr>
              <a:t>The content in this presentation are those of the author(s) and do not necessarily represent the official views of, nor an endorsement, by HRSA, HHS, or the U.S. Government. </a:t>
            </a:r>
          </a:p>
        </p:txBody>
      </p:sp>
      <p:pic>
        <p:nvPicPr>
          <p:cNvPr id="42" name="Picture 41" descr="AETC_Program-color-outline-01.png">
            <a:extLst>
              <a:ext uri="{FF2B5EF4-FFF2-40B4-BE49-F238E27FC236}">
                <a16:creationId xmlns:a16="http://schemas.microsoft.com/office/drawing/2014/main" id="{2899E127-2C3E-714D-A384-79FBE6A7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3" y="5654608"/>
            <a:ext cx="2183514" cy="837603"/>
          </a:xfrm>
          <a:prstGeom prst="rect">
            <a:avLst/>
          </a:prstGeom>
        </p:spPr>
      </p:pic>
      <p:grpSp>
        <p:nvGrpSpPr>
          <p:cNvPr id="43" name="Logo Stacked V2">
            <a:extLst>
              <a:ext uri="{FF2B5EF4-FFF2-40B4-BE49-F238E27FC236}">
                <a16:creationId xmlns:a16="http://schemas.microsoft.com/office/drawing/2014/main" id="{4B49C6DF-94C3-AB4A-8D5B-7D6C964A24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0312" y="5675790"/>
            <a:ext cx="2808485" cy="640080"/>
            <a:chOff x="680865" y="3439338"/>
            <a:chExt cx="4686473" cy="1068091"/>
          </a:xfrm>
        </p:grpSpPr>
        <p:pic>
          <p:nvPicPr>
            <p:cNvPr id="44" name="Logomark V2">
              <a:extLst>
                <a:ext uri="{FF2B5EF4-FFF2-40B4-BE49-F238E27FC236}">
                  <a16:creationId xmlns:a16="http://schemas.microsoft.com/office/drawing/2014/main" id="{364EE4CD-B9EF-6840-928E-48008487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5" name="Nat HIV Cur logo type stacked">
              <a:extLst>
                <a:ext uri="{FF2B5EF4-FFF2-40B4-BE49-F238E27FC236}">
                  <a16:creationId xmlns:a16="http://schemas.microsoft.com/office/drawing/2014/main" id="{0D17D895-D7B3-534D-9006-5B7731B531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3DCCF81-6AD7-8B4C-A6AC-CF0A10E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759CF37-E01C-7D4A-AAE2-81AAA5B84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036CA-0932-E544-8DDE-F94A2849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B1BAE9A5-B123-6946-ACA5-3C5A52AA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DC68CC7E-F31B-0D42-820B-46156B235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7E9859C-EBA8-514A-9898-9FB95F0D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BF4617-C110-2C42-B92B-4ABDF1DEB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1286F0D-71EB-B043-A586-F68D4528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FBC91008-A251-194E-8D7A-DEE6A400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ECC80B-A690-694D-9189-EBB0AD82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3ED1EA17-1292-6D49-A4C4-CA17496F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4736BF32-574F-5F4A-9BEE-A1D5552E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44FEB4-5494-284B-9E46-FC2BC494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F2015306-5EE1-F045-89AB-F4A7D7B2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13B8334D-1032-BB4B-AFCA-A6C0E35A5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CD65450-E736-444D-93E2-2F98CE614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7BC6164E-300A-224C-BB15-83952A82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059914D-986D-7F43-9ECA-432C6B5E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473B0FCD-05A3-C24D-93B6-8AE9A719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1E80AE9-13D2-B94D-B996-14EC3C0F3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8A076AD0-D328-7641-993C-13FFDAF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82373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HC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935451" y="553165"/>
            <a:ext cx="172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pic>
        <p:nvPicPr>
          <p:cNvPr id="61" name="Picture 60" descr="AETC_Program-color-outline-01.png">
            <a:extLst>
              <a:ext uri="{FF2B5EF4-FFF2-40B4-BE49-F238E27FC236}">
                <a16:creationId xmlns:a16="http://schemas.microsoft.com/office/drawing/2014/main" id="{6112F5C8-8F3B-9346-85EE-FC6BC3E2B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2771995955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HC_Sid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3" descr="AETC_Program-color-outline-01.png">
            <a:extLst>
              <a:ext uri="{FF2B5EF4-FFF2-40B4-BE49-F238E27FC236}">
                <a16:creationId xmlns:a16="http://schemas.microsoft.com/office/drawing/2014/main" id="{98E96793-9A1D-E443-86A8-88BD7E89A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7187624" y="32389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sp>
        <p:nvSpPr>
          <p:cNvPr id="6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819956737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pic>
        <p:nvPicPr>
          <p:cNvPr id="8" name="Picture 7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7799"/>
      </p:ext>
    </p:extLst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76" y="1828801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876" y="4665764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1440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6" r:id="rId4"/>
    <p:sldLayoutId id="2147483727" r:id="rId5"/>
    <p:sldLayoutId id="2147483728" r:id="rId6"/>
    <p:sldLayoutId id="2147483741" r:id="rId7"/>
    <p:sldLayoutId id="2147483729" r:id="rId8"/>
    <p:sldLayoutId id="2147483730" r:id="rId9"/>
    <p:sldLayoutId id="2147483731" r:id="rId10"/>
    <p:sldLayoutId id="2147483732" r:id="rId11"/>
    <p:sldLayoutId id="2147483742" r:id="rId12"/>
    <p:sldLayoutId id="2147483743" r:id="rId13"/>
    <p:sldLayoutId id="2147483744" r:id="rId14"/>
    <p:sldLayoutId id="2147483745" r:id="rId15"/>
    <p:sldLayoutId id="2147483740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Dolutegravir + ABC-3TC </a:t>
            </a:r>
            <a:r>
              <a:rPr lang="en-US" sz="2400" b="0" dirty="0">
                <a:ea typeface="ＭＳ Ｐゴシック" pitchFamily="22" charset="-128"/>
                <a:cs typeface="ＭＳ Ｐゴシック" pitchFamily="22" charset="-128"/>
              </a:rPr>
              <a:t>versus Efavirenz-TDF-FTC </a:t>
            </a:r>
            <a:br>
              <a:rPr lang="en-US" sz="2400" b="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/>
              <a:t>SINGLE Study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0B304C-1336-EC46-9B11-1EF7F0104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2778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24290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24290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Dolutegravir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 + ABC-3TC versus Efavirenz-TDF-FTC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SINGLE Study: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Walmsley</a:t>
            </a:r>
            <a:r>
              <a:rPr lang="en-US" dirty="0"/>
              <a:t> SL, et al.  N </a:t>
            </a:r>
            <a:r>
              <a:rPr lang="en-US" dirty="0" err="1"/>
              <a:t>Engl</a:t>
            </a:r>
            <a:r>
              <a:rPr lang="en-US" dirty="0"/>
              <a:t> J Med. 2013;369;1807-18.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59640" y="2514600"/>
            <a:ext cx="2997200" cy="1091179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Dolutegravir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+ ABC-3TC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414)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59640" y="4090421"/>
            <a:ext cx="2997200" cy="1091179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Efavirenz-TDF-FTC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419)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/>
          </p:nvPr>
        </p:nvGraphicFramePr>
        <p:xfrm>
          <a:off x="410633" y="1568712"/>
          <a:ext cx="4923367" cy="453601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Study Design: SINGLE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8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andomized,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double-blind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study, phase 3 trial comparing dolutegravir + abacavir-lamivudine with efavirenz-tenofovir DF-emtricitabine</a:t>
                      </a:r>
                      <a:endParaRPr lang="en-US" sz="18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8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833)</a:t>
                      </a:r>
                      <a:r>
                        <a:rPr lang="en-US" sz="18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8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8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Antiretroviral-naïve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adults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18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HIV RNA ≥1,000 copies/mL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No active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CDC AIDS condition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Treatment Arms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Dolutegravir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(QD) + Abacavir-lamivudine</a:t>
                      </a:r>
                      <a:br>
                        <a:rPr lang="en-US" sz="18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Efavirenz-Tenofovir DF-Emtricitabine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50843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Dolutegravir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 + ABC-3TC versus Efavirenz-TDF-FTC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SINGLE Study: Result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 (ITT Analysis)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Walmsley</a:t>
            </a:r>
            <a:r>
              <a:rPr lang="en-US" dirty="0"/>
              <a:t> SL, et al.  N </a:t>
            </a:r>
            <a:r>
              <a:rPr lang="en-US" dirty="0" err="1"/>
              <a:t>Engl</a:t>
            </a:r>
            <a:r>
              <a:rPr lang="en-US" dirty="0"/>
              <a:t> J Med. 2013;369;1807-18.</a:t>
            </a:r>
            <a:endParaRPr lang="en-US" dirty="0">
              <a:latin typeface="Arial" pitchFamily="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1314" y="1828800"/>
            <a:ext cx="8458198" cy="4495800"/>
            <a:chOff x="341314" y="1828800"/>
            <a:chExt cx="8458198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/>
            </p:nvPr>
          </p:nvGraphicFramePr>
          <p:xfrm>
            <a:off x="341314" y="1828800"/>
            <a:ext cx="8458198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807810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364/414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19465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338/419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03154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253/280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7324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238/288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1300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111/134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84255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100/131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025161" y="5936466"/>
            <a:ext cx="442874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3655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Dolutegravir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 + ABC-3TC versus Efavirenz-TDF-FTC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SINGLE Study: Result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 (ITT Analysis)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Walmsley</a:t>
            </a:r>
            <a:r>
              <a:rPr lang="en-US" dirty="0"/>
              <a:t> SL, et al.  N </a:t>
            </a:r>
            <a:r>
              <a:rPr lang="en-US" dirty="0" err="1"/>
              <a:t>Engl</a:t>
            </a:r>
            <a:r>
              <a:rPr lang="en-US" dirty="0"/>
              <a:t> J Med. 2013;369;1807-18.</a:t>
            </a:r>
            <a:endParaRPr lang="en-US" dirty="0">
              <a:latin typeface="Arial" pitchFamily="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1314" y="1828800"/>
            <a:ext cx="8458198" cy="4495800"/>
            <a:chOff x="341314" y="1828800"/>
            <a:chExt cx="8458198" cy="44958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/>
            </p:nvPr>
          </p:nvGraphicFramePr>
          <p:xfrm>
            <a:off x="341314" y="1828800"/>
            <a:ext cx="8458198" cy="449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807810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364/414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19465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338/419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03154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253/280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7324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238/288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1300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111/134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84255" y="5152202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100/131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025161" y="5936466"/>
            <a:ext cx="442874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3429000"/>
            <a:ext cx="9162288" cy="102717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u="sng" dirty="0"/>
              <a:t>Discontinuation of therapy due to adverse events</a:t>
            </a:r>
            <a:br>
              <a:rPr lang="en-US" sz="1800" b="1" u="sng" dirty="0"/>
            </a:br>
            <a:r>
              <a:rPr lang="en-US" sz="1800" dirty="0" err="1"/>
              <a:t>Dolutegravir</a:t>
            </a:r>
            <a:r>
              <a:rPr lang="en-US" sz="1800" dirty="0"/>
              <a:t> + Abacavir-Lamivudine: 2%</a:t>
            </a:r>
            <a:br>
              <a:rPr lang="en-US" sz="1800" dirty="0"/>
            </a:br>
            <a:r>
              <a:rPr lang="en-US" sz="1800" dirty="0"/>
              <a:t>Efavirenz-Tenofovir-Emtricitabine: 10%</a:t>
            </a:r>
          </a:p>
        </p:txBody>
      </p:sp>
    </p:spTree>
    <p:extLst>
      <p:ext uri="{BB962C8B-B14F-4D97-AF65-F5344CB8AC3E}">
        <p14:creationId xmlns:p14="http://schemas.microsoft.com/office/powerpoint/2010/main" val="308846040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Dolutegravir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 + ABC-3TC versus Efavirenz-TDF-FTC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SINGLE Study: Result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Mean Change </a:t>
            </a:r>
            <a:r>
              <a:rPr lang="en-US" dirty="0"/>
              <a:t>from Baseline in Serum </a:t>
            </a:r>
            <a:r>
              <a:rPr lang="en-US" dirty="0" err="1"/>
              <a:t>Creatinine</a:t>
            </a:r>
            <a:r>
              <a:rPr lang="en-US" dirty="0"/>
              <a:t> Levels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>
          <a:xfrm>
            <a:off x="323891" y="6324600"/>
            <a:ext cx="8820109" cy="457199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en-US" dirty="0"/>
              <a:t>Source: </a:t>
            </a:r>
            <a:r>
              <a:rPr lang="en-US" dirty="0" err="1"/>
              <a:t>Walmsley</a:t>
            </a:r>
            <a:r>
              <a:rPr lang="en-US" dirty="0"/>
              <a:t> SL, et al.  N </a:t>
            </a:r>
            <a:r>
              <a:rPr lang="en-US" dirty="0" err="1"/>
              <a:t>Engl</a:t>
            </a:r>
            <a:r>
              <a:rPr lang="en-US" dirty="0"/>
              <a:t> J Med. 2013;369;1807-18. </a:t>
            </a:r>
            <a:br>
              <a:rPr lang="en-US" dirty="0"/>
            </a:br>
            <a:r>
              <a:rPr lang="en-US" sz="1100" b="0" dirty="0">
                <a:solidFill>
                  <a:schemeClr val="accent6"/>
                </a:solidFill>
              </a:rPr>
              <a:t>© 2013 Massachusetts Medical Society. Reprinted with permission from Massachusetts Medical Society. </a:t>
            </a:r>
            <a:endParaRPr lang="en-US" sz="1100" b="0" dirty="0">
              <a:solidFill>
                <a:schemeClr val="accent6"/>
              </a:solidFill>
              <a:latin typeface="Arial" pitchFamily="22" charset="0"/>
            </a:endParaRPr>
          </a:p>
        </p:txBody>
      </p:sp>
      <p:pic>
        <p:nvPicPr>
          <p:cNvPr id="5" name="Picture 4" descr="DTG_SINGLE_Walmsely_NEJM_2013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71" t="44120" r="25596" b="35777"/>
          <a:stretch/>
        </p:blipFill>
        <p:spPr>
          <a:xfrm>
            <a:off x="269393" y="1917700"/>
            <a:ext cx="8569807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045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Dolutegravir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 + ABC-3TC versus Efavirenz-TDF-FTC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SINGLE Study: Conclusions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Walmsley</a:t>
            </a:r>
            <a:r>
              <a:rPr lang="en-US" dirty="0"/>
              <a:t> SL, et al.  N </a:t>
            </a:r>
            <a:r>
              <a:rPr lang="en-US" dirty="0" err="1"/>
              <a:t>Engl</a:t>
            </a:r>
            <a:r>
              <a:rPr lang="en-US" dirty="0"/>
              <a:t> J Med. 2013;369;1807-18.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428241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Dolutegravir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abacavir-lamivudine had a better safety profile and was more effective through 48 weeks than the regimen with efavirenz-tenofovir DF-emtricitabine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0574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1830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49501</TotalTime>
  <Words>332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Lucida Grande</vt:lpstr>
      <vt:lpstr>Times New Roman</vt:lpstr>
      <vt:lpstr>NCRC</vt:lpstr>
      <vt:lpstr>Dolutegravir + ABC-3TC versus Efavirenz-TDF-FTC  SINGLE Study</vt:lpstr>
      <vt:lpstr>Dolutegravir + ABC-3TC versus Efavirenz-TDF-FTC SINGLE Study: Design</vt:lpstr>
      <vt:lpstr>Dolutegravir + ABC-3TC versus Efavirenz-TDF-FTC SINGLE Study: Result</vt:lpstr>
      <vt:lpstr>Dolutegravir + ABC-3TC versus Efavirenz-TDF-FTC SINGLE Study: Result</vt:lpstr>
      <vt:lpstr>Dolutegravir + ABC-3TC versus Efavirenz-TDF-FTC SINGLE Study: Result</vt:lpstr>
      <vt:lpstr>Dolutegravir + ABC-3TC versus Efavirenz-TDF-FTC SINGLE Study: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1698</cp:revision>
  <cp:lastPrinted>2008-02-05T14:34:24Z</cp:lastPrinted>
  <dcterms:created xsi:type="dcterms:W3CDTF">2010-11-28T05:36:22Z</dcterms:created>
  <dcterms:modified xsi:type="dcterms:W3CDTF">2020-01-24T03:32:35Z</dcterms:modified>
</cp:coreProperties>
</file>