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2.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2" r:id="rId1"/>
  </p:sldMasterIdLst>
  <p:notesMasterIdLst>
    <p:notesMasterId r:id="rId11"/>
  </p:notesMasterIdLst>
  <p:handoutMasterIdLst>
    <p:handoutMasterId r:id="rId12"/>
  </p:handoutMasterIdLst>
  <p:sldIdLst>
    <p:sldId id="347" r:id="rId2"/>
    <p:sldId id="1343" r:id="rId3"/>
    <p:sldId id="1344" r:id="rId4"/>
    <p:sldId id="1632" r:id="rId5"/>
    <p:sldId id="1614" r:id="rId6"/>
    <p:sldId id="1616" r:id="rId7"/>
    <p:sldId id="1636" r:id="rId8"/>
    <p:sldId id="1635" r:id="rId9"/>
    <p:sldId id="1109" r:id="rId10"/>
  </p:sldIdLst>
  <p:sldSz cx="9144000" cy="5143500" type="screen16x9"/>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1620">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92"/>
    <a:srgbClr val="006CA8"/>
    <a:srgbClr val="66426F"/>
    <a:srgbClr val="4D7F18"/>
    <a:srgbClr val="00508A"/>
    <a:srgbClr val="005593"/>
    <a:srgbClr val="597F31"/>
    <a:srgbClr val="2591D0"/>
    <a:srgbClr val="7F7F7F"/>
    <a:srgbClr val="5473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266" autoAdjust="0"/>
    <p:restoredTop sz="94807" autoAdjust="0"/>
  </p:normalViewPr>
  <p:slideViewPr>
    <p:cSldViewPr snapToGrid="0" showGuides="1">
      <p:cViewPr varScale="1">
        <p:scale>
          <a:sx n="156" d="100"/>
          <a:sy n="156" d="100"/>
        </p:scale>
        <p:origin x="192" y="232"/>
      </p:cViewPr>
      <p:guideLst>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5952"/>
    </p:cViewPr>
  </p:sorterViewPr>
  <p:notesViewPr>
    <p:cSldViewPr snapToGrid="0" showGuides="1">
      <p:cViewPr varScale="1">
        <p:scale>
          <a:sx n="136" d="100"/>
          <a:sy n="136" d="100"/>
        </p:scale>
        <p:origin x="2496" y="23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626855240379967"/>
          <c:y val="0.13289501210022669"/>
          <c:w val="0.8574950264631912"/>
          <c:h val="0.69046225495183344"/>
        </c:manualLayout>
      </c:layout>
      <c:barChart>
        <c:barDir val="col"/>
        <c:grouping val="clustered"/>
        <c:varyColors val="0"/>
        <c:ser>
          <c:idx val="0"/>
          <c:order val="0"/>
          <c:tx>
            <c:strRef>
              <c:f>Sheet1!$B$1</c:f>
              <c:strCache>
                <c:ptCount val="1"/>
                <c:pt idx="0">
                  <c:v>Dolutegravir + ABC-3TC</c:v>
                </c:pt>
              </c:strCache>
            </c:strRef>
          </c:tx>
          <c:spPr>
            <a:gradFill flip="none" rotWithShape="1">
              <a:gsLst>
                <a:gs pos="17000">
                  <a:srgbClr val="005FA3"/>
                </a:gs>
                <a:gs pos="99000">
                  <a:srgbClr val="2281B8"/>
                </a:gs>
              </a:gsLst>
              <a:lin ang="0" scaled="0"/>
              <a:tileRect/>
            </a:gradFill>
            <a:ln w="12700">
              <a:noFill/>
            </a:ln>
            <a:effectLst/>
            <a:scene3d>
              <a:camera prst="orthographicFront"/>
              <a:lightRig rig="threePt" dir="t"/>
            </a:scene3d>
            <a:sp3d>
              <a:bevelT w="38100" h="38100"/>
            </a:sp3d>
          </c:spPr>
          <c:invertIfNegative val="0"/>
          <c:dLbls>
            <c:dLbl>
              <c:idx val="1"/>
              <c:layout>
                <c:manualLayout>
                  <c:x val="5.6583708480088897E-17"/>
                  <c:y val="1.12992125984251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0B1-604C-ABB1-9A8782D108CC}"/>
                </c:ext>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c:v>
                </c:pt>
                <c:pt idx="1">
                  <c:v>≤100,000 copies/mL</c:v>
                </c:pt>
                <c:pt idx="2">
                  <c:v>&gt;100,000 copies/mL</c:v>
                </c:pt>
              </c:strCache>
            </c:strRef>
          </c:cat>
          <c:val>
            <c:numRef>
              <c:f>Sheet1!$B$2:$B$4</c:f>
              <c:numCache>
                <c:formatCode>0</c:formatCode>
                <c:ptCount val="3"/>
                <c:pt idx="0">
                  <c:v>88</c:v>
                </c:pt>
                <c:pt idx="1">
                  <c:v>90</c:v>
                </c:pt>
                <c:pt idx="2">
                  <c:v>83</c:v>
                </c:pt>
              </c:numCache>
            </c:numRef>
          </c:val>
          <c:extLst>
            <c:ext xmlns:c16="http://schemas.microsoft.com/office/drawing/2014/chart" uri="{C3380CC4-5D6E-409C-BE32-E72D297353CC}">
              <c16:uniqueId val="{00000001-D0B1-604C-ABB1-9A8782D108CC}"/>
            </c:ext>
          </c:extLst>
        </c:ser>
        <c:ser>
          <c:idx val="1"/>
          <c:order val="1"/>
          <c:tx>
            <c:strRef>
              <c:f>Sheet1!$C$1</c:f>
              <c:strCache>
                <c:ptCount val="1"/>
                <c:pt idx="0">
                  <c:v>Efavirenz-TDF-FTC</c:v>
                </c:pt>
              </c:strCache>
            </c:strRef>
          </c:tx>
          <c:spPr>
            <a:gradFill>
              <a:gsLst>
                <a:gs pos="0">
                  <a:srgbClr val="806000"/>
                </a:gs>
                <a:gs pos="99000">
                  <a:srgbClr val="D4A565"/>
                </a:gs>
              </a:gsLst>
              <a:lin ang="0" scaled="0"/>
            </a:gra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2-D0B1-604C-ABB1-9A8782D108CC}"/>
              </c:ext>
            </c:extLst>
          </c:dPt>
          <c:dLbls>
            <c:dLbl>
              <c:idx val="1"/>
              <c:layout>
                <c:manualLayout>
                  <c:x val="1.1316741696017799E-16"/>
                  <c:y val="8.474576271186440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0B1-604C-ABB1-9A8782D108CC}"/>
                </c:ext>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c:v>
                </c:pt>
                <c:pt idx="1">
                  <c:v>≤100,000 copies/mL</c:v>
                </c:pt>
                <c:pt idx="2">
                  <c:v>&gt;100,000 copies/mL</c:v>
                </c:pt>
              </c:strCache>
            </c:strRef>
          </c:cat>
          <c:val>
            <c:numRef>
              <c:f>Sheet1!$C$2:$C$4</c:f>
              <c:numCache>
                <c:formatCode>0</c:formatCode>
                <c:ptCount val="3"/>
                <c:pt idx="0">
                  <c:v>81</c:v>
                </c:pt>
                <c:pt idx="1">
                  <c:v>83</c:v>
                </c:pt>
                <c:pt idx="2">
                  <c:v>76</c:v>
                </c:pt>
              </c:numCache>
            </c:numRef>
          </c:val>
          <c:extLst>
            <c:ext xmlns:c16="http://schemas.microsoft.com/office/drawing/2014/chart" uri="{C3380CC4-5D6E-409C-BE32-E72D297353CC}">
              <c16:uniqueId val="{00000004-D0B1-604C-ABB1-9A8782D108CC}"/>
            </c:ext>
          </c:extLst>
        </c:ser>
        <c:dLbls>
          <c:showLegendKey val="0"/>
          <c:showVal val="1"/>
          <c:showCatName val="0"/>
          <c:showSerName val="0"/>
          <c:showPercent val="0"/>
          <c:showBubbleSize val="0"/>
        </c:dLbls>
        <c:gapWidth val="100"/>
        <c:axId val="-2039526936"/>
        <c:axId val="-2040148424"/>
      </c:barChart>
      <c:catAx>
        <c:axId val="-2039526936"/>
        <c:scaling>
          <c:orientation val="minMax"/>
        </c:scaling>
        <c:delete val="0"/>
        <c:axPos val="b"/>
        <c:title>
          <c:tx>
            <c:rich>
              <a:bodyPr/>
              <a:lstStyle/>
              <a:p>
                <a:pPr>
                  <a:defRPr/>
                </a:pPr>
                <a:r>
                  <a:rPr lang="en-US"/>
                  <a:t>Baseline HIV RNA </a:t>
                </a:r>
              </a:p>
            </c:rich>
          </c:tx>
          <c:layout>
            <c:manualLayout>
              <c:xMode val="edge"/>
              <c:yMode val="edge"/>
              <c:x val="0.57381646738602099"/>
              <c:y val="0.93103630054717701"/>
            </c:manualLayout>
          </c:layout>
          <c:overlay val="0"/>
        </c:title>
        <c:numFmt formatCode="General" sourceLinked="0"/>
        <c:majorTickMark val="out"/>
        <c:minorTickMark val="none"/>
        <c:tickLblPos val="nextTo"/>
        <c:spPr>
          <a:ln w="6350" cmpd="sng">
            <a:solidFill>
              <a:srgbClr val="000000"/>
            </a:solidFill>
          </a:ln>
        </c:spPr>
        <c:crossAx val="-2040148424"/>
        <c:crosses val="autoZero"/>
        <c:auto val="1"/>
        <c:lblAlgn val="ctr"/>
        <c:lblOffset val="1"/>
        <c:tickLblSkip val="1"/>
        <c:tickMarkSkip val="1"/>
        <c:noMultiLvlLbl val="0"/>
      </c:catAx>
      <c:valAx>
        <c:axId val="-2040148424"/>
        <c:scaling>
          <c:orientation val="minMax"/>
          <c:max val="100"/>
          <c:min val="0"/>
        </c:scaling>
        <c:delete val="0"/>
        <c:axPos val="l"/>
        <c:title>
          <c:tx>
            <c:rich>
              <a:bodyPr/>
              <a:lstStyle/>
              <a:p>
                <a:pPr>
                  <a:defRPr/>
                </a:pPr>
                <a:r>
                  <a:rPr lang="en-US"/>
                  <a:t>HIV RNA &lt;50 copies/mL (%)</a:t>
                </a:r>
              </a:p>
            </c:rich>
          </c:tx>
          <c:layout>
            <c:manualLayout>
              <c:xMode val="edge"/>
              <c:yMode val="edge"/>
              <c:x val="4.6883097361349654E-3"/>
              <c:y val="0.14057696990204363"/>
            </c:manualLayout>
          </c:layout>
          <c:overlay val="0"/>
        </c:title>
        <c:numFmt formatCode="0" sourceLinked="0"/>
        <c:majorTickMark val="out"/>
        <c:minorTickMark val="none"/>
        <c:tickLblPos val="nextTo"/>
        <c:spPr>
          <a:ln w="6350" cmpd="sng">
            <a:solidFill>
              <a:srgbClr val="000000"/>
            </a:solidFill>
          </a:ln>
        </c:spPr>
        <c:crossAx val="-2039526936"/>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1367363295074875"/>
          <c:y val="4.3953773361668176E-2"/>
          <c:w val="0.86525626094007535"/>
          <c:h val="7.1941601049868797E-2"/>
        </c:manualLayout>
      </c:layout>
      <c:overlay val="0"/>
      <c:spPr>
        <a:noFill/>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626855240379967"/>
          <c:y val="0.13289501210022669"/>
          <c:w val="0.8574950264631912"/>
          <c:h val="0.69046225495183344"/>
        </c:manualLayout>
      </c:layout>
      <c:barChart>
        <c:barDir val="col"/>
        <c:grouping val="clustered"/>
        <c:varyColors val="0"/>
        <c:ser>
          <c:idx val="0"/>
          <c:order val="0"/>
          <c:tx>
            <c:strRef>
              <c:f>Sheet1!$B$1</c:f>
              <c:strCache>
                <c:ptCount val="1"/>
                <c:pt idx="0">
                  <c:v>Dolutegravir + ABC-3TC</c:v>
                </c:pt>
              </c:strCache>
            </c:strRef>
          </c:tx>
          <c:spPr>
            <a:gradFill flip="none" rotWithShape="1">
              <a:gsLst>
                <a:gs pos="17000">
                  <a:srgbClr val="005FA3"/>
                </a:gs>
                <a:gs pos="99000">
                  <a:srgbClr val="2281B8"/>
                </a:gs>
              </a:gsLst>
              <a:lin ang="0" scaled="0"/>
              <a:tileRect/>
            </a:gradFill>
            <a:ln w="12700">
              <a:noFill/>
            </a:ln>
            <a:effectLst/>
            <a:scene3d>
              <a:camera prst="orthographicFront"/>
              <a:lightRig rig="threePt" dir="t"/>
            </a:scene3d>
            <a:sp3d>
              <a:bevelT w="38100" h="38100"/>
            </a:sp3d>
          </c:spPr>
          <c:invertIfNegative val="0"/>
          <c:dLbls>
            <c:dLbl>
              <c:idx val="1"/>
              <c:layout>
                <c:manualLayout>
                  <c:x val="5.6583708480088897E-17"/>
                  <c:y val="1.12992125984251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0B1-604C-ABB1-9A8782D108CC}"/>
                </c:ext>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c:v>
                </c:pt>
                <c:pt idx="1">
                  <c:v>≤100,000 copies/mL</c:v>
                </c:pt>
                <c:pt idx="2">
                  <c:v>&gt;100,000 copies/mL</c:v>
                </c:pt>
              </c:strCache>
            </c:strRef>
          </c:cat>
          <c:val>
            <c:numRef>
              <c:f>Sheet1!$B$2:$B$4</c:f>
              <c:numCache>
                <c:formatCode>0</c:formatCode>
                <c:ptCount val="3"/>
                <c:pt idx="0">
                  <c:v>88</c:v>
                </c:pt>
                <c:pt idx="1">
                  <c:v>90</c:v>
                </c:pt>
                <c:pt idx="2">
                  <c:v>83</c:v>
                </c:pt>
              </c:numCache>
            </c:numRef>
          </c:val>
          <c:extLst>
            <c:ext xmlns:c16="http://schemas.microsoft.com/office/drawing/2014/chart" uri="{C3380CC4-5D6E-409C-BE32-E72D297353CC}">
              <c16:uniqueId val="{00000001-D0B1-604C-ABB1-9A8782D108CC}"/>
            </c:ext>
          </c:extLst>
        </c:ser>
        <c:ser>
          <c:idx val="1"/>
          <c:order val="1"/>
          <c:tx>
            <c:strRef>
              <c:f>Sheet1!$C$1</c:f>
              <c:strCache>
                <c:ptCount val="1"/>
                <c:pt idx="0">
                  <c:v>Efavirenz-TDF-FTC</c:v>
                </c:pt>
              </c:strCache>
            </c:strRef>
          </c:tx>
          <c:spPr>
            <a:gradFill>
              <a:gsLst>
                <a:gs pos="0">
                  <a:srgbClr val="806000"/>
                </a:gs>
                <a:gs pos="99000">
                  <a:srgbClr val="D4A565"/>
                </a:gs>
              </a:gsLst>
              <a:lin ang="0" scaled="0"/>
            </a:gra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2-D0B1-604C-ABB1-9A8782D108CC}"/>
              </c:ext>
            </c:extLst>
          </c:dPt>
          <c:dLbls>
            <c:dLbl>
              <c:idx val="1"/>
              <c:layout>
                <c:manualLayout>
                  <c:x val="1.1316741696017799E-16"/>
                  <c:y val="8.474576271186440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0B1-604C-ABB1-9A8782D108CC}"/>
                </c:ext>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c:v>
                </c:pt>
                <c:pt idx="1">
                  <c:v>≤100,000 copies/mL</c:v>
                </c:pt>
                <c:pt idx="2">
                  <c:v>&gt;100,000 copies/mL</c:v>
                </c:pt>
              </c:strCache>
            </c:strRef>
          </c:cat>
          <c:val>
            <c:numRef>
              <c:f>Sheet1!$C$2:$C$4</c:f>
              <c:numCache>
                <c:formatCode>0</c:formatCode>
                <c:ptCount val="3"/>
                <c:pt idx="0">
                  <c:v>81</c:v>
                </c:pt>
                <c:pt idx="1">
                  <c:v>83</c:v>
                </c:pt>
                <c:pt idx="2">
                  <c:v>76</c:v>
                </c:pt>
              </c:numCache>
            </c:numRef>
          </c:val>
          <c:extLst>
            <c:ext xmlns:c16="http://schemas.microsoft.com/office/drawing/2014/chart" uri="{C3380CC4-5D6E-409C-BE32-E72D297353CC}">
              <c16:uniqueId val="{00000004-D0B1-604C-ABB1-9A8782D108CC}"/>
            </c:ext>
          </c:extLst>
        </c:ser>
        <c:dLbls>
          <c:showLegendKey val="0"/>
          <c:showVal val="1"/>
          <c:showCatName val="0"/>
          <c:showSerName val="0"/>
          <c:showPercent val="0"/>
          <c:showBubbleSize val="0"/>
        </c:dLbls>
        <c:gapWidth val="100"/>
        <c:axId val="-2039526936"/>
        <c:axId val="-2040148424"/>
      </c:barChart>
      <c:catAx>
        <c:axId val="-2039526936"/>
        <c:scaling>
          <c:orientation val="minMax"/>
        </c:scaling>
        <c:delete val="0"/>
        <c:axPos val="b"/>
        <c:title>
          <c:tx>
            <c:rich>
              <a:bodyPr/>
              <a:lstStyle/>
              <a:p>
                <a:pPr>
                  <a:defRPr/>
                </a:pPr>
                <a:r>
                  <a:rPr lang="en-US"/>
                  <a:t>Baseline HIV RNA </a:t>
                </a:r>
              </a:p>
            </c:rich>
          </c:tx>
          <c:layout>
            <c:manualLayout>
              <c:xMode val="edge"/>
              <c:yMode val="edge"/>
              <c:x val="0.57381646738602099"/>
              <c:y val="0.93103630054717701"/>
            </c:manualLayout>
          </c:layout>
          <c:overlay val="0"/>
        </c:title>
        <c:numFmt formatCode="General" sourceLinked="0"/>
        <c:majorTickMark val="out"/>
        <c:minorTickMark val="none"/>
        <c:tickLblPos val="nextTo"/>
        <c:spPr>
          <a:ln w="6350" cmpd="sng">
            <a:solidFill>
              <a:srgbClr val="000000"/>
            </a:solidFill>
          </a:ln>
        </c:spPr>
        <c:crossAx val="-2040148424"/>
        <c:crosses val="autoZero"/>
        <c:auto val="1"/>
        <c:lblAlgn val="ctr"/>
        <c:lblOffset val="1"/>
        <c:tickLblSkip val="1"/>
        <c:tickMarkSkip val="1"/>
        <c:noMultiLvlLbl val="0"/>
      </c:catAx>
      <c:valAx>
        <c:axId val="-2040148424"/>
        <c:scaling>
          <c:orientation val="minMax"/>
          <c:max val="100"/>
          <c:min val="0"/>
        </c:scaling>
        <c:delete val="0"/>
        <c:axPos val="l"/>
        <c:title>
          <c:tx>
            <c:rich>
              <a:bodyPr/>
              <a:lstStyle/>
              <a:p>
                <a:pPr>
                  <a:defRPr/>
                </a:pPr>
                <a:r>
                  <a:rPr lang="en-US"/>
                  <a:t>HIV RNA &lt;50 copies/mL (%)</a:t>
                </a:r>
              </a:p>
            </c:rich>
          </c:tx>
          <c:layout>
            <c:manualLayout>
              <c:xMode val="edge"/>
              <c:yMode val="edge"/>
              <c:x val="4.6883097361349654E-3"/>
              <c:y val="0.14057696990204363"/>
            </c:manualLayout>
          </c:layout>
          <c:overlay val="0"/>
        </c:title>
        <c:numFmt formatCode="0" sourceLinked="0"/>
        <c:majorTickMark val="out"/>
        <c:minorTickMark val="none"/>
        <c:tickLblPos val="nextTo"/>
        <c:spPr>
          <a:ln w="6350" cmpd="sng">
            <a:solidFill>
              <a:srgbClr val="000000"/>
            </a:solidFill>
          </a:ln>
        </c:spPr>
        <c:crossAx val="-2039526936"/>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1367363295074875"/>
          <c:y val="4.3953773361668176E-2"/>
          <c:w val="0.86525626094007535"/>
          <c:h val="7.1941601049868797E-2"/>
        </c:manualLayout>
      </c:layout>
      <c:overlay val="0"/>
      <c:spPr>
        <a:noFill/>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626855240379967"/>
          <c:y val="0.13289501210022669"/>
          <c:w val="0.8574950264631912"/>
          <c:h val="0.69046225495183344"/>
        </c:manualLayout>
      </c:layout>
      <c:barChart>
        <c:barDir val="col"/>
        <c:grouping val="clustered"/>
        <c:varyColors val="0"/>
        <c:ser>
          <c:idx val="0"/>
          <c:order val="0"/>
          <c:tx>
            <c:strRef>
              <c:f>Sheet1!$B$1</c:f>
              <c:strCache>
                <c:ptCount val="1"/>
                <c:pt idx="0">
                  <c:v>Dolutegravir + ABC-3TC</c:v>
                </c:pt>
              </c:strCache>
            </c:strRef>
          </c:tx>
          <c:spPr>
            <a:gradFill flip="none" rotWithShape="1">
              <a:gsLst>
                <a:gs pos="17000">
                  <a:srgbClr val="005FA3"/>
                </a:gs>
                <a:gs pos="99000">
                  <a:srgbClr val="2281B8"/>
                </a:gs>
              </a:gsLst>
              <a:lin ang="0" scaled="0"/>
              <a:tileRect/>
            </a:gradFill>
            <a:ln w="12700">
              <a:noFill/>
            </a:ln>
            <a:effectLst/>
            <a:scene3d>
              <a:camera prst="orthographicFront"/>
              <a:lightRig rig="threePt" dir="t"/>
            </a:scene3d>
            <a:sp3d>
              <a:bevelT w="38100" h="38100"/>
            </a:sp3d>
          </c:spPr>
          <c:invertIfNegative val="0"/>
          <c:dLbls>
            <c:dLbl>
              <c:idx val="1"/>
              <c:layout>
                <c:manualLayout>
                  <c:x val="5.6583708480088897E-17"/>
                  <c:y val="1.12992125984251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0B1-604C-ABB1-9A8782D108CC}"/>
                </c:ext>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Week 96</c:v>
                </c:pt>
                <c:pt idx="1">
                  <c:v>Week 144</c:v>
                </c:pt>
              </c:strCache>
            </c:strRef>
          </c:cat>
          <c:val>
            <c:numRef>
              <c:f>Sheet1!$B$2:$B$3</c:f>
              <c:numCache>
                <c:formatCode>0</c:formatCode>
                <c:ptCount val="2"/>
                <c:pt idx="0">
                  <c:v>80</c:v>
                </c:pt>
                <c:pt idx="1">
                  <c:v>71</c:v>
                </c:pt>
              </c:numCache>
            </c:numRef>
          </c:val>
          <c:extLst>
            <c:ext xmlns:c16="http://schemas.microsoft.com/office/drawing/2014/chart" uri="{C3380CC4-5D6E-409C-BE32-E72D297353CC}">
              <c16:uniqueId val="{00000001-D0B1-604C-ABB1-9A8782D108CC}"/>
            </c:ext>
          </c:extLst>
        </c:ser>
        <c:ser>
          <c:idx val="1"/>
          <c:order val="1"/>
          <c:tx>
            <c:strRef>
              <c:f>Sheet1!$C$1</c:f>
              <c:strCache>
                <c:ptCount val="1"/>
                <c:pt idx="0">
                  <c:v>Efavirenz-TDF-FTC</c:v>
                </c:pt>
              </c:strCache>
            </c:strRef>
          </c:tx>
          <c:spPr>
            <a:gradFill>
              <a:gsLst>
                <a:gs pos="0">
                  <a:srgbClr val="806000"/>
                </a:gs>
                <a:gs pos="99000">
                  <a:srgbClr val="D4A565"/>
                </a:gs>
              </a:gsLst>
              <a:lin ang="0" scaled="0"/>
            </a:gra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2-D0B1-604C-ABB1-9A8782D108CC}"/>
              </c:ext>
            </c:extLst>
          </c:dPt>
          <c:dLbls>
            <c:dLbl>
              <c:idx val="1"/>
              <c:layout>
                <c:manualLayout>
                  <c:x val="1.1316741696017799E-16"/>
                  <c:y val="8.474576271186440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0B1-604C-ABB1-9A8782D108CC}"/>
                </c:ext>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Week 96</c:v>
                </c:pt>
                <c:pt idx="1">
                  <c:v>Week 144</c:v>
                </c:pt>
              </c:strCache>
            </c:strRef>
          </c:cat>
          <c:val>
            <c:numRef>
              <c:f>Sheet1!$C$2:$C$3</c:f>
              <c:numCache>
                <c:formatCode>0</c:formatCode>
                <c:ptCount val="2"/>
                <c:pt idx="0">
                  <c:v>72</c:v>
                </c:pt>
                <c:pt idx="1">
                  <c:v>63</c:v>
                </c:pt>
              </c:numCache>
            </c:numRef>
          </c:val>
          <c:extLst>
            <c:ext xmlns:c16="http://schemas.microsoft.com/office/drawing/2014/chart" uri="{C3380CC4-5D6E-409C-BE32-E72D297353CC}">
              <c16:uniqueId val="{00000004-D0B1-604C-ABB1-9A8782D108CC}"/>
            </c:ext>
          </c:extLst>
        </c:ser>
        <c:dLbls>
          <c:showLegendKey val="0"/>
          <c:showVal val="1"/>
          <c:showCatName val="0"/>
          <c:showSerName val="0"/>
          <c:showPercent val="0"/>
          <c:showBubbleSize val="0"/>
        </c:dLbls>
        <c:gapWidth val="165"/>
        <c:axId val="-2039526936"/>
        <c:axId val="-2040148424"/>
      </c:barChart>
      <c:catAx>
        <c:axId val="-2039526936"/>
        <c:scaling>
          <c:orientation val="minMax"/>
        </c:scaling>
        <c:delete val="0"/>
        <c:axPos val="b"/>
        <c:numFmt formatCode="General" sourceLinked="0"/>
        <c:majorTickMark val="out"/>
        <c:minorTickMark val="none"/>
        <c:tickLblPos val="nextTo"/>
        <c:spPr>
          <a:ln w="6350" cmpd="sng">
            <a:solidFill>
              <a:srgbClr val="000000"/>
            </a:solidFill>
          </a:ln>
        </c:spPr>
        <c:crossAx val="-2040148424"/>
        <c:crosses val="autoZero"/>
        <c:auto val="1"/>
        <c:lblAlgn val="ctr"/>
        <c:lblOffset val="1"/>
        <c:tickLblSkip val="1"/>
        <c:tickMarkSkip val="1"/>
        <c:noMultiLvlLbl val="0"/>
      </c:catAx>
      <c:valAx>
        <c:axId val="-2040148424"/>
        <c:scaling>
          <c:orientation val="minMax"/>
          <c:max val="100"/>
          <c:min val="0"/>
        </c:scaling>
        <c:delete val="0"/>
        <c:axPos val="l"/>
        <c:title>
          <c:tx>
            <c:rich>
              <a:bodyPr/>
              <a:lstStyle/>
              <a:p>
                <a:pPr>
                  <a:defRPr/>
                </a:pPr>
                <a:r>
                  <a:rPr lang="en-US"/>
                  <a:t>HIV RNA &lt;50 copies/mL (%)</a:t>
                </a:r>
              </a:p>
            </c:rich>
          </c:tx>
          <c:layout>
            <c:manualLayout>
              <c:xMode val="edge"/>
              <c:yMode val="edge"/>
              <c:x val="4.6883097361349654E-3"/>
              <c:y val="0.14057696990204363"/>
            </c:manualLayout>
          </c:layout>
          <c:overlay val="0"/>
        </c:title>
        <c:numFmt formatCode="0" sourceLinked="0"/>
        <c:majorTickMark val="out"/>
        <c:minorTickMark val="none"/>
        <c:tickLblPos val="nextTo"/>
        <c:spPr>
          <a:ln w="6350" cmpd="sng">
            <a:solidFill>
              <a:srgbClr val="000000"/>
            </a:solidFill>
          </a:ln>
        </c:spPr>
        <c:crossAx val="-2039526936"/>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1367363295074875"/>
          <c:y val="4.3953773361668176E-2"/>
          <c:w val="0.86525626094007535"/>
          <c:h val="7.1941601049868797E-2"/>
        </c:manualLayout>
      </c:layout>
      <c:overlay val="0"/>
      <c:spPr>
        <a:noFill/>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80963" y="857250"/>
            <a:ext cx="6697662"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74036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378965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855732"/>
            <a:ext cx="9154751" cy="3474720"/>
          </a:xfrm>
          <a:prstGeom prst="rect">
            <a:avLst/>
          </a:prstGeom>
          <a:noFill/>
          <a:ln>
            <a:noFill/>
          </a:ln>
          <a:effectLst/>
        </p:spPr>
      </p:pic>
      <p:sp>
        <p:nvSpPr>
          <p:cNvPr id="282" name="Title 1"/>
          <p:cNvSpPr>
            <a:spLocks noGrp="1"/>
          </p:cNvSpPr>
          <p:nvPr>
            <p:ph type="ctrTitle" hasCustomPrompt="1"/>
          </p:nvPr>
        </p:nvSpPr>
        <p:spPr>
          <a:xfrm>
            <a:off x="438219" y="931641"/>
            <a:ext cx="8229600"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7" y="3967450"/>
            <a:ext cx="8229600"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96219"/>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8229600" cy="1463040"/>
          </a:xfrm>
          <a:prstGeom prst="rect">
            <a:avLst/>
          </a:prstGeom>
        </p:spPr>
        <p:txBody>
          <a:bodyPr lIns="91440" tIns="91440" rIns="91440" bIns="91440" anchor="ctr" anchorCtr="0">
            <a:noAutofit/>
          </a:bodyPr>
          <a:lstStyle>
            <a:lvl1pPr marL="0" indent="0" algn="l">
              <a:lnSpc>
                <a:spcPct val="100000"/>
              </a:lnSpc>
              <a:spcBef>
                <a:spcPts val="0"/>
              </a:spcBef>
              <a:spcAft>
                <a:spcPts val="0"/>
              </a:spcAft>
              <a:buNone/>
              <a:defRPr sz="17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pic>
        <p:nvPicPr>
          <p:cNvPr id="36" name="Picture 35" descr="AETC_Program-color-outline-01.png">
            <a:extLst>
              <a:ext uri="{FF2B5EF4-FFF2-40B4-BE49-F238E27FC236}">
                <a16:creationId xmlns:a16="http://schemas.microsoft.com/office/drawing/2014/main" id="{A03B4C79-6BA2-1844-BA38-7B00F609DFE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98547" y="4535473"/>
            <a:ext cx="1092764" cy="419187"/>
          </a:xfrm>
          <a:prstGeom prst="rect">
            <a:avLst/>
          </a:prstGeom>
        </p:spPr>
      </p:pic>
      <p:sp>
        <p:nvSpPr>
          <p:cNvPr id="37" name="TextBox 36">
            <a:extLst>
              <a:ext uri="{FF2B5EF4-FFF2-40B4-BE49-F238E27FC236}">
                <a16:creationId xmlns:a16="http://schemas.microsoft.com/office/drawing/2014/main" id="{477ED0BA-CD2E-4D48-9675-BF88D51DAD74}"/>
              </a:ext>
            </a:extLst>
          </p:cNvPr>
          <p:cNvSpPr txBox="1"/>
          <p:nvPr userDrawn="1"/>
        </p:nvSpPr>
        <p:spPr>
          <a:xfrm>
            <a:off x="453927" y="4493910"/>
            <a:ext cx="2280879" cy="446276"/>
          </a:xfrm>
          <a:prstGeom prst="rect">
            <a:avLst/>
          </a:prstGeom>
          <a:noFill/>
        </p:spPr>
        <p:txBody>
          <a:bodyPr wrap="square" rtlCol="0">
            <a:spAutoFit/>
          </a:bodyPr>
          <a:lstStyle/>
          <a:p>
            <a:r>
              <a:rPr lang="en-US" sz="1200" dirty="0">
                <a:solidFill>
                  <a:srgbClr val="002060"/>
                </a:solidFill>
                <a:latin typeface="Corbel" panose="020B0503020204020204" pitchFamily="34" charset="0"/>
              </a:rPr>
              <a:t>National </a:t>
            </a:r>
            <a:r>
              <a:rPr lang="en-US" sz="1200" dirty="0">
                <a:solidFill>
                  <a:srgbClr val="C00000"/>
                </a:solidFill>
                <a:latin typeface="Corbel" panose="020B0503020204020204" pitchFamily="34" charset="0"/>
              </a:rPr>
              <a:t>HIV</a:t>
            </a:r>
            <a:r>
              <a:rPr lang="en-US" sz="1200" dirty="0">
                <a:solidFill>
                  <a:srgbClr val="002060"/>
                </a:solidFill>
                <a:latin typeface="Corbel" panose="020B0503020204020204" pitchFamily="34" charset="0"/>
              </a:rPr>
              <a:t> Curriculum</a:t>
            </a:r>
            <a:br>
              <a:rPr lang="en-US" sz="1400" dirty="0">
                <a:solidFill>
                  <a:srgbClr val="002060"/>
                </a:solidFill>
                <a:latin typeface="Arial"/>
              </a:rPr>
            </a:br>
            <a:r>
              <a:rPr lang="en-US" sz="1100" dirty="0" err="1">
                <a:solidFill>
                  <a:srgbClr val="002060"/>
                </a:solidFill>
                <a:latin typeface="Arial"/>
              </a:rPr>
              <a:t>www.hiv.uw.edu</a:t>
            </a:r>
            <a:endParaRPr lang="en-US" sz="1100" dirty="0">
              <a:solidFill>
                <a:srgbClr val="002060"/>
              </a:solidFill>
              <a:latin typeface="Arial"/>
            </a:endParaRPr>
          </a:p>
        </p:txBody>
      </p:sp>
      <p:cxnSp>
        <p:nvCxnSpPr>
          <p:cNvPr id="30" name="Straight Connector 29"/>
          <p:cNvCxnSpPr>
            <a:cxnSpLocks/>
          </p:cNvCxnSpPr>
          <p:nvPr userDrawn="1"/>
        </p:nvCxnSpPr>
        <p:spPr>
          <a:xfrm>
            <a:off x="-14989" y="858320"/>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cxnSpLocks/>
          </p:cNvCxnSpPr>
          <p:nvPr userDrawn="1"/>
        </p:nvCxnSpPr>
        <p:spPr>
          <a:xfrm>
            <a:off x="-14989" y="4330452"/>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C3ADE2D6-1B69-A94D-B8B0-AF0AFEBE20E8}"/>
              </a:ext>
            </a:extLst>
          </p:cNvPr>
          <p:cNvCxnSpPr/>
          <p:nvPr userDrawn="1"/>
        </p:nvCxnSpPr>
        <p:spPr>
          <a:xfrm>
            <a:off x="531020" y="4724855"/>
            <a:ext cx="1536192" cy="0"/>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869889"/>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Medium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endParaRPr lang="en-US" dirty="0"/>
          </a:p>
          <a:p>
            <a:pPr lvl="1"/>
            <a:endParaRPr lang="en-US" dirty="0"/>
          </a:p>
        </p:txBody>
      </p:sp>
      <p:cxnSp>
        <p:nvCxnSpPr>
          <p:cNvPr id="32" name="Straight Connector 31"/>
          <p:cNvCxnSpPr/>
          <p:nvPr/>
        </p:nvCxnSpPr>
        <p:spPr>
          <a:xfrm>
            <a:off x="-5643"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3552119046"/>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Small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7" name="Straight Connector 56">
            <a:extLst>
              <a:ext uri="{FF2B5EF4-FFF2-40B4-BE49-F238E27FC236}">
                <a16:creationId xmlns:a16="http://schemas.microsoft.com/office/drawing/2014/main" id="{917F5B24-4D4A-E542-ABEE-FD2D7AA9F5FC}"/>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2771947"/>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 Figur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323850"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4BB7240E-DE5E-3849-BEB9-99D67EADE565}"/>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7622040"/>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udy-Slide-Fulll">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5C846B29-A238-BF4D-880A-E5BB982C3DC0}"/>
              </a:ext>
            </a:extLst>
          </p:cNvPr>
          <p:cNvSpPr>
            <a:spLocks noGrp="1"/>
          </p:cNvSpPr>
          <p:nvPr>
            <p:ph sz="half" idx="2" hasCustomPrompt="1"/>
          </p:nvPr>
        </p:nvSpPr>
        <p:spPr>
          <a:xfrm>
            <a:off x="323850" y="1184224"/>
            <a:ext cx="8515350" cy="3504315"/>
          </a:xfrm>
          <a:prstGeom prst="rect">
            <a:avLst/>
          </a:prstGeom>
          <a:solidFill>
            <a:schemeClr val="bg1">
              <a:lumMod val="95000"/>
            </a:schemeClr>
          </a:solidFill>
          <a:ln>
            <a:solidFill>
              <a:schemeClr val="tx1"/>
            </a:solidFill>
          </a:ln>
        </p:spPr>
        <p:txBody>
          <a:bodyPr tIns="91440" rIns="18288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776353640"/>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udy-Slide-Half">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1" name="Content Placeholder 3">
            <a:extLst>
              <a:ext uri="{FF2B5EF4-FFF2-40B4-BE49-F238E27FC236}">
                <a16:creationId xmlns:a16="http://schemas.microsoft.com/office/drawing/2014/main" id="{E20ACA9C-07B0-5E4B-BB50-DA2C0E065772}"/>
              </a:ext>
            </a:extLst>
          </p:cNvPr>
          <p:cNvSpPr>
            <a:spLocks noGrp="1"/>
          </p:cNvSpPr>
          <p:nvPr>
            <p:ph sz="half" idx="2" hasCustomPrompt="1"/>
          </p:nvPr>
        </p:nvSpPr>
        <p:spPr>
          <a:xfrm>
            <a:off x="323851" y="1184224"/>
            <a:ext cx="4622222" cy="350431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120636246"/>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udy-Slide-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0C76EBAF-5143-D347-BB19-ADDF227686FB}"/>
              </a:ext>
            </a:extLst>
          </p:cNvPr>
          <p:cNvSpPr>
            <a:spLocks noGrp="1"/>
          </p:cNvSpPr>
          <p:nvPr>
            <p:ph sz="half" idx="2" hasCustomPrompt="1"/>
          </p:nvPr>
        </p:nvSpPr>
        <p:spPr>
          <a:xfrm>
            <a:off x="323850" y="1428596"/>
            <a:ext cx="4206240" cy="327787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
        <p:nvSpPr>
          <p:cNvPr id="34" name="Rectangle 3">
            <a:extLst>
              <a:ext uri="{FF2B5EF4-FFF2-40B4-BE49-F238E27FC236}">
                <a16:creationId xmlns:a16="http://schemas.microsoft.com/office/drawing/2014/main" id="{FB407CE3-2672-BB49-8D79-3A14BE4F7EDF}"/>
              </a:ext>
            </a:extLst>
          </p:cNvPr>
          <p:cNvSpPr>
            <a:spLocks noChangeArrowheads="1"/>
          </p:cNvSpPr>
          <p:nvPr userDrawn="1"/>
        </p:nvSpPr>
        <p:spPr bwMode="invGray">
          <a:xfrm>
            <a:off x="323850" y="1035386"/>
            <a:ext cx="4206240" cy="365760"/>
          </a:xfrm>
          <a:prstGeom prst="rect">
            <a:avLst/>
          </a:prstGeom>
          <a:solidFill>
            <a:srgbClr val="5A646E"/>
          </a:solidFill>
          <a:ln>
            <a:solidFill>
              <a:schemeClr val="tx1"/>
            </a:solid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60" name="Text Placeholder 2">
            <a:extLst>
              <a:ext uri="{FF2B5EF4-FFF2-40B4-BE49-F238E27FC236}">
                <a16:creationId xmlns:a16="http://schemas.microsoft.com/office/drawing/2014/main" id="{A8045330-6BFE-EC46-81C0-E05AD7F57EBC}"/>
              </a:ext>
            </a:extLst>
          </p:cNvPr>
          <p:cNvSpPr>
            <a:spLocks noGrp="1"/>
          </p:cNvSpPr>
          <p:nvPr>
            <p:ph type="body" idx="10" hasCustomPrompt="1"/>
          </p:nvPr>
        </p:nvSpPr>
        <p:spPr>
          <a:xfrm>
            <a:off x="358693" y="1046741"/>
            <a:ext cx="4092536"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Tree>
    <p:extLst>
      <p:ext uri="{BB962C8B-B14F-4D97-AF65-F5344CB8AC3E}">
        <p14:creationId xmlns:p14="http://schemas.microsoft.com/office/powerpoint/2010/main" val="1661800473"/>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udy-Conclusion">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61" name="Content Placeholder 3">
            <a:extLst>
              <a:ext uri="{FF2B5EF4-FFF2-40B4-BE49-F238E27FC236}">
                <a16:creationId xmlns:a16="http://schemas.microsoft.com/office/drawing/2014/main" id="{A978C15C-6FB2-4448-ABEF-9C47E22C5469}"/>
              </a:ext>
            </a:extLst>
          </p:cNvPr>
          <p:cNvSpPr>
            <a:spLocks noGrp="1"/>
          </p:cNvSpPr>
          <p:nvPr>
            <p:ph sz="half" idx="2" hasCustomPrompt="1"/>
          </p:nvPr>
        </p:nvSpPr>
        <p:spPr>
          <a:xfrm>
            <a:off x="-18168" y="1786409"/>
            <a:ext cx="9180576" cy="1574460"/>
          </a:xfrm>
          <a:prstGeom prst="rect">
            <a:avLst/>
          </a:prstGeom>
          <a:solidFill>
            <a:schemeClr val="bg1">
              <a:lumMod val="95000"/>
            </a:schemeClr>
          </a:solidFill>
          <a:ln w="19050">
            <a:solidFill>
              <a:srgbClr val="0070C0"/>
            </a:solidFill>
          </a:ln>
        </p:spPr>
        <p:txBody>
          <a:bodyPr lIns="457200" tIns="91440" rIns="457200" bIns="182880" anchor="ctr" anchorCtr="0">
            <a:normAutofit/>
          </a:bodyPr>
          <a:lstStyle>
            <a:lvl1pPr marL="0" marR="0" indent="0" algn="l" defTabSz="685800" rtl="0" eaLnBrk="1" fontAlgn="auto" latinLnBrk="0" hangingPunct="1">
              <a:lnSpc>
                <a:spcPts val="2200"/>
              </a:lnSpc>
              <a:spcBef>
                <a:spcPts val="0"/>
              </a:spcBef>
              <a:spcAft>
                <a:spcPts val="0"/>
              </a:spcAft>
              <a:buClr>
                <a:srgbClr val="0070C0"/>
              </a:buClr>
              <a:buSzPct val="100000"/>
              <a:buFont typeface="Arial"/>
              <a:buNone/>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0"/>
            <a:endParaRPr lang="en-US" dirty="0"/>
          </a:p>
        </p:txBody>
      </p:sp>
    </p:spTree>
    <p:extLst>
      <p:ext uri="{BB962C8B-B14F-4D97-AF65-F5344CB8AC3E}">
        <p14:creationId xmlns:p14="http://schemas.microsoft.com/office/powerpoint/2010/main" val="876442254"/>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igure + Text ">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4607983"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92563A08-5D7F-254B-89A7-CE76C5F8AD1B}"/>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143918"/>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igures-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DDE3BB8-71A2-3C40-AAE9-17A142B71D44}"/>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12" name="Picture 11" descr="NatHIVcurriculum_logo_white_thik.png">
            <a:extLst>
              <a:ext uri="{FF2B5EF4-FFF2-40B4-BE49-F238E27FC236}">
                <a16:creationId xmlns:a16="http://schemas.microsoft.com/office/drawing/2014/main" id="{89B6C09C-845C-D240-91CE-9C8D5DA3597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4" name="Straight Connector 13">
            <a:extLst>
              <a:ext uri="{FF2B5EF4-FFF2-40B4-BE49-F238E27FC236}">
                <a16:creationId xmlns:a16="http://schemas.microsoft.com/office/drawing/2014/main" id="{81D5ED23-FFA0-C948-9A90-9A5A636E47F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6548074"/>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igures-Black">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66" name="Rectangle 65"/>
          <p:cNvSpPr/>
          <p:nvPr/>
        </p:nvSpPr>
        <p:spPr>
          <a:xfrm>
            <a:off x="-7495" y="914399"/>
            <a:ext cx="9162288" cy="425196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9" name="Picture 8" descr="NatHIVcurriculum_logo_white_thik.png">
            <a:extLst>
              <a:ext uri="{FF2B5EF4-FFF2-40B4-BE49-F238E27FC236}">
                <a16:creationId xmlns:a16="http://schemas.microsoft.com/office/drawing/2014/main" id="{ECE1B190-E5DF-014E-8922-6D165E21D3A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2" name="Straight Connector 11">
            <a:extLst>
              <a:ext uri="{FF2B5EF4-FFF2-40B4-BE49-F238E27FC236}">
                <a16:creationId xmlns:a16="http://schemas.microsoft.com/office/drawing/2014/main" id="{C163A70B-7482-9F46-9D97-89D7085688F2}"/>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4152430"/>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Slide-Old">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699239"/>
            <a:ext cx="9154751" cy="3736555"/>
          </a:xfrm>
          <a:prstGeom prst="rect">
            <a:avLst/>
          </a:prstGeom>
          <a:noFill/>
          <a:ln>
            <a:noFill/>
          </a:ln>
          <a:effectLst/>
        </p:spPr>
      </p:pic>
      <p:sp>
        <p:nvSpPr>
          <p:cNvPr id="282" name="Title 1"/>
          <p:cNvSpPr>
            <a:spLocks noGrp="1"/>
          </p:cNvSpPr>
          <p:nvPr>
            <p:ph type="ctrTitle" hasCustomPrompt="1"/>
          </p:nvPr>
        </p:nvSpPr>
        <p:spPr>
          <a:xfrm>
            <a:off x="438219" y="931641"/>
            <a:ext cx="8222726"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9" y="4011411"/>
            <a:ext cx="7115526"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cxnSp>
        <p:nvCxnSpPr>
          <p:cNvPr id="30" name="Straight Connector 29"/>
          <p:cNvCxnSpPr/>
          <p:nvPr userDrawn="1"/>
        </p:nvCxnSpPr>
        <p:spPr>
          <a:xfrm>
            <a:off x="-14989" y="693842"/>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4989" y="4428995"/>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23067"/>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pic>
        <p:nvPicPr>
          <p:cNvPr id="32" name="Picture 31" descr="AETC_Program-color-outline-01.png">
            <a:extLst>
              <a:ext uri="{FF2B5EF4-FFF2-40B4-BE49-F238E27FC236}">
                <a16:creationId xmlns:a16="http://schemas.microsoft.com/office/drawing/2014/main" id="{400B0881-8D63-A24F-AB7E-31C0F39579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0684" y="4585350"/>
            <a:ext cx="1092764" cy="419187"/>
          </a:xfrm>
          <a:prstGeom prst="rect">
            <a:avLst/>
          </a:prstGeom>
        </p:spPr>
      </p:pic>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7108856" cy="1554480"/>
          </a:xfrm>
          <a:prstGeom prst="rect">
            <a:avLst/>
          </a:prstGeom>
        </p:spPr>
        <p:txBody>
          <a:bodyPr lIns="91440" tIns="91440" rIns="91440" bIns="91440" anchor="ctr" anchorCtr="0">
            <a:noAutofit/>
          </a:bodyPr>
          <a:lstStyle>
            <a:lvl1pPr marL="0" indent="0" algn="l">
              <a:lnSpc>
                <a:spcPts val="2000"/>
              </a:lnSpc>
              <a:spcBef>
                <a:spcPts val="0"/>
              </a:spcBef>
              <a:spcAft>
                <a:spcPts val="0"/>
              </a:spcAft>
              <a:buNone/>
              <a:defRPr sz="18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spTree>
    <p:extLst>
      <p:ext uri="{BB962C8B-B14F-4D97-AF65-F5344CB8AC3E}">
        <p14:creationId xmlns:p14="http://schemas.microsoft.com/office/powerpoint/2010/main" val="2231026301"/>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pen Blue_No_Title">
    <p:spTree>
      <p:nvGrpSpPr>
        <p:cNvPr id="1" name=""/>
        <p:cNvGrpSpPr/>
        <p:nvPr/>
      </p:nvGrpSpPr>
      <p:grpSpPr>
        <a:xfrm>
          <a:off x="0" y="0"/>
          <a:ext cx="0" cy="0"/>
          <a:chOff x="0" y="0"/>
          <a:chExt cx="0" cy="0"/>
        </a:xfrm>
      </p:grpSpPr>
      <p:pic>
        <p:nvPicPr>
          <p:cNvPr id="12" name="Picture 11" descr="Blue_Backgroun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606" y="2"/>
            <a:ext cx="9155137" cy="5160516"/>
          </a:xfrm>
          <a:prstGeom prst="rect">
            <a:avLst/>
          </a:prstGeom>
        </p:spPr>
      </p:pic>
      <p:pic>
        <p:nvPicPr>
          <p:cNvPr id="5" name="Picture 4" descr="NatHIVcurriculum_logo_white_thik.png">
            <a:extLst>
              <a:ext uri="{FF2B5EF4-FFF2-40B4-BE49-F238E27FC236}">
                <a16:creationId xmlns:a16="http://schemas.microsoft.com/office/drawing/2014/main" id="{4417462E-BA3E-4849-AC3A-387A995D31C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spTree>
    <p:extLst>
      <p:ext uri="{BB962C8B-B14F-4D97-AF65-F5344CB8AC3E}">
        <p14:creationId xmlns:p14="http://schemas.microsoft.com/office/powerpoint/2010/main" val="375961709"/>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isclosu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09BA65-A34C-F344-8542-C4A4DC949BD8}"/>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57" name="Rectangle 56"/>
          <p:cNvSpPr/>
          <p:nvPr/>
        </p:nvSpPr>
        <p:spPr>
          <a:xfrm>
            <a:off x="323850" y="269271"/>
            <a:ext cx="8503918" cy="461665"/>
          </a:xfrm>
          <a:prstGeom prst="rect">
            <a:avLst/>
          </a:prstGeom>
        </p:spPr>
        <p:txBody>
          <a:bodyPr wrap="square" lIns="68580" anchor="ctr">
            <a:sp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Disclosures</a:t>
            </a:r>
          </a:p>
        </p:txBody>
      </p:sp>
      <p:sp>
        <p:nvSpPr>
          <p:cNvPr id="2" name="Title 1"/>
          <p:cNvSpPr>
            <a:spLocks noGrp="1"/>
          </p:cNvSpPr>
          <p:nvPr>
            <p:ph type="title" hasCustomPrompt="1"/>
          </p:nvPr>
        </p:nvSpPr>
        <p:spPr>
          <a:xfrm>
            <a:off x="323850" y="1266332"/>
            <a:ext cx="8515350" cy="2804922"/>
          </a:xfrm>
          <a:prstGeom prst="rect">
            <a:avLst/>
          </a:prstGeom>
        </p:spPr>
        <p:txBody>
          <a:bodyPr anchor="t" anchorCtr="0">
            <a:normAutofit/>
          </a:bodyPr>
          <a:lstStyle>
            <a:lvl1pPr algn="l">
              <a:defRPr sz="2000" baseline="0">
                <a:solidFill>
                  <a:schemeClr val="bg1"/>
                </a:solidFill>
                <a:latin typeface="Arial"/>
                <a:cs typeface="Arial"/>
              </a:defRPr>
            </a:lvl1pPr>
          </a:lstStyle>
          <a:p>
            <a:r>
              <a:rPr lang="en-US" dirty="0"/>
              <a:t>Type in Speaker name, disclosure information</a:t>
            </a:r>
          </a:p>
        </p:txBody>
      </p:sp>
      <p:cxnSp>
        <p:nvCxnSpPr>
          <p:cNvPr id="9" name="Straight Connector 8"/>
          <p:cNvCxnSpPr/>
          <p:nvPr/>
        </p:nvCxnSpPr>
        <p:spPr>
          <a:xfrm>
            <a:off x="1"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2427498"/>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Open Whit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23850" y="97263"/>
            <a:ext cx="8497062" cy="818388"/>
          </a:xfrm>
          <a:prstGeom prst="rect">
            <a:avLst/>
          </a:prstGeom>
        </p:spPr>
        <p:txBody>
          <a:bodyPr anchor="ctr" anchorCtr="0">
            <a:normAutofit/>
          </a:bodyPr>
          <a:lstStyle>
            <a:lvl1pPr algn="l">
              <a:defRPr sz="2400" baseline="0">
                <a:solidFill>
                  <a:schemeClr val="tx1"/>
                </a:solidFill>
                <a:latin typeface="Arial"/>
                <a:cs typeface="Arial"/>
              </a:defRPr>
            </a:lvl1pPr>
          </a:lstStyle>
          <a:p>
            <a:r>
              <a:rPr lang="en-US" dirty="0"/>
              <a:t>Open White Layout: click to add title</a:t>
            </a:r>
          </a:p>
        </p:txBody>
      </p:sp>
      <p:sp>
        <p:nvSpPr>
          <p:cNvPr id="52"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53" name="Logo Stacked V2">
            <a:extLst>
              <a:ext uri="{FF2B5EF4-FFF2-40B4-BE49-F238E27FC236}">
                <a16:creationId xmlns:a16="http://schemas.microsoft.com/office/drawing/2014/main" id="{9EBAE904-6B14-1B48-83A6-BBB10B6B166D}"/>
              </a:ext>
            </a:extLst>
          </p:cNvPr>
          <p:cNvGrpSpPr>
            <a:grpSpLocks noChangeAspect="1"/>
          </p:cNvGrpSpPr>
          <p:nvPr userDrawn="1"/>
        </p:nvGrpSpPr>
        <p:grpSpPr>
          <a:xfrm>
            <a:off x="8071600" y="4860986"/>
            <a:ext cx="993262" cy="226314"/>
            <a:chOff x="680865" y="3439338"/>
            <a:chExt cx="4686473" cy="1068091"/>
          </a:xfrm>
        </p:grpSpPr>
        <p:pic>
          <p:nvPicPr>
            <p:cNvPr id="54" name="Logomark V2">
              <a:extLst>
                <a:ext uri="{FF2B5EF4-FFF2-40B4-BE49-F238E27FC236}">
                  <a16:creationId xmlns:a16="http://schemas.microsoft.com/office/drawing/2014/main" id="{C461C26B-1458-204F-BE5C-3AB328773B0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55" name="Nat HIV Cur logo type stacked">
              <a:extLst>
                <a:ext uri="{FF2B5EF4-FFF2-40B4-BE49-F238E27FC236}">
                  <a16:creationId xmlns:a16="http://schemas.microsoft.com/office/drawing/2014/main" id="{51D397EA-35B7-3441-A55C-06ED32AA7A92}"/>
                </a:ext>
              </a:extLst>
            </p:cNvPr>
            <p:cNvGrpSpPr>
              <a:grpSpLocks noChangeAspect="1"/>
            </p:cNvGrpSpPr>
            <p:nvPr/>
          </p:nvGrpSpPr>
          <p:grpSpPr bwMode="auto">
            <a:xfrm>
              <a:off x="1898650" y="3455065"/>
              <a:ext cx="3468688" cy="1036638"/>
              <a:chOff x="1196" y="1585"/>
              <a:chExt cx="2185" cy="653"/>
            </a:xfrm>
          </p:grpSpPr>
          <p:sp>
            <p:nvSpPr>
              <p:cNvPr id="56" name="Freeform 5">
                <a:extLst>
                  <a:ext uri="{FF2B5EF4-FFF2-40B4-BE49-F238E27FC236}">
                    <a16:creationId xmlns:a16="http://schemas.microsoft.com/office/drawing/2014/main" id="{4A59C6AF-A84B-234D-B668-6A55C53F2425}"/>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6">
                <a:extLst>
                  <a:ext uri="{FF2B5EF4-FFF2-40B4-BE49-F238E27FC236}">
                    <a16:creationId xmlns:a16="http://schemas.microsoft.com/office/drawing/2014/main" id="{9AAFF09C-53A7-E040-8D61-60CDC19732B7}"/>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7">
                <a:extLst>
                  <a:ext uri="{FF2B5EF4-FFF2-40B4-BE49-F238E27FC236}">
                    <a16:creationId xmlns:a16="http://schemas.microsoft.com/office/drawing/2014/main" id="{4D666CC3-245B-9B41-9FA0-31D76202512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8">
                <a:extLst>
                  <a:ext uri="{FF2B5EF4-FFF2-40B4-BE49-F238E27FC236}">
                    <a16:creationId xmlns:a16="http://schemas.microsoft.com/office/drawing/2014/main" id="{BEF789A9-FFBD-7E45-B2EF-E8616256CBC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9">
                <a:extLst>
                  <a:ext uri="{FF2B5EF4-FFF2-40B4-BE49-F238E27FC236}">
                    <a16:creationId xmlns:a16="http://schemas.microsoft.com/office/drawing/2014/main" id="{8E3837A3-FC59-9E47-8447-47DAFFFDB8B8}"/>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1" name="Freeform 10">
                <a:extLst>
                  <a:ext uri="{FF2B5EF4-FFF2-40B4-BE49-F238E27FC236}">
                    <a16:creationId xmlns:a16="http://schemas.microsoft.com/office/drawing/2014/main" id="{2577CF09-76A8-8E40-A352-482446F601BF}"/>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2" name="Freeform 11">
                <a:extLst>
                  <a:ext uri="{FF2B5EF4-FFF2-40B4-BE49-F238E27FC236}">
                    <a16:creationId xmlns:a16="http://schemas.microsoft.com/office/drawing/2014/main" id="{F03383E1-C861-B24E-A6CD-14C82258BFF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3" name="Freeform 12">
                <a:extLst>
                  <a:ext uri="{FF2B5EF4-FFF2-40B4-BE49-F238E27FC236}">
                    <a16:creationId xmlns:a16="http://schemas.microsoft.com/office/drawing/2014/main" id="{A73CCD6E-EFBC-DC4C-986E-78059667158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4" name="Freeform 13">
                <a:extLst>
                  <a:ext uri="{FF2B5EF4-FFF2-40B4-BE49-F238E27FC236}">
                    <a16:creationId xmlns:a16="http://schemas.microsoft.com/office/drawing/2014/main" id="{3418AF55-7EDF-F24C-BE52-B409F8A6B8F6}"/>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5" name="Freeform 14">
                <a:extLst>
                  <a:ext uri="{FF2B5EF4-FFF2-40B4-BE49-F238E27FC236}">
                    <a16:creationId xmlns:a16="http://schemas.microsoft.com/office/drawing/2014/main" id="{87790804-A0D0-164B-87AB-DC0652C0C2BF}"/>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6" name="Freeform 15">
                <a:extLst>
                  <a:ext uri="{FF2B5EF4-FFF2-40B4-BE49-F238E27FC236}">
                    <a16:creationId xmlns:a16="http://schemas.microsoft.com/office/drawing/2014/main" id="{06AB5723-92F3-DA40-BDE0-F09908F1898E}"/>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7" name="Freeform 16">
                <a:extLst>
                  <a:ext uri="{FF2B5EF4-FFF2-40B4-BE49-F238E27FC236}">
                    <a16:creationId xmlns:a16="http://schemas.microsoft.com/office/drawing/2014/main" id="{25FEB00F-A3CD-894A-BA1D-70DA7F66598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8" name="Freeform 17">
                <a:extLst>
                  <a:ext uri="{FF2B5EF4-FFF2-40B4-BE49-F238E27FC236}">
                    <a16:creationId xmlns:a16="http://schemas.microsoft.com/office/drawing/2014/main" id="{5F7402C8-594E-1548-BAE0-7D4603FA91EE}"/>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9" name="Freeform 18">
                <a:extLst>
                  <a:ext uri="{FF2B5EF4-FFF2-40B4-BE49-F238E27FC236}">
                    <a16:creationId xmlns:a16="http://schemas.microsoft.com/office/drawing/2014/main" id="{82F0F2A1-5C5C-D84E-B5C2-70E5BA1D3D7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0" name="Freeform 19">
                <a:extLst>
                  <a:ext uri="{FF2B5EF4-FFF2-40B4-BE49-F238E27FC236}">
                    <a16:creationId xmlns:a16="http://schemas.microsoft.com/office/drawing/2014/main" id="{6E2DD568-78A3-F940-8FD6-5990C7005AC9}"/>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1" name="Freeform 20">
                <a:extLst>
                  <a:ext uri="{FF2B5EF4-FFF2-40B4-BE49-F238E27FC236}">
                    <a16:creationId xmlns:a16="http://schemas.microsoft.com/office/drawing/2014/main" id="{A5C8CAAC-9DE7-7849-923A-9C2011237E9C}"/>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2" name="Freeform 21">
                <a:extLst>
                  <a:ext uri="{FF2B5EF4-FFF2-40B4-BE49-F238E27FC236}">
                    <a16:creationId xmlns:a16="http://schemas.microsoft.com/office/drawing/2014/main" id="{FF7CBDAF-9D87-EF4D-84C8-D431F56659F0}"/>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3" name="Freeform 22">
                <a:extLst>
                  <a:ext uri="{FF2B5EF4-FFF2-40B4-BE49-F238E27FC236}">
                    <a16:creationId xmlns:a16="http://schemas.microsoft.com/office/drawing/2014/main" id="{B6C49B7C-414B-8F41-BE88-E5603544033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4" name="Freeform 23">
                <a:extLst>
                  <a:ext uri="{FF2B5EF4-FFF2-40B4-BE49-F238E27FC236}">
                    <a16:creationId xmlns:a16="http://schemas.microsoft.com/office/drawing/2014/main" id="{C4643A58-C5D9-9040-86A2-6BAB2B217DB4}"/>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5" name="Freeform 24">
                <a:extLst>
                  <a:ext uri="{FF2B5EF4-FFF2-40B4-BE49-F238E27FC236}">
                    <a16:creationId xmlns:a16="http://schemas.microsoft.com/office/drawing/2014/main" id="{36AA4B85-D40D-6940-AB35-C63F27367226}"/>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6" name="Freeform 25">
                <a:extLst>
                  <a:ext uri="{FF2B5EF4-FFF2-40B4-BE49-F238E27FC236}">
                    <a16:creationId xmlns:a16="http://schemas.microsoft.com/office/drawing/2014/main" id="{579A644D-1D25-C746-BBA2-72FD6F12D30E}"/>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2110182743"/>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cknowledge_HRSA">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35" name="Rectangle 34"/>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a:solidFill>
                  <a:schemeClr val="bg1"/>
                </a:solidFill>
                <a:latin typeface="Arial" pitchFamily="-108" charset="0"/>
                <a:ea typeface="ＭＳ Ｐゴシック" pitchFamily="-108" charset="-128"/>
                <a:cs typeface="ＭＳ Ｐゴシック" pitchFamily="-108" charset="-128"/>
              </a:rPr>
              <a:t>Acknowledgments</a:t>
            </a:r>
            <a:endParaRPr lang="en-US" sz="2400" cap="none" baseline="0" dirty="0">
              <a:solidFill>
                <a:schemeClr val="bg1"/>
              </a:solidFill>
              <a:latin typeface="Arial" pitchFamily="-108" charset="0"/>
              <a:ea typeface="ＭＳ Ｐゴシック" pitchFamily="-108" charset="-128"/>
              <a:cs typeface="ＭＳ Ｐゴシック" pitchFamily="-108" charset="-128"/>
            </a:endParaRPr>
          </a:p>
        </p:txBody>
      </p:sp>
      <p:sp>
        <p:nvSpPr>
          <p:cNvPr id="36" name="TextBox 35"/>
          <p:cNvSpPr txBox="1"/>
          <p:nvPr userDrawn="1"/>
        </p:nvSpPr>
        <p:spPr>
          <a:xfrm>
            <a:off x="462066" y="1206396"/>
            <a:ext cx="8221581" cy="2837893"/>
          </a:xfrm>
          <a:prstGeom prst="rect">
            <a:avLst/>
          </a:prstGeom>
          <a:noFill/>
        </p:spPr>
        <p:txBody>
          <a:bodyPr wrap="square" rtlCol="0">
            <a:spAutoFit/>
          </a:bodyPr>
          <a:lstStyle/>
          <a:p>
            <a:pPr>
              <a:lnSpc>
                <a:spcPts val="2400"/>
              </a:lnSpc>
            </a:pPr>
            <a:r>
              <a:rPr lang="en-US" sz="1800" dirty="0">
                <a:solidFill>
                  <a:schemeClr val="tx1"/>
                </a:solidFill>
                <a:latin typeface="Arial"/>
              </a:rPr>
              <a:t>The </a:t>
            </a:r>
            <a:r>
              <a:rPr lang="en-US" sz="1800" b="1" dirty="0">
                <a:solidFill>
                  <a:srgbClr val="222869"/>
                </a:solidFill>
                <a:latin typeface="Arial"/>
              </a:rPr>
              <a:t>National </a:t>
            </a:r>
            <a:r>
              <a:rPr lang="en-US" sz="1800" b="1" dirty="0">
                <a:solidFill>
                  <a:srgbClr val="C1171E"/>
                </a:solidFill>
                <a:latin typeface="Arial"/>
              </a:rPr>
              <a:t>HIV </a:t>
            </a:r>
            <a:r>
              <a:rPr lang="en-US" sz="1800" b="1" dirty="0">
                <a:solidFill>
                  <a:srgbClr val="222869"/>
                </a:solidFill>
                <a:latin typeface="Arial"/>
              </a:rPr>
              <a:t>Curriculum </a:t>
            </a:r>
            <a:r>
              <a:rPr lang="en-US" sz="1800" dirty="0">
                <a:solidFill>
                  <a:schemeClr val="tx1"/>
                </a:solidFill>
                <a:latin typeface="Arial"/>
              </a:rPr>
              <a:t>is supported by the Health Resources and Services Administration (HRSA) of the U.S. Department of Health and Human Services (HHS) as part of a financial assistance award totaling $1,021,448 with 0% financed with non-governmental sources. The contents are those of the author(s) and do not necessarily represent the official views of, nor an endorsement, by HRSA, HHS, or the U.S. Government. For more information, please visit </a:t>
            </a:r>
            <a:r>
              <a:rPr lang="en-US" sz="1800" dirty="0" err="1">
                <a:solidFill>
                  <a:schemeClr val="tx1"/>
                </a:solidFill>
                <a:latin typeface="Arial"/>
              </a:rPr>
              <a:t>HRSA.gov</a:t>
            </a:r>
            <a:r>
              <a:rPr lang="en-US" sz="1500" dirty="0">
                <a:solidFill>
                  <a:schemeClr val="tx1"/>
                </a:solidFill>
                <a:latin typeface="Arial"/>
              </a:rPr>
              <a:t>. </a:t>
            </a:r>
            <a:r>
              <a:rPr lang="en-US" sz="1800" dirty="0">
                <a:solidFill>
                  <a:schemeClr val="tx1"/>
                </a:solidFill>
                <a:latin typeface="Arial"/>
              </a:rPr>
              <a:t>This project is led by the University of Washington’s Infectious Diseases Education and Assessment (IDEA) Program</a:t>
            </a:r>
            <a:r>
              <a:rPr lang="en-US" sz="1800" i="0" dirty="0">
                <a:solidFill>
                  <a:schemeClr val="tx1"/>
                </a:solidFill>
                <a:latin typeface="Arial"/>
              </a:rPr>
              <a:t>.</a:t>
            </a:r>
          </a:p>
          <a:p>
            <a:pPr>
              <a:lnSpc>
                <a:spcPts val="2400"/>
              </a:lnSpc>
            </a:pPr>
            <a:endParaRPr lang="en-US" sz="1800" dirty="0">
              <a:solidFill>
                <a:schemeClr val="tx1"/>
              </a:solidFill>
              <a:latin typeface="Arial"/>
            </a:endParaRPr>
          </a:p>
        </p:txBody>
      </p:sp>
      <p:cxnSp>
        <p:nvCxnSpPr>
          <p:cNvPr id="32" name="Straight Connector 31">
            <a:extLst>
              <a:ext uri="{FF2B5EF4-FFF2-40B4-BE49-F238E27FC236}">
                <a16:creationId xmlns:a16="http://schemas.microsoft.com/office/drawing/2014/main" id="{BDC6986E-3A3F-0247-8FD0-66D5A81FDF2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92" name="Picture 91" descr="AETC_Program-color-outline-01.png">
            <a:extLst>
              <a:ext uri="{FF2B5EF4-FFF2-40B4-BE49-F238E27FC236}">
                <a16:creationId xmlns:a16="http://schemas.microsoft.com/office/drawing/2014/main" id="{FAA83704-F788-C14F-9614-086A9E4705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652" y="4058779"/>
            <a:ext cx="1672681" cy="548640"/>
          </a:xfrm>
          <a:prstGeom prst="rect">
            <a:avLst/>
          </a:prstGeom>
        </p:spPr>
      </p:pic>
      <p:grpSp>
        <p:nvGrpSpPr>
          <p:cNvPr id="94" name="Logo Stacked V2">
            <a:extLst>
              <a:ext uri="{FF2B5EF4-FFF2-40B4-BE49-F238E27FC236}">
                <a16:creationId xmlns:a16="http://schemas.microsoft.com/office/drawing/2014/main" id="{8C96646A-1AB6-9D43-BE3C-078E71EFDD7D}"/>
              </a:ext>
            </a:extLst>
          </p:cNvPr>
          <p:cNvGrpSpPr>
            <a:grpSpLocks noChangeAspect="1"/>
          </p:cNvGrpSpPr>
          <p:nvPr userDrawn="1"/>
        </p:nvGrpSpPr>
        <p:grpSpPr>
          <a:xfrm>
            <a:off x="3528189" y="4069043"/>
            <a:ext cx="2105418" cy="493776"/>
            <a:chOff x="680865" y="3439338"/>
            <a:chExt cx="4686473" cy="1068091"/>
          </a:xfrm>
        </p:grpSpPr>
        <p:pic>
          <p:nvPicPr>
            <p:cNvPr id="95" name="Logomark V2">
              <a:extLst>
                <a:ext uri="{FF2B5EF4-FFF2-40B4-BE49-F238E27FC236}">
                  <a16:creationId xmlns:a16="http://schemas.microsoft.com/office/drawing/2014/main" id="{D4336D0C-7EE3-9E49-9E18-43F732C60207}"/>
                </a:ext>
              </a:extLst>
            </p:cNvPr>
            <p:cNvPicPr>
              <a:picLocks noChangeAspect="1"/>
            </p:cNvPicPr>
            <p:nvPr/>
          </p:nvPicPr>
          <p:blipFill>
            <a:blip r:embed="rId4"/>
            <a:stretch>
              <a:fillRect/>
            </a:stretch>
          </p:blipFill>
          <p:spPr>
            <a:xfrm>
              <a:off x="680865" y="3439338"/>
              <a:ext cx="1088136" cy="1068091"/>
            </a:xfrm>
            <a:prstGeom prst="rect">
              <a:avLst/>
            </a:prstGeom>
          </p:spPr>
        </p:pic>
        <p:grpSp>
          <p:nvGrpSpPr>
            <p:cNvPr id="96" name="Nat HIV Cur logo type stacked">
              <a:extLst>
                <a:ext uri="{FF2B5EF4-FFF2-40B4-BE49-F238E27FC236}">
                  <a16:creationId xmlns:a16="http://schemas.microsoft.com/office/drawing/2014/main" id="{09074128-A129-0F47-9E86-37B8978BADA6}"/>
                </a:ext>
              </a:extLst>
            </p:cNvPr>
            <p:cNvGrpSpPr>
              <a:grpSpLocks noChangeAspect="1"/>
            </p:cNvGrpSpPr>
            <p:nvPr/>
          </p:nvGrpSpPr>
          <p:grpSpPr bwMode="auto">
            <a:xfrm>
              <a:off x="1898650" y="3455065"/>
              <a:ext cx="3468688" cy="1036638"/>
              <a:chOff x="1196" y="1585"/>
              <a:chExt cx="2185" cy="653"/>
            </a:xfrm>
          </p:grpSpPr>
          <p:sp>
            <p:nvSpPr>
              <p:cNvPr id="97" name="Freeform 5">
                <a:extLst>
                  <a:ext uri="{FF2B5EF4-FFF2-40B4-BE49-F238E27FC236}">
                    <a16:creationId xmlns:a16="http://schemas.microsoft.com/office/drawing/2014/main" id="{F4267FAD-9949-CE4F-9C49-5084029AC6BE}"/>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8" name="Freeform 6">
                <a:extLst>
                  <a:ext uri="{FF2B5EF4-FFF2-40B4-BE49-F238E27FC236}">
                    <a16:creationId xmlns:a16="http://schemas.microsoft.com/office/drawing/2014/main" id="{BE677EC1-66CE-1C49-B21A-0D58F54DD54C}"/>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9" name="Freeform 7">
                <a:extLst>
                  <a:ext uri="{FF2B5EF4-FFF2-40B4-BE49-F238E27FC236}">
                    <a16:creationId xmlns:a16="http://schemas.microsoft.com/office/drawing/2014/main" id="{9B082CF2-F159-C640-A339-F4680096800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0" name="Freeform 8">
                <a:extLst>
                  <a:ext uri="{FF2B5EF4-FFF2-40B4-BE49-F238E27FC236}">
                    <a16:creationId xmlns:a16="http://schemas.microsoft.com/office/drawing/2014/main" id="{8F103939-D002-A245-84AA-B4DA8A1D7BA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1" name="Freeform 9">
                <a:extLst>
                  <a:ext uri="{FF2B5EF4-FFF2-40B4-BE49-F238E27FC236}">
                    <a16:creationId xmlns:a16="http://schemas.microsoft.com/office/drawing/2014/main" id="{3AD48E4C-DDB5-AD4C-BD83-2044D480A44A}"/>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2" name="Freeform 10">
                <a:extLst>
                  <a:ext uri="{FF2B5EF4-FFF2-40B4-BE49-F238E27FC236}">
                    <a16:creationId xmlns:a16="http://schemas.microsoft.com/office/drawing/2014/main" id="{981CEB90-24E7-854B-98D5-FFACDD991E77}"/>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3" name="Freeform 11">
                <a:extLst>
                  <a:ext uri="{FF2B5EF4-FFF2-40B4-BE49-F238E27FC236}">
                    <a16:creationId xmlns:a16="http://schemas.microsoft.com/office/drawing/2014/main" id="{86E828CF-7F26-8D4E-8608-E7A54418450A}"/>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4" name="Freeform 12">
                <a:extLst>
                  <a:ext uri="{FF2B5EF4-FFF2-40B4-BE49-F238E27FC236}">
                    <a16:creationId xmlns:a16="http://schemas.microsoft.com/office/drawing/2014/main" id="{CF1D4AB7-ADBF-434E-BDB5-623306BE5BE8}"/>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5" name="Freeform 13">
                <a:extLst>
                  <a:ext uri="{FF2B5EF4-FFF2-40B4-BE49-F238E27FC236}">
                    <a16:creationId xmlns:a16="http://schemas.microsoft.com/office/drawing/2014/main" id="{3F71DA38-5718-A64F-B21D-48103E122D64}"/>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6" name="Freeform 14">
                <a:extLst>
                  <a:ext uri="{FF2B5EF4-FFF2-40B4-BE49-F238E27FC236}">
                    <a16:creationId xmlns:a16="http://schemas.microsoft.com/office/drawing/2014/main" id="{F2597063-7267-B04B-B38E-81489A6CDF87}"/>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7" name="Freeform 15">
                <a:extLst>
                  <a:ext uri="{FF2B5EF4-FFF2-40B4-BE49-F238E27FC236}">
                    <a16:creationId xmlns:a16="http://schemas.microsoft.com/office/drawing/2014/main" id="{3FE856D3-EA32-394C-AA44-338B2E27211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8" name="Freeform 16">
                <a:extLst>
                  <a:ext uri="{FF2B5EF4-FFF2-40B4-BE49-F238E27FC236}">
                    <a16:creationId xmlns:a16="http://schemas.microsoft.com/office/drawing/2014/main" id="{0ECFCD0F-1337-954D-B07F-BC96AF0B199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9" name="Freeform 17">
                <a:extLst>
                  <a:ext uri="{FF2B5EF4-FFF2-40B4-BE49-F238E27FC236}">
                    <a16:creationId xmlns:a16="http://schemas.microsoft.com/office/drawing/2014/main" id="{B8C7ACF4-9465-9149-914E-2F15D6006473}"/>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0" name="Freeform 18">
                <a:extLst>
                  <a:ext uri="{FF2B5EF4-FFF2-40B4-BE49-F238E27FC236}">
                    <a16:creationId xmlns:a16="http://schemas.microsoft.com/office/drawing/2014/main" id="{E1D88046-D170-5944-9A3D-D4DCB29134A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1" name="Freeform 19">
                <a:extLst>
                  <a:ext uri="{FF2B5EF4-FFF2-40B4-BE49-F238E27FC236}">
                    <a16:creationId xmlns:a16="http://schemas.microsoft.com/office/drawing/2014/main" id="{C36507B0-D640-B84B-B416-BE888E381562}"/>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2" name="Freeform 20">
                <a:extLst>
                  <a:ext uri="{FF2B5EF4-FFF2-40B4-BE49-F238E27FC236}">
                    <a16:creationId xmlns:a16="http://schemas.microsoft.com/office/drawing/2014/main" id="{DCDA74F3-181A-864F-AC96-07DF4600C4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3" name="Freeform 21">
                <a:extLst>
                  <a:ext uri="{FF2B5EF4-FFF2-40B4-BE49-F238E27FC236}">
                    <a16:creationId xmlns:a16="http://schemas.microsoft.com/office/drawing/2014/main" id="{5676E55D-64DB-624E-829D-87D51D6782A7}"/>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4" name="Freeform 22">
                <a:extLst>
                  <a:ext uri="{FF2B5EF4-FFF2-40B4-BE49-F238E27FC236}">
                    <a16:creationId xmlns:a16="http://schemas.microsoft.com/office/drawing/2014/main" id="{F5ED151E-8302-F440-9A4D-3C76DE43B78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5" name="Freeform 23">
                <a:extLst>
                  <a:ext uri="{FF2B5EF4-FFF2-40B4-BE49-F238E27FC236}">
                    <a16:creationId xmlns:a16="http://schemas.microsoft.com/office/drawing/2014/main" id="{BD72C76F-69C9-F943-9DC7-B1E8EDAE7E8C}"/>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6" name="Freeform 24">
                <a:extLst>
                  <a:ext uri="{FF2B5EF4-FFF2-40B4-BE49-F238E27FC236}">
                    <a16:creationId xmlns:a16="http://schemas.microsoft.com/office/drawing/2014/main" id="{A2397D23-186E-0943-918E-35CC87306E0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7" name="Freeform 25">
                <a:extLst>
                  <a:ext uri="{FF2B5EF4-FFF2-40B4-BE49-F238E27FC236}">
                    <a16:creationId xmlns:a16="http://schemas.microsoft.com/office/drawing/2014/main" id="{7547FEE8-47BF-FD41-8919-A145C2A7CBDB}"/>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pic>
        <p:nvPicPr>
          <p:cNvPr id="41" name="Picture 40">
            <a:extLst>
              <a:ext uri="{FF2B5EF4-FFF2-40B4-BE49-F238E27FC236}">
                <a16:creationId xmlns:a16="http://schemas.microsoft.com/office/drawing/2014/main" id="{EA8BA448-6524-C843-8240-CCF952044068}"/>
              </a:ext>
            </a:extLst>
          </p:cNvPr>
          <p:cNvPicPr>
            <a:picLocks noChangeAspect="1"/>
          </p:cNvPicPr>
          <p:nvPr userDrawn="1"/>
        </p:nvPicPr>
        <p:blipFill>
          <a:blip r:embed="rId5"/>
          <a:stretch>
            <a:fillRect/>
          </a:stretch>
        </p:blipFill>
        <p:spPr>
          <a:xfrm>
            <a:off x="6554364" y="4044226"/>
            <a:ext cx="2099685" cy="548640"/>
          </a:xfrm>
          <a:prstGeom prst="rect">
            <a:avLst/>
          </a:prstGeom>
        </p:spPr>
      </p:pic>
    </p:spTree>
    <p:extLst>
      <p:ext uri="{BB962C8B-B14F-4D97-AF65-F5344CB8AC3E}">
        <p14:creationId xmlns:p14="http://schemas.microsoft.com/office/powerpoint/2010/main" val="2916106333"/>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_1_No_URL">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2" y="690303"/>
            <a:ext cx="9154751" cy="3736555"/>
          </a:xfrm>
          <a:prstGeom prst="rect">
            <a:avLst/>
          </a:prstGeom>
          <a:noFill/>
          <a:ln>
            <a:noFill/>
          </a:ln>
          <a:effectLst/>
        </p:spPr>
      </p:pic>
      <p:sp>
        <p:nvSpPr>
          <p:cNvPr id="282" name="Title 1"/>
          <p:cNvSpPr>
            <a:spLocks noGrp="1"/>
          </p:cNvSpPr>
          <p:nvPr>
            <p:ph type="ctrTitle" hasCustomPrompt="1"/>
          </p:nvPr>
        </p:nvSpPr>
        <p:spPr>
          <a:xfrm>
            <a:off x="438219" y="931641"/>
            <a:ext cx="8222726" cy="1371600"/>
          </a:xfrm>
          <a:prstGeom prst="rect">
            <a:avLst/>
          </a:prstGeom>
        </p:spPr>
        <p:txBody>
          <a:bodyPr lIns="91440" anchor="ctr" anchorCtr="0">
            <a:normAutofit/>
          </a:bodyPr>
          <a:lstStyle>
            <a:lvl1pPr algn="l">
              <a:lnSpc>
                <a:spcPts val="3000"/>
              </a:lnSpc>
              <a:defRPr sz="2400" b="0">
                <a:solidFill>
                  <a:schemeClr val="bg1"/>
                </a:solidFill>
              </a:defRPr>
            </a:lvl1pPr>
          </a:lstStyle>
          <a:p>
            <a:r>
              <a:rPr lang="en-US" dirty="0"/>
              <a:t>Click and Add Title of Talk</a:t>
            </a:r>
          </a:p>
        </p:txBody>
      </p:sp>
      <p:sp>
        <p:nvSpPr>
          <p:cNvPr id="272" name="Text Placeholder 15"/>
          <p:cNvSpPr>
            <a:spLocks noGrp="1"/>
          </p:cNvSpPr>
          <p:nvPr>
            <p:ph type="body" sz="quarter" idx="18" hasCustomPrompt="1"/>
          </p:nvPr>
        </p:nvSpPr>
        <p:spPr>
          <a:xfrm>
            <a:off x="443736" y="2395531"/>
            <a:ext cx="8221886" cy="1234440"/>
          </a:xfrm>
          <a:prstGeom prst="rect">
            <a:avLst/>
          </a:prstGeom>
        </p:spPr>
        <p:txBody>
          <a:bodyPr lIns="91440" tIns="91440" rIns="91440" bIns="91440" anchor="ctr" anchorCtr="0">
            <a:noAutofit/>
          </a:bodyPr>
          <a:lstStyle>
            <a:lvl1pPr marL="0" indent="0" algn="l">
              <a:lnSpc>
                <a:spcPts val="2100"/>
              </a:lnSpc>
              <a:spcBef>
                <a:spcPts val="0"/>
              </a:spcBef>
              <a:spcAft>
                <a:spcPts val="0"/>
              </a:spcAft>
              <a:buNone/>
              <a:defRPr sz="18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sp>
        <p:nvSpPr>
          <p:cNvPr id="273" name="Date"/>
          <p:cNvSpPr>
            <a:spLocks noGrp="1"/>
          </p:cNvSpPr>
          <p:nvPr>
            <p:ph type="body" sz="quarter" idx="14" hasCustomPrompt="1"/>
          </p:nvPr>
        </p:nvSpPr>
        <p:spPr>
          <a:xfrm>
            <a:off x="462320" y="3967450"/>
            <a:ext cx="8229600"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cxnSp>
        <p:nvCxnSpPr>
          <p:cNvPr id="30" name="Straight Connector 29"/>
          <p:cNvCxnSpPr/>
          <p:nvPr userDrawn="1"/>
        </p:nvCxnSpPr>
        <p:spPr>
          <a:xfrm>
            <a:off x="1" y="693842"/>
            <a:ext cx="9162862" cy="0"/>
          </a:xfrm>
          <a:prstGeom prst="line">
            <a:avLst/>
          </a:prstGeom>
          <a:ln w="12700">
            <a:solidFill>
              <a:srgbClr val="CE372B"/>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 y="4428995"/>
            <a:ext cx="9162862" cy="0"/>
          </a:xfrm>
          <a:prstGeom prst="line">
            <a:avLst/>
          </a:prstGeom>
          <a:ln w="12700">
            <a:solidFill>
              <a:srgbClr val="CE372B"/>
            </a:solidFill>
          </a:ln>
          <a:effectLst/>
        </p:spPr>
        <p:style>
          <a:lnRef idx="2">
            <a:schemeClr val="accent1"/>
          </a:lnRef>
          <a:fillRef idx="0">
            <a:schemeClr val="accent1"/>
          </a:fillRef>
          <a:effectRef idx="1">
            <a:schemeClr val="accent1"/>
          </a:effectRef>
          <a:fontRef idx="minor">
            <a:schemeClr val="tx1"/>
          </a:fontRef>
        </p:style>
      </p:cxnSp>
      <p:grpSp>
        <p:nvGrpSpPr>
          <p:cNvPr id="36" name="Logo Horizontal V2">
            <a:extLst>
              <a:ext uri="{FF2B5EF4-FFF2-40B4-BE49-F238E27FC236}">
                <a16:creationId xmlns:a16="http://schemas.microsoft.com/office/drawing/2014/main" id="{5DE3BDE0-5FA9-BC4A-8178-4E992BC84A31}"/>
              </a:ext>
            </a:extLst>
          </p:cNvPr>
          <p:cNvGrpSpPr>
            <a:grpSpLocks noChangeAspect="1"/>
          </p:cNvGrpSpPr>
          <p:nvPr userDrawn="1"/>
        </p:nvGrpSpPr>
        <p:grpSpPr>
          <a:xfrm>
            <a:off x="576464" y="217634"/>
            <a:ext cx="3858507" cy="274320"/>
            <a:chOff x="960861" y="1655928"/>
            <a:chExt cx="4437220" cy="420624"/>
          </a:xfrm>
        </p:grpSpPr>
        <p:pic>
          <p:nvPicPr>
            <p:cNvPr id="37" name="Logomark V2">
              <a:extLst>
                <a:ext uri="{FF2B5EF4-FFF2-40B4-BE49-F238E27FC236}">
                  <a16:creationId xmlns:a16="http://schemas.microsoft.com/office/drawing/2014/main" id="{BCDF5E2B-D575-3248-9F32-8DB56A8A5F6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38" name="Nat HIV Cur logo type horiz">
              <a:extLst>
                <a:ext uri="{FF2B5EF4-FFF2-40B4-BE49-F238E27FC236}">
                  <a16:creationId xmlns:a16="http://schemas.microsoft.com/office/drawing/2014/main" id="{F90C1D5B-C61A-8E43-ADFD-659A78B58C75}"/>
                </a:ext>
              </a:extLst>
            </p:cNvPr>
            <p:cNvGrpSpPr>
              <a:grpSpLocks noChangeAspect="1"/>
            </p:cNvGrpSpPr>
            <p:nvPr/>
          </p:nvGrpSpPr>
          <p:grpSpPr bwMode="auto">
            <a:xfrm>
              <a:off x="1476074" y="1719322"/>
              <a:ext cx="3922007" cy="292608"/>
              <a:chOff x="918" y="1071"/>
              <a:chExt cx="2989" cy="223"/>
            </a:xfrm>
          </p:grpSpPr>
          <p:sp>
            <p:nvSpPr>
              <p:cNvPr id="39" name="Freeform 29">
                <a:extLst>
                  <a:ext uri="{FF2B5EF4-FFF2-40B4-BE49-F238E27FC236}">
                    <a16:creationId xmlns:a16="http://schemas.microsoft.com/office/drawing/2014/main" id="{C00F14E4-0FF9-044F-8D05-A3F88FD753BB}"/>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0" name="Freeform 30">
                <a:extLst>
                  <a:ext uri="{FF2B5EF4-FFF2-40B4-BE49-F238E27FC236}">
                    <a16:creationId xmlns:a16="http://schemas.microsoft.com/office/drawing/2014/main" id="{285628E9-40CF-BF4A-A0C2-1981C438F12F}"/>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1" name="Freeform 31">
                <a:extLst>
                  <a:ext uri="{FF2B5EF4-FFF2-40B4-BE49-F238E27FC236}">
                    <a16:creationId xmlns:a16="http://schemas.microsoft.com/office/drawing/2014/main" id="{ECFE4455-EAC2-F54E-8EBA-57AD72EC8EB5}"/>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2" name="Freeform 32">
                <a:extLst>
                  <a:ext uri="{FF2B5EF4-FFF2-40B4-BE49-F238E27FC236}">
                    <a16:creationId xmlns:a16="http://schemas.microsoft.com/office/drawing/2014/main" id="{4CE28E14-FAD1-9D44-9FE0-95CC10271D20}"/>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3" name="Freeform 33">
                <a:extLst>
                  <a:ext uri="{FF2B5EF4-FFF2-40B4-BE49-F238E27FC236}">
                    <a16:creationId xmlns:a16="http://schemas.microsoft.com/office/drawing/2014/main" id="{3FAE42D7-1C68-1448-8B72-AE18B017BE65}"/>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4" name="Freeform 34">
                <a:extLst>
                  <a:ext uri="{FF2B5EF4-FFF2-40B4-BE49-F238E27FC236}">
                    <a16:creationId xmlns:a16="http://schemas.microsoft.com/office/drawing/2014/main" id="{570D103D-E330-A145-BCC8-F5F9AD0CFE8E}"/>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5" name="Freeform 35">
                <a:extLst>
                  <a:ext uri="{FF2B5EF4-FFF2-40B4-BE49-F238E27FC236}">
                    <a16:creationId xmlns:a16="http://schemas.microsoft.com/office/drawing/2014/main" id="{90444F09-0CAD-7847-B840-E5446ABC569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6" name="Freeform 36">
                <a:extLst>
                  <a:ext uri="{FF2B5EF4-FFF2-40B4-BE49-F238E27FC236}">
                    <a16:creationId xmlns:a16="http://schemas.microsoft.com/office/drawing/2014/main" id="{D7CADE7D-AEE6-EF4F-8D20-C51115BE268F}"/>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7" name="Freeform 37">
                <a:extLst>
                  <a:ext uri="{FF2B5EF4-FFF2-40B4-BE49-F238E27FC236}">
                    <a16:creationId xmlns:a16="http://schemas.microsoft.com/office/drawing/2014/main" id="{DA6A3D9E-7019-F54D-92CA-8DC2F4455CED}"/>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8" name="Freeform 38">
                <a:extLst>
                  <a:ext uri="{FF2B5EF4-FFF2-40B4-BE49-F238E27FC236}">
                    <a16:creationId xmlns:a16="http://schemas.microsoft.com/office/drawing/2014/main" id="{DF7B1DCE-3ECB-5B4F-A72B-7A76BEA8D6EB}"/>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9" name="Freeform 39">
                <a:extLst>
                  <a:ext uri="{FF2B5EF4-FFF2-40B4-BE49-F238E27FC236}">
                    <a16:creationId xmlns:a16="http://schemas.microsoft.com/office/drawing/2014/main" id="{E8243449-E25D-DD42-BAFB-2841EEDB003C}"/>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0" name="Freeform 40">
                <a:extLst>
                  <a:ext uri="{FF2B5EF4-FFF2-40B4-BE49-F238E27FC236}">
                    <a16:creationId xmlns:a16="http://schemas.microsoft.com/office/drawing/2014/main" id="{B6DA0017-A23B-DA49-BE6B-3DC9F25410D7}"/>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1" name="Freeform 41">
                <a:extLst>
                  <a:ext uri="{FF2B5EF4-FFF2-40B4-BE49-F238E27FC236}">
                    <a16:creationId xmlns:a16="http://schemas.microsoft.com/office/drawing/2014/main" id="{CEB270F8-FBBB-4D40-9CB5-35198A58C9AF}"/>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2" name="Freeform 42">
                <a:extLst>
                  <a:ext uri="{FF2B5EF4-FFF2-40B4-BE49-F238E27FC236}">
                    <a16:creationId xmlns:a16="http://schemas.microsoft.com/office/drawing/2014/main" id="{4F9A2DA6-965E-DF46-825E-BE6D9DB7F3DE}"/>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3" name="Freeform 43">
                <a:extLst>
                  <a:ext uri="{FF2B5EF4-FFF2-40B4-BE49-F238E27FC236}">
                    <a16:creationId xmlns:a16="http://schemas.microsoft.com/office/drawing/2014/main" id="{2ACAAA25-7623-8941-A231-9413F3EE15DD}"/>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4" name="Freeform 44">
                <a:extLst>
                  <a:ext uri="{FF2B5EF4-FFF2-40B4-BE49-F238E27FC236}">
                    <a16:creationId xmlns:a16="http://schemas.microsoft.com/office/drawing/2014/main" id="{8D8D75C5-4920-A54A-96DB-C3ED25121887}"/>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5" name="Freeform 45">
                <a:extLst>
                  <a:ext uri="{FF2B5EF4-FFF2-40B4-BE49-F238E27FC236}">
                    <a16:creationId xmlns:a16="http://schemas.microsoft.com/office/drawing/2014/main" id="{B693F4E2-7E6A-8543-9D5B-485D345928FB}"/>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6" name="Freeform 46">
                <a:extLst>
                  <a:ext uri="{FF2B5EF4-FFF2-40B4-BE49-F238E27FC236}">
                    <a16:creationId xmlns:a16="http://schemas.microsoft.com/office/drawing/2014/main" id="{79FCBDCE-8080-844D-9A33-09B25FA07B3D}"/>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7" name="Freeform 47">
                <a:extLst>
                  <a:ext uri="{FF2B5EF4-FFF2-40B4-BE49-F238E27FC236}">
                    <a16:creationId xmlns:a16="http://schemas.microsoft.com/office/drawing/2014/main" id="{C953DD89-4FED-8F4C-9F9B-204DFE0D1E30}"/>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8" name="Freeform 48">
                <a:extLst>
                  <a:ext uri="{FF2B5EF4-FFF2-40B4-BE49-F238E27FC236}">
                    <a16:creationId xmlns:a16="http://schemas.microsoft.com/office/drawing/2014/main" id="{53FC9640-29CF-FA4F-8955-C1B280349765}"/>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9" name="Freeform 49">
                <a:extLst>
                  <a:ext uri="{FF2B5EF4-FFF2-40B4-BE49-F238E27FC236}">
                    <a16:creationId xmlns:a16="http://schemas.microsoft.com/office/drawing/2014/main" id="{B627E457-728F-2248-BFE3-AD31E2702155}"/>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pic>
        <p:nvPicPr>
          <p:cNvPr id="33" name="Picture 32" descr="AETC_Program-color-outline-01.png">
            <a:extLst>
              <a:ext uri="{FF2B5EF4-FFF2-40B4-BE49-F238E27FC236}">
                <a16:creationId xmlns:a16="http://schemas.microsoft.com/office/drawing/2014/main" id="{30249935-4EB8-CC49-A8DC-1C3056D339E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1905" y="4578474"/>
            <a:ext cx="1575509" cy="453277"/>
          </a:xfrm>
          <a:prstGeom prst="rect">
            <a:avLst/>
          </a:prstGeom>
        </p:spPr>
      </p:pic>
    </p:spTree>
    <p:extLst>
      <p:ext uri="{BB962C8B-B14F-4D97-AF65-F5344CB8AC3E}">
        <p14:creationId xmlns:p14="http://schemas.microsoft.com/office/powerpoint/2010/main" val="3869213364"/>
      </p:ext>
    </p:extLst>
  </p:cSld>
  <p:clrMapOvr>
    <a:masterClrMapping/>
  </p:clrMapOvr>
  <p:transition spd="slow"/>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Divider Red">
    <p:spTree>
      <p:nvGrpSpPr>
        <p:cNvPr id="1" name=""/>
        <p:cNvGrpSpPr/>
        <p:nvPr/>
      </p:nvGrpSpPr>
      <p:grpSpPr>
        <a:xfrm>
          <a:off x="0" y="0"/>
          <a:ext cx="0" cy="0"/>
          <a:chOff x="0" y="0"/>
          <a:chExt cx="0" cy="0"/>
        </a:xfrm>
      </p:grpSpPr>
      <p:sp>
        <p:nvSpPr>
          <p:cNvPr id="12" name="Title 4"/>
          <p:cNvSpPr txBox="1">
            <a:spLocks/>
          </p:cNvSpPr>
          <p:nvPr/>
        </p:nvSpPr>
        <p:spPr>
          <a:xfrm>
            <a:off x="1" y="2095500"/>
            <a:ext cx="9143999" cy="971550"/>
          </a:xfrm>
          <a:prstGeom prst="rect">
            <a:avLst/>
          </a:prstGeom>
          <a:solidFill>
            <a:srgbClr val="E5DBDE"/>
          </a:solidFill>
        </p:spPr>
        <p:txBody>
          <a:bodyPr tIns="0" anchor="ctr">
            <a:normAutofit/>
          </a:bodyPr>
          <a:lstStyle/>
          <a:p>
            <a:pPr marL="0" marR="0" lvl="0" indent="0" algn="ctr" defTabSz="6858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374344"/>
          </a:xfrm>
          <a:prstGeom prst="rect">
            <a:avLst/>
          </a:prstGeom>
        </p:spPr>
      </p:pic>
      <p:sp>
        <p:nvSpPr>
          <p:cNvPr id="2" name="Title 1"/>
          <p:cNvSpPr>
            <a:spLocks noGrp="1"/>
          </p:cNvSpPr>
          <p:nvPr>
            <p:ph type="title" hasCustomPrompt="1"/>
          </p:nvPr>
        </p:nvSpPr>
        <p:spPr>
          <a:xfrm>
            <a:off x="459306" y="2105025"/>
            <a:ext cx="8229568" cy="956120"/>
          </a:xfrm>
          <a:prstGeom prst="rect">
            <a:avLst/>
          </a:prstGeom>
        </p:spPr>
        <p:txBody>
          <a:bodyPr tIns="0" anchor="ctr">
            <a:normAutofit/>
          </a:bodyPr>
          <a:lstStyle>
            <a:lvl1pPr algn="ctr">
              <a:defRPr sz="2400" b="1" cap="none">
                <a:solidFill>
                  <a:schemeClr val="tx2"/>
                </a:solidFill>
              </a:defRPr>
            </a:lvl1pPr>
          </a:lstStyle>
          <a:p>
            <a:r>
              <a:rPr lang="en-US" dirty="0"/>
              <a:t>Click To Edit Section Title</a:t>
            </a:r>
          </a:p>
        </p:txBody>
      </p:sp>
      <p:sp>
        <p:nvSpPr>
          <p:cNvPr id="9" name="Text Placeholder 2"/>
          <p:cNvSpPr>
            <a:spLocks noGrp="1"/>
          </p:cNvSpPr>
          <p:nvPr>
            <p:ph type="body" idx="1" hasCustomPrompt="1"/>
          </p:nvPr>
        </p:nvSpPr>
        <p:spPr>
          <a:xfrm>
            <a:off x="459306" y="1687324"/>
            <a:ext cx="8229600" cy="407766"/>
          </a:xfrm>
          <a:prstGeom prst="rect">
            <a:avLst/>
          </a:prstGeom>
        </p:spPr>
        <p:txBody>
          <a:bodyPr bIns="0" anchor="ctr"/>
          <a:lstStyle>
            <a:lvl1pPr marL="0" indent="0" algn="ctr">
              <a:lnSpc>
                <a:spcPct val="100000"/>
              </a:lnSpc>
              <a:buNone/>
              <a:defRPr sz="1350" cap="all" baseline="0">
                <a:solidFill>
                  <a:schemeClr val="accent1">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Add Header Text</a:t>
            </a:r>
          </a:p>
        </p:txBody>
      </p:sp>
      <p:pic>
        <p:nvPicPr>
          <p:cNvPr id="13" name="Picture 12" descr="NatHIVcurriculum_logo_white_thik.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69746" y="4803477"/>
            <a:ext cx="1414549" cy="344269"/>
          </a:xfrm>
          <a:prstGeom prst="rect">
            <a:avLst/>
          </a:prstGeom>
        </p:spPr>
      </p:pic>
      <p:cxnSp>
        <p:nvCxnSpPr>
          <p:cNvPr id="14" name="Straight Connector 13"/>
          <p:cNvCxnSpPr/>
          <p:nvPr/>
        </p:nvCxnSpPr>
        <p:spPr>
          <a:xfrm>
            <a:off x="1" y="1375816"/>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 y="3778231"/>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7684510"/>
      </p:ext>
    </p:extLst>
  </p:cSld>
  <p:clrMapOvr>
    <a:masterClrMapping/>
  </p:clrMapOvr>
  <p:transition spd="slow"/>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7496"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496" y="-1"/>
            <a:ext cx="9162289" cy="1374344"/>
          </a:xfrm>
          <a:prstGeom prst="rect">
            <a:avLst/>
          </a:prstGeom>
        </p:spPr>
      </p:pic>
      <p:cxnSp>
        <p:nvCxnSpPr>
          <p:cNvPr id="9" name="Straight Connector 8"/>
          <p:cNvCxnSpPr/>
          <p:nvPr/>
        </p:nvCxnSpPr>
        <p:spPr>
          <a:xfrm>
            <a:off x="-9345" y="137581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9345" y="3778214"/>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NatHIVcurriculum_logo_white_thik.png">
            <a:extLst>
              <a:ext uri="{FF2B5EF4-FFF2-40B4-BE49-F238E27FC236}">
                <a16:creationId xmlns:a16="http://schemas.microsoft.com/office/drawing/2014/main" id="{AB8A0B6B-B538-9F4F-9B5E-6F68F44C4DF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11E5BFF4-B9AA-1C49-924A-3D81579F6BCD}"/>
              </a:ext>
            </a:extLst>
          </p:cNvPr>
          <p:cNvSpPr>
            <a:spLocks noGrp="1"/>
          </p:cNvSpPr>
          <p:nvPr>
            <p:ph type="title" hasCustomPrompt="1"/>
          </p:nvPr>
        </p:nvSpPr>
        <p:spPr>
          <a:xfrm>
            <a:off x="452333" y="2141759"/>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096339042"/>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53144" cy="1372972"/>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53144" cy="1372972"/>
          </a:xfrm>
          <a:prstGeom prst="rect">
            <a:avLst/>
          </a:prstGeom>
        </p:spPr>
      </p:pic>
      <p:cxnSp>
        <p:nvCxnSpPr>
          <p:cNvPr id="14" name="Straight Connector 13"/>
          <p:cNvCxnSpPr/>
          <p:nvPr/>
        </p:nvCxnSpPr>
        <p:spPr>
          <a:xfrm>
            <a:off x="-5643" y="1375816"/>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643" y="3778231"/>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NatHIVcurriculum_logo_white_thik.png">
            <a:extLst>
              <a:ext uri="{FF2B5EF4-FFF2-40B4-BE49-F238E27FC236}">
                <a16:creationId xmlns:a16="http://schemas.microsoft.com/office/drawing/2014/main" id="{3E581CB9-9A7F-9C49-B30C-B8C41541F50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1" name="Title 4">
            <a:extLst>
              <a:ext uri="{FF2B5EF4-FFF2-40B4-BE49-F238E27FC236}">
                <a16:creationId xmlns:a16="http://schemas.microsoft.com/office/drawing/2014/main" id="{0337FAAB-7324-A445-8B9B-43EB1A6CE6DE}"/>
              </a:ext>
            </a:extLst>
          </p:cNvPr>
          <p:cNvSpPr txBox="1">
            <a:spLocks/>
          </p:cNvSpPr>
          <p:nvPr userDrawn="1"/>
        </p:nvSpPr>
        <p:spPr>
          <a:xfrm>
            <a:off x="1" y="2077916"/>
            <a:ext cx="9143999" cy="971550"/>
          </a:xfrm>
          <a:prstGeom prst="rect">
            <a:avLst/>
          </a:prstGeom>
          <a:solidFill>
            <a:srgbClr val="0070C0">
              <a:alpha val="15000"/>
            </a:srgbClr>
          </a:solidFill>
        </p:spPr>
        <p:txBody>
          <a:bodyPr tIns="0" anchor="ctr">
            <a:normAutofit/>
          </a:bodyPr>
          <a:lstStyle/>
          <a:p>
            <a:pPr marL="0" marR="0" lvl="0" indent="0" algn="ctr" defTabSz="685800" rtl="0" eaLnBrk="1" fontAlgn="auto" latinLnBrk="0" hangingPunct="1">
              <a:lnSpc>
                <a:spcPts val="28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13" name="Title 1">
            <a:extLst>
              <a:ext uri="{FF2B5EF4-FFF2-40B4-BE49-F238E27FC236}">
                <a16:creationId xmlns:a16="http://schemas.microsoft.com/office/drawing/2014/main" id="{A7E5160C-85AC-7248-84C1-AB4B33AAEE8B}"/>
              </a:ext>
            </a:extLst>
          </p:cNvPr>
          <p:cNvSpPr>
            <a:spLocks noGrp="1"/>
          </p:cNvSpPr>
          <p:nvPr>
            <p:ph type="title" hasCustomPrompt="1"/>
          </p:nvPr>
        </p:nvSpPr>
        <p:spPr>
          <a:xfrm>
            <a:off x="459306" y="2078649"/>
            <a:ext cx="8229568" cy="956120"/>
          </a:xfrm>
          <a:prstGeom prst="rect">
            <a:avLst/>
          </a:prstGeom>
        </p:spPr>
        <p:txBody>
          <a:bodyPr tIns="0" anchor="ctr">
            <a:normAutofit/>
          </a:bodyPr>
          <a:lstStyle>
            <a:lvl1pPr algn="ctr">
              <a:lnSpc>
                <a:spcPts val="3000"/>
              </a:lnSpc>
              <a:defRPr sz="2400" b="1" cap="none">
                <a:solidFill>
                  <a:schemeClr val="tx2"/>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290517799"/>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Thick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374344"/>
          </a:xfrm>
          <a:prstGeom prst="rect">
            <a:avLst/>
          </a:prstGeom>
        </p:spPr>
      </p:pic>
      <p:sp>
        <p:nvSpPr>
          <p:cNvPr id="10" name="Rectangle 9"/>
          <p:cNvSpPr/>
          <p:nvPr userDrawn="1"/>
        </p:nvSpPr>
        <p:spPr>
          <a:xfrm>
            <a:off x="-876" y="1371601"/>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sp>
        <p:nvSpPr>
          <p:cNvPr id="11" name="Rectangle 10"/>
          <p:cNvSpPr/>
          <p:nvPr userDrawn="1"/>
        </p:nvSpPr>
        <p:spPr>
          <a:xfrm>
            <a:off x="-876" y="3499324"/>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pic>
        <p:nvPicPr>
          <p:cNvPr id="9" name="Picture 8" descr="NatHIVcurriculum_logo_white_thik.png">
            <a:extLst>
              <a:ext uri="{FF2B5EF4-FFF2-40B4-BE49-F238E27FC236}">
                <a16:creationId xmlns:a16="http://schemas.microsoft.com/office/drawing/2014/main" id="{0FB6F301-DD77-994D-B54D-D52912FE0A5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D924EF78-34F7-6D46-B816-91F0D3BB5989}"/>
              </a:ext>
            </a:extLst>
          </p:cNvPr>
          <p:cNvSpPr>
            <a:spLocks noGrp="1"/>
          </p:cNvSpPr>
          <p:nvPr>
            <p:ph type="title" hasCustomPrompt="1"/>
          </p:nvPr>
        </p:nvSpPr>
        <p:spPr>
          <a:xfrm>
            <a:off x="452333" y="2146855"/>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1912448085"/>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igures_Images">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3A162183-E1A8-A14F-931A-7A8769D9E144}"/>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igures_Image_Credi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60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E8C9B552-E002-5C48-BB85-CEC9317C756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6849621"/>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igures + 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 name="Rectangle 2"/>
          <p:cNvSpPr/>
          <p:nvPr/>
        </p:nvSpPr>
        <p:spPr>
          <a:xfrm>
            <a:off x="0" y="920751"/>
            <a:ext cx="9162288" cy="377190"/>
          </a:xfrm>
          <a:prstGeom prst="rect">
            <a:avLst/>
          </a:prstGeom>
          <a:solidFill>
            <a:srgbClr val="6868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34" name="Text Placeholder 5"/>
          <p:cNvSpPr>
            <a:spLocks noGrp="1"/>
          </p:cNvSpPr>
          <p:nvPr>
            <p:ph type="body" sz="quarter" idx="15" hasCustomPrompt="1"/>
          </p:nvPr>
        </p:nvSpPr>
        <p:spPr>
          <a:xfrm>
            <a:off x="318914" y="941069"/>
            <a:ext cx="8503916" cy="342896"/>
          </a:xfrm>
          <a:prstGeom prst="rect">
            <a:avLst/>
          </a:prstGeom>
        </p:spPr>
        <p:txBody>
          <a:bodyPr vert="horz" anchor="ctr"/>
          <a:lstStyle>
            <a:lvl1pPr marL="0" indent="0" algn="l">
              <a:spcBef>
                <a:spcPts val="0"/>
              </a:spcBef>
              <a:buNone/>
              <a:defRPr sz="1500" b="0" baseline="0">
                <a:solidFill>
                  <a:schemeClr val="bg1"/>
                </a:solidFill>
                <a:latin typeface="Arial"/>
                <a:cs typeface="Arial"/>
              </a:defRPr>
            </a:lvl1pPr>
          </a:lstStyle>
          <a:p>
            <a:pPr lvl="0"/>
            <a:r>
              <a:rPr lang="en-US" dirty="0"/>
              <a:t>Click to Add Title </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485266"/>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Large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4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4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cxnSp>
        <p:nvCxnSpPr>
          <p:cNvPr id="32" name="Straight Connector 31"/>
          <p:cNvCxnSpPr/>
          <p:nvPr/>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1031230921"/>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0" r:id="rId1"/>
    <p:sldLayoutId id="2147483753" r:id="rId2"/>
    <p:sldLayoutId id="2147483695" r:id="rId3"/>
    <p:sldLayoutId id="2147483696" r:id="rId4"/>
    <p:sldLayoutId id="2147483714" r:id="rId5"/>
    <p:sldLayoutId id="2147483699" r:id="rId6"/>
    <p:sldLayoutId id="2147483733" r:id="rId7"/>
    <p:sldLayoutId id="2147483700" r:id="rId8"/>
    <p:sldLayoutId id="2147483738" r:id="rId9"/>
    <p:sldLayoutId id="2147483740" r:id="rId10"/>
    <p:sldLayoutId id="2147483739" r:id="rId11"/>
    <p:sldLayoutId id="2147483698" r:id="rId12"/>
    <p:sldLayoutId id="2147483752" r:id="rId13"/>
    <p:sldLayoutId id="2147483755" r:id="rId14"/>
    <p:sldLayoutId id="2147483754" r:id="rId15"/>
    <p:sldLayoutId id="2147483756" r:id="rId16"/>
    <p:sldLayoutId id="2147483735" r:id="rId17"/>
    <p:sldLayoutId id="2147483707" r:id="rId18"/>
    <p:sldLayoutId id="2147483732" r:id="rId19"/>
    <p:sldLayoutId id="2147483727" r:id="rId20"/>
    <p:sldLayoutId id="2147483694" r:id="rId21"/>
    <p:sldLayoutId id="2147483703" r:id="rId22"/>
    <p:sldLayoutId id="2147483706" r:id="rId23"/>
    <p:sldLayoutId id="2147483757" r:id="rId24"/>
    <p:sldLayoutId id="2147483759" r:id="rId25"/>
  </p:sldLayoutIdLst>
  <p:transition spd="slow"/>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1800" b="0" dirty="0"/>
              <a:t>Dolutegravir + ABC-3TC </a:t>
            </a:r>
            <a:r>
              <a:rPr lang="en-US" sz="1800" b="0" dirty="0">
                <a:ea typeface="ＭＳ Ｐゴシック" pitchFamily="22" charset="-128"/>
                <a:cs typeface="ＭＳ Ｐゴシック" pitchFamily="22" charset="-128"/>
              </a:rPr>
              <a:t>versus Efavirenz-TDF-FTC </a:t>
            </a:r>
            <a:br>
              <a:rPr lang="en-US" sz="1800" b="0" dirty="0">
                <a:ea typeface="ＭＳ Ｐゴシック" pitchFamily="22" charset="-128"/>
                <a:cs typeface="ＭＳ Ｐゴシック" pitchFamily="22" charset="-128"/>
              </a:rPr>
            </a:br>
            <a:r>
              <a:rPr lang="en-US" dirty="0"/>
              <a:t>SINGLE Study</a:t>
            </a:r>
          </a:p>
        </p:txBody>
      </p:sp>
    </p:spTree>
    <p:extLst>
      <p:ext uri="{BB962C8B-B14F-4D97-AF65-F5344CB8AC3E}">
        <p14:creationId xmlns:p14="http://schemas.microsoft.com/office/powerpoint/2010/main" val="2189660788"/>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Line 11"/>
          <p:cNvSpPr>
            <a:spLocks noChangeShapeType="1"/>
          </p:cNvSpPr>
          <p:nvPr/>
        </p:nvSpPr>
        <p:spPr bwMode="auto">
          <a:xfrm rot="1169337" flipV="1">
            <a:off x="5368974" y="2474076"/>
            <a:ext cx="310375" cy="492977"/>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12" name="Line 11"/>
          <p:cNvSpPr>
            <a:spLocks noChangeShapeType="1"/>
          </p:cNvSpPr>
          <p:nvPr/>
        </p:nvSpPr>
        <p:spPr bwMode="auto">
          <a:xfrm rot="20430663">
            <a:off x="5368974" y="2928058"/>
            <a:ext cx="310375" cy="492977"/>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2" name="Title 1"/>
          <p:cNvSpPr>
            <a:spLocks noGrp="1"/>
          </p:cNvSpPr>
          <p:nvPr>
            <p:ph type="title"/>
          </p:nvPr>
        </p:nvSpPr>
        <p:spPr/>
        <p:txBody>
          <a:bodyPr>
            <a:normAutofit/>
          </a:bodyPr>
          <a:lstStyle/>
          <a:p>
            <a:r>
              <a:rPr lang="en-US" sz="2000" dirty="0" err="1">
                <a:ea typeface="ＭＳ Ｐゴシック" pitchFamily="22" charset="-128"/>
                <a:cs typeface="ＭＳ Ｐゴシック" pitchFamily="22" charset="-128"/>
              </a:rPr>
              <a:t>Dolutegravir</a:t>
            </a:r>
            <a:r>
              <a:rPr lang="en-US" sz="2000" dirty="0">
                <a:ea typeface="ＭＳ Ｐゴシック" pitchFamily="22" charset="-128"/>
                <a:cs typeface="ＭＳ Ｐゴシック" pitchFamily="22" charset="-128"/>
              </a:rPr>
              <a:t> + ABC-3TC versus Efavirenz-TDF-FTC</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SINGLE Study: Design</a:t>
            </a:r>
            <a:endParaRPr lang="en-US" sz="2000" dirty="0"/>
          </a:p>
        </p:txBody>
      </p:sp>
      <p:sp>
        <p:nvSpPr>
          <p:cNvPr id="24" name="Rectangle 7"/>
          <p:cNvSpPr>
            <a:spLocks noChangeArrowheads="1"/>
          </p:cNvSpPr>
          <p:nvPr/>
        </p:nvSpPr>
        <p:spPr bwMode="ltGray">
          <a:xfrm>
            <a:off x="5770486" y="1976006"/>
            <a:ext cx="3018490" cy="818384"/>
          </a:xfrm>
          <a:prstGeom prst="rect">
            <a:avLst/>
          </a:prstGeom>
          <a:solidFill>
            <a:srgbClr val="0070C0">
              <a:alpha val="25000"/>
            </a:srgbClr>
          </a:solidFill>
          <a:ln w="9525" cap="flat" cmpd="sng" algn="ctr">
            <a:solidFill>
              <a:srgbClr val="000000"/>
            </a:solidFill>
            <a:prstDash val="solid"/>
            <a:miter lim="800000"/>
            <a:headEnd type="none" w="med" len="med"/>
            <a:tailEnd type="none" w="med" len="med"/>
          </a:ln>
          <a:effectLst/>
        </p:spPr>
        <p:txBody>
          <a:bodyPr wrap="none" lIns="68573" tIns="34286" rIns="68573" bIns="34286" anchor="ctr">
            <a:prstTxWarp prst="textNoShape">
              <a:avLst/>
            </a:prstTxWarp>
          </a:bodyPr>
          <a:lstStyle/>
          <a:p>
            <a:pPr algn="ctr"/>
            <a:r>
              <a:rPr lang="en-US" sz="1600" b="1" dirty="0" err="1">
                <a:solidFill>
                  <a:srgbClr val="000000"/>
                </a:solidFill>
                <a:latin typeface="Arial"/>
                <a:cs typeface="Arial"/>
              </a:rPr>
              <a:t>Dolutegravir</a:t>
            </a:r>
            <a:r>
              <a:rPr lang="en-US" sz="1600" b="1" dirty="0">
                <a:solidFill>
                  <a:srgbClr val="000000"/>
                </a:solidFill>
                <a:latin typeface="Arial"/>
                <a:cs typeface="Arial"/>
              </a:rPr>
              <a:t> + ABC-3TC</a:t>
            </a:r>
            <a:br>
              <a:rPr lang="en-US" sz="1350" b="1" dirty="0">
                <a:solidFill>
                  <a:srgbClr val="000000"/>
                </a:solidFill>
                <a:latin typeface="Arial"/>
                <a:cs typeface="Arial"/>
              </a:rPr>
            </a:br>
            <a:r>
              <a:rPr lang="en-US" sz="1200" b="1" dirty="0">
                <a:solidFill>
                  <a:srgbClr val="000000"/>
                </a:solidFill>
                <a:latin typeface="Arial"/>
                <a:cs typeface="Arial"/>
              </a:rPr>
              <a:t> </a:t>
            </a:r>
            <a:r>
              <a:rPr lang="en-US" sz="1200" dirty="0">
                <a:solidFill>
                  <a:srgbClr val="000000"/>
                </a:solidFill>
                <a:latin typeface="Arial"/>
                <a:cs typeface="Arial"/>
              </a:rPr>
              <a:t>(n = 414)</a:t>
            </a:r>
          </a:p>
        </p:txBody>
      </p:sp>
      <p:sp>
        <p:nvSpPr>
          <p:cNvPr id="33" name="Rectangle 7"/>
          <p:cNvSpPr>
            <a:spLocks noChangeArrowheads="1"/>
          </p:cNvSpPr>
          <p:nvPr/>
        </p:nvSpPr>
        <p:spPr bwMode="ltGray">
          <a:xfrm>
            <a:off x="5770486" y="3157871"/>
            <a:ext cx="3018490" cy="818384"/>
          </a:xfrm>
          <a:prstGeom prst="rect">
            <a:avLst/>
          </a:prstGeom>
          <a:solidFill>
            <a:srgbClr val="806000">
              <a:alpha val="20000"/>
            </a:srgbClr>
          </a:solidFill>
          <a:ln w="9525" cap="flat" cmpd="sng" algn="ctr">
            <a:solidFill>
              <a:srgbClr val="000000"/>
            </a:solidFill>
            <a:prstDash val="solid"/>
            <a:miter lim="800000"/>
            <a:headEnd type="none" w="med" len="med"/>
            <a:tailEnd type="none" w="med" len="med"/>
          </a:ln>
          <a:effectLst/>
        </p:spPr>
        <p:txBody>
          <a:bodyPr wrap="none" lIns="68573" tIns="34286" rIns="68573" bIns="34286" anchor="ctr">
            <a:prstTxWarp prst="textNoShape">
              <a:avLst/>
            </a:prstTxWarp>
          </a:bodyPr>
          <a:lstStyle/>
          <a:p>
            <a:pPr algn="ctr"/>
            <a:r>
              <a:rPr lang="en-US" sz="1600" b="1" dirty="0">
                <a:solidFill>
                  <a:srgbClr val="000000"/>
                </a:solidFill>
                <a:latin typeface="Arial"/>
                <a:cs typeface="Arial"/>
              </a:rPr>
              <a:t>Efavirenz-TDF-FTC</a:t>
            </a:r>
            <a:br>
              <a:rPr lang="en-US" sz="1350" b="1" dirty="0">
                <a:solidFill>
                  <a:srgbClr val="000000"/>
                </a:solidFill>
                <a:latin typeface="Arial"/>
                <a:cs typeface="Arial"/>
              </a:rPr>
            </a:br>
            <a:r>
              <a:rPr lang="en-US" sz="1200" dirty="0">
                <a:solidFill>
                  <a:srgbClr val="000000"/>
                </a:solidFill>
                <a:latin typeface="Arial"/>
                <a:cs typeface="Arial"/>
              </a:rPr>
              <a:t>(n = 419)</a:t>
            </a:r>
          </a:p>
        </p:txBody>
      </p:sp>
      <p:sp>
        <p:nvSpPr>
          <p:cNvPr id="5" name="Content Placeholder 4">
            <a:extLst>
              <a:ext uri="{FF2B5EF4-FFF2-40B4-BE49-F238E27FC236}">
                <a16:creationId xmlns:a16="http://schemas.microsoft.com/office/drawing/2014/main" id="{6B5F25BA-911F-19C7-6B16-AE17EE8FF4B0}"/>
              </a:ext>
            </a:extLst>
          </p:cNvPr>
          <p:cNvSpPr>
            <a:spLocks noGrp="1"/>
          </p:cNvSpPr>
          <p:nvPr>
            <p:ph sz="half" idx="2"/>
          </p:nvPr>
        </p:nvSpPr>
        <p:spPr>
          <a:xfrm>
            <a:off x="323851" y="1184224"/>
            <a:ext cx="4994910" cy="3533249"/>
          </a:xfrm>
        </p:spPr>
        <p:txBody>
          <a:bodyPr>
            <a:normAutofit/>
          </a:bodyPr>
          <a:lstStyle/>
          <a:p>
            <a:pPr>
              <a:lnSpc>
                <a:spcPts val="2000"/>
              </a:lnSpc>
            </a:pPr>
            <a:r>
              <a:rPr lang="en-US" sz="1500" b="1" u="none" dirty="0">
                <a:solidFill>
                  <a:srgbClr val="000000"/>
                </a:solidFill>
                <a:latin typeface="Arial"/>
                <a:cs typeface="Arial"/>
              </a:rPr>
              <a:t>Background</a:t>
            </a:r>
            <a:r>
              <a:rPr lang="en-US" sz="1500" u="none" dirty="0">
                <a:solidFill>
                  <a:srgbClr val="000000"/>
                </a:solidFill>
                <a:latin typeface="Arial"/>
                <a:cs typeface="Arial"/>
              </a:rPr>
              <a:t>:</a:t>
            </a:r>
            <a:r>
              <a:rPr lang="en-US" sz="1500" u="none" baseline="0" dirty="0">
                <a:solidFill>
                  <a:srgbClr val="000000"/>
                </a:solidFill>
                <a:latin typeface="Arial"/>
                <a:cs typeface="Arial"/>
              </a:rPr>
              <a:t> </a:t>
            </a:r>
          </a:p>
          <a:p>
            <a:pPr lvl="1">
              <a:lnSpc>
                <a:spcPts val="2000"/>
              </a:lnSpc>
            </a:pPr>
            <a:r>
              <a:rPr lang="en-US" sz="1500" u="none" baseline="0" dirty="0">
                <a:solidFill>
                  <a:srgbClr val="000000"/>
                </a:solidFill>
                <a:latin typeface="Arial"/>
                <a:cs typeface="Arial"/>
              </a:rPr>
              <a:t>R</a:t>
            </a:r>
            <a:r>
              <a:rPr lang="en-US" sz="1500" dirty="0">
                <a:solidFill>
                  <a:srgbClr val="000000"/>
                </a:solidFill>
                <a:latin typeface="Arial"/>
                <a:cs typeface="Arial"/>
              </a:rPr>
              <a:t>andomized,</a:t>
            </a:r>
            <a:r>
              <a:rPr lang="en-US" sz="1500" baseline="0" dirty="0">
                <a:solidFill>
                  <a:srgbClr val="000000"/>
                </a:solidFill>
                <a:latin typeface="Arial"/>
                <a:cs typeface="Arial"/>
              </a:rPr>
              <a:t> </a:t>
            </a:r>
            <a:r>
              <a:rPr lang="en-US" sz="1500" dirty="0">
                <a:solidFill>
                  <a:srgbClr val="000000"/>
                </a:solidFill>
                <a:latin typeface="Arial"/>
                <a:cs typeface="Arial"/>
              </a:rPr>
              <a:t>double-blind</a:t>
            </a:r>
            <a:r>
              <a:rPr lang="en-US" sz="1500" baseline="0" dirty="0">
                <a:solidFill>
                  <a:srgbClr val="000000"/>
                </a:solidFill>
                <a:latin typeface="Arial"/>
                <a:cs typeface="Arial"/>
              </a:rPr>
              <a:t> study, phase 3 trial comparing dolutegravir + abacavir-lamivudine with efavirenz-tenofovir DF-emtricitabine</a:t>
            </a:r>
          </a:p>
          <a:p>
            <a:pPr>
              <a:lnSpc>
                <a:spcPts val="2000"/>
              </a:lnSpc>
            </a:pPr>
            <a:r>
              <a:rPr lang="en-US" sz="1500" b="1" dirty="0">
                <a:latin typeface="Arial"/>
                <a:cs typeface="Arial"/>
              </a:rPr>
              <a:t>Inclusion Criteria (n = 833)</a:t>
            </a:r>
          </a:p>
          <a:p>
            <a:pPr lvl="1">
              <a:lnSpc>
                <a:spcPts val="2000"/>
              </a:lnSpc>
            </a:pPr>
            <a:r>
              <a:rPr lang="en-US" sz="1500" dirty="0">
                <a:latin typeface="Arial"/>
                <a:cs typeface="Arial"/>
              </a:rPr>
              <a:t>Antiretroviral-naïve adults</a:t>
            </a:r>
          </a:p>
          <a:p>
            <a:pPr lvl="1">
              <a:lnSpc>
                <a:spcPts val="2000"/>
              </a:lnSpc>
            </a:pPr>
            <a:r>
              <a:rPr lang="en-US" sz="1500" dirty="0">
                <a:latin typeface="Arial"/>
                <a:cs typeface="Arial"/>
              </a:rPr>
              <a:t>Age ≥18 years</a:t>
            </a:r>
          </a:p>
          <a:p>
            <a:pPr lvl="1">
              <a:lnSpc>
                <a:spcPts val="2000"/>
              </a:lnSpc>
            </a:pPr>
            <a:r>
              <a:rPr lang="en-US" sz="1500" dirty="0">
                <a:latin typeface="Arial"/>
                <a:cs typeface="Arial"/>
              </a:rPr>
              <a:t>HIV RNA ≥1,000 copies/mL</a:t>
            </a:r>
          </a:p>
          <a:p>
            <a:pPr lvl="1">
              <a:lnSpc>
                <a:spcPts val="2000"/>
              </a:lnSpc>
            </a:pPr>
            <a:r>
              <a:rPr lang="en-US" sz="1500" dirty="0">
                <a:latin typeface="Arial"/>
                <a:cs typeface="Arial"/>
              </a:rPr>
              <a:t>No active CDC AIDS-defining condition</a:t>
            </a:r>
          </a:p>
          <a:p>
            <a:pPr>
              <a:lnSpc>
                <a:spcPts val="2000"/>
              </a:lnSpc>
            </a:pPr>
            <a:r>
              <a:rPr lang="en-US" sz="1500" b="1" dirty="0">
                <a:latin typeface="Arial"/>
                <a:cs typeface="Arial"/>
              </a:rPr>
              <a:t>Treatment Arms</a:t>
            </a:r>
          </a:p>
          <a:p>
            <a:pPr lvl="1">
              <a:lnSpc>
                <a:spcPts val="2000"/>
              </a:lnSpc>
            </a:pPr>
            <a:r>
              <a:rPr lang="en-US" sz="1500" dirty="0">
                <a:latin typeface="Arial"/>
                <a:cs typeface="Arial"/>
              </a:rPr>
              <a:t>Dolutegravir (QD) + Abacavir-Lamivudine</a:t>
            </a:r>
          </a:p>
          <a:p>
            <a:pPr lvl="1">
              <a:lnSpc>
                <a:spcPts val="2000"/>
              </a:lnSpc>
            </a:pPr>
            <a:r>
              <a:rPr lang="en-US" sz="1500" dirty="0">
                <a:latin typeface="Arial"/>
                <a:cs typeface="Arial"/>
              </a:rPr>
              <a:t>Efavirenz-Tenofovir DF-Emtricitabine</a:t>
            </a:r>
            <a:endParaRPr lang="en-US" sz="1500" u="sng" baseline="0" dirty="0">
              <a:solidFill>
                <a:srgbClr val="000000"/>
              </a:solidFill>
              <a:latin typeface="Arial"/>
              <a:cs typeface="Arial"/>
            </a:endParaRPr>
          </a:p>
          <a:p>
            <a:pPr>
              <a:lnSpc>
                <a:spcPts val="2000"/>
              </a:lnSpc>
            </a:pPr>
            <a:endParaRPr lang="en-US" sz="1500" dirty="0"/>
          </a:p>
        </p:txBody>
      </p:sp>
      <p:sp>
        <p:nvSpPr>
          <p:cNvPr id="6" name="Content Placeholder 5"/>
          <p:cNvSpPr>
            <a:spLocks noGrp="1"/>
          </p:cNvSpPr>
          <p:nvPr>
            <p:ph type="body" sz="quarter" idx="16"/>
          </p:nvPr>
        </p:nvSpPr>
        <p:spPr/>
        <p:txBody>
          <a:bodyPr/>
          <a:lstStyle/>
          <a:p>
            <a:r>
              <a:rPr lang="en-US" dirty="0"/>
              <a:t>Source: </a:t>
            </a:r>
            <a:r>
              <a:rPr lang="en-US" dirty="0" err="1"/>
              <a:t>Walmsley</a:t>
            </a:r>
            <a:r>
              <a:rPr lang="en-US" dirty="0"/>
              <a:t> SL, et al.  N </a:t>
            </a:r>
            <a:r>
              <a:rPr lang="en-US" dirty="0" err="1"/>
              <a:t>Engl</a:t>
            </a:r>
            <a:r>
              <a:rPr lang="en-US" dirty="0"/>
              <a:t> J Med. 2013;369;1807-18.</a:t>
            </a:r>
            <a:endParaRPr lang="en-US" dirty="0">
              <a:latin typeface="Arial" pitchFamily="22" charset="0"/>
            </a:endParaRPr>
          </a:p>
        </p:txBody>
      </p:sp>
    </p:spTree>
    <p:extLst>
      <p:ext uri="{BB962C8B-B14F-4D97-AF65-F5344CB8AC3E}">
        <p14:creationId xmlns:p14="http://schemas.microsoft.com/office/powerpoint/2010/main" val="2620597137"/>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Dolutegravir + ABC-3TC versus Efavirenz-TDF-FTC</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SINGLE Study: Results</a:t>
            </a:r>
            <a:endParaRPr lang="en-US" sz="2000" dirty="0"/>
          </a:p>
        </p:txBody>
      </p:sp>
      <p:sp>
        <p:nvSpPr>
          <p:cNvPr id="4" name="Text Placeholder 3"/>
          <p:cNvSpPr>
            <a:spLocks noGrp="1"/>
          </p:cNvSpPr>
          <p:nvPr>
            <p:ph type="body" sz="quarter" idx="15"/>
          </p:nvPr>
        </p:nvSpPr>
        <p:spPr/>
        <p:txBody>
          <a:bodyPr/>
          <a:lstStyle/>
          <a:p>
            <a:r>
              <a:rPr lang="en-US" dirty="0"/>
              <a:t>Week 48 Virologic Response (Intention-to-Treat Analysis)</a:t>
            </a:r>
          </a:p>
        </p:txBody>
      </p:sp>
      <p:sp>
        <p:nvSpPr>
          <p:cNvPr id="7" name="Content Placeholder 6"/>
          <p:cNvSpPr>
            <a:spLocks noGrp="1"/>
          </p:cNvSpPr>
          <p:nvPr>
            <p:ph type="body" sz="quarter" idx="16"/>
          </p:nvPr>
        </p:nvSpPr>
        <p:spPr/>
        <p:txBody>
          <a:bodyPr/>
          <a:lstStyle/>
          <a:p>
            <a:r>
              <a:rPr lang="en-US" dirty="0"/>
              <a:t>Source: </a:t>
            </a:r>
            <a:r>
              <a:rPr lang="en-US" dirty="0" err="1"/>
              <a:t>Walmsley</a:t>
            </a:r>
            <a:r>
              <a:rPr lang="en-US" dirty="0"/>
              <a:t> SL, et al.  N </a:t>
            </a:r>
            <a:r>
              <a:rPr lang="en-US" dirty="0" err="1"/>
              <a:t>Engl</a:t>
            </a:r>
            <a:r>
              <a:rPr lang="en-US" dirty="0"/>
              <a:t> J Med. 2013;369;1807-18.</a:t>
            </a:r>
            <a:endParaRPr lang="en-US"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4158591391"/>
              </p:ext>
            </p:extLst>
          </p:nvPr>
        </p:nvGraphicFramePr>
        <p:xfrm>
          <a:off x="463694" y="1347216"/>
          <a:ext cx="8229600" cy="347472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1864391" y="3931026"/>
            <a:ext cx="650972" cy="26314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latin typeface="Arial" panose="020B0604020202020204" pitchFamily="34" charset="0"/>
                <a:cs typeface="Arial" panose="020B0604020202020204" pitchFamily="34" charset="0"/>
              </a:rPr>
              <a:t>364/414</a:t>
            </a:r>
          </a:p>
        </p:txBody>
      </p:sp>
      <p:sp>
        <p:nvSpPr>
          <p:cNvPr id="9" name="Rectangle 8"/>
          <p:cNvSpPr/>
          <p:nvPr/>
        </p:nvSpPr>
        <p:spPr>
          <a:xfrm>
            <a:off x="2636355" y="3931026"/>
            <a:ext cx="650972" cy="26314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latin typeface="Arial" panose="020B0604020202020204" pitchFamily="34" charset="0"/>
                <a:cs typeface="Arial" panose="020B0604020202020204" pitchFamily="34" charset="0"/>
              </a:rPr>
              <a:t>338/419</a:t>
            </a:r>
          </a:p>
        </p:txBody>
      </p:sp>
      <p:sp>
        <p:nvSpPr>
          <p:cNvPr id="10" name="Rectangle 9"/>
          <p:cNvSpPr/>
          <p:nvPr/>
        </p:nvSpPr>
        <p:spPr>
          <a:xfrm>
            <a:off x="4224067" y="3931026"/>
            <a:ext cx="650972" cy="26314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latin typeface="Arial" panose="020B0604020202020204" pitchFamily="34" charset="0"/>
                <a:cs typeface="Arial" panose="020B0604020202020204" pitchFamily="34" charset="0"/>
              </a:rPr>
              <a:t>253/280</a:t>
            </a:r>
          </a:p>
        </p:txBody>
      </p:sp>
      <p:sp>
        <p:nvSpPr>
          <p:cNvPr id="11" name="Rectangle 10"/>
          <p:cNvSpPr/>
          <p:nvPr/>
        </p:nvSpPr>
        <p:spPr>
          <a:xfrm>
            <a:off x="5002690" y="3931026"/>
            <a:ext cx="650972" cy="26314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latin typeface="Arial" panose="020B0604020202020204" pitchFamily="34" charset="0"/>
                <a:cs typeface="Arial" panose="020B0604020202020204" pitchFamily="34" charset="0"/>
              </a:rPr>
              <a:t>238/288</a:t>
            </a:r>
          </a:p>
        </p:txBody>
      </p:sp>
      <p:sp>
        <p:nvSpPr>
          <p:cNvPr id="12" name="Rectangle 11"/>
          <p:cNvSpPr/>
          <p:nvPr/>
        </p:nvSpPr>
        <p:spPr>
          <a:xfrm>
            <a:off x="6599959" y="3931026"/>
            <a:ext cx="650972" cy="26314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latin typeface="Arial" panose="020B0604020202020204" pitchFamily="34" charset="0"/>
                <a:cs typeface="Arial" panose="020B0604020202020204" pitchFamily="34" charset="0"/>
              </a:rPr>
              <a:t>111/134</a:t>
            </a:r>
          </a:p>
        </p:txBody>
      </p:sp>
      <p:sp>
        <p:nvSpPr>
          <p:cNvPr id="13" name="Rectangle 12"/>
          <p:cNvSpPr/>
          <p:nvPr/>
        </p:nvSpPr>
        <p:spPr>
          <a:xfrm>
            <a:off x="7383294" y="3931026"/>
            <a:ext cx="650972" cy="26314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latin typeface="Arial" panose="020B0604020202020204" pitchFamily="34" charset="0"/>
                <a:cs typeface="Arial" panose="020B0604020202020204" pitchFamily="34" charset="0"/>
              </a:rPr>
              <a:t>100/131</a:t>
            </a:r>
          </a:p>
        </p:txBody>
      </p:sp>
      <p:cxnSp>
        <p:nvCxnSpPr>
          <p:cNvPr id="14" name="Straight Connector 13"/>
          <p:cNvCxnSpPr>
            <a:cxnSpLocks/>
          </p:cNvCxnSpPr>
          <p:nvPr/>
        </p:nvCxnSpPr>
        <p:spPr>
          <a:xfrm>
            <a:off x="4116807" y="4529422"/>
            <a:ext cx="4031153"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5173098"/>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Dolutegravir + ABC-3TC versus Efavirenz-TDF-FTC</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SINGLE Study: Results</a:t>
            </a:r>
            <a:endParaRPr lang="en-US" sz="2000" dirty="0"/>
          </a:p>
        </p:txBody>
      </p:sp>
      <p:sp>
        <p:nvSpPr>
          <p:cNvPr id="4" name="Text Placeholder 3"/>
          <p:cNvSpPr>
            <a:spLocks noGrp="1"/>
          </p:cNvSpPr>
          <p:nvPr>
            <p:ph type="body" sz="quarter" idx="15"/>
          </p:nvPr>
        </p:nvSpPr>
        <p:spPr/>
        <p:txBody>
          <a:bodyPr/>
          <a:lstStyle/>
          <a:p>
            <a:r>
              <a:rPr lang="en-US" dirty="0"/>
              <a:t>Week 48 Virologic Response (Intention-to-Treat Analysis)</a:t>
            </a:r>
          </a:p>
        </p:txBody>
      </p:sp>
      <p:sp>
        <p:nvSpPr>
          <p:cNvPr id="7" name="Content Placeholder 6"/>
          <p:cNvSpPr>
            <a:spLocks noGrp="1"/>
          </p:cNvSpPr>
          <p:nvPr>
            <p:ph type="body" sz="quarter" idx="16"/>
          </p:nvPr>
        </p:nvSpPr>
        <p:spPr/>
        <p:txBody>
          <a:bodyPr/>
          <a:lstStyle/>
          <a:p>
            <a:r>
              <a:rPr lang="en-US" dirty="0"/>
              <a:t>Source: </a:t>
            </a:r>
            <a:r>
              <a:rPr lang="en-US" dirty="0" err="1"/>
              <a:t>Walmsley</a:t>
            </a:r>
            <a:r>
              <a:rPr lang="en-US" dirty="0"/>
              <a:t> SL, et al.  N </a:t>
            </a:r>
            <a:r>
              <a:rPr lang="en-US" dirty="0" err="1"/>
              <a:t>Engl</a:t>
            </a:r>
            <a:r>
              <a:rPr lang="en-US" dirty="0"/>
              <a:t> J Med. 2013;369;1807-18.</a:t>
            </a:r>
            <a:endParaRPr lang="en-US"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3143473943"/>
              </p:ext>
            </p:extLst>
          </p:nvPr>
        </p:nvGraphicFramePr>
        <p:xfrm>
          <a:off x="463694" y="1347216"/>
          <a:ext cx="8229600" cy="347472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1864391" y="3905388"/>
            <a:ext cx="650972" cy="26314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latin typeface="Arial" panose="020B0604020202020204" pitchFamily="34" charset="0"/>
                <a:cs typeface="Arial" panose="020B0604020202020204" pitchFamily="34" charset="0"/>
              </a:rPr>
              <a:t>364/414</a:t>
            </a:r>
          </a:p>
        </p:txBody>
      </p:sp>
      <p:sp>
        <p:nvSpPr>
          <p:cNvPr id="9" name="Rectangle 8"/>
          <p:cNvSpPr/>
          <p:nvPr/>
        </p:nvSpPr>
        <p:spPr>
          <a:xfrm>
            <a:off x="2636355" y="3905388"/>
            <a:ext cx="650972" cy="26314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latin typeface="Arial" panose="020B0604020202020204" pitchFamily="34" charset="0"/>
                <a:cs typeface="Arial" panose="020B0604020202020204" pitchFamily="34" charset="0"/>
              </a:rPr>
              <a:t>338/419</a:t>
            </a:r>
          </a:p>
        </p:txBody>
      </p:sp>
      <p:sp>
        <p:nvSpPr>
          <p:cNvPr id="10" name="Rectangle 9"/>
          <p:cNvSpPr/>
          <p:nvPr/>
        </p:nvSpPr>
        <p:spPr>
          <a:xfrm>
            <a:off x="4224067" y="3905388"/>
            <a:ext cx="650972" cy="26314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latin typeface="Arial" panose="020B0604020202020204" pitchFamily="34" charset="0"/>
                <a:cs typeface="Arial" panose="020B0604020202020204" pitchFamily="34" charset="0"/>
              </a:rPr>
              <a:t>253/280</a:t>
            </a:r>
          </a:p>
        </p:txBody>
      </p:sp>
      <p:sp>
        <p:nvSpPr>
          <p:cNvPr id="11" name="Rectangle 10"/>
          <p:cNvSpPr/>
          <p:nvPr/>
        </p:nvSpPr>
        <p:spPr>
          <a:xfrm>
            <a:off x="5002690" y="3905388"/>
            <a:ext cx="650972" cy="26314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latin typeface="Arial" panose="020B0604020202020204" pitchFamily="34" charset="0"/>
                <a:cs typeface="Arial" panose="020B0604020202020204" pitchFamily="34" charset="0"/>
              </a:rPr>
              <a:t>238/288</a:t>
            </a:r>
          </a:p>
        </p:txBody>
      </p:sp>
      <p:sp>
        <p:nvSpPr>
          <p:cNvPr id="12" name="Rectangle 11"/>
          <p:cNvSpPr/>
          <p:nvPr/>
        </p:nvSpPr>
        <p:spPr>
          <a:xfrm>
            <a:off x="6599959" y="3905388"/>
            <a:ext cx="650972" cy="26314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latin typeface="Arial" panose="020B0604020202020204" pitchFamily="34" charset="0"/>
                <a:cs typeface="Arial" panose="020B0604020202020204" pitchFamily="34" charset="0"/>
              </a:rPr>
              <a:t>111/134</a:t>
            </a:r>
          </a:p>
        </p:txBody>
      </p:sp>
      <p:sp>
        <p:nvSpPr>
          <p:cNvPr id="13" name="Rectangle 12"/>
          <p:cNvSpPr/>
          <p:nvPr/>
        </p:nvSpPr>
        <p:spPr>
          <a:xfrm>
            <a:off x="7383294" y="3905388"/>
            <a:ext cx="650972" cy="26314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latin typeface="Arial" panose="020B0604020202020204" pitchFamily="34" charset="0"/>
                <a:cs typeface="Arial" panose="020B0604020202020204" pitchFamily="34" charset="0"/>
              </a:rPr>
              <a:t>100/131</a:t>
            </a:r>
          </a:p>
        </p:txBody>
      </p:sp>
      <p:cxnSp>
        <p:nvCxnSpPr>
          <p:cNvPr id="14" name="Straight Connector 13"/>
          <p:cNvCxnSpPr>
            <a:cxnSpLocks/>
          </p:cNvCxnSpPr>
          <p:nvPr/>
        </p:nvCxnSpPr>
        <p:spPr>
          <a:xfrm>
            <a:off x="4198447" y="4562078"/>
            <a:ext cx="4031153"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BCC307C4-3F8B-D25A-313E-1DA3397180EC}"/>
              </a:ext>
            </a:extLst>
          </p:cNvPr>
          <p:cNvSpPr/>
          <p:nvPr/>
        </p:nvSpPr>
        <p:spPr>
          <a:xfrm>
            <a:off x="0" y="2571750"/>
            <a:ext cx="9144000" cy="916686"/>
          </a:xfrm>
          <a:prstGeom prst="rect">
            <a:avLst/>
          </a:prstGeom>
          <a:solidFill>
            <a:schemeClr val="tx1">
              <a:alpha val="7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300"/>
              </a:spcBef>
            </a:pPr>
            <a:r>
              <a:rPr lang="en-US" sz="1350" b="1" dirty="0"/>
              <a:t>Discontinuation of therapy due to adverse events</a:t>
            </a:r>
          </a:p>
          <a:p>
            <a:pPr algn="ctr">
              <a:spcBef>
                <a:spcPts val="600"/>
              </a:spcBef>
            </a:pPr>
            <a:r>
              <a:rPr lang="en-US" sz="1350" dirty="0"/>
              <a:t>Dolutegravir + Abacavir-Lamivudine: 2%</a:t>
            </a:r>
            <a:br>
              <a:rPr lang="en-US" sz="1350" dirty="0"/>
            </a:br>
            <a:r>
              <a:rPr lang="en-US" sz="1350" dirty="0"/>
              <a:t>Efavirenz-Tenofovir-Emtricitabine: 10%</a:t>
            </a:r>
          </a:p>
        </p:txBody>
      </p:sp>
    </p:spTree>
    <p:extLst>
      <p:ext uri="{BB962C8B-B14F-4D97-AF65-F5344CB8AC3E}">
        <p14:creationId xmlns:p14="http://schemas.microsoft.com/office/powerpoint/2010/main" val="933183872"/>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Dolutegravir + ABC-3TC versus Efavirenz-TDF-FTC</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SINGLE Study: Results</a:t>
            </a:r>
            <a:endParaRPr lang="en-US" sz="2000" dirty="0"/>
          </a:p>
        </p:txBody>
      </p:sp>
      <p:sp>
        <p:nvSpPr>
          <p:cNvPr id="9" name="Text Placeholder 8"/>
          <p:cNvSpPr>
            <a:spLocks noGrp="1"/>
          </p:cNvSpPr>
          <p:nvPr>
            <p:ph type="body" sz="quarter" idx="15"/>
          </p:nvPr>
        </p:nvSpPr>
        <p:spPr/>
        <p:txBody>
          <a:bodyPr/>
          <a:lstStyle/>
          <a:p>
            <a:r>
              <a:rPr lang="en-US" dirty="0"/>
              <a:t>Mean Change from Baseline in Serum Creatinine Levels</a:t>
            </a:r>
          </a:p>
        </p:txBody>
      </p:sp>
      <p:sp>
        <p:nvSpPr>
          <p:cNvPr id="7" name="Content Placeholder 6"/>
          <p:cNvSpPr>
            <a:spLocks noGrp="1"/>
          </p:cNvSpPr>
          <p:nvPr>
            <p:ph type="body" sz="quarter" idx="16"/>
          </p:nvPr>
        </p:nvSpPr>
        <p:spPr>
          <a:xfrm>
            <a:off x="323892" y="4743454"/>
            <a:ext cx="7360835" cy="342896"/>
          </a:xfrm>
        </p:spPr>
        <p:txBody>
          <a:bodyPr/>
          <a:lstStyle/>
          <a:p>
            <a:pPr>
              <a:lnSpc>
                <a:spcPts val="1050"/>
              </a:lnSpc>
            </a:pPr>
            <a:r>
              <a:rPr lang="en-US" dirty="0"/>
              <a:t>Source: </a:t>
            </a:r>
            <a:r>
              <a:rPr lang="en-US" dirty="0" err="1"/>
              <a:t>Walmsley</a:t>
            </a:r>
            <a:r>
              <a:rPr lang="en-US" dirty="0"/>
              <a:t> SL, et al.  N </a:t>
            </a:r>
            <a:r>
              <a:rPr lang="en-US" dirty="0" err="1"/>
              <a:t>Engl</a:t>
            </a:r>
            <a:r>
              <a:rPr lang="en-US" dirty="0"/>
              <a:t> J Med. 2013;369;1807-18. </a:t>
            </a:r>
            <a:br>
              <a:rPr lang="en-US" dirty="0"/>
            </a:br>
            <a:r>
              <a:rPr lang="en-US" sz="825" dirty="0">
                <a:solidFill>
                  <a:schemeClr val="accent6"/>
                </a:solidFill>
              </a:rPr>
              <a:t>© 2013 Massachusetts Medical Society. Reprinted with permission from Massachusetts Medical Society. </a:t>
            </a:r>
            <a:endParaRPr lang="en-US" sz="825" dirty="0">
              <a:solidFill>
                <a:schemeClr val="accent6"/>
              </a:solidFill>
              <a:latin typeface="Arial" pitchFamily="22" charset="0"/>
            </a:endParaRPr>
          </a:p>
        </p:txBody>
      </p:sp>
      <p:grpSp>
        <p:nvGrpSpPr>
          <p:cNvPr id="10" name="Group 9">
            <a:extLst>
              <a:ext uri="{FF2B5EF4-FFF2-40B4-BE49-F238E27FC236}">
                <a16:creationId xmlns:a16="http://schemas.microsoft.com/office/drawing/2014/main" id="{F3C87CFA-942A-1D31-FB46-E681AC36C701}"/>
              </a:ext>
            </a:extLst>
          </p:cNvPr>
          <p:cNvGrpSpPr/>
          <p:nvPr/>
        </p:nvGrpSpPr>
        <p:grpSpPr>
          <a:xfrm>
            <a:off x="775257" y="1365613"/>
            <a:ext cx="7591230" cy="3296192"/>
            <a:chOff x="775257" y="1365613"/>
            <a:chExt cx="7591230" cy="3296192"/>
          </a:xfrm>
        </p:grpSpPr>
        <p:pic>
          <p:nvPicPr>
            <p:cNvPr id="5" name="Picture 4" descr="DTG_SINGLE_Walmsely_NEJM_2013.pdf"/>
            <p:cNvPicPr>
              <a:picLocks noChangeAspect="1"/>
            </p:cNvPicPr>
            <p:nvPr/>
          </p:nvPicPr>
          <p:blipFill rotWithShape="1">
            <a:blip r:embed="rId3" cstate="print">
              <a:extLst>
                <a:ext uri="{28A0092B-C50C-407E-A947-70E740481C1C}">
                  <a14:useLocalDpi xmlns:a14="http://schemas.microsoft.com/office/drawing/2010/main"/>
                </a:ext>
              </a:extLst>
            </a:blip>
            <a:srcRect l="12671" t="44120" r="25596" b="35777"/>
            <a:stretch/>
          </p:blipFill>
          <p:spPr>
            <a:xfrm>
              <a:off x="775257" y="1365613"/>
              <a:ext cx="7591230" cy="3296192"/>
            </a:xfrm>
            <a:prstGeom prst="rect">
              <a:avLst/>
            </a:prstGeom>
            <a:ln>
              <a:solidFill>
                <a:schemeClr val="tx1">
                  <a:lumMod val="50000"/>
                  <a:lumOff val="50000"/>
                </a:schemeClr>
              </a:solidFill>
            </a:ln>
          </p:spPr>
        </p:pic>
        <p:sp>
          <p:nvSpPr>
            <p:cNvPr id="3" name="Rectangle 7">
              <a:extLst>
                <a:ext uri="{FF2B5EF4-FFF2-40B4-BE49-F238E27FC236}">
                  <a16:creationId xmlns:a16="http://schemas.microsoft.com/office/drawing/2014/main" id="{F2968C6C-0ED9-B21C-6D06-B42AD1C126F7}"/>
                </a:ext>
              </a:extLst>
            </p:cNvPr>
            <p:cNvSpPr>
              <a:spLocks noChangeArrowheads="1"/>
            </p:cNvSpPr>
            <p:nvPr/>
          </p:nvSpPr>
          <p:spPr bwMode="ltGray">
            <a:xfrm>
              <a:off x="3806606" y="1365613"/>
              <a:ext cx="2421081" cy="342896"/>
            </a:xfrm>
            <a:prstGeom prst="rect">
              <a:avLst/>
            </a:prstGeom>
            <a:solidFill>
              <a:schemeClr val="bg1"/>
            </a:solidFill>
            <a:ln w="9525" cap="flat" cmpd="sng" algn="ctr">
              <a:noFill/>
              <a:prstDash val="solid"/>
              <a:miter lim="800000"/>
              <a:headEnd type="none" w="med" len="med"/>
              <a:tailEnd type="none" w="med" len="med"/>
            </a:ln>
            <a:effectLst/>
          </p:spPr>
          <p:txBody>
            <a:bodyPr wrap="none" lIns="68573" tIns="34286" rIns="68573" bIns="34286" anchor="ctr">
              <a:prstTxWarp prst="textNoShape">
                <a:avLst/>
              </a:prstTxWarp>
            </a:bodyPr>
            <a:lstStyle/>
            <a:p>
              <a:pPr algn="ctr"/>
              <a:r>
                <a:rPr lang="en-US" sz="1400" dirty="0">
                  <a:solidFill>
                    <a:srgbClr val="000000"/>
                  </a:solidFill>
                  <a:latin typeface="Arial"/>
                  <a:cs typeface="Arial"/>
                </a:rPr>
                <a:t>Dolutegravir + ABC-3TC</a:t>
              </a:r>
            </a:p>
          </p:txBody>
        </p:sp>
        <p:sp>
          <p:nvSpPr>
            <p:cNvPr id="4" name="Rectangle 7">
              <a:extLst>
                <a:ext uri="{FF2B5EF4-FFF2-40B4-BE49-F238E27FC236}">
                  <a16:creationId xmlns:a16="http://schemas.microsoft.com/office/drawing/2014/main" id="{B3620134-41C9-FC95-1189-86FFD43309AF}"/>
                </a:ext>
              </a:extLst>
            </p:cNvPr>
            <p:cNvSpPr>
              <a:spLocks noChangeArrowheads="1"/>
            </p:cNvSpPr>
            <p:nvPr/>
          </p:nvSpPr>
          <p:spPr bwMode="ltGray">
            <a:xfrm>
              <a:off x="6227687" y="1365613"/>
              <a:ext cx="2085039" cy="342896"/>
            </a:xfrm>
            <a:prstGeom prst="rect">
              <a:avLst/>
            </a:prstGeom>
            <a:solidFill>
              <a:schemeClr val="bg1"/>
            </a:solidFill>
            <a:ln w="9525" cap="flat" cmpd="sng" algn="ctr">
              <a:noFill/>
              <a:prstDash val="solid"/>
              <a:miter lim="800000"/>
              <a:headEnd type="none" w="med" len="med"/>
              <a:tailEnd type="none" w="med" len="med"/>
            </a:ln>
            <a:effectLst/>
          </p:spPr>
          <p:txBody>
            <a:bodyPr wrap="none" lIns="68573" tIns="34286" rIns="68573" bIns="34286" anchor="ctr">
              <a:prstTxWarp prst="textNoShape">
                <a:avLst/>
              </a:prstTxWarp>
            </a:bodyPr>
            <a:lstStyle/>
            <a:p>
              <a:pPr algn="ctr"/>
              <a:r>
                <a:rPr lang="en-US" sz="1400" dirty="0">
                  <a:solidFill>
                    <a:srgbClr val="000000"/>
                  </a:solidFill>
                  <a:latin typeface="Arial"/>
                  <a:cs typeface="Arial"/>
                </a:rPr>
                <a:t>Efavirenz-TDF-FTC</a:t>
              </a:r>
            </a:p>
          </p:txBody>
        </p:sp>
        <p:sp>
          <p:nvSpPr>
            <p:cNvPr id="6" name="Rectangle 5">
              <a:extLst>
                <a:ext uri="{FF2B5EF4-FFF2-40B4-BE49-F238E27FC236}">
                  <a16:creationId xmlns:a16="http://schemas.microsoft.com/office/drawing/2014/main" id="{AE2FB049-4A50-0F20-14FA-171339FD0F4E}"/>
                </a:ext>
              </a:extLst>
            </p:cNvPr>
            <p:cNvSpPr/>
            <p:nvPr/>
          </p:nvSpPr>
          <p:spPr>
            <a:xfrm rot="2584408">
              <a:off x="3915938" y="1500594"/>
              <a:ext cx="91440" cy="91440"/>
            </a:xfrm>
            <a:prstGeom prst="rect">
              <a:avLst/>
            </a:prstGeom>
            <a:solidFill>
              <a:srgbClr val="2281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D55F96B-1177-D0B6-2416-C68E83E782AB}"/>
                </a:ext>
              </a:extLst>
            </p:cNvPr>
            <p:cNvSpPr/>
            <p:nvPr/>
          </p:nvSpPr>
          <p:spPr>
            <a:xfrm>
              <a:off x="6346420" y="1510045"/>
              <a:ext cx="91440" cy="91440"/>
            </a:xfrm>
            <a:prstGeom prst="rect">
              <a:avLst/>
            </a:prstGeom>
            <a:solidFill>
              <a:srgbClr val="E38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33998840"/>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90F81-DAF5-64AB-F032-2DB6E044712D}"/>
              </a:ext>
            </a:extLst>
          </p:cNvPr>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Dolutegravir + ABC-3TC versus Efavirenz-TDF-FTC</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SINGLE Study: Conclusions</a:t>
            </a:r>
            <a:endParaRPr lang="en-US" sz="2000" dirty="0"/>
          </a:p>
        </p:txBody>
      </p:sp>
      <p:sp>
        <p:nvSpPr>
          <p:cNvPr id="3" name="Text Placeholder 2">
            <a:extLst>
              <a:ext uri="{FF2B5EF4-FFF2-40B4-BE49-F238E27FC236}">
                <a16:creationId xmlns:a16="http://schemas.microsoft.com/office/drawing/2014/main" id="{3C4074A2-D588-AA24-4BE3-55EF7AFE1A0D}"/>
              </a:ext>
            </a:extLst>
          </p:cNvPr>
          <p:cNvSpPr>
            <a:spLocks noGrp="1"/>
          </p:cNvSpPr>
          <p:nvPr>
            <p:ph type="body" sz="quarter" idx="16"/>
          </p:nvPr>
        </p:nvSpPr>
        <p:spPr/>
        <p:txBody>
          <a:bodyPr/>
          <a:lstStyle/>
          <a:p>
            <a:r>
              <a:rPr lang="en-US" dirty="0"/>
              <a:t>Source: Walmsley SL, et al.  N </a:t>
            </a:r>
            <a:r>
              <a:rPr lang="en-US" dirty="0" err="1"/>
              <a:t>Engl</a:t>
            </a:r>
            <a:r>
              <a:rPr lang="en-US" dirty="0"/>
              <a:t> J Med. 2013;369;1807-18.</a:t>
            </a:r>
            <a:endParaRPr lang="en-US" dirty="0">
              <a:latin typeface="Arial" pitchFamily="22" charset="0"/>
            </a:endParaRPr>
          </a:p>
        </p:txBody>
      </p:sp>
      <p:sp>
        <p:nvSpPr>
          <p:cNvPr id="4" name="Content Placeholder 3">
            <a:extLst>
              <a:ext uri="{FF2B5EF4-FFF2-40B4-BE49-F238E27FC236}">
                <a16:creationId xmlns:a16="http://schemas.microsoft.com/office/drawing/2014/main" id="{F634F4E7-3BCE-341B-86D2-2D60C1621907}"/>
              </a:ext>
            </a:extLst>
          </p:cNvPr>
          <p:cNvSpPr>
            <a:spLocks noGrp="1"/>
          </p:cNvSpPr>
          <p:nvPr>
            <p:ph sz="half" idx="2"/>
          </p:nvPr>
        </p:nvSpPr>
        <p:spPr>
          <a:xfrm>
            <a:off x="-18168" y="2087589"/>
            <a:ext cx="9180576" cy="1394046"/>
          </a:xfrm>
        </p:spPr>
        <p:txBody>
          <a:bodyPr>
            <a:normAutofit/>
          </a:bodyPr>
          <a:lstStyle/>
          <a:p>
            <a:pPr>
              <a:lnSpc>
                <a:spcPts val="2800"/>
              </a:lnSpc>
            </a:pPr>
            <a:r>
              <a:rPr lang="en-US" sz="2000" b="0" dirty="0">
                <a:solidFill>
                  <a:srgbClr val="C00000"/>
                </a:solidFill>
                <a:latin typeface="Arial"/>
                <a:cs typeface="Arial"/>
              </a:rPr>
              <a:t>Conclusions</a:t>
            </a:r>
            <a:r>
              <a:rPr lang="en-US" sz="2000" b="0" dirty="0">
                <a:solidFill>
                  <a:srgbClr val="000000"/>
                </a:solidFill>
                <a:latin typeface="Arial"/>
                <a:cs typeface="Arial"/>
              </a:rPr>
              <a:t>: “</a:t>
            </a:r>
            <a:r>
              <a:rPr lang="en-US" sz="2000" b="0" kern="1200" dirty="0">
                <a:solidFill>
                  <a:srgbClr val="000000"/>
                </a:solidFill>
                <a:latin typeface="Arial"/>
                <a:ea typeface="+mn-ea"/>
                <a:cs typeface="Arial"/>
              </a:rPr>
              <a:t>Dolutegravir plus abacavir-lamivudine had a better safety profile and was more effective through 48 weeks than the regimen with efavirenz-tenofovir DF-emtricitabine</a:t>
            </a:r>
            <a:r>
              <a:rPr lang="en-US" sz="2000" b="0" dirty="0">
                <a:solidFill>
                  <a:srgbClr val="000000"/>
                </a:solidFill>
                <a:latin typeface="Arial"/>
                <a:cs typeface="Arial"/>
              </a:rPr>
              <a:t>.”</a:t>
            </a:r>
            <a:endParaRPr lang="en-US" sz="2000" dirty="0"/>
          </a:p>
        </p:txBody>
      </p:sp>
    </p:spTree>
    <p:extLst>
      <p:ext uri="{BB962C8B-B14F-4D97-AF65-F5344CB8AC3E}">
        <p14:creationId xmlns:p14="http://schemas.microsoft.com/office/powerpoint/2010/main" val="1899767187"/>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Dolutegravir + ABC-3TC versus Efavirenz-TDF-FTC</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SINGLE Study: Results</a:t>
            </a:r>
            <a:endParaRPr lang="en-US" sz="2000" dirty="0"/>
          </a:p>
        </p:txBody>
      </p:sp>
      <p:sp>
        <p:nvSpPr>
          <p:cNvPr id="4" name="Text Placeholder 3"/>
          <p:cNvSpPr>
            <a:spLocks noGrp="1"/>
          </p:cNvSpPr>
          <p:nvPr>
            <p:ph type="body" sz="quarter" idx="15"/>
          </p:nvPr>
        </p:nvSpPr>
        <p:spPr/>
        <p:txBody>
          <a:bodyPr/>
          <a:lstStyle/>
          <a:p>
            <a:r>
              <a:rPr lang="en-US" dirty="0"/>
              <a:t>Week 96 and Week 144 Virologic Response (Intention-to-Treat Analysis)</a:t>
            </a:r>
          </a:p>
        </p:txBody>
      </p:sp>
      <p:sp>
        <p:nvSpPr>
          <p:cNvPr id="7" name="Content Placeholder 6"/>
          <p:cNvSpPr>
            <a:spLocks noGrp="1"/>
          </p:cNvSpPr>
          <p:nvPr>
            <p:ph type="body" sz="quarter" idx="16"/>
          </p:nvPr>
        </p:nvSpPr>
        <p:spPr/>
        <p:txBody>
          <a:bodyPr/>
          <a:lstStyle/>
          <a:p>
            <a:r>
              <a:rPr lang="en-US" dirty="0"/>
              <a:t>Source: Walmsley SL, et al. J </a:t>
            </a:r>
            <a:r>
              <a:rPr lang="en-US" dirty="0" err="1"/>
              <a:t>Acquir</a:t>
            </a:r>
            <a:r>
              <a:rPr lang="en-US" dirty="0"/>
              <a:t> Immune </a:t>
            </a:r>
            <a:r>
              <a:rPr lang="en-US" dirty="0" err="1"/>
              <a:t>Defic</a:t>
            </a:r>
            <a:r>
              <a:rPr lang="en-US" dirty="0"/>
              <a:t> </a:t>
            </a:r>
            <a:r>
              <a:rPr lang="en-US" dirty="0" err="1"/>
              <a:t>Syndr</a:t>
            </a:r>
            <a:r>
              <a:rPr lang="en-US" dirty="0"/>
              <a:t>. 2015;70:515-19.</a:t>
            </a:r>
            <a:endParaRPr lang="en-US"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1748793595"/>
              </p:ext>
            </p:extLst>
          </p:nvPr>
        </p:nvGraphicFramePr>
        <p:xfrm>
          <a:off x="463694" y="1347216"/>
          <a:ext cx="8229600" cy="34747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11336257"/>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45F7C-B048-87CF-C4C6-BB9DFEF84E7B}"/>
              </a:ext>
            </a:extLst>
          </p:cNvPr>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Dolutegravir + ABC-3TC versus Efavirenz-TDF-FTC</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SINGLE Study: Results</a:t>
            </a:r>
            <a:endParaRPr lang="en-US" sz="2000" dirty="0"/>
          </a:p>
        </p:txBody>
      </p:sp>
      <p:sp>
        <p:nvSpPr>
          <p:cNvPr id="3" name="Text Placeholder 2">
            <a:extLst>
              <a:ext uri="{FF2B5EF4-FFF2-40B4-BE49-F238E27FC236}">
                <a16:creationId xmlns:a16="http://schemas.microsoft.com/office/drawing/2014/main" id="{BD7368A3-9E52-769F-DC35-01070226256A}"/>
              </a:ext>
            </a:extLst>
          </p:cNvPr>
          <p:cNvSpPr>
            <a:spLocks noGrp="1"/>
          </p:cNvSpPr>
          <p:nvPr>
            <p:ph type="body" sz="quarter" idx="16"/>
          </p:nvPr>
        </p:nvSpPr>
        <p:spPr/>
        <p:txBody>
          <a:bodyPr/>
          <a:lstStyle/>
          <a:p>
            <a:r>
              <a:rPr lang="en-US" dirty="0"/>
              <a:t>Source: Walmsley SL, et al. J </a:t>
            </a:r>
            <a:r>
              <a:rPr lang="en-US" dirty="0" err="1"/>
              <a:t>Acquir</a:t>
            </a:r>
            <a:r>
              <a:rPr lang="en-US" dirty="0"/>
              <a:t> Immune </a:t>
            </a:r>
            <a:r>
              <a:rPr lang="en-US" dirty="0" err="1"/>
              <a:t>Defic</a:t>
            </a:r>
            <a:r>
              <a:rPr lang="en-US" dirty="0"/>
              <a:t> </a:t>
            </a:r>
            <a:r>
              <a:rPr lang="en-US" dirty="0" err="1"/>
              <a:t>Syndr</a:t>
            </a:r>
            <a:r>
              <a:rPr lang="en-US" dirty="0"/>
              <a:t>. 2015;70:515-19.</a:t>
            </a:r>
            <a:endParaRPr lang="en-US" dirty="0">
              <a:latin typeface="Arial" pitchFamily="22" charset="0"/>
            </a:endParaRPr>
          </a:p>
        </p:txBody>
      </p:sp>
      <p:graphicFrame>
        <p:nvGraphicFramePr>
          <p:cNvPr id="5" name="Group 65">
            <a:extLst>
              <a:ext uri="{FF2B5EF4-FFF2-40B4-BE49-F238E27FC236}">
                <a16:creationId xmlns:a16="http://schemas.microsoft.com/office/drawing/2014/main" id="{BFD5C3FA-E597-03E8-6FFA-5E4D9068371F}"/>
              </a:ext>
            </a:extLst>
          </p:cNvPr>
          <p:cNvGraphicFramePr>
            <a:graphicFrameLocks noGrp="1"/>
          </p:cNvGraphicFramePr>
          <p:nvPr>
            <p:extLst>
              <p:ext uri="{D42A27DB-BD31-4B8C-83A1-F6EECF244321}">
                <p14:modId xmlns:p14="http://schemas.microsoft.com/office/powerpoint/2010/main" val="2477605811"/>
              </p:ext>
            </p:extLst>
          </p:nvPr>
        </p:nvGraphicFramePr>
        <p:xfrm>
          <a:off x="914400" y="1048243"/>
          <a:ext cx="7406640" cy="3663455"/>
        </p:xfrm>
        <a:graphic>
          <a:graphicData uri="http://schemas.openxmlformats.org/drawingml/2006/table">
            <a:tbl>
              <a:tblPr>
                <a:effectLst/>
              </a:tblPr>
              <a:tblGrid>
                <a:gridCol w="2674620">
                  <a:extLst>
                    <a:ext uri="{9D8B030D-6E8A-4147-A177-3AD203B41FA5}">
                      <a16:colId xmlns:a16="http://schemas.microsoft.com/office/drawing/2014/main" val="20000"/>
                    </a:ext>
                  </a:extLst>
                </a:gridCol>
                <a:gridCol w="1183005">
                  <a:extLst>
                    <a:ext uri="{9D8B030D-6E8A-4147-A177-3AD203B41FA5}">
                      <a16:colId xmlns:a16="http://schemas.microsoft.com/office/drawing/2014/main" val="20001"/>
                    </a:ext>
                  </a:extLst>
                </a:gridCol>
                <a:gridCol w="1183005">
                  <a:extLst>
                    <a:ext uri="{9D8B030D-6E8A-4147-A177-3AD203B41FA5}">
                      <a16:colId xmlns:a16="http://schemas.microsoft.com/office/drawing/2014/main" val="3172613432"/>
                    </a:ext>
                  </a:extLst>
                </a:gridCol>
                <a:gridCol w="1183005">
                  <a:extLst>
                    <a:ext uri="{9D8B030D-6E8A-4147-A177-3AD203B41FA5}">
                      <a16:colId xmlns:a16="http://schemas.microsoft.com/office/drawing/2014/main" val="20002"/>
                    </a:ext>
                  </a:extLst>
                </a:gridCol>
                <a:gridCol w="1183005">
                  <a:extLst>
                    <a:ext uri="{9D8B030D-6E8A-4147-A177-3AD203B41FA5}">
                      <a16:colId xmlns:a16="http://schemas.microsoft.com/office/drawing/2014/main" val="2038562252"/>
                    </a:ext>
                  </a:extLst>
                </a:gridCol>
              </a:tblGrid>
              <a:tr h="317537">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FFFFFF"/>
                          </a:solidFill>
                          <a:latin typeface="Arial" panose="020B0604020202020204" pitchFamily="34" charset="0"/>
                          <a:cs typeface="Arial" panose="020B0604020202020204" pitchFamily="34" charset="0"/>
                        </a:rPr>
                        <a:t>Treatment Emergent Adverse Events</a:t>
                      </a:r>
                      <a:r>
                        <a:rPr lang="en-US" sz="1200" b="1" baseline="0" dirty="0">
                          <a:solidFill>
                            <a:srgbClr val="FFFFFF"/>
                          </a:solidFill>
                          <a:latin typeface="Arial" panose="020B0604020202020204" pitchFamily="34" charset="0"/>
                          <a:cs typeface="Arial" panose="020B0604020202020204" pitchFamily="34" charset="0"/>
                        </a:rPr>
                        <a:t> (AEs &gt;5%)</a:t>
                      </a:r>
                      <a:endParaRPr lang="en-US" sz="1200" b="1" dirty="0">
                        <a:solidFill>
                          <a:srgbClr val="FFFFFF"/>
                        </a:solidFill>
                        <a:latin typeface="Arial" panose="020B0604020202020204" pitchFamily="34" charset="0"/>
                        <a:cs typeface="Arial" panose="020B0604020202020204" pitchFamily="34" charset="0"/>
                      </a:endParaRPr>
                    </a:p>
                  </a:txBody>
                  <a:tcPr marL="137160"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75000"/>
                        <a:lumOff val="25000"/>
                      </a:schemeClr>
                    </a:solidFill>
                  </a:tcPr>
                </a:tc>
                <a:tc hMerge="1">
                  <a:txBody>
                    <a:bodyPr/>
                    <a:lstStyle/>
                    <a:p>
                      <a:pPr marL="0" indent="0" algn="l"/>
                      <a:endParaRPr kumimoji="0" lang="en-US" sz="1600" b="0" i="0" u="none" strike="noStrike" cap="none" normalizeH="0" baseline="0" dirty="0">
                        <a:ln>
                          <a:noFill/>
                        </a:ln>
                        <a:solidFill>
                          <a:srgbClr val="FFFFFF"/>
                        </a:solidFill>
                        <a:effectLst/>
                        <a:latin typeface="+mn-lt"/>
                        <a:ea typeface="ＭＳ Ｐゴシック" pitchFamily="-108" charset="-128"/>
                        <a:cs typeface="Arial"/>
                      </a:endParaRPr>
                    </a:p>
                  </a:txBody>
                  <a:tcPr marL="65762" marR="65762" marT="32871" marB="32871" anchor="ctr" horzOverflow="overflow">
                    <a:lnL w="952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326496"/>
                    </a:solidFill>
                  </a:tcPr>
                </a:tc>
                <a:tc hMerge="1">
                  <a:txBody>
                    <a:bodyPr/>
                    <a:lstStyle/>
                    <a:p>
                      <a:endParaRPr lang="en-US"/>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FFFF"/>
                        </a:solidFill>
                      </a:endParaRPr>
                    </a:p>
                  </a:txBody>
                  <a:tcPr marL="65762" marR="65762" marT="32871" marB="32871"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1D48"/>
                    </a:solidFill>
                  </a:tcPr>
                </a:tc>
                <a:tc hMerge="1">
                  <a:txBody>
                    <a:bodyPr/>
                    <a:lstStyle/>
                    <a:p>
                      <a:endParaRPr lang="en-US"/>
                    </a:p>
                  </a:txBody>
                  <a:tcPr/>
                </a:tc>
                <a:extLst>
                  <a:ext uri="{0D108BD9-81ED-4DB2-BD59-A6C34878D82A}">
                    <a16:rowId xmlns:a16="http://schemas.microsoft.com/office/drawing/2014/main" val="10000"/>
                  </a:ext>
                </a:extLst>
              </a:tr>
              <a:tr h="436648">
                <a:tc>
                  <a:txBody>
                    <a:bodyPr/>
                    <a:lstStyle/>
                    <a:p>
                      <a:pPr marL="0" indent="0" algn="l">
                        <a:lnSpc>
                          <a:spcPts val="1400"/>
                        </a:lnSpc>
                      </a:pPr>
                      <a:endParaRPr kumimoji="0" lang="en-US" sz="1200" b="1" i="0" u="none" strike="noStrike" cap="none" normalizeH="0" baseline="0" dirty="0">
                        <a:ln>
                          <a:noFill/>
                        </a:ln>
                        <a:solidFill>
                          <a:schemeClr val="bg1"/>
                        </a:solidFill>
                        <a:effectLst/>
                        <a:latin typeface="Arial" panose="020B0604020202020204" pitchFamily="34" charset="0"/>
                        <a:ea typeface="ＭＳ Ｐゴシック" pitchFamily="-108" charset="-128"/>
                        <a:cs typeface="Arial" panose="020B0604020202020204" pitchFamily="34" charset="0"/>
                      </a:endParaRPr>
                    </a:p>
                  </a:txBody>
                  <a:tcPr marL="49322" marR="49322" marT="24653" marB="24653"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chemeClr val="tx1">
                        <a:lumMod val="65000"/>
                        <a:lumOff val="35000"/>
                      </a:schemeClr>
                    </a:solidFill>
                  </a:tcPr>
                </a:tc>
                <a:tc gridSpan="2">
                  <a:txBody>
                    <a:bodyPr/>
                    <a:lstStyle/>
                    <a:p>
                      <a:pPr marL="0" indent="0" algn="ctr">
                        <a:lnSpc>
                          <a:spcPts val="1400"/>
                        </a:lnSpc>
                      </a:pP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DTG-ABC-3TC</a:t>
                      </a:r>
                      <a:b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br>
                      <a:r>
                        <a:rPr kumimoji="0" lang="en-US" sz="11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414)</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rgbClr val="006CA8"/>
                    </a:solidFill>
                  </a:tcPr>
                </a:tc>
                <a:tc hMerge="1">
                  <a:txBody>
                    <a:bodyPr/>
                    <a:lstStyle/>
                    <a:p>
                      <a:endParaRPr lang="en-US"/>
                    </a:p>
                  </a:txBody>
                  <a:tcPr/>
                </a:tc>
                <a:tc gridSpan="2">
                  <a:txBody>
                    <a:bodyPr/>
                    <a:lstStyle/>
                    <a:p>
                      <a:pPr marL="0" indent="0" algn="ctr">
                        <a:lnSpc>
                          <a:spcPts val="1400"/>
                        </a:lnSpc>
                      </a:pP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EFV-TDF-FTC</a:t>
                      </a:r>
                      <a:b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br>
                      <a:r>
                        <a:rPr kumimoji="0" lang="en-US" sz="11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419)</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chemeClr val="accent5"/>
                    </a:solidFill>
                  </a:tcPr>
                </a:tc>
                <a:tc hMerge="1">
                  <a:txBody>
                    <a:bodyPr/>
                    <a:lstStyle/>
                    <a:p>
                      <a:endParaRPr lang="en-US"/>
                    </a:p>
                  </a:txBody>
                  <a:tcPr/>
                </a:tc>
                <a:extLst>
                  <a:ext uri="{0D108BD9-81ED-4DB2-BD59-A6C34878D82A}">
                    <a16:rowId xmlns:a16="http://schemas.microsoft.com/office/drawing/2014/main" val="10001"/>
                  </a:ext>
                </a:extLst>
              </a:tr>
              <a:tr h="290927">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endParaRPr lang="en-US" sz="1400" kern="1200" spc="-30" dirty="0">
                        <a:solidFill>
                          <a:srgbClr val="000000"/>
                        </a:solidFill>
                        <a:latin typeface="Arial" panose="020B0604020202020204" pitchFamily="34" charset="0"/>
                        <a:ea typeface="+mn-ea"/>
                        <a:cs typeface="Arial" panose="020B0604020202020204" pitchFamily="34" charset="0"/>
                      </a:endParaRPr>
                    </a:p>
                  </a:txBody>
                  <a:tcPr marL="137160" marR="49322" marT="24653" marB="24653"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75000"/>
                        <a:lumOff val="25000"/>
                        <a:alpha val="20000"/>
                      </a:schemeClr>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Week 96</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5E92">
                        <a:alpha val="35000"/>
                      </a:srgbClr>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Week 144</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5E92">
                        <a:alpha val="35000"/>
                      </a:srgbClr>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Week 96</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alpha val="35000"/>
                      </a:schemeClr>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Week 144</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alpha val="35000"/>
                      </a:schemeClr>
                    </a:solidFill>
                  </a:tcPr>
                </a:tc>
                <a:extLst>
                  <a:ext uri="{0D108BD9-81ED-4DB2-BD59-A6C34878D82A}">
                    <a16:rowId xmlns:a16="http://schemas.microsoft.com/office/drawing/2014/main" val="746841282"/>
                  </a:ext>
                </a:extLst>
              </a:tr>
              <a:tr h="290927">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Any, %</a:t>
                      </a:r>
                    </a:p>
                  </a:txBody>
                  <a:tcPr marL="137160" marR="49322" marT="24653" marB="24653"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50000"/>
                        <a:lumOff val="50000"/>
                        <a:alpha val="20000"/>
                      </a:schemeClr>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44</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6CA8">
                        <a:alpha val="20000"/>
                      </a:srgbClr>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6CA8">
                        <a:alpha val="20000"/>
                      </a:srgbClr>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67</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alpha val="20000"/>
                      </a:schemeClr>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+1.2</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alpha val="20000"/>
                      </a:schemeClr>
                    </a:solidFill>
                  </a:tcPr>
                </a:tc>
                <a:extLst>
                  <a:ext uri="{0D108BD9-81ED-4DB2-BD59-A6C34878D82A}">
                    <a16:rowId xmlns:a16="http://schemas.microsoft.com/office/drawing/2014/main" val="10002"/>
                  </a:ext>
                </a:extLst>
              </a:tr>
              <a:tr h="290927">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Dizziness, %</a:t>
                      </a:r>
                    </a:p>
                  </a:txBody>
                  <a:tcPr marL="137160" marR="49322" marT="24653" marB="24653"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50000"/>
                        <a:lumOff val="50000"/>
                        <a:alpha val="3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6CA8">
                        <a:alpha val="35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6CA8">
                        <a:alpha val="35000"/>
                      </a:srgb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33</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alpha val="35000"/>
                      </a:scheme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+0.2</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alpha val="35000"/>
                      </a:schemeClr>
                    </a:solidFill>
                  </a:tcPr>
                </a:tc>
                <a:extLst>
                  <a:ext uri="{0D108BD9-81ED-4DB2-BD59-A6C34878D82A}">
                    <a16:rowId xmlns:a16="http://schemas.microsoft.com/office/drawing/2014/main" val="10003"/>
                  </a:ext>
                </a:extLst>
              </a:tr>
              <a:tr h="290927">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Abnormal dreams, %</a:t>
                      </a:r>
                    </a:p>
                  </a:txBody>
                  <a:tcPr marL="137160" marR="49322" marT="24653" marB="24653"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50000"/>
                        <a:lumOff val="50000"/>
                        <a:alpha val="2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6CA8">
                        <a:alpha val="20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6CA8">
                        <a:alpha val="20000"/>
                      </a:srgb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16</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alpha val="20000"/>
                      </a:scheme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+0.2</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alpha val="20000"/>
                      </a:schemeClr>
                    </a:solidFill>
                  </a:tcPr>
                </a:tc>
                <a:extLst>
                  <a:ext uri="{0D108BD9-81ED-4DB2-BD59-A6C34878D82A}">
                    <a16:rowId xmlns:a16="http://schemas.microsoft.com/office/drawing/2014/main" val="10004"/>
                  </a:ext>
                </a:extLst>
              </a:tr>
              <a:tr h="290927">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Nausea, %</a:t>
                      </a:r>
                    </a:p>
                  </a:txBody>
                  <a:tcPr marL="137160" marR="49322" marT="24653" marB="24653"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50000"/>
                        <a:lumOff val="50000"/>
                        <a:alpha val="3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11</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6CA8">
                        <a:alpha val="35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+0.2</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6CA8">
                        <a:alpha val="35000"/>
                      </a:srgb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12</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alpha val="35000"/>
                      </a:scheme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alpha val="35000"/>
                      </a:schemeClr>
                    </a:solidFill>
                  </a:tcPr>
                </a:tc>
                <a:extLst>
                  <a:ext uri="{0D108BD9-81ED-4DB2-BD59-A6C34878D82A}">
                    <a16:rowId xmlns:a16="http://schemas.microsoft.com/office/drawing/2014/main" val="10005"/>
                  </a:ext>
                </a:extLst>
              </a:tr>
              <a:tr h="290927">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Insomnia, %</a:t>
                      </a:r>
                    </a:p>
                  </a:txBody>
                  <a:tcPr marL="137160" marR="49322" marT="24653" marB="24653"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50000"/>
                        <a:lumOff val="50000"/>
                        <a:alpha val="2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10</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6CA8">
                        <a:alpha val="20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6CA8">
                        <a:alpha val="20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alpha val="2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+0.7</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alpha val="20000"/>
                      </a:schemeClr>
                    </a:solidFill>
                  </a:tcPr>
                </a:tc>
                <a:extLst>
                  <a:ext uri="{0D108BD9-81ED-4DB2-BD59-A6C34878D82A}">
                    <a16:rowId xmlns:a16="http://schemas.microsoft.com/office/drawing/2014/main" val="10006"/>
                  </a:ext>
                </a:extLst>
              </a:tr>
              <a:tr h="290927">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baseline="0" dirty="0">
                          <a:solidFill>
                            <a:srgbClr val="000000"/>
                          </a:solidFill>
                          <a:latin typeface="Arial" panose="020B0604020202020204" pitchFamily="34" charset="0"/>
                          <a:ea typeface="+mn-ea"/>
                          <a:cs typeface="Arial" panose="020B0604020202020204" pitchFamily="34" charset="0"/>
                        </a:rPr>
                        <a:t>Diarrhea, %</a:t>
                      </a:r>
                      <a:endParaRPr lang="en-US" sz="1400" kern="1200" spc="-30" baseline="30000" dirty="0">
                        <a:solidFill>
                          <a:srgbClr val="000000"/>
                        </a:solidFill>
                        <a:latin typeface="Arial" panose="020B0604020202020204" pitchFamily="34" charset="0"/>
                        <a:ea typeface="+mn-ea"/>
                        <a:cs typeface="Arial" panose="020B0604020202020204" pitchFamily="34" charset="0"/>
                      </a:endParaRPr>
                    </a:p>
                  </a:txBody>
                  <a:tcPr marL="137160" marR="49322" marT="24653" marB="24653"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50000"/>
                        <a:lumOff val="50000"/>
                        <a:alpha val="3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6CA8">
                        <a:alpha val="35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6CA8">
                        <a:alpha val="35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8</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alpha val="3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alpha val="35000"/>
                      </a:schemeClr>
                    </a:solidFill>
                  </a:tcPr>
                </a:tc>
                <a:extLst>
                  <a:ext uri="{0D108BD9-81ED-4DB2-BD59-A6C34878D82A}">
                    <a16:rowId xmlns:a16="http://schemas.microsoft.com/office/drawing/2014/main" val="10007"/>
                  </a:ext>
                </a:extLst>
              </a:tr>
              <a:tr h="290927">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baseline="0" dirty="0">
                          <a:solidFill>
                            <a:srgbClr val="000000"/>
                          </a:solidFill>
                          <a:latin typeface="Arial" panose="020B0604020202020204" pitchFamily="34" charset="0"/>
                          <a:ea typeface="+mn-ea"/>
                          <a:cs typeface="Arial" panose="020B0604020202020204" pitchFamily="34" charset="0"/>
                        </a:rPr>
                        <a:t>Fatigue, %</a:t>
                      </a:r>
                    </a:p>
                  </a:txBody>
                  <a:tcPr marL="137160" marR="49322" marT="24653" marB="24653"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lumMod val="50000"/>
                        <a:lumOff val="50000"/>
                        <a:alpha val="2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6CA8">
                        <a:alpha val="20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6CA8">
                        <a:alpha val="20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alpha val="2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alpha val="20000"/>
                      </a:schemeClr>
                    </a:solidFill>
                  </a:tcPr>
                </a:tc>
                <a:extLst>
                  <a:ext uri="{0D108BD9-81ED-4DB2-BD59-A6C34878D82A}">
                    <a16:rowId xmlns:a16="http://schemas.microsoft.com/office/drawing/2014/main" val="10008"/>
                  </a:ext>
                </a:extLst>
              </a:tr>
              <a:tr h="290927">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baseline="0" dirty="0">
                          <a:solidFill>
                            <a:srgbClr val="000000"/>
                          </a:solidFill>
                          <a:latin typeface="Arial" panose="020B0604020202020204" pitchFamily="34" charset="0"/>
                          <a:ea typeface="+mn-ea"/>
                          <a:cs typeface="Arial" panose="020B0604020202020204" pitchFamily="34" charset="0"/>
                        </a:rPr>
                        <a:t>Headache, %</a:t>
                      </a:r>
                    </a:p>
                  </a:txBody>
                  <a:tcPr marL="137160" marR="49322" marT="24653" marB="24653"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lumMod val="50000"/>
                        <a:lumOff val="50000"/>
                        <a:alpha val="3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6CA8">
                        <a:alpha val="35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6CA8">
                        <a:alpha val="35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alpha val="3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alpha val="35000"/>
                      </a:schemeClr>
                    </a:solidFill>
                  </a:tcPr>
                </a:tc>
                <a:extLst>
                  <a:ext uri="{0D108BD9-81ED-4DB2-BD59-A6C34878D82A}">
                    <a16:rowId xmlns:a16="http://schemas.microsoft.com/office/drawing/2014/main" val="3011908000"/>
                  </a:ext>
                </a:extLst>
              </a:tr>
              <a:tr h="290927">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baseline="0" dirty="0">
                          <a:solidFill>
                            <a:srgbClr val="000000"/>
                          </a:solidFill>
                          <a:latin typeface="Arial" panose="020B0604020202020204" pitchFamily="34" charset="0"/>
                          <a:ea typeface="+mn-ea"/>
                          <a:cs typeface="Arial" panose="020B0604020202020204" pitchFamily="34" charset="0"/>
                        </a:rPr>
                        <a:t>Rash, %</a:t>
                      </a:r>
                    </a:p>
                  </a:txBody>
                  <a:tcPr marL="137160" marR="49322" marT="24653" marB="24653"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lumMod val="50000"/>
                        <a:lumOff val="50000"/>
                        <a:alpha val="2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&lt;1</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6CA8">
                        <a:alpha val="20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6CA8">
                        <a:alpha val="20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8</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alpha val="2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alpha val="20000"/>
                      </a:schemeClr>
                    </a:solidFill>
                  </a:tcPr>
                </a:tc>
                <a:extLst>
                  <a:ext uri="{0D108BD9-81ED-4DB2-BD59-A6C34878D82A}">
                    <a16:rowId xmlns:a16="http://schemas.microsoft.com/office/drawing/2014/main" val="3965129332"/>
                  </a:ext>
                </a:extLst>
              </a:tr>
            </a:tbl>
          </a:graphicData>
        </a:graphic>
      </p:graphicFrame>
    </p:spTree>
    <p:extLst>
      <p:ext uri="{BB962C8B-B14F-4D97-AF65-F5344CB8AC3E}">
        <p14:creationId xmlns:p14="http://schemas.microsoft.com/office/powerpoint/2010/main" val="78312540"/>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7174604"/>
      </p:ext>
    </p:extLst>
  </p:cSld>
  <p:clrMapOvr>
    <a:masterClrMapping/>
  </p:clrMapOvr>
  <p:transition spd="slow"/>
</p:sld>
</file>

<file path=ppt/theme/theme1.xml><?xml version="1.0" encoding="utf-8"?>
<a:theme xmlns:a="http://schemas.openxmlformats.org/drawingml/2006/main" name="NCRC">
  <a:themeElements>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Arial"/>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NCRC.thmx</Template>
  <TotalTime>53260</TotalTime>
  <Words>509</Words>
  <Application>Microsoft Macintosh PowerPoint</Application>
  <PresentationFormat>On-screen Show (16:9)</PresentationFormat>
  <Paragraphs>107</Paragraphs>
  <Slides>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Corbel</vt:lpstr>
      <vt:lpstr>Geneva</vt:lpstr>
      <vt:lpstr>Lucida Grande</vt:lpstr>
      <vt:lpstr>Times New Roman</vt:lpstr>
      <vt:lpstr>NCRC</vt:lpstr>
      <vt:lpstr>Dolutegravir + ABC-3TC versus Efavirenz-TDF-FTC  SINGLE Study</vt:lpstr>
      <vt:lpstr>Dolutegravir + ABC-3TC versus Efavirenz-TDF-FTC SINGLE Study: Design</vt:lpstr>
      <vt:lpstr>Dolutegravir + ABC-3TC versus Efavirenz-TDF-FTC SINGLE Study: Results</vt:lpstr>
      <vt:lpstr>Dolutegravir + ABC-3TC versus Efavirenz-TDF-FTC SINGLE Study: Results</vt:lpstr>
      <vt:lpstr>Dolutegravir + ABC-3TC versus Efavirenz-TDF-FTC SINGLE Study: Results</vt:lpstr>
      <vt:lpstr>Dolutegravir + ABC-3TC versus Efavirenz-TDF-FTC SINGLE Study: Conclusions</vt:lpstr>
      <vt:lpstr>Dolutegravir + ABC-3TC versus Efavirenz-TDF-FTC SINGLE Study: Results</vt:lpstr>
      <vt:lpstr>Dolutegravir + ABC-3TC versus Efavirenz-TDF-FTC SINGLE Study: Results</vt:lpstr>
      <vt:lpstr>PowerPoint Presentation</vt:lpstr>
    </vt:vector>
  </TitlesOfParts>
  <Company>HMC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David H. Spach</cp:lastModifiedBy>
  <cp:revision>2317</cp:revision>
  <cp:lastPrinted>2008-02-05T14:34:24Z</cp:lastPrinted>
  <dcterms:created xsi:type="dcterms:W3CDTF">2010-11-28T05:36:22Z</dcterms:created>
  <dcterms:modified xsi:type="dcterms:W3CDTF">2022-12-19T19:50:44Z</dcterms:modified>
</cp:coreProperties>
</file>