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11"/>
  </p:notesMasterIdLst>
  <p:handoutMasterIdLst>
    <p:handoutMasterId r:id="rId12"/>
  </p:handoutMasterIdLst>
  <p:sldIdLst>
    <p:sldId id="1173" r:id="rId2"/>
    <p:sldId id="1174" r:id="rId3"/>
    <p:sldId id="1175" r:id="rId4"/>
    <p:sldId id="1158" r:id="rId5"/>
    <p:sldId id="1176" r:id="rId6"/>
    <p:sldId id="1177" r:id="rId7"/>
    <p:sldId id="1161" r:id="rId8"/>
    <p:sldId id="1162" r:id="rId9"/>
    <p:sldId id="1213" r:id="rId10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358"/>
    <a:srgbClr val="A76C56"/>
    <a:srgbClr val="956C96"/>
    <a:srgbClr val="54737F"/>
    <a:srgbClr val="DBE4E9"/>
    <a:srgbClr val="658020"/>
    <a:srgbClr val="9E844F"/>
    <a:srgbClr val="98655B"/>
    <a:srgbClr val="AD7468"/>
    <a:srgbClr val="BF9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4919" autoAdjust="0"/>
  </p:normalViewPr>
  <p:slideViewPr>
    <p:cSldViewPr snapToGrid="0" showGuides="1">
      <p:cViewPr varScale="1">
        <p:scale>
          <a:sx n="85" d="100"/>
          <a:sy n="85" d="100"/>
        </p:scale>
        <p:origin x="1421" y="36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22945780426101"/>
          <c:y val="9.9155293088363905E-2"/>
          <c:w val="0.84253410891206204"/>
          <c:h val="0.729661636045494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 + 2NRTIs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≤100,000 copies/mL</c:v>
                </c:pt>
                <c:pt idx="2">
                  <c:v>&gt;100,000 copies/mL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88</c:v>
                </c:pt>
                <c:pt idx="1">
                  <c:v>90</c:v>
                </c:pt>
                <c:pt idx="2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89-3440-9AB7-6BB66F5BBA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Raltegravir + 2NRTIs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889-3440-9AB7-6BB66F5BBA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≤100,000 copies/mL</c:v>
                </c:pt>
                <c:pt idx="2">
                  <c:v>&gt;100,000 copies/mL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85</c:v>
                </c:pt>
                <c:pt idx="1">
                  <c:v>89</c:v>
                </c:pt>
                <c:pt idx="2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89-3440-9AB7-6BB66F5BBA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04325224"/>
        <c:axId val="-2104295176"/>
      </c:barChart>
      <c:catAx>
        <c:axId val="-2104325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Baseline HIV RNA Level</a:t>
                </a:r>
              </a:p>
            </c:rich>
          </c:tx>
          <c:layout>
            <c:manualLayout>
              <c:xMode val="edge"/>
              <c:yMode val="edge"/>
              <c:x val="0.41060934950698702"/>
              <c:y val="0.915561242344707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0429517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0429517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</a:t>
                </a:r>
                <a:r>
                  <a:rPr lang="en-US" sz="1600" baseline="0" dirty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3962781679317099E-4"/>
              <c:y val="0.144620297462816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10432522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4024112640125598"/>
          <c:y val="1.33158355205599E-3"/>
          <c:w val="0.63374187455539999"/>
          <c:h val="8.3052712160979897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21124008843399"/>
          <c:y val="9.9155293088363905E-2"/>
          <c:w val="0.85155231482078297"/>
          <c:h val="0.729661636045494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Abacavir-Lamivudine</c:v>
                </c:pt>
              </c:strCache>
            </c:strRef>
          </c:tx>
          <c:spPr>
            <a:solidFill>
              <a:srgbClr val="A76C5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Dolutegravir</c:v>
                </c:pt>
                <c:pt idx="2">
                  <c:v>Raltegravir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86</c:v>
                </c:pt>
                <c:pt idx="1">
                  <c:v>86</c:v>
                </c:pt>
                <c:pt idx="2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78-F241-8C4C-7B7FD5CE15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Tenofovir DF-Emtricitabine</c:v>
                </c:pt>
              </c:strCache>
            </c:strRef>
          </c:tx>
          <c:spPr>
            <a:solidFill>
              <a:srgbClr val="5A6F99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B78-F241-8C4C-7B7FD5CE15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Dolutegravir</c:v>
                </c:pt>
                <c:pt idx="2">
                  <c:v>Raltegravir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87</c:v>
                </c:pt>
                <c:pt idx="1">
                  <c:v>89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78-F241-8C4C-7B7FD5CE15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2130866792"/>
        <c:axId val="-2130863848"/>
      </c:barChart>
      <c:catAx>
        <c:axId val="-2130866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Regimen</a:t>
                </a:r>
              </a:p>
            </c:rich>
          </c:tx>
          <c:layout>
            <c:manualLayout>
              <c:xMode val="edge"/>
              <c:yMode val="edge"/>
              <c:x val="0.49138175485073698"/>
              <c:y val="0.93222790901137398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3086384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086384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 (%)</a:t>
                </a:r>
              </a:p>
            </c:rich>
          </c:tx>
          <c:layout>
            <c:manualLayout>
              <c:xMode val="edge"/>
              <c:yMode val="edge"/>
              <c:x val="0"/>
              <c:y val="0.161286964129484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13086679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29351215443863898"/>
          <c:y val="1.33158355205599E-3"/>
          <c:w val="0.68047084651801704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22945780426101"/>
          <c:y val="0.10388579293599599"/>
          <c:w val="0.84253410891206204"/>
          <c:h val="0.77323509263731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Dolutegravir</c:v>
                </c:pt>
              </c:strCache>
            </c:strRef>
          </c:tx>
          <c:spPr>
            <a:solidFill>
              <a:srgbClr val="326496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Abacavir-Lamivudine</c:v>
                </c:pt>
                <c:pt idx="2">
                  <c:v>Tenofovir DF-Emtricitabine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81</c:v>
                </c:pt>
                <c:pt idx="1">
                  <c:v>74</c:v>
                </c:pt>
                <c:pt idx="2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BC-884B-8D74-DCC9D36CEC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Raltegravir</c:v>
                </c:pt>
              </c:strCache>
            </c:strRef>
          </c:tx>
          <c:spPr>
            <a:solidFill>
              <a:srgbClr val="718E2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2BC-884B-8D74-DCC9D36CECAD}"/>
              </c:ext>
            </c:extLst>
          </c:dPt>
          <c:dLbls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Abacavir-Lamivudine</c:v>
                </c:pt>
                <c:pt idx="2">
                  <c:v>Tenofovir DF-Emtricitabine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76</c:v>
                </c:pt>
                <c:pt idx="1">
                  <c:v>76</c:v>
                </c:pt>
                <c:pt idx="2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BC-884B-8D74-DCC9D36CEC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985195336"/>
        <c:axId val="-985193928"/>
      </c:barChart>
      <c:catAx>
        <c:axId val="-985195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98519392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98519392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HIV RNA &lt;50 copies/mL</a:t>
                </a:r>
                <a:r>
                  <a:rPr lang="en-US" sz="1600" baseline="0" dirty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58797380057222E-3"/>
              <c:y val="0.16795916499016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98519533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5363675026732795"/>
          <c:y val="6.77141044217783E-4"/>
          <c:w val="0.41723097112860902"/>
          <c:h val="0.103442257659947"/>
        </c:manualLayout>
      </c:layout>
      <c:overlay val="0"/>
      <c:spPr>
        <a:noFill/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sz="2800" b="0" dirty="0" err="1"/>
              <a:t>Dolutegravir</a:t>
            </a:r>
            <a:r>
              <a:rPr lang="en-US" sz="2800" b="0" dirty="0"/>
              <a:t> </a:t>
            </a:r>
            <a:r>
              <a:rPr lang="en-US" sz="2800" b="0" dirty="0">
                <a:ea typeface="ＭＳ Ｐゴシック" pitchFamily="22" charset="-128"/>
                <a:cs typeface="ＭＳ Ｐゴシック" pitchFamily="22" charset="-128"/>
              </a:rPr>
              <a:t>vs. </a:t>
            </a:r>
            <a:r>
              <a:rPr lang="en-US" sz="2800" b="0" dirty="0" err="1">
                <a:ea typeface="ＭＳ Ｐゴシック" pitchFamily="22" charset="-128"/>
                <a:cs typeface="ＭＳ Ｐゴシック" pitchFamily="22" charset="-128"/>
              </a:rPr>
              <a:t>Raltegravir</a:t>
            </a:r>
            <a:r>
              <a:rPr lang="en-US" sz="2800" b="0" dirty="0"/>
              <a:t/>
            </a:r>
            <a:br>
              <a:rPr lang="en-US" sz="2800" b="0" dirty="0"/>
            </a:br>
            <a:r>
              <a:rPr lang="en-US" dirty="0"/>
              <a:t>SPRING-2 Study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9A6E4-3917-DC4D-B2E6-A574B1335C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35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versus Raltegravir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SPRING-2: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Raffi</a:t>
            </a:r>
            <a:r>
              <a:rPr lang="en-US" dirty="0">
                <a:latin typeface="Arial" pitchFamily="22" charset="0"/>
              </a:rPr>
              <a:t> F, et al. Lancet. 2013;381:735-43.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563955" y="2337822"/>
            <a:ext cx="3199045" cy="1091179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Dolutegravir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: 50 mg QD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Fixed-dose NRTI backbone*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411)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ltGray">
          <a:xfrm>
            <a:off x="5563955" y="3861821"/>
            <a:ext cx="3199045" cy="1091179"/>
          </a:xfrm>
          <a:prstGeom prst="rect">
            <a:avLst/>
          </a:prstGeom>
          <a:solidFill>
            <a:schemeClr val="accent2">
              <a:lumMod val="40000"/>
              <a:lumOff val="60000"/>
              <a:alpha val="52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Raltegravir</a:t>
            </a:r>
            <a:r>
              <a:rPr lang="en-US" sz="1800" b="1" dirty="0">
                <a:solidFill>
                  <a:srgbClr val="000000"/>
                </a:solidFill>
                <a:cs typeface="Arial"/>
              </a:rPr>
              <a:t>: 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400 mg BID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Fixed-dose NRTI backbone*</a:t>
            </a:r>
            <a:b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411)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1169337" flipV="1">
            <a:off x="4974592" y="3022003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rot="20430663">
            <a:off x="4974592" y="3627312"/>
            <a:ext cx="413833" cy="657303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677889"/>
              </p:ext>
            </p:extLst>
          </p:nvPr>
        </p:nvGraphicFramePr>
        <p:xfrm>
          <a:off x="419100" y="1612900"/>
          <a:ext cx="4610100" cy="4180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61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Study Design: SPRING-2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7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andomized,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double-blind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study, phase 3 trial comparing dolutegravir versus raltegravir, both with 2NRTI backbone for persons with HIV.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822)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Antiretroviral-naïve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patients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Age ≥18 years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HIV RNA ≥1,000 copies/mL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No active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CDC AIDS condition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Dolutegravir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+ 2NRTIs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Raltegravir + 2NRTIs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 Fixed dose 2NRTIs*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= TDF-FTC or ABC-3TC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08058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 versus Raltegravir</a:t>
            </a:r>
            <a:r>
              <a:rPr lang="en-US" sz="28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8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SPRING-2: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Response, by Baseline HIV RNA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Raffi</a:t>
            </a:r>
            <a:r>
              <a:rPr lang="en-US" dirty="0">
                <a:latin typeface="Arial" pitchFamily="22" charset="0"/>
              </a:rPr>
              <a:t> F, et al. Lancet. 2013;381:735-43.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41313" y="1828800"/>
            <a:ext cx="8458200" cy="4572000"/>
            <a:chOff x="495301" y="1828800"/>
            <a:chExt cx="8458200" cy="4572000"/>
          </a:xfrm>
        </p:grpSpPr>
        <p:graphicFrame>
          <p:nvGraphicFramePr>
            <p:cNvPr id="9" name="Chart 8"/>
            <p:cNvGraphicFramePr>
              <a:graphicFrameLocks/>
            </p:cNvGraphicFramePr>
            <p:nvPr>
              <p:extLst/>
            </p:nvPr>
          </p:nvGraphicFramePr>
          <p:xfrm>
            <a:off x="495301" y="1828800"/>
            <a:ext cx="8458200" cy="4572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1965924" y="5231538"/>
              <a:ext cx="82252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361/411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768599" y="5231538"/>
              <a:ext cx="82252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351/411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360755" y="5231538"/>
              <a:ext cx="82252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267/297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50730" y="5231538"/>
              <a:ext cx="82252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264/295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42885" y="5231538"/>
              <a:ext cx="82252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94/114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522365" y="5231538"/>
              <a:ext cx="822521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300" dirty="0">
                  <a:solidFill>
                    <a:schemeClr val="bg1"/>
                  </a:solidFill>
                </a:rPr>
                <a:t>87/116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759429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 versus Raltegravir</a:t>
            </a:r>
            <a:r>
              <a:rPr lang="en-US" sz="28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8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SPRING-2: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Response, by NRTI Component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Raffi</a:t>
            </a:r>
            <a:r>
              <a:rPr lang="en-US" dirty="0">
                <a:latin typeface="Arial" pitchFamily="22" charset="0"/>
              </a:rPr>
              <a:t> F, et al. Lancet. 2013;381:735-43.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42839" y="1828800"/>
            <a:ext cx="8455147" cy="4572000"/>
            <a:chOff x="342839" y="1828800"/>
            <a:chExt cx="8455147" cy="4572000"/>
          </a:xfrm>
        </p:grpSpPr>
        <p:graphicFrame>
          <p:nvGraphicFramePr>
            <p:cNvPr id="9" name="Chart 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02434173"/>
                </p:ext>
              </p:extLst>
            </p:nvPr>
          </p:nvGraphicFramePr>
          <p:xfrm>
            <a:off x="342839" y="1828800"/>
            <a:ext cx="8455147" cy="4572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1786820" y="5231538"/>
              <a:ext cx="785945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287/333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525095" y="5231538"/>
              <a:ext cx="785945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425/489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217600" y="5231538"/>
              <a:ext cx="785945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145/169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51740" y="5231538"/>
              <a:ext cx="785945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216/242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89650" y="5231538"/>
              <a:ext cx="785945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142/164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51500" y="5231538"/>
              <a:ext cx="785945" cy="381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209/247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425120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 versus Raltegra</a:t>
            </a:r>
            <a:r>
              <a:rPr lang="en-US" sz="28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vir</a:t>
            </a:r>
            <a:br>
              <a:rPr lang="en-US" sz="28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SPRING-2: 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22" charset="0"/>
              </a:rPr>
              <a:t>Raffi</a:t>
            </a:r>
            <a:r>
              <a:rPr lang="en-US" dirty="0">
                <a:latin typeface="Arial" pitchFamily="22" charset="0"/>
              </a:rPr>
              <a:t> F, et al. Lancet. 2013;381:735-43.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504441"/>
          <a:ext cx="9144000" cy="2143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“T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he non-inferior efficacy and similar safety profile of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dolutegravir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compared with raltegravir means that if approved, combination treatment with once-daily </a:t>
                      </a:r>
                      <a:r>
                        <a:rPr lang="en-US" sz="2000" b="0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dolutegravir</a:t>
                      </a:r>
                      <a:r>
                        <a:rPr lang="en-US" sz="2000" b="0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 and fixed-dose nucleoside reverse transcriptase inhibitors would be an effective new option for treatment of HIV-1 in treatment-naive patients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05512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sz="2800" b="0" dirty="0" err="1"/>
              <a:t>Dolutegravir</a:t>
            </a:r>
            <a:r>
              <a:rPr lang="en-US" sz="2800" b="0" dirty="0"/>
              <a:t> </a:t>
            </a:r>
            <a:r>
              <a:rPr lang="en-US" sz="2800" b="0" dirty="0">
                <a:ea typeface="ＭＳ Ｐゴシック" pitchFamily="22" charset="-128"/>
                <a:cs typeface="ＭＳ Ｐゴシック" pitchFamily="22" charset="-128"/>
              </a:rPr>
              <a:t>vs. </a:t>
            </a:r>
            <a:r>
              <a:rPr lang="en-US" sz="2800" b="0" dirty="0" err="1">
                <a:ea typeface="ＭＳ Ｐゴシック" pitchFamily="22" charset="-128"/>
                <a:cs typeface="ＭＳ Ｐゴシック" pitchFamily="22" charset="-128"/>
              </a:rPr>
              <a:t>Raltegravir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SPRING-2 Study: Week 96 Data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12DF8C-80C4-D542-9E68-3130399947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4697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+ 2NRTIs versus Raltegravir + 2NRTIs 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SPRING-2 (Week 96): Results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200" dirty="0"/>
              <a:t>Week 96 Virologic Response: Background Dual NRTI Therapy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Raffi</a:t>
            </a:r>
            <a:r>
              <a:rPr lang="en-US" dirty="0"/>
              <a:t> F, et al. Lancet Infect Dis. 2013;13:927-35.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341313" y="1905000"/>
          <a:ext cx="8458200" cy="4434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1852525" y="5378482"/>
            <a:ext cx="80423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332/411</a:t>
            </a:r>
          </a:p>
        </p:txBody>
      </p:sp>
      <p:sp>
        <p:nvSpPr>
          <p:cNvPr id="9" name="Rectangle 8"/>
          <p:cNvSpPr/>
          <p:nvPr/>
        </p:nvSpPr>
        <p:spPr>
          <a:xfrm>
            <a:off x="2619721" y="5378482"/>
            <a:ext cx="80423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314/411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00665" y="5378482"/>
            <a:ext cx="80423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125/169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82546" y="5378482"/>
            <a:ext cx="80423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124/164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66156" y="5378482"/>
            <a:ext cx="80423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207/242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93882" y="5378482"/>
            <a:ext cx="804233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190/247</a:t>
            </a:r>
          </a:p>
        </p:txBody>
      </p:sp>
    </p:spTree>
    <p:extLst>
      <p:ext uri="{BB962C8B-B14F-4D97-AF65-F5344CB8AC3E}">
        <p14:creationId xmlns:p14="http://schemas.microsoft.com/office/powerpoint/2010/main" val="106792885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Dolutegravir</a:t>
            </a:r>
            <a: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  <a:t> versus Raltegravir</a:t>
            </a:r>
            <a:br>
              <a:rPr lang="en-US" sz="2400" dirty="0">
                <a:solidFill>
                  <a:srgbClr val="E7F1CA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SPRING-2 (Week 96): 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Raffi</a:t>
            </a:r>
            <a:r>
              <a:rPr lang="en-US" dirty="0"/>
              <a:t> F, et al. Lancet Infect Dis. 2013;13:927-35.</a:t>
            </a:r>
            <a:endParaRPr lang="en-US" dirty="0">
              <a:latin typeface="Arial" pitchFamily="2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504441"/>
          <a:ext cx="9144000" cy="2270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At week 96, once-daily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dolutegravir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was non-inferior to twice-daily raltegravir in treatment-naive, patients with HIV-1. Once-daily dosing without requirement for a pharmacokinetic booster makes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dolutegravir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-based therapy an attractive treatment option for HIV-1-infected treatment-naive patients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73343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98415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46670</TotalTime>
  <Words>416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Geneva</vt:lpstr>
      <vt:lpstr>Lucida Grande</vt:lpstr>
      <vt:lpstr>Times New Roman</vt:lpstr>
      <vt:lpstr>NCRC</vt:lpstr>
      <vt:lpstr> Dolutegravir vs. Raltegravir SPRING-2 Study</vt:lpstr>
      <vt:lpstr>Dolutegravir versus Raltegravir SPRING-2: Design</vt:lpstr>
      <vt:lpstr>Dolutegravir versus Raltegravir SPRING-2: Results</vt:lpstr>
      <vt:lpstr>Dolutegravir versus Raltegravir SPRING-2: Results</vt:lpstr>
      <vt:lpstr>Dolutegravir versus Raltegravir SPRING-2: Conclusions</vt:lpstr>
      <vt:lpstr> Dolutegravir vs. Raltegravir SPRING-2 Study: Week 96 Data</vt:lpstr>
      <vt:lpstr>Dolutegravir + 2NRTIs versus Raltegravir + 2NRTIs  SPRING-2 (Week 96): Results</vt:lpstr>
      <vt:lpstr>Dolutegravir versus Raltegravir SPRING-2 (Week 96):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2137</cp:revision>
  <cp:lastPrinted>2020-02-15T17:14:27Z</cp:lastPrinted>
  <dcterms:created xsi:type="dcterms:W3CDTF">2010-11-28T05:36:22Z</dcterms:created>
  <dcterms:modified xsi:type="dcterms:W3CDTF">2020-02-21T15:21:31Z</dcterms:modified>
</cp:coreProperties>
</file>