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1"/>
  </p:notesMasterIdLst>
  <p:handoutMasterIdLst>
    <p:handoutMasterId r:id="rId22"/>
  </p:handoutMasterIdLst>
  <p:sldIdLst>
    <p:sldId id="1114" r:id="rId5"/>
    <p:sldId id="259" r:id="rId6"/>
    <p:sldId id="4776" r:id="rId7"/>
    <p:sldId id="4784" r:id="rId8"/>
    <p:sldId id="4785" r:id="rId9"/>
    <p:sldId id="4571" r:id="rId10"/>
    <p:sldId id="4574" r:id="rId11"/>
    <p:sldId id="4594" r:id="rId12"/>
    <p:sldId id="4786" r:id="rId13"/>
    <p:sldId id="4791" r:id="rId14"/>
    <p:sldId id="4788" r:id="rId15"/>
    <p:sldId id="4794" r:id="rId16"/>
    <p:sldId id="4793" r:id="rId17"/>
    <p:sldId id="4783" r:id="rId18"/>
    <p:sldId id="4782" r:id="rId19"/>
    <p:sldId id="4795" r:id="rId2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467A"/>
    <a:srgbClr val="89597B"/>
    <a:srgbClr val="894184"/>
    <a:srgbClr val="E2E2E2"/>
    <a:srgbClr val="D3D3D3"/>
    <a:srgbClr val="B5B5B5"/>
    <a:srgbClr val="009193"/>
    <a:srgbClr val="00B0F0"/>
    <a:srgbClr val="E1E2EE"/>
    <a:srgbClr val="2A5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86918" autoAdjust="0"/>
  </p:normalViewPr>
  <p:slideViewPr>
    <p:cSldViewPr snapToGrid="0" showGuides="1">
      <p:cViewPr varScale="1">
        <p:scale>
          <a:sx n="146" d="100"/>
          <a:sy n="146" d="100"/>
        </p:scale>
        <p:origin x="1280" y="176"/>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2945780426101"/>
          <c:y val="9.9155293088363905E-2"/>
          <c:w val="0.84253410891206204"/>
          <c:h val="0.72966163604549406"/>
        </c:manualLayout>
      </c:layout>
      <c:barChart>
        <c:barDir val="col"/>
        <c:grouping val="clustered"/>
        <c:varyColors val="0"/>
        <c:ser>
          <c:idx val="0"/>
          <c:order val="0"/>
          <c:tx>
            <c:strRef>
              <c:f>Sheet1!$B$1</c:f>
              <c:strCache>
                <c:ptCount val="1"/>
                <c:pt idx="0">
                  <c:v>Column1</c:v>
                </c:pt>
              </c:strCache>
            </c:strRef>
          </c:tx>
          <c:spPr>
            <a:gradFill>
              <a:gsLst>
                <a:gs pos="0">
                  <a:srgbClr val="044B84"/>
                </a:gs>
                <a:gs pos="99000">
                  <a:srgbClr val="4892D3"/>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44B84"/>
                  </a:gs>
                  <a:gs pos="99000">
                    <a:srgbClr val="4892D3"/>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A0C1-BB40-AF1E-597B3B0AFFD3}"/>
              </c:ext>
            </c:extLst>
          </c:dPt>
          <c:dPt>
            <c:idx val="1"/>
            <c:invertIfNegative val="0"/>
            <c:bubble3D val="0"/>
            <c:spPr>
              <a:gradFill>
                <a:gsLst>
                  <a:gs pos="0">
                    <a:srgbClr val="718E25">
                      <a:lumMod val="75000"/>
                    </a:srgbClr>
                  </a:gs>
                  <a:gs pos="99000">
                    <a:srgbClr val="718E25">
                      <a:lumMod val="60000"/>
                      <a:lumOff val="40000"/>
                    </a:srgb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A0C1-BB40-AF1E-597B3B0AFFD3}"/>
              </c:ext>
            </c:extLst>
          </c:dPt>
          <c:dPt>
            <c:idx val="2"/>
            <c:invertIfNegative val="0"/>
            <c:bubble3D val="0"/>
            <c:spPr>
              <a:gradFill>
                <a:gsLst>
                  <a:gs pos="0">
                    <a:srgbClr val="967C4A">
                      <a:lumMod val="75000"/>
                    </a:srgbClr>
                  </a:gs>
                  <a:gs pos="99000">
                    <a:srgbClr val="967C4A">
                      <a:lumMod val="60000"/>
                      <a:lumOff val="40000"/>
                    </a:srgb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A0C1-BB40-AF1E-597B3B0AFFD3}"/>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Boosted darunavir + 2 NRTIs</c:v>
                </c:pt>
                <c:pt idx="1">
                  <c:v>Boosted darunavir + dolutegravir</c:v>
                </c:pt>
                <c:pt idx="2">
                  <c:v>Dolutegravir + TDF-FTC or TDF/3TC</c:v>
                </c:pt>
              </c:strCache>
            </c:strRef>
          </c:cat>
          <c:val>
            <c:numRef>
              <c:f>Sheet1!$B$2:$B$4</c:f>
              <c:numCache>
                <c:formatCode>0</c:formatCode>
                <c:ptCount val="3"/>
                <c:pt idx="0">
                  <c:v>75</c:v>
                </c:pt>
                <c:pt idx="1">
                  <c:v>84</c:v>
                </c:pt>
                <c:pt idx="2">
                  <c:v>78</c:v>
                </c:pt>
              </c:numCache>
            </c:numRef>
          </c:val>
          <c:extLst>
            <c:ext xmlns:c16="http://schemas.microsoft.com/office/drawing/2014/chart" uri="{C3380CC4-5D6E-409C-BE32-E72D297353CC}">
              <c16:uniqueId val="{00000006-A0C1-BB40-AF1E-597B3B0AFFD3}"/>
            </c:ext>
          </c:extLst>
        </c:ser>
        <c:dLbls>
          <c:showLegendKey val="0"/>
          <c:showVal val="1"/>
          <c:showCatName val="0"/>
          <c:showSerName val="0"/>
          <c:showPercent val="0"/>
          <c:showBubbleSize val="0"/>
        </c:dLbls>
        <c:gapWidth val="100"/>
        <c:axId val="-2104325224"/>
        <c:axId val="-2104295176"/>
      </c:barChart>
      <c:catAx>
        <c:axId val="-2104325224"/>
        <c:scaling>
          <c:orientation val="minMax"/>
        </c:scaling>
        <c:delete val="0"/>
        <c:axPos val="b"/>
        <c:numFmt formatCode="General" sourceLinked="0"/>
        <c:majorTickMark val="out"/>
        <c:minorTickMark val="none"/>
        <c:tickLblPos val="nextTo"/>
        <c:spPr>
          <a:ln w="6350" cmpd="sng">
            <a:solidFill>
              <a:srgbClr val="000000"/>
            </a:solidFill>
          </a:ln>
        </c:spPr>
        <c:txPr>
          <a:bodyPr/>
          <a:lstStyle/>
          <a:p>
            <a:pPr>
              <a:defRPr sz="1200"/>
            </a:pPr>
            <a:endParaRPr lang="en-US"/>
          </a:p>
        </c:txPr>
        <c:crossAx val="-2104295176"/>
        <c:crosses val="autoZero"/>
        <c:auto val="1"/>
        <c:lblAlgn val="ctr"/>
        <c:lblOffset val="1"/>
        <c:tickLblSkip val="1"/>
        <c:tickMarkSkip val="1"/>
        <c:noMultiLvlLbl val="0"/>
      </c:catAx>
      <c:valAx>
        <c:axId val="-2104295176"/>
        <c:scaling>
          <c:orientation val="minMax"/>
          <c:max val="100"/>
          <c:min val="0"/>
        </c:scaling>
        <c:delete val="0"/>
        <c:axPos val="l"/>
        <c:title>
          <c:tx>
            <c:rich>
              <a:bodyPr/>
              <a:lstStyle/>
              <a:p>
                <a:pPr>
                  <a:defRPr sz="1200" b="1"/>
                </a:pPr>
                <a:r>
                  <a:rPr lang="en-US" sz="1200" b="1"/>
                  <a:t>HIV RNA &lt;50 copies/mL (%)</a:t>
                </a:r>
              </a:p>
            </c:rich>
          </c:tx>
          <c:layout>
            <c:manualLayout>
              <c:xMode val="edge"/>
              <c:yMode val="edge"/>
              <c:x val="1.8931155771451245E-2"/>
              <c:y val="7.479381672905909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0432522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ADF53-DD68-7C47-8441-463E0CD2D9A2}"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8B8B5506-8E99-694F-B056-EC73F5B89FEB}">
      <dgm:prSet phldrT="[Text]" custT="1"/>
      <dgm:spPr/>
      <dgm:t>
        <a:bodyPr/>
        <a:lstStyle/>
        <a:p>
          <a:r>
            <a:rPr lang="en-US" sz="2400" b="1" dirty="0"/>
            <a:t>Key Revision #1: </a:t>
          </a:r>
          <a:r>
            <a:rPr lang="en-US" sz="2400" dirty="0"/>
            <a:t>Dolutegravir/abacavir/lamivudine moved from </a:t>
          </a:r>
          <a:r>
            <a:rPr lang="en-US" sz="2400" i="1" dirty="0"/>
            <a:t>Recommended Initial Regimens for Most People with HIV </a:t>
          </a:r>
          <a:r>
            <a:rPr lang="en-US" sz="2400" dirty="0"/>
            <a:t>to </a:t>
          </a:r>
          <a:r>
            <a:rPr lang="en-US" sz="2400" i="1" dirty="0"/>
            <a:t>Other Initial Antiretroviral Regimens for Certain Clinical Scenarios </a:t>
          </a:r>
        </a:p>
      </dgm:t>
    </dgm:pt>
    <dgm:pt modelId="{3CDE3962-0482-4144-B38F-5A45F1600B2E}" type="parTrans" cxnId="{86C709E6-E65E-6C4D-A0D3-526328FAD898}">
      <dgm:prSet/>
      <dgm:spPr/>
      <dgm:t>
        <a:bodyPr/>
        <a:lstStyle/>
        <a:p>
          <a:endParaRPr lang="en-US" sz="2400"/>
        </a:p>
      </dgm:t>
    </dgm:pt>
    <dgm:pt modelId="{6A02EC8F-1F36-0740-BE50-9C766606C341}" type="sibTrans" cxnId="{86C709E6-E65E-6C4D-A0D3-526328FAD898}">
      <dgm:prSet/>
      <dgm:spPr/>
      <dgm:t>
        <a:bodyPr/>
        <a:lstStyle/>
        <a:p>
          <a:endParaRPr lang="en-US" sz="2400"/>
        </a:p>
      </dgm:t>
    </dgm:pt>
    <dgm:pt modelId="{952BFC1C-36CD-FA4C-9B89-87023DCF9381}">
      <dgm:prSet phldrT="[Text]" custT="1"/>
      <dgm:spPr/>
      <dgm:t>
        <a:bodyPr/>
        <a:lstStyle/>
        <a:p>
          <a:r>
            <a:rPr lang="en-US" sz="2400" dirty="0"/>
            <a:t>Why? Need for HLA-B*5701 testing, increased risk of cardiovascular events, availability of other options</a:t>
          </a:r>
        </a:p>
      </dgm:t>
    </dgm:pt>
    <dgm:pt modelId="{2FE09942-2B88-3545-8404-336242408F01}" type="parTrans" cxnId="{347A5F46-1958-2A41-B65C-6F15192DE0D1}">
      <dgm:prSet/>
      <dgm:spPr/>
      <dgm:t>
        <a:bodyPr/>
        <a:lstStyle/>
        <a:p>
          <a:endParaRPr lang="en-US" sz="2400"/>
        </a:p>
      </dgm:t>
    </dgm:pt>
    <dgm:pt modelId="{DC533F8C-D92F-5141-9F6E-B410ED5EF0AB}" type="sibTrans" cxnId="{347A5F46-1958-2A41-B65C-6F15192DE0D1}">
      <dgm:prSet/>
      <dgm:spPr/>
      <dgm:t>
        <a:bodyPr/>
        <a:lstStyle/>
        <a:p>
          <a:endParaRPr lang="en-US" sz="2400"/>
        </a:p>
      </dgm:t>
    </dgm:pt>
    <dgm:pt modelId="{A379F593-F1D7-3E47-B637-AB3555361C34}" type="pres">
      <dgm:prSet presAssocID="{0A3ADF53-DD68-7C47-8441-463E0CD2D9A2}" presName="linear" presStyleCnt="0">
        <dgm:presLayoutVars>
          <dgm:animLvl val="lvl"/>
          <dgm:resizeHandles val="exact"/>
        </dgm:presLayoutVars>
      </dgm:prSet>
      <dgm:spPr/>
    </dgm:pt>
    <dgm:pt modelId="{BE28F8C1-615D-2442-95EB-B6B0CF1577C6}" type="pres">
      <dgm:prSet presAssocID="{8B8B5506-8E99-694F-B056-EC73F5B89FEB}" presName="parentText" presStyleLbl="node1" presStyleIdx="0" presStyleCnt="1" custLinFactNeighborX="9" custLinFactNeighborY="-55868">
        <dgm:presLayoutVars>
          <dgm:chMax val="0"/>
          <dgm:bulletEnabled val="1"/>
        </dgm:presLayoutVars>
      </dgm:prSet>
      <dgm:spPr/>
    </dgm:pt>
    <dgm:pt modelId="{7C1D579D-DB2A-B249-BFCF-D0B8BDED85FB}" type="pres">
      <dgm:prSet presAssocID="{8B8B5506-8E99-694F-B056-EC73F5B89FEB}" presName="childText" presStyleLbl="revTx" presStyleIdx="0" presStyleCnt="1" custLinFactNeighborX="9" custLinFactNeighborY="-29222">
        <dgm:presLayoutVars>
          <dgm:bulletEnabled val="1"/>
        </dgm:presLayoutVars>
      </dgm:prSet>
      <dgm:spPr/>
    </dgm:pt>
  </dgm:ptLst>
  <dgm:cxnLst>
    <dgm:cxn modelId="{5B8C1C05-D415-054D-826A-5B21A3CC2DF6}" type="presOf" srcId="{8B8B5506-8E99-694F-B056-EC73F5B89FEB}" destId="{BE28F8C1-615D-2442-95EB-B6B0CF1577C6}" srcOrd="0" destOrd="0" presId="urn:microsoft.com/office/officeart/2005/8/layout/vList2"/>
    <dgm:cxn modelId="{347A5F46-1958-2A41-B65C-6F15192DE0D1}" srcId="{8B8B5506-8E99-694F-B056-EC73F5B89FEB}" destId="{952BFC1C-36CD-FA4C-9B89-87023DCF9381}" srcOrd="0" destOrd="0" parTransId="{2FE09942-2B88-3545-8404-336242408F01}" sibTransId="{DC533F8C-D92F-5141-9F6E-B410ED5EF0AB}"/>
    <dgm:cxn modelId="{3C2EBD65-3BC4-F34A-94C1-DED46F7C62F9}" type="presOf" srcId="{952BFC1C-36CD-FA4C-9B89-87023DCF9381}" destId="{7C1D579D-DB2A-B249-BFCF-D0B8BDED85FB}" srcOrd="0" destOrd="0" presId="urn:microsoft.com/office/officeart/2005/8/layout/vList2"/>
    <dgm:cxn modelId="{F5AD8070-7404-C14E-B23E-4B6723D9C7AA}" type="presOf" srcId="{0A3ADF53-DD68-7C47-8441-463E0CD2D9A2}" destId="{A379F593-F1D7-3E47-B637-AB3555361C34}" srcOrd="0" destOrd="0" presId="urn:microsoft.com/office/officeart/2005/8/layout/vList2"/>
    <dgm:cxn modelId="{86C709E6-E65E-6C4D-A0D3-526328FAD898}" srcId="{0A3ADF53-DD68-7C47-8441-463E0CD2D9A2}" destId="{8B8B5506-8E99-694F-B056-EC73F5B89FEB}" srcOrd="0" destOrd="0" parTransId="{3CDE3962-0482-4144-B38F-5A45F1600B2E}" sibTransId="{6A02EC8F-1F36-0740-BE50-9C766606C341}"/>
    <dgm:cxn modelId="{8F6ACD0C-AA07-804D-8E02-E1BC87D2BE47}" type="presParOf" srcId="{A379F593-F1D7-3E47-B637-AB3555361C34}" destId="{BE28F8C1-615D-2442-95EB-B6B0CF1577C6}" srcOrd="0" destOrd="0" presId="urn:microsoft.com/office/officeart/2005/8/layout/vList2"/>
    <dgm:cxn modelId="{799370E8-42BF-0645-9DDD-67EBF609B921}" type="presParOf" srcId="{A379F593-F1D7-3E47-B637-AB3555361C34}" destId="{7C1D579D-DB2A-B249-BFCF-D0B8BDED85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3ADF53-DD68-7C47-8441-463E0CD2D9A2}" type="doc">
      <dgm:prSet loTypeId="urn:microsoft.com/office/officeart/2005/8/layout/vList2" loCatId="" qsTypeId="urn:microsoft.com/office/officeart/2005/8/quickstyle/simple1" qsCatId="simple" csTypeId="urn:microsoft.com/office/officeart/2005/8/colors/accent2_2" csCatId="accent2" phldr="1"/>
      <dgm:spPr/>
      <dgm:t>
        <a:bodyPr/>
        <a:lstStyle/>
        <a:p>
          <a:endParaRPr lang="en-US"/>
        </a:p>
      </dgm:t>
    </dgm:pt>
    <dgm:pt modelId="{8B8B5506-8E99-694F-B056-EC73F5B89FEB}">
      <dgm:prSet phldrT="[Text]" custT="1"/>
      <dgm:spPr/>
      <dgm:t>
        <a:bodyPr/>
        <a:lstStyle/>
        <a:p>
          <a:r>
            <a:rPr lang="en-US" sz="2400" b="1" dirty="0"/>
            <a:t>Key Revision #2: </a:t>
          </a:r>
          <a:r>
            <a:rPr lang="en-US" sz="2400" dirty="0"/>
            <a:t>Several regimens no longer recommended as initial therapy due to higher pill burden, more adverse effects, or lower barrier to resistance</a:t>
          </a:r>
          <a:endParaRPr lang="en-US" sz="2400" i="1" dirty="0"/>
        </a:p>
      </dgm:t>
    </dgm:pt>
    <dgm:pt modelId="{3CDE3962-0482-4144-B38F-5A45F1600B2E}" type="parTrans" cxnId="{86C709E6-E65E-6C4D-A0D3-526328FAD898}">
      <dgm:prSet/>
      <dgm:spPr/>
      <dgm:t>
        <a:bodyPr/>
        <a:lstStyle/>
        <a:p>
          <a:endParaRPr lang="en-US" sz="2400"/>
        </a:p>
      </dgm:t>
    </dgm:pt>
    <dgm:pt modelId="{6A02EC8F-1F36-0740-BE50-9C766606C341}" type="sibTrans" cxnId="{86C709E6-E65E-6C4D-A0D3-526328FAD898}">
      <dgm:prSet/>
      <dgm:spPr/>
      <dgm:t>
        <a:bodyPr/>
        <a:lstStyle/>
        <a:p>
          <a:endParaRPr lang="en-US" sz="2400"/>
        </a:p>
      </dgm:t>
    </dgm:pt>
    <dgm:pt modelId="{952BFC1C-36CD-FA4C-9B89-87023DCF9381}">
      <dgm:prSet phldrT="[Text]" custT="1"/>
      <dgm:spPr/>
      <dgm:t>
        <a:bodyPr/>
        <a:lstStyle/>
        <a:p>
          <a:r>
            <a:rPr lang="en-US" sz="2400" dirty="0"/>
            <a:t>Includes: elvitegravir/cobicistat and </a:t>
          </a:r>
          <a:r>
            <a:rPr lang="en-US" sz="2400" dirty="0" err="1"/>
            <a:t>raltegravir</a:t>
          </a:r>
          <a:r>
            <a:rPr lang="en-US" sz="2400" dirty="0"/>
            <a:t>-based regimens, boosted atazanavir-based regimens, efavirenz-based regimens, </a:t>
          </a:r>
          <a:r>
            <a:rPr lang="en-US" sz="2400" dirty="0" err="1"/>
            <a:t>rilpivirine</a:t>
          </a:r>
          <a:r>
            <a:rPr lang="en-US" sz="2400" dirty="0"/>
            <a:t>/TDF/FTC</a:t>
          </a:r>
        </a:p>
      </dgm:t>
    </dgm:pt>
    <dgm:pt modelId="{2FE09942-2B88-3545-8404-336242408F01}" type="parTrans" cxnId="{347A5F46-1958-2A41-B65C-6F15192DE0D1}">
      <dgm:prSet/>
      <dgm:spPr/>
      <dgm:t>
        <a:bodyPr/>
        <a:lstStyle/>
        <a:p>
          <a:endParaRPr lang="en-US" sz="2400"/>
        </a:p>
      </dgm:t>
    </dgm:pt>
    <dgm:pt modelId="{DC533F8C-D92F-5141-9F6E-B410ED5EF0AB}" type="sibTrans" cxnId="{347A5F46-1958-2A41-B65C-6F15192DE0D1}">
      <dgm:prSet/>
      <dgm:spPr/>
      <dgm:t>
        <a:bodyPr/>
        <a:lstStyle/>
        <a:p>
          <a:endParaRPr lang="en-US" sz="2400"/>
        </a:p>
      </dgm:t>
    </dgm:pt>
    <dgm:pt modelId="{A379F593-F1D7-3E47-B637-AB3555361C34}" type="pres">
      <dgm:prSet presAssocID="{0A3ADF53-DD68-7C47-8441-463E0CD2D9A2}" presName="linear" presStyleCnt="0">
        <dgm:presLayoutVars>
          <dgm:animLvl val="lvl"/>
          <dgm:resizeHandles val="exact"/>
        </dgm:presLayoutVars>
      </dgm:prSet>
      <dgm:spPr/>
    </dgm:pt>
    <dgm:pt modelId="{BE28F8C1-615D-2442-95EB-B6B0CF1577C6}" type="pres">
      <dgm:prSet presAssocID="{8B8B5506-8E99-694F-B056-EC73F5B89FEB}" presName="parentText" presStyleLbl="node1" presStyleIdx="0" presStyleCnt="1" custLinFactNeighborX="9" custLinFactNeighborY="-55868">
        <dgm:presLayoutVars>
          <dgm:chMax val="0"/>
          <dgm:bulletEnabled val="1"/>
        </dgm:presLayoutVars>
      </dgm:prSet>
      <dgm:spPr/>
    </dgm:pt>
    <dgm:pt modelId="{7C1D579D-DB2A-B249-BFCF-D0B8BDED85FB}" type="pres">
      <dgm:prSet presAssocID="{8B8B5506-8E99-694F-B056-EC73F5B89FEB}" presName="childText" presStyleLbl="revTx" presStyleIdx="0" presStyleCnt="1" custLinFactNeighborY="-38413">
        <dgm:presLayoutVars>
          <dgm:bulletEnabled val="1"/>
        </dgm:presLayoutVars>
      </dgm:prSet>
      <dgm:spPr/>
    </dgm:pt>
  </dgm:ptLst>
  <dgm:cxnLst>
    <dgm:cxn modelId="{5B8C1C05-D415-054D-826A-5B21A3CC2DF6}" type="presOf" srcId="{8B8B5506-8E99-694F-B056-EC73F5B89FEB}" destId="{BE28F8C1-615D-2442-95EB-B6B0CF1577C6}" srcOrd="0" destOrd="0" presId="urn:microsoft.com/office/officeart/2005/8/layout/vList2"/>
    <dgm:cxn modelId="{347A5F46-1958-2A41-B65C-6F15192DE0D1}" srcId="{8B8B5506-8E99-694F-B056-EC73F5B89FEB}" destId="{952BFC1C-36CD-FA4C-9B89-87023DCF9381}" srcOrd="0" destOrd="0" parTransId="{2FE09942-2B88-3545-8404-336242408F01}" sibTransId="{DC533F8C-D92F-5141-9F6E-B410ED5EF0AB}"/>
    <dgm:cxn modelId="{3C2EBD65-3BC4-F34A-94C1-DED46F7C62F9}" type="presOf" srcId="{952BFC1C-36CD-FA4C-9B89-87023DCF9381}" destId="{7C1D579D-DB2A-B249-BFCF-D0B8BDED85FB}" srcOrd="0" destOrd="0" presId="urn:microsoft.com/office/officeart/2005/8/layout/vList2"/>
    <dgm:cxn modelId="{F5AD8070-7404-C14E-B23E-4B6723D9C7AA}" type="presOf" srcId="{0A3ADF53-DD68-7C47-8441-463E0CD2D9A2}" destId="{A379F593-F1D7-3E47-B637-AB3555361C34}" srcOrd="0" destOrd="0" presId="urn:microsoft.com/office/officeart/2005/8/layout/vList2"/>
    <dgm:cxn modelId="{86C709E6-E65E-6C4D-A0D3-526328FAD898}" srcId="{0A3ADF53-DD68-7C47-8441-463E0CD2D9A2}" destId="{8B8B5506-8E99-694F-B056-EC73F5B89FEB}" srcOrd="0" destOrd="0" parTransId="{3CDE3962-0482-4144-B38F-5A45F1600B2E}" sibTransId="{6A02EC8F-1F36-0740-BE50-9C766606C341}"/>
    <dgm:cxn modelId="{8F6ACD0C-AA07-804D-8E02-E1BC87D2BE47}" type="presParOf" srcId="{A379F593-F1D7-3E47-B637-AB3555361C34}" destId="{BE28F8C1-615D-2442-95EB-B6B0CF1577C6}" srcOrd="0" destOrd="0" presId="urn:microsoft.com/office/officeart/2005/8/layout/vList2"/>
    <dgm:cxn modelId="{799370E8-42BF-0645-9DDD-67EBF609B921}" type="presParOf" srcId="{A379F593-F1D7-3E47-B637-AB3555361C34}" destId="{7C1D579D-DB2A-B249-BFCF-D0B8BDED85F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8F8C1-615D-2442-95EB-B6B0CF1577C6}">
      <dsp:nvSpPr>
        <dsp:cNvPr id="0" name=""/>
        <dsp:cNvSpPr/>
      </dsp:nvSpPr>
      <dsp:spPr>
        <a:xfrm>
          <a:off x="0" y="74899"/>
          <a:ext cx="8328454" cy="16350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Key Revision #1: </a:t>
          </a:r>
          <a:r>
            <a:rPr lang="en-US" sz="2400" kern="1200" dirty="0"/>
            <a:t>Dolutegravir/abacavir/lamivudine moved from </a:t>
          </a:r>
          <a:r>
            <a:rPr lang="en-US" sz="2400" i="1" kern="1200" dirty="0"/>
            <a:t>Recommended Initial Regimens for Most People with HIV </a:t>
          </a:r>
          <a:r>
            <a:rPr lang="en-US" sz="2400" kern="1200" dirty="0"/>
            <a:t>to </a:t>
          </a:r>
          <a:r>
            <a:rPr lang="en-US" sz="2400" i="1" kern="1200" dirty="0"/>
            <a:t>Other Initial Antiretroviral Regimens for Certain Clinical Scenarios </a:t>
          </a:r>
        </a:p>
      </dsp:txBody>
      <dsp:txXfrm>
        <a:off x="79818" y="154717"/>
        <a:ext cx="8168818" cy="1475439"/>
      </dsp:txXfrm>
    </dsp:sp>
    <dsp:sp modelId="{7C1D579D-DB2A-B249-BFCF-D0B8BDED85FB}">
      <dsp:nvSpPr>
        <dsp:cNvPr id="0" name=""/>
        <dsp:cNvSpPr/>
      </dsp:nvSpPr>
      <dsp:spPr>
        <a:xfrm>
          <a:off x="0" y="1833535"/>
          <a:ext cx="832845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2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Why? Need for HLA-B*5701 testing, increased risk of cardiovascular events, availability of other options</a:t>
          </a:r>
        </a:p>
      </dsp:txBody>
      <dsp:txXfrm>
        <a:off x="0" y="1833535"/>
        <a:ext cx="8328454"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8F8C1-615D-2442-95EB-B6B0CF1577C6}">
      <dsp:nvSpPr>
        <dsp:cNvPr id="0" name=""/>
        <dsp:cNvSpPr/>
      </dsp:nvSpPr>
      <dsp:spPr>
        <a:xfrm>
          <a:off x="0" y="265024"/>
          <a:ext cx="8328454" cy="12548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Key Revision #2: </a:t>
          </a:r>
          <a:r>
            <a:rPr lang="en-US" sz="2400" kern="1200" dirty="0"/>
            <a:t>Several regimens no longer recommended as initial therapy due to higher pill burden, more adverse effects, or lower barrier to resistance</a:t>
          </a:r>
          <a:endParaRPr lang="en-US" sz="2400" i="1" kern="1200" dirty="0"/>
        </a:p>
      </dsp:txBody>
      <dsp:txXfrm>
        <a:off x="61256" y="326280"/>
        <a:ext cx="8205942" cy="1132313"/>
      </dsp:txXfrm>
    </dsp:sp>
    <dsp:sp modelId="{7C1D579D-DB2A-B249-BFCF-D0B8BDED85FB}">
      <dsp:nvSpPr>
        <dsp:cNvPr id="0" name=""/>
        <dsp:cNvSpPr/>
      </dsp:nvSpPr>
      <dsp:spPr>
        <a:xfrm>
          <a:off x="0" y="1639196"/>
          <a:ext cx="832845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42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Includes: elvitegravir/cobicistat and </a:t>
          </a:r>
          <a:r>
            <a:rPr lang="en-US" sz="2400" kern="1200" dirty="0" err="1"/>
            <a:t>raltegravir</a:t>
          </a:r>
          <a:r>
            <a:rPr lang="en-US" sz="2400" kern="1200" dirty="0"/>
            <a:t>-based regimens, boosted atazanavir-based regimens, efavirenz-based regimens, </a:t>
          </a:r>
          <a:r>
            <a:rPr lang="en-US" sz="2400" kern="1200" dirty="0" err="1"/>
            <a:t>rilpivirine</a:t>
          </a:r>
          <a:r>
            <a:rPr lang="en-US" sz="2400" kern="1200" dirty="0"/>
            <a:t>/TDF/FTC</a:t>
          </a:r>
        </a:p>
      </dsp:txBody>
      <dsp:txXfrm>
        <a:off x="0" y="1639196"/>
        <a:ext cx="8328454"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98523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143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680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0196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569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4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64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799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106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539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04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81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202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414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49" y="1428596"/>
            <a:ext cx="8538127"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49" y="1035386"/>
            <a:ext cx="8538127"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8452815"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52694830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the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417374211"/>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65" r:id="rId16"/>
    <p:sldLayoutId id="2147483756" r:id="rId17"/>
    <p:sldLayoutId id="2147483735" r:id="rId18"/>
    <p:sldLayoutId id="2147483707" r:id="rId19"/>
    <p:sldLayoutId id="2147483732" r:id="rId20"/>
    <p:sldLayoutId id="2147483727" r:id="rId21"/>
    <p:sldLayoutId id="2147483694" r:id="rId22"/>
    <p:sldLayoutId id="2147483703" r:id="rId23"/>
    <p:sldLayoutId id="2147483766"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1074516"/>
            <a:ext cx="8229600" cy="1280160"/>
          </a:xfrm>
        </p:spPr>
        <p:txBody>
          <a:bodyPr/>
          <a:lstStyle/>
          <a:p>
            <a:r>
              <a:rPr lang="en-US" dirty="0"/>
              <a:t>Guideline Update: HHS Adult &amp; Adolescent Antiretroviral Treatment Guidelines</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October 11, 2024</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br>
              <a:rPr lang="en-US" dirty="0"/>
            </a:br>
            <a:r>
              <a:rPr lang="en-US" dirty="0"/>
              <a:t>Associate Editor, National HIV Curriculum</a:t>
            </a:r>
            <a:br>
              <a:rPr lang="en-US" dirty="0"/>
            </a:br>
            <a:r>
              <a:rPr lang="en-US" dirty="0"/>
              <a:t>Professor of Medicine, Division of Allergy and Infectious Diseases</a:t>
            </a:r>
          </a:p>
          <a:p>
            <a:r>
              <a:rPr lang="en-US" dirty="0"/>
              <a:t>University of Washington</a:t>
            </a:r>
          </a:p>
        </p:txBody>
      </p:sp>
    </p:spTree>
    <p:extLst>
      <p:ext uri="{BB962C8B-B14F-4D97-AF65-F5344CB8AC3E}">
        <p14:creationId xmlns:p14="http://schemas.microsoft.com/office/powerpoint/2010/main" val="1510167498"/>
      </p:ext>
    </p:extLst>
  </p:cSld>
  <p:clrMapOvr>
    <a:masterClrMapping/>
  </p:clrMapOvr>
  <p:transition spd="slow" advTm="1950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D802-1733-E670-9D8D-85BF6F48651D}"/>
              </a:ext>
            </a:extLst>
          </p:cNvPr>
          <p:cNvSpPr>
            <a:spLocks noGrp="1"/>
          </p:cNvSpPr>
          <p:nvPr>
            <p:ph type="title"/>
          </p:nvPr>
        </p:nvSpPr>
        <p:spPr/>
        <p:txBody>
          <a:bodyPr>
            <a:normAutofit/>
          </a:bodyPr>
          <a:lstStyle/>
          <a:p>
            <a:r>
              <a:rPr lang="en-US" sz="2100" dirty="0"/>
              <a:t>Virologic Failure</a:t>
            </a:r>
            <a:br>
              <a:rPr lang="en-US" dirty="0"/>
            </a:br>
            <a:r>
              <a:rPr lang="en-US" sz="2300" dirty="0"/>
              <a:t>Added Statements About Long-Acting Cabotegravir/</a:t>
            </a:r>
            <a:r>
              <a:rPr lang="en-US" sz="2300" dirty="0" err="1"/>
              <a:t>Rilpivirine</a:t>
            </a:r>
            <a:endParaRPr lang="en-US" sz="2300" dirty="0"/>
          </a:p>
        </p:txBody>
      </p:sp>
      <p:sp>
        <p:nvSpPr>
          <p:cNvPr id="3" name="Text Placeholder 2">
            <a:extLst>
              <a:ext uri="{FF2B5EF4-FFF2-40B4-BE49-F238E27FC236}">
                <a16:creationId xmlns:a16="http://schemas.microsoft.com/office/drawing/2014/main" id="{FE3E641E-A1E6-DEBE-12D9-F729A9B4CDBB}"/>
              </a:ext>
            </a:extLst>
          </p:cNvPr>
          <p:cNvSpPr>
            <a:spLocks noGrp="1"/>
          </p:cNvSpPr>
          <p:nvPr>
            <p:ph type="body" sz="quarter" idx="14"/>
          </p:nvPr>
        </p:nvSpPr>
        <p:spPr/>
        <p:txBody>
          <a:bodyPr/>
          <a:lstStyle/>
          <a:p>
            <a:r>
              <a:rPr lang="en-US" dirty="0"/>
              <a:t>HHS Guidelines for the Use of Antiretroviral Agents in Adults and Adolescents with HIV. Updated Sept. 12, 2024. (http://</a:t>
            </a:r>
            <a:r>
              <a:rPr lang="en-US" dirty="0" err="1"/>
              <a:t>www.clinicalinfo.hiv.gov</a:t>
            </a:r>
            <a:r>
              <a:rPr lang="en-US" dirty="0"/>
              <a:t>)</a:t>
            </a:r>
          </a:p>
          <a:p>
            <a:endParaRPr lang="en-US" dirty="0"/>
          </a:p>
        </p:txBody>
      </p:sp>
      <p:sp>
        <p:nvSpPr>
          <p:cNvPr id="4" name="Content Placeholder 3">
            <a:extLst>
              <a:ext uri="{FF2B5EF4-FFF2-40B4-BE49-F238E27FC236}">
                <a16:creationId xmlns:a16="http://schemas.microsoft.com/office/drawing/2014/main" id="{4EA47FA6-D3C9-629D-F4BE-83BABA9493DA}"/>
              </a:ext>
            </a:extLst>
          </p:cNvPr>
          <p:cNvSpPr>
            <a:spLocks noGrp="1"/>
          </p:cNvSpPr>
          <p:nvPr>
            <p:ph sz="half" idx="2"/>
          </p:nvPr>
        </p:nvSpPr>
        <p:spPr/>
        <p:txBody>
          <a:bodyPr>
            <a:normAutofit/>
          </a:bodyPr>
          <a:lstStyle/>
          <a:p>
            <a:r>
              <a:rPr lang="en-US" b="0" i="0" dirty="0">
                <a:solidFill>
                  <a:srgbClr val="000000"/>
                </a:solidFill>
                <a:effectLst/>
                <a:latin typeface="+mn-lt"/>
              </a:rPr>
              <a:t>Some people with HIV cannot reach or maintain viral suppression on oral ART despite intensive adherence support</a:t>
            </a:r>
          </a:p>
          <a:p>
            <a:r>
              <a:rPr lang="en-US" dirty="0">
                <a:latin typeface="+mn-lt"/>
              </a:rPr>
              <a:t>L</a:t>
            </a:r>
            <a:r>
              <a:rPr lang="en-US" b="0" i="0" dirty="0">
                <a:solidFill>
                  <a:srgbClr val="000000"/>
                </a:solidFill>
                <a:effectLst/>
                <a:latin typeface="+mn-lt"/>
              </a:rPr>
              <a:t>ong-acting injectable cabotegravir/</a:t>
            </a:r>
            <a:r>
              <a:rPr lang="en-US" b="0" i="0" dirty="0" err="1">
                <a:solidFill>
                  <a:srgbClr val="000000"/>
                </a:solidFill>
                <a:effectLst/>
                <a:latin typeface="+mn-lt"/>
              </a:rPr>
              <a:t>rilpivirine</a:t>
            </a:r>
            <a:r>
              <a:rPr lang="en-US" b="0" i="0" dirty="0">
                <a:solidFill>
                  <a:srgbClr val="000000"/>
                </a:solidFill>
                <a:effectLst/>
                <a:latin typeface="+mn-lt"/>
              </a:rPr>
              <a:t> has been used in this situation with some success, but long-term efficacy data are limited</a:t>
            </a:r>
          </a:p>
          <a:p>
            <a:r>
              <a:rPr lang="en-US" b="0" i="0" dirty="0">
                <a:solidFill>
                  <a:srgbClr val="000000"/>
                </a:solidFill>
                <a:effectLst/>
                <a:latin typeface="+mn-lt"/>
              </a:rPr>
              <a:t>Based on very limited data, Panel recommends use of LA CAB/RPV on a case-by-case basis in select individuals with persistent virologic failure</a:t>
            </a:r>
          </a:p>
        </p:txBody>
      </p:sp>
    </p:spTree>
    <p:extLst>
      <p:ext uri="{BB962C8B-B14F-4D97-AF65-F5344CB8AC3E}">
        <p14:creationId xmlns:p14="http://schemas.microsoft.com/office/powerpoint/2010/main" val="304671788"/>
      </p:ext>
    </p:extLst>
  </p:cSld>
  <p:clrMapOvr>
    <a:masterClrMapping/>
  </p:clrMapOvr>
  <p:transition spd="slow" advTm="7451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E1B0-3F81-A771-7E87-754E893BB206}"/>
              </a:ext>
            </a:extLst>
          </p:cNvPr>
          <p:cNvSpPr>
            <a:spLocks noGrp="1"/>
          </p:cNvSpPr>
          <p:nvPr>
            <p:ph type="title"/>
          </p:nvPr>
        </p:nvSpPr>
        <p:spPr/>
        <p:txBody>
          <a:bodyPr>
            <a:normAutofit/>
          </a:bodyPr>
          <a:lstStyle/>
          <a:p>
            <a:r>
              <a:rPr lang="en-US" sz="2100" dirty="0"/>
              <a:t>Hepatitis B Coinfection</a:t>
            </a:r>
            <a:br>
              <a:rPr lang="en-US" sz="2100" dirty="0"/>
            </a:br>
            <a:r>
              <a:rPr lang="en-US" sz="2300" dirty="0"/>
              <a:t>Key Updates</a:t>
            </a:r>
          </a:p>
        </p:txBody>
      </p:sp>
      <p:sp>
        <p:nvSpPr>
          <p:cNvPr id="5" name="Text Placeholder 4">
            <a:extLst>
              <a:ext uri="{FF2B5EF4-FFF2-40B4-BE49-F238E27FC236}">
                <a16:creationId xmlns:a16="http://schemas.microsoft.com/office/drawing/2014/main" id="{C1D79A9C-EA35-28AF-7D75-0ECE497F46D7}"/>
              </a:ext>
            </a:extLst>
          </p:cNvPr>
          <p:cNvSpPr>
            <a:spLocks noGrp="1"/>
          </p:cNvSpPr>
          <p:nvPr>
            <p:ph type="body" sz="quarter" idx="14"/>
          </p:nvPr>
        </p:nvSpPr>
        <p:spPr/>
        <p:txBody>
          <a:bodyPr/>
          <a:lstStyle/>
          <a:p>
            <a:r>
              <a:rPr lang="en-US" dirty="0"/>
              <a:t>HHS Guidelines for the Use of Antiretroviral Agents in Adults and Adolescents with HIV. Updated Sept. 12, 2024. (http://</a:t>
            </a:r>
            <a:r>
              <a:rPr lang="en-US" dirty="0" err="1"/>
              <a:t>www.clinicalinfo.hiv.gov</a:t>
            </a:r>
            <a:r>
              <a:rPr lang="en-US" dirty="0"/>
              <a:t>)</a:t>
            </a:r>
          </a:p>
          <a:p>
            <a:endParaRPr lang="en-US" dirty="0"/>
          </a:p>
        </p:txBody>
      </p:sp>
      <p:sp>
        <p:nvSpPr>
          <p:cNvPr id="4" name="Content Placeholder 3">
            <a:extLst>
              <a:ext uri="{FF2B5EF4-FFF2-40B4-BE49-F238E27FC236}">
                <a16:creationId xmlns:a16="http://schemas.microsoft.com/office/drawing/2014/main" id="{870BC0BD-B7F7-69C9-032F-E91318AE05E0}"/>
              </a:ext>
            </a:extLst>
          </p:cNvPr>
          <p:cNvSpPr>
            <a:spLocks noGrp="1"/>
          </p:cNvSpPr>
          <p:nvPr>
            <p:ph sz="half" idx="2"/>
          </p:nvPr>
        </p:nvSpPr>
        <p:spPr/>
        <p:txBody>
          <a:bodyPr>
            <a:normAutofit/>
          </a:bodyPr>
          <a:lstStyle/>
          <a:p>
            <a:pPr algn="l">
              <a:buFont typeface="Arial" panose="020B0604020202020204" pitchFamily="34" charset="0"/>
              <a:buChar char="•"/>
            </a:pPr>
            <a:r>
              <a:rPr lang="en-US" b="0" i="0" dirty="0">
                <a:solidFill>
                  <a:srgbClr val="000000"/>
                </a:solidFill>
                <a:effectLst/>
                <a:latin typeface="+mn-lt"/>
              </a:rPr>
              <a:t>Pegylated interferon no longer recommended</a:t>
            </a:r>
          </a:p>
          <a:p>
            <a:pPr algn="l">
              <a:buFont typeface="Arial" panose="020B0604020202020204" pitchFamily="34" charset="0"/>
              <a:buChar char="•"/>
            </a:pPr>
            <a:r>
              <a:rPr lang="en-US" b="0" i="0" dirty="0">
                <a:solidFill>
                  <a:srgbClr val="000000"/>
                </a:solidFill>
                <a:effectLst/>
                <a:latin typeface="+mn-lt"/>
              </a:rPr>
              <a:t>Screen for hepatitis D infection in all people with HIV/hepatitis B</a:t>
            </a:r>
          </a:p>
          <a:p>
            <a:pPr algn="l">
              <a:buFont typeface="Arial" panose="020B0604020202020204" pitchFamily="34" charset="0"/>
              <a:buChar char="•"/>
            </a:pPr>
            <a:r>
              <a:rPr lang="en-US" dirty="0">
                <a:latin typeface="+mn-lt"/>
              </a:rPr>
              <a:t>When switching to NRTI-sparing or NRTI-limiting ARV regimens:</a:t>
            </a:r>
          </a:p>
          <a:p>
            <a:pPr lvl="1">
              <a:buFont typeface="Arial" panose="020B0604020202020204" pitchFamily="34" charset="0"/>
              <a:buChar char="•"/>
            </a:pPr>
            <a:r>
              <a:rPr lang="en-US" dirty="0">
                <a:latin typeface="+mn-lt"/>
              </a:rPr>
              <a:t>Screen for HBV before the switch</a:t>
            </a:r>
          </a:p>
          <a:p>
            <a:pPr lvl="1">
              <a:buFont typeface="Arial" panose="020B0604020202020204" pitchFamily="34" charset="0"/>
              <a:buChar char="•"/>
            </a:pPr>
            <a:r>
              <a:rPr lang="en-US" dirty="0">
                <a:latin typeface="+mn-lt"/>
              </a:rPr>
              <a:t>Vaccinate if non-immune</a:t>
            </a:r>
          </a:p>
          <a:p>
            <a:pPr lvl="1">
              <a:buFont typeface="Arial" panose="020B0604020202020204" pitchFamily="34" charset="0"/>
              <a:buChar char="•"/>
            </a:pPr>
            <a:r>
              <a:rPr lang="en-US" dirty="0">
                <a:latin typeface="+mn-lt"/>
              </a:rPr>
              <a:t>Ensure active anti-hepatitis B agent in new regimen if hepatitis B coinfection </a:t>
            </a:r>
            <a:br>
              <a:rPr lang="en-US" dirty="0">
                <a:latin typeface="+mn-lt"/>
              </a:rPr>
            </a:br>
            <a:r>
              <a:rPr lang="en-US" dirty="0">
                <a:latin typeface="+mn-lt"/>
              </a:rPr>
              <a:t>(TAF, TDF, or entecavir)</a:t>
            </a:r>
            <a:endParaRPr lang="en-US" b="0" i="0" dirty="0">
              <a:solidFill>
                <a:srgbClr val="000000"/>
              </a:solidFill>
              <a:effectLst/>
              <a:latin typeface="+mn-lt"/>
            </a:endParaRPr>
          </a:p>
        </p:txBody>
      </p:sp>
    </p:spTree>
    <p:extLst>
      <p:ext uri="{BB962C8B-B14F-4D97-AF65-F5344CB8AC3E}">
        <p14:creationId xmlns:p14="http://schemas.microsoft.com/office/powerpoint/2010/main" val="1506238813"/>
      </p:ext>
    </p:extLst>
  </p:cSld>
  <p:clrMapOvr>
    <a:masterClrMapping/>
  </p:clrMapOvr>
  <p:transition spd="slow" advTm="17714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F0DA-A409-047E-9569-FBB009A271D7}"/>
              </a:ext>
            </a:extLst>
          </p:cNvPr>
          <p:cNvSpPr>
            <a:spLocks noGrp="1"/>
          </p:cNvSpPr>
          <p:nvPr>
            <p:ph type="title"/>
          </p:nvPr>
        </p:nvSpPr>
        <p:spPr/>
        <p:txBody>
          <a:bodyPr>
            <a:normAutofit/>
          </a:bodyPr>
          <a:lstStyle/>
          <a:p>
            <a:r>
              <a:rPr lang="en-US" sz="2100" dirty="0"/>
              <a:t>Latent Tuberculosis Treatment-Antiretroviral Options</a:t>
            </a:r>
            <a:br>
              <a:rPr lang="en-US" sz="2000" dirty="0"/>
            </a:br>
            <a:r>
              <a:rPr lang="en-US" sz="2300" dirty="0"/>
              <a:t>Key Update: Dolutegravir BID Option with 1HP</a:t>
            </a:r>
          </a:p>
        </p:txBody>
      </p:sp>
      <p:sp>
        <p:nvSpPr>
          <p:cNvPr id="5" name="Text Placeholder 4">
            <a:extLst>
              <a:ext uri="{FF2B5EF4-FFF2-40B4-BE49-F238E27FC236}">
                <a16:creationId xmlns:a16="http://schemas.microsoft.com/office/drawing/2014/main" id="{9812A0B9-6A71-F2D1-1E77-AC1128725860}"/>
              </a:ext>
            </a:extLst>
          </p:cNvPr>
          <p:cNvSpPr>
            <a:spLocks noGrp="1"/>
          </p:cNvSpPr>
          <p:nvPr>
            <p:ph type="body" sz="quarter" idx="14"/>
          </p:nvPr>
        </p:nvSpPr>
        <p:spPr/>
        <p:txBody>
          <a:bodyPr/>
          <a:lstStyle/>
          <a:p>
            <a:r>
              <a:rPr lang="en-US" dirty="0"/>
              <a:t>HHS Guidelines for the Use of Antiretroviral Agents in Adults and Adolescents with HIV. Updated Sept. 12, 2024.</a:t>
            </a:r>
          </a:p>
        </p:txBody>
      </p:sp>
      <p:graphicFrame>
        <p:nvGraphicFramePr>
          <p:cNvPr id="44" name="Group 155">
            <a:extLst>
              <a:ext uri="{FF2B5EF4-FFF2-40B4-BE49-F238E27FC236}">
                <a16:creationId xmlns:a16="http://schemas.microsoft.com/office/drawing/2014/main" id="{B07A74E7-E18D-8FC0-4983-7C93D412E118}"/>
              </a:ext>
            </a:extLst>
          </p:cNvPr>
          <p:cNvGraphicFramePr>
            <a:graphicFrameLocks/>
          </p:cNvGraphicFramePr>
          <p:nvPr>
            <p:extLst>
              <p:ext uri="{D42A27DB-BD31-4B8C-83A1-F6EECF244321}">
                <p14:modId xmlns:p14="http://schemas.microsoft.com/office/powerpoint/2010/main" val="2663543672"/>
              </p:ext>
            </p:extLst>
          </p:nvPr>
        </p:nvGraphicFramePr>
        <p:xfrm>
          <a:off x="457200" y="1060468"/>
          <a:ext cx="8229600" cy="3657600"/>
        </p:xfrm>
        <a:graphic>
          <a:graphicData uri="http://schemas.openxmlformats.org/drawingml/2006/table">
            <a:tbl>
              <a:tblPr>
                <a:tableStyleId>{2D5ABB26-0587-4C30-8999-92F81FD0307C}</a:tableStyleId>
              </a:tblPr>
              <a:tblGrid>
                <a:gridCol w="1151185">
                  <a:extLst>
                    <a:ext uri="{9D8B030D-6E8A-4147-A177-3AD203B41FA5}">
                      <a16:colId xmlns:a16="http://schemas.microsoft.com/office/drawing/2014/main" val="20000"/>
                    </a:ext>
                  </a:extLst>
                </a:gridCol>
                <a:gridCol w="1799933">
                  <a:extLst>
                    <a:ext uri="{9D8B030D-6E8A-4147-A177-3AD203B41FA5}">
                      <a16:colId xmlns:a16="http://schemas.microsoft.com/office/drawing/2014/main" val="20001"/>
                    </a:ext>
                  </a:extLst>
                </a:gridCol>
                <a:gridCol w="2061086">
                  <a:extLst>
                    <a:ext uri="{9D8B030D-6E8A-4147-A177-3AD203B41FA5}">
                      <a16:colId xmlns:a16="http://schemas.microsoft.com/office/drawing/2014/main" val="363058680"/>
                    </a:ext>
                  </a:extLst>
                </a:gridCol>
                <a:gridCol w="3217396">
                  <a:extLst>
                    <a:ext uri="{9D8B030D-6E8A-4147-A177-3AD203B41FA5}">
                      <a16:colId xmlns:a16="http://schemas.microsoft.com/office/drawing/2014/main" val="3570267914"/>
                    </a:ext>
                  </a:extLst>
                </a:gridCol>
              </a:tblGrid>
              <a:tr h="521333">
                <a:tc gridSpan="4">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PREFERRED </a:t>
                      </a:r>
                      <a:r>
                        <a:rPr lang="en-US" sz="1400" b="1" dirty="0">
                          <a:solidFill>
                            <a:schemeClr val="bg1"/>
                          </a:solidFill>
                          <a:latin typeface="Arial" panose="020B0604020202020204" pitchFamily="34" charset="0"/>
                          <a:cs typeface="Arial" panose="020B0604020202020204" pitchFamily="34" charset="0"/>
                        </a:rPr>
                        <a:t>Latent Tuberculosis Treatment-Antiretroviral Options </a:t>
                      </a: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(Per CDC)</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solidFill>
                          <a:schemeClr val="bg1"/>
                        </a:solidFill>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solidFill>
                          <a:schemeClr val="bg1"/>
                        </a:solidFill>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solidFill>
                          <a:schemeClr val="bg1"/>
                        </a:solidFill>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302807671"/>
                  </a:ext>
                </a:extLst>
              </a:tr>
              <a:tr h="44747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latin typeface="Arial" panose="020B0604020202020204" pitchFamily="34" charset="0"/>
                          <a:cs typeface="Arial" panose="020B0604020202020204" pitchFamily="34" charset="0"/>
                        </a:rPr>
                        <a:t>Regimen</a:t>
                      </a:r>
                      <a:endPar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TB Med(s)</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Duration, Dosing</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ART Anchor Drug Option*</a:t>
                      </a: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99817185"/>
                  </a:ext>
                </a:extLst>
              </a:tr>
              <a:tr h="101904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3HP</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IN</a:t>
                      </a:r>
                      <a:r>
                        <a:rPr lang="en-US" sz="1400" b="0" u="sng" dirty="0">
                          <a:latin typeface="Arial" panose="020B0604020202020204" pitchFamily="34" charset="0"/>
                          <a:cs typeface="Arial" panose="020B0604020202020204" pitchFamily="34" charset="0"/>
                        </a:rPr>
                        <a:t>H</a:t>
                      </a:r>
                      <a:r>
                        <a:rPr lang="en-US" sz="1400" b="0" dirty="0">
                          <a:latin typeface="Arial" panose="020B0604020202020204" pitchFamily="34" charset="0"/>
                          <a:cs typeface="Arial" panose="020B0604020202020204" pitchFamily="34" charset="0"/>
                        </a:rPr>
                        <a:t> &amp; </a:t>
                      </a:r>
                      <a:r>
                        <a:rPr lang="en-US" sz="1400" b="0" dirty="0" err="1">
                          <a:latin typeface="Arial" panose="020B0604020202020204" pitchFamily="34" charset="0"/>
                          <a:cs typeface="Arial" panose="020B0604020202020204" pitchFamily="34" charset="0"/>
                        </a:rPr>
                        <a:t>rifa</a:t>
                      </a:r>
                      <a:r>
                        <a:rPr lang="en-US" sz="1400" b="0" u="sng" dirty="0" err="1">
                          <a:latin typeface="Arial" panose="020B0604020202020204" pitchFamily="34" charset="0"/>
                          <a:cs typeface="Arial" panose="020B0604020202020204" pitchFamily="34" charset="0"/>
                        </a:rPr>
                        <a:t>P</a:t>
                      </a:r>
                      <a:r>
                        <a:rPr lang="en-US" sz="1400" b="0" dirty="0" err="1">
                          <a:latin typeface="Arial" panose="020B0604020202020204" pitchFamily="34" charset="0"/>
                          <a:cs typeface="Arial" panose="020B0604020202020204" pitchFamily="34" charset="0"/>
                        </a:rPr>
                        <a:t>entine</a:t>
                      </a:r>
                      <a:endParaRPr lang="en-US" sz="1400" b="0" dirty="0">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sng" dirty="0">
                          <a:latin typeface="Arial" panose="020B0604020202020204" pitchFamily="34" charset="0"/>
                          <a:cs typeface="Arial" panose="020B0604020202020204" pitchFamily="34" charset="0"/>
                        </a:rPr>
                        <a:t>3</a:t>
                      </a:r>
                      <a:r>
                        <a:rPr lang="en-US" sz="1400" b="0" dirty="0">
                          <a:latin typeface="Arial" panose="020B0604020202020204" pitchFamily="34" charset="0"/>
                          <a:cs typeface="Arial" panose="020B0604020202020204" pitchFamily="34" charset="0"/>
                        </a:rPr>
                        <a:t> months, weekly</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ts val="188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Efavirenz 600 mg daily</a:t>
                      </a:r>
                    </a:p>
                    <a:p>
                      <a:pPr marL="0" marR="0" lvl="0" indent="0" algn="l" defTabSz="914400" rtl="0" eaLnBrk="1" fontAlgn="auto" latinLnBrk="0" hangingPunct="1">
                        <a:lnSpc>
                          <a:spcPts val="188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Raltegravir 400 mg twice-daily</a:t>
                      </a:r>
                    </a:p>
                    <a:p>
                      <a:pPr marL="0" marR="0" lvl="0" indent="0" algn="l" defTabSz="914400" rtl="0" eaLnBrk="1" fontAlgn="auto" latinLnBrk="0" hangingPunct="1">
                        <a:lnSpc>
                          <a:spcPts val="188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Dolutegravir 50 mg daily</a:t>
                      </a:r>
                      <a:endParaRPr lang="en-US" sz="1200" b="0" dirty="0">
                        <a:latin typeface="+mn-lt"/>
                        <a:cs typeface="Calibri" panose="020F050202020403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9664421"/>
                  </a:ext>
                </a:extLst>
              </a:tr>
              <a:tr h="105747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3HR</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IN</a:t>
                      </a:r>
                      <a:r>
                        <a:rPr lang="en-US" sz="1400" b="0" u="sng" dirty="0">
                          <a:latin typeface="Arial" panose="020B0604020202020204" pitchFamily="34" charset="0"/>
                          <a:cs typeface="Arial" panose="020B0604020202020204" pitchFamily="34" charset="0"/>
                        </a:rPr>
                        <a:t>H</a:t>
                      </a:r>
                      <a:r>
                        <a:rPr lang="en-US" sz="1400" b="0" dirty="0">
                          <a:latin typeface="Arial" panose="020B0604020202020204" pitchFamily="34" charset="0"/>
                          <a:cs typeface="Arial" panose="020B0604020202020204" pitchFamily="34" charset="0"/>
                        </a:rPr>
                        <a:t> &amp; </a:t>
                      </a:r>
                      <a:r>
                        <a:rPr lang="en-US" sz="1400" b="0" u="sng" dirty="0">
                          <a:latin typeface="Arial" panose="020B0604020202020204" pitchFamily="34" charset="0"/>
                          <a:cs typeface="Arial" panose="020B0604020202020204" pitchFamily="34" charset="0"/>
                        </a:rPr>
                        <a:t>R</a:t>
                      </a:r>
                      <a:r>
                        <a:rPr lang="en-US" sz="1400" b="0" dirty="0">
                          <a:latin typeface="Arial" panose="020B0604020202020204" pitchFamily="34" charset="0"/>
                          <a:cs typeface="Arial" panose="020B0604020202020204" pitchFamily="34" charset="0"/>
                        </a:rPr>
                        <a:t>ifampin</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sng" dirty="0">
                          <a:latin typeface="Arial" panose="020B0604020202020204" pitchFamily="34" charset="0"/>
                          <a:cs typeface="Arial" panose="020B0604020202020204" pitchFamily="34" charset="0"/>
                        </a:rPr>
                        <a:t>3</a:t>
                      </a:r>
                      <a:r>
                        <a:rPr lang="en-US" sz="1400" b="0" dirty="0">
                          <a:latin typeface="Arial" panose="020B0604020202020204" pitchFamily="34" charset="0"/>
                          <a:cs typeface="Arial" panose="020B0604020202020204" pitchFamily="34" charset="0"/>
                        </a:rPr>
                        <a:t> months, daily</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tc>
                  <a:txBody>
                    <a:bodyPr/>
                    <a:lstStyle/>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Efavirenz 600 mg daily</a:t>
                      </a:r>
                    </a:p>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Raltegravir </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800 mg</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twice-daily</a:t>
                      </a:r>
                    </a:p>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Dolutegravir 50 mg </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twice-daily</a:t>
                      </a:r>
                      <a:endParaRPr lang="en-US" sz="1200" b="0" dirty="0">
                        <a:latin typeface="+mn-lt"/>
                        <a:cs typeface="Calibri" panose="020F050202020403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extLst>
                  <a:ext uri="{0D108BD9-81ED-4DB2-BD59-A6C34878D82A}">
                    <a16:rowId xmlns:a16="http://schemas.microsoft.com/office/drawing/2014/main" val="1433880070"/>
                  </a:ext>
                </a:extLst>
              </a:tr>
              <a:tr h="612276">
                <a:tc gridSpan="4">
                  <a:txBody>
                    <a:bodyPr/>
                    <a:lstStyle/>
                    <a:p>
                      <a:pPr marL="2921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*TDF/FTC, ABC/3TC, or TAF/FTC can be the NRTI backbone. Rifapentine may lower concentrations of TAF; if used, monitor viral load carefully. **For individuals suppressed on 50 mg daily, increase to 50 mg twice-daily during and for 2 weeks after completing 1HP.</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alpha val="5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L="121881" marR="121881" marT="45774" marB="45774" anchor="ctr" horzOverflow="overflow">
                    <a:lnB w="12700" cap="flat" cmpd="sng" algn="ctr">
                      <a:solidFill>
                        <a:schemeClr val="bg1">
                          <a:lumMod val="65000"/>
                        </a:schemeClr>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90446132"/>
                  </a:ext>
                </a:extLst>
              </a:tr>
            </a:tbl>
          </a:graphicData>
        </a:graphic>
      </p:graphicFrame>
    </p:spTree>
    <p:extLst>
      <p:ext uri="{BB962C8B-B14F-4D97-AF65-F5344CB8AC3E}">
        <p14:creationId xmlns:p14="http://schemas.microsoft.com/office/powerpoint/2010/main" val="2279994292"/>
      </p:ext>
    </p:extLst>
  </p:cSld>
  <p:clrMapOvr>
    <a:masterClrMapping/>
  </p:clrMapOvr>
  <p:transition spd="slow" advTm="8885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9F0DA-A409-047E-9569-FBB009A271D7}"/>
              </a:ext>
            </a:extLst>
          </p:cNvPr>
          <p:cNvSpPr>
            <a:spLocks noGrp="1"/>
          </p:cNvSpPr>
          <p:nvPr>
            <p:ph type="title"/>
          </p:nvPr>
        </p:nvSpPr>
        <p:spPr/>
        <p:txBody>
          <a:bodyPr>
            <a:normAutofit/>
          </a:bodyPr>
          <a:lstStyle/>
          <a:p>
            <a:r>
              <a:rPr lang="en-US" sz="2100" dirty="0"/>
              <a:t>Latent Tuberculosis Treatment-Antiretroviral Options</a:t>
            </a:r>
            <a:br>
              <a:rPr lang="en-US" sz="2000" dirty="0"/>
            </a:br>
            <a:r>
              <a:rPr lang="en-US" sz="2300" dirty="0"/>
              <a:t>Key Update: Dolutegravir BID Option with 1HP</a:t>
            </a:r>
          </a:p>
        </p:txBody>
      </p:sp>
      <p:sp>
        <p:nvSpPr>
          <p:cNvPr id="5" name="Text Placeholder 4">
            <a:extLst>
              <a:ext uri="{FF2B5EF4-FFF2-40B4-BE49-F238E27FC236}">
                <a16:creationId xmlns:a16="http://schemas.microsoft.com/office/drawing/2014/main" id="{9812A0B9-6A71-F2D1-1E77-AC1128725860}"/>
              </a:ext>
            </a:extLst>
          </p:cNvPr>
          <p:cNvSpPr>
            <a:spLocks noGrp="1"/>
          </p:cNvSpPr>
          <p:nvPr>
            <p:ph type="body" sz="quarter" idx="14"/>
          </p:nvPr>
        </p:nvSpPr>
        <p:spPr/>
        <p:txBody>
          <a:bodyPr/>
          <a:lstStyle/>
          <a:p>
            <a:r>
              <a:rPr lang="en-US" dirty="0"/>
              <a:t>HHS Guidelines for the Use of Antiretroviral Agents in Adults and Adolescents with HIV. Updated Sept. 12, 2024.</a:t>
            </a:r>
          </a:p>
          <a:p>
            <a:endParaRPr lang="en-US" b="1" dirty="0"/>
          </a:p>
        </p:txBody>
      </p:sp>
      <p:graphicFrame>
        <p:nvGraphicFramePr>
          <p:cNvPr id="44" name="Group 155">
            <a:extLst>
              <a:ext uri="{FF2B5EF4-FFF2-40B4-BE49-F238E27FC236}">
                <a16:creationId xmlns:a16="http://schemas.microsoft.com/office/drawing/2014/main" id="{B07A74E7-E18D-8FC0-4983-7C93D412E118}"/>
              </a:ext>
            </a:extLst>
          </p:cNvPr>
          <p:cNvGraphicFramePr>
            <a:graphicFrameLocks/>
          </p:cNvGraphicFramePr>
          <p:nvPr>
            <p:extLst>
              <p:ext uri="{D42A27DB-BD31-4B8C-83A1-F6EECF244321}">
                <p14:modId xmlns:p14="http://schemas.microsoft.com/office/powerpoint/2010/main" val="3306119648"/>
              </p:ext>
            </p:extLst>
          </p:nvPr>
        </p:nvGraphicFramePr>
        <p:xfrm>
          <a:off x="457200" y="1060468"/>
          <a:ext cx="8229600" cy="3657599"/>
        </p:xfrm>
        <a:graphic>
          <a:graphicData uri="http://schemas.openxmlformats.org/drawingml/2006/table">
            <a:tbl>
              <a:tblPr>
                <a:tableStyleId>{2D5ABB26-0587-4C30-8999-92F81FD0307C}</a:tableStyleId>
              </a:tblPr>
              <a:tblGrid>
                <a:gridCol w="1151185">
                  <a:extLst>
                    <a:ext uri="{9D8B030D-6E8A-4147-A177-3AD203B41FA5}">
                      <a16:colId xmlns:a16="http://schemas.microsoft.com/office/drawing/2014/main" val="20000"/>
                    </a:ext>
                  </a:extLst>
                </a:gridCol>
                <a:gridCol w="1799933">
                  <a:extLst>
                    <a:ext uri="{9D8B030D-6E8A-4147-A177-3AD203B41FA5}">
                      <a16:colId xmlns:a16="http://schemas.microsoft.com/office/drawing/2014/main" val="20001"/>
                    </a:ext>
                  </a:extLst>
                </a:gridCol>
                <a:gridCol w="2061086">
                  <a:extLst>
                    <a:ext uri="{9D8B030D-6E8A-4147-A177-3AD203B41FA5}">
                      <a16:colId xmlns:a16="http://schemas.microsoft.com/office/drawing/2014/main" val="363058680"/>
                    </a:ext>
                  </a:extLst>
                </a:gridCol>
                <a:gridCol w="3217396">
                  <a:extLst>
                    <a:ext uri="{9D8B030D-6E8A-4147-A177-3AD203B41FA5}">
                      <a16:colId xmlns:a16="http://schemas.microsoft.com/office/drawing/2014/main" val="3570267914"/>
                    </a:ext>
                  </a:extLst>
                </a:gridCol>
              </a:tblGrid>
              <a:tr h="407011">
                <a:tc gridSpan="4">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ALTERNATIVE </a:t>
                      </a:r>
                      <a:r>
                        <a:rPr lang="en-US" sz="1400" b="1" dirty="0">
                          <a:solidFill>
                            <a:schemeClr val="bg1"/>
                          </a:solidFill>
                          <a:latin typeface="Arial" panose="020B0604020202020204" pitchFamily="34" charset="0"/>
                          <a:cs typeface="Arial" panose="020B0604020202020204" pitchFamily="34" charset="0"/>
                        </a:rPr>
                        <a:t>Latent Tuberculosis Treatment-Antiretroviral Options </a:t>
                      </a: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(Per CDC)</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4467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solidFill>
                          <a:schemeClr val="bg1"/>
                        </a:solidFill>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b="1" dirty="0">
                        <a:solidFill>
                          <a:schemeClr val="bg1"/>
                        </a:solidFill>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solidFill>
                          <a:schemeClr val="bg1"/>
                        </a:solidFill>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302807671"/>
                  </a:ext>
                </a:extLst>
              </a:tr>
              <a:tr h="34935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u="none" strike="noStrike" cap="none" normalizeH="0" baseline="0" dirty="0">
                          <a:ln>
                            <a:noFill/>
                          </a:ln>
                          <a:solidFill>
                            <a:schemeClr val="bg1"/>
                          </a:solidFill>
                          <a:effectLst/>
                          <a:latin typeface="Arial" panose="020B0604020202020204" pitchFamily="34" charset="0"/>
                          <a:cs typeface="Arial" panose="020B0604020202020204" pitchFamily="34" charset="0"/>
                        </a:rPr>
                        <a:t>Regimen</a:t>
                      </a:r>
                      <a:endPar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TB Med(s)</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Duration, Dosing</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ART Anchor Drug Option*</a:t>
                      </a: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499817185"/>
                  </a:ext>
                </a:extLst>
              </a:tr>
              <a:tr h="772087">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9H or 6H</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H</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9</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or </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6</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months, daily</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 change to ART</a:t>
                      </a: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9664421"/>
                  </a:ext>
                </a:extLst>
              </a:tr>
              <a:tr h="825572">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4R</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R</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ifampin</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4</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months, daily</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tc>
                  <a:txBody>
                    <a:bodyPr/>
                    <a:lstStyle/>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Efavirenz 600 mg daily</a:t>
                      </a:r>
                    </a:p>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Raltegravir </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800 mg</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twice-daily</a:t>
                      </a:r>
                    </a:p>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defRPr/>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Dolutegravir 50 mg </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twice-daily</a:t>
                      </a: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2E2E2"/>
                    </a:solidFill>
                  </a:tcPr>
                </a:tc>
                <a:extLst>
                  <a:ext uri="{0D108BD9-81ED-4DB2-BD59-A6C34878D82A}">
                    <a16:rowId xmlns:a16="http://schemas.microsoft.com/office/drawing/2014/main" val="1433880070"/>
                  </a:ext>
                </a:extLst>
              </a:tr>
              <a:tr h="825572">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1HP</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IN</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H</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&amp; </a:t>
                      </a:r>
                      <a:r>
                        <a:rPr kumimoji="0" 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rifa</a:t>
                      </a:r>
                      <a:r>
                        <a:rPr kumimoji="0" lang="en-US" sz="1400" b="0" i="0" u="sng" strike="noStrike" cap="none" normalizeH="0" baseline="0" dirty="0" err="1">
                          <a:ln>
                            <a:noFill/>
                          </a:ln>
                          <a:solidFill>
                            <a:schemeClr val="tx1"/>
                          </a:solidFill>
                          <a:effectLst/>
                          <a:latin typeface="Arial" panose="020B0604020202020204" pitchFamily="34" charset="0"/>
                          <a:cs typeface="Arial" panose="020B0604020202020204" pitchFamily="34" charset="0"/>
                        </a:rPr>
                        <a:t>P</a:t>
                      </a:r>
                      <a:r>
                        <a:rPr kumimoji="0" lang="en-US" sz="1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entine</a:t>
                      </a:r>
                      <a:endPar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1</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month, daily</a:t>
                      </a:r>
                    </a:p>
                  </a:txBody>
                  <a:tcPr marL="121881" marR="121881" marT="45774" marB="45774"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Efavirenz 600 mg daily</a:t>
                      </a:r>
                    </a:p>
                    <a:p>
                      <a:pPr marL="0" marR="0" lvl="0" indent="0" algn="l" defTabSz="914400" rtl="0" eaLnBrk="1" fontAlgn="base" latinLnBrk="0" hangingPunct="1">
                        <a:lnSpc>
                          <a:spcPts val="188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Dolutegravir 50 mg </a:t>
                      </a:r>
                      <a:r>
                        <a:rPr kumimoji="0" lang="en-US" sz="1400" b="0" i="0" u="sng" strike="noStrike" cap="none" normalizeH="0" baseline="0" dirty="0">
                          <a:ln>
                            <a:noFill/>
                          </a:ln>
                          <a:solidFill>
                            <a:schemeClr val="tx1"/>
                          </a:solidFill>
                          <a:effectLst/>
                          <a:latin typeface="Arial" panose="020B0604020202020204" pitchFamily="34" charset="0"/>
                          <a:cs typeface="Arial" panose="020B0604020202020204" pitchFamily="34" charset="0"/>
                        </a:rPr>
                        <a:t>twice-daily</a:t>
                      </a:r>
                      <a:r>
                        <a:rPr kumimoji="0" 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txBody>
                  <a:tcPr marL="121881" marR="121881" marT="45774" marB="45774" anchor="ctr" horzOverflow="overflow">
                    <a:lnL w="28575"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accent5">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453155"/>
                  </a:ext>
                </a:extLst>
              </a:tr>
              <a:tr h="478007">
                <a:tc gridSpan="4">
                  <a:txBody>
                    <a:bodyPr/>
                    <a:lstStyle/>
                    <a:p>
                      <a:pPr marL="2921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*TDF/FTC, ABC/3TC, or TAF/FTC can be the NRTI backbone. Rifapentine may lower concentrations of TAF; if used, monitor viral load carefully. **For individuals suppressed on 50 mg daily, increase to 50 mg twice-daily during and for 2 weeks after completing 1HP.</a:t>
                      </a: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solidFill>
                        <a:schemeClr val="accent5">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alpha val="5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L="121881" marR="121881" marT="45774" marB="45774" anchor="ctr" horzOverflow="overflow">
                    <a:lnB w="12700" cap="flat" cmpd="sng" algn="ctr">
                      <a:solidFill>
                        <a:schemeClr val="bg1">
                          <a:lumMod val="65000"/>
                        </a:schemeClr>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mn-lt"/>
                      </a:endParaRPr>
                    </a:p>
                  </a:txBody>
                  <a:tcPr marL="121881" marR="121881" marT="45774" marB="4577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90446132"/>
                  </a:ext>
                </a:extLst>
              </a:tr>
            </a:tbl>
          </a:graphicData>
        </a:graphic>
      </p:graphicFrame>
    </p:spTree>
    <p:extLst>
      <p:ext uri="{BB962C8B-B14F-4D97-AF65-F5344CB8AC3E}">
        <p14:creationId xmlns:p14="http://schemas.microsoft.com/office/powerpoint/2010/main" val="2573983503"/>
      </p:ext>
    </p:extLst>
  </p:cSld>
  <p:clrMapOvr>
    <a:masterClrMapping/>
  </p:clrMapOvr>
  <p:transition spd="slow" advTm="7289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38E9F-16C1-52C5-E822-1861DD2275AD}"/>
              </a:ext>
            </a:extLst>
          </p:cNvPr>
          <p:cNvSpPr>
            <a:spLocks noGrp="1"/>
          </p:cNvSpPr>
          <p:nvPr>
            <p:ph type="title"/>
          </p:nvPr>
        </p:nvSpPr>
        <p:spPr/>
        <p:txBody>
          <a:bodyPr>
            <a:normAutofit fontScale="90000"/>
          </a:bodyPr>
          <a:lstStyle/>
          <a:p>
            <a:r>
              <a:rPr lang="en-US" sz="2300" dirty="0"/>
              <a:t>New Section</a:t>
            </a:r>
            <a:br>
              <a:rPr lang="en-US" dirty="0"/>
            </a:br>
            <a:r>
              <a:rPr lang="en-US" sz="2600" dirty="0"/>
              <a:t>Transplantation for People with HIV</a:t>
            </a:r>
          </a:p>
        </p:txBody>
      </p:sp>
      <p:sp>
        <p:nvSpPr>
          <p:cNvPr id="5" name="Content Placeholder 4">
            <a:extLst>
              <a:ext uri="{FF2B5EF4-FFF2-40B4-BE49-F238E27FC236}">
                <a16:creationId xmlns:a16="http://schemas.microsoft.com/office/drawing/2014/main" id="{79BA207B-1D2B-C106-E16C-1611CE2F8CF6}"/>
              </a:ext>
            </a:extLst>
          </p:cNvPr>
          <p:cNvSpPr>
            <a:spLocks noGrp="1"/>
          </p:cNvSpPr>
          <p:nvPr>
            <p:ph sz="half" idx="2"/>
          </p:nvPr>
        </p:nvSpPr>
        <p:spPr/>
        <p:txBody>
          <a:bodyPr>
            <a:normAutofit/>
          </a:bodyPr>
          <a:lstStyle/>
          <a:p>
            <a:pPr fontAlgn="t">
              <a:buFont typeface="Arial" panose="020B0604020202020204" pitchFamily="34" charset="0"/>
              <a:buChar char="•"/>
            </a:pPr>
            <a:r>
              <a:rPr lang="en-US" i="0" dirty="0">
                <a:effectLst/>
              </a:rPr>
              <a:t>People with HIV who are eligible for solid organ transplant or hematopoietic cell transplant should have equitable access to transplant</a:t>
            </a:r>
          </a:p>
          <a:p>
            <a:pPr fontAlgn="t">
              <a:buFont typeface="Arial" panose="020B0604020202020204" pitchFamily="34" charset="0"/>
              <a:buChar char="•"/>
            </a:pPr>
            <a:r>
              <a:rPr lang="en-US" i="0" dirty="0">
                <a:effectLst/>
              </a:rPr>
              <a:t>People with HIV should be managed by a multidisciplinary team before, during, and after transplant</a:t>
            </a:r>
          </a:p>
          <a:p>
            <a:pPr fontAlgn="t">
              <a:buFont typeface="Arial" panose="020B0604020202020204" pitchFamily="34" charset="0"/>
              <a:buChar char="•"/>
            </a:pPr>
            <a:r>
              <a:rPr lang="en-US" i="0" dirty="0">
                <a:effectLst/>
              </a:rPr>
              <a:t>Transplant candidates with HIV should be up-to-date on their vaccination schedule</a:t>
            </a:r>
            <a:endParaRPr lang="en-US" b="1" i="0" dirty="0">
              <a:effectLst/>
            </a:endParaRPr>
          </a:p>
          <a:p>
            <a:pPr fontAlgn="t">
              <a:buFont typeface="Arial" panose="020B0604020202020204" pitchFamily="34" charset="0"/>
              <a:buChar char="•"/>
            </a:pPr>
            <a:r>
              <a:rPr lang="en-US" dirty="0"/>
              <a:t>In preparation for transplant, review the ARV history, prior drug resistance, adherence, and potential for drug-drug interactions</a:t>
            </a:r>
          </a:p>
        </p:txBody>
      </p:sp>
      <p:sp>
        <p:nvSpPr>
          <p:cNvPr id="2" name="Text Placeholder 4">
            <a:extLst>
              <a:ext uri="{FF2B5EF4-FFF2-40B4-BE49-F238E27FC236}">
                <a16:creationId xmlns:a16="http://schemas.microsoft.com/office/drawing/2014/main" id="{0E2AB259-21CB-5C24-59C4-5A31C593C6AE}"/>
              </a:ext>
            </a:extLst>
          </p:cNvPr>
          <p:cNvSpPr>
            <a:spLocks noGrp="1"/>
          </p:cNvSpPr>
          <p:nvPr>
            <p:ph type="body" sz="quarter" idx="14"/>
          </p:nvPr>
        </p:nvSpPr>
        <p:spPr/>
        <p:txBody>
          <a:bodyPr/>
          <a:lstStyle/>
          <a:p>
            <a:r>
              <a:rPr lang="en-US" dirty="0"/>
              <a:t>HHS Guidelines for the Use of Antiretroviral Agents in Adults and Adolescents with HIV. Updated Sept. 12, 2024. (http://</a:t>
            </a:r>
            <a:r>
              <a:rPr lang="en-US" dirty="0" err="1"/>
              <a:t>www.clinicalinfo.hiv.gov</a:t>
            </a:r>
            <a:r>
              <a:rPr lang="en-US" dirty="0"/>
              <a:t>)</a:t>
            </a:r>
          </a:p>
          <a:p>
            <a:endParaRPr lang="en-US" dirty="0"/>
          </a:p>
        </p:txBody>
      </p:sp>
    </p:spTree>
    <p:extLst>
      <p:ext uri="{BB962C8B-B14F-4D97-AF65-F5344CB8AC3E}">
        <p14:creationId xmlns:p14="http://schemas.microsoft.com/office/powerpoint/2010/main" val="3987310079"/>
      </p:ext>
    </p:extLst>
  </p:cSld>
  <p:clrMapOvr>
    <a:masterClrMapping/>
  </p:clrMapOvr>
  <p:transition spd="slow" advTm="7124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355A-D12C-4771-689A-C1C38E4B0A65}"/>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38D35DD2-C08A-A1EA-1CEC-6C87802661EA}"/>
              </a:ext>
            </a:extLst>
          </p:cNvPr>
          <p:cNvSpPr>
            <a:spLocks noGrp="1"/>
          </p:cNvSpPr>
          <p:nvPr>
            <p:ph sz="half" idx="2"/>
          </p:nvPr>
        </p:nvSpPr>
        <p:spPr/>
        <p:txBody>
          <a:bodyPr/>
          <a:lstStyle/>
          <a:p>
            <a:r>
              <a:rPr lang="en-US" dirty="0"/>
              <a:t>List of “What to Start” ART options simplified and no longer includes dolutegravir/abacavir/lamivudine</a:t>
            </a:r>
          </a:p>
          <a:p>
            <a:r>
              <a:rPr lang="en-US" dirty="0"/>
              <a:t>Dolutegravir plus boosted darunavir dual ART added as an option after virologic failure on an NNRTI plus 2 NRTI regimen</a:t>
            </a:r>
          </a:p>
          <a:p>
            <a:r>
              <a:rPr lang="en-US" dirty="0"/>
              <a:t>Updates emphasize the importance of screening for hepatitis B prior to ART switch, especially if switching off TAF or TDF</a:t>
            </a:r>
          </a:p>
          <a:p>
            <a:r>
              <a:rPr lang="en-US" dirty="0"/>
              <a:t>Important updates to sections on coinfections, new section on transplantation for people with HIV, and other key revisions</a:t>
            </a:r>
          </a:p>
        </p:txBody>
      </p:sp>
    </p:spTree>
    <p:extLst>
      <p:ext uri="{BB962C8B-B14F-4D97-AF65-F5344CB8AC3E}">
        <p14:creationId xmlns:p14="http://schemas.microsoft.com/office/powerpoint/2010/main" val="290936302"/>
      </p:ext>
    </p:extLst>
  </p:cSld>
  <p:clrMapOvr>
    <a:masterClrMapping/>
  </p:clrMapOvr>
  <p:transition spd="slow" advTm="6379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13224"/>
      </p:ext>
    </p:extLst>
  </p:cSld>
  <p:clrMapOvr>
    <a:masterClrMapping/>
  </p:clrMapOvr>
  <p:transition spd="slow" advTm="218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p>
        </p:txBody>
      </p:sp>
    </p:spTree>
    <p:extLst>
      <p:ext uri="{BB962C8B-B14F-4D97-AF65-F5344CB8AC3E}">
        <p14:creationId xmlns:p14="http://schemas.microsoft.com/office/powerpoint/2010/main" val="2624438095"/>
      </p:ext>
    </p:extLst>
  </p:cSld>
  <p:clrMapOvr>
    <a:masterClrMapping/>
  </p:clrMapOvr>
  <p:transition spd="slow" advTm="330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Guidelines for the Use of Antiretroviral Agents in Adults &amp; Adolescents with HIV</a:t>
            </a:r>
            <a:br>
              <a:rPr lang="en-US" sz="2399" dirty="0"/>
            </a:br>
            <a:r>
              <a:rPr lang="en-US" sz="2200" dirty="0"/>
              <a:t>Updated September 12, 2024</a:t>
            </a:r>
          </a:p>
        </p:txBody>
      </p:sp>
      <p:sp>
        <p:nvSpPr>
          <p:cNvPr id="2" name="Text Placeholder 1">
            <a:extLst>
              <a:ext uri="{FF2B5EF4-FFF2-40B4-BE49-F238E27FC236}">
                <a16:creationId xmlns:a16="http://schemas.microsoft.com/office/drawing/2014/main" id="{90F11207-7C89-7384-8BE7-03CD5D04639E}"/>
              </a:ext>
            </a:extLst>
          </p:cNvPr>
          <p:cNvSpPr>
            <a:spLocks noGrp="1"/>
          </p:cNvSpPr>
          <p:nvPr>
            <p:ph type="body" sz="quarter" idx="14"/>
          </p:nvPr>
        </p:nvSpPr>
        <p:spPr/>
        <p:txBody>
          <a:bodyPr/>
          <a:lstStyle/>
          <a:p>
            <a:r>
              <a:rPr lang="en-US" dirty="0"/>
              <a:t>Source: https://</a:t>
            </a:r>
            <a:r>
              <a:rPr lang="en-US" dirty="0" err="1"/>
              <a:t>clinicalinfo.hiv.gov</a:t>
            </a:r>
            <a:r>
              <a:rPr lang="en-US" dirty="0"/>
              <a:t>/</a:t>
            </a:r>
            <a:r>
              <a:rPr lang="en-US" dirty="0" err="1"/>
              <a:t>en</a:t>
            </a:r>
            <a:r>
              <a:rPr lang="en-US" dirty="0"/>
              <a:t>/guidelines </a:t>
            </a:r>
          </a:p>
        </p:txBody>
      </p:sp>
      <p:pic>
        <p:nvPicPr>
          <p:cNvPr id="6" name="Picture 5">
            <a:extLst>
              <a:ext uri="{FF2B5EF4-FFF2-40B4-BE49-F238E27FC236}">
                <a16:creationId xmlns:a16="http://schemas.microsoft.com/office/drawing/2014/main" id="{3DC8581F-2504-8F3F-D321-5ABA95AD2724}"/>
              </a:ext>
            </a:extLst>
          </p:cNvPr>
          <p:cNvPicPr>
            <a:picLocks noChangeAspect="1"/>
          </p:cNvPicPr>
          <p:nvPr/>
        </p:nvPicPr>
        <p:blipFill>
          <a:blip r:embed="rId3"/>
          <a:stretch>
            <a:fillRect/>
          </a:stretch>
        </p:blipFill>
        <p:spPr>
          <a:xfrm>
            <a:off x="2446637" y="968981"/>
            <a:ext cx="3966286" cy="3816126"/>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245827430"/>
      </p:ext>
    </p:extLst>
  </p:cSld>
  <p:clrMapOvr>
    <a:masterClrMapping/>
  </p:clrMapOvr>
  <p:transition spd="slow" advTm="33216"/>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A28D-91F8-5143-0ADD-B1995F6D9C33}"/>
              </a:ext>
            </a:extLst>
          </p:cNvPr>
          <p:cNvSpPr>
            <a:spLocks noGrp="1"/>
          </p:cNvSpPr>
          <p:nvPr>
            <p:ph type="title"/>
          </p:nvPr>
        </p:nvSpPr>
        <p:spPr/>
        <p:txBody>
          <a:bodyPr>
            <a:normAutofit fontScale="90000"/>
          </a:bodyPr>
          <a:lstStyle/>
          <a:p>
            <a:r>
              <a:rPr lang="en-US" sz="2300" dirty="0"/>
              <a:t>Key Revisions</a:t>
            </a:r>
            <a:br>
              <a:rPr lang="en-US" dirty="0"/>
            </a:br>
            <a:r>
              <a:rPr lang="en-US" sz="2600" dirty="0"/>
              <a:t>What to Start: Initial Antiretroviral Regimens for People with HIV</a:t>
            </a:r>
          </a:p>
        </p:txBody>
      </p:sp>
      <p:sp>
        <p:nvSpPr>
          <p:cNvPr id="6" name="Text Placeholder 5">
            <a:extLst>
              <a:ext uri="{FF2B5EF4-FFF2-40B4-BE49-F238E27FC236}">
                <a16:creationId xmlns:a16="http://schemas.microsoft.com/office/drawing/2014/main" id="{88EA73BC-4F9A-0BB6-F8D3-8960FF9DA7E5}"/>
              </a:ext>
            </a:extLst>
          </p:cNvPr>
          <p:cNvSpPr>
            <a:spLocks noGrp="1"/>
          </p:cNvSpPr>
          <p:nvPr>
            <p:ph type="body" sz="quarter" idx="14"/>
          </p:nvPr>
        </p:nvSpPr>
        <p:spPr/>
        <p:txBody>
          <a:bodyPr/>
          <a:lstStyle/>
          <a:p>
            <a:r>
              <a:rPr lang="en-US" dirty="0"/>
              <a:t>HHS Guidelines for the Use of Antiretroviral Agents in Adults and Adolescents with HIV. Updated Sept. 12, 2024. (http://</a:t>
            </a:r>
            <a:r>
              <a:rPr lang="en-US" dirty="0" err="1"/>
              <a:t>www.clinicalinfo.hiv.gov</a:t>
            </a:r>
            <a:r>
              <a:rPr lang="en-US" dirty="0"/>
              <a:t>)</a:t>
            </a:r>
          </a:p>
          <a:p>
            <a:endParaRPr lang="en-US" dirty="0"/>
          </a:p>
        </p:txBody>
      </p:sp>
      <p:graphicFrame>
        <p:nvGraphicFramePr>
          <p:cNvPr id="8" name="Diagram 7">
            <a:extLst>
              <a:ext uri="{FF2B5EF4-FFF2-40B4-BE49-F238E27FC236}">
                <a16:creationId xmlns:a16="http://schemas.microsoft.com/office/drawing/2014/main" id="{95B0975A-41BD-5A08-0A48-04D8729ED45E}"/>
              </a:ext>
            </a:extLst>
          </p:cNvPr>
          <p:cNvGraphicFramePr/>
          <p:nvPr>
            <p:extLst>
              <p:ext uri="{D42A27DB-BD31-4B8C-83A1-F6EECF244321}">
                <p14:modId xmlns:p14="http://schemas.microsoft.com/office/powerpoint/2010/main" val="403191251"/>
              </p:ext>
            </p:extLst>
          </p:nvPr>
        </p:nvGraphicFramePr>
        <p:xfrm>
          <a:off x="407773" y="1203583"/>
          <a:ext cx="83284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115690"/>
      </p:ext>
    </p:extLst>
  </p:cSld>
  <p:clrMapOvr>
    <a:masterClrMapping/>
  </p:clrMapOvr>
  <p:transition spd="slow" advTm="8576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A28D-91F8-5143-0ADD-B1995F6D9C33}"/>
              </a:ext>
            </a:extLst>
          </p:cNvPr>
          <p:cNvSpPr>
            <a:spLocks noGrp="1"/>
          </p:cNvSpPr>
          <p:nvPr>
            <p:ph type="title"/>
          </p:nvPr>
        </p:nvSpPr>
        <p:spPr/>
        <p:txBody>
          <a:bodyPr>
            <a:normAutofit fontScale="90000"/>
          </a:bodyPr>
          <a:lstStyle/>
          <a:p>
            <a:r>
              <a:rPr lang="en-US" sz="2300" dirty="0"/>
              <a:t>Key Revisions</a:t>
            </a:r>
            <a:br>
              <a:rPr lang="en-US" sz="2300" dirty="0"/>
            </a:br>
            <a:r>
              <a:rPr lang="en-US" sz="2600" dirty="0"/>
              <a:t>What to Start: Initial Antiretroviral Regimens for People with HIV</a:t>
            </a:r>
          </a:p>
        </p:txBody>
      </p:sp>
      <p:sp>
        <p:nvSpPr>
          <p:cNvPr id="6" name="Text Placeholder 5">
            <a:extLst>
              <a:ext uri="{FF2B5EF4-FFF2-40B4-BE49-F238E27FC236}">
                <a16:creationId xmlns:a16="http://schemas.microsoft.com/office/drawing/2014/main" id="{88EA73BC-4F9A-0BB6-F8D3-8960FF9DA7E5}"/>
              </a:ext>
            </a:extLst>
          </p:cNvPr>
          <p:cNvSpPr>
            <a:spLocks noGrp="1"/>
          </p:cNvSpPr>
          <p:nvPr>
            <p:ph type="body" sz="quarter" idx="14"/>
          </p:nvPr>
        </p:nvSpPr>
        <p:spPr/>
        <p:txBody>
          <a:bodyPr/>
          <a:lstStyle/>
          <a:p>
            <a:r>
              <a:rPr lang="en-US" dirty="0"/>
              <a:t>HHS Guidelines for the Use of Antiretroviral Agents in Adults and Adolescents with HIV. Updated Sept. 12, 2024. (http://</a:t>
            </a:r>
            <a:r>
              <a:rPr lang="en-US" dirty="0" err="1"/>
              <a:t>www.clinicalinfo.hiv.gov</a:t>
            </a:r>
            <a:r>
              <a:rPr lang="en-US" dirty="0"/>
              <a:t>)</a:t>
            </a:r>
          </a:p>
          <a:p>
            <a:endParaRPr lang="en-US" dirty="0"/>
          </a:p>
        </p:txBody>
      </p:sp>
      <p:graphicFrame>
        <p:nvGraphicFramePr>
          <p:cNvPr id="8" name="Diagram 7">
            <a:extLst>
              <a:ext uri="{FF2B5EF4-FFF2-40B4-BE49-F238E27FC236}">
                <a16:creationId xmlns:a16="http://schemas.microsoft.com/office/drawing/2014/main" id="{95B0975A-41BD-5A08-0A48-04D8729ED45E}"/>
              </a:ext>
            </a:extLst>
          </p:cNvPr>
          <p:cNvGraphicFramePr/>
          <p:nvPr>
            <p:extLst>
              <p:ext uri="{D42A27DB-BD31-4B8C-83A1-F6EECF244321}">
                <p14:modId xmlns:p14="http://schemas.microsoft.com/office/powerpoint/2010/main" val="355217045"/>
              </p:ext>
            </p:extLst>
          </p:nvPr>
        </p:nvGraphicFramePr>
        <p:xfrm>
          <a:off x="407773" y="1203583"/>
          <a:ext cx="83284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473287"/>
      </p:ext>
    </p:extLst>
  </p:cSld>
  <p:clrMapOvr>
    <a:masterClrMapping/>
  </p:clrMapOvr>
  <p:transition spd="slow" advTm="5629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extLst>
              <p:ext uri="{D42A27DB-BD31-4B8C-83A1-F6EECF244321}">
                <p14:modId xmlns:p14="http://schemas.microsoft.com/office/powerpoint/2010/main" val="401458461"/>
              </p:ext>
            </p:extLst>
          </p:nvPr>
        </p:nvGraphicFramePr>
        <p:xfrm>
          <a:off x="252514" y="1182508"/>
          <a:ext cx="8662886" cy="3056712"/>
        </p:xfrm>
        <a:graphic>
          <a:graphicData uri="http://schemas.openxmlformats.org/drawingml/2006/table">
            <a:tbl>
              <a:tblPr>
                <a:effectLst/>
              </a:tblPr>
              <a:tblGrid>
                <a:gridCol w="6015064">
                  <a:extLst>
                    <a:ext uri="{9D8B030D-6E8A-4147-A177-3AD203B41FA5}">
                      <a16:colId xmlns:a16="http://schemas.microsoft.com/office/drawing/2014/main" val="20000"/>
                    </a:ext>
                  </a:extLst>
                </a:gridCol>
                <a:gridCol w="2647822">
                  <a:extLst>
                    <a:ext uri="{9D8B030D-6E8A-4147-A177-3AD203B41FA5}">
                      <a16:colId xmlns:a16="http://schemas.microsoft.com/office/drawing/2014/main" val="20002"/>
                    </a:ext>
                  </a:extLst>
                </a:gridCol>
              </a:tblGrid>
              <a:tr h="509452">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+ 2 NRTIs</a:t>
                      </a:r>
                    </a:p>
                  </a:txBody>
                  <a:tcPr marL="91416" marR="91416" marT="54850" marB="54850" anchor="ctr" horzOverflow="overflow">
                    <a:lnL w="12700" cap="flat" cmpd="sng" algn="ctr">
                      <a:solidFill>
                        <a:schemeClr val="bg1">
                          <a:lumMod val="50000"/>
                        </a:scheme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36576" marR="0" lvl="0" indent="0" algn="l" defTabSz="457200" rtl="0" eaLnBrk="0" fontAlgn="base" latinLnBrk="0" hangingPunct="0">
                        <a:lnSpc>
                          <a:spcPts val="2880"/>
                        </a:lnSpc>
                        <a:spcBef>
                          <a:spcPts val="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Abbreviation</a:t>
                      </a:r>
                    </a:p>
                  </a:txBody>
                  <a:tcPr marL="91416" marR="91416" marT="54850" marB="54850" anchor="ctr" horzOverflow="overflow">
                    <a:lnL w="19050" cap="flat" cmpd="sng" algn="ctr">
                      <a:solidFill>
                        <a:prstClr val="white"/>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Bictegravir/tenofovir alafenamide/emtricitabine</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BIC/TAF/FTC</a:t>
                      </a:r>
                    </a:p>
                  </a:txBody>
                  <a:tcPr marT="61706" marB="61706" anchor="ctr" horzOverflow="overflow">
                    <a:lnL w="19050" cap="flat" cmpd="sng" algn="ctr">
                      <a:solidFill>
                        <a:prstClr val="white"/>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a:t>
                      </a:r>
                      <a:r>
                        <a:rPr lang="en-US" sz="1400" b="0" kern="1200" baseline="0" dirty="0">
                          <a:solidFill>
                            <a:srgbClr val="000000"/>
                          </a:solidFill>
                          <a:latin typeface="Arial" panose="020B0604020202020204" pitchFamily="34" charset="0"/>
                          <a:ea typeface="+mn-ea"/>
                          <a:cs typeface="Arial" panose="020B0604020202020204" pitchFamily="34" charset="0"/>
                        </a:rPr>
                        <a:t> </a:t>
                      </a:r>
                      <a:r>
                        <a:rPr lang="en-US" sz="1400" b="0" kern="1200" dirty="0">
                          <a:solidFill>
                            <a:srgbClr val="000000"/>
                          </a:solidFill>
                          <a:latin typeface="Arial" panose="020B0604020202020204" pitchFamily="34" charset="0"/>
                          <a:ea typeface="+mn-ea"/>
                          <a:cs typeface="Arial" panose="020B0604020202020204" pitchFamily="34" charset="0"/>
                        </a:rPr>
                        <a:t>+ tenofovir alafenamide/emtricitabine</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alpha val="14940"/>
                      </a:srgbClr>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 + TAF/FTC</a:t>
                      </a:r>
                    </a:p>
                  </a:txBody>
                  <a:tcPr marT="61706" marB="61706" anchor="ctr" horzOverflow="overflow">
                    <a:lnL w="19050" cap="flat" cmpd="sng" algn="ctr">
                      <a:solidFill>
                        <a:prstClr val="white"/>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E1E2EE">
                        <a:alpha val="14940"/>
                      </a:srgbClr>
                    </a:solidFill>
                  </a:tcPr>
                </a:tc>
                <a:extLst>
                  <a:ext uri="{0D108BD9-81ED-4DB2-BD59-A6C34878D82A}">
                    <a16:rowId xmlns:a16="http://schemas.microsoft.com/office/drawing/2014/main" val="10003"/>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a:t>
                      </a:r>
                      <a:r>
                        <a:rPr lang="en-US" sz="1400" b="0" kern="1200" baseline="0" dirty="0">
                          <a:solidFill>
                            <a:srgbClr val="000000"/>
                          </a:solidFill>
                          <a:latin typeface="Arial" panose="020B0604020202020204" pitchFamily="34" charset="0"/>
                          <a:ea typeface="+mn-ea"/>
                          <a:cs typeface="Arial" panose="020B0604020202020204" pitchFamily="34" charset="0"/>
                        </a:rPr>
                        <a:t> </a:t>
                      </a:r>
                      <a:r>
                        <a:rPr lang="en-US" sz="1400" b="0" kern="1200" dirty="0">
                          <a:solidFill>
                            <a:srgbClr val="000000"/>
                          </a:solidFill>
                          <a:latin typeface="Arial" panose="020B0604020202020204" pitchFamily="34" charset="0"/>
                          <a:ea typeface="+mn-ea"/>
                          <a:cs typeface="Arial" panose="020B0604020202020204" pitchFamily="34" charset="0"/>
                        </a:rPr>
                        <a:t>+ [tenofovir DF/emtricitabine </a:t>
                      </a:r>
                      <a:r>
                        <a:rPr lang="en-US" sz="1400" b="0" i="1" kern="1200" dirty="0">
                          <a:solidFill>
                            <a:srgbClr val="000000"/>
                          </a:solidFill>
                          <a:latin typeface="Arial" panose="020B0604020202020204" pitchFamily="34" charset="0"/>
                          <a:ea typeface="+mn-ea"/>
                          <a:cs typeface="Arial" panose="020B0604020202020204" pitchFamily="34" charset="0"/>
                        </a:rPr>
                        <a:t>or</a:t>
                      </a:r>
                      <a:r>
                        <a:rPr lang="en-US" sz="1400" b="0" kern="1200" dirty="0">
                          <a:solidFill>
                            <a:srgbClr val="000000"/>
                          </a:solidFill>
                          <a:latin typeface="Arial" panose="020B0604020202020204" pitchFamily="34" charset="0"/>
                          <a:ea typeface="+mn-ea"/>
                          <a:cs typeface="Arial" panose="020B0604020202020204" pitchFamily="34" charset="0"/>
                        </a:rPr>
                        <a:t> tenofovir DF/lamivudine] </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1E2EE"/>
                    </a:solidFill>
                  </a:tcPr>
                </a:tc>
                <a:tc>
                  <a:txBody>
                    <a:bodyPr/>
                    <a:lstStyle/>
                    <a:p>
                      <a:pPr marL="0" marR="0" lvl="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 + [TDF/FTC </a:t>
                      </a:r>
                      <a:r>
                        <a:rPr lang="en-US" sz="1400" i="1" kern="1200" spc="-30" dirty="0">
                          <a:solidFill>
                            <a:srgbClr val="000000"/>
                          </a:solidFill>
                          <a:latin typeface="Arial" panose="020B0604020202020204" pitchFamily="34" charset="0"/>
                          <a:ea typeface="+mn-ea"/>
                          <a:cs typeface="Arial" panose="020B0604020202020204" pitchFamily="34" charset="0"/>
                        </a:rPr>
                        <a:t>or</a:t>
                      </a:r>
                      <a:r>
                        <a:rPr lang="en-US" sz="1400" kern="1200" spc="-30" dirty="0">
                          <a:solidFill>
                            <a:srgbClr val="000000"/>
                          </a:solidFill>
                          <a:latin typeface="Arial" panose="020B0604020202020204" pitchFamily="34" charset="0"/>
                          <a:ea typeface="+mn-ea"/>
                          <a:cs typeface="Arial" panose="020B0604020202020204" pitchFamily="34" charset="0"/>
                        </a:rPr>
                        <a:t> TDF/3TC]</a:t>
                      </a:r>
                    </a:p>
                  </a:txBody>
                  <a:tcPr marT="61706" marB="61706" anchor="ctr" horzOverflow="overflow">
                    <a:lnL w="19050" cap="flat" cmpd="sng" algn="ctr">
                      <a:solidFill>
                        <a:prstClr val="white"/>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4"/>
                  </a:ext>
                </a:extLst>
              </a:tr>
              <a:tr h="509452">
                <a:tc>
                  <a:txBody>
                    <a:bodyPr/>
                    <a:lstStyle/>
                    <a:p>
                      <a:pPr marL="36576" marR="0" lvl="0" indent="0" algn="l" defTabSz="457200" rtl="0" eaLnBrk="1" fontAlgn="auto" latinLnBrk="0" hangingPunct="1">
                        <a:lnSpc>
                          <a:spcPts val="288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+ 1 NRTI</a:t>
                      </a: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077892"/>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Abbreviation</a:t>
                      </a:r>
                      <a:endParaRPr lang="en-US" sz="1600" kern="1200" spc="-30" dirty="0">
                        <a:solidFill>
                          <a:schemeClr val="bg1"/>
                        </a:solidFill>
                        <a:latin typeface="Arial" panose="020B0604020202020204" pitchFamily="34" charset="0"/>
                        <a:ea typeface="+mn-ea"/>
                        <a:cs typeface="Arial" panose="020B0604020202020204" pitchFamily="34" charset="0"/>
                      </a:endParaRPr>
                    </a:p>
                  </a:txBody>
                  <a:tcPr marT="61706" marB="61706" anchor="ctr" horzOverflow="overflow">
                    <a:lnL w="19050" cap="flat" cmpd="sng" algn="ctr">
                      <a:solidFill>
                        <a:prstClr val="white"/>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077892"/>
                    </a:solidFill>
                  </a:tcPr>
                </a:tc>
                <a:extLst>
                  <a:ext uri="{0D108BD9-81ED-4DB2-BD59-A6C34878D82A}">
                    <a16:rowId xmlns:a16="http://schemas.microsoft.com/office/drawing/2014/main" val="2297025589"/>
                  </a:ext>
                </a:extLst>
              </a:tr>
              <a:tr h="509452">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Dolutegravir/lamivudine </a:t>
                      </a:r>
                      <a:r>
                        <a:rPr lang="en-US" sz="1200" b="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(only if HIV RNA &lt;500k, no HBV, have genotype results)</a:t>
                      </a:r>
                      <a:endParaRPr lang="en-US" sz="1200" kern="1200" spc="-3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1E2EE">
                        <a:alpha val="14908"/>
                      </a:srgbClr>
                    </a:solidFill>
                  </a:tcPr>
                </a:tc>
                <a:tc>
                  <a:txBody>
                    <a:bodyPr/>
                    <a:lstStyle/>
                    <a:p>
                      <a:pPr marL="0" marR="0" lvl="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DTG/3TC</a:t>
                      </a:r>
                    </a:p>
                  </a:txBody>
                  <a:tcPr marT="61706" marB="61706" anchor="ctr" horzOverflow="overflow">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E1E2EE">
                        <a:alpha val="14908"/>
                      </a:srgbClr>
                    </a:solidFill>
                  </a:tcPr>
                </a:tc>
                <a:extLst>
                  <a:ext uri="{0D108BD9-81ED-4DB2-BD59-A6C34878D82A}">
                    <a16:rowId xmlns:a16="http://schemas.microsoft.com/office/drawing/2014/main" val="1948682538"/>
                  </a:ext>
                </a:extLst>
              </a:tr>
            </a:tbl>
          </a:graphicData>
        </a:graphic>
      </p:graphicFrame>
      <p:sp>
        <p:nvSpPr>
          <p:cNvPr id="39" name="Title 38"/>
          <p:cNvSpPr>
            <a:spLocks noGrp="1"/>
          </p:cNvSpPr>
          <p:nvPr>
            <p:ph type="title"/>
          </p:nvPr>
        </p:nvSpPr>
        <p:spPr/>
        <p:txBody>
          <a:bodyPr>
            <a:normAutofit/>
          </a:bodyPr>
          <a:lstStyle/>
          <a:p>
            <a:r>
              <a:rPr lang="en-US" sz="2100" dirty="0"/>
              <a:t>HHS Recommended Initial Regimens for Most People with HIV</a:t>
            </a:r>
            <a:br>
              <a:rPr lang="en-US" sz="2100" dirty="0"/>
            </a:br>
            <a:r>
              <a:rPr lang="en-US" sz="2100" dirty="0">
                <a:solidFill>
                  <a:schemeClr val="accent2">
                    <a:lumMod val="20000"/>
                    <a:lumOff val="80000"/>
                  </a:schemeClr>
                </a:solidFill>
              </a:rPr>
              <a:t>For People Who Do Not Have a History of Cabotegravir </a:t>
            </a:r>
            <a:r>
              <a:rPr lang="en-US" sz="2100" dirty="0" err="1">
                <a:solidFill>
                  <a:schemeClr val="accent2">
                    <a:lumMod val="20000"/>
                    <a:lumOff val="80000"/>
                  </a:schemeClr>
                </a:solidFill>
              </a:rPr>
              <a:t>PrEP</a:t>
            </a:r>
            <a:endParaRPr lang="en-US" sz="2100" dirty="0">
              <a:solidFill>
                <a:schemeClr val="accent2">
                  <a:lumMod val="20000"/>
                  <a:lumOff val="80000"/>
                </a:schemeClr>
              </a:solidFill>
            </a:endParaRPr>
          </a:p>
        </p:txBody>
      </p:sp>
      <p:sp>
        <p:nvSpPr>
          <p:cNvPr id="3" name="Content Placeholder 2"/>
          <p:cNvSpPr>
            <a:spLocks noGrp="1"/>
          </p:cNvSpPr>
          <p:nvPr>
            <p:ph type="body" sz="quarter" idx="14"/>
          </p:nvPr>
        </p:nvSpPr>
        <p:spPr>
          <a:xfrm>
            <a:off x="323851" y="4783384"/>
            <a:ext cx="7357838" cy="240029"/>
          </a:xfrm>
        </p:spPr>
        <p:txBody>
          <a:bodyPr/>
          <a:lstStyle/>
          <a:p>
            <a:r>
              <a:rPr lang="en-US" dirty="0"/>
              <a:t>HHS Guidelines for the Use of Antiretroviral Agents in Adults and Adolescents with HIV. Updated Sept. 12, 2024. (http://</a:t>
            </a:r>
            <a:r>
              <a:rPr lang="en-US" dirty="0" err="1"/>
              <a:t>www.clinicalinfo.hiv.gov</a:t>
            </a:r>
            <a:r>
              <a:rPr lang="en-US" dirty="0"/>
              <a:t>)</a:t>
            </a:r>
          </a:p>
        </p:txBody>
      </p:sp>
      <p:sp>
        <p:nvSpPr>
          <p:cNvPr id="2" name="TextBox 1">
            <a:extLst>
              <a:ext uri="{FF2B5EF4-FFF2-40B4-BE49-F238E27FC236}">
                <a16:creationId xmlns:a16="http://schemas.microsoft.com/office/drawing/2014/main" id="{D0F7AD44-C529-CDA6-3110-06A01890538C}"/>
              </a:ext>
            </a:extLst>
          </p:cNvPr>
          <p:cNvSpPr txBox="1"/>
          <p:nvPr/>
        </p:nvSpPr>
        <p:spPr>
          <a:xfrm>
            <a:off x="9773107" y="3343046"/>
            <a:ext cx="184731" cy="461665"/>
          </a:xfrm>
          <a:prstGeom prst="rect">
            <a:avLst/>
          </a:prstGeom>
          <a:noFill/>
        </p:spPr>
        <p:txBody>
          <a:bodyPr wrap="none" rtlCol="0">
            <a:spAutoFit/>
          </a:bodyPr>
          <a:lstStyle/>
          <a:p>
            <a:endParaRPr lang="en-US" dirty="0">
              <a:latin typeface="Arial"/>
            </a:endParaRPr>
          </a:p>
        </p:txBody>
      </p:sp>
    </p:spTree>
    <p:extLst>
      <p:ext uri="{BB962C8B-B14F-4D97-AF65-F5344CB8AC3E}">
        <p14:creationId xmlns:p14="http://schemas.microsoft.com/office/powerpoint/2010/main" val="1245543601"/>
      </p:ext>
    </p:extLst>
  </p:cSld>
  <p:clrMapOvr>
    <a:masterClrMapping/>
  </p:clrMapOvr>
  <p:transition spd="slow" advTm="13648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nvGraphicFramePr>
        <p:xfrm>
          <a:off x="252514" y="1023483"/>
          <a:ext cx="8593172" cy="1317839"/>
        </p:xfrm>
        <a:graphic>
          <a:graphicData uri="http://schemas.openxmlformats.org/drawingml/2006/table">
            <a:tbl>
              <a:tblPr>
                <a:effectLst/>
              </a:tblPr>
              <a:tblGrid>
                <a:gridCol w="5634815">
                  <a:extLst>
                    <a:ext uri="{9D8B030D-6E8A-4147-A177-3AD203B41FA5}">
                      <a16:colId xmlns:a16="http://schemas.microsoft.com/office/drawing/2014/main" val="20000"/>
                    </a:ext>
                  </a:extLst>
                </a:gridCol>
                <a:gridCol w="2958357">
                  <a:extLst>
                    <a:ext uri="{9D8B030D-6E8A-4147-A177-3AD203B41FA5}">
                      <a16:colId xmlns:a16="http://schemas.microsoft.com/office/drawing/2014/main" val="20002"/>
                    </a:ext>
                  </a:extLst>
                </a:gridCol>
              </a:tblGrid>
              <a:tr h="509452">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+ 2 NRTIs</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solidFill>
                  </a:tcPr>
                </a:tc>
                <a:tc>
                  <a:txBody>
                    <a:bodyPr/>
                    <a:lstStyle/>
                    <a:p>
                      <a:pPr marL="36576" marR="0" lvl="0" indent="0" algn="l" defTabSz="457200" rtl="0" eaLnBrk="0" fontAlgn="base" latinLnBrk="0" hangingPunct="0">
                        <a:lnSpc>
                          <a:spcPts val="2880"/>
                        </a:lnSpc>
                        <a:spcBef>
                          <a:spcPts val="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Abbreviation</a:t>
                      </a:r>
                    </a:p>
                  </a:txBody>
                  <a:tcPr marL="91416" marR="91416" marT="54850" marB="54850"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64800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Boosted darunavir + (tenofovir alafenamide or tenofovir DF) + (emtricitabine or lamivudine) </a:t>
                      </a:r>
                      <a:r>
                        <a:rPr lang="en-US" sz="1200" b="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(pending integrase genotype resistance result)</a:t>
                      </a:r>
                      <a:endParaRPr lang="en-US" sz="12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(DRV/COBI or DRV + RTV) + </a:t>
                      </a:r>
                      <a:br>
                        <a:rPr lang="en-US" sz="1400" kern="1200" spc="-30" dirty="0">
                          <a:solidFill>
                            <a:srgbClr val="000000"/>
                          </a:solidFill>
                          <a:latin typeface="Arial" panose="020B0604020202020204" pitchFamily="34" charset="0"/>
                          <a:ea typeface="+mn-ea"/>
                          <a:cs typeface="Arial" panose="020B0604020202020204" pitchFamily="34" charset="0"/>
                        </a:rPr>
                      </a:br>
                      <a:r>
                        <a:rPr lang="en-US" sz="1400" kern="1200" spc="-30" dirty="0">
                          <a:solidFill>
                            <a:srgbClr val="000000"/>
                          </a:solidFill>
                          <a:latin typeface="Arial" panose="020B0604020202020204" pitchFamily="34" charset="0"/>
                          <a:ea typeface="+mn-ea"/>
                          <a:cs typeface="Arial" panose="020B0604020202020204" pitchFamily="34" charset="0"/>
                        </a:rPr>
                        <a:t>(TAF or TDF) + (FTC or 3TC)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bl>
          </a:graphicData>
        </a:graphic>
      </p:graphicFrame>
      <p:sp>
        <p:nvSpPr>
          <p:cNvPr id="39" name="Title 38"/>
          <p:cNvSpPr>
            <a:spLocks noGrp="1"/>
          </p:cNvSpPr>
          <p:nvPr>
            <p:ph type="title"/>
          </p:nvPr>
        </p:nvSpPr>
        <p:spPr/>
        <p:txBody>
          <a:bodyPr>
            <a:normAutofit/>
          </a:bodyPr>
          <a:lstStyle/>
          <a:p>
            <a:r>
              <a:rPr lang="en-US" sz="2100" dirty="0"/>
              <a:t>HHS Recommended Initial Regimens for Most People with HIV</a:t>
            </a:r>
            <a:br>
              <a:rPr lang="en-US" sz="2100" dirty="0"/>
            </a:br>
            <a:r>
              <a:rPr lang="en-US" sz="2100" dirty="0">
                <a:solidFill>
                  <a:schemeClr val="accent2">
                    <a:lumMod val="20000"/>
                    <a:lumOff val="80000"/>
                  </a:schemeClr>
                </a:solidFill>
              </a:rPr>
              <a:t>For People Who Have a History of Using Cabotegravir </a:t>
            </a:r>
            <a:r>
              <a:rPr lang="en-US" sz="2100" dirty="0" err="1">
                <a:solidFill>
                  <a:schemeClr val="accent2">
                    <a:lumMod val="20000"/>
                    <a:lumOff val="80000"/>
                  </a:schemeClr>
                </a:solidFill>
              </a:rPr>
              <a:t>PrEP</a:t>
            </a:r>
            <a:endParaRPr lang="en-US" sz="2100" dirty="0">
              <a:solidFill>
                <a:schemeClr val="accent2">
                  <a:lumMod val="20000"/>
                  <a:lumOff val="80000"/>
                </a:schemeClr>
              </a:solidFill>
            </a:endParaRPr>
          </a:p>
        </p:txBody>
      </p:sp>
      <p:sp>
        <p:nvSpPr>
          <p:cNvPr id="3" name="Content Placeholder 2"/>
          <p:cNvSpPr>
            <a:spLocks noGrp="1"/>
          </p:cNvSpPr>
          <p:nvPr>
            <p:ph type="body" sz="quarter" idx="14"/>
          </p:nvPr>
        </p:nvSpPr>
        <p:spPr>
          <a:xfrm>
            <a:off x="323851" y="4703020"/>
            <a:ext cx="7357838" cy="240029"/>
          </a:xfrm>
        </p:spPr>
        <p:txBody>
          <a:bodyPr/>
          <a:lstStyle/>
          <a:p>
            <a:r>
              <a:rPr lang="en-US" dirty="0"/>
              <a:t>HHS Guidelines for the Use of Antiretroviral Agents in Adults and Adolescents with HIV. Updated Sept. 12, 2024. (http://</a:t>
            </a:r>
            <a:r>
              <a:rPr lang="en-US" dirty="0" err="1"/>
              <a:t>www.clinicalinfo.hiv.gov</a:t>
            </a:r>
            <a:r>
              <a:rPr lang="en-US" dirty="0"/>
              <a:t>)</a:t>
            </a:r>
          </a:p>
        </p:txBody>
      </p:sp>
    </p:spTree>
    <p:extLst>
      <p:ext uri="{BB962C8B-B14F-4D97-AF65-F5344CB8AC3E}">
        <p14:creationId xmlns:p14="http://schemas.microsoft.com/office/powerpoint/2010/main" val="1860497946"/>
      </p:ext>
    </p:extLst>
  </p:cSld>
  <p:clrMapOvr>
    <a:masterClrMapping/>
  </p:clrMapOvr>
  <p:transition spd="slow" advTm="12122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extLst>
              <p:ext uri="{D42A27DB-BD31-4B8C-83A1-F6EECF244321}">
                <p14:modId xmlns:p14="http://schemas.microsoft.com/office/powerpoint/2010/main" val="1813283523"/>
              </p:ext>
            </p:extLst>
          </p:nvPr>
        </p:nvGraphicFramePr>
        <p:xfrm>
          <a:off x="587176" y="1111132"/>
          <a:ext cx="7969648" cy="3369131"/>
        </p:xfrm>
        <a:graphic>
          <a:graphicData uri="http://schemas.openxmlformats.org/drawingml/2006/table">
            <a:tbl>
              <a:tblPr>
                <a:effectLst/>
              </a:tblPr>
              <a:tblGrid>
                <a:gridCol w="7969648">
                  <a:extLst>
                    <a:ext uri="{9D8B030D-6E8A-4147-A177-3AD203B41FA5}">
                      <a16:colId xmlns:a16="http://schemas.microsoft.com/office/drawing/2014/main" val="20000"/>
                    </a:ext>
                  </a:extLst>
                </a:gridCol>
              </a:tblGrid>
              <a:tr h="406878">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+ 2 NRTIs</a:t>
                      </a:r>
                    </a:p>
                  </a:txBody>
                  <a:tcPr marL="91416" marR="91416" marT="54850" marB="5485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1"/>
                  </a:ext>
                </a:extLst>
              </a:tr>
              <a:tr h="417168">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Dolutegravir/ABC/3TC </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(if HLA-B*5701 negative and no hepatitis B coinfection)</a:t>
                      </a:r>
                      <a:endParaRPr lang="en-US" sz="1200" b="0" kern="1200" spc="-3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419876">
                <a:tc>
                  <a:txBody>
                    <a:bodyPr/>
                    <a:lstStyle/>
                    <a:p>
                      <a:pPr marL="36576" marR="0" lvl="0" indent="0" algn="l" defTabSz="457200" rtl="0" eaLnBrk="1" fontAlgn="auto" latinLnBrk="0" hangingPunct="1">
                        <a:lnSpc>
                          <a:spcPts val="2880"/>
                        </a:lnSpc>
                        <a:spcBef>
                          <a:spcPts val="0"/>
                        </a:spcBef>
                        <a:spcAft>
                          <a:spcPts val="0"/>
                        </a:spcAft>
                        <a:buClrTx/>
                        <a:buSzTx/>
                        <a:buFontTx/>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+ 2 NRTIs</a:t>
                      </a: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2297025589"/>
                  </a:ext>
                </a:extLst>
              </a:tr>
              <a:tr h="492589">
                <a:tc>
                  <a:txBody>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(Darunavir/cobicistat or darunavir + ritonavir) + (TAF or TDF + FTC or 3TC) or + (ABC/3TC)</a:t>
                      </a:r>
                      <a:br>
                        <a:rPr lang="en-US" sz="1400" b="0" kern="1200" dirty="0">
                          <a:solidFill>
                            <a:srgbClr val="000000"/>
                          </a:solidFill>
                          <a:latin typeface="Arial" panose="020B0604020202020204" pitchFamily="34" charset="0"/>
                          <a:ea typeface="+mn-ea"/>
                          <a:cs typeface="Arial" panose="020B0604020202020204" pitchFamily="34" charset="0"/>
                        </a:rPr>
                      </a:b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(for ABC/3TC, only if HLA-B*5701 negative and no hepatitis B coinfection)</a:t>
                      </a:r>
                      <a:endParaRPr lang="en-US" sz="1200" kern="1200" spc="-30" baseline="0" dirty="0">
                        <a:solidFill>
                          <a:schemeClr val="bg1">
                            <a:lumMod val="50000"/>
                          </a:schemeClr>
                        </a:solidFill>
                        <a:latin typeface="Arial" panose="020B0604020202020204" pitchFamily="34" charset="0"/>
                        <a:ea typeface="+mn-ea"/>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948682538"/>
                  </a:ext>
                </a:extLst>
              </a:tr>
              <a:tr h="419876">
                <a:tc>
                  <a:txBody>
                    <a:bodyPr/>
                    <a:lstStyle/>
                    <a:p>
                      <a:pPr marL="36576" marR="0" lvl="0" indent="0" algn="l" defTabSz="457200" rtl="0" eaLnBrk="1" fontAlgn="auto" latinLnBrk="0" hangingPunct="1">
                        <a:lnSpc>
                          <a:spcPts val="2880"/>
                        </a:lnSpc>
                        <a:spcBef>
                          <a:spcPts val="0"/>
                        </a:spcBef>
                        <a:spcAft>
                          <a:spcPts val="0"/>
                        </a:spcAft>
                        <a:buClrTx/>
                        <a:buSzTx/>
                        <a:buFontTx/>
                        <a:buNone/>
                        <a:tabLst/>
                        <a:defRPr/>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NNRTI + 2 NRTIs</a:t>
                      </a: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2871522027"/>
                  </a:ext>
                </a:extLst>
              </a:tr>
              <a:tr h="275066">
                <a:tc>
                  <a:txBody>
                    <a:bodyPr/>
                    <a:lstStyle/>
                    <a:p>
                      <a:pPr marL="36576"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err="1">
                          <a:ln>
                            <a:noFill/>
                          </a:ln>
                          <a:solidFill>
                            <a:schemeClr val="tx1"/>
                          </a:solidFill>
                          <a:effectLst/>
                          <a:latin typeface="Arial" panose="020B0604020202020204" pitchFamily="34" charset="0"/>
                          <a:ea typeface="ＭＳ Ｐゴシック" pitchFamily="-108" charset="-128"/>
                          <a:cs typeface="Arial" panose="020B0604020202020204" pitchFamily="34" charset="0"/>
                        </a:rPr>
                        <a:t>Doravirine</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/TDF/3TC or </a:t>
                      </a:r>
                      <a:r>
                        <a:rPr kumimoji="0" lang="en-US" sz="1400" b="0" i="0" u="none" strike="noStrike" cap="none" normalizeH="0" baseline="0" dirty="0" err="1">
                          <a:ln>
                            <a:noFill/>
                          </a:ln>
                          <a:solidFill>
                            <a:schemeClr val="tx1"/>
                          </a:solidFill>
                          <a:effectLst/>
                          <a:latin typeface="Arial" panose="020B0604020202020204" pitchFamily="34" charset="0"/>
                          <a:ea typeface="ＭＳ Ｐゴシック" pitchFamily="-108" charset="-128"/>
                          <a:cs typeface="Arial" panose="020B0604020202020204" pitchFamily="34" charset="0"/>
                        </a:rPr>
                        <a:t>doravirine</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 + TAF/FTC</a:t>
                      </a: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321137228"/>
                  </a:ext>
                </a:extLst>
              </a:tr>
              <a:tr h="275066">
                <a:tc>
                  <a:txBody>
                    <a:bodyPr/>
                    <a:lstStyle/>
                    <a:p>
                      <a:pPr marL="36576"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err="1">
                          <a:ln>
                            <a:noFill/>
                          </a:ln>
                          <a:solidFill>
                            <a:schemeClr val="tx1"/>
                          </a:solidFill>
                          <a:effectLst/>
                          <a:latin typeface="Arial" panose="020B0604020202020204" pitchFamily="34" charset="0"/>
                          <a:ea typeface="ＭＳ Ｐゴシック" pitchFamily="-108" charset="-128"/>
                          <a:cs typeface="Arial" panose="020B0604020202020204" pitchFamily="34" charset="0"/>
                        </a:rPr>
                        <a:t>Rilpivirine</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/TAF/FTC </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(only if CD4 count &gt;200 cells/mm</a:t>
                      </a:r>
                      <a:r>
                        <a:rPr lang="en-US" sz="1200" b="0" kern="1200" baseline="30000" dirty="0">
                          <a:solidFill>
                            <a:schemeClr val="tx1">
                              <a:lumMod val="65000"/>
                              <a:lumOff val="35000"/>
                            </a:schemeClr>
                          </a:solidFill>
                          <a:latin typeface="Arial" panose="020B0604020202020204" pitchFamily="34" charset="0"/>
                          <a:ea typeface="+mn-ea"/>
                          <a:cs typeface="Arial" panose="020B0604020202020204" pitchFamily="34" charset="0"/>
                        </a:rPr>
                        <a:t>3</a:t>
                      </a: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 and HIV RNA &lt;100,000 copies/mL)</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endParaRP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2684597541"/>
                  </a:ext>
                </a:extLst>
              </a:tr>
              <a:tr h="420536">
                <a:tc>
                  <a:txBody>
                    <a:bodyPr/>
                    <a:lstStyle/>
                    <a:p>
                      <a:pPr marL="36576"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Abbreviations: </a:t>
                      </a:r>
                      <a:r>
                        <a:rPr kumimoji="0" lang="en-US" sz="1000" b="0" i="1"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ABC = abacavir, 3TC = lamivudine, TAF = tenofovir alafenamide, TDF = tenofovir disoproxil fumarate, FTC = emtricitabine</a:t>
                      </a:r>
                    </a:p>
                  </a:txBody>
                  <a:tcPr marL="91416" marR="91416" marT="61706" marB="61706"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rgbClr val="7F7F7F"/>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58723302"/>
                  </a:ext>
                </a:extLst>
              </a:tr>
            </a:tbl>
          </a:graphicData>
        </a:graphic>
      </p:graphicFrame>
      <p:sp>
        <p:nvSpPr>
          <p:cNvPr id="39" name="Title 38"/>
          <p:cNvSpPr>
            <a:spLocks noGrp="1"/>
          </p:cNvSpPr>
          <p:nvPr>
            <p:ph type="title"/>
          </p:nvPr>
        </p:nvSpPr>
        <p:spPr/>
        <p:txBody>
          <a:bodyPr>
            <a:normAutofit/>
          </a:bodyPr>
          <a:lstStyle/>
          <a:p>
            <a:r>
              <a:rPr lang="en-US" sz="2100" dirty="0"/>
              <a:t>HHS Recommended Initial Regimens in Certain Clinical Situations</a:t>
            </a:r>
            <a:br>
              <a:rPr lang="en-US" sz="2100" dirty="0"/>
            </a:br>
            <a:r>
              <a:rPr lang="en-US" sz="2100" dirty="0">
                <a:solidFill>
                  <a:schemeClr val="accent2">
                    <a:lumMod val="20000"/>
                    <a:lumOff val="80000"/>
                  </a:schemeClr>
                </a:solidFill>
              </a:rPr>
              <a:t>For People Who Do Not Have a History of Using Cabotegravir </a:t>
            </a:r>
            <a:r>
              <a:rPr lang="en-US" sz="2100" dirty="0" err="1">
                <a:solidFill>
                  <a:schemeClr val="accent2">
                    <a:lumMod val="20000"/>
                    <a:lumOff val="80000"/>
                  </a:schemeClr>
                </a:solidFill>
              </a:rPr>
              <a:t>PrEP</a:t>
            </a:r>
            <a:endParaRPr lang="en-US" sz="2100" dirty="0">
              <a:solidFill>
                <a:schemeClr val="accent2">
                  <a:lumMod val="20000"/>
                  <a:lumOff val="80000"/>
                </a:schemeClr>
              </a:solidFill>
            </a:endParaRPr>
          </a:p>
        </p:txBody>
      </p:sp>
      <p:sp>
        <p:nvSpPr>
          <p:cNvPr id="5" name="Content Placeholder 2">
            <a:extLst>
              <a:ext uri="{FF2B5EF4-FFF2-40B4-BE49-F238E27FC236}">
                <a16:creationId xmlns:a16="http://schemas.microsoft.com/office/drawing/2014/main" id="{8F9F5222-CB5D-688D-55E4-9E90856009C5}"/>
              </a:ext>
            </a:extLst>
          </p:cNvPr>
          <p:cNvSpPr>
            <a:spLocks noGrp="1"/>
          </p:cNvSpPr>
          <p:nvPr>
            <p:ph type="body" sz="quarter" idx="14"/>
          </p:nvPr>
        </p:nvSpPr>
        <p:spPr>
          <a:xfrm>
            <a:off x="323851" y="4772692"/>
            <a:ext cx="7357838" cy="240029"/>
          </a:xfrm>
        </p:spPr>
        <p:txBody>
          <a:bodyPr/>
          <a:lstStyle/>
          <a:p>
            <a:r>
              <a:rPr lang="en-US" dirty="0"/>
              <a:t>HHS Guidelines for the Use of Antiretroviral Agents in Adults and Adolescents with HIV. Updated Sept. 12, 2024. (http://</a:t>
            </a:r>
            <a:r>
              <a:rPr lang="en-US" dirty="0" err="1"/>
              <a:t>www.clinicalinfo.hiv.gov</a:t>
            </a:r>
            <a:r>
              <a:rPr lang="en-US" dirty="0"/>
              <a:t>)</a:t>
            </a:r>
          </a:p>
        </p:txBody>
      </p:sp>
    </p:spTree>
    <p:extLst>
      <p:ext uri="{BB962C8B-B14F-4D97-AF65-F5344CB8AC3E}">
        <p14:creationId xmlns:p14="http://schemas.microsoft.com/office/powerpoint/2010/main" val="2309850354"/>
      </p:ext>
    </p:extLst>
  </p:cSld>
  <p:clrMapOvr>
    <a:masterClrMapping/>
  </p:clrMapOvr>
  <p:transition spd="slow" advTm="9399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1F53E-7F40-396B-20D8-8677C272E6B2}"/>
              </a:ext>
            </a:extLst>
          </p:cNvPr>
          <p:cNvSpPr>
            <a:spLocks noGrp="1"/>
          </p:cNvSpPr>
          <p:nvPr>
            <p:ph type="title"/>
          </p:nvPr>
        </p:nvSpPr>
        <p:spPr/>
        <p:txBody>
          <a:bodyPr>
            <a:normAutofit fontScale="90000"/>
          </a:bodyPr>
          <a:lstStyle/>
          <a:p>
            <a:r>
              <a:rPr lang="en-US" sz="2300" dirty="0"/>
              <a:t>Virologic Failure</a:t>
            </a:r>
            <a:br>
              <a:rPr lang="en-US" dirty="0"/>
            </a:br>
            <a:r>
              <a:rPr lang="en-US" sz="2600" dirty="0"/>
              <a:t>Added Option After Virologic Failure on NNRTI-Based Regimen</a:t>
            </a:r>
          </a:p>
        </p:txBody>
      </p:sp>
      <p:sp>
        <p:nvSpPr>
          <p:cNvPr id="5" name="Text Placeholder 4">
            <a:extLst>
              <a:ext uri="{FF2B5EF4-FFF2-40B4-BE49-F238E27FC236}">
                <a16:creationId xmlns:a16="http://schemas.microsoft.com/office/drawing/2014/main" id="{8DA333F7-1A5B-50AE-A964-995475A72B94}"/>
              </a:ext>
            </a:extLst>
          </p:cNvPr>
          <p:cNvSpPr>
            <a:spLocks noGrp="1"/>
          </p:cNvSpPr>
          <p:nvPr>
            <p:ph type="body" sz="quarter" idx="14"/>
          </p:nvPr>
        </p:nvSpPr>
        <p:spPr/>
        <p:txBody>
          <a:bodyPr/>
          <a:lstStyle/>
          <a:p>
            <a:pPr algn="l"/>
            <a:r>
              <a:rPr lang="en-US" dirty="0">
                <a:solidFill>
                  <a:schemeClr val="accent1"/>
                </a:solidFill>
                <a:latin typeface="+mn-lt"/>
              </a:rPr>
              <a:t>Source for D</a:t>
            </a:r>
            <a:r>
              <a:rPr lang="en-US" baseline="30000" dirty="0">
                <a:solidFill>
                  <a:schemeClr val="accent1"/>
                </a:solidFill>
                <a:latin typeface="+mn-lt"/>
              </a:rPr>
              <a:t>2</a:t>
            </a:r>
            <a:r>
              <a:rPr lang="en-US" dirty="0">
                <a:solidFill>
                  <a:schemeClr val="accent1"/>
                </a:solidFill>
                <a:latin typeface="+mn-lt"/>
              </a:rPr>
              <a:t>EFT Study: </a:t>
            </a:r>
            <a:r>
              <a:rPr lang="en-US" b="0" i="0" dirty="0">
                <a:solidFill>
                  <a:schemeClr val="accent1"/>
                </a:solidFill>
                <a:effectLst/>
                <a:latin typeface="+mn-lt"/>
              </a:rPr>
              <a:t>Lancet HIV. 2024 Jul;11(7):e436-e448.</a:t>
            </a:r>
            <a:endParaRPr lang="en-US" dirty="0">
              <a:solidFill>
                <a:schemeClr val="accent1"/>
              </a:solidFill>
              <a:latin typeface="+mn-lt"/>
            </a:endParaRPr>
          </a:p>
        </p:txBody>
      </p:sp>
      <p:sp>
        <p:nvSpPr>
          <p:cNvPr id="4" name="Content Placeholder 3">
            <a:extLst>
              <a:ext uri="{FF2B5EF4-FFF2-40B4-BE49-F238E27FC236}">
                <a16:creationId xmlns:a16="http://schemas.microsoft.com/office/drawing/2014/main" id="{E2395252-0269-3AB6-AE7E-DCB02F620119}"/>
              </a:ext>
            </a:extLst>
          </p:cNvPr>
          <p:cNvSpPr>
            <a:spLocks noGrp="1"/>
          </p:cNvSpPr>
          <p:nvPr>
            <p:ph sz="half" idx="2"/>
          </p:nvPr>
        </p:nvSpPr>
        <p:spPr/>
        <p:txBody>
          <a:bodyPr/>
          <a:lstStyle/>
          <a:p>
            <a:r>
              <a:rPr lang="en-US" dirty="0"/>
              <a:t>Key revision: after virologic failure with NNRTI + 2 NRTIs, dolutegravir + boosted darunavir added as an option based on data from D</a:t>
            </a:r>
            <a:r>
              <a:rPr lang="en-US" baseline="30000" dirty="0"/>
              <a:t>2</a:t>
            </a:r>
            <a:r>
              <a:rPr lang="en-US" dirty="0"/>
              <a:t>EFT:</a:t>
            </a:r>
          </a:p>
        </p:txBody>
      </p:sp>
      <p:graphicFrame>
        <p:nvGraphicFramePr>
          <p:cNvPr id="6" name="Chart 5">
            <a:extLst>
              <a:ext uri="{FF2B5EF4-FFF2-40B4-BE49-F238E27FC236}">
                <a16:creationId xmlns:a16="http://schemas.microsoft.com/office/drawing/2014/main" id="{FBEC3542-E285-E797-223A-9BB998D959D4}"/>
              </a:ext>
            </a:extLst>
          </p:cNvPr>
          <p:cNvGraphicFramePr>
            <a:graphicFrameLocks/>
          </p:cNvGraphicFramePr>
          <p:nvPr>
            <p:extLst>
              <p:ext uri="{D42A27DB-BD31-4B8C-83A1-F6EECF244321}">
                <p14:modId xmlns:p14="http://schemas.microsoft.com/office/powerpoint/2010/main" val="3600097177"/>
              </p:ext>
            </p:extLst>
          </p:nvPr>
        </p:nvGraphicFramePr>
        <p:xfrm>
          <a:off x="716692" y="1878227"/>
          <a:ext cx="7223859" cy="2671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9075293"/>
      </p:ext>
    </p:extLst>
  </p:cSld>
  <p:clrMapOvr>
    <a:masterClrMapping/>
  </p:clrMapOvr>
  <p:transition spd="slow" advTm="121493"/>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AD71F0-858E-4417-A8E3-7791D7551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D8D79C-27F4-4B91-8134-299A085AA49A}">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5647E9E6-7E63-43CA-9103-8856E166C1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59739</TotalTime>
  <Words>1471</Words>
  <Application>Microsoft Macintosh PowerPoint</Application>
  <PresentationFormat>On-screen Show (16:9)</PresentationFormat>
  <Paragraphs>116</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Corbel</vt:lpstr>
      <vt:lpstr>Geneva</vt:lpstr>
      <vt:lpstr>Lucida Grande</vt:lpstr>
      <vt:lpstr>Times New Roman</vt:lpstr>
      <vt:lpstr>Wingdings</vt:lpstr>
      <vt:lpstr>NCRC</vt:lpstr>
      <vt:lpstr>Guideline Update: HHS Adult &amp; Adolescent Antiretroviral Treatment Guidelines</vt:lpstr>
      <vt:lpstr>No conflicts of interest or relationships to disclose.</vt:lpstr>
      <vt:lpstr>Guidelines for the Use of Antiretroviral Agents in Adults &amp; Adolescents with HIV Updated September 12, 2024</vt:lpstr>
      <vt:lpstr>Key Revisions What to Start: Initial Antiretroviral Regimens for People with HIV</vt:lpstr>
      <vt:lpstr>Key Revisions What to Start: Initial Antiretroviral Regimens for People with HIV</vt:lpstr>
      <vt:lpstr>HHS Recommended Initial Regimens for Most People with HIV For People Who Do Not Have a History of Cabotegravir PrEP</vt:lpstr>
      <vt:lpstr>HHS Recommended Initial Regimens for Most People with HIV For People Who Have a History of Using Cabotegravir PrEP</vt:lpstr>
      <vt:lpstr>HHS Recommended Initial Regimens in Certain Clinical Situations For People Who Do Not Have a History of Using Cabotegravir PrEP</vt:lpstr>
      <vt:lpstr>Virologic Failure Added Option After Virologic Failure on NNRTI-Based Regimen</vt:lpstr>
      <vt:lpstr>Virologic Failure Added Statements About Long-Acting Cabotegravir/Rilpivirine</vt:lpstr>
      <vt:lpstr>Hepatitis B Coinfection Key Updates</vt:lpstr>
      <vt:lpstr>Latent Tuberculosis Treatment-Antiretroviral Options Key Update: Dolutegravir BID Option with 1HP</vt:lpstr>
      <vt:lpstr>Latent Tuberculosis Treatment-Antiretroviral Options Key Update: Dolutegravir BID Option with 1HP</vt:lpstr>
      <vt:lpstr>New Section Transplantation for People with HIV</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2408</cp:revision>
  <cp:lastPrinted>2008-02-05T14:34:24Z</cp:lastPrinted>
  <dcterms:created xsi:type="dcterms:W3CDTF">2010-11-28T05:36:22Z</dcterms:created>
  <dcterms:modified xsi:type="dcterms:W3CDTF">2024-12-05T17:59:36Z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