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2" r:id="rId3"/>
  </p:sldMasterIdLst>
  <p:notesMasterIdLst>
    <p:notesMasterId r:id="rId63"/>
  </p:notesMasterIdLst>
  <p:handoutMasterIdLst>
    <p:handoutMasterId r:id="rId64"/>
  </p:handoutMasterIdLst>
  <p:sldIdLst>
    <p:sldId id="1118" r:id="rId4"/>
    <p:sldId id="1734" r:id="rId5"/>
    <p:sldId id="1872" r:id="rId6"/>
    <p:sldId id="1903" r:id="rId7"/>
    <p:sldId id="1851" r:id="rId8"/>
    <p:sldId id="1916" r:id="rId9"/>
    <p:sldId id="1918" r:id="rId10"/>
    <p:sldId id="1921" r:id="rId11"/>
    <p:sldId id="1920" r:id="rId12"/>
    <p:sldId id="1919" r:id="rId13"/>
    <p:sldId id="1923" r:id="rId14"/>
    <p:sldId id="1325" r:id="rId15"/>
    <p:sldId id="1543" r:id="rId16"/>
    <p:sldId id="1933" r:id="rId17"/>
    <p:sldId id="1914" r:id="rId18"/>
    <p:sldId id="1922" r:id="rId19"/>
    <p:sldId id="1496" r:id="rId20"/>
    <p:sldId id="1514" r:id="rId21"/>
    <p:sldId id="1877" r:id="rId22"/>
    <p:sldId id="1873" r:id="rId23"/>
    <p:sldId id="1852" r:id="rId24"/>
    <p:sldId id="1880" r:id="rId25"/>
    <p:sldId id="1144" r:id="rId26"/>
    <p:sldId id="1882" r:id="rId27"/>
    <p:sldId id="1881" r:id="rId28"/>
    <p:sldId id="1864" r:id="rId29"/>
    <p:sldId id="1867" r:id="rId30"/>
    <p:sldId id="1883" r:id="rId31"/>
    <p:sldId id="1885" r:id="rId32"/>
    <p:sldId id="1884" r:id="rId33"/>
    <p:sldId id="1911" r:id="rId34"/>
    <p:sldId id="1360" r:id="rId35"/>
    <p:sldId id="1934" r:id="rId36"/>
    <p:sldId id="1173" r:id="rId37"/>
    <p:sldId id="1935" r:id="rId38"/>
    <p:sldId id="1175" r:id="rId39"/>
    <p:sldId id="1176" r:id="rId40"/>
    <p:sldId id="1540" r:id="rId41"/>
    <p:sldId id="1886" r:id="rId42"/>
    <p:sldId id="1924" r:id="rId43"/>
    <p:sldId id="1887" r:id="rId44"/>
    <p:sldId id="1888" r:id="rId45"/>
    <p:sldId id="1889" r:id="rId46"/>
    <p:sldId id="1890" r:id="rId47"/>
    <p:sldId id="1891" r:id="rId48"/>
    <p:sldId id="1925" r:id="rId49"/>
    <p:sldId id="1926" r:id="rId50"/>
    <p:sldId id="1932" r:id="rId51"/>
    <p:sldId id="1936" r:id="rId52"/>
    <p:sldId id="1937" r:id="rId53"/>
    <p:sldId id="1938" r:id="rId54"/>
    <p:sldId id="1939" r:id="rId55"/>
    <p:sldId id="1900" r:id="rId56"/>
    <p:sldId id="1905" r:id="rId57"/>
    <p:sldId id="1940" r:id="rId58"/>
    <p:sldId id="1929" r:id="rId59"/>
    <p:sldId id="1930" r:id="rId60"/>
    <p:sldId id="1931" r:id="rId61"/>
    <p:sldId id="1116" r:id="rId62"/>
  </p:sldIdLst>
  <p:sldSz cx="9144000" cy="5143500" type="screen16x9"/>
  <p:notesSz cx="6858000" cy="10287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Geneva" pitchFamily="31" charset="0"/>
        <a:ea typeface="+mn-ea"/>
        <a:cs typeface="+mn-cs"/>
      </a:defRPr>
    </a:lvl1pPr>
    <a:lvl2pPr marL="457200" algn="l" rtl="0" eaLnBrk="0" fontAlgn="base" hangingPunct="0">
      <a:spcBef>
        <a:spcPct val="0"/>
      </a:spcBef>
      <a:spcAft>
        <a:spcPct val="0"/>
      </a:spcAft>
      <a:defRPr sz="2400" kern="1200">
        <a:solidFill>
          <a:schemeClr val="tx1"/>
        </a:solidFill>
        <a:latin typeface="Geneva" pitchFamily="31" charset="0"/>
        <a:ea typeface="+mn-ea"/>
        <a:cs typeface="+mn-cs"/>
      </a:defRPr>
    </a:lvl2pPr>
    <a:lvl3pPr marL="914400" algn="l" rtl="0" eaLnBrk="0" fontAlgn="base" hangingPunct="0">
      <a:spcBef>
        <a:spcPct val="0"/>
      </a:spcBef>
      <a:spcAft>
        <a:spcPct val="0"/>
      </a:spcAft>
      <a:defRPr sz="2400" kern="1200">
        <a:solidFill>
          <a:schemeClr val="tx1"/>
        </a:solidFill>
        <a:latin typeface="Geneva" pitchFamily="31" charset="0"/>
        <a:ea typeface="+mn-ea"/>
        <a:cs typeface="+mn-cs"/>
      </a:defRPr>
    </a:lvl3pPr>
    <a:lvl4pPr marL="1371600" algn="l" rtl="0" eaLnBrk="0" fontAlgn="base" hangingPunct="0">
      <a:spcBef>
        <a:spcPct val="0"/>
      </a:spcBef>
      <a:spcAft>
        <a:spcPct val="0"/>
      </a:spcAft>
      <a:defRPr sz="2400" kern="1200">
        <a:solidFill>
          <a:schemeClr val="tx1"/>
        </a:solidFill>
        <a:latin typeface="Geneva" pitchFamily="31" charset="0"/>
        <a:ea typeface="+mn-ea"/>
        <a:cs typeface="+mn-cs"/>
      </a:defRPr>
    </a:lvl4pPr>
    <a:lvl5pPr marL="1828800" algn="l" rtl="0" eaLnBrk="0" fontAlgn="base" hangingPunct="0">
      <a:spcBef>
        <a:spcPct val="0"/>
      </a:spcBef>
      <a:spcAft>
        <a:spcPct val="0"/>
      </a:spcAft>
      <a:defRPr sz="2400" kern="1200">
        <a:solidFill>
          <a:schemeClr val="tx1"/>
        </a:solidFill>
        <a:latin typeface="Geneva" pitchFamily="31" charset="0"/>
        <a:ea typeface="+mn-ea"/>
        <a:cs typeface="+mn-cs"/>
      </a:defRPr>
    </a:lvl5pPr>
    <a:lvl6pPr marL="2286000" algn="l" defTabSz="457200" rtl="0" eaLnBrk="1" latinLnBrk="0" hangingPunct="1">
      <a:defRPr sz="2400" kern="1200">
        <a:solidFill>
          <a:schemeClr val="tx1"/>
        </a:solidFill>
        <a:latin typeface="Geneva" pitchFamily="31" charset="0"/>
        <a:ea typeface="+mn-ea"/>
        <a:cs typeface="+mn-cs"/>
      </a:defRPr>
    </a:lvl6pPr>
    <a:lvl7pPr marL="2743200" algn="l" defTabSz="457200" rtl="0" eaLnBrk="1" latinLnBrk="0" hangingPunct="1">
      <a:defRPr sz="2400" kern="1200">
        <a:solidFill>
          <a:schemeClr val="tx1"/>
        </a:solidFill>
        <a:latin typeface="Geneva" pitchFamily="31" charset="0"/>
        <a:ea typeface="+mn-ea"/>
        <a:cs typeface="+mn-cs"/>
      </a:defRPr>
    </a:lvl7pPr>
    <a:lvl8pPr marL="3200400" algn="l" defTabSz="457200" rtl="0" eaLnBrk="1" latinLnBrk="0" hangingPunct="1">
      <a:defRPr sz="2400" kern="1200">
        <a:solidFill>
          <a:schemeClr val="tx1"/>
        </a:solidFill>
        <a:latin typeface="Geneva" pitchFamily="31" charset="0"/>
        <a:ea typeface="+mn-ea"/>
        <a:cs typeface="+mn-cs"/>
      </a:defRPr>
    </a:lvl8pPr>
    <a:lvl9pPr marL="3657600" algn="l" defTabSz="457200" rtl="0" eaLnBrk="1" latinLnBrk="0" hangingPunct="1">
      <a:defRPr sz="2400" kern="1200">
        <a:solidFill>
          <a:schemeClr val="tx1"/>
        </a:solidFill>
        <a:latin typeface="Geneva" pitchFamily="31" charset="0"/>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644" userDrawn="1">
          <p15:clr>
            <a:srgbClr val="A4A3A4"/>
          </p15:clr>
        </p15:guide>
      </p15:sldGuideLst>
    </p:ext>
    <p:ext uri="{2D200454-40CA-4A62-9FC3-DE9A4176ACB9}">
      <p15:notesGuideLst xmlns:p15="http://schemas.microsoft.com/office/powerpoint/2012/main">
        <p15:guide id="1" orient="horz" pos="324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4D66"/>
    <a:srgbClr val="8F5D7B"/>
    <a:srgbClr val="B6779D"/>
    <a:srgbClr val="DA8FBA"/>
    <a:srgbClr val="B3ADB3"/>
    <a:srgbClr val="CBC4CA"/>
    <a:srgbClr val="FBFBFC"/>
    <a:srgbClr val="7E507F"/>
    <a:srgbClr val="FDFEFF"/>
    <a:srgbClr val="BB7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28" autoAdjust="0"/>
    <p:restoredTop sz="94966" autoAdjust="0"/>
  </p:normalViewPr>
  <p:slideViewPr>
    <p:cSldViewPr snapToGrid="0" showGuides="1">
      <p:cViewPr varScale="1">
        <p:scale>
          <a:sx n="162" d="100"/>
          <a:sy n="162" d="100"/>
        </p:scale>
        <p:origin x="1160" y="184"/>
      </p:cViewPr>
      <p:guideLst>
        <p:guide pos="2880"/>
        <p:guide orient="horz" pos="16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4" d="100"/>
        <a:sy n="94" d="100"/>
      </p:scale>
      <p:origin x="0" y="5952"/>
    </p:cViewPr>
  </p:sorterViewPr>
  <p:notesViewPr>
    <p:cSldViewPr snapToGrid="0" showGuides="1">
      <p:cViewPr varScale="1">
        <p:scale>
          <a:sx n="88" d="100"/>
          <a:sy n="88" d="100"/>
        </p:scale>
        <p:origin x="4512" y="192"/>
      </p:cViewPr>
      <p:guideLst>
        <p:guide orient="horz" pos="324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15000" y="533400"/>
            <a:ext cx="375104"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fld id="{AFADDE07-A3B2-714E-914F-4081EC661B9E}" type="slidenum">
              <a:rPr lang="en-US" sz="1200">
                <a:latin typeface="Arial"/>
                <a:cs typeface="Arial"/>
              </a:rPr>
              <a:pPr>
                <a:defRPr/>
              </a:pPr>
              <a:t>‹#›</a:t>
            </a:fld>
            <a:endParaRPr lang="en-US" sz="1200" dirty="0">
              <a:latin typeface="Arial"/>
              <a:cs typeface="Arial"/>
            </a:endParaRPr>
          </a:p>
        </p:txBody>
      </p:sp>
      <p:sp>
        <p:nvSpPr>
          <p:cNvPr id="3083" name="Rectangle 11"/>
          <p:cNvSpPr>
            <a:spLocks noChangeArrowheads="1"/>
          </p:cNvSpPr>
          <p:nvPr/>
        </p:nvSpPr>
        <p:spPr bwMode="auto">
          <a:xfrm>
            <a:off x="390525" y="282575"/>
            <a:ext cx="915988" cy="307975"/>
          </a:xfrm>
          <a:prstGeom prst="rect">
            <a:avLst/>
          </a:prstGeom>
          <a:noFill/>
          <a:ln w="12700">
            <a:noFill/>
            <a:miter lim="800000"/>
            <a:headEnd/>
            <a:tailEnd/>
          </a:ln>
          <a:effectLst/>
        </p:spPr>
        <p:txBody>
          <a:bodyPr>
            <a:prstTxWarp prst="textNoShape">
              <a:avLst/>
            </a:prstTxWarp>
          </a:bodyPr>
          <a:lstStyle/>
          <a:p>
            <a:pPr>
              <a:defRPr/>
            </a:pPr>
            <a:endParaRPr lang="en-US" dirty="0">
              <a:latin typeface="Arial"/>
            </a:endParaRPr>
          </a:p>
        </p:txBody>
      </p:sp>
    </p:spTree>
    <p:extLst>
      <p:ext uri="{BB962C8B-B14F-4D97-AF65-F5344CB8AC3E}">
        <p14:creationId xmlns:p14="http://schemas.microsoft.com/office/powerpoint/2010/main" val="161187305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8T23:30:08.38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8T23:30:36.556"/>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80963" y="857250"/>
            <a:ext cx="6697662" cy="3768725"/>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66788" y="4897438"/>
            <a:ext cx="5013325" cy="46450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9807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926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9200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3725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3468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8740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5672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7319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3596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2353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4252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11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888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977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972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7168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9261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5008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1857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517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9112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0751" y="699239"/>
            <a:ext cx="9154751" cy="3736555"/>
          </a:xfrm>
          <a:prstGeom prst="rect">
            <a:avLst/>
          </a:prstGeom>
          <a:noFill/>
          <a:ln>
            <a:noFill/>
          </a:ln>
          <a:effectLst/>
        </p:spPr>
      </p:pic>
      <p:sp>
        <p:nvSpPr>
          <p:cNvPr id="282" name="Title 1"/>
          <p:cNvSpPr>
            <a:spLocks noGrp="1"/>
          </p:cNvSpPr>
          <p:nvPr>
            <p:ph type="ctrTitle" hasCustomPrompt="1"/>
          </p:nvPr>
        </p:nvSpPr>
        <p:spPr>
          <a:xfrm>
            <a:off x="438219" y="931641"/>
            <a:ext cx="8222726" cy="1280160"/>
          </a:xfrm>
          <a:prstGeom prst="rect">
            <a:avLst/>
          </a:prstGeom>
        </p:spPr>
        <p:txBody>
          <a:bodyPr lIns="91440" anchor="ctr" anchorCtr="0">
            <a:normAutofit/>
          </a:bodyPr>
          <a:lstStyle>
            <a:lvl1pPr algn="l">
              <a:lnSpc>
                <a:spcPts val="3000"/>
              </a:lnSpc>
              <a:defRPr sz="2800" b="0">
                <a:solidFill>
                  <a:schemeClr val="bg1"/>
                </a:solidFill>
                <a:latin typeface="Arial" panose="020B0604020202020204" pitchFamily="34" charset="0"/>
                <a:cs typeface="Arial" panose="020B0604020202020204" pitchFamily="34" charset="0"/>
              </a:defRPr>
            </a:lvl1pPr>
          </a:lstStyle>
          <a:p>
            <a:r>
              <a:rPr lang="en-US" dirty="0"/>
              <a:t>Click and Add Title of Talk</a:t>
            </a:r>
          </a:p>
        </p:txBody>
      </p:sp>
      <p:sp>
        <p:nvSpPr>
          <p:cNvPr id="273" name="Date"/>
          <p:cNvSpPr>
            <a:spLocks noGrp="1"/>
          </p:cNvSpPr>
          <p:nvPr>
            <p:ph type="body" sz="quarter" idx="14" hasCustomPrompt="1"/>
          </p:nvPr>
        </p:nvSpPr>
        <p:spPr>
          <a:xfrm>
            <a:off x="438219" y="4011411"/>
            <a:ext cx="7115526" cy="219455"/>
          </a:xfrm>
          <a:prstGeom prst="rect">
            <a:avLst/>
          </a:prstGeom>
        </p:spPr>
        <p:txBody>
          <a:bodyPr anchor="ctr">
            <a:noAutofit/>
          </a:bodyPr>
          <a:lstStyle>
            <a:lvl1pPr marL="0" indent="0" algn="l">
              <a:lnSpc>
                <a:spcPts val="1200"/>
              </a:lnSpc>
              <a:buNone/>
              <a:defRPr sz="1050" b="0" baseline="0">
                <a:solidFill>
                  <a:srgbClr val="6FC5FF"/>
                </a:solidFill>
                <a:latin typeface="Arial"/>
              </a:defRPr>
            </a:lvl1pPr>
          </a:lstStyle>
          <a:p>
            <a:pPr lvl="0"/>
            <a:r>
              <a:rPr lang="en-US" dirty="0"/>
              <a:t>Click and Add Last Updated Info</a:t>
            </a:r>
          </a:p>
        </p:txBody>
      </p:sp>
      <p:cxnSp>
        <p:nvCxnSpPr>
          <p:cNvPr id="30" name="Straight Connector 29"/>
          <p:cNvCxnSpPr/>
          <p:nvPr userDrawn="1"/>
        </p:nvCxnSpPr>
        <p:spPr>
          <a:xfrm>
            <a:off x="-14989" y="693842"/>
            <a:ext cx="9162862"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4989" y="4428995"/>
            <a:ext cx="9162862"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4" name="Logo Horizontal V2">
            <a:extLst>
              <a:ext uri="{FF2B5EF4-FFF2-40B4-BE49-F238E27FC236}">
                <a16:creationId xmlns:a16="http://schemas.microsoft.com/office/drawing/2014/main" id="{36276770-D6C1-3340-A54F-851A6FEB1936}"/>
              </a:ext>
            </a:extLst>
          </p:cNvPr>
          <p:cNvGrpSpPr>
            <a:grpSpLocks noChangeAspect="1"/>
          </p:cNvGrpSpPr>
          <p:nvPr userDrawn="1"/>
        </p:nvGrpSpPr>
        <p:grpSpPr>
          <a:xfrm>
            <a:off x="534702" y="223067"/>
            <a:ext cx="3372064" cy="320040"/>
            <a:chOff x="960861" y="1655928"/>
            <a:chExt cx="4437220" cy="420624"/>
          </a:xfrm>
        </p:grpSpPr>
        <p:pic>
          <p:nvPicPr>
            <p:cNvPr id="35" name="Logomark V2">
              <a:extLst>
                <a:ext uri="{FF2B5EF4-FFF2-40B4-BE49-F238E27FC236}">
                  <a16:creationId xmlns:a16="http://schemas.microsoft.com/office/drawing/2014/main" id="{81839592-238C-D84C-B9A8-F93EC9CAD7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861" y="1655928"/>
              <a:ext cx="428518" cy="420624"/>
            </a:xfrm>
            <a:prstGeom prst="rect">
              <a:avLst/>
            </a:prstGeom>
          </p:spPr>
        </p:pic>
        <p:grpSp>
          <p:nvGrpSpPr>
            <p:cNvPr id="60" name="Nat HIV Cur logo type horiz">
              <a:extLst>
                <a:ext uri="{FF2B5EF4-FFF2-40B4-BE49-F238E27FC236}">
                  <a16:creationId xmlns:a16="http://schemas.microsoft.com/office/drawing/2014/main" id="{C1E2FEF3-56D7-1447-AE74-4A8D4C99EB96}"/>
                </a:ext>
              </a:extLst>
            </p:cNvPr>
            <p:cNvGrpSpPr>
              <a:grpSpLocks noChangeAspect="1"/>
            </p:cNvGrpSpPr>
            <p:nvPr/>
          </p:nvGrpSpPr>
          <p:grpSpPr bwMode="auto">
            <a:xfrm>
              <a:off x="1476074" y="1719322"/>
              <a:ext cx="3922007" cy="292608"/>
              <a:chOff x="918" y="1071"/>
              <a:chExt cx="2989" cy="223"/>
            </a:xfrm>
          </p:grpSpPr>
          <p:sp>
            <p:nvSpPr>
              <p:cNvPr id="61" name="Freeform 29">
                <a:extLst>
                  <a:ext uri="{FF2B5EF4-FFF2-40B4-BE49-F238E27FC236}">
                    <a16:creationId xmlns:a16="http://schemas.microsoft.com/office/drawing/2014/main" id="{2D82EC55-D9F3-334B-ABD1-4980F106712A}"/>
                  </a:ext>
                </a:extLst>
              </p:cNvPr>
              <p:cNvSpPr>
                <a:spLocks/>
              </p:cNvSpPr>
              <p:nvPr/>
            </p:nvSpPr>
            <p:spPr bwMode="auto">
              <a:xfrm>
                <a:off x="918" y="1076"/>
                <a:ext cx="173" cy="212"/>
              </a:xfrm>
              <a:custGeom>
                <a:avLst/>
                <a:gdLst>
                  <a:gd name="T0" fmla="*/ 248 w 288"/>
                  <a:gd name="T1" fmla="*/ 0 h 340"/>
                  <a:gd name="T2" fmla="*/ 248 w 288"/>
                  <a:gd name="T3" fmla="*/ 0 h 340"/>
                  <a:gd name="T4" fmla="*/ 248 w 288"/>
                  <a:gd name="T5" fmla="*/ 282 h 340"/>
                  <a:gd name="T6" fmla="*/ 247 w 288"/>
                  <a:gd name="T7" fmla="*/ 282 h 340"/>
                  <a:gd name="T8" fmla="*/ 50 w 288"/>
                  <a:gd name="T9" fmla="*/ 0 h 340"/>
                  <a:gd name="T10" fmla="*/ 0 w 288"/>
                  <a:gd name="T11" fmla="*/ 0 h 340"/>
                  <a:gd name="T12" fmla="*/ 0 w 288"/>
                  <a:gd name="T13" fmla="*/ 340 h 340"/>
                  <a:gd name="T14" fmla="*/ 40 w 288"/>
                  <a:gd name="T15" fmla="*/ 340 h 340"/>
                  <a:gd name="T16" fmla="*/ 40 w 288"/>
                  <a:gd name="T17" fmla="*/ 58 h 340"/>
                  <a:gd name="T18" fmla="*/ 41 w 288"/>
                  <a:gd name="T19" fmla="*/ 58 h 340"/>
                  <a:gd name="T20" fmla="*/ 238 w 288"/>
                  <a:gd name="T21" fmla="*/ 340 h 340"/>
                  <a:gd name="T22" fmla="*/ 288 w 288"/>
                  <a:gd name="T23" fmla="*/ 340 h 340"/>
                  <a:gd name="T24" fmla="*/ 288 w 288"/>
                  <a:gd name="T25" fmla="*/ 0 h 340"/>
                  <a:gd name="T26" fmla="*/ 248 w 288"/>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340">
                    <a:moveTo>
                      <a:pt x="248" y="0"/>
                    </a:moveTo>
                    <a:lnTo>
                      <a:pt x="248" y="0"/>
                    </a:lnTo>
                    <a:lnTo>
                      <a:pt x="248" y="282"/>
                    </a:lnTo>
                    <a:lnTo>
                      <a:pt x="247" y="282"/>
                    </a:lnTo>
                    <a:lnTo>
                      <a:pt x="50" y="0"/>
                    </a:lnTo>
                    <a:lnTo>
                      <a:pt x="0" y="0"/>
                    </a:lnTo>
                    <a:lnTo>
                      <a:pt x="0" y="340"/>
                    </a:lnTo>
                    <a:lnTo>
                      <a:pt x="40" y="340"/>
                    </a:lnTo>
                    <a:lnTo>
                      <a:pt x="40" y="58"/>
                    </a:lnTo>
                    <a:lnTo>
                      <a:pt x="41" y="58"/>
                    </a:lnTo>
                    <a:lnTo>
                      <a:pt x="238" y="340"/>
                    </a:lnTo>
                    <a:lnTo>
                      <a:pt x="288" y="340"/>
                    </a:lnTo>
                    <a:lnTo>
                      <a:pt x="288" y="0"/>
                    </a:lnTo>
                    <a:lnTo>
                      <a:pt x="248"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2" name="Freeform 30">
                <a:extLst>
                  <a:ext uri="{FF2B5EF4-FFF2-40B4-BE49-F238E27FC236}">
                    <a16:creationId xmlns:a16="http://schemas.microsoft.com/office/drawing/2014/main" id="{15A116DC-1D93-A94B-997A-1F8C8D806212}"/>
                  </a:ext>
                </a:extLst>
              </p:cNvPr>
              <p:cNvSpPr>
                <a:spLocks noEditPoints="1"/>
              </p:cNvSpPr>
              <p:nvPr/>
            </p:nvSpPr>
            <p:spPr bwMode="auto">
              <a:xfrm>
                <a:off x="1127" y="1144"/>
                <a:ext cx="119" cy="148"/>
              </a:xfrm>
              <a:custGeom>
                <a:avLst/>
                <a:gdLst>
                  <a:gd name="T0" fmla="*/ 11 w 197"/>
                  <a:gd name="T1" fmla="*/ 35 h 237"/>
                  <a:gd name="T2" fmla="*/ 11 w 197"/>
                  <a:gd name="T3" fmla="*/ 35 h 237"/>
                  <a:gd name="T4" fmla="*/ 100 w 197"/>
                  <a:gd name="T5" fmla="*/ 0 h 237"/>
                  <a:gd name="T6" fmla="*/ 194 w 197"/>
                  <a:gd name="T7" fmla="*/ 96 h 237"/>
                  <a:gd name="T8" fmla="*/ 194 w 197"/>
                  <a:gd name="T9" fmla="*/ 192 h 237"/>
                  <a:gd name="T10" fmla="*/ 197 w 197"/>
                  <a:gd name="T11" fmla="*/ 231 h 237"/>
                  <a:gd name="T12" fmla="*/ 161 w 197"/>
                  <a:gd name="T13" fmla="*/ 231 h 237"/>
                  <a:gd name="T14" fmla="*/ 159 w 197"/>
                  <a:gd name="T15" fmla="*/ 197 h 237"/>
                  <a:gd name="T16" fmla="*/ 158 w 197"/>
                  <a:gd name="T17" fmla="*/ 197 h 237"/>
                  <a:gd name="T18" fmla="*/ 84 w 197"/>
                  <a:gd name="T19" fmla="*/ 237 h 237"/>
                  <a:gd name="T20" fmla="*/ 0 w 197"/>
                  <a:gd name="T21" fmla="*/ 170 h 237"/>
                  <a:gd name="T22" fmla="*/ 142 w 197"/>
                  <a:gd name="T23" fmla="*/ 91 h 237"/>
                  <a:gd name="T24" fmla="*/ 156 w 197"/>
                  <a:gd name="T25" fmla="*/ 91 h 237"/>
                  <a:gd name="T26" fmla="*/ 156 w 197"/>
                  <a:gd name="T27" fmla="*/ 84 h 237"/>
                  <a:gd name="T28" fmla="*/ 101 w 197"/>
                  <a:gd name="T29" fmla="*/ 35 h 237"/>
                  <a:gd name="T30" fmla="*/ 34 w 197"/>
                  <a:gd name="T31" fmla="*/ 60 h 237"/>
                  <a:gd name="T32" fmla="*/ 11 w 197"/>
                  <a:gd name="T33" fmla="*/ 35 h 237"/>
                  <a:gd name="T34" fmla="*/ 119 w 197"/>
                  <a:gd name="T35" fmla="*/ 123 h 237"/>
                  <a:gd name="T36" fmla="*/ 119 w 197"/>
                  <a:gd name="T37" fmla="*/ 123 h 237"/>
                  <a:gd name="T38" fmla="*/ 41 w 197"/>
                  <a:gd name="T39" fmla="*/ 166 h 237"/>
                  <a:gd name="T40" fmla="*/ 90 w 197"/>
                  <a:gd name="T41" fmla="*/ 205 h 237"/>
                  <a:gd name="T42" fmla="*/ 156 w 197"/>
                  <a:gd name="T43" fmla="*/ 137 h 237"/>
                  <a:gd name="T44" fmla="*/ 156 w 197"/>
                  <a:gd name="T45" fmla="*/ 123 h 237"/>
                  <a:gd name="T46" fmla="*/ 119 w 197"/>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237">
                    <a:moveTo>
                      <a:pt x="11" y="35"/>
                    </a:moveTo>
                    <a:lnTo>
                      <a:pt x="11" y="35"/>
                    </a:lnTo>
                    <a:cubicBezTo>
                      <a:pt x="34" y="12"/>
                      <a:pt x="67" y="0"/>
                      <a:pt x="100" y="0"/>
                    </a:cubicBezTo>
                    <a:cubicBezTo>
                      <a:pt x="166" y="0"/>
                      <a:pt x="194" y="32"/>
                      <a:pt x="194" y="96"/>
                    </a:cubicBezTo>
                    <a:lnTo>
                      <a:pt x="194" y="192"/>
                    </a:lnTo>
                    <a:cubicBezTo>
                      <a:pt x="194" y="205"/>
                      <a:pt x="195" y="219"/>
                      <a:pt x="197" y="231"/>
                    </a:cubicBezTo>
                    <a:lnTo>
                      <a:pt x="161" y="231"/>
                    </a:lnTo>
                    <a:cubicBezTo>
                      <a:pt x="159" y="221"/>
                      <a:pt x="159" y="207"/>
                      <a:pt x="159" y="197"/>
                    </a:cubicBezTo>
                    <a:lnTo>
                      <a:pt x="158" y="197"/>
                    </a:lnTo>
                    <a:cubicBezTo>
                      <a:pt x="143" y="220"/>
                      <a:pt x="118" y="237"/>
                      <a:pt x="84" y="237"/>
                    </a:cubicBezTo>
                    <a:cubicBezTo>
                      <a:pt x="38" y="237"/>
                      <a:pt x="0" y="214"/>
                      <a:pt x="0" y="170"/>
                    </a:cubicBezTo>
                    <a:cubicBezTo>
                      <a:pt x="0" y="96"/>
                      <a:pt x="87" y="91"/>
                      <a:pt x="142" y="91"/>
                    </a:cubicBezTo>
                    <a:lnTo>
                      <a:pt x="156" y="91"/>
                    </a:lnTo>
                    <a:lnTo>
                      <a:pt x="156" y="84"/>
                    </a:lnTo>
                    <a:cubicBezTo>
                      <a:pt x="156" y="52"/>
                      <a:pt x="136" y="35"/>
                      <a:pt x="101" y="35"/>
                    </a:cubicBezTo>
                    <a:cubicBezTo>
                      <a:pt x="77" y="35"/>
                      <a:pt x="52" y="43"/>
                      <a:pt x="34" y="60"/>
                    </a:cubicBezTo>
                    <a:lnTo>
                      <a:pt x="11" y="35"/>
                    </a:lnTo>
                    <a:close/>
                    <a:moveTo>
                      <a:pt x="119" y="123"/>
                    </a:moveTo>
                    <a:lnTo>
                      <a:pt x="119" y="123"/>
                    </a:lnTo>
                    <a:cubicBezTo>
                      <a:pt x="71" y="123"/>
                      <a:pt x="41" y="136"/>
                      <a:pt x="41" y="166"/>
                    </a:cubicBezTo>
                    <a:cubicBezTo>
                      <a:pt x="41" y="194"/>
                      <a:pt x="62" y="205"/>
                      <a:pt x="90" y="205"/>
                    </a:cubicBezTo>
                    <a:cubicBezTo>
                      <a:pt x="133" y="205"/>
                      <a:pt x="155" y="174"/>
                      <a:pt x="156" y="137"/>
                    </a:cubicBezTo>
                    <a:lnTo>
                      <a:pt x="156" y="123"/>
                    </a:lnTo>
                    <a:lnTo>
                      <a:pt x="119"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3" name="Freeform 31">
                <a:extLst>
                  <a:ext uri="{FF2B5EF4-FFF2-40B4-BE49-F238E27FC236}">
                    <a16:creationId xmlns:a16="http://schemas.microsoft.com/office/drawing/2014/main" id="{8E6BFF9A-AE41-4C4B-98E4-D732660B99BA}"/>
                  </a:ext>
                </a:extLst>
              </p:cNvPr>
              <p:cNvSpPr>
                <a:spLocks/>
              </p:cNvSpPr>
              <p:nvPr/>
            </p:nvSpPr>
            <p:spPr bwMode="auto">
              <a:xfrm>
                <a:off x="1264" y="1108"/>
                <a:ext cx="93" cy="184"/>
              </a:xfrm>
              <a:custGeom>
                <a:avLst/>
                <a:gdLst>
                  <a:gd name="T0" fmla="*/ 152 w 154"/>
                  <a:gd name="T1" fmla="*/ 96 h 295"/>
                  <a:gd name="T2" fmla="*/ 152 w 154"/>
                  <a:gd name="T3" fmla="*/ 96 h 295"/>
                  <a:gd name="T4" fmla="*/ 86 w 154"/>
                  <a:gd name="T5" fmla="*/ 96 h 295"/>
                  <a:gd name="T6" fmla="*/ 86 w 154"/>
                  <a:gd name="T7" fmla="*/ 208 h 295"/>
                  <a:gd name="T8" fmla="*/ 120 w 154"/>
                  <a:gd name="T9" fmla="*/ 260 h 295"/>
                  <a:gd name="T10" fmla="*/ 153 w 154"/>
                  <a:gd name="T11" fmla="*/ 252 h 295"/>
                  <a:gd name="T12" fmla="*/ 154 w 154"/>
                  <a:gd name="T13" fmla="*/ 286 h 295"/>
                  <a:gd name="T14" fmla="*/ 111 w 154"/>
                  <a:gd name="T15" fmla="*/ 295 h 295"/>
                  <a:gd name="T16" fmla="*/ 49 w 154"/>
                  <a:gd name="T17" fmla="*/ 219 h 295"/>
                  <a:gd name="T18" fmla="*/ 49 w 154"/>
                  <a:gd name="T19" fmla="*/ 96 h 295"/>
                  <a:gd name="T20" fmla="*/ 0 w 154"/>
                  <a:gd name="T21" fmla="*/ 96 h 295"/>
                  <a:gd name="T22" fmla="*/ 0 w 154"/>
                  <a:gd name="T23" fmla="*/ 64 h 295"/>
                  <a:gd name="T24" fmla="*/ 49 w 154"/>
                  <a:gd name="T25" fmla="*/ 64 h 295"/>
                  <a:gd name="T26" fmla="*/ 49 w 154"/>
                  <a:gd name="T27" fmla="*/ 0 h 295"/>
                  <a:gd name="T28" fmla="*/ 86 w 154"/>
                  <a:gd name="T29" fmla="*/ 0 h 295"/>
                  <a:gd name="T30" fmla="*/ 86 w 154"/>
                  <a:gd name="T31" fmla="*/ 64 h 295"/>
                  <a:gd name="T32" fmla="*/ 152 w 154"/>
                  <a:gd name="T33" fmla="*/ 64 h 295"/>
                  <a:gd name="T34" fmla="*/ 152 w 154"/>
                  <a:gd name="T35" fmla="*/ 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95">
                    <a:moveTo>
                      <a:pt x="152" y="96"/>
                    </a:moveTo>
                    <a:lnTo>
                      <a:pt x="152" y="96"/>
                    </a:lnTo>
                    <a:lnTo>
                      <a:pt x="86" y="96"/>
                    </a:lnTo>
                    <a:lnTo>
                      <a:pt x="86" y="208"/>
                    </a:lnTo>
                    <a:cubicBezTo>
                      <a:pt x="86" y="237"/>
                      <a:pt x="87" y="260"/>
                      <a:pt x="120" y="260"/>
                    </a:cubicBezTo>
                    <a:cubicBezTo>
                      <a:pt x="131" y="260"/>
                      <a:pt x="143" y="258"/>
                      <a:pt x="153" y="252"/>
                    </a:cubicBezTo>
                    <a:lnTo>
                      <a:pt x="154" y="286"/>
                    </a:lnTo>
                    <a:cubicBezTo>
                      <a:pt x="141" y="292"/>
                      <a:pt x="125" y="295"/>
                      <a:pt x="111" y="295"/>
                    </a:cubicBezTo>
                    <a:cubicBezTo>
                      <a:pt x="57" y="295"/>
                      <a:pt x="49" y="266"/>
                      <a:pt x="49" y="219"/>
                    </a:cubicBezTo>
                    <a:lnTo>
                      <a:pt x="49" y="96"/>
                    </a:lnTo>
                    <a:lnTo>
                      <a:pt x="0" y="96"/>
                    </a:lnTo>
                    <a:lnTo>
                      <a:pt x="0" y="64"/>
                    </a:lnTo>
                    <a:lnTo>
                      <a:pt x="49" y="64"/>
                    </a:lnTo>
                    <a:lnTo>
                      <a:pt x="49" y="0"/>
                    </a:lnTo>
                    <a:lnTo>
                      <a:pt x="86" y="0"/>
                    </a:lnTo>
                    <a:lnTo>
                      <a:pt x="86" y="64"/>
                    </a:lnTo>
                    <a:lnTo>
                      <a:pt x="152" y="64"/>
                    </a:lnTo>
                    <a:lnTo>
                      <a:pt x="152" y="96"/>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4" name="Freeform 32">
                <a:extLst>
                  <a:ext uri="{FF2B5EF4-FFF2-40B4-BE49-F238E27FC236}">
                    <a16:creationId xmlns:a16="http://schemas.microsoft.com/office/drawing/2014/main" id="{C6CA712E-CDC3-CB4E-A87C-D4084B6303AB}"/>
                  </a:ext>
                </a:extLst>
              </p:cNvPr>
              <p:cNvSpPr>
                <a:spLocks noEditPoints="1"/>
              </p:cNvSpPr>
              <p:nvPr/>
            </p:nvSpPr>
            <p:spPr bwMode="auto">
              <a:xfrm>
                <a:off x="1377" y="1076"/>
                <a:ext cx="34"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1"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5" name="Freeform 33">
                <a:extLst>
                  <a:ext uri="{FF2B5EF4-FFF2-40B4-BE49-F238E27FC236}">
                    <a16:creationId xmlns:a16="http://schemas.microsoft.com/office/drawing/2014/main" id="{F4E1210F-D833-3649-AD46-8162D23C3F8A}"/>
                  </a:ext>
                </a:extLst>
              </p:cNvPr>
              <p:cNvSpPr>
                <a:spLocks noEditPoints="1"/>
              </p:cNvSpPr>
              <p:nvPr/>
            </p:nvSpPr>
            <p:spPr bwMode="auto">
              <a:xfrm>
                <a:off x="1438" y="1144"/>
                <a:ext cx="144" cy="148"/>
              </a:xfrm>
              <a:custGeom>
                <a:avLst/>
                <a:gdLst>
                  <a:gd name="T0" fmla="*/ 120 w 240"/>
                  <a:gd name="T1" fmla="*/ 0 h 237"/>
                  <a:gd name="T2" fmla="*/ 120 w 240"/>
                  <a:gd name="T3" fmla="*/ 0 h 237"/>
                  <a:gd name="T4" fmla="*/ 240 w 240"/>
                  <a:gd name="T5" fmla="*/ 119 h 237"/>
                  <a:gd name="T6" fmla="*/ 120 w 240"/>
                  <a:gd name="T7" fmla="*/ 237 h 237"/>
                  <a:gd name="T8" fmla="*/ 0 w 240"/>
                  <a:gd name="T9" fmla="*/ 119 h 237"/>
                  <a:gd name="T10" fmla="*/ 120 w 240"/>
                  <a:gd name="T11" fmla="*/ 0 h 237"/>
                  <a:gd name="T12" fmla="*/ 120 w 240"/>
                  <a:gd name="T13" fmla="*/ 202 h 237"/>
                  <a:gd name="T14" fmla="*/ 120 w 240"/>
                  <a:gd name="T15" fmla="*/ 202 h 237"/>
                  <a:gd name="T16" fmla="*/ 200 w 240"/>
                  <a:gd name="T17" fmla="*/ 119 h 237"/>
                  <a:gd name="T18" fmla="*/ 120 w 240"/>
                  <a:gd name="T19" fmla="*/ 35 h 237"/>
                  <a:gd name="T20" fmla="*/ 41 w 240"/>
                  <a:gd name="T21" fmla="*/ 119 h 237"/>
                  <a:gd name="T22" fmla="*/ 120 w 240"/>
                  <a:gd name="T23" fmla="*/ 20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120" y="0"/>
                    </a:moveTo>
                    <a:lnTo>
                      <a:pt x="120" y="0"/>
                    </a:lnTo>
                    <a:cubicBezTo>
                      <a:pt x="189" y="0"/>
                      <a:pt x="240" y="48"/>
                      <a:pt x="240" y="119"/>
                    </a:cubicBezTo>
                    <a:cubicBezTo>
                      <a:pt x="240" y="189"/>
                      <a:pt x="189" y="237"/>
                      <a:pt x="120" y="237"/>
                    </a:cubicBezTo>
                    <a:cubicBezTo>
                      <a:pt x="51" y="237"/>
                      <a:pt x="0" y="189"/>
                      <a:pt x="0" y="119"/>
                    </a:cubicBezTo>
                    <a:cubicBezTo>
                      <a:pt x="0" y="48"/>
                      <a:pt x="51" y="0"/>
                      <a:pt x="120" y="0"/>
                    </a:cubicBezTo>
                    <a:close/>
                    <a:moveTo>
                      <a:pt x="120" y="202"/>
                    </a:moveTo>
                    <a:lnTo>
                      <a:pt x="120" y="202"/>
                    </a:lnTo>
                    <a:cubicBezTo>
                      <a:pt x="169" y="202"/>
                      <a:pt x="200" y="166"/>
                      <a:pt x="200" y="119"/>
                    </a:cubicBezTo>
                    <a:cubicBezTo>
                      <a:pt x="200" y="72"/>
                      <a:pt x="169" y="35"/>
                      <a:pt x="120" y="35"/>
                    </a:cubicBezTo>
                    <a:cubicBezTo>
                      <a:pt x="72" y="35"/>
                      <a:pt x="41" y="72"/>
                      <a:pt x="41" y="119"/>
                    </a:cubicBezTo>
                    <a:cubicBezTo>
                      <a:pt x="41" y="166"/>
                      <a:pt x="72" y="202"/>
                      <a:pt x="120" y="202"/>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6" name="Freeform 34">
                <a:extLst>
                  <a:ext uri="{FF2B5EF4-FFF2-40B4-BE49-F238E27FC236}">
                    <a16:creationId xmlns:a16="http://schemas.microsoft.com/office/drawing/2014/main" id="{0BA393B1-A90E-954A-9D8D-2FBFF2234421}"/>
                  </a:ext>
                </a:extLst>
              </p:cNvPr>
              <p:cNvSpPr>
                <a:spLocks/>
              </p:cNvSpPr>
              <p:nvPr/>
            </p:nvSpPr>
            <p:spPr bwMode="auto">
              <a:xfrm>
                <a:off x="1613" y="1144"/>
                <a:ext cx="119" cy="144"/>
              </a:xfrm>
              <a:custGeom>
                <a:avLst/>
                <a:gdLst>
                  <a:gd name="T0" fmla="*/ 2 w 198"/>
                  <a:gd name="T1" fmla="*/ 60 h 231"/>
                  <a:gd name="T2" fmla="*/ 2 w 198"/>
                  <a:gd name="T3" fmla="*/ 60 h 231"/>
                  <a:gd name="T4" fmla="*/ 0 w 198"/>
                  <a:gd name="T5" fmla="*/ 6 h 231"/>
                  <a:gd name="T6" fmla="*/ 36 w 198"/>
                  <a:gd name="T7" fmla="*/ 6 h 231"/>
                  <a:gd name="T8" fmla="*/ 37 w 198"/>
                  <a:gd name="T9" fmla="*/ 43 h 231"/>
                  <a:gd name="T10" fmla="*/ 38 w 198"/>
                  <a:gd name="T11" fmla="*/ 43 h 231"/>
                  <a:gd name="T12" fmla="*/ 112 w 198"/>
                  <a:gd name="T13" fmla="*/ 0 h 231"/>
                  <a:gd name="T14" fmla="*/ 198 w 198"/>
                  <a:gd name="T15" fmla="*/ 92 h 231"/>
                  <a:gd name="T16" fmla="*/ 198 w 198"/>
                  <a:gd name="T17" fmla="*/ 231 h 231"/>
                  <a:gd name="T18" fmla="*/ 160 w 198"/>
                  <a:gd name="T19" fmla="*/ 231 h 231"/>
                  <a:gd name="T20" fmla="*/ 160 w 198"/>
                  <a:gd name="T21" fmla="*/ 96 h 231"/>
                  <a:gd name="T22" fmla="*/ 109 w 198"/>
                  <a:gd name="T23" fmla="*/ 35 h 231"/>
                  <a:gd name="T24" fmla="*/ 39 w 198"/>
                  <a:gd name="T25" fmla="*/ 121 h 231"/>
                  <a:gd name="T26" fmla="*/ 39 w 198"/>
                  <a:gd name="T27" fmla="*/ 231 h 231"/>
                  <a:gd name="T28" fmla="*/ 2 w 198"/>
                  <a:gd name="T29" fmla="*/ 231 h 231"/>
                  <a:gd name="T30" fmla="*/ 2 w 198"/>
                  <a:gd name="T31"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2" y="60"/>
                    </a:moveTo>
                    <a:lnTo>
                      <a:pt x="2" y="60"/>
                    </a:lnTo>
                    <a:cubicBezTo>
                      <a:pt x="2" y="39"/>
                      <a:pt x="0" y="21"/>
                      <a:pt x="0" y="6"/>
                    </a:cubicBezTo>
                    <a:lnTo>
                      <a:pt x="36" y="6"/>
                    </a:lnTo>
                    <a:cubicBezTo>
                      <a:pt x="36" y="18"/>
                      <a:pt x="37" y="31"/>
                      <a:pt x="37" y="43"/>
                    </a:cubicBezTo>
                    <a:lnTo>
                      <a:pt x="38" y="43"/>
                    </a:lnTo>
                    <a:cubicBezTo>
                      <a:pt x="48" y="21"/>
                      <a:pt x="75" y="0"/>
                      <a:pt x="112" y="0"/>
                    </a:cubicBezTo>
                    <a:cubicBezTo>
                      <a:pt x="171" y="0"/>
                      <a:pt x="198" y="38"/>
                      <a:pt x="198" y="92"/>
                    </a:cubicBezTo>
                    <a:lnTo>
                      <a:pt x="198" y="231"/>
                    </a:lnTo>
                    <a:lnTo>
                      <a:pt x="160" y="231"/>
                    </a:lnTo>
                    <a:lnTo>
                      <a:pt x="160" y="96"/>
                    </a:lnTo>
                    <a:cubicBezTo>
                      <a:pt x="160" y="59"/>
                      <a:pt x="144"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7" name="Freeform 35">
                <a:extLst>
                  <a:ext uri="{FF2B5EF4-FFF2-40B4-BE49-F238E27FC236}">
                    <a16:creationId xmlns:a16="http://schemas.microsoft.com/office/drawing/2014/main" id="{0275D4C4-B425-9A47-820C-FF178CC7F90C}"/>
                  </a:ext>
                </a:extLst>
              </p:cNvPr>
              <p:cNvSpPr>
                <a:spLocks noEditPoints="1"/>
              </p:cNvSpPr>
              <p:nvPr/>
            </p:nvSpPr>
            <p:spPr bwMode="auto">
              <a:xfrm>
                <a:off x="1764" y="1144"/>
                <a:ext cx="117" cy="148"/>
              </a:xfrm>
              <a:custGeom>
                <a:avLst/>
                <a:gdLst>
                  <a:gd name="T0" fmla="*/ 10 w 196"/>
                  <a:gd name="T1" fmla="*/ 35 h 237"/>
                  <a:gd name="T2" fmla="*/ 10 w 196"/>
                  <a:gd name="T3" fmla="*/ 35 h 237"/>
                  <a:gd name="T4" fmla="*/ 99 w 196"/>
                  <a:gd name="T5" fmla="*/ 0 h 237"/>
                  <a:gd name="T6" fmla="*/ 193 w 196"/>
                  <a:gd name="T7" fmla="*/ 96 h 237"/>
                  <a:gd name="T8" fmla="*/ 193 w 196"/>
                  <a:gd name="T9" fmla="*/ 192 h 237"/>
                  <a:gd name="T10" fmla="*/ 196 w 196"/>
                  <a:gd name="T11" fmla="*/ 231 h 237"/>
                  <a:gd name="T12" fmla="*/ 160 w 196"/>
                  <a:gd name="T13" fmla="*/ 231 h 237"/>
                  <a:gd name="T14" fmla="*/ 158 w 196"/>
                  <a:gd name="T15" fmla="*/ 197 h 237"/>
                  <a:gd name="T16" fmla="*/ 157 w 196"/>
                  <a:gd name="T17" fmla="*/ 197 h 237"/>
                  <a:gd name="T18" fmla="*/ 83 w 196"/>
                  <a:gd name="T19" fmla="*/ 237 h 237"/>
                  <a:gd name="T20" fmla="*/ 0 w 196"/>
                  <a:gd name="T21" fmla="*/ 170 h 237"/>
                  <a:gd name="T22" fmla="*/ 141 w 196"/>
                  <a:gd name="T23" fmla="*/ 91 h 237"/>
                  <a:gd name="T24" fmla="*/ 156 w 196"/>
                  <a:gd name="T25" fmla="*/ 91 h 237"/>
                  <a:gd name="T26" fmla="*/ 156 w 196"/>
                  <a:gd name="T27" fmla="*/ 84 h 237"/>
                  <a:gd name="T28" fmla="*/ 100 w 196"/>
                  <a:gd name="T29" fmla="*/ 35 h 237"/>
                  <a:gd name="T30" fmla="*/ 33 w 196"/>
                  <a:gd name="T31" fmla="*/ 60 h 237"/>
                  <a:gd name="T32" fmla="*/ 10 w 196"/>
                  <a:gd name="T33" fmla="*/ 35 h 237"/>
                  <a:gd name="T34" fmla="*/ 118 w 196"/>
                  <a:gd name="T35" fmla="*/ 123 h 237"/>
                  <a:gd name="T36" fmla="*/ 118 w 196"/>
                  <a:gd name="T37" fmla="*/ 123 h 237"/>
                  <a:gd name="T38" fmla="*/ 40 w 196"/>
                  <a:gd name="T39" fmla="*/ 166 h 237"/>
                  <a:gd name="T40" fmla="*/ 89 w 196"/>
                  <a:gd name="T41" fmla="*/ 205 h 237"/>
                  <a:gd name="T42" fmla="*/ 156 w 196"/>
                  <a:gd name="T43" fmla="*/ 137 h 237"/>
                  <a:gd name="T44" fmla="*/ 156 w 196"/>
                  <a:gd name="T45" fmla="*/ 123 h 237"/>
                  <a:gd name="T46" fmla="*/ 118 w 196"/>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37">
                    <a:moveTo>
                      <a:pt x="10" y="35"/>
                    </a:moveTo>
                    <a:lnTo>
                      <a:pt x="10" y="35"/>
                    </a:lnTo>
                    <a:cubicBezTo>
                      <a:pt x="33" y="12"/>
                      <a:pt x="66" y="0"/>
                      <a:pt x="99" y="0"/>
                    </a:cubicBezTo>
                    <a:cubicBezTo>
                      <a:pt x="165" y="0"/>
                      <a:pt x="193" y="32"/>
                      <a:pt x="193" y="96"/>
                    </a:cubicBezTo>
                    <a:lnTo>
                      <a:pt x="193" y="192"/>
                    </a:lnTo>
                    <a:cubicBezTo>
                      <a:pt x="193" y="205"/>
                      <a:pt x="194" y="219"/>
                      <a:pt x="196" y="231"/>
                    </a:cubicBezTo>
                    <a:lnTo>
                      <a:pt x="160" y="231"/>
                    </a:lnTo>
                    <a:cubicBezTo>
                      <a:pt x="158" y="221"/>
                      <a:pt x="158" y="207"/>
                      <a:pt x="158" y="197"/>
                    </a:cubicBezTo>
                    <a:lnTo>
                      <a:pt x="157" y="197"/>
                    </a:lnTo>
                    <a:cubicBezTo>
                      <a:pt x="142" y="220"/>
                      <a:pt x="117" y="237"/>
                      <a:pt x="83" y="237"/>
                    </a:cubicBezTo>
                    <a:cubicBezTo>
                      <a:pt x="38" y="237"/>
                      <a:pt x="0" y="214"/>
                      <a:pt x="0" y="170"/>
                    </a:cubicBezTo>
                    <a:cubicBezTo>
                      <a:pt x="0" y="96"/>
                      <a:pt x="86" y="91"/>
                      <a:pt x="141" y="91"/>
                    </a:cubicBezTo>
                    <a:lnTo>
                      <a:pt x="156" y="91"/>
                    </a:lnTo>
                    <a:lnTo>
                      <a:pt x="156" y="84"/>
                    </a:lnTo>
                    <a:cubicBezTo>
                      <a:pt x="156" y="52"/>
                      <a:pt x="135" y="35"/>
                      <a:pt x="100" y="35"/>
                    </a:cubicBezTo>
                    <a:cubicBezTo>
                      <a:pt x="76" y="35"/>
                      <a:pt x="51" y="43"/>
                      <a:pt x="33" y="60"/>
                    </a:cubicBezTo>
                    <a:lnTo>
                      <a:pt x="10" y="35"/>
                    </a:lnTo>
                    <a:close/>
                    <a:moveTo>
                      <a:pt x="118" y="123"/>
                    </a:moveTo>
                    <a:lnTo>
                      <a:pt x="118" y="123"/>
                    </a:lnTo>
                    <a:cubicBezTo>
                      <a:pt x="71" y="123"/>
                      <a:pt x="40" y="136"/>
                      <a:pt x="40" y="166"/>
                    </a:cubicBezTo>
                    <a:cubicBezTo>
                      <a:pt x="40" y="194"/>
                      <a:pt x="61" y="205"/>
                      <a:pt x="89" y="205"/>
                    </a:cubicBezTo>
                    <a:cubicBezTo>
                      <a:pt x="133" y="205"/>
                      <a:pt x="155" y="174"/>
                      <a:pt x="156" y="137"/>
                    </a:cubicBezTo>
                    <a:lnTo>
                      <a:pt x="156" y="123"/>
                    </a:lnTo>
                    <a:lnTo>
                      <a:pt x="118"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8" name="Freeform 36">
                <a:extLst>
                  <a:ext uri="{FF2B5EF4-FFF2-40B4-BE49-F238E27FC236}">
                    <a16:creationId xmlns:a16="http://schemas.microsoft.com/office/drawing/2014/main" id="{25A2CA33-6296-A243-9A04-02746CB4D384}"/>
                  </a:ext>
                </a:extLst>
              </p:cNvPr>
              <p:cNvSpPr>
                <a:spLocks/>
              </p:cNvSpPr>
              <p:nvPr/>
            </p:nvSpPr>
            <p:spPr bwMode="auto">
              <a:xfrm>
                <a:off x="1920" y="1075"/>
                <a:ext cx="22" cy="213"/>
              </a:xfrm>
              <a:custGeom>
                <a:avLst/>
                <a:gdLst>
                  <a:gd name="T0" fmla="*/ 0 w 37"/>
                  <a:gd name="T1" fmla="*/ 341 h 341"/>
                  <a:gd name="T2" fmla="*/ 0 w 37"/>
                  <a:gd name="T3" fmla="*/ 341 h 341"/>
                  <a:gd name="T4" fmla="*/ 37 w 37"/>
                  <a:gd name="T5" fmla="*/ 341 h 341"/>
                  <a:gd name="T6" fmla="*/ 37 w 37"/>
                  <a:gd name="T7" fmla="*/ 0 h 341"/>
                  <a:gd name="T8" fmla="*/ 0 w 37"/>
                  <a:gd name="T9" fmla="*/ 0 h 341"/>
                  <a:gd name="T10" fmla="*/ 0 w 37"/>
                  <a:gd name="T11" fmla="*/ 341 h 341"/>
                </a:gdLst>
                <a:ahLst/>
                <a:cxnLst>
                  <a:cxn ang="0">
                    <a:pos x="T0" y="T1"/>
                  </a:cxn>
                  <a:cxn ang="0">
                    <a:pos x="T2" y="T3"/>
                  </a:cxn>
                  <a:cxn ang="0">
                    <a:pos x="T4" y="T5"/>
                  </a:cxn>
                  <a:cxn ang="0">
                    <a:pos x="T6" y="T7"/>
                  </a:cxn>
                  <a:cxn ang="0">
                    <a:pos x="T8" y="T9"/>
                  </a:cxn>
                  <a:cxn ang="0">
                    <a:pos x="T10" y="T11"/>
                  </a:cxn>
                </a:cxnLst>
                <a:rect l="0" t="0" r="r" b="b"/>
                <a:pathLst>
                  <a:path w="37" h="341">
                    <a:moveTo>
                      <a:pt x="0" y="341"/>
                    </a:moveTo>
                    <a:lnTo>
                      <a:pt x="0" y="341"/>
                    </a:lnTo>
                    <a:lnTo>
                      <a:pt x="37" y="341"/>
                    </a:lnTo>
                    <a:lnTo>
                      <a:pt x="37"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9" name="Freeform 37">
                <a:extLst>
                  <a:ext uri="{FF2B5EF4-FFF2-40B4-BE49-F238E27FC236}">
                    <a16:creationId xmlns:a16="http://schemas.microsoft.com/office/drawing/2014/main" id="{5D4782A4-84D1-894A-9F0B-816F11B191FF}"/>
                  </a:ext>
                </a:extLst>
              </p:cNvPr>
              <p:cNvSpPr>
                <a:spLocks/>
              </p:cNvSpPr>
              <p:nvPr/>
            </p:nvSpPr>
            <p:spPr bwMode="auto">
              <a:xfrm>
                <a:off x="2051" y="1076"/>
                <a:ext cx="158" cy="212"/>
              </a:xfrm>
              <a:custGeom>
                <a:avLst/>
                <a:gdLst>
                  <a:gd name="T0" fmla="*/ 222 w 262"/>
                  <a:gd name="T1" fmla="*/ 0 h 340"/>
                  <a:gd name="T2" fmla="*/ 222 w 262"/>
                  <a:gd name="T3" fmla="*/ 0 h 340"/>
                  <a:gd name="T4" fmla="*/ 222 w 262"/>
                  <a:gd name="T5" fmla="*/ 144 h 340"/>
                  <a:gd name="T6" fmla="*/ 41 w 262"/>
                  <a:gd name="T7" fmla="*/ 144 h 340"/>
                  <a:gd name="T8" fmla="*/ 41 w 262"/>
                  <a:gd name="T9" fmla="*/ 0 h 340"/>
                  <a:gd name="T10" fmla="*/ 0 w 262"/>
                  <a:gd name="T11" fmla="*/ 0 h 340"/>
                  <a:gd name="T12" fmla="*/ 0 w 262"/>
                  <a:gd name="T13" fmla="*/ 340 h 340"/>
                  <a:gd name="T14" fmla="*/ 41 w 262"/>
                  <a:gd name="T15" fmla="*/ 340 h 340"/>
                  <a:gd name="T16" fmla="*/ 41 w 262"/>
                  <a:gd name="T17" fmla="*/ 181 h 340"/>
                  <a:gd name="T18" fmla="*/ 222 w 262"/>
                  <a:gd name="T19" fmla="*/ 181 h 340"/>
                  <a:gd name="T20" fmla="*/ 222 w 262"/>
                  <a:gd name="T21" fmla="*/ 340 h 340"/>
                  <a:gd name="T22" fmla="*/ 262 w 262"/>
                  <a:gd name="T23" fmla="*/ 340 h 340"/>
                  <a:gd name="T24" fmla="*/ 262 w 262"/>
                  <a:gd name="T25" fmla="*/ 0 h 340"/>
                  <a:gd name="T26" fmla="*/ 222 w 262"/>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340">
                    <a:moveTo>
                      <a:pt x="222" y="0"/>
                    </a:moveTo>
                    <a:lnTo>
                      <a:pt x="222" y="0"/>
                    </a:lnTo>
                    <a:lnTo>
                      <a:pt x="222" y="144"/>
                    </a:lnTo>
                    <a:lnTo>
                      <a:pt x="41" y="144"/>
                    </a:lnTo>
                    <a:lnTo>
                      <a:pt x="41" y="0"/>
                    </a:lnTo>
                    <a:lnTo>
                      <a:pt x="0" y="0"/>
                    </a:lnTo>
                    <a:lnTo>
                      <a:pt x="0" y="340"/>
                    </a:lnTo>
                    <a:lnTo>
                      <a:pt x="41" y="340"/>
                    </a:lnTo>
                    <a:lnTo>
                      <a:pt x="41" y="181"/>
                    </a:lnTo>
                    <a:lnTo>
                      <a:pt x="222" y="181"/>
                    </a:lnTo>
                    <a:lnTo>
                      <a:pt x="222" y="340"/>
                    </a:lnTo>
                    <a:lnTo>
                      <a:pt x="262" y="340"/>
                    </a:lnTo>
                    <a:lnTo>
                      <a:pt x="262" y="0"/>
                    </a:lnTo>
                    <a:lnTo>
                      <a:pt x="222"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0" name="Freeform 38">
                <a:extLst>
                  <a:ext uri="{FF2B5EF4-FFF2-40B4-BE49-F238E27FC236}">
                    <a16:creationId xmlns:a16="http://schemas.microsoft.com/office/drawing/2014/main" id="{89E9310D-6ED7-7643-911A-08AA490704D8}"/>
                  </a:ext>
                </a:extLst>
              </p:cNvPr>
              <p:cNvSpPr>
                <a:spLocks/>
              </p:cNvSpPr>
              <p:nvPr/>
            </p:nvSpPr>
            <p:spPr bwMode="auto">
              <a:xfrm>
                <a:off x="2257" y="1076"/>
                <a:ext cx="24" cy="212"/>
              </a:xfrm>
              <a:custGeom>
                <a:avLst/>
                <a:gdLst>
                  <a:gd name="T0" fmla="*/ 0 w 40"/>
                  <a:gd name="T1" fmla="*/ 340 h 340"/>
                  <a:gd name="T2" fmla="*/ 0 w 40"/>
                  <a:gd name="T3" fmla="*/ 340 h 340"/>
                  <a:gd name="T4" fmla="*/ 40 w 40"/>
                  <a:gd name="T5" fmla="*/ 340 h 340"/>
                  <a:gd name="T6" fmla="*/ 40 w 40"/>
                  <a:gd name="T7" fmla="*/ 0 h 340"/>
                  <a:gd name="T8" fmla="*/ 0 w 40"/>
                  <a:gd name="T9" fmla="*/ 0 h 340"/>
                  <a:gd name="T10" fmla="*/ 0 w 40"/>
                  <a:gd name="T11" fmla="*/ 340 h 340"/>
                </a:gdLst>
                <a:ahLst/>
                <a:cxnLst>
                  <a:cxn ang="0">
                    <a:pos x="T0" y="T1"/>
                  </a:cxn>
                  <a:cxn ang="0">
                    <a:pos x="T2" y="T3"/>
                  </a:cxn>
                  <a:cxn ang="0">
                    <a:pos x="T4" y="T5"/>
                  </a:cxn>
                  <a:cxn ang="0">
                    <a:pos x="T6" y="T7"/>
                  </a:cxn>
                  <a:cxn ang="0">
                    <a:pos x="T8" y="T9"/>
                  </a:cxn>
                  <a:cxn ang="0">
                    <a:pos x="T10" y="T11"/>
                  </a:cxn>
                </a:cxnLst>
                <a:rect l="0" t="0" r="r" b="b"/>
                <a:pathLst>
                  <a:path w="40" h="340">
                    <a:moveTo>
                      <a:pt x="0" y="340"/>
                    </a:moveTo>
                    <a:lnTo>
                      <a:pt x="0" y="340"/>
                    </a:lnTo>
                    <a:lnTo>
                      <a:pt x="40" y="340"/>
                    </a:lnTo>
                    <a:lnTo>
                      <a:pt x="40" y="0"/>
                    </a:lnTo>
                    <a:lnTo>
                      <a:pt x="0" y="0"/>
                    </a:lnTo>
                    <a:lnTo>
                      <a:pt x="0" y="34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1" name="Freeform 39">
                <a:extLst>
                  <a:ext uri="{FF2B5EF4-FFF2-40B4-BE49-F238E27FC236}">
                    <a16:creationId xmlns:a16="http://schemas.microsoft.com/office/drawing/2014/main" id="{E661FBB3-90AF-B24A-8B93-FA6EF9539975}"/>
                  </a:ext>
                </a:extLst>
              </p:cNvPr>
              <p:cNvSpPr>
                <a:spLocks/>
              </p:cNvSpPr>
              <p:nvPr/>
            </p:nvSpPr>
            <p:spPr bwMode="auto">
              <a:xfrm>
                <a:off x="2303" y="1076"/>
                <a:ext cx="182" cy="212"/>
              </a:xfrm>
              <a:custGeom>
                <a:avLst/>
                <a:gdLst>
                  <a:gd name="T0" fmla="*/ 260 w 302"/>
                  <a:gd name="T1" fmla="*/ 0 h 340"/>
                  <a:gd name="T2" fmla="*/ 260 w 302"/>
                  <a:gd name="T3" fmla="*/ 0 h 340"/>
                  <a:gd name="T4" fmla="*/ 152 w 302"/>
                  <a:gd name="T5" fmla="*/ 279 h 340"/>
                  <a:gd name="T6" fmla="*/ 151 w 302"/>
                  <a:gd name="T7" fmla="*/ 279 h 340"/>
                  <a:gd name="T8" fmla="*/ 46 w 302"/>
                  <a:gd name="T9" fmla="*/ 0 h 340"/>
                  <a:gd name="T10" fmla="*/ 0 w 302"/>
                  <a:gd name="T11" fmla="*/ 0 h 340"/>
                  <a:gd name="T12" fmla="*/ 131 w 302"/>
                  <a:gd name="T13" fmla="*/ 340 h 340"/>
                  <a:gd name="T14" fmla="*/ 169 w 302"/>
                  <a:gd name="T15" fmla="*/ 340 h 340"/>
                  <a:gd name="T16" fmla="*/ 302 w 302"/>
                  <a:gd name="T17" fmla="*/ 0 h 340"/>
                  <a:gd name="T18" fmla="*/ 260 w 302"/>
                  <a:gd name="T1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40">
                    <a:moveTo>
                      <a:pt x="260" y="0"/>
                    </a:moveTo>
                    <a:lnTo>
                      <a:pt x="260" y="0"/>
                    </a:lnTo>
                    <a:lnTo>
                      <a:pt x="152" y="279"/>
                    </a:lnTo>
                    <a:lnTo>
                      <a:pt x="151" y="279"/>
                    </a:lnTo>
                    <a:lnTo>
                      <a:pt x="46" y="0"/>
                    </a:lnTo>
                    <a:lnTo>
                      <a:pt x="0" y="0"/>
                    </a:lnTo>
                    <a:lnTo>
                      <a:pt x="131" y="340"/>
                    </a:lnTo>
                    <a:lnTo>
                      <a:pt x="169" y="340"/>
                    </a:lnTo>
                    <a:lnTo>
                      <a:pt x="302" y="0"/>
                    </a:lnTo>
                    <a:lnTo>
                      <a:pt x="26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2" name="Freeform 40">
                <a:extLst>
                  <a:ext uri="{FF2B5EF4-FFF2-40B4-BE49-F238E27FC236}">
                    <a16:creationId xmlns:a16="http://schemas.microsoft.com/office/drawing/2014/main" id="{7CF13BEC-215D-E740-ADB5-1FF438BD2BC9}"/>
                  </a:ext>
                </a:extLst>
              </p:cNvPr>
              <p:cNvSpPr>
                <a:spLocks/>
              </p:cNvSpPr>
              <p:nvPr/>
            </p:nvSpPr>
            <p:spPr bwMode="auto">
              <a:xfrm>
                <a:off x="2556" y="1071"/>
                <a:ext cx="181" cy="223"/>
              </a:xfrm>
              <a:custGeom>
                <a:avLst/>
                <a:gdLst>
                  <a:gd name="T0" fmla="*/ 258 w 302"/>
                  <a:gd name="T1" fmla="*/ 78 h 357"/>
                  <a:gd name="T2" fmla="*/ 258 w 302"/>
                  <a:gd name="T3" fmla="*/ 78 h 357"/>
                  <a:gd name="T4" fmla="*/ 173 w 302"/>
                  <a:gd name="T5" fmla="*/ 37 h 357"/>
                  <a:gd name="T6" fmla="*/ 44 w 302"/>
                  <a:gd name="T7" fmla="*/ 178 h 357"/>
                  <a:gd name="T8" fmla="*/ 173 w 302"/>
                  <a:gd name="T9" fmla="*/ 319 h 357"/>
                  <a:gd name="T10" fmla="*/ 272 w 302"/>
                  <a:gd name="T11" fmla="*/ 272 h 357"/>
                  <a:gd name="T12" fmla="*/ 302 w 302"/>
                  <a:gd name="T13" fmla="*/ 297 h 357"/>
                  <a:gd name="T14" fmla="*/ 173 w 302"/>
                  <a:gd name="T15" fmla="*/ 357 h 357"/>
                  <a:gd name="T16" fmla="*/ 0 w 302"/>
                  <a:gd name="T17" fmla="*/ 178 h 357"/>
                  <a:gd name="T18" fmla="*/ 173 w 302"/>
                  <a:gd name="T19" fmla="*/ 0 h 357"/>
                  <a:gd name="T20" fmla="*/ 293 w 302"/>
                  <a:gd name="T21" fmla="*/ 53 h 357"/>
                  <a:gd name="T22" fmla="*/ 258 w 302"/>
                  <a:gd name="T23" fmla="*/ 78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57">
                    <a:moveTo>
                      <a:pt x="258" y="78"/>
                    </a:moveTo>
                    <a:lnTo>
                      <a:pt x="258" y="78"/>
                    </a:lnTo>
                    <a:cubicBezTo>
                      <a:pt x="238" y="51"/>
                      <a:pt x="206" y="37"/>
                      <a:pt x="173" y="37"/>
                    </a:cubicBezTo>
                    <a:cubicBezTo>
                      <a:pt x="97" y="37"/>
                      <a:pt x="44" y="104"/>
                      <a:pt x="44" y="178"/>
                    </a:cubicBezTo>
                    <a:cubicBezTo>
                      <a:pt x="44" y="257"/>
                      <a:pt x="97" y="319"/>
                      <a:pt x="173" y="319"/>
                    </a:cubicBezTo>
                    <a:cubicBezTo>
                      <a:pt x="215" y="319"/>
                      <a:pt x="248" y="302"/>
                      <a:pt x="272" y="272"/>
                    </a:cubicBezTo>
                    <a:lnTo>
                      <a:pt x="302" y="297"/>
                    </a:lnTo>
                    <a:cubicBezTo>
                      <a:pt x="272" y="338"/>
                      <a:pt x="227" y="357"/>
                      <a:pt x="173" y="357"/>
                    </a:cubicBezTo>
                    <a:cubicBezTo>
                      <a:pt x="76" y="357"/>
                      <a:pt x="0" y="281"/>
                      <a:pt x="0" y="178"/>
                    </a:cubicBezTo>
                    <a:cubicBezTo>
                      <a:pt x="0" y="78"/>
                      <a:pt x="72" y="0"/>
                      <a:pt x="173" y="0"/>
                    </a:cubicBezTo>
                    <a:cubicBezTo>
                      <a:pt x="219" y="0"/>
                      <a:pt x="264" y="15"/>
                      <a:pt x="293" y="53"/>
                    </a:cubicBezTo>
                    <a:lnTo>
                      <a:pt x="258" y="78"/>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3" name="Freeform 41">
                <a:extLst>
                  <a:ext uri="{FF2B5EF4-FFF2-40B4-BE49-F238E27FC236}">
                    <a16:creationId xmlns:a16="http://schemas.microsoft.com/office/drawing/2014/main" id="{B6EFA3B2-B10F-B64C-A028-86E7E9F8D4AA}"/>
                  </a:ext>
                </a:extLst>
              </p:cNvPr>
              <p:cNvSpPr>
                <a:spLocks/>
              </p:cNvSpPr>
              <p:nvPr/>
            </p:nvSpPr>
            <p:spPr bwMode="auto">
              <a:xfrm>
                <a:off x="2762" y="1148"/>
                <a:ext cx="119" cy="144"/>
              </a:xfrm>
              <a:custGeom>
                <a:avLst/>
                <a:gdLst>
                  <a:gd name="T0" fmla="*/ 196 w 198"/>
                  <a:gd name="T1" fmla="*/ 172 h 231"/>
                  <a:gd name="T2" fmla="*/ 196 w 198"/>
                  <a:gd name="T3" fmla="*/ 172 h 231"/>
                  <a:gd name="T4" fmla="*/ 198 w 198"/>
                  <a:gd name="T5" fmla="*/ 225 h 231"/>
                  <a:gd name="T6" fmla="*/ 162 w 198"/>
                  <a:gd name="T7" fmla="*/ 225 h 231"/>
                  <a:gd name="T8" fmla="*/ 161 w 198"/>
                  <a:gd name="T9" fmla="*/ 188 h 231"/>
                  <a:gd name="T10" fmla="*/ 160 w 198"/>
                  <a:gd name="T11" fmla="*/ 188 h 231"/>
                  <a:gd name="T12" fmla="*/ 85 w 198"/>
                  <a:gd name="T13" fmla="*/ 231 h 231"/>
                  <a:gd name="T14" fmla="*/ 0 w 198"/>
                  <a:gd name="T15" fmla="*/ 139 h 231"/>
                  <a:gd name="T16" fmla="*/ 0 w 198"/>
                  <a:gd name="T17" fmla="*/ 0 h 231"/>
                  <a:gd name="T18" fmla="*/ 37 w 198"/>
                  <a:gd name="T19" fmla="*/ 0 h 231"/>
                  <a:gd name="T20" fmla="*/ 37 w 198"/>
                  <a:gd name="T21" fmla="*/ 135 h 231"/>
                  <a:gd name="T22" fmla="*/ 89 w 198"/>
                  <a:gd name="T23" fmla="*/ 196 h 231"/>
                  <a:gd name="T24" fmla="*/ 158 w 198"/>
                  <a:gd name="T25" fmla="*/ 110 h 231"/>
                  <a:gd name="T26" fmla="*/ 158 w 198"/>
                  <a:gd name="T27" fmla="*/ 0 h 231"/>
                  <a:gd name="T28" fmla="*/ 196 w 198"/>
                  <a:gd name="T29" fmla="*/ 0 h 231"/>
                  <a:gd name="T30" fmla="*/ 196 w 198"/>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196" y="172"/>
                    </a:moveTo>
                    <a:lnTo>
                      <a:pt x="196" y="172"/>
                    </a:lnTo>
                    <a:cubicBezTo>
                      <a:pt x="196" y="192"/>
                      <a:pt x="198" y="210"/>
                      <a:pt x="198"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4" y="196"/>
                      <a:pt x="89" y="196"/>
                    </a:cubicBezTo>
                    <a:cubicBezTo>
                      <a:pt x="137" y="196"/>
                      <a:pt x="158" y="161"/>
                      <a:pt x="158" y="110"/>
                    </a:cubicBezTo>
                    <a:lnTo>
                      <a:pt x="158" y="0"/>
                    </a:lnTo>
                    <a:lnTo>
                      <a:pt x="196" y="0"/>
                    </a:lnTo>
                    <a:lnTo>
                      <a:pt x="196"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4" name="Freeform 42">
                <a:extLst>
                  <a:ext uri="{FF2B5EF4-FFF2-40B4-BE49-F238E27FC236}">
                    <a16:creationId xmlns:a16="http://schemas.microsoft.com/office/drawing/2014/main" id="{085BD827-E303-474A-8146-204B13D948F8}"/>
                  </a:ext>
                </a:extLst>
              </p:cNvPr>
              <p:cNvSpPr>
                <a:spLocks/>
              </p:cNvSpPr>
              <p:nvPr/>
            </p:nvSpPr>
            <p:spPr bwMode="auto">
              <a:xfrm>
                <a:off x="2919"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3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3"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5" name="Freeform 43">
                <a:extLst>
                  <a:ext uri="{FF2B5EF4-FFF2-40B4-BE49-F238E27FC236}">
                    <a16:creationId xmlns:a16="http://schemas.microsoft.com/office/drawing/2014/main" id="{B9386BEA-0416-8044-B3AE-E0BFF4BC25E9}"/>
                  </a:ext>
                </a:extLst>
              </p:cNvPr>
              <p:cNvSpPr>
                <a:spLocks/>
              </p:cNvSpPr>
              <p:nvPr/>
            </p:nvSpPr>
            <p:spPr bwMode="auto">
              <a:xfrm>
                <a:off x="3020"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2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2"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6" name="Freeform 44">
                <a:extLst>
                  <a:ext uri="{FF2B5EF4-FFF2-40B4-BE49-F238E27FC236}">
                    <a16:creationId xmlns:a16="http://schemas.microsoft.com/office/drawing/2014/main" id="{F81FD0E8-C4A2-BD45-8584-EE692F73E63F}"/>
                  </a:ext>
                </a:extLst>
              </p:cNvPr>
              <p:cNvSpPr>
                <a:spLocks noEditPoints="1"/>
              </p:cNvSpPr>
              <p:nvPr/>
            </p:nvSpPr>
            <p:spPr bwMode="auto">
              <a:xfrm>
                <a:off x="3117" y="1076"/>
                <a:ext cx="33"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2"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7" name="Freeform 45">
                <a:extLst>
                  <a:ext uri="{FF2B5EF4-FFF2-40B4-BE49-F238E27FC236}">
                    <a16:creationId xmlns:a16="http://schemas.microsoft.com/office/drawing/2014/main" id="{4FD148FC-617A-9C4C-B529-5DCD4ED3FBEF}"/>
                  </a:ext>
                </a:extLst>
              </p:cNvPr>
              <p:cNvSpPr>
                <a:spLocks/>
              </p:cNvSpPr>
              <p:nvPr/>
            </p:nvSpPr>
            <p:spPr bwMode="auto">
              <a:xfrm>
                <a:off x="3177" y="1144"/>
                <a:ext cx="122" cy="148"/>
              </a:xfrm>
              <a:custGeom>
                <a:avLst/>
                <a:gdLst>
                  <a:gd name="T0" fmla="*/ 173 w 203"/>
                  <a:gd name="T1" fmla="*/ 62 h 237"/>
                  <a:gd name="T2" fmla="*/ 173 w 203"/>
                  <a:gd name="T3" fmla="*/ 62 h 237"/>
                  <a:gd name="T4" fmla="*/ 116 w 203"/>
                  <a:gd name="T5" fmla="*/ 35 h 237"/>
                  <a:gd name="T6" fmla="*/ 41 w 203"/>
                  <a:gd name="T7" fmla="*/ 119 h 237"/>
                  <a:gd name="T8" fmla="*/ 116 w 203"/>
                  <a:gd name="T9" fmla="*/ 202 h 237"/>
                  <a:gd name="T10" fmla="*/ 174 w 203"/>
                  <a:gd name="T11" fmla="*/ 174 h 237"/>
                  <a:gd name="T12" fmla="*/ 201 w 203"/>
                  <a:gd name="T13" fmla="*/ 201 h 237"/>
                  <a:gd name="T14" fmla="*/ 116 w 203"/>
                  <a:gd name="T15" fmla="*/ 237 h 237"/>
                  <a:gd name="T16" fmla="*/ 0 w 203"/>
                  <a:gd name="T17" fmla="*/ 119 h 237"/>
                  <a:gd name="T18" fmla="*/ 116 w 203"/>
                  <a:gd name="T19" fmla="*/ 0 h 237"/>
                  <a:gd name="T20" fmla="*/ 203 w 203"/>
                  <a:gd name="T21" fmla="*/ 36 h 237"/>
                  <a:gd name="T22" fmla="*/ 173 w 203"/>
                  <a:gd name="T23" fmla="*/ 6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237">
                    <a:moveTo>
                      <a:pt x="173" y="62"/>
                    </a:moveTo>
                    <a:lnTo>
                      <a:pt x="173" y="62"/>
                    </a:lnTo>
                    <a:cubicBezTo>
                      <a:pt x="157" y="43"/>
                      <a:pt x="139" y="35"/>
                      <a:pt x="116" y="35"/>
                    </a:cubicBezTo>
                    <a:cubicBezTo>
                      <a:pt x="66" y="35"/>
                      <a:pt x="41" y="72"/>
                      <a:pt x="41" y="119"/>
                    </a:cubicBezTo>
                    <a:cubicBezTo>
                      <a:pt x="41" y="165"/>
                      <a:pt x="71" y="202"/>
                      <a:pt x="116" y="202"/>
                    </a:cubicBezTo>
                    <a:cubicBezTo>
                      <a:pt x="141" y="202"/>
                      <a:pt x="160" y="193"/>
                      <a:pt x="174" y="174"/>
                    </a:cubicBezTo>
                    <a:lnTo>
                      <a:pt x="201" y="201"/>
                    </a:lnTo>
                    <a:cubicBezTo>
                      <a:pt x="180" y="226"/>
                      <a:pt x="149" y="237"/>
                      <a:pt x="116" y="237"/>
                    </a:cubicBezTo>
                    <a:cubicBezTo>
                      <a:pt x="47" y="237"/>
                      <a:pt x="0" y="188"/>
                      <a:pt x="0" y="119"/>
                    </a:cubicBezTo>
                    <a:cubicBezTo>
                      <a:pt x="0" y="50"/>
                      <a:pt x="47" y="0"/>
                      <a:pt x="116" y="0"/>
                    </a:cubicBezTo>
                    <a:cubicBezTo>
                      <a:pt x="150" y="0"/>
                      <a:pt x="180" y="12"/>
                      <a:pt x="203" y="36"/>
                    </a:cubicBezTo>
                    <a:lnTo>
                      <a:pt x="173" y="6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8" name="Freeform 46">
                <a:extLst>
                  <a:ext uri="{FF2B5EF4-FFF2-40B4-BE49-F238E27FC236}">
                    <a16:creationId xmlns:a16="http://schemas.microsoft.com/office/drawing/2014/main" id="{4F31E82C-2B6A-1143-83B8-0C0EDD6D01DE}"/>
                  </a:ext>
                </a:extLst>
              </p:cNvPr>
              <p:cNvSpPr>
                <a:spLocks/>
              </p:cNvSpPr>
              <p:nvPr/>
            </p:nvSpPr>
            <p:spPr bwMode="auto">
              <a:xfrm>
                <a:off x="3323" y="1148"/>
                <a:ext cx="118"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9" name="Freeform 47">
                <a:extLst>
                  <a:ext uri="{FF2B5EF4-FFF2-40B4-BE49-F238E27FC236}">
                    <a16:creationId xmlns:a16="http://schemas.microsoft.com/office/drawing/2014/main" id="{3E333870-3067-8043-945C-370F52125AD7}"/>
                  </a:ext>
                </a:extLst>
              </p:cNvPr>
              <p:cNvSpPr>
                <a:spLocks/>
              </p:cNvSpPr>
              <p:nvPr/>
            </p:nvSpPr>
            <p:spPr bwMode="auto">
              <a:xfrm>
                <a:off x="3482" y="1075"/>
                <a:ext cx="23" cy="213"/>
              </a:xfrm>
              <a:custGeom>
                <a:avLst/>
                <a:gdLst>
                  <a:gd name="T0" fmla="*/ 0 w 38"/>
                  <a:gd name="T1" fmla="*/ 341 h 341"/>
                  <a:gd name="T2" fmla="*/ 0 w 38"/>
                  <a:gd name="T3" fmla="*/ 341 h 341"/>
                  <a:gd name="T4" fmla="*/ 38 w 38"/>
                  <a:gd name="T5" fmla="*/ 341 h 341"/>
                  <a:gd name="T6" fmla="*/ 38 w 38"/>
                  <a:gd name="T7" fmla="*/ 0 h 341"/>
                  <a:gd name="T8" fmla="*/ 0 w 38"/>
                  <a:gd name="T9" fmla="*/ 0 h 341"/>
                  <a:gd name="T10" fmla="*/ 0 w 38"/>
                  <a:gd name="T11" fmla="*/ 341 h 341"/>
                </a:gdLst>
                <a:ahLst/>
                <a:cxnLst>
                  <a:cxn ang="0">
                    <a:pos x="T0" y="T1"/>
                  </a:cxn>
                  <a:cxn ang="0">
                    <a:pos x="T2" y="T3"/>
                  </a:cxn>
                  <a:cxn ang="0">
                    <a:pos x="T4" y="T5"/>
                  </a:cxn>
                  <a:cxn ang="0">
                    <a:pos x="T6" y="T7"/>
                  </a:cxn>
                  <a:cxn ang="0">
                    <a:pos x="T8" y="T9"/>
                  </a:cxn>
                  <a:cxn ang="0">
                    <a:pos x="T10" y="T11"/>
                  </a:cxn>
                </a:cxnLst>
                <a:rect l="0" t="0" r="r" b="b"/>
                <a:pathLst>
                  <a:path w="38" h="341">
                    <a:moveTo>
                      <a:pt x="0" y="341"/>
                    </a:moveTo>
                    <a:lnTo>
                      <a:pt x="0" y="341"/>
                    </a:lnTo>
                    <a:lnTo>
                      <a:pt x="38" y="341"/>
                    </a:lnTo>
                    <a:lnTo>
                      <a:pt x="38"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0" name="Freeform 48">
                <a:extLst>
                  <a:ext uri="{FF2B5EF4-FFF2-40B4-BE49-F238E27FC236}">
                    <a16:creationId xmlns:a16="http://schemas.microsoft.com/office/drawing/2014/main" id="{8B38150E-C5A0-BA4B-9BCA-9440B6046F02}"/>
                  </a:ext>
                </a:extLst>
              </p:cNvPr>
              <p:cNvSpPr>
                <a:spLocks/>
              </p:cNvSpPr>
              <p:nvPr/>
            </p:nvSpPr>
            <p:spPr bwMode="auto">
              <a:xfrm>
                <a:off x="3545" y="1148"/>
                <a:ext cx="119"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1" name="Freeform 49">
                <a:extLst>
                  <a:ext uri="{FF2B5EF4-FFF2-40B4-BE49-F238E27FC236}">
                    <a16:creationId xmlns:a16="http://schemas.microsoft.com/office/drawing/2014/main" id="{634336A8-D539-9647-A61C-45738281A1C8}"/>
                  </a:ext>
                </a:extLst>
              </p:cNvPr>
              <p:cNvSpPr>
                <a:spLocks/>
              </p:cNvSpPr>
              <p:nvPr/>
            </p:nvSpPr>
            <p:spPr bwMode="auto">
              <a:xfrm>
                <a:off x="3702" y="1144"/>
                <a:ext cx="205" cy="144"/>
              </a:xfrm>
              <a:custGeom>
                <a:avLst/>
                <a:gdLst>
                  <a:gd name="T0" fmla="*/ 2 w 340"/>
                  <a:gd name="T1" fmla="*/ 60 h 231"/>
                  <a:gd name="T2" fmla="*/ 2 w 340"/>
                  <a:gd name="T3" fmla="*/ 60 h 231"/>
                  <a:gd name="T4" fmla="*/ 0 w 340"/>
                  <a:gd name="T5" fmla="*/ 6 h 231"/>
                  <a:gd name="T6" fmla="*/ 36 w 340"/>
                  <a:gd name="T7" fmla="*/ 6 h 231"/>
                  <a:gd name="T8" fmla="*/ 37 w 340"/>
                  <a:gd name="T9" fmla="*/ 43 h 231"/>
                  <a:gd name="T10" fmla="*/ 37 w 340"/>
                  <a:gd name="T11" fmla="*/ 43 h 231"/>
                  <a:gd name="T12" fmla="*/ 112 w 340"/>
                  <a:gd name="T13" fmla="*/ 0 h 231"/>
                  <a:gd name="T14" fmla="*/ 183 w 340"/>
                  <a:gd name="T15" fmla="*/ 43 h 231"/>
                  <a:gd name="T16" fmla="*/ 254 w 340"/>
                  <a:gd name="T17" fmla="*/ 0 h 231"/>
                  <a:gd name="T18" fmla="*/ 340 w 340"/>
                  <a:gd name="T19" fmla="*/ 95 h 231"/>
                  <a:gd name="T20" fmla="*/ 340 w 340"/>
                  <a:gd name="T21" fmla="*/ 231 h 231"/>
                  <a:gd name="T22" fmla="*/ 302 w 340"/>
                  <a:gd name="T23" fmla="*/ 231 h 231"/>
                  <a:gd name="T24" fmla="*/ 302 w 340"/>
                  <a:gd name="T25" fmla="*/ 96 h 231"/>
                  <a:gd name="T26" fmla="*/ 248 w 340"/>
                  <a:gd name="T27" fmla="*/ 35 h 231"/>
                  <a:gd name="T28" fmla="*/ 190 w 340"/>
                  <a:gd name="T29" fmla="*/ 101 h 231"/>
                  <a:gd name="T30" fmla="*/ 190 w 340"/>
                  <a:gd name="T31" fmla="*/ 231 h 231"/>
                  <a:gd name="T32" fmla="*/ 152 w 340"/>
                  <a:gd name="T33" fmla="*/ 231 h 231"/>
                  <a:gd name="T34" fmla="*/ 152 w 340"/>
                  <a:gd name="T35" fmla="*/ 104 h 231"/>
                  <a:gd name="T36" fmla="*/ 109 w 340"/>
                  <a:gd name="T37" fmla="*/ 35 h 231"/>
                  <a:gd name="T38" fmla="*/ 39 w 340"/>
                  <a:gd name="T39" fmla="*/ 121 h 231"/>
                  <a:gd name="T40" fmla="*/ 39 w 340"/>
                  <a:gd name="T41" fmla="*/ 231 h 231"/>
                  <a:gd name="T42" fmla="*/ 2 w 340"/>
                  <a:gd name="T43" fmla="*/ 231 h 231"/>
                  <a:gd name="T44" fmla="*/ 2 w 340"/>
                  <a:gd name="T45"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0" h="231">
                    <a:moveTo>
                      <a:pt x="2" y="60"/>
                    </a:moveTo>
                    <a:lnTo>
                      <a:pt x="2" y="60"/>
                    </a:lnTo>
                    <a:cubicBezTo>
                      <a:pt x="2" y="39"/>
                      <a:pt x="0" y="21"/>
                      <a:pt x="0" y="6"/>
                    </a:cubicBezTo>
                    <a:lnTo>
                      <a:pt x="36" y="6"/>
                    </a:lnTo>
                    <a:cubicBezTo>
                      <a:pt x="36" y="18"/>
                      <a:pt x="37" y="31"/>
                      <a:pt x="37" y="43"/>
                    </a:cubicBezTo>
                    <a:lnTo>
                      <a:pt x="37" y="43"/>
                    </a:lnTo>
                    <a:cubicBezTo>
                      <a:pt x="48" y="21"/>
                      <a:pt x="75" y="0"/>
                      <a:pt x="112" y="0"/>
                    </a:cubicBezTo>
                    <a:cubicBezTo>
                      <a:pt x="161" y="0"/>
                      <a:pt x="176" y="28"/>
                      <a:pt x="183" y="43"/>
                    </a:cubicBezTo>
                    <a:cubicBezTo>
                      <a:pt x="200" y="17"/>
                      <a:pt x="220" y="0"/>
                      <a:pt x="254" y="0"/>
                    </a:cubicBezTo>
                    <a:cubicBezTo>
                      <a:pt x="319" y="0"/>
                      <a:pt x="340" y="36"/>
                      <a:pt x="340" y="95"/>
                    </a:cubicBezTo>
                    <a:lnTo>
                      <a:pt x="340" y="231"/>
                    </a:lnTo>
                    <a:lnTo>
                      <a:pt x="302" y="231"/>
                    </a:lnTo>
                    <a:lnTo>
                      <a:pt x="302" y="96"/>
                    </a:lnTo>
                    <a:cubicBezTo>
                      <a:pt x="302" y="65"/>
                      <a:pt x="291" y="35"/>
                      <a:pt x="248" y="35"/>
                    </a:cubicBezTo>
                    <a:cubicBezTo>
                      <a:pt x="216" y="35"/>
                      <a:pt x="190" y="61"/>
                      <a:pt x="190" y="101"/>
                    </a:cubicBezTo>
                    <a:lnTo>
                      <a:pt x="190" y="231"/>
                    </a:lnTo>
                    <a:lnTo>
                      <a:pt x="152" y="231"/>
                    </a:lnTo>
                    <a:lnTo>
                      <a:pt x="152" y="104"/>
                    </a:lnTo>
                    <a:cubicBezTo>
                      <a:pt x="152" y="54"/>
                      <a:pt x="140"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grpSp>
      </p:grpSp>
      <p:pic>
        <p:nvPicPr>
          <p:cNvPr id="32" name="Picture 31" descr="AETC_Program-color-outline-01.png">
            <a:extLst>
              <a:ext uri="{FF2B5EF4-FFF2-40B4-BE49-F238E27FC236}">
                <a16:creationId xmlns:a16="http://schemas.microsoft.com/office/drawing/2014/main" id="{400B0881-8D63-A24F-AB7E-31C0F39579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0684" y="4585350"/>
            <a:ext cx="1092764" cy="419187"/>
          </a:xfrm>
          <a:prstGeom prst="rect">
            <a:avLst/>
          </a:prstGeom>
        </p:spPr>
      </p:pic>
      <p:sp>
        <p:nvSpPr>
          <p:cNvPr id="33" name="Text Placeholder 15">
            <a:extLst>
              <a:ext uri="{FF2B5EF4-FFF2-40B4-BE49-F238E27FC236}">
                <a16:creationId xmlns:a16="http://schemas.microsoft.com/office/drawing/2014/main" id="{DE11159E-F35E-AD4D-B16A-15ECC19E36AA}"/>
              </a:ext>
            </a:extLst>
          </p:cNvPr>
          <p:cNvSpPr>
            <a:spLocks noGrp="1"/>
          </p:cNvSpPr>
          <p:nvPr>
            <p:ph type="body" sz="quarter" idx="18" hasCustomPrompt="1"/>
          </p:nvPr>
        </p:nvSpPr>
        <p:spPr>
          <a:xfrm>
            <a:off x="438219" y="2351569"/>
            <a:ext cx="7108856" cy="1554480"/>
          </a:xfrm>
          <a:prstGeom prst="rect">
            <a:avLst/>
          </a:prstGeom>
        </p:spPr>
        <p:txBody>
          <a:bodyPr lIns="91440" tIns="91440" rIns="91440" bIns="91440" anchor="ctr" anchorCtr="0">
            <a:noAutofit/>
          </a:bodyPr>
          <a:lstStyle>
            <a:lvl1pPr marL="0" indent="0" algn="l">
              <a:lnSpc>
                <a:spcPts val="2000"/>
              </a:lnSpc>
              <a:spcBef>
                <a:spcPts val="0"/>
              </a:spcBef>
              <a:spcAft>
                <a:spcPts val="0"/>
              </a:spcAft>
              <a:buNone/>
              <a:defRPr sz="1800" baseline="0">
                <a:solidFill>
                  <a:schemeClr val="bg1">
                    <a:lumMod val="95000"/>
                  </a:schemeClr>
                </a:solidFill>
                <a:latin typeface="Arial"/>
              </a:defRPr>
            </a:lvl1pPr>
            <a:lvl2pPr marL="0" indent="0" algn="l">
              <a:spcBef>
                <a:spcPts val="0"/>
              </a:spcBef>
              <a:buNone/>
              <a:defRPr sz="1350" i="1">
                <a:solidFill>
                  <a:schemeClr val="accent2"/>
                </a:solidFill>
                <a:latin typeface="Arial"/>
              </a:defRPr>
            </a:lvl2pPr>
            <a:lvl3pPr marL="0" indent="0" algn="l">
              <a:spcBef>
                <a:spcPts val="0"/>
              </a:spcBef>
              <a:buNone/>
              <a:defRPr sz="1200" i="1">
                <a:solidFill>
                  <a:schemeClr val="accent2"/>
                </a:solidFill>
                <a:latin typeface="Arial"/>
              </a:defRPr>
            </a:lvl3pPr>
            <a:lvl4pPr marL="471488" indent="0" algn="ctr">
              <a:buNone/>
              <a:defRPr/>
            </a:lvl4pPr>
            <a:lvl5pPr marL="602456" indent="0" algn="ctr">
              <a:buNone/>
              <a:defRPr/>
            </a:lvl5pPr>
          </a:lstStyle>
          <a:p>
            <a:pPr lvl="0"/>
            <a:r>
              <a:rPr lang="en-US" dirty="0"/>
              <a:t>Click and Add Speaker Info</a:t>
            </a:r>
          </a:p>
        </p:txBody>
      </p:sp>
    </p:spTree>
    <p:extLst>
      <p:ext uri="{BB962C8B-B14F-4D97-AF65-F5344CB8AC3E}">
        <p14:creationId xmlns:p14="http://schemas.microsoft.com/office/powerpoint/2010/main" val="2231869889"/>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 Fig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323850"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4" name="Logo Stacked V2">
            <a:extLst>
              <a:ext uri="{FF2B5EF4-FFF2-40B4-BE49-F238E27FC236}">
                <a16:creationId xmlns:a16="http://schemas.microsoft.com/office/drawing/2014/main" id="{99806F9A-3099-E44B-B5E1-9CC817885274}"/>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5FEFCFF5-B3B9-AB4B-AA5A-A6567BE3E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8D7907D6-9EAF-4742-ABE1-71E3250D1CB4}"/>
                </a:ext>
              </a:extLst>
            </p:cNvPr>
            <p:cNvGrpSpPr>
              <a:grpSpLocks noChangeAspect="1"/>
            </p:cNvGrpSpPr>
            <p:nvPr/>
          </p:nvGrpSpPr>
          <p:grpSpPr bwMode="auto">
            <a:xfrm>
              <a:off x="1898650" y="3455065"/>
              <a:ext cx="3468688" cy="1036638"/>
              <a:chOff x="1196" y="1585"/>
              <a:chExt cx="2185" cy="653"/>
            </a:xfrm>
          </p:grpSpPr>
          <p:sp>
            <p:nvSpPr>
              <p:cNvPr id="37" name="Freeform 5">
                <a:extLst>
                  <a:ext uri="{FF2B5EF4-FFF2-40B4-BE49-F238E27FC236}">
                    <a16:creationId xmlns:a16="http://schemas.microsoft.com/office/drawing/2014/main" id="{8869294B-A957-AE4A-A364-2ECB9C4E4D2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6">
                <a:extLst>
                  <a:ext uri="{FF2B5EF4-FFF2-40B4-BE49-F238E27FC236}">
                    <a16:creationId xmlns:a16="http://schemas.microsoft.com/office/drawing/2014/main" id="{8827C336-DC47-BF4C-B669-3F5D0072D3F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7">
                <a:extLst>
                  <a:ext uri="{FF2B5EF4-FFF2-40B4-BE49-F238E27FC236}">
                    <a16:creationId xmlns:a16="http://schemas.microsoft.com/office/drawing/2014/main" id="{39EDB336-0AA0-394B-A8BC-D0DBDA7034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8">
                <a:extLst>
                  <a:ext uri="{FF2B5EF4-FFF2-40B4-BE49-F238E27FC236}">
                    <a16:creationId xmlns:a16="http://schemas.microsoft.com/office/drawing/2014/main" id="{0E75D586-3E06-3C47-8711-9A0AD7BFCFF7}"/>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9">
                <a:extLst>
                  <a:ext uri="{FF2B5EF4-FFF2-40B4-BE49-F238E27FC236}">
                    <a16:creationId xmlns:a16="http://schemas.microsoft.com/office/drawing/2014/main" id="{F6D704A5-84A1-B84D-8C81-0CB9D30DF1A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0">
                <a:extLst>
                  <a:ext uri="{FF2B5EF4-FFF2-40B4-BE49-F238E27FC236}">
                    <a16:creationId xmlns:a16="http://schemas.microsoft.com/office/drawing/2014/main" id="{354D9A10-0A86-0548-9546-463B92D47C8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1">
                <a:extLst>
                  <a:ext uri="{FF2B5EF4-FFF2-40B4-BE49-F238E27FC236}">
                    <a16:creationId xmlns:a16="http://schemas.microsoft.com/office/drawing/2014/main" id="{89781809-20FF-A445-9963-910A4C7A3496}"/>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2">
                <a:extLst>
                  <a:ext uri="{FF2B5EF4-FFF2-40B4-BE49-F238E27FC236}">
                    <a16:creationId xmlns:a16="http://schemas.microsoft.com/office/drawing/2014/main" id="{58B4434D-156F-104C-8BFD-06D3D37E6690}"/>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3">
                <a:extLst>
                  <a:ext uri="{FF2B5EF4-FFF2-40B4-BE49-F238E27FC236}">
                    <a16:creationId xmlns:a16="http://schemas.microsoft.com/office/drawing/2014/main" id="{C60AE9BD-9EA1-3646-BF3D-5D9FF3AD106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A6508F65-5795-1841-BBAB-E2F67C7AC87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5">
                <a:extLst>
                  <a:ext uri="{FF2B5EF4-FFF2-40B4-BE49-F238E27FC236}">
                    <a16:creationId xmlns:a16="http://schemas.microsoft.com/office/drawing/2014/main" id="{BC409E71-C274-ED4D-B117-E8EE6F213D61}"/>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6">
                <a:extLst>
                  <a:ext uri="{FF2B5EF4-FFF2-40B4-BE49-F238E27FC236}">
                    <a16:creationId xmlns:a16="http://schemas.microsoft.com/office/drawing/2014/main" id="{EB144D33-F22A-BA4E-9E64-49255653FAAA}"/>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7">
                <a:extLst>
                  <a:ext uri="{FF2B5EF4-FFF2-40B4-BE49-F238E27FC236}">
                    <a16:creationId xmlns:a16="http://schemas.microsoft.com/office/drawing/2014/main" id="{8758EEF2-B044-124A-A423-1C543CBAF6C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8">
                <a:extLst>
                  <a:ext uri="{FF2B5EF4-FFF2-40B4-BE49-F238E27FC236}">
                    <a16:creationId xmlns:a16="http://schemas.microsoft.com/office/drawing/2014/main" id="{19A970B1-199E-5746-82F5-6490797D62C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9">
                <a:extLst>
                  <a:ext uri="{FF2B5EF4-FFF2-40B4-BE49-F238E27FC236}">
                    <a16:creationId xmlns:a16="http://schemas.microsoft.com/office/drawing/2014/main" id="{87CD27E2-094B-2F4C-B352-A2463AEF6E9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0">
                <a:extLst>
                  <a:ext uri="{FF2B5EF4-FFF2-40B4-BE49-F238E27FC236}">
                    <a16:creationId xmlns:a16="http://schemas.microsoft.com/office/drawing/2014/main" id="{F0398AF9-8E89-8849-A6D0-73CDBDF9FB4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1">
                <a:extLst>
                  <a:ext uri="{FF2B5EF4-FFF2-40B4-BE49-F238E27FC236}">
                    <a16:creationId xmlns:a16="http://schemas.microsoft.com/office/drawing/2014/main" id="{81DEED87-958A-704F-95FD-DE07D38FBA9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2">
                <a:extLst>
                  <a:ext uri="{FF2B5EF4-FFF2-40B4-BE49-F238E27FC236}">
                    <a16:creationId xmlns:a16="http://schemas.microsoft.com/office/drawing/2014/main" id="{A1C0E19A-5997-2F47-89BB-F05C62CEF3FA}"/>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3">
                <a:extLst>
                  <a:ext uri="{FF2B5EF4-FFF2-40B4-BE49-F238E27FC236}">
                    <a16:creationId xmlns:a16="http://schemas.microsoft.com/office/drawing/2014/main" id="{0A94D715-8C50-F84F-BC87-5A6E1C43E2EE}"/>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4">
                <a:extLst>
                  <a:ext uri="{FF2B5EF4-FFF2-40B4-BE49-F238E27FC236}">
                    <a16:creationId xmlns:a16="http://schemas.microsoft.com/office/drawing/2014/main" id="{60728EA6-9643-FD40-AB48-30D1AAF69E0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5">
                <a:extLst>
                  <a:ext uri="{FF2B5EF4-FFF2-40B4-BE49-F238E27FC236}">
                    <a16:creationId xmlns:a16="http://schemas.microsoft.com/office/drawing/2014/main" id="{14E590CD-8EC9-8F40-ADA9-B7632D4B2EAD}"/>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8" name="Straight Connector 57">
            <a:extLst>
              <a:ext uri="{FF2B5EF4-FFF2-40B4-BE49-F238E27FC236}">
                <a16:creationId xmlns:a16="http://schemas.microsoft.com/office/drawing/2014/main" id="{4BB7240E-DE5E-3849-BEB9-99D67EADE565}"/>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62204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 + Text ">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4607983"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4" name="Logo Stacked V2">
            <a:extLst>
              <a:ext uri="{FF2B5EF4-FFF2-40B4-BE49-F238E27FC236}">
                <a16:creationId xmlns:a16="http://schemas.microsoft.com/office/drawing/2014/main" id="{99806F9A-3099-E44B-B5E1-9CC817885274}"/>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5FEFCFF5-B3B9-AB4B-AA5A-A6567BE3E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8D7907D6-9EAF-4742-ABE1-71E3250D1CB4}"/>
                </a:ext>
              </a:extLst>
            </p:cNvPr>
            <p:cNvGrpSpPr>
              <a:grpSpLocks noChangeAspect="1"/>
            </p:cNvGrpSpPr>
            <p:nvPr/>
          </p:nvGrpSpPr>
          <p:grpSpPr bwMode="auto">
            <a:xfrm>
              <a:off x="1898650" y="3455065"/>
              <a:ext cx="3468688" cy="1036638"/>
              <a:chOff x="1196" y="1585"/>
              <a:chExt cx="2185" cy="653"/>
            </a:xfrm>
          </p:grpSpPr>
          <p:sp>
            <p:nvSpPr>
              <p:cNvPr id="37" name="Freeform 5">
                <a:extLst>
                  <a:ext uri="{FF2B5EF4-FFF2-40B4-BE49-F238E27FC236}">
                    <a16:creationId xmlns:a16="http://schemas.microsoft.com/office/drawing/2014/main" id="{8869294B-A957-AE4A-A364-2ECB9C4E4D2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6">
                <a:extLst>
                  <a:ext uri="{FF2B5EF4-FFF2-40B4-BE49-F238E27FC236}">
                    <a16:creationId xmlns:a16="http://schemas.microsoft.com/office/drawing/2014/main" id="{8827C336-DC47-BF4C-B669-3F5D0072D3F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7">
                <a:extLst>
                  <a:ext uri="{FF2B5EF4-FFF2-40B4-BE49-F238E27FC236}">
                    <a16:creationId xmlns:a16="http://schemas.microsoft.com/office/drawing/2014/main" id="{39EDB336-0AA0-394B-A8BC-D0DBDA7034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8">
                <a:extLst>
                  <a:ext uri="{FF2B5EF4-FFF2-40B4-BE49-F238E27FC236}">
                    <a16:creationId xmlns:a16="http://schemas.microsoft.com/office/drawing/2014/main" id="{0E75D586-3E06-3C47-8711-9A0AD7BFCFF7}"/>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9">
                <a:extLst>
                  <a:ext uri="{FF2B5EF4-FFF2-40B4-BE49-F238E27FC236}">
                    <a16:creationId xmlns:a16="http://schemas.microsoft.com/office/drawing/2014/main" id="{F6D704A5-84A1-B84D-8C81-0CB9D30DF1A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0">
                <a:extLst>
                  <a:ext uri="{FF2B5EF4-FFF2-40B4-BE49-F238E27FC236}">
                    <a16:creationId xmlns:a16="http://schemas.microsoft.com/office/drawing/2014/main" id="{354D9A10-0A86-0548-9546-463B92D47C8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1">
                <a:extLst>
                  <a:ext uri="{FF2B5EF4-FFF2-40B4-BE49-F238E27FC236}">
                    <a16:creationId xmlns:a16="http://schemas.microsoft.com/office/drawing/2014/main" id="{89781809-20FF-A445-9963-910A4C7A3496}"/>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2">
                <a:extLst>
                  <a:ext uri="{FF2B5EF4-FFF2-40B4-BE49-F238E27FC236}">
                    <a16:creationId xmlns:a16="http://schemas.microsoft.com/office/drawing/2014/main" id="{58B4434D-156F-104C-8BFD-06D3D37E6690}"/>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3">
                <a:extLst>
                  <a:ext uri="{FF2B5EF4-FFF2-40B4-BE49-F238E27FC236}">
                    <a16:creationId xmlns:a16="http://schemas.microsoft.com/office/drawing/2014/main" id="{C60AE9BD-9EA1-3646-BF3D-5D9FF3AD106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A6508F65-5795-1841-BBAB-E2F67C7AC87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5">
                <a:extLst>
                  <a:ext uri="{FF2B5EF4-FFF2-40B4-BE49-F238E27FC236}">
                    <a16:creationId xmlns:a16="http://schemas.microsoft.com/office/drawing/2014/main" id="{BC409E71-C274-ED4D-B117-E8EE6F213D61}"/>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6">
                <a:extLst>
                  <a:ext uri="{FF2B5EF4-FFF2-40B4-BE49-F238E27FC236}">
                    <a16:creationId xmlns:a16="http://schemas.microsoft.com/office/drawing/2014/main" id="{EB144D33-F22A-BA4E-9E64-49255653FAAA}"/>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7">
                <a:extLst>
                  <a:ext uri="{FF2B5EF4-FFF2-40B4-BE49-F238E27FC236}">
                    <a16:creationId xmlns:a16="http://schemas.microsoft.com/office/drawing/2014/main" id="{8758EEF2-B044-124A-A423-1C543CBAF6C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8">
                <a:extLst>
                  <a:ext uri="{FF2B5EF4-FFF2-40B4-BE49-F238E27FC236}">
                    <a16:creationId xmlns:a16="http://schemas.microsoft.com/office/drawing/2014/main" id="{19A970B1-199E-5746-82F5-6490797D62C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9">
                <a:extLst>
                  <a:ext uri="{FF2B5EF4-FFF2-40B4-BE49-F238E27FC236}">
                    <a16:creationId xmlns:a16="http://schemas.microsoft.com/office/drawing/2014/main" id="{87CD27E2-094B-2F4C-B352-A2463AEF6E9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0">
                <a:extLst>
                  <a:ext uri="{FF2B5EF4-FFF2-40B4-BE49-F238E27FC236}">
                    <a16:creationId xmlns:a16="http://schemas.microsoft.com/office/drawing/2014/main" id="{F0398AF9-8E89-8849-A6D0-73CDBDF9FB4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1">
                <a:extLst>
                  <a:ext uri="{FF2B5EF4-FFF2-40B4-BE49-F238E27FC236}">
                    <a16:creationId xmlns:a16="http://schemas.microsoft.com/office/drawing/2014/main" id="{81DEED87-958A-704F-95FD-DE07D38FBA9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2">
                <a:extLst>
                  <a:ext uri="{FF2B5EF4-FFF2-40B4-BE49-F238E27FC236}">
                    <a16:creationId xmlns:a16="http://schemas.microsoft.com/office/drawing/2014/main" id="{A1C0E19A-5997-2F47-89BB-F05C62CEF3FA}"/>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3">
                <a:extLst>
                  <a:ext uri="{FF2B5EF4-FFF2-40B4-BE49-F238E27FC236}">
                    <a16:creationId xmlns:a16="http://schemas.microsoft.com/office/drawing/2014/main" id="{0A94D715-8C50-F84F-BC87-5A6E1C43E2EE}"/>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4">
                <a:extLst>
                  <a:ext uri="{FF2B5EF4-FFF2-40B4-BE49-F238E27FC236}">
                    <a16:creationId xmlns:a16="http://schemas.microsoft.com/office/drawing/2014/main" id="{60728EA6-9643-FD40-AB48-30D1AAF69E0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5">
                <a:extLst>
                  <a:ext uri="{FF2B5EF4-FFF2-40B4-BE49-F238E27FC236}">
                    <a16:creationId xmlns:a16="http://schemas.microsoft.com/office/drawing/2014/main" id="{14E590CD-8EC9-8F40-ADA9-B7632D4B2EAD}"/>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8" name="Straight Connector 57">
            <a:extLst>
              <a:ext uri="{FF2B5EF4-FFF2-40B4-BE49-F238E27FC236}">
                <a16:creationId xmlns:a16="http://schemas.microsoft.com/office/drawing/2014/main" id="{92563A08-5D7F-254B-89A7-CE76C5F8AD1B}"/>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143918"/>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udy_Slid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2" name="Content Placeholder 3">
            <a:extLst>
              <a:ext uri="{FF2B5EF4-FFF2-40B4-BE49-F238E27FC236}">
                <a16:creationId xmlns:a16="http://schemas.microsoft.com/office/drawing/2014/main" id="{8E5E1F83-D67F-F14A-9245-05135CB11DAC}"/>
              </a:ext>
            </a:extLst>
          </p:cNvPr>
          <p:cNvSpPr>
            <a:spLocks noGrp="1"/>
          </p:cNvSpPr>
          <p:nvPr>
            <p:ph sz="half" idx="2" hasCustomPrompt="1"/>
          </p:nvPr>
        </p:nvSpPr>
        <p:spPr>
          <a:xfrm>
            <a:off x="323850" y="1184225"/>
            <a:ext cx="4720339" cy="3409424"/>
          </a:xfrm>
          <a:prstGeom prst="rect">
            <a:avLst/>
          </a:prstGeom>
          <a:solidFill>
            <a:schemeClr val="bg1">
              <a:lumMod val="95000"/>
            </a:schemeClr>
          </a:solidFill>
        </p:spPr>
        <p:txBody>
          <a:bodyPr anchor="t" anchorCtr="0">
            <a:normAutofit/>
          </a:bodyPr>
          <a:lstStyle>
            <a:lvl1pPr marL="205740" marR="0" indent="-171450" algn="l" defTabSz="685800" rtl="0" eaLnBrk="1" fontAlgn="auto" latinLnBrk="0" hangingPunct="1">
              <a:lnSpc>
                <a:spcPts val="1800"/>
              </a:lnSpc>
              <a:spcBef>
                <a:spcPts val="1800"/>
              </a:spcBef>
              <a:spcAft>
                <a:spcPts val="0"/>
              </a:spcAft>
              <a:buClr>
                <a:srgbClr val="0070C0"/>
              </a:buClr>
              <a:buSzPct val="110000"/>
              <a:buFont typeface="Arial"/>
              <a:buChar char="•"/>
              <a:tabLst/>
              <a:defRPr sz="1600" baseline="0">
                <a:solidFill>
                  <a:srgbClr val="000000"/>
                </a:solidFill>
                <a:latin typeface="Arial" panose="020B0604020202020204" pitchFamily="34" charset="0"/>
                <a:cs typeface="Arial" panose="020B0604020202020204" pitchFamily="34" charset="0"/>
              </a:defRPr>
            </a:lvl1pPr>
            <a:lvl2pPr marL="371475" marR="0" indent="-171450" algn="l" defTabSz="685800" rtl="0" eaLnBrk="1" fontAlgn="auto" latinLnBrk="0" hangingPunct="1">
              <a:lnSpc>
                <a:spcPts val="1800"/>
              </a:lnSpc>
              <a:spcBef>
                <a:spcPts val="600"/>
              </a:spcBef>
              <a:spcAft>
                <a:spcPts val="0"/>
              </a:spcAft>
              <a:buClr>
                <a:srgbClr val="0070C0"/>
              </a:buClr>
              <a:buSzPct val="100000"/>
              <a:buFont typeface="Lucida Grande"/>
              <a:buChar char="-"/>
              <a:tabLst/>
              <a:defRPr sz="16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a:p>
            <a:pPr lvl="0"/>
            <a:endParaRPr lang="en-US" dirty="0"/>
          </a:p>
        </p:txBody>
      </p:sp>
    </p:spTree>
    <p:extLst>
      <p:ext uri="{BB962C8B-B14F-4D97-AF65-F5344CB8AC3E}">
        <p14:creationId xmlns:p14="http://schemas.microsoft.com/office/powerpoint/2010/main" val="277635364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7496"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496" y="-1"/>
            <a:ext cx="9162289" cy="1374344"/>
          </a:xfrm>
          <a:prstGeom prst="rect">
            <a:avLst/>
          </a:prstGeom>
        </p:spPr>
      </p:pic>
      <p:cxnSp>
        <p:nvCxnSpPr>
          <p:cNvPr id="9" name="Straight Connector 8"/>
          <p:cNvCxnSpPr/>
          <p:nvPr/>
        </p:nvCxnSpPr>
        <p:spPr>
          <a:xfrm>
            <a:off x="-9345" y="137581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345" y="3778214"/>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NatHIVcurriculum_logo_white_thik.png">
            <a:extLst>
              <a:ext uri="{FF2B5EF4-FFF2-40B4-BE49-F238E27FC236}">
                <a16:creationId xmlns:a16="http://schemas.microsoft.com/office/drawing/2014/main" id="{AB8A0B6B-B538-9F4F-9B5E-6F68F44C4D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2" name="Title 1">
            <a:extLst>
              <a:ext uri="{FF2B5EF4-FFF2-40B4-BE49-F238E27FC236}">
                <a16:creationId xmlns:a16="http://schemas.microsoft.com/office/drawing/2014/main" id="{11E5BFF4-B9AA-1C49-924A-3D81579F6BCD}"/>
              </a:ext>
            </a:extLst>
          </p:cNvPr>
          <p:cNvSpPr>
            <a:spLocks noGrp="1"/>
          </p:cNvSpPr>
          <p:nvPr>
            <p:ph type="title" hasCustomPrompt="1"/>
          </p:nvPr>
        </p:nvSpPr>
        <p:spPr>
          <a:xfrm>
            <a:off x="452333" y="2141759"/>
            <a:ext cx="8223499" cy="853250"/>
          </a:xfrm>
          <a:prstGeom prst="rect">
            <a:avLst/>
          </a:prstGeom>
        </p:spPr>
        <p:txBody>
          <a:bodyPr lIns="91440" tIns="45720" rIns="91440" bIns="45720" anchor="ctr">
            <a:normAutofit/>
          </a:bodyPr>
          <a:lstStyle>
            <a:lvl1pPr algn="ctr">
              <a:defRPr sz="2400" b="1" cap="none">
                <a:solidFill>
                  <a:srgbClr val="003A78"/>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4096339042"/>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_Blu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53144" cy="1372972"/>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53144" cy="1372972"/>
          </a:xfrm>
          <a:prstGeom prst="rect">
            <a:avLst/>
          </a:prstGeom>
        </p:spPr>
      </p:pic>
      <p:cxnSp>
        <p:nvCxnSpPr>
          <p:cNvPr id="14" name="Straight Connector 13"/>
          <p:cNvCxnSpPr/>
          <p:nvPr/>
        </p:nvCxnSpPr>
        <p:spPr>
          <a:xfrm>
            <a:off x="-5643" y="1375816"/>
            <a:ext cx="9153144"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43" y="3778231"/>
            <a:ext cx="9153144"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0" name="Picture 9" descr="NatHIVcurriculum_logo_white_thik.png">
            <a:extLst>
              <a:ext uri="{FF2B5EF4-FFF2-40B4-BE49-F238E27FC236}">
                <a16:creationId xmlns:a16="http://schemas.microsoft.com/office/drawing/2014/main" id="{3E581CB9-9A7F-9C49-B30C-B8C41541F5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1" name="Title 4">
            <a:extLst>
              <a:ext uri="{FF2B5EF4-FFF2-40B4-BE49-F238E27FC236}">
                <a16:creationId xmlns:a16="http://schemas.microsoft.com/office/drawing/2014/main" id="{0337FAAB-7324-A445-8B9B-43EB1A6CE6DE}"/>
              </a:ext>
            </a:extLst>
          </p:cNvPr>
          <p:cNvSpPr txBox="1">
            <a:spLocks/>
          </p:cNvSpPr>
          <p:nvPr userDrawn="1"/>
        </p:nvSpPr>
        <p:spPr>
          <a:xfrm>
            <a:off x="1" y="2077916"/>
            <a:ext cx="9143999" cy="971550"/>
          </a:xfrm>
          <a:prstGeom prst="rect">
            <a:avLst/>
          </a:prstGeom>
          <a:solidFill>
            <a:srgbClr val="0070C0">
              <a:alpha val="15000"/>
            </a:srgbClr>
          </a:solidFill>
        </p:spPr>
        <p:txBody>
          <a:bodyPr tIns="0" anchor="ctr">
            <a:normAutofit/>
          </a:bodyPr>
          <a:lstStyle/>
          <a:p>
            <a:pPr marL="0" marR="0" lvl="0" indent="0" algn="ctr" defTabSz="685800" rtl="0" eaLnBrk="1" fontAlgn="auto" latinLnBrk="0" hangingPunct="1">
              <a:lnSpc>
                <a:spcPts val="28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tx2"/>
              </a:solidFill>
              <a:effectLst/>
              <a:uLnTx/>
              <a:uFillTx/>
              <a:latin typeface="+mj-lt"/>
              <a:ea typeface="+mj-ea"/>
              <a:cs typeface="+mj-cs"/>
            </a:endParaRPr>
          </a:p>
        </p:txBody>
      </p:sp>
      <p:sp>
        <p:nvSpPr>
          <p:cNvPr id="13" name="Title 1">
            <a:extLst>
              <a:ext uri="{FF2B5EF4-FFF2-40B4-BE49-F238E27FC236}">
                <a16:creationId xmlns:a16="http://schemas.microsoft.com/office/drawing/2014/main" id="{A7E5160C-85AC-7248-84C1-AB4B33AAEE8B}"/>
              </a:ext>
            </a:extLst>
          </p:cNvPr>
          <p:cNvSpPr>
            <a:spLocks noGrp="1"/>
          </p:cNvSpPr>
          <p:nvPr>
            <p:ph type="title" hasCustomPrompt="1"/>
          </p:nvPr>
        </p:nvSpPr>
        <p:spPr>
          <a:xfrm>
            <a:off x="459306" y="2078649"/>
            <a:ext cx="8229568" cy="956120"/>
          </a:xfrm>
          <a:prstGeom prst="rect">
            <a:avLst/>
          </a:prstGeom>
        </p:spPr>
        <p:txBody>
          <a:bodyPr tIns="0" anchor="ctr">
            <a:normAutofit/>
          </a:bodyPr>
          <a:lstStyle>
            <a:lvl1pPr algn="ctr">
              <a:lnSpc>
                <a:spcPts val="3600"/>
              </a:lnSpc>
              <a:defRPr sz="2400" b="1" cap="none">
                <a:solidFill>
                  <a:schemeClr val="tx2"/>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429051779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_Thick_Blu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374344"/>
          </a:xfrm>
          <a:prstGeom prst="rect">
            <a:avLst/>
          </a:prstGeom>
        </p:spPr>
      </p:pic>
      <p:sp>
        <p:nvSpPr>
          <p:cNvPr id="10" name="Rectangle 9"/>
          <p:cNvSpPr/>
          <p:nvPr userDrawn="1"/>
        </p:nvSpPr>
        <p:spPr>
          <a:xfrm>
            <a:off x="-876" y="1371601"/>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sp>
        <p:nvSpPr>
          <p:cNvPr id="11" name="Rectangle 10"/>
          <p:cNvSpPr/>
          <p:nvPr userDrawn="1"/>
        </p:nvSpPr>
        <p:spPr>
          <a:xfrm>
            <a:off x="-876" y="3499324"/>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pic>
        <p:nvPicPr>
          <p:cNvPr id="9" name="Picture 8" descr="NatHIVcurriculum_logo_white_thik.png">
            <a:extLst>
              <a:ext uri="{FF2B5EF4-FFF2-40B4-BE49-F238E27FC236}">
                <a16:creationId xmlns:a16="http://schemas.microsoft.com/office/drawing/2014/main" id="{0FB6F301-DD77-994D-B54D-D52912FE0A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2" name="Title 1">
            <a:extLst>
              <a:ext uri="{FF2B5EF4-FFF2-40B4-BE49-F238E27FC236}">
                <a16:creationId xmlns:a16="http://schemas.microsoft.com/office/drawing/2014/main" id="{D924EF78-34F7-6D46-B816-91F0D3BB5989}"/>
              </a:ext>
            </a:extLst>
          </p:cNvPr>
          <p:cNvSpPr>
            <a:spLocks noGrp="1"/>
          </p:cNvSpPr>
          <p:nvPr>
            <p:ph type="title" hasCustomPrompt="1"/>
          </p:nvPr>
        </p:nvSpPr>
        <p:spPr>
          <a:xfrm>
            <a:off x="452333" y="2146855"/>
            <a:ext cx="8223499" cy="853250"/>
          </a:xfrm>
          <a:prstGeom prst="rect">
            <a:avLst/>
          </a:prstGeom>
        </p:spPr>
        <p:txBody>
          <a:bodyPr lIns="91440" tIns="45720" rIns="91440" bIns="45720" anchor="ctr">
            <a:normAutofit/>
          </a:bodyPr>
          <a:lstStyle>
            <a:lvl1pPr algn="ctr">
              <a:defRPr sz="2400" b="1" cap="none">
                <a:solidFill>
                  <a:srgbClr val="003A78"/>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1912448085"/>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igures-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DE3BB8-71A2-3C40-AAE9-17A142B71D44}"/>
              </a:ext>
            </a:extLst>
          </p:cNvPr>
          <p:cNvSpPr/>
          <p:nvPr userDrawn="1"/>
        </p:nvSpPr>
        <p:spPr>
          <a:xfrm>
            <a:off x="0" y="925693"/>
            <a:ext cx="9162288" cy="4224528"/>
          </a:xfrm>
          <a:prstGeom prst="rect">
            <a:avLst/>
          </a:prstGeom>
          <a:gradFill>
            <a:gsLst>
              <a:gs pos="0">
                <a:srgbClr val="003860"/>
              </a:gs>
              <a:gs pos="100000">
                <a:srgbClr val="005EA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chemeClr val="bg1"/>
                </a:solidFill>
                <a:latin typeface="Arial"/>
                <a:cs typeface="Arial"/>
              </a:defRPr>
            </a:lvl1pPr>
          </a:lstStyle>
          <a:p>
            <a:pPr lvl="0"/>
            <a:r>
              <a:rPr lang="en-US" dirty="0"/>
              <a:t>Click to Add Source</a:t>
            </a:r>
          </a:p>
        </p:txBody>
      </p:sp>
      <p:pic>
        <p:nvPicPr>
          <p:cNvPr id="12" name="Picture 11" descr="NatHIVcurriculum_logo_white_thik.png">
            <a:extLst>
              <a:ext uri="{FF2B5EF4-FFF2-40B4-BE49-F238E27FC236}">
                <a16:creationId xmlns:a16="http://schemas.microsoft.com/office/drawing/2014/main" id="{89B6C09C-845C-D240-91CE-9C8D5DA359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cxnSp>
        <p:nvCxnSpPr>
          <p:cNvPr id="14" name="Straight Connector 13">
            <a:extLst>
              <a:ext uri="{FF2B5EF4-FFF2-40B4-BE49-F238E27FC236}">
                <a16:creationId xmlns:a16="http://schemas.microsoft.com/office/drawing/2014/main" id="{81D5ED23-FFA0-C948-9A90-9A5A636E47F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6548074"/>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igures-Black">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sp>
        <p:nvSpPr>
          <p:cNvPr id="66" name="Rectangle 65"/>
          <p:cNvSpPr/>
          <p:nvPr/>
        </p:nvSpPr>
        <p:spPr>
          <a:xfrm>
            <a:off x="-7495" y="914399"/>
            <a:ext cx="9162288" cy="425196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chemeClr val="bg1"/>
                </a:solidFill>
                <a:latin typeface="Arial"/>
                <a:cs typeface="Arial"/>
              </a:defRPr>
            </a:lvl1pPr>
          </a:lstStyle>
          <a:p>
            <a:pPr lvl="0"/>
            <a:r>
              <a:rPr lang="en-US" dirty="0"/>
              <a:t>Click to Add Source</a:t>
            </a:r>
          </a:p>
        </p:txBody>
      </p:sp>
      <p:pic>
        <p:nvPicPr>
          <p:cNvPr id="9" name="Picture 8" descr="NatHIVcurriculum_logo_white_thik.png">
            <a:extLst>
              <a:ext uri="{FF2B5EF4-FFF2-40B4-BE49-F238E27FC236}">
                <a16:creationId xmlns:a16="http://schemas.microsoft.com/office/drawing/2014/main" id="{ECE1B190-E5DF-014E-8922-6D165E21D3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cxnSp>
        <p:nvCxnSpPr>
          <p:cNvPr id="12" name="Straight Connector 11">
            <a:extLst>
              <a:ext uri="{FF2B5EF4-FFF2-40B4-BE49-F238E27FC236}">
                <a16:creationId xmlns:a16="http://schemas.microsoft.com/office/drawing/2014/main" id="{C163A70B-7482-9F46-9D97-89D7085688F2}"/>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415243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en Blue_No_Title">
    <p:spTree>
      <p:nvGrpSpPr>
        <p:cNvPr id="1" name=""/>
        <p:cNvGrpSpPr/>
        <p:nvPr/>
      </p:nvGrpSpPr>
      <p:grpSpPr>
        <a:xfrm>
          <a:off x="0" y="0"/>
          <a:ext cx="0" cy="0"/>
          <a:chOff x="0" y="0"/>
          <a:chExt cx="0" cy="0"/>
        </a:xfrm>
      </p:grpSpPr>
      <p:pic>
        <p:nvPicPr>
          <p:cNvPr id="12" name="Picture 11" descr="Blue_Background.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606" y="2"/>
            <a:ext cx="9155137" cy="5160516"/>
          </a:xfrm>
          <a:prstGeom prst="rect">
            <a:avLst/>
          </a:prstGeom>
        </p:spPr>
      </p:pic>
      <p:pic>
        <p:nvPicPr>
          <p:cNvPr id="5" name="Picture 4" descr="NatHIVcurriculum_logo_white_thik.png">
            <a:extLst>
              <a:ext uri="{FF2B5EF4-FFF2-40B4-BE49-F238E27FC236}">
                <a16:creationId xmlns:a16="http://schemas.microsoft.com/office/drawing/2014/main" id="{4417462E-BA3E-4849-AC3A-387A995D31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spTree>
    <p:extLst>
      <p:ext uri="{BB962C8B-B14F-4D97-AF65-F5344CB8AC3E}">
        <p14:creationId xmlns:p14="http://schemas.microsoft.com/office/powerpoint/2010/main" val="375961709"/>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unding_Slide_2">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35" name="Rectangle 34"/>
          <p:cNvSpPr/>
          <p:nvPr userDrawn="1"/>
        </p:nvSpPr>
        <p:spPr>
          <a:xfrm>
            <a:off x="295189" y="89397"/>
            <a:ext cx="8503918" cy="822624"/>
          </a:xfrm>
          <a:prstGeom prst="rect">
            <a:avLst/>
          </a:prstGeom>
        </p:spPr>
        <p:txBody>
          <a:bodyPr wrap="square" lIns="68580" anchor="ctr">
            <a:norm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Acknowledgment</a:t>
            </a:r>
          </a:p>
        </p:txBody>
      </p:sp>
      <p:sp>
        <p:nvSpPr>
          <p:cNvPr id="36" name="TextBox 35"/>
          <p:cNvSpPr txBox="1"/>
          <p:nvPr userDrawn="1"/>
        </p:nvSpPr>
        <p:spPr>
          <a:xfrm>
            <a:off x="462066" y="1206396"/>
            <a:ext cx="8221581" cy="1606787"/>
          </a:xfrm>
          <a:prstGeom prst="rect">
            <a:avLst/>
          </a:prstGeom>
          <a:noFill/>
        </p:spPr>
        <p:txBody>
          <a:bodyPr wrap="square" rtlCol="0">
            <a:spAutoFit/>
          </a:bodyPr>
          <a:lstStyle/>
          <a:p>
            <a:pPr>
              <a:lnSpc>
                <a:spcPts val="2400"/>
              </a:lnSpc>
            </a:pPr>
            <a:r>
              <a:rPr lang="en-US" sz="1800" dirty="0">
                <a:solidFill>
                  <a:schemeClr val="tx1"/>
                </a:solidFill>
                <a:latin typeface="Arial"/>
              </a:rPr>
              <a:t>The production of this </a:t>
            </a:r>
            <a:r>
              <a:rPr lang="en-US" sz="1800" b="1" dirty="0">
                <a:solidFill>
                  <a:srgbClr val="222869"/>
                </a:solidFill>
                <a:latin typeface="Arial"/>
              </a:rPr>
              <a:t>National </a:t>
            </a:r>
            <a:r>
              <a:rPr lang="en-US" sz="1800" b="1" dirty="0">
                <a:solidFill>
                  <a:srgbClr val="C1171E"/>
                </a:solidFill>
                <a:latin typeface="Arial"/>
              </a:rPr>
              <a:t>HIV </a:t>
            </a:r>
            <a:r>
              <a:rPr lang="en-US" sz="1800" b="1" dirty="0">
                <a:solidFill>
                  <a:srgbClr val="222869"/>
                </a:solidFill>
                <a:latin typeface="Arial"/>
              </a:rPr>
              <a:t>Curriculum</a:t>
            </a:r>
            <a:r>
              <a:rPr lang="en-US" sz="1800" dirty="0">
                <a:solidFill>
                  <a:schemeClr val="tx1"/>
                </a:solidFill>
                <a:latin typeface="Arial"/>
              </a:rPr>
              <a:t> Mini-Lecture was supported by </a:t>
            </a:r>
            <a:r>
              <a:rPr lang="en-US" sz="1800">
                <a:solidFill>
                  <a:schemeClr val="tx1"/>
                </a:solidFill>
                <a:latin typeface="Arial"/>
              </a:rPr>
              <a:t>Grant U1OHA32104 </a:t>
            </a:r>
            <a:r>
              <a:rPr lang="en-US" sz="1800" dirty="0">
                <a:solidFill>
                  <a:schemeClr val="tx1"/>
                </a:solidFill>
                <a:latin typeface="Arial"/>
              </a:rPr>
              <a:t>from the Health Resources and Services Administration (HRSA) of the U.S. Department of Health and Human Services (HHS). Its contents are solely the responsibility of University of Washington IDEA Program and do not necessarily represent the official views of HRSA or HHS. </a:t>
            </a:r>
          </a:p>
        </p:txBody>
      </p:sp>
      <p:pic>
        <p:nvPicPr>
          <p:cNvPr id="42" name="Picture 41" descr="AETC_Program-color-outline-01.png">
            <a:extLst>
              <a:ext uri="{FF2B5EF4-FFF2-40B4-BE49-F238E27FC236}">
                <a16:creationId xmlns:a16="http://schemas.microsoft.com/office/drawing/2014/main" id="{2899E127-2C3E-714D-A384-79FBE6A76E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549" y="3801943"/>
            <a:ext cx="1951461" cy="640080"/>
          </a:xfrm>
          <a:prstGeom prst="rect">
            <a:avLst/>
          </a:prstGeom>
        </p:spPr>
      </p:pic>
      <p:grpSp>
        <p:nvGrpSpPr>
          <p:cNvPr id="43" name="Logo Stacked V2">
            <a:extLst>
              <a:ext uri="{FF2B5EF4-FFF2-40B4-BE49-F238E27FC236}">
                <a16:creationId xmlns:a16="http://schemas.microsoft.com/office/drawing/2014/main" id="{4B49C6DF-94C3-AB4A-8D5B-7D6C964A240A}"/>
              </a:ext>
            </a:extLst>
          </p:cNvPr>
          <p:cNvGrpSpPr>
            <a:grpSpLocks noChangeAspect="1"/>
          </p:cNvGrpSpPr>
          <p:nvPr userDrawn="1"/>
        </p:nvGrpSpPr>
        <p:grpSpPr>
          <a:xfrm>
            <a:off x="3376350" y="3803044"/>
            <a:ext cx="2404630" cy="563949"/>
            <a:chOff x="680865" y="3439338"/>
            <a:chExt cx="4686473" cy="1068091"/>
          </a:xfrm>
        </p:grpSpPr>
        <p:pic>
          <p:nvPicPr>
            <p:cNvPr id="44" name="Logomark V2">
              <a:extLst>
                <a:ext uri="{FF2B5EF4-FFF2-40B4-BE49-F238E27FC236}">
                  <a16:creationId xmlns:a16="http://schemas.microsoft.com/office/drawing/2014/main" id="{364EE4CD-B9EF-6840-928E-48008487E24A}"/>
                </a:ext>
              </a:extLst>
            </p:cNvPr>
            <p:cNvPicPr>
              <a:picLocks noChangeAspect="1"/>
            </p:cNvPicPr>
            <p:nvPr/>
          </p:nvPicPr>
          <p:blipFill>
            <a:blip r:embed="rId4"/>
            <a:stretch>
              <a:fillRect/>
            </a:stretch>
          </p:blipFill>
          <p:spPr>
            <a:xfrm>
              <a:off x="680865" y="3439338"/>
              <a:ext cx="1088136" cy="1068091"/>
            </a:xfrm>
            <a:prstGeom prst="rect">
              <a:avLst/>
            </a:prstGeom>
          </p:spPr>
        </p:pic>
        <p:grpSp>
          <p:nvGrpSpPr>
            <p:cNvPr id="45" name="Nat HIV Cur logo type stacked">
              <a:extLst>
                <a:ext uri="{FF2B5EF4-FFF2-40B4-BE49-F238E27FC236}">
                  <a16:creationId xmlns:a16="http://schemas.microsoft.com/office/drawing/2014/main" id="{0D17D895-D7B3-534D-9006-5B7731B53141}"/>
                </a:ext>
              </a:extLst>
            </p:cNvPr>
            <p:cNvGrpSpPr>
              <a:grpSpLocks noChangeAspect="1"/>
            </p:cNvGrpSpPr>
            <p:nvPr/>
          </p:nvGrpSpPr>
          <p:grpSpPr bwMode="auto">
            <a:xfrm>
              <a:off x="1898650" y="3455065"/>
              <a:ext cx="3468688" cy="1036638"/>
              <a:chOff x="1196" y="1585"/>
              <a:chExt cx="2185" cy="653"/>
            </a:xfrm>
          </p:grpSpPr>
          <p:sp>
            <p:nvSpPr>
              <p:cNvPr id="46" name="Freeform 5">
                <a:extLst>
                  <a:ext uri="{FF2B5EF4-FFF2-40B4-BE49-F238E27FC236}">
                    <a16:creationId xmlns:a16="http://schemas.microsoft.com/office/drawing/2014/main" id="{53DCCF81-6AD7-8B4C-A6AC-CF0A10EF42F2}"/>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7" name="Freeform 6">
                <a:extLst>
                  <a:ext uri="{FF2B5EF4-FFF2-40B4-BE49-F238E27FC236}">
                    <a16:creationId xmlns:a16="http://schemas.microsoft.com/office/drawing/2014/main" id="{5759CF37-E01C-7D4A-AAE2-81AAA5B8470C}"/>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8" name="Freeform 7">
                <a:extLst>
                  <a:ext uri="{FF2B5EF4-FFF2-40B4-BE49-F238E27FC236}">
                    <a16:creationId xmlns:a16="http://schemas.microsoft.com/office/drawing/2014/main" id="{465036CA-0932-E544-8DDE-F94A28497D7D}"/>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9" name="Freeform 8">
                <a:extLst>
                  <a:ext uri="{FF2B5EF4-FFF2-40B4-BE49-F238E27FC236}">
                    <a16:creationId xmlns:a16="http://schemas.microsoft.com/office/drawing/2014/main" id="{B1BAE9A5-B123-6946-ACA5-3C5A52AA06E0}"/>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0" name="Freeform 9">
                <a:extLst>
                  <a:ext uri="{FF2B5EF4-FFF2-40B4-BE49-F238E27FC236}">
                    <a16:creationId xmlns:a16="http://schemas.microsoft.com/office/drawing/2014/main" id="{DC68CC7E-F31B-0D42-820B-46156B235B8C}"/>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1" name="Freeform 10">
                <a:extLst>
                  <a:ext uri="{FF2B5EF4-FFF2-40B4-BE49-F238E27FC236}">
                    <a16:creationId xmlns:a16="http://schemas.microsoft.com/office/drawing/2014/main" id="{D7E9859C-EBA8-514A-9898-9FB95F0DAD2E}"/>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2" name="Freeform 11">
                <a:extLst>
                  <a:ext uri="{FF2B5EF4-FFF2-40B4-BE49-F238E27FC236}">
                    <a16:creationId xmlns:a16="http://schemas.microsoft.com/office/drawing/2014/main" id="{87BF4617-C110-2C42-B92B-4ABDF1DEBFB3}"/>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3" name="Freeform 12">
                <a:extLst>
                  <a:ext uri="{FF2B5EF4-FFF2-40B4-BE49-F238E27FC236}">
                    <a16:creationId xmlns:a16="http://schemas.microsoft.com/office/drawing/2014/main" id="{01286F0D-71EB-B043-A586-F68D45282C39}"/>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4" name="Freeform 13">
                <a:extLst>
                  <a:ext uri="{FF2B5EF4-FFF2-40B4-BE49-F238E27FC236}">
                    <a16:creationId xmlns:a16="http://schemas.microsoft.com/office/drawing/2014/main" id="{FBC91008-A251-194E-8D7A-DEE6A40015A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5" name="Freeform 14">
                <a:extLst>
                  <a:ext uri="{FF2B5EF4-FFF2-40B4-BE49-F238E27FC236}">
                    <a16:creationId xmlns:a16="http://schemas.microsoft.com/office/drawing/2014/main" id="{8EECC80B-A690-694D-9189-EBB0AD82228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6" name="Freeform 15">
                <a:extLst>
                  <a:ext uri="{FF2B5EF4-FFF2-40B4-BE49-F238E27FC236}">
                    <a16:creationId xmlns:a16="http://schemas.microsoft.com/office/drawing/2014/main" id="{3ED1EA17-1292-6D49-A4C4-CA17496F403A}"/>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7" name="Freeform 16">
                <a:extLst>
                  <a:ext uri="{FF2B5EF4-FFF2-40B4-BE49-F238E27FC236}">
                    <a16:creationId xmlns:a16="http://schemas.microsoft.com/office/drawing/2014/main" id="{4736BF32-574F-5F4A-9BEE-A1D5552EA9A4}"/>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8" name="Freeform 17">
                <a:extLst>
                  <a:ext uri="{FF2B5EF4-FFF2-40B4-BE49-F238E27FC236}">
                    <a16:creationId xmlns:a16="http://schemas.microsoft.com/office/drawing/2014/main" id="{6444FEB4-5494-284B-9E46-FC2BC494FB18}"/>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9" name="Freeform 18">
                <a:extLst>
                  <a:ext uri="{FF2B5EF4-FFF2-40B4-BE49-F238E27FC236}">
                    <a16:creationId xmlns:a16="http://schemas.microsoft.com/office/drawing/2014/main" id="{F2015306-5EE1-F045-89AB-F4A7D7B2838B}"/>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0" name="Freeform 19">
                <a:extLst>
                  <a:ext uri="{FF2B5EF4-FFF2-40B4-BE49-F238E27FC236}">
                    <a16:creationId xmlns:a16="http://schemas.microsoft.com/office/drawing/2014/main" id="{13B8334D-1032-BB4B-AFCA-A6C0E35A515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1" name="Freeform 20">
                <a:extLst>
                  <a:ext uri="{FF2B5EF4-FFF2-40B4-BE49-F238E27FC236}">
                    <a16:creationId xmlns:a16="http://schemas.microsoft.com/office/drawing/2014/main" id="{FCD65450-E736-444D-93E2-2F98CE6146B3}"/>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2" name="Freeform 21">
                <a:extLst>
                  <a:ext uri="{FF2B5EF4-FFF2-40B4-BE49-F238E27FC236}">
                    <a16:creationId xmlns:a16="http://schemas.microsoft.com/office/drawing/2014/main" id="{7BC6164E-300A-224C-BB15-83952A82C257}"/>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3" name="Freeform 22">
                <a:extLst>
                  <a:ext uri="{FF2B5EF4-FFF2-40B4-BE49-F238E27FC236}">
                    <a16:creationId xmlns:a16="http://schemas.microsoft.com/office/drawing/2014/main" id="{C059914D-986D-7F43-9ECA-432C6B5EA56F}"/>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4" name="Freeform 23">
                <a:extLst>
                  <a:ext uri="{FF2B5EF4-FFF2-40B4-BE49-F238E27FC236}">
                    <a16:creationId xmlns:a16="http://schemas.microsoft.com/office/drawing/2014/main" id="{473B0FCD-05A3-C24D-93B6-8AE9A71959D5}"/>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5" name="Freeform 24">
                <a:extLst>
                  <a:ext uri="{FF2B5EF4-FFF2-40B4-BE49-F238E27FC236}">
                    <a16:creationId xmlns:a16="http://schemas.microsoft.com/office/drawing/2014/main" id="{E1E80AE9-13D2-B94D-B996-14EC3C0F363E}"/>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6" name="Freeform 25">
                <a:extLst>
                  <a:ext uri="{FF2B5EF4-FFF2-40B4-BE49-F238E27FC236}">
                    <a16:creationId xmlns:a16="http://schemas.microsoft.com/office/drawing/2014/main" id="{8A076AD0-D328-7641-993C-13FFDAFCF3DE}"/>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cxnSp>
        <p:nvCxnSpPr>
          <p:cNvPr id="32" name="Straight Connector 31">
            <a:extLst>
              <a:ext uri="{FF2B5EF4-FFF2-40B4-BE49-F238E27FC236}">
                <a16:creationId xmlns:a16="http://schemas.microsoft.com/office/drawing/2014/main" id="{BDC6986E-3A3F-0247-8FD0-66D5A81FDF2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4D213F58-E253-9941-AEA1-117C0600B80E}"/>
              </a:ext>
            </a:extLst>
          </p:cNvPr>
          <p:cNvPicPr>
            <a:picLocks noChangeAspect="1"/>
          </p:cNvPicPr>
          <p:nvPr userDrawn="1"/>
        </p:nvPicPr>
        <p:blipFill>
          <a:blip r:embed="rId5"/>
          <a:stretch>
            <a:fillRect/>
          </a:stretch>
        </p:blipFill>
        <p:spPr>
          <a:xfrm>
            <a:off x="6471603" y="3801943"/>
            <a:ext cx="2204669" cy="576072"/>
          </a:xfrm>
          <a:prstGeom prst="rect">
            <a:avLst/>
          </a:prstGeom>
        </p:spPr>
      </p:pic>
    </p:spTree>
    <p:extLst>
      <p:ext uri="{BB962C8B-B14F-4D97-AF65-F5344CB8AC3E}">
        <p14:creationId xmlns:p14="http://schemas.microsoft.com/office/powerpoint/2010/main" val="2519713466"/>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_Slide">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0751" y="855732"/>
            <a:ext cx="9154751" cy="3474720"/>
          </a:xfrm>
          <a:prstGeom prst="rect">
            <a:avLst/>
          </a:prstGeom>
          <a:noFill/>
          <a:ln>
            <a:noFill/>
          </a:ln>
          <a:effectLst/>
        </p:spPr>
      </p:pic>
      <p:sp>
        <p:nvSpPr>
          <p:cNvPr id="282" name="Title 1"/>
          <p:cNvSpPr>
            <a:spLocks noGrp="1"/>
          </p:cNvSpPr>
          <p:nvPr>
            <p:ph type="ctrTitle" hasCustomPrompt="1"/>
          </p:nvPr>
        </p:nvSpPr>
        <p:spPr>
          <a:xfrm>
            <a:off x="438219" y="1206707"/>
            <a:ext cx="8229600" cy="1005093"/>
          </a:xfrm>
          <a:prstGeom prst="rect">
            <a:avLst/>
          </a:prstGeom>
        </p:spPr>
        <p:txBody>
          <a:bodyPr lIns="91440" anchor="ctr" anchorCtr="0">
            <a:normAutofit/>
          </a:bodyPr>
          <a:lstStyle>
            <a:lvl1pPr algn="l">
              <a:lnSpc>
                <a:spcPts val="3000"/>
              </a:lnSpc>
              <a:defRPr sz="2800" b="0">
                <a:solidFill>
                  <a:schemeClr val="bg1"/>
                </a:solidFill>
                <a:latin typeface="Arial" panose="020B0604020202020204" pitchFamily="34" charset="0"/>
                <a:cs typeface="Arial" panose="020B0604020202020204" pitchFamily="34" charset="0"/>
              </a:defRPr>
            </a:lvl1pPr>
          </a:lstStyle>
          <a:p>
            <a:r>
              <a:rPr lang="en-US" dirty="0"/>
              <a:t>Click and Add Title of Talk</a:t>
            </a:r>
          </a:p>
        </p:txBody>
      </p:sp>
      <p:sp>
        <p:nvSpPr>
          <p:cNvPr id="273" name="Date"/>
          <p:cNvSpPr>
            <a:spLocks noGrp="1"/>
          </p:cNvSpPr>
          <p:nvPr>
            <p:ph type="body" sz="quarter" idx="14" hasCustomPrompt="1"/>
          </p:nvPr>
        </p:nvSpPr>
        <p:spPr>
          <a:xfrm>
            <a:off x="438217" y="3967450"/>
            <a:ext cx="8229600" cy="219455"/>
          </a:xfrm>
          <a:prstGeom prst="rect">
            <a:avLst/>
          </a:prstGeom>
        </p:spPr>
        <p:txBody>
          <a:bodyPr anchor="ctr">
            <a:noAutofit/>
          </a:bodyPr>
          <a:lstStyle>
            <a:lvl1pPr marL="0" indent="0" algn="l">
              <a:lnSpc>
                <a:spcPts val="1200"/>
              </a:lnSpc>
              <a:buNone/>
              <a:defRPr sz="1050" b="0" baseline="0">
                <a:solidFill>
                  <a:srgbClr val="6FC5FF"/>
                </a:solidFill>
                <a:latin typeface="Arial"/>
              </a:defRPr>
            </a:lvl1pPr>
          </a:lstStyle>
          <a:p>
            <a:pPr lvl="0"/>
            <a:r>
              <a:rPr lang="en-US" dirty="0"/>
              <a:t>Click and Add Last Updated Info</a:t>
            </a:r>
          </a:p>
        </p:txBody>
      </p:sp>
      <p:grpSp>
        <p:nvGrpSpPr>
          <p:cNvPr id="34" name="Logo Horizontal V2">
            <a:extLst>
              <a:ext uri="{FF2B5EF4-FFF2-40B4-BE49-F238E27FC236}">
                <a16:creationId xmlns:a16="http://schemas.microsoft.com/office/drawing/2014/main" id="{36276770-D6C1-3340-A54F-851A6FEB1936}"/>
              </a:ext>
            </a:extLst>
          </p:cNvPr>
          <p:cNvGrpSpPr>
            <a:grpSpLocks noChangeAspect="1"/>
          </p:cNvGrpSpPr>
          <p:nvPr userDrawn="1"/>
        </p:nvGrpSpPr>
        <p:grpSpPr>
          <a:xfrm>
            <a:off x="534702" y="296219"/>
            <a:ext cx="3372064" cy="320040"/>
            <a:chOff x="960861" y="1655928"/>
            <a:chExt cx="4437220" cy="420624"/>
          </a:xfrm>
        </p:grpSpPr>
        <p:pic>
          <p:nvPicPr>
            <p:cNvPr id="35" name="Logomark V2">
              <a:extLst>
                <a:ext uri="{FF2B5EF4-FFF2-40B4-BE49-F238E27FC236}">
                  <a16:creationId xmlns:a16="http://schemas.microsoft.com/office/drawing/2014/main" id="{81839592-238C-D84C-B9A8-F93EC9CAD7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861" y="1655928"/>
              <a:ext cx="428518" cy="420624"/>
            </a:xfrm>
            <a:prstGeom prst="rect">
              <a:avLst/>
            </a:prstGeom>
          </p:spPr>
        </p:pic>
        <p:grpSp>
          <p:nvGrpSpPr>
            <p:cNvPr id="60" name="Nat HIV Cur logo type horiz">
              <a:extLst>
                <a:ext uri="{FF2B5EF4-FFF2-40B4-BE49-F238E27FC236}">
                  <a16:creationId xmlns:a16="http://schemas.microsoft.com/office/drawing/2014/main" id="{C1E2FEF3-56D7-1447-AE74-4A8D4C99EB96}"/>
                </a:ext>
              </a:extLst>
            </p:cNvPr>
            <p:cNvGrpSpPr>
              <a:grpSpLocks noChangeAspect="1"/>
            </p:cNvGrpSpPr>
            <p:nvPr/>
          </p:nvGrpSpPr>
          <p:grpSpPr bwMode="auto">
            <a:xfrm>
              <a:off x="1476074" y="1719322"/>
              <a:ext cx="3922007" cy="292608"/>
              <a:chOff x="918" y="1071"/>
              <a:chExt cx="2989" cy="223"/>
            </a:xfrm>
          </p:grpSpPr>
          <p:sp>
            <p:nvSpPr>
              <p:cNvPr id="61" name="Freeform 29">
                <a:extLst>
                  <a:ext uri="{FF2B5EF4-FFF2-40B4-BE49-F238E27FC236}">
                    <a16:creationId xmlns:a16="http://schemas.microsoft.com/office/drawing/2014/main" id="{2D82EC55-D9F3-334B-ABD1-4980F106712A}"/>
                  </a:ext>
                </a:extLst>
              </p:cNvPr>
              <p:cNvSpPr>
                <a:spLocks/>
              </p:cNvSpPr>
              <p:nvPr/>
            </p:nvSpPr>
            <p:spPr bwMode="auto">
              <a:xfrm>
                <a:off x="918" y="1076"/>
                <a:ext cx="173" cy="212"/>
              </a:xfrm>
              <a:custGeom>
                <a:avLst/>
                <a:gdLst>
                  <a:gd name="T0" fmla="*/ 248 w 288"/>
                  <a:gd name="T1" fmla="*/ 0 h 340"/>
                  <a:gd name="T2" fmla="*/ 248 w 288"/>
                  <a:gd name="T3" fmla="*/ 0 h 340"/>
                  <a:gd name="T4" fmla="*/ 248 w 288"/>
                  <a:gd name="T5" fmla="*/ 282 h 340"/>
                  <a:gd name="T6" fmla="*/ 247 w 288"/>
                  <a:gd name="T7" fmla="*/ 282 h 340"/>
                  <a:gd name="T8" fmla="*/ 50 w 288"/>
                  <a:gd name="T9" fmla="*/ 0 h 340"/>
                  <a:gd name="T10" fmla="*/ 0 w 288"/>
                  <a:gd name="T11" fmla="*/ 0 h 340"/>
                  <a:gd name="T12" fmla="*/ 0 w 288"/>
                  <a:gd name="T13" fmla="*/ 340 h 340"/>
                  <a:gd name="T14" fmla="*/ 40 w 288"/>
                  <a:gd name="T15" fmla="*/ 340 h 340"/>
                  <a:gd name="T16" fmla="*/ 40 w 288"/>
                  <a:gd name="T17" fmla="*/ 58 h 340"/>
                  <a:gd name="T18" fmla="*/ 41 w 288"/>
                  <a:gd name="T19" fmla="*/ 58 h 340"/>
                  <a:gd name="T20" fmla="*/ 238 w 288"/>
                  <a:gd name="T21" fmla="*/ 340 h 340"/>
                  <a:gd name="T22" fmla="*/ 288 w 288"/>
                  <a:gd name="T23" fmla="*/ 340 h 340"/>
                  <a:gd name="T24" fmla="*/ 288 w 288"/>
                  <a:gd name="T25" fmla="*/ 0 h 340"/>
                  <a:gd name="T26" fmla="*/ 248 w 288"/>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340">
                    <a:moveTo>
                      <a:pt x="248" y="0"/>
                    </a:moveTo>
                    <a:lnTo>
                      <a:pt x="248" y="0"/>
                    </a:lnTo>
                    <a:lnTo>
                      <a:pt x="248" y="282"/>
                    </a:lnTo>
                    <a:lnTo>
                      <a:pt x="247" y="282"/>
                    </a:lnTo>
                    <a:lnTo>
                      <a:pt x="50" y="0"/>
                    </a:lnTo>
                    <a:lnTo>
                      <a:pt x="0" y="0"/>
                    </a:lnTo>
                    <a:lnTo>
                      <a:pt x="0" y="340"/>
                    </a:lnTo>
                    <a:lnTo>
                      <a:pt x="40" y="340"/>
                    </a:lnTo>
                    <a:lnTo>
                      <a:pt x="40" y="58"/>
                    </a:lnTo>
                    <a:lnTo>
                      <a:pt x="41" y="58"/>
                    </a:lnTo>
                    <a:lnTo>
                      <a:pt x="238" y="340"/>
                    </a:lnTo>
                    <a:lnTo>
                      <a:pt x="288" y="340"/>
                    </a:lnTo>
                    <a:lnTo>
                      <a:pt x="288" y="0"/>
                    </a:lnTo>
                    <a:lnTo>
                      <a:pt x="248"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2" name="Freeform 30">
                <a:extLst>
                  <a:ext uri="{FF2B5EF4-FFF2-40B4-BE49-F238E27FC236}">
                    <a16:creationId xmlns:a16="http://schemas.microsoft.com/office/drawing/2014/main" id="{15A116DC-1D93-A94B-997A-1F8C8D806212}"/>
                  </a:ext>
                </a:extLst>
              </p:cNvPr>
              <p:cNvSpPr>
                <a:spLocks noEditPoints="1"/>
              </p:cNvSpPr>
              <p:nvPr/>
            </p:nvSpPr>
            <p:spPr bwMode="auto">
              <a:xfrm>
                <a:off x="1127" y="1144"/>
                <a:ext cx="119" cy="148"/>
              </a:xfrm>
              <a:custGeom>
                <a:avLst/>
                <a:gdLst>
                  <a:gd name="T0" fmla="*/ 11 w 197"/>
                  <a:gd name="T1" fmla="*/ 35 h 237"/>
                  <a:gd name="T2" fmla="*/ 11 w 197"/>
                  <a:gd name="T3" fmla="*/ 35 h 237"/>
                  <a:gd name="T4" fmla="*/ 100 w 197"/>
                  <a:gd name="T5" fmla="*/ 0 h 237"/>
                  <a:gd name="T6" fmla="*/ 194 w 197"/>
                  <a:gd name="T7" fmla="*/ 96 h 237"/>
                  <a:gd name="T8" fmla="*/ 194 w 197"/>
                  <a:gd name="T9" fmla="*/ 192 h 237"/>
                  <a:gd name="T10" fmla="*/ 197 w 197"/>
                  <a:gd name="T11" fmla="*/ 231 h 237"/>
                  <a:gd name="T12" fmla="*/ 161 w 197"/>
                  <a:gd name="T13" fmla="*/ 231 h 237"/>
                  <a:gd name="T14" fmla="*/ 159 w 197"/>
                  <a:gd name="T15" fmla="*/ 197 h 237"/>
                  <a:gd name="T16" fmla="*/ 158 w 197"/>
                  <a:gd name="T17" fmla="*/ 197 h 237"/>
                  <a:gd name="T18" fmla="*/ 84 w 197"/>
                  <a:gd name="T19" fmla="*/ 237 h 237"/>
                  <a:gd name="T20" fmla="*/ 0 w 197"/>
                  <a:gd name="T21" fmla="*/ 170 h 237"/>
                  <a:gd name="T22" fmla="*/ 142 w 197"/>
                  <a:gd name="T23" fmla="*/ 91 h 237"/>
                  <a:gd name="T24" fmla="*/ 156 w 197"/>
                  <a:gd name="T25" fmla="*/ 91 h 237"/>
                  <a:gd name="T26" fmla="*/ 156 w 197"/>
                  <a:gd name="T27" fmla="*/ 84 h 237"/>
                  <a:gd name="T28" fmla="*/ 101 w 197"/>
                  <a:gd name="T29" fmla="*/ 35 h 237"/>
                  <a:gd name="T30" fmla="*/ 34 w 197"/>
                  <a:gd name="T31" fmla="*/ 60 h 237"/>
                  <a:gd name="T32" fmla="*/ 11 w 197"/>
                  <a:gd name="T33" fmla="*/ 35 h 237"/>
                  <a:gd name="T34" fmla="*/ 119 w 197"/>
                  <a:gd name="T35" fmla="*/ 123 h 237"/>
                  <a:gd name="T36" fmla="*/ 119 w 197"/>
                  <a:gd name="T37" fmla="*/ 123 h 237"/>
                  <a:gd name="T38" fmla="*/ 41 w 197"/>
                  <a:gd name="T39" fmla="*/ 166 h 237"/>
                  <a:gd name="T40" fmla="*/ 90 w 197"/>
                  <a:gd name="T41" fmla="*/ 205 h 237"/>
                  <a:gd name="T42" fmla="*/ 156 w 197"/>
                  <a:gd name="T43" fmla="*/ 137 h 237"/>
                  <a:gd name="T44" fmla="*/ 156 w 197"/>
                  <a:gd name="T45" fmla="*/ 123 h 237"/>
                  <a:gd name="T46" fmla="*/ 119 w 197"/>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237">
                    <a:moveTo>
                      <a:pt x="11" y="35"/>
                    </a:moveTo>
                    <a:lnTo>
                      <a:pt x="11" y="35"/>
                    </a:lnTo>
                    <a:cubicBezTo>
                      <a:pt x="34" y="12"/>
                      <a:pt x="67" y="0"/>
                      <a:pt x="100" y="0"/>
                    </a:cubicBezTo>
                    <a:cubicBezTo>
                      <a:pt x="166" y="0"/>
                      <a:pt x="194" y="32"/>
                      <a:pt x="194" y="96"/>
                    </a:cubicBezTo>
                    <a:lnTo>
                      <a:pt x="194" y="192"/>
                    </a:lnTo>
                    <a:cubicBezTo>
                      <a:pt x="194" y="205"/>
                      <a:pt x="195" y="219"/>
                      <a:pt x="197" y="231"/>
                    </a:cubicBezTo>
                    <a:lnTo>
                      <a:pt x="161" y="231"/>
                    </a:lnTo>
                    <a:cubicBezTo>
                      <a:pt x="159" y="221"/>
                      <a:pt x="159" y="207"/>
                      <a:pt x="159" y="197"/>
                    </a:cubicBezTo>
                    <a:lnTo>
                      <a:pt x="158" y="197"/>
                    </a:lnTo>
                    <a:cubicBezTo>
                      <a:pt x="143" y="220"/>
                      <a:pt x="118" y="237"/>
                      <a:pt x="84" y="237"/>
                    </a:cubicBezTo>
                    <a:cubicBezTo>
                      <a:pt x="38" y="237"/>
                      <a:pt x="0" y="214"/>
                      <a:pt x="0" y="170"/>
                    </a:cubicBezTo>
                    <a:cubicBezTo>
                      <a:pt x="0" y="96"/>
                      <a:pt x="87" y="91"/>
                      <a:pt x="142" y="91"/>
                    </a:cubicBezTo>
                    <a:lnTo>
                      <a:pt x="156" y="91"/>
                    </a:lnTo>
                    <a:lnTo>
                      <a:pt x="156" y="84"/>
                    </a:lnTo>
                    <a:cubicBezTo>
                      <a:pt x="156" y="52"/>
                      <a:pt x="136" y="35"/>
                      <a:pt x="101" y="35"/>
                    </a:cubicBezTo>
                    <a:cubicBezTo>
                      <a:pt x="77" y="35"/>
                      <a:pt x="52" y="43"/>
                      <a:pt x="34" y="60"/>
                    </a:cubicBezTo>
                    <a:lnTo>
                      <a:pt x="11" y="35"/>
                    </a:lnTo>
                    <a:close/>
                    <a:moveTo>
                      <a:pt x="119" y="123"/>
                    </a:moveTo>
                    <a:lnTo>
                      <a:pt x="119" y="123"/>
                    </a:lnTo>
                    <a:cubicBezTo>
                      <a:pt x="71" y="123"/>
                      <a:pt x="41" y="136"/>
                      <a:pt x="41" y="166"/>
                    </a:cubicBezTo>
                    <a:cubicBezTo>
                      <a:pt x="41" y="194"/>
                      <a:pt x="62" y="205"/>
                      <a:pt x="90" y="205"/>
                    </a:cubicBezTo>
                    <a:cubicBezTo>
                      <a:pt x="133" y="205"/>
                      <a:pt x="155" y="174"/>
                      <a:pt x="156" y="137"/>
                    </a:cubicBezTo>
                    <a:lnTo>
                      <a:pt x="156" y="123"/>
                    </a:lnTo>
                    <a:lnTo>
                      <a:pt x="119"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3" name="Freeform 31">
                <a:extLst>
                  <a:ext uri="{FF2B5EF4-FFF2-40B4-BE49-F238E27FC236}">
                    <a16:creationId xmlns:a16="http://schemas.microsoft.com/office/drawing/2014/main" id="{8E6BFF9A-AE41-4C4B-98E4-D732660B99BA}"/>
                  </a:ext>
                </a:extLst>
              </p:cNvPr>
              <p:cNvSpPr>
                <a:spLocks/>
              </p:cNvSpPr>
              <p:nvPr/>
            </p:nvSpPr>
            <p:spPr bwMode="auto">
              <a:xfrm>
                <a:off x="1264" y="1108"/>
                <a:ext cx="93" cy="184"/>
              </a:xfrm>
              <a:custGeom>
                <a:avLst/>
                <a:gdLst>
                  <a:gd name="T0" fmla="*/ 152 w 154"/>
                  <a:gd name="T1" fmla="*/ 96 h 295"/>
                  <a:gd name="T2" fmla="*/ 152 w 154"/>
                  <a:gd name="T3" fmla="*/ 96 h 295"/>
                  <a:gd name="T4" fmla="*/ 86 w 154"/>
                  <a:gd name="T5" fmla="*/ 96 h 295"/>
                  <a:gd name="T6" fmla="*/ 86 w 154"/>
                  <a:gd name="T7" fmla="*/ 208 h 295"/>
                  <a:gd name="T8" fmla="*/ 120 w 154"/>
                  <a:gd name="T9" fmla="*/ 260 h 295"/>
                  <a:gd name="T10" fmla="*/ 153 w 154"/>
                  <a:gd name="T11" fmla="*/ 252 h 295"/>
                  <a:gd name="T12" fmla="*/ 154 w 154"/>
                  <a:gd name="T13" fmla="*/ 286 h 295"/>
                  <a:gd name="T14" fmla="*/ 111 w 154"/>
                  <a:gd name="T15" fmla="*/ 295 h 295"/>
                  <a:gd name="T16" fmla="*/ 49 w 154"/>
                  <a:gd name="T17" fmla="*/ 219 h 295"/>
                  <a:gd name="T18" fmla="*/ 49 w 154"/>
                  <a:gd name="T19" fmla="*/ 96 h 295"/>
                  <a:gd name="T20" fmla="*/ 0 w 154"/>
                  <a:gd name="T21" fmla="*/ 96 h 295"/>
                  <a:gd name="T22" fmla="*/ 0 w 154"/>
                  <a:gd name="T23" fmla="*/ 64 h 295"/>
                  <a:gd name="T24" fmla="*/ 49 w 154"/>
                  <a:gd name="T25" fmla="*/ 64 h 295"/>
                  <a:gd name="T26" fmla="*/ 49 w 154"/>
                  <a:gd name="T27" fmla="*/ 0 h 295"/>
                  <a:gd name="T28" fmla="*/ 86 w 154"/>
                  <a:gd name="T29" fmla="*/ 0 h 295"/>
                  <a:gd name="T30" fmla="*/ 86 w 154"/>
                  <a:gd name="T31" fmla="*/ 64 h 295"/>
                  <a:gd name="T32" fmla="*/ 152 w 154"/>
                  <a:gd name="T33" fmla="*/ 64 h 295"/>
                  <a:gd name="T34" fmla="*/ 152 w 154"/>
                  <a:gd name="T35" fmla="*/ 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95">
                    <a:moveTo>
                      <a:pt x="152" y="96"/>
                    </a:moveTo>
                    <a:lnTo>
                      <a:pt x="152" y="96"/>
                    </a:lnTo>
                    <a:lnTo>
                      <a:pt x="86" y="96"/>
                    </a:lnTo>
                    <a:lnTo>
                      <a:pt x="86" y="208"/>
                    </a:lnTo>
                    <a:cubicBezTo>
                      <a:pt x="86" y="237"/>
                      <a:pt x="87" y="260"/>
                      <a:pt x="120" y="260"/>
                    </a:cubicBezTo>
                    <a:cubicBezTo>
                      <a:pt x="131" y="260"/>
                      <a:pt x="143" y="258"/>
                      <a:pt x="153" y="252"/>
                    </a:cubicBezTo>
                    <a:lnTo>
                      <a:pt x="154" y="286"/>
                    </a:lnTo>
                    <a:cubicBezTo>
                      <a:pt x="141" y="292"/>
                      <a:pt x="125" y="295"/>
                      <a:pt x="111" y="295"/>
                    </a:cubicBezTo>
                    <a:cubicBezTo>
                      <a:pt x="57" y="295"/>
                      <a:pt x="49" y="266"/>
                      <a:pt x="49" y="219"/>
                    </a:cubicBezTo>
                    <a:lnTo>
                      <a:pt x="49" y="96"/>
                    </a:lnTo>
                    <a:lnTo>
                      <a:pt x="0" y="96"/>
                    </a:lnTo>
                    <a:lnTo>
                      <a:pt x="0" y="64"/>
                    </a:lnTo>
                    <a:lnTo>
                      <a:pt x="49" y="64"/>
                    </a:lnTo>
                    <a:lnTo>
                      <a:pt x="49" y="0"/>
                    </a:lnTo>
                    <a:lnTo>
                      <a:pt x="86" y="0"/>
                    </a:lnTo>
                    <a:lnTo>
                      <a:pt x="86" y="64"/>
                    </a:lnTo>
                    <a:lnTo>
                      <a:pt x="152" y="64"/>
                    </a:lnTo>
                    <a:lnTo>
                      <a:pt x="152" y="96"/>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4" name="Freeform 32">
                <a:extLst>
                  <a:ext uri="{FF2B5EF4-FFF2-40B4-BE49-F238E27FC236}">
                    <a16:creationId xmlns:a16="http://schemas.microsoft.com/office/drawing/2014/main" id="{C6CA712E-CDC3-CB4E-A87C-D4084B6303AB}"/>
                  </a:ext>
                </a:extLst>
              </p:cNvPr>
              <p:cNvSpPr>
                <a:spLocks noEditPoints="1"/>
              </p:cNvSpPr>
              <p:nvPr/>
            </p:nvSpPr>
            <p:spPr bwMode="auto">
              <a:xfrm>
                <a:off x="1377" y="1076"/>
                <a:ext cx="34"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1"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5" name="Freeform 33">
                <a:extLst>
                  <a:ext uri="{FF2B5EF4-FFF2-40B4-BE49-F238E27FC236}">
                    <a16:creationId xmlns:a16="http://schemas.microsoft.com/office/drawing/2014/main" id="{F4E1210F-D833-3649-AD46-8162D23C3F8A}"/>
                  </a:ext>
                </a:extLst>
              </p:cNvPr>
              <p:cNvSpPr>
                <a:spLocks noEditPoints="1"/>
              </p:cNvSpPr>
              <p:nvPr/>
            </p:nvSpPr>
            <p:spPr bwMode="auto">
              <a:xfrm>
                <a:off x="1438" y="1144"/>
                <a:ext cx="144" cy="148"/>
              </a:xfrm>
              <a:custGeom>
                <a:avLst/>
                <a:gdLst>
                  <a:gd name="T0" fmla="*/ 120 w 240"/>
                  <a:gd name="T1" fmla="*/ 0 h 237"/>
                  <a:gd name="T2" fmla="*/ 120 w 240"/>
                  <a:gd name="T3" fmla="*/ 0 h 237"/>
                  <a:gd name="T4" fmla="*/ 240 w 240"/>
                  <a:gd name="T5" fmla="*/ 119 h 237"/>
                  <a:gd name="T6" fmla="*/ 120 w 240"/>
                  <a:gd name="T7" fmla="*/ 237 h 237"/>
                  <a:gd name="T8" fmla="*/ 0 w 240"/>
                  <a:gd name="T9" fmla="*/ 119 h 237"/>
                  <a:gd name="T10" fmla="*/ 120 w 240"/>
                  <a:gd name="T11" fmla="*/ 0 h 237"/>
                  <a:gd name="T12" fmla="*/ 120 w 240"/>
                  <a:gd name="T13" fmla="*/ 202 h 237"/>
                  <a:gd name="T14" fmla="*/ 120 w 240"/>
                  <a:gd name="T15" fmla="*/ 202 h 237"/>
                  <a:gd name="T16" fmla="*/ 200 w 240"/>
                  <a:gd name="T17" fmla="*/ 119 h 237"/>
                  <a:gd name="T18" fmla="*/ 120 w 240"/>
                  <a:gd name="T19" fmla="*/ 35 h 237"/>
                  <a:gd name="T20" fmla="*/ 41 w 240"/>
                  <a:gd name="T21" fmla="*/ 119 h 237"/>
                  <a:gd name="T22" fmla="*/ 120 w 240"/>
                  <a:gd name="T23" fmla="*/ 20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120" y="0"/>
                    </a:moveTo>
                    <a:lnTo>
                      <a:pt x="120" y="0"/>
                    </a:lnTo>
                    <a:cubicBezTo>
                      <a:pt x="189" y="0"/>
                      <a:pt x="240" y="48"/>
                      <a:pt x="240" y="119"/>
                    </a:cubicBezTo>
                    <a:cubicBezTo>
                      <a:pt x="240" y="189"/>
                      <a:pt x="189" y="237"/>
                      <a:pt x="120" y="237"/>
                    </a:cubicBezTo>
                    <a:cubicBezTo>
                      <a:pt x="51" y="237"/>
                      <a:pt x="0" y="189"/>
                      <a:pt x="0" y="119"/>
                    </a:cubicBezTo>
                    <a:cubicBezTo>
                      <a:pt x="0" y="48"/>
                      <a:pt x="51" y="0"/>
                      <a:pt x="120" y="0"/>
                    </a:cubicBezTo>
                    <a:close/>
                    <a:moveTo>
                      <a:pt x="120" y="202"/>
                    </a:moveTo>
                    <a:lnTo>
                      <a:pt x="120" y="202"/>
                    </a:lnTo>
                    <a:cubicBezTo>
                      <a:pt x="169" y="202"/>
                      <a:pt x="200" y="166"/>
                      <a:pt x="200" y="119"/>
                    </a:cubicBezTo>
                    <a:cubicBezTo>
                      <a:pt x="200" y="72"/>
                      <a:pt x="169" y="35"/>
                      <a:pt x="120" y="35"/>
                    </a:cubicBezTo>
                    <a:cubicBezTo>
                      <a:pt x="72" y="35"/>
                      <a:pt x="41" y="72"/>
                      <a:pt x="41" y="119"/>
                    </a:cubicBezTo>
                    <a:cubicBezTo>
                      <a:pt x="41" y="166"/>
                      <a:pt x="72" y="202"/>
                      <a:pt x="120" y="202"/>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6" name="Freeform 34">
                <a:extLst>
                  <a:ext uri="{FF2B5EF4-FFF2-40B4-BE49-F238E27FC236}">
                    <a16:creationId xmlns:a16="http://schemas.microsoft.com/office/drawing/2014/main" id="{0BA393B1-A90E-954A-9D8D-2FBFF2234421}"/>
                  </a:ext>
                </a:extLst>
              </p:cNvPr>
              <p:cNvSpPr>
                <a:spLocks/>
              </p:cNvSpPr>
              <p:nvPr/>
            </p:nvSpPr>
            <p:spPr bwMode="auto">
              <a:xfrm>
                <a:off x="1613" y="1144"/>
                <a:ext cx="119" cy="144"/>
              </a:xfrm>
              <a:custGeom>
                <a:avLst/>
                <a:gdLst>
                  <a:gd name="T0" fmla="*/ 2 w 198"/>
                  <a:gd name="T1" fmla="*/ 60 h 231"/>
                  <a:gd name="T2" fmla="*/ 2 w 198"/>
                  <a:gd name="T3" fmla="*/ 60 h 231"/>
                  <a:gd name="T4" fmla="*/ 0 w 198"/>
                  <a:gd name="T5" fmla="*/ 6 h 231"/>
                  <a:gd name="T6" fmla="*/ 36 w 198"/>
                  <a:gd name="T7" fmla="*/ 6 h 231"/>
                  <a:gd name="T8" fmla="*/ 37 w 198"/>
                  <a:gd name="T9" fmla="*/ 43 h 231"/>
                  <a:gd name="T10" fmla="*/ 38 w 198"/>
                  <a:gd name="T11" fmla="*/ 43 h 231"/>
                  <a:gd name="T12" fmla="*/ 112 w 198"/>
                  <a:gd name="T13" fmla="*/ 0 h 231"/>
                  <a:gd name="T14" fmla="*/ 198 w 198"/>
                  <a:gd name="T15" fmla="*/ 92 h 231"/>
                  <a:gd name="T16" fmla="*/ 198 w 198"/>
                  <a:gd name="T17" fmla="*/ 231 h 231"/>
                  <a:gd name="T18" fmla="*/ 160 w 198"/>
                  <a:gd name="T19" fmla="*/ 231 h 231"/>
                  <a:gd name="T20" fmla="*/ 160 w 198"/>
                  <a:gd name="T21" fmla="*/ 96 h 231"/>
                  <a:gd name="T22" fmla="*/ 109 w 198"/>
                  <a:gd name="T23" fmla="*/ 35 h 231"/>
                  <a:gd name="T24" fmla="*/ 39 w 198"/>
                  <a:gd name="T25" fmla="*/ 121 h 231"/>
                  <a:gd name="T26" fmla="*/ 39 w 198"/>
                  <a:gd name="T27" fmla="*/ 231 h 231"/>
                  <a:gd name="T28" fmla="*/ 2 w 198"/>
                  <a:gd name="T29" fmla="*/ 231 h 231"/>
                  <a:gd name="T30" fmla="*/ 2 w 198"/>
                  <a:gd name="T31"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2" y="60"/>
                    </a:moveTo>
                    <a:lnTo>
                      <a:pt x="2" y="60"/>
                    </a:lnTo>
                    <a:cubicBezTo>
                      <a:pt x="2" y="39"/>
                      <a:pt x="0" y="21"/>
                      <a:pt x="0" y="6"/>
                    </a:cubicBezTo>
                    <a:lnTo>
                      <a:pt x="36" y="6"/>
                    </a:lnTo>
                    <a:cubicBezTo>
                      <a:pt x="36" y="18"/>
                      <a:pt x="37" y="31"/>
                      <a:pt x="37" y="43"/>
                    </a:cubicBezTo>
                    <a:lnTo>
                      <a:pt x="38" y="43"/>
                    </a:lnTo>
                    <a:cubicBezTo>
                      <a:pt x="48" y="21"/>
                      <a:pt x="75" y="0"/>
                      <a:pt x="112" y="0"/>
                    </a:cubicBezTo>
                    <a:cubicBezTo>
                      <a:pt x="171" y="0"/>
                      <a:pt x="198" y="38"/>
                      <a:pt x="198" y="92"/>
                    </a:cubicBezTo>
                    <a:lnTo>
                      <a:pt x="198" y="231"/>
                    </a:lnTo>
                    <a:lnTo>
                      <a:pt x="160" y="231"/>
                    </a:lnTo>
                    <a:lnTo>
                      <a:pt x="160" y="96"/>
                    </a:lnTo>
                    <a:cubicBezTo>
                      <a:pt x="160" y="59"/>
                      <a:pt x="144"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7" name="Freeform 35">
                <a:extLst>
                  <a:ext uri="{FF2B5EF4-FFF2-40B4-BE49-F238E27FC236}">
                    <a16:creationId xmlns:a16="http://schemas.microsoft.com/office/drawing/2014/main" id="{0275D4C4-B425-9A47-820C-FF178CC7F90C}"/>
                  </a:ext>
                </a:extLst>
              </p:cNvPr>
              <p:cNvSpPr>
                <a:spLocks noEditPoints="1"/>
              </p:cNvSpPr>
              <p:nvPr/>
            </p:nvSpPr>
            <p:spPr bwMode="auto">
              <a:xfrm>
                <a:off x="1764" y="1144"/>
                <a:ext cx="117" cy="148"/>
              </a:xfrm>
              <a:custGeom>
                <a:avLst/>
                <a:gdLst>
                  <a:gd name="T0" fmla="*/ 10 w 196"/>
                  <a:gd name="T1" fmla="*/ 35 h 237"/>
                  <a:gd name="T2" fmla="*/ 10 w 196"/>
                  <a:gd name="T3" fmla="*/ 35 h 237"/>
                  <a:gd name="T4" fmla="*/ 99 w 196"/>
                  <a:gd name="T5" fmla="*/ 0 h 237"/>
                  <a:gd name="T6" fmla="*/ 193 w 196"/>
                  <a:gd name="T7" fmla="*/ 96 h 237"/>
                  <a:gd name="T8" fmla="*/ 193 w 196"/>
                  <a:gd name="T9" fmla="*/ 192 h 237"/>
                  <a:gd name="T10" fmla="*/ 196 w 196"/>
                  <a:gd name="T11" fmla="*/ 231 h 237"/>
                  <a:gd name="T12" fmla="*/ 160 w 196"/>
                  <a:gd name="T13" fmla="*/ 231 h 237"/>
                  <a:gd name="T14" fmla="*/ 158 w 196"/>
                  <a:gd name="T15" fmla="*/ 197 h 237"/>
                  <a:gd name="T16" fmla="*/ 157 w 196"/>
                  <a:gd name="T17" fmla="*/ 197 h 237"/>
                  <a:gd name="T18" fmla="*/ 83 w 196"/>
                  <a:gd name="T19" fmla="*/ 237 h 237"/>
                  <a:gd name="T20" fmla="*/ 0 w 196"/>
                  <a:gd name="T21" fmla="*/ 170 h 237"/>
                  <a:gd name="T22" fmla="*/ 141 w 196"/>
                  <a:gd name="T23" fmla="*/ 91 h 237"/>
                  <a:gd name="T24" fmla="*/ 156 w 196"/>
                  <a:gd name="T25" fmla="*/ 91 h 237"/>
                  <a:gd name="T26" fmla="*/ 156 w 196"/>
                  <a:gd name="T27" fmla="*/ 84 h 237"/>
                  <a:gd name="T28" fmla="*/ 100 w 196"/>
                  <a:gd name="T29" fmla="*/ 35 h 237"/>
                  <a:gd name="T30" fmla="*/ 33 w 196"/>
                  <a:gd name="T31" fmla="*/ 60 h 237"/>
                  <a:gd name="T32" fmla="*/ 10 w 196"/>
                  <a:gd name="T33" fmla="*/ 35 h 237"/>
                  <a:gd name="T34" fmla="*/ 118 w 196"/>
                  <a:gd name="T35" fmla="*/ 123 h 237"/>
                  <a:gd name="T36" fmla="*/ 118 w 196"/>
                  <a:gd name="T37" fmla="*/ 123 h 237"/>
                  <a:gd name="T38" fmla="*/ 40 w 196"/>
                  <a:gd name="T39" fmla="*/ 166 h 237"/>
                  <a:gd name="T40" fmla="*/ 89 w 196"/>
                  <a:gd name="T41" fmla="*/ 205 h 237"/>
                  <a:gd name="T42" fmla="*/ 156 w 196"/>
                  <a:gd name="T43" fmla="*/ 137 h 237"/>
                  <a:gd name="T44" fmla="*/ 156 w 196"/>
                  <a:gd name="T45" fmla="*/ 123 h 237"/>
                  <a:gd name="T46" fmla="*/ 118 w 196"/>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37">
                    <a:moveTo>
                      <a:pt x="10" y="35"/>
                    </a:moveTo>
                    <a:lnTo>
                      <a:pt x="10" y="35"/>
                    </a:lnTo>
                    <a:cubicBezTo>
                      <a:pt x="33" y="12"/>
                      <a:pt x="66" y="0"/>
                      <a:pt x="99" y="0"/>
                    </a:cubicBezTo>
                    <a:cubicBezTo>
                      <a:pt x="165" y="0"/>
                      <a:pt x="193" y="32"/>
                      <a:pt x="193" y="96"/>
                    </a:cubicBezTo>
                    <a:lnTo>
                      <a:pt x="193" y="192"/>
                    </a:lnTo>
                    <a:cubicBezTo>
                      <a:pt x="193" y="205"/>
                      <a:pt x="194" y="219"/>
                      <a:pt x="196" y="231"/>
                    </a:cubicBezTo>
                    <a:lnTo>
                      <a:pt x="160" y="231"/>
                    </a:lnTo>
                    <a:cubicBezTo>
                      <a:pt x="158" y="221"/>
                      <a:pt x="158" y="207"/>
                      <a:pt x="158" y="197"/>
                    </a:cubicBezTo>
                    <a:lnTo>
                      <a:pt x="157" y="197"/>
                    </a:lnTo>
                    <a:cubicBezTo>
                      <a:pt x="142" y="220"/>
                      <a:pt x="117" y="237"/>
                      <a:pt x="83" y="237"/>
                    </a:cubicBezTo>
                    <a:cubicBezTo>
                      <a:pt x="38" y="237"/>
                      <a:pt x="0" y="214"/>
                      <a:pt x="0" y="170"/>
                    </a:cubicBezTo>
                    <a:cubicBezTo>
                      <a:pt x="0" y="96"/>
                      <a:pt x="86" y="91"/>
                      <a:pt x="141" y="91"/>
                    </a:cubicBezTo>
                    <a:lnTo>
                      <a:pt x="156" y="91"/>
                    </a:lnTo>
                    <a:lnTo>
                      <a:pt x="156" y="84"/>
                    </a:lnTo>
                    <a:cubicBezTo>
                      <a:pt x="156" y="52"/>
                      <a:pt x="135" y="35"/>
                      <a:pt x="100" y="35"/>
                    </a:cubicBezTo>
                    <a:cubicBezTo>
                      <a:pt x="76" y="35"/>
                      <a:pt x="51" y="43"/>
                      <a:pt x="33" y="60"/>
                    </a:cubicBezTo>
                    <a:lnTo>
                      <a:pt x="10" y="35"/>
                    </a:lnTo>
                    <a:close/>
                    <a:moveTo>
                      <a:pt x="118" y="123"/>
                    </a:moveTo>
                    <a:lnTo>
                      <a:pt x="118" y="123"/>
                    </a:lnTo>
                    <a:cubicBezTo>
                      <a:pt x="71" y="123"/>
                      <a:pt x="40" y="136"/>
                      <a:pt x="40" y="166"/>
                    </a:cubicBezTo>
                    <a:cubicBezTo>
                      <a:pt x="40" y="194"/>
                      <a:pt x="61" y="205"/>
                      <a:pt x="89" y="205"/>
                    </a:cubicBezTo>
                    <a:cubicBezTo>
                      <a:pt x="133" y="205"/>
                      <a:pt x="155" y="174"/>
                      <a:pt x="156" y="137"/>
                    </a:cubicBezTo>
                    <a:lnTo>
                      <a:pt x="156" y="123"/>
                    </a:lnTo>
                    <a:lnTo>
                      <a:pt x="118"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8" name="Freeform 36">
                <a:extLst>
                  <a:ext uri="{FF2B5EF4-FFF2-40B4-BE49-F238E27FC236}">
                    <a16:creationId xmlns:a16="http://schemas.microsoft.com/office/drawing/2014/main" id="{25A2CA33-6296-A243-9A04-02746CB4D384}"/>
                  </a:ext>
                </a:extLst>
              </p:cNvPr>
              <p:cNvSpPr>
                <a:spLocks/>
              </p:cNvSpPr>
              <p:nvPr/>
            </p:nvSpPr>
            <p:spPr bwMode="auto">
              <a:xfrm>
                <a:off x="1920" y="1075"/>
                <a:ext cx="22" cy="213"/>
              </a:xfrm>
              <a:custGeom>
                <a:avLst/>
                <a:gdLst>
                  <a:gd name="T0" fmla="*/ 0 w 37"/>
                  <a:gd name="T1" fmla="*/ 341 h 341"/>
                  <a:gd name="T2" fmla="*/ 0 w 37"/>
                  <a:gd name="T3" fmla="*/ 341 h 341"/>
                  <a:gd name="T4" fmla="*/ 37 w 37"/>
                  <a:gd name="T5" fmla="*/ 341 h 341"/>
                  <a:gd name="T6" fmla="*/ 37 w 37"/>
                  <a:gd name="T7" fmla="*/ 0 h 341"/>
                  <a:gd name="T8" fmla="*/ 0 w 37"/>
                  <a:gd name="T9" fmla="*/ 0 h 341"/>
                  <a:gd name="T10" fmla="*/ 0 w 37"/>
                  <a:gd name="T11" fmla="*/ 341 h 341"/>
                </a:gdLst>
                <a:ahLst/>
                <a:cxnLst>
                  <a:cxn ang="0">
                    <a:pos x="T0" y="T1"/>
                  </a:cxn>
                  <a:cxn ang="0">
                    <a:pos x="T2" y="T3"/>
                  </a:cxn>
                  <a:cxn ang="0">
                    <a:pos x="T4" y="T5"/>
                  </a:cxn>
                  <a:cxn ang="0">
                    <a:pos x="T6" y="T7"/>
                  </a:cxn>
                  <a:cxn ang="0">
                    <a:pos x="T8" y="T9"/>
                  </a:cxn>
                  <a:cxn ang="0">
                    <a:pos x="T10" y="T11"/>
                  </a:cxn>
                </a:cxnLst>
                <a:rect l="0" t="0" r="r" b="b"/>
                <a:pathLst>
                  <a:path w="37" h="341">
                    <a:moveTo>
                      <a:pt x="0" y="341"/>
                    </a:moveTo>
                    <a:lnTo>
                      <a:pt x="0" y="341"/>
                    </a:lnTo>
                    <a:lnTo>
                      <a:pt x="37" y="341"/>
                    </a:lnTo>
                    <a:lnTo>
                      <a:pt x="37"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9" name="Freeform 37">
                <a:extLst>
                  <a:ext uri="{FF2B5EF4-FFF2-40B4-BE49-F238E27FC236}">
                    <a16:creationId xmlns:a16="http://schemas.microsoft.com/office/drawing/2014/main" id="{5D4782A4-84D1-894A-9F0B-816F11B191FF}"/>
                  </a:ext>
                </a:extLst>
              </p:cNvPr>
              <p:cNvSpPr>
                <a:spLocks/>
              </p:cNvSpPr>
              <p:nvPr/>
            </p:nvSpPr>
            <p:spPr bwMode="auto">
              <a:xfrm>
                <a:off x="2051" y="1076"/>
                <a:ext cx="158" cy="212"/>
              </a:xfrm>
              <a:custGeom>
                <a:avLst/>
                <a:gdLst>
                  <a:gd name="T0" fmla="*/ 222 w 262"/>
                  <a:gd name="T1" fmla="*/ 0 h 340"/>
                  <a:gd name="T2" fmla="*/ 222 w 262"/>
                  <a:gd name="T3" fmla="*/ 0 h 340"/>
                  <a:gd name="T4" fmla="*/ 222 w 262"/>
                  <a:gd name="T5" fmla="*/ 144 h 340"/>
                  <a:gd name="T6" fmla="*/ 41 w 262"/>
                  <a:gd name="T7" fmla="*/ 144 h 340"/>
                  <a:gd name="T8" fmla="*/ 41 w 262"/>
                  <a:gd name="T9" fmla="*/ 0 h 340"/>
                  <a:gd name="T10" fmla="*/ 0 w 262"/>
                  <a:gd name="T11" fmla="*/ 0 h 340"/>
                  <a:gd name="T12" fmla="*/ 0 w 262"/>
                  <a:gd name="T13" fmla="*/ 340 h 340"/>
                  <a:gd name="T14" fmla="*/ 41 w 262"/>
                  <a:gd name="T15" fmla="*/ 340 h 340"/>
                  <a:gd name="T16" fmla="*/ 41 w 262"/>
                  <a:gd name="T17" fmla="*/ 181 h 340"/>
                  <a:gd name="T18" fmla="*/ 222 w 262"/>
                  <a:gd name="T19" fmla="*/ 181 h 340"/>
                  <a:gd name="T20" fmla="*/ 222 w 262"/>
                  <a:gd name="T21" fmla="*/ 340 h 340"/>
                  <a:gd name="T22" fmla="*/ 262 w 262"/>
                  <a:gd name="T23" fmla="*/ 340 h 340"/>
                  <a:gd name="T24" fmla="*/ 262 w 262"/>
                  <a:gd name="T25" fmla="*/ 0 h 340"/>
                  <a:gd name="T26" fmla="*/ 222 w 262"/>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340">
                    <a:moveTo>
                      <a:pt x="222" y="0"/>
                    </a:moveTo>
                    <a:lnTo>
                      <a:pt x="222" y="0"/>
                    </a:lnTo>
                    <a:lnTo>
                      <a:pt x="222" y="144"/>
                    </a:lnTo>
                    <a:lnTo>
                      <a:pt x="41" y="144"/>
                    </a:lnTo>
                    <a:lnTo>
                      <a:pt x="41" y="0"/>
                    </a:lnTo>
                    <a:lnTo>
                      <a:pt x="0" y="0"/>
                    </a:lnTo>
                    <a:lnTo>
                      <a:pt x="0" y="340"/>
                    </a:lnTo>
                    <a:lnTo>
                      <a:pt x="41" y="340"/>
                    </a:lnTo>
                    <a:lnTo>
                      <a:pt x="41" y="181"/>
                    </a:lnTo>
                    <a:lnTo>
                      <a:pt x="222" y="181"/>
                    </a:lnTo>
                    <a:lnTo>
                      <a:pt x="222" y="340"/>
                    </a:lnTo>
                    <a:lnTo>
                      <a:pt x="262" y="340"/>
                    </a:lnTo>
                    <a:lnTo>
                      <a:pt x="262" y="0"/>
                    </a:lnTo>
                    <a:lnTo>
                      <a:pt x="222"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0" name="Freeform 38">
                <a:extLst>
                  <a:ext uri="{FF2B5EF4-FFF2-40B4-BE49-F238E27FC236}">
                    <a16:creationId xmlns:a16="http://schemas.microsoft.com/office/drawing/2014/main" id="{89E9310D-6ED7-7643-911A-08AA490704D8}"/>
                  </a:ext>
                </a:extLst>
              </p:cNvPr>
              <p:cNvSpPr>
                <a:spLocks/>
              </p:cNvSpPr>
              <p:nvPr/>
            </p:nvSpPr>
            <p:spPr bwMode="auto">
              <a:xfrm>
                <a:off x="2257" y="1076"/>
                <a:ext cx="24" cy="212"/>
              </a:xfrm>
              <a:custGeom>
                <a:avLst/>
                <a:gdLst>
                  <a:gd name="T0" fmla="*/ 0 w 40"/>
                  <a:gd name="T1" fmla="*/ 340 h 340"/>
                  <a:gd name="T2" fmla="*/ 0 w 40"/>
                  <a:gd name="T3" fmla="*/ 340 h 340"/>
                  <a:gd name="T4" fmla="*/ 40 w 40"/>
                  <a:gd name="T5" fmla="*/ 340 h 340"/>
                  <a:gd name="T6" fmla="*/ 40 w 40"/>
                  <a:gd name="T7" fmla="*/ 0 h 340"/>
                  <a:gd name="T8" fmla="*/ 0 w 40"/>
                  <a:gd name="T9" fmla="*/ 0 h 340"/>
                  <a:gd name="T10" fmla="*/ 0 w 40"/>
                  <a:gd name="T11" fmla="*/ 340 h 340"/>
                </a:gdLst>
                <a:ahLst/>
                <a:cxnLst>
                  <a:cxn ang="0">
                    <a:pos x="T0" y="T1"/>
                  </a:cxn>
                  <a:cxn ang="0">
                    <a:pos x="T2" y="T3"/>
                  </a:cxn>
                  <a:cxn ang="0">
                    <a:pos x="T4" y="T5"/>
                  </a:cxn>
                  <a:cxn ang="0">
                    <a:pos x="T6" y="T7"/>
                  </a:cxn>
                  <a:cxn ang="0">
                    <a:pos x="T8" y="T9"/>
                  </a:cxn>
                  <a:cxn ang="0">
                    <a:pos x="T10" y="T11"/>
                  </a:cxn>
                </a:cxnLst>
                <a:rect l="0" t="0" r="r" b="b"/>
                <a:pathLst>
                  <a:path w="40" h="340">
                    <a:moveTo>
                      <a:pt x="0" y="340"/>
                    </a:moveTo>
                    <a:lnTo>
                      <a:pt x="0" y="340"/>
                    </a:lnTo>
                    <a:lnTo>
                      <a:pt x="40" y="340"/>
                    </a:lnTo>
                    <a:lnTo>
                      <a:pt x="40" y="0"/>
                    </a:lnTo>
                    <a:lnTo>
                      <a:pt x="0" y="0"/>
                    </a:lnTo>
                    <a:lnTo>
                      <a:pt x="0" y="34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1" name="Freeform 39">
                <a:extLst>
                  <a:ext uri="{FF2B5EF4-FFF2-40B4-BE49-F238E27FC236}">
                    <a16:creationId xmlns:a16="http://schemas.microsoft.com/office/drawing/2014/main" id="{E661FBB3-90AF-B24A-8B93-FA6EF9539975}"/>
                  </a:ext>
                </a:extLst>
              </p:cNvPr>
              <p:cNvSpPr>
                <a:spLocks/>
              </p:cNvSpPr>
              <p:nvPr/>
            </p:nvSpPr>
            <p:spPr bwMode="auto">
              <a:xfrm>
                <a:off x="2303" y="1076"/>
                <a:ext cx="182" cy="212"/>
              </a:xfrm>
              <a:custGeom>
                <a:avLst/>
                <a:gdLst>
                  <a:gd name="T0" fmla="*/ 260 w 302"/>
                  <a:gd name="T1" fmla="*/ 0 h 340"/>
                  <a:gd name="T2" fmla="*/ 260 w 302"/>
                  <a:gd name="T3" fmla="*/ 0 h 340"/>
                  <a:gd name="T4" fmla="*/ 152 w 302"/>
                  <a:gd name="T5" fmla="*/ 279 h 340"/>
                  <a:gd name="T6" fmla="*/ 151 w 302"/>
                  <a:gd name="T7" fmla="*/ 279 h 340"/>
                  <a:gd name="T8" fmla="*/ 46 w 302"/>
                  <a:gd name="T9" fmla="*/ 0 h 340"/>
                  <a:gd name="T10" fmla="*/ 0 w 302"/>
                  <a:gd name="T11" fmla="*/ 0 h 340"/>
                  <a:gd name="T12" fmla="*/ 131 w 302"/>
                  <a:gd name="T13" fmla="*/ 340 h 340"/>
                  <a:gd name="T14" fmla="*/ 169 w 302"/>
                  <a:gd name="T15" fmla="*/ 340 h 340"/>
                  <a:gd name="T16" fmla="*/ 302 w 302"/>
                  <a:gd name="T17" fmla="*/ 0 h 340"/>
                  <a:gd name="T18" fmla="*/ 260 w 302"/>
                  <a:gd name="T1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40">
                    <a:moveTo>
                      <a:pt x="260" y="0"/>
                    </a:moveTo>
                    <a:lnTo>
                      <a:pt x="260" y="0"/>
                    </a:lnTo>
                    <a:lnTo>
                      <a:pt x="152" y="279"/>
                    </a:lnTo>
                    <a:lnTo>
                      <a:pt x="151" y="279"/>
                    </a:lnTo>
                    <a:lnTo>
                      <a:pt x="46" y="0"/>
                    </a:lnTo>
                    <a:lnTo>
                      <a:pt x="0" y="0"/>
                    </a:lnTo>
                    <a:lnTo>
                      <a:pt x="131" y="340"/>
                    </a:lnTo>
                    <a:lnTo>
                      <a:pt x="169" y="340"/>
                    </a:lnTo>
                    <a:lnTo>
                      <a:pt x="302" y="0"/>
                    </a:lnTo>
                    <a:lnTo>
                      <a:pt x="26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2" name="Freeform 40">
                <a:extLst>
                  <a:ext uri="{FF2B5EF4-FFF2-40B4-BE49-F238E27FC236}">
                    <a16:creationId xmlns:a16="http://schemas.microsoft.com/office/drawing/2014/main" id="{7CF13BEC-215D-E740-ADB5-1FF438BD2BC9}"/>
                  </a:ext>
                </a:extLst>
              </p:cNvPr>
              <p:cNvSpPr>
                <a:spLocks/>
              </p:cNvSpPr>
              <p:nvPr/>
            </p:nvSpPr>
            <p:spPr bwMode="auto">
              <a:xfrm>
                <a:off x="2556" y="1071"/>
                <a:ext cx="181" cy="223"/>
              </a:xfrm>
              <a:custGeom>
                <a:avLst/>
                <a:gdLst>
                  <a:gd name="T0" fmla="*/ 258 w 302"/>
                  <a:gd name="T1" fmla="*/ 78 h 357"/>
                  <a:gd name="T2" fmla="*/ 258 w 302"/>
                  <a:gd name="T3" fmla="*/ 78 h 357"/>
                  <a:gd name="T4" fmla="*/ 173 w 302"/>
                  <a:gd name="T5" fmla="*/ 37 h 357"/>
                  <a:gd name="T6" fmla="*/ 44 w 302"/>
                  <a:gd name="T7" fmla="*/ 178 h 357"/>
                  <a:gd name="T8" fmla="*/ 173 w 302"/>
                  <a:gd name="T9" fmla="*/ 319 h 357"/>
                  <a:gd name="T10" fmla="*/ 272 w 302"/>
                  <a:gd name="T11" fmla="*/ 272 h 357"/>
                  <a:gd name="T12" fmla="*/ 302 w 302"/>
                  <a:gd name="T13" fmla="*/ 297 h 357"/>
                  <a:gd name="T14" fmla="*/ 173 w 302"/>
                  <a:gd name="T15" fmla="*/ 357 h 357"/>
                  <a:gd name="T16" fmla="*/ 0 w 302"/>
                  <a:gd name="T17" fmla="*/ 178 h 357"/>
                  <a:gd name="T18" fmla="*/ 173 w 302"/>
                  <a:gd name="T19" fmla="*/ 0 h 357"/>
                  <a:gd name="T20" fmla="*/ 293 w 302"/>
                  <a:gd name="T21" fmla="*/ 53 h 357"/>
                  <a:gd name="T22" fmla="*/ 258 w 302"/>
                  <a:gd name="T23" fmla="*/ 78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57">
                    <a:moveTo>
                      <a:pt x="258" y="78"/>
                    </a:moveTo>
                    <a:lnTo>
                      <a:pt x="258" y="78"/>
                    </a:lnTo>
                    <a:cubicBezTo>
                      <a:pt x="238" y="51"/>
                      <a:pt x="206" y="37"/>
                      <a:pt x="173" y="37"/>
                    </a:cubicBezTo>
                    <a:cubicBezTo>
                      <a:pt x="97" y="37"/>
                      <a:pt x="44" y="104"/>
                      <a:pt x="44" y="178"/>
                    </a:cubicBezTo>
                    <a:cubicBezTo>
                      <a:pt x="44" y="257"/>
                      <a:pt x="97" y="319"/>
                      <a:pt x="173" y="319"/>
                    </a:cubicBezTo>
                    <a:cubicBezTo>
                      <a:pt x="215" y="319"/>
                      <a:pt x="248" y="302"/>
                      <a:pt x="272" y="272"/>
                    </a:cubicBezTo>
                    <a:lnTo>
                      <a:pt x="302" y="297"/>
                    </a:lnTo>
                    <a:cubicBezTo>
                      <a:pt x="272" y="338"/>
                      <a:pt x="227" y="357"/>
                      <a:pt x="173" y="357"/>
                    </a:cubicBezTo>
                    <a:cubicBezTo>
                      <a:pt x="76" y="357"/>
                      <a:pt x="0" y="281"/>
                      <a:pt x="0" y="178"/>
                    </a:cubicBezTo>
                    <a:cubicBezTo>
                      <a:pt x="0" y="78"/>
                      <a:pt x="72" y="0"/>
                      <a:pt x="173" y="0"/>
                    </a:cubicBezTo>
                    <a:cubicBezTo>
                      <a:pt x="219" y="0"/>
                      <a:pt x="264" y="15"/>
                      <a:pt x="293" y="53"/>
                    </a:cubicBezTo>
                    <a:lnTo>
                      <a:pt x="258" y="78"/>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3" name="Freeform 41">
                <a:extLst>
                  <a:ext uri="{FF2B5EF4-FFF2-40B4-BE49-F238E27FC236}">
                    <a16:creationId xmlns:a16="http://schemas.microsoft.com/office/drawing/2014/main" id="{B6EFA3B2-B10F-B64C-A028-86E7E9F8D4AA}"/>
                  </a:ext>
                </a:extLst>
              </p:cNvPr>
              <p:cNvSpPr>
                <a:spLocks/>
              </p:cNvSpPr>
              <p:nvPr/>
            </p:nvSpPr>
            <p:spPr bwMode="auto">
              <a:xfrm>
                <a:off x="2762" y="1148"/>
                <a:ext cx="119" cy="144"/>
              </a:xfrm>
              <a:custGeom>
                <a:avLst/>
                <a:gdLst>
                  <a:gd name="T0" fmla="*/ 196 w 198"/>
                  <a:gd name="T1" fmla="*/ 172 h 231"/>
                  <a:gd name="T2" fmla="*/ 196 w 198"/>
                  <a:gd name="T3" fmla="*/ 172 h 231"/>
                  <a:gd name="T4" fmla="*/ 198 w 198"/>
                  <a:gd name="T5" fmla="*/ 225 h 231"/>
                  <a:gd name="T6" fmla="*/ 162 w 198"/>
                  <a:gd name="T7" fmla="*/ 225 h 231"/>
                  <a:gd name="T8" fmla="*/ 161 w 198"/>
                  <a:gd name="T9" fmla="*/ 188 h 231"/>
                  <a:gd name="T10" fmla="*/ 160 w 198"/>
                  <a:gd name="T11" fmla="*/ 188 h 231"/>
                  <a:gd name="T12" fmla="*/ 85 w 198"/>
                  <a:gd name="T13" fmla="*/ 231 h 231"/>
                  <a:gd name="T14" fmla="*/ 0 w 198"/>
                  <a:gd name="T15" fmla="*/ 139 h 231"/>
                  <a:gd name="T16" fmla="*/ 0 w 198"/>
                  <a:gd name="T17" fmla="*/ 0 h 231"/>
                  <a:gd name="T18" fmla="*/ 37 w 198"/>
                  <a:gd name="T19" fmla="*/ 0 h 231"/>
                  <a:gd name="T20" fmla="*/ 37 w 198"/>
                  <a:gd name="T21" fmla="*/ 135 h 231"/>
                  <a:gd name="T22" fmla="*/ 89 w 198"/>
                  <a:gd name="T23" fmla="*/ 196 h 231"/>
                  <a:gd name="T24" fmla="*/ 158 w 198"/>
                  <a:gd name="T25" fmla="*/ 110 h 231"/>
                  <a:gd name="T26" fmla="*/ 158 w 198"/>
                  <a:gd name="T27" fmla="*/ 0 h 231"/>
                  <a:gd name="T28" fmla="*/ 196 w 198"/>
                  <a:gd name="T29" fmla="*/ 0 h 231"/>
                  <a:gd name="T30" fmla="*/ 196 w 198"/>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196" y="172"/>
                    </a:moveTo>
                    <a:lnTo>
                      <a:pt x="196" y="172"/>
                    </a:lnTo>
                    <a:cubicBezTo>
                      <a:pt x="196" y="192"/>
                      <a:pt x="198" y="210"/>
                      <a:pt x="198"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4" y="196"/>
                      <a:pt x="89" y="196"/>
                    </a:cubicBezTo>
                    <a:cubicBezTo>
                      <a:pt x="137" y="196"/>
                      <a:pt x="158" y="161"/>
                      <a:pt x="158" y="110"/>
                    </a:cubicBezTo>
                    <a:lnTo>
                      <a:pt x="158" y="0"/>
                    </a:lnTo>
                    <a:lnTo>
                      <a:pt x="196" y="0"/>
                    </a:lnTo>
                    <a:lnTo>
                      <a:pt x="196"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4" name="Freeform 42">
                <a:extLst>
                  <a:ext uri="{FF2B5EF4-FFF2-40B4-BE49-F238E27FC236}">
                    <a16:creationId xmlns:a16="http://schemas.microsoft.com/office/drawing/2014/main" id="{085BD827-E303-474A-8146-204B13D948F8}"/>
                  </a:ext>
                </a:extLst>
              </p:cNvPr>
              <p:cNvSpPr>
                <a:spLocks/>
              </p:cNvSpPr>
              <p:nvPr/>
            </p:nvSpPr>
            <p:spPr bwMode="auto">
              <a:xfrm>
                <a:off x="2919"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3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3"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5" name="Freeform 43">
                <a:extLst>
                  <a:ext uri="{FF2B5EF4-FFF2-40B4-BE49-F238E27FC236}">
                    <a16:creationId xmlns:a16="http://schemas.microsoft.com/office/drawing/2014/main" id="{B9386BEA-0416-8044-B3AE-E0BFF4BC25E9}"/>
                  </a:ext>
                </a:extLst>
              </p:cNvPr>
              <p:cNvSpPr>
                <a:spLocks/>
              </p:cNvSpPr>
              <p:nvPr/>
            </p:nvSpPr>
            <p:spPr bwMode="auto">
              <a:xfrm>
                <a:off x="3020"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2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2"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6" name="Freeform 44">
                <a:extLst>
                  <a:ext uri="{FF2B5EF4-FFF2-40B4-BE49-F238E27FC236}">
                    <a16:creationId xmlns:a16="http://schemas.microsoft.com/office/drawing/2014/main" id="{F81FD0E8-C4A2-BD45-8584-EE692F73E63F}"/>
                  </a:ext>
                </a:extLst>
              </p:cNvPr>
              <p:cNvSpPr>
                <a:spLocks noEditPoints="1"/>
              </p:cNvSpPr>
              <p:nvPr/>
            </p:nvSpPr>
            <p:spPr bwMode="auto">
              <a:xfrm>
                <a:off x="3117" y="1076"/>
                <a:ext cx="33"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2"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7" name="Freeform 45">
                <a:extLst>
                  <a:ext uri="{FF2B5EF4-FFF2-40B4-BE49-F238E27FC236}">
                    <a16:creationId xmlns:a16="http://schemas.microsoft.com/office/drawing/2014/main" id="{4FD148FC-617A-9C4C-B529-5DCD4ED3FBEF}"/>
                  </a:ext>
                </a:extLst>
              </p:cNvPr>
              <p:cNvSpPr>
                <a:spLocks/>
              </p:cNvSpPr>
              <p:nvPr/>
            </p:nvSpPr>
            <p:spPr bwMode="auto">
              <a:xfrm>
                <a:off x="3177" y="1144"/>
                <a:ext cx="122" cy="148"/>
              </a:xfrm>
              <a:custGeom>
                <a:avLst/>
                <a:gdLst>
                  <a:gd name="T0" fmla="*/ 173 w 203"/>
                  <a:gd name="T1" fmla="*/ 62 h 237"/>
                  <a:gd name="T2" fmla="*/ 173 w 203"/>
                  <a:gd name="T3" fmla="*/ 62 h 237"/>
                  <a:gd name="T4" fmla="*/ 116 w 203"/>
                  <a:gd name="T5" fmla="*/ 35 h 237"/>
                  <a:gd name="T6" fmla="*/ 41 w 203"/>
                  <a:gd name="T7" fmla="*/ 119 h 237"/>
                  <a:gd name="T8" fmla="*/ 116 w 203"/>
                  <a:gd name="T9" fmla="*/ 202 h 237"/>
                  <a:gd name="T10" fmla="*/ 174 w 203"/>
                  <a:gd name="T11" fmla="*/ 174 h 237"/>
                  <a:gd name="T12" fmla="*/ 201 w 203"/>
                  <a:gd name="T13" fmla="*/ 201 h 237"/>
                  <a:gd name="T14" fmla="*/ 116 w 203"/>
                  <a:gd name="T15" fmla="*/ 237 h 237"/>
                  <a:gd name="T16" fmla="*/ 0 w 203"/>
                  <a:gd name="T17" fmla="*/ 119 h 237"/>
                  <a:gd name="T18" fmla="*/ 116 w 203"/>
                  <a:gd name="T19" fmla="*/ 0 h 237"/>
                  <a:gd name="T20" fmla="*/ 203 w 203"/>
                  <a:gd name="T21" fmla="*/ 36 h 237"/>
                  <a:gd name="T22" fmla="*/ 173 w 203"/>
                  <a:gd name="T23" fmla="*/ 6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237">
                    <a:moveTo>
                      <a:pt x="173" y="62"/>
                    </a:moveTo>
                    <a:lnTo>
                      <a:pt x="173" y="62"/>
                    </a:lnTo>
                    <a:cubicBezTo>
                      <a:pt x="157" y="43"/>
                      <a:pt x="139" y="35"/>
                      <a:pt x="116" y="35"/>
                    </a:cubicBezTo>
                    <a:cubicBezTo>
                      <a:pt x="66" y="35"/>
                      <a:pt x="41" y="72"/>
                      <a:pt x="41" y="119"/>
                    </a:cubicBezTo>
                    <a:cubicBezTo>
                      <a:pt x="41" y="165"/>
                      <a:pt x="71" y="202"/>
                      <a:pt x="116" y="202"/>
                    </a:cubicBezTo>
                    <a:cubicBezTo>
                      <a:pt x="141" y="202"/>
                      <a:pt x="160" y="193"/>
                      <a:pt x="174" y="174"/>
                    </a:cubicBezTo>
                    <a:lnTo>
                      <a:pt x="201" y="201"/>
                    </a:lnTo>
                    <a:cubicBezTo>
                      <a:pt x="180" y="226"/>
                      <a:pt x="149" y="237"/>
                      <a:pt x="116" y="237"/>
                    </a:cubicBezTo>
                    <a:cubicBezTo>
                      <a:pt x="47" y="237"/>
                      <a:pt x="0" y="188"/>
                      <a:pt x="0" y="119"/>
                    </a:cubicBezTo>
                    <a:cubicBezTo>
                      <a:pt x="0" y="50"/>
                      <a:pt x="47" y="0"/>
                      <a:pt x="116" y="0"/>
                    </a:cubicBezTo>
                    <a:cubicBezTo>
                      <a:pt x="150" y="0"/>
                      <a:pt x="180" y="12"/>
                      <a:pt x="203" y="36"/>
                    </a:cubicBezTo>
                    <a:lnTo>
                      <a:pt x="173" y="6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8" name="Freeform 46">
                <a:extLst>
                  <a:ext uri="{FF2B5EF4-FFF2-40B4-BE49-F238E27FC236}">
                    <a16:creationId xmlns:a16="http://schemas.microsoft.com/office/drawing/2014/main" id="{4F31E82C-2B6A-1143-83B8-0C0EDD6D01DE}"/>
                  </a:ext>
                </a:extLst>
              </p:cNvPr>
              <p:cNvSpPr>
                <a:spLocks/>
              </p:cNvSpPr>
              <p:nvPr/>
            </p:nvSpPr>
            <p:spPr bwMode="auto">
              <a:xfrm>
                <a:off x="3323" y="1148"/>
                <a:ext cx="118"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9" name="Freeform 47">
                <a:extLst>
                  <a:ext uri="{FF2B5EF4-FFF2-40B4-BE49-F238E27FC236}">
                    <a16:creationId xmlns:a16="http://schemas.microsoft.com/office/drawing/2014/main" id="{3E333870-3067-8043-945C-370F52125AD7}"/>
                  </a:ext>
                </a:extLst>
              </p:cNvPr>
              <p:cNvSpPr>
                <a:spLocks/>
              </p:cNvSpPr>
              <p:nvPr/>
            </p:nvSpPr>
            <p:spPr bwMode="auto">
              <a:xfrm>
                <a:off x="3482" y="1075"/>
                <a:ext cx="23" cy="213"/>
              </a:xfrm>
              <a:custGeom>
                <a:avLst/>
                <a:gdLst>
                  <a:gd name="T0" fmla="*/ 0 w 38"/>
                  <a:gd name="T1" fmla="*/ 341 h 341"/>
                  <a:gd name="T2" fmla="*/ 0 w 38"/>
                  <a:gd name="T3" fmla="*/ 341 h 341"/>
                  <a:gd name="T4" fmla="*/ 38 w 38"/>
                  <a:gd name="T5" fmla="*/ 341 h 341"/>
                  <a:gd name="T6" fmla="*/ 38 w 38"/>
                  <a:gd name="T7" fmla="*/ 0 h 341"/>
                  <a:gd name="T8" fmla="*/ 0 w 38"/>
                  <a:gd name="T9" fmla="*/ 0 h 341"/>
                  <a:gd name="T10" fmla="*/ 0 w 38"/>
                  <a:gd name="T11" fmla="*/ 341 h 341"/>
                </a:gdLst>
                <a:ahLst/>
                <a:cxnLst>
                  <a:cxn ang="0">
                    <a:pos x="T0" y="T1"/>
                  </a:cxn>
                  <a:cxn ang="0">
                    <a:pos x="T2" y="T3"/>
                  </a:cxn>
                  <a:cxn ang="0">
                    <a:pos x="T4" y="T5"/>
                  </a:cxn>
                  <a:cxn ang="0">
                    <a:pos x="T6" y="T7"/>
                  </a:cxn>
                  <a:cxn ang="0">
                    <a:pos x="T8" y="T9"/>
                  </a:cxn>
                  <a:cxn ang="0">
                    <a:pos x="T10" y="T11"/>
                  </a:cxn>
                </a:cxnLst>
                <a:rect l="0" t="0" r="r" b="b"/>
                <a:pathLst>
                  <a:path w="38" h="341">
                    <a:moveTo>
                      <a:pt x="0" y="341"/>
                    </a:moveTo>
                    <a:lnTo>
                      <a:pt x="0" y="341"/>
                    </a:lnTo>
                    <a:lnTo>
                      <a:pt x="38" y="341"/>
                    </a:lnTo>
                    <a:lnTo>
                      <a:pt x="38"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0" name="Freeform 48">
                <a:extLst>
                  <a:ext uri="{FF2B5EF4-FFF2-40B4-BE49-F238E27FC236}">
                    <a16:creationId xmlns:a16="http://schemas.microsoft.com/office/drawing/2014/main" id="{8B38150E-C5A0-BA4B-9BCA-9440B6046F02}"/>
                  </a:ext>
                </a:extLst>
              </p:cNvPr>
              <p:cNvSpPr>
                <a:spLocks/>
              </p:cNvSpPr>
              <p:nvPr/>
            </p:nvSpPr>
            <p:spPr bwMode="auto">
              <a:xfrm>
                <a:off x="3545" y="1148"/>
                <a:ext cx="119"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1" name="Freeform 49">
                <a:extLst>
                  <a:ext uri="{FF2B5EF4-FFF2-40B4-BE49-F238E27FC236}">
                    <a16:creationId xmlns:a16="http://schemas.microsoft.com/office/drawing/2014/main" id="{634336A8-D539-9647-A61C-45738281A1C8}"/>
                  </a:ext>
                </a:extLst>
              </p:cNvPr>
              <p:cNvSpPr>
                <a:spLocks/>
              </p:cNvSpPr>
              <p:nvPr/>
            </p:nvSpPr>
            <p:spPr bwMode="auto">
              <a:xfrm>
                <a:off x="3702" y="1144"/>
                <a:ext cx="205" cy="144"/>
              </a:xfrm>
              <a:custGeom>
                <a:avLst/>
                <a:gdLst>
                  <a:gd name="T0" fmla="*/ 2 w 340"/>
                  <a:gd name="T1" fmla="*/ 60 h 231"/>
                  <a:gd name="T2" fmla="*/ 2 w 340"/>
                  <a:gd name="T3" fmla="*/ 60 h 231"/>
                  <a:gd name="T4" fmla="*/ 0 w 340"/>
                  <a:gd name="T5" fmla="*/ 6 h 231"/>
                  <a:gd name="T6" fmla="*/ 36 w 340"/>
                  <a:gd name="T7" fmla="*/ 6 h 231"/>
                  <a:gd name="T8" fmla="*/ 37 w 340"/>
                  <a:gd name="T9" fmla="*/ 43 h 231"/>
                  <a:gd name="T10" fmla="*/ 37 w 340"/>
                  <a:gd name="T11" fmla="*/ 43 h 231"/>
                  <a:gd name="T12" fmla="*/ 112 w 340"/>
                  <a:gd name="T13" fmla="*/ 0 h 231"/>
                  <a:gd name="T14" fmla="*/ 183 w 340"/>
                  <a:gd name="T15" fmla="*/ 43 h 231"/>
                  <a:gd name="T16" fmla="*/ 254 w 340"/>
                  <a:gd name="T17" fmla="*/ 0 h 231"/>
                  <a:gd name="T18" fmla="*/ 340 w 340"/>
                  <a:gd name="T19" fmla="*/ 95 h 231"/>
                  <a:gd name="T20" fmla="*/ 340 w 340"/>
                  <a:gd name="T21" fmla="*/ 231 h 231"/>
                  <a:gd name="T22" fmla="*/ 302 w 340"/>
                  <a:gd name="T23" fmla="*/ 231 h 231"/>
                  <a:gd name="T24" fmla="*/ 302 w 340"/>
                  <a:gd name="T25" fmla="*/ 96 h 231"/>
                  <a:gd name="T26" fmla="*/ 248 w 340"/>
                  <a:gd name="T27" fmla="*/ 35 h 231"/>
                  <a:gd name="T28" fmla="*/ 190 w 340"/>
                  <a:gd name="T29" fmla="*/ 101 h 231"/>
                  <a:gd name="T30" fmla="*/ 190 w 340"/>
                  <a:gd name="T31" fmla="*/ 231 h 231"/>
                  <a:gd name="T32" fmla="*/ 152 w 340"/>
                  <a:gd name="T33" fmla="*/ 231 h 231"/>
                  <a:gd name="T34" fmla="*/ 152 w 340"/>
                  <a:gd name="T35" fmla="*/ 104 h 231"/>
                  <a:gd name="T36" fmla="*/ 109 w 340"/>
                  <a:gd name="T37" fmla="*/ 35 h 231"/>
                  <a:gd name="T38" fmla="*/ 39 w 340"/>
                  <a:gd name="T39" fmla="*/ 121 h 231"/>
                  <a:gd name="T40" fmla="*/ 39 w 340"/>
                  <a:gd name="T41" fmla="*/ 231 h 231"/>
                  <a:gd name="T42" fmla="*/ 2 w 340"/>
                  <a:gd name="T43" fmla="*/ 231 h 231"/>
                  <a:gd name="T44" fmla="*/ 2 w 340"/>
                  <a:gd name="T45"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0" h="231">
                    <a:moveTo>
                      <a:pt x="2" y="60"/>
                    </a:moveTo>
                    <a:lnTo>
                      <a:pt x="2" y="60"/>
                    </a:lnTo>
                    <a:cubicBezTo>
                      <a:pt x="2" y="39"/>
                      <a:pt x="0" y="21"/>
                      <a:pt x="0" y="6"/>
                    </a:cubicBezTo>
                    <a:lnTo>
                      <a:pt x="36" y="6"/>
                    </a:lnTo>
                    <a:cubicBezTo>
                      <a:pt x="36" y="18"/>
                      <a:pt x="37" y="31"/>
                      <a:pt x="37" y="43"/>
                    </a:cubicBezTo>
                    <a:lnTo>
                      <a:pt x="37" y="43"/>
                    </a:lnTo>
                    <a:cubicBezTo>
                      <a:pt x="48" y="21"/>
                      <a:pt x="75" y="0"/>
                      <a:pt x="112" y="0"/>
                    </a:cubicBezTo>
                    <a:cubicBezTo>
                      <a:pt x="161" y="0"/>
                      <a:pt x="176" y="28"/>
                      <a:pt x="183" y="43"/>
                    </a:cubicBezTo>
                    <a:cubicBezTo>
                      <a:pt x="200" y="17"/>
                      <a:pt x="220" y="0"/>
                      <a:pt x="254" y="0"/>
                    </a:cubicBezTo>
                    <a:cubicBezTo>
                      <a:pt x="319" y="0"/>
                      <a:pt x="340" y="36"/>
                      <a:pt x="340" y="95"/>
                    </a:cubicBezTo>
                    <a:lnTo>
                      <a:pt x="340" y="231"/>
                    </a:lnTo>
                    <a:lnTo>
                      <a:pt x="302" y="231"/>
                    </a:lnTo>
                    <a:lnTo>
                      <a:pt x="302" y="96"/>
                    </a:lnTo>
                    <a:cubicBezTo>
                      <a:pt x="302" y="65"/>
                      <a:pt x="291" y="35"/>
                      <a:pt x="248" y="35"/>
                    </a:cubicBezTo>
                    <a:cubicBezTo>
                      <a:pt x="216" y="35"/>
                      <a:pt x="190" y="61"/>
                      <a:pt x="190" y="101"/>
                    </a:cubicBezTo>
                    <a:lnTo>
                      <a:pt x="190" y="231"/>
                    </a:lnTo>
                    <a:lnTo>
                      <a:pt x="152" y="231"/>
                    </a:lnTo>
                    <a:lnTo>
                      <a:pt x="152" y="104"/>
                    </a:lnTo>
                    <a:cubicBezTo>
                      <a:pt x="152" y="54"/>
                      <a:pt x="140"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grpSp>
      </p:grpSp>
      <p:sp>
        <p:nvSpPr>
          <p:cNvPr id="33" name="Text Placeholder 15">
            <a:extLst>
              <a:ext uri="{FF2B5EF4-FFF2-40B4-BE49-F238E27FC236}">
                <a16:creationId xmlns:a16="http://schemas.microsoft.com/office/drawing/2014/main" id="{DE11159E-F35E-AD4D-B16A-15ECC19E36AA}"/>
              </a:ext>
            </a:extLst>
          </p:cNvPr>
          <p:cNvSpPr>
            <a:spLocks noGrp="1"/>
          </p:cNvSpPr>
          <p:nvPr>
            <p:ph type="body" sz="quarter" idx="18" hasCustomPrompt="1"/>
          </p:nvPr>
        </p:nvSpPr>
        <p:spPr>
          <a:xfrm>
            <a:off x="438219" y="2351569"/>
            <a:ext cx="8229600" cy="1463040"/>
          </a:xfrm>
          <a:prstGeom prst="rect">
            <a:avLst/>
          </a:prstGeom>
        </p:spPr>
        <p:txBody>
          <a:bodyPr lIns="91440" tIns="91440" rIns="91440" bIns="91440" anchor="ctr" anchorCtr="0">
            <a:noAutofit/>
          </a:bodyPr>
          <a:lstStyle>
            <a:lvl1pPr marL="0" indent="0" algn="l">
              <a:lnSpc>
                <a:spcPct val="100000"/>
              </a:lnSpc>
              <a:spcBef>
                <a:spcPts val="0"/>
              </a:spcBef>
              <a:spcAft>
                <a:spcPts val="0"/>
              </a:spcAft>
              <a:buNone/>
              <a:defRPr sz="1700" baseline="0">
                <a:solidFill>
                  <a:schemeClr val="bg1">
                    <a:lumMod val="95000"/>
                  </a:schemeClr>
                </a:solidFill>
                <a:latin typeface="Arial"/>
              </a:defRPr>
            </a:lvl1pPr>
            <a:lvl2pPr marL="0" indent="0" algn="l">
              <a:spcBef>
                <a:spcPts val="0"/>
              </a:spcBef>
              <a:buNone/>
              <a:defRPr sz="1350" i="1">
                <a:solidFill>
                  <a:schemeClr val="accent2"/>
                </a:solidFill>
                <a:latin typeface="Arial"/>
              </a:defRPr>
            </a:lvl2pPr>
            <a:lvl3pPr marL="0" indent="0" algn="l">
              <a:spcBef>
                <a:spcPts val="0"/>
              </a:spcBef>
              <a:buNone/>
              <a:defRPr sz="1200" i="1">
                <a:solidFill>
                  <a:schemeClr val="accent2"/>
                </a:solidFill>
                <a:latin typeface="Arial"/>
              </a:defRPr>
            </a:lvl3pPr>
            <a:lvl4pPr marL="471488" indent="0" algn="ctr">
              <a:buNone/>
              <a:defRPr/>
            </a:lvl4pPr>
            <a:lvl5pPr marL="602456" indent="0" algn="ctr">
              <a:buNone/>
              <a:defRPr/>
            </a:lvl5pPr>
          </a:lstStyle>
          <a:p>
            <a:pPr lvl="0"/>
            <a:r>
              <a:rPr lang="en-US" dirty="0"/>
              <a:t>Click and Add Speaker Info</a:t>
            </a:r>
          </a:p>
        </p:txBody>
      </p:sp>
      <p:pic>
        <p:nvPicPr>
          <p:cNvPr id="36" name="Picture 35" descr="AETC_Program-color-outline-01.png">
            <a:extLst>
              <a:ext uri="{FF2B5EF4-FFF2-40B4-BE49-F238E27FC236}">
                <a16:creationId xmlns:a16="http://schemas.microsoft.com/office/drawing/2014/main" id="{A03B4C79-6BA2-1844-BA38-7B00F609DF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98547" y="4535473"/>
            <a:ext cx="1092764" cy="419187"/>
          </a:xfrm>
          <a:prstGeom prst="rect">
            <a:avLst/>
          </a:prstGeom>
        </p:spPr>
      </p:pic>
      <p:sp>
        <p:nvSpPr>
          <p:cNvPr id="37" name="TextBox 36">
            <a:extLst>
              <a:ext uri="{FF2B5EF4-FFF2-40B4-BE49-F238E27FC236}">
                <a16:creationId xmlns:a16="http://schemas.microsoft.com/office/drawing/2014/main" id="{477ED0BA-CD2E-4D48-9675-BF88D51DAD74}"/>
              </a:ext>
            </a:extLst>
          </p:cNvPr>
          <p:cNvSpPr txBox="1"/>
          <p:nvPr userDrawn="1"/>
        </p:nvSpPr>
        <p:spPr>
          <a:xfrm>
            <a:off x="453927" y="4493910"/>
            <a:ext cx="2280879" cy="446276"/>
          </a:xfrm>
          <a:prstGeom prst="rect">
            <a:avLst/>
          </a:prstGeom>
          <a:noFill/>
        </p:spPr>
        <p:txBody>
          <a:bodyPr wrap="square" rtlCol="0">
            <a:spAutoFit/>
          </a:bodyPr>
          <a:lstStyle/>
          <a:p>
            <a:r>
              <a:rPr lang="en-US" sz="1200" dirty="0">
                <a:solidFill>
                  <a:srgbClr val="002060"/>
                </a:solidFill>
                <a:latin typeface="Corbel" panose="020B0503020204020204" pitchFamily="34" charset="0"/>
              </a:rPr>
              <a:t>National </a:t>
            </a:r>
            <a:r>
              <a:rPr lang="en-US" sz="1200" dirty="0">
                <a:solidFill>
                  <a:srgbClr val="C00000"/>
                </a:solidFill>
                <a:latin typeface="Corbel" panose="020B0503020204020204" pitchFamily="34" charset="0"/>
              </a:rPr>
              <a:t>HIV</a:t>
            </a:r>
            <a:r>
              <a:rPr lang="en-US" sz="1200" dirty="0">
                <a:solidFill>
                  <a:srgbClr val="002060"/>
                </a:solidFill>
                <a:latin typeface="Corbel" panose="020B0503020204020204" pitchFamily="34" charset="0"/>
              </a:rPr>
              <a:t> Curriculum</a:t>
            </a:r>
            <a:br>
              <a:rPr lang="en-US" sz="1400" dirty="0">
                <a:solidFill>
                  <a:srgbClr val="002060"/>
                </a:solidFill>
                <a:latin typeface="Arial"/>
              </a:rPr>
            </a:br>
            <a:r>
              <a:rPr lang="en-US" sz="1100" dirty="0" err="1">
                <a:solidFill>
                  <a:srgbClr val="002060"/>
                </a:solidFill>
                <a:latin typeface="Arial"/>
              </a:rPr>
              <a:t>www.hiv.uw.edu</a:t>
            </a:r>
            <a:endParaRPr lang="en-US" sz="1100" dirty="0">
              <a:solidFill>
                <a:srgbClr val="002060"/>
              </a:solidFill>
              <a:latin typeface="Arial"/>
            </a:endParaRPr>
          </a:p>
        </p:txBody>
      </p:sp>
      <p:cxnSp>
        <p:nvCxnSpPr>
          <p:cNvPr id="30" name="Straight Connector 29"/>
          <p:cNvCxnSpPr>
            <a:cxnSpLocks/>
          </p:cNvCxnSpPr>
          <p:nvPr userDrawn="1"/>
        </p:nvCxnSpPr>
        <p:spPr>
          <a:xfrm>
            <a:off x="-14989" y="858320"/>
            <a:ext cx="9162862"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userDrawn="1"/>
        </p:nvCxnSpPr>
        <p:spPr>
          <a:xfrm>
            <a:off x="-14989" y="4330452"/>
            <a:ext cx="9162862"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3ADE2D6-1B69-A94D-B8B0-AF0AFEBE20E8}"/>
              </a:ext>
            </a:extLst>
          </p:cNvPr>
          <p:cNvCxnSpPr/>
          <p:nvPr userDrawn="1"/>
        </p:nvCxnSpPr>
        <p:spPr>
          <a:xfrm>
            <a:off x="531020" y="4724855"/>
            <a:ext cx="1536192" cy="0"/>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2B47A-BED0-F7BB-1922-348849B1BFDA}"/>
              </a:ext>
            </a:extLst>
          </p:cNvPr>
          <p:cNvSpPr/>
          <p:nvPr userDrawn="1"/>
        </p:nvSpPr>
        <p:spPr>
          <a:xfrm>
            <a:off x="-7257" y="867745"/>
            <a:ext cx="9151257" cy="308429"/>
          </a:xfrm>
          <a:prstGeom prst="rect">
            <a:avLst/>
          </a:prstGeom>
          <a:solidFill>
            <a:srgbClr val="007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400" dirty="0">
                <a:latin typeface="Arial" panose="020B0604020202020204" pitchFamily="34" charset="0"/>
                <a:cs typeface="Arial" panose="020B0604020202020204" pitchFamily="34" charset="0"/>
              </a:rPr>
              <a:t>Mini-Lecture Series</a:t>
            </a:r>
          </a:p>
        </p:txBody>
      </p:sp>
    </p:spTree>
    <p:extLst>
      <p:ext uri="{BB962C8B-B14F-4D97-AF65-F5344CB8AC3E}">
        <p14:creationId xmlns:p14="http://schemas.microsoft.com/office/powerpoint/2010/main" val="3152233060"/>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Funding_Slide_2">
    <p:spTree>
      <p:nvGrpSpPr>
        <p:cNvPr id="1" name=""/>
        <p:cNvGrpSpPr/>
        <p:nvPr/>
      </p:nvGrpSpPr>
      <p:grpSpPr>
        <a:xfrm>
          <a:off x="0" y="0"/>
          <a:ext cx="0" cy="0"/>
          <a:chOff x="0" y="0"/>
          <a:chExt cx="0" cy="0"/>
        </a:xfrm>
      </p:grpSpPr>
      <p:pic>
        <p:nvPicPr>
          <p:cNvPr id="10" name="Picture 9" descr="background.jpg"/>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35" name="Rectangle 34"/>
          <p:cNvSpPr/>
          <p:nvPr userDrawn="1"/>
        </p:nvSpPr>
        <p:spPr>
          <a:xfrm>
            <a:off x="295189" y="89397"/>
            <a:ext cx="8503918" cy="822624"/>
          </a:xfrm>
          <a:prstGeom prst="rect">
            <a:avLst/>
          </a:prstGeom>
        </p:spPr>
        <p:txBody>
          <a:bodyPr wrap="square" lIns="68580" anchor="ctr">
            <a:norm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Disclaimer</a:t>
            </a:r>
          </a:p>
        </p:txBody>
      </p:sp>
      <p:sp>
        <p:nvSpPr>
          <p:cNvPr id="36" name="TextBox 35"/>
          <p:cNvSpPr txBox="1"/>
          <p:nvPr userDrawn="1"/>
        </p:nvSpPr>
        <p:spPr>
          <a:xfrm>
            <a:off x="462066" y="1206396"/>
            <a:ext cx="8221581" cy="2530116"/>
          </a:xfrm>
          <a:prstGeom prst="rect">
            <a:avLst/>
          </a:prstGeom>
          <a:noFill/>
        </p:spPr>
        <p:txBody>
          <a:bodyPr wrap="square" rtlCol="0">
            <a:spAutoFit/>
          </a:bodyPr>
          <a:lstStyle/>
          <a:p>
            <a:pPr>
              <a:lnSpc>
                <a:spcPts val="2400"/>
              </a:lnSpc>
            </a:pPr>
            <a:r>
              <a:rPr lang="en-US" sz="1800" dirty="0">
                <a:solidFill>
                  <a:schemeClr val="tx1"/>
                </a:solidFill>
                <a:latin typeface="Arial"/>
              </a:rPr>
              <a:t>Funding for this presentation was made possible by U1OHA32104 from 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a:lnSpc>
                <a:spcPts val="2400"/>
              </a:lnSpc>
            </a:pPr>
            <a:endParaRPr lang="en-US" sz="1800" dirty="0">
              <a:solidFill>
                <a:schemeClr val="tx1"/>
              </a:solidFill>
              <a:latin typeface="Arial"/>
            </a:endParaRPr>
          </a:p>
        </p:txBody>
      </p:sp>
      <p:cxnSp>
        <p:nvCxnSpPr>
          <p:cNvPr id="32" name="Straight Connector 31">
            <a:extLst>
              <a:ext uri="{FF2B5EF4-FFF2-40B4-BE49-F238E27FC236}">
                <a16:creationId xmlns:a16="http://schemas.microsoft.com/office/drawing/2014/main" id="{BDC6986E-3A3F-0247-8FD0-66D5A81FDF2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6177225"/>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pen Whit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3850" y="97263"/>
            <a:ext cx="8497062" cy="818388"/>
          </a:xfrm>
          <a:prstGeom prst="rect">
            <a:avLst/>
          </a:prstGeom>
        </p:spPr>
        <p:txBody>
          <a:bodyPr anchor="ctr" anchorCtr="0">
            <a:normAutofit/>
          </a:bodyPr>
          <a:lstStyle>
            <a:lvl1pPr algn="l">
              <a:defRPr sz="2400" baseline="0">
                <a:solidFill>
                  <a:schemeClr val="tx1"/>
                </a:solidFill>
                <a:latin typeface="Arial"/>
                <a:cs typeface="Arial"/>
              </a:defRPr>
            </a:lvl1pPr>
          </a:lstStyle>
          <a:p>
            <a:r>
              <a:rPr lang="en-US" dirty="0"/>
              <a:t>Open White Layout: click to add title</a:t>
            </a:r>
          </a:p>
        </p:txBody>
      </p:sp>
      <p:sp>
        <p:nvSpPr>
          <p:cNvPr id="52"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53" name="Logo Stacked V2">
            <a:extLst>
              <a:ext uri="{FF2B5EF4-FFF2-40B4-BE49-F238E27FC236}">
                <a16:creationId xmlns:a16="http://schemas.microsoft.com/office/drawing/2014/main" id="{9EBAE904-6B14-1B48-83A6-BBB10B6B166D}"/>
              </a:ext>
            </a:extLst>
          </p:cNvPr>
          <p:cNvGrpSpPr>
            <a:grpSpLocks noChangeAspect="1"/>
          </p:cNvGrpSpPr>
          <p:nvPr userDrawn="1"/>
        </p:nvGrpSpPr>
        <p:grpSpPr>
          <a:xfrm>
            <a:off x="8071600" y="4860986"/>
            <a:ext cx="993262" cy="226314"/>
            <a:chOff x="680865" y="3439338"/>
            <a:chExt cx="4686473" cy="1068091"/>
          </a:xfrm>
        </p:grpSpPr>
        <p:pic>
          <p:nvPicPr>
            <p:cNvPr id="54" name="Logomark V2">
              <a:extLst>
                <a:ext uri="{FF2B5EF4-FFF2-40B4-BE49-F238E27FC236}">
                  <a16:creationId xmlns:a16="http://schemas.microsoft.com/office/drawing/2014/main" id="{C461C26B-1458-204F-BE5C-3AB328773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55" name="Nat HIV Cur logo type stacked">
              <a:extLst>
                <a:ext uri="{FF2B5EF4-FFF2-40B4-BE49-F238E27FC236}">
                  <a16:creationId xmlns:a16="http://schemas.microsoft.com/office/drawing/2014/main" id="{51D397EA-35B7-3441-A55C-06ED32AA7A92}"/>
                </a:ext>
              </a:extLst>
            </p:cNvPr>
            <p:cNvGrpSpPr>
              <a:grpSpLocks noChangeAspect="1"/>
            </p:cNvGrpSpPr>
            <p:nvPr/>
          </p:nvGrpSpPr>
          <p:grpSpPr bwMode="auto">
            <a:xfrm>
              <a:off x="1898650" y="3455065"/>
              <a:ext cx="3468688" cy="1036638"/>
              <a:chOff x="1196" y="1585"/>
              <a:chExt cx="2185" cy="653"/>
            </a:xfrm>
          </p:grpSpPr>
          <p:sp>
            <p:nvSpPr>
              <p:cNvPr id="56" name="Freeform 5">
                <a:extLst>
                  <a:ext uri="{FF2B5EF4-FFF2-40B4-BE49-F238E27FC236}">
                    <a16:creationId xmlns:a16="http://schemas.microsoft.com/office/drawing/2014/main" id="{4A59C6AF-A84B-234D-B668-6A55C53F2425}"/>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6">
                <a:extLst>
                  <a:ext uri="{FF2B5EF4-FFF2-40B4-BE49-F238E27FC236}">
                    <a16:creationId xmlns:a16="http://schemas.microsoft.com/office/drawing/2014/main" id="{9AAFF09C-53A7-E040-8D61-60CDC19732B7}"/>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7">
                <a:extLst>
                  <a:ext uri="{FF2B5EF4-FFF2-40B4-BE49-F238E27FC236}">
                    <a16:creationId xmlns:a16="http://schemas.microsoft.com/office/drawing/2014/main" id="{4D666CC3-245B-9B41-9FA0-31D76202512C}"/>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8">
                <a:extLst>
                  <a:ext uri="{FF2B5EF4-FFF2-40B4-BE49-F238E27FC236}">
                    <a16:creationId xmlns:a16="http://schemas.microsoft.com/office/drawing/2014/main" id="{BEF789A9-FFBD-7E45-B2EF-E8616256CBC4}"/>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9">
                <a:extLst>
                  <a:ext uri="{FF2B5EF4-FFF2-40B4-BE49-F238E27FC236}">
                    <a16:creationId xmlns:a16="http://schemas.microsoft.com/office/drawing/2014/main" id="{8E3837A3-FC59-9E47-8447-47DAFFFDB8B8}"/>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1" name="Freeform 10">
                <a:extLst>
                  <a:ext uri="{FF2B5EF4-FFF2-40B4-BE49-F238E27FC236}">
                    <a16:creationId xmlns:a16="http://schemas.microsoft.com/office/drawing/2014/main" id="{2577CF09-76A8-8E40-A352-482446F601BF}"/>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2" name="Freeform 11">
                <a:extLst>
                  <a:ext uri="{FF2B5EF4-FFF2-40B4-BE49-F238E27FC236}">
                    <a16:creationId xmlns:a16="http://schemas.microsoft.com/office/drawing/2014/main" id="{F03383E1-C861-B24E-A6CD-14C82258BFF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3" name="Freeform 12">
                <a:extLst>
                  <a:ext uri="{FF2B5EF4-FFF2-40B4-BE49-F238E27FC236}">
                    <a16:creationId xmlns:a16="http://schemas.microsoft.com/office/drawing/2014/main" id="{A73CCD6E-EFBC-DC4C-986E-78059667158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4" name="Freeform 13">
                <a:extLst>
                  <a:ext uri="{FF2B5EF4-FFF2-40B4-BE49-F238E27FC236}">
                    <a16:creationId xmlns:a16="http://schemas.microsoft.com/office/drawing/2014/main" id="{3418AF55-7EDF-F24C-BE52-B409F8A6B8F6}"/>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5" name="Freeform 14">
                <a:extLst>
                  <a:ext uri="{FF2B5EF4-FFF2-40B4-BE49-F238E27FC236}">
                    <a16:creationId xmlns:a16="http://schemas.microsoft.com/office/drawing/2014/main" id="{87790804-A0D0-164B-87AB-DC0652C0C2BF}"/>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6" name="Freeform 15">
                <a:extLst>
                  <a:ext uri="{FF2B5EF4-FFF2-40B4-BE49-F238E27FC236}">
                    <a16:creationId xmlns:a16="http://schemas.microsoft.com/office/drawing/2014/main" id="{06AB5723-92F3-DA40-BDE0-F09908F1898E}"/>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7" name="Freeform 16">
                <a:extLst>
                  <a:ext uri="{FF2B5EF4-FFF2-40B4-BE49-F238E27FC236}">
                    <a16:creationId xmlns:a16="http://schemas.microsoft.com/office/drawing/2014/main" id="{25FEB00F-A3CD-894A-BA1D-70DA7F665989}"/>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8" name="Freeform 17">
                <a:extLst>
                  <a:ext uri="{FF2B5EF4-FFF2-40B4-BE49-F238E27FC236}">
                    <a16:creationId xmlns:a16="http://schemas.microsoft.com/office/drawing/2014/main" id="{5F7402C8-594E-1548-BAE0-7D4603FA91EE}"/>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9" name="Freeform 18">
                <a:extLst>
                  <a:ext uri="{FF2B5EF4-FFF2-40B4-BE49-F238E27FC236}">
                    <a16:creationId xmlns:a16="http://schemas.microsoft.com/office/drawing/2014/main" id="{82F0F2A1-5C5C-D84E-B5C2-70E5BA1D3D7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0" name="Freeform 19">
                <a:extLst>
                  <a:ext uri="{FF2B5EF4-FFF2-40B4-BE49-F238E27FC236}">
                    <a16:creationId xmlns:a16="http://schemas.microsoft.com/office/drawing/2014/main" id="{6E2DD568-78A3-F940-8FD6-5990C7005AC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1" name="Freeform 20">
                <a:extLst>
                  <a:ext uri="{FF2B5EF4-FFF2-40B4-BE49-F238E27FC236}">
                    <a16:creationId xmlns:a16="http://schemas.microsoft.com/office/drawing/2014/main" id="{A5C8CAAC-9DE7-7849-923A-9C2011237E9C}"/>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2" name="Freeform 21">
                <a:extLst>
                  <a:ext uri="{FF2B5EF4-FFF2-40B4-BE49-F238E27FC236}">
                    <a16:creationId xmlns:a16="http://schemas.microsoft.com/office/drawing/2014/main" id="{FF7CBDAF-9D87-EF4D-84C8-D431F56659F0}"/>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3" name="Freeform 22">
                <a:extLst>
                  <a:ext uri="{FF2B5EF4-FFF2-40B4-BE49-F238E27FC236}">
                    <a16:creationId xmlns:a16="http://schemas.microsoft.com/office/drawing/2014/main" id="{B6C49B7C-414B-8F41-BE88-E5603544033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4" name="Freeform 23">
                <a:extLst>
                  <a:ext uri="{FF2B5EF4-FFF2-40B4-BE49-F238E27FC236}">
                    <a16:creationId xmlns:a16="http://schemas.microsoft.com/office/drawing/2014/main" id="{C4643A58-C5D9-9040-86A2-6BAB2B217DB4}"/>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5" name="Freeform 24">
                <a:extLst>
                  <a:ext uri="{FF2B5EF4-FFF2-40B4-BE49-F238E27FC236}">
                    <a16:creationId xmlns:a16="http://schemas.microsoft.com/office/drawing/2014/main" id="{36AA4B85-D40D-6940-AB35-C63F27367226}"/>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6" name="Freeform 25">
                <a:extLst>
                  <a:ext uri="{FF2B5EF4-FFF2-40B4-BE49-F238E27FC236}">
                    <a16:creationId xmlns:a16="http://schemas.microsoft.com/office/drawing/2014/main" id="{579A644D-1D25-C746-BBA2-72FD6F12D30E}"/>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11018274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HIV_Life_Cyc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347B71-4879-1D11-DEEA-429BED9DF984}"/>
              </a:ext>
            </a:extLst>
          </p:cNvPr>
          <p:cNvPicPr>
            <a:picLocks noChangeAspect="1"/>
          </p:cNvPicPr>
          <p:nvPr userDrawn="1"/>
        </p:nvPicPr>
        <p:blipFill>
          <a:blip r:embed="rId2"/>
          <a:stretch>
            <a:fillRect/>
          </a:stretch>
        </p:blipFill>
        <p:spPr>
          <a:xfrm>
            <a:off x="1" y="943001"/>
            <a:ext cx="9204962" cy="4206240"/>
          </a:xfrm>
          <a:prstGeom prst="rect">
            <a:avLst/>
          </a:prstGeom>
        </p:spPr>
      </p:pic>
      <p:pic>
        <p:nvPicPr>
          <p:cNvPr id="10" name="Picture 9" descr="background.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963160"/>
            <a:ext cx="7357838" cy="168910"/>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r>
              <a:rPr lang="en-US" dirty="0"/>
              <a:t>Illustration: </a:t>
            </a:r>
            <a:r>
              <a:rPr lang="en-US" i="1" dirty="0"/>
              <a:t>Cognition Studio, Inc.</a:t>
            </a:r>
            <a:r>
              <a:rPr lang="en-US" dirty="0"/>
              <a:t> and David H. Spach, MD</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
        <p:nvSpPr>
          <p:cNvPr id="31" name="Rectangle 13">
            <a:extLst>
              <a:ext uri="{FF2B5EF4-FFF2-40B4-BE49-F238E27FC236}">
                <a16:creationId xmlns:a16="http://schemas.microsoft.com/office/drawing/2014/main" id="{FF222913-08CA-8449-89B1-647C43F8194D}"/>
              </a:ext>
            </a:extLst>
          </p:cNvPr>
          <p:cNvSpPr>
            <a:spLocks noChangeArrowheads="1"/>
          </p:cNvSpPr>
          <p:nvPr userDrawn="1"/>
        </p:nvSpPr>
        <p:spPr bwMode="auto">
          <a:xfrm>
            <a:off x="72122" y="4684066"/>
            <a:ext cx="661500" cy="173002"/>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50000"/>
                    <a:lumOff val="50000"/>
                  </a:schemeClr>
                </a:solidFill>
                <a:latin typeface="Calibri" panose="020F0502020204030204" pitchFamily="34" charset="0"/>
                <a:cs typeface="Calibri" panose="020F0502020204030204" pitchFamily="34" charset="0"/>
              </a:rPr>
              <a:t>Host cell</a:t>
            </a:r>
          </a:p>
        </p:txBody>
      </p:sp>
    </p:spTree>
    <p:extLst>
      <p:ext uri="{BB962C8B-B14F-4D97-AF65-F5344CB8AC3E}">
        <p14:creationId xmlns:p14="http://schemas.microsoft.com/office/powerpoint/2010/main" val="1792361786"/>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Figures_Image_Cred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5E0F37-A9F3-F518-4246-AC9F1D8D2B70}"/>
              </a:ext>
            </a:extLst>
          </p:cNvPr>
          <p:cNvPicPr>
            <a:picLocks noChangeAspect="1"/>
          </p:cNvPicPr>
          <p:nvPr userDrawn="1"/>
        </p:nvPicPr>
        <p:blipFill>
          <a:blip r:embed="rId2"/>
          <a:stretch>
            <a:fillRect/>
          </a:stretch>
        </p:blipFill>
        <p:spPr>
          <a:xfrm>
            <a:off x="2551638" y="942524"/>
            <a:ext cx="3931920" cy="3931920"/>
          </a:xfrm>
          <a:prstGeom prst="rect">
            <a:avLst/>
          </a:prstGeom>
        </p:spPr>
      </p:pic>
      <p:pic>
        <p:nvPicPr>
          <p:cNvPr id="10" name="Picture 9" descr="background.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4105967262"/>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ivider Red">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374344"/>
          </a:xfrm>
          <a:prstGeom prst="rect">
            <a:avLst/>
          </a:prstGeom>
        </p:spPr>
      </p:pic>
      <p:cxnSp>
        <p:nvCxnSpPr>
          <p:cNvPr id="14" name="Straight Connector 13"/>
          <p:cNvCxnSpPr/>
          <p:nvPr/>
        </p:nvCxnSpPr>
        <p:spPr>
          <a:xfrm>
            <a:off x="1" y="137581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 y="3778231"/>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0" name="Picture 9" descr="NatHIVcurriculum_logo_white_thik.png">
            <a:extLst>
              <a:ext uri="{FF2B5EF4-FFF2-40B4-BE49-F238E27FC236}">
                <a16:creationId xmlns:a16="http://schemas.microsoft.com/office/drawing/2014/main" id="{3E581CB9-9A7F-9C49-B30C-B8C41541F5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1" name="Title 4">
            <a:extLst>
              <a:ext uri="{FF2B5EF4-FFF2-40B4-BE49-F238E27FC236}">
                <a16:creationId xmlns:a16="http://schemas.microsoft.com/office/drawing/2014/main" id="{2CA71AEC-A6AD-BC44-BE40-F71322D32261}"/>
              </a:ext>
            </a:extLst>
          </p:cNvPr>
          <p:cNvSpPr txBox="1">
            <a:spLocks/>
          </p:cNvSpPr>
          <p:nvPr userDrawn="1"/>
        </p:nvSpPr>
        <p:spPr>
          <a:xfrm>
            <a:off x="1" y="2077916"/>
            <a:ext cx="9143999" cy="971550"/>
          </a:xfrm>
          <a:prstGeom prst="rect">
            <a:avLst/>
          </a:prstGeom>
          <a:solidFill>
            <a:srgbClr val="0070C0">
              <a:alpha val="15000"/>
            </a:srgbClr>
          </a:solidFill>
        </p:spPr>
        <p:txBody>
          <a:bodyPr tIns="0" anchor="ctr">
            <a:normAutofit/>
          </a:bodyPr>
          <a:lstStyle/>
          <a:p>
            <a:pPr marL="0" marR="0" lvl="0" indent="0" algn="ctr" defTabSz="685800" rtl="0" eaLnBrk="1" fontAlgn="auto" latinLnBrk="0" hangingPunct="1">
              <a:lnSpc>
                <a:spcPts val="28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tx2"/>
              </a:solidFill>
              <a:effectLst/>
              <a:uLnTx/>
              <a:uFillTx/>
              <a:latin typeface="+mj-lt"/>
              <a:ea typeface="+mj-ea"/>
              <a:cs typeface="+mj-cs"/>
            </a:endParaRPr>
          </a:p>
        </p:txBody>
      </p:sp>
      <p:sp>
        <p:nvSpPr>
          <p:cNvPr id="13" name="Title 1">
            <a:extLst>
              <a:ext uri="{FF2B5EF4-FFF2-40B4-BE49-F238E27FC236}">
                <a16:creationId xmlns:a16="http://schemas.microsoft.com/office/drawing/2014/main" id="{B5E377A6-89FB-5C42-B00B-CB9FF1904606}"/>
              </a:ext>
            </a:extLst>
          </p:cNvPr>
          <p:cNvSpPr>
            <a:spLocks noGrp="1"/>
          </p:cNvSpPr>
          <p:nvPr>
            <p:ph type="title" hasCustomPrompt="1"/>
          </p:nvPr>
        </p:nvSpPr>
        <p:spPr>
          <a:xfrm>
            <a:off x="459306" y="2078649"/>
            <a:ext cx="8229568" cy="956120"/>
          </a:xfrm>
          <a:prstGeom prst="rect">
            <a:avLst/>
          </a:prstGeom>
        </p:spPr>
        <p:txBody>
          <a:bodyPr tIns="0" anchor="ctr">
            <a:normAutofit/>
          </a:bodyPr>
          <a:lstStyle>
            <a:lvl1pPr algn="ctr">
              <a:lnSpc>
                <a:spcPts val="3600"/>
              </a:lnSpc>
              <a:defRPr sz="2400" b="1" cap="none">
                <a:solidFill>
                  <a:schemeClr val="tx2"/>
                </a:solidFill>
              </a:defRPr>
            </a:lvl1pPr>
          </a:lstStyle>
          <a:p>
            <a:r>
              <a:rPr lang="en-US" dirty="0"/>
              <a:t>Click To Edit Section Title</a:t>
            </a:r>
          </a:p>
        </p:txBody>
      </p:sp>
    </p:spTree>
    <p:extLst>
      <p:ext uri="{BB962C8B-B14F-4D97-AF65-F5344CB8AC3E}">
        <p14:creationId xmlns:p14="http://schemas.microsoft.com/office/powerpoint/2010/main" val="4229318831"/>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embrane_Low">
    <p:spTree>
      <p:nvGrpSpPr>
        <p:cNvPr id="1" name=""/>
        <p:cNvGrpSpPr/>
        <p:nvPr/>
      </p:nvGrpSpPr>
      <p:grpSpPr>
        <a:xfrm>
          <a:off x="0" y="0"/>
          <a:ext cx="0" cy="0"/>
          <a:chOff x="0" y="0"/>
          <a:chExt cx="0" cy="0"/>
        </a:xfrm>
      </p:grpSpPr>
      <p:sp>
        <p:nvSpPr>
          <p:cNvPr id="35" name="Rectangle 3">
            <a:extLst>
              <a:ext uri="{FF2B5EF4-FFF2-40B4-BE49-F238E27FC236}">
                <a16:creationId xmlns:a16="http://schemas.microsoft.com/office/drawing/2014/main" id="{3CDF807C-862A-0546-BE98-D764D6B165EA}"/>
              </a:ext>
            </a:extLst>
          </p:cNvPr>
          <p:cNvSpPr>
            <a:spLocks noChangeArrowheads="1"/>
          </p:cNvSpPr>
          <p:nvPr userDrawn="1"/>
        </p:nvSpPr>
        <p:spPr bwMode="ltGray">
          <a:xfrm>
            <a:off x="-5856" y="4337050"/>
            <a:ext cx="9162288" cy="816002"/>
          </a:xfrm>
          <a:prstGeom prst="rect">
            <a:avLst/>
          </a:prstGeom>
          <a:gradFill flip="none" rotWithShape="1">
            <a:gsLst>
              <a:gs pos="55000">
                <a:srgbClr val="A1ACB4"/>
              </a:gs>
              <a:gs pos="96000">
                <a:srgbClr val="949FAA"/>
              </a:gs>
              <a:gs pos="0">
                <a:srgbClr val="C6D6E3"/>
              </a:gs>
              <a:gs pos="100000">
                <a:srgbClr val="DEE0E3"/>
              </a:gs>
            </a:gsLst>
            <a:lin ang="16200000" scaled="0"/>
            <a:tileRect/>
          </a:gradFill>
          <a:ln w="25400">
            <a:noFill/>
            <a:miter lim="800000"/>
            <a:headEnd/>
            <a:tailEnd/>
          </a:ln>
        </p:spPr>
        <p:txBody>
          <a:bodyPr lIns="68589" tIns="34295" rIns="68589" bIns="34295">
            <a:prstTxWarp prst="textNoShape">
              <a:avLst/>
            </a:prstTxWarp>
          </a:bodyPr>
          <a:lstStyle/>
          <a:p>
            <a:r>
              <a:rPr lang="en-US" dirty="0"/>
              <a:t> </a:t>
            </a:r>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lIns="68589" tIns="34295" rIns="68589" bIns="34295"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pic>
        <p:nvPicPr>
          <p:cNvPr id="36" name="Picture 35" descr="Membrane_Light.png"/>
          <p:cNvPicPr>
            <a:picLocks noChangeAspect="1"/>
          </p:cNvPicPr>
          <p:nvPr userDrawn="1"/>
        </p:nvPicPr>
        <p:blipFill>
          <a:blip r:embed="rId3">
            <a:alphaModFix amt="61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38098" y="3973954"/>
            <a:ext cx="9235441" cy="398024"/>
          </a:xfrm>
          <a:prstGeom prst="rect">
            <a:avLst/>
          </a:prstGeom>
        </p:spPr>
      </p:pic>
      <p:grpSp>
        <p:nvGrpSpPr>
          <p:cNvPr id="37" name="Logo Stacked V2"/>
          <p:cNvGrpSpPr>
            <a:grpSpLocks noChangeAspect="1"/>
          </p:cNvGrpSpPr>
          <p:nvPr userDrawn="1"/>
        </p:nvGrpSpPr>
        <p:grpSpPr>
          <a:xfrm>
            <a:off x="8071600" y="4860986"/>
            <a:ext cx="993262" cy="226314"/>
            <a:chOff x="680865" y="3439338"/>
            <a:chExt cx="4686473" cy="1068091"/>
          </a:xfrm>
        </p:grpSpPr>
        <p:pic>
          <p:nvPicPr>
            <p:cNvPr id="38" name="Logomark V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p:cNvGrpSpPr>
              <a:grpSpLocks noChangeAspect="1"/>
            </p:cNvGrpSpPr>
            <p:nvPr/>
          </p:nvGrpSpPr>
          <p:grpSpPr bwMode="auto">
            <a:xfrm>
              <a:off x="1898650" y="3455065"/>
              <a:ext cx="3468688" cy="1036638"/>
              <a:chOff x="1196" y="1585"/>
              <a:chExt cx="2185" cy="653"/>
            </a:xfrm>
          </p:grpSpPr>
          <p:sp>
            <p:nvSpPr>
              <p:cNvPr id="40"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cxnSp>
        <p:nvCxnSpPr>
          <p:cNvPr id="32" name="Straight Connector 31">
            <a:extLst>
              <a:ext uri="{FF2B5EF4-FFF2-40B4-BE49-F238E27FC236}">
                <a16:creationId xmlns:a16="http://schemas.microsoft.com/office/drawing/2014/main" id="{2C2AE075-1BD0-1E4C-B3C4-807373465AB5}"/>
              </a:ext>
            </a:extLst>
          </p:cNvPr>
          <p:cNvCxnSpPr/>
          <p:nvPr userDrawn="1"/>
        </p:nvCxnSpPr>
        <p:spPr>
          <a:xfrm>
            <a:off x="-7494"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3" name="Text Placeholder 5">
            <a:extLst>
              <a:ext uri="{FF2B5EF4-FFF2-40B4-BE49-F238E27FC236}">
                <a16:creationId xmlns:a16="http://schemas.microsoft.com/office/drawing/2014/main" id="{60532EF9-B879-9A41-950A-480DF4CD4F48}"/>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sp>
        <p:nvSpPr>
          <p:cNvPr id="61" name="Rectangle 25">
            <a:extLst>
              <a:ext uri="{FF2B5EF4-FFF2-40B4-BE49-F238E27FC236}">
                <a16:creationId xmlns:a16="http://schemas.microsoft.com/office/drawing/2014/main" id="{B5AAC4D2-0F09-2F4F-8345-79EDB9113F81}"/>
              </a:ext>
            </a:extLst>
          </p:cNvPr>
          <p:cNvSpPr>
            <a:spLocks noChangeArrowheads="1"/>
          </p:cNvSpPr>
          <p:nvPr userDrawn="1"/>
        </p:nvSpPr>
        <p:spPr bwMode="auto">
          <a:xfrm>
            <a:off x="111915" y="4387635"/>
            <a:ext cx="1408005" cy="443710"/>
          </a:xfrm>
          <a:prstGeom prst="rect">
            <a:avLst/>
          </a:prstGeom>
          <a:noFill/>
          <a:ln w="12700">
            <a:noFill/>
            <a:miter lim="800000"/>
            <a:headEnd/>
            <a:tailEnd/>
          </a:ln>
        </p:spPr>
        <p:txBody>
          <a:bodyPr lIns="70247" tIns="35719" rIns="70247" bIns="35719" anchor="ctr">
            <a:prstTxWarp prst="textNoShape">
              <a:avLst/>
            </a:prstTxWarp>
          </a:bodyPr>
          <a:lstStyle/>
          <a:p>
            <a:pPr defTabSz="701279">
              <a:lnSpc>
                <a:spcPts val="1400"/>
              </a:lnSpc>
              <a:spcBef>
                <a:spcPct val="2000"/>
              </a:spcBef>
            </a:pPr>
            <a:r>
              <a:rPr lang="en-US" sz="1000" dirty="0">
                <a:solidFill>
                  <a:schemeClr val="tx1">
                    <a:lumMod val="75000"/>
                    <a:lumOff val="25000"/>
                  </a:schemeClr>
                </a:solidFill>
                <a:latin typeface="Arial" charset="0"/>
              </a:rPr>
              <a:t>Intracellular Space</a:t>
            </a:r>
          </a:p>
          <a:p>
            <a:pPr defTabSz="701279">
              <a:lnSpc>
                <a:spcPts val="1400"/>
              </a:lnSpc>
              <a:spcBef>
                <a:spcPct val="2000"/>
              </a:spcBef>
            </a:pPr>
            <a:r>
              <a:rPr lang="en-US" sz="1400" dirty="0">
                <a:solidFill>
                  <a:srgbClr val="404040"/>
                </a:solidFill>
                <a:latin typeface="Arial" charset="0"/>
              </a:rPr>
              <a:t>Host Cell</a:t>
            </a:r>
          </a:p>
        </p:txBody>
      </p:sp>
    </p:spTree>
    <p:extLst>
      <p:ext uri="{BB962C8B-B14F-4D97-AF65-F5344CB8AC3E}">
        <p14:creationId xmlns:p14="http://schemas.microsoft.com/office/powerpoint/2010/main" val="1409776774"/>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Membrane-Low">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34" name="Rectangle 3"/>
          <p:cNvSpPr>
            <a:spLocks noChangeArrowheads="1"/>
          </p:cNvSpPr>
          <p:nvPr userDrawn="1"/>
        </p:nvSpPr>
        <p:spPr bwMode="ltGray">
          <a:xfrm>
            <a:off x="-5857" y="4343401"/>
            <a:ext cx="9162288" cy="809617"/>
          </a:xfrm>
          <a:prstGeom prst="rect">
            <a:avLst/>
          </a:prstGeom>
          <a:gradFill flip="none" rotWithShape="1">
            <a:gsLst>
              <a:gs pos="55000">
                <a:srgbClr val="A1ACB4"/>
              </a:gs>
              <a:gs pos="96000">
                <a:srgbClr val="949FAA"/>
              </a:gs>
              <a:gs pos="0">
                <a:srgbClr val="C6D6E3"/>
              </a:gs>
              <a:gs pos="100000">
                <a:srgbClr val="DEE0E3"/>
              </a:gs>
            </a:gsLst>
            <a:lin ang="16200000" scaled="0"/>
            <a:tileRect/>
          </a:gradFill>
          <a:ln w="25400">
            <a:noFill/>
            <a:miter lim="800000"/>
            <a:headEnd/>
            <a:tailEnd/>
          </a:ln>
        </p:spPr>
        <p:txBody>
          <a:bodyPr>
            <a:prstTxWarp prst="textNoShape">
              <a:avLst/>
            </a:prstTxWarp>
          </a:bodyPr>
          <a:lstStyle/>
          <a:p>
            <a:r>
              <a:rPr lang="en-US" sz="1800"/>
              <a:t> </a:t>
            </a:r>
          </a:p>
        </p:txBody>
      </p:sp>
      <p:pic>
        <p:nvPicPr>
          <p:cNvPr id="36" name="Picture 35" descr="Membrane_Light.png"/>
          <p:cNvPicPr>
            <a:picLocks noChangeAspect="1"/>
          </p:cNvPicPr>
          <p:nvPr userDrawn="1"/>
        </p:nvPicPr>
        <p:blipFill>
          <a:blip r:embed="rId3">
            <a:alphaModFix amt="61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38100" y="3973951"/>
            <a:ext cx="9235441" cy="398024"/>
          </a:xfrm>
          <a:prstGeom prst="rect">
            <a:avLst/>
          </a:prstGeom>
        </p:spPr>
      </p:pic>
      <p:cxnSp>
        <p:nvCxnSpPr>
          <p:cNvPr id="37" name="Straight Connector 36">
            <a:extLst>
              <a:ext uri="{FF2B5EF4-FFF2-40B4-BE49-F238E27FC236}">
                <a16:creationId xmlns:a16="http://schemas.microsoft.com/office/drawing/2014/main" id="{45DBC508-DF0D-FA4E-BBC1-83D774B11A2F}"/>
              </a:ext>
            </a:extLst>
          </p:cNvPr>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8" name="Logo Stacked V2">
            <a:extLst>
              <a:ext uri="{FF2B5EF4-FFF2-40B4-BE49-F238E27FC236}">
                <a16:creationId xmlns:a16="http://schemas.microsoft.com/office/drawing/2014/main" id="{A76885FA-866D-9845-AB11-5C2CB3B64CF4}"/>
              </a:ext>
            </a:extLst>
          </p:cNvPr>
          <p:cNvGrpSpPr>
            <a:grpSpLocks noChangeAspect="1"/>
          </p:cNvGrpSpPr>
          <p:nvPr userDrawn="1"/>
        </p:nvGrpSpPr>
        <p:grpSpPr>
          <a:xfrm>
            <a:off x="8071600" y="4860986"/>
            <a:ext cx="993262" cy="226314"/>
            <a:chOff x="680865" y="3439338"/>
            <a:chExt cx="4686473" cy="1068091"/>
          </a:xfrm>
        </p:grpSpPr>
        <p:pic>
          <p:nvPicPr>
            <p:cNvPr id="39" name="Logomark V2">
              <a:extLst>
                <a:ext uri="{FF2B5EF4-FFF2-40B4-BE49-F238E27FC236}">
                  <a16:creationId xmlns:a16="http://schemas.microsoft.com/office/drawing/2014/main" id="{DA3364AF-C1CA-9945-9D9A-97B020A2F3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40" name="Nat HIV Cur logo type stacked">
              <a:extLst>
                <a:ext uri="{FF2B5EF4-FFF2-40B4-BE49-F238E27FC236}">
                  <a16:creationId xmlns:a16="http://schemas.microsoft.com/office/drawing/2014/main" id="{A82CCC1F-31B5-0E4F-A0AD-3694D3BD7DCB}"/>
                </a:ext>
              </a:extLst>
            </p:cNvPr>
            <p:cNvGrpSpPr>
              <a:grpSpLocks noChangeAspect="1"/>
            </p:cNvGrpSpPr>
            <p:nvPr/>
          </p:nvGrpSpPr>
          <p:grpSpPr bwMode="auto">
            <a:xfrm>
              <a:off x="1898650" y="3455065"/>
              <a:ext cx="3468688" cy="1036638"/>
              <a:chOff x="1196" y="1585"/>
              <a:chExt cx="2185" cy="653"/>
            </a:xfrm>
          </p:grpSpPr>
          <p:sp>
            <p:nvSpPr>
              <p:cNvPr id="41" name="Freeform 5">
                <a:extLst>
                  <a:ext uri="{FF2B5EF4-FFF2-40B4-BE49-F238E27FC236}">
                    <a16:creationId xmlns:a16="http://schemas.microsoft.com/office/drawing/2014/main" id="{E202C188-8FDE-454E-894B-B2613308F3C1}"/>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6">
                <a:extLst>
                  <a:ext uri="{FF2B5EF4-FFF2-40B4-BE49-F238E27FC236}">
                    <a16:creationId xmlns:a16="http://schemas.microsoft.com/office/drawing/2014/main" id="{9B95719C-8228-FC45-86D4-B5386B80EE53}"/>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7">
                <a:extLst>
                  <a:ext uri="{FF2B5EF4-FFF2-40B4-BE49-F238E27FC236}">
                    <a16:creationId xmlns:a16="http://schemas.microsoft.com/office/drawing/2014/main" id="{9E56D33B-D61A-084B-B0FC-4F6211A7BF2D}"/>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8">
                <a:extLst>
                  <a:ext uri="{FF2B5EF4-FFF2-40B4-BE49-F238E27FC236}">
                    <a16:creationId xmlns:a16="http://schemas.microsoft.com/office/drawing/2014/main" id="{0187F74F-6C64-1241-AC96-361815A9F8B5}"/>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9">
                <a:extLst>
                  <a:ext uri="{FF2B5EF4-FFF2-40B4-BE49-F238E27FC236}">
                    <a16:creationId xmlns:a16="http://schemas.microsoft.com/office/drawing/2014/main" id="{BC2C5C42-09CB-194B-8EF9-CE771F1B526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0">
                <a:extLst>
                  <a:ext uri="{FF2B5EF4-FFF2-40B4-BE49-F238E27FC236}">
                    <a16:creationId xmlns:a16="http://schemas.microsoft.com/office/drawing/2014/main" id="{910CA0BE-57F0-8246-8F5D-8039D5A4CF72}"/>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1">
                <a:extLst>
                  <a:ext uri="{FF2B5EF4-FFF2-40B4-BE49-F238E27FC236}">
                    <a16:creationId xmlns:a16="http://schemas.microsoft.com/office/drawing/2014/main" id="{C890DD5E-521C-D644-8C31-46B3DC7B0C65}"/>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2">
                <a:extLst>
                  <a:ext uri="{FF2B5EF4-FFF2-40B4-BE49-F238E27FC236}">
                    <a16:creationId xmlns:a16="http://schemas.microsoft.com/office/drawing/2014/main" id="{6FCFE7CC-1C9D-F845-A402-F36CC62F28FD}"/>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3">
                <a:extLst>
                  <a:ext uri="{FF2B5EF4-FFF2-40B4-BE49-F238E27FC236}">
                    <a16:creationId xmlns:a16="http://schemas.microsoft.com/office/drawing/2014/main" id="{4F20C35D-9E94-4C48-8391-C115DD8FCB11}"/>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4">
                <a:extLst>
                  <a:ext uri="{FF2B5EF4-FFF2-40B4-BE49-F238E27FC236}">
                    <a16:creationId xmlns:a16="http://schemas.microsoft.com/office/drawing/2014/main" id="{B09E3F32-8BD1-EE42-A8A5-0C7172455E21}"/>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5">
                <a:extLst>
                  <a:ext uri="{FF2B5EF4-FFF2-40B4-BE49-F238E27FC236}">
                    <a16:creationId xmlns:a16="http://schemas.microsoft.com/office/drawing/2014/main" id="{2CE9D2EA-BE86-7348-8EB6-732D822D8E2E}"/>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6">
                <a:extLst>
                  <a:ext uri="{FF2B5EF4-FFF2-40B4-BE49-F238E27FC236}">
                    <a16:creationId xmlns:a16="http://schemas.microsoft.com/office/drawing/2014/main" id="{06FEF2B2-3D7D-3441-9F71-8C200065AF9B}"/>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7">
                <a:extLst>
                  <a:ext uri="{FF2B5EF4-FFF2-40B4-BE49-F238E27FC236}">
                    <a16:creationId xmlns:a16="http://schemas.microsoft.com/office/drawing/2014/main" id="{4A6BA6E3-287A-554C-9AB8-EA401FB4134A}"/>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8">
                <a:extLst>
                  <a:ext uri="{FF2B5EF4-FFF2-40B4-BE49-F238E27FC236}">
                    <a16:creationId xmlns:a16="http://schemas.microsoft.com/office/drawing/2014/main" id="{408878A5-3874-9E41-93ED-624F988B1B38}"/>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19">
                <a:extLst>
                  <a:ext uri="{FF2B5EF4-FFF2-40B4-BE49-F238E27FC236}">
                    <a16:creationId xmlns:a16="http://schemas.microsoft.com/office/drawing/2014/main" id="{81A2540D-2430-9943-9B64-9B63AEF5F5A8}"/>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0">
                <a:extLst>
                  <a:ext uri="{FF2B5EF4-FFF2-40B4-BE49-F238E27FC236}">
                    <a16:creationId xmlns:a16="http://schemas.microsoft.com/office/drawing/2014/main" id="{65AB74EF-0354-0F4A-86A9-DD97F7C8C837}"/>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1">
                <a:extLst>
                  <a:ext uri="{FF2B5EF4-FFF2-40B4-BE49-F238E27FC236}">
                    <a16:creationId xmlns:a16="http://schemas.microsoft.com/office/drawing/2014/main" id="{513860FF-16C1-674C-AAFD-FAEE6227F87E}"/>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2">
                <a:extLst>
                  <a:ext uri="{FF2B5EF4-FFF2-40B4-BE49-F238E27FC236}">
                    <a16:creationId xmlns:a16="http://schemas.microsoft.com/office/drawing/2014/main" id="{5840D3F3-2BAD-034F-9C64-C3C1396F7771}"/>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3">
                <a:extLst>
                  <a:ext uri="{FF2B5EF4-FFF2-40B4-BE49-F238E27FC236}">
                    <a16:creationId xmlns:a16="http://schemas.microsoft.com/office/drawing/2014/main" id="{2E4EDD3D-F8E6-3D40-81FF-A3A7DC6C6F6B}"/>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4">
                <a:extLst>
                  <a:ext uri="{FF2B5EF4-FFF2-40B4-BE49-F238E27FC236}">
                    <a16:creationId xmlns:a16="http://schemas.microsoft.com/office/drawing/2014/main" id="{2C1C4ED2-5527-4042-9736-95274F811E3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1" name="Freeform 25">
                <a:extLst>
                  <a:ext uri="{FF2B5EF4-FFF2-40B4-BE49-F238E27FC236}">
                    <a16:creationId xmlns:a16="http://schemas.microsoft.com/office/drawing/2014/main" id="{8FEB17AA-80F3-4C4B-9B46-FA55CE8A735B}"/>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
        <p:nvSpPr>
          <p:cNvPr id="62" name="Text Placeholder 5">
            <a:extLst>
              <a:ext uri="{FF2B5EF4-FFF2-40B4-BE49-F238E27FC236}">
                <a16:creationId xmlns:a16="http://schemas.microsoft.com/office/drawing/2014/main" id="{5441BF3F-E055-1C4B-96B4-854CE41BA8B7}"/>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spTree>
    <p:extLst>
      <p:ext uri="{BB962C8B-B14F-4D97-AF65-F5344CB8AC3E}">
        <p14:creationId xmlns:p14="http://schemas.microsoft.com/office/powerpoint/2010/main" val="1916803895"/>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embrane-High-Source">
    <p:spTree>
      <p:nvGrpSpPr>
        <p:cNvPr id="1" name=""/>
        <p:cNvGrpSpPr/>
        <p:nvPr/>
      </p:nvGrpSpPr>
      <p:grpSpPr>
        <a:xfrm>
          <a:off x="0" y="0"/>
          <a:ext cx="0" cy="0"/>
          <a:chOff x="0" y="0"/>
          <a:chExt cx="0" cy="0"/>
        </a:xfrm>
      </p:grpSpPr>
      <p:sp>
        <p:nvSpPr>
          <p:cNvPr id="86" name="Rectangle 3"/>
          <p:cNvSpPr>
            <a:spLocks noChangeArrowheads="1"/>
          </p:cNvSpPr>
          <p:nvPr userDrawn="1"/>
        </p:nvSpPr>
        <p:spPr bwMode="ltGray">
          <a:xfrm>
            <a:off x="-5856" y="3620798"/>
            <a:ext cx="9162288" cy="1522848"/>
          </a:xfrm>
          <a:prstGeom prst="rect">
            <a:avLst/>
          </a:prstGeom>
          <a:gradFill flip="none" rotWithShape="1">
            <a:gsLst>
              <a:gs pos="55000">
                <a:srgbClr val="A1ACB4"/>
              </a:gs>
              <a:gs pos="96000">
                <a:srgbClr val="949FAA"/>
              </a:gs>
              <a:gs pos="0">
                <a:srgbClr val="C6D6E3"/>
              </a:gs>
              <a:gs pos="100000">
                <a:srgbClr val="DEE0E3"/>
              </a:gs>
            </a:gsLst>
            <a:lin ang="16200000" scaled="0"/>
            <a:tileRect/>
          </a:gradFill>
          <a:ln w="25400">
            <a:noFill/>
            <a:miter lim="800000"/>
            <a:headEnd/>
            <a:tailEnd/>
          </a:ln>
        </p:spPr>
        <p:txBody>
          <a:bodyPr>
            <a:prstTxWarp prst="textNoShape">
              <a:avLst/>
            </a:prstTxWarp>
          </a:bodyPr>
          <a:lstStyle/>
          <a:p>
            <a:r>
              <a:rPr lang="en-US" sz="1350"/>
              <a:t> </a:t>
            </a:r>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1801" baseline="0">
                <a:solidFill>
                  <a:schemeClr val="bg1"/>
                </a:solidFill>
                <a:latin typeface="Arial"/>
                <a:cs typeface="Arial"/>
              </a:defRPr>
            </a:lvl1pPr>
          </a:lstStyle>
          <a:p>
            <a:r>
              <a:rPr lang="en-US" dirty="0"/>
              <a:t>Graph/Table/Image: click to add title</a:t>
            </a:r>
          </a:p>
        </p:txBody>
      </p:sp>
      <p:pic>
        <p:nvPicPr>
          <p:cNvPr id="33" name="Picture 32" descr="Membrane_Light.png"/>
          <p:cNvPicPr>
            <a:picLocks noChangeAspect="1"/>
          </p:cNvPicPr>
          <p:nvPr userDrawn="1"/>
        </p:nvPicPr>
        <p:blipFill>
          <a:blip r:embed="rId3">
            <a:alphaModFix amt="61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38098" y="3280203"/>
            <a:ext cx="9235441" cy="398024"/>
          </a:xfrm>
          <a:prstGeom prst="rect">
            <a:avLst/>
          </a:prstGeom>
        </p:spPr>
      </p:pic>
      <p:sp>
        <p:nvSpPr>
          <p:cNvPr id="35" name="Text Placeholder 5"/>
          <p:cNvSpPr>
            <a:spLocks noGrp="1"/>
          </p:cNvSpPr>
          <p:nvPr>
            <p:ph type="body" sz="quarter" idx="14" hasCustomPrompt="1"/>
          </p:nvPr>
        </p:nvSpPr>
        <p:spPr>
          <a:xfrm>
            <a:off x="304817" y="4846324"/>
            <a:ext cx="7315168" cy="240029"/>
          </a:xfrm>
          <a:prstGeom prst="rect">
            <a:avLst/>
          </a:prstGeom>
        </p:spPr>
        <p:txBody>
          <a:bodyPr vert="horz" anchor="ctr"/>
          <a:lstStyle>
            <a:lvl1pPr marL="0" indent="0" algn="l">
              <a:buNone/>
              <a:defRPr sz="788" b="1" baseline="0">
                <a:solidFill>
                  <a:srgbClr val="285078"/>
                </a:solidFill>
                <a:latin typeface="Arial"/>
                <a:cs typeface="Arial"/>
              </a:defRPr>
            </a:lvl1pPr>
          </a:lstStyle>
          <a:p>
            <a:pPr lvl="0"/>
            <a:r>
              <a:rPr lang="en-US" dirty="0"/>
              <a:t>Click to Add Source</a:t>
            </a:r>
          </a:p>
        </p:txBody>
      </p:sp>
      <p:cxnSp>
        <p:nvCxnSpPr>
          <p:cNvPr id="32" name="Straight Connector 31"/>
          <p:cNvCxnSpPr/>
          <p:nvPr userDrawn="1"/>
        </p:nvCxnSpPr>
        <p:spPr>
          <a:xfrm>
            <a:off x="1" y="920736"/>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grpSp>
        <p:nvGrpSpPr>
          <p:cNvPr id="34" name="Logo Stacked V2"/>
          <p:cNvGrpSpPr>
            <a:grpSpLocks noChangeAspect="1"/>
          </p:cNvGrpSpPr>
          <p:nvPr userDrawn="1"/>
        </p:nvGrpSpPr>
        <p:grpSpPr>
          <a:xfrm>
            <a:off x="8071600" y="4860986"/>
            <a:ext cx="993262" cy="226314"/>
            <a:chOff x="680865" y="3439338"/>
            <a:chExt cx="4686473" cy="1068091"/>
          </a:xfrm>
        </p:grpSpPr>
        <p:pic>
          <p:nvPicPr>
            <p:cNvPr id="36" name="Logomark V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7" name="Nat HIV Cur logo type stacked"/>
            <p:cNvGrpSpPr>
              <a:grpSpLocks noChangeAspect="1"/>
            </p:cNvGrpSpPr>
            <p:nvPr/>
          </p:nvGrpSpPr>
          <p:grpSpPr bwMode="auto">
            <a:xfrm>
              <a:off x="1898650" y="3455065"/>
              <a:ext cx="3468688" cy="1036638"/>
              <a:chOff x="1196" y="1585"/>
              <a:chExt cx="2185" cy="653"/>
            </a:xfrm>
          </p:grpSpPr>
          <p:sp>
            <p:nvSpPr>
              <p:cNvPr id="38"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78079651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sclos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09BA65-A34C-F344-8542-C4A4DC949BD8}"/>
              </a:ext>
            </a:extLst>
          </p:cNvPr>
          <p:cNvSpPr/>
          <p:nvPr userDrawn="1"/>
        </p:nvSpPr>
        <p:spPr>
          <a:xfrm>
            <a:off x="0" y="925693"/>
            <a:ext cx="9162288" cy="4224528"/>
          </a:xfrm>
          <a:prstGeom prst="rect">
            <a:avLst/>
          </a:prstGeom>
          <a:gradFill>
            <a:gsLst>
              <a:gs pos="0">
                <a:srgbClr val="003860"/>
              </a:gs>
              <a:gs pos="100000">
                <a:srgbClr val="005EA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57" name="Rectangle 56"/>
          <p:cNvSpPr/>
          <p:nvPr/>
        </p:nvSpPr>
        <p:spPr>
          <a:xfrm>
            <a:off x="323850" y="269271"/>
            <a:ext cx="8503918" cy="461665"/>
          </a:xfrm>
          <a:prstGeom prst="rect">
            <a:avLst/>
          </a:prstGeom>
        </p:spPr>
        <p:txBody>
          <a:bodyPr wrap="square" lIns="68580" anchor="ctr">
            <a:sp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Disclosures</a:t>
            </a:r>
          </a:p>
        </p:txBody>
      </p:sp>
      <p:sp>
        <p:nvSpPr>
          <p:cNvPr id="2" name="Title 1"/>
          <p:cNvSpPr>
            <a:spLocks noGrp="1"/>
          </p:cNvSpPr>
          <p:nvPr>
            <p:ph type="title" hasCustomPrompt="1"/>
          </p:nvPr>
        </p:nvSpPr>
        <p:spPr>
          <a:xfrm>
            <a:off x="323850" y="1266332"/>
            <a:ext cx="8515350" cy="2804922"/>
          </a:xfrm>
          <a:prstGeom prst="rect">
            <a:avLst/>
          </a:prstGeom>
        </p:spPr>
        <p:txBody>
          <a:bodyPr anchor="t" anchorCtr="0">
            <a:normAutofit/>
          </a:bodyPr>
          <a:lstStyle>
            <a:lvl1pPr algn="l">
              <a:defRPr sz="2000" baseline="0">
                <a:solidFill>
                  <a:schemeClr val="bg1"/>
                </a:solidFill>
                <a:latin typeface="Arial"/>
                <a:cs typeface="Arial"/>
              </a:defRPr>
            </a:lvl1pPr>
          </a:lstStyle>
          <a:p>
            <a:r>
              <a:rPr lang="en-US" dirty="0"/>
              <a:t>Type in Speaker name, disclosure information</a:t>
            </a:r>
          </a:p>
        </p:txBody>
      </p:sp>
      <p:cxnSp>
        <p:nvCxnSpPr>
          <p:cNvPr id="9" name="Straight Connector 8"/>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42749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Large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00000"/>
              <a:buFont typeface="Arial"/>
              <a:buChar char="•"/>
              <a:defRPr sz="24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400"/>
              </a:spcBef>
              <a:spcAft>
                <a:spcPts val="0"/>
              </a:spcAft>
              <a:buClr>
                <a:srgbClr val="0070C0"/>
              </a:buClr>
              <a:buSzPct val="100000"/>
              <a:buFont typeface="Lucida Grande"/>
              <a:buChar char="-"/>
              <a:tabLst/>
              <a:defRPr sz="20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cxnSp>
        <p:nvCxnSpPr>
          <p:cNvPr id="32" name="Straight Connector 31"/>
          <p:cNvCxnSpPr/>
          <p:nvPr/>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103123092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Medium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00000"/>
              <a:buFont typeface="Arial"/>
              <a:buChar char="•"/>
              <a:defRPr sz="20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endParaRPr lang="en-US" dirty="0"/>
          </a:p>
          <a:p>
            <a:pPr lvl="1"/>
            <a:endParaRPr lang="en-US" dirty="0"/>
          </a:p>
        </p:txBody>
      </p:sp>
      <p:cxnSp>
        <p:nvCxnSpPr>
          <p:cNvPr id="32" name="Straight Connector 31"/>
          <p:cNvCxnSpPr/>
          <p:nvPr/>
        </p:nvCxnSpPr>
        <p:spPr>
          <a:xfrm>
            <a:off x="-5643"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355211904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Small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0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7" name="Straight Connector 56">
            <a:extLst>
              <a:ext uri="{FF2B5EF4-FFF2-40B4-BE49-F238E27FC236}">
                <a16:creationId xmlns:a16="http://schemas.microsoft.com/office/drawing/2014/main" id="{917F5B24-4D4A-E542-ABEE-FD2D7AA9F5FC}"/>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2771947"/>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igures_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30" name="Straight Connector 29">
            <a:extLst>
              <a:ext uri="{FF2B5EF4-FFF2-40B4-BE49-F238E27FC236}">
                <a16:creationId xmlns:a16="http://schemas.microsoft.com/office/drawing/2014/main" id="{3A162183-E1A8-A14F-931A-7A8769D9E144}"/>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igures_Image_Credi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30" name="Straight Connector 29">
            <a:extLst>
              <a:ext uri="{FF2B5EF4-FFF2-40B4-BE49-F238E27FC236}">
                <a16:creationId xmlns:a16="http://schemas.microsoft.com/office/drawing/2014/main" id="{E8C9B552-E002-5C48-BB85-CEC9317C756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6849621"/>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igures + Bar">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 name="Rectangle 2"/>
          <p:cNvSpPr/>
          <p:nvPr/>
        </p:nvSpPr>
        <p:spPr>
          <a:xfrm>
            <a:off x="0" y="920751"/>
            <a:ext cx="9162288" cy="377190"/>
          </a:xfrm>
          <a:prstGeom prst="rect">
            <a:avLst/>
          </a:prstGeom>
          <a:solidFill>
            <a:srgbClr val="686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34" name="Text Placeholder 5"/>
          <p:cNvSpPr>
            <a:spLocks noGrp="1"/>
          </p:cNvSpPr>
          <p:nvPr>
            <p:ph type="body" sz="quarter" idx="15" hasCustomPrompt="1"/>
          </p:nvPr>
        </p:nvSpPr>
        <p:spPr>
          <a:xfrm>
            <a:off x="318914" y="941069"/>
            <a:ext cx="8503916" cy="342896"/>
          </a:xfrm>
          <a:prstGeom prst="rect">
            <a:avLst/>
          </a:prstGeom>
        </p:spPr>
        <p:txBody>
          <a:bodyPr vert="horz" anchor="ctr"/>
          <a:lstStyle>
            <a:lvl1pPr marL="0" indent="0" algn="l">
              <a:spcBef>
                <a:spcPts val="0"/>
              </a:spcBef>
              <a:buNone/>
              <a:defRPr sz="1500" b="0" baseline="0">
                <a:solidFill>
                  <a:schemeClr val="bg1"/>
                </a:solidFill>
                <a:latin typeface="Arial"/>
                <a:cs typeface="Arial"/>
              </a:defRPr>
            </a:lvl1pPr>
          </a:lstStyle>
          <a:p>
            <a:pPr lvl="0"/>
            <a:r>
              <a:rPr lang="en-US" dirty="0"/>
              <a:t>Click to Add Title </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485266"/>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0" r:id="rId1"/>
    <p:sldLayoutId id="2147483756" r:id="rId2"/>
    <p:sldLayoutId id="2147483694" r:id="rId3"/>
    <p:sldLayoutId id="2147483738" r:id="rId4"/>
    <p:sldLayoutId id="2147483740" r:id="rId5"/>
    <p:sldLayoutId id="2147483739" r:id="rId6"/>
    <p:sldLayoutId id="2147483699" r:id="rId7"/>
    <p:sldLayoutId id="2147483733" r:id="rId8"/>
    <p:sldLayoutId id="2147483700" r:id="rId9"/>
    <p:sldLayoutId id="2147483698" r:id="rId10"/>
    <p:sldLayoutId id="2147483735" r:id="rId11"/>
    <p:sldLayoutId id="2147483752" r:id="rId12"/>
    <p:sldLayoutId id="2147483695" r:id="rId13"/>
    <p:sldLayoutId id="2147483696" r:id="rId14"/>
    <p:sldLayoutId id="2147483714" r:id="rId15"/>
    <p:sldLayoutId id="2147483707" r:id="rId16"/>
    <p:sldLayoutId id="2147483732" r:id="rId17"/>
    <p:sldLayoutId id="2147483727" r:id="rId18"/>
    <p:sldLayoutId id="2147483754" r:id="rId19"/>
    <p:sldLayoutId id="2147483755" r:id="rId20"/>
    <p:sldLayoutId id="2147483703" r:id="rId21"/>
    <p:sldLayoutId id="2147483757" r:id="rId22"/>
    <p:sldLayoutId id="2147483762" r:id="rId23"/>
    <p:sldLayoutId id="2147483758" r:id="rId24"/>
    <p:sldLayoutId id="2147483759" r:id="rId25"/>
    <p:sldLayoutId id="2147483760" r:id="rId26"/>
    <p:sldLayoutId id="2147483761" r:id="rId27"/>
  </p:sldLayoutIdLst>
  <p:transition spd="slow"/>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8.xml"/><Relationship Id="rId6" Type="http://schemas.microsoft.com/office/2007/relationships/hdphoto" Target="../media/hdphoto4.wdp"/><Relationship Id="rId5" Type="http://schemas.microsoft.com/office/2007/relationships/hdphoto" Target="../media/hdphoto3.wdp"/><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8.xml"/><Relationship Id="rId5" Type="http://schemas.microsoft.com/office/2007/relationships/hdphoto" Target="../media/hdphoto7.wdp"/><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5.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image" Target="../media/image241.png"/><Relationship Id="rId13" Type="http://schemas.microsoft.com/office/2007/relationships/hdphoto" Target="../media/hdphoto11.wdp"/><Relationship Id="rId3" Type="http://schemas.openxmlformats.org/officeDocument/2006/relationships/image" Target="../media/image54.png"/><Relationship Id="rId12" Type="http://schemas.microsoft.com/office/2007/relationships/hdphoto" Target="../media/hdphoto10.wdp"/><Relationship Id="rId2" Type="http://schemas.openxmlformats.org/officeDocument/2006/relationships/image" Target="../media/image53.png"/><Relationship Id="rId1" Type="http://schemas.openxmlformats.org/officeDocument/2006/relationships/slideLayout" Target="../slideLayouts/slideLayout26.xml"/><Relationship Id="rId11" Type="http://schemas.microsoft.com/office/2007/relationships/hdphoto" Target="../media/hdphoto9.wdp"/><Relationship Id="rId5" Type="http://schemas.openxmlformats.org/officeDocument/2006/relationships/customXml" Target="../ink/ink1.xml"/><Relationship Id="rId15" Type="http://schemas.microsoft.com/office/2007/relationships/hdphoto" Target="../media/hdphoto13.wdp"/><Relationship Id="rId10"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customXml" Target="../ink/ink2.xml"/><Relationship Id="rId14" Type="http://schemas.microsoft.com/office/2007/relationships/hdphoto" Target="../media/hdphoto1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7" Type="http://schemas.microsoft.com/office/2007/relationships/hdphoto" Target="../media/hdphoto16.wdp"/><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microsoft.com/office/2007/relationships/hdphoto" Target="../media/hdphoto15.wdp"/><Relationship Id="rId5" Type="http://schemas.microsoft.com/office/2007/relationships/hdphoto" Target="../media/hdphoto14.wdp"/><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microsoft.com/office/2007/relationships/hdphoto" Target="../media/hdphoto18.wdp"/><Relationship Id="rId5" Type="http://schemas.microsoft.com/office/2007/relationships/hdphoto" Target="../media/hdphoto17.wdp"/><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microsoft.com/office/2007/relationships/hdphoto" Target="../media/hdphoto18.wdp"/><Relationship Id="rId5" Type="http://schemas.microsoft.com/office/2007/relationships/hdphoto" Target="../media/hdphoto17.wdp"/><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5.png"/><Relationship Id="rId1" Type="http://schemas.openxmlformats.org/officeDocument/2006/relationships/slideLayout" Target="../slideLayouts/slideLayout8.xml"/><Relationship Id="rId4" Type="http://schemas.microsoft.com/office/2007/relationships/hdphoto" Target="../media/hdphoto6.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66.png"/><Relationship Id="rId7" Type="http://schemas.microsoft.com/office/2007/relationships/hdphoto" Target="../media/hdphoto17.wdp"/><Relationship Id="rId2" Type="http://schemas.openxmlformats.org/officeDocument/2006/relationships/image" Target="../media/image62.jpg"/><Relationship Id="rId1" Type="http://schemas.openxmlformats.org/officeDocument/2006/relationships/slideLayout" Target="../slideLayouts/slideLayout8.xm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2FC4-4479-D9CD-0931-78A16B0395AC}"/>
              </a:ext>
            </a:extLst>
          </p:cNvPr>
          <p:cNvSpPr>
            <a:spLocks noGrp="1"/>
          </p:cNvSpPr>
          <p:nvPr>
            <p:ph type="ctrTitle"/>
          </p:nvPr>
        </p:nvSpPr>
        <p:spPr/>
        <p:txBody>
          <a:bodyPr/>
          <a:lstStyle/>
          <a:p>
            <a:r>
              <a:rPr lang="en-US" dirty="0"/>
              <a:t>HIV Entry Inhibitors: Mechanism of Action</a:t>
            </a:r>
          </a:p>
        </p:txBody>
      </p:sp>
      <p:sp>
        <p:nvSpPr>
          <p:cNvPr id="3" name="Text Placeholder 2">
            <a:extLst>
              <a:ext uri="{FF2B5EF4-FFF2-40B4-BE49-F238E27FC236}">
                <a16:creationId xmlns:a16="http://schemas.microsoft.com/office/drawing/2014/main" id="{2B003292-DE74-C9BD-4258-45011AFA5AA8}"/>
              </a:ext>
            </a:extLst>
          </p:cNvPr>
          <p:cNvSpPr>
            <a:spLocks noGrp="1"/>
          </p:cNvSpPr>
          <p:nvPr>
            <p:ph type="body" sz="quarter" idx="14"/>
          </p:nvPr>
        </p:nvSpPr>
        <p:spPr/>
        <p:txBody>
          <a:bodyPr/>
          <a:lstStyle/>
          <a:p>
            <a:r>
              <a:rPr lang="en-US" dirty="0"/>
              <a:t>May 31, 2024</a:t>
            </a:r>
          </a:p>
        </p:txBody>
      </p:sp>
      <p:sp>
        <p:nvSpPr>
          <p:cNvPr id="4" name="Text Placeholder 3">
            <a:extLst>
              <a:ext uri="{FF2B5EF4-FFF2-40B4-BE49-F238E27FC236}">
                <a16:creationId xmlns:a16="http://schemas.microsoft.com/office/drawing/2014/main" id="{004361DE-2484-DAFB-7E2D-4A621AD4114E}"/>
              </a:ext>
            </a:extLst>
          </p:cNvPr>
          <p:cNvSpPr>
            <a:spLocks noGrp="1"/>
          </p:cNvSpPr>
          <p:nvPr>
            <p:ph type="body" sz="quarter" idx="18"/>
          </p:nvPr>
        </p:nvSpPr>
        <p:spPr/>
        <p:txBody>
          <a:bodyPr/>
          <a:lstStyle/>
          <a:p>
            <a:r>
              <a:rPr lang="en-US" dirty="0"/>
              <a:t>David H. Spach, MD</a:t>
            </a:r>
            <a:br>
              <a:rPr lang="en-US" dirty="0"/>
            </a:br>
            <a:r>
              <a:rPr lang="en-US" dirty="0"/>
              <a:t>Editor-in-Chief, National HIV Curriculum</a:t>
            </a:r>
            <a:br>
              <a:rPr lang="en-US" dirty="0"/>
            </a:br>
            <a:r>
              <a:rPr lang="en-US" dirty="0"/>
              <a:t>Professor of Medicine</a:t>
            </a:r>
            <a:br>
              <a:rPr lang="en-US" dirty="0"/>
            </a:br>
            <a:r>
              <a:rPr lang="en-US" dirty="0"/>
              <a:t>Division of Allergy and Infectious Diseases</a:t>
            </a:r>
          </a:p>
          <a:p>
            <a:r>
              <a:rPr lang="en-US" dirty="0"/>
              <a:t>University of Washington</a:t>
            </a:r>
          </a:p>
        </p:txBody>
      </p:sp>
    </p:spTree>
    <p:extLst>
      <p:ext uri="{BB962C8B-B14F-4D97-AF65-F5344CB8AC3E}">
        <p14:creationId xmlns:p14="http://schemas.microsoft.com/office/powerpoint/2010/main" val="3432234605"/>
      </p:ext>
    </p:extLst>
  </p:cSld>
  <p:clrMapOvr>
    <a:masterClrMapping/>
  </p:clrMapOvr>
  <p:transition spd="slow" advTm="19082"/>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19199EDE-BB51-5B51-3CB8-2E147BD32DF0}"/>
              </a:ext>
            </a:extLst>
          </p:cNvPr>
          <p:cNvSpPr>
            <a:spLocks noGrp="1"/>
          </p:cNvSpPr>
          <p:nvPr>
            <p:ph type="title"/>
          </p:nvPr>
        </p:nvSpPr>
        <p:spPr/>
        <p:txBody>
          <a:bodyPr/>
          <a:lstStyle/>
          <a:p>
            <a:r>
              <a:rPr lang="en-US" dirty="0"/>
              <a:t>Cell Surface Receptors Targeted by HIV Entry Inhibitors</a:t>
            </a:r>
          </a:p>
        </p:txBody>
      </p:sp>
      <p:sp>
        <p:nvSpPr>
          <p:cNvPr id="3" name="Text Placeholder 2">
            <a:extLst>
              <a:ext uri="{FF2B5EF4-FFF2-40B4-BE49-F238E27FC236}">
                <a16:creationId xmlns:a16="http://schemas.microsoft.com/office/drawing/2014/main" id="{8D7AFCEC-6A0C-F973-E219-B677496A58C7}"/>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cxnSp>
        <p:nvCxnSpPr>
          <p:cNvPr id="12" name="Straight Connector 11">
            <a:extLst>
              <a:ext uri="{FF2B5EF4-FFF2-40B4-BE49-F238E27FC236}">
                <a16:creationId xmlns:a16="http://schemas.microsoft.com/office/drawing/2014/main" id="{961ACF3E-C2AF-40D6-55D5-0C3B6073B92F}"/>
              </a:ext>
            </a:extLst>
          </p:cNvPr>
          <p:cNvCxnSpPr>
            <a:cxnSpLocks/>
          </p:cNvCxnSpPr>
          <p:nvPr/>
        </p:nvCxnSpPr>
        <p:spPr>
          <a:xfrm flipV="1">
            <a:off x="4109282" y="2163164"/>
            <a:ext cx="336550" cy="31115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099A69D-70ED-11DA-A42B-A770C6280EE4}"/>
              </a:ext>
            </a:extLst>
          </p:cNvPr>
          <p:cNvSpPr/>
          <p:nvPr/>
        </p:nvSpPr>
        <p:spPr>
          <a:xfrm>
            <a:off x="3670832" y="1849843"/>
            <a:ext cx="1805878" cy="32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CD4 receptor</a:t>
            </a:r>
          </a:p>
        </p:txBody>
      </p:sp>
      <p:sp>
        <p:nvSpPr>
          <p:cNvPr id="25" name="Rectangle 24">
            <a:extLst>
              <a:ext uri="{FF2B5EF4-FFF2-40B4-BE49-F238E27FC236}">
                <a16:creationId xmlns:a16="http://schemas.microsoft.com/office/drawing/2014/main" id="{819B1E17-A8F9-B9B5-6FC8-8FF5C8EA008D}"/>
              </a:ext>
            </a:extLst>
          </p:cNvPr>
          <p:cNvSpPr/>
          <p:nvPr/>
        </p:nvSpPr>
        <p:spPr>
          <a:xfrm>
            <a:off x="2743003" y="4207567"/>
            <a:ext cx="2580775" cy="32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CCR5 coreceptor</a:t>
            </a:r>
          </a:p>
        </p:txBody>
      </p:sp>
      <p:cxnSp>
        <p:nvCxnSpPr>
          <p:cNvPr id="26" name="Straight Connector 25">
            <a:extLst>
              <a:ext uri="{FF2B5EF4-FFF2-40B4-BE49-F238E27FC236}">
                <a16:creationId xmlns:a16="http://schemas.microsoft.com/office/drawing/2014/main" id="{43D0D944-C78F-2482-351D-D25931BD7CC6}"/>
              </a:ext>
            </a:extLst>
          </p:cNvPr>
          <p:cNvCxnSpPr>
            <a:cxnSpLocks/>
          </p:cNvCxnSpPr>
          <p:nvPr/>
        </p:nvCxnSpPr>
        <p:spPr>
          <a:xfrm flipV="1">
            <a:off x="3524250" y="4025900"/>
            <a:ext cx="203200" cy="26035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0EC86BE-5CFF-486A-9BE5-EE4AC60DA4EB}"/>
              </a:ext>
            </a:extLst>
          </p:cNvPr>
          <p:cNvPicPr>
            <a:picLocks noChangeAspect="1"/>
          </p:cNvPicPr>
          <p:nvPr/>
        </p:nvPicPr>
        <p:blipFill>
          <a:blip r:embed="rId2"/>
          <a:stretch>
            <a:fillRect/>
          </a:stretch>
        </p:blipFill>
        <p:spPr>
          <a:xfrm>
            <a:off x="2376714" y="1092439"/>
            <a:ext cx="4398736" cy="3678222"/>
          </a:xfrm>
          <a:prstGeom prst="rect">
            <a:avLst/>
          </a:prstGeom>
          <a:effectLst>
            <a:softEdge rad="25400"/>
          </a:effectLst>
        </p:spPr>
      </p:pic>
      <p:cxnSp>
        <p:nvCxnSpPr>
          <p:cNvPr id="27" name="Straight Connector 26">
            <a:extLst>
              <a:ext uri="{FF2B5EF4-FFF2-40B4-BE49-F238E27FC236}">
                <a16:creationId xmlns:a16="http://schemas.microsoft.com/office/drawing/2014/main" id="{015DCD50-6F95-0FA4-2287-4E11702F5AB8}"/>
              </a:ext>
            </a:extLst>
          </p:cNvPr>
          <p:cNvCxnSpPr>
            <a:cxnSpLocks/>
          </p:cNvCxnSpPr>
          <p:nvPr/>
        </p:nvCxnSpPr>
        <p:spPr>
          <a:xfrm flipH="1" flipV="1">
            <a:off x="2969459" y="1920708"/>
            <a:ext cx="253667" cy="301792"/>
          </a:xfrm>
          <a:prstGeom prst="line">
            <a:avLst/>
          </a:prstGeom>
          <a:ln w="9525"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DAE50B3-6A0F-BF2A-0901-E254AB487763}"/>
              </a:ext>
            </a:extLst>
          </p:cNvPr>
          <p:cNvSpPr/>
          <p:nvPr/>
        </p:nvSpPr>
        <p:spPr>
          <a:xfrm>
            <a:off x="2144098" y="1618102"/>
            <a:ext cx="1805878" cy="32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CD4 receptor</a:t>
            </a:r>
          </a:p>
        </p:txBody>
      </p:sp>
      <p:sp>
        <p:nvSpPr>
          <p:cNvPr id="33" name="Rectangle 32">
            <a:extLst>
              <a:ext uri="{FF2B5EF4-FFF2-40B4-BE49-F238E27FC236}">
                <a16:creationId xmlns:a16="http://schemas.microsoft.com/office/drawing/2014/main" id="{7962B71F-EDD1-C446-3E38-672D286F1AAA}"/>
              </a:ext>
            </a:extLst>
          </p:cNvPr>
          <p:cNvSpPr/>
          <p:nvPr/>
        </p:nvSpPr>
        <p:spPr>
          <a:xfrm>
            <a:off x="2214950" y="4287777"/>
            <a:ext cx="2580775" cy="32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CCR5 coreceptor</a:t>
            </a:r>
          </a:p>
        </p:txBody>
      </p:sp>
      <p:cxnSp>
        <p:nvCxnSpPr>
          <p:cNvPr id="34" name="Straight Connector 33">
            <a:extLst>
              <a:ext uri="{FF2B5EF4-FFF2-40B4-BE49-F238E27FC236}">
                <a16:creationId xmlns:a16="http://schemas.microsoft.com/office/drawing/2014/main" id="{801CDB29-3BD7-A677-0A66-1422CF364169}"/>
              </a:ext>
            </a:extLst>
          </p:cNvPr>
          <p:cNvCxnSpPr>
            <a:cxnSpLocks/>
          </p:cNvCxnSpPr>
          <p:nvPr/>
        </p:nvCxnSpPr>
        <p:spPr>
          <a:xfrm flipV="1">
            <a:off x="3276600" y="4026263"/>
            <a:ext cx="219675" cy="281459"/>
          </a:xfrm>
          <a:prstGeom prst="line">
            <a:avLst/>
          </a:prstGeom>
          <a:ln w="9525"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721465"/>
      </p:ext>
    </p:extLst>
  </p:cSld>
  <p:clrMapOvr>
    <a:masterClrMapping/>
  </p:clrMapOvr>
  <mc:AlternateContent xmlns:mc="http://schemas.openxmlformats.org/markup-compatibility/2006" xmlns:p14="http://schemas.microsoft.com/office/powerpoint/2010/main">
    <mc:Choice Requires="p14">
      <p:transition spd="slow" p14:dur="1250" advTm="15872">
        <p:fade/>
      </p:transition>
    </mc:Choice>
    <mc:Fallback xmlns="">
      <p:transition spd="slow" advTm="15872">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5AB79-AE72-12DE-83E0-E8D5762E10AF}"/>
              </a:ext>
            </a:extLst>
          </p:cNvPr>
          <p:cNvSpPr>
            <a:spLocks noGrp="1"/>
          </p:cNvSpPr>
          <p:nvPr>
            <p:ph type="title"/>
          </p:nvPr>
        </p:nvSpPr>
        <p:spPr/>
        <p:txBody>
          <a:bodyPr/>
          <a:lstStyle/>
          <a:p>
            <a:r>
              <a:rPr lang="en-US" dirty="0"/>
              <a:t>Subclasses of HIV Entry Inhibitors</a:t>
            </a:r>
          </a:p>
        </p:txBody>
      </p:sp>
    </p:spTree>
    <p:extLst>
      <p:ext uri="{BB962C8B-B14F-4D97-AF65-F5344CB8AC3E}">
        <p14:creationId xmlns:p14="http://schemas.microsoft.com/office/powerpoint/2010/main" val="1008165084"/>
      </p:ext>
    </p:extLst>
  </p:cSld>
  <p:clrMapOvr>
    <a:masterClrMapping/>
  </p:clrMapOvr>
  <p:transition spd="slow" advTm="2257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D86E-6DDE-C84F-9F59-E9EA19D18C98}"/>
              </a:ext>
            </a:extLst>
          </p:cNvPr>
          <p:cNvSpPr>
            <a:spLocks noGrp="1"/>
          </p:cNvSpPr>
          <p:nvPr>
            <p:ph type="title"/>
          </p:nvPr>
        </p:nvSpPr>
        <p:spPr/>
        <p:txBody>
          <a:bodyPr/>
          <a:lstStyle/>
          <a:p>
            <a:r>
              <a:rPr lang="en-US" dirty="0"/>
              <a:t>Key Steps for HIV Cell Entry</a:t>
            </a:r>
          </a:p>
        </p:txBody>
      </p:sp>
      <p:sp>
        <p:nvSpPr>
          <p:cNvPr id="3" name="Text Placeholder 2">
            <a:extLst>
              <a:ext uri="{FF2B5EF4-FFF2-40B4-BE49-F238E27FC236}">
                <a16:creationId xmlns:a16="http://schemas.microsoft.com/office/drawing/2014/main" id="{F73177F5-9B3B-3543-B215-61A1B22B43D0}"/>
              </a:ext>
            </a:extLst>
          </p:cNvPr>
          <p:cNvSpPr>
            <a:spLocks noGrp="1"/>
          </p:cNvSpPr>
          <p:nvPr>
            <p:ph type="body" sz="quarter" idx="14"/>
          </p:nvPr>
        </p:nvSpPr>
        <p:spPr/>
        <p:txBody>
          <a:bodyPr/>
          <a:lstStyle/>
          <a:p>
            <a:endParaRPr lang="en-US"/>
          </a:p>
        </p:txBody>
      </p:sp>
      <p:sp>
        <p:nvSpPr>
          <p:cNvPr id="4" name="Rounded Rectangle 3">
            <a:extLst>
              <a:ext uri="{FF2B5EF4-FFF2-40B4-BE49-F238E27FC236}">
                <a16:creationId xmlns:a16="http://schemas.microsoft.com/office/drawing/2014/main" id="{1049FDA3-92B3-C743-A04F-18041D3FF73E}"/>
              </a:ext>
            </a:extLst>
          </p:cNvPr>
          <p:cNvSpPr/>
          <p:nvPr/>
        </p:nvSpPr>
        <p:spPr>
          <a:xfrm>
            <a:off x="3721819" y="1506400"/>
            <a:ext cx="2926080" cy="640080"/>
          </a:xfrm>
          <a:prstGeom prst="roundRect">
            <a:avLst/>
          </a:prstGeom>
          <a:solidFill>
            <a:srgbClr val="007C7F"/>
          </a:solidFill>
          <a:ln w="15875">
            <a:solidFill>
              <a:srgbClr val="007C7F"/>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rgbClr val="FFFFFF"/>
                </a:solidFill>
              </a:rPr>
              <a:t>Attachment</a:t>
            </a:r>
          </a:p>
        </p:txBody>
      </p:sp>
      <p:sp>
        <p:nvSpPr>
          <p:cNvPr id="24" name="Rounded Rectangle 23">
            <a:extLst>
              <a:ext uri="{FF2B5EF4-FFF2-40B4-BE49-F238E27FC236}">
                <a16:creationId xmlns:a16="http://schemas.microsoft.com/office/drawing/2014/main" id="{E6F21459-9337-5A4F-B084-1BDED966A9BC}"/>
              </a:ext>
            </a:extLst>
          </p:cNvPr>
          <p:cNvSpPr/>
          <p:nvPr/>
        </p:nvSpPr>
        <p:spPr>
          <a:xfrm>
            <a:off x="3721819" y="2510589"/>
            <a:ext cx="2926080" cy="640080"/>
          </a:xfrm>
          <a:prstGeom prst="roundRect">
            <a:avLst/>
          </a:prstGeom>
          <a:solidFill>
            <a:srgbClr val="0070C0"/>
          </a:solid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rgbClr val="FFFFFF"/>
                </a:solidFill>
              </a:rPr>
              <a:t>Coreceptor Binding</a:t>
            </a:r>
          </a:p>
        </p:txBody>
      </p:sp>
      <p:sp>
        <p:nvSpPr>
          <p:cNvPr id="28" name="Rounded Rectangle 27">
            <a:extLst>
              <a:ext uri="{FF2B5EF4-FFF2-40B4-BE49-F238E27FC236}">
                <a16:creationId xmlns:a16="http://schemas.microsoft.com/office/drawing/2014/main" id="{476AB265-CC7D-7148-B39A-65CC204EE87E}"/>
              </a:ext>
            </a:extLst>
          </p:cNvPr>
          <p:cNvSpPr/>
          <p:nvPr/>
        </p:nvSpPr>
        <p:spPr>
          <a:xfrm>
            <a:off x="3721819" y="3547907"/>
            <a:ext cx="2926080" cy="640080"/>
          </a:xfrm>
          <a:prstGeom prst="roundRect">
            <a:avLst/>
          </a:prstGeom>
          <a:solidFill>
            <a:srgbClr val="AC685B"/>
          </a:solidFill>
          <a:ln w="15875">
            <a:solidFill>
              <a:srgbClr val="AC685B"/>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rgbClr val="FFFFFF"/>
                </a:solidFill>
              </a:rPr>
              <a:t>Fusion</a:t>
            </a:r>
          </a:p>
        </p:txBody>
      </p:sp>
      <p:sp>
        <p:nvSpPr>
          <p:cNvPr id="15" name="Oval 14">
            <a:extLst>
              <a:ext uri="{FF2B5EF4-FFF2-40B4-BE49-F238E27FC236}">
                <a16:creationId xmlns:a16="http://schemas.microsoft.com/office/drawing/2014/main" id="{C7870994-4FC0-7D4A-94CE-47AF7D879525}"/>
              </a:ext>
            </a:extLst>
          </p:cNvPr>
          <p:cNvSpPr/>
          <p:nvPr/>
        </p:nvSpPr>
        <p:spPr>
          <a:xfrm>
            <a:off x="2633164" y="1538859"/>
            <a:ext cx="548640" cy="548640"/>
          </a:xfrm>
          <a:prstGeom prst="ellipse">
            <a:avLst/>
          </a:prstGeom>
          <a:gradFill>
            <a:gsLst>
              <a:gs pos="57000">
                <a:srgbClr val="007C7F"/>
              </a:gs>
              <a:gs pos="0">
                <a:schemeClr val="bg1">
                  <a:alpha val="55000"/>
                </a:schemeClr>
              </a:gs>
            </a:gsLst>
            <a:path path="circle">
              <a:fillToRect l="50000" t="50000" r="50000" b="50000"/>
            </a:path>
          </a:gradFill>
          <a:ln w="28575" cmpd="sng">
            <a:solidFill>
              <a:srgbClr val="15A2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rPr>
              <a:t>1</a:t>
            </a:r>
          </a:p>
        </p:txBody>
      </p:sp>
      <p:sp>
        <p:nvSpPr>
          <p:cNvPr id="16" name="Oval 15">
            <a:extLst>
              <a:ext uri="{FF2B5EF4-FFF2-40B4-BE49-F238E27FC236}">
                <a16:creationId xmlns:a16="http://schemas.microsoft.com/office/drawing/2014/main" id="{D2C6E32A-E86D-1D46-A733-6D66E2F54515}"/>
              </a:ext>
            </a:extLst>
          </p:cNvPr>
          <p:cNvSpPr/>
          <p:nvPr/>
        </p:nvSpPr>
        <p:spPr>
          <a:xfrm>
            <a:off x="2633164" y="2527826"/>
            <a:ext cx="548640" cy="548640"/>
          </a:xfrm>
          <a:prstGeom prst="ellipse">
            <a:avLst/>
          </a:prstGeom>
          <a:gradFill>
            <a:gsLst>
              <a:gs pos="57000">
                <a:srgbClr val="0070C0"/>
              </a:gs>
              <a:gs pos="0">
                <a:schemeClr val="bg1">
                  <a:alpha val="55000"/>
                </a:schemeClr>
              </a:gs>
            </a:gsLst>
            <a:path path="circle">
              <a:fillToRect l="50000" t="50000" r="50000" b="50000"/>
            </a:path>
          </a:gradFill>
          <a:ln w="28575" cmpd="sng">
            <a:solidFill>
              <a:srgbClr val="004A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rPr>
              <a:t>2</a:t>
            </a:r>
          </a:p>
        </p:txBody>
      </p:sp>
      <p:sp>
        <p:nvSpPr>
          <p:cNvPr id="17" name="Oval 16">
            <a:extLst>
              <a:ext uri="{FF2B5EF4-FFF2-40B4-BE49-F238E27FC236}">
                <a16:creationId xmlns:a16="http://schemas.microsoft.com/office/drawing/2014/main" id="{5D9AB2B7-C053-7347-8D2C-C9033200F6FB}"/>
              </a:ext>
            </a:extLst>
          </p:cNvPr>
          <p:cNvSpPr/>
          <p:nvPr/>
        </p:nvSpPr>
        <p:spPr>
          <a:xfrm>
            <a:off x="2633164" y="3588207"/>
            <a:ext cx="548640" cy="548640"/>
          </a:xfrm>
          <a:prstGeom prst="ellipse">
            <a:avLst/>
          </a:prstGeom>
          <a:gradFill>
            <a:gsLst>
              <a:gs pos="57000">
                <a:srgbClr val="AC685B"/>
              </a:gs>
              <a:gs pos="0">
                <a:schemeClr val="bg1">
                  <a:alpha val="55000"/>
                </a:schemeClr>
              </a:gs>
            </a:gsLst>
            <a:path path="circle">
              <a:fillToRect l="50000" t="50000" r="50000" b="50000"/>
            </a:path>
          </a:gradFill>
          <a:ln w="28575" cmpd="sng">
            <a:solidFill>
              <a:srgbClr val="7F4D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rPr>
              <a:t>3</a:t>
            </a:r>
          </a:p>
        </p:txBody>
      </p:sp>
    </p:spTree>
    <p:extLst>
      <p:ext uri="{BB962C8B-B14F-4D97-AF65-F5344CB8AC3E}">
        <p14:creationId xmlns:p14="http://schemas.microsoft.com/office/powerpoint/2010/main" val="3841612524"/>
      </p:ext>
    </p:extLst>
  </p:cSld>
  <p:clrMapOvr>
    <a:masterClrMapping/>
  </p:clrMapOvr>
  <mc:AlternateContent xmlns:mc="http://schemas.openxmlformats.org/markup-compatibility/2006" xmlns:p14="http://schemas.microsoft.com/office/powerpoint/2010/main">
    <mc:Choice Requires="p14">
      <p:transition spd="slow" p14:dur="1250" advTm="23616">
        <p:fade/>
      </p:transition>
    </mc:Choice>
    <mc:Fallback xmlns="">
      <p:transition spd="slow" advTm="2361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D86E-6DDE-C84F-9F59-E9EA19D18C98}"/>
              </a:ext>
            </a:extLst>
          </p:cNvPr>
          <p:cNvSpPr>
            <a:spLocks noGrp="1"/>
          </p:cNvSpPr>
          <p:nvPr>
            <p:ph type="title"/>
          </p:nvPr>
        </p:nvSpPr>
        <p:spPr/>
        <p:txBody>
          <a:bodyPr/>
          <a:lstStyle/>
          <a:p>
            <a:r>
              <a:rPr lang="en-US" dirty="0"/>
              <a:t>HIV Cell Entry and HIV Entry Inhibitors</a:t>
            </a:r>
          </a:p>
        </p:txBody>
      </p:sp>
      <p:sp>
        <p:nvSpPr>
          <p:cNvPr id="3" name="Text Placeholder 2">
            <a:extLst>
              <a:ext uri="{FF2B5EF4-FFF2-40B4-BE49-F238E27FC236}">
                <a16:creationId xmlns:a16="http://schemas.microsoft.com/office/drawing/2014/main" id="{F73177F5-9B3B-3543-B215-61A1B22B43D0}"/>
              </a:ext>
            </a:extLst>
          </p:cNvPr>
          <p:cNvSpPr>
            <a:spLocks noGrp="1"/>
          </p:cNvSpPr>
          <p:nvPr>
            <p:ph type="body" sz="quarter" idx="14"/>
          </p:nvPr>
        </p:nvSpPr>
        <p:spPr/>
        <p:txBody>
          <a:bodyPr/>
          <a:lstStyle/>
          <a:p>
            <a:endParaRPr lang="en-US"/>
          </a:p>
        </p:txBody>
      </p:sp>
      <p:sp>
        <p:nvSpPr>
          <p:cNvPr id="4" name="Rounded Rectangle 3">
            <a:extLst>
              <a:ext uri="{FF2B5EF4-FFF2-40B4-BE49-F238E27FC236}">
                <a16:creationId xmlns:a16="http://schemas.microsoft.com/office/drawing/2014/main" id="{1049FDA3-92B3-C743-A04F-18041D3FF73E}"/>
              </a:ext>
            </a:extLst>
          </p:cNvPr>
          <p:cNvSpPr/>
          <p:nvPr/>
        </p:nvSpPr>
        <p:spPr>
          <a:xfrm>
            <a:off x="1420061" y="1650890"/>
            <a:ext cx="2926080" cy="548640"/>
          </a:xfrm>
          <a:prstGeom prst="roundRect">
            <a:avLst/>
          </a:prstGeom>
          <a:solidFill>
            <a:srgbClr val="007C7F"/>
          </a:solidFill>
          <a:ln w="15875">
            <a:solidFill>
              <a:srgbClr val="007C7F"/>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rgbClr val="FFFFFF"/>
                </a:solidFill>
                <a:latin typeface="Arial" panose="020B0604020202020204" pitchFamily="34" charset="0"/>
                <a:cs typeface="Arial" panose="020B0604020202020204" pitchFamily="34" charset="0"/>
              </a:rPr>
              <a:t>Attachment</a:t>
            </a:r>
          </a:p>
        </p:txBody>
      </p:sp>
      <p:sp>
        <p:nvSpPr>
          <p:cNvPr id="5" name="Rounded Rectangle 4">
            <a:extLst>
              <a:ext uri="{FF2B5EF4-FFF2-40B4-BE49-F238E27FC236}">
                <a16:creationId xmlns:a16="http://schemas.microsoft.com/office/drawing/2014/main" id="{315F6DD4-2999-F344-A59E-18297367438A}"/>
              </a:ext>
            </a:extLst>
          </p:cNvPr>
          <p:cNvSpPr/>
          <p:nvPr/>
        </p:nvSpPr>
        <p:spPr>
          <a:xfrm>
            <a:off x="5186987" y="1650890"/>
            <a:ext cx="3108960" cy="548640"/>
          </a:xfrm>
          <a:prstGeom prst="roundRect">
            <a:avLst/>
          </a:prstGeom>
          <a:solidFill>
            <a:srgbClr val="007C7F">
              <a:alpha val="20784"/>
            </a:srgbClr>
          </a:solidFill>
          <a:ln w="15875">
            <a:solidFill>
              <a:srgbClr val="007C7F"/>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Attachment Inhibitors</a:t>
            </a:r>
          </a:p>
        </p:txBody>
      </p:sp>
      <p:sp>
        <p:nvSpPr>
          <p:cNvPr id="24" name="Rounded Rectangle 23">
            <a:extLst>
              <a:ext uri="{FF2B5EF4-FFF2-40B4-BE49-F238E27FC236}">
                <a16:creationId xmlns:a16="http://schemas.microsoft.com/office/drawing/2014/main" id="{E6F21459-9337-5A4F-B084-1BDED966A9BC}"/>
              </a:ext>
            </a:extLst>
          </p:cNvPr>
          <p:cNvSpPr/>
          <p:nvPr/>
        </p:nvSpPr>
        <p:spPr>
          <a:xfrm>
            <a:off x="1420061" y="2948981"/>
            <a:ext cx="2926080" cy="548640"/>
          </a:xfrm>
          <a:prstGeom prst="roundRect">
            <a:avLst/>
          </a:prstGeom>
          <a:solidFill>
            <a:srgbClr val="0070C0"/>
          </a:solid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rgbClr val="FFFFFF"/>
                </a:solidFill>
                <a:latin typeface="Arial" panose="020B0604020202020204" pitchFamily="34" charset="0"/>
                <a:cs typeface="Arial" panose="020B0604020202020204" pitchFamily="34" charset="0"/>
              </a:rPr>
              <a:t>Coreceptor Binding</a:t>
            </a:r>
          </a:p>
        </p:txBody>
      </p:sp>
      <p:sp>
        <p:nvSpPr>
          <p:cNvPr id="26" name="Rounded Rectangle 25">
            <a:extLst>
              <a:ext uri="{FF2B5EF4-FFF2-40B4-BE49-F238E27FC236}">
                <a16:creationId xmlns:a16="http://schemas.microsoft.com/office/drawing/2014/main" id="{0F583763-582C-B142-9602-BF510851286E}"/>
              </a:ext>
            </a:extLst>
          </p:cNvPr>
          <p:cNvSpPr/>
          <p:nvPr/>
        </p:nvSpPr>
        <p:spPr>
          <a:xfrm>
            <a:off x="5186987" y="2948981"/>
            <a:ext cx="3108960" cy="548640"/>
          </a:xfrm>
          <a:prstGeom prst="roundRect">
            <a:avLst/>
          </a:prstGeom>
          <a:solidFill>
            <a:srgbClr val="0070C0">
              <a:alpha val="20000"/>
            </a:srgbClr>
          </a:solid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CCR5 Antagonists</a:t>
            </a:r>
          </a:p>
        </p:txBody>
      </p:sp>
      <p:sp>
        <p:nvSpPr>
          <p:cNvPr id="28" name="Rounded Rectangle 27">
            <a:extLst>
              <a:ext uri="{FF2B5EF4-FFF2-40B4-BE49-F238E27FC236}">
                <a16:creationId xmlns:a16="http://schemas.microsoft.com/office/drawing/2014/main" id="{476AB265-CC7D-7148-B39A-65CC204EE87E}"/>
              </a:ext>
            </a:extLst>
          </p:cNvPr>
          <p:cNvSpPr/>
          <p:nvPr/>
        </p:nvSpPr>
        <p:spPr>
          <a:xfrm>
            <a:off x="1420061" y="4178003"/>
            <a:ext cx="2926080" cy="548640"/>
          </a:xfrm>
          <a:prstGeom prst="roundRect">
            <a:avLst/>
          </a:prstGeom>
          <a:solidFill>
            <a:srgbClr val="AC685B"/>
          </a:solidFill>
          <a:ln w="15875">
            <a:solidFill>
              <a:srgbClr val="AC685B"/>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rgbClr val="FFFFFF"/>
                </a:solidFill>
                <a:latin typeface="Arial" panose="020B0604020202020204" pitchFamily="34" charset="0"/>
                <a:cs typeface="Arial" panose="020B0604020202020204" pitchFamily="34" charset="0"/>
              </a:rPr>
              <a:t>Fusion</a:t>
            </a:r>
          </a:p>
        </p:txBody>
      </p:sp>
      <p:sp>
        <p:nvSpPr>
          <p:cNvPr id="29" name="Rounded Rectangle 28">
            <a:extLst>
              <a:ext uri="{FF2B5EF4-FFF2-40B4-BE49-F238E27FC236}">
                <a16:creationId xmlns:a16="http://schemas.microsoft.com/office/drawing/2014/main" id="{04E83D45-D2A0-5445-9A4B-742E492A580E}"/>
              </a:ext>
            </a:extLst>
          </p:cNvPr>
          <p:cNvSpPr/>
          <p:nvPr/>
        </p:nvSpPr>
        <p:spPr>
          <a:xfrm>
            <a:off x="5186987" y="4178003"/>
            <a:ext cx="3108960" cy="548640"/>
          </a:xfrm>
          <a:prstGeom prst="roundRect">
            <a:avLst/>
          </a:prstGeom>
          <a:solidFill>
            <a:srgbClr val="AC685B">
              <a:alpha val="20000"/>
            </a:srgbClr>
          </a:solidFill>
          <a:ln w="15875">
            <a:solidFill>
              <a:srgbClr val="7F4D4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Fusion Inhibitors</a:t>
            </a:r>
          </a:p>
        </p:txBody>
      </p:sp>
      <p:sp>
        <p:nvSpPr>
          <p:cNvPr id="30" name="Rectangle 29">
            <a:extLst>
              <a:ext uri="{FF2B5EF4-FFF2-40B4-BE49-F238E27FC236}">
                <a16:creationId xmlns:a16="http://schemas.microsoft.com/office/drawing/2014/main" id="{7119CFA8-F5A7-D546-B250-4506F209B1CF}"/>
              </a:ext>
            </a:extLst>
          </p:cNvPr>
          <p:cNvSpPr/>
          <p:nvPr/>
        </p:nvSpPr>
        <p:spPr>
          <a:xfrm>
            <a:off x="284080" y="1003781"/>
            <a:ext cx="4078369" cy="427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000" dirty="0">
                <a:latin typeface="Arial" panose="020B0604020202020204" pitchFamily="34" charset="0"/>
                <a:cs typeface="Arial" panose="020B0604020202020204" pitchFamily="34" charset="0"/>
              </a:rPr>
              <a:t>Key Steps for HIV Entry</a:t>
            </a:r>
          </a:p>
        </p:txBody>
      </p:sp>
      <p:sp>
        <p:nvSpPr>
          <p:cNvPr id="31" name="Rectangle 30">
            <a:extLst>
              <a:ext uri="{FF2B5EF4-FFF2-40B4-BE49-F238E27FC236}">
                <a16:creationId xmlns:a16="http://schemas.microsoft.com/office/drawing/2014/main" id="{09CC4002-986C-F345-99E1-2C483D603C5C}"/>
              </a:ext>
            </a:extLst>
          </p:cNvPr>
          <p:cNvSpPr/>
          <p:nvPr/>
        </p:nvSpPr>
        <p:spPr>
          <a:xfrm>
            <a:off x="4911892" y="1003781"/>
            <a:ext cx="3931920" cy="427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lgn="ctr"/>
            <a:r>
              <a:rPr lang="en-US" sz="2000" dirty="0">
                <a:latin typeface="Arial" panose="020B0604020202020204" pitchFamily="34" charset="0"/>
                <a:cs typeface="Arial" panose="020B0604020202020204" pitchFamily="34" charset="0"/>
              </a:rPr>
              <a:t>HIV Entry Inhibitor Subclasses</a:t>
            </a:r>
          </a:p>
        </p:txBody>
      </p:sp>
      <p:sp>
        <p:nvSpPr>
          <p:cNvPr id="15" name="Oval 14">
            <a:extLst>
              <a:ext uri="{FF2B5EF4-FFF2-40B4-BE49-F238E27FC236}">
                <a16:creationId xmlns:a16="http://schemas.microsoft.com/office/drawing/2014/main" id="{C7870994-4FC0-7D4A-94CE-47AF7D879525}"/>
              </a:ext>
            </a:extLst>
          </p:cNvPr>
          <p:cNvSpPr/>
          <p:nvPr/>
        </p:nvSpPr>
        <p:spPr>
          <a:xfrm>
            <a:off x="331406" y="1683349"/>
            <a:ext cx="548640" cy="548640"/>
          </a:xfrm>
          <a:prstGeom prst="ellipse">
            <a:avLst/>
          </a:prstGeom>
          <a:gradFill>
            <a:gsLst>
              <a:gs pos="57000">
                <a:srgbClr val="007C7F"/>
              </a:gs>
              <a:gs pos="0">
                <a:schemeClr val="bg1">
                  <a:alpha val="55000"/>
                </a:schemeClr>
              </a:gs>
            </a:gsLst>
            <a:path path="circle">
              <a:fillToRect l="50000" t="50000" r="50000" b="50000"/>
            </a:path>
          </a:gradFill>
          <a:ln w="28575" cmpd="sng">
            <a:solidFill>
              <a:srgbClr val="15A2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1</a:t>
            </a:r>
          </a:p>
        </p:txBody>
      </p:sp>
      <p:sp>
        <p:nvSpPr>
          <p:cNvPr id="16" name="Oval 15">
            <a:extLst>
              <a:ext uri="{FF2B5EF4-FFF2-40B4-BE49-F238E27FC236}">
                <a16:creationId xmlns:a16="http://schemas.microsoft.com/office/drawing/2014/main" id="{D2C6E32A-E86D-1D46-A733-6D66E2F54515}"/>
              </a:ext>
            </a:extLst>
          </p:cNvPr>
          <p:cNvSpPr/>
          <p:nvPr/>
        </p:nvSpPr>
        <p:spPr>
          <a:xfrm>
            <a:off x="331406" y="2966218"/>
            <a:ext cx="548640" cy="548640"/>
          </a:xfrm>
          <a:prstGeom prst="ellipse">
            <a:avLst/>
          </a:prstGeom>
          <a:gradFill>
            <a:gsLst>
              <a:gs pos="57000">
                <a:srgbClr val="0070C0"/>
              </a:gs>
              <a:gs pos="0">
                <a:schemeClr val="bg1">
                  <a:alpha val="55000"/>
                </a:schemeClr>
              </a:gs>
            </a:gsLst>
            <a:path path="circle">
              <a:fillToRect l="50000" t="50000" r="50000" b="50000"/>
            </a:path>
          </a:gradFill>
          <a:ln w="28575" cmpd="sng">
            <a:solidFill>
              <a:srgbClr val="004A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2</a:t>
            </a:r>
          </a:p>
        </p:txBody>
      </p:sp>
      <p:sp>
        <p:nvSpPr>
          <p:cNvPr id="17" name="Oval 16">
            <a:extLst>
              <a:ext uri="{FF2B5EF4-FFF2-40B4-BE49-F238E27FC236}">
                <a16:creationId xmlns:a16="http://schemas.microsoft.com/office/drawing/2014/main" id="{5D9AB2B7-C053-7347-8D2C-C9033200F6FB}"/>
              </a:ext>
            </a:extLst>
          </p:cNvPr>
          <p:cNvSpPr/>
          <p:nvPr/>
        </p:nvSpPr>
        <p:spPr>
          <a:xfrm>
            <a:off x="331406" y="4218303"/>
            <a:ext cx="548640" cy="548640"/>
          </a:xfrm>
          <a:prstGeom prst="ellipse">
            <a:avLst/>
          </a:prstGeom>
          <a:gradFill>
            <a:gsLst>
              <a:gs pos="57000">
                <a:srgbClr val="AC685B"/>
              </a:gs>
              <a:gs pos="0">
                <a:schemeClr val="bg1">
                  <a:alpha val="55000"/>
                </a:schemeClr>
              </a:gs>
            </a:gsLst>
            <a:path path="circle">
              <a:fillToRect l="50000" t="50000" r="50000" b="50000"/>
            </a:path>
          </a:gradFill>
          <a:ln w="28575" cmpd="sng">
            <a:solidFill>
              <a:srgbClr val="7F4D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971935817"/>
      </p:ext>
    </p:extLst>
  </p:cSld>
  <p:clrMapOvr>
    <a:masterClrMapping/>
  </p:clrMapOvr>
  <mc:AlternateContent xmlns:mc="http://schemas.openxmlformats.org/markup-compatibility/2006" xmlns:p14="http://schemas.microsoft.com/office/powerpoint/2010/main">
    <mc:Choice Requires="p14">
      <p:transition spd="slow" p14:dur="1250" advTm="27093">
        <p:fade/>
      </p:transition>
    </mc:Choice>
    <mc:Fallback xmlns="">
      <p:transition spd="slow" advTm="2709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D86E-6DDE-C84F-9F59-E9EA19D18C98}"/>
              </a:ext>
            </a:extLst>
          </p:cNvPr>
          <p:cNvSpPr>
            <a:spLocks noGrp="1"/>
          </p:cNvSpPr>
          <p:nvPr>
            <p:ph type="title"/>
          </p:nvPr>
        </p:nvSpPr>
        <p:spPr/>
        <p:txBody>
          <a:bodyPr/>
          <a:lstStyle/>
          <a:p>
            <a:r>
              <a:rPr lang="en-US" dirty="0"/>
              <a:t>HIV Cell Entry and HIV Entry Inhibitors</a:t>
            </a:r>
          </a:p>
        </p:txBody>
      </p:sp>
      <p:sp>
        <p:nvSpPr>
          <p:cNvPr id="3" name="Text Placeholder 2">
            <a:extLst>
              <a:ext uri="{FF2B5EF4-FFF2-40B4-BE49-F238E27FC236}">
                <a16:creationId xmlns:a16="http://schemas.microsoft.com/office/drawing/2014/main" id="{F73177F5-9B3B-3543-B215-61A1B22B43D0}"/>
              </a:ext>
            </a:extLst>
          </p:cNvPr>
          <p:cNvSpPr>
            <a:spLocks noGrp="1"/>
          </p:cNvSpPr>
          <p:nvPr>
            <p:ph type="body" sz="quarter" idx="14"/>
          </p:nvPr>
        </p:nvSpPr>
        <p:spPr/>
        <p:txBody>
          <a:bodyPr/>
          <a:lstStyle/>
          <a:p>
            <a:endParaRPr lang="en-US"/>
          </a:p>
        </p:txBody>
      </p:sp>
      <p:sp>
        <p:nvSpPr>
          <p:cNvPr id="4" name="Rounded Rectangle 3">
            <a:extLst>
              <a:ext uri="{FF2B5EF4-FFF2-40B4-BE49-F238E27FC236}">
                <a16:creationId xmlns:a16="http://schemas.microsoft.com/office/drawing/2014/main" id="{1049FDA3-92B3-C743-A04F-18041D3FF73E}"/>
              </a:ext>
            </a:extLst>
          </p:cNvPr>
          <p:cNvSpPr/>
          <p:nvPr/>
        </p:nvSpPr>
        <p:spPr>
          <a:xfrm>
            <a:off x="1420061" y="1650890"/>
            <a:ext cx="2926080" cy="548640"/>
          </a:xfrm>
          <a:prstGeom prst="roundRect">
            <a:avLst/>
          </a:prstGeom>
          <a:solidFill>
            <a:srgbClr val="007C7F"/>
          </a:solidFill>
          <a:ln w="15875">
            <a:solidFill>
              <a:srgbClr val="007C7F"/>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rgbClr val="FFFFFF"/>
                </a:solidFill>
                <a:latin typeface="Arial" panose="020B0604020202020204" pitchFamily="34" charset="0"/>
                <a:cs typeface="Arial" panose="020B0604020202020204" pitchFamily="34" charset="0"/>
              </a:rPr>
              <a:t>Attachment</a:t>
            </a:r>
          </a:p>
        </p:txBody>
      </p:sp>
      <p:sp>
        <p:nvSpPr>
          <p:cNvPr id="5" name="Rounded Rectangle 4">
            <a:extLst>
              <a:ext uri="{FF2B5EF4-FFF2-40B4-BE49-F238E27FC236}">
                <a16:creationId xmlns:a16="http://schemas.microsoft.com/office/drawing/2014/main" id="{315F6DD4-2999-F344-A59E-18297367438A}"/>
              </a:ext>
            </a:extLst>
          </p:cNvPr>
          <p:cNvSpPr/>
          <p:nvPr/>
        </p:nvSpPr>
        <p:spPr>
          <a:xfrm>
            <a:off x="5186987" y="1650890"/>
            <a:ext cx="3108960" cy="548640"/>
          </a:xfrm>
          <a:prstGeom prst="roundRect">
            <a:avLst/>
          </a:prstGeom>
          <a:solidFill>
            <a:srgbClr val="007C7F">
              <a:alpha val="20784"/>
            </a:srgbClr>
          </a:solidFill>
          <a:ln w="15875">
            <a:solidFill>
              <a:srgbClr val="007C7F"/>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Attachment Inhibitors</a:t>
            </a:r>
          </a:p>
        </p:txBody>
      </p:sp>
      <p:sp>
        <p:nvSpPr>
          <p:cNvPr id="24" name="Rounded Rectangle 23">
            <a:extLst>
              <a:ext uri="{FF2B5EF4-FFF2-40B4-BE49-F238E27FC236}">
                <a16:creationId xmlns:a16="http://schemas.microsoft.com/office/drawing/2014/main" id="{E6F21459-9337-5A4F-B084-1BDED966A9BC}"/>
              </a:ext>
            </a:extLst>
          </p:cNvPr>
          <p:cNvSpPr/>
          <p:nvPr/>
        </p:nvSpPr>
        <p:spPr>
          <a:xfrm>
            <a:off x="1420061" y="2948981"/>
            <a:ext cx="2926080" cy="548640"/>
          </a:xfrm>
          <a:prstGeom prst="roundRect">
            <a:avLst/>
          </a:prstGeom>
          <a:solidFill>
            <a:srgbClr val="0070C0"/>
          </a:solid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rgbClr val="FFFFFF"/>
                </a:solidFill>
                <a:latin typeface="Arial" panose="020B0604020202020204" pitchFamily="34" charset="0"/>
                <a:cs typeface="Arial" panose="020B0604020202020204" pitchFamily="34" charset="0"/>
              </a:rPr>
              <a:t>Coreceptor Binding</a:t>
            </a:r>
          </a:p>
        </p:txBody>
      </p:sp>
      <p:sp>
        <p:nvSpPr>
          <p:cNvPr id="26" name="Rounded Rectangle 25">
            <a:extLst>
              <a:ext uri="{FF2B5EF4-FFF2-40B4-BE49-F238E27FC236}">
                <a16:creationId xmlns:a16="http://schemas.microsoft.com/office/drawing/2014/main" id="{0F583763-582C-B142-9602-BF510851286E}"/>
              </a:ext>
            </a:extLst>
          </p:cNvPr>
          <p:cNvSpPr/>
          <p:nvPr/>
        </p:nvSpPr>
        <p:spPr>
          <a:xfrm>
            <a:off x="5186987" y="2948981"/>
            <a:ext cx="3108960" cy="548640"/>
          </a:xfrm>
          <a:prstGeom prst="roundRect">
            <a:avLst/>
          </a:prstGeom>
          <a:solidFill>
            <a:srgbClr val="0070C0">
              <a:alpha val="20000"/>
            </a:srgbClr>
          </a:solid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CCR5 Antagonists</a:t>
            </a:r>
          </a:p>
        </p:txBody>
      </p:sp>
      <p:sp>
        <p:nvSpPr>
          <p:cNvPr id="28" name="Rounded Rectangle 27">
            <a:extLst>
              <a:ext uri="{FF2B5EF4-FFF2-40B4-BE49-F238E27FC236}">
                <a16:creationId xmlns:a16="http://schemas.microsoft.com/office/drawing/2014/main" id="{476AB265-CC7D-7148-B39A-65CC204EE87E}"/>
              </a:ext>
            </a:extLst>
          </p:cNvPr>
          <p:cNvSpPr/>
          <p:nvPr/>
        </p:nvSpPr>
        <p:spPr>
          <a:xfrm>
            <a:off x="1420061" y="4178003"/>
            <a:ext cx="2926080" cy="548640"/>
          </a:xfrm>
          <a:prstGeom prst="roundRect">
            <a:avLst/>
          </a:prstGeom>
          <a:solidFill>
            <a:srgbClr val="AC685B"/>
          </a:solidFill>
          <a:ln w="15875">
            <a:solidFill>
              <a:srgbClr val="AC685B"/>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rgbClr val="FFFFFF"/>
                </a:solidFill>
                <a:latin typeface="Arial" panose="020B0604020202020204" pitchFamily="34" charset="0"/>
                <a:cs typeface="Arial" panose="020B0604020202020204" pitchFamily="34" charset="0"/>
              </a:rPr>
              <a:t>Fusion</a:t>
            </a:r>
          </a:p>
        </p:txBody>
      </p:sp>
      <p:sp>
        <p:nvSpPr>
          <p:cNvPr id="29" name="Rounded Rectangle 28">
            <a:extLst>
              <a:ext uri="{FF2B5EF4-FFF2-40B4-BE49-F238E27FC236}">
                <a16:creationId xmlns:a16="http://schemas.microsoft.com/office/drawing/2014/main" id="{04E83D45-D2A0-5445-9A4B-742E492A580E}"/>
              </a:ext>
            </a:extLst>
          </p:cNvPr>
          <p:cNvSpPr/>
          <p:nvPr/>
        </p:nvSpPr>
        <p:spPr>
          <a:xfrm>
            <a:off x="5186987" y="4178003"/>
            <a:ext cx="3108960" cy="548640"/>
          </a:xfrm>
          <a:prstGeom prst="roundRect">
            <a:avLst/>
          </a:prstGeom>
          <a:solidFill>
            <a:srgbClr val="AC685B">
              <a:alpha val="20000"/>
            </a:srgbClr>
          </a:solidFill>
          <a:ln w="15875">
            <a:solidFill>
              <a:srgbClr val="7F4D4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Fusion Inhibitors</a:t>
            </a:r>
          </a:p>
        </p:txBody>
      </p:sp>
      <p:sp>
        <p:nvSpPr>
          <p:cNvPr id="30" name="Rectangle 29">
            <a:extLst>
              <a:ext uri="{FF2B5EF4-FFF2-40B4-BE49-F238E27FC236}">
                <a16:creationId xmlns:a16="http://schemas.microsoft.com/office/drawing/2014/main" id="{7119CFA8-F5A7-D546-B250-4506F209B1CF}"/>
              </a:ext>
            </a:extLst>
          </p:cNvPr>
          <p:cNvSpPr/>
          <p:nvPr/>
        </p:nvSpPr>
        <p:spPr>
          <a:xfrm>
            <a:off x="284080" y="1003781"/>
            <a:ext cx="4078369" cy="427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000" dirty="0">
                <a:latin typeface="Arial" panose="020B0604020202020204" pitchFamily="34" charset="0"/>
                <a:cs typeface="Arial" panose="020B0604020202020204" pitchFamily="34" charset="0"/>
              </a:rPr>
              <a:t>Key Steps for HIV Entry</a:t>
            </a:r>
          </a:p>
        </p:txBody>
      </p:sp>
      <p:sp>
        <p:nvSpPr>
          <p:cNvPr id="31" name="Rectangle 30">
            <a:extLst>
              <a:ext uri="{FF2B5EF4-FFF2-40B4-BE49-F238E27FC236}">
                <a16:creationId xmlns:a16="http://schemas.microsoft.com/office/drawing/2014/main" id="{09CC4002-986C-F345-99E1-2C483D603C5C}"/>
              </a:ext>
            </a:extLst>
          </p:cNvPr>
          <p:cNvSpPr/>
          <p:nvPr/>
        </p:nvSpPr>
        <p:spPr>
          <a:xfrm>
            <a:off x="4911892" y="1003781"/>
            <a:ext cx="3931920" cy="427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lgn="ctr"/>
            <a:r>
              <a:rPr lang="en-US" sz="2000" dirty="0">
                <a:latin typeface="Arial" panose="020B0604020202020204" pitchFamily="34" charset="0"/>
                <a:cs typeface="Arial" panose="020B0604020202020204" pitchFamily="34" charset="0"/>
              </a:rPr>
              <a:t>HIV Entry Inhibitor Subclasses</a:t>
            </a:r>
          </a:p>
        </p:txBody>
      </p:sp>
      <p:sp>
        <p:nvSpPr>
          <p:cNvPr id="15" name="Oval 14">
            <a:extLst>
              <a:ext uri="{FF2B5EF4-FFF2-40B4-BE49-F238E27FC236}">
                <a16:creationId xmlns:a16="http://schemas.microsoft.com/office/drawing/2014/main" id="{C7870994-4FC0-7D4A-94CE-47AF7D879525}"/>
              </a:ext>
            </a:extLst>
          </p:cNvPr>
          <p:cNvSpPr/>
          <p:nvPr/>
        </p:nvSpPr>
        <p:spPr>
          <a:xfrm>
            <a:off x="331406" y="1683349"/>
            <a:ext cx="548640" cy="548640"/>
          </a:xfrm>
          <a:prstGeom prst="ellipse">
            <a:avLst/>
          </a:prstGeom>
          <a:gradFill>
            <a:gsLst>
              <a:gs pos="57000">
                <a:srgbClr val="007C7F"/>
              </a:gs>
              <a:gs pos="0">
                <a:schemeClr val="bg1">
                  <a:alpha val="55000"/>
                </a:schemeClr>
              </a:gs>
            </a:gsLst>
            <a:path path="circle">
              <a:fillToRect l="50000" t="50000" r="50000" b="50000"/>
            </a:path>
          </a:gradFill>
          <a:ln w="28575" cmpd="sng">
            <a:solidFill>
              <a:srgbClr val="15A2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1</a:t>
            </a:r>
          </a:p>
        </p:txBody>
      </p:sp>
      <p:sp>
        <p:nvSpPr>
          <p:cNvPr id="16" name="Oval 15">
            <a:extLst>
              <a:ext uri="{FF2B5EF4-FFF2-40B4-BE49-F238E27FC236}">
                <a16:creationId xmlns:a16="http://schemas.microsoft.com/office/drawing/2014/main" id="{D2C6E32A-E86D-1D46-A733-6D66E2F54515}"/>
              </a:ext>
            </a:extLst>
          </p:cNvPr>
          <p:cNvSpPr/>
          <p:nvPr/>
        </p:nvSpPr>
        <p:spPr>
          <a:xfrm>
            <a:off x="331406" y="2966218"/>
            <a:ext cx="548640" cy="548640"/>
          </a:xfrm>
          <a:prstGeom prst="ellipse">
            <a:avLst/>
          </a:prstGeom>
          <a:gradFill>
            <a:gsLst>
              <a:gs pos="57000">
                <a:srgbClr val="0070C0"/>
              </a:gs>
              <a:gs pos="0">
                <a:schemeClr val="bg1">
                  <a:alpha val="55000"/>
                </a:schemeClr>
              </a:gs>
            </a:gsLst>
            <a:path path="circle">
              <a:fillToRect l="50000" t="50000" r="50000" b="50000"/>
            </a:path>
          </a:gradFill>
          <a:ln w="28575" cmpd="sng">
            <a:solidFill>
              <a:srgbClr val="004A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2</a:t>
            </a:r>
          </a:p>
        </p:txBody>
      </p:sp>
      <p:sp>
        <p:nvSpPr>
          <p:cNvPr id="17" name="Oval 16">
            <a:extLst>
              <a:ext uri="{FF2B5EF4-FFF2-40B4-BE49-F238E27FC236}">
                <a16:creationId xmlns:a16="http://schemas.microsoft.com/office/drawing/2014/main" id="{5D9AB2B7-C053-7347-8D2C-C9033200F6FB}"/>
              </a:ext>
            </a:extLst>
          </p:cNvPr>
          <p:cNvSpPr/>
          <p:nvPr/>
        </p:nvSpPr>
        <p:spPr>
          <a:xfrm>
            <a:off x="331406" y="4218303"/>
            <a:ext cx="548640" cy="548640"/>
          </a:xfrm>
          <a:prstGeom prst="ellipse">
            <a:avLst/>
          </a:prstGeom>
          <a:gradFill>
            <a:gsLst>
              <a:gs pos="57000">
                <a:srgbClr val="AC685B"/>
              </a:gs>
              <a:gs pos="0">
                <a:schemeClr val="bg1">
                  <a:alpha val="55000"/>
                </a:schemeClr>
              </a:gs>
            </a:gsLst>
            <a:path path="circle">
              <a:fillToRect l="50000" t="50000" r="50000" b="50000"/>
            </a:path>
          </a:gradFill>
          <a:ln w="28575" cmpd="sng">
            <a:solidFill>
              <a:srgbClr val="7F4D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3</a:t>
            </a:r>
          </a:p>
        </p:txBody>
      </p:sp>
      <p:sp>
        <p:nvSpPr>
          <p:cNvPr id="7" name="Rounded Rectangle 6">
            <a:extLst>
              <a:ext uri="{FF2B5EF4-FFF2-40B4-BE49-F238E27FC236}">
                <a16:creationId xmlns:a16="http://schemas.microsoft.com/office/drawing/2014/main" id="{C2DA1C81-0499-C452-747E-2E890E88BE2A}"/>
              </a:ext>
            </a:extLst>
          </p:cNvPr>
          <p:cNvSpPr/>
          <p:nvPr/>
        </p:nvSpPr>
        <p:spPr>
          <a:xfrm>
            <a:off x="5186987" y="2301348"/>
            <a:ext cx="3108960" cy="548640"/>
          </a:xfrm>
          <a:prstGeom prst="roundRect">
            <a:avLst/>
          </a:prstGeom>
          <a:gradFill flip="none" rotWithShape="1">
            <a:gsLst>
              <a:gs pos="100000">
                <a:srgbClr val="0070C0">
                  <a:alpha val="20000"/>
                </a:srgbClr>
              </a:gs>
              <a:gs pos="21000">
                <a:srgbClr val="007C7F">
                  <a:alpha val="20000"/>
                </a:srgbClr>
              </a:gs>
            </a:gsLst>
            <a:lin ang="5400000" scaled="0"/>
            <a:tileRect/>
          </a:gradFill>
          <a:ln w="15875">
            <a:gradFill>
              <a:gsLst>
                <a:gs pos="0">
                  <a:srgbClr val="007C7F"/>
                </a:gs>
                <a:gs pos="100000">
                  <a:srgbClr val="0070C0"/>
                </a:gs>
              </a:gsLst>
              <a:lin ang="5400000" scaled="1"/>
            </a:gra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Post-Attachment Inhibitors</a:t>
            </a:r>
          </a:p>
        </p:txBody>
      </p:sp>
    </p:spTree>
    <p:extLst>
      <p:ext uri="{BB962C8B-B14F-4D97-AF65-F5344CB8AC3E}">
        <p14:creationId xmlns:p14="http://schemas.microsoft.com/office/powerpoint/2010/main" val="4172820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D86E-6DDE-C84F-9F59-E9EA19D18C98}"/>
              </a:ext>
            </a:extLst>
          </p:cNvPr>
          <p:cNvSpPr>
            <a:spLocks noGrp="1"/>
          </p:cNvSpPr>
          <p:nvPr>
            <p:ph type="title"/>
          </p:nvPr>
        </p:nvSpPr>
        <p:spPr/>
        <p:txBody>
          <a:bodyPr/>
          <a:lstStyle/>
          <a:p>
            <a:r>
              <a:rPr lang="en-US" dirty="0"/>
              <a:t>HIV Cell Entry and HIV Entry Inhibitors</a:t>
            </a:r>
          </a:p>
        </p:txBody>
      </p:sp>
      <p:sp>
        <p:nvSpPr>
          <p:cNvPr id="3" name="Text Placeholder 2">
            <a:extLst>
              <a:ext uri="{FF2B5EF4-FFF2-40B4-BE49-F238E27FC236}">
                <a16:creationId xmlns:a16="http://schemas.microsoft.com/office/drawing/2014/main" id="{F73177F5-9B3B-3543-B215-61A1B22B43D0}"/>
              </a:ext>
            </a:extLst>
          </p:cNvPr>
          <p:cNvSpPr>
            <a:spLocks noGrp="1"/>
          </p:cNvSpPr>
          <p:nvPr>
            <p:ph type="body" sz="quarter" idx="14"/>
          </p:nvPr>
        </p:nvSpPr>
        <p:spPr/>
        <p:txBody>
          <a:bodyPr/>
          <a:lstStyle/>
          <a:p>
            <a:endParaRPr lang="en-US"/>
          </a:p>
        </p:txBody>
      </p:sp>
      <p:sp>
        <p:nvSpPr>
          <p:cNvPr id="5" name="Rounded Rectangle 4">
            <a:extLst>
              <a:ext uri="{FF2B5EF4-FFF2-40B4-BE49-F238E27FC236}">
                <a16:creationId xmlns:a16="http://schemas.microsoft.com/office/drawing/2014/main" id="{315F6DD4-2999-F344-A59E-18297367438A}"/>
              </a:ext>
            </a:extLst>
          </p:cNvPr>
          <p:cNvSpPr/>
          <p:nvPr/>
        </p:nvSpPr>
        <p:spPr>
          <a:xfrm>
            <a:off x="920157" y="1650890"/>
            <a:ext cx="3108960" cy="548640"/>
          </a:xfrm>
          <a:prstGeom prst="roundRect">
            <a:avLst/>
          </a:prstGeom>
          <a:solidFill>
            <a:srgbClr val="007C7F">
              <a:alpha val="20784"/>
            </a:srgbClr>
          </a:solidFill>
          <a:ln w="15875">
            <a:solidFill>
              <a:srgbClr val="007C7F"/>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Attachment Inhibitors</a:t>
            </a:r>
          </a:p>
        </p:txBody>
      </p:sp>
      <p:sp>
        <p:nvSpPr>
          <p:cNvPr id="26" name="Rounded Rectangle 25">
            <a:extLst>
              <a:ext uri="{FF2B5EF4-FFF2-40B4-BE49-F238E27FC236}">
                <a16:creationId xmlns:a16="http://schemas.microsoft.com/office/drawing/2014/main" id="{0F583763-582C-B142-9602-BF510851286E}"/>
              </a:ext>
            </a:extLst>
          </p:cNvPr>
          <p:cNvSpPr/>
          <p:nvPr/>
        </p:nvSpPr>
        <p:spPr>
          <a:xfrm>
            <a:off x="920157" y="2948981"/>
            <a:ext cx="3108960" cy="548640"/>
          </a:xfrm>
          <a:prstGeom prst="roundRect">
            <a:avLst/>
          </a:prstGeom>
          <a:solidFill>
            <a:srgbClr val="0070C0">
              <a:alpha val="20000"/>
            </a:srgbClr>
          </a:solid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a:solidFill>
                  <a:schemeClr val="tx1"/>
                </a:solidFill>
                <a:latin typeface="Arial" panose="020B0604020202020204" pitchFamily="34" charset="0"/>
                <a:cs typeface="Arial" panose="020B0604020202020204" pitchFamily="34" charset="0"/>
              </a:rPr>
              <a:t>CCR5 Antagonists</a:t>
            </a:r>
            <a:endParaRPr lang="en-US" sz="1800" b="1" dirty="0">
              <a:solidFill>
                <a:schemeClr val="tx1"/>
              </a:solidFill>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04E83D45-D2A0-5445-9A4B-742E492A580E}"/>
              </a:ext>
            </a:extLst>
          </p:cNvPr>
          <p:cNvSpPr/>
          <p:nvPr/>
        </p:nvSpPr>
        <p:spPr>
          <a:xfrm>
            <a:off x="920157" y="4178003"/>
            <a:ext cx="3108960" cy="548640"/>
          </a:xfrm>
          <a:prstGeom prst="roundRect">
            <a:avLst/>
          </a:prstGeom>
          <a:solidFill>
            <a:srgbClr val="AC685B">
              <a:alpha val="20000"/>
            </a:srgbClr>
          </a:solidFill>
          <a:ln w="15875">
            <a:solidFill>
              <a:srgbClr val="7F4D4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Fusion Inhibitors</a:t>
            </a:r>
          </a:p>
        </p:txBody>
      </p:sp>
      <p:sp>
        <p:nvSpPr>
          <p:cNvPr id="31" name="Rectangle 30">
            <a:extLst>
              <a:ext uri="{FF2B5EF4-FFF2-40B4-BE49-F238E27FC236}">
                <a16:creationId xmlns:a16="http://schemas.microsoft.com/office/drawing/2014/main" id="{09CC4002-986C-F345-99E1-2C483D603C5C}"/>
              </a:ext>
            </a:extLst>
          </p:cNvPr>
          <p:cNvSpPr/>
          <p:nvPr/>
        </p:nvSpPr>
        <p:spPr>
          <a:xfrm>
            <a:off x="477755" y="1003781"/>
            <a:ext cx="3931920" cy="427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lgn="ctr"/>
            <a:r>
              <a:rPr lang="en-US" sz="2000" dirty="0">
                <a:latin typeface="Arial" panose="020B0604020202020204" pitchFamily="34" charset="0"/>
                <a:cs typeface="Arial" panose="020B0604020202020204" pitchFamily="34" charset="0"/>
              </a:rPr>
              <a:t>HIV Entry Inhibitor Subclasses</a:t>
            </a:r>
          </a:p>
        </p:txBody>
      </p:sp>
      <p:sp>
        <p:nvSpPr>
          <p:cNvPr id="7" name="Rounded Rectangle 6">
            <a:extLst>
              <a:ext uri="{FF2B5EF4-FFF2-40B4-BE49-F238E27FC236}">
                <a16:creationId xmlns:a16="http://schemas.microsoft.com/office/drawing/2014/main" id="{C2DA1C81-0499-C452-747E-2E890E88BE2A}"/>
              </a:ext>
            </a:extLst>
          </p:cNvPr>
          <p:cNvSpPr/>
          <p:nvPr/>
        </p:nvSpPr>
        <p:spPr>
          <a:xfrm>
            <a:off x="920157" y="2301348"/>
            <a:ext cx="3108960" cy="548640"/>
          </a:xfrm>
          <a:prstGeom prst="roundRect">
            <a:avLst/>
          </a:prstGeom>
          <a:gradFill flip="none" rotWithShape="1">
            <a:gsLst>
              <a:gs pos="100000">
                <a:srgbClr val="0070C0">
                  <a:alpha val="20000"/>
                </a:srgbClr>
              </a:gs>
              <a:gs pos="21000">
                <a:srgbClr val="007C7F">
                  <a:alpha val="20000"/>
                </a:srgbClr>
              </a:gs>
            </a:gsLst>
            <a:lin ang="5400000" scaled="0"/>
            <a:tileRect/>
          </a:gradFill>
          <a:ln w="15875">
            <a:gradFill>
              <a:gsLst>
                <a:gs pos="0">
                  <a:srgbClr val="007C7F"/>
                </a:gs>
                <a:gs pos="100000">
                  <a:srgbClr val="0070C0"/>
                </a:gs>
              </a:gsLst>
              <a:lin ang="5400000" scaled="1"/>
            </a:gra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Post-Attachment Inhibitors</a:t>
            </a:r>
          </a:p>
        </p:txBody>
      </p:sp>
      <p:sp>
        <p:nvSpPr>
          <p:cNvPr id="8" name="Rounded Rectangle 7">
            <a:extLst>
              <a:ext uri="{FF2B5EF4-FFF2-40B4-BE49-F238E27FC236}">
                <a16:creationId xmlns:a16="http://schemas.microsoft.com/office/drawing/2014/main" id="{2A69D1F2-EF06-BF1E-8C3A-CD316EDD3A71}"/>
              </a:ext>
            </a:extLst>
          </p:cNvPr>
          <p:cNvSpPr/>
          <p:nvPr/>
        </p:nvSpPr>
        <p:spPr>
          <a:xfrm>
            <a:off x="5142169" y="1650890"/>
            <a:ext cx="3108960" cy="548640"/>
          </a:xfrm>
          <a:prstGeom prst="roundRect">
            <a:avLst/>
          </a:prstGeom>
          <a:solidFill>
            <a:srgbClr val="FFC60D">
              <a:alpha val="20784"/>
            </a:srgbClr>
          </a:solidFill>
          <a:ln w="15875">
            <a:solidFill>
              <a:srgbClr val="89440C"/>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Fostemsavir</a:t>
            </a:r>
          </a:p>
        </p:txBody>
      </p:sp>
      <p:sp>
        <p:nvSpPr>
          <p:cNvPr id="9" name="Rounded Rectangle 8">
            <a:extLst>
              <a:ext uri="{FF2B5EF4-FFF2-40B4-BE49-F238E27FC236}">
                <a16:creationId xmlns:a16="http://schemas.microsoft.com/office/drawing/2014/main" id="{C4589CB3-3031-1C52-06AF-FE04BF7D8D31}"/>
              </a:ext>
            </a:extLst>
          </p:cNvPr>
          <p:cNvSpPr/>
          <p:nvPr/>
        </p:nvSpPr>
        <p:spPr>
          <a:xfrm>
            <a:off x="5142169" y="2948981"/>
            <a:ext cx="3108960" cy="548640"/>
          </a:xfrm>
          <a:prstGeom prst="roundRect">
            <a:avLst/>
          </a:prstGeom>
          <a:solidFill>
            <a:srgbClr val="FFC60D">
              <a:alpha val="20784"/>
            </a:srgbClr>
          </a:solidFill>
          <a:ln w="15875">
            <a:solidFill>
              <a:srgbClr val="89440C"/>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Maraviroc</a:t>
            </a:r>
          </a:p>
        </p:txBody>
      </p:sp>
      <p:sp>
        <p:nvSpPr>
          <p:cNvPr id="10" name="Rounded Rectangle 9">
            <a:extLst>
              <a:ext uri="{FF2B5EF4-FFF2-40B4-BE49-F238E27FC236}">
                <a16:creationId xmlns:a16="http://schemas.microsoft.com/office/drawing/2014/main" id="{AE33F3D0-B648-7BCA-D4EF-D323E9EAAE5D}"/>
              </a:ext>
            </a:extLst>
          </p:cNvPr>
          <p:cNvSpPr/>
          <p:nvPr/>
        </p:nvSpPr>
        <p:spPr>
          <a:xfrm>
            <a:off x="5142169" y="2301348"/>
            <a:ext cx="3108960" cy="548640"/>
          </a:xfrm>
          <a:prstGeom prst="roundRect">
            <a:avLst/>
          </a:prstGeom>
          <a:solidFill>
            <a:srgbClr val="FFC60D">
              <a:alpha val="20784"/>
            </a:srgbClr>
          </a:solidFill>
          <a:ln w="15875">
            <a:solidFill>
              <a:srgbClr val="89440C"/>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Ibalizumab</a:t>
            </a:r>
          </a:p>
        </p:txBody>
      </p:sp>
      <p:sp>
        <p:nvSpPr>
          <p:cNvPr id="11" name="Rounded Rectangle 10">
            <a:extLst>
              <a:ext uri="{FF2B5EF4-FFF2-40B4-BE49-F238E27FC236}">
                <a16:creationId xmlns:a16="http://schemas.microsoft.com/office/drawing/2014/main" id="{73A9187E-7986-741E-992A-FD703B48AE28}"/>
              </a:ext>
            </a:extLst>
          </p:cNvPr>
          <p:cNvSpPr/>
          <p:nvPr/>
        </p:nvSpPr>
        <p:spPr>
          <a:xfrm>
            <a:off x="5142169" y="4178003"/>
            <a:ext cx="3108960" cy="548640"/>
          </a:xfrm>
          <a:prstGeom prst="roundRect">
            <a:avLst/>
          </a:prstGeom>
          <a:solidFill>
            <a:srgbClr val="FFC60D">
              <a:alpha val="20784"/>
            </a:srgbClr>
          </a:solidFill>
          <a:ln w="15875">
            <a:solidFill>
              <a:srgbClr val="89440C"/>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chemeClr val="tx1"/>
                </a:solidFill>
                <a:latin typeface="Arial" panose="020B0604020202020204" pitchFamily="34" charset="0"/>
                <a:cs typeface="Arial" panose="020B0604020202020204" pitchFamily="34" charset="0"/>
              </a:rPr>
              <a:t>Enfuvirtide</a:t>
            </a:r>
          </a:p>
        </p:txBody>
      </p:sp>
      <p:sp>
        <p:nvSpPr>
          <p:cNvPr id="12" name="Rectangle 11">
            <a:extLst>
              <a:ext uri="{FF2B5EF4-FFF2-40B4-BE49-F238E27FC236}">
                <a16:creationId xmlns:a16="http://schemas.microsoft.com/office/drawing/2014/main" id="{F8B414B8-497F-A9BD-02F0-5416D0891173}"/>
              </a:ext>
            </a:extLst>
          </p:cNvPr>
          <p:cNvSpPr/>
          <p:nvPr/>
        </p:nvSpPr>
        <p:spPr>
          <a:xfrm>
            <a:off x="4734329" y="1003781"/>
            <a:ext cx="4095863" cy="427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lgn="ctr"/>
            <a:r>
              <a:rPr lang="en-US" sz="2000" dirty="0">
                <a:latin typeface="Arial" panose="020B0604020202020204" pitchFamily="34" charset="0"/>
                <a:cs typeface="Arial" panose="020B0604020202020204" pitchFamily="34" charset="0"/>
              </a:rPr>
              <a:t>HIV Entry Inhibitor Medications</a:t>
            </a:r>
          </a:p>
        </p:txBody>
      </p:sp>
      <p:cxnSp>
        <p:nvCxnSpPr>
          <p:cNvPr id="14" name="Straight Connector 13">
            <a:extLst>
              <a:ext uri="{FF2B5EF4-FFF2-40B4-BE49-F238E27FC236}">
                <a16:creationId xmlns:a16="http://schemas.microsoft.com/office/drawing/2014/main" id="{F9B145BC-ED41-0A87-4CE8-F958CFBEDB79}"/>
              </a:ext>
            </a:extLst>
          </p:cNvPr>
          <p:cNvCxnSpPr>
            <a:cxnSpLocks/>
          </p:cNvCxnSpPr>
          <p:nvPr/>
        </p:nvCxnSpPr>
        <p:spPr>
          <a:xfrm>
            <a:off x="4029342" y="1920781"/>
            <a:ext cx="1097280" cy="4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60D1C6D-2AFE-8DC6-19D1-1D3166B5AAFC}"/>
              </a:ext>
            </a:extLst>
          </p:cNvPr>
          <p:cNvCxnSpPr>
            <a:cxnSpLocks/>
          </p:cNvCxnSpPr>
          <p:nvPr/>
        </p:nvCxnSpPr>
        <p:spPr>
          <a:xfrm>
            <a:off x="4029342" y="3207662"/>
            <a:ext cx="1097280" cy="4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A17105-427C-2D9F-7601-F8C49FB3DF7F}"/>
              </a:ext>
            </a:extLst>
          </p:cNvPr>
          <p:cNvCxnSpPr>
            <a:cxnSpLocks/>
          </p:cNvCxnSpPr>
          <p:nvPr/>
        </p:nvCxnSpPr>
        <p:spPr>
          <a:xfrm>
            <a:off x="4029342" y="2571750"/>
            <a:ext cx="1097280" cy="4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9F6815-CC0E-E510-948D-698E522B24FA}"/>
              </a:ext>
            </a:extLst>
          </p:cNvPr>
          <p:cNvCxnSpPr>
            <a:cxnSpLocks/>
          </p:cNvCxnSpPr>
          <p:nvPr/>
        </p:nvCxnSpPr>
        <p:spPr>
          <a:xfrm>
            <a:off x="4029342" y="4450438"/>
            <a:ext cx="1097280" cy="4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748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2357">
        <p159:morph option="byObject"/>
      </p:transition>
    </mc:Choice>
    <mc:Fallback xmlns="">
      <p:transition spd="slow" advTm="22357">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5AB79-AE72-12DE-83E0-E8D5762E10AF}"/>
              </a:ext>
            </a:extLst>
          </p:cNvPr>
          <p:cNvSpPr>
            <a:spLocks noGrp="1"/>
          </p:cNvSpPr>
          <p:nvPr>
            <p:ph type="title"/>
          </p:nvPr>
        </p:nvSpPr>
        <p:spPr/>
        <p:txBody>
          <a:bodyPr/>
          <a:lstStyle/>
          <a:p>
            <a:r>
              <a:rPr lang="en-US" dirty="0"/>
              <a:t>Attachment Inhibitors</a:t>
            </a:r>
          </a:p>
        </p:txBody>
      </p:sp>
    </p:spTree>
    <p:extLst>
      <p:ext uri="{BB962C8B-B14F-4D97-AF65-F5344CB8AC3E}">
        <p14:creationId xmlns:p14="http://schemas.microsoft.com/office/powerpoint/2010/main" val="3089298337"/>
      </p:ext>
    </p:extLst>
  </p:cSld>
  <p:clrMapOvr>
    <a:masterClrMapping/>
  </p:clrMapOvr>
  <p:transition spd="slow" advTm="20469"/>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ECAD0BD-C874-7015-2C29-971BD42B0BE1}"/>
              </a:ext>
            </a:extLst>
          </p:cNvPr>
          <p:cNvPicPr>
            <a:picLocks noChangeAspect="1"/>
          </p:cNvPicPr>
          <p:nvPr/>
        </p:nvPicPr>
        <p:blipFill>
          <a:blip r:embed="rId2"/>
          <a:stretch>
            <a:fillRect/>
          </a:stretch>
        </p:blipFill>
        <p:spPr>
          <a:xfrm>
            <a:off x="228600" y="966983"/>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Entry: Attachment</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22" name="Rectangle 21">
            <a:extLst>
              <a:ext uri="{FF2B5EF4-FFF2-40B4-BE49-F238E27FC236}">
                <a16:creationId xmlns:a16="http://schemas.microsoft.com/office/drawing/2014/main" id="{A0DEDFA0-5DAD-F845-23F0-7750841A790D}"/>
              </a:ext>
            </a:extLst>
          </p:cNvPr>
          <p:cNvSpPr/>
          <p:nvPr/>
        </p:nvSpPr>
        <p:spPr>
          <a:xfrm>
            <a:off x="4002769" y="1323210"/>
            <a:ext cx="804672"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HIV</a:t>
            </a:r>
          </a:p>
        </p:txBody>
      </p:sp>
      <p:sp>
        <p:nvSpPr>
          <p:cNvPr id="26" name="Rectangle 25">
            <a:extLst>
              <a:ext uri="{FF2B5EF4-FFF2-40B4-BE49-F238E27FC236}">
                <a16:creationId xmlns:a16="http://schemas.microsoft.com/office/drawing/2014/main" id="{3A0416BC-209D-F3FA-432E-C607F8153472}"/>
              </a:ext>
            </a:extLst>
          </p:cNvPr>
          <p:cNvSpPr/>
          <p:nvPr/>
        </p:nvSpPr>
        <p:spPr>
          <a:xfrm>
            <a:off x="5309089" y="4509205"/>
            <a:ext cx="1127254"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Host Cell</a:t>
            </a:r>
          </a:p>
        </p:txBody>
      </p:sp>
      <p:sp>
        <p:nvSpPr>
          <p:cNvPr id="3" name="Rectangle 2">
            <a:extLst>
              <a:ext uri="{FF2B5EF4-FFF2-40B4-BE49-F238E27FC236}">
                <a16:creationId xmlns:a16="http://schemas.microsoft.com/office/drawing/2014/main" id="{7567D6E1-1BC0-B16C-3D66-8950AAAE0086}"/>
              </a:ext>
            </a:extLst>
          </p:cNvPr>
          <p:cNvSpPr/>
          <p:nvPr/>
        </p:nvSpPr>
        <p:spPr>
          <a:xfrm rot="20026855">
            <a:off x="3210296" y="4271983"/>
            <a:ext cx="1626961"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Surface Receptors</a:t>
            </a:r>
          </a:p>
        </p:txBody>
      </p:sp>
      <p:sp>
        <p:nvSpPr>
          <p:cNvPr id="6" name="Rectangle 5">
            <a:extLst>
              <a:ext uri="{FF2B5EF4-FFF2-40B4-BE49-F238E27FC236}">
                <a16:creationId xmlns:a16="http://schemas.microsoft.com/office/drawing/2014/main" id="{B5947A0F-2C35-DF17-FED3-A2424A48E5DF}"/>
              </a:ext>
            </a:extLst>
          </p:cNvPr>
          <p:cNvSpPr/>
          <p:nvPr/>
        </p:nvSpPr>
        <p:spPr>
          <a:xfrm>
            <a:off x="1781439" y="4250327"/>
            <a:ext cx="1457744"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300" dirty="0">
                <a:solidFill>
                  <a:srgbClr val="398D8B"/>
                </a:solidFill>
                <a:latin typeface="Calibri" panose="020F0502020204030204" pitchFamily="34" charset="0"/>
                <a:cs typeface="Calibri" panose="020F0502020204030204" pitchFamily="34" charset="0"/>
              </a:rPr>
              <a:t>CD4 Receptor</a:t>
            </a:r>
          </a:p>
        </p:txBody>
      </p:sp>
      <p:sp>
        <p:nvSpPr>
          <p:cNvPr id="8" name="Rectangle 7">
            <a:extLst>
              <a:ext uri="{FF2B5EF4-FFF2-40B4-BE49-F238E27FC236}">
                <a16:creationId xmlns:a16="http://schemas.microsoft.com/office/drawing/2014/main" id="{8FEEFF22-0140-47DD-80F8-BA46A032DB18}"/>
              </a:ext>
            </a:extLst>
          </p:cNvPr>
          <p:cNvSpPr/>
          <p:nvPr/>
        </p:nvSpPr>
        <p:spPr>
          <a:xfrm>
            <a:off x="895857" y="3565447"/>
            <a:ext cx="2317787"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300" dirty="0">
                <a:solidFill>
                  <a:srgbClr val="AC0002"/>
                </a:solidFill>
                <a:latin typeface="Calibri" panose="020F0502020204030204" pitchFamily="34" charset="0"/>
                <a:cs typeface="Calibri" panose="020F0502020204030204" pitchFamily="34" charset="0"/>
              </a:rPr>
              <a:t>HIV Envelope Glycoprotein</a:t>
            </a:r>
          </a:p>
        </p:txBody>
      </p:sp>
      <p:cxnSp>
        <p:nvCxnSpPr>
          <p:cNvPr id="9" name="Straight Connector 8">
            <a:extLst>
              <a:ext uri="{FF2B5EF4-FFF2-40B4-BE49-F238E27FC236}">
                <a16:creationId xmlns:a16="http://schemas.microsoft.com/office/drawing/2014/main" id="{84E1A8D0-9A10-94AD-9015-D20F81B977F2}"/>
              </a:ext>
            </a:extLst>
          </p:cNvPr>
          <p:cNvCxnSpPr>
            <a:cxnSpLocks/>
          </p:cNvCxnSpPr>
          <p:nvPr/>
        </p:nvCxnSpPr>
        <p:spPr>
          <a:xfrm flipV="1">
            <a:off x="4355795" y="3373821"/>
            <a:ext cx="678660" cy="321483"/>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3863C2AB-23B6-61AA-FA64-50F80AABEC00}"/>
              </a:ext>
            </a:extLst>
          </p:cNvPr>
          <p:cNvSpPr/>
          <p:nvPr/>
        </p:nvSpPr>
        <p:spPr>
          <a:xfrm>
            <a:off x="5077660" y="3191859"/>
            <a:ext cx="1386202" cy="274320"/>
          </a:xfrm>
          <a:prstGeom prst="roundRect">
            <a:avLst/>
          </a:prstGeom>
          <a:solidFill>
            <a:srgbClr val="007C7F"/>
          </a:solidFill>
          <a:ln w="15875">
            <a:solidFill>
              <a:srgbClr val="007C7F"/>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a:solidFill>
                  <a:srgbClr val="FFFFFF"/>
                </a:solidFill>
                <a:latin typeface="Calibri" panose="020F0502020204030204" pitchFamily="34" charset="0"/>
                <a:cs typeface="Calibri" panose="020F0502020204030204" pitchFamily="34" charset="0"/>
              </a:rPr>
              <a:t>Attachment</a:t>
            </a:r>
          </a:p>
        </p:txBody>
      </p:sp>
    </p:spTree>
    <p:extLst>
      <p:ext uri="{BB962C8B-B14F-4D97-AF65-F5344CB8AC3E}">
        <p14:creationId xmlns:p14="http://schemas.microsoft.com/office/powerpoint/2010/main" val="4077414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18912">
        <p159:morph option="byObject"/>
      </p:transition>
    </mc:Choice>
    <mc:Fallback xmlns="">
      <p:transition spd="slow" advTm="18912">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B4C78-897F-2E07-6FA3-6010268CD6E8}"/>
              </a:ext>
            </a:extLst>
          </p:cNvPr>
          <p:cNvPicPr>
            <a:picLocks noChangeAspect="1"/>
          </p:cNvPicPr>
          <p:nvPr/>
        </p:nvPicPr>
        <p:blipFill>
          <a:blip r:embed="rId2"/>
          <a:stretch>
            <a:fillRect/>
          </a:stretch>
        </p:blipFill>
        <p:spPr>
          <a:xfrm>
            <a:off x="228600" y="961573"/>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fontScale="90000"/>
          </a:bodyPr>
          <a:lstStyle/>
          <a:p>
            <a:r>
              <a:rPr lang="en-US" dirty="0"/>
              <a:t>HIV Attachment: HIV CD4 Binding Site and Host CD4 Receptor</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22" name="Rectangle 13">
            <a:extLst>
              <a:ext uri="{FF2B5EF4-FFF2-40B4-BE49-F238E27FC236}">
                <a16:creationId xmlns:a16="http://schemas.microsoft.com/office/drawing/2014/main" id="{6FB1CE19-47FF-53B4-3E53-C534AA9140D1}"/>
              </a:ext>
            </a:extLst>
          </p:cNvPr>
          <p:cNvSpPr>
            <a:spLocks noChangeArrowheads="1"/>
          </p:cNvSpPr>
          <p:nvPr/>
        </p:nvSpPr>
        <p:spPr bwMode="auto">
          <a:xfrm>
            <a:off x="235365" y="4517247"/>
            <a:ext cx="938747"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alibri" panose="020F0502020204030204" pitchFamily="34" charset="0"/>
                <a:cs typeface="Calibri" panose="020F0502020204030204" pitchFamily="34" charset="0"/>
              </a:rPr>
              <a:t>Host cell</a:t>
            </a:r>
          </a:p>
        </p:txBody>
      </p:sp>
      <p:sp>
        <p:nvSpPr>
          <p:cNvPr id="11" name="Rectangle 10">
            <a:extLst>
              <a:ext uri="{FF2B5EF4-FFF2-40B4-BE49-F238E27FC236}">
                <a16:creationId xmlns:a16="http://schemas.microsoft.com/office/drawing/2014/main" id="{33AF5601-A5A3-2CA6-DA91-7D0A2060B5FC}"/>
              </a:ext>
            </a:extLst>
          </p:cNvPr>
          <p:cNvSpPr/>
          <p:nvPr/>
        </p:nvSpPr>
        <p:spPr>
          <a:xfrm>
            <a:off x="3758519" y="4210789"/>
            <a:ext cx="1626961"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Surface Receptors</a:t>
            </a:r>
          </a:p>
        </p:txBody>
      </p:sp>
      <p:sp>
        <p:nvSpPr>
          <p:cNvPr id="17" name="Rectangle 16">
            <a:extLst>
              <a:ext uri="{FF2B5EF4-FFF2-40B4-BE49-F238E27FC236}">
                <a16:creationId xmlns:a16="http://schemas.microsoft.com/office/drawing/2014/main" id="{93073DD6-CEEC-4A2F-50CA-AFBC83B1B156}"/>
              </a:ext>
            </a:extLst>
          </p:cNvPr>
          <p:cNvSpPr/>
          <p:nvPr/>
        </p:nvSpPr>
        <p:spPr>
          <a:xfrm>
            <a:off x="5104852" y="2206922"/>
            <a:ext cx="1266788"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50000"/>
                    <a:lumOff val="50000"/>
                  </a:schemeClr>
                </a:solidFill>
                <a:latin typeface="Calibri" panose="020F0502020204030204" pitchFamily="34" charset="0"/>
                <a:cs typeface="Calibri" panose="020F0502020204030204" pitchFamily="34" charset="0"/>
              </a:rPr>
              <a:t>gp120</a:t>
            </a:r>
          </a:p>
        </p:txBody>
      </p:sp>
      <p:cxnSp>
        <p:nvCxnSpPr>
          <p:cNvPr id="20" name="Straight Connector 19">
            <a:extLst>
              <a:ext uri="{FF2B5EF4-FFF2-40B4-BE49-F238E27FC236}">
                <a16:creationId xmlns:a16="http://schemas.microsoft.com/office/drawing/2014/main" id="{6B140AA6-CD26-4685-6A06-869697CDB4E5}"/>
              </a:ext>
            </a:extLst>
          </p:cNvPr>
          <p:cNvCxnSpPr>
            <a:cxnSpLocks/>
          </p:cNvCxnSpPr>
          <p:nvPr/>
        </p:nvCxnSpPr>
        <p:spPr>
          <a:xfrm>
            <a:off x="2449642" y="1771430"/>
            <a:ext cx="738058"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CAF47F3-3A5B-12AD-F646-4E40FC4AE678}"/>
              </a:ext>
            </a:extLst>
          </p:cNvPr>
          <p:cNvSpPr/>
          <p:nvPr/>
        </p:nvSpPr>
        <p:spPr>
          <a:xfrm>
            <a:off x="1822255" y="1629698"/>
            <a:ext cx="804672"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orbel" panose="020B0503020204020204" pitchFamily="34" charset="0"/>
                <a:cs typeface="Arial" panose="020B0604020202020204" pitchFamily="34" charset="0"/>
              </a:rPr>
              <a:t>HIV</a:t>
            </a:r>
          </a:p>
        </p:txBody>
      </p:sp>
      <p:cxnSp>
        <p:nvCxnSpPr>
          <p:cNvPr id="5" name="Straight Connector 4">
            <a:extLst>
              <a:ext uri="{FF2B5EF4-FFF2-40B4-BE49-F238E27FC236}">
                <a16:creationId xmlns:a16="http://schemas.microsoft.com/office/drawing/2014/main" id="{BAC87A0E-C272-38DA-9D71-3971DF7D32B3}"/>
              </a:ext>
            </a:extLst>
          </p:cNvPr>
          <p:cNvCxnSpPr>
            <a:cxnSpLocks/>
          </p:cNvCxnSpPr>
          <p:nvPr/>
        </p:nvCxnSpPr>
        <p:spPr>
          <a:xfrm>
            <a:off x="3656857" y="2439317"/>
            <a:ext cx="668425"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2884771-3E72-0E87-5BF4-6EBB0C312CC6}"/>
              </a:ext>
            </a:extLst>
          </p:cNvPr>
          <p:cNvSpPr/>
          <p:nvPr/>
        </p:nvSpPr>
        <p:spPr>
          <a:xfrm>
            <a:off x="2313259" y="2292966"/>
            <a:ext cx="1403558"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C00000"/>
                </a:solidFill>
                <a:latin typeface="Calibri" panose="020F0502020204030204" pitchFamily="34" charset="0"/>
                <a:cs typeface="Calibri" panose="020F0502020204030204" pitchFamily="34" charset="0"/>
              </a:rPr>
              <a:t>CD4 Binding Site</a:t>
            </a:r>
          </a:p>
        </p:txBody>
      </p:sp>
      <p:sp>
        <p:nvSpPr>
          <p:cNvPr id="16" name="Rectangle 15">
            <a:extLst>
              <a:ext uri="{FF2B5EF4-FFF2-40B4-BE49-F238E27FC236}">
                <a16:creationId xmlns:a16="http://schemas.microsoft.com/office/drawing/2014/main" id="{F9F08DB0-F1C2-24A2-BA85-B38ED26F2488}"/>
              </a:ext>
            </a:extLst>
          </p:cNvPr>
          <p:cNvSpPr/>
          <p:nvPr/>
        </p:nvSpPr>
        <p:spPr>
          <a:xfrm>
            <a:off x="2122310" y="2908485"/>
            <a:ext cx="1457744"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rgbClr val="398D8B"/>
                </a:solidFill>
                <a:latin typeface="Calibri" panose="020F0502020204030204" pitchFamily="34" charset="0"/>
                <a:cs typeface="Calibri" panose="020F0502020204030204" pitchFamily="34" charset="0"/>
              </a:rPr>
              <a:t>CD4 Receptor</a:t>
            </a:r>
          </a:p>
        </p:txBody>
      </p:sp>
      <p:cxnSp>
        <p:nvCxnSpPr>
          <p:cNvPr id="18" name="Straight Connector 17">
            <a:extLst>
              <a:ext uri="{FF2B5EF4-FFF2-40B4-BE49-F238E27FC236}">
                <a16:creationId xmlns:a16="http://schemas.microsoft.com/office/drawing/2014/main" id="{DFBAD4C6-9AE5-CCA9-45E3-3C6D03F58C9C}"/>
              </a:ext>
            </a:extLst>
          </p:cNvPr>
          <p:cNvCxnSpPr>
            <a:cxnSpLocks/>
          </p:cNvCxnSpPr>
          <p:nvPr/>
        </p:nvCxnSpPr>
        <p:spPr>
          <a:xfrm>
            <a:off x="3378804" y="3079408"/>
            <a:ext cx="668425"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3" name="Right Bracket 22">
            <a:extLst>
              <a:ext uri="{FF2B5EF4-FFF2-40B4-BE49-F238E27FC236}">
                <a16:creationId xmlns:a16="http://schemas.microsoft.com/office/drawing/2014/main" id="{39BBFE1D-4038-BB6F-D70A-FD94368AFCB1}"/>
              </a:ext>
            </a:extLst>
          </p:cNvPr>
          <p:cNvSpPr/>
          <p:nvPr/>
        </p:nvSpPr>
        <p:spPr>
          <a:xfrm>
            <a:off x="5045028" y="2105760"/>
            <a:ext cx="45719" cy="4572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a:extLst>
              <a:ext uri="{FF2B5EF4-FFF2-40B4-BE49-F238E27FC236}">
                <a16:creationId xmlns:a16="http://schemas.microsoft.com/office/drawing/2014/main" id="{5DD82DE7-2B85-9F05-99FE-C2DD7D2BC4F3}"/>
              </a:ext>
            </a:extLst>
          </p:cNvPr>
          <p:cNvSpPr/>
          <p:nvPr/>
        </p:nvSpPr>
        <p:spPr>
          <a:xfrm rot="21264124">
            <a:off x="4392076" y="2319024"/>
            <a:ext cx="94063" cy="131957"/>
          </a:xfrm>
          <a:custGeom>
            <a:avLst/>
            <a:gdLst>
              <a:gd name="connsiteX0" fmla="*/ 99225 w 137536"/>
              <a:gd name="connsiteY0" fmla="*/ 9 h 192944"/>
              <a:gd name="connsiteX1" fmla="*/ 29375 w 137536"/>
              <a:gd name="connsiteY1" fmla="*/ 38109 h 192944"/>
              <a:gd name="connsiteX2" fmla="*/ 3975 w 137536"/>
              <a:gd name="connsiteY2" fmla="*/ 107959 h 192944"/>
              <a:gd name="connsiteX3" fmla="*/ 7150 w 137536"/>
              <a:gd name="connsiteY3" fmla="*/ 177809 h 192944"/>
              <a:gd name="connsiteX4" fmla="*/ 70650 w 137536"/>
              <a:gd name="connsiteY4" fmla="*/ 190509 h 192944"/>
              <a:gd name="connsiteX5" fmla="*/ 115100 w 137536"/>
              <a:gd name="connsiteY5" fmla="*/ 142884 h 192944"/>
              <a:gd name="connsiteX6" fmla="*/ 137325 w 137536"/>
              <a:gd name="connsiteY6" fmla="*/ 41284 h 192944"/>
              <a:gd name="connsiteX7" fmla="*/ 99225 w 137536"/>
              <a:gd name="connsiteY7" fmla="*/ 9 h 1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536" h="192944">
                <a:moveTo>
                  <a:pt x="99225" y="9"/>
                </a:moveTo>
                <a:cubicBezTo>
                  <a:pt x="81233" y="-520"/>
                  <a:pt x="45250" y="20117"/>
                  <a:pt x="29375" y="38109"/>
                </a:cubicBezTo>
                <a:cubicBezTo>
                  <a:pt x="13500" y="56101"/>
                  <a:pt x="7679" y="84676"/>
                  <a:pt x="3975" y="107959"/>
                </a:cubicBezTo>
                <a:cubicBezTo>
                  <a:pt x="271" y="131242"/>
                  <a:pt x="-3963" y="164051"/>
                  <a:pt x="7150" y="177809"/>
                </a:cubicBezTo>
                <a:cubicBezTo>
                  <a:pt x="18263" y="191567"/>
                  <a:pt x="52658" y="196330"/>
                  <a:pt x="70650" y="190509"/>
                </a:cubicBezTo>
                <a:cubicBezTo>
                  <a:pt x="88642" y="184688"/>
                  <a:pt x="103988" y="167755"/>
                  <a:pt x="115100" y="142884"/>
                </a:cubicBezTo>
                <a:cubicBezTo>
                  <a:pt x="126212" y="118013"/>
                  <a:pt x="134679" y="64038"/>
                  <a:pt x="137325" y="41284"/>
                </a:cubicBezTo>
                <a:cubicBezTo>
                  <a:pt x="139971" y="18530"/>
                  <a:pt x="117217" y="538"/>
                  <a:pt x="99225" y="9"/>
                </a:cubicBezTo>
                <a:close/>
              </a:path>
            </a:pathLst>
          </a:custGeom>
          <a:gradFill>
            <a:gsLst>
              <a:gs pos="0">
                <a:srgbClr val="CF6B61">
                  <a:alpha val="39401"/>
                </a:srgbClr>
              </a:gs>
              <a:gs pos="99000">
                <a:srgbClr val="D6433D"/>
              </a:gs>
            </a:gsLst>
            <a:path path="circle">
              <a:fillToRect l="100000" t="100000"/>
            </a:path>
          </a:gradFill>
          <a:ln w="9525" cap="rnd">
            <a:solidFill>
              <a:srgbClr val="E22C1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3CC90537-DBDC-8874-E767-DB9F624432EB}"/>
              </a:ext>
            </a:extLst>
          </p:cNvPr>
          <p:cNvSpPr/>
          <p:nvPr/>
        </p:nvSpPr>
        <p:spPr>
          <a:xfrm rot="335876" flipH="1">
            <a:off x="4677040" y="2319022"/>
            <a:ext cx="94063" cy="131957"/>
          </a:xfrm>
          <a:custGeom>
            <a:avLst/>
            <a:gdLst>
              <a:gd name="connsiteX0" fmla="*/ 99225 w 137536"/>
              <a:gd name="connsiteY0" fmla="*/ 9 h 192944"/>
              <a:gd name="connsiteX1" fmla="*/ 29375 w 137536"/>
              <a:gd name="connsiteY1" fmla="*/ 38109 h 192944"/>
              <a:gd name="connsiteX2" fmla="*/ 3975 w 137536"/>
              <a:gd name="connsiteY2" fmla="*/ 107959 h 192944"/>
              <a:gd name="connsiteX3" fmla="*/ 7150 w 137536"/>
              <a:gd name="connsiteY3" fmla="*/ 177809 h 192944"/>
              <a:gd name="connsiteX4" fmla="*/ 70650 w 137536"/>
              <a:gd name="connsiteY4" fmla="*/ 190509 h 192944"/>
              <a:gd name="connsiteX5" fmla="*/ 115100 w 137536"/>
              <a:gd name="connsiteY5" fmla="*/ 142884 h 192944"/>
              <a:gd name="connsiteX6" fmla="*/ 137325 w 137536"/>
              <a:gd name="connsiteY6" fmla="*/ 41284 h 192944"/>
              <a:gd name="connsiteX7" fmla="*/ 99225 w 137536"/>
              <a:gd name="connsiteY7" fmla="*/ 9 h 1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536" h="192944">
                <a:moveTo>
                  <a:pt x="99225" y="9"/>
                </a:moveTo>
                <a:cubicBezTo>
                  <a:pt x="81233" y="-520"/>
                  <a:pt x="45250" y="20117"/>
                  <a:pt x="29375" y="38109"/>
                </a:cubicBezTo>
                <a:cubicBezTo>
                  <a:pt x="13500" y="56101"/>
                  <a:pt x="7679" y="84676"/>
                  <a:pt x="3975" y="107959"/>
                </a:cubicBezTo>
                <a:cubicBezTo>
                  <a:pt x="271" y="131242"/>
                  <a:pt x="-3963" y="164051"/>
                  <a:pt x="7150" y="177809"/>
                </a:cubicBezTo>
                <a:cubicBezTo>
                  <a:pt x="18263" y="191567"/>
                  <a:pt x="52658" y="196330"/>
                  <a:pt x="70650" y="190509"/>
                </a:cubicBezTo>
                <a:cubicBezTo>
                  <a:pt x="88642" y="184688"/>
                  <a:pt x="103988" y="167755"/>
                  <a:pt x="115100" y="142884"/>
                </a:cubicBezTo>
                <a:cubicBezTo>
                  <a:pt x="126212" y="118013"/>
                  <a:pt x="134679" y="64038"/>
                  <a:pt x="137325" y="41284"/>
                </a:cubicBezTo>
                <a:cubicBezTo>
                  <a:pt x="139971" y="18530"/>
                  <a:pt x="117217" y="538"/>
                  <a:pt x="99225" y="9"/>
                </a:cubicBezTo>
                <a:close/>
              </a:path>
            </a:pathLst>
          </a:custGeom>
          <a:gradFill>
            <a:gsLst>
              <a:gs pos="0">
                <a:srgbClr val="CF6B61">
                  <a:alpha val="39401"/>
                </a:srgbClr>
              </a:gs>
              <a:gs pos="99000">
                <a:srgbClr val="D6433D"/>
              </a:gs>
            </a:gsLst>
            <a:path path="circle">
              <a:fillToRect l="100000" t="100000"/>
            </a:path>
          </a:gradFill>
          <a:ln w="9525" cap="rnd">
            <a:solidFill>
              <a:srgbClr val="E22C1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A4C4FF0-DC06-321F-5361-DDADFB90C842}"/>
              </a:ext>
            </a:extLst>
          </p:cNvPr>
          <p:cNvPicPr>
            <a:picLocks noChangeAspect="1"/>
          </p:cNvPicPr>
          <p:nvPr/>
        </p:nvPicPr>
        <p:blipFill>
          <a:blip r:embed="rId3">
            <a:alphaModFix/>
          </a:blip>
          <a:stretch>
            <a:fillRect/>
          </a:stretch>
        </p:blipFill>
        <p:spPr>
          <a:xfrm>
            <a:off x="5975019" y="3492447"/>
            <a:ext cx="356941" cy="577903"/>
          </a:xfrm>
          <a:prstGeom prst="rect">
            <a:avLst/>
          </a:prstGeom>
        </p:spPr>
      </p:pic>
      <p:pic>
        <p:nvPicPr>
          <p:cNvPr id="7" name="Picture 6">
            <a:extLst>
              <a:ext uri="{FF2B5EF4-FFF2-40B4-BE49-F238E27FC236}">
                <a16:creationId xmlns:a16="http://schemas.microsoft.com/office/drawing/2014/main" id="{0383B957-2181-48EF-949E-C2D5D58118EB}"/>
              </a:ext>
            </a:extLst>
          </p:cNvPr>
          <p:cNvPicPr>
            <a:picLocks noChangeAspect="1"/>
          </p:cNvPicPr>
          <p:nvPr/>
        </p:nvPicPr>
        <p:blipFill>
          <a:blip r:embed="rId4">
            <a:alphaModFix amt="70000"/>
          </a:blip>
          <a:stretch>
            <a:fillRect/>
          </a:stretch>
        </p:blipFill>
        <p:spPr>
          <a:xfrm rot="208917">
            <a:off x="5971610" y="3681704"/>
            <a:ext cx="355600" cy="228600"/>
          </a:xfrm>
          <a:prstGeom prst="rect">
            <a:avLst/>
          </a:prstGeom>
        </p:spPr>
      </p:pic>
    </p:spTree>
    <p:extLst>
      <p:ext uri="{BB962C8B-B14F-4D97-AF65-F5344CB8AC3E}">
        <p14:creationId xmlns:p14="http://schemas.microsoft.com/office/powerpoint/2010/main" val="339169106"/>
      </p:ext>
    </p:extLst>
  </p:cSld>
  <p:clrMapOvr>
    <a:masterClrMapping/>
  </p:clrMapOvr>
  <mc:AlternateContent xmlns:mc="http://schemas.openxmlformats.org/markup-compatibility/2006" xmlns:p14="http://schemas.microsoft.com/office/powerpoint/2010/main">
    <mc:Choice Requires="p14">
      <p:transition spd="slow" p14:dur="1250" advTm="19232">
        <p:fade/>
      </p:transition>
    </mc:Choice>
    <mc:Fallback xmlns="">
      <p:transition spd="slow" advTm="19232">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B01C28-B692-1512-D489-B708A586497F}"/>
              </a:ext>
            </a:extLst>
          </p:cNvPr>
          <p:cNvPicPr>
            <a:picLocks noChangeAspect="1"/>
          </p:cNvPicPr>
          <p:nvPr/>
        </p:nvPicPr>
        <p:blipFill>
          <a:blip r:embed="rId2"/>
          <a:stretch>
            <a:fillRect/>
          </a:stretch>
        </p:blipFill>
        <p:spPr>
          <a:xfrm>
            <a:off x="228600" y="961573"/>
            <a:ext cx="8686800" cy="3860800"/>
          </a:xfrm>
          <a:prstGeom prst="rect">
            <a:avLst/>
          </a:prstGeom>
        </p:spPr>
      </p:pic>
      <p:sp>
        <p:nvSpPr>
          <p:cNvPr id="2" name="Title 1">
            <a:extLst>
              <a:ext uri="{FF2B5EF4-FFF2-40B4-BE49-F238E27FC236}">
                <a16:creationId xmlns:a16="http://schemas.microsoft.com/office/drawing/2014/main" id="{066ABB73-240A-6EDC-6A06-C94B8E6C6D64}"/>
              </a:ext>
            </a:extLst>
          </p:cNvPr>
          <p:cNvSpPr>
            <a:spLocks noGrp="1"/>
          </p:cNvSpPr>
          <p:nvPr>
            <p:ph type="title"/>
          </p:nvPr>
        </p:nvSpPr>
        <p:spPr/>
        <p:txBody>
          <a:bodyPr>
            <a:normAutofit/>
          </a:bodyPr>
          <a:lstStyle/>
          <a:p>
            <a:r>
              <a:rPr lang="en-US" dirty="0"/>
              <a:t>HIV Attachment: CD4 Receptor and CD4 Binding Site</a:t>
            </a:r>
          </a:p>
        </p:txBody>
      </p:sp>
      <p:sp>
        <p:nvSpPr>
          <p:cNvPr id="3" name="Text Placeholder 2">
            <a:extLst>
              <a:ext uri="{FF2B5EF4-FFF2-40B4-BE49-F238E27FC236}">
                <a16:creationId xmlns:a16="http://schemas.microsoft.com/office/drawing/2014/main" id="{02E68E1B-9C00-417E-BCA6-340994DC15F3}"/>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38FC99E8-0175-A7F9-C58D-F6D33B30F784}"/>
              </a:ext>
            </a:extLst>
          </p:cNvPr>
          <p:cNvSpPr/>
          <p:nvPr/>
        </p:nvSpPr>
        <p:spPr>
          <a:xfrm>
            <a:off x="1665110" y="2767808"/>
            <a:ext cx="1457744"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rgbClr val="398D8B"/>
                </a:solidFill>
                <a:latin typeface="Calibri" panose="020F0502020204030204" pitchFamily="34" charset="0"/>
                <a:cs typeface="Calibri" panose="020F0502020204030204" pitchFamily="34" charset="0"/>
              </a:rPr>
              <a:t>CD4 Receptor</a:t>
            </a:r>
          </a:p>
        </p:txBody>
      </p:sp>
      <p:cxnSp>
        <p:nvCxnSpPr>
          <p:cNvPr id="8" name="Straight Connector 7">
            <a:extLst>
              <a:ext uri="{FF2B5EF4-FFF2-40B4-BE49-F238E27FC236}">
                <a16:creationId xmlns:a16="http://schemas.microsoft.com/office/drawing/2014/main" id="{BB2AAE29-7EB2-D189-BFF3-BCC1A5F59CB1}"/>
              </a:ext>
            </a:extLst>
          </p:cNvPr>
          <p:cNvCxnSpPr>
            <a:cxnSpLocks/>
          </p:cNvCxnSpPr>
          <p:nvPr/>
        </p:nvCxnSpPr>
        <p:spPr>
          <a:xfrm>
            <a:off x="2921604" y="2938731"/>
            <a:ext cx="668425"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F2BA9D8-82F0-3CF2-F60E-6DBBC351157E}"/>
              </a:ext>
            </a:extLst>
          </p:cNvPr>
          <p:cNvSpPr/>
          <p:nvPr/>
        </p:nvSpPr>
        <p:spPr>
          <a:xfrm>
            <a:off x="2688185" y="2224558"/>
            <a:ext cx="1403558"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C00000"/>
                </a:solidFill>
                <a:latin typeface="Calibri" panose="020F0502020204030204" pitchFamily="34" charset="0"/>
                <a:cs typeface="Calibri" panose="020F0502020204030204" pitchFamily="34" charset="0"/>
              </a:rPr>
              <a:t>CD4 Binding Site</a:t>
            </a:r>
          </a:p>
        </p:txBody>
      </p:sp>
      <p:sp>
        <p:nvSpPr>
          <p:cNvPr id="12" name="Rectangle 11">
            <a:extLst>
              <a:ext uri="{FF2B5EF4-FFF2-40B4-BE49-F238E27FC236}">
                <a16:creationId xmlns:a16="http://schemas.microsoft.com/office/drawing/2014/main" id="{DE5A7D40-158B-DAD7-7596-F1DB1F533C7A}"/>
              </a:ext>
            </a:extLst>
          </p:cNvPr>
          <p:cNvSpPr/>
          <p:nvPr/>
        </p:nvSpPr>
        <p:spPr>
          <a:xfrm>
            <a:off x="3758519" y="4520661"/>
            <a:ext cx="1626961"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300" dirty="0">
                <a:solidFill>
                  <a:srgbClr val="0061A8"/>
                </a:solidFill>
                <a:latin typeface="Calibri" panose="020F0502020204030204" pitchFamily="34" charset="0"/>
                <a:cs typeface="Calibri" panose="020F0502020204030204" pitchFamily="34" charset="0"/>
              </a:rPr>
              <a:t>CCR5 coreceptors</a:t>
            </a:r>
          </a:p>
        </p:txBody>
      </p:sp>
      <p:sp>
        <p:nvSpPr>
          <p:cNvPr id="4" name="Rectangle 13">
            <a:extLst>
              <a:ext uri="{FF2B5EF4-FFF2-40B4-BE49-F238E27FC236}">
                <a16:creationId xmlns:a16="http://schemas.microsoft.com/office/drawing/2014/main" id="{8B2406B9-6099-4497-384F-8FE23FBE8703}"/>
              </a:ext>
            </a:extLst>
          </p:cNvPr>
          <p:cNvSpPr>
            <a:spLocks noChangeArrowheads="1"/>
          </p:cNvSpPr>
          <p:nvPr/>
        </p:nvSpPr>
        <p:spPr bwMode="auto">
          <a:xfrm>
            <a:off x="235365" y="4517247"/>
            <a:ext cx="938747"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alibri" panose="020F0502020204030204" pitchFamily="34" charset="0"/>
                <a:cs typeface="Calibri" panose="020F0502020204030204" pitchFamily="34" charset="0"/>
              </a:rPr>
              <a:t>Host cell</a:t>
            </a:r>
          </a:p>
        </p:txBody>
      </p:sp>
      <p:sp>
        <p:nvSpPr>
          <p:cNvPr id="6" name="Rectangle 5">
            <a:extLst>
              <a:ext uri="{FF2B5EF4-FFF2-40B4-BE49-F238E27FC236}">
                <a16:creationId xmlns:a16="http://schemas.microsoft.com/office/drawing/2014/main" id="{AD0924CB-7C7D-E2CE-5FBF-21D589F5BFB0}"/>
              </a:ext>
            </a:extLst>
          </p:cNvPr>
          <p:cNvSpPr/>
          <p:nvPr/>
        </p:nvSpPr>
        <p:spPr>
          <a:xfrm>
            <a:off x="228600" y="952500"/>
            <a:ext cx="353786" cy="3864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7213F1B-E9AD-9C41-E8D6-2485950EB3E7}"/>
              </a:ext>
            </a:extLst>
          </p:cNvPr>
          <p:cNvCxnSpPr>
            <a:cxnSpLocks/>
          </p:cNvCxnSpPr>
          <p:nvPr/>
        </p:nvCxnSpPr>
        <p:spPr>
          <a:xfrm>
            <a:off x="4000500" y="2368550"/>
            <a:ext cx="241300" cy="31115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722F51-5EB7-1A1E-1CCB-E58A0BCBBE51}"/>
              </a:ext>
            </a:extLst>
          </p:cNvPr>
          <p:cNvCxnSpPr>
            <a:cxnSpLocks/>
          </p:cNvCxnSpPr>
          <p:nvPr/>
        </p:nvCxnSpPr>
        <p:spPr>
          <a:xfrm>
            <a:off x="4866290" y="2469493"/>
            <a:ext cx="966951"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6FE773-5FFB-8D71-FA68-1CA298673E87}"/>
              </a:ext>
            </a:extLst>
          </p:cNvPr>
          <p:cNvSpPr/>
          <p:nvPr/>
        </p:nvSpPr>
        <p:spPr>
          <a:xfrm>
            <a:off x="5783482" y="2326386"/>
            <a:ext cx="979925"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C00000"/>
                </a:solidFill>
                <a:latin typeface="Calibri" panose="020F0502020204030204" pitchFamily="34" charset="0"/>
                <a:cs typeface="Calibri" panose="020F0502020204030204" pitchFamily="34" charset="0"/>
              </a:rPr>
              <a:t>HIV gp120</a:t>
            </a:r>
          </a:p>
        </p:txBody>
      </p:sp>
      <p:cxnSp>
        <p:nvCxnSpPr>
          <p:cNvPr id="16" name="Straight Connector 15">
            <a:extLst>
              <a:ext uri="{FF2B5EF4-FFF2-40B4-BE49-F238E27FC236}">
                <a16:creationId xmlns:a16="http://schemas.microsoft.com/office/drawing/2014/main" id="{1751EE52-1A38-C4BF-BA93-997353D6E319}"/>
              </a:ext>
            </a:extLst>
          </p:cNvPr>
          <p:cNvCxnSpPr>
            <a:cxnSpLocks/>
          </p:cNvCxnSpPr>
          <p:nvPr/>
        </p:nvCxnSpPr>
        <p:spPr>
          <a:xfrm>
            <a:off x="1729683" y="1771430"/>
            <a:ext cx="738058"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9C8FE97-F9B2-894B-88EF-EC4EC1F6A81E}"/>
              </a:ext>
            </a:extLst>
          </p:cNvPr>
          <p:cNvSpPr/>
          <p:nvPr/>
        </p:nvSpPr>
        <p:spPr>
          <a:xfrm>
            <a:off x="1102296" y="1629698"/>
            <a:ext cx="804672"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orbel" panose="020B0503020204020204" pitchFamily="34" charset="0"/>
                <a:cs typeface="Arial" panose="020B0604020202020204" pitchFamily="34" charset="0"/>
              </a:rPr>
              <a:t>HIV</a:t>
            </a:r>
          </a:p>
        </p:txBody>
      </p:sp>
    </p:spTree>
    <p:extLst>
      <p:ext uri="{BB962C8B-B14F-4D97-AF65-F5344CB8AC3E}">
        <p14:creationId xmlns:p14="http://schemas.microsoft.com/office/powerpoint/2010/main" val="618699237"/>
      </p:ext>
    </p:extLst>
  </p:cSld>
  <p:clrMapOvr>
    <a:masterClrMapping/>
  </p:clrMapOvr>
  <mc:AlternateContent xmlns:mc="http://schemas.openxmlformats.org/markup-compatibility/2006" xmlns:p14="http://schemas.microsoft.com/office/powerpoint/2010/main">
    <mc:Choice Requires="p14">
      <p:transition spd="slow" p14:dur="1250" advTm="19978"/>
    </mc:Choice>
    <mc:Fallback xmlns="">
      <p:transition spd="slow" advTm="1997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301AD2-F7CB-C1FF-BEB8-DA55C334DE4D}"/>
              </a:ext>
            </a:extLst>
          </p:cNvPr>
          <p:cNvSpPr>
            <a:spLocks noGrp="1"/>
          </p:cNvSpPr>
          <p:nvPr>
            <p:ph type="title"/>
          </p:nvPr>
        </p:nvSpPr>
        <p:spPr/>
        <p:txBody>
          <a:bodyPr/>
          <a:lstStyle/>
          <a:p>
            <a:r>
              <a:rPr lang="en-US" dirty="0"/>
              <a:t>Dr. Spach does not have any disclosures. </a:t>
            </a:r>
          </a:p>
        </p:txBody>
      </p:sp>
    </p:spTree>
    <p:extLst>
      <p:ext uri="{BB962C8B-B14F-4D97-AF65-F5344CB8AC3E}">
        <p14:creationId xmlns:p14="http://schemas.microsoft.com/office/powerpoint/2010/main" val="1016832119"/>
      </p:ext>
    </p:extLst>
  </p:cSld>
  <p:clrMapOvr>
    <a:masterClrMapping/>
  </p:clrMapOvr>
  <p:transition spd="slow" advTm="4949">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546F-2BAE-8DC0-B2B4-CC5ECC0BA25B}"/>
              </a:ext>
            </a:extLst>
          </p:cNvPr>
          <p:cNvSpPr>
            <a:spLocks noGrp="1"/>
          </p:cNvSpPr>
          <p:nvPr>
            <p:ph type="title"/>
          </p:nvPr>
        </p:nvSpPr>
        <p:spPr/>
        <p:txBody>
          <a:bodyPr/>
          <a:lstStyle/>
          <a:p>
            <a:r>
              <a:rPr lang="en-US" dirty="0"/>
              <a:t>Attachment Inhibitor</a:t>
            </a:r>
          </a:p>
        </p:txBody>
      </p:sp>
      <p:sp>
        <p:nvSpPr>
          <p:cNvPr id="3" name="Text Placeholder 2">
            <a:extLst>
              <a:ext uri="{FF2B5EF4-FFF2-40B4-BE49-F238E27FC236}">
                <a16:creationId xmlns:a16="http://schemas.microsoft.com/office/drawing/2014/main" id="{6DCAE718-3724-38C8-2E72-E4D4B6A75F8C}"/>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5" name="Picture 4">
            <a:extLst>
              <a:ext uri="{FF2B5EF4-FFF2-40B4-BE49-F238E27FC236}">
                <a16:creationId xmlns:a16="http://schemas.microsoft.com/office/drawing/2014/main" id="{FE64A7DD-FA40-6E56-22DB-60629F4A5C83}"/>
              </a:ext>
            </a:extLst>
          </p:cNvPr>
          <p:cNvPicPr>
            <a:picLocks noChangeAspect="1"/>
          </p:cNvPicPr>
          <p:nvPr/>
        </p:nvPicPr>
        <p:blipFill>
          <a:blip r:embed="rId2"/>
          <a:stretch>
            <a:fillRect/>
          </a:stretch>
        </p:blipFill>
        <p:spPr>
          <a:xfrm>
            <a:off x="228600" y="952048"/>
            <a:ext cx="8686800" cy="3860800"/>
          </a:xfrm>
          <a:prstGeom prst="rect">
            <a:avLst/>
          </a:prstGeom>
        </p:spPr>
      </p:pic>
      <p:pic>
        <p:nvPicPr>
          <p:cNvPr id="6" name="Picture 5">
            <a:extLst>
              <a:ext uri="{FF2B5EF4-FFF2-40B4-BE49-F238E27FC236}">
                <a16:creationId xmlns:a16="http://schemas.microsoft.com/office/drawing/2014/main" id="{1BFF68C0-37FA-F7F0-8AC8-6E38D0A253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38" b="95062" l="1389" r="98611">
                        <a14:foregroundMark x1="40861" y1="6755" x2="90278" y2="12346"/>
                        <a14:foregroundMark x1="90278" y1="12346" x2="79167" y2="59259"/>
                        <a14:foregroundMark x1="79167" y1="59259" x2="25000" y2="80247"/>
                        <a14:foregroundMark x1="25000" y1="80247" x2="73611" y2="62963"/>
                        <a14:foregroundMark x1="73611" y1="62963" x2="25000" y2="45679"/>
                        <a14:foregroundMark x1="25000" y1="45679" x2="19444" y2="24691"/>
                        <a14:foregroundMark x1="41631" y1="14827" x2="77778" y2="48148"/>
                        <a14:foregroundMark x1="77778" y1="48148" x2="73611" y2="86420"/>
                        <a14:foregroundMark x1="93056" y1="45679" x2="87500" y2="88889"/>
                        <a14:foregroundMark x1="86111" y1="87654" x2="22222" y2="90123"/>
                        <a14:foregroundMark x1="11111" y1="82716" x2="1389" y2="24691"/>
                        <a14:foregroundMark x1="6944" y1="81481" x2="73611" y2="95062"/>
                        <a14:foregroundMark x1="73611" y1="95062" x2="93056" y2="93827"/>
                        <a14:foregroundMark x1="38258" y1="4938" x2="98611" y2="4938"/>
                        <a14:backgroundMark x1="5556" y1="2469" x2="25000" y2="2469"/>
                        <a14:backgroundMark x1="31944" y1="2469" x2="1389" y2="6173"/>
                        <a14:backgroundMark x1="34722" y1="2469" x2="31944" y2="4938"/>
                      </a14:backgroundRemoval>
                    </a14:imgEffect>
                  </a14:imgLayer>
                </a14:imgProps>
              </a:ext>
            </a:extLst>
          </a:blip>
          <a:stretch>
            <a:fillRect/>
          </a:stretch>
        </p:blipFill>
        <p:spPr>
          <a:xfrm>
            <a:off x="766457" y="2571750"/>
            <a:ext cx="274320" cy="308609"/>
          </a:xfrm>
          <a:prstGeom prst="rect">
            <a:avLst/>
          </a:prstGeom>
        </p:spPr>
      </p:pic>
      <p:pic>
        <p:nvPicPr>
          <p:cNvPr id="7" name="Picture 6">
            <a:extLst>
              <a:ext uri="{FF2B5EF4-FFF2-40B4-BE49-F238E27FC236}">
                <a16:creationId xmlns:a16="http://schemas.microsoft.com/office/drawing/2014/main" id="{73A4AEE1-5A02-B149-AEF0-443640D22F03}"/>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4938" b="95062" l="1389" r="98611">
                        <a14:foregroundMark x1="40861" y1="6755" x2="90278" y2="12346"/>
                        <a14:foregroundMark x1="90278" y1="12346" x2="79167" y2="59259"/>
                        <a14:foregroundMark x1="79167" y1="59259" x2="25000" y2="80247"/>
                        <a14:foregroundMark x1="25000" y1="80247" x2="73611" y2="62963"/>
                        <a14:foregroundMark x1="73611" y1="62963" x2="25000" y2="45679"/>
                        <a14:foregroundMark x1="25000" y1="45679" x2="19444" y2="24691"/>
                        <a14:foregroundMark x1="41631" y1="14827" x2="77778" y2="48148"/>
                        <a14:foregroundMark x1="77778" y1="48148" x2="73611" y2="86420"/>
                        <a14:foregroundMark x1="93056" y1="45679" x2="87500" y2="88889"/>
                        <a14:foregroundMark x1="86111" y1="87654" x2="22222" y2="90123"/>
                        <a14:foregroundMark x1="11111" y1="82716" x2="1389" y2="24691"/>
                        <a14:foregroundMark x1="6944" y1="81481" x2="73611" y2="95062"/>
                        <a14:foregroundMark x1="73611" y1="95062" x2="93056" y2="93827"/>
                        <a14:foregroundMark x1="38258" y1="4938" x2="98611" y2="4938"/>
                        <a14:backgroundMark x1="5556" y1="2469" x2="25000" y2="2469"/>
                        <a14:backgroundMark x1="31944" y1="2469" x2="1389" y2="6173"/>
                        <a14:backgroundMark x1="34722" y1="2469" x2="31944" y2="4938"/>
                      </a14:backgroundRemoval>
                    </a14:imgEffect>
                  </a14:imgLayer>
                </a14:imgProps>
              </a:ext>
            </a:extLst>
          </a:blip>
          <a:stretch>
            <a:fillRect/>
          </a:stretch>
        </p:blipFill>
        <p:spPr>
          <a:xfrm>
            <a:off x="940134" y="2833850"/>
            <a:ext cx="274320" cy="306436"/>
          </a:xfrm>
          <a:prstGeom prst="rect">
            <a:avLst/>
          </a:prstGeom>
        </p:spPr>
      </p:pic>
      <p:pic>
        <p:nvPicPr>
          <p:cNvPr id="8" name="Picture 7">
            <a:extLst>
              <a:ext uri="{FF2B5EF4-FFF2-40B4-BE49-F238E27FC236}">
                <a16:creationId xmlns:a16="http://schemas.microsoft.com/office/drawing/2014/main" id="{3CA6D02C-21D4-A981-2B17-94306AD642C4}"/>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4938" b="95062" l="1389" r="98611">
                        <a14:foregroundMark x1="40861" y1="6755" x2="90278" y2="12346"/>
                        <a14:foregroundMark x1="90278" y1="12346" x2="79167" y2="59259"/>
                        <a14:foregroundMark x1="79167" y1="59259" x2="25000" y2="80247"/>
                        <a14:foregroundMark x1="25000" y1="80247" x2="73611" y2="62963"/>
                        <a14:foregroundMark x1="73611" y1="62963" x2="25000" y2="45679"/>
                        <a14:foregroundMark x1="25000" y1="45679" x2="19444" y2="24691"/>
                        <a14:foregroundMark x1="41631" y1="14827" x2="77778" y2="48148"/>
                        <a14:foregroundMark x1="77778" y1="48148" x2="73611" y2="86420"/>
                        <a14:foregroundMark x1="93056" y1="45679" x2="87500" y2="88889"/>
                        <a14:foregroundMark x1="86111" y1="87654" x2="22222" y2="90123"/>
                        <a14:foregroundMark x1="11111" y1="82716" x2="1389" y2="24691"/>
                        <a14:foregroundMark x1="6944" y1="81481" x2="73611" y2="95062"/>
                        <a14:foregroundMark x1="73611" y1="95062" x2="93056" y2="93827"/>
                        <a14:foregroundMark x1="38258" y1="4938" x2="98611" y2="4938"/>
                        <a14:backgroundMark x1="5556" y1="2469" x2="25000" y2="2469"/>
                        <a14:backgroundMark x1="31944" y1="2469" x2="1389" y2="6173"/>
                        <a14:backgroundMark x1="34722" y1="2469" x2="31944" y2="4938"/>
                      </a14:backgroundRemoval>
                    </a14:imgEffect>
                  </a14:imgLayer>
                </a14:imgProps>
              </a:ext>
            </a:extLst>
          </a:blip>
          <a:stretch>
            <a:fillRect/>
          </a:stretch>
        </p:blipFill>
        <p:spPr>
          <a:xfrm>
            <a:off x="1078879" y="2571750"/>
            <a:ext cx="274320" cy="306436"/>
          </a:xfrm>
          <a:prstGeom prst="rect">
            <a:avLst/>
          </a:prstGeom>
        </p:spPr>
      </p:pic>
      <p:sp>
        <p:nvSpPr>
          <p:cNvPr id="9" name="Rectangle 8">
            <a:extLst>
              <a:ext uri="{FF2B5EF4-FFF2-40B4-BE49-F238E27FC236}">
                <a16:creationId xmlns:a16="http://schemas.microsoft.com/office/drawing/2014/main" id="{B8C480C9-F22F-FA37-DF62-9479E3899301}"/>
              </a:ext>
            </a:extLst>
          </p:cNvPr>
          <p:cNvSpPr/>
          <p:nvPr/>
        </p:nvSpPr>
        <p:spPr>
          <a:xfrm>
            <a:off x="156754" y="1639066"/>
            <a:ext cx="1398190" cy="324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lumMod val="65000"/>
                    <a:lumOff val="35000"/>
                  </a:schemeClr>
                </a:solidFill>
                <a:latin typeface="Calibri" panose="020F0502020204030204" pitchFamily="34" charset="0"/>
                <a:cs typeface="Calibri" panose="020F0502020204030204" pitchFamily="34" charset="0"/>
              </a:rPr>
              <a:t>Fostemsavir </a:t>
            </a:r>
          </a:p>
        </p:txBody>
      </p:sp>
      <p:sp>
        <p:nvSpPr>
          <p:cNvPr id="10" name="Arc 9">
            <a:extLst>
              <a:ext uri="{FF2B5EF4-FFF2-40B4-BE49-F238E27FC236}">
                <a16:creationId xmlns:a16="http://schemas.microsoft.com/office/drawing/2014/main" id="{95F9262A-0070-053E-8708-0EFAA0EB6688}"/>
              </a:ext>
            </a:extLst>
          </p:cNvPr>
          <p:cNvSpPr/>
          <p:nvPr/>
        </p:nvSpPr>
        <p:spPr>
          <a:xfrm rot="536160">
            <a:off x="117567" y="1908337"/>
            <a:ext cx="914400" cy="663413"/>
          </a:xfrm>
          <a:prstGeom prst="arc">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C61F6B6F-A501-E421-4E29-030E598B8779}"/>
              </a:ext>
            </a:extLst>
          </p:cNvPr>
          <p:cNvSpPr/>
          <p:nvPr/>
        </p:nvSpPr>
        <p:spPr>
          <a:xfrm>
            <a:off x="374007" y="2247495"/>
            <a:ext cx="1277567" cy="324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lumMod val="65000"/>
                    <a:lumOff val="35000"/>
                  </a:schemeClr>
                </a:solidFill>
                <a:latin typeface="Calibri" panose="020F0502020204030204" pitchFamily="34" charset="0"/>
                <a:cs typeface="Calibri" panose="020F0502020204030204" pitchFamily="34" charset="0"/>
              </a:rPr>
              <a:t>Temsavir</a:t>
            </a:r>
            <a:r>
              <a:rPr lang="en-US" sz="2000" b="1" dirty="0">
                <a:solidFill>
                  <a:schemeClr val="tx1">
                    <a:lumMod val="65000"/>
                    <a:lumOff val="35000"/>
                  </a:schemeClr>
                </a:solidFill>
                <a:latin typeface="Calibri" panose="020F0502020204030204" pitchFamily="34" charset="0"/>
                <a:cs typeface="Calibri" panose="020F0502020204030204" pitchFamily="34" charset="0"/>
              </a:rPr>
              <a:t> </a:t>
            </a:r>
          </a:p>
        </p:txBody>
      </p:sp>
      <p:sp>
        <p:nvSpPr>
          <p:cNvPr id="12" name="Rectangle 11">
            <a:extLst>
              <a:ext uri="{FF2B5EF4-FFF2-40B4-BE49-F238E27FC236}">
                <a16:creationId xmlns:a16="http://schemas.microsoft.com/office/drawing/2014/main" id="{4BEB4805-471D-72EA-BC94-FA9BA48CFE4B}"/>
              </a:ext>
            </a:extLst>
          </p:cNvPr>
          <p:cNvSpPr/>
          <p:nvPr/>
        </p:nvSpPr>
        <p:spPr>
          <a:xfrm>
            <a:off x="6801395" y="2272937"/>
            <a:ext cx="1650274" cy="953589"/>
          </a:xfrm>
          <a:prstGeom prst="rect">
            <a:avLst/>
          </a:prstGeom>
          <a:solidFill>
            <a:srgbClr val="FD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lumMod val="65000"/>
                    <a:lumOff val="35000"/>
                  </a:schemeClr>
                </a:solidFill>
                <a:latin typeface="Calibri" panose="020F0502020204030204" pitchFamily="34" charset="0"/>
                <a:cs typeface="Calibri" panose="020F0502020204030204" pitchFamily="34" charset="0"/>
              </a:rPr>
              <a:t> </a:t>
            </a:r>
          </a:p>
        </p:txBody>
      </p:sp>
      <p:grpSp>
        <p:nvGrpSpPr>
          <p:cNvPr id="27" name="Group 26">
            <a:extLst>
              <a:ext uri="{FF2B5EF4-FFF2-40B4-BE49-F238E27FC236}">
                <a16:creationId xmlns:a16="http://schemas.microsoft.com/office/drawing/2014/main" id="{59D85238-6BE9-71D9-99FE-8A889663DFCF}"/>
              </a:ext>
            </a:extLst>
          </p:cNvPr>
          <p:cNvGrpSpPr/>
          <p:nvPr/>
        </p:nvGrpSpPr>
        <p:grpSpPr>
          <a:xfrm>
            <a:off x="3947051" y="2631367"/>
            <a:ext cx="427597" cy="419729"/>
            <a:chOff x="3947051" y="2631367"/>
            <a:chExt cx="427597" cy="419729"/>
          </a:xfrm>
        </p:grpSpPr>
        <p:sp>
          <p:nvSpPr>
            <p:cNvPr id="26" name="Oval 25">
              <a:extLst>
                <a:ext uri="{FF2B5EF4-FFF2-40B4-BE49-F238E27FC236}">
                  <a16:creationId xmlns:a16="http://schemas.microsoft.com/office/drawing/2014/main" id="{1EB11DB0-6F0E-D940-C48F-05ABF2998E70}"/>
                </a:ext>
              </a:extLst>
            </p:cNvPr>
            <p:cNvSpPr/>
            <p:nvPr/>
          </p:nvSpPr>
          <p:spPr>
            <a:xfrm>
              <a:off x="3947051" y="2631367"/>
              <a:ext cx="427597" cy="419729"/>
            </a:xfrm>
            <a:prstGeom prst="ellipse">
              <a:avLst/>
            </a:prstGeom>
            <a:solidFill>
              <a:srgbClr val="FFFF00"/>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CB68C1-1E44-D874-2E03-4A84235D944C}"/>
                </a:ext>
              </a:extLst>
            </p:cNvPr>
            <p:cNvSpPr/>
            <p:nvPr/>
          </p:nvSpPr>
          <p:spPr>
            <a:xfrm rot="5400000">
              <a:off x="4031973" y="2643929"/>
              <a:ext cx="217088" cy="281679"/>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5435AABB-5A86-4705-EEFD-D882E91DF3EC}"/>
              </a:ext>
            </a:extLst>
          </p:cNvPr>
          <p:cNvPicPr>
            <a:picLocks noChangeAspect="1"/>
          </p:cNvPicPr>
          <p:nvPr/>
        </p:nvPicPr>
        <p:blipFill>
          <a:blip r:embed="rId7">
            <a:extLst>
              <a:ext uri="{BEBA8EAE-BF5A-486C-A8C5-ECC9F3942E4B}">
                <a14:imgProps xmlns:a14="http://schemas.microsoft.com/office/drawing/2010/main">
                  <a14:imgLayer r:embed="rId5">
                    <a14:imgEffect>
                      <a14:backgroundRemoval t="4938" b="95062" l="1389" r="98611">
                        <a14:foregroundMark x1="66899" y1="64012" x2="44874" y2="72546"/>
                        <a14:foregroundMark x1="46403" y1="72637" x2="66614" y2="65451"/>
                        <a14:foregroundMark x1="67536" y1="60803" x2="25011" y2="45683"/>
                        <a14:foregroundMark x1="48566" y1="21219" x2="72192" y2="42998"/>
                        <a14:foregroundMark x1="89395" y1="74153" x2="89377" y2="74292"/>
                        <a14:foregroundMark x1="9695" y1="74266" x2="9666" y2="74092"/>
                        <a14:backgroundMark x1="5556" y1="2469" x2="25000" y2="2469"/>
                        <a14:backgroundMark x1="31944" y1="2469" x2="1389" y2="6173"/>
                        <a14:backgroundMark x1="34722" y1="2469" x2="31944" y2="4938"/>
                        <a14:backgroundMark x1="27778" y1="8642" x2="0" y2="27160"/>
                        <a14:backgroundMark x1="83333" y1="3704" x2="97222" y2="14815"/>
                        <a14:backgroundMark x1="61111" y1="3704" x2="98611" y2="24691"/>
                        <a14:backgroundMark x1="93056" y1="53086" x2="88889" y2="74074"/>
                        <a14:backgroundMark x1="88889" y1="74074" x2="73611" y2="98765"/>
                        <a14:backgroundMark x1="12500" y1="88889" x2="54167" y2="91358"/>
                        <a14:backgroundMark x1="1389" y1="54321" x2="9722" y2="74074"/>
                        <a14:backgroundMark x1="8333" y1="75309" x2="18056" y2="82716"/>
                        <a14:backgroundMark x1="45833" y1="91358" x2="68056" y2="92593"/>
                        <a14:backgroundMark x1="68056" y1="92593" x2="69444" y2="92593"/>
                        <a14:backgroundMark x1="87500" y1="77778" x2="93056" y2="76543"/>
                        <a14:backgroundMark x1="97222" y1="38272" x2="93056" y2="58025"/>
                        <a14:backgroundMark x1="37500" y1="3704" x2="59722" y2="3704"/>
                        <a14:backgroundMark x1="59722" y1="3704" x2="61111" y2="3704"/>
                        <a14:backgroundMark x1="1389" y1="27160" x2="1389" y2="48148"/>
                        <a14:backgroundMark x1="1389" y1="48148" x2="2778" y2="51852"/>
                        <a14:backgroundMark x1="2778" y1="51852" x2="5556" y2="54321"/>
                      </a14:backgroundRemoval>
                    </a14:imgEffect>
                  </a14:imgLayer>
                </a14:imgProps>
              </a:ext>
            </a:extLst>
          </a:blip>
          <a:stretch>
            <a:fillRect/>
          </a:stretch>
        </p:blipFill>
        <p:spPr>
          <a:xfrm>
            <a:off x="4048597" y="2702310"/>
            <a:ext cx="269199" cy="300715"/>
          </a:xfrm>
          <a:prstGeom prst="rect">
            <a:avLst/>
          </a:prstGeom>
        </p:spPr>
      </p:pic>
      <p:grpSp>
        <p:nvGrpSpPr>
          <p:cNvPr id="28" name="Group 27">
            <a:extLst>
              <a:ext uri="{FF2B5EF4-FFF2-40B4-BE49-F238E27FC236}">
                <a16:creationId xmlns:a16="http://schemas.microsoft.com/office/drawing/2014/main" id="{BCA0D000-3887-D61A-B9D8-9BBC4AB501FC}"/>
              </a:ext>
            </a:extLst>
          </p:cNvPr>
          <p:cNvGrpSpPr/>
          <p:nvPr/>
        </p:nvGrpSpPr>
        <p:grpSpPr>
          <a:xfrm>
            <a:off x="4972734" y="2618211"/>
            <a:ext cx="427597" cy="419729"/>
            <a:chOff x="3947051" y="2631367"/>
            <a:chExt cx="427597" cy="419729"/>
          </a:xfrm>
        </p:grpSpPr>
        <p:sp>
          <p:nvSpPr>
            <p:cNvPr id="29" name="Oval 28">
              <a:extLst>
                <a:ext uri="{FF2B5EF4-FFF2-40B4-BE49-F238E27FC236}">
                  <a16:creationId xmlns:a16="http://schemas.microsoft.com/office/drawing/2014/main" id="{80B18A24-F163-17D3-2AB3-EE8EFB705673}"/>
                </a:ext>
              </a:extLst>
            </p:cNvPr>
            <p:cNvSpPr/>
            <p:nvPr/>
          </p:nvSpPr>
          <p:spPr>
            <a:xfrm>
              <a:off x="3947051" y="2631367"/>
              <a:ext cx="427597" cy="419729"/>
            </a:xfrm>
            <a:prstGeom prst="ellipse">
              <a:avLst/>
            </a:prstGeom>
            <a:solidFill>
              <a:srgbClr val="FFFF00"/>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40BB839-0D1E-0A5E-7192-AE19C0005EF1}"/>
                </a:ext>
              </a:extLst>
            </p:cNvPr>
            <p:cNvSpPr/>
            <p:nvPr/>
          </p:nvSpPr>
          <p:spPr>
            <a:xfrm rot="5400000">
              <a:off x="4031973" y="2637351"/>
              <a:ext cx="217088" cy="281679"/>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525FC46D-7123-FBF4-0F6A-06F14B94CC75}"/>
              </a:ext>
            </a:extLst>
          </p:cNvPr>
          <p:cNvPicPr>
            <a:picLocks noChangeAspect="1"/>
          </p:cNvPicPr>
          <p:nvPr/>
        </p:nvPicPr>
        <p:blipFill>
          <a:blip r:embed="rId7">
            <a:extLst>
              <a:ext uri="{BEBA8EAE-BF5A-486C-A8C5-ECC9F3942E4B}">
                <a14:imgProps xmlns:a14="http://schemas.microsoft.com/office/drawing/2010/main">
                  <a14:imgLayer r:embed="rId5">
                    <a14:imgEffect>
                      <a14:backgroundRemoval t="4938" b="95062" l="1389" r="98611">
                        <a14:foregroundMark x1="66899" y1="64012" x2="44874" y2="72546"/>
                        <a14:foregroundMark x1="46403" y1="72637" x2="66614" y2="65451"/>
                        <a14:foregroundMark x1="67536" y1="60803" x2="25011" y2="45683"/>
                        <a14:foregroundMark x1="48566" y1="21219" x2="72192" y2="42998"/>
                        <a14:foregroundMark x1="89395" y1="74153" x2="89377" y2="74292"/>
                        <a14:foregroundMark x1="9695" y1="74266" x2="9666" y2="74092"/>
                        <a14:backgroundMark x1="5556" y1="2469" x2="25000" y2="2469"/>
                        <a14:backgroundMark x1="31944" y1="2469" x2="1389" y2="6173"/>
                        <a14:backgroundMark x1="34722" y1="2469" x2="31944" y2="4938"/>
                        <a14:backgroundMark x1="27778" y1="8642" x2="0" y2="27160"/>
                        <a14:backgroundMark x1="83333" y1="3704" x2="97222" y2="14815"/>
                        <a14:backgroundMark x1="61111" y1="3704" x2="98611" y2="24691"/>
                        <a14:backgroundMark x1="93056" y1="53086" x2="88889" y2="74074"/>
                        <a14:backgroundMark x1="88889" y1="74074" x2="73611" y2="98765"/>
                        <a14:backgroundMark x1="12500" y1="88889" x2="54167" y2="91358"/>
                        <a14:backgroundMark x1="1389" y1="54321" x2="9722" y2="74074"/>
                        <a14:backgroundMark x1="8333" y1="75309" x2="18056" y2="82716"/>
                        <a14:backgroundMark x1="45833" y1="91358" x2="68056" y2="92593"/>
                        <a14:backgroundMark x1="68056" y1="92593" x2="69444" y2="92593"/>
                        <a14:backgroundMark x1="87500" y1="77778" x2="93056" y2="76543"/>
                        <a14:backgroundMark x1="97222" y1="38272" x2="93056" y2="58025"/>
                        <a14:backgroundMark x1="37500" y1="3704" x2="59722" y2="3704"/>
                        <a14:backgroundMark x1="59722" y1="3704" x2="61111" y2="3704"/>
                        <a14:backgroundMark x1="1389" y1="27160" x2="1389" y2="48148"/>
                        <a14:backgroundMark x1="1389" y1="48148" x2="2778" y2="51852"/>
                        <a14:backgroundMark x1="2778" y1="51852" x2="5556" y2="54321"/>
                      </a14:backgroundRemoval>
                    </a14:imgEffect>
                  </a14:imgLayer>
                </a14:imgProps>
              </a:ext>
            </a:extLst>
          </a:blip>
          <a:stretch>
            <a:fillRect/>
          </a:stretch>
        </p:blipFill>
        <p:spPr>
          <a:xfrm>
            <a:off x="4952612" y="2680241"/>
            <a:ext cx="269199" cy="300715"/>
          </a:xfrm>
          <a:prstGeom prst="rect">
            <a:avLst/>
          </a:prstGeom>
        </p:spPr>
      </p:pic>
      <p:pic>
        <p:nvPicPr>
          <p:cNvPr id="32" name="Picture 31">
            <a:extLst>
              <a:ext uri="{FF2B5EF4-FFF2-40B4-BE49-F238E27FC236}">
                <a16:creationId xmlns:a16="http://schemas.microsoft.com/office/drawing/2014/main" id="{26AAAAAD-CCFC-CB05-5B0C-562A330A46A3}"/>
              </a:ext>
            </a:extLst>
          </p:cNvPr>
          <p:cNvPicPr>
            <a:picLocks noChangeAspect="1"/>
          </p:cNvPicPr>
          <p:nvPr/>
        </p:nvPicPr>
        <p:blipFill>
          <a:blip r:embed="rId7">
            <a:extLst>
              <a:ext uri="{BEBA8EAE-BF5A-486C-A8C5-ECC9F3942E4B}">
                <a14:imgProps xmlns:a14="http://schemas.microsoft.com/office/drawing/2010/main">
                  <a14:imgLayer r:embed="rId5">
                    <a14:imgEffect>
                      <a14:backgroundRemoval t="4938" b="95062" l="1389" r="98611">
                        <a14:foregroundMark x1="66899" y1="64012" x2="44874" y2="72546"/>
                        <a14:foregroundMark x1="46403" y1="72637" x2="66614" y2="65451"/>
                        <a14:foregroundMark x1="67536" y1="60803" x2="25011" y2="45683"/>
                        <a14:foregroundMark x1="48566" y1="21219" x2="72192" y2="42998"/>
                        <a14:foregroundMark x1="89395" y1="74153" x2="89377" y2="74292"/>
                        <a14:foregroundMark x1="9695" y1="74266" x2="9666" y2="74092"/>
                        <a14:backgroundMark x1="5556" y1="2469" x2="25000" y2="2469"/>
                        <a14:backgroundMark x1="31944" y1="2469" x2="1389" y2="6173"/>
                        <a14:backgroundMark x1="34722" y1="2469" x2="31944" y2="4938"/>
                        <a14:backgroundMark x1="27778" y1="8642" x2="0" y2="27160"/>
                        <a14:backgroundMark x1="83333" y1="3704" x2="97222" y2="14815"/>
                        <a14:backgroundMark x1="61111" y1="3704" x2="98611" y2="24691"/>
                        <a14:backgroundMark x1="93056" y1="53086" x2="88889" y2="74074"/>
                        <a14:backgroundMark x1="88889" y1="74074" x2="73611" y2="98765"/>
                        <a14:backgroundMark x1="12500" y1="88889" x2="54167" y2="91358"/>
                        <a14:backgroundMark x1="1389" y1="54321" x2="9722" y2="74074"/>
                        <a14:backgroundMark x1="8333" y1="75309" x2="18056" y2="82716"/>
                        <a14:backgroundMark x1="45833" y1="91358" x2="68056" y2="92593"/>
                        <a14:backgroundMark x1="68056" y1="92593" x2="69444" y2="92593"/>
                        <a14:backgroundMark x1="87500" y1="77778" x2="93056" y2="76543"/>
                        <a14:backgroundMark x1="97222" y1="38272" x2="93056" y2="58025"/>
                        <a14:backgroundMark x1="37500" y1="3704" x2="59722" y2="3704"/>
                        <a14:backgroundMark x1="59722" y1="3704" x2="61111" y2="3704"/>
                        <a14:backgroundMark x1="1389" y1="27160" x2="1389" y2="48148"/>
                        <a14:backgroundMark x1="1389" y1="48148" x2="2778" y2="51852"/>
                        <a14:backgroundMark x1="2778" y1="51852" x2="5556" y2="54321"/>
                      </a14:backgroundRemoval>
                    </a14:imgEffect>
                  </a14:imgLayer>
                </a14:imgProps>
              </a:ext>
            </a:extLst>
          </a:blip>
          <a:stretch>
            <a:fillRect/>
          </a:stretch>
        </p:blipFill>
        <p:spPr>
          <a:xfrm>
            <a:off x="3700662" y="2904281"/>
            <a:ext cx="269199" cy="300715"/>
          </a:xfrm>
          <a:prstGeom prst="rect">
            <a:avLst/>
          </a:prstGeom>
        </p:spPr>
      </p:pic>
      <p:pic>
        <p:nvPicPr>
          <p:cNvPr id="33" name="Picture 32">
            <a:extLst>
              <a:ext uri="{FF2B5EF4-FFF2-40B4-BE49-F238E27FC236}">
                <a16:creationId xmlns:a16="http://schemas.microsoft.com/office/drawing/2014/main" id="{5ED694EC-199B-84C0-8352-9A1CB95DB312}"/>
              </a:ext>
            </a:extLst>
          </p:cNvPr>
          <p:cNvPicPr>
            <a:picLocks noChangeAspect="1"/>
          </p:cNvPicPr>
          <p:nvPr/>
        </p:nvPicPr>
        <p:blipFill>
          <a:blip r:embed="rId7">
            <a:extLst>
              <a:ext uri="{BEBA8EAE-BF5A-486C-A8C5-ECC9F3942E4B}">
                <a14:imgProps xmlns:a14="http://schemas.microsoft.com/office/drawing/2010/main">
                  <a14:imgLayer r:embed="rId5">
                    <a14:imgEffect>
                      <a14:backgroundRemoval t="4938" b="95062" l="1389" r="98611">
                        <a14:foregroundMark x1="66899" y1="64012" x2="44874" y2="72546"/>
                        <a14:foregroundMark x1="46403" y1="72637" x2="66614" y2="65451"/>
                        <a14:foregroundMark x1="67536" y1="60803" x2="25011" y2="45683"/>
                        <a14:foregroundMark x1="48566" y1="21219" x2="72192" y2="42998"/>
                        <a14:foregroundMark x1="89395" y1="74153" x2="89377" y2="74292"/>
                        <a14:foregroundMark x1="9695" y1="74266" x2="9666" y2="74092"/>
                        <a14:backgroundMark x1="5556" y1="2469" x2="25000" y2="2469"/>
                        <a14:backgroundMark x1="31944" y1="2469" x2="1389" y2="6173"/>
                        <a14:backgroundMark x1="34722" y1="2469" x2="31944" y2="4938"/>
                        <a14:backgroundMark x1="27778" y1="8642" x2="0" y2="27160"/>
                        <a14:backgroundMark x1="83333" y1="3704" x2="97222" y2="14815"/>
                        <a14:backgroundMark x1="61111" y1="3704" x2="98611" y2="24691"/>
                        <a14:backgroundMark x1="93056" y1="53086" x2="88889" y2="74074"/>
                        <a14:backgroundMark x1="88889" y1="74074" x2="73611" y2="98765"/>
                        <a14:backgroundMark x1="12500" y1="88889" x2="54167" y2="91358"/>
                        <a14:backgroundMark x1="1389" y1="54321" x2="9722" y2="74074"/>
                        <a14:backgroundMark x1="8333" y1="75309" x2="18056" y2="82716"/>
                        <a14:backgroundMark x1="45833" y1="91358" x2="68056" y2="92593"/>
                        <a14:backgroundMark x1="68056" y1="92593" x2="69444" y2="92593"/>
                        <a14:backgroundMark x1="87500" y1="77778" x2="93056" y2="76543"/>
                        <a14:backgroundMark x1="97222" y1="38272" x2="93056" y2="58025"/>
                        <a14:backgroundMark x1="37500" y1="3704" x2="59722" y2="3704"/>
                        <a14:backgroundMark x1="59722" y1="3704" x2="61111" y2="3704"/>
                        <a14:backgroundMark x1="1389" y1="27160" x2="1389" y2="48148"/>
                        <a14:backgroundMark x1="1389" y1="48148" x2="2778" y2="51852"/>
                        <a14:backgroundMark x1="2778" y1="51852" x2="5556" y2="54321"/>
                      </a14:backgroundRemoval>
                    </a14:imgEffect>
                  </a14:imgLayer>
                </a14:imgProps>
              </a:ext>
            </a:extLst>
          </a:blip>
          <a:stretch>
            <a:fillRect/>
          </a:stretch>
        </p:blipFill>
        <p:spPr>
          <a:xfrm>
            <a:off x="2428494" y="2755133"/>
            <a:ext cx="269199" cy="300715"/>
          </a:xfrm>
          <a:prstGeom prst="rect">
            <a:avLst/>
          </a:prstGeom>
        </p:spPr>
      </p:pic>
      <p:pic>
        <p:nvPicPr>
          <p:cNvPr id="34" name="Picture 33">
            <a:extLst>
              <a:ext uri="{FF2B5EF4-FFF2-40B4-BE49-F238E27FC236}">
                <a16:creationId xmlns:a16="http://schemas.microsoft.com/office/drawing/2014/main" id="{B947D29A-6BEA-600F-CC0D-6C525900582D}"/>
              </a:ext>
            </a:extLst>
          </p:cNvPr>
          <p:cNvPicPr>
            <a:picLocks noChangeAspect="1"/>
          </p:cNvPicPr>
          <p:nvPr/>
        </p:nvPicPr>
        <p:blipFill>
          <a:blip r:embed="rId7">
            <a:extLst>
              <a:ext uri="{BEBA8EAE-BF5A-486C-A8C5-ECC9F3942E4B}">
                <a14:imgProps xmlns:a14="http://schemas.microsoft.com/office/drawing/2010/main">
                  <a14:imgLayer r:embed="rId5">
                    <a14:imgEffect>
                      <a14:backgroundRemoval t="4938" b="95062" l="1389" r="98611">
                        <a14:foregroundMark x1="66899" y1="64012" x2="44874" y2="72546"/>
                        <a14:foregroundMark x1="46403" y1="72637" x2="66614" y2="65451"/>
                        <a14:foregroundMark x1="67536" y1="60803" x2="25011" y2="45683"/>
                        <a14:foregroundMark x1="48566" y1="21219" x2="72192" y2="42998"/>
                        <a14:foregroundMark x1="89395" y1="74153" x2="89377" y2="74292"/>
                        <a14:foregroundMark x1="9695" y1="74266" x2="9666" y2="74092"/>
                        <a14:backgroundMark x1="5556" y1="2469" x2="25000" y2="2469"/>
                        <a14:backgroundMark x1="31944" y1="2469" x2="1389" y2="6173"/>
                        <a14:backgroundMark x1="34722" y1="2469" x2="31944" y2="4938"/>
                        <a14:backgroundMark x1="27778" y1="8642" x2="0" y2="27160"/>
                        <a14:backgroundMark x1="83333" y1="3704" x2="97222" y2="14815"/>
                        <a14:backgroundMark x1="61111" y1="3704" x2="98611" y2="24691"/>
                        <a14:backgroundMark x1="93056" y1="53086" x2="88889" y2="74074"/>
                        <a14:backgroundMark x1="88889" y1="74074" x2="73611" y2="98765"/>
                        <a14:backgroundMark x1="12500" y1="88889" x2="54167" y2="91358"/>
                        <a14:backgroundMark x1="1389" y1="54321" x2="9722" y2="74074"/>
                        <a14:backgroundMark x1="8333" y1="75309" x2="18056" y2="82716"/>
                        <a14:backgroundMark x1="45833" y1="91358" x2="68056" y2="92593"/>
                        <a14:backgroundMark x1="68056" y1="92593" x2="69444" y2="92593"/>
                        <a14:backgroundMark x1="87500" y1="77778" x2="93056" y2="76543"/>
                        <a14:backgroundMark x1="97222" y1="38272" x2="93056" y2="58025"/>
                        <a14:backgroundMark x1="37500" y1="3704" x2="59722" y2="3704"/>
                        <a14:backgroundMark x1="59722" y1="3704" x2="61111" y2="3704"/>
                        <a14:backgroundMark x1="1389" y1="27160" x2="1389" y2="48148"/>
                        <a14:backgroundMark x1="1389" y1="48148" x2="2778" y2="51852"/>
                        <a14:backgroundMark x1="2778" y1="51852" x2="5556" y2="54321"/>
                      </a14:backgroundRemoval>
                    </a14:imgEffect>
                  </a14:imgLayer>
                </a14:imgProps>
              </a:ext>
            </a:extLst>
          </a:blip>
          <a:stretch>
            <a:fillRect/>
          </a:stretch>
        </p:blipFill>
        <p:spPr>
          <a:xfrm>
            <a:off x="1925395" y="2571750"/>
            <a:ext cx="269199" cy="300715"/>
          </a:xfrm>
          <a:prstGeom prst="rect">
            <a:avLst/>
          </a:prstGeom>
        </p:spPr>
      </p:pic>
      <p:sp>
        <p:nvSpPr>
          <p:cNvPr id="13" name="Rectangle 12">
            <a:extLst>
              <a:ext uri="{FF2B5EF4-FFF2-40B4-BE49-F238E27FC236}">
                <a16:creationId xmlns:a16="http://schemas.microsoft.com/office/drawing/2014/main" id="{4CDF6327-A598-B6E6-76F5-9B1C2FD23566}"/>
              </a:ext>
            </a:extLst>
          </p:cNvPr>
          <p:cNvSpPr/>
          <p:nvPr/>
        </p:nvSpPr>
        <p:spPr>
          <a:xfrm>
            <a:off x="5289483" y="2238588"/>
            <a:ext cx="1373731" cy="285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500" dirty="0">
                <a:solidFill>
                  <a:schemeClr val="tx1">
                    <a:lumMod val="65000"/>
                    <a:lumOff val="35000"/>
                  </a:schemeClr>
                </a:solidFill>
                <a:latin typeface="Calibri" panose="020F0502020204030204" pitchFamily="34" charset="0"/>
                <a:cs typeface="Calibri" panose="020F0502020204030204" pitchFamily="34" charset="0"/>
              </a:rPr>
              <a:t>CD4 binding site </a:t>
            </a:r>
          </a:p>
        </p:txBody>
      </p:sp>
      <p:cxnSp>
        <p:nvCxnSpPr>
          <p:cNvPr id="15" name="Straight Connector 14">
            <a:extLst>
              <a:ext uri="{FF2B5EF4-FFF2-40B4-BE49-F238E27FC236}">
                <a16:creationId xmlns:a16="http://schemas.microsoft.com/office/drawing/2014/main" id="{A199826B-DCAB-CFB2-955B-78FD88D59530}"/>
              </a:ext>
            </a:extLst>
          </p:cNvPr>
          <p:cNvCxnSpPr>
            <a:cxnSpLocks/>
          </p:cNvCxnSpPr>
          <p:nvPr/>
        </p:nvCxnSpPr>
        <p:spPr>
          <a:xfrm flipH="1">
            <a:off x="5010150" y="2628901"/>
            <a:ext cx="54864" cy="49639"/>
          </a:xfrm>
          <a:prstGeom prst="line">
            <a:avLst/>
          </a:prstGeom>
          <a:ln w="25400">
            <a:solidFill>
              <a:srgbClr val="F9675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5B9DE6-B820-DFE1-E87F-07A67E38E545}"/>
              </a:ext>
            </a:extLst>
          </p:cNvPr>
          <p:cNvCxnSpPr>
            <a:cxnSpLocks noChangeAspect="1"/>
          </p:cNvCxnSpPr>
          <p:nvPr/>
        </p:nvCxnSpPr>
        <p:spPr>
          <a:xfrm flipH="1">
            <a:off x="5060950" y="2607256"/>
            <a:ext cx="18288" cy="16547"/>
          </a:xfrm>
          <a:prstGeom prst="line">
            <a:avLst/>
          </a:prstGeom>
          <a:ln w="28575">
            <a:solidFill>
              <a:srgbClr val="F88876"/>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870B2C-8694-490B-F3B1-3933383C3E50}"/>
              </a:ext>
            </a:extLst>
          </p:cNvPr>
          <p:cNvCxnSpPr>
            <a:cxnSpLocks/>
          </p:cNvCxnSpPr>
          <p:nvPr/>
        </p:nvCxnSpPr>
        <p:spPr>
          <a:xfrm flipH="1">
            <a:off x="5089525" y="2566924"/>
            <a:ext cx="36576" cy="36576"/>
          </a:xfrm>
          <a:prstGeom prst="line">
            <a:avLst/>
          </a:prstGeom>
          <a:ln w="25400" cap="rnd">
            <a:solidFill>
              <a:srgbClr val="C74538"/>
            </a:solidFill>
          </a:ln>
          <a:effectLst/>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76B82BE-3D7E-2CA6-65AA-48E126855E1E}"/>
              </a:ext>
            </a:extLst>
          </p:cNvPr>
          <p:cNvPicPr>
            <a:picLocks noChangeAspect="1"/>
          </p:cNvPicPr>
          <p:nvPr/>
        </p:nvPicPr>
        <p:blipFill>
          <a:blip r:embed="rId7">
            <a:extLst>
              <a:ext uri="{BEBA8EAE-BF5A-486C-A8C5-ECC9F3942E4B}">
                <a14:imgProps xmlns:a14="http://schemas.microsoft.com/office/drawing/2010/main">
                  <a14:imgLayer r:embed="rId5">
                    <a14:imgEffect>
                      <a14:backgroundRemoval t="4938" b="95062" l="1389" r="98611">
                        <a14:foregroundMark x1="66899" y1="64012" x2="44874" y2="72546"/>
                        <a14:foregroundMark x1="46403" y1="72637" x2="66614" y2="65451"/>
                        <a14:foregroundMark x1="67536" y1="60803" x2="25011" y2="45683"/>
                        <a14:foregroundMark x1="48566" y1="21219" x2="72192" y2="42998"/>
                        <a14:foregroundMark x1="89395" y1="74153" x2="89377" y2="74292"/>
                        <a14:foregroundMark x1="9695" y1="74266" x2="9666" y2="74092"/>
                        <a14:backgroundMark x1="5556" y1="2469" x2="25000" y2="2469"/>
                        <a14:backgroundMark x1="31944" y1="2469" x2="1389" y2="6173"/>
                        <a14:backgroundMark x1="34722" y1="2469" x2="31944" y2="4938"/>
                        <a14:backgroundMark x1="27778" y1="8642" x2="0" y2="27160"/>
                        <a14:backgroundMark x1="83333" y1="3704" x2="97222" y2="14815"/>
                        <a14:backgroundMark x1="61111" y1="3704" x2="98611" y2="24691"/>
                        <a14:backgroundMark x1="93056" y1="53086" x2="88889" y2="74074"/>
                        <a14:backgroundMark x1="88889" y1="74074" x2="73611" y2="98765"/>
                        <a14:backgroundMark x1="12500" y1="88889" x2="54167" y2="91358"/>
                        <a14:backgroundMark x1="1389" y1="54321" x2="9722" y2="74074"/>
                        <a14:backgroundMark x1="8333" y1="75309" x2="18056" y2="82716"/>
                        <a14:backgroundMark x1="45833" y1="91358" x2="68056" y2="92593"/>
                        <a14:backgroundMark x1="68056" y1="92593" x2="69444" y2="92593"/>
                        <a14:backgroundMark x1="87500" y1="77778" x2="93056" y2="76543"/>
                        <a14:backgroundMark x1="97222" y1="38272" x2="93056" y2="58025"/>
                        <a14:backgroundMark x1="37500" y1="3704" x2="59722" y2="3704"/>
                        <a14:backgroundMark x1="59722" y1="3704" x2="61111" y2="3704"/>
                        <a14:backgroundMark x1="1389" y1="27160" x2="1389" y2="48148"/>
                        <a14:backgroundMark x1="1389" y1="48148" x2="2778" y2="51852"/>
                        <a14:backgroundMark x1="2778" y1="51852" x2="5556" y2="54321"/>
                      </a14:backgroundRemoval>
                    </a14:imgEffect>
                  </a14:imgLayer>
                </a14:imgProps>
              </a:ext>
            </a:extLst>
          </a:blip>
          <a:stretch>
            <a:fillRect/>
          </a:stretch>
        </p:blipFill>
        <p:spPr>
          <a:xfrm>
            <a:off x="3316618" y="3070443"/>
            <a:ext cx="269199" cy="300715"/>
          </a:xfrm>
          <a:prstGeom prst="rect">
            <a:avLst/>
          </a:prstGeom>
        </p:spPr>
      </p:pic>
    </p:spTree>
    <p:extLst>
      <p:ext uri="{BB962C8B-B14F-4D97-AF65-F5344CB8AC3E}">
        <p14:creationId xmlns:p14="http://schemas.microsoft.com/office/powerpoint/2010/main" val="2822044154"/>
      </p:ext>
    </p:extLst>
  </p:cSld>
  <p:clrMapOvr>
    <a:masterClrMapping/>
  </p:clrMapOvr>
  <mc:AlternateContent xmlns:mc="http://schemas.openxmlformats.org/markup-compatibility/2006" xmlns:p14="http://schemas.microsoft.com/office/powerpoint/2010/main">
    <mc:Choice Requires="p14">
      <p:transition spd="slow" p14:dur="1250" advTm="32586"/>
    </mc:Choice>
    <mc:Fallback xmlns="">
      <p:transition spd="slow" advTm="3258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F4326F-B8F0-C299-6B6B-E346161B2FA4}"/>
              </a:ext>
            </a:extLst>
          </p:cNvPr>
          <p:cNvSpPr/>
          <p:nvPr/>
        </p:nvSpPr>
        <p:spPr>
          <a:xfrm>
            <a:off x="338275" y="2228280"/>
            <a:ext cx="3948305" cy="2455553"/>
          </a:xfrm>
          <a:prstGeom prst="rect">
            <a:avLst/>
          </a:prstGeom>
          <a:solidFill>
            <a:srgbClr val="C00000">
              <a:alpha val="5676"/>
            </a:srgb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73D5E-94E4-D749-8415-3EE121BA3207}"/>
              </a:ext>
            </a:extLst>
          </p:cNvPr>
          <p:cNvSpPr>
            <a:spLocks noGrp="1"/>
          </p:cNvSpPr>
          <p:nvPr>
            <p:ph type="title"/>
          </p:nvPr>
        </p:nvSpPr>
        <p:spPr/>
        <p:txBody>
          <a:bodyPr/>
          <a:lstStyle/>
          <a:p>
            <a:r>
              <a:rPr lang="en-US" dirty="0"/>
              <a:t>Fostemsavir (</a:t>
            </a:r>
            <a:r>
              <a:rPr lang="en-US" i="1" dirty="0" err="1"/>
              <a:t>Rukobia</a:t>
            </a:r>
            <a:r>
              <a:rPr lang="en-US" dirty="0"/>
              <a:t>)</a:t>
            </a:r>
          </a:p>
        </p:txBody>
      </p:sp>
      <p:sp>
        <p:nvSpPr>
          <p:cNvPr id="3" name="Text Placeholder 2">
            <a:extLst>
              <a:ext uri="{FF2B5EF4-FFF2-40B4-BE49-F238E27FC236}">
                <a16:creationId xmlns:a16="http://schemas.microsoft.com/office/drawing/2014/main" id="{A0E6F715-9301-C843-AEB6-563CBCDD3C84}"/>
              </a:ext>
            </a:extLst>
          </p:cNvPr>
          <p:cNvSpPr>
            <a:spLocks noGrp="1"/>
          </p:cNvSpPr>
          <p:nvPr>
            <p:ph type="body" sz="quarter" idx="14"/>
          </p:nvPr>
        </p:nvSpPr>
        <p:spPr/>
        <p:txBody>
          <a:bodyPr/>
          <a:lstStyle/>
          <a:p>
            <a:endParaRPr lang="en-US" dirty="0"/>
          </a:p>
        </p:txBody>
      </p:sp>
      <p:pic>
        <p:nvPicPr>
          <p:cNvPr id="5" name="Picture 4">
            <a:extLst>
              <a:ext uri="{FF2B5EF4-FFF2-40B4-BE49-F238E27FC236}">
                <a16:creationId xmlns:a16="http://schemas.microsoft.com/office/drawing/2014/main" id="{497E367E-CD44-0E46-8F18-CAB8D96136E4}"/>
              </a:ext>
            </a:extLst>
          </p:cNvPr>
          <p:cNvPicPr>
            <a:picLocks noChangeAspect="1"/>
          </p:cNvPicPr>
          <p:nvPr/>
        </p:nvPicPr>
        <p:blipFill>
          <a:blip r:embed="rId2"/>
          <a:stretch>
            <a:fillRect/>
          </a:stretch>
        </p:blipFill>
        <p:spPr>
          <a:xfrm>
            <a:off x="391120" y="2369388"/>
            <a:ext cx="3841116" cy="2086607"/>
          </a:xfrm>
          <a:prstGeom prst="rect">
            <a:avLst/>
          </a:prstGeom>
        </p:spPr>
      </p:pic>
      <p:sp>
        <p:nvSpPr>
          <p:cNvPr id="9" name="Rectangle 8">
            <a:extLst>
              <a:ext uri="{FF2B5EF4-FFF2-40B4-BE49-F238E27FC236}">
                <a16:creationId xmlns:a16="http://schemas.microsoft.com/office/drawing/2014/main" id="{36CDEF61-B4D6-9243-9D7A-16AF966F24BA}"/>
              </a:ext>
            </a:extLst>
          </p:cNvPr>
          <p:cNvSpPr/>
          <p:nvPr/>
        </p:nvSpPr>
        <p:spPr>
          <a:xfrm>
            <a:off x="335048" y="1898458"/>
            <a:ext cx="3950765" cy="307777"/>
          </a:xfrm>
          <a:prstGeom prst="rect">
            <a:avLst/>
          </a:prstGeom>
          <a:solidFill>
            <a:schemeClr val="bg1">
              <a:lumMod val="85000"/>
            </a:schemeClr>
          </a:solidFill>
          <a:ln w="6350">
            <a:solidFill>
              <a:schemeClr val="accent1">
                <a:shade val="50000"/>
              </a:schemeClr>
            </a:solidFill>
          </a:ln>
        </p:spPr>
        <p:txBody>
          <a:bodyPr wrap="square">
            <a:spAutoFit/>
          </a:bodyPr>
          <a:lstStyle/>
          <a:p>
            <a:pPr algn="ctr"/>
            <a:r>
              <a:rPr lang="en-US" sz="1400" dirty="0">
                <a:solidFill>
                  <a:srgbClr val="2E2E2E"/>
                </a:solidFill>
                <a:latin typeface="Arial" panose="020B0604020202020204" pitchFamily="34" charset="0"/>
                <a:cs typeface="Arial" panose="020B0604020202020204" pitchFamily="34" charset="0"/>
              </a:rPr>
              <a:t>Prodrug</a:t>
            </a:r>
            <a:endParaRPr lang="en-US"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85198E0-3C01-6065-3149-6FF75E9A1C8F}"/>
              </a:ext>
            </a:extLst>
          </p:cNvPr>
          <p:cNvSpPr txBox="1"/>
          <p:nvPr/>
        </p:nvSpPr>
        <p:spPr>
          <a:xfrm>
            <a:off x="368409" y="1135548"/>
            <a:ext cx="3079750" cy="732701"/>
          </a:xfrm>
          <a:prstGeom prst="rect">
            <a:avLst/>
          </a:prstGeom>
          <a:noFill/>
        </p:spPr>
        <p:txBody>
          <a:bodyPr wrap="square">
            <a:spAutoFit/>
          </a:bodyPr>
          <a:lstStyle/>
          <a:p>
            <a:pPr>
              <a:lnSpc>
                <a:spcPts val="1700"/>
              </a:lnSpc>
            </a:pPr>
            <a:r>
              <a:rPr lang="en-US" sz="1400" b="1" dirty="0">
                <a:latin typeface="Arial" panose="020B0604020202020204" pitchFamily="34" charset="0"/>
                <a:cs typeface="Arial" panose="020B0604020202020204" pitchFamily="34" charset="0"/>
              </a:rPr>
              <a:t>Fostemsavir Dosing (Oral)</a:t>
            </a:r>
          </a:p>
          <a:p>
            <a:pPr marL="285750" lvl="1" indent="-102870">
              <a:lnSpc>
                <a:spcPts val="1700"/>
              </a:lnSpc>
              <a:buClr>
                <a:srgbClr val="E5B113"/>
              </a:buClr>
              <a:buFont typeface="Arial" panose="020B0604020202020204" pitchFamily="34" charset="0"/>
              <a:buChar char="•"/>
            </a:pPr>
            <a:r>
              <a:rPr lang="en-US" sz="1400" dirty="0">
                <a:latin typeface="Arial" panose="020B0604020202020204" pitchFamily="34" charset="0"/>
                <a:cs typeface="Arial" panose="020B0604020202020204" pitchFamily="34" charset="0"/>
              </a:rPr>
              <a:t>600 mg BID</a:t>
            </a:r>
          </a:p>
          <a:p>
            <a:pPr marL="285750" lvl="1" indent="-102870">
              <a:lnSpc>
                <a:spcPts val="1700"/>
              </a:lnSpc>
              <a:buClr>
                <a:srgbClr val="E5B113"/>
              </a:buClr>
              <a:buFont typeface="Arial" panose="020B0604020202020204" pitchFamily="34" charset="0"/>
              <a:buChar char="•"/>
            </a:pPr>
            <a:r>
              <a:rPr lang="en-US" sz="1400" dirty="0">
                <a:latin typeface="Arial" panose="020B0604020202020204" pitchFamily="34" charset="0"/>
                <a:cs typeface="Arial" panose="020B0604020202020204" pitchFamily="34" charset="0"/>
              </a:rPr>
              <a:t>Take with or without food</a:t>
            </a:r>
          </a:p>
        </p:txBody>
      </p:sp>
      <p:sp>
        <p:nvSpPr>
          <p:cNvPr id="7" name="Rectangle 6">
            <a:extLst>
              <a:ext uri="{FF2B5EF4-FFF2-40B4-BE49-F238E27FC236}">
                <a16:creationId xmlns:a16="http://schemas.microsoft.com/office/drawing/2014/main" id="{9B5CF53C-57A1-8AEF-75F7-C3A99BA34C33}"/>
              </a:ext>
            </a:extLst>
          </p:cNvPr>
          <p:cNvSpPr/>
          <p:nvPr/>
        </p:nvSpPr>
        <p:spPr>
          <a:xfrm>
            <a:off x="4883846" y="2228280"/>
            <a:ext cx="3963281" cy="2455553"/>
          </a:xfrm>
          <a:prstGeom prst="rect">
            <a:avLst/>
          </a:prstGeom>
          <a:solidFill>
            <a:srgbClr val="FFC60D">
              <a:alpha val="20000"/>
            </a:srgb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2860A7-D752-D91C-E0DC-E75786D0F91A}"/>
              </a:ext>
            </a:extLst>
          </p:cNvPr>
          <p:cNvSpPr txBox="1"/>
          <p:nvPr/>
        </p:nvSpPr>
        <p:spPr>
          <a:xfrm>
            <a:off x="4825714" y="1135548"/>
            <a:ext cx="3079750" cy="296684"/>
          </a:xfrm>
          <a:prstGeom prst="rect">
            <a:avLst/>
          </a:prstGeom>
          <a:noFill/>
        </p:spPr>
        <p:txBody>
          <a:bodyPr wrap="square">
            <a:spAutoFit/>
          </a:bodyPr>
          <a:lstStyle/>
          <a:p>
            <a:pPr>
              <a:lnSpc>
                <a:spcPts val="1700"/>
              </a:lnSpc>
            </a:pPr>
            <a:r>
              <a:rPr lang="en-US" sz="1400" b="1" dirty="0" err="1">
                <a:latin typeface="Arial" panose="020B0604020202020204" pitchFamily="34" charset="0"/>
                <a:cs typeface="Arial" panose="020B0604020202020204" pitchFamily="34" charset="0"/>
              </a:rPr>
              <a:t>Temsavir</a:t>
            </a:r>
            <a:endParaRPr lang="en-US" sz="1400" b="1" dirty="0">
              <a:latin typeface="Arial" panose="020B0604020202020204" pitchFamily="34" charset="0"/>
              <a:cs typeface="Arial" panose="020B0604020202020204" pitchFamily="34" charset="0"/>
            </a:endParaRPr>
          </a:p>
        </p:txBody>
      </p:sp>
      <p:sp>
        <p:nvSpPr>
          <p:cNvPr id="10" name="Striped Right Arrow 9">
            <a:extLst>
              <a:ext uri="{FF2B5EF4-FFF2-40B4-BE49-F238E27FC236}">
                <a16:creationId xmlns:a16="http://schemas.microsoft.com/office/drawing/2014/main" id="{62CDE049-17D4-8B37-8E29-1F53FF5380DB}"/>
              </a:ext>
            </a:extLst>
          </p:cNvPr>
          <p:cNvSpPr/>
          <p:nvPr/>
        </p:nvSpPr>
        <p:spPr>
          <a:xfrm>
            <a:off x="4424004" y="3285389"/>
            <a:ext cx="295991" cy="121568"/>
          </a:xfrm>
          <a:prstGeom prst="striped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F1B57A3-F9AC-AF71-BF25-4EA2E8F24A48}"/>
              </a:ext>
            </a:extLst>
          </p:cNvPr>
          <p:cNvSpPr/>
          <p:nvPr/>
        </p:nvSpPr>
        <p:spPr>
          <a:xfrm rot="3491439">
            <a:off x="3159208" y="3432455"/>
            <a:ext cx="377488" cy="45719"/>
          </a:xfrm>
          <a:custGeom>
            <a:avLst/>
            <a:gdLst>
              <a:gd name="connsiteX0" fmla="*/ 0 w 617220"/>
              <a:gd name="connsiteY0" fmla="*/ 0 h 243840"/>
              <a:gd name="connsiteX1" fmla="*/ 91440 w 617220"/>
              <a:gd name="connsiteY1" fmla="*/ 198120 h 243840"/>
              <a:gd name="connsiteX2" fmla="*/ 182880 w 617220"/>
              <a:gd name="connsiteY2" fmla="*/ 15240 h 243840"/>
              <a:gd name="connsiteX3" fmla="*/ 243840 w 617220"/>
              <a:gd name="connsiteY3" fmla="*/ 198120 h 243840"/>
              <a:gd name="connsiteX4" fmla="*/ 335280 w 617220"/>
              <a:gd name="connsiteY4" fmla="*/ 15240 h 243840"/>
              <a:gd name="connsiteX5" fmla="*/ 396240 w 617220"/>
              <a:gd name="connsiteY5" fmla="*/ 205740 h 243840"/>
              <a:gd name="connsiteX6" fmla="*/ 487680 w 617220"/>
              <a:gd name="connsiteY6" fmla="*/ 7620 h 243840"/>
              <a:gd name="connsiteX7" fmla="*/ 541020 w 617220"/>
              <a:gd name="connsiteY7" fmla="*/ 243840 h 243840"/>
              <a:gd name="connsiteX8" fmla="*/ 617220 w 617220"/>
              <a:gd name="connsiteY8" fmla="*/ 22860 h 243840"/>
              <a:gd name="connsiteX9" fmla="*/ 617220 w 617220"/>
              <a:gd name="connsiteY9" fmla="*/ 22860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220" h="243840">
                <a:moveTo>
                  <a:pt x="0" y="0"/>
                </a:moveTo>
                <a:lnTo>
                  <a:pt x="91440" y="198120"/>
                </a:lnTo>
                <a:lnTo>
                  <a:pt x="182880" y="15240"/>
                </a:lnTo>
                <a:lnTo>
                  <a:pt x="243840" y="198120"/>
                </a:lnTo>
                <a:lnTo>
                  <a:pt x="335280" y="15240"/>
                </a:lnTo>
                <a:lnTo>
                  <a:pt x="396240" y="205740"/>
                </a:lnTo>
                <a:lnTo>
                  <a:pt x="487680" y="7620"/>
                </a:lnTo>
                <a:lnTo>
                  <a:pt x="541020" y="243840"/>
                </a:lnTo>
                <a:lnTo>
                  <a:pt x="617220" y="22860"/>
                </a:lnTo>
                <a:lnTo>
                  <a:pt x="617220" y="2286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82666254-7956-52B4-C380-66BEBA8E0133}"/>
              </a:ext>
            </a:extLst>
          </p:cNvPr>
          <p:cNvPicPr>
            <a:picLocks noChangeAspect="1"/>
          </p:cNvPicPr>
          <p:nvPr/>
        </p:nvPicPr>
        <p:blipFill>
          <a:blip r:embed="rId3"/>
          <a:stretch>
            <a:fillRect/>
          </a:stretch>
        </p:blipFill>
        <p:spPr>
          <a:xfrm>
            <a:off x="4952816" y="2378441"/>
            <a:ext cx="3831769" cy="2081527"/>
          </a:xfrm>
          <a:prstGeom prst="rect">
            <a:avLst/>
          </a:prstGeom>
        </p:spPr>
      </p:pic>
      <p:sp>
        <p:nvSpPr>
          <p:cNvPr id="14" name="Rectangle 13">
            <a:extLst>
              <a:ext uri="{FF2B5EF4-FFF2-40B4-BE49-F238E27FC236}">
                <a16:creationId xmlns:a16="http://schemas.microsoft.com/office/drawing/2014/main" id="{39CFB28D-A683-F86C-CBD1-7FD8006F3D83}"/>
              </a:ext>
            </a:extLst>
          </p:cNvPr>
          <p:cNvSpPr/>
          <p:nvPr/>
        </p:nvSpPr>
        <p:spPr>
          <a:xfrm>
            <a:off x="4890760" y="1898458"/>
            <a:ext cx="3950765" cy="307777"/>
          </a:xfrm>
          <a:prstGeom prst="rect">
            <a:avLst/>
          </a:prstGeom>
          <a:solidFill>
            <a:schemeClr val="bg1">
              <a:lumMod val="85000"/>
            </a:schemeClr>
          </a:solidFill>
          <a:ln w="6350">
            <a:solidFill>
              <a:schemeClr val="accent1">
                <a:shade val="50000"/>
              </a:schemeClr>
            </a:solidFill>
          </a:ln>
        </p:spPr>
        <p:txBody>
          <a:bodyPr wrap="square">
            <a:spAutoFit/>
          </a:bodyPr>
          <a:lstStyle/>
          <a:p>
            <a:pPr algn="ctr"/>
            <a:r>
              <a:rPr lang="en-US" sz="1400" dirty="0">
                <a:solidFill>
                  <a:srgbClr val="2E2E2E"/>
                </a:solidFill>
                <a:latin typeface="Arial" panose="020B0604020202020204" pitchFamily="34" charset="0"/>
                <a:cs typeface="Arial" panose="020B0604020202020204" pitchFamily="34" charset="0"/>
              </a:rPr>
              <a:t>Active Moiety</a:t>
            </a:r>
            <a:endParaRPr lang="en-US" sz="14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70CEF491-A47D-0860-3E13-81D6BBAF7DE5}"/>
              </a:ext>
            </a:extLst>
          </p:cNvPr>
          <p:cNvSpPr/>
          <p:nvPr/>
        </p:nvSpPr>
        <p:spPr>
          <a:xfrm>
            <a:off x="575965" y="4423030"/>
            <a:ext cx="1413977" cy="246221"/>
          </a:xfrm>
          <a:prstGeom prst="rect">
            <a:avLst/>
          </a:prstGeom>
          <a:solidFill>
            <a:srgbClr val="FF0000"/>
          </a:solidFill>
        </p:spPr>
        <p:txBody>
          <a:bodyPr wrap="square" lIns="45720" rIns="0">
            <a:spAutoFit/>
          </a:bodyPr>
          <a:lstStyle/>
          <a:p>
            <a:pPr>
              <a:lnSpc>
                <a:spcPts val="1200"/>
              </a:lnSpc>
            </a:pPr>
            <a:r>
              <a:rPr lang="en-US" sz="1100" dirty="0">
                <a:solidFill>
                  <a:schemeClr val="bg1"/>
                </a:solidFill>
                <a:latin typeface="Arial" panose="020B0604020202020204" pitchFamily="34" charset="0"/>
                <a:cs typeface="Arial" panose="020B0604020202020204" pitchFamily="34" charset="0"/>
              </a:rPr>
              <a:t>Alkaline phosphatase</a:t>
            </a:r>
          </a:p>
        </p:txBody>
      </p:sp>
      <p:sp>
        <p:nvSpPr>
          <p:cNvPr id="18" name="Freeform 17">
            <a:extLst>
              <a:ext uri="{FF2B5EF4-FFF2-40B4-BE49-F238E27FC236}">
                <a16:creationId xmlns:a16="http://schemas.microsoft.com/office/drawing/2014/main" id="{8E4178E9-14BE-3CE4-DCAD-90D057ABB183}"/>
              </a:ext>
            </a:extLst>
          </p:cNvPr>
          <p:cNvSpPr>
            <a:spLocks noChangeAspect="1"/>
          </p:cNvSpPr>
          <p:nvPr/>
        </p:nvSpPr>
        <p:spPr>
          <a:xfrm rot="4339769">
            <a:off x="343728" y="4491256"/>
            <a:ext cx="274320" cy="33224"/>
          </a:xfrm>
          <a:custGeom>
            <a:avLst/>
            <a:gdLst>
              <a:gd name="connsiteX0" fmla="*/ 0 w 617220"/>
              <a:gd name="connsiteY0" fmla="*/ 0 h 243840"/>
              <a:gd name="connsiteX1" fmla="*/ 91440 w 617220"/>
              <a:gd name="connsiteY1" fmla="*/ 198120 h 243840"/>
              <a:gd name="connsiteX2" fmla="*/ 182880 w 617220"/>
              <a:gd name="connsiteY2" fmla="*/ 15240 h 243840"/>
              <a:gd name="connsiteX3" fmla="*/ 243840 w 617220"/>
              <a:gd name="connsiteY3" fmla="*/ 198120 h 243840"/>
              <a:gd name="connsiteX4" fmla="*/ 335280 w 617220"/>
              <a:gd name="connsiteY4" fmla="*/ 15240 h 243840"/>
              <a:gd name="connsiteX5" fmla="*/ 396240 w 617220"/>
              <a:gd name="connsiteY5" fmla="*/ 205740 h 243840"/>
              <a:gd name="connsiteX6" fmla="*/ 487680 w 617220"/>
              <a:gd name="connsiteY6" fmla="*/ 7620 h 243840"/>
              <a:gd name="connsiteX7" fmla="*/ 541020 w 617220"/>
              <a:gd name="connsiteY7" fmla="*/ 243840 h 243840"/>
              <a:gd name="connsiteX8" fmla="*/ 617220 w 617220"/>
              <a:gd name="connsiteY8" fmla="*/ 22860 h 243840"/>
              <a:gd name="connsiteX9" fmla="*/ 617220 w 617220"/>
              <a:gd name="connsiteY9" fmla="*/ 22860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220" h="243840">
                <a:moveTo>
                  <a:pt x="0" y="0"/>
                </a:moveTo>
                <a:lnTo>
                  <a:pt x="91440" y="198120"/>
                </a:lnTo>
                <a:lnTo>
                  <a:pt x="182880" y="15240"/>
                </a:lnTo>
                <a:lnTo>
                  <a:pt x="243840" y="198120"/>
                </a:lnTo>
                <a:lnTo>
                  <a:pt x="335280" y="15240"/>
                </a:lnTo>
                <a:lnTo>
                  <a:pt x="396240" y="205740"/>
                </a:lnTo>
                <a:lnTo>
                  <a:pt x="487680" y="7620"/>
                </a:lnTo>
                <a:lnTo>
                  <a:pt x="541020" y="243840"/>
                </a:lnTo>
                <a:lnTo>
                  <a:pt x="617220" y="22860"/>
                </a:lnTo>
                <a:lnTo>
                  <a:pt x="617220" y="2286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5956824"/>
      </p:ext>
    </p:extLst>
  </p:cSld>
  <p:clrMapOvr>
    <a:masterClrMapping/>
  </p:clrMapOvr>
  <mc:AlternateContent xmlns:mc="http://schemas.openxmlformats.org/markup-compatibility/2006" xmlns:p14="http://schemas.microsoft.com/office/powerpoint/2010/main">
    <mc:Choice Requires="p14">
      <p:transition spd="slow" p14:dur="1250" advTm="25685">
        <p:circle/>
      </p:transition>
    </mc:Choice>
    <mc:Fallback xmlns="">
      <p:transition spd="slow" advTm="25685">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5AB79-AE72-12DE-83E0-E8D5762E10AF}"/>
              </a:ext>
            </a:extLst>
          </p:cNvPr>
          <p:cNvSpPr>
            <a:spLocks noGrp="1"/>
          </p:cNvSpPr>
          <p:nvPr>
            <p:ph type="title"/>
          </p:nvPr>
        </p:nvSpPr>
        <p:spPr/>
        <p:txBody>
          <a:bodyPr/>
          <a:lstStyle/>
          <a:p>
            <a:r>
              <a:rPr lang="en-US" dirty="0"/>
              <a:t>Post-Attachment Inhibitor</a:t>
            </a:r>
          </a:p>
        </p:txBody>
      </p:sp>
    </p:spTree>
    <p:extLst>
      <p:ext uri="{BB962C8B-B14F-4D97-AF65-F5344CB8AC3E}">
        <p14:creationId xmlns:p14="http://schemas.microsoft.com/office/powerpoint/2010/main" val="3292561930"/>
      </p:ext>
    </p:extLst>
  </p:cSld>
  <p:clrMapOvr>
    <a:masterClrMapping/>
  </p:clrMapOvr>
  <p:transition spd="slow" advTm="11594"/>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921043F-79A0-393E-BBAE-9B977D9B26F5}"/>
              </a:ext>
            </a:extLst>
          </p:cNvPr>
          <p:cNvPicPr>
            <a:picLocks noChangeAspect="1"/>
          </p:cNvPicPr>
          <p:nvPr/>
        </p:nvPicPr>
        <p:blipFill>
          <a:blip r:embed="rId3"/>
          <a:stretch>
            <a:fillRect/>
          </a:stretch>
        </p:blipFill>
        <p:spPr>
          <a:xfrm>
            <a:off x="228600" y="961573"/>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Post Attachment HIV Envelope Conformational Change</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12" name="Rectangle 13">
            <a:extLst>
              <a:ext uri="{FF2B5EF4-FFF2-40B4-BE49-F238E27FC236}">
                <a16:creationId xmlns:a16="http://schemas.microsoft.com/office/drawing/2014/main" id="{756D9997-B477-D347-9FCB-2373DCCBDD70}"/>
              </a:ext>
            </a:extLst>
          </p:cNvPr>
          <p:cNvSpPr>
            <a:spLocks noChangeArrowheads="1"/>
          </p:cNvSpPr>
          <p:nvPr/>
        </p:nvSpPr>
        <p:spPr bwMode="auto">
          <a:xfrm>
            <a:off x="240775" y="4517245"/>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orbel" panose="020B0503020204020204" pitchFamily="34" charset="0"/>
              </a:rPr>
              <a:t>Host cell</a:t>
            </a:r>
          </a:p>
        </p:txBody>
      </p:sp>
      <p:cxnSp>
        <p:nvCxnSpPr>
          <p:cNvPr id="13" name="Straight Connector 12">
            <a:extLst>
              <a:ext uri="{FF2B5EF4-FFF2-40B4-BE49-F238E27FC236}">
                <a16:creationId xmlns:a16="http://schemas.microsoft.com/office/drawing/2014/main" id="{7D6AF841-5BA1-3E4D-9007-0B4B9EF42F5F}"/>
              </a:ext>
            </a:extLst>
          </p:cNvPr>
          <p:cNvCxnSpPr>
            <a:cxnSpLocks/>
          </p:cNvCxnSpPr>
          <p:nvPr/>
        </p:nvCxnSpPr>
        <p:spPr>
          <a:xfrm>
            <a:off x="1329606" y="2121595"/>
            <a:ext cx="365760"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0" name="Rectangle 13">
            <a:extLst>
              <a:ext uri="{FF2B5EF4-FFF2-40B4-BE49-F238E27FC236}">
                <a16:creationId xmlns:a16="http://schemas.microsoft.com/office/drawing/2014/main" id="{E7A103D9-316A-10A7-633C-6F7ABBA76732}"/>
              </a:ext>
            </a:extLst>
          </p:cNvPr>
          <p:cNvSpPr>
            <a:spLocks noChangeArrowheads="1"/>
          </p:cNvSpPr>
          <p:nvPr/>
        </p:nvSpPr>
        <p:spPr bwMode="auto">
          <a:xfrm>
            <a:off x="651251" y="1897522"/>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
        <p:nvSpPr>
          <p:cNvPr id="6" name="Rectangle 5">
            <a:extLst>
              <a:ext uri="{FF2B5EF4-FFF2-40B4-BE49-F238E27FC236}">
                <a16:creationId xmlns:a16="http://schemas.microsoft.com/office/drawing/2014/main" id="{C52350A0-DC16-ECBD-9F93-B6C23B7B3E40}"/>
              </a:ext>
            </a:extLst>
          </p:cNvPr>
          <p:cNvSpPr/>
          <p:nvPr/>
        </p:nvSpPr>
        <p:spPr>
          <a:xfrm>
            <a:off x="3968807" y="4522306"/>
            <a:ext cx="1591631" cy="284558"/>
          </a:xfrm>
          <a:prstGeom prst="rect">
            <a:avLst/>
          </a:prstGeom>
          <a:solidFill>
            <a:srgbClr val="DACD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11F1E67-824D-6CB2-A624-A8D41EC800B4}"/>
              </a:ext>
            </a:extLst>
          </p:cNvPr>
          <p:cNvSpPr/>
          <p:nvPr/>
        </p:nvSpPr>
        <p:spPr>
          <a:xfrm>
            <a:off x="4010721" y="4510073"/>
            <a:ext cx="1457744"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rgbClr val="3C6BBB"/>
                </a:solidFill>
                <a:latin typeface="Calibri" panose="020F0502020204030204" pitchFamily="34" charset="0"/>
                <a:cs typeface="Calibri" panose="020F0502020204030204" pitchFamily="34" charset="0"/>
              </a:rPr>
              <a:t>CCR5 coreceptor</a:t>
            </a:r>
          </a:p>
        </p:txBody>
      </p:sp>
      <p:cxnSp>
        <p:nvCxnSpPr>
          <p:cNvPr id="11" name="Straight Arrow Connector 10">
            <a:extLst>
              <a:ext uri="{FF2B5EF4-FFF2-40B4-BE49-F238E27FC236}">
                <a16:creationId xmlns:a16="http://schemas.microsoft.com/office/drawing/2014/main" id="{351BCAC3-451B-2740-5FAD-67B02C35DF5F}"/>
              </a:ext>
            </a:extLst>
          </p:cNvPr>
          <p:cNvCxnSpPr>
            <a:cxnSpLocks/>
          </p:cNvCxnSpPr>
          <p:nvPr/>
        </p:nvCxnSpPr>
        <p:spPr>
          <a:xfrm>
            <a:off x="4868032" y="3357431"/>
            <a:ext cx="0" cy="228600"/>
          </a:xfrm>
          <a:prstGeom prst="straightConnector1">
            <a:avLst/>
          </a:prstGeom>
          <a:ln w="19050">
            <a:solidFill>
              <a:schemeClr val="tx1">
                <a:lumMod val="65000"/>
                <a:lumOff val="35000"/>
              </a:schemeClr>
            </a:solidFill>
            <a:tailEnd type="arrow"/>
          </a:ln>
          <a:effectLst>
            <a:glow rad="63500">
              <a:schemeClr val="bg1">
                <a:alpha val="48703"/>
              </a:schemeClr>
            </a:glo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074E50-9889-3573-5267-8323B4469946}"/>
              </a:ext>
            </a:extLst>
          </p:cNvPr>
          <p:cNvCxnSpPr>
            <a:cxnSpLocks/>
          </p:cNvCxnSpPr>
          <p:nvPr/>
        </p:nvCxnSpPr>
        <p:spPr>
          <a:xfrm>
            <a:off x="4448106" y="3357431"/>
            <a:ext cx="0" cy="228600"/>
          </a:xfrm>
          <a:prstGeom prst="straightConnector1">
            <a:avLst/>
          </a:prstGeom>
          <a:ln w="19050">
            <a:solidFill>
              <a:schemeClr val="tx1">
                <a:lumMod val="65000"/>
                <a:lumOff val="35000"/>
              </a:schemeClr>
            </a:solidFill>
            <a:tailEnd type="arrow"/>
          </a:ln>
          <a:effectLst>
            <a:glow rad="63500">
              <a:schemeClr val="bg1">
                <a:alpha val="48703"/>
              </a:schemeClr>
            </a:glow>
          </a:effectLst>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FEE6A94E-C490-0B1A-5970-D7141956574C}"/>
              </a:ext>
            </a:extLst>
          </p:cNvPr>
          <p:cNvSpPr/>
          <p:nvPr/>
        </p:nvSpPr>
        <p:spPr>
          <a:xfrm rot="2394281">
            <a:off x="4353306" y="3265008"/>
            <a:ext cx="209010" cy="157629"/>
          </a:xfrm>
          <a:custGeom>
            <a:avLst/>
            <a:gdLst>
              <a:gd name="connsiteX0" fmla="*/ 99225 w 137536"/>
              <a:gd name="connsiteY0" fmla="*/ 9 h 192944"/>
              <a:gd name="connsiteX1" fmla="*/ 29375 w 137536"/>
              <a:gd name="connsiteY1" fmla="*/ 38109 h 192944"/>
              <a:gd name="connsiteX2" fmla="*/ 3975 w 137536"/>
              <a:gd name="connsiteY2" fmla="*/ 107959 h 192944"/>
              <a:gd name="connsiteX3" fmla="*/ 7150 w 137536"/>
              <a:gd name="connsiteY3" fmla="*/ 177809 h 192944"/>
              <a:gd name="connsiteX4" fmla="*/ 70650 w 137536"/>
              <a:gd name="connsiteY4" fmla="*/ 190509 h 192944"/>
              <a:gd name="connsiteX5" fmla="*/ 115100 w 137536"/>
              <a:gd name="connsiteY5" fmla="*/ 142884 h 192944"/>
              <a:gd name="connsiteX6" fmla="*/ 137325 w 137536"/>
              <a:gd name="connsiteY6" fmla="*/ 41284 h 192944"/>
              <a:gd name="connsiteX7" fmla="*/ 99225 w 137536"/>
              <a:gd name="connsiteY7" fmla="*/ 9 h 1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536" h="192944">
                <a:moveTo>
                  <a:pt x="99225" y="9"/>
                </a:moveTo>
                <a:cubicBezTo>
                  <a:pt x="81233" y="-520"/>
                  <a:pt x="45250" y="20117"/>
                  <a:pt x="29375" y="38109"/>
                </a:cubicBezTo>
                <a:cubicBezTo>
                  <a:pt x="13500" y="56101"/>
                  <a:pt x="7679" y="84676"/>
                  <a:pt x="3975" y="107959"/>
                </a:cubicBezTo>
                <a:cubicBezTo>
                  <a:pt x="271" y="131242"/>
                  <a:pt x="-3963" y="164051"/>
                  <a:pt x="7150" y="177809"/>
                </a:cubicBezTo>
                <a:cubicBezTo>
                  <a:pt x="18263" y="191567"/>
                  <a:pt x="52658" y="196330"/>
                  <a:pt x="70650" y="190509"/>
                </a:cubicBezTo>
                <a:cubicBezTo>
                  <a:pt x="88642" y="184688"/>
                  <a:pt x="103988" y="167755"/>
                  <a:pt x="115100" y="142884"/>
                </a:cubicBezTo>
                <a:cubicBezTo>
                  <a:pt x="126212" y="118013"/>
                  <a:pt x="134679" y="64038"/>
                  <a:pt x="137325" y="41284"/>
                </a:cubicBezTo>
                <a:cubicBezTo>
                  <a:pt x="139971" y="18530"/>
                  <a:pt x="117217" y="538"/>
                  <a:pt x="99225" y="9"/>
                </a:cubicBezTo>
                <a:close/>
              </a:path>
            </a:pathLst>
          </a:custGeom>
          <a:gradFill>
            <a:gsLst>
              <a:gs pos="0">
                <a:srgbClr val="CF6B61">
                  <a:alpha val="29000"/>
                </a:srgbClr>
              </a:gs>
              <a:gs pos="98000">
                <a:srgbClr val="D6433D">
                  <a:alpha val="54387"/>
                </a:srgbClr>
              </a:gs>
            </a:gsLst>
            <a:path path="circle">
              <a:fillToRect l="100000" t="100000"/>
            </a:path>
          </a:gradFill>
          <a:ln w="9525" cap="rnd">
            <a:solidFill>
              <a:srgbClr val="E22C1D">
                <a:alpha val="56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AC524359-8ACD-6504-647B-512965BC97F6}"/>
              </a:ext>
            </a:extLst>
          </p:cNvPr>
          <p:cNvSpPr/>
          <p:nvPr/>
        </p:nvSpPr>
        <p:spPr>
          <a:xfrm rot="567110">
            <a:off x="4765825" y="3261760"/>
            <a:ext cx="209010" cy="163809"/>
          </a:xfrm>
          <a:custGeom>
            <a:avLst/>
            <a:gdLst>
              <a:gd name="connsiteX0" fmla="*/ 99225 w 137536"/>
              <a:gd name="connsiteY0" fmla="*/ 9 h 192944"/>
              <a:gd name="connsiteX1" fmla="*/ 29375 w 137536"/>
              <a:gd name="connsiteY1" fmla="*/ 38109 h 192944"/>
              <a:gd name="connsiteX2" fmla="*/ 3975 w 137536"/>
              <a:gd name="connsiteY2" fmla="*/ 107959 h 192944"/>
              <a:gd name="connsiteX3" fmla="*/ 7150 w 137536"/>
              <a:gd name="connsiteY3" fmla="*/ 177809 h 192944"/>
              <a:gd name="connsiteX4" fmla="*/ 70650 w 137536"/>
              <a:gd name="connsiteY4" fmla="*/ 190509 h 192944"/>
              <a:gd name="connsiteX5" fmla="*/ 115100 w 137536"/>
              <a:gd name="connsiteY5" fmla="*/ 142884 h 192944"/>
              <a:gd name="connsiteX6" fmla="*/ 137325 w 137536"/>
              <a:gd name="connsiteY6" fmla="*/ 41284 h 192944"/>
              <a:gd name="connsiteX7" fmla="*/ 99225 w 137536"/>
              <a:gd name="connsiteY7" fmla="*/ 9 h 1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536" h="192944">
                <a:moveTo>
                  <a:pt x="99225" y="9"/>
                </a:moveTo>
                <a:cubicBezTo>
                  <a:pt x="81233" y="-520"/>
                  <a:pt x="45250" y="20117"/>
                  <a:pt x="29375" y="38109"/>
                </a:cubicBezTo>
                <a:cubicBezTo>
                  <a:pt x="13500" y="56101"/>
                  <a:pt x="7679" y="84676"/>
                  <a:pt x="3975" y="107959"/>
                </a:cubicBezTo>
                <a:cubicBezTo>
                  <a:pt x="271" y="131242"/>
                  <a:pt x="-3963" y="164051"/>
                  <a:pt x="7150" y="177809"/>
                </a:cubicBezTo>
                <a:cubicBezTo>
                  <a:pt x="18263" y="191567"/>
                  <a:pt x="52658" y="196330"/>
                  <a:pt x="70650" y="190509"/>
                </a:cubicBezTo>
                <a:cubicBezTo>
                  <a:pt x="88642" y="184688"/>
                  <a:pt x="103988" y="167755"/>
                  <a:pt x="115100" y="142884"/>
                </a:cubicBezTo>
                <a:cubicBezTo>
                  <a:pt x="126212" y="118013"/>
                  <a:pt x="134679" y="64038"/>
                  <a:pt x="137325" y="41284"/>
                </a:cubicBezTo>
                <a:cubicBezTo>
                  <a:pt x="139971" y="18530"/>
                  <a:pt x="117217" y="538"/>
                  <a:pt x="99225" y="9"/>
                </a:cubicBezTo>
                <a:close/>
              </a:path>
            </a:pathLst>
          </a:custGeom>
          <a:gradFill>
            <a:gsLst>
              <a:gs pos="0">
                <a:srgbClr val="CF6B61">
                  <a:alpha val="29000"/>
                </a:srgbClr>
              </a:gs>
              <a:gs pos="98000">
                <a:srgbClr val="D6433D">
                  <a:alpha val="54387"/>
                </a:srgbClr>
              </a:gs>
            </a:gsLst>
            <a:path path="circle">
              <a:fillToRect l="100000" t="100000"/>
            </a:path>
          </a:gradFill>
          <a:ln w="9525" cap="rnd">
            <a:solidFill>
              <a:srgbClr val="E22C1D">
                <a:alpha val="56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0F8C5BF9-463B-0491-E005-86908A47747E}"/>
              </a:ext>
            </a:extLst>
          </p:cNvPr>
          <p:cNvSpPr/>
          <p:nvPr/>
        </p:nvSpPr>
        <p:spPr>
          <a:xfrm>
            <a:off x="237712" y="1016412"/>
            <a:ext cx="396875" cy="431800"/>
          </a:xfrm>
          <a:prstGeom prst="rtTriangle">
            <a:avLst/>
          </a:prstGeom>
          <a:solidFill>
            <a:srgbClr val="FCFDFF"/>
          </a:solidFill>
          <a:ln>
            <a:solidFill>
              <a:srgbClr val="FC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1103314-7197-1589-BFB4-9253ECD4E758}"/>
              </a:ext>
            </a:extLst>
          </p:cNvPr>
          <p:cNvSpPr/>
          <p:nvPr/>
        </p:nvSpPr>
        <p:spPr>
          <a:xfrm>
            <a:off x="225631" y="1407225"/>
            <a:ext cx="362198" cy="647206"/>
          </a:xfrm>
          <a:prstGeom prst="rect">
            <a:avLst/>
          </a:prstGeom>
          <a:solidFill>
            <a:srgbClr val="FD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876734"/>
      </p:ext>
    </p:extLst>
  </p:cSld>
  <p:clrMapOvr>
    <a:masterClrMapping/>
  </p:clrMapOvr>
  <mc:AlternateContent xmlns:mc="http://schemas.openxmlformats.org/markup-compatibility/2006" xmlns:p14="http://schemas.microsoft.com/office/powerpoint/2010/main">
    <mc:Choice Requires="p14">
      <p:transition spd="slow" p14:dur="1250" advTm="26304">
        <p:fade/>
      </p:transition>
    </mc:Choice>
    <mc:Fallback xmlns="">
      <p:transition spd="slow" advTm="26304">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Post Attachment Inhibitor: Ibalizumab</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cxnSp>
        <p:nvCxnSpPr>
          <p:cNvPr id="13" name="Straight Connector 12">
            <a:extLst>
              <a:ext uri="{FF2B5EF4-FFF2-40B4-BE49-F238E27FC236}">
                <a16:creationId xmlns:a16="http://schemas.microsoft.com/office/drawing/2014/main" id="{7D6AF841-5BA1-3E4D-9007-0B4B9EF42F5F}"/>
              </a:ext>
            </a:extLst>
          </p:cNvPr>
          <p:cNvCxnSpPr>
            <a:cxnSpLocks/>
          </p:cNvCxnSpPr>
          <p:nvPr/>
        </p:nvCxnSpPr>
        <p:spPr>
          <a:xfrm>
            <a:off x="2103329" y="2165561"/>
            <a:ext cx="455232"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751F9ED4-7C8F-0712-C85B-8A68E304269D}"/>
              </a:ext>
            </a:extLst>
          </p:cNvPr>
          <p:cNvGrpSpPr/>
          <p:nvPr/>
        </p:nvGrpSpPr>
        <p:grpSpPr>
          <a:xfrm>
            <a:off x="228600" y="961573"/>
            <a:ext cx="8686800" cy="3860800"/>
            <a:chOff x="228600" y="961573"/>
            <a:chExt cx="8686800" cy="3860800"/>
          </a:xfrm>
        </p:grpSpPr>
        <p:pic>
          <p:nvPicPr>
            <p:cNvPr id="7" name="Picture 6">
              <a:extLst>
                <a:ext uri="{FF2B5EF4-FFF2-40B4-BE49-F238E27FC236}">
                  <a16:creationId xmlns:a16="http://schemas.microsoft.com/office/drawing/2014/main" id="{02B5F0F3-A46F-997D-C6BF-1C89A31346BF}"/>
                </a:ext>
              </a:extLst>
            </p:cNvPr>
            <p:cNvPicPr>
              <a:picLocks noChangeAspect="1"/>
            </p:cNvPicPr>
            <p:nvPr/>
          </p:nvPicPr>
          <p:blipFill>
            <a:blip r:embed="rId3"/>
            <a:stretch>
              <a:fillRect/>
            </a:stretch>
          </p:blipFill>
          <p:spPr>
            <a:xfrm>
              <a:off x="228600" y="961573"/>
              <a:ext cx="8686800" cy="3860800"/>
            </a:xfrm>
            <a:prstGeom prst="rect">
              <a:avLst/>
            </a:prstGeom>
          </p:spPr>
        </p:pic>
        <p:grpSp>
          <p:nvGrpSpPr>
            <p:cNvPr id="33" name="Group 32">
              <a:extLst>
                <a:ext uri="{FF2B5EF4-FFF2-40B4-BE49-F238E27FC236}">
                  <a16:creationId xmlns:a16="http://schemas.microsoft.com/office/drawing/2014/main" id="{01834068-46A4-314A-BD99-74794484439D}"/>
                </a:ext>
              </a:extLst>
            </p:cNvPr>
            <p:cNvGrpSpPr/>
            <p:nvPr/>
          </p:nvGrpSpPr>
          <p:grpSpPr>
            <a:xfrm>
              <a:off x="5982517" y="1638633"/>
              <a:ext cx="1307283" cy="1028700"/>
              <a:chOff x="5982517" y="1638633"/>
              <a:chExt cx="1307283" cy="1028700"/>
            </a:xfrm>
          </p:grpSpPr>
          <p:sp>
            <p:nvSpPr>
              <p:cNvPr id="25" name="Rectangle 24">
                <a:extLst>
                  <a:ext uri="{FF2B5EF4-FFF2-40B4-BE49-F238E27FC236}">
                    <a16:creationId xmlns:a16="http://schemas.microsoft.com/office/drawing/2014/main" id="{8DCEB4DD-122D-DAF2-FCFB-08D409EBA347}"/>
                  </a:ext>
                </a:extLst>
              </p:cNvPr>
              <p:cNvSpPr/>
              <p:nvPr/>
            </p:nvSpPr>
            <p:spPr>
              <a:xfrm>
                <a:off x="6140450" y="1644650"/>
                <a:ext cx="1149350" cy="7239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B2AC96-F2B9-1A06-6DD2-17FA91EE79FD}"/>
                  </a:ext>
                </a:extLst>
              </p:cNvPr>
              <p:cNvSpPr/>
              <p:nvPr/>
            </p:nvSpPr>
            <p:spPr>
              <a:xfrm>
                <a:off x="6292850" y="1765300"/>
                <a:ext cx="863600" cy="7239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AA94D06-77DC-7A3D-F9E0-7A4FC8054401}"/>
                  </a:ext>
                </a:extLst>
              </p:cNvPr>
              <p:cNvSpPr/>
              <p:nvPr/>
            </p:nvSpPr>
            <p:spPr>
              <a:xfrm>
                <a:off x="6318250" y="2355850"/>
                <a:ext cx="406400" cy="13335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2217AAB-28B3-ACE2-6066-6F6BA77D73C8}"/>
                  </a:ext>
                </a:extLst>
              </p:cNvPr>
              <p:cNvSpPr/>
              <p:nvPr/>
            </p:nvSpPr>
            <p:spPr>
              <a:xfrm rot="2059150">
                <a:off x="5982517" y="2266725"/>
                <a:ext cx="452333" cy="138794"/>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401C6B9E-D7B5-1F80-2B36-ED80FD8D7E2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20" b="95560" l="9200" r="98252">
                            <a14:foregroundMark x1="72493" y1="7371" x2="46918" y2="7371"/>
                            <a14:foregroundMark x1="61638" y1="4352" x2="59706" y2="4352"/>
                            <a14:foregroundMark x1="91076" y1="55595" x2="87856" y2="56750"/>
                            <a14:foregroundMark x1="96136" y1="58615" x2="98712" y2="59858"/>
                            <a14:foregroundMark x1="11132" y1="76554" x2="9200" y2="81439"/>
                            <a14:foregroundMark x1="23919" y1="87034" x2="13063" y2="91385"/>
                            <a14:foregroundMark x1="18215" y1="92629" x2="13063" y2="95648"/>
                            <a14:foregroundMark x1="12420" y1="85790" x2="13707" y2="87655"/>
                            <a14:foregroundMark x1="42870" y1="5062" x2="45998" y2="4085"/>
                            <a14:foregroundMark x1="55566" y1="3641" x2="61270" y2="3020"/>
                          </a14:backgroundRemoval>
                        </a14:imgEffect>
                      </a14:imgLayer>
                    </a14:imgProps>
                  </a:ext>
                </a:extLst>
              </a:blip>
              <a:stretch>
                <a:fillRect/>
              </a:stretch>
            </p:blipFill>
            <p:spPr>
              <a:xfrm rot="20960003" flipH="1">
                <a:off x="6079800" y="1638633"/>
                <a:ext cx="993070" cy="1028700"/>
              </a:xfrm>
              <a:prstGeom prst="rect">
                <a:avLst/>
              </a:prstGeom>
            </p:spPr>
          </p:pic>
          <p:cxnSp>
            <p:nvCxnSpPr>
              <p:cNvPr id="31" name="Straight Connector 30">
                <a:extLst>
                  <a:ext uri="{FF2B5EF4-FFF2-40B4-BE49-F238E27FC236}">
                    <a16:creationId xmlns:a16="http://schemas.microsoft.com/office/drawing/2014/main" id="{442E56E5-5002-5ABF-F2E2-FAB77CC137C6}"/>
                  </a:ext>
                </a:extLst>
              </p:cNvPr>
              <p:cNvCxnSpPr>
                <a:stCxn id="25" idx="0"/>
                <a:endCxn id="25" idx="0"/>
              </p:cNvCxnSpPr>
              <p:nvPr/>
            </p:nvCxnSpPr>
            <p:spPr>
              <a:xfrm>
                <a:off x="6715125" y="164465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Arc 31">
                <a:extLst>
                  <a:ext uri="{FF2B5EF4-FFF2-40B4-BE49-F238E27FC236}">
                    <a16:creationId xmlns:a16="http://schemas.microsoft.com/office/drawing/2014/main" id="{E6D63A5C-D07E-C65B-F103-D429025DAFCB}"/>
                  </a:ext>
                </a:extLst>
              </p:cNvPr>
              <p:cNvSpPr/>
              <p:nvPr/>
            </p:nvSpPr>
            <p:spPr>
              <a:xfrm rot="19824455">
                <a:off x="6480138" y="1678464"/>
                <a:ext cx="96869" cy="45719"/>
              </a:xfrm>
              <a:prstGeom prst="arc">
                <a:avLst/>
              </a:prstGeom>
              <a:ln w="15875">
                <a:solidFill>
                  <a:srgbClr val="BB75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5" name="Straight Connector 14">
            <a:extLst>
              <a:ext uri="{FF2B5EF4-FFF2-40B4-BE49-F238E27FC236}">
                <a16:creationId xmlns:a16="http://schemas.microsoft.com/office/drawing/2014/main" id="{D9C9E893-8DE6-93BA-2DF8-C485A583CC33}"/>
              </a:ext>
            </a:extLst>
          </p:cNvPr>
          <p:cNvCxnSpPr>
            <a:cxnSpLocks/>
          </p:cNvCxnSpPr>
          <p:nvPr/>
        </p:nvCxnSpPr>
        <p:spPr>
          <a:xfrm>
            <a:off x="1195754" y="1377183"/>
            <a:ext cx="1248508"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6ED328D-F719-A0C7-DEEC-B66EDC481286}"/>
              </a:ext>
            </a:extLst>
          </p:cNvPr>
          <p:cNvSpPr>
            <a:spLocks noChangeArrowheads="1"/>
          </p:cNvSpPr>
          <p:nvPr/>
        </p:nvSpPr>
        <p:spPr bwMode="auto">
          <a:xfrm>
            <a:off x="1055207" y="1837593"/>
            <a:ext cx="1652823" cy="184638"/>
          </a:xfrm>
          <a:prstGeom prst="rect">
            <a:avLst/>
          </a:prstGeom>
          <a:solidFill>
            <a:srgbClr val="FDFEFD"/>
          </a:solidFill>
          <a:ln w="12700">
            <a:noFill/>
            <a:miter lim="800000"/>
            <a:headEnd/>
            <a:tailEnd/>
          </a:ln>
          <a:effectLst/>
        </p:spPr>
        <p:txBody>
          <a:bodyPr wrap="none" anchor="ctr">
            <a:prstTxWarp prst="textNoShape">
              <a:avLst/>
            </a:prstTxWarp>
          </a:bodyPr>
          <a:lstStyle/>
          <a:p>
            <a:pPr algn="ctr"/>
            <a:endParaRPr lang="en-US" sz="18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52350A0-DC16-ECBD-9F93-B6C23B7B3E40}"/>
              </a:ext>
            </a:extLst>
          </p:cNvPr>
          <p:cNvSpPr/>
          <p:nvPr/>
        </p:nvSpPr>
        <p:spPr>
          <a:xfrm>
            <a:off x="3114272" y="4589584"/>
            <a:ext cx="789513" cy="192203"/>
          </a:xfrm>
          <a:prstGeom prst="rect">
            <a:avLst/>
          </a:prstGeom>
          <a:solidFill>
            <a:srgbClr val="DACD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BFACCF9B-57AD-083F-6326-6E2DD6FD89B7}"/>
              </a:ext>
            </a:extLst>
          </p:cNvPr>
          <p:cNvSpPr/>
          <p:nvPr/>
        </p:nvSpPr>
        <p:spPr>
          <a:xfrm>
            <a:off x="3449171" y="4320540"/>
            <a:ext cx="739923" cy="325755"/>
          </a:xfrm>
          <a:prstGeom prst="rect">
            <a:avLst/>
          </a:prstGeom>
          <a:solidFill>
            <a:srgbClr val="D6C5B8"/>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400" dirty="0">
              <a:solidFill>
                <a:srgbClr val="3C6BBB"/>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11F1E67-824D-6CB2-A624-A8D41EC800B4}"/>
              </a:ext>
            </a:extLst>
          </p:cNvPr>
          <p:cNvSpPr/>
          <p:nvPr/>
        </p:nvSpPr>
        <p:spPr>
          <a:xfrm>
            <a:off x="3046094" y="4528566"/>
            <a:ext cx="1391433" cy="28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rgbClr val="3C6BBB"/>
                </a:solidFill>
                <a:latin typeface="Calibri" panose="020F0502020204030204" pitchFamily="34" charset="0"/>
                <a:cs typeface="Calibri" panose="020F0502020204030204" pitchFamily="34" charset="0"/>
              </a:rPr>
              <a:t>CCR5 coreceptor</a:t>
            </a:r>
          </a:p>
        </p:txBody>
      </p:sp>
      <p:sp>
        <p:nvSpPr>
          <p:cNvPr id="10" name="Rectangle 13">
            <a:extLst>
              <a:ext uri="{FF2B5EF4-FFF2-40B4-BE49-F238E27FC236}">
                <a16:creationId xmlns:a16="http://schemas.microsoft.com/office/drawing/2014/main" id="{E7A103D9-316A-10A7-633C-6F7ABBA76732}"/>
              </a:ext>
            </a:extLst>
          </p:cNvPr>
          <p:cNvSpPr>
            <a:spLocks noChangeArrowheads="1"/>
          </p:cNvSpPr>
          <p:nvPr/>
        </p:nvSpPr>
        <p:spPr bwMode="auto">
          <a:xfrm>
            <a:off x="838131" y="1903639"/>
            <a:ext cx="1715063" cy="318136"/>
          </a:xfrm>
          <a:prstGeom prst="rect">
            <a:avLst/>
          </a:prstGeom>
          <a:solidFill>
            <a:srgbClr val="FDFEFD"/>
          </a:solidFill>
          <a:ln w="12700">
            <a:noFill/>
            <a:miter lim="800000"/>
            <a:headEnd/>
            <a:tailEnd/>
          </a:ln>
          <a:effectLst/>
        </p:spPr>
        <p:txBody>
          <a:bodyPr wrap="none" anchor="ctr">
            <a:prstTxWarp prst="textNoShape">
              <a:avLst/>
            </a:prstTxWarp>
          </a:bodyPr>
          <a:lstStyle/>
          <a:p>
            <a:pPr algn="r"/>
            <a:r>
              <a:rPr lang="en-US" dirty="0">
                <a:solidFill>
                  <a:schemeClr val="tx1">
                    <a:lumMod val="65000"/>
                    <a:lumOff val="35000"/>
                  </a:schemeClr>
                </a:solidFill>
                <a:latin typeface="Calibri" panose="020F0502020204030204" pitchFamily="34" charset="0"/>
                <a:cs typeface="Calibri" panose="020F0502020204030204" pitchFamily="34" charset="0"/>
              </a:rPr>
              <a:t>Ibalizumab</a:t>
            </a:r>
          </a:p>
        </p:txBody>
      </p:sp>
    </p:spTree>
    <p:extLst>
      <p:ext uri="{BB962C8B-B14F-4D97-AF65-F5344CB8AC3E}">
        <p14:creationId xmlns:p14="http://schemas.microsoft.com/office/powerpoint/2010/main" val="2356254807"/>
      </p:ext>
    </p:extLst>
  </p:cSld>
  <p:clrMapOvr>
    <a:masterClrMapping/>
  </p:clrMapOvr>
  <mc:AlternateContent xmlns:mc="http://schemas.openxmlformats.org/markup-compatibility/2006" xmlns:p14="http://schemas.microsoft.com/office/powerpoint/2010/main">
    <mc:Choice Requires="p14">
      <p:transition spd="slow" p14:dur="1250" advTm="38730">
        <p:fade/>
      </p:transition>
    </mc:Choice>
    <mc:Fallback xmlns="">
      <p:transition spd="slow" advTm="3873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B3682C-501A-0F59-6E33-D3428055F22E}"/>
              </a:ext>
            </a:extLst>
          </p:cNvPr>
          <p:cNvPicPr>
            <a:picLocks noChangeAspect="1"/>
          </p:cNvPicPr>
          <p:nvPr/>
        </p:nvPicPr>
        <p:blipFill>
          <a:blip r:embed="rId3"/>
          <a:stretch>
            <a:fillRect/>
          </a:stretch>
        </p:blipFill>
        <p:spPr>
          <a:xfrm>
            <a:off x="228600" y="961573"/>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Post Attachment Inhibitor: Ibalizumab</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cxnSp>
        <p:nvCxnSpPr>
          <p:cNvPr id="13" name="Straight Connector 12">
            <a:extLst>
              <a:ext uri="{FF2B5EF4-FFF2-40B4-BE49-F238E27FC236}">
                <a16:creationId xmlns:a16="http://schemas.microsoft.com/office/drawing/2014/main" id="{7D6AF841-5BA1-3E4D-9007-0B4B9EF42F5F}"/>
              </a:ext>
            </a:extLst>
          </p:cNvPr>
          <p:cNvCxnSpPr>
            <a:cxnSpLocks/>
          </p:cNvCxnSpPr>
          <p:nvPr/>
        </p:nvCxnSpPr>
        <p:spPr>
          <a:xfrm>
            <a:off x="3439760" y="1805076"/>
            <a:ext cx="455232"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5" name="Rectangle 13">
            <a:extLst>
              <a:ext uri="{FF2B5EF4-FFF2-40B4-BE49-F238E27FC236}">
                <a16:creationId xmlns:a16="http://schemas.microsoft.com/office/drawing/2014/main" id="{92657D53-178F-96A6-D028-65F79A33243D}"/>
              </a:ext>
            </a:extLst>
          </p:cNvPr>
          <p:cNvSpPr>
            <a:spLocks noChangeArrowheads="1"/>
          </p:cNvSpPr>
          <p:nvPr/>
        </p:nvSpPr>
        <p:spPr bwMode="auto">
          <a:xfrm>
            <a:off x="1860549" y="1549400"/>
            <a:ext cx="1779905" cy="478984"/>
          </a:xfrm>
          <a:prstGeom prst="rect">
            <a:avLst/>
          </a:prstGeom>
          <a:solidFill>
            <a:srgbClr val="FDFEFD"/>
          </a:solidFill>
          <a:ln w="12700">
            <a:noFill/>
            <a:miter lim="800000"/>
            <a:headEnd/>
            <a:tailEnd/>
          </a:ln>
          <a:effectLst/>
        </p:spPr>
        <p:txBody>
          <a:bodyPr wrap="none" rIns="0" anchor="ctr">
            <a:prstTxWarp prst="textNoShape">
              <a:avLst/>
            </a:prstTxWarp>
          </a:bodyPr>
          <a:lstStyle/>
          <a:p>
            <a:pPr algn="r"/>
            <a:r>
              <a:rPr lang="en-US" dirty="0">
                <a:solidFill>
                  <a:schemeClr val="tx1">
                    <a:lumMod val="65000"/>
                    <a:lumOff val="35000"/>
                  </a:schemeClr>
                </a:solidFill>
                <a:latin typeface="Calibri" panose="020F0502020204030204" pitchFamily="34" charset="0"/>
                <a:cs typeface="Calibri" panose="020F0502020204030204" pitchFamily="34" charset="0"/>
              </a:rPr>
              <a:t>Ibalizumab </a:t>
            </a:r>
          </a:p>
        </p:txBody>
      </p:sp>
      <p:sp>
        <p:nvSpPr>
          <p:cNvPr id="14" name="Oval 13">
            <a:extLst>
              <a:ext uri="{FF2B5EF4-FFF2-40B4-BE49-F238E27FC236}">
                <a16:creationId xmlns:a16="http://schemas.microsoft.com/office/drawing/2014/main" id="{310C8BBF-DA69-58B9-780A-C177BD9F86C2}"/>
              </a:ext>
            </a:extLst>
          </p:cNvPr>
          <p:cNvSpPr/>
          <p:nvPr/>
        </p:nvSpPr>
        <p:spPr>
          <a:xfrm>
            <a:off x="5629226" y="1613724"/>
            <a:ext cx="1009650" cy="615950"/>
          </a:xfrm>
          <a:prstGeom prst="ellipse">
            <a:avLst/>
          </a:prstGeom>
          <a:solidFill>
            <a:srgbClr val="E9BEE8">
              <a:alpha val="70355"/>
            </a:srgb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A7D6B2D-12B3-A352-AA46-851F11D47DDC}"/>
              </a:ext>
            </a:extLst>
          </p:cNvPr>
          <p:cNvCxnSpPr/>
          <p:nvPr/>
        </p:nvCxnSpPr>
        <p:spPr>
          <a:xfrm>
            <a:off x="5549900" y="1841500"/>
            <a:ext cx="640080" cy="0"/>
          </a:xfrm>
          <a:prstGeom prst="line">
            <a:avLst/>
          </a:prstGeom>
          <a:ln>
            <a:solidFill>
              <a:srgbClr val="5EDFDA"/>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D5FD79-EE8E-0523-57B1-72498C728BFE}"/>
              </a:ext>
            </a:extLst>
          </p:cNvPr>
          <p:cNvCxnSpPr/>
          <p:nvPr/>
        </p:nvCxnSpPr>
        <p:spPr>
          <a:xfrm>
            <a:off x="5549900" y="1964266"/>
            <a:ext cx="640080" cy="0"/>
          </a:xfrm>
          <a:prstGeom prst="line">
            <a:avLst/>
          </a:prstGeom>
          <a:ln>
            <a:solidFill>
              <a:srgbClr val="5EDFD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D93595-1733-FFA7-52C3-3C93FA94D0D3}"/>
              </a:ext>
            </a:extLst>
          </p:cNvPr>
          <p:cNvCxnSpPr/>
          <p:nvPr/>
        </p:nvCxnSpPr>
        <p:spPr>
          <a:xfrm>
            <a:off x="5549900" y="2025650"/>
            <a:ext cx="640080" cy="0"/>
          </a:xfrm>
          <a:prstGeom prst="line">
            <a:avLst/>
          </a:prstGeom>
          <a:ln>
            <a:solidFill>
              <a:srgbClr val="5EDFD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DBD952-1F73-6554-6976-5BF2BA7CB2D0}"/>
              </a:ext>
            </a:extLst>
          </p:cNvPr>
          <p:cNvCxnSpPr/>
          <p:nvPr/>
        </p:nvCxnSpPr>
        <p:spPr>
          <a:xfrm>
            <a:off x="5549900" y="1902883"/>
            <a:ext cx="640080" cy="0"/>
          </a:xfrm>
          <a:prstGeom prst="line">
            <a:avLst/>
          </a:prstGeom>
          <a:ln>
            <a:solidFill>
              <a:srgbClr val="5EDFDA"/>
            </a:solidFill>
          </a:ln>
        </p:spPr>
        <p:style>
          <a:lnRef idx="1">
            <a:schemeClr val="accent1"/>
          </a:lnRef>
          <a:fillRef idx="0">
            <a:schemeClr val="accent1"/>
          </a:fillRef>
          <a:effectRef idx="0">
            <a:schemeClr val="accent1"/>
          </a:effectRef>
          <a:fontRef idx="minor">
            <a:schemeClr val="tx1"/>
          </a:fontRef>
        </p:style>
      </p:cxnSp>
      <p:sp>
        <p:nvSpPr>
          <p:cNvPr id="6" name="Rectangle 13">
            <a:extLst>
              <a:ext uri="{FF2B5EF4-FFF2-40B4-BE49-F238E27FC236}">
                <a16:creationId xmlns:a16="http://schemas.microsoft.com/office/drawing/2014/main" id="{C2D9D7AD-CE57-C479-F379-04D7B8A83777}"/>
              </a:ext>
            </a:extLst>
          </p:cNvPr>
          <p:cNvSpPr>
            <a:spLocks noChangeArrowheads="1"/>
          </p:cNvSpPr>
          <p:nvPr/>
        </p:nvSpPr>
        <p:spPr bwMode="auto">
          <a:xfrm>
            <a:off x="6105656" y="1679959"/>
            <a:ext cx="2781688" cy="478984"/>
          </a:xfrm>
          <a:prstGeom prst="rect">
            <a:avLst/>
          </a:prstGeom>
          <a:noFill/>
          <a:ln w="12700">
            <a:noFill/>
            <a:miter lim="800000"/>
            <a:headEnd/>
            <a:tailEnd/>
          </a:ln>
          <a:effectLst/>
        </p:spPr>
        <p:txBody>
          <a:bodyPr wrap="none" rIns="0" anchor="ctr">
            <a:prstTxWarp prst="textNoShape">
              <a:avLst/>
            </a:prstTxWarp>
          </a:bodyPr>
          <a:lstStyle/>
          <a:p>
            <a:pPr algn="r"/>
            <a:r>
              <a:rPr lang="en-US" sz="2000" dirty="0">
                <a:solidFill>
                  <a:schemeClr val="tx1">
                    <a:lumMod val="65000"/>
                    <a:lumOff val="35000"/>
                  </a:schemeClr>
                </a:solidFill>
                <a:latin typeface="Calibri" panose="020F0502020204030204" pitchFamily="34" charset="0"/>
                <a:cs typeface="Calibri" panose="020F0502020204030204" pitchFamily="34" charset="0"/>
              </a:rPr>
              <a:t>MHC class 2 molecules </a:t>
            </a:r>
          </a:p>
        </p:txBody>
      </p:sp>
    </p:spTree>
    <p:extLst>
      <p:ext uri="{BB962C8B-B14F-4D97-AF65-F5344CB8AC3E}">
        <p14:creationId xmlns:p14="http://schemas.microsoft.com/office/powerpoint/2010/main" val="2209683119"/>
      </p:ext>
    </p:extLst>
  </p:cSld>
  <p:clrMapOvr>
    <a:masterClrMapping/>
  </p:clrMapOvr>
  <mc:AlternateContent xmlns:mc="http://schemas.openxmlformats.org/markup-compatibility/2006" xmlns:p14="http://schemas.microsoft.com/office/powerpoint/2010/main">
    <mc:Choice Requires="p14">
      <p:transition spd="slow" p14:dur="1250" advTm="35008">
        <p:fade/>
      </p:transition>
    </mc:Choice>
    <mc:Fallback xmlns="">
      <p:transition spd="slow" advTm="35008">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F6162-4CAB-7141-90C7-AE0247100216}"/>
              </a:ext>
            </a:extLst>
          </p:cNvPr>
          <p:cNvSpPr>
            <a:spLocks noGrp="1"/>
          </p:cNvSpPr>
          <p:nvPr>
            <p:ph type="title"/>
          </p:nvPr>
        </p:nvSpPr>
        <p:spPr/>
        <p:txBody>
          <a:bodyPr>
            <a:normAutofit/>
          </a:bodyPr>
          <a:lstStyle/>
          <a:p>
            <a:r>
              <a:rPr lang="en-US" dirty="0"/>
              <a:t>Ibalizumab (</a:t>
            </a:r>
            <a:r>
              <a:rPr lang="en-US" i="1" dirty="0" err="1"/>
              <a:t>Trogarzo</a:t>
            </a:r>
            <a:r>
              <a:rPr lang="en-US" dirty="0"/>
              <a:t>)</a:t>
            </a:r>
          </a:p>
        </p:txBody>
      </p:sp>
      <p:sp>
        <p:nvSpPr>
          <p:cNvPr id="3" name="Text Placeholder 2">
            <a:extLst>
              <a:ext uri="{FF2B5EF4-FFF2-40B4-BE49-F238E27FC236}">
                <a16:creationId xmlns:a16="http://schemas.microsoft.com/office/drawing/2014/main" id="{6AC72104-6D3C-9F4C-A650-5F8E60E3C405}"/>
              </a:ext>
            </a:extLst>
          </p:cNvPr>
          <p:cNvSpPr>
            <a:spLocks noGrp="1"/>
          </p:cNvSpPr>
          <p:nvPr>
            <p:ph type="body" sz="quarter" idx="14"/>
          </p:nvPr>
        </p:nvSpPr>
        <p:spPr/>
        <p:txBody>
          <a:bodyPr/>
          <a:lstStyle/>
          <a:p>
            <a:r>
              <a:rPr lang="en-US" dirty="0"/>
              <a:t>Illustration: David H. Spach, MD</a:t>
            </a:r>
          </a:p>
        </p:txBody>
      </p:sp>
      <p:sp>
        <p:nvSpPr>
          <p:cNvPr id="69" name="TextBox 68">
            <a:extLst>
              <a:ext uri="{FF2B5EF4-FFF2-40B4-BE49-F238E27FC236}">
                <a16:creationId xmlns:a16="http://schemas.microsoft.com/office/drawing/2014/main" id="{25AB3538-1124-6C41-88E1-14147CCF4F0B}"/>
              </a:ext>
            </a:extLst>
          </p:cNvPr>
          <p:cNvSpPr txBox="1"/>
          <p:nvPr/>
        </p:nvSpPr>
        <p:spPr>
          <a:xfrm>
            <a:off x="298424" y="4258293"/>
            <a:ext cx="3340542" cy="307777"/>
          </a:xfrm>
          <a:prstGeom prst="rect">
            <a:avLst/>
          </a:prstGeom>
          <a:noFill/>
        </p:spPr>
        <p:txBody>
          <a:bodyPr wrap="square" rtlCol="0">
            <a:spAutoFit/>
          </a:bodyPr>
          <a:lstStyle/>
          <a:p>
            <a:pPr algn="ctr"/>
            <a:r>
              <a:rPr lang="en-US" sz="1400" dirty="0">
                <a:latin typeface="Arial"/>
                <a:cs typeface="Arial"/>
              </a:rPr>
              <a:t>Humanized Monoclonal Antibody</a:t>
            </a:r>
          </a:p>
        </p:txBody>
      </p:sp>
      <p:grpSp>
        <p:nvGrpSpPr>
          <p:cNvPr id="4" name="Group 3">
            <a:extLst>
              <a:ext uri="{FF2B5EF4-FFF2-40B4-BE49-F238E27FC236}">
                <a16:creationId xmlns:a16="http://schemas.microsoft.com/office/drawing/2014/main" id="{C4581781-B950-8D8E-A3BC-4C260B918DA4}"/>
              </a:ext>
            </a:extLst>
          </p:cNvPr>
          <p:cNvGrpSpPr>
            <a:grpSpLocks noChangeAspect="1"/>
          </p:cNvGrpSpPr>
          <p:nvPr/>
        </p:nvGrpSpPr>
        <p:grpSpPr>
          <a:xfrm>
            <a:off x="885466" y="1414693"/>
            <a:ext cx="2155341" cy="2743200"/>
            <a:chOff x="3396548" y="1295118"/>
            <a:chExt cx="2350903" cy="2992100"/>
          </a:xfrm>
        </p:grpSpPr>
        <p:cxnSp>
          <p:nvCxnSpPr>
            <p:cNvPr id="71" name="Straight Connector 70">
              <a:extLst>
                <a:ext uri="{FF2B5EF4-FFF2-40B4-BE49-F238E27FC236}">
                  <a16:creationId xmlns:a16="http://schemas.microsoft.com/office/drawing/2014/main" id="{12C0EDD0-5BD4-A042-8C69-C603A7814038}"/>
                </a:ext>
              </a:extLst>
            </p:cNvPr>
            <p:cNvCxnSpPr>
              <a:cxnSpLocks/>
              <a:endCxn id="79" idx="0"/>
            </p:cNvCxnSpPr>
            <p:nvPr/>
          </p:nvCxnSpPr>
          <p:spPr>
            <a:xfrm rot="462315">
              <a:off x="3686843" y="1978603"/>
              <a:ext cx="106337" cy="136232"/>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2" name="Rounded Rectangle 71">
              <a:extLst>
                <a:ext uri="{FF2B5EF4-FFF2-40B4-BE49-F238E27FC236}">
                  <a16:creationId xmlns:a16="http://schemas.microsoft.com/office/drawing/2014/main" id="{4E281A01-0292-7F47-B3BC-F740BADB6ACB}"/>
                </a:ext>
              </a:extLst>
            </p:cNvPr>
            <p:cNvSpPr/>
            <p:nvPr/>
          </p:nvSpPr>
          <p:spPr>
            <a:xfrm rot="20034886" flipH="1">
              <a:off x="3476121" y="1426372"/>
              <a:ext cx="237066" cy="677333"/>
            </a:xfrm>
            <a:prstGeom prst="roundRect">
              <a:avLst/>
            </a:prstGeom>
            <a:gradFill>
              <a:gsLst>
                <a:gs pos="0">
                  <a:srgbClr val="FFE04D"/>
                </a:gs>
                <a:gs pos="98000">
                  <a:srgbClr val="E5B113"/>
                </a:gs>
              </a:gsLst>
              <a:lin ang="5400000" scaled="1"/>
            </a:gradFill>
            <a:ln w="15875">
              <a:solidFill>
                <a:srgbClr val="E5B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3" name="Straight Connector 72">
              <a:extLst>
                <a:ext uri="{FF2B5EF4-FFF2-40B4-BE49-F238E27FC236}">
                  <a16:creationId xmlns:a16="http://schemas.microsoft.com/office/drawing/2014/main" id="{A59A95C0-A3BB-AD40-8589-1BDA9896CDC5}"/>
                </a:ext>
              </a:extLst>
            </p:cNvPr>
            <p:cNvCxnSpPr>
              <a:cxnSpLocks/>
            </p:cNvCxnSpPr>
            <p:nvPr/>
          </p:nvCxnSpPr>
          <p:spPr>
            <a:xfrm flipH="1">
              <a:off x="4086672" y="2543622"/>
              <a:ext cx="176106" cy="98400"/>
            </a:xfrm>
            <a:prstGeom prst="line">
              <a:avLst/>
            </a:prstGeom>
            <a:ln w="22225">
              <a:solidFill>
                <a:srgbClr val="523D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F912A6F-C120-AE46-984B-747BA9ADADA5}"/>
                </a:ext>
              </a:extLst>
            </p:cNvPr>
            <p:cNvCxnSpPr>
              <a:cxnSpLocks/>
            </p:cNvCxnSpPr>
            <p:nvPr/>
          </p:nvCxnSpPr>
          <p:spPr>
            <a:xfrm>
              <a:off x="4882251" y="2510233"/>
              <a:ext cx="176106" cy="98400"/>
            </a:xfrm>
            <a:prstGeom prst="line">
              <a:avLst/>
            </a:prstGeom>
            <a:ln w="22225">
              <a:solidFill>
                <a:srgbClr val="523D00"/>
              </a:solidFill>
            </a:ln>
          </p:spPr>
          <p:style>
            <a:lnRef idx="1">
              <a:schemeClr val="accent1"/>
            </a:lnRef>
            <a:fillRef idx="0">
              <a:schemeClr val="accent1"/>
            </a:fillRef>
            <a:effectRef idx="0">
              <a:schemeClr val="accent1"/>
            </a:effectRef>
            <a:fontRef idx="minor">
              <a:schemeClr val="tx1"/>
            </a:fontRef>
          </p:style>
        </p:cxnSp>
        <p:sp>
          <p:nvSpPr>
            <p:cNvPr id="75" name="Freeform 74">
              <a:extLst>
                <a:ext uri="{FF2B5EF4-FFF2-40B4-BE49-F238E27FC236}">
                  <a16:creationId xmlns:a16="http://schemas.microsoft.com/office/drawing/2014/main" id="{B3144991-0A7C-ED4E-82FB-F1369136EA84}"/>
                </a:ext>
              </a:extLst>
            </p:cNvPr>
            <p:cNvSpPr/>
            <p:nvPr/>
          </p:nvSpPr>
          <p:spPr>
            <a:xfrm>
              <a:off x="3956839" y="1845216"/>
              <a:ext cx="460095" cy="1966223"/>
            </a:xfrm>
            <a:custGeom>
              <a:avLst/>
              <a:gdLst>
                <a:gd name="connsiteX0" fmla="*/ 677334 w 721427"/>
                <a:gd name="connsiteY0" fmla="*/ 2133600 h 2133600"/>
                <a:gd name="connsiteX1" fmla="*/ 685800 w 721427"/>
                <a:gd name="connsiteY1" fmla="*/ 973666 h 2133600"/>
                <a:gd name="connsiteX2" fmla="*/ 287867 w 721427"/>
                <a:gd name="connsiteY2" fmla="*/ 431800 h 2133600"/>
                <a:gd name="connsiteX3" fmla="*/ 0 w 721427"/>
                <a:gd name="connsiteY3" fmla="*/ 0 h 2133600"/>
                <a:gd name="connsiteX0" fmla="*/ 677334 w 697206"/>
                <a:gd name="connsiteY0" fmla="*/ 2133600 h 2133600"/>
                <a:gd name="connsiteX1" fmla="*/ 635000 w 697206"/>
                <a:gd name="connsiteY1" fmla="*/ 999066 h 2133600"/>
                <a:gd name="connsiteX2" fmla="*/ 287867 w 697206"/>
                <a:gd name="connsiteY2" fmla="*/ 431800 h 2133600"/>
                <a:gd name="connsiteX3" fmla="*/ 0 w 697206"/>
                <a:gd name="connsiteY3" fmla="*/ 0 h 2133600"/>
                <a:gd name="connsiteX0" fmla="*/ 677334 w 690568"/>
                <a:gd name="connsiteY0" fmla="*/ 2133600 h 2133600"/>
                <a:gd name="connsiteX1" fmla="*/ 635000 w 690568"/>
                <a:gd name="connsiteY1" fmla="*/ 999066 h 2133600"/>
                <a:gd name="connsiteX2" fmla="*/ 287867 w 690568"/>
                <a:gd name="connsiteY2" fmla="*/ 431800 h 2133600"/>
                <a:gd name="connsiteX3" fmla="*/ 0 w 690568"/>
                <a:gd name="connsiteY3" fmla="*/ 0 h 2133600"/>
                <a:gd name="connsiteX0" fmla="*/ 668867 w 691084"/>
                <a:gd name="connsiteY0" fmla="*/ 2159000 h 2159000"/>
                <a:gd name="connsiteX1" fmla="*/ 635000 w 691084"/>
                <a:gd name="connsiteY1" fmla="*/ 999066 h 2159000"/>
                <a:gd name="connsiteX2" fmla="*/ 287867 w 691084"/>
                <a:gd name="connsiteY2" fmla="*/ 431800 h 2159000"/>
                <a:gd name="connsiteX3" fmla="*/ 0 w 691084"/>
                <a:gd name="connsiteY3" fmla="*/ 0 h 2159000"/>
                <a:gd name="connsiteX0" fmla="*/ 668867 w 673632"/>
                <a:gd name="connsiteY0" fmla="*/ 2159000 h 2159000"/>
                <a:gd name="connsiteX1" fmla="*/ 635000 w 673632"/>
                <a:gd name="connsiteY1" fmla="*/ 999066 h 2159000"/>
                <a:gd name="connsiteX2" fmla="*/ 287867 w 673632"/>
                <a:gd name="connsiteY2" fmla="*/ 431800 h 2159000"/>
                <a:gd name="connsiteX3" fmla="*/ 0 w 673632"/>
                <a:gd name="connsiteY3" fmla="*/ 0 h 2159000"/>
                <a:gd name="connsiteX0" fmla="*/ 668867 w 676876"/>
                <a:gd name="connsiteY0" fmla="*/ 2159000 h 2159000"/>
                <a:gd name="connsiteX1" fmla="*/ 635000 w 676876"/>
                <a:gd name="connsiteY1" fmla="*/ 999066 h 2159000"/>
                <a:gd name="connsiteX2" fmla="*/ 287867 w 676876"/>
                <a:gd name="connsiteY2" fmla="*/ 431800 h 2159000"/>
                <a:gd name="connsiteX3" fmla="*/ 0 w 676876"/>
                <a:gd name="connsiteY3" fmla="*/ 0 h 2159000"/>
                <a:gd name="connsiteX0" fmla="*/ 668867 w 673475"/>
                <a:gd name="connsiteY0" fmla="*/ 2159000 h 2159000"/>
                <a:gd name="connsiteX1" fmla="*/ 626533 w 673475"/>
                <a:gd name="connsiteY1" fmla="*/ 1024466 h 2159000"/>
                <a:gd name="connsiteX2" fmla="*/ 287867 w 673475"/>
                <a:gd name="connsiteY2" fmla="*/ 431800 h 2159000"/>
                <a:gd name="connsiteX3" fmla="*/ 0 w 673475"/>
                <a:gd name="connsiteY3" fmla="*/ 0 h 2159000"/>
                <a:gd name="connsiteX0" fmla="*/ 668867 w 682097"/>
                <a:gd name="connsiteY0" fmla="*/ 2159000 h 2159000"/>
                <a:gd name="connsiteX1" fmla="*/ 626533 w 682097"/>
                <a:gd name="connsiteY1" fmla="*/ 1024466 h 2159000"/>
                <a:gd name="connsiteX2" fmla="*/ 287867 w 682097"/>
                <a:gd name="connsiteY2" fmla="*/ 431800 h 2159000"/>
                <a:gd name="connsiteX3" fmla="*/ 0 w 682097"/>
                <a:gd name="connsiteY3" fmla="*/ 0 h 2159000"/>
                <a:gd name="connsiteX0" fmla="*/ 668867 w 670655"/>
                <a:gd name="connsiteY0" fmla="*/ 2159000 h 2159000"/>
                <a:gd name="connsiteX1" fmla="*/ 592666 w 670655"/>
                <a:gd name="connsiteY1" fmla="*/ 1041399 h 2159000"/>
                <a:gd name="connsiteX2" fmla="*/ 287867 w 670655"/>
                <a:gd name="connsiteY2" fmla="*/ 431800 h 2159000"/>
                <a:gd name="connsiteX3" fmla="*/ 0 w 670655"/>
                <a:gd name="connsiteY3" fmla="*/ 0 h 2159000"/>
                <a:gd name="connsiteX0" fmla="*/ 668867 w 669005"/>
                <a:gd name="connsiteY0" fmla="*/ 2159000 h 2159000"/>
                <a:gd name="connsiteX1" fmla="*/ 592666 w 669005"/>
                <a:gd name="connsiteY1" fmla="*/ 1041399 h 2159000"/>
                <a:gd name="connsiteX2" fmla="*/ 287867 w 669005"/>
                <a:gd name="connsiteY2" fmla="*/ 431800 h 2159000"/>
                <a:gd name="connsiteX3" fmla="*/ 0 w 669005"/>
                <a:gd name="connsiteY3" fmla="*/ 0 h 2159000"/>
                <a:gd name="connsiteX0" fmla="*/ 668867 w 670127"/>
                <a:gd name="connsiteY0" fmla="*/ 2159000 h 2159000"/>
                <a:gd name="connsiteX1" fmla="*/ 634999 w 670127"/>
                <a:gd name="connsiteY1" fmla="*/ 1066799 h 2159000"/>
                <a:gd name="connsiteX2" fmla="*/ 287867 w 670127"/>
                <a:gd name="connsiteY2" fmla="*/ 431800 h 2159000"/>
                <a:gd name="connsiteX3" fmla="*/ 0 w 670127"/>
                <a:gd name="connsiteY3" fmla="*/ 0 h 2159000"/>
                <a:gd name="connsiteX0" fmla="*/ 668867 w 683259"/>
                <a:gd name="connsiteY0" fmla="*/ 2159000 h 2159000"/>
                <a:gd name="connsiteX1" fmla="*/ 634999 w 683259"/>
                <a:gd name="connsiteY1" fmla="*/ 1066799 h 2159000"/>
                <a:gd name="connsiteX2" fmla="*/ 287867 w 683259"/>
                <a:gd name="connsiteY2" fmla="*/ 431800 h 2159000"/>
                <a:gd name="connsiteX3" fmla="*/ 0 w 683259"/>
                <a:gd name="connsiteY3" fmla="*/ 0 h 2159000"/>
                <a:gd name="connsiteX0" fmla="*/ 668867 w 690155"/>
                <a:gd name="connsiteY0" fmla="*/ 2159000 h 2159000"/>
                <a:gd name="connsiteX1" fmla="*/ 634999 w 690155"/>
                <a:gd name="connsiteY1" fmla="*/ 1066799 h 2159000"/>
                <a:gd name="connsiteX2" fmla="*/ 287867 w 690155"/>
                <a:gd name="connsiteY2" fmla="*/ 431800 h 2159000"/>
                <a:gd name="connsiteX3" fmla="*/ 0 w 690155"/>
                <a:gd name="connsiteY3" fmla="*/ 0 h 2159000"/>
                <a:gd name="connsiteX0" fmla="*/ 677373 w 682372"/>
                <a:gd name="connsiteY0" fmla="*/ 2167507 h 2167507"/>
                <a:gd name="connsiteX1" fmla="*/ 634999 w 682372"/>
                <a:gd name="connsiteY1" fmla="*/ 1066799 h 2167507"/>
                <a:gd name="connsiteX2" fmla="*/ 287867 w 682372"/>
                <a:gd name="connsiteY2" fmla="*/ 431800 h 2167507"/>
                <a:gd name="connsiteX3" fmla="*/ 0 w 682372"/>
                <a:gd name="connsiteY3" fmla="*/ 0 h 2167507"/>
                <a:gd name="connsiteX0" fmla="*/ 677373 w 682372"/>
                <a:gd name="connsiteY0" fmla="*/ 2167507 h 2167507"/>
                <a:gd name="connsiteX1" fmla="*/ 634999 w 682372"/>
                <a:gd name="connsiteY1" fmla="*/ 1066799 h 2167507"/>
                <a:gd name="connsiteX2" fmla="*/ 287867 w 682372"/>
                <a:gd name="connsiteY2" fmla="*/ 431800 h 2167507"/>
                <a:gd name="connsiteX3" fmla="*/ 0 w 682372"/>
                <a:gd name="connsiteY3" fmla="*/ 0 h 2167507"/>
                <a:gd name="connsiteX0" fmla="*/ 677373 w 682372"/>
                <a:gd name="connsiteY0" fmla="*/ 2167507 h 2167507"/>
                <a:gd name="connsiteX1" fmla="*/ 634999 w 682372"/>
                <a:gd name="connsiteY1" fmla="*/ 1066799 h 2167507"/>
                <a:gd name="connsiteX2" fmla="*/ 287867 w 682372"/>
                <a:gd name="connsiteY2" fmla="*/ 431800 h 2167507"/>
                <a:gd name="connsiteX3" fmla="*/ 0 w 682372"/>
                <a:gd name="connsiteY3" fmla="*/ 0 h 2167507"/>
                <a:gd name="connsiteX0" fmla="*/ 690132 w 695131"/>
                <a:gd name="connsiteY0" fmla="*/ 2163254 h 2163254"/>
                <a:gd name="connsiteX1" fmla="*/ 647758 w 695131"/>
                <a:gd name="connsiteY1" fmla="*/ 1062546 h 2163254"/>
                <a:gd name="connsiteX2" fmla="*/ 300626 w 695131"/>
                <a:gd name="connsiteY2" fmla="*/ 427547 h 2163254"/>
                <a:gd name="connsiteX3" fmla="*/ 0 w 695131"/>
                <a:gd name="connsiteY3" fmla="*/ 0 h 2163254"/>
                <a:gd name="connsiteX0" fmla="*/ 690132 w 707221"/>
                <a:gd name="connsiteY0" fmla="*/ 2163254 h 2163254"/>
                <a:gd name="connsiteX1" fmla="*/ 647758 w 707221"/>
                <a:gd name="connsiteY1" fmla="*/ 1062546 h 2163254"/>
                <a:gd name="connsiteX2" fmla="*/ 300626 w 707221"/>
                <a:gd name="connsiteY2" fmla="*/ 427547 h 2163254"/>
                <a:gd name="connsiteX3" fmla="*/ 0 w 707221"/>
                <a:gd name="connsiteY3" fmla="*/ 0 h 2163254"/>
                <a:gd name="connsiteX0" fmla="*/ 690132 w 719364"/>
                <a:gd name="connsiteY0" fmla="*/ 2163254 h 2163254"/>
                <a:gd name="connsiteX1" fmla="*/ 647758 w 719364"/>
                <a:gd name="connsiteY1" fmla="*/ 1062546 h 2163254"/>
                <a:gd name="connsiteX2" fmla="*/ 300626 w 719364"/>
                <a:gd name="connsiteY2" fmla="*/ 427547 h 2163254"/>
                <a:gd name="connsiteX3" fmla="*/ 0 w 719364"/>
                <a:gd name="connsiteY3" fmla="*/ 0 h 2163254"/>
                <a:gd name="connsiteX0" fmla="*/ 690132 w 733013"/>
                <a:gd name="connsiteY0" fmla="*/ 2163254 h 2163254"/>
                <a:gd name="connsiteX1" fmla="*/ 669023 w 733013"/>
                <a:gd name="connsiteY1" fmla="*/ 1032775 h 2163254"/>
                <a:gd name="connsiteX2" fmla="*/ 300626 w 733013"/>
                <a:gd name="connsiteY2" fmla="*/ 427547 h 2163254"/>
                <a:gd name="connsiteX3" fmla="*/ 0 w 733013"/>
                <a:gd name="connsiteY3" fmla="*/ 0 h 2163254"/>
                <a:gd name="connsiteX0" fmla="*/ 690132 w 718172"/>
                <a:gd name="connsiteY0" fmla="*/ 2163254 h 2163254"/>
                <a:gd name="connsiteX1" fmla="*/ 669023 w 718172"/>
                <a:gd name="connsiteY1" fmla="*/ 1032775 h 2163254"/>
                <a:gd name="connsiteX2" fmla="*/ 300626 w 718172"/>
                <a:gd name="connsiteY2" fmla="*/ 427547 h 2163254"/>
                <a:gd name="connsiteX3" fmla="*/ 0 w 718172"/>
                <a:gd name="connsiteY3" fmla="*/ 0 h 2163254"/>
                <a:gd name="connsiteX0" fmla="*/ 690132 w 705479"/>
                <a:gd name="connsiteY0" fmla="*/ 2163254 h 2163254"/>
                <a:gd name="connsiteX1" fmla="*/ 669023 w 705479"/>
                <a:gd name="connsiteY1" fmla="*/ 1032775 h 2163254"/>
                <a:gd name="connsiteX2" fmla="*/ 300626 w 705479"/>
                <a:gd name="connsiteY2" fmla="*/ 427547 h 2163254"/>
                <a:gd name="connsiteX3" fmla="*/ 0 w 705479"/>
                <a:gd name="connsiteY3" fmla="*/ 0 h 2163254"/>
                <a:gd name="connsiteX0" fmla="*/ 690132 w 727426"/>
                <a:gd name="connsiteY0" fmla="*/ 2163254 h 2163254"/>
                <a:gd name="connsiteX1" fmla="*/ 669023 w 727426"/>
                <a:gd name="connsiteY1" fmla="*/ 1032775 h 2163254"/>
                <a:gd name="connsiteX2" fmla="*/ 300626 w 727426"/>
                <a:gd name="connsiteY2" fmla="*/ 427547 h 2163254"/>
                <a:gd name="connsiteX3" fmla="*/ 0 w 727426"/>
                <a:gd name="connsiteY3" fmla="*/ 0 h 2163254"/>
                <a:gd name="connsiteX0" fmla="*/ 690132 w 711654"/>
                <a:gd name="connsiteY0" fmla="*/ 2163254 h 2163254"/>
                <a:gd name="connsiteX1" fmla="*/ 643504 w 711654"/>
                <a:gd name="connsiteY1" fmla="*/ 1037028 h 2163254"/>
                <a:gd name="connsiteX2" fmla="*/ 300626 w 711654"/>
                <a:gd name="connsiteY2" fmla="*/ 427547 h 2163254"/>
                <a:gd name="connsiteX3" fmla="*/ 0 w 711654"/>
                <a:gd name="connsiteY3" fmla="*/ 0 h 2163254"/>
                <a:gd name="connsiteX0" fmla="*/ 690132 w 707112"/>
                <a:gd name="connsiteY0" fmla="*/ 2163254 h 2163254"/>
                <a:gd name="connsiteX1" fmla="*/ 634998 w 707112"/>
                <a:gd name="connsiteY1" fmla="*/ 1049788 h 2163254"/>
                <a:gd name="connsiteX2" fmla="*/ 300626 w 707112"/>
                <a:gd name="connsiteY2" fmla="*/ 427547 h 2163254"/>
                <a:gd name="connsiteX3" fmla="*/ 0 w 707112"/>
                <a:gd name="connsiteY3" fmla="*/ 0 h 2163254"/>
                <a:gd name="connsiteX0" fmla="*/ 690132 w 691837"/>
                <a:gd name="connsiteY0" fmla="*/ 2167507 h 2167507"/>
                <a:gd name="connsiteX1" fmla="*/ 634998 w 691837"/>
                <a:gd name="connsiteY1" fmla="*/ 1049788 h 2167507"/>
                <a:gd name="connsiteX2" fmla="*/ 300626 w 691837"/>
                <a:gd name="connsiteY2" fmla="*/ 427547 h 2167507"/>
                <a:gd name="connsiteX3" fmla="*/ 0 w 691837"/>
                <a:gd name="connsiteY3" fmla="*/ 0 h 2167507"/>
                <a:gd name="connsiteX0" fmla="*/ 690132 w 706759"/>
                <a:gd name="connsiteY0" fmla="*/ 2167507 h 2167507"/>
                <a:gd name="connsiteX1" fmla="*/ 634998 w 706759"/>
                <a:gd name="connsiteY1" fmla="*/ 1049788 h 2167507"/>
                <a:gd name="connsiteX2" fmla="*/ 0 w 706759"/>
                <a:gd name="connsiteY2" fmla="*/ 0 h 2167507"/>
                <a:gd name="connsiteX0" fmla="*/ 690132 w 696804"/>
                <a:gd name="connsiteY0" fmla="*/ 2167507 h 2167507"/>
                <a:gd name="connsiteX1" fmla="*/ 634998 w 696804"/>
                <a:gd name="connsiteY1" fmla="*/ 1049788 h 2167507"/>
                <a:gd name="connsiteX2" fmla="*/ 0 w 696804"/>
                <a:gd name="connsiteY2" fmla="*/ 0 h 2167507"/>
                <a:gd name="connsiteX0" fmla="*/ 672879 w 697890"/>
                <a:gd name="connsiteY0" fmla="*/ 2179009 h 2179009"/>
                <a:gd name="connsiteX1" fmla="*/ 634998 w 697890"/>
                <a:gd name="connsiteY1" fmla="*/ 1049788 h 2179009"/>
                <a:gd name="connsiteX2" fmla="*/ 0 w 697890"/>
                <a:gd name="connsiteY2" fmla="*/ 0 h 2179009"/>
                <a:gd name="connsiteX0" fmla="*/ 672879 w 685680"/>
                <a:gd name="connsiteY0" fmla="*/ 2179009 h 2179009"/>
                <a:gd name="connsiteX1" fmla="*/ 611994 w 685680"/>
                <a:gd name="connsiteY1" fmla="*/ 998029 h 2179009"/>
                <a:gd name="connsiteX2" fmla="*/ 0 w 685680"/>
                <a:gd name="connsiteY2" fmla="*/ 0 h 2179009"/>
                <a:gd name="connsiteX0" fmla="*/ 672879 w 692035"/>
                <a:gd name="connsiteY0" fmla="*/ 2179009 h 2179009"/>
                <a:gd name="connsiteX1" fmla="*/ 611994 w 692035"/>
                <a:gd name="connsiteY1" fmla="*/ 998029 h 2179009"/>
                <a:gd name="connsiteX2" fmla="*/ 0 w 692035"/>
                <a:gd name="connsiteY2" fmla="*/ 0 h 2179009"/>
                <a:gd name="connsiteX0" fmla="*/ 701634 w 705651"/>
                <a:gd name="connsiteY0" fmla="*/ 2179009 h 2179009"/>
                <a:gd name="connsiteX1" fmla="*/ 611994 w 705651"/>
                <a:gd name="connsiteY1" fmla="*/ 998029 h 2179009"/>
                <a:gd name="connsiteX2" fmla="*/ 0 w 705651"/>
                <a:gd name="connsiteY2" fmla="*/ 0 h 2179009"/>
                <a:gd name="connsiteX0" fmla="*/ 701634 w 702837"/>
                <a:gd name="connsiteY0" fmla="*/ 2179009 h 2179009"/>
                <a:gd name="connsiteX1" fmla="*/ 594741 w 702837"/>
                <a:gd name="connsiteY1" fmla="*/ 1009531 h 2179009"/>
                <a:gd name="connsiteX2" fmla="*/ 0 w 702837"/>
                <a:gd name="connsiteY2" fmla="*/ 0 h 2179009"/>
                <a:gd name="connsiteX0" fmla="*/ 701634 w 701925"/>
                <a:gd name="connsiteY0" fmla="*/ 2179009 h 2179009"/>
                <a:gd name="connsiteX1" fmla="*/ 571737 w 701925"/>
                <a:gd name="connsiteY1" fmla="*/ 1021033 h 2179009"/>
                <a:gd name="connsiteX2" fmla="*/ 0 w 701925"/>
                <a:gd name="connsiteY2" fmla="*/ 0 h 2179009"/>
                <a:gd name="connsiteX0" fmla="*/ 678630 w 679548"/>
                <a:gd name="connsiteY0" fmla="*/ 2190510 h 2190510"/>
                <a:gd name="connsiteX1" fmla="*/ 571737 w 679548"/>
                <a:gd name="connsiteY1" fmla="*/ 1021033 h 2190510"/>
                <a:gd name="connsiteX2" fmla="*/ 0 w 679548"/>
                <a:gd name="connsiteY2" fmla="*/ 0 h 2190510"/>
                <a:gd name="connsiteX0" fmla="*/ 678630 w 685027"/>
                <a:gd name="connsiteY0" fmla="*/ 2190510 h 2190510"/>
                <a:gd name="connsiteX1" fmla="*/ 571737 w 685027"/>
                <a:gd name="connsiteY1" fmla="*/ 1021033 h 2190510"/>
                <a:gd name="connsiteX2" fmla="*/ 0 w 685027"/>
                <a:gd name="connsiteY2" fmla="*/ 0 h 2190510"/>
                <a:gd name="connsiteX0" fmla="*/ 678630 w 681490"/>
                <a:gd name="connsiteY0" fmla="*/ 2190510 h 2190510"/>
                <a:gd name="connsiteX1" fmla="*/ 571737 w 681490"/>
                <a:gd name="connsiteY1" fmla="*/ 1021033 h 2190510"/>
                <a:gd name="connsiteX2" fmla="*/ 0 w 681490"/>
                <a:gd name="connsiteY2" fmla="*/ 0 h 2190510"/>
                <a:gd name="connsiteX0" fmla="*/ 678630 w 695277"/>
                <a:gd name="connsiteY0" fmla="*/ 2190510 h 2190510"/>
                <a:gd name="connsiteX1" fmla="*/ 611994 w 695277"/>
                <a:gd name="connsiteY1" fmla="*/ 1015282 h 2190510"/>
                <a:gd name="connsiteX2" fmla="*/ 0 w 695277"/>
                <a:gd name="connsiteY2" fmla="*/ 0 h 2190510"/>
                <a:gd name="connsiteX0" fmla="*/ 678630 w 714940"/>
                <a:gd name="connsiteY0" fmla="*/ 2190510 h 2190510"/>
                <a:gd name="connsiteX1" fmla="*/ 646500 w 714940"/>
                <a:gd name="connsiteY1" fmla="*/ 1009531 h 2190510"/>
                <a:gd name="connsiteX2" fmla="*/ 0 w 714940"/>
                <a:gd name="connsiteY2" fmla="*/ 0 h 2190510"/>
                <a:gd name="connsiteX0" fmla="*/ 678630 w 697906"/>
                <a:gd name="connsiteY0" fmla="*/ 2190510 h 2190510"/>
                <a:gd name="connsiteX1" fmla="*/ 646500 w 697906"/>
                <a:gd name="connsiteY1" fmla="*/ 1009531 h 2190510"/>
                <a:gd name="connsiteX2" fmla="*/ 0 w 697906"/>
                <a:gd name="connsiteY2" fmla="*/ 0 h 2190510"/>
                <a:gd name="connsiteX0" fmla="*/ 678630 w 712467"/>
                <a:gd name="connsiteY0" fmla="*/ 2190510 h 2190510"/>
                <a:gd name="connsiteX1" fmla="*/ 646500 w 712467"/>
                <a:gd name="connsiteY1" fmla="*/ 1009531 h 2190510"/>
                <a:gd name="connsiteX2" fmla="*/ 0 w 712467"/>
                <a:gd name="connsiteY2" fmla="*/ 0 h 2190510"/>
                <a:gd name="connsiteX0" fmla="*/ 678630 w 695556"/>
                <a:gd name="connsiteY0" fmla="*/ 2190510 h 2190510"/>
                <a:gd name="connsiteX1" fmla="*/ 646500 w 695556"/>
                <a:gd name="connsiteY1" fmla="*/ 1009531 h 2190510"/>
                <a:gd name="connsiteX2" fmla="*/ 0 w 695556"/>
                <a:gd name="connsiteY2" fmla="*/ 0 h 2190510"/>
                <a:gd name="connsiteX0" fmla="*/ 678630 w 712467"/>
                <a:gd name="connsiteY0" fmla="*/ 2190510 h 2190510"/>
                <a:gd name="connsiteX1" fmla="*/ 646500 w 712467"/>
                <a:gd name="connsiteY1" fmla="*/ 1009531 h 2190510"/>
                <a:gd name="connsiteX2" fmla="*/ 0 w 712467"/>
                <a:gd name="connsiteY2" fmla="*/ 0 h 2190510"/>
                <a:gd name="connsiteX0" fmla="*/ 655626 w 698238"/>
                <a:gd name="connsiteY0" fmla="*/ 2202012 h 2202012"/>
                <a:gd name="connsiteX1" fmla="*/ 646500 w 698238"/>
                <a:gd name="connsiteY1" fmla="*/ 1009531 h 2202012"/>
                <a:gd name="connsiteX2" fmla="*/ 0 w 698238"/>
                <a:gd name="connsiteY2" fmla="*/ 0 h 2202012"/>
                <a:gd name="connsiteX0" fmla="*/ 655626 w 688544"/>
                <a:gd name="connsiteY0" fmla="*/ 2202012 h 2202012"/>
                <a:gd name="connsiteX1" fmla="*/ 646500 w 688544"/>
                <a:gd name="connsiteY1" fmla="*/ 1009531 h 2202012"/>
                <a:gd name="connsiteX2" fmla="*/ 0 w 688544"/>
                <a:gd name="connsiteY2" fmla="*/ 0 h 2202012"/>
                <a:gd name="connsiteX0" fmla="*/ 655626 w 706026"/>
                <a:gd name="connsiteY0" fmla="*/ 2202012 h 2202012"/>
                <a:gd name="connsiteX1" fmla="*/ 646500 w 706026"/>
                <a:gd name="connsiteY1" fmla="*/ 1009531 h 2202012"/>
                <a:gd name="connsiteX2" fmla="*/ 0 w 706026"/>
                <a:gd name="connsiteY2" fmla="*/ 0 h 2202012"/>
                <a:gd name="connsiteX0" fmla="*/ 695883 w 726658"/>
                <a:gd name="connsiteY0" fmla="*/ 2190510 h 2190510"/>
                <a:gd name="connsiteX1" fmla="*/ 646500 w 726658"/>
                <a:gd name="connsiteY1" fmla="*/ 1009531 h 2190510"/>
                <a:gd name="connsiteX2" fmla="*/ 0 w 726658"/>
                <a:gd name="connsiteY2" fmla="*/ 0 h 2190510"/>
                <a:gd name="connsiteX0" fmla="*/ 695883 w 711965"/>
                <a:gd name="connsiteY0" fmla="*/ 2190510 h 2190510"/>
                <a:gd name="connsiteX1" fmla="*/ 646500 w 711965"/>
                <a:gd name="connsiteY1" fmla="*/ 1009531 h 2190510"/>
                <a:gd name="connsiteX2" fmla="*/ 0 w 711965"/>
                <a:gd name="connsiteY2" fmla="*/ 0 h 2190510"/>
                <a:gd name="connsiteX0" fmla="*/ 695883 w 706539"/>
                <a:gd name="connsiteY0" fmla="*/ 2190510 h 2190510"/>
                <a:gd name="connsiteX1" fmla="*/ 646500 w 706539"/>
                <a:gd name="connsiteY1" fmla="*/ 1009531 h 2190510"/>
                <a:gd name="connsiteX2" fmla="*/ 0 w 706539"/>
                <a:gd name="connsiteY2" fmla="*/ 0 h 2190510"/>
                <a:gd name="connsiteX0" fmla="*/ 615370 w 620318"/>
                <a:gd name="connsiteY0" fmla="*/ 2202012 h 2202012"/>
                <a:gd name="connsiteX1" fmla="*/ 565987 w 620318"/>
                <a:gd name="connsiteY1" fmla="*/ 1021033 h 2202012"/>
                <a:gd name="connsiteX2" fmla="*/ 0 w 620318"/>
                <a:gd name="connsiteY2" fmla="*/ 0 h 2202012"/>
                <a:gd name="connsiteX0" fmla="*/ 460095 w 460095"/>
                <a:gd name="connsiteY0" fmla="*/ 1966223 h 1966223"/>
                <a:gd name="connsiteX1" fmla="*/ 410712 w 460095"/>
                <a:gd name="connsiteY1" fmla="*/ 785244 h 1966223"/>
                <a:gd name="connsiteX2" fmla="*/ 0 w 460095"/>
                <a:gd name="connsiteY2" fmla="*/ 0 h 1966223"/>
                <a:gd name="connsiteX0" fmla="*/ 460095 w 460095"/>
                <a:gd name="connsiteY0" fmla="*/ 1966223 h 1966223"/>
                <a:gd name="connsiteX1" fmla="*/ 410712 w 460095"/>
                <a:gd name="connsiteY1" fmla="*/ 785244 h 1966223"/>
                <a:gd name="connsiteX2" fmla="*/ 0 w 460095"/>
                <a:gd name="connsiteY2" fmla="*/ 0 h 1966223"/>
                <a:gd name="connsiteX0" fmla="*/ 460095 w 460095"/>
                <a:gd name="connsiteY0" fmla="*/ 1966223 h 1966223"/>
                <a:gd name="connsiteX1" fmla="*/ 399210 w 460095"/>
                <a:gd name="connsiteY1" fmla="*/ 808248 h 1966223"/>
                <a:gd name="connsiteX2" fmla="*/ 0 w 460095"/>
                <a:gd name="connsiteY2" fmla="*/ 0 h 1966223"/>
              </a:gdLst>
              <a:ahLst/>
              <a:cxnLst>
                <a:cxn ang="0">
                  <a:pos x="connsiteX0" y="connsiteY0"/>
                </a:cxn>
                <a:cxn ang="0">
                  <a:pos x="connsiteX1" y="connsiteY1"/>
                </a:cxn>
                <a:cxn ang="0">
                  <a:pos x="connsiteX2" y="connsiteY2"/>
                </a:cxn>
              </a:cxnLst>
              <a:rect l="l" t="t" r="r" b="b"/>
              <a:pathLst>
                <a:path w="460095" h="1966223">
                  <a:moveTo>
                    <a:pt x="460095" y="1966223"/>
                  </a:moveTo>
                  <a:cubicBezTo>
                    <a:pt x="434161" y="1607626"/>
                    <a:pt x="475892" y="1135952"/>
                    <a:pt x="399210" y="808248"/>
                  </a:cubicBezTo>
                  <a:cubicBezTo>
                    <a:pt x="322528" y="480544"/>
                    <a:pt x="126540" y="235959"/>
                    <a:pt x="0" y="0"/>
                  </a:cubicBezTo>
                </a:path>
              </a:pathLst>
            </a:custGeom>
            <a:no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6" name="Rounded Rectangle 75">
              <a:extLst>
                <a:ext uri="{FF2B5EF4-FFF2-40B4-BE49-F238E27FC236}">
                  <a16:creationId xmlns:a16="http://schemas.microsoft.com/office/drawing/2014/main" id="{B105E414-51E0-E14B-9C80-371E56B6B664}"/>
                </a:ext>
              </a:extLst>
            </p:cNvPr>
            <p:cNvSpPr/>
            <p:nvPr/>
          </p:nvSpPr>
          <p:spPr>
            <a:xfrm>
              <a:off x="4279900" y="3609885"/>
              <a:ext cx="237066" cy="677333"/>
            </a:xfrm>
            <a:prstGeom prst="roundRect">
              <a:avLst/>
            </a:prstGeom>
            <a:gradFill>
              <a:gsLst>
                <a:gs pos="0">
                  <a:srgbClr val="FFC60D"/>
                </a:gs>
                <a:gs pos="99000">
                  <a:srgbClr val="DFAC13"/>
                </a:gs>
              </a:gsLst>
              <a:lin ang="5400000" scaled="1"/>
            </a:gradFill>
            <a:ln w="15875">
              <a:solidFill>
                <a:srgbClr val="E5B11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7" name="Rounded Rectangle 76">
              <a:extLst>
                <a:ext uri="{FF2B5EF4-FFF2-40B4-BE49-F238E27FC236}">
                  <a16:creationId xmlns:a16="http://schemas.microsoft.com/office/drawing/2014/main" id="{68E03B10-12A3-2146-814D-780978EA61B5}"/>
                </a:ext>
              </a:extLst>
            </p:cNvPr>
            <p:cNvSpPr/>
            <p:nvPr/>
          </p:nvSpPr>
          <p:spPr>
            <a:xfrm>
              <a:off x="4279900" y="2873606"/>
              <a:ext cx="237066" cy="677333"/>
            </a:xfrm>
            <a:prstGeom prst="roundRect">
              <a:avLst/>
            </a:prstGeom>
            <a:gradFill>
              <a:gsLst>
                <a:gs pos="0">
                  <a:srgbClr val="FFC60D"/>
                </a:gs>
                <a:gs pos="99000">
                  <a:srgbClr val="DFAC13"/>
                </a:gs>
              </a:gsLst>
              <a:lin ang="5400000" scaled="1"/>
            </a:gradFill>
            <a:ln w="15875">
              <a:solidFill>
                <a:srgbClr val="E5B11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8" name="Freeform 77">
              <a:extLst>
                <a:ext uri="{FF2B5EF4-FFF2-40B4-BE49-F238E27FC236}">
                  <a16:creationId xmlns:a16="http://schemas.microsoft.com/office/drawing/2014/main" id="{75E04247-8457-914C-9845-15CA3243CE52}"/>
                </a:ext>
              </a:extLst>
            </p:cNvPr>
            <p:cNvSpPr/>
            <p:nvPr/>
          </p:nvSpPr>
          <p:spPr>
            <a:xfrm flipH="1">
              <a:off x="4724585" y="1850968"/>
              <a:ext cx="456384" cy="1960472"/>
            </a:xfrm>
            <a:custGeom>
              <a:avLst/>
              <a:gdLst>
                <a:gd name="connsiteX0" fmla="*/ 677334 w 721427"/>
                <a:gd name="connsiteY0" fmla="*/ 2133600 h 2133600"/>
                <a:gd name="connsiteX1" fmla="*/ 685800 w 721427"/>
                <a:gd name="connsiteY1" fmla="*/ 973666 h 2133600"/>
                <a:gd name="connsiteX2" fmla="*/ 287867 w 721427"/>
                <a:gd name="connsiteY2" fmla="*/ 431800 h 2133600"/>
                <a:gd name="connsiteX3" fmla="*/ 0 w 721427"/>
                <a:gd name="connsiteY3" fmla="*/ 0 h 2133600"/>
                <a:gd name="connsiteX0" fmla="*/ 677334 w 697206"/>
                <a:gd name="connsiteY0" fmla="*/ 2133600 h 2133600"/>
                <a:gd name="connsiteX1" fmla="*/ 635000 w 697206"/>
                <a:gd name="connsiteY1" fmla="*/ 999066 h 2133600"/>
                <a:gd name="connsiteX2" fmla="*/ 287867 w 697206"/>
                <a:gd name="connsiteY2" fmla="*/ 431800 h 2133600"/>
                <a:gd name="connsiteX3" fmla="*/ 0 w 697206"/>
                <a:gd name="connsiteY3" fmla="*/ 0 h 2133600"/>
                <a:gd name="connsiteX0" fmla="*/ 677334 w 690568"/>
                <a:gd name="connsiteY0" fmla="*/ 2133600 h 2133600"/>
                <a:gd name="connsiteX1" fmla="*/ 635000 w 690568"/>
                <a:gd name="connsiteY1" fmla="*/ 999066 h 2133600"/>
                <a:gd name="connsiteX2" fmla="*/ 287867 w 690568"/>
                <a:gd name="connsiteY2" fmla="*/ 431800 h 2133600"/>
                <a:gd name="connsiteX3" fmla="*/ 0 w 690568"/>
                <a:gd name="connsiteY3" fmla="*/ 0 h 2133600"/>
                <a:gd name="connsiteX0" fmla="*/ 668867 w 691084"/>
                <a:gd name="connsiteY0" fmla="*/ 2159000 h 2159000"/>
                <a:gd name="connsiteX1" fmla="*/ 635000 w 691084"/>
                <a:gd name="connsiteY1" fmla="*/ 999066 h 2159000"/>
                <a:gd name="connsiteX2" fmla="*/ 287867 w 691084"/>
                <a:gd name="connsiteY2" fmla="*/ 431800 h 2159000"/>
                <a:gd name="connsiteX3" fmla="*/ 0 w 691084"/>
                <a:gd name="connsiteY3" fmla="*/ 0 h 2159000"/>
                <a:gd name="connsiteX0" fmla="*/ 668867 w 673632"/>
                <a:gd name="connsiteY0" fmla="*/ 2159000 h 2159000"/>
                <a:gd name="connsiteX1" fmla="*/ 635000 w 673632"/>
                <a:gd name="connsiteY1" fmla="*/ 999066 h 2159000"/>
                <a:gd name="connsiteX2" fmla="*/ 287867 w 673632"/>
                <a:gd name="connsiteY2" fmla="*/ 431800 h 2159000"/>
                <a:gd name="connsiteX3" fmla="*/ 0 w 673632"/>
                <a:gd name="connsiteY3" fmla="*/ 0 h 2159000"/>
                <a:gd name="connsiteX0" fmla="*/ 668867 w 676876"/>
                <a:gd name="connsiteY0" fmla="*/ 2159000 h 2159000"/>
                <a:gd name="connsiteX1" fmla="*/ 635000 w 676876"/>
                <a:gd name="connsiteY1" fmla="*/ 999066 h 2159000"/>
                <a:gd name="connsiteX2" fmla="*/ 287867 w 676876"/>
                <a:gd name="connsiteY2" fmla="*/ 431800 h 2159000"/>
                <a:gd name="connsiteX3" fmla="*/ 0 w 676876"/>
                <a:gd name="connsiteY3" fmla="*/ 0 h 2159000"/>
                <a:gd name="connsiteX0" fmla="*/ 668867 w 673475"/>
                <a:gd name="connsiteY0" fmla="*/ 2159000 h 2159000"/>
                <a:gd name="connsiteX1" fmla="*/ 626533 w 673475"/>
                <a:gd name="connsiteY1" fmla="*/ 1024466 h 2159000"/>
                <a:gd name="connsiteX2" fmla="*/ 287867 w 673475"/>
                <a:gd name="connsiteY2" fmla="*/ 431800 h 2159000"/>
                <a:gd name="connsiteX3" fmla="*/ 0 w 673475"/>
                <a:gd name="connsiteY3" fmla="*/ 0 h 2159000"/>
                <a:gd name="connsiteX0" fmla="*/ 668867 w 682097"/>
                <a:gd name="connsiteY0" fmla="*/ 2159000 h 2159000"/>
                <a:gd name="connsiteX1" fmla="*/ 626533 w 682097"/>
                <a:gd name="connsiteY1" fmla="*/ 1024466 h 2159000"/>
                <a:gd name="connsiteX2" fmla="*/ 287867 w 682097"/>
                <a:gd name="connsiteY2" fmla="*/ 431800 h 2159000"/>
                <a:gd name="connsiteX3" fmla="*/ 0 w 682097"/>
                <a:gd name="connsiteY3" fmla="*/ 0 h 2159000"/>
                <a:gd name="connsiteX0" fmla="*/ 668867 w 670655"/>
                <a:gd name="connsiteY0" fmla="*/ 2159000 h 2159000"/>
                <a:gd name="connsiteX1" fmla="*/ 592666 w 670655"/>
                <a:gd name="connsiteY1" fmla="*/ 1041399 h 2159000"/>
                <a:gd name="connsiteX2" fmla="*/ 287867 w 670655"/>
                <a:gd name="connsiteY2" fmla="*/ 431800 h 2159000"/>
                <a:gd name="connsiteX3" fmla="*/ 0 w 670655"/>
                <a:gd name="connsiteY3" fmla="*/ 0 h 2159000"/>
                <a:gd name="connsiteX0" fmla="*/ 668867 w 669005"/>
                <a:gd name="connsiteY0" fmla="*/ 2159000 h 2159000"/>
                <a:gd name="connsiteX1" fmla="*/ 592666 w 669005"/>
                <a:gd name="connsiteY1" fmla="*/ 1041399 h 2159000"/>
                <a:gd name="connsiteX2" fmla="*/ 287867 w 669005"/>
                <a:gd name="connsiteY2" fmla="*/ 431800 h 2159000"/>
                <a:gd name="connsiteX3" fmla="*/ 0 w 669005"/>
                <a:gd name="connsiteY3" fmla="*/ 0 h 2159000"/>
                <a:gd name="connsiteX0" fmla="*/ 668867 w 670127"/>
                <a:gd name="connsiteY0" fmla="*/ 2159000 h 2159000"/>
                <a:gd name="connsiteX1" fmla="*/ 634999 w 670127"/>
                <a:gd name="connsiteY1" fmla="*/ 1066799 h 2159000"/>
                <a:gd name="connsiteX2" fmla="*/ 287867 w 670127"/>
                <a:gd name="connsiteY2" fmla="*/ 431800 h 2159000"/>
                <a:gd name="connsiteX3" fmla="*/ 0 w 670127"/>
                <a:gd name="connsiteY3" fmla="*/ 0 h 2159000"/>
                <a:gd name="connsiteX0" fmla="*/ 668867 w 683259"/>
                <a:gd name="connsiteY0" fmla="*/ 2159000 h 2159000"/>
                <a:gd name="connsiteX1" fmla="*/ 634999 w 683259"/>
                <a:gd name="connsiteY1" fmla="*/ 1066799 h 2159000"/>
                <a:gd name="connsiteX2" fmla="*/ 287867 w 683259"/>
                <a:gd name="connsiteY2" fmla="*/ 431800 h 2159000"/>
                <a:gd name="connsiteX3" fmla="*/ 0 w 683259"/>
                <a:gd name="connsiteY3" fmla="*/ 0 h 2159000"/>
                <a:gd name="connsiteX0" fmla="*/ 668867 w 690155"/>
                <a:gd name="connsiteY0" fmla="*/ 2159000 h 2159000"/>
                <a:gd name="connsiteX1" fmla="*/ 634999 w 690155"/>
                <a:gd name="connsiteY1" fmla="*/ 1066799 h 2159000"/>
                <a:gd name="connsiteX2" fmla="*/ 287867 w 690155"/>
                <a:gd name="connsiteY2" fmla="*/ 431800 h 2159000"/>
                <a:gd name="connsiteX3" fmla="*/ 0 w 690155"/>
                <a:gd name="connsiteY3" fmla="*/ 0 h 2159000"/>
                <a:gd name="connsiteX0" fmla="*/ 677373 w 682372"/>
                <a:gd name="connsiteY0" fmla="*/ 2167507 h 2167507"/>
                <a:gd name="connsiteX1" fmla="*/ 634999 w 682372"/>
                <a:gd name="connsiteY1" fmla="*/ 1066799 h 2167507"/>
                <a:gd name="connsiteX2" fmla="*/ 287867 w 682372"/>
                <a:gd name="connsiteY2" fmla="*/ 431800 h 2167507"/>
                <a:gd name="connsiteX3" fmla="*/ 0 w 682372"/>
                <a:gd name="connsiteY3" fmla="*/ 0 h 2167507"/>
                <a:gd name="connsiteX0" fmla="*/ 677373 w 682372"/>
                <a:gd name="connsiteY0" fmla="*/ 2167507 h 2167507"/>
                <a:gd name="connsiteX1" fmla="*/ 634999 w 682372"/>
                <a:gd name="connsiteY1" fmla="*/ 1066799 h 2167507"/>
                <a:gd name="connsiteX2" fmla="*/ 287867 w 682372"/>
                <a:gd name="connsiteY2" fmla="*/ 431800 h 2167507"/>
                <a:gd name="connsiteX3" fmla="*/ 0 w 682372"/>
                <a:gd name="connsiteY3" fmla="*/ 0 h 2167507"/>
                <a:gd name="connsiteX0" fmla="*/ 677373 w 682372"/>
                <a:gd name="connsiteY0" fmla="*/ 2167507 h 2167507"/>
                <a:gd name="connsiteX1" fmla="*/ 634999 w 682372"/>
                <a:gd name="connsiteY1" fmla="*/ 1066799 h 2167507"/>
                <a:gd name="connsiteX2" fmla="*/ 287867 w 682372"/>
                <a:gd name="connsiteY2" fmla="*/ 431800 h 2167507"/>
                <a:gd name="connsiteX3" fmla="*/ 0 w 682372"/>
                <a:gd name="connsiteY3" fmla="*/ 0 h 2167507"/>
                <a:gd name="connsiteX0" fmla="*/ 690132 w 695131"/>
                <a:gd name="connsiteY0" fmla="*/ 2163254 h 2163254"/>
                <a:gd name="connsiteX1" fmla="*/ 647758 w 695131"/>
                <a:gd name="connsiteY1" fmla="*/ 1062546 h 2163254"/>
                <a:gd name="connsiteX2" fmla="*/ 300626 w 695131"/>
                <a:gd name="connsiteY2" fmla="*/ 427547 h 2163254"/>
                <a:gd name="connsiteX3" fmla="*/ 0 w 695131"/>
                <a:gd name="connsiteY3" fmla="*/ 0 h 2163254"/>
                <a:gd name="connsiteX0" fmla="*/ 690132 w 707221"/>
                <a:gd name="connsiteY0" fmla="*/ 2163254 h 2163254"/>
                <a:gd name="connsiteX1" fmla="*/ 647758 w 707221"/>
                <a:gd name="connsiteY1" fmla="*/ 1062546 h 2163254"/>
                <a:gd name="connsiteX2" fmla="*/ 300626 w 707221"/>
                <a:gd name="connsiteY2" fmla="*/ 427547 h 2163254"/>
                <a:gd name="connsiteX3" fmla="*/ 0 w 707221"/>
                <a:gd name="connsiteY3" fmla="*/ 0 h 2163254"/>
                <a:gd name="connsiteX0" fmla="*/ 690132 w 719364"/>
                <a:gd name="connsiteY0" fmla="*/ 2163254 h 2163254"/>
                <a:gd name="connsiteX1" fmla="*/ 647758 w 719364"/>
                <a:gd name="connsiteY1" fmla="*/ 1062546 h 2163254"/>
                <a:gd name="connsiteX2" fmla="*/ 300626 w 719364"/>
                <a:gd name="connsiteY2" fmla="*/ 427547 h 2163254"/>
                <a:gd name="connsiteX3" fmla="*/ 0 w 719364"/>
                <a:gd name="connsiteY3" fmla="*/ 0 h 2163254"/>
                <a:gd name="connsiteX0" fmla="*/ 690132 w 733013"/>
                <a:gd name="connsiteY0" fmla="*/ 2163254 h 2163254"/>
                <a:gd name="connsiteX1" fmla="*/ 669023 w 733013"/>
                <a:gd name="connsiteY1" fmla="*/ 1032775 h 2163254"/>
                <a:gd name="connsiteX2" fmla="*/ 300626 w 733013"/>
                <a:gd name="connsiteY2" fmla="*/ 427547 h 2163254"/>
                <a:gd name="connsiteX3" fmla="*/ 0 w 733013"/>
                <a:gd name="connsiteY3" fmla="*/ 0 h 2163254"/>
                <a:gd name="connsiteX0" fmla="*/ 690132 w 718172"/>
                <a:gd name="connsiteY0" fmla="*/ 2163254 h 2163254"/>
                <a:gd name="connsiteX1" fmla="*/ 669023 w 718172"/>
                <a:gd name="connsiteY1" fmla="*/ 1032775 h 2163254"/>
                <a:gd name="connsiteX2" fmla="*/ 300626 w 718172"/>
                <a:gd name="connsiteY2" fmla="*/ 427547 h 2163254"/>
                <a:gd name="connsiteX3" fmla="*/ 0 w 718172"/>
                <a:gd name="connsiteY3" fmla="*/ 0 h 2163254"/>
                <a:gd name="connsiteX0" fmla="*/ 690132 w 705479"/>
                <a:gd name="connsiteY0" fmla="*/ 2163254 h 2163254"/>
                <a:gd name="connsiteX1" fmla="*/ 669023 w 705479"/>
                <a:gd name="connsiteY1" fmla="*/ 1032775 h 2163254"/>
                <a:gd name="connsiteX2" fmla="*/ 300626 w 705479"/>
                <a:gd name="connsiteY2" fmla="*/ 427547 h 2163254"/>
                <a:gd name="connsiteX3" fmla="*/ 0 w 705479"/>
                <a:gd name="connsiteY3" fmla="*/ 0 h 2163254"/>
                <a:gd name="connsiteX0" fmla="*/ 690132 w 727426"/>
                <a:gd name="connsiteY0" fmla="*/ 2163254 h 2163254"/>
                <a:gd name="connsiteX1" fmla="*/ 669023 w 727426"/>
                <a:gd name="connsiteY1" fmla="*/ 1032775 h 2163254"/>
                <a:gd name="connsiteX2" fmla="*/ 300626 w 727426"/>
                <a:gd name="connsiteY2" fmla="*/ 427547 h 2163254"/>
                <a:gd name="connsiteX3" fmla="*/ 0 w 727426"/>
                <a:gd name="connsiteY3" fmla="*/ 0 h 2163254"/>
                <a:gd name="connsiteX0" fmla="*/ 690132 w 711654"/>
                <a:gd name="connsiteY0" fmla="*/ 2163254 h 2163254"/>
                <a:gd name="connsiteX1" fmla="*/ 643504 w 711654"/>
                <a:gd name="connsiteY1" fmla="*/ 1037028 h 2163254"/>
                <a:gd name="connsiteX2" fmla="*/ 300626 w 711654"/>
                <a:gd name="connsiteY2" fmla="*/ 427547 h 2163254"/>
                <a:gd name="connsiteX3" fmla="*/ 0 w 711654"/>
                <a:gd name="connsiteY3" fmla="*/ 0 h 2163254"/>
                <a:gd name="connsiteX0" fmla="*/ 690132 w 707112"/>
                <a:gd name="connsiteY0" fmla="*/ 2163254 h 2163254"/>
                <a:gd name="connsiteX1" fmla="*/ 634998 w 707112"/>
                <a:gd name="connsiteY1" fmla="*/ 1049788 h 2163254"/>
                <a:gd name="connsiteX2" fmla="*/ 300626 w 707112"/>
                <a:gd name="connsiteY2" fmla="*/ 427547 h 2163254"/>
                <a:gd name="connsiteX3" fmla="*/ 0 w 707112"/>
                <a:gd name="connsiteY3" fmla="*/ 0 h 2163254"/>
                <a:gd name="connsiteX0" fmla="*/ 690132 w 691837"/>
                <a:gd name="connsiteY0" fmla="*/ 2167507 h 2167507"/>
                <a:gd name="connsiteX1" fmla="*/ 634998 w 691837"/>
                <a:gd name="connsiteY1" fmla="*/ 1049788 h 2167507"/>
                <a:gd name="connsiteX2" fmla="*/ 300626 w 691837"/>
                <a:gd name="connsiteY2" fmla="*/ 427547 h 2167507"/>
                <a:gd name="connsiteX3" fmla="*/ 0 w 691837"/>
                <a:gd name="connsiteY3" fmla="*/ 0 h 2167507"/>
                <a:gd name="connsiteX0" fmla="*/ 690132 w 706759"/>
                <a:gd name="connsiteY0" fmla="*/ 2167507 h 2167507"/>
                <a:gd name="connsiteX1" fmla="*/ 634998 w 706759"/>
                <a:gd name="connsiteY1" fmla="*/ 1049788 h 2167507"/>
                <a:gd name="connsiteX2" fmla="*/ 0 w 706759"/>
                <a:gd name="connsiteY2" fmla="*/ 0 h 2167507"/>
                <a:gd name="connsiteX0" fmla="*/ 690132 w 696804"/>
                <a:gd name="connsiteY0" fmla="*/ 2167507 h 2167507"/>
                <a:gd name="connsiteX1" fmla="*/ 634998 w 696804"/>
                <a:gd name="connsiteY1" fmla="*/ 1049788 h 2167507"/>
                <a:gd name="connsiteX2" fmla="*/ 0 w 696804"/>
                <a:gd name="connsiteY2" fmla="*/ 0 h 2167507"/>
                <a:gd name="connsiteX0" fmla="*/ 672879 w 697890"/>
                <a:gd name="connsiteY0" fmla="*/ 2179009 h 2179009"/>
                <a:gd name="connsiteX1" fmla="*/ 634998 w 697890"/>
                <a:gd name="connsiteY1" fmla="*/ 1049788 h 2179009"/>
                <a:gd name="connsiteX2" fmla="*/ 0 w 697890"/>
                <a:gd name="connsiteY2" fmla="*/ 0 h 2179009"/>
                <a:gd name="connsiteX0" fmla="*/ 672879 w 685680"/>
                <a:gd name="connsiteY0" fmla="*/ 2179009 h 2179009"/>
                <a:gd name="connsiteX1" fmla="*/ 611994 w 685680"/>
                <a:gd name="connsiteY1" fmla="*/ 998029 h 2179009"/>
                <a:gd name="connsiteX2" fmla="*/ 0 w 685680"/>
                <a:gd name="connsiteY2" fmla="*/ 0 h 2179009"/>
                <a:gd name="connsiteX0" fmla="*/ 672879 w 692035"/>
                <a:gd name="connsiteY0" fmla="*/ 2179009 h 2179009"/>
                <a:gd name="connsiteX1" fmla="*/ 611994 w 692035"/>
                <a:gd name="connsiteY1" fmla="*/ 998029 h 2179009"/>
                <a:gd name="connsiteX2" fmla="*/ 0 w 692035"/>
                <a:gd name="connsiteY2" fmla="*/ 0 h 2179009"/>
                <a:gd name="connsiteX0" fmla="*/ 701634 w 705651"/>
                <a:gd name="connsiteY0" fmla="*/ 2179009 h 2179009"/>
                <a:gd name="connsiteX1" fmla="*/ 611994 w 705651"/>
                <a:gd name="connsiteY1" fmla="*/ 998029 h 2179009"/>
                <a:gd name="connsiteX2" fmla="*/ 0 w 705651"/>
                <a:gd name="connsiteY2" fmla="*/ 0 h 2179009"/>
                <a:gd name="connsiteX0" fmla="*/ 701634 w 702837"/>
                <a:gd name="connsiteY0" fmla="*/ 2179009 h 2179009"/>
                <a:gd name="connsiteX1" fmla="*/ 594741 w 702837"/>
                <a:gd name="connsiteY1" fmla="*/ 1009531 h 2179009"/>
                <a:gd name="connsiteX2" fmla="*/ 0 w 702837"/>
                <a:gd name="connsiteY2" fmla="*/ 0 h 2179009"/>
                <a:gd name="connsiteX0" fmla="*/ 701634 w 701925"/>
                <a:gd name="connsiteY0" fmla="*/ 2179009 h 2179009"/>
                <a:gd name="connsiteX1" fmla="*/ 571737 w 701925"/>
                <a:gd name="connsiteY1" fmla="*/ 1021033 h 2179009"/>
                <a:gd name="connsiteX2" fmla="*/ 0 w 701925"/>
                <a:gd name="connsiteY2" fmla="*/ 0 h 2179009"/>
                <a:gd name="connsiteX0" fmla="*/ 678630 w 679548"/>
                <a:gd name="connsiteY0" fmla="*/ 2190510 h 2190510"/>
                <a:gd name="connsiteX1" fmla="*/ 571737 w 679548"/>
                <a:gd name="connsiteY1" fmla="*/ 1021033 h 2190510"/>
                <a:gd name="connsiteX2" fmla="*/ 0 w 679548"/>
                <a:gd name="connsiteY2" fmla="*/ 0 h 2190510"/>
                <a:gd name="connsiteX0" fmla="*/ 678630 w 685027"/>
                <a:gd name="connsiteY0" fmla="*/ 2190510 h 2190510"/>
                <a:gd name="connsiteX1" fmla="*/ 571737 w 685027"/>
                <a:gd name="connsiteY1" fmla="*/ 1021033 h 2190510"/>
                <a:gd name="connsiteX2" fmla="*/ 0 w 685027"/>
                <a:gd name="connsiteY2" fmla="*/ 0 h 2190510"/>
                <a:gd name="connsiteX0" fmla="*/ 678630 w 681490"/>
                <a:gd name="connsiteY0" fmla="*/ 2190510 h 2190510"/>
                <a:gd name="connsiteX1" fmla="*/ 571737 w 681490"/>
                <a:gd name="connsiteY1" fmla="*/ 1021033 h 2190510"/>
                <a:gd name="connsiteX2" fmla="*/ 0 w 681490"/>
                <a:gd name="connsiteY2" fmla="*/ 0 h 2190510"/>
                <a:gd name="connsiteX0" fmla="*/ 678630 w 695277"/>
                <a:gd name="connsiteY0" fmla="*/ 2190510 h 2190510"/>
                <a:gd name="connsiteX1" fmla="*/ 611994 w 695277"/>
                <a:gd name="connsiteY1" fmla="*/ 1015282 h 2190510"/>
                <a:gd name="connsiteX2" fmla="*/ 0 w 695277"/>
                <a:gd name="connsiteY2" fmla="*/ 0 h 2190510"/>
                <a:gd name="connsiteX0" fmla="*/ 678630 w 714940"/>
                <a:gd name="connsiteY0" fmla="*/ 2190510 h 2190510"/>
                <a:gd name="connsiteX1" fmla="*/ 646500 w 714940"/>
                <a:gd name="connsiteY1" fmla="*/ 1009531 h 2190510"/>
                <a:gd name="connsiteX2" fmla="*/ 0 w 714940"/>
                <a:gd name="connsiteY2" fmla="*/ 0 h 2190510"/>
                <a:gd name="connsiteX0" fmla="*/ 678630 w 697906"/>
                <a:gd name="connsiteY0" fmla="*/ 2190510 h 2190510"/>
                <a:gd name="connsiteX1" fmla="*/ 646500 w 697906"/>
                <a:gd name="connsiteY1" fmla="*/ 1009531 h 2190510"/>
                <a:gd name="connsiteX2" fmla="*/ 0 w 697906"/>
                <a:gd name="connsiteY2" fmla="*/ 0 h 2190510"/>
                <a:gd name="connsiteX0" fmla="*/ 678630 w 712467"/>
                <a:gd name="connsiteY0" fmla="*/ 2190510 h 2190510"/>
                <a:gd name="connsiteX1" fmla="*/ 646500 w 712467"/>
                <a:gd name="connsiteY1" fmla="*/ 1009531 h 2190510"/>
                <a:gd name="connsiteX2" fmla="*/ 0 w 712467"/>
                <a:gd name="connsiteY2" fmla="*/ 0 h 2190510"/>
                <a:gd name="connsiteX0" fmla="*/ 678630 w 695556"/>
                <a:gd name="connsiteY0" fmla="*/ 2190510 h 2190510"/>
                <a:gd name="connsiteX1" fmla="*/ 646500 w 695556"/>
                <a:gd name="connsiteY1" fmla="*/ 1009531 h 2190510"/>
                <a:gd name="connsiteX2" fmla="*/ 0 w 695556"/>
                <a:gd name="connsiteY2" fmla="*/ 0 h 2190510"/>
                <a:gd name="connsiteX0" fmla="*/ 678630 w 712467"/>
                <a:gd name="connsiteY0" fmla="*/ 2190510 h 2190510"/>
                <a:gd name="connsiteX1" fmla="*/ 646500 w 712467"/>
                <a:gd name="connsiteY1" fmla="*/ 1009531 h 2190510"/>
                <a:gd name="connsiteX2" fmla="*/ 0 w 712467"/>
                <a:gd name="connsiteY2" fmla="*/ 0 h 2190510"/>
                <a:gd name="connsiteX0" fmla="*/ 655626 w 698238"/>
                <a:gd name="connsiteY0" fmla="*/ 2202012 h 2202012"/>
                <a:gd name="connsiteX1" fmla="*/ 646500 w 698238"/>
                <a:gd name="connsiteY1" fmla="*/ 1009531 h 2202012"/>
                <a:gd name="connsiteX2" fmla="*/ 0 w 698238"/>
                <a:gd name="connsiteY2" fmla="*/ 0 h 2202012"/>
                <a:gd name="connsiteX0" fmla="*/ 655626 w 688544"/>
                <a:gd name="connsiteY0" fmla="*/ 2202012 h 2202012"/>
                <a:gd name="connsiteX1" fmla="*/ 646500 w 688544"/>
                <a:gd name="connsiteY1" fmla="*/ 1009531 h 2202012"/>
                <a:gd name="connsiteX2" fmla="*/ 0 w 688544"/>
                <a:gd name="connsiteY2" fmla="*/ 0 h 2202012"/>
                <a:gd name="connsiteX0" fmla="*/ 655626 w 706026"/>
                <a:gd name="connsiteY0" fmla="*/ 2202012 h 2202012"/>
                <a:gd name="connsiteX1" fmla="*/ 646500 w 706026"/>
                <a:gd name="connsiteY1" fmla="*/ 1009531 h 2202012"/>
                <a:gd name="connsiteX2" fmla="*/ 0 w 706026"/>
                <a:gd name="connsiteY2" fmla="*/ 0 h 2202012"/>
                <a:gd name="connsiteX0" fmla="*/ 695883 w 726658"/>
                <a:gd name="connsiteY0" fmla="*/ 2190510 h 2190510"/>
                <a:gd name="connsiteX1" fmla="*/ 646500 w 726658"/>
                <a:gd name="connsiteY1" fmla="*/ 1009531 h 2190510"/>
                <a:gd name="connsiteX2" fmla="*/ 0 w 726658"/>
                <a:gd name="connsiteY2" fmla="*/ 0 h 2190510"/>
                <a:gd name="connsiteX0" fmla="*/ 695883 w 711965"/>
                <a:gd name="connsiteY0" fmla="*/ 2190510 h 2190510"/>
                <a:gd name="connsiteX1" fmla="*/ 646500 w 711965"/>
                <a:gd name="connsiteY1" fmla="*/ 1009531 h 2190510"/>
                <a:gd name="connsiteX2" fmla="*/ 0 w 711965"/>
                <a:gd name="connsiteY2" fmla="*/ 0 h 2190510"/>
                <a:gd name="connsiteX0" fmla="*/ 695883 w 706539"/>
                <a:gd name="connsiteY0" fmla="*/ 2190510 h 2190510"/>
                <a:gd name="connsiteX1" fmla="*/ 646500 w 706539"/>
                <a:gd name="connsiteY1" fmla="*/ 1009531 h 2190510"/>
                <a:gd name="connsiteX2" fmla="*/ 0 w 706539"/>
                <a:gd name="connsiteY2" fmla="*/ 0 h 2190510"/>
                <a:gd name="connsiteX0" fmla="*/ 500351 w 500351"/>
                <a:gd name="connsiteY0" fmla="*/ 2035235 h 2035235"/>
                <a:gd name="connsiteX1" fmla="*/ 450968 w 500351"/>
                <a:gd name="connsiteY1" fmla="*/ 854256 h 2035235"/>
                <a:gd name="connsiteX2" fmla="*/ 0 w 500351"/>
                <a:gd name="connsiteY2" fmla="*/ 0 h 2035235"/>
                <a:gd name="connsiteX0" fmla="*/ 500351 w 500351"/>
                <a:gd name="connsiteY0" fmla="*/ 2035235 h 2035235"/>
                <a:gd name="connsiteX1" fmla="*/ 450968 w 500351"/>
                <a:gd name="connsiteY1" fmla="*/ 854256 h 2035235"/>
                <a:gd name="connsiteX2" fmla="*/ 0 w 500351"/>
                <a:gd name="connsiteY2" fmla="*/ 0 h 2035235"/>
                <a:gd name="connsiteX0" fmla="*/ 448593 w 448593"/>
                <a:gd name="connsiteY0" fmla="*/ 1960472 h 1960472"/>
                <a:gd name="connsiteX1" fmla="*/ 399210 w 448593"/>
                <a:gd name="connsiteY1" fmla="*/ 779493 h 1960472"/>
                <a:gd name="connsiteX2" fmla="*/ 0 w 448593"/>
                <a:gd name="connsiteY2" fmla="*/ 0 h 1960472"/>
                <a:gd name="connsiteX0" fmla="*/ 448593 w 456384"/>
                <a:gd name="connsiteY0" fmla="*/ 1960472 h 1960472"/>
                <a:gd name="connsiteX1" fmla="*/ 399210 w 456384"/>
                <a:gd name="connsiteY1" fmla="*/ 779493 h 1960472"/>
                <a:gd name="connsiteX2" fmla="*/ 0 w 456384"/>
                <a:gd name="connsiteY2" fmla="*/ 0 h 1960472"/>
              </a:gdLst>
              <a:ahLst/>
              <a:cxnLst>
                <a:cxn ang="0">
                  <a:pos x="connsiteX0" y="connsiteY0"/>
                </a:cxn>
                <a:cxn ang="0">
                  <a:pos x="connsiteX1" y="connsiteY1"/>
                </a:cxn>
                <a:cxn ang="0">
                  <a:pos x="connsiteX2" y="connsiteY2"/>
                </a:cxn>
              </a:cxnLst>
              <a:rect l="l" t="t" r="r" b="b"/>
              <a:pathLst>
                <a:path w="456384" h="1960472">
                  <a:moveTo>
                    <a:pt x="448593" y="1960472"/>
                  </a:moveTo>
                  <a:cubicBezTo>
                    <a:pt x="422659" y="1601875"/>
                    <a:pt x="508480" y="1088985"/>
                    <a:pt x="399210" y="779493"/>
                  </a:cubicBezTo>
                  <a:cubicBezTo>
                    <a:pt x="289940" y="470001"/>
                    <a:pt x="120789" y="235959"/>
                    <a:pt x="0" y="0"/>
                  </a:cubicBezTo>
                </a:path>
              </a:pathLst>
            </a:custGeom>
            <a:no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9" name="Rounded Rectangle 78">
              <a:extLst>
                <a:ext uri="{FF2B5EF4-FFF2-40B4-BE49-F238E27FC236}">
                  <a16:creationId xmlns:a16="http://schemas.microsoft.com/office/drawing/2014/main" id="{49FA4965-14DC-BB44-AFA6-4BE472BFFAA0}"/>
                </a:ext>
              </a:extLst>
            </p:cNvPr>
            <p:cNvSpPr/>
            <p:nvPr/>
          </p:nvSpPr>
          <p:spPr>
            <a:xfrm rot="20034886" flipH="1">
              <a:off x="3813949" y="2086852"/>
              <a:ext cx="237066" cy="677333"/>
            </a:xfrm>
            <a:prstGeom prst="roundRect">
              <a:avLst/>
            </a:prstGeom>
            <a:gradFill>
              <a:gsLst>
                <a:gs pos="0">
                  <a:srgbClr val="FFE04D"/>
                </a:gs>
                <a:gs pos="98000">
                  <a:srgbClr val="E5B113"/>
                </a:gs>
              </a:gsLst>
              <a:lin ang="5400000" scaled="1"/>
            </a:gradFill>
            <a:ln w="15875">
              <a:solidFill>
                <a:srgbClr val="E5B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1" name="Rounded Rectangle 80">
              <a:extLst>
                <a:ext uri="{FF2B5EF4-FFF2-40B4-BE49-F238E27FC236}">
                  <a16:creationId xmlns:a16="http://schemas.microsoft.com/office/drawing/2014/main" id="{EEEF2604-9672-3646-939D-49E45B79589A}"/>
                </a:ext>
              </a:extLst>
            </p:cNvPr>
            <p:cNvSpPr/>
            <p:nvPr/>
          </p:nvSpPr>
          <p:spPr>
            <a:xfrm rot="20034886" flipH="1">
              <a:off x="3735190" y="1295118"/>
              <a:ext cx="237066" cy="677333"/>
            </a:xfrm>
            <a:prstGeom prst="roundRect">
              <a:avLst/>
            </a:prstGeom>
            <a:gradFill>
              <a:gsLst>
                <a:gs pos="0">
                  <a:srgbClr val="FFC60D"/>
                </a:gs>
                <a:gs pos="99000">
                  <a:srgbClr val="DFAC13"/>
                </a:gs>
              </a:gsLst>
              <a:lin ang="5400000" scaled="1"/>
            </a:gradFill>
            <a:ln w="15875">
              <a:solidFill>
                <a:srgbClr val="E5B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82" name="Straight Connector 81">
              <a:extLst>
                <a:ext uri="{FF2B5EF4-FFF2-40B4-BE49-F238E27FC236}">
                  <a16:creationId xmlns:a16="http://schemas.microsoft.com/office/drawing/2014/main" id="{3890AB70-EF04-7543-AA55-DC28E46E8D03}"/>
                </a:ext>
              </a:extLst>
            </p:cNvPr>
            <p:cNvCxnSpPr>
              <a:cxnSpLocks noChangeAspect="1"/>
            </p:cNvCxnSpPr>
            <p:nvPr/>
          </p:nvCxnSpPr>
          <p:spPr>
            <a:xfrm rot="462315" flipV="1">
              <a:off x="3396548" y="1497070"/>
              <a:ext cx="195143" cy="13716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ACA63AB-EBC6-054F-A9E7-2DBB9CD6A5DE}"/>
                </a:ext>
              </a:extLst>
            </p:cNvPr>
            <p:cNvCxnSpPr>
              <a:cxnSpLocks noChangeAspect="1"/>
            </p:cNvCxnSpPr>
            <p:nvPr/>
          </p:nvCxnSpPr>
          <p:spPr>
            <a:xfrm rot="462315" flipV="1">
              <a:off x="3418873" y="1546518"/>
              <a:ext cx="195143" cy="13716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505E92F-4465-1043-ABFF-DF007E5FD128}"/>
                </a:ext>
              </a:extLst>
            </p:cNvPr>
            <p:cNvCxnSpPr>
              <a:cxnSpLocks noChangeAspect="1"/>
            </p:cNvCxnSpPr>
            <p:nvPr/>
          </p:nvCxnSpPr>
          <p:spPr>
            <a:xfrm rot="462315" flipV="1">
              <a:off x="3453369" y="1591808"/>
              <a:ext cx="195143" cy="13716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BA09D28-E270-9B4C-A3DA-F51A05D139A3}"/>
                </a:ext>
              </a:extLst>
            </p:cNvPr>
            <p:cNvCxnSpPr>
              <a:cxnSpLocks noChangeAspect="1"/>
            </p:cNvCxnSpPr>
            <p:nvPr/>
          </p:nvCxnSpPr>
          <p:spPr>
            <a:xfrm rot="462315" flipV="1">
              <a:off x="3657497" y="1369881"/>
              <a:ext cx="195143" cy="13716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92D8975-D5F1-7049-B57B-A87F3A0B7A1D}"/>
                </a:ext>
              </a:extLst>
            </p:cNvPr>
            <p:cNvCxnSpPr>
              <a:cxnSpLocks noChangeAspect="1"/>
            </p:cNvCxnSpPr>
            <p:nvPr/>
          </p:nvCxnSpPr>
          <p:spPr>
            <a:xfrm rot="462315" flipV="1">
              <a:off x="3679821" y="1419329"/>
              <a:ext cx="195143" cy="13716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7FD297E-7DAE-FE43-8115-3FD4FCC5C14E}"/>
                </a:ext>
              </a:extLst>
            </p:cNvPr>
            <p:cNvCxnSpPr>
              <a:cxnSpLocks noChangeAspect="1"/>
            </p:cNvCxnSpPr>
            <p:nvPr/>
          </p:nvCxnSpPr>
          <p:spPr>
            <a:xfrm rot="462315" flipV="1">
              <a:off x="3714317" y="1464619"/>
              <a:ext cx="195143" cy="13716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8" name="Rounded Rectangle 87">
              <a:extLst>
                <a:ext uri="{FF2B5EF4-FFF2-40B4-BE49-F238E27FC236}">
                  <a16:creationId xmlns:a16="http://schemas.microsoft.com/office/drawing/2014/main" id="{B7CF01F3-5F25-0149-BA7E-2EFAEB212E50}"/>
                </a:ext>
              </a:extLst>
            </p:cNvPr>
            <p:cNvSpPr/>
            <p:nvPr/>
          </p:nvSpPr>
          <p:spPr>
            <a:xfrm>
              <a:off x="4613454" y="3609885"/>
              <a:ext cx="237066" cy="677333"/>
            </a:xfrm>
            <a:prstGeom prst="roundRect">
              <a:avLst/>
            </a:prstGeom>
            <a:gradFill>
              <a:gsLst>
                <a:gs pos="0">
                  <a:srgbClr val="FFC60D"/>
                </a:gs>
                <a:gs pos="99000">
                  <a:srgbClr val="DFAC13"/>
                </a:gs>
              </a:gsLst>
              <a:lin ang="5400000" scaled="1"/>
            </a:gradFill>
            <a:ln w="15875">
              <a:solidFill>
                <a:srgbClr val="E5B11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9" name="Rounded Rectangle 88">
              <a:extLst>
                <a:ext uri="{FF2B5EF4-FFF2-40B4-BE49-F238E27FC236}">
                  <a16:creationId xmlns:a16="http://schemas.microsoft.com/office/drawing/2014/main" id="{37EB720F-DE8A-4B44-BD13-013D2A1738EB}"/>
                </a:ext>
              </a:extLst>
            </p:cNvPr>
            <p:cNvSpPr/>
            <p:nvPr/>
          </p:nvSpPr>
          <p:spPr>
            <a:xfrm>
              <a:off x="4613454" y="2873606"/>
              <a:ext cx="237066" cy="677333"/>
            </a:xfrm>
            <a:prstGeom prst="roundRect">
              <a:avLst/>
            </a:prstGeom>
            <a:gradFill>
              <a:gsLst>
                <a:gs pos="0">
                  <a:srgbClr val="FFC60D"/>
                </a:gs>
                <a:gs pos="99000">
                  <a:srgbClr val="DFAC13"/>
                </a:gs>
              </a:gsLst>
              <a:lin ang="5400000" scaled="1"/>
            </a:gradFill>
            <a:ln w="15875">
              <a:solidFill>
                <a:srgbClr val="E5B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90" name="Straight Connector 89">
              <a:extLst>
                <a:ext uri="{FF2B5EF4-FFF2-40B4-BE49-F238E27FC236}">
                  <a16:creationId xmlns:a16="http://schemas.microsoft.com/office/drawing/2014/main" id="{351096AA-BD2B-804B-A293-CA8992637A05}"/>
                </a:ext>
              </a:extLst>
            </p:cNvPr>
            <p:cNvCxnSpPr>
              <a:cxnSpLocks/>
              <a:endCxn id="91" idx="0"/>
            </p:cNvCxnSpPr>
            <p:nvPr/>
          </p:nvCxnSpPr>
          <p:spPr>
            <a:xfrm rot="21137685" flipH="1">
              <a:off x="5350819" y="1978603"/>
              <a:ext cx="106337" cy="136232"/>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Rounded Rectangle 90">
              <a:extLst>
                <a:ext uri="{FF2B5EF4-FFF2-40B4-BE49-F238E27FC236}">
                  <a16:creationId xmlns:a16="http://schemas.microsoft.com/office/drawing/2014/main" id="{59229CE8-C093-AE47-909D-99CC10335FCA}"/>
                </a:ext>
              </a:extLst>
            </p:cNvPr>
            <p:cNvSpPr/>
            <p:nvPr/>
          </p:nvSpPr>
          <p:spPr>
            <a:xfrm rot="1565114">
              <a:off x="5092984" y="2086852"/>
              <a:ext cx="237066" cy="677333"/>
            </a:xfrm>
            <a:prstGeom prst="roundRect">
              <a:avLst/>
            </a:prstGeom>
            <a:gradFill>
              <a:gsLst>
                <a:gs pos="0">
                  <a:srgbClr val="FFE04D"/>
                </a:gs>
                <a:gs pos="98000">
                  <a:srgbClr val="E5B113"/>
                </a:gs>
              </a:gsLst>
              <a:lin ang="5400000" scaled="1"/>
            </a:gradFill>
            <a:ln w="15875">
              <a:solidFill>
                <a:srgbClr val="E5B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3" name="Rounded Rectangle 92">
              <a:extLst>
                <a:ext uri="{FF2B5EF4-FFF2-40B4-BE49-F238E27FC236}">
                  <a16:creationId xmlns:a16="http://schemas.microsoft.com/office/drawing/2014/main" id="{75B751C1-BC82-5943-98EE-980ABB68CF4C}"/>
                </a:ext>
              </a:extLst>
            </p:cNvPr>
            <p:cNvSpPr/>
            <p:nvPr/>
          </p:nvSpPr>
          <p:spPr>
            <a:xfrm rot="1565114">
              <a:off x="5439604" y="1426372"/>
              <a:ext cx="237066" cy="677333"/>
            </a:xfrm>
            <a:prstGeom prst="roundRect">
              <a:avLst/>
            </a:prstGeom>
            <a:gradFill>
              <a:gsLst>
                <a:gs pos="0">
                  <a:srgbClr val="FFE04D"/>
                </a:gs>
                <a:gs pos="98000">
                  <a:srgbClr val="E5B113"/>
                </a:gs>
              </a:gsLst>
              <a:lin ang="5400000" scaled="1"/>
            </a:gradFill>
            <a:ln w="15875">
              <a:solidFill>
                <a:srgbClr val="E5B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4" name="Rounded Rectangle 93">
              <a:extLst>
                <a:ext uri="{FF2B5EF4-FFF2-40B4-BE49-F238E27FC236}">
                  <a16:creationId xmlns:a16="http://schemas.microsoft.com/office/drawing/2014/main" id="{48F8D049-CF11-C04E-BE40-C23D29C8F0F3}"/>
                </a:ext>
              </a:extLst>
            </p:cNvPr>
            <p:cNvSpPr/>
            <p:nvPr/>
          </p:nvSpPr>
          <p:spPr>
            <a:xfrm rot="1565114">
              <a:off x="5171743" y="1295118"/>
              <a:ext cx="237066" cy="677333"/>
            </a:xfrm>
            <a:prstGeom prst="roundRect">
              <a:avLst/>
            </a:prstGeom>
            <a:gradFill>
              <a:gsLst>
                <a:gs pos="0">
                  <a:srgbClr val="FFC60D"/>
                </a:gs>
                <a:gs pos="99000">
                  <a:srgbClr val="DFAC13"/>
                </a:gs>
              </a:gsLst>
              <a:lin ang="5400000" scaled="1"/>
            </a:gradFill>
            <a:ln w="15875">
              <a:solidFill>
                <a:srgbClr val="E5B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95" name="Straight Connector 94">
              <a:extLst>
                <a:ext uri="{FF2B5EF4-FFF2-40B4-BE49-F238E27FC236}">
                  <a16:creationId xmlns:a16="http://schemas.microsoft.com/office/drawing/2014/main" id="{9DF29EF8-6259-D444-A61C-765259F2DB5D}"/>
                </a:ext>
              </a:extLst>
            </p:cNvPr>
            <p:cNvCxnSpPr>
              <a:cxnSpLocks noChangeAspect="1"/>
            </p:cNvCxnSpPr>
            <p:nvPr/>
          </p:nvCxnSpPr>
          <p:spPr>
            <a:xfrm rot="21137685" flipH="1" flipV="1">
              <a:off x="5552308" y="1497070"/>
              <a:ext cx="195143" cy="13716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13DDDE1-2330-0A4E-B37E-E7486879EC2A}"/>
                </a:ext>
              </a:extLst>
            </p:cNvPr>
            <p:cNvCxnSpPr>
              <a:cxnSpLocks noChangeAspect="1"/>
            </p:cNvCxnSpPr>
            <p:nvPr/>
          </p:nvCxnSpPr>
          <p:spPr>
            <a:xfrm rot="21137685" flipH="1" flipV="1">
              <a:off x="5529983" y="1546518"/>
              <a:ext cx="195143" cy="13716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897C518-FF93-8445-971B-B4E6F6F2A332}"/>
                </a:ext>
              </a:extLst>
            </p:cNvPr>
            <p:cNvCxnSpPr>
              <a:cxnSpLocks noChangeAspect="1"/>
            </p:cNvCxnSpPr>
            <p:nvPr/>
          </p:nvCxnSpPr>
          <p:spPr>
            <a:xfrm rot="21137685" flipH="1" flipV="1">
              <a:off x="5505216" y="1601537"/>
              <a:ext cx="195143" cy="13716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2531A7D-054F-914A-BF68-3482F10A9604}"/>
                </a:ext>
              </a:extLst>
            </p:cNvPr>
            <p:cNvCxnSpPr>
              <a:cxnSpLocks noChangeAspect="1"/>
            </p:cNvCxnSpPr>
            <p:nvPr/>
          </p:nvCxnSpPr>
          <p:spPr>
            <a:xfrm rot="21137685" flipH="1" flipV="1">
              <a:off x="5291359" y="1369881"/>
              <a:ext cx="195143" cy="13716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EC70701-5606-9E43-9EBE-77C0B61010D5}"/>
                </a:ext>
              </a:extLst>
            </p:cNvPr>
            <p:cNvCxnSpPr>
              <a:cxnSpLocks noChangeAspect="1"/>
            </p:cNvCxnSpPr>
            <p:nvPr/>
          </p:nvCxnSpPr>
          <p:spPr>
            <a:xfrm rot="21137685" flipH="1" flipV="1">
              <a:off x="5269035" y="1419329"/>
              <a:ext cx="195143" cy="13716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396DE19-30F6-A941-8C9C-18F9C218C5DE}"/>
                </a:ext>
              </a:extLst>
            </p:cNvPr>
            <p:cNvCxnSpPr>
              <a:cxnSpLocks noChangeAspect="1"/>
            </p:cNvCxnSpPr>
            <p:nvPr/>
          </p:nvCxnSpPr>
          <p:spPr>
            <a:xfrm rot="21137685" flipH="1" flipV="1">
              <a:off x="5234539" y="1464619"/>
              <a:ext cx="195143" cy="13716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EF9C846-0A84-5340-990E-30922009EFC3}"/>
                </a:ext>
              </a:extLst>
            </p:cNvPr>
            <p:cNvCxnSpPr/>
            <p:nvPr/>
          </p:nvCxnSpPr>
          <p:spPr>
            <a:xfrm>
              <a:off x="4372298" y="2699718"/>
              <a:ext cx="38404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633CF1D-0EB4-3740-83A8-9EC40B0626B8}"/>
                </a:ext>
              </a:extLst>
            </p:cNvPr>
            <p:cNvCxnSpPr/>
            <p:nvPr/>
          </p:nvCxnSpPr>
          <p:spPr>
            <a:xfrm>
              <a:off x="4372298" y="2774481"/>
              <a:ext cx="36576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Rounded Rectangle 79">
              <a:extLst>
                <a:ext uri="{FF2B5EF4-FFF2-40B4-BE49-F238E27FC236}">
                  <a16:creationId xmlns:a16="http://schemas.microsoft.com/office/drawing/2014/main" id="{F3579AB8-4A94-1448-BAAD-16CAD8392EB8}"/>
                </a:ext>
              </a:extLst>
            </p:cNvPr>
            <p:cNvSpPr/>
            <p:nvPr/>
          </p:nvSpPr>
          <p:spPr>
            <a:xfrm rot="20034886" flipH="1">
              <a:off x="4065109" y="1950612"/>
              <a:ext cx="237066" cy="677333"/>
            </a:xfrm>
            <a:prstGeom prst="roundRect">
              <a:avLst/>
            </a:prstGeom>
            <a:gradFill>
              <a:gsLst>
                <a:gs pos="0">
                  <a:srgbClr val="FFC60D"/>
                </a:gs>
                <a:gs pos="99000">
                  <a:srgbClr val="DFAC13"/>
                </a:gs>
              </a:gsLst>
              <a:lin ang="5400000" scaled="1"/>
            </a:gradFill>
            <a:ln w="15875">
              <a:solidFill>
                <a:srgbClr val="E5B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2" name="Rounded Rectangle 91">
              <a:extLst>
                <a:ext uri="{FF2B5EF4-FFF2-40B4-BE49-F238E27FC236}">
                  <a16:creationId xmlns:a16="http://schemas.microsoft.com/office/drawing/2014/main" id="{3B2EB2D3-E3D2-0F41-AC16-68C971B23871}"/>
                </a:ext>
              </a:extLst>
            </p:cNvPr>
            <p:cNvSpPr/>
            <p:nvPr/>
          </p:nvSpPr>
          <p:spPr>
            <a:xfrm rot="1565114">
              <a:off x="4841824" y="1950612"/>
              <a:ext cx="237066" cy="677333"/>
            </a:xfrm>
            <a:prstGeom prst="roundRect">
              <a:avLst/>
            </a:prstGeom>
            <a:gradFill>
              <a:gsLst>
                <a:gs pos="0">
                  <a:srgbClr val="FFC60D"/>
                </a:gs>
                <a:gs pos="99000">
                  <a:srgbClr val="DFAC13"/>
                </a:gs>
              </a:gsLst>
              <a:lin ang="5400000" scaled="1"/>
            </a:gradFill>
            <a:ln w="15875">
              <a:solidFill>
                <a:srgbClr val="E5B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4770CA45-5927-E033-CCCA-C3E8FB34439D}"/>
              </a:ext>
            </a:extLst>
          </p:cNvPr>
          <p:cNvSpPr txBox="1"/>
          <p:nvPr/>
        </p:nvSpPr>
        <p:spPr>
          <a:xfrm>
            <a:off x="4572000" y="3937955"/>
            <a:ext cx="4083397" cy="746358"/>
          </a:xfrm>
          <a:prstGeom prst="rect">
            <a:avLst/>
          </a:prstGeom>
          <a:noFill/>
        </p:spPr>
        <p:txBody>
          <a:bodyPr wrap="square">
            <a:spAutoFit/>
          </a:bodyPr>
          <a:lstStyle/>
          <a:p>
            <a:pPr>
              <a:lnSpc>
                <a:spcPts val="1700"/>
              </a:lnSpc>
            </a:pPr>
            <a:r>
              <a:rPr lang="en-US" sz="1400" b="1" dirty="0">
                <a:latin typeface="Arial" panose="020B0604020202020204" pitchFamily="34" charset="0"/>
                <a:cs typeface="Arial" panose="020B0604020202020204" pitchFamily="34" charset="0"/>
              </a:rPr>
              <a:t>Dosing (Intravenous)</a:t>
            </a:r>
          </a:p>
          <a:p>
            <a:pPr marL="285750" lvl="1" indent="-102870">
              <a:lnSpc>
                <a:spcPts val="1700"/>
              </a:lnSpc>
              <a:buClr>
                <a:srgbClr val="E5B113"/>
              </a:buClr>
              <a:buFont typeface="Arial" panose="020B0604020202020204" pitchFamily="34" charset="0"/>
              <a:buChar char="•"/>
            </a:pPr>
            <a:r>
              <a:rPr lang="en-US" sz="1400" dirty="0">
                <a:latin typeface="Arial" panose="020B0604020202020204" pitchFamily="34" charset="0"/>
                <a:cs typeface="Arial" panose="020B0604020202020204" pitchFamily="34" charset="0"/>
              </a:rPr>
              <a:t>Loading dose: 2,000 mg IV</a:t>
            </a:r>
          </a:p>
          <a:p>
            <a:pPr marL="285750" lvl="1" indent="-102870">
              <a:lnSpc>
                <a:spcPts val="1700"/>
              </a:lnSpc>
              <a:buClr>
                <a:srgbClr val="E5B113"/>
              </a:buClr>
              <a:buFont typeface="Arial" panose="020B0604020202020204" pitchFamily="34" charset="0"/>
              <a:buChar char="•"/>
            </a:pPr>
            <a:r>
              <a:rPr lang="en-US" sz="1400" dirty="0">
                <a:latin typeface="Arial" panose="020B0604020202020204" pitchFamily="34" charset="0"/>
                <a:cs typeface="Arial" panose="020B0604020202020204" pitchFamily="34" charset="0"/>
              </a:rPr>
              <a:t>Maintenance dose: 800 mg IV every 2 weeks</a:t>
            </a:r>
          </a:p>
        </p:txBody>
      </p:sp>
      <p:pic>
        <p:nvPicPr>
          <p:cNvPr id="7" name="Picture 6">
            <a:extLst>
              <a:ext uri="{FF2B5EF4-FFF2-40B4-BE49-F238E27FC236}">
                <a16:creationId xmlns:a16="http://schemas.microsoft.com/office/drawing/2014/main" id="{FE4912EB-A9CA-8277-5FCC-AC7F0AB013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11500"/>
                    </a14:imgEffect>
                    <a14:imgEffect>
                      <a14:saturation sat="400000"/>
                    </a14:imgEffect>
                    <a14:imgEffect>
                      <a14:brightnessContrast bright="40000" contrast="-20000"/>
                    </a14:imgEffect>
                  </a14:imgLayer>
                </a14:imgProps>
              </a:ext>
            </a:extLst>
          </a:blip>
          <a:stretch>
            <a:fillRect/>
          </a:stretch>
        </p:blipFill>
        <p:spPr>
          <a:xfrm>
            <a:off x="4917676" y="1292023"/>
            <a:ext cx="342664" cy="859809"/>
          </a:xfrm>
          <a:prstGeom prst="rect">
            <a:avLst/>
          </a:prstGeom>
          <a:solidFill>
            <a:schemeClr val="bg1"/>
          </a:solidFill>
        </p:spPr>
      </p:pic>
      <p:grpSp>
        <p:nvGrpSpPr>
          <p:cNvPr id="27" name="Group 26">
            <a:extLst>
              <a:ext uri="{FF2B5EF4-FFF2-40B4-BE49-F238E27FC236}">
                <a16:creationId xmlns:a16="http://schemas.microsoft.com/office/drawing/2014/main" id="{5C196029-F133-2764-25A8-9F9B4B15C0DA}"/>
              </a:ext>
            </a:extLst>
          </p:cNvPr>
          <p:cNvGrpSpPr/>
          <p:nvPr/>
        </p:nvGrpSpPr>
        <p:grpSpPr>
          <a:xfrm flipH="1">
            <a:off x="5786465" y="1543636"/>
            <a:ext cx="3221533" cy="2700885"/>
            <a:chOff x="4214559" y="1054475"/>
            <a:chExt cx="3221533" cy="2700885"/>
          </a:xfrm>
        </p:grpSpPr>
        <p:pic>
          <p:nvPicPr>
            <p:cNvPr id="8" name="Picture 7">
              <a:extLst>
                <a:ext uri="{FF2B5EF4-FFF2-40B4-BE49-F238E27FC236}">
                  <a16:creationId xmlns:a16="http://schemas.microsoft.com/office/drawing/2014/main" id="{FB76F8F5-C5D1-7206-D7D2-49E247B2827A}"/>
                </a:ext>
              </a:extLst>
            </p:cNvPr>
            <p:cNvPicPr>
              <a:picLocks noChangeAspect="1"/>
            </p:cNvPicPr>
            <p:nvPr/>
          </p:nvPicPr>
          <p:blipFill>
            <a:blip r:embed="rId4">
              <a:extLst>
                <a:ext uri="{BEBA8EAE-BF5A-486C-A8C5-ECC9F3942E4B}">
                  <a14:imgProps xmlns:a14="http://schemas.microsoft.com/office/drawing/2010/main">
                    <a14:imgLayer r:embed="rId5">
                      <a14:imgEffect>
                        <a14:artisticGlowDiffused/>
                      </a14:imgEffect>
                    </a14:imgLayer>
                  </a14:imgProps>
                </a:ext>
              </a:extLst>
            </a:blip>
            <a:stretch>
              <a:fillRect/>
            </a:stretch>
          </p:blipFill>
          <p:spPr>
            <a:xfrm rot="14910466">
              <a:off x="4419141" y="2397375"/>
              <a:ext cx="1739124" cy="976846"/>
            </a:xfrm>
            <a:prstGeom prst="rect">
              <a:avLst/>
            </a:prstGeom>
          </p:spPr>
        </p:pic>
        <p:sp>
          <p:nvSpPr>
            <p:cNvPr id="10" name="Rectangle 9">
              <a:extLst>
                <a:ext uri="{FF2B5EF4-FFF2-40B4-BE49-F238E27FC236}">
                  <a16:creationId xmlns:a16="http://schemas.microsoft.com/office/drawing/2014/main" id="{4F3E2F58-D8BE-781E-DEB9-859B8FEE0BE5}"/>
                </a:ext>
              </a:extLst>
            </p:cNvPr>
            <p:cNvSpPr>
              <a:spLocks noChangeArrowheads="1"/>
            </p:cNvSpPr>
            <p:nvPr/>
          </p:nvSpPr>
          <p:spPr bwMode="auto">
            <a:xfrm rot="9897158">
              <a:off x="5138323" y="1783062"/>
              <a:ext cx="311183" cy="144177"/>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3" tIns="47625" rIns="93663" bIns="47625" anchor="ctr"/>
            <a:lstStyle>
              <a:lvl1pPr defTabSz="933450">
                <a:defRPr sz="2400">
                  <a:solidFill>
                    <a:schemeClr val="tx1"/>
                  </a:solidFill>
                  <a:latin typeface="Times" pitchFamily="2" charset="0"/>
                </a:defRPr>
              </a:lvl1pPr>
              <a:lvl2pPr marL="466725" defTabSz="933450">
                <a:defRPr sz="2400">
                  <a:solidFill>
                    <a:schemeClr val="tx1"/>
                  </a:solidFill>
                  <a:latin typeface="Times" pitchFamily="2" charset="0"/>
                </a:defRPr>
              </a:lvl2pPr>
              <a:lvl3pPr marL="933450" defTabSz="933450">
                <a:defRPr sz="2400">
                  <a:solidFill>
                    <a:schemeClr val="tx1"/>
                  </a:solidFill>
                  <a:latin typeface="Times" pitchFamily="2" charset="0"/>
                </a:defRPr>
              </a:lvl3pPr>
              <a:lvl4pPr marL="1398588" defTabSz="933450">
                <a:defRPr sz="2400">
                  <a:solidFill>
                    <a:schemeClr val="tx1"/>
                  </a:solidFill>
                  <a:latin typeface="Times" pitchFamily="2" charset="0"/>
                </a:defRPr>
              </a:lvl4pPr>
              <a:lvl5pPr marL="1865313" defTabSz="933450">
                <a:defRPr sz="2400">
                  <a:solidFill>
                    <a:schemeClr val="tx1"/>
                  </a:solidFill>
                  <a:latin typeface="Times" pitchFamily="2" charset="0"/>
                </a:defRPr>
              </a:lvl5pPr>
              <a:lvl6pPr marL="2322513" defTabSz="933450" fontAlgn="base">
                <a:spcBef>
                  <a:spcPct val="0"/>
                </a:spcBef>
                <a:spcAft>
                  <a:spcPct val="0"/>
                </a:spcAft>
                <a:defRPr sz="2400">
                  <a:solidFill>
                    <a:schemeClr val="tx1"/>
                  </a:solidFill>
                  <a:latin typeface="Times" pitchFamily="2" charset="0"/>
                </a:defRPr>
              </a:lvl6pPr>
              <a:lvl7pPr marL="2779713" defTabSz="933450" fontAlgn="base">
                <a:spcBef>
                  <a:spcPct val="0"/>
                </a:spcBef>
                <a:spcAft>
                  <a:spcPct val="0"/>
                </a:spcAft>
                <a:defRPr sz="2400">
                  <a:solidFill>
                    <a:schemeClr val="tx1"/>
                  </a:solidFill>
                  <a:latin typeface="Times" pitchFamily="2" charset="0"/>
                </a:defRPr>
              </a:lvl7pPr>
              <a:lvl8pPr marL="3236913" defTabSz="933450" fontAlgn="base">
                <a:spcBef>
                  <a:spcPct val="0"/>
                </a:spcBef>
                <a:spcAft>
                  <a:spcPct val="0"/>
                </a:spcAft>
                <a:defRPr sz="2400">
                  <a:solidFill>
                    <a:schemeClr val="tx1"/>
                  </a:solidFill>
                  <a:latin typeface="Times" pitchFamily="2" charset="0"/>
                </a:defRPr>
              </a:lvl8pPr>
              <a:lvl9pPr marL="3694113" defTabSz="933450" fontAlgn="base">
                <a:spcBef>
                  <a:spcPct val="0"/>
                </a:spcBef>
                <a:spcAft>
                  <a:spcPct val="0"/>
                </a:spcAft>
                <a:defRPr sz="2400">
                  <a:solidFill>
                    <a:schemeClr val="tx1"/>
                  </a:solidFill>
                  <a:latin typeface="Times" pitchFamily="2" charset="0"/>
                </a:defRPr>
              </a:lvl9pPr>
            </a:lstStyle>
            <a:p>
              <a:pPr algn="ctr">
                <a:spcBef>
                  <a:spcPct val="50000"/>
                </a:spcBef>
              </a:pPr>
              <a:endParaRPr lang="en-US" altLang="en-US" sz="1600" i="0" dirty="0">
                <a:latin typeface="Arial" panose="020B0604020202020204" pitchFamily="34" charset="0"/>
              </a:endParaRPr>
            </a:p>
          </p:txBody>
        </p:sp>
        <p:sp>
          <p:nvSpPr>
            <p:cNvPr id="11" name="Freeform 10">
              <a:extLst>
                <a:ext uri="{FF2B5EF4-FFF2-40B4-BE49-F238E27FC236}">
                  <a16:creationId xmlns:a16="http://schemas.microsoft.com/office/drawing/2014/main" id="{2D32EFE2-E96D-2A68-2ECB-EA1AEC7C364E}"/>
                </a:ext>
              </a:extLst>
            </p:cNvPr>
            <p:cNvSpPr/>
            <p:nvPr/>
          </p:nvSpPr>
          <p:spPr>
            <a:xfrm flipV="1">
              <a:off x="5251344" y="1440600"/>
              <a:ext cx="1647070" cy="1123309"/>
            </a:xfrm>
            <a:custGeom>
              <a:avLst/>
              <a:gdLst>
                <a:gd name="connsiteX0" fmla="*/ 0 w 2055335"/>
                <a:gd name="connsiteY0" fmla="*/ 1352440 h 1912332"/>
                <a:gd name="connsiteX1" fmla="*/ 211667 w 2055335"/>
                <a:gd name="connsiteY1" fmla="*/ 1724973 h 1912332"/>
                <a:gd name="connsiteX2" fmla="*/ 685800 w 2055335"/>
                <a:gd name="connsiteY2" fmla="*/ 1809640 h 1912332"/>
                <a:gd name="connsiteX3" fmla="*/ 889000 w 2055335"/>
                <a:gd name="connsiteY3" fmla="*/ 1496373 h 1912332"/>
                <a:gd name="connsiteX4" fmla="*/ 965200 w 2055335"/>
                <a:gd name="connsiteY4" fmla="*/ 226373 h 1912332"/>
                <a:gd name="connsiteX5" fmla="*/ 1905000 w 2055335"/>
                <a:gd name="connsiteY5" fmla="*/ 99373 h 1912332"/>
                <a:gd name="connsiteX6" fmla="*/ 2048933 w 2055335"/>
                <a:gd name="connsiteY6" fmla="*/ 1293173 h 1912332"/>
                <a:gd name="connsiteX7" fmla="*/ 2032000 w 2055335"/>
                <a:gd name="connsiteY7" fmla="*/ 1860440 h 1912332"/>
                <a:gd name="connsiteX8" fmla="*/ 2040467 w 2055335"/>
                <a:gd name="connsiteY8" fmla="*/ 1851973 h 1912332"/>
                <a:gd name="connsiteX0" fmla="*/ 0 w 2050702"/>
                <a:gd name="connsiteY0" fmla="*/ 1352440 h 1912332"/>
                <a:gd name="connsiteX1" fmla="*/ 211667 w 2050702"/>
                <a:gd name="connsiteY1" fmla="*/ 1724973 h 1912332"/>
                <a:gd name="connsiteX2" fmla="*/ 685800 w 2050702"/>
                <a:gd name="connsiteY2" fmla="*/ 1809640 h 1912332"/>
                <a:gd name="connsiteX3" fmla="*/ 889000 w 2050702"/>
                <a:gd name="connsiteY3" fmla="*/ 1496373 h 1912332"/>
                <a:gd name="connsiteX4" fmla="*/ 965200 w 2050702"/>
                <a:gd name="connsiteY4" fmla="*/ 226373 h 1912332"/>
                <a:gd name="connsiteX5" fmla="*/ 1905000 w 2050702"/>
                <a:gd name="connsiteY5" fmla="*/ 99373 h 1912332"/>
                <a:gd name="connsiteX6" fmla="*/ 2048933 w 2050702"/>
                <a:gd name="connsiteY6" fmla="*/ 1293173 h 1912332"/>
                <a:gd name="connsiteX7" fmla="*/ 2032000 w 2050702"/>
                <a:gd name="connsiteY7" fmla="*/ 1860440 h 1912332"/>
                <a:gd name="connsiteX8" fmla="*/ 2040467 w 2050702"/>
                <a:gd name="connsiteY8" fmla="*/ 1851973 h 1912332"/>
                <a:gd name="connsiteX0" fmla="*/ 0 w 2050703"/>
                <a:gd name="connsiteY0" fmla="*/ 1352440 h 2053997"/>
                <a:gd name="connsiteX1" fmla="*/ 211667 w 2050703"/>
                <a:gd name="connsiteY1" fmla="*/ 1724973 h 2053997"/>
                <a:gd name="connsiteX2" fmla="*/ 685800 w 2050703"/>
                <a:gd name="connsiteY2" fmla="*/ 1809640 h 2053997"/>
                <a:gd name="connsiteX3" fmla="*/ 889000 w 2050703"/>
                <a:gd name="connsiteY3" fmla="*/ 1496373 h 2053997"/>
                <a:gd name="connsiteX4" fmla="*/ 965200 w 2050703"/>
                <a:gd name="connsiteY4" fmla="*/ 226373 h 2053997"/>
                <a:gd name="connsiteX5" fmla="*/ 1905000 w 2050703"/>
                <a:gd name="connsiteY5" fmla="*/ 99373 h 2053997"/>
                <a:gd name="connsiteX6" fmla="*/ 2048933 w 2050703"/>
                <a:gd name="connsiteY6" fmla="*/ 1293173 h 2053997"/>
                <a:gd name="connsiteX7" fmla="*/ 2032000 w 2050703"/>
                <a:gd name="connsiteY7" fmla="*/ 1860440 h 2053997"/>
                <a:gd name="connsiteX8" fmla="*/ 2031358 w 2050703"/>
                <a:gd name="connsiteY8" fmla="*/ 2041055 h 2053997"/>
                <a:gd name="connsiteX0" fmla="*/ 0 w 2060751"/>
                <a:gd name="connsiteY0" fmla="*/ 1352440 h 2060504"/>
                <a:gd name="connsiteX1" fmla="*/ 211667 w 2060751"/>
                <a:gd name="connsiteY1" fmla="*/ 1724973 h 2060504"/>
                <a:gd name="connsiteX2" fmla="*/ 685800 w 2060751"/>
                <a:gd name="connsiteY2" fmla="*/ 1809640 h 2060504"/>
                <a:gd name="connsiteX3" fmla="*/ 889000 w 2060751"/>
                <a:gd name="connsiteY3" fmla="*/ 1496373 h 2060504"/>
                <a:gd name="connsiteX4" fmla="*/ 965200 w 2060751"/>
                <a:gd name="connsiteY4" fmla="*/ 226373 h 2060504"/>
                <a:gd name="connsiteX5" fmla="*/ 1905000 w 2060751"/>
                <a:gd name="connsiteY5" fmla="*/ 99373 h 2060504"/>
                <a:gd name="connsiteX6" fmla="*/ 2048933 w 2060751"/>
                <a:gd name="connsiteY6" fmla="*/ 1293173 h 2060504"/>
                <a:gd name="connsiteX7" fmla="*/ 2050217 w 2060751"/>
                <a:gd name="connsiteY7" fmla="*/ 1916053 h 2060504"/>
                <a:gd name="connsiteX8" fmla="*/ 2031358 w 2060751"/>
                <a:gd name="connsiteY8" fmla="*/ 2041055 h 2060504"/>
                <a:gd name="connsiteX0" fmla="*/ 0 w 2053365"/>
                <a:gd name="connsiteY0" fmla="*/ 1352440 h 2060503"/>
                <a:gd name="connsiteX1" fmla="*/ 211667 w 2053365"/>
                <a:gd name="connsiteY1" fmla="*/ 1724973 h 2060503"/>
                <a:gd name="connsiteX2" fmla="*/ 685800 w 2053365"/>
                <a:gd name="connsiteY2" fmla="*/ 1809640 h 2060503"/>
                <a:gd name="connsiteX3" fmla="*/ 889000 w 2053365"/>
                <a:gd name="connsiteY3" fmla="*/ 1496373 h 2060503"/>
                <a:gd name="connsiteX4" fmla="*/ 965200 w 2053365"/>
                <a:gd name="connsiteY4" fmla="*/ 226373 h 2060503"/>
                <a:gd name="connsiteX5" fmla="*/ 1905000 w 2053365"/>
                <a:gd name="connsiteY5" fmla="*/ 99373 h 2060503"/>
                <a:gd name="connsiteX6" fmla="*/ 2048933 w 2053365"/>
                <a:gd name="connsiteY6" fmla="*/ 1293173 h 2060503"/>
                <a:gd name="connsiteX7" fmla="*/ 2050217 w 2053365"/>
                <a:gd name="connsiteY7" fmla="*/ 1916053 h 2060503"/>
                <a:gd name="connsiteX8" fmla="*/ 2031358 w 2053365"/>
                <a:gd name="connsiteY8" fmla="*/ 2041055 h 2060503"/>
                <a:gd name="connsiteX0" fmla="*/ 0 w 2053365"/>
                <a:gd name="connsiteY0" fmla="*/ 1352440 h 2060503"/>
                <a:gd name="connsiteX1" fmla="*/ 211667 w 2053365"/>
                <a:gd name="connsiteY1" fmla="*/ 1724973 h 2060503"/>
                <a:gd name="connsiteX2" fmla="*/ 685800 w 2053365"/>
                <a:gd name="connsiteY2" fmla="*/ 1809640 h 2060503"/>
                <a:gd name="connsiteX3" fmla="*/ 889000 w 2053365"/>
                <a:gd name="connsiteY3" fmla="*/ 1496373 h 2060503"/>
                <a:gd name="connsiteX4" fmla="*/ 965200 w 2053365"/>
                <a:gd name="connsiteY4" fmla="*/ 226373 h 2060503"/>
                <a:gd name="connsiteX5" fmla="*/ 1905000 w 2053365"/>
                <a:gd name="connsiteY5" fmla="*/ 99373 h 2060503"/>
                <a:gd name="connsiteX6" fmla="*/ 2048933 w 2053365"/>
                <a:gd name="connsiteY6" fmla="*/ 1293173 h 2060503"/>
                <a:gd name="connsiteX7" fmla="*/ 2050217 w 2053365"/>
                <a:gd name="connsiteY7" fmla="*/ 1916053 h 2060503"/>
                <a:gd name="connsiteX8" fmla="*/ 2031358 w 2053365"/>
                <a:gd name="connsiteY8" fmla="*/ 2041055 h 2060503"/>
                <a:gd name="connsiteX0" fmla="*/ 0 w 2053365"/>
                <a:gd name="connsiteY0" fmla="*/ 1352440 h 2060503"/>
                <a:gd name="connsiteX1" fmla="*/ 211667 w 2053365"/>
                <a:gd name="connsiteY1" fmla="*/ 1724973 h 2060503"/>
                <a:gd name="connsiteX2" fmla="*/ 685800 w 2053365"/>
                <a:gd name="connsiteY2" fmla="*/ 1809640 h 2060503"/>
                <a:gd name="connsiteX3" fmla="*/ 889000 w 2053365"/>
                <a:gd name="connsiteY3" fmla="*/ 1496373 h 2060503"/>
                <a:gd name="connsiteX4" fmla="*/ 965200 w 2053365"/>
                <a:gd name="connsiteY4" fmla="*/ 226373 h 2060503"/>
                <a:gd name="connsiteX5" fmla="*/ 1905000 w 2053365"/>
                <a:gd name="connsiteY5" fmla="*/ 99373 h 2060503"/>
                <a:gd name="connsiteX6" fmla="*/ 2048933 w 2053365"/>
                <a:gd name="connsiteY6" fmla="*/ 1293173 h 2060503"/>
                <a:gd name="connsiteX7" fmla="*/ 2050217 w 2053365"/>
                <a:gd name="connsiteY7" fmla="*/ 1916053 h 2060503"/>
                <a:gd name="connsiteX8" fmla="*/ 2031358 w 2053365"/>
                <a:gd name="connsiteY8" fmla="*/ 2041055 h 2060503"/>
                <a:gd name="connsiteX0" fmla="*/ 0 w 2053365"/>
                <a:gd name="connsiteY0" fmla="*/ 1352440 h 2060503"/>
                <a:gd name="connsiteX1" fmla="*/ 211667 w 2053365"/>
                <a:gd name="connsiteY1" fmla="*/ 1724973 h 2060503"/>
                <a:gd name="connsiteX2" fmla="*/ 685800 w 2053365"/>
                <a:gd name="connsiteY2" fmla="*/ 1809640 h 2060503"/>
                <a:gd name="connsiteX3" fmla="*/ 889000 w 2053365"/>
                <a:gd name="connsiteY3" fmla="*/ 1496373 h 2060503"/>
                <a:gd name="connsiteX4" fmla="*/ 965200 w 2053365"/>
                <a:gd name="connsiteY4" fmla="*/ 226373 h 2060503"/>
                <a:gd name="connsiteX5" fmla="*/ 1905000 w 2053365"/>
                <a:gd name="connsiteY5" fmla="*/ 99373 h 2060503"/>
                <a:gd name="connsiteX6" fmla="*/ 2048933 w 2053365"/>
                <a:gd name="connsiteY6" fmla="*/ 1293173 h 2060503"/>
                <a:gd name="connsiteX7" fmla="*/ 2050217 w 2053365"/>
                <a:gd name="connsiteY7" fmla="*/ 1916053 h 2060503"/>
                <a:gd name="connsiteX8" fmla="*/ 2031358 w 2053365"/>
                <a:gd name="connsiteY8" fmla="*/ 2041055 h 2060503"/>
                <a:gd name="connsiteX0" fmla="*/ 0 w 2053365"/>
                <a:gd name="connsiteY0" fmla="*/ 1352440 h 2060503"/>
                <a:gd name="connsiteX1" fmla="*/ 211667 w 2053365"/>
                <a:gd name="connsiteY1" fmla="*/ 1724973 h 2060503"/>
                <a:gd name="connsiteX2" fmla="*/ 685800 w 2053365"/>
                <a:gd name="connsiteY2" fmla="*/ 1809640 h 2060503"/>
                <a:gd name="connsiteX3" fmla="*/ 889000 w 2053365"/>
                <a:gd name="connsiteY3" fmla="*/ 1496373 h 2060503"/>
                <a:gd name="connsiteX4" fmla="*/ 965200 w 2053365"/>
                <a:gd name="connsiteY4" fmla="*/ 226373 h 2060503"/>
                <a:gd name="connsiteX5" fmla="*/ 1905000 w 2053365"/>
                <a:gd name="connsiteY5" fmla="*/ 99373 h 2060503"/>
                <a:gd name="connsiteX6" fmla="*/ 2048933 w 2053365"/>
                <a:gd name="connsiteY6" fmla="*/ 1293173 h 2060503"/>
                <a:gd name="connsiteX7" fmla="*/ 2050217 w 2053365"/>
                <a:gd name="connsiteY7" fmla="*/ 1916053 h 2060503"/>
                <a:gd name="connsiteX8" fmla="*/ 2031358 w 2053365"/>
                <a:gd name="connsiteY8" fmla="*/ 2041055 h 2060503"/>
                <a:gd name="connsiteX0" fmla="*/ 0 w 2053365"/>
                <a:gd name="connsiteY0" fmla="*/ 1352440 h 2060503"/>
                <a:gd name="connsiteX1" fmla="*/ 211667 w 2053365"/>
                <a:gd name="connsiteY1" fmla="*/ 1724973 h 2060503"/>
                <a:gd name="connsiteX2" fmla="*/ 685800 w 2053365"/>
                <a:gd name="connsiteY2" fmla="*/ 1809640 h 2060503"/>
                <a:gd name="connsiteX3" fmla="*/ 889000 w 2053365"/>
                <a:gd name="connsiteY3" fmla="*/ 1496373 h 2060503"/>
                <a:gd name="connsiteX4" fmla="*/ 965200 w 2053365"/>
                <a:gd name="connsiteY4" fmla="*/ 226373 h 2060503"/>
                <a:gd name="connsiteX5" fmla="*/ 1905000 w 2053365"/>
                <a:gd name="connsiteY5" fmla="*/ 99373 h 2060503"/>
                <a:gd name="connsiteX6" fmla="*/ 2048933 w 2053365"/>
                <a:gd name="connsiteY6" fmla="*/ 1293173 h 2060503"/>
                <a:gd name="connsiteX7" fmla="*/ 2050217 w 2053365"/>
                <a:gd name="connsiteY7" fmla="*/ 1916053 h 2060503"/>
                <a:gd name="connsiteX8" fmla="*/ 2031358 w 2053365"/>
                <a:gd name="connsiteY8" fmla="*/ 2041055 h 2060503"/>
                <a:gd name="connsiteX0" fmla="*/ 0 w 2055634"/>
                <a:gd name="connsiteY0" fmla="*/ 1352440 h 2041055"/>
                <a:gd name="connsiteX1" fmla="*/ 211667 w 2055634"/>
                <a:gd name="connsiteY1" fmla="*/ 1724973 h 2041055"/>
                <a:gd name="connsiteX2" fmla="*/ 685800 w 2055634"/>
                <a:gd name="connsiteY2" fmla="*/ 1809640 h 2041055"/>
                <a:gd name="connsiteX3" fmla="*/ 889000 w 2055634"/>
                <a:gd name="connsiteY3" fmla="*/ 1496373 h 2041055"/>
                <a:gd name="connsiteX4" fmla="*/ 965200 w 2055634"/>
                <a:gd name="connsiteY4" fmla="*/ 226373 h 2041055"/>
                <a:gd name="connsiteX5" fmla="*/ 1905000 w 2055634"/>
                <a:gd name="connsiteY5" fmla="*/ 99373 h 2041055"/>
                <a:gd name="connsiteX6" fmla="*/ 2048933 w 2055634"/>
                <a:gd name="connsiteY6" fmla="*/ 1293173 h 2041055"/>
                <a:gd name="connsiteX7" fmla="*/ 2031358 w 2055634"/>
                <a:gd name="connsiteY7" fmla="*/ 2041055 h 2041055"/>
                <a:gd name="connsiteX0" fmla="*/ 0 w 2057770"/>
                <a:gd name="connsiteY0" fmla="*/ 1352440 h 2130035"/>
                <a:gd name="connsiteX1" fmla="*/ 211667 w 2057770"/>
                <a:gd name="connsiteY1" fmla="*/ 1724973 h 2130035"/>
                <a:gd name="connsiteX2" fmla="*/ 685800 w 2057770"/>
                <a:gd name="connsiteY2" fmla="*/ 1809640 h 2130035"/>
                <a:gd name="connsiteX3" fmla="*/ 889000 w 2057770"/>
                <a:gd name="connsiteY3" fmla="*/ 1496373 h 2130035"/>
                <a:gd name="connsiteX4" fmla="*/ 965200 w 2057770"/>
                <a:gd name="connsiteY4" fmla="*/ 226373 h 2130035"/>
                <a:gd name="connsiteX5" fmla="*/ 1905000 w 2057770"/>
                <a:gd name="connsiteY5" fmla="*/ 99373 h 2130035"/>
                <a:gd name="connsiteX6" fmla="*/ 2048933 w 2057770"/>
                <a:gd name="connsiteY6" fmla="*/ 1293173 h 2130035"/>
                <a:gd name="connsiteX7" fmla="*/ 2040467 w 2057770"/>
                <a:gd name="connsiteY7" fmla="*/ 2130035 h 2130035"/>
                <a:gd name="connsiteX0" fmla="*/ 0 w 2057769"/>
                <a:gd name="connsiteY0" fmla="*/ 1352440 h 2130035"/>
                <a:gd name="connsiteX1" fmla="*/ 211667 w 2057769"/>
                <a:gd name="connsiteY1" fmla="*/ 1724973 h 2130035"/>
                <a:gd name="connsiteX2" fmla="*/ 685800 w 2057769"/>
                <a:gd name="connsiteY2" fmla="*/ 1809640 h 2130035"/>
                <a:gd name="connsiteX3" fmla="*/ 889000 w 2057769"/>
                <a:gd name="connsiteY3" fmla="*/ 1496373 h 2130035"/>
                <a:gd name="connsiteX4" fmla="*/ 965200 w 2057769"/>
                <a:gd name="connsiteY4" fmla="*/ 226373 h 2130035"/>
                <a:gd name="connsiteX5" fmla="*/ 1905000 w 2057769"/>
                <a:gd name="connsiteY5" fmla="*/ 99373 h 2130035"/>
                <a:gd name="connsiteX6" fmla="*/ 2048933 w 2057769"/>
                <a:gd name="connsiteY6" fmla="*/ 1293173 h 2130035"/>
                <a:gd name="connsiteX7" fmla="*/ 2040467 w 2057769"/>
                <a:gd name="connsiteY7" fmla="*/ 2130035 h 2130035"/>
                <a:gd name="connsiteX0" fmla="*/ 0 w 2057769"/>
                <a:gd name="connsiteY0" fmla="*/ 1352440 h 2130035"/>
                <a:gd name="connsiteX1" fmla="*/ 211667 w 2057769"/>
                <a:gd name="connsiteY1" fmla="*/ 1724973 h 2130035"/>
                <a:gd name="connsiteX2" fmla="*/ 685800 w 2057769"/>
                <a:gd name="connsiteY2" fmla="*/ 1809640 h 2130035"/>
                <a:gd name="connsiteX3" fmla="*/ 889000 w 2057769"/>
                <a:gd name="connsiteY3" fmla="*/ 1496373 h 2130035"/>
                <a:gd name="connsiteX4" fmla="*/ 965200 w 2057769"/>
                <a:gd name="connsiteY4" fmla="*/ 226373 h 2130035"/>
                <a:gd name="connsiteX5" fmla="*/ 1905000 w 2057769"/>
                <a:gd name="connsiteY5" fmla="*/ 99373 h 2130035"/>
                <a:gd name="connsiteX6" fmla="*/ 2048933 w 2057769"/>
                <a:gd name="connsiteY6" fmla="*/ 1293173 h 2130035"/>
                <a:gd name="connsiteX7" fmla="*/ 2040467 w 2057769"/>
                <a:gd name="connsiteY7" fmla="*/ 2130035 h 2130035"/>
                <a:gd name="connsiteX0" fmla="*/ 0 w 2057769"/>
                <a:gd name="connsiteY0" fmla="*/ 1352440 h 2130035"/>
                <a:gd name="connsiteX1" fmla="*/ 211667 w 2057769"/>
                <a:gd name="connsiteY1" fmla="*/ 1724973 h 2130035"/>
                <a:gd name="connsiteX2" fmla="*/ 685800 w 2057769"/>
                <a:gd name="connsiteY2" fmla="*/ 1809640 h 2130035"/>
                <a:gd name="connsiteX3" fmla="*/ 889000 w 2057769"/>
                <a:gd name="connsiteY3" fmla="*/ 1496373 h 2130035"/>
                <a:gd name="connsiteX4" fmla="*/ 965200 w 2057769"/>
                <a:gd name="connsiteY4" fmla="*/ 226373 h 2130035"/>
                <a:gd name="connsiteX5" fmla="*/ 1905000 w 2057769"/>
                <a:gd name="connsiteY5" fmla="*/ 99373 h 2130035"/>
                <a:gd name="connsiteX6" fmla="*/ 2048933 w 2057769"/>
                <a:gd name="connsiteY6" fmla="*/ 1293173 h 2130035"/>
                <a:gd name="connsiteX7" fmla="*/ 2040467 w 2057769"/>
                <a:gd name="connsiteY7" fmla="*/ 2130035 h 2130035"/>
                <a:gd name="connsiteX0" fmla="*/ 0 w 2057769"/>
                <a:gd name="connsiteY0" fmla="*/ 1352440 h 2130035"/>
                <a:gd name="connsiteX1" fmla="*/ 211667 w 2057769"/>
                <a:gd name="connsiteY1" fmla="*/ 1724973 h 2130035"/>
                <a:gd name="connsiteX2" fmla="*/ 685800 w 2057769"/>
                <a:gd name="connsiteY2" fmla="*/ 1809640 h 2130035"/>
                <a:gd name="connsiteX3" fmla="*/ 889000 w 2057769"/>
                <a:gd name="connsiteY3" fmla="*/ 1496373 h 2130035"/>
                <a:gd name="connsiteX4" fmla="*/ 965200 w 2057769"/>
                <a:gd name="connsiteY4" fmla="*/ 226373 h 2130035"/>
                <a:gd name="connsiteX5" fmla="*/ 1905000 w 2057769"/>
                <a:gd name="connsiteY5" fmla="*/ 99373 h 2130035"/>
                <a:gd name="connsiteX6" fmla="*/ 2048933 w 2057769"/>
                <a:gd name="connsiteY6" fmla="*/ 1293173 h 2130035"/>
                <a:gd name="connsiteX7" fmla="*/ 2040467 w 2057769"/>
                <a:gd name="connsiteY7" fmla="*/ 2130035 h 2130035"/>
                <a:gd name="connsiteX0" fmla="*/ 0 w 2057769"/>
                <a:gd name="connsiteY0" fmla="*/ 1352440 h 2130035"/>
                <a:gd name="connsiteX1" fmla="*/ 211667 w 2057769"/>
                <a:gd name="connsiteY1" fmla="*/ 1724973 h 2130035"/>
                <a:gd name="connsiteX2" fmla="*/ 685800 w 2057769"/>
                <a:gd name="connsiteY2" fmla="*/ 1809640 h 2130035"/>
                <a:gd name="connsiteX3" fmla="*/ 889000 w 2057769"/>
                <a:gd name="connsiteY3" fmla="*/ 1496373 h 2130035"/>
                <a:gd name="connsiteX4" fmla="*/ 965200 w 2057769"/>
                <a:gd name="connsiteY4" fmla="*/ 226373 h 2130035"/>
                <a:gd name="connsiteX5" fmla="*/ 1905000 w 2057769"/>
                <a:gd name="connsiteY5" fmla="*/ 99373 h 2130035"/>
                <a:gd name="connsiteX6" fmla="*/ 2048933 w 2057769"/>
                <a:gd name="connsiteY6" fmla="*/ 1293173 h 2130035"/>
                <a:gd name="connsiteX7" fmla="*/ 2040467 w 2057769"/>
                <a:gd name="connsiteY7" fmla="*/ 2130035 h 2130035"/>
                <a:gd name="connsiteX0" fmla="*/ 0 w 2057769"/>
                <a:gd name="connsiteY0" fmla="*/ 1352440 h 2130035"/>
                <a:gd name="connsiteX1" fmla="*/ 211667 w 2057769"/>
                <a:gd name="connsiteY1" fmla="*/ 1724973 h 2130035"/>
                <a:gd name="connsiteX2" fmla="*/ 685800 w 2057769"/>
                <a:gd name="connsiteY2" fmla="*/ 1809640 h 2130035"/>
                <a:gd name="connsiteX3" fmla="*/ 889000 w 2057769"/>
                <a:gd name="connsiteY3" fmla="*/ 1496373 h 2130035"/>
                <a:gd name="connsiteX4" fmla="*/ 965200 w 2057769"/>
                <a:gd name="connsiteY4" fmla="*/ 226373 h 2130035"/>
                <a:gd name="connsiteX5" fmla="*/ 1905000 w 2057769"/>
                <a:gd name="connsiteY5" fmla="*/ 99373 h 2130035"/>
                <a:gd name="connsiteX6" fmla="*/ 2048933 w 2057769"/>
                <a:gd name="connsiteY6" fmla="*/ 1293173 h 2130035"/>
                <a:gd name="connsiteX7" fmla="*/ 2040467 w 2057769"/>
                <a:gd name="connsiteY7" fmla="*/ 2130035 h 2130035"/>
                <a:gd name="connsiteX0" fmla="*/ 0 w 2057769"/>
                <a:gd name="connsiteY0" fmla="*/ 1367530 h 2145125"/>
                <a:gd name="connsiteX1" fmla="*/ 211667 w 2057769"/>
                <a:gd name="connsiteY1" fmla="*/ 1740063 h 2145125"/>
                <a:gd name="connsiteX2" fmla="*/ 685800 w 2057769"/>
                <a:gd name="connsiteY2" fmla="*/ 1824730 h 2145125"/>
                <a:gd name="connsiteX3" fmla="*/ 965200 w 2057769"/>
                <a:gd name="connsiteY3" fmla="*/ 241463 h 2145125"/>
                <a:gd name="connsiteX4" fmla="*/ 1905000 w 2057769"/>
                <a:gd name="connsiteY4" fmla="*/ 114463 h 2145125"/>
                <a:gd name="connsiteX5" fmla="*/ 2048933 w 2057769"/>
                <a:gd name="connsiteY5" fmla="*/ 1308263 h 2145125"/>
                <a:gd name="connsiteX6" fmla="*/ 2040467 w 2057769"/>
                <a:gd name="connsiteY6" fmla="*/ 2145125 h 2145125"/>
                <a:gd name="connsiteX0" fmla="*/ 0 w 2057769"/>
                <a:gd name="connsiteY0" fmla="*/ 1361781 h 2139376"/>
                <a:gd name="connsiteX1" fmla="*/ 211667 w 2057769"/>
                <a:gd name="connsiteY1" fmla="*/ 1734314 h 2139376"/>
                <a:gd name="connsiteX2" fmla="*/ 808766 w 2057769"/>
                <a:gd name="connsiteY2" fmla="*/ 1704158 h 2139376"/>
                <a:gd name="connsiteX3" fmla="*/ 965200 w 2057769"/>
                <a:gd name="connsiteY3" fmla="*/ 235714 h 2139376"/>
                <a:gd name="connsiteX4" fmla="*/ 1905000 w 2057769"/>
                <a:gd name="connsiteY4" fmla="*/ 108714 h 2139376"/>
                <a:gd name="connsiteX5" fmla="*/ 2048933 w 2057769"/>
                <a:gd name="connsiteY5" fmla="*/ 1302514 h 2139376"/>
                <a:gd name="connsiteX6" fmla="*/ 2040467 w 2057769"/>
                <a:gd name="connsiteY6" fmla="*/ 2139376 h 2139376"/>
                <a:gd name="connsiteX0" fmla="*/ 0 w 2057769"/>
                <a:gd name="connsiteY0" fmla="*/ 1361781 h 2139376"/>
                <a:gd name="connsiteX1" fmla="*/ 808766 w 2057769"/>
                <a:gd name="connsiteY1" fmla="*/ 1704158 h 2139376"/>
                <a:gd name="connsiteX2" fmla="*/ 965200 w 2057769"/>
                <a:gd name="connsiteY2" fmla="*/ 235714 h 2139376"/>
                <a:gd name="connsiteX3" fmla="*/ 1905000 w 2057769"/>
                <a:gd name="connsiteY3" fmla="*/ 108714 h 2139376"/>
                <a:gd name="connsiteX4" fmla="*/ 2048933 w 2057769"/>
                <a:gd name="connsiteY4" fmla="*/ 1302514 h 2139376"/>
                <a:gd name="connsiteX5" fmla="*/ 2040467 w 2057769"/>
                <a:gd name="connsiteY5" fmla="*/ 2139376 h 2139376"/>
                <a:gd name="connsiteX0" fmla="*/ 0 w 2057769"/>
                <a:gd name="connsiteY0" fmla="*/ 1371186 h 2148781"/>
                <a:gd name="connsiteX1" fmla="*/ 707500 w 2057769"/>
                <a:gd name="connsiteY1" fmla="*/ 1899047 h 2148781"/>
                <a:gd name="connsiteX2" fmla="*/ 965200 w 2057769"/>
                <a:gd name="connsiteY2" fmla="*/ 245119 h 2148781"/>
                <a:gd name="connsiteX3" fmla="*/ 1905000 w 2057769"/>
                <a:gd name="connsiteY3" fmla="*/ 118119 h 2148781"/>
                <a:gd name="connsiteX4" fmla="*/ 2048933 w 2057769"/>
                <a:gd name="connsiteY4" fmla="*/ 1311919 h 2148781"/>
                <a:gd name="connsiteX5" fmla="*/ 2040467 w 2057769"/>
                <a:gd name="connsiteY5" fmla="*/ 2148781 h 2148781"/>
                <a:gd name="connsiteX0" fmla="*/ 0 w 2057769"/>
                <a:gd name="connsiteY0" fmla="*/ 1371186 h 2148781"/>
                <a:gd name="connsiteX1" fmla="*/ 707500 w 2057769"/>
                <a:gd name="connsiteY1" fmla="*/ 1899047 h 2148781"/>
                <a:gd name="connsiteX2" fmla="*/ 965200 w 2057769"/>
                <a:gd name="connsiteY2" fmla="*/ 245119 h 2148781"/>
                <a:gd name="connsiteX3" fmla="*/ 1905000 w 2057769"/>
                <a:gd name="connsiteY3" fmla="*/ 118119 h 2148781"/>
                <a:gd name="connsiteX4" fmla="*/ 2048933 w 2057769"/>
                <a:gd name="connsiteY4" fmla="*/ 1311919 h 2148781"/>
                <a:gd name="connsiteX5" fmla="*/ 2040467 w 2057769"/>
                <a:gd name="connsiteY5" fmla="*/ 2148781 h 2148781"/>
                <a:gd name="connsiteX0" fmla="*/ 0 w 2057769"/>
                <a:gd name="connsiteY0" fmla="*/ 1390577 h 2168172"/>
                <a:gd name="connsiteX1" fmla="*/ 707500 w 2057769"/>
                <a:gd name="connsiteY1" fmla="*/ 1918438 h 2168172"/>
                <a:gd name="connsiteX2" fmla="*/ 965200 w 2057769"/>
                <a:gd name="connsiteY2" fmla="*/ 224932 h 2168172"/>
                <a:gd name="connsiteX3" fmla="*/ 1905000 w 2057769"/>
                <a:gd name="connsiteY3" fmla="*/ 137510 h 2168172"/>
                <a:gd name="connsiteX4" fmla="*/ 2048933 w 2057769"/>
                <a:gd name="connsiteY4" fmla="*/ 1331310 h 2168172"/>
                <a:gd name="connsiteX5" fmla="*/ 2040467 w 2057769"/>
                <a:gd name="connsiteY5" fmla="*/ 2168172 h 2168172"/>
                <a:gd name="connsiteX0" fmla="*/ 0 w 2069028"/>
                <a:gd name="connsiteY0" fmla="*/ 1373129 h 2150724"/>
                <a:gd name="connsiteX1" fmla="*/ 707500 w 2069028"/>
                <a:gd name="connsiteY1" fmla="*/ 1900990 h 2150724"/>
                <a:gd name="connsiteX2" fmla="*/ 965200 w 2069028"/>
                <a:gd name="connsiteY2" fmla="*/ 207484 h 2150724"/>
                <a:gd name="connsiteX3" fmla="*/ 1962866 w 2069028"/>
                <a:gd name="connsiteY3" fmla="*/ 149745 h 2150724"/>
                <a:gd name="connsiteX4" fmla="*/ 2048933 w 2069028"/>
                <a:gd name="connsiteY4" fmla="*/ 1313862 h 2150724"/>
                <a:gd name="connsiteX5" fmla="*/ 2040467 w 2069028"/>
                <a:gd name="connsiteY5" fmla="*/ 2150724 h 2150724"/>
                <a:gd name="connsiteX0" fmla="*/ 0 w 2069027"/>
                <a:gd name="connsiteY0" fmla="*/ 1373129 h 2150724"/>
                <a:gd name="connsiteX1" fmla="*/ 707500 w 2069027"/>
                <a:gd name="connsiteY1" fmla="*/ 1900990 h 2150724"/>
                <a:gd name="connsiteX2" fmla="*/ 965200 w 2069027"/>
                <a:gd name="connsiteY2" fmla="*/ 207484 h 2150724"/>
                <a:gd name="connsiteX3" fmla="*/ 1962866 w 2069027"/>
                <a:gd name="connsiteY3" fmla="*/ 149745 h 2150724"/>
                <a:gd name="connsiteX4" fmla="*/ 2048933 w 2069027"/>
                <a:gd name="connsiteY4" fmla="*/ 1313862 h 2150724"/>
                <a:gd name="connsiteX5" fmla="*/ 2040467 w 2069027"/>
                <a:gd name="connsiteY5" fmla="*/ 2150724 h 2150724"/>
                <a:gd name="connsiteX0" fmla="*/ 0 w 2079659"/>
                <a:gd name="connsiteY0" fmla="*/ 1373129 h 2150724"/>
                <a:gd name="connsiteX1" fmla="*/ 707500 w 2079659"/>
                <a:gd name="connsiteY1" fmla="*/ 1900990 h 2150724"/>
                <a:gd name="connsiteX2" fmla="*/ 965200 w 2079659"/>
                <a:gd name="connsiteY2" fmla="*/ 207484 h 2150724"/>
                <a:gd name="connsiteX3" fmla="*/ 1962866 w 2079659"/>
                <a:gd name="connsiteY3" fmla="*/ 149745 h 2150724"/>
                <a:gd name="connsiteX4" fmla="*/ 2048933 w 2079659"/>
                <a:gd name="connsiteY4" fmla="*/ 1313862 h 2150724"/>
                <a:gd name="connsiteX5" fmla="*/ 2040467 w 2079659"/>
                <a:gd name="connsiteY5" fmla="*/ 2150724 h 2150724"/>
                <a:gd name="connsiteX0" fmla="*/ 0 w 2063654"/>
                <a:gd name="connsiteY0" fmla="*/ 1428688 h 2206283"/>
                <a:gd name="connsiteX1" fmla="*/ 707500 w 2063654"/>
                <a:gd name="connsiteY1" fmla="*/ 1956549 h 2206283"/>
                <a:gd name="connsiteX2" fmla="*/ 965200 w 2063654"/>
                <a:gd name="connsiteY2" fmla="*/ 263043 h 2206283"/>
                <a:gd name="connsiteX3" fmla="*/ 1962866 w 2063654"/>
                <a:gd name="connsiteY3" fmla="*/ 205304 h 2206283"/>
                <a:gd name="connsiteX4" fmla="*/ 2040467 w 2063654"/>
                <a:gd name="connsiteY4" fmla="*/ 2206283 h 2206283"/>
                <a:gd name="connsiteX0" fmla="*/ 0 w 2071282"/>
                <a:gd name="connsiteY0" fmla="*/ 1428688 h 1992601"/>
                <a:gd name="connsiteX1" fmla="*/ 707500 w 2071282"/>
                <a:gd name="connsiteY1" fmla="*/ 1956549 h 1992601"/>
                <a:gd name="connsiteX2" fmla="*/ 965200 w 2071282"/>
                <a:gd name="connsiteY2" fmla="*/ 263043 h 1992601"/>
                <a:gd name="connsiteX3" fmla="*/ 1962866 w 2071282"/>
                <a:gd name="connsiteY3" fmla="*/ 205304 h 1992601"/>
                <a:gd name="connsiteX4" fmla="*/ 2057371 w 2071282"/>
                <a:gd name="connsiteY4" fmla="*/ 1627937 h 1992601"/>
                <a:gd name="connsiteX0" fmla="*/ 0 w 2071282"/>
                <a:gd name="connsiteY0" fmla="*/ 1483285 h 2953492"/>
                <a:gd name="connsiteX1" fmla="*/ 641080 w 2071282"/>
                <a:gd name="connsiteY1" fmla="*/ 2936920 h 2953492"/>
                <a:gd name="connsiteX2" fmla="*/ 965200 w 2071282"/>
                <a:gd name="connsiteY2" fmla="*/ 317640 h 2953492"/>
                <a:gd name="connsiteX3" fmla="*/ 1962866 w 2071282"/>
                <a:gd name="connsiteY3" fmla="*/ 259901 h 2953492"/>
                <a:gd name="connsiteX4" fmla="*/ 2057371 w 2071282"/>
                <a:gd name="connsiteY4" fmla="*/ 1682534 h 2953492"/>
                <a:gd name="connsiteX0" fmla="*/ 0 w 2071282"/>
                <a:gd name="connsiteY0" fmla="*/ 1386257 h 2850499"/>
                <a:gd name="connsiteX1" fmla="*/ 641080 w 2071282"/>
                <a:gd name="connsiteY1" fmla="*/ 2839892 h 2850499"/>
                <a:gd name="connsiteX2" fmla="*/ 948595 w 2071282"/>
                <a:gd name="connsiteY2" fmla="*/ 473096 h 2850499"/>
                <a:gd name="connsiteX3" fmla="*/ 1962866 w 2071282"/>
                <a:gd name="connsiteY3" fmla="*/ 162873 h 2850499"/>
                <a:gd name="connsiteX4" fmla="*/ 2057371 w 2071282"/>
                <a:gd name="connsiteY4" fmla="*/ 1585506 h 2850499"/>
                <a:gd name="connsiteX0" fmla="*/ 0 w 2071282"/>
                <a:gd name="connsiteY0" fmla="*/ 1399155 h 3177291"/>
                <a:gd name="connsiteX1" fmla="*/ 533147 w 2071282"/>
                <a:gd name="connsiteY1" fmla="*/ 3168395 h 3177291"/>
                <a:gd name="connsiteX2" fmla="*/ 948595 w 2071282"/>
                <a:gd name="connsiteY2" fmla="*/ 485994 h 3177291"/>
                <a:gd name="connsiteX3" fmla="*/ 1962866 w 2071282"/>
                <a:gd name="connsiteY3" fmla="*/ 175771 h 3177291"/>
                <a:gd name="connsiteX4" fmla="*/ 2057371 w 2071282"/>
                <a:gd name="connsiteY4" fmla="*/ 1598404 h 3177291"/>
                <a:gd name="connsiteX0" fmla="*/ 0 w 2075697"/>
                <a:gd name="connsiteY0" fmla="*/ 1565626 h 3343762"/>
                <a:gd name="connsiteX1" fmla="*/ 533147 w 2075697"/>
                <a:gd name="connsiteY1" fmla="*/ 3334866 h 3343762"/>
                <a:gd name="connsiteX2" fmla="*/ 948595 w 2075697"/>
                <a:gd name="connsiteY2" fmla="*/ 652465 h 3343762"/>
                <a:gd name="connsiteX3" fmla="*/ 1971167 w 2075697"/>
                <a:gd name="connsiteY3" fmla="*/ 131841 h 3343762"/>
                <a:gd name="connsiteX4" fmla="*/ 2057371 w 2075697"/>
                <a:gd name="connsiteY4" fmla="*/ 1764875 h 3343762"/>
                <a:gd name="connsiteX0" fmla="*/ 0 w 2075697"/>
                <a:gd name="connsiteY0" fmla="*/ 1588728 h 3368868"/>
                <a:gd name="connsiteX1" fmla="*/ 533147 w 2075697"/>
                <a:gd name="connsiteY1" fmla="*/ 3357968 h 3368868"/>
                <a:gd name="connsiteX2" fmla="*/ 1114645 w 2075697"/>
                <a:gd name="connsiteY2" fmla="*/ 570367 h 3368868"/>
                <a:gd name="connsiteX3" fmla="*/ 1971167 w 2075697"/>
                <a:gd name="connsiteY3" fmla="*/ 154943 h 3368868"/>
                <a:gd name="connsiteX4" fmla="*/ 2057371 w 2075697"/>
                <a:gd name="connsiteY4" fmla="*/ 1787977 h 3368868"/>
                <a:gd name="connsiteX0" fmla="*/ 0 w 2075697"/>
                <a:gd name="connsiteY0" fmla="*/ 1579999 h 3360139"/>
                <a:gd name="connsiteX1" fmla="*/ 533147 w 2075697"/>
                <a:gd name="connsiteY1" fmla="*/ 3349239 h 3360139"/>
                <a:gd name="connsiteX2" fmla="*/ 1114645 w 2075697"/>
                <a:gd name="connsiteY2" fmla="*/ 561638 h 3360139"/>
                <a:gd name="connsiteX3" fmla="*/ 1971167 w 2075697"/>
                <a:gd name="connsiteY3" fmla="*/ 146214 h 3360139"/>
                <a:gd name="connsiteX4" fmla="*/ 2057371 w 2075697"/>
                <a:gd name="connsiteY4" fmla="*/ 1779248 h 3360139"/>
                <a:gd name="connsiteX0" fmla="*/ 0 w 2075697"/>
                <a:gd name="connsiteY0" fmla="*/ 1579999 h 3360139"/>
                <a:gd name="connsiteX1" fmla="*/ 533147 w 2075697"/>
                <a:gd name="connsiteY1" fmla="*/ 3349239 h 3360139"/>
                <a:gd name="connsiteX2" fmla="*/ 1114645 w 2075697"/>
                <a:gd name="connsiteY2" fmla="*/ 561638 h 3360139"/>
                <a:gd name="connsiteX3" fmla="*/ 1971167 w 2075697"/>
                <a:gd name="connsiteY3" fmla="*/ 146214 h 3360139"/>
                <a:gd name="connsiteX4" fmla="*/ 2057371 w 2075697"/>
                <a:gd name="connsiteY4" fmla="*/ 1779248 h 3360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697" h="3360139">
                  <a:moveTo>
                    <a:pt x="0" y="1579999"/>
                  </a:moveTo>
                  <a:cubicBezTo>
                    <a:pt x="168493" y="1651328"/>
                    <a:pt x="347373" y="3518966"/>
                    <a:pt x="533147" y="3349239"/>
                  </a:cubicBezTo>
                  <a:cubicBezTo>
                    <a:pt x="718921" y="3179512"/>
                    <a:pt x="850067" y="1053394"/>
                    <a:pt x="1114645" y="561638"/>
                  </a:cubicBezTo>
                  <a:cubicBezTo>
                    <a:pt x="1379223" y="69882"/>
                    <a:pt x="1791956" y="-177659"/>
                    <a:pt x="1971167" y="146214"/>
                  </a:cubicBezTo>
                  <a:cubicBezTo>
                    <a:pt x="2150378" y="470087"/>
                    <a:pt x="2041204" y="1362378"/>
                    <a:pt x="2057371" y="1779248"/>
                  </a:cubicBezTo>
                </a:path>
              </a:pathLst>
            </a:custGeom>
            <a:noFill/>
            <a:ln w="41275" cmpd="sng">
              <a:solidFill>
                <a:srgbClr val="E5B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A701AA-6A69-1E4D-7669-5C96AFBD4A87}"/>
                </a:ext>
              </a:extLst>
            </p:cNvPr>
            <p:cNvSpPr>
              <a:spLocks noChangeArrowheads="1"/>
            </p:cNvSpPr>
            <p:nvPr/>
          </p:nvSpPr>
          <p:spPr bwMode="auto">
            <a:xfrm rot="10637937">
              <a:off x="5062220" y="1915273"/>
              <a:ext cx="311183" cy="144177"/>
            </a:xfrm>
            <a:prstGeom prst="rect">
              <a:avLst/>
            </a:prstGeom>
            <a:solidFill>
              <a:srgbClr val="FFFFFF">
                <a:alpha val="70000"/>
              </a:srgbClr>
            </a:solidFill>
            <a:ln>
              <a:noFill/>
            </a:ln>
            <a:effectLst/>
          </p:spPr>
          <p:txBody>
            <a:bodyPr lIns="93663" tIns="47625" rIns="93663" bIns="47625" anchor="ctr"/>
            <a:lstStyle>
              <a:lvl1pPr defTabSz="933450">
                <a:defRPr sz="2400">
                  <a:solidFill>
                    <a:schemeClr val="tx1"/>
                  </a:solidFill>
                  <a:latin typeface="Times" pitchFamily="2" charset="0"/>
                </a:defRPr>
              </a:lvl1pPr>
              <a:lvl2pPr marL="466725" defTabSz="933450">
                <a:defRPr sz="2400">
                  <a:solidFill>
                    <a:schemeClr val="tx1"/>
                  </a:solidFill>
                  <a:latin typeface="Times" pitchFamily="2" charset="0"/>
                </a:defRPr>
              </a:lvl2pPr>
              <a:lvl3pPr marL="933450" defTabSz="933450">
                <a:defRPr sz="2400">
                  <a:solidFill>
                    <a:schemeClr val="tx1"/>
                  </a:solidFill>
                  <a:latin typeface="Times" pitchFamily="2" charset="0"/>
                </a:defRPr>
              </a:lvl3pPr>
              <a:lvl4pPr marL="1398588" defTabSz="933450">
                <a:defRPr sz="2400">
                  <a:solidFill>
                    <a:schemeClr val="tx1"/>
                  </a:solidFill>
                  <a:latin typeface="Times" pitchFamily="2" charset="0"/>
                </a:defRPr>
              </a:lvl4pPr>
              <a:lvl5pPr marL="1865313" defTabSz="933450">
                <a:defRPr sz="2400">
                  <a:solidFill>
                    <a:schemeClr val="tx1"/>
                  </a:solidFill>
                  <a:latin typeface="Times" pitchFamily="2" charset="0"/>
                </a:defRPr>
              </a:lvl5pPr>
              <a:lvl6pPr marL="2322513" defTabSz="933450" fontAlgn="base">
                <a:spcBef>
                  <a:spcPct val="0"/>
                </a:spcBef>
                <a:spcAft>
                  <a:spcPct val="0"/>
                </a:spcAft>
                <a:defRPr sz="2400">
                  <a:solidFill>
                    <a:schemeClr val="tx1"/>
                  </a:solidFill>
                  <a:latin typeface="Times" pitchFamily="2" charset="0"/>
                </a:defRPr>
              </a:lvl6pPr>
              <a:lvl7pPr marL="2779713" defTabSz="933450" fontAlgn="base">
                <a:spcBef>
                  <a:spcPct val="0"/>
                </a:spcBef>
                <a:spcAft>
                  <a:spcPct val="0"/>
                </a:spcAft>
                <a:defRPr sz="2400">
                  <a:solidFill>
                    <a:schemeClr val="tx1"/>
                  </a:solidFill>
                  <a:latin typeface="Times" pitchFamily="2" charset="0"/>
                </a:defRPr>
              </a:lvl7pPr>
              <a:lvl8pPr marL="3236913" defTabSz="933450" fontAlgn="base">
                <a:spcBef>
                  <a:spcPct val="0"/>
                </a:spcBef>
                <a:spcAft>
                  <a:spcPct val="0"/>
                </a:spcAft>
                <a:defRPr sz="2400">
                  <a:solidFill>
                    <a:schemeClr val="tx1"/>
                  </a:solidFill>
                  <a:latin typeface="Times" pitchFamily="2" charset="0"/>
                </a:defRPr>
              </a:lvl8pPr>
              <a:lvl9pPr marL="3694113" defTabSz="933450" fontAlgn="base">
                <a:spcBef>
                  <a:spcPct val="0"/>
                </a:spcBef>
                <a:spcAft>
                  <a:spcPct val="0"/>
                </a:spcAft>
                <a:defRPr sz="2400">
                  <a:solidFill>
                    <a:schemeClr val="tx1"/>
                  </a:solidFill>
                  <a:latin typeface="Times" pitchFamily="2" charset="0"/>
                </a:defRPr>
              </a:lvl9pPr>
            </a:lstStyle>
            <a:p>
              <a:pPr algn="ctr">
                <a:spcBef>
                  <a:spcPct val="50000"/>
                </a:spcBef>
              </a:pPr>
              <a:endParaRPr lang="en-US" altLang="en-US" sz="1600" i="0" dirty="0">
                <a:latin typeface="Arial" panose="020B0604020202020204" pitchFamily="34" charset="0"/>
              </a:endParaRPr>
            </a:p>
          </p:txBody>
        </p:sp>
        <p:grpSp>
          <p:nvGrpSpPr>
            <p:cNvPr id="13" name="Group 12">
              <a:extLst>
                <a:ext uri="{FF2B5EF4-FFF2-40B4-BE49-F238E27FC236}">
                  <a16:creationId xmlns:a16="http://schemas.microsoft.com/office/drawing/2014/main" id="{92E50BF1-C797-E418-43EE-01E3C12AAE38}"/>
                </a:ext>
              </a:extLst>
            </p:cNvPr>
            <p:cNvGrpSpPr/>
            <p:nvPr/>
          </p:nvGrpSpPr>
          <p:grpSpPr>
            <a:xfrm rot="10800000">
              <a:off x="6610973" y="1054475"/>
              <a:ext cx="774567" cy="1305027"/>
              <a:chOff x="5194676" y="2813020"/>
              <a:chExt cx="1585567" cy="2671437"/>
            </a:xfrm>
          </p:grpSpPr>
          <p:sp>
            <p:nvSpPr>
              <p:cNvPr id="14" name="Freeform 13">
                <a:extLst>
                  <a:ext uri="{FF2B5EF4-FFF2-40B4-BE49-F238E27FC236}">
                    <a16:creationId xmlns:a16="http://schemas.microsoft.com/office/drawing/2014/main" id="{DF6FD3D0-E2FB-4DF5-3E6B-C620C6565F1D}"/>
                  </a:ext>
                </a:extLst>
              </p:cNvPr>
              <p:cNvSpPr/>
              <p:nvPr/>
            </p:nvSpPr>
            <p:spPr>
              <a:xfrm>
                <a:off x="5194676" y="2933656"/>
                <a:ext cx="1585567" cy="2550801"/>
              </a:xfrm>
              <a:custGeom>
                <a:avLst/>
                <a:gdLst>
                  <a:gd name="connsiteX0" fmla="*/ 501736 w 1587704"/>
                  <a:gd name="connsiteY0" fmla="*/ 21242 h 2564772"/>
                  <a:gd name="connsiteX1" fmla="*/ 428711 w 1587704"/>
                  <a:gd name="connsiteY1" fmla="*/ 27592 h 2564772"/>
                  <a:gd name="connsiteX2" fmla="*/ 419186 w 1587704"/>
                  <a:gd name="connsiteY2" fmla="*/ 173642 h 2564772"/>
                  <a:gd name="connsiteX3" fmla="*/ 425536 w 1587704"/>
                  <a:gd name="connsiteY3" fmla="*/ 300642 h 2564772"/>
                  <a:gd name="connsiteX4" fmla="*/ 266786 w 1587704"/>
                  <a:gd name="connsiteY4" fmla="*/ 367317 h 2564772"/>
                  <a:gd name="connsiteX5" fmla="*/ 114386 w 1587704"/>
                  <a:gd name="connsiteY5" fmla="*/ 478442 h 2564772"/>
                  <a:gd name="connsiteX6" fmla="*/ 15961 w 1587704"/>
                  <a:gd name="connsiteY6" fmla="*/ 643542 h 2564772"/>
                  <a:gd name="connsiteX7" fmla="*/ 86 w 1587704"/>
                  <a:gd name="connsiteY7" fmla="*/ 967392 h 2564772"/>
                  <a:gd name="connsiteX8" fmla="*/ 9611 w 1587704"/>
                  <a:gd name="connsiteY8" fmla="*/ 1602392 h 2564772"/>
                  <a:gd name="connsiteX9" fmla="*/ 9611 w 1587704"/>
                  <a:gd name="connsiteY9" fmla="*/ 2053242 h 2564772"/>
                  <a:gd name="connsiteX10" fmla="*/ 22311 w 1587704"/>
                  <a:gd name="connsiteY10" fmla="*/ 2275492 h 2564772"/>
                  <a:gd name="connsiteX11" fmla="*/ 149311 w 1587704"/>
                  <a:gd name="connsiteY11" fmla="*/ 2351692 h 2564772"/>
                  <a:gd name="connsiteX12" fmla="*/ 593811 w 1587704"/>
                  <a:gd name="connsiteY12" fmla="*/ 2532667 h 2564772"/>
                  <a:gd name="connsiteX13" fmla="*/ 739861 w 1587704"/>
                  <a:gd name="connsiteY13" fmla="*/ 2558067 h 2564772"/>
                  <a:gd name="connsiteX14" fmla="*/ 866861 w 1587704"/>
                  <a:gd name="connsiteY14" fmla="*/ 2561242 h 2564772"/>
                  <a:gd name="connsiteX15" fmla="*/ 1019261 w 1587704"/>
                  <a:gd name="connsiteY15" fmla="*/ 2513617 h 2564772"/>
                  <a:gd name="connsiteX16" fmla="*/ 1403436 w 1587704"/>
                  <a:gd name="connsiteY16" fmla="*/ 2358042 h 2564772"/>
                  <a:gd name="connsiteX17" fmla="*/ 1574886 w 1587704"/>
                  <a:gd name="connsiteY17" fmla="*/ 2192942 h 2564772"/>
                  <a:gd name="connsiteX18" fmla="*/ 1574886 w 1587704"/>
                  <a:gd name="connsiteY18" fmla="*/ 1757967 h 2564772"/>
                  <a:gd name="connsiteX19" fmla="*/ 1571711 w 1587704"/>
                  <a:gd name="connsiteY19" fmla="*/ 1027717 h 2564772"/>
                  <a:gd name="connsiteX20" fmla="*/ 1549486 w 1587704"/>
                  <a:gd name="connsiteY20" fmla="*/ 560992 h 2564772"/>
                  <a:gd name="connsiteX21" fmla="*/ 1305011 w 1587704"/>
                  <a:gd name="connsiteY21" fmla="*/ 373667 h 2564772"/>
                  <a:gd name="connsiteX22" fmla="*/ 1092286 w 1587704"/>
                  <a:gd name="connsiteY22" fmla="*/ 297467 h 2564772"/>
                  <a:gd name="connsiteX23" fmla="*/ 1085936 w 1587704"/>
                  <a:gd name="connsiteY23" fmla="*/ 65692 h 2564772"/>
                  <a:gd name="connsiteX24" fmla="*/ 1031961 w 1587704"/>
                  <a:gd name="connsiteY24" fmla="*/ 21242 h 2564772"/>
                  <a:gd name="connsiteX25" fmla="*/ 955761 w 1587704"/>
                  <a:gd name="connsiteY25" fmla="*/ 27592 h 2564772"/>
                  <a:gd name="connsiteX26" fmla="*/ 920836 w 1587704"/>
                  <a:gd name="connsiteY26" fmla="*/ 97442 h 2564772"/>
                  <a:gd name="connsiteX27" fmla="*/ 933536 w 1587704"/>
                  <a:gd name="connsiteY27" fmla="*/ 208567 h 2564772"/>
                  <a:gd name="connsiteX28" fmla="*/ 930361 w 1587704"/>
                  <a:gd name="connsiteY28" fmla="*/ 265717 h 2564772"/>
                  <a:gd name="connsiteX29" fmla="*/ 917661 w 1587704"/>
                  <a:gd name="connsiteY29" fmla="*/ 316517 h 2564772"/>
                  <a:gd name="connsiteX30" fmla="*/ 873211 w 1587704"/>
                  <a:gd name="connsiteY30" fmla="*/ 316517 h 2564772"/>
                  <a:gd name="connsiteX31" fmla="*/ 854161 w 1587704"/>
                  <a:gd name="connsiteY31" fmla="*/ 291117 h 2564772"/>
                  <a:gd name="connsiteX32" fmla="*/ 819236 w 1587704"/>
                  <a:gd name="connsiteY32" fmla="*/ 179992 h 2564772"/>
                  <a:gd name="connsiteX33" fmla="*/ 825586 w 1587704"/>
                  <a:gd name="connsiteY33" fmla="*/ 78392 h 2564772"/>
                  <a:gd name="connsiteX34" fmla="*/ 733511 w 1587704"/>
                  <a:gd name="connsiteY34" fmla="*/ 75217 h 2564772"/>
                  <a:gd name="connsiteX35" fmla="*/ 730336 w 1587704"/>
                  <a:gd name="connsiteY35" fmla="*/ 179992 h 2564772"/>
                  <a:gd name="connsiteX36" fmla="*/ 727161 w 1587704"/>
                  <a:gd name="connsiteY36" fmla="*/ 272067 h 2564772"/>
                  <a:gd name="connsiteX37" fmla="*/ 660486 w 1587704"/>
                  <a:gd name="connsiteY37" fmla="*/ 313342 h 2564772"/>
                  <a:gd name="connsiteX38" fmla="*/ 577936 w 1587704"/>
                  <a:gd name="connsiteY38" fmla="*/ 275242 h 2564772"/>
                  <a:gd name="connsiteX39" fmla="*/ 590636 w 1587704"/>
                  <a:gd name="connsiteY39" fmla="*/ 62517 h 2564772"/>
                  <a:gd name="connsiteX40" fmla="*/ 562061 w 1587704"/>
                  <a:gd name="connsiteY40" fmla="*/ 2192 h 2564772"/>
                  <a:gd name="connsiteX41" fmla="*/ 501736 w 1587704"/>
                  <a:gd name="connsiteY41" fmla="*/ 21242 h 2564772"/>
                  <a:gd name="connsiteX0" fmla="*/ 501736 w 1587704"/>
                  <a:gd name="connsiteY0" fmla="*/ 21242 h 2564772"/>
                  <a:gd name="connsiteX1" fmla="*/ 428711 w 1587704"/>
                  <a:gd name="connsiteY1" fmla="*/ 27592 h 2564772"/>
                  <a:gd name="connsiteX2" fmla="*/ 419186 w 1587704"/>
                  <a:gd name="connsiteY2" fmla="*/ 173642 h 2564772"/>
                  <a:gd name="connsiteX3" fmla="*/ 425536 w 1587704"/>
                  <a:gd name="connsiteY3" fmla="*/ 300642 h 2564772"/>
                  <a:gd name="connsiteX4" fmla="*/ 266786 w 1587704"/>
                  <a:gd name="connsiteY4" fmla="*/ 367317 h 2564772"/>
                  <a:gd name="connsiteX5" fmla="*/ 114386 w 1587704"/>
                  <a:gd name="connsiteY5" fmla="*/ 478442 h 2564772"/>
                  <a:gd name="connsiteX6" fmla="*/ 15961 w 1587704"/>
                  <a:gd name="connsiteY6" fmla="*/ 643542 h 2564772"/>
                  <a:gd name="connsiteX7" fmla="*/ 86 w 1587704"/>
                  <a:gd name="connsiteY7" fmla="*/ 967392 h 2564772"/>
                  <a:gd name="connsiteX8" fmla="*/ 9611 w 1587704"/>
                  <a:gd name="connsiteY8" fmla="*/ 1602392 h 2564772"/>
                  <a:gd name="connsiteX9" fmla="*/ 9611 w 1587704"/>
                  <a:gd name="connsiteY9" fmla="*/ 2053242 h 2564772"/>
                  <a:gd name="connsiteX10" fmla="*/ 22311 w 1587704"/>
                  <a:gd name="connsiteY10" fmla="*/ 2275492 h 2564772"/>
                  <a:gd name="connsiteX11" fmla="*/ 149311 w 1587704"/>
                  <a:gd name="connsiteY11" fmla="*/ 2351692 h 2564772"/>
                  <a:gd name="connsiteX12" fmla="*/ 593811 w 1587704"/>
                  <a:gd name="connsiteY12" fmla="*/ 2532667 h 2564772"/>
                  <a:gd name="connsiteX13" fmla="*/ 739861 w 1587704"/>
                  <a:gd name="connsiteY13" fmla="*/ 2558067 h 2564772"/>
                  <a:gd name="connsiteX14" fmla="*/ 866861 w 1587704"/>
                  <a:gd name="connsiteY14" fmla="*/ 2561242 h 2564772"/>
                  <a:gd name="connsiteX15" fmla="*/ 1019261 w 1587704"/>
                  <a:gd name="connsiteY15" fmla="*/ 2513617 h 2564772"/>
                  <a:gd name="connsiteX16" fmla="*/ 1403436 w 1587704"/>
                  <a:gd name="connsiteY16" fmla="*/ 2358042 h 2564772"/>
                  <a:gd name="connsiteX17" fmla="*/ 1574886 w 1587704"/>
                  <a:gd name="connsiteY17" fmla="*/ 2192942 h 2564772"/>
                  <a:gd name="connsiteX18" fmla="*/ 1574886 w 1587704"/>
                  <a:gd name="connsiteY18" fmla="*/ 1757967 h 2564772"/>
                  <a:gd name="connsiteX19" fmla="*/ 1571711 w 1587704"/>
                  <a:gd name="connsiteY19" fmla="*/ 1027717 h 2564772"/>
                  <a:gd name="connsiteX20" fmla="*/ 1549486 w 1587704"/>
                  <a:gd name="connsiteY20" fmla="*/ 560992 h 2564772"/>
                  <a:gd name="connsiteX21" fmla="*/ 1305011 w 1587704"/>
                  <a:gd name="connsiteY21" fmla="*/ 373667 h 2564772"/>
                  <a:gd name="connsiteX22" fmla="*/ 1092286 w 1587704"/>
                  <a:gd name="connsiteY22" fmla="*/ 297467 h 2564772"/>
                  <a:gd name="connsiteX23" fmla="*/ 1085936 w 1587704"/>
                  <a:gd name="connsiteY23" fmla="*/ 65692 h 2564772"/>
                  <a:gd name="connsiteX24" fmla="*/ 1031961 w 1587704"/>
                  <a:gd name="connsiteY24" fmla="*/ 21242 h 2564772"/>
                  <a:gd name="connsiteX25" fmla="*/ 955761 w 1587704"/>
                  <a:gd name="connsiteY25" fmla="*/ 27592 h 2564772"/>
                  <a:gd name="connsiteX26" fmla="*/ 933536 w 1587704"/>
                  <a:gd name="connsiteY26" fmla="*/ 91092 h 2564772"/>
                  <a:gd name="connsiteX27" fmla="*/ 933536 w 1587704"/>
                  <a:gd name="connsiteY27" fmla="*/ 208567 h 2564772"/>
                  <a:gd name="connsiteX28" fmla="*/ 930361 w 1587704"/>
                  <a:gd name="connsiteY28" fmla="*/ 265717 h 2564772"/>
                  <a:gd name="connsiteX29" fmla="*/ 917661 w 1587704"/>
                  <a:gd name="connsiteY29" fmla="*/ 316517 h 2564772"/>
                  <a:gd name="connsiteX30" fmla="*/ 873211 w 1587704"/>
                  <a:gd name="connsiteY30" fmla="*/ 316517 h 2564772"/>
                  <a:gd name="connsiteX31" fmla="*/ 854161 w 1587704"/>
                  <a:gd name="connsiteY31" fmla="*/ 291117 h 2564772"/>
                  <a:gd name="connsiteX32" fmla="*/ 819236 w 1587704"/>
                  <a:gd name="connsiteY32" fmla="*/ 179992 h 2564772"/>
                  <a:gd name="connsiteX33" fmla="*/ 825586 w 1587704"/>
                  <a:gd name="connsiteY33" fmla="*/ 78392 h 2564772"/>
                  <a:gd name="connsiteX34" fmla="*/ 733511 w 1587704"/>
                  <a:gd name="connsiteY34" fmla="*/ 75217 h 2564772"/>
                  <a:gd name="connsiteX35" fmla="*/ 730336 w 1587704"/>
                  <a:gd name="connsiteY35" fmla="*/ 179992 h 2564772"/>
                  <a:gd name="connsiteX36" fmla="*/ 727161 w 1587704"/>
                  <a:gd name="connsiteY36" fmla="*/ 272067 h 2564772"/>
                  <a:gd name="connsiteX37" fmla="*/ 660486 w 1587704"/>
                  <a:gd name="connsiteY37" fmla="*/ 313342 h 2564772"/>
                  <a:gd name="connsiteX38" fmla="*/ 577936 w 1587704"/>
                  <a:gd name="connsiteY38" fmla="*/ 275242 h 2564772"/>
                  <a:gd name="connsiteX39" fmla="*/ 590636 w 1587704"/>
                  <a:gd name="connsiteY39" fmla="*/ 62517 h 2564772"/>
                  <a:gd name="connsiteX40" fmla="*/ 562061 w 1587704"/>
                  <a:gd name="connsiteY40" fmla="*/ 2192 h 2564772"/>
                  <a:gd name="connsiteX41" fmla="*/ 501736 w 1587704"/>
                  <a:gd name="connsiteY41" fmla="*/ 21242 h 2564772"/>
                  <a:gd name="connsiteX0" fmla="*/ 501736 w 1587704"/>
                  <a:gd name="connsiteY0" fmla="*/ 21242 h 2564772"/>
                  <a:gd name="connsiteX1" fmla="*/ 428711 w 1587704"/>
                  <a:gd name="connsiteY1" fmla="*/ 27592 h 2564772"/>
                  <a:gd name="connsiteX2" fmla="*/ 419186 w 1587704"/>
                  <a:gd name="connsiteY2" fmla="*/ 173642 h 2564772"/>
                  <a:gd name="connsiteX3" fmla="*/ 425536 w 1587704"/>
                  <a:gd name="connsiteY3" fmla="*/ 300642 h 2564772"/>
                  <a:gd name="connsiteX4" fmla="*/ 266786 w 1587704"/>
                  <a:gd name="connsiteY4" fmla="*/ 367317 h 2564772"/>
                  <a:gd name="connsiteX5" fmla="*/ 114386 w 1587704"/>
                  <a:gd name="connsiteY5" fmla="*/ 478442 h 2564772"/>
                  <a:gd name="connsiteX6" fmla="*/ 15961 w 1587704"/>
                  <a:gd name="connsiteY6" fmla="*/ 643542 h 2564772"/>
                  <a:gd name="connsiteX7" fmla="*/ 86 w 1587704"/>
                  <a:gd name="connsiteY7" fmla="*/ 967392 h 2564772"/>
                  <a:gd name="connsiteX8" fmla="*/ 9611 w 1587704"/>
                  <a:gd name="connsiteY8" fmla="*/ 1602392 h 2564772"/>
                  <a:gd name="connsiteX9" fmla="*/ 9611 w 1587704"/>
                  <a:gd name="connsiteY9" fmla="*/ 2053242 h 2564772"/>
                  <a:gd name="connsiteX10" fmla="*/ 22311 w 1587704"/>
                  <a:gd name="connsiteY10" fmla="*/ 2275492 h 2564772"/>
                  <a:gd name="connsiteX11" fmla="*/ 149311 w 1587704"/>
                  <a:gd name="connsiteY11" fmla="*/ 2351692 h 2564772"/>
                  <a:gd name="connsiteX12" fmla="*/ 593811 w 1587704"/>
                  <a:gd name="connsiteY12" fmla="*/ 2532667 h 2564772"/>
                  <a:gd name="connsiteX13" fmla="*/ 739861 w 1587704"/>
                  <a:gd name="connsiteY13" fmla="*/ 2558067 h 2564772"/>
                  <a:gd name="connsiteX14" fmla="*/ 866861 w 1587704"/>
                  <a:gd name="connsiteY14" fmla="*/ 2561242 h 2564772"/>
                  <a:gd name="connsiteX15" fmla="*/ 1019261 w 1587704"/>
                  <a:gd name="connsiteY15" fmla="*/ 2513617 h 2564772"/>
                  <a:gd name="connsiteX16" fmla="*/ 1403436 w 1587704"/>
                  <a:gd name="connsiteY16" fmla="*/ 2358042 h 2564772"/>
                  <a:gd name="connsiteX17" fmla="*/ 1574886 w 1587704"/>
                  <a:gd name="connsiteY17" fmla="*/ 2192942 h 2564772"/>
                  <a:gd name="connsiteX18" fmla="*/ 1574886 w 1587704"/>
                  <a:gd name="connsiteY18" fmla="*/ 1757967 h 2564772"/>
                  <a:gd name="connsiteX19" fmla="*/ 1571711 w 1587704"/>
                  <a:gd name="connsiteY19" fmla="*/ 1027717 h 2564772"/>
                  <a:gd name="connsiteX20" fmla="*/ 1549486 w 1587704"/>
                  <a:gd name="connsiteY20" fmla="*/ 560992 h 2564772"/>
                  <a:gd name="connsiteX21" fmla="*/ 1305011 w 1587704"/>
                  <a:gd name="connsiteY21" fmla="*/ 373667 h 2564772"/>
                  <a:gd name="connsiteX22" fmla="*/ 1092286 w 1587704"/>
                  <a:gd name="connsiteY22" fmla="*/ 297467 h 2564772"/>
                  <a:gd name="connsiteX23" fmla="*/ 1076411 w 1587704"/>
                  <a:gd name="connsiteY23" fmla="*/ 72042 h 2564772"/>
                  <a:gd name="connsiteX24" fmla="*/ 1031961 w 1587704"/>
                  <a:gd name="connsiteY24" fmla="*/ 21242 h 2564772"/>
                  <a:gd name="connsiteX25" fmla="*/ 955761 w 1587704"/>
                  <a:gd name="connsiteY25" fmla="*/ 27592 h 2564772"/>
                  <a:gd name="connsiteX26" fmla="*/ 933536 w 1587704"/>
                  <a:gd name="connsiteY26" fmla="*/ 91092 h 2564772"/>
                  <a:gd name="connsiteX27" fmla="*/ 933536 w 1587704"/>
                  <a:gd name="connsiteY27" fmla="*/ 208567 h 2564772"/>
                  <a:gd name="connsiteX28" fmla="*/ 930361 w 1587704"/>
                  <a:gd name="connsiteY28" fmla="*/ 265717 h 2564772"/>
                  <a:gd name="connsiteX29" fmla="*/ 917661 w 1587704"/>
                  <a:gd name="connsiteY29" fmla="*/ 316517 h 2564772"/>
                  <a:gd name="connsiteX30" fmla="*/ 873211 w 1587704"/>
                  <a:gd name="connsiteY30" fmla="*/ 316517 h 2564772"/>
                  <a:gd name="connsiteX31" fmla="*/ 854161 w 1587704"/>
                  <a:gd name="connsiteY31" fmla="*/ 291117 h 2564772"/>
                  <a:gd name="connsiteX32" fmla="*/ 819236 w 1587704"/>
                  <a:gd name="connsiteY32" fmla="*/ 179992 h 2564772"/>
                  <a:gd name="connsiteX33" fmla="*/ 825586 w 1587704"/>
                  <a:gd name="connsiteY33" fmla="*/ 78392 h 2564772"/>
                  <a:gd name="connsiteX34" fmla="*/ 733511 w 1587704"/>
                  <a:gd name="connsiteY34" fmla="*/ 75217 h 2564772"/>
                  <a:gd name="connsiteX35" fmla="*/ 730336 w 1587704"/>
                  <a:gd name="connsiteY35" fmla="*/ 179992 h 2564772"/>
                  <a:gd name="connsiteX36" fmla="*/ 727161 w 1587704"/>
                  <a:gd name="connsiteY36" fmla="*/ 272067 h 2564772"/>
                  <a:gd name="connsiteX37" fmla="*/ 660486 w 1587704"/>
                  <a:gd name="connsiteY37" fmla="*/ 313342 h 2564772"/>
                  <a:gd name="connsiteX38" fmla="*/ 577936 w 1587704"/>
                  <a:gd name="connsiteY38" fmla="*/ 275242 h 2564772"/>
                  <a:gd name="connsiteX39" fmla="*/ 590636 w 1587704"/>
                  <a:gd name="connsiteY39" fmla="*/ 62517 h 2564772"/>
                  <a:gd name="connsiteX40" fmla="*/ 562061 w 1587704"/>
                  <a:gd name="connsiteY40" fmla="*/ 2192 h 2564772"/>
                  <a:gd name="connsiteX41" fmla="*/ 501736 w 1587704"/>
                  <a:gd name="connsiteY41" fmla="*/ 21242 h 2564772"/>
                  <a:gd name="connsiteX0" fmla="*/ 501736 w 1587704"/>
                  <a:gd name="connsiteY0" fmla="*/ 21242 h 2564772"/>
                  <a:gd name="connsiteX1" fmla="*/ 428711 w 1587704"/>
                  <a:gd name="connsiteY1" fmla="*/ 27592 h 2564772"/>
                  <a:gd name="connsiteX2" fmla="*/ 419186 w 1587704"/>
                  <a:gd name="connsiteY2" fmla="*/ 173642 h 2564772"/>
                  <a:gd name="connsiteX3" fmla="*/ 425536 w 1587704"/>
                  <a:gd name="connsiteY3" fmla="*/ 300642 h 2564772"/>
                  <a:gd name="connsiteX4" fmla="*/ 266786 w 1587704"/>
                  <a:gd name="connsiteY4" fmla="*/ 367317 h 2564772"/>
                  <a:gd name="connsiteX5" fmla="*/ 114386 w 1587704"/>
                  <a:gd name="connsiteY5" fmla="*/ 478442 h 2564772"/>
                  <a:gd name="connsiteX6" fmla="*/ 15961 w 1587704"/>
                  <a:gd name="connsiteY6" fmla="*/ 643542 h 2564772"/>
                  <a:gd name="connsiteX7" fmla="*/ 86 w 1587704"/>
                  <a:gd name="connsiteY7" fmla="*/ 967392 h 2564772"/>
                  <a:gd name="connsiteX8" fmla="*/ 9611 w 1587704"/>
                  <a:gd name="connsiteY8" fmla="*/ 1602392 h 2564772"/>
                  <a:gd name="connsiteX9" fmla="*/ 9611 w 1587704"/>
                  <a:gd name="connsiteY9" fmla="*/ 2053242 h 2564772"/>
                  <a:gd name="connsiteX10" fmla="*/ 22311 w 1587704"/>
                  <a:gd name="connsiteY10" fmla="*/ 2275492 h 2564772"/>
                  <a:gd name="connsiteX11" fmla="*/ 149311 w 1587704"/>
                  <a:gd name="connsiteY11" fmla="*/ 2351692 h 2564772"/>
                  <a:gd name="connsiteX12" fmla="*/ 593811 w 1587704"/>
                  <a:gd name="connsiteY12" fmla="*/ 2532667 h 2564772"/>
                  <a:gd name="connsiteX13" fmla="*/ 739861 w 1587704"/>
                  <a:gd name="connsiteY13" fmla="*/ 2558067 h 2564772"/>
                  <a:gd name="connsiteX14" fmla="*/ 866861 w 1587704"/>
                  <a:gd name="connsiteY14" fmla="*/ 2561242 h 2564772"/>
                  <a:gd name="connsiteX15" fmla="*/ 1019261 w 1587704"/>
                  <a:gd name="connsiteY15" fmla="*/ 2513617 h 2564772"/>
                  <a:gd name="connsiteX16" fmla="*/ 1403436 w 1587704"/>
                  <a:gd name="connsiteY16" fmla="*/ 2358042 h 2564772"/>
                  <a:gd name="connsiteX17" fmla="*/ 1574886 w 1587704"/>
                  <a:gd name="connsiteY17" fmla="*/ 2192942 h 2564772"/>
                  <a:gd name="connsiteX18" fmla="*/ 1574886 w 1587704"/>
                  <a:gd name="connsiteY18" fmla="*/ 1757967 h 2564772"/>
                  <a:gd name="connsiteX19" fmla="*/ 1571711 w 1587704"/>
                  <a:gd name="connsiteY19" fmla="*/ 1027717 h 2564772"/>
                  <a:gd name="connsiteX20" fmla="*/ 1549486 w 1587704"/>
                  <a:gd name="connsiteY20" fmla="*/ 560992 h 2564772"/>
                  <a:gd name="connsiteX21" fmla="*/ 1305011 w 1587704"/>
                  <a:gd name="connsiteY21" fmla="*/ 373667 h 2564772"/>
                  <a:gd name="connsiteX22" fmla="*/ 1092286 w 1587704"/>
                  <a:gd name="connsiteY22" fmla="*/ 297467 h 2564772"/>
                  <a:gd name="connsiteX23" fmla="*/ 1076411 w 1587704"/>
                  <a:gd name="connsiteY23" fmla="*/ 72042 h 2564772"/>
                  <a:gd name="connsiteX24" fmla="*/ 1031961 w 1587704"/>
                  <a:gd name="connsiteY24" fmla="*/ 21242 h 2564772"/>
                  <a:gd name="connsiteX25" fmla="*/ 955761 w 1587704"/>
                  <a:gd name="connsiteY25" fmla="*/ 27592 h 2564772"/>
                  <a:gd name="connsiteX26" fmla="*/ 933536 w 1587704"/>
                  <a:gd name="connsiteY26" fmla="*/ 91092 h 2564772"/>
                  <a:gd name="connsiteX27" fmla="*/ 933536 w 1587704"/>
                  <a:gd name="connsiteY27" fmla="*/ 208567 h 2564772"/>
                  <a:gd name="connsiteX28" fmla="*/ 930361 w 1587704"/>
                  <a:gd name="connsiteY28" fmla="*/ 265717 h 2564772"/>
                  <a:gd name="connsiteX29" fmla="*/ 917661 w 1587704"/>
                  <a:gd name="connsiteY29" fmla="*/ 316517 h 2564772"/>
                  <a:gd name="connsiteX30" fmla="*/ 873211 w 1587704"/>
                  <a:gd name="connsiteY30" fmla="*/ 316517 h 2564772"/>
                  <a:gd name="connsiteX31" fmla="*/ 854161 w 1587704"/>
                  <a:gd name="connsiteY31" fmla="*/ 291117 h 2564772"/>
                  <a:gd name="connsiteX32" fmla="*/ 838286 w 1587704"/>
                  <a:gd name="connsiteY32" fmla="*/ 176817 h 2564772"/>
                  <a:gd name="connsiteX33" fmla="*/ 825586 w 1587704"/>
                  <a:gd name="connsiteY33" fmla="*/ 78392 h 2564772"/>
                  <a:gd name="connsiteX34" fmla="*/ 733511 w 1587704"/>
                  <a:gd name="connsiteY34" fmla="*/ 75217 h 2564772"/>
                  <a:gd name="connsiteX35" fmla="*/ 730336 w 1587704"/>
                  <a:gd name="connsiteY35" fmla="*/ 179992 h 2564772"/>
                  <a:gd name="connsiteX36" fmla="*/ 727161 w 1587704"/>
                  <a:gd name="connsiteY36" fmla="*/ 272067 h 2564772"/>
                  <a:gd name="connsiteX37" fmla="*/ 660486 w 1587704"/>
                  <a:gd name="connsiteY37" fmla="*/ 313342 h 2564772"/>
                  <a:gd name="connsiteX38" fmla="*/ 577936 w 1587704"/>
                  <a:gd name="connsiteY38" fmla="*/ 275242 h 2564772"/>
                  <a:gd name="connsiteX39" fmla="*/ 590636 w 1587704"/>
                  <a:gd name="connsiteY39" fmla="*/ 62517 h 2564772"/>
                  <a:gd name="connsiteX40" fmla="*/ 562061 w 1587704"/>
                  <a:gd name="connsiteY40" fmla="*/ 2192 h 2564772"/>
                  <a:gd name="connsiteX41" fmla="*/ 501736 w 1587704"/>
                  <a:gd name="connsiteY41" fmla="*/ 21242 h 2564772"/>
                  <a:gd name="connsiteX0" fmla="*/ 501736 w 1587704"/>
                  <a:gd name="connsiteY0" fmla="*/ 7525 h 2566930"/>
                  <a:gd name="connsiteX1" fmla="*/ 428711 w 1587704"/>
                  <a:gd name="connsiteY1" fmla="*/ 29750 h 2566930"/>
                  <a:gd name="connsiteX2" fmla="*/ 419186 w 1587704"/>
                  <a:gd name="connsiteY2" fmla="*/ 175800 h 2566930"/>
                  <a:gd name="connsiteX3" fmla="*/ 425536 w 1587704"/>
                  <a:gd name="connsiteY3" fmla="*/ 302800 h 2566930"/>
                  <a:gd name="connsiteX4" fmla="*/ 266786 w 1587704"/>
                  <a:gd name="connsiteY4" fmla="*/ 369475 h 2566930"/>
                  <a:gd name="connsiteX5" fmla="*/ 114386 w 1587704"/>
                  <a:gd name="connsiteY5" fmla="*/ 480600 h 2566930"/>
                  <a:gd name="connsiteX6" fmla="*/ 15961 w 1587704"/>
                  <a:gd name="connsiteY6" fmla="*/ 645700 h 2566930"/>
                  <a:gd name="connsiteX7" fmla="*/ 86 w 1587704"/>
                  <a:gd name="connsiteY7" fmla="*/ 969550 h 2566930"/>
                  <a:gd name="connsiteX8" fmla="*/ 9611 w 1587704"/>
                  <a:gd name="connsiteY8" fmla="*/ 1604550 h 2566930"/>
                  <a:gd name="connsiteX9" fmla="*/ 9611 w 1587704"/>
                  <a:gd name="connsiteY9" fmla="*/ 2055400 h 2566930"/>
                  <a:gd name="connsiteX10" fmla="*/ 22311 w 1587704"/>
                  <a:gd name="connsiteY10" fmla="*/ 2277650 h 2566930"/>
                  <a:gd name="connsiteX11" fmla="*/ 149311 w 1587704"/>
                  <a:gd name="connsiteY11" fmla="*/ 2353850 h 2566930"/>
                  <a:gd name="connsiteX12" fmla="*/ 593811 w 1587704"/>
                  <a:gd name="connsiteY12" fmla="*/ 2534825 h 2566930"/>
                  <a:gd name="connsiteX13" fmla="*/ 739861 w 1587704"/>
                  <a:gd name="connsiteY13" fmla="*/ 2560225 h 2566930"/>
                  <a:gd name="connsiteX14" fmla="*/ 866861 w 1587704"/>
                  <a:gd name="connsiteY14" fmla="*/ 2563400 h 2566930"/>
                  <a:gd name="connsiteX15" fmla="*/ 1019261 w 1587704"/>
                  <a:gd name="connsiteY15" fmla="*/ 2515775 h 2566930"/>
                  <a:gd name="connsiteX16" fmla="*/ 1403436 w 1587704"/>
                  <a:gd name="connsiteY16" fmla="*/ 2360200 h 2566930"/>
                  <a:gd name="connsiteX17" fmla="*/ 1574886 w 1587704"/>
                  <a:gd name="connsiteY17" fmla="*/ 2195100 h 2566930"/>
                  <a:gd name="connsiteX18" fmla="*/ 1574886 w 1587704"/>
                  <a:gd name="connsiteY18" fmla="*/ 1760125 h 2566930"/>
                  <a:gd name="connsiteX19" fmla="*/ 1571711 w 1587704"/>
                  <a:gd name="connsiteY19" fmla="*/ 1029875 h 2566930"/>
                  <a:gd name="connsiteX20" fmla="*/ 1549486 w 1587704"/>
                  <a:gd name="connsiteY20" fmla="*/ 563150 h 2566930"/>
                  <a:gd name="connsiteX21" fmla="*/ 1305011 w 1587704"/>
                  <a:gd name="connsiteY21" fmla="*/ 375825 h 2566930"/>
                  <a:gd name="connsiteX22" fmla="*/ 1092286 w 1587704"/>
                  <a:gd name="connsiteY22" fmla="*/ 299625 h 2566930"/>
                  <a:gd name="connsiteX23" fmla="*/ 1076411 w 1587704"/>
                  <a:gd name="connsiteY23" fmla="*/ 74200 h 2566930"/>
                  <a:gd name="connsiteX24" fmla="*/ 1031961 w 1587704"/>
                  <a:gd name="connsiteY24" fmla="*/ 23400 h 2566930"/>
                  <a:gd name="connsiteX25" fmla="*/ 955761 w 1587704"/>
                  <a:gd name="connsiteY25" fmla="*/ 29750 h 2566930"/>
                  <a:gd name="connsiteX26" fmla="*/ 933536 w 1587704"/>
                  <a:gd name="connsiteY26" fmla="*/ 93250 h 2566930"/>
                  <a:gd name="connsiteX27" fmla="*/ 933536 w 1587704"/>
                  <a:gd name="connsiteY27" fmla="*/ 210725 h 2566930"/>
                  <a:gd name="connsiteX28" fmla="*/ 930361 w 1587704"/>
                  <a:gd name="connsiteY28" fmla="*/ 267875 h 2566930"/>
                  <a:gd name="connsiteX29" fmla="*/ 917661 w 1587704"/>
                  <a:gd name="connsiteY29" fmla="*/ 318675 h 2566930"/>
                  <a:gd name="connsiteX30" fmla="*/ 873211 w 1587704"/>
                  <a:gd name="connsiteY30" fmla="*/ 318675 h 2566930"/>
                  <a:gd name="connsiteX31" fmla="*/ 854161 w 1587704"/>
                  <a:gd name="connsiteY31" fmla="*/ 293275 h 2566930"/>
                  <a:gd name="connsiteX32" fmla="*/ 838286 w 1587704"/>
                  <a:gd name="connsiteY32" fmla="*/ 178975 h 2566930"/>
                  <a:gd name="connsiteX33" fmla="*/ 825586 w 1587704"/>
                  <a:gd name="connsiteY33" fmla="*/ 80550 h 2566930"/>
                  <a:gd name="connsiteX34" fmla="*/ 733511 w 1587704"/>
                  <a:gd name="connsiteY34" fmla="*/ 77375 h 2566930"/>
                  <a:gd name="connsiteX35" fmla="*/ 730336 w 1587704"/>
                  <a:gd name="connsiteY35" fmla="*/ 182150 h 2566930"/>
                  <a:gd name="connsiteX36" fmla="*/ 727161 w 1587704"/>
                  <a:gd name="connsiteY36" fmla="*/ 274225 h 2566930"/>
                  <a:gd name="connsiteX37" fmla="*/ 660486 w 1587704"/>
                  <a:gd name="connsiteY37" fmla="*/ 315500 h 2566930"/>
                  <a:gd name="connsiteX38" fmla="*/ 577936 w 1587704"/>
                  <a:gd name="connsiteY38" fmla="*/ 277400 h 2566930"/>
                  <a:gd name="connsiteX39" fmla="*/ 590636 w 1587704"/>
                  <a:gd name="connsiteY39" fmla="*/ 64675 h 2566930"/>
                  <a:gd name="connsiteX40" fmla="*/ 562061 w 1587704"/>
                  <a:gd name="connsiteY40" fmla="*/ 4350 h 2566930"/>
                  <a:gd name="connsiteX41" fmla="*/ 501736 w 1587704"/>
                  <a:gd name="connsiteY41" fmla="*/ 7525 h 2566930"/>
                  <a:gd name="connsiteX0" fmla="*/ 501736 w 1587704"/>
                  <a:gd name="connsiteY0" fmla="*/ 7525 h 2566930"/>
                  <a:gd name="connsiteX1" fmla="*/ 428711 w 1587704"/>
                  <a:gd name="connsiteY1" fmla="*/ 29750 h 2566930"/>
                  <a:gd name="connsiteX2" fmla="*/ 419186 w 1587704"/>
                  <a:gd name="connsiteY2" fmla="*/ 175800 h 2566930"/>
                  <a:gd name="connsiteX3" fmla="*/ 400136 w 1587704"/>
                  <a:gd name="connsiteY3" fmla="*/ 305975 h 2566930"/>
                  <a:gd name="connsiteX4" fmla="*/ 266786 w 1587704"/>
                  <a:gd name="connsiteY4" fmla="*/ 369475 h 2566930"/>
                  <a:gd name="connsiteX5" fmla="*/ 114386 w 1587704"/>
                  <a:gd name="connsiteY5" fmla="*/ 480600 h 2566930"/>
                  <a:gd name="connsiteX6" fmla="*/ 15961 w 1587704"/>
                  <a:gd name="connsiteY6" fmla="*/ 645700 h 2566930"/>
                  <a:gd name="connsiteX7" fmla="*/ 86 w 1587704"/>
                  <a:gd name="connsiteY7" fmla="*/ 969550 h 2566930"/>
                  <a:gd name="connsiteX8" fmla="*/ 9611 w 1587704"/>
                  <a:gd name="connsiteY8" fmla="*/ 1604550 h 2566930"/>
                  <a:gd name="connsiteX9" fmla="*/ 9611 w 1587704"/>
                  <a:gd name="connsiteY9" fmla="*/ 2055400 h 2566930"/>
                  <a:gd name="connsiteX10" fmla="*/ 22311 w 1587704"/>
                  <a:gd name="connsiteY10" fmla="*/ 2277650 h 2566930"/>
                  <a:gd name="connsiteX11" fmla="*/ 149311 w 1587704"/>
                  <a:gd name="connsiteY11" fmla="*/ 2353850 h 2566930"/>
                  <a:gd name="connsiteX12" fmla="*/ 593811 w 1587704"/>
                  <a:gd name="connsiteY12" fmla="*/ 2534825 h 2566930"/>
                  <a:gd name="connsiteX13" fmla="*/ 739861 w 1587704"/>
                  <a:gd name="connsiteY13" fmla="*/ 2560225 h 2566930"/>
                  <a:gd name="connsiteX14" fmla="*/ 866861 w 1587704"/>
                  <a:gd name="connsiteY14" fmla="*/ 2563400 h 2566930"/>
                  <a:gd name="connsiteX15" fmla="*/ 1019261 w 1587704"/>
                  <a:gd name="connsiteY15" fmla="*/ 2515775 h 2566930"/>
                  <a:gd name="connsiteX16" fmla="*/ 1403436 w 1587704"/>
                  <a:gd name="connsiteY16" fmla="*/ 2360200 h 2566930"/>
                  <a:gd name="connsiteX17" fmla="*/ 1574886 w 1587704"/>
                  <a:gd name="connsiteY17" fmla="*/ 2195100 h 2566930"/>
                  <a:gd name="connsiteX18" fmla="*/ 1574886 w 1587704"/>
                  <a:gd name="connsiteY18" fmla="*/ 1760125 h 2566930"/>
                  <a:gd name="connsiteX19" fmla="*/ 1571711 w 1587704"/>
                  <a:gd name="connsiteY19" fmla="*/ 1029875 h 2566930"/>
                  <a:gd name="connsiteX20" fmla="*/ 1549486 w 1587704"/>
                  <a:gd name="connsiteY20" fmla="*/ 563150 h 2566930"/>
                  <a:gd name="connsiteX21" fmla="*/ 1305011 w 1587704"/>
                  <a:gd name="connsiteY21" fmla="*/ 375825 h 2566930"/>
                  <a:gd name="connsiteX22" fmla="*/ 1092286 w 1587704"/>
                  <a:gd name="connsiteY22" fmla="*/ 299625 h 2566930"/>
                  <a:gd name="connsiteX23" fmla="*/ 1076411 w 1587704"/>
                  <a:gd name="connsiteY23" fmla="*/ 74200 h 2566930"/>
                  <a:gd name="connsiteX24" fmla="*/ 1031961 w 1587704"/>
                  <a:gd name="connsiteY24" fmla="*/ 23400 h 2566930"/>
                  <a:gd name="connsiteX25" fmla="*/ 955761 w 1587704"/>
                  <a:gd name="connsiteY25" fmla="*/ 29750 h 2566930"/>
                  <a:gd name="connsiteX26" fmla="*/ 933536 w 1587704"/>
                  <a:gd name="connsiteY26" fmla="*/ 93250 h 2566930"/>
                  <a:gd name="connsiteX27" fmla="*/ 933536 w 1587704"/>
                  <a:gd name="connsiteY27" fmla="*/ 210725 h 2566930"/>
                  <a:gd name="connsiteX28" fmla="*/ 930361 w 1587704"/>
                  <a:gd name="connsiteY28" fmla="*/ 267875 h 2566930"/>
                  <a:gd name="connsiteX29" fmla="*/ 917661 w 1587704"/>
                  <a:gd name="connsiteY29" fmla="*/ 318675 h 2566930"/>
                  <a:gd name="connsiteX30" fmla="*/ 873211 w 1587704"/>
                  <a:gd name="connsiteY30" fmla="*/ 318675 h 2566930"/>
                  <a:gd name="connsiteX31" fmla="*/ 854161 w 1587704"/>
                  <a:gd name="connsiteY31" fmla="*/ 293275 h 2566930"/>
                  <a:gd name="connsiteX32" fmla="*/ 838286 w 1587704"/>
                  <a:gd name="connsiteY32" fmla="*/ 178975 h 2566930"/>
                  <a:gd name="connsiteX33" fmla="*/ 825586 w 1587704"/>
                  <a:gd name="connsiteY33" fmla="*/ 80550 h 2566930"/>
                  <a:gd name="connsiteX34" fmla="*/ 733511 w 1587704"/>
                  <a:gd name="connsiteY34" fmla="*/ 77375 h 2566930"/>
                  <a:gd name="connsiteX35" fmla="*/ 730336 w 1587704"/>
                  <a:gd name="connsiteY35" fmla="*/ 182150 h 2566930"/>
                  <a:gd name="connsiteX36" fmla="*/ 727161 w 1587704"/>
                  <a:gd name="connsiteY36" fmla="*/ 274225 h 2566930"/>
                  <a:gd name="connsiteX37" fmla="*/ 660486 w 1587704"/>
                  <a:gd name="connsiteY37" fmla="*/ 315500 h 2566930"/>
                  <a:gd name="connsiteX38" fmla="*/ 577936 w 1587704"/>
                  <a:gd name="connsiteY38" fmla="*/ 277400 h 2566930"/>
                  <a:gd name="connsiteX39" fmla="*/ 590636 w 1587704"/>
                  <a:gd name="connsiteY39" fmla="*/ 64675 h 2566930"/>
                  <a:gd name="connsiteX40" fmla="*/ 562061 w 1587704"/>
                  <a:gd name="connsiteY40" fmla="*/ 4350 h 2566930"/>
                  <a:gd name="connsiteX41" fmla="*/ 501736 w 1587704"/>
                  <a:gd name="connsiteY41" fmla="*/ 7525 h 2566930"/>
                  <a:gd name="connsiteX0" fmla="*/ 501736 w 1587704"/>
                  <a:gd name="connsiteY0" fmla="*/ 101 h 2559506"/>
                  <a:gd name="connsiteX1" fmla="*/ 428711 w 1587704"/>
                  <a:gd name="connsiteY1" fmla="*/ 22326 h 2559506"/>
                  <a:gd name="connsiteX2" fmla="*/ 419186 w 1587704"/>
                  <a:gd name="connsiteY2" fmla="*/ 168376 h 2559506"/>
                  <a:gd name="connsiteX3" fmla="*/ 400136 w 1587704"/>
                  <a:gd name="connsiteY3" fmla="*/ 298551 h 2559506"/>
                  <a:gd name="connsiteX4" fmla="*/ 266786 w 1587704"/>
                  <a:gd name="connsiteY4" fmla="*/ 362051 h 2559506"/>
                  <a:gd name="connsiteX5" fmla="*/ 114386 w 1587704"/>
                  <a:gd name="connsiteY5" fmla="*/ 473176 h 2559506"/>
                  <a:gd name="connsiteX6" fmla="*/ 15961 w 1587704"/>
                  <a:gd name="connsiteY6" fmla="*/ 638276 h 2559506"/>
                  <a:gd name="connsiteX7" fmla="*/ 86 w 1587704"/>
                  <a:gd name="connsiteY7" fmla="*/ 962126 h 2559506"/>
                  <a:gd name="connsiteX8" fmla="*/ 9611 w 1587704"/>
                  <a:gd name="connsiteY8" fmla="*/ 1597126 h 2559506"/>
                  <a:gd name="connsiteX9" fmla="*/ 9611 w 1587704"/>
                  <a:gd name="connsiteY9" fmla="*/ 2047976 h 2559506"/>
                  <a:gd name="connsiteX10" fmla="*/ 22311 w 1587704"/>
                  <a:gd name="connsiteY10" fmla="*/ 2270226 h 2559506"/>
                  <a:gd name="connsiteX11" fmla="*/ 149311 w 1587704"/>
                  <a:gd name="connsiteY11" fmla="*/ 2346426 h 2559506"/>
                  <a:gd name="connsiteX12" fmla="*/ 593811 w 1587704"/>
                  <a:gd name="connsiteY12" fmla="*/ 2527401 h 2559506"/>
                  <a:gd name="connsiteX13" fmla="*/ 739861 w 1587704"/>
                  <a:gd name="connsiteY13" fmla="*/ 2552801 h 2559506"/>
                  <a:gd name="connsiteX14" fmla="*/ 866861 w 1587704"/>
                  <a:gd name="connsiteY14" fmla="*/ 2555976 h 2559506"/>
                  <a:gd name="connsiteX15" fmla="*/ 1019261 w 1587704"/>
                  <a:gd name="connsiteY15" fmla="*/ 2508351 h 2559506"/>
                  <a:gd name="connsiteX16" fmla="*/ 1403436 w 1587704"/>
                  <a:gd name="connsiteY16" fmla="*/ 2352776 h 2559506"/>
                  <a:gd name="connsiteX17" fmla="*/ 1574886 w 1587704"/>
                  <a:gd name="connsiteY17" fmla="*/ 2187676 h 2559506"/>
                  <a:gd name="connsiteX18" fmla="*/ 1574886 w 1587704"/>
                  <a:gd name="connsiteY18" fmla="*/ 1752701 h 2559506"/>
                  <a:gd name="connsiteX19" fmla="*/ 1571711 w 1587704"/>
                  <a:gd name="connsiteY19" fmla="*/ 1022451 h 2559506"/>
                  <a:gd name="connsiteX20" fmla="*/ 1549486 w 1587704"/>
                  <a:gd name="connsiteY20" fmla="*/ 555726 h 2559506"/>
                  <a:gd name="connsiteX21" fmla="*/ 1305011 w 1587704"/>
                  <a:gd name="connsiteY21" fmla="*/ 368401 h 2559506"/>
                  <a:gd name="connsiteX22" fmla="*/ 1092286 w 1587704"/>
                  <a:gd name="connsiteY22" fmla="*/ 292201 h 2559506"/>
                  <a:gd name="connsiteX23" fmla="*/ 1076411 w 1587704"/>
                  <a:gd name="connsiteY23" fmla="*/ 66776 h 2559506"/>
                  <a:gd name="connsiteX24" fmla="*/ 1031961 w 1587704"/>
                  <a:gd name="connsiteY24" fmla="*/ 15976 h 2559506"/>
                  <a:gd name="connsiteX25" fmla="*/ 955761 w 1587704"/>
                  <a:gd name="connsiteY25" fmla="*/ 22326 h 2559506"/>
                  <a:gd name="connsiteX26" fmla="*/ 933536 w 1587704"/>
                  <a:gd name="connsiteY26" fmla="*/ 85826 h 2559506"/>
                  <a:gd name="connsiteX27" fmla="*/ 933536 w 1587704"/>
                  <a:gd name="connsiteY27" fmla="*/ 203301 h 2559506"/>
                  <a:gd name="connsiteX28" fmla="*/ 930361 w 1587704"/>
                  <a:gd name="connsiteY28" fmla="*/ 260451 h 2559506"/>
                  <a:gd name="connsiteX29" fmla="*/ 917661 w 1587704"/>
                  <a:gd name="connsiteY29" fmla="*/ 311251 h 2559506"/>
                  <a:gd name="connsiteX30" fmla="*/ 873211 w 1587704"/>
                  <a:gd name="connsiteY30" fmla="*/ 311251 h 2559506"/>
                  <a:gd name="connsiteX31" fmla="*/ 854161 w 1587704"/>
                  <a:gd name="connsiteY31" fmla="*/ 285851 h 2559506"/>
                  <a:gd name="connsiteX32" fmla="*/ 838286 w 1587704"/>
                  <a:gd name="connsiteY32" fmla="*/ 171551 h 2559506"/>
                  <a:gd name="connsiteX33" fmla="*/ 825586 w 1587704"/>
                  <a:gd name="connsiteY33" fmla="*/ 73126 h 2559506"/>
                  <a:gd name="connsiteX34" fmla="*/ 733511 w 1587704"/>
                  <a:gd name="connsiteY34" fmla="*/ 69951 h 2559506"/>
                  <a:gd name="connsiteX35" fmla="*/ 730336 w 1587704"/>
                  <a:gd name="connsiteY35" fmla="*/ 174726 h 2559506"/>
                  <a:gd name="connsiteX36" fmla="*/ 727161 w 1587704"/>
                  <a:gd name="connsiteY36" fmla="*/ 266801 h 2559506"/>
                  <a:gd name="connsiteX37" fmla="*/ 660486 w 1587704"/>
                  <a:gd name="connsiteY37" fmla="*/ 308076 h 2559506"/>
                  <a:gd name="connsiteX38" fmla="*/ 577936 w 1587704"/>
                  <a:gd name="connsiteY38" fmla="*/ 269976 h 2559506"/>
                  <a:gd name="connsiteX39" fmla="*/ 590636 w 1587704"/>
                  <a:gd name="connsiteY39" fmla="*/ 57251 h 2559506"/>
                  <a:gd name="connsiteX40" fmla="*/ 558886 w 1587704"/>
                  <a:gd name="connsiteY40" fmla="*/ 15976 h 2559506"/>
                  <a:gd name="connsiteX41" fmla="*/ 501736 w 1587704"/>
                  <a:gd name="connsiteY41" fmla="*/ 101 h 2559506"/>
                  <a:gd name="connsiteX0" fmla="*/ 501736 w 1591465"/>
                  <a:gd name="connsiteY0" fmla="*/ 101 h 2559506"/>
                  <a:gd name="connsiteX1" fmla="*/ 428711 w 1591465"/>
                  <a:gd name="connsiteY1" fmla="*/ 22326 h 2559506"/>
                  <a:gd name="connsiteX2" fmla="*/ 419186 w 1591465"/>
                  <a:gd name="connsiteY2" fmla="*/ 168376 h 2559506"/>
                  <a:gd name="connsiteX3" fmla="*/ 400136 w 1591465"/>
                  <a:gd name="connsiteY3" fmla="*/ 298551 h 2559506"/>
                  <a:gd name="connsiteX4" fmla="*/ 266786 w 1591465"/>
                  <a:gd name="connsiteY4" fmla="*/ 362051 h 2559506"/>
                  <a:gd name="connsiteX5" fmla="*/ 114386 w 1591465"/>
                  <a:gd name="connsiteY5" fmla="*/ 473176 h 2559506"/>
                  <a:gd name="connsiteX6" fmla="*/ 15961 w 1591465"/>
                  <a:gd name="connsiteY6" fmla="*/ 638276 h 2559506"/>
                  <a:gd name="connsiteX7" fmla="*/ 86 w 1591465"/>
                  <a:gd name="connsiteY7" fmla="*/ 962126 h 2559506"/>
                  <a:gd name="connsiteX8" fmla="*/ 9611 w 1591465"/>
                  <a:gd name="connsiteY8" fmla="*/ 1597126 h 2559506"/>
                  <a:gd name="connsiteX9" fmla="*/ 9611 w 1591465"/>
                  <a:gd name="connsiteY9" fmla="*/ 2047976 h 2559506"/>
                  <a:gd name="connsiteX10" fmla="*/ 22311 w 1591465"/>
                  <a:gd name="connsiteY10" fmla="*/ 2270226 h 2559506"/>
                  <a:gd name="connsiteX11" fmla="*/ 149311 w 1591465"/>
                  <a:gd name="connsiteY11" fmla="*/ 2346426 h 2559506"/>
                  <a:gd name="connsiteX12" fmla="*/ 593811 w 1591465"/>
                  <a:gd name="connsiteY12" fmla="*/ 2527401 h 2559506"/>
                  <a:gd name="connsiteX13" fmla="*/ 739861 w 1591465"/>
                  <a:gd name="connsiteY13" fmla="*/ 2552801 h 2559506"/>
                  <a:gd name="connsiteX14" fmla="*/ 866861 w 1591465"/>
                  <a:gd name="connsiteY14" fmla="*/ 2555976 h 2559506"/>
                  <a:gd name="connsiteX15" fmla="*/ 1019261 w 1591465"/>
                  <a:gd name="connsiteY15" fmla="*/ 2508351 h 2559506"/>
                  <a:gd name="connsiteX16" fmla="*/ 1403436 w 1591465"/>
                  <a:gd name="connsiteY16" fmla="*/ 2352776 h 2559506"/>
                  <a:gd name="connsiteX17" fmla="*/ 1574886 w 1591465"/>
                  <a:gd name="connsiteY17" fmla="*/ 2187676 h 2559506"/>
                  <a:gd name="connsiteX18" fmla="*/ 1584411 w 1591465"/>
                  <a:gd name="connsiteY18" fmla="*/ 1759051 h 2559506"/>
                  <a:gd name="connsiteX19" fmla="*/ 1571711 w 1591465"/>
                  <a:gd name="connsiteY19" fmla="*/ 1022451 h 2559506"/>
                  <a:gd name="connsiteX20" fmla="*/ 1549486 w 1591465"/>
                  <a:gd name="connsiteY20" fmla="*/ 555726 h 2559506"/>
                  <a:gd name="connsiteX21" fmla="*/ 1305011 w 1591465"/>
                  <a:gd name="connsiteY21" fmla="*/ 368401 h 2559506"/>
                  <a:gd name="connsiteX22" fmla="*/ 1092286 w 1591465"/>
                  <a:gd name="connsiteY22" fmla="*/ 292201 h 2559506"/>
                  <a:gd name="connsiteX23" fmla="*/ 1076411 w 1591465"/>
                  <a:gd name="connsiteY23" fmla="*/ 66776 h 2559506"/>
                  <a:gd name="connsiteX24" fmla="*/ 1031961 w 1591465"/>
                  <a:gd name="connsiteY24" fmla="*/ 15976 h 2559506"/>
                  <a:gd name="connsiteX25" fmla="*/ 955761 w 1591465"/>
                  <a:gd name="connsiteY25" fmla="*/ 22326 h 2559506"/>
                  <a:gd name="connsiteX26" fmla="*/ 933536 w 1591465"/>
                  <a:gd name="connsiteY26" fmla="*/ 85826 h 2559506"/>
                  <a:gd name="connsiteX27" fmla="*/ 933536 w 1591465"/>
                  <a:gd name="connsiteY27" fmla="*/ 203301 h 2559506"/>
                  <a:gd name="connsiteX28" fmla="*/ 930361 w 1591465"/>
                  <a:gd name="connsiteY28" fmla="*/ 260451 h 2559506"/>
                  <a:gd name="connsiteX29" fmla="*/ 917661 w 1591465"/>
                  <a:gd name="connsiteY29" fmla="*/ 311251 h 2559506"/>
                  <a:gd name="connsiteX30" fmla="*/ 873211 w 1591465"/>
                  <a:gd name="connsiteY30" fmla="*/ 311251 h 2559506"/>
                  <a:gd name="connsiteX31" fmla="*/ 854161 w 1591465"/>
                  <a:gd name="connsiteY31" fmla="*/ 285851 h 2559506"/>
                  <a:gd name="connsiteX32" fmla="*/ 838286 w 1591465"/>
                  <a:gd name="connsiteY32" fmla="*/ 171551 h 2559506"/>
                  <a:gd name="connsiteX33" fmla="*/ 825586 w 1591465"/>
                  <a:gd name="connsiteY33" fmla="*/ 73126 h 2559506"/>
                  <a:gd name="connsiteX34" fmla="*/ 733511 w 1591465"/>
                  <a:gd name="connsiteY34" fmla="*/ 69951 h 2559506"/>
                  <a:gd name="connsiteX35" fmla="*/ 730336 w 1591465"/>
                  <a:gd name="connsiteY35" fmla="*/ 174726 h 2559506"/>
                  <a:gd name="connsiteX36" fmla="*/ 727161 w 1591465"/>
                  <a:gd name="connsiteY36" fmla="*/ 266801 h 2559506"/>
                  <a:gd name="connsiteX37" fmla="*/ 660486 w 1591465"/>
                  <a:gd name="connsiteY37" fmla="*/ 308076 h 2559506"/>
                  <a:gd name="connsiteX38" fmla="*/ 577936 w 1591465"/>
                  <a:gd name="connsiteY38" fmla="*/ 269976 h 2559506"/>
                  <a:gd name="connsiteX39" fmla="*/ 590636 w 1591465"/>
                  <a:gd name="connsiteY39" fmla="*/ 57251 h 2559506"/>
                  <a:gd name="connsiteX40" fmla="*/ 558886 w 1591465"/>
                  <a:gd name="connsiteY40" fmla="*/ 15976 h 2559506"/>
                  <a:gd name="connsiteX41" fmla="*/ 501736 w 1591465"/>
                  <a:gd name="connsiteY41"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55761 w 1590977"/>
                  <a:gd name="connsiteY25" fmla="*/ 22326 h 2559506"/>
                  <a:gd name="connsiteX26" fmla="*/ 933536 w 1590977"/>
                  <a:gd name="connsiteY26" fmla="*/ 85826 h 2559506"/>
                  <a:gd name="connsiteX27" fmla="*/ 933536 w 1590977"/>
                  <a:gd name="connsiteY27" fmla="*/ 203301 h 2559506"/>
                  <a:gd name="connsiteX28" fmla="*/ 930361 w 1590977"/>
                  <a:gd name="connsiteY28" fmla="*/ 260451 h 2559506"/>
                  <a:gd name="connsiteX29" fmla="*/ 917661 w 1590977"/>
                  <a:gd name="connsiteY29" fmla="*/ 311251 h 2559506"/>
                  <a:gd name="connsiteX30" fmla="*/ 873211 w 1590977"/>
                  <a:gd name="connsiteY30" fmla="*/ 311251 h 2559506"/>
                  <a:gd name="connsiteX31" fmla="*/ 854161 w 1590977"/>
                  <a:gd name="connsiteY31" fmla="*/ 285851 h 2559506"/>
                  <a:gd name="connsiteX32" fmla="*/ 838286 w 1590977"/>
                  <a:gd name="connsiteY32" fmla="*/ 171551 h 2559506"/>
                  <a:gd name="connsiteX33" fmla="*/ 825586 w 1590977"/>
                  <a:gd name="connsiteY33" fmla="*/ 73126 h 2559506"/>
                  <a:gd name="connsiteX34" fmla="*/ 733511 w 1590977"/>
                  <a:gd name="connsiteY34" fmla="*/ 69951 h 2559506"/>
                  <a:gd name="connsiteX35" fmla="*/ 730336 w 1590977"/>
                  <a:gd name="connsiteY35" fmla="*/ 174726 h 2559506"/>
                  <a:gd name="connsiteX36" fmla="*/ 727161 w 1590977"/>
                  <a:gd name="connsiteY36" fmla="*/ 266801 h 2559506"/>
                  <a:gd name="connsiteX37" fmla="*/ 660486 w 1590977"/>
                  <a:gd name="connsiteY37" fmla="*/ 308076 h 2559506"/>
                  <a:gd name="connsiteX38" fmla="*/ 577936 w 1590977"/>
                  <a:gd name="connsiteY38" fmla="*/ 269976 h 2559506"/>
                  <a:gd name="connsiteX39" fmla="*/ 590636 w 1590977"/>
                  <a:gd name="connsiteY39" fmla="*/ 57251 h 2559506"/>
                  <a:gd name="connsiteX40" fmla="*/ 558886 w 1590977"/>
                  <a:gd name="connsiteY40" fmla="*/ 15976 h 2559506"/>
                  <a:gd name="connsiteX41" fmla="*/ 501736 w 1590977"/>
                  <a:gd name="connsiteY41"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55761 w 1590977"/>
                  <a:gd name="connsiteY25" fmla="*/ 22326 h 2559506"/>
                  <a:gd name="connsiteX26" fmla="*/ 933536 w 1590977"/>
                  <a:gd name="connsiteY26" fmla="*/ 85826 h 2559506"/>
                  <a:gd name="connsiteX27" fmla="*/ 933536 w 1590977"/>
                  <a:gd name="connsiteY27" fmla="*/ 203301 h 2559506"/>
                  <a:gd name="connsiteX28" fmla="*/ 930361 w 1590977"/>
                  <a:gd name="connsiteY28" fmla="*/ 260451 h 2559506"/>
                  <a:gd name="connsiteX29" fmla="*/ 917661 w 1590977"/>
                  <a:gd name="connsiteY29" fmla="*/ 311251 h 2559506"/>
                  <a:gd name="connsiteX30" fmla="*/ 873211 w 1590977"/>
                  <a:gd name="connsiteY30" fmla="*/ 311251 h 2559506"/>
                  <a:gd name="connsiteX31" fmla="*/ 854161 w 1590977"/>
                  <a:gd name="connsiteY31" fmla="*/ 285851 h 2559506"/>
                  <a:gd name="connsiteX32" fmla="*/ 838286 w 1590977"/>
                  <a:gd name="connsiteY32" fmla="*/ 171551 h 2559506"/>
                  <a:gd name="connsiteX33" fmla="*/ 825586 w 1590977"/>
                  <a:gd name="connsiteY33" fmla="*/ 73126 h 2559506"/>
                  <a:gd name="connsiteX34" fmla="*/ 733511 w 1590977"/>
                  <a:gd name="connsiteY34" fmla="*/ 69951 h 2559506"/>
                  <a:gd name="connsiteX35" fmla="*/ 730336 w 1590977"/>
                  <a:gd name="connsiteY35" fmla="*/ 174726 h 2559506"/>
                  <a:gd name="connsiteX36" fmla="*/ 727161 w 1590977"/>
                  <a:gd name="connsiteY36" fmla="*/ 266801 h 2559506"/>
                  <a:gd name="connsiteX37" fmla="*/ 660486 w 1590977"/>
                  <a:gd name="connsiteY37" fmla="*/ 308076 h 2559506"/>
                  <a:gd name="connsiteX38" fmla="*/ 577936 w 1590977"/>
                  <a:gd name="connsiteY38" fmla="*/ 269976 h 2559506"/>
                  <a:gd name="connsiteX39" fmla="*/ 590636 w 1590977"/>
                  <a:gd name="connsiteY39" fmla="*/ 57251 h 2559506"/>
                  <a:gd name="connsiteX40" fmla="*/ 558886 w 1590977"/>
                  <a:gd name="connsiteY40" fmla="*/ 15976 h 2559506"/>
                  <a:gd name="connsiteX41" fmla="*/ 501736 w 1590977"/>
                  <a:gd name="connsiteY41"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55761 w 1590977"/>
                  <a:gd name="connsiteY25" fmla="*/ 22326 h 2559506"/>
                  <a:gd name="connsiteX26" fmla="*/ 933536 w 1590977"/>
                  <a:gd name="connsiteY26" fmla="*/ 85826 h 2559506"/>
                  <a:gd name="connsiteX27" fmla="*/ 933536 w 1590977"/>
                  <a:gd name="connsiteY27" fmla="*/ 203301 h 2559506"/>
                  <a:gd name="connsiteX28" fmla="*/ 930361 w 1590977"/>
                  <a:gd name="connsiteY28" fmla="*/ 260451 h 2559506"/>
                  <a:gd name="connsiteX29" fmla="*/ 917661 w 1590977"/>
                  <a:gd name="connsiteY29" fmla="*/ 311251 h 2559506"/>
                  <a:gd name="connsiteX30" fmla="*/ 873211 w 1590977"/>
                  <a:gd name="connsiteY30" fmla="*/ 311251 h 2559506"/>
                  <a:gd name="connsiteX31" fmla="*/ 854161 w 1590977"/>
                  <a:gd name="connsiteY31" fmla="*/ 285851 h 2559506"/>
                  <a:gd name="connsiteX32" fmla="*/ 838286 w 1590977"/>
                  <a:gd name="connsiteY32" fmla="*/ 171551 h 2559506"/>
                  <a:gd name="connsiteX33" fmla="*/ 825586 w 1590977"/>
                  <a:gd name="connsiteY33" fmla="*/ 73126 h 2559506"/>
                  <a:gd name="connsiteX34" fmla="*/ 733511 w 1590977"/>
                  <a:gd name="connsiteY34" fmla="*/ 69951 h 2559506"/>
                  <a:gd name="connsiteX35" fmla="*/ 730336 w 1590977"/>
                  <a:gd name="connsiteY35" fmla="*/ 174726 h 2559506"/>
                  <a:gd name="connsiteX36" fmla="*/ 727161 w 1590977"/>
                  <a:gd name="connsiteY36" fmla="*/ 266801 h 2559506"/>
                  <a:gd name="connsiteX37" fmla="*/ 660486 w 1590977"/>
                  <a:gd name="connsiteY37" fmla="*/ 308076 h 2559506"/>
                  <a:gd name="connsiteX38" fmla="*/ 577936 w 1590977"/>
                  <a:gd name="connsiteY38" fmla="*/ 269976 h 2559506"/>
                  <a:gd name="connsiteX39" fmla="*/ 590636 w 1590977"/>
                  <a:gd name="connsiteY39" fmla="*/ 57251 h 2559506"/>
                  <a:gd name="connsiteX40" fmla="*/ 558886 w 1590977"/>
                  <a:gd name="connsiteY40" fmla="*/ 15976 h 2559506"/>
                  <a:gd name="connsiteX41" fmla="*/ 501736 w 1590977"/>
                  <a:gd name="connsiteY41"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55761 w 1590977"/>
                  <a:gd name="connsiteY25" fmla="*/ 22326 h 2559506"/>
                  <a:gd name="connsiteX26" fmla="*/ 933536 w 1590977"/>
                  <a:gd name="connsiteY26" fmla="*/ 85826 h 2559506"/>
                  <a:gd name="connsiteX27" fmla="*/ 933536 w 1590977"/>
                  <a:gd name="connsiteY27" fmla="*/ 203301 h 2559506"/>
                  <a:gd name="connsiteX28" fmla="*/ 930361 w 1590977"/>
                  <a:gd name="connsiteY28" fmla="*/ 260451 h 2559506"/>
                  <a:gd name="connsiteX29" fmla="*/ 917661 w 1590977"/>
                  <a:gd name="connsiteY29" fmla="*/ 311251 h 2559506"/>
                  <a:gd name="connsiteX30" fmla="*/ 873211 w 1590977"/>
                  <a:gd name="connsiteY30" fmla="*/ 311251 h 2559506"/>
                  <a:gd name="connsiteX31" fmla="*/ 854161 w 1590977"/>
                  <a:gd name="connsiteY31" fmla="*/ 285851 h 2559506"/>
                  <a:gd name="connsiteX32" fmla="*/ 838286 w 1590977"/>
                  <a:gd name="connsiteY32" fmla="*/ 171551 h 2559506"/>
                  <a:gd name="connsiteX33" fmla="*/ 825586 w 1590977"/>
                  <a:gd name="connsiteY33" fmla="*/ 73126 h 2559506"/>
                  <a:gd name="connsiteX34" fmla="*/ 733511 w 1590977"/>
                  <a:gd name="connsiteY34" fmla="*/ 69951 h 2559506"/>
                  <a:gd name="connsiteX35" fmla="*/ 730336 w 1590977"/>
                  <a:gd name="connsiteY35" fmla="*/ 174726 h 2559506"/>
                  <a:gd name="connsiteX36" fmla="*/ 727161 w 1590977"/>
                  <a:gd name="connsiteY36" fmla="*/ 266801 h 2559506"/>
                  <a:gd name="connsiteX37" fmla="*/ 660486 w 1590977"/>
                  <a:gd name="connsiteY37" fmla="*/ 308076 h 2559506"/>
                  <a:gd name="connsiteX38" fmla="*/ 577936 w 1590977"/>
                  <a:gd name="connsiteY38" fmla="*/ 269976 h 2559506"/>
                  <a:gd name="connsiteX39" fmla="*/ 590636 w 1590977"/>
                  <a:gd name="connsiteY39" fmla="*/ 57251 h 2559506"/>
                  <a:gd name="connsiteX40" fmla="*/ 558886 w 1590977"/>
                  <a:gd name="connsiteY40" fmla="*/ 15976 h 2559506"/>
                  <a:gd name="connsiteX41" fmla="*/ 501736 w 1590977"/>
                  <a:gd name="connsiteY41" fmla="*/ 101 h 25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90977" h="2559506">
                    <a:moveTo>
                      <a:pt x="501736" y="101"/>
                    </a:moveTo>
                    <a:cubicBezTo>
                      <a:pt x="480040" y="1159"/>
                      <a:pt x="442469" y="-5720"/>
                      <a:pt x="428711" y="22326"/>
                    </a:cubicBezTo>
                    <a:cubicBezTo>
                      <a:pt x="414953" y="50372"/>
                      <a:pt x="423949" y="122339"/>
                      <a:pt x="419186" y="168376"/>
                    </a:cubicBezTo>
                    <a:cubicBezTo>
                      <a:pt x="414424" y="214414"/>
                      <a:pt x="425536" y="266272"/>
                      <a:pt x="400136" y="298551"/>
                    </a:cubicBezTo>
                    <a:cubicBezTo>
                      <a:pt x="374736" y="330830"/>
                      <a:pt x="314411" y="332947"/>
                      <a:pt x="266786" y="362051"/>
                    </a:cubicBezTo>
                    <a:cubicBezTo>
                      <a:pt x="219161" y="391155"/>
                      <a:pt x="156190" y="427139"/>
                      <a:pt x="114386" y="473176"/>
                    </a:cubicBezTo>
                    <a:cubicBezTo>
                      <a:pt x="72582" y="519214"/>
                      <a:pt x="35011" y="556784"/>
                      <a:pt x="15961" y="638276"/>
                    </a:cubicBezTo>
                    <a:cubicBezTo>
                      <a:pt x="-3089" y="719768"/>
                      <a:pt x="1144" y="802318"/>
                      <a:pt x="86" y="962126"/>
                    </a:cubicBezTo>
                    <a:cubicBezTo>
                      <a:pt x="-972" y="1121934"/>
                      <a:pt x="8023" y="1416151"/>
                      <a:pt x="9611" y="1597126"/>
                    </a:cubicBezTo>
                    <a:cubicBezTo>
                      <a:pt x="11199" y="1778101"/>
                      <a:pt x="7494" y="1935793"/>
                      <a:pt x="9611" y="2047976"/>
                    </a:cubicBezTo>
                    <a:cubicBezTo>
                      <a:pt x="11728" y="2160159"/>
                      <a:pt x="-972" y="2220484"/>
                      <a:pt x="22311" y="2270226"/>
                    </a:cubicBezTo>
                    <a:cubicBezTo>
                      <a:pt x="45594" y="2319968"/>
                      <a:pt x="54061" y="2303563"/>
                      <a:pt x="149311" y="2346426"/>
                    </a:cubicBezTo>
                    <a:cubicBezTo>
                      <a:pt x="244561" y="2389289"/>
                      <a:pt x="495386" y="2493005"/>
                      <a:pt x="593811" y="2527401"/>
                    </a:cubicBezTo>
                    <a:cubicBezTo>
                      <a:pt x="692236" y="2561797"/>
                      <a:pt x="694353" y="2548039"/>
                      <a:pt x="739861" y="2552801"/>
                    </a:cubicBezTo>
                    <a:cubicBezTo>
                      <a:pt x="785369" y="2557563"/>
                      <a:pt x="820294" y="2563384"/>
                      <a:pt x="866861" y="2555976"/>
                    </a:cubicBezTo>
                    <a:cubicBezTo>
                      <a:pt x="913428" y="2548568"/>
                      <a:pt x="929832" y="2542218"/>
                      <a:pt x="1019261" y="2508351"/>
                    </a:cubicBezTo>
                    <a:cubicBezTo>
                      <a:pt x="1108690" y="2474484"/>
                      <a:pt x="1310832" y="2406222"/>
                      <a:pt x="1403436" y="2352776"/>
                    </a:cubicBezTo>
                    <a:cubicBezTo>
                      <a:pt x="1496040" y="2299330"/>
                      <a:pt x="1544724" y="2286630"/>
                      <a:pt x="1574886" y="2187676"/>
                    </a:cubicBezTo>
                    <a:cubicBezTo>
                      <a:pt x="1605049" y="2088722"/>
                      <a:pt x="1583353" y="1952197"/>
                      <a:pt x="1584411" y="1759051"/>
                    </a:cubicBezTo>
                    <a:cubicBezTo>
                      <a:pt x="1585469" y="1565905"/>
                      <a:pt x="1587057" y="1229355"/>
                      <a:pt x="1581236" y="1028801"/>
                    </a:cubicBezTo>
                    <a:cubicBezTo>
                      <a:pt x="1575415" y="828247"/>
                      <a:pt x="1595523" y="665793"/>
                      <a:pt x="1549486" y="555726"/>
                    </a:cubicBezTo>
                    <a:cubicBezTo>
                      <a:pt x="1503449" y="445659"/>
                      <a:pt x="1447886" y="418672"/>
                      <a:pt x="1305011" y="368401"/>
                    </a:cubicBezTo>
                    <a:cubicBezTo>
                      <a:pt x="1162136" y="318130"/>
                      <a:pt x="1130386" y="342472"/>
                      <a:pt x="1092286" y="292201"/>
                    </a:cubicBezTo>
                    <a:cubicBezTo>
                      <a:pt x="1054186" y="241930"/>
                      <a:pt x="1086465" y="112814"/>
                      <a:pt x="1076411" y="66776"/>
                    </a:cubicBezTo>
                    <a:cubicBezTo>
                      <a:pt x="1066357" y="20738"/>
                      <a:pt x="1052069" y="23384"/>
                      <a:pt x="1031961" y="15976"/>
                    </a:cubicBezTo>
                    <a:cubicBezTo>
                      <a:pt x="1011853" y="8568"/>
                      <a:pt x="972165" y="10684"/>
                      <a:pt x="955761" y="22326"/>
                    </a:cubicBezTo>
                    <a:cubicBezTo>
                      <a:pt x="939357" y="33968"/>
                      <a:pt x="937240" y="55664"/>
                      <a:pt x="933536" y="85826"/>
                    </a:cubicBezTo>
                    <a:cubicBezTo>
                      <a:pt x="929832" y="115989"/>
                      <a:pt x="934065" y="174197"/>
                      <a:pt x="933536" y="203301"/>
                    </a:cubicBezTo>
                    <a:cubicBezTo>
                      <a:pt x="933007" y="232405"/>
                      <a:pt x="933007" y="242459"/>
                      <a:pt x="930361" y="260451"/>
                    </a:cubicBezTo>
                    <a:cubicBezTo>
                      <a:pt x="927715" y="278443"/>
                      <a:pt x="927186" y="302784"/>
                      <a:pt x="917661" y="311251"/>
                    </a:cubicBezTo>
                    <a:cubicBezTo>
                      <a:pt x="908136" y="319718"/>
                      <a:pt x="883794" y="315484"/>
                      <a:pt x="873211" y="311251"/>
                    </a:cubicBezTo>
                    <a:cubicBezTo>
                      <a:pt x="862628" y="307018"/>
                      <a:pt x="859982" y="309134"/>
                      <a:pt x="854161" y="285851"/>
                    </a:cubicBezTo>
                    <a:cubicBezTo>
                      <a:pt x="848340" y="262568"/>
                      <a:pt x="843048" y="207005"/>
                      <a:pt x="838286" y="171551"/>
                    </a:cubicBezTo>
                    <a:cubicBezTo>
                      <a:pt x="833524" y="136097"/>
                      <a:pt x="843048" y="90059"/>
                      <a:pt x="825586" y="73126"/>
                    </a:cubicBezTo>
                    <a:cubicBezTo>
                      <a:pt x="808124" y="56193"/>
                      <a:pt x="749386" y="53018"/>
                      <a:pt x="733511" y="69951"/>
                    </a:cubicBezTo>
                    <a:cubicBezTo>
                      <a:pt x="717636" y="86884"/>
                      <a:pt x="731394" y="141918"/>
                      <a:pt x="730336" y="174726"/>
                    </a:cubicBezTo>
                    <a:cubicBezTo>
                      <a:pt x="729278" y="207534"/>
                      <a:pt x="738803" y="244576"/>
                      <a:pt x="727161" y="266801"/>
                    </a:cubicBezTo>
                    <a:cubicBezTo>
                      <a:pt x="715519" y="289026"/>
                      <a:pt x="685357" y="307547"/>
                      <a:pt x="660486" y="308076"/>
                    </a:cubicBezTo>
                    <a:cubicBezTo>
                      <a:pt x="635615" y="308605"/>
                      <a:pt x="589578" y="311780"/>
                      <a:pt x="577936" y="269976"/>
                    </a:cubicBezTo>
                    <a:cubicBezTo>
                      <a:pt x="566294" y="228172"/>
                      <a:pt x="593282" y="102759"/>
                      <a:pt x="590636" y="57251"/>
                    </a:cubicBezTo>
                    <a:cubicBezTo>
                      <a:pt x="587990" y="11743"/>
                      <a:pt x="573703" y="25501"/>
                      <a:pt x="558886" y="15976"/>
                    </a:cubicBezTo>
                    <a:cubicBezTo>
                      <a:pt x="544069" y="6451"/>
                      <a:pt x="523432" y="-957"/>
                      <a:pt x="501736" y="101"/>
                    </a:cubicBezTo>
                    <a:close/>
                  </a:path>
                </a:pathLst>
              </a:custGeom>
              <a:gradFill flip="none" rotWithShape="1">
                <a:gsLst>
                  <a:gs pos="0">
                    <a:schemeClr val="tx1">
                      <a:lumMod val="50000"/>
                      <a:lumOff val="50000"/>
                    </a:schemeClr>
                  </a:gs>
                  <a:gs pos="14000">
                    <a:schemeClr val="accent1">
                      <a:lumMod val="45000"/>
                      <a:lumOff val="55000"/>
                    </a:schemeClr>
                  </a:gs>
                  <a:gs pos="32000">
                    <a:schemeClr val="accent1">
                      <a:lumMod val="45000"/>
                      <a:lumOff val="55000"/>
                    </a:schemeClr>
                  </a:gs>
                  <a:gs pos="85000">
                    <a:schemeClr val="bg1"/>
                  </a:gs>
                </a:gsLst>
                <a:path path="rect">
                  <a:fillToRect l="50000" t="50000" r="50000" b="50000"/>
                </a:path>
                <a:tileRect/>
              </a:gradFill>
              <a:ln w="47625">
                <a:solidFill>
                  <a:schemeClr val="bg1">
                    <a:lumMod val="75000"/>
                  </a:schemeClr>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7250AD4D-7F33-222E-B078-2E75400C3EE4}"/>
                  </a:ext>
                </a:extLst>
              </p:cNvPr>
              <p:cNvSpPr/>
              <p:nvPr/>
            </p:nvSpPr>
            <p:spPr>
              <a:xfrm>
                <a:off x="5257334" y="3035528"/>
                <a:ext cx="1444892" cy="2381530"/>
              </a:xfrm>
              <a:custGeom>
                <a:avLst/>
                <a:gdLst>
                  <a:gd name="connsiteX0" fmla="*/ 501736 w 1587704"/>
                  <a:gd name="connsiteY0" fmla="*/ 21242 h 2564772"/>
                  <a:gd name="connsiteX1" fmla="*/ 428711 w 1587704"/>
                  <a:gd name="connsiteY1" fmla="*/ 27592 h 2564772"/>
                  <a:gd name="connsiteX2" fmla="*/ 419186 w 1587704"/>
                  <a:gd name="connsiteY2" fmla="*/ 173642 h 2564772"/>
                  <a:gd name="connsiteX3" fmla="*/ 425536 w 1587704"/>
                  <a:gd name="connsiteY3" fmla="*/ 300642 h 2564772"/>
                  <a:gd name="connsiteX4" fmla="*/ 266786 w 1587704"/>
                  <a:gd name="connsiteY4" fmla="*/ 367317 h 2564772"/>
                  <a:gd name="connsiteX5" fmla="*/ 114386 w 1587704"/>
                  <a:gd name="connsiteY5" fmla="*/ 478442 h 2564772"/>
                  <a:gd name="connsiteX6" fmla="*/ 15961 w 1587704"/>
                  <a:gd name="connsiteY6" fmla="*/ 643542 h 2564772"/>
                  <a:gd name="connsiteX7" fmla="*/ 86 w 1587704"/>
                  <a:gd name="connsiteY7" fmla="*/ 967392 h 2564772"/>
                  <a:gd name="connsiteX8" fmla="*/ 9611 w 1587704"/>
                  <a:gd name="connsiteY8" fmla="*/ 1602392 h 2564772"/>
                  <a:gd name="connsiteX9" fmla="*/ 9611 w 1587704"/>
                  <a:gd name="connsiteY9" fmla="*/ 2053242 h 2564772"/>
                  <a:gd name="connsiteX10" fmla="*/ 22311 w 1587704"/>
                  <a:gd name="connsiteY10" fmla="*/ 2275492 h 2564772"/>
                  <a:gd name="connsiteX11" fmla="*/ 149311 w 1587704"/>
                  <a:gd name="connsiteY11" fmla="*/ 2351692 h 2564772"/>
                  <a:gd name="connsiteX12" fmla="*/ 593811 w 1587704"/>
                  <a:gd name="connsiteY12" fmla="*/ 2532667 h 2564772"/>
                  <a:gd name="connsiteX13" fmla="*/ 739861 w 1587704"/>
                  <a:gd name="connsiteY13" fmla="*/ 2558067 h 2564772"/>
                  <a:gd name="connsiteX14" fmla="*/ 866861 w 1587704"/>
                  <a:gd name="connsiteY14" fmla="*/ 2561242 h 2564772"/>
                  <a:gd name="connsiteX15" fmla="*/ 1019261 w 1587704"/>
                  <a:gd name="connsiteY15" fmla="*/ 2513617 h 2564772"/>
                  <a:gd name="connsiteX16" fmla="*/ 1403436 w 1587704"/>
                  <a:gd name="connsiteY16" fmla="*/ 2358042 h 2564772"/>
                  <a:gd name="connsiteX17" fmla="*/ 1574886 w 1587704"/>
                  <a:gd name="connsiteY17" fmla="*/ 2192942 h 2564772"/>
                  <a:gd name="connsiteX18" fmla="*/ 1574886 w 1587704"/>
                  <a:gd name="connsiteY18" fmla="*/ 1757967 h 2564772"/>
                  <a:gd name="connsiteX19" fmla="*/ 1571711 w 1587704"/>
                  <a:gd name="connsiteY19" fmla="*/ 1027717 h 2564772"/>
                  <a:gd name="connsiteX20" fmla="*/ 1549486 w 1587704"/>
                  <a:gd name="connsiteY20" fmla="*/ 560992 h 2564772"/>
                  <a:gd name="connsiteX21" fmla="*/ 1305011 w 1587704"/>
                  <a:gd name="connsiteY21" fmla="*/ 373667 h 2564772"/>
                  <a:gd name="connsiteX22" fmla="*/ 1092286 w 1587704"/>
                  <a:gd name="connsiteY22" fmla="*/ 297467 h 2564772"/>
                  <a:gd name="connsiteX23" fmla="*/ 1085936 w 1587704"/>
                  <a:gd name="connsiteY23" fmla="*/ 65692 h 2564772"/>
                  <a:gd name="connsiteX24" fmla="*/ 1031961 w 1587704"/>
                  <a:gd name="connsiteY24" fmla="*/ 21242 h 2564772"/>
                  <a:gd name="connsiteX25" fmla="*/ 955761 w 1587704"/>
                  <a:gd name="connsiteY25" fmla="*/ 27592 h 2564772"/>
                  <a:gd name="connsiteX26" fmla="*/ 920836 w 1587704"/>
                  <a:gd name="connsiteY26" fmla="*/ 97442 h 2564772"/>
                  <a:gd name="connsiteX27" fmla="*/ 933536 w 1587704"/>
                  <a:gd name="connsiteY27" fmla="*/ 208567 h 2564772"/>
                  <a:gd name="connsiteX28" fmla="*/ 930361 w 1587704"/>
                  <a:gd name="connsiteY28" fmla="*/ 265717 h 2564772"/>
                  <a:gd name="connsiteX29" fmla="*/ 917661 w 1587704"/>
                  <a:gd name="connsiteY29" fmla="*/ 316517 h 2564772"/>
                  <a:gd name="connsiteX30" fmla="*/ 873211 w 1587704"/>
                  <a:gd name="connsiteY30" fmla="*/ 316517 h 2564772"/>
                  <a:gd name="connsiteX31" fmla="*/ 854161 w 1587704"/>
                  <a:gd name="connsiteY31" fmla="*/ 291117 h 2564772"/>
                  <a:gd name="connsiteX32" fmla="*/ 819236 w 1587704"/>
                  <a:gd name="connsiteY32" fmla="*/ 179992 h 2564772"/>
                  <a:gd name="connsiteX33" fmla="*/ 825586 w 1587704"/>
                  <a:gd name="connsiteY33" fmla="*/ 78392 h 2564772"/>
                  <a:gd name="connsiteX34" fmla="*/ 733511 w 1587704"/>
                  <a:gd name="connsiteY34" fmla="*/ 75217 h 2564772"/>
                  <a:gd name="connsiteX35" fmla="*/ 730336 w 1587704"/>
                  <a:gd name="connsiteY35" fmla="*/ 179992 h 2564772"/>
                  <a:gd name="connsiteX36" fmla="*/ 727161 w 1587704"/>
                  <a:gd name="connsiteY36" fmla="*/ 272067 h 2564772"/>
                  <a:gd name="connsiteX37" fmla="*/ 660486 w 1587704"/>
                  <a:gd name="connsiteY37" fmla="*/ 313342 h 2564772"/>
                  <a:gd name="connsiteX38" fmla="*/ 577936 w 1587704"/>
                  <a:gd name="connsiteY38" fmla="*/ 275242 h 2564772"/>
                  <a:gd name="connsiteX39" fmla="*/ 590636 w 1587704"/>
                  <a:gd name="connsiteY39" fmla="*/ 62517 h 2564772"/>
                  <a:gd name="connsiteX40" fmla="*/ 562061 w 1587704"/>
                  <a:gd name="connsiteY40" fmla="*/ 2192 h 2564772"/>
                  <a:gd name="connsiteX41" fmla="*/ 501736 w 1587704"/>
                  <a:gd name="connsiteY41" fmla="*/ 21242 h 2564772"/>
                  <a:gd name="connsiteX0" fmla="*/ 501736 w 1587704"/>
                  <a:gd name="connsiteY0" fmla="*/ 21242 h 2564772"/>
                  <a:gd name="connsiteX1" fmla="*/ 428711 w 1587704"/>
                  <a:gd name="connsiteY1" fmla="*/ 27592 h 2564772"/>
                  <a:gd name="connsiteX2" fmla="*/ 419186 w 1587704"/>
                  <a:gd name="connsiteY2" fmla="*/ 173642 h 2564772"/>
                  <a:gd name="connsiteX3" fmla="*/ 425536 w 1587704"/>
                  <a:gd name="connsiteY3" fmla="*/ 300642 h 2564772"/>
                  <a:gd name="connsiteX4" fmla="*/ 266786 w 1587704"/>
                  <a:gd name="connsiteY4" fmla="*/ 367317 h 2564772"/>
                  <a:gd name="connsiteX5" fmla="*/ 114386 w 1587704"/>
                  <a:gd name="connsiteY5" fmla="*/ 478442 h 2564772"/>
                  <a:gd name="connsiteX6" fmla="*/ 15961 w 1587704"/>
                  <a:gd name="connsiteY6" fmla="*/ 643542 h 2564772"/>
                  <a:gd name="connsiteX7" fmla="*/ 86 w 1587704"/>
                  <a:gd name="connsiteY7" fmla="*/ 967392 h 2564772"/>
                  <a:gd name="connsiteX8" fmla="*/ 9611 w 1587704"/>
                  <a:gd name="connsiteY8" fmla="*/ 1602392 h 2564772"/>
                  <a:gd name="connsiteX9" fmla="*/ 9611 w 1587704"/>
                  <a:gd name="connsiteY9" fmla="*/ 2053242 h 2564772"/>
                  <a:gd name="connsiteX10" fmla="*/ 22311 w 1587704"/>
                  <a:gd name="connsiteY10" fmla="*/ 2275492 h 2564772"/>
                  <a:gd name="connsiteX11" fmla="*/ 149311 w 1587704"/>
                  <a:gd name="connsiteY11" fmla="*/ 2351692 h 2564772"/>
                  <a:gd name="connsiteX12" fmla="*/ 593811 w 1587704"/>
                  <a:gd name="connsiteY12" fmla="*/ 2532667 h 2564772"/>
                  <a:gd name="connsiteX13" fmla="*/ 739861 w 1587704"/>
                  <a:gd name="connsiteY13" fmla="*/ 2558067 h 2564772"/>
                  <a:gd name="connsiteX14" fmla="*/ 866861 w 1587704"/>
                  <a:gd name="connsiteY14" fmla="*/ 2561242 h 2564772"/>
                  <a:gd name="connsiteX15" fmla="*/ 1019261 w 1587704"/>
                  <a:gd name="connsiteY15" fmla="*/ 2513617 h 2564772"/>
                  <a:gd name="connsiteX16" fmla="*/ 1403436 w 1587704"/>
                  <a:gd name="connsiteY16" fmla="*/ 2358042 h 2564772"/>
                  <a:gd name="connsiteX17" fmla="*/ 1574886 w 1587704"/>
                  <a:gd name="connsiteY17" fmla="*/ 2192942 h 2564772"/>
                  <a:gd name="connsiteX18" fmla="*/ 1574886 w 1587704"/>
                  <a:gd name="connsiteY18" fmla="*/ 1757967 h 2564772"/>
                  <a:gd name="connsiteX19" fmla="*/ 1571711 w 1587704"/>
                  <a:gd name="connsiteY19" fmla="*/ 1027717 h 2564772"/>
                  <a:gd name="connsiteX20" fmla="*/ 1549486 w 1587704"/>
                  <a:gd name="connsiteY20" fmla="*/ 560992 h 2564772"/>
                  <a:gd name="connsiteX21" fmla="*/ 1305011 w 1587704"/>
                  <a:gd name="connsiteY21" fmla="*/ 373667 h 2564772"/>
                  <a:gd name="connsiteX22" fmla="*/ 1092286 w 1587704"/>
                  <a:gd name="connsiteY22" fmla="*/ 297467 h 2564772"/>
                  <a:gd name="connsiteX23" fmla="*/ 1085936 w 1587704"/>
                  <a:gd name="connsiteY23" fmla="*/ 65692 h 2564772"/>
                  <a:gd name="connsiteX24" fmla="*/ 1031961 w 1587704"/>
                  <a:gd name="connsiteY24" fmla="*/ 21242 h 2564772"/>
                  <a:gd name="connsiteX25" fmla="*/ 955761 w 1587704"/>
                  <a:gd name="connsiteY25" fmla="*/ 27592 h 2564772"/>
                  <a:gd name="connsiteX26" fmla="*/ 933536 w 1587704"/>
                  <a:gd name="connsiteY26" fmla="*/ 91092 h 2564772"/>
                  <a:gd name="connsiteX27" fmla="*/ 933536 w 1587704"/>
                  <a:gd name="connsiteY27" fmla="*/ 208567 h 2564772"/>
                  <a:gd name="connsiteX28" fmla="*/ 930361 w 1587704"/>
                  <a:gd name="connsiteY28" fmla="*/ 265717 h 2564772"/>
                  <a:gd name="connsiteX29" fmla="*/ 917661 w 1587704"/>
                  <a:gd name="connsiteY29" fmla="*/ 316517 h 2564772"/>
                  <a:gd name="connsiteX30" fmla="*/ 873211 w 1587704"/>
                  <a:gd name="connsiteY30" fmla="*/ 316517 h 2564772"/>
                  <a:gd name="connsiteX31" fmla="*/ 854161 w 1587704"/>
                  <a:gd name="connsiteY31" fmla="*/ 291117 h 2564772"/>
                  <a:gd name="connsiteX32" fmla="*/ 819236 w 1587704"/>
                  <a:gd name="connsiteY32" fmla="*/ 179992 h 2564772"/>
                  <a:gd name="connsiteX33" fmla="*/ 825586 w 1587704"/>
                  <a:gd name="connsiteY33" fmla="*/ 78392 h 2564772"/>
                  <a:gd name="connsiteX34" fmla="*/ 733511 w 1587704"/>
                  <a:gd name="connsiteY34" fmla="*/ 75217 h 2564772"/>
                  <a:gd name="connsiteX35" fmla="*/ 730336 w 1587704"/>
                  <a:gd name="connsiteY35" fmla="*/ 179992 h 2564772"/>
                  <a:gd name="connsiteX36" fmla="*/ 727161 w 1587704"/>
                  <a:gd name="connsiteY36" fmla="*/ 272067 h 2564772"/>
                  <a:gd name="connsiteX37" fmla="*/ 660486 w 1587704"/>
                  <a:gd name="connsiteY37" fmla="*/ 313342 h 2564772"/>
                  <a:gd name="connsiteX38" fmla="*/ 577936 w 1587704"/>
                  <a:gd name="connsiteY38" fmla="*/ 275242 h 2564772"/>
                  <a:gd name="connsiteX39" fmla="*/ 590636 w 1587704"/>
                  <a:gd name="connsiteY39" fmla="*/ 62517 h 2564772"/>
                  <a:gd name="connsiteX40" fmla="*/ 562061 w 1587704"/>
                  <a:gd name="connsiteY40" fmla="*/ 2192 h 2564772"/>
                  <a:gd name="connsiteX41" fmla="*/ 501736 w 1587704"/>
                  <a:gd name="connsiteY41" fmla="*/ 21242 h 2564772"/>
                  <a:gd name="connsiteX0" fmla="*/ 501736 w 1587704"/>
                  <a:gd name="connsiteY0" fmla="*/ 21242 h 2564772"/>
                  <a:gd name="connsiteX1" fmla="*/ 428711 w 1587704"/>
                  <a:gd name="connsiteY1" fmla="*/ 27592 h 2564772"/>
                  <a:gd name="connsiteX2" fmla="*/ 419186 w 1587704"/>
                  <a:gd name="connsiteY2" fmla="*/ 173642 h 2564772"/>
                  <a:gd name="connsiteX3" fmla="*/ 425536 w 1587704"/>
                  <a:gd name="connsiteY3" fmla="*/ 300642 h 2564772"/>
                  <a:gd name="connsiteX4" fmla="*/ 266786 w 1587704"/>
                  <a:gd name="connsiteY4" fmla="*/ 367317 h 2564772"/>
                  <a:gd name="connsiteX5" fmla="*/ 114386 w 1587704"/>
                  <a:gd name="connsiteY5" fmla="*/ 478442 h 2564772"/>
                  <a:gd name="connsiteX6" fmla="*/ 15961 w 1587704"/>
                  <a:gd name="connsiteY6" fmla="*/ 643542 h 2564772"/>
                  <a:gd name="connsiteX7" fmla="*/ 86 w 1587704"/>
                  <a:gd name="connsiteY7" fmla="*/ 967392 h 2564772"/>
                  <a:gd name="connsiteX8" fmla="*/ 9611 w 1587704"/>
                  <a:gd name="connsiteY8" fmla="*/ 1602392 h 2564772"/>
                  <a:gd name="connsiteX9" fmla="*/ 9611 w 1587704"/>
                  <a:gd name="connsiteY9" fmla="*/ 2053242 h 2564772"/>
                  <a:gd name="connsiteX10" fmla="*/ 22311 w 1587704"/>
                  <a:gd name="connsiteY10" fmla="*/ 2275492 h 2564772"/>
                  <a:gd name="connsiteX11" fmla="*/ 149311 w 1587704"/>
                  <a:gd name="connsiteY11" fmla="*/ 2351692 h 2564772"/>
                  <a:gd name="connsiteX12" fmla="*/ 593811 w 1587704"/>
                  <a:gd name="connsiteY12" fmla="*/ 2532667 h 2564772"/>
                  <a:gd name="connsiteX13" fmla="*/ 739861 w 1587704"/>
                  <a:gd name="connsiteY13" fmla="*/ 2558067 h 2564772"/>
                  <a:gd name="connsiteX14" fmla="*/ 866861 w 1587704"/>
                  <a:gd name="connsiteY14" fmla="*/ 2561242 h 2564772"/>
                  <a:gd name="connsiteX15" fmla="*/ 1019261 w 1587704"/>
                  <a:gd name="connsiteY15" fmla="*/ 2513617 h 2564772"/>
                  <a:gd name="connsiteX16" fmla="*/ 1403436 w 1587704"/>
                  <a:gd name="connsiteY16" fmla="*/ 2358042 h 2564772"/>
                  <a:gd name="connsiteX17" fmla="*/ 1574886 w 1587704"/>
                  <a:gd name="connsiteY17" fmla="*/ 2192942 h 2564772"/>
                  <a:gd name="connsiteX18" fmla="*/ 1574886 w 1587704"/>
                  <a:gd name="connsiteY18" fmla="*/ 1757967 h 2564772"/>
                  <a:gd name="connsiteX19" fmla="*/ 1571711 w 1587704"/>
                  <a:gd name="connsiteY19" fmla="*/ 1027717 h 2564772"/>
                  <a:gd name="connsiteX20" fmla="*/ 1549486 w 1587704"/>
                  <a:gd name="connsiteY20" fmla="*/ 560992 h 2564772"/>
                  <a:gd name="connsiteX21" fmla="*/ 1305011 w 1587704"/>
                  <a:gd name="connsiteY21" fmla="*/ 373667 h 2564772"/>
                  <a:gd name="connsiteX22" fmla="*/ 1092286 w 1587704"/>
                  <a:gd name="connsiteY22" fmla="*/ 297467 h 2564772"/>
                  <a:gd name="connsiteX23" fmla="*/ 1076411 w 1587704"/>
                  <a:gd name="connsiteY23" fmla="*/ 72042 h 2564772"/>
                  <a:gd name="connsiteX24" fmla="*/ 1031961 w 1587704"/>
                  <a:gd name="connsiteY24" fmla="*/ 21242 h 2564772"/>
                  <a:gd name="connsiteX25" fmla="*/ 955761 w 1587704"/>
                  <a:gd name="connsiteY25" fmla="*/ 27592 h 2564772"/>
                  <a:gd name="connsiteX26" fmla="*/ 933536 w 1587704"/>
                  <a:gd name="connsiteY26" fmla="*/ 91092 h 2564772"/>
                  <a:gd name="connsiteX27" fmla="*/ 933536 w 1587704"/>
                  <a:gd name="connsiteY27" fmla="*/ 208567 h 2564772"/>
                  <a:gd name="connsiteX28" fmla="*/ 930361 w 1587704"/>
                  <a:gd name="connsiteY28" fmla="*/ 265717 h 2564772"/>
                  <a:gd name="connsiteX29" fmla="*/ 917661 w 1587704"/>
                  <a:gd name="connsiteY29" fmla="*/ 316517 h 2564772"/>
                  <a:gd name="connsiteX30" fmla="*/ 873211 w 1587704"/>
                  <a:gd name="connsiteY30" fmla="*/ 316517 h 2564772"/>
                  <a:gd name="connsiteX31" fmla="*/ 854161 w 1587704"/>
                  <a:gd name="connsiteY31" fmla="*/ 291117 h 2564772"/>
                  <a:gd name="connsiteX32" fmla="*/ 819236 w 1587704"/>
                  <a:gd name="connsiteY32" fmla="*/ 179992 h 2564772"/>
                  <a:gd name="connsiteX33" fmla="*/ 825586 w 1587704"/>
                  <a:gd name="connsiteY33" fmla="*/ 78392 h 2564772"/>
                  <a:gd name="connsiteX34" fmla="*/ 733511 w 1587704"/>
                  <a:gd name="connsiteY34" fmla="*/ 75217 h 2564772"/>
                  <a:gd name="connsiteX35" fmla="*/ 730336 w 1587704"/>
                  <a:gd name="connsiteY35" fmla="*/ 179992 h 2564772"/>
                  <a:gd name="connsiteX36" fmla="*/ 727161 w 1587704"/>
                  <a:gd name="connsiteY36" fmla="*/ 272067 h 2564772"/>
                  <a:gd name="connsiteX37" fmla="*/ 660486 w 1587704"/>
                  <a:gd name="connsiteY37" fmla="*/ 313342 h 2564772"/>
                  <a:gd name="connsiteX38" fmla="*/ 577936 w 1587704"/>
                  <a:gd name="connsiteY38" fmla="*/ 275242 h 2564772"/>
                  <a:gd name="connsiteX39" fmla="*/ 590636 w 1587704"/>
                  <a:gd name="connsiteY39" fmla="*/ 62517 h 2564772"/>
                  <a:gd name="connsiteX40" fmla="*/ 562061 w 1587704"/>
                  <a:gd name="connsiteY40" fmla="*/ 2192 h 2564772"/>
                  <a:gd name="connsiteX41" fmla="*/ 501736 w 1587704"/>
                  <a:gd name="connsiteY41" fmla="*/ 21242 h 2564772"/>
                  <a:gd name="connsiteX0" fmla="*/ 501736 w 1587704"/>
                  <a:gd name="connsiteY0" fmla="*/ 21242 h 2564772"/>
                  <a:gd name="connsiteX1" fmla="*/ 428711 w 1587704"/>
                  <a:gd name="connsiteY1" fmla="*/ 27592 h 2564772"/>
                  <a:gd name="connsiteX2" fmla="*/ 419186 w 1587704"/>
                  <a:gd name="connsiteY2" fmla="*/ 173642 h 2564772"/>
                  <a:gd name="connsiteX3" fmla="*/ 425536 w 1587704"/>
                  <a:gd name="connsiteY3" fmla="*/ 300642 h 2564772"/>
                  <a:gd name="connsiteX4" fmla="*/ 266786 w 1587704"/>
                  <a:gd name="connsiteY4" fmla="*/ 367317 h 2564772"/>
                  <a:gd name="connsiteX5" fmla="*/ 114386 w 1587704"/>
                  <a:gd name="connsiteY5" fmla="*/ 478442 h 2564772"/>
                  <a:gd name="connsiteX6" fmla="*/ 15961 w 1587704"/>
                  <a:gd name="connsiteY6" fmla="*/ 643542 h 2564772"/>
                  <a:gd name="connsiteX7" fmla="*/ 86 w 1587704"/>
                  <a:gd name="connsiteY7" fmla="*/ 967392 h 2564772"/>
                  <a:gd name="connsiteX8" fmla="*/ 9611 w 1587704"/>
                  <a:gd name="connsiteY8" fmla="*/ 1602392 h 2564772"/>
                  <a:gd name="connsiteX9" fmla="*/ 9611 w 1587704"/>
                  <a:gd name="connsiteY9" fmla="*/ 2053242 h 2564772"/>
                  <a:gd name="connsiteX10" fmla="*/ 22311 w 1587704"/>
                  <a:gd name="connsiteY10" fmla="*/ 2275492 h 2564772"/>
                  <a:gd name="connsiteX11" fmla="*/ 149311 w 1587704"/>
                  <a:gd name="connsiteY11" fmla="*/ 2351692 h 2564772"/>
                  <a:gd name="connsiteX12" fmla="*/ 593811 w 1587704"/>
                  <a:gd name="connsiteY12" fmla="*/ 2532667 h 2564772"/>
                  <a:gd name="connsiteX13" fmla="*/ 739861 w 1587704"/>
                  <a:gd name="connsiteY13" fmla="*/ 2558067 h 2564772"/>
                  <a:gd name="connsiteX14" fmla="*/ 866861 w 1587704"/>
                  <a:gd name="connsiteY14" fmla="*/ 2561242 h 2564772"/>
                  <a:gd name="connsiteX15" fmla="*/ 1019261 w 1587704"/>
                  <a:gd name="connsiteY15" fmla="*/ 2513617 h 2564772"/>
                  <a:gd name="connsiteX16" fmla="*/ 1403436 w 1587704"/>
                  <a:gd name="connsiteY16" fmla="*/ 2358042 h 2564772"/>
                  <a:gd name="connsiteX17" fmla="*/ 1574886 w 1587704"/>
                  <a:gd name="connsiteY17" fmla="*/ 2192942 h 2564772"/>
                  <a:gd name="connsiteX18" fmla="*/ 1574886 w 1587704"/>
                  <a:gd name="connsiteY18" fmla="*/ 1757967 h 2564772"/>
                  <a:gd name="connsiteX19" fmla="*/ 1571711 w 1587704"/>
                  <a:gd name="connsiteY19" fmla="*/ 1027717 h 2564772"/>
                  <a:gd name="connsiteX20" fmla="*/ 1549486 w 1587704"/>
                  <a:gd name="connsiteY20" fmla="*/ 560992 h 2564772"/>
                  <a:gd name="connsiteX21" fmla="*/ 1305011 w 1587704"/>
                  <a:gd name="connsiteY21" fmla="*/ 373667 h 2564772"/>
                  <a:gd name="connsiteX22" fmla="*/ 1092286 w 1587704"/>
                  <a:gd name="connsiteY22" fmla="*/ 297467 h 2564772"/>
                  <a:gd name="connsiteX23" fmla="*/ 1076411 w 1587704"/>
                  <a:gd name="connsiteY23" fmla="*/ 72042 h 2564772"/>
                  <a:gd name="connsiteX24" fmla="*/ 1031961 w 1587704"/>
                  <a:gd name="connsiteY24" fmla="*/ 21242 h 2564772"/>
                  <a:gd name="connsiteX25" fmla="*/ 955761 w 1587704"/>
                  <a:gd name="connsiteY25" fmla="*/ 27592 h 2564772"/>
                  <a:gd name="connsiteX26" fmla="*/ 933536 w 1587704"/>
                  <a:gd name="connsiteY26" fmla="*/ 91092 h 2564772"/>
                  <a:gd name="connsiteX27" fmla="*/ 933536 w 1587704"/>
                  <a:gd name="connsiteY27" fmla="*/ 208567 h 2564772"/>
                  <a:gd name="connsiteX28" fmla="*/ 930361 w 1587704"/>
                  <a:gd name="connsiteY28" fmla="*/ 265717 h 2564772"/>
                  <a:gd name="connsiteX29" fmla="*/ 917661 w 1587704"/>
                  <a:gd name="connsiteY29" fmla="*/ 316517 h 2564772"/>
                  <a:gd name="connsiteX30" fmla="*/ 873211 w 1587704"/>
                  <a:gd name="connsiteY30" fmla="*/ 316517 h 2564772"/>
                  <a:gd name="connsiteX31" fmla="*/ 854161 w 1587704"/>
                  <a:gd name="connsiteY31" fmla="*/ 291117 h 2564772"/>
                  <a:gd name="connsiteX32" fmla="*/ 838286 w 1587704"/>
                  <a:gd name="connsiteY32" fmla="*/ 176817 h 2564772"/>
                  <a:gd name="connsiteX33" fmla="*/ 825586 w 1587704"/>
                  <a:gd name="connsiteY33" fmla="*/ 78392 h 2564772"/>
                  <a:gd name="connsiteX34" fmla="*/ 733511 w 1587704"/>
                  <a:gd name="connsiteY34" fmla="*/ 75217 h 2564772"/>
                  <a:gd name="connsiteX35" fmla="*/ 730336 w 1587704"/>
                  <a:gd name="connsiteY35" fmla="*/ 179992 h 2564772"/>
                  <a:gd name="connsiteX36" fmla="*/ 727161 w 1587704"/>
                  <a:gd name="connsiteY36" fmla="*/ 272067 h 2564772"/>
                  <a:gd name="connsiteX37" fmla="*/ 660486 w 1587704"/>
                  <a:gd name="connsiteY37" fmla="*/ 313342 h 2564772"/>
                  <a:gd name="connsiteX38" fmla="*/ 577936 w 1587704"/>
                  <a:gd name="connsiteY38" fmla="*/ 275242 h 2564772"/>
                  <a:gd name="connsiteX39" fmla="*/ 590636 w 1587704"/>
                  <a:gd name="connsiteY39" fmla="*/ 62517 h 2564772"/>
                  <a:gd name="connsiteX40" fmla="*/ 562061 w 1587704"/>
                  <a:gd name="connsiteY40" fmla="*/ 2192 h 2564772"/>
                  <a:gd name="connsiteX41" fmla="*/ 501736 w 1587704"/>
                  <a:gd name="connsiteY41" fmla="*/ 21242 h 2564772"/>
                  <a:gd name="connsiteX0" fmla="*/ 501736 w 1587704"/>
                  <a:gd name="connsiteY0" fmla="*/ 7525 h 2566930"/>
                  <a:gd name="connsiteX1" fmla="*/ 428711 w 1587704"/>
                  <a:gd name="connsiteY1" fmla="*/ 29750 h 2566930"/>
                  <a:gd name="connsiteX2" fmla="*/ 419186 w 1587704"/>
                  <a:gd name="connsiteY2" fmla="*/ 175800 h 2566930"/>
                  <a:gd name="connsiteX3" fmla="*/ 425536 w 1587704"/>
                  <a:gd name="connsiteY3" fmla="*/ 302800 h 2566930"/>
                  <a:gd name="connsiteX4" fmla="*/ 266786 w 1587704"/>
                  <a:gd name="connsiteY4" fmla="*/ 369475 h 2566930"/>
                  <a:gd name="connsiteX5" fmla="*/ 114386 w 1587704"/>
                  <a:gd name="connsiteY5" fmla="*/ 480600 h 2566930"/>
                  <a:gd name="connsiteX6" fmla="*/ 15961 w 1587704"/>
                  <a:gd name="connsiteY6" fmla="*/ 645700 h 2566930"/>
                  <a:gd name="connsiteX7" fmla="*/ 86 w 1587704"/>
                  <a:gd name="connsiteY7" fmla="*/ 969550 h 2566930"/>
                  <a:gd name="connsiteX8" fmla="*/ 9611 w 1587704"/>
                  <a:gd name="connsiteY8" fmla="*/ 1604550 h 2566930"/>
                  <a:gd name="connsiteX9" fmla="*/ 9611 w 1587704"/>
                  <a:gd name="connsiteY9" fmla="*/ 2055400 h 2566930"/>
                  <a:gd name="connsiteX10" fmla="*/ 22311 w 1587704"/>
                  <a:gd name="connsiteY10" fmla="*/ 2277650 h 2566930"/>
                  <a:gd name="connsiteX11" fmla="*/ 149311 w 1587704"/>
                  <a:gd name="connsiteY11" fmla="*/ 2353850 h 2566930"/>
                  <a:gd name="connsiteX12" fmla="*/ 593811 w 1587704"/>
                  <a:gd name="connsiteY12" fmla="*/ 2534825 h 2566930"/>
                  <a:gd name="connsiteX13" fmla="*/ 739861 w 1587704"/>
                  <a:gd name="connsiteY13" fmla="*/ 2560225 h 2566930"/>
                  <a:gd name="connsiteX14" fmla="*/ 866861 w 1587704"/>
                  <a:gd name="connsiteY14" fmla="*/ 2563400 h 2566930"/>
                  <a:gd name="connsiteX15" fmla="*/ 1019261 w 1587704"/>
                  <a:gd name="connsiteY15" fmla="*/ 2515775 h 2566930"/>
                  <a:gd name="connsiteX16" fmla="*/ 1403436 w 1587704"/>
                  <a:gd name="connsiteY16" fmla="*/ 2360200 h 2566930"/>
                  <a:gd name="connsiteX17" fmla="*/ 1574886 w 1587704"/>
                  <a:gd name="connsiteY17" fmla="*/ 2195100 h 2566930"/>
                  <a:gd name="connsiteX18" fmla="*/ 1574886 w 1587704"/>
                  <a:gd name="connsiteY18" fmla="*/ 1760125 h 2566930"/>
                  <a:gd name="connsiteX19" fmla="*/ 1571711 w 1587704"/>
                  <a:gd name="connsiteY19" fmla="*/ 1029875 h 2566930"/>
                  <a:gd name="connsiteX20" fmla="*/ 1549486 w 1587704"/>
                  <a:gd name="connsiteY20" fmla="*/ 563150 h 2566930"/>
                  <a:gd name="connsiteX21" fmla="*/ 1305011 w 1587704"/>
                  <a:gd name="connsiteY21" fmla="*/ 375825 h 2566930"/>
                  <a:gd name="connsiteX22" fmla="*/ 1092286 w 1587704"/>
                  <a:gd name="connsiteY22" fmla="*/ 299625 h 2566930"/>
                  <a:gd name="connsiteX23" fmla="*/ 1076411 w 1587704"/>
                  <a:gd name="connsiteY23" fmla="*/ 74200 h 2566930"/>
                  <a:gd name="connsiteX24" fmla="*/ 1031961 w 1587704"/>
                  <a:gd name="connsiteY24" fmla="*/ 23400 h 2566930"/>
                  <a:gd name="connsiteX25" fmla="*/ 955761 w 1587704"/>
                  <a:gd name="connsiteY25" fmla="*/ 29750 h 2566930"/>
                  <a:gd name="connsiteX26" fmla="*/ 933536 w 1587704"/>
                  <a:gd name="connsiteY26" fmla="*/ 93250 h 2566930"/>
                  <a:gd name="connsiteX27" fmla="*/ 933536 w 1587704"/>
                  <a:gd name="connsiteY27" fmla="*/ 210725 h 2566930"/>
                  <a:gd name="connsiteX28" fmla="*/ 930361 w 1587704"/>
                  <a:gd name="connsiteY28" fmla="*/ 267875 h 2566930"/>
                  <a:gd name="connsiteX29" fmla="*/ 917661 w 1587704"/>
                  <a:gd name="connsiteY29" fmla="*/ 318675 h 2566930"/>
                  <a:gd name="connsiteX30" fmla="*/ 873211 w 1587704"/>
                  <a:gd name="connsiteY30" fmla="*/ 318675 h 2566930"/>
                  <a:gd name="connsiteX31" fmla="*/ 854161 w 1587704"/>
                  <a:gd name="connsiteY31" fmla="*/ 293275 h 2566930"/>
                  <a:gd name="connsiteX32" fmla="*/ 838286 w 1587704"/>
                  <a:gd name="connsiteY32" fmla="*/ 178975 h 2566930"/>
                  <a:gd name="connsiteX33" fmla="*/ 825586 w 1587704"/>
                  <a:gd name="connsiteY33" fmla="*/ 80550 h 2566930"/>
                  <a:gd name="connsiteX34" fmla="*/ 733511 w 1587704"/>
                  <a:gd name="connsiteY34" fmla="*/ 77375 h 2566930"/>
                  <a:gd name="connsiteX35" fmla="*/ 730336 w 1587704"/>
                  <a:gd name="connsiteY35" fmla="*/ 182150 h 2566930"/>
                  <a:gd name="connsiteX36" fmla="*/ 727161 w 1587704"/>
                  <a:gd name="connsiteY36" fmla="*/ 274225 h 2566930"/>
                  <a:gd name="connsiteX37" fmla="*/ 660486 w 1587704"/>
                  <a:gd name="connsiteY37" fmla="*/ 315500 h 2566930"/>
                  <a:gd name="connsiteX38" fmla="*/ 577936 w 1587704"/>
                  <a:gd name="connsiteY38" fmla="*/ 277400 h 2566930"/>
                  <a:gd name="connsiteX39" fmla="*/ 590636 w 1587704"/>
                  <a:gd name="connsiteY39" fmla="*/ 64675 h 2566930"/>
                  <a:gd name="connsiteX40" fmla="*/ 562061 w 1587704"/>
                  <a:gd name="connsiteY40" fmla="*/ 4350 h 2566930"/>
                  <a:gd name="connsiteX41" fmla="*/ 501736 w 1587704"/>
                  <a:gd name="connsiteY41" fmla="*/ 7525 h 2566930"/>
                  <a:gd name="connsiteX0" fmla="*/ 501736 w 1587704"/>
                  <a:gd name="connsiteY0" fmla="*/ 7525 h 2566930"/>
                  <a:gd name="connsiteX1" fmla="*/ 428711 w 1587704"/>
                  <a:gd name="connsiteY1" fmla="*/ 29750 h 2566930"/>
                  <a:gd name="connsiteX2" fmla="*/ 419186 w 1587704"/>
                  <a:gd name="connsiteY2" fmla="*/ 175800 h 2566930"/>
                  <a:gd name="connsiteX3" fmla="*/ 400136 w 1587704"/>
                  <a:gd name="connsiteY3" fmla="*/ 305975 h 2566930"/>
                  <a:gd name="connsiteX4" fmla="*/ 266786 w 1587704"/>
                  <a:gd name="connsiteY4" fmla="*/ 369475 h 2566930"/>
                  <a:gd name="connsiteX5" fmla="*/ 114386 w 1587704"/>
                  <a:gd name="connsiteY5" fmla="*/ 480600 h 2566930"/>
                  <a:gd name="connsiteX6" fmla="*/ 15961 w 1587704"/>
                  <a:gd name="connsiteY6" fmla="*/ 645700 h 2566930"/>
                  <a:gd name="connsiteX7" fmla="*/ 86 w 1587704"/>
                  <a:gd name="connsiteY7" fmla="*/ 969550 h 2566930"/>
                  <a:gd name="connsiteX8" fmla="*/ 9611 w 1587704"/>
                  <a:gd name="connsiteY8" fmla="*/ 1604550 h 2566930"/>
                  <a:gd name="connsiteX9" fmla="*/ 9611 w 1587704"/>
                  <a:gd name="connsiteY9" fmla="*/ 2055400 h 2566930"/>
                  <a:gd name="connsiteX10" fmla="*/ 22311 w 1587704"/>
                  <a:gd name="connsiteY10" fmla="*/ 2277650 h 2566930"/>
                  <a:gd name="connsiteX11" fmla="*/ 149311 w 1587704"/>
                  <a:gd name="connsiteY11" fmla="*/ 2353850 h 2566930"/>
                  <a:gd name="connsiteX12" fmla="*/ 593811 w 1587704"/>
                  <a:gd name="connsiteY12" fmla="*/ 2534825 h 2566930"/>
                  <a:gd name="connsiteX13" fmla="*/ 739861 w 1587704"/>
                  <a:gd name="connsiteY13" fmla="*/ 2560225 h 2566930"/>
                  <a:gd name="connsiteX14" fmla="*/ 866861 w 1587704"/>
                  <a:gd name="connsiteY14" fmla="*/ 2563400 h 2566930"/>
                  <a:gd name="connsiteX15" fmla="*/ 1019261 w 1587704"/>
                  <a:gd name="connsiteY15" fmla="*/ 2515775 h 2566930"/>
                  <a:gd name="connsiteX16" fmla="*/ 1403436 w 1587704"/>
                  <a:gd name="connsiteY16" fmla="*/ 2360200 h 2566930"/>
                  <a:gd name="connsiteX17" fmla="*/ 1574886 w 1587704"/>
                  <a:gd name="connsiteY17" fmla="*/ 2195100 h 2566930"/>
                  <a:gd name="connsiteX18" fmla="*/ 1574886 w 1587704"/>
                  <a:gd name="connsiteY18" fmla="*/ 1760125 h 2566930"/>
                  <a:gd name="connsiteX19" fmla="*/ 1571711 w 1587704"/>
                  <a:gd name="connsiteY19" fmla="*/ 1029875 h 2566930"/>
                  <a:gd name="connsiteX20" fmla="*/ 1549486 w 1587704"/>
                  <a:gd name="connsiteY20" fmla="*/ 563150 h 2566930"/>
                  <a:gd name="connsiteX21" fmla="*/ 1305011 w 1587704"/>
                  <a:gd name="connsiteY21" fmla="*/ 375825 h 2566930"/>
                  <a:gd name="connsiteX22" fmla="*/ 1092286 w 1587704"/>
                  <a:gd name="connsiteY22" fmla="*/ 299625 h 2566930"/>
                  <a:gd name="connsiteX23" fmla="*/ 1076411 w 1587704"/>
                  <a:gd name="connsiteY23" fmla="*/ 74200 h 2566930"/>
                  <a:gd name="connsiteX24" fmla="*/ 1031961 w 1587704"/>
                  <a:gd name="connsiteY24" fmla="*/ 23400 h 2566930"/>
                  <a:gd name="connsiteX25" fmla="*/ 955761 w 1587704"/>
                  <a:gd name="connsiteY25" fmla="*/ 29750 h 2566930"/>
                  <a:gd name="connsiteX26" fmla="*/ 933536 w 1587704"/>
                  <a:gd name="connsiteY26" fmla="*/ 93250 h 2566930"/>
                  <a:gd name="connsiteX27" fmla="*/ 933536 w 1587704"/>
                  <a:gd name="connsiteY27" fmla="*/ 210725 h 2566930"/>
                  <a:gd name="connsiteX28" fmla="*/ 930361 w 1587704"/>
                  <a:gd name="connsiteY28" fmla="*/ 267875 h 2566930"/>
                  <a:gd name="connsiteX29" fmla="*/ 917661 w 1587704"/>
                  <a:gd name="connsiteY29" fmla="*/ 318675 h 2566930"/>
                  <a:gd name="connsiteX30" fmla="*/ 873211 w 1587704"/>
                  <a:gd name="connsiteY30" fmla="*/ 318675 h 2566930"/>
                  <a:gd name="connsiteX31" fmla="*/ 854161 w 1587704"/>
                  <a:gd name="connsiteY31" fmla="*/ 293275 h 2566930"/>
                  <a:gd name="connsiteX32" fmla="*/ 838286 w 1587704"/>
                  <a:gd name="connsiteY32" fmla="*/ 178975 h 2566930"/>
                  <a:gd name="connsiteX33" fmla="*/ 825586 w 1587704"/>
                  <a:gd name="connsiteY33" fmla="*/ 80550 h 2566930"/>
                  <a:gd name="connsiteX34" fmla="*/ 733511 w 1587704"/>
                  <a:gd name="connsiteY34" fmla="*/ 77375 h 2566930"/>
                  <a:gd name="connsiteX35" fmla="*/ 730336 w 1587704"/>
                  <a:gd name="connsiteY35" fmla="*/ 182150 h 2566930"/>
                  <a:gd name="connsiteX36" fmla="*/ 727161 w 1587704"/>
                  <a:gd name="connsiteY36" fmla="*/ 274225 h 2566930"/>
                  <a:gd name="connsiteX37" fmla="*/ 660486 w 1587704"/>
                  <a:gd name="connsiteY37" fmla="*/ 315500 h 2566930"/>
                  <a:gd name="connsiteX38" fmla="*/ 577936 w 1587704"/>
                  <a:gd name="connsiteY38" fmla="*/ 277400 h 2566930"/>
                  <a:gd name="connsiteX39" fmla="*/ 590636 w 1587704"/>
                  <a:gd name="connsiteY39" fmla="*/ 64675 h 2566930"/>
                  <a:gd name="connsiteX40" fmla="*/ 562061 w 1587704"/>
                  <a:gd name="connsiteY40" fmla="*/ 4350 h 2566930"/>
                  <a:gd name="connsiteX41" fmla="*/ 501736 w 1587704"/>
                  <a:gd name="connsiteY41" fmla="*/ 7525 h 2566930"/>
                  <a:gd name="connsiteX0" fmla="*/ 501736 w 1587704"/>
                  <a:gd name="connsiteY0" fmla="*/ 101 h 2559506"/>
                  <a:gd name="connsiteX1" fmla="*/ 428711 w 1587704"/>
                  <a:gd name="connsiteY1" fmla="*/ 22326 h 2559506"/>
                  <a:gd name="connsiteX2" fmla="*/ 419186 w 1587704"/>
                  <a:gd name="connsiteY2" fmla="*/ 168376 h 2559506"/>
                  <a:gd name="connsiteX3" fmla="*/ 400136 w 1587704"/>
                  <a:gd name="connsiteY3" fmla="*/ 298551 h 2559506"/>
                  <a:gd name="connsiteX4" fmla="*/ 266786 w 1587704"/>
                  <a:gd name="connsiteY4" fmla="*/ 362051 h 2559506"/>
                  <a:gd name="connsiteX5" fmla="*/ 114386 w 1587704"/>
                  <a:gd name="connsiteY5" fmla="*/ 473176 h 2559506"/>
                  <a:gd name="connsiteX6" fmla="*/ 15961 w 1587704"/>
                  <a:gd name="connsiteY6" fmla="*/ 638276 h 2559506"/>
                  <a:gd name="connsiteX7" fmla="*/ 86 w 1587704"/>
                  <a:gd name="connsiteY7" fmla="*/ 962126 h 2559506"/>
                  <a:gd name="connsiteX8" fmla="*/ 9611 w 1587704"/>
                  <a:gd name="connsiteY8" fmla="*/ 1597126 h 2559506"/>
                  <a:gd name="connsiteX9" fmla="*/ 9611 w 1587704"/>
                  <a:gd name="connsiteY9" fmla="*/ 2047976 h 2559506"/>
                  <a:gd name="connsiteX10" fmla="*/ 22311 w 1587704"/>
                  <a:gd name="connsiteY10" fmla="*/ 2270226 h 2559506"/>
                  <a:gd name="connsiteX11" fmla="*/ 149311 w 1587704"/>
                  <a:gd name="connsiteY11" fmla="*/ 2346426 h 2559506"/>
                  <a:gd name="connsiteX12" fmla="*/ 593811 w 1587704"/>
                  <a:gd name="connsiteY12" fmla="*/ 2527401 h 2559506"/>
                  <a:gd name="connsiteX13" fmla="*/ 739861 w 1587704"/>
                  <a:gd name="connsiteY13" fmla="*/ 2552801 h 2559506"/>
                  <a:gd name="connsiteX14" fmla="*/ 866861 w 1587704"/>
                  <a:gd name="connsiteY14" fmla="*/ 2555976 h 2559506"/>
                  <a:gd name="connsiteX15" fmla="*/ 1019261 w 1587704"/>
                  <a:gd name="connsiteY15" fmla="*/ 2508351 h 2559506"/>
                  <a:gd name="connsiteX16" fmla="*/ 1403436 w 1587704"/>
                  <a:gd name="connsiteY16" fmla="*/ 2352776 h 2559506"/>
                  <a:gd name="connsiteX17" fmla="*/ 1574886 w 1587704"/>
                  <a:gd name="connsiteY17" fmla="*/ 2187676 h 2559506"/>
                  <a:gd name="connsiteX18" fmla="*/ 1574886 w 1587704"/>
                  <a:gd name="connsiteY18" fmla="*/ 1752701 h 2559506"/>
                  <a:gd name="connsiteX19" fmla="*/ 1571711 w 1587704"/>
                  <a:gd name="connsiteY19" fmla="*/ 1022451 h 2559506"/>
                  <a:gd name="connsiteX20" fmla="*/ 1549486 w 1587704"/>
                  <a:gd name="connsiteY20" fmla="*/ 555726 h 2559506"/>
                  <a:gd name="connsiteX21" fmla="*/ 1305011 w 1587704"/>
                  <a:gd name="connsiteY21" fmla="*/ 368401 h 2559506"/>
                  <a:gd name="connsiteX22" fmla="*/ 1092286 w 1587704"/>
                  <a:gd name="connsiteY22" fmla="*/ 292201 h 2559506"/>
                  <a:gd name="connsiteX23" fmla="*/ 1076411 w 1587704"/>
                  <a:gd name="connsiteY23" fmla="*/ 66776 h 2559506"/>
                  <a:gd name="connsiteX24" fmla="*/ 1031961 w 1587704"/>
                  <a:gd name="connsiteY24" fmla="*/ 15976 h 2559506"/>
                  <a:gd name="connsiteX25" fmla="*/ 955761 w 1587704"/>
                  <a:gd name="connsiteY25" fmla="*/ 22326 h 2559506"/>
                  <a:gd name="connsiteX26" fmla="*/ 933536 w 1587704"/>
                  <a:gd name="connsiteY26" fmla="*/ 85826 h 2559506"/>
                  <a:gd name="connsiteX27" fmla="*/ 933536 w 1587704"/>
                  <a:gd name="connsiteY27" fmla="*/ 203301 h 2559506"/>
                  <a:gd name="connsiteX28" fmla="*/ 930361 w 1587704"/>
                  <a:gd name="connsiteY28" fmla="*/ 260451 h 2559506"/>
                  <a:gd name="connsiteX29" fmla="*/ 917661 w 1587704"/>
                  <a:gd name="connsiteY29" fmla="*/ 311251 h 2559506"/>
                  <a:gd name="connsiteX30" fmla="*/ 873211 w 1587704"/>
                  <a:gd name="connsiteY30" fmla="*/ 311251 h 2559506"/>
                  <a:gd name="connsiteX31" fmla="*/ 854161 w 1587704"/>
                  <a:gd name="connsiteY31" fmla="*/ 285851 h 2559506"/>
                  <a:gd name="connsiteX32" fmla="*/ 838286 w 1587704"/>
                  <a:gd name="connsiteY32" fmla="*/ 171551 h 2559506"/>
                  <a:gd name="connsiteX33" fmla="*/ 825586 w 1587704"/>
                  <a:gd name="connsiteY33" fmla="*/ 73126 h 2559506"/>
                  <a:gd name="connsiteX34" fmla="*/ 733511 w 1587704"/>
                  <a:gd name="connsiteY34" fmla="*/ 69951 h 2559506"/>
                  <a:gd name="connsiteX35" fmla="*/ 730336 w 1587704"/>
                  <a:gd name="connsiteY35" fmla="*/ 174726 h 2559506"/>
                  <a:gd name="connsiteX36" fmla="*/ 727161 w 1587704"/>
                  <a:gd name="connsiteY36" fmla="*/ 266801 h 2559506"/>
                  <a:gd name="connsiteX37" fmla="*/ 660486 w 1587704"/>
                  <a:gd name="connsiteY37" fmla="*/ 308076 h 2559506"/>
                  <a:gd name="connsiteX38" fmla="*/ 577936 w 1587704"/>
                  <a:gd name="connsiteY38" fmla="*/ 269976 h 2559506"/>
                  <a:gd name="connsiteX39" fmla="*/ 590636 w 1587704"/>
                  <a:gd name="connsiteY39" fmla="*/ 57251 h 2559506"/>
                  <a:gd name="connsiteX40" fmla="*/ 558886 w 1587704"/>
                  <a:gd name="connsiteY40" fmla="*/ 15976 h 2559506"/>
                  <a:gd name="connsiteX41" fmla="*/ 501736 w 1587704"/>
                  <a:gd name="connsiteY41" fmla="*/ 101 h 2559506"/>
                  <a:gd name="connsiteX0" fmla="*/ 501736 w 1591465"/>
                  <a:gd name="connsiteY0" fmla="*/ 101 h 2559506"/>
                  <a:gd name="connsiteX1" fmla="*/ 428711 w 1591465"/>
                  <a:gd name="connsiteY1" fmla="*/ 22326 h 2559506"/>
                  <a:gd name="connsiteX2" fmla="*/ 419186 w 1591465"/>
                  <a:gd name="connsiteY2" fmla="*/ 168376 h 2559506"/>
                  <a:gd name="connsiteX3" fmla="*/ 400136 w 1591465"/>
                  <a:gd name="connsiteY3" fmla="*/ 298551 h 2559506"/>
                  <a:gd name="connsiteX4" fmla="*/ 266786 w 1591465"/>
                  <a:gd name="connsiteY4" fmla="*/ 362051 h 2559506"/>
                  <a:gd name="connsiteX5" fmla="*/ 114386 w 1591465"/>
                  <a:gd name="connsiteY5" fmla="*/ 473176 h 2559506"/>
                  <a:gd name="connsiteX6" fmla="*/ 15961 w 1591465"/>
                  <a:gd name="connsiteY6" fmla="*/ 638276 h 2559506"/>
                  <a:gd name="connsiteX7" fmla="*/ 86 w 1591465"/>
                  <a:gd name="connsiteY7" fmla="*/ 962126 h 2559506"/>
                  <a:gd name="connsiteX8" fmla="*/ 9611 w 1591465"/>
                  <a:gd name="connsiteY8" fmla="*/ 1597126 h 2559506"/>
                  <a:gd name="connsiteX9" fmla="*/ 9611 w 1591465"/>
                  <a:gd name="connsiteY9" fmla="*/ 2047976 h 2559506"/>
                  <a:gd name="connsiteX10" fmla="*/ 22311 w 1591465"/>
                  <a:gd name="connsiteY10" fmla="*/ 2270226 h 2559506"/>
                  <a:gd name="connsiteX11" fmla="*/ 149311 w 1591465"/>
                  <a:gd name="connsiteY11" fmla="*/ 2346426 h 2559506"/>
                  <a:gd name="connsiteX12" fmla="*/ 593811 w 1591465"/>
                  <a:gd name="connsiteY12" fmla="*/ 2527401 h 2559506"/>
                  <a:gd name="connsiteX13" fmla="*/ 739861 w 1591465"/>
                  <a:gd name="connsiteY13" fmla="*/ 2552801 h 2559506"/>
                  <a:gd name="connsiteX14" fmla="*/ 866861 w 1591465"/>
                  <a:gd name="connsiteY14" fmla="*/ 2555976 h 2559506"/>
                  <a:gd name="connsiteX15" fmla="*/ 1019261 w 1591465"/>
                  <a:gd name="connsiteY15" fmla="*/ 2508351 h 2559506"/>
                  <a:gd name="connsiteX16" fmla="*/ 1403436 w 1591465"/>
                  <a:gd name="connsiteY16" fmla="*/ 2352776 h 2559506"/>
                  <a:gd name="connsiteX17" fmla="*/ 1574886 w 1591465"/>
                  <a:gd name="connsiteY17" fmla="*/ 2187676 h 2559506"/>
                  <a:gd name="connsiteX18" fmla="*/ 1584411 w 1591465"/>
                  <a:gd name="connsiteY18" fmla="*/ 1759051 h 2559506"/>
                  <a:gd name="connsiteX19" fmla="*/ 1571711 w 1591465"/>
                  <a:gd name="connsiteY19" fmla="*/ 1022451 h 2559506"/>
                  <a:gd name="connsiteX20" fmla="*/ 1549486 w 1591465"/>
                  <a:gd name="connsiteY20" fmla="*/ 555726 h 2559506"/>
                  <a:gd name="connsiteX21" fmla="*/ 1305011 w 1591465"/>
                  <a:gd name="connsiteY21" fmla="*/ 368401 h 2559506"/>
                  <a:gd name="connsiteX22" fmla="*/ 1092286 w 1591465"/>
                  <a:gd name="connsiteY22" fmla="*/ 292201 h 2559506"/>
                  <a:gd name="connsiteX23" fmla="*/ 1076411 w 1591465"/>
                  <a:gd name="connsiteY23" fmla="*/ 66776 h 2559506"/>
                  <a:gd name="connsiteX24" fmla="*/ 1031961 w 1591465"/>
                  <a:gd name="connsiteY24" fmla="*/ 15976 h 2559506"/>
                  <a:gd name="connsiteX25" fmla="*/ 955761 w 1591465"/>
                  <a:gd name="connsiteY25" fmla="*/ 22326 h 2559506"/>
                  <a:gd name="connsiteX26" fmla="*/ 933536 w 1591465"/>
                  <a:gd name="connsiteY26" fmla="*/ 85826 h 2559506"/>
                  <a:gd name="connsiteX27" fmla="*/ 933536 w 1591465"/>
                  <a:gd name="connsiteY27" fmla="*/ 203301 h 2559506"/>
                  <a:gd name="connsiteX28" fmla="*/ 930361 w 1591465"/>
                  <a:gd name="connsiteY28" fmla="*/ 260451 h 2559506"/>
                  <a:gd name="connsiteX29" fmla="*/ 917661 w 1591465"/>
                  <a:gd name="connsiteY29" fmla="*/ 311251 h 2559506"/>
                  <a:gd name="connsiteX30" fmla="*/ 873211 w 1591465"/>
                  <a:gd name="connsiteY30" fmla="*/ 311251 h 2559506"/>
                  <a:gd name="connsiteX31" fmla="*/ 854161 w 1591465"/>
                  <a:gd name="connsiteY31" fmla="*/ 285851 h 2559506"/>
                  <a:gd name="connsiteX32" fmla="*/ 838286 w 1591465"/>
                  <a:gd name="connsiteY32" fmla="*/ 171551 h 2559506"/>
                  <a:gd name="connsiteX33" fmla="*/ 825586 w 1591465"/>
                  <a:gd name="connsiteY33" fmla="*/ 73126 h 2559506"/>
                  <a:gd name="connsiteX34" fmla="*/ 733511 w 1591465"/>
                  <a:gd name="connsiteY34" fmla="*/ 69951 h 2559506"/>
                  <a:gd name="connsiteX35" fmla="*/ 730336 w 1591465"/>
                  <a:gd name="connsiteY35" fmla="*/ 174726 h 2559506"/>
                  <a:gd name="connsiteX36" fmla="*/ 727161 w 1591465"/>
                  <a:gd name="connsiteY36" fmla="*/ 266801 h 2559506"/>
                  <a:gd name="connsiteX37" fmla="*/ 660486 w 1591465"/>
                  <a:gd name="connsiteY37" fmla="*/ 308076 h 2559506"/>
                  <a:gd name="connsiteX38" fmla="*/ 577936 w 1591465"/>
                  <a:gd name="connsiteY38" fmla="*/ 269976 h 2559506"/>
                  <a:gd name="connsiteX39" fmla="*/ 590636 w 1591465"/>
                  <a:gd name="connsiteY39" fmla="*/ 57251 h 2559506"/>
                  <a:gd name="connsiteX40" fmla="*/ 558886 w 1591465"/>
                  <a:gd name="connsiteY40" fmla="*/ 15976 h 2559506"/>
                  <a:gd name="connsiteX41" fmla="*/ 501736 w 1591465"/>
                  <a:gd name="connsiteY41"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55761 w 1590977"/>
                  <a:gd name="connsiteY25" fmla="*/ 22326 h 2559506"/>
                  <a:gd name="connsiteX26" fmla="*/ 933536 w 1590977"/>
                  <a:gd name="connsiteY26" fmla="*/ 85826 h 2559506"/>
                  <a:gd name="connsiteX27" fmla="*/ 933536 w 1590977"/>
                  <a:gd name="connsiteY27" fmla="*/ 203301 h 2559506"/>
                  <a:gd name="connsiteX28" fmla="*/ 930361 w 1590977"/>
                  <a:gd name="connsiteY28" fmla="*/ 260451 h 2559506"/>
                  <a:gd name="connsiteX29" fmla="*/ 917661 w 1590977"/>
                  <a:gd name="connsiteY29" fmla="*/ 311251 h 2559506"/>
                  <a:gd name="connsiteX30" fmla="*/ 873211 w 1590977"/>
                  <a:gd name="connsiteY30" fmla="*/ 311251 h 2559506"/>
                  <a:gd name="connsiteX31" fmla="*/ 854161 w 1590977"/>
                  <a:gd name="connsiteY31" fmla="*/ 285851 h 2559506"/>
                  <a:gd name="connsiteX32" fmla="*/ 838286 w 1590977"/>
                  <a:gd name="connsiteY32" fmla="*/ 171551 h 2559506"/>
                  <a:gd name="connsiteX33" fmla="*/ 825586 w 1590977"/>
                  <a:gd name="connsiteY33" fmla="*/ 73126 h 2559506"/>
                  <a:gd name="connsiteX34" fmla="*/ 733511 w 1590977"/>
                  <a:gd name="connsiteY34" fmla="*/ 69951 h 2559506"/>
                  <a:gd name="connsiteX35" fmla="*/ 730336 w 1590977"/>
                  <a:gd name="connsiteY35" fmla="*/ 174726 h 2559506"/>
                  <a:gd name="connsiteX36" fmla="*/ 727161 w 1590977"/>
                  <a:gd name="connsiteY36" fmla="*/ 266801 h 2559506"/>
                  <a:gd name="connsiteX37" fmla="*/ 660486 w 1590977"/>
                  <a:gd name="connsiteY37" fmla="*/ 308076 h 2559506"/>
                  <a:gd name="connsiteX38" fmla="*/ 577936 w 1590977"/>
                  <a:gd name="connsiteY38" fmla="*/ 269976 h 2559506"/>
                  <a:gd name="connsiteX39" fmla="*/ 590636 w 1590977"/>
                  <a:gd name="connsiteY39" fmla="*/ 57251 h 2559506"/>
                  <a:gd name="connsiteX40" fmla="*/ 558886 w 1590977"/>
                  <a:gd name="connsiteY40" fmla="*/ 15976 h 2559506"/>
                  <a:gd name="connsiteX41" fmla="*/ 501736 w 1590977"/>
                  <a:gd name="connsiteY41"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55761 w 1590977"/>
                  <a:gd name="connsiteY25" fmla="*/ 22326 h 2559506"/>
                  <a:gd name="connsiteX26" fmla="*/ 933536 w 1590977"/>
                  <a:gd name="connsiteY26" fmla="*/ 85826 h 2559506"/>
                  <a:gd name="connsiteX27" fmla="*/ 933536 w 1590977"/>
                  <a:gd name="connsiteY27" fmla="*/ 203301 h 2559506"/>
                  <a:gd name="connsiteX28" fmla="*/ 930361 w 1590977"/>
                  <a:gd name="connsiteY28" fmla="*/ 260451 h 2559506"/>
                  <a:gd name="connsiteX29" fmla="*/ 917661 w 1590977"/>
                  <a:gd name="connsiteY29" fmla="*/ 311251 h 2559506"/>
                  <a:gd name="connsiteX30" fmla="*/ 873211 w 1590977"/>
                  <a:gd name="connsiteY30" fmla="*/ 311251 h 2559506"/>
                  <a:gd name="connsiteX31" fmla="*/ 854161 w 1590977"/>
                  <a:gd name="connsiteY31" fmla="*/ 285851 h 2559506"/>
                  <a:gd name="connsiteX32" fmla="*/ 838286 w 1590977"/>
                  <a:gd name="connsiteY32" fmla="*/ 171551 h 2559506"/>
                  <a:gd name="connsiteX33" fmla="*/ 825586 w 1590977"/>
                  <a:gd name="connsiteY33" fmla="*/ 73126 h 2559506"/>
                  <a:gd name="connsiteX34" fmla="*/ 733511 w 1590977"/>
                  <a:gd name="connsiteY34" fmla="*/ 69951 h 2559506"/>
                  <a:gd name="connsiteX35" fmla="*/ 730336 w 1590977"/>
                  <a:gd name="connsiteY35" fmla="*/ 174726 h 2559506"/>
                  <a:gd name="connsiteX36" fmla="*/ 727161 w 1590977"/>
                  <a:gd name="connsiteY36" fmla="*/ 266801 h 2559506"/>
                  <a:gd name="connsiteX37" fmla="*/ 660486 w 1590977"/>
                  <a:gd name="connsiteY37" fmla="*/ 308076 h 2559506"/>
                  <a:gd name="connsiteX38" fmla="*/ 577936 w 1590977"/>
                  <a:gd name="connsiteY38" fmla="*/ 269976 h 2559506"/>
                  <a:gd name="connsiteX39" fmla="*/ 590636 w 1590977"/>
                  <a:gd name="connsiteY39" fmla="*/ 57251 h 2559506"/>
                  <a:gd name="connsiteX40" fmla="*/ 558886 w 1590977"/>
                  <a:gd name="connsiteY40" fmla="*/ 15976 h 2559506"/>
                  <a:gd name="connsiteX41" fmla="*/ 501736 w 1590977"/>
                  <a:gd name="connsiteY41"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55761 w 1590977"/>
                  <a:gd name="connsiteY25" fmla="*/ 22326 h 2559506"/>
                  <a:gd name="connsiteX26" fmla="*/ 933536 w 1590977"/>
                  <a:gd name="connsiteY26" fmla="*/ 85826 h 2559506"/>
                  <a:gd name="connsiteX27" fmla="*/ 933536 w 1590977"/>
                  <a:gd name="connsiteY27" fmla="*/ 203301 h 2559506"/>
                  <a:gd name="connsiteX28" fmla="*/ 930361 w 1590977"/>
                  <a:gd name="connsiteY28" fmla="*/ 260451 h 2559506"/>
                  <a:gd name="connsiteX29" fmla="*/ 917661 w 1590977"/>
                  <a:gd name="connsiteY29" fmla="*/ 311251 h 2559506"/>
                  <a:gd name="connsiteX30" fmla="*/ 873211 w 1590977"/>
                  <a:gd name="connsiteY30" fmla="*/ 311251 h 2559506"/>
                  <a:gd name="connsiteX31" fmla="*/ 854161 w 1590977"/>
                  <a:gd name="connsiteY31" fmla="*/ 285851 h 2559506"/>
                  <a:gd name="connsiteX32" fmla="*/ 838286 w 1590977"/>
                  <a:gd name="connsiteY32" fmla="*/ 171551 h 2559506"/>
                  <a:gd name="connsiteX33" fmla="*/ 825586 w 1590977"/>
                  <a:gd name="connsiteY33" fmla="*/ 73126 h 2559506"/>
                  <a:gd name="connsiteX34" fmla="*/ 733511 w 1590977"/>
                  <a:gd name="connsiteY34" fmla="*/ 69951 h 2559506"/>
                  <a:gd name="connsiteX35" fmla="*/ 730336 w 1590977"/>
                  <a:gd name="connsiteY35" fmla="*/ 174726 h 2559506"/>
                  <a:gd name="connsiteX36" fmla="*/ 727161 w 1590977"/>
                  <a:gd name="connsiteY36" fmla="*/ 266801 h 2559506"/>
                  <a:gd name="connsiteX37" fmla="*/ 660486 w 1590977"/>
                  <a:gd name="connsiteY37" fmla="*/ 308076 h 2559506"/>
                  <a:gd name="connsiteX38" fmla="*/ 577936 w 1590977"/>
                  <a:gd name="connsiteY38" fmla="*/ 269976 h 2559506"/>
                  <a:gd name="connsiteX39" fmla="*/ 590636 w 1590977"/>
                  <a:gd name="connsiteY39" fmla="*/ 57251 h 2559506"/>
                  <a:gd name="connsiteX40" fmla="*/ 558886 w 1590977"/>
                  <a:gd name="connsiteY40" fmla="*/ 15976 h 2559506"/>
                  <a:gd name="connsiteX41" fmla="*/ 501736 w 1590977"/>
                  <a:gd name="connsiteY41"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55761 w 1590977"/>
                  <a:gd name="connsiteY25" fmla="*/ 22326 h 2559506"/>
                  <a:gd name="connsiteX26" fmla="*/ 933536 w 1590977"/>
                  <a:gd name="connsiteY26" fmla="*/ 85826 h 2559506"/>
                  <a:gd name="connsiteX27" fmla="*/ 933536 w 1590977"/>
                  <a:gd name="connsiteY27" fmla="*/ 203301 h 2559506"/>
                  <a:gd name="connsiteX28" fmla="*/ 930361 w 1590977"/>
                  <a:gd name="connsiteY28" fmla="*/ 260451 h 2559506"/>
                  <a:gd name="connsiteX29" fmla="*/ 917661 w 1590977"/>
                  <a:gd name="connsiteY29" fmla="*/ 311251 h 2559506"/>
                  <a:gd name="connsiteX30" fmla="*/ 873211 w 1590977"/>
                  <a:gd name="connsiteY30" fmla="*/ 311251 h 2559506"/>
                  <a:gd name="connsiteX31" fmla="*/ 854161 w 1590977"/>
                  <a:gd name="connsiteY31" fmla="*/ 285851 h 2559506"/>
                  <a:gd name="connsiteX32" fmla="*/ 838286 w 1590977"/>
                  <a:gd name="connsiteY32" fmla="*/ 171551 h 2559506"/>
                  <a:gd name="connsiteX33" fmla="*/ 825586 w 1590977"/>
                  <a:gd name="connsiteY33" fmla="*/ 73126 h 2559506"/>
                  <a:gd name="connsiteX34" fmla="*/ 733511 w 1590977"/>
                  <a:gd name="connsiteY34" fmla="*/ 69951 h 2559506"/>
                  <a:gd name="connsiteX35" fmla="*/ 730336 w 1590977"/>
                  <a:gd name="connsiteY35" fmla="*/ 174726 h 2559506"/>
                  <a:gd name="connsiteX36" fmla="*/ 727161 w 1590977"/>
                  <a:gd name="connsiteY36" fmla="*/ 266801 h 2559506"/>
                  <a:gd name="connsiteX37" fmla="*/ 660486 w 1590977"/>
                  <a:gd name="connsiteY37" fmla="*/ 308076 h 2559506"/>
                  <a:gd name="connsiteX38" fmla="*/ 577936 w 1590977"/>
                  <a:gd name="connsiteY38" fmla="*/ 269976 h 2559506"/>
                  <a:gd name="connsiteX39" fmla="*/ 590636 w 1590977"/>
                  <a:gd name="connsiteY39" fmla="*/ 57251 h 2559506"/>
                  <a:gd name="connsiteX40" fmla="*/ 558886 w 1590977"/>
                  <a:gd name="connsiteY40" fmla="*/ 15976 h 2559506"/>
                  <a:gd name="connsiteX41" fmla="*/ 501736 w 1590977"/>
                  <a:gd name="connsiteY41"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55761 w 1590977"/>
                  <a:gd name="connsiteY25" fmla="*/ 22326 h 2559506"/>
                  <a:gd name="connsiteX26" fmla="*/ 933536 w 1590977"/>
                  <a:gd name="connsiteY26" fmla="*/ 85826 h 2559506"/>
                  <a:gd name="connsiteX27" fmla="*/ 972152 w 1590977"/>
                  <a:gd name="connsiteY27" fmla="*/ 210706 h 2559506"/>
                  <a:gd name="connsiteX28" fmla="*/ 930361 w 1590977"/>
                  <a:gd name="connsiteY28" fmla="*/ 260451 h 2559506"/>
                  <a:gd name="connsiteX29" fmla="*/ 917661 w 1590977"/>
                  <a:gd name="connsiteY29" fmla="*/ 311251 h 2559506"/>
                  <a:gd name="connsiteX30" fmla="*/ 873211 w 1590977"/>
                  <a:gd name="connsiteY30" fmla="*/ 311251 h 2559506"/>
                  <a:gd name="connsiteX31" fmla="*/ 854161 w 1590977"/>
                  <a:gd name="connsiteY31" fmla="*/ 285851 h 2559506"/>
                  <a:gd name="connsiteX32" fmla="*/ 838286 w 1590977"/>
                  <a:gd name="connsiteY32" fmla="*/ 171551 h 2559506"/>
                  <a:gd name="connsiteX33" fmla="*/ 825586 w 1590977"/>
                  <a:gd name="connsiteY33" fmla="*/ 73126 h 2559506"/>
                  <a:gd name="connsiteX34" fmla="*/ 733511 w 1590977"/>
                  <a:gd name="connsiteY34" fmla="*/ 69951 h 2559506"/>
                  <a:gd name="connsiteX35" fmla="*/ 730336 w 1590977"/>
                  <a:gd name="connsiteY35" fmla="*/ 174726 h 2559506"/>
                  <a:gd name="connsiteX36" fmla="*/ 727161 w 1590977"/>
                  <a:gd name="connsiteY36" fmla="*/ 266801 h 2559506"/>
                  <a:gd name="connsiteX37" fmla="*/ 660486 w 1590977"/>
                  <a:gd name="connsiteY37" fmla="*/ 308076 h 2559506"/>
                  <a:gd name="connsiteX38" fmla="*/ 577936 w 1590977"/>
                  <a:gd name="connsiteY38" fmla="*/ 269976 h 2559506"/>
                  <a:gd name="connsiteX39" fmla="*/ 590636 w 1590977"/>
                  <a:gd name="connsiteY39" fmla="*/ 57251 h 2559506"/>
                  <a:gd name="connsiteX40" fmla="*/ 558886 w 1590977"/>
                  <a:gd name="connsiteY40" fmla="*/ 15976 h 2559506"/>
                  <a:gd name="connsiteX41" fmla="*/ 501736 w 1590977"/>
                  <a:gd name="connsiteY41"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55761 w 1590977"/>
                  <a:gd name="connsiteY25" fmla="*/ 22326 h 2559506"/>
                  <a:gd name="connsiteX26" fmla="*/ 972152 w 1590977"/>
                  <a:gd name="connsiteY26" fmla="*/ 210706 h 2559506"/>
                  <a:gd name="connsiteX27" fmla="*/ 930361 w 1590977"/>
                  <a:gd name="connsiteY27" fmla="*/ 260451 h 2559506"/>
                  <a:gd name="connsiteX28" fmla="*/ 917661 w 1590977"/>
                  <a:gd name="connsiteY28" fmla="*/ 311251 h 2559506"/>
                  <a:gd name="connsiteX29" fmla="*/ 873211 w 1590977"/>
                  <a:gd name="connsiteY29" fmla="*/ 311251 h 2559506"/>
                  <a:gd name="connsiteX30" fmla="*/ 854161 w 1590977"/>
                  <a:gd name="connsiteY30" fmla="*/ 285851 h 2559506"/>
                  <a:gd name="connsiteX31" fmla="*/ 838286 w 1590977"/>
                  <a:gd name="connsiteY31" fmla="*/ 171551 h 2559506"/>
                  <a:gd name="connsiteX32" fmla="*/ 825586 w 1590977"/>
                  <a:gd name="connsiteY32" fmla="*/ 73126 h 2559506"/>
                  <a:gd name="connsiteX33" fmla="*/ 733511 w 1590977"/>
                  <a:gd name="connsiteY33" fmla="*/ 69951 h 2559506"/>
                  <a:gd name="connsiteX34" fmla="*/ 730336 w 1590977"/>
                  <a:gd name="connsiteY34" fmla="*/ 174726 h 2559506"/>
                  <a:gd name="connsiteX35" fmla="*/ 727161 w 1590977"/>
                  <a:gd name="connsiteY35" fmla="*/ 266801 h 2559506"/>
                  <a:gd name="connsiteX36" fmla="*/ 660486 w 1590977"/>
                  <a:gd name="connsiteY36" fmla="*/ 308076 h 2559506"/>
                  <a:gd name="connsiteX37" fmla="*/ 577936 w 1590977"/>
                  <a:gd name="connsiteY37" fmla="*/ 269976 h 2559506"/>
                  <a:gd name="connsiteX38" fmla="*/ 590636 w 1590977"/>
                  <a:gd name="connsiteY38" fmla="*/ 57251 h 2559506"/>
                  <a:gd name="connsiteX39" fmla="*/ 558886 w 1590977"/>
                  <a:gd name="connsiteY39" fmla="*/ 15976 h 2559506"/>
                  <a:gd name="connsiteX40" fmla="*/ 501736 w 1590977"/>
                  <a:gd name="connsiteY40"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72152 w 1590977"/>
                  <a:gd name="connsiteY25" fmla="*/ 210706 h 2559506"/>
                  <a:gd name="connsiteX26" fmla="*/ 930361 w 1590977"/>
                  <a:gd name="connsiteY26" fmla="*/ 260451 h 2559506"/>
                  <a:gd name="connsiteX27" fmla="*/ 917661 w 1590977"/>
                  <a:gd name="connsiteY27" fmla="*/ 311251 h 2559506"/>
                  <a:gd name="connsiteX28" fmla="*/ 873211 w 1590977"/>
                  <a:gd name="connsiteY28" fmla="*/ 311251 h 2559506"/>
                  <a:gd name="connsiteX29" fmla="*/ 854161 w 1590977"/>
                  <a:gd name="connsiteY29" fmla="*/ 285851 h 2559506"/>
                  <a:gd name="connsiteX30" fmla="*/ 838286 w 1590977"/>
                  <a:gd name="connsiteY30" fmla="*/ 171551 h 2559506"/>
                  <a:gd name="connsiteX31" fmla="*/ 825586 w 1590977"/>
                  <a:gd name="connsiteY31" fmla="*/ 73126 h 2559506"/>
                  <a:gd name="connsiteX32" fmla="*/ 733511 w 1590977"/>
                  <a:gd name="connsiteY32" fmla="*/ 69951 h 2559506"/>
                  <a:gd name="connsiteX33" fmla="*/ 730336 w 1590977"/>
                  <a:gd name="connsiteY33" fmla="*/ 174726 h 2559506"/>
                  <a:gd name="connsiteX34" fmla="*/ 727161 w 1590977"/>
                  <a:gd name="connsiteY34" fmla="*/ 266801 h 2559506"/>
                  <a:gd name="connsiteX35" fmla="*/ 660486 w 1590977"/>
                  <a:gd name="connsiteY35" fmla="*/ 308076 h 2559506"/>
                  <a:gd name="connsiteX36" fmla="*/ 577936 w 1590977"/>
                  <a:gd name="connsiteY36" fmla="*/ 269976 h 2559506"/>
                  <a:gd name="connsiteX37" fmla="*/ 590636 w 1590977"/>
                  <a:gd name="connsiteY37" fmla="*/ 57251 h 2559506"/>
                  <a:gd name="connsiteX38" fmla="*/ 558886 w 1590977"/>
                  <a:gd name="connsiteY38" fmla="*/ 15976 h 2559506"/>
                  <a:gd name="connsiteX39" fmla="*/ 501736 w 1590977"/>
                  <a:gd name="connsiteY39"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95321 w 1590977"/>
                  <a:gd name="connsiteY25" fmla="*/ 247730 h 2559506"/>
                  <a:gd name="connsiteX26" fmla="*/ 930361 w 1590977"/>
                  <a:gd name="connsiteY26" fmla="*/ 260451 h 2559506"/>
                  <a:gd name="connsiteX27" fmla="*/ 917661 w 1590977"/>
                  <a:gd name="connsiteY27" fmla="*/ 311251 h 2559506"/>
                  <a:gd name="connsiteX28" fmla="*/ 873211 w 1590977"/>
                  <a:gd name="connsiteY28" fmla="*/ 311251 h 2559506"/>
                  <a:gd name="connsiteX29" fmla="*/ 854161 w 1590977"/>
                  <a:gd name="connsiteY29" fmla="*/ 285851 h 2559506"/>
                  <a:gd name="connsiteX30" fmla="*/ 838286 w 1590977"/>
                  <a:gd name="connsiteY30" fmla="*/ 171551 h 2559506"/>
                  <a:gd name="connsiteX31" fmla="*/ 825586 w 1590977"/>
                  <a:gd name="connsiteY31" fmla="*/ 73126 h 2559506"/>
                  <a:gd name="connsiteX32" fmla="*/ 733511 w 1590977"/>
                  <a:gd name="connsiteY32" fmla="*/ 69951 h 2559506"/>
                  <a:gd name="connsiteX33" fmla="*/ 730336 w 1590977"/>
                  <a:gd name="connsiteY33" fmla="*/ 174726 h 2559506"/>
                  <a:gd name="connsiteX34" fmla="*/ 727161 w 1590977"/>
                  <a:gd name="connsiteY34" fmla="*/ 266801 h 2559506"/>
                  <a:gd name="connsiteX35" fmla="*/ 660486 w 1590977"/>
                  <a:gd name="connsiteY35" fmla="*/ 308076 h 2559506"/>
                  <a:gd name="connsiteX36" fmla="*/ 577936 w 1590977"/>
                  <a:gd name="connsiteY36" fmla="*/ 269976 h 2559506"/>
                  <a:gd name="connsiteX37" fmla="*/ 590636 w 1590977"/>
                  <a:gd name="connsiteY37" fmla="*/ 57251 h 2559506"/>
                  <a:gd name="connsiteX38" fmla="*/ 558886 w 1590977"/>
                  <a:gd name="connsiteY38" fmla="*/ 15976 h 2559506"/>
                  <a:gd name="connsiteX39" fmla="*/ 501736 w 1590977"/>
                  <a:gd name="connsiteY39"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95321 w 1590977"/>
                  <a:gd name="connsiteY25" fmla="*/ 247730 h 2559506"/>
                  <a:gd name="connsiteX26" fmla="*/ 930361 w 1590977"/>
                  <a:gd name="connsiteY26" fmla="*/ 260451 h 2559506"/>
                  <a:gd name="connsiteX27" fmla="*/ 873211 w 1590977"/>
                  <a:gd name="connsiteY27" fmla="*/ 311251 h 2559506"/>
                  <a:gd name="connsiteX28" fmla="*/ 854161 w 1590977"/>
                  <a:gd name="connsiteY28" fmla="*/ 285851 h 2559506"/>
                  <a:gd name="connsiteX29" fmla="*/ 838286 w 1590977"/>
                  <a:gd name="connsiteY29" fmla="*/ 171551 h 2559506"/>
                  <a:gd name="connsiteX30" fmla="*/ 825586 w 1590977"/>
                  <a:gd name="connsiteY30" fmla="*/ 73126 h 2559506"/>
                  <a:gd name="connsiteX31" fmla="*/ 733511 w 1590977"/>
                  <a:gd name="connsiteY31" fmla="*/ 69951 h 2559506"/>
                  <a:gd name="connsiteX32" fmla="*/ 730336 w 1590977"/>
                  <a:gd name="connsiteY32" fmla="*/ 174726 h 2559506"/>
                  <a:gd name="connsiteX33" fmla="*/ 727161 w 1590977"/>
                  <a:gd name="connsiteY33" fmla="*/ 266801 h 2559506"/>
                  <a:gd name="connsiteX34" fmla="*/ 660486 w 1590977"/>
                  <a:gd name="connsiteY34" fmla="*/ 308076 h 2559506"/>
                  <a:gd name="connsiteX35" fmla="*/ 577936 w 1590977"/>
                  <a:gd name="connsiteY35" fmla="*/ 269976 h 2559506"/>
                  <a:gd name="connsiteX36" fmla="*/ 590636 w 1590977"/>
                  <a:gd name="connsiteY36" fmla="*/ 57251 h 2559506"/>
                  <a:gd name="connsiteX37" fmla="*/ 558886 w 1590977"/>
                  <a:gd name="connsiteY37" fmla="*/ 15976 h 2559506"/>
                  <a:gd name="connsiteX38" fmla="*/ 501736 w 1590977"/>
                  <a:gd name="connsiteY38"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95321 w 1590977"/>
                  <a:gd name="connsiteY25" fmla="*/ 247730 h 2559506"/>
                  <a:gd name="connsiteX26" fmla="*/ 930361 w 1590977"/>
                  <a:gd name="connsiteY26" fmla="*/ 260451 h 2559506"/>
                  <a:gd name="connsiteX27" fmla="*/ 873211 w 1590977"/>
                  <a:gd name="connsiteY27" fmla="*/ 311251 h 2559506"/>
                  <a:gd name="connsiteX28" fmla="*/ 838286 w 1590977"/>
                  <a:gd name="connsiteY28" fmla="*/ 171551 h 2559506"/>
                  <a:gd name="connsiteX29" fmla="*/ 825586 w 1590977"/>
                  <a:gd name="connsiteY29" fmla="*/ 73126 h 2559506"/>
                  <a:gd name="connsiteX30" fmla="*/ 733511 w 1590977"/>
                  <a:gd name="connsiteY30" fmla="*/ 69951 h 2559506"/>
                  <a:gd name="connsiteX31" fmla="*/ 730336 w 1590977"/>
                  <a:gd name="connsiteY31" fmla="*/ 174726 h 2559506"/>
                  <a:gd name="connsiteX32" fmla="*/ 727161 w 1590977"/>
                  <a:gd name="connsiteY32" fmla="*/ 266801 h 2559506"/>
                  <a:gd name="connsiteX33" fmla="*/ 660486 w 1590977"/>
                  <a:gd name="connsiteY33" fmla="*/ 308076 h 2559506"/>
                  <a:gd name="connsiteX34" fmla="*/ 577936 w 1590977"/>
                  <a:gd name="connsiteY34" fmla="*/ 269976 h 2559506"/>
                  <a:gd name="connsiteX35" fmla="*/ 590636 w 1590977"/>
                  <a:gd name="connsiteY35" fmla="*/ 57251 h 2559506"/>
                  <a:gd name="connsiteX36" fmla="*/ 558886 w 1590977"/>
                  <a:gd name="connsiteY36" fmla="*/ 15976 h 2559506"/>
                  <a:gd name="connsiteX37" fmla="*/ 501736 w 1590977"/>
                  <a:gd name="connsiteY37"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95321 w 1590977"/>
                  <a:gd name="connsiteY25" fmla="*/ 247730 h 2559506"/>
                  <a:gd name="connsiteX26" fmla="*/ 930361 w 1590977"/>
                  <a:gd name="connsiteY26" fmla="*/ 260451 h 2559506"/>
                  <a:gd name="connsiteX27" fmla="*/ 873211 w 1590977"/>
                  <a:gd name="connsiteY27" fmla="*/ 311251 h 2559506"/>
                  <a:gd name="connsiteX28" fmla="*/ 838286 w 1590977"/>
                  <a:gd name="connsiteY28" fmla="*/ 171551 h 2559506"/>
                  <a:gd name="connsiteX29" fmla="*/ 825586 w 1590977"/>
                  <a:gd name="connsiteY29" fmla="*/ 73126 h 2559506"/>
                  <a:gd name="connsiteX30" fmla="*/ 730336 w 1590977"/>
                  <a:gd name="connsiteY30" fmla="*/ 174726 h 2559506"/>
                  <a:gd name="connsiteX31" fmla="*/ 727161 w 1590977"/>
                  <a:gd name="connsiteY31" fmla="*/ 266801 h 2559506"/>
                  <a:gd name="connsiteX32" fmla="*/ 660486 w 1590977"/>
                  <a:gd name="connsiteY32" fmla="*/ 308076 h 2559506"/>
                  <a:gd name="connsiteX33" fmla="*/ 577936 w 1590977"/>
                  <a:gd name="connsiteY33" fmla="*/ 269976 h 2559506"/>
                  <a:gd name="connsiteX34" fmla="*/ 590636 w 1590977"/>
                  <a:gd name="connsiteY34" fmla="*/ 57251 h 2559506"/>
                  <a:gd name="connsiteX35" fmla="*/ 558886 w 1590977"/>
                  <a:gd name="connsiteY35" fmla="*/ 15976 h 2559506"/>
                  <a:gd name="connsiteX36" fmla="*/ 501736 w 1590977"/>
                  <a:gd name="connsiteY36"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95321 w 1590977"/>
                  <a:gd name="connsiteY25" fmla="*/ 247730 h 2559506"/>
                  <a:gd name="connsiteX26" fmla="*/ 930361 w 1590977"/>
                  <a:gd name="connsiteY26" fmla="*/ 260451 h 2559506"/>
                  <a:gd name="connsiteX27" fmla="*/ 873211 w 1590977"/>
                  <a:gd name="connsiteY27" fmla="*/ 311251 h 2559506"/>
                  <a:gd name="connsiteX28" fmla="*/ 838286 w 1590977"/>
                  <a:gd name="connsiteY28" fmla="*/ 171551 h 2559506"/>
                  <a:gd name="connsiteX29" fmla="*/ 825586 w 1590977"/>
                  <a:gd name="connsiteY29" fmla="*/ 73126 h 2559506"/>
                  <a:gd name="connsiteX30" fmla="*/ 761230 w 1590977"/>
                  <a:gd name="connsiteY30" fmla="*/ 100675 h 2559506"/>
                  <a:gd name="connsiteX31" fmla="*/ 727161 w 1590977"/>
                  <a:gd name="connsiteY31" fmla="*/ 266801 h 2559506"/>
                  <a:gd name="connsiteX32" fmla="*/ 660486 w 1590977"/>
                  <a:gd name="connsiteY32" fmla="*/ 308076 h 2559506"/>
                  <a:gd name="connsiteX33" fmla="*/ 577936 w 1590977"/>
                  <a:gd name="connsiteY33" fmla="*/ 269976 h 2559506"/>
                  <a:gd name="connsiteX34" fmla="*/ 590636 w 1590977"/>
                  <a:gd name="connsiteY34" fmla="*/ 57251 h 2559506"/>
                  <a:gd name="connsiteX35" fmla="*/ 558886 w 1590977"/>
                  <a:gd name="connsiteY35" fmla="*/ 15976 h 2559506"/>
                  <a:gd name="connsiteX36" fmla="*/ 501736 w 1590977"/>
                  <a:gd name="connsiteY36" fmla="*/ 101 h 2559506"/>
                  <a:gd name="connsiteX0" fmla="*/ 501736 w 1590977"/>
                  <a:gd name="connsiteY0" fmla="*/ 101 h 2559506"/>
                  <a:gd name="connsiteX1" fmla="*/ 428711 w 1590977"/>
                  <a:gd name="connsiteY1" fmla="*/ 22326 h 2559506"/>
                  <a:gd name="connsiteX2" fmla="*/ 419186 w 1590977"/>
                  <a:gd name="connsiteY2" fmla="*/ 168376 h 2559506"/>
                  <a:gd name="connsiteX3" fmla="*/ 400136 w 1590977"/>
                  <a:gd name="connsiteY3" fmla="*/ 298551 h 2559506"/>
                  <a:gd name="connsiteX4" fmla="*/ 266786 w 1590977"/>
                  <a:gd name="connsiteY4" fmla="*/ 362051 h 2559506"/>
                  <a:gd name="connsiteX5" fmla="*/ 114386 w 1590977"/>
                  <a:gd name="connsiteY5" fmla="*/ 473176 h 2559506"/>
                  <a:gd name="connsiteX6" fmla="*/ 15961 w 1590977"/>
                  <a:gd name="connsiteY6" fmla="*/ 638276 h 2559506"/>
                  <a:gd name="connsiteX7" fmla="*/ 86 w 1590977"/>
                  <a:gd name="connsiteY7" fmla="*/ 962126 h 2559506"/>
                  <a:gd name="connsiteX8" fmla="*/ 9611 w 1590977"/>
                  <a:gd name="connsiteY8" fmla="*/ 1597126 h 2559506"/>
                  <a:gd name="connsiteX9" fmla="*/ 9611 w 1590977"/>
                  <a:gd name="connsiteY9" fmla="*/ 2047976 h 2559506"/>
                  <a:gd name="connsiteX10" fmla="*/ 22311 w 1590977"/>
                  <a:gd name="connsiteY10" fmla="*/ 2270226 h 2559506"/>
                  <a:gd name="connsiteX11" fmla="*/ 149311 w 1590977"/>
                  <a:gd name="connsiteY11" fmla="*/ 2346426 h 2559506"/>
                  <a:gd name="connsiteX12" fmla="*/ 593811 w 1590977"/>
                  <a:gd name="connsiteY12" fmla="*/ 2527401 h 2559506"/>
                  <a:gd name="connsiteX13" fmla="*/ 739861 w 1590977"/>
                  <a:gd name="connsiteY13" fmla="*/ 2552801 h 2559506"/>
                  <a:gd name="connsiteX14" fmla="*/ 866861 w 1590977"/>
                  <a:gd name="connsiteY14" fmla="*/ 2555976 h 2559506"/>
                  <a:gd name="connsiteX15" fmla="*/ 1019261 w 1590977"/>
                  <a:gd name="connsiteY15" fmla="*/ 2508351 h 2559506"/>
                  <a:gd name="connsiteX16" fmla="*/ 1403436 w 1590977"/>
                  <a:gd name="connsiteY16" fmla="*/ 2352776 h 2559506"/>
                  <a:gd name="connsiteX17" fmla="*/ 1574886 w 1590977"/>
                  <a:gd name="connsiteY17" fmla="*/ 2187676 h 2559506"/>
                  <a:gd name="connsiteX18" fmla="*/ 1584411 w 1590977"/>
                  <a:gd name="connsiteY18" fmla="*/ 1759051 h 2559506"/>
                  <a:gd name="connsiteX19" fmla="*/ 1581236 w 1590977"/>
                  <a:gd name="connsiteY19" fmla="*/ 1028801 h 2559506"/>
                  <a:gd name="connsiteX20" fmla="*/ 1549486 w 1590977"/>
                  <a:gd name="connsiteY20" fmla="*/ 555726 h 2559506"/>
                  <a:gd name="connsiteX21" fmla="*/ 1305011 w 1590977"/>
                  <a:gd name="connsiteY21" fmla="*/ 368401 h 2559506"/>
                  <a:gd name="connsiteX22" fmla="*/ 1092286 w 1590977"/>
                  <a:gd name="connsiteY22" fmla="*/ 292201 h 2559506"/>
                  <a:gd name="connsiteX23" fmla="*/ 1076411 w 1590977"/>
                  <a:gd name="connsiteY23" fmla="*/ 66776 h 2559506"/>
                  <a:gd name="connsiteX24" fmla="*/ 1031961 w 1590977"/>
                  <a:gd name="connsiteY24" fmla="*/ 15976 h 2559506"/>
                  <a:gd name="connsiteX25" fmla="*/ 995321 w 1590977"/>
                  <a:gd name="connsiteY25" fmla="*/ 247730 h 2559506"/>
                  <a:gd name="connsiteX26" fmla="*/ 930361 w 1590977"/>
                  <a:gd name="connsiteY26" fmla="*/ 260451 h 2559506"/>
                  <a:gd name="connsiteX27" fmla="*/ 873211 w 1590977"/>
                  <a:gd name="connsiteY27" fmla="*/ 311251 h 2559506"/>
                  <a:gd name="connsiteX28" fmla="*/ 838286 w 1590977"/>
                  <a:gd name="connsiteY28" fmla="*/ 171551 h 2559506"/>
                  <a:gd name="connsiteX29" fmla="*/ 825586 w 1590977"/>
                  <a:gd name="connsiteY29" fmla="*/ 73126 h 2559506"/>
                  <a:gd name="connsiteX30" fmla="*/ 761230 w 1590977"/>
                  <a:gd name="connsiteY30" fmla="*/ 100675 h 2559506"/>
                  <a:gd name="connsiteX31" fmla="*/ 750330 w 1590977"/>
                  <a:gd name="connsiteY31" fmla="*/ 281611 h 2559506"/>
                  <a:gd name="connsiteX32" fmla="*/ 660486 w 1590977"/>
                  <a:gd name="connsiteY32" fmla="*/ 308076 h 2559506"/>
                  <a:gd name="connsiteX33" fmla="*/ 577936 w 1590977"/>
                  <a:gd name="connsiteY33" fmla="*/ 269976 h 2559506"/>
                  <a:gd name="connsiteX34" fmla="*/ 590636 w 1590977"/>
                  <a:gd name="connsiteY34" fmla="*/ 57251 h 2559506"/>
                  <a:gd name="connsiteX35" fmla="*/ 558886 w 1590977"/>
                  <a:gd name="connsiteY35" fmla="*/ 15976 h 2559506"/>
                  <a:gd name="connsiteX36" fmla="*/ 501736 w 1590977"/>
                  <a:gd name="connsiteY36" fmla="*/ 101 h 2559506"/>
                  <a:gd name="connsiteX0" fmla="*/ 501736 w 1590977"/>
                  <a:gd name="connsiteY0" fmla="*/ 3072 h 2562477"/>
                  <a:gd name="connsiteX1" fmla="*/ 428711 w 1590977"/>
                  <a:gd name="connsiteY1" fmla="*/ 25297 h 2562477"/>
                  <a:gd name="connsiteX2" fmla="*/ 419186 w 1590977"/>
                  <a:gd name="connsiteY2" fmla="*/ 171347 h 2562477"/>
                  <a:gd name="connsiteX3" fmla="*/ 400136 w 1590977"/>
                  <a:gd name="connsiteY3" fmla="*/ 301522 h 2562477"/>
                  <a:gd name="connsiteX4" fmla="*/ 266786 w 1590977"/>
                  <a:gd name="connsiteY4" fmla="*/ 365022 h 2562477"/>
                  <a:gd name="connsiteX5" fmla="*/ 114386 w 1590977"/>
                  <a:gd name="connsiteY5" fmla="*/ 476147 h 2562477"/>
                  <a:gd name="connsiteX6" fmla="*/ 15961 w 1590977"/>
                  <a:gd name="connsiteY6" fmla="*/ 641247 h 2562477"/>
                  <a:gd name="connsiteX7" fmla="*/ 86 w 1590977"/>
                  <a:gd name="connsiteY7" fmla="*/ 965097 h 2562477"/>
                  <a:gd name="connsiteX8" fmla="*/ 9611 w 1590977"/>
                  <a:gd name="connsiteY8" fmla="*/ 1600097 h 2562477"/>
                  <a:gd name="connsiteX9" fmla="*/ 9611 w 1590977"/>
                  <a:gd name="connsiteY9" fmla="*/ 2050947 h 2562477"/>
                  <a:gd name="connsiteX10" fmla="*/ 22311 w 1590977"/>
                  <a:gd name="connsiteY10" fmla="*/ 2273197 h 2562477"/>
                  <a:gd name="connsiteX11" fmla="*/ 149311 w 1590977"/>
                  <a:gd name="connsiteY11" fmla="*/ 2349397 h 2562477"/>
                  <a:gd name="connsiteX12" fmla="*/ 593811 w 1590977"/>
                  <a:gd name="connsiteY12" fmla="*/ 2530372 h 2562477"/>
                  <a:gd name="connsiteX13" fmla="*/ 739861 w 1590977"/>
                  <a:gd name="connsiteY13" fmla="*/ 2555772 h 2562477"/>
                  <a:gd name="connsiteX14" fmla="*/ 866861 w 1590977"/>
                  <a:gd name="connsiteY14" fmla="*/ 2558947 h 2562477"/>
                  <a:gd name="connsiteX15" fmla="*/ 1019261 w 1590977"/>
                  <a:gd name="connsiteY15" fmla="*/ 2511322 h 2562477"/>
                  <a:gd name="connsiteX16" fmla="*/ 1403436 w 1590977"/>
                  <a:gd name="connsiteY16" fmla="*/ 2355747 h 2562477"/>
                  <a:gd name="connsiteX17" fmla="*/ 1574886 w 1590977"/>
                  <a:gd name="connsiteY17" fmla="*/ 2190647 h 2562477"/>
                  <a:gd name="connsiteX18" fmla="*/ 1584411 w 1590977"/>
                  <a:gd name="connsiteY18" fmla="*/ 1762022 h 2562477"/>
                  <a:gd name="connsiteX19" fmla="*/ 1581236 w 1590977"/>
                  <a:gd name="connsiteY19" fmla="*/ 1031772 h 2562477"/>
                  <a:gd name="connsiteX20" fmla="*/ 1549486 w 1590977"/>
                  <a:gd name="connsiteY20" fmla="*/ 558697 h 2562477"/>
                  <a:gd name="connsiteX21" fmla="*/ 1305011 w 1590977"/>
                  <a:gd name="connsiteY21" fmla="*/ 371372 h 2562477"/>
                  <a:gd name="connsiteX22" fmla="*/ 1092286 w 1590977"/>
                  <a:gd name="connsiteY22" fmla="*/ 295172 h 2562477"/>
                  <a:gd name="connsiteX23" fmla="*/ 1076411 w 1590977"/>
                  <a:gd name="connsiteY23" fmla="*/ 69747 h 2562477"/>
                  <a:gd name="connsiteX24" fmla="*/ 1031961 w 1590977"/>
                  <a:gd name="connsiteY24" fmla="*/ 18947 h 2562477"/>
                  <a:gd name="connsiteX25" fmla="*/ 995321 w 1590977"/>
                  <a:gd name="connsiteY25" fmla="*/ 250701 h 2562477"/>
                  <a:gd name="connsiteX26" fmla="*/ 930361 w 1590977"/>
                  <a:gd name="connsiteY26" fmla="*/ 263422 h 2562477"/>
                  <a:gd name="connsiteX27" fmla="*/ 873211 w 1590977"/>
                  <a:gd name="connsiteY27" fmla="*/ 314222 h 2562477"/>
                  <a:gd name="connsiteX28" fmla="*/ 838286 w 1590977"/>
                  <a:gd name="connsiteY28" fmla="*/ 174522 h 2562477"/>
                  <a:gd name="connsiteX29" fmla="*/ 825586 w 1590977"/>
                  <a:gd name="connsiteY29" fmla="*/ 76097 h 2562477"/>
                  <a:gd name="connsiteX30" fmla="*/ 761230 w 1590977"/>
                  <a:gd name="connsiteY30" fmla="*/ 103646 h 2562477"/>
                  <a:gd name="connsiteX31" fmla="*/ 750330 w 1590977"/>
                  <a:gd name="connsiteY31" fmla="*/ 284582 h 2562477"/>
                  <a:gd name="connsiteX32" fmla="*/ 660486 w 1590977"/>
                  <a:gd name="connsiteY32" fmla="*/ 311047 h 2562477"/>
                  <a:gd name="connsiteX33" fmla="*/ 577936 w 1590977"/>
                  <a:gd name="connsiteY33" fmla="*/ 272947 h 2562477"/>
                  <a:gd name="connsiteX34" fmla="*/ 590636 w 1590977"/>
                  <a:gd name="connsiteY34" fmla="*/ 60222 h 2562477"/>
                  <a:gd name="connsiteX35" fmla="*/ 501736 w 1590977"/>
                  <a:gd name="connsiteY35" fmla="*/ 3072 h 2562477"/>
                  <a:gd name="connsiteX0" fmla="*/ 501736 w 1590977"/>
                  <a:gd name="connsiteY0" fmla="*/ 3620 h 2563025"/>
                  <a:gd name="connsiteX1" fmla="*/ 428711 w 1590977"/>
                  <a:gd name="connsiteY1" fmla="*/ 25845 h 2563025"/>
                  <a:gd name="connsiteX2" fmla="*/ 419186 w 1590977"/>
                  <a:gd name="connsiteY2" fmla="*/ 171895 h 2563025"/>
                  <a:gd name="connsiteX3" fmla="*/ 400136 w 1590977"/>
                  <a:gd name="connsiteY3" fmla="*/ 302070 h 2563025"/>
                  <a:gd name="connsiteX4" fmla="*/ 266786 w 1590977"/>
                  <a:gd name="connsiteY4" fmla="*/ 365570 h 2563025"/>
                  <a:gd name="connsiteX5" fmla="*/ 114386 w 1590977"/>
                  <a:gd name="connsiteY5" fmla="*/ 476695 h 2563025"/>
                  <a:gd name="connsiteX6" fmla="*/ 15961 w 1590977"/>
                  <a:gd name="connsiteY6" fmla="*/ 641795 h 2563025"/>
                  <a:gd name="connsiteX7" fmla="*/ 86 w 1590977"/>
                  <a:gd name="connsiteY7" fmla="*/ 965645 h 2563025"/>
                  <a:gd name="connsiteX8" fmla="*/ 9611 w 1590977"/>
                  <a:gd name="connsiteY8" fmla="*/ 1600645 h 2563025"/>
                  <a:gd name="connsiteX9" fmla="*/ 9611 w 1590977"/>
                  <a:gd name="connsiteY9" fmla="*/ 2051495 h 2563025"/>
                  <a:gd name="connsiteX10" fmla="*/ 22311 w 1590977"/>
                  <a:gd name="connsiteY10" fmla="*/ 2273745 h 2563025"/>
                  <a:gd name="connsiteX11" fmla="*/ 149311 w 1590977"/>
                  <a:gd name="connsiteY11" fmla="*/ 2349945 h 2563025"/>
                  <a:gd name="connsiteX12" fmla="*/ 593811 w 1590977"/>
                  <a:gd name="connsiteY12" fmla="*/ 2530920 h 2563025"/>
                  <a:gd name="connsiteX13" fmla="*/ 739861 w 1590977"/>
                  <a:gd name="connsiteY13" fmla="*/ 2556320 h 2563025"/>
                  <a:gd name="connsiteX14" fmla="*/ 866861 w 1590977"/>
                  <a:gd name="connsiteY14" fmla="*/ 2559495 h 2563025"/>
                  <a:gd name="connsiteX15" fmla="*/ 1019261 w 1590977"/>
                  <a:gd name="connsiteY15" fmla="*/ 2511870 h 2563025"/>
                  <a:gd name="connsiteX16" fmla="*/ 1403436 w 1590977"/>
                  <a:gd name="connsiteY16" fmla="*/ 2356295 h 2563025"/>
                  <a:gd name="connsiteX17" fmla="*/ 1574886 w 1590977"/>
                  <a:gd name="connsiteY17" fmla="*/ 2191195 h 2563025"/>
                  <a:gd name="connsiteX18" fmla="*/ 1584411 w 1590977"/>
                  <a:gd name="connsiteY18" fmla="*/ 1762570 h 2563025"/>
                  <a:gd name="connsiteX19" fmla="*/ 1581236 w 1590977"/>
                  <a:gd name="connsiteY19" fmla="*/ 1032320 h 2563025"/>
                  <a:gd name="connsiteX20" fmla="*/ 1549486 w 1590977"/>
                  <a:gd name="connsiteY20" fmla="*/ 559245 h 2563025"/>
                  <a:gd name="connsiteX21" fmla="*/ 1305011 w 1590977"/>
                  <a:gd name="connsiteY21" fmla="*/ 371920 h 2563025"/>
                  <a:gd name="connsiteX22" fmla="*/ 1092286 w 1590977"/>
                  <a:gd name="connsiteY22" fmla="*/ 295720 h 2563025"/>
                  <a:gd name="connsiteX23" fmla="*/ 1076411 w 1590977"/>
                  <a:gd name="connsiteY23" fmla="*/ 70295 h 2563025"/>
                  <a:gd name="connsiteX24" fmla="*/ 1031961 w 1590977"/>
                  <a:gd name="connsiteY24" fmla="*/ 19495 h 2563025"/>
                  <a:gd name="connsiteX25" fmla="*/ 995321 w 1590977"/>
                  <a:gd name="connsiteY25" fmla="*/ 251249 h 2563025"/>
                  <a:gd name="connsiteX26" fmla="*/ 930361 w 1590977"/>
                  <a:gd name="connsiteY26" fmla="*/ 263970 h 2563025"/>
                  <a:gd name="connsiteX27" fmla="*/ 873211 w 1590977"/>
                  <a:gd name="connsiteY27" fmla="*/ 314770 h 2563025"/>
                  <a:gd name="connsiteX28" fmla="*/ 838286 w 1590977"/>
                  <a:gd name="connsiteY28" fmla="*/ 175070 h 2563025"/>
                  <a:gd name="connsiteX29" fmla="*/ 825586 w 1590977"/>
                  <a:gd name="connsiteY29" fmla="*/ 76645 h 2563025"/>
                  <a:gd name="connsiteX30" fmla="*/ 761230 w 1590977"/>
                  <a:gd name="connsiteY30" fmla="*/ 104194 h 2563025"/>
                  <a:gd name="connsiteX31" fmla="*/ 750330 w 1590977"/>
                  <a:gd name="connsiteY31" fmla="*/ 285130 h 2563025"/>
                  <a:gd name="connsiteX32" fmla="*/ 660486 w 1590977"/>
                  <a:gd name="connsiteY32" fmla="*/ 311595 h 2563025"/>
                  <a:gd name="connsiteX33" fmla="*/ 577936 w 1590977"/>
                  <a:gd name="connsiteY33" fmla="*/ 273495 h 2563025"/>
                  <a:gd name="connsiteX34" fmla="*/ 552020 w 1590977"/>
                  <a:gd name="connsiteY34" fmla="*/ 68175 h 2563025"/>
                  <a:gd name="connsiteX35" fmla="*/ 501736 w 1590977"/>
                  <a:gd name="connsiteY35" fmla="*/ 3620 h 2563025"/>
                  <a:gd name="connsiteX0" fmla="*/ 501736 w 1590977"/>
                  <a:gd name="connsiteY0" fmla="*/ 3620 h 2563025"/>
                  <a:gd name="connsiteX1" fmla="*/ 428711 w 1590977"/>
                  <a:gd name="connsiteY1" fmla="*/ 25845 h 2563025"/>
                  <a:gd name="connsiteX2" fmla="*/ 419186 w 1590977"/>
                  <a:gd name="connsiteY2" fmla="*/ 171895 h 2563025"/>
                  <a:gd name="connsiteX3" fmla="*/ 400136 w 1590977"/>
                  <a:gd name="connsiteY3" fmla="*/ 302070 h 2563025"/>
                  <a:gd name="connsiteX4" fmla="*/ 266786 w 1590977"/>
                  <a:gd name="connsiteY4" fmla="*/ 365570 h 2563025"/>
                  <a:gd name="connsiteX5" fmla="*/ 114386 w 1590977"/>
                  <a:gd name="connsiteY5" fmla="*/ 476695 h 2563025"/>
                  <a:gd name="connsiteX6" fmla="*/ 15961 w 1590977"/>
                  <a:gd name="connsiteY6" fmla="*/ 641795 h 2563025"/>
                  <a:gd name="connsiteX7" fmla="*/ 86 w 1590977"/>
                  <a:gd name="connsiteY7" fmla="*/ 965645 h 2563025"/>
                  <a:gd name="connsiteX8" fmla="*/ 9611 w 1590977"/>
                  <a:gd name="connsiteY8" fmla="*/ 1600645 h 2563025"/>
                  <a:gd name="connsiteX9" fmla="*/ 9611 w 1590977"/>
                  <a:gd name="connsiteY9" fmla="*/ 2051495 h 2563025"/>
                  <a:gd name="connsiteX10" fmla="*/ 22311 w 1590977"/>
                  <a:gd name="connsiteY10" fmla="*/ 2273745 h 2563025"/>
                  <a:gd name="connsiteX11" fmla="*/ 149311 w 1590977"/>
                  <a:gd name="connsiteY11" fmla="*/ 2349945 h 2563025"/>
                  <a:gd name="connsiteX12" fmla="*/ 593811 w 1590977"/>
                  <a:gd name="connsiteY12" fmla="*/ 2530920 h 2563025"/>
                  <a:gd name="connsiteX13" fmla="*/ 739861 w 1590977"/>
                  <a:gd name="connsiteY13" fmla="*/ 2556320 h 2563025"/>
                  <a:gd name="connsiteX14" fmla="*/ 866861 w 1590977"/>
                  <a:gd name="connsiteY14" fmla="*/ 2559495 h 2563025"/>
                  <a:gd name="connsiteX15" fmla="*/ 1019261 w 1590977"/>
                  <a:gd name="connsiteY15" fmla="*/ 2511870 h 2563025"/>
                  <a:gd name="connsiteX16" fmla="*/ 1403436 w 1590977"/>
                  <a:gd name="connsiteY16" fmla="*/ 2356295 h 2563025"/>
                  <a:gd name="connsiteX17" fmla="*/ 1574886 w 1590977"/>
                  <a:gd name="connsiteY17" fmla="*/ 2191195 h 2563025"/>
                  <a:gd name="connsiteX18" fmla="*/ 1584411 w 1590977"/>
                  <a:gd name="connsiteY18" fmla="*/ 1762570 h 2563025"/>
                  <a:gd name="connsiteX19" fmla="*/ 1581236 w 1590977"/>
                  <a:gd name="connsiteY19" fmla="*/ 1032320 h 2563025"/>
                  <a:gd name="connsiteX20" fmla="*/ 1549486 w 1590977"/>
                  <a:gd name="connsiteY20" fmla="*/ 559245 h 2563025"/>
                  <a:gd name="connsiteX21" fmla="*/ 1305011 w 1590977"/>
                  <a:gd name="connsiteY21" fmla="*/ 371920 h 2563025"/>
                  <a:gd name="connsiteX22" fmla="*/ 1092286 w 1590977"/>
                  <a:gd name="connsiteY22" fmla="*/ 295720 h 2563025"/>
                  <a:gd name="connsiteX23" fmla="*/ 1076411 w 1590977"/>
                  <a:gd name="connsiteY23" fmla="*/ 70295 h 2563025"/>
                  <a:gd name="connsiteX24" fmla="*/ 1031961 w 1590977"/>
                  <a:gd name="connsiteY24" fmla="*/ 19495 h 2563025"/>
                  <a:gd name="connsiteX25" fmla="*/ 995321 w 1590977"/>
                  <a:gd name="connsiteY25" fmla="*/ 251249 h 2563025"/>
                  <a:gd name="connsiteX26" fmla="*/ 930361 w 1590977"/>
                  <a:gd name="connsiteY26" fmla="*/ 263970 h 2563025"/>
                  <a:gd name="connsiteX27" fmla="*/ 873211 w 1590977"/>
                  <a:gd name="connsiteY27" fmla="*/ 314770 h 2563025"/>
                  <a:gd name="connsiteX28" fmla="*/ 838286 w 1590977"/>
                  <a:gd name="connsiteY28" fmla="*/ 175070 h 2563025"/>
                  <a:gd name="connsiteX29" fmla="*/ 825586 w 1590977"/>
                  <a:gd name="connsiteY29" fmla="*/ 76645 h 2563025"/>
                  <a:gd name="connsiteX30" fmla="*/ 761230 w 1590977"/>
                  <a:gd name="connsiteY30" fmla="*/ 104194 h 2563025"/>
                  <a:gd name="connsiteX31" fmla="*/ 750330 w 1590977"/>
                  <a:gd name="connsiteY31" fmla="*/ 285130 h 2563025"/>
                  <a:gd name="connsiteX32" fmla="*/ 660486 w 1590977"/>
                  <a:gd name="connsiteY32" fmla="*/ 311595 h 2563025"/>
                  <a:gd name="connsiteX33" fmla="*/ 547043 w 1590977"/>
                  <a:gd name="connsiteY33" fmla="*/ 295711 h 2563025"/>
                  <a:gd name="connsiteX34" fmla="*/ 552020 w 1590977"/>
                  <a:gd name="connsiteY34" fmla="*/ 68175 h 2563025"/>
                  <a:gd name="connsiteX35" fmla="*/ 501736 w 1590977"/>
                  <a:gd name="connsiteY35" fmla="*/ 3620 h 2563025"/>
                  <a:gd name="connsiteX0" fmla="*/ 552020 w 1590977"/>
                  <a:gd name="connsiteY0" fmla="*/ 59955 h 2554805"/>
                  <a:gd name="connsiteX1" fmla="*/ 428711 w 1590977"/>
                  <a:gd name="connsiteY1" fmla="*/ 17625 h 2554805"/>
                  <a:gd name="connsiteX2" fmla="*/ 419186 w 1590977"/>
                  <a:gd name="connsiteY2" fmla="*/ 163675 h 2554805"/>
                  <a:gd name="connsiteX3" fmla="*/ 400136 w 1590977"/>
                  <a:gd name="connsiteY3" fmla="*/ 293850 h 2554805"/>
                  <a:gd name="connsiteX4" fmla="*/ 266786 w 1590977"/>
                  <a:gd name="connsiteY4" fmla="*/ 357350 h 2554805"/>
                  <a:gd name="connsiteX5" fmla="*/ 114386 w 1590977"/>
                  <a:gd name="connsiteY5" fmla="*/ 468475 h 2554805"/>
                  <a:gd name="connsiteX6" fmla="*/ 15961 w 1590977"/>
                  <a:gd name="connsiteY6" fmla="*/ 633575 h 2554805"/>
                  <a:gd name="connsiteX7" fmla="*/ 86 w 1590977"/>
                  <a:gd name="connsiteY7" fmla="*/ 957425 h 2554805"/>
                  <a:gd name="connsiteX8" fmla="*/ 9611 w 1590977"/>
                  <a:gd name="connsiteY8" fmla="*/ 1592425 h 2554805"/>
                  <a:gd name="connsiteX9" fmla="*/ 9611 w 1590977"/>
                  <a:gd name="connsiteY9" fmla="*/ 2043275 h 2554805"/>
                  <a:gd name="connsiteX10" fmla="*/ 22311 w 1590977"/>
                  <a:gd name="connsiteY10" fmla="*/ 2265525 h 2554805"/>
                  <a:gd name="connsiteX11" fmla="*/ 149311 w 1590977"/>
                  <a:gd name="connsiteY11" fmla="*/ 2341725 h 2554805"/>
                  <a:gd name="connsiteX12" fmla="*/ 593811 w 1590977"/>
                  <a:gd name="connsiteY12" fmla="*/ 2522700 h 2554805"/>
                  <a:gd name="connsiteX13" fmla="*/ 739861 w 1590977"/>
                  <a:gd name="connsiteY13" fmla="*/ 2548100 h 2554805"/>
                  <a:gd name="connsiteX14" fmla="*/ 866861 w 1590977"/>
                  <a:gd name="connsiteY14" fmla="*/ 2551275 h 2554805"/>
                  <a:gd name="connsiteX15" fmla="*/ 1019261 w 1590977"/>
                  <a:gd name="connsiteY15" fmla="*/ 2503650 h 2554805"/>
                  <a:gd name="connsiteX16" fmla="*/ 1403436 w 1590977"/>
                  <a:gd name="connsiteY16" fmla="*/ 2348075 h 2554805"/>
                  <a:gd name="connsiteX17" fmla="*/ 1574886 w 1590977"/>
                  <a:gd name="connsiteY17" fmla="*/ 2182975 h 2554805"/>
                  <a:gd name="connsiteX18" fmla="*/ 1584411 w 1590977"/>
                  <a:gd name="connsiteY18" fmla="*/ 1754350 h 2554805"/>
                  <a:gd name="connsiteX19" fmla="*/ 1581236 w 1590977"/>
                  <a:gd name="connsiteY19" fmla="*/ 1024100 h 2554805"/>
                  <a:gd name="connsiteX20" fmla="*/ 1549486 w 1590977"/>
                  <a:gd name="connsiteY20" fmla="*/ 551025 h 2554805"/>
                  <a:gd name="connsiteX21" fmla="*/ 1305011 w 1590977"/>
                  <a:gd name="connsiteY21" fmla="*/ 363700 h 2554805"/>
                  <a:gd name="connsiteX22" fmla="*/ 1092286 w 1590977"/>
                  <a:gd name="connsiteY22" fmla="*/ 287500 h 2554805"/>
                  <a:gd name="connsiteX23" fmla="*/ 1076411 w 1590977"/>
                  <a:gd name="connsiteY23" fmla="*/ 62075 h 2554805"/>
                  <a:gd name="connsiteX24" fmla="*/ 1031961 w 1590977"/>
                  <a:gd name="connsiteY24" fmla="*/ 11275 h 2554805"/>
                  <a:gd name="connsiteX25" fmla="*/ 995321 w 1590977"/>
                  <a:gd name="connsiteY25" fmla="*/ 243029 h 2554805"/>
                  <a:gd name="connsiteX26" fmla="*/ 930361 w 1590977"/>
                  <a:gd name="connsiteY26" fmla="*/ 255750 h 2554805"/>
                  <a:gd name="connsiteX27" fmla="*/ 873211 w 1590977"/>
                  <a:gd name="connsiteY27" fmla="*/ 306550 h 2554805"/>
                  <a:gd name="connsiteX28" fmla="*/ 838286 w 1590977"/>
                  <a:gd name="connsiteY28" fmla="*/ 166850 h 2554805"/>
                  <a:gd name="connsiteX29" fmla="*/ 825586 w 1590977"/>
                  <a:gd name="connsiteY29" fmla="*/ 68425 h 2554805"/>
                  <a:gd name="connsiteX30" fmla="*/ 761230 w 1590977"/>
                  <a:gd name="connsiteY30" fmla="*/ 95974 h 2554805"/>
                  <a:gd name="connsiteX31" fmla="*/ 750330 w 1590977"/>
                  <a:gd name="connsiteY31" fmla="*/ 276910 h 2554805"/>
                  <a:gd name="connsiteX32" fmla="*/ 660486 w 1590977"/>
                  <a:gd name="connsiteY32" fmla="*/ 303375 h 2554805"/>
                  <a:gd name="connsiteX33" fmla="*/ 547043 w 1590977"/>
                  <a:gd name="connsiteY33" fmla="*/ 287491 h 2554805"/>
                  <a:gd name="connsiteX34" fmla="*/ 552020 w 1590977"/>
                  <a:gd name="connsiteY34" fmla="*/ 59955 h 2554805"/>
                  <a:gd name="connsiteX0" fmla="*/ 552020 w 1590977"/>
                  <a:gd name="connsiteY0" fmla="*/ 59955 h 2554805"/>
                  <a:gd name="connsiteX1" fmla="*/ 428712 w 1590977"/>
                  <a:gd name="connsiteY1" fmla="*/ 62055 h 2554805"/>
                  <a:gd name="connsiteX2" fmla="*/ 419186 w 1590977"/>
                  <a:gd name="connsiteY2" fmla="*/ 163675 h 2554805"/>
                  <a:gd name="connsiteX3" fmla="*/ 400136 w 1590977"/>
                  <a:gd name="connsiteY3" fmla="*/ 293850 h 2554805"/>
                  <a:gd name="connsiteX4" fmla="*/ 266786 w 1590977"/>
                  <a:gd name="connsiteY4" fmla="*/ 357350 h 2554805"/>
                  <a:gd name="connsiteX5" fmla="*/ 114386 w 1590977"/>
                  <a:gd name="connsiteY5" fmla="*/ 468475 h 2554805"/>
                  <a:gd name="connsiteX6" fmla="*/ 15961 w 1590977"/>
                  <a:gd name="connsiteY6" fmla="*/ 633575 h 2554805"/>
                  <a:gd name="connsiteX7" fmla="*/ 86 w 1590977"/>
                  <a:gd name="connsiteY7" fmla="*/ 957425 h 2554805"/>
                  <a:gd name="connsiteX8" fmla="*/ 9611 w 1590977"/>
                  <a:gd name="connsiteY8" fmla="*/ 1592425 h 2554805"/>
                  <a:gd name="connsiteX9" fmla="*/ 9611 w 1590977"/>
                  <a:gd name="connsiteY9" fmla="*/ 2043275 h 2554805"/>
                  <a:gd name="connsiteX10" fmla="*/ 22311 w 1590977"/>
                  <a:gd name="connsiteY10" fmla="*/ 2265525 h 2554805"/>
                  <a:gd name="connsiteX11" fmla="*/ 149311 w 1590977"/>
                  <a:gd name="connsiteY11" fmla="*/ 2341725 h 2554805"/>
                  <a:gd name="connsiteX12" fmla="*/ 593811 w 1590977"/>
                  <a:gd name="connsiteY12" fmla="*/ 2522700 h 2554805"/>
                  <a:gd name="connsiteX13" fmla="*/ 739861 w 1590977"/>
                  <a:gd name="connsiteY13" fmla="*/ 2548100 h 2554805"/>
                  <a:gd name="connsiteX14" fmla="*/ 866861 w 1590977"/>
                  <a:gd name="connsiteY14" fmla="*/ 2551275 h 2554805"/>
                  <a:gd name="connsiteX15" fmla="*/ 1019261 w 1590977"/>
                  <a:gd name="connsiteY15" fmla="*/ 2503650 h 2554805"/>
                  <a:gd name="connsiteX16" fmla="*/ 1403436 w 1590977"/>
                  <a:gd name="connsiteY16" fmla="*/ 2348075 h 2554805"/>
                  <a:gd name="connsiteX17" fmla="*/ 1574886 w 1590977"/>
                  <a:gd name="connsiteY17" fmla="*/ 2182975 h 2554805"/>
                  <a:gd name="connsiteX18" fmla="*/ 1584411 w 1590977"/>
                  <a:gd name="connsiteY18" fmla="*/ 1754350 h 2554805"/>
                  <a:gd name="connsiteX19" fmla="*/ 1581236 w 1590977"/>
                  <a:gd name="connsiteY19" fmla="*/ 1024100 h 2554805"/>
                  <a:gd name="connsiteX20" fmla="*/ 1549486 w 1590977"/>
                  <a:gd name="connsiteY20" fmla="*/ 551025 h 2554805"/>
                  <a:gd name="connsiteX21" fmla="*/ 1305011 w 1590977"/>
                  <a:gd name="connsiteY21" fmla="*/ 363700 h 2554805"/>
                  <a:gd name="connsiteX22" fmla="*/ 1092286 w 1590977"/>
                  <a:gd name="connsiteY22" fmla="*/ 287500 h 2554805"/>
                  <a:gd name="connsiteX23" fmla="*/ 1076411 w 1590977"/>
                  <a:gd name="connsiteY23" fmla="*/ 62075 h 2554805"/>
                  <a:gd name="connsiteX24" fmla="*/ 1031961 w 1590977"/>
                  <a:gd name="connsiteY24" fmla="*/ 11275 h 2554805"/>
                  <a:gd name="connsiteX25" fmla="*/ 995321 w 1590977"/>
                  <a:gd name="connsiteY25" fmla="*/ 243029 h 2554805"/>
                  <a:gd name="connsiteX26" fmla="*/ 930361 w 1590977"/>
                  <a:gd name="connsiteY26" fmla="*/ 255750 h 2554805"/>
                  <a:gd name="connsiteX27" fmla="*/ 873211 w 1590977"/>
                  <a:gd name="connsiteY27" fmla="*/ 306550 h 2554805"/>
                  <a:gd name="connsiteX28" fmla="*/ 838286 w 1590977"/>
                  <a:gd name="connsiteY28" fmla="*/ 166850 h 2554805"/>
                  <a:gd name="connsiteX29" fmla="*/ 825586 w 1590977"/>
                  <a:gd name="connsiteY29" fmla="*/ 68425 h 2554805"/>
                  <a:gd name="connsiteX30" fmla="*/ 761230 w 1590977"/>
                  <a:gd name="connsiteY30" fmla="*/ 95974 h 2554805"/>
                  <a:gd name="connsiteX31" fmla="*/ 750330 w 1590977"/>
                  <a:gd name="connsiteY31" fmla="*/ 276910 h 2554805"/>
                  <a:gd name="connsiteX32" fmla="*/ 660486 w 1590977"/>
                  <a:gd name="connsiteY32" fmla="*/ 303375 h 2554805"/>
                  <a:gd name="connsiteX33" fmla="*/ 547043 w 1590977"/>
                  <a:gd name="connsiteY33" fmla="*/ 287491 h 2554805"/>
                  <a:gd name="connsiteX34" fmla="*/ 552020 w 1590977"/>
                  <a:gd name="connsiteY34" fmla="*/ 59955 h 2554805"/>
                  <a:gd name="connsiteX0" fmla="*/ 552020 w 1590977"/>
                  <a:gd name="connsiteY0" fmla="*/ 59955 h 2554805"/>
                  <a:gd name="connsiteX1" fmla="*/ 428712 w 1590977"/>
                  <a:gd name="connsiteY1" fmla="*/ 62055 h 2554805"/>
                  <a:gd name="connsiteX2" fmla="*/ 434632 w 1590977"/>
                  <a:gd name="connsiteY2" fmla="*/ 200700 h 2554805"/>
                  <a:gd name="connsiteX3" fmla="*/ 400136 w 1590977"/>
                  <a:gd name="connsiteY3" fmla="*/ 293850 h 2554805"/>
                  <a:gd name="connsiteX4" fmla="*/ 266786 w 1590977"/>
                  <a:gd name="connsiteY4" fmla="*/ 357350 h 2554805"/>
                  <a:gd name="connsiteX5" fmla="*/ 114386 w 1590977"/>
                  <a:gd name="connsiteY5" fmla="*/ 468475 h 2554805"/>
                  <a:gd name="connsiteX6" fmla="*/ 15961 w 1590977"/>
                  <a:gd name="connsiteY6" fmla="*/ 633575 h 2554805"/>
                  <a:gd name="connsiteX7" fmla="*/ 86 w 1590977"/>
                  <a:gd name="connsiteY7" fmla="*/ 957425 h 2554805"/>
                  <a:gd name="connsiteX8" fmla="*/ 9611 w 1590977"/>
                  <a:gd name="connsiteY8" fmla="*/ 1592425 h 2554805"/>
                  <a:gd name="connsiteX9" fmla="*/ 9611 w 1590977"/>
                  <a:gd name="connsiteY9" fmla="*/ 2043275 h 2554805"/>
                  <a:gd name="connsiteX10" fmla="*/ 22311 w 1590977"/>
                  <a:gd name="connsiteY10" fmla="*/ 2265525 h 2554805"/>
                  <a:gd name="connsiteX11" fmla="*/ 149311 w 1590977"/>
                  <a:gd name="connsiteY11" fmla="*/ 2341725 h 2554805"/>
                  <a:gd name="connsiteX12" fmla="*/ 593811 w 1590977"/>
                  <a:gd name="connsiteY12" fmla="*/ 2522700 h 2554805"/>
                  <a:gd name="connsiteX13" fmla="*/ 739861 w 1590977"/>
                  <a:gd name="connsiteY13" fmla="*/ 2548100 h 2554805"/>
                  <a:gd name="connsiteX14" fmla="*/ 866861 w 1590977"/>
                  <a:gd name="connsiteY14" fmla="*/ 2551275 h 2554805"/>
                  <a:gd name="connsiteX15" fmla="*/ 1019261 w 1590977"/>
                  <a:gd name="connsiteY15" fmla="*/ 2503650 h 2554805"/>
                  <a:gd name="connsiteX16" fmla="*/ 1403436 w 1590977"/>
                  <a:gd name="connsiteY16" fmla="*/ 2348075 h 2554805"/>
                  <a:gd name="connsiteX17" fmla="*/ 1574886 w 1590977"/>
                  <a:gd name="connsiteY17" fmla="*/ 2182975 h 2554805"/>
                  <a:gd name="connsiteX18" fmla="*/ 1584411 w 1590977"/>
                  <a:gd name="connsiteY18" fmla="*/ 1754350 h 2554805"/>
                  <a:gd name="connsiteX19" fmla="*/ 1581236 w 1590977"/>
                  <a:gd name="connsiteY19" fmla="*/ 1024100 h 2554805"/>
                  <a:gd name="connsiteX20" fmla="*/ 1549486 w 1590977"/>
                  <a:gd name="connsiteY20" fmla="*/ 551025 h 2554805"/>
                  <a:gd name="connsiteX21" fmla="*/ 1305011 w 1590977"/>
                  <a:gd name="connsiteY21" fmla="*/ 363700 h 2554805"/>
                  <a:gd name="connsiteX22" fmla="*/ 1092286 w 1590977"/>
                  <a:gd name="connsiteY22" fmla="*/ 287500 h 2554805"/>
                  <a:gd name="connsiteX23" fmla="*/ 1076411 w 1590977"/>
                  <a:gd name="connsiteY23" fmla="*/ 62075 h 2554805"/>
                  <a:gd name="connsiteX24" fmla="*/ 1031961 w 1590977"/>
                  <a:gd name="connsiteY24" fmla="*/ 11275 h 2554805"/>
                  <a:gd name="connsiteX25" fmla="*/ 995321 w 1590977"/>
                  <a:gd name="connsiteY25" fmla="*/ 243029 h 2554805"/>
                  <a:gd name="connsiteX26" fmla="*/ 930361 w 1590977"/>
                  <a:gd name="connsiteY26" fmla="*/ 255750 h 2554805"/>
                  <a:gd name="connsiteX27" fmla="*/ 873211 w 1590977"/>
                  <a:gd name="connsiteY27" fmla="*/ 306550 h 2554805"/>
                  <a:gd name="connsiteX28" fmla="*/ 838286 w 1590977"/>
                  <a:gd name="connsiteY28" fmla="*/ 166850 h 2554805"/>
                  <a:gd name="connsiteX29" fmla="*/ 825586 w 1590977"/>
                  <a:gd name="connsiteY29" fmla="*/ 68425 h 2554805"/>
                  <a:gd name="connsiteX30" fmla="*/ 761230 w 1590977"/>
                  <a:gd name="connsiteY30" fmla="*/ 95974 h 2554805"/>
                  <a:gd name="connsiteX31" fmla="*/ 750330 w 1590977"/>
                  <a:gd name="connsiteY31" fmla="*/ 276910 h 2554805"/>
                  <a:gd name="connsiteX32" fmla="*/ 660486 w 1590977"/>
                  <a:gd name="connsiteY32" fmla="*/ 303375 h 2554805"/>
                  <a:gd name="connsiteX33" fmla="*/ 547043 w 1590977"/>
                  <a:gd name="connsiteY33" fmla="*/ 287491 h 2554805"/>
                  <a:gd name="connsiteX34" fmla="*/ 552020 w 1590977"/>
                  <a:gd name="connsiteY34" fmla="*/ 59955 h 2554805"/>
                  <a:gd name="connsiteX0" fmla="*/ 528850 w 1590977"/>
                  <a:gd name="connsiteY0" fmla="*/ 59955 h 2554805"/>
                  <a:gd name="connsiteX1" fmla="*/ 428712 w 1590977"/>
                  <a:gd name="connsiteY1" fmla="*/ 62055 h 2554805"/>
                  <a:gd name="connsiteX2" fmla="*/ 434632 w 1590977"/>
                  <a:gd name="connsiteY2" fmla="*/ 200700 h 2554805"/>
                  <a:gd name="connsiteX3" fmla="*/ 400136 w 1590977"/>
                  <a:gd name="connsiteY3" fmla="*/ 293850 h 2554805"/>
                  <a:gd name="connsiteX4" fmla="*/ 266786 w 1590977"/>
                  <a:gd name="connsiteY4" fmla="*/ 357350 h 2554805"/>
                  <a:gd name="connsiteX5" fmla="*/ 114386 w 1590977"/>
                  <a:gd name="connsiteY5" fmla="*/ 468475 h 2554805"/>
                  <a:gd name="connsiteX6" fmla="*/ 15961 w 1590977"/>
                  <a:gd name="connsiteY6" fmla="*/ 633575 h 2554805"/>
                  <a:gd name="connsiteX7" fmla="*/ 86 w 1590977"/>
                  <a:gd name="connsiteY7" fmla="*/ 957425 h 2554805"/>
                  <a:gd name="connsiteX8" fmla="*/ 9611 w 1590977"/>
                  <a:gd name="connsiteY8" fmla="*/ 1592425 h 2554805"/>
                  <a:gd name="connsiteX9" fmla="*/ 9611 w 1590977"/>
                  <a:gd name="connsiteY9" fmla="*/ 2043275 h 2554805"/>
                  <a:gd name="connsiteX10" fmla="*/ 22311 w 1590977"/>
                  <a:gd name="connsiteY10" fmla="*/ 2265525 h 2554805"/>
                  <a:gd name="connsiteX11" fmla="*/ 149311 w 1590977"/>
                  <a:gd name="connsiteY11" fmla="*/ 2341725 h 2554805"/>
                  <a:gd name="connsiteX12" fmla="*/ 593811 w 1590977"/>
                  <a:gd name="connsiteY12" fmla="*/ 2522700 h 2554805"/>
                  <a:gd name="connsiteX13" fmla="*/ 739861 w 1590977"/>
                  <a:gd name="connsiteY13" fmla="*/ 2548100 h 2554805"/>
                  <a:gd name="connsiteX14" fmla="*/ 866861 w 1590977"/>
                  <a:gd name="connsiteY14" fmla="*/ 2551275 h 2554805"/>
                  <a:gd name="connsiteX15" fmla="*/ 1019261 w 1590977"/>
                  <a:gd name="connsiteY15" fmla="*/ 2503650 h 2554805"/>
                  <a:gd name="connsiteX16" fmla="*/ 1403436 w 1590977"/>
                  <a:gd name="connsiteY16" fmla="*/ 2348075 h 2554805"/>
                  <a:gd name="connsiteX17" fmla="*/ 1574886 w 1590977"/>
                  <a:gd name="connsiteY17" fmla="*/ 2182975 h 2554805"/>
                  <a:gd name="connsiteX18" fmla="*/ 1584411 w 1590977"/>
                  <a:gd name="connsiteY18" fmla="*/ 1754350 h 2554805"/>
                  <a:gd name="connsiteX19" fmla="*/ 1581236 w 1590977"/>
                  <a:gd name="connsiteY19" fmla="*/ 1024100 h 2554805"/>
                  <a:gd name="connsiteX20" fmla="*/ 1549486 w 1590977"/>
                  <a:gd name="connsiteY20" fmla="*/ 551025 h 2554805"/>
                  <a:gd name="connsiteX21" fmla="*/ 1305011 w 1590977"/>
                  <a:gd name="connsiteY21" fmla="*/ 363700 h 2554805"/>
                  <a:gd name="connsiteX22" fmla="*/ 1092286 w 1590977"/>
                  <a:gd name="connsiteY22" fmla="*/ 287500 h 2554805"/>
                  <a:gd name="connsiteX23" fmla="*/ 1076411 w 1590977"/>
                  <a:gd name="connsiteY23" fmla="*/ 62075 h 2554805"/>
                  <a:gd name="connsiteX24" fmla="*/ 1031961 w 1590977"/>
                  <a:gd name="connsiteY24" fmla="*/ 11275 h 2554805"/>
                  <a:gd name="connsiteX25" fmla="*/ 995321 w 1590977"/>
                  <a:gd name="connsiteY25" fmla="*/ 243029 h 2554805"/>
                  <a:gd name="connsiteX26" fmla="*/ 930361 w 1590977"/>
                  <a:gd name="connsiteY26" fmla="*/ 255750 h 2554805"/>
                  <a:gd name="connsiteX27" fmla="*/ 873211 w 1590977"/>
                  <a:gd name="connsiteY27" fmla="*/ 306550 h 2554805"/>
                  <a:gd name="connsiteX28" fmla="*/ 838286 w 1590977"/>
                  <a:gd name="connsiteY28" fmla="*/ 166850 h 2554805"/>
                  <a:gd name="connsiteX29" fmla="*/ 825586 w 1590977"/>
                  <a:gd name="connsiteY29" fmla="*/ 68425 h 2554805"/>
                  <a:gd name="connsiteX30" fmla="*/ 761230 w 1590977"/>
                  <a:gd name="connsiteY30" fmla="*/ 95974 h 2554805"/>
                  <a:gd name="connsiteX31" fmla="*/ 750330 w 1590977"/>
                  <a:gd name="connsiteY31" fmla="*/ 276910 h 2554805"/>
                  <a:gd name="connsiteX32" fmla="*/ 660486 w 1590977"/>
                  <a:gd name="connsiteY32" fmla="*/ 303375 h 2554805"/>
                  <a:gd name="connsiteX33" fmla="*/ 547043 w 1590977"/>
                  <a:gd name="connsiteY33" fmla="*/ 287491 h 2554805"/>
                  <a:gd name="connsiteX34" fmla="*/ 528850 w 1590977"/>
                  <a:gd name="connsiteY34" fmla="*/ 59955 h 2554805"/>
                  <a:gd name="connsiteX0" fmla="*/ 528850 w 1590977"/>
                  <a:gd name="connsiteY0" fmla="*/ 59955 h 2554805"/>
                  <a:gd name="connsiteX1" fmla="*/ 428712 w 1590977"/>
                  <a:gd name="connsiteY1" fmla="*/ 62055 h 2554805"/>
                  <a:gd name="connsiteX2" fmla="*/ 434632 w 1590977"/>
                  <a:gd name="connsiteY2" fmla="*/ 200700 h 2554805"/>
                  <a:gd name="connsiteX3" fmla="*/ 400136 w 1590977"/>
                  <a:gd name="connsiteY3" fmla="*/ 293850 h 2554805"/>
                  <a:gd name="connsiteX4" fmla="*/ 266786 w 1590977"/>
                  <a:gd name="connsiteY4" fmla="*/ 357350 h 2554805"/>
                  <a:gd name="connsiteX5" fmla="*/ 114386 w 1590977"/>
                  <a:gd name="connsiteY5" fmla="*/ 468475 h 2554805"/>
                  <a:gd name="connsiteX6" fmla="*/ 15961 w 1590977"/>
                  <a:gd name="connsiteY6" fmla="*/ 633575 h 2554805"/>
                  <a:gd name="connsiteX7" fmla="*/ 86 w 1590977"/>
                  <a:gd name="connsiteY7" fmla="*/ 957425 h 2554805"/>
                  <a:gd name="connsiteX8" fmla="*/ 9611 w 1590977"/>
                  <a:gd name="connsiteY8" fmla="*/ 1592425 h 2554805"/>
                  <a:gd name="connsiteX9" fmla="*/ 9611 w 1590977"/>
                  <a:gd name="connsiteY9" fmla="*/ 2043275 h 2554805"/>
                  <a:gd name="connsiteX10" fmla="*/ 22311 w 1590977"/>
                  <a:gd name="connsiteY10" fmla="*/ 2265525 h 2554805"/>
                  <a:gd name="connsiteX11" fmla="*/ 149311 w 1590977"/>
                  <a:gd name="connsiteY11" fmla="*/ 2341725 h 2554805"/>
                  <a:gd name="connsiteX12" fmla="*/ 593811 w 1590977"/>
                  <a:gd name="connsiteY12" fmla="*/ 2522700 h 2554805"/>
                  <a:gd name="connsiteX13" fmla="*/ 739861 w 1590977"/>
                  <a:gd name="connsiteY13" fmla="*/ 2548100 h 2554805"/>
                  <a:gd name="connsiteX14" fmla="*/ 866861 w 1590977"/>
                  <a:gd name="connsiteY14" fmla="*/ 2551275 h 2554805"/>
                  <a:gd name="connsiteX15" fmla="*/ 1019261 w 1590977"/>
                  <a:gd name="connsiteY15" fmla="*/ 2503650 h 2554805"/>
                  <a:gd name="connsiteX16" fmla="*/ 1403436 w 1590977"/>
                  <a:gd name="connsiteY16" fmla="*/ 2348075 h 2554805"/>
                  <a:gd name="connsiteX17" fmla="*/ 1574886 w 1590977"/>
                  <a:gd name="connsiteY17" fmla="*/ 2182975 h 2554805"/>
                  <a:gd name="connsiteX18" fmla="*/ 1584411 w 1590977"/>
                  <a:gd name="connsiteY18" fmla="*/ 1754350 h 2554805"/>
                  <a:gd name="connsiteX19" fmla="*/ 1581236 w 1590977"/>
                  <a:gd name="connsiteY19" fmla="*/ 1024100 h 2554805"/>
                  <a:gd name="connsiteX20" fmla="*/ 1549486 w 1590977"/>
                  <a:gd name="connsiteY20" fmla="*/ 551025 h 2554805"/>
                  <a:gd name="connsiteX21" fmla="*/ 1305011 w 1590977"/>
                  <a:gd name="connsiteY21" fmla="*/ 363700 h 2554805"/>
                  <a:gd name="connsiteX22" fmla="*/ 1092286 w 1590977"/>
                  <a:gd name="connsiteY22" fmla="*/ 287500 h 2554805"/>
                  <a:gd name="connsiteX23" fmla="*/ 1076411 w 1590977"/>
                  <a:gd name="connsiteY23" fmla="*/ 62075 h 2554805"/>
                  <a:gd name="connsiteX24" fmla="*/ 1031961 w 1590977"/>
                  <a:gd name="connsiteY24" fmla="*/ 11275 h 2554805"/>
                  <a:gd name="connsiteX25" fmla="*/ 995321 w 1590977"/>
                  <a:gd name="connsiteY25" fmla="*/ 243029 h 2554805"/>
                  <a:gd name="connsiteX26" fmla="*/ 930361 w 1590977"/>
                  <a:gd name="connsiteY26" fmla="*/ 255750 h 2554805"/>
                  <a:gd name="connsiteX27" fmla="*/ 873211 w 1590977"/>
                  <a:gd name="connsiteY27" fmla="*/ 306550 h 2554805"/>
                  <a:gd name="connsiteX28" fmla="*/ 838286 w 1590977"/>
                  <a:gd name="connsiteY28" fmla="*/ 166850 h 2554805"/>
                  <a:gd name="connsiteX29" fmla="*/ 825586 w 1590977"/>
                  <a:gd name="connsiteY29" fmla="*/ 68425 h 2554805"/>
                  <a:gd name="connsiteX30" fmla="*/ 784399 w 1590977"/>
                  <a:gd name="connsiteY30" fmla="*/ 103379 h 2554805"/>
                  <a:gd name="connsiteX31" fmla="*/ 750330 w 1590977"/>
                  <a:gd name="connsiteY31" fmla="*/ 276910 h 2554805"/>
                  <a:gd name="connsiteX32" fmla="*/ 660486 w 1590977"/>
                  <a:gd name="connsiteY32" fmla="*/ 303375 h 2554805"/>
                  <a:gd name="connsiteX33" fmla="*/ 547043 w 1590977"/>
                  <a:gd name="connsiteY33" fmla="*/ 287491 h 2554805"/>
                  <a:gd name="connsiteX34" fmla="*/ 528850 w 1590977"/>
                  <a:gd name="connsiteY34" fmla="*/ 59955 h 2554805"/>
                  <a:gd name="connsiteX0" fmla="*/ 528850 w 1590977"/>
                  <a:gd name="connsiteY0" fmla="*/ 36479 h 2531329"/>
                  <a:gd name="connsiteX1" fmla="*/ 428712 w 1590977"/>
                  <a:gd name="connsiteY1" fmla="*/ 38579 h 2531329"/>
                  <a:gd name="connsiteX2" fmla="*/ 434632 w 1590977"/>
                  <a:gd name="connsiteY2" fmla="*/ 177224 h 2531329"/>
                  <a:gd name="connsiteX3" fmla="*/ 400136 w 1590977"/>
                  <a:gd name="connsiteY3" fmla="*/ 270374 h 2531329"/>
                  <a:gd name="connsiteX4" fmla="*/ 266786 w 1590977"/>
                  <a:gd name="connsiteY4" fmla="*/ 333874 h 2531329"/>
                  <a:gd name="connsiteX5" fmla="*/ 114386 w 1590977"/>
                  <a:gd name="connsiteY5" fmla="*/ 444999 h 2531329"/>
                  <a:gd name="connsiteX6" fmla="*/ 15961 w 1590977"/>
                  <a:gd name="connsiteY6" fmla="*/ 610099 h 2531329"/>
                  <a:gd name="connsiteX7" fmla="*/ 86 w 1590977"/>
                  <a:gd name="connsiteY7" fmla="*/ 933949 h 2531329"/>
                  <a:gd name="connsiteX8" fmla="*/ 9611 w 1590977"/>
                  <a:gd name="connsiteY8" fmla="*/ 1568949 h 2531329"/>
                  <a:gd name="connsiteX9" fmla="*/ 9611 w 1590977"/>
                  <a:gd name="connsiteY9" fmla="*/ 2019799 h 2531329"/>
                  <a:gd name="connsiteX10" fmla="*/ 22311 w 1590977"/>
                  <a:gd name="connsiteY10" fmla="*/ 2242049 h 2531329"/>
                  <a:gd name="connsiteX11" fmla="*/ 149311 w 1590977"/>
                  <a:gd name="connsiteY11" fmla="*/ 2318249 h 2531329"/>
                  <a:gd name="connsiteX12" fmla="*/ 593811 w 1590977"/>
                  <a:gd name="connsiteY12" fmla="*/ 2499224 h 2531329"/>
                  <a:gd name="connsiteX13" fmla="*/ 739861 w 1590977"/>
                  <a:gd name="connsiteY13" fmla="*/ 2524624 h 2531329"/>
                  <a:gd name="connsiteX14" fmla="*/ 866861 w 1590977"/>
                  <a:gd name="connsiteY14" fmla="*/ 2527799 h 2531329"/>
                  <a:gd name="connsiteX15" fmla="*/ 1019261 w 1590977"/>
                  <a:gd name="connsiteY15" fmla="*/ 2480174 h 2531329"/>
                  <a:gd name="connsiteX16" fmla="*/ 1403436 w 1590977"/>
                  <a:gd name="connsiteY16" fmla="*/ 2324599 h 2531329"/>
                  <a:gd name="connsiteX17" fmla="*/ 1574886 w 1590977"/>
                  <a:gd name="connsiteY17" fmla="*/ 2159499 h 2531329"/>
                  <a:gd name="connsiteX18" fmla="*/ 1584411 w 1590977"/>
                  <a:gd name="connsiteY18" fmla="*/ 1730874 h 2531329"/>
                  <a:gd name="connsiteX19" fmla="*/ 1581236 w 1590977"/>
                  <a:gd name="connsiteY19" fmla="*/ 1000624 h 2531329"/>
                  <a:gd name="connsiteX20" fmla="*/ 1549486 w 1590977"/>
                  <a:gd name="connsiteY20" fmla="*/ 527549 h 2531329"/>
                  <a:gd name="connsiteX21" fmla="*/ 1305011 w 1590977"/>
                  <a:gd name="connsiteY21" fmla="*/ 340224 h 2531329"/>
                  <a:gd name="connsiteX22" fmla="*/ 1092286 w 1590977"/>
                  <a:gd name="connsiteY22" fmla="*/ 264024 h 2531329"/>
                  <a:gd name="connsiteX23" fmla="*/ 1076411 w 1590977"/>
                  <a:gd name="connsiteY23" fmla="*/ 38599 h 2531329"/>
                  <a:gd name="connsiteX24" fmla="*/ 1008792 w 1590977"/>
                  <a:gd name="connsiteY24" fmla="*/ 17419 h 2531329"/>
                  <a:gd name="connsiteX25" fmla="*/ 995321 w 1590977"/>
                  <a:gd name="connsiteY25" fmla="*/ 219553 h 2531329"/>
                  <a:gd name="connsiteX26" fmla="*/ 930361 w 1590977"/>
                  <a:gd name="connsiteY26" fmla="*/ 232274 h 2531329"/>
                  <a:gd name="connsiteX27" fmla="*/ 873211 w 1590977"/>
                  <a:gd name="connsiteY27" fmla="*/ 283074 h 2531329"/>
                  <a:gd name="connsiteX28" fmla="*/ 838286 w 1590977"/>
                  <a:gd name="connsiteY28" fmla="*/ 143374 h 2531329"/>
                  <a:gd name="connsiteX29" fmla="*/ 825586 w 1590977"/>
                  <a:gd name="connsiteY29" fmla="*/ 44949 h 2531329"/>
                  <a:gd name="connsiteX30" fmla="*/ 784399 w 1590977"/>
                  <a:gd name="connsiteY30" fmla="*/ 79903 h 2531329"/>
                  <a:gd name="connsiteX31" fmla="*/ 750330 w 1590977"/>
                  <a:gd name="connsiteY31" fmla="*/ 253434 h 2531329"/>
                  <a:gd name="connsiteX32" fmla="*/ 660486 w 1590977"/>
                  <a:gd name="connsiteY32" fmla="*/ 279899 h 2531329"/>
                  <a:gd name="connsiteX33" fmla="*/ 547043 w 1590977"/>
                  <a:gd name="connsiteY33" fmla="*/ 264015 h 2531329"/>
                  <a:gd name="connsiteX34" fmla="*/ 528850 w 1590977"/>
                  <a:gd name="connsiteY34" fmla="*/ 36479 h 2531329"/>
                  <a:gd name="connsiteX0" fmla="*/ 528850 w 1590977"/>
                  <a:gd name="connsiteY0" fmla="*/ 36479 h 2531329"/>
                  <a:gd name="connsiteX1" fmla="*/ 428712 w 1590977"/>
                  <a:gd name="connsiteY1" fmla="*/ 38579 h 2531329"/>
                  <a:gd name="connsiteX2" fmla="*/ 434632 w 1590977"/>
                  <a:gd name="connsiteY2" fmla="*/ 177224 h 2531329"/>
                  <a:gd name="connsiteX3" fmla="*/ 400136 w 1590977"/>
                  <a:gd name="connsiteY3" fmla="*/ 270374 h 2531329"/>
                  <a:gd name="connsiteX4" fmla="*/ 266786 w 1590977"/>
                  <a:gd name="connsiteY4" fmla="*/ 333874 h 2531329"/>
                  <a:gd name="connsiteX5" fmla="*/ 114386 w 1590977"/>
                  <a:gd name="connsiteY5" fmla="*/ 444999 h 2531329"/>
                  <a:gd name="connsiteX6" fmla="*/ 15961 w 1590977"/>
                  <a:gd name="connsiteY6" fmla="*/ 610099 h 2531329"/>
                  <a:gd name="connsiteX7" fmla="*/ 86 w 1590977"/>
                  <a:gd name="connsiteY7" fmla="*/ 933949 h 2531329"/>
                  <a:gd name="connsiteX8" fmla="*/ 9611 w 1590977"/>
                  <a:gd name="connsiteY8" fmla="*/ 1568949 h 2531329"/>
                  <a:gd name="connsiteX9" fmla="*/ 9611 w 1590977"/>
                  <a:gd name="connsiteY9" fmla="*/ 2019799 h 2531329"/>
                  <a:gd name="connsiteX10" fmla="*/ 22311 w 1590977"/>
                  <a:gd name="connsiteY10" fmla="*/ 2242049 h 2531329"/>
                  <a:gd name="connsiteX11" fmla="*/ 149311 w 1590977"/>
                  <a:gd name="connsiteY11" fmla="*/ 2318249 h 2531329"/>
                  <a:gd name="connsiteX12" fmla="*/ 593811 w 1590977"/>
                  <a:gd name="connsiteY12" fmla="*/ 2499224 h 2531329"/>
                  <a:gd name="connsiteX13" fmla="*/ 739861 w 1590977"/>
                  <a:gd name="connsiteY13" fmla="*/ 2524624 h 2531329"/>
                  <a:gd name="connsiteX14" fmla="*/ 866861 w 1590977"/>
                  <a:gd name="connsiteY14" fmla="*/ 2527799 h 2531329"/>
                  <a:gd name="connsiteX15" fmla="*/ 1019261 w 1590977"/>
                  <a:gd name="connsiteY15" fmla="*/ 2480174 h 2531329"/>
                  <a:gd name="connsiteX16" fmla="*/ 1403436 w 1590977"/>
                  <a:gd name="connsiteY16" fmla="*/ 2324599 h 2531329"/>
                  <a:gd name="connsiteX17" fmla="*/ 1574886 w 1590977"/>
                  <a:gd name="connsiteY17" fmla="*/ 2159499 h 2531329"/>
                  <a:gd name="connsiteX18" fmla="*/ 1584411 w 1590977"/>
                  <a:gd name="connsiteY18" fmla="*/ 1730874 h 2531329"/>
                  <a:gd name="connsiteX19" fmla="*/ 1581236 w 1590977"/>
                  <a:gd name="connsiteY19" fmla="*/ 1000624 h 2531329"/>
                  <a:gd name="connsiteX20" fmla="*/ 1549486 w 1590977"/>
                  <a:gd name="connsiteY20" fmla="*/ 527549 h 2531329"/>
                  <a:gd name="connsiteX21" fmla="*/ 1305011 w 1590977"/>
                  <a:gd name="connsiteY21" fmla="*/ 340224 h 2531329"/>
                  <a:gd name="connsiteX22" fmla="*/ 1092286 w 1590977"/>
                  <a:gd name="connsiteY22" fmla="*/ 264024 h 2531329"/>
                  <a:gd name="connsiteX23" fmla="*/ 1076411 w 1590977"/>
                  <a:gd name="connsiteY23" fmla="*/ 38599 h 2531329"/>
                  <a:gd name="connsiteX24" fmla="*/ 1008792 w 1590977"/>
                  <a:gd name="connsiteY24" fmla="*/ 17419 h 2531329"/>
                  <a:gd name="connsiteX25" fmla="*/ 995321 w 1590977"/>
                  <a:gd name="connsiteY25" fmla="*/ 219553 h 2531329"/>
                  <a:gd name="connsiteX26" fmla="*/ 930361 w 1590977"/>
                  <a:gd name="connsiteY26" fmla="*/ 232274 h 2531329"/>
                  <a:gd name="connsiteX27" fmla="*/ 942229 w 1590977"/>
                  <a:gd name="connsiteY27" fmla="*/ 250588 h 2531329"/>
                  <a:gd name="connsiteX28" fmla="*/ 873211 w 1590977"/>
                  <a:gd name="connsiteY28" fmla="*/ 283074 h 2531329"/>
                  <a:gd name="connsiteX29" fmla="*/ 838286 w 1590977"/>
                  <a:gd name="connsiteY29" fmla="*/ 143374 h 2531329"/>
                  <a:gd name="connsiteX30" fmla="*/ 825586 w 1590977"/>
                  <a:gd name="connsiteY30" fmla="*/ 44949 h 2531329"/>
                  <a:gd name="connsiteX31" fmla="*/ 784399 w 1590977"/>
                  <a:gd name="connsiteY31" fmla="*/ 79903 h 2531329"/>
                  <a:gd name="connsiteX32" fmla="*/ 750330 w 1590977"/>
                  <a:gd name="connsiteY32" fmla="*/ 253434 h 2531329"/>
                  <a:gd name="connsiteX33" fmla="*/ 660486 w 1590977"/>
                  <a:gd name="connsiteY33" fmla="*/ 279899 h 2531329"/>
                  <a:gd name="connsiteX34" fmla="*/ 547043 w 1590977"/>
                  <a:gd name="connsiteY34" fmla="*/ 264015 h 2531329"/>
                  <a:gd name="connsiteX35" fmla="*/ 528850 w 1590977"/>
                  <a:gd name="connsiteY35" fmla="*/ 36479 h 2531329"/>
                  <a:gd name="connsiteX0" fmla="*/ 528850 w 1590977"/>
                  <a:gd name="connsiteY0" fmla="*/ 36479 h 2531329"/>
                  <a:gd name="connsiteX1" fmla="*/ 428712 w 1590977"/>
                  <a:gd name="connsiteY1" fmla="*/ 38579 h 2531329"/>
                  <a:gd name="connsiteX2" fmla="*/ 434632 w 1590977"/>
                  <a:gd name="connsiteY2" fmla="*/ 177224 h 2531329"/>
                  <a:gd name="connsiteX3" fmla="*/ 400136 w 1590977"/>
                  <a:gd name="connsiteY3" fmla="*/ 270374 h 2531329"/>
                  <a:gd name="connsiteX4" fmla="*/ 266786 w 1590977"/>
                  <a:gd name="connsiteY4" fmla="*/ 333874 h 2531329"/>
                  <a:gd name="connsiteX5" fmla="*/ 114386 w 1590977"/>
                  <a:gd name="connsiteY5" fmla="*/ 444999 h 2531329"/>
                  <a:gd name="connsiteX6" fmla="*/ 15961 w 1590977"/>
                  <a:gd name="connsiteY6" fmla="*/ 610099 h 2531329"/>
                  <a:gd name="connsiteX7" fmla="*/ 86 w 1590977"/>
                  <a:gd name="connsiteY7" fmla="*/ 933949 h 2531329"/>
                  <a:gd name="connsiteX8" fmla="*/ 9611 w 1590977"/>
                  <a:gd name="connsiteY8" fmla="*/ 1568949 h 2531329"/>
                  <a:gd name="connsiteX9" fmla="*/ 9611 w 1590977"/>
                  <a:gd name="connsiteY9" fmla="*/ 2019799 h 2531329"/>
                  <a:gd name="connsiteX10" fmla="*/ 22311 w 1590977"/>
                  <a:gd name="connsiteY10" fmla="*/ 2242049 h 2531329"/>
                  <a:gd name="connsiteX11" fmla="*/ 149311 w 1590977"/>
                  <a:gd name="connsiteY11" fmla="*/ 2318249 h 2531329"/>
                  <a:gd name="connsiteX12" fmla="*/ 593811 w 1590977"/>
                  <a:gd name="connsiteY12" fmla="*/ 2499224 h 2531329"/>
                  <a:gd name="connsiteX13" fmla="*/ 739861 w 1590977"/>
                  <a:gd name="connsiteY13" fmla="*/ 2524624 h 2531329"/>
                  <a:gd name="connsiteX14" fmla="*/ 866861 w 1590977"/>
                  <a:gd name="connsiteY14" fmla="*/ 2527799 h 2531329"/>
                  <a:gd name="connsiteX15" fmla="*/ 1019261 w 1590977"/>
                  <a:gd name="connsiteY15" fmla="*/ 2480174 h 2531329"/>
                  <a:gd name="connsiteX16" fmla="*/ 1403436 w 1590977"/>
                  <a:gd name="connsiteY16" fmla="*/ 2324599 h 2531329"/>
                  <a:gd name="connsiteX17" fmla="*/ 1574886 w 1590977"/>
                  <a:gd name="connsiteY17" fmla="*/ 2159499 h 2531329"/>
                  <a:gd name="connsiteX18" fmla="*/ 1584411 w 1590977"/>
                  <a:gd name="connsiteY18" fmla="*/ 1730874 h 2531329"/>
                  <a:gd name="connsiteX19" fmla="*/ 1581236 w 1590977"/>
                  <a:gd name="connsiteY19" fmla="*/ 1000624 h 2531329"/>
                  <a:gd name="connsiteX20" fmla="*/ 1549486 w 1590977"/>
                  <a:gd name="connsiteY20" fmla="*/ 527549 h 2531329"/>
                  <a:gd name="connsiteX21" fmla="*/ 1305011 w 1590977"/>
                  <a:gd name="connsiteY21" fmla="*/ 340224 h 2531329"/>
                  <a:gd name="connsiteX22" fmla="*/ 1092286 w 1590977"/>
                  <a:gd name="connsiteY22" fmla="*/ 264024 h 2531329"/>
                  <a:gd name="connsiteX23" fmla="*/ 1076411 w 1590977"/>
                  <a:gd name="connsiteY23" fmla="*/ 38599 h 2531329"/>
                  <a:gd name="connsiteX24" fmla="*/ 1008792 w 1590977"/>
                  <a:gd name="connsiteY24" fmla="*/ 17419 h 2531329"/>
                  <a:gd name="connsiteX25" fmla="*/ 995321 w 1590977"/>
                  <a:gd name="connsiteY25" fmla="*/ 219553 h 2531329"/>
                  <a:gd name="connsiteX26" fmla="*/ 930361 w 1590977"/>
                  <a:gd name="connsiteY26" fmla="*/ 232274 h 2531329"/>
                  <a:gd name="connsiteX27" fmla="*/ 873211 w 1590977"/>
                  <a:gd name="connsiteY27" fmla="*/ 283074 h 2531329"/>
                  <a:gd name="connsiteX28" fmla="*/ 838286 w 1590977"/>
                  <a:gd name="connsiteY28" fmla="*/ 143374 h 2531329"/>
                  <a:gd name="connsiteX29" fmla="*/ 825586 w 1590977"/>
                  <a:gd name="connsiteY29" fmla="*/ 44949 h 2531329"/>
                  <a:gd name="connsiteX30" fmla="*/ 784399 w 1590977"/>
                  <a:gd name="connsiteY30" fmla="*/ 79903 h 2531329"/>
                  <a:gd name="connsiteX31" fmla="*/ 750330 w 1590977"/>
                  <a:gd name="connsiteY31" fmla="*/ 253434 h 2531329"/>
                  <a:gd name="connsiteX32" fmla="*/ 660486 w 1590977"/>
                  <a:gd name="connsiteY32" fmla="*/ 279899 h 2531329"/>
                  <a:gd name="connsiteX33" fmla="*/ 547043 w 1590977"/>
                  <a:gd name="connsiteY33" fmla="*/ 264015 h 2531329"/>
                  <a:gd name="connsiteX34" fmla="*/ 528850 w 1590977"/>
                  <a:gd name="connsiteY34" fmla="*/ 36479 h 2531329"/>
                  <a:gd name="connsiteX0" fmla="*/ 528850 w 1590977"/>
                  <a:gd name="connsiteY0" fmla="*/ 36479 h 2531329"/>
                  <a:gd name="connsiteX1" fmla="*/ 428712 w 1590977"/>
                  <a:gd name="connsiteY1" fmla="*/ 38579 h 2531329"/>
                  <a:gd name="connsiteX2" fmla="*/ 434632 w 1590977"/>
                  <a:gd name="connsiteY2" fmla="*/ 177224 h 2531329"/>
                  <a:gd name="connsiteX3" fmla="*/ 400136 w 1590977"/>
                  <a:gd name="connsiteY3" fmla="*/ 270374 h 2531329"/>
                  <a:gd name="connsiteX4" fmla="*/ 266786 w 1590977"/>
                  <a:gd name="connsiteY4" fmla="*/ 333874 h 2531329"/>
                  <a:gd name="connsiteX5" fmla="*/ 114386 w 1590977"/>
                  <a:gd name="connsiteY5" fmla="*/ 444999 h 2531329"/>
                  <a:gd name="connsiteX6" fmla="*/ 15961 w 1590977"/>
                  <a:gd name="connsiteY6" fmla="*/ 610099 h 2531329"/>
                  <a:gd name="connsiteX7" fmla="*/ 86 w 1590977"/>
                  <a:gd name="connsiteY7" fmla="*/ 933949 h 2531329"/>
                  <a:gd name="connsiteX8" fmla="*/ 9611 w 1590977"/>
                  <a:gd name="connsiteY8" fmla="*/ 1568949 h 2531329"/>
                  <a:gd name="connsiteX9" fmla="*/ 9611 w 1590977"/>
                  <a:gd name="connsiteY9" fmla="*/ 2019799 h 2531329"/>
                  <a:gd name="connsiteX10" fmla="*/ 22311 w 1590977"/>
                  <a:gd name="connsiteY10" fmla="*/ 2242049 h 2531329"/>
                  <a:gd name="connsiteX11" fmla="*/ 149311 w 1590977"/>
                  <a:gd name="connsiteY11" fmla="*/ 2318249 h 2531329"/>
                  <a:gd name="connsiteX12" fmla="*/ 593811 w 1590977"/>
                  <a:gd name="connsiteY12" fmla="*/ 2499224 h 2531329"/>
                  <a:gd name="connsiteX13" fmla="*/ 739861 w 1590977"/>
                  <a:gd name="connsiteY13" fmla="*/ 2524624 h 2531329"/>
                  <a:gd name="connsiteX14" fmla="*/ 866861 w 1590977"/>
                  <a:gd name="connsiteY14" fmla="*/ 2527799 h 2531329"/>
                  <a:gd name="connsiteX15" fmla="*/ 1019261 w 1590977"/>
                  <a:gd name="connsiteY15" fmla="*/ 2480174 h 2531329"/>
                  <a:gd name="connsiteX16" fmla="*/ 1403436 w 1590977"/>
                  <a:gd name="connsiteY16" fmla="*/ 2324599 h 2531329"/>
                  <a:gd name="connsiteX17" fmla="*/ 1574886 w 1590977"/>
                  <a:gd name="connsiteY17" fmla="*/ 2159499 h 2531329"/>
                  <a:gd name="connsiteX18" fmla="*/ 1584411 w 1590977"/>
                  <a:gd name="connsiteY18" fmla="*/ 1730874 h 2531329"/>
                  <a:gd name="connsiteX19" fmla="*/ 1581236 w 1590977"/>
                  <a:gd name="connsiteY19" fmla="*/ 1000624 h 2531329"/>
                  <a:gd name="connsiteX20" fmla="*/ 1549486 w 1590977"/>
                  <a:gd name="connsiteY20" fmla="*/ 527549 h 2531329"/>
                  <a:gd name="connsiteX21" fmla="*/ 1305011 w 1590977"/>
                  <a:gd name="connsiteY21" fmla="*/ 340224 h 2531329"/>
                  <a:gd name="connsiteX22" fmla="*/ 1092286 w 1590977"/>
                  <a:gd name="connsiteY22" fmla="*/ 264024 h 2531329"/>
                  <a:gd name="connsiteX23" fmla="*/ 1076411 w 1590977"/>
                  <a:gd name="connsiteY23" fmla="*/ 38599 h 2531329"/>
                  <a:gd name="connsiteX24" fmla="*/ 1008792 w 1590977"/>
                  <a:gd name="connsiteY24" fmla="*/ 17419 h 2531329"/>
                  <a:gd name="connsiteX25" fmla="*/ 995321 w 1590977"/>
                  <a:gd name="connsiteY25" fmla="*/ 219553 h 2531329"/>
                  <a:gd name="connsiteX26" fmla="*/ 873211 w 1590977"/>
                  <a:gd name="connsiteY26" fmla="*/ 283074 h 2531329"/>
                  <a:gd name="connsiteX27" fmla="*/ 838286 w 1590977"/>
                  <a:gd name="connsiteY27" fmla="*/ 143374 h 2531329"/>
                  <a:gd name="connsiteX28" fmla="*/ 825586 w 1590977"/>
                  <a:gd name="connsiteY28" fmla="*/ 44949 h 2531329"/>
                  <a:gd name="connsiteX29" fmla="*/ 784399 w 1590977"/>
                  <a:gd name="connsiteY29" fmla="*/ 79903 h 2531329"/>
                  <a:gd name="connsiteX30" fmla="*/ 750330 w 1590977"/>
                  <a:gd name="connsiteY30" fmla="*/ 253434 h 2531329"/>
                  <a:gd name="connsiteX31" fmla="*/ 660486 w 1590977"/>
                  <a:gd name="connsiteY31" fmla="*/ 279899 h 2531329"/>
                  <a:gd name="connsiteX32" fmla="*/ 547043 w 1590977"/>
                  <a:gd name="connsiteY32" fmla="*/ 264015 h 2531329"/>
                  <a:gd name="connsiteX33" fmla="*/ 528850 w 1590977"/>
                  <a:gd name="connsiteY33" fmla="*/ 36479 h 2531329"/>
                  <a:gd name="connsiteX0" fmla="*/ 528850 w 1590977"/>
                  <a:gd name="connsiteY0" fmla="*/ 36479 h 2531329"/>
                  <a:gd name="connsiteX1" fmla="*/ 428712 w 1590977"/>
                  <a:gd name="connsiteY1" fmla="*/ 38579 h 2531329"/>
                  <a:gd name="connsiteX2" fmla="*/ 434632 w 1590977"/>
                  <a:gd name="connsiteY2" fmla="*/ 177224 h 2531329"/>
                  <a:gd name="connsiteX3" fmla="*/ 400136 w 1590977"/>
                  <a:gd name="connsiteY3" fmla="*/ 270374 h 2531329"/>
                  <a:gd name="connsiteX4" fmla="*/ 266786 w 1590977"/>
                  <a:gd name="connsiteY4" fmla="*/ 333874 h 2531329"/>
                  <a:gd name="connsiteX5" fmla="*/ 114386 w 1590977"/>
                  <a:gd name="connsiteY5" fmla="*/ 444999 h 2531329"/>
                  <a:gd name="connsiteX6" fmla="*/ 15961 w 1590977"/>
                  <a:gd name="connsiteY6" fmla="*/ 610099 h 2531329"/>
                  <a:gd name="connsiteX7" fmla="*/ 86 w 1590977"/>
                  <a:gd name="connsiteY7" fmla="*/ 933949 h 2531329"/>
                  <a:gd name="connsiteX8" fmla="*/ 9611 w 1590977"/>
                  <a:gd name="connsiteY8" fmla="*/ 1568949 h 2531329"/>
                  <a:gd name="connsiteX9" fmla="*/ 9611 w 1590977"/>
                  <a:gd name="connsiteY9" fmla="*/ 2019799 h 2531329"/>
                  <a:gd name="connsiteX10" fmla="*/ 22311 w 1590977"/>
                  <a:gd name="connsiteY10" fmla="*/ 2242049 h 2531329"/>
                  <a:gd name="connsiteX11" fmla="*/ 149311 w 1590977"/>
                  <a:gd name="connsiteY11" fmla="*/ 2318249 h 2531329"/>
                  <a:gd name="connsiteX12" fmla="*/ 593811 w 1590977"/>
                  <a:gd name="connsiteY12" fmla="*/ 2499224 h 2531329"/>
                  <a:gd name="connsiteX13" fmla="*/ 739861 w 1590977"/>
                  <a:gd name="connsiteY13" fmla="*/ 2524624 h 2531329"/>
                  <a:gd name="connsiteX14" fmla="*/ 866861 w 1590977"/>
                  <a:gd name="connsiteY14" fmla="*/ 2527799 h 2531329"/>
                  <a:gd name="connsiteX15" fmla="*/ 1019261 w 1590977"/>
                  <a:gd name="connsiteY15" fmla="*/ 2480174 h 2531329"/>
                  <a:gd name="connsiteX16" fmla="*/ 1403436 w 1590977"/>
                  <a:gd name="connsiteY16" fmla="*/ 2324599 h 2531329"/>
                  <a:gd name="connsiteX17" fmla="*/ 1574886 w 1590977"/>
                  <a:gd name="connsiteY17" fmla="*/ 2159499 h 2531329"/>
                  <a:gd name="connsiteX18" fmla="*/ 1584411 w 1590977"/>
                  <a:gd name="connsiteY18" fmla="*/ 1730874 h 2531329"/>
                  <a:gd name="connsiteX19" fmla="*/ 1581236 w 1590977"/>
                  <a:gd name="connsiteY19" fmla="*/ 1000624 h 2531329"/>
                  <a:gd name="connsiteX20" fmla="*/ 1549486 w 1590977"/>
                  <a:gd name="connsiteY20" fmla="*/ 527549 h 2531329"/>
                  <a:gd name="connsiteX21" fmla="*/ 1305011 w 1590977"/>
                  <a:gd name="connsiteY21" fmla="*/ 340224 h 2531329"/>
                  <a:gd name="connsiteX22" fmla="*/ 1092286 w 1590977"/>
                  <a:gd name="connsiteY22" fmla="*/ 264024 h 2531329"/>
                  <a:gd name="connsiteX23" fmla="*/ 1076411 w 1590977"/>
                  <a:gd name="connsiteY23" fmla="*/ 38599 h 2531329"/>
                  <a:gd name="connsiteX24" fmla="*/ 1008792 w 1590977"/>
                  <a:gd name="connsiteY24" fmla="*/ 17419 h 2531329"/>
                  <a:gd name="connsiteX25" fmla="*/ 995321 w 1590977"/>
                  <a:gd name="connsiteY25" fmla="*/ 219553 h 2531329"/>
                  <a:gd name="connsiteX26" fmla="*/ 873211 w 1590977"/>
                  <a:gd name="connsiteY26" fmla="*/ 283074 h 2531329"/>
                  <a:gd name="connsiteX27" fmla="*/ 838286 w 1590977"/>
                  <a:gd name="connsiteY27" fmla="*/ 143374 h 2531329"/>
                  <a:gd name="connsiteX28" fmla="*/ 825586 w 1590977"/>
                  <a:gd name="connsiteY28" fmla="*/ 44949 h 2531329"/>
                  <a:gd name="connsiteX29" fmla="*/ 753505 w 1590977"/>
                  <a:gd name="connsiteY29" fmla="*/ 65094 h 2531329"/>
                  <a:gd name="connsiteX30" fmla="*/ 750330 w 1590977"/>
                  <a:gd name="connsiteY30" fmla="*/ 253434 h 2531329"/>
                  <a:gd name="connsiteX31" fmla="*/ 660486 w 1590977"/>
                  <a:gd name="connsiteY31" fmla="*/ 279899 h 2531329"/>
                  <a:gd name="connsiteX32" fmla="*/ 547043 w 1590977"/>
                  <a:gd name="connsiteY32" fmla="*/ 264015 h 2531329"/>
                  <a:gd name="connsiteX33" fmla="*/ 528850 w 1590977"/>
                  <a:gd name="connsiteY33" fmla="*/ 36479 h 2531329"/>
                  <a:gd name="connsiteX0" fmla="*/ 528850 w 1590977"/>
                  <a:gd name="connsiteY0" fmla="*/ 36479 h 2531329"/>
                  <a:gd name="connsiteX1" fmla="*/ 428712 w 1590977"/>
                  <a:gd name="connsiteY1" fmla="*/ 38579 h 2531329"/>
                  <a:gd name="connsiteX2" fmla="*/ 434632 w 1590977"/>
                  <a:gd name="connsiteY2" fmla="*/ 177224 h 2531329"/>
                  <a:gd name="connsiteX3" fmla="*/ 400136 w 1590977"/>
                  <a:gd name="connsiteY3" fmla="*/ 270374 h 2531329"/>
                  <a:gd name="connsiteX4" fmla="*/ 266786 w 1590977"/>
                  <a:gd name="connsiteY4" fmla="*/ 333874 h 2531329"/>
                  <a:gd name="connsiteX5" fmla="*/ 114386 w 1590977"/>
                  <a:gd name="connsiteY5" fmla="*/ 444999 h 2531329"/>
                  <a:gd name="connsiteX6" fmla="*/ 15961 w 1590977"/>
                  <a:gd name="connsiteY6" fmla="*/ 610099 h 2531329"/>
                  <a:gd name="connsiteX7" fmla="*/ 86 w 1590977"/>
                  <a:gd name="connsiteY7" fmla="*/ 933949 h 2531329"/>
                  <a:gd name="connsiteX8" fmla="*/ 9611 w 1590977"/>
                  <a:gd name="connsiteY8" fmla="*/ 1568949 h 2531329"/>
                  <a:gd name="connsiteX9" fmla="*/ 9611 w 1590977"/>
                  <a:gd name="connsiteY9" fmla="*/ 2019799 h 2531329"/>
                  <a:gd name="connsiteX10" fmla="*/ 22311 w 1590977"/>
                  <a:gd name="connsiteY10" fmla="*/ 2242049 h 2531329"/>
                  <a:gd name="connsiteX11" fmla="*/ 149311 w 1590977"/>
                  <a:gd name="connsiteY11" fmla="*/ 2318249 h 2531329"/>
                  <a:gd name="connsiteX12" fmla="*/ 593811 w 1590977"/>
                  <a:gd name="connsiteY12" fmla="*/ 2499224 h 2531329"/>
                  <a:gd name="connsiteX13" fmla="*/ 739861 w 1590977"/>
                  <a:gd name="connsiteY13" fmla="*/ 2524624 h 2531329"/>
                  <a:gd name="connsiteX14" fmla="*/ 866861 w 1590977"/>
                  <a:gd name="connsiteY14" fmla="*/ 2527799 h 2531329"/>
                  <a:gd name="connsiteX15" fmla="*/ 1019261 w 1590977"/>
                  <a:gd name="connsiteY15" fmla="*/ 2480174 h 2531329"/>
                  <a:gd name="connsiteX16" fmla="*/ 1403436 w 1590977"/>
                  <a:gd name="connsiteY16" fmla="*/ 2324599 h 2531329"/>
                  <a:gd name="connsiteX17" fmla="*/ 1574886 w 1590977"/>
                  <a:gd name="connsiteY17" fmla="*/ 2159499 h 2531329"/>
                  <a:gd name="connsiteX18" fmla="*/ 1584411 w 1590977"/>
                  <a:gd name="connsiteY18" fmla="*/ 1730874 h 2531329"/>
                  <a:gd name="connsiteX19" fmla="*/ 1581236 w 1590977"/>
                  <a:gd name="connsiteY19" fmla="*/ 1000624 h 2531329"/>
                  <a:gd name="connsiteX20" fmla="*/ 1549486 w 1590977"/>
                  <a:gd name="connsiteY20" fmla="*/ 527549 h 2531329"/>
                  <a:gd name="connsiteX21" fmla="*/ 1305011 w 1590977"/>
                  <a:gd name="connsiteY21" fmla="*/ 340224 h 2531329"/>
                  <a:gd name="connsiteX22" fmla="*/ 1092286 w 1590977"/>
                  <a:gd name="connsiteY22" fmla="*/ 264024 h 2531329"/>
                  <a:gd name="connsiteX23" fmla="*/ 1076411 w 1590977"/>
                  <a:gd name="connsiteY23" fmla="*/ 38599 h 2531329"/>
                  <a:gd name="connsiteX24" fmla="*/ 1008792 w 1590977"/>
                  <a:gd name="connsiteY24" fmla="*/ 17419 h 2531329"/>
                  <a:gd name="connsiteX25" fmla="*/ 995321 w 1590977"/>
                  <a:gd name="connsiteY25" fmla="*/ 219553 h 2531329"/>
                  <a:gd name="connsiteX26" fmla="*/ 873211 w 1590977"/>
                  <a:gd name="connsiteY26" fmla="*/ 283074 h 2531329"/>
                  <a:gd name="connsiteX27" fmla="*/ 838286 w 1590977"/>
                  <a:gd name="connsiteY27" fmla="*/ 143374 h 2531329"/>
                  <a:gd name="connsiteX28" fmla="*/ 825586 w 1590977"/>
                  <a:gd name="connsiteY28" fmla="*/ 44949 h 2531329"/>
                  <a:gd name="connsiteX29" fmla="*/ 753505 w 1590977"/>
                  <a:gd name="connsiteY29" fmla="*/ 65094 h 2531329"/>
                  <a:gd name="connsiteX30" fmla="*/ 750330 w 1590977"/>
                  <a:gd name="connsiteY30" fmla="*/ 253434 h 2531329"/>
                  <a:gd name="connsiteX31" fmla="*/ 660486 w 1590977"/>
                  <a:gd name="connsiteY31" fmla="*/ 279899 h 2531329"/>
                  <a:gd name="connsiteX32" fmla="*/ 539320 w 1590977"/>
                  <a:gd name="connsiteY32" fmla="*/ 241800 h 2531329"/>
                  <a:gd name="connsiteX33" fmla="*/ 528850 w 1590977"/>
                  <a:gd name="connsiteY33" fmla="*/ 36479 h 2531329"/>
                  <a:gd name="connsiteX0" fmla="*/ 528850 w 1590977"/>
                  <a:gd name="connsiteY0" fmla="*/ 36479 h 2531329"/>
                  <a:gd name="connsiteX1" fmla="*/ 428712 w 1590977"/>
                  <a:gd name="connsiteY1" fmla="*/ 38579 h 2531329"/>
                  <a:gd name="connsiteX2" fmla="*/ 434632 w 1590977"/>
                  <a:gd name="connsiteY2" fmla="*/ 177224 h 2531329"/>
                  <a:gd name="connsiteX3" fmla="*/ 400136 w 1590977"/>
                  <a:gd name="connsiteY3" fmla="*/ 270374 h 2531329"/>
                  <a:gd name="connsiteX4" fmla="*/ 266786 w 1590977"/>
                  <a:gd name="connsiteY4" fmla="*/ 333874 h 2531329"/>
                  <a:gd name="connsiteX5" fmla="*/ 114386 w 1590977"/>
                  <a:gd name="connsiteY5" fmla="*/ 444999 h 2531329"/>
                  <a:gd name="connsiteX6" fmla="*/ 15961 w 1590977"/>
                  <a:gd name="connsiteY6" fmla="*/ 610099 h 2531329"/>
                  <a:gd name="connsiteX7" fmla="*/ 86 w 1590977"/>
                  <a:gd name="connsiteY7" fmla="*/ 933949 h 2531329"/>
                  <a:gd name="connsiteX8" fmla="*/ 9611 w 1590977"/>
                  <a:gd name="connsiteY8" fmla="*/ 1568949 h 2531329"/>
                  <a:gd name="connsiteX9" fmla="*/ 9611 w 1590977"/>
                  <a:gd name="connsiteY9" fmla="*/ 2019799 h 2531329"/>
                  <a:gd name="connsiteX10" fmla="*/ 22311 w 1590977"/>
                  <a:gd name="connsiteY10" fmla="*/ 2242049 h 2531329"/>
                  <a:gd name="connsiteX11" fmla="*/ 149311 w 1590977"/>
                  <a:gd name="connsiteY11" fmla="*/ 2318249 h 2531329"/>
                  <a:gd name="connsiteX12" fmla="*/ 593811 w 1590977"/>
                  <a:gd name="connsiteY12" fmla="*/ 2499224 h 2531329"/>
                  <a:gd name="connsiteX13" fmla="*/ 739861 w 1590977"/>
                  <a:gd name="connsiteY13" fmla="*/ 2524624 h 2531329"/>
                  <a:gd name="connsiteX14" fmla="*/ 866861 w 1590977"/>
                  <a:gd name="connsiteY14" fmla="*/ 2527799 h 2531329"/>
                  <a:gd name="connsiteX15" fmla="*/ 1019261 w 1590977"/>
                  <a:gd name="connsiteY15" fmla="*/ 2480174 h 2531329"/>
                  <a:gd name="connsiteX16" fmla="*/ 1403436 w 1590977"/>
                  <a:gd name="connsiteY16" fmla="*/ 2324599 h 2531329"/>
                  <a:gd name="connsiteX17" fmla="*/ 1574886 w 1590977"/>
                  <a:gd name="connsiteY17" fmla="*/ 2159499 h 2531329"/>
                  <a:gd name="connsiteX18" fmla="*/ 1584411 w 1590977"/>
                  <a:gd name="connsiteY18" fmla="*/ 1730874 h 2531329"/>
                  <a:gd name="connsiteX19" fmla="*/ 1581236 w 1590977"/>
                  <a:gd name="connsiteY19" fmla="*/ 1000624 h 2531329"/>
                  <a:gd name="connsiteX20" fmla="*/ 1549486 w 1590977"/>
                  <a:gd name="connsiteY20" fmla="*/ 527549 h 2531329"/>
                  <a:gd name="connsiteX21" fmla="*/ 1305011 w 1590977"/>
                  <a:gd name="connsiteY21" fmla="*/ 340224 h 2531329"/>
                  <a:gd name="connsiteX22" fmla="*/ 1092286 w 1590977"/>
                  <a:gd name="connsiteY22" fmla="*/ 264024 h 2531329"/>
                  <a:gd name="connsiteX23" fmla="*/ 1076411 w 1590977"/>
                  <a:gd name="connsiteY23" fmla="*/ 38599 h 2531329"/>
                  <a:gd name="connsiteX24" fmla="*/ 1008792 w 1590977"/>
                  <a:gd name="connsiteY24" fmla="*/ 17419 h 2531329"/>
                  <a:gd name="connsiteX25" fmla="*/ 995321 w 1590977"/>
                  <a:gd name="connsiteY25" fmla="*/ 219553 h 2531329"/>
                  <a:gd name="connsiteX26" fmla="*/ 873211 w 1590977"/>
                  <a:gd name="connsiteY26" fmla="*/ 283074 h 2531329"/>
                  <a:gd name="connsiteX27" fmla="*/ 838286 w 1590977"/>
                  <a:gd name="connsiteY27" fmla="*/ 143374 h 2531329"/>
                  <a:gd name="connsiteX28" fmla="*/ 825586 w 1590977"/>
                  <a:gd name="connsiteY28" fmla="*/ 44949 h 2531329"/>
                  <a:gd name="connsiteX29" fmla="*/ 753505 w 1590977"/>
                  <a:gd name="connsiteY29" fmla="*/ 65094 h 2531329"/>
                  <a:gd name="connsiteX30" fmla="*/ 750330 w 1590977"/>
                  <a:gd name="connsiteY30" fmla="*/ 253434 h 2531329"/>
                  <a:gd name="connsiteX31" fmla="*/ 645040 w 1590977"/>
                  <a:gd name="connsiteY31" fmla="*/ 250278 h 2531329"/>
                  <a:gd name="connsiteX32" fmla="*/ 539320 w 1590977"/>
                  <a:gd name="connsiteY32" fmla="*/ 241800 h 2531329"/>
                  <a:gd name="connsiteX33" fmla="*/ 528850 w 1590977"/>
                  <a:gd name="connsiteY33" fmla="*/ 36479 h 2531329"/>
                  <a:gd name="connsiteX0" fmla="*/ 528850 w 1590977"/>
                  <a:gd name="connsiteY0" fmla="*/ 36479 h 2531329"/>
                  <a:gd name="connsiteX1" fmla="*/ 428712 w 1590977"/>
                  <a:gd name="connsiteY1" fmla="*/ 38579 h 2531329"/>
                  <a:gd name="connsiteX2" fmla="*/ 434632 w 1590977"/>
                  <a:gd name="connsiteY2" fmla="*/ 177224 h 2531329"/>
                  <a:gd name="connsiteX3" fmla="*/ 400136 w 1590977"/>
                  <a:gd name="connsiteY3" fmla="*/ 270374 h 2531329"/>
                  <a:gd name="connsiteX4" fmla="*/ 266786 w 1590977"/>
                  <a:gd name="connsiteY4" fmla="*/ 333874 h 2531329"/>
                  <a:gd name="connsiteX5" fmla="*/ 114386 w 1590977"/>
                  <a:gd name="connsiteY5" fmla="*/ 444999 h 2531329"/>
                  <a:gd name="connsiteX6" fmla="*/ 15961 w 1590977"/>
                  <a:gd name="connsiteY6" fmla="*/ 610099 h 2531329"/>
                  <a:gd name="connsiteX7" fmla="*/ 86 w 1590977"/>
                  <a:gd name="connsiteY7" fmla="*/ 933949 h 2531329"/>
                  <a:gd name="connsiteX8" fmla="*/ 9611 w 1590977"/>
                  <a:gd name="connsiteY8" fmla="*/ 1568949 h 2531329"/>
                  <a:gd name="connsiteX9" fmla="*/ 9611 w 1590977"/>
                  <a:gd name="connsiteY9" fmla="*/ 2019799 h 2531329"/>
                  <a:gd name="connsiteX10" fmla="*/ 22311 w 1590977"/>
                  <a:gd name="connsiteY10" fmla="*/ 2242049 h 2531329"/>
                  <a:gd name="connsiteX11" fmla="*/ 149311 w 1590977"/>
                  <a:gd name="connsiteY11" fmla="*/ 2318249 h 2531329"/>
                  <a:gd name="connsiteX12" fmla="*/ 593811 w 1590977"/>
                  <a:gd name="connsiteY12" fmla="*/ 2499224 h 2531329"/>
                  <a:gd name="connsiteX13" fmla="*/ 739861 w 1590977"/>
                  <a:gd name="connsiteY13" fmla="*/ 2524624 h 2531329"/>
                  <a:gd name="connsiteX14" fmla="*/ 866861 w 1590977"/>
                  <a:gd name="connsiteY14" fmla="*/ 2527799 h 2531329"/>
                  <a:gd name="connsiteX15" fmla="*/ 1019261 w 1590977"/>
                  <a:gd name="connsiteY15" fmla="*/ 2480174 h 2531329"/>
                  <a:gd name="connsiteX16" fmla="*/ 1403436 w 1590977"/>
                  <a:gd name="connsiteY16" fmla="*/ 2324599 h 2531329"/>
                  <a:gd name="connsiteX17" fmla="*/ 1574886 w 1590977"/>
                  <a:gd name="connsiteY17" fmla="*/ 2159499 h 2531329"/>
                  <a:gd name="connsiteX18" fmla="*/ 1584411 w 1590977"/>
                  <a:gd name="connsiteY18" fmla="*/ 1730874 h 2531329"/>
                  <a:gd name="connsiteX19" fmla="*/ 1581236 w 1590977"/>
                  <a:gd name="connsiteY19" fmla="*/ 1000624 h 2531329"/>
                  <a:gd name="connsiteX20" fmla="*/ 1549486 w 1590977"/>
                  <a:gd name="connsiteY20" fmla="*/ 527549 h 2531329"/>
                  <a:gd name="connsiteX21" fmla="*/ 1305011 w 1590977"/>
                  <a:gd name="connsiteY21" fmla="*/ 340224 h 2531329"/>
                  <a:gd name="connsiteX22" fmla="*/ 1092286 w 1590977"/>
                  <a:gd name="connsiteY22" fmla="*/ 264024 h 2531329"/>
                  <a:gd name="connsiteX23" fmla="*/ 1076411 w 1590977"/>
                  <a:gd name="connsiteY23" fmla="*/ 38599 h 2531329"/>
                  <a:gd name="connsiteX24" fmla="*/ 1008792 w 1590977"/>
                  <a:gd name="connsiteY24" fmla="*/ 17419 h 2531329"/>
                  <a:gd name="connsiteX25" fmla="*/ 995321 w 1590977"/>
                  <a:gd name="connsiteY25" fmla="*/ 219553 h 2531329"/>
                  <a:gd name="connsiteX26" fmla="*/ 873211 w 1590977"/>
                  <a:gd name="connsiteY26" fmla="*/ 283074 h 2531329"/>
                  <a:gd name="connsiteX27" fmla="*/ 838286 w 1590977"/>
                  <a:gd name="connsiteY27" fmla="*/ 143374 h 2531329"/>
                  <a:gd name="connsiteX28" fmla="*/ 825586 w 1590977"/>
                  <a:gd name="connsiteY28" fmla="*/ 44949 h 2531329"/>
                  <a:gd name="connsiteX29" fmla="*/ 753505 w 1590977"/>
                  <a:gd name="connsiteY29" fmla="*/ 65094 h 2531329"/>
                  <a:gd name="connsiteX30" fmla="*/ 742607 w 1590977"/>
                  <a:gd name="connsiteY30" fmla="*/ 223814 h 2531329"/>
                  <a:gd name="connsiteX31" fmla="*/ 645040 w 1590977"/>
                  <a:gd name="connsiteY31" fmla="*/ 250278 h 2531329"/>
                  <a:gd name="connsiteX32" fmla="*/ 539320 w 1590977"/>
                  <a:gd name="connsiteY32" fmla="*/ 241800 h 2531329"/>
                  <a:gd name="connsiteX33" fmla="*/ 528850 w 1590977"/>
                  <a:gd name="connsiteY33" fmla="*/ 36479 h 2531329"/>
                  <a:gd name="connsiteX0" fmla="*/ 528850 w 1590977"/>
                  <a:gd name="connsiteY0" fmla="*/ 36479 h 2531329"/>
                  <a:gd name="connsiteX1" fmla="*/ 428712 w 1590977"/>
                  <a:gd name="connsiteY1" fmla="*/ 38579 h 2531329"/>
                  <a:gd name="connsiteX2" fmla="*/ 434632 w 1590977"/>
                  <a:gd name="connsiteY2" fmla="*/ 177224 h 2531329"/>
                  <a:gd name="connsiteX3" fmla="*/ 400136 w 1590977"/>
                  <a:gd name="connsiteY3" fmla="*/ 270374 h 2531329"/>
                  <a:gd name="connsiteX4" fmla="*/ 266786 w 1590977"/>
                  <a:gd name="connsiteY4" fmla="*/ 333874 h 2531329"/>
                  <a:gd name="connsiteX5" fmla="*/ 114386 w 1590977"/>
                  <a:gd name="connsiteY5" fmla="*/ 444999 h 2531329"/>
                  <a:gd name="connsiteX6" fmla="*/ 15961 w 1590977"/>
                  <a:gd name="connsiteY6" fmla="*/ 610099 h 2531329"/>
                  <a:gd name="connsiteX7" fmla="*/ 86 w 1590977"/>
                  <a:gd name="connsiteY7" fmla="*/ 933949 h 2531329"/>
                  <a:gd name="connsiteX8" fmla="*/ 9611 w 1590977"/>
                  <a:gd name="connsiteY8" fmla="*/ 1568949 h 2531329"/>
                  <a:gd name="connsiteX9" fmla="*/ 9611 w 1590977"/>
                  <a:gd name="connsiteY9" fmla="*/ 2019799 h 2531329"/>
                  <a:gd name="connsiteX10" fmla="*/ 22311 w 1590977"/>
                  <a:gd name="connsiteY10" fmla="*/ 2242049 h 2531329"/>
                  <a:gd name="connsiteX11" fmla="*/ 149311 w 1590977"/>
                  <a:gd name="connsiteY11" fmla="*/ 2318249 h 2531329"/>
                  <a:gd name="connsiteX12" fmla="*/ 593811 w 1590977"/>
                  <a:gd name="connsiteY12" fmla="*/ 2499224 h 2531329"/>
                  <a:gd name="connsiteX13" fmla="*/ 739861 w 1590977"/>
                  <a:gd name="connsiteY13" fmla="*/ 2524624 h 2531329"/>
                  <a:gd name="connsiteX14" fmla="*/ 866861 w 1590977"/>
                  <a:gd name="connsiteY14" fmla="*/ 2527799 h 2531329"/>
                  <a:gd name="connsiteX15" fmla="*/ 1019261 w 1590977"/>
                  <a:gd name="connsiteY15" fmla="*/ 2480174 h 2531329"/>
                  <a:gd name="connsiteX16" fmla="*/ 1403436 w 1590977"/>
                  <a:gd name="connsiteY16" fmla="*/ 2324599 h 2531329"/>
                  <a:gd name="connsiteX17" fmla="*/ 1574886 w 1590977"/>
                  <a:gd name="connsiteY17" fmla="*/ 2159499 h 2531329"/>
                  <a:gd name="connsiteX18" fmla="*/ 1584411 w 1590977"/>
                  <a:gd name="connsiteY18" fmla="*/ 1730874 h 2531329"/>
                  <a:gd name="connsiteX19" fmla="*/ 1581236 w 1590977"/>
                  <a:gd name="connsiteY19" fmla="*/ 1000624 h 2531329"/>
                  <a:gd name="connsiteX20" fmla="*/ 1549486 w 1590977"/>
                  <a:gd name="connsiteY20" fmla="*/ 527549 h 2531329"/>
                  <a:gd name="connsiteX21" fmla="*/ 1305011 w 1590977"/>
                  <a:gd name="connsiteY21" fmla="*/ 340224 h 2531329"/>
                  <a:gd name="connsiteX22" fmla="*/ 1092286 w 1590977"/>
                  <a:gd name="connsiteY22" fmla="*/ 264024 h 2531329"/>
                  <a:gd name="connsiteX23" fmla="*/ 1076411 w 1590977"/>
                  <a:gd name="connsiteY23" fmla="*/ 38599 h 2531329"/>
                  <a:gd name="connsiteX24" fmla="*/ 1008792 w 1590977"/>
                  <a:gd name="connsiteY24" fmla="*/ 17419 h 2531329"/>
                  <a:gd name="connsiteX25" fmla="*/ 995321 w 1590977"/>
                  <a:gd name="connsiteY25" fmla="*/ 219553 h 2531329"/>
                  <a:gd name="connsiteX26" fmla="*/ 873211 w 1590977"/>
                  <a:gd name="connsiteY26" fmla="*/ 253455 h 2531329"/>
                  <a:gd name="connsiteX27" fmla="*/ 838286 w 1590977"/>
                  <a:gd name="connsiteY27" fmla="*/ 143374 h 2531329"/>
                  <a:gd name="connsiteX28" fmla="*/ 825586 w 1590977"/>
                  <a:gd name="connsiteY28" fmla="*/ 44949 h 2531329"/>
                  <a:gd name="connsiteX29" fmla="*/ 753505 w 1590977"/>
                  <a:gd name="connsiteY29" fmla="*/ 65094 h 2531329"/>
                  <a:gd name="connsiteX30" fmla="*/ 742607 w 1590977"/>
                  <a:gd name="connsiteY30" fmla="*/ 223814 h 2531329"/>
                  <a:gd name="connsiteX31" fmla="*/ 645040 w 1590977"/>
                  <a:gd name="connsiteY31" fmla="*/ 250278 h 2531329"/>
                  <a:gd name="connsiteX32" fmla="*/ 539320 w 1590977"/>
                  <a:gd name="connsiteY32" fmla="*/ 241800 h 2531329"/>
                  <a:gd name="connsiteX33" fmla="*/ 528850 w 1590977"/>
                  <a:gd name="connsiteY33" fmla="*/ 36479 h 2531329"/>
                  <a:gd name="connsiteX0" fmla="*/ 528850 w 1590977"/>
                  <a:gd name="connsiteY0" fmla="*/ 36479 h 2525183"/>
                  <a:gd name="connsiteX1" fmla="*/ 428712 w 1590977"/>
                  <a:gd name="connsiteY1" fmla="*/ 38579 h 2525183"/>
                  <a:gd name="connsiteX2" fmla="*/ 434632 w 1590977"/>
                  <a:gd name="connsiteY2" fmla="*/ 177224 h 2525183"/>
                  <a:gd name="connsiteX3" fmla="*/ 400136 w 1590977"/>
                  <a:gd name="connsiteY3" fmla="*/ 270374 h 2525183"/>
                  <a:gd name="connsiteX4" fmla="*/ 266786 w 1590977"/>
                  <a:gd name="connsiteY4" fmla="*/ 333874 h 2525183"/>
                  <a:gd name="connsiteX5" fmla="*/ 114386 w 1590977"/>
                  <a:gd name="connsiteY5" fmla="*/ 444999 h 2525183"/>
                  <a:gd name="connsiteX6" fmla="*/ 15961 w 1590977"/>
                  <a:gd name="connsiteY6" fmla="*/ 610099 h 2525183"/>
                  <a:gd name="connsiteX7" fmla="*/ 86 w 1590977"/>
                  <a:gd name="connsiteY7" fmla="*/ 933949 h 2525183"/>
                  <a:gd name="connsiteX8" fmla="*/ 9611 w 1590977"/>
                  <a:gd name="connsiteY8" fmla="*/ 1568949 h 2525183"/>
                  <a:gd name="connsiteX9" fmla="*/ 9611 w 1590977"/>
                  <a:gd name="connsiteY9" fmla="*/ 2019799 h 2525183"/>
                  <a:gd name="connsiteX10" fmla="*/ 22311 w 1590977"/>
                  <a:gd name="connsiteY10" fmla="*/ 2242049 h 2525183"/>
                  <a:gd name="connsiteX11" fmla="*/ 149311 w 1590977"/>
                  <a:gd name="connsiteY11" fmla="*/ 2318249 h 2525183"/>
                  <a:gd name="connsiteX12" fmla="*/ 593811 w 1590977"/>
                  <a:gd name="connsiteY12" fmla="*/ 2499224 h 2525183"/>
                  <a:gd name="connsiteX13" fmla="*/ 739861 w 1590977"/>
                  <a:gd name="connsiteY13" fmla="*/ 2524624 h 2525183"/>
                  <a:gd name="connsiteX14" fmla="*/ 874354 w 1590977"/>
                  <a:gd name="connsiteY14" fmla="*/ 2505998 h 2525183"/>
                  <a:gd name="connsiteX15" fmla="*/ 1019261 w 1590977"/>
                  <a:gd name="connsiteY15" fmla="*/ 2480174 h 2525183"/>
                  <a:gd name="connsiteX16" fmla="*/ 1403436 w 1590977"/>
                  <a:gd name="connsiteY16" fmla="*/ 2324599 h 2525183"/>
                  <a:gd name="connsiteX17" fmla="*/ 1574886 w 1590977"/>
                  <a:gd name="connsiteY17" fmla="*/ 2159499 h 2525183"/>
                  <a:gd name="connsiteX18" fmla="*/ 1584411 w 1590977"/>
                  <a:gd name="connsiteY18" fmla="*/ 1730874 h 2525183"/>
                  <a:gd name="connsiteX19" fmla="*/ 1581236 w 1590977"/>
                  <a:gd name="connsiteY19" fmla="*/ 1000624 h 2525183"/>
                  <a:gd name="connsiteX20" fmla="*/ 1549486 w 1590977"/>
                  <a:gd name="connsiteY20" fmla="*/ 527549 h 2525183"/>
                  <a:gd name="connsiteX21" fmla="*/ 1305011 w 1590977"/>
                  <a:gd name="connsiteY21" fmla="*/ 340224 h 2525183"/>
                  <a:gd name="connsiteX22" fmla="*/ 1092286 w 1590977"/>
                  <a:gd name="connsiteY22" fmla="*/ 264024 h 2525183"/>
                  <a:gd name="connsiteX23" fmla="*/ 1076411 w 1590977"/>
                  <a:gd name="connsiteY23" fmla="*/ 38599 h 2525183"/>
                  <a:gd name="connsiteX24" fmla="*/ 1008792 w 1590977"/>
                  <a:gd name="connsiteY24" fmla="*/ 17419 h 2525183"/>
                  <a:gd name="connsiteX25" fmla="*/ 995321 w 1590977"/>
                  <a:gd name="connsiteY25" fmla="*/ 219553 h 2525183"/>
                  <a:gd name="connsiteX26" fmla="*/ 873211 w 1590977"/>
                  <a:gd name="connsiteY26" fmla="*/ 253455 h 2525183"/>
                  <a:gd name="connsiteX27" fmla="*/ 838286 w 1590977"/>
                  <a:gd name="connsiteY27" fmla="*/ 143374 h 2525183"/>
                  <a:gd name="connsiteX28" fmla="*/ 825586 w 1590977"/>
                  <a:gd name="connsiteY28" fmla="*/ 44949 h 2525183"/>
                  <a:gd name="connsiteX29" fmla="*/ 753505 w 1590977"/>
                  <a:gd name="connsiteY29" fmla="*/ 65094 h 2525183"/>
                  <a:gd name="connsiteX30" fmla="*/ 742607 w 1590977"/>
                  <a:gd name="connsiteY30" fmla="*/ 223814 h 2525183"/>
                  <a:gd name="connsiteX31" fmla="*/ 645040 w 1590977"/>
                  <a:gd name="connsiteY31" fmla="*/ 250278 h 2525183"/>
                  <a:gd name="connsiteX32" fmla="*/ 539320 w 1590977"/>
                  <a:gd name="connsiteY32" fmla="*/ 241800 h 2525183"/>
                  <a:gd name="connsiteX33" fmla="*/ 528850 w 1590977"/>
                  <a:gd name="connsiteY33" fmla="*/ 36479 h 2525183"/>
                  <a:gd name="connsiteX0" fmla="*/ 528850 w 1590977"/>
                  <a:gd name="connsiteY0" fmla="*/ 36479 h 2513616"/>
                  <a:gd name="connsiteX1" fmla="*/ 428712 w 1590977"/>
                  <a:gd name="connsiteY1" fmla="*/ 38579 h 2513616"/>
                  <a:gd name="connsiteX2" fmla="*/ 434632 w 1590977"/>
                  <a:gd name="connsiteY2" fmla="*/ 177224 h 2513616"/>
                  <a:gd name="connsiteX3" fmla="*/ 400136 w 1590977"/>
                  <a:gd name="connsiteY3" fmla="*/ 270374 h 2513616"/>
                  <a:gd name="connsiteX4" fmla="*/ 266786 w 1590977"/>
                  <a:gd name="connsiteY4" fmla="*/ 333874 h 2513616"/>
                  <a:gd name="connsiteX5" fmla="*/ 114386 w 1590977"/>
                  <a:gd name="connsiteY5" fmla="*/ 444999 h 2513616"/>
                  <a:gd name="connsiteX6" fmla="*/ 15961 w 1590977"/>
                  <a:gd name="connsiteY6" fmla="*/ 610099 h 2513616"/>
                  <a:gd name="connsiteX7" fmla="*/ 86 w 1590977"/>
                  <a:gd name="connsiteY7" fmla="*/ 933949 h 2513616"/>
                  <a:gd name="connsiteX8" fmla="*/ 9611 w 1590977"/>
                  <a:gd name="connsiteY8" fmla="*/ 1568949 h 2513616"/>
                  <a:gd name="connsiteX9" fmla="*/ 9611 w 1590977"/>
                  <a:gd name="connsiteY9" fmla="*/ 2019799 h 2513616"/>
                  <a:gd name="connsiteX10" fmla="*/ 22311 w 1590977"/>
                  <a:gd name="connsiteY10" fmla="*/ 2242049 h 2513616"/>
                  <a:gd name="connsiteX11" fmla="*/ 149311 w 1590977"/>
                  <a:gd name="connsiteY11" fmla="*/ 2318249 h 2513616"/>
                  <a:gd name="connsiteX12" fmla="*/ 593811 w 1590977"/>
                  <a:gd name="connsiteY12" fmla="*/ 2499224 h 2513616"/>
                  <a:gd name="connsiteX13" fmla="*/ 747354 w 1590977"/>
                  <a:gd name="connsiteY13" fmla="*/ 2502822 h 2513616"/>
                  <a:gd name="connsiteX14" fmla="*/ 874354 w 1590977"/>
                  <a:gd name="connsiteY14" fmla="*/ 2505998 h 2513616"/>
                  <a:gd name="connsiteX15" fmla="*/ 1019261 w 1590977"/>
                  <a:gd name="connsiteY15" fmla="*/ 2480174 h 2513616"/>
                  <a:gd name="connsiteX16" fmla="*/ 1403436 w 1590977"/>
                  <a:gd name="connsiteY16" fmla="*/ 2324599 h 2513616"/>
                  <a:gd name="connsiteX17" fmla="*/ 1574886 w 1590977"/>
                  <a:gd name="connsiteY17" fmla="*/ 2159499 h 2513616"/>
                  <a:gd name="connsiteX18" fmla="*/ 1584411 w 1590977"/>
                  <a:gd name="connsiteY18" fmla="*/ 1730874 h 2513616"/>
                  <a:gd name="connsiteX19" fmla="*/ 1581236 w 1590977"/>
                  <a:gd name="connsiteY19" fmla="*/ 1000624 h 2513616"/>
                  <a:gd name="connsiteX20" fmla="*/ 1549486 w 1590977"/>
                  <a:gd name="connsiteY20" fmla="*/ 527549 h 2513616"/>
                  <a:gd name="connsiteX21" fmla="*/ 1305011 w 1590977"/>
                  <a:gd name="connsiteY21" fmla="*/ 340224 h 2513616"/>
                  <a:gd name="connsiteX22" fmla="*/ 1092286 w 1590977"/>
                  <a:gd name="connsiteY22" fmla="*/ 264024 h 2513616"/>
                  <a:gd name="connsiteX23" fmla="*/ 1076411 w 1590977"/>
                  <a:gd name="connsiteY23" fmla="*/ 38599 h 2513616"/>
                  <a:gd name="connsiteX24" fmla="*/ 1008792 w 1590977"/>
                  <a:gd name="connsiteY24" fmla="*/ 17419 h 2513616"/>
                  <a:gd name="connsiteX25" fmla="*/ 995321 w 1590977"/>
                  <a:gd name="connsiteY25" fmla="*/ 219553 h 2513616"/>
                  <a:gd name="connsiteX26" fmla="*/ 873211 w 1590977"/>
                  <a:gd name="connsiteY26" fmla="*/ 253455 h 2513616"/>
                  <a:gd name="connsiteX27" fmla="*/ 838286 w 1590977"/>
                  <a:gd name="connsiteY27" fmla="*/ 143374 h 2513616"/>
                  <a:gd name="connsiteX28" fmla="*/ 825586 w 1590977"/>
                  <a:gd name="connsiteY28" fmla="*/ 44949 h 2513616"/>
                  <a:gd name="connsiteX29" fmla="*/ 753505 w 1590977"/>
                  <a:gd name="connsiteY29" fmla="*/ 65094 h 2513616"/>
                  <a:gd name="connsiteX30" fmla="*/ 742607 w 1590977"/>
                  <a:gd name="connsiteY30" fmla="*/ 223814 h 2513616"/>
                  <a:gd name="connsiteX31" fmla="*/ 645040 w 1590977"/>
                  <a:gd name="connsiteY31" fmla="*/ 250278 h 2513616"/>
                  <a:gd name="connsiteX32" fmla="*/ 539320 w 1590977"/>
                  <a:gd name="connsiteY32" fmla="*/ 241800 h 2513616"/>
                  <a:gd name="connsiteX33" fmla="*/ 528850 w 1590977"/>
                  <a:gd name="connsiteY33" fmla="*/ 36479 h 2513616"/>
                  <a:gd name="connsiteX0" fmla="*/ 528850 w 1590977"/>
                  <a:gd name="connsiteY0" fmla="*/ 36479 h 2514721"/>
                  <a:gd name="connsiteX1" fmla="*/ 428712 w 1590977"/>
                  <a:gd name="connsiteY1" fmla="*/ 38579 h 2514721"/>
                  <a:gd name="connsiteX2" fmla="*/ 434632 w 1590977"/>
                  <a:gd name="connsiteY2" fmla="*/ 177224 h 2514721"/>
                  <a:gd name="connsiteX3" fmla="*/ 400136 w 1590977"/>
                  <a:gd name="connsiteY3" fmla="*/ 270374 h 2514721"/>
                  <a:gd name="connsiteX4" fmla="*/ 266786 w 1590977"/>
                  <a:gd name="connsiteY4" fmla="*/ 333874 h 2514721"/>
                  <a:gd name="connsiteX5" fmla="*/ 114386 w 1590977"/>
                  <a:gd name="connsiteY5" fmla="*/ 444999 h 2514721"/>
                  <a:gd name="connsiteX6" fmla="*/ 15961 w 1590977"/>
                  <a:gd name="connsiteY6" fmla="*/ 610099 h 2514721"/>
                  <a:gd name="connsiteX7" fmla="*/ 86 w 1590977"/>
                  <a:gd name="connsiteY7" fmla="*/ 933949 h 2514721"/>
                  <a:gd name="connsiteX8" fmla="*/ 9611 w 1590977"/>
                  <a:gd name="connsiteY8" fmla="*/ 1568949 h 2514721"/>
                  <a:gd name="connsiteX9" fmla="*/ 9611 w 1590977"/>
                  <a:gd name="connsiteY9" fmla="*/ 2019799 h 2514721"/>
                  <a:gd name="connsiteX10" fmla="*/ 22311 w 1590977"/>
                  <a:gd name="connsiteY10" fmla="*/ 2242049 h 2514721"/>
                  <a:gd name="connsiteX11" fmla="*/ 149311 w 1590977"/>
                  <a:gd name="connsiteY11" fmla="*/ 2318249 h 2514721"/>
                  <a:gd name="connsiteX12" fmla="*/ 593811 w 1590977"/>
                  <a:gd name="connsiteY12" fmla="*/ 2499224 h 2514721"/>
                  <a:gd name="connsiteX13" fmla="*/ 747354 w 1590977"/>
                  <a:gd name="connsiteY13" fmla="*/ 2502822 h 2514721"/>
                  <a:gd name="connsiteX14" fmla="*/ 1019261 w 1590977"/>
                  <a:gd name="connsiteY14" fmla="*/ 2480174 h 2514721"/>
                  <a:gd name="connsiteX15" fmla="*/ 1403436 w 1590977"/>
                  <a:gd name="connsiteY15" fmla="*/ 2324599 h 2514721"/>
                  <a:gd name="connsiteX16" fmla="*/ 1574886 w 1590977"/>
                  <a:gd name="connsiteY16" fmla="*/ 2159499 h 2514721"/>
                  <a:gd name="connsiteX17" fmla="*/ 1584411 w 1590977"/>
                  <a:gd name="connsiteY17" fmla="*/ 1730874 h 2514721"/>
                  <a:gd name="connsiteX18" fmla="*/ 1581236 w 1590977"/>
                  <a:gd name="connsiteY18" fmla="*/ 1000624 h 2514721"/>
                  <a:gd name="connsiteX19" fmla="*/ 1549486 w 1590977"/>
                  <a:gd name="connsiteY19" fmla="*/ 527549 h 2514721"/>
                  <a:gd name="connsiteX20" fmla="*/ 1305011 w 1590977"/>
                  <a:gd name="connsiteY20" fmla="*/ 340224 h 2514721"/>
                  <a:gd name="connsiteX21" fmla="*/ 1092286 w 1590977"/>
                  <a:gd name="connsiteY21" fmla="*/ 264024 h 2514721"/>
                  <a:gd name="connsiteX22" fmla="*/ 1076411 w 1590977"/>
                  <a:gd name="connsiteY22" fmla="*/ 38599 h 2514721"/>
                  <a:gd name="connsiteX23" fmla="*/ 1008792 w 1590977"/>
                  <a:gd name="connsiteY23" fmla="*/ 17419 h 2514721"/>
                  <a:gd name="connsiteX24" fmla="*/ 995321 w 1590977"/>
                  <a:gd name="connsiteY24" fmla="*/ 219553 h 2514721"/>
                  <a:gd name="connsiteX25" fmla="*/ 873211 w 1590977"/>
                  <a:gd name="connsiteY25" fmla="*/ 253455 h 2514721"/>
                  <a:gd name="connsiteX26" fmla="*/ 838286 w 1590977"/>
                  <a:gd name="connsiteY26" fmla="*/ 143374 h 2514721"/>
                  <a:gd name="connsiteX27" fmla="*/ 825586 w 1590977"/>
                  <a:gd name="connsiteY27" fmla="*/ 44949 h 2514721"/>
                  <a:gd name="connsiteX28" fmla="*/ 753505 w 1590977"/>
                  <a:gd name="connsiteY28" fmla="*/ 65094 h 2514721"/>
                  <a:gd name="connsiteX29" fmla="*/ 742607 w 1590977"/>
                  <a:gd name="connsiteY29" fmla="*/ 223814 h 2514721"/>
                  <a:gd name="connsiteX30" fmla="*/ 645040 w 1590977"/>
                  <a:gd name="connsiteY30" fmla="*/ 250278 h 2514721"/>
                  <a:gd name="connsiteX31" fmla="*/ 539320 w 1590977"/>
                  <a:gd name="connsiteY31" fmla="*/ 241800 h 2514721"/>
                  <a:gd name="connsiteX32" fmla="*/ 528850 w 1590977"/>
                  <a:gd name="connsiteY32" fmla="*/ 36479 h 2514721"/>
                  <a:gd name="connsiteX0" fmla="*/ 528850 w 1590977"/>
                  <a:gd name="connsiteY0" fmla="*/ 36479 h 2515546"/>
                  <a:gd name="connsiteX1" fmla="*/ 428712 w 1590977"/>
                  <a:gd name="connsiteY1" fmla="*/ 38579 h 2515546"/>
                  <a:gd name="connsiteX2" fmla="*/ 434632 w 1590977"/>
                  <a:gd name="connsiteY2" fmla="*/ 177224 h 2515546"/>
                  <a:gd name="connsiteX3" fmla="*/ 400136 w 1590977"/>
                  <a:gd name="connsiteY3" fmla="*/ 270374 h 2515546"/>
                  <a:gd name="connsiteX4" fmla="*/ 266786 w 1590977"/>
                  <a:gd name="connsiteY4" fmla="*/ 333874 h 2515546"/>
                  <a:gd name="connsiteX5" fmla="*/ 114386 w 1590977"/>
                  <a:gd name="connsiteY5" fmla="*/ 444999 h 2515546"/>
                  <a:gd name="connsiteX6" fmla="*/ 15961 w 1590977"/>
                  <a:gd name="connsiteY6" fmla="*/ 610099 h 2515546"/>
                  <a:gd name="connsiteX7" fmla="*/ 86 w 1590977"/>
                  <a:gd name="connsiteY7" fmla="*/ 933949 h 2515546"/>
                  <a:gd name="connsiteX8" fmla="*/ 9611 w 1590977"/>
                  <a:gd name="connsiteY8" fmla="*/ 1568949 h 2515546"/>
                  <a:gd name="connsiteX9" fmla="*/ 9611 w 1590977"/>
                  <a:gd name="connsiteY9" fmla="*/ 2019799 h 2515546"/>
                  <a:gd name="connsiteX10" fmla="*/ 22311 w 1590977"/>
                  <a:gd name="connsiteY10" fmla="*/ 2242049 h 2515546"/>
                  <a:gd name="connsiteX11" fmla="*/ 149311 w 1590977"/>
                  <a:gd name="connsiteY11" fmla="*/ 2318249 h 2515546"/>
                  <a:gd name="connsiteX12" fmla="*/ 747354 w 1590977"/>
                  <a:gd name="connsiteY12" fmla="*/ 2502822 h 2515546"/>
                  <a:gd name="connsiteX13" fmla="*/ 1019261 w 1590977"/>
                  <a:gd name="connsiteY13" fmla="*/ 2480174 h 2515546"/>
                  <a:gd name="connsiteX14" fmla="*/ 1403436 w 1590977"/>
                  <a:gd name="connsiteY14" fmla="*/ 2324599 h 2515546"/>
                  <a:gd name="connsiteX15" fmla="*/ 1574886 w 1590977"/>
                  <a:gd name="connsiteY15" fmla="*/ 2159499 h 2515546"/>
                  <a:gd name="connsiteX16" fmla="*/ 1584411 w 1590977"/>
                  <a:gd name="connsiteY16" fmla="*/ 1730874 h 2515546"/>
                  <a:gd name="connsiteX17" fmla="*/ 1581236 w 1590977"/>
                  <a:gd name="connsiteY17" fmla="*/ 1000624 h 2515546"/>
                  <a:gd name="connsiteX18" fmla="*/ 1549486 w 1590977"/>
                  <a:gd name="connsiteY18" fmla="*/ 527549 h 2515546"/>
                  <a:gd name="connsiteX19" fmla="*/ 1305011 w 1590977"/>
                  <a:gd name="connsiteY19" fmla="*/ 340224 h 2515546"/>
                  <a:gd name="connsiteX20" fmla="*/ 1092286 w 1590977"/>
                  <a:gd name="connsiteY20" fmla="*/ 264024 h 2515546"/>
                  <a:gd name="connsiteX21" fmla="*/ 1076411 w 1590977"/>
                  <a:gd name="connsiteY21" fmla="*/ 38599 h 2515546"/>
                  <a:gd name="connsiteX22" fmla="*/ 1008792 w 1590977"/>
                  <a:gd name="connsiteY22" fmla="*/ 17419 h 2515546"/>
                  <a:gd name="connsiteX23" fmla="*/ 995321 w 1590977"/>
                  <a:gd name="connsiteY23" fmla="*/ 219553 h 2515546"/>
                  <a:gd name="connsiteX24" fmla="*/ 873211 w 1590977"/>
                  <a:gd name="connsiteY24" fmla="*/ 253455 h 2515546"/>
                  <a:gd name="connsiteX25" fmla="*/ 838286 w 1590977"/>
                  <a:gd name="connsiteY25" fmla="*/ 143374 h 2515546"/>
                  <a:gd name="connsiteX26" fmla="*/ 825586 w 1590977"/>
                  <a:gd name="connsiteY26" fmla="*/ 44949 h 2515546"/>
                  <a:gd name="connsiteX27" fmla="*/ 753505 w 1590977"/>
                  <a:gd name="connsiteY27" fmla="*/ 65094 h 2515546"/>
                  <a:gd name="connsiteX28" fmla="*/ 742607 w 1590977"/>
                  <a:gd name="connsiteY28" fmla="*/ 223814 h 2515546"/>
                  <a:gd name="connsiteX29" fmla="*/ 645040 w 1590977"/>
                  <a:gd name="connsiteY29" fmla="*/ 250278 h 2515546"/>
                  <a:gd name="connsiteX30" fmla="*/ 539320 w 1590977"/>
                  <a:gd name="connsiteY30" fmla="*/ 241800 h 2515546"/>
                  <a:gd name="connsiteX31" fmla="*/ 528850 w 1590977"/>
                  <a:gd name="connsiteY31" fmla="*/ 36479 h 2515546"/>
                  <a:gd name="connsiteX0" fmla="*/ 528850 w 1590977"/>
                  <a:gd name="connsiteY0" fmla="*/ 36479 h 2527472"/>
                  <a:gd name="connsiteX1" fmla="*/ 428712 w 1590977"/>
                  <a:gd name="connsiteY1" fmla="*/ 38579 h 2527472"/>
                  <a:gd name="connsiteX2" fmla="*/ 434632 w 1590977"/>
                  <a:gd name="connsiteY2" fmla="*/ 177224 h 2527472"/>
                  <a:gd name="connsiteX3" fmla="*/ 400136 w 1590977"/>
                  <a:gd name="connsiteY3" fmla="*/ 270374 h 2527472"/>
                  <a:gd name="connsiteX4" fmla="*/ 266786 w 1590977"/>
                  <a:gd name="connsiteY4" fmla="*/ 333874 h 2527472"/>
                  <a:gd name="connsiteX5" fmla="*/ 114386 w 1590977"/>
                  <a:gd name="connsiteY5" fmla="*/ 444999 h 2527472"/>
                  <a:gd name="connsiteX6" fmla="*/ 15961 w 1590977"/>
                  <a:gd name="connsiteY6" fmla="*/ 610099 h 2527472"/>
                  <a:gd name="connsiteX7" fmla="*/ 86 w 1590977"/>
                  <a:gd name="connsiteY7" fmla="*/ 933949 h 2527472"/>
                  <a:gd name="connsiteX8" fmla="*/ 9611 w 1590977"/>
                  <a:gd name="connsiteY8" fmla="*/ 1568949 h 2527472"/>
                  <a:gd name="connsiteX9" fmla="*/ 9611 w 1590977"/>
                  <a:gd name="connsiteY9" fmla="*/ 2019799 h 2527472"/>
                  <a:gd name="connsiteX10" fmla="*/ 22311 w 1590977"/>
                  <a:gd name="connsiteY10" fmla="*/ 2242049 h 2527472"/>
                  <a:gd name="connsiteX11" fmla="*/ 149311 w 1590977"/>
                  <a:gd name="connsiteY11" fmla="*/ 2318249 h 2527472"/>
                  <a:gd name="connsiteX12" fmla="*/ 717382 w 1590977"/>
                  <a:gd name="connsiteY12" fmla="*/ 2517356 h 2527472"/>
                  <a:gd name="connsiteX13" fmla="*/ 1019261 w 1590977"/>
                  <a:gd name="connsiteY13" fmla="*/ 2480174 h 2527472"/>
                  <a:gd name="connsiteX14" fmla="*/ 1403436 w 1590977"/>
                  <a:gd name="connsiteY14" fmla="*/ 2324599 h 2527472"/>
                  <a:gd name="connsiteX15" fmla="*/ 1574886 w 1590977"/>
                  <a:gd name="connsiteY15" fmla="*/ 2159499 h 2527472"/>
                  <a:gd name="connsiteX16" fmla="*/ 1584411 w 1590977"/>
                  <a:gd name="connsiteY16" fmla="*/ 1730874 h 2527472"/>
                  <a:gd name="connsiteX17" fmla="*/ 1581236 w 1590977"/>
                  <a:gd name="connsiteY17" fmla="*/ 1000624 h 2527472"/>
                  <a:gd name="connsiteX18" fmla="*/ 1549486 w 1590977"/>
                  <a:gd name="connsiteY18" fmla="*/ 527549 h 2527472"/>
                  <a:gd name="connsiteX19" fmla="*/ 1305011 w 1590977"/>
                  <a:gd name="connsiteY19" fmla="*/ 340224 h 2527472"/>
                  <a:gd name="connsiteX20" fmla="*/ 1092286 w 1590977"/>
                  <a:gd name="connsiteY20" fmla="*/ 264024 h 2527472"/>
                  <a:gd name="connsiteX21" fmla="*/ 1076411 w 1590977"/>
                  <a:gd name="connsiteY21" fmla="*/ 38599 h 2527472"/>
                  <a:gd name="connsiteX22" fmla="*/ 1008792 w 1590977"/>
                  <a:gd name="connsiteY22" fmla="*/ 17419 h 2527472"/>
                  <a:gd name="connsiteX23" fmla="*/ 995321 w 1590977"/>
                  <a:gd name="connsiteY23" fmla="*/ 219553 h 2527472"/>
                  <a:gd name="connsiteX24" fmla="*/ 873211 w 1590977"/>
                  <a:gd name="connsiteY24" fmla="*/ 253455 h 2527472"/>
                  <a:gd name="connsiteX25" fmla="*/ 838286 w 1590977"/>
                  <a:gd name="connsiteY25" fmla="*/ 143374 h 2527472"/>
                  <a:gd name="connsiteX26" fmla="*/ 825586 w 1590977"/>
                  <a:gd name="connsiteY26" fmla="*/ 44949 h 2527472"/>
                  <a:gd name="connsiteX27" fmla="*/ 753505 w 1590977"/>
                  <a:gd name="connsiteY27" fmla="*/ 65094 h 2527472"/>
                  <a:gd name="connsiteX28" fmla="*/ 742607 w 1590977"/>
                  <a:gd name="connsiteY28" fmla="*/ 223814 h 2527472"/>
                  <a:gd name="connsiteX29" fmla="*/ 645040 w 1590977"/>
                  <a:gd name="connsiteY29" fmla="*/ 250278 h 2527472"/>
                  <a:gd name="connsiteX30" fmla="*/ 539320 w 1590977"/>
                  <a:gd name="connsiteY30" fmla="*/ 241800 h 2527472"/>
                  <a:gd name="connsiteX31" fmla="*/ 528850 w 1590977"/>
                  <a:gd name="connsiteY31" fmla="*/ 36479 h 2527472"/>
                  <a:gd name="connsiteX0" fmla="*/ 528850 w 1590977"/>
                  <a:gd name="connsiteY0" fmla="*/ 36479 h 2517376"/>
                  <a:gd name="connsiteX1" fmla="*/ 428712 w 1590977"/>
                  <a:gd name="connsiteY1" fmla="*/ 38579 h 2517376"/>
                  <a:gd name="connsiteX2" fmla="*/ 434632 w 1590977"/>
                  <a:gd name="connsiteY2" fmla="*/ 177224 h 2517376"/>
                  <a:gd name="connsiteX3" fmla="*/ 400136 w 1590977"/>
                  <a:gd name="connsiteY3" fmla="*/ 270374 h 2517376"/>
                  <a:gd name="connsiteX4" fmla="*/ 266786 w 1590977"/>
                  <a:gd name="connsiteY4" fmla="*/ 333874 h 2517376"/>
                  <a:gd name="connsiteX5" fmla="*/ 114386 w 1590977"/>
                  <a:gd name="connsiteY5" fmla="*/ 444999 h 2517376"/>
                  <a:gd name="connsiteX6" fmla="*/ 15961 w 1590977"/>
                  <a:gd name="connsiteY6" fmla="*/ 610099 h 2517376"/>
                  <a:gd name="connsiteX7" fmla="*/ 86 w 1590977"/>
                  <a:gd name="connsiteY7" fmla="*/ 933949 h 2517376"/>
                  <a:gd name="connsiteX8" fmla="*/ 9611 w 1590977"/>
                  <a:gd name="connsiteY8" fmla="*/ 1568949 h 2517376"/>
                  <a:gd name="connsiteX9" fmla="*/ 9611 w 1590977"/>
                  <a:gd name="connsiteY9" fmla="*/ 2019799 h 2517376"/>
                  <a:gd name="connsiteX10" fmla="*/ 22311 w 1590977"/>
                  <a:gd name="connsiteY10" fmla="*/ 2242049 h 2517376"/>
                  <a:gd name="connsiteX11" fmla="*/ 149311 w 1590977"/>
                  <a:gd name="connsiteY11" fmla="*/ 2318249 h 2517376"/>
                  <a:gd name="connsiteX12" fmla="*/ 717382 w 1590977"/>
                  <a:gd name="connsiteY12" fmla="*/ 2517356 h 2517376"/>
                  <a:gd name="connsiteX13" fmla="*/ 1019261 w 1590977"/>
                  <a:gd name="connsiteY13" fmla="*/ 2480174 h 2517376"/>
                  <a:gd name="connsiteX14" fmla="*/ 1403436 w 1590977"/>
                  <a:gd name="connsiteY14" fmla="*/ 2324599 h 2517376"/>
                  <a:gd name="connsiteX15" fmla="*/ 1574886 w 1590977"/>
                  <a:gd name="connsiteY15" fmla="*/ 2159499 h 2517376"/>
                  <a:gd name="connsiteX16" fmla="*/ 1584411 w 1590977"/>
                  <a:gd name="connsiteY16" fmla="*/ 1730874 h 2517376"/>
                  <a:gd name="connsiteX17" fmla="*/ 1581236 w 1590977"/>
                  <a:gd name="connsiteY17" fmla="*/ 1000624 h 2517376"/>
                  <a:gd name="connsiteX18" fmla="*/ 1549486 w 1590977"/>
                  <a:gd name="connsiteY18" fmla="*/ 527549 h 2517376"/>
                  <a:gd name="connsiteX19" fmla="*/ 1305011 w 1590977"/>
                  <a:gd name="connsiteY19" fmla="*/ 340224 h 2517376"/>
                  <a:gd name="connsiteX20" fmla="*/ 1092286 w 1590977"/>
                  <a:gd name="connsiteY20" fmla="*/ 264024 h 2517376"/>
                  <a:gd name="connsiteX21" fmla="*/ 1076411 w 1590977"/>
                  <a:gd name="connsiteY21" fmla="*/ 38599 h 2517376"/>
                  <a:gd name="connsiteX22" fmla="*/ 1008792 w 1590977"/>
                  <a:gd name="connsiteY22" fmla="*/ 17419 h 2517376"/>
                  <a:gd name="connsiteX23" fmla="*/ 995321 w 1590977"/>
                  <a:gd name="connsiteY23" fmla="*/ 219553 h 2517376"/>
                  <a:gd name="connsiteX24" fmla="*/ 873211 w 1590977"/>
                  <a:gd name="connsiteY24" fmla="*/ 253455 h 2517376"/>
                  <a:gd name="connsiteX25" fmla="*/ 838286 w 1590977"/>
                  <a:gd name="connsiteY25" fmla="*/ 143374 h 2517376"/>
                  <a:gd name="connsiteX26" fmla="*/ 825586 w 1590977"/>
                  <a:gd name="connsiteY26" fmla="*/ 44949 h 2517376"/>
                  <a:gd name="connsiteX27" fmla="*/ 753505 w 1590977"/>
                  <a:gd name="connsiteY27" fmla="*/ 65094 h 2517376"/>
                  <a:gd name="connsiteX28" fmla="*/ 742607 w 1590977"/>
                  <a:gd name="connsiteY28" fmla="*/ 223814 h 2517376"/>
                  <a:gd name="connsiteX29" fmla="*/ 645040 w 1590977"/>
                  <a:gd name="connsiteY29" fmla="*/ 250278 h 2517376"/>
                  <a:gd name="connsiteX30" fmla="*/ 539320 w 1590977"/>
                  <a:gd name="connsiteY30" fmla="*/ 241800 h 2517376"/>
                  <a:gd name="connsiteX31" fmla="*/ 528850 w 1590977"/>
                  <a:gd name="connsiteY31" fmla="*/ 36479 h 2517376"/>
                  <a:gd name="connsiteX0" fmla="*/ 528850 w 1590977"/>
                  <a:gd name="connsiteY0" fmla="*/ 36479 h 2497769"/>
                  <a:gd name="connsiteX1" fmla="*/ 428712 w 1590977"/>
                  <a:gd name="connsiteY1" fmla="*/ 38579 h 2497769"/>
                  <a:gd name="connsiteX2" fmla="*/ 434632 w 1590977"/>
                  <a:gd name="connsiteY2" fmla="*/ 177224 h 2497769"/>
                  <a:gd name="connsiteX3" fmla="*/ 400136 w 1590977"/>
                  <a:gd name="connsiteY3" fmla="*/ 270374 h 2497769"/>
                  <a:gd name="connsiteX4" fmla="*/ 266786 w 1590977"/>
                  <a:gd name="connsiteY4" fmla="*/ 333874 h 2497769"/>
                  <a:gd name="connsiteX5" fmla="*/ 114386 w 1590977"/>
                  <a:gd name="connsiteY5" fmla="*/ 444999 h 2497769"/>
                  <a:gd name="connsiteX6" fmla="*/ 15961 w 1590977"/>
                  <a:gd name="connsiteY6" fmla="*/ 610099 h 2497769"/>
                  <a:gd name="connsiteX7" fmla="*/ 86 w 1590977"/>
                  <a:gd name="connsiteY7" fmla="*/ 933949 h 2497769"/>
                  <a:gd name="connsiteX8" fmla="*/ 9611 w 1590977"/>
                  <a:gd name="connsiteY8" fmla="*/ 1568949 h 2497769"/>
                  <a:gd name="connsiteX9" fmla="*/ 9611 w 1590977"/>
                  <a:gd name="connsiteY9" fmla="*/ 2019799 h 2497769"/>
                  <a:gd name="connsiteX10" fmla="*/ 22311 w 1590977"/>
                  <a:gd name="connsiteY10" fmla="*/ 2242049 h 2497769"/>
                  <a:gd name="connsiteX11" fmla="*/ 149311 w 1590977"/>
                  <a:gd name="connsiteY11" fmla="*/ 2318249 h 2497769"/>
                  <a:gd name="connsiteX12" fmla="*/ 724875 w 1590977"/>
                  <a:gd name="connsiteY12" fmla="*/ 2495555 h 2497769"/>
                  <a:gd name="connsiteX13" fmla="*/ 1019261 w 1590977"/>
                  <a:gd name="connsiteY13" fmla="*/ 2480174 h 2497769"/>
                  <a:gd name="connsiteX14" fmla="*/ 1403436 w 1590977"/>
                  <a:gd name="connsiteY14" fmla="*/ 2324599 h 2497769"/>
                  <a:gd name="connsiteX15" fmla="*/ 1574886 w 1590977"/>
                  <a:gd name="connsiteY15" fmla="*/ 2159499 h 2497769"/>
                  <a:gd name="connsiteX16" fmla="*/ 1584411 w 1590977"/>
                  <a:gd name="connsiteY16" fmla="*/ 1730874 h 2497769"/>
                  <a:gd name="connsiteX17" fmla="*/ 1581236 w 1590977"/>
                  <a:gd name="connsiteY17" fmla="*/ 1000624 h 2497769"/>
                  <a:gd name="connsiteX18" fmla="*/ 1549486 w 1590977"/>
                  <a:gd name="connsiteY18" fmla="*/ 527549 h 2497769"/>
                  <a:gd name="connsiteX19" fmla="*/ 1305011 w 1590977"/>
                  <a:gd name="connsiteY19" fmla="*/ 340224 h 2497769"/>
                  <a:gd name="connsiteX20" fmla="*/ 1092286 w 1590977"/>
                  <a:gd name="connsiteY20" fmla="*/ 264024 h 2497769"/>
                  <a:gd name="connsiteX21" fmla="*/ 1076411 w 1590977"/>
                  <a:gd name="connsiteY21" fmla="*/ 38599 h 2497769"/>
                  <a:gd name="connsiteX22" fmla="*/ 1008792 w 1590977"/>
                  <a:gd name="connsiteY22" fmla="*/ 17419 h 2497769"/>
                  <a:gd name="connsiteX23" fmla="*/ 995321 w 1590977"/>
                  <a:gd name="connsiteY23" fmla="*/ 219553 h 2497769"/>
                  <a:gd name="connsiteX24" fmla="*/ 873211 w 1590977"/>
                  <a:gd name="connsiteY24" fmla="*/ 253455 h 2497769"/>
                  <a:gd name="connsiteX25" fmla="*/ 838286 w 1590977"/>
                  <a:gd name="connsiteY25" fmla="*/ 143374 h 2497769"/>
                  <a:gd name="connsiteX26" fmla="*/ 825586 w 1590977"/>
                  <a:gd name="connsiteY26" fmla="*/ 44949 h 2497769"/>
                  <a:gd name="connsiteX27" fmla="*/ 753505 w 1590977"/>
                  <a:gd name="connsiteY27" fmla="*/ 65094 h 2497769"/>
                  <a:gd name="connsiteX28" fmla="*/ 742607 w 1590977"/>
                  <a:gd name="connsiteY28" fmla="*/ 223814 h 2497769"/>
                  <a:gd name="connsiteX29" fmla="*/ 645040 w 1590977"/>
                  <a:gd name="connsiteY29" fmla="*/ 250278 h 2497769"/>
                  <a:gd name="connsiteX30" fmla="*/ 539320 w 1590977"/>
                  <a:gd name="connsiteY30" fmla="*/ 241800 h 2497769"/>
                  <a:gd name="connsiteX31" fmla="*/ 528850 w 1590977"/>
                  <a:gd name="connsiteY31" fmla="*/ 36479 h 2497769"/>
                  <a:gd name="connsiteX0" fmla="*/ 528850 w 1590977"/>
                  <a:gd name="connsiteY0" fmla="*/ 36479 h 2503612"/>
                  <a:gd name="connsiteX1" fmla="*/ 428712 w 1590977"/>
                  <a:gd name="connsiteY1" fmla="*/ 38579 h 2503612"/>
                  <a:gd name="connsiteX2" fmla="*/ 434632 w 1590977"/>
                  <a:gd name="connsiteY2" fmla="*/ 177224 h 2503612"/>
                  <a:gd name="connsiteX3" fmla="*/ 400136 w 1590977"/>
                  <a:gd name="connsiteY3" fmla="*/ 270374 h 2503612"/>
                  <a:gd name="connsiteX4" fmla="*/ 266786 w 1590977"/>
                  <a:gd name="connsiteY4" fmla="*/ 333874 h 2503612"/>
                  <a:gd name="connsiteX5" fmla="*/ 114386 w 1590977"/>
                  <a:gd name="connsiteY5" fmla="*/ 444999 h 2503612"/>
                  <a:gd name="connsiteX6" fmla="*/ 15961 w 1590977"/>
                  <a:gd name="connsiteY6" fmla="*/ 610099 h 2503612"/>
                  <a:gd name="connsiteX7" fmla="*/ 86 w 1590977"/>
                  <a:gd name="connsiteY7" fmla="*/ 933949 h 2503612"/>
                  <a:gd name="connsiteX8" fmla="*/ 9611 w 1590977"/>
                  <a:gd name="connsiteY8" fmla="*/ 1568949 h 2503612"/>
                  <a:gd name="connsiteX9" fmla="*/ 9611 w 1590977"/>
                  <a:gd name="connsiteY9" fmla="*/ 2019799 h 2503612"/>
                  <a:gd name="connsiteX10" fmla="*/ 22311 w 1590977"/>
                  <a:gd name="connsiteY10" fmla="*/ 2242049 h 2503612"/>
                  <a:gd name="connsiteX11" fmla="*/ 149311 w 1590977"/>
                  <a:gd name="connsiteY11" fmla="*/ 2318249 h 2503612"/>
                  <a:gd name="connsiteX12" fmla="*/ 724875 w 1590977"/>
                  <a:gd name="connsiteY12" fmla="*/ 2495555 h 2503612"/>
                  <a:gd name="connsiteX13" fmla="*/ 1019261 w 1590977"/>
                  <a:gd name="connsiteY13" fmla="*/ 2458372 h 2503612"/>
                  <a:gd name="connsiteX14" fmla="*/ 1403436 w 1590977"/>
                  <a:gd name="connsiteY14" fmla="*/ 2324599 h 2503612"/>
                  <a:gd name="connsiteX15" fmla="*/ 1574886 w 1590977"/>
                  <a:gd name="connsiteY15" fmla="*/ 2159499 h 2503612"/>
                  <a:gd name="connsiteX16" fmla="*/ 1584411 w 1590977"/>
                  <a:gd name="connsiteY16" fmla="*/ 1730874 h 2503612"/>
                  <a:gd name="connsiteX17" fmla="*/ 1581236 w 1590977"/>
                  <a:gd name="connsiteY17" fmla="*/ 1000624 h 2503612"/>
                  <a:gd name="connsiteX18" fmla="*/ 1549486 w 1590977"/>
                  <a:gd name="connsiteY18" fmla="*/ 527549 h 2503612"/>
                  <a:gd name="connsiteX19" fmla="*/ 1305011 w 1590977"/>
                  <a:gd name="connsiteY19" fmla="*/ 340224 h 2503612"/>
                  <a:gd name="connsiteX20" fmla="*/ 1092286 w 1590977"/>
                  <a:gd name="connsiteY20" fmla="*/ 264024 h 2503612"/>
                  <a:gd name="connsiteX21" fmla="*/ 1076411 w 1590977"/>
                  <a:gd name="connsiteY21" fmla="*/ 38599 h 2503612"/>
                  <a:gd name="connsiteX22" fmla="*/ 1008792 w 1590977"/>
                  <a:gd name="connsiteY22" fmla="*/ 17419 h 2503612"/>
                  <a:gd name="connsiteX23" fmla="*/ 995321 w 1590977"/>
                  <a:gd name="connsiteY23" fmla="*/ 219553 h 2503612"/>
                  <a:gd name="connsiteX24" fmla="*/ 873211 w 1590977"/>
                  <a:gd name="connsiteY24" fmla="*/ 253455 h 2503612"/>
                  <a:gd name="connsiteX25" fmla="*/ 838286 w 1590977"/>
                  <a:gd name="connsiteY25" fmla="*/ 143374 h 2503612"/>
                  <a:gd name="connsiteX26" fmla="*/ 825586 w 1590977"/>
                  <a:gd name="connsiteY26" fmla="*/ 44949 h 2503612"/>
                  <a:gd name="connsiteX27" fmla="*/ 753505 w 1590977"/>
                  <a:gd name="connsiteY27" fmla="*/ 65094 h 2503612"/>
                  <a:gd name="connsiteX28" fmla="*/ 742607 w 1590977"/>
                  <a:gd name="connsiteY28" fmla="*/ 223814 h 2503612"/>
                  <a:gd name="connsiteX29" fmla="*/ 645040 w 1590977"/>
                  <a:gd name="connsiteY29" fmla="*/ 250278 h 2503612"/>
                  <a:gd name="connsiteX30" fmla="*/ 539320 w 1590977"/>
                  <a:gd name="connsiteY30" fmla="*/ 241800 h 2503612"/>
                  <a:gd name="connsiteX31" fmla="*/ 528850 w 1590977"/>
                  <a:gd name="connsiteY31" fmla="*/ 36479 h 2503612"/>
                  <a:gd name="connsiteX0" fmla="*/ 528850 w 1590977"/>
                  <a:gd name="connsiteY0" fmla="*/ 36479 h 2503612"/>
                  <a:gd name="connsiteX1" fmla="*/ 428712 w 1590977"/>
                  <a:gd name="connsiteY1" fmla="*/ 38579 h 2503612"/>
                  <a:gd name="connsiteX2" fmla="*/ 434632 w 1590977"/>
                  <a:gd name="connsiteY2" fmla="*/ 177224 h 2503612"/>
                  <a:gd name="connsiteX3" fmla="*/ 400136 w 1590977"/>
                  <a:gd name="connsiteY3" fmla="*/ 270374 h 2503612"/>
                  <a:gd name="connsiteX4" fmla="*/ 266786 w 1590977"/>
                  <a:gd name="connsiteY4" fmla="*/ 333874 h 2503612"/>
                  <a:gd name="connsiteX5" fmla="*/ 114386 w 1590977"/>
                  <a:gd name="connsiteY5" fmla="*/ 444999 h 2503612"/>
                  <a:gd name="connsiteX6" fmla="*/ 15961 w 1590977"/>
                  <a:gd name="connsiteY6" fmla="*/ 610099 h 2503612"/>
                  <a:gd name="connsiteX7" fmla="*/ 86 w 1590977"/>
                  <a:gd name="connsiteY7" fmla="*/ 933949 h 2503612"/>
                  <a:gd name="connsiteX8" fmla="*/ 9611 w 1590977"/>
                  <a:gd name="connsiteY8" fmla="*/ 1568949 h 2503612"/>
                  <a:gd name="connsiteX9" fmla="*/ 9611 w 1590977"/>
                  <a:gd name="connsiteY9" fmla="*/ 2019799 h 2503612"/>
                  <a:gd name="connsiteX10" fmla="*/ 22311 w 1590977"/>
                  <a:gd name="connsiteY10" fmla="*/ 2242049 h 2503612"/>
                  <a:gd name="connsiteX11" fmla="*/ 149311 w 1590977"/>
                  <a:gd name="connsiteY11" fmla="*/ 2318249 h 2503612"/>
                  <a:gd name="connsiteX12" fmla="*/ 724875 w 1590977"/>
                  <a:gd name="connsiteY12" fmla="*/ 2495555 h 2503612"/>
                  <a:gd name="connsiteX13" fmla="*/ 1019261 w 1590977"/>
                  <a:gd name="connsiteY13" fmla="*/ 2458372 h 2503612"/>
                  <a:gd name="connsiteX14" fmla="*/ 1403436 w 1590977"/>
                  <a:gd name="connsiteY14" fmla="*/ 2324599 h 2503612"/>
                  <a:gd name="connsiteX15" fmla="*/ 1574886 w 1590977"/>
                  <a:gd name="connsiteY15" fmla="*/ 2159499 h 2503612"/>
                  <a:gd name="connsiteX16" fmla="*/ 1584411 w 1590977"/>
                  <a:gd name="connsiteY16" fmla="*/ 1730874 h 2503612"/>
                  <a:gd name="connsiteX17" fmla="*/ 1581236 w 1590977"/>
                  <a:gd name="connsiteY17" fmla="*/ 1000624 h 2503612"/>
                  <a:gd name="connsiteX18" fmla="*/ 1549486 w 1590977"/>
                  <a:gd name="connsiteY18" fmla="*/ 527549 h 2503612"/>
                  <a:gd name="connsiteX19" fmla="*/ 1305011 w 1590977"/>
                  <a:gd name="connsiteY19" fmla="*/ 340224 h 2503612"/>
                  <a:gd name="connsiteX20" fmla="*/ 1092286 w 1590977"/>
                  <a:gd name="connsiteY20" fmla="*/ 264024 h 2503612"/>
                  <a:gd name="connsiteX21" fmla="*/ 1076411 w 1590977"/>
                  <a:gd name="connsiteY21" fmla="*/ 38599 h 2503612"/>
                  <a:gd name="connsiteX22" fmla="*/ 1008792 w 1590977"/>
                  <a:gd name="connsiteY22" fmla="*/ 17419 h 2503612"/>
                  <a:gd name="connsiteX23" fmla="*/ 995321 w 1590977"/>
                  <a:gd name="connsiteY23" fmla="*/ 219553 h 2503612"/>
                  <a:gd name="connsiteX24" fmla="*/ 873211 w 1590977"/>
                  <a:gd name="connsiteY24" fmla="*/ 253455 h 2503612"/>
                  <a:gd name="connsiteX25" fmla="*/ 838286 w 1590977"/>
                  <a:gd name="connsiteY25" fmla="*/ 143374 h 2503612"/>
                  <a:gd name="connsiteX26" fmla="*/ 825586 w 1590977"/>
                  <a:gd name="connsiteY26" fmla="*/ 44949 h 2503612"/>
                  <a:gd name="connsiteX27" fmla="*/ 753505 w 1590977"/>
                  <a:gd name="connsiteY27" fmla="*/ 65094 h 2503612"/>
                  <a:gd name="connsiteX28" fmla="*/ 765665 w 1590977"/>
                  <a:gd name="connsiteY28" fmla="*/ 231151 h 2503612"/>
                  <a:gd name="connsiteX29" fmla="*/ 645040 w 1590977"/>
                  <a:gd name="connsiteY29" fmla="*/ 250278 h 2503612"/>
                  <a:gd name="connsiteX30" fmla="*/ 539320 w 1590977"/>
                  <a:gd name="connsiteY30" fmla="*/ 241800 h 2503612"/>
                  <a:gd name="connsiteX31" fmla="*/ 528850 w 1590977"/>
                  <a:gd name="connsiteY31" fmla="*/ 36479 h 2503612"/>
                  <a:gd name="connsiteX0" fmla="*/ 528850 w 1590977"/>
                  <a:gd name="connsiteY0" fmla="*/ 36479 h 2503612"/>
                  <a:gd name="connsiteX1" fmla="*/ 428712 w 1590977"/>
                  <a:gd name="connsiteY1" fmla="*/ 38579 h 2503612"/>
                  <a:gd name="connsiteX2" fmla="*/ 434632 w 1590977"/>
                  <a:gd name="connsiteY2" fmla="*/ 177224 h 2503612"/>
                  <a:gd name="connsiteX3" fmla="*/ 400136 w 1590977"/>
                  <a:gd name="connsiteY3" fmla="*/ 270374 h 2503612"/>
                  <a:gd name="connsiteX4" fmla="*/ 266786 w 1590977"/>
                  <a:gd name="connsiteY4" fmla="*/ 333874 h 2503612"/>
                  <a:gd name="connsiteX5" fmla="*/ 114386 w 1590977"/>
                  <a:gd name="connsiteY5" fmla="*/ 444999 h 2503612"/>
                  <a:gd name="connsiteX6" fmla="*/ 15961 w 1590977"/>
                  <a:gd name="connsiteY6" fmla="*/ 610099 h 2503612"/>
                  <a:gd name="connsiteX7" fmla="*/ 86 w 1590977"/>
                  <a:gd name="connsiteY7" fmla="*/ 933949 h 2503612"/>
                  <a:gd name="connsiteX8" fmla="*/ 9611 w 1590977"/>
                  <a:gd name="connsiteY8" fmla="*/ 1568949 h 2503612"/>
                  <a:gd name="connsiteX9" fmla="*/ 9611 w 1590977"/>
                  <a:gd name="connsiteY9" fmla="*/ 2019799 h 2503612"/>
                  <a:gd name="connsiteX10" fmla="*/ 22311 w 1590977"/>
                  <a:gd name="connsiteY10" fmla="*/ 2242049 h 2503612"/>
                  <a:gd name="connsiteX11" fmla="*/ 149311 w 1590977"/>
                  <a:gd name="connsiteY11" fmla="*/ 2318249 h 2503612"/>
                  <a:gd name="connsiteX12" fmla="*/ 724875 w 1590977"/>
                  <a:gd name="connsiteY12" fmla="*/ 2495555 h 2503612"/>
                  <a:gd name="connsiteX13" fmla="*/ 1019261 w 1590977"/>
                  <a:gd name="connsiteY13" fmla="*/ 2458372 h 2503612"/>
                  <a:gd name="connsiteX14" fmla="*/ 1403436 w 1590977"/>
                  <a:gd name="connsiteY14" fmla="*/ 2324599 h 2503612"/>
                  <a:gd name="connsiteX15" fmla="*/ 1574886 w 1590977"/>
                  <a:gd name="connsiteY15" fmla="*/ 2159499 h 2503612"/>
                  <a:gd name="connsiteX16" fmla="*/ 1584411 w 1590977"/>
                  <a:gd name="connsiteY16" fmla="*/ 1730874 h 2503612"/>
                  <a:gd name="connsiteX17" fmla="*/ 1581236 w 1590977"/>
                  <a:gd name="connsiteY17" fmla="*/ 1000624 h 2503612"/>
                  <a:gd name="connsiteX18" fmla="*/ 1549486 w 1590977"/>
                  <a:gd name="connsiteY18" fmla="*/ 527549 h 2503612"/>
                  <a:gd name="connsiteX19" fmla="*/ 1305011 w 1590977"/>
                  <a:gd name="connsiteY19" fmla="*/ 340224 h 2503612"/>
                  <a:gd name="connsiteX20" fmla="*/ 1092286 w 1590977"/>
                  <a:gd name="connsiteY20" fmla="*/ 264024 h 2503612"/>
                  <a:gd name="connsiteX21" fmla="*/ 1076411 w 1590977"/>
                  <a:gd name="connsiteY21" fmla="*/ 38599 h 2503612"/>
                  <a:gd name="connsiteX22" fmla="*/ 1008792 w 1590977"/>
                  <a:gd name="connsiteY22" fmla="*/ 17419 h 2503612"/>
                  <a:gd name="connsiteX23" fmla="*/ 995321 w 1590977"/>
                  <a:gd name="connsiteY23" fmla="*/ 219553 h 2503612"/>
                  <a:gd name="connsiteX24" fmla="*/ 873211 w 1590977"/>
                  <a:gd name="connsiteY24" fmla="*/ 253455 h 2503612"/>
                  <a:gd name="connsiteX25" fmla="*/ 838286 w 1590977"/>
                  <a:gd name="connsiteY25" fmla="*/ 143374 h 2503612"/>
                  <a:gd name="connsiteX26" fmla="*/ 825586 w 1590977"/>
                  <a:gd name="connsiteY26" fmla="*/ 44949 h 2503612"/>
                  <a:gd name="connsiteX27" fmla="*/ 784247 w 1590977"/>
                  <a:gd name="connsiteY27" fmla="*/ 57756 h 2503612"/>
                  <a:gd name="connsiteX28" fmla="*/ 765665 w 1590977"/>
                  <a:gd name="connsiteY28" fmla="*/ 231151 h 2503612"/>
                  <a:gd name="connsiteX29" fmla="*/ 645040 w 1590977"/>
                  <a:gd name="connsiteY29" fmla="*/ 250278 h 2503612"/>
                  <a:gd name="connsiteX30" fmla="*/ 539320 w 1590977"/>
                  <a:gd name="connsiteY30" fmla="*/ 241800 h 2503612"/>
                  <a:gd name="connsiteX31" fmla="*/ 528850 w 1590977"/>
                  <a:gd name="connsiteY31" fmla="*/ 36479 h 2503612"/>
                  <a:gd name="connsiteX0" fmla="*/ 528850 w 1590977"/>
                  <a:gd name="connsiteY0" fmla="*/ 36479 h 2503612"/>
                  <a:gd name="connsiteX1" fmla="*/ 428712 w 1590977"/>
                  <a:gd name="connsiteY1" fmla="*/ 38579 h 2503612"/>
                  <a:gd name="connsiteX2" fmla="*/ 434632 w 1590977"/>
                  <a:gd name="connsiteY2" fmla="*/ 177224 h 2503612"/>
                  <a:gd name="connsiteX3" fmla="*/ 400136 w 1590977"/>
                  <a:gd name="connsiteY3" fmla="*/ 270374 h 2503612"/>
                  <a:gd name="connsiteX4" fmla="*/ 266786 w 1590977"/>
                  <a:gd name="connsiteY4" fmla="*/ 333874 h 2503612"/>
                  <a:gd name="connsiteX5" fmla="*/ 114386 w 1590977"/>
                  <a:gd name="connsiteY5" fmla="*/ 444999 h 2503612"/>
                  <a:gd name="connsiteX6" fmla="*/ 15961 w 1590977"/>
                  <a:gd name="connsiteY6" fmla="*/ 610099 h 2503612"/>
                  <a:gd name="connsiteX7" fmla="*/ 86 w 1590977"/>
                  <a:gd name="connsiteY7" fmla="*/ 933949 h 2503612"/>
                  <a:gd name="connsiteX8" fmla="*/ 9611 w 1590977"/>
                  <a:gd name="connsiteY8" fmla="*/ 1568949 h 2503612"/>
                  <a:gd name="connsiteX9" fmla="*/ 9611 w 1590977"/>
                  <a:gd name="connsiteY9" fmla="*/ 2019799 h 2503612"/>
                  <a:gd name="connsiteX10" fmla="*/ 22311 w 1590977"/>
                  <a:gd name="connsiteY10" fmla="*/ 2242049 h 2503612"/>
                  <a:gd name="connsiteX11" fmla="*/ 149311 w 1590977"/>
                  <a:gd name="connsiteY11" fmla="*/ 2318249 h 2503612"/>
                  <a:gd name="connsiteX12" fmla="*/ 724875 w 1590977"/>
                  <a:gd name="connsiteY12" fmla="*/ 2495555 h 2503612"/>
                  <a:gd name="connsiteX13" fmla="*/ 1019261 w 1590977"/>
                  <a:gd name="connsiteY13" fmla="*/ 2458372 h 2503612"/>
                  <a:gd name="connsiteX14" fmla="*/ 1403436 w 1590977"/>
                  <a:gd name="connsiteY14" fmla="*/ 2324599 h 2503612"/>
                  <a:gd name="connsiteX15" fmla="*/ 1574886 w 1590977"/>
                  <a:gd name="connsiteY15" fmla="*/ 2159499 h 2503612"/>
                  <a:gd name="connsiteX16" fmla="*/ 1584411 w 1590977"/>
                  <a:gd name="connsiteY16" fmla="*/ 1730874 h 2503612"/>
                  <a:gd name="connsiteX17" fmla="*/ 1581236 w 1590977"/>
                  <a:gd name="connsiteY17" fmla="*/ 1000624 h 2503612"/>
                  <a:gd name="connsiteX18" fmla="*/ 1549486 w 1590977"/>
                  <a:gd name="connsiteY18" fmla="*/ 527549 h 2503612"/>
                  <a:gd name="connsiteX19" fmla="*/ 1305011 w 1590977"/>
                  <a:gd name="connsiteY19" fmla="*/ 340224 h 2503612"/>
                  <a:gd name="connsiteX20" fmla="*/ 1092286 w 1590977"/>
                  <a:gd name="connsiteY20" fmla="*/ 264024 h 2503612"/>
                  <a:gd name="connsiteX21" fmla="*/ 1076411 w 1590977"/>
                  <a:gd name="connsiteY21" fmla="*/ 38599 h 2503612"/>
                  <a:gd name="connsiteX22" fmla="*/ 1008792 w 1590977"/>
                  <a:gd name="connsiteY22" fmla="*/ 17419 h 2503612"/>
                  <a:gd name="connsiteX23" fmla="*/ 995321 w 1590977"/>
                  <a:gd name="connsiteY23" fmla="*/ 219553 h 2503612"/>
                  <a:gd name="connsiteX24" fmla="*/ 842467 w 1590977"/>
                  <a:gd name="connsiteY24" fmla="*/ 253455 h 2503612"/>
                  <a:gd name="connsiteX25" fmla="*/ 838286 w 1590977"/>
                  <a:gd name="connsiteY25" fmla="*/ 143374 h 2503612"/>
                  <a:gd name="connsiteX26" fmla="*/ 825586 w 1590977"/>
                  <a:gd name="connsiteY26" fmla="*/ 44949 h 2503612"/>
                  <a:gd name="connsiteX27" fmla="*/ 784247 w 1590977"/>
                  <a:gd name="connsiteY27" fmla="*/ 57756 h 2503612"/>
                  <a:gd name="connsiteX28" fmla="*/ 765665 w 1590977"/>
                  <a:gd name="connsiteY28" fmla="*/ 231151 h 2503612"/>
                  <a:gd name="connsiteX29" fmla="*/ 645040 w 1590977"/>
                  <a:gd name="connsiteY29" fmla="*/ 250278 h 2503612"/>
                  <a:gd name="connsiteX30" fmla="*/ 539320 w 1590977"/>
                  <a:gd name="connsiteY30" fmla="*/ 241800 h 2503612"/>
                  <a:gd name="connsiteX31" fmla="*/ 528850 w 1590977"/>
                  <a:gd name="connsiteY31" fmla="*/ 36479 h 2503612"/>
                  <a:gd name="connsiteX0" fmla="*/ 528850 w 1590977"/>
                  <a:gd name="connsiteY0" fmla="*/ 36479 h 2503612"/>
                  <a:gd name="connsiteX1" fmla="*/ 428712 w 1590977"/>
                  <a:gd name="connsiteY1" fmla="*/ 38579 h 2503612"/>
                  <a:gd name="connsiteX2" fmla="*/ 434632 w 1590977"/>
                  <a:gd name="connsiteY2" fmla="*/ 177224 h 2503612"/>
                  <a:gd name="connsiteX3" fmla="*/ 400136 w 1590977"/>
                  <a:gd name="connsiteY3" fmla="*/ 270374 h 2503612"/>
                  <a:gd name="connsiteX4" fmla="*/ 266786 w 1590977"/>
                  <a:gd name="connsiteY4" fmla="*/ 333874 h 2503612"/>
                  <a:gd name="connsiteX5" fmla="*/ 114386 w 1590977"/>
                  <a:gd name="connsiteY5" fmla="*/ 444999 h 2503612"/>
                  <a:gd name="connsiteX6" fmla="*/ 15961 w 1590977"/>
                  <a:gd name="connsiteY6" fmla="*/ 610099 h 2503612"/>
                  <a:gd name="connsiteX7" fmla="*/ 86 w 1590977"/>
                  <a:gd name="connsiteY7" fmla="*/ 933949 h 2503612"/>
                  <a:gd name="connsiteX8" fmla="*/ 9611 w 1590977"/>
                  <a:gd name="connsiteY8" fmla="*/ 1568949 h 2503612"/>
                  <a:gd name="connsiteX9" fmla="*/ 9611 w 1590977"/>
                  <a:gd name="connsiteY9" fmla="*/ 2019799 h 2503612"/>
                  <a:gd name="connsiteX10" fmla="*/ 22311 w 1590977"/>
                  <a:gd name="connsiteY10" fmla="*/ 2242049 h 2503612"/>
                  <a:gd name="connsiteX11" fmla="*/ 149311 w 1590977"/>
                  <a:gd name="connsiteY11" fmla="*/ 2318249 h 2503612"/>
                  <a:gd name="connsiteX12" fmla="*/ 724875 w 1590977"/>
                  <a:gd name="connsiteY12" fmla="*/ 2495555 h 2503612"/>
                  <a:gd name="connsiteX13" fmla="*/ 1019261 w 1590977"/>
                  <a:gd name="connsiteY13" fmla="*/ 2458372 h 2503612"/>
                  <a:gd name="connsiteX14" fmla="*/ 1403436 w 1590977"/>
                  <a:gd name="connsiteY14" fmla="*/ 2324599 h 2503612"/>
                  <a:gd name="connsiteX15" fmla="*/ 1574886 w 1590977"/>
                  <a:gd name="connsiteY15" fmla="*/ 2159499 h 2503612"/>
                  <a:gd name="connsiteX16" fmla="*/ 1584411 w 1590977"/>
                  <a:gd name="connsiteY16" fmla="*/ 1730874 h 2503612"/>
                  <a:gd name="connsiteX17" fmla="*/ 1581236 w 1590977"/>
                  <a:gd name="connsiteY17" fmla="*/ 1000624 h 2503612"/>
                  <a:gd name="connsiteX18" fmla="*/ 1549486 w 1590977"/>
                  <a:gd name="connsiteY18" fmla="*/ 527549 h 2503612"/>
                  <a:gd name="connsiteX19" fmla="*/ 1305011 w 1590977"/>
                  <a:gd name="connsiteY19" fmla="*/ 340224 h 2503612"/>
                  <a:gd name="connsiteX20" fmla="*/ 1092286 w 1590977"/>
                  <a:gd name="connsiteY20" fmla="*/ 264024 h 2503612"/>
                  <a:gd name="connsiteX21" fmla="*/ 1076411 w 1590977"/>
                  <a:gd name="connsiteY21" fmla="*/ 38599 h 2503612"/>
                  <a:gd name="connsiteX22" fmla="*/ 1008792 w 1590977"/>
                  <a:gd name="connsiteY22" fmla="*/ 17419 h 2503612"/>
                  <a:gd name="connsiteX23" fmla="*/ 995321 w 1590977"/>
                  <a:gd name="connsiteY23" fmla="*/ 219553 h 2503612"/>
                  <a:gd name="connsiteX24" fmla="*/ 842467 w 1590977"/>
                  <a:gd name="connsiteY24" fmla="*/ 253455 h 2503612"/>
                  <a:gd name="connsiteX25" fmla="*/ 807543 w 1590977"/>
                  <a:gd name="connsiteY25" fmla="*/ 158050 h 2503612"/>
                  <a:gd name="connsiteX26" fmla="*/ 825586 w 1590977"/>
                  <a:gd name="connsiteY26" fmla="*/ 44949 h 2503612"/>
                  <a:gd name="connsiteX27" fmla="*/ 784247 w 1590977"/>
                  <a:gd name="connsiteY27" fmla="*/ 57756 h 2503612"/>
                  <a:gd name="connsiteX28" fmla="*/ 765665 w 1590977"/>
                  <a:gd name="connsiteY28" fmla="*/ 231151 h 2503612"/>
                  <a:gd name="connsiteX29" fmla="*/ 645040 w 1590977"/>
                  <a:gd name="connsiteY29" fmla="*/ 250278 h 2503612"/>
                  <a:gd name="connsiteX30" fmla="*/ 539320 w 1590977"/>
                  <a:gd name="connsiteY30" fmla="*/ 241800 h 2503612"/>
                  <a:gd name="connsiteX31" fmla="*/ 528850 w 1590977"/>
                  <a:gd name="connsiteY31" fmla="*/ 36479 h 2503612"/>
                  <a:gd name="connsiteX0" fmla="*/ 528850 w 1590977"/>
                  <a:gd name="connsiteY0" fmla="*/ 36479 h 2503612"/>
                  <a:gd name="connsiteX1" fmla="*/ 428712 w 1590977"/>
                  <a:gd name="connsiteY1" fmla="*/ 38579 h 2503612"/>
                  <a:gd name="connsiteX2" fmla="*/ 434632 w 1590977"/>
                  <a:gd name="connsiteY2" fmla="*/ 177224 h 2503612"/>
                  <a:gd name="connsiteX3" fmla="*/ 400136 w 1590977"/>
                  <a:gd name="connsiteY3" fmla="*/ 270374 h 2503612"/>
                  <a:gd name="connsiteX4" fmla="*/ 266786 w 1590977"/>
                  <a:gd name="connsiteY4" fmla="*/ 333874 h 2503612"/>
                  <a:gd name="connsiteX5" fmla="*/ 114386 w 1590977"/>
                  <a:gd name="connsiteY5" fmla="*/ 444999 h 2503612"/>
                  <a:gd name="connsiteX6" fmla="*/ 15961 w 1590977"/>
                  <a:gd name="connsiteY6" fmla="*/ 610099 h 2503612"/>
                  <a:gd name="connsiteX7" fmla="*/ 86 w 1590977"/>
                  <a:gd name="connsiteY7" fmla="*/ 933949 h 2503612"/>
                  <a:gd name="connsiteX8" fmla="*/ 9611 w 1590977"/>
                  <a:gd name="connsiteY8" fmla="*/ 1568949 h 2503612"/>
                  <a:gd name="connsiteX9" fmla="*/ 9611 w 1590977"/>
                  <a:gd name="connsiteY9" fmla="*/ 2019799 h 2503612"/>
                  <a:gd name="connsiteX10" fmla="*/ 22311 w 1590977"/>
                  <a:gd name="connsiteY10" fmla="*/ 2242049 h 2503612"/>
                  <a:gd name="connsiteX11" fmla="*/ 149311 w 1590977"/>
                  <a:gd name="connsiteY11" fmla="*/ 2318249 h 2503612"/>
                  <a:gd name="connsiteX12" fmla="*/ 724875 w 1590977"/>
                  <a:gd name="connsiteY12" fmla="*/ 2495555 h 2503612"/>
                  <a:gd name="connsiteX13" fmla="*/ 1019261 w 1590977"/>
                  <a:gd name="connsiteY13" fmla="*/ 2458372 h 2503612"/>
                  <a:gd name="connsiteX14" fmla="*/ 1403436 w 1590977"/>
                  <a:gd name="connsiteY14" fmla="*/ 2324599 h 2503612"/>
                  <a:gd name="connsiteX15" fmla="*/ 1574886 w 1590977"/>
                  <a:gd name="connsiteY15" fmla="*/ 2159499 h 2503612"/>
                  <a:gd name="connsiteX16" fmla="*/ 1584411 w 1590977"/>
                  <a:gd name="connsiteY16" fmla="*/ 1730874 h 2503612"/>
                  <a:gd name="connsiteX17" fmla="*/ 1581236 w 1590977"/>
                  <a:gd name="connsiteY17" fmla="*/ 1000624 h 2503612"/>
                  <a:gd name="connsiteX18" fmla="*/ 1549486 w 1590977"/>
                  <a:gd name="connsiteY18" fmla="*/ 527549 h 2503612"/>
                  <a:gd name="connsiteX19" fmla="*/ 1305011 w 1590977"/>
                  <a:gd name="connsiteY19" fmla="*/ 340224 h 2503612"/>
                  <a:gd name="connsiteX20" fmla="*/ 1092286 w 1590977"/>
                  <a:gd name="connsiteY20" fmla="*/ 264024 h 2503612"/>
                  <a:gd name="connsiteX21" fmla="*/ 1076411 w 1590977"/>
                  <a:gd name="connsiteY21" fmla="*/ 38599 h 2503612"/>
                  <a:gd name="connsiteX22" fmla="*/ 1008792 w 1590977"/>
                  <a:gd name="connsiteY22" fmla="*/ 17419 h 2503612"/>
                  <a:gd name="connsiteX23" fmla="*/ 995321 w 1590977"/>
                  <a:gd name="connsiteY23" fmla="*/ 219553 h 2503612"/>
                  <a:gd name="connsiteX24" fmla="*/ 842467 w 1590977"/>
                  <a:gd name="connsiteY24" fmla="*/ 253455 h 2503612"/>
                  <a:gd name="connsiteX25" fmla="*/ 832101 w 1590977"/>
                  <a:gd name="connsiteY25" fmla="*/ 165865 h 2503612"/>
                  <a:gd name="connsiteX26" fmla="*/ 825586 w 1590977"/>
                  <a:gd name="connsiteY26" fmla="*/ 44949 h 2503612"/>
                  <a:gd name="connsiteX27" fmla="*/ 784247 w 1590977"/>
                  <a:gd name="connsiteY27" fmla="*/ 57756 h 2503612"/>
                  <a:gd name="connsiteX28" fmla="*/ 765665 w 1590977"/>
                  <a:gd name="connsiteY28" fmla="*/ 231151 h 2503612"/>
                  <a:gd name="connsiteX29" fmla="*/ 645040 w 1590977"/>
                  <a:gd name="connsiteY29" fmla="*/ 250278 h 2503612"/>
                  <a:gd name="connsiteX30" fmla="*/ 539320 w 1590977"/>
                  <a:gd name="connsiteY30" fmla="*/ 241800 h 2503612"/>
                  <a:gd name="connsiteX31" fmla="*/ 528850 w 1590977"/>
                  <a:gd name="connsiteY31" fmla="*/ 36479 h 2503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90977" h="2503612">
                    <a:moveTo>
                      <a:pt x="528850" y="36479"/>
                    </a:moveTo>
                    <a:cubicBezTo>
                      <a:pt x="509128" y="-8499"/>
                      <a:pt x="444415" y="15122"/>
                      <a:pt x="428712" y="38579"/>
                    </a:cubicBezTo>
                    <a:cubicBezTo>
                      <a:pt x="413009" y="62037"/>
                      <a:pt x="439395" y="138592"/>
                      <a:pt x="434632" y="177224"/>
                    </a:cubicBezTo>
                    <a:cubicBezTo>
                      <a:pt x="429869" y="215856"/>
                      <a:pt x="428110" y="244266"/>
                      <a:pt x="400136" y="270374"/>
                    </a:cubicBezTo>
                    <a:cubicBezTo>
                      <a:pt x="372162" y="296482"/>
                      <a:pt x="314411" y="304770"/>
                      <a:pt x="266786" y="333874"/>
                    </a:cubicBezTo>
                    <a:cubicBezTo>
                      <a:pt x="219161" y="362978"/>
                      <a:pt x="156190" y="398962"/>
                      <a:pt x="114386" y="444999"/>
                    </a:cubicBezTo>
                    <a:cubicBezTo>
                      <a:pt x="72582" y="491037"/>
                      <a:pt x="35011" y="528607"/>
                      <a:pt x="15961" y="610099"/>
                    </a:cubicBezTo>
                    <a:cubicBezTo>
                      <a:pt x="-3089" y="691591"/>
                      <a:pt x="1144" y="774141"/>
                      <a:pt x="86" y="933949"/>
                    </a:cubicBezTo>
                    <a:cubicBezTo>
                      <a:pt x="-972" y="1093757"/>
                      <a:pt x="8023" y="1387974"/>
                      <a:pt x="9611" y="1568949"/>
                    </a:cubicBezTo>
                    <a:cubicBezTo>
                      <a:pt x="11199" y="1749924"/>
                      <a:pt x="7494" y="1907616"/>
                      <a:pt x="9611" y="2019799"/>
                    </a:cubicBezTo>
                    <a:cubicBezTo>
                      <a:pt x="11728" y="2131982"/>
                      <a:pt x="-972" y="2192307"/>
                      <a:pt x="22311" y="2242049"/>
                    </a:cubicBezTo>
                    <a:cubicBezTo>
                      <a:pt x="45594" y="2291791"/>
                      <a:pt x="32217" y="2275998"/>
                      <a:pt x="149311" y="2318249"/>
                    </a:cubicBezTo>
                    <a:cubicBezTo>
                      <a:pt x="266405" y="2360500"/>
                      <a:pt x="579883" y="2472201"/>
                      <a:pt x="724875" y="2495555"/>
                    </a:cubicBezTo>
                    <a:cubicBezTo>
                      <a:pt x="869867" y="2518909"/>
                      <a:pt x="906168" y="2486865"/>
                      <a:pt x="1019261" y="2458372"/>
                    </a:cubicBezTo>
                    <a:cubicBezTo>
                      <a:pt x="1132354" y="2429879"/>
                      <a:pt x="1310832" y="2374411"/>
                      <a:pt x="1403436" y="2324599"/>
                    </a:cubicBezTo>
                    <a:cubicBezTo>
                      <a:pt x="1496040" y="2274787"/>
                      <a:pt x="1544724" y="2258453"/>
                      <a:pt x="1574886" y="2159499"/>
                    </a:cubicBezTo>
                    <a:cubicBezTo>
                      <a:pt x="1605049" y="2060545"/>
                      <a:pt x="1583353" y="1924020"/>
                      <a:pt x="1584411" y="1730874"/>
                    </a:cubicBezTo>
                    <a:cubicBezTo>
                      <a:pt x="1585469" y="1537728"/>
                      <a:pt x="1587057" y="1201178"/>
                      <a:pt x="1581236" y="1000624"/>
                    </a:cubicBezTo>
                    <a:cubicBezTo>
                      <a:pt x="1575415" y="800070"/>
                      <a:pt x="1595523" y="637616"/>
                      <a:pt x="1549486" y="527549"/>
                    </a:cubicBezTo>
                    <a:cubicBezTo>
                      <a:pt x="1503449" y="417482"/>
                      <a:pt x="1447886" y="390495"/>
                      <a:pt x="1305011" y="340224"/>
                    </a:cubicBezTo>
                    <a:cubicBezTo>
                      <a:pt x="1162136" y="289953"/>
                      <a:pt x="1130386" y="314295"/>
                      <a:pt x="1092286" y="264024"/>
                    </a:cubicBezTo>
                    <a:cubicBezTo>
                      <a:pt x="1054186" y="213753"/>
                      <a:pt x="1090327" y="79700"/>
                      <a:pt x="1076411" y="38599"/>
                    </a:cubicBezTo>
                    <a:cubicBezTo>
                      <a:pt x="1062495" y="-2502"/>
                      <a:pt x="1022307" y="-12740"/>
                      <a:pt x="1008792" y="17419"/>
                    </a:cubicBezTo>
                    <a:cubicBezTo>
                      <a:pt x="995277" y="47578"/>
                      <a:pt x="1023042" y="180214"/>
                      <a:pt x="995321" y="219553"/>
                    </a:cubicBezTo>
                    <a:cubicBezTo>
                      <a:pt x="967600" y="258892"/>
                      <a:pt x="869670" y="262403"/>
                      <a:pt x="842467" y="253455"/>
                    </a:cubicBezTo>
                    <a:cubicBezTo>
                      <a:pt x="815264" y="244507"/>
                      <a:pt x="834914" y="200616"/>
                      <a:pt x="832101" y="165865"/>
                    </a:cubicBezTo>
                    <a:cubicBezTo>
                      <a:pt x="829288" y="131114"/>
                      <a:pt x="833562" y="62967"/>
                      <a:pt x="825586" y="44949"/>
                    </a:cubicBezTo>
                    <a:cubicBezTo>
                      <a:pt x="817610" y="26931"/>
                      <a:pt x="794234" y="26722"/>
                      <a:pt x="784247" y="57756"/>
                    </a:cubicBezTo>
                    <a:cubicBezTo>
                      <a:pt x="774260" y="88790"/>
                      <a:pt x="788866" y="199064"/>
                      <a:pt x="765665" y="231151"/>
                    </a:cubicBezTo>
                    <a:cubicBezTo>
                      <a:pt x="742464" y="263238"/>
                      <a:pt x="682764" y="248503"/>
                      <a:pt x="645040" y="250278"/>
                    </a:cubicBezTo>
                    <a:cubicBezTo>
                      <a:pt x="607316" y="252053"/>
                      <a:pt x="558685" y="277433"/>
                      <a:pt x="539320" y="241800"/>
                    </a:cubicBezTo>
                    <a:cubicBezTo>
                      <a:pt x="519955" y="206167"/>
                      <a:pt x="531496" y="81987"/>
                      <a:pt x="528850" y="36479"/>
                    </a:cubicBezTo>
                    <a:close/>
                  </a:path>
                </a:pathLst>
              </a:custGeom>
              <a:gradFill flip="none" rotWithShape="1">
                <a:gsLst>
                  <a:gs pos="73000">
                    <a:schemeClr val="bg1">
                      <a:lumMod val="75000"/>
                    </a:schemeClr>
                  </a:gs>
                  <a:gs pos="100000">
                    <a:schemeClr val="bg1">
                      <a:lumMod val="85000"/>
                    </a:schemeClr>
                  </a:gs>
                  <a:gs pos="48000">
                    <a:schemeClr val="bg1">
                      <a:lumMod val="85000"/>
                    </a:schemeClr>
                  </a:gs>
                  <a:gs pos="0">
                    <a:schemeClr val="bg1">
                      <a:lumMod val="75000"/>
                    </a:schemeClr>
                  </a:gs>
                </a:gsLst>
                <a:path path="circle">
                  <a:fillToRect l="50000" t="50000" r="50000" b="50000"/>
                </a:path>
                <a:tileRect/>
              </a:gradFill>
              <a:ln w="44450">
                <a:solidFill>
                  <a:srgbClr val="5964AA">
                    <a:alpha val="77647"/>
                  </a:srgbClr>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Can 15">
                <a:extLst>
                  <a:ext uri="{FF2B5EF4-FFF2-40B4-BE49-F238E27FC236}">
                    <a16:creationId xmlns:a16="http://schemas.microsoft.com/office/drawing/2014/main" id="{4C4CC734-8547-CEBA-E003-330FA0EB98D3}"/>
                  </a:ext>
                </a:extLst>
              </p:cNvPr>
              <p:cNvSpPr/>
              <p:nvPr/>
            </p:nvSpPr>
            <p:spPr>
              <a:xfrm>
                <a:off x="5899142" y="2898528"/>
                <a:ext cx="159277" cy="233897"/>
              </a:xfrm>
              <a:prstGeom prst="can">
                <a:avLst/>
              </a:prstGeom>
              <a:solidFill>
                <a:schemeClr val="bg1">
                  <a:lumMod val="95000"/>
                  <a:alpha val="84000"/>
                </a:schemeClr>
              </a:solidFill>
              <a:ln w="12700">
                <a:solidFill>
                  <a:schemeClr val="bg1">
                    <a:lumMod val="6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a:extLst>
                  <a:ext uri="{FF2B5EF4-FFF2-40B4-BE49-F238E27FC236}">
                    <a16:creationId xmlns:a16="http://schemas.microsoft.com/office/drawing/2014/main" id="{608AE4DC-A832-CF3B-0A11-9D668753DA08}"/>
                  </a:ext>
                </a:extLst>
              </p:cNvPr>
              <p:cNvSpPr/>
              <p:nvPr/>
            </p:nvSpPr>
            <p:spPr>
              <a:xfrm>
                <a:off x="6114630" y="2813020"/>
                <a:ext cx="168788" cy="293167"/>
              </a:xfrm>
              <a:prstGeom prst="can">
                <a:avLst/>
              </a:prstGeom>
              <a:solidFill>
                <a:schemeClr val="bg1">
                  <a:lumMod val="95000"/>
                  <a:alpha val="84000"/>
                </a:schemeClr>
              </a:solidFill>
              <a:ln w="12700">
                <a:solidFill>
                  <a:schemeClr val="bg1">
                    <a:lumMod val="6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7">
                <a:extLst>
                  <a:ext uri="{FF2B5EF4-FFF2-40B4-BE49-F238E27FC236}">
                    <a16:creationId xmlns:a16="http://schemas.microsoft.com/office/drawing/2014/main" id="{171AB409-A51D-B875-C6C8-C8EEB751CAAF}"/>
                  </a:ext>
                </a:extLst>
              </p:cNvPr>
              <p:cNvSpPr/>
              <p:nvPr/>
            </p:nvSpPr>
            <p:spPr>
              <a:xfrm>
                <a:off x="5606744" y="2818251"/>
                <a:ext cx="182880" cy="293167"/>
              </a:xfrm>
              <a:prstGeom prst="can">
                <a:avLst/>
              </a:prstGeom>
              <a:solidFill>
                <a:schemeClr val="bg1">
                  <a:lumMod val="95000"/>
                  <a:alpha val="84000"/>
                </a:schemeClr>
              </a:solidFill>
              <a:ln w="12700">
                <a:solidFill>
                  <a:schemeClr val="bg1">
                    <a:lumMod val="65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5BA4E159-9D6E-87AE-0D24-3CC1E46938C7}"/>
                  </a:ext>
                </a:extLst>
              </p:cNvPr>
              <p:cNvSpPr/>
              <p:nvPr/>
            </p:nvSpPr>
            <p:spPr>
              <a:xfrm flipV="1">
                <a:off x="5411330" y="4019602"/>
                <a:ext cx="1114557" cy="557027"/>
              </a:xfrm>
              <a:prstGeom prst="roundRect">
                <a:avLst>
                  <a:gd name="adj" fmla="val 12430"/>
                </a:avLst>
              </a:prstGeom>
              <a:solidFill>
                <a:schemeClr val="bg1">
                  <a:lumMod val="85000"/>
                  <a:alpha val="74672"/>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100" dirty="0">
                  <a:solidFill>
                    <a:schemeClr val="tx1"/>
                  </a:solidFill>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EB565850-C196-5A6C-17EF-7D295E95C11E}"/>
                  </a:ext>
                </a:extLst>
              </p:cNvPr>
              <p:cNvCxnSpPr>
                <a:cxnSpLocks/>
              </p:cNvCxnSpPr>
              <p:nvPr/>
            </p:nvCxnSpPr>
            <p:spPr>
              <a:xfrm rot="10800000" flipH="1">
                <a:off x="5484615" y="4413833"/>
                <a:ext cx="953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0A71DCB-C00A-4FE2-A423-EF7EA542E35B}"/>
                  </a:ext>
                </a:extLst>
              </p:cNvPr>
              <p:cNvSpPr/>
              <p:nvPr/>
            </p:nvSpPr>
            <p:spPr>
              <a:xfrm>
                <a:off x="5842465" y="5394751"/>
                <a:ext cx="53975" cy="53975"/>
              </a:xfrm>
              <a:prstGeom prst="ellipse">
                <a:avLst/>
              </a:prstGeom>
              <a:solidFill>
                <a:schemeClr val="bg1">
                  <a:lumMod val="95000"/>
                  <a:alpha val="84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F9C5B6A-D2EE-54A8-9398-CE466B367E7C}"/>
                  </a:ext>
                </a:extLst>
              </p:cNvPr>
              <p:cNvSpPr/>
              <p:nvPr/>
            </p:nvSpPr>
            <p:spPr>
              <a:xfrm>
                <a:off x="6063656" y="5394751"/>
                <a:ext cx="53975" cy="53975"/>
              </a:xfrm>
              <a:prstGeom prst="ellipse">
                <a:avLst/>
              </a:prstGeom>
              <a:solidFill>
                <a:schemeClr val="bg1">
                  <a:lumMod val="95000"/>
                  <a:alpha val="84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FE39FCCA-EB94-A2C6-5E12-4F58F7E16972}"/>
                  </a:ext>
                </a:extLst>
              </p:cNvPr>
              <p:cNvCxnSpPr>
                <a:cxnSpLocks/>
              </p:cNvCxnSpPr>
              <p:nvPr/>
            </p:nvCxnSpPr>
            <p:spPr>
              <a:xfrm rot="10800000" flipH="1">
                <a:off x="5484615" y="4223908"/>
                <a:ext cx="9533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0E29B84A-B79A-DCC3-F922-7211FAE2F770}"/>
                </a:ext>
              </a:extLst>
            </p:cNvPr>
            <p:cNvSpPr/>
            <p:nvPr/>
          </p:nvSpPr>
          <p:spPr>
            <a:xfrm>
              <a:off x="5380308" y="1815053"/>
              <a:ext cx="163651" cy="629675"/>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3D4D476-E5D0-E3DD-D48B-92472B2A453D}"/>
                </a:ext>
              </a:extLst>
            </p:cNvPr>
            <p:cNvSpPr>
              <a:spLocks noChangeAspect="1"/>
            </p:cNvSpPr>
            <p:nvPr/>
          </p:nvSpPr>
          <p:spPr>
            <a:xfrm>
              <a:off x="6583680" y="1762500"/>
              <a:ext cx="852412" cy="453162"/>
            </a:xfrm>
            <a:custGeom>
              <a:avLst/>
              <a:gdLst>
                <a:gd name="connsiteX0" fmla="*/ 0 w 759655"/>
                <a:gd name="connsiteY0" fmla="*/ 228600 h 457200"/>
                <a:gd name="connsiteX1" fmla="*/ 379828 w 759655"/>
                <a:gd name="connsiteY1" fmla="*/ 0 h 457200"/>
                <a:gd name="connsiteX2" fmla="*/ 759656 w 759655"/>
                <a:gd name="connsiteY2" fmla="*/ 228600 h 457200"/>
                <a:gd name="connsiteX3" fmla="*/ 379828 w 759655"/>
                <a:gd name="connsiteY3" fmla="*/ 457200 h 457200"/>
                <a:gd name="connsiteX4" fmla="*/ 0 w 759655"/>
                <a:gd name="connsiteY4" fmla="*/ 228600 h 457200"/>
                <a:gd name="connsiteX0" fmla="*/ 52 w 759708"/>
                <a:gd name="connsiteY0" fmla="*/ 298939 h 527539"/>
                <a:gd name="connsiteX1" fmla="*/ 400981 w 759708"/>
                <a:gd name="connsiteY1" fmla="*/ 0 h 527539"/>
                <a:gd name="connsiteX2" fmla="*/ 759708 w 759708"/>
                <a:gd name="connsiteY2" fmla="*/ 298939 h 527539"/>
                <a:gd name="connsiteX3" fmla="*/ 379880 w 759708"/>
                <a:gd name="connsiteY3" fmla="*/ 527539 h 527539"/>
                <a:gd name="connsiteX4" fmla="*/ 52 w 759708"/>
                <a:gd name="connsiteY4" fmla="*/ 298939 h 527539"/>
                <a:gd name="connsiteX0" fmla="*/ 24 w 759680"/>
                <a:gd name="connsiteY0" fmla="*/ 98395 h 326995"/>
                <a:gd name="connsiteX1" fmla="*/ 393919 w 759680"/>
                <a:gd name="connsiteY1" fmla="*/ 3438 h 326995"/>
                <a:gd name="connsiteX2" fmla="*/ 759680 w 759680"/>
                <a:gd name="connsiteY2" fmla="*/ 98395 h 326995"/>
                <a:gd name="connsiteX3" fmla="*/ 379852 w 759680"/>
                <a:gd name="connsiteY3" fmla="*/ 326995 h 326995"/>
                <a:gd name="connsiteX4" fmla="*/ 24 w 759680"/>
                <a:gd name="connsiteY4" fmla="*/ 98395 h 326995"/>
                <a:gd name="connsiteX0" fmla="*/ 611 w 760267"/>
                <a:gd name="connsiteY0" fmla="*/ 98395 h 342087"/>
                <a:gd name="connsiteX1" fmla="*/ 394506 w 760267"/>
                <a:gd name="connsiteY1" fmla="*/ 3438 h 342087"/>
                <a:gd name="connsiteX2" fmla="*/ 760267 w 760267"/>
                <a:gd name="connsiteY2" fmla="*/ 98395 h 342087"/>
                <a:gd name="connsiteX3" fmla="*/ 330291 w 760267"/>
                <a:gd name="connsiteY3" fmla="*/ 342087 h 342087"/>
                <a:gd name="connsiteX4" fmla="*/ 611 w 760267"/>
                <a:gd name="connsiteY4" fmla="*/ 98395 h 342087"/>
                <a:gd name="connsiteX0" fmla="*/ 611 w 760267"/>
                <a:gd name="connsiteY0" fmla="*/ 82384 h 326076"/>
                <a:gd name="connsiteX1" fmla="*/ 394506 w 760267"/>
                <a:gd name="connsiteY1" fmla="*/ 12580 h 326076"/>
                <a:gd name="connsiteX2" fmla="*/ 760267 w 760267"/>
                <a:gd name="connsiteY2" fmla="*/ 82384 h 326076"/>
                <a:gd name="connsiteX3" fmla="*/ 330291 w 760267"/>
                <a:gd name="connsiteY3" fmla="*/ 326076 h 326076"/>
                <a:gd name="connsiteX4" fmla="*/ 611 w 760267"/>
                <a:gd name="connsiteY4" fmla="*/ 82384 h 326076"/>
                <a:gd name="connsiteX0" fmla="*/ 115 w 759771"/>
                <a:gd name="connsiteY0" fmla="*/ 82384 h 326076"/>
                <a:gd name="connsiteX1" fmla="*/ 394010 w 759771"/>
                <a:gd name="connsiteY1" fmla="*/ 12580 h 326076"/>
                <a:gd name="connsiteX2" fmla="*/ 759771 w 759771"/>
                <a:gd name="connsiteY2" fmla="*/ 82384 h 326076"/>
                <a:gd name="connsiteX3" fmla="*/ 329795 w 759771"/>
                <a:gd name="connsiteY3" fmla="*/ 326076 h 326076"/>
                <a:gd name="connsiteX4" fmla="*/ 115 w 759771"/>
                <a:gd name="connsiteY4" fmla="*/ 82384 h 326076"/>
                <a:gd name="connsiteX0" fmla="*/ 247 w 759903"/>
                <a:gd name="connsiteY0" fmla="*/ 82384 h 326076"/>
                <a:gd name="connsiteX1" fmla="*/ 394142 w 759903"/>
                <a:gd name="connsiteY1" fmla="*/ 12580 h 326076"/>
                <a:gd name="connsiteX2" fmla="*/ 759903 w 759903"/>
                <a:gd name="connsiteY2" fmla="*/ 82384 h 326076"/>
                <a:gd name="connsiteX3" fmla="*/ 329927 w 759903"/>
                <a:gd name="connsiteY3" fmla="*/ 326076 h 326076"/>
                <a:gd name="connsiteX4" fmla="*/ 247 w 759903"/>
                <a:gd name="connsiteY4" fmla="*/ 82384 h 326076"/>
                <a:gd name="connsiteX0" fmla="*/ 14 w 759670"/>
                <a:gd name="connsiteY0" fmla="*/ 82384 h 326076"/>
                <a:gd name="connsiteX1" fmla="*/ 393909 w 759670"/>
                <a:gd name="connsiteY1" fmla="*/ 12580 h 326076"/>
                <a:gd name="connsiteX2" fmla="*/ 759670 w 759670"/>
                <a:gd name="connsiteY2" fmla="*/ 82384 h 326076"/>
                <a:gd name="connsiteX3" fmla="*/ 329694 w 759670"/>
                <a:gd name="connsiteY3" fmla="*/ 326076 h 326076"/>
                <a:gd name="connsiteX4" fmla="*/ 14 w 759670"/>
                <a:gd name="connsiteY4" fmla="*/ 82384 h 326076"/>
                <a:gd name="connsiteX0" fmla="*/ 21 w 759677"/>
                <a:gd name="connsiteY0" fmla="*/ 80415 h 324107"/>
                <a:gd name="connsiteX1" fmla="*/ 393916 w 759677"/>
                <a:gd name="connsiteY1" fmla="*/ 10611 h 324107"/>
                <a:gd name="connsiteX2" fmla="*/ 759677 w 759677"/>
                <a:gd name="connsiteY2" fmla="*/ 80415 h 324107"/>
                <a:gd name="connsiteX3" fmla="*/ 329701 w 759677"/>
                <a:gd name="connsiteY3" fmla="*/ 324107 h 324107"/>
                <a:gd name="connsiteX4" fmla="*/ 21 w 759677"/>
                <a:gd name="connsiteY4" fmla="*/ 80415 h 32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77" h="324107">
                  <a:moveTo>
                    <a:pt x="21" y="80415"/>
                  </a:moveTo>
                  <a:cubicBezTo>
                    <a:pt x="-1816" y="-27171"/>
                    <a:pt x="115189" y="5580"/>
                    <a:pt x="393916" y="10611"/>
                  </a:cubicBezTo>
                  <a:cubicBezTo>
                    <a:pt x="672643" y="15642"/>
                    <a:pt x="759677" y="-45837"/>
                    <a:pt x="759677" y="80415"/>
                  </a:cubicBezTo>
                  <a:cubicBezTo>
                    <a:pt x="759677" y="206667"/>
                    <a:pt x="539474" y="324107"/>
                    <a:pt x="329701" y="324107"/>
                  </a:cubicBezTo>
                  <a:cubicBezTo>
                    <a:pt x="119928" y="324107"/>
                    <a:pt x="1858" y="188001"/>
                    <a:pt x="21" y="80415"/>
                  </a:cubicBezTo>
                  <a:close/>
                </a:path>
              </a:pathLst>
            </a:custGeom>
            <a:solidFill>
              <a:srgbClr val="E5B113"/>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5AF2C07-8E84-53F2-5D27-3F6841DA5952}"/>
                </a:ext>
              </a:extLst>
            </p:cNvPr>
            <p:cNvSpPr/>
            <p:nvPr/>
          </p:nvSpPr>
          <p:spPr>
            <a:xfrm rot="20411343">
              <a:off x="4214559" y="1718420"/>
              <a:ext cx="1194981" cy="692207"/>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30111DF-04E2-E2E9-647E-89CAEEBFD5F1}"/>
                </a:ext>
              </a:extLst>
            </p:cNvPr>
            <p:cNvSpPr/>
            <p:nvPr/>
          </p:nvSpPr>
          <p:spPr>
            <a:xfrm>
              <a:off x="5383483" y="1777978"/>
              <a:ext cx="344630" cy="317500"/>
            </a:xfrm>
            <a:prstGeom prst="ellipse">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Arc 28">
            <a:extLst>
              <a:ext uri="{FF2B5EF4-FFF2-40B4-BE49-F238E27FC236}">
                <a16:creationId xmlns:a16="http://schemas.microsoft.com/office/drawing/2014/main" id="{9C6692AC-AAB8-1626-978A-F987E3D662ED}"/>
              </a:ext>
            </a:extLst>
          </p:cNvPr>
          <p:cNvSpPr/>
          <p:nvPr/>
        </p:nvSpPr>
        <p:spPr>
          <a:xfrm rot="20899167">
            <a:off x="4584926" y="1321826"/>
            <a:ext cx="1392539" cy="795140"/>
          </a:xfrm>
          <a:prstGeom prst="arc">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a:extLst>
              <a:ext uri="{FF2B5EF4-FFF2-40B4-BE49-F238E27FC236}">
                <a16:creationId xmlns:a16="http://schemas.microsoft.com/office/drawing/2014/main" id="{5958AB5F-8625-549D-0989-E5EF93E34C5C}"/>
              </a:ext>
            </a:extLst>
          </p:cNvPr>
          <p:cNvSpPr>
            <a:spLocks noChangeAspect="1"/>
          </p:cNvSpPr>
          <p:nvPr/>
        </p:nvSpPr>
        <p:spPr>
          <a:xfrm rot="20014055">
            <a:off x="1092277" y="2137028"/>
            <a:ext cx="265893" cy="209819"/>
          </a:xfrm>
          <a:prstGeom prst="ellipse">
            <a:avLst/>
          </a:prstGeom>
          <a:solidFill>
            <a:schemeClr val="bg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1E09E034-43BC-FD31-9F8F-FBF94E022CA8}"/>
              </a:ext>
            </a:extLst>
          </p:cNvPr>
          <p:cNvSpPr>
            <a:spLocks noChangeAspect="1"/>
          </p:cNvSpPr>
          <p:nvPr/>
        </p:nvSpPr>
        <p:spPr>
          <a:xfrm rot="20014055">
            <a:off x="2583242" y="2116067"/>
            <a:ext cx="214883" cy="272137"/>
          </a:xfrm>
          <a:prstGeom prst="ellipse">
            <a:avLst/>
          </a:prstGeom>
          <a:solidFill>
            <a:schemeClr val="bg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c 30">
            <a:extLst>
              <a:ext uri="{FF2B5EF4-FFF2-40B4-BE49-F238E27FC236}">
                <a16:creationId xmlns:a16="http://schemas.microsoft.com/office/drawing/2014/main" id="{F80EF967-9A89-497E-03B8-E6FB082E6D48}"/>
              </a:ext>
            </a:extLst>
          </p:cNvPr>
          <p:cNvSpPr/>
          <p:nvPr/>
        </p:nvSpPr>
        <p:spPr>
          <a:xfrm rot="18933528">
            <a:off x="2339600" y="1358932"/>
            <a:ext cx="2858674" cy="2019140"/>
          </a:xfrm>
          <a:prstGeom prst="arc">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65624121"/>
      </p:ext>
    </p:extLst>
  </p:cSld>
  <p:clrMapOvr>
    <a:masterClrMapping/>
  </p:clrMapOvr>
  <mc:AlternateContent xmlns:mc="http://schemas.openxmlformats.org/markup-compatibility/2006" xmlns:p14="http://schemas.microsoft.com/office/powerpoint/2010/main">
    <mc:Choice Requires="p14">
      <p:transition spd="slow" p14:dur="1250" advTm="23413">
        <p:fade/>
      </p:transition>
    </mc:Choice>
    <mc:Fallback xmlns="">
      <p:transition spd="slow" advTm="23413">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E1D-41CD-02B7-F02B-D47854B5A6A1}"/>
              </a:ext>
            </a:extLst>
          </p:cNvPr>
          <p:cNvSpPr>
            <a:spLocks noGrp="1"/>
          </p:cNvSpPr>
          <p:nvPr>
            <p:ph type="title"/>
          </p:nvPr>
        </p:nvSpPr>
        <p:spPr/>
        <p:txBody>
          <a:bodyPr/>
          <a:lstStyle/>
          <a:p>
            <a:r>
              <a:rPr lang="en-US" dirty="0"/>
              <a:t>Coreceptor Antagonist</a:t>
            </a:r>
          </a:p>
        </p:txBody>
      </p:sp>
    </p:spTree>
    <p:extLst>
      <p:ext uri="{BB962C8B-B14F-4D97-AF65-F5344CB8AC3E}">
        <p14:creationId xmlns:p14="http://schemas.microsoft.com/office/powerpoint/2010/main" val="2262680566"/>
      </p:ext>
    </p:extLst>
  </p:cSld>
  <p:clrMapOvr>
    <a:masterClrMapping/>
  </p:clrMapOvr>
  <p:transition spd="slow" advTm="13109"/>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F984BB-1214-F671-C64F-268A7229AE14}"/>
              </a:ext>
            </a:extLst>
          </p:cNvPr>
          <p:cNvPicPr>
            <a:picLocks noChangeAspect="1"/>
          </p:cNvPicPr>
          <p:nvPr/>
        </p:nvPicPr>
        <p:blipFill>
          <a:blip r:embed="rId3"/>
          <a:stretch>
            <a:fillRect/>
          </a:stretch>
        </p:blipFill>
        <p:spPr>
          <a:xfrm>
            <a:off x="228600" y="961573"/>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gp120 and Coreceptor Binding</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6" name="Rectangle 5">
            <a:extLst>
              <a:ext uri="{FF2B5EF4-FFF2-40B4-BE49-F238E27FC236}">
                <a16:creationId xmlns:a16="http://schemas.microsoft.com/office/drawing/2014/main" id="{C52350A0-DC16-ECBD-9F93-B6C23B7B3E40}"/>
              </a:ext>
            </a:extLst>
          </p:cNvPr>
          <p:cNvSpPr/>
          <p:nvPr/>
        </p:nvSpPr>
        <p:spPr>
          <a:xfrm>
            <a:off x="3114272" y="4589584"/>
            <a:ext cx="789513" cy="192203"/>
          </a:xfrm>
          <a:prstGeom prst="rect">
            <a:avLst/>
          </a:prstGeom>
          <a:solidFill>
            <a:srgbClr val="DACD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C9B54D4F-E9B5-91B0-1B9F-48F4F030953F}"/>
              </a:ext>
            </a:extLst>
          </p:cNvPr>
          <p:cNvSpPr/>
          <p:nvPr/>
        </p:nvSpPr>
        <p:spPr>
          <a:xfrm>
            <a:off x="3981287" y="4544499"/>
            <a:ext cx="1457744" cy="262117"/>
          </a:xfrm>
          <a:prstGeom prst="rect">
            <a:avLst/>
          </a:prstGeom>
          <a:solidFill>
            <a:srgbClr val="DBCC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rgbClr val="3C6BBB"/>
                </a:solidFill>
                <a:latin typeface="Calibri" panose="020F0502020204030204" pitchFamily="34" charset="0"/>
                <a:cs typeface="Calibri" panose="020F0502020204030204" pitchFamily="34" charset="0"/>
              </a:rPr>
              <a:t>CCR5 coreceptor</a:t>
            </a:r>
          </a:p>
        </p:txBody>
      </p:sp>
      <p:sp>
        <p:nvSpPr>
          <p:cNvPr id="3" name="Rectangle 13">
            <a:extLst>
              <a:ext uri="{FF2B5EF4-FFF2-40B4-BE49-F238E27FC236}">
                <a16:creationId xmlns:a16="http://schemas.microsoft.com/office/drawing/2014/main" id="{F580F572-8CFA-EDAA-9C79-8B32350AA55D}"/>
              </a:ext>
            </a:extLst>
          </p:cNvPr>
          <p:cNvSpPr>
            <a:spLocks noChangeArrowheads="1"/>
          </p:cNvSpPr>
          <p:nvPr/>
        </p:nvSpPr>
        <p:spPr bwMode="auto">
          <a:xfrm>
            <a:off x="235365" y="4517247"/>
            <a:ext cx="938747"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alibri" panose="020F0502020204030204" pitchFamily="34" charset="0"/>
                <a:cs typeface="Calibri" panose="020F0502020204030204" pitchFamily="34" charset="0"/>
              </a:rPr>
              <a:t>Host cell</a:t>
            </a:r>
          </a:p>
        </p:txBody>
      </p:sp>
      <p:cxnSp>
        <p:nvCxnSpPr>
          <p:cNvPr id="10" name="Straight Connector 9">
            <a:extLst>
              <a:ext uri="{FF2B5EF4-FFF2-40B4-BE49-F238E27FC236}">
                <a16:creationId xmlns:a16="http://schemas.microsoft.com/office/drawing/2014/main" id="{C427F24B-A67F-C534-C1CF-D4E56B58BDFA}"/>
              </a:ext>
            </a:extLst>
          </p:cNvPr>
          <p:cNvCxnSpPr>
            <a:cxnSpLocks/>
          </p:cNvCxnSpPr>
          <p:nvPr/>
        </p:nvCxnSpPr>
        <p:spPr>
          <a:xfrm>
            <a:off x="1329606" y="2121595"/>
            <a:ext cx="365760"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1" name="Rectangle 13">
            <a:extLst>
              <a:ext uri="{FF2B5EF4-FFF2-40B4-BE49-F238E27FC236}">
                <a16:creationId xmlns:a16="http://schemas.microsoft.com/office/drawing/2014/main" id="{DDA6A53F-8B29-D82C-41BF-05D8839C5D5B}"/>
              </a:ext>
            </a:extLst>
          </p:cNvPr>
          <p:cNvSpPr>
            <a:spLocks noChangeArrowheads="1"/>
          </p:cNvSpPr>
          <p:nvPr/>
        </p:nvSpPr>
        <p:spPr bwMode="auto">
          <a:xfrm>
            <a:off x="651251" y="1897522"/>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
        <p:nvSpPr>
          <p:cNvPr id="9" name="Rounded Rectangle 8">
            <a:extLst>
              <a:ext uri="{FF2B5EF4-FFF2-40B4-BE49-F238E27FC236}">
                <a16:creationId xmlns:a16="http://schemas.microsoft.com/office/drawing/2014/main" id="{0E1FBBA0-5E49-E000-2DB4-40F9686AADD2}"/>
              </a:ext>
            </a:extLst>
          </p:cNvPr>
          <p:cNvSpPr/>
          <p:nvPr/>
        </p:nvSpPr>
        <p:spPr>
          <a:xfrm>
            <a:off x="6357513" y="2917669"/>
            <a:ext cx="1722532" cy="274320"/>
          </a:xfrm>
          <a:prstGeom prst="roundRect">
            <a:avLst/>
          </a:prstGeom>
          <a:solidFill>
            <a:srgbClr val="0070C0"/>
          </a:solid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solidFill>
                  <a:srgbClr val="FFFFFF"/>
                </a:solidFill>
                <a:latin typeface="Calibri" panose="020F0502020204030204" pitchFamily="34" charset="0"/>
                <a:cs typeface="Calibri" panose="020F0502020204030204" pitchFamily="34" charset="0"/>
              </a:rPr>
              <a:t>Coreceptor Binding</a:t>
            </a:r>
          </a:p>
        </p:txBody>
      </p:sp>
      <p:cxnSp>
        <p:nvCxnSpPr>
          <p:cNvPr id="12" name="Straight Connector 11">
            <a:extLst>
              <a:ext uri="{FF2B5EF4-FFF2-40B4-BE49-F238E27FC236}">
                <a16:creationId xmlns:a16="http://schemas.microsoft.com/office/drawing/2014/main" id="{6537E326-9E9C-8477-31D6-E0C931DA160D}"/>
              </a:ext>
            </a:extLst>
          </p:cNvPr>
          <p:cNvCxnSpPr>
            <a:cxnSpLocks/>
          </p:cNvCxnSpPr>
          <p:nvPr/>
        </p:nvCxnSpPr>
        <p:spPr>
          <a:xfrm flipV="1">
            <a:off x="4870450" y="3073879"/>
            <a:ext cx="1442613" cy="710721"/>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3" name="Right Triangle 12">
            <a:extLst>
              <a:ext uri="{FF2B5EF4-FFF2-40B4-BE49-F238E27FC236}">
                <a16:creationId xmlns:a16="http://schemas.microsoft.com/office/drawing/2014/main" id="{68BC1ACB-4353-C997-447E-908A063CD2DD}"/>
              </a:ext>
            </a:extLst>
          </p:cNvPr>
          <p:cNvSpPr/>
          <p:nvPr/>
        </p:nvSpPr>
        <p:spPr>
          <a:xfrm>
            <a:off x="237712" y="1016412"/>
            <a:ext cx="396875" cy="431800"/>
          </a:xfrm>
          <a:prstGeom prst="rtTriangle">
            <a:avLst/>
          </a:prstGeom>
          <a:solidFill>
            <a:srgbClr val="FCFDFF"/>
          </a:solidFill>
          <a:ln>
            <a:solidFill>
              <a:srgbClr val="FC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52E811E2-92F4-7EDF-B4BF-4FF85E2D2BFF}"/>
              </a:ext>
            </a:extLst>
          </p:cNvPr>
          <p:cNvSpPr/>
          <p:nvPr/>
        </p:nvSpPr>
        <p:spPr>
          <a:xfrm>
            <a:off x="229795" y="1554761"/>
            <a:ext cx="396875" cy="431800"/>
          </a:xfrm>
          <a:prstGeom prst="rtTriangle">
            <a:avLst/>
          </a:prstGeom>
          <a:solidFill>
            <a:srgbClr val="FCFDFF"/>
          </a:solidFill>
          <a:ln>
            <a:solidFill>
              <a:srgbClr val="FC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12C5BC5-48B4-86EF-3873-15BDAA52826E}"/>
              </a:ext>
            </a:extLst>
          </p:cNvPr>
          <p:cNvSpPr/>
          <p:nvPr/>
        </p:nvSpPr>
        <p:spPr>
          <a:xfrm>
            <a:off x="225631" y="1407225"/>
            <a:ext cx="362198" cy="504701"/>
          </a:xfrm>
          <a:prstGeom prst="rect">
            <a:avLst/>
          </a:prstGeom>
          <a:solidFill>
            <a:srgbClr val="FD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200377"/>
      </p:ext>
    </p:extLst>
  </p:cSld>
  <p:clrMapOvr>
    <a:masterClrMapping/>
  </p:clrMapOvr>
  <mc:AlternateContent xmlns:mc="http://schemas.openxmlformats.org/markup-compatibility/2006" xmlns:p14="http://schemas.microsoft.com/office/powerpoint/2010/main">
    <mc:Choice Requires="p14">
      <p:transition spd="slow" p14:dur="1250" advTm="31189">
        <p:fade/>
      </p:transition>
    </mc:Choice>
    <mc:Fallback xmlns="">
      <p:transition spd="slow" advTm="31189">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Coreceptor Antagonist: Maraviroc</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6" name="Rectangle 5">
            <a:extLst>
              <a:ext uri="{FF2B5EF4-FFF2-40B4-BE49-F238E27FC236}">
                <a16:creationId xmlns:a16="http://schemas.microsoft.com/office/drawing/2014/main" id="{C52350A0-DC16-ECBD-9F93-B6C23B7B3E40}"/>
              </a:ext>
            </a:extLst>
          </p:cNvPr>
          <p:cNvSpPr/>
          <p:nvPr/>
        </p:nvSpPr>
        <p:spPr>
          <a:xfrm>
            <a:off x="3114272" y="4589584"/>
            <a:ext cx="789513" cy="192203"/>
          </a:xfrm>
          <a:prstGeom prst="rect">
            <a:avLst/>
          </a:prstGeom>
          <a:solidFill>
            <a:srgbClr val="DACD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6C46C55-5CC4-6239-CC11-1BCC54CFB6A1}"/>
              </a:ext>
            </a:extLst>
          </p:cNvPr>
          <p:cNvPicPr>
            <a:picLocks noChangeAspect="1"/>
          </p:cNvPicPr>
          <p:nvPr/>
        </p:nvPicPr>
        <p:blipFill>
          <a:blip r:embed="rId3"/>
          <a:stretch>
            <a:fillRect/>
          </a:stretch>
        </p:blipFill>
        <p:spPr>
          <a:xfrm>
            <a:off x="228600" y="961573"/>
            <a:ext cx="8686800" cy="3860800"/>
          </a:xfrm>
          <a:prstGeom prst="rect">
            <a:avLst/>
          </a:prstGeom>
        </p:spPr>
      </p:pic>
      <p:cxnSp>
        <p:nvCxnSpPr>
          <p:cNvPr id="18" name="Straight Connector 17">
            <a:extLst>
              <a:ext uri="{FF2B5EF4-FFF2-40B4-BE49-F238E27FC236}">
                <a16:creationId xmlns:a16="http://schemas.microsoft.com/office/drawing/2014/main" id="{816F2BF2-DCAB-3DC3-EB27-B8358FCE9B19}"/>
              </a:ext>
            </a:extLst>
          </p:cNvPr>
          <p:cNvCxnSpPr>
            <a:cxnSpLocks/>
          </p:cNvCxnSpPr>
          <p:nvPr/>
        </p:nvCxnSpPr>
        <p:spPr>
          <a:xfrm>
            <a:off x="1002323" y="1342014"/>
            <a:ext cx="826477"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4" name="Rectangle 13">
            <a:extLst>
              <a:ext uri="{FF2B5EF4-FFF2-40B4-BE49-F238E27FC236}">
                <a16:creationId xmlns:a16="http://schemas.microsoft.com/office/drawing/2014/main" id="{0A2A5618-78D0-79E0-831F-D2016E862DFF}"/>
              </a:ext>
            </a:extLst>
          </p:cNvPr>
          <p:cNvSpPr>
            <a:spLocks noChangeArrowheads="1"/>
          </p:cNvSpPr>
          <p:nvPr/>
        </p:nvSpPr>
        <p:spPr bwMode="auto">
          <a:xfrm>
            <a:off x="2963007" y="3411414"/>
            <a:ext cx="1003022" cy="184500"/>
          </a:xfrm>
          <a:prstGeom prst="rect">
            <a:avLst/>
          </a:prstGeom>
          <a:solidFill>
            <a:srgbClr val="F7F7F7"/>
          </a:solidFill>
          <a:ln w="12700">
            <a:noFill/>
            <a:miter lim="800000"/>
            <a:headEnd/>
            <a:tailEnd/>
          </a:ln>
          <a:effectLst/>
        </p:spPr>
        <p:txBody>
          <a:bodyPr wrap="none" anchor="ctr">
            <a:prstTxWarp prst="textNoShape">
              <a:avLst/>
            </a:prstTxWarp>
          </a:bodyPr>
          <a:lstStyle/>
          <a:p>
            <a:pPr algn="ctr"/>
            <a:endParaRPr lang="en-US" sz="18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1" name="Rectangle 13">
            <a:extLst>
              <a:ext uri="{FF2B5EF4-FFF2-40B4-BE49-F238E27FC236}">
                <a16:creationId xmlns:a16="http://schemas.microsoft.com/office/drawing/2014/main" id="{7435EF87-8AE9-1A1C-8CAE-9ECED651F340}"/>
              </a:ext>
            </a:extLst>
          </p:cNvPr>
          <p:cNvSpPr>
            <a:spLocks noChangeArrowheads="1"/>
          </p:cNvSpPr>
          <p:nvPr/>
        </p:nvSpPr>
        <p:spPr bwMode="auto">
          <a:xfrm>
            <a:off x="270041" y="2183674"/>
            <a:ext cx="1787637" cy="514350"/>
          </a:xfrm>
          <a:prstGeom prst="rect">
            <a:avLst/>
          </a:prstGeom>
          <a:solidFill>
            <a:srgbClr val="FDFEFD"/>
          </a:solidFill>
          <a:ln w="12700">
            <a:noFill/>
            <a:miter lim="800000"/>
            <a:headEnd/>
            <a:tailEnd/>
          </a:ln>
          <a:effectLst/>
        </p:spPr>
        <p:txBody>
          <a:bodyPr wrap="none" anchor="ctr">
            <a:prstTxWarp prst="textNoShape">
              <a:avLst/>
            </a:prstTxWarp>
          </a:bodyPr>
          <a:lstStyle/>
          <a:p>
            <a:pPr algn="ctr"/>
            <a:r>
              <a:rPr lang="en-US" b="1" dirty="0">
                <a:solidFill>
                  <a:schemeClr val="tx1">
                    <a:lumMod val="65000"/>
                    <a:lumOff val="35000"/>
                  </a:schemeClr>
                </a:solidFill>
                <a:latin typeface="Calibri" panose="020F0502020204030204" pitchFamily="34" charset="0"/>
                <a:cs typeface="Calibri" panose="020F0502020204030204" pitchFamily="34" charset="0"/>
              </a:rPr>
              <a:t>Maraviroc</a:t>
            </a:r>
          </a:p>
        </p:txBody>
      </p:sp>
      <p:pic>
        <p:nvPicPr>
          <p:cNvPr id="42" name="Picture 41">
            <a:extLst>
              <a:ext uri="{FF2B5EF4-FFF2-40B4-BE49-F238E27FC236}">
                <a16:creationId xmlns:a16="http://schemas.microsoft.com/office/drawing/2014/main" id="{144B0594-26ED-44AA-C6E6-C7D8CD162194}"/>
              </a:ext>
            </a:extLst>
          </p:cNvPr>
          <p:cNvPicPr>
            <a:picLocks noChangeAspect="1"/>
          </p:cNvPicPr>
          <p:nvPr/>
        </p:nvPicPr>
        <p:blipFill>
          <a:blip r:embed="rId4"/>
          <a:stretch>
            <a:fillRect/>
          </a:stretch>
        </p:blipFill>
        <p:spPr>
          <a:xfrm>
            <a:off x="940845" y="2921012"/>
            <a:ext cx="457200" cy="292018"/>
          </a:xfrm>
          <a:prstGeom prst="rect">
            <a:avLst/>
          </a:prstGeom>
        </p:spPr>
      </p:pic>
      <p:pic>
        <p:nvPicPr>
          <p:cNvPr id="43" name="Picture 42">
            <a:extLst>
              <a:ext uri="{FF2B5EF4-FFF2-40B4-BE49-F238E27FC236}">
                <a16:creationId xmlns:a16="http://schemas.microsoft.com/office/drawing/2014/main" id="{06A2C972-6655-3AE2-70DA-42BD0DD61869}"/>
              </a:ext>
            </a:extLst>
          </p:cNvPr>
          <p:cNvPicPr>
            <a:picLocks noChangeAspect="1"/>
          </p:cNvPicPr>
          <p:nvPr/>
        </p:nvPicPr>
        <p:blipFill>
          <a:blip r:embed="rId4"/>
          <a:stretch>
            <a:fillRect/>
          </a:stretch>
        </p:blipFill>
        <p:spPr>
          <a:xfrm>
            <a:off x="660831" y="2653811"/>
            <a:ext cx="457200" cy="292018"/>
          </a:xfrm>
          <a:prstGeom prst="rect">
            <a:avLst/>
          </a:prstGeom>
        </p:spPr>
      </p:pic>
      <p:pic>
        <p:nvPicPr>
          <p:cNvPr id="44" name="Picture 43">
            <a:extLst>
              <a:ext uri="{FF2B5EF4-FFF2-40B4-BE49-F238E27FC236}">
                <a16:creationId xmlns:a16="http://schemas.microsoft.com/office/drawing/2014/main" id="{6B6BC4E9-5491-4C39-B422-75C5EF6B5046}"/>
              </a:ext>
            </a:extLst>
          </p:cNvPr>
          <p:cNvPicPr>
            <a:picLocks noChangeAspect="1"/>
          </p:cNvPicPr>
          <p:nvPr/>
        </p:nvPicPr>
        <p:blipFill>
          <a:blip r:embed="rId4"/>
          <a:stretch>
            <a:fillRect/>
          </a:stretch>
        </p:blipFill>
        <p:spPr>
          <a:xfrm>
            <a:off x="1158236" y="2653811"/>
            <a:ext cx="457200" cy="292018"/>
          </a:xfrm>
          <a:prstGeom prst="rect">
            <a:avLst/>
          </a:prstGeom>
        </p:spPr>
      </p:pic>
      <p:sp>
        <p:nvSpPr>
          <p:cNvPr id="8" name="Rectangle 7">
            <a:extLst>
              <a:ext uri="{FF2B5EF4-FFF2-40B4-BE49-F238E27FC236}">
                <a16:creationId xmlns:a16="http://schemas.microsoft.com/office/drawing/2014/main" id="{411F1E67-824D-6CB2-A624-A8D41EC800B4}"/>
              </a:ext>
            </a:extLst>
          </p:cNvPr>
          <p:cNvSpPr/>
          <p:nvPr/>
        </p:nvSpPr>
        <p:spPr>
          <a:xfrm>
            <a:off x="4043163" y="4448246"/>
            <a:ext cx="1457744" cy="296493"/>
          </a:xfrm>
          <a:prstGeom prst="rect">
            <a:avLst/>
          </a:prstGeom>
          <a:solidFill>
            <a:srgbClr val="DBCC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rgbClr val="3C6BBB"/>
                </a:solidFill>
                <a:latin typeface="Calibri" panose="020F0502020204030204" pitchFamily="34" charset="0"/>
                <a:cs typeface="Calibri" panose="020F0502020204030204" pitchFamily="34" charset="0"/>
              </a:rPr>
              <a:t>CCR5 coreceptor</a:t>
            </a:r>
          </a:p>
        </p:txBody>
      </p:sp>
      <p:pic>
        <p:nvPicPr>
          <p:cNvPr id="7" name="Picture 6">
            <a:extLst>
              <a:ext uri="{FF2B5EF4-FFF2-40B4-BE49-F238E27FC236}">
                <a16:creationId xmlns:a16="http://schemas.microsoft.com/office/drawing/2014/main" id="{307395E9-8946-DB82-A418-8B269B009B8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91" b="89899" l="9032" r="94194">
                        <a14:foregroundMark x1="90193" y1="50505" x2="90803" y2="60043"/>
                        <a14:foregroundMark x1="89677" y1="42424" x2="90193" y2="50505"/>
                        <a14:foregroundMark x1="92258" y1="51515" x2="94194" y2="50505"/>
                        <a14:backgroundMark x1="94839" y1="50505" x2="94839" y2="50505"/>
                        <a14:backgroundMark x1="92903" y1="62626" x2="91613" y2="64646"/>
                      </a14:backgroundRemoval>
                    </a14:imgEffect>
                  </a14:imgLayer>
                </a14:imgProps>
              </a:ext>
            </a:extLst>
          </a:blip>
          <a:stretch>
            <a:fillRect/>
          </a:stretch>
        </p:blipFill>
        <p:spPr>
          <a:xfrm>
            <a:off x="4098776" y="3355319"/>
            <a:ext cx="485100" cy="309838"/>
          </a:xfrm>
          <a:prstGeom prst="rect">
            <a:avLst/>
          </a:prstGeom>
        </p:spPr>
      </p:pic>
    </p:spTree>
    <p:extLst>
      <p:ext uri="{BB962C8B-B14F-4D97-AF65-F5344CB8AC3E}">
        <p14:creationId xmlns:p14="http://schemas.microsoft.com/office/powerpoint/2010/main" val="1272084450"/>
      </p:ext>
    </p:extLst>
  </p:cSld>
  <p:clrMapOvr>
    <a:masterClrMapping/>
  </p:clrMapOvr>
  <mc:AlternateContent xmlns:mc="http://schemas.openxmlformats.org/markup-compatibility/2006" xmlns:p14="http://schemas.microsoft.com/office/powerpoint/2010/main">
    <mc:Choice Requires="p14">
      <p:transition spd="slow" p14:dur="1250" advTm="20565">
        <p:fade/>
      </p:transition>
    </mc:Choice>
    <mc:Fallback xmlns="">
      <p:transition spd="slow" advTm="2056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HIV Antiretroviral Therapy </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xfrm>
            <a:off x="323850" y="4943596"/>
            <a:ext cx="7357838" cy="240029"/>
          </a:xfrm>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643620FE-C1BD-3ECD-F71B-387AFB376459}"/>
              </a:ext>
            </a:extLst>
          </p:cNvPr>
          <p:cNvSpPr/>
          <p:nvPr/>
        </p:nvSpPr>
        <p:spPr>
          <a:xfrm>
            <a:off x="2331691" y="1022528"/>
            <a:ext cx="451757"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HIV</a:t>
            </a:r>
          </a:p>
        </p:txBody>
      </p:sp>
      <p:sp>
        <p:nvSpPr>
          <p:cNvPr id="6" name="Arc 5">
            <a:extLst>
              <a:ext uri="{FF2B5EF4-FFF2-40B4-BE49-F238E27FC236}">
                <a16:creationId xmlns:a16="http://schemas.microsoft.com/office/drawing/2014/main" id="{1AE1BF2A-984E-4B61-0233-870565C72684}"/>
              </a:ext>
            </a:extLst>
          </p:cNvPr>
          <p:cNvSpPr/>
          <p:nvPr/>
        </p:nvSpPr>
        <p:spPr>
          <a:xfrm flipH="1">
            <a:off x="2508425" y="3535466"/>
            <a:ext cx="1291390" cy="606162"/>
          </a:xfrm>
          <a:prstGeom prst="arc">
            <a:avLst>
              <a:gd name="adj1" fmla="val 16200000"/>
              <a:gd name="adj2" fmla="val 107923"/>
            </a:avLst>
          </a:prstGeom>
          <a:ln w="19050">
            <a:solidFill>
              <a:srgbClr val="FFC50D"/>
            </a:solidFill>
            <a:tailEnd type="diamond"/>
          </a:ln>
          <a:effectLst>
            <a:glow rad="25400">
              <a:schemeClr val="bg1">
                <a:alpha val="6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67AF87C3-54B7-792E-89B1-76C11987AC38}"/>
              </a:ext>
            </a:extLst>
          </p:cNvPr>
          <p:cNvSpPr/>
          <p:nvPr/>
        </p:nvSpPr>
        <p:spPr>
          <a:xfrm>
            <a:off x="2319146" y="3535466"/>
            <a:ext cx="1291390" cy="606162"/>
          </a:xfrm>
          <a:prstGeom prst="arc">
            <a:avLst>
              <a:gd name="adj1" fmla="val 16200000"/>
              <a:gd name="adj2" fmla="val 107923"/>
            </a:avLst>
          </a:prstGeom>
          <a:ln w="19050">
            <a:solidFill>
              <a:srgbClr val="FFC50D"/>
            </a:solidFill>
            <a:tailEnd type="diamond"/>
          </a:ln>
          <a:effectLst>
            <a:glow rad="25400">
              <a:schemeClr val="bg1">
                <a:alpha val="6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ounded Rectangle 2">
            <a:extLst>
              <a:ext uri="{FF2B5EF4-FFF2-40B4-BE49-F238E27FC236}">
                <a16:creationId xmlns:a16="http://schemas.microsoft.com/office/drawing/2014/main" id="{3E0C5D08-7FD7-B1A8-DB23-18DDE548D77F}"/>
              </a:ext>
            </a:extLst>
          </p:cNvPr>
          <p:cNvSpPr/>
          <p:nvPr/>
        </p:nvSpPr>
        <p:spPr>
          <a:xfrm>
            <a:off x="1070044" y="1667213"/>
            <a:ext cx="1134892"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Entry Inhibitors</a:t>
            </a:r>
          </a:p>
        </p:txBody>
      </p:sp>
      <p:sp>
        <p:nvSpPr>
          <p:cNvPr id="10" name="Rounded Rectangle 9">
            <a:extLst>
              <a:ext uri="{FF2B5EF4-FFF2-40B4-BE49-F238E27FC236}">
                <a16:creationId xmlns:a16="http://schemas.microsoft.com/office/drawing/2014/main" id="{37BE41EF-9EE4-72B7-8060-C288004453E8}"/>
              </a:ext>
            </a:extLst>
          </p:cNvPr>
          <p:cNvSpPr/>
          <p:nvPr/>
        </p:nvSpPr>
        <p:spPr>
          <a:xfrm>
            <a:off x="4464995" y="3654360"/>
            <a:ext cx="749030"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INSTIs</a:t>
            </a:r>
          </a:p>
        </p:txBody>
      </p:sp>
      <p:sp>
        <p:nvSpPr>
          <p:cNvPr id="12" name="Rounded Rectangle 11">
            <a:extLst>
              <a:ext uri="{FF2B5EF4-FFF2-40B4-BE49-F238E27FC236}">
                <a16:creationId xmlns:a16="http://schemas.microsoft.com/office/drawing/2014/main" id="{4F96B51D-85D4-902F-588A-C733C857F2EB}"/>
              </a:ext>
            </a:extLst>
          </p:cNvPr>
          <p:cNvSpPr/>
          <p:nvPr/>
        </p:nvSpPr>
        <p:spPr>
          <a:xfrm>
            <a:off x="829903" y="4285236"/>
            <a:ext cx="847400" cy="682356"/>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r>
              <a:rPr lang="en-US" sz="1100" b="1" dirty="0">
                <a:solidFill>
                  <a:schemeClr val="tx1"/>
                </a:solidFill>
                <a:latin typeface="Arial" panose="020B0604020202020204" pitchFamily="34" charset="0"/>
                <a:cs typeface="Arial" panose="020B0604020202020204" pitchFamily="34" charset="0"/>
              </a:rPr>
              <a:t>RTIs</a:t>
            </a:r>
          </a:p>
          <a:p>
            <a:pPr marL="137160" indent="-8001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NRTI</a:t>
            </a:r>
          </a:p>
          <a:p>
            <a:pPr marL="137160" indent="-8001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NNRTI</a:t>
            </a:r>
          </a:p>
          <a:p>
            <a:pPr marL="137160" indent="-8001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NRTTI</a:t>
            </a:r>
          </a:p>
        </p:txBody>
      </p:sp>
      <p:sp>
        <p:nvSpPr>
          <p:cNvPr id="13" name="Rounded Rectangle 12">
            <a:extLst>
              <a:ext uri="{FF2B5EF4-FFF2-40B4-BE49-F238E27FC236}">
                <a16:creationId xmlns:a16="http://schemas.microsoft.com/office/drawing/2014/main" id="{76F377E8-50AC-92C0-1A46-93D8EC90D2A1}"/>
              </a:ext>
            </a:extLst>
          </p:cNvPr>
          <p:cNvSpPr/>
          <p:nvPr/>
        </p:nvSpPr>
        <p:spPr>
          <a:xfrm>
            <a:off x="2454614" y="3271165"/>
            <a:ext cx="1241898"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Capsid Inhibitors</a:t>
            </a:r>
          </a:p>
        </p:txBody>
      </p:sp>
      <p:sp>
        <p:nvSpPr>
          <p:cNvPr id="14" name="Rounded Rectangle 13">
            <a:extLst>
              <a:ext uri="{FF2B5EF4-FFF2-40B4-BE49-F238E27FC236}">
                <a16:creationId xmlns:a16="http://schemas.microsoft.com/office/drawing/2014/main" id="{33DC1087-6EF7-0E7D-DAB4-9C4A0F803FDE}"/>
              </a:ext>
            </a:extLst>
          </p:cNvPr>
          <p:cNvSpPr/>
          <p:nvPr/>
        </p:nvSpPr>
        <p:spPr>
          <a:xfrm>
            <a:off x="7902102" y="2006573"/>
            <a:ext cx="1241898"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Capsid Inhibitors</a:t>
            </a:r>
          </a:p>
        </p:txBody>
      </p:sp>
      <p:sp>
        <p:nvSpPr>
          <p:cNvPr id="17" name="Rounded Rectangle 16">
            <a:extLst>
              <a:ext uri="{FF2B5EF4-FFF2-40B4-BE49-F238E27FC236}">
                <a16:creationId xmlns:a16="http://schemas.microsoft.com/office/drawing/2014/main" id="{67B1A653-833A-09F1-520B-A5152C482301}"/>
              </a:ext>
            </a:extLst>
          </p:cNvPr>
          <p:cNvSpPr/>
          <p:nvPr/>
        </p:nvSpPr>
        <p:spPr>
          <a:xfrm>
            <a:off x="5920902" y="1011109"/>
            <a:ext cx="1358630"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Protease Inhibitors</a:t>
            </a:r>
          </a:p>
        </p:txBody>
      </p:sp>
      <p:cxnSp>
        <p:nvCxnSpPr>
          <p:cNvPr id="22" name="Straight Connector 21">
            <a:extLst>
              <a:ext uri="{FF2B5EF4-FFF2-40B4-BE49-F238E27FC236}">
                <a16:creationId xmlns:a16="http://schemas.microsoft.com/office/drawing/2014/main" id="{1E06C925-2811-1CDC-255A-705FBAECB9C2}"/>
              </a:ext>
            </a:extLst>
          </p:cNvPr>
          <p:cNvCxnSpPr>
            <a:cxnSpLocks/>
          </p:cNvCxnSpPr>
          <p:nvPr/>
        </p:nvCxnSpPr>
        <p:spPr>
          <a:xfrm>
            <a:off x="6692630" y="1277566"/>
            <a:ext cx="291830" cy="350196"/>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8FB8B8-030A-26F2-D4F9-A4E71347DC98}"/>
              </a:ext>
            </a:extLst>
          </p:cNvPr>
          <p:cNvCxnSpPr>
            <a:cxnSpLocks/>
            <a:stCxn id="14" idx="0"/>
          </p:cNvCxnSpPr>
          <p:nvPr/>
        </p:nvCxnSpPr>
        <p:spPr>
          <a:xfrm flipH="1" flipV="1">
            <a:off x="8099898" y="1562911"/>
            <a:ext cx="423153" cy="443662"/>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B3A758-9519-C611-2A51-ACD0D7BDE32E}"/>
              </a:ext>
            </a:extLst>
          </p:cNvPr>
          <p:cNvCxnSpPr>
            <a:cxnSpLocks/>
            <a:stCxn id="10" idx="2"/>
          </p:cNvCxnSpPr>
          <p:nvPr/>
        </p:nvCxnSpPr>
        <p:spPr>
          <a:xfrm flipH="1">
            <a:off x="4701703" y="3928680"/>
            <a:ext cx="137807" cy="267184"/>
          </a:xfrm>
          <a:prstGeom prst="line">
            <a:avLst/>
          </a:prstGeom>
          <a:ln w="19050">
            <a:solidFill>
              <a:srgbClr val="FFC50D"/>
            </a:solidFill>
            <a:tailEnd type="diamond"/>
          </a:ln>
          <a:effectLst>
            <a:glow rad="127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BAB8B9C-923B-3977-8CA6-5E1077F5B251}"/>
              </a:ext>
            </a:extLst>
          </p:cNvPr>
          <p:cNvCxnSpPr>
            <a:cxnSpLocks/>
            <a:stCxn id="12" idx="0"/>
          </p:cNvCxnSpPr>
          <p:nvPr/>
        </p:nvCxnSpPr>
        <p:spPr>
          <a:xfrm flipV="1">
            <a:off x="1253603" y="4209486"/>
            <a:ext cx="250558" cy="75750"/>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711340"/>
      </p:ext>
    </p:extLst>
  </p:cSld>
  <p:clrMapOvr>
    <a:masterClrMapping/>
  </p:clrMapOvr>
  <mc:AlternateContent xmlns:mc="http://schemas.openxmlformats.org/markup-compatibility/2006" xmlns:p14="http://schemas.microsoft.com/office/powerpoint/2010/main">
    <mc:Choice Requires="p14">
      <p:transition spd="slow" p14:dur="1250" advTm="14773">
        <p:circle/>
      </p:transition>
    </mc:Choice>
    <mc:Fallback xmlns="">
      <p:transition spd="slow" advTm="14773">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Coreceptor Antagonist: Maraviroc</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6" name="Rectangle 5">
            <a:extLst>
              <a:ext uri="{FF2B5EF4-FFF2-40B4-BE49-F238E27FC236}">
                <a16:creationId xmlns:a16="http://schemas.microsoft.com/office/drawing/2014/main" id="{C52350A0-DC16-ECBD-9F93-B6C23B7B3E40}"/>
              </a:ext>
            </a:extLst>
          </p:cNvPr>
          <p:cNvSpPr/>
          <p:nvPr/>
        </p:nvSpPr>
        <p:spPr>
          <a:xfrm>
            <a:off x="3114272" y="4589584"/>
            <a:ext cx="789513" cy="192203"/>
          </a:xfrm>
          <a:prstGeom prst="rect">
            <a:avLst/>
          </a:prstGeom>
          <a:solidFill>
            <a:srgbClr val="DACD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816F2BF2-DCAB-3DC3-EB27-B8358FCE9B19}"/>
              </a:ext>
            </a:extLst>
          </p:cNvPr>
          <p:cNvCxnSpPr>
            <a:cxnSpLocks/>
          </p:cNvCxnSpPr>
          <p:nvPr/>
        </p:nvCxnSpPr>
        <p:spPr>
          <a:xfrm>
            <a:off x="1002323" y="1342014"/>
            <a:ext cx="826477"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0" name="Rectangle 13">
            <a:extLst>
              <a:ext uri="{FF2B5EF4-FFF2-40B4-BE49-F238E27FC236}">
                <a16:creationId xmlns:a16="http://schemas.microsoft.com/office/drawing/2014/main" id="{C21D36D9-9E20-CAD0-8DA9-A98D37DE96C3}"/>
              </a:ext>
            </a:extLst>
          </p:cNvPr>
          <p:cNvSpPr>
            <a:spLocks noChangeArrowheads="1"/>
          </p:cNvSpPr>
          <p:nvPr/>
        </p:nvSpPr>
        <p:spPr bwMode="auto">
          <a:xfrm>
            <a:off x="196019" y="2057400"/>
            <a:ext cx="1787637" cy="514350"/>
          </a:xfrm>
          <a:prstGeom prst="rect">
            <a:avLst/>
          </a:prstGeom>
          <a:solidFill>
            <a:srgbClr val="FDFEFD"/>
          </a:solidFill>
          <a:ln w="12700">
            <a:noFill/>
            <a:miter lim="800000"/>
            <a:headEnd/>
            <a:tailEnd/>
          </a:ln>
          <a:effectLst/>
        </p:spPr>
        <p:txBody>
          <a:bodyPr wrap="none" anchor="ctr">
            <a:prstTxWarp prst="textNoShape">
              <a:avLst/>
            </a:prstTxWarp>
          </a:bodyPr>
          <a:lstStyle/>
          <a:p>
            <a:pPr algn="ctr"/>
            <a:r>
              <a:rPr lang="en-US" sz="1800" dirty="0">
                <a:solidFill>
                  <a:schemeClr val="tx1">
                    <a:lumMod val="65000"/>
                    <a:lumOff val="35000"/>
                  </a:schemeClr>
                </a:solidFill>
                <a:latin typeface="Calibri" panose="020F0502020204030204" pitchFamily="34" charset="0"/>
                <a:cs typeface="Calibri" panose="020F0502020204030204" pitchFamily="34" charset="0"/>
              </a:rPr>
              <a:t>Maraviroc</a:t>
            </a:r>
          </a:p>
        </p:txBody>
      </p:sp>
      <p:pic>
        <p:nvPicPr>
          <p:cNvPr id="21" name="Picture 20">
            <a:extLst>
              <a:ext uri="{FF2B5EF4-FFF2-40B4-BE49-F238E27FC236}">
                <a16:creationId xmlns:a16="http://schemas.microsoft.com/office/drawing/2014/main" id="{86A3D727-970E-8BDE-C677-3986EDA85A7C}"/>
              </a:ext>
            </a:extLst>
          </p:cNvPr>
          <p:cNvPicPr>
            <a:picLocks noChangeAspect="1"/>
          </p:cNvPicPr>
          <p:nvPr/>
        </p:nvPicPr>
        <p:blipFill>
          <a:blip r:embed="rId3"/>
          <a:stretch>
            <a:fillRect/>
          </a:stretch>
        </p:blipFill>
        <p:spPr>
          <a:xfrm>
            <a:off x="801508" y="2820864"/>
            <a:ext cx="457200" cy="292018"/>
          </a:xfrm>
          <a:prstGeom prst="rect">
            <a:avLst/>
          </a:prstGeom>
        </p:spPr>
      </p:pic>
      <p:pic>
        <p:nvPicPr>
          <p:cNvPr id="17" name="Picture 16">
            <a:extLst>
              <a:ext uri="{FF2B5EF4-FFF2-40B4-BE49-F238E27FC236}">
                <a16:creationId xmlns:a16="http://schemas.microsoft.com/office/drawing/2014/main" id="{BD0054B2-CBA5-8AF0-B5B0-544D8D8E904A}"/>
              </a:ext>
            </a:extLst>
          </p:cNvPr>
          <p:cNvPicPr>
            <a:picLocks noChangeAspect="1"/>
          </p:cNvPicPr>
          <p:nvPr/>
        </p:nvPicPr>
        <p:blipFill>
          <a:blip r:embed="rId3"/>
          <a:stretch>
            <a:fillRect/>
          </a:stretch>
        </p:blipFill>
        <p:spPr>
          <a:xfrm>
            <a:off x="508431" y="2501411"/>
            <a:ext cx="550629" cy="351692"/>
          </a:xfrm>
          <a:prstGeom prst="rect">
            <a:avLst/>
          </a:prstGeom>
        </p:spPr>
      </p:pic>
      <p:pic>
        <p:nvPicPr>
          <p:cNvPr id="23" name="Picture 22">
            <a:extLst>
              <a:ext uri="{FF2B5EF4-FFF2-40B4-BE49-F238E27FC236}">
                <a16:creationId xmlns:a16="http://schemas.microsoft.com/office/drawing/2014/main" id="{CAC633B4-ABD4-A7D6-2729-D2B7AEF434D4}"/>
              </a:ext>
            </a:extLst>
          </p:cNvPr>
          <p:cNvPicPr>
            <a:picLocks noChangeAspect="1"/>
          </p:cNvPicPr>
          <p:nvPr/>
        </p:nvPicPr>
        <p:blipFill>
          <a:blip r:embed="rId3"/>
          <a:stretch>
            <a:fillRect/>
          </a:stretch>
        </p:blipFill>
        <p:spPr>
          <a:xfrm>
            <a:off x="1123403" y="2501411"/>
            <a:ext cx="550629" cy="351692"/>
          </a:xfrm>
          <a:prstGeom prst="rect">
            <a:avLst/>
          </a:prstGeom>
        </p:spPr>
      </p:pic>
      <p:sp>
        <p:nvSpPr>
          <p:cNvPr id="24" name="Rectangle 13">
            <a:extLst>
              <a:ext uri="{FF2B5EF4-FFF2-40B4-BE49-F238E27FC236}">
                <a16:creationId xmlns:a16="http://schemas.microsoft.com/office/drawing/2014/main" id="{0A2A5618-78D0-79E0-831F-D2016E862DFF}"/>
              </a:ext>
            </a:extLst>
          </p:cNvPr>
          <p:cNvSpPr>
            <a:spLocks noChangeArrowheads="1"/>
          </p:cNvSpPr>
          <p:nvPr/>
        </p:nvSpPr>
        <p:spPr bwMode="auto">
          <a:xfrm>
            <a:off x="2963007" y="3411414"/>
            <a:ext cx="1003022" cy="184500"/>
          </a:xfrm>
          <a:prstGeom prst="rect">
            <a:avLst/>
          </a:prstGeom>
          <a:solidFill>
            <a:srgbClr val="F7F7F7"/>
          </a:solidFill>
          <a:ln w="12700">
            <a:noFill/>
            <a:miter lim="800000"/>
            <a:headEnd/>
            <a:tailEnd/>
          </a:ln>
          <a:effectLst/>
        </p:spPr>
        <p:txBody>
          <a:bodyPr wrap="none" anchor="ctr">
            <a:prstTxWarp prst="textNoShape">
              <a:avLst/>
            </a:prstTxWarp>
          </a:bodyPr>
          <a:lstStyle/>
          <a:p>
            <a:pPr algn="ctr"/>
            <a:endParaRPr lang="en-US" sz="18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772CB47-B3A2-663F-6572-5832BF6E43F0}"/>
              </a:ext>
            </a:extLst>
          </p:cNvPr>
          <p:cNvPicPr>
            <a:picLocks noChangeAspect="1"/>
          </p:cNvPicPr>
          <p:nvPr/>
        </p:nvPicPr>
        <p:blipFill>
          <a:blip r:embed="rId4"/>
          <a:stretch>
            <a:fillRect/>
          </a:stretch>
        </p:blipFill>
        <p:spPr>
          <a:xfrm>
            <a:off x="228600" y="961573"/>
            <a:ext cx="8686800" cy="3860800"/>
          </a:xfrm>
          <a:prstGeom prst="rect">
            <a:avLst/>
          </a:prstGeom>
        </p:spPr>
      </p:pic>
      <p:cxnSp>
        <p:nvCxnSpPr>
          <p:cNvPr id="11" name="Straight Connector 10">
            <a:extLst>
              <a:ext uri="{FF2B5EF4-FFF2-40B4-BE49-F238E27FC236}">
                <a16:creationId xmlns:a16="http://schemas.microsoft.com/office/drawing/2014/main" id="{2B5B670C-7C74-2D84-B7E3-26577D6829EC}"/>
              </a:ext>
            </a:extLst>
          </p:cNvPr>
          <p:cNvCxnSpPr>
            <a:cxnSpLocks/>
          </p:cNvCxnSpPr>
          <p:nvPr/>
        </p:nvCxnSpPr>
        <p:spPr>
          <a:xfrm>
            <a:off x="1011032" y="1331673"/>
            <a:ext cx="826477"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2" name="Rectangle 13">
            <a:extLst>
              <a:ext uri="{FF2B5EF4-FFF2-40B4-BE49-F238E27FC236}">
                <a16:creationId xmlns:a16="http://schemas.microsoft.com/office/drawing/2014/main" id="{52AD857B-DDA1-AA1E-8272-29E9FA60EE0F}"/>
              </a:ext>
            </a:extLst>
          </p:cNvPr>
          <p:cNvSpPr>
            <a:spLocks noChangeArrowheads="1"/>
          </p:cNvSpPr>
          <p:nvPr/>
        </p:nvSpPr>
        <p:spPr bwMode="auto">
          <a:xfrm>
            <a:off x="256978" y="2183674"/>
            <a:ext cx="1787637" cy="514350"/>
          </a:xfrm>
          <a:prstGeom prst="rect">
            <a:avLst/>
          </a:prstGeom>
          <a:solidFill>
            <a:srgbClr val="FDFEFD"/>
          </a:solidFill>
          <a:ln w="12700">
            <a:noFill/>
            <a:miter lim="800000"/>
            <a:headEnd/>
            <a:tailEnd/>
          </a:ln>
          <a:effectLst/>
        </p:spPr>
        <p:txBody>
          <a:bodyPr wrap="none" anchor="ctr">
            <a:prstTxWarp prst="textNoShape">
              <a:avLst/>
            </a:prstTxWarp>
          </a:bodyPr>
          <a:lstStyle/>
          <a:p>
            <a:pPr algn="ctr"/>
            <a:r>
              <a:rPr lang="en-US" b="1" dirty="0">
                <a:solidFill>
                  <a:schemeClr val="tx1">
                    <a:lumMod val="65000"/>
                    <a:lumOff val="35000"/>
                  </a:schemeClr>
                </a:solidFill>
                <a:latin typeface="Calibri" panose="020F0502020204030204" pitchFamily="34" charset="0"/>
                <a:cs typeface="Calibri" panose="020F0502020204030204" pitchFamily="34" charset="0"/>
              </a:rPr>
              <a:t>Maraviroc</a:t>
            </a:r>
          </a:p>
        </p:txBody>
      </p:sp>
      <p:pic>
        <p:nvPicPr>
          <p:cNvPr id="13" name="Picture 12">
            <a:extLst>
              <a:ext uri="{FF2B5EF4-FFF2-40B4-BE49-F238E27FC236}">
                <a16:creationId xmlns:a16="http://schemas.microsoft.com/office/drawing/2014/main" id="{C467998C-A83E-A9AA-7C44-798A33329D38}"/>
              </a:ext>
            </a:extLst>
          </p:cNvPr>
          <p:cNvPicPr>
            <a:picLocks noChangeAspect="1"/>
          </p:cNvPicPr>
          <p:nvPr/>
        </p:nvPicPr>
        <p:blipFill>
          <a:blip r:embed="rId3"/>
          <a:stretch>
            <a:fillRect/>
          </a:stretch>
        </p:blipFill>
        <p:spPr>
          <a:xfrm>
            <a:off x="940845" y="2921012"/>
            <a:ext cx="457200" cy="292018"/>
          </a:xfrm>
          <a:prstGeom prst="rect">
            <a:avLst/>
          </a:prstGeom>
        </p:spPr>
      </p:pic>
      <p:pic>
        <p:nvPicPr>
          <p:cNvPr id="14" name="Picture 13">
            <a:extLst>
              <a:ext uri="{FF2B5EF4-FFF2-40B4-BE49-F238E27FC236}">
                <a16:creationId xmlns:a16="http://schemas.microsoft.com/office/drawing/2014/main" id="{3F1F947E-A550-3E73-2A30-48495149D17D}"/>
              </a:ext>
            </a:extLst>
          </p:cNvPr>
          <p:cNvPicPr>
            <a:picLocks noChangeAspect="1"/>
          </p:cNvPicPr>
          <p:nvPr/>
        </p:nvPicPr>
        <p:blipFill>
          <a:blip r:embed="rId3"/>
          <a:stretch>
            <a:fillRect/>
          </a:stretch>
        </p:blipFill>
        <p:spPr>
          <a:xfrm>
            <a:off x="660831" y="2653811"/>
            <a:ext cx="457200" cy="292018"/>
          </a:xfrm>
          <a:prstGeom prst="rect">
            <a:avLst/>
          </a:prstGeom>
        </p:spPr>
      </p:pic>
      <p:pic>
        <p:nvPicPr>
          <p:cNvPr id="15" name="Picture 14">
            <a:extLst>
              <a:ext uri="{FF2B5EF4-FFF2-40B4-BE49-F238E27FC236}">
                <a16:creationId xmlns:a16="http://schemas.microsoft.com/office/drawing/2014/main" id="{3263A055-EB7A-BC2F-81EF-37AE0C365958}"/>
              </a:ext>
            </a:extLst>
          </p:cNvPr>
          <p:cNvPicPr>
            <a:picLocks noChangeAspect="1"/>
          </p:cNvPicPr>
          <p:nvPr/>
        </p:nvPicPr>
        <p:blipFill>
          <a:blip r:embed="rId3"/>
          <a:stretch>
            <a:fillRect/>
          </a:stretch>
        </p:blipFill>
        <p:spPr>
          <a:xfrm>
            <a:off x="1158236" y="2653811"/>
            <a:ext cx="457200" cy="292018"/>
          </a:xfrm>
          <a:prstGeom prst="rect">
            <a:avLst/>
          </a:prstGeom>
        </p:spPr>
      </p:pic>
      <p:sp>
        <p:nvSpPr>
          <p:cNvPr id="8" name="Rectangle 7">
            <a:extLst>
              <a:ext uri="{FF2B5EF4-FFF2-40B4-BE49-F238E27FC236}">
                <a16:creationId xmlns:a16="http://schemas.microsoft.com/office/drawing/2014/main" id="{411F1E67-824D-6CB2-A624-A8D41EC800B4}"/>
              </a:ext>
            </a:extLst>
          </p:cNvPr>
          <p:cNvSpPr/>
          <p:nvPr/>
        </p:nvSpPr>
        <p:spPr>
          <a:xfrm>
            <a:off x="2912609" y="4466336"/>
            <a:ext cx="3534682" cy="283464"/>
          </a:xfrm>
          <a:prstGeom prst="rect">
            <a:avLst/>
          </a:prstGeom>
          <a:solidFill>
            <a:srgbClr val="DBCC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dirty="0">
                <a:solidFill>
                  <a:srgbClr val="3C6BBB"/>
                </a:solidFill>
                <a:latin typeface="Calibri" panose="020F0502020204030204" pitchFamily="34" charset="0"/>
                <a:cs typeface="Calibri" panose="020F0502020204030204" pitchFamily="34" charset="0"/>
              </a:rPr>
              <a:t>CCR5 coreceptor conformational change</a:t>
            </a:r>
          </a:p>
        </p:txBody>
      </p:sp>
    </p:spTree>
    <p:extLst>
      <p:ext uri="{BB962C8B-B14F-4D97-AF65-F5344CB8AC3E}">
        <p14:creationId xmlns:p14="http://schemas.microsoft.com/office/powerpoint/2010/main" val="1598077455"/>
      </p:ext>
    </p:extLst>
  </p:cSld>
  <p:clrMapOvr>
    <a:masterClrMapping/>
  </p:clrMapOvr>
  <mc:AlternateContent xmlns:mc="http://schemas.openxmlformats.org/markup-compatibility/2006" xmlns:p14="http://schemas.microsoft.com/office/powerpoint/2010/main">
    <mc:Choice Requires="p14">
      <p:transition spd="slow" p14:dur="1250" advTm="26890">
        <p:fade/>
      </p:transition>
    </mc:Choice>
    <mc:Fallback xmlns="">
      <p:transition spd="slow" advTm="2689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3D5E-94E4-D749-8415-3EE121BA3207}"/>
              </a:ext>
            </a:extLst>
          </p:cNvPr>
          <p:cNvSpPr>
            <a:spLocks noGrp="1"/>
          </p:cNvSpPr>
          <p:nvPr>
            <p:ph type="title"/>
          </p:nvPr>
        </p:nvSpPr>
        <p:spPr/>
        <p:txBody>
          <a:bodyPr/>
          <a:lstStyle/>
          <a:p>
            <a:r>
              <a:rPr lang="en-US" dirty="0"/>
              <a:t>Maraviroc (</a:t>
            </a:r>
            <a:r>
              <a:rPr lang="en-US" i="1" dirty="0" err="1"/>
              <a:t>Selzentry</a:t>
            </a:r>
            <a:r>
              <a:rPr lang="en-US" dirty="0"/>
              <a:t>)</a:t>
            </a:r>
          </a:p>
        </p:txBody>
      </p:sp>
      <p:sp>
        <p:nvSpPr>
          <p:cNvPr id="3" name="Text Placeholder 2">
            <a:extLst>
              <a:ext uri="{FF2B5EF4-FFF2-40B4-BE49-F238E27FC236}">
                <a16:creationId xmlns:a16="http://schemas.microsoft.com/office/drawing/2014/main" id="{A0E6F715-9301-C843-AEB6-563CBCDD3C84}"/>
              </a:ext>
            </a:extLst>
          </p:cNvPr>
          <p:cNvSpPr>
            <a:spLocks noGrp="1"/>
          </p:cNvSpPr>
          <p:nvPr>
            <p:ph type="body" sz="quarter" idx="14"/>
          </p:nvPr>
        </p:nvSpPr>
        <p:spPr/>
        <p:txBody>
          <a:bodyPr/>
          <a:lstStyle/>
          <a:p>
            <a:endParaRPr lang="en-US" dirty="0"/>
          </a:p>
        </p:txBody>
      </p:sp>
      <p:graphicFrame>
        <p:nvGraphicFramePr>
          <p:cNvPr id="5" name="Group 65">
            <a:extLst>
              <a:ext uri="{FF2B5EF4-FFF2-40B4-BE49-F238E27FC236}">
                <a16:creationId xmlns:a16="http://schemas.microsoft.com/office/drawing/2014/main" id="{AA2D9D70-923F-F79A-B9FA-C147029108B9}"/>
              </a:ext>
            </a:extLst>
          </p:cNvPr>
          <p:cNvGraphicFramePr>
            <a:graphicFrameLocks noGrp="1"/>
          </p:cNvGraphicFramePr>
          <p:nvPr>
            <p:extLst>
              <p:ext uri="{D42A27DB-BD31-4B8C-83A1-F6EECF244321}">
                <p14:modId xmlns:p14="http://schemas.microsoft.com/office/powerpoint/2010/main" val="711892041"/>
              </p:ext>
            </p:extLst>
          </p:nvPr>
        </p:nvGraphicFramePr>
        <p:xfrm>
          <a:off x="320040" y="1285436"/>
          <a:ext cx="8503920" cy="2647590"/>
        </p:xfrm>
        <a:graphic>
          <a:graphicData uri="http://schemas.openxmlformats.org/drawingml/2006/table">
            <a:tbl>
              <a:tblPr>
                <a:effectLst/>
              </a:tblPr>
              <a:tblGrid>
                <a:gridCol w="6071967">
                  <a:extLst>
                    <a:ext uri="{9D8B030D-6E8A-4147-A177-3AD203B41FA5}">
                      <a16:colId xmlns:a16="http://schemas.microsoft.com/office/drawing/2014/main" val="20000"/>
                    </a:ext>
                  </a:extLst>
                </a:gridCol>
                <a:gridCol w="2431953">
                  <a:extLst>
                    <a:ext uri="{9D8B030D-6E8A-4147-A177-3AD203B41FA5}">
                      <a16:colId xmlns:a16="http://schemas.microsoft.com/office/drawing/2014/main" val="20003"/>
                    </a:ext>
                  </a:extLst>
                </a:gridCol>
              </a:tblGrid>
              <a:tr h="48032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dirty="0">
                          <a:ln>
                            <a:noFill/>
                          </a:ln>
                          <a:solidFill>
                            <a:srgbClr val="FFFFFF"/>
                          </a:solidFill>
                          <a:effectLst/>
                          <a:latin typeface="Arial" panose="020B0604020202020204" pitchFamily="34" charset="0"/>
                          <a:ea typeface="ＭＳ Ｐゴシック" pitchFamily="-108" charset="-128"/>
                          <a:cs typeface="Arial" panose="020B0604020202020204" pitchFamily="34" charset="0"/>
                        </a:rPr>
                        <a:t>Maraviroc: Recommended Dosage in Adults*</a:t>
                      </a:r>
                      <a:endParaRPr lang="en-US" sz="1600" b="0" dirty="0">
                        <a:solidFill>
                          <a:srgbClr val="FFFFFF"/>
                        </a:solidFill>
                        <a:latin typeface="Arial" panose="020B0604020202020204" pitchFamily="34" charset="0"/>
                        <a:cs typeface="Arial" panose="020B0604020202020204" pitchFamily="34" charset="0"/>
                      </a:endParaRPr>
                    </a:p>
                  </a:txBody>
                  <a:tcPr marL="137160" marR="49322" marT="24653" marB="2465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tx1">
                        <a:lumMod val="85000"/>
                        <a:lumOff val="1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a:solidFill>
                          <a:srgbClr val="FFFFFF"/>
                        </a:solidFill>
                      </a:endParaRPr>
                    </a:p>
                  </a:txBody>
                  <a:tcPr marL="137160" marR="49322" marT="24653" marB="2465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val="10000"/>
                  </a:ext>
                </a:extLst>
              </a:tr>
              <a:tr h="480842">
                <a:tc>
                  <a:txBody>
                    <a:bodyPr/>
                    <a:lstStyle/>
                    <a:p>
                      <a:pPr marL="91440" indent="0" algn="l"/>
                      <a:r>
                        <a:rPr kumimoji="0" lang="en-US" sz="1600" b="1" i="0" u="none" strike="noStrike" cap="none" normalizeH="0" baseline="0" dirty="0">
                          <a:ln>
                            <a:noFill/>
                          </a:ln>
                          <a:solidFill>
                            <a:srgbClr val="FFFFFF"/>
                          </a:solidFill>
                          <a:effectLst/>
                          <a:latin typeface="Arial" panose="020B0604020202020204" pitchFamily="34" charset="0"/>
                          <a:ea typeface="ＭＳ Ｐゴシック" pitchFamily="-108" charset="-128"/>
                          <a:cs typeface="Arial" panose="020B0604020202020204" pitchFamily="34" charset="0"/>
                        </a:rPr>
                        <a:t>Concomitant Medications</a:t>
                      </a:r>
                    </a:p>
                  </a:txBody>
                  <a:tcPr marL="49322" marR="49322" marT="24653" marB="24653" anchor="ctr" horzOverflow="overflow">
                    <a:lnL w="1270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696969"/>
                    </a:solidFill>
                  </a:tcPr>
                </a:tc>
                <a:tc>
                  <a:txBody>
                    <a:bodyPr/>
                    <a:lstStyle/>
                    <a:p>
                      <a:pPr marL="0" indent="0" algn="ctr"/>
                      <a:r>
                        <a:rPr kumimoji="0" lang="en-US" sz="1400" b="1" i="0" u="none" strike="noStrike" cap="none" normalizeH="0" baseline="0" dirty="0">
                          <a:ln>
                            <a:noFill/>
                          </a:ln>
                          <a:solidFill>
                            <a:srgbClr val="FFFFFF"/>
                          </a:solidFill>
                          <a:effectLst/>
                          <a:latin typeface="Arial" panose="020B0604020202020204" pitchFamily="34" charset="0"/>
                          <a:ea typeface="ＭＳ Ｐゴシック" pitchFamily="-108" charset="-128"/>
                          <a:cs typeface="Arial" panose="020B0604020202020204" pitchFamily="34" charset="0"/>
                        </a:rPr>
                        <a:t>Dose</a:t>
                      </a:r>
                      <a:endParaRPr kumimoji="0" lang="en-US" sz="1200" b="0" i="0" u="none" strike="noStrike" cap="none" normalizeH="0" baseline="0" dirty="0">
                        <a:ln>
                          <a:noFill/>
                        </a:ln>
                        <a:solidFill>
                          <a:srgbClr val="FFFFFF"/>
                        </a:solidFill>
                        <a:effectLst/>
                        <a:latin typeface="Arial" panose="020B0604020202020204" pitchFamily="34" charset="0"/>
                        <a:ea typeface="ＭＳ Ｐゴシック" pitchFamily="-108" charset="-128"/>
                        <a:cs typeface="Arial" panose="020B0604020202020204" pitchFamily="34" charset="0"/>
                      </a:endParaRPr>
                    </a:p>
                  </a:txBody>
                  <a:tcPr marL="49322" marR="49322" marT="24653" marB="2465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31669B"/>
                    </a:solidFill>
                  </a:tcPr>
                </a:tc>
                <a:extLst>
                  <a:ext uri="{0D108BD9-81ED-4DB2-BD59-A6C34878D82A}">
                    <a16:rowId xmlns:a16="http://schemas.microsoft.com/office/drawing/2014/main" val="10001"/>
                  </a:ext>
                </a:extLst>
              </a:tr>
              <a:tr h="562142">
                <a:tc>
                  <a:txBody>
                    <a:bodyPr/>
                    <a:lstStyle/>
                    <a:p>
                      <a:pPr marL="58738" marR="0" lvl="1" indent="0" algn="l" defTabSz="914400" rtl="0" eaLnBrk="1" fontAlgn="auto" latinLnBrk="0" hangingPunct="1">
                        <a:lnSpc>
                          <a:spcPct val="100000"/>
                        </a:lnSpc>
                        <a:spcBef>
                          <a:spcPts val="0"/>
                        </a:spcBef>
                        <a:spcAft>
                          <a:spcPts val="0"/>
                        </a:spcAft>
                        <a:buClr>
                          <a:schemeClr val="bg2"/>
                        </a:buClr>
                        <a:buSzTx/>
                        <a:buFontTx/>
                        <a:buNone/>
                        <a:tabLst/>
                        <a:defRPr/>
                      </a:pPr>
                      <a:r>
                        <a:rPr lang="en-US" sz="1400" kern="1200" spc="-30" dirty="0">
                          <a:solidFill>
                            <a:srgbClr val="000000"/>
                          </a:solidFill>
                          <a:latin typeface="Arial" panose="020B0604020202020204" pitchFamily="34" charset="0"/>
                          <a:ea typeface="+mn-ea"/>
                          <a:cs typeface="Arial" panose="020B0604020202020204" pitchFamily="34" charset="0"/>
                        </a:rPr>
                        <a:t>Noninteracting concomitant medications</a:t>
                      </a:r>
                      <a:endParaRPr lang="en-US" sz="1400" kern="1200" spc="-30" baseline="30000" dirty="0">
                        <a:solidFill>
                          <a:srgbClr val="000000"/>
                        </a:solidFill>
                        <a:latin typeface="Arial" panose="020B0604020202020204" pitchFamily="34" charset="0"/>
                        <a:ea typeface="+mn-ea"/>
                        <a:cs typeface="Arial" panose="020B0604020202020204" pitchFamily="34" charset="0"/>
                      </a:endParaRPr>
                    </a:p>
                  </a:txBody>
                  <a:tcPr marL="68580" marR="49322" marT="24653" marB="24653" anchor="ctr" horzOverflow="overflow">
                    <a:lnL w="12700"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65000"/>
                        <a:alpha val="20000"/>
                      </a:schemeClr>
                    </a:solidFill>
                  </a:tcPr>
                </a:tc>
                <a:tc>
                  <a:txBody>
                    <a:bodyPr/>
                    <a:lstStyle/>
                    <a:p>
                      <a:pPr marL="342900" marR="0" lvl="1" indent="-279400" algn="ctr" defTabSz="914400" rtl="0" eaLnBrk="1" fontAlgn="auto" latinLnBrk="0" hangingPunct="1">
                        <a:lnSpc>
                          <a:spcPct val="100000"/>
                        </a:lnSpc>
                        <a:spcBef>
                          <a:spcPts val="400"/>
                        </a:spcBef>
                        <a:spcAft>
                          <a:spcPts val="0"/>
                        </a:spcAft>
                        <a:buClr>
                          <a:schemeClr val="bg2"/>
                        </a:buClr>
                        <a:buSzTx/>
                        <a:buFont typeface="Arial"/>
                        <a:buNone/>
                        <a:tabLst/>
                        <a:defRPr/>
                      </a:pPr>
                      <a:r>
                        <a:rPr kumimoji="0" lang="en-US" sz="1400" b="0" i="0" u="none" strike="noStrike" kern="12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300 mg twice a day</a:t>
                      </a:r>
                    </a:p>
                  </a:txBody>
                  <a:tcPr marL="49322" marR="49322" marT="24653" marB="24653" anchor="ctr" horzOverflow="overflow">
                    <a:lnL w="952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31669B">
                        <a:alpha val="20000"/>
                      </a:srgbClr>
                    </a:solidFill>
                  </a:tcPr>
                </a:tc>
                <a:extLst>
                  <a:ext uri="{0D108BD9-81ED-4DB2-BD59-A6C34878D82A}">
                    <a16:rowId xmlns:a16="http://schemas.microsoft.com/office/drawing/2014/main" val="10002"/>
                  </a:ext>
                </a:extLst>
              </a:tr>
              <a:tr h="562142">
                <a:tc>
                  <a:txBody>
                    <a:bodyPr/>
                    <a:lstStyle/>
                    <a:p>
                      <a:pPr marL="58738" marR="0" lvl="1" indent="0" algn="l" defTabSz="914400" rtl="0" eaLnBrk="1" fontAlgn="auto" latinLnBrk="0" hangingPunct="1">
                        <a:lnSpc>
                          <a:spcPct val="100000"/>
                        </a:lnSpc>
                        <a:spcBef>
                          <a:spcPts val="0"/>
                        </a:spcBef>
                        <a:spcAft>
                          <a:spcPts val="0"/>
                        </a:spcAft>
                        <a:buClr>
                          <a:schemeClr val="bg2"/>
                        </a:buClr>
                        <a:buSzTx/>
                        <a:buFontTx/>
                        <a:buNone/>
                        <a:tabLst/>
                        <a:defRPr/>
                      </a:pPr>
                      <a:r>
                        <a:rPr lang="en-US" sz="1400" kern="1200" spc="-30" dirty="0">
                          <a:solidFill>
                            <a:srgbClr val="000000"/>
                          </a:solidFill>
                          <a:latin typeface="Arial" panose="020B0604020202020204" pitchFamily="34" charset="0"/>
                          <a:ea typeface="+mn-ea"/>
                          <a:cs typeface="Arial" panose="020B0604020202020204" pitchFamily="34" charset="0"/>
                        </a:rPr>
                        <a:t>Potent CYP3A inhibitors (+/- potent CYP3A inducer)</a:t>
                      </a:r>
                    </a:p>
                  </a:txBody>
                  <a:tcPr marL="68580" marR="49322" marT="24653" marB="24653" anchor="ctr" horzOverflow="overflow">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65000"/>
                        <a:alpha val="35000"/>
                      </a:schemeClr>
                    </a:solidFill>
                  </a:tcPr>
                </a:tc>
                <a:tc>
                  <a:txBody>
                    <a:bodyPr/>
                    <a:lstStyle/>
                    <a:p>
                      <a:pPr marL="342900" marR="0" lvl="1" indent="-279400" algn="ctr" defTabSz="914400" rtl="0" eaLnBrk="1" fontAlgn="auto" latinLnBrk="0" hangingPunct="1">
                        <a:lnSpc>
                          <a:spcPct val="100000"/>
                        </a:lnSpc>
                        <a:spcBef>
                          <a:spcPts val="400"/>
                        </a:spcBef>
                        <a:spcAft>
                          <a:spcPts val="0"/>
                        </a:spcAft>
                        <a:buClr>
                          <a:schemeClr val="bg2"/>
                        </a:buClr>
                        <a:buSzTx/>
                        <a:buFont typeface="Arial"/>
                        <a:buNone/>
                        <a:tabLst/>
                        <a:defRPr/>
                      </a:pPr>
                      <a:r>
                        <a:rPr kumimoji="0" lang="en-US" sz="1400" b="0" i="0" u="none" strike="noStrike" kern="12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150 mg twice a day</a:t>
                      </a:r>
                    </a:p>
                  </a:txBody>
                  <a:tcPr marL="49322" marR="49322" marT="24653" marB="24653" anchor="ctr" horzOverflow="overflow">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31669B">
                        <a:alpha val="35000"/>
                      </a:srgbClr>
                    </a:solidFill>
                  </a:tcPr>
                </a:tc>
                <a:extLst>
                  <a:ext uri="{0D108BD9-81ED-4DB2-BD59-A6C34878D82A}">
                    <a16:rowId xmlns:a16="http://schemas.microsoft.com/office/drawing/2014/main" val="10003"/>
                  </a:ext>
                </a:extLst>
              </a:tr>
              <a:tr h="562142">
                <a:tc>
                  <a:txBody>
                    <a:bodyPr/>
                    <a:lstStyle/>
                    <a:p>
                      <a:pPr marL="58738" marR="0" lvl="1" indent="0" algn="l" defTabSz="914400" rtl="0" eaLnBrk="1" fontAlgn="auto" latinLnBrk="0" hangingPunct="1">
                        <a:lnSpc>
                          <a:spcPct val="100000"/>
                        </a:lnSpc>
                        <a:spcBef>
                          <a:spcPts val="0"/>
                        </a:spcBef>
                        <a:spcAft>
                          <a:spcPts val="0"/>
                        </a:spcAft>
                        <a:buClr>
                          <a:schemeClr val="bg2"/>
                        </a:buClr>
                        <a:buSzTx/>
                        <a:buFontTx/>
                        <a:buNone/>
                        <a:tabLst/>
                        <a:defRPr/>
                      </a:pPr>
                      <a:r>
                        <a:rPr lang="en-US" sz="1400" b="0" i="0" kern="1200" dirty="0">
                          <a:solidFill>
                            <a:schemeClr val="tx1"/>
                          </a:solidFill>
                          <a:effectLst/>
                          <a:latin typeface="Arial" panose="020B0604020202020204" pitchFamily="34" charset="0"/>
                          <a:ea typeface="+mn-ea"/>
                          <a:cs typeface="Arial" panose="020B0604020202020204" pitchFamily="34" charset="0"/>
                        </a:rPr>
                        <a:t>Potent and moderate CYP3A inducers (without a potent CYP3A inhibitor)</a:t>
                      </a:r>
                      <a:r>
                        <a:rPr lang="en-US" sz="1400" kern="1200" spc="-30" baseline="0" dirty="0">
                          <a:solidFill>
                            <a:srgbClr val="000000"/>
                          </a:solidFill>
                          <a:latin typeface="Arial" panose="020B0604020202020204" pitchFamily="34" charset="0"/>
                          <a:ea typeface="+mn-ea"/>
                          <a:cs typeface="Arial" panose="020B0604020202020204" pitchFamily="34" charset="0"/>
                        </a:rPr>
                        <a:t> </a:t>
                      </a:r>
                      <a:endParaRPr lang="en-US" sz="1400" kern="1200" spc="-30" dirty="0">
                        <a:solidFill>
                          <a:srgbClr val="000000"/>
                        </a:solidFill>
                        <a:latin typeface="Arial" panose="020B0604020202020204" pitchFamily="34" charset="0"/>
                        <a:ea typeface="+mn-ea"/>
                        <a:cs typeface="Arial" panose="020B0604020202020204" pitchFamily="34" charset="0"/>
                      </a:endParaRPr>
                    </a:p>
                  </a:txBody>
                  <a:tcPr marL="68580" marR="49322" marT="24653" marB="24653" anchor="ctr" horzOverflow="overflow">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65000"/>
                        <a:alpha val="20000"/>
                      </a:schemeClr>
                    </a:solidFill>
                  </a:tcPr>
                </a:tc>
                <a:tc>
                  <a:txBody>
                    <a:bodyPr/>
                    <a:lstStyle/>
                    <a:p>
                      <a:pPr marL="342900" marR="0" lvl="1" indent="-279400" algn="ctr" defTabSz="914400" rtl="0" eaLnBrk="1" fontAlgn="auto" latinLnBrk="0" hangingPunct="1">
                        <a:lnSpc>
                          <a:spcPct val="100000"/>
                        </a:lnSpc>
                        <a:spcBef>
                          <a:spcPts val="400"/>
                        </a:spcBef>
                        <a:spcAft>
                          <a:spcPts val="0"/>
                        </a:spcAft>
                        <a:buClr>
                          <a:schemeClr val="bg2"/>
                        </a:buClr>
                        <a:buSzTx/>
                        <a:buFont typeface="Arial"/>
                        <a:buNone/>
                        <a:tabLst/>
                        <a:defRPr/>
                      </a:pPr>
                      <a:r>
                        <a:rPr kumimoji="0" lang="en-US" sz="1400" b="0" i="0" u="none" strike="noStrike" kern="12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600 mg twice a day</a:t>
                      </a:r>
                    </a:p>
                  </a:txBody>
                  <a:tcPr marL="49322" marR="49322" marT="24653" marB="24653" anchor="ctr" horzOverflow="overflow">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31669B">
                        <a:alpha val="20000"/>
                      </a:srgbClr>
                    </a:solidFill>
                  </a:tcPr>
                </a:tc>
                <a:extLst>
                  <a:ext uri="{0D108BD9-81ED-4DB2-BD59-A6C34878D82A}">
                    <a16:rowId xmlns:a16="http://schemas.microsoft.com/office/drawing/2014/main" val="10008"/>
                  </a:ext>
                </a:extLst>
              </a:tr>
            </a:tbl>
          </a:graphicData>
        </a:graphic>
      </p:graphicFrame>
      <p:sp>
        <p:nvSpPr>
          <p:cNvPr id="6" name="Rectangle 75">
            <a:extLst>
              <a:ext uri="{FF2B5EF4-FFF2-40B4-BE49-F238E27FC236}">
                <a16:creationId xmlns:a16="http://schemas.microsoft.com/office/drawing/2014/main" id="{142ED940-F10F-AE1B-CC4A-5B02FE4570DD}"/>
              </a:ext>
            </a:extLst>
          </p:cNvPr>
          <p:cNvSpPr>
            <a:spLocks noChangeArrowheads="1"/>
          </p:cNvSpPr>
          <p:nvPr/>
        </p:nvSpPr>
        <p:spPr bwMode="auto">
          <a:xfrm>
            <a:off x="319669" y="3982922"/>
            <a:ext cx="3377687" cy="375131"/>
          </a:xfrm>
          <a:prstGeom prst="rect">
            <a:avLst/>
          </a:prstGeom>
          <a:noFill/>
          <a:ln w="12700">
            <a:noFill/>
            <a:miter lim="800000"/>
            <a:headEnd/>
            <a:tailEnd/>
          </a:ln>
        </p:spPr>
        <p:txBody>
          <a:bodyPr lIns="70247" tIns="35719" rIns="70247" bIns="35719" anchor="ctr">
            <a:prstTxWarp prst="textNoShape">
              <a:avLst/>
            </a:prstTxWarp>
          </a:bodyPr>
          <a:lstStyle/>
          <a:p>
            <a:pPr defTabSz="700088">
              <a:spcBef>
                <a:spcPct val="50000"/>
              </a:spcBef>
            </a:pPr>
            <a:r>
              <a:rPr lang="en-US" sz="1100" dirty="0">
                <a:solidFill>
                  <a:srgbClr val="000000"/>
                </a:solidFill>
                <a:latin typeface="Arial" charset="0"/>
              </a:rPr>
              <a:t>*Take with or without food</a:t>
            </a:r>
          </a:p>
        </p:txBody>
      </p:sp>
    </p:spTree>
    <p:extLst>
      <p:ext uri="{BB962C8B-B14F-4D97-AF65-F5344CB8AC3E}">
        <p14:creationId xmlns:p14="http://schemas.microsoft.com/office/powerpoint/2010/main" val="2925877966"/>
      </p:ext>
    </p:extLst>
  </p:cSld>
  <p:clrMapOvr>
    <a:masterClrMapping/>
  </p:clrMapOvr>
  <mc:AlternateContent xmlns:mc="http://schemas.openxmlformats.org/markup-compatibility/2006" xmlns:p14="http://schemas.microsoft.com/office/powerpoint/2010/main">
    <mc:Choice Requires="p14">
      <p:transition spd="slow" p14:dur="1250" advTm="33226">
        <p:circle/>
      </p:transition>
    </mc:Choice>
    <mc:Fallback xmlns="">
      <p:transition spd="slow" advTm="33226">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CD4_Green_Fill.png">
            <a:extLst>
              <a:ext uri="{FF2B5EF4-FFF2-40B4-BE49-F238E27FC236}">
                <a16:creationId xmlns:a16="http://schemas.microsoft.com/office/drawing/2014/main" id="{2DC950EF-3818-6B40-BECE-C36473AAC24F}"/>
              </a:ext>
            </a:extLst>
          </p:cNvPr>
          <p:cNvPicPr>
            <a:picLocks noChangeAspect="1"/>
          </p:cNvPicPr>
          <p:nvPr/>
        </p:nvPicPr>
        <p:blipFill>
          <a:blip r:embed="rId2" cstate="print">
            <a:alphaModFix/>
            <a:extLst>
              <a:ext uri="{28A0092B-C50C-407E-A947-70E740481C1C}">
                <a14:useLocalDpi xmlns:a14="http://schemas.microsoft.com/office/drawing/2010/main"/>
              </a:ext>
            </a:extLst>
          </a:blip>
          <a:stretch>
            <a:fillRect/>
          </a:stretch>
        </p:blipFill>
        <p:spPr>
          <a:xfrm rot="19707756">
            <a:off x="3610866" y="2195601"/>
            <a:ext cx="471892" cy="606562"/>
          </a:xfrm>
          <a:prstGeom prst="rect">
            <a:avLst/>
          </a:prstGeom>
        </p:spPr>
      </p:pic>
      <p:sp>
        <p:nvSpPr>
          <p:cNvPr id="2" name="Title 1"/>
          <p:cNvSpPr>
            <a:spLocks noGrp="1"/>
          </p:cNvSpPr>
          <p:nvPr>
            <p:ph type="title"/>
          </p:nvPr>
        </p:nvSpPr>
        <p:spPr/>
        <p:txBody>
          <a:bodyPr>
            <a:normAutofit/>
          </a:bodyPr>
          <a:lstStyle/>
          <a:p>
            <a:r>
              <a:rPr lang="en-US" dirty="0">
                <a:ea typeface="ＭＳ Ｐゴシック" pitchFamily="22" charset="-128"/>
                <a:cs typeface="ＭＳ Ｐゴシック" pitchFamily="22" charset="-128"/>
              </a:rPr>
              <a:t>Host Receptors and HIV Entry</a:t>
            </a:r>
            <a:endParaRPr lang="en-US" dirty="0"/>
          </a:p>
        </p:txBody>
      </p:sp>
      <p:sp>
        <p:nvSpPr>
          <p:cNvPr id="5" name="Text Placeholder 4"/>
          <p:cNvSpPr>
            <a:spLocks noGrp="1"/>
          </p:cNvSpPr>
          <p:nvPr>
            <p:ph type="body" sz="quarter" idx="14"/>
          </p:nvPr>
        </p:nvSpPr>
        <p:spPr/>
        <p:txBody>
          <a:bodyPr/>
          <a:lstStyle/>
          <a:p>
            <a:r>
              <a:rPr lang="en-US" sz="600" dirty="0"/>
              <a:t>Illustration: David H. Spach, MD</a:t>
            </a:r>
          </a:p>
        </p:txBody>
      </p:sp>
      <p:grpSp>
        <p:nvGrpSpPr>
          <p:cNvPr id="61" name="Group 256"/>
          <p:cNvGrpSpPr/>
          <p:nvPr/>
        </p:nvGrpSpPr>
        <p:grpSpPr>
          <a:xfrm>
            <a:off x="2684172" y="2468885"/>
            <a:ext cx="3924445" cy="2905796"/>
            <a:chOff x="2693232" y="3245230"/>
            <a:chExt cx="4503252" cy="3728378"/>
          </a:xfrm>
        </p:grpSpPr>
        <p:sp>
          <p:nvSpPr>
            <p:cNvPr id="203" name="Freeform 170"/>
            <p:cNvSpPr/>
            <p:nvPr/>
          </p:nvSpPr>
          <p:spPr>
            <a:xfrm>
              <a:off x="2693232" y="3245230"/>
              <a:ext cx="4503252" cy="3231770"/>
            </a:xfrm>
            <a:custGeom>
              <a:avLst/>
              <a:gdLst>
                <a:gd name="connsiteX0" fmla="*/ 0 w 1524000"/>
                <a:gd name="connsiteY0" fmla="*/ 723900 h 1447800"/>
                <a:gd name="connsiteX1" fmla="*/ 237174 w 1524000"/>
                <a:gd name="connsiteY1" fmla="*/ 199073 h 1447800"/>
                <a:gd name="connsiteX2" fmla="*/ 762002 w 1524000"/>
                <a:gd name="connsiteY2" fmla="*/ 1 h 1447800"/>
                <a:gd name="connsiteX3" fmla="*/ 1286829 w 1524000"/>
                <a:gd name="connsiteY3" fmla="*/ 199075 h 1447800"/>
                <a:gd name="connsiteX4" fmla="*/ 1524001 w 1524000"/>
                <a:gd name="connsiteY4" fmla="*/ 723903 h 1447800"/>
                <a:gd name="connsiteX5" fmla="*/ 1286828 w 1524000"/>
                <a:gd name="connsiteY5" fmla="*/ 1248730 h 1447800"/>
                <a:gd name="connsiteX6" fmla="*/ 762001 w 1524000"/>
                <a:gd name="connsiteY6" fmla="*/ 1447803 h 1447800"/>
                <a:gd name="connsiteX7" fmla="*/ 237174 w 1524000"/>
                <a:gd name="connsiteY7" fmla="*/ 1248730 h 1447800"/>
                <a:gd name="connsiteX8" fmla="*/ 2 w 1524000"/>
                <a:gd name="connsiteY8" fmla="*/ 723902 h 1447800"/>
                <a:gd name="connsiteX9" fmla="*/ 0 w 1524000"/>
                <a:gd name="connsiteY9" fmla="*/ 723900 h 1447800"/>
                <a:gd name="connsiteX0" fmla="*/ 0 w 1524001"/>
                <a:gd name="connsiteY0" fmla="*/ 728820 h 1452723"/>
                <a:gd name="connsiteX1" fmla="*/ 304800 w 1524001"/>
                <a:gd name="connsiteY1" fmla="*/ 233520 h 1452723"/>
                <a:gd name="connsiteX2" fmla="*/ 762002 w 1524001"/>
                <a:gd name="connsiteY2" fmla="*/ 4921 h 1452723"/>
                <a:gd name="connsiteX3" fmla="*/ 1286829 w 1524001"/>
                <a:gd name="connsiteY3" fmla="*/ 203995 h 1452723"/>
                <a:gd name="connsiteX4" fmla="*/ 1524001 w 1524001"/>
                <a:gd name="connsiteY4" fmla="*/ 728823 h 1452723"/>
                <a:gd name="connsiteX5" fmla="*/ 1286828 w 1524001"/>
                <a:gd name="connsiteY5" fmla="*/ 1253650 h 1452723"/>
                <a:gd name="connsiteX6" fmla="*/ 762001 w 1524001"/>
                <a:gd name="connsiteY6" fmla="*/ 1452723 h 1452723"/>
                <a:gd name="connsiteX7" fmla="*/ 237174 w 1524001"/>
                <a:gd name="connsiteY7" fmla="*/ 1253650 h 1452723"/>
                <a:gd name="connsiteX8" fmla="*/ 2 w 1524001"/>
                <a:gd name="connsiteY8" fmla="*/ 728822 h 1452723"/>
                <a:gd name="connsiteX9" fmla="*/ 0 w 1524001"/>
                <a:gd name="connsiteY9" fmla="*/ 728820 h 1452723"/>
                <a:gd name="connsiteX0" fmla="*/ 0 w 1524001"/>
                <a:gd name="connsiteY0" fmla="*/ 728820 h 1381460"/>
                <a:gd name="connsiteX1" fmla="*/ 304800 w 1524001"/>
                <a:gd name="connsiteY1" fmla="*/ 233520 h 1381460"/>
                <a:gd name="connsiteX2" fmla="*/ 762002 w 1524001"/>
                <a:gd name="connsiteY2" fmla="*/ 4921 h 1381460"/>
                <a:gd name="connsiteX3" fmla="*/ 1286829 w 1524001"/>
                <a:gd name="connsiteY3" fmla="*/ 203995 h 1381460"/>
                <a:gd name="connsiteX4" fmla="*/ 1524001 w 1524001"/>
                <a:gd name="connsiteY4" fmla="*/ 728823 h 1381460"/>
                <a:gd name="connsiteX5" fmla="*/ 1286828 w 1524001"/>
                <a:gd name="connsiteY5" fmla="*/ 1253650 h 1381460"/>
                <a:gd name="connsiteX6" fmla="*/ 762000 w 1524001"/>
                <a:gd name="connsiteY6" fmla="*/ 1376520 h 1381460"/>
                <a:gd name="connsiteX7" fmla="*/ 237174 w 1524001"/>
                <a:gd name="connsiteY7" fmla="*/ 1253650 h 1381460"/>
                <a:gd name="connsiteX8" fmla="*/ 2 w 1524001"/>
                <a:gd name="connsiteY8" fmla="*/ 728822 h 1381460"/>
                <a:gd name="connsiteX9" fmla="*/ 0 w 1524001"/>
                <a:gd name="connsiteY9" fmla="*/ 728820 h 1381460"/>
                <a:gd name="connsiteX0" fmla="*/ 0 w 1447800"/>
                <a:gd name="connsiteY0" fmla="*/ 728820 h 1381460"/>
                <a:gd name="connsiteX1" fmla="*/ 304800 w 1447800"/>
                <a:gd name="connsiteY1" fmla="*/ 233520 h 1381460"/>
                <a:gd name="connsiteX2" fmla="*/ 762002 w 1447800"/>
                <a:gd name="connsiteY2" fmla="*/ 4921 h 1381460"/>
                <a:gd name="connsiteX3" fmla="*/ 1286829 w 1447800"/>
                <a:gd name="connsiteY3" fmla="*/ 203995 h 1381460"/>
                <a:gd name="connsiteX4" fmla="*/ 1447800 w 1447800"/>
                <a:gd name="connsiteY4" fmla="*/ 690720 h 1381460"/>
                <a:gd name="connsiteX5" fmla="*/ 1286828 w 1447800"/>
                <a:gd name="connsiteY5" fmla="*/ 1253650 h 1381460"/>
                <a:gd name="connsiteX6" fmla="*/ 762000 w 1447800"/>
                <a:gd name="connsiteY6" fmla="*/ 1376520 h 1381460"/>
                <a:gd name="connsiteX7" fmla="*/ 237174 w 1447800"/>
                <a:gd name="connsiteY7" fmla="*/ 1253650 h 1381460"/>
                <a:gd name="connsiteX8" fmla="*/ 2 w 1447800"/>
                <a:gd name="connsiteY8" fmla="*/ 728822 h 1381460"/>
                <a:gd name="connsiteX9" fmla="*/ 0 w 1447800"/>
                <a:gd name="connsiteY9" fmla="*/ 728820 h 1381460"/>
                <a:gd name="connsiteX0" fmla="*/ 0 w 1447800"/>
                <a:gd name="connsiteY0" fmla="*/ 728820 h 1381460"/>
                <a:gd name="connsiteX1" fmla="*/ 304800 w 1447800"/>
                <a:gd name="connsiteY1" fmla="*/ 233520 h 1381460"/>
                <a:gd name="connsiteX2" fmla="*/ 762002 w 1447800"/>
                <a:gd name="connsiteY2" fmla="*/ 4921 h 1381460"/>
                <a:gd name="connsiteX3" fmla="*/ 1286829 w 1447800"/>
                <a:gd name="connsiteY3" fmla="*/ 203995 h 1381460"/>
                <a:gd name="connsiteX4" fmla="*/ 1447800 w 1447800"/>
                <a:gd name="connsiteY4" fmla="*/ 690720 h 1381460"/>
                <a:gd name="connsiteX5" fmla="*/ 1286828 w 1447800"/>
                <a:gd name="connsiteY5" fmla="*/ 1253650 h 1381460"/>
                <a:gd name="connsiteX6" fmla="*/ 758371 w 1447800"/>
                <a:gd name="connsiteY6" fmla="*/ 1376520 h 1381460"/>
                <a:gd name="connsiteX7" fmla="*/ 237174 w 1447800"/>
                <a:gd name="connsiteY7" fmla="*/ 1253650 h 1381460"/>
                <a:gd name="connsiteX8" fmla="*/ 2 w 1447800"/>
                <a:gd name="connsiteY8" fmla="*/ 728822 h 1381460"/>
                <a:gd name="connsiteX9" fmla="*/ 0 w 1447800"/>
                <a:gd name="connsiteY9" fmla="*/ 728820 h 138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1381460">
                  <a:moveTo>
                    <a:pt x="0" y="728820"/>
                  </a:moveTo>
                  <a:cubicBezTo>
                    <a:pt x="0" y="530391"/>
                    <a:pt x="153367" y="370188"/>
                    <a:pt x="304800" y="233520"/>
                  </a:cubicBezTo>
                  <a:cubicBezTo>
                    <a:pt x="446418" y="105710"/>
                    <a:pt x="598331" y="9842"/>
                    <a:pt x="762002" y="4921"/>
                  </a:cubicBezTo>
                  <a:cubicBezTo>
                    <a:pt x="925674" y="0"/>
                    <a:pt x="1145212" y="76185"/>
                    <a:pt x="1286829" y="203995"/>
                  </a:cubicBezTo>
                  <a:cubicBezTo>
                    <a:pt x="1438261" y="340663"/>
                    <a:pt x="1447800" y="492291"/>
                    <a:pt x="1447800" y="690720"/>
                  </a:cubicBezTo>
                  <a:cubicBezTo>
                    <a:pt x="1447800" y="889149"/>
                    <a:pt x="1438261" y="1116982"/>
                    <a:pt x="1286828" y="1253650"/>
                  </a:cubicBezTo>
                  <a:cubicBezTo>
                    <a:pt x="1145211" y="1381460"/>
                    <a:pt x="953705" y="1376520"/>
                    <a:pt x="758371" y="1376520"/>
                  </a:cubicBezTo>
                  <a:cubicBezTo>
                    <a:pt x="563036" y="1376520"/>
                    <a:pt x="378791" y="1381460"/>
                    <a:pt x="237174" y="1253650"/>
                  </a:cubicBezTo>
                  <a:cubicBezTo>
                    <a:pt x="85741" y="1116982"/>
                    <a:pt x="1" y="927252"/>
                    <a:pt x="2" y="728822"/>
                  </a:cubicBezTo>
                  <a:lnTo>
                    <a:pt x="0" y="728820"/>
                  </a:lnTo>
                  <a:close/>
                </a:path>
              </a:pathLst>
            </a:custGeom>
            <a:gradFill flip="none" rotWithShape="1">
              <a:gsLst>
                <a:gs pos="87000">
                  <a:srgbClr val="596565"/>
                </a:gs>
                <a:gs pos="46000">
                  <a:srgbClr val="8B9EA6"/>
                </a:gs>
                <a:gs pos="6000">
                  <a:srgbClr val="9AADAA"/>
                </a:gs>
              </a:gsLst>
              <a:lin ang="13500000" scaled="1"/>
              <a:tileRect/>
            </a:gradFill>
            <a:ln w="15875" cap="flat" cmpd="sng" algn="ctr">
              <a:solidFill>
                <a:srgbClr val="3E4A51">
                  <a:alpha val="66000"/>
                </a:srgbClr>
              </a:solidFill>
              <a:prstDash val="solid"/>
              <a:round/>
              <a:headEnd type="none" w="med" len="med"/>
              <a:tailEnd type="none" w="med" len="med"/>
            </a:ln>
            <a:effectLst>
              <a:outerShdw blurRad="38100" dist="38100" dir="2700000" algn="tl"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2" name="Rounded Rectangle 201"/>
            <p:cNvSpPr/>
            <p:nvPr/>
          </p:nvSpPr>
          <p:spPr>
            <a:xfrm>
              <a:off x="4021292" y="5301000"/>
              <a:ext cx="1676400" cy="1672608"/>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2"/>
                  </a:solidFill>
                </a:rPr>
                <a:t>CD4 Cell</a:t>
              </a:r>
            </a:p>
          </p:txBody>
        </p:sp>
      </p:grpSp>
      <p:sp>
        <p:nvSpPr>
          <p:cNvPr id="296" name="Rectangle 25"/>
          <p:cNvSpPr>
            <a:spLocks noChangeArrowheads="1"/>
          </p:cNvSpPr>
          <p:nvPr/>
        </p:nvSpPr>
        <p:spPr bwMode="auto">
          <a:xfrm rot="19839032">
            <a:off x="3220550" y="2182963"/>
            <a:ext cx="631349"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1279">
              <a:spcBef>
                <a:spcPct val="2000"/>
              </a:spcBef>
            </a:pPr>
            <a:r>
              <a:rPr lang="en-US" sz="1200" dirty="0">
                <a:solidFill>
                  <a:srgbClr val="003C3E"/>
                </a:solidFill>
                <a:latin typeface="Arial" charset="0"/>
              </a:rPr>
              <a:t>CD4</a:t>
            </a:r>
          </a:p>
        </p:txBody>
      </p:sp>
      <p:sp>
        <p:nvSpPr>
          <p:cNvPr id="297" name="Rectangle 25"/>
          <p:cNvSpPr>
            <a:spLocks noChangeArrowheads="1"/>
          </p:cNvSpPr>
          <p:nvPr/>
        </p:nvSpPr>
        <p:spPr bwMode="auto">
          <a:xfrm>
            <a:off x="4100508" y="1948850"/>
            <a:ext cx="769961"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1279">
              <a:spcBef>
                <a:spcPct val="2000"/>
              </a:spcBef>
            </a:pPr>
            <a:r>
              <a:rPr lang="en-US" sz="1200" dirty="0">
                <a:solidFill>
                  <a:schemeClr val="bg2"/>
                </a:solidFill>
                <a:latin typeface="Arial" charset="0"/>
              </a:rPr>
              <a:t>CCR5</a:t>
            </a:r>
          </a:p>
        </p:txBody>
      </p:sp>
      <p:sp>
        <p:nvSpPr>
          <p:cNvPr id="298" name="Rectangle 25"/>
          <p:cNvSpPr>
            <a:spLocks noChangeArrowheads="1"/>
          </p:cNvSpPr>
          <p:nvPr/>
        </p:nvSpPr>
        <p:spPr bwMode="auto">
          <a:xfrm>
            <a:off x="4792324" y="1886611"/>
            <a:ext cx="78949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1279">
              <a:spcBef>
                <a:spcPct val="2000"/>
              </a:spcBef>
            </a:pPr>
            <a:r>
              <a:rPr lang="en-US" sz="1200" dirty="0">
                <a:solidFill>
                  <a:srgbClr val="7A006D"/>
                </a:solidFill>
                <a:latin typeface="Arial" charset="0"/>
              </a:rPr>
              <a:t>CXCR4</a:t>
            </a:r>
          </a:p>
        </p:txBody>
      </p:sp>
      <p:sp>
        <p:nvSpPr>
          <p:cNvPr id="28" name="Rectangle 25"/>
          <p:cNvSpPr>
            <a:spLocks noChangeArrowheads="1"/>
          </p:cNvSpPr>
          <p:nvPr/>
        </p:nvSpPr>
        <p:spPr bwMode="auto">
          <a:xfrm>
            <a:off x="431662" y="1851894"/>
            <a:ext cx="1028700" cy="340843"/>
          </a:xfrm>
          <a:prstGeom prst="rect">
            <a:avLst/>
          </a:prstGeom>
          <a:noFill/>
          <a:ln w="12700">
            <a:noFill/>
            <a:miter lim="800000"/>
            <a:headEnd/>
            <a:tailEnd/>
          </a:ln>
        </p:spPr>
        <p:txBody>
          <a:bodyPr lIns="70247" tIns="35719" rIns="70247" bIns="35719" anchor="ctr">
            <a:prstTxWarp prst="textNoShape">
              <a:avLst/>
            </a:prstTxWarp>
          </a:bodyPr>
          <a:lstStyle/>
          <a:p>
            <a:pPr algn="ctr" defTabSz="701279">
              <a:spcBef>
                <a:spcPct val="2000"/>
              </a:spcBef>
            </a:pPr>
            <a:r>
              <a:rPr lang="en-US" dirty="0">
                <a:latin typeface="Arial" charset="0"/>
              </a:rPr>
              <a:t>HIV</a:t>
            </a:r>
          </a:p>
        </p:txBody>
      </p:sp>
      <p:sp>
        <p:nvSpPr>
          <p:cNvPr id="29" name="Rectangle 25"/>
          <p:cNvSpPr>
            <a:spLocks noChangeArrowheads="1"/>
          </p:cNvSpPr>
          <p:nvPr/>
        </p:nvSpPr>
        <p:spPr bwMode="auto">
          <a:xfrm>
            <a:off x="3600450" y="2893015"/>
            <a:ext cx="2094294" cy="340843"/>
          </a:xfrm>
          <a:prstGeom prst="rect">
            <a:avLst/>
          </a:prstGeom>
          <a:noFill/>
          <a:ln w="12700">
            <a:noFill/>
            <a:miter lim="800000"/>
            <a:headEnd/>
            <a:tailEnd/>
          </a:ln>
        </p:spPr>
        <p:txBody>
          <a:bodyPr lIns="70247" tIns="35719" rIns="70247" bIns="35719" anchor="ctr">
            <a:prstTxWarp prst="textNoShape">
              <a:avLst/>
            </a:prstTxWarp>
          </a:bodyPr>
          <a:lstStyle/>
          <a:p>
            <a:pPr algn="ctr" defTabSz="701279">
              <a:spcBef>
                <a:spcPct val="2000"/>
              </a:spcBef>
            </a:pPr>
            <a:r>
              <a:rPr lang="en-US" sz="1600" dirty="0">
                <a:solidFill>
                  <a:schemeClr val="bg1"/>
                </a:solidFill>
                <a:latin typeface="Arial" charset="0"/>
              </a:rPr>
              <a:t>Host Receptors</a:t>
            </a:r>
          </a:p>
        </p:txBody>
      </p:sp>
      <p:pic>
        <p:nvPicPr>
          <p:cNvPr id="30" name="Picture 29" descr="HIV_Orang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032340">
            <a:off x="3579705" y="1059506"/>
            <a:ext cx="848223" cy="851142"/>
          </a:xfrm>
          <a:prstGeom prst="rect">
            <a:avLst/>
          </a:prstGeom>
          <a:effectLst>
            <a:outerShdw blurRad="38100" dist="38100" dir="2700000" algn="tl" rotWithShape="0">
              <a:srgbClr val="000000">
                <a:alpha val="50000"/>
              </a:srgbClr>
            </a:outerShdw>
          </a:effectLst>
        </p:spPr>
      </p:pic>
      <p:grpSp>
        <p:nvGrpSpPr>
          <p:cNvPr id="4" name="Group 3">
            <a:extLst>
              <a:ext uri="{FF2B5EF4-FFF2-40B4-BE49-F238E27FC236}">
                <a16:creationId xmlns:a16="http://schemas.microsoft.com/office/drawing/2014/main" id="{03182AC5-FB14-3B40-892A-A13A644AD4C2}"/>
              </a:ext>
            </a:extLst>
          </p:cNvPr>
          <p:cNvGrpSpPr/>
          <p:nvPr/>
        </p:nvGrpSpPr>
        <p:grpSpPr>
          <a:xfrm>
            <a:off x="4799887" y="2161085"/>
            <a:ext cx="512687" cy="617393"/>
            <a:chOff x="6666511" y="340211"/>
            <a:chExt cx="4218151" cy="4920278"/>
          </a:xfrm>
        </p:grpSpPr>
        <p:sp>
          <p:nvSpPr>
            <p:cNvPr id="293" name="Freeform 483"/>
            <p:cNvSpPr>
              <a:spLocks noChangeAspect="1"/>
            </p:cNvSpPr>
            <p:nvPr/>
          </p:nvSpPr>
          <p:spPr>
            <a:xfrm rot="1206207">
              <a:off x="8409204" y="3017522"/>
              <a:ext cx="253543" cy="365760"/>
            </a:xfrm>
            <a:custGeom>
              <a:avLst/>
              <a:gdLst>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42537 w 500742"/>
                <a:gd name="connsiteY12" fmla="*/ 613954 h 766353"/>
                <a:gd name="connsiteX13" fmla="*/ 368662 w 500742"/>
                <a:gd name="connsiteY13" fmla="*/ 529771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42537 w 500742"/>
                <a:gd name="connsiteY12" fmla="*/ 613954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52400 w 500742"/>
                <a:gd name="connsiteY8" fmla="*/ 85150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52400 w 500742"/>
                <a:gd name="connsiteY8" fmla="*/ 85150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524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2286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2286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2286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524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524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524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2286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36352"/>
                <a:gd name="connsiteY0" fmla="*/ 7257 h 766353"/>
                <a:gd name="connsiteX1" fmla="*/ 63862 w 536352"/>
                <a:gd name="connsiteY1" fmla="*/ 7257 h 766353"/>
                <a:gd name="connsiteX2" fmla="*/ 20319 w 536352"/>
                <a:gd name="connsiteY2" fmla="*/ 50799 h 766353"/>
                <a:gd name="connsiteX3" fmla="*/ 11611 w 536352"/>
                <a:gd name="connsiteY3" fmla="*/ 146594 h 766353"/>
                <a:gd name="connsiteX4" fmla="*/ 11611 w 536352"/>
                <a:gd name="connsiteY4" fmla="*/ 552994 h 766353"/>
                <a:gd name="connsiteX5" fmla="*/ 81279 w 536352"/>
                <a:gd name="connsiteY5" fmla="*/ 634274 h 766353"/>
                <a:gd name="connsiteX6" fmla="*/ 136434 w 536352"/>
                <a:gd name="connsiteY6" fmla="*/ 570411 h 766353"/>
                <a:gd name="connsiteX7" fmla="*/ 133531 w 536352"/>
                <a:gd name="connsiteY7" fmla="*/ 164011 h 766353"/>
                <a:gd name="connsiteX8" fmla="*/ 228600 w 536352"/>
                <a:gd name="connsiteY8" fmla="*/ 85150 h 766353"/>
                <a:gd name="connsiteX9" fmla="*/ 249645 w 536352"/>
                <a:gd name="connsiteY9" fmla="*/ 207554 h 766353"/>
                <a:gd name="connsiteX10" fmla="*/ 258354 w 536352"/>
                <a:gd name="connsiteY10" fmla="*/ 570411 h 766353"/>
                <a:gd name="connsiteX11" fmla="*/ 304800 w 536352"/>
                <a:gd name="connsiteY11" fmla="*/ 638628 h 766353"/>
                <a:gd name="connsiteX12" fmla="*/ 381000 w 536352"/>
                <a:gd name="connsiteY12" fmla="*/ 553477 h 766353"/>
                <a:gd name="connsiteX13" fmla="*/ 368662 w 536352"/>
                <a:gd name="connsiteY13" fmla="*/ 126274 h 766353"/>
                <a:gd name="connsiteX14" fmla="*/ 533400 w 536352"/>
                <a:gd name="connsiteY14" fmla="*/ 170301 h 766353"/>
                <a:gd name="connsiteX15" fmla="*/ 476068 w 536352"/>
                <a:gd name="connsiteY15" fmla="*/ 599439 h 766353"/>
                <a:gd name="connsiteX16" fmla="*/ 473165 w 536352"/>
                <a:gd name="connsiteY16" fmla="*/ 738777 h 766353"/>
                <a:gd name="connsiteX17" fmla="*/ 310605 w 536352"/>
                <a:gd name="connsiteY17" fmla="*/ 761999 h 766353"/>
                <a:gd name="connsiteX18" fmla="*/ 310605 w 536352"/>
                <a:gd name="connsiteY18" fmla="*/ 764902 h 766353"/>
                <a:gd name="connsiteX0" fmla="*/ 209005 w 560856"/>
                <a:gd name="connsiteY0" fmla="*/ 7257 h 766435"/>
                <a:gd name="connsiteX1" fmla="*/ 63862 w 560856"/>
                <a:gd name="connsiteY1" fmla="*/ 7257 h 766435"/>
                <a:gd name="connsiteX2" fmla="*/ 20319 w 560856"/>
                <a:gd name="connsiteY2" fmla="*/ 50799 h 766435"/>
                <a:gd name="connsiteX3" fmla="*/ 11611 w 560856"/>
                <a:gd name="connsiteY3" fmla="*/ 146594 h 766435"/>
                <a:gd name="connsiteX4" fmla="*/ 11611 w 560856"/>
                <a:gd name="connsiteY4" fmla="*/ 552994 h 766435"/>
                <a:gd name="connsiteX5" fmla="*/ 81279 w 560856"/>
                <a:gd name="connsiteY5" fmla="*/ 634274 h 766435"/>
                <a:gd name="connsiteX6" fmla="*/ 136434 w 560856"/>
                <a:gd name="connsiteY6" fmla="*/ 570411 h 766435"/>
                <a:gd name="connsiteX7" fmla="*/ 133531 w 560856"/>
                <a:gd name="connsiteY7" fmla="*/ 164011 h 766435"/>
                <a:gd name="connsiteX8" fmla="*/ 228600 w 560856"/>
                <a:gd name="connsiteY8" fmla="*/ 85150 h 766435"/>
                <a:gd name="connsiteX9" fmla="*/ 249645 w 560856"/>
                <a:gd name="connsiteY9" fmla="*/ 207554 h 766435"/>
                <a:gd name="connsiteX10" fmla="*/ 258354 w 560856"/>
                <a:gd name="connsiteY10" fmla="*/ 570411 h 766435"/>
                <a:gd name="connsiteX11" fmla="*/ 304800 w 560856"/>
                <a:gd name="connsiteY11" fmla="*/ 638628 h 766435"/>
                <a:gd name="connsiteX12" fmla="*/ 381000 w 560856"/>
                <a:gd name="connsiteY12" fmla="*/ 553477 h 766435"/>
                <a:gd name="connsiteX13" fmla="*/ 368662 w 560856"/>
                <a:gd name="connsiteY13" fmla="*/ 126274 h 766435"/>
                <a:gd name="connsiteX14" fmla="*/ 533400 w 560856"/>
                <a:gd name="connsiteY14" fmla="*/ 170301 h 766435"/>
                <a:gd name="connsiteX15" fmla="*/ 533400 w 560856"/>
                <a:gd name="connsiteY15" fmla="*/ 596052 h 766435"/>
                <a:gd name="connsiteX16" fmla="*/ 473165 w 560856"/>
                <a:gd name="connsiteY16" fmla="*/ 738777 h 766435"/>
                <a:gd name="connsiteX17" fmla="*/ 310605 w 560856"/>
                <a:gd name="connsiteY17" fmla="*/ 761999 h 766435"/>
                <a:gd name="connsiteX18" fmla="*/ 310605 w 560856"/>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249645 w 558800"/>
                <a:gd name="connsiteY9" fmla="*/ 207554 h 766435"/>
                <a:gd name="connsiteX10" fmla="*/ 258354 w 558800"/>
                <a:gd name="connsiteY10" fmla="*/ 570411 h 766435"/>
                <a:gd name="connsiteX11" fmla="*/ 304800 w 558800"/>
                <a:gd name="connsiteY11" fmla="*/ 638628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249645 w 558800"/>
                <a:gd name="connsiteY9" fmla="*/ 207554 h 766435"/>
                <a:gd name="connsiteX10" fmla="*/ 258354 w 558800"/>
                <a:gd name="connsiteY10" fmla="*/ 570411 h 766435"/>
                <a:gd name="connsiteX11" fmla="*/ 304800 w 558800"/>
                <a:gd name="connsiteY11" fmla="*/ 638628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249645 w 558800"/>
                <a:gd name="connsiteY9" fmla="*/ 207554 h 766435"/>
                <a:gd name="connsiteX10" fmla="*/ 258354 w 558800"/>
                <a:gd name="connsiteY10" fmla="*/ 570411 h 766435"/>
                <a:gd name="connsiteX11" fmla="*/ 304800 w 558800"/>
                <a:gd name="connsiteY11" fmla="*/ 638628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304800 w 558800"/>
                <a:gd name="connsiteY9" fmla="*/ 212876 h 766435"/>
                <a:gd name="connsiteX10" fmla="*/ 258354 w 558800"/>
                <a:gd name="connsiteY10" fmla="*/ 570411 h 766435"/>
                <a:gd name="connsiteX11" fmla="*/ 304800 w 558800"/>
                <a:gd name="connsiteY11" fmla="*/ 638628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304800 w 558800"/>
                <a:gd name="connsiteY9" fmla="*/ 170301 h 766435"/>
                <a:gd name="connsiteX10" fmla="*/ 258354 w 558800"/>
                <a:gd name="connsiteY10" fmla="*/ 570411 h 766435"/>
                <a:gd name="connsiteX11" fmla="*/ 304800 w 558800"/>
                <a:gd name="connsiteY11" fmla="*/ 638628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304800 w 558800"/>
                <a:gd name="connsiteY9" fmla="*/ 170301 h 766435"/>
                <a:gd name="connsiteX10" fmla="*/ 258354 w 558800"/>
                <a:gd name="connsiteY10" fmla="*/ 570411 h 766435"/>
                <a:gd name="connsiteX11" fmla="*/ 304800 w 558800"/>
                <a:gd name="connsiteY11" fmla="*/ 638628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304800 w 558800"/>
                <a:gd name="connsiteY9" fmla="*/ 170301 h 766435"/>
                <a:gd name="connsiteX10" fmla="*/ 258354 w 558800"/>
                <a:gd name="connsiteY10" fmla="*/ 570411 h 766435"/>
                <a:gd name="connsiteX11" fmla="*/ 381000 w 558800"/>
                <a:gd name="connsiteY11" fmla="*/ 638627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304800 w 558800"/>
                <a:gd name="connsiteY9" fmla="*/ 170301 h 766435"/>
                <a:gd name="connsiteX10" fmla="*/ 258354 w 558800"/>
                <a:gd name="connsiteY10" fmla="*/ 570411 h 766435"/>
                <a:gd name="connsiteX11" fmla="*/ 381000 w 558800"/>
                <a:gd name="connsiteY11" fmla="*/ 638627 h 766435"/>
                <a:gd name="connsiteX12" fmla="*/ 4572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635000"/>
                <a:gd name="connsiteY0" fmla="*/ 7257 h 766435"/>
                <a:gd name="connsiteX1" fmla="*/ 63862 w 635000"/>
                <a:gd name="connsiteY1" fmla="*/ 7257 h 766435"/>
                <a:gd name="connsiteX2" fmla="*/ 20319 w 635000"/>
                <a:gd name="connsiteY2" fmla="*/ 50799 h 766435"/>
                <a:gd name="connsiteX3" fmla="*/ 11611 w 635000"/>
                <a:gd name="connsiteY3" fmla="*/ 146594 h 766435"/>
                <a:gd name="connsiteX4" fmla="*/ 11611 w 635000"/>
                <a:gd name="connsiteY4" fmla="*/ 552994 h 766435"/>
                <a:gd name="connsiteX5" fmla="*/ 81279 w 635000"/>
                <a:gd name="connsiteY5" fmla="*/ 634274 h 766435"/>
                <a:gd name="connsiteX6" fmla="*/ 136434 w 635000"/>
                <a:gd name="connsiteY6" fmla="*/ 570411 h 766435"/>
                <a:gd name="connsiteX7" fmla="*/ 133531 w 635000"/>
                <a:gd name="connsiteY7" fmla="*/ 164011 h 766435"/>
                <a:gd name="connsiteX8" fmla="*/ 228600 w 635000"/>
                <a:gd name="connsiteY8" fmla="*/ 85150 h 766435"/>
                <a:gd name="connsiteX9" fmla="*/ 304800 w 635000"/>
                <a:gd name="connsiteY9" fmla="*/ 170301 h 766435"/>
                <a:gd name="connsiteX10" fmla="*/ 258354 w 635000"/>
                <a:gd name="connsiteY10" fmla="*/ 570411 h 766435"/>
                <a:gd name="connsiteX11" fmla="*/ 381000 w 635000"/>
                <a:gd name="connsiteY11" fmla="*/ 638627 h 766435"/>
                <a:gd name="connsiteX12" fmla="*/ 457200 w 635000"/>
                <a:gd name="connsiteY12" fmla="*/ 553477 h 766435"/>
                <a:gd name="connsiteX13" fmla="*/ 381000 w 635000"/>
                <a:gd name="connsiteY13" fmla="*/ 127725 h 766435"/>
                <a:gd name="connsiteX14" fmla="*/ 609600 w 635000"/>
                <a:gd name="connsiteY14" fmla="*/ 170301 h 766435"/>
                <a:gd name="connsiteX15" fmla="*/ 533400 w 635000"/>
                <a:gd name="connsiteY15" fmla="*/ 596052 h 766435"/>
                <a:gd name="connsiteX16" fmla="*/ 473165 w 635000"/>
                <a:gd name="connsiteY16" fmla="*/ 738777 h 766435"/>
                <a:gd name="connsiteX17" fmla="*/ 310605 w 635000"/>
                <a:gd name="connsiteY17" fmla="*/ 761999 h 766435"/>
                <a:gd name="connsiteX18" fmla="*/ 310605 w 635000"/>
                <a:gd name="connsiteY18" fmla="*/ 764902 h 766435"/>
                <a:gd name="connsiteX0" fmla="*/ 209005 w 622300"/>
                <a:gd name="connsiteY0" fmla="*/ 7257 h 766435"/>
                <a:gd name="connsiteX1" fmla="*/ 63862 w 622300"/>
                <a:gd name="connsiteY1" fmla="*/ 7257 h 766435"/>
                <a:gd name="connsiteX2" fmla="*/ 20319 w 622300"/>
                <a:gd name="connsiteY2" fmla="*/ 50799 h 766435"/>
                <a:gd name="connsiteX3" fmla="*/ 11611 w 622300"/>
                <a:gd name="connsiteY3" fmla="*/ 146594 h 766435"/>
                <a:gd name="connsiteX4" fmla="*/ 11611 w 622300"/>
                <a:gd name="connsiteY4" fmla="*/ 552994 h 766435"/>
                <a:gd name="connsiteX5" fmla="*/ 81279 w 622300"/>
                <a:gd name="connsiteY5" fmla="*/ 634274 h 766435"/>
                <a:gd name="connsiteX6" fmla="*/ 136434 w 622300"/>
                <a:gd name="connsiteY6" fmla="*/ 570411 h 766435"/>
                <a:gd name="connsiteX7" fmla="*/ 133531 w 622300"/>
                <a:gd name="connsiteY7" fmla="*/ 164011 h 766435"/>
                <a:gd name="connsiteX8" fmla="*/ 228600 w 622300"/>
                <a:gd name="connsiteY8" fmla="*/ 85150 h 766435"/>
                <a:gd name="connsiteX9" fmla="*/ 304800 w 622300"/>
                <a:gd name="connsiteY9" fmla="*/ 170301 h 766435"/>
                <a:gd name="connsiteX10" fmla="*/ 258354 w 622300"/>
                <a:gd name="connsiteY10" fmla="*/ 570411 h 766435"/>
                <a:gd name="connsiteX11" fmla="*/ 381000 w 622300"/>
                <a:gd name="connsiteY11" fmla="*/ 638627 h 766435"/>
                <a:gd name="connsiteX12" fmla="*/ 457200 w 622300"/>
                <a:gd name="connsiteY12" fmla="*/ 553477 h 766435"/>
                <a:gd name="connsiteX13" fmla="*/ 457200 w 622300"/>
                <a:gd name="connsiteY13" fmla="*/ 127725 h 766435"/>
                <a:gd name="connsiteX14" fmla="*/ 609600 w 622300"/>
                <a:gd name="connsiteY14" fmla="*/ 170301 h 766435"/>
                <a:gd name="connsiteX15" fmla="*/ 533400 w 622300"/>
                <a:gd name="connsiteY15" fmla="*/ 596052 h 766435"/>
                <a:gd name="connsiteX16" fmla="*/ 473165 w 622300"/>
                <a:gd name="connsiteY16" fmla="*/ 738777 h 766435"/>
                <a:gd name="connsiteX17" fmla="*/ 310605 w 622300"/>
                <a:gd name="connsiteY17" fmla="*/ 761999 h 766435"/>
                <a:gd name="connsiteX18" fmla="*/ 310605 w 622300"/>
                <a:gd name="connsiteY18" fmla="*/ 764902 h 766435"/>
                <a:gd name="connsiteX0" fmla="*/ 209005 w 635000"/>
                <a:gd name="connsiteY0" fmla="*/ 7257 h 766435"/>
                <a:gd name="connsiteX1" fmla="*/ 63862 w 635000"/>
                <a:gd name="connsiteY1" fmla="*/ 7257 h 766435"/>
                <a:gd name="connsiteX2" fmla="*/ 20319 w 635000"/>
                <a:gd name="connsiteY2" fmla="*/ 50799 h 766435"/>
                <a:gd name="connsiteX3" fmla="*/ 11611 w 635000"/>
                <a:gd name="connsiteY3" fmla="*/ 146594 h 766435"/>
                <a:gd name="connsiteX4" fmla="*/ 11611 w 635000"/>
                <a:gd name="connsiteY4" fmla="*/ 552994 h 766435"/>
                <a:gd name="connsiteX5" fmla="*/ 81279 w 635000"/>
                <a:gd name="connsiteY5" fmla="*/ 634274 h 766435"/>
                <a:gd name="connsiteX6" fmla="*/ 136434 w 635000"/>
                <a:gd name="connsiteY6" fmla="*/ 570411 h 766435"/>
                <a:gd name="connsiteX7" fmla="*/ 133531 w 635000"/>
                <a:gd name="connsiteY7" fmla="*/ 164011 h 766435"/>
                <a:gd name="connsiteX8" fmla="*/ 228600 w 635000"/>
                <a:gd name="connsiteY8" fmla="*/ 85150 h 766435"/>
                <a:gd name="connsiteX9" fmla="*/ 304800 w 635000"/>
                <a:gd name="connsiteY9" fmla="*/ 170301 h 766435"/>
                <a:gd name="connsiteX10" fmla="*/ 258354 w 635000"/>
                <a:gd name="connsiteY10" fmla="*/ 570411 h 766435"/>
                <a:gd name="connsiteX11" fmla="*/ 381000 w 635000"/>
                <a:gd name="connsiteY11" fmla="*/ 638627 h 766435"/>
                <a:gd name="connsiteX12" fmla="*/ 457200 w 635000"/>
                <a:gd name="connsiteY12" fmla="*/ 553477 h 766435"/>
                <a:gd name="connsiteX13" fmla="*/ 457200 w 635000"/>
                <a:gd name="connsiteY13" fmla="*/ 127725 h 766435"/>
                <a:gd name="connsiteX14" fmla="*/ 609600 w 635000"/>
                <a:gd name="connsiteY14" fmla="*/ 170301 h 766435"/>
                <a:gd name="connsiteX15" fmla="*/ 609600 w 635000"/>
                <a:gd name="connsiteY15" fmla="*/ 596052 h 766435"/>
                <a:gd name="connsiteX16" fmla="*/ 473165 w 635000"/>
                <a:gd name="connsiteY16" fmla="*/ 738777 h 766435"/>
                <a:gd name="connsiteX17" fmla="*/ 310605 w 635000"/>
                <a:gd name="connsiteY17" fmla="*/ 761999 h 766435"/>
                <a:gd name="connsiteX18" fmla="*/ 310605 w 635000"/>
                <a:gd name="connsiteY18" fmla="*/ 764902 h 766435"/>
                <a:gd name="connsiteX0" fmla="*/ 209005 w 635000"/>
                <a:gd name="connsiteY0" fmla="*/ 7257 h 794011"/>
                <a:gd name="connsiteX1" fmla="*/ 63862 w 635000"/>
                <a:gd name="connsiteY1" fmla="*/ 7257 h 794011"/>
                <a:gd name="connsiteX2" fmla="*/ 20319 w 635000"/>
                <a:gd name="connsiteY2" fmla="*/ 50799 h 794011"/>
                <a:gd name="connsiteX3" fmla="*/ 11611 w 635000"/>
                <a:gd name="connsiteY3" fmla="*/ 146594 h 794011"/>
                <a:gd name="connsiteX4" fmla="*/ 11611 w 635000"/>
                <a:gd name="connsiteY4" fmla="*/ 552994 h 794011"/>
                <a:gd name="connsiteX5" fmla="*/ 81279 w 635000"/>
                <a:gd name="connsiteY5" fmla="*/ 634274 h 794011"/>
                <a:gd name="connsiteX6" fmla="*/ 136434 w 635000"/>
                <a:gd name="connsiteY6" fmla="*/ 570411 h 794011"/>
                <a:gd name="connsiteX7" fmla="*/ 133531 w 635000"/>
                <a:gd name="connsiteY7" fmla="*/ 164011 h 794011"/>
                <a:gd name="connsiteX8" fmla="*/ 228600 w 635000"/>
                <a:gd name="connsiteY8" fmla="*/ 85150 h 794011"/>
                <a:gd name="connsiteX9" fmla="*/ 304800 w 635000"/>
                <a:gd name="connsiteY9" fmla="*/ 170301 h 794011"/>
                <a:gd name="connsiteX10" fmla="*/ 258354 w 635000"/>
                <a:gd name="connsiteY10" fmla="*/ 570411 h 794011"/>
                <a:gd name="connsiteX11" fmla="*/ 381000 w 635000"/>
                <a:gd name="connsiteY11" fmla="*/ 638627 h 794011"/>
                <a:gd name="connsiteX12" fmla="*/ 457200 w 635000"/>
                <a:gd name="connsiteY12" fmla="*/ 553477 h 794011"/>
                <a:gd name="connsiteX13" fmla="*/ 457200 w 635000"/>
                <a:gd name="connsiteY13" fmla="*/ 127725 h 794011"/>
                <a:gd name="connsiteX14" fmla="*/ 609600 w 635000"/>
                <a:gd name="connsiteY14" fmla="*/ 170301 h 794011"/>
                <a:gd name="connsiteX15" fmla="*/ 609600 w 635000"/>
                <a:gd name="connsiteY15" fmla="*/ 596052 h 794011"/>
                <a:gd name="connsiteX16" fmla="*/ 533400 w 635000"/>
                <a:gd name="connsiteY16" fmla="*/ 766353 h 794011"/>
                <a:gd name="connsiteX17" fmla="*/ 310605 w 635000"/>
                <a:gd name="connsiteY17" fmla="*/ 761999 h 794011"/>
                <a:gd name="connsiteX18" fmla="*/ 310605 w 635000"/>
                <a:gd name="connsiteY18" fmla="*/ 764902 h 794011"/>
                <a:gd name="connsiteX0" fmla="*/ 209005 w 635000"/>
                <a:gd name="connsiteY0" fmla="*/ 7257 h 794011"/>
                <a:gd name="connsiteX1" fmla="*/ 63862 w 635000"/>
                <a:gd name="connsiteY1" fmla="*/ 7257 h 794011"/>
                <a:gd name="connsiteX2" fmla="*/ 20319 w 635000"/>
                <a:gd name="connsiteY2" fmla="*/ 50799 h 794011"/>
                <a:gd name="connsiteX3" fmla="*/ 11611 w 635000"/>
                <a:gd name="connsiteY3" fmla="*/ 146594 h 794011"/>
                <a:gd name="connsiteX4" fmla="*/ 11611 w 635000"/>
                <a:gd name="connsiteY4" fmla="*/ 552994 h 794011"/>
                <a:gd name="connsiteX5" fmla="*/ 81279 w 635000"/>
                <a:gd name="connsiteY5" fmla="*/ 634274 h 794011"/>
                <a:gd name="connsiteX6" fmla="*/ 136434 w 635000"/>
                <a:gd name="connsiteY6" fmla="*/ 570411 h 794011"/>
                <a:gd name="connsiteX7" fmla="*/ 133531 w 635000"/>
                <a:gd name="connsiteY7" fmla="*/ 164011 h 794011"/>
                <a:gd name="connsiteX8" fmla="*/ 228600 w 635000"/>
                <a:gd name="connsiteY8" fmla="*/ 85150 h 794011"/>
                <a:gd name="connsiteX9" fmla="*/ 304800 w 635000"/>
                <a:gd name="connsiteY9" fmla="*/ 170301 h 794011"/>
                <a:gd name="connsiteX10" fmla="*/ 258354 w 635000"/>
                <a:gd name="connsiteY10" fmla="*/ 570411 h 794011"/>
                <a:gd name="connsiteX11" fmla="*/ 381000 w 635000"/>
                <a:gd name="connsiteY11" fmla="*/ 638627 h 794011"/>
                <a:gd name="connsiteX12" fmla="*/ 457200 w 635000"/>
                <a:gd name="connsiteY12" fmla="*/ 553477 h 794011"/>
                <a:gd name="connsiteX13" fmla="*/ 457200 w 635000"/>
                <a:gd name="connsiteY13" fmla="*/ 127725 h 794011"/>
                <a:gd name="connsiteX14" fmla="*/ 609600 w 635000"/>
                <a:gd name="connsiteY14" fmla="*/ 170301 h 794011"/>
                <a:gd name="connsiteX15" fmla="*/ 609600 w 635000"/>
                <a:gd name="connsiteY15" fmla="*/ 596052 h 794011"/>
                <a:gd name="connsiteX16" fmla="*/ 533400 w 635000"/>
                <a:gd name="connsiteY16" fmla="*/ 766353 h 794011"/>
                <a:gd name="connsiteX17" fmla="*/ 310605 w 635000"/>
                <a:gd name="connsiteY17" fmla="*/ 761999 h 794011"/>
                <a:gd name="connsiteX0" fmla="*/ 209005 w 635000"/>
                <a:gd name="connsiteY0" fmla="*/ 7257 h 794010"/>
                <a:gd name="connsiteX1" fmla="*/ 63862 w 635000"/>
                <a:gd name="connsiteY1" fmla="*/ 7257 h 794010"/>
                <a:gd name="connsiteX2" fmla="*/ 20319 w 635000"/>
                <a:gd name="connsiteY2" fmla="*/ 50799 h 794010"/>
                <a:gd name="connsiteX3" fmla="*/ 11611 w 635000"/>
                <a:gd name="connsiteY3" fmla="*/ 146594 h 794010"/>
                <a:gd name="connsiteX4" fmla="*/ 11611 w 635000"/>
                <a:gd name="connsiteY4" fmla="*/ 552994 h 794010"/>
                <a:gd name="connsiteX5" fmla="*/ 81279 w 635000"/>
                <a:gd name="connsiteY5" fmla="*/ 634274 h 794010"/>
                <a:gd name="connsiteX6" fmla="*/ 136434 w 635000"/>
                <a:gd name="connsiteY6" fmla="*/ 570411 h 794010"/>
                <a:gd name="connsiteX7" fmla="*/ 133531 w 635000"/>
                <a:gd name="connsiteY7" fmla="*/ 164011 h 794010"/>
                <a:gd name="connsiteX8" fmla="*/ 228600 w 635000"/>
                <a:gd name="connsiteY8" fmla="*/ 85150 h 794010"/>
                <a:gd name="connsiteX9" fmla="*/ 304800 w 635000"/>
                <a:gd name="connsiteY9" fmla="*/ 170301 h 794010"/>
                <a:gd name="connsiteX10" fmla="*/ 258354 w 635000"/>
                <a:gd name="connsiteY10" fmla="*/ 570411 h 794010"/>
                <a:gd name="connsiteX11" fmla="*/ 381000 w 635000"/>
                <a:gd name="connsiteY11" fmla="*/ 638627 h 794010"/>
                <a:gd name="connsiteX12" fmla="*/ 457200 w 635000"/>
                <a:gd name="connsiteY12" fmla="*/ 553477 h 794010"/>
                <a:gd name="connsiteX13" fmla="*/ 457200 w 635000"/>
                <a:gd name="connsiteY13" fmla="*/ 127725 h 794010"/>
                <a:gd name="connsiteX14" fmla="*/ 609600 w 635000"/>
                <a:gd name="connsiteY14" fmla="*/ 170301 h 794010"/>
                <a:gd name="connsiteX15" fmla="*/ 609600 w 635000"/>
                <a:gd name="connsiteY15" fmla="*/ 596052 h 794010"/>
                <a:gd name="connsiteX16" fmla="*/ 533400 w 635000"/>
                <a:gd name="connsiteY16" fmla="*/ 766352 h 794010"/>
                <a:gd name="connsiteX17" fmla="*/ 310605 w 635000"/>
                <a:gd name="connsiteY17" fmla="*/ 761999 h 794010"/>
                <a:gd name="connsiteX0" fmla="*/ 209005 w 635000"/>
                <a:gd name="connsiteY0" fmla="*/ 7257 h 766352"/>
                <a:gd name="connsiteX1" fmla="*/ 63862 w 635000"/>
                <a:gd name="connsiteY1" fmla="*/ 7257 h 766352"/>
                <a:gd name="connsiteX2" fmla="*/ 20319 w 635000"/>
                <a:gd name="connsiteY2" fmla="*/ 50799 h 766352"/>
                <a:gd name="connsiteX3" fmla="*/ 11611 w 635000"/>
                <a:gd name="connsiteY3" fmla="*/ 146594 h 766352"/>
                <a:gd name="connsiteX4" fmla="*/ 11611 w 635000"/>
                <a:gd name="connsiteY4" fmla="*/ 552994 h 766352"/>
                <a:gd name="connsiteX5" fmla="*/ 81279 w 635000"/>
                <a:gd name="connsiteY5" fmla="*/ 634274 h 766352"/>
                <a:gd name="connsiteX6" fmla="*/ 136434 w 635000"/>
                <a:gd name="connsiteY6" fmla="*/ 570411 h 766352"/>
                <a:gd name="connsiteX7" fmla="*/ 133531 w 635000"/>
                <a:gd name="connsiteY7" fmla="*/ 164011 h 766352"/>
                <a:gd name="connsiteX8" fmla="*/ 228600 w 635000"/>
                <a:gd name="connsiteY8" fmla="*/ 85150 h 766352"/>
                <a:gd name="connsiteX9" fmla="*/ 304800 w 635000"/>
                <a:gd name="connsiteY9" fmla="*/ 170301 h 766352"/>
                <a:gd name="connsiteX10" fmla="*/ 258354 w 635000"/>
                <a:gd name="connsiteY10" fmla="*/ 570411 h 766352"/>
                <a:gd name="connsiteX11" fmla="*/ 381000 w 635000"/>
                <a:gd name="connsiteY11" fmla="*/ 638627 h 766352"/>
                <a:gd name="connsiteX12" fmla="*/ 457200 w 635000"/>
                <a:gd name="connsiteY12" fmla="*/ 553477 h 766352"/>
                <a:gd name="connsiteX13" fmla="*/ 457200 w 635000"/>
                <a:gd name="connsiteY13" fmla="*/ 127725 h 766352"/>
                <a:gd name="connsiteX14" fmla="*/ 609600 w 635000"/>
                <a:gd name="connsiteY14" fmla="*/ 170301 h 766352"/>
                <a:gd name="connsiteX15" fmla="*/ 609600 w 635000"/>
                <a:gd name="connsiteY15" fmla="*/ 596052 h 766352"/>
                <a:gd name="connsiteX16" fmla="*/ 533400 w 635000"/>
                <a:gd name="connsiteY16" fmla="*/ 766352 h 766352"/>
                <a:gd name="connsiteX17" fmla="*/ 310605 w 635000"/>
                <a:gd name="connsiteY17" fmla="*/ 761999 h 766352"/>
                <a:gd name="connsiteX0" fmla="*/ 209005 w 635000"/>
                <a:gd name="connsiteY0" fmla="*/ 7257 h 766352"/>
                <a:gd name="connsiteX1" fmla="*/ 63862 w 635000"/>
                <a:gd name="connsiteY1" fmla="*/ 7257 h 766352"/>
                <a:gd name="connsiteX2" fmla="*/ 20319 w 635000"/>
                <a:gd name="connsiteY2" fmla="*/ 50799 h 766352"/>
                <a:gd name="connsiteX3" fmla="*/ 11611 w 635000"/>
                <a:gd name="connsiteY3" fmla="*/ 146594 h 766352"/>
                <a:gd name="connsiteX4" fmla="*/ 11611 w 635000"/>
                <a:gd name="connsiteY4" fmla="*/ 552994 h 766352"/>
                <a:gd name="connsiteX5" fmla="*/ 81279 w 635000"/>
                <a:gd name="connsiteY5" fmla="*/ 634274 h 766352"/>
                <a:gd name="connsiteX6" fmla="*/ 136434 w 635000"/>
                <a:gd name="connsiteY6" fmla="*/ 570411 h 766352"/>
                <a:gd name="connsiteX7" fmla="*/ 133531 w 635000"/>
                <a:gd name="connsiteY7" fmla="*/ 164011 h 766352"/>
                <a:gd name="connsiteX8" fmla="*/ 228600 w 635000"/>
                <a:gd name="connsiteY8" fmla="*/ 85150 h 766352"/>
                <a:gd name="connsiteX9" fmla="*/ 304800 w 635000"/>
                <a:gd name="connsiteY9" fmla="*/ 170301 h 766352"/>
                <a:gd name="connsiteX10" fmla="*/ 258354 w 635000"/>
                <a:gd name="connsiteY10" fmla="*/ 570411 h 766352"/>
                <a:gd name="connsiteX11" fmla="*/ 381000 w 635000"/>
                <a:gd name="connsiteY11" fmla="*/ 638627 h 766352"/>
                <a:gd name="connsiteX12" fmla="*/ 457200 w 635000"/>
                <a:gd name="connsiteY12" fmla="*/ 553477 h 766352"/>
                <a:gd name="connsiteX13" fmla="*/ 457200 w 635000"/>
                <a:gd name="connsiteY13" fmla="*/ 127725 h 766352"/>
                <a:gd name="connsiteX14" fmla="*/ 609600 w 635000"/>
                <a:gd name="connsiteY14" fmla="*/ 170301 h 766352"/>
                <a:gd name="connsiteX15" fmla="*/ 609600 w 635000"/>
                <a:gd name="connsiteY15" fmla="*/ 596052 h 766352"/>
                <a:gd name="connsiteX16" fmla="*/ 533400 w 635000"/>
                <a:gd name="connsiteY16" fmla="*/ 766352 h 766352"/>
                <a:gd name="connsiteX17" fmla="*/ 310605 w 635000"/>
                <a:gd name="connsiteY17" fmla="*/ 761999 h 766352"/>
                <a:gd name="connsiteX0" fmla="*/ 217713 w 643708"/>
                <a:gd name="connsiteY0" fmla="*/ 5886 h 764981"/>
                <a:gd name="connsiteX1" fmla="*/ 72570 w 643708"/>
                <a:gd name="connsiteY1" fmla="*/ 5886 h 764981"/>
                <a:gd name="connsiteX2" fmla="*/ 8708 w 643708"/>
                <a:gd name="connsiteY2" fmla="*/ 41204 h 764981"/>
                <a:gd name="connsiteX3" fmla="*/ 20319 w 643708"/>
                <a:gd name="connsiteY3" fmla="*/ 145223 h 764981"/>
                <a:gd name="connsiteX4" fmla="*/ 20319 w 643708"/>
                <a:gd name="connsiteY4" fmla="*/ 551623 h 764981"/>
                <a:gd name="connsiteX5" fmla="*/ 89987 w 643708"/>
                <a:gd name="connsiteY5" fmla="*/ 632903 h 764981"/>
                <a:gd name="connsiteX6" fmla="*/ 145142 w 643708"/>
                <a:gd name="connsiteY6" fmla="*/ 569040 h 764981"/>
                <a:gd name="connsiteX7" fmla="*/ 142239 w 643708"/>
                <a:gd name="connsiteY7" fmla="*/ 162640 h 764981"/>
                <a:gd name="connsiteX8" fmla="*/ 237308 w 643708"/>
                <a:gd name="connsiteY8" fmla="*/ 83779 h 764981"/>
                <a:gd name="connsiteX9" fmla="*/ 313508 w 643708"/>
                <a:gd name="connsiteY9" fmla="*/ 168930 h 764981"/>
                <a:gd name="connsiteX10" fmla="*/ 267062 w 643708"/>
                <a:gd name="connsiteY10" fmla="*/ 569040 h 764981"/>
                <a:gd name="connsiteX11" fmla="*/ 389708 w 643708"/>
                <a:gd name="connsiteY11" fmla="*/ 637256 h 764981"/>
                <a:gd name="connsiteX12" fmla="*/ 465908 w 643708"/>
                <a:gd name="connsiteY12" fmla="*/ 552106 h 764981"/>
                <a:gd name="connsiteX13" fmla="*/ 465908 w 643708"/>
                <a:gd name="connsiteY13" fmla="*/ 126354 h 764981"/>
                <a:gd name="connsiteX14" fmla="*/ 618308 w 643708"/>
                <a:gd name="connsiteY14" fmla="*/ 168930 h 764981"/>
                <a:gd name="connsiteX15" fmla="*/ 618308 w 643708"/>
                <a:gd name="connsiteY15" fmla="*/ 594681 h 764981"/>
                <a:gd name="connsiteX16" fmla="*/ 542108 w 643708"/>
                <a:gd name="connsiteY16" fmla="*/ 764981 h 764981"/>
                <a:gd name="connsiteX17" fmla="*/ 319313 w 643708"/>
                <a:gd name="connsiteY17" fmla="*/ 760628 h 764981"/>
                <a:gd name="connsiteX0" fmla="*/ 209005 w 635000"/>
                <a:gd name="connsiteY0" fmla="*/ 23223 h 782318"/>
                <a:gd name="connsiteX1" fmla="*/ 63862 w 635000"/>
                <a:gd name="connsiteY1" fmla="*/ 23223 h 782318"/>
                <a:gd name="connsiteX2" fmla="*/ 11611 w 635000"/>
                <a:gd name="connsiteY2" fmla="*/ 162560 h 782318"/>
                <a:gd name="connsiteX3" fmla="*/ 11611 w 635000"/>
                <a:gd name="connsiteY3" fmla="*/ 568960 h 782318"/>
                <a:gd name="connsiteX4" fmla="*/ 81279 w 635000"/>
                <a:gd name="connsiteY4" fmla="*/ 650240 h 782318"/>
                <a:gd name="connsiteX5" fmla="*/ 136434 w 635000"/>
                <a:gd name="connsiteY5" fmla="*/ 586377 h 782318"/>
                <a:gd name="connsiteX6" fmla="*/ 133531 w 635000"/>
                <a:gd name="connsiteY6" fmla="*/ 179977 h 782318"/>
                <a:gd name="connsiteX7" fmla="*/ 228600 w 635000"/>
                <a:gd name="connsiteY7" fmla="*/ 101116 h 782318"/>
                <a:gd name="connsiteX8" fmla="*/ 304800 w 635000"/>
                <a:gd name="connsiteY8" fmla="*/ 186267 h 782318"/>
                <a:gd name="connsiteX9" fmla="*/ 258354 w 635000"/>
                <a:gd name="connsiteY9" fmla="*/ 586377 h 782318"/>
                <a:gd name="connsiteX10" fmla="*/ 381000 w 635000"/>
                <a:gd name="connsiteY10" fmla="*/ 654593 h 782318"/>
                <a:gd name="connsiteX11" fmla="*/ 457200 w 635000"/>
                <a:gd name="connsiteY11" fmla="*/ 569443 h 782318"/>
                <a:gd name="connsiteX12" fmla="*/ 457200 w 635000"/>
                <a:gd name="connsiteY12" fmla="*/ 143691 h 782318"/>
                <a:gd name="connsiteX13" fmla="*/ 609600 w 635000"/>
                <a:gd name="connsiteY13" fmla="*/ 186267 h 782318"/>
                <a:gd name="connsiteX14" fmla="*/ 609600 w 635000"/>
                <a:gd name="connsiteY14" fmla="*/ 612018 h 782318"/>
                <a:gd name="connsiteX15" fmla="*/ 533400 w 635000"/>
                <a:gd name="connsiteY15" fmla="*/ 782318 h 782318"/>
                <a:gd name="connsiteX16" fmla="*/ 310605 w 635000"/>
                <a:gd name="connsiteY16" fmla="*/ 777965 h 782318"/>
                <a:gd name="connsiteX0" fmla="*/ 217713 w 643708"/>
                <a:gd name="connsiteY0" fmla="*/ 13063 h 772158"/>
                <a:gd name="connsiteX1" fmla="*/ 72570 w 643708"/>
                <a:gd name="connsiteY1" fmla="*/ 13063 h 772158"/>
                <a:gd name="connsiteX2" fmla="*/ 8708 w 643708"/>
                <a:gd name="connsiteY2" fmla="*/ 90956 h 772158"/>
                <a:gd name="connsiteX3" fmla="*/ 20319 w 643708"/>
                <a:gd name="connsiteY3" fmla="*/ 558800 h 772158"/>
                <a:gd name="connsiteX4" fmla="*/ 89987 w 643708"/>
                <a:gd name="connsiteY4" fmla="*/ 640080 h 772158"/>
                <a:gd name="connsiteX5" fmla="*/ 145142 w 643708"/>
                <a:gd name="connsiteY5" fmla="*/ 576217 h 772158"/>
                <a:gd name="connsiteX6" fmla="*/ 142239 w 643708"/>
                <a:gd name="connsiteY6" fmla="*/ 169817 h 772158"/>
                <a:gd name="connsiteX7" fmla="*/ 237308 w 643708"/>
                <a:gd name="connsiteY7" fmla="*/ 90956 h 772158"/>
                <a:gd name="connsiteX8" fmla="*/ 313508 w 643708"/>
                <a:gd name="connsiteY8" fmla="*/ 176107 h 772158"/>
                <a:gd name="connsiteX9" fmla="*/ 267062 w 643708"/>
                <a:gd name="connsiteY9" fmla="*/ 576217 h 772158"/>
                <a:gd name="connsiteX10" fmla="*/ 389708 w 643708"/>
                <a:gd name="connsiteY10" fmla="*/ 644433 h 772158"/>
                <a:gd name="connsiteX11" fmla="*/ 465908 w 643708"/>
                <a:gd name="connsiteY11" fmla="*/ 559283 h 772158"/>
                <a:gd name="connsiteX12" fmla="*/ 465908 w 643708"/>
                <a:gd name="connsiteY12" fmla="*/ 133531 h 772158"/>
                <a:gd name="connsiteX13" fmla="*/ 618308 w 643708"/>
                <a:gd name="connsiteY13" fmla="*/ 176107 h 772158"/>
                <a:gd name="connsiteX14" fmla="*/ 618308 w 643708"/>
                <a:gd name="connsiteY14" fmla="*/ 601858 h 772158"/>
                <a:gd name="connsiteX15" fmla="*/ 542108 w 643708"/>
                <a:gd name="connsiteY15" fmla="*/ 772158 h 772158"/>
                <a:gd name="connsiteX16" fmla="*/ 319313 w 643708"/>
                <a:gd name="connsiteY16" fmla="*/ 767805 h 772158"/>
                <a:gd name="connsiteX0" fmla="*/ 241904 w 667899"/>
                <a:gd name="connsiteY0" fmla="*/ 13063 h 772158"/>
                <a:gd name="connsiteX1" fmla="*/ 32899 w 667899"/>
                <a:gd name="connsiteY1" fmla="*/ 90956 h 772158"/>
                <a:gd name="connsiteX2" fmla="*/ 44510 w 667899"/>
                <a:gd name="connsiteY2" fmla="*/ 558800 h 772158"/>
                <a:gd name="connsiteX3" fmla="*/ 114178 w 667899"/>
                <a:gd name="connsiteY3" fmla="*/ 640080 h 772158"/>
                <a:gd name="connsiteX4" fmla="*/ 169333 w 667899"/>
                <a:gd name="connsiteY4" fmla="*/ 576217 h 772158"/>
                <a:gd name="connsiteX5" fmla="*/ 166430 w 667899"/>
                <a:gd name="connsiteY5" fmla="*/ 169817 h 772158"/>
                <a:gd name="connsiteX6" fmla="*/ 261499 w 667899"/>
                <a:gd name="connsiteY6" fmla="*/ 90956 h 772158"/>
                <a:gd name="connsiteX7" fmla="*/ 337699 w 667899"/>
                <a:gd name="connsiteY7" fmla="*/ 176107 h 772158"/>
                <a:gd name="connsiteX8" fmla="*/ 291253 w 667899"/>
                <a:gd name="connsiteY8" fmla="*/ 576217 h 772158"/>
                <a:gd name="connsiteX9" fmla="*/ 413899 w 667899"/>
                <a:gd name="connsiteY9" fmla="*/ 644433 h 772158"/>
                <a:gd name="connsiteX10" fmla="*/ 490099 w 667899"/>
                <a:gd name="connsiteY10" fmla="*/ 559283 h 772158"/>
                <a:gd name="connsiteX11" fmla="*/ 490099 w 667899"/>
                <a:gd name="connsiteY11" fmla="*/ 133531 h 772158"/>
                <a:gd name="connsiteX12" fmla="*/ 642499 w 667899"/>
                <a:gd name="connsiteY12" fmla="*/ 176107 h 772158"/>
                <a:gd name="connsiteX13" fmla="*/ 642499 w 667899"/>
                <a:gd name="connsiteY13" fmla="*/ 601858 h 772158"/>
                <a:gd name="connsiteX14" fmla="*/ 566299 w 667899"/>
                <a:gd name="connsiteY14" fmla="*/ 772158 h 772158"/>
                <a:gd name="connsiteX15" fmla="*/ 343504 w 667899"/>
                <a:gd name="connsiteY15" fmla="*/ 767805 h 772158"/>
                <a:gd name="connsiteX0" fmla="*/ 241903 w 667898"/>
                <a:gd name="connsiteY0" fmla="*/ 13063 h 772158"/>
                <a:gd name="connsiteX1" fmla="*/ 32899 w 667898"/>
                <a:gd name="connsiteY1" fmla="*/ 90956 h 772158"/>
                <a:gd name="connsiteX2" fmla="*/ 44509 w 667898"/>
                <a:gd name="connsiteY2" fmla="*/ 558800 h 772158"/>
                <a:gd name="connsiteX3" fmla="*/ 114177 w 667898"/>
                <a:gd name="connsiteY3" fmla="*/ 640080 h 772158"/>
                <a:gd name="connsiteX4" fmla="*/ 169332 w 667898"/>
                <a:gd name="connsiteY4" fmla="*/ 576217 h 772158"/>
                <a:gd name="connsiteX5" fmla="*/ 166429 w 667898"/>
                <a:gd name="connsiteY5" fmla="*/ 169817 h 772158"/>
                <a:gd name="connsiteX6" fmla="*/ 261498 w 667898"/>
                <a:gd name="connsiteY6" fmla="*/ 90956 h 772158"/>
                <a:gd name="connsiteX7" fmla="*/ 337698 w 667898"/>
                <a:gd name="connsiteY7" fmla="*/ 176107 h 772158"/>
                <a:gd name="connsiteX8" fmla="*/ 291252 w 667898"/>
                <a:gd name="connsiteY8" fmla="*/ 576217 h 772158"/>
                <a:gd name="connsiteX9" fmla="*/ 413898 w 667898"/>
                <a:gd name="connsiteY9" fmla="*/ 644433 h 772158"/>
                <a:gd name="connsiteX10" fmla="*/ 490098 w 667898"/>
                <a:gd name="connsiteY10" fmla="*/ 559283 h 772158"/>
                <a:gd name="connsiteX11" fmla="*/ 490098 w 667898"/>
                <a:gd name="connsiteY11" fmla="*/ 133531 h 772158"/>
                <a:gd name="connsiteX12" fmla="*/ 642498 w 667898"/>
                <a:gd name="connsiteY12" fmla="*/ 176107 h 772158"/>
                <a:gd name="connsiteX13" fmla="*/ 642498 w 667898"/>
                <a:gd name="connsiteY13" fmla="*/ 601858 h 772158"/>
                <a:gd name="connsiteX14" fmla="*/ 566298 w 667898"/>
                <a:gd name="connsiteY14" fmla="*/ 772158 h 772158"/>
                <a:gd name="connsiteX15" fmla="*/ 343503 w 667898"/>
                <a:gd name="connsiteY15" fmla="*/ 767805 h 772158"/>
                <a:gd name="connsiteX0" fmla="*/ 241903 w 667898"/>
                <a:gd name="connsiteY0" fmla="*/ 29884 h 788979"/>
                <a:gd name="connsiteX1" fmla="*/ 32899 w 667898"/>
                <a:gd name="connsiteY1" fmla="*/ 107777 h 788979"/>
                <a:gd name="connsiteX2" fmla="*/ 44509 w 667898"/>
                <a:gd name="connsiteY2" fmla="*/ 575621 h 788979"/>
                <a:gd name="connsiteX3" fmla="*/ 114177 w 667898"/>
                <a:gd name="connsiteY3" fmla="*/ 656901 h 788979"/>
                <a:gd name="connsiteX4" fmla="*/ 169332 w 667898"/>
                <a:gd name="connsiteY4" fmla="*/ 593038 h 788979"/>
                <a:gd name="connsiteX5" fmla="*/ 166429 w 667898"/>
                <a:gd name="connsiteY5" fmla="*/ 186638 h 788979"/>
                <a:gd name="connsiteX6" fmla="*/ 261498 w 667898"/>
                <a:gd name="connsiteY6" fmla="*/ 107777 h 788979"/>
                <a:gd name="connsiteX7" fmla="*/ 337698 w 667898"/>
                <a:gd name="connsiteY7" fmla="*/ 192928 h 788979"/>
                <a:gd name="connsiteX8" fmla="*/ 291252 w 667898"/>
                <a:gd name="connsiteY8" fmla="*/ 593038 h 788979"/>
                <a:gd name="connsiteX9" fmla="*/ 413898 w 667898"/>
                <a:gd name="connsiteY9" fmla="*/ 661254 h 788979"/>
                <a:gd name="connsiteX10" fmla="*/ 490098 w 667898"/>
                <a:gd name="connsiteY10" fmla="*/ 576104 h 788979"/>
                <a:gd name="connsiteX11" fmla="*/ 490098 w 667898"/>
                <a:gd name="connsiteY11" fmla="*/ 150352 h 788979"/>
                <a:gd name="connsiteX12" fmla="*/ 642498 w 667898"/>
                <a:gd name="connsiteY12" fmla="*/ 192928 h 788979"/>
                <a:gd name="connsiteX13" fmla="*/ 642498 w 667898"/>
                <a:gd name="connsiteY13" fmla="*/ 618679 h 788979"/>
                <a:gd name="connsiteX14" fmla="*/ 566298 w 667898"/>
                <a:gd name="connsiteY14" fmla="*/ 788979 h 788979"/>
                <a:gd name="connsiteX15" fmla="*/ 343503 w 667898"/>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0239 h 779334"/>
                <a:gd name="connsiteX1" fmla="*/ 154335 w 636935"/>
                <a:gd name="connsiteY1" fmla="*/ 12982 h 779334"/>
                <a:gd name="connsiteX2" fmla="*/ 1936 w 636935"/>
                <a:gd name="connsiteY2" fmla="*/ 98132 h 779334"/>
                <a:gd name="connsiteX3" fmla="*/ 13546 w 636935"/>
                <a:gd name="connsiteY3" fmla="*/ 565976 h 779334"/>
                <a:gd name="connsiteX4" fmla="*/ 83214 w 636935"/>
                <a:gd name="connsiteY4" fmla="*/ 647256 h 779334"/>
                <a:gd name="connsiteX5" fmla="*/ 138369 w 636935"/>
                <a:gd name="connsiteY5" fmla="*/ 583393 h 779334"/>
                <a:gd name="connsiteX6" fmla="*/ 135466 w 636935"/>
                <a:gd name="connsiteY6" fmla="*/ 176993 h 779334"/>
                <a:gd name="connsiteX7" fmla="*/ 230535 w 636935"/>
                <a:gd name="connsiteY7" fmla="*/ 98132 h 779334"/>
                <a:gd name="connsiteX8" fmla="*/ 306735 w 636935"/>
                <a:gd name="connsiteY8" fmla="*/ 183283 h 779334"/>
                <a:gd name="connsiteX9" fmla="*/ 260289 w 636935"/>
                <a:gd name="connsiteY9" fmla="*/ 583393 h 779334"/>
                <a:gd name="connsiteX10" fmla="*/ 382935 w 636935"/>
                <a:gd name="connsiteY10" fmla="*/ 651609 h 779334"/>
                <a:gd name="connsiteX11" fmla="*/ 459135 w 636935"/>
                <a:gd name="connsiteY11" fmla="*/ 566459 h 779334"/>
                <a:gd name="connsiteX12" fmla="*/ 459135 w 636935"/>
                <a:gd name="connsiteY12" fmla="*/ 140707 h 779334"/>
                <a:gd name="connsiteX13" fmla="*/ 611535 w 636935"/>
                <a:gd name="connsiteY13" fmla="*/ 183283 h 779334"/>
                <a:gd name="connsiteX14" fmla="*/ 611535 w 636935"/>
                <a:gd name="connsiteY14" fmla="*/ 609034 h 779334"/>
                <a:gd name="connsiteX15" fmla="*/ 535335 w 636935"/>
                <a:gd name="connsiteY15" fmla="*/ 779334 h 779334"/>
                <a:gd name="connsiteX16" fmla="*/ 312540 w 636935"/>
                <a:gd name="connsiteY16" fmla="*/ 774981 h 779334"/>
                <a:gd name="connsiteX0" fmla="*/ 243839 w 669834"/>
                <a:gd name="connsiteY0" fmla="*/ 62814 h 821909"/>
                <a:gd name="connsiteX1" fmla="*/ 34834 w 669834"/>
                <a:gd name="connsiteY1" fmla="*/ 12982 h 821909"/>
                <a:gd name="connsiteX2" fmla="*/ 34835 w 669834"/>
                <a:gd name="connsiteY2" fmla="*/ 140707 h 821909"/>
                <a:gd name="connsiteX3" fmla="*/ 46445 w 669834"/>
                <a:gd name="connsiteY3" fmla="*/ 608551 h 821909"/>
                <a:gd name="connsiteX4" fmla="*/ 116113 w 669834"/>
                <a:gd name="connsiteY4" fmla="*/ 689831 h 821909"/>
                <a:gd name="connsiteX5" fmla="*/ 171268 w 669834"/>
                <a:gd name="connsiteY5" fmla="*/ 625968 h 821909"/>
                <a:gd name="connsiteX6" fmla="*/ 168365 w 669834"/>
                <a:gd name="connsiteY6" fmla="*/ 219568 h 821909"/>
                <a:gd name="connsiteX7" fmla="*/ 263434 w 669834"/>
                <a:gd name="connsiteY7" fmla="*/ 140707 h 821909"/>
                <a:gd name="connsiteX8" fmla="*/ 339634 w 669834"/>
                <a:gd name="connsiteY8" fmla="*/ 225858 h 821909"/>
                <a:gd name="connsiteX9" fmla="*/ 293188 w 669834"/>
                <a:gd name="connsiteY9" fmla="*/ 625968 h 821909"/>
                <a:gd name="connsiteX10" fmla="*/ 415834 w 669834"/>
                <a:gd name="connsiteY10" fmla="*/ 694184 h 821909"/>
                <a:gd name="connsiteX11" fmla="*/ 492034 w 669834"/>
                <a:gd name="connsiteY11" fmla="*/ 609034 h 821909"/>
                <a:gd name="connsiteX12" fmla="*/ 492034 w 669834"/>
                <a:gd name="connsiteY12" fmla="*/ 183282 h 821909"/>
                <a:gd name="connsiteX13" fmla="*/ 644434 w 669834"/>
                <a:gd name="connsiteY13" fmla="*/ 225858 h 821909"/>
                <a:gd name="connsiteX14" fmla="*/ 644434 w 669834"/>
                <a:gd name="connsiteY14" fmla="*/ 651609 h 821909"/>
                <a:gd name="connsiteX15" fmla="*/ 568234 w 669834"/>
                <a:gd name="connsiteY15" fmla="*/ 821909 h 821909"/>
                <a:gd name="connsiteX16" fmla="*/ 345439 w 669834"/>
                <a:gd name="connsiteY16" fmla="*/ 817556 h 821909"/>
                <a:gd name="connsiteX0" fmla="*/ 210940 w 636935"/>
                <a:gd name="connsiteY0" fmla="*/ 20239 h 779334"/>
                <a:gd name="connsiteX1" fmla="*/ 78135 w 636935"/>
                <a:gd name="connsiteY1" fmla="*/ 12982 h 779334"/>
                <a:gd name="connsiteX2" fmla="*/ 1936 w 636935"/>
                <a:gd name="connsiteY2" fmla="*/ 98132 h 779334"/>
                <a:gd name="connsiteX3" fmla="*/ 13546 w 636935"/>
                <a:gd name="connsiteY3" fmla="*/ 565976 h 779334"/>
                <a:gd name="connsiteX4" fmla="*/ 83214 w 636935"/>
                <a:gd name="connsiteY4" fmla="*/ 647256 h 779334"/>
                <a:gd name="connsiteX5" fmla="*/ 138369 w 636935"/>
                <a:gd name="connsiteY5" fmla="*/ 583393 h 779334"/>
                <a:gd name="connsiteX6" fmla="*/ 135466 w 636935"/>
                <a:gd name="connsiteY6" fmla="*/ 176993 h 779334"/>
                <a:gd name="connsiteX7" fmla="*/ 230535 w 636935"/>
                <a:gd name="connsiteY7" fmla="*/ 98132 h 779334"/>
                <a:gd name="connsiteX8" fmla="*/ 306735 w 636935"/>
                <a:gd name="connsiteY8" fmla="*/ 183283 h 779334"/>
                <a:gd name="connsiteX9" fmla="*/ 260289 w 636935"/>
                <a:gd name="connsiteY9" fmla="*/ 583393 h 779334"/>
                <a:gd name="connsiteX10" fmla="*/ 382935 w 636935"/>
                <a:gd name="connsiteY10" fmla="*/ 651609 h 779334"/>
                <a:gd name="connsiteX11" fmla="*/ 459135 w 636935"/>
                <a:gd name="connsiteY11" fmla="*/ 566459 h 779334"/>
                <a:gd name="connsiteX12" fmla="*/ 459135 w 636935"/>
                <a:gd name="connsiteY12" fmla="*/ 140707 h 779334"/>
                <a:gd name="connsiteX13" fmla="*/ 611535 w 636935"/>
                <a:gd name="connsiteY13" fmla="*/ 183283 h 779334"/>
                <a:gd name="connsiteX14" fmla="*/ 611535 w 636935"/>
                <a:gd name="connsiteY14" fmla="*/ 609034 h 779334"/>
                <a:gd name="connsiteX15" fmla="*/ 535335 w 636935"/>
                <a:gd name="connsiteY15" fmla="*/ 779334 h 779334"/>
                <a:gd name="connsiteX16" fmla="*/ 312540 w 636935"/>
                <a:gd name="connsiteY16" fmla="*/ 774981 h 779334"/>
                <a:gd name="connsiteX0" fmla="*/ 210940 w 636935"/>
                <a:gd name="connsiteY0" fmla="*/ 20239 h 779334"/>
                <a:gd name="connsiteX1" fmla="*/ 78135 w 636935"/>
                <a:gd name="connsiteY1" fmla="*/ 12982 h 779334"/>
                <a:gd name="connsiteX2" fmla="*/ 1936 w 636935"/>
                <a:gd name="connsiteY2" fmla="*/ 98132 h 779334"/>
                <a:gd name="connsiteX3" fmla="*/ 13546 w 636935"/>
                <a:gd name="connsiteY3" fmla="*/ 565976 h 779334"/>
                <a:gd name="connsiteX4" fmla="*/ 83214 w 636935"/>
                <a:gd name="connsiteY4" fmla="*/ 647256 h 779334"/>
                <a:gd name="connsiteX5" fmla="*/ 138369 w 636935"/>
                <a:gd name="connsiteY5" fmla="*/ 583393 h 779334"/>
                <a:gd name="connsiteX6" fmla="*/ 135466 w 636935"/>
                <a:gd name="connsiteY6" fmla="*/ 176993 h 779334"/>
                <a:gd name="connsiteX7" fmla="*/ 230535 w 636935"/>
                <a:gd name="connsiteY7" fmla="*/ 98132 h 779334"/>
                <a:gd name="connsiteX8" fmla="*/ 306735 w 636935"/>
                <a:gd name="connsiteY8" fmla="*/ 183283 h 779334"/>
                <a:gd name="connsiteX9" fmla="*/ 260289 w 636935"/>
                <a:gd name="connsiteY9" fmla="*/ 583393 h 779334"/>
                <a:gd name="connsiteX10" fmla="*/ 382935 w 636935"/>
                <a:gd name="connsiteY10" fmla="*/ 651609 h 779334"/>
                <a:gd name="connsiteX11" fmla="*/ 459135 w 636935"/>
                <a:gd name="connsiteY11" fmla="*/ 566459 h 779334"/>
                <a:gd name="connsiteX12" fmla="*/ 459135 w 636935"/>
                <a:gd name="connsiteY12" fmla="*/ 140707 h 779334"/>
                <a:gd name="connsiteX13" fmla="*/ 611535 w 636935"/>
                <a:gd name="connsiteY13" fmla="*/ 183283 h 779334"/>
                <a:gd name="connsiteX14" fmla="*/ 611535 w 636935"/>
                <a:gd name="connsiteY14" fmla="*/ 609034 h 779334"/>
                <a:gd name="connsiteX15" fmla="*/ 535335 w 636935"/>
                <a:gd name="connsiteY15" fmla="*/ 779334 h 779334"/>
                <a:gd name="connsiteX16" fmla="*/ 312540 w 636935"/>
                <a:gd name="connsiteY16" fmla="*/ 774981 h 779334"/>
                <a:gd name="connsiteX0" fmla="*/ 210940 w 636935"/>
                <a:gd name="connsiteY0" fmla="*/ 20239 h 779334"/>
                <a:gd name="connsiteX1" fmla="*/ 78135 w 636935"/>
                <a:gd name="connsiteY1" fmla="*/ 12982 h 779334"/>
                <a:gd name="connsiteX2" fmla="*/ 1936 w 636935"/>
                <a:gd name="connsiteY2" fmla="*/ 98132 h 779334"/>
                <a:gd name="connsiteX3" fmla="*/ 13546 w 636935"/>
                <a:gd name="connsiteY3" fmla="*/ 565976 h 779334"/>
                <a:gd name="connsiteX4" fmla="*/ 83214 w 636935"/>
                <a:gd name="connsiteY4" fmla="*/ 647256 h 779334"/>
                <a:gd name="connsiteX5" fmla="*/ 138369 w 636935"/>
                <a:gd name="connsiteY5" fmla="*/ 583393 h 779334"/>
                <a:gd name="connsiteX6" fmla="*/ 135466 w 636935"/>
                <a:gd name="connsiteY6" fmla="*/ 176993 h 779334"/>
                <a:gd name="connsiteX7" fmla="*/ 230535 w 636935"/>
                <a:gd name="connsiteY7" fmla="*/ 98132 h 779334"/>
                <a:gd name="connsiteX8" fmla="*/ 306735 w 636935"/>
                <a:gd name="connsiteY8" fmla="*/ 183283 h 779334"/>
                <a:gd name="connsiteX9" fmla="*/ 260289 w 636935"/>
                <a:gd name="connsiteY9" fmla="*/ 583393 h 779334"/>
                <a:gd name="connsiteX10" fmla="*/ 382935 w 636935"/>
                <a:gd name="connsiteY10" fmla="*/ 651609 h 779334"/>
                <a:gd name="connsiteX11" fmla="*/ 459135 w 636935"/>
                <a:gd name="connsiteY11" fmla="*/ 566459 h 779334"/>
                <a:gd name="connsiteX12" fmla="*/ 459135 w 636935"/>
                <a:gd name="connsiteY12" fmla="*/ 140707 h 779334"/>
                <a:gd name="connsiteX13" fmla="*/ 611535 w 636935"/>
                <a:gd name="connsiteY13" fmla="*/ 183283 h 779334"/>
                <a:gd name="connsiteX14" fmla="*/ 611535 w 636935"/>
                <a:gd name="connsiteY14" fmla="*/ 609034 h 779334"/>
                <a:gd name="connsiteX15" fmla="*/ 535335 w 636935"/>
                <a:gd name="connsiteY15" fmla="*/ 779334 h 779334"/>
                <a:gd name="connsiteX16" fmla="*/ 312540 w 636935"/>
                <a:gd name="connsiteY16" fmla="*/ 774981 h 779334"/>
                <a:gd name="connsiteX0" fmla="*/ 260242 w 686237"/>
                <a:gd name="connsiteY0" fmla="*/ 20239 h 779334"/>
                <a:gd name="connsiteX1" fmla="*/ 127437 w 686237"/>
                <a:gd name="connsiteY1" fmla="*/ 12982 h 779334"/>
                <a:gd name="connsiteX2" fmla="*/ 51238 w 686237"/>
                <a:gd name="connsiteY2" fmla="*/ 98132 h 779334"/>
                <a:gd name="connsiteX3" fmla="*/ 62848 w 686237"/>
                <a:gd name="connsiteY3" fmla="*/ 565976 h 779334"/>
                <a:gd name="connsiteX4" fmla="*/ 132516 w 686237"/>
                <a:gd name="connsiteY4" fmla="*/ 647256 h 779334"/>
                <a:gd name="connsiteX5" fmla="*/ 187671 w 686237"/>
                <a:gd name="connsiteY5" fmla="*/ 583393 h 779334"/>
                <a:gd name="connsiteX6" fmla="*/ 184768 w 686237"/>
                <a:gd name="connsiteY6" fmla="*/ 176993 h 779334"/>
                <a:gd name="connsiteX7" fmla="*/ 279837 w 686237"/>
                <a:gd name="connsiteY7" fmla="*/ 98132 h 779334"/>
                <a:gd name="connsiteX8" fmla="*/ 356037 w 686237"/>
                <a:gd name="connsiteY8" fmla="*/ 183283 h 779334"/>
                <a:gd name="connsiteX9" fmla="*/ 309591 w 686237"/>
                <a:gd name="connsiteY9" fmla="*/ 583393 h 779334"/>
                <a:gd name="connsiteX10" fmla="*/ 432237 w 686237"/>
                <a:gd name="connsiteY10" fmla="*/ 651609 h 779334"/>
                <a:gd name="connsiteX11" fmla="*/ 508437 w 686237"/>
                <a:gd name="connsiteY11" fmla="*/ 566459 h 779334"/>
                <a:gd name="connsiteX12" fmla="*/ 508437 w 686237"/>
                <a:gd name="connsiteY12" fmla="*/ 140707 h 779334"/>
                <a:gd name="connsiteX13" fmla="*/ 660837 w 686237"/>
                <a:gd name="connsiteY13" fmla="*/ 183283 h 779334"/>
                <a:gd name="connsiteX14" fmla="*/ 660837 w 686237"/>
                <a:gd name="connsiteY14" fmla="*/ 609034 h 779334"/>
                <a:gd name="connsiteX15" fmla="*/ 584637 w 686237"/>
                <a:gd name="connsiteY15" fmla="*/ 779334 h 779334"/>
                <a:gd name="connsiteX16" fmla="*/ 361842 w 686237"/>
                <a:gd name="connsiteY16" fmla="*/ 774981 h 779334"/>
                <a:gd name="connsiteX0" fmla="*/ 260242 w 686237"/>
                <a:gd name="connsiteY0" fmla="*/ 20239 h 779334"/>
                <a:gd name="connsiteX1" fmla="*/ 127437 w 686237"/>
                <a:gd name="connsiteY1" fmla="*/ 12982 h 779334"/>
                <a:gd name="connsiteX2" fmla="*/ 51238 w 686237"/>
                <a:gd name="connsiteY2" fmla="*/ 98132 h 779334"/>
                <a:gd name="connsiteX3" fmla="*/ 62848 w 686237"/>
                <a:gd name="connsiteY3" fmla="*/ 565976 h 779334"/>
                <a:gd name="connsiteX4" fmla="*/ 132516 w 686237"/>
                <a:gd name="connsiteY4" fmla="*/ 647256 h 779334"/>
                <a:gd name="connsiteX5" fmla="*/ 187671 w 686237"/>
                <a:gd name="connsiteY5" fmla="*/ 583393 h 779334"/>
                <a:gd name="connsiteX6" fmla="*/ 184768 w 686237"/>
                <a:gd name="connsiteY6" fmla="*/ 176993 h 779334"/>
                <a:gd name="connsiteX7" fmla="*/ 279837 w 686237"/>
                <a:gd name="connsiteY7" fmla="*/ 98132 h 779334"/>
                <a:gd name="connsiteX8" fmla="*/ 356037 w 686237"/>
                <a:gd name="connsiteY8" fmla="*/ 183283 h 779334"/>
                <a:gd name="connsiteX9" fmla="*/ 309591 w 686237"/>
                <a:gd name="connsiteY9" fmla="*/ 583393 h 779334"/>
                <a:gd name="connsiteX10" fmla="*/ 432237 w 686237"/>
                <a:gd name="connsiteY10" fmla="*/ 651609 h 779334"/>
                <a:gd name="connsiteX11" fmla="*/ 508437 w 686237"/>
                <a:gd name="connsiteY11" fmla="*/ 566459 h 779334"/>
                <a:gd name="connsiteX12" fmla="*/ 508437 w 686237"/>
                <a:gd name="connsiteY12" fmla="*/ 140707 h 779334"/>
                <a:gd name="connsiteX13" fmla="*/ 660837 w 686237"/>
                <a:gd name="connsiteY13" fmla="*/ 183283 h 779334"/>
                <a:gd name="connsiteX14" fmla="*/ 660837 w 686237"/>
                <a:gd name="connsiteY14" fmla="*/ 609034 h 779334"/>
                <a:gd name="connsiteX15" fmla="*/ 584637 w 686237"/>
                <a:gd name="connsiteY15" fmla="*/ 779334 h 779334"/>
                <a:gd name="connsiteX16" fmla="*/ 361842 w 686237"/>
                <a:gd name="connsiteY16" fmla="*/ 774981 h 779334"/>
                <a:gd name="connsiteX0" fmla="*/ 241903 w 667898"/>
                <a:gd name="connsiteY0" fmla="*/ 13063 h 772158"/>
                <a:gd name="connsiteX1" fmla="*/ 32899 w 667898"/>
                <a:gd name="connsiteY1" fmla="*/ 90956 h 772158"/>
                <a:gd name="connsiteX2" fmla="*/ 44509 w 667898"/>
                <a:gd name="connsiteY2" fmla="*/ 558800 h 772158"/>
                <a:gd name="connsiteX3" fmla="*/ 114177 w 667898"/>
                <a:gd name="connsiteY3" fmla="*/ 640080 h 772158"/>
                <a:gd name="connsiteX4" fmla="*/ 169332 w 667898"/>
                <a:gd name="connsiteY4" fmla="*/ 576217 h 772158"/>
                <a:gd name="connsiteX5" fmla="*/ 166429 w 667898"/>
                <a:gd name="connsiteY5" fmla="*/ 169817 h 772158"/>
                <a:gd name="connsiteX6" fmla="*/ 261498 w 667898"/>
                <a:gd name="connsiteY6" fmla="*/ 90956 h 772158"/>
                <a:gd name="connsiteX7" fmla="*/ 337698 w 667898"/>
                <a:gd name="connsiteY7" fmla="*/ 176107 h 772158"/>
                <a:gd name="connsiteX8" fmla="*/ 291252 w 667898"/>
                <a:gd name="connsiteY8" fmla="*/ 576217 h 772158"/>
                <a:gd name="connsiteX9" fmla="*/ 413898 w 667898"/>
                <a:gd name="connsiteY9" fmla="*/ 644433 h 772158"/>
                <a:gd name="connsiteX10" fmla="*/ 490098 w 667898"/>
                <a:gd name="connsiteY10" fmla="*/ 559283 h 772158"/>
                <a:gd name="connsiteX11" fmla="*/ 490098 w 667898"/>
                <a:gd name="connsiteY11" fmla="*/ 133531 h 772158"/>
                <a:gd name="connsiteX12" fmla="*/ 642498 w 667898"/>
                <a:gd name="connsiteY12" fmla="*/ 176107 h 772158"/>
                <a:gd name="connsiteX13" fmla="*/ 642498 w 667898"/>
                <a:gd name="connsiteY13" fmla="*/ 601858 h 772158"/>
                <a:gd name="connsiteX14" fmla="*/ 566298 w 667898"/>
                <a:gd name="connsiteY14" fmla="*/ 772158 h 772158"/>
                <a:gd name="connsiteX15" fmla="*/ 343503 w 667898"/>
                <a:gd name="connsiteY15" fmla="*/ 767805 h 772158"/>
                <a:gd name="connsiteX0" fmla="*/ 241903 w 667898"/>
                <a:gd name="connsiteY0" fmla="*/ 31276 h 790371"/>
                <a:gd name="connsiteX1" fmla="*/ 32899 w 667898"/>
                <a:gd name="connsiteY1" fmla="*/ 109169 h 790371"/>
                <a:gd name="connsiteX2" fmla="*/ 44509 w 667898"/>
                <a:gd name="connsiteY2" fmla="*/ 577013 h 790371"/>
                <a:gd name="connsiteX3" fmla="*/ 114177 w 667898"/>
                <a:gd name="connsiteY3" fmla="*/ 658293 h 790371"/>
                <a:gd name="connsiteX4" fmla="*/ 169332 w 667898"/>
                <a:gd name="connsiteY4" fmla="*/ 594430 h 790371"/>
                <a:gd name="connsiteX5" fmla="*/ 166429 w 667898"/>
                <a:gd name="connsiteY5" fmla="*/ 188030 h 790371"/>
                <a:gd name="connsiteX6" fmla="*/ 261498 w 667898"/>
                <a:gd name="connsiteY6" fmla="*/ 109169 h 790371"/>
                <a:gd name="connsiteX7" fmla="*/ 337698 w 667898"/>
                <a:gd name="connsiteY7" fmla="*/ 194320 h 790371"/>
                <a:gd name="connsiteX8" fmla="*/ 291252 w 667898"/>
                <a:gd name="connsiteY8" fmla="*/ 594430 h 790371"/>
                <a:gd name="connsiteX9" fmla="*/ 413898 w 667898"/>
                <a:gd name="connsiteY9" fmla="*/ 662646 h 790371"/>
                <a:gd name="connsiteX10" fmla="*/ 490098 w 667898"/>
                <a:gd name="connsiteY10" fmla="*/ 577496 h 790371"/>
                <a:gd name="connsiteX11" fmla="*/ 490098 w 667898"/>
                <a:gd name="connsiteY11" fmla="*/ 151744 h 790371"/>
                <a:gd name="connsiteX12" fmla="*/ 642498 w 667898"/>
                <a:gd name="connsiteY12" fmla="*/ 194320 h 790371"/>
                <a:gd name="connsiteX13" fmla="*/ 642498 w 667898"/>
                <a:gd name="connsiteY13" fmla="*/ 620071 h 790371"/>
                <a:gd name="connsiteX14" fmla="*/ 566298 w 667898"/>
                <a:gd name="connsiteY14" fmla="*/ 790371 h 790371"/>
                <a:gd name="connsiteX15" fmla="*/ 343503 w 667898"/>
                <a:gd name="connsiteY15" fmla="*/ 786018 h 790371"/>
                <a:gd name="connsiteX0" fmla="*/ 216987 w 642982"/>
                <a:gd name="connsiteY0" fmla="*/ 31276 h 790371"/>
                <a:gd name="connsiteX1" fmla="*/ 7983 w 642982"/>
                <a:gd name="connsiteY1" fmla="*/ 109169 h 790371"/>
                <a:gd name="connsiteX2" fmla="*/ 19593 w 642982"/>
                <a:gd name="connsiteY2" fmla="*/ 577013 h 790371"/>
                <a:gd name="connsiteX3" fmla="*/ 89261 w 642982"/>
                <a:gd name="connsiteY3" fmla="*/ 658293 h 790371"/>
                <a:gd name="connsiteX4" fmla="*/ 144416 w 642982"/>
                <a:gd name="connsiteY4" fmla="*/ 594430 h 790371"/>
                <a:gd name="connsiteX5" fmla="*/ 141513 w 642982"/>
                <a:gd name="connsiteY5" fmla="*/ 188030 h 790371"/>
                <a:gd name="connsiteX6" fmla="*/ 236582 w 642982"/>
                <a:gd name="connsiteY6" fmla="*/ 109169 h 790371"/>
                <a:gd name="connsiteX7" fmla="*/ 312782 w 642982"/>
                <a:gd name="connsiteY7" fmla="*/ 194320 h 790371"/>
                <a:gd name="connsiteX8" fmla="*/ 266336 w 642982"/>
                <a:gd name="connsiteY8" fmla="*/ 594430 h 790371"/>
                <a:gd name="connsiteX9" fmla="*/ 388982 w 642982"/>
                <a:gd name="connsiteY9" fmla="*/ 662646 h 790371"/>
                <a:gd name="connsiteX10" fmla="*/ 465182 w 642982"/>
                <a:gd name="connsiteY10" fmla="*/ 577496 h 790371"/>
                <a:gd name="connsiteX11" fmla="*/ 465182 w 642982"/>
                <a:gd name="connsiteY11" fmla="*/ 151744 h 790371"/>
                <a:gd name="connsiteX12" fmla="*/ 617582 w 642982"/>
                <a:gd name="connsiteY12" fmla="*/ 194320 h 790371"/>
                <a:gd name="connsiteX13" fmla="*/ 617582 w 642982"/>
                <a:gd name="connsiteY13" fmla="*/ 620071 h 790371"/>
                <a:gd name="connsiteX14" fmla="*/ 541382 w 642982"/>
                <a:gd name="connsiteY14" fmla="*/ 790371 h 790371"/>
                <a:gd name="connsiteX15" fmla="*/ 318587 w 642982"/>
                <a:gd name="connsiteY15" fmla="*/ 786018 h 790371"/>
                <a:gd name="connsiteX0" fmla="*/ 216987 w 642982"/>
                <a:gd name="connsiteY0" fmla="*/ 16659 h 775754"/>
                <a:gd name="connsiteX1" fmla="*/ 7983 w 642982"/>
                <a:gd name="connsiteY1" fmla="*/ 94552 h 775754"/>
                <a:gd name="connsiteX2" fmla="*/ 19593 w 642982"/>
                <a:gd name="connsiteY2" fmla="*/ 562396 h 775754"/>
                <a:gd name="connsiteX3" fmla="*/ 89261 w 642982"/>
                <a:gd name="connsiteY3" fmla="*/ 643676 h 775754"/>
                <a:gd name="connsiteX4" fmla="*/ 144416 w 642982"/>
                <a:gd name="connsiteY4" fmla="*/ 579813 h 775754"/>
                <a:gd name="connsiteX5" fmla="*/ 141513 w 642982"/>
                <a:gd name="connsiteY5" fmla="*/ 173413 h 775754"/>
                <a:gd name="connsiteX6" fmla="*/ 236582 w 642982"/>
                <a:gd name="connsiteY6" fmla="*/ 94552 h 775754"/>
                <a:gd name="connsiteX7" fmla="*/ 312782 w 642982"/>
                <a:gd name="connsiteY7" fmla="*/ 179703 h 775754"/>
                <a:gd name="connsiteX8" fmla="*/ 266336 w 642982"/>
                <a:gd name="connsiteY8" fmla="*/ 579813 h 775754"/>
                <a:gd name="connsiteX9" fmla="*/ 388982 w 642982"/>
                <a:gd name="connsiteY9" fmla="*/ 648029 h 775754"/>
                <a:gd name="connsiteX10" fmla="*/ 465182 w 642982"/>
                <a:gd name="connsiteY10" fmla="*/ 562879 h 775754"/>
                <a:gd name="connsiteX11" fmla="*/ 465182 w 642982"/>
                <a:gd name="connsiteY11" fmla="*/ 137127 h 775754"/>
                <a:gd name="connsiteX12" fmla="*/ 617582 w 642982"/>
                <a:gd name="connsiteY12" fmla="*/ 179703 h 775754"/>
                <a:gd name="connsiteX13" fmla="*/ 617582 w 642982"/>
                <a:gd name="connsiteY13" fmla="*/ 605454 h 775754"/>
                <a:gd name="connsiteX14" fmla="*/ 541382 w 642982"/>
                <a:gd name="connsiteY14" fmla="*/ 775754 h 775754"/>
                <a:gd name="connsiteX15" fmla="*/ 318587 w 642982"/>
                <a:gd name="connsiteY15" fmla="*/ 771401 h 775754"/>
                <a:gd name="connsiteX0" fmla="*/ 216987 w 642982"/>
                <a:gd name="connsiteY0" fmla="*/ 16659 h 775754"/>
                <a:gd name="connsiteX1" fmla="*/ 7983 w 642982"/>
                <a:gd name="connsiteY1" fmla="*/ 94552 h 775754"/>
                <a:gd name="connsiteX2" fmla="*/ 19593 w 642982"/>
                <a:gd name="connsiteY2" fmla="*/ 562396 h 775754"/>
                <a:gd name="connsiteX3" fmla="*/ 89261 w 642982"/>
                <a:gd name="connsiteY3" fmla="*/ 643676 h 775754"/>
                <a:gd name="connsiteX4" fmla="*/ 144416 w 642982"/>
                <a:gd name="connsiteY4" fmla="*/ 579813 h 775754"/>
                <a:gd name="connsiteX5" fmla="*/ 141513 w 642982"/>
                <a:gd name="connsiteY5" fmla="*/ 173413 h 775754"/>
                <a:gd name="connsiteX6" fmla="*/ 236582 w 642982"/>
                <a:gd name="connsiteY6" fmla="*/ 94552 h 775754"/>
                <a:gd name="connsiteX7" fmla="*/ 312782 w 642982"/>
                <a:gd name="connsiteY7" fmla="*/ 179703 h 775754"/>
                <a:gd name="connsiteX8" fmla="*/ 266336 w 642982"/>
                <a:gd name="connsiteY8" fmla="*/ 579813 h 775754"/>
                <a:gd name="connsiteX9" fmla="*/ 388982 w 642982"/>
                <a:gd name="connsiteY9" fmla="*/ 648029 h 775754"/>
                <a:gd name="connsiteX10" fmla="*/ 465182 w 642982"/>
                <a:gd name="connsiteY10" fmla="*/ 562879 h 775754"/>
                <a:gd name="connsiteX11" fmla="*/ 465182 w 642982"/>
                <a:gd name="connsiteY11" fmla="*/ 137127 h 775754"/>
                <a:gd name="connsiteX12" fmla="*/ 617582 w 642982"/>
                <a:gd name="connsiteY12" fmla="*/ 179703 h 775754"/>
                <a:gd name="connsiteX13" fmla="*/ 617582 w 642982"/>
                <a:gd name="connsiteY13" fmla="*/ 605454 h 775754"/>
                <a:gd name="connsiteX14" fmla="*/ 541382 w 642982"/>
                <a:gd name="connsiteY14" fmla="*/ 775754 h 775754"/>
                <a:gd name="connsiteX15" fmla="*/ 318587 w 642982"/>
                <a:gd name="connsiteY15" fmla="*/ 771401 h 775754"/>
                <a:gd name="connsiteX0" fmla="*/ 216987 w 806732"/>
                <a:gd name="connsiteY0" fmla="*/ 16659 h 775755"/>
                <a:gd name="connsiteX1" fmla="*/ 7983 w 806732"/>
                <a:gd name="connsiteY1" fmla="*/ 94552 h 775755"/>
                <a:gd name="connsiteX2" fmla="*/ 19593 w 806732"/>
                <a:gd name="connsiteY2" fmla="*/ 562396 h 775755"/>
                <a:gd name="connsiteX3" fmla="*/ 89261 w 806732"/>
                <a:gd name="connsiteY3" fmla="*/ 643676 h 775755"/>
                <a:gd name="connsiteX4" fmla="*/ 144416 w 806732"/>
                <a:gd name="connsiteY4" fmla="*/ 579813 h 775755"/>
                <a:gd name="connsiteX5" fmla="*/ 141513 w 806732"/>
                <a:gd name="connsiteY5" fmla="*/ 173413 h 775755"/>
                <a:gd name="connsiteX6" fmla="*/ 236582 w 806732"/>
                <a:gd name="connsiteY6" fmla="*/ 94552 h 775755"/>
                <a:gd name="connsiteX7" fmla="*/ 312782 w 806732"/>
                <a:gd name="connsiteY7" fmla="*/ 179703 h 775755"/>
                <a:gd name="connsiteX8" fmla="*/ 266336 w 806732"/>
                <a:gd name="connsiteY8" fmla="*/ 579813 h 775755"/>
                <a:gd name="connsiteX9" fmla="*/ 388982 w 806732"/>
                <a:gd name="connsiteY9" fmla="*/ 648029 h 775755"/>
                <a:gd name="connsiteX10" fmla="*/ 465182 w 806732"/>
                <a:gd name="connsiteY10" fmla="*/ 562879 h 775755"/>
                <a:gd name="connsiteX11" fmla="*/ 465182 w 806732"/>
                <a:gd name="connsiteY11" fmla="*/ 137127 h 775755"/>
                <a:gd name="connsiteX12" fmla="*/ 617582 w 806732"/>
                <a:gd name="connsiteY12" fmla="*/ 179703 h 775755"/>
                <a:gd name="connsiteX13" fmla="*/ 617582 w 806732"/>
                <a:gd name="connsiteY13" fmla="*/ 605454 h 775755"/>
                <a:gd name="connsiteX14" fmla="*/ 769981 w 806732"/>
                <a:gd name="connsiteY14" fmla="*/ 775755 h 775755"/>
                <a:gd name="connsiteX15" fmla="*/ 318587 w 806732"/>
                <a:gd name="connsiteY15" fmla="*/ 771401 h 775755"/>
                <a:gd name="connsiteX0" fmla="*/ 216987 w 654332"/>
                <a:gd name="connsiteY0" fmla="*/ 16659 h 771643"/>
                <a:gd name="connsiteX1" fmla="*/ 7983 w 654332"/>
                <a:gd name="connsiteY1" fmla="*/ 94552 h 771643"/>
                <a:gd name="connsiteX2" fmla="*/ 19593 w 654332"/>
                <a:gd name="connsiteY2" fmla="*/ 562396 h 771643"/>
                <a:gd name="connsiteX3" fmla="*/ 89261 w 654332"/>
                <a:gd name="connsiteY3" fmla="*/ 643676 h 771643"/>
                <a:gd name="connsiteX4" fmla="*/ 144416 w 654332"/>
                <a:gd name="connsiteY4" fmla="*/ 579813 h 771643"/>
                <a:gd name="connsiteX5" fmla="*/ 141513 w 654332"/>
                <a:gd name="connsiteY5" fmla="*/ 173413 h 771643"/>
                <a:gd name="connsiteX6" fmla="*/ 236582 w 654332"/>
                <a:gd name="connsiteY6" fmla="*/ 94552 h 771643"/>
                <a:gd name="connsiteX7" fmla="*/ 312782 w 654332"/>
                <a:gd name="connsiteY7" fmla="*/ 179703 h 771643"/>
                <a:gd name="connsiteX8" fmla="*/ 266336 w 654332"/>
                <a:gd name="connsiteY8" fmla="*/ 579813 h 771643"/>
                <a:gd name="connsiteX9" fmla="*/ 388982 w 654332"/>
                <a:gd name="connsiteY9" fmla="*/ 648029 h 771643"/>
                <a:gd name="connsiteX10" fmla="*/ 465182 w 654332"/>
                <a:gd name="connsiteY10" fmla="*/ 562879 h 771643"/>
                <a:gd name="connsiteX11" fmla="*/ 465182 w 654332"/>
                <a:gd name="connsiteY11" fmla="*/ 137127 h 771643"/>
                <a:gd name="connsiteX12" fmla="*/ 617582 w 654332"/>
                <a:gd name="connsiteY12" fmla="*/ 179703 h 771643"/>
                <a:gd name="connsiteX13" fmla="*/ 617582 w 654332"/>
                <a:gd name="connsiteY13" fmla="*/ 605454 h 771643"/>
                <a:gd name="connsiteX14" fmla="*/ 617581 w 654332"/>
                <a:gd name="connsiteY14" fmla="*/ 733179 h 771643"/>
                <a:gd name="connsiteX15" fmla="*/ 318587 w 654332"/>
                <a:gd name="connsiteY15" fmla="*/ 771401 h 771643"/>
                <a:gd name="connsiteX0" fmla="*/ 216987 w 654332"/>
                <a:gd name="connsiteY0" fmla="*/ 16659 h 733422"/>
                <a:gd name="connsiteX1" fmla="*/ 7983 w 654332"/>
                <a:gd name="connsiteY1" fmla="*/ 94552 h 733422"/>
                <a:gd name="connsiteX2" fmla="*/ 19593 w 654332"/>
                <a:gd name="connsiteY2" fmla="*/ 562396 h 733422"/>
                <a:gd name="connsiteX3" fmla="*/ 89261 w 654332"/>
                <a:gd name="connsiteY3" fmla="*/ 643676 h 733422"/>
                <a:gd name="connsiteX4" fmla="*/ 144416 w 654332"/>
                <a:gd name="connsiteY4" fmla="*/ 579813 h 733422"/>
                <a:gd name="connsiteX5" fmla="*/ 141513 w 654332"/>
                <a:gd name="connsiteY5" fmla="*/ 173413 h 733422"/>
                <a:gd name="connsiteX6" fmla="*/ 236582 w 654332"/>
                <a:gd name="connsiteY6" fmla="*/ 94552 h 733422"/>
                <a:gd name="connsiteX7" fmla="*/ 312782 w 654332"/>
                <a:gd name="connsiteY7" fmla="*/ 179703 h 733422"/>
                <a:gd name="connsiteX8" fmla="*/ 266336 w 654332"/>
                <a:gd name="connsiteY8" fmla="*/ 579813 h 733422"/>
                <a:gd name="connsiteX9" fmla="*/ 388982 w 654332"/>
                <a:gd name="connsiteY9" fmla="*/ 648029 h 733422"/>
                <a:gd name="connsiteX10" fmla="*/ 465182 w 654332"/>
                <a:gd name="connsiteY10" fmla="*/ 562879 h 733422"/>
                <a:gd name="connsiteX11" fmla="*/ 465182 w 654332"/>
                <a:gd name="connsiteY11" fmla="*/ 137127 h 733422"/>
                <a:gd name="connsiteX12" fmla="*/ 617582 w 654332"/>
                <a:gd name="connsiteY12" fmla="*/ 179703 h 733422"/>
                <a:gd name="connsiteX13" fmla="*/ 617582 w 654332"/>
                <a:gd name="connsiteY13" fmla="*/ 605454 h 733422"/>
                <a:gd name="connsiteX14" fmla="*/ 617581 w 654332"/>
                <a:gd name="connsiteY14" fmla="*/ 733179 h 733422"/>
                <a:gd name="connsiteX15" fmla="*/ 388981 w 654332"/>
                <a:gd name="connsiteY15" fmla="*/ 733180 h 733422"/>
                <a:gd name="connsiteX0" fmla="*/ 216987 w 654332"/>
                <a:gd name="connsiteY0" fmla="*/ 16659 h 775755"/>
                <a:gd name="connsiteX1" fmla="*/ 7983 w 654332"/>
                <a:gd name="connsiteY1" fmla="*/ 94552 h 775755"/>
                <a:gd name="connsiteX2" fmla="*/ 19593 w 654332"/>
                <a:gd name="connsiteY2" fmla="*/ 562396 h 775755"/>
                <a:gd name="connsiteX3" fmla="*/ 89261 w 654332"/>
                <a:gd name="connsiteY3" fmla="*/ 643676 h 775755"/>
                <a:gd name="connsiteX4" fmla="*/ 144416 w 654332"/>
                <a:gd name="connsiteY4" fmla="*/ 579813 h 775755"/>
                <a:gd name="connsiteX5" fmla="*/ 141513 w 654332"/>
                <a:gd name="connsiteY5" fmla="*/ 173413 h 775755"/>
                <a:gd name="connsiteX6" fmla="*/ 236582 w 654332"/>
                <a:gd name="connsiteY6" fmla="*/ 94552 h 775755"/>
                <a:gd name="connsiteX7" fmla="*/ 312782 w 654332"/>
                <a:gd name="connsiteY7" fmla="*/ 179703 h 775755"/>
                <a:gd name="connsiteX8" fmla="*/ 266336 w 654332"/>
                <a:gd name="connsiteY8" fmla="*/ 579813 h 775755"/>
                <a:gd name="connsiteX9" fmla="*/ 388982 w 654332"/>
                <a:gd name="connsiteY9" fmla="*/ 648029 h 775755"/>
                <a:gd name="connsiteX10" fmla="*/ 465182 w 654332"/>
                <a:gd name="connsiteY10" fmla="*/ 562879 h 775755"/>
                <a:gd name="connsiteX11" fmla="*/ 465182 w 654332"/>
                <a:gd name="connsiteY11" fmla="*/ 137127 h 775755"/>
                <a:gd name="connsiteX12" fmla="*/ 617582 w 654332"/>
                <a:gd name="connsiteY12" fmla="*/ 179703 h 775755"/>
                <a:gd name="connsiteX13" fmla="*/ 617582 w 654332"/>
                <a:gd name="connsiteY13" fmla="*/ 605454 h 775755"/>
                <a:gd name="connsiteX14" fmla="*/ 617581 w 654332"/>
                <a:gd name="connsiteY14" fmla="*/ 775755 h 775755"/>
                <a:gd name="connsiteX15" fmla="*/ 388981 w 654332"/>
                <a:gd name="connsiteY15" fmla="*/ 733180 h 775755"/>
                <a:gd name="connsiteX0" fmla="*/ 216987 w 655682"/>
                <a:gd name="connsiteY0" fmla="*/ 16659 h 733180"/>
                <a:gd name="connsiteX1" fmla="*/ 7983 w 655682"/>
                <a:gd name="connsiteY1" fmla="*/ 94552 h 733180"/>
                <a:gd name="connsiteX2" fmla="*/ 19593 w 655682"/>
                <a:gd name="connsiteY2" fmla="*/ 562396 h 733180"/>
                <a:gd name="connsiteX3" fmla="*/ 89261 w 655682"/>
                <a:gd name="connsiteY3" fmla="*/ 643676 h 733180"/>
                <a:gd name="connsiteX4" fmla="*/ 144416 w 655682"/>
                <a:gd name="connsiteY4" fmla="*/ 579813 h 733180"/>
                <a:gd name="connsiteX5" fmla="*/ 141513 w 655682"/>
                <a:gd name="connsiteY5" fmla="*/ 173413 h 733180"/>
                <a:gd name="connsiteX6" fmla="*/ 236582 w 655682"/>
                <a:gd name="connsiteY6" fmla="*/ 94552 h 733180"/>
                <a:gd name="connsiteX7" fmla="*/ 312782 w 655682"/>
                <a:gd name="connsiteY7" fmla="*/ 179703 h 733180"/>
                <a:gd name="connsiteX8" fmla="*/ 266336 w 655682"/>
                <a:gd name="connsiteY8" fmla="*/ 579813 h 733180"/>
                <a:gd name="connsiteX9" fmla="*/ 388982 w 655682"/>
                <a:gd name="connsiteY9" fmla="*/ 648029 h 733180"/>
                <a:gd name="connsiteX10" fmla="*/ 465182 w 655682"/>
                <a:gd name="connsiteY10" fmla="*/ 562879 h 733180"/>
                <a:gd name="connsiteX11" fmla="*/ 465182 w 655682"/>
                <a:gd name="connsiteY11" fmla="*/ 137127 h 733180"/>
                <a:gd name="connsiteX12" fmla="*/ 617582 w 655682"/>
                <a:gd name="connsiteY12" fmla="*/ 179703 h 733180"/>
                <a:gd name="connsiteX13" fmla="*/ 617582 w 655682"/>
                <a:gd name="connsiteY13" fmla="*/ 605454 h 733180"/>
                <a:gd name="connsiteX14" fmla="*/ 388981 w 655682"/>
                <a:gd name="connsiteY14" fmla="*/ 733180 h 733180"/>
                <a:gd name="connsiteX0" fmla="*/ 216987 w 642982"/>
                <a:gd name="connsiteY0" fmla="*/ 16659 h 754467"/>
                <a:gd name="connsiteX1" fmla="*/ 7983 w 642982"/>
                <a:gd name="connsiteY1" fmla="*/ 94552 h 754467"/>
                <a:gd name="connsiteX2" fmla="*/ 19593 w 642982"/>
                <a:gd name="connsiteY2" fmla="*/ 562396 h 754467"/>
                <a:gd name="connsiteX3" fmla="*/ 89261 w 642982"/>
                <a:gd name="connsiteY3" fmla="*/ 643676 h 754467"/>
                <a:gd name="connsiteX4" fmla="*/ 144416 w 642982"/>
                <a:gd name="connsiteY4" fmla="*/ 579813 h 754467"/>
                <a:gd name="connsiteX5" fmla="*/ 141513 w 642982"/>
                <a:gd name="connsiteY5" fmla="*/ 173413 h 754467"/>
                <a:gd name="connsiteX6" fmla="*/ 236582 w 642982"/>
                <a:gd name="connsiteY6" fmla="*/ 94552 h 754467"/>
                <a:gd name="connsiteX7" fmla="*/ 312782 w 642982"/>
                <a:gd name="connsiteY7" fmla="*/ 179703 h 754467"/>
                <a:gd name="connsiteX8" fmla="*/ 266336 w 642982"/>
                <a:gd name="connsiteY8" fmla="*/ 579813 h 754467"/>
                <a:gd name="connsiteX9" fmla="*/ 388982 w 642982"/>
                <a:gd name="connsiteY9" fmla="*/ 648029 h 754467"/>
                <a:gd name="connsiteX10" fmla="*/ 465182 w 642982"/>
                <a:gd name="connsiteY10" fmla="*/ 562879 h 754467"/>
                <a:gd name="connsiteX11" fmla="*/ 465182 w 642982"/>
                <a:gd name="connsiteY11" fmla="*/ 137127 h 754467"/>
                <a:gd name="connsiteX12" fmla="*/ 617582 w 642982"/>
                <a:gd name="connsiteY12" fmla="*/ 179703 h 754467"/>
                <a:gd name="connsiteX13" fmla="*/ 617582 w 642982"/>
                <a:gd name="connsiteY13" fmla="*/ 605454 h 754467"/>
                <a:gd name="connsiteX14" fmla="*/ 541381 w 642982"/>
                <a:gd name="connsiteY14" fmla="*/ 733179 h 754467"/>
                <a:gd name="connsiteX15" fmla="*/ 388981 w 642982"/>
                <a:gd name="connsiteY15" fmla="*/ 733180 h 754467"/>
                <a:gd name="connsiteX0" fmla="*/ 216987 w 642982"/>
                <a:gd name="connsiteY0" fmla="*/ 16659 h 754467"/>
                <a:gd name="connsiteX1" fmla="*/ 7983 w 642982"/>
                <a:gd name="connsiteY1" fmla="*/ 94552 h 754467"/>
                <a:gd name="connsiteX2" fmla="*/ 19593 w 642982"/>
                <a:gd name="connsiteY2" fmla="*/ 562396 h 754467"/>
                <a:gd name="connsiteX3" fmla="*/ 89261 w 642982"/>
                <a:gd name="connsiteY3" fmla="*/ 643676 h 754467"/>
                <a:gd name="connsiteX4" fmla="*/ 144416 w 642982"/>
                <a:gd name="connsiteY4" fmla="*/ 579813 h 754467"/>
                <a:gd name="connsiteX5" fmla="*/ 141513 w 642982"/>
                <a:gd name="connsiteY5" fmla="*/ 173413 h 754467"/>
                <a:gd name="connsiteX6" fmla="*/ 236582 w 642982"/>
                <a:gd name="connsiteY6" fmla="*/ 94552 h 754467"/>
                <a:gd name="connsiteX7" fmla="*/ 312782 w 642982"/>
                <a:gd name="connsiteY7" fmla="*/ 179703 h 754467"/>
                <a:gd name="connsiteX8" fmla="*/ 266336 w 642982"/>
                <a:gd name="connsiteY8" fmla="*/ 579813 h 754467"/>
                <a:gd name="connsiteX9" fmla="*/ 388982 w 642982"/>
                <a:gd name="connsiteY9" fmla="*/ 648029 h 754467"/>
                <a:gd name="connsiteX10" fmla="*/ 465182 w 642982"/>
                <a:gd name="connsiteY10" fmla="*/ 562879 h 754467"/>
                <a:gd name="connsiteX11" fmla="*/ 465182 w 642982"/>
                <a:gd name="connsiteY11" fmla="*/ 137127 h 754467"/>
                <a:gd name="connsiteX12" fmla="*/ 617582 w 642982"/>
                <a:gd name="connsiteY12" fmla="*/ 179703 h 754467"/>
                <a:gd name="connsiteX13" fmla="*/ 617582 w 642982"/>
                <a:gd name="connsiteY13" fmla="*/ 605454 h 754467"/>
                <a:gd name="connsiteX14" fmla="*/ 541381 w 642982"/>
                <a:gd name="connsiteY14" fmla="*/ 733179 h 754467"/>
                <a:gd name="connsiteX15" fmla="*/ 388981 w 642982"/>
                <a:gd name="connsiteY15" fmla="*/ 733180 h 754467"/>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266336 w 642982"/>
                <a:gd name="connsiteY8" fmla="*/ 579813 h 733180"/>
                <a:gd name="connsiteX9" fmla="*/ 388982 w 642982"/>
                <a:gd name="connsiteY9" fmla="*/ 648029 h 733180"/>
                <a:gd name="connsiteX10" fmla="*/ 465182 w 642982"/>
                <a:gd name="connsiteY10" fmla="*/ 562879 h 733180"/>
                <a:gd name="connsiteX11" fmla="*/ 465182 w 642982"/>
                <a:gd name="connsiteY11" fmla="*/ 137127 h 733180"/>
                <a:gd name="connsiteX12" fmla="*/ 617582 w 642982"/>
                <a:gd name="connsiteY12" fmla="*/ 179703 h 733180"/>
                <a:gd name="connsiteX13" fmla="*/ 617582 w 642982"/>
                <a:gd name="connsiteY13" fmla="*/ 605454 h 733180"/>
                <a:gd name="connsiteX14" fmla="*/ 541381 w 642982"/>
                <a:gd name="connsiteY14" fmla="*/ 733179 h 733180"/>
                <a:gd name="connsiteX15" fmla="*/ 388981 w 642982"/>
                <a:gd name="connsiteY15" fmla="*/ 733180 h 733180"/>
                <a:gd name="connsiteX0" fmla="*/ 216987 w 642982"/>
                <a:gd name="connsiteY0" fmla="*/ 16659 h 733179"/>
                <a:gd name="connsiteX1" fmla="*/ 7983 w 642982"/>
                <a:gd name="connsiteY1" fmla="*/ 94552 h 733179"/>
                <a:gd name="connsiteX2" fmla="*/ 19593 w 642982"/>
                <a:gd name="connsiteY2" fmla="*/ 562396 h 733179"/>
                <a:gd name="connsiteX3" fmla="*/ 89261 w 642982"/>
                <a:gd name="connsiteY3" fmla="*/ 643676 h 733179"/>
                <a:gd name="connsiteX4" fmla="*/ 144416 w 642982"/>
                <a:gd name="connsiteY4" fmla="*/ 579813 h 733179"/>
                <a:gd name="connsiteX5" fmla="*/ 141513 w 642982"/>
                <a:gd name="connsiteY5" fmla="*/ 173413 h 733179"/>
                <a:gd name="connsiteX6" fmla="*/ 236582 w 642982"/>
                <a:gd name="connsiteY6" fmla="*/ 94552 h 733179"/>
                <a:gd name="connsiteX7" fmla="*/ 312782 w 642982"/>
                <a:gd name="connsiteY7" fmla="*/ 179703 h 733179"/>
                <a:gd name="connsiteX8" fmla="*/ 266336 w 642982"/>
                <a:gd name="connsiteY8" fmla="*/ 579813 h 733179"/>
                <a:gd name="connsiteX9" fmla="*/ 388982 w 642982"/>
                <a:gd name="connsiteY9" fmla="*/ 648029 h 733179"/>
                <a:gd name="connsiteX10" fmla="*/ 465182 w 642982"/>
                <a:gd name="connsiteY10" fmla="*/ 562879 h 733179"/>
                <a:gd name="connsiteX11" fmla="*/ 465182 w 642982"/>
                <a:gd name="connsiteY11" fmla="*/ 137127 h 733179"/>
                <a:gd name="connsiteX12" fmla="*/ 617582 w 642982"/>
                <a:gd name="connsiteY12" fmla="*/ 179703 h 733179"/>
                <a:gd name="connsiteX13" fmla="*/ 617582 w 642982"/>
                <a:gd name="connsiteY13" fmla="*/ 605454 h 733179"/>
                <a:gd name="connsiteX14" fmla="*/ 541381 w 642982"/>
                <a:gd name="connsiteY14" fmla="*/ 733179 h 733179"/>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266336 w 642982"/>
                <a:gd name="connsiteY8" fmla="*/ 579813 h 733180"/>
                <a:gd name="connsiteX9" fmla="*/ 388982 w 642982"/>
                <a:gd name="connsiteY9" fmla="*/ 648029 h 733180"/>
                <a:gd name="connsiteX10" fmla="*/ 465182 w 642982"/>
                <a:gd name="connsiteY10" fmla="*/ 562879 h 733180"/>
                <a:gd name="connsiteX11" fmla="*/ 465182 w 642982"/>
                <a:gd name="connsiteY11" fmla="*/ 137127 h 733180"/>
                <a:gd name="connsiteX12" fmla="*/ 617582 w 642982"/>
                <a:gd name="connsiteY12" fmla="*/ 179703 h 733180"/>
                <a:gd name="connsiteX13" fmla="*/ 617582 w 642982"/>
                <a:gd name="connsiteY13" fmla="*/ 605454 h 733180"/>
                <a:gd name="connsiteX14" fmla="*/ 465181 w 642982"/>
                <a:gd name="connsiteY14" fmla="*/ 733180 h 733180"/>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266336 w 642982"/>
                <a:gd name="connsiteY8" fmla="*/ 579813 h 733180"/>
                <a:gd name="connsiteX9" fmla="*/ 388982 w 642982"/>
                <a:gd name="connsiteY9" fmla="*/ 648029 h 733180"/>
                <a:gd name="connsiteX10" fmla="*/ 465182 w 642982"/>
                <a:gd name="connsiteY10" fmla="*/ 562879 h 733180"/>
                <a:gd name="connsiteX11" fmla="*/ 465182 w 642982"/>
                <a:gd name="connsiteY11" fmla="*/ 137127 h 733180"/>
                <a:gd name="connsiteX12" fmla="*/ 617582 w 642982"/>
                <a:gd name="connsiteY12" fmla="*/ 179703 h 733180"/>
                <a:gd name="connsiteX13" fmla="*/ 617582 w 642982"/>
                <a:gd name="connsiteY13" fmla="*/ 605454 h 733180"/>
                <a:gd name="connsiteX14" fmla="*/ 465181 w 642982"/>
                <a:gd name="connsiteY14" fmla="*/ 733180 h 733180"/>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266336 w 642982"/>
                <a:gd name="connsiteY8" fmla="*/ 579813 h 733180"/>
                <a:gd name="connsiteX9" fmla="*/ 388982 w 642982"/>
                <a:gd name="connsiteY9" fmla="*/ 648029 h 733180"/>
                <a:gd name="connsiteX10" fmla="*/ 457200 w 642982"/>
                <a:gd name="connsiteY10" fmla="*/ 596052 h 733180"/>
                <a:gd name="connsiteX11" fmla="*/ 465182 w 642982"/>
                <a:gd name="connsiteY11" fmla="*/ 137127 h 733180"/>
                <a:gd name="connsiteX12" fmla="*/ 617582 w 642982"/>
                <a:gd name="connsiteY12" fmla="*/ 179703 h 733180"/>
                <a:gd name="connsiteX13" fmla="*/ 617582 w 642982"/>
                <a:gd name="connsiteY13" fmla="*/ 605454 h 733180"/>
                <a:gd name="connsiteX14" fmla="*/ 465181 w 642982"/>
                <a:gd name="connsiteY14" fmla="*/ 733180 h 733180"/>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266336 w 642982"/>
                <a:gd name="connsiteY8" fmla="*/ 579813 h 733180"/>
                <a:gd name="connsiteX9" fmla="*/ 381000 w 642982"/>
                <a:gd name="connsiteY9" fmla="*/ 638627 h 733180"/>
                <a:gd name="connsiteX10" fmla="*/ 457200 w 642982"/>
                <a:gd name="connsiteY10" fmla="*/ 596052 h 733180"/>
                <a:gd name="connsiteX11" fmla="*/ 465182 w 642982"/>
                <a:gd name="connsiteY11" fmla="*/ 137127 h 733180"/>
                <a:gd name="connsiteX12" fmla="*/ 617582 w 642982"/>
                <a:gd name="connsiteY12" fmla="*/ 179703 h 733180"/>
                <a:gd name="connsiteX13" fmla="*/ 617582 w 642982"/>
                <a:gd name="connsiteY13" fmla="*/ 605454 h 733180"/>
                <a:gd name="connsiteX14" fmla="*/ 465181 w 642982"/>
                <a:gd name="connsiteY14" fmla="*/ 733180 h 733180"/>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266336 w 642982"/>
                <a:gd name="connsiteY8" fmla="*/ 579813 h 733180"/>
                <a:gd name="connsiteX9" fmla="*/ 457200 w 642982"/>
                <a:gd name="connsiteY9" fmla="*/ 596052 h 733180"/>
                <a:gd name="connsiteX10" fmla="*/ 465182 w 642982"/>
                <a:gd name="connsiteY10" fmla="*/ 137127 h 733180"/>
                <a:gd name="connsiteX11" fmla="*/ 617582 w 642982"/>
                <a:gd name="connsiteY11" fmla="*/ 179703 h 733180"/>
                <a:gd name="connsiteX12" fmla="*/ 617582 w 642982"/>
                <a:gd name="connsiteY12" fmla="*/ 605454 h 733180"/>
                <a:gd name="connsiteX13" fmla="*/ 465181 w 642982"/>
                <a:gd name="connsiteY13" fmla="*/ 733180 h 733180"/>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304800 w 642982"/>
                <a:gd name="connsiteY8" fmla="*/ 553477 h 733180"/>
                <a:gd name="connsiteX9" fmla="*/ 457200 w 642982"/>
                <a:gd name="connsiteY9" fmla="*/ 596052 h 733180"/>
                <a:gd name="connsiteX10" fmla="*/ 465182 w 642982"/>
                <a:gd name="connsiteY10" fmla="*/ 137127 h 733180"/>
                <a:gd name="connsiteX11" fmla="*/ 617582 w 642982"/>
                <a:gd name="connsiteY11" fmla="*/ 179703 h 733180"/>
                <a:gd name="connsiteX12" fmla="*/ 617582 w 642982"/>
                <a:gd name="connsiteY12" fmla="*/ 605454 h 733180"/>
                <a:gd name="connsiteX13" fmla="*/ 465181 w 642982"/>
                <a:gd name="connsiteY13" fmla="*/ 733180 h 733180"/>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304800 w 642982"/>
                <a:gd name="connsiteY8" fmla="*/ 596052 h 733180"/>
                <a:gd name="connsiteX9" fmla="*/ 457200 w 642982"/>
                <a:gd name="connsiteY9" fmla="*/ 596052 h 733180"/>
                <a:gd name="connsiteX10" fmla="*/ 465182 w 642982"/>
                <a:gd name="connsiteY10" fmla="*/ 137127 h 733180"/>
                <a:gd name="connsiteX11" fmla="*/ 617582 w 642982"/>
                <a:gd name="connsiteY11" fmla="*/ 179703 h 733180"/>
                <a:gd name="connsiteX12" fmla="*/ 617582 w 642982"/>
                <a:gd name="connsiteY12" fmla="*/ 605454 h 733180"/>
                <a:gd name="connsiteX13" fmla="*/ 465181 w 642982"/>
                <a:gd name="connsiteY13" fmla="*/ 733180 h 733180"/>
                <a:gd name="connsiteX0" fmla="*/ 220133 w 646128"/>
                <a:gd name="connsiteY0" fmla="*/ 16659 h 733180"/>
                <a:gd name="connsiteX1" fmla="*/ 11129 w 646128"/>
                <a:gd name="connsiteY1" fmla="*/ 94552 h 733180"/>
                <a:gd name="connsiteX2" fmla="*/ 22739 w 646128"/>
                <a:gd name="connsiteY2" fmla="*/ 562396 h 733180"/>
                <a:gd name="connsiteX3" fmla="*/ 147562 w 646128"/>
                <a:gd name="connsiteY3" fmla="*/ 579813 h 733180"/>
                <a:gd name="connsiteX4" fmla="*/ 144659 w 646128"/>
                <a:gd name="connsiteY4" fmla="*/ 173413 h 733180"/>
                <a:gd name="connsiteX5" fmla="*/ 239728 w 646128"/>
                <a:gd name="connsiteY5" fmla="*/ 94552 h 733180"/>
                <a:gd name="connsiteX6" fmla="*/ 315928 w 646128"/>
                <a:gd name="connsiteY6" fmla="*/ 179703 h 733180"/>
                <a:gd name="connsiteX7" fmla="*/ 307946 w 646128"/>
                <a:gd name="connsiteY7" fmla="*/ 596052 h 733180"/>
                <a:gd name="connsiteX8" fmla="*/ 460346 w 646128"/>
                <a:gd name="connsiteY8" fmla="*/ 596052 h 733180"/>
                <a:gd name="connsiteX9" fmla="*/ 468328 w 646128"/>
                <a:gd name="connsiteY9" fmla="*/ 137127 h 733180"/>
                <a:gd name="connsiteX10" fmla="*/ 620728 w 646128"/>
                <a:gd name="connsiteY10" fmla="*/ 179703 h 733180"/>
                <a:gd name="connsiteX11" fmla="*/ 620728 w 646128"/>
                <a:gd name="connsiteY11" fmla="*/ 605454 h 733180"/>
                <a:gd name="connsiteX12" fmla="*/ 468327 w 646128"/>
                <a:gd name="connsiteY12" fmla="*/ 733180 h 733180"/>
                <a:gd name="connsiteX0" fmla="*/ 221464 w 647459"/>
                <a:gd name="connsiteY0" fmla="*/ 16659 h 733180"/>
                <a:gd name="connsiteX1" fmla="*/ 12460 w 647459"/>
                <a:gd name="connsiteY1" fmla="*/ 94552 h 733180"/>
                <a:gd name="connsiteX2" fmla="*/ 24070 w 647459"/>
                <a:gd name="connsiteY2" fmla="*/ 562396 h 733180"/>
                <a:gd name="connsiteX3" fmla="*/ 156877 w 647459"/>
                <a:gd name="connsiteY3" fmla="*/ 596052 h 733180"/>
                <a:gd name="connsiteX4" fmla="*/ 145990 w 647459"/>
                <a:gd name="connsiteY4" fmla="*/ 173413 h 733180"/>
                <a:gd name="connsiteX5" fmla="*/ 241059 w 647459"/>
                <a:gd name="connsiteY5" fmla="*/ 94552 h 733180"/>
                <a:gd name="connsiteX6" fmla="*/ 317259 w 647459"/>
                <a:gd name="connsiteY6" fmla="*/ 179703 h 733180"/>
                <a:gd name="connsiteX7" fmla="*/ 309277 w 647459"/>
                <a:gd name="connsiteY7" fmla="*/ 596052 h 733180"/>
                <a:gd name="connsiteX8" fmla="*/ 461677 w 647459"/>
                <a:gd name="connsiteY8" fmla="*/ 596052 h 733180"/>
                <a:gd name="connsiteX9" fmla="*/ 469659 w 647459"/>
                <a:gd name="connsiteY9" fmla="*/ 137127 h 733180"/>
                <a:gd name="connsiteX10" fmla="*/ 622059 w 647459"/>
                <a:gd name="connsiteY10" fmla="*/ 179703 h 733180"/>
                <a:gd name="connsiteX11" fmla="*/ 622059 w 647459"/>
                <a:gd name="connsiteY11" fmla="*/ 605454 h 733180"/>
                <a:gd name="connsiteX12" fmla="*/ 469658 w 647459"/>
                <a:gd name="connsiteY12" fmla="*/ 733180 h 733180"/>
                <a:gd name="connsiteX0" fmla="*/ 241056 w 667051"/>
                <a:gd name="connsiteY0" fmla="*/ 16659 h 733180"/>
                <a:gd name="connsiteX1" fmla="*/ 32052 w 667051"/>
                <a:gd name="connsiteY1" fmla="*/ 94552 h 733180"/>
                <a:gd name="connsiteX2" fmla="*/ 24070 w 667051"/>
                <a:gd name="connsiteY2" fmla="*/ 596052 h 733180"/>
                <a:gd name="connsiteX3" fmla="*/ 176469 w 667051"/>
                <a:gd name="connsiteY3" fmla="*/ 596052 h 733180"/>
                <a:gd name="connsiteX4" fmla="*/ 165582 w 667051"/>
                <a:gd name="connsiteY4" fmla="*/ 173413 h 733180"/>
                <a:gd name="connsiteX5" fmla="*/ 260651 w 667051"/>
                <a:gd name="connsiteY5" fmla="*/ 94552 h 733180"/>
                <a:gd name="connsiteX6" fmla="*/ 336851 w 667051"/>
                <a:gd name="connsiteY6" fmla="*/ 179703 h 733180"/>
                <a:gd name="connsiteX7" fmla="*/ 328869 w 667051"/>
                <a:gd name="connsiteY7" fmla="*/ 596052 h 733180"/>
                <a:gd name="connsiteX8" fmla="*/ 481269 w 667051"/>
                <a:gd name="connsiteY8" fmla="*/ 596052 h 733180"/>
                <a:gd name="connsiteX9" fmla="*/ 489251 w 667051"/>
                <a:gd name="connsiteY9" fmla="*/ 137127 h 733180"/>
                <a:gd name="connsiteX10" fmla="*/ 641651 w 667051"/>
                <a:gd name="connsiteY10" fmla="*/ 179703 h 733180"/>
                <a:gd name="connsiteX11" fmla="*/ 641651 w 667051"/>
                <a:gd name="connsiteY11" fmla="*/ 605454 h 733180"/>
                <a:gd name="connsiteX12" fmla="*/ 489250 w 66705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43402"/>
                <a:gd name="connsiteX1" fmla="*/ 32052 w 665721"/>
                <a:gd name="connsiteY1" fmla="*/ 94552 h 743402"/>
                <a:gd name="connsiteX2" fmla="*/ 24070 w 665721"/>
                <a:gd name="connsiteY2" fmla="*/ 596052 h 743402"/>
                <a:gd name="connsiteX3" fmla="*/ 176469 w 665721"/>
                <a:gd name="connsiteY3" fmla="*/ 596052 h 743402"/>
                <a:gd name="connsiteX4" fmla="*/ 165582 w 665721"/>
                <a:gd name="connsiteY4" fmla="*/ 173413 h 743402"/>
                <a:gd name="connsiteX5" fmla="*/ 260651 w 665721"/>
                <a:gd name="connsiteY5" fmla="*/ 94552 h 743402"/>
                <a:gd name="connsiteX6" fmla="*/ 336851 w 665721"/>
                <a:gd name="connsiteY6" fmla="*/ 179703 h 743402"/>
                <a:gd name="connsiteX7" fmla="*/ 328869 w 665721"/>
                <a:gd name="connsiteY7" fmla="*/ 596052 h 743402"/>
                <a:gd name="connsiteX8" fmla="*/ 481269 w 665721"/>
                <a:gd name="connsiteY8" fmla="*/ 596052 h 743402"/>
                <a:gd name="connsiteX9" fmla="*/ 489251 w 665721"/>
                <a:gd name="connsiteY9" fmla="*/ 137127 h 743402"/>
                <a:gd name="connsiteX10" fmla="*/ 641651 w 665721"/>
                <a:gd name="connsiteY10" fmla="*/ 179703 h 743402"/>
                <a:gd name="connsiteX11" fmla="*/ 633670 w 665721"/>
                <a:gd name="connsiteY11" fmla="*/ 638627 h 743402"/>
                <a:gd name="connsiteX12" fmla="*/ 489250 w 665721"/>
                <a:gd name="connsiteY12" fmla="*/ 733180 h 743402"/>
                <a:gd name="connsiteX0" fmla="*/ 241056 w 665721"/>
                <a:gd name="connsiteY0" fmla="*/ 16659 h 743402"/>
                <a:gd name="connsiteX1" fmla="*/ 32052 w 665721"/>
                <a:gd name="connsiteY1" fmla="*/ 94552 h 743402"/>
                <a:gd name="connsiteX2" fmla="*/ 24070 w 665721"/>
                <a:gd name="connsiteY2" fmla="*/ 596052 h 743402"/>
                <a:gd name="connsiteX3" fmla="*/ 176469 w 665721"/>
                <a:gd name="connsiteY3" fmla="*/ 596052 h 743402"/>
                <a:gd name="connsiteX4" fmla="*/ 165582 w 665721"/>
                <a:gd name="connsiteY4" fmla="*/ 173413 h 743402"/>
                <a:gd name="connsiteX5" fmla="*/ 260651 w 665721"/>
                <a:gd name="connsiteY5" fmla="*/ 94552 h 743402"/>
                <a:gd name="connsiteX6" fmla="*/ 336851 w 665721"/>
                <a:gd name="connsiteY6" fmla="*/ 179703 h 743402"/>
                <a:gd name="connsiteX7" fmla="*/ 328869 w 665721"/>
                <a:gd name="connsiteY7" fmla="*/ 596052 h 743402"/>
                <a:gd name="connsiteX8" fmla="*/ 481269 w 665721"/>
                <a:gd name="connsiteY8" fmla="*/ 596052 h 743402"/>
                <a:gd name="connsiteX9" fmla="*/ 489251 w 665721"/>
                <a:gd name="connsiteY9" fmla="*/ 137127 h 743402"/>
                <a:gd name="connsiteX10" fmla="*/ 641651 w 665721"/>
                <a:gd name="connsiteY10" fmla="*/ 179703 h 743402"/>
                <a:gd name="connsiteX11" fmla="*/ 633670 w 665721"/>
                <a:gd name="connsiteY11" fmla="*/ 638627 h 743402"/>
                <a:gd name="connsiteX12" fmla="*/ 489250 w 665721"/>
                <a:gd name="connsiteY12" fmla="*/ 733180 h 743402"/>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66353"/>
                <a:gd name="connsiteX1" fmla="*/ 32052 w 665721"/>
                <a:gd name="connsiteY1" fmla="*/ 94552 h 766353"/>
                <a:gd name="connsiteX2" fmla="*/ 24070 w 665721"/>
                <a:gd name="connsiteY2" fmla="*/ 596052 h 766353"/>
                <a:gd name="connsiteX3" fmla="*/ 176469 w 665721"/>
                <a:gd name="connsiteY3" fmla="*/ 596052 h 766353"/>
                <a:gd name="connsiteX4" fmla="*/ 165582 w 665721"/>
                <a:gd name="connsiteY4" fmla="*/ 173413 h 766353"/>
                <a:gd name="connsiteX5" fmla="*/ 260651 w 665721"/>
                <a:gd name="connsiteY5" fmla="*/ 94552 h 766353"/>
                <a:gd name="connsiteX6" fmla="*/ 336851 w 665721"/>
                <a:gd name="connsiteY6" fmla="*/ 179703 h 766353"/>
                <a:gd name="connsiteX7" fmla="*/ 328869 w 665721"/>
                <a:gd name="connsiteY7" fmla="*/ 596052 h 766353"/>
                <a:gd name="connsiteX8" fmla="*/ 481269 w 665721"/>
                <a:gd name="connsiteY8" fmla="*/ 596052 h 766353"/>
                <a:gd name="connsiteX9" fmla="*/ 489251 w 665721"/>
                <a:gd name="connsiteY9" fmla="*/ 137127 h 766353"/>
                <a:gd name="connsiteX10" fmla="*/ 641651 w 665721"/>
                <a:gd name="connsiteY10" fmla="*/ 179703 h 766353"/>
                <a:gd name="connsiteX11" fmla="*/ 633670 w 665721"/>
                <a:gd name="connsiteY11" fmla="*/ 638627 h 766353"/>
                <a:gd name="connsiteX12" fmla="*/ 405070 w 665721"/>
                <a:gd name="connsiteY12" fmla="*/ 766353 h 766353"/>
                <a:gd name="connsiteX0" fmla="*/ 241056 w 665721"/>
                <a:gd name="connsiteY0" fmla="*/ 16659 h 766353"/>
                <a:gd name="connsiteX1" fmla="*/ 32052 w 665721"/>
                <a:gd name="connsiteY1" fmla="*/ 94552 h 766353"/>
                <a:gd name="connsiteX2" fmla="*/ 24070 w 665721"/>
                <a:gd name="connsiteY2" fmla="*/ 596052 h 766353"/>
                <a:gd name="connsiteX3" fmla="*/ 176469 w 665721"/>
                <a:gd name="connsiteY3" fmla="*/ 596052 h 766353"/>
                <a:gd name="connsiteX4" fmla="*/ 165582 w 665721"/>
                <a:gd name="connsiteY4" fmla="*/ 173413 h 766353"/>
                <a:gd name="connsiteX5" fmla="*/ 260651 w 665721"/>
                <a:gd name="connsiteY5" fmla="*/ 94552 h 766353"/>
                <a:gd name="connsiteX6" fmla="*/ 336851 w 665721"/>
                <a:gd name="connsiteY6" fmla="*/ 179703 h 766353"/>
                <a:gd name="connsiteX7" fmla="*/ 328869 w 665721"/>
                <a:gd name="connsiteY7" fmla="*/ 596052 h 766353"/>
                <a:gd name="connsiteX8" fmla="*/ 481269 w 665721"/>
                <a:gd name="connsiteY8" fmla="*/ 596052 h 766353"/>
                <a:gd name="connsiteX9" fmla="*/ 489251 w 665721"/>
                <a:gd name="connsiteY9" fmla="*/ 137127 h 766353"/>
                <a:gd name="connsiteX10" fmla="*/ 641651 w 665721"/>
                <a:gd name="connsiteY10" fmla="*/ 179703 h 766353"/>
                <a:gd name="connsiteX11" fmla="*/ 633670 w 665721"/>
                <a:gd name="connsiteY11" fmla="*/ 638627 h 766353"/>
                <a:gd name="connsiteX12" fmla="*/ 405070 w 665721"/>
                <a:gd name="connsiteY12" fmla="*/ 766353 h 766353"/>
                <a:gd name="connsiteX0" fmla="*/ 241056 w 665721"/>
                <a:gd name="connsiteY0" fmla="*/ 16659 h 766353"/>
                <a:gd name="connsiteX1" fmla="*/ 32052 w 665721"/>
                <a:gd name="connsiteY1" fmla="*/ 94552 h 766353"/>
                <a:gd name="connsiteX2" fmla="*/ 24070 w 665721"/>
                <a:gd name="connsiteY2" fmla="*/ 596052 h 766353"/>
                <a:gd name="connsiteX3" fmla="*/ 176469 w 665721"/>
                <a:gd name="connsiteY3" fmla="*/ 596052 h 766353"/>
                <a:gd name="connsiteX4" fmla="*/ 165582 w 665721"/>
                <a:gd name="connsiteY4" fmla="*/ 173413 h 766353"/>
                <a:gd name="connsiteX5" fmla="*/ 260651 w 665721"/>
                <a:gd name="connsiteY5" fmla="*/ 94552 h 766353"/>
                <a:gd name="connsiteX6" fmla="*/ 336851 w 665721"/>
                <a:gd name="connsiteY6" fmla="*/ 179703 h 766353"/>
                <a:gd name="connsiteX7" fmla="*/ 328869 w 665721"/>
                <a:gd name="connsiteY7" fmla="*/ 596052 h 766353"/>
                <a:gd name="connsiteX8" fmla="*/ 481269 w 665721"/>
                <a:gd name="connsiteY8" fmla="*/ 596052 h 766353"/>
                <a:gd name="connsiteX9" fmla="*/ 489251 w 665721"/>
                <a:gd name="connsiteY9" fmla="*/ 137127 h 766353"/>
                <a:gd name="connsiteX10" fmla="*/ 641651 w 665721"/>
                <a:gd name="connsiteY10" fmla="*/ 179703 h 766353"/>
                <a:gd name="connsiteX11" fmla="*/ 633670 w 665721"/>
                <a:gd name="connsiteY11" fmla="*/ 638627 h 766353"/>
                <a:gd name="connsiteX12" fmla="*/ 481270 w 665721"/>
                <a:gd name="connsiteY12" fmla="*/ 766353 h 766353"/>
                <a:gd name="connsiteX0" fmla="*/ 241056 w 665721"/>
                <a:gd name="connsiteY0" fmla="*/ 16659 h 727276"/>
                <a:gd name="connsiteX1" fmla="*/ 32052 w 665721"/>
                <a:gd name="connsiteY1" fmla="*/ 94552 h 727276"/>
                <a:gd name="connsiteX2" fmla="*/ 24070 w 665721"/>
                <a:gd name="connsiteY2" fmla="*/ 596052 h 727276"/>
                <a:gd name="connsiteX3" fmla="*/ 176469 w 665721"/>
                <a:gd name="connsiteY3" fmla="*/ 596052 h 727276"/>
                <a:gd name="connsiteX4" fmla="*/ 165582 w 665721"/>
                <a:gd name="connsiteY4" fmla="*/ 173413 h 727276"/>
                <a:gd name="connsiteX5" fmla="*/ 260651 w 665721"/>
                <a:gd name="connsiteY5" fmla="*/ 94552 h 727276"/>
                <a:gd name="connsiteX6" fmla="*/ 336851 w 665721"/>
                <a:gd name="connsiteY6" fmla="*/ 179703 h 727276"/>
                <a:gd name="connsiteX7" fmla="*/ 328869 w 665721"/>
                <a:gd name="connsiteY7" fmla="*/ 596052 h 727276"/>
                <a:gd name="connsiteX8" fmla="*/ 481269 w 665721"/>
                <a:gd name="connsiteY8" fmla="*/ 596052 h 727276"/>
                <a:gd name="connsiteX9" fmla="*/ 489251 w 665721"/>
                <a:gd name="connsiteY9" fmla="*/ 137127 h 727276"/>
                <a:gd name="connsiteX10" fmla="*/ 641651 w 665721"/>
                <a:gd name="connsiteY10" fmla="*/ 179703 h 727276"/>
                <a:gd name="connsiteX11" fmla="*/ 633670 w 665721"/>
                <a:gd name="connsiteY11" fmla="*/ 638627 h 727276"/>
                <a:gd name="connsiteX12" fmla="*/ 481270 w 665721"/>
                <a:gd name="connsiteY12" fmla="*/ 723778 h 727276"/>
                <a:gd name="connsiteX0" fmla="*/ 241056 w 665721"/>
                <a:gd name="connsiteY0" fmla="*/ 16659 h 727277"/>
                <a:gd name="connsiteX1" fmla="*/ 32052 w 665721"/>
                <a:gd name="connsiteY1" fmla="*/ 94552 h 727277"/>
                <a:gd name="connsiteX2" fmla="*/ 24070 w 665721"/>
                <a:gd name="connsiteY2" fmla="*/ 596052 h 727277"/>
                <a:gd name="connsiteX3" fmla="*/ 176469 w 665721"/>
                <a:gd name="connsiteY3" fmla="*/ 596052 h 727277"/>
                <a:gd name="connsiteX4" fmla="*/ 165582 w 665721"/>
                <a:gd name="connsiteY4" fmla="*/ 173413 h 727277"/>
                <a:gd name="connsiteX5" fmla="*/ 260651 w 665721"/>
                <a:gd name="connsiteY5" fmla="*/ 94552 h 727277"/>
                <a:gd name="connsiteX6" fmla="*/ 336851 w 665721"/>
                <a:gd name="connsiteY6" fmla="*/ 179703 h 727277"/>
                <a:gd name="connsiteX7" fmla="*/ 328869 w 665721"/>
                <a:gd name="connsiteY7" fmla="*/ 596052 h 727277"/>
                <a:gd name="connsiteX8" fmla="*/ 481269 w 665721"/>
                <a:gd name="connsiteY8" fmla="*/ 596052 h 727277"/>
                <a:gd name="connsiteX9" fmla="*/ 489251 w 665721"/>
                <a:gd name="connsiteY9" fmla="*/ 137127 h 727277"/>
                <a:gd name="connsiteX10" fmla="*/ 641651 w 665721"/>
                <a:gd name="connsiteY10" fmla="*/ 179703 h 727277"/>
                <a:gd name="connsiteX11" fmla="*/ 633670 w 665721"/>
                <a:gd name="connsiteY11" fmla="*/ 638628 h 727277"/>
                <a:gd name="connsiteX12" fmla="*/ 481270 w 665721"/>
                <a:gd name="connsiteY12" fmla="*/ 723778 h 727277"/>
                <a:gd name="connsiteX0" fmla="*/ 241056 w 665721"/>
                <a:gd name="connsiteY0" fmla="*/ 16659 h 723778"/>
                <a:gd name="connsiteX1" fmla="*/ 32052 w 665721"/>
                <a:gd name="connsiteY1" fmla="*/ 94552 h 723778"/>
                <a:gd name="connsiteX2" fmla="*/ 24070 w 665721"/>
                <a:gd name="connsiteY2" fmla="*/ 596052 h 723778"/>
                <a:gd name="connsiteX3" fmla="*/ 176469 w 665721"/>
                <a:gd name="connsiteY3" fmla="*/ 596052 h 723778"/>
                <a:gd name="connsiteX4" fmla="*/ 165582 w 665721"/>
                <a:gd name="connsiteY4" fmla="*/ 173413 h 723778"/>
                <a:gd name="connsiteX5" fmla="*/ 260651 w 665721"/>
                <a:gd name="connsiteY5" fmla="*/ 94552 h 723778"/>
                <a:gd name="connsiteX6" fmla="*/ 336851 w 665721"/>
                <a:gd name="connsiteY6" fmla="*/ 179703 h 723778"/>
                <a:gd name="connsiteX7" fmla="*/ 328869 w 665721"/>
                <a:gd name="connsiteY7" fmla="*/ 596052 h 723778"/>
                <a:gd name="connsiteX8" fmla="*/ 481269 w 665721"/>
                <a:gd name="connsiteY8" fmla="*/ 596052 h 723778"/>
                <a:gd name="connsiteX9" fmla="*/ 489251 w 665721"/>
                <a:gd name="connsiteY9" fmla="*/ 137127 h 723778"/>
                <a:gd name="connsiteX10" fmla="*/ 641651 w 665721"/>
                <a:gd name="connsiteY10" fmla="*/ 179703 h 723778"/>
                <a:gd name="connsiteX11" fmla="*/ 633670 w 665721"/>
                <a:gd name="connsiteY11" fmla="*/ 638628 h 723778"/>
                <a:gd name="connsiteX12" fmla="*/ 481270 w 665721"/>
                <a:gd name="connsiteY12" fmla="*/ 723778 h 723778"/>
                <a:gd name="connsiteX0" fmla="*/ 241056 w 665721"/>
                <a:gd name="connsiteY0" fmla="*/ 16659 h 723778"/>
                <a:gd name="connsiteX1" fmla="*/ 32052 w 665721"/>
                <a:gd name="connsiteY1" fmla="*/ 94552 h 723778"/>
                <a:gd name="connsiteX2" fmla="*/ 24070 w 665721"/>
                <a:gd name="connsiteY2" fmla="*/ 596052 h 723778"/>
                <a:gd name="connsiteX3" fmla="*/ 176469 w 665721"/>
                <a:gd name="connsiteY3" fmla="*/ 596052 h 723778"/>
                <a:gd name="connsiteX4" fmla="*/ 165582 w 665721"/>
                <a:gd name="connsiteY4" fmla="*/ 173413 h 723778"/>
                <a:gd name="connsiteX5" fmla="*/ 260651 w 665721"/>
                <a:gd name="connsiteY5" fmla="*/ 94552 h 723778"/>
                <a:gd name="connsiteX6" fmla="*/ 336851 w 665721"/>
                <a:gd name="connsiteY6" fmla="*/ 179703 h 723778"/>
                <a:gd name="connsiteX7" fmla="*/ 328869 w 665721"/>
                <a:gd name="connsiteY7" fmla="*/ 596052 h 723778"/>
                <a:gd name="connsiteX8" fmla="*/ 481269 w 665721"/>
                <a:gd name="connsiteY8" fmla="*/ 596052 h 723778"/>
                <a:gd name="connsiteX9" fmla="*/ 489251 w 665721"/>
                <a:gd name="connsiteY9" fmla="*/ 137127 h 723778"/>
                <a:gd name="connsiteX10" fmla="*/ 641651 w 665721"/>
                <a:gd name="connsiteY10" fmla="*/ 179703 h 723778"/>
                <a:gd name="connsiteX11" fmla="*/ 633670 w 665721"/>
                <a:gd name="connsiteY11" fmla="*/ 638628 h 723778"/>
                <a:gd name="connsiteX12" fmla="*/ 481270 w 665721"/>
                <a:gd name="connsiteY12" fmla="*/ 723778 h 723778"/>
                <a:gd name="connsiteX0" fmla="*/ 241056 w 665721"/>
                <a:gd name="connsiteY0" fmla="*/ 16659 h 723778"/>
                <a:gd name="connsiteX1" fmla="*/ 32052 w 665721"/>
                <a:gd name="connsiteY1" fmla="*/ 94552 h 723778"/>
                <a:gd name="connsiteX2" fmla="*/ 24070 w 665721"/>
                <a:gd name="connsiteY2" fmla="*/ 596052 h 723778"/>
                <a:gd name="connsiteX3" fmla="*/ 176469 w 665721"/>
                <a:gd name="connsiteY3" fmla="*/ 596052 h 723778"/>
                <a:gd name="connsiteX4" fmla="*/ 165582 w 665721"/>
                <a:gd name="connsiteY4" fmla="*/ 173413 h 723778"/>
                <a:gd name="connsiteX5" fmla="*/ 260651 w 665721"/>
                <a:gd name="connsiteY5" fmla="*/ 94552 h 723778"/>
                <a:gd name="connsiteX6" fmla="*/ 336851 w 665721"/>
                <a:gd name="connsiteY6" fmla="*/ 179703 h 723778"/>
                <a:gd name="connsiteX7" fmla="*/ 328869 w 665721"/>
                <a:gd name="connsiteY7" fmla="*/ 596052 h 723778"/>
                <a:gd name="connsiteX8" fmla="*/ 481269 w 665721"/>
                <a:gd name="connsiteY8" fmla="*/ 596052 h 723778"/>
                <a:gd name="connsiteX9" fmla="*/ 489251 w 665721"/>
                <a:gd name="connsiteY9" fmla="*/ 137127 h 723778"/>
                <a:gd name="connsiteX10" fmla="*/ 641651 w 665721"/>
                <a:gd name="connsiteY10" fmla="*/ 179703 h 723778"/>
                <a:gd name="connsiteX11" fmla="*/ 633670 w 665721"/>
                <a:gd name="connsiteY11" fmla="*/ 638628 h 723778"/>
                <a:gd name="connsiteX12" fmla="*/ 405070 w 665721"/>
                <a:gd name="connsiteY12" fmla="*/ 723778 h 723778"/>
                <a:gd name="connsiteX0" fmla="*/ 241056 w 665721"/>
                <a:gd name="connsiteY0" fmla="*/ 16659 h 727547"/>
                <a:gd name="connsiteX1" fmla="*/ 32052 w 665721"/>
                <a:gd name="connsiteY1" fmla="*/ 94552 h 727547"/>
                <a:gd name="connsiteX2" fmla="*/ 24070 w 665721"/>
                <a:gd name="connsiteY2" fmla="*/ 596052 h 727547"/>
                <a:gd name="connsiteX3" fmla="*/ 176469 w 665721"/>
                <a:gd name="connsiteY3" fmla="*/ 596052 h 727547"/>
                <a:gd name="connsiteX4" fmla="*/ 165582 w 665721"/>
                <a:gd name="connsiteY4" fmla="*/ 173413 h 727547"/>
                <a:gd name="connsiteX5" fmla="*/ 260651 w 665721"/>
                <a:gd name="connsiteY5" fmla="*/ 94552 h 727547"/>
                <a:gd name="connsiteX6" fmla="*/ 336851 w 665721"/>
                <a:gd name="connsiteY6" fmla="*/ 179703 h 727547"/>
                <a:gd name="connsiteX7" fmla="*/ 328869 w 665721"/>
                <a:gd name="connsiteY7" fmla="*/ 596052 h 727547"/>
                <a:gd name="connsiteX8" fmla="*/ 481269 w 665721"/>
                <a:gd name="connsiteY8" fmla="*/ 596052 h 727547"/>
                <a:gd name="connsiteX9" fmla="*/ 489251 w 665721"/>
                <a:gd name="connsiteY9" fmla="*/ 137127 h 727547"/>
                <a:gd name="connsiteX10" fmla="*/ 641651 w 665721"/>
                <a:gd name="connsiteY10" fmla="*/ 179703 h 727547"/>
                <a:gd name="connsiteX11" fmla="*/ 633670 w 665721"/>
                <a:gd name="connsiteY11" fmla="*/ 638628 h 727547"/>
                <a:gd name="connsiteX12" fmla="*/ 405070 w 665721"/>
                <a:gd name="connsiteY12" fmla="*/ 723778 h 727547"/>
                <a:gd name="connsiteX0" fmla="*/ 241056 w 665721"/>
                <a:gd name="connsiteY0" fmla="*/ 16659 h 727547"/>
                <a:gd name="connsiteX1" fmla="*/ 32052 w 665721"/>
                <a:gd name="connsiteY1" fmla="*/ 94552 h 727547"/>
                <a:gd name="connsiteX2" fmla="*/ 24070 w 665721"/>
                <a:gd name="connsiteY2" fmla="*/ 596052 h 727547"/>
                <a:gd name="connsiteX3" fmla="*/ 176469 w 665721"/>
                <a:gd name="connsiteY3" fmla="*/ 596052 h 727547"/>
                <a:gd name="connsiteX4" fmla="*/ 165582 w 665721"/>
                <a:gd name="connsiteY4" fmla="*/ 173413 h 727547"/>
                <a:gd name="connsiteX5" fmla="*/ 260651 w 665721"/>
                <a:gd name="connsiteY5" fmla="*/ 94552 h 727547"/>
                <a:gd name="connsiteX6" fmla="*/ 336851 w 665721"/>
                <a:gd name="connsiteY6" fmla="*/ 179703 h 727547"/>
                <a:gd name="connsiteX7" fmla="*/ 328869 w 665721"/>
                <a:gd name="connsiteY7" fmla="*/ 596052 h 727547"/>
                <a:gd name="connsiteX8" fmla="*/ 481269 w 665721"/>
                <a:gd name="connsiteY8" fmla="*/ 596052 h 727547"/>
                <a:gd name="connsiteX9" fmla="*/ 489251 w 665721"/>
                <a:gd name="connsiteY9" fmla="*/ 137127 h 727547"/>
                <a:gd name="connsiteX10" fmla="*/ 641651 w 665721"/>
                <a:gd name="connsiteY10" fmla="*/ 179703 h 727547"/>
                <a:gd name="connsiteX11" fmla="*/ 633670 w 665721"/>
                <a:gd name="connsiteY11" fmla="*/ 638628 h 727547"/>
                <a:gd name="connsiteX12" fmla="*/ 405070 w 665721"/>
                <a:gd name="connsiteY12" fmla="*/ 723778 h 727547"/>
                <a:gd name="connsiteX0" fmla="*/ 241056 w 665721"/>
                <a:gd name="connsiteY0" fmla="*/ 16659 h 727547"/>
                <a:gd name="connsiteX1" fmla="*/ 32052 w 665721"/>
                <a:gd name="connsiteY1" fmla="*/ 94552 h 727547"/>
                <a:gd name="connsiteX2" fmla="*/ 24070 w 665721"/>
                <a:gd name="connsiteY2" fmla="*/ 596052 h 727547"/>
                <a:gd name="connsiteX3" fmla="*/ 176469 w 665721"/>
                <a:gd name="connsiteY3" fmla="*/ 596052 h 727547"/>
                <a:gd name="connsiteX4" fmla="*/ 165582 w 665721"/>
                <a:gd name="connsiteY4" fmla="*/ 173413 h 727547"/>
                <a:gd name="connsiteX5" fmla="*/ 260651 w 665721"/>
                <a:gd name="connsiteY5" fmla="*/ 94552 h 727547"/>
                <a:gd name="connsiteX6" fmla="*/ 336851 w 665721"/>
                <a:gd name="connsiteY6" fmla="*/ 179703 h 727547"/>
                <a:gd name="connsiteX7" fmla="*/ 328869 w 665721"/>
                <a:gd name="connsiteY7" fmla="*/ 596052 h 727547"/>
                <a:gd name="connsiteX8" fmla="*/ 481269 w 665721"/>
                <a:gd name="connsiteY8" fmla="*/ 596052 h 727547"/>
                <a:gd name="connsiteX9" fmla="*/ 489251 w 665721"/>
                <a:gd name="connsiteY9" fmla="*/ 137127 h 727547"/>
                <a:gd name="connsiteX10" fmla="*/ 641651 w 665721"/>
                <a:gd name="connsiteY10" fmla="*/ 179703 h 727547"/>
                <a:gd name="connsiteX11" fmla="*/ 633670 w 665721"/>
                <a:gd name="connsiteY11" fmla="*/ 638628 h 727547"/>
                <a:gd name="connsiteX12" fmla="*/ 405070 w 665721"/>
                <a:gd name="connsiteY12" fmla="*/ 723778 h 727547"/>
                <a:gd name="connsiteX0" fmla="*/ 241056 w 671355"/>
                <a:gd name="connsiteY0" fmla="*/ 16659 h 727547"/>
                <a:gd name="connsiteX1" fmla="*/ 32052 w 671355"/>
                <a:gd name="connsiteY1" fmla="*/ 94552 h 727547"/>
                <a:gd name="connsiteX2" fmla="*/ 24070 w 671355"/>
                <a:gd name="connsiteY2" fmla="*/ 596052 h 727547"/>
                <a:gd name="connsiteX3" fmla="*/ 176469 w 671355"/>
                <a:gd name="connsiteY3" fmla="*/ 596052 h 727547"/>
                <a:gd name="connsiteX4" fmla="*/ 165582 w 671355"/>
                <a:gd name="connsiteY4" fmla="*/ 173413 h 727547"/>
                <a:gd name="connsiteX5" fmla="*/ 260651 w 671355"/>
                <a:gd name="connsiteY5" fmla="*/ 94552 h 727547"/>
                <a:gd name="connsiteX6" fmla="*/ 336851 w 671355"/>
                <a:gd name="connsiteY6" fmla="*/ 179703 h 727547"/>
                <a:gd name="connsiteX7" fmla="*/ 328869 w 671355"/>
                <a:gd name="connsiteY7" fmla="*/ 596052 h 727547"/>
                <a:gd name="connsiteX8" fmla="*/ 481269 w 671355"/>
                <a:gd name="connsiteY8" fmla="*/ 596052 h 727547"/>
                <a:gd name="connsiteX9" fmla="*/ 489251 w 671355"/>
                <a:gd name="connsiteY9" fmla="*/ 137127 h 727547"/>
                <a:gd name="connsiteX10" fmla="*/ 641651 w 671355"/>
                <a:gd name="connsiteY10" fmla="*/ 179703 h 727547"/>
                <a:gd name="connsiteX11" fmla="*/ 633670 w 671355"/>
                <a:gd name="connsiteY11" fmla="*/ 638628 h 727547"/>
                <a:gd name="connsiteX12" fmla="*/ 481270 w 671355"/>
                <a:gd name="connsiteY12" fmla="*/ 723778 h 727547"/>
                <a:gd name="connsiteX0" fmla="*/ 241056 w 665721"/>
                <a:gd name="connsiteY0" fmla="*/ 16659 h 726155"/>
                <a:gd name="connsiteX1" fmla="*/ 32052 w 665721"/>
                <a:gd name="connsiteY1" fmla="*/ 94552 h 726155"/>
                <a:gd name="connsiteX2" fmla="*/ 24070 w 665721"/>
                <a:gd name="connsiteY2" fmla="*/ 596052 h 726155"/>
                <a:gd name="connsiteX3" fmla="*/ 176469 w 665721"/>
                <a:gd name="connsiteY3" fmla="*/ 596052 h 726155"/>
                <a:gd name="connsiteX4" fmla="*/ 165582 w 665721"/>
                <a:gd name="connsiteY4" fmla="*/ 173413 h 726155"/>
                <a:gd name="connsiteX5" fmla="*/ 260651 w 665721"/>
                <a:gd name="connsiteY5" fmla="*/ 94552 h 726155"/>
                <a:gd name="connsiteX6" fmla="*/ 336851 w 665721"/>
                <a:gd name="connsiteY6" fmla="*/ 179703 h 726155"/>
                <a:gd name="connsiteX7" fmla="*/ 328869 w 665721"/>
                <a:gd name="connsiteY7" fmla="*/ 596052 h 726155"/>
                <a:gd name="connsiteX8" fmla="*/ 481269 w 665721"/>
                <a:gd name="connsiteY8" fmla="*/ 596052 h 726155"/>
                <a:gd name="connsiteX9" fmla="*/ 489251 w 665721"/>
                <a:gd name="connsiteY9" fmla="*/ 137127 h 726155"/>
                <a:gd name="connsiteX10" fmla="*/ 641651 w 665721"/>
                <a:gd name="connsiteY10" fmla="*/ 179703 h 726155"/>
                <a:gd name="connsiteX11" fmla="*/ 633670 w 665721"/>
                <a:gd name="connsiteY11" fmla="*/ 638628 h 726155"/>
                <a:gd name="connsiteX12" fmla="*/ 481270 w 665721"/>
                <a:gd name="connsiteY12" fmla="*/ 723778 h 726155"/>
                <a:gd name="connsiteX0" fmla="*/ 241056 w 925759"/>
                <a:gd name="connsiteY0" fmla="*/ 16659 h 693866"/>
                <a:gd name="connsiteX1" fmla="*/ 32052 w 925759"/>
                <a:gd name="connsiteY1" fmla="*/ 94552 h 693866"/>
                <a:gd name="connsiteX2" fmla="*/ 24070 w 925759"/>
                <a:gd name="connsiteY2" fmla="*/ 596052 h 693866"/>
                <a:gd name="connsiteX3" fmla="*/ 176469 w 925759"/>
                <a:gd name="connsiteY3" fmla="*/ 596052 h 693866"/>
                <a:gd name="connsiteX4" fmla="*/ 165582 w 925759"/>
                <a:gd name="connsiteY4" fmla="*/ 173413 h 693866"/>
                <a:gd name="connsiteX5" fmla="*/ 260651 w 925759"/>
                <a:gd name="connsiteY5" fmla="*/ 94552 h 693866"/>
                <a:gd name="connsiteX6" fmla="*/ 336851 w 925759"/>
                <a:gd name="connsiteY6" fmla="*/ 179703 h 693866"/>
                <a:gd name="connsiteX7" fmla="*/ 328869 w 925759"/>
                <a:gd name="connsiteY7" fmla="*/ 596052 h 693866"/>
                <a:gd name="connsiteX8" fmla="*/ 481269 w 925759"/>
                <a:gd name="connsiteY8" fmla="*/ 596052 h 693866"/>
                <a:gd name="connsiteX9" fmla="*/ 489251 w 925759"/>
                <a:gd name="connsiteY9" fmla="*/ 137127 h 693866"/>
                <a:gd name="connsiteX10" fmla="*/ 641651 w 925759"/>
                <a:gd name="connsiteY10" fmla="*/ 179703 h 693866"/>
                <a:gd name="connsiteX11" fmla="*/ 633670 w 925759"/>
                <a:gd name="connsiteY11" fmla="*/ 638628 h 693866"/>
                <a:gd name="connsiteX12" fmla="*/ 805022 w 925759"/>
                <a:gd name="connsiteY12" fmla="*/ 133507 h 693866"/>
                <a:gd name="connsiteX0" fmla="*/ 241056 w 925759"/>
                <a:gd name="connsiteY0" fmla="*/ 16659 h 679635"/>
                <a:gd name="connsiteX1" fmla="*/ 32052 w 925759"/>
                <a:gd name="connsiteY1" fmla="*/ 94552 h 679635"/>
                <a:gd name="connsiteX2" fmla="*/ 24070 w 925759"/>
                <a:gd name="connsiteY2" fmla="*/ 596052 h 679635"/>
                <a:gd name="connsiteX3" fmla="*/ 176469 w 925759"/>
                <a:gd name="connsiteY3" fmla="*/ 596052 h 679635"/>
                <a:gd name="connsiteX4" fmla="*/ 165582 w 925759"/>
                <a:gd name="connsiteY4" fmla="*/ 173413 h 679635"/>
                <a:gd name="connsiteX5" fmla="*/ 260651 w 925759"/>
                <a:gd name="connsiteY5" fmla="*/ 94552 h 679635"/>
                <a:gd name="connsiteX6" fmla="*/ 336851 w 925759"/>
                <a:gd name="connsiteY6" fmla="*/ 179703 h 679635"/>
                <a:gd name="connsiteX7" fmla="*/ 328869 w 925759"/>
                <a:gd name="connsiteY7" fmla="*/ 596052 h 679635"/>
                <a:gd name="connsiteX8" fmla="*/ 481269 w 925759"/>
                <a:gd name="connsiteY8" fmla="*/ 596052 h 679635"/>
                <a:gd name="connsiteX9" fmla="*/ 489251 w 925759"/>
                <a:gd name="connsiteY9" fmla="*/ 137127 h 679635"/>
                <a:gd name="connsiteX10" fmla="*/ 641651 w 925759"/>
                <a:gd name="connsiteY10" fmla="*/ 179703 h 679635"/>
                <a:gd name="connsiteX11" fmla="*/ 633670 w 925759"/>
                <a:gd name="connsiteY11" fmla="*/ 638628 h 679635"/>
                <a:gd name="connsiteX12" fmla="*/ 805022 w 925759"/>
                <a:gd name="connsiteY12" fmla="*/ 133507 h 679635"/>
                <a:gd name="connsiteX0" fmla="*/ 241056 w 925759"/>
                <a:gd name="connsiteY0" fmla="*/ 16659 h 679635"/>
                <a:gd name="connsiteX1" fmla="*/ 32052 w 925759"/>
                <a:gd name="connsiteY1" fmla="*/ 94552 h 679635"/>
                <a:gd name="connsiteX2" fmla="*/ 24070 w 925759"/>
                <a:gd name="connsiteY2" fmla="*/ 596052 h 679635"/>
                <a:gd name="connsiteX3" fmla="*/ 176469 w 925759"/>
                <a:gd name="connsiteY3" fmla="*/ 596052 h 679635"/>
                <a:gd name="connsiteX4" fmla="*/ 165582 w 925759"/>
                <a:gd name="connsiteY4" fmla="*/ 173413 h 679635"/>
                <a:gd name="connsiteX5" fmla="*/ 260651 w 925759"/>
                <a:gd name="connsiteY5" fmla="*/ 94552 h 679635"/>
                <a:gd name="connsiteX6" fmla="*/ 336851 w 925759"/>
                <a:gd name="connsiteY6" fmla="*/ 179703 h 679635"/>
                <a:gd name="connsiteX7" fmla="*/ 328869 w 925759"/>
                <a:gd name="connsiteY7" fmla="*/ 596052 h 679635"/>
                <a:gd name="connsiteX8" fmla="*/ 481269 w 925759"/>
                <a:gd name="connsiteY8" fmla="*/ 596052 h 679635"/>
                <a:gd name="connsiteX9" fmla="*/ 489251 w 925759"/>
                <a:gd name="connsiteY9" fmla="*/ 137127 h 679635"/>
                <a:gd name="connsiteX10" fmla="*/ 641651 w 925759"/>
                <a:gd name="connsiteY10" fmla="*/ 179703 h 679635"/>
                <a:gd name="connsiteX11" fmla="*/ 633670 w 925759"/>
                <a:gd name="connsiteY11" fmla="*/ 638628 h 679635"/>
                <a:gd name="connsiteX12" fmla="*/ 805022 w 925759"/>
                <a:gd name="connsiteY12" fmla="*/ 133507 h 679635"/>
                <a:gd name="connsiteX0" fmla="*/ 241056 w 1006583"/>
                <a:gd name="connsiteY0" fmla="*/ 16659 h 679635"/>
                <a:gd name="connsiteX1" fmla="*/ 32052 w 1006583"/>
                <a:gd name="connsiteY1" fmla="*/ 94552 h 679635"/>
                <a:gd name="connsiteX2" fmla="*/ 24070 w 1006583"/>
                <a:gd name="connsiteY2" fmla="*/ 596052 h 679635"/>
                <a:gd name="connsiteX3" fmla="*/ 176469 w 1006583"/>
                <a:gd name="connsiteY3" fmla="*/ 596052 h 679635"/>
                <a:gd name="connsiteX4" fmla="*/ 165582 w 1006583"/>
                <a:gd name="connsiteY4" fmla="*/ 173413 h 679635"/>
                <a:gd name="connsiteX5" fmla="*/ 260651 w 1006583"/>
                <a:gd name="connsiteY5" fmla="*/ 94552 h 679635"/>
                <a:gd name="connsiteX6" fmla="*/ 336851 w 1006583"/>
                <a:gd name="connsiteY6" fmla="*/ 179703 h 679635"/>
                <a:gd name="connsiteX7" fmla="*/ 328869 w 1006583"/>
                <a:gd name="connsiteY7" fmla="*/ 596052 h 679635"/>
                <a:gd name="connsiteX8" fmla="*/ 481269 w 1006583"/>
                <a:gd name="connsiteY8" fmla="*/ 596052 h 679635"/>
                <a:gd name="connsiteX9" fmla="*/ 489251 w 1006583"/>
                <a:gd name="connsiteY9" fmla="*/ 137127 h 679635"/>
                <a:gd name="connsiteX10" fmla="*/ 641651 w 1006583"/>
                <a:gd name="connsiteY10" fmla="*/ 179703 h 679635"/>
                <a:gd name="connsiteX11" fmla="*/ 805020 w 1006583"/>
                <a:gd name="connsiteY11" fmla="*/ 634925 h 679635"/>
                <a:gd name="connsiteX12" fmla="*/ 805022 w 1006583"/>
                <a:gd name="connsiteY12" fmla="*/ 133507 h 679635"/>
                <a:gd name="connsiteX0" fmla="*/ 241056 w 1006583"/>
                <a:gd name="connsiteY0" fmla="*/ 16659 h 679635"/>
                <a:gd name="connsiteX1" fmla="*/ 32052 w 1006583"/>
                <a:gd name="connsiteY1" fmla="*/ 94552 h 679635"/>
                <a:gd name="connsiteX2" fmla="*/ 24070 w 1006583"/>
                <a:gd name="connsiteY2" fmla="*/ 596052 h 679635"/>
                <a:gd name="connsiteX3" fmla="*/ 176469 w 1006583"/>
                <a:gd name="connsiteY3" fmla="*/ 596052 h 679635"/>
                <a:gd name="connsiteX4" fmla="*/ 165582 w 1006583"/>
                <a:gd name="connsiteY4" fmla="*/ 173413 h 679635"/>
                <a:gd name="connsiteX5" fmla="*/ 260651 w 1006583"/>
                <a:gd name="connsiteY5" fmla="*/ 94552 h 679635"/>
                <a:gd name="connsiteX6" fmla="*/ 336851 w 1006583"/>
                <a:gd name="connsiteY6" fmla="*/ 179703 h 679635"/>
                <a:gd name="connsiteX7" fmla="*/ 328869 w 1006583"/>
                <a:gd name="connsiteY7" fmla="*/ 596052 h 679635"/>
                <a:gd name="connsiteX8" fmla="*/ 481269 w 1006583"/>
                <a:gd name="connsiteY8" fmla="*/ 596052 h 679635"/>
                <a:gd name="connsiteX9" fmla="*/ 489251 w 1006583"/>
                <a:gd name="connsiteY9" fmla="*/ 137127 h 679635"/>
                <a:gd name="connsiteX10" fmla="*/ 641651 w 1006583"/>
                <a:gd name="connsiteY10" fmla="*/ 179703 h 679635"/>
                <a:gd name="connsiteX11" fmla="*/ 805020 w 1006583"/>
                <a:gd name="connsiteY11" fmla="*/ 634925 h 679635"/>
                <a:gd name="connsiteX12" fmla="*/ 805022 w 1006583"/>
                <a:gd name="connsiteY12" fmla="*/ 133507 h 679635"/>
                <a:gd name="connsiteX0" fmla="*/ 241056 w 1006583"/>
                <a:gd name="connsiteY0" fmla="*/ 16659 h 749567"/>
                <a:gd name="connsiteX1" fmla="*/ 32052 w 1006583"/>
                <a:gd name="connsiteY1" fmla="*/ 94552 h 749567"/>
                <a:gd name="connsiteX2" fmla="*/ 24070 w 1006583"/>
                <a:gd name="connsiteY2" fmla="*/ 596052 h 749567"/>
                <a:gd name="connsiteX3" fmla="*/ 176469 w 1006583"/>
                <a:gd name="connsiteY3" fmla="*/ 596052 h 749567"/>
                <a:gd name="connsiteX4" fmla="*/ 165582 w 1006583"/>
                <a:gd name="connsiteY4" fmla="*/ 173413 h 749567"/>
                <a:gd name="connsiteX5" fmla="*/ 260651 w 1006583"/>
                <a:gd name="connsiteY5" fmla="*/ 94552 h 749567"/>
                <a:gd name="connsiteX6" fmla="*/ 336851 w 1006583"/>
                <a:gd name="connsiteY6" fmla="*/ 179703 h 749567"/>
                <a:gd name="connsiteX7" fmla="*/ 328869 w 1006583"/>
                <a:gd name="connsiteY7" fmla="*/ 596052 h 749567"/>
                <a:gd name="connsiteX8" fmla="*/ 481269 w 1006583"/>
                <a:gd name="connsiteY8" fmla="*/ 596052 h 749567"/>
                <a:gd name="connsiteX9" fmla="*/ 489251 w 1006583"/>
                <a:gd name="connsiteY9" fmla="*/ 137127 h 749567"/>
                <a:gd name="connsiteX10" fmla="*/ 641651 w 1006583"/>
                <a:gd name="connsiteY10" fmla="*/ 179703 h 749567"/>
                <a:gd name="connsiteX11" fmla="*/ 805020 w 1006583"/>
                <a:gd name="connsiteY11" fmla="*/ 634925 h 749567"/>
                <a:gd name="connsiteX12" fmla="*/ 805022 w 1006583"/>
                <a:gd name="connsiteY12" fmla="*/ 133507 h 749567"/>
                <a:gd name="connsiteX0" fmla="*/ 241056 w 1006583"/>
                <a:gd name="connsiteY0" fmla="*/ 16659 h 679635"/>
                <a:gd name="connsiteX1" fmla="*/ 32052 w 1006583"/>
                <a:gd name="connsiteY1" fmla="*/ 94552 h 679635"/>
                <a:gd name="connsiteX2" fmla="*/ 24070 w 1006583"/>
                <a:gd name="connsiteY2" fmla="*/ 596052 h 679635"/>
                <a:gd name="connsiteX3" fmla="*/ 176469 w 1006583"/>
                <a:gd name="connsiteY3" fmla="*/ 596052 h 679635"/>
                <a:gd name="connsiteX4" fmla="*/ 165582 w 1006583"/>
                <a:gd name="connsiteY4" fmla="*/ 173413 h 679635"/>
                <a:gd name="connsiteX5" fmla="*/ 260651 w 1006583"/>
                <a:gd name="connsiteY5" fmla="*/ 94552 h 679635"/>
                <a:gd name="connsiteX6" fmla="*/ 336851 w 1006583"/>
                <a:gd name="connsiteY6" fmla="*/ 179703 h 679635"/>
                <a:gd name="connsiteX7" fmla="*/ 328869 w 1006583"/>
                <a:gd name="connsiteY7" fmla="*/ 596052 h 679635"/>
                <a:gd name="connsiteX8" fmla="*/ 481269 w 1006583"/>
                <a:gd name="connsiteY8" fmla="*/ 596052 h 679635"/>
                <a:gd name="connsiteX9" fmla="*/ 489251 w 1006583"/>
                <a:gd name="connsiteY9" fmla="*/ 137127 h 679635"/>
                <a:gd name="connsiteX10" fmla="*/ 641651 w 1006583"/>
                <a:gd name="connsiteY10" fmla="*/ 179703 h 679635"/>
                <a:gd name="connsiteX11" fmla="*/ 805020 w 1006583"/>
                <a:gd name="connsiteY11" fmla="*/ 634925 h 679635"/>
                <a:gd name="connsiteX12" fmla="*/ 805022 w 1006583"/>
                <a:gd name="connsiteY12" fmla="*/ 133507 h 679635"/>
                <a:gd name="connsiteX0" fmla="*/ 241056 w 925759"/>
                <a:gd name="connsiteY0" fmla="*/ 16659 h 679635"/>
                <a:gd name="connsiteX1" fmla="*/ 32052 w 925759"/>
                <a:gd name="connsiteY1" fmla="*/ 94552 h 679635"/>
                <a:gd name="connsiteX2" fmla="*/ 24070 w 925759"/>
                <a:gd name="connsiteY2" fmla="*/ 596052 h 679635"/>
                <a:gd name="connsiteX3" fmla="*/ 176469 w 925759"/>
                <a:gd name="connsiteY3" fmla="*/ 596052 h 679635"/>
                <a:gd name="connsiteX4" fmla="*/ 165582 w 925759"/>
                <a:gd name="connsiteY4" fmla="*/ 173413 h 679635"/>
                <a:gd name="connsiteX5" fmla="*/ 260651 w 925759"/>
                <a:gd name="connsiteY5" fmla="*/ 94552 h 679635"/>
                <a:gd name="connsiteX6" fmla="*/ 336851 w 925759"/>
                <a:gd name="connsiteY6" fmla="*/ 179703 h 679635"/>
                <a:gd name="connsiteX7" fmla="*/ 328869 w 925759"/>
                <a:gd name="connsiteY7" fmla="*/ 596052 h 679635"/>
                <a:gd name="connsiteX8" fmla="*/ 481269 w 925759"/>
                <a:gd name="connsiteY8" fmla="*/ 596052 h 679635"/>
                <a:gd name="connsiteX9" fmla="*/ 489251 w 925759"/>
                <a:gd name="connsiteY9" fmla="*/ 137127 h 679635"/>
                <a:gd name="connsiteX10" fmla="*/ 641651 w 925759"/>
                <a:gd name="connsiteY10" fmla="*/ 179703 h 679635"/>
                <a:gd name="connsiteX11" fmla="*/ 805020 w 925759"/>
                <a:gd name="connsiteY11" fmla="*/ 634925 h 679635"/>
                <a:gd name="connsiteX12" fmla="*/ 805022 w 925759"/>
                <a:gd name="connsiteY12" fmla="*/ 133507 h 679635"/>
                <a:gd name="connsiteX0" fmla="*/ 241056 w 925759"/>
                <a:gd name="connsiteY0" fmla="*/ 16659 h 679635"/>
                <a:gd name="connsiteX1" fmla="*/ 32052 w 925759"/>
                <a:gd name="connsiteY1" fmla="*/ 94552 h 679635"/>
                <a:gd name="connsiteX2" fmla="*/ 24070 w 925759"/>
                <a:gd name="connsiteY2" fmla="*/ 596052 h 679635"/>
                <a:gd name="connsiteX3" fmla="*/ 176469 w 925759"/>
                <a:gd name="connsiteY3" fmla="*/ 596052 h 679635"/>
                <a:gd name="connsiteX4" fmla="*/ 165582 w 925759"/>
                <a:gd name="connsiteY4" fmla="*/ 173413 h 679635"/>
                <a:gd name="connsiteX5" fmla="*/ 260651 w 925759"/>
                <a:gd name="connsiteY5" fmla="*/ 94552 h 679635"/>
                <a:gd name="connsiteX6" fmla="*/ 336851 w 925759"/>
                <a:gd name="connsiteY6" fmla="*/ 179703 h 679635"/>
                <a:gd name="connsiteX7" fmla="*/ 328869 w 925759"/>
                <a:gd name="connsiteY7" fmla="*/ 596052 h 679635"/>
                <a:gd name="connsiteX8" fmla="*/ 481269 w 925759"/>
                <a:gd name="connsiteY8" fmla="*/ 596052 h 679635"/>
                <a:gd name="connsiteX9" fmla="*/ 489251 w 925759"/>
                <a:gd name="connsiteY9" fmla="*/ 137127 h 679635"/>
                <a:gd name="connsiteX10" fmla="*/ 641651 w 925759"/>
                <a:gd name="connsiteY10" fmla="*/ 179703 h 679635"/>
                <a:gd name="connsiteX11" fmla="*/ 805020 w 925759"/>
                <a:gd name="connsiteY11" fmla="*/ 634925 h 679635"/>
                <a:gd name="connsiteX12" fmla="*/ 805022 w 925759"/>
                <a:gd name="connsiteY12" fmla="*/ 133507 h 679635"/>
                <a:gd name="connsiteX0" fmla="*/ 241056 w 925759"/>
                <a:gd name="connsiteY0" fmla="*/ 16659 h 679635"/>
                <a:gd name="connsiteX1" fmla="*/ 32052 w 925759"/>
                <a:gd name="connsiteY1" fmla="*/ 94552 h 679635"/>
                <a:gd name="connsiteX2" fmla="*/ 24070 w 925759"/>
                <a:gd name="connsiteY2" fmla="*/ 596052 h 679635"/>
                <a:gd name="connsiteX3" fmla="*/ 176469 w 925759"/>
                <a:gd name="connsiteY3" fmla="*/ 596052 h 679635"/>
                <a:gd name="connsiteX4" fmla="*/ 165582 w 925759"/>
                <a:gd name="connsiteY4" fmla="*/ 173413 h 679635"/>
                <a:gd name="connsiteX5" fmla="*/ 260651 w 925759"/>
                <a:gd name="connsiteY5" fmla="*/ 94552 h 679635"/>
                <a:gd name="connsiteX6" fmla="*/ 336851 w 925759"/>
                <a:gd name="connsiteY6" fmla="*/ 179703 h 679635"/>
                <a:gd name="connsiteX7" fmla="*/ 328869 w 925759"/>
                <a:gd name="connsiteY7" fmla="*/ 596052 h 679635"/>
                <a:gd name="connsiteX8" fmla="*/ 481269 w 925759"/>
                <a:gd name="connsiteY8" fmla="*/ 596052 h 679635"/>
                <a:gd name="connsiteX9" fmla="*/ 489251 w 925759"/>
                <a:gd name="connsiteY9" fmla="*/ 137127 h 679635"/>
                <a:gd name="connsiteX10" fmla="*/ 641651 w 925759"/>
                <a:gd name="connsiteY10" fmla="*/ 179703 h 679635"/>
                <a:gd name="connsiteX11" fmla="*/ 707594 w 925759"/>
                <a:gd name="connsiteY11" fmla="*/ 634925 h 679635"/>
                <a:gd name="connsiteX12" fmla="*/ 805022 w 925759"/>
                <a:gd name="connsiteY12" fmla="*/ 133507 h 679635"/>
                <a:gd name="connsiteX0" fmla="*/ 241056 w 828331"/>
                <a:gd name="connsiteY0" fmla="*/ 16659 h 679635"/>
                <a:gd name="connsiteX1" fmla="*/ 32052 w 828331"/>
                <a:gd name="connsiteY1" fmla="*/ 94552 h 679635"/>
                <a:gd name="connsiteX2" fmla="*/ 24070 w 828331"/>
                <a:gd name="connsiteY2" fmla="*/ 596052 h 679635"/>
                <a:gd name="connsiteX3" fmla="*/ 176469 w 828331"/>
                <a:gd name="connsiteY3" fmla="*/ 596052 h 679635"/>
                <a:gd name="connsiteX4" fmla="*/ 165582 w 828331"/>
                <a:gd name="connsiteY4" fmla="*/ 173413 h 679635"/>
                <a:gd name="connsiteX5" fmla="*/ 260651 w 828331"/>
                <a:gd name="connsiteY5" fmla="*/ 94552 h 679635"/>
                <a:gd name="connsiteX6" fmla="*/ 336851 w 828331"/>
                <a:gd name="connsiteY6" fmla="*/ 179703 h 679635"/>
                <a:gd name="connsiteX7" fmla="*/ 328869 w 828331"/>
                <a:gd name="connsiteY7" fmla="*/ 596052 h 679635"/>
                <a:gd name="connsiteX8" fmla="*/ 481269 w 828331"/>
                <a:gd name="connsiteY8" fmla="*/ 596052 h 679635"/>
                <a:gd name="connsiteX9" fmla="*/ 489251 w 828331"/>
                <a:gd name="connsiteY9" fmla="*/ 137127 h 679635"/>
                <a:gd name="connsiteX10" fmla="*/ 641651 w 828331"/>
                <a:gd name="connsiteY10" fmla="*/ 179703 h 679635"/>
                <a:gd name="connsiteX11" fmla="*/ 707594 w 828331"/>
                <a:gd name="connsiteY11" fmla="*/ 634925 h 679635"/>
                <a:gd name="connsiteX12" fmla="*/ 707594 w 828331"/>
                <a:gd name="connsiteY12" fmla="*/ 87924 h 679635"/>
                <a:gd name="connsiteX0" fmla="*/ 241056 w 823908"/>
                <a:gd name="connsiteY0" fmla="*/ 16659 h 679635"/>
                <a:gd name="connsiteX1" fmla="*/ 32052 w 823908"/>
                <a:gd name="connsiteY1" fmla="*/ 94552 h 679635"/>
                <a:gd name="connsiteX2" fmla="*/ 24070 w 823908"/>
                <a:gd name="connsiteY2" fmla="*/ 596052 h 679635"/>
                <a:gd name="connsiteX3" fmla="*/ 176469 w 823908"/>
                <a:gd name="connsiteY3" fmla="*/ 596052 h 679635"/>
                <a:gd name="connsiteX4" fmla="*/ 165582 w 823908"/>
                <a:gd name="connsiteY4" fmla="*/ 173413 h 679635"/>
                <a:gd name="connsiteX5" fmla="*/ 260651 w 823908"/>
                <a:gd name="connsiteY5" fmla="*/ 94552 h 679635"/>
                <a:gd name="connsiteX6" fmla="*/ 336851 w 823908"/>
                <a:gd name="connsiteY6" fmla="*/ 179703 h 679635"/>
                <a:gd name="connsiteX7" fmla="*/ 328869 w 823908"/>
                <a:gd name="connsiteY7" fmla="*/ 596052 h 679635"/>
                <a:gd name="connsiteX8" fmla="*/ 481269 w 823908"/>
                <a:gd name="connsiteY8" fmla="*/ 596052 h 679635"/>
                <a:gd name="connsiteX9" fmla="*/ 489251 w 823908"/>
                <a:gd name="connsiteY9" fmla="*/ 137127 h 679635"/>
                <a:gd name="connsiteX10" fmla="*/ 641651 w 823908"/>
                <a:gd name="connsiteY10" fmla="*/ 179703 h 679635"/>
                <a:gd name="connsiteX11" fmla="*/ 707594 w 823908"/>
                <a:gd name="connsiteY11" fmla="*/ 634925 h 679635"/>
                <a:gd name="connsiteX12" fmla="*/ 707594 w 823908"/>
                <a:gd name="connsiteY12" fmla="*/ 87924 h 679635"/>
                <a:gd name="connsiteX0" fmla="*/ 241056 w 823909"/>
                <a:gd name="connsiteY0" fmla="*/ 16659 h 679635"/>
                <a:gd name="connsiteX1" fmla="*/ 32052 w 823909"/>
                <a:gd name="connsiteY1" fmla="*/ 94552 h 679635"/>
                <a:gd name="connsiteX2" fmla="*/ 24070 w 823909"/>
                <a:gd name="connsiteY2" fmla="*/ 596052 h 679635"/>
                <a:gd name="connsiteX3" fmla="*/ 176469 w 823909"/>
                <a:gd name="connsiteY3" fmla="*/ 596052 h 679635"/>
                <a:gd name="connsiteX4" fmla="*/ 165582 w 823909"/>
                <a:gd name="connsiteY4" fmla="*/ 173413 h 679635"/>
                <a:gd name="connsiteX5" fmla="*/ 260651 w 823909"/>
                <a:gd name="connsiteY5" fmla="*/ 94552 h 679635"/>
                <a:gd name="connsiteX6" fmla="*/ 336851 w 823909"/>
                <a:gd name="connsiteY6" fmla="*/ 179703 h 679635"/>
                <a:gd name="connsiteX7" fmla="*/ 328869 w 823909"/>
                <a:gd name="connsiteY7" fmla="*/ 596052 h 679635"/>
                <a:gd name="connsiteX8" fmla="*/ 481269 w 823909"/>
                <a:gd name="connsiteY8" fmla="*/ 596052 h 679635"/>
                <a:gd name="connsiteX9" fmla="*/ 489251 w 823909"/>
                <a:gd name="connsiteY9" fmla="*/ 137127 h 679635"/>
                <a:gd name="connsiteX10" fmla="*/ 641651 w 823909"/>
                <a:gd name="connsiteY10" fmla="*/ 179703 h 679635"/>
                <a:gd name="connsiteX11" fmla="*/ 707594 w 823909"/>
                <a:gd name="connsiteY11" fmla="*/ 634925 h 679635"/>
                <a:gd name="connsiteX12" fmla="*/ 805021 w 823909"/>
                <a:gd name="connsiteY12" fmla="*/ 87924 h 679635"/>
                <a:gd name="connsiteX0" fmla="*/ 241056 w 902447"/>
                <a:gd name="connsiteY0" fmla="*/ 16659 h 679635"/>
                <a:gd name="connsiteX1" fmla="*/ 32052 w 902447"/>
                <a:gd name="connsiteY1" fmla="*/ 94552 h 679635"/>
                <a:gd name="connsiteX2" fmla="*/ 24070 w 902447"/>
                <a:gd name="connsiteY2" fmla="*/ 596052 h 679635"/>
                <a:gd name="connsiteX3" fmla="*/ 176469 w 902447"/>
                <a:gd name="connsiteY3" fmla="*/ 596052 h 679635"/>
                <a:gd name="connsiteX4" fmla="*/ 165582 w 902447"/>
                <a:gd name="connsiteY4" fmla="*/ 173413 h 679635"/>
                <a:gd name="connsiteX5" fmla="*/ 260651 w 902447"/>
                <a:gd name="connsiteY5" fmla="*/ 94552 h 679635"/>
                <a:gd name="connsiteX6" fmla="*/ 336851 w 902447"/>
                <a:gd name="connsiteY6" fmla="*/ 179703 h 679635"/>
                <a:gd name="connsiteX7" fmla="*/ 328869 w 902447"/>
                <a:gd name="connsiteY7" fmla="*/ 596052 h 679635"/>
                <a:gd name="connsiteX8" fmla="*/ 481269 w 902447"/>
                <a:gd name="connsiteY8" fmla="*/ 596052 h 679635"/>
                <a:gd name="connsiteX9" fmla="*/ 489251 w 902447"/>
                <a:gd name="connsiteY9" fmla="*/ 137127 h 679635"/>
                <a:gd name="connsiteX10" fmla="*/ 641651 w 902447"/>
                <a:gd name="connsiteY10" fmla="*/ 179703 h 679635"/>
                <a:gd name="connsiteX11" fmla="*/ 707594 w 902447"/>
                <a:gd name="connsiteY11" fmla="*/ 634925 h 679635"/>
                <a:gd name="connsiteX12" fmla="*/ 902447 w 902447"/>
                <a:gd name="connsiteY12" fmla="*/ 87924 h 679635"/>
                <a:gd name="connsiteX0" fmla="*/ 241056 w 1194725"/>
                <a:gd name="connsiteY0" fmla="*/ 16659 h 679635"/>
                <a:gd name="connsiteX1" fmla="*/ 32052 w 1194725"/>
                <a:gd name="connsiteY1" fmla="*/ 94552 h 679635"/>
                <a:gd name="connsiteX2" fmla="*/ 24070 w 1194725"/>
                <a:gd name="connsiteY2" fmla="*/ 596052 h 679635"/>
                <a:gd name="connsiteX3" fmla="*/ 176469 w 1194725"/>
                <a:gd name="connsiteY3" fmla="*/ 596052 h 679635"/>
                <a:gd name="connsiteX4" fmla="*/ 165582 w 1194725"/>
                <a:gd name="connsiteY4" fmla="*/ 173413 h 679635"/>
                <a:gd name="connsiteX5" fmla="*/ 260651 w 1194725"/>
                <a:gd name="connsiteY5" fmla="*/ 94552 h 679635"/>
                <a:gd name="connsiteX6" fmla="*/ 336851 w 1194725"/>
                <a:gd name="connsiteY6" fmla="*/ 179703 h 679635"/>
                <a:gd name="connsiteX7" fmla="*/ 328869 w 1194725"/>
                <a:gd name="connsiteY7" fmla="*/ 596052 h 679635"/>
                <a:gd name="connsiteX8" fmla="*/ 481269 w 1194725"/>
                <a:gd name="connsiteY8" fmla="*/ 596052 h 679635"/>
                <a:gd name="connsiteX9" fmla="*/ 489251 w 1194725"/>
                <a:gd name="connsiteY9" fmla="*/ 137127 h 679635"/>
                <a:gd name="connsiteX10" fmla="*/ 641651 w 1194725"/>
                <a:gd name="connsiteY10" fmla="*/ 179703 h 679635"/>
                <a:gd name="connsiteX11" fmla="*/ 707594 w 1194725"/>
                <a:gd name="connsiteY11" fmla="*/ 634925 h 679635"/>
                <a:gd name="connsiteX12" fmla="*/ 1194725 w 1194725"/>
                <a:gd name="connsiteY12" fmla="*/ 589342 h 679635"/>
                <a:gd name="connsiteX0" fmla="*/ 241056 w 1194725"/>
                <a:gd name="connsiteY0" fmla="*/ 16659 h 679635"/>
                <a:gd name="connsiteX1" fmla="*/ 32052 w 1194725"/>
                <a:gd name="connsiteY1" fmla="*/ 94552 h 679635"/>
                <a:gd name="connsiteX2" fmla="*/ 24070 w 1194725"/>
                <a:gd name="connsiteY2" fmla="*/ 596052 h 679635"/>
                <a:gd name="connsiteX3" fmla="*/ 176469 w 1194725"/>
                <a:gd name="connsiteY3" fmla="*/ 596052 h 679635"/>
                <a:gd name="connsiteX4" fmla="*/ 165582 w 1194725"/>
                <a:gd name="connsiteY4" fmla="*/ 173413 h 679635"/>
                <a:gd name="connsiteX5" fmla="*/ 260651 w 1194725"/>
                <a:gd name="connsiteY5" fmla="*/ 94552 h 679635"/>
                <a:gd name="connsiteX6" fmla="*/ 336851 w 1194725"/>
                <a:gd name="connsiteY6" fmla="*/ 179703 h 679635"/>
                <a:gd name="connsiteX7" fmla="*/ 328869 w 1194725"/>
                <a:gd name="connsiteY7" fmla="*/ 596052 h 679635"/>
                <a:gd name="connsiteX8" fmla="*/ 481269 w 1194725"/>
                <a:gd name="connsiteY8" fmla="*/ 596052 h 679635"/>
                <a:gd name="connsiteX9" fmla="*/ 489251 w 1194725"/>
                <a:gd name="connsiteY9" fmla="*/ 137127 h 679635"/>
                <a:gd name="connsiteX10" fmla="*/ 641651 w 1194725"/>
                <a:gd name="connsiteY10" fmla="*/ 179703 h 679635"/>
                <a:gd name="connsiteX11" fmla="*/ 707594 w 1194725"/>
                <a:gd name="connsiteY11" fmla="*/ 634925 h 679635"/>
                <a:gd name="connsiteX12" fmla="*/ 902446 w 1194725"/>
                <a:gd name="connsiteY12" fmla="*/ 133507 h 679635"/>
                <a:gd name="connsiteX13" fmla="*/ 1194725 w 1194725"/>
                <a:gd name="connsiteY13" fmla="*/ 589342 h 679635"/>
                <a:gd name="connsiteX0" fmla="*/ 241056 w 1194725"/>
                <a:gd name="connsiteY0" fmla="*/ 16659 h 695601"/>
                <a:gd name="connsiteX1" fmla="*/ 32052 w 1194725"/>
                <a:gd name="connsiteY1" fmla="*/ 94552 h 695601"/>
                <a:gd name="connsiteX2" fmla="*/ 24070 w 1194725"/>
                <a:gd name="connsiteY2" fmla="*/ 596052 h 695601"/>
                <a:gd name="connsiteX3" fmla="*/ 176469 w 1194725"/>
                <a:gd name="connsiteY3" fmla="*/ 596052 h 695601"/>
                <a:gd name="connsiteX4" fmla="*/ 165582 w 1194725"/>
                <a:gd name="connsiteY4" fmla="*/ 173413 h 695601"/>
                <a:gd name="connsiteX5" fmla="*/ 260651 w 1194725"/>
                <a:gd name="connsiteY5" fmla="*/ 94552 h 695601"/>
                <a:gd name="connsiteX6" fmla="*/ 336851 w 1194725"/>
                <a:gd name="connsiteY6" fmla="*/ 179703 h 695601"/>
                <a:gd name="connsiteX7" fmla="*/ 328869 w 1194725"/>
                <a:gd name="connsiteY7" fmla="*/ 596052 h 695601"/>
                <a:gd name="connsiteX8" fmla="*/ 481269 w 1194725"/>
                <a:gd name="connsiteY8" fmla="*/ 596052 h 695601"/>
                <a:gd name="connsiteX9" fmla="*/ 489251 w 1194725"/>
                <a:gd name="connsiteY9" fmla="*/ 137127 h 695601"/>
                <a:gd name="connsiteX10" fmla="*/ 641651 w 1194725"/>
                <a:gd name="connsiteY10" fmla="*/ 179703 h 695601"/>
                <a:gd name="connsiteX11" fmla="*/ 707594 w 1194725"/>
                <a:gd name="connsiteY11" fmla="*/ 634925 h 695601"/>
                <a:gd name="connsiteX12" fmla="*/ 902446 w 1194725"/>
                <a:gd name="connsiteY12" fmla="*/ 543758 h 695601"/>
                <a:gd name="connsiteX13" fmla="*/ 902446 w 1194725"/>
                <a:gd name="connsiteY13" fmla="*/ 133507 h 695601"/>
                <a:gd name="connsiteX14" fmla="*/ 1194725 w 1194725"/>
                <a:gd name="connsiteY14" fmla="*/ 589342 h 695601"/>
                <a:gd name="connsiteX0" fmla="*/ 241056 w 1194725"/>
                <a:gd name="connsiteY0" fmla="*/ 16659 h 695601"/>
                <a:gd name="connsiteX1" fmla="*/ 32052 w 1194725"/>
                <a:gd name="connsiteY1" fmla="*/ 94552 h 695601"/>
                <a:gd name="connsiteX2" fmla="*/ 24070 w 1194725"/>
                <a:gd name="connsiteY2" fmla="*/ 596052 h 695601"/>
                <a:gd name="connsiteX3" fmla="*/ 176469 w 1194725"/>
                <a:gd name="connsiteY3" fmla="*/ 596052 h 695601"/>
                <a:gd name="connsiteX4" fmla="*/ 165582 w 1194725"/>
                <a:gd name="connsiteY4" fmla="*/ 173413 h 695601"/>
                <a:gd name="connsiteX5" fmla="*/ 260651 w 1194725"/>
                <a:gd name="connsiteY5" fmla="*/ 94552 h 695601"/>
                <a:gd name="connsiteX6" fmla="*/ 336851 w 1194725"/>
                <a:gd name="connsiteY6" fmla="*/ 179703 h 695601"/>
                <a:gd name="connsiteX7" fmla="*/ 328869 w 1194725"/>
                <a:gd name="connsiteY7" fmla="*/ 596052 h 695601"/>
                <a:gd name="connsiteX8" fmla="*/ 481269 w 1194725"/>
                <a:gd name="connsiteY8" fmla="*/ 596052 h 695601"/>
                <a:gd name="connsiteX9" fmla="*/ 489251 w 1194725"/>
                <a:gd name="connsiteY9" fmla="*/ 137127 h 695601"/>
                <a:gd name="connsiteX10" fmla="*/ 641651 w 1194725"/>
                <a:gd name="connsiteY10" fmla="*/ 179703 h 695601"/>
                <a:gd name="connsiteX11" fmla="*/ 707594 w 1194725"/>
                <a:gd name="connsiteY11" fmla="*/ 634925 h 695601"/>
                <a:gd name="connsiteX12" fmla="*/ 805019 w 1194725"/>
                <a:gd name="connsiteY12" fmla="*/ 543758 h 695601"/>
                <a:gd name="connsiteX13" fmla="*/ 902446 w 1194725"/>
                <a:gd name="connsiteY13" fmla="*/ 133507 h 695601"/>
                <a:gd name="connsiteX14" fmla="*/ 1194725 w 1194725"/>
                <a:gd name="connsiteY14" fmla="*/ 589342 h 695601"/>
                <a:gd name="connsiteX0" fmla="*/ 241056 w 1194725"/>
                <a:gd name="connsiteY0" fmla="*/ 16659 h 695601"/>
                <a:gd name="connsiteX1" fmla="*/ 32052 w 1194725"/>
                <a:gd name="connsiteY1" fmla="*/ 94552 h 695601"/>
                <a:gd name="connsiteX2" fmla="*/ 24070 w 1194725"/>
                <a:gd name="connsiteY2" fmla="*/ 596052 h 695601"/>
                <a:gd name="connsiteX3" fmla="*/ 176469 w 1194725"/>
                <a:gd name="connsiteY3" fmla="*/ 596052 h 695601"/>
                <a:gd name="connsiteX4" fmla="*/ 165582 w 1194725"/>
                <a:gd name="connsiteY4" fmla="*/ 173413 h 695601"/>
                <a:gd name="connsiteX5" fmla="*/ 260651 w 1194725"/>
                <a:gd name="connsiteY5" fmla="*/ 94552 h 695601"/>
                <a:gd name="connsiteX6" fmla="*/ 336851 w 1194725"/>
                <a:gd name="connsiteY6" fmla="*/ 179703 h 695601"/>
                <a:gd name="connsiteX7" fmla="*/ 328869 w 1194725"/>
                <a:gd name="connsiteY7" fmla="*/ 596052 h 695601"/>
                <a:gd name="connsiteX8" fmla="*/ 481269 w 1194725"/>
                <a:gd name="connsiteY8" fmla="*/ 596052 h 695601"/>
                <a:gd name="connsiteX9" fmla="*/ 489251 w 1194725"/>
                <a:gd name="connsiteY9" fmla="*/ 137127 h 695601"/>
                <a:gd name="connsiteX10" fmla="*/ 641651 w 1194725"/>
                <a:gd name="connsiteY10" fmla="*/ 179703 h 695601"/>
                <a:gd name="connsiteX11" fmla="*/ 707594 w 1194725"/>
                <a:gd name="connsiteY11" fmla="*/ 634925 h 695601"/>
                <a:gd name="connsiteX12" fmla="*/ 805019 w 1194725"/>
                <a:gd name="connsiteY12" fmla="*/ 543758 h 695601"/>
                <a:gd name="connsiteX13" fmla="*/ 902446 w 1194725"/>
                <a:gd name="connsiteY13" fmla="*/ 133507 h 695601"/>
                <a:gd name="connsiteX14" fmla="*/ 1097299 w 1194725"/>
                <a:gd name="connsiteY14" fmla="*/ 179091 h 695601"/>
                <a:gd name="connsiteX15" fmla="*/ 1194725 w 1194725"/>
                <a:gd name="connsiteY15" fmla="*/ 589342 h 695601"/>
                <a:gd name="connsiteX0" fmla="*/ 241056 w 1194725"/>
                <a:gd name="connsiteY0" fmla="*/ 16659 h 695601"/>
                <a:gd name="connsiteX1" fmla="*/ 32052 w 1194725"/>
                <a:gd name="connsiteY1" fmla="*/ 94552 h 695601"/>
                <a:gd name="connsiteX2" fmla="*/ 24070 w 1194725"/>
                <a:gd name="connsiteY2" fmla="*/ 596052 h 695601"/>
                <a:gd name="connsiteX3" fmla="*/ 176469 w 1194725"/>
                <a:gd name="connsiteY3" fmla="*/ 596052 h 695601"/>
                <a:gd name="connsiteX4" fmla="*/ 165582 w 1194725"/>
                <a:gd name="connsiteY4" fmla="*/ 173413 h 695601"/>
                <a:gd name="connsiteX5" fmla="*/ 260651 w 1194725"/>
                <a:gd name="connsiteY5" fmla="*/ 94552 h 695601"/>
                <a:gd name="connsiteX6" fmla="*/ 336851 w 1194725"/>
                <a:gd name="connsiteY6" fmla="*/ 179703 h 695601"/>
                <a:gd name="connsiteX7" fmla="*/ 328869 w 1194725"/>
                <a:gd name="connsiteY7" fmla="*/ 596052 h 695601"/>
                <a:gd name="connsiteX8" fmla="*/ 481269 w 1194725"/>
                <a:gd name="connsiteY8" fmla="*/ 596052 h 695601"/>
                <a:gd name="connsiteX9" fmla="*/ 489251 w 1194725"/>
                <a:gd name="connsiteY9" fmla="*/ 137127 h 695601"/>
                <a:gd name="connsiteX10" fmla="*/ 641651 w 1194725"/>
                <a:gd name="connsiteY10" fmla="*/ 179703 h 695601"/>
                <a:gd name="connsiteX11" fmla="*/ 707594 w 1194725"/>
                <a:gd name="connsiteY11" fmla="*/ 634925 h 695601"/>
                <a:gd name="connsiteX12" fmla="*/ 805019 w 1194725"/>
                <a:gd name="connsiteY12" fmla="*/ 543758 h 695601"/>
                <a:gd name="connsiteX13" fmla="*/ 902446 w 1194725"/>
                <a:gd name="connsiteY13" fmla="*/ 133507 h 695601"/>
                <a:gd name="connsiteX14" fmla="*/ 1097299 w 1194725"/>
                <a:gd name="connsiteY14" fmla="*/ 179091 h 695601"/>
                <a:gd name="connsiteX15" fmla="*/ 1194725 w 1194725"/>
                <a:gd name="connsiteY15" fmla="*/ 589342 h 695601"/>
                <a:gd name="connsiteX0" fmla="*/ 241056 w 1194725"/>
                <a:gd name="connsiteY0" fmla="*/ 16659 h 703198"/>
                <a:gd name="connsiteX1" fmla="*/ 32052 w 1194725"/>
                <a:gd name="connsiteY1" fmla="*/ 94552 h 703198"/>
                <a:gd name="connsiteX2" fmla="*/ 24070 w 1194725"/>
                <a:gd name="connsiteY2" fmla="*/ 596052 h 703198"/>
                <a:gd name="connsiteX3" fmla="*/ 176469 w 1194725"/>
                <a:gd name="connsiteY3" fmla="*/ 596052 h 703198"/>
                <a:gd name="connsiteX4" fmla="*/ 165582 w 1194725"/>
                <a:gd name="connsiteY4" fmla="*/ 173413 h 703198"/>
                <a:gd name="connsiteX5" fmla="*/ 260651 w 1194725"/>
                <a:gd name="connsiteY5" fmla="*/ 94552 h 703198"/>
                <a:gd name="connsiteX6" fmla="*/ 336851 w 1194725"/>
                <a:gd name="connsiteY6" fmla="*/ 179703 h 703198"/>
                <a:gd name="connsiteX7" fmla="*/ 328869 w 1194725"/>
                <a:gd name="connsiteY7" fmla="*/ 596052 h 703198"/>
                <a:gd name="connsiteX8" fmla="*/ 481269 w 1194725"/>
                <a:gd name="connsiteY8" fmla="*/ 596052 h 703198"/>
                <a:gd name="connsiteX9" fmla="*/ 489251 w 1194725"/>
                <a:gd name="connsiteY9" fmla="*/ 137127 h 703198"/>
                <a:gd name="connsiteX10" fmla="*/ 641651 w 1194725"/>
                <a:gd name="connsiteY10" fmla="*/ 179703 h 703198"/>
                <a:gd name="connsiteX11" fmla="*/ 707594 w 1194725"/>
                <a:gd name="connsiteY11" fmla="*/ 634925 h 703198"/>
                <a:gd name="connsiteX12" fmla="*/ 902446 w 1194725"/>
                <a:gd name="connsiteY12" fmla="*/ 589341 h 703198"/>
                <a:gd name="connsiteX13" fmla="*/ 902446 w 1194725"/>
                <a:gd name="connsiteY13" fmla="*/ 133507 h 703198"/>
                <a:gd name="connsiteX14" fmla="*/ 1097299 w 1194725"/>
                <a:gd name="connsiteY14" fmla="*/ 179091 h 703198"/>
                <a:gd name="connsiteX15" fmla="*/ 1194725 w 1194725"/>
                <a:gd name="connsiteY15" fmla="*/ 589342 h 703198"/>
                <a:gd name="connsiteX0" fmla="*/ 241056 w 1194725"/>
                <a:gd name="connsiteY0" fmla="*/ 16659 h 679635"/>
                <a:gd name="connsiteX1" fmla="*/ 32052 w 1194725"/>
                <a:gd name="connsiteY1" fmla="*/ 94552 h 679635"/>
                <a:gd name="connsiteX2" fmla="*/ 24070 w 1194725"/>
                <a:gd name="connsiteY2" fmla="*/ 596052 h 679635"/>
                <a:gd name="connsiteX3" fmla="*/ 176469 w 1194725"/>
                <a:gd name="connsiteY3" fmla="*/ 596052 h 679635"/>
                <a:gd name="connsiteX4" fmla="*/ 165582 w 1194725"/>
                <a:gd name="connsiteY4" fmla="*/ 173413 h 679635"/>
                <a:gd name="connsiteX5" fmla="*/ 260651 w 1194725"/>
                <a:gd name="connsiteY5" fmla="*/ 94552 h 679635"/>
                <a:gd name="connsiteX6" fmla="*/ 336851 w 1194725"/>
                <a:gd name="connsiteY6" fmla="*/ 179703 h 679635"/>
                <a:gd name="connsiteX7" fmla="*/ 328869 w 1194725"/>
                <a:gd name="connsiteY7" fmla="*/ 596052 h 679635"/>
                <a:gd name="connsiteX8" fmla="*/ 481269 w 1194725"/>
                <a:gd name="connsiteY8" fmla="*/ 596052 h 679635"/>
                <a:gd name="connsiteX9" fmla="*/ 489251 w 1194725"/>
                <a:gd name="connsiteY9" fmla="*/ 137127 h 679635"/>
                <a:gd name="connsiteX10" fmla="*/ 641651 w 1194725"/>
                <a:gd name="connsiteY10" fmla="*/ 179703 h 679635"/>
                <a:gd name="connsiteX11" fmla="*/ 707593 w 1194725"/>
                <a:gd name="connsiteY11" fmla="*/ 589341 h 679635"/>
                <a:gd name="connsiteX12" fmla="*/ 902446 w 1194725"/>
                <a:gd name="connsiteY12" fmla="*/ 589341 h 679635"/>
                <a:gd name="connsiteX13" fmla="*/ 902446 w 1194725"/>
                <a:gd name="connsiteY13" fmla="*/ 133507 h 679635"/>
                <a:gd name="connsiteX14" fmla="*/ 1097299 w 1194725"/>
                <a:gd name="connsiteY14" fmla="*/ 179091 h 679635"/>
                <a:gd name="connsiteX15" fmla="*/ 1194725 w 1194725"/>
                <a:gd name="connsiteY15" fmla="*/ 589342 h 679635"/>
                <a:gd name="connsiteX0" fmla="*/ 241056 w 1194725"/>
                <a:gd name="connsiteY0" fmla="*/ 16659 h 679635"/>
                <a:gd name="connsiteX1" fmla="*/ 32052 w 1194725"/>
                <a:gd name="connsiteY1" fmla="*/ 94552 h 679635"/>
                <a:gd name="connsiteX2" fmla="*/ 24070 w 1194725"/>
                <a:gd name="connsiteY2" fmla="*/ 596052 h 679635"/>
                <a:gd name="connsiteX3" fmla="*/ 176469 w 1194725"/>
                <a:gd name="connsiteY3" fmla="*/ 596052 h 679635"/>
                <a:gd name="connsiteX4" fmla="*/ 165582 w 1194725"/>
                <a:gd name="connsiteY4" fmla="*/ 173413 h 679635"/>
                <a:gd name="connsiteX5" fmla="*/ 260651 w 1194725"/>
                <a:gd name="connsiteY5" fmla="*/ 94552 h 679635"/>
                <a:gd name="connsiteX6" fmla="*/ 336851 w 1194725"/>
                <a:gd name="connsiteY6" fmla="*/ 179703 h 679635"/>
                <a:gd name="connsiteX7" fmla="*/ 328869 w 1194725"/>
                <a:gd name="connsiteY7" fmla="*/ 596052 h 679635"/>
                <a:gd name="connsiteX8" fmla="*/ 481269 w 1194725"/>
                <a:gd name="connsiteY8" fmla="*/ 596052 h 679635"/>
                <a:gd name="connsiteX9" fmla="*/ 489251 w 1194725"/>
                <a:gd name="connsiteY9" fmla="*/ 137127 h 679635"/>
                <a:gd name="connsiteX10" fmla="*/ 641651 w 1194725"/>
                <a:gd name="connsiteY10" fmla="*/ 179703 h 679635"/>
                <a:gd name="connsiteX11" fmla="*/ 707593 w 1194725"/>
                <a:gd name="connsiteY11" fmla="*/ 589341 h 679635"/>
                <a:gd name="connsiteX12" fmla="*/ 805019 w 1194725"/>
                <a:gd name="connsiteY12" fmla="*/ 589341 h 679635"/>
                <a:gd name="connsiteX13" fmla="*/ 902446 w 1194725"/>
                <a:gd name="connsiteY13" fmla="*/ 133507 h 679635"/>
                <a:gd name="connsiteX14" fmla="*/ 1097299 w 1194725"/>
                <a:gd name="connsiteY14" fmla="*/ 179091 h 679635"/>
                <a:gd name="connsiteX15" fmla="*/ 1194725 w 1194725"/>
                <a:gd name="connsiteY15" fmla="*/ 589342 h 679635"/>
                <a:gd name="connsiteX0" fmla="*/ 241056 w 1194725"/>
                <a:gd name="connsiteY0" fmla="*/ 16659 h 679635"/>
                <a:gd name="connsiteX1" fmla="*/ 32052 w 1194725"/>
                <a:gd name="connsiteY1" fmla="*/ 94552 h 679635"/>
                <a:gd name="connsiteX2" fmla="*/ 24070 w 1194725"/>
                <a:gd name="connsiteY2" fmla="*/ 596052 h 679635"/>
                <a:gd name="connsiteX3" fmla="*/ 176469 w 1194725"/>
                <a:gd name="connsiteY3" fmla="*/ 596052 h 679635"/>
                <a:gd name="connsiteX4" fmla="*/ 165582 w 1194725"/>
                <a:gd name="connsiteY4" fmla="*/ 173413 h 679635"/>
                <a:gd name="connsiteX5" fmla="*/ 260651 w 1194725"/>
                <a:gd name="connsiteY5" fmla="*/ 94552 h 679635"/>
                <a:gd name="connsiteX6" fmla="*/ 336851 w 1194725"/>
                <a:gd name="connsiteY6" fmla="*/ 179703 h 679635"/>
                <a:gd name="connsiteX7" fmla="*/ 328869 w 1194725"/>
                <a:gd name="connsiteY7" fmla="*/ 596052 h 679635"/>
                <a:gd name="connsiteX8" fmla="*/ 481269 w 1194725"/>
                <a:gd name="connsiteY8" fmla="*/ 596052 h 679635"/>
                <a:gd name="connsiteX9" fmla="*/ 489251 w 1194725"/>
                <a:gd name="connsiteY9" fmla="*/ 137127 h 679635"/>
                <a:gd name="connsiteX10" fmla="*/ 641651 w 1194725"/>
                <a:gd name="connsiteY10" fmla="*/ 179703 h 679635"/>
                <a:gd name="connsiteX11" fmla="*/ 707593 w 1194725"/>
                <a:gd name="connsiteY11" fmla="*/ 589341 h 679635"/>
                <a:gd name="connsiteX12" fmla="*/ 805019 w 1194725"/>
                <a:gd name="connsiteY12" fmla="*/ 589341 h 679635"/>
                <a:gd name="connsiteX13" fmla="*/ 902446 w 1194725"/>
                <a:gd name="connsiteY13" fmla="*/ 133507 h 679635"/>
                <a:gd name="connsiteX14" fmla="*/ 1097299 w 1194725"/>
                <a:gd name="connsiteY14" fmla="*/ 224674 h 679635"/>
                <a:gd name="connsiteX15" fmla="*/ 1194725 w 1194725"/>
                <a:gd name="connsiteY15" fmla="*/ 589342 h 679635"/>
                <a:gd name="connsiteX0" fmla="*/ 241056 w 1129775"/>
                <a:gd name="connsiteY0" fmla="*/ 16659 h 679635"/>
                <a:gd name="connsiteX1" fmla="*/ 32052 w 1129775"/>
                <a:gd name="connsiteY1" fmla="*/ 94552 h 679635"/>
                <a:gd name="connsiteX2" fmla="*/ 24070 w 1129775"/>
                <a:gd name="connsiteY2" fmla="*/ 596052 h 679635"/>
                <a:gd name="connsiteX3" fmla="*/ 176469 w 1129775"/>
                <a:gd name="connsiteY3" fmla="*/ 596052 h 679635"/>
                <a:gd name="connsiteX4" fmla="*/ 165582 w 1129775"/>
                <a:gd name="connsiteY4" fmla="*/ 173413 h 679635"/>
                <a:gd name="connsiteX5" fmla="*/ 260651 w 1129775"/>
                <a:gd name="connsiteY5" fmla="*/ 94552 h 679635"/>
                <a:gd name="connsiteX6" fmla="*/ 336851 w 1129775"/>
                <a:gd name="connsiteY6" fmla="*/ 179703 h 679635"/>
                <a:gd name="connsiteX7" fmla="*/ 328869 w 1129775"/>
                <a:gd name="connsiteY7" fmla="*/ 596052 h 679635"/>
                <a:gd name="connsiteX8" fmla="*/ 481269 w 1129775"/>
                <a:gd name="connsiteY8" fmla="*/ 596052 h 679635"/>
                <a:gd name="connsiteX9" fmla="*/ 489251 w 1129775"/>
                <a:gd name="connsiteY9" fmla="*/ 137127 h 679635"/>
                <a:gd name="connsiteX10" fmla="*/ 641651 w 1129775"/>
                <a:gd name="connsiteY10" fmla="*/ 179703 h 679635"/>
                <a:gd name="connsiteX11" fmla="*/ 707593 w 1129775"/>
                <a:gd name="connsiteY11" fmla="*/ 589341 h 679635"/>
                <a:gd name="connsiteX12" fmla="*/ 805019 w 1129775"/>
                <a:gd name="connsiteY12" fmla="*/ 589341 h 679635"/>
                <a:gd name="connsiteX13" fmla="*/ 902446 w 1129775"/>
                <a:gd name="connsiteY13" fmla="*/ 133507 h 679635"/>
                <a:gd name="connsiteX14" fmla="*/ 1097299 w 1129775"/>
                <a:gd name="connsiteY14" fmla="*/ 224674 h 679635"/>
                <a:gd name="connsiteX15" fmla="*/ 1097299 w 1129775"/>
                <a:gd name="connsiteY15" fmla="*/ 634924 h 679635"/>
                <a:gd name="connsiteX0" fmla="*/ 241056 w 1097300"/>
                <a:gd name="connsiteY0" fmla="*/ 16659 h 679635"/>
                <a:gd name="connsiteX1" fmla="*/ 32052 w 1097300"/>
                <a:gd name="connsiteY1" fmla="*/ 94552 h 679635"/>
                <a:gd name="connsiteX2" fmla="*/ 24070 w 1097300"/>
                <a:gd name="connsiteY2" fmla="*/ 596052 h 679635"/>
                <a:gd name="connsiteX3" fmla="*/ 176469 w 1097300"/>
                <a:gd name="connsiteY3" fmla="*/ 596052 h 679635"/>
                <a:gd name="connsiteX4" fmla="*/ 165582 w 1097300"/>
                <a:gd name="connsiteY4" fmla="*/ 173413 h 679635"/>
                <a:gd name="connsiteX5" fmla="*/ 260651 w 1097300"/>
                <a:gd name="connsiteY5" fmla="*/ 94552 h 679635"/>
                <a:gd name="connsiteX6" fmla="*/ 336851 w 1097300"/>
                <a:gd name="connsiteY6" fmla="*/ 179703 h 679635"/>
                <a:gd name="connsiteX7" fmla="*/ 328869 w 1097300"/>
                <a:gd name="connsiteY7" fmla="*/ 596052 h 679635"/>
                <a:gd name="connsiteX8" fmla="*/ 481269 w 1097300"/>
                <a:gd name="connsiteY8" fmla="*/ 596052 h 679635"/>
                <a:gd name="connsiteX9" fmla="*/ 489251 w 1097300"/>
                <a:gd name="connsiteY9" fmla="*/ 137127 h 679635"/>
                <a:gd name="connsiteX10" fmla="*/ 641651 w 1097300"/>
                <a:gd name="connsiteY10" fmla="*/ 179703 h 679635"/>
                <a:gd name="connsiteX11" fmla="*/ 707593 w 1097300"/>
                <a:gd name="connsiteY11" fmla="*/ 589341 h 679635"/>
                <a:gd name="connsiteX12" fmla="*/ 805019 w 1097300"/>
                <a:gd name="connsiteY12" fmla="*/ 589341 h 679635"/>
                <a:gd name="connsiteX13" fmla="*/ 902446 w 1097300"/>
                <a:gd name="connsiteY13" fmla="*/ 133507 h 679635"/>
                <a:gd name="connsiteX14" fmla="*/ 999872 w 1097300"/>
                <a:gd name="connsiteY14" fmla="*/ 224674 h 679635"/>
                <a:gd name="connsiteX15" fmla="*/ 1097299 w 1097300"/>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707593 w 1097299"/>
                <a:gd name="connsiteY11" fmla="*/ 589341 h 679635"/>
                <a:gd name="connsiteX12" fmla="*/ 805019 w 1097299"/>
                <a:gd name="connsiteY12" fmla="*/ 589341 h 679635"/>
                <a:gd name="connsiteX13" fmla="*/ 902446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707593 w 1097299"/>
                <a:gd name="connsiteY11" fmla="*/ 589341 h 679635"/>
                <a:gd name="connsiteX12" fmla="*/ 902447 w 1097299"/>
                <a:gd name="connsiteY12" fmla="*/ 589341 h 679635"/>
                <a:gd name="connsiteX13" fmla="*/ 902446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707595 w 1097299"/>
                <a:gd name="connsiteY11" fmla="*/ 589341 h 679635"/>
                <a:gd name="connsiteX12" fmla="*/ 902447 w 1097299"/>
                <a:gd name="connsiteY12" fmla="*/ 589341 h 679635"/>
                <a:gd name="connsiteX13" fmla="*/ 902446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707595 w 1097299"/>
                <a:gd name="connsiteY11" fmla="*/ 589341 h 679635"/>
                <a:gd name="connsiteX12" fmla="*/ 902447 w 1097299"/>
                <a:gd name="connsiteY12" fmla="*/ 589341 h 679635"/>
                <a:gd name="connsiteX13" fmla="*/ 805021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610168 w 1097299"/>
                <a:gd name="connsiteY11" fmla="*/ 589341 h 679635"/>
                <a:gd name="connsiteX12" fmla="*/ 902447 w 1097299"/>
                <a:gd name="connsiteY12" fmla="*/ 589341 h 679635"/>
                <a:gd name="connsiteX13" fmla="*/ 805021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610168 w 1097299"/>
                <a:gd name="connsiteY11" fmla="*/ 589341 h 679635"/>
                <a:gd name="connsiteX12" fmla="*/ 902447 w 1097299"/>
                <a:gd name="connsiteY12" fmla="*/ 589341 h 679635"/>
                <a:gd name="connsiteX13" fmla="*/ 805021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707595 w 1097299"/>
                <a:gd name="connsiteY11" fmla="*/ 589341 h 679635"/>
                <a:gd name="connsiteX12" fmla="*/ 902447 w 1097299"/>
                <a:gd name="connsiteY12" fmla="*/ 589341 h 679635"/>
                <a:gd name="connsiteX13" fmla="*/ 805021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707595 w 1097299"/>
                <a:gd name="connsiteY11" fmla="*/ 589341 h 679635"/>
                <a:gd name="connsiteX12" fmla="*/ 902447 w 1097299"/>
                <a:gd name="connsiteY12" fmla="*/ 589341 h 679635"/>
                <a:gd name="connsiteX13" fmla="*/ 902447 w 1097299"/>
                <a:gd name="connsiteY13" fmla="*/ 133507 h 679635"/>
                <a:gd name="connsiteX14" fmla="*/ 999872 w 1097299"/>
                <a:gd name="connsiteY14" fmla="*/ 224674 h 679635"/>
                <a:gd name="connsiteX15" fmla="*/ 1097299 w 1097299"/>
                <a:gd name="connsiteY15" fmla="*/ 634924 h 679635"/>
                <a:gd name="connsiteX0" fmla="*/ 241056 w 1129774"/>
                <a:gd name="connsiteY0" fmla="*/ 16659 h 679635"/>
                <a:gd name="connsiteX1" fmla="*/ 32052 w 1129774"/>
                <a:gd name="connsiteY1" fmla="*/ 94552 h 679635"/>
                <a:gd name="connsiteX2" fmla="*/ 24070 w 1129774"/>
                <a:gd name="connsiteY2" fmla="*/ 596052 h 679635"/>
                <a:gd name="connsiteX3" fmla="*/ 176469 w 1129774"/>
                <a:gd name="connsiteY3" fmla="*/ 596052 h 679635"/>
                <a:gd name="connsiteX4" fmla="*/ 165582 w 1129774"/>
                <a:gd name="connsiteY4" fmla="*/ 173413 h 679635"/>
                <a:gd name="connsiteX5" fmla="*/ 260651 w 1129774"/>
                <a:gd name="connsiteY5" fmla="*/ 94552 h 679635"/>
                <a:gd name="connsiteX6" fmla="*/ 336851 w 1129774"/>
                <a:gd name="connsiteY6" fmla="*/ 179703 h 679635"/>
                <a:gd name="connsiteX7" fmla="*/ 328869 w 1129774"/>
                <a:gd name="connsiteY7" fmla="*/ 596052 h 679635"/>
                <a:gd name="connsiteX8" fmla="*/ 481269 w 1129774"/>
                <a:gd name="connsiteY8" fmla="*/ 596052 h 679635"/>
                <a:gd name="connsiteX9" fmla="*/ 489251 w 1129774"/>
                <a:gd name="connsiteY9" fmla="*/ 137127 h 679635"/>
                <a:gd name="connsiteX10" fmla="*/ 641651 w 1129774"/>
                <a:gd name="connsiteY10" fmla="*/ 179703 h 679635"/>
                <a:gd name="connsiteX11" fmla="*/ 707595 w 1129774"/>
                <a:gd name="connsiteY11" fmla="*/ 589341 h 679635"/>
                <a:gd name="connsiteX12" fmla="*/ 902447 w 1129774"/>
                <a:gd name="connsiteY12" fmla="*/ 589341 h 679635"/>
                <a:gd name="connsiteX13" fmla="*/ 902447 w 1129774"/>
                <a:gd name="connsiteY13" fmla="*/ 133507 h 679635"/>
                <a:gd name="connsiteX14" fmla="*/ 1097300 w 1129774"/>
                <a:gd name="connsiteY14" fmla="*/ 179091 h 679635"/>
                <a:gd name="connsiteX15" fmla="*/ 1097299 w 1129774"/>
                <a:gd name="connsiteY15" fmla="*/ 634924 h 679635"/>
                <a:gd name="connsiteX0" fmla="*/ 241056 w 1129775"/>
                <a:gd name="connsiteY0" fmla="*/ 16659 h 680508"/>
                <a:gd name="connsiteX1" fmla="*/ 32052 w 1129775"/>
                <a:gd name="connsiteY1" fmla="*/ 94552 h 680508"/>
                <a:gd name="connsiteX2" fmla="*/ 24070 w 1129775"/>
                <a:gd name="connsiteY2" fmla="*/ 596052 h 680508"/>
                <a:gd name="connsiteX3" fmla="*/ 176469 w 1129775"/>
                <a:gd name="connsiteY3" fmla="*/ 596052 h 680508"/>
                <a:gd name="connsiteX4" fmla="*/ 165582 w 1129775"/>
                <a:gd name="connsiteY4" fmla="*/ 173413 h 680508"/>
                <a:gd name="connsiteX5" fmla="*/ 260651 w 1129775"/>
                <a:gd name="connsiteY5" fmla="*/ 94552 h 680508"/>
                <a:gd name="connsiteX6" fmla="*/ 336851 w 1129775"/>
                <a:gd name="connsiteY6" fmla="*/ 179703 h 680508"/>
                <a:gd name="connsiteX7" fmla="*/ 328869 w 1129775"/>
                <a:gd name="connsiteY7" fmla="*/ 596052 h 680508"/>
                <a:gd name="connsiteX8" fmla="*/ 481269 w 1129775"/>
                <a:gd name="connsiteY8" fmla="*/ 596052 h 680508"/>
                <a:gd name="connsiteX9" fmla="*/ 489251 w 1129775"/>
                <a:gd name="connsiteY9" fmla="*/ 137127 h 680508"/>
                <a:gd name="connsiteX10" fmla="*/ 641651 w 1129775"/>
                <a:gd name="connsiteY10" fmla="*/ 179703 h 680508"/>
                <a:gd name="connsiteX11" fmla="*/ 707595 w 1129775"/>
                <a:gd name="connsiteY11" fmla="*/ 589341 h 680508"/>
                <a:gd name="connsiteX12" fmla="*/ 902447 w 1129775"/>
                <a:gd name="connsiteY12" fmla="*/ 589341 h 680508"/>
                <a:gd name="connsiteX13" fmla="*/ 902447 w 1129775"/>
                <a:gd name="connsiteY13" fmla="*/ 133507 h 680508"/>
                <a:gd name="connsiteX14" fmla="*/ 1097300 w 1129775"/>
                <a:gd name="connsiteY14" fmla="*/ 179091 h 680508"/>
                <a:gd name="connsiteX15" fmla="*/ 1097300 w 1129775"/>
                <a:gd name="connsiteY15" fmla="*/ 680508 h 680508"/>
                <a:gd name="connsiteX0" fmla="*/ 241056 w 1129775"/>
                <a:gd name="connsiteY0" fmla="*/ 16659 h 680508"/>
                <a:gd name="connsiteX1" fmla="*/ 32052 w 1129775"/>
                <a:gd name="connsiteY1" fmla="*/ 94552 h 680508"/>
                <a:gd name="connsiteX2" fmla="*/ 24070 w 1129775"/>
                <a:gd name="connsiteY2" fmla="*/ 596052 h 680508"/>
                <a:gd name="connsiteX3" fmla="*/ 176469 w 1129775"/>
                <a:gd name="connsiteY3" fmla="*/ 596052 h 680508"/>
                <a:gd name="connsiteX4" fmla="*/ 165582 w 1129775"/>
                <a:gd name="connsiteY4" fmla="*/ 173413 h 680508"/>
                <a:gd name="connsiteX5" fmla="*/ 260651 w 1129775"/>
                <a:gd name="connsiteY5" fmla="*/ 94552 h 680508"/>
                <a:gd name="connsiteX6" fmla="*/ 336851 w 1129775"/>
                <a:gd name="connsiteY6" fmla="*/ 179703 h 680508"/>
                <a:gd name="connsiteX7" fmla="*/ 328869 w 1129775"/>
                <a:gd name="connsiteY7" fmla="*/ 596052 h 680508"/>
                <a:gd name="connsiteX8" fmla="*/ 481269 w 1129775"/>
                <a:gd name="connsiteY8" fmla="*/ 596052 h 680508"/>
                <a:gd name="connsiteX9" fmla="*/ 489251 w 1129775"/>
                <a:gd name="connsiteY9" fmla="*/ 137127 h 680508"/>
                <a:gd name="connsiteX10" fmla="*/ 641651 w 1129775"/>
                <a:gd name="connsiteY10" fmla="*/ 179703 h 680508"/>
                <a:gd name="connsiteX11" fmla="*/ 707595 w 1129775"/>
                <a:gd name="connsiteY11" fmla="*/ 589341 h 680508"/>
                <a:gd name="connsiteX12" fmla="*/ 902447 w 1129775"/>
                <a:gd name="connsiteY12" fmla="*/ 589341 h 680508"/>
                <a:gd name="connsiteX13" fmla="*/ 902447 w 1129775"/>
                <a:gd name="connsiteY13" fmla="*/ 133507 h 680508"/>
                <a:gd name="connsiteX14" fmla="*/ 1097300 w 1129775"/>
                <a:gd name="connsiteY14" fmla="*/ 179091 h 680508"/>
                <a:gd name="connsiteX15" fmla="*/ 1097300 w 1129775"/>
                <a:gd name="connsiteY15" fmla="*/ 680508 h 680508"/>
                <a:gd name="connsiteX0" fmla="*/ 241056 w 1129775"/>
                <a:gd name="connsiteY0" fmla="*/ 16659 h 680508"/>
                <a:gd name="connsiteX1" fmla="*/ 32052 w 1129775"/>
                <a:gd name="connsiteY1" fmla="*/ 94552 h 680508"/>
                <a:gd name="connsiteX2" fmla="*/ 24070 w 1129775"/>
                <a:gd name="connsiteY2" fmla="*/ 596052 h 680508"/>
                <a:gd name="connsiteX3" fmla="*/ 176469 w 1129775"/>
                <a:gd name="connsiteY3" fmla="*/ 596052 h 680508"/>
                <a:gd name="connsiteX4" fmla="*/ 165582 w 1129775"/>
                <a:gd name="connsiteY4" fmla="*/ 173413 h 680508"/>
                <a:gd name="connsiteX5" fmla="*/ 260651 w 1129775"/>
                <a:gd name="connsiteY5" fmla="*/ 94552 h 680508"/>
                <a:gd name="connsiteX6" fmla="*/ 336851 w 1129775"/>
                <a:gd name="connsiteY6" fmla="*/ 179703 h 680508"/>
                <a:gd name="connsiteX7" fmla="*/ 328869 w 1129775"/>
                <a:gd name="connsiteY7" fmla="*/ 596052 h 680508"/>
                <a:gd name="connsiteX8" fmla="*/ 481269 w 1129775"/>
                <a:gd name="connsiteY8" fmla="*/ 596052 h 680508"/>
                <a:gd name="connsiteX9" fmla="*/ 489251 w 1129775"/>
                <a:gd name="connsiteY9" fmla="*/ 137127 h 680508"/>
                <a:gd name="connsiteX10" fmla="*/ 707593 w 1129775"/>
                <a:gd name="connsiteY10" fmla="*/ 179091 h 680508"/>
                <a:gd name="connsiteX11" fmla="*/ 707595 w 1129775"/>
                <a:gd name="connsiteY11" fmla="*/ 589341 h 680508"/>
                <a:gd name="connsiteX12" fmla="*/ 902447 w 1129775"/>
                <a:gd name="connsiteY12" fmla="*/ 589341 h 680508"/>
                <a:gd name="connsiteX13" fmla="*/ 902447 w 1129775"/>
                <a:gd name="connsiteY13" fmla="*/ 133507 h 680508"/>
                <a:gd name="connsiteX14" fmla="*/ 1097300 w 1129775"/>
                <a:gd name="connsiteY14" fmla="*/ 179091 h 680508"/>
                <a:gd name="connsiteX15" fmla="*/ 1097300 w 1129775"/>
                <a:gd name="connsiteY15" fmla="*/ 680508 h 680508"/>
                <a:gd name="connsiteX0" fmla="*/ 241056 w 1129775"/>
                <a:gd name="connsiteY0" fmla="*/ 16659 h 680508"/>
                <a:gd name="connsiteX1" fmla="*/ 32052 w 1129775"/>
                <a:gd name="connsiteY1" fmla="*/ 94552 h 680508"/>
                <a:gd name="connsiteX2" fmla="*/ 24070 w 1129775"/>
                <a:gd name="connsiteY2" fmla="*/ 596052 h 680508"/>
                <a:gd name="connsiteX3" fmla="*/ 176469 w 1129775"/>
                <a:gd name="connsiteY3" fmla="*/ 596052 h 680508"/>
                <a:gd name="connsiteX4" fmla="*/ 165582 w 1129775"/>
                <a:gd name="connsiteY4" fmla="*/ 173413 h 680508"/>
                <a:gd name="connsiteX5" fmla="*/ 260651 w 1129775"/>
                <a:gd name="connsiteY5" fmla="*/ 94552 h 680508"/>
                <a:gd name="connsiteX6" fmla="*/ 336851 w 1129775"/>
                <a:gd name="connsiteY6" fmla="*/ 179703 h 680508"/>
                <a:gd name="connsiteX7" fmla="*/ 328869 w 1129775"/>
                <a:gd name="connsiteY7" fmla="*/ 596052 h 680508"/>
                <a:gd name="connsiteX8" fmla="*/ 481269 w 1129775"/>
                <a:gd name="connsiteY8" fmla="*/ 596052 h 680508"/>
                <a:gd name="connsiteX9" fmla="*/ 512740 w 1129775"/>
                <a:gd name="connsiteY9" fmla="*/ 133507 h 680508"/>
                <a:gd name="connsiteX10" fmla="*/ 707593 w 1129775"/>
                <a:gd name="connsiteY10" fmla="*/ 179091 h 680508"/>
                <a:gd name="connsiteX11" fmla="*/ 707595 w 1129775"/>
                <a:gd name="connsiteY11" fmla="*/ 589341 h 680508"/>
                <a:gd name="connsiteX12" fmla="*/ 902447 w 1129775"/>
                <a:gd name="connsiteY12" fmla="*/ 589341 h 680508"/>
                <a:gd name="connsiteX13" fmla="*/ 902447 w 1129775"/>
                <a:gd name="connsiteY13" fmla="*/ 133507 h 680508"/>
                <a:gd name="connsiteX14" fmla="*/ 1097300 w 1129775"/>
                <a:gd name="connsiteY14" fmla="*/ 179091 h 680508"/>
                <a:gd name="connsiteX15" fmla="*/ 1097300 w 1129775"/>
                <a:gd name="connsiteY15" fmla="*/ 680508 h 680508"/>
                <a:gd name="connsiteX0" fmla="*/ 241056 w 1129775"/>
                <a:gd name="connsiteY0" fmla="*/ 16659 h 680508"/>
                <a:gd name="connsiteX1" fmla="*/ 32052 w 1129775"/>
                <a:gd name="connsiteY1" fmla="*/ 94552 h 680508"/>
                <a:gd name="connsiteX2" fmla="*/ 24070 w 1129775"/>
                <a:gd name="connsiteY2" fmla="*/ 596052 h 680508"/>
                <a:gd name="connsiteX3" fmla="*/ 176469 w 1129775"/>
                <a:gd name="connsiteY3" fmla="*/ 596052 h 680508"/>
                <a:gd name="connsiteX4" fmla="*/ 165582 w 1129775"/>
                <a:gd name="connsiteY4" fmla="*/ 173413 h 680508"/>
                <a:gd name="connsiteX5" fmla="*/ 260651 w 1129775"/>
                <a:gd name="connsiteY5" fmla="*/ 94552 h 680508"/>
                <a:gd name="connsiteX6" fmla="*/ 336851 w 1129775"/>
                <a:gd name="connsiteY6" fmla="*/ 179703 h 680508"/>
                <a:gd name="connsiteX7" fmla="*/ 328869 w 1129775"/>
                <a:gd name="connsiteY7" fmla="*/ 596052 h 680508"/>
                <a:gd name="connsiteX8" fmla="*/ 512740 w 1129775"/>
                <a:gd name="connsiteY8" fmla="*/ 589341 h 680508"/>
                <a:gd name="connsiteX9" fmla="*/ 512740 w 1129775"/>
                <a:gd name="connsiteY9" fmla="*/ 133507 h 680508"/>
                <a:gd name="connsiteX10" fmla="*/ 707593 w 1129775"/>
                <a:gd name="connsiteY10" fmla="*/ 179091 h 680508"/>
                <a:gd name="connsiteX11" fmla="*/ 707595 w 1129775"/>
                <a:gd name="connsiteY11" fmla="*/ 589341 h 680508"/>
                <a:gd name="connsiteX12" fmla="*/ 902447 w 1129775"/>
                <a:gd name="connsiteY12" fmla="*/ 589341 h 680508"/>
                <a:gd name="connsiteX13" fmla="*/ 902447 w 1129775"/>
                <a:gd name="connsiteY13" fmla="*/ 133507 h 680508"/>
                <a:gd name="connsiteX14" fmla="*/ 1097300 w 1129775"/>
                <a:gd name="connsiteY14" fmla="*/ 179091 h 680508"/>
                <a:gd name="connsiteX15" fmla="*/ 1097300 w 1129775"/>
                <a:gd name="connsiteY15" fmla="*/ 680508 h 680508"/>
                <a:gd name="connsiteX0" fmla="*/ 336944 w 1225663"/>
                <a:gd name="connsiteY0" fmla="*/ 16659 h 680508"/>
                <a:gd name="connsiteX1" fmla="*/ 127940 w 1225663"/>
                <a:gd name="connsiteY1" fmla="*/ 94552 h 680508"/>
                <a:gd name="connsiteX2" fmla="*/ 24070 w 1225663"/>
                <a:gd name="connsiteY2" fmla="*/ 589341 h 680508"/>
                <a:gd name="connsiteX3" fmla="*/ 272357 w 1225663"/>
                <a:gd name="connsiteY3" fmla="*/ 596052 h 680508"/>
                <a:gd name="connsiteX4" fmla="*/ 261470 w 1225663"/>
                <a:gd name="connsiteY4" fmla="*/ 173413 h 680508"/>
                <a:gd name="connsiteX5" fmla="*/ 356539 w 1225663"/>
                <a:gd name="connsiteY5" fmla="*/ 94552 h 680508"/>
                <a:gd name="connsiteX6" fmla="*/ 432739 w 1225663"/>
                <a:gd name="connsiteY6" fmla="*/ 179703 h 680508"/>
                <a:gd name="connsiteX7" fmla="*/ 424757 w 1225663"/>
                <a:gd name="connsiteY7" fmla="*/ 596052 h 680508"/>
                <a:gd name="connsiteX8" fmla="*/ 608628 w 1225663"/>
                <a:gd name="connsiteY8" fmla="*/ 589341 h 680508"/>
                <a:gd name="connsiteX9" fmla="*/ 608628 w 1225663"/>
                <a:gd name="connsiteY9" fmla="*/ 133507 h 680508"/>
                <a:gd name="connsiteX10" fmla="*/ 803481 w 1225663"/>
                <a:gd name="connsiteY10" fmla="*/ 179091 h 680508"/>
                <a:gd name="connsiteX11" fmla="*/ 803483 w 1225663"/>
                <a:gd name="connsiteY11" fmla="*/ 589341 h 680508"/>
                <a:gd name="connsiteX12" fmla="*/ 998335 w 1225663"/>
                <a:gd name="connsiteY12" fmla="*/ 589341 h 680508"/>
                <a:gd name="connsiteX13" fmla="*/ 998335 w 1225663"/>
                <a:gd name="connsiteY13" fmla="*/ 133507 h 680508"/>
                <a:gd name="connsiteX14" fmla="*/ 1193188 w 1225663"/>
                <a:gd name="connsiteY14" fmla="*/ 179091 h 680508"/>
                <a:gd name="connsiteX15" fmla="*/ 1193188 w 1225663"/>
                <a:gd name="connsiteY15" fmla="*/ 680508 h 680508"/>
                <a:gd name="connsiteX0" fmla="*/ 239516 w 1128235"/>
                <a:gd name="connsiteY0" fmla="*/ 16659 h 680508"/>
                <a:gd name="connsiteX1" fmla="*/ 30512 w 1128235"/>
                <a:gd name="connsiteY1" fmla="*/ 94552 h 680508"/>
                <a:gd name="connsiteX2" fmla="*/ 24070 w 1128235"/>
                <a:gd name="connsiteY2" fmla="*/ 589341 h 680508"/>
                <a:gd name="connsiteX3" fmla="*/ 174929 w 1128235"/>
                <a:gd name="connsiteY3" fmla="*/ 596052 h 680508"/>
                <a:gd name="connsiteX4" fmla="*/ 164042 w 1128235"/>
                <a:gd name="connsiteY4" fmla="*/ 173413 h 680508"/>
                <a:gd name="connsiteX5" fmla="*/ 259111 w 1128235"/>
                <a:gd name="connsiteY5" fmla="*/ 94552 h 680508"/>
                <a:gd name="connsiteX6" fmla="*/ 335311 w 1128235"/>
                <a:gd name="connsiteY6" fmla="*/ 179703 h 680508"/>
                <a:gd name="connsiteX7" fmla="*/ 327329 w 1128235"/>
                <a:gd name="connsiteY7" fmla="*/ 596052 h 680508"/>
                <a:gd name="connsiteX8" fmla="*/ 511200 w 1128235"/>
                <a:gd name="connsiteY8" fmla="*/ 589341 h 680508"/>
                <a:gd name="connsiteX9" fmla="*/ 511200 w 1128235"/>
                <a:gd name="connsiteY9" fmla="*/ 133507 h 680508"/>
                <a:gd name="connsiteX10" fmla="*/ 706053 w 1128235"/>
                <a:gd name="connsiteY10" fmla="*/ 179091 h 680508"/>
                <a:gd name="connsiteX11" fmla="*/ 706055 w 1128235"/>
                <a:gd name="connsiteY11" fmla="*/ 589341 h 680508"/>
                <a:gd name="connsiteX12" fmla="*/ 900907 w 1128235"/>
                <a:gd name="connsiteY12" fmla="*/ 589341 h 680508"/>
                <a:gd name="connsiteX13" fmla="*/ 900907 w 1128235"/>
                <a:gd name="connsiteY13" fmla="*/ 133507 h 680508"/>
                <a:gd name="connsiteX14" fmla="*/ 1095760 w 1128235"/>
                <a:gd name="connsiteY14" fmla="*/ 179091 h 680508"/>
                <a:gd name="connsiteX15" fmla="*/ 1095760 w 1128235"/>
                <a:gd name="connsiteY15" fmla="*/ 680508 h 680508"/>
                <a:gd name="connsiteX0" fmla="*/ 239517 w 1128236"/>
                <a:gd name="connsiteY0" fmla="*/ 16659 h 680508"/>
                <a:gd name="connsiteX1" fmla="*/ 30513 w 1128236"/>
                <a:gd name="connsiteY1" fmla="*/ 94552 h 680508"/>
                <a:gd name="connsiteX2" fmla="*/ 24070 w 1128236"/>
                <a:gd name="connsiteY2" fmla="*/ 589341 h 680508"/>
                <a:gd name="connsiteX3" fmla="*/ 174930 w 1128236"/>
                <a:gd name="connsiteY3" fmla="*/ 596052 h 680508"/>
                <a:gd name="connsiteX4" fmla="*/ 164043 w 1128236"/>
                <a:gd name="connsiteY4" fmla="*/ 173413 h 680508"/>
                <a:gd name="connsiteX5" fmla="*/ 259112 w 1128236"/>
                <a:gd name="connsiteY5" fmla="*/ 94552 h 680508"/>
                <a:gd name="connsiteX6" fmla="*/ 335312 w 1128236"/>
                <a:gd name="connsiteY6" fmla="*/ 179703 h 680508"/>
                <a:gd name="connsiteX7" fmla="*/ 327330 w 1128236"/>
                <a:gd name="connsiteY7" fmla="*/ 596052 h 680508"/>
                <a:gd name="connsiteX8" fmla="*/ 511201 w 1128236"/>
                <a:gd name="connsiteY8" fmla="*/ 589341 h 680508"/>
                <a:gd name="connsiteX9" fmla="*/ 511201 w 1128236"/>
                <a:gd name="connsiteY9" fmla="*/ 133507 h 680508"/>
                <a:gd name="connsiteX10" fmla="*/ 706054 w 1128236"/>
                <a:gd name="connsiteY10" fmla="*/ 179091 h 680508"/>
                <a:gd name="connsiteX11" fmla="*/ 706056 w 1128236"/>
                <a:gd name="connsiteY11" fmla="*/ 589341 h 680508"/>
                <a:gd name="connsiteX12" fmla="*/ 900908 w 1128236"/>
                <a:gd name="connsiteY12" fmla="*/ 589341 h 680508"/>
                <a:gd name="connsiteX13" fmla="*/ 900908 w 1128236"/>
                <a:gd name="connsiteY13" fmla="*/ 133507 h 680508"/>
                <a:gd name="connsiteX14" fmla="*/ 1095761 w 1128236"/>
                <a:gd name="connsiteY14" fmla="*/ 179091 h 680508"/>
                <a:gd name="connsiteX15" fmla="*/ 1095761 w 1128236"/>
                <a:gd name="connsiteY15" fmla="*/ 680508 h 680508"/>
                <a:gd name="connsiteX0" fmla="*/ 240590 w 1129309"/>
                <a:gd name="connsiteY0" fmla="*/ 23287 h 687136"/>
                <a:gd name="connsiteX1" fmla="*/ 25144 w 1129309"/>
                <a:gd name="connsiteY1" fmla="*/ 94552 h 687136"/>
                <a:gd name="connsiteX2" fmla="*/ 25143 w 1129309"/>
                <a:gd name="connsiteY2" fmla="*/ 595969 h 687136"/>
                <a:gd name="connsiteX3" fmla="*/ 176003 w 1129309"/>
                <a:gd name="connsiteY3" fmla="*/ 602680 h 687136"/>
                <a:gd name="connsiteX4" fmla="*/ 165116 w 1129309"/>
                <a:gd name="connsiteY4" fmla="*/ 180041 h 687136"/>
                <a:gd name="connsiteX5" fmla="*/ 260185 w 1129309"/>
                <a:gd name="connsiteY5" fmla="*/ 101180 h 687136"/>
                <a:gd name="connsiteX6" fmla="*/ 336385 w 1129309"/>
                <a:gd name="connsiteY6" fmla="*/ 186331 h 687136"/>
                <a:gd name="connsiteX7" fmla="*/ 328403 w 1129309"/>
                <a:gd name="connsiteY7" fmla="*/ 602680 h 687136"/>
                <a:gd name="connsiteX8" fmla="*/ 512274 w 1129309"/>
                <a:gd name="connsiteY8" fmla="*/ 595969 h 687136"/>
                <a:gd name="connsiteX9" fmla="*/ 512274 w 1129309"/>
                <a:gd name="connsiteY9" fmla="*/ 140135 h 687136"/>
                <a:gd name="connsiteX10" fmla="*/ 707127 w 1129309"/>
                <a:gd name="connsiteY10" fmla="*/ 185719 h 687136"/>
                <a:gd name="connsiteX11" fmla="*/ 707129 w 1129309"/>
                <a:gd name="connsiteY11" fmla="*/ 595969 h 687136"/>
                <a:gd name="connsiteX12" fmla="*/ 901981 w 1129309"/>
                <a:gd name="connsiteY12" fmla="*/ 595969 h 687136"/>
                <a:gd name="connsiteX13" fmla="*/ 901981 w 1129309"/>
                <a:gd name="connsiteY13" fmla="*/ 140135 h 687136"/>
                <a:gd name="connsiteX14" fmla="*/ 1096834 w 1129309"/>
                <a:gd name="connsiteY14" fmla="*/ 185719 h 687136"/>
                <a:gd name="connsiteX15" fmla="*/ 1096834 w 1129309"/>
                <a:gd name="connsiteY15" fmla="*/ 687136 h 687136"/>
                <a:gd name="connsiteX0" fmla="*/ 338015 w 1226734"/>
                <a:gd name="connsiteY0" fmla="*/ 23287 h 687136"/>
                <a:gd name="connsiteX1" fmla="*/ 122569 w 1226734"/>
                <a:gd name="connsiteY1" fmla="*/ 94552 h 687136"/>
                <a:gd name="connsiteX2" fmla="*/ 25143 w 1226734"/>
                <a:gd name="connsiteY2" fmla="*/ 595969 h 687136"/>
                <a:gd name="connsiteX3" fmla="*/ 273428 w 1226734"/>
                <a:gd name="connsiteY3" fmla="*/ 602680 h 687136"/>
                <a:gd name="connsiteX4" fmla="*/ 262541 w 1226734"/>
                <a:gd name="connsiteY4" fmla="*/ 180041 h 687136"/>
                <a:gd name="connsiteX5" fmla="*/ 357610 w 1226734"/>
                <a:gd name="connsiteY5" fmla="*/ 101180 h 687136"/>
                <a:gd name="connsiteX6" fmla="*/ 433810 w 1226734"/>
                <a:gd name="connsiteY6" fmla="*/ 186331 h 687136"/>
                <a:gd name="connsiteX7" fmla="*/ 425828 w 1226734"/>
                <a:gd name="connsiteY7" fmla="*/ 602680 h 687136"/>
                <a:gd name="connsiteX8" fmla="*/ 609699 w 1226734"/>
                <a:gd name="connsiteY8" fmla="*/ 595969 h 687136"/>
                <a:gd name="connsiteX9" fmla="*/ 609699 w 1226734"/>
                <a:gd name="connsiteY9" fmla="*/ 140135 h 687136"/>
                <a:gd name="connsiteX10" fmla="*/ 804552 w 1226734"/>
                <a:gd name="connsiteY10" fmla="*/ 185719 h 687136"/>
                <a:gd name="connsiteX11" fmla="*/ 804554 w 1226734"/>
                <a:gd name="connsiteY11" fmla="*/ 595969 h 687136"/>
                <a:gd name="connsiteX12" fmla="*/ 999406 w 1226734"/>
                <a:gd name="connsiteY12" fmla="*/ 595969 h 687136"/>
                <a:gd name="connsiteX13" fmla="*/ 999406 w 1226734"/>
                <a:gd name="connsiteY13" fmla="*/ 140135 h 687136"/>
                <a:gd name="connsiteX14" fmla="*/ 1194259 w 1226734"/>
                <a:gd name="connsiteY14" fmla="*/ 185719 h 687136"/>
                <a:gd name="connsiteX15" fmla="*/ 1194259 w 1226734"/>
                <a:gd name="connsiteY15" fmla="*/ 687136 h 687136"/>
                <a:gd name="connsiteX0" fmla="*/ 338015 w 1210498"/>
                <a:gd name="connsiteY0" fmla="*/ 23287 h 732719"/>
                <a:gd name="connsiteX1" fmla="*/ 122569 w 1210498"/>
                <a:gd name="connsiteY1" fmla="*/ 94552 h 732719"/>
                <a:gd name="connsiteX2" fmla="*/ 25143 w 1210498"/>
                <a:gd name="connsiteY2" fmla="*/ 595969 h 732719"/>
                <a:gd name="connsiteX3" fmla="*/ 273428 w 1210498"/>
                <a:gd name="connsiteY3" fmla="*/ 602680 h 732719"/>
                <a:gd name="connsiteX4" fmla="*/ 262541 w 1210498"/>
                <a:gd name="connsiteY4" fmla="*/ 180041 h 732719"/>
                <a:gd name="connsiteX5" fmla="*/ 357610 w 1210498"/>
                <a:gd name="connsiteY5" fmla="*/ 101180 h 732719"/>
                <a:gd name="connsiteX6" fmla="*/ 433810 w 1210498"/>
                <a:gd name="connsiteY6" fmla="*/ 186331 h 732719"/>
                <a:gd name="connsiteX7" fmla="*/ 425828 w 1210498"/>
                <a:gd name="connsiteY7" fmla="*/ 602680 h 732719"/>
                <a:gd name="connsiteX8" fmla="*/ 609699 w 1210498"/>
                <a:gd name="connsiteY8" fmla="*/ 595969 h 732719"/>
                <a:gd name="connsiteX9" fmla="*/ 609699 w 1210498"/>
                <a:gd name="connsiteY9" fmla="*/ 140135 h 732719"/>
                <a:gd name="connsiteX10" fmla="*/ 804552 w 1210498"/>
                <a:gd name="connsiteY10" fmla="*/ 185719 h 732719"/>
                <a:gd name="connsiteX11" fmla="*/ 804554 w 1210498"/>
                <a:gd name="connsiteY11" fmla="*/ 595969 h 732719"/>
                <a:gd name="connsiteX12" fmla="*/ 999406 w 1210498"/>
                <a:gd name="connsiteY12" fmla="*/ 595969 h 732719"/>
                <a:gd name="connsiteX13" fmla="*/ 999406 w 1210498"/>
                <a:gd name="connsiteY13" fmla="*/ 140135 h 732719"/>
                <a:gd name="connsiteX14" fmla="*/ 1194259 w 1210498"/>
                <a:gd name="connsiteY14" fmla="*/ 185719 h 732719"/>
                <a:gd name="connsiteX15" fmla="*/ 1096834 w 1210498"/>
                <a:gd name="connsiteY15" fmla="*/ 732719 h 732719"/>
                <a:gd name="connsiteX0" fmla="*/ 338015 w 1248831"/>
                <a:gd name="connsiteY0" fmla="*/ 23287 h 749922"/>
                <a:gd name="connsiteX1" fmla="*/ 122569 w 1248831"/>
                <a:gd name="connsiteY1" fmla="*/ 94552 h 749922"/>
                <a:gd name="connsiteX2" fmla="*/ 25143 w 1248831"/>
                <a:gd name="connsiteY2" fmla="*/ 595969 h 749922"/>
                <a:gd name="connsiteX3" fmla="*/ 273428 w 1248831"/>
                <a:gd name="connsiteY3" fmla="*/ 602680 h 749922"/>
                <a:gd name="connsiteX4" fmla="*/ 262541 w 1248831"/>
                <a:gd name="connsiteY4" fmla="*/ 180041 h 749922"/>
                <a:gd name="connsiteX5" fmla="*/ 357610 w 1248831"/>
                <a:gd name="connsiteY5" fmla="*/ 101180 h 749922"/>
                <a:gd name="connsiteX6" fmla="*/ 433810 w 1248831"/>
                <a:gd name="connsiteY6" fmla="*/ 186331 h 749922"/>
                <a:gd name="connsiteX7" fmla="*/ 425828 w 1248831"/>
                <a:gd name="connsiteY7" fmla="*/ 602680 h 749922"/>
                <a:gd name="connsiteX8" fmla="*/ 609699 w 1248831"/>
                <a:gd name="connsiteY8" fmla="*/ 595969 h 749922"/>
                <a:gd name="connsiteX9" fmla="*/ 609699 w 1248831"/>
                <a:gd name="connsiteY9" fmla="*/ 140135 h 749922"/>
                <a:gd name="connsiteX10" fmla="*/ 804552 w 1248831"/>
                <a:gd name="connsiteY10" fmla="*/ 185719 h 749922"/>
                <a:gd name="connsiteX11" fmla="*/ 804554 w 1248831"/>
                <a:gd name="connsiteY11" fmla="*/ 595969 h 749922"/>
                <a:gd name="connsiteX12" fmla="*/ 999406 w 1248831"/>
                <a:gd name="connsiteY12" fmla="*/ 595969 h 749922"/>
                <a:gd name="connsiteX13" fmla="*/ 999406 w 1248831"/>
                <a:gd name="connsiteY13" fmla="*/ 140135 h 749922"/>
                <a:gd name="connsiteX14" fmla="*/ 1194259 w 1248831"/>
                <a:gd name="connsiteY14" fmla="*/ 185719 h 749922"/>
                <a:gd name="connsiteX15" fmla="*/ 1096834 w 1248831"/>
                <a:gd name="connsiteY15" fmla="*/ 732719 h 749922"/>
                <a:gd name="connsiteX0" fmla="*/ 338015 w 1226735"/>
                <a:gd name="connsiteY0" fmla="*/ 23287 h 778302"/>
                <a:gd name="connsiteX1" fmla="*/ 122569 w 1226735"/>
                <a:gd name="connsiteY1" fmla="*/ 94552 h 778302"/>
                <a:gd name="connsiteX2" fmla="*/ 25143 w 1226735"/>
                <a:gd name="connsiteY2" fmla="*/ 595969 h 778302"/>
                <a:gd name="connsiteX3" fmla="*/ 273428 w 1226735"/>
                <a:gd name="connsiteY3" fmla="*/ 602680 h 778302"/>
                <a:gd name="connsiteX4" fmla="*/ 262541 w 1226735"/>
                <a:gd name="connsiteY4" fmla="*/ 180041 h 778302"/>
                <a:gd name="connsiteX5" fmla="*/ 357610 w 1226735"/>
                <a:gd name="connsiteY5" fmla="*/ 101180 h 778302"/>
                <a:gd name="connsiteX6" fmla="*/ 433810 w 1226735"/>
                <a:gd name="connsiteY6" fmla="*/ 186331 h 778302"/>
                <a:gd name="connsiteX7" fmla="*/ 425828 w 1226735"/>
                <a:gd name="connsiteY7" fmla="*/ 602680 h 778302"/>
                <a:gd name="connsiteX8" fmla="*/ 609699 w 1226735"/>
                <a:gd name="connsiteY8" fmla="*/ 595969 h 778302"/>
                <a:gd name="connsiteX9" fmla="*/ 609699 w 1226735"/>
                <a:gd name="connsiteY9" fmla="*/ 140135 h 778302"/>
                <a:gd name="connsiteX10" fmla="*/ 804552 w 1226735"/>
                <a:gd name="connsiteY10" fmla="*/ 185719 h 778302"/>
                <a:gd name="connsiteX11" fmla="*/ 804554 w 1226735"/>
                <a:gd name="connsiteY11" fmla="*/ 595969 h 778302"/>
                <a:gd name="connsiteX12" fmla="*/ 999406 w 1226735"/>
                <a:gd name="connsiteY12" fmla="*/ 595969 h 778302"/>
                <a:gd name="connsiteX13" fmla="*/ 999406 w 1226735"/>
                <a:gd name="connsiteY13" fmla="*/ 140135 h 778302"/>
                <a:gd name="connsiteX14" fmla="*/ 1194259 w 1226735"/>
                <a:gd name="connsiteY14" fmla="*/ 185719 h 778302"/>
                <a:gd name="connsiteX15" fmla="*/ 1194261 w 1226735"/>
                <a:gd name="connsiteY15" fmla="*/ 687135 h 778302"/>
                <a:gd name="connsiteX16" fmla="*/ 1096834 w 1226735"/>
                <a:gd name="connsiteY16" fmla="*/ 732719 h 778302"/>
                <a:gd name="connsiteX0" fmla="*/ 338015 w 1226736"/>
                <a:gd name="connsiteY0" fmla="*/ 23287 h 778302"/>
                <a:gd name="connsiteX1" fmla="*/ 122569 w 1226736"/>
                <a:gd name="connsiteY1" fmla="*/ 94552 h 778302"/>
                <a:gd name="connsiteX2" fmla="*/ 25143 w 1226736"/>
                <a:gd name="connsiteY2" fmla="*/ 595969 h 778302"/>
                <a:gd name="connsiteX3" fmla="*/ 273428 w 1226736"/>
                <a:gd name="connsiteY3" fmla="*/ 602680 h 778302"/>
                <a:gd name="connsiteX4" fmla="*/ 262541 w 1226736"/>
                <a:gd name="connsiteY4" fmla="*/ 180041 h 778302"/>
                <a:gd name="connsiteX5" fmla="*/ 357610 w 1226736"/>
                <a:gd name="connsiteY5" fmla="*/ 101180 h 778302"/>
                <a:gd name="connsiteX6" fmla="*/ 433810 w 1226736"/>
                <a:gd name="connsiteY6" fmla="*/ 186331 h 778302"/>
                <a:gd name="connsiteX7" fmla="*/ 425828 w 1226736"/>
                <a:gd name="connsiteY7" fmla="*/ 602680 h 778302"/>
                <a:gd name="connsiteX8" fmla="*/ 609699 w 1226736"/>
                <a:gd name="connsiteY8" fmla="*/ 595969 h 778302"/>
                <a:gd name="connsiteX9" fmla="*/ 609699 w 1226736"/>
                <a:gd name="connsiteY9" fmla="*/ 140135 h 778302"/>
                <a:gd name="connsiteX10" fmla="*/ 804552 w 1226736"/>
                <a:gd name="connsiteY10" fmla="*/ 185719 h 778302"/>
                <a:gd name="connsiteX11" fmla="*/ 804554 w 1226736"/>
                <a:gd name="connsiteY11" fmla="*/ 595969 h 778302"/>
                <a:gd name="connsiteX12" fmla="*/ 999406 w 1226736"/>
                <a:gd name="connsiteY12" fmla="*/ 595969 h 778302"/>
                <a:gd name="connsiteX13" fmla="*/ 999406 w 1226736"/>
                <a:gd name="connsiteY13" fmla="*/ 140135 h 778302"/>
                <a:gd name="connsiteX14" fmla="*/ 1194259 w 1226736"/>
                <a:gd name="connsiteY14" fmla="*/ 185719 h 778302"/>
                <a:gd name="connsiteX15" fmla="*/ 1194261 w 1226736"/>
                <a:gd name="connsiteY15" fmla="*/ 687135 h 778302"/>
                <a:gd name="connsiteX16" fmla="*/ 999408 w 1226736"/>
                <a:gd name="connsiteY16" fmla="*/ 732719 h 778302"/>
                <a:gd name="connsiteX0" fmla="*/ 338015 w 1226735"/>
                <a:gd name="connsiteY0" fmla="*/ 23287 h 732719"/>
                <a:gd name="connsiteX1" fmla="*/ 122569 w 1226735"/>
                <a:gd name="connsiteY1" fmla="*/ 94552 h 732719"/>
                <a:gd name="connsiteX2" fmla="*/ 25143 w 1226735"/>
                <a:gd name="connsiteY2" fmla="*/ 595969 h 732719"/>
                <a:gd name="connsiteX3" fmla="*/ 273428 w 1226735"/>
                <a:gd name="connsiteY3" fmla="*/ 602680 h 732719"/>
                <a:gd name="connsiteX4" fmla="*/ 262541 w 1226735"/>
                <a:gd name="connsiteY4" fmla="*/ 180041 h 732719"/>
                <a:gd name="connsiteX5" fmla="*/ 357610 w 1226735"/>
                <a:gd name="connsiteY5" fmla="*/ 101180 h 732719"/>
                <a:gd name="connsiteX6" fmla="*/ 433810 w 1226735"/>
                <a:gd name="connsiteY6" fmla="*/ 186331 h 732719"/>
                <a:gd name="connsiteX7" fmla="*/ 425828 w 1226735"/>
                <a:gd name="connsiteY7" fmla="*/ 602680 h 732719"/>
                <a:gd name="connsiteX8" fmla="*/ 609699 w 1226735"/>
                <a:gd name="connsiteY8" fmla="*/ 595969 h 732719"/>
                <a:gd name="connsiteX9" fmla="*/ 609699 w 1226735"/>
                <a:gd name="connsiteY9" fmla="*/ 140135 h 732719"/>
                <a:gd name="connsiteX10" fmla="*/ 804552 w 1226735"/>
                <a:gd name="connsiteY10" fmla="*/ 185719 h 732719"/>
                <a:gd name="connsiteX11" fmla="*/ 804554 w 1226735"/>
                <a:gd name="connsiteY11" fmla="*/ 595969 h 732719"/>
                <a:gd name="connsiteX12" fmla="*/ 999406 w 1226735"/>
                <a:gd name="connsiteY12" fmla="*/ 595969 h 732719"/>
                <a:gd name="connsiteX13" fmla="*/ 999406 w 1226735"/>
                <a:gd name="connsiteY13" fmla="*/ 140135 h 732719"/>
                <a:gd name="connsiteX14" fmla="*/ 1194259 w 1226735"/>
                <a:gd name="connsiteY14" fmla="*/ 185719 h 732719"/>
                <a:gd name="connsiteX15" fmla="*/ 1194259 w 1226735"/>
                <a:gd name="connsiteY15" fmla="*/ 641552 h 732719"/>
                <a:gd name="connsiteX16" fmla="*/ 999408 w 1226735"/>
                <a:gd name="connsiteY16" fmla="*/ 732719 h 732719"/>
                <a:gd name="connsiteX0" fmla="*/ 338015 w 1226735"/>
                <a:gd name="connsiteY0" fmla="*/ 23287 h 732719"/>
                <a:gd name="connsiteX1" fmla="*/ 122569 w 1226735"/>
                <a:gd name="connsiteY1" fmla="*/ 94552 h 732719"/>
                <a:gd name="connsiteX2" fmla="*/ 25143 w 1226735"/>
                <a:gd name="connsiteY2" fmla="*/ 595969 h 732719"/>
                <a:gd name="connsiteX3" fmla="*/ 273428 w 1226735"/>
                <a:gd name="connsiteY3" fmla="*/ 602680 h 732719"/>
                <a:gd name="connsiteX4" fmla="*/ 262541 w 1226735"/>
                <a:gd name="connsiteY4" fmla="*/ 180041 h 732719"/>
                <a:gd name="connsiteX5" fmla="*/ 357610 w 1226735"/>
                <a:gd name="connsiteY5" fmla="*/ 101180 h 732719"/>
                <a:gd name="connsiteX6" fmla="*/ 433810 w 1226735"/>
                <a:gd name="connsiteY6" fmla="*/ 186331 h 732719"/>
                <a:gd name="connsiteX7" fmla="*/ 425828 w 1226735"/>
                <a:gd name="connsiteY7" fmla="*/ 602680 h 732719"/>
                <a:gd name="connsiteX8" fmla="*/ 609699 w 1226735"/>
                <a:gd name="connsiteY8" fmla="*/ 595969 h 732719"/>
                <a:gd name="connsiteX9" fmla="*/ 609699 w 1226735"/>
                <a:gd name="connsiteY9" fmla="*/ 140135 h 732719"/>
                <a:gd name="connsiteX10" fmla="*/ 804552 w 1226735"/>
                <a:gd name="connsiteY10" fmla="*/ 185719 h 732719"/>
                <a:gd name="connsiteX11" fmla="*/ 804554 w 1226735"/>
                <a:gd name="connsiteY11" fmla="*/ 595969 h 732719"/>
                <a:gd name="connsiteX12" fmla="*/ 999406 w 1226735"/>
                <a:gd name="connsiteY12" fmla="*/ 595969 h 732719"/>
                <a:gd name="connsiteX13" fmla="*/ 999406 w 1226735"/>
                <a:gd name="connsiteY13" fmla="*/ 140135 h 732719"/>
                <a:gd name="connsiteX14" fmla="*/ 1194259 w 1226735"/>
                <a:gd name="connsiteY14" fmla="*/ 185719 h 732719"/>
                <a:gd name="connsiteX15" fmla="*/ 1194259 w 1226735"/>
                <a:gd name="connsiteY15" fmla="*/ 641552 h 732719"/>
                <a:gd name="connsiteX16" fmla="*/ 999408 w 1226735"/>
                <a:gd name="connsiteY16" fmla="*/ 732719 h 732719"/>
                <a:gd name="connsiteX0" fmla="*/ 338015 w 1226735"/>
                <a:gd name="connsiteY0" fmla="*/ 23287 h 732719"/>
                <a:gd name="connsiteX1" fmla="*/ 122569 w 1226735"/>
                <a:gd name="connsiteY1" fmla="*/ 94552 h 732719"/>
                <a:gd name="connsiteX2" fmla="*/ 25143 w 1226735"/>
                <a:gd name="connsiteY2" fmla="*/ 595969 h 732719"/>
                <a:gd name="connsiteX3" fmla="*/ 273428 w 1226735"/>
                <a:gd name="connsiteY3" fmla="*/ 602680 h 732719"/>
                <a:gd name="connsiteX4" fmla="*/ 262541 w 1226735"/>
                <a:gd name="connsiteY4" fmla="*/ 180041 h 732719"/>
                <a:gd name="connsiteX5" fmla="*/ 357610 w 1226735"/>
                <a:gd name="connsiteY5" fmla="*/ 101180 h 732719"/>
                <a:gd name="connsiteX6" fmla="*/ 433810 w 1226735"/>
                <a:gd name="connsiteY6" fmla="*/ 186331 h 732719"/>
                <a:gd name="connsiteX7" fmla="*/ 425828 w 1226735"/>
                <a:gd name="connsiteY7" fmla="*/ 602680 h 732719"/>
                <a:gd name="connsiteX8" fmla="*/ 609699 w 1226735"/>
                <a:gd name="connsiteY8" fmla="*/ 595969 h 732719"/>
                <a:gd name="connsiteX9" fmla="*/ 609699 w 1226735"/>
                <a:gd name="connsiteY9" fmla="*/ 140135 h 732719"/>
                <a:gd name="connsiteX10" fmla="*/ 804552 w 1226735"/>
                <a:gd name="connsiteY10" fmla="*/ 185719 h 732719"/>
                <a:gd name="connsiteX11" fmla="*/ 804554 w 1226735"/>
                <a:gd name="connsiteY11" fmla="*/ 595969 h 732719"/>
                <a:gd name="connsiteX12" fmla="*/ 999406 w 1226735"/>
                <a:gd name="connsiteY12" fmla="*/ 595969 h 732719"/>
                <a:gd name="connsiteX13" fmla="*/ 999406 w 1226735"/>
                <a:gd name="connsiteY13" fmla="*/ 140135 h 732719"/>
                <a:gd name="connsiteX14" fmla="*/ 1194259 w 1226735"/>
                <a:gd name="connsiteY14" fmla="*/ 185719 h 732719"/>
                <a:gd name="connsiteX15" fmla="*/ 1194259 w 1226735"/>
                <a:gd name="connsiteY15" fmla="*/ 641552 h 732719"/>
                <a:gd name="connsiteX16" fmla="*/ 999408 w 1226735"/>
                <a:gd name="connsiteY16" fmla="*/ 732719 h 732719"/>
                <a:gd name="connsiteX0" fmla="*/ 338014 w 1226734"/>
                <a:gd name="connsiteY0" fmla="*/ 23287 h 732719"/>
                <a:gd name="connsiteX1" fmla="*/ 122568 w 1226734"/>
                <a:gd name="connsiteY1" fmla="*/ 94552 h 732719"/>
                <a:gd name="connsiteX2" fmla="*/ 25143 w 1226734"/>
                <a:gd name="connsiteY2" fmla="*/ 595969 h 732719"/>
                <a:gd name="connsiteX3" fmla="*/ 273427 w 1226734"/>
                <a:gd name="connsiteY3" fmla="*/ 602680 h 732719"/>
                <a:gd name="connsiteX4" fmla="*/ 262540 w 1226734"/>
                <a:gd name="connsiteY4" fmla="*/ 180041 h 732719"/>
                <a:gd name="connsiteX5" fmla="*/ 357609 w 1226734"/>
                <a:gd name="connsiteY5" fmla="*/ 101180 h 732719"/>
                <a:gd name="connsiteX6" fmla="*/ 433809 w 1226734"/>
                <a:gd name="connsiteY6" fmla="*/ 186331 h 732719"/>
                <a:gd name="connsiteX7" fmla="*/ 425827 w 1226734"/>
                <a:gd name="connsiteY7" fmla="*/ 602680 h 732719"/>
                <a:gd name="connsiteX8" fmla="*/ 609698 w 1226734"/>
                <a:gd name="connsiteY8" fmla="*/ 595969 h 732719"/>
                <a:gd name="connsiteX9" fmla="*/ 609698 w 1226734"/>
                <a:gd name="connsiteY9" fmla="*/ 140135 h 732719"/>
                <a:gd name="connsiteX10" fmla="*/ 804551 w 1226734"/>
                <a:gd name="connsiteY10" fmla="*/ 185719 h 732719"/>
                <a:gd name="connsiteX11" fmla="*/ 804553 w 1226734"/>
                <a:gd name="connsiteY11" fmla="*/ 595969 h 732719"/>
                <a:gd name="connsiteX12" fmla="*/ 999405 w 1226734"/>
                <a:gd name="connsiteY12" fmla="*/ 595969 h 732719"/>
                <a:gd name="connsiteX13" fmla="*/ 999405 w 1226734"/>
                <a:gd name="connsiteY13" fmla="*/ 140135 h 732719"/>
                <a:gd name="connsiteX14" fmla="*/ 1194258 w 1226734"/>
                <a:gd name="connsiteY14" fmla="*/ 185719 h 732719"/>
                <a:gd name="connsiteX15" fmla="*/ 1194258 w 1226734"/>
                <a:gd name="connsiteY15" fmla="*/ 641552 h 732719"/>
                <a:gd name="connsiteX16" fmla="*/ 999407 w 1226734"/>
                <a:gd name="connsiteY16" fmla="*/ 732719 h 732719"/>
                <a:gd name="connsiteX0" fmla="*/ 240589 w 1129309"/>
                <a:gd name="connsiteY0" fmla="*/ 23287 h 732719"/>
                <a:gd name="connsiteX1" fmla="*/ 25143 w 1129309"/>
                <a:gd name="connsiteY1" fmla="*/ 94552 h 732719"/>
                <a:gd name="connsiteX2" fmla="*/ 25143 w 1129309"/>
                <a:gd name="connsiteY2" fmla="*/ 595969 h 732719"/>
                <a:gd name="connsiteX3" fmla="*/ 176002 w 1129309"/>
                <a:gd name="connsiteY3" fmla="*/ 602680 h 732719"/>
                <a:gd name="connsiteX4" fmla="*/ 165115 w 1129309"/>
                <a:gd name="connsiteY4" fmla="*/ 180041 h 732719"/>
                <a:gd name="connsiteX5" fmla="*/ 260184 w 1129309"/>
                <a:gd name="connsiteY5" fmla="*/ 101180 h 732719"/>
                <a:gd name="connsiteX6" fmla="*/ 336384 w 1129309"/>
                <a:gd name="connsiteY6" fmla="*/ 186331 h 732719"/>
                <a:gd name="connsiteX7" fmla="*/ 328402 w 1129309"/>
                <a:gd name="connsiteY7" fmla="*/ 602680 h 732719"/>
                <a:gd name="connsiteX8" fmla="*/ 512273 w 1129309"/>
                <a:gd name="connsiteY8" fmla="*/ 595969 h 732719"/>
                <a:gd name="connsiteX9" fmla="*/ 512273 w 1129309"/>
                <a:gd name="connsiteY9" fmla="*/ 140135 h 732719"/>
                <a:gd name="connsiteX10" fmla="*/ 707126 w 1129309"/>
                <a:gd name="connsiteY10" fmla="*/ 185719 h 732719"/>
                <a:gd name="connsiteX11" fmla="*/ 707128 w 1129309"/>
                <a:gd name="connsiteY11" fmla="*/ 595969 h 732719"/>
                <a:gd name="connsiteX12" fmla="*/ 901980 w 1129309"/>
                <a:gd name="connsiteY12" fmla="*/ 595969 h 732719"/>
                <a:gd name="connsiteX13" fmla="*/ 901980 w 1129309"/>
                <a:gd name="connsiteY13" fmla="*/ 140135 h 732719"/>
                <a:gd name="connsiteX14" fmla="*/ 1096833 w 1129309"/>
                <a:gd name="connsiteY14" fmla="*/ 185719 h 732719"/>
                <a:gd name="connsiteX15" fmla="*/ 1096833 w 1129309"/>
                <a:gd name="connsiteY15" fmla="*/ 641552 h 732719"/>
                <a:gd name="connsiteX16" fmla="*/ 901982 w 1129309"/>
                <a:gd name="connsiteY16" fmla="*/ 732719 h 732719"/>
                <a:gd name="connsiteX0" fmla="*/ 240589 w 1125118"/>
                <a:gd name="connsiteY0" fmla="*/ 23287 h 732719"/>
                <a:gd name="connsiteX1" fmla="*/ 25143 w 1125118"/>
                <a:gd name="connsiteY1" fmla="*/ 94552 h 732719"/>
                <a:gd name="connsiteX2" fmla="*/ 25143 w 1125118"/>
                <a:gd name="connsiteY2" fmla="*/ 595969 h 732719"/>
                <a:gd name="connsiteX3" fmla="*/ 176002 w 1125118"/>
                <a:gd name="connsiteY3" fmla="*/ 602680 h 732719"/>
                <a:gd name="connsiteX4" fmla="*/ 165115 w 1125118"/>
                <a:gd name="connsiteY4" fmla="*/ 180041 h 732719"/>
                <a:gd name="connsiteX5" fmla="*/ 260184 w 1125118"/>
                <a:gd name="connsiteY5" fmla="*/ 101180 h 732719"/>
                <a:gd name="connsiteX6" fmla="*/ 336384 w 1125118"/>
                <a:gd name="connsiteY6" fmla="*/ 186331 h 732719"/>
                <a:gd name="connsiteX7" fmla="*/ 328402 w 1125118"/>
                <a:gd name="connsiteY7" fmla="*/ 602680 h 732719"/>
                <a:gd name="connsiteX8" fmla="*/ 512273 w 1125118"/>
                <a:gd name="connsiteY8" fmla="*/ 595969 h 732719"/>
                <a:gd name="connsiteX9" fmla="*/ 512273 w 1125118"/>
                <a:gd name="connsiteY9" fmla="*/ 140135 h 732719"/>
                <a:gd name="connsiteX10" fmla="*/ 707126 w 1125118"/>
                <a:gd name="connsiteY10" fmla="*/ 185719 h 732719"/>
                <a:gd name="connsiteX11" fmla="*/ 707128 w 1125118"/>
                <a:gd name="connsiteY11" fmla="*/ 595969 h 732719"/>
                <a:gd name="connsiteX12" fmla="*/ 901980 w 1125118"/>
                <a:gd name="connsiteY12" fmla="*/ 595969 h 732719"/>
                <a:gd name="connsiteX13" fmla="*/ 901980 w 1125118"/>
                <a:gd name="connsiteY13" fmla="*/ 140135 h 732719"/>
                <a:gd name="connsiteX14" fmla="*/ 1096833 w 1125118"/>
                <a:gd name="connsiteY14" fmla="*/ 185719 h 732719"/>
                <a:gd name="connsiteX15" fmla="*/ 1071691 w 1125118"/>
                <a:gd name="connsiteY15" fmla="*/ 638167 h 732719"/>
                <a:gd name="connsiteX16" fmla="*/ 901982 w 1125118"/>
                <a:gd name="connsiteY16" fmla="*/ 732719 h 732719"/>
                <a:gd name="connsiteX0" fmla="*/ 240589 w 1099976"/>
                <a:gd name="connsiteY0" fmla="*/ 23287 h 732719"/>
                <a:gd name="connsiteX1" fmla="*/ 25143 w 1099976"/>
                <a:gd name="connsiteY1" fmla="*/ 94552 h 732719"/>
                <a:gd name="connsiteX2" fmla="*/ 25143 w 1099976"/>
                <a:gd name="connsiteY2" fmla="*/ 595969 h 732719"/>
                <a:gd name="connsiteX3" fmla="*/ 176002 w 1099976"/>
                <a:gd name="connsiteY3" fmla="*/ 602680 h 732719"/>
                <a:gd name="connsiteX4" fmla="*/ 165115 w 1099976"/>
                <a:gd name="connsiteY4" fmla="*/ 180041 h 732719"/>
                <a:gd name="connsiteX5" fmla="*/ 260184 w 1099976"/>
                <a:gd name="connsiteY5" fmla="*/ 101180 h 732719"/>
                <a:gd name="connsiteX6" fmla="*/ 336384 w 1099976"/>
                <a:gd name="connsiteY6" fmla="*/ 186331 h 732719"/>
                <a:gd name="connsiteX7" fmla="*/ 328402 w 1099976"/>
                <a:gd name="connsiteY7" fmla="*/ 602680 h 732719"/>
                <a:gd name="connsiteX8" fmla="*/ 512273 w 1099976"/>
                <a:gd name="connsiteY8" fmla="*/ 595969 h 732719"/>
                <a:gd name="connsiteX9" fmla="*/ 512273 w 1099976"/>
                <a:gd name="connsiteY9" fmla="*/ 140135 h 732719"/>
                <a:gd name="connsiteX10" fmla="*/ 707126 w 1099976"/>
                <a:gd name="connsiteY10" fmla="*/ 185719 h 732719"/>
                <a:gd name="connsiteX11" fmla="*/ 707128 w 1099976"/>
                <a:gd name="connsiteY11" fmla="*/ 595969 h 732719"/>
                <a:gd name="connsiteX12" fmla="*/ 901980 w 1099976"/>
                <a:gd name="connsiteY12" fmla="*/ 595969 h 732719"/>
                <a:gd name="connsiteX13" fmla="*/ 901980 w 1099976"/>
                <a:gd name="connsiteY13" fmla="*/ 140135 h 732719"/>
                <a:gd name="connsiteX14" fmla="*/ 1071691 w 1099976"/>
                <a:gd name="connsiteY14" fmla="*/ 182333 h 732719"/>
                <a:gd name="connsiteX15" fmla="*/ 1071691 w 1099976"/>
                <a:gd name="connsiteY15" fmla="*/ 638167 h 732719"/>
                <a:gd name="connsiteX16" fmla="*/ 901982 w 1099976"/>
                <a:gd name="connsiteY16" fmla="*/ 732719 h 732719"/>
                <a:gd name="connsiteX0" fmla="*/ 240589 w 1099976"/>
                <a:gd name="connsiteY0" fmla="*/ 23287 h 732719"/>
                <a:gd name="connsiteX1" fmla="*/ 25143 w 1099976"/>
                <a:gd name="connsiteY1" fmla="*/ 94552 h 732719"/>
                <a:gd name="connsiteX2" fmla="*/ 25143 w 1099976"/>
                <a:gd name="connsiteY2" fmla="*/ 595969 h 732719"/>
                <a:gd name="connsiteX3" fmla="*/ 176002 w 1099976"/>
                <a:gd name="connsiteY3" fmla="*/ 602680 h 732719"/>
                <a:gd name="connsiteX4" fmla="*/ 165115 w 1099976"/>
                <a:gd name="connsiteY4" fmla="*/ 180041 h 732719"/>
                <a:gd name="connsiteX5" fmla="*/ 260184 w 1099976"/>
                <a:gd name="connsiteY5" fmla="*/ 101180 h 732719"/>
                <a:gd name="connsiteX6" fmla="*/ 336384 w 1099976"/>
                <a:gd name="connsiteY6" fmla="*/ 186331 h 732719"/>
                <a:gd name="connsiteX7" fmla="*/ 328402 w 1099976"/>
                <a:gd name="connsiteY7" fmla="*/ 602680 h 732719"/>
                <a:gd name="connsiteX8" fmla="*/ 512273 w 1099976"/>
                <a:gd name="connsiteY8" fmla="*/ 595969 h 732719"/>
                <a:gd name="connsiteX9" fmla="*/ 512273 w 1099976"/>
                <a:gd name="connsiteY9" fmla="*/ 140135 h 732719"/>
                <a:gd name="connsiteX10" fmla="*/ 707126 w 1099976"/>
                <a:gd name="connsiteY10" fmla="*/ 185719 h 732719"/>
                <a:gd name="connsiteX11" fmla="*/ 707128 w 1099976"/>
                <a:gd name="connsiteY11" fmla="*/ 595969 h 732719"/>
                <a:gd name="connsiteX12" fmla="*/ 901980 w 1099976"/>
                <a:gd name="connsiteY12" fmla="*/ 595969 h 732719"/>
                <a:gd name="connsiteX13" fmla="*/ 901980 w 1099976"/>
                <a:gd name="connsiteY13" fmla="*/ 140135 h 732719"/>
                <a:gd name="connsiteX14" fmla="*/ 1071691 w 1099976"/>
                <a:gd name="connsiteY14" fmla="*/ 182333 h 732719"/>
                <a:gd name="connsiteX15" fmla="*/ 1071691 w 1099976"/>
                <a:gd name="connsiteY15" fmla="*/ 638167 h 732719"/>
                <a:gd name="connsiteX16" fmla="*/ 901982 w 1099976"/>
                <a:gd name="connsiteY16" fmla="*/ 732719 h 732719"/>
                <a:gd name="connsiteX0" fmla="*/ 240589 w 1099976"/>
                <a:gd name="connsiteY0" fmla="*/ 23287 h 742424"/>
                <a:gd name="connsiteX1" fmla="*/ 25143 w 1099976"/>
                <a:gd name="connsiteY1" fmla="*/ 94552 h 742424"/>
                <a:gd name="connsiteX2" fmla="*/ 25143 w 1099976"/>
                <a:gd name="connsiteY2" fmla="*/ 595969 h 742424"/>
                <a:gd name="connsiteX3" fmla="*/ 176002 w 1099976"/>
                <a:gd name="connsiteY3" fmla="*/ 602680 h 742424"/>
                <a:gd name="connsiteX4" fmla="*/ 165115 w 1099976"/>
                <a:gd name="connsiteY4" fmla="*/ 180041 h 742424"/>
                <a:gd name="connsiteX5" fmla="*/ 260184 w 1099976"/>
                <a:gd name="connsiteY5" fmla="*/ 101180 h 742424"/>
                <a:gd name="connsiteX6" fmla="*/ 336384 w 1099976"/>
                <a:gd name="connsiteY6" fmla="*/ 186331 h 742424"/>
                <a:gd name="connsiteX7" fmla="*/ 328402 w 1099976"/>
                <a:gd name="connsiteY7" fmla="*/ 602680 h 742424"/>
                <a:gd name="connsiteX8" fmla="*/ 512273 w 1099976"/>
                <a:gd name="connsiteY8" fmla="*/ 595969 h 742424"/>
                <a:gd name="connsiteX9" fmla="*/ 512273 w 1099976"/>
                <a:gd name="connsiteY9" fmla="*/ 140135 h 742424"/>
                <a:gd name="connsiteX10" fmla="*/ 707126 w 1099976"/>
                <a:gd name="connsiteY10" fmla="*/ 185719 h 742424"/>
                <a:gd name="connsiteX11" fmla="*/ 707128 w 1099976"/>
                <a:gd name="connsiteY11" fmla="*/ 595969 h 742424"/>
                <a:gd name="connsiteX12" fmla="*/ 901980 w 1099976"/>
                <a:gd name="connsiteY12" fmla="*/ 595969 h 742424"/>
                <a:gd name="connsiteX13" fmla="*/ 901980 w 1099976"/>
                <a:gd name="connsiteY13" fmla="*/ 140135 h 742424"/>
                <a:gd name="connsiteX14" fmla="*/ 1071691 w 1099976"/>
                <a:gd name="connsiteY14" fmla="*/ 182333 h 742424"/>
                <a:gd name="connsiteX15" fmla="*/ 1071691 w 1099976"/>
                <a:gd name="connsiteY15" fmla="*/ 638167 h 742424"/>
                <a:gd name="connsiteX16" fmla="*/ 901982 w 1099976"/>
                <a:gd name="connsiteY16" fmla="*/ 732719 h 742424"/>
                <a:gd name="connsiteX0" fmla="*/ 240589 w 1099976"/>
                <a:gd name="connsiteY0" fmla="*/ 23287 h 742424"/>
                <a:gd name="connsiteX1" fmla="*/ 25143 w 1099976"/>
                <a:gd name="connsiteY1" fmla="*/ 94552 h 742424"/>
                <a:gd name="connsiteX2" fmla="*/ 25143 w 1099976"/>
                <a:gd name="connsiteY2" fmla="*/ 595969 h 742424"/>
                <a:gd name="connsiteX3" fmla="*/ 176002 w 1099976"/>
                <a:gd name="connsiteY3" fmla="*/ 602680 h 742424"/>
                <a:gd name="connsiteX4" fmla="*/ 165115 w 1099976"/>
                <a:gd name="connsiteY4" fmla="*/ 180041 h 742424"/>
                <a:gd name="connsiteX5" fmla="*/ 260184 w 1099976"/>
                <a:gd name="connsiteY5" fmla="*/ 101180 h 742424"/>
                <a:gd name="connsiteX6" fmla="*/ 336384 w 1099976"/>
                <a:gd name="connsiteY6" fmla="*/ 186331 h 742424"/>
                <a:gd name="connsiteX7" fmla="*/ 328402 w 1099976"/>
                <a:gd name="connsiteY7" fmla="*/ 602680 h 742424"/>
                <a:gd name="connsiteX8" fmla="*/ 512273 w 1099976"/>
                <a:gd name="connsiteY8" fmla="*/ 595969 h 742424"/>
                <a:gd name="connsiteX9" fmla="*/ 512273 w 1099976"/>
                <a:gd name="connsiteY9" fmla="*/ 140135 h 742424"/>
                <a:gd name="connsiteX10" fmla="*/ 707126 w 1099976"/>
                <a:gd name="connsiteY10" fmla="*/ 185719 h 742424"/>
                <a:gd name="connsiteX11" fmla="*/ 707128 w 1099976"/>
                <a:gd name="connsiteY11" fmla="*/ 595969 h 742424"/>
                <a:gd name="connsiteX12" fmla="*/ 901980 w 1099976"/>
                <a:gd name="connsiteY12" fmla="*/ 595969 h 742424"/>
                <a:gd name="connsiteX13" fmla="*/ 901980 w 1099976"/>
                <a:gd name="connsiteY13" fmla="*/ 140135 h 742424"/>
                <a:gd name="connsiteX14" fmla="*/ 1071691 w 1099976"/>
                <a:gd name="connsiteY14" fmla="*/ 182333 h 742424"/>
                <a:gd name="connsiteX15" fmla="*/ 1071691 w 1099976"/>
                <a:gd name="connsiteY15" fmla="*/ 638167 h 742424"/>
                <a:gd name="connsiteX16" fmla="*/ 901982 w 1099976"/>
                <a:gd name="connsiteY16" fmla="*/ 732719 h 74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976" h="742424">
                  <a:moveTo>
                    <a:pt x="240589" y="23287"/>
                  </a:moveTo>
                  <a:cubicBezTo>
                    <a:pt x="235043" y="23274"/>
                    <a:pt x="30220" y="0"/>
                    <a:pt x="25143" y="94552"/>
                  </a:cubicBezTo>
                  <a:cubicBezTo>
                    <a:pt x="17160" y="196065"/>
                    <a:pt x="0" y="511281"/>
                    <a:pt x="25143" y="595969"/>
                  </a:cubicBezTo>
                  <a:cubicBezTo>
                    <a:pt x="50286" y="680657"/>
                    <a:pt x="152673" y="672001"/>
                    <a:pt x="176002" y="602680"/>
                  </a:cubicBezTo>
                  <a:cubicBezTo>
                    <a:pt x="199331" y="533359"/>
                    <a:pt x="151085" y="263624"/>
                    <a:pt x="165115" y="180041"/>
                  </a:cubicBezTo>
                  <a:cubicBezTo>
                    <a:pt x="179145" y="96458"/>
                    <a:pt x="231639" y="100132"/>
                    <a:pt x="260184" y="101180"/>
                  </a:cubicBezTo>
                  <a:cubicBezTo>
                    <a:pt x="288729" y="102228"/>
                    <a:pt x="325014" y="102748"/>
                    <a:pt x="336384" y="186331"/>
                  </a:cubicBezTo>
                  <a:cubicBezTo>
                    <a:pt x="347754" y="269914"/>
                    <a:pt x="299087" y="534407"/>
                    <a:pt x="328402" y="602680"/>
                  </a:cubicBezTo>
                  <a:cubicBezTo>
                    <a:pt x="357717" y="670953"/>
                    <a:pt x="481628" y="673060"/>
                    <a:pt x="512273" y="595969"/>
                  </a:cubicBezTo>
                  <a:cubicBezTo>
                    <a:pt x="542918" y="518878"/>
                    <a:pt x="479798" y="208510"/>
                    <a:pt x="512273" y="140135"/>
                  </a:cubicBezTo>
                  <a:cubicBezTo>
                    <a:pt x="544748" y="71760"/>
                    <a:pt x="674650" y="109747"/>
                    <a:pt x="707126" y="185719"/>
                  </a:cubicBezTo>
                  <a:cubicBezTo>
                    <a:pt x="739602" y="261691"/>
                    <a:pt x="674652" y="527594"/>
                    <a:pt x="707128" y="595969"/>
                  </a:cubicBezTo>
                  <a:cubicBezTo>
                    <a:pt x="739604" y="664344"/>
                    <a:pt x="869505" y="671941"/>
                    <a:pt x="901980" y="595969"/>
                  </a:cubicBezTo>
                  <a:cubicBezTo>
                    <a:pt x="934455" y="519997"/>
                    <a:pt x="873695" y="209074"/>
                    <a:pt x="901980" y="140135"/>
                  </a:cubicBezTo>
                  <a:cubicBezTo>
                    <a:pt x="930265" y="71196"/>
                    <a:pt x="1043406" y="99328"/>
                    <a:pt x="1071691" y="182333"/>
                  </a:cubicBezTo>
                  <a:cubicBezTo>
                    <a:pt x="1099976" y="265338"/>
                    <a:pt x="1074689" y="418385"/>
                    <a:pt x="1071691" y="638167"/>
                  </a:cubicBezTo>
                  <a:cubicBezTo>
                    <a:pt x="1084310" y="742424"/>
                    <a:pt x="986265" y="728089"/>
                    <a:pt x="901982" y="732719"/>
                  </a:cubicBezTo>
                </a:path>
              </a:pathLst>
            </a:custGeom>
            <a:ln w="22225" cap="rnd" cmpd="sng" algn="ctr">
              <a:solidFill>
                <a:srgbClr val="1C5FC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94" name="Freeform 293"/>
            <p:cNvSpPr>
              <a:spLocks noChangeAspect="1"/>
            </p:cNvSpPr>
            <p:nvPr/>
          </p:nvSpPr>
          <p:spPr>
            <a:xfrm rot="1502397">
              <a:off x="8167955" y="3171980"/>
              <a:ext cx="253540" cy="365760"/>
            </a:xfrm>
            <a:custGeom>
              <a:avLst/>
              <a:gdLst>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42537 w 500742"/>
                <a:gd name="connsiteY12" fmla="*/ 613954 h 766353"/>
                <a:gd name="connsiteX13" fmla="*/ 368662 w 500742"/>
                <a:gd name="connsiteY13" fmla="*/ 529771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42537 w 500742"/>
                <a:gd name="connsiteY12" fmla="*/ 613954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73165 w 500742"/>
                <a:gd name="connsiteY15" fmla="*/ 126274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65462 w 500742"/>
                <a:gd name="connsiteY8" fmla="*/ 91439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52400 w 500742"/>
                <a:gd name="connsiteY8" fmla="*/ 85150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52400 w 500742"/>
                <a:gd name="connsiteY8" fmla="*/ 85150 h 766353"/>
                <a:gd name="connsiteX9" fmla="*/ 232228 w 500742"/>
                <a:gd name="connsiteY9" fmla="*/ 105954 h 766353"/>
                <a:gd name="connsiteX10" fmla="*/ 249645 w 500742"/>
                <a:gd name="connsiteY10" fmla="*/ 207554 h 766353"/>
                <a:gd name="connsiteX11" fmla="*/ 258354 w 500742"/>
                <a:gd name="connsiteY11" fmla="*/ 570411 h 766353"/>
                <a:gd name="connsiteX12" fmla="*/ 304800 w 500742"/>
                <a:gd name="connsiteY12" fmla="*/ 638628 h 766353"/>
                <a:gd name="connsiteX13" fmla="*/ 381000 w 500742"/>
                <a:gd name="connsiteY13" fmla="*/ 553477 h 766353"/>
                <a:gd name="connsiteX14" fmla="*/ 368662 w 500742"/>
                <a:gd name="connsiteY14" fmla="*/ 126274 h 766353"/>
                <a:gd name="connsiteX15" fmla="*/ 457200 w 500742"/>
                <a:gd name="connsiteY15" fmla="*/ 170301 h 766353"/>
                <a:gd name="connsiteX16" fmla="*/ 476068 w 500742"/>
                <a:gd name="connsiteY16" fmla="*/ 599439 h 766353"/>
                <a:gd name="connsiteX17" fmla="*/ 473165 w 500742"/>
                <a:gd name="connsiteY17" fmla="*/ 738777 h 766353"/>
                <a:gd name="connsiteX18" fmla="*/ 310605 w 500742"/>
                <a:gd name="connsiteY18" fmla="*/ 761999 h 766353"/>
                <a:gd name="connsiteX19" fmla="*/ 310605 w 500742"/>
                <a:gd name="connsiteY19"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524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2286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2286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2286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524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524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1524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00742"/>
                <a:gd name="connsiteY0" fmla="*/ 7257 h 766353"/>
                <a:gd name="connsiteX1" fmla="*/ 63862 w 500742"/>
                <a:gd name="connsiteY1" fmla="*/ 7257 h 766353"/>
                <a:gd name="connsiteX2" fmla="*/ 20319 w 500742"/>
                <a:gd name="connsiteY2" fmla="*/ 50799 h 766353"/>
                <a:gd name="connsiteX3" fmla="*/ 11611 w 500742"/>
                <a:gd name="connsiteY3" fmla="*/ 146594 h 766353"/>
                <a:gd name="connsiteX4" fmla="*/ 11611 w 500742"/>
                <a:gd name="connsiteY4" fmla="*/ 552994 h 766353"/>
                <a:gd name="connsiteX5" fmla="*/ 81279 w 500742"/>
                <a:gd name="connsiteY5" fmla="*/ 634274 h 766353"/>
                <a:gd name="connsiteX6" fmla="*/ 136434 w 500742"/>
                <a:gd name="connsiteY6" fmla="*/ 570411 h 766353"/>
                <a:gd name="connsiteX7" fmla="*/ 133531 w 500742"/>
                <a:gd name="connsiteY7" fmla="*/ 164011 h 766353"/>
                <a:gd name="connsiteX8" fmla="*/ 228600 w 500742"/>
                <a:gd name="connsiteY8" fmla="*/ 85150 h 766353"/>
                <a:gd name="connsiteX9" fmla="*/ 249645 w 500742"/>
                <a:gd name="connsiteY9" fmla="*/ 207554 h 766353"/>
                <a:gd name="connsiteX10" fmla="*/ 258354 w 500742"/>
                <a:gd name="connsiteY10" fmla="*/ 570411 h 766353"/>
                <a:gd name="connsiteX11" fmla="*/ 304800 w 500742"/>
                <a:gd name="connsiteY11" fmla="*/ 638628 h 766353"/>
                <a:gd name="connsiteX12" fmla="*/ 381000 w 500742"/>
                <a:gd name="connsiteY12" fmla="*/ 553477 h 766353"/>
                <a:gd name="connsiteX13" fmla="*/ 368662 w 500742"/>
                <a:gd name="connsiteY13" fmla="*/ 126274 h 766353"/>
                <a:gd name="connsiteX14" fmla="*/ 457200 w 500742"/>
                <a:gd name="connsiteY14" fmla="*/ 170301 h 766353"/>
                <a:gd name="connsiteX15" fmla="*/ 476068 w 500742"/>
                <a:gd name="connsiteY15" fmla="*/ 599439 h 766353"/>
                <a:gd name="connsiteX16" fmla="*/ 473165 w 500742"/>
                <a:gd name="connsiteY16" fmla="*/ 738777 h 766353"/>
                <a:gd name="connsiteX17" fmla="*/ 310605 w 500742"/>
                <a:gd name="connsiteY17" fmla="*/ 761999 h 766353"/>
                <a:gd name="connsiteX18" fmla="*/ 310605 w 500742"/>
                <a:gd name="connsiteY18" fmla="*/ 764902 h 766353"/>
                <a:gd name="connsiteX0" fmla="*/ 209005 w 536352"/>
                <a:gd name="connsiteY0" fmla="*/ 7257 h 766353"/>
                <a:gd name="connsiteX1" fmla="*/ 63862 w 536352"/>
                <a:gd name="connsiteY1" fmla="*/ 7257 h 766353"/>
                <a:gd name="connsiteX2" fmla="*/ 20319 w 536352"/>
                <a:gd name="connsiteY2" fmla="*/ 50799 h 766353"/>
                <a:gd name="connsiteX3" fmla="*/ 11611 w 536352"/>
                <a:gd name="connsiteY3" fmla="*/ 146594 h 766353"/>
                <a:gd name="connsiteX4" fmla="*/ 11611 w 536352"/>
                <a:gd name="connsiteY4" fmla="*/ 552994 h 766353"/>
                <a:gd name="connsiteX5" fmla="*/ 81279 w 536352"/>
                <a:gd name="connsiteY5" fmla="*/ 634274 h 766353"/>
                <a:gd name="connsiteX6" fmla="*/ 136434 w 536352"/>
                <a:gd name="connsiteY6" fmla="*/ 570411 h 766353"/>
                <a:gd name="connsiteX7" fmla="*/ 133531 w 536352"/>
                <a:gd name="connsiteY7" fmla="*/ 164011 h 766353"/>
                <a:gd name="connsiteX8" fmla="*/ 228600 w 536352"/>
                <a:gd name="connsiteY8" fmla="*/ 85150 h 766353"/>
                <a:gd name="connsiteX9" fmla="*/ 249645 w 536352"/>
                <a:gd name="connsiteY9" fmla="*/ 207554 h 766353"/>
                <a:gd name="connsiteX10" fmla="*/ 258354 w 536352"/>
                <a:gd name="connsiteY10" fmla="*/ 570411 h 766353"/>
                <a:gd name="connsiteX11" fmla="*/ 304800 w 536352"/>
                <a:gd name="connsiteY11" fmla="*/ 638628 h 766353"/>
                <a:gd name="connsiteX12" fmla="*/ 381000 w 536352"/>
                <a:gd name="connsiteY12" fmla="*/ 553477 h 766353"/>
                <a:gd name="connsiteX13" fmla="*/ 368662 w 536352"/>
                <a:gd name="connsiteY13" fmla="*/ 126274 h 766353"/>
                <a:gd name="connsiteX14" fmla="*/ 533400 w 536352"/>
                <a:gd name="connsiteY14" fmla="*/ 170301 h 766353"/>
                <a:gd name="connsiteX15" fmla="*/ 476068 w 536352"/>
                <a:gd name="connsiteY15" fmla="*/ 599439 h 766353"/>
                <a:gd name="connsiteX16" fmla="*/ 473165 w 536352"/>
                <a:gd name="connsiteY16" fmla="*/ 738777 h 766353"/>
                <a:gd name="connsiteX17" fmla="*/ 310605 w 536352"/>
                <a:gd name="connsiteY17" fmla="*/ 761999 h 766353"/>
                <a:gd name="connsiteX18" fmla="*/ 310605 w 536352"/>
                <a:gd name="connsiteY18" fmla="*/ 764902 h 766353"/>
                <a:gd name="connsiteX0" fmla="*/ 209005 w 560856"/>
                <a:gd name="connsiteY0" fmla="*/ 7257 h 766435"/>
                <a:gd name="connsiteX1" fmla="*/ 63862 w 560856"/>
                <a:gd name="connsiteY1" fmla="*/ 7257 h 766435"/>
                <a:gd name="connsiteX2" fmla="*/ 20319 w 560856"/>
                <a:gd name="connsiteY2" fmla="*/ 50799 h 766435"/>
                <a:gd name="connsiteX3" fmla="*/ 11611 w 560856"/>
                <a:gd name="connsiteY3" fmla="*/ 146594 h 766435"/>
                <a:gd name="connsiteX4" fmla="*/ 11611 w 560856"/>
                <a:gd name="connsiteY4" fmla="*/ 552994 h 766435"/>
                <a:gd name="connsiteX5" fmla="*/ 81279 w 560856"/>
                <a:gd name="connsiteY5" fmla="*/ 634274 h 766435"/>
                <a:gd name="connsiteX6" fmla="*/ 136434 w 560856"/>
                <a:gd name="connsiteY6" fmla="*/ 570411 h 766435"/>
                <a:gd name="connsiteX7" fmla="*/ 133531 w 560856"/>
                <a:gd name="connsiteY7" fmla="*/ 164011 h 766435"/>
                <a:gd name="connsiteX8" fmla="*/ 228600 w 560856"/>
                <a:gd name="connsiteY8" fmla="*/ 85150 h 766435"/>
                <a:gd name="connsiteX9" fmla="*/ 249645 w 560856"/>
                <a:gd name="connsiteY9" fmla="*/ 207554 h 766435"/>
                <a:gd name="connsiteX10" fmla="*/ 258354 w 560856"/>
                <a:gd name="connsiteY10" fmla="*/ 570411 h 766435"/>
                <a:gd name="connsiteX11" fmla="*/ 304800 w 560856"/>
                <a:gd name="connsiteY11" fmla="*/ 638628 h 766435"/>
                <a:gd name="connsiteX12" fmla="*/ 381000 w 560856"/>
                <a:gd name="connsiteY12" fmla="*/ 553477 h 766435"/>
                <a:gd name="connsiteX13" fmla="*/ 368662 w 560856"/>
                <a:gd name="connsiteY13" fmla="*/ 126274 h 766435"/>
                <a:gd name="connsiteX14" fmla="*/ 533400 w 560856"/>
                <a:gd name="connsiteY14" fmla="*/ 170301 h 766435"/>
                <a:gd name="connsiteX15" fmla="*/ 533400 w 560856"/>
                <a:gd name="connsiteY15" fmla="*/ 596052 h 766435"/>
                <a:gd name="connsiteX16" fmla="*/ 473165 w 560856"/>
                <a:gd name="connsiteY16" fmla="*/ 738777 h 766435"/>
                <a:gd name="connsiteX17" fmla="*/ 310605 w 560856"/>
                <a:gd name="connsiteY17" fmla="*/ 761999 h 766435"/>
                <a:gd name="connsiteX18" fmla="*/ 310605 w 560856"/>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249645 w 558800"/>
                <a:gd name="connsiteY9" fmla="*/ 207554 h 766435"/>
                <a:gd name="connsiteX10" fmla="*/ 258354 w 558800"/>
                <a:gd name="connsiteY10" fmla="*/ 570411 h 766435"/>
                <a:gd name="connsiteX11" fmla="*/ 304800 w 558800"/>
                <a:gd name="connsiteY11" fmla="*/ 638628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249645 w 558800"/>
                <a:gd name="connsiteY9" fmla="*/ 207554 h 766435"/>
                <a:gd name="connsiteX10" fmla="*/ 258354 w 558800"/>
                <a:gd name="connsiteY10" fmla="*/ 570411 h 766435"/>
                <a:gd name="connsiteX11" fmla="*/ 304800 w 558800"/>
                <a:gd name="connsiteY11" fmla="*/ 638628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249645 w 558800"/>
                <a:gd name="connsiteY9" fmla="*/ 207554 h 766435"/>
                <a:gd name="connsiteX10" fmla="*/ 258354 w 558800"/>
                <a:gd name="connsiteY10" fmla="*/ 570411 h 766435"/>
                <a:gd name="connsiteX11" fmla="*/ 304800 w 558800"/>
                <a:gd name="connsiteY11" fmla="*/ 638628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304800 w 558800"/>
                <a:gd name="connsiteY9" fmla="*/ 212876 h 766435"/>
                <a:gd name="connsiteX10" fmla="*/ 258354 w 558800"/>
                <a:gd name="connsiteY10" fmla="*/ 570411 h 766435"/>
                <a:gd name="connsiteX11" fmla="*/ 304800 w 558800"/>
                <a:gd name="connsiteY11" fmla="*/ 638628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304800 w 558800"/>
                <a:gd name="connsiteY9" fmla="*/ 170301 h 766435"/>
                <a:gd name="connsiteX10" fmla="*/ 258354 w 558800"/>
                <a:gd name="connsiteY10" fmla="*/ 570411 h 766435"/>
                <a:gd name="connsiteX11" fmla="*/ 304800 w 558800"/>
                <a:gd name="connsiteY11" fmla="*/ 638628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304800 w 558800"/>
                <a:gd name="connsiteY9" fmla="*/ 170301 h 766435"/>
                <a:gd name="connsiteX10" fmla="*/ 258354 w 558800"/>
                <a:gd name="connsiteY10" fmla="*/ 570411 h 766435"/>
                <a:gd name="connsiteX11" fmla="*/ 304800 w 558800"/>
                <a:gd name="connsiteY11" fmla="*/ 638628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304800 w 558800"/>
                <a:gd name="connsiteY9" fmla="*/ 170301 h 766435"/>
                <a:gd name="connsiteX10" fmla="*/ 258354 w 558800"/>
                <a:gd name="connsiteY10" fmla="*/ 570411 h 766435"/>
                <a:gd name="connsiteX11" fmla="*/ 381000 w 558800"/>
                <a:gd name="connsiteY11" fmla="*/ 638627 h 766435"/>
                <a:gd name="connsiteX12" fmla="*/ 3810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558800"/>
                <a:gd name="connsiteY0" fmla="*/ 7257 h 766435"/>
                <a:gd name="connsiteX1" fmla="*/ 63862 w 558800"/>
                <a:gd name="connsiteY1" fmla="*/ 7257 h 766435"/>
                <a:gd name="connsiteX2" fmla="*/ 20319 w 558800"/>
                <a:gd name="connsiteY2" fmla="*/ 50799 h 766435"/>
                <a:gd name="connsiteX3" fmla="*/ 11611 w 558800"/>
                <a:gd name="connsiteY3" fmla="*/ 146594 h 766435"/>
                <a:gd name="connsiteX4" fmla="*/ 11611 w 558800"/>
                <a:gd name="connsiteY4" fmla="*/ 552994 h 766435"/>
                <a:gd name="connsiteX5" fmla="*/ 81279 w 558800"/>
                <a:gd name="connsiteY5" fmla="*/ 634274 h 766435"/>
                <a:gd name="connsiteX6" fmla="*/ 136434 w 558800"/>
                <a:gd name="connsiteY6" fmla="*/ 570411 h 766435"/>
                <a:gd name="connsiteX7" fmla="*/ 133531 w 558800"/>
                <a:gd name="connsiteY7" fmla="*/ 164011 h 766435"/>
                <a:gd name="connsiteX8" fmla="*/ 228600 w 558800"/>
                <a:gd name="connsiteY8" fmla="*/ 85150 h 766435"/>
                <a:gd name="connsiteX9" fmla="*/ 304800 w 558800"/>
                <a:gd name="connsiteY9" fmla="*/ 170301 h 766435"/>
                <a:gd name="connsiteX10" fmla="*/ 258354 w 558800"/>
                <a:gd name="connsiteY10" fmla="*/ 570411 h 766435"/>
                <a:gd name="connsiteX11" fmla="*/ 381000 w 558800"/>
                <a:gd name="connsiteY11" fmla="*/ 638627 h 766435"/>
                <a:gd name="connsiteX12" fmla="*/ 457200 w 558800"/>
                <a:gd name="connsiteY12" fmla="*/ 553477 h 766435"/>
                <a:gd name="connsiteX13" fmla="*/ 381000 w 558800"/>
                <a:gd name="connsiteY13" fmla="*/ 127725 h 766435"/>
                <a:gd name="connsiteX14" fmla="*/ 533400 w 558800"/>
                <a:gd name="connsiteY14" fmla="*/ 170301 h 766435"/>
                <a:gd name="connsiteX15" fmla="*/ 533400 w 558800"/>
                <a:gd name="connsiteY15" fmla="*/ 596052 h 766435"/>
                <a:gd name="connsiteX16" fmla="*/ 473165 w 558800"/>
                <a:gd name="connsiteY16" fmla="*/ 738777 h 766435"/>
                <a:gd name="connsiteX17" fmla="*/ 310605 w 558800"/>
                <a:gd name="connsiteY17" fmla="*/ 761999 h 766435"/>
                <a:gd name="connsiteX18" fmla="*/ 310605 w 558800"/>
                <a:gd name="connsiteY18" fmla="*/ 764902 h 766435"/>
                <a:gd name="connsiteX0" fmla="*/ 209005 w 635000"/>
                <a:gd name="connsiteY0" fmla="*/ 7257 h 766435"/>
                <a:gd name="connsiteX1" fmla="*/ 63862 w 635000"/>
                <a:gd name="connsiteY1" fmla="*/ 7257 h 766435"/>
                <a:gd name="connsiteX2" fmla="*/ 20319 w 635000"/>
                <a:gd name="connsiteY2" fmla="*/ 50799 h 766435"/>
                <a:gd name="connsiteX3" fmla="*/ 11611 w 635000"/>
                <a:gd name="connsiteY3" fmla="*/ 146594 h 766435"/>
                <a:gd name="connsiteX4" fmla="*/ 11611 w 635000"/>
                <a:gd name="connsiteY4" fmla="*/ 552994 h 766435"/>
                <a:gd name="connsiteX5" fmla="*/ 81279 w 635000"/>
                <a:gd name="connsiteY5" fmla="*/ 634274 h 766435"/>
                <a:gd name="connsiteX6" fmla="*/ 136434 w 635000"/>
                <a:gd name="connsiteY6" fmla="*/ 570411 h 766435"/>
                <a:gd name="connsiteX7" fmla="*/ 133531 w 635000"/>
                <a:gd name="connsiteY7" fmla="*/ 164011 h 766435"/>
                <a:gd name="connsiteX8" fmla="*/ 228600 w 635000"/>
                <a:gd name="connsiteY8" fmla="*/ 85150 h 766435"/>
                <a:gd name="connsiteX9" fmla="*/ 304800 w 635000"/>
                <a:gd name="connsiteY9" fmla="*/ 170301 h 766435"/>
                <a:gd name="connsiteX10" fmla="*/ 258354 w 635000"/>
                <a:gd name="connsiteY10" fmla="*/ 570411 h 766435"/>
                <a:gd name="connsiteX11" fmla="*/ 381000 w 635000"/>
                <a:gd name="connsiteY11" fmla="*/ 638627 h 766435"/>
                <a:gd name="connsiteX12" fmla="*/ 457200 w 635000"/>
                <a:gd name="connsiteY12" fmla="*/ 553477 h 766435"/>
                <a:gd name="connsiteX13" fmla="*/ 381000 w 635000"/>
                <a:gd name="connsiteY13" fmla="*/ 127725 h 766435"/>
                <a:gd name="connsiteX14" fmla="*/ 609600 w 635000"/>
                <a:gd name="connsiteY14" fmla="*/ 170301 h 766435"/>
                <a:gd name="connsiteX15" fmla="*/ 533400 w 635000"/>
                <a:gd name="connsiteY15" fmla="*/ 596052 h 766435"/>
                <a:gd name="connsiteX16" fmla="*/ 473165 w 635000"/>
                <a:gd name="connsiteY16" fmla="*/ 738777 h 766435"/>
                <a:gd name="connsiteX17" fmla="*/ 310605 w 635000"/>
                <a:gd name="connsiteY17" fmla="*/ 761999 h 766435"/>
                <a:gd name="connsiteX18" fmla="*/ 310605 w 635000"/>
                <a:gd name="connsiteY18" fmla="*/ 764902 h 766435"/>
                <a:gd name="connsiteX0" fmla="*/ 209005 w 622300"/>
                <a:gd name="connsiteY0" fmla="*/ 7257 h 766435"/>
                <a:gd name="connsiteX1" fmla="*/ 63862 w 622300"/>
                <a:gd name="connsiteY1" fmla="*/ 7257 h 766435"/>
                <a:gd name="connsiteX2" fmla="*/ 20319 w 622300"/>
                <a:gd name="connsiteY2" fmla="*/ 50799 h 766435"/>
                <a:gd name="connsiteX3" fmla="*/ 11611 w 622300"/>
                <a:gd name="connsiteY3" fmla="*/ 146594 h 766435"/>
                <a:gd name="connsiteX4" fmla="*/ 11611 w 622300"/>
                <a:gd name="connsiteY4" fmla="*/ 552994 h 766435"/>
                <a:gd name="connsiteX5" fmla="*/ 81279 w 622300"/>
                <a:gd name="connsiteY5" fmla="*/ 634274 h 766435"/>
                <a:gd name="connsiteX6" fmla="*/ 136434 w 622300"/>
                <a:gd name="connsiteY6" fmla="*/ 570411 h 766435"/>
                <a:gd name="connsiteX7" fmla="*/ 133531 w 622300"/>
                <a:gd name="connsiteY7" fmla="*/ 164011 h 766435"/>
                <a:gd name="connsiteX8" fmla="*/ 228600 w 622300"/>
                <a:gd name="connsiteY8" fmla="*/ 85150 h 766435"/>
                <a:gd name="connsiteX9" fmla="*/ 304800 w 622300"/>
                <a:gd name="connsiteY9" fmla="*/ 170301 h 766435"/>
                <a:gd name="connsiteX10" fmla="*/ 258354 w 622300"/>
                <a:gd name="connsiteY10" fmla="*/ 570411 h 766435"/>
                <a:gd name="connsiteX11" fmla="*/ 381000 w 622300"/>
                <a:gd name="connsiteY11" fmla="*/ 638627 h 766435"/>
                <a:gd name="connsiteX12" fmla="*/ 457200 w 622300"/>
                <a:gd name="connsiteY12" fmla="*/ 553477 h 766435"/>
                <a:gd name="connsiteX13" fmla="*/ 457200 w 622300"/>
                <a:gd name="connsiteY13" fmla="*/ 127725 h 766435"/>
                <a:gd name="connsiteX14" fmla="*/ 609600 w 622300"/>
                <a:gd name="connsiteY14" fmla="*/ 170301 h 766435"/>
                <a:gd name="connsiteX15" fmla="*/ 533400 w 622300"/>
                <a:gd name="connsiteY15" fmla="*/ 596052 h 766435"/>
                <a:gd name="connsiteX16" fmla="*/ 473165 w 622300"/>
                <a:gd name="connsiteY16" fmla="*/ 738777 h 766435"/>
                <a:gd name="connsiteX17" fmla="*/ 310605 w 622300"/>
                <a:gd name="connsiteY17" fmla="*/ 761999 h 766435"/>
                <a:gd name="connsiteX18" fmla="*/ 310605 w 622300"/>
                <a:gd name="connsiteY18" fmla="*/ 764902 h 766435"/>
                <a:gd name="connsiteX0" fmla="*/ 209005 w 635000"/>
                <a:gd name="connsiteY0" fmla="*/ 7257 h 766435"/>
                <a:gd name="connsiteX1" fmla="*/ 63862 w 635000"/>
                <a:gd name="connsiteY1" fmla="*/ 7257 h 766435"/>
                <a:gd name="connsiteX2" fmla="*/ 20319 w 635000"/>
                <a:gd name="connsiteY2" fmla="*/ 50799 h 766435"/>
                <a:gd name="connsiteX3" fmla="*/ 11611 w 635000"/>
                <a:gd name="connsiteY3" fmla="*/ 146594 h 766435"/>
                <a:gd name="connsiteX4" fmla="*/ 11611 w 635000"/>
                <a:gd name="connsiteY4" fmla="*/ 552994 h 766435"/>
                <a:gd name="connsiteX5" fmla="*/ 81279 w 635000"/>
                <a:gd name="connsiteY5" fmla="*/ 634274 h 766435"/>
                <a:gd name="connsiteX6" fmla="*/ 136434 w 635000"/>
                <a:gd name="connsiteY6" fmla="*/ 570411 h 766435"/>
                <a:gd name="connsiteX7" fmla="*/ 133531 w 635000"/>
                <a:gd name="connsiteY7" fmla="*/ 164011 h 766435"/>
                <a:gd name="connsiteX8" fmla="*/ 228600 w 635000"/>
                <a:gd name="connsiteY8" fmla="*/ 85150 h 766435"/>
                <a:gd name="connsiteX9" fmla="*/ 304800 w 635000"/>
                <a:gd name="connsiteY9" fmla="*/ 170301 h 766435"/>
                <a:gd name="connsiteX10" fmla="*/ 258354 w 635000"/>
                <a:gd name="connsiteY10" fmla="*/ 570411 h 766435"/>
                <a:gd name="connsiteX11" fmla="*/ 381000 w 635000"/>
                <a:gd name="connsiteY11" fmla="*/ 638627 h 766435"/>
                <a:gd name="connsiteX12" fmla="*/ 457200 w 635000"/>
                <a:gd name="connsiteY12" fmla="*/ 553477 h 766435"/>
                <a:gd name="connsiteX13" fmla="*/ 457200 w 635000"/>
                <a:gd name="connsiteY13" fmla="*/ 127725 h 766435"/>
                <a:gd name="connsiteX14" fmla="*/ 609600 w 635000"/>
                <a:gd name="connsiteY14" fmla="*/ 170301 h 766435"/>
                <a:gd name="connsiteX15" fmla="*/ 609600 w 635000"/>
                <a:gd name="connsiteY15" fmla="*/ 596052 h 766435"/>
                <a:gd name="connsiteX16" fmla="*/ 473165 w 635000"/>
                <a:gd name="connsiteY16" fmla="*/ 738777 h 766435"/>
                <a:gd name="connsiteX17" fmla="*/ 310605 w 635000"/>
                <a:gd name="connsiteY17" fmla="*/ 761999 h 766435"/>
                <a:gd name="connsiteX18" fmla="*/ 310605 w 635000"/>
                <a:gd name="connsiteY18" fmla="*/ 764902 h 766435"/>
                <a:gd name="connsiteX0" fmla="*/ 209005 w 635000"/>
                <a:gd name="connsiteY0" fmla="*/ 7257 h 794011"/>
                <a:gd name="connsiteX1" fmla="*/ 63862 w 635000"/>
                <a:gd name="connsiteY1" fmla="*/ 7257 h 794011"/>
                <a:gd name="connsiteX2" fmla="*/ 20319 w 635000"/>
                <a:gd name="connsiteY2" fmla="*/ 50799 h 794011"/>
                <a:gd name="connsiteX3" fmla="*/ 11611 w 635000"/>
                <a:gd name="connsiteY3" fmla="*/ 146594 h 794011"/>
                <a:gd name="connsiteX4" fmla="*/ 11611 w 635000"/>
                <a:gd name="connsiteY4" fmla="*/ 552994 h 794011"/>
                <a:gd name="connsiteX5" fmla="*/ 81279 w 635000"/>
                <a:gd name="connsiteY5" fmla="*/ 634274 h 794011"/>
                <a:gd name="connsiteX6" fmla="*/ 136434 w 635000"/>
                <a:gd name="connsiteY6" fmla="*/ 570411 h 794011"/>
                <a:gd name="connsiteX7" fmla="*/ 133531 w 635000"/>
                <a:gd name="connsiteY7" fmla="*/ 164011 h 794011"/>
                <a:gd name="connsiteX8" fmla="*/ 228600 w 635000"/>
                <a:gd name="connsiteY8" fmla="*/ 85150 h 794011"/>
                <a:gd name="connsiteX9" fmla="*/ 304800 w 635000"/>
                <a:gd name="connsiteY9" fmla="*/ 170301 h 794011"/>
                <a:gd name="connsiteX10" fmla="*/ 258354 w 635000"/>
                <a:gd name="connsiteY10" fmla="*/ 570411 h 794011"/>
                <a:gd name="connsiteX11" fmla="*/ 381000 w 635000"/>
                <a:gd name="connsiteY11" fmla="*/ 638627 h 794011"/>
                <a:gd name="connsiteX12" fmla="*/ 457200 w 635000"/>
                <a:gd name="connsiteY12" fmla="*/ 553477 h 794011"/>
                <a:gd name="connsiteX13" fmla="*/ 457200 w 635000"/>
                <a:gd name="connsiteY13" fmla="*/ 127725 h 794011"/>
                <a:gd name="connsiteX14" fmla="*/ 609600 w 635000"/>
                <a:gd name="connsiteY14" fmla="*/ 170301 h 794011"/>
                <a:gd name="connsiteX15" fmla="*/ 609600 w 635000"/>
                <a:gd name="connsiteY15" fmla="*/ 596052 h 794011"/>
                <a:gd name="connsiteX16" fmla="*/ 533400 w 635000"/>
                <a:gd name="connsiteY16" fmla="*/ 766353 h 794011"/>
                <a:gd name="connsiteX17" fmla="*/ 310605 w 635000"/>
                <a:gd name="connsiteY17" fmla="*/ 761999 h 794011"/>
                <a:gd name="connsiteX18" fmla="*/ 310605 w 635000"/>
                <a:gd name="connsiteY18" fmla="*/ 764902 h 794011"/>
                <a:gd name="connsiteX0" fmla="*/ 209005 w 635000"/>
                <a:gd name="connsiteY0" fmla="*/ 7257 h 794011"/>
                <a:gd name="connsiteX1" fmla="*/ 63862 w 635000"/>
                <a:gd name="connsiteY1" fmla="*/ 7257 h 794011"/>
                <a:gd name="connsiteX2" fmla="*/ 20319 w 635000"/>
                <a:gd name="connsiteY2" fmla="*/ 50799 h 794011"/>
                <a:gd name="connsiteX3" fmla="*/ 11611 w 635000"/>
                <a:gd name="connsiteY3" fmla="*/ 146594 h 794011"/>
                <a:gd name="connsiteX4" fmla="*/ 11611 w 635000"/>
                <a:gd name="connsiteY4" fmla="*/ 552994 h 794011"/>
                <a:gd name="connsiteX5" fmla="*/ 81279 w 635000"/>
                <a:gd name="connsiteY5" fmla="*/ 634274 h 794011"/>
                <a:gd name="connsiteX6" fmla="*/ 136434 w 635000"/>
                <a:gd name="connsiteY6" fmla="*/ 570411 h 794011"/>
                <a:gd name="connsiteX7" fmla="*/ 133531 w 635000"/>
                <a:gd name="connsiteY7" fmla="*/ 164011 h 794011"/>
                <a:gd name="connsiteX8" fmla="*/ 228600 w 635000"/>
                <a:gd name="connsiteY8" fmla="*/ 85150 h 794011"/>
                <a:gd name="connsiteX9" fmla="*/ 304800 w 635000"/>
                <a:gd name="connsiteY9" fmla="*/ 170301 h 794011"/>
                <a:gd name="connsiteX10" fmla="*/ 258354 w 635000"/>
                <a:gd name="connsiteY10" fmla="*/ 570411 h 794011"/>
                <a:gd name="connsiteX11" fmla="*/ 381000 w 635000"/>
                <a:gd name="connsiteY11" fmla="*/ 638627 h 794011"/>
                <a:gd name="connsiteX12" fmla="*/ 457200 w 635000"/>
                <a:gd name="connsiteY12" fmla="*/ 553477 h 794011"/>
                <a:gd name="connsiteX13" fmla="*/ 457200 w 635000"/>
                <a:gd name="connsiteY13" fmla="*/ 127725 h 794011"/>
                <a:gd name="connsiteX14" fmla="*/ 609600 w 635000"/>
                <a:gd name="connsiteY14" fmla="*/ 170301 h 794011"/>
                <a:gd name="connsiteX15" fmla="*/ 609600 w 635000"/>
                <a:gd name="connsiteY15" fmla="*/ 596052 h 794011"/>
                <a:gd name="connsiteX16" fmla="*/ 533400 w 635000"/>
                <a:gd name="connsiteY16" fmla="*/ 766353 h 794011"/>
                <a:gd name="connsiteX17" fmla="*/ 310605 w 635000"/>
                <a:gd name="connsiteY17" fmla="*/ 761999 h 794011"/>
                <a:gd name="connsiteX0" fmla="*/ 209005 w 635000"/>
                <a:gd name="connsiteY0" fmla="*/ 7257 h 794010"/>
                <a:gd name="connsiteX1" fmla="*/ 63862 w 635000"/>
                <a:gd name="connsiteY1" fmla="*/ 7257 h 794010"/>
                <a:gd name="connsiteX2" fmla="*/ 20319 w 635000"/>
                <a:gd name="connsiteY2" fmla="*/ 50799 h 794010"/>
                <a:gd name="connsiteX3" fmla="*/ 11611 w 635000"/>
                <a:gd name="connsiteY3" fmla="*/ 146594 h 794010"/>
                <a:gd name="connsiteX4" fmla="*/ 11611 w 635000"/>
                <a:gd name="connsiteY4" fmla="*/ 552994 h 794010"/>
                <a:gd name="connsiteX5" fmla="*/ 81279 w 635000"/>
                <a:gd name="connsiteY5" fmla="*/ 634274 h 794010"/>
                <a:gd name="connsiteX6" fmla="*/ 136434 w 635000"/>
                <a:gd name="connsiteY6" fmla="*/ 570411 h 794010"/>
                <a:gd name="connsiteX7" fmla="*/ 133531 w 635000"/>
                <a:gd name="connsiteY7" fmla="*/ 164011 h 794010"/>
                <a:gd name="connsiteX8" fmla="*/ 228600 w 635000"/>
                <a:gd name="connsiteY8" fmla="*/ 85150 h 794010"/>
                <a:gd name="connsiteX9" fmla="*/ 304800 w 635000"/>
                <a:gd name="connsiteY9" fmla="*/ 170301 h 794010"/>
                <a:gd name="connsiteX10" fmla="*/ 258354 w 635000"/>
                <a:gd name="connsiteY10" fmla="*/ 570411 h 794010"/>
                <a:gd name="connsiteX11" fmla="*/ 381000 w 635000"/>
                <a:gd name="connsiteY11" fmla="*/ 638627 h 794010"/>
                <a:gd name="connsiteX12" fmla="*/ 457200 w 635000"/>
                <a:gd name="connsiteY12" fmla="*/ 553477 h 794010"/>
                <a:gd name="connsiteX13" fmla="*/ 457200 w 635000"/>
                <a:gd name="connsiteY13" fmla="*/ 127725 h 794010"/>
                <a:gd name="connsiteX14" fmla="*/ 609600 w 635000"/>
                <a:gd name="connsiteY14" fmla="*/ 170301 h 794010"/>
                <a:gd name="connsiteX15" fmla="*/ 609600 w 635000"/>
                <a:gd name="connsiteY15" fmla="*/ 596052 h 794010"/>
                <a:gd name="connsiteX16" fmla="*/ 533400 w 635000"/>
                <a:gd name="connsiteY16" fmla="*/ 766352 h 794010"/>
                <a:gd name="connsiteX17" fmla="*/ 310605 w 635000"/>
                <a:gd name="connsiteY17" fmla="*/ 761999 h 794010"/>
                <a:gd name="connsiteX0" fmla="*/ 209005 w 635000"/>
                <a:gd name="connsiteY0" fmla="*/ 7257 h 766352"/>
                <a:gd name="connsiteX1" fmla="*/ 63862 w 635000"/>
                <a:gd name="connsiteY1" fmla="*/ 7257 h 766352"/>
                <a:gd name="connsiteX2" fmla="*/ 20319 w 635000"/>
                <a:gd name="connsiteY2" fmla="*/ 50799 h 766352"/>
                <a:gd name="connsiteX3" fmla="*/ 11611 w 635000"/>
                <a:gd name="connsiteY3" fmla="*/ 146594 h 766352"/>
                <a:gd name="connsiteX4" fmla="*/ 11611 w 635000"/>
                <a:gd name="connsiteY4" fmla="*/ 552994 h 766352"/>
                <a:gd name="connsiteX5" fmla="*/ 81279 w 635000"/>
                <a:gd name="connsiteY5" fmla="*/ 634274 h 766352"/>
                <a:gd name="connsiteX6" fmla="*/ 136434 w 635000"/>
                <a:gd name="connsiteY6" fmla="*/ 570411 h 766352"/>
                <a:gd name="connsiteX7" fmla="*/ 133531 w 635000"/>
                <a:gd name="connsiteY7" fmla="*/ 164011 h 766352"/>
                <a:gd name="connsiteX8" fmla="*/ 228600 w 635000"/>
                <a:gd name="connsiteY8" fmla="*/ 85150 h 766352"/>
                <a:gd name="connsiteX9" fmla="*/ 304800 w 635000"/>
                <a:gd name="connsiteY9" fmla="*/ 170301 h 766352"/>
                <a:gd name="connsiteX10" fmla="*/ 258354 w 635000"/>
                <a:gd name="connsiteY10" fmla="*/ 570411 h 766352"/>
                <a:gd name="connsiteX11" fmla="*/ 381000 w 635000"/>
                <a:gd name="connsiteY11" fmla="*/ 638627 h 766352"/>
                <a:gd name="connsiteX12" fmla="*/ 457200 w 635000"/>
                <a:gd name="connsiteY12" fmla="*/ 553477 h 766352"/>
                <a:gd name="connsiteX13" fmla="*/ 457200 w 635000"/>
                <a:gd name="connsiteY13" fmla="*/ 127725 h 766352"/>
                <a:gd name="connsiteX14" fmla="*/ 609600 w 635000"/>
                <a:gd name="connsiteY14" fmla="*/ 170301 h 766352"/>
                <a:gd name="connsiteX15" fmla="*/ 609600 w 635000"/>
                <a:gd name="connsiteY15" fmla="*/ 596052 h 766352"/>
                <a:gd name="connsiteX16" fmla="*/ 533400 w 635000"/>
                <a:gd name="connsiteY16" fmla="*/ 766352 h 766352"/>
                <a:gd name="connsiteX17" fmla="*/ 310605 w 635000"/>
                <a:gd name="connsiteY17" fmla="*/ 761999 h 766352"/>
                <a:gd name="connsiteX0" fmla="*/ 209005 w 635000"/>
                <a:gd name="connsiteY0" fmla="*/ 7257 h 766352"/>
                <a:gd name="connsiteX1" fmla="*/ 63862 w 635000"/>
                <a:gd name="connsiteY1" fmla="*/ 7257 h 766352"/>
                <a:gd name="connsiteX2" fmla="*/ 20319 w 635000"/>
                <a:gd name="connsiteY2" fmla="*/ 50799 h 766352"/>
                <a:gd name="connsiteX3" fmla="*/ 11611 w 635000"/>
                <a:gd name="connsiteY3" fmla="*/ 146594 h 766352"/>
                <a:gd name="connsiteX4" fmla="*/ 11611 w 635000"/>
                <a:gd name="connsiteY4" fmla="*/ 552994 h 766352"/>
                <a:gd name="connsiteX5" fmla="*/ 81279 w 635000"/>
                <a:gd name="connsiteY5" fmla="*/ 634274 h 766352"/>
                <a:gd name="connsiteX6" fmla="*/ 136434 w 635000"/>
                <a:gd name="connsiteY6" fmla="*/ 570411 h 766352"/>
                <a:gd name="connsiteX7" fmla="*/ 133531 w 635000"/>
                <a:gd name="connsiteY7" fmla="*/ 164011 h 766352"/>
                <a:gd name="connsiteX8" fmla="*/ 228600 w 635000"/>
                <a:gd name="connsiteY8" fmla="*/ 85150 h 766352"/>
                <a:gd name="connsiteX9" fmla="*/ 304800 w 635000"/>
                <a:gd name="connsiteY9" fmla="*/ 170301 h 766352"/>
                <a:gd name="connsiteX10" fmla="*/ 258354 w 635000"/>
                <a:gd name="connsiteY10" fmla="*/ 570411 h 766352"/>
                <a:gd name="connsiteX11" fmla="*/ 381000 w 635000"/>
                <a:gd name="connsiteY11" fmla="*/ 638627 h 766352"/>
                <a:gd name="connsiteX12" fmla="*/ 457200 w 635000"/>
                <a:gd name="connsiteY12" fmla="*/ 553477 h 766352"/>
                <a:gd name="connsiteX13" fmla="*/ 457200 w 635000"/>
                <a:gd name="connsiteY13" fmla="*/ 127725 h 766352"/>
                <a:gd name="connsiteX14" fmla="*/ 609600 w 635000"/>
                <a:gd name="connsiteY14" fmla="*/ 170301 h 766352"/>
                <a:gd name="connsiteX15" fmla="*/ 609600 w 635000"/>
                <a:gd name="connsiteY15" fmla="*/ 596052 h 766352"/>
                <a:gd name="connsiteX16" fmla="*/ 533400 w 635000"/>
                <a:gd name="connsiteY16" fmla="*/ 766352 h 766352"/>
                <a:gd name="connsiteX17" fmla="*/ 310605 w 635000"/>
                <a:gd name="connsiteY17" fmla="*/ 761999 h 766352"/>
                <a:gd name="connsiteX0" fmla="*/ 217713 w 643708"/>
                <a:gd name="connsiteY0" fmla="*/ 5886 h 764981"/>
                <a:gd name="connsiteX1" fmla="*/ 72570 w 643708"/>
                <a:gd name="connsiteY1" fmla="*/ 5886 h 764981"/>
                <a:gd name="connsiteX2" fmla="*/ 8708 w 643708"/>
                <a:gd name="connsiteY2" fmla="*/ 41204 h 764981"/>
                <a:gd name="connsiteX3" fmla="*/ 20319 w 643708"/>
                <a:gd name="connsiteY3" fmla="*/ 145223 h 764981"/>
                <a:gd name="connsiteX4" fmla="*/ 20319 w 643708"/>
                <a:gd name="connsiteY4" fmla="*/ 551623 h 764981"/>
                <a:gd name="connsiteX5" fmla="*/ 89987 w 643708"/>
                <a:gd name="connsiteY5" fmla="*/ 632903 h 764981"/>
                <a:gd name="connsiteX6" fmla="*/ 145142 w 643708"/>
                <a:gd name="connsiteY6" fmla="*/ 569040 h 764981"/>
                <a:gd name="connsiteX7" fmla="*/ 142239 w 643708"/>
                <a:gd name="connsiteY7" fmla="*/ 162640 h 764981"/>
                <a:gd name="connsiteX8" fmla="*/ 237308 w 643708"/>
                <a:gd name="connsiteY8" fmla="*/ 83779 h 764981"/>
                <a:gd name="connsiteX9" fmla="*/ 313508 w 643708"/>
                <a:gd name="connsiteY9" fmla="*/ 168930 h 764981"/>
                <a:gd name="connsiteX10" fmla="*/ 267062 w 643708"/>
                <a:gd name="connsiteY10" fmla="*/ 569040 h 764981"/>
                <a:gd name="connsiteX11" fmla="*/ 389708 w 643708"/>
                <a:gd name="connsiteY11" fmla="*/ 637256 h 764981"/>
                <a:gd name="connsiteX12" fmla="*/ 465908 w 643708"/>
                <a:gd name="connsiteY12" fmla="*/ 552106 h 764981"/>
                <a:gd name="connsiteX13" fmla="*/ 465908 w 643708"/>
                <a:gd name="connsiteY13" fmla="*/ 126354 h 764981"/>
                <a:gd name="connsiteX14" fmla="*/ 618308 w 643708"/>
                <a:gd name="connsiteY14" fmla="*/ 168930 h 764981"/>
                <a:gd name="connsiteX15" fmla="*/ 618308 w 643708"/>
                <a:gd name="connsiteY15" fmla="*/ 594681 h 764981"/>
                <a:gd name="connsiteX16" fmla="*/ 542108 w 643708"/>
                <a:gd name="connsiteY16" fmla="*/ 764981 h 764981"/>
                <a:gd name="connsiteX17" fmla="*/ 319313 w 643708"/>
                <a:gd name="connsiteY17" fmla="*/ 760628 h 764981"/>
                <a:gd name="connsiteX0" fmla="*/ 209005 w 635000"/>
                <a:gd name="connsiteY0" fmla="*/ 23223 h 782318"/>
                <a:gd name="connsiteX1" fmla="*/ 63862 w 635000"/>
                <a:gd name="connsiteY1" fmla="*/ 23223 h 782318"/>
                <a:gd name="connsiteX2" fmla="*/ 11611 w 635000"/>
                <a:gd name="connsiteY2" fmla="*/ 162560 h 782318"/>
                <a:gd name="connsiteX3" fmla="*/ 11611 w 635000"/>
                <a:gd name="connsiteY3" fmla="*/ 568960 h 782318"/>
                <a:gd name="connsiteX4" fmla="*/ 81279 w 635000"/>
                <a:gd name="connsiteY4" fmla="*/ 650240 h 782318"/>
                <a:gd name="connsiteX5" fmla="*/ 136434 w 635000"/>
                <a:gd name="connsiteY5" fmla="*/ 586377 h 782318"/>
                <a:gd name="connsiteX6" fmla="*/ 133531 w 635000"/>
                <a:gd name="connsiteY6" fmla="*/ 179977 h 782318"/>
                <a:gd name="connsiteX7" fmla="*/ 228600 w 635000"/>
                <a:gd name="connsiteY7" fmla="*/ 101116 h 782318"/>
                <a:gd name="connsiteX8" fmla="*/ 304800 w 635000"/>
                <a:gd name="connsiteY8" fmla="*/ 186267 h 782318"/>
                <a:gd name="connsiteX9" fmla="*/ 258354 w 635000"/>
                <a:gd name="connsiteY9" fmla="*/ 586377 h 782318"/>
                <a:gd name="connsiteX10" fmla="*/ 381000 w 635000"/>
                <a:gd name="connsiteY10" fmla="*/ 654593 h 782318"/>
                <a:gd name="connsiteX11" fmla="*/ 457200 w 635000"/>
                <a:gd name="connsiteY11" fmla="*/ 569443 h 782318"/>
                <a:gd name="connsiteX12" fmla="*/ 457200 w 635000"/>
                <a:gd name="connsiteY12" fmla="*/ 143691 h 782318"/>
                <a:gd name="connsiteX13" fmla="*/ 609600 w 635000"/>
                <a:gd name="connsiteY13" fmla="*/ 186267 h 782318"/>
                <a:gd name="connsiteX14" fmla="*/ 609600 w 635000"/>
                <a:gd name="connsiteY14" fmla="*/ 612018 h 782318"/>
                <a:gd name="connsiteX15" fmla="*/ 533400 w 635000"/>
                <a:gd name="connsiteY15" fmla="*/ 782318 h 782318"/>
                <a:gd name="connsiteX16" fmla="*/ 310605 w 635000"/>
                <a:gd name="connsiteY16" fmla="*/ 777965 h 782318"/>
                <a:gd name="connsiteX0" fmla="*/ 217713 w 643708"/>
                <a:gd name="connsiteY0" fmla="*/ 13063 h 772158"/>
                <a:gd name="connsiteX1" fmla="*/ 72570 w 643708"/>
                <a:gd name="connsiteY1" fmla="*/ 13063 h 772158"/>
                <a:gd name="connsiteX2" fmla="*/ 8708 w 643708"/>
                <a:gd name="connsiteY2" fmla="*/ 90956 h 772158"/>
                <a:gd name="connsiteX3" fmla="*/ 20319 w 643708"/>
                <a:gd name="connsiteY3" fmla="*/ 558800 h 772158"/>
                <a:gd name="connsiteX4" fmla="*/ 89987 w 643708"/>
                <a:gd name="connsiteY4" fmla="*/ 640080 h 772158"/>
                <a:gd name="connsiteX5" fmla="*/ 145142 w 643708"/>
                <a:gd name="connsiteY5" fmla="*/ 576217 h 772158"/>
                <a:gd name="connsiteX6" fmla="*/ 142239 w 643708"/>
                <a:gd name="connsiteY6" fmla="*/ 169817 h 772158"/>
                <a:gd name="connsiteX7" fmla="*/ 237308 w 643708"/>
                <a:gd name="connsiteY7" fmla="*/ 90956 h 772158"/>
                <a:gd name="connsiteX8" fmla="*/ 313508 w 643708"/>
                <a:gd name="connsiteY8" fmla="*/ 176107 h 772158"/>
                <a:gd name="connsiteX9" fmla="*/ 267062 w 643708"/>
                <a:gd name="connsiteY9" fmla="*/ 576217 h 772158"/>
                <a:gd name="connsiteX10" fmla="*/ 389708 w 643708"/>
                <a:gd name="connsiteY10" fmla="*/ 644433 h 772158"/>
                <a:gd name="connsiteX11" fmla="*/ 465908 w 643708"/>
                <a:gd name="connsiteY11" fmla="*/ 559283 h 772158"/>
                <a:gd name="connsiteX12" fmla="*/ 465908 w 643708"/>
                <a:gd name="connsiteY12" fmla="*/ 133531 h 772158"/>
                <a:gd name="connsiteX13" fmla="*/ 618308 w 643708"/>
                <a:gd name="connsiteY13" fmla="*/ 176107 h 772158"/>
                <a:gd name="connsiteX14" fmla="*/ 618308 w 643708"/>
                <a:gd name="connsiteY14" fmla="*/ 601858 h 772158"/>
                <a:gd name="connsiteX15" fmla="*/ 542108 w 643708"/>
                <a:gd name="connsiteY15" fmla="*/ 772158 h 772158"/>
                <a:gd name="connsiteX16" fmla="*/ 319313 w 643708"/>
                <a:gd name="connsiteY16" fmla="*/ 767805 h 772158"/>
                <a:gd name="connsiteX0" fmla="*/ 241904 w 667899"/>
                <a:gd name="connsiteY0" fmla="*/ 13063 h 772158"/>
                <a:gd name="connsiteX1" fmla="*/ 32899 w 667899"/>
                <a:gd name="connsiteY1" fmla="*/ 90956 h 772158"/>
                <a:gd name="connsiteX2" fmla="*/ 44510 w 667899"/>
                <a:gd name="connsiteY2" fmla="*/ 558800 h 772158"/>
                <a:gd name="connsiteX3" fmla="*/ 114178 w 667899"/>
                <a:gd name="connsiteY3" fmla="*/ 640080 h 772158"/>
                <a:gd name="connsiteX4" fmla="*/ 169333 w 667899"/>
                <a:gd name="connsiteY4" fmla="*/ 576217 h 772158"/>
                <a:gd name="connsiteX5" fmla="*/ 166430 w 667899"/>
                <a:gd name="connsiteY5" fmla="*/ 169817 h 772158"/>
                <a:gd name="connsiteX6" fmla="*/ 261499 w 667899"/>
                <a:gd name="connsiteY6" fmla="*/ 90956 h 772158"/>
                <a:gd name="connsiteX7" fmla="*/ 337699 w 667899"/>
                <a:gd name="connsiteY7" fmla="*/ 176107 h 772158"/>
                <a:gd name="connsiteX8" fmla="*/ 291253 w 667899"/>
                <a:gd name="connsiteY8" fmla="*/ 576217 h 772158"/>
                <a:gd name="connsiteX9" fmla="*/ 413899 w 667899"/>
                <a:gd name="connsiteY9" fmla="*/ 644433 h 772158"/>
                <a:gd name="connsiteX10" fmla="*/ 490099 w 667899"/>
                <a:gd name="connsiteY10" fmla="*/ 559283 h 772158"/>
                <a:gd name="connsiteX11" fmla="*/ 490099 w 667899"/>
                <a:gd name="connsiteY11" fmla="*/ 133531 h 772158"/>
                <a:gd name="connsiteX12" fmla="*/ 642499 w 667899"/>
                <a:gd name="connsiteY12" fmla="*/ 176107 h 772158"/>
                <a:gd name="connsiteX13" fmla="*/ 642499 w 667899"/>
                <a:gd name="connsiteY13" fmla="*/ 601858 h 772158"/>
                <a:gd name="connsiteX14" fmla="*/ 566299 w 667899"/>
                <a:gd name="connsiteY14" fmla="*/ 772158 h 772158"/>
                <a:gd name="connsiteX15" fmla="*/ 343504 w 667899"/>
                <a:gd name="connsiteY15" fmla="*/ 767805 h 772158"/>
                <a:gd name="connsiteX0" fmla="*/ 241903 w 667898"/>
                <a:gd name="connsiteY0" fmla="*/ 13063 h 772158"/>
                <a:gd name="connsiteX1" fmla="*/ 32899 w 667898"/>
                <a:gd name="connsiteY1" fmla="*/ 90956 h 772158"/>
                <a:gd name="connsiteX2" fmla="*/ 44509 w 667898"/>
                <a:gd name="connsiteY2" fmla="*/ 558800 h 772158"/>
                <a:gd name="connsiteX3" fmla="*/ 114177 w 667898"/>
                <a:gd name="connsiteY3" fmla="*/ 640080 h 772158"/>
                <a:gd name="connsiteX4" fmla="*/ 169332 w 667898"/>
                <a:gd name="connsiteY4" fmla="*/ 576217 h 772158"/>
                <a:gd name="connsiteX5" fmla="*/ 166429 w 667898"/>
                <a:gd name="connsiteY5" fmla="*/ 169817 h 772158"/>
                <a:gd name="connsiteX6" fmla="*/ 261498 w 667898"/>
                <a:gd name="connsiteY6" fmla="*/ 90956 h 772158"/>
                <a:gd name="connsiteX7" fmla="*/ 337698 w 667898"/>
                <a:gd name="connsiteY7" fmla="*/ 176107 h 772158"/>
                <a:gd name="connsiteX8" fmla="*/ 291252 w 667898"/>
                <a:gd name="connsiteY8" fmla="*/ 576217 h 772158"/>
                <a:gd name="connsiteX9" fmla="*/ 413898 w 667898"/>
                <a:gd name="connsiteY9" fmla="*/ 644433 h 772158"/>
                <a:gd name="connsiteX10" fmla="*/ 490098 w 667898"/>
                <a:gd name="connsiteY10" fmla="*/ 559283 h 772158"/>
                <a:gd name="connsiteX11" fmla="*/ 490098 w 667898"/>
                <a:gd name="connsiteY11" fmla="*/ 133531 h 772158"/>
                <a:gd name="connsiteX12" fmla="*/ 642498 w 667898"/>
                <a:gd name="connsiteY12" fmla="*/ 176107 h 772158"/>
                <a:gd name="connsiteX13" fmla="*/ 642498 w 667898"/>
                <a:gd name="connsiteY13" fmla="*/ 601858 h 772158"/>
                <a:gd name="connsiteX14" fmla="*/ 566298 w 667898"/>
                <a:gd name="connsiteY14" fmla="*/ 772158 h 772158"/>
                <a:gd name="connsiteX15" fmla="*/ 343503 w 667898"/>
                <a:gd name="connsiteY15" fmla="*/ 767805 h 772158"/>
                <a:gd name="connsiteX0" fmla="*/ 241903 w 667898"/>
                <a:gd name="connsiteY0" fmla="*/ 29884 h 788979"/>
                <a:gd name="connsiteX1" fmla="*/ 32899 w 667898"/>
                <a:gd name="connsiteY1" fmla="*/ 107777 h 788979"/>
                <a:gd name="connsiteX2" fmla="*/ 44509 w 667898"/>
                <a:gd name="connsiteY2" fmla="*/ 575621 h 788979"/>
                <a:gd name="connsiteX3" fmla="*/ 114177 w 667898"/>
                <a:gd name="connsiteY3" fmla="*/ 656901 h 788979"/>
                <a:gd name="connsiteX4" fmla="*/ 169332 w 667898"/>
                <a:gd name="connsiteY4" fmla="*/ 593038 h 788979"/>
                <a:gd name="connsiteX5" fmla="*/ 166429 w 667898"/>
                <a:gd name="connsiteY5" fmla="*/ 186638 h 788979"/>
                <a:gd name="connsiteX6" fmla="*/ 261498 w 667898"/>
                <a:gd name="connsiteY6" fmla="*/ 107777 h 788979"/>
                <a:gd name="connsiteX7" fmla="*/ 337698 w 667898"/>
                <a:gd name="connsiteY7" fmla="*/ 192928 h 788979"/>
                <a:gd name="connsiteX8" fmla="*/ 291252 w 667898"/>
                <a:gd name="connsiteY8" fmla="*/ 593038 h 788979"/>
                <a:gd name="connsiteX9" fmla="*/ 413898 w 667898"/>
                <a:gd name="connsiteY9" fmla="*/ 661254 h 788979"/>
                <a:gd name="connsiteX10" fmla="*/ 490098 w 667898"/>
                <a:gd name="connsiteY10" fmla="*/ 576104 h 788979"/>
                <a:gd name="connsiteX11" fmla="*/ 490098 w 667898"/>
                <a:gd name="connsiteY11" fmla="*/ 150352 h 788979"/>
                <a:gd name="connsiteX12" fmla="*/ 642498 w 667898"/>
                <a:gd name="connsiteY12" fmla="*/ 192928 h 788979"/>
                <a:gd name="connsiteX13" fmla="*/ 642498 w 667898"/>
                <a:gd name="connsiteY13" fmla="*/ 618679 h 788979"/>
                <a:gd name="connsiteX14" fmla="*/ 566298 w 667898"/>
                <a:gd name="connsiteY14" fmla="*/ 788979 h 788979"/>
                <a:gd name="connsiteX15" fmla="*/ 343503 w 667898"/>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9884 h 788979"/>
                <a:gd name="connsiteX1" fmla="*/ 1936 w 636935"/>
                <a:gd name="connsiteY1" fmla="*/ 107777 h 788979"/>
                <a:gd name="connsiteX2" fmla="*/ 13546 w 636935"/>
                <a:gd name="connsiteY2" fmla="*/ 575621 h 788979"/>
                <a:gd name="connsiteX3" fmla="*/ 83214 w 636935"/>
                <a:gd name="connsiteY3" fmla="*/ 656901 h 788979"/>
                <a:gd name="connsiteX4" fmla="*/ 138369 w 636935"/>
                <a:gd name="connsiteY4" fmla="*/ 593038 h 788979"/>
                <a:gd name="connsiteX5" fmla="*/ 135466 w 636935"/>
                <a:gd name="connsiteY5" fmla="*/ 186638 h 788979"/>
                <a:gd name="connsiteX6" fmla="*/ 230535 w 636935"/>
                <a:gd name="connsiteY6" fmla="*/ 107777 h 788979"/>
                <a:gd name="connsiteX7" fmla="*/ 306735 w 636935"/>
                <a:gd name="connsiteY7" fmla="*/ 192928 h 788979"/>
                <a:gd name="connsiteX8" fmla="*/ 260289 w 636935"/>
                <a:gd name="connsiteY8" fmla="*/ 593038 h 788979"/>
                <a:gd name="connsiteX9" fmla="*/ 382935 w 636935"/>
                <a:gd name="connsiteY9" fmla="*/ 661254 h 788979"/>
                <a:gd name="connsiteX10" fmla="*/ 459135 w 636935"/>
                <a:gd name="connsiteY10" fmla="*/ 576104 h 788979"/>
                <a:gd name="connsiteX11" fmla="*/ 459135 w 636935"/>
                <a:gd name="connsiteY11" fmla="*/ 150352 h 788979"/>
                <a:gd name="connsiteX12" fmla="*/ 611535 w 636935"/>
                <a:gd name="connsiteY12" fmla="*/ 192928 h 788979"/>
                <a:gd name="connsiteX13" fmla="*/ 611535 w 636935"/>
                <a:gd name="connsiteY13" fmla="*/ 618679 h 788979"/>
                <a:gd name="connsiteX14" fmla="*/ 535335 w 636935"/>
                <a:gd name="connsiteY14" fmla="*/ 788979 h 788979"/>
                <a:gd name="connsiteX15" fmla="*/ 312540 w 636935"/>
                <a:gd name="connsiteY15" fmla="*/ 784626 h 788979"/>
                <a:gd name="connsiteX0" fmla="*/ 210940 w 636935"/>
                <a:gd name="connsiteY0" fmla="*/ 20239 h 779334"/>
                <a:gd name="connsiteX1" fmla="*/ 154335 w 636935"/>
                <a:gd name="connsiteY1" fmla="*/ 12982 h 779334"/>
                <a:gd name="connsiteX2" fmla="*/ 1936 w 636935"/>
                <a:gd name="connsiteY2" fmla="*/ 98132 h 779334"/>
                <a:gd name="connsiteX3" fmla="*/ 13546 w 636935"/>
                <a:gd name="connsiteY3" fmla="*/ 565976 h 779334"/>
                <a:gd name="connsiteX4" fmla="*/ 83214 w 636935"/>
                <a:gd name="connsiteY4" fmla="*/ 647256 h 779334"/>
                <a:gd name="connsiteX5" fmla="*/ 138369 w 636935"/>
                <a:gd name="connsiteY5" fmla="*/ 583393 h 779334"/>
                <a:gd name="connsiteX6" fmla="*/ 135466 w 636935"/>
                <a:gd name="connsiteY6" fmla="*/ 176993 h 779334"/>
                <a:gd name="connsiteX7" fmla="*/ 230535 w 636935"/>
                <a:gd name="connsiteY7" fmla="*/ 98132 h 779334"/>
                <a:gd name="connsiteX8" fmla="*/ 306735 w 636935"/>
                <a:gd name="connsiteY8" fmla="*/ 183283 h 779334"/>
                <a:gd name="connsiteX9" fmla="*/ 260289 w 636935"/>
                <a:gd name="connsiteY9" fmla="*/ 583393 h 779334"/>
                <a:gd name="connsiteX10" fmla="*/ 382935 w 636935"/>
                <a:gd name="connsiteY10" fmla="*/ 651609 h 779334"/>
                <a:gd name="connsiteX11" fmla="*/ 459135 w 636935"/>
                <a:gd name="connsiteY11" fmla="*/ 566459 h 779334"/>
                <a:gd name="connsiteX12" fmla="*/ 459135 w 636935"/>
                <a:gd name="connsiteY12" fmla="*/ 140707 h 779334"/>
                <a:gd name="connsiteX13" fmla="*/ 611535 w 636935"/>
                <a:gd name="connsiteY13" fmla="*/ 183283 h 779334"/>
                <a:gd name="connsiteX14" fmla="*/ 611535 w 636935"/>
                <a:gd name="connsiteY14" fmla="*/ 609034 h 779334"/>
                <a:gd name="connsiteX15" fmla="*/ 535335 w 636935"/>
                <a:gd name="connsiteY15" fmla="*/ 779334 h 779334"/>
                <a:gd name="connsiteX16" fmla="*/ 312540 w 636935"/>
                <a:gd name="connsiteY16" fmla="*/ 774981 h 779334"/>
                <a:gd name="connsiteX0" fmla="*/ 243839 w 669834"/>
                <a:gd name="connsiteY0" fmla="*/ 62814 h 821909"/>
                <a:gd name="connsiteX1" fmla="*/ 34834 w 669834"/>
                <a:gd name="connsiteY1" fmla="*/ 12982 h 821909"/>
                <a:gd name="connsiteX2" fmla="*/ 34835 w 669834"/>
                <a:gd name="connsiteY2" fmla="*/ 140707 h 821909"/>
                <a:gd name="connsiteX3" fmla="*/ 46445 w 669834"/>
                <a:gd name="connsiteY3" fmla="*/ 608551 h 821909"/>
                <a:gd name="connsiteX4" fmla="*/ 116113 w 669834"/>
                <a:gd name="connsiteY4" fmla="*/ 689831 h 821909"/>
                <a:gd name="connsiteX5" fmla="*/ 171268 w 669834"/>
                <a:gd name="connsiteY5" fmla="*/ 625968 h 821909"/>
                <a:gd name="connsiteX6" fmla="*/ 168365 w 669834"/>
                <a:gd name="connsiteY6" fmla="*/ 219568 h 821909"/>
                <a:gd name="connsiteX7" fmla="*/ 263434 w 669834"/>
                <a:gd name="connsiteY7" fmla="*/ 140707 h 821909"/>
                <a:gd name="connsiteX8" fmla="*/ 339634 w 669834"/>
                <a:gd name="connsiteY8" fmla="*/ 225858 h 821909"/>
                <a:gd name="connsiteX9" fmla="*/ 293188 w 669834"/>
                <a:gd name="connsiteY9" fmla="*/ 625968 h 821909"/>
                <a:gd name="connsiteX10" fmla="*/ 415834 w 669834"/>
                <a:gd name="connsiteY10" fmla="*/ 694184 h 821909"/>
                <a:gd name="connsiteX11" fmla="*/ 492034 w 669834"/>
                <a:gd name="connsiteY11" fmla="*/ 609034 h 821909"/>
                <a:gd name="connsiteX12" fmla="*/ 492034 w 669834"/>
                <a:gd name="connsiteY12" fmla="*/ 183282 h 821909"/>
                <a:gd name="connsiteX13" fmla="*/ 644434 w 669834"/>
                <a:gd name="connsiteY13" fmla="*/ 225858 h 821909"/>
                <a:gd name="connsiteX14" fmla="*/ 644434 w 669834"/>
                <a:gd name="connsiteY14" fmla="*/ 651609 h 821909"/>
                <a:gd name="connsiteX15" fmla="*/ 568234 w 669834"/>
                <a:gd name="connsiteY15" fmla="*/ 821909 h 821909"/>
                <a:gd name="connsiteX16" fmla="*/ 345439 w 669834"/>
                <a:gd name="connsiteY16" fmla="*/ 817556 h 821909"/>
                <a:gd name="connsiteX0" fmla="*/ 210940 w 636935"/>
                <a:gd name="connsiteY0" fmla="*/ 20239 h 779334"/>
                <a:gd name="connsiteX1" fmla="*/ 78135 w 636935"/>
                <a:gd name="connsiteY1" fmla="*/ 12982 h 779334"/>
                <a:gd name="connsiteX2" fmla="*/ 1936 w 636935"/>
                <a:gd name="connsiteY2" fmla="*/ 98132 h 779334"/>
                <a:gd name="connsiteX3" fmla="*/ 13546 w 636935"/>
                <a:gd name="connsiteY3" fmla="*/ 565976 h 779334"/>
                <a:gd name="connsiteX4" fmla="*/ 83214 w 636935"/>
                <a:gd name="connsiteY4" fmla="*/ 647256 h 779334"/>
                <a:gd name="connsiteX5" fmla="*/ 138369 w 636935"/>
                <a:gd name="connsiteY5" fmla="*/ 583393 h 779334"/>
                <a:gd name="connsiteX6" fmla="*/ 135466 w 636935"/>
                <a:gd name="connsiteY6" fmla="*/ 176993 h 779334"/>
                <a:gd name="connsiteX7" fmla="*/ 230535 w 636935"/>
                <a:gd name="connsiteY7" fmla="*/ 98132 h 779334"/>
                <a:gd name="connsiteX8" fmla="*/ 306735 w 636935"/>
                <a:gd name="connsiteY8" fmla="*/ 183283 h 779334"/>
                <a:gd name="connsiteX9" fmla="*/ 260289 w 636935"/>
                <a:gd name="connsiteY9" fmla="*/ 583393 h 779334"/>
                <a:gd name="connsiteX10" fmla="*/ 382935 w 636935"/>
                <a:gd name="connsiteY10" fmla="*/ 651609 h 779334"/>
                <a:gd name="connsiteX11" fmla="*/ 459135 w 636935"/>
                <a:gd name="connsiteY11" fmla="*/ 566459 h 779334"/>
                <a:gd name="connsiteX12" fmla="*/ 459135 w 636935"/>
                <a:gd name="connsiteY12" fmla="*/ 140707 h 779334"/>
                <a:gd name="connsiteX13" fmla="*/ 611535 w 636935"/>
                <a:gd name="connsiteY13" fmla="*/ 183283 h 779334"/>
                <a:gd name="connsiteX14" fmla="*/ 611535 w 636935"/>
                <a:gd name="connsiteY14" fmla="*/ 609034 h 779334"/>
                <a:gd name="connsiteX15" fmla="*/ 535335 w 636935"/>
                <a:gd name="connsiteY15" fmla="*/ 779334 h 779334"/>
                <a:gd name="connsiteX16" fmla="*/ 312540 w 636935"/>
                <a:gd name="connsiteY16" fmla="*/ 774981 h 779334"/>
                <a:gd name="connsiteX0" fmla="*/ 210940 w 636935"/>
                <a:gd name="connsiteY0" fmla="*/ 20239 h 779334"/>
                <a:gd name="connsiteX1" fmla="*/ 78135 w 636935"/>
                <a:gd name="connsiteY1" fmla="*/ 12982 h 779334"/>
                <a:gd name="connsiteX2" fmla="*/ 1936 w 636935"/>
                <a:gd name="connsiteY2" fmla="*/ 98132 h 779334"/>
                <a:gd name="connsiteX3" fmla="*/ 13546 w 636935"/>
                <a:gd name="connsiteY3" fmla="*/ 565976 h 779334"/>
                <a:gd name="connsiteX4" fmla="*/ 83214 w 636935"/>
                <a:gd name="connsiteY4" fmla="*/ 647256 h 779334"/>
                <a:gd name="connsiteX5" fmla="*/ 138369 w 636935"/>
                <a:gd name="connsiteY5" fmla="*/ 583393 h 779334"/>
                <a:gd name="connsiteX6" fmla="*/ 135466 w 636935"/>
                <a:gd name="connsiteY6" fmla="*/ 176993 h 779334"/>
                <a:gd name="connsiteX7" fmla="*/ 230535 w 636935"/>
                <a:gd name="connsiteY7" fmla="*/ 98132 h 779334"/>
                <a:gd name="connsiteX8" fmla="*/ 306735 w 636935"/>
                <a:gd name="connsiteY8" fmla="*/ 183283 h 779334"/>
                <a:gd name="connsiteX9" fmla="*/ 260289 w 636935"/>
                <a:gd name="connsiteY9" fmla="*/ 583393 h 779334"/>
                <a:gd name="connsiteX10" fmla="*/ 382935 w 636935"/>
                <a:gd name="connsiteY10" fmla="*/ 651609 h 779334"/>
                <a:gd name="connsiteX11" fmla="*/ 459135 w 636935"/>
                <a:gd name="connsiteY11" fmla="*/ 566459 h 779334"/>
                <a:gd name="connsiteX12" fmla="*/ 459135 w 636935"/>
                <a:gd name="connsiteY12" fmla="*/ 140707 h 779334"/>
                <a:gd name="connsiteX13" fmla="*/ 611535 w 636935"/>
                <a:gd name="connsiteY13" fmla="*/ 183283 h 779334"/>
                <a:gd name="connsiteX14" fmla="*/ 611535 w 636935"/>
                <a:gd name="connsiteY14" fmla="*/ 609034 h 779334"/>
                <a:gd name="connsiteX15" fmla="*/ 535335 w 636935"/>
                <a:gd name="connsiteY15" fmla="*/ 779334 h 779334"/>
                <a:gd name="connsiteX16" fmla="*/ 312540 w 636935"/>
                <a:gd name="connsiteY16" fmla="*/ 774981 h 779334"/>
                <a:gd name="connsiteX0" fmla="*/ 210940 w 636935"/>
                <a:gd name="connsiteY0" fmla="*/ 20239 h 779334"/>
                <a:gd name="connsiteX1" fmla="*/ 78135 w 636935"/>
                <a:gd name="connsiteY1" fmla="*/ 12982 h 779334"/>
                <a:gd name="connsiteX2" fmla="*/ 1936 w 636935"/>
                <a:gd name="connsiteY2" fmla="*/ 98132 h 779334"/>
                <a:gd name="connsiteX3" fmla="*/ 13546 w 636935"/>
                <a:gd name="connsiteY3" fmla="*/ 565976 h 779334"/>
                <a:gd name="connsiteX4" fmla="*/ 83214 w 636935"/>
                <a:gd name="connsiteY4" fmla="*/ 647256 h 779334"/>
                <a:gd name="connsiteX5" fmla="*/ 138369 w 636935"/>
                <a:gd name="connsiteY5" fmla="*/ 583393 h 779334"/>
                <a:gd name="connsiteX6" fmla="*/ 135466 w 636935"/>
                <a:gd name="connsiteY6" fmla="*/ 176993 h 779334"/>
                <a:gd name="connsiteX7" fmla="*/ 230535 w 636935"/>
                <a:gd name="connsiteY7" fmla="*/ 98132 h 779334"/>
                <a:gd name="connsiteX8" fmla="*/ 306735 w 636935"/>
                <a:gd name="connsiteY8" fmla="*/ 183283 h 779334"/>
                <a:gd name="connsiteX9" fmla="*/ 260289 w 636935"/>
                <a:gd name="connsiteY9" fmla="*/ 583393 h 779334"/>
                <a:gd name="connsiteX10" fmla="*/ 382935 w 636935"/>
                <a:gd name="connsiteY10" fmla="*/ 651609 h 779334"/>
                <a:gd name="connsiteX11" fmla="*/ 459135 w 636935"/>
                <a:gd name="connsiteY11" fmla="*/ 566459 h 779334"/>
                <a:gd name="connsiteX12" fmla="*/ 459135 w 636935"/>
                <a:gd name="connsiteY12" fmla="*/ 140707 h 779334"/>
                <a:gd name="connsiteX13" fmla="*/ 611535 w 636935"/>
                <a:gd name="connsiteY13" fmla="*/ 183283 h 779334"/>
                <a:gd name="connsiteX14" fmla="*/ 611535 w 636935"/>
                <a:gd name="connsiteY14" fmla="*/ 609034 h 779334"/>
                <a:gd name="connsiteX15" fmla="*/ 535335 w 636935"/>
                <a:gd name="connsiteY15" fmla="*/ 779334 h 779334"/>
                <a:gd name="connsiteX16" fmla="*/ 312540 w 636935"/>
                <a:gd name="connsiteY16" fmla="*/ 774981 h 779334"/>
                <a:gd name="connsiteX0" fmla="*/ 260242 w 686237"/>
                <a:gd name="connsiteY0" fmla="*/ 20239 h 779334"/>
                <a:gd name="connsiteX1" fmla="*/ 127437 w 686237"/>
                <a:gd name="connsiteY1" fmla="*/ 12982 h 779334"/>
                <a:gd name="connsiteX2" fmla="*/ 51238 w 686237"/>
                <a:gd name="connsiteY2" fmla="*/ 98132 h 779334"/>
                <a:gd name="connsiteX3" fmla="*/ 62848 w 686237"/>
                <a:gd name="connsiteY3" fmla="*/ 565976 h 779334"/>
                <a:gd name="connsiteX4" fmla="*/ 132516 w 686237"/>
                <a:gd name="connsiteY4" fmla="*/ 647256 h 779334"/>
                <a:gd name="connsiteX5" fmla="*/ 187671 w 686237"/>
                <a:gd name="connsiteY5" fmla="*/ 583393 h 779334"/>
                <a:gd name="connsiteX6" fmla="*/ 184768 w 686237"/>
                <a:gd name="connsiteY6" fmla="*/ 176993 h 779334"/>
                <a:gd name="connsiteX7" fmla="*/ 279837 w 686237"/>
                <a:gd name="connsiteY7" fmla="*/ 98132 h 779334"/>
                <a:gd name="connsiteX8" fmla="*/ 356037 w 686237"/>
                <a:gd name="connsiteY8" fmla="*/ 183283 h 779334"/>
                <a:gd name="connsiteX9" fmla="*/ 309591 w 686237"/>
                <a:gd name="connsiteY9" fmla="*/ 583393 h 779334"/>
                <a:gd name="connsiteX10" fmla="*/ 432237 w 686237"/>
                <a:gd name="connsiteY10" fmla="*/ 651609 h 779334"/>
                <a:gd name="connsiteX11" fmla="*/ 508437 w 686237"/>
                <a:gd name="connsiteY11" fmla="*/ 566459 h 779334"/>
                <a:gd name="connsiteX12" fmla="*/ 508437 w 686237"/>
                <a:gd name="connsiteY12" fmla="*/ 140707 h 779334"/>
                <a:gd name="connsiteX13" fmla="*/ 660837 w 686237"/>
                <a:gd name="connsiteY13" fmla="*/ 183283 h 779334"/>
                <a:gd name="connsiteX14" fmla="*/ 660837 w 686237"/>
                <a:gd name="connsiteY14" fmla="*/ 609034 h 779334"/>
                <a:gd name="connsiteX15" fmla="*/ 584637 w 686237"/>
                <a:gd name="connsiteY15" fmla="*/ 779334 h 779334"/>
                <a:gd name="connsiteX16" fmla="*/ 361842 w 686237"/>
                <a:gd name="connsiteY16" fmla="*/ 774981 h 779334"/>
                <a:gd name="connsiteX0" fmla="*/ 260242 w 686237"/>
                <a:gd name="connsiteY0" fmla="*/ 20239 h 779334"/>
                <a:gd name="connsiteX1" fmla="*/ 127437 w 686237"/>
                <a:gd name="connsiteY1" fmla="*/ 12982 h 779334"/>
                <a:gd name="connsiteX2" fmla="*/ 51238 w 686237"/>
                <a:gd name="connsiteY2" fmla="*/ 98132 h 779334"/>
                <a:gd name="connsiteX3" fmla="*/ 62848 w 686237"/>
                <a:gd name="connsiteY3" fmla="*/ 565976 h 779334"/>
                <a:gd name="connsiteX4" fmla="*/ 132516 w 686237"/>
                <a:gd name="connsiteY4" fmla="*/ 647256 h 779334"/>
                <a:gd name="connsiteX5" fmla="*/ 187671 w 686237"/>
                <a:gd name="connsiteY5" fmla="*/ 583393 h 779334"/>
                <a:gd name="connsiteX6" fmla="*/ 184768 w 686237"/>
                <a:gd name="connsiteY6" fmla="*/ 176993 h 779334"/>
                <a:gd name="connsiteX7" fmla="*/ 279837 w 686237"/>
                <a:gd name="connsiteY7" fmla="*/ 98132 h 779334"/>
                <a:gd name="connsiteX8" fmla="*/ 356037 w 686237"/>
                <a:gd name="connsiteY8" fmla="*/ 183283 h 779334"/>
                <a:gd name="connsiteX9" fmla="*/ 309591 w 686237"/>
                <a:gd name="connsiteY9" fmla="*/ 583393 h 779334"/>
                <a:gd name="connsiteX10" fmla="*/ 432237 w 686237"/>
                <a:gd name="connsiteY10" fmla="*/ 651609 h 779334"/>
                <a:gd name="connsiteX11" fmla="*/ 508437 w 686237"/>
                <a:gd name="connsiteY11" fmla="*/ 566459 h 779334"/>
                <a:gd name="connsiteX12" fmla="*/ 508437 w 686237"/>
                <a:gd name="connsiteY12" fmla="*/ 140707 h 779334"/>
                <a:gd name="connsiteX13" fmla="*/ 660837 w 686237"/>
                <a:gd name="connsiteY13" fmla="*/ 183283 h 779334"/>
                <a:gd name="connsiteX14" fmla="*/ 660837 w 686237"/>
                <a:gd name="connsiteY14" fmla="*/ 609034 h 779334"/>
                <a:gd name="connsiteX15" fmla="*/ 584637 w 686237"/>
                <a:gd name="connsiteY15" fmla="*/ 779334 h 779334"/>
                <a:gd name="connsiteX16" fmla="*/ 361842 w 686237"/>
                <a:gd name="connsiteY16" fmla="*/ 774981 h 779334"/>
                <a:gd name="connsiteX0" fmla="*/ 241903 w 667898"/>
                <a:gd name="connsiteY0" fmla="*/ 13063 h 772158"/>
                <a:gd name="connsiteX1" fmla="*/ 32899 w 667898"/>
                <a:gd name="connsiteY1" fmla="*/ 90956 h 772158"/>
                <a:gd name="connsiteX2" fmla="*/ 44509 w 667898"/>
                <a:gd name="connsiteY2" fmla="*/ 558800 h 772158"/>
                <a:gd name="connsiteX3" fmla="*/ 114177 w 667898"/>
                <a:gd name="connsiteY3" fmla="*/ 640080 h 772158"/>
                <a:gd name="connsiteX4" fmla="*/ 169332 w 667898"/>
                <a:gd name="connsiteY4" fmla="*/ 576217 h 772158"/>
                <a:gd name="connsiteX5" fmla="*/ 166429 w 667898"/>
                <a:gd name="connsiteY5" fmla="*/ 169817 h 772158"/>
                <a:gd name="connsiteX6" fmla="*/ 261498 w 667898"/>
                <a:gd name="connsiteY6" fmla="*/ 90956 h 772158"/>
                <a:gd name="connsiteX7" fmla="*/ 337698 w 667898"/>
                <a:gd name="connsiteY7" fmla="*/ 176107 h 772158"/>
                <a:gd name="connsiteX8" fmla="*/ 291252 w 667898"/>
                <a:gd name="connsiteY8" fmla="*/ 576217 h 772158"/>
                <a:gd name="connsiteX9" fmla="*/ 413898 w 667898"/>
                <a:gd name="connsiteY9" fmla="*/ 644433 h 772158"/>
                <a:gd name="connsiteX10" fmla="*/ 490098 w 667898"/>
                <a:gd name="connsiteY10" fmla="*/ 559283 h 772158"/>
                <a:gd name="connsiteX11" fmla="*/ 490098 w 667898"/>
                <a:gd name="connsiteY11" fmla="*/ 133531 h 772158"/>
                <a:gd name="connsiteX12" fmla="*/ 642498 w 667898"/>
                <a:gd name="connsiteY12" fmla="*/ 176107 h 772158"/>
                <a:gd name="connsiteX13" fmla="*/ 642498 w 667898"/>
                <a:gd name="connsiteY13" fmla="*/ 601858 h 772158"/>
                <a:gd name="connsiteX14" fmla="*/ 566298 w 667898"/>
                <a:gd name="connsiteY14" fmla="*/ 772158 h 772158"/>
                <a:gd name="connsiteX15" fmla="*/ 343503 w 667898"/>
                <a:gd name="connsiteY15" fmla="*/ 767805 h 772158"/>
                <a:gd name="connsiteX0" fmla="*/ 241903 w 667898"/>
                <a:gd name="connsiteY0" fmla="*/ 31276 h 790371"/>
                <a:gd name="connsiteX1" fmla="*/ 32899 w 667898"/>
                <a:gd name="connsiteY1" fmla="*/ 109169 h 790371"/>
                <a:gd name="connsiteX2" fmla="*/ 44509 w 667898"/>
                <a:gd name="connsiteY2" fmla="*/ 577013 h 790371"/>
                <a:gd name="connsiteX3" fmla="*/ 114177 w 667898"/>
                <a:gd name="connsiteY3" fmla="*/ 658293 h 790371"/>
                <a:gd name="connsiteX4" fmla="*/ 169332 w 667898"/>
                <a:gd name="connsiteY4" fmla="*/ 594430 h 790371"/>
                <a:gd name="connsiteX5" fmla="*/ 166429 w 667898"/>
                <a:gd name="connsiteY5" fmla="*/ 188030 h 790371"/>
                <a:gd name="connsiteX6" fmla="*/ 261498 w 667898"/>
                <a:gd name="connsiteY6" fmla="*/ 109169 h 790371"/>
                <a:gd name="connsiteX7" fmla="*/ 337698 w 667898"/>
                <a:gd name="connsiteY7" fmla="*/ 194320 h 790371"/>
                <a:gd name="connsiteX8" fmla="*/ 291252 w 667898"/>
                <a:gd name="connsiteY8" fmla="*/ 594430 h 790371"/>
                <a:gd name="connsiteX9" fmla="*/ 413898 w 667898"/>
                <a:gd name="connsiteY9" fmla="*/ 662646 h 790371"/>
                <a:gd name="connsiteX10" fmla="*/ 490098 w 667898"/>
                <a:gd name="connsiteY10" fmla="*/ 577496 h 790371"/>
                <a:gd name="connsiteX11" fmla="*/ 490098 w 667898"/>
                <a:gd name="connsiteY11" fmla="*/ 151744 h 790371"/>
                <a:gd name="connsiteX12" fmla="*/ 642498 w 667898"/>
                <a:gd name="connsiteY12" fmla="*/ 194320 h 790371"/>
                <a:gd name="connsiteX13" fmla="*/ 642498 w 667898"/>
                <a:gd name="connsiteY13" fmla="*/ 620071 h 790371"/>
                <a:gd name="connsiteX14" fmla="*/ 566298 w 667898"/>
                <a:gd name="connsiteY14" fmla="*/ 790371 h 790371"/>
                <a:gd name="connsiteX15" fmla="*/ 343503 w 667898"/>
                <a:gd name="connsiteY15" fmla="*/ 786018 h 790371"/>
                <a:gd name="connsiteX0" fmla="*/ 216987 w 642982"/>
                <a:gd name="connsiteY0" fmla="*/ 31276 h 790371"/>
                <a:gd name="connsiteX1" fmla="*/ 7983 w 642982"/>
                <a:gd name="connsiteY1" fmla="*/ 109169 h 790371"/>
                <a:gd name="connsiteX2" fmla="*/ 19593 w 642982"/>
                <a:gd name="connsiteY2" fmla="*/ 577013 h 790371"/>
                <a:gd name="connsiteX3" fmla="*/ 89261 w 642982"/>
                <a:gd name="connsiteY3" fmla="*/ 658293 h 790371"/>
                <a:gd name="connsiteX4" fmla="*/ 144416 w 642982"/>
                <a:gd name="connsiteY4" fmla="*/ 594430 h 790371"/>
                <a:gd name="connsiteX5" fmla="*/ 141513 w 642982"/>
                <a:gd name="connsiteY5" fmla="*/ 188030 h 790371"/>
                <a:gd name="connsiteX6" fmla="*/ 236582 w 642982"/>
                <a:gd name="connsiteY6" fmla="*/ 109169 h 790371"/>
                <a:gd name="connsiteX7" fmla="*/ 312782 w 642982"/>
                <a:gd name="connsiteY7" fmla="*/ 194320 h 790371"/>
                <a:gd name="connsiteX8" fmla="*/ 266336 w 642982"/>
                <a:gd name="connsiteY8" fmla="*/ 594430 h 790371"/>
                <a:gd name="connsiteX9" fmla="*/ 388982 w 642982"/>
                <a:gd name="connsiteY9" fmla="*/ 662646 h 790371"/>
                <a:gd name="connsiteX10" fmla="*/ 465182 w 642982"/>
                <a:gd name="connsiteY10" fmla="*/ 577496 h 790371"/>
                <a:gd name="connsiteX11" fmla="*/ 465182 w 642982"/>
                <a:gd name="connsiteY11" fmla="*/ 151744 h 790371"/>
                <a:gd name="connsiteX12" fmla="*/ 617582 w 642982"/>
                <a:gd name="connsiteY12" fmla="*/ 194320 h 790371"/>
                <a:gd name="connsiteX13" fmla="*/ 617582 w 642982"/>
                <a:gd name="connsiteY13" fmla="*/ 620071 h 790371"/>
                <a:gd name="connsiteX14" fmla="*/ 541382 w 642982"/>
                <a:gd name="connsiteY14" fmla="*/ 790371 h 790371"/>
                <a:gd name="connsiteX15" fmla="*/ 318587 w 642982"/>
                <a:gd name="connsiteY15" fmla="*/ 786018 h 790371"/>
                <a:gd name="connsiteX0" fmla="*/ 216987 w 642982"/>
                <a:gd name="connsiteY0" fmla="*/ 16659 h 775754"/>
                <a:gd name="connsiteX1" fmla="*/ 7983 w 642982"/>
                <a:gd name="connsiteY1" fmla="*/ 94552 h 775754"/>
                <a:gd name="connsiteX2" fmla="*/ 19593 w 642982"/>
                <a:gd name="connsiteY2" fmla="*/ 562396 h 775754"/>
                <a:gd name="connsiteX3" fmla="*/ 89261 w 642982"/>
                <a:gd name="connsiteY3" fmla="*/ 643676 h 775754"/>
                <a:gd name="connsiteX4" fmla="*/ 144416 w 642982"/>
                <a:gd name="connsiteY4" fmla="*/ 579813 h 775754"/>
                <a:gd name="connsiteX5" fmla="*/ 141513 w 642982"/>
                <a:gd name="connsiteY5" fmla="*/ 173413 h 775754"/>
                <a:gd name="connsiteX6" fmla="*/ 236582 w 642982"/>
                <a:gd name="connsiteY6" fmla="*/ 94552 h 775754"/>
                <a:gd name="connsiteX7" fmla="*/ 312782 w 642982"/>
                <a:gd name="connsiteY7" fmla="*/ 179703 h 775754"/>
                <a:gd name="connsiteX8" fmla="*/ 266336 w 642982"/>
                <a:gd name="connsiteY8" fmla="*/ 579813 h 775754"/>
                <a:gd name="connsiteX9" fmla="*/ 388982 w 642982"/>
                <a:gd name="connsiteY9" fmla="*/ 648029 h 775754"/>
                <a:gd name="connsiteX10" fmla="*/ 465182 w 642982"/>
                <a:gd name="connsiteY10" fmla="*/ 562879 h 775754"/>
                <a:gd name="connsiteX11" fmla="*/ 465182 w 642982"/>
                <a:gd name="connsiteY11" fmla="*/ 137127 h 775754"/>
                <a:gd name="connsiteX12" fmla="*/ 617582 w 642982"/>
                <a:gd name="connsiteY12" fmla="*/ 179703 h 775754"/>
                <a:gd name="connsiteX13" fmla="*/ 617582 w 642982"/>
                <a:gd name="connsiteY13" fmla="*/ 605454 h 775754"/>
                <a:gd name="connsiteX14" fmla="*/ 541382 w 642982"/>
                <a:gd name="connsiteY14" fmla="*/ 775754 h 775754"/>
                <a:gd name="connsiteX15" fmla="*/ 318587 w 642982"/>
                <a:gd name="connsiteY15" fmla="*/ 771401 h 775754"/>
                <a:gd name="connsiteX0" fmla="*/ 216987 w 642982"/>
                <a:gd name="connsiteY0" fmla="*/ 16659 h 775754"/>
                <a:gd name="connsiteX1" fmla="*/ 7983 w 642982"/>
                <a:gd name="connsiteY1" fmla="*/ 94552 h 775754"/>
                <a:gd name="connsiteX2" fmla="*/ 19593 w 642982"/>
                <a:gd name="connsiteY2" fmla="*/ 562396 h 775754"/>
                <a:gd name="connsiteX3" fmla="*/ 89261 w 642982"/>
                <a:gd name="connsiteY3" fmla="*/ 643676 h 775754"/>
                <a:gd name="connsiteX4" fmla="*/ 144416 w 642982"/>
                <a:gd name="connsiteY4" fmla="*/ 579813 h 775754"/>
                <a:gd name="connsiteX5" fmla="*/ 141513 w 642982"/>
                <a:gd name="connsiteY5" fmla="*/ 173413 h 775754"/>
                <a:gd name="connsiteX6" fmla="*/ 236582 w 642982"/>
                <a:gd name="connsiteY6" fmla="*/ 94552 h 775754"/>
                <a:gd name="connsiteX7" fmla="*/ 312782 w 642982"/>
                <a:gd name="connsiteY7" fmla="*/ 179703 h 775754"/>
                <a:gd name="connsiteX8" fmla="*/ 266336 w 642982"/>
                <a:gd name="connsiteY8" fmla="*/ 579813 h 775754"/>
                <a:gd name="connsiteX9" fmla="*/ 388982 w 642982"/>
                <a:gd name="connsiteY9" fmla="*/ 648029 h 775754"/>
                <a:gd name="connsiteX10" fmla="*/ 465182 w 642982"/>
                <a:gd name="connsiteY10" fmla="*/ 562879 h 775754"/>
                <a:gd name="connsiteX11" fmla="*/ 465182 w 642982"/>
                <a:gd name="connsiteY11" fmla="*/ 137127 h 775754"/>
                <a:gd name="connsiteX12" fmla="*/ 617582 w 642982"/>
                <a:gd name="connsiteY12" fmla="*/ 179703 h 775754"/>
                <a:gd name="connsiteX13" fmla="*/ 617582 w 642982"/>
                <a:gd name="connsiteY13" fmla="*/ 605454 h 775754"/>
                <a:gd name="connsiteX14" fmla="*/ 541382 w 642982"/>
                <a:gd name="connsiteY14" fmla="*/ 775754 h 775754"/>
                <a:gd name="connsiteX15" fmla="*/ 318587 w 642982"/>
                <a:gd name="connsiteY15" fmla="*/ 771401 h 775754"/>
                <a:gd name="connsiteX0" fmla="*/ 216987 w 806732"/>
                <a:gd name="connsiteY0" fmla="*/ 16659 h 775755"/>
                <a:gd name="connsiteX1" fmla="*/ 7983 w 806732"/>
                <a:gd name="connsiteY1" fmla="*/ 94552 h 775755"/>
                <a:gd name="connsiteX2" fmla="*/ 19593 w 806732"/>
                <a:gd name="connsiteY2" fmla="*/ 562396 h 775755"/>
                <a:gd name="connsiteX3" fmla="*/ 89261 w 806732"/>
                <a:gd name="connsiteY3" fmla="*/ 643676 h 775755"/>
                <a:gd name="connsiteX4" fmla="*/ 144416 w 806732"/>
                <a:gd name="connsiteY4" fmla="*/ 579813 h 775755"/>
                <a:gd name="connsiteX5" fmla="*/ 141513 w 806732"/>
                <a:gd name="connsiteY5" fmla="*/ 173413 h 775755"/>
                <a:gd name="connsiteX6" fmla="*/ 236582 w 806732"/>
                <a:gd name="connsiteY6" fmla="*/ 94552 h 775755"/>
                <a:gd name="connsiteX7" fmla="*/ 312782 w 806732"/>
                <a:gd name="connsiteY7" fmla="*/ 179703 h 775755"/>
                <a:gd name="connsiteX8" fmla="*/ 266336 w 806732"/>
                <a:gd name="connsiteY8" fmla="*/ 579813 h 775755"/>
                <a:gd name="connsiteX9" fmla="*/ 388982 w 806732"/>
                <a:gd name="connsiteY9" fmla="*/ 648029 h 775755"/>
                <a:gd name="connsiteX10" fmla="*/ 465182 w 806732"/>
                <a:gd name="connsiteY10" fmla="*/ 562879 h 775755"/>
                <a:gd name="connsiteX11" fmla="*/ 465182 w 806732"/>
                <a:gd name="connsiteY11" fmla="*/ 137127 h 775755"/>
                <a:gd name="connsiteX12" fmla="*/ 617582 w 806732"/>
                <a:gd name="connsiteY12" fmla="*/ 179703 h 775755"/>
                <a:gd name="connsiteX13" fmla="*/ 617582 w 806732"/>
                <a:gd name="connsiteY13" fmla="*/ 605454 h 775755"/>
                <a:gd name="connsiteX14" fmla="*/ 769981 w 806732"/>
                <a:gd name="connsiteY14" fmla="*/ 775755 h 775755"/>
                <a:gd name="connsiteX15" fmla="*/ 318587 w 806732"/>
                <a:gd name="connsiteY15" fmla="*/ 771401 h 775755"/>
                <a:gd name="connsiteX0" fmla="*/ 216987 w 654332"/>
                <a:gd name="connsiteY0" fmla="*/ 16659 h 771643"/>
                <a:gd name="connsiteX1" fmla="*/ 7983 w 654332"/>
                <a:gd name="connsiteY1" fmla="*/ 94552 h 771643"/>
                <a:gd name="connsiteX2" fmla="*/ 19593 w 654332"/>
                <a:gd name="connsiteY2" fmla="*/ 562396 h 771643"/>
                <a:gd name="connsiteX3" fmla="*/ 89261 w 654332"/>
                <a:gd name="connsiteY3" fmla="*/ 643676 h 771643"/>
                <a:gd name="connsiteX4" fmla="*/ 144416 w 654332"/>
                <a:gd name="connsiteY4" fmla="*/ 579813 h 771643"/>
                <a:gd name="connsiteX5" fmla="*/ 141513 w 654332"/>
                <a:gd name="connsiteY5" fmla="*/ 173413 h 771643"/>
                <a:gd name="connsiteX6" fmla="*/ 236582 w 654332"/>
                <a:gd name="connsiteY6" fmla="*/ 94552 h 771643"/>
                <a:gd name="connsiteX7" fmla="*/ 312782 w 654332"/>
                <a:gd name="connsiteY7" fmla="*/ 179703 h 771643"/>
                <a:gd name="connsiteX8" fmla="*/ 266336 w 654332"/>
                <a:gd name="connsiteY8" fmla="*/ 579813 h 771643"/>
                <a:gd name="connsiteX9" fmla="*/ 388982 w 654332"/>
                <a:gd name="connsiteY9" fmla="*/ 648029 h 771643"/>
                <a:gd name="connsiteX10" fmla="*/ 465182 w 654332"/>
                <a:gd name="connsiteY10" fmla="*/ 562879 h 771643"/>
                <a:gd name="connsiteX11" fmla="*/ 465182 w 654332"/>
                <a:gd name="connsiteY11" fmla="*/ 137127 h 771643"/>
                <a:gd name="connsiteX12" fmla="*/ 617582 w 654332"/>
                <a:gd name="connsiteY12" fmla="*/ 179703 h 771643"/>
                <a:gd name="connsiteX13" fmla="*/ 617582 w 654332"/>
                <a:gd name="connsiteY13" fmla="*/ 605454 h 771643"/>
                <a:gd name="connsiteX14" fmla="*/ 617581 w 654332"/>
                <a:gd name="connsiteY14" fmla="*/ 733179 h 771643"/>
                <a:gd name="connsiteX15" fmla="*/ 318587 w 654332"/>
                <a:gd name="connsiteY15" fmla="*/ 771401 h 771643"/>
                <a:gd name="connsiteX0" fmla="*/ 216987 w 654332"/>
                <a:gd name="connsiteY0" fmla="*/ 16659 h 733422"/>
                <a:gd name="connsiteX1" fmla="*/ 7983 w 654332"/>
                <a:gd name="connsiteY1" fmla="*/ 94552 h 733422"/>
                <a:gd name="connsiteX2" fmla="*/ 19593 w 654332"/>
                <a:gd name="connsiteY2" fmla="*/ 562396 h 733422"/>
                <a:gd name="connsiteX3" fmla="*/ 89261 w 654332"/>
                <a:gd name="connsiteY3" fmla="*/ 643676 h 733422"/>
                <a:gd name="connsiteX4" fmla="*/ 144416 w 654332"/>
                <a:gd name="connsiteY4" fmla="*/ 579813 h 733422"/>
                <a:gd name="connsiteX5" fmla="*/ 141513 w 654332"/>
                <a:gd name="connsiteY5" fmla="*/ 173413 h 733422"/>
                <a:gd name="connsiteX6" fmla="*/ 236582 w 654332"/>
                <a:gd name="connsiteY6" fmla="*/ 94552 h 733422"/>
                <a:gd name="connsiteX7" fmla="*/ 312782 w 654332"/>
                <a:gd name="connsiteY7" fmla="*/ 179703 h 733422"/>
                <a:gd name="connsiteX8" fmla="*/ 266336 w 654332"/>
                <a:gd name="connsiteY8" fmla="*/ 579813 h 733422"/>
                <a:gd name="connsiteX9" fmla="*/ 388982 w 654332"/>
                <a:gd name="connsiteY9" fmla="*/ 648029 h 733422"/>
                <a:gd name="connsiteX10" fmla="*/ 465182 w 654332"/>
                <a:gd name="connsiteY10" fmla="*/ 562879 h 733422"/>
                <a:gd name="connsiteX11" fmla="*/ 465182 w 654332"/>
                <a:gd name="connsiteY11" fmla="*/ 137127 h 733422"/>
                <a:gd name="connsiteX12" fmla="*/ 617582 w 654332"/>
                <a:gd name="connsiteY12" fmla="*/ 179703 h 733422"/>
                <a:gd name="connsiteX13" fmla="*/ 617582 w 654332"/>
                <a:gd name="connsiteY13" fmla="*/ 605454 h 733422"/>
                <a:gd name="connsiteX14" fmla="*/ 617581 w 654332"/>
                <a:gd name="connsiteY14" fmla="*/ 733179 h 733422"/>
                <a:gd name="connsiteX15" fmla="*/ 388981 w 654332"/>
                <a:gd name="connsiteY15" fmla="*/ 733180 h 733422"/>
                <a:gd name="connsiteX0" fmla="*/ 216987 w 654332"/>
                <a:gd name="connsiteY0" fmla="*/ 16659 h 775755"/>
                <a:gd name="connsiteX1" fmla="*/ 7983 w 654332"/>
                <a:gd name="connsiteY1" fmla="*/ 94552 h 775755"/>
                <a:gd name="connsiteX2" fmla="*/ 19593 w 654332"/>
                <a:gd name="connsiteY2" fmla="*/ 562396 h 775755"/>
                <a:gd name="connsiteX3" fmla="*/ 89261 w 654332"/>
                <a:gd name="connsiteY3" fmla="*/ 643676 h 775755"/>
                <a:gd name="connsiteX4" fmla="*/ 144416 w 654332"/>
                <a:gd name="connsiteY4" fmla="*/ 579813 h 775755"/>
                <a:gd name="connsiteX5" fmla="*/ 141513 w 654332"/>
                <a:gd name="connsiteY5" fmla="*/ 173413 h 775755"/>
                <a:gd name="connsiteX6" fmla="*/ 236582 w 654332"/>
                <a:gd name="connsiteY6" fmla="*/ 94552 h 775755"/>
                <a:gd name="connsiteX7" fmla="*/ 312782 w 654332"/>
                <a:gd name="connsiteY7" fmla="*/ 179703 h 775755"/>
                <a:gd name="connsiteX8" fmla="*/ 266336 w 654332"/>
                <a:gd name="connsiteY8" fmla="*/ 579813 h 775755"/>
                <a:gd name="connsiteX9" fmla="*/ 388982 w 654332"/>
                <a:gd name="connsiteY9" fmla="*/ 648029 h 775755"/>
                <a:gd name="connsiteX10" fmla="*/ 465182 w 654332"/>
                <a:gd name="connsiteY10" fmla="*/ 562879 h 775755"/>
                <a:gd name="connsiteX11" fmla="*/ 465182 w 654332"/>
                <a:gd name="connsiteY11" fmla="*/ 137127 h 775755"/>
                <a:gd name="connsiteX12" fmla="*/ 617582 w 654332"/>
                <a:gd name="connsiteY12" fmla="*/ 179703 h 775755"/>
                <a:gd name="connsiteX13" fmla="*/ 617582 w 654332"/>
                <a:gd name="connsiteY13" fmla="*/ 605454 h 775755"/>
                <a:gd name="connsiteX14" fmla="*/ 617581 w 654332"/>
                <a:gd name="connsiteY14" fmla="*/ 775755 h 775755"/>
                <a:gd name="connsiteX15" fmla="*/ 388981 w 654332"/>
                <a:gd name="connsiteY15" fmla="*/ 733180 h 775755"/>
                <a:gd name="connsiteX0" fmla="*/ 216987 w 655682"/>
                <a:gd name="connsiteY0" fmla="*/ 16659 h 733180"/>
                <a:gd name="connsiteX1" fmla="*/ 7983 w 655682"/>
                <a:gd name="connsiteY1" fmla="*/ 94552 h 733180"/>
                <a:gd name="connsiteX2" fmla="*/ 19593 w 655682"/>
                <a:gd name="connsiteY2" fmla="*/ 562396 h 733180"/>
                <a:gd name="connsiteX3" fmla="*/ 89261 w 655682"/>
                <a:gd name="connsiteY3" fmla="*/ 643676 h 733180"/>
                <a:gd name="connsiteX4" fmla="*/ 144416 w 655682"/>
                <a:gd name="connsiteY4" fmla="*/ 579813 h 733180"/>
                <a:gd name="connsiteX5" fmla="*/ 141513 w 655682"/>
                <a:gd name="connsiteY5" fmla="*/ 173413 h 733180"/>
                <a:gd name="connsiteX6" fmla="*/ 236582 w 655682"/>
                <a:gd name="connsiteY6" fmla="*/ 94552 h 733180"/>
                <a:gd name="connsiteX7" fmla="*/ 312782 w 655682"/>
                <a:gd name="connsiteY7" fmla="*/ 179703 h 733180"/>
                <a:gd name="connsiteX8" fmla="*/ 266336 w 655682"/>
                <a:gd name="connsiteY8" fmla="*/ 579813 h 733180"/>
                <a:gd name="connsiteX9" fmla="*/ 388982 w 655682"/>
                <a:gd name="connsiteY9" fmla="*/ 648029 h 733180"/>
                <a:gd name="connsiteX10" fmla="*/ 465182 w 655682"/>
                <a:gd name="connsiteY10" fmla="*/ 562879 h 733180"/>
                <a:gd name="connsiteX11" fmla="*/ 465182 w 655682"/>
                <a:gd name="connsiteY11" fmla="*/ 137127 h 733180"/>
                <a:gd name="connsiteX12" fmla="*/ 617582 w 655682"/>
                <a:gd name="connsiteY12" fmla="*/ 179703 h 733180"/>
                <a:gd name="connsiteX13" fmla="*/ 617582 w 655682"/>
                <a:gd name="connsiteY13" fmla="*/ 605454 h 733180"/>
                <a:gd name="connsiteX14" fmla="*/ 388981 w 655682"/>
                <a:gd name="connsiteY14" fmla="*/ 733180 h 733180"/>
                <a:gd name="connsiteX0" fmla="*/ 216987 w 642982"/>
                <a:gd name="connsiteY0" fmla="*/ 16659 h 754467"/>
                <a:gd name="connsiteX1" fmla="*/ 7983 w 642982"/>
                <a:gd name="connsiteY1" fmla="*/ 94552 h 754467"/>
                <a:gd name="connsiteX2" fmla="*/ 19593 w 642982"/>
                <a:gd name="connsiteY2" fmla="*/ 562396 h 754467"/>
                <a:gd name="connsiteX3" fmla="*/ 89261 w 642982"/>
                <a:gd name="connsiteY3" fmla="*/ 643676 h 754467"/>
                <a:gd name="connsiteX4" fmla="*/ 144416 w 642982"/>
                <a:gd name="connsiteY4" fmla="*/ 579813 h 754467"/>
                <a:gd name="connsiteX5" fmla="*/ 141513 w 642982"/>
                <a:gd name="connsiteY5" fmla="*/ 173413 h 754467"/>
                <a:gd name="connsiteX6" fmla="*/ 236582 w 642982"/>
                <a:gd name="connsiteY6" fmla="*/ 94552 h 754467"/>
                <a:gd name="connsiteX7" fmla="*/ 312782 w 642982"/>
                <a:gd name="connsiteY7" fmla="*/ 179703 h 754467"/>
                <a:gd name="connsiteX8" fmla="*/ 266336 w 642982"/>
                <a:gd name="connsiteY8" fmla="*/ 579813 h 754467"/>
                <a:gd name="connsiteX9" fmla="*/ 388982 w 642982"/>
                <a:gd name="connsiteY9" fmla="*/ 648029 h 754467"/>
                <a:gd name="connsiteX10" fmla="*/ 465182 w 642982"/>
                <a:gd name="connsiteY10" fmla="*/ 562879 h 754467"/>
                <a:gd name="connsiteX11" fmla="*/ 465182 w 642982"/>
                <a:gd name="connsiteY11" fmla="*/ 137127 h 754467"/>
                <a:gd name="connsiteX12" fmla="*/ 617582 w 642982"/>
                <a:gd name="connsiteY12" fmla="*/ 179703 h 754467"/>
                <a:gd name="connsiteX13" fmla="*/ 617582 w 642982"/>
                <a:gd name="connsiteY13" fmla="*/ 605454 h 754467"/>
                <a:gd name="connsiteX14" fmla="*/ 541381 w 642982"/>
                <a:gd name="connsiteY14" fmla="*/ 733179 h 754467"/>
                <a:gd name="connsiteX15" fmla="*/ 388981 w 642982"/>
                <a:gd name="connsiteY15" fmla="*/ 733180 h 754467"/>
                <a:gd name="connsiteX0" fmla="*/ 216987 w 642982"/>
                <a:gd name="connsiteY0" fmla="*/ 16659 h 754467"/>
                <a:gd name="connsiteX1" fmla="*/ 7983 w 642982"/>
                <a:gd name="connsiteY1" fmla="*/ 94552 h 754467"/>
                <a:gd name="connsiteX2" fmla="*/ 19593 w 642982"/>
                <a:gd name="connsiteY2" fmla="*/ 562396 h 754467"/>
                <a:gd name="connsiteX3" fmla="*/ 89261 w 642982"/>
                <a:gd name="connsiteY3" fmla="*/ 643676 h 754467"/>
                <a:gd name="connsiteX4" fmla="*/ 144416 w 642982"/>
                <a:gd name="connsiteY4" fmla="*/ 579813 h 754467"/>
                <a:gd name="connsiteX5" fmla="*/ 141513 w 642982"/>
                <a:gd name="connsiteY5" fmla="*/ 173413 h 754467"/>
                <a:gd name="connsiteX6" fmla="*/ 236582 w 642982"/>
                <a:gd name="connsiteY6" fmla="*/ 94552 h 754467"/>
                <a:gd name="connsiteX7" fmla="*/ 312782 w 642982"/>
                <a:gd name="connsiteY7" fmla="*/ 179703 h 754467"/>
                <a:gd name="connsiteX8" fmla="*/ 266336 w 642982"/>
                <a:gd name="connsiteY8" fmla="*/ 579813 h 754467"/>
                <a:gd name="connsiteX9" fmla="*/ 388982 w 642982"/>
                <a:gd name="connsiteY9" fmla="*/ 648029 h 754467"/>
                <a:gd name="connsiteX10" fmla="*/ 465182 w 642982"/>
                <a:gd name="connsiteY10" fmla="*/ 562879 h 754467"/>
                <a:gd name="connsiteX11" fmla="*/ 465182 w 642982"/>
                <a:gd name="connsiteY11" fmla="*/ 137127 h 754467"/>
                <a:gd name="connsiteX12" fmla="*/ 617582 w 642982"/>
                <a:gd name="connsiteY12" fmla="*/ 179703 h 754467"/>
                <a:gd name="connsiteX13" fmla="*/ 617582 w 642982"/>
                <a:gd name="connsiteY13" fmla="*/ 605454 h 754467"/>
                <a:gd name="connsiteX14" fmla="*/ 541381 w 642982"/>
                <a:gd name="connsiteY14" fmla="*/ 733179 h 754467"/>
                <a:gd name="connsiteX15" fmla="*/ 388981 w 642982"/>
                <a:gd name="connsiteY15" fmla="*/ 733180 h 754467"/>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266336 w 642982"/>
                <a:gd name="connsiteY8" fmla="*/ 579813 h 733180"/>
                <a:gd name="connsiteX9" fmla="*/ 388982 w 642982"/>
                <a:gd name="connsiteY9" fmla="*/ 648029 h 733180"/>
                <a:gd name="connsiteX10" fmla="*/ 465182 w 642982"/>
                <a:gd name="connsiteY10" fmla="*/ 562879 h 733180"/>
                <a:gd name="connsiteX11" fmla="*/ 465182 w 642982"/>
                <a:gd name="connsiteY11" fmla="*/ 137127 h 733180"/>
                <a:gd name="connsiteX12" fmla="*/ 617582 w 642982"/>
                <a:gd name="connsiteY12" fmla="*/ 179703 h 733180"/>
                <a:gd name="connsiteX13" fmla="*/ 617582 w 642982"/>
                <a:gd name="connsiteY13" fmla="*/ 605454 h 733180"/>
                <a:gd name="connsiteX14" fmla="*/ 541381 w 642982"/>
                <a:gd name="connsiteY14" fmla="*/ 733179 h 733180"/>
                <a:gd name="connsiteX15" fmla="*/ 388981 w 642982"/>
                <a:gd name="connsiteY15" fmla="*/ 733180 h 733180"/>
                <a:gd name="connsiteX0" fmla="*/ 216987 w 642982"/>
                <a:gd name="connsiteY0" fmla="*/ 16659 h 733179"/>
                <a:gd name="connsiteX1" fmla="*/ 7983 w 642982"/>
                <a:gd name="connsiteY1" fmla="*/ 94552 h 733179"/>
                <a:gd name="connsiteX2" fmla="*/ 19593 w 642982"/>
                <a:gd name="connsiteY2" fmla="*/ 562396 h 733179"/>
                <a:gd name="connsiteX3" fmla="*/ 89261 w 642982"/>
                <a:gd name="connsiteY3" fmla="*/ 643676 h 733179"/>
                <a:gd name="connsiteX4" fmla="*/ 144416 w 642982"/>
                <a:gd name="connsiteY4" fmla="*/ 579813 h 733179"/>
                <a:gd name="connsiteX5" fmla="*/ 141513 w 642982"/>
                <a:gd name="connsiteY5" fmla="*/ 173413 h 733179"/>
                <a:gd name="connsiteX6" fmla="*/ 236582 w 642982"/>
                <a:gd name="connsiteY6" fmla="*/ 94552 h 733179"/>
                <a:gd name="connsiteX7" fmla="*/ 312782 w 642982"/>
                <a:gd name="connsiteY7" fmla="*/ 179703 h 733179"/>
                <a:gd name="connsiteX8" fmla="*/ 266336 w 642982"/>
                <a:gd name="connsiteY8" fmla="*/ 579813 h 733179"/>
                <a:gd name="connsiteX9" fmla="*/ 388982 w 642982"/>
                <a:gd name="connsiteY9" fmla="*/ 648029 h 733179"/>
                <a:gd name="connsiteX10" fmla="*/ 465182 w 642982"/>
                <a:gd name="connsiteY10" fmla="*/ 562879 h 733179"/>
                <a:gd name="connsiteX11" fmla="*/ 465182 w 642982"/>
                <a:gd name="connsiteY11" fmla="*/ 137127 h 733179"/>
                <a:gd name="connsiteX12" fmla="*/ 617582 w 642982"/>
                <a:gd name="connsiteY12" fmla="*/ 179703 h 733179"/>
                <a:gd name="connsiteX13" fmla="*/ 617582 w 642982"/>
                <a:gd name="connsiteY13" fmla="*/ 605454 h 733179"/>
                <a:gd name="connsiteX14" fmla="*/ 541381 w 642982"/>
                <a:gd name="connsiteY14" fmla="*/ 733179 h 733179"/>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266336 w 642982"/>
                <a:gd name="connsiteY8" fmla="*/ 579813 h 733180"/>
                <a:gd name="connsiteX9" fmla="*/ 388982 w 642982"/>
                <a:gd name="connsiteY9" fmla="*/ 648029 h 733180"/>
                <a:gd name="connsiteX10" fmla="*/ 465182 w 642982"/>
                <a:gd name="connsiteY10" fmla="*/ 562879 h 733180"/>
                <a:gd name="connsiteX11" fmla="*/ 465182 w 642982"/>
                <a:gd name="connsiteY11" fmla="*/ 137127 h 733180"/>
                <a:gd name="connsiteX12" fmla="*/ 617582 w 642982"/>
                <a:gd name="connsiteY12" fmla="*/ 179703 h 733180"/>
                <a:gd name="connsiteX13" fmla="*/ 617582 w 642982"/>
                <a:gd name="connsiteY13" fmla="*/ 605454 h 733180"/>
                <a:gd name="connsiteX14" fmla="*/ 465181 w 642982"/>
                <a:gd name="connsiteY14" fmla="*/ 733180 h 733180"/>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266336 w 642982"/>
                <a:gd name="connsiteY8" fmla="*/ 579813 h 733180"/>
                <a:gd name="connsiteX9" fmla="*/ 388982 w 642982"/>
                <a:gd name="connsiteY9" fmla="*/ 648029 h 733180"/>
                <a:gd name="connsiteX10" fmla="*/ 465182 w 642982"/>
                <a:gd name="connsiteY10" fmla="*/ 562879 h 733180"/>
                <a:gd name="connsiteX11" fmla="*/ 465182 w 642982"/>
                <a:gd name="connsiteY11" fmla="*/ 137127 h 733180"/>
                <a:gd name="connsiteX12" fmla="*/ 617582 w 642982"/>
                <a:gd name="connsiteY12" fmla="*/ 179703 h 733180"/>
                <a:gd name="connsiteX13" fmla="*/ 617582 w 642982"/>
                <a:gd name="connsiteY13" fmla="*/ 605454 h 733180"/>
                <a:gd name="connsiteX14" fmla="*/ 465181 w 642982"/>
                <a:gd name="connsiteY14" fmla="*/ 733180 h 733180"/>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266336 w 642982"/>
                <a:gd name="connsiteY8" fmla="*/ 579813 h 733180"/>
                <a:gd name="connsiteX9" fmla="*/ 388982 w 642982"/>
                <a:gd name="connsiteY9" fmla="*/ 648029 h 733180"/>
                <a:gd name="connsiteX10" fmla="*/ 457200 w 642982"/>
                <a:gd name="connsiteY10" fmla="*/ 596052 h 733180"/>
                <a:gd name="connsiteX11" fmla="*/ 465182 w 642982"/>
                <a:gd name="connsiteY11" fmla="*/ 137127 h 733180"/>
                <a:gd name="connsiteX12" fmla="*/ 617582 w 642982"/>
                <a:gd name="connsiteY12" fmla="*/ 179703 h 733180"/>
                <a:gd name="connsiteX13" fmla="*/ 617582 w 642982"/>
                <a:gd name="connsiteY13" fmla="*/ 605454 h 733180"/>
                <a:gd name="connsiteX14" fmla="*/ 465181 w 642982"/>
                <a:gd name="connsiteY14" fmla="*/ 733180 h 733180"/>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266336 w 642982"/>
                <a:gd name="connsiteY8" fmla="*/ 579813 h 733180"/>
                <a:gd name="connsiteX9" fmla="*/ 381000 w 642982"/>
                <a:gd name="connsiteY9" fmla="*/ 638627 h 733180"/>
                <a:gd name="connsiteX10" fmla="*/ 457200 w 642982"/>
                <a:gd name="connsiteY10" fmla="*/ 596052 h 733180"/>
                <a:gd name="connsiteX11" fmla="*/ 465182 w 642982"/>
                <a:gd name="connsiteY11" fmla="*/ 137127 h 733180"/>
                <a:gd name="connsiteX12" fmla="*/ 617582 w 642982"/>
                <a:gd name="connsiteY12" fmla="*/ 179703 h 733180"/>
                <a:gd name="connsiteX13" fmla="*/ 617582 w 642982"/>
                <a:gd name="connsiteY13" fmla="*/ 605454 h 733180"/>
                <a:gd name="connsiteX14" fmla="*/ 465181 w 642982"/>
                <a:gd name="connsiteY14" fmla="*/ 733180 h 733180"/>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266336 w 642982"/>
                <a:gd name="connsiteY8" fmla="*/ 579813 h 733180"/>
                <a:gd name="connsiteX9" fmla="*/ 457200 w 642982"/>
                <a:gd name="connsiteY9" fmla="*/ 596052 h 733180"/>
                <a:gd name="connsiteX10" fmla="*/ 465182 w 642982"/>
                <a:gd name="connsiteY10" fmla="*/ 137127 h 733180"/>
                <a:gd name="connsiteX11" fmla="*/ 617582 w 642982"/>
                <a:gd name="connsiteY11" fmla="*/ 179703 h 733180"/>
                <a:gd name="connsiteX12" fmla="*/ 617582 w 642982"/>
                <a:gd name="connsiteY12" fmla="*/ 605454 h 733180"/>
                <a:gd name="connsiteX13" fmla="*/ 465181 w 642982"/>
                <a:gd name="connsiteY13" fmla="*/ 733180 h 733180"/>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304800 w 642982"/>
                <a:gd name="connsiteY8" fmla="*/ 553477 h 733180"/>
                <a:gd name="connsiteX9" fmla="*/ 457200 w 642982"/>
                <a:gd name="connsiteY9" fmla="*/ 596052 h 733180"/>
                <a:gd name="connsiteX10" fmla="*/ 465182 w 642982"/>
                <a:gd name="connsiteY10" fmla="*/ 137127 h 733180"/>
                <a:gd name="connsiteX11" fmla="*/ 617582 w 642982"/>
                <a:gd name="connsiteY11" fmla="*/ 179703 h 733180"/>
                <a:gd name="connsiteX12" fmla="*/ 617582 w 642982"/>
                <a:gd name="connsiteY12" fmla="*/ 605454 h 733180"/>
                <a:gd name="connsiteX13" fmla="*/ 465181 w 642982"/>
                <a:gd name="connsiteY13" fmla="*/ 733180 h 733180"/>
                <a:gd name="connsiteX0" fmla="*/ 216987 w 642982"/>
                <a:gd name="connsiteY0" fmla="*/ 16659 h 733180"/>
                <a:gd name="connsiteX1" fmla="*/ 7983 w 642982"/>
                <a:gd name="connsiteY1" fmla="*/ 94552 h 733180"/>
                <a:gd name="connsiteX2" fmla="*/ 19593 w 642982"/>
                <a:gd name="connsiteY2" fmla="*/ 562396 h 733180"/>
                <a:gd name="connsiteX3" fmla="*/ 89261 w 642982"/>
                <a:gd name="connsiteY3" fmla="*/ 643676 h 733180"/>
                <a:gd name="connsiteX4" fmla="*/ 144416 w 642982"/>
                <a:gd name="connsiteY4" fmla="*/ 579813 h 733180"/>
                <a:gd name="connsiteX5" fmla="*/ 141513 w 642982"/>
                <a:gd name="connsiteY5" fmla="*/ 173413 h 733180"/>
                <a:gd name="connsiteX6" fmla="*/ 236582 w 642982"/>
                <a:gd name="connsiteY6" fmla="*/ 94552 h 733180"/>
                <a:gd name="connsiteX7" fmla="*/ 312782 w 642982"/>
                <a:gd name="connsiteY7" fmla="*/ 179703 h 733180"/>
                <a:gd name="connsiteX8" fmla="*/ 304800 w 642982"/>
                <a:gd name="connsiteY8" fmla="*/ 596052 h 733180"/>
                <a:gd name="connsiteX9" fmla="*/ 457200 w 642982"/>
                <a:gd name="connsiteY9" fmla="*/ 596052 h 733180"/>
                <a:gd name="connsiteX10" fmla="*/ 465182 w 642982"/>
                <a:gd name="connsiteY10" fmla="*/ 137127 h 733180"/>
                <a:gd name="connsiteX11" fmla="*/ 617582 w 642982"/>
                <a:gd name="connsiteY11" fmla="*/ 179703 h 733180"/>
                <a:gd name="connsiteX12" fmla="*/ 617582 w 642982"/>
                <a:gd name="connsiteY12" fmla="*/ 605454 h 733180"/>
                <a:gd name="connsiteX13" fmla="*/ 465181 w 642982"/>
                <a:gd name="connsiteY13" fmla="*/ 733180 h 733180"/>
                <a:gd name="connsiteX0" fmla="*/ 220133 w 646128"/>
                <a:gd name="connsiteY0" fmla="*/ 16659 h 733180"/>
                <a:gd name="connsiteX1" fmla="*/ 11129 w 646128"/>
                <a:gd name="connsiteY1" fmla="*/ 94552 h 733180"/>
                <a:gd name="connsiteX2" fmla="*/ 22739 w 646128"/>
                <a:gd name="connsiteY2" fmla="*/ 562396 h 733180"/>
                <a:gd name="connsiteX3" fmla="*/ 147562 w 646128"/>
                <a:gd name="connsiteY3" fmla="*/ 579813 h 733180"/>
                <a:gd name="connsiteX4" fmla="*/ 144659 w 646128"/>
                <a:gd name="connsiteY4" fmla="*/ 173413 h 733180"/>
                <a:gd name="connsiteX5" fmla="*/ 239728 w 646128"/>
                <a:gd name="connsiteY5" fmla="*/ 94552 h 733180"/>
                <a:gd name="connsiteX6" fmla="*/ 315928 w 646128"/>
                <a:gd name="connsiteY6" fmla="*/ 179703 h 733180"/>
                <a:gd name="connsiteX7" fmla="*/ 307946 w 646128"/>
                <a:gd name="connsiteY7" fmla="*/ 596052 h 733180"/>
                <a:gd name="connsiteX8" fmla="*/ 460346 w 646128"/>
                <a:gd name="connsiteY8" fmla="*/ 596052 h 733180"/>
                <a:gd name="connsiteX9" fmla="*/ 468328 w 646128"/>
                <a:gd name="connsiteY9" fmla="*/ 137127 h 733180"/>
                <a:gd name="connsiteX10" fmla="*/ 620728 w 646128"/>
                <a:gd name="connsiteY10" fmla="*/ 179703 h 733180"/>
                <a:gd name="connsiteX11" fmla="*/ 620728 w 646128"/>
                <a:gd name="connsiteY11" fmla="*/ 605454 h 733180"/>
                <a:gd name="connsiteX12" fmla="*/ 468327 w 646128"/>
                <a:gd name="connsiteY12" fmla="*/ 733180 h 733180"/>
                <a:gd name="connsiteX0" fmla="*/ 221464 w 647459"/>
                <a:gd name="connsiteY0" fmla="*/ 16659 h 733180"/>
                <a:gd name="connsiteX1" fmla="*/ 12460 w 647459"/>
                <a:gd name="connsiteY1" fmla="*/ 94552 h 733180"/>
                <a:gd name="connsiteX2" fmla="*/ 24070 w 647459"/>
                <a:gd name="connsiteY2" fmla="*/ 562396 h 733180"/>
                <a:gd name="connsiteX3" fmla="*/ 156877 w 647459"/>
                <a:gd name="connsiteY3" fmla="*/ 596052 h 733180"/>
                <a:gd name="connsiteX4" fmla="*/ 145990 w 647459"/>
                <a:gd name="connsiteY4" fmla="*/ 173413 h 733180"/>
                <a:gd name="connsiteX5" fmla="*/ 241059 w 647459"/>
                <a:gd name="connsiteY5" fmla="*/ 94552 h 733180"/>
                <a:gd name="connsiteX6" fmla="*/ 317259 w 647459"/>
                <a:gd name="connsiteY6" fmla="*/ 179703 h 733180"/>
                <a:gd name="connsiteX7" fmla="*/ 309277 w 647459"/>
                <a:gd name="connsiteY7" fmla="*/ 596052 h 733180"/>
                <a:gd name="connsiteX8" fmla="*/ 461677 w 647459"/>
                <a:gd name="connsiteY8" fmla="*/ 596052 h 733180"/>
                <a:gd name="connsiteX9" fmla="*/ 469659 w 647459"/>
                <a:gd name="connsiteY9" fmla="*/ 137127 h 733180"/>
                <a:gd name="connsiteX10" fmla="*/ 622059 w 647459"/>
                <a:gd name="connsiteY10" fmla="*/ 179703 h 733180"/>
                <a:gd name="connsiteX11" fmla="*/ 622059 w 647459"/>
                <a:gd name="connsiteY11" fmla="*/ 605454 h 733180"/>
                <a:gd name="connsiteX12" fmla="*/ 469658 w 647459"/>
                <a:gd name="connsiteY12" fmla="*/ 733180 h 733180"/>
                <a:gd name="connsiteX0" fmla="*/ 241056 w 667051"/>
                <a:gd name="connsiteY0" fmla="*/ 16659 h 733180"/>
                <a:gd name="connsiteX1" fmla="*/ 32052 w 667051"/>
                <a:gd name="connsiteY1" fmla="*/ 94552 h 733180"/>
                <a:gd name="connsiteX2" fmla="*/ 24070 w 667051"/>
                <a:gd name="connsiteY2" fmla="*/ 596052 h 733180"/>
                <a:gd name="connsiteX3" fmla="*/ 176469 w 667051"/>
                <a:gd name="connsiteY3" fmla="*/ 596052 h 733180"/>
                <a:gd name="connsiteX4" fmla="*/ 165582 w 667051"/>
                <a:gd name="connsiteY4" fmla="*/ 173413 h 733180"/>
                <a:gd name="connsiteX5" fmla="*/ 260651 w 667051"/>
                <a:gd name="connsiteY5" fmla="*/ 94552 h 733180"/>
                <a:gd name="connsiteX6" fmla="*/ 336851 w 667051"/>
                <a:gd name="connsiteY6" fmla="*/ 179703 h 733180"/>
                <a:gd name="connsiteX7" fmla="*/ 328869 w 667051"/>
                <a:gd name="connsiteY7" fmla="*/ 596052 h 733180"/>
                <a:gd name="connsiteX8" fmla="*/ 481269 w 667051"/>
                <a:gd name="connsiteY8" fmla="*/ 596052 h 733180"/>
                <a:gd name="connsiteX9" fmla="*/ 489251 w 667051"/>
                <a:gd name="connsiteY9" fmla="*/ 137127 h 733180"/>
                <a:gd name="connsiteX10" fmla="*/ 641651 w 667051"/>
                <a:gd name="connsiteY10" fmla="*/ 179703 h 733180"/>
                <a:gd name="connsiteX11" fmla="*/ 641651 w 667051"/>
                <a:gd name="connsiteY11" fmla="*/ 605454 h 733180"/>
                <a:gd name="connsiteX12" fmla="*/ 489250 w 66705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43402"/>
                <a:gd name="connsiteX1" fmla="*/ 32052 w 665721"/>
                <a:gd name="connsiteY1" fmla="*/ 94552 h 743402"/>
                <a:gd name="connsiteX2" fmla="*/ 24070 w 665721"/>
                <a:gd name="connsiteY2" fmla="*/ 596052 h 743402"/>
                <a:gd name="connsiteX3" fmla="*/ 176469 w 665721"/>
                <a:gd name="connsiteY3" fmla="*/ 596052 h 743402"/>
                <a:gd name="connsiteX4" fmla="*/ 165582 w 665721"/>
                <a:gd name="connsiteY4" fmla="*/ 173413 h 743402"/>
                <a:gd name="connsiteX5" fmla="*/ 260651 w 665721"/>
                <a:gd name="connsiteY5" fmla="*/ 94552 h 743402"/>
                <a:gd name="connsiteX6" fmla="*/ 336851 w 665721"/>
                <a:gd name="connsiteY6" fmla="*/ 179703 h 743402"/>
                <a:gd name="connsiteX7" fmla="*/ 328869 w 665721"/>
                <a:gd name="connsiteY7" fmla="*/ 596052 h 743402"/>
                <a:gd name="connsiteX8" fmla="*/ 481269 w 665721"/>
                <a:gd name="connsiteY8" fmla="*/ 596052 h 743402"/>
                <a:gd name="connsiteX9" fmla="*/ 489251 w 665721"/>
                <a:gd name="connsiteY9" fmla="*/ 137127 h 743402"/>
                <a:gd name="connsiteX10" fmla="*/ 641651 w 665721"/>
                <a:gd name="connsiteY10" fmla="*/ 179703 h 743402"/>
                <a:gd name="connsiteX11" fmla="*/ 633670 w 665721"/>
                <a:gd name="connsiteY11" fmla="*/ 638627 h 743402"/>
                <a:gd name="connsiteX12" fmla="*/ 489250 w 665721"/>
                <a:gd name="connsiteY12" fmla="*/ 733180 h 743402"/>
                <a:gd name="connsiteX0" fmla="*/ 241056 w 665721"/>
                <a:gd name="connsiteY0" fmla="*/ 16659 h 743402"/>
                <a:gd name="connsiteX1" fmla="*/ 32052 w 665721"/>
                <a:gd name="connsiteY1" fmla="*/ 94552 h 743402"/>
                <a:gd name="connsiteX2" fmla="*/ 24070 w 665721"/>
                <a:gd name="connsiteY2" fmla="*/ 596052 h 743402"/>
                <a:gd name="connsiteX3" fmla="*/ 176469 w 665721"/>
                <a:gd name="connsiteY3" fmla="*/ 596052 h 743402"/>
                <a:gd name="connsiteX4" fmla="*/ 165582 w 665721"/>
                <a:gd name="connsiteY4" fmla="*/ 173413 h 743402"/>
                <a:gd name="connsiteX5" fmla="*/ 260651 w 665721"/>
                <a:gd name="connsiteY5" fmla="*/ 94552 h 743402"/>
                <a:gd name="connsiteX6" fmla="*/ 336851 w 665721"/>
                <a:gd name="connsiteY6" fmla="*/ 179703 h 743402"/>
                <a:gd name="connsiteX7" fmla="*/ 328869 w 665721"/>
                <a:gd name="connsiteY7" fmla="*/ 596052 h 743402"/>
                <a:gd name="connsiteX8" fmla="*/ 481269 w 665721"/>
                <a:gd name="connsiteY8" fmla="*/ 596052 h 743402"/>
                <a:gd name="connsiteX9" fmla="*/ 489251 w 665721"/>
                <a:gd name="connsiteY9" fmla="*/ 137127 h 743402"/>
                <a:gd name="connsiteX10" fmla="*/ 641651 w 665721"/>
                <a:gd name="connsiteY10" fmla="*/ 179703 h 743402"/>
                <a:gd name="connsiteX11" fmla="*/ 633670 w 665721"/>
                <a:gd name="connsiteY11" fmla="*/ 638627 h 743402"/>
                <a:gd name="connsiteX12" fmla="*/ 489250 w 665721"/>
                <a:gd name="connsiteY12" fmla="*/ 733180 h 743402"/>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33180"/>
                <a:gd name="connsiteX1" fmla="*/ 32052 w 665721"/>
                <a:gd name="connsiteY1" fmla="*/ 94552 h 733180"/>
                <a:gd name="connsiteX2" fmla="*/ 24070 w 665721"/>
                <a:gd name="connsiteY2" fmla="*/ 596052 h 733180"/>
                <a:gd name="connsiteX3" fmla="*/ 176469 w 665721"/>
                <a:gd name="connsiteY3" fmla="*/ 596052 h 733180"/>
                <a:gd name="connsiteX4" fmla="*/ 165582 w 665721"/>
                <a:gd name="connsiteY4" fmla="*/ 173413 h 733180"/>
                <a:gd name="connsiteX5" fmla="*/ 260651 w 665721"/>
                <a:gd name="connsiteY5" fmla="*/ 94552 h 733180"/>
                <a:gd name="connsiteX6" fmla="*/ 336851 w 665721"/>
                <a:gd name="connsiteY6" fmla="*/ 179703 h 733180"/>
                <a:gd name="connsiteX7" fmla="*/ 328869 w 665721"/>
                <a:gd name="connsiteY7" fmla="*/ 596052 h 733180"/>
                <a:gd name="connsiteX8" fmla="*/ 481269 w 665721"/>
                <a:gd name="connsiteY8" fmla="*/ 596052 h 733180"/>
                <a:gd name="connsiteX9" fmla="*/ 489251 w 665721"/>
                <a:gd name="connsiteY9" fmla="*/ 137127 h 733180"/>
                <a:gd name="connsiteX10" fmla="*/ 641651 w 665721"/>
                <a:gd name="connsiteY10" fmla="*/ 179703 h 733180"/>
                <a:gd name="connsiteX11" fmla="*/ 633670 w 665721"/>
                <a:gd name="connsiteY11" fmla="*/ 638627 h 733180"/>
                <a:gd name="connsiteX12" fmla="*/ 489250 w 665721"/>
                <a:gd name="connsiteY12" fmla="*/ 733180 h 733180"/>
                <a:gd name="connsiteX0" fmla="*/ 241056 w 665721"/>
                <a:gd name="connsiteY0" fmla="*/ 16659 h 766353"/>
                <a:gd name="connsiteX1" fmla="*/ 32052 w 665721"/>
                <a:gd name="connsiteY1" fmla="*/ 94552 h 766353"/>
                <a:gd name="connsiteX2" fmla="*/ 24070 w 665721"/>
                <a:gd name="connsiteY2" fmla="*/ 596052 h 766353"/>
                <a:gd name="connsiteX3" fmla="*/ 176469 w 665721"/>
                <a:gd name="connsiteY3" fmla="*/ 596052 h 766353"/>
                <a:gd name="connsiteX4" fmla="*/ 165582 w 665721"/>
                <a:gd name="connsiteY4" fmla="*/ 173413 h 766353"/>
                <a:gd name="connsiteX5" fmla="*/ 260651 w 665721"/>
                <a:gd name="connsiteY5" fmla="*/ 94552 h 766353"/>
                <a:gd name="connsiteX6" fmla="*/ 336851 w 665721"/>
                <a:gd name="connsiteY6" fmla="*/ 179703 h 766353"/>
                <a:gd name="connsiteX7" fmla="*/ 328869 w 665721"/>
                <a:gd name="connsiteY7" fmla="*/ 596052 h 766353"/>
                <a:gd name="connsiteX8" fmla="*/ 481269 w 665721"/>
                <a:gd name="connsiteY8" fmla="*/ 596052 h 766353"/>
                <a:gd name="connsiteX9" fmla="*/ 489251 w 665721"/>
                <a:gd name="connsiteY9" fmla="*/ 137127 h 766353"/>
                <a:gd name="connsiteX10" fmla="*/ 641651 w 665721"/>
                <a:gd name="connsiteY10" fmla="*/ 179703 h 766353"/>
                <a:gd name="connsiteX11" fmla="*/ 633670 w 665721"/>
                <a:gd name="connsiteY11" fmla="*/ 638627 h 766353"/>
                <a:gd name="connsiteX12" fmla="*/ 405070 w 665721"/>
                <a:gd name="connsiteY12" fmla="*/ 766353 h 766353"/>
                <a:gd name="connsiteX0" fmla="*/ 241056 w 665721"/>
                <a:gd name="connsiteY0" fmla="*/ 16659 h 766353"/>
                <a:gd name="connsiteX1" fmla="*/ 32052 w 665721"/>
                <a:gd name="connsiteY1" fmla="*/ 94552 h 766353"/>
                <a:gd name="connsiteX2" fmla="*/ 24070 w 665721"/>
                <a:gd name="connsiteY2" fmla="*/ 596052 h 766353"/>
                <a:gd name="connsiteX3" fmla="*/ 176469 w 665721"/>
                <a:gd name="connsiteY3" fmla="*/ 596052 h 766353"/>
                <a:gd name="connsiteX4" fmla="*/ 165582 w 665721"/>
                <a:gd name="connsiteY4" fmla="*/ 173413 h 766353"/>
                <a:gd name="connsiteX5" fmla="*/ 260651 w 665721"/>
                <a:gd name="connsiteY5" fmla="*/ 94552 h 766353"/>
                <a:gd name="connsiteX6" fmla="*/ 336851 w 665721"/>
                <a:gd name="connsiteY6" fmla="*/ 179703 h 766353"/>
                <a:gd name="connsiteX7" fmla="*/ 328869 w 665721"/>
                <a:gd name="connsiteY7" fmla="*/ 596052 h 766353"/>
                <a:gd name="connsiteX8" fmla="*/ 481269 w 665721"/>
                <a:gd name="connsiteY8" fmla="*/ 596052 h 766353"/>
                <a:gd name="connsiteX9" fmla="*/ 489251 w 665721"/>
                <a:gd name="connsiteY9" fmla="*/ 137127 h 766353"/>
                <a:gd name="connsiteX10" fmla="*/ 641651 w 665721"/>
                <a:gd name="connsiteY10" fmla="*/ 179703 h 766353"/>
                <a:gd name="connsiteX11" fmla="*/ 633670 w 665721"/>
                <a:gd name="connsiteY11" fmla="*/ 638627 h 766353"/>
                <a:gd name="connsiteX12" fmla="*/ 405070 w 665721"/>
                <a:gd name="connsiteY12" fmla="*/ 766353 h 766353"/>
                <a:gd name="connsiteX0" fmla="*/ 241056 w 665721"/>
                <a:gd name="connsiteY0" fmla="*/ 16659 h 766353"/>
                <a:gd name="connsiteX1" fmla="*/ 32052 w 665721"/>
                <a:gd name="connsiteY1" fmla="*/ 94552 h 766353"/>
                <a:gd name="connsiteX2" fmla="*/ 24070 w 665721"/>
                <a:gd name="connsiteY2" fmla="*/ 596052 h 766353"/>
                <a:gd name="connsiteX3" fmla="*/ 176469 w 665721"/>
                <a:gd name="connsiteY3" fmla="*/ 596052 h 766353"/>
                <a:gd name="connsiteX4" fmla="*/ 165582 w 665721"/>
                <a:gd name="connsiteY4" fmla="*/ 173413 h 766353"/>
                <a:gd name="connsiteX5" fmla="*/ 260651 w 665721"/>
                <a:gd name="connsiteY5" fmla="*/ 94552 h 766353"/>
                <a:gd name="connsiteX6" fmla="*/ 336851 w 665721"/>
                <a:gd name="connsiteY6" fmla="*/ 179703 h 766353"/>
                <a:gd name="connsiteX7" fmla="*/ 328869 w 665721"/>
                <a:gd name="connsiteY7" fmla="*/ 596052 h 766353"/>
                <a:gd name="connsiteX8" fmla="*/ 481269 w 665721"/>
                <a:gd name="connsiteY8" fmla="*/ 596052 h 766353"/>
                <a:gd name="connsiteX9" fmla="*/ 489251 w 665721"/>
                <a:gd name="connsiteY9" fmla="*/ 137127 h 766353"/>
                <a:gd name="connsiteX10" fmla="*/ 641651 w 665721"/>
                <a:gd name="connsiteY10" fmla="*/ 179703 h 766353"/>
                <a:gd name="connsiteX11" fmla="*/ 633670 w 665721"/>
                <a:gd name="connsiteY11" fmla="*/ 638627 h 766353"/>
                <a:gd name="connsiteX12" fmla="*/ 481270 w 665721"/>
                <a:gd name="connsiteY12" fmla="*/ 766353 h 766353"/>
                <a:gd name="connsiteX0" fmla="*/ 241056 w 665721"/>
                <a:gd name="connsiteY0" fmla="*/ 16659 h 727276"/>
                <a:gd name="connsiteX1" fmla="*/ 32052 w 665721"/>
                <a:gd name="connsiteY1" fmla="*/ 94552 h 727276"/>
                <a:gd name="connsiteX2" fmla="*/ 24070 w 665721"/>
                <a:gd name="connsiteY2" fmla="*/ 596052 h 727276"/>
                <a:gd name="connsiteX3" fmla="*/ 176469 w 665721"/>
                <a:gd name="connsiteY3" fmla="*/ 596052 h 727276"/>
                <a:gd name="connsiteX4" fmla="*/ 165582 w 665721"/>
                <a:gd name="connsiteY4" fmla="*/ 173413 h 727276"/>
                <a:gd name="connsiteX5" fmla="*/ 260651 w 665721"/>
                <a:gd name="connsiteY5" fmla="*/ 94552 h 727276"/>
                <a:gd name="connsiteX6" fmla="*/ 336851 w 665721"/>
                <a:gd name="connsiteY6" fmla="*/ 179703 h 727276"/>
                <a:gd name="connsiteX7" fmla="*/ 328869 w 665721"/>
                <a:gd name="connsiteY7" fmla="*/ 596052 h 727276"/>
                <a:gd name="connsiteX8" fmla="*/ 481269 w 665721"/>
                <a:gd name="connsiteY8" fmla="*/ 596052 h 727276"/>
                <a:gd name="connsiteX9" fmla="*/ 489251 w 665721"/>
                <a:gd name="connsiteY9" fmla="*/ 137127 h 727276"/>
                <a:gd name="connsiteX10" fmla="*/ 641651 w 665721"/>
                <a:gd name="connsiteY10" fmla="*/ 179703 h 727276"/>
                <a:gd name="connsiteX11" fmla="*/ 633670 w 665721"/>
                <a:gd name="connsiteY11" fmla="*/ 638627 h 727276"/>
                <a:gd name="connsiteX12" fmla="*/ 481270 w 665721"/>
                <a:gd name="connsiteY12" fmla="*/ 723778 h 727276"/>
                <a:gd name="connsiteX0" fmla="*/ 241056 w 665721"/>
                <a:gd name="connsiteY0" fmla="*/ 16659 h 727277"/>
                <a:gd name="connsiteX1" fmla="*/ 32052 w 665721"/>
                <a:gd name="connsiteY1" fmla="*/ 94552 h 727277"/>
                <a:gd name="connsiteX2" fmla="*/ 24070 w 665721"/>
                <a:gd name="connsiteY2" fmla="*/ 596052 h 727277"/>
                <a:gd name="connsiteX3" fmla="*/ 176469 w 665721"/>
                <a:gd name="connsiteY3" fmla="*/ 596052 h 727277"/>
                <a:gd name="connsiteX4" fmla="*/ 165582 w 665721"/>
                <a:gd name="connsiteY4" fmla="*/ 173413 h 727277"/>
                <a:gd name="connsiteX5" fmla="*/ 260651 w 665721"/>
                <a:gd name="connsiteY5" fmla="*/ 94552 h 727277"/>
                <a:gd name="connsiteX6" fmla="*/ 336851 w 665721"/>
                <a:gd name="connsiteY6" fmla="*/ 179703 h 727277"/>
                <a:gd name="connsiteX7" fmla="*/ 328869 w 665721"/>
                <a:gd name="connsiteY7" fmla="*/ 596052 h 727277"/>
                <a:gd name="connsiteX8" fmla="*/ 481269 w 665721"/>
                <a:gd name="connsiteY8" fmla="*/ 596052 h 727277"/>
                <a:gd name="connsiteX9" fmla="*/ 489251 w 665721"/>
                <a:gd name="connsiteY9" fmla="*/ 137127 h 727277"/>
                <a:gd name="connsiteX10" fmla="*/ 641651 w 665721"/>
                <a:gd name="connsiteY10" fmla="*/ 179703 h 727277"/>
                <a:gd name="connsiteX11" fmla="*/ 633670 w 665721"/>
                <a:gd name="connsiteY11" fmla="*/ 638628 h 727277"/>
                <a:gd name="connsiteX12" fmla="*/ 481270 w 665721"/>
                <a:gd name="connsiteY12" fmla="*/ 723778 h 727277"/>
                <a:gd name="connsiteX0" fmla="*/ 241056 w 665721"/>
                <a:gd name="connsiteY0" fmla="*/ 16659 h 723778"/>
                <a:gd name="connsiteX1" fmla="*/ 32052 w 665721"/>
                <a:gd name="connsiteY1" fmla="*/ 94552 h 723778"/>
                <a:gd name="connsiteX2" fmla="*/ 24070 w 665721"/>
                <a:gd name="connsiteY2" fmla="*/ 596052 h 723778"/>
                <a:gd name="connsiteX3" fmla="*/ 176469 w 665721"/>
                <a:gd name="connsiteY3" fmla="*/ 596052 h 723778"/>
                <a:gd name="connsiteX4" fmla="*/ 165582 w 665721"/>
                <a:gd name="connsiteY4" fmla="*/ 173413 h 723778"/>
                <a:gd name="connsiteX5" fmla="*/ 260651 w 665721"/>
                <a:gd name="connsiteY5" fmla="*/ 94552 h 723778"/>
                <a:gd name="connsiteX6" fmla="*/ 336851 w 665721"/>
                <a:gd name="connsiteY6" fmla="*/ 179703 h 723778"/>
                <a:gd name="connsiteX7" fmla="*/ 328869 w 665721"/>
                <a:gd name="connsiteY7" fmla="*/ 596052 h 723778"/>
                <a:gd name="connsiteX8" fmla="*/ 481269 w 665721"/>
                <a:gd name="connsiteY8" fmla="*/ 596052 h 723778"/>
                <a:gd name="connsiteX9" fmla="*/ 489251 w 665721"/>
                <a:gd name="connsiteY9" fmla="*/ 137127 h 723778"/>
                <a:gd name="connsiteX10" fmla="*/ 641651 w 665721"/>
                <a:gd name="connsiteY10" fmla="*/ 179703 h 723778"/>
                <a:gd name="connsiteX11" fmla="*/ 633670 w 665721"/>
                <a:gd name="connsiteY11" fmla="*/ 638628 h 723778"/>
                <a:gd name="connsiteX12" fmla="*/ 481270 w 665721"/>
                <a:gd name="connsiteY12" fmla="*/ 723778 h 723778"/>
                <a:gd name="connsiteX0" fmla="*/ 241056 w 665721"/>
                <a:gd name="connsiteY0" fmla="*/ 16659 h 723778"/>
                <a:gd name="connsiteX1" fmla="*/ 32052 w 665721"/>
                <a:gd name="connsiteY1" fmla="*/ 94552 h 723778"/>
                <a:gd name="connsiteX2" fmla="*/ 24070 w 665721"/>
                <a:gd name="connsiteY2" fmla="*/ 596052 h 723778"/>
                <a:gd name="connsiteX3" fmla="*/ 176469 w 665721"/>
                <a:gd name="connsiteY3" fmla="*/ 596052 h 723778"/>
                <a:gd name="connsiteX4" fmla="*/ 165582 w 665721"/>
                <a:gd name="connsiteY4" fmla="*/ 173413 h 723778"/>
                <a:gd name="connsiteX5" fmla="*/ 260651 w 665721"/>
                <a:gd name="connsiteY5" fmla="*/ 94552 h 723778"/>
                <a:gd name="connsiteX6" fmla="*/ 336851 w 665721"/>
                <a:gd name="connsiteY6" fmla="*/ 179703 h 723778"/>
                <a:gd name="connsiteX7" fmla="*/ 328869 w 665721"/>
                <a:gd name="connsiteY7" fmla="*/ 596052 h 723778"/>
                <a:gd name="connsiteX8" fmla="*/ 481269 w 665721"/>
                <a:gd name="connsiteY8" fmla="*/ 596052 h 723778"/>
                <a:gd name="connsiteX9" fmla="*/ 489251 w 665721"/>
                <a:gd name="connsiteY9" fmla="*/ 137127 h 723778"/>
                <a:gd name="connsiteX10" fmla="*/ 641651 w 665721"/>
                <a:gd name="connsiteY10" fmla="*/ 179703 h 723778"/>
                <a:gd name="connsiteX11" fmla="*/ 633670 w 665721"/>
                <a:gd name="connsiteY11" fmla="*/ 638628 h 723778"/>
                <a:gd name="connsiteX12" fmla="*/ 481270 w 665721"/>
                <a:gd name="connsiteY12" fmla="*/ 723778 h 723778"/>
                <a:gd name="connsiteX0" fmla="*/ 241056 w 665721"/>
                <a:gd name="connsiteY0" fmla="*/ 16659 h 723778"/>
                <a:gd name="connsiteX1" fmla="*/ 32052 w 665721"/>
                <a:gd name="connsiteY1" fmla="*/ 94552 h 723778"/>
                <a:gd name="connsiteX2" fmla="*/ 24070 w 665721"/>
                <a:gd name="connsiteY2" fmla="*/ 596052 h 723778"/>
                <a:gd name="connsiteX3" fmla="*/ 176469 w 665721"/>
                <a:gd name="connsiteY3" fmla="*/ 596052 h 723778"/>
                <a:gd name="connsiteX4" fmla="*/ 165582 w 665721"/>
                <a:gd name="connsiteY4" fmla="*/ 173413 h 723778"/>
                <a:gd name="connsiteX5" fmla="*/ 260651 w 665721"/>
                <a:gd name="connsiteY5" fmla="*/ 94552 h 723778"/>
                <a:gd name="connsiteX6" fmla="*/ 336851 w 665721"/>
                <a:gd name="connsiteY6" fmla="*/ 179703 h 723778"/>
                <a:gd name="connsiteX7" fmla="*/ 328869 w 665721"/>
                <a:gd name="connsiteY7" fmla="*/ 596052 h 723778"/>
                <a:gd name="connsiteX8" fmla="*/ 481269 w 665721"/>
                <a:gd name="connsiteY8" fmla="*/ 596052 h 723778"/>
                <a:gd name="connsiteX9" fmla="*/ 489251 w 665721"/>
                <a:gd name="connsiteY9" fmla="*/ 137127 h 723778"/>
                <a:gd name="connsiteX10" fmla="*/ 641651 w 665721"/>
                <a:gd name="connsiteY10" fmla="*/ 179703 h 723778"/>
                <a:gd name="connsiteX11" fmla="*/ 633670 w 665721"/>
                <a:gd name="connsiteY11" fmla="*/ 638628 h 723778"/>
                <a:gd name="connsiteX12" fmla="*/ 405070 w 665721"/>
                <a:gd name="connsiteY12" fmla="*/ 723778 h 723778"/>
                <a:gd name="connsiteX0" fmla="*/ 241056 w 665721"/>
                <a:gd name="connsiteY0" fmla="*/ 16659 h 727547"/>
                <a:gd name="connsiteX1" fmla="*/ 32052 w 665721"/>
                <a:gd name="connsiteY1" fmla="*/ 94552 h 727547"/>
                <a:gd name="connsiteX2" fmla="*/ 24070 w 665721"/>
                <a:gd name="connsiteY2" fmla="*/ 596052 h 727547"/>
                <a:gd name="connsiteX3" fmla="*/ 176469 w 665721"/>
                <a:gd name="connsiteY3" fmla="*/ 596052 h 727547"/>
                <a:gd name="connsiteX4" fmla="*/ 165582 w 665721"/>
                <a:gd name="connsiteY4" fmla="*/ 173413 h 727547"/>
                <a:gd name="connsiteX5" fmla="*/ 260651 w 665721"/>
                <a:gd name="connsiteY5" fmla="*/ 94552 h 727547"/>
                <a:gd name="connsiteX6" fmla="*/ 336851 w 665721"/>
                <a:gd name="connsiteY6" fmla="*/ 179703 h 727547"/>
                <a:gd name="connsiteX7" fmla="*/ 328869 w 665721"/>
                <a:gd name="connsiteY7" fmla="*/ 596052 h 727547"/>
                <a:gd name="connsiteX8" fmla="*/ 481269 w 665721"/>
                <a:gd name="connsiteY8" fmla="*/ 596052 h 727547"/>
                <a:gd name="connsiteX9" fmla="*/ 489251 w 665721"/>
                <a:gd name="connsiteY9" fmla="*/ 137127 h 727547"/>
                <a:gd name="connsiteX10" fmla="*/ 641651 w 665721"/>
                <a:gd name="connsiteY10" fmla="*/ 179703 h 727547"/>
                <a:gd name="connsiteX11" fmla="*/ 633670 w 665721"/>
                <a:gd name="connsiteY11" fmla="*/ 638628 h 727547"/>
                <a:gd name="connsiteX12" fmla="*/ 405070 w 665721"/>
                <a:gd name="connsiteY12" fmla="*/ 723778 h 727547"/>
                <a:gd name="connsiteX0" fmla="*/ 241056 w 665721"/>
                <a:gd name="connsiteY0" fmla="*/ 16659 h 727547"/>
                <a:gd name="connsiteX1" fmla="*/ 32052 w 665721"/>
                <a:gd name="connsiteY1" fmla="*/ 94552 h 727547"/>
                <a:gd name="connsiteX2" fmla="*/ 24070 w 665721"/>
                <a:gd name="connsiteY2" fmla="*/ 596052 h 727547"/>
                <a:gd name="connsiteX3" fmla="*/ 176469 w 665721"/>
                <a:gd name="connsiteY3" fmla="*/ 596052 h 727547"/>
                <a:gd name="connsiteX4" fmla="*/ 165582 w 665721"/>
                <a:gd name="connsiteY4" fmla="*/ 173413 h 727547"/>
                <a:gd name="connsiteX5" fmla="*/ 260651 w 665721"/>
                <a:gd name="connsiteY5" fmla="*/ 94552 h 727547"/>
                <a:gd name="connsiteX6" fmla="*/ 336851 w 665721"/>
                <a:gd name="connsiteY6" fmla="*/ 179703 h 727547"/>
                <a:gd name="connsiteX7" fmla="*/ 328869 w 665721"/>
                <a:gd name="connsiteY7" fmla="*/ 596052 h 727547"/>
                <a:gd name="connsiteX8" fmla="*/ 481269 w 665721"/>
                <a:gd name="connsiteY8" fmla="*/ 596052 h 727547"/>
                <a:gd name="connsiteX9" fmla="*/ 489251 w 665721"/>
                <a:gd name="connsiteY9" fmla="*/ 137127 h 727547"/>
                <a:gd name="connsiteX10" fmla="*/ 641651 w 665721"/>
                <a:gd name="connsiteY10" fmla="*/ 179703 h 727547"/>
                <a:gd name="connsiteX11" fmla="*/ 633670 w 665721"/>
                <a:gd name="connsiteY11" fmla="*/ 638628 h 727547"/>
                <a:gd name="connsiteX12" fmla="*/ 405070 w 665721"/>
                <a:gd name="connsiteY12" fmla="*/ 723778 h 727547"/>
                <a:gd name="connsiteX0" fmla="*/ 241056 w 665721"/>
                <a:gd name="connsiteY0" fmla="*/ 16659 h 727547"/>
                <a:gd name="connsiteX1" fmla="*/ 32052 w 665721"/>
                <a:gd name="connsiteY1" fmla="*/ 94552 h 727547"/>
                <a:gd name="connsiteX2" fmla="*/ 24070 w 665721"/>
                <a:gd name="connsiteY2" fmla="*/ 596052 h 727547"/>
                <a:gd name="connsiteX3" fmla="*/ 176469 w 665721"/>
                <a:gd name="connsiteY3" fmla="*/ 596052 h 727547"/>
                <a:gd name="connsiteX4" fmla="*/ 165582 w 665721"/>
                <a:gd name="connsiteY4" fmla="*/ 173413 h 727547"/>
                <a:gd name="connsiteX5" fmla="*/ 260651 w 665721"/>
                <a:gd name="connsiteY5" fmla="*/ 94552 h 727547"/>
                <a:gd name="connsiteX6" fmla="*/ 336851 w 665721"/>
                <a:gd name="connsiteY6" fmla="*/ 179703 h 727547"/>
                <a:gd name="connsiteX7" fmla="*/ 328869 w 665721"/>
                <a:gd name="connsiteY7" fmla="*/ 596052 h 727547"/>
                <a:gd name="connsiteX8" fmla="*/ 481269 w 665721"/>
                <a:gd name="connsiteY8" fmla="*/ 596052 h 727547"/>
                <a:gd name="connsiteX9" fmla="*/ 489251 w 665721"/>
                <a:gd name="connsiteY9" fmla="*/ 137127 h 727547"/>
                <a:gd name="connsiteX10" fmla="*/ 641651 w 665721"/>
                <a:gd name="connsiteY10" fmla="*/ 179703 h 727547"/>
                <a:gd name="connsiteX11" fmla="*/ 633670 w 665721"/>
                <a:gd name="connsiteY11" fmla="*/ 638628 h 727547"/>
                <a:gd name="connsiteX12" fmla="*/ 405070 w 665721"/>
                <a:gd name="connsiteY12" fmla="*/ 723778 h 727547"/>
                <a:gd name="connsiteX0" fmla="*/ 241056 w 671355"/>
                <a:gd name="connsiteY0" fmla="*/ 16659 h 727547"/>
                <a:gd name="connsiteX1" fmla="*/ 32052 w 671355"/>
                <a:gd name="connsiteY1" fmla="*/ 94552 h 727547"/>
                <a:gd name="connsiteX2" fmla="*/ 24070 w 671355"/>
                <a:gd name="connsiteY2" fmla="*/ 596052 h 727547"/>
                <a:gd name="connsiteX3" fmla="*/ 176469 w 671355"/>
                <a:gd name="connsiteY3" fmla="*/ 596052 h 727547"/>
                <a:gd name="connsiteX4" fmla="*/ 165582 w 671355"/>
                <a:gd name="connsiteY4" fmla="*/ 173413 h 727547"/>
                <a:gd name="connsiteX5" fmla="*/ 260651 w 671355"/>
                <a:gd name="connsiteY5" fmla="*/ 94552 h 727547"/>
                <a:gd name="connsiteX6" fmla="*/ 336851 w 671355"/>
                <a:gd name="connsiteY6" fmla="*/ 179703 h 727547"/>
                <a:gd name="connsiteX7" fmla="*/ 328869 w 671355"/>
                <a:gd name="connsiteY7" fmla="*/ 596052 h 727547"/>
                <a:gd name="connsiteX8" fmla="*/ 481269 w 671355"/>
                <a:gd name="connsiteY8" fmla="*/ 596052 h 727547"/>
                <a:gd name="connsiteX9" fmla="*/ 489251 w 671355"/>
                <a:gd name="connsiteY9" fmla="*/ 137127 h 727547"/>
                <a:gd name="connsiteX10" fmla="*/ 641651 w 671355"/>
                <a:gd name="connsiteY10" fmla="*/ 179703 h 727547"/>
                <a:gd name="connsiteX11" fmla="*/ 633670 w 671355"/>
                <a:gd name="connsiteY11" fmla="*/ 638628 h 727547"/>
                <a:gd name="connsiteX12" fmla="*/ 481270 w 671355"/>
                <a:gd name="connsiteY12" fmla="*/ 723778 h 727547"/>
                <a:gd name="connsiteX0" fmla="*/ 241056 w 665721"/>
                <a:gd name="connsiteY0" fmla="*/ 16659 h 726155"/>
                <a:gd name="connsiteX1" fmla="*/ 32052 w 665721"/>
                <a:gd name="connsiteY1" fmla="*/ 94552 h 726155"/>
                <a:gd name="connsiteX2" fmla="*/ 24070 w 665721"/>
                <a:gd name="connsiteY2" fmla="*/ 596052 h 726155"/>
                <a:gd name="connsiteX3" fmla="*/ 176469 w 665721"/>
                <a:gd name="connsiteY3" fmla="*/ 596052 h 726155"/>
                <a:gd name="connsiteX4" fmla="*/ 165582 w 665721"/>
                <a:gd name="connsiteY4" fmla="*/ 173413 h 726155"/>
                <a:gd name="connsiteX5" fmla="*/ 260651 w 665721"/>
                <a:gd name="connsiteY5" fmla="*/ 94552 h 726155"/>
                <a:gd name="connsiteX6" fmla="*/ 336851 w 665721"/>
                <a:gd name="connsiteY6" fmla="*/ 179703 h 726155"/>
                <a:gd name="connsiteX7" fmla="*/ 328869 w 665721"/>
                <a:gd name="connsiteY7" fmla="*/ 596052 h 726155"/>
                <a:gd name="connsiteX8" fmla="*/ 481269 w 665721"/>
                <a:gd name="connsiteY8" fmla="*/ 596052 h 726155"/>
                <a:gd name="connsiteX9" fmla="*/ 489251 w 665721"/>
                <a:gd name="connsiteY9" fmla="*/ 137127 h 726155"/>
                <a:gd name="connsiteX10" fmla="*/ 641651 w 665721"/>
                <a:gd name="connsiteY10" fmla="*/ 179703 h 726155"/>
                <a:gd name="connsiteX11" fmla="*/ 633670 w 665721"/>
                <a:gd name="connsiteY11" fmla="*/ 638628 h 726155"/>
                <a:gd name="connsiteX12" fmla="*/ 481270 w 665721"/>
                <a:gd name="connsiteY12" fmla="*/ 723778 h 726155"/>
                <a:gd name="connsiteX0" fmla="*/ 241056 w 925759"/>
                <a:gd name="connsiteY0" fmla="*/ 16659 h 693866"/>
                <a:gd name="connsiteX1" fmla="*/ 32052 w 925759"/>
                <a:gd name="connsiteY1" fmla="*/ 94552 h 693866"/>
                <a:gd name="connsiteX2" fmla="*/ 24070 w 925759"/>
                <a:gd name="connsiteY2" fmla="*/ 596052 h 693866"/>
                <a:gd name="connsiteX3" fmla="*/ 176469 w 925759"/>
                <a:gd name="connsiteY3" fmla="*/ 596052 h 693866"/>
                <a:gd name="connsiteX4" fmla="*/ 165582 w 925759"/>
                <a:gd name="connsiteY4" fmla="*/ 173413 h 693866"/>
                <a:gd name="connsiteX5" fmla="*/ 260651 w 925759"/>
                <a:gd name="connsiteY5" fmla="*/ 94552 h 693866"/>
                <a:gd name="connsiteX6" fmla="*/ 336851 w 925759"/>
                <a:gd name="connsiteY6" fmla="*/ 179703 h 693866"/>
                <a:gd name="connsiteX7" fmla="*/ 328869 w 925759"/>
                <a:gd name="connsiteY7" fmla="*/ 596052 h 693866"/>
                <a:gd name="connsiteX8" fmla="*/ 481269 w 925759"/>
                <a:gd name="connsiteY8" fmla="*/ 596052 h 693866"/>
                <a:gd name="connsiteX9" fmla="*/ 489251 w 925759"/>
                <a:gd name="connsiteY9" fmla="*/ 137127 h 693866"/>
                <a:gd name="connsiteX10" fmla="*/ 641651 w 925759"/>
                <a:gd name="connsiteY10" fmla="*/ 179703 h 693866"/>
                <a:gd name="connsiteX11" fmla="*/ 633670 w 925759"/>
                <a:gd name="connsiteY11" fmla="*/ 638628 h 693866"/>
                <a:gd name="connsiteX12" fmla="*/ 805022 w 925759"/>
                <a:gd name="connsiteY12" fmla="*/ 133507 h 693866"/>
                <a:gd name="connsiteX0" fmla="*/ 241056 w 925759"/>
                <a:gd name="connsiteY0" fmla="*/ 16659 h 679635"/>
                <a:gd name="connsiteX1" fmla="*/ 32052 w 925759"/>
                <a:gd name="connsiteY1" fmla="*/ 94552 h 679635"/>
                <a:gd name="connsiteX2" fmla="*/ 24070 w 925759"/>
                <a:gd name="connsiteY2" fmla="*/ 596052 h 679635"/>
                <a:gd name="connsiteX3" fmla="*/ 176469 w 925759"/>
                <a:gd name="connsiteY3" fmla="*/ 596052 h 679635"/>
                <a:gd name="connsiteX4" fmla="*/ 165582 w 925759"/>
                <a:gd name="connsiteY4" fmla="*/ 173413 h 679635"/>
                <a:gd name="connsiteX5" fmla="*/ 260651 w 925759"/>
                <a:gd name="connsiteY5" fmla="*/ 94552 h 679635"/>
                <a:gd name="connsiteX6" fmla="*/ 336851 w 925759"/>
                <a:gd name="connsiteY6" fmla="*/ 179703 h 679635"/>
                <a:gd name="connsiteX7" fmla="*/ 328869 w 925759"/>
                <a:gd name="connsiteY7" fmla="*/ 596052 h 679635"/>
                <a:gd name="connsiteX8" fmla="*/ 481269 w 925759"/>
                <a:gd name="connsiteY8" fmla="*/ 596052 h 679635"/>
                <a:gd name="connsiteX9" fmla="*/ 489251 w 925759"/>
                <a:gd name="connsiteY9" fmla="*/ 137127 h 679635"/>
                <a:gd name="connsiteX10" fmla="*/ 641651 w 925759"/>
                <a:gd name="connsiteY10" fmla="*/ 179703 h 679635"/>
                <a:gd name="connsiteX11" fmla="*/ 633670 w 925759"/>
                <a:gd name="connsiteY11" fmla="*/ 638628 h 679635"/>
                <a:gd name="connsiteX12" fmla="*/ 805022 w 925759"/>
                <a:gd name="connsiteY12" fmla="*/ 133507 h 679635"/>
                <a:gd name="connsiteX0" fmla="*/ 241056 w 925759"/>
                <a:gd name="connsiteY0" fmla="*/ 16659 h 679635"/>
                <a:gd name="connsiteX1" fmla="*/ 32052 w 925759"/>
                <a:gd name="connsiteY1" fmla="*/ 94552 h 679635"/>
                <a:gd name="connsiteX2" fmla="*/ 24070 w 925759"/>
                <a:gd name="connsiteY2" fmla="*/ 596052 h 679635"/>
                <a:gd name="connsiteX3" fmla="*/ 176469 w 925759"/>
                <a:gd name="connsiteY3" fmla="*/ 596052 h 679635"/>
                <a:gd name="connsiteX4" fmla="*/ 165582 w 925759"/>
                <a:gd name="connsiteY4" fmla="*/ 173413 h 679635"/>
                <a:gd name="connsiteX5" fmla="*/ 260651 w 925759"/>
                <a:gd name="connsiteY5" fmla="*/ 94552 h 679635"/>
                <a:gd name="connsiteX6" fmla="*/ 336851 w 925759"/>
                <a:gd name="connsiteY6" fmla="*/ 179703 h 679635"/>
                <a:gd name="connsiteX7" fmla="*/ 328869 w 925759"/>
                <a:gd name="connsiteY7" fmla="*/ 596052 h 679635"/>
                <a:gd name="connsiteX8" fmla="*/ 481269 w 925759"/>
                <a:gd name="connsiteY8" fmla="*/ 596052 h 679635"/>
                <a:gd name="connsiteX9" fmla="*/ 489251 w 925759"/>
                <a:gd name="connsiteY9" fmla="*/ 137127 h 679635"/>
                <a:gd name="connsiteX10" fmla="*/ 641651 w 925759"/>
                <a:gd name="connsiteY10" fmla="*/ 179703 h 679635"/>
                <a:gd name="connsiteX11" fmla="*/ 633670 w 925759"/>
                <a:gd name="connsiteY11" fmla="*/ 638628 h 679635"/>
                <a:gd name="connsiteX12" fmla="*/ 805022 w 925759"/>
                <a:gd name="connsiteY12" fmla="*/ 133507 h 679635"/>
                <a:gd name="connsiteX0" fmla="*/ 241056 w 1006583"/>
                <a:gd name="connsiteY0" fmla="*/ 16659 h 679635"/>
                <a:gd name="connsiteX1" fmla="*/ 32052 w 1006583"/>
                <a:gd name="connsiteY1" fmla="*/ 94552 h 679635"/>
                <a:gd name="connsiteX2" fmla="*/ 24070 w 1006583"/>
                <a:gd name="connsiteY2" fmla="*/ 596052 h 679635"/>
                <a:gd name="connsiteX3" fmla="*/ 176469 w 1006583"/>
                <a:gd name="connsiteY3" fmla="*/ 596052 h 679635"/>
                <a:gd name="connsiteX4" fmla="*/ 165582 w 1006583"/>
                <a:gd name="connsiteY4" fmla="*/ 173413 h 679635"/>
                <a:gd name="connsiteX5" fmla="*/ 260651 w 1006583"/>
                <a:gd name="connsiteY5" fmla="*/ 94552 h 679635"/>
                <a:gd name="connsiteX6" fmla="*/ 336851 w 1006583"/>
                <a:gd name="connsiteY6" fmla="*/ 179703 h 679635"/>
                <a:gd name="connsiteX7" fmla="*/ 328869 w 1006583"/>
                <a:gd name="connsiteY7" fmla="*/ 596052 h 679635"/>
                <a:gd name="connsiteX8" fmla="*/ 481269 w 1006583"/>
                <a:gd name="connsiteY8" fmla="*/ 596052 h 679635"/>
                <a:gd name="connsiteX9" fmla="*/ 489251 w 1006583"/>
                <a:gd name="connsiteY9" fmla="*/ 137127 h 679635"/>
                <a:gd name="connsiteX10" fmla="*/ 641651 w 1006583"/>
                <a:gd name="connsiteY10" fmla="*/ 179703 h 679635"/>
                <a:gd name="connsiteX11" fmla="*/ 805020 w 1006583"/>
                <a:gd name="connsiteY11" fmla="*/ 634925 h 679635"/>
                <a:gd name="connsiteX12" fmla="*/ 805022 w 1006583"/>
                <a:gd name="connsiteY12" fmla="*/ 133507 h 679635"/>
                <a:gd name="connsiteX0" fmla="*/ 241056 w 1006583"/>
                <a:gd name="connsiteY0" fmla="*/ 16659 h 679635"/>
                <a:gd name="connsiteX1" fmla="*/ 32052 w 1006583"/>
                <a:gd name="connsiteY1" fmla="*/ 94552 h 679635"/>
                <a:gd name="connsiteX2" fmla="*/ 24070 w 1006583"/>
                <a:gd name="connsiteY2" fmla="*/ 596052 h 679635"/>
                <a:gd name="connsiteX3" fmla="*/ 176469 w 1006583"/>
                <a:gd name="connsiteY3" fmla="*/ 596052 h 679635"/>
                <a:gd name="connsiteX4" fmla="*/ 165582 w 1006583"/>
                <a:gd name="connsiteY4" fmla="*/ 173413 h 679635"/>
                <a:gd name="connsiteX5" fmla="*/ 260651 w 1006583"/>
                <a:gd name="connsiteY5" fmla="*/ 94552 h 679635"/>
                <a:gd name="connsiteX6" fmla="*/ 336851 w 1006583"/>
                <a:gd name="connsiteY6" fmla="*/ 179703 h 679635"/>
                <a:gd name="connsiteX7" fmla="*/ 328869 w 1006583"/>
                <a:gd name="connsiteY7" fmla="*/ 596052 h 679635"/>
                <a:gd name="connsiteX8" fmla="*/ 481269 w 1006583"/>
                <a:gd name="connsiteY8" fmla="*/ 596052 h 679635"/>
                <a:gd name="connsiteX9" fmla="*/ 489251 w 1006583"/>
                <a:gd name="connsiteY9" fmla="*/ 137127 h 679635"/>
                <a:gd name="connsiteX10" fmla="*/ 641651 w 1006583"/>
                <a:gd name="connsiteY10" fmla="*/ 179703 h 679635"/>
                <a:gd name="connsiteX11" fmla="*/ 805020 w 1006583"/>
                <a:gd name="connsiteY11" fmla="*/ 634925 h 679635"/>
                <a:gd name="connsiteX12" fmla="*/ 805022 w 1006583"/>
                <a:gd name="connsiteY12" fmla="*/ 133507 h 679635"/>
                <a:gd name="connsiteX0" fmla="*/ 241056 w 1006583"/>
                <a:gd name="connsiteY0" fmla="*/ 16659 h 749567"/>
                <a:gd name="connsiteX1" fmla="*/ 32052 w 1006583"/>
                <a:gd name="connsiteY1" fmla="*/ 94552 h 749567"/>
                <a:gd name="connsiteX2" fmla="*/ 24070 w 1006583"/>
                <a:gd name="connsiteY2" fmla="*/ 596052 h 749567"/>
                <a:gd name="connsiteX3" fmla="*/ 176469 w 1006583"/>
                <a:gd name="connsiteY3" fmla="*/ 596052 h 749567"/>
                <a:gd name="connsiteX4" fmla="*/ 165582 w 1006583"/>
                <a:gd name="connsiteY4" fmla="*/ 173413 h 749567"/>
                <a:gd name="connsiteX5" fmla="*/ 260651 w 1006583"/>
                <a:gd name="connsiteY5" fmla="*/ 94552 h 749567"/>
                <a:gd name="connsiteX6" fmla="*/ 336851 w 1006583"/>
                <a:gd name="connsiteY6" fmla="*/ 179703 h 749567"/>
                <a:gd name="connsiteX7" fmla="*/ 328869 w 1006583"/>
                <a:gd name="connsiteY7" fmla="*/ 596052 h 749567"/>
                <a:gd name="connsiteX8" fmla="*/ 481269 w 1006583"/>
                <a:gd name="connsiteY8" fmla="*/ 596052 h 749567"/>
                <a:gd name="connsiteX9" fmla="*/ 489251 w 1006583"/>
                <a:gd name="connsiteY9" fmla="*/ 137127 h 749567"/>
                <a:gd name="connsiteX10" fmla="*/ 641651 w 1006583"/>
                <a:gd name="connsiteY10" fmla="*/ 179703 h 749567"/>
                <a:gd name="connsiteX11" fmla="*/ 805020 w 1006583"/>
                <a:gd name="connsiteY11" fmla="*/ 634925 h 749567"/>
                <a:gd name="connsiteX12" fmla="*/ 805022 w 1006583"/>
                <a:gd name="connsiteY12" fmla="*/ 133507 h 749567"/>
                <a:gd name="connsiteX0" fmla="*/ 241056 w 1006583"/>
                <a:gd name="connsiteY0" fmla="*/ 16659 h 679635"/>
                <a:gd name="connsiteX1" fmla="*/ 32052 w 1006583"/>
                <a:gd name="connsiteY1" fmla="*/ 94552 h 679635"/>
                <a:gd name="connsiteX2" fmla="*/ 24070 w 1006583"/>
                <a:gd name="connsiteY2" fmla="*/ 596052 h 679635"/>
                <a:gd name="connsiteX3" fmla="*/ 176469 w 1006583"/>
                <a:gd name="connsiteY3" fmla="*/ 596052 h 679635"/>
                <a:gd name="connsiteX4" fmla="*/ 165582 w 1006583"/>
                <a:gd name="connsiteY4" fmla="*/ 173413 h 679635"/>
                <a:gd name="connsiteX5" fmla="*/ 260651 w 1006583"/>
                <a:gd name="connsiteY5" fmla="*/ 94552 h 679635"/>
                <a:gd name="connsiteX6" fmla="*/ 336851 w 1006583"/>
                <a:gd name="connsiteY6" fmla="*/ 179703 h 679635"/>
                <a:gd name="connsiteX7" fmla="*/ 328869 w 1006583"/>
                <a:gd name="connsiteY7" fmla="*/ 596052 h 679635"/>
                <a:gd name="connsiteX8" fmla="*/ 481269 w 1006583"/>
                <a:gd name="connsiteY8" fmla="*/ 596052 h 679635"/>
                <a:gd name="connsiteX9" fmla="*/ 489251 w 1006583"/>
                <a:gd name="connsiteY9" fmla="*/ 137127 h 679635"/>
                <a:gd name="connsiteX10" fmla="*/ 641651 w 1006583"/>
                <a:gd name="connsiteY10" fmla="*/ 179703 h 679635"/>
                <a:gd name="connsiteX11" fmla="*/ 805020 w 1006583"/>
                <a:gd name="connsiteY11" fmla="*/ 634925 h 679635"/>
                <a:gd name="connsiteX12" fmla="*/ 805022 w 1006583"/>
                <a:gd name="connsiteY12" fmla="*/ 133507 h 679635"/>
                <a:gd name="connsiteX0" fmla="*/ 241056 w 925759"/>
                <a:gd name="connsiteY0" fmla="*/ 16659 h 679635"/>
                <a:gd name="connsiteX1" fmla="*/ 32052 w 925759"/>
                <a:gd name="connsiteY1" fmla="*/ 94552 h 679635"/>
                <a:gd name="connsiteX2" fmla="*/ 24070 w 925759"/>
                <a:gd name="connsiteY2" fmla="*/ 596052 h 679635"/>
                <a:gd name="connsiteX3" fmla="*/ 176469 w 925759"/>
                <a:gd name="connsiteY3" fmla="*/ 596052 h 679635"/>
                <a:gd name="connsiteX4" fmla="*/ 165582 w 925759"/>
                <a:gd name="connsiteY4" fmla="*/ 173413 h 679635"/>
                <a:gd name="connsiteX5" fmla="*/ 260651 w 925759"/>
                <a:gd name="connsiteY5" fmla="*/ 94552 h 679635"/>
                <a:gd name="connsiteX6" fmla="*/ 336851 w 925759"/>
                <a:gd name="connsiteY6" fmla="*/ 179703 h 679635"/>
                <a:gd name="connsiteX7" fmla="*/ 328869 w 925759"/>
                <a:gd name="connsiteY7" fmla="*/ 596052 h 679635"/>
                <a:gd name="connsiteX8" fmla="*/ 481269 w 925759"/>
                <a:gd name="connsiteY8" fmla="*/ 596052 h 679635"/>
                <a:gd name="connsiteX9" fmla="*/ 489251 w 925759"/>
                <a:gd name="connsiteY9" fmla="*/ 137127 h 679635"/>
                <a:gd name="connsiteX10" fmla="*/ 641651 w 925759"/>
                <a:gd name="connsiteY10" fmla="*/ 179703 h 679635"/>
                <a:gd name="connsiteX11" fmla="*/ 805020 w 925759"/>
                <a:gd name="connsiteY11" fmla="*/ 634925 h 679635"/>
                <a:gd name="connsiteX12" fmla="*/ 805022 w 925759"/>
                <a:gd name="connsiteY12" fmla="*/ 133507 h 679635"/>
                <a:gd name="connsiteX0" fmla="*/ 241056 w 925759"/>
                <a:gd name="connsiteY0" fmla="*/ 16659 h 679635"/>
                <a:gd name="connsiteX1" fmla="*/ 32052 w 925759"/>
                <a:gd name="connsiteY1" fmla="*/ 94552 h 679635"/>
                <a:gd name="connsiteX2" fmla="*/ 24070 w 925759"/>
                <a:gd name="connsiteY2" fmla="*/ 596052 h 679635"/>
                <a:gd name="connsiteX3" fmla="*/ 176469 w 925759"/>
                <a:gd name="connsiteY3" fmla="*/ 596052 h 679635"/>
                <a:gd name="connsiteX4" fmla="*/ 165582 w 925759"/>
                <a:gd name="connsiteY4" fmla="*/ 173413 h 679635"/>
                <a:gd name="connsiteX5" fmla="*/ 260651 w 925759"/>
                <a:gd name="connsiteY5" fmla="*/ 94552 h 679635"/>
                <a:gd name="connsiteX6" fmla="*/ 336851 w 925759"/>
                <a:gd name="connsiteY6" fmla="*/ 179703 h 679635"/>
                <a:gd name="connsiteX7" fmla="*/ 328869 w 925759"/>
                <a:gd name="connsiteY7" fmla="*/ 596052 h 679635"/>
                <a:gd name="connsiteX8" fmla="*/ 481269 w 925759"/>
                <a:gd name="connsiteY8" fmla="*/ 596052 h 679635"/>
                <a:gd name="connsiteX9" fmla="*/ 489251 w 925759"/>
                <a:gd name="connsiteY9" fmla="*/ 137127 h 679635"/>
                <a:gd name="connsiteX10" fmla="*/ 641651 w 925759"/>
                <a:gd name="connsiteY10" fmla="*/ 179703 h 679635"/>
                <a:gd name="connsiteX11" fmla="*/ 805020 w 925759"/>
                <a:gd name="connsiteY11" fmla="*/ 634925 h 679635"/>
                <a:gd name="connsiteX12" fmla="*/ 805022 w 925759"/>
                <a:gd name="connsiteY12" fmla="*/ 133507 h 679635"/>
                <a:gd name="connsiteX0" fmla="*/ 241056 w 925759"/>
                <a:gd name="connsiteY0" fmla="*/ 16659 h 679635"/>
                <a:gd name="connsiteX1" fmla="*/ 32052 w 925759"/>
                <a:gd name="connsiteY1" fmla="*/ 94552 h 679635"/>
                <a:gd name="connsiteX2" fmla="*/ 24070 w 925759"/>
                <a:gd name="connsiteY2" fmla="*/ 596052 h 679635"/>
                <a:gd name="connsiteX3" fmla="*/ 176469 w 925759"/>
                <a:gd name="connsiteY3" fmla="*/ 596052 h 679635"/>
                <a:gd name="connsiteX4" fmla="*/ 165582 w 925759"/>
                <a:gd name="connsiteY4" fmla="*/ 173413 h 679635"/>
                <a:gd name="connsiteX5" fmla="*/ 260651 w 925759"/>
                <a:gd name="connsiteY5" fmla="*/ 94552 h 679635"/>
                <a:gd name="connsiteX6" fmla="*/ 336851 w 925759"/>
                <a:gd name="connsiteY6" fmla="*/ 179703 h 679635"/>
                <a:gd name="connsiteX7" fmla="*/ 328869 w 925759"/>
                <a:gd name="connsiteY7" fmla="*/ 596052 h 679635"/>
                <a:gd name="connsiteX8" fmla="*/ 481269 w 925759"/>
                <a:gd name="connsiteY8" fmla="*/ 596052 h 679635"/>
                <a:gd name="connsiteX9" fmla="*/ 489251 w 925759"/>
                <a:gd name="connsiteY9" fmla="*/ 137127 h 679635"/>
                <a:gd name="connsiteX10" fmla="*/ 641651 w 925759"/>
                <a:gd name="connsiteY10" fmla="*/ 179703 h 679635"/>
                <a:gd name="connsiteX11" fmla="*/ 707594 w 925759"/>
                <a:gd name="connsiteY11" fmla="*/ 634925 h 679635"/>
                <a:gd name="connsiteX12" fmla="*/ 805022 w 925759"/>
                <a:gd name="connsiteY12" fmla="*/ 133507 h 679635"/>
                <a:gd name="connsiteX0" fmla="*/ 241056 w 828331"/>
                <a:gd name="connsiteY0" fmla="*/ 16659 h 679635"/>
                <a:gd name="connsiteX1" fmla="*/ 32052 w 828331"/>
                <a:gd name="connsiteY1" fmla="*/ 94552 h 679635"/>
                <a:gd name="connsiteX2" fmla="*/ 24070 w 828331"/>
                <a:gd name="connsiteY2" fmla="*/ 596052 h 679635"/>
                <a:gd name="connsiteX3" fmla="*/ 176469 w 828331"/>
                <a:gd name="connsiteY3" fmla="*/ 596052 h 679635"/>
                <a:gd name="connsiteX4" fmla="*/ 165582 w 828331"/>
                <a:gd name="connsiteY4" fmla="*/ 173413 h 679635"/>
                <a:gd name="connsiteX5" fmla="*/ 260651 w 828331"/>
                <a:gd name="connsiteY5" fmla="*/ 94552 h 679635"/>
                <a:gd name="connsiteX6" fmla="*/ 336851 w 828331"/>
                <a:gd name="connsiteY6" fmla="*/ 179703 h 679635"/>
                <a:gd name="connsiteX7" fmla="*/ 328869 w 828331"/>
                <a:gd name="connsiteY7" fmla="*/ 596052 h 679635"/>
                <a:gd name="connsiteX8" fmla="*/ 481269 w 828331"/>
                <a:gd name="connsiteY8" fmla="*/ 596052 h 679635"/>
                <a:gd name="connsiteX9" fmla="*/ 489251 w 828331"/>
                <a:gd name="connsiteY9" fmla="*/ 137127 h 679635"/>
                <a:gd name="connsiteX10" fmla="*/ 641651 w 828331"/>
                <a:gd name="connsiteY10" fmla="*/ 179703 h 679635"/>
                <a:gd name="connsiteX11" fmla="*/ 707594 w 828331"/>
                <a:gd name="connsiteY11" fmla="*/ 634925 h 679635"/>
                <a:gd name="connsiteX12" fmla="*/ 707594 w 828331"/>
                <a:gd name="connsiteY12" fmla="*/ 87924 h 679635"/>
                <a:gd name="connsiteX0" fmla="*/ 241056 w 823908"/>
                <a:gd name="connsiteY0" fmla="*/ 16659 h 679635"/>
                <a:gd name="connsiteX1" fmla="*/ 32052 w 823908"/>
                <a:gd name="connsiteY1" fmla="*/ 94552 h 679635"/>
                <a:gd name="connsiteX2" fmla="*/ 24070 w 823908"/>
                <a:gd name="connsiteY2" fmla="*/ 596052 h 679635"/>
                <a:gd name="connsiteX3" fmla="*/ 176469 w 823908"/>
                <a:gd name="connsiteY3" fmla="*/ 596052 h 679635"/>
                <a:gd name="connsiteX4" fmla="*/ 165582 w 823908"/>
                <a:gd name="connsiteY4" fmla="*/ 173413 h 679635"/>
                <a:gd name="connsiteX5" fmla="*/ 260651 w 823908"/>
                <a:gd name="connsiteY5" fmla="*/ 94552 h 679635"/>
                <a:gd name="connsiteX6" fmla="*/ 336851 w 823908"/>
                <a:gd name="connsiteY6" fmla="*/ 179703 h 679635"/>
                <a:gd name="connsiteX7" fmla="*/ 328869 w 823908"/>
                <a:gd name="connsiteY7" fmla="*/ 596052 h 679635"/>
                <a:gd name="connsiteX8" fmla="*/ 481269 w 823908"/>
                <a:gd name="connsiteY8" fmla="*/ 596052 h 679635"/>
                <a:gd name="connsiteX9" fmla="*/ 489251 w 823908"/>
                <a:gd name="connsiteY9" fmla="*/ 137127 h 679635"/>
                <a:gd name="connsiteX10" fmla="*/ 641651 w 823908"/>
                <a:gd name="connsiteY10" fmla="*/ 179703 h 679635"/>
                <a:gd name="connsiteX11" fmla="*/ 707594 w 823908"/>
                <a:gd name="connsiteY11" fmla="*/ 634925 h 679635"/>
                <a:gd name="connsiteX12" fmla="*/ 707594 w 823908"/>
                <a:gd name="connsiteY12" fmla="*/ 87924 h 679635"/>
                <a:gd name="connsiteX0" fmla="*/ 241056 w 823909"/>
                <a:gd name="connsiteY0" fmla="*/ 16659 h 679635"/>
                <a:gd name="connsiteX1" fmla="*/ 32052 w 823909"/>
                <a:gd name="connsiteY1" fmla="*/ 94552 h 679635"/>
                <a:gd name="connsiteX2" fmla="*/ 24070 w 823909"/>
                <a:gd name="connsiteY2" fmla="*/ 596052 h 679635"/>
                <a:gd name="connsiteX3" fmla="*/ 176469 w 823909"/>
                <a:gd name="connsiteY3" fmla="*/ 596052 h 679635"/>
                <a:gd name="connsiteX4" fmla="*/ 165582 w 823909"/>
                <a:gd name="connsiteY4" fmla="*/ 173413 h 679635"/>
                <a:gd name="connsiteX5" fmla="*/ 260651 w 823909"/>
                <a:gd name="connsiteY5" fmla="*/ 94552 h 679635"/>
                <a:gd name="connsiteX6" fmla="*/ 336851 w 823909"/>
                <a:gd name="connsiteY6" fmla="*/ 179703 h 679635"/>
                <a:gd name="connsiteX7" fmla="*/ 328869 w 823909"/>
                <a:gd name="connsiteY7" fmla="*/ 596052 h 679635"/>
                <a:gd name="connsiteX8" fmla="*/ 481269 w 823909"/>
                <a:gd name="connsiteY8" fmla="*/ 596052 h 679635"/>
                <a:gd name="connsiteX9" fmla="*/ 489251 w 823909"/>
                <a:gd name="connsiteY9" fmla="*/ 137127 h 679635"/>
                <a:gd name="connsiteX10" fmla="*/ 641651 w 823909"/>
                <a:gd name="connsiteY10" fmla="*/ 179703 h 679635"/>
                <a:gd name="connsiteX11" fmla="*/ 707594 w 823909"/>
                <a:gd name="connsiteY11" fmla="*/ 634925 h 679635"/>
                <a:gd name="connsiteX12" fmla="*/ 805021 w 823909"/>
                <a:gd name="connsiteY12" fmla="*/ 87924 h 679635"/>
                <a:gd name="connsiteX0" fmla="*/ 241056 w 902447"/>
                <a:gd name="connsiteY0" fmla="*/ 16659 h 679635"/>
                <a:gd name="connsiteX1" fmla="*/ 32052 w 902447"/>
                <a:gd name="connsiteY1" fmla="*/ 94552 h 679635"/>
                <a:gd name="connsiteX2" fmla="*/ 24070 w 902447"/>
                <a:gd name="connsiteY2" fmla="*/ 596052 h 679635"/>
                <a:gd name="connsiteX3" fmla="*/ 176469 w 902447"/>
                <a:gd name="connsiteY3" fmla="*/ 596052 h 679635"/>
                <a:gd name="connsiteX4" fmla="*/ 165582 w 902447"/>
                <a:gd name="connsiteY4" fmla="*/ 173413 h 679635"/>
                <a:gd name="connsiteX5" fmla="*/ 260651 w 902447"/>
                <a:gd name="connsiteY5" fmla="*/ 94552 h 679635"/>
                <a:gd name="connsiteX6" fmla="*/ 336851 w 902447"/>
                <a:gd name="connsiteY6" fmla="*/ 179703 h 679635"/>
                <a:gd name="connsiteX7" fmla="*/ 328869 w 902447"/>
                <a:gd name="connsiteY7" fmla="*/ 596052 h 679635"/>
                <a:gd name="connsiteX8" fmla="*/ 481269 w 902447"/>
                <a:gd name="connsiteY8" fmla="*/ 596052 h 679635"/>
                <a:gd name="connsiteX9" fmla="*/ 489251 w 902447"/>
                <a:gd name="connsiteY9" fmla="*/ 137127 h 679635"/>
                <a:gd name="connsiteX10" fmla="*/ 641651 w 902447"/>
                <a:gd name="connsiteY10" fmla="*/ 179703 h 679635"/>
                <a:gd name="connsiteX11" fmla="*/ 707594 w 902447"/>
                <a:gd name="connsiteY11" fmla="*/ 634925 h 679635"/>
                <a:gd name="connsiteX12" fmla="*/ 902447 w 902447"/>
                <a:gd name="connsiteY12" fmla="*/ 87924 h 679635"/>
                <a:gd name="connsiteX0" fmla="*/ 241056 w 1194725"/>
                <a:gd name="connsiteY0" fmla="*/ 16659 h 679635"/>
                <a:gd name="connsiteX1" fmla="*/ 32052 w 1194725"/>
                <a:gd name="connsiteY1" fmla="*/ 94552 h 679635"/>
                <a:gd name="connsiteX2" fmla="*/ 24070 w 1194725"/>
                <a:gd name="connsiteY2" fmla="*/ 596052 h 679635"/>
                <a:gd name="connsiteX3" fmla="*/ 176469 w 1194725"/>
                <a:gd name="connsiteY3" fmla="*/ 596052 h 679635"/>
                <a:gd name="connsiteX4" fmla="*/ 165582 w 1194725"/>
                <a:gd name="connsiteY4" fmla="*/ 173413 h 679635"/>
                <a:gd name="connsiteX5" fmla="*/ 260651 w 1194725"/>
                <a:gd name="connsiteY5" fmla="*/ 94552 h 679635"/>
                <a:gd name="connsiteX6" fmla="*/ 336851 w 1194725"/>
                <a:gd name="connsiteY6" fmla="*/ 179703 h 679635"/>
                <a:gd name="connsiteX7" fmla="*/ 328869 w 1194725"/>
                <a:gd name="connsiteY7" fmla="*/ 596052 h 679635"/>
                <a:gd name="connsiteX8" fmla="*/ 481269 w 1194725"/>
                <a:gd name="connsiteY8" fmla="*/ 596052 h 679635"/>
                <a:gd name="connsiteX9" fmla="*/ 489251 w 1194725"/>
                <a:gd name="connsiteY9" fmla="*/ 137127 h 679635"/>
                <a:gd name="connsiteX10" fmla="*/ 641651 w 1194725"/>
                <a:gd name="connsiteY10" fmla="*/ 179703 h 679635"/>
                <a:gd name="connsiteX11" fmla="*/ 707594 w 1194725"/>
                <a:gd name="connsiteY11" fmla="*/ 634925 h 679635"/>
                <a:gd name="connsiteX12" fmla="*/ 1194725 w 1194725"/>
                <a:gd name="connsiteY12" fmla="*/ 589342 h 679635"/>
                <a:gd name="connsiteX0" fmla="*/ 241056 w 1194725"/>
                <a:gd name="connsiteY0" fmla="*/ 16659 h 679635"/>
                <a:gd name="connsiteX1" fmla="*/ 32052 w 1194725"/>
                <a:gd name="connsiteY1" fmla="*/ 94552 h 679635"/>
                <a:gd name="connsiteX2" fmla="*/ 24070 w 1194725"/>
                <a:gd name="connsiteY2" fmla="*/ 596052 h 679635"/>
                <a:gd name="connsiteX3" fmla="*/ 176469 w 1194725"/>
                <a:gd name="connsiteY3" fmla="*/ 596052 h 679635"/>
                <a:gd name="connsiteX4" fmla="*/ 165582 w 1194725"/>
                <a:gd name="connsiteY4" fmla="*/ 173413 h 679635"/>
                <a:gd name="connsiteX5" fmla="*/ 260651 w 1194725"/>
                <a:gd name="connsiteY5" fmla="*/ 94552 h 679635"/>
                <a:gd name="connsiteX6" fmla="*/ 336851 w 1194725"/>
                <a:gd name="connsiteY6" fmla="*/ 179703 h 679635"/>
                <a:gd name="connsiteX7" fmla="*/ 328869 w 1194725"/>
                <a:gd name="connsiteY7" fmla="*/ 596052 h 679635"/>
                <a:gd name="connsiteX8" fmla="*/ 481269 w 1194725"/>
                <a:gd name="connsiteY8" fmla="*/ 596052 h 679635"/>
                <a:gd name="connsiteX9" fmla="*/ 489251 w 1194725"/>
                <a:gd name="connsiteY9" fmla="*/ 137127 h 679635"/>
                <a:gd name="connsiteX10" fmla="*/ 641651 w 1194725"/>
                <a:gd name="connsiteY10" fmla="*/ 179703 h 679635"/>
                <a:gd name="connsiteX11" fmla="*/ 707594 w 1194725"/>
                <a:gd name="connsiteY11" fmla="*/ 634925 h 679635"/>
                <a:gd name="connsiteX12" fmla="*/ 902446 w 1194725"/>
                <a:gd name="connsiteY12" fmla="*/ 133507 h 679635"/>
                <a:gd name="connsiteX13" fmla="*/ 1194725 w 1194725"/>
                <a:gd name="connsiteY13" fmla="*/ 589342 h 679635"/>
                <a:gd name="connsiteX0" fmla="*/ 241056 w 1194725"/>
                <a:gd name="connsiteY0" fmla="*/ 16659 h 695601"/>
                <a:gd name="connsiteX1" fmla="*/ 32052 w 1194725"/>
                <a:gd name="connsiteY1" fmla="*/ 94552 h 695601"/>
                <a:gd name="connsiteX2" fmla="*/ 24070 w 1194725"/>
                <a:gd name="connsiteY2" fmla="*/ 596052 h 695601"/>
                <a:gd name="connsiteX3" fmla="*/ 176469 w 1194725"/>
                <a:gd name="connsiteY3" fmla="*/ 596052 h 695601"/>
                <a:gd name="connsiteX4" fmla="*/ 165582 w 1194725"/>
                <a:gd name="connsiteY4" fmla="*/ 173413 h 695601"/>
                <a:gd name="connsiteX5" fmla="*/ 260651 w 1194725"/>
                <a:gd name="connsiteY5" fmla="*/ 94552 h 695601"/>
                <a:gd name="connsiteX6" fmla="*/ 336851 w 1194725"/>
                <a:gd name="connsiteY6" fmla="*/ 179703 h 695601"/>
                <a:gd name="connsiteX7" fmla="*/ 328869 w 1194725"/>
                <a:gd name="connsiteY7" fmla="*/ 596052 h 695601"/>
                <a:gd name="connsiteX8" fmla="*/ 481269 w 1194725"/>
                <a:gd name="connsiteY8" fmla="*/ 596052 h 695601"/>
                <a:gd name="connsiteX9" fmla="*/ 489251 w 1194725"/>
                <a:gd name="connsiteY9" fmla="*/ 137127 h 695601"/>
                <a:gd name="connsiteX10" fmla="*/ 641651 w 1194725"/>
                <a:gd name="connsiteY10" fmla="*/ 179703 h 695601"/>
                <a:gd name="connsiteX11" fmla="*/ 707594 w 1194725"/>
                <a:gd name="connsiteY11" fmla="*/ 634925 h 695601"/>
                <a:gd name="connsiteX12" fmla="*/ 902446 w 1194725"/>
                <a:gd name="connsiteY12" fmla="*/ 543758 h 695601"/>
                <a:gd name="connsiteX13" fmla="*/ 902446 w 1194725"/>
                <a:gd name="connsiteY13" fmla="*/ 133507 h 695601"/>
                <a:gd name="connsiteX14" fmla="*/ 1194725 w 1194725"/>
                <a:gd name="connsiteY14" fmla="*/ 589342 h 695601"/>
                <a:gd name="connsiteX0" fmla="*/ 241056 w 1194725"/>
                <a:gd name="connsiteY0" fmla="*/ 16659 h 695601"/>
                <a:gd name="connsiteX1" fmla="*/ 32052 w 1194725"/>
                <a:gd name="connsiteY1" fmla="*/ 94552 h 695601"/>
                <a:gd name="connsiteX2" fmla="*/ 24070 w 1194725"/>
                <a:gd name="connsiteY2" fmla="*/ 596052 h 695601"/>
                <a:gd name="connsiteX3" fmla="*/ 176469 w 1194725"/>
                <a:gd name="connsiteY3" fmla="*/ 596052 h 695601"/>
                <a:gd name="connsiteX4" fmla="*/ 165582 w 1194725"/>
                <a:gd name="connsiteY4" fmla="*/ 173413 h 695601"/>
                <a:gd name="connsiteX5" fmla="*/ 260651 w 1194725"/>
                <a:gd name="connsiteY5" fmla="*/ 94552 h 695601"/>
                <a:gd name="connsiteX6" fmla="*/ 336851 w 1194725"/>
                <a:gd name="connsiteY6" fmla="*/ 179703 h 695601"/>
                <a:gd name="connsiteX7" fmla="*/ 328869 w 1194725"/>
                <a:gd name="connsiteY7" fmla="*/ 596052 h 695601"/>
                <a:gd name="connsiteX8" fmla="*/ 481269 w 1194725"/>
                <a:gd name="connsiteY8" fmla="*/ 596052 h 695601"/>
                <a:gd name="connsiteX9" fmla="*/ 489251 w 1194725"/>
                <a:gd name="connsiteY9" fmla="*/ 137127 h 695601"/>
                <a:gd name="connsiteX10" fmla="*/ 641651 w 1194725"/>
                <a:gd name="connsiteY10" fmla="*/ 179703 h 695601"/>
                <a:gd name="connsiteX11" fmla="*/ 707594 w 1194725"/>
                <a:gd name="connsiteY11" fmla="*/ 634925 h 695601"/>
                <a:gd name="connsiteX12" fmla="*/ 805019 w 1194725"/>
                <a:gd name="connsiteY12" fmla="*/ 543758 h 695601"/>
                <a:gd name="connsiteX13" fmla="*/ 902446 w 1194725"/>
                <a:gd name="connsiteY13" fmla="*/ 133507 h 695601"/>
                <a:gd name="connsiteX14" fmla="*/ 1194725 w 1194725"/>
                <a:gd name="connsiteY14" fmla="*/ 589342 h 695601"/>
                <a:gd name="connsiteX0" fmla="*/ 241056 w 1194725"/>
                <a:gd name="connsiteY0" fmla="*/ 16659 h 695601"/>
                <a:gd name="connsiteX1" fmla="*/ 32052 w 1194725"/>
                <a:gd name="connsiteY1" fmla="*/ 94552 h 695601"/>
                <a:gd name="connsiteX2" fmla="*/ 24070 w 1194725"/>
                <a:gd name="connsiteY2" fmla="*/ 596052 h 695601"/>
                <a:gd name="connsiteX3" fmla="*/ 176469 w 1194725"/>
                <a:gd name="connsiteY3" fmla="*/ 596052 h 695601"/>
                <a:gd name="connsiteX4" fmla="*/ 165582 w 1194725"/>
                <a:gd name="connsiteY4" fmla="*/ 173413 h 695601"/>
                <a:gd name="connsiteX5" fmla="*/ 260651 w 1194725"/>
                <a:gd name="connsiteY5" fmla="*/ 94552 h 695601"/>
                <a:gd name="connsiteX6" fmla="*/ 336851 w 1194725"/>
                <a:gd name="connsiteY6" fmla="*/ 179703 h 695601"/>
                <a:gd name="connsiteX7" fmla="*/ 328869 w 1194725"/>
                <a:gd name="connsiteY7" fmla="*/ 596052 h 695601"/>
                <a:gd name="connsiteX8" fmla="*/ 481269 w 1194725"/>
                <a:gd name="connsiteY8" fmla="*/ 596052 h 695601"/>
                <a:gd name="connsiteX9" fmla="*/ 489251 w 1194725"/>
                <a:gd name="connsiteY9" fmla="*/ 137127 h 695601"/>
                <a:gd name="connsiteX10" fmla="*/ 641651 w 1194725"/>
                <a:gd name="connsiteY10" fmla="*/ 179703 h 695601"/>
                <a:gd name="connsiteX11" fmla="*/ 707594 w 1194725"/>
                <a:gd name="connsiteY11" fmla="*/ 634925 h 695601"/>
                <a:gd name="connsiteX12" fmla="*/ 805019 w 1194725"/>
                <a:gd name="connsiteY12" fmla="*/ 543758 h 695601"/>
                <a:gd name="connsiteX13" fmla="*/ 902446 w 1194725"/>
                <a:gd name="connsiteY13" fmla="*/ 133507 h 695601"/>
                <a:gd name="connsiteX14" fmla="*/ 1097299 w 1194725"/>
                <a:gd name="connsiteY14" fmla="*/ 179091 h 695601"/>
                <a:gd name="connsiteX15" fmla="*/ 1194725 w 1194725"/>
                <a:gd name="connsiteY15" fmla="*/ 589342 h 695601"/>
                <a:gd name="connsiteX0" fmla="*/ 241056 w 1194725"/>
                <a:gd name="connsiteY0" fmla="*/ 16659 h 695601"/>
                <a:gd name="connsiteX1" fmla="*/ 32052 w 1194725"/>
                <a:gd name="connsiteY1" fmla="*/ 94552 h 695601"/>
                <a:gd name="connsiteX2" fmla="*/ 24070 w 1194725"/>
                <a:gd name="connsiteY2" fmla="*/ 596052 h 695601"/>
                <a:gd name="connsiteX3" fmla="*/ 176469 w 1194725"/>
                <a:gd name="connsiteY3" fmla="*/ 596052 h 695601"/>
                <a:gd name="connsiteX4" fmla="*/ 165582 w 1194725"/>
                <a:gd name="connsiteY4" fmla="*/ 173413 h 695601"/>
                <a:gd name="connsiteX5" fmla="*/ 260651 w 1194725"/>
                <a:gd name="connsiteY5" fmla="*/ 94552 h 695601"/>
                <a:gd name="connsiteX6" fmla="*/ 336851 w 1194725"/>
                <a:gd name="connsiteY6" fmla="*/ 179703 h 695601"/>
                <a:gd name="connsiteX7" fmla="*/ 328869 w 1194725"/>
                <a:gd name="connsiteY7" fmla="*/ 596052 h 695601"/>
                <a:gd name="connsiteX8" fmla="*/ 481269 w 1194725"/>
                <a:gd name="connsiteY8" fmla="*/ 596052 h 695601"/>
                <a:gd name="connsiteX9" fmla="*/ 489251 w 1194725"/>
                <a:gd name="connsiteY9" fmla="*/ 137127 h 695601"/>
                <a:gd name="connsiteX10" fmla="*/ 641651 w 1194725"/>
                <a:gd name="connsiteY10" fmla="*/ 179703 h 695601"/>
                <a:gd name="connsiteX11" fmla="*/ 707594 w 1194725"/>
                <a:gd name="connsiteY11" fmla="*/ 634925 h 695601"/>
                <a:gd name="connsiteX12" fmla="*/ 805019 w 1194725"/>
                <a:gd name="connsiteY12" fmla="*/ 543758 h 695601"/>
                <a:gd name="connsiteX13" fmla="*/ 902446 w 1194725"/>
                <a:gd name="connsiteY13" fmla="*/ 133507 h 695601"/>
                <a:gd name="connsiteX14" fmla="*/ 1097299 w 1194725"/>
                <a:gd name="connsiteY14" fmla="*/ 179091 h 695601"/>
                <a:gd name="connsiteX15" fmla="*/ 1194725 w 1194725"/>
                <a:gd name="connsiteY15" fmla="*/ 589342 h 695601"/>
                <a:gd name="connsiteX0" fmla="*/ 241056 w 1194725"/>
                <a:gd name="connsiteY0" fmla="*/ 16659 h 703198"/>
                <a:gd name="connsiteX1" fmla="*/ 32052 w 1194725"/>
                <a:gd name="connsiteY1" fmla="*/ 94552 h 703198"/>
                <a:gd name="connsiteX2" fmla="*/ 24070 w 1194725"/>
                <a:gd name="connsiteY2" fmla="*/ 596052 h 703198"/>
                <a:gd name="connsiteX3" fmla="*/ 176469 w 1194725"/>
                <a:gd name="connsiteY3" fmla="*/ 596052 h 703198"/>
                <a:gd name="connsiteX4" fmla="*/ 165582 w 1194725"/>
                <a:gd name="connsiteY4" fmla="*/ 173413 h 703198"/>
                <a:gd name="connsiteX5" fmla="*/ 260651 w 1194725"/>
                <a:gd name="connsiteY5" fmla="*/ 94552 h 703198"/>
                <a:gd name="connsiteX6" fmla="*/ 336851 w 1194725"/>
                <a:gd name="connsiteY6" fmla="*/ 179703 h 703198"/>
                <a:gd name="connsiteX7" fmla="*/ 328869 w 1194725"/>
                <a:gd name="connsiteY7" fmla="*/ 596052 h 703198"/>
                <a:gd name="connsiteX8" fmla="*/ 481269 w 1194725"/>
                <a:gd name="connsiteY8" fmla="*/ 596052 h 703198"/>
                <a:gd name="connsiteX9" fmla="*/ 489251 w 1194725"/>
                <a:gd name="connsiteY9" fmla="*/ 137127 h 703198"/>
                <a:gd name="connsiteX10" fmla="*/ 641651 w 1194725"/>
                <a:gd name="connsiteY10" fmla="*/ 179703 h 703198"/>
                <a:gd name="connsiteX11" fmla="*/ 707594 w 1194725"/>
                <a:gd name="connsiteY11" fmla="*/ 634925 h 703198"/>
                <a:gd name="connsiteX12" fmla="*/ 902446 w 1194725"/>
                <a:gd name="connsiteY12" fmla="*/ 589341 h 703198"/>
                <a:gd name="connsiteX13" fmla="*/ 902446 w 1194725"/>
                <a:gd name="connsiteY13" fmla="*/ 133507 h 703198"/>
                <a:gd name="connsiteX14" fmla="*/ 1097299 w 1194725"/>
                <a:gd name="connsiteY14" fmla="*/ 179091 h 703198"/>
                <a:gd name="connsiteX15" fmla="*/ 1194725 w 1194725"/>
                <a:gd name="connsiteY15" fmla="*/ 589342 h 703198"/>
                <a:gd name="connsiteX0" fmla="*/ 241056 w 1194725"/>
                <a:gd name="connsiteY0" fmla="*/ 16659 h 679635"/>
                <a:gd name="connsiteX1" fmla="*/ 32052 w 1194725"/>
                <a:gd name="connsiteY1" fmla="*/ 94552 h 679635"/>
                <a:gd name="connsiteX2" fmla="*/ 24070 w 1194725"/>
                <a:gd name="connsiteY2" fmla="*/ 596052 h 679635"/>
                <a:gd name="connsiteX3" fmla="*/ 176469 w 1194725"/>
                <a:gd name="connsiteY3" fmla="*/ 596052 h 679635"/>
                <a:gd name="connsiteX4" fmla="*/ 165582 w 1194725"/>
                <a:gd name="connsiteY4" fmla="*/ 173413 h 679635"/>
                <a:gd name="connsiteX5" fmla="*/ 260651 w 1194725"/>
                <a:gd name="connsiteY5" fmla="*/ 94552 h 679635"/>
                <a:gd name="connsiteX6" fmla="*/ 336851 w 1194725"/>
                <a:gd name="connsiteY6" fmla="*/ 179703 h 679635"/>
                <a:gd name="connsiteX7" fmla="*/ 328869 w 1194725"/>
                <a:gd name="connsiteY7" fmla="*/ 596052 h 679635"/>
                <a:gd name="connsiteX8" fmla="*/ 481269 w 1194725"/>
                <a:gd name="connsiteY8" fmla="*/ 596052 h 679635"/>
                <a:gd name="connsiteX9" fmla="*/ 489251 w 1194725"/>
                <a:gd name="connsiteY9" fmla="*/ 137127 h 679635"/>
                <a:gd name="connsiteX10" fmla="*/ 641651 w 1194725"/>
                <a:gd name="connsiteY10" fmla="*/ 179703 h 679635"/>
                <a:gd name="connsiteX11" fmla="*/ 707593 w 1194725"/>
                <a:gd name="connsiteY11" fmla="*/ 589341 h 679635"/>
                <a:gd name="connsiteX12" fmla="*/ 902446 w 1194725"/>
                <a:gd name="connsiteY12" fmla="*/ 589341 h 679635"/>
                <a:gd name="connsiteX13" fmla="*/ 902446 w 1194725"/>
                <a:gd name="connsiteY13" fmla="*/ 133507 h 679635"/>
                <a:gd name="connsiteX14" fmla="*/ 1097299 w 1194725"/>
                <a:gd name="connsiteY14" fmla="*/ 179091 h 679635"/>
                <a:gd name="connsiteX15" fmla="*/ 1194725 w 1194725"/>
                <a:gd name="connsiteY15" fmla="*/ 589342 h 679635"/>
                <a:gd name="connsiteX0" fmla="*/ 241056 w 1194725"/>
                <a:gd name="connsiteY0" fmla="*/ 16659 h 679635"/>
                <a:gd name="connsiteX1" fmla="*/ 32052 w 1194725"/>
                <a:gd name="connsiteY1" fmla="*/ 94552 h 679635"/>
                <a:gd name="connsiteX2" fmla="*/ 24070 w 1194725"/>
                <a:gd name="connsiteY2" fmla="*/ 596052 h 679635"/>
                <a:gd name="connsiteX3" fmla="*/ 176469 w 1194725"/>
                <a:gd name="connsiteY3" fmla="*/ 596052 h 679635"/>
                <a:gd name="connsiteX4" fmla="*/ 165582 w 1194725"/>
                <a:gd name="connsiteY4" fmla="*/ 173413 h 679635"/>
                <a:gd name="connsiteX5" fmla="*/ 260651 w 1194725"/>
                <a:gd name="connsiteY5" fmla="*/ 94552 h 679635"/>
                <a:gd name="connsiteX6" fmla="*/ 336851 w 1194725"/>
                <a:gd name="connsiteY6" fmla="*/ 179703 h 679635"/>
                <a:gd name="connsiteX7" fmla="*/ 328869 w 1194725"/>
                <a:gd name="connsiteY7" fmla="*/ 596052 h 679635"/>
                <a:gd name="connsiteX8" fmla="*/ 481269 w 1194725"/>
                <a:gd name="connsiteY8" fmla="*/ 596052 h 679635"/>
                <a:gd name="connsiteX9" fmla="*/ 489251 w 1194725"/>
                <a:gd name="connsiteY9" fmla="*/ 137127 h 679635"/>
                <a:gd name="connsiteX10" fmla="*/ 641651 w 1194725"/>
                <a:gd name="connsiteY10" fmla="*/ 179703 h 679635"/>
                <a:gd name="connsiteX11" fmla="*/ 707593 w 1194725"/>
                <a:gd name="connsiteY11" fmla="*/ 589341 h 679635"/>
                <a:gd name="connsiteX12" fmla="*/ 805019 w 1194725"/>
                <a:gd name="connsiteY12" fmla="*/ 589341 h 679635"/>
                <a:gd name="connsiteX13" fmla="*/ 902446 w 1194725"/>
                <a:gd name="connsiteY13" fmla="*/ 133507 h 679635"/>
                <a:gd name="connsiteX14" fmla="*/ 1097299 w 1194725"/>
                <a:gd name="connsiteY14" fmla="*/ 179091 h 679635"/>
                <a:gd name="connsiteX15" fmla="*/ 1194725 w 1194725"/>
                <a:gd name="connsiteY15" fmla="*/ 589342 h 679635"/>
                <a:gd name="connsiteX0" fmla="*/ 241056 w 1194725"/>
                <a:gd name="connsiteY0" fmla="*/ 16659 h 679635"/>
                <a:gd name="connsiteX1" fmla="*/ 32052 w 1194725"/>
                <a:gd name="connsiteY1" fmla="*/ 94552 h 679635"/>
                <a:gd name="connsiteX2" fmla="*/ 24070 w 1194725"/>
                <a:gd name="connsiteY2" fmla="*/ 596052 h 679635"/>
                <a:gd name="connsiteX3" fmla="*/ 176469 w 1194725"/>
                <a:gd name="connsiteY3" fmla="*/ 596052 h 679635"/>
                <a:gd name="connsiteX4" fmla="*/ 165582 w 1194725"/>
                <a:gd name="connsiteY4" fmla="*/ 173413 h 679635"/>
                <a:gd name="connsiteX5" fmla="*/ 260651 w 1194725"/>
                <a:gd name="connsiteY5" fmla="*/ 94552 h 679635"/>
                <a:gd name="connsiteX6" fmla="*/ 336851 w 1194725"/>
                <a:gd name="connsiteY6" fmla="*/ 179703 h 679635"/>
                <a:gd name="connsiteX7" fmla="*/ 328869 w 1194725"/>
                <a:gd name="connsiteY7" fmla="*/ 596052 h 679635"/>
                <a:gd name="connsiteX8" fmla="*/ 481269 w 1194725"/>
                <a:gd name="connsiteY8" fmla="*/ 596052 h 679635"/>
                <a:gd name="connsiteX9" fmla="*/ 489251 w 1194725"/>
                <a:gd name="connsiteY9" fmla="*/ 137127 h 679635"/>
                <a:gd name="connsiteX10" fmla="*/ 641651 w 1194725"/>
                <a:gd name="connsiteY10" fmla="*/ 179703 h 679635"/>
                <a:gd name="connsiteX11" fmla="*/ 707593 w 1194725"/>
                <a:gd name="connsiteY11" fmla="*/ 589341 h 679635"/>
                <a:gd name="connsiteX12" fmla="*/ 805019 w 1194725"/>
                <a:gd name="connsiteY12" fmla="*/ 589341 h 679635"/>
                <a:gd name="connsiteX13" fmla="*/ 902446 w 1194725"/>
                <a:gd name="connsiteY13" fmla="*/ 133507 h 679635"/>
                <a:gd name="connsiteX14" fmla="*/ 1097299 w 1194725"/>
                <a:gd name="connsiteY14" fmla="*/ 224674 h 679635"/>
                <a:gd name="connsiteX15" fmla="*/ 1194725 w 1194725"/>
                <a:gd name="connsiteY15" fmla="*/ 589342 h 679635"/>
                <a:gd name="connsiteX0" fmla="*/ 241056 w 1129775"/>
                <a:gd name="connsiteY0" fmla="*/ 16659 h 679635"/>
                <a:gd name="connsiteX1" fmla="*/ 32052 w 1129775"/>
                <a:gd name="connsiteY1" fmla="*/ 94552 h 679635"/>
                <a:gd name="connsiteX2" fmla="*/ 24070 w 1129775"/>
                <a:gd name="connsiteY2" fmla="*/ 596052 h 679635"/>
                <a:gd name="connsiteX3" fmla="*/ 176469 w 1129775"/>
                <a:gd name="connsiteY3" fmla="*/ 596052 h 679635"/>
                <a:gd name="connsiteX4" fmla="*/ 165582 w 1129775"/>
                <a:gd name="connsiteY4" fmla="*/ 173413 h 679635"/>
                <a:gd name="connsiteX5" fmla="*/ 260651 w 1129775"/>
                <a:gd name="connsiteY5" fmla="*/ 94552 h 679635"/>
                <a:gd name="connsiteX6" fmla="*/ 336851 w 1129775"/>
                <a:gd name="connsiteY6" fmla="*/ 179703 h 679635"/>
                <a:gd name="connsiteX7" fmla="*/ 328869 w 1129775"/>
                <a:gd name="connsiteY7" fmla="*/ 596052 h 679635"/>
                <a:gd name="connsiteX8" fmla="*/ 481269 w 1129775"/>
                <a:gd name="connsiteY8" fmla="*/ 596052 h 679635"/>
                <a:gd name="connsiteX9" fmla="*/ 489251 w 1129775"/>
                <a:gd name="connsiteY9" fmla="*/ 137127 h 679635"/>
                <a:gd name="connsiteX10" fmla="*/ 641651 w 1129775"/>
                <a:gd name="connsiteY10" fmla="*/ 179703 h 679635"/>
                <a:gd name="connsiteX11" fmla="*/ 707593 w 1129775"/>
                <a:gd name="connsiteY11" fmla="*/ 589341 h 679635"/>
                <a:gd name="connsiteX12" fmla="*/ 805019 w 1129775"/>
                <a:gd name="connsiteY12" fmla="*/ 589341 h 679635"/>
                <a:gd name="connsiteX13" fmla="*/ 902446 w 1129775"/>
                <a:gd name="connsiteY13" fmla="*/ 133507 h 679635"/>
                <a:gd name="connsiteX14" fmla="*/ 1097299 w 1129775"/>
                <a:gd name="connsiteY14" fmla="*/ 224674 h 679635"/>
                <a:gd name="connsiteX15" fmla="*/ 1097299 w 1129775"/>
                <a:gd name="connsiteY15" fmla="*/ 634924 h 679635"/>
                <a:gd name="connsiteX0" fmla="*/ 241056 w 1097300"/>
                <a:gd name="connsiteY0" fmla="*/ 16659 h 679635"/>
                <a:gd name="connsiteX1" fmla="*/ 32052 w 1097300"/>
                <a:gd name="connsiteY1" fmla="*/ 94552 h 679635"/>
                <a:gd name="connsiteX2" fmla="*/ 24070 w 1097300"/>
                <a:gd name="connsiteY2" fmla="*/ 596052 h 679635"/>
                <a:gd name="connsiteX3" fmla="*/ 176469 w 1097300"/>
                <a:gd name="connsiteY3" fmla="*/ 596052 h 679635"/>
                <a:gd name="connsiteX4" fmla="*/ 165582 w 1097300"/>
                <a:gd name="connsiteY4" fmla="*/ 173413 h 679635"/>
                <a:gd name="connsiteX5" fmla="*/ 260651 w 1097300"/>
                <a:gd name="connsiteY5" fmla="*/ 94552 h 679635"/>
                <a:gd name="connsiteX6" fmla="*/ 336851 w 1097300"/>
                <a:gd name="connsiteY6" fmla="*/ 179703 h 679635"/>
                <a:gd name="connsiteX7" fmla="*/ 328869 w 1097300"/>
                <a:gd name="connsiteY7" fmla="*/ 596052 h 679635"/>
                <a:gd name="connsiteX8" fmla="*/ 481269 w 1097300"/>
                <a:gd name="connsiteY8" fmla="*/ 596052 h 679635"/>
                <a:gd name="connsiteX9" fmla="*/ 489251 w 1097300"/>
                <a:gd name="connsiteY9" fmla="*/ 137127 h 679635"/>
                <a:gd name="connsiteX10" fmla="*/ 641651 w 1097300"/>
                <a:gd name="connsiteY10" fmla="*/ 179703 h 679635"/>
                <a:gd name="connsiteX11" fmla="*/ 707593 w 1097300"/>
                <a:gd name="connsiteY11" fmla="*/ 589341 h 679635"/>
                <a:gd name="connsiteX12" fmla="*/ 805019 w 1097300"/>
                <a:gd name="connsiteY12" fmla="*/ 589341 h 679635"/>
                <a:gd name="connsiteX13" fmla="*/ 902446 w 1097300"/>
                <a:gd name="connsiteY13" fmla="*/ 133507 h 679635"/>
                <a:gd name="connsiteX14" fmla="*/ 999872 w 1097300"/>
                <a:gd name="connsiteY14" fmla="*/ 224674 h 679635"/>
                <a:gd name="connsiteX15" fmla="*/ 1097299 w 1097300"/>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707593 w 1097299"/>
                <a:gd name="connsiteY11" fmla="*/ 589341 h 679635"/>
                <a:gd name="connsiteX12" fmla="*/ 805019 w 1097299"/>
                <a:gd name="connsiteY12" fmla="*/ 589341 h 679635"/>
                <a:gd name="connsiteX13" fmla="*/ 902446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707593 w 1097299"/>
                <a:gd name="connsiteY11" fmla="*/ 589341 h 679635"/>
                <a:gd name="connsiteX12" fmla="*/ 902447 w 1097299"/>
                <a:gd name="connsiteY12" fmla="*/ 589341 h 679635"/>
                <a:gd name="connsiteX13" fmla="*/ 902446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707595 w 1097299"/>
                <a:gd name="connsiteY11" fmla="*/ 589341 h 679635"/>
                <a:gd name="connsiteX12" fmla="*/ 902447 w 1097299"/>
                <a:gd name="connsiteY12" fmla="*/ 589341 h 679635"/>
                <a:gd name="connsiteX13" fmla="*/ 902446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707595 w 1097299"/>
                <a:gd name="connsiteY11" fmla="*/ 589341 h 679635"/>
                <a:gd name="connsiteX12" fmla="*/ 902447 w 1097299"/>
                <a:gd name="connsiteY12" fmla="*/ 589341 h 679635"/>
                <a:gd name="connsiteX13" fmla="*/ 805021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610168 w 1097299"/>
                <a:gd name="connsiteY11" fmla="*/ 589341 h 679635"/>
                <a:gd name="connsiteX12" fmla="*/ 902447 w 1097299"/>
                <a:gd name="connsiteY12" fmla="*/ 589341 h 679635"/>
                <a:gd name="connsiteX13" fmla="*/ 805021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610168 w 1097299"/>
                <a:gd name="connsiteY11" fmla="*/ 589341 h 679635"/>
                <a:gd name="connsiteX12" fmla="*/ 902447 w 1097299"/>
                <a:gd name="connsiteY12" fmla="*/ 589341 h 679635"/>
                <a:gd name="connsiteX13" fmla="*/ 805021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707595 w 1097299"/>
                <a:gd name="connsiteY11" fmla="*/ 589341 h 679635"/>
                <a:gd name="connsiteX12" fmla="*/ 902447 w 1097299"/>
                <a:gd name="connsiteY12" fmla="*/ 589341 h 679635"/>
                <a:gd name="connsiteX13" fmla="*/ 805021 w 1097299"/>
                <a:gd name="connsiteY13" fmla="*/ 133507 h 679635"/>
                <a:gd name="connsiteX14" fmla="*/ 999872 w 1097299"/>
                <a:gd name="connsiteY14" fmla="*/ 224674 h 679635"/>
                <a:gd name="connsiteX15" fmla="*/ 1097299 w 1097299"/>
                <a:gd name="connsiteY15" fmla="*/ 634924 h 679635"/>
                <a:gd name="connsiteX0" fmla="*/ 241056 w 1097299"/>
                <a:gd name="connsiteY0" fmla="*/ 16659 h 679635"/>
                <a:gd name="connsiteX1" fmla="*/ 32052 w 1097299"/>
                <a:gd name="connsiteY1" fmla="*/ 94552 h 679635"/>
                <a:gd name="connsiteX2" fmla="*/ 24070 w 1097299"/>
                <a:gd name="connsiteY2" fmla="*/ 596052 h 679635"/>
                <a:gd name="connsiteX3" fmla="*/ 176469 w 1097299"/>
                <a:gd name="connsiteY3" fmla="*/ 596052 h 679635"/>
                <a:gd name="connsiteX4" fmla="*/ 165582 w 1097299"/>
                <a:gd name="connsiteY4" fmla="*/ 173413 h 679635"/>
                <a:gd name="connsiteX5" fmla="*/ 260651 w 1097299"/>
                <a:gd name="connsiteY5" fmla="*/ 94552 h 679635"/>
                <a:gd name="connsiteX6" fmla="*/ 336851 w 1097299"/>
                <a:gd name="connsiteY6" fmla="*/ 179703 h 679635"/>
                <a:gd name="connsiteX7" fmla="*/ 328869 w 1097299"/>
                <a:gd name="connsiteY7" fmla="*/ 596052 h 679635"/>
                <a:gd name="connsiteX8" fmla="*/ 481269 w 1097299"/>
                <a:gd name="connsiteY8" fmla="*/ 596052 h 679635"/>
                <a:gd name="connsiteX9" fmla="*/ 489251 w 1097299"/>
                <a:gd name="connsiteY9" fmla="*/ 137127 h 679635"/>
                <a:gd name="connsiteX10" fmla="*/ 641651 w 1097299"/>
                <a:gd name="connsiteY10" fmla="*/ 179703 h 679635"/>
                <a:gd name="connsiteX11" fmla="*/ 707595 w 1097299"/>
                <a:gd name="connsiteY11" fmla="*/ 589341 h 679635"/>
                <a:gd name="connsiteX12" fmla="*/ 902447 w 1097299"/>
                <a:gd name="connsiteY12" fmla="*/ 589341 h 679635"/>
                <a:gd name="connsiteX13" fmla="*/ 902447 w 1097299"/>
                <a:gd name="connsiteY13" fmla="*/ 133507 h 679635"/>
                <a:gd name="connsiteX14" fmla="*/ 999872 w 1097299"/>
                <a:gd name="connsiteY14" fmla="*/ 224674 h 679635"/>
                <a:gd name="connsiteX15" fmla="*/ 1097299 w 1097299"/>
                <a:gd name="connsiteY15" fmla="*/ 634924 h 679635"/>
                <a:gd name="connsiteX0" fmla="*/ 241056 w 1129774"/>
                <a:gd name="connsiteY0" fmla="*/ 16659 h 679635"/>
                <a:gd name="connsiteX1" fmla="*/ 32052 w 1129774"/>
                <a:gd name="connsiteY1" fmla="*/ 94552 h 679635"/>
                <a:gd name="connsiteX2" fmla="*/ 24070 w 1129774"/>
                <a:gd name="connsiteY2" fmla="*/ 596052 h 679635"/>
                <a:gd name="connsiteX3" fmla="*/ 176469 w 1129774"/>
                <a:gd name="connsiteY3" fmla="*/ 596052 h 679635"/>
                <a:gd name="connsiteX4" fmla="*/ 165582 w 1129774"/>
                <a:gd name="connsiteY4" fmla="*/ 173413 h 679635"/>
                <a:gd name="connsiteX5" fmla="*/ 260651 w 1129774"/>
                <a:gd name="connsiteY5" fmla="*/ 94552 h 679635"/>
                <a:gd name="connsiteX6" fmla="*/ 336851 w 1129774"/>
                <a:gd name="connsiteY6" fmla="*/ 179703 h 679635"/>
                <a:gd name="connsiteX7" fmla="*/ 328869 w 1129774"/>
                <a:gd name="connsiteY7" fmla="*/ 596052 h 679635"/>
                <a:gd name="connsiteX8" fmla="*/ 481269 w 1129774"/>
                <a:gd name="connsiteY8" fmla="*/ 596052 h 679635"/>
                <a:gd name="connsiteX9" fmla="*/ 489251 w 1129774"/>
                <a:gd name="connsiteY9" fmla="*/ 137127 h 679635"/>
                <a:gd name="connsiteX10" fmla="*/ 641651 w 1129774"/>
                <a:gd name="connsiteY10" fmla="*/ 179703 h 679635"/>
                <a:gd name="connsiteX11" fmla="*/ 707595 w 1129774"/>
                <a:gd name="connsiteY11" fmla="*/ 589341 h 679635"/>
                <a:gd name="connsiteX12" fmla="*/ 902447 w 1129774"/>
                <a:gd name="connsiteY12" fmla="*/ 589341 h 679635"/>
                <a:gd name="connsiteX13" fmla="*/ 902447 w 1129774"/>
                <a:gd name="connsiteY13" fmla="*/ 133507 h 679635"/>
                <a:gd name="connsiteX14" fmla="*/ 1097300 w 1129774"/>
                <a:gd name="connsiteY14" fmla="*/ 179091 h 679635"/>
                <a:gd name="connsiteX15" fmla="*/ 1097299 w 1129774"/>
                <a:gd name="connsiteY15" fmla="*/ 634924 h 679635"/>
                <a:gd name="connsiteX0" fmla="*/ 241056 w 1129775"/>
                <a:gd name="connsiteY0" fmla="*/ 16659 h 680508"/>
                <a:gd name="connsiteX1" fmla="*/ 32052 w 1129775"/>
                <a:gd name="connsiteY1" fmla="*/ 94552 h 680508"/>
                <a:gd name="connsiteX2" fmla="*/ 24070 w 1129775"/>
                <a:gd name="connsiteY2" fmla="*/ 596052 h 680508"/>
                <a:gd name="connsiteX3" fmla="*/ 176469 w 1129775"/>
                <a:gd name="connsiteY3" fmla="*/ 596052 h 680508"/>
                <a:gd name="connsiteX4" fmla="*/ 165582 w 1129775"/>
                <a:gd name="connsiteY4" fmla="*/ 173413 h 680508"/>
                <a:gd name="connsiteX5" fmla="*/ 260651 w 1129775"/>
                <a:gd name="connsiteY5" fmla="*/ 94552 h 680508"/>
                <a:gd name="connsiteX6" fmla="*/ 336851 w 1129775"/>
                <a:gd name="connsiteY6" fmla="*/ 179703 h 680508"/>
                <a:gd name="connsiteX7" fmla="*/ 328869 w 1129775"/>
                <a:gd name="connsiteY7" fmla="*/ 596052 h 680508"/>
                <a:gd name="connsiteX8" fmla="*/ 481269 w 1129775"/>
                <a:gd name="connsiteY8" fmla="*/ 596052 h 680508"/>
                <a:gd name="connsiteX9" fmla="*/ 489251 w 1129775"/>
                <a:gd name="connsiteY9" fmla="*/ 137127 h 680508"/>
                <a:gd name="connsiteX10" fmla="*/ 641651 w 1129775"/>
                <a:gd name="connsiteY10" fmla="*/ 179703 h 680508"/>
                <a:gd name="connsiteX11" fmla="*/ 707595 w 1129775"/>
                <a:gd name="connsiteY11" fmla="*/ 589341 h 680508"/>
                <a:gd name="connsiteX12" fmla="*/ 902447 w 1129775"/>
                <a:gd name="connsiteY12" fmla="*/ 589341 h 680508"/>
                <a:gd name="connsiteX13" fmla="*/ 902447 w 1129775"/>
                <a:gd name="connsiteY13" fmla="*/ 133507 h 680508"/>
                <a:gd name="connsiteX14" fmla="*/ 1097300 w 1129775"/>
                <a:gd name="connsiteY14" fmla="*/ 179091 h 680508"/>
                <a:gd name="connsiteX15" fmla="*/ 1097300 w 1129775"/>
                <a:gd name="connsiteY15" fmla="*/ 680508 h 680508"/>
                <a:gd name="connsiteX0" fmla="*/ 241056 w 1129775"/>
                <a:gd name="connsiteY0" fmla="*/ 16659 h 680508"/>
                <a:gd name="connsiteX1" fmla="*/ 32052 w 1129775"/>
                <a:gd name="connsiteY1" fmla="*/ 94552 h 680508"/>
                <a:gd name="connsiteX2" fmla="*/ 24070 w 1129775"/>
                <a:gd name="connsiteY2" fmla="*/ 596052 h 680508"/>
                <a:gd name="connsiteX3" fmla="*/ 176469 w 1129775"/>
                <a:gd name="connsiteY3" fmla="*/ 596052 h 680508"/>
                <a:gd name="connsiteX4" fmla="*/ 165582 w 1129775"/>
                <a:gd name="connsiteY4" fmla="*/ 173413 h 680508"/>
                <a:gd name="connsiteX5" fmla="*/ 260651 w 1129775"/>
                <a:gd name="connsiteY5" fmla="*/ 94552 h 680508"/>
                <a:gd name="connsiteX6" fmla="*/ 336851 w 1129775"/>
                <a:gd name="connsiteY6" fmla="*/ 179703 h 680508"/>
                <a:gd name="connsiteX7" fmla="*/ 328869 w 1129775"/>
                <a:gd name="connsiteY7" fmla="*/ 596052 h 680508"/>
                <a:gd name="connsiteX8" fmla="*/ 481269 w 1129775"/>
                <a:gd name="connsiteY8" fmla="*/ 596052 h 680508"/>
                <a:gd name="connsiteX9" fmla="*/ 489251 w 1129775"/>
                <a:gd name="connsiteY9" fmla="*/ 137127 h 680508"/>
                <a:gd name="connsiteX10" fmla="*/ 641651 w 1129775"/>
                <a:gd name="connsiteY10" fmla="*/ 179703 h 680508"/>
                <a:gd name="connsiteX11" fmla="*/ 707595 w 1129775"/>
                <a:gd name="connsiteY11" fmla="*/ 589341 h 680508"/>
                <a:gd name="connsiteX12" fmla="*/ 902447 w 1129775"/>
                <a:gd name="connsiteY12" fmla="*/ 589341 h 680508"/>
                <a:gd name="connsiteX13" fmla="*/ 902447 w 1129775"/>
                <a:gd name="connsiteY13" fmla="*/ 133507 h 680508"/>
                <a:gd name="connsiteX14" fmla="*/ 1097300 w 1129775"/>
                <a:gd name="connsiteY14" fmla="*/ 179091 h 680508"/>
                <a:gd name="connsiteX15" fmla="*/ 1097300 w 1129775"/>
                <a:gd name="connsiteY15" fmla="*/ 680508 h 680508"/>
                <a:gd name="connsiteX0" fmla="*/ 241056 w 1129775"/>
                <a:gd name="connsiteY0" fmla="*/ 16659 h 680508"/>
                <a:gd name="connsiteX1" fmla="*/ 32052 w 1129775"/>
                <a:gd name="connsiteY1" fmla="*/ 94552 h 680508"/>
                <a:gd name="connsiteX2" fmla="*/ 24070 w 1129775"/>
                <a:gd name="connsiteY2" fmla="*/ 596052 h 680508"/>
                <a:gd name="connsiteX3" fmla="*/ 176469 w 1129775"/>
                <a:gd name="connsiteY3" fmla="*/ 596052 h 680508"/>
                <a:gd name="connsiteX4" fmla="*/ 165582 w 1129775"/>
                <a:gd name="connsiteY4" fmla="*/ 173413 h 680508"/>
                <a:gd name="connsiteX5" fmla="*/ 260651 w 1129775"/>
                <a:gd name="connsiteY5" fmla="*/ 94552 h 680508"/>
                <a:gd name="connsiteX6" fmla="*/ 336851 w 1129775"/>
                <a:gd name="connsiteY6" fmla="*/ 179703 h 680508"/>
                <a:gd name="connsiteX7" fmla="*/ 328869 w 1129775"/>
                <a:gd name="connsiteY7" fmla="*/ 596052 h 680508"/>
                <a:gd name="connsiteX8" fmla="*/ 481269 w 1129775"/>
                <a:gd name="connsiteY8" fmla="*/ 596052 h 680508"/>
                <a:gd name="connsiteX9" fmla="*/ 489251 w 1129775"/>
                <a:gd name="connsiteY9" fmla="*/ 137127 h 680508"/>
                <a:gd name="connsiteX10" fmla="*/ 707593 w 1129775"/>
                <a:gd name="connsiteY10" fmla="*/ 179091 h 680508"/>
                <a:gd name="connsiteX11" fmla="*/ 707595 w 1129775"/>
                <a:gd name="connsiteY11" fmla="*/ 589341 h 680508"/>
                <a:gd name="connsiteX12" fmla="*/ 902447 w 1129775"/>
                <a:gd name="connsiteY12" fmla="*/ 589341 h 680508"/>
                <a:gd name="connsiteX13" fmla="*/ 902447 w 1129775"/>
                <a:gd name="connsiteY13" fmla="*/ 133507 h 680508"/>
                <a:gd name="connsiteX14" fmla="*/ 1097300 w 1129775"/>
                <a:gd name="connsiteY14" fmla="*/ 179091 h 680508"/>
                <a:gd name="connsiteX15" fmla="*/ 1097300 w 1129775"/>
                <a:gd name="connsiteY15" fmla="*/ 680508 h 680508"/>
                <a:gd name="connsiteX0" fmla="*/ 241056 w 1129775"/>
                <a:gd name="connsiteY0" fmla="*/ 16659 h 680508"/>
                <a:gd name="connsiteX1" fmla="*/ 32052 w 1129775"/>
                <a:gd name="connsiteY1" fmla="*/ 94552 h 680508"/>
                <a:gd name="connsiteX2" fmla="*/ 24070 w 1129775"/>
                <a:gd name="connsiteY2" fmla="*/ 596052 h 680508"/>
                <a:gd name="connsiteX3" fmla="*/ 176469 w 1129775"/>
                <a:gd name="connsiteY3" fmla="*/ 596052 h 680508"/>
                <a:gd name="connsiteX4" fmla="*/ 165582 w 1129775"/>
                <a:gd name="connsiteY4" fmla="*/ 173413 h 680508"/>
                <a:gd name="connsiteX5" fmla="*/ 260651 w 1129775"/>
                <a:gd name="connsiteY5" fmla="*/ 94552 h 680508"/>
                <a:gd name="connsiteX6" fmla="*/ 336851 w 1129775"/>
                <a:gd name="connsiteY6" fmla="*/ 179703 h 680508"/>
                <a:gd name="connsiteX7" fmla="*/ 328869 w 1129775"/>
                <a:gd name="connsiteY7" fmla="*/ 596052 h 680508"/>
                <a:gd name="connsiteX8" fmla="*/ 481269 w 1129775"/>
                <a:gd name="connsiteY8" fmla="*/ 596052 h 680508"/>
                <a:gd name="connsiteX9" fmla="*/ 512740 w 1129775"/>
                <a:gd name="connsiteY9" fmla="*/ 133507 h 680508"/>
                <a:gd name="connsiteX10" fmla="*/ 707593 w 1129775"/>
                <a:gd name="connsiteY10" fmla="*/ 179091 h 680508"/>
                <a:gd name="connsiteX11" fmla="*/ 707595 w 1129775"/>
                <a:gd name="connsiteY11" fmla="*/ 589341 h 680508"/>
                <a:gd name="connsiteX12" fmla="*/ 902447 w 1129775"/>
                <a:gd name="connsiteY12" fmla="*/ 589341 h 680508"/>
                <a:gd name="connsiteX13" fmla="*/ 902447 w 1129775"/>
                <a:gd name="connsiteY13" fmla="*/ 133507 h 680508"/>
                <a:gd name="connsiteX14" fmla="*/ 1097300 w 1129775"/>
                <a:gd name="connsiteY14" fmla="*/ 179091 h 680508"/>
                <a:gd name="connsiteX15" fmla="*/ 1097300 w 1129775"/>
                <a:gd name="connsiteY15" fmla="*/ 680508 h 680508"/>
                <a:gd name="connsiteX0" fmla="*/ 241056 w 1129775"/>
                <a:gd name="connsiteY0" fmla="*/ 16659 h 680508"/>
                <a:gd name="connsiteX1" fmla="*/ 32052 w 1129775"/>
                <a:gd name="connsiteY1" fmla="*/ 94552 h 680508"/>
                <a:gd name="connsiteX2" fmla="*/ 24070 w 1129775"/>
                <a:gd name="connsiteY2" fmla="*/ 596052 h 680508"/>
                <a:gd name="connsiteX3" fmla="*/ 176469 w 1129775"/>
                <a:gd name="connsiteY3" fmla="*/ 596052 h 680508"/>
                <a:gd name="connsiteX4" fmla="*/ 165582 w 1129775"/>
                <a:gd name="connsiteY4" fmla="*/ 173413 h 680508"/>
                <a:gd name="connsiteX5" fmla="*/ 260651 w 1129775"/>
                <a:gd name="connsiteY5" fmla="*/ 94552 h 680508"/>
                <a:gd name="connsiteX6" fmla="*/ 336851 w 1129775"/>
                <a:gd name="connsiteY6" fmla="*/ 179703 h 680508"/>
                <a:gd name="connsiteX7" fmla="*/ 328869 w 1129775"/>
                <a:gd name="connsiteY7" fmla="*/ 596052 h 680508"/>
                <a:gd name="connsiteX8" fmla="*/ 512740 w 1129775"/>
                <a:gd name="connsiteY8" fmla="*/ 589341 h 680508"/>
                <a:gd name="connsiteX9" fmla="*/ 512740 w 1129775"/>
                <a:gd name="connsiteY9" fmla="*/ 133507 h 680508"/>
                <a:gd name="connsiteX10" fmla="*/ 707593 w 1129775"/>
                <a:gd name="connsiteY10" fmla="*/ 179091 h 680508"/>
                <a:gd name="connsiteX11" fmla="*/ 707595 w 1129775"/>
                <a:gd name="connsiteY11" fmla="*/ 589341 h 680508"/>
                <a:gd name="connsiteX12" fmla="*/ 902447 w 1129775"/>
                <a:gd name="connsiteY12" fmla="*/ 589341 h 680508"/>
                <a:gd name="connsiteX13" fmla="*/ 902447 w 1129775"/>
                <a:gd name="connsiteY13" fmla="*/ 133507 h 680508"/>
                <a:gd name="connsiteX14" fmla="*/ 1097300 w 1129775"/>
                <a:gd name="connsiteY14" fmla="*/ 179091 h 680508"/>
                <a:gd name="connsiteX15" fmla="*/ 1097300 w 1129775"/>
                <a:gd name="connsiteY15" fmla="*/ 680508 h 680508"/>
                <a:gd name="connsiteX0" fmla="*/ 336944 w 1225663"/>
                <a:gd name="connsiteY0" fmla="*/ 16659 h 680508"/>
                <a:gd name="connsiteX1" fmla="*/ 127940 w 1225663"/>
                <a:gd name="connsiteY1" fmla="*/ 94552 h 680508"/>
                <a:gd name="connsiteX2" fmla="*/ 24070 w 1225663"/>
                <a:gd name="connsiteY2" fmla="*/ 589341 h 680508"/>
                <a:gd name="connsiteX3" fmla="*/ 272357 w 1225663"/>
                <a:gd name="connsiteY3" fmla="*/ 596052 h 680508"/>
                <a:gd name="connsiteX4" fmla="*/ 261470 w 1225663"/>
                <a:gd name="connsiteY4" fmla="*/ 173413 h 680508"/>
                <a:gd name="connsiteX5" fmla="*/ 356539 w 1225663"/>
                <a:gd name="connsiteY5" fmla="*/ 94552 h 680508"/>
                <a:gd name="connsiteX6" fmla="*/ 432739 w 1225663"/>
                <a:gd name="connsiteY6" fmla="*/ 179703 h 680508"/>
                <a:gd name="connsiteX7" fmla="*/ 424757 w 1225663"/>
                <a:gd name="connsiteY7" fmla="*/ 596052 h 680508"/>
                <a:gd name="connsiteX8" fmla="*/ 608628 w 1225663"/>
                <a:gd name="connsiteY8" fmla="*/ 589341 h 680508"/>
                <a:gd name="connsiteX9" fmla="*/ 608628 w 1225663"/>
                <a:gd name="connsiteY9" fmla="*/ 133507 h 680508"/>
                <a:gd name="connsiteX10" fmla="*/ 803481 w 1225663"/>
                <a:gd name="connsiteY10" fmla="*/ 179091 h 680508"/>
                <a:gd name="connsiteX11" fmla="*/ 803483 w 1225663"/>
                <a:gd name="connsiteY11" fmla="*/ 589341 h 680508"/>
                <a:gd name="connsiteX12" fmla="*/ 998335 w 1225663"/>
                <a:gd name="connsiteY12" fmla="*/ 589341 h 680508"/>
                <a:gd name="connsiteX13" fmla="*/ 998335 w 1225663"/>
                <a:gd name="connsiteY13" fmla="*/ 133507 h 680508"/>
                <a:gd name="connsiteX14" fmla="*/ 1193188 w 1225663"/>
                <a:gd name="connsiteY14" fmla="*/ 179091 h 680508"/>
                <a:gd name="connsiteX15" fmla="*/ 1193188 w 1225663"/>
                <a:gd name="connsiteY15" fmla="*/ 680508 h 680508"/>
                <a:gd name="connsiteX0" fmla="*/ 239516 w 1128235"/>
                <a:gd name="connsiteY0" fmla="*/ 16659 h 680508"/>
                <a:gd name="connsiteX1" fmla="*/ 30512 w 1128235"/>
                <a:gd name="connsiteY1" fmla="*/ 94552 h 680508"/>
                <a:gd name="connsiteX2" fmla="*/ 24070 w 1128235"/>
                <a:gd name="connsiteY2" fmla="*/ 589341 h 680508"/>
                <a:gd name="connsiteX3" fmla="*/ 174929 w 1128235"/>
                <a:gd name="connsiteY3" fmla="*/ 596052 h 680508"/>
                <a:gd name="connsiteX4" fmla="*/ 164042 w 1128235"/>
                <a:gd name="connsiteY4" fmla="*/ 173413 h 680508"/>
                <a:gd name="connsiteX5" fmla="*/ 259111 w 1128235"/>
                <a:gd name="connsiteY5" fmla="*/ 94552 h 680508"/>
                <a:gd name="connsiteX6" fmla="*/ 335311 w 1128235"/>
                <a:gd name="connsiteY6" fmla="*/ 179703 h 680508"/>
                <a:gd name="connsiteX7" fmla="*/ 327329 w 1128235"/>
                <a:gd name="connsiteY7" fmla="*/ 596052 h 680508"/>
                <a:gd name="connsiteX8" fmla="*/ 511200 w 1128235"/>
                <a:gd name="connsiteY8" fmla="*/ 589341 h 680508"/>
                <a:gd name="connsiteX9" fmla="*/ 511200 w 1128235"/>
                <a:gd name="connsiteY9" fmla="*/ 133507 h 680508"/>
                <a:gd name="connsiteX10" fmla="*/ 706053 w 1128235"/>
                <a:gd name="connsiteY10" fmla="*/ 179091 h 680508"/>
                <a:gd name="connsiteX11" fmla="*/ 706055 w 1128235"/>
                <a:gd name="connsiteY11" fmla="*/ 589341 h 680508"/>
                <a:gd name="connsiteX12" fmla="*/ 900907 w 1128235"/>
                <a:gd name="connsiteY12" fmla="*/ 589341 h 680508"/>
                <a:gd name="connsiteX13" fmla="*/ 900907 w 1128235"/>
                <a:gd name="connsiteY13" fmla="*/ 133507 h 680508"/>
                <a:gd name="connsiteX14" fmla="*/ 1095760 w 1128235"/>
                <a:gd name="connsiteY14" fmla="*/ 179091 h 680508"/>
                <a:gd name="connsiteX15" fmla="*/ 1095760 w 1128235"/>
                <a:gd name="connsiteY15" fmla="*/ 680508 h 680508"/>
                <a:gd name="connsiteX0" fmla="*/ 239517 w 1128236"/>
                <a:gd name="connsiteY0" fmla="*/ 16659 h 680508"/>
                <a:gd name="connsiteX1" fmla="*/ 30513 w 1128236"/>
                <a:gd name="connsiteY1" fmla="*/ 94552 h 680508"/>
                <a:gd name="connsiteX2" fmla="*/ 24070 w 1128236"/>
                <a:gd name="connsiteY2" fmla="*/ 589341 h 680508"/>
                <a:gd name="connsiteX3" fmla="*/ 174930 w 1128236"/>
                <a:gd name="connsiteY3" fmla="*/ 596052 h 680508"/>
                <a:gd name="connsiteX4" fmla="*/ 164043 w 1128236"/>
                <a:gd name="connsiteY4" fmla="*/ 173413 h 680508"/>
                <a:gd name="connsiteX5" fmla="*/ 259112 w 1128236"/>
                <a:gd name="connsiteY5" fmla="*/ 94552 h 680508"/>
                <a:gd name="connsiteX6" fmla="*/ 335312 w 1128236"/>
                <a:gd name="connsiteY6" fmla="*/ 179703 h 680508"/>
                <a:gd name="connsiteX7" fmla="*/ 327330 w 1128236"/>
                <a:gd name="connsiteY7" fmla="*/ 596052 h 680508"/>
                <a:gd name="connsiteX8" fmla="*/ 511201 w 1128236"/>
                <a:gd name="connsiteY8" fmla="*/ 589341 h 680508"/>
                <a:gd name="connsiteX9" fmla="*/ 511201 w 1128236"/>
                <a:gd name="connsiteY9" fmla="*/ 133507 h 680508"/>
                <a:gd name="connsiteX10" fmla="*/ 706054 w 1128236"/>
                <a:gd name="connsiteY10" fmla="*/ 179091 h 680508"/>
                <a:gd name="connsiteX11" fmla="*/ 706056 w 1128236"/>
                <a:gd name="connsiteY11" fmla="*/ 589341 h 680508"/>
                <a:gd name="connsiteX12" fmla="*/ 900908 w 1128236"/>
                <a:gd name="connsiteY12" fmla="*/ 589341 h 680508"/>
                <a:gd name="connsiteX13" fmla="*/ 900908 w 1128236"/>
                <a:gd name="connsiteY13" fmla="*/ 133507 h 680508"/>
                <a:gd name="connsiteX14" fmla="*/ 1095761 w 1128236"/>
                <a:gd name="connsiteY14" fmla="*/ 179091 h 680508"/>
                <a:gd name="connsiteX15" fmla="*/ 1095761 w 1128236"/>
                <a:gd name="connsiteY15" fmla="*/ 680508 h 680508"/>
                <a:gd name="connsiteX0" fmla="*/ 240590 w 1129309"/>
                <a:gd name="connsiteY0" fmla="*/ 23287 h 687136"/>
                <a:gd name="connsiteX1" fmla="*/ 25144 w 1129309"/>
                <a:gd name="connsiteY1" fmla="*/ 94552 h 687136"/>
                <a:gd name="connsiteX2" fmla="*/ 25143 w 1129309"/>
                <a:gd name="connsiteY2" fmla="*/ 595969 h 687136"/>
                <a:gd name="connsiteX3" fmla="*/ 176003 w 1129309"/>
                <a:gd name="connsiteY3" fmla="*/ 602680 h 687136"/>
                <a:gd name="connsiteX4" fmla="*/ 165116 w 1129309"/>
                <a:gd name="connsiteY4" fmla="*/ 180041 h 687136"/>
                <a:gd name="connsiteX5" fmla="*/ 260185 w 1129309"/>
                <a:gd name="connsiteY5" fmla="*/ 101180 h 687136"/>
                <a:gd name="connsiteX6" fmla="*/ 336385 w 1129309"/>
                <a:gd name="connsiteY6" fmla="*/ 186331 h 687136"/>
                <a:gd name="connsiteX7" fmla="*/ 328403 w 1129309"/>
                <a:gd name="connsiteY7" fmla="*/ 602680 h 687136"/>
                <a:gd name="connsiteX8" fmla="*/ 512274 w 1129309"/>
                <a:gd name="connsiteY8" fmla="*/ 595969 h 687136"/>
                <a:gd name="connsiteX9" fmla="*/ 512274 w 1129309"/>
                <a:gd name="connsiteY9" fmla="*/ 140135 h 687136"/>
                <a:gd name="connsiteX10" fmla="*/ 707127 w 1129309"/>
                <a:gd name="connsiteY10" fmla="*/ 185719 h 687136"/>
                <a:gd name="connsiteX11" fmla="*/ 707129 w 1129309"/>
                <a:gd name="connsiteY11" fmla="*/ 595969 h 687136"/>
                <a:gd name="connsiteX12" fmla="*/ 901981 w 1129309"/>
                <a:gd name="connsiteY12" fmla="*/ 595969 h 687136"/>
                <a:gd name="connsiteX13" fmla="*/ 901981 w 1129309"/>
                <a:gd name="connsiteY13" fmla="*/ 140135 h 687136"/>
                <a:gd name="connsiteX14" fmla="*/ 1096834 w 1129309"/>
                <a:gd name="connsiteY14" fmla="*/ 185719 h 687136"/>
                <a:gd name="connsiteX15" fmla="*/ 1096834 w 1129309"/>
                <a:gd name="connsiteY15" fmla="*/ 687136 h 687136"/>
                <a:gd name="connsiteX0" fmla="*/ 338015 w 1226734"/>
                <a:gd name="connsiteY0" fmla="*/ 23287 h 687136"/>
                <a:gd name="connsiteX1" fmla="*/ 122569 w 1226734"/>
                <a:gd name="connsiteY1" fmla="*/ 94552 h 687136"/>
                <a:gd name="connsiteX2" fmla="*/ 25143 w 1226734"/>
                <a:gd name="connsiteY2" fmla="*/ 595969 h 687136"/>
                <a:gd name="connsiteX3" fmla="*/ 273428 w 1226734"/>
                <a:gd name="connsiteY3" fmla="*/ 602680 h 687136"/>
                <a:gd name="connsiteX4" fmla="*/ 262541 w 1226734"/>
                <a:gd name="connsiteY4" fmla="*/ 180041 h 687136"/>
                <a:gd name="connsiteX5" fmla="*/ 357610 w 1226734"/>
                <a:gd name="connsiteY5" fmla="*/ 101180 h 687136"/>
                <a:gd name="connsiteX6" fmla="*/ 433810 w 1226734"/>
                <a:gd name="connsiteY6" fmla="*/ 186331 h 687136"/>
                <a:gd name="connsiteX7" fmla="*/ 425828 w 1226734"/>
                <a:gd name="connsiteY7" fmla="*/ 602680 h 687136"/>
                <a:gd name="connsiteX8" fmla="*/ 609699 w 1226734"/>
                <a:gd name="connsiteY8" fmla="*/ 595969 h 687136"/>
                <a:gd name="connsiteX9" fmla="*/ 609699 w 1226734"/>
                <a:gd name="connsiteY9" fmla="*/ 140135 h 687136"/>
                <a:gd name="connsiteX10" fmla="*/ 804552 w 1226734"/>
                <a:gd name="connsiteY10" fmla="*/ 185719 h 687136"/>
                <a:gd name="connsiteX11" fmla="*/ 804554 w 1226734"/>
                <a:gd name="connsiteY11" fmla="*/ 595969 h 687136"/>
                <a:gd name="connsiteX12" fmla="*/ 999406 w 1226734"/>
                <a:gd name="connsiteY12" fmla="*/ 595969 h 687136"/>
                <a:gd name="connsiteX13" fmla="*/ 999406 w 1226734"/>
                <a:gd name="connsiteY13" fmla="*/ 140135 h 687136"/>
                <a:gd name="connsiteX14" fmla="*/ 1194259 w 1226734"/>
                <a:gd name="connsiteY14" fmla="*/ 185719 h 687136"/>
                <a:gd name="connsiteX15" fmla="*/ 1194259 w 1226734"/>
                <a:gd name="connsiteY15" fmla="*/ 687136 h 687136"/>
                <a:gd name="connsiteX0" fmla="*/ 338015 w 1210498"/>
                <a:gd name="connsiteY0" fmla="*/ 23287 h 732719"/>
                <a:gd name="connsiteX1" fmla="*/ 122569 w 1210498"/>
                <a:gd name="connsiteY1" fmla="*/ 94552 h 732719"/>
                <a:gd name="connsiteX2" fmla="*/ 25143 w 1210498"/>
                <a:gd name="connsiteY2" fmla="*/ 595969 h 732719"/>
                <a:gd name="connsiteX3" fmla="*/ 273428 w 1210498"/>
                <a:gd name="connsiteY3" fmla="*/ 602680 h 732719"/>
                <a:gd name="connsiteX4" fmla="*/ 262541 w 1210498"/>
                <a:gd name="connsiteY4" fmla="*/ 180041 h 732719"/>
                <a:gd name="connsiteX5" fmla="*/ 357610 w 1210498"/>
                <a:gd name="connsiteY5" fmla="*/ 101180 h 732719"/>
                <a:gd name="connsiteX6" fmla="*/ 433810 w 1210498"/>
                <a:gd name="connsiteY6" fmla="*/ 186331 h 732719"/>
                <a:gd name="connsiteX7" fmla="*/ 425828 w 1210498"/>
                <a:gd name="connsiteY7" fmla="*/ 602680 h 732719"/>
                <a:gd name="connsiteX8" fmla="*/ 609699 w 1210498"/>
                <a:gd name="connsiteY8" fmla="*/ 595969 h 732719"/>
                <a:gd name="connsiteX9" fmla="*/ 609699 w 1210498"/>
                <a:gd name="connsiteY9" fmla="*/ 140135 h 732719"/>
                <a:gd name="connsiteX10" fmla="*/ 804552 w 1210498"/>
                <a:gd name="connsiteY10" fmla="*/ 185719 h 732719"/>
                <a:gd name="connsiteX11" fmla="*/ 804554 w 1210498"/>
                <a:gd name="connsiteY11" fmla="*/ 595969 h 732719"/>
                <a:gd name="connsiteX12" fmla="*/ 999406 w 1210498"/>
                <a:gd name="connsiteY12" fmla="*/ 595969 h 732719"/>
                <a:gd name="connsiteX13" fmla="*/ 999406 w 1210498"/>
                <a:gd name="connsiteY13" fmla="*/ 140135 h 732719"/>
                <a:gd name="connsiteX14" fmla="*/ 1194259 w 1210498"/>
                <a:gd name="connsiteY14" fmla="*/ 185719 h 732719"/>
                <a:gd name="connsiteX15" fmla="*/ 1096834 w 1210498"/>
                <a:gd name="connsiteY15" fmla="*/ 732719 h 732719"/>
                <a:gd name="connsiteX0" fmla="*/ 338015 w 1248831"/>
                <a:gd name="connsiteY0" fmla="*/ 23287 h 749922"/>
                <a:gd name="connsiteX1" fmla="*/ 122569 w 1248831"/>
                <a:gd name="connsiteY1" fmla="*/ 94552 h 749922"/>
                <a:gd name="connsiteX2" fmla="*/ 25143 w 1248831"/>
                <a:gd name="connsiteY2" fmla="*/ 595969 h 749922"/>
                <a:gd name="connsiteX3" fmla="*/ 273428 w 1248831"/>
                <a:gd name="connsiteY3" fmla="*/ 602680 h 749922"/>
                <a:gd name="connsiteX4" fmla="*/ 262541 w 1248831"/>
                <a:gd name="connsiteY4" fmla="*/ 180041 h 749922"/>
                <a:gd name="connsiteX5" fmla="*/ 357610 w 1248831"/>
                <a:gd name="connsiteY5" fmla="*/ 101180 h 749922"/>
                <a:gd name="connsiteX6" fmla="*/ 433810 w 1248831"/>
                <a:gd name="connsiteY6" fmla="*/ 186331 h 749922"/>
                <a:gd name="connsiteX7" fmla="*/ 425828 w 1248831"/>
                <a:gd name="connsiteY7" fmla="*/ 602680 h 749922"/>
                <a:gd name="connsiteX8" fmla="*/ 609699 w 1248831"/>
                <a:gd name="connsiteY8" fmla="*/ 595969 h 749922"/>
                <a:gd name="connsiteX9" fmla="*/ 609699 w 1248831"/>
                <a:gd name="connsiteY9" fmla="*/ 140135 h 749922"/>
                <a:gd name="connsiteX10" fmla="*/ 804552 w 1248831"/>
                <a:gd name="connsiteY10" fmla="*/ 185719 h 749922"/>
                <a:gd name="connsiteX11" fmla="*/ 804554 w 1248831"/>
                <a:gd name="connsiteY11" fmla="*/ 595969 h 749922"/>
                <a:gd name="connsiteX12" fmla="*/ 999406 w 1248831"/>
                <a:gd name="connsiteY12" fmla="*/ 595969 h 749922"/>
                <a:gd name="connsiteX13" fmla="*/ 999406 w 1248831"/>
                <a:gd name="connsiteY13" fmla="*/ 140135 h 749922"/>
                <a:gd name="connsiteX14" fmla="*/ 1194259 w 1248831"/>
                <a:gd name="connsiteY14" fmla="*/ 185719 h 749922"/>
                <a:gd name="connsiteX15" fmla="*/ 1096834 w 1248831"/>
                <a:gd name="connsiteY15" fmla="*/ 732719 h 749922"/>
                <a:gd name="connsiteX0" fmla="*/ 338015 w 1226735"/>
                <a:gd name="connsiteY0" fmla="*/ 23287 h 778302"/>
                <a:gd name="connsiteX1" fmla="*/ 122569 w 1226735"/>
                <a:gd name="connsiteY1" fmla="*/ 94552 h 778302"/>
                <a:gd name="connsiteX2" fmla="*/ 25143 w 1226735"/>
                <a:gd name="connsiteY2" fmla="*/ 595969 h 778302"/>
                <a:gd name="connsiteX3" fmla="*/ 273428 w 1226735"/>
                <a:gd name="connsiteY3" fmla="*/ 602680 h 778302"/>
                <a:gd name="connsiteX4" fmla="*/ 262541 w 1226735"/>
                <a:gd name="connsiteY4" fmla="*/ 180041 h 778302"/>
                <a:gd name="connsiteX5" fmla="*/ 357610 w 1226735"/>
                <a:gd name="connsiteY5" fmla="*/ 101180 h 778302"/>
                <a:gd name="connsiteX6" fmla="*/ 433810 w 1226735"/>
                <a:gd name="connsiteY6" fmla="*/ 186331 h 778302"/>
                <a:gd name="connsiteX7" fmla="*/ 425828 w 1226735"/>
                <a:gd name="connsiteY7" fmla="*/ 602680 h 778302"/>
                <a:gd name="connsiteX8" fmla="*/ 609699 w 1226735"/>
                <a:gd name="connsiteY8" fmla="*/ 595969 h 778302"/>
                <a:gd name="connsiteX9" fmla="*/ 609699 w 1226735"/>
                <a:gd name="connsiteY9" fmla="*/ 140135 h 778302"/>
                <a:gd name="connsiteX10" fmla="*/ 804552 w 1226735"/>
                <a:gd name="connsiteY10" fmla="*/ 185719 h 778302"/>
                <a:gd name="connsiteX11" fmla="*/ 804554 w 1226735"/>
                <a:gd name="connsiteY11" fmla="*/ 595969 h 778302"/>
                <a:gd name="connsiteX12" fmla="*/ 999406 w 1226735"/>
                <a:gd name="connsiteY12" fmla="*/ 595969 h 778302"/>
                <a:gd name="connsiteX13" fmla="*/ 999406 w 1226735"/>
                <a:gd name="connsiteY13" fmla="*/ 140135 h 778302"/>
                <a:gd name="connsiteX14" fmla="*/ 1194259 w 1226735"/>
                <a:gd name="connsiteY14" fmla="*/ 185719 h 778302"/>
                <a:gd name="connsiteX15" fmla="*/ 1194261 w 1226735"/>
                <a:gd name="connsiteY15" fmla="*/ 687135 h 778302"/>
                <a:gd name="connsiteX16" fmla="*/ 1096834 w 1226735"/>
                <a:gd name="connsiteY16" fmla="*/ 732719 h 778302"/>
                <a:gd name="connsiteX0" fmla="*/ 338015 w 1226736"/>
                <a:gd name="connsiteY0" fmla="*/ 23287 h 778302"/>
                <a:gd name="connsiteX1" fmla="*/ 122569 w 1226736"/>
                <a:gd name="connsiteY1" fmla="*/ 94552 h 778302"/>
                <a:gd name="connsiteX2" fmla="*/ 25143 w 1226736"/>
                <a:gd name="connsiteY2" fmla="*/ 595969 h 778302"/>
                <a:gd name="connsiteX3" fmla="*/ 273428 w 1226736"/>
                <a:gd name="connsiteY3" fmla="*/ 602680 h 778302"/>
                <a:gd name="connsiteX4" fmla="*/ 262541 w 1226736"/>
                <a:gd name="connsiteY4" fmla="*/ 180041 h 778302"/>
                <a:gd name="connsiteX5" fmla="*/ 357610 w 1226736"/>
                <a:gd name="connsiteY5" fmla="*/ 101180 h 778302"/>
                <a:gd name="connsiteX6" fmla="*/ 433810 w 1226736"/>
                <a:gd name="connsiteY6" fmla="*/ 186331 h 778302"/>
                <a:gd name="connsiteX7" fmla="*/ 425828 w 1226736"/>
                <a:gd name="connsiteY7" fmla="*/ 602680 h 778302"/>
                <a:gd name="connsiteX8" fmla="*/ 609699 w 1226736"/>
                <a:gd name="connsiteY8" fmla="*/ 595969 h 778302"/>
                <a:gd name="connsiteX9" fmla="*/ 609699 w 1226736"/>
                <a:gd name="connsiteY9" fmla="*/ 140135 h 778302"/>
                <a:gd name="connsiteX10" fmla="*/ 804552 w 1226736"/>
                <a:gd name="connsiteY10" fmla="*/ 185719 h 778302"/>
                <a:gd name="connsiteX11" fmla="*/ 804554 w 1226736"/>
                <a:gd name="connsiteY11" fmla="*/ 595969 h 778302"/>
                <a:gd name="connsiteX12" fmla="*/ 999406 w 1226736"/>
                <a:gd name="connsiteY12" fmla="*/ 595969 h 778302"/>
                <a:gd name="connsiteX13" fmla="*/ 999406 w 1226736"/>
                <a:gd name="connsiteY13" fmla="*/ 140135 h 778302"/>
                <a:gd name="connsiteX14" fmla="*/ 1194259 w 1226736"/>
                <a:gd name="connsiteY14" fmla="*/ 185719 h 778302"/>
                <a:gd name="connsiteX15" fmla="*/ 1194261 w 1226736"/>
                <a:gd name="connsiteY15" fmla="*/ 687135 h 778302"/>
                <a:gd name="connsiteX16" fmla="*/ 999408 w 1226736"/>
                <a:gd name="connsiteY16" fmla="*/ 732719 h 778302"/>
                <a:gd name="connsiteX0" fmla="*/ 338015 w 1226735"/>
                <a:gd name="connsiteY0" fmla="*/ 23287 h 732719"/>
                <a:gd name="connsiteX1" fmla="*/ 122569 w 1226735"/>
                <a:gd name="connsiteY1" fmla="*/ 94552 h 732719"/>
                <a:gd name="connsiteX2" fmla="*/ 25143 w 1226735"/>
                <a:gd name="connsiteY2" fmla="*/ 595969 h 732719"/>
                <a:gd name="connsiteX3" fmla="*/ 273428 w 1226735"/>
                <a:gd name="connsiteY3" fmla="*/ 602680 h 732719"/>
                <a:gd name="connsiteX4" fmla="*/ 262541 w 1226735"/>
                <a:gd name="connsiteY4" fmla="*/ 180041 h 732719"/>
                <a:gd name="connsiteX5" fmla="*/ 357610 w 1226735"/>
                <a:gd name="connsiteY5" fmla="*/ 101180 h 732719"/>
                <a:gd name="connsiteX6" fmla="*/ 433810 w 1226735"/>
                <a:gd name="connsiteY6" fmla="*/ 186331 h 732719"/>
                <a:gd name="connsiteX7" fmla="*/ 425828 w 1226735"/>
                <a:gd name="connsiteY7" fmla="*/ 602680 h 732719"/>
                <a:gd name="connsiteX8" fmla="*/ 609699 w 1226735"/>
                <a:gd name="connsiteY8" fmla="*/ 595969 h 732719"/>
                <a:gd name="connsiteX9" fmla="*/ 609699 w 1226735"/>
                <a:gd name="connsiteY9" fmla="*/ 140135 h 732719"/>
                <a:gd name="connsiteX10" fmla="*/ 804552 w 1226735"/>
                <a:gd name="connsiteY10" fmla="*/ 185719 h 732719"/>
                <a:gd name="connsiteX11" fmla="*/ 804554 w 1226735"/>
                <a:gd name="connsiteY11" fmla="*/ 595969 h 732719"/>
                <a:gd name="connsiteX12" fmla="*/ 999406 w 1226735"/>
                <a:gd name="connsiteY12" fmla="*/ 595969 h 732719"/>
                <a:gd name="connsiteX13" fmla="*/ 999406 w 1226735"/>
                <a:gd name="connsiteY13" fmla="*/ 140135 h 732719"/>
                <a:gd name="connsiteX14" fmla="*/ 1194259 w 1226735"/>
                <a:gd name="connsiteY14" fmla="*/ 185719 h 732719"/>
                <a:gd name="connsiteX15" fmla="*/ 1194259 w 1226735"/>
                <a:gd name="connsiteY15" fmla="*/ 641552 h 732719"/>
                <a:gd name="connsiteX16" fmla="*/ 999408 w 1226735"/>
                <a:gd name="connsiteY16" fmla="*/ 732719 h 732719"/>
                <a:gd name="connsiteX0" fmla="*/ 338015 w 1226735"/>
                <a:gd name="connsiteY0" fmla="*/ 23287 h 732719"/>
                <a:gd name="connsiteX1" fmla="*/ 122569 w 1226735"/>
                <a:gd name="connsiteY1" fmla="*/ 94552 h 732719"/>
                <a:gd name="connsiteX2" fmla="*/ 25143 w 1226735"/>
                <a:gd name="connsiteY2" fmla="*/ 595969 h 732719"/>
                <a:gd name="connsiteX3" fmla="*/ 273428 w 1226735"/>
                <a:gd name="connsiteY3" fmla="*/ 602680 h 732719"/>
                <a:gd name="connsiteX4" fmla="*/ 262541 w 1226735"/>
                <a:gd name="connsiteY4" fmla="*/ 180041 h 732719"/>
                <a:gd name="connsiteX5" fmla="*/ 357610 w 1226735"/>
                <a:gd name="connsiteY5" fmla="*/ 101180 h 732719"/>
                <a:gd name="connsiteX6" fmla="*/ 433810 w 1226735"/>
                <a:gd name="connsiteY6" fmla="*/ 186331 h 732719"/>
                <a:gd name="connsiteX7" fmla="*/ 425828 w 1226735"/>
                <a:gd name="connsiteY7" fmla="*/ 602680 h 732719"/>
                <a:gd name="connsiteX8" fmla="*/ 609699 w 1226735"/>
                <a:gd name="connsiteY8" fmla="*/ 595969 h 732719"/>
                <a:gd name="connsiteX9" fmla="*/ 609699 w 1226735"/>
                <a:gd name="connsiteY9" fmla="*/ 140135 h 732719"/>
                <a:gd name="connsiteX10" fmla="*/ 804552 w 1226735"/>
                <a:gd name="connsiteY10" fmla="*/ 185719 h 732719"/>
                <a:gd name="connsiteX11" fmla="*/ 804554 w 1226735"/>
                <a:gd name="connsiteY11" fmla="*/ 595969 h 732719"/>
                <a:gd name="connsiteX12" fmla="*/ 999406 w 1226735"/>
                <a:gd name="connsiteY12" fmla="*/ 595969 h 732719"/>
                <a:gd name="connsiteX13" fmla="*/ 999406 w 1226735"/>
                <a:gd name="connsiteY13" fmla="*/ 140135 h 732719"/>
                <a:gd name="connsiteX14" fmla="*/ 1194259 w 1226735"/>
                <a:gd name="connsiteY14" fmla="*/ 185719 h 732719"/>
                <a:gd name="connsiteX15" fmla="*/ 1194259 w 1226735"/>
                <a:gd name="connsiteY15" fmla="*/ 641552 h 732719"/>
                <a:gd name="connsiteX16" fmla="*/ 999408 w 1226735"/>
                <a:gd name="connsiteY16" fmla="*/ 732719 h 732719"/>
                <a:gd name="connsiteX0" fmla="*/ 338015 w 1226735"/>
                <a:gd name="connsiteY0" fmla="*/ 23287 h 732719"/>
                <a:gd name="connsiteX1" fmla="*/ 122569 w 1226735"/>
                <a:gd name="connsiteY1" fmla="*/ 94552 h 732719"/>
                <a:gd name="connsiteX2" fmla="*/ 25143 w 1226735"/>
                <a:gd name="connsiteY2" fmla="*/ 595969 h 732719"/>
                <a:gd name="connsiteX3" fmla="*/ 273428 w 1226735"/>
                <a:gd name="connsiteY3" fmla="*/ 602680 h 732719"/>
                <a:gd name="connsiteX4" fmla="*/ 262541 w 1226735"/>
                <a:gd name="connsiteY4" fmla="*/ 180041 h 732719"/>
                <a:gd name="connsiteX5" fmla="*/ 357610 w 1226735"/>
                <a:gd name="connsiteY5" fmla="*/ 101180 h 732719"/>
                <a:gd name="connsiteX6" fmla="*/ 433810 w 1226735"/>
                <a:gd name="connsiteY6" fmla="*/ 186331 h 732719"/>
                <a:gd name="connsiteX7" fmla="*/ 425828 w 1226735"/>
                <a:gd name="connsiteY7" fmla="*/ 602680 h 732719"/>
                <a:gd name="connsiteX8" fmla="*/ 609699 w 1226735"/>
                <a:gd name="connsiteY8" fmla="*/ 595969 h 732719"/>
                <a:gd name="connsiteX9" fmla="*/ 609699 w 1226735"/>
                <a:gd name="connsiteY9" fmla="*/ 140135 h 732719"/>
                <a:gd name="connsiteX10" fmla="*/ 804552 w 1226735"/>
                <a:gd name="connsiteY10" fmla="*/ 185719 h 732719"/>
                <a:gd name="connsiteX11" fmla="*/ 804554 w 1226735"/>
                <a:gd name="connsiteY11" fmla="*/ 595969 h 732719"/>
                <a:gd name="connsiteX12" fmla="*/ 999406 w 1226735"/>
                <a:gd name="connsiteY12" fmla="*/ 595969 h 732719"/>
                <a:gd name="connsiteX13" fmla="*/ 999406 w 1226735"/>
                <a:gd name="connsiteY13" fmla="*/ 140135 h 732719"/>
                <a:gd name="connsiteX14" fmla="*/ 1194259 w 1226735"/>
                <a:gd name="connsiteY14" fmla="*/ 185719 h 732719"/>
                <a:gd name="connsiteX15" fmla="*/ 1194259 w 1226735"/>
                <a:gd name="connsiteY15" fmla="*/ 641552 h 732719"/>
                <a:gd name="connsiteX16" fmla="*/ 999408 w 1226735"/>
                <a:gd name="connsiteY16" fmla="*/ 732719 h 732719"/>
                <a:gd name="connsiteX0" fmla="*/ 338014 w 1226734"/>
                <a:gd name="connsiteY0" fmla="*/ 23287 h 732719"/>
                <a:gd name="connsiteX1" fmla="*/ 122568 w 1226734"/>
                <a:gd name="connsiteY1" fmla="*/ 94552 h 732719"/>
                <a:gd name="connsiteX2" fmla="*/ 25143 w 1226734"/>
                <a:gd name="connsiteY2" fmla="*/ 595969 h 732719"/>
                <a:gd name="connsiteX3" fmla="*/ 273427 w 1226734"/>
                <a:gd name="connsiteY3" fmla="*/ 602680 h 732719"/>
                <a:gd name="connsiteX4" fmla="*/ 262540 w 1226734"/>
                <a:gd name="connsiteY4" fmla="*/ 180041 h 732719"/>
                <a:gd name="connsiteX5" fmla="*/ 357609 w 1226734"/>
                <a:gd name="connsiteY5" fmla="*/ 101180 h 732719"/>
                <a:gd name="connsiteX6" fmla="*/ 433809 w 1226734"/>
                <a:gd name="connsiteY6" fmla="*/ 186331 h 732719"/>
                <a:gd name="connsiteX7" fmla="*/ 425827 w 1226734"/>
                <a:gd name="connsiteY7" fmla="*/ 602680 h 732719"/>
                <a:gd name="connsiteX8" fmla="*/ 609698 w 1226734"/>
                <a:gd name="connsiteY8" fmla="*/ 595969 h 732719"/>
                <a:gd name="connsiteX9" fmla="*/ 609698 w 1226734"/>
                <a:gd name="connsiteY9" fmla="*/ 140135 h 732719"/>
                <a:gd name="connsiteX10" fmla="*/ 804551 w 1226734"/>
                <a:gd name="connsiteY10" fmla="*/ 185719 h 732719"/>
                <a:gd name="connsiteX11" fmla="*/ 804553 w 1226734"/>
                <a:gd name="connsiteY11" fmla="*/ 595969 h 732719"/>
                <a:gd name="connsiteX12" fmla="*/ 999405 w 1226734"/>
                <a:gd name="connsiteY12" fmla="*/ 595969 h 732719"/>
                <a:gd name="connsiteX13" fmla="*/ 999405 w 1226734"/>
                <a:gd name="connsiteY13" fmla="*/ 140135 h 732719"/>
                <a:gd name="connsiteX14" fmla="*/ 1194258 w 1226734"/>
                <a:gd name="connsiteY14" fmla="*/ 185719 h 732719"/>
                <a:gd name="connsiteX15" fmla="*/ 1194258 w 1226734"/>
                <a:gd name="connsiteY15" fmla="*/ 641552 h 732719"/>
                <a:gd name="connsiteX16" fmla="*/ 999407 w 1226734"/>
                <a:gd name="connsiteY16" fmla="*/ 732719 h 732719"/>
                <a:gd name="connsiteX0" fmla="*/ 240589 w 1129309"/>
                <a:gd name="connsiteY0" fmla="*/ 23287 h 732719"/>
                <a:gd name="connsiteX1" fmla="*/ 25143 w 1129309"/>
                <a:gd name="connsiteY1" fmla="*/ 94552 h 732719"/>
                <a:gd name="connsiteX2" fmla="*/ 25143 w 1129309"/>
                <a:gd name="connsiteY2" fmla="*/ 595969 h 732719"/>
                <a:gd name="connsiteX3" fmla="*/ 176002 w 1129309"/>
                <a:gd name="connsiteY3" fmla="*/ 602680 h 732719"/>
                <a:gd name="connsiteX4" fmla="*/ 165115 w 1129309"/>
                <a:gd name="connsiteY4" fmla="*/ 180041 h 732719"/>
                <a:gd name="connsiteX5" fmla="*/ 260184 w 1129309"/>
                <a:gd name="connsiteY5" fmla="*/ 101180 h 732719"/>
                <a:gd name="connsiteX6" fmla="*/ 336384 w 1129309"/>
                <a:gd name="connsiteY6" fmla="*/ 186331 h 732719"/>
                <a:gd name="connsiteX7" fmla="*/ 328402 w 1129309"/>
                <a:gd name="connsiteY7" fmla="*/ 602680 h 732719"/>
                <a:gd name="connsiteX8" fmla="*/ 512273 w 1129309"/>
                <a:gd name="connsiteY8" fmla="*/ 595969 h 732719"/>
                <a:gd name="connsiteX9" fmla="*/ 512273 w 1129309"/>
                <a:gd name="connsiteY9" fmla="*/ 140135 h 732719"/>
                <a:gd name="connsiteX10" fmla="*/ 707126 w 1129309"/>
                <a:gd name="connsiteY10" fmla="*/ 185719 h 732719"/>
                <a:gd name="connsiteX11" fmla="*/ 707128 w 1129309"/>
                <a:gd name="connsiteY11" fmla="*/ 595969 h 732719"/>
                <a:gd name="connsiteX12" fmla="*/ 901980 w 1129309"/>
                <a:gd name="connsiteY12" fmla="*/ 595969 h 732719"/>
                <a:gd name="connsiteX13" fmla="*/ 901980 w 1129309"/>
                <a:gd name="connsiteY13" fmla="*/ 140135 h 732719"/>
                <a:gd name="connsiteX14" fmla="*/ 1096833 w 1129309"/>
                <a:gd name="connsiteY14" fmla="*/ 185719 h 732719"/>
                <a:gd name="connsiteX15" fmla="*/ 1096833 w 1129309"/>
                <a:gd name="connsiteY15" fmla="*/ 641552 h 732719"/>
                <a:gd name="connsiteX16" fmla="*/ 901982 w 1129309"/>
                <a:gd name="connsiteY16" fmla="*/ 732719 h 732719"/>
                <a:gd name="connsiteX0" fmla="*/ 240589 w 1125118"/>
                <a:gd name="connsiteY0" fmla="*/ 23287 h 732719"/>
                <a:gd name="connsiteX1" fmla="*/ 25143 w 1125118"/>
                <a:gd name="connsiteY1" fmla="*/ 94552 h 732719"/>
                <a:gd name="connsiteX2" fmla="*/ 25143 w 1125118"/>
                <a:gd name="connsiteY2" fmla="*/ 595969 h 732719"/>
                <a:gd name="connsiteX3" fmla="*/ 176002 w 1125118"/>
                <a:gd name="connsiteY3" fmla="*/ 602680 h 732719"/>
                <a:gd name="connsiteX4" fmla="*/ 165115 w 1125118"/>
                <a:gd name="connsiteY4" fmla="*/ 180041 h 732719"/>
                <a:gd name="connsiteX5" fmla="*/ 260184 w 1125118"/>
                <a:gd name="connsiteY5" fmla="*/ 101180 h 732719"/>
                <a:gd name="connsiteX6" fmla="*/ 336384 w 1125118"/>
                <a:gd name="connsiteY6" fmla="*/ 186331 h 732719"/>
                <a:gd name="connsiteX7" fmla="*/ 328402 w 1125118"/>
                <a:gd name="connsiteY7" fmla="*/ 602680 h 732719"/>
                <a:gd name="connsiteX8" fmla="*/ 512273 w 1125118"/>
                <a:gd name="connsiteY8" fmla="*/ 595969 h 732719"/>
                <a:gd name="connsiteX9" fmla="*/ 512273 w 1125118"/>
                <a:gd name="connsiteY9" fmla="*/ 140135 h 732719"/>
                <a:gd name="connsiteX10" fmla="*/ 707126 w 1125118"/>
                <a:gd name="connsiteY10" fmla="*/ 185719 h 732719"/>
                <a:gd name="connsiteX11" fmla="*/ 707128 w 1125118"/>
                <a:gd name="connsiteY11" fmla="*/ 595969 h 732719"/>
                <a:gd name="connsiteX12" fmla="*/ 901980 w 1125118"/>
                <a:gd name="connsiteY12" fmla="*/ 595969 h 732719"/>
                <a:gd name="connsiteX13" fmla="*/ 901980 w 1125118"/>
                <a:gd name="connsiteY13" fmla="*/ 140135 h 732719"/>
                <a:gd name="connsiteX14" fmla="*/ 1096833 w 1125118"/>
                <a:gd name="connsiteY14" fmla="*/ 185719 h 732719"/>
                <a:gd name="connsiteX15" fmla="*/ 1071691 w 1125118"/>
                <a:gd name="connsiteY15" fmla="*/ 638167 h 732719"/>
                <a:gd name="connsiteX16" fmla="*/ 901982 w 1125118"/>
                <a:gd name="connsiteY16" fmla="*/ 732719 h 732719"/>
                <a:gd name="connsiteX0" fmla="*/ 240589 w 1099976"/>
                <a:gd name="connsiteY0" fmla="*/ 23287 h 732719"/>
                <a:gd name="connsiteX1" fmla="*/ 25143 w 1099976"/>
                <a:gd name="connsiteY1" fmla="*/ 94552 h 732719"/>
                <a:gd name="connsiteX2" fmla="*/ 25143 w 1099976"/>
                <a:gd name="connsiteY2" fmla="*/ 595969 h 732719"/>
                <a:gd name="connsiteX3" fmla="*/ 176002 w 1099976"/>
                <a:gd name="connsiteY3" fmla="*/ 602680 h 732719"/>
                <a:gd name="connsiteX4" fmla="*/ 165115 w 1099976"/>
                <a:gd name="connsiteY4" fmla="*/ 180041 h 732719"/>
                <a:gd name="connsiteX5" fmla="*/ 260184 w 1099976"/>
                <a:gd name="connsiteY5" fmla="*/ 101180 h 732719"/>
                <a:gd name="connsiteX6" fmla="*/ 336384 w 1099976"/>
                <a:gd name="connsiteY6" fmla="*/ 186331 h 732719"/>
                <a:gd name="connsiteX7" fmla="*/ 328402 w 1099976"/>
                <a:gd name="connsiteY7" fmla="*/ 602680 h 732719"/>
                <a:gd name="connsiteX8" fmla="*/ 512273 w 1099976"/>
                <a:gd name="connsiteY8" fmla="*/ 595969 h 732719"/>
                <a:gd name="connsiteX9" fmla="*/ 512273 w 1099976"/>
                <a:gd name="connsiteY9" fmla="*/ 140135 h 732719"/>
                <a:gd name="connsiteX10" fmla="*/ 707126 w 1099976"/>
                <a:gd name="connsiteY10" fmla="*/ 185719 h 732719"/>
                <a:gd name="connsiteX11" fmla="*/ 707128 w 1099976"/>
                <a:gd name="connsiteY11" fmla="*/ 595969 h 732719"/>
                <a:gd name="connsiteX12" fmla="*/ 901980 w 1099976"/>
                <a:gd name="connsiteY12" fmla="*/ 595969 h 732719"/>
                <a:gd name="connsiteX13" fmla="*/ 901980 w 1099976"/>
                <a:gd name="connsiteY13" fmla="*/ 140135 h 732719"/>
                <a:gd name="connsiteX14" fmla="*/ 1071691 w 1099976"/>
                <a:gd name="connsiteY14" fmla="*/ 182333 h 732719"/>
                <a:gd name="connsiteX15" fmla="*/ 1071691 w 1099976"/>
                <a:gd name="connsiteY15" fmla="*/ 638167 h 732719"/>
                <a:gd name="connsiteX16" fmla="*/ 901982 w 1099976"/>
                <a:gd name="connsiteY16" fmla="*/ 732719 h 732719"/>
                <a:gd name="connsiteX0" fmla="*/ 240589 w 1099976"/>
                <a:gd name="connsiteY0" fmla="*/ 23287 h 732719"/>
                <a:gd name="connsiteX1" fmla="*/ 25143 w 1099976"/>
                <a:gd name="connsiteY1" fmla="*/ 94552 h 732719"/>
                <a:gd name="connsiteX2" fmla="*/ 25143 w 1099976"/>
                <a:gd name="connsiteY2" fmla="*/ 595969 h 732719"/>
                <a:gd name="connsiteX3" fmla="*/ 176002 w 1099976"/>
                <a:gd name="connsiteY3" fmla="*/ 602680 h 732719"/>
                <a:gd name="connsiteX4" fmla="*/ 165115 w 1099976"/>
                <a:gd name="connsiteY4" fmla="*/ 180041 h 732719"/>
                <a:gd name="connsiteX5" fmla="*/ 260184 w 1099976"/>
                <a:gd name="connsiteY5" fmla="*/ 101180 h 732719"/>
                <a:gd name="connsiteX6" fmla="*/ 336384 w 1099976"/>
                <a:gd name="connsiteY6" fmla="*/ 186331 h 732719"/>
                <a:gd name="connsiteX7" fmla="*/ 328402 w 1099976"/>
                <a:gd name="connsiteY7" fmla="*/ 602680 h 732719"/>
                <a:gd name="connsiteX8" fmla="*/ 512273 w 1099976"/>
                <a:gd name="connsiteY8" fmla="*/ 595969 h 732719"/>
                <a:gd name="connsiteX9" fmla="*/ 512273 w 1099976"/>
                <a:gd name="connsiteY9" fmla="*/ 140135 h 732719"/>
                <a:gd name="connsiteX10" fmla="*/ 707126 w 1099976"/>
                <a:gd name="connsiteY10" fmla="*/ 185719 h 732719"/>
                <a:gd name="connsiteX11" fmla="*/ 707128 w 1099976"/>
                <a:gd name="connsiteY11" fmla="*/ 595969 h 732719"/>
                <a:gd name="connsiteX12" fmla="*/ 901980 w 1099976"/>
                <a:gd name="connsiteY12" fmla="*/ 595969 h 732719"/>
                <a:gd name="connsiteX13" fmla="*/ 901980 w 1099976"/>
                <a:gd name="connsiteY13" fmla="*/ 140135 h 732719"/>
                <a:gd name="connsiteX14" fmla="*/ 1071691 w 1099976"/>
                <a:gd name="connsiteY14" fmla="*/ 182333 h 732719"/>
                <a:gd name="connsiteX15" fmla="*/ 1071691 w 1099976"/>
                <a:gd name="connsiteY15" fmla="*/ 638167 h 732719"/>
                <a:gd name="connsiteX16" fmla="*/ 901982 w 1099976"/>
                <a:gd name="connsiteY16" fmla="*/ 732719 h 732719"/>
                <a:gd name="connsiteX0" fmla="*/ 240589 w 1099976"/>
                <a:gd name="connsiteY0" fmla="*/ 23287 h 742424"/>
                <a:gd name="connsiteX1" fmla="*/ 25143 w 1099976"/>
                <a:gd name="connsiteY1" fmla="*/ 94552 h 742424"/>
                <a:gd name="connsiteX2" fmla="*/ 25143 w 1099976"/>
                <a:gd name="connsiteY2" fmla="*/ 595969 h 742424"/>
                <a:gd name="connsiteX3" fmla="*/ 176002 w 1099976"/>
                <a:gd name="connsiteY3" fmla="*/ 602680 h 742424"/>
                <a:gd name="connsiteX4" fmla="*/ 165115 w 1099976"/>
                <a:gd name="connsiteY4" fmla="*/ 180041 h 742424"/>
                <a:gd name="connsiteX5" fmla="*/ 260184 w 1099976"/>
                <a:gd name="connsiteY5" fmla="*/ 101180 h 742424"/>
                <a:gd name="connsiteX6" fmla="*/ 336384 w 1099976"/>
                <a:gd name="connsiteY6" fmla="*/ 186331 h 742424"/>
                <a:gd name="connsiteX7" fmla="*/ 328402 w 1099976"/>
                <a:gd name="connsiteY7" fmla="*/ 602680 h 742424"/>
                <a:gd name="connsiteX8" fmla="*/ 512273 w 1099976"/>
                <a:gd name="connsiteY8" fmla="*/ 595969 h 742424"/>
                <a:gd name="connsiteX9" fmla="*/ 512273 w 1099976"/>
                <a:gd name="connsiteY9" fmla="*/ 140135 h 742424"/>
                <a:gd name="connsiteX10" fmla="*/ 707126 w 1099976"/>
                <a:gd name="connsiteY10" fmla="*/ 185719 h 742424"/>
                <a:gd name="connsiteX11" fmla="*/ 707128 w 1099976"/>
                <a:gd name="connsiteY11" fmla="*/ 595969 h 742424"/>
                <a:gd name="connsiteX12" fmla="*/ 901980 w 1099976"/>
                <a:gd name="connsiteY12" fmla="*/ 595969 h 742424"/>
                <a:gd name="connsiteX13" fmla="*/ 901980 w 1099976"/>
                <a:gd name="connsiteY13" fmla="*/ 140135 h 742424"/>
                <a:gd name="connsiteX14" fmla="*/ 1071691 w 1099976"/>
                <a:gd name="connsiteY14" fmla="*/ 182333 h 742424"/>
                <a:gd name="connsiteX15" fmla="*/ 1071691 w 1099976"/>
                <a:gd name="connsiteY15" fmla="*/ 638167 h 742424"/>
                <a:gd name="connsiteX16" fmla="*/ 901982 w 1099976"/>
                <a:gd name="connsiteY16" fmla="*/ 732719 h 742424"/>
                <a:gd name="connsiteX0" fmla="*/ 240589 w 1099976"/>
                <a:gd name="connsiteY0" fmla="*/ 23287 h 742424"/>
                <a:gd name="connsiteX1" fmla="*/ 25143 w 1099976"/>
                <a:gd name="connsiteY1" fmla="*/ 94552 h 742424"/>
                <a:gd name="connsiteX2" fmla="*/ 25143 w 1099976"/>
                <a:gd name="connsiteY2" fmla="*/ 595969 h 742424"/>
                <a:gd name="connsiteX3" fmla="*/ 176002 w 1099976"/>
                <a:gd name="connsiteY3" fmla="*/ 602680 h 742424"/>
                <a:gd name="connsiteX4" fmla="*/ 165115 w 1099976"/>
                <a:gd name="connsiteY4" fmla="*/ 180041 h 742424"/>
                <a:gd name="connsiteX5" fmla="*/ 260184 w 1099976"/>
                <a:gd name="connsiteY5" fmla="*/ 101180 h 742424"/>
                <a:gd name="connsiteX6" fmla="*/ 336384 w 1099976"/>
                <a:gd name="connsiteY6" fmla="*/ 186331 h 742424"/>
                <a:gd name="connsiteX7" fmla="*/ 328402 w 1099976"/>
                <a:gd name="connsiteY7" fmla="*/ 602680 h 742424"/>
                <a:gd name="connsiteX8" fmla="*/ 512273 w 1099976"/>
                <a:gd name="connsiteY8" fmla="*/ 595969 h 742424"/>
                <a:gd name="connsiteX9" fmla="*/ 512273 w 1099976"/>
                <a:gd name="connsiteY9" fmla="*/ 140135 h 742424"/>
                <a:gd name="connsiteX10" fmla="*/ 707126 w 1099976"/>
                <a:gd name="connsiteY10" fmla="*/ 185719 h 742424"/>
                <a:gd name="connsiteX11" fmla="*/ 707128 w 1099976"/>
                <a:gd name="connsiteY11" fmla="*/ 595969 h 742424"/>
                <a:gd name="connsiteX12" fmla="*/ 901980 w 1099976"/>
                <a:gd name="connsiteY12" fmla="*/ 595969 h 742424"/>
                <a:gd name="connsiteX13" fmla="*/ 901980 w 1099976"/>
                <a:gd name="connsiteY13" fmla="*/ 140135 h 742424"/>
                <a:gd name="connsiteX14" fmla="*/ 1071691 w 1099976"/>
                <a:gd name="connsiteY14" fmla="*/ 182333 h 742424"/>
                <a:gd name="connsiteX15" fmla="*/ 1071691 w 1099976"/>
                <a:gd name="connsiteY15" fmla="*/ 638167 h 742424"/>
                <a:gd name="connsiteX16" fmla="*/ 901982 w 1099976"/>
                <a:gd name="connsiteY16" fmla="*/ 732719 h 74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9976" h="742424">
                  <a:moveTo>
                    <a:pt x="240589" y="23287"/>
                  </a:moveTo>
                  <a:cubicBezTo>
                    <a:pt x="235043" y="23274"/>
                    <a:pt x="30220" y="0"/>
                    <a:pt x="25143" y="94552"/>
                  </a:cubicBezTo>
                  <a:cubicBezTo>
                    <a:pt x="17160" y="196065"/>
                    <a:pt x="0" y="511281"/>
                    <a:pt x="25143" y="595969"/>
                  </a:cubicBezTo>
                  <a:cubicBezTo>
                    <a:pt x="50286" y="680657"/>
                    <a:pt x="152673" y="672001"/>
                    <a:pt x="176002" y="602680"/>
                  </a:cubicBezTo>
                  <a:cubicBezTo>
                    <a:pt x="199331" y="533359"/>
                    <a:pt x="151085" y="263624"/>
                    <a:pt x="165115" y="180041"/>
                  </a:cubicBezTo>
                  <a:cubicBezTo>
                    <a:pt x="179145" y="96458"/>
                    <a:pt x="231639" y="100132"/>
                    <a:pt x="260184" y="101180"/>
                  </a:cubicBezTo>
                  <a:cubicBezTo>
                    <a:pt x="288729" y="102228"/>
                    <a:pt x="325014" y="102748"/>
                    <a:pt x="336384" y="186331"/>
                  </a:cubicBezTo>
                  <a:cubicBezTo>
                    <a:pt x="347754" y="269914"/>
                    <a:pt x="299087" y="534407"/>
                    <a:pt x="328402" y="602680"/>
                  </a:cubicBezTo>
                  <a:cubicBezTo>
                    <a:pt x="357717" y="670953"/>
                    <a:pt x="481628" y="673060"/>
                    <a:pt x="512273" y="595969"/>
                  </a:cubicBezTo>
                  <a:cubicBezTo>
                    <a:pt x="542918" y="518878"/>
                    <a:pt x="479798" y="208510"/>
                    <a:pt x="512273" y="140135"/>
                  </a:cubicBezTo>
                  <a:cubicBezTo>
                    <a:pt x="544748" y="71760"/>
                    <a:pt x="674650" y="109747"/>
                    <a:pt x="707126" y="185719"/>
                  </a:cubicBezTo>
                  <a:cubicBezTo>
                    <a:pt x="739602" y="261691"/>
                    <a:pt x="674652" y="527594"/>
                    <a:pt x="707128" y="595969"/>
                  </a:cubicBezTo>
                  <a:cubicBezTo>
                    <a:pt x="739604" y="664344"/>
                    <a:pt x="869505" y="671941"/>
                    <a:pt x="901980" y="595969"/>
                  </a:cubicBezTo>
                  <a:cubicBezTo>
                    <a:pt x="934455" y="519997"/>
                    <a:pt x="873695" y="209074"/>
                    <a:pt x="901980" y="140135"/>
                  </a:cubicBezTo>
                  <a:cubicBezTo>
                    <a:pt x="930265" y="71196"/>
                    <a:pt x="1043406" y="99328"/>
                    <a:pt x="1071691" y="182333"/>
                  </a:cubicBezTo>
                  <a:cubicBezTo>
                    <a:pt x="1099976" y="265338"/>
                    <a:pt x="1074689" y="418385"/>
                    <a:pt x="1071691" y="638167"/>
                  </a:cubicBezTo>
                  <a:cubicBezTo>
                    <a:pt x="1084310" y="742424"/>
                    <a:pt x="986265" y="728089"/>
                    <a:pt x="901982" y="732719"/>
                  </a:cubicBezTo>
                </a:path>
              </a:pathLst>
            </a:custGeom>
            <a:ln w="22225" cap="rnd" cmpd="sng" algn="ctr">
              <a:solidFill>
                <a:srgbClr val="70136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3" name="Freeform 11">
              <a:extLst>
                <a:ext uri="{FF2B5EF4-FFF2-40B4-BE49-F238E27FC236}">
                  <a16:creationId xmlns:a16="http://schemas.microsoft.com/office/drawing/2014/main" id="{77F7551D-7E7E-B74E-9727-5EE3D010044B}"/>
                </a:ext>
              </a:extLst>
            </p:cNvPr>
            <p:cNvSpPr>
              <a:spLocks noChangeAspect="1"/>
            </p:cNvSpPr>
            <p:nvPr/>
          </p:nvSpPr>
          <p:spPr bwMode="auto">
            <a:xfrm>
              <a:off x="7355029" y="1158471"/>
              <a:ext cx="593546" cy="834306"/>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127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350">
                <a:latin typeface="Arial"/>
                <a:cs typeface="Arial"/>
              </a:endParaRPr>
            </a:p>
          </p:txBody>
        </p:sp>
        <p:sp>
          <p:nvSpPr>
            <p:cNvPr id="54" name="Freeform 12">
              <a:extLst>
                <a:ext uri="{FF2B5EF4-FFF2-40B4-BE49-F238E27FC236}">
                  <a16:creationId xmlns:a16="http://schemas.microsoft.com/office/drawing/2014/main" id="{12F7B26F-E8F5-CC42-95C3-C70EC9FF7DAC}"/>
                </a:ext>
              </a:extLst>
            </p:cNvPr>
            <p:cNvSpPr>
              <a:spLocks noChangeAspect="1"/>
            </p:cNvSpPr>
            <p:nvPr/>
          </p:nvSpPr>
          <p:spPr bwMode="auto">
            <a:xfrm>
              <a:off x="7046382" y="340211"/>
              <a:ext cx="1931010" cy="1620482"/>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127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350">
                <a:latin typeface="Arial"/>
                <a:cs typeface="Arial"/>
              </a:endParaRPr>
            </a:p>
          </p:txBody>
        </p:sp>
        <p:sp>
          <p:nvSpPr>
            <p:cNvPr id="55" name="Freeform 13">
              <a:extLst>
                <a:ext uri="{FF2B5EF4-FFF2-40B4-BE49-F238E27FC236}">
                  <a16:creationId xmlns:a16="http://schemas.microsoft.com/office/drawing/2014/main" id="{874040C8-19D5-B348-83D3-AF183461DD78}"/>
                </a:ext>
              </a:extLst>
            </p:cNvPr>
            <p:cNvSpPr>
              <a:spLocks noChangeAspect="1"/>
            </p:cNvSpPr>
            <p:nvPr/>
          </p:nvSpPr>
          <p:spPr bwMode="auto">
            <a:xfrm flipH="1">
              <a:off x="8732061" y="901764"/>
              <a:ext cx="712258" cy="1796970"/>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127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350">
                <a:latin typeface="Arial"/>
                <a:cs typeface="Arial"/>
              </a:endParaRPr>
            </a:p>
          </p:txBody>
        </p:sp>
        <p:sp>
          <p:nvSpPr>
            <p:cNvPr id="56" name="Freeform 14">
              <a:extLst>
                <a:ext uri="{FF2B5EF4-FFF2-40B4-BE49-F238E27FC236}">
                  <a16:creationId xmlns:a16="http://schemas.microsoft.com/office/drawing/2014/main" id="{056AF92C-8D73-9144-AC2D-1478AC05AD32}"/>
                </a:ext>
              </a:extLst>
            </p:cNvPr>
            <p:cNvSpPr>
              <a:spLocks/>
            </p:cNvSpPr>
            <p:nvPr/>
          </p:nvSpPr>
          <p:spPr bwMode="auto">
            <a:xfrm>
              <a:off x="8043543" y="1415182"/>
              <a:ext cx="530239" cy="770129"/>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127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350">
                <a:latin typeface="Arial"/>
                <a:cs typeface="Arial"/>
              </a:endParaRPr>
            </a:p>
          </p:txBody>
        </p:sp>
        <p:sp>
          <p:nvSpPr>
            <p:cNvPr id="57" name="Freeform 15">
              <a:extLst>
                <a:ext uri="{FF2B5EF4-FFF2-40B4-BE49-F238E27FC236}">
                  <a16:creationId xmlns:a16="http://schemas.microsoft.com/office/drawing/2014/main" id="{5C4E7CB7-2DF9-6E46-9EE4-6BA2A9C6AB19}"/>
                </a:ext>
              </a:extLst>
            </p:cNvPr>
            <p:cNvSpPr>
              <a:spLocks noChangeAspect="1"/>
            </p:cNvSpPr>
            <p:nvPr/>
          </p:nvSpPr>
          <p:spPr bwMode="auto">
            <a:xfrm flipV="1">
              <a:off x="6721911" y="3789751"/>
              <a:ext cx="680602" cy="898487"/>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127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350">
                <a:latin typeface="Arial"/>
                <a:cs typeface="Arial"/>
              </a:endParaRPr>
            </a:p>
          </p:txBody>
        </p:sp>
        <p:sp>
          <p:nvSpPr>
            <p:cNvPr id="58" name="Freeform 16">
              <a:extLst>
                <a:ext uri="{FF2B5EF4-FFF2-40B4-BE49-F238E27FC236}">
                  <a16:creationId xmlns:a16="http://schemas.microsoft.com/office/drawing/2014/main" id="{65FC89B5-553C-8B4E-B396-26F9A818004D}"/>
                </a:ext>
              </a:extLst>
            </p:cNvPr>
            <p:cNvSpPr>
              <a:spLocks noChangeAspect="1"/>
            </p:cNvSpPr>
            <p:nvPr/>
          </p:nvSpPr>
          <p:spPr bwMode="auto">
            <a:xfrm rot="21181594">
              <a:off x="7821951" y="3720227"/>
              <a:ext cx="466927" cy="1283551"/>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127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350">
                <a:latin typeface="Arial"/>
                <a:cs typeface="Arial"/>
              </a:endParaRPr>
            </a:p>
          </p:txBody>
        </p:sp>
        <p:sp>
          <p:nvSpPr>
            <p:cNvPr id="59" name="Freeform 17">
              <a:extLst>
                <a:ext uri="{FF2B5EF4-FFF2-40B4-BE49-F238E27FC236}">
                  <a16:creationId xmlns:a16="http://schemas.microsoft.com/office/drawing/2014/main" id="{6C56596B-2533-2E49-8E33-75613E982672}"/>
                </a:ext>
              </a:extLst>
            </p:cNvPr>
            <p:cNvSpPr>
              <a:spLocks noChangeAspect="1"/>
            </p:cNvSpPr>
            <p:nvPr/>
          </p:nvSpPr>
          <p:spPr bwMode="auto">
            <a:xfrm flipV="1">
              <a:off x="8613349" y="3789751"/>
              <a:ext cx="680602" cy="1080322"/>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127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350">
                <a:latin typeface="Arial"/>
                <a:cs typeface="Arial"/>
              </a:endParaRPr>
            </a:p>
          </p:txBody>
        </p:sp>
        <p:sp>
          <p:nvSpPr>
            <p:cNvPr id="60" name="Freeform 18">
              <a:extLst>
                <a:ext uri="{FF2B5EF4-FFF2-40B4-BE49-F238E27FC236}">
                  <a16:creationId xmlns:a16="http://schemas.microsoft.com/office/drawing/2014/main" id="{AA8D13B5-E461-D841-93E8-E2F497567D64}"/>
                </a:ext>
              </a:extLst>
            </p:cNvPr>
            <p:cNvSpPr>
              <a:spLocks noChangeAspect="1"/>
            </p:cNvSpPr>
            <p:nvPr/>
          </p:nvSpPr>
          <p:spPr bwMode="auto">
            <a:xfrm rot="21462949">
              <a:off x="8945736" y="3976938"/>
              <a:ext cx="1938926" cy="1283551"/>
            </a:xfrm>
            <a:custGeom>
              <a:avLst/>
              <a:gdLst/>
              <a:ahLst/>
              <a:cxnLst>
                <a:cxn ang="0">
                  <a:pos x="240" y="0"/>
                </a:cxn>
                <a:cxn ang="0">
                  <a:pos x="360" y="376"/>
                </a:cxn>
                <a:cxn ang="0">
                  <a:pos x="408" y="352"/>
                </a:cxn>
                <a:cxn ang="0">
                  <a:pos x="472" y="240"/>
                </a:cxn>
                <a:cxn ang="0">
                  <a:pos x="576" y="208"/>
                </a:cxn>
                <a:cxn ang="0">
                  <a:pos x="664" y="240"/>
                </a:cxn>
                <a:cxn ang="0">
                  <a:pos x="696" y="400"/>
                </a:cxn>
                <a:cxn ang="0">
                  <a:pos x="688" y="552"/>
                </a:cxn>
                <a:cxn ang="0">
                  <a:pos x="656" y="616"/>
                </a:cxn>
                <a:cxn ang="0">
                  <a:pos x="336" y="720"/>
                </a:cxn>
                <a:cxn ang="0">
                  <a:pos x="184" y="752"/>
                </a:cxn>
                <a:cxn ang="0">
                  <a:pos x="0" y="728"/>
                </a:cxn>
              </a:cxnLst>
              <a:rect l="0" t="0" r="r" b="b"/>
              <a:pathLst>
                <a:path w="697" h="783">
                  <a:moveTo>
                    <a:pt x="240" y="0"/>
                  </a:moveTo>
                  <a:cubicBezTo>
                    <a:pt x="182" y="173"/>
                    <a:pt x="194" y="334"/>
                    <a:pt x="360" y="376"/>
                  </a:cubicBezTo>
                  <a:cubicBezTo>
                    <a:pt x="370" y="372"/>
                    <a:pt x="402" y="364"/>
                    <a:pt x="408" y="352"/>
                  </a:cubicBezTo>
                  <a:cubicBezTo>
                    <a:pt x="436" y="286"/>
                    <a:pt x="388" y="267"/>
                    <a:pt x="472" y="240"/>
                  </a:cubicBezTo>
                  <a:cubicBezTo>
                    <a:pt x="500" y="183"/>
                    <a:pt x="518" y="198"/>
                    <a:pt x="576" y="208"/>
                  </a:cubicBezTo>
                  <a:cubicBezTo>
                    <a:pt x="626" y="191"/>
                    <a:pt x="640" y="192"/>
                    <a:pt x="664" y="240"/>
                  </a:cubicBezTo>
                  <a:cubicBezTo>
                    <a:pt x="672" y="293"/>
                    <a:pt x="686" y="345"/>
                    <a:pt x="696" y="400"/>
                  </a:cubicBezTo>
                  <a:cubicBezTo>
                    <a:pt x="693" y="450"/>
                    <a:pt x="697" y="502"/>
                    <a:pt x="688" y="552"/>
                  </a:cubicBezTo>
                  <a:cubicBezTo>
                    <a:pt x="683" y="575"/>
                    <a:pt x="663" y="593"/>
                    <a:pt x="656" y="616"/>
                  </a:cubicBezTo>
                  <a:cubicBezTo>
                    <a:pt x="618" y="727"/>
                    <a:pt x="420" y="711"/>
                    <a:pt x="336" y="720"/>
                  </a:cubicBezTo>
                  <a:cubicBezTo>
                    <a:pt x="283" y="733"/>
                    <a:pt x="232" y="727"/>
                    <a:pt x="184" y="752"/>
                  </a:cubicBezTo>
                  <a:cubicBezTo>
                    <a:pt x="8" y="743"/>
                    <a:pt x="55" y="783"/>
                    <a:pt x="0" y="728"/>
                  </a:cubicBezTo>
                </a:path>
              </a:pathLst>
            </a:custGeom>
            <a:noFill/>
            <a:ln w="127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350">
                <a:latin typeface="Arial"/>
                <a:cs typeface="Arial"/>
              </a:endParaRPr>
            </a:p>
          </p:txBody>
        </p:sp>
        <p:sp>
          <p:nvSpPr>
            <p:cNvPr id="62" name="AutoShape 19">
              <a:extLst>
                <a:ext uri="{FF2B5EF4-FFF2-40B4-BE49-F238E27FC236}">
                  <a16:creationId xmlns:a16="http://schemas.microsoft.com/office/drawing/2014/main" id="{91244754-99AD-8B49-B2E4-E4B12F9DC7D5}"/>
                </a:ext>
              </a:extLst>
            </p:cNvPr>
            <p:cNvSpPr>
              <a:spLocks noChangeAspect="1" noChangeArrowheads="1"/>
            </p:cNvSpPr>
            <p:nvPr/>
          </p:nvSpPr>
          <p:spPr bwMode="auto">
            <a:xfrm>
              <a:off x="7109694" y="1736070"/>
              <a:ext cx="530239" cy="2337133"/>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350"/>
            </a:p>
          </p:txBody>
        </p:sp>
        <p:sp>
          <p:nvSpPr>
            <p:cNvPr id="63" name="AutoShape 20">
              <a:extLst>
                <a:ext uri="{FF2B5EF4-FFF2-40B4-BE49-F238E27FC236}">
                  <a16:creationId xmlns:a16="http://schemas.microsoft.com/office/drawing/2014/main" id="{8017104F-0351-A743-9587-0638BCB2CADA}"/>
                </a:ext>
              </a:extLst>
            </p:cNvPr>
            <p:cNvSpPr>
              <a:spLocks noChangeAspect="1" noChangeArrowheads="1"/>
            </p:cNvSpPr>
            <p:nvPr/>
          </p:nvSpPr>
          <p:spPr bwMode="auto">
            <a:xfrm rot="396020">
              <a:off x="6666511" y="1736070"/>
              <a:ext cx="569806" cy="2337133"/>
            </a:xfrm>
            <a:prstGeom prst="can">
              <a:avLst>
                <a:gd name="adj" fmla="val 27228"/>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350"/>
            </a:p>
          </p:txBody>
        </p:sp>
        <p:sp>
          <p:nvSpPr>
            <p:cNvPr id="64" name="AutoShape 21">
              <a:extLst>
                <a:ext uri="{FF2B5EF4-FFF2-40B4-BE49-F238E27FC236}">
                  <a16:creationId xmlns:a16="http://schemas.microsoft.com/office/drawing/2014/main" id="{C86A6C97-906B-384C-B74D-80EED9038E7E}"/>
                </a:ext>
              </a:extLst>
            </p:cNvPr>
            <p:cNvSpPr>
              <a:spLocks noChangeAspect="1" noChangeArrowheads="1"/>
            </p:cNvSpPr>
            <p:nvPr/>
          </p:nvSpPr>
          <p:spPr bwMode="auto">
            <a:xfrm>
              <a:off x="7568704" y="1725375"/>
              <a:ext cx="530239" cy="2337133"/>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350"/>
            </a:p>
          </p:txBody>
        </p:sp>
        <p:sp>
          <p:nvSpPr>
            <p:cNvPr id="65" name="AutoShape 22">
              <a:extLst>
                <a:ext uri="{FF2B5EF4-FFF2-40B4-BE49-F238E27FC236}">
                  <a16:creationId xmlns:a16="http://schemas.microsoft.com/office/drawing/2014/main" id="{B34BF72A-093B-7449-81A4-5C7C9883B5E2}"/>
                </a:ext>
              </a:extLst>
            </p:cNvPr>
            <p:cNvSpPr>
              <a:spLocks noChangeAspect="1" noChangeArrowheads="1"/>
            </p:cNvSpPr>
            <p:nvPr/>
          </p:nvSpPr>
          <p:spPr bwMode="auto">
            <a:xfrm rot="21392502">
              <a:off x="7948575" y="1720028"/>
              <a:ext cx="530239" cy="2337129"/>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350"/>
            </a:p>
          </p:txBody>
        </p:sp>
        <p:sp>
          <p:nvSpPr>
            <p:cNvPr id="66" name="AutoShape 23">
              <a:extLst>
                <a:ext uri="{FF2B5EF4-FFF2-40B4-BE49-F238E27FC236}">
                  <a16:creationId xmlns:a16="http://schemas.microsoft.com/office/drawing/2014/main" id="{CC42D033-885A-AC41-B27A-8BC68F6EEA77}"/>
                </a:ext>
              </a:extLst>
            </p:cNvPr>
            <p:cNvSpPr>
              <a:spLocks noChangeAspect="1" noChangeArrowheads="1"/>
            </p:cNvSpPr>
            <p:nvPr/>
          </p:nvSpPr>
          <p:spPr bwMode="auto">
            <a:xfrm rot="42361">
              <a:off x="8312618" y="1709333"/>
              <a:ext cx="530239" cy="2337129"/>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350"/>
            </a:p>
          </p:txBody>
        </p:sp>
        <p:sp>
          <p:nvSpPr>
            <p:cNvPr id="67" name="AutoShape 24">
              <a:extLst>
                <a:ext uri="{FF2B5EF4-FFF2-40B4-BE49-F238E27FC236}">
                  <a16:creationId xmlns:a16="http://schemas.microsoft.com/office/drawing/2014/main" id="{65D8CC08-ECCB-9C47-8B2D-85AE1F9DFEC9}"/>
                </a:ext>
              </a:extLst>
            </p:cNvPr>
            <p:cNvSpPr>
              <a:spLocks noChangeAspect="1" noChangeArrowheads="1"/>
            </p:cNvSpPr>
            <p:nvPr/>
          </p:nvSpPr>
          <p:spPr bwMode="auto">
            <a:xfrm rot="21286103">
              <a:off x="8708316" y="1720028"/>
              <a:ext cx="530239" cy="2337129"/>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350"/>
            </a:p>
          </p:txBody>
        </p:sp>
        <p:sp>
          <p:nvSpPr>
            <p:cNvPr id="69" name="AutoShape 25">
              <a:extLst>
                <a:ext uri="{FF2B5EF4-FFF2-40B4-BE49-F238E27FC236}">
                  <a16:creationId xmlns:a16="http://schemas.microsoft.com/office/drawing/2014/main" id="{51679B9A-D621-D147-ABE6-F03D8BBE11ED}"/>
                </a:ext>
              </a:extLst>
            </p:cNvPr>
            <p:cNvSpPr>
              <a:spLocks noChangeAspect="1" noChangeArrowheads="1"/>
            </p:cNvSpPr>
            <p:nvPr/>
          </p:nvSpPr>
          <p:spPr bwMode="auto">
            <a:xfrm rot="21223658">
              <a:off x="9183155" y="1725375"/>
              <a:ext cx="530239" cy="2337133"/>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350"/>
            </a:p>
          </p:txBody>
        </p:sp>
      </p:grpSp>
      <p:grpSp>
        <p:nvGrpSpPr>
          <p:cNvPr id="3" name="Group 2">
            <a:extLst>
              <a:ext uri="{FF2B5EF4-FFF2-40B4-BE49-F238E27FC236}">
                <a16:creationId xmlns:a16="http://schemas.microsoft.com/office/drawing/2014/main" id="{70E7AEB5-FE66-174C-88C2-A0311C04119C}"/>
              </a:ext>
            </a:extLst>
          </p:cNvPr>
          <p:cNvGrpSpPr/>
          <p:nvPr/>
        </p:nvGrpSpPr>
        <p:grpSpPr>
          <a:xfrm rot="21256140">
            <a:off x="4280533" y="2234660"/>
            <a:ext cx="408119" cy="628107"/>
            <a:chOff x="-1552083" y="2364931"/>
            <a:chExt cx="3502409" cy="3663627"/>
          </a:xfrm>
        </p:grpSpPr>
        <p:sp>
          <p:nvSpPr>
            <p:cNvPr id="81" name="Freeform 72">
              <a:extLst>
                <a:ext uri="{FF2B5EF4-FFF2-40B4-BE49-F238E27FC236}">
                  <a16:creationId xmlns:a16="http://schemas.microsoft.com/office/drawing/2014/main" id="{8ACDE171-FEDA-2247-8B98-67D6DD8C4A2A}"/>
                </a:ext>
              </a:extLst>
            </p:cNvPr>
            <p:cNvSpPr>
              <a:spLocks noChangeAspect="1"/>
            </p:cNvSpPr>
            <p:nvPr/>
          </p:nvSpPr>
          <p:spPr bwMode="auto">
            <a:xfrm rot="532961">
              <a:off x="-970966" y="2725493"/>
              <a:ext cx="753882" cy="716975"/>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127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350"/>
            </a:p>
          </p:txBody>
        </p:sp>
        <p:sp>
          <p:nvSpPr>
            <p:cNvPr id="82" name="Freeform 71">
              <a:extLst>
                <a:ext uri="{FF2B5EF4-FFF2-40B4-BE49-F238E27FC236}">
                  <a16:creationId xmlns:a16="http://schemas.microsoft.com/office/drawing/2014/main" id="{246C6266-243A-9A4B-8998-6CB6B1ED03E1}"/>
                </a:ext>
              </a:extLst>
            </p:cNvPr>
            <p:cNvSpPr>
              <a:spLocks/>
            </p:cNvSpPr>
            <p:nvPr/>
          </p:nvSpPr>
          <p:spPr bwMode="auto">
            <a:xfrm>
              <a:off x="631033" y="2746213"/>
              <a:ext cx="753882" cy="79572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127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350"/>
            </a:p>
          </p:txBody>
        </p:sp>
        <p:sp>
          <p:nvSpPr>
            <p:cNvPr id="83" name="Freeform 54">
              <a:extLst>
                <a:ext uri="{FF2B5EF4-FFF2-40B4-BE49-F238E27FC236}">
                  <a16:creationId xmlns:a16="http://schemas.microsoft.com/office/drawing/2014/main" id="{EE972684-B3DB-4D42-8C1E-455ED1AEC2B0}"/>
                </a:ext>
              </a:extLst>
            </p:cNvPr>
            <p:cNvSpPr>
              <a:spLocks noChangeAspect="1"/>
            </p:cNvSpPr>
            <p:nvPr/>
          </p:nvSpPr>
          <p:spPr bwMode="auto">
            <a:xfrm rot="21109155">
              <a:off x="-1245816" y="2364931"/>
              <a:ext cx="1570587" cy="1276467"/>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127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350"/>
            </a:p>
          </p:txBody>
        </p:sp>
        <p:sp>
          <p:nvSpPr>
            <p:cNvPr id="84" name="Freeform 56">
              <a:extLst>
                <a:ext uri="{FF2B5EF4-FFF2-40B4-BE49-F238E27FC236}">
                  <a16:creationId xmlns:a16="http://schemas.microsoft.com/office/drawing/2014/main" id="{9121C06D-BF2C-4E4A-A96F-B2CA1454B4AA}"/>
                </a:ext>
              </a:extLst>
            </p:cNvPr>
            <p:cNvSpPr>
              <a:spLocks/>
            </p:cNvSpPr>
            <p:nvPr/>
          </p:nvSpPr>
          <p:spPr bwMode="auto">
            <a:xfrm>
              <a:off x="-44319" y="2882979"/>
              <a:ext cx="526149" cy="59679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127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350"/>
            </a:p>
          </p:txBody>
        </p:sp>
        <p:sp>
          <p:nvSpPr>
            <p:cNvPr id="85" name="Freeform 57">
              <a:extLst>
                <a:ext uri="{FF2B5EF4-FFF2-40B4-BE49-F238E27FC236}">
                  <a16:creationId xmlns:a16="http://schemas.microsoft.com/office/drawing/2014/main" id="{4B1F074B-CEE1-CE4B-9261-96AF61F03F52}"/>
                </a:ext>
              </a:extLst>
            </p:cNvPr>
            <p:cNvSpPr>
              <a:spLocks noChangeAspect="1"/>
            </p:cNvSpPr>
            <p:nvPr/>
          </p:nvSpPr>
          <p:spPr bwMode="auto">
            <a:xfrm rot="695040" flipV="1">
              <a:off x="-1473554" y="4723081"/>
              <a:ext cx="675352" cy="69625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127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350"/>
            </a:p>
          </p:txBody>
        </p:sp>
        <p:sp>
          <p:nvSpPr>
            <p:cNvPr id="86" name="Freeform 58">
              <a:extLst>
                <a:ext uri="{FF2B5EF4-FFF2-40B4-BE49-F238E27FC236}">
                  <a16:creationId xmlns:a16="http://schemas.microsoft.com/office/drawing/2014/main" id="{9CD808C9-222C-1345-A4AD-9E83C4EDDC1B}"/>
                </a:ext>
              </a:extLst>
            </p:cNvPr>
            <p:cNvSpPr>
              <a:spLocks noChangeAspect="1"/>
            </p:cNvSpPr>
            <p:nvPr/>
          </p:nvSpPr>
          <p:spPr bwMode="auto">
            <a:xfrm rot="257085">
              <a:off x="-452672" y="4669203"/>
              <a:ext cx="463326" cy="994650"/>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127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350"/>
            </a:p>
          </p:txBody>
        </p:sp>
        <p:sp>
          <p:nvSpPr>
            <p:cNvPr id="87" name="Freeform 59">
              <a:extLst>
                <a:ext uri="{FF2B5EF4-FFF2-40B4-BE49-F238E27FC236}">
                  <a16:creationId xmlns:a16="http://schemas.microsoft.com/office/drawing/2014/main" id="{2CE2D636-337B-654D-8E8A-01718FC9CDC5}"/>
                </a:ext>
              </a:extLst>
            </p:cNvPr>
            <p:cNvSpPr>
              <a:spLocks noChangeAspect="1"/>
            </p:cNvSpPr>
            <p:nvPr/>
          </p:nvSpPr>
          <p:spPr bwMode="auto">
            <a:xfrm rot="841407" flipV="1">
              <a:off x="285504" y="4723081"/>
              <a:ext cx="675352" cy="837164"/>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127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350"/>
            </a:p>
          </p:txBody>
        </p:sp>
        <p:sp>
          <p:nvSpPr>
            <p:cNvPr id="88" name="AutoShape 61">
              <a:extLst>
                <a:ext uri="{FF2B5EF4-FFF2-40B4-BE49-F238E27FC236}">
                  <a16:creationId xmlns:a16="http://schemas.microsoft.com/office/drawing/2014/main" id="{54E7314E-7CB3-4447-8017-D1BAE0895921}"/>
                </a:ext>
              </a:extLst>
            </p:cNvPr>
            <p:cNvSpPr>
              <a:spLocks noChangeAspect="1" noChangeArrowheads="1"/>
            </p:cNvSpPr>
            <p:nvPr/>
          </p:nvSpPr>
          <p:spPr bwMode="auto">
            <a:xfrm>
              <a:off x="-1088757" y="3131642"/>
              <a:ext cx="526144" cy="1811090"/>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350"/>
            </a:p>
          </p:txBody>
        </p:sp>
        <p:sp>
          <p:nvSpPr>
            <p:cNvPr id="89" name="AutoShape 62">
              <a:extLst>
                <a:ext uri="{FF2B5EF4-FFF2-40B4-BE49-F238E27FC236}">
                  <a16:creationId xmlns:a16="http://schemas.microsoft.com/office/drawing/2014/main" id="{F977E3B5-A749-D847-B407-DC0AD75A2C6C}"/>
                </a:ext>
              </a:extLst>
            </p:cNvPr>
            <p:cNvSpPr>
              <a:spLocks noChangeAspect="1" noChangeArrowheads="1"/>
            </p:cNvSpPr>
            <p:nvPr/>
          </p:nvSpPr>
          <p:spPr bwMode="auto">
            <a:xfrm rot="396020">
              <a:off x="-1552083" y="3131642"/>
              <a:ext cx="565411" cy="1811090"/>
            </a:xfrm>
            <a:prstGeom prst="can">
              <a:avLst>
                <a:gd name="adj" fmla="val 27228"/>
              </a:avLst>
            </a:prstGeom>
            <a:solidFill>
              <a:srgbClr val="3169CF"/>
            </a:solidFill>
            <a:ln w="6350">
              <a:solidFill>
                <a:srgbClr val="000000">
                  <a:alpha val="50000"/>
                </a:srgbClr>
              </a:solidFill>
              <a:round/>
              <a:headEnd/>
              <a:tailEnd/>
            </a:ln>
            <a:effectLst/>
          </p:spPr>
          <p:txBody>
            <a:bodyPr wrap="none" anchor="ctr">
              <a:prstTxWarp prst="textNoShape">
                <a:avLst/>
              </a:prstTxWarp>
            </a:bodyPr>
            <a:lstStyle/>
            <a:p>
              <a:endParaRPr lang="en-US" sz="1350"/>
            </a:p>
          </p:txBody>
        </p:sp>
        <p:sp>
          <p:nvSpPr>
            <p:cNvPr id="90" name="AutoShape 63">
              <a:extLst>
                <a:ext uri="{FF2B5EF4-FFF2-40B4-BE49-F238E27FC236}">
                  <a16:creationId xmlns:a16="http://schemas.microsoft.com/office/drawing/2014/main" id="{91333F8A-0310-274D-A3B9-9407E886C600}"/>
                </a:ext>
              </a:extLst>
            </p:cNvPr>
            <p:cNvSpPr>
              <a:spLocks noChangeAspect="1" noChangeArrowheads="1"/>
            </p:cNvSpPr>
            <p:nvPr/>
          </p:nvSpPr>
          <p:spPr bwMode="auto">
            <a:xfrm>
              <a:off x="-664699" y="3123353"/>
              <a:ext cx="526144" cy="1811090"/>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350"/>
            </a:p>
          </p:txBody>
        </p:sp>
        <p:sp>
          <p:nvSpPr>
            <p:cNvPr id="91" name="AutoShape 64">
              <a:extLst>
                <a:ext uri="{FF2B5EF4-FFF2-40B4-BE49-F238E27FC236}">
                  <a16:creationId xmlns:a16="http://schemas.microsoft.com/office/drawing/2014/main" id="{6D324D55-CBED-364F-8713-0F45B1F8816F}"/>
                </a:ext>
              </a:extLst>
            </p:cNvPr>
            <p:cNvSpPr>
              <a:spLocks noChangeAspect="1" noChangeArrowheads="1"/>
            </p:cNvSpPr>
            <p:nvPr/>
          </p:nvSpPr>
          <p:spPr bwMode="auto">
            <a:xfrm rot="21392502">
              <a:off x="-209229" y="3119207"/>
              <a:ext cx="526144" cy="181109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350"/>
            </a:p>
          </p:txBody>
        </p:sp>
        <p:sp>
          <p:nvSpPr>
            <p:cNvPr id="92" name="AutoShape 65">
              <a:extLst>
                <a:ext uri="{FF2B5EF4-FFF2-40B4-BE49-F238E27FC236}">
                  <a16:creationId xmlns:a16="http://schemas.microsoft.com/office/drawing/2014/main" id="{2F1C3EBC-B971-594B-A86E-383034E07170}"/>
                </a:ext>
              </a:extLst>
            </p:cNvPr>
            <p:cNvSpPr>
              <a:spLocks noChangeAspect="1" noChangeArrowheads="1"/>
            </p:cNvSpPr>
            <p:nvPr/>
          </p:nvSpPr>
          <p:spPr bwMode="auto">
            <a:xfrm rot="42361">
              <a:off x="175563" y="3110918"/>
              <a:ext cx="526149" cy="181109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350"/>
            </a:p>
          </p:txBody>
        </p:sp>
        <p:sp>
          <p:nvSpPr>
            <p:cNvPr id="93" name="AutoShape 66">
              <a:extLst>
                <a:ext uri="{FF2B5EF4-FFF2-40B4-BE49-F238E27FC236}">
                  <a16:creationId xmlns:a16="http://schemas.microsoft.com/office/drawing/2014/main" id="{636B7B07-A0E8-9149-8C8D-A915D2453DD7}"/>
                </a:ext>
              </a:extLst>
            </p:cNvPr>
            <p:cNvSpPr>
              <a:spLocks noChangeAspect="1" noChangeArrowheads="1"/>
            </p:cNvSpPr>
            <p:nvPr/>
          </p:nvSpPr>
          <p:spPr bwMode="auto">
            <a:xfrm rot="21286103">
              <a:off x="591771" y="3119207"/>
              <a:ext cx="526144" cy="181109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350"/>
            </a:p>
          </p:txBody>
        </p:sp>
        <p:sp>
          <p:nvSpPr>
            <p:cNvPr id="94" name="AutoShape 67">
              <a:extLst>
                <a:ext uri="{FF2B5EF4-FFF2-40B4-BE49-F238E27FC236}">
                  <a16:creationId xmlns:a16="http://schemas.microsoft.com/office/drawing/2014/main" id="{63FE851C-A96F-814D-9E9B-8E346ED6C141}"/>
                </a:ext>
              </a:extLst>
            </p:cNvPr>
            <p:cNvSpPr>
              <a:spLocks noChangeAspect="1" noChangeArrowheads="1"/>
            </p:cNvSpPr>
            <p:nvPr/>
          </p:nvSpPr>
          <p:spPr bwMode="auto">
            <a:xfrm rot="21427049">
              <a:off x="1110064" y="3123353"/>
              <a:ext cx="526144" cy="1811090"/>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350" dirty="0"/>
            </a:p>
          </p:txBody>
        </p:sp>
        <p:sp>
          <p:nvSpPr>
            <p:cNvPr id="95" name="Freeform 70">
              <a:extLst>
                <a:ext uri="{FF2B5EF4-FFF2-40B4-BE49-F238E27FC236}">
                  <a16:creationId xmlns:a16="http://schemas.microsoft.com/office/drawing/2014/main" id="{1445991F-2C07-A14C-8C6E-3700AED91663}"/>
                </a:ext>
              </a:extLst>
            </p:cNvPr>
            <p:cNvSpPr>
              <a:spLocks/>
            </p:cNvSpPr>
            <p:nvPr/>
          </p:nvSpPr>
          <p:spPr bwMode="auto">
            <a:xfrm>
              <a:off x="-484084" y="4834978"/>
              <a:ext cx="2434410" cy="1193580"/>
            </a:xfrm>
            <a:custGeom>
              <a:avLst/>
              <a:gdLst/>
              <a:ahLst/>
              <a:cxnLst>
                <a:cxn ang="0">
                  <a:pos x="264" y="0"/>
                </a:cxn>
                <a:cxn ang="0">
                  <a:pos x="336" y="72"/>
                </a:cxn>
                <a:cxn ang="0">
                  <a:pos x="352" y="112"/>
                </a:cxn>
                <a:cxn ang="0">
                  <a:pos x="272" y="216"/>
                </a:cxn>
                <a:cxn ang="0">
                  <a:pos x="320" y="272"/>
                </a:cxn>
                <a:cxn ang="0">
                  <a:pos x="296" y="320"/>
                </a:cxn>
                <a:cxn ang="0">
                  <a:pos x="232" y="336"/>
                </a:cxn>
                <a:cxn ang="0">
                  <a:pos x="0" y="344"/>
                </a:cxn>
              </a:cxnLst>
              <a:rect l="0" t="0" r="r" b="b"/>
              <a:pathLst>
                <a:path w="358" h="344">
                  <a:moveTo>
                    <a:pt x="264" y="0"/>
                  </a:moveTo>
                  <a:cubicBezTo>
                    <a:pt x="276" y="85"/>
                    <a:pt x="265" y="48"/>
                    <a:pt x="336" y="72"/>
                  </a:cubicBezTo>
                  <a:cubicBezTo>
                    <a:pt x="341" y="85"/>
                    <a:pt x="350" y="97"/>
                    <a:pt x="352" y="112"/>
                  </a:cubicBezTo>
                  <a:cubicBezTo>
                    <a:pt x="358" y="199"/>
                    <a:pt x="325" y="180"/>
                    <a:pt x="272" y="216"/>
                  </a:cubicBezTo>
                  <a:cubicBezTo>
                    <a:pt x="234" y="271"/>
                    <a:pt x="265" y="264"/>
                    <a:pt x="320" y="272"/>
                  </a:cubicBezTo>
                  <a:cubicBezTo>
                    <a:pt x="314" y="287"/>
                    <a:pt x="310" y="308"/>
                    <a:pt x="296" y="320"/>
                  </a:cubicBezTo>
                  <a:cubicBezTo>
                    <a:pt x="288" y="326"/>
                    <a:pt x="233" y="335"/>
                    <a:pt x="232" y="336"/>
                  </a:cubicBezTo>
                  <a:cubicBezTo>
                    <a:pt x="100" y="344"/>
                    <a:pt x="81" y="344"/>
                    <a:pt x="0" y="344"/>
                  </a:cubicBezTo>
                </a:path>
              </a:pathLst>
            </a:custGeom>
            <a:noFill/>
            <a:ln w="127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350" dirty="0"/>
            </a:p>
          </p:txBody>
        </p:sp>
      </p:grpSp>
      <p:sp>
        <p:nvSpPr>
          <p:cNvPr id="70" name="Oval 69">
            <a:extLst>
              <a:ext uri="{FF2B5EF4-FFF2-40B4-BE49-F238E27FC236}">
                <a16:creationId xmlns:a16="http://schemas.microsoft.com/office/drawing/2014/main" id="{D4B5C65E-17EC-2C4C-8B2E-94E706EB933E}"/>
              </a:ext>
            </a:extLst>
          </p:cNvPr>
          <p:cNvSpPr>
            <a:spLocks noChangeAspect="1"/>
          </p:cNvSpPr>
          <p:nvPr/>
        </p:nvSpPr>
        <p:spPr>
          <a:xfrm>
            <a:off x="4695811" y="3368221"/>
            <a:ext cx="1229743" cy="1168186"/>
          </a:xfrm>
          <a:prstGeom prst="ellipse">
            <a:avLst/>
          </a:prstGeom>
          <a:gradFill flip="none" rotWithShape="1">
            <a:gsLst>
              <a:gs pos="73000">
                <a:srgbClr val="353F44"/>
              </a:gs>
              <a:gs pos="10000">
                <a:srgbClr val="7F959F"/>
              </a:gs>
            </a:gsLst>
            <a:lin ang="2700000" scaled="0"/>
            <a:tileRect/>
          </a:gradFill>
          <a:ln w="12700" cap="flat" cmpd="sng" algn="ctr">
            <a:solidFill>
              <a:srgbClr val="49575E"/>
            </a:solidFill>
            <a:prstDash val="solid"/>
            <a:round/>
            <a:headEnd type="none" w="med" len="med"/>
            <a:tailEnd type="none" w="med" len="med"/>
          </a:ln>
          <a:effectLst>
            <a:outerShdw blurRad="139700" dist="114300" dir="2400000" sx="101000" sy="101000" algn="ctr" rotWithShape="0">
              <a:schemeClr val="bg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70">
            <a:extLst>
              <a:ext uri="{FF2B5EF4-FFF2-40B4-BE49-F238E27FC236}">
                <a16:creationId xmlns:a16="http://schemas.microsoft.com/office/drawing/2014/main" id="{8F0E9660-53DF-A741-B446-B0F1A00A09A7}"/>
              </a:ext>
            </a:extLst>
          </p:cNvPr>
          <p:cNvSpPr/>
          <p:nvPr/>
        </p:nvSpPr>
        <p:spPr>
          <a:xfrm rot="19299819">
            <a:off x="4670811" y="3381965"/>
            <a:ext cx="920870" cy="719233"/>
          </a:xfrm>
          <a:prstGeom prst="ellipse">
            <a:avLst/>
          </a:prstGeom>
          <a:solidFill>
            <a:schemeClr val="bg1"/>
          </a:solidFill>
          <a:ln w="6350">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descr="HIV_Orange.png">
            <a:extLst>
              <a:ext uri="{FF2B5EF4-FFF2-40B4-BE49-F238E27FC236}">
                <a16:creationId xmlns:a16="http://schemas.microsoft.com/office/drawing/2014/main" id="{34AEAC79-0DE1-2FD8-7A9C-99902A81517B}"/>
              </a:ext>
            </a:extLst>
          </p:cNvPr>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864697" y="1383827"/>
            <a:ext cx="416558" cy="417992"/>
          </a:xfrm>
          <a:prstGeom prst="rect">
            <a:avLst/>
          </a:prstGeom>
          <a:effectLst>
            <a:outerShdw blurRad="38100" dist="38100" dir="2700000" algn="tl" rotWithShape="0">
              <a:srgbClr val="000000">
                <a:alpha val="50000"/>
              </a:srgbClr>
            </a:outerShdw>
          </a:effectLst>
        </p:spPr>
      </p:pic>
      <p:pic>
        <p:nvPicPr>
          <p:cNvPr id="8" name="Picture 7" descr="HIV_Orange.png">
            <a:extLst>
              <a:ext uri="{FF2B5EF4-FFF2-40B4-BE49-F238E27FC236}">
                <a16:creationId xmlns:a16="http://schemas.microsoft.com/office/drawing/2014/main" id="{F372A333-6B98-BDBA-0AE4-326FF68907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032340">
            <a:off x="2182777" y="1173121"/>
            <a:ext cx="527171" cy="528985"/>
          </a:xfrm>
          <a:prstGeom prst="rect">
            <a:avLst/>
          </a:prstGeom>
          <a:effectLst>
            <a:outerShdw blurRad="38100" dist="38100" dir="2700000" algn="tl" rotWithShape="0">
              <a:srgbClr val="000000">
                <a:alpha val="50000"/>
              </a:srgbClr>
            </a:outerShdw>
          </a:effectLst>
        </p:spPr>
      </p:pic>
    </p:spTree>
    <p:extLst>
      <p:ext uri="{BB962C8B-B14F-4D97-AF65-F5344CB8AC3E}">
        <p14:creationId xmlns:p14="http://schemas.microsoft.com/office/powerpoint/2010/main" val="2810840173"/>
      </p:ext>
    </p:extLst>
  </p:cSld>
  <p:clrMapOvr>
    <a:masterClrMapping/>
  </p:clrMapOvr>
  <mc:AlternateContent xmlns:mc="http://schemas.openxmlformats.org/markup-compatibility/2006" xmlns:p14="http://schemas.microsoft.com/office/powerpoint/2010/main">
    <mc:Choice Requires="p14">
      <p:transition spd="slow" p14:dur="1250" advTm="31594">
        <p:fade/>
      </p:transition>
    </mc:Choice>
    <mc:Fallback xmlns="">
      <p:transition spd="slow" advTm="31594">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95729"/>
            <a:ext cx="8497062" cy="818388"/>
          </a:xfrm>
          <a:prstGeom prst="rect">
            <a:avLst/>
          </a:prstGeom>
        </p:spPr>
        <p:txBody>
          <a:bodyPr/>
          <a:lstStyle/>
          <a:p>
            <a:pPr defTabSz="700088">
              <a:spcBef>
                <a:spcPct val="2000"/>
              </a:spcBef>
              <a:defRPr/>
            </a:pPr>
            <a:r>
              <a:rPr lang="en-US" dirty="0"/>
              <a:t>Host Cellular Co-Receptors Involved in HIV Entry</a:t>
            </a:r>
            <a:endParaRPr lang="en-US" dirty="0">
              <a:solidFill>
                <a:srgbClr val="FFFFFF"/>
              </a:solidFill>
              <a:latin typeface="Arial" charset="0"/>
            </a:endParaRPr>
          </a:p>
        </p:txBody>
      </p:sp>
      <p:sp>
        <p:nvSpPr>
          <p:cNvPr id="3" name="Text Placeholder 2">
            <a:extLst>
              <a:ext uri="{FF2B5EF4-FFF2-40B4-BE49-F238E27FC236}">
                <a16:creationId xmlns:a16="http://schemas.microsoft.com/office/drawing/2014/main" id="{AB0725BF-C061-6A43-868C-8B07831C670C}"/>
              </a:ext>
            </a:extLst>
          </p:cNvPr>
          <p:cNvSpPr>
            <a:spLocks noGrp="1"/>
          </p:cNvSpPr>
          <p:nvPr>
            <p:ph type="body" sz="quarter" idx="14"/>
          </p:nvPr>
        </p:nvSpPr>
        <p:spPr/>
        <p:txBody>
          <a:bodyPr/>
          <a:lstStyle/>
          <a:p>
            <a:r>
              <a:rPr lang="en-US" dirty="0"/>
              <a:t>Illustration: David H. Spach, MD</a:t>
            </a:r>
          </a:p>
        </p:txBody>
      </p:sp>
      <p:sp>
        <p:nvSpPr>
          <p:cNvPr id="28" name="Rectangle 75"/>
          <p:cNvSpPr>
            <a:spLocks noChangeArrowheads="1"/>
          </p:cNvSpPr>
          <p:nvPr/>
        </p:nvSpPr>
        <p:spPr bwMode="auto">
          <a:xfrm>
            <a:off x="3638550" y="1031852"/>
            <a:ext cx="1885950" cy="375131"/>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800" b="1" dirty="0">
                <a:solidFill>
                  <a:srgbClr val="000000"/>
                </a:solidFill>
                <a:latin typeface="Arial" charset="0"/>
              </a:rPr>
              <a:t>HIV </a:t>
            </a:r>
          </a:p>
        </p:txBody>
      </p:sp>
      <p:pic>
        <p:nvPicPr>
          <p:cNvPr id="6" name="Picture 5" descr="HIV_Orang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38965" y="1475651"/>
            <a:ext cx="1303048" cy="1300645"/>
          </a:xfrm>
          <a:prstGeom prst="rect">
            <a:avLst/>
          </a:prstGeom>
        </p:spPr>
      </p:pic>
      <p:sp>
        <p:nvSpPr>
          <p:cNvPr id="25" name="Rectangle 75"/>
          <p:cNvSpPr>
            <a:spLocks noChangeArrowheads="1"/>
          </p:cNvSpPr>
          <p:nvPr/>
        </p:nvSpPr>
        <p:spPr bwMode="auto">
          <a:xfrm>
            <a:off x="2171700" y="3028951"/>
            <a:ext cx="742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chemeClr val="tx1">
                    <a:lumMod val="50000"/>
                    <a:lumOff val="50000"/>
                  </a:schemeClr>
                </a:solidFill>
                <a:latin typeface="Arial" charset="0"/>
              </a:rPr>
              <a:t>CD4</a:t>
            </a:r>
          </a:p>
        </p:txBody>
      </p:sp>
      <p:sp>
        <p:nvSpPr>
          <p:cNvPr id="26" name="Rectangle 75"/>
          <p:cNvSpPr>
            <a:spLocks noChangeArrowheads="1"/>
          </p:cNvSpPr>
          <p:nvPr/>
        </p:nvSpPr>
        <p:spPr bwMode="auto">
          <a:xfrm>
            <a:off x="3629025" y="3609358"/>
            <a:ext cx="1885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err="1">
                <a:solidFill>
                  <a:srgbClr val="161616"/>
                </a:solidFill>
                <a:latin typeface="Arial" charset="0"/>
              </a:rPr>
              <a:t>Coreceptors</a:t>
            </a:r>
            <a:endParaRPr lang="en-US" sz="1500" b="1" dirty="0">
              <a:solidFill>
                <a:srgbClr val="161616"/>
              </a:solidFill>
              <a:latin typeface="Arial" charset="0"/>
            </a:endParaRPr>
          </a:p>
        </p:txBody>
      </p:sp>
      <p:grpSp>
        <p:nvGrpSpPr>
          <p:cNvPr id="45" name="Group 44"/>
          <p:cNvGrpSpPr>
            <a:grpSpLocks noChangeAspect="1"/>
          </p:cNvGrpSpPr>
          <p:nvPr/>
        </p:nvGrpSpPr>
        <p:grpSpPr>
          <a:xfrm>
            <a:off x="3376680" y="3763396"/>
            <a:ext cx="560324" cy="917852"/>
            <a:chOff x="5932292" y="4083050"/>
            <a:chExt cx="708025" cy="1403350"/>
          </a:xfrm>
        </p:grpSpPr>
        <p:sp>
          <p:nvSpPr>
            <p:cNvPr id="46" name="Freeform 72"/>
            <p:cNvSpPr>
              <a:spLocks noChangeAspect="1"/>
            </p:cNvSpPr>
            <p:nvPr/>
          </p:nvSpPr>
          <p:spPr bwMode="auto">
            <a:xfrm rot="532961">
              <a:off x="6049767" y="4221163"/>
              <a:ext cx="152400" cy="274637"/>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7" name="Freeform 71"/>
            <p:cNvSpPr>
              <a:spLocks/>
            </p:cNvSpPr>
            <p:nvPr/>
          </p:nvSpPr>
          <p:spPr bwMode="auto">
            <a:xfrm>
              <a:off x="6373617" y="4229100"/>
              <a:ext cx="152400" cy="3048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8" name="Freeform 54"/>
            <p:cNvSpPr>
              <a:spLocks noChangeAspect="1"/>
            </p:cNvSpPr>
            <p:nvPr/>
          </p:nvSpPr>
          <p:spPr bwMode="auto">
            <a:xfrm rot="21109155">
              <a:off x="5994205" y="4083050"/>
              <a:ext cx="317500" cy="488950"/>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9" name="Freeform 56"/>
            <p:cNvSpPr>
              <a:spLocks/>
            </p:cNvSpPr>
            <p:nvPr/>
          </p:nvSpPr>
          <p:spPr bwMode="auto">
            <a:xfrm>
              <a:off x="6237092" y="4281488"/>
              <a:ext cx="106363" cy="2286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0" name="Freeform 57"/>
            <p:cNvSpPr>
              <a:spLocks noChangeAspect="1"/>
            </p:cNvSpPr>
            <p:nvPr/>
          </p:nvSpPr>
          <p:spPr bwMode="auto">
            <a:xfrm rot="695040" flipV="1">
              <a:off x="5948167" y="4986338"/>
              <a:ext cx="136525" cy="2667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1" name="Freeform 58"/>
            <p:cNvSpPr>
              <a:spLocks noChangeAspect="1"/>
            </p:cNvSpPr>
            <p:nvPr/>
          </p:nvSpPr>
          <p:spPr bwMode="auto">
            <a:xfrm rot="257085">
              <a:off x="6154542" y="4965700"/>
              <a:ext cx="93663" cy="381000"/>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2" name="Freeform 59"/>
            <p:cNvSpPr>
              <a:spLocks noChangeAspect="1"/>
            </p:cNvSpPr>
            <p:nvPr/>
          </p:nvSpPr>
          <p:spPr bwMode="auto">
            <a:xfrm rot="841407" flipV="1">
              <a:off x="6303767" y="4986338"/>
              <a:ext cx="136525" cy="32067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3" name="AutoShape 61"/>
            <p:cNvSpPr>
              <a:spLocks noChangeAspect="1" noChangeArrowheads="1"/>
            </p:cNvSpPr>
            <p:nvPr/>
          </p:nvSpPr>
          <p:spPr bwMode="auto">
            <a:xfrm>
              <a:off x="6025955" y="4376738"/>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4" name="AutoShape 62"/>
            <p:cNvSpPr>
              <a:spLocks noChangeAspect="1" noChangeArrowheads="1"/>
            </p:cNvSpPr>
            <p:nvPr/>
          </p:nvSpPr>
          <p:spPr bwMode="auto">
            <a:xfrm rot="396020">
              <a:off x="5932292" y="4376738"/>
              <a:ext cx="114300" cy="693737"/>
            </a:xfrm>
            <a:prstGeom prst="can">
              <a:avLst>
                <a:gd name="adj" fmla="val 27228"/>
              </a:avLst>
            </a:prstGeom>
            <a:solidFill>
              <a:srgbClr val="3169CF"/>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5" name="AutoShape 63"/>
            <p:cNvSpPr>
              <a:spLocks noChangeAspect="1" noChangeArrowheads="1"/>
            </p:cNvSpPr>
            <p:nvPr/>
          </p:nvSpPr>
          <p:spPr bwMode="auto">
            <a:xfrm>
              <a:off x="6111680" y="4373563"/>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6" name="AutoShape 64"/>
            <p:cNvSpPr>
              <a:spLocks noChangeAspect="1" noChangeArrowheads="1"/>
            </p:cNvSpPr>
            <p:nvPr/>
          </p:nvSpPr>
          <p:spPr bwMode="auto">
            <a:xfrm rot="21392502">
              <a:off x="6203755" y="4371975"/>
              <a:ext cx="106362"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7" name="AutoShape 65"/>
            <p:cNvSpPr>
              <a:spLocks noChangeAspect="1" noChangeArrowheads="1"/>
            </p:cNvSpPr>
            <p:nvPr/>
          </p:nvSpPr>
          <p:spPr bwMode="auto">
            <a:xfrm rot="42361">
              <a:off x="6281542" y="4368800"/>
              <a:ext cx="106363"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8" name="AutoShape 66"/>
            <p:cNvSpPr>
              <a:spLocks noChangeAspect="1" noChangeArrowheads="1"/>
            </p:cNvSpPr>
            <p:nvPr/>
          </p:nvSpPr>
          <p:spPr bwMode="auto">
            <a:xfrm rot="21286103">
              <a:off x="6365680" y="4371975"/>
              <a:ext cx="106362"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9" name="AutoShape 67"/>
            <p:cNvSpPr>
              <a:spLocks noChangeAspect="1" noChangeArrowheads="1"/>
            </p:cNvSpPr>
            <p:nvPr/>
          </p:nvSpPr>
          <p:spPr bwMode="auto">
            <a:xfrm rot="21427049">
              <a:off x="6470455" y="4373563"/>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60" name="Freeform 70"/>
            <p:cNvSpPr>
              <a:spLocks/>
            </p:cNvSpPr>
            <p:nvPr/>
          </p:nvSpPr>
          <p:spPr bwMode="auto">
            <a:xfrm>
              <a:off x="6148192" y="5029200"/>
              <a:ext cx="492125" cy="457200"/>
            </a:xfrm>
            <a:custGeom>
              <a:avLst/>
              <a:gdLst/>
              <a:ahLst/>
              <a:cxnLst>
                <a:cxn ang="0">
                  <a:pos x="264" y="0"/>
                </a:cxn>
                <a:cxn ang="0">
                  <a:pos x="336" y="72"/>
                </a:cxn>
                <a:cxn ang="0">
                  <a:pos x="352" y="112"/>
                </a:cxn>
                <a:cxn ang="0">
                  <a:pos x="272" y="216"/>
                </a:cxn>
                <a:cxn ang="0">
                  <a:pos x="320" y="272"/>
                </a:cxn>
                <a:cxn ang="0">
                  <a:pos x="296" y="320"/>
                </a:cxn>
                <a:cxn ang="0">
                  <a:pos x="232" y="336"/>
                </a:cxn>
                <a:cxn ang="0">
                  <a:pos x="0" y="344"/>
                </a:cxn>
              </a:cxnLst>
              <a:rect l="0" t="0" r="r" b="b"/>
              <a:pathLst>
                <a:path w="358" h="344">
                  <a:moveTo>
                    <a:pt x="264" y="0"/>
                  </a:moveTo>
                  <a:cubicBezTo>
                    <a:pt x="276" y="85"/>
                    <a:pt x="265" y="48"/>
                    <a:pt x="336" y="72"/>
                  </a:cubicBezTo>
                  <a:cubicBezTo>
                    <a:pt x="341" y="85"/>
                    <a:pt x="350" y="97"/>
                    <a:pt x="352" y="112"/>
                  </a:cubicBezTo>
                  <a:cubicBezTo>
                    <a:pt x="358" y="199"/>
                    <a:pt x="325" y="180"/>
                    <a:pt x="272" y="216"/>
                  </a:cubicBezTo>
                  <a:cubicBezTo>
                    <a:pt x="234" y="271"/>
                    <a:pt x="265" y="264"/>
                    <a:pt x="320" y="272"/>
                  </a:cubicBezTo>
                  <a:cubicBezTo>
                    <a:pt x="314" y="287"/>
                    <a:pt x="310" y="308"/>
                    <a:pt x="296" y="320"/>
                  </a:cubicBezTo>
                  <a:cubicBezTo>
                    <a:pt x="288" y="326"/>
                    <a:pt x="233" y="335"/>
                    <a:pt x="232" y="336"/>
                  </a:cubicBezTo>
                  <a:cubicBezTo>
                    <a:pt x="100" y="344"/>
                    <a:pt x="81" y="344"/>
                    <a:pt x="0" y="344"/>
                  </a:cubicBezTo>
                </a:path>
              </a:pathLst>
            </a:custGeom>
            <a:noFill/>
            <a:ln w="635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grpSp>
      <p:sp>
        <p:nvSpPr>
          <p:cNvPr id="61" name="Rectangle 75"/>
          <p:cNvSpPr>
            <a:spLocks noChangeArrowheads="1"/>
          </p:cNvSpPr>
          <p:nvPr/>
        </p:nvSpPr>
        <p:spPr bwMode="auto">
          <a:xfrm>
            <a:off x="3288723" y="4663788"/>
            <a:ext cx="77662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rgbClr val="0070C0"/>
                </a:solidFill>
                <a:latin typeface="Arial" charset="0"/>
              </a:rPr>
              <a:t>CCR5 </a:t>
            </a:r>
          </a:p>
        </p:txBody>
      </p:sp>
      <p:pic>
        <p:nvPicPr>
          <p:cNvPr id="97" name="Picture 96" descr="CD4_Green_Fill.png">
            <a:extLst>
              <a:ext uri="{FF2B5EF4-FFF2-40B4-BE49-F238E27FC236}">
                <a16:creationId xmlns:a16="http://schemas.microsoft.com/office/drawing/2014/main" id="{CB0ED6A1-B53C-E541-B4D1-8FE9D559D981}"/>
              </a:ext>
            </a:extLst>
          </p:cNvPr>
          <p:cNvPicPr>
            <a:picLocks/>
          </p:cNvPicPr>
          <p:nvPr/>
        </p:nvPicPr>
        <p:blipFill>
          <a:blip r:embed="rId3" cstate="print">
            <a:grayscl/>
            <a:alphaModFix amt="68000"/>
            <a:extLst>
              <a:ext uri="{28A0092B-C50C-407E-A947-70E740481C1C}">
                <a14:useLocalDpi xmlns:a14="http://schemas.microsoft.com/office/drawing/2010/main"/>
              </a:ext>
            </a:extLst>
          </a:blip>
          <a:stretch>
            <a:fillRect/>
          </a:stretch>
        </p:blipFill>
        <p:spPr>
          <a:xfrm>
            <a:off x="2459192" y="3289474"/>
            <a:ext cx="652477" cy="1277057"/>
          </a:xfrm>
          <a:prstGeom prst="rect">
            <a:avLst/>
          </a:prstGeom>
        </p:spPr>
      </p:pic>
      <p:pic>
        <p:nvPicPr>
          <p:cNvPr id="98" name="Picture 97" descr="CD4_Green_Fill.png">
            <a:extLst>
              <a:ext uri="{FF2B5EF4-FFF2-40B4-BE49-F238E27FC236}">
                <a16:creationId xmlns:a16="http://schemas.microsoft.com/office/drawing/2014/main" id="{A1F74EBA-1432-C04F-9F70-ECC208F4A34C}"/>
              </a:ext>
            </a:extLst>
          </p:cNvPr>
          <p:cNvPicPr>
            <a:picLocks/>
          </p:cNvPicPr>
          <p:nvPr/>
        </p:nvPicPr>
        <p:blipFill>
          <a:blip r:embed="rId3" cstate="print">
            <a:grayscl/>
            <a:alphaModFix amt="62000"/>
            <a:extLst>
              <a:ext uri="{28A0092B-C50C-407E-A947-70E740481C1C}">
                <a14:useLocalDpi xmlns:a14="http://schemas.microsoft.com/office/drawing/2010/main"/>
              </a:ext>
            </a:extLst>
          </a:blip>
          <a:stretch>
            <a:fillRect/>
          </a:stretch>
        </p:blipFill>
        <p:spPr>
          <a:xfrm flipH="1">
            <a:off x="6201089" y="3289474"/>
            <a:ext cx="657559" cy="1282446"/>
          </a:xfrm>
          <a:prstGeom prst="rect">
            <a:avLst/>
          </a:prstGeom>
        </p:spPr>
      </p:pic>
      <p:sp>
        <p:nvSpPr>
          <p:cNvPr id="99" name="Oval 8">
            <a:extLst>
              <a:ext uri="{FF2B5EF4-FFF2-40B4-BE49-F238E27FC236}">
                <a16:creationId xmlns:a16="http://schemas.microsoft.com/office/drawing/2014/main" id="{14F39E73-19D2-0247-921C-DFF46CBFA7B5}"/>
              </a:ext>
            </a:extLst>
          </p:cNvPr>
          <p:cNvSpPr/>
          <p:nvPr/>
        </p:nvSpPr>
        <p:spPr>
          <a:xfrm flipH="1">
            <a:off x="2162812" y="4309757"/>
            <a:ext cx="886500" cy="497340"/>
          </a:xfrm>
          <a:prstGeom prst="ellipse">
            <a:avLst/>
          </a:prstGeom>
          <a:solidFill>
            <a:srgbClr val="98A5AF"/>
          </a:solidFill>
          <a:ln w="6350">
            <a:solidFill>
              <a:schemeClr val="tx1"/>
            </a:solid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Oval 8">
            <a:extLst>
              <a:ext uri="{FF2B5EF4-FFF2-40B4-BE49-F238E27FC236}">
                <a16:creationId xmlns:a16="http://schemas.microsoft.com/office/drawing/2014/main" id="{7E905EC4-6DEB-CB4D-8D10-66EE44111C74}"/>
              </a:ext>
            </a:extLst>
          </p:cNvPr>
          <p:cNvSpPr/>
          <p:nvPr/>
        </p:nvSpPr>
        <p:spPr>
          <a:xfrm flipH="1">
            <a:off x="6415720" y="4286093"/>
            <a:ext cx="886500" cy="497340"/>
          </a:xfrm>
          <a:prstGeom prst="ellipse">
            <a:avLst/>
          </a:prstGeom>
          <a:solidFill>
            <a:srgbClr val="98A5AF"/>
          </a:solidFill>
          <a:ln w="6350">
            <a:solidFill>
              <a:schemeClr val="tx1"/>
            </a:solid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75"/>
          <p:cNvSpPr>
            <a:spLocks noChangeArrowheads="1"/>
          </p:cNvSpPr>
          <p:nvPr/>
        </p:nvSpPr>
        <p:spPr bwMode="auto">
          <a:xfrm>
            <a:off x="6442976" y="3028951"/>
            <a:ext cx="742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chemeClr val="tx1">
                    <a:lumMod val="50000"/>
                    <a:lumOff val="50000"/>
                  </a:schemeClr>
                </a:solidFill>
                <a:latin typeface="Arial" charset="0"/>
              </a:rPr>
              <a:t>CD4</a:t>
            </a:r>
          </a:p>
        </p:txBody>
      </p:sp>
      <p:grpSp>
        <p:nvGrpSpPr>
          <p:cNvPr id="102" name="Group 101"/>
          <p:cNvGrpSpPr>
            <a:grpSpLocks noChangeAspect="1"/>
          </p:cNvGrpSpPr>
          <p:nvPr/>
        </p:nvGrpSpPr>
        <p:grpSpPr>
          <a:xfrm>
            <a:off x="5420998" y="3719185"/>
            <a:ext cx="606886" cy="890492"/>
            <a:chOff x="5715000" y="2514600"/>
            <a:chExt cx="846138" cy="1327728"/>
          </a:xfrm>
        </p:grpSpPr>
        <p:sp>
          <p:nvSpPr>
            <p:cNvPr id="103" name="Freeform 11"/>
            <p:cNvSpPr>
              <a:spLocks noChangeAspect="1"/>
            </p:cNvSpPr>
            <p:nvPr/>
          </p:nvSpPr>
          <p:spPr bwMode="auto">
            <a:xfrm>
              <a:off x="5853113" y="2735406"/>
              <a:ext cx="119062" cy="225136"/>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4" name="Freeform 12"/>
            <p:cNvSpPr>
              <a:spLocks noChangeAspect="1"/>
            </p:cNvSpPr>
            <p:nvPr/>
          </p:nvSpPr>
          <p:spPr bwMode="auto">
            <a:xfrm>
              <a:off x="5791200" y="2514600"/>
              <a:ext cx="387350" cy="437284"/>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5" name="Freeform 13"/>
            <p:cNvSpPr>
              <a:spLocks noChangeAspect="1"/>
            </p:cNvSpPr>
            <p:nvPr/>
          </p:nvSpPr>
          <p:spPr bwMode="auto">
            <a:xfrm flipH="1">
              <a:off x="6129338" y="2666134"/>
              <a:ext cx="142875" cy="484909"/>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6" name="Freeform 14"/>
            <p:cNvSpPr>
              <a:spLocks/>
            </p:cNvSpPr>
            <p:nvPr/>
          </p:nvSpPr>
          <p:spPr bwMode="auto">
            <a:xfrm>
              <a:off x="5991225" y="2804679"/>
              <a:ext cx="106363" cy="207818"/>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7" name="Freeform 15"/>
            <p:cNvSpPr>
              <a:spLocks noChangeAspect="1"/>
            </p:cNvSpPr>
            <p:nvPr/>
          </p:nvSpPr>
          <p:spPr bwMode="auto">
            <a:xfrm flipV="1">
              <a:off x="5726113" y="3445452"/>
              <a:ext cx="136525" cy="24245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8" name="Freeform 16"/>
            <p:cNvSpPr>
              <a:spLocks noChangeAspect="1"/>
            </p:cNvSpPr>
            <p:nvPr/>
          </p:nvSpPr>
          <p:spPr bwMode="auto">
            <a:xfrm rot="21181594">
              <a:off x="5946775" y="3426691"/>
              <a:ext cx="93663" cy="346364"/>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9" name="Freeform 17"/>
            <p:cNvSpPr>
              <a:spLocks noChangeAspect="1"/>
            </p:cNvSpPr>
            <p:nvPr/>
          </p:nvSpPr>
          <p:spPr bwMode="auto">
            <a:xfrm flipV="1">
              <a:off x="6105525" y="3445452"/>
              <a:ext cx="136525" cy="291523"/>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0" name="Freeform 18"/>
            <p:cNvSpPr>
              <a:spLocks noChangeAspect="1"/>
            </p:cNvSpPr>
            <p:nvPr/>
          </p:nvSpPr>
          <p:spPr bwMode="auto">
            <a:xfrm rot="21462949">
              <a:off x="6172200" y="3495964"/>
              <a:ext cx="388938" cy="346364"/>
            </a:xfrm>
            <a:custGeom>
              <a:avLst/>
              <a:gdLst/>
              <a:ahLst/>
              <a:cxnLst>
                <a:cxn ang="0">
                  <a:pos x="240" y="0"/>
                </a:cxn>
                <a:cxn ang="0">
                  <a:pos x="360" y="376"/>
                </a:cxn>
                <a:cxn ang="0">
                  <a:pos x="408" y="352"/>
                </a:cxn>
                <a:cxn ang="0">
                  <a:pos x="472" y="240"/>
                </a:cxn>
                <a:cxn ang="0">
                  <a:pos x="576" y="208"/>
                </a:cxn>
                <a:cxn ang="0">
                  <a:pos x="664" y="240"/>
                </a:cxn>
                <a:cxn ang="0">
                  <a:pos x="696" y="400"/>
                </a:cxn>
                <a:cxn ang="0">
                  <a:pos x="688" y="552"/>
                </a:cxn>
                <a:cxn ang="0">
                  <a:pos x="656" y="616"/>
                </a:cxn>
                <a:cxn ang="0">
                  <a:pos x="336" y="720"/>
                </a:cxn>
                <a:cxn ang="0">
                  <a:pos x="184" y="752"/>
                </a:cxn>
                <a:cxn ang="0">
                  <a:pos x="0" y="728"/>
                </a:cxn>
              </a:cxnLst>
              <a:rect l="0" t="0" r="r" b="b"/>
              <a:pathLst>
                <a:path w="697" h="783">
                  <a:moveTo>
                    <a:pt x="240" y="0"/>
                  </a:moveTo>
                  <a:cubicBezTo>
                    <a:pt x="182" y="173"/>
                    <a:pt x="194" y="334"/>
                    <a:pt x="360" y="376"/>
                  </a:cubicBezTo>
                  <a:cubicBezTo>
                    <a:pt x="370" y="372"/>
                    <a:pt x="402" y="364"/>
                    <a:pt x="408" y="352"/>
                  </a:cubicBezTo>
                  <a:cubicBezTo>
                    <a:pt x="436" y="286"/>
                    <a:pt x="388" y="267"/>
                    <a:pt x="472" y="240"/>
                  </a:cubicBezTo>
                  <a:cubicBezTo>
                    <a:pt x="500" y="183"/>
                    <a:pt x="518" y="198"/>
                    <a:pt x="576" y="208"/>
                  </a:cubicBezTo>
                  <a:cubicBezTo>
                    <a:pt x="626" y="191"/>
                    <a:pt x="640" y="192"/>
                    <a:pt x="664" y="240"/>
                  </a:cubicBezTo>
                  <a:cubicBezTo>
                    <a:pt x="672" y="293"/>
                    <a:pt x="686" y="345"/>
                    <a:pt x="696" y="400"/>
                  </a:cubicBezTo>
                  <a:cubicBezTo>
                    <a:pt x="693" y="450"/>
                    <a:pt x="697" y="502"/>
                    <a:pt x="688" y="552"/>
                  </a:cubicBezTo>
                  <a:cubicBezTo>
                    <a:pt x="683" y="575"/>
                    <a:pt x="663" y="593"/>
                    <a:pt x="656" y="616"/>
                  </a:cubicBezTo>
                  <a:cubicBezTo>
                    <a:pt x="618" y="727"/>
                    <a:pt x="420" y="711"/>
                    <a:pt x="336" y="720"/>
                  </a:cubicBezTo>
                  <a:cubicBezTo>
                    <a:pt x="283" y="733"/>
                    <a:pt x="232" y="727"/>
                    <a:pt x="184" y="752"/>
                  </a:cubicBezTo>
                  <a:cubicBezTo>
                    <a:pt x="8" y="743"/>
                    <a:pt x="55" y="783"/>
                    <a:pt x="0" y="728"/>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1" name="AutoShape 19"/>
            <p:cNvSpPr>
              <a:spLocks noChangeAspect="1" noChangeArrowheads="1"/>
            </p:cNvSpPr>
            <p:nvPr/>
          </p:nvSpPr>
          <p:spPr bwMode="auto">
            <a:xfrm>
              <a:off x="5803900" y="2891270"/>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2" name="AutoShape 20"/>
            <p:cNvSpPr>
              <a:spLocks noChangeAspect="1" noChangeArrowheads="1"/>
            </p:cNvSpPr>
            <p:nvPr/>
          </p:nvSpPr>
          <p:spPr bwMode="auto">
            <a:xfrm rot="396020">
              <a:off x="5715000" y="2891270"/>
              <a:ext cx="114300" cy="630671"/>
            </a:xfrm>
            <a:prstGeom prst="can">
              <a:avLst>
                <a:gd name="adj" fmla="val 27228"/>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3" name="AutoShape 21"/>
            <p:cNvSpPr>
              <a:spLocks noChangeAspect="1" noChangeArrowheads="1"/>
            </p:cNvSpPr>
            <p:nvPr/>
          </p:nvSpPr>
          <p:spPr bwMode="auto">
            <a:xfrm>
              <a:off x="589597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4" name="AutoShape 22"/>
            <p:cNvSpPr>
              <a:spLocks noChangeAspect="1" noChangeArrowheads="1"/>
            </p:cNvSpPr>
            <p:nvPr/>
          </p:nvSpPr>
          <p:spPr bwMode="auto">
            <a:xfrm rot="21392502">
              <a:off x="59721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5" name="AutoShape 23"/>
            <p:cNvSpPr>
              <a:spLocks noChangeAspect="1" noChangeArrowheads="1"/>
            </p:cNvSpPr>
            <p:nvPr/>
          </p:nvSpPr>
          <p:spPr bwMode="auto">
            <a:xfrm rot="42361">
              <a:off x="6045200" y="2884055"/>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6" name="AutoShape 24"/>
            <p:cNvSpPr>
              <a:spLocks noChangeAspect="1" noChangeArrowheads="1"/>
            </p:cNvSpPr>
            <p:nvPr/>
          </p:nvSpPr>
          <p:spPr bwMode="auto">
            <a:xfrm rot="21286103">
              <a:off x="61245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7" name="AutoShape 25"/>
            <p:cNvSpPr>
              <a:spLocks noChangeAspect="1" noChangeArrowheads="1"/>
            </p:cNvSpPr>
            <p:nvPr/>
          </p:nvSpPr>
          <p:spPr bwMode="auto">
            <a:xfrm rot="21223658">
              <a:off x="621982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grpSp>
      <p:sp>
        <p:nvSpPr>
          <p:cNvPr id="119" name="Rectangle 75"/>
          <p:cNvSpPr>
            <a:spLocks noChangeArrowheads="1"/>
          </p:cNvSpPr>
          <p:nvPr/>
        </p:nvSpPr>
        <p:spPr bwMode="auto">
          <a:xfrm>
            <a:off x="5164064" y="4651955"/>
            <a:ext cx="109618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rgbClr val="7E517F"/>
                </a:solidFill>
                <a:latin typeface="Arial" charset="0"/>
              </a:rPr>
              <a:t>CXCR4</a:t>
            </a:r>
          </a:p>
        </p:txBody>
      </p:sp>
      <p:sp>
        <p:nvSpPr>
          <p:cNvPr id="120" name="Striped Right Arrow 119"/>
          <p:cNvSpPr/>
          <p:nvPr/>
        </p:nvSpPr>
        <p:spPr>
          <a:xfrm rot="7523543">
            <a:off x="3542660" y="3117707"/>
            <a:ext cx="817998" cy="251460"/>
          </a:xfrm>
          <a:prstGeom prst="striped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4" name="Striped Right Arrow 63">
            <a:extLst>
              <a:ext uri="{FF2B5EF4-FFF2-40B4-BE49-F238E27FC236}">
                <a16:creationId xmlns:a16="http://schemas.microsoft.com/office/drawing/2014/main" id="{7EAA77B9-E732-DE43-A001-5BE9F8885CFA}"/>
              </a:ext>
            </a:extLst>
          </p:cNvPr>
          <p:cNvSpPr/>
          <p:nvPr/>
        </p:nvSpPr>
        <p:spPr>
          <a:xfrm rot="14076457" flipH="1">
            <a:off x="4891481" y="3117707"/>
            <a:ext cx="817998" cy="251460"/>
          </a:xfrm>
          <a:prstGeom prst="stripedRightArrow">
            <a:avLst/>
          </a:prstGeom>
          <a:solidFill>
            <a:srgbClr val="7E5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75">
            <a:extLst>
              <a:ext uri="{FF2B5EF4-FFF2-40B4-BE49-F238E27FC236}">
                <a16:creationId xmlns:a16="http://schemas.microsoft.com/office/drawing/2014/main" id="{037BFFDD-3C13-B0A9-B79A-E02994EEE371}"/>
              </a:ext>
            </a:extLst>
          </p:cNvPr>
          <p:cNvSpPr>
            <a:spLocks noChangeArrowheads="1"/>
          </p:cNvSpPr>
          <p:nvPr/>
        </p:nvSpPr>
        <p:spPr bwMode="auto">
          <a:xfrm>
            <a:off x="5597864" y="2013454"/>
            <a:ext cx="325472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dirty="0">
                <a:solidFill>
                  <a:srgbClr val="89440C"/>
                </a:solidFill>
                <a:latin typeface="Arial" charset="0"/>
              </a:rPr>
              <a:t>HIV gp120 determines HIV tropism</a:t>
            </a:r>
          </a:p>
        </p:txBody>
      </p:sp>
      <p:cxnSp>
        <p:nvCxnSpPr>
          <p:cNvPr id="8" name="Straight Connector 7">
            <a:extLst>
              <a:ext uri="{FF2B5EF4-FFF2-40B4-BE49-F238E27FC236}">
                <a16:creationId xmlns:a16="http://schemas.microsoft.com/office/drawing/2014/main" id="{BE88C24F-C530-CC9F-7B33-29878DA8BEC1}"/>
              </a:ext>
            </a:extLst>
          </p:cNvPr>
          <p:cNvCxnSpPr>
            <a:cxnSpLocks/>
          </p:cNvCxnSpPr>
          <p:nvPr/>
        </p:nvCxnSpPr>
        <p:spPr>
          <a:xfrm>
            <a:off x="5258806" y="2186842"/>
            <a:ext cx="466133" cy="0"/>
          </a:xfrm>
          <a:prstGeom prst="line">
            <a:avLst/>
          </a:prstGeom>
          <a:ln>
            <a:solidFill>
              <a:srgbClr val="A053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57338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95729"/>
            <a:ext cx="8497062" cy="818388"/>
          </a:xfrm>
          <a:prstGeom prst="rect">
            <a:avLst/>
          </a:prstGeom>
        </p:spPr>
        <p:txBody>
          <a:bodyPr/>
          <a:lstStyle/>
          <a:p>
            <a:pPr defTabSz="700088">
              <a:spcBef>
                <a:spcPct val="2000"/>
              </a:spcBef>
              <a:defRPr/>
            </a:pPr>
            <a:r>
              <a:rPr lang="en-US" dirty="0">
                <a:solidFill>
                  <a:srgbClr val="FFFFFF"/>
                </a:solidFill>
                <a:latin typeface="Arial" charset="0"/>
              </a:rPr>
              <a:t>R5-Tropic HIV (R5 HIV)</a:t>
            </a:r>
          </a:p>
        </p:txBody>
      </p:sp>
      <p:sp>
        <p:nvSpPr>
          <p:cNvPr id="3" name="Text Placeholder 2">
            <a:extLst>
              <a:ext uri="{FF2B5EF4-FFF2-40B4-BE49-F238E27FC236}">
                <a16:creationId xmlns:a16="http://schemas.microsoft.com/office/drawing/2014/main" id="{F52FB158-1F8A-2746-A85B-B17B00579A6D}"/>
              </a:ext>
            </a:extLst>
          </p:cNvPr>
          <p:cNvSpPr>
            <a:spLocks noGrp="1"/>
          </p:cNvSpPr>
          <p:nvPr>
            <p:ph type="body" sz="quarter" idx="14"/>
          </p:nvPr>
        </p:nvSpPr>
        <p:spPr/>
        <p:txBody>
          <a:bodyPr/>
          <a:lstStyle/>
          <a:p>
            <a:r>
              <a:rPr lang="en-US" dirty="0"/>
              <a:t>Illustration: David H. Spach, MD</a:t>
            </a:r>
          </a:p>
        </p:txBody>
      </p:sp>
      <p:sp>
        <p:nvSpPr>
          <p:cNvPr id="25" name="Rectangle 75"/>
          <p:cNvSpPr>
            <a:spLocks noChangeArrowheads="1"/>
          </p:cNvSpPr>
          <p:nvPr/>
        </p:nvSpPr>
        <p:spPr bwMode="auto">
          <a:xfrm>
            <a:off x="2171700" y="3028951"/>
            <a:ext cx="742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chemeClr val="tx1">
                    <a:lumMod val="50000"/>
                    <a:lumOff val="50000"/>
                  </a:schemeClr>
                </a:solidFill>
                <a:latin typeface="Arial" charset="0"/>
              </a:rPr>
              <a:t>CD4</a:t>
            </a:r>
          </a:p>
        </p:txBody>
      </p:sp>
      <p:sp>
        <p:nvSpPr>
          <p:cNvPr id="26" name="Rectangle 75"/>
          <p:cNvSpPr>
            <a:spLocks noChangeArrowheads="1"/>
          </p:cNvSpPr>
          <p:nvPr/>
        </p:nvSpPr>
        <p:spPr bwMode="auto">
          <a:xfrm>
            <a:off x="3629025" y="3609358"/>
            <a:ext cx="1885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err="1">
                <a:solidFill>
                  <a:srgbClr val="161616"/>
                </a:solidFill>
                <a:latin typeface="Arial" charset="0"/>
              </a:rPr>
              <a:t>Coreceptors</a:t>
            </a:r>
            <a:endParaRPr lang="en-US" sz="1500" b="1" dirty="0">
              <a:solidFill>
                <a:srgbClr val="161616"/>
              </a:solidFill>
              <a:latin typeface="Arial" charset="0"/>
            </a:endParaRPr>
          </a:p>
        </p:txBody>
      </p:sp>
      <p:grpSp>
        <p:nvGrpSpPr>
          <p:cNvPr id="45" name="Group 44"/>
          <p:cNvGrpSpPr>
            <a:grpSpLocks noChangeAspect="1"/>
          </p:cNvGrpSpPr>
          <p:nvPr/>
        </p:nvGrpSpPr>
        <p:grpSpPr>
          <a:xfrm>
            <a:off x="3376680" y="3763396"/>
            <a:ext cx="560324" cy="917852"/>
            <a:chOff x="5932292" y="4083050"/>
            <a:chExt cx="708025" cy="1403350"/>
          </a:xfrm>
        </p:grpSpPr>
        <p:sp>
          <p:nvSpPr>
            <p:cNvPr id="46" name="Freeform 72"/>
            <p:cNvSpPr>
              <a:spLocks noChangeAspect="1"/>
            </p:cNvSpPr>
            <p:nvPr/>
          </p:nvSpPr>
          <p:spPr bwMode="auto">
            <a:xfrm rot="532961">
              <a:off x="6049767" y="4221163"/>
              <a:ext cx="152400" cy="274637"/>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7" name="Freeform 71"/>
            <p:cNvSpPr>
              <a:spLocks/>
            </p:cNvSpPr>
            <p:nvPr/>
          </p:nvSpPr>
          <p:spPr bwMode="auto">
            <a:xfrm>
              <a:off x="6373617" y="4229100"/>
              <a:ext cx="152400" cy="3048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8" name="Freeform 54"/>
            <p:cNvSpPr>
              <a:spLocks noChangeAspect="1"/>
            </p:cNvSpPr>
            <p:nvPr/>
          </p:nvSpPr>
          <p:spPr bwMode="auto">
            <a:xfrm rot="21109155">
              <a:off x="5994205" y="4083050"/>
              <a:ext cx="317500" cy="488950"/>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9" name="Freeform 56"/>
            <p:cNvSpPr>
              <a:spLocks/>
            </p:cNvSpPr>
            <p:nvPr/>
          </p:nvSpPr>
          <p:spPr bwMode="auto">
            <a:xfrm>
              <a:off x="6237092" y="4281488"/>
              <a:ext cx="106363" cy="2286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0" name="Freeform 57"/>
            <p:cNvSpPr>
              <a:spLocks noChangeAspect="1"/>
            </p:cNvSpPr>
            <p:nvPr/>
          </p:nvSpPr>
          <p:spPr bwMode="auto">
            <a:xfrm rot="695040" flipV="1">
              <a:off x="5948167" y="4986338"/>
              <a:ext cx="136525" cy="2667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1" name="Freeform 58"/>
            <p:cNvSpPr>
              <a:spLocks noChangeAspect="1"/>
            </p:cNvSpPr>
            <p:nvPr/>
          </p:nvSpPr>
          <p:spPr bwMode="auto">
            <a:xfrm rot="257085">
              <a:off x="6154542" y="4965700"/>
              <a:ext cx="93663" cy="381000"/>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2" name="Freeform 59"/>
            <p:cNvSpPr>
              <a:spLocks noChangeAspect="1"/>
            </p:cNvSpPr>
            <p:nvPr/>
          </p:nvSpPr>
          <p:spPr bwMode="auto">
            <a:xfrm rot="841407" flipV="1">
              <a:off x="6303767" y="4986338"/>
              <a:ext cx="136525" cy="32067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3" name="AutoShape 61"/>
            <p:cNvSpPr>
              <a:spLocks noChangeAspect="1" noChangeArrowheads="1"/>
            </p:cNvSpPr>
            <p:nvPr/>
          </p:nvSpPr>
          <p:spPr bwMode="auto">
            <a:xfrm>
              <a:off x="6025955" y="4376738"/>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4" name="AutoShape 62"/>
            <p:cNvSpPr>
              <a:spLocks noChangeAspect="1" noChangeArrowheads="1"/>
            </p:cNvSpPr>
            <p:nvPr/>
          </p:nvSpPr>
          <p:spPr bwMode="auto">
            <a:xfrm rot="396020">
              <a:off x="5932292" y="4376738"/>
              <a:ext cx="114300" cy="693737"/>
            </a:xfrm>
            <a:prstGeom prst="can">
              <a:avLst>
                <a:gd name="adj" fmla="val 27228"/>
              </a:avLst>
            </a:prstGeom>
            <a:solidFill>
              <a:srgbClr val="3169CF"/>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5" name="AutoShape 63"/>
            <p:cNvSpPr>
              <a:spLocks noChangeAspect="1" noChangeArrowheads="1"/>
            </p:cNvSpPr>
            <p:nvPr/>
          </p:nvSpPr>
          <p:spPr bwMode="auto">
            <a:xfrm>
              <a:off x="6111680" y="4373563"/>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6" name="AutoShape 64"/>
            <p:cNvSpPr>
              <a:spLocks noChangeAspect="1" noChangeArrowheads="1"/>
            </p:cNvSpPr>
            <p:nvPr/>
          </p:nvSpPr>
          <p:spPr bwMode="auto">
            <a:xfrm rot="21392502">
              <a:off x="6203755" y="4371975"/>
              <a:ext cx="106362"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7" name="AutoShape 65"/>
            <p:cNvSpPr>
              <a:spLocks noChangeAspect="1" noChangeArrowheads="1"/>
            </p:cNvSpPr>
            <p:nvPr/>
          </p:nvSpPr>
          <p:spPr bwMode="auto">
            <a:xfrm rot="42361">
              <a:off x="6281542" y="4368800"/>
              <a:ext cx="106363"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8" name="AutoShape 66"/>
            <p:cNvSpPr>
              <a:spLocks noChangeAspect="1" noChangeArrowheads="1"/>
            </p:cNvSpPr>
            <p:nvPr/>
          </p:nvSpPr>
          <p:spPr bwMode="auto">
            <a:xfrm rot="21286103">
              <a:off x="6365680" y="4371975"/>
              <a:ext cx="106362"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9" name="AutoShape 67"/>
            <p:cNvSpPr>
              <a:spLocks noChangeAspect="1" noChangeArrowheads="1"/>
            </p:cNvSpPr>
            <p:nvPr/>
          </p:nvSpPr>
          <p:spPr bwMode="auto">
            <a:xfrm rot="21427049">
              <a:off x="6470455" y="4373563"/>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60" name="Freeform 70"/>
            <p:cNvSpPr>
              <a:spLocks/>
            </p:cNvSpPr>
            <p:nvPr/>
          </p:nvSpPr>
          <p:spPr bwMode="auto">
            <a:xfrm>
              <a:off x="6148192" y="5029200"/>
              <a:ext cx="492125" cy="457200"/>
            </a:xfrm>
            <a:custGeom>
              <a:avLst/>
              <a:gdLst/>
              <a:ahLst/>
              <a:cxnLst>
                <a:cxn ang="0">
                  <a:pos x="264" y="0"/>
                </a:cxn>
                <a:cxn ang="0">
                  <a:pos x="336" y="72"/>
                </a:cxn>
                <a:cxn ang="0">
                  <a:pos x="352" y="112"/>
                </a:cxn>
                <a:cxn ang="0">
                  <a:pos x="272" y="216"/>
                </a:cxn>
                <a:cxn ang="0">
                  <a:pos x="320" y="272"/>
                </a:cxn>
                <a:cxn ang="0">
                  <a:pos x="296" y="320"/>
                </a:cxn>
                <a:cxn ang="0">
                  <a:pos x="232" y="336"/>
                </a:cxn>
                <a:cxn ang="0">
                  <a:pos x="0" y="344"/>
                </a:cxn>
              </a:cxnLst>
              <a:rect l="0" t="0" r="r" b="b"/>
              <a:pathLst>
                <a:path w="358" h="344">
                  <a:moveTo>
                    <a:pt x="264" y="0"/>
                  </a:moveTo>
                  <a:cubicBezTo>
                    <a:pt x="276" y="85"/>
                    <a:pt x="265" y="48"/>
                    <a:pt x="336" y="72"/>
                  </a:cubicBezTo>
                  <a:cubicBezTo>
                    <a:pt x="341" y="85"/>
                    <a:pt x="350" y="97"/>
                    <a:pt x="352" y="112"/>
                  </a:cubicBezTo>
                  <a:cubicBezTo>
                    <a:pt x="358" y="199"/>
                    <a:pt x="325" y="180"/>
                    <a:pt x="272" y="216"/>
                  </a:cubicBezTo>
                  <a:cubicBezTo>
                    <a:pt x="234" y="271"/>
                    <a:pt x="265" y="264"/>
                    <a:pt x="320" y="272"/>
                  </a:cubicBezTo>
                  <a:cubicBezTo>
                    <a:pt x="314" y="287"/>
                    <a:pt x="310" y="308"/>
                    <a:pt x="296" y="320"/>
                  </a:cubicBezTo>
                  <a:cubicBezTo>
                    <a:pt x="288" y="326"/>
                    <a:pt x="233" y="335"/>
                    <a:pt x="232" y="336"/>
                  </a:cubicBezTo>
                  <a:cubicBezTo>
                    <a:pt x="100" y="344"/>
                    <a:pt x="81" y="344"/>
                    <a:pt x="0" y="344"/>
                  </a:cubicBezTo>
                </a:path>
              </a:pathLst>
            </a:custGeom>
            <a:noFill/>
            <a:ln w="635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grpSp>
      <p:sp>
        <p:nvSpPr>
          <p:cNvPr id="61" name="Rectangle 75"/>
          <p:cNvSpPr>
            <a:spLocks noChangeArrowheads="1"/>
          </p:cNvSpPr>
          <p:nvPr/>
        </p:nvSpPr>
        <p:spPr bwMode="auto">
          <a:xfrm>
            <a:off x="3288723" y="4663788"/>
            <a:ext cx="77662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rgbClr val="0070C0"/>
                </a:solidFill>
                <a:latin typeface="Arial" charset="0"/>
              </a:rPr>
              <a:t>CCR5 </a:t>
            </a:r>
          </a:p>
        </p:txBody>
      </p:sp>
      <p:pic>
        <p:nvPicPr>
          <p:cNvPr id="97" name="Picture 96" descr="CD4_Green_Fill.png">
            <a:extLst>
              <a:ext uri="{FF2B5EF4-FFF2-40B4-BE49-F238E27FC236}">
                <a16:creationId xmlns:a16="http://schemas.microsoft.com/office/drawing/2014/main" id="{CB0ED6A1-B53C-E541-B4D1-8FE9D559D981}"/>
              </a:ext>
            </a:extLst>
          </p:cNvPr>
          <p:cNvPicPr>
            <a:picLocks/>
          </p:cNvPicPr>
          <p:nvPr/>
        </p:nvPicPr>
        <p:blipFill>
          <a:blip r:embed="rId2" cstate="print">
            <a:grayscl/>
            <a:alphaModFix amt="68000"/>
            <a:extLst>
              <a:ext uri="{28A0092B-C50C-407E-A947-70E740481C1C}">
                <a14:useLocalDpi xmlns:a14="http://schemas.microsoft.com/office/drawing/2010/main"/>
              </a:ext>
            </a:extLst>
          </a:blip>
          <a:stretch>
            <a:fillRect/>
          </a:stretch>
        </p:blipFill>
        <p:spPr>
          <a:xfrm>
            <a:off x="2459192" y="3289474"/>
            <a:ext cx="652477" cy="1277057"/>
          </a:xfrm>
          <a:prstGeom prst="rect">
            <a:avLst/>
          </a:prstGeom>
        </p:spPr>
      </p:pic>
      <p:pic>
        <p:nvPicPr>
          <p:cNvPr id="98" name="Picture 97" descr="CD4_Green_Fill.png">
            <a:extLst>
              <a:ext uri="{FF2B5EF4-FFF2-40B4-BE49-F238E27FC236}">
                <a16:creationId xmlns:a16="http://schemas.microsoft.com/office/drawing/2014/main" id="{A1F74EBA-1432-C04F-9F70-ECC208F4A34C}"/>
              </a:ext>
            </a:extLst>
          </p:cNvPr>
          <p:cNvPicPr>
            <a:picLocks/>
          </p:cNvPicPr>
          <p:nvPr/>
        </p:nvPicPr>
        <p:blipFill>
          <a:blip r:embed="rId2" cstate="print">
            <a:grayscl/>
            <a:alphaModFix amt="62000"/>
            <a:extLst>
              <a:ext uri="{28A0092B-C50C-407E-A947-70E740481C1C}">
                <a14:useLocalDpi xmlns:a14="http://schemas.microsoft.com/office/drawing/2010/main"/>
              </a:ext>
            </a:extLst>
          </a:blip>
          <a:stretch>
            <a:fillRect/>
          </a:stretch>
        </p:blipFill>
        <p:spPr>
          <a:xfrm flipH="1">
            <a:off x="6201089" y="3289474"/>
            <a:ext cx="657559" cy="1282446"/>
          </a:xfrm>
          <a:prstGeom prst="rect">
            <a:avLst/>
          </a:prstGeom>
        </p:spPr>
      </p:pic>
      <p:sp>
        <p:nvSpPr>
          <p:cNvPr id="99" name="Oval 8">
            <a:extLst>
              <a:ext uri="{FF2B5EF4-FFF2-40B4-BE49-F238E27FC236}">
                <a16:creationId xmlns:a16="http://schemas.microsoft.com/office/drawing/2014/main" id="{14F39E73-19D2-0247-921C-DFF46CBFA7B5}"/>
              </a:ext>
            </a:extLst>
          </p:cNvPr>
          <p:cNvSpPr/>
          <p:nvPr/>
        </p:nvSpPr>
        <p:spPr>
          <a:xfrm flipH="1">
            <a:off x="2162812" y="4309757"/>
            <a:ext cx="886500" cy="497340"/>
          </a:xfrm>
          <a:prstGeom prst="ellipse">
            <a:avLst/>
          </a:prstGeom>
          <a:solidFill>
            <a:srgbClr val="98A5AF"/>
          </a:solidFill>
          <a:ln w="6350">
            <a:solidFill>
              <a:schemeClr val="tx1"/>
            </a:solid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Oval 8">
            <a:extLst>
              <a:ext uri="{FF2B5EF4-FFF2-40B4-BE49-F238E27FC236}">
                <a16:creationId xmlns:a16="http://schemas.microsoft.com/office/drawing/2014/main" id="{7E905EC4-6DEB-CB4D-8D10-66EE44111C74}"/>
              </a:ext>
            </a:extLst>
          </p:cNvPr>
          <p:cNvSpPr/>
          <p:nvPr/>
        </p:nvSpPr>
        <p:spPr>
          <a:xfrm flipH="1">
            <a:off x="6415720" y="4286093"/>
            <a:ext cx="886500" cy="497340"/>
          </a:xfrm>
          <a:prstGeom prst="ellipse">
            <a:avLst/>
          </a:prstGeom>
          <a:solidFill>
            <a:srgbClr val="98A5AF"/>
          </a:solidFill>
          <a:ln w="6350">
            <a:solidFill>
              <a:schemeClr val="tx1"/>
            </a:solid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75"/>
          <p:cNvSpPr>
            <a:spLocks noChangeArrowheads="1"/>
          </p:cNvSpPr>
          <p:nvPr/>
        </p:nvSpPr>
        <p:spPr bwMode="auto">
          <a:xfrm>
            <a:off x="6442976" y="3028951"/>
            <a:ext cx="742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chemeClr val="tx1">
                    <a:lumMod val="50000"/>
                    <a:lumOff val="50000"/>
                  </a:schemeClr>
                </a:solidFill>
                <a:latin typeface="Arial" charset="0"/>
              </a:rPr>
              <a:t>CD4</a:t>
            </a:r>
          </a:p>
        </p:txBody>
      </p:sp>
      <p:grpSp>
        <p:nvGrpSpPr>
          <p:cNvPr id="102" name="Group 101"/>
          <p:cNvGrpSpPr>
            <a:grpSpLocks noChangeAspect="1"/>
          </p:cNvGrpSpPr>
          <p:nvPr/>
        </p:nvGrpSpPr>
        <p:grpSpPr>
          <a:xfrm>
            <a:off x="5420998" y="3719185"/>
            <a:ext cx="606886" cy="890492"/>
            <a:chOff x="5715000" y="2514600"/>
            <a:chExt cx="846138" cy="1327728"/>
          </a:xfrm>
        </p:grpSpPr>
        <p:sp>
          <p:nvSpPr>
            <p:cNvPr id="103" name="Freeform 11"/>
            <p:cNvSpPr>
              <a:spLocks noChangeAspect="1"/>
            </p:cNvSpPr>
            <p:nvPr/>
          </p:nvSpPr>
          <p:spPr bwMode="auto">
            <a:xfrm>
              <a:off x="5853113" y="2735406"/>
              <a:ext cx="119062" cy="225136"/>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4" name="Freeform 12"/>
            <p:cNvSpPr>
              <a:spLocks noChangeAspect="1"/>
            </p:cNvSpPr>
            <p:nvPr/>
          </p:nvSpPr>
          <p:spPr bwMode="auto">
            <a:xfrm>
              <a:off x="5791200" y="2514600"/>
              <a:ext cx="387350" cy="437284"/>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5" name="Freeform 13"/>
            <p:cNvSpPr>
              <a:spLocks noChangeAspect="1"/>
            </p:cNvSpPr>
            <p:nvPr/>
          </p:nvSpPr>
          <p:spPr bwMode="auto">
            <a:xfrm flipH="1">
              <a:off x="6129338" y="2666134"/>
              <a:ext cx="142875" cy="484909"/>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6" name="Freeform 14"/>
            <p:cNvSpPr>
              <a:spLocks/>
            </p:cNvSpPr>
            <p:nvPr/>
          </p:nvSpPr>
          <p:spPr bwMode="auto">
            <a:xfrm>
              <a:off x="5991225" y="2804679"/>
              <a:ext cx="106363" cy="207818"/>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7" name="Freeform 15"/>
            <p:cNvSpPr>
              <a:spLocks noChangeAspect="1"/>
            </p:cNvSpPr>
            <p:nvPr/>
          </p:nvSpPr>
          <p:spPr bwMode="auto">
            <a:xfrm flipV="1">
              <a:off x="5726113" y="3445452"/>
              <a:ext cx="136525" cy="24245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8" name="Freeform 16"/>
            <p:cNvSpPr>
              <a:spLocks noChangeAspect="1"/>
            </p:cNvSpPr>
            <p:nvPr/>
          </p:nvSpPr>
          <p:spPr bwMode="auto">
            <a:xfrm rot="21181594">
              <a:off x="5946775" y="3426691"/>
              <a:ext cx="93663" cy="346364"/>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9" name="Freeform 17"/>
            <p:cNvSpPr>
              <a:spLocks noChangeAspect="1"/>
            </p:cNvSpPr>
            <p:nvPr/>
          </p:nvSpPr>
          <p:spPr bwMode="auto">
            <a:xfrm flipV="1">
              <a:off x="6105525" y="3445452"/>
              <a:ext cx="136525" cy="291523"/>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0" name="Freeform 18"/>
            <p:cNvSpPr>
              <a:spLocks noChangeAspect="1"/>
            </p:cNvSpPr>
            <p:nvPr/>
          </p:nvSpPr>
          <p:spPr bwMode="auto">
            <a:xfrm rot="21462949">
              <a:off x="6172200" y="3495964"/>
              <a:ext cx="388938" cy="346364"/>
            </a:xfrm>
            <a:custGeom>
              <a:avLst/>
              <a:gdLst/>
              <a:ahLst/>
              <a:cxnLst>
                <a:cxn ang="0">
                  <a:pos x="240" y="0"/>
                </a:cxn>
                <a:cxn ang="0">
                  <a:pos x="360" y="376"/>
                </a:cxn>
                <a:cxn ang="0">
                  <a:pos x="408" y="352"/>
                </a:cxn>
                <a:cxn ang="0">
                  <a:pos x="472" y="240"/>
                </a:cxn>
                <a:cxn ang="0">
                  <a:pos x="576" y="208"/>
                </a:cxn>
                <a:cxn ang="0">
                  <a:pos x="664" y="240"/>
                </a:cxn>
                <a:cxn ang="0">
                  <a:pos x="696" y="400"/>
                </a:cxn>
                <a:cxn ang="0">
                  <a:pos x="688" y="552"/>
                </a:cxn>
                <a:cxn ang="0">
                  <a:pos x="656" y="616"/>
                </a:cxn>
                <a:cxn ang="0">
                  <a:pos x="336" y="720"/>
                </a:cxn>
                <a:cxn ang="0">
                  <a:pos x="184" y="752"/>
                </a:cxn>
                <a:cxn ang="0">
                  <a:pos x="0" y="728"/>
                </a:cxn>
              </a:cxnLst>
              <a:rect l="0" t="0" r="r" b="b"/>
              <a:pathLst>
                <a:path w="697" h="783">
                  <a:moveTo>
                    <a:pt x="240" y="0"/>
                  </a:moveTo>
                  <a:cubicBezTo>
                    <a:pt x="182" y="173"/>
                    <a:pt x="194" y="334"/>
                    <a:pt x="360" y="376"/>
                  </a:cubicBezTo>
                  <a:cubicBezTo>
                    <a:pt x="370" y="372"/>
                    <a:pt x="402" y="364"/>
                    <a:pt x="408" y="352"/>
                  </a:cubicBezTo>
                  <a:cubicBezTo>
                    <a:pt x="436" y="286"/>
                    <a:pt x="388" y="267"/>
                    <a:pt x="472" y="240"/>
                  </a:cubicBezTo>
                  <a:cubicBezTo>
                    <a:pt x="500" y="183"/>
                    <a:pt x="518" y="198"/>
                    <a:pt x="576" y="208"/>
                  </a:cubicBezTo>
                  <a:cubicBezTo>
                    <a:pt x="626" y="191"/>
                    <a:pt x="640" y="192"/>
                    <a:pt x="664" y="240"/>
                  </a:cubicBezTo>
                  <a:cubicBezTo>
                    <a:pt x="672" y="293"/>
                    <a:pt x="686" y="345"/>
                    <a:pt x="696" y="400"/>
                  </a:cubicBezTo>
                  <a:cubicBezTo>
                    <a:pt x="693" y="450"/>
                    <a:pt x="697" y="502"/>
                    <a:pt x="688" y="552"/>
                  </a:cubicBezTo>
                  <a:cubicBezTo>
                    <a:pt x="683" y="575"/>
                    <a:pt x="663" y="593"/>
                    <a:pt x="656" y="616"/>
                  </a:cubicBezTo>
                  <a:cubicBezTo>
                    <a:pt x="618" y="727"/>
                    <a:pt x="420" y="711"/>
                    <a:pt x="336" y="720"/>
                  </a:cubicBezTo>
                  <a:cubicBezTo>
                    <a:pt x="283" y="733"/>
                    <a:pt x="232" y="727"/>
                    <a:pt x="184" y="752"/>
                  </a:cubicBezTo>
                  <a:cubicBezTo>
                    <a:pt x="8" y="743"/>
                    <a:pt x="55" y="783"/>
                    <a:pt x="0" y="728"/>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1" name="AutoShape 19"/>
            <p:cNvSpPr>
              <a:spLocks noChangeAspect="1" noChangeArrowheads="1"/>
            </p:cNvSpPr>
            <p:nvPr/>
          </p:nvSpPr>
          <p:spPr bwMode="auto">
            <a:xfrm>
              <a:off x="5803900" y="2891270"/>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2" name="AutoShape 20"/>
            <p:cNvSpPr>
              <a:spLocks noChangeAspect="1" noChangeArrowheads="1"/>
            </p:cNvSpPr>
            <p:nvPr/>
          </p:nvSpPr>
          <p:spPr bwMode="auto">
            <a:xfrm rot="396020">
              <a:off x="5715000" y="2891270"/>
              <a:ext cx="114300" cy="630671"/>
            </a:xfrm>
            <a:prstGeom prst="can">
              <a:avLst>
                <a:gd name="adj" fmla="val 27228"/>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3" name="AutoShape 21"/>
            <p:cNvSpPr>
              <a:spLocks noChangeAspect="1" noChangeArrowheads="1"/>
            </p:cNvSpPr>
            <p:nvPr/>
          </p:nvSpPr>
          <p:spPr bwMode="auto">
            <a:xfrm>
              <a:off x="589597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4" name="AutoShape 22"/>
            <p:cNvSpPr>
              <a:spLocks noChangeAspect="1" noChangeArrowheads="1"/>
            </p:cNvSpPr>
            <p:nvPr/>
          </p:nvSpPr>
          <p:spPr bwMode="auto">
            <a:xfrm rot="21392502">
              <a:off x="59721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5" name="AutoShape 23"/>
            <p:cNvSpPr>
              <a:spLocks noChangeAspect="1" noChangeArrowheads="1"/>
            </p:cNvSpPr>
            <p:nvPr/>
          </p:nvSpPr>
          <p:spPr bwMode="auto">
            <a:xfrm rot="42361">
              <a:off x="6045200" y="2884055"/>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6" name="AutoShape 24"/>
            <p:cNvSpPr>
              <a:spLocks noChangeAspect="1" noChangeArrowheads="1"/>
            </p:cNvSpPr>
            <p:nvPr/>
          </p:nvSpPr>
          <p:spPr bwMode="auto">
            <a:xfrm rot="21286103">
              <a:off x="61245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7" name="AutoShape 25"/>
            <p:cNvSpPr>
              <a:spLocks noChangeAspect="1" noChangeArrowheads="1"/>
            </p:cNvSpPr>
            <p:nvPr/>
          </p:nvSpPr>
          <p:spPr bwMode="auto">
            <a:xfrm rot="21223658">
              <a:off x="621982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grpSp>
      <p:sp>
        <p:nvSpPr>
          <p:cNvPr id="119" name="Rectangle 75"/>
          <p:cNvSpPr>
            <a:spLocks noChangeArrowheads="1"/>
          </p:cNvSpPr>
          <p:nvPr/>
        </p:nvSpPr>
        <p:spPr bwMode="auto">
          <a:xfrm>
            <a:off x="5164064" y="4651955"/>
            <a:ext cx="109618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rgbClr val="7E517F"/>
                </a:solidFill>
                <a:latin typeface="Arial" charset="0"/>
              </a:rPr>
              <a:t>CXCR4</a:t>
            </a:r>
          </a:p>
        </p:txBody>
      </p:sp>
      <p:pic>
        <p:nvPicPr>
          <p:cNvPr id="64" name="Picture 63" descr=" HIV_R5_Blue.png">
            <a:extLst>
              <a:ext uri="{FF2B5EF4-FFF2-40B4-BE49-F238E27FC236}">
                <a16:creationId xmlns:a16="http://schemas.microsoft.com/office/drawing/2014/main" id="{1A12FD9A-D93F-2A43-BC7C-FC3C1271CED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33917" y="1472018"/>
            <a:ext cx="1302932" cy="1302932"/>
          </a:xfrm>
          <a:prstGeom prst="rect">
            <a:avLst/>
          </a:prstGeom>
          <a:effectLst/>
        </p:spPr>
      </p:pic>
      <p:sp>
        <p:nvSpPr>
          <p:cNvPr id="68" name="Striped Right Arrow 67">
            <a:extLst>
              <a:ext uri="{FF2B5EF4-FFF2-40B4-BE49-F238E27FC236}">
                <a16:creationId xmlns:a16="http://schemas.microsoft.com/office/drawing/2014/main" id="{EB207E02-C790-2343-83BD-98C496FFF320}"/>
              </a:ext>
            </a:extLst>
          </p:cNvPr>
          <p:cNvSpPr/>
          <p:nvPr/>
        </p:nvSpPr>
        <p:spPr>
          <a:xfrm rot="7523543">
            <a:off x="3542660" y="3117707"/>
            <a:ext cx="817998" cy="251460"/>
          </a:xfrm>
          <a:prstGeom prst="striped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75">
            <a:extLst>
              <a:ext uri="{FF2B5EF4-FFF2-40B4-BE49-F238E27FC236}">
                <a16:creationId xmlns:a16="http://schemas.microsoft.com/office/drawing/2014/main" id="{E6745EC6-C040-3E6B-C58E-E891FAD88225}"/>
              </a:ext>
            </a:extLst>
          </p:cNvPr>
          <p:cNvSpPr>
            <a:spLocks noChangeArrowheads="1"/>
          </p:cNvSpPr>
          <p:nvPr/>
        </p:nvSpPr>
        <p:spPr bwMode="auto">
          <a:xfrm>
            <a:off x="5597864" y="2013454"/>
            <a:ext cx="325472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dirty="0">
                <a:solidFill>
                  <a:srgbClr val="0070C0"/>
                </a:solidFill>
                <a:latin typeface="Arial" charset="0"/>
              </a:rPr>
              <a:t>HIV gp120 determines HIV tropism</a:t>
            </a:r>
          </a:p>
        </p:txBody>
      </p:sp>
      <p:cxnSp>
        <p:nvCxnSpPr>
          <p:cNvPr id="6" name="Straight Connector 5">
            <a:extLst>
              <a:ext uri="{FF2B5EF4-FFF2-40B4-BE49-F238E27FC236}">
                <a16:creationId xmlns:a16="http://schemas.microsoft.com/office/drawing/2014/main" id="{079EB756-C2C5-DEE6-1B40-FA70E3C98B6E}"/>
              </a:ext>
            </a:extLst>
          </p:cNvPr>
          <p:cNvCxnSpPr>
            <a:cxnSpLocks/>
          </p:cNvCxnSpPr>
          <p:nvPr/>
        </p:nvCxnSpPr>
        <p:spPr>
          <a:xfrm>
            <a:off x="5258806" y="2186842"/>
            <a:ext cx="4661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905031"/>
      </p:ext>
    </p:extLst>
  </p:cSld>
  <p:clrMapOvr>
    <a:masterClrMapping/>
  </p:clrMapOvr>
  <mc:AlternateContent xmlns:mc="http://schemas.openxmlformats.org/markup-compatibility/2006" xmlns:p14="http://schemas.microsoft.com/office/powerpoint/2010/main">
    <mc:Choice Requires="p14">
      <p:transition spd="slow" p14:dur="1250" advTm="31136">
        <p:fade/>
      </p:transition>
    </mc:Choice>
    <mc:Fallback xmlns="">
      <p:transition spd="slow" advTm="31136">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AB6302-BB83-354B-893D-A949F3327689}"/>
              </a:ext>
            </a:extLst>
          </p:cNvPr>
          <p:cNvSpPr>
            <a:spLocks noGrp="1"/>
          </p:cNvSpPr>
          <p:nvPr>
            <p:ph type="body" sz="quarter" idx="14"/>
          </p:nvPr>
        </p:nvSpPr>
        <p:spPr/>
        <p:txBody>
          <a:bodyPr/>
          <a:lstStyle/>
          <a:p>
            <a:r>
              <a:rPr lang="en-US" dirty="0"/>
              <a:t>Illustration: David H. Spach, MD</a:t>
            </a:r>
          </a:p>
        </p:txBody>
      </p:sp>
      <p:sp>
        <p:nvSpPr>
          <p:cNvPr id="2" name="Title 1"/>
          <p:cNvSpPr>
            <a:spLocks noGrp="1"/>
          </p:cNvSpPr>
          <p:nvPr>
            <p:ph type="title"/>
          </p:nvPr>
        </p:nvSpPr>
        <p:spPr>
          <a:prstGeom prst="rect">
            <a:avLst/>
          </a:prstGeom>
        </p:spPr>
        <p:txBody>
          <a:bodyPr/>
          <a:lstStyle/>
          <a:p>
            <a:pPr defTabSz="700088">
              <a:spcBef>
                <a:spcPct val="2000"/>
              </a:spcBef>
              <a:defRPr/>
            </a:pPr>
            <a:r>
              <a:rPr lang="en-US" dirty="0">
                <a:solidFill>
                  <a:srgbClr val="FFFFFF"/>
                </a:solidFill>
                <a:latin typeface="Arial" charset="0"/>
              </a:rPr>
              <a:t>X4-Tropic HIV (X4 HIV)</a:t>
            </a:r>
          </a:p>
        </p:txBody>
      </p:sp>
      <p:sp>
        <p:nvSpPr>
          <p:cNvPr id="25" name="Rectangle 75"/>
          <p:cNvSpPr>
            <a:spLocks noChangeArrowheads="1"/>
          </p:cNvSpPr>
          <p:nvPr/>
        </p:nvSpPr>
        <p:spPr bwMode="auto">
          <a:xfrm>
            <a:off x="2171700" y="3028951"/>
            <a:ext cx="742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chemeClr val="tx1">
                    <a:lumMod val="50000"/>
                    <a:lumOff val="50000"/>
                  </a:schemeClr>
                </a:solidFill>
                <a:latin typeface="Arial" charset="0"/>
              </a:rPr>
              <a:t>CD4</a:t>
            </a:r>
          </a:p>
        </p:txBody>
      </p:sp>
      <p:grpSp>
        <p:nvGrpSpPr>
          <p:cNvPr id="45" name="Group 44"/>
          <p:cNvGrpSpPr>
            <a:grpSpLocks noChangeAspect="1"/>
          </p:cNvGrpSpPr>
          <p:nvPr/>
        </p:nvGrpSpPr>
        <p:grpSpPr>
          <a:xfrm>
            <a:off x="3376680" y="3763396"/>
            <a:ext cx="560324" cy="917852"/>
            <a:chOff x="5932292" y="4083050"/>
            <a:chExt cx="708025" cy="1403350"/>
          </a:xfrm>
        </p:grpSpPr>
        <p:sp>
          <p:nvSpPr>
            <p:cNvPr id="46" name="Freeform 72"/>
            <p:cNvSpPr>
              <a:spLocks noChangeAspect="1"/>
            </p:cNvSpPr>
            <p:nvPr/>
          </p:nvSpPr>
          <p:spPr bwMode="auto">
            <a:xfrm rot="532961">
              <a:off x="6049767" y="4221163"/>
              <a:ext cx="152400" cy="274637"/>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7" name="Freeform 71"/>
            <p:cNvSpPr>
              <a:spLocks/>
            </p:cNvSpPr>
            <p:nvPr/>
          </p:nvSpPr>
          <p:spPr bwMode="auto">
            <a:xfrm>
              <a:off x="6373617" y="4229100"/>
              <a:ext cx="152400" cy="3048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8" name="Freeform 54"/>
            <p:cNvSpPr>
              <a:spLocks noChangeAspect="1"/>
            </p:cNvSpPr>
            <p:nvPr/>
          </p:nvSpPr>
          <p:spPr bwMode="auto">
            <a:xfrm rot="21109155">
              <a:off x="5994205" y="4083050"/>
              <a:ext cx="317500" cy="488950"/>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9" name="Freeform 56"/>
            <p:cNvSpPr>
              <a:spLocks/>
            </p:cNvSpPr>
            <p:nvPr/>
          </p:nvSpPr>
          <p:spPr bwMode="auto">
            <a:xfrm>
              <a:off x="6237092" y="4281488"/>
              <a:ext cx="106363" cy="2286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0" name="Freeform 57"/>
            <p:cNvSpPr>
              <a:spLocks noChangeAspect="1"/>
            </p:cNvSpPr>
            <p:nvPr/>
          </p:nvSpPr>
          <p:spPr bwMode="auto">
            <a:xfrm rot="695040" flipV="1">
              <a:off x="5948167" y="4986338"/>
              <a:ext cx="136525" cy="2667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1" name="Freeform 58"/>
            <p:cNvSpPr>
              <a:spLocks noChangeAspect="1"/>
            </p:cNvSpPr>
            <p:nvPr/>
          </p:nvSpPr>
          <p:spPr bwMode="auto">
            <a:xfrm rot="257085">
              <a:off x="6154542" y="4965700"/>
              <a:ext cx="93663" cy="381000"/>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2" name="Freeform 59"/>
            <p:cNvSpPr>
              <a:spLocks noChangeAspect="1"/>
            </p:cNvSpPr>
            <p:nvPr/>
          </p:nvSpPr>
          <p:spPr bwMode="auto">
            <a:xfrm rot="841407" flipV="1">
              <a:off x="6303767" y="4986338"/>
              <a:ext cx="136525" cy="32067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3" name="AutoShape 61"/>
            <p:cNvSpPr>
              <a:spLocks noChangeAspect="1" noChangeArrowheads="1"/>
            </p:cNvSpPr>
            <p:nvPr/>
          </p:nvSpPr>
          <p:spPr bwMode="auto">
            <a:xfrm>
              <a:off x="6025955" y="4376738"/>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4" name="AutoShape 62"/>
            <p:cNvSpPr>
              <a:spLocks noChangeAspect="1" noChangeArrowheads="1"/>
            </p:cNvSpPr>
            <p:nvPr/>
          </p:nvSpPr>
          <p:spPr bwMode="auto">
            <a:xfrm rot="396020">
              <a:off x="5932292" y="4376738"/>
              <a:ext cx="114300" cy="693737"/>
            </a:xfrm>
            <a:prstGeom prst="can">
              <a:avLst>
                <a:gd name="adj" fmla="val 27228"/>
              </a:avLst>
            </a:prstGeom>
            <a:solidFill>
              <a:srgbClr val="3169CF"/>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5" name="AutoShape 63"/>
            <p:cNvSpPr>
              <a:spLocks noChangeAspect="1" noChangeArrowheads="1"/>
            </p:cNvSpPr>
            <p:nvPr/>
          </p:nvSpPr>
          <p:spPr bwMode="auto">
            <a:xfrm>
              <a:off x="6111680" y="4373563"/>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6" name="AutoShape 64"/>
            <p:cNvSpPr>
              <a:spLocks noChangeAspect="1" noChangeArrowheads="1"/>
            </p:cNvSpPr>
            <p:nvPr/>
          </p:nvSpPr>
          <p:spPr bwMode="auto">
            <a:xfrm rot="21392502">
              <a:off x="6203755" y="4371975"/>
              <a:ext cx="106362"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7" name="AutoShape 65"/>
            <p:cNvSpPr>
              <a:spLocks noChangeAspect="1" noChangeArrowheads="1"/>
            </p:cNvSpPr>
            <p:nvPr/>
          </p:nvSpPr>
          <p:spPr bwMode="auto">
            <a:xfrm rot="42361">
              <a:off x="6281542" y="4368800"/>
              <a:ext cx="106363"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8" name="AutoShape 66"/>
            <p:cNvSpPr>
              <a:spLocks noChangeAspect="1" noChangeArrowheads="1"/>
            </p:cNvSpPr>
            <p:nvPr/>
          </p:nvSpPr>
          <p:spPr bwMode="auto">
            <a:xfrm rot="21286103">
              <a:off x="6365680" y="4371975"/>
              <a:ext cx="106362"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9" name="AutoShape 67"/>
            <p:cNvSpPr>
              <a:spLocks noChangeAspect="1" noChangeArrowheads="1"/>
            </p:cNvSpPr>
            <p:nvPr/>
          </p:nvSpPr>
          <p:spPr bwMode="auto">
            <a:xfrm rot="21427049">
              <a:off x="6470455" y="4373563"/>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60" name="Freeform 70"/>
            <p:cNvSpPr>
              <a:spLocks/>
            </p:cNvSpPr>
            <p:nvPr/>
          </p:nvSpPr>
          <p:spPr bwMode="auto">
            <a:xfrm>
              <a:off x="6148192" y="5029200"/>
              <a:ext cx="492125" cy="457200"/>
            </a:xfrm>
            <a:custGeom>
              <a:avLst/>
              <a:gdLst/>
              <a:ahLst/>
              <a:cxnLst>
                <a:cxn ang="0">
                  <a:pos x="264" y="0"/>
                </a:cxn>
                <a:cxn ang="0">
                  <a:pos x="336" y="72"/>
                </a:cxn>
                <a:cxn ang="0">
                  <a:pos x="352" y="112"/>
                </a:cxn>
                <a:cxn ang="0">
                  <a:pos x="272" y="216"/>
                </a:cxn>
                <a:cxn ang="0">
                  <a:pos x="320" y="272"/>
                </a:cxn>
                <a:cxn ang="0">
                  <a:pos x="296" y="320"/>
                </a:cxn>
                <a:cxn ang="0">
                  <a:pos x="232" y="336"/>
                </a:cxn>
                <a:cxn ang="0">
                  <a:pos x="0" y="344"/>
                </a:cxn>
              </a:cxnLst>
              <a:rect l="0" t="0" r="r" b="b"/>
              <a:pathLst>
                <a:path w="358" h="344">
                  <a:moveTo>
                    <a:pt x="264" y="0"/>
                  </a:moveTo>
                  <a:cubicBezTo>
                    <a:pt x="276" y="85"/>
                    <a:pt x="265" y="48"/>
                    <a:pt x="336" y="72"/>
                  </a:cubicBezTo>
                  <a:cubicBezTo>
                    <a:pt x="341" y="85"/>
                    <a:pt x="350" y="97"/>
                    <a:pt x="352" y="112"/>
                  </a:cubicBezTo>
                  <a:cubicBezTo>
                    <a:pt x="358" y="199"/>
                    <a:pt x="325" y="180"/>
                    <a:pt x="272" y="216"/>
                  </a:cubicBezTo>
                  <a:cubicBezTo>
                    <a:pt x="234" y="271"/>
                    <a:pt x="265" y="264"/>
                    <a:pt x="320" y="272"/>
                  </a:cubicBezTo>
                  <a:cubicBezTo>
                    <a:pt x="314" y="287"/>
                    <a:pt x="310" y="308"/>
                    <a:pt x="296" y="320"/>
                  </a:cubicBezTo>
                  <a:cubicBezTo>
                    <a:pt x="288" y="326"/>
                    <a:pt x="233" y="335"/>
                    <a:pt x="232" y="336"/>
                  </a:cubicBezTo>
                  <a:cubicBezTo>
                    <a:pt x="100" y="344"/>
                    <a:pt x="81" y="344"/>
                    <a:pt x="0" y="344"/>
                  </a:cubicBezTo>
                </a:path>
              </a:pathLst>
            </a:custGeom>
            <a:noFill/>
            <a:ln w="635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grpSp>
      <p:sp>
        <p:nvSpPr>
          <p:cNvPr id="61" name="Rectangle 75"/>
          <p:cNvSpPr>
            <a:spLocks noChangeArrowheads="1"/>
          </p:cNvSpPr>
          <p:nvPr/>
        </p:nvSpPr>
        <p:spPr bwMode="auto">
          <a:xfrm>
            <a:off x="3288723" y="4663788"/>
            <a:ext cx="77662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rgbClr val="0070C0"/>
                </a:solidFill>
                <a:latin typeface="Arial" charset="0"/>
              </a:rPr>
              <a:t>CCR5 </a:t>
            </a:r>
          </a:p>
        </p:txBody>
      </p:sp>
      <p:pic>
        <p:nvPicPr>
          <p:cNvPr id="97" name="Picture 96" descr="CD4_Green_Fill.png">
            <a:extLst>
              <a:ext uri="{FF2B5EF4-FFF2-40B4-BE49-F238E27FC236}">
                <a16:creationId xmlns:a16="http://schemas.microsoft.com/office/drawing/2014/main" id="{CB0ED6A1-B53C-E541-B4D1-8FE9D559D981}"/>
              </a:ext>
            </a:extLst>
          </p:cNvPr>
          <p:cNvPicPr>
            <a:picLocks/>
          </p:cNvPicPr>
          <p:nvPr/>
        </p:nvPicPr>
        <p:blipFill>
          <a:blip r:embed="rId2" cstate="print">
            <a:grayscl/>
            <a:alphaModFix amt="68000"/>
            <a:extLst>
              <a:ext uri="{28A0092B-C50C-407E-A947-70E740481C1C}">
                <a14:useLocalDpi xmlns:a14="http://schemas.microsoft.com/office/drawing/2010/main"/>
              </a:ext>
            </a:extLst>
          </a:blip>
          <a:stretch>
            <a:fillRect/>
          </a:stretch>
        </p:blipFill>
        <p:spPr>
          <a:xfrm>
            <a:off x="2459192" y="3289474"/>
            <a:ext cx="652477" cy="1277057"/>
          </a:xfrm>
          <a:prstGeom prst="rect">
            <a:avLst/>
          </a:prstGeom>
        </p:spPr>
      </p:pic>
      <p:pic>
        <p:nvPicPr>
          <p:cNvPr id="98" name="Picture 97" descr="CD4_Green_Fill.png">
            <a:extLst>
              <a:ext uri="{FF2B5EF4-FFF2-40B4-BE49-F238E27FC236}">
                <a16:creationId xmlns:a16="http://schemas.microsoft.com/office/drawing/2014/main" id="{A1F74EBA-1432-C04F-9F70-ECC208F4A34C}"/>
              </a:ext>
            </a:extLst>
          </p:cNvPr>
          <p:cNvPicPr>
            <a:picLocks/>
          </p:cNvPicPr>
          <p:nvPr/>
        </p:nvPicPr>
        <p:blipFill>
          <a:blip r:embed="rId2" cstate="print">
            <a:grayscl/>
            <a:alphaModFix amt="62000"/>
            <a:extLst>
              <a:ext uri="{28A0092B-C50C-407E-A947-70E740481C1C}">
                <a14:useLocalDpi xmlns:a14="http://schemas.microsoft.com/office/drawing/2010/main"/>
              </a:ext>
            </a:extLst>
          </a:blip>
          <a:stretch>
            <a:fillRect/>
          </a:stretch>
        </p:blipFill>
        <p:spPr>
          <a:xfrm flipH="1">
            <a:off x="6201089" y="3289474"/>
            <a:ext cx="657559" cy="1282446"/>
          </a:xfrm>
          <a:prstGeom prst="rect">
            <a:avLst/>
          </a:prstGeom>
        </p:spPr>
      </p:pic>
      <p:sp>
        <p:nvSpPr>
          <p:cNvPr id="99" name="Oval 8">
            <a:extLst>
              <a:ext uri="{FF2B5EF4-FFF2-40B4-BE49-F238E27FC236}">
                <a16:creationId xmlns:a16="http://schemas.microsoft.com/office/drawing/2014/main" id="{14F39E73-19D2-0247-921C-DFF46CBFA7B5}"/>
              </a:ext>
            </a:extLst>
          </p:cNvPr>
          <p:cNvSpPr/>
          <p:nvPr/>
        </p:nvSpPr>
        <p:spPr>
          <a:xfrm flipH="1">
            <a:off x="2162812" y="4309757"/>
            <a:ext cx="886500" cy="497340"/>
          </a:xfrm>
          <a:prstGeom prst="ellipse">
            <a:avLst/>
          </a:prstGeom>
          <a:solidFill>
            <a:srgbClr val="98A5AF"/>
          </a:solidFill>
          <a:ln w="6350">
            <a:solidFill>
              <a:schemeClr val="tx1"/>
            </a:solid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Oval 8">
            <a:extLst>
              <a:ext uri="{FF2B5EF4-FFF2-40B4-BE49-F238E27FC236}">
                <a16:creationId xmlns:a16="http://schemas.microsoft.com/office/drawing/2014/main" id="{7E905EC4-6DEB-CB4D-8D10-66EE44111C74}"/>
              </a:ext>
            </a:extLst>
          </p:cNvPr>
          <p:cNvSpPr/>
          <p:nvPr/>
        </p:nvSpPr>
        <p:spPr>
          <a:xfrm flipH="1">
            <a:off x="6415720" y="4286093"/>
            <a:ext cx="886500" cy="497340"/>
          </a:xfrm>
          <a:prstGeom prst="ellipse">
            <a:avLst/>
          </a:prstGeom>
          <a:solidFill>
            <a:srgbClr val="98A5AF"/>
          </a:solidFill>
          <a:ln w="6350">
            <a:solidFill>
              <a:schemeClr val="tx1"/>
            </a:solid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75"/>
          <p:cNvSpPr>
            <a:spLocks noChangeArrowheads="1"/>
          </p:cNvSpPr>
          <p:nvPr/>
        </p:nvSpPr>
        <p:spPr bwMode="auto">
          <a:xfrm>
            <a:off x="6442976" y="3028951"/>
            <a:ext cx="742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chemeClr val="tx1">
                    <a:lumMod val="50000"/>
                    <a:lumOff val="50000"/>
                  </a:schemeClr>
                </a:solidFill>
                <a:latin typeface="Arial" charset="0"/>
              </a:rPr>
              <a:t>CD4</a:t>
            </a:r>
          </a:p>
        </p:txBody>
      </p:sp>
      <p:grpSp>
        <p:nvGrpSpPr>
          <p:cNvPr id="102" name="Group 101"/>
          <p:cNvGrpSpPr>
            <a:grpSpLocks noChangeAspect="1"/>
          </p:cNvGrpSpPr>
          <p:nvPr/>
        </p:nvGrpSpPr>
        <p:grpSpPr>
          <a:xfrm>
            <a:off x="5420998" y="3719185"/>
            <a:ext cx="606886" cy="890492"/>
            <a:chOff x="5715000" y="2514600"/>
            <a:chExt cx="846138" cy="1327728"/>
          </a:xfrm>
        </p:grpSpPr>
        <p:sp>
          <p:nvSpPr>
            <p:cNvPr id="103" name="Freeform 11"/>
            <p:cNvSpPr>
              <a:spLocks noChangeAspect="1"/>
            </p:cNvSpPr>
            <p:nvPr/>
          </p:nvSpPr>
          <p:spPr bwMode="auto">
            <a:xfrm>
              <a:off x="5853113" y="2735406"/>
              <a:ext cx="119062" cy="225136"/>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4" name="Freeform 12"/>
            <p:cNvSpPr>
              <a:spLocks noChangeAspect="1"/>
            </p:cNvSpPr>
            <p:nvPr/>
          </p:nvSpPr>
          <p:spPr bwMode="auto">
            <a:xfrm>
              <a:off x="5791200" y="2514600"/>
              <a:ext cx="387350" cy="437284"/>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5" name="Freeform 13"/>
            <p:cNvSpPr>
              <a:spLocks noChangeAspect="1"/>
            </p:cNvSpPr>
            <p:nvPr/>
          </p:nvSpPr>
          <p:spPr bwMode="auto">
            <a:xfrm flipH="1">
              <a:off x="6129338" y="2666134"/>
              <a:ext cx="142875" cy="484909"/>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6" name="Freeform 14"/>
            <p:cNvSpPr>
              <a:spLocks/>
            </p:cNvSpPr>
            <p:nvPr/>
          </p:nvSpPr>
          <p:spPr bwMode="auto">
            <a:xfrm>
              <a:off x="5991225" y="2804679"/>
              <a:ext cx="106363" cy="207818"/>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7" name="Freeform 15"/>
            <p:cNvSpPr>
              <a:spLocks noChangeAspect="1"/>
            </p:cNvSpPr>
            <p:nvPr/>
          </p:nvSpPr>
          <p:spPr bwMode="auto">
            <a:xfrm flipV="1">
              <a:off x="5726113" y="3445452"/>
              <a:ext cx="136525" cy="24245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8" name="Freeform 16"/>
            <p:cNvSpPr>
              <a:spLocks noChangeAspect="1"/>
            </p:cNvSpPr>
            <p:nvPr/>
          </p:nvSpPr>
          <p:spPr bwMode="auto">
            <a:xfrm rot="21181594">
              <a:off x="5946775" y="3426691"/>
              <a:ext cx="93663" cy="346364"/>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9" name="Freeform 17"/>
            <p:cNvSpPr>
              <a:spLocks noChangeAspect="1"/>
            </p:cNvSpPr>
            <p:nvPr/>
          </p:nvSpPr>
          <p:spPr bwMode="auto">
            <a:xfrm flipV="1">
              <a:off x="6105525" y="3445452"/>
              <a:ext cx="136525" cy="291523"/>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0" name="Freeform 18"/>
            <p:cNvSpPr>
              <a:spLocks noChangeAspect="1"/>
            </p:cNvSpPr>
            <p:nvPr/>
          </p:nvSpPr>
          <p:spPr bwMode="auto">
            <a:xfrm rot="21462949">
              <a:off x="6172200" y="3495964"/>
              <a:ext cx="388938" cy="346364"/>
            </a:xfrm>
            <a:custGeom>
              <a:avLst/>
              <a:gdLst/>
              <a:ahLst/>
              <a:cxnLst>
                <a:cxn ang="0">
                  <a:pos x="240" y="0"/>
                </a:cxn>
                <a:cxn ang="0">
                  <a:pos x="360" y="376"/>
                </a:cxn>
                <a:cxn ang="0">
                  <a:pos x="408" y="352"/>
                </a:cxn>
                <a:cxn ang="0">
                  <a:pos x="472" y="240"/>
                </a:cxn>
                <a:cxn ang="0">
                  <a:pos x="576" y="208"/>
                </a:cxn>
                <a:cxn ang="0">
                  <a:pos x="664" y="240"/>
                </a:cxn>
                <a:cxn ang="0">
                  <a:pos x="696" y="400"/>
                </a:cxn>
                <a:cxn ang="0">
                  <a:pos x="688" y="552"/>
                </a:cxn>
                <a:cxn ang="0">
                  <a:pos x="656" y="616"/>
                </a:cxn>
                <a:cxn ang="0">
                  <a:pos x="336" y="720"/>
                </a:cxn>
                <a:cxn ang="0">
                  <a:pos x="184" y="752"/>
                </a:cxn>
                <a:cxn ang="0">
                  <a:pos x="0" y="728"/>
                </a:cxn>
              </a:cxnLst>
              <a:rect l="0" t="0" r="r" b="b"/>
              <a:pathLst>
                <a:path w="697" h="783">
                  <a:moveTo>
                    <a:pt x="240" y="0"/>
                  </a:moveTo>
                  <a:cubicBezTo>
                    <a:pt x="182" y="173"/>
                    <a:pt x="194" y="334"/>
                    <a:pt x="360" y="376"/>
                  </a:cubicBezTo>
                  <a:cubicBezTo>
                    <a:pt x="370" y="372"/>
                    <a:pt x="402" y="364"/>
                    <a:pt x="408" y="352"/>
                  </a:cubicBezTo>
                  <a:cubicBezTo>
                    <a:pt x="436" y="286"/>
                    <a:pt x="388" y="267"/>
                    <a:pt x="472" y="240"/>
                  </a:cubicBezTo>
                  <a:cubicBezTo>
                    <a:pt x="500" y="183"/>
                    <a:pt x="518" y="198"/>
                    <a:pt x="576" y="208"/>
                  </a:cubicBezTo>
                  <a:cubicBezTo>
                    <a:pt x="626" y="191"/>
                    <a:pt x="640" y="192"/>
                    <a:pt x="664" y="240"/>
                  </a:cubicBezTo>
                  <a:cubicBezTo>
                    <a:pt x="672" y="293"/>
                    <a:pt x="686" y="345"/>
                    <a:pt x="696" y="400"/>
                  </a:cubicBezTo>
                  <a:cubicBezTo>
                    <a:pt x="693" y="450"/>
                    <a:pt x="697" y="502"/>
                    <a:pt x="688" y="552"/>
                  </a:cubicBezTo>
                  <a:cubicBezTo>
                    <a:pt x="683" y="575"/>
                    <a:pt x="663" y="593"/>
                    <a:pt x="656" y="616"/>
                  </a:cubicBezTo>
                  <a:cubicBezTo>
                    <a:pt x="618" y="727"/>
                    <a:pt x="420" y="711"/>
                    <a:pt x="336" y="720"/>
                  </a:cubicBezTo>
                  <a:cubicBezTo>
                    <a:pt x="283" y="733"/>
                    <a:pt x="232" y="727"/>
                    <a:pt x="184" y="752"/>
                  </a:cubicBezTo>
                  <a:cubicBezTo>
                    <a:pt x="8" y="743"/>
                    <a:pt x="55" y="783"/>
                    <a:pt x="0" y="728"/>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1" name="AutoShape 19"/>
            <p:cNvSpPr>
              <a:spLocks noChangeAspect="1" noChangeArrowheads="1"/>
            </p:cNvSpPr>
            <p:nvPr/>
          </p:nvSpPr>
          <p:spPr bwMode="auto">
            <a:xfrm>
              <a:off x="5803900" y="2891270"/>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2" name="AutoShape 20"/>
            <p:cNvSpPr>
              <a:spLocks noChangeAspect="1" noChangeArrowheads="1"/>
            </p:cNvSpPr>
            <p:nvPr/>
          </p:nvSpPr>
          <p:spPr bwMode="auto">
            <a:xfrm rot="396020">
              <a:off x="5715000" y="2891270"/>
              <a:ext cx="114300" cy="630671"/>
            </a:xfrm>
            <a:prstGeom prst="can">
              <a:avLst>
                <a:gd name="adj" fmla="val 27228"/>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3" name="AutoShape 21"/>
            <p:cNvSpPr>
              <a:spLocks noChangeAspect="1" noChangeArrowheads="1"/>
            </p:cNvSpPr>
            <p:nvPr/>
          </p:nvSpPr>
          <p:spPr bwMode="auto">
            <a:xfrm>
              <a:off x="589597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4" name="AutoShape 22"/>
            <p:cNvSpPr>
              <a:spLocks noChangeAspect="1" noChangeArrowheads="1"/>
            </p:cNvSpPr>
            <p:nvPr/>
          </p:nvSpPr>
          <p:spPr bwMode="auto">
            <a:xfrm rot="21392502">
              <a:off x="59721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5" name="AutoShape 23"/>
            <p:cNvSpPr>
              <a:spLocks noChangeAspect="1" noChangeArrowheads="1"/>
            </p:cNvSpPr>
            <p:nvPr/>
          </p:nvSpPr>
          <p:spPr bwMode="auto">
            <a:xfrm rot="42361">
              <a:off x="6045200" y="2884055"/>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6" name="AutoShape 24"/>
            <p:cNvSpPr>
              <a:spLocks noChangeAspect="1" noChangeArrowheads="1"/>
            </p:cNvSpPr>
            <p:nvPr/>
          </p:nvSpPr>
          <p:spPr bwMode="auto">
            <a:xfrm rot="21286103">
              <a:off x="61245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7" name="AutoShape 25"/>
            <p:cNvSpPr>
              <a:spLocks noChangeAspect="1" noChangeArrowheads="1"/>
            </p:cNvSpPr>
            <p:nvPr/>
          </p:nvSpPr>
          <p:spPr bwMode="auto">
            <a:xfrm rot="21223658">
              <a:off x="621982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grpSp>
      <p:sp>
        <p:nvSpPr>
          <p:cNvPr id="119" name="Rectangle 75"/>
          <p:cNvSpPr>
            <a:spLocks noChangeArrowheads="1"/>
          </p:cNvSpPr>
          <p:nvPr/>
        </p:nvSpPr>
        <p:spPr bwMode="auto">
          <a:xfrm>
            <a:off x="5164064" y="4651955"/>
            <a:ext cx="109618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rgbClr val="7E517F"/>
                </a:solidFill>
                <a:latin typeface="Arial" charset="0"/>
              </a:rPr>
              <a:t>CXCR4</a:t>
            </a:r>
          </a:p>
        </p:txBody>
      </p:sp>
      <p:pic>
        <p:nvPicPr>
          <p:cNvPr id="64" name="Picture 63" descr=" HIV_X4_Purple.png">
            <a:extLst>
              <a:ext uri="{FF2B5EF4-FFF2-40B4-BE49-F238E27FC236}">
                <a16:creationId xmlns:a16="http://schemas.microsoft.com/office/drawing/2014/main" id="{A8930902-38D3-9E4B-B6CB-8F055FD1FA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30976" y="1478233"/>
            <a:ext cx="1305250" cy="1307592"/>
          </a:xfrm>
          <a:prstGeom prst="rect">
            <a:avLst/>
          </a:prstGeom>
          <a:effectLst/>
        </p:spPr>
      </p:pic>
      <p:sp>
        <p:nvSpPr>
          <p:cNvPr id="68" name="Striped Right Arrow 67">
            <a:extLst>
              <a:ext uri="{FF2B5EF4-FFF2-40B4-BE49-F238E27FC236}">
                <a16:creationId xmlns:a16="http://schemas.microsoft.com/office/drawing/2014/main" id="{5FFCDC1F-2BD5-394C-BC44-1116ECFD91B6}"/>
              </a:ext>
            </a:extLst>
          </p:cNvPr>
          <p:cNvSpPr/>
          <p:nvPr/>
        </p:nvSpPr>
        <p:spPr>
          <a:xfrm rot="14076457" flipH="1">
            <a:off x="4891481" y="3117707"/>
            <a:ext cx="817998" cy="251460"/>
          </a:xfrm>
          <a:prstGeom prst="stripedRightArrow">
            <a:avLst/>
          </a:prstGeom>
          <a:solidFill>
            <a:srgbClr val="7E5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75">
            <a:extLst>
              <a:ext uri="{FF2B5EF4-FFF2-40B4-BE49-F238E27FC236}">
                <a16:creationId xmlns:a16="http://schemas.microsoft.com/office/drawing/2014/main" id="{9DD92E8C-84A2-1F35-F512-E6798B8AE5A4}"/>
              </a:ext>
            </a:extLst>
          </p:cNvPr>
          <p:cNvSpPr>
            <a:spLocks noChangeArrowheads="1"/>
          </p:cNvSpPr>
          <p:nvPr/>
        </p:nvSpPr>
        <p:spPr bwMode="auto">
          <a:xfrm>
            <a:off x="5585988" y="2013454"/>
            <a:ext cx="325472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dirty="0">
                <a:solidFill>
                  <a:srgbClr val="7E507F"/>
                </a:solidFill>
                <a:latin typeface="Arial" charset="0"/>
              </a:rPr>
              <a:t>HIV gp120 determines HIV tropism</a:t>
            </a:r>
          </a:p>
        </p:txBody>
      </p:sp>
      <p:cxnSp>
        <p:nvCxnSpPr>
          <p:cNvPr id="6" name="Straight Connector 5">
            <a:extLst>
              <a:ext uri="{FF2B5EF4-FFF2-40B4-BE49-F238E27FC236}">
                <a16:creationId xmlns:a16="http://schemas.microsoft.com/office/drawing/2014/main" id="{51A41AB7-7035-9DB2-D135-45B75FDCB770}"/>
              </a:ext>
            </a:extLst>
          </p:cNvPr>
          <p:cNvCxnSpPr>
            <a:cxnSpLocks/>
          </p:cNvCxnSpPr>
          <p:nvPr/>
        </p:nvCxnSpPr>
        <p:spPr>
          <a:xfrm>
            <a:off x="5258806" y="2186842"/>
            <a:ext cx="466133" cy="0"/>
          </a:xfrm>
          <a:prstGeom prst="line">
            <a:avLst/>
          </a:prstGeom>
          <a:ln>
            <a:solidFill>
              <a:srgbClr val="9A20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4167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535E4B-054B-704B-A5C8-B946AA9988AF}"/>
              </a:ext>
            </a:extLst>
          </p:cNvPr>
          <p:cNvSpPr>
            <a:spLocks noGrp="1"/>
          </p:cNvSpPr>
          <p:nvPr>
            <p:ph type="body" sz="quarter" idx="14"/>
          </p:nvPr>
        </p:nvSpPr>
        <p:spPr/>
        <p:txBody>
          <a:bodyPr/>
          <a:lstStyle/>
          <a:p>
            <a:r>
              <a:rPr lang="en-US" dirty="0"/>
              <a:t>Illustration: David H. Spach, MD</a:t>
            </a:r>
          </a:p>
        </p:txBody>
      </p:sp>
      <p:sp>
        <p:nvSpPr>
          <p:cNvPr id="2" name="Title 1"/>
          <p:cNvSpPr>
            <a:spLocks noGrp="1"/>
          </p:cNvSpPr>
          <p:nvPr>
            <p:ph type="title"/>
          </p:nvPr>
        </p:nvSpPr>
        <p:spPr>
          <a:prstGeom prst="rect">
            <a:avLst/>
          </a:prstGeom>
        </p:spPr>
        <p:txBody>
          <a:bodyPr>
            <a:normAutofit/>
          </a:bodyPr>
          <a:lstStyle/>
          <a:p>
            <a:pPr defTabSz="700088">
              <a:spcBef>
                <a:spcPct val="2000"/>
              </a:spcBef>
              <a:defRPr/>
            </a:pPr>
            <a:r>
              <a:rPr lang="en-US" dirty="0">
                <a:solidFill>
                  <a:srgbClr val="FFFFFF"/>
                </a:solidFill>
                <a:latin typeface="Arial" charset="0"/>
              </a:rPr>
              <a:t>Dual-Tropic HIV</a:t>
            </a:r>
          </a:p>
        </p:txBody>
      </p:sp>
      <p:sp>
        <p:nvSpPr>
          <p:cNvPr id="25" name="Rectangle 75"/>
          <p:cNvSpPr>
            <a:spLocks noChangeArrowheads="1"/>
          </p:cNvSpPr>
          <p:nvPr/>
        </p:nvSpPr>
        <p:spPr bwMode="auto">
          <a:xfrm>
            <a:off x="2171700" y="3028951"/>
            <a:ext cx="742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chemeClr val="tx1">
                    <a:lumMod val="50000"/>
                    <a:lumOff val="50000"/>
                  </a:schemeClr>
                </a:solidFill>
                <a:latin typeface="Arial" charset="0"/>
              </a:rPr>
              <a:t>CD4</a:t>
            </a:r>
          </a:p>
        </p:txBody>
      </p:sp>
      <p:sp>
        <p:nvSpPr>
          <p:cNvPr id="26" name="Rectangle 75"/>
          <p:cNvSpPr>
            <a:spLocks noChangeArrowheads="1"/>
          </p:cNvSpPr>
          <p:nvPr/>
        </p:nvSpPr>
        <p:spPr bwMode="auto">
          <a:xfrm>
            <a:off x="3629025" y="3609358"/>
            <a:ext cx="1885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err="1">
                <a:solidFill>
                  <a:srgbClr val="161616"/>
                </a:solidFill>
                <a:latin typeface="Arial" charset="0"/>
              </a:rPr>
              <a:t>Coreceptors</a:t>
            </a:r>
            <a:endParaRPr lang="en-US" sz="1500" b="1" dirty="0">
              <a:solidFill>
                <a:srgbClr val="161616"/>
              </a:solidFill>
              <a:latin typeface="Arial" charset="0"/>
            </a:endParaRPr>
          </a:p>
        </p:txBody>
      </p:sp>
      <p:grpSp>
        <p:nvGrpSpPr>
          <p:cNvPr id="45" name="Group 44"/>
          <p:cNvGrpSpPr>
            <a:grpSpLocks noChangeAspect="1"/>
          </p:cNvGrpSpPr>
          <p:nvPr/>
        </p:nvGrpSpPr>
        <p:grpSpPr>
          <a:xfrm>
            <a:off x="3376680" y="3763396"/>
            <a:ext cx="560324" cy="917852"/>
            <a:chOff x="5932292" y="4083050"/>
            <a:chExt cx="708025" cy="1403350"/>
          </a:xfrm>
        </p:grpSpPr>
        <p:sp>
          <p:nvSpPr>
            <p:cNvPr id="46" name="Freeform 72"/>
            <p:cNvSpPr>
              <a:spLocks noChangeAspect="1"/>
            </p:cNvSpPr>
            <p:nvPr/>
          </p:nvSpPr>
          <p:spPr bwMode="auto">
            <a:xfrm rot="532961">
              <a:off x="6049767" y="4221163"/>
              <a:ext cx="152400" cy="274637"/>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7" name="Freeform 71"/>
            <p:cNvSpPr>
              <a:spLocks/>
            </p:cNvSpPr>
            <p:nvPr/>
          </p:nvSpPr>
          <p:spPr bwMode="auto">
            <a:xfrm>
              <a:off x="6373617" y="4229100"/>
              <a:ext cx="152400" cy="3048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8" name="Freeform 54"/>
            <p:cNvSpPr>
              <a:spLocks noChangeAspect="1"/>
            </p:cNvSpPr>
            <p:nvPr/>
          </p:nvSpPr>
          <p:spPr bwMode="auto">
            <a:xfrm rot="21109155">
              <a:off x="5994205" y="4083050"/>
              <a:ext cx="317500" cy="488950"/>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9" name="Freeform 56"/>
            <p:cNvSpPr>
              <a:spLocks/>
            </p:cNvSpPr>
            <p:nvPr/>
          </p:nvSpPr>
          <p:spPr bwMode="auto">
            <a:xfrm>
              <a:off x="6237092" y="4281488"/>
              <a:ext cx="106363" cy="2286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0" name="Freeform 57"/>
            <p:cNvSpPr>
              <a:spLocks noChangeAspect="1"/>
            </p:cNvSpPr>
            <p:nvPr/>
          </p:nvSpPr>
          <p:spPr bwMode="auto">
            <a:xfrm rot="695040" flipV="1">
              <a:off x="5948167" y="4986338"/>
              <a:ext cx="136525" cy="2667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1" name="Freeform 58"/>
            <p:cNvSpPr>
              <a:spLocks noChangeAspect="1"/>
            </p:cNvSpPr>
            <p:nvPr/>
          </p:nvSpPr>
          <p:spPr bwMode="auto">
            <a:xfrm rot="257085">
              <a:off x="6154542" y="4965700"/>
              <a:ext cx="93663" cy="381000"/>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2" name="Freeform 59"/>
            <p:cNvSpPr>
              <a:spLocks noChangeAspect="1"/>
            </p:cNvSpPr>
            <p:nvPr/>
          </p:nvSpPr>
          <p:spPr bwMode="auto">
            <a:xfrm rot="841407" flipV="1">
              <a:off x="6303767" y="4986338"/>
              <a:ext cx="136525" cy="32067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3" name="AutoShape 61"/>
            <p:cNvSpPr>
              <a:spLocks noChangeAspect="1" noChangeArrowheads="1"/>
            </p:cNvSpPr>
            <p:nvPr/>
          </p:nvSpPr>
          <p:spPr bwMode="auto">
            <a:xfrm>
              <a:off x="6025955" y="4376738"/>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4" name="AutoShape 62"/>
            <p:cNvSpPr>
              <a:spLocks noChangeAspect="1" noChangeArrowheads="1"/>
            </p:cNvSpPr>
            <p:nvPr/>
          </p:nvSpPr>
          <p:spPr bwMode="auto">
            <a:xfrm rot="396020">
              <a:off x="5932292" y="4376738"/>
              <a:ext cx="114300" cy="693737"/>
            </a:xfrm>
            <a:prstGeom prst="can">
              <a:avLst>
                <a:gd name="adj" fmla="val 27228"/>
              </a:avLst>
            </a:prstGeom>
            <a:solidFill>
              <a:srgbClr val="3169CF"/>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5" name="AutoShape 63"/>
            <p:cNvSpPr>
              <a:spLocks noChangeAspect="1" noChangeArrowheads="1"/>
            </p:cNvSpPr>
            <p:nvPr/>
          </p:nvSpPr>
          <p:spPr bwMode="auto">
            <a:xfrm>
              <a:off x="6111680" y="4373563"/>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6" name="AutoShape 64"/>
            <p:cNvSpPr>
              <a:spLocks noChangeAspect="1" noChangeArrowheads="1"/>
            </p:cNvSpPr>
            <p:nvPr/>
          </p:nvSpPr>
          <p:spPr bwMode="auto">
            <a:xfrm rot="21392502">
              <a:off x="6203755" y="4371975"/>
              <a:ext cx="106362"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7" name="AutoShape 65"/>
            <p:cNvSpPr>
              <a:spLocks noChangeAspect="1" noChangeArrowheads="1"/>
            </p:cNvSpPr>
            <p:nvPr/>
          </p:nvSpPr>
          <p:spPr bwMode="auto">
            <a:xfrm rot="42361">
              <a:off x="6281542" y="4368800"/>
              <a:ext cx="106363"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8" name="AutoShape 66"/>
            <p:cNvSpPr>
              <a:spLocks noChangeAspect="1" noChangeArrowheads="1"/>
            </p:cNvSpPr>
            <p:nvPr/>
          </p:nvSpPr>
          <p:spPr bwMode="auto">
            <a:xfrm rot="21286103">
              <a:off x="6365680" y="4371975"/>
              <a:ext cx="106362"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9" name="AutoShape 67"/>
            <p:cNvSpPr>
              <a:spLocks noChangeAspect="1" noChangeArrowheads="1"/>
            </p:cNvSpPr>
            <p:nvPr/>
          </p:nvSpPr>
          <p:spPr bwMode="auto">
            <a:xfrm rot="21427049">
              <a:off x="6470455" y="4373563"/>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60" name="Freeform 70"/>
            <p:cNvSpPr>
              <a:spLocks/>
            </p:cNvSpPr>
            <p:nvPr/>
          </p:nvSpPr>
          <p:spPr bwMode="auto">
            <a:xfrm>
              <a:off x="6148192" y="5029200"/>
              <a:ext cx="492125" cy="457200"/>
            </a:xfrm>
            <a:custGeom>
              <a:avLst/>
              <a:gdLst/>
              <a:ahLst/>
              <a:cxnLst>
                <a:cxn ang="0">
                  <a:pos x="264" y="0"/>
                </a:cxn>
                <a:cxn ang="0">
                  <a:pos x="336" y="72"/>
                </a:cxn>
                <a:cxn ang="0">
                  <a:pos x="352" y="112"/>
                </a:cxn>
                <a:cxn ang="0">
                  <a:pos x="272" y="216"/>
                </a:cxn>
                <a:cxn ang="0">
                  <a:pos x="320" y="272"/>
                </a:cxn>
                <a:cxn ang="0">
                  <a:pos x="296" y="320"/>
                </a:cxn>
                <a:cxn ang="0">
                  <a:pos x="232" y="336"/>
                </a:cxn>
                <a:cxn ang="0">
                  <a:pos x="0" y="344"/>
                </a:cxn>
              </a:cxnLst>
              <a:rect l="0" t="0" r="r" b="b"/>
              <a:pathLst>
                <a:path w="358" h="344">
                  <a:moveTo>
                    <a:pt x="264" y="0"/>
                  </a:moveTo>
                  <a:cubicBezTo>
                    <a:pt x="276" y="85"/>
                    <a:pt x="265" y="48"/>
                    <a:pt x="336" y="72"/>
                  </a:cubicBezTo>
                  <a:cubicBezTo>
                    <a:pt x="341" y="85"/>
                    <a:pt x="350" y="97"/>
                    <a:pt x="352" y="112"/>
                  </a:cubicBezTo>
                  <a:cubicBezTo>
                    <a:pt x="358" y="199"/>
                    <a:pt x="325" y="180"/>
                    <a:pt x="272" y="216"/>
                  </a:cubicBezTo>
                  <a:cubicBezTo>
                    <a:pt x="234" y="271"/>
                    <a:pt x="265" y="264"/>
                    <a:pt x="320" y="272"/>
                  </a:cubicBezTo>
                  <a:cubicBezTo>
                    <a:pt x="314" y="287"/>
                    <a:pt x="310" y="308"/>
                    <a:pt x="296" y="320"/>
                  </a:cubicBezTo>
                  <a:cubicBezTo>
                    <a:pt x="288" y="326"/>
                    <a:pt x="233" y="335"/>
                    <a:pt x="232" y="336"/>
                  </a:cubicBezTo>
                  <a:cubicBezTo>
                    <a:pt x="100" y="344"/>
                    <a:pt x="81" y="344"/>
                    <a:pt x="0" y="344"/>
                  </a:cubicBezTo>
                </a:path>
              </a:pathLst>
            </a:custGeom>
            <a:noFill/>
            <a:ln w="635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grpSp>
      <p:sp>
        <p:nvSpPr>
          <p:cNvPr id="61" name="Rectangle 75"/>
          <p:cNvSpPr>
            <a:spLocks noChangeArrowheads="1"/>
          </p:cNvSpPr>
          <p:nvPr/>
        </p:nvSpPr>
        <p:spPr bwMode="auto">
          <a:xfrm>
            <a:off x="3288723" y="4663788"/>
            <a:ext cx="77662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rgbClr val="0070C0"/>
                </a:solidFill>
                <a:latin typeface="Arial" charset="0"/>
              </a:rPr>
              <a:t>CCR5 </a:t>
            </a:r>
          </a:p>
        </p:txBody>
      </p:sp>
      <p:pic>
        <p:nvPicPr>
          <p:cNvPr id="97" name="Picture 96" descr="CD4_Green_Fill.png">
            <a:extLst>
              <a:ext uri="{FF2B5EF4-FFF2-40B4-BE49-F238E27FC236}">
                <a16:creationId xmlns:a16="http://schemas.microsoft.com/office/drawing/2014/main" id="{CB0ED6A1-B53C-E541-B4D1-8FE9D559D981}"/>
              </a:ext>
            </a:extLst>
          </p:cNvPr>
          <p:cNvPicPr>
            <a:picLocks/>
          </p:cNvPicPr>
          <p:nvPr/>
        </p:nvPicPr>
        <p:blipFill>
          <a:blip r:embed="rId2" cstate="print">
            <a:grayscl/>
            <a:alphaModFix amt="68000"/>
            <a:extLst>
              <a:ext uri="{28A0092B-C50C-407E-A947-70E740481C1C}">
                <a14:useLocalDpi xmlns:a14="http://schemas.microsoft.com/office/drawing/2010/main"/>
              </a:ext>
            </a:extLst>
          </a:blip>
          <a:stretch>
            <a:fillRect/>
          </a:stretch>
        </p:blipFill>
        <p:spPr>
          <a:xfrm>
            <a:off x="2459192" y="3289474"/>
            <a:ext cx="652477" cy="1277057"/>
          </a:xfrm>
          <a:prstGeom prst="rect">
            <a:avLst/>
          </a:prstGeom>
        </p:spPr>
      </p:pic>
      <p:pic>
        <p:nvPicPr>
          <p:cNvPr id="98" name="Picture 97" descr="CD4_Green_Fill.png">
            <a:extLst>
              <a:ext uri="{FF2B5EF4-FFF2-40B4-BE49-F238E27FC236}">
                <a16:creationId xmlns:a16="http://schemas.microsoft.com/office/drawing/2014/main" id="{A1F74EBA-1432-C04F-9F70-ECC208F4A34C}"/>
              </a:ext>
            </a:extLst>
          </p:cNvPr>
          <p:cNvPicPr>
            <a:picLocks/>
          </p:cNvPicPr>
          <p:nvPr/>
        </p:nvPicPr>
        <p:blipFill>
          <a:blip r:embed="rId2" cstate="print">
            <a:grayscl/>
            <a:alphaModFix amt="62000"/>
            <a:extLst>
              <a:ext uri="{28A0092B-C50C-407E-A947-70E740481C1C}">
                <a14:useLocalDpi xmlns:a14="http://schemas.microsoft.com/office/drawing/2010/main"/>
              </a:ext>
            </a:extLst>
          </a:blip>
          <a:stretch>
            <a:fillRect/>
          </a:stretch>
        </p:blipFill>
        <p:spPr>
          <a:xfrm flipH="1">
            <a:off x="6201089" y="3289474"/>
            <a:ext cx="657559" cy="1282446"/>
          </a:xfrm>
          <a:prstGeom prst="rect">
            <a:avLst/>
          </a:prstGeom>
        </p:spPr>
      </p:pic>
      <p:sp>
        <p:nvSpPr>
          <p:cNvPr id="99" name="Oval 8">
            <a:extLst>
              <a:ext uri="{FF2B5EF4-FFF2-40B4-BE49-F238E27FC236}">
                <a16:creationId xmlns:a16="http://schemas.microsoft.com/office/drawing/2014/main" id="{14F39E73-19D2-0247-921C-DFF46CBFA7B5}"/>
              </a:ext>
            </a:extLst>
          </p:cNvPr>
          <p:cNvSpPr/>
          <p:nvPr/>
        </p:nvSpPr>
        <p:spPr>
          <a:xfrm flipH="1">
            <a:off x="2162812" y="4309757"/>
            <a:ext cx="886500" cy="497340"/>
          </a:xfrm>
          <a:prstGeom prst="ellipse">
            <a:avLst/>
          </a:prstGeom>
          <a:solidFill>
            <a:srgbClr val="98A5AF"/>
          </a:solidFill>
          <a:ln w="6350">
            <a:solidFill>
              <a:schemeClr val="tx1"/>
            </a:solid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Oval 8">
            <a:extLst>
              <a:ext uri="{FF2B5EF4-FFF2-40B4-BE49-F238E27FC236}">
                <a16:creationId xmlns:a16="http://schemas.microsoft.com/office/drawing/2014/main" id="{7E905EC4-6DEB-CB4D-8D10-66EE44111C74}"/>
              </a:ext>
            </a:extLst>
          </p:cNvPr>
          <p:cNvSpPr/>
          <p:nvPr/>
        </p:nvSpPr>
        <p:spPr>
          <a:xfrm flipH="1">
            <a:off x="6415720" y="4286093"/>
            <a:ext cx="886500" cy="497340"/>
          </a:xfrm>
          <a:prstGeom prst="ellipse">
            <a:avLst/>
          </a:prstGeom>
          <a:solidFill>
            <a:srgbClr val="98A5AF"/>
          </a:solidFill>
          <a:ln w="6350">
            <a:solidFill>
              <a:schemeClr val="tx1"/>
            </a:solid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75"/>
          <p:cNvSpPr>
            <a:spLocks noChangeArrowheads="1"/>
          </p:cNvSpPr>
          <p:nvPr/>
        </p:nvSpPr>
        <p:spPr bwMode="auto">
          <a:xfrm>
            <a:off x="6442976" y="3028951"/>
            <a:ext cx="742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chemeClr val="tx1">
                    <a:lumMod val="50000"/>
                    <a:lumOff val="50000"/>
                  </a:schemeClr>
                </a:solidFill>
                <a:latin typeface="Arial" charset="0"/>
              </a:rPr>
              <a:t>CD4</a:t>
            </a:r>
          </a:p>
        </p:txBody>
      </p:sp>
      <p:grpSp>
        <p:nvGrpSpPr>
          <p:cNvPr id="102" name="Group 101"/>
          <p:cNvGrpSpPr>
            <a:grpSpLocks noChangeAspect="1"/>
          </p:cNvGrpSpPr>
          <p:nvPr/>
        </p:nvGrpSpPr>
        <p:grpSpPr>
          <a:xfrm>
            <a:off x="5420998" y="3719185"/>
            <a:ext cx="606886" cy="890492"/>
            <a:chOff x="5715000" y="2514600"/>
            <a:chExt cx="846138" cy="1327728"/>
          </a:xfrm>
        </p:grpSpPr>
        <p:sp>
          <p:nvSpPr>
            <p:cNvPr id="103" name="Freeform 11"/>
            <p:cNvSpPr>
              <a:spLocks noChangeAspect="1"/>
            </p:cNvSpPr>
            <p:nvPr/>
          </p:nvSpPr>
          <p:spPr bwMode="auto">
            <a:xfrm>
              <a:off x="5853113" y="2735406"/>
              <a:ext cx="119062" cy="225136"/>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4" name="Freeform 12"/>
            <p:cNvSpPr>
              <a:spLocks noChangeAspect="1"/>
            </p:cNvSpPr>
            <p:nvPr/>
          </p:nvSpPr>
          <p:spPr bwMode="auto">
            <a:xfrm>
              <a:off x="5791200" y="2514600"/>
              <a:ext cx="387350" cy="437284"/>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5" name="Freeform 13"/>
            <p:cNvSpPr>
              <a:spLocks noChangeAspect="1"/>
            </p:cNvSpPr>
            <p:nvPr/>
          </p:nvSpPr>
          <p:spPr bwMode="auto">
            <a:xfrm flipH="1">
              <a:off x="6129338" y="2666134"/>
              <a:ext cx="142875" cy="484909"/>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6" name="Freeform 14"/>
            <p:cNvSpPr>
              <a:spLocks/>
            </p:cNvSpPr>
            <p:nvPr/>
          </p:nvSpPr>
          <p:spPr bwMode="auto">
            <a:xfrm>
              <a:off x="5991225" y="2804679"/>
              <a:ext cx="106363" cy="207818"/>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7" name="Freeform 15"/>
            <p:cNvSpPr>
              <a:spLocks noChangeAspect="1"/>
            </p:cNvSpPr>
            <p:nvPr/>
          </p:nvSpPr>
          <p:spPr bwMode="auto">
            <a:xfrm flipV="1">
              <a:off x="5726113" y="3445452"/>
              <a:ext cx="136525" cy="24245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8" name="Freeform 16"/>
            <p:cNvSpPr>
              <a:spLocks noChangeAspect="1"/>
            </p:cNvSpPr>
            <p:nvPr/>
          </p:nvSpPr>
          <p:spPr bwMode="auto">
            <a:xfrm rot="21181594">
              <a:off x="5946775" y="3426691"/>
              <a:ext cx="93663" cy="346364"/>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9" name="Freeform 17"/>
            <p:cNvSpPr>
              <a:spLocks noChangeAspect="1"/>
            </p:cNvSpPr>
            <p:nvPr/>
          </p:nvSpPr>
          <p:spPr bwMode="auto">
            <a:xfrm flipV="1">
              <a:off x="6105525" y="3445452"/>
              <a:ext cx="136525" cy="291523"/>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0" name="Freeform 18"/>
            <p:cNvSpPr>
              <a:spLocks noChangeAspect="1"/>
            </p:cNvSpPr>
            <p:nvPr/>
          </p:nvSpPr>
          <p:spPr bwMode="auto">
            <a:xfrm rot="21462949">
              <a:off x="6172200" y="3495964"/>
              <a:ext cx="388938" cy="346364"/>
            </a:xfrm>
            <a:custGeom>
              <a:avLst/>
              <a:gdLst/>
              <a:ahLst/>
              <a:cxnLst>
                <a:cxn ang="0">
                  <a:pos x="240" y="0"/>
                </a:cxn>
                <a:cxn ang="0">
                  <a:pos x="360" y="376"/>
                </a:cxn>
                <a:cxn ang="0">
                  <a:pos x="408" y="352"/>
                </a:cxn>
                <a:cxn ang="0">
                  <a:pos x="472" y="240"/>
                </a:cxn>
                <a:cxn ang="0">
                  <a:pos x="576" y="208"/>
                </a:cxn>
                <a:cxn ang="0">
                  <a:pos x="664" y="240"/>
                </a:cxn>
                <a:cxn ang="0">
                  <a:pos x="696" y="400"/>
                </a:cxn>
                <a:cxn ang="0">
                  <a:pos x="688" y="552"/>
                </a:cxn>
                <a:cxn ang="0">
                  <a:pos x="656" y="616"/>
                </a:cxn>
                <a:cxn ang="0">
                  <a:pos x="336" y="720"/>
                </a:cxn>
                <a:cxn ang="0">
                  <a:pos x="184" y="752"/>
                </a:cxn>
                <a:cxn ang="0">
                  <a:pos x="0" y="728"/>
                </a:cxn>
              </a:cxnLst>
              <a:rect l="0" t="0" r="r" b="b"/>
              <a:pathLst>
                <a:path w="697" h="783">
                  <a:moveTo>
                    <a:pt x="240" y="0"/>
                  </a:moveTo>
                  <a:cubicBezTo>
                    <a:pt x="182" y="173"/>
                    <a:pt x="194" y="334"/>
                    <a:pt x="360" y="376"/>
                  </a:cubicBezTo>
                  <a:cubicBezTo>
                    <a:pt x="370" y="372"/>
                    <a:pt x="402" y="364"/>
                    <a:pt x="408" y="352"/>
                  </a:cubicBezTo>
                  <a:cubicBezTo>
                    <a:pt x="436" y="286"/>
                    <a:pt x="388" y="267"/>
                    <a:pt x="472" y="240"/>
                  </a:cubicBezTo>
                  <a:cubicBezTo>
                    <a:pt x="500" y="183"/>
                    <a:pt x="518" y="198"/>
                    <a:pt x="576" y="208"/>
                  </a:cubicBezTo>
                  <a:cubicBezTo>
                    <a:pt x="626" y="191"/>
                    <a:pt x="640" y="192"/>
                    <a:pt x="664" y="240"/>
                  </a:cubicBezTo>
                  <a:cubicBezTo>
                    <a:pt x="672" y="293"/>
                    <a:pt x="686" y="345"/>
                    <a:pt x="696" y="400"/>
                  </a:cubicBezTo>
                  <a:cubicBezTo>
                    <a:pt x="693" y="450"/>
                    <a:pt x="697" y="502"/>
                    <a:pt x="688" y="552"/>
                  </a:cubicBezTo>
                  <a:cubicBezTo>
                    <a:pt x="683" y="575"/>
                    <a:pt x="663" y="593"/>
                    <a:pt x="656" y="616"/>
                  </a:cubicBezTo>
                  <a:cubicBezTo>
                    <a:pt x="618" y="727"/>
                    <a:pt x="420" y="711"/>
                    <a:pt x="336" y="720"/>
                  </a:cubicBezTo>
                  <a:cubicBezTo>
                    <a:pt x="283" y="733"/>
                    <a:pt x="232" y="727"/>
                    <a:pt x="184" y="752"/>
                  </a:cubicBezTo>
                  <a:cubicBezTo>
                    <a:pt x="8" y="743"/>
                    <a:pt x="55" y="783"/>
                    <a:pt x="0" y="728"/>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1" name="AutoShape 19"/>
            <p:cNvSpPr>
              <a:spLocks noChangeAspect="1" noChangeArrowheads="1"/>
            </p:cNvSpPr>
            <p:nvPr/>
          </p:nvSpPr>
          <p:spPr bwMode="auto">
            <a:xfrm>
              <a:off x="5803900" y="2891270"/>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2" name="AutoShape 20"/>
            <p:cNvSpPr>
              <a:spLocks noChangeAspect="1" noChangeArrowheads="1"/>
            </p:cNvSpPr>
            <p:nvPr/>
          </p:nvSpPr>
          <p:spPr bwMode="auto">
            <a:xfrm rot="396020">
              <a:off x="5715000" y="2891270"/>
              <a:ext cx="114300" cy="630671"/>
            </a:xfrm>
            <a:prstGeom prst="can">
              <a:avLst>
                <a:gd name="adj" fmla="val 27228"/>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3" name="AutoShape 21"/>
            <p:cNvSpPr>
              <a:spLocks noChangeAspect="1" noChangeArrowheads="1"/>
            </p:cNvSpPr>
            <p:nvPr/>
          </p:nvSpPr>
          <p:spPr bwMode="auto">
            <a:xfrm>
              <a:off x="589597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4" name="AutoShape 22"/>
            <p:cNvSpPr>
              <a:spLocks noChangeAspect="1" noChangeArrowheads="1"/>
            </p:cNvSpPr>
            <p:nvPr/>
          </p:nvSpPr>
          <p:spPr bwMode="auto">
            <a:xfrm rot="21392502">
              <a:off x="59721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5" name="AutoShape 23"/>
            <p:cNvSpPr>
              <a:spLocks noChangeAspect="1" noChangeArrowheads="1"/>
            </p:cNvSpPr>
            <p:nvPr/>
          </p:nvSpPr>
          <p:spPr bwMode="auto">
            <a:xfrm rot="42361">
              <a:off x="6045200" y="2884055"/>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6" name="AutoShape 24"/>
            <p:cNvSpPr>
              <a:spLocks noChangeAspect="1" noChangeArrowheads="1"/>
            </p:cNvSpPr>
            <p:nvPr/>
          </p:nvSpPr>
          <p:spPr bwMode="auto">
            <a:xfrm rot="21286103">
              <a:off x="61245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7" name="AutoShape 25"/>
            <p:cNvSpPr>
              <a:spLocks noChangeAspect="1" noChangeArrowheads="1"/>
            </p:cNvSpPr>
            <p:nvPr/>
          </p:nvSpPr>
          <p:spPr bwMode="auto">
            <a:xfrm rot="21223658">
              <a:off x="621982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grpSp>
      <p:sp>
        <p:nvSpPr>
          <p:cNvPr id="119" name="Rectangle 75"/>
          <p:cNvSpPr>
            <a:spLocks noChangeArrowheads="1"/>
          </p:cNvSpPr>
          <p:nvPr/>
        </p:nvSpPr>
        <p:spPr bwMode="auto">
          <a:xfrm>
            <a:off x="5164064" y="4651955"/>
            <a:ext cx="109618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rgbClr val="7E517F"/>
                </a:solidFill>
                <a:latin typeface="Arial" charset="0"/>
              </a:rPr>
              <a:t>CXCR4</a:t>
            </a:r>
          </a:p>
        </p:txBody>
      </p:sp>
      <p:sp>
        <p:nvSpPr>
          <p:cNvPr id="120" name="Striped Right Arrow 119"/>
          <p:cNvSpPr/>
          <p:nvPr/>
        </p:nvSpPr>
        <p:spPr>
          <a:xfrm rot="7523543">
            <a:off x="3542660" y="3117707"/>
            <a:ext cx="817998" cy="251460"/>
          </a:xfrm>
          <a:prstGeom prst="striped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3" name="Picture 62" descr="HIV_Dual_Blue_Purple.png">
            <a:extLst>
              <a:ext uri="{FF2B5EF4-FFF2-40B4-BE49-F238E27FC236}">
                <a16:creationId xmlns:a16="http://schemas.microsoft.com/office/drawing/2014/main" id="{57965C9F-5EE3-364A-9A01-DF1FD9C6A5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40558" y="1478233"/>
            <a:ext cx="1302932" cy="1302932"/>
          </a:xfrm>
          <a:prstGeom prst="rect">
            <a:avLst/>
          </a:prstGeom>
        </p:spPr>
      </p:pic>
      <p:sp>
        <p:nvSpPr>
          <p:cNvPr id="69" name="Striped Right Arrow 68">
            <a:extLst>
              <a:ext uri="{FF2B5EF4-FFF2-40B4-BE49-F238E27FC236}">
                <a16:creationId xmlns:a16="http://schemas.microsoft.com/office/drawing/2014/main" id="{5AC9CA5E-EE04-DA47-B05B-B9E966A7EE33}"/>
              </a:ext>
            </a:extLst>
          </p:cNvPr>
          <p:cNvSpPr/>
          <p:nvPr/>
        </p:nvSpPr>
        <p:spPr>
          <a:xfrm rot="14076457" flipH="1">
            <a:off x="4891481" y="3117707"/>
            <a:ext cx="817998" cy="251460"/>
          </a:xfrm>
          <a:prstGeom prst="stripedRightArrow">
            <a:avLst/>
          </a:prstGeom>
          <a:solidFill>
            <a:srgbClr val="7E5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25088231"/>
      </p:ext>
    </p:extLst>
  </p:cSld>
  <p:clrMapOvr>
    <a:masterClrMapping/>
  </p:clrMapOvr>
  <mc:AlternateContent xmlns:mc="http://schemas.openxmlformats.org/markup-compatibility/2006" xmlns:p14="http://schemas.microsoft.com/office/powerpoint/2010/main">
    <mc:Choice Requires="p14">
      <p:transition spd="slow" p14:dur="1250" advTm="21450">
        <p:fade/>
      </p:transition>
    </mc:Choice>
    <mc:Fallback xmlns="">
      <p:transition spd="slow" advTm="2145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82D6EF-7A32-4A48-8388-4F64ACBD292C}"/>
              </a:ext>
            </a:extLst>
          </p:cNvPr>
          <p:cNvSpPr>
            <a:spLocks noGrp="1"/>
          </p:cNvSpPr>
          <p:nvPr>
            <p:ph type="body" sz="quarter" idx="14"/>
          </p:nvPr>
        </p:nvSpPr>
        <p:spPr/>
        <p:txBody>
          <a:bodyPr/>
          <a:lstStyle/>
          <a:p>
            <a:r>
              <a:rPr lang="en-US" dirty="0"/>
              <a:t>Illustration: David H. Spach, MD</a:t>
            </a:r>
          </a:p>
        </p:txBody>
      </p:sp>
      <p:sp>
        <p:nvSpPr>
          <p:cNvPr id="2" name="Title 1"/>
          <p:cNvSpPr>
            <a:spLocks noGrp="1"/>
          </p:cNvSpPr>
          <p:nvPr>
            <p:ph type="title"/>
          </p:nvPr>
        </p:nvSpPr>
        <p:spPr>
          <a:prstGeom prst="rect">
            <a:avLst/>
          </a:prstGeom>
        </p:spPr>
        <p:txBody>
          <a:bodyPr>
            <a:normAutofit/>
          </a:bodyPr>
          <a:lstStyle/>
          <a:p>
            <a:pPr defTabSz="700088">
              <a:spcBef>
                <a:spcPct val="2000"/>
              </a:spcBef>
              <a:defRPr/>
            </a:pPr>
            <a:r>
              <a:rPr lang="en-US" dirty="0">
                <a:solidFill>
                  <a:srgbClr val="FFFFFF"/>
                </a:solidFill>
                <a:latin typeface="Arial" charset="0"/>
              </a:rPr>
              <a:t>Mixed-Tropic HIV</a:t>
            </a:r>
          </a:p>
        </p:txBody>
      </p:sp>
      <p:sp>
        <p:nvSpPr>
          <p:cNvPr id="25" name="Rectangle 75"/>
          <p:cNvSpPr>
            <a:spLocks noChangeArrowheads="1"/>
          </p:cNvSpPr>
          <p:nvPr/>
        </p:nvSpPr>
        <p:spPr bwMode="auto">
          <a:xfrm>
            <a:off x="2171700" y="3028951"/>
            <a:ext cx="742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chemeClr val="tx1">
                    <a:lumMod val="50000"/>
                    <a:lumOff val="50000"/>
                  </a:schemeClr>
                </a:solidFill>
                <a:latin typeface="Arial" charset="0"/>
              </a:rPr>
              <a:t>CD4</a:t>
            </a:r>
          </a:p>
        </p:txBody>
      </p:sp>
      <p:sp>
        <p:nvSpPr>
          <p:cNvPr id="26" name="Rectangle 75"/>
          <p:cNvSpPr>
            <a:spLocks noChangeArrowheads="1"/>
          </p:cNvSpPr>
          <p:nvPr/>
        </p:nvSpPr>
        <p:spPr bwMode="auto">
          <a:xfrm>
            <a:off x="3629025" y="3609358"/>
            <a:ext cx="1885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err="1">
                <a:solidFill>
                  <a:srgbClr val="161616"/>
                </a:solidFill>
                <a:latin typeface="Arial" charset="0"/>
              </a:rPr>
              <a:t>Coreceptors</a:t>
            </a:r>
            <a:endParaRPr lang="en-US" sz="1500" b="1" dirty="0">
              <a:solidFill>
                <a:srgbClr val="161616"/>
              </a:solidFill>
              <a:latin typeface="Arial" charset="0"/>
            </a:endParaRPr>
          </a:p>
        </p:txBody>
      </p:sp>
      <p:grpSp>
        <p:nvGrpSpPr>
          <p:cNvPr id="45" name="Group 44"/>
          <p:cNvGrpSpPr>
            <a:grpSpLocks noChangeAspect="1"/>
          </p:cNvGrpSpPr>
          <p:nvPr/>
        </p:nvGrpSpPr>
        <p:grpSpPr>
          <a:xfrm>
            <a:off x="3376680" y="3763396"/>
            <a:ext cx="560324" cy="917852"/>
            <a:chOff x="5932292" y="4083050"/>
            <a:chExt cx="708025" cy="1403350"/>
          </a:xfrm>
        </p:grpSpPr>
        <p:sp>
          <p:nvSpPr>
            <p:cNvPr id="46" name="Freeform 72"/>
            <p:cNvSpPr>
              <a:spLocks noChangeAspect="1"/>
            </p:cNvSpPr>
            <p:nvPr/>
          </p:nvSpPr>
          <p:spPr bwMode="auto">
            <a:xfrm rot="532961">
              <a:off x="6049767" y="4221163"/>
              <a:ext cx="152400" cy="274637"/>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7" name="Freeform 71"/>
            <p:cNvSpPr>
              <a:spLocks/>
            </p:cNvSpPr>
            <p:nvPr/>
          </p:nvSpPr>
          <p:spPr bwMode="auto">
            <a:xfrm>
              <a:off x="6373617" y="4229100"/>
              <a:ext cx="152400" cy="3048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8" name="Freeform 54"/>
            <p:cNvSpPr>
              <a:spLocks noChangeAspect="1"/>
            </p:cNvSpPr>
            <p:nvPr/>
          </p:nvSpPr>
          <p:spPr bwMode="auto">
            <a:xfrm rot="21109155">
              <a:off x="5994205" y="4083050"/>
              <a:ext cx="317500" cy="488950"/>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49" name="Freeform 56"/>
            <p:cNvSpPr>
              <a:spLocks/>
            </p:cNvSpPr>
            <p:nvPr/>
          </p:nvSpPr>
          <p:spPr bwMode="auto">
            <a:xfrm>
              <a:off x="6237092" y="4281488"/>
              <a:ext cx="106363" cy="2286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0" name="Freeform 57"/>
            <p:cNvSpPr>
              <a:spLocks noChangeAspect="1"/>
            </p:cNvSpPr>
            <p:nvPr/>
          </p:nvSpPr>
          <p:spPr bwMode="auto">
            <a:xfrm rot="695040" flipV="1">
              <a:off x="5948167" y="4986338"/>
              <a:ext cx="136525" cy="26670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1" name="Freeform 58"/>
            <p:cNvSpPr>
              <a:spLocks noChangeAspect="1"/>
            </p:cNvSpPr>
            <p:nvPr/>
          </p:nvSpPr>
          <p:spPr bwMode="auto">
            <a:xfrm rot="257085">
              <a:off x="6154542" y="4965700"/>
              <a:ext cx="93663" cy="381000"/>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2" name="Freeform 59"/>
            <p:cNvSpPr>
              <a:spLocks noChangeAspect="1"/>
            </p:cNvSpPr>
            <p:nvPr/>
          </p:nvSpPr>
          <p:spPr bwMode="auto">
            <a:xfrm rot="841407" flipV="1">
              <a:off x="6303767" y="4986338"/>
              <a:ext cx="136525" cy="32067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53" name="AutoShape 61"/>
            <p:cNvSpPr>
              <a:spLocks noChangeAspect="1" noChangeArrowheads="1"/>
            </p:cNvSpPr>
            <p:nvPr/>
          </p:nvSpPr>
          <p:spPr bwMode="auto">
            <a:xfrm>
              <a:off x="6025955" y="4376738"/>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4" name="AutoShape 62"/>
            <p:cNvSpPr>
              <a:spLocks noChangeAspect="1" noChangeArrowheads="1"/>
            </p:cNvSpPr>
            <p:nvPr/>
          </p:nvSpPr>
          <p:spPr bwMode="auto">
            <a:xfrm rot="396020">
              <a:off x="5932292" y="4376738"/>
              <a:ext cx="114300" cy="693737"/>
            </a:xfrm>
            <a:prstGeom prst="can">
              <a:avLst>
                <a:gd name="adj" fmla="val 27228"/>
              </a:avLst>
            </a:prstGeom>
            <a:solidFill>
              <a:srgbClr val="3169CF"/>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5" name="AutoShape 63"/>
            <p:cNvSpPr>
              <a:spLocks noChangeAspect="1" noChangeArrowheads="1"/>
            </p:cNvSpPr>
            <p:nvPr/>
          </p:nvSpPr>
          <p:spPr bwMode="auto">
            <a:xfrm>
              <a:off x="6111680" y="4373563"/>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6" name="AutoShape 64"/>
            <p:cNvSpPr>
              <a:spLocks noChangeAspect="1" noChangeArrowheads="1"/>
            </p:cNvSpPr>
            <p:nvPr/>
          </p:nvSpPr>
          <p:spPr bwMode="auto">
            <a:xfrm rot="21392502">
              <a:off x="6203755" y="4371975"/>
              <a:ext cx="106362"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7" name="AutoShape 65"/>
            <p:cNvSpPr>
              <a:spLocks noChangeAspect="1" noChangeArrowheads="1"/>
            </p:cNvSpPr>
            <p:nvPr/>
          </p:nvSpPr>
          <p:spPr bwMode="auto">
            <a:xfrm rot="42361">
              <a:off x="6281542" y="4368800"/>
              <a:ext cx="106363"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8" name="AutoShape 66"/>
            <p:cNvSpPr>
              <a:spLocks noChangeAspect="1" noChangeArrowheads="1"/>
            </p:cNvSpPr>
            <p:nvPr/>
          </p:nvSpPr>
          <p:spPr bwMode="auto">
            <a:xfrm rot="21286103">
              <a:off x="6365680" y="4371975"/>
              <a:ext cx="106362" cy="693738"/>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59" name="AutoShape 67"/>
            <p:cNvSpPr>
              <a:spLocks noChangeAspect="1" noChangeArrowheads="1"/>
            </p:cNvSpPr>
            <p:nvPr/>
          </p:nvSpPr>
          <p:spPr bwMode="auto">
            <a:xfrm rot="21427049">
              <a:off x="6470455" y="4373563"/>
              <a:ext cx="106362" cy="693737"/>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60" name="Freeform 70"/>
            <p:cNvSpPr>
              <a:spLocks/>
            </p:cNvSpPr>
            <p:nvPr/>
          </p:nvSpPr>
          <p:spPr bwMode="auto">
            <a:xfrm>
              <a:off x="6148192" y="5029200"/>
              <a:ext cx="492125" cy="457200"/>
            </a:xfrm>
            <a:custGeom>
              <a:avLst/>
              <a:gdLst/>
              <a:ahLst/>
              <a:cxnLst>
                <a:cxn ang="0">
                  <a:pos x="264" y="0"/>
                </a:cxn>
                <a:cxn ang="0">
                  <a:pos x="336" y="72"/>
                </a:cxn>
                <a:cxn ang="0">
                  <a:pos x="352" y="112"/>
                </a:cxn>
                <a:cxn ang="0">
                  <a:pos x="272" y="216"/>
                </a:cxn>
                <a:cxn ang="0">
                  <a:pos x="320" y="272"/>
                </a:cxn>
                <a:cxn ang="0">
                  <a:pos x="296" y="320"/>
                </a:cxn>
                <a:cxn ang="0">
                  <a:pos x="232" y="336"/>
                </a:cxn>
                <a:cxn ang="0">
                  <a:pos x="0" y="344"/>
                </a:cxn>
              </a:cxnLst>
              <a:rect l="0" t="0" r="r" b="b"/>
              <a:pathLst>
                <a:path w="358" h="344">
                  <a:moveTo>
                    <a:pt x="264" y="0"/>
                  </a:moveTo>
                  <a:cubicBezTo>
                    <a:pt x="276" y="85"/>
                    <a:pt x="265" y="48"/>
                    <a:pt x="336" y="72"/>
                  </a:cubicBezTo>
                  <a:cubicBezTo>
                    <a:pt x="341" y="85"/>
                    <a:pt x="350" y="97"/>
                    <a:pt x="352" y="112"/>
                  </a:cubicBezTo>
                  <a:cubicBezTo>
                    <a:pt x="358" y="199"/>
                    <a:pt x="325" y="180"/>
                    <a:pt x="272" y="216"/>
                  </a:cubicBezTo>
                  <a:cubicBezTo>
                    <a:pt x="234" y="271"/>
                    <a:pt x="265" y="264"/>
                    <a:pt x="320" y="272"/>
                  </a:cubicBezTo>
                  <a:cubicBezTo>
                    <a:pt x="314" y="287"/>
                    <a:pt x="310" y="308"/>
                    <a:pt x="296" y="320"/>
                  </a:cubicBezTo>
                  <a:cubicBezTo>
                    <a:pt x="288" y="326"/>
                    <a:pt x="233" y="335"/>
                    <a:pt x="232" y="336"/>
                  </a:cubicBezTo>
                  <a:cubicBezTo>
                    <a:pt x="100" y="344"/>
                    <a:pt x="81" y="344"/>
                    <a:pt x="0" y="344"/>
                  </a:cubicBezTo>
                </a:path>
              </a:pathLst>
            </a:custGeom>
            <a:noFill/>
            <a:ln w="635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grpSp>
      <p:sp>
        <p:nvSpPr>
          <p:cNvPr id="61" name="Rectangle 75"/>
          <p:cNvSpPr>
            <a:spLocks noChangeArrowheads="1"/>
          </p:cNvSpPr>
          <p:nvPr/>
        </p:nvSpPr>
        <p:spPr bwMode="auto">
          <a:xfrm>
            <a:off x="3288723" y="4663788"/>
            <a:ext cx="77662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rgbClr val="0070C0"/>
                </a:solidFill>
                <a:latin typeface="Arial" charset="0"/>
              </a:rPr>
              <a:t>CCR5 </a:t>
            </a:r>
          </a:p>
        </p:txBody>
      </p:sp>
      <p:pic>
        <p:nvPicPr>
          <p:cNvPr id="97" name="Picture 96" descr="CD4_Green_Fill.png">
            <a:extLst>
              <a:ext uri="{FF2B5EF4-FFF2-40B4-BE49-F238E27FC236}">
                <a16:creationId xmlns:a16="http://schemas.microsoft.com/office/drawing/2014/main" id="{CB0ED6A1-B53C-E541-B4D1-8FE9D559D981}"/>
              </a:ext>
            </a:extLst>
          </p:cNvPr>
          <p:cNvPicPr>
            <a:picLocks/>
          </p:cNvPicPr>
          <p:nvPr/>
        </p:nvPicPr>
        <p:blipFill>
          <a:blip r:embed="rId2" cstate="print">
            <a:grayscl/>
            <a:alphaModFix amt="68000"/>
            <a:extLst>
              <a:ext uri="{28A0092B-C50C-407E-A947-70E740481C1C}">
                <a14:useLocalDpi xmlns:a14="http://schemas.microsoft.com/office/drawing/2010/main"/>
              </a:ext>
            </a:extLst>
          </a:blip>
          <a:stretch>
            <a:fillRect/>
          </a:stretch>
        </p:blipFill>
        <p:spPr>
          <a:xfrm>
            <a:off x="2459192" y="3289474"/>
            <a:ext cx="652477" cy="1277057"/>
          </a:xfrm>
          <a:prstGeom prst="rect">
            <a:avLst/>
          </a:prstGeom>
        </p:spPr>
      </p:pic>
      <p:pic>
        <p:nvPicPr>
          <p:cNvPr id="98" name="Picture 97" descr="CD4_Green_Fill.png">
            <a:extLst>
              <a:ext uri="{FF2B5EF4-FFF2-40B4-BE49-F238E27FC236}">
                <a16:creationId xmlns:a16="http://schemas.microsoft.com/office/drawing/2014/main" id="{A1F74EBA-1432-C04F-9F70-ECC208F4A34C}"/>
              </a:ext>
            </a:extLst>
          </p:cNvPr>
          <p:cNvPicPr>
            <a:picLocks/>
          </p:cNvPicPr>
          <p:nvPr/>
        </p:nvPicPr>
        <p:blipFill>
          <a:blip r:embed="rId2" cstate="print">
            <a:grayscl/>
            <a:alphaModFix amt="62000"/>
            <a:extLst>
              <a:ext uri="{28A0092B-C50C-407E-A947-70E740481C1C}">
                <a14:useLocalDpi xmlns:a14="http://schemas.microsoft.com/office/drawing/2010/main"/>
              </a:ext>
            </a:extLst>
          </a:blip>
          <a:stretch>
            <a:fillRect/>
          </a:stretch>
        </p:blipFill>
        <p:spPr>
          <a:xfrm flipH="1">
            <a:off x="6201089" y="3289474"/>
            <a:ext cx="657559" cy="1282446"/>
          </a:xfrm>
          <a:prstGeom prst="rect">
            <a:avLst/>
          </a:prstGeom>
        </p:spPr>
      </p:pic>
      <p:sp>
        <p:nvSpPr>
          <p:cNvPr id="99" name="Oval 8">
            <a:extLst>
              <a:ext uri="{FF2B5EF4-FFF2-40B4-BE49-F238E27FC236}">
                <a16:creationId xmlns:a16="http://schemas.microsoft.com/office/drawing/2014/main" id="{14F39E73-19D2-0247-921C-DFF46CBFA7B5}"/>
              </a:ext>
            </a:extLst>
          </p:cNvPr>
          <p:cNvSpPr/>
          <p:nvPr/>
        </p:nvSpPr>
        <p:spPr>
          <a:xfrm flipH="1">
            <a:off x="2162812" y="4309757"/>
            <a:ext cx="886500" cy="497340"/>
          </a:xfrm>
          <a:prstGeom prst="ellipse">
            <a:avLst/>
          </a:prstGeom>
          <a:solidFill>
            <a:srgbClr val="98A5AF"/>
          </a:solidFill>
          <a:ln w="6350">
            <a:solidFill>
              <a:schemeClr val="tx1"/>
            </a:solid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Oval 8">
            <a:extLst>
              <a:ext uri="{FF2B5EF4-FFF2-40B4-BE49-F238E27FC236}">
                <a16:creationId xmlns:a16="http://schemas.microsoft.com/office/drawing/2014/main" id="{7E905EC4-6DEB-CB4D-8D10-66EE44111C74}"/>
              </a:ext>
            </a:extLst>
          </p:cNvPr>
          <p:cNvSpPr/>
          <p:nvPr/>
        </p:nvSpPr>
        <p:spPr>
          <a:xfrm flipH="1">
            <a:off x="6415720" y="4286093"/>
            <a:ext cx="886500" cy="497340"/>
          </a:xfrm>
          <a:prstGeom prst="ellipse">
            <a:avLst/>
          </a:prstGeom>
          <a:solidFill>
            <a:srgbClr val="98A5AF"/>
          </a:solidFill>
          <a:ln w="6350">
            <a:solidFill>
              <a:schemeClr val="tx1"/>
            </a:solid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75"/>
          <p:cNvSpPr>
            <a:spLocks noChangeArrowheads="1"/>
          </p:cNvSpPr>
          <p:nvPr/>
        </p:nvSpPr>
        <p:spPr bwMode="auto">
          <a:xfrm>
            <a:off x="6442976" y="3028951"/>
            <a:ext cx="742950"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chemeClr val="tx1">
                    <a:lumMod val="50000"/>
                    <a:lumOff val="50000"/>
                  </a:schemeClr>
                </a:solidFill>
                <a:latin typeface="Arial" charset="0"/>
              </a:rPr>
              <a:t>CD4</a:t>
            </a:r>
          </a:p>
        </p:txBody>
      </p:sp>
      <p:grpSp>
        <p:nvGrpSpPr>
          <p:cNvPr id="102" name="Group 101"/>
          <p:cNvGrpSpPr>
            <a:grpSpLocks noChangeAspect="1"/>
          </p:cNvGrpSpPr>
          <p:nvPr/>
        </p:nvGrpSpPr>
        <p:grpSpPr>
          <a:xfrm>
            <a:off x="5420998" y="3719185"/>
            <a:ext cx="606886" cy="890492"/>
            <a:chOff x="5715000" y="2514600"/>
            <a:chExt cx="846138" cy="1327728"/>
          </a:xfrm>
        </p:grpSpPr>
        <p:sp>
          <p:nvSpPr>
            <p:cNvPr id="103" name="Freeform 11"/>
            <p:cNvSpPr>
              <a:spLocks noChangeAspect="1"/>
            </p:cNvSpPr>
            <p:nvPr/>
          </p:nvSpPr>
          <p:spPr bwMode="auto">
            <a:xfrm>
              <a:off x="5853113" y="2735406"/>
              <a:ext cx="119062" cy="225136"/>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4" name="Freeform 12"/>
            <p:cNvSpPr>
              <a:spLocks noChangeAspect="1"/>
            </p:cNvSpPr>
            <p:nvPr/>
          </p:nvSpPr>
          <p:spPr bwMode="auto">
            <a:xfrm>
              <a:off x="5791200" y="2514600"/>
              <a:ext cx="387350" cy="437284"/>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5" name="Freeform 13"/>
            <p:cNvSpPr>
              <a:spLocks noChangeAspect="1"/>
            </p:cNvSpPr>
            <p:nvPr/>
          </p:nvSpPr>
          <p:spPr bwMode="auto">
            <a:xfrm flipH="1">
              <a:off x="6129338" y="2666134"/>
              <a:ext cx="142875" cy="484909"/>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6" name="Freeform 14"/>
            <p:cNvSpPr>
              <a:spLocks/>
            </p:cNvSpPr>
            <p:nvPr/>
          </p:nvSpPr>
          <p:spPr bwMode="auto">
            <a:xfrm>
              <a:off x="5991225" y="2804679"/>
              <a:ext cx="106363" cy="207818"/>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7" name="Freeform 15"/>
            <p:cNvSpPr>
              <a:spLocks noChangeAspect="1"/>
            </p:cNvSpPr>
            <p:nvPr/>
          </p:nvSpPr>
          <p:spPr bwMode="auto">
            <a:xfrm flipV="1">
              <a:off x="5726113" y="3445452"/>
              <a:ext cx="136525" cy="24245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8" name="Freeform 16"/>
            <p:cNvSpPr>
              <a:spLocks noChangeAspect="1"/>
            </p:cNvSpPr>
            <p:nvPr/>
          </p:nvSpPr>
          <p:spPr bwMode="auto">
            <a:xfrm rot="21181594">
              <a:off x="5946775" y="3426691"/>
              <a:ext cx="93663" cy="346364"/>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9" name="Freeform 17"/>
            <p:cNvSpPr>
              <a:spLocks noChangeAspect="1"/>
            </p:cNvSpPr>
            <p:nvPr/>
          </p:nvSpPr>
          <p:spPr bwMode="auto">
            <a:xfrm flipV="1">
              <a:off x="6105525" y="3445452"/>
              <a:ext cx="136525" cy="291523"/>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0" name="Freeform 18"/>
            <p:cNvSpPr>
              <a:spLocks noChangeAspect="1"/>
            </p:cNvSpPr>
            <p:nvPr/>
          </p:nvSpPr>
          <p:spPr bwMode="auto">
            <a:xfrm rot="21462949">
              <a:off x="6172200" y="3495964"/>
              <a:ext cx="388938" cy="346364"/>
            </a:xfrm>
            <a:custGeom>
              <a:avLst/>
              <a:gdLst/>
              <a:ahLst/>
              <a:cxnLst>
                <a:cxn ang="0">
                  <a:pos x="240" y="0"/>
                </a:cxn>
                <a:cxn ang="0">
                  <a:pos x="360" y="376"/>
                </a:cxn>
                <a:cxn ang="0">
                  <a:pos x="408" y="352"/>
                </a:cxn>
                <a:cxn ang="0">
                  <a:pos x="472" y="240"/>
                </a:cxn>
                <a:cxn ang="0">
                  <a:pos x="576" y="208"/>
                </a:cxn>
                <a:cxn ang="0">
                  <a:pos x="664" y="240"/>
                </a:cxn>
                <a:cxn ang="0">
                  <a:pos x="696" y="400"/>
                </a:cxn>
                <a:cxn ang="0">
                  <a:pos x="688" y="552"/>
                </a:cxn>
                <a:cxn ang="0">
                  <a:pos x="656" y="616"/>
                </a:cxn>
                <a:cxn ang="0">
                  <a:pos x="336" y="720"/>
                </a:cxn>
                <a:cxn ang="0">
                  <a:pos x="184" y="752"/>
                </a:cxn>
                <a:cxn ang="0">
                  <a:pos x="0" y="728"/>
                </a:cxn>
              </a:cxnLst>
              <a:rect l="0" t="0" r="r" b="b"/>
              <a:pathLst>
                <a:path w="697" h="783">
                  <a:moveTo>
                    <a:pt x="240" y="0"/>
                  </a:moveTo>
                  <a:cubicBezTo>
                    <a:pt x="182" y="173"/>
                    <a:pt x="194" y="334"/>
                    <a:pt x="360" y="376"/>
                  </a:cubicBezTo>
                  <a:cubicBezTo>
                    <a:pt x="370" y="372"/>
                    <a:pt x="402" y="364"/>
                    <a:pt x="408" y="352"/>
                  </a:cubicBezTo>
                  <a:cubicBezTo>
                    <a:pt x="436" y="286"/>
                    <a:pt x="388" y="267"/>
                    <a:pt x="472" y="240"/>
                  </a:cubicBezTo>
                  <a:cubicBezTo>
                    <a:pt x="500" y="183"/>
                    <a:pt x="518" y="198"/>
                    <a:pt x="576" y="208"/>
                  </a:cubicBezTo>
                  <a:cubicBezTo>
                    <a:pt x="626" y="191"/>
                    <a:pt x="640" y="192"/>
                    <a:pt x="664" y="240"/>
                  </a:cubicBezTo>
                  <a:cubicBezTo>
                    <a:pt x="672" y="293"/>
                    <a:pt x="686" y="345"/>
                    <a:pt x="696" y="400"/>
                  </a:cubicBezTo>
                  <a:cubicBezTo>
                    <a:pt x="693" y="450"/>
                    <a:pt x="697" y="502"/>
                    <a:pt x="688" y="552"/>
                  </a:cubicBezTo>
                  <a:cubicBezTo>
                    <a:pt x="683" y="575"/>
                    <a:pt x="663" y="593"/>
                    <a:pt x="656" y="616"/>
                  </a:cubicBezTo>
                  <a:cubicBezTo>
                    <a:pt x="618" y="727"/>
                    <a:pt x="420" y="711"/>
                    <a:pt x="336" y="720"/>
                  </a:cubicBezTo>
                  <a:cubicBezTo>
                    <a:pt x="283" y="733"/>
                    <a:pt x="232" y="727"/>
                    <a:pt x="184" y="752"/>
                  </a:cubicBezTo>
                  <a:cubicBezTo>
                    <a:pt x="8" y="743"/>
                    <a:pt x="55" y="783"/>
                    <a:pt x="0" y="728"/>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1" name="AutoShape 19"/>
            <p:cNvSpPr>
              <a:spLocks noChangeAspect="1" noChangeArrowheads="1"/>
            </p:cNvSpPr>
            <p:nvPr/>
          </p:nvSpPr>
          <p:spPr bwMode="auto">
            <a:xfrm>
              <a:off x="5803900" y="2891270"/>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2" name="AutoShape 20"/>
            <p:cNvSpPr>
              <a:spLocks noChangeAspect="1" noChangeArrowheads="1"/>
            </p:cNvSpPr>
            <p:nvPr/>
          </p:nvSpPr>
          <p:spPr bwMode="auto">
            <a:xfrm rot="396020">
              <a:off x="5715000" y="2891270"/>
              <a:ext cx="114300" cy="630671"/>
            </a:xfrm>
            <a:prstGeom prst="can">
              <a:avLst>
                <a:gd name="adj" fmla="val 27228"/>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3" name="AutoShape 21"/>
            <p:cNvSpPr>
              <a:spLocks noChangeAspect="1" noChangeArrowheads="1"/>
            </p:cNvSpPr>
            <p:nvPr/>
          </p:nvSpPr>
          <p:spPr bwMode="auto">
            <a:xfrm>
              <a:off x="589597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4" name="AutoShape 22"/>
            <p:cNvSpPr>
              <a:spLocks noChangeAspect="1" noChangeArrowheads="1"/>
            </p:cNvSpPr>
            <p:nvPr/>
          </p:nvSpPr>
          <p:spPr bwMode="auto">
            <a:xfrm rot="21392502">
              <a:off x="59721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5" name="AutoShape 23"/>
            <p:cNvSpPr>
              <a:spLocks noChangeAspect="1" noChangeArrowheads="1"/>
            </p:cNvSpPr>
            <p:nvPr/>
          </p:nvSpPr>
          <p:spPr bwMode="auto">
            <a:xfrm rot="42361">
              <a:off x="6045200" y="2884055"/>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6" name="AutoShape 24"/>
            <p:cNvSpPr>
              <a:spLocks noChangeAspect="1" noChangeArrowheads="1"/>
            </p:cNvSpPr>
            <p:nvPr/>
          </p:nvSpPr>
          <p:spPr bwMode="auto">
            <a:xfrm rot="21286103">
              <a:off x="61245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7" name="AutoShape 25"/>
            <p:cNvSpPr>
              <a:spLocks noChangeAspect="1" noChangeArrowheads="1"/>
            </p:cNvSpPr>
            <p:nvPr/>
          </p:nvSpPr>
          <p:spPr bwMode="auto">
            <a:xfrm rot="21223658">
              <a:off x="621982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grpSp>
      <p:sp>
        <p:nvSpPr>
          <p:cNvPr id="119" name="Rectangle 75"/>
          <p:cNvSpPr>
            <a:spLocks noChangeArrowheads="1"/>
          </p:cNvSpPr>
          <p:nvPr/>
        </p:nvSpPr>
        <p:spPr bwMode="auto">
          <a:xfrm>
            <a:off x="5164064" y="4651955"/>
            <a:ext cx="109618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rgbClr val="7E517F"/>
                </a:solidFill>
                <a:latin typeface="Arial" charset="0"/>
              </a:rPr>
              <a:t>CXCR4</a:t>
            </a:r>
          </a:p>
        </p:txBody>
      </p:sp>
      <p:sp>
        <p:nvSpPr>
          <p:cNvPr id="120" name="Striped Right Arrow 119"/>
          <p:cNvSpPr/>
          <p:nvPr/>
        </p:nvSpPr>
        <p:spPr>
          <a:xfrm rot="5400000">
            <a:off x="3348969" y="3204573"/>
            <a:ext cx="644267" cy="251460"/>
          </a:xfrm>
          <a:prstGeom prst="striped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1" name="Striped Right Arrow 120"/>
          <p:cNvSpPr/>
          <p:nvPr/>
        </p:nvSpPr>
        <p:spPr>
          <a:xfrm rot="16200000" flipH="1">
            <a:off x="5352421" y="3225356"/>
            <a:ext cx="644267" cy="251460"/>
          </a:xfrm>
          <a:prstGeom prst="stripedRightArrow">
            <a:avLst/>
          </a:prstGeom>
          <a:solidFill>
            <a:srgbClr val="7E5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5" name="Rectangle 75">
            <a:extLst>
              <a:ext uri="{FF2B5EF4-FFF2-40B4-BE49-F238E27FC236}">
                <a16:creationId xmlns:a16="http://schemas.microsoft.com/office/drawing/2014/main" id="{BD4D6467-6691-E94F-95CD-D0BD08C1F61D}"/>
              </a:ext>
            </a:extLst>
          </p:cNvPr>
          <p:cNvSpPr>
            <a:spLocks noChangeArrowheads="1"/>
          </p:cNvSpPr>
          <p:nvPr/>
        </p:nvSpPr>
        <p:spPr bwMode="auto">
          <a:xfrm>
            <a:off x="2649684" y="1447322"/>
            <a:ext cx="1885950" cy="375131"/>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rgbClr val="000000"/>
                </a:solidFill>
                <a:latin typeface="Arial" charset="0"/>
              </a:rPr>
              <a:t>R5-Tropic HIV </a:t>
            </a:r>
          </a:p>
        </p:txBody>
      </p:sp>
      <p:pic>
        <p:nvPicPr>
          <p:cNvPr id="66" name="Picture 65" descr=" HIV_X4_Purple.png">
            <a:extLst>
              <a:ext uri="{FF2B5EF4-FFF2-40B4-BE49-F238E27FC236}">
                <a16:creationId xmlns:a16="http://schemas.microsoft.com/office/drawing/2014/main" id="{2EAFB73A-475E-6240-9A1B-8D1725AC4E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9526" y="1896338"/>
            <a:ext cx="1111563" cy="1113564"/>
          </a:xfrm>
          <a:prstGeom prst="rect">
            <a:avLst/>
          </a:prstGeom>
        </p:spPr>
      </p:pic>
      <p:pic>
        <p:nvPicPr>
          <p:cNvPr id="67" name="Picture 66" descr=" HIV_R5_Blue.png">
            <a:extLst>
              <a:ext uri="{FF2B5EF4-FFF2-40B4-BE49-F238E27FC236}">
                <a16:creationId xmlns:a16="http://schemas.microsoft.com/office/drawing/2014/main" id="{82DFB077-597F-2C40-9871-B4B33BBC4B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13370" y="1896338"/>
            <a:ext cx="1113564" cy="1113564"/>
          </a:xfrm>
          <a:prstGeom prst="rect">
            <a:avLst/>
          </a:prstGeom>
          <a:effectLst/>
        </p:spPr>
      </p:pic>
      <p:sp>
        <p:nvSpPr>
          <p:cNvPr id="69" name="Rectangle 75">
            <a:extLst>
              <a:ext uri="{FF2B5EF4-FFF2-40B4-BE49-F238E27FC236}">
                <a16:creationId xmlns:a16="http://schemas.microsoft.com/office/drawing/2014/main" id="{8E57A875-FB12-C649-B114-627F3D9F6A14}"/>
              </a:ext>
            </a:extLst>
          </p:cNvPr>
          <p:cNvSpPr>
            <a:spLocks noChangeArrowheads="1"/>
          </p:cNvSpPr>
          <p:nvPr/>
        </p:nvSpPr>
        <p:spPr bwMode="auto">
          <a:xfrm>
            <a:off x="4717470" y="1447322"/>
            <a:ext cx="1885950" cy="375131"/>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500" b="1" dirty="0">
                <a:solidFill>
                  <a:srgbClr val="000000"/>
                </a:solidFill>
                <a:latin typeface="Arial" charset="0"/>
              </a:rPr>
              <a:t>X4-Tropic HIV </a:t>
            </a:r>
          </a:p>
        </p:txBody>
      </p:sp>
    </p:spTree>
    <p:extLst>
      <p:ext uri="{BB962C8B-B14F-4D97-AF65-F5344CB8AC3E}">
        <p14:creationId xmlns:p14="http://schemas.microsoft.com/office/powerpoint/2010/main" val="3912648645"/>
      </p:ext>
    </p:extLst>
  </p:cSld>
  <p:clrMapOvr>
    <a:masterClrMapping/>
  </p:clrMapOvr>
  <mc:AlternateContent xmlns:mc="http://schemas.openxmlformats.org/markup-compatibility/2006" xmlns:p14="http://schemas.microsoft.com/office/powerpoint/2010/main">
    <mc:Choice Requires="p14">
      <p:transition spd="slow" p14:dur="1250" advTm="23520">
        <p:fade/>
      </p:transition>
    </mc:Choice>
    <mc:Fallback xmlns="">
      <p:transition spd="slow" advTm="2352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BDA3766-1A3A-946E-CD04-FAC20D179477}"/>
              </a:ext>
            </a:extLst>
          </p:cNvPr>
          <p:cNvCxnSpPr>
            <a:cxnSpLocks/>
          </p:cNvCxnSpPr>
          <p:nvPr/>
        </p:nvCxnSpPr>
        <p:spPr>
          <a:xfrm flipH="1" flipV="1">
            <a:off x="5105400" y="3749946"/>
            <a:ext cx="457200" cy="0"/>
          </a:xfrm>
          <a:prstGeom prst="line">
            <a:avLst/>
          </a:prstGeom>
          <a:ln>
            <a:solidFill>
              <a:srgbClr val="FF0000">
                <a:alpha val="25000"/>
              </a:srgbClr>
            </a:solidFill>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135716F9-5FFB-6F4A-B5E1-7F99F8BB8E8B}"/>
              </a:ext>
            </a:extLst>
          </p:cNvPr>
          <p:cNvSpPr/>
          <p:nvPr/>
        </p:nvSpPr>
        <p:spPr>
          <a:xfrm>
            <a:off x="7814733" y="220133"/>
            <a:ext cx="10922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 y="929215"/>
            <a:ext cx="2283885" cy="671713"/>
          </a:xfrm>
          <a:prstGeom prst="rect">
            <a:avLst/>
          </a:prstGeom>
          <a:solidFill>
            <a:srgbClr val="005595"/>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pPr defTabSz="700088">
              <a:spcBef>
                <a:spcPct val="2000"/>
              </a:spcBef>
              <a:defRPr/>
            </a:pPr>
            <a:r>
              <a:rPr lang="en-US" dirty="0"/>
              <a:t>Maraviroc Activity Depends On HIV Tropism</a:t>
            </a:r>
            <a:endParaRPr lang="en-US" dirty="0">
              <a:solidFill>
                <a:srgbClr val="FFFFFF"/>
              </a:solidFill>
              <a:latin typeface="Arial" charset="0"/>
            </a:endParaRPr>
          </a:p>
        </p:txBody>
      </p:sp>
      <p:sp>
        <p:nvSpPr>
          <p:cNvPr id="6" name="Text Placeholder 5">
            <a:extLst>
              <a:ext uri="{FF2B5EF4-FFF2-40B4-BE49-F238E27FC236}">
                <a16:creationId xmlns:a16="http://schemas.microsoft.com/office/drawing/2014/main" id="{3EDE0DC6-D6C6-9D4C-850B-2234F8163B41}"/>
              </a:ext>
            </a:extLst>
          </p:cNvPr>
          <p:cNvSpPr>
            <a:spLocks noGrp="1"/>
          </p:cNvSpPr>
          <p:nvPr>
            <p:ph type="body" sz="quarter" idx="14"/>
          </p:nvPr>
        </p:nvSpPr>
        <p:spPr/>
        <p:txBody>
          <a:bodyPr/>
          <a:lstStyle/>
          <a:p>
            <a:r>
              <a:rPr lang="en-US" dirty="0"/>
              <a:t>Illustration: David H. Spach, MD</a:t>
            </a:r>
          </a:p>
        </p:txBody>
      </p:sp>
      <p:sp>
        <p:nvSpPr>
          <p:cNvPr id="28" name="Rectangle 75"/>
          <p:cNvSpPr>
            <a:spLocks noChangeArrowheads="1"/>
          </p:cNvSpPr>
          <p:nvPr/>
        </p:nvSpPr>
        <p:spPr bwMode="auto">
          <a:xfrm>
            <a:off x="-1" y="1138768"/>
            <a:ext cx="2277533" cy="375131"/>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800" b="1" dirty="0">
                <a:solidFill>
                  <a:schemeClr val="bg1"/>
                </a:solidFill>
                <a:latin typeface="Arial" charset="0"/>
              </a:rPr>
              <a:t>R5 Tropic</a:t>
            </a:r>
          </a:p>
        </p:txBody>
      </p:sp>
      <p:pic>
        <p:nvPicPr>
          <p:cNvPr id="20" name="Picture 19" descr=" HIV_X4_Purpl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0146" y="2256361"/>
            <a:ext cx="855710" cy="857250"/>
          </a:xfrm>
          <a:prstGeom prst="rect">
            <a:avLst/>
          </a:prstGeom>
        </p:spPr>
      </p:pic>
      <p:pic>
        <p:nvPicPr>
          <p:cNvPr id="21" name="Picture 20" descr=" HIV_R5_Blu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1898" y="2256361"/>
            <a:ext cx="857250" cy="857250"/>
          </a:xfrm>
          <a:prstGeom prst="rect">
            <a:avLst/>
          </a:prstGeom>
          <a:effectLst/>
        </p:spPr>
      </p:pic>
      <p:sp>
        <p:nvSpPr>
          <p:cNvPr id="25" name="Rectangle 75"/>
          <p:cNvSpPr>
            <a:spLocks noChangeArrowheads="1"/>
          </p:cNvSpPr>
          <p:nvPr/>
        </p:nvSpPr>
        <p:spPr bwMode="auto">
          <a:xfrm>
            <a:off x="2319867" y="1138768"/>
            <a:ext cx="2249847" cy="375131"/>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800" b="1" dirty="0">
                <a:solidFill>
                  <a:schemeClr val="bg1"/>
                </a:solidFill>
                <a:latin typeface="Arial" charset="0"/>
              </a:rPr>
              <a:t>X4</a:t>
            </a:r>
          </a:p>
        </p:txBody>
      </p:sp>
      <p:pic>
        <p:nvPicPr>
          <p:cNvPr id="31" name="Picture 30" descr=" HIV_R5_Blu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44246" y="2256361"/>
            <a:ext cx="857250" cy="857250"/>
          </a:xfrm>
          <a:prstGeom prst="rect">
            <a:avLst/>
          </a:prstGeom>
          <a:effectLst/>
        </p:spPr>
      </p:pic>
      <p:pic>
        <p:nvPicPr>
          <p:cNvPr id="38" name="Picture 37" descr="HIV_Dual_Blue_Purp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99489" y="2256361"/>
            <a:ext cx="857250" cy="857250"/>
          </a:xfrm>
          <a:prstGeom prst="rect">
            <a:avLst/>
          </a:prstGeom>
        </p:spPr>
      </p:pic>
      <p:sp>
        <p:nvSpPr>
          <p:cNvPr id="46" name="Rectangle 75"/>
          <p:cNvSpPr>
            <a:spLocks noChangeArrowheads="1"/>
          </p:cNvSpPr>
          <p:nvPr/>
        </p:nvSpPr>
        <p:spPr bwMode="auto">
          <a:xfrm>
            <a:off x="4582691" y="1138768"/>
            <a:ext cx="2266841" cy="375131"/>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800" b="1" dirty="0">
                <a:solidFill>
                  <a:schemeClr val="bg1"/>
                </a:solidFill>
                <a:latin typeface="Arial" charset="0"/>
              </a:rPr>
              <a:t>Dual Tropic</a:t>
            </a:r>
          </a:p>
        </p:txBody>
      </p:sp>
      <p:sp>
        <p:nvSpPr>
          <p:cNvPr id="22" name="Rectangle 75"/>
          <p:cNvSpPr>
            <a:spLocks noChangeArrowheads="1"/>
          </p:cNvSpPr>
          <p:nvPr/>
        </p:nvSpPr>
        <p:spPr bwMode="auto">
          <a:xfrm>
            <a:off x="6863068" y="1138768"/>
            <a:ext cx="2280932" cy="375131"/>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800" b="1" dirty="0">
                <a:solidFill>
                  <a:schemeClr val="bg1"/>
                </a:solidFill>
                <a:latin typeface="Arial" charset="0"/>
              </a:rPr>
              <a:t>Mixed Tropic</a:t>
            </a:r>
          </a:p>
        </p:txBody>
      </p:sp>
      <p:cxnSp>
        <p:nvCxnSpPr>
          <p:cNvPr id="16" name="Straight Connector 15">
            <a:extLst>
              <a:ext uri="{FF2B5EF4-FFF2-40B4-BE49-F238E27FC236}">
                <a16:creationId xmlns:a16="http://schemas.microsoft.com/office/drawing/2014/main" id="{B78D400E-3F19-3D47-9E75-3191363AA300}"/>
              </a:ext>
            </a:extLst>
          </p:cNvPr>
          <p:cNvCxnSpPr>
            <a:cxnSpLocks/>
          </p:cNvCxnSpPr>
          <p:nvPr/>
        </p:nvCxnSpPr>
        <p:spPr>
          <a:xfrm>
            <a:off x="8465" y="932433"/>
            <a:ext cx="0" cy="424281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B5DDF7F-710C-EB40-A8A2-478FAFCF513F}"/>
              </a:ext>
            </a:extLst>
          </p:cNvPr>
          <p:cNvCxnSpPr>
            <a:cxnSpLocks/>
          </p:cNvCxnSpPr>
          <p:nvPr/>
        </p:nvCxnSpPr>
        <p:spPr>
          <a:xfrm>
            <a:off x="9144000" y="932433"/>
            <a:ext cx="0" cy="424281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 HIV_X4_Purple.png">
            <a:extLst>
              <a:ext uri="{FF2B5EF4-FFF2-40B4-BE49-F238E27FC236}">
                <a16:creationId xmlns:a16="http://schemas.microsoft.com/office/drawing/2014/main" id="{EB3AD1C8-A137-3F47-9E44-57E63DDB20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94134" y="2256361"/>
            <a:ext cx="855710" cy="857250"/>
          </a:xfrm>
          <a:prstGeom prst="rect">
            <a:avLst/>
          </a:prstGeom>
        </p:spPr>
      </p:pic>
      <p:sp>
        <p:nvSpPr>
          <p:cNvPr id="24" name="Rectangle 75">
            <a:extLst>
              <a:ext uri="{FF2B5EF4-FFF2-40B4-BE49-F238E27FC236}">
                <a16:creationId xmlns:a16="http://schemas.microsoft.com/office/drawing/2014/main" id="{96481E66-1D93-EE45-94DF-BE2D6748E279}"/>
              </a:ext>
            </a:extLst>
          </p:cNvPr>
          <p:cNvSpPr>
            <a:spLocks noChangeArrowheads="1"/>
          </p:cNvSpPr>
          <p:nvPr/>
        </p:nvSpPr>
        <p:spPr bwMode="auto">
          <a:xfrm>
            <a:off x="211669" y="4488509"/>
            <a:ext cx="745066" cy="338557"/>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400" b="1" dirty="0">
                <a:solidFill>
                  <a:srgbClr val="0070C0"/>
                </a:solidFill>
                <a:latin typeface="Arial" charset="0"/>
              </a:rPr>
              <a:t>CCR5 </a:t>
            </a:r>
          </a:p>
        </p:txBody>
      </p:sp>
      <p:grpSp>
        <p:nvGrpSpPr>
          <p:cNvPr id="97" name="Group 96">
            <a:extLst>
              <a:ext uri="{FF2B5EF4-FFF2-40B4-BE49-F238E27FC236}">
                <a16:creationId xmlns:a16="http://schemas.microsoft.com/office/drawing/2014/main" id="{4063CB50-835D-6B4A-9768-CCD25E26E989}"/>
              </a:ext>
            </a:extLst>
          </p:cNvPr>
          <p:cNvGrpSpPr>
            <a:grpSpLocks noChangeAspect="1"/>
          </p:cNvGrpSpPr>
          <p:nvPr/>
        </p:nvGrpSpPr>
        <p:grpSpPr>
          <a:xfrm>
            <a:off x="6081400" y="3886200"/>
            <a:ext cx="398835" cy="585216"/>
            <a:chOff x="5715000" y="2514600"/>
            <a:chExt cx="846138" cy="1327728"/>
          </a:xfrm>
        </p:grpSpPr>
        <p:sp>
          <p:nvSpPr>
            <p:cNvPr id="98" name="Freeform 11">
              <a:extLst>
                <a:ext uri="{FF2B5EF4-FFF2-40B4-BE49-F238E27FC236}">
                  <a16:creationId xmlns:a16="http://schemas.microsoft.com/office/drawing/2014/main" id="{7E32877F-D411-1646-B2DF-DD914ED01E0F}"/>
                </a:ext>
              </a:extLst>
            </p:cNvPr>
            <p:cNvSpPr>
              <a:spLocks noChangeAspect="1"/>
            </p:cNvSpPr>
            <p:nvPr/>
          </p:nvSpPr>
          <p:spPr bwMode="auto">
            <a:xfrm>
              <a:off x="5853113" y="2735406"/>
              <a:ext cx="119062" cy="225136"/>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99" name="Freeform 12">
              <a:extLst>
                <a:ext uri="{FF2B5EF4-FFF2-40B4-BE49-F238E27FC236}">
                  <a16:creationId xmlns:a16="http://schemas.microsoft.com/office/drawing/2014/main" id="{E7D53B1C-1EF9-C34D-8328-931CF1504863}"/>
                </a:ext>
              </a:extLst>
            </p:cNvPr>
            <p:cNvSpPr>
              <a:spLocks noChangeAspect="1"/>
            </p:cNvSpPr>
            <p:nvPr/>
          </p:nvSpPr>
          <p:spPr bwMode="auto">
            <a:xfrm>
              <a:off x="5791200" y="2514600"/>
              <a:ext cx="387350" cy="437284"/>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0" name="Freeform 13">
              <a:extLst>
                <a:ext uri="{FF2B5EF4-FFF2-40B4-BE49-F238E27FC236}">
                  <a16:creationId xmlns:a16="http://schemas.microsoft.com/office/drawing/2014/main" id="{31D345A2-3233-4540-BE8F-FB8B489BB03C}"/>
                </a:ext>
              </a:extLst>
            </p:cNvPr>
            <p:cNvSpPr>
              <a:spLocks noChangeAspect="1"/>
            </p:cNvSpPr>
            <p:nvPr/>
          </p:nvSpPr>
          <p:spPr bwMode="auto">
            <a:xfrm flipH="1">
              <a:off x="6129338" y="2666134"/>
              <a:ext cx="142875" cy="484909"/>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1" name="Freeform 14">
              <a:extLst>
                <a:ext uri="{FF2B5EF4-FFF2-40B4-BE49-F238E27FC236}">
                  <a16:creationId xmlns:a16="http://schemas.microsoft.com/office/drawing/2014/main" id="{263A6090-9583-874F-805F-3A5FF21F00F0}"/>
                </a:ext>
              </a:extLst>
            </p:cNvPr>
            <p:cNvSpPr>
              <a:spLocks/>
            </p:cNvSpPr>
            <p:nvPr/>
          </p:nvSpPr>
          <p:spPr bwMode="auto">
            <a:xfrm>
              <a:off x="5991225" y="2804679"/>
              <a:ext cx="106363" cy="207818"/>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2" name="Freeform 15">
              <a:extLst>
                <a:ext uri="{FF2B5EF4-FFF2-40B4-BE49-F238E27FC236}">
                  <a16:creationId xmlns:a16="http://schemas.microsoft.com/office/drawing/2014/main" id="{6B225BFA-7001-1843-BB80-9C6B2990A22A}"/>
                </a:ext>
              </a:extLst>
            </p:cNvPr>
            <p:cNvSpPr>
              <a:spLocks noChangeAspect="1"/>
            </p:cNvSpPr>
            <p:nvPr/>
          </p:nvSpPr>
          <p:spPr bwMode="auto">
            <a:xfrm flipV="1">
              <a:off x="5726113" y="3445452"/>
              <a:ext cx="136525" cy="24245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3" name="Freeform 16">
              <a:extLst>
                <a:ext uri="{FF2B5EF4-FFF2-40B4-BE49-F238E27FC236}">
                  <a16:creationId xmlns:a16="http://schemas.microsoft.com/office/drawing/2014/main" id="{C748C745-0772-9540-8EE6-7D6DB08664E3}"/>
                </a:ext>
              </a:extLst>
            </p:cNvPr>
            <p:cNvSpPr>
              <a:spLocks noChangeAspect="1"/>
            </p:cNvSpPr>
            <p:nvPr/>
          </p:nvSpPr>
          <p:spPr bwMode="auto">
            <a:xfrm rot="21181594">
              <a:off x="5946775" y="3426691"/>
              <a:ext cx="93663" cy="346364"/>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4" name="Freeform 17">
              <a:extLst>
                <a:ext uri="{FF2B5EF4-FFF2-40B4-BE49-F238E27FC236}">
                  <a16:creationId xmlns:a16="http://schemas.microsoft.com/office/drawing/2014/main" id="{D3E6C94F-054D-A748-B9FF-919C7B228B41}"/>
                </a:ext>
              </a:extLst>
            </p:cNvPr>
            <p:cNvSpPr>
              <a:spLocks noChangeAspect="1"/>
            </p:cNvSpPr>
            <p:nvPr/>
          </p:nvSpPr>
          <p:spPr bwMode="auto">
            <a:xfrm flipV="1">
              <a:off x="6105525" y="3445452"/>
              <a:ext cx="136525" cy="291523"/>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5" name="Freeform 18">
              <a:extLst>
                <a:ext uri="{FF2B5EF4-FFF2-40B4-BE49-F238E27FC236}">
                  <a16:creationId xmlns:a16="http://schemas.microsoft.com/office/drawing/2014/main" id="{0526CD00-0091-434C-B799-ACA97F725C13}"/>
                </a:ext>
              </a:extLst>
            </p:cNvPr>
            <p:cNvSpPr>
              <a:spLocks noChangeAspect="1"/>
            </p:cNvSpPr>
            <p:nvPr/>
          </p:nvSpPr>
          <p:spPr bwMode="auto">
            <a:xfrm rot="21462949">
              <a:off x="6172200" y="3495964"/>
              <a:ext cx="388938" cy="346364"/>
            </a:xfrm>
            <a:custGeom>
              <a:avLst/>
              <a:gdLst/>
              <a:ahLst/>
              <a:cxnLst>
                <a:cxn ang="0">
                  <a:pos x="240" y="0"/>
                </a:cxn>
                <a:cxn ang="0">
                  <a:pos x="360" y="376"/>
                </a:cxn>
                <a:cxn ang="0">
                  <a:pos x="408" y="352"/>
                </a:cxn>
                <a:cxn ang="0">
                  <a:pos x="472" y="240"/>
                </a:cxn>
                <a:cxn ang="0">
                  <a:pos x="576" y="208"/>
                </a:cxn>
                <a:cxn ang="0">
                  <a:pos x="664" y="240"/>
                </a:cxn>
                <a:cxn ang="0">
                  <a:pos x="696" y="400"/>
                </a:cxn>
                <a:cxn ang="0">
                  <a:pos x="688" y="552"/>
                </a:cxn>
                <a:cxn ang="0">
                  <a:pos x="656" y="616"/>
                </a:cxn>
                <a:cxn ang="0">
                  <a:pos x="336" y="720"/>
                </a:cxn>
                <a:cxn ang="0">
                  <a:pos x="184" y="752"/>
                </a:cxn>
                <a:cxn ang="0">
                  <a:pos x="0" y="728"/>
                </a:cxn>
              </a:cxnLst>
              <a:rect l="0" t="0" r="r" b="b"/>
              <a:pathLst>
                <a:path w="697" h="783">
                  <a:moveTo>
                    <a:pt x="240" y="0"/>
                  </a:moveTo>
                  <a:cubicBezTo>
                    <a:pt x="182" y="173"/>
                    <a:pt x="194" y="334"/>
                    <a:pt x="360" y="376"/>
                  </a:cubicBezTo>
                  <a:cubicBezTo>
                    <a:pt x="370" y="372"/>
                    <a:pt x="402" y="364"/>
                    <a:pt x="408" y="352"/>
                  </a:cubicBezTo>
                  <a:cubicBezTo>
                    <a:pt x="436" y="286"/>
                    <a:pt x="388" y="267"/>
                    <a:pt x="472" y="240"/>
                  </a:cubicBezTo>
                  <a:cubicBezTo>
                    <a:pt x="500" y="183"/>
                    <a:pt x="518" y="198"/>
                    <a:pt x="576" y="208"/>
                  </a:cubicBezTo>
                  <a:cubicBezTo>
                    <a:pt x="626" y="191"/>
                    <a:pt x="640" y="192"/>
                    <a:pt x="664" y="240"/>
                  </a:cubicBezTo>
                  <a:cubicBezTo>
                    <a:pt x="672" y="293"/>
                    <a:pt x="686" y="345"/>
                    <a:pt x="696" y="400"/>
                  </a:cubicBezTo>
                  <a:cubicBezTo>
                    <a:pt x="693" y="450"/>
                    <a:pt x="697" y="502"/>
                    <a:pt x="688" y="552"/>
                  </a:cubicBezTo>
                  <a:cubicBezTo>
                    <a:pt x="683" y="575"/>
                    <a:pt x="663" y="593"/>
                    <a:pt x="656" y="616"/>
                  </a:cubicBezTo>
                  <a:cubicBezTo>
                    <a:pt x="618" y="727"/>
                    <a:pt x="420" y="711"/>
                    <a:pt x="336" y="720"/>
                  </a:cubicBezTo>
                  <a:cubicBezTo>
                    <a:pt x="283" y="733"/>
                    <a:pt x="232" y="727"/>
                    <a:pt x="184" y="752"/>
                  </a:cubicBezTo>
                  <a:cubicBezTo>
                    <a:pt x="8" y="743"/>
                    <a:pt x="55" y="783"/>
                    <a:pt x="0" y="728"/>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06" name="AutoShape 19">
              <a:extLst>
                <a:ext uri="{FF2B5EF4-FFF2-40B4-BE49-F238E27FC236}">
                  <a16:creationId xmlns:a16="http://schemas.microsoft.com/office/drawing/2014/main" id="{A6CA9954-EF18-6446-BBB0-5CFDF4212B04}"/>
                </a:ext>
              </a:extLst>
            </p:cNvPr>
            <p:cNvSpPr>
              <a:spLocks noChangeAspect="1" noChangeArrowheads="1"/>
            </p:cNvSpPr>
            <p:nvPr/>
          </p:nvSpPr>
          <p:spPr bwMode="auto">
            <a:xfrm>
              <a:off x="5803900" y="2891270"/>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07" name="AutoShape 20">
              <a:extLst>
                <a:ext uri="{FF2B5EF4-FFF2-40B4-BE49-F238E27FC236}">
                  <a16:creationId xmlns:a16="http://schemas.microsoft.com/office/drawing/2014/main" id="{9C455730-15A9-374D-9C15-1DC2FB496550}"/>
                </a:ext>
              </a:extLst>
            </p:cNvPr>
            <p:cNvSpPr>
              <a:spLocks noChangeAspect="1" noChangeArrowheads="1"/>
            </p:cNvSpPr>
            <p:nvPr/>
          </p:nvSpPr>
          <p:spPr bwMode="auto">
            <a:xfrm rot="396020">
              <a:off x="5715000" y="2891270"/>
              <a:ext cx="114300" cy="630671"/>
            </a:xfrm>
            <a:prstGeom prst="can">
              <a:avLst>
                <a:gd name="adj" fmla="val 27228"/>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08" name="AutoShape 21">
              <a:extLst>
                <a:ext uri="{FF2B5EF4-FFF2-40B4-BE49-F238E27FC236}">
                  <a16:creationId xmlns:a16="http://schemas.microsoft.com/office/drawing/2014/main" id="{5A6441FE-D40A-A640-9EBB-6030BD1DF23F}"/>
                </a:ext>
              </a:extLst>
            </p:cNvPr>
            <p:cNvSpPr>
              <a:spLocks noChangeAspect="1" noChangeArrowheads="1"/>
            </p:cNvSpPr>
            <p:nvPr/>
          </p:nvSpPr>
          <p:spPr bwMode="auto">
            <a:xfrm>
              <a:off x="589597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09" name="AutoShape 22">
              <a:extLst>
                <a:ext uri="{FF2B5EF4-FFF2-40B4-BE49-F238E27FC236}">
                  <a16:creationId xmlns:a16="http://schemas.microsoft.com/office/drawing/2014/main" id="{9FBFC387-AA17-A94C-B90C-D3384B2CF24B}"/>
                </a:ext>
              </a:extLst>
            </p:cNvPr>
            <p:cNvSpPr>
              <a:spLocks noChangeAspect="1" noChangeArrowheads="1"/>
            </p:cNvSpPr>
            <p:nvPr/>
          </p:nvSpPr>
          <p:spPr bwMode="auto">
            <a:xfrm rot="21392502">
              <a:off x="59721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0" name="AutoShape 23">
              <a:extLst>
                <a:ext uri="{FF2B5EF4-FFF2-40B4-BE49-F238E27FC236}">
                  <a16:creationId xmlns:a16="http://schemas.microsoft.com/office/drawing/2014/main" id="{019D9841-243E-EF4D-8F31-6CA1B689E140}"/>
                </a:ext>
              </a:extLst>
            </p:cNvPr>
            <p:cNvSpPr>
              <a:spLocks noChangeAspect="1" noChangeArrowheads="1"/>
            </p:cNvSpPr>
            <p:nvPr/>
          </p:nvSpPr>
          <p:spPr bwMode="auto">
            <a:xfrm rot="42361">
              <a:off x="6045200" y="2884055"/>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1" name="AutoShape 24">
              <a:extLst>
                <a:ext uri="{FF2B5EF4-FFF2-40B4-BE49-F238E27FC236}">
                  <a16:creationId xmlns:a16="http://schemas.microsoft.com/office/drawing/2014/main" id="{D68D7C7C-4DB9-5B47-B9E8-B7AB3615F6B0}"/>
                </a:ext>
              </a:extLst>
            </p:cNvPr>
            <p:cNvSpPr>
              <a:spLocks noChangeAspect="1" noChangeArrowheads="1"/>
            </p:cNvSpPr>
            <p:nvPr/>
          </p:nvSpPr>
          <p:spPr bwMode="auto">
            <a:xfrm rot="21286103">
              <a:off x="61245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12" name="AutoShape 25">
              <a:extLst>
                <a:ext uri="{FF2B5EF4-FFF2-40B4-BE49-F238E27FC236}">
                  <a16:creationId xmlns:a16="http://schemas.microsoft.com/office/drawing/2014/main" id="{27BB38E6-F4C0-CD41-867F-F378C6B2739D}"/>
                </a:ext>
              </a:extLst>
            </p:cNvPr>
            <p:cNvSpPr>
              <a:spLocks noChangeAspect="1" noChangeArrowheads="1"/>
            </p:cNvSpPr>
            <p:nvPr/>
          </p:nvSpPr>
          <p:spPr bwMode="auto">
            <a:xfrm rot="21223658">
              <a:off x="621982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grpSp>
      <p:grpSp>
        <p:nvGrpSpPr>
          <p:cNvPr id="113" name="Group 112">
            <a:extLst>
              <a:ext uri="{FF2B5EF4-FFF2-40B4-BE49-F238E27FC236}">
                <a16:creationId xmlns:a16="http://schemas.microsoft.com/office/drawing/2014/main" id="{94EA7E2C-E98E-A041-9865-55C37CFE2568}"/>
              </a:ext>
            </a:extLst>
          </p:cNvPr>
          <p:cNvGrpSpPr>
            <a:grpSpLocks noChangeAspect="1"/>
          </p:cNvGrpSpPr>
          <p:nvPr/>
        </p:nvGrpSpPr>
        <p:grpSpPr>
          <a:xfrm>
            <a:off x="8382000" y="3886200"/>
            <a:ext cx="398835" cy="585216"/>
            <a:chOff x="5715000" y="2514600"/>
            <a:chExt cx="846138" cy="1327728"/>
          </a:xfrm>
        </p:grpSpPr>
        <p:sp>
          <p:nvSpPr>
            <p:cNvPr id="114" name="Freeform 11">
              <a:extLst>
                <a:ext uri="{FF2B5EF4-FFF2-40B4-BE49-F238E27FC236}">
                  <a16:creationId xmlns:a16="http://schemas.microsoft.com/office/drawing/2014/main" id="{F13FD16D-2EAC-DE47-8697-B25101DA3595}"/>
                </a:ext>
              </a:extLst>
            </p:cNvPr>
            <p:cNvSpPr>
              <a:spLocks noChangeAspect="1"/>
            </p:cNvSpPr>
            <p:nvPr/>
          </p:nvSpPr>
          <p:spPr bwMode="auto">
            <a:xfrm>
              <a:off x="5853113" y="2735406"/>
              <a:ext cx="119062" cy="225136"/>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5" name="Freeform 12">
              <a:extLst>
                <a:ext uri="{FF2B5EF4-FFF2-40B4-BE49-F238E27FC236}">
                  <a16:creationId xmlns:a16="http://schemas.microsoft.com/office/drawing/2014/main" id="{734849EF-4D28-2543-83E0-DC84333544FA}"/>
                </a:ext>
              </a:extLst>
            </p:cNvPr>
            <p:cNvSpPr>
              <a:spLocks noChangeAspect="1"/>
            </p:cNvSpPr>
            <p:nvPr/>
          </p:nvSpPr>
          <p:spPr bwMode="auto">
            <a:xfrm>
              <a:off x="5791200" y="2514600"/>
              <a:ext cx="387350" cy="437284"/>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6" name="Freeform 13">
              <a:extLst>
                <a:ext uri="{FF2B5EF4-FFF2-40B4-BE49-F238E27FC236}">
                  <a16:creationId xmlns:a16="http://schemas.microsoft.com/office/drawing/2014/main" id="{638836A2-18E0-A64B-AA56-C54622F1FC3B}"/>
                </a:ext>
              </a:extLst>
            </p:cNvPr>
            <p:cNvSpPr>
              <a:spLocks noChangeAspect="1"/>
            </p:cNvSpPr>
            <p:nvPr/>
          </p:nvSpPr>
          <p:spPr bwMode="auto">
            <a:xfrm flipH="1">
              <a:off x="6129338" y="2666134"/>
              <a:ext cx="142875" cy="484909"/>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7" name="Freeform 14">
              <a:extLst>
                <a:ext uri="{FF2B5EF4-FFF2-40B4-BE49-F238E27FC236}">
                  <a16:creationId xmlns:a16="http://schemas.microsoft.com/office/drawing/2014/main" id="{D5D2FFB7-C565-1746-814A-E8BD37CA23DB}"/>
                </a:ext>
              </a:extLst>
            </p:cNvPr>
            <p:cNvSpPr>
              <a:spLocks/>
            </p:cNvSpPr>
            <p:nvPr/>
          </p:nvSpPr>
          <p:spPr bwMode="auto">
            <a:xfrm>
              <a:off x="5991225" y="2804679"/>
              <a:ext cx="106363" cy="207818"/>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8" name="Freeform 15">
              <a:extLst>
                <a:ext uri="{FF2B5EF4-FFF2-40B4-BE49-F238E27FC236}">
                  <a16:creationId xmlns:a16="http://schemas.microsoft.com/office/drawing/2014/main" id="{3272034C-A69D-C345-A91C-A21073CD63F0}"/>
                </a:ext>
              </a:extLst>
            </p:cNvPr>
            <p:cNvSpPr>
              <a:spLocks noChangeAspect="1"/>
            </p:cNvSpPr>
            <p:nvPr/>
          </p:nvSpPr>
          <p:spPr bwMode="auto">
            <a:xfrm flipV="1">
              <a:off x="5726113" y="3445452"/>
              <a:ext cx="136525" cy="24245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19" name="Freeform 16">
              <a:extLst>
                <a:ext uri="{FF2B5EF4-FFF2-40B4-BE49-F238E27FC236}">
                  <a16:creationId xmlns:a16="http://schemas.microsoft.com/office/drawing/2014/main" id="{96C05C77-489E-CC45-B73A-D59B299272F0}"/>
                </a:ext>
              </a:extLst>
            </p:cNvPr>
            <p:cNvSpPr>
              <a:spLocks noChangeAspect="1"/>
            </p:cNvSpPr>
            <p:nvPr/>
          </p:nvSpPr>
          <p:spPr bwMode="auto">
            <a:xfrm rot="21181594">
              <a:off x="5946775" y="3426691"/>
              <a:ext cx="93663" cy="346364"/>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20" name="Freeform 17">
              <a:extLst>
                <a:ext uri="{FF2B5EF4-FFF2-40B4-BE49-F238E27FC236}">
                  <a16:creationId xmlns:a16="http://schemas.microsoft.com/office/drawing/2014/main" id="{823B7611-C56C-FA42-A341-294C3DB60EF3}"/>
                </a:ext>
              </a:extLst>
            </p:cNvPr>
            <p:cNvSpPr>
              <a:spLocks noChangeAspect="1"/>
            </p:cNvSpPr>
            <p:nvPr/>
          </p:nvSpPr>
          <p:spPr bwMode="auto">
            <a:xfrm flipV="1">
              <a:off x="6105525" y="3445452"/>
              <a:ext cx="136525" cy="291523"/>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21" name="Freeform 18">
              <a:extLst>
                <a:ext uri="{FF2B5EF4-FFF2-40B4-BE49-F238E27FC236}">
                  <a16:creationId xmlns:a16="http://schemas.microsoft.com/office/drawing/2014/main" id="{EB9AD80E-A105-1647-8E3B-09C6B6731B93}"/>
                </a:ext>
              </a:extLst>
            </p:cNvPr>
            <p:cNvSpPr>
              <a:spLocks noChangeAspect="1"/>
            </p:cNvSpPr>
            <p:nvPr/>
          </p:nvSpPr>
          <p:spPr bwMode="auto">
            <a:xfrm rot="21462949">
              <a:off x="6172200" y="3495964"/>
              <a:ext cx="388938" cy="346364"/>
            </a:xfrm>
            <a:custGeom>
              <a:avLst/>
              <a:gdLst/>
              <a:ahLst/>
              <a:cxnLst>
                <a:cxn ang="0">
                  <a:pos x="240" y="0"/>
                </a:cxn>
                <a:cxn ang="0">
                  <a:pos x="360" y="376"/>
                </a:cxn>
                <a:cxn ang="0">
                  <a:pos x="408" y="352"/>
                </a:cxn>
                <a:cxn ang="0">
                  <a:pos x="472" y="240"/>
                </a:cxn>
                <a:cxn ang="0">
                  <a:pos x="576" y="208"/>
                </a:cxn>
                <a:cxn ang="0">
                  <a:pos x="664" y="240"/>
                </a:cxn>
                <a:cxn ang="0">
                  <a:pos x="696" y="400"/>
                </a:cxn>
                <a:cxn ang="0">
                  <a:pos x="688" y="552"/>
                </a:cxn>
                <a:cxn ang="0">
                  <a:pos x="656" y="616"/>
                </a:cxn>
                <a:cxn ang="0">
                  <a:pos x="336" y="720"/>
                </a:cxn>
                <a:cxn ang="0">
                  <a:pos x="184" y="752"/>
                </a:cxn>
                <a:cxn ang="0">
                  <a:pos x="0" y="728"/>
                </a:cxn>
              </a:cxnLst>
              <a:rect l="0" t="0" r="r" b="b"/>
              <a:pathLst>
                <a:path w="697" h="783">
                  <a:moveTo>
                    <a:pt x="240" y="0"/>
                  </a:moveTo>
                  <a:cubicBezTo>
                    <a:pt x="182" y="173"/>
                    <a:pt x="194" y="334"/>
                    <a:pt x="360" y="376"/>
                  </a:cubicBezTo>
                  <a:cubicBezTo>
                    <a:pt x="370" y="372"/>
                    <a:pt x="402" y="364"/>
                    <a:pt x="408" y="352"/>
                  </a:cubicBezTo>
                  <a:cubicBezTo>
                    <a:pt x="436" y="286"/>
                    <a:pt x="388" y="267"/>
                    <a:pt x="472" y="240"/>
                  </a:cubicBezTo>
                  <a:cubicBezTo>
                    <a:pt x="500" y="183"/>
                    <a:pt x="518" y="198"/>
                    <a:pt x="576" y="208"/>
                  </a:cubicBezTo>
                  <a:cubicBezTo>
                    <a:pt x="626" y="191"/>
                    <a:pt x="640" y="192"/>
                    <a:pt x="664" y="240"/>
                  </a:cubicBezTo>
                  <a:cubicBezTo>
                    <a:pt x="672" y="293"/>
                    <a:pt x="686" y="345"/>
                    <a:pt x="696" y="400"/>
                  </a:cubicBezTo>
                  <a:cubicBezTo>
                    <a:pt x="693" y="450"/>
                    <a:pt x="697" y="502"/>
                    <a:pt x="688" y="552"/>
                  </a:cubicBezTo>
                  <a:cubicBezTo>
                    <a:pt x="683" y="575"/>
                    <a:pt x="663" y="593"/>
                    <a:pt x="656" y="616"/>
                  </a:cubicBezTo>
                  <a:cubicBezTo>
                    <a:pt x="618" y="727"/>
                    <a:pt x="420" y="711"/>
                    <a:pt x="336" y="720"/>
                  </a:cubicBezTo>
                  <a:cubicBezTo>
                    <a:pt x="283" y="733"/>
                    <a:pt x="232" y="727"/>
                    <a:pt x="184" y="752"/>
                  </a:cubicBezTo>
                  <a:cubicBezTo>
                    <a:pt x="8" y="743"/>
                    <a:pt x="55" y="783"/>
                    <a:pt x="0" y="728"/>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22" name="AutoShape 19">
              <a:extLst>
                <a:ext uri="{FF2B5EF4-FFF2-40B4-BE49-F238E27FC236}">
                  <a16:creationId xmlns:a16="http://schemas.microsoft.com/office/drawing/2014/main" id="{E384D8CA-6096-8143-AD90-0C0A262E6E74}"/>
                </a:ext>
              </a:extLst>
            </p:cNvPr>
            <p:cNvSpPr>
              <a:spLocks noChangeAspect="1" noChangeArrowheads="1"/>
            </p:cNvSpPr>
            <p:nvPr/>
          </p:nvSpPr>
          <p:spPr bwMode="auto">
            <a:xfrm>
              <a:off x="5803900" y="2891270"/>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23" name="AutoShape 20">
              <a:extLst>
                <a:ext uri="{FF2B5EF4-FFF2-40B4-BE49-F238E27FC236}">
                  <a16:creationId xmlns:a16="http://schemas.microsoft.com/office/drawing/2014/main" id="{F20CAC23-8483-A640-A233-312AF6453349}"/>
                </a:ext>
              </a:extLst>
            </p:cNvPr>
            <p:cNvSpPr>
              <a:spLocks noChangeAspect="1" noChangeArrowheads="1"/>
            </p:cNvSpPr>
            <p:nvPr/>
          </p:nvSpPr>
          <p:spPr bwMode="auto">
            <a:xfrm rot="396020">
              <a:off x="5715000" y="2891270"/>
              <a:ext cx="114300" cy="630671"/>
            </a:xfrm>
            <a:prstGeom prst="can">
              <a:avLst>
                <a:gd name="adj" fmla="val 27228"/>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24" name="AutoShape 21">
              <a:extLst>
                <a:ext uri="{FF2B5EF4-FFF2-40B4-BE49-F238E27FC236}">
                  <a16:creationId xmlns:a16="http://schemas.microsoft.com/office/drawing/2014/main" id="{297C7BB5-5027-BA48-ABFA-8538C706553E}"/>
                </a:ext>
              </a:extLst>
            </p:cNvPr>
            <p:cNvSpPr>
              <a:spLocks noChangeAspect="1" noChangeArrowheads="1"/>
            </p:cNvSpPr>
            <p:nvPr/>
          </p:nvSpPr>
          <p:spPr bwMode="auto">
            <a:xfrm>
              <a:off x="589597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25" name="AutoShape 22">
              <a:extLst>
                <a:ext uri="{FF2B5EF4-FFF2-40B4-BE49-F238E27FC236}">
                  <a16:creationId xmlns:a16="http://schemas.microsoft.com/office/drawing/2014/main" id="{9B6B574D-9C29-134C-BA5F-984C9F4DF6D6}"/>
                </a:ext>
              </a:extLst>
            </p:cNvPr>
            <p:cNvSpPr>
              <a:spLocks noChangeAspect="1" noChangeArrowheads="1"/>
            </p:cNvSpPr>
            <p:nvPr/>
          </p:nvSpPr>
          <p:spPr bwMode="auto">
            <a:xfrm rot="21392502">
              <a:off x="59721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26" name="AutoShape 23">
              <a:extLst>
                <a:ext uri="{FF2B5EF4-FFF2-40B4-BE49-F238E27FC236}">
                  <a16:creationId xmlns:a16="http://schemas.microsoft.com/office/drawing/2014/main" id="{50C09002-4EF6-5347-91D8-4992A5A97B69}"/>
                </a:ext>
              </a:extLst>
            </p:cNvPr>
            <p:cNvSpPr>
              <a:spLocks noChangeAspect="1" noChangeArrowheads="1"/>
            </p:cNvSpPr>
            <p:nvPr/>
          </p:nvSpPr>
          <p:spPr bwMode="auto">
            <a:xfrm rot="42361">
              <a:off x="6045200" y="2884055"/>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27" name="AutoShape 24">
              <a:extLst>
                <a:ext uri="{FF2B5EF4-FFF2-40B4-BE49-F238E27FC236}">
                  <a16:creationId xmlns:a16="http://schemas.microsoft.com/office/drawing/2014/main" id="{B9C36E4E-201F-CE47-BDF1-71AF36FEE4E2}"/>
                </a:ext>
              </a:extLst>
            </p:cNvPr>
            <p:cNvSpPr>
              <a:spLocks noChangeAspect="1" noChangeArrowheads="1"/>
            </p:cNvSpPr>
            <p:nvPr/>
          </p:nvSpPr>
          <p:spPr bwMode="auto">
            <a:xfrm rot="21286103">
              <a:off x="61245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28" name="AutoShape 25">
              <a:extLst>
                <a:ext uri="{FF2B5EF4-FFF2-40B4-BE49-F238E27FC236}">
                  <a16:creationId xmlns:a16="http://schemas.microsoft.com/office/drawing/2014/main" id="{05F17870-DB1B-2842-98BF-4684865704BA}"/>
                </a:ext>
              </a:extLst>
            </p:cNvPr>
            <p:cNvSpPr>
              <a:spLocks noChangeAspect="1" noChangeArrowheads="1"/>
            </p:cNvSpPr>
            <p:nvPr/>
          </p:nvSpPr>
          <p:spPr bwMode="auto">
            <a:xfrm rot="21223658">
              <a:off x="621982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grpSp>
      <p:grpSp>
        <p:nvGrpSpPr>
          <p:cNvPr id="129" name="Group 128">
            <a:extLst>
              <a:ext uri="{FF2B5EF4-FFF2-40B4-BE49-F238E27FC236}">
                <a16:creationId xmlns:a16="http://schemas.microsoft.com/office/drawing/2014/main" id="{A2220EFA-ACE7-A34E-A59D-211A3AFE52CB}"/>
              </a:ext>
            </a:extLst>
          </p:cNvPr>
          <p:cNvGrpSpPr>
            <a:grpSpLocks noChangeAspect="1"/>
          </p:cNvGrpSpPr>
          <p:nvPr/>
        </p:nvGrpSpPr>
        <p:grpSpPr>
          <a:xfrm>
            <a:off x="1447800" y="3886200"/>
            <a:ext cx="398835" cy="585216"/>
            <a:chOff x="5715000" y="2514600"/>
            <a:chExt cx="846138" cy="1327728"/>
          </a:xfrm>
        </p:grpSpPr>
        <p:sp>
          <p:nvSpPr>
            <p:cNvPr id="130" name="Freeform 11">
              <a:extLst>
                <a:ext uri="{FF2B5EF4-FFF2-40B4-BE49-F238E27FC236}">
                  <a16:creationId xmlns:a16="http://schemas.microsoft.com/office/drawing/2014/main" id="{A5320B6B-6AC6-C84A-AD2C-7BA605C370E3}"/>
                </a:ext>
              </a:extLst>
            </p:cNvPr>
            <p:cNvSpPr>
              <a:spLocks noChangeAspect="1"/>
            </p:cNvSpPr>
            <p:nvPr/>
          </p:nvSpPr>
          <p:spPr bwMode="auto">
            <a:xfrm>
              <a:off x="5853113" y="2735406"/>
              <a:ext cx="119062" cy="225136"/>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31" name="Freeform 12">
              <a:extLst>
                <a:ext uri="{FF2B5EF4-FFF2-40B4-BE49-F238E27FC236}">
                  <a16:creationId xmlns:a16="http://schemas.microsoft.com/office/drawing/2014/main" id="{8C25907D-B04E-F245-8E8F-574DEE79A430}"/>
                </a:ext>
              </a:extLst>
            </p:cNvPr>
            <p:cNvSpPr>
              <a:spLocks noChangeAspect="1"/>
            </p:cNvSpPr>
            <p:nvPr/>
          </p:nvSpPr>
          <p:spPr bwMode="auto">
            <a:xfrm>
              <a:off x="5791200" y="2514600"/>
              <a:ext cx="387350" cy="437284"/>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32" name="Freeform 13">
              <a:extLst>
                <a:ext uri="{FF2B5EF4-FFF2-40B4-BE49-F238E27FC236}">
                  <a16:creationId xmlns:a16="http://schemas.microsoft.com/office/drawing/2014/main" id="{660BBF3C-3B7B-AB45-8188-563042AEBA99}"/>
                </a:ext>
              </a:extLst>
            </p:cNvPr>
            <p:cNvSpPr>
              <a:spLocks noChangeAspect="1"/>
            </p:cNvSpPr>
            <p:nvPr/>
          </p:nvSpPr>
          <p:spPr bwMode="auto">
            <a:xfrm flipH="1">
              <a:off x="6129338" y="2666134"/>
              <a:ext cx="142875" cy="484909"/>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33" name="Freeform 14">
              <a:extLst>
                <a:ext uri="{FF2B5EF4-FFF2-40B4-BE49-F238E27FC236}">
                  <a16:creationId xmlns:a16="http://schemas.microsoft.com/office/drawing/2014/main" id="{BFAFC004-5E56-A740-B80C-D0E8E4C2AD0E}"/>
                </a:ext>
              </a:extLst>
            </p:cNvPr>
            <p:cNvSpPr>
              <a:spLocks/>
            </p:cNvSpPr>
            <p:nvPr/>
          </p:nvSpPr>
          <p:spPr bwMode="auto">
            <a:xfrm>
              <a:off x="5991225" y="2804679"/>
              <a:ext cx="106363" cy="207818"/>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34" name="Freeform 15">
              <a:extLst>
                <a:ext uri="{FF2B5EF4-FFF2-40B4-BE49-F238E27FC236}">
                  <a16:creationId xmlns:a16="http://schemas.microsoft.com/office/drawing/2014/main" id="{51E0FB92-5340-DC49-866E-79E0B8EF3403}"/>
                </a:ext>
              </a:extLst>
            </p:cNvPr>
            <p:cNvSpPr>
              <a:spLocks noChangeAspect="1"/>
            </p:cNvSpPr>
            <p:nvPr/>
          </p:nvSpPr>
          <p:spPr bwMode="auto">
            <a:xfrm flipV="1">
              <a:off x="5726113" y="3445452"/>
              <a:ext cx="136525" cy="24245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35" name="Freeform 16">
              <a:extLst>
                <a:ext uri="{FF2B5EF4-FFF2-40B4-BE49-F238E27FC236}">
                  <a16:creationId xmlns:a16="http://schemas.microsoft.com/office/drawing/2014/main" id="{B9156F78-9478-9442-9762-D528F1F8F360}"/>
                </a:ext>
              </a:extLst>
            </p:cNvPr>
            <p:cNvSpPr>
              <a:spLocks noChangeAspect="1"/>
            </p:cNvSpPr>
            <p:nvPr/>
          </p:nvSpPr>
          <p:spPr bwMode="auto">
            <a:xfrm rot="21181594">
              <a:off x="5946775" y="3426691"/>
              <a:ext cx="93663" cy="346364"/>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36" name="Freeform 17">
              <a:extLst>
                <a:ext uri="{FF2B5EF4-FFF2-40B4-BE49-F238E27FC236}">
                  <a16:creationId xmlns:a16="http://schemas.microsoft.com/office/drawing/2014/main" id="{668ADB78-0A36-DE46-A8C7-FFA9127531CE}"/>
                </a:ext>
              </a:extLst>
            </p:cNvPr>
            <p:cNvSpPr>
              <a:spLocks noChangeAspect="1"/>
            </p:cNvSpPr>
            <p:nvPr/>
          </p:nvSpPr>
          <p:spPr bwMode="auto">
            <a:xfrm flipV="1">
              <a:off x="6105525" y="3445452"/>
              <a:ext cx="136525" cy="291523"/>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37" name="Freeform 18">
              <a:extLst>
                <a:ext uri="{FF2B5EF4-FFF2-40B4-BE49-F238E27FC236}">
                  <a16:creationId xmlns:a16="http://schemas.microsoft.com/office/drawing/2014/main" id="{6FF18B7A-F3CE-EC46-ADD8-986287EA7BCC}"/>
                </a:ext>
              </a:extLst>
            </p:cNvPr>
            <p:cNvSpPr>
              <a:spLocks noChangeAspect="1"/>
            </p:cNvSpPr>
            <p:nvPr/>
          </p:nvSpPr>
          <p:spPr bwMode="auto">
            <a:xfrm rot="21462949">
              <a:off x="6172200" y="3495964"/>
              <a:ext cx="388938" cy="346364"/>
            </a:xfrm>
            <a:custGeom>
              <a:avLst/>
              <a:gdLst/>
              <a:ahLst/>
              <a:cxnLst>
                <a:cxn ang="0">
                  <a:pos x="240" y="0"/>
                </a:cxn>
                <a:cxn ang="0">
                  <a:pos x="360" y="376"/>
                </a:cxn>
                <a:cxn ang="0">
                  <a:pos x="408" y="352"/>
                </a:cxn>
                <a:cxn ang="0">
                  <a:pos x="472" y="240"/>
                </a:cxn>
                <a:cxn ang="0">
                  <a:pos x="576" y="208"/>
                </a:cxn>
                <a:cxn ang="0">
                  <a:pos x="664" y="240"/>
                </a:cxn>
                <a:cxn ang="0">
                  <a:pos x="696" y="400"/>
                </a:cxn>
                <a:cxn ang="0">
                  <a:pos x="688" y="552"/>
                </a:cxn>
                <a:cxn ang="0">
                  <a:pos x="656" y="616"/>
                </a:cxn>
                <a:cxn ang="0">
                  <a:pos x="336" y="720"/>
                </a:cxn>
                <a:cxn ang="0">
                  <a:pos x="184" y="752"/>
                </a:cxn>
                <a:cxn ang="0">
                  <a:pos x="0" y="728"/>
                </a:cxn>
              </a:cxnLst>
              <a:rect l="0" t="0" r="r" b="b"/>
              <a:pathLst>
                <a:path w="697" h="783">
                  <a:moveTo>
                    <a:pt x="240" y="0"/>
                  </a:moveTo>
                  <a:cubicBezTo>
                    <a:pt x="182" y="173"/>
                    <a:pt x="194" y="334"/>
                    <a:pt x="360" y="376"/>
                  </a:cubicBezTo>
                  <a:cubicBezTo>
                    <a:pt x="370" y="372"/>
                    <a:pt x="402" y="364"/>
                    <a:pt x="408" y="352"/>
                  </a:cubicBezTo>
                  <a:cubicBezTo>
                    <a:pt x="436" y="286"/>
                    <a:pt x="388" y="267"/>
                    <a:pt x="472" y="240"/>
                  </a:cubicBezTo>
                  <a:cubicBezTo>
                    <a:pt x="500" y="183"/>
                    <a:pt x="518" y="198"/>
                    <a:pt x="576" y="208"/>
                  </a:cubicBezTo>
                  <a:cubicBezTo>
                    <a:pt x="626" y="191"/>
                    <a:pt x="640" y="192"/>
                    <a:pt x="664" y="240"/>
                  </a:cubicBezTo>
                  <a:cubicBezTo>
                    <a:pt x="672" y="293"/>
                    <a:pt x="686" y="345"/>
                    <a:pt x="696" y="400"/>
                  </a:cubicBezTo>
                  <a:cubicBezTo>
                    <a:pt x="693" y="450"/>
                    <a:pt x="697" y="502"/>
                    <a:pt x="688" y="552"/>
                  </a:cubicBezTo>
                  <a:cubicBezTo>
                    <a:pt x="683" y="575"/>
                    <a:pt x="663" y="593"/>
                    <a:pt x="656" y="616"/>
                  </a:cubicBezTo>
                  <a:cubicBezTo>
                    <a:pt x="618" y="727"/>
                    <a:pt x="420" y="711"/>
                    <a:pt x="336" y="720"/>
                  </a:cubicBezTo>
                  <a:cubicBezTo>
                    <a:pt x="283" y="733"/>
                    <a:pt x="232" y="727"/>
                    <a:pt x="184" y="752"/>
                  </a:cubicBezTo>
                  <a:cubicBezTo>
                    <a:pt x="8" y="743"/>
                    <a:pt x="55" y="783"/>
                    <a:pt x="0" y="728"/>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38" name="AutoShape 19">
              <a:extLst>
                <a:ext uri="{FF2B5EF4-FFF2-40B4-BE49-F238E27FC236}">
                  <a16:creationId xmlns:a16="http://schemas.microsoft.com/office/drawing/2014/main" id="{42E8D8B0-FE43-BF4E-8E61-0CFC0BDF6DB3}"/>
                </a:ext>
              </a:extLst>
            </p:cNvPr>
            <p:cNvSpPr>
              <a:spLocks noChangeAspect="1" noChangeArrowheads="1"/>
            </p:cNvSpPr>
            <p:nvPr/>
          </p:nvSpPr>
          <p:spPr bwMode="auto">
            <a:xfrm>
              <a:off x="5803900" y="2891270"/>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39" name="AutoShape 20">
              <a:extLst>
                <a:ext uri="{FF2B5EF4-FFF2-40B4-BE49-F238E27FC236}">
                  <a16:creationId xmlns:a16="http://schemas.microsoft.com/office/drawing/2014/main" id="{99997FD7-62B2-7349-94A3-6448F74B55AD}"/>
                </a:ext>
              </a:extLst>
            </p:cNvPr>
            <p:cNvSpPr>
              <a:spLocks noChangeAspect="1" noChangeArrowheads="1"/>
            </p:cNvSpPr>
            <p:nvPr/>
          </p:nvSpPr>
          <p:spPr bwMode="auto">
            <a:xfrm rot="396020">
              <a:off x="5715000" y="2891270"/>
              <a:ext cx="114300" cy="630671"/>
            </a:xfrm>
            <a:prstGeom prst="can">
              <a:avLst>
                <a:gd name="adj" fmla="val 27228"/>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40" name="AutoShape 21">
              <a:extLst>
                <a:ext uri="{FF2B5EF4-FFF2-40B4-BE49-F238E27FC236}">
                  <a16:creationId xmlns:a16="http://schemas.microsoft.com/office/drawing/2014/main" id="{27200909-0F19-594B-82ED-DB5D87F20733}"/>
                </a:ext>
              </a:extLst>
            </p:cNvPr>
            <p:cNvSpPr>
              <a:spLocks noChangeAspect="1" noChangeArrowheads="1"/>
            </p:cNvSpPr>
            <p:nvPr/>
          </p:nvSpPr>
          <p:spPr bwMode="auto">
            <a:xfrm>
              <a:off x="589597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41" name="AutoShape 22">
              <a:extLst>
                <a:ext uri="{FF2B5EF4-FFF2-40B4-BE49-F238E27FC236}">
                  <a16:creationId xmlns:a16="http://schemas.microsoft.com/office/drawing/2014/main" id="{AF3EE3A3-2347-7F49-A675-BB19F435FD49}"/>
                </a:ext>
              </a:extLst>
            </p:cNvPr>
            <p:cNvSpPr>
              <a:spLocks noChangeAspect="1" noChangeArrowheads="1"/>
            </p:cNvSpPr>
            <p:nvPr/>
          </p:nvSpPr>
          <p:spPr bwMode="auto">
            <a:xfrm rot="21392502">
              <a:off x="59721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42" name="AutoShape 23">
              <a:extLst>
                <a:ext uri="{FF2B5EF4-FFF2-40B4-BE49-F238E27FC236}">
                  <a16:creationId xmlns:a16="http://schemas.microsoft.com/office/drawing/2014/main" id="{498E3C30-1798-5047-9253-5D6F7EFB6965}"/>
                </a:ext>
              </a:extLst>
            </p:cNvPr>
            <p:cNvSpPr>
              <a:spLocks noChangeAspect="1" noChangeArrowheads="1"/>
            </p:cNvSpPr>
            <p:nvPr/>
          </p:nvSpPr>
          <p:spPr bwMode="auto">
            <a:xfrm rot="42361">
              <a:off x="6045200" y="2884055"/>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43" name="AutoShape 24">
              <a:extLst>
                <a:ext uri="{FF2B5EF4-FFF2-40B4-BE49-F238E27FC236}">
                  <a16:creationId xmlns:a16="http://schemas.microsoft.com/office/drawing/2014/main" id="{971F8BC4-F286-8E47-964B-EA1226941764}"/>
                </a:ext>
              </a:extLst>
            </p:cNvPr>
            <p:cNvSpPr>
              <a:spLocks noChangeAspect="1" noChangeArrowheads="1"/>
            </p:cNvSpPr>
            <p:nvPr/>
          </p:nvSpPr>
          <p:spPr bwMode="auto">
            <a:xfrm rot="21286103">
              <a:off x="61245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44" name="AutoShape 25">
              <a:extLst>
                <a:ext uri="{FF2B5EF4-FFF2-40B4-BE49-F238E27FC236}">
                  <a16:creationId xmlns:a16="http://schemas.microsoft.com/office/drawing/2014/main" id="{5B897F45-1A40-9843-BB5E-E106533A4E03}"/>
                </a:ext>
              </a:extLst>
            </p:cNvPr>
            <p:cNvSpPr>
              <a:spLocks noChangeAspect="1" noChangeArrowheads="1"/>
            </p:cNvSpPr>
            <p:nvPr/>
          </p:nvSpPr>
          <p:spPr bwMode="auto">
            <a:xfrm rot="21223658">
              <a:off x="621982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grpSp>
      <p:sp>
        <p:nvSpPr>
          <p:cNvPr id="145" name="Rectangle 75">
            <a:extLst>
              <a:ext uri="{FF2B5EF4-FFF2-40B4-BE49-F238E27FC236}">
                <a16:creationId xmlns:a16="http://schemas.microsoft.com/office/drawing/2014/main" id="{D2F3E259-F747-C74B-AB56-1F8B562F3422}"/>
              </a:ext>
            </a:extLst>
          </p:cNvPr>
          <p:cNvSpPr>
            <a:spLocks noChangeArrowheads="1"/>
          </p:cNvSpPr>
          <p:nvPr/>
        </p:nvSpPr>
        <p:spPr bwMode="auto">
          <a:xfrm>
            <a:off x="1049265" y="4488509"/>
            <a:ext cx="109618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400" b="1" dirty="0">
                <a:solidFill>
                  <a:srgbClr val="7E517F"/>
                </a:solidFill>
                <a:latin typeface="Arial" charset="0"/>
              </a:rPr>
              <a:t>CXCR4</a:t>
            </a:r>
          </a:p>
        </p:txBody>
      </p:sp>
      <p:sp>
        <p:nvSpPr>
          <p:cNvPr id="146" name="Rectangle 75">
            <a:extLst>
              <a:ext uri="{FF2B5EF4-FFF2-40B4-BE49-F238E27FC236}">
                <a16:creationId xmlns:a16="http://schemas.microsoft.com/office/drawing/2014/main" id="{41D809C5-2A40-E344-83E0-1721418C3261}"/>
              </a:ext>
            </a:extLst>
          </p:cNvPr>
          <p:cNvSpPr>
            <a:spLocks noChangeArrowheads="1"/>
          </p:cNvSpPr>
          <p:nvPr/>
        </p:nvSpPr>
        <p:spPr bwMode="auto">
          <a:xfrm>
            <a:off x="5715000" y="4488509"/>
            <a:ext cx="109618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400" b="1" dirty="0">
                <a:solidFill>
                  <a:srgbClr val="7E517F"/>
                </a:solidFill>
                <a:latin typeface="Arial" charset="0"/>
              </a:rPr>
              <a:t>CXCR4</a:t>
            </a:r>
          </a:p>
        </p:txBody>
      </p:sp>
      <p:sp>
        <p:nvSpPr>
          <p:cNvPr id="147" name="Rectangle 75">
            <a:extLst>
              <a:ext uri="{FF2B5EF4-FFF2-40B4-BE49-F238E27FC236}">
                <a16:creationId xmlns:a16="http://schemas.microsoft.com/office/drawing/2014/main" id="{B241C644-3D35-9040-ACEF-87B47FFEA05D}"/>
              </a:ext>
            </a:extLst>
          </p:cNvPr>
          <p:cNvSpPr>
            <a:spLocks noChangeArrowheads="1"/>
          </p:cNvSpPr>
          <p:nvPr/>
        </p:nvSpPr>
        <p:spPr bwMode="auto">
          <a:xfrm>
            <a:off x="8026401" y="4488509"/>
            <a:ext cx="109618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400" b="1" dirty="0">
                <a:solidFill>
                  <a:srgbClr val="7E517F"/>
                </a:solidFill>
                <a:latin typeface="Arial" charset="0"/>
              </a:rPr>
              <a:t>CXCR4</a:t>
            </a:r>
          </a:p>
        </p:txBody>
      </p:sp>
      <p:sp>
        <p:nvSpPr>
          <p:cNvPr id="148" name="Rectangle 75">
            <a:extLst>
              <a:ext uri="{FF2B5EF4-FFF2-40B4-BE49-F238E27FC236}">
                <a16:creationId xmlns:a16="http://schemas.microsoft.com/office/drawing/2014/main" id="{FB1E1E2C-46E7-9C46-83F0-BEEDAC44B993}"/>
              </a:ext>
            </a:extLst>
          </p:cNvPr>
          <p:cNvSpPr>
            <a:spLocks noChangeArrowheads="1"/>
          </p:cNvSpPr>
          <p:nvPr/>
        </p:nvSpPr>
        <p:spPr bwMode="auto">
          <a:xfrm>
            <a:off x="2497669" y="4488509"/>
            <a:ext cx="745066" cy="338557"/>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400" b="1" dirty="0">
                <a:solidFill>
                  <a:srgbClr val="0070C0"/>
                </a:solidFill>
                <a:latin typeface="Arial" charset="0"/>
              </a:rPr>
              <a:t>CCR5 </a:t>
            </a:r>
          </a:p>
        </p:txBody>
      </p:sp>
      <p:grpSp>
        <p:nvGrpSpPr>
          <p:cNvPr id="149" name="Group 148">
            <a:extLst>
              <a:ext uri="{FF2B5EF4-FFF2-40B4-BE49-F238E27FC236}">
                <a16:creationId xmlns:a16="http://schemas.microsoft.com/office/drawing/2014/main" id="{B8749516-CD4B-D14F-AEF1-60A0780759A6}"/>
              </a:ext>
            </a:extLst>
          </p:cNvPr>
          <p:cNvGrpSpPr>
            <a:grpSpLocks noChangeAspect="1"/>
          </p:cNvGrpSpPr>
          <p:nvPr/>
        </p:nvGrpSpPr>
        <p:grpSpPr>
          <a:xfrm>
            <a:off x="3733800" y="3886200"/>
            <a:ext cx="398835" cy="585216"/>
            <a:chOff x="5715000" y="2514600"/>
            <a:chExt cx="846138" cy="1327728"/>
          </a:xfrm>
        </p:grpSpPr>
        <p:sp>
          <p:nvSpPr>
            <p:cNvPr id="150" name="Freeform 11">
              <a:extLst>
                <a:ext uri="{FF2B5EF4-FFF2-40B4-BE49-F238E27FC236}">
                  <a16:creationId xmlns:a16="http://schemas.microsoft.com/office/drawing/2014/main" id="{26836B40-3C37-A04B-AC53-FEFA8F183F48}"/>
                </a:ext>
              </a:extLst>
            </p:cNvPr>
            <p:cNvSpPr>
              <a:spLocks noChangeAspect="1"/>
            </p:cNvSpPr>
            <p:nvPr/>
          </p:nvSpPr>
          <p:spPr bwMode="auto">
            <a:xfrm>
              <a:off x="5853113" y="2735406"/>
              <a:ext cx="119062" cy="225136"/>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51" name="Freeform 12">
              <a:extLst>
                <a:ext uri="{FF2B5EF4-FFF2-40B4-BE49-F238E27FC236}">
                  <a16:creationId xmlns:a16="http://schemas.microsoft.com/office/drawing/2014/main" id="{0B250AED-97B9-CA42-A441-A66590710191}"/>
                </a:ext>
              </a:extLst>
            </p:cNvPr>
            <p:cNvSpPr>
              <a:spLocks noChangeAspect="1"/>
            </p:cNvSpPr>
            <p:nvPr/>
          </p:nvSpPr>
          <p:spPr bwMode="auto">
            <a:xfrm>
              <a:off x="5791200" y="2514600"/>
              <a:ext cx="387350" cy="437284"/>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52" name="Freeform 13">
              <a:extLst>
                <a:ext uri="{FF2B5EF4-FFF2-40B4-BE49-F238E27FC236}">
                  <a16:creationId xmlns:a16="http://schemas.microsoft.com/office/drawing/2014/main" id="{76ADED56-3E1F-7148-89E5-17AAB11BF1B4}"/>
                </a:ext>
              </a:extLst>
            </p:cNvPr>
            <p:cNvSpPr>
              <a:spLocks noChangeAspect="1"/>
            </p:cNvSpPr>
            <p:nvPr/>
          </p:nvSpPr>
          <p:spPr bwMode="auto">
            <a:xfrm flipH="1">
              <a:off x="6129338" y="2666134"/>
              <a:ext cx="142875" cy="484909"/>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53" name="Freeform 14">
              <a:extLst>
                <a:ext uri="{FF2B5EF4-FFF2-40B4-BE49-F238E27FC236}">
                  <a16:creationId xmlns:a16="http://schemas.microsoft.com/office/drawing/2014/main" id="{930D5501-EC42-1849-99F9-B361C204A5A7}"/>
                </a:ext>
              </a:extLst>
            </p:cNvPr>
            <p:cNvSpPr>
              <a:spLocks/>
            </p:cNvSpPr>
            <p:nvPr/>
          </p:nvSpPr>
          <p:spPr bwMode="auto">
            <a:xfrm>
              <a:off x="5991225" y="2804679"/>
              <a:ext cx="106363" cy="207818"/>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54" name="Freeform 15">
              <a:extLst>
                <a:ext uri="{FF2B5EF4-FFF2-40B4-BE49-F238E27FC236}">
                  <a16:creationId xmlns:a16="http://schemas.microsoft.com/office/drawing/2014/main" id="{498A90A1-442C-9B43-A930-8A728D3DA5BD}"/>
                </a:ext>
              </a:extLst>
            </p:cNvPr>
            <p:cNvSpPr>
              <a:spLocks noChangeAspect="1"/>
            </p:cNvSpPr>
            <p:nvPr/>
          </p:nvSpPr>
          <p:spPr bwMode="auto">
            <a:xfrm flipV="1">
              <a:off x="5726113" y="3445452"/>
              <a:ext cx="136525" cy="242455"/>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55" name="Freeform 16">
              <a:extLst>
                <a:ext uri="{FF2B5EF4-FFF2-40B4-BE49-F238E27FC236}">
                  <a16:creationId xmlns:a16="http://schemas.microsoft.com/office/drawing/2014/main" id="{63989E4D-D878-8943-909F-81B977199CAC}"/>
                </a:ext>
              </a:extLst>
            </p:cNvPr>
            <p:cNvSpPr>
              <a:spLocks noChangeAspect="1"/>
            </p:cNvSpPr>
            <p:nvPr/>
          </p:nvSpPr>
          <p:spPr bwMode="auto">
            <a:xfrm rot="21181594">
              <a:off x="5946775" y="3426691"/>
              <a:ext cx="93663" cy="346364"/>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56" name="Freeform 17">
              <a:extLst>
                <a:ext uri="{FF2B5EF4-FFF2-40B4-BE49-F238E27FC236}">
                  <a16:creationId xmlns:a16="http://schemas.microsoft.com/office/drawing/2014/main" id="{836C1523-FCE9-C243-993B-38C6CB6E59D1}"/>
                </a:ext>
              </a:extLst>
            </p:cNvPr>
            <p:cNvSpPr>
              <a:spLocks noChangeAspect="1"/>
            </p:cNvSpPr>
            <p:nvPr/>
          </p:nvSpPr>
          <p:spPr bwMode="auto">
            <a:xfrm flipV="1">
              <a:off x="6105525" y="3445452"/>
              <a:ext cx="136525" cy="291523"/>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57" name="Freeform 18">
              <a:extLst>
                <a:ext uri="{FF2B5EF4-FFF2-40B4-BE49-F238E27FC236}">
                  <a16:creationId xmlns:a16="http://schemas.microsoft.com/office/drawing/2014/main" id="{DBD769B0-60F1-2149-9BFA-F81F2E8BF731}"/>
                </a:ext>
              </a:extLst>
            </p:cNvPr>
            <p:cNvSpPr>
              <a:spLocks noChangeAspect="1"/>
            </p:cNvSpPr>
            <p:nvPr/>
          </p:nvSpPr>
          <p:spPr bwMode="auto">
            <a:xfrm rot="21462949">
              <a:off x="6172200" y="3495964"/>
              <a:ext cx="388938" cy="346364"/>
            </a:xfrm>
            <a:custGeom>
              <a:avLst/>
              <a:gdLst/>
              <a:ahLst/>
              <a:cxnLst>
                <a:cxn ang="0">
                  <a:pos x="240" y="0"/>
                </a:cxn>
                <a:cxn ang="0">
                  <a:pos x="360" y="376"/>
                </a:cxn>
                <a:cxn ang="0">
                  <a:pos x="408" y="352"/>
                </a:cxn>
                <a:cxn ang="0">
                  <a:pos x="472" y="240"/>
                </a:cxn>
                <a:cxn ang="0">
                  <a:pos x="576" y="208"/>
                </a:cxn>
                <a:cxn ang="0">
                  <a:pos x="664" y="240"/>
                </a:cxn>
                <a:cxn ang="0">
                  <a:pos x="696" y="400"/>
                </a:cxn>
                <a:cxn ang="0">
                  <a:pos x="688" y="552"/>
                </a:cxn>
                <a:cxn ang="0">
                  <a:pos x="656" y="616"/>
                </a:cxn>
                <a:cxn ang="0">
                  <a:pos x="336" y="720"/>
                </a:cxn>
                <a:cxn ang="0">
                  <a:pos x="184" y="752"/>
                </a:cxn>
                <a:cxn ang="0">
                  <a:pos x="0" y="728"/>
                </a:cxn>
              </a:cxnLst>
              <a:rect l="0" t="0" r="r" b="b"/>
              <a:pathLst>
                <a:path w="697" h="783">
                  <a:moveTo>
                    <a:pt x="240" y="0"/>
                  </a:moveTo>
                  <a:cubicBezTo>
                    <a:pt x="182" y="173"/>
                    <a:pt x="194" y="334"/>
                    <a:pt x="360" y="376"/>
                  </a:cubicBezTo>
                  <a:cubicBezTo>
                    <a:pt x="370" y="372"/>
                    <a:pt x="402" y="364"/>
                    <a:pt x="408" y="352"/>
                  </a:cubicBezTo>
                  <a:cubicBezTo>
                    <a:pt x="436" y="286"/>
                    <a:pt x="388" y="267"/>
                    <a:pt x="472" y="240"/>
                  </a:cubicBezTo>
                  <a:cubicBezTo>
                    <a:pt x="500" y="183"/>
                    <a:pt x="518" y="198"/>
                    <a:pt x="576" y="208"/>
                  </a:cubicBezTo>
                  <a:cubicBezTo>
                    <a:pt x="626" y="191"/>
                    <a:pt x="640" y="192"/>
                    <a:pt x="664" y="240"/>
                  </a:cubicBezTo>
                  <a:cubicBezTo>
                    <a:pt x="672" y="293"/>
                    <a:pt x="686" y="345"/>
                    <a:pt x="696" y="400"/>
                  </a:cubicBezTo>
                  <a:cubicBezTo>
                    <a:pt x="693" y="450"/>
                    <a:pt x="697" y="502"/>
                    <a:pt x="688" y="552"/>
                  </a:cubicBezTo>
                  <a:cubicBezTo>
                    <a:pt x="683" y="575"/>
                    <a:pt x="663" y="593"/>
                    <a:pt x="656" y="616"/>
                  </a:cubicBezTo>
                  <a:cubicBezTo>
                    <a:pt x="618" y="727"/>
                    <a:pt x="420" y="711"/>
                    <a:pt x="336" y="720"/>
                  </a:cubicBezTo>
                  <a:cubicBezTo>
                    <a:pt x="283" y="733"/>
                    <a:pt x="232" y="727"/>
                    <a:pt x="184" y="752"/>
                  </a:cubicBezTo>
                  <a:cubicBezTo>
                    <a:pt x="8" y="743"/>
                    <a:pt x="55" y="783"/>
                    <a:pt x="0" y="728"/>
                  </a:cubicBezTo>
                </a:path>
              </a:pathLst>
            </a:custGeom>
            <a:noFill/>
            <a:ln w="50800" cap="flat" cmpd="sng">
              <a:solidFill>
                <a:srgbClr val="6A538B"/>
              </a:solidFill>
              <a:prstDash val="solid"/>
              <a:round/>
              <a:headEnd type="none" w="med" len="med"/>
              <a:tailEnd type="none" w="med" len="med"/>
            </a:ln>
            <a:effectLst/>
          </p:spPr>
          <p:txBody>
            <a:bodyPr wrap="none" anchor="ctr">
              <a:prstTxWarp prst="textNoShape">
                <a:avLst/>
              </a:prstTxWarp>
            </a:bodyPr>
            <a:lstStyle/>
            <a:p>
              <a:endParaRPr lang="en-US" sz="1800">
                <a:latin typeface="Arial"/>
                <a:cs typeface="Arial"/>
              </a:endParaRPr>
            </a:p>
          </p:txBody>
        </p:sp>
        <p:sp>
          <p:nvSpPr>
            <p:cNvPr id="158" name="AutoShape 19">
              <a:extLst>
                <a:ext uri="{FF2B5EF4-FFF2-40B4-BE49-F238E27FC236}">
                  <a16:creationId xmlns:a16="http://schemas.microsoft.com/office/drawing/2014/main" id="{BB42D819-B242-2B4E-85C7-D64C778B2073}"/>
                </a:ext>
              </a:extLst>
            </p:cNvPr>
            <p:cNvSpPr>
              <a:spLocks noChangeAspect="1" noChangeArrowheads="1"/>
            </p:cNvSpPr>
            <p:nvPr/>
          </p:nvSpPr>
          <p:spPr bwMode="auto">
            <a:xfrm>
              <a:off x="5803900" y="2891270"/>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59" name="AutoShape 20">
              <a:extLst>
                <a:ext uri="{FF2B5EF4-FFF2-40B4-BE49-F238E27FC236}">
                  <a16:creationId xmlns:a16="http://schemas.microsoft.com/office/drawing/2014/main" id="{E6745B75-DF4E-CE40-B941-055F3462BE78}"/>
                </a:ext>
              </a:extLst>
            </p:cNvPr>
            <p:cNvSpPr>
              <a:spLocks noChangeAspect="1" noChangeArrowheads="1"/>
            </p:cNvSpPr>
            <p:nvPr/>
          </p:nvSpPr>
          <p:spPr bwMode="auto">
            <a:xfrm rot="396020">
              <a:off x="5715000" y="2891270"/>
              <a:ext cx="114300" cy="630671"/>
            </a:xfrm>
            <a:prstGeom prst="can">
              <a:avLst>
                <a:gd name="adj" fmla="val 27228"/>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60" name="AutoShape 21">
              <a:extLst>
                <a:ext uri="{FF2B5EF4-FFF2-40B4-BE49-F238E27FC236}">
                  <a16:creationId xmlns:a16="http://schemas.microsoft.com/office/drawing/2014/main" id="{80867E63-1D8F-6544-BC56-1C818E6DE971}"/>
                </a:ext>
              </a:extLst>
            </p:cNvPr>
            <p:cNvSpPr>
              <a:spLocks noChangeAspect="1" noChangeArrowheads="1"/>
            </p:cNvSpPr>
            <p:nvPr/>
          </p:nvSpPr>
          <p:spPr bwMode="auto">
            <a:xfrm>
              <a:off x="589597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61" name="AutoShape 22">
              <a:extLst>
                <a:ext uri="{FF2B5EF4-FFF2-40B4-BE49-F238E27FC236}">
                  <a16:creationId xmlns:a16="http://schemas.microsoft.com/office/drawing/2014/main" id="{EB40D3BD-1522-F640-8646-1EAE51FF72D9}"/>
                </a:ext>
              </a:extLst>
            </p:cNvPr>
            <p:cNvSpPr>
              <a:spLocks noChangeAspect="1" noChangeArrowheads="1"/>
            </p:cNvSpPr>
            <p:nvPr/>
          </p:nvSpPr>
          <p:spPr bwMode="auto">
            <a:xfrm rot="21392502">
              <a:off x="59721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62" name="AutoShape 23">
              <a:extLst>
                <a:ext uri="{FF2B5EF4-FFF2-40B4-BE49-F238E27FC236}">
                  <a16:creationId xmlns:a16="http://schemas.microsoft.com/office/drawing/2014/main" id="{809EF607-44E7-8646-8EAA-BF620364DDA2}"/>
                </a:ext>
              </a:extLst>
            </p:cNvPr>
            <p:cNvSpPr>
              <a:spLocks noChangeAspect="1" noChangeArrowheads="1"/>
            </p:cNvSpPr>
            <p:nvPr/>
          </p:nvSpPr>
          <p:spPr bwMode="auto">
            <a:xfrm rot="42361">
              <a:off x="6045200" y="2884055"/>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63" name="AutoShape 24">
              <a:extLst>
                <a:ext uri="{FF2B5EF4-FFF2-40B4-BE49-F238E27FC236}">
                  <a16:creationId xmlns:a16="http://schemas.microsoft.com/office/drawing/2014/main" id="{A5196EEE-2B68-C24C-AE30-C2758BD8E18F}"/>
                </a:ext>
              </a:extLst>
            </p:cNvPr>
            <p:cNvSpPr>
              <a:spLocks noChangeAspect="1" noChangeArrowheads="1"/>
            </p:cNvSpPr>
            <p:nvPr/>
          </p:nvSpPr>
          <p:spPr bwMode="auto">
            <a:xfrm rot="21286103">
              <a:off x="6124575" y="2886941"/>
              <a:ext cx="106363" cy="630670"/>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164" name="AutoShape 25">
              <a:extLst>
                <a:ext uri="{FF2B5EF4-FFF2-40B4-BE49-F238E27FC236}">
                  <a16:creationId xmlns:a16="http://schemas.microsoft.com/office/drawing/2014/main" id="{2EFE5CD5-A7D4-F549-91D5-838926EDA5B0}"/>
                </a:ext>
              </a:extLst>
            </p:cNvPr>
            <p:cNvSpPr>
              <a:spLocks noChangeAspect="1" noChangeArrowheads="1"/>
            </p:cNvSpPr>
            <p:nvPr/>
          </p:nvSpPr>
          <p:spPr bwMode="auto">
            <a:xfrm rot="21223658">
              <a:off x="6219825" y="2888384"/>
              <a:ext cx="106363" cy="630671"/>
            </a:xfrm>
            <a:prstGeom prst="can">
              <a:avLst>
                <a:gd name="adj" fmla="val 29260"/>
              </a:avLst>
            </a:prstGeom>
            <a:solidFill>
              <a:srgbClr val="7F64A6"/>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grpSp>
      <p:sp>
        <p:nvSpPr>
          <p:cNvPr id="165" name="Rectangle 75">
            <a:extLst>
              <a:ext uri="{FF2B5EF4-FFF2-40B4-BE49-F238E27FC236}">
                <a16:creationId xmlns:a16="http://schemas.microsoft.com/office/drawing/2014/main" id="{9CA457EA-621D-2945-A747-008310B4642D}"/>
              </a:ext>
            </a:extLst>
          </p:cNvPr>
          <p:cNvSpPr>
            <a:spLocks noChangeArrowheads="1"/>
          </p:cNvSpPr>
          <p:nvPr/>
        </p:nvSpPr>
        <p:spPr bwMode="auto">
          <a:xfrm>
            <a:off x="3335265" y="4488509"/>
            <a:ext cx="1096185" cy="320270"/>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400" b="1" dirty="0">
                <a:solidFill>
                  <a:srgbClr val="7E517F"/>
                </a:solidFill>
                <a:latin typeface="Arial" charset="0"/>
              </a:rPr>
              <a:t>CXCR4</a:t>
            </a:r>
          </a:p>
        </p:txBody>
      </p:sp>
      <p:sp>
        <p:nvSpPr>
          <p:cNvPr id="167" name="Rectangle 75">
            <a:extLst>
              <a:ext uri="{FF2B5EF4-FFF2-40B4-BE49-F238E27FC236}">
                <a16:creationId xmlns:a16="http://schemas.microsoft.com/office/drawing/2014/main" id="{2BFAC9E1-3EE1-7343-8725-46CE4F6F0838}"/>
              </a:ext>
            </a:extLst>
          </p:cNvPr>
          <p:cNvSpPr>
            <a:spLocks noChangeArrowheads="1"/>
          </p:cNvSpPr>
          <p:nvPr/>
        </p:nvSpPr>
        <p:spPr bwMode="auto">
          <a:xfrm>
            <a:off x="7840139" y="432977"/>
            <a:ext cx="1049862" cy="338557"/>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400" dirty="0">
                <a:latin typeface="Arial" charset="0"/>
              </a:rPr>
              <a:t>Maraviroc</a:t>
            </a:r>
          </a:p>
        </p:txBody>
      </p:sp>
      <p:sp>
        <p:nvSpPr>
          <p:cNvPr id="169" name="Rectangle 75">
            <a:extLst>
              <a:ext uri="{FF2B5EF4-FFF2-40B4-BE49-F238E27FC236}">
                <a16:creationId xmlns:a16="http://schemas.microsoft.com/office/drawing/2014/main" id="{19769908-3548-E542-BC73-10E6F1631CA4}"/>
              </a:ext>
            </a:extLst>
          </p:cNvPr>
          <p:cNvSpPr>
            <a:spLocks noChangeArrowheads="1"/>
          </p:cNvSpPr>
          <p:nvPr/>
        </p:nvSpPr>
        <p:spPr bwMode="auto">
          <a:xfrm>
            <a:off x="7086600" y="4488509"/>
            <a:ext cx="745066" cy="338557"/>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400" b="1" dirty="0">
                <a:solidFill>
                  <a:srgbClr val="0070C0"/>
                </a:solidFill>
                <a:latin typeface="Arial" charset="0"/>
              </a:rPr>
              <a:t>CCR5 </a:t>
            </a:r>
          </a:p>
        </p:txBody>
      </p:sp>
      <p:sp>
        <p:nvSpPr>
          <p:cNvPr id="170" name="Striped Right Arrow 169">
            <a:extLst>
              <a:ext uri="{FF2B5EF4-FFF2-40B4-BE49-F238E27FC236}">
                <a16:creationId xmlns:a16="http://schemas.microsoft.com/office/drawing/2014/main" id="{822B46A8-B4CB-1147-BB49-3EBFFD8B8D0F}"/>
              </a:ext>
            </a:extLst>
          </p:cNvPr>
          <p:cNvSpPr/>
          <p:nvPr/>
        </p:nvSpPr>
        <p:spPr>
          <a:xfrm rot="6877652">
            <a:off x="476828" y="3329473"/>
            <a:ext cx="640080" cy="182880"/>
          </a:xfrm>
          <a:prstGeom prst="striped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2" name="Striped Right Arrow 171">
            <a:extLst>
              <a:ext uri="{FF2B5EF4-FFF2-40B4-BE49-F238E27FC236}">
                <a16:creationId xmlns:a16="http://schemas.microsoft.com/office/drawing/2014/main" id="{29F0C31C-BD30-B348-A843-4436EC458B67}"/>
              </a:ext>
            </a:extLst>
          </p:cNvPr>
          <p:cNvSpPr/>
          <p:nvPr/>
        </p:nvSpPr>
        <p:spPr>
          <a:xfrm rot="14722348" flipH="1">
            <a:off x="3474727" y="3377879"/>
            <a:ext cx="563682" cy="182880"/>
          </a:xfrm>
          <a:prstGeom prst="stripedRightArrow">
            <a:avLst/>
          </a:prstGeom>
          <a:solidFill>
            <a:srgbClr val="7E5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3" name="Striped Right Arrow 172">
            <a:extLst>
              <a:ext uri="{FF2B5EF4-FFF2-40B4-BE49-F238E27FC236}">
                <a16:creationId xmlns:a16="http://schemas.microsoft.com/office/drawing/2014/main" id="{8D95766F-1EBF-4041-AF2D-F9B0221E329F}"/>
              </a:ext>
            </a:extLst>
          </p:cNvPr>
          <p:cNvSpPr/>
          <p:nvPr/>
        </p:nvSpPr>
        <p:spPr>
          <a:xfrm rot="14722348" flipH="1">
            <a:off x="5792816" y="3367457"/>
            <a:ext cx="540752" cy="182880"/>
          </a:xfrm>
          <a:prstGeom prst="stripedRightArrow">
            <a:avLst/>
          </a:prstGeom>
          <a:solidFill>
            <a:srgbClr val="7E5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4" name="Striped Right Arrow 173">
            <a:extLst>
              <a:ext uri="{FF2B5EF4-FFF2-40B4-BE49-F238E27FC236}">
                <a16:creationId xmlns:a16="http://schemas.microsoft.com/office/drawing/2014/main" id="{47AC6468-4ED0-014E-8EF1-DC6CBF5C8EB8}"/>
              </a:ext>
            </a:extLst>
          </p:cNvPr>
          <p:cNvSpPr/>
          <p:nvPr/>
        </p:nvSpPr>
        <p:spPr>
          <a:xfrm rot="6877652">
            <a:off x="5127708" y="3375307"/>
            <a:ext cx="558023" cy="182880"/>
          </a:xfrm>
          <a:prstGeom prst="stripedRightArrow">
            <a:avLst/>
          </a:prstGeom>
          <a:solidFill>
            <a:srgbClr val="0070C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5" name="Striped Right Arrow 174">
            <a:extLst>
              <a:ext uri="{FF2B5EF4-FFF2-40B4-BE49-F238E27FC236}">
                <a16:creationId xmlns:a16="http://schemas.microsoft.com/office/drawing/2014/main" id="{91186A56-C779-AB4F-8411-A67C7655E78C}"/>
              </a:ext>
            </a:extLst>
          </p:cNvPr>
          <p:cNvSpPr/>
          <p:nvPr/>
        </p:nvSpPr>
        <p:spPr>
          <a:xfrm rot="5400000">
            <a:off x="7206783" y="3349735"/>
            <a:ext cx="514339" cy="182880"/>
          </a:xfrm>
          <a:prstGeom prst="stripedRightArrow">
            <a:avLst/>
          </a:prstGeom>
          <a:solidFill>
            <a:srgbClr val="0070C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6" name="Striped Right Arrow 175">
            <a:extLst>
              <a:ext uri="{FF2B5EF4-FFF2-40B4-BE49-F238E27FC236}">
                <a16:creationId xmlns:a16="http://schemas.microsoft.com/office/drawing/2014/main" id="{0A3A6467-FB54-104F-AE4B-359E82B3FE2C}"/>
              </a:ext>
            </a:extLst>
          </p:cNvPr>
          <p:cNvSpPr/>
          <p:nvPr/>
        </p:nvSpPr>
        <p:spPr>
          <a:xfrm rot="16200000" flipH="1">
            <a:off x="8247014" y="3367839"/>
            <a:ext cx="550551" cy="182880"/>
          </a:xfrm>
          <a:prstGeom prst="stripedRightArrow">
            <a:avLst/>
          </a:prstGeom>
          <a:solidFill>
            <a:srgbClr val="7E5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5435779F-2ACF-B946-9446-E6AF0D75C194}"/>
                  </a:ext>
                </a:extLst>
              </p14:cNvPr>
              <p14:cNvContentPartPr/>
              <p14:nvPr/>
            </p14:nvContentPartPr>
            <p14:xfrm>
              <a:off x="159613" y="-1691987"/>
              <a:ext cx="360" cy="360"/>
            </p14:xfrm>
          </p:contentPart>
        </mc:Choice>
        <mc:Fallback xmlns="">
          <p:pic>
            <p:nvPicPr>
              <p:cNvPr id="15" name="Ink 14">
                <a:extLst>
                  <a:ext uri="{FF2B5EF4-FFF2-40B4-BE49-F238E27FC236}">
                    <a16:creationId xmlns:a16="http://schemas.microsoft.com/office/drawing/2014/main" id="{5435779F-2ACF-B946-9446-E6AF0D75C194}"/>
                  </a:ext>
                </a:extLst>
              </p:cNvPr>
              <p:cNvPicPr/>
              <p:nvPr/>
            </p:nvPicPr>
            <p:blipFill>
              <a:blip r:embed="rId8"/>
              <a:stretch>
                <a:fillRect/>
              </a:stretch>
            </p:blipFill>
            <p:spPr>
              <a:xfrm>
                <a:off x="150613" y="-170098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3A404178-9708-774B-B3E3-D954A49509AE}"/>
                  </a:ext>
                </a:extLst>
              </p14:cNvPr>
              <p14:cNvContentPartPr/>
              <p14:nvPr/>
            </p14:nvContentPartPr>
            <p14:xfrm>
              <a:off x="118213" y="-1796613"/>
              <a:ext cx="360" cy="360"/>
            </p14:xfrm>
          </p:contentPart>
        </mc:Choice>
        <mc:Fallback xmlns="">
          <p:pic>
            <p:nvPicPr>
              <p:cNvPr id="19" name="Ink 18">
                <a:extLst>
                  <a:ext uri="{FF2B5EF4-FFF2-40B4-BE49-F238E27FC236}">
                    <a16:creationId xmlns:a16="http://schemas.microsoft.com/office/drawing/2014/main" id="{3A404178-9708-774B-B3E3-D954A49509AE}"/>
                  </a:ext>
                </a:extLst>
              </p:cNvPr>
              <p:cNvPicPr/>
              <p:nvPr/>
            </p:nvPicPr>
            <p:blipFill>
              <a:blip r:embed="rId8"/>
              <a:stretch>
                <a:fillRect/>
              </a:stretch>
            </p:blipFill>
            <p:spPr>
              <a:xfrm>
                <a:off x="109213" y="-1805613"/>
                <a:ext cx="18000" cy="18000"/>
              </a:xfrm>
              <a:prstGeom prst="rect">
                <a:avLst/>
              </a:prstGeom>
            </p:spPr>
          </p:pic>
        </mc:Fallback>
      </mc:AlternateContent>
      <p:sp>
        <p:nvSpPr>
          <p:cNvPr id="184" name="Rectangle 75">
            <a:extLst>
              <a:ext uri="{FF2B5EF4-FFF2-40B4-BE49-F238E27FC236}">
                <a16:creationId xmlns:a16="http://schemas.microsoft.com/office/drawing/2014/main" id="{0DCA197B-BA34-1B46-9D50-AABCA1A17F25}"/>
              </a:ext>
            </a:extLst>
          </p:cNvPr>
          <p:cNvSpPr>
            <a:spLocks noChangeArrowheads="1"/>
          </p:cNvSpPr>
          <p:nvPr/>
        </p:nvSpPr>
        <p:spPr bwMode="auto">
          <a:xfrm>
            <a:off x="4910671" y="4488509"/>
            <a:ext cx="745066" cy="338557"/>
          </a:xfrm>
          <a:prstGeom prst="rect">
            <a:avLst/>
          </a:prstGeom>
          <a:noFill/>
          <a:ln w="12700">
            <a:noFill/>
            <a:miter lim="800000"/>
            <a:headEnd/>
            <a:tailEnd/>
          </a:ln>
        </p:spPr>
        <p:txBody>
          <a:bodyPr lIns="70247" tIns="35719" rIns="70247" bIns="35719" anchor="ctr">
            <a:prstTxWarp prst="textNoShape">
              <a:avLst/>
            </a:prstTxWarp>
          </a:bodyPr>
          <a:lstStyle/>
          <a:p>
            <a:pPr algn="ctr" defTabSz="700088">
              <a:spcBef>
                <a:spcPct val="50000"/>
              </a:spcBef>
            </a:pPr>
            <a:r>
              <a:rPr lang="en-US" sz="1400" b="1" dirty="0">
                <a:solidFill>
                  <a:srgbClr val="0070C0"/>
                </a:solidFill>
                <a:latin typeface="Arial" charset="0"/>
              </a:rPr>
              <a:t>CCR5 </a:t>
            </a:r>
          </a:p>
        </p:txBody>
      </p:sp>
      <p:sp>
        <p:nvSpPr>
          <p:cNvPr id="190" name="Rectangle 189">
            <a:extLst>
              <a:ext uri="{FF2B5EF4-FFF2-40B4-BE49-F238E27FC236}">
                <a16:creationId xmlns:a16="http://schemas.microsoft.com/office/drawing/2014/main" id="{CAD06E8A-6BD6-BB39-22FE-144841F32AA3}"/>
              </a:ext>
            </a:extLst>
          </p:cNvPr>
          <p:cNvSpPr/>
          <p:nvPr/>
        </p:nvSpPr>
        <p:spPr>
          <a:xfrm>
            <a:off x="4588183" y="929215"/>
            <a:ext cx="2287201" cy="671713"/>
          </a:xfrm>
          <a:prstGeom prst="rect">
            <a:avLst/>
          </a:prstGeom>
          <a:solidFill>
            <a:schemeClr val="tx1">
              <a:lumMod val="75000"/>
              <a:lumOff val="2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Dual Tropic</a:t>
            </a:r>
          </a:p>
        </p:txBody>
      </p:sp>
      <p:sp>
        <p:nvSpPr>
          <p:cNvPr id="191" name="Rectangle 190">
            <a:extLst>
              <a:ext uri="{FF2B5EF4-FFF2-40B4-BE49-F238E27FC236}">
                <a16:creationId xmlns:a16="http://schemas.microsoft.com/office/drawing/2014/main" id="{A3658457-6C47-23A2-B6AC-D8F7AE549D5A}"/>
              </a:ext>
            </a:extLst>
          </p:cNvPr>
          <p:cNvSpPr/>
          <p:nvPr/>
        </p:nvSpPr>
        <p:spPr>
          <a:xfrm>
            <a:off x="6868670" y="929215"/>
            <a:ext cx="2294576" cy="671713"/>
          </a:xfrm>
          <a:prstGeom prst="rect">
            <a:avLst/>
          </a:prstGeom>
          <a:solidFill>
            <a:schemeClr val="tx1">
              <a:lumMod val="75000"/>
              <a:lumOff val="2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Mixed Tropic</a:t>
            </a:r>
          </a:p>
        </p:txBody>
      </p:sp>
      <p:grpSp>
        <p:nvGrpSpPr>
          <p:cNvPr id="192" name="Group 191">
            <a:extLst>
              <a:ext uri="{FF2B5EF4-FFF2-40B4-BE49-F238E27FC236}">
                <a16:creationId xmlns:a16="http://schemas.microsoft.com/office/drawing/2014/main" id="{9BE08388-D960-24AA-134D-C0C93DE9DF7B}"/>
              </a:ext>
            </a:extLst>
          </p:cNvPr>
          <p:cNvGrpSpPr>
            <a:grpSpLocks noChangeAspect="1"/>
          </p:cNvGrpSpPr>
          <p:nvPr/>
        </p:nvGrpSpPr>
        <p:grpSpPr>
          <a:xfrm>
            <a:off x="469981" y="3888219"/>
            <a:ext cx="457200" cy="651100"/>
            <a:chOff x="2903599" y="4210537"/>
            <a:chExt cx="676608" cy="963560"/>
          </a:xfrm>
          <a:effectLst/>
        </p:grpSpPr>
        <p:sp>
          <p:nvSpPr>
            <p:cNvPr id="193" name="Freeform 72">
              <a:extLst>
                <a:ext uri="{FF2B5EF4-FFF2-40B4-BE49-F238E27FC236}">
                  <a16:creationId xmlns:a16="http://schemas.microsoft.com/office/drawing/2014/main" id="{B26A8041-36A0-E999-D196-E7590505F648}"/>
                </a:ext>
              </a:extLst>
            </p:cNvPr>
            <p:cNvSpPr>
              <a:spLocks noChangeAspect="1"/>
            </p:cNvSpPr>
            <p:nvPr/>
          </p:nvSpPr>
          <p:spPr bwMode="auto">
            <a:xfrm rot="20722686">
              <a:off x="3074335" y="4297823"/>
              <a:ext cx="104385" cy="146205"/>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194" name="Freeform 71">
              <a:extLst>
                <a:ext uri="{FF2B5EF4-FFF2-40B4-BE49-F238E27FC236}">
                  <a16:creationId xmlns:a16="http://schemas.microsoft.com/office/drawing/2014/main" id="{3E511236-B392-3EDD-DB19-DDE1D85F5E17}"/>
                </a:ext>
              </a:extLst>
            </p:cNvPr>
            <p:cNvSpPr>
              <a:spLocks/>
            </p:cNvSpPr>
            <p:nvPr/>
          </p:nvSpPr>
          <p:spPr bwMode="auto">
            <a:xfrm>
              <a:off x="3419067" y="4288584"/>
              <a:ext cx="161140" cy="209452"/>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195" name="Freeform 54">
              <a:extLst>
                <a:ext uri="{FF2B5EF4-FFF2-40B4-BE49-F238E27FC236}">
                  <a16:creationId xmlns:a16="http://schemas.microsoft.com/office/drawing/2014/main" id="{289957F4-B44C-32C7-3A4B-975FB22350AA}"/>
                </a:ext>
              </a:extLst>
            </p:cNvPr>
            <p:cNvSpPr>
              <a:spLocks noChangeAspect="1"/>
            </p:cNvSpPr>
            <p:nvPr/>
          </p:nvSpPr>
          <p:spPr bwMode="auto">
            <a:xfrm rot="19888508">
              <a:off x="2903599" y="4210537"/>
              <a:ext cx="300386" cy="347029"/>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196" name="Freeform 56">
              <a:extLst>
                <a:ext uri="{FF2B5EF4-FFF2-40B4-BE49-F238E27FC236}">
                  <a16:creationId xmlns:a16="http://schemas.microsoft.com/office/drawing/2014/main" id="{694D3666-05C7-8B3E-1AFE-F808F8923CCC}"/>
                </a:ext>
              </a:extLst>
            </p:cNvPr>
            <p:cNvSpPr>
              <a:spLocks/>
            </p:cNvSpPr>
            <p:nvPr/>
          </p:nvSpPr>
          <p:spPr bwMode="auto">
            <a:xfrm>
              <a:off x="3244256" y="4297918"/>
              <a:ext cx="142928" cy="17009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197" name="Freeform 57">
              <a:extLst>
                <a:ext uri="{FF2B5EF4-FFF2-40B4-BE49-F238E27FC236}">
                  <a16:creationId xmlns:a16="http://schemas.microsoft.com/office/drawing/2014/main" id="{7597C493-94CC-6692-97F7-CE777D8D5030}"/>
                </a:ext>
              </a:extLst>
            </p:cNvPr>
            <p:cNvSpPr>
              <a:spLocks noChangeAspect="1"/>
            </p:cNvSpPr>
            <p:nvPr/>
          </p:nvSpPr>
          <p:spPr bwMode="auto">
            <a:xfrm rot="20344401" flipV="1">
              <a:off x="3042414" y="4834258"/>
              <a:ext cx="105645" cy="138657"/>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198" name="Freeform 58">
              <a:extLst>
                <a:ext uri="{FF2B5EF4-FFF2-40B4-BE49-F238E27FC236}">
                  <a16:creationId xmlns:a16="http://schemas.microsoft.com/office/drawing/2014/main" id="{3D313AB0-AC93-171F-B686-29175619CB0F}"/>
                </a:ext>
              </a:extLst>
            </p:cNvPr>
            <p:cNvSpPr>
              <a:spLocks noChangeAspect="1"/>
            </p:cNvSpPr>
            <p:nvPr/>
          </p:nvSpPr>
          <p:spPr bwMode="auto">
            <a:xfrm rot="257085">
              <a:off x="3190767" y="4814626"/>
              <a:ext cx="79546" cy="208698"/>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199" name="Freeform 59">
              <a:extLst>
                <a:ext uri="{FF2B5EF4-FFF2-40B4-BE49-F238E27FC236}">
                  <a16:creationId xmlns:a16="http://schemas.microsoft.com/office/drawing/2014/main" id="{40159A9B-2163-91E0-8C9D-9CFD8AA92140}"/>
                </a:ext>
              </a:extLst>
            </p:cNvPr>
            <p:cNvSpPr>
              <a:spLocks noChangeAspect="1"/>
            </p:cNvSpPr>
            <p:nvPr/>
          </p:nvSpPr>
          <p:spPr bwMode="auto">
            <a:xfrm flipV="1">
              <a:off x="3297053" y="4757078"/>
              <a:ext cx="129166" cy="217451"/>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00" name="AutoShape 61">
              <a:extLst>
                <a:ext uri="{FF2B5EF4-FFF2-40B4-BE49-F238E27FC236}">
                  <a16:creationId xmlns:a16="http://schemas.microsoft.com/office/drawing/2014/main" id="{8D432068-2060-F3DA-15E3-AA77D1E00260}"/>
                </a:ext>
              </a:extLst>
            </p:cNvPr>
            <p:cNvSpPr>
              <a:spLocks noChangeAspect="1" noChangeArrowheads="1"/>
            </p:cNvSpPr>
            <p:nvPr/>
          </p:nvSpPr>
          <p:spPr bwMode="auto">
            <a:xfrm rot="21429451">
              <a:off x="3022925" y="4345405"/>
              <a:ext cx="100629" cy="54243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01" name="AutoShape 62">
              <a:extLst>
                <a:ext uri="{FF2B5EF4-FFF2-40B4-BE49-F238E27FC236}">
                  <a16:creationId xmlns:a16="http://schemas.microsoft.com/office/drawing/2014/main" id="{110173E2-3B90-7D49-C16C-F68DBF8215A1}"/>
                </a:ext>
              </a:extLst>
            </p:cNvPr>
            <p:cNvSpPr>
              <a:spLocks noChangeAspect="1" noChangeArrowheads="1"/>
            </p:cNvSpPr>
            <p:nvPr/>
          </p:nvSpPr>
          <p:spPr bwMode="auto">
            <a:xfrm rot="20592645">
              <a:off x="2934934" y="4361980"/>
              <a:ext cx="108139" cy="542433"/>
            </a:xfrm>
            <a:prstGeom prst="can">
              <a:avLst>
                <a:gd name="adj" fmla="val 27228"/>
              </a:avLst>
            </a:prstGeom>
            <a:solidFill>
              <a:srgbClr val="3169CF"/>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02" name="AutoShape 63">
              <a:extLst>
                <a:ext uri="{FF2B5EF4-FFF2-40B4-BE49-F238E27FC236}">
                  <a16:creationId xmlns:a16="http://schemas.microsoft.com/office/drawing/2014/main" id="{F6275F66-0CC4-EEB8-14F9-74DEC7DB7AD8}"/>
                </a:ext>
              </a:extLst>
            </p:cNvPr>
            <p:cNvSpPr>
              <a:spLocks noChangeAspect="1" noChangeArrowheads="1"/>
            </p:cNvSpPr>
            <p:nvPr/>
          </p:nvSpPr>
          <p:spPr bwMode="auto">
            <a:xfrm>
              <a:off x="3131650" y="4353984"/>
              <a:ext cx="100629" cy="54243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03" name="AutoShape 64">
              <a:extLst>
                <a:ext uri="{FF2B5EF4-FFF2-40B4-BE49-F238E27FC236}">
                  <a16:creationId xmlns:a16="http://schemas.microsoft.com/office/drawing/2014/main" id="{40173DAA-4BEE-89D2-EAA7-A3F265CD4906}"/>
                </a:ext>
              </a:extLst>
            </p:cNvPr>
            <p:cNvSpPr>
              <a:spLocks noChangeAspect="1" noChangeArrowheads="1"/>
            </p:cNvSpPr>
            <p:nvPr/>
          </p:nvSpPr>
          <p:spPr bwMode="auto">
            <a:xfrm rot="21392502">
              <a:off x="3221746" y="4345404"/>
              <a:ext cx="100629" cy="542434"/>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04" name="AutoShape 65">
              <a:extLst>
                <a:ext uri="{FF2B5EF4-FFF2-40B4-BE49-F238E27FC236}">
                  <a16:creationId xmlns:a16="http://schemas.microsoft.com/office/drawing/2014/main" id="{8C3D60B9-5469-5C2C-DBD2-4A20F59115F3}"/>
                </a:ext>
              </a:extLst>
            </p:cNvPr>
            <p:cNvSpPr>
              <a:spLocks noChangeAspect="1" noChangeArrowheads="1"/>
            </p:cNvSpPr>
            <p:nvPr/>
          </p:nvSpPr>
          <p:spPr bwMode="auto">
            <a:xfrm rot="166911">
              <a:off x="3304449" y="4342468"/>
              <a:ext cx="100630" cy="542434"/>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05" name="AutoShape 66">
              <a:extLst>
                <a:ext uri="{FF2B5EF4-FFF2-40B4-BE49-F238E27FC236}">
                  <a16:creationId xmlns:a16="http://schemas.microsoft.com/office/drawing/2014/main" id="{FCD0A975-6B92-89BE-B558-88F2244A9E26}"/>
                </a:ext>
              </a:extLst>
            </p:cNvPr>
            <p:cNvSpPr>
              <a:spLocks noChangeAspect="1" noChangeArrowheads="1"/>
            </p:cNvSpPr>
            <p:nvPr/>
          </p:nvSpPr>
          <p:spPr bwMode="auto">
            <a:xfrm rot="21106393">
              <a:off x="3421522" y="4342468"/>
              <a:ext cx="100629" cy="542434"/>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06" name="AutoShape 67">
              <a:extLst>
                <a:ext uri="{FF2B5EF4-FFF2-40B4-BE49-F238E27FC236}">
                  <a16:creationId xmlns:a16="http://schemas.microsoft.com/office/drawing/2014/main" id="{D66945C7-3A2A-E938-020C-8C46390A5020}"/>
                </a:ext>
              </a:extLst>
            </p:cNvPr>
            <p:cNvSpPr>
              <a:spLocks noChangeAspect="1" noChangeArrowheads="1"/>
            </p:cNvSpPr>
            <p:nvPr/>
          </p:nvSpPr>
          <p:spPr bwMode="auto">
            <a:xfrm rot="1128434">
              <a:off x="3440859" y="4349539"/>
              <a:ext cx="100629" cy="54243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07" name="Freeform 70">
              <a:extLst>
                <a:ext uri="{FF2B5EF4-FFF2-40B4-BE49-F238E27FC236}">
                  <a16:creationId xmlns:a16="http://schemas.microsoft.com/office/drawing/2014/main" id="{D2B7709C-37C7-3D72-7B5E-7C9A94C8D2F7}"/>
                </a:ext>
              </a:extLst>
            </p:cNvPr>
            <p:cNvSpPr>
              <a:spLocks/>
            </p:cNvSpPr>
            <p:nvPr/>
          </p:nvSpPr>
          <p:spPr bwMode="auto">
            <a:xfrm rot="1429199">
              <a:off x="3147439" y="4825003"/>
              <a:ext cx="394387" cy="349094"/>
            </a:xfrm>
            <a:custGeom>
              <a:avLst/>
              <a:gdLst/>
              <a:ahLst/>
              <a:cxnLst>
                <a:cxn ang="0">
                  <a:pos x="264" y="0"/>
                </a:cxn>
                <a:cxn ang="0">
                  <a:pos x="336" y="72"/>
                </a:cxn>
                <a:cxn ang="0">
                  <a:pos x="352" y="112"/>
                </a:cxn>
                <a:cxn ang="0">
                  <a:pos x="272" y="216"/>
                </a:cxn>
                <a:cxn ang="0">
                  <a:pos x="320" y="272"/>
                </a:cxn>
                <a:cxn ang="0">
                  <a:pos x="296" y="320"/>
                </a:cxn>
                <a:cxn ang="0">
                  <a:pos x="232" y="336"/>
                </a:cxn>
                <a:cxn ang="0">
                  <a:pos x="0" y="344"/>
                </a:cxn>
              </a:cxnLst>
              <a:rect l="0" t="0" r="r" b="b"/>
              <a:pathLst>
                <a:path w="358" h="344">
                  <a:moveTo>
                    <a:pt x="264" y="0"/>
                  </a:moveTo>
                  <a:cubicBezTo>
                    <a:pt x="276" y="85"/>
                    <a:pt x="265" y="48"/>
                    <a:pt x="336" y="72"/>
                  </a:cubicBezTo>
                  <a:cubicBezTo>
                    <a:pt x="341" y="85"/>
                    <a:pt x="350" y="97"/>
                    <a:pt x="352" y="112"/>
                  </a:cubicBezTo>
                  <a:cubicBezTo>
                    <a:pt x="358" y="199"/>
                    <a:pt x="325" y="180"/>
                    <a:pt x="272" y="216"/>
                  </a:cubicBezTo>
                  <a:cubicBezTo>
                    <a:pt x="234" y="271"/>
                    <a:pt x="265" y="264"/>
                    <a:pt x="320" y="272"/>
                  </a:cubicBezTo>
                  <a:cubicBezTo>
                    <a:pt x="314" y="287"/>
                    <a:pt x="310" y="308"/>
                    <a:pt x="296" y="320"/>
                  </a:cubicBezTo>
                  <a:cubicBezTo>
                    <a:pt x="288" y="326"/>
                    <a:pt x="233" y="335"/>
                    <a:pt x="232" y="336"/>
                  </a:cubicBezTo>
                  <a:cubicBezTo>
                    <a:pt x="100" y="344"/>
                    <a:pt x="81" y="344"/>
                    <a:pt x="0" y="344"/>
                  </a:cubicBezTo>
                </a:path>
              </a:pathLst>
            </a:custGeom>
            <a:noFill/>
            <a:ln w="635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grpSp>
      <p:grpSp>
        <p:nvGrpSpPr>
          <p:cNvPr id="210" name="Group 209">
            <a:extLst>
              <a:ext uri="{FF2B5EF4-FFF2-40B4-BE49-F238E27FC236}">
                <a16:creationId xmlns:a16="http://schemas.microsoft.com/office/drawing/2014/main" id="{572552C2-D540-EF32-6369-2865D0E149DF}"/>
              </a:ext>
            </a:extLst>
          </p:cNvPr>
          <p:cNvGrpSpPr>
            <a:grpSpLocks noChangeAspect="1"/>
          </p:cNvGrpSpPr>
          <p:nvPr/>
        </p:nvGrpSpPr>
        <p:grpSpPr>
          <a:xfrm>
            <a:off x="2708979" y="3888219"/>
            <a:ext cx="457200" cy="651100"/>
            <a:chOff x="2903599" y="4210537"/>
            <a:chExt cx="676608" cy="963560"/>
          </a:xfrm>
          <a:effectLst/>
        </p:grpSpPr>
        <p:sp>
          <p:nvSpPr>
            <p:cNvPr id="211" name="Freeform 72">
              <a:extLst>
                <a:ext uri="{FF2B5EF4-FFF2-40B4-BE49-F238E27FC236}">
                  <a16:creationId xmlns:a16="http://schemas.microsoft.com/office/drawing/2014/main" id="{98323BFB-2831-9346-59E6-36A999316723}"/>
                </a:ext>
              </a:extLst>
            </p:cNvPr>
            <p:cNvSpPr>
              <a:spLocks noChangeAspect="1"/>
            </p:cNvSpPr>
            <p:nvPr/>
          </p:nvSpPr>
          <p:spPr bwMode="auto">
            <a:xfrm rot="20722686">
              <a:off x="3074335" y="4297823"/>
              <a:ext cx="104385" cy="146205"/>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12" name="Freeform 71">
              <a:extLst>
                <a:ext uri="{FF2B5EF4-FFF2-40B4-BE49-F238E27FC236}">
                  <a16:creationId xmlns:a16="http://schemas.microsoft.com/office/drawing/2014/main" id="{755C7229-EC9D-D6E5-3C9E-05573ED96714}"/>
                </a:ext>
              </a:extLst>
            </p:cNvPr>
            <p:cNvSpPr>
              <a:spLocks/>
            </p:cNvSpPr>
            <p:nvPr/>
          </p:nvSpPr>
          <p:spPr bwMode="auto">
            <a:xfrm>
              <a:off x="3419067" y="4288584"/>
              <a:ext cx="161140" cy="209452"/>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13" name="Freeform 54">
              <a:extLst>
                <a:ext uri="{FF2B5EF4-FFF2-40B4-BE49-F238E27FC236}">
                  <a16:creationId xmlns:a16="http://schemas.microsoft.com/office/drawing/2014/main" id="{758FA316-0DB6-9AFD-9492-F14FBF61D597}"/>
                </a:ext>
              </a:extLst>
            </p:cNvPr>
            <p:cNvSpPr>
              <a:spLocks noChangeAspect="1"/>
            </p:cNvSpPr>
            <p:nvPr/>
          </p:nvSpPr>
          <p:spPr bwMode="auto">
            <a:xfrm rot="19888508">
              <a:off x="2903599" y="4210537"/>
              <a:ext cx="300386" cy="347029"/>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14" name="Freeform 56">
              <a:extLst>
                <a:ext uri="{FF2B5EF4-FFF2-40B4-BE49-F238E27FC236}">
                  <a16:creationId xmlns:a16="http://schemas.microsoft.com/office/drawing/2014/main" id="{5EEA7BC8-FE3E-61BA-D382-7E7E84CBA1EC}"/>
                </a:ext>
              </a:extLst>
            </p:cNvPr>
            <p:cNvSpPr>
              <a:spLocks/>
            </p:cNvSpPr>
            <p:nvPr/>
          </p:nvSpPr>
          <p:spPr bwMode="auto">
            <a:xfrm>
              <a:off x="3244256" y="4297918"/>
              <a:ext cx="142928" cy="17009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15" name="Freeform 57">
              <a:extLst>
                <a:ext uri="{FF2B5EF4-FFF2-40B4-BE49-F238E27FC236}">
                  <a16:creationId xmlns:a16="http://schemas.microsoft.com/office/drawing/2014/main" id="{E25D9DD0-385F-ECB6-8EE7-22F556B18256}"/>
                </a:ext>
              </a:extLst>
            </p:cNvPr>
            <p:cNvSpPr>
              <a:spLocks noChangeAspect="1"/>
            </p:cNvSpPr>
            <p:nvPr/>
          </p:nvSpPr>
          <p:spPr bwMode="auto">
            <a:xfrm rot="20344401" flipV="1">
              <a:off x="3042414" y="4834258"/>
              <a:ext cx="105645" cy="138657"/>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16" name="Freeform 58">
              <a:extLst>
                <a:ext uri="{FF2B5EF4-FFF2-40B4-BE49-F238E27FC236}">
                  <a16:creationId xmlns:a16="http://schemas.microsoft.com/office/drawing/2014/main" id="{0DA8B91C-AF10-4B2A-CB65-51D77BFC3375}"/>
                </a:ext>
              </a:extLst>
            </p:cNvPr>
            <p:cNvSpPr>
              <a:spLocks noChangeAspect="1"/>
            </p:cNvSpPr>
            <p:nvPr/>
          </p:nvSpPr>
          <p:spPr bwMode="auto">
            <a:xfrm rot="257085">
              <a:off x="3190767" y="4814626"/>
              <a:ext cx="79546" cy="208698"/>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17" name="Freeform 59">
              <a:extLst>
                <a:ext uri="{FF2B5EF4-FFF2-40B4-BE49-F238E27FC236}">
                  <a16:creationId xmlns:a16="http://schemas.microsoft.com/office/drawing/2014/main" id="{1CE38C6D-FC47-9247-8EF6-49298DC28F49}"/>
                </a:ext>
              </a:extLst>
            </p:cNvPr>
            <p:cNvSpPr>
              <a:spLocks noChangeAspect="1"/>
            </p:cNvSpPr>
            <p:nvPr/>
          </p:nvSpPr>
          <p:spPr bwMode="auto">
            <a:xfrm flipV="1">
              <a:off x="3297053" y="4757078"/>
              <a:ext cx="129166" cy="217451"/>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18" name="AutoShape 61">
              <a:extLst>
                <a:ext uri="{FF2B5EF4-FFF2-40B4-BE49-F238E27FC236}">
                  <a16:creationId xmlns:a16="http://schemas.microsoft.com/office/drawing/2014/main" id="{B4453981-8AED-5E2D-4925-1D8D19C54503}"/>
                </a:ext>
              </a:extLst>
            </p:cNvPr>
            <p:cNvSpPr>
              <a:spLocks noChangeAspect="1" noChangeArrowheads="1"/>
            </p:cNvSpPr>
            <p:nvPr/>
          </p:nvSpPr>
          <p:spPr bwMode="auto">
            <a:xfrm rot="21429451">
              <a:off x="3022925" y="4345405"/>
              <a:ext cx="100629" cy="54243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19" name="AutoShape 62">
              <a:extLst>
                <a:ext uri="{FF2B5EF4-FFF2-40B4-BE49-F238E27FC236}">
                  <a16:creationId xmlns:a16="http://schemas.microsoft.com/office/drawing/2014/main" id="{538E33D6-C541-C177-86C0-8ADEC968D51C}"/>
                </a:ext>
              </a:extLst>
            </p:cNvPr>
            <p:cNvSpPr>
              <a:spLocks noChangeAspect="1" noChangeArrowheads="1"/>
            </p:cNvSpPr>
            <p:nvPr/>
          </p:nvSpPr>
          <p:spPr bwMode="auto">
            <a:xfrm rot="20592645">
              <a:off x="2934934" y="4361980"/>
              <a:ext cx="108139" cy="542433"/>
            </a:xfrm>
            <a:prstGeom prst="can">
              <a:avLst>
                <a:gd name="adj" fmla="val 27228"/>
              </a:avLst>
            </a:prstGeom>
            <a:solidFill>
              <a:srgbClr val="3169CF"/>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20" name="AutoShape 63">
              <a:extLst>
                <a:ext uri="{FF2B5EF4-FFF2-40B4-BE49-F238E27FC236}">
                  <a16:creationId xmlns:a16="http://schemas.microsoft.com/office/drawing/2014/main" id="{249FD5B9-7437-0683-042E-6E29E8D565B3}"/>
                </a:ext>
              </a:extLst>
            </p:cNvPr>
            <p:cNvSpPr>
              <a:spLocks noChangeAspect="1" noChangeArrowheads="1"/>
            </p:cNvSpPr>
            <p:nvPr/>
          </p:nvSpPr>
          <p:spPr bwMode="auto">
            <a:xfrm>
              <a:off x="3131650" y="4353984"/>
              <a:ext cx="100629" cy="54243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21" name="AutoShape 64">
              <a:extLst>
                <a:ext uri="{FF2B5EF4-FFF2-40B4-BE49-F238E27FC236}">
                  <a16:creationId xmlns:a16="http://schemas.microsoft.com/office/drawing/2014/main" id="{68CA97B8-0ACF-26F9-D392-B649B65C4C2D}"/>
                </a:ext>
              </a:extLst>
            </p:cNvPr>
            <p:cNvSpPr>
              <a:spLocks noChangeAspect="1" noChangeArrowheads="1"/>
            </p:cNvSpPr>
            <p:nvPr/>
          </p:nvSpPr>
          <p:spPr bwMode="auto">
            <a:xfrm rot="21392502">
              <a:off x="3221746" y="4345404"/>
              <a:ext cx="100629" cy="542434"/>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22" name="AutoShape 65">
              <a:extLst>
                <a:ext uri="{FF2B5EF4-FFF2-40B4-BE49-F238E27FC236}">
                  <a16:creationId xmlns:a16="http://schemas.microsoft.com/office/drawing/2014/main" id="{1568BF13-FC54-8A97-4C11-F548852E4CFE}"/>
                </a:ext>
              </a:extLst>
            </p:cNvPr>
            <p:cNvSpPr>
              <a:spLocks noChangeAspect="1" noChangeArrowheads="1"/>
            </p:cNvSpPr>
            <p:nvPr/>
          </p:nvSpPr>
          <p:spPr bwMode="auto">
            <a:xfrm rot="166911">
              <a:off x="3304449" y="4342468"/>
              <a:ext cx="100630" cy="542434"/>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23" name="AutoShape 66">
              <a:extLst>
                <a:ext uri="{FF2B5EF4-FFF2-40B4-BE49-F238E27FC236}">
                  <a16:creationId xmlns:a16="http://schemas.microsoft.com/office/drawing/2014/main" id="{64EB0222-1B97-2603-9EB2-49D16ECA59E4}"/>
                </a:ext>
              </a:extLst>
            </p:cNvPr>
            <p:cNvSpPr>
              <a:spLocks noChangeAspect="1" noChangeArrowheads="1"/>
            </p:cNvSpPr>
            <p:nvPr/>
          </p:nvSpPr>
          <p:spPr bwMode="auto">
            <a:xfrm rot="21106393">
              <a:off x="3421522" y="4342468"/>
              <a:ext cx="100629" cy="542434"/>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24" name="AutoShape 67">
              <a:extLst>
                <a:ext uri="{FF2B5EF4-FFF2-40B4-BE49-F238E27FC236}">
                  <a16:creationId xmlns:a16="http://schemas.microsoft.com/office/drawing/2014/main" id="{452F85E1-6E8F-3ECB-34C6-17801325AB78}"/>
                </a:ext>
              </a:extLst>
            </p:cNvPr>
            <p:cNvSpPr>
              <a:spLocks noChangeAspect="1" noChangeArrowheads="1"/>
            </p:cNvSpPr>
            <p:nvPr/>
          </p:nvSpPr>
          <p:spPr bwMode="auto">
            <a:xfrm rot="1128434">
              <a:off x="3440859" y="4349539"/>
              <a:ext cx="100629" cy="54243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25" name="Freeform 70">
              <a:extLst>
                <a:ext uri="{FF2B5EF4-FFF2-40B4-BE49-F238E27FC236}">
                  <a16:creationId xmlns:a16="http://schemas.microsoft.com/office/drawing/2014/main" id="{F8510844-19AA-6C3E-262A-C9C7A91968C6}"/>
                </a:ext>
              </a:extLst>
            </p:cNvPr>
            <p:cNvSpPr>
              <a:spLocks/>
            </p:cNvSpPr>
            <p:nvPr/>
          </p:nvSpPr>
          <p:spPr bwMode="auto">
            <a:xfrm rot="1429199">
              <a:off x="3147439" y="4825003"/>
              <a:ext cx="394387" cy="349094"/>
            </a:xfrm>
            <a:custGeom>
              <a:avLst/>
              <a:gdLst/>
              <a:ahLst/>
              <a:cxnLst>
                <a:cxn ang="0">
                  <a:pos x="264" y="0"/>
                </a:cxn>
                <a:cxn ang="0">
                  <a:pos x="336" y="72"/>
                </a:cxn>
                <a:cxn ang="0">
                  <a:pos x="352" y="112"/>
                </a:cxn>
                <a:cxn ang="0">
                  <a:pos x="272" y="216"/>
                </a:cxn>
                <a:cxn ang="0">
                  <a:pos x="320" y="272"/>
                </a:cxn>
                <a:cxn ang="0">
                  <a:pos x="296" y="320"/>
                </a:cxn>
                <a:cxn ang="0">
                  <a:pos x="232" y="336"/>
                </a:cxn>
                <a:cxn ang="0">
                  <a:pos x="0" y="344"/>
                </a:cxn>
              </a:cxnLst>
              <a:rect l="0" t="0" r="r" b="b"/>
              <a:pathLst>
                <a:path w="358" h="344">
                  <a:moveTo>
                    <a:pt x="264" y="0"/>
                  </a:moveTo>
                  <a:cubicBezTo>
                    <a:pt x="276" y="85"/>
                    <a:pt x="265" y="48"/>
                    <a:pt x="336" y="72"/>
                  </a:cubicBezTo>
                  <a:cubicBezTo>
                    <a:pt x="341" y="85"/>
                    <a:pt x="350" y="97"/>
                    <a:pt x="352" y="112"/>
                  </a:cubicBezTo>
                  <a:cubicBezTo>
                    <a:pt x="358" y="199"/>
                    <a:pt x="325" y="180"/>
                    <a:pt x="272" y="216"/>
                  </a:cubicBezTo>
                  <a:cubicBezTo>
                    <a:pt x="234" y="271"/>
                    <a:pt x="265" y="264"/>
                    <a:pt x="320" y="272"/>
                  </a:cubicBezTo>
                  <a:cubicBezTo>
                    <a:pt x="314" y="287"/>
                    <a:pt x="310" y="308"/>
                    <a:pt x="296" y="320"/>
                  </a:cubicBezTo>
                  <a:cubicBezTo>
                    <a:pt x="288" y="326"/>
                    <a:pt x="233" y="335"/>
                    <a:pt x="232" y="336"/>
                  </a:cubicBezTo>
                  <a:cubicBezTo>
                    <a:pt x="100" y="344"/>
                    <a:pt x="81" y="344"/>
                    <a:pt x="0" y="344"/>
                  </a:cubicBezTo>
                </a:path>
              </a:pathLst>
            </a:custGeom>
            <a:noFill/>
            <a:ln w="635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grpSp>
      <p:grpSp>
        <p:nvGrpSpPr>
          <p:cNvPr id="227" name="Group 226">
            <a:extLst>
              <a:ext uri="{FF2B5EF4-FFF2-40B4-BE49-F238E27FC236}">
                <a16:creationId xmlns:a16="http://schemas.microsoft.com/office/drawing/2014/main" id="{471F8056-711D-42C5-C2D8-BA452AA42517}"/>
              </a:ext>
            </a:extLst>
          </p:cNvPr>
          <p:cNvGrpSpPr>
            <a:grpSpLocks noChangeAspect="1"/>
          </p:cNvGrpSpPr>
          <p:nvPr/>
        </p:nvGrpSpPr>
        <p:grpSpPr>
          <a:xfrm>
            <a:off x="5041981" y="3888219"/>
            <a:ext cx="457200" cy="651100"/>
            <a:chOff x="2903599" y="4210537"/>
            <a:chExt cx="676608" cy="963560"/>
          </a:xfrm>
          <a:effectLst/>
        </p:grpSpPr>
        <p:sp>
          <p:nvSpPr>
            <p:cNvPr id="228" name="Freeform 72">
              <a:extLst>
                <a:ext uri="{FF2B5EF4-FFF2-40B4-BE49-F238E27FC236}">
                  <a16:creationId xmlns:a16="http://schemas.microsoft.com/office/drawing/2014/main" id="{ED828DC3-0197-9314-AF23-CCA78EC50898}"/>
                </a:ext>
              </a:extLst>
            </p:cNvPr>
            <p:cNvSpPr>
              <a:spLocks noChangeAspect="1"/>
            </p:cNvSpPr>
            <p:nvPr/>
          </p:nvSpPr>
          <p:spPr bwMode="auto">
            <a:xfrm rot="20722686">
              <a:off x="3074335" y="4297823"/>
              <a:ext cx="104385" cy="146205"/>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29" name="Freeform 71">
              <a:extLst>
                <a:ext uri="{FF2B5EF4-FFF2-40B4-BE49-F238E27FC236}">
                  <a16:creationId xmlns:a16="http://schemas.microsoft.com/office/drawing/2014/main" id="{4C92B9A7-FEAA-AFDC-5453-C0AB0CC6F31A}"/>
                </a:ext>
              </a:extLst>
            </p:cNvPr>
            <p:cNvSpPr>
              <a:spLocks/>
            </p:cNvSpPr>
            <p:nvPr/>
          </p:nvSpPr>
          <p:spPr bwMode="auto">
            <a:xfrm>
              <a:off x="3419067" y="4288584"/>
              <a:ext cx="161140" cy="209452"/>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30" name="Freeform 54">
              <a:extLst>
                <a:ext uri="{FF2B5EF4-FFF2-40B4-BE49-F238E27FC236}">
                  <a16:creationId xmlns:a16="http://schemas.microsoft.com/office/drawing/2014/main" id="{17F4BAA5-A082-F1F9-9E71-63CFA8BABA61}"/>
                </a:ext>
              </a:extLst>
            </p:cNvPr>
            <p:cNvSpPr>
              <a:spLocks noChangeAspect="1"/>
            </p:cNvSpPr>
            <p:nvPr/>
          </p:nvSpPr>
          <p:spPr bwMode="auto">
            <a:xfrm rot="19888508">
              <a:off x="2903599" y="4210537"/>
              <a:ext cx="300386" cy="347029"/>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31" name="Freeform 56">
              <a:extLst>
                <a:ext uri="{FF2B5EF4-FFF2-40B4-BE49-F238E27FC236}">
                  <a16:creationId xmlns:a16="http://schemas.microsoft.com/office/drawing/2014/main" id="{0BFB8837-3FF7-9CC6-52DC-675B5AB07763}"/>
                </a:ext>
              </a:extLst>
            </p:cNvPr>
            <p:cNvSpPr>
              <a:spLocks/>
            </p:cNvSpPr>
            <p:nvPr/>
          </p:nvSpPr>
          <p:spPr bwMode="auto">
            <a:xfrm>
              <a:off x="3244256" y="4297918"/>
              <a:ext cx="142928" cy="17009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32" name="Freeform 57">
              <a:extLst>
                <a:ext uri="{FF2B5EF4-FFF2-40B4-BE49-F238E27FC236}">
                  <a16:creationId xmlns:a16="http://schemas.microsoft.com/office/drawing/2014/main" id="{D59DD0B6-A4AC-845E-53EE-31E7D9C2DB1A}"/>
                </a:ext>
              </a:extLst>
            </p:cNvPr>
            <p:cNvSpPr>
              <a:spLocks noChangeAspect="1"/>
            </p:cNvSpPr>
            <p:nvPr/>
          </p:nvSpPr>
          <p:spPr bwMode="auto">
            <a:xfrm rot="20344401" flipV="1">
              <a:off x="3042414" y="4834258"/>
              <a:ext cx="105645" cy="138657"/>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33" name="Freeform 58">
              <a:extLst>
                <a:ext uri="{FF2B5EF4-FFF2-40B4-BE49-F238E27FC236}">
                  <a16:creationId xmlns:a16="http://schemas.microsoft.com/office/drawing/2014/main" id="{542D3AA3-0A9D-8E38-A68D-83B573C06736}"/>
                </a:ext>
              </a:extLst>
            </p:cNvPr>
            <p:cNvSpPr>
              <a:spLocks noChangeAspect="1"/>
            </p:cNvSpPr>
            <p:nvPr/>
          </p:nvSpPr>
          <p:spPr bwMode="auto">
            <a:xfrm rot="257085">
              <a:off x="3190767" y="4814626"/>
              <a:ext cx="79546" cy="208698"/>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34" name="Freeform 59">
              <a:extLst>
                <a:ext uri="{FF2B5EF4-FFF2-40B4-BE49-F238E27FC236}">
                  <a16:creationId xmlns:a16="http://schemas.microsoft.com/office/drawing/2014/main" id="{7BE71B0B-448E-AED5-5E7A-54485BA77B01}"/>
                </a:ext>
              </a:extLst>
            </p:cNvPr>
            <p:cNvSpPr>
              <a:spLocks noChangeAspect="1"/>
            </p:cNvSpPr>
            <p:nvPr/>
          </p:nvSpPr>
          <p:spPr bwMode="auto">
            <a:xfrm flipV="1">
              <a:off x="3297053" y="4757078"/>
              <a:ext cx="129166" cy="217451"/>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35" name="AutoShape 61">
              <a:extLst>
                <a:ext uri="{FF2B5EF4-FFF2-40B4-BE49-F238E27FC236}">
                  <a16:creationId xmlns:a16="http://schemas.microsoft.com/office/drawing/2014/main" id="{DD28D779-36B9-8EC6-6B9B-2A9219885070}"/>
                </a:ext>
              </a:extLst>
            </p:cNvPr>
            <p:cNvSpPr>
              <a:spLocks noChangeAspect="1" noChangeArrowheads="1"/>
            </p:cNvSpPr>
            <p:nvPr/>
          </p:nvSpPr>
          <p:spPr bwMode="auto">
            <a:xfrm rot="21429451">
              <a:off x="3022925" y="4345405"/>
              <a:ext cx="100629" cy="54243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36" name="AutoShape 62">
              <a:extLst>
                <a:ext uri="{FF2B5EF4-FFF2-40B4-BE49-F238E27FC236}">
                  <a16:creationId xmlns:a16="http://schemas.microsoft.com/office/drawing/2014/main" id="{60FBAE34-A376-C3AC-9A04-41516B377E75}"/>
                </a:ext>
              </a:extLst>
            </p:cNvPr>
            <p:cNvSpPr>
              <a:spLocks noChangeAspect="1" noChangeArrowheads="1"/>
            </p:cNvSpPr>
            <p:nvPr/>
          </p:nvSpPr>
          <p:spPr bwMode="auto">
            <a:xfrm rot="20592645">
              <a:off x="2934934" y="4361980"/>
              <a:ext cx="108139" cy="542433"/>
            </a:xfrm>
            <a:prstGeom prst="can">
              <a:avLst>
                <a:gd name="adj" fmla="val 27228"/>
              </a:avLst>
            </a:prstGeom>
            <a:solidFill>
              <a:srgbClr val="3169CF"/>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37" name="AutoShape 63">
              <a:extLst>
                <a:ext uri="{FF2B5EF4-FFF2-40B4-BE49-F238E27FC236}">
                  <a16:creationId xmlns:a16="http://schemas.microsoft.com/office/drawing/2014/main" id="{76C07754-6756-2882-54AA-721DED6DB2AC}"/>
                </a:ext>
              </a:extLst>
            </p:cNvPr>
            <p:cNvSpPr>
              <a:spLocks noChangeAspect="1" noChangeArrowheads="1"/>
            </p:cNvSpPr>
            <p:nvPr/>
          </p:nvSpPr>
          <p:spPr bwMode="auto">
            <a:xfrm>
              <a:off x="3131650" y="4353984"/>
              <a:ext cx="100629" cy="54243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38" name="AutoShape 64">
              <a:extLst>
                <a:ext uri="{FF2B5EF4-FFF2-40B4-BE49-F238E27FC236}">
                  <a16:creationId xmlns:a16="http://schemas.microsoft.com/office/drawing/2014/main" id="{D16EEE1A-D6A0-7CFC-5315-ECB31AAD6EA4}"/>
                </a:ext>
              </a:extLst>
            </p:cNvPr>
            <p:cNvSpPr>
              <a:spLocks noChangeAspect="1" noChangeArrowheads="1"/>
            </p:cNvSpPr>
            <p:nvPr/>
          </p:nvSpPr>
          <p:spPr bwMode="auto">
            <a:xfrm rot="21392502">
              <a:off x="3221746" y="4345404"/>
              <a:ext cx="100629" cy="542434"/>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39" name="AutoShape 65">
              <a:extLst>
                <a:ext uri="{FF2B5EF4-FFF2-40B4-BE49-F238E27FC236}">
                  <a16:creationId xmlns:a16="http://schemas.microsoft.com/office/drawing/2014/main" id="{854E6B54-01DC-BD2F-C49F-6A3E9CF9D868}"/>
                </a:ext>
              </a:extLst>
            </p:cNvPr>
            <p:cNvSpPr>
              <a:spLocks noChangeAspect="1" noChangeArrowheads="1"/>
            </p:cNvSpPr>
            <p:nvPr/>
          </p:nvSpPr>
          <p:spPr bwMode="auto">
            <a:xfrm rot="166911">
              <a:off x="3304449" y="4342468"/>
              <a:ext cx="100630" cy="542434"/>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40" name="AutoShape 66">
              <a:extLst>
                <a:ext uri="{FF2B5EF4-FFF2-40B4-BE49-F238E27FC236}">
                  <a16:creationId xmlns:a16="http://schemas.microsoft.com/office/drawing/2014/main" id="{3E46D475-A863-90C9-6D6B-04DB6D060BC5}"/>
                </a:ext>
              </a:extLst>
            </p:cNvPr>
            <p:cNvSpPr>
              <a:spLocks noChangeAspect="1" noChangeArrowheads="1"/>
            </p:cNvSpPr>
            <p:nvPr/>
          </p:nvSpPr>
          <p:spPr bwMode="auto">
            <a:xfrm rot="21106393">
              <a:off x="3421522" y="4342468"/>
              <a:ext cx="100629" cy="542434"/>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41" name="AutoShape 67">
              <a:extLst>
                <a:ext uri="{FF2B5EF4-FFF2-40B4-BE49-F238E27FC236}">
                  <a16:creationId xmlns:a16="http://schemas.microsoft.com/office/drawing/2014/main" id="{5BE46305-6F48-EE3A-313A-33F6A5126963}"/>
                </a:ext>
              </a:extLst>
            </p:cNvPr>
            <p:cNvSpPr>
              <a:spLocks noChangeAspect="1" noChangeArrowheads="1"/>
            </p:cNvSpPr>
            <p:nvPr/>
          </p:nvSpPr>
          <p:spPr bwMode="auto">
            <a:xfrm rot="1128434">
              <a:off x="3440859" y="4349539"/>
              <a:ext cx="100629" cy="54243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42" name="Freeform 70">
              <a:extLst>
                <a:ext uri="{FF2B5EF4-FFF2-40B4-BE49-F238E27FC236}">
                  <a16:creationId xmlns:a16="http://schemas.microsoft.com/office/drawing/2014/main" id="{11DA6E97-A6A5-1245-5B5C-0305FDEC89E4}"/>
                </a:ext>
              </a:extLst>
            </p:cNvPr>
            <p:cNvSpPr>
              <a:spLocks/>
            </p:cNvSpPr>
            <p:nvPr/>
          </p:nvSpPr>
          <p:spPr bwMode="auto">
            <a:xfrm rot="1429199">
              <a:off x="3147439" y="4825003"/>
              <a:ext cx="394387" cy="349094"/>
            </a:xfrm>
            <a:custGeom>
              <a:avLst/>
              <a:gdLst/>
              <a:ahLst/>
              <a:cxnLst>
                <a:cxn ang="0">
                  <a:pos x="264" y="0"/>
                </a:cxn>
                <a:cxn ang="0">
                  <a:pos x="336" y="72"/>
                </a:cxn>
                <a:cxn ang="0">
                  <a:pos x="352" y="112"/>
                </a:cxn>
                <a:cxn ang="0">
                  <a:pos x="272" y="216"/>
                </a:cxn>
                <a:cxn ang="0">
                  <a:pos x="320" y="272"/>
                </a:cxn>
                <a:cxn ang="0">
                  <a:pos x="296" y="320"/>
                </a:cxn>
                <a:cxn ang="0">
                  <a:pos x="232" y="336"/>
                </a:cxn>
                <a:cxn ang="0">
                  <a:pos x="0" y="344"/>
                </a:cxn>
              </a:cxnLst>
              <a:rect l="0" t="0" r="r" b="b"/>
              <a:pathLst>
                <a:path w="358" h="344">
                  <a:moveTo>
                    <a:pt x="264" y="0"/>
                  </a:moveTo>
                  <a:cubicBezTo>
                    <a:pt x="276" y="85"/>
                    <a:pt x="265" y="48"/>
                    <a:pt x="336" y="72"/>
                  </a:cubicBezTo>
                  <a:cubicBezTo>
                    <a:pt x="341" y="85"/>
                    <a:pt x="350" y="97"/>
                    <a:pt x="352" y="112"/>
                  </a:cubicBezTo>
                  <a:cubicBezTo>
                    <a:pt x="358" y="199"/>
                    <a:pt x="325" y="180"/>
                    <a:pt x="272" y="216"/>
                  </a:cubicBezTo>
                  <a:cubicBezTo>
                    <a:pt x="234" y="271"/>
                    <a:pt x="265" y="264"/>
                    <a:pt x="320" y="272"/>
                  </a:cubicBezTo>
                  <a:cubicBezTo>
                    <a:pt x="314" y="287"/>
                    <a:pt x="310" y="308"/>
                    <a:pt x="296" y="320"/>
                  </a:cubicBezTo>
                  <a:cubicBezTo>
                    <a:pt x="288" y="326"/>
                    <a:pt x="233" y="335"/>
                    <a:pt x="232" y="336"/>
                  </a:cubicBezTo>
                  <a:cubicBezTo>
                    <a:pt x="100" y="344"/>
                    <a:pt x="81" y="344"/>
                    <a:pt x="0" y="344"/>
                  </a:cubicBezTo>
                </a:path>
              </a:pathLst>
            </a:custGeom>
            <a:noFill/>
            <a:ln w="635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grpSp>
      <p:grpSp>
        <p:nvGrpSpPr>
          <p:cNvPr id="244" name="Group 243">
            <a:extLst>
              <a:ext uri="{FF2B5EF4-FFF2-40B4-BE49-F238E27FC236}">
                <a16:creationId xmlns:a16="http://schemas.microsoft.com/office/drawing/2014/main" id="{74F7CA49-8BDA-EB90-0404-6BE9ABEAD459}"/>
              </a:ext>
            </a:extLst>
          </p:cNvPr>
          <p:cNvGrpSpPr>
            <a:grpSpLocks noChangeAspect="1"/>
          </p:cNvGrpSpPr>
          <p:nvPr/>
        </p:nvGrpSpPr>
        <p:grpSpPr>
          <a:xfrm>
            <a:off x="7229704" y="3888219"/>
            <a:ext cx="457200" cy="651100"/>
            <a:chOff x="2903599" y="4210537"/>
            <a:chExt cx="676608" cy="963560"/>
          </a:xfrm>
          <a:effectLst/>
        </p:grpSpPr>
        <p:sp>
          <p:nvSpPr>
            <p:cNvPr id="245" name="Freeform 72">
              <a:extLst>
                <a:ext uri="{FF2B5EF4-FFF2-40B4-BE49-F238E27FC236}">
                  <a16:creationId xmlns:a16="http://schemas.microsoft.com/office/drawing/2014/main" id="{7C50CA0B-F885-B7BD-8F41-B642B52939BF}"/>
                </a:ext>
              </a:extLst>
            </p:cNvPr>
            <p:cNvSpPr>
              <a:spLocks noChangeAspect="1"/>
            </p:cNvSpPr>
            <p:nvPr/>
          </p:nvSpPr>
          <p:spPr bwMode="auto">
            <a:xfrm rot="20722686">
              <a:off x="3074335" y="4297823"/>
              <a:ext cx="104385" cy="146205"/>
            </a:xfrm>
            <a:custGeom>
              <a:avLst/>
              <a:gdLst/>
              <a:ahLst/>
              <a:cxnLst>
                <a:cxn ang="0">
                  <a:pos x="51" y="296"/>
                </a:cxn>
                <a:cxn ang="0">
                  <a:pos x="27" y="184"/>
                </a:cxn>
                <a:cxn ang="0">
                  <a:pos x="51" y="88"/>
                </a:cxn>
                <a:cxn ang="0">
                  <a:pos x="67" y="40"/>
                </a:cxn>
                <a:cxn ang="0">
                  <a:pos x="75" y="16"/>
                </a:cxn>
                <a:cxn ang="0">
                  <a:pos x="123" y="0"/>
                </a:cxn>
                <a:cxn ang="0">
                  <a:pos x="187" y="24"/>
                </a:cxn>
                <a:cxn ang="0">
                  <a:pos x="203" y="72"/>
                </a:cxn>
                <a:cxn ang="0">
                  <a:pos x="211" y="96"/>
                </a:cxn>
                <a:cxn ang="0">
                  <a:pos x="179" y="376"/>
                </a:cxn>
              </a:cxnLst>
              <a:rect l="0" t="0" r="r" b="b"/>
              <a:pathLst>
                <a:path w="231" h="376">
                  <a:moveTo>
                    <a:pt x="51" y="296"/>
                  </a:moveTo>
                  <a:cubicBezTo>
                    <a:pt x="65" y="251"/>
                    <a:pt x="67" y="211"/>
                    <a:pt x="27" y="184"/>
                  </a:cubicBezTo>
                  <a:cubicBezTo>
                    <a:pt x="13" y="142"/>
                    <a:pt x="0" y="104"/>
                    <a:pt x="51" y="88"/>
                  </a:cubicBezTo>
                  <a:cubicBezTo>
                    <a:pt x="56" y="72"/>
                    <a:pt x="61" y="56"/>
                    <a:pt x="67" y="40"/>
                  </a:cubicBezTo>
                  <a:cubicBezTo>
                    <a:pt x="69" y="32"/>
                    <a:pt x="67" y="18"/>
                    <a:pt x="75" y="16"/>
                  </a:cubicBezTo>
                  <a:cubicBezTo>
                    <a:pt x="91" y="10"/>
                    <a:pt x="123" y="0"/>
                    <a:pt x="123" y="0"/>
                  </a:cubicBezTo>
                  <a:cubicBezTo>
                    <a:pt x="139" y="3"/>
                    <a:pt x="175" y="5"/>
                    <a:pt x="187" y="24"/>
                  </a:cubicBezTo>
                  <a:cubicBezTo>
                    <a:pt x="195" y="38"/>
                    <a:pt x="197" y="56"/>
                    <a:pt x="203" y="72"/>
                  </a:cubicBezTo>
                  <a:cubicBezTo>
                    <a:pt x="205" y="80"/>
                    <a:pt x="211" y="96"/>
                    <a:pt x="211" y="96"/>
                  </a:cubicBezTo>
                  <a:cubicBezTo>
                    <a:pt x="209" y="124"/>
                    <a:pt x="231" y="323"/>
                    <a:pt x="179" y="376"/>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46" name="Freeform 71">
              <a:extLst>
                <a:ext uri="{FF2B5EF4-FFF2-40B4-BE49-F238E27FC236}">
                  <a16:creationId xmlns:a16="http://schemas.microsoft.com/office/drawing/2014/main" id="{65E0B931-6A2E-D731-5D7E-E6AFE5975CB7}"/>
                </a:ext>
              </a:extLst>
            </p:cNvPr>
            <p:cNvSpPr>
              <a:spLocks/>
            </p:cNvSpPr>
            <p:nvPr/>
          </p:nvSpPr>
          <p:spPr bwMode="auto">
            <a:xfrm>
              <a:off x="3419067" y="4288584"/>
              <a:ext cx="161140" cy="209452"/>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47" name="Freeform 54">
              <a:extLst>
                <a:ext uri="{FF2B5EF4-FFF2-40B4-BE49-F238E27FC236}">
                  <a16:creationId xmlns:a16="http://schemas.microsoft.com/office/drawing/2014/main" id="{9B8811A0-58CB-00CA-4AF1-1DB699F596BF}"/>
                </a:ext>
              </a:extLst>
            </p:cNvPr>
            <p:cNvSpPr>
              <a:spLocks noChangeAspect="1"/>
            </p:cNvSpPr>
            <p:nvPr/>
          </p:nvSpPr>
          <p:spPr bwMode="auto">
            <a:xfrm rot="19888508">
              <a:off x="2903599" y="4210537"/>
              <a:ext cx="300386" cy="347029"/>
            </a:xfrm>
            <a:custGeom>
              <a:avLst/>
              <a:gdLst/>
              <a:ahLst/>
              <a:cxnLst>
                <a:cxn ang="0">
                  <a:pos x="24" y="496"/>
                </a:cxn>
                <a:cxn ang="0">
                  <a:pos x="0" y="408"/>
                </a:cxn>
                <a:cxn ang="0">
                  <a:pos x="32" y="280"/>
                </a:cxn>
                <a:cxn ang="0">
                  <a:pos x="40" y="88"/>
                </a:cxn>
                <a:cxn ang="0">
                  <a:pos x="72" y="16"/>
                </a:cxn>
                <a:cxn ang="0">
                  <a:pos x="128" y="0"/>
                </a:cxn>
                <a:cxn ang="0">
                  <a:pos x="200" y="8"/>
                </a:cxn>
                <a:cxn ang="0">
                  <a:pos x="248" y="16"/>
                </a:cxn>
                <a:cxn ang="0">
                  <a:pos x="520" y="24"/>
                </a:cxn>
              </a:cxnLst>
              <a:rect l="0" t="0" r="r" b="b"/>
              <a:pathLst>
                <a:path w="520" h="496">
                  <a:moveTo>
                    <a:pt x="24" y="496"/>
                  </a:moveTo>
                  <a:cubicBezTo>
                    <a:pt x="5" y="423"/>
                    <a:pt x="14" y="452"/>
                    <a:pt x="0" y="408"/>
                  </a:cubicBezTo>
                  <a:cubicBezTo>
                    <a:pt x="6" y="347"/>
                    <a:pt x="1" y="325"/>
                    <a:pt x="32" y="280"/>
                  </a:cubicBezTo>
                  <a:cubicBezTo>
                    <a:pt x="47" y="216"/>
                    <a:pt x="27" y="154"/>
                    <a:pt x="40" y="88"/>
                  </a:cubicBezTo>
                  <a:cubicBezTo>
                    <a:pt x="41" y="79"/>
                    <a:pt x="56" y="26"/>
                    <a:pt x="72" y="16"/>
                  </a:cubicBezTo>
                  <a:cubicBezTo>
                    <a:pt x="88" y="5"/>
                    <a:pt x="109" y="6"/>
                    <a:pt x="128" y="0"/>
                  </a:cubicBezTo>
                  <a:cubicBezTo>
                    <a:pt x="152" y="2"/>
                    <a:pt x="176" y="2"/>
                    <a:pt x="200" y="8"/>
                  </a:cubicBezTo>
                  <a:cubicBezTo>
                    <a:pt x="253" y="21"/>
                    <a:pt x="195" y="33"/>
                    <a:pt x="248" y="16"/>
                  </a:cubicBezTo>
                  <a:cubicBezTo>
                    <a:pt x="357" y="43"/>
                    <a:pt x="269" y="24"/>
                    <a:pt x="520"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48" name="Freeform 56">
              <a:extLst>
                <a:ext uri="{FF2B5EF4-FFF2-40B4-BE49-F238E27FC236}">
                  <a16:creationId xmlns:a16="http://schemas.microsoft.com/office/drawing/2014/main" id="{4B7775C1-8539-32F2-E988-B92C3B9D7608}"/>
                </a:ext>
              </a:extLst>
            </p:cNvPr>
            <p:cNvSpPr>
              <a:spLocks/>
            </p:cNvSpPr>
            <p:nvPr/>
          </p:nvSpPr>
          <p:spPr bwMode="auto">
            <a:xfrm>
              <a:off x="3244256" y="4297918"/>
              <a:ext cx="142928" cy="170090"/>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49" name="Freeform 57">
              <a:extLst>
                <a:ext uri="{FF2B5EF4-FFF2-40B4-BE49-F238E27FC236}">
                  <a16:creationId xmlns:a16="http://schemas.microsoft.com/office/drawing/2014/main" id="{0C3BD7BB-8879-6FA4-E7E1-BD8417A46B46}"/>
                </a:ext>
              </a:extLst>
            </p:cNvPr>
            <p:cNvSpPr>
              <a:spLocks noChangeAspect="1"/>
            </p:cNvSpPr>
            <p:nvPr/>
          </p:nvSpPr>
          <p:spPr bwMode="auto">
            <a:xfrm rot="20344401" flipV="1">
              <a:off x="3042414" y="4834258"/>
              <a:ext cx="105645" cy="138657"/>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50" name="Freeform 58">
              <a:extLst>
                <a:ext uri="{FF2B5EF4-FFF2-40B4-BE49-F238E27FC236}">
                  <a16:creationId xmlns:a16="http://schemas.microsoft.com/office/drawing/2014/main" id="{0FFDC53E-5256-F697-D46A-96F684B3C4D7}"/>
                </a:ext>
              </a:extLst>
            </p:cNvPr>
            <p:cNvSpPr>
              <a:spLocks noChangeAspect="1"/>
            </p:cNvSpPr>
            <p:nvPr/>
          </p:nvSpPr>
          <p:spPr bwMode="auto">
            <a:xfrm rot="257085">
              <a:off x="3190767" y="4814626"/>
              <a:ext cx="79546" cy="208698"/>
            </a:xfrm>
            <a:custGeom>
              <a:avLst/>
              <a:gdLst/>
              <a:ahLst/>
              <a:cxnLst>
                <a:cxn ang="0">
                  <a:pos x="0" y="0"/>
                </a:cxn>
                <a:cxn ang="0">
                  <a:pos x="8" y="200"/>
                </a:cxn>
                <a:cxn ang="0">
                  <a:pos x="16" y="224"/>
                </a:cxn>
                <a:cxn ang="0">
                  <a:pos x="24" y="264"/>
                </a:cxn>
                <a:cxn ang="0">
                  <a:pos x="48" y="272"/>
                </a:cxn>
                <a:cxn ang="0">
                  <a:pos x="136" y="272"/>
                </a:cxn>
                <a:cxn ang="0">
                  <a:pos x="184" y="24"/>
                </a:cxn>
              </a:cxnLst>
              <a:rect l="0" t="0" r="r" b="b"/>
              <a:pathLst>
                <a:path w="184" h="326">
                  <a:moveTo>
                    <a:pt x="0" y="0"/>
                  </a:moveTo>
                  <a:cubicBezTo>
                    <a:pt x="2" y="66"/>
                    <a:pt x="3" y="133"/>
                    <a:pt x="8" y="200"/>
                  </a:cubicBezTo>
                  <a:cubicBezTo>
                    <a:pt x="8" y="208"/>
                    <a:pt x="13" y="215"/>
                    <a:pt x="16" y="224"/>
                  </a:cubicBezTo>
                  <a:cubicBezTo>
                    <a:pt x="19" y="237"/>
                    <a:pt x="16" y="252"/>
                    <a:pt x="24" y="264"/>
                  </a:cubicBezTo>
                  <a:cubicBezTo>
                    <a:pt x="28" y="271"/>
                    <a:pt x="40" y="269"/>
                    <a:pt x="48" y="272"/>
                  </a:cubicBezTo>
                  <a:cubicBezTo>
                    <a:pt x="66" y="326"/>
                    <a:pt x="102" y="294"/>
                    <a:pt x="136" y="272"/>
                  </a:cubicBezTo>
                  <a:cubicBezTo>
                    <a:pt x="182" y="202"/>
                    <a:pt x="184" y="105"/>
                    <a:pt x="184" y="24"/>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51" name="Freeform 59">
              <a:extLst>
                <a:ext uri="{FF2B5EF4-FFF2-40B4-BE49-F238E27FC236}">
                  <a16:creationId xmlns:a16="http://schemas.microsoft.com/office/drawing/2014/main" id="{BC0178E9-DA6D-23EA-E2D0-FDD967803777}"/>
                </a:ext>
              </a:extLst>
            </p:cNvPr>
            <p:cNvSpPr>
              <a:spLocks noChangeAspect="1"/>
            </p:cNvSpPr>
            <p:nvPr/>
          </p:nvSpPr>
          <p:spPr bwMode="auto">
            <a:xfrm flipV="1">
              <a:off x="3297053" y="4757078"/>
              <a:ext cx="129166" cy="217451"/>
            </a:xfrm>
            <a:custGeom>
              <a:avLst/>
              <a:gdLst/>
              <a:ahLst/>
              <a:cxnLst>
                <a:cxn ang="0">
                  <a:pos x="160" y="168"/>
                </a:cxn>
                <a:cxn ang="0">
                  <a:pos x="136" y="0"/>
                </a:cxn>
                <a:cxn ang="0">
                  <a:pos x="72" y="8"/>
                </a:cxn>
                <a:cxn ang="0">
                  <a:pos x="0" y="152"/>
                </a:cxn>
              </a:cxnLst>
              <a:rect l="0" t="0" r="r" b="b"/>
              <a:pathLst>
                <a:path w="198" h="168">
                  <a:moveTo>
                    <a:pt x="160" y="168"/>
                  </a:moveTo>
                  <a:cubicBezTo>
                    <a:pt x="162" y="122"/>
                    <a:pt x="198" y="20"/>
                    <a:pt x="136" y="0"/>
                  </a:cubicBezTo>
                  <a:cubicBezTo>
                    <a:pt x="114" y="2"/>
                    <a:pt x="92" y="2"/>
                    <a:pt x="72" y="8"/>
                  </a:cubicBezTo>
                  <a:cubicBezTo>
                    <a:pt x="14" y="23"/>
                    <a:pt x="21" y="109"/>
                    <a:pt x="0" y="152"/>
                  </a:cubicBezTo>
                </a:path>
              </a:pathLst>
            </a:custGeom>
            <a:noFill/>
            <a:ln w="508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sp>
          <p:nvSpPr>
            <p:cNvPr id="252" name="AutoShape 61">
              <a:extLst>
                <a:ext uri="{FF2B5EF4-FFF2-40B4-BE49-F238E27FC236}">
                  <a16:creationId xmlns:a16="http://schemas.microsoft.com/office/drawing/2014/main" id="{1EEBCAC9-E95C-36BE-E6F3-C0E974872035}"/>
                </a:ext>
              </a:extLst>
            </p:cNvPr>
            <p:cNvSpPr>
              <a:spLocks noChangeAspect="1" noChangeArrowheads="1"/>
            </p:cNvSpPr>
            <p:nvPr/>
          </p:nvSpPr>
          <p:spPr bwMode="auto">
            <a:xfrm rot="21429451">
              <a:off x="3022925" y="4345405"/>
              <a:ext cx="100629" cy="54243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53" name="AutoShape 62">
              <a:extLst>
                <a:ext uri="{FF2B5EF4-FFF2-40B4-BE49-F238E27FC236}">
                  <a16:creationId xmlns:a16="http://schemas.microsoft.com/office/drawing/2014/main" id="{4D6C470D-85E8-EB04-1579-7D5B85E19DE8}"/>
                </a:ext>
              </a:extLst>
            </p:cNvPr>
            <p:cNvSpPr>
              <a:spLocks noChangeAspect="1" noChangeArrowheads="1"/>
            </p:cNvSpPr>
            <p:nvPr/>
          </p:nvSpPr>
          <p:spPr bwMode="auto">
            <a:xfrm rot="20592645">
              <a:off x="2934934" y="4361980"/>
              <a:ext cx="108139" cy="542433"/>
            </a:xfrm>
            <a:prstGeom prst="can">
              <a:avLst>
                <a:gd name="adj" fmla="val 27228"/>
              </a:avLst>
            </a:prstGeom>
            <a:solidFill>
              <a:srgbClr val="3169CF"/>
            </a:solidFill>
            <a:ln w="6350">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54" name="AutoShape 63">
              <a:extLst>
                <a:ext uri="{FF2B5EF4-FFF2-40B4-BE49-F238E27FC236}">
                  <a16:creationId xmlns:a16="http://schemas.microsoft.com/office/drawing/2014/main" id="{892405B3-6A76-8B4B-1D53-B03A6A38B8FE}"/>
                </a:ext>
              </a:extLst>
            </p:cNvPr>
            <p:cNvSpPr>
              <a:spLocks noChangeAspect="1" noChangeArrowheads="1"/>
            </p:cNvSpPr>
            <p:nvPr/>
          </p:nvSpPr>
          <p:spPr bwMode="auto">
            <a:xfrm>
              <a:off x="3131650" y="4353984"/>
              <a:ext cx="100629" cy="54243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55" name="AutoShape 64">
              <a:extLst>
                <a:ext uri="{FF2B5EF4-FFF2-40B4-BE49-F238E27FC236}">
                  <a16:creationId xmlns:a16="http://schemas.microsoft.com/office/drawing/2014/main" id="{289F7B89-D8A8-2622-16FE-50F29E7C8359}"/>
                </a:ext>
              </a:extLst>
            </p:cNvPr>
            <p:cNvSpPr>
              <a:spLocks noChangeAspect="1" noChangeArrowheads="1"/>
            </p:cNvSpPr>
            <p:nvPr/>
          </p:nvSpPr>
          <p:spPr bwMode="auto">
            <a:xfrm rot="21392502">
              <a:off x="3221746" y="4345404"/>
              <a:ext cx="100629" cy="542434"/>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56" name="AutoShape 65">
              <a:extLst>
                <a:ext uri="{FF2B5EF4-FFF2-40B4-BE49-F238E27FC236}">
                  <a16:creationId xmlns:a16="http://schemas.microsoft.com/office/drawing/2014/main" id="{D21AF00B-F689-2CFE-6458-F45CC039C198}"/>
                </a:ext>
              </a:extLst>
            </p:cNvPr>
            <p:cNvSpPr>
              <a:spLocks noChangeAspect="1" noChangeArrowheads="1"/>
            </p:cNvSpPr>
            <p:nvPr/>
          </p:nvSpPr>
          <p:spPr bwMode="auto">
            <a:xfrm rot="166911">
              <a:off x="3304449" y="4342468"/>
              <a:ext cx="100630" cy="542434"/>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57" name="AutoShape 66">
              <a:extLst>
                <a:ext uri="{FF2B5EF4-FFF2-40B4-BE49-F238E27FC236}">
                  <a16:creationId xmlns:a16="http://schemas.microsoft.com/office/drawing/2014/main" id="{5AE43150-E95C-E354-29C2-802A629523C9}"/>
                </a:ext>
              </a:extLst>
            </p:cNvPr>
            <p:cNvSpPr>
              <a:spLocks noChangeAspect="1" noChangeArrowheads="1"/>
            </p:cNvSpPr>
            <p:nvPr/>
          </p:nvSpPr>
          <p:spPr bwMode="auto">
            <a:xfrm rot="21106393">
              <a:off x="3421522" y="4342468"/>
              <a:ext cx="100629" cy="542434"/>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58" name="AutoShape 67">
              <a:extLst>
                <a:ext uri="{FF2B5EF4-FFF2-40B4-BE49-F238E27FC236}">
                  <a16:creationId xmlns:a16="http://schemas.microsoft.com/office/drawing/2014/main" id="{30B4273E-0E42-E2F0-1825-0821F7CD9E66}"/>
                </a:ext>
              </a:extLst>
            </p:cNvPr>
            <p:cNvSpPr>
              <a:spLocks noChangeAspect="1" noChangeArrowheads="1"/>
            </p:cNvSpPr>
            <p:nvPr/>
          </p:nvSpPr>
          <p:spPr bwMode="auto">
            <a:xfrm rot="1128434">
              <a:off x="3440859" y="4349539"/>
              <a:ext cx="100629" cy="542433"/>
            </a:xfrm>
            <a:prstGeom prst="can">
              <a:avLst>
                <a:gd name="adj" fmla="val 29260"/>
              </a:avLst>
            </a:prstGeom>
            <a:solidFill>
              <a:srgbClr val="3169CF"/>
            </a:solidFill>
            <a:ln w="3175">
              <a:solidFill>
                <a:srgbClr val="000000">
                  <a:alpha val="50000"/>
                </a:srgbClr>
              </a:solidFill>
              <a:round/>
              <a:headEnd/>
              <a:tailEnd/>
            </a:ln>
            <a:effectLst/>
          </p:spPr>
          <p:txBody>
            <a:bodyPr wrap="none" anchor="ctr">
              <a:prstTxWarp prst="textNoShape">
                <a:avLst/>
              </a:prstTxWarp>
            </a:bodyPr>
            <a:lstStyle/>
            <a:p>
              <a:endParaRPr lang="en-US" sz="1800"/>
            </a:p>
          </p:txBody>
        </p:sp>
        <p:sp>
          <p:nvSpPr>
            <p:cNvPr id="259" name="Freeform 70">
              <a:extLst>
                <a:ext uri="{FF2B5EF4-FFF2-40B4-BE49-F238E27FC236}">
                  <a16:creationId xmlns:a16="http://schemas.microsoft.com/office/drawing/2014/main" id="{D47E585D-F179-6542-F11F-48ABB0EA93CD}"/>
                </a:ext>
              </a:extLst>
            </p:cNvPr>
            <p:cNvSpPr>
              <a:spLocks/>
            </p:cNvSpPr>
            <p:nvPr/>
          </p:nvSpPr>
          <p:spPr bwMode="auto">
            <a:xfrm rot="1429199">
              <a:off x="3147439" y="4825003"/>
              <a:ext cx="394387" cy="349094"/>
            </a:xfrm>
            <a:custGeom>
              <a:avLst/>
              <a:gdLst/>
              <a:ahLst/>
              <a:cxnLst>
                <a:cxn ang="0">
                  <a:pos x="264" y="0"/>
                </a:cxn>
                <a:cxn ang="0">
                  <a:pos x="336" y="72"/>
                </a:cxn>
                <a:cxn ang="0">
                  <a:pos x="352" y="112"/>
                </a:cxn>
                <a:cxn ang="0">
                  <a:pos x="272" y="216"/>
                </a:cxn>
                <a:cxn ang="0">
                  <a:pos x="320" y="272"/>
                </a:cxn>
                <a:cxn ang="0">
                  <a:pos x="296" y="320"/>
                </a:cxn>
                <a:cxn ang="0">
                  <a:pos x="232" y="336"/>
                </a:cxn>
                <a:cxn ang="0">
                  <a:pos x="0" y="344"/>
                </a:cxn>
              </a:cxnLst>
              <a:rect l="0" t="0" r="r" b="b"/>
              <a:pathLst>
                <a:path w="358" h="344">
                  <a:moveTo>
                    <a:pt x="264" y="0"/>
                  </a:moveTo>
                  <a:cubicBezTo>
                    <a:pt x="276" y="85"/>
                    <a:pt x="265" y="48"/>
                    <a:pt x="336" y="72"/>
                  </a:cubicBezTo>
                  <a:cubicBezTo>
                    <a:pt x="341" y="85"/>
                    <a:pt x="350" y="97"/>
                    <a:pt x="352" y="112"/>
                  </a:cubicBezTo>
                  <a:cubicBezTo>
                    <a:pt x="358" y="199"/>
                    <a:pt x="325" y="180"/>
                    <a:pt x="272" y="216"/>
                  </a:cubicBezTo>
                  <a:cubicBezTo>
                    <a:pt x="234" y="271"/>
                    <a:pt x="265" y="264"/>
                    <a:pt x="320" y="272"/>
                  </a:cubicBezTo>
                  <a:cubicBezTo>
                    <a:pt x="314" y="287"/>
                    <a:pt x="310" y="308"/>
                    <a:pt x="296" y="320"/>
                  </a:cubicBezTo>
                  <a:cubicBezTo>
                    <a:pt x="288" y="326"/>
                    <a:pt x="233" y="335"/>
                    <a:pt x="232" y="336"/>
                  </a:cubicBezTo>
                  <a:cubicBezTo>
                    <a:pt x="100" y="344"/>
                    <a:pt x="81" y="344"/>
                    <a:pt x="0" y="344"/>
                  </a:cubicBezTo>
                </a:path>
              </a:pathLst>
            </a:custGeom>
            <a:noFill/>
            <a:ln w="63500" cap="flat" cmpd="sng">
              <a:solidFill>
                <a:srgbClr val="3169CF"/>
              </a:solidFill>
              <a:prstDash val="solid"/>
              <a:round/>
              <a:headEnd type="none" w="med" len="med"/>
              <a:tailEnd type="none" w="med" len="med"/>
            </a:ln>
            <a:effectLst/>
          </p:spPr>
          <p:txBody>
            <a:bodyPr wrap="none" anchor="ctr">
              <a:prstTxWarp prst="textNoShape">
                <a:avLst/>
              </a:prstTxWarp>
            </a:bodyPr>
            <a:lstStyle/>
            <a:p>
              <a:endParaRPr lang="en-US" sz="1800"/>
            </a:p>
          </p:txBody>
        </p:sp>
      </p:grpSp>
      <p:cxnSp>
        <p:nvCxnSpPr>
          <p:cNvPr id="262" name="Straight Connector 261">
            <a:extLst>
              <a:ext uri="{FF2B5EF4-FFF2-40B4-BE49-F238E27FC236}">
                <a16:creationId xmlns:a16="http://schemas.microsoft.com/office/drawing/2014/main" id="{3664D0D6-D393-A27E-C3B8-66AA7C057CBC}"/>
              </a:ext>
            </a:extLst>
          </p:cNvPr>
          <p:cNvCxnSpPr>
            <a:cxnSpLocks/>
          </p:cNvCxnSpPr>
          <p:nvPr/>
        </p:nvCxnSpPr>
        <p:spPr>
          <a:xfrm flipH="1" flipV="1">
            <a:off x="493298" y="3749946"/>
            <a:ext cx="4572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65" name="Rectangle 264">
            <a:extLst>
              <a:ext uri="{FF2B5EF4-FFF2-40B4-BE49-F238E27FC236}">
                <a16:creationId xmlns:a16="http://schemas.microsoft.com/office/drawing/2014/main" id="{C7AB8A26-72CA-B960-1B5C-CDF161DCD68A}"/>
              </a:ext>
            </a:extLst>
          </p:cNvPr>
          <p:cNvSpPr/>
          <p:nvPr/>
        </p:nvSpPr>
        <p:spPr>
          <a:xfrm>
            <a:off x="12653" y="1592287"/>
            <a:ext cx="2279541" cy="338557"/>
          </a:xfrm>
          <a:prstGeom prst="rect">
            <a:avLst/>
          </a:prstGeom>
          <a:solidFill>
            <a:srgbClr val="0097D0"/>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Maraviroc Sensitive</a:t>
            </a:r>
          </a:p>
        </p:txBody>
      </p:sp>
      <p:cxnSp>
        <p:nvCxnSpPr>
          <p:cNvPr id="11" name="Straight Connector 10">
            <a:extLst>
              <a:ext uri="{FF2B5EF4-FFF2-40B4-BE49-F238E27FC236}">
                <a16:creationId xmlns:a16="http://schemas.microsoft.com/office/drawing/2014/main" id="{03C76D23-6ACA-7DEC-7A3C-F5DFAE0F0E7A}"/>
              </a:ext>
            </a:extLst>
          </p:cNvPr>
          <p:cNvCxnSpPr>
            <a:cxnSpLocks/>
          </p:cNvCxnSpPr>
          <p:nvPr/>
        </p:nvCxnSpPr>
        <p:spPr>
          <a:xfrm>
            <a:off x="6875501" y="932433"/>
            <a:ext cx="0" cy="4242816"/>
          </a:xfrm>
          <a:prstGeom prst="line">
            <a:avLst/>
          </a:prstGeom>
          <a:ln w="12700" cmpd="sng">
            <a:solidFill>
              <a:srgbClr val="000000"/>
            </a:solidFill>
          </a:ln>
          <a:effectLst>
            <a:glow rad="25400">
              <a:schemeClr val="bg1"/>
            </a:glow>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D29A420-A85F-3516-21EC-B11B5FDB0BF6}"/>
              </a:ext>
            </a:extLst>
          </p:cNvPr>
          <p:cNvSpPr/>
          <p:nvPr/>
        </p:nvSpPr>
        <p:spPr>
          <a:xfrm>
            <a:off x="2281449" y="929215"/>
            <a:ext cx="2287201" cy="671713"/>
          </a:xfrm>
          <a:prstGeom prst="rect">
            <a:avLst/>
          </a:prstGeom>
          <a:solidFill>
            <a:schemeClr val="tx1">
              <a:lumMod val="75000"/>
              <a:lumOff val="2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X4 Tropic</a:t>
            </a:r>
          </a:p>
        </p:txBody>
      </p:sp>
      <p:cxnSp>
        <p:nvCxnSpPr>
          <p:cNvPr id="45" name="Straight Connector 44"/>
          <p:cNvCxnSpPr>
            <a:cxnSpLocks/>
          </p:cNvCxnSpPr>
          <p:nvPr/>
        </p:nvCxnSpPr>
        <p:spPr>
          <a:xfrm>
            <a:off x="2292349" y="932433"/>
            <a:ext cx="0" cy="4242816"/>
          </a:xfrm>
          <a:prstGeom prst="line">
            <a:avLst/>
          </a:prstGeom>
          <a:ln w="12700" cmpd="sng">
            <a:solidFill>
              <a:srgbClr val="000000"/>
            </a:solidFill>
          </a:ln>
          <a:effectLst>
            <a:glow rad="25400">
              <a:schemeClr val="bg1"/>
            </a:glow>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cxnSpLocks/>
          </p:cNvCxnSpPr>
          <p:nvPr/>
        </p:nvCxnSpPr>
        <p:spPr>
          <a:xfrm>
            <a:off x="4576233" y="932433"/>
            <a:ext cx="0" cy="4242816"/>
          </a:xfrm>
          <a:prstGeom prst="line">
            <a:avLst/>
          </a:prstGeom>
          <a:ln w="12700" cmpd="sng">
            <a:solidFill>
              <a:srgbClr val="000000"/>
            </a:solidFill>
          </a:ln>
          <a:effectLst>
            <a:glow rad="25400">
              <a:schemeClr val="bg1"/>
            </a:glow>
          </a:effectLst>
        </p:spPr>
        <p:style>
          <a:lnRef idx="2">
            <a:schemeClr val="accent1"/>
          </a:lnRef>
          <a:fillRef idx="0">
            <a:schemeClr val="accent1"/>
          </a:fillRef>
          <a:effectRef idx="1">
            <a:schemeClr val="accent1"/>
          </a:effectRef>
          <a:fontRef idx="minor">
            <a:schemeClr val="tx1"/>
          </a:fontRef>
        </p:style>
      </p:cxnSp>
      <p:sp>
        <p:nvSpPr>
          <p:cNvPr id="264" name="Rectangle 263">
            <a:extLst>
              <a:ext uri="{FF2B5EF4-FFF2-40B4-BE49-F238E27FC236}">
                <a16:creationId xmlns:a16="http://schemas.microsoft.com/office/drawing/2014/main" id="{F8CC8428-4BE8-95EA-3901-E6E8897AC372}"/>
              </a:ext>
            </a:extLst>
          </p:cNvPr>
          <p:cNvSpPr/>
          <p:nvPr/>
        </p:nvSpPr>
        <p:spPr>
          <a:xfrm>
            <a:off x="2309390" y="1592287"/>
            <a:ext cx="6853855" cy="338557"/>
          </a:xfrm>
          <a:prstGeom prst="rect">
            <a:avLst/>
          </a:prstGeom>
          <a:solidFill>
            <a:srgbClr val="79399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Maraviroc Resistant</a:t>
            </a:r>
          </a:p>
        </p:txBody>
      </p:sp>
      <p:pic>
        <p:nvPicPr>
          <p:cNvPr id="26" name="Picture 25">
            <a:extLst>
              <a:ext uri="{FF2B5EF4-FFF2-40B4-BE49-F238E27FC236}">
                <a16:creationId xmlns:a16="http://schemas.microsoft.com/office/drawing/2014/main" id="{EFA5F365-B5E0-016D-5A78-EA1616B40E8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091" b="89899" l="9032" r="92903">
                        <a14:foregroundMark x1="89032" y1="49495" x2="90323" y2="55556"/>
                        <a14:foregroundMark x1="89032" y1="48485" x2="92903" y2="54545"/>
                      </a14:backgroundRemoval>
                    </a14:imgEffect>
                  </a14:imgLayer>
                </a14:imgProps>
              </a:ext>
            </a:extLst>
          </a:blip>
          <a:stretch>
            <a:fillRect/>
          </a:stretch>
        </p:blipFill>
        <p:spPr>
          <a:xfrm>
            <a:off x="8127705" y="250336"/>
            <a:ext cx="457200" cy="292018"/>
          </a:xfrm>
          <a:prstGeom prst="rect">
            <a:avLst/>
          </a:prstGeom>
        </p:spPr>
      </p:pic>
      <p:pic>
        <p:nvPicPr>
          <p:cNvPr id="27" name="Picture 26">
            <a:extLst>
              <a:ext uri="{FF2B5EF4-FFF2-40B4-BE49-F238E27FC236}">
                <a16:creationId xmlns:a16="http://schemas.microsoft.com/office/drawing/2014/main" id="{EAC9D481-D408-4249-2EDE-5F88ACBB3746}"/>
              </a:ext>
            </a:extLst>
          </p:cNvPr>
          <p:cNvPicPr>
            <a:picLocks noChangeAspect="1"/>
          </p:cNvPicPr>
          <p:nvPr/>
        </p:nvPicPr>
        <p:blipFill>
          <a:blip r:embed="rId10">
            <a:extLst>
              <a:ext uri="{BEBA8EAE-BF5A-486C-A8C5-ECC9F3942E4B}">
                <a14:imgProps xmlns:a14="http://schemas.microsoft.com/office/drawing/2010/main">
                  <a14:imgLayer r:embed="rId12">
                    <a14:imgEffect>
                      <a14:backgroundRemoval t="9091" b="89899" l="9032" r="92903">
                        <a14:foregroundMark x1="89032" y1="49495" x2="90323" y2="55556"/>
                        <a14:foregroundMark x1="89032" y1="48485" x2="92903" y2="54545"/>
                      </a14:backgroundRemoval>
                    </a14:imgEffect>
                  </a14:imgLayer>
                </a14:imgProps>
              </a:ext>
            </a:extLst>
          </a:blip>
          <a:stretch>
            <a:fillRect/>
          </a:stretch>
        </p:blipFill>
        <p:spPr>
          <a:xfrm>
            <a:off x="508933" y="3821084"/>
            <a:ext cx="457200" cy="292018"/>
          </a:xfrm>
          <a:prstGeom prst="rect">
            <a:avLst/>
          </a:prstGeom>
          <a:effectLst>
            <a:outerShdw blurRad="50800" dist="50800" dir="5400000" algn="ctr" rotWithShape="0">
              <a:srgbClr val="FFFF00"/>
            </a:outerShdw>
          </a:effectLst>
        </p:spPr>
      </p:pic>
      <p:pic>
        <p:nvPicPr>
          <p:cNvPr id="29" name="Picture 28">
            <a:extLst>
              <a:ext uri="{FF2B5EF4-FFF2-40B4-BE49-F238E27FC236}">
                <a16:creationId xmlns:a16="http://schemas.microsoft.com/office/drawing/2014/main" id="{50CAA78C-DF86-EC7B-8275-ACE559215407}"/>
              </a:ext>
            </a:extLst>
          </p:cNvPr>
          <p:cNvPicPr>
            <a:picLocks noChangeAspect="1"/>
          </p:cNvPicPr>
          <p:nvPr/>
        </p:nvPicPr>
        <p:blipFill>
          <a:blip r:embed="rId10">
            <a:extLst>
              <a:ext uri="{BEBA8EAE-BF5A-486C-A8C5-ECC9F3942E4B}">
                <a14:imgProps xmlns:a14="http://schemas.microsoft.com/office/drawing/2010/main">
                  <a14:imgLayer r:embed="rId13">
                    <a14:imgEffect>
                      <a14:backgroundRemoval t="9091" b="89899" l="9032" r="92903">
                        <a14:foregroundMark x1="89032" y1="49495" x2="90323" y2="55556"/>
                        <a14:foregroundMark x1="89032" y1="48485" x2="92903" y2="54545"/>
                      </a14:backgroundRemoval>
                    </a14:imgEffect>
                  </a14:imgLayer>
                </a14:imgProps>
              </a:ext>
            </a:extLst>
          </a:blip>
          <a:stretch>
            <a:fillRect/>
          </a:stretch>
        </p:blipFill>
        <p:spPr>
          <a:xfrm>
            <a:off x="2753032" y="3821084"/>
            <a:ext cx="457200" cy="292018"/>
          </a:xfrm>
          <a:prstGeom prst="rect">
            <a:avLst/>
          </a:prstGeom>
          <a:effectLst>
            <a:outerShdw blurRad="50800" dist="50800" dir="5400000" algn="ctr" rotWithShape="0">
              <a:srgbClr val="FFFF00"/>
            </a:outerShdw>
          </a:effectLst>
        </p:spPr>
      </p:pic>
      <p:pic>
        <p:nvPicPr>
          <p:cNvPr id="30" name="Picture 29">
            <a:extLst>
              <a:ext uri="{FF2B5EF4-FFF2-40B4-BE49-F238E27FC236}">
                <a16:creationId xmlns:a16="http://schemas.microsoft.com/office/drawing/2014/main" id="{7BAD69B1-5994-1D7D-87BB-8F0513345B19}"/>
              </a:ext>
            </a:extLst>
          </p:cNvPr>
          <p:cNvPicPr>
            <a:picLocks noChangeAspect="1"/>
          </p:cNvPicPr>
          <p:nvPr/>
        </p:nvPicPr>
        <p:blipFill>
          <a:blip r:embed="rId10">
            <a:extLst>
              <a:ext uri="{BEBA8EAE-BF5A-486C-A8C5-ECC9F3942E4B}">
                <a14:imgProps xmlns:a14="http://schemas.microsoft.com/office/drawing/2010/main">
                  <a14:imgLayer r:embed="rId14">
                    <a14:imgEffect>
                      <a14:backgroundRemoval t="9091" b="89899" l="9032" r="92903">
                        <a14:foregroundMark x1="89032" y1="49495" x2="90323" y2="55556"/>
                        <a14:foregroundMark x1="89032" y1="48485" x2="92903" y2="54545"/>
                      </a14:backgroundRemoval>
                    </a14:imgEffect>
                  </a14:imgLayer>
                </a14:imgProps>
              </a:ext>
            </a:extLst>
          </a:blip>
          <a:stretch>
            <a:fillRect/>
          </a:stretch>
        </p:blipFill>
        <p:spPr>
          <a:xfrm>
            <a:off x="5085736" y="3821084"/>
            <a:ext cx="457200" cy="292018"/>
          </a:xfrm>
          <a:prstGeom prst="rect">
            <a:avLst/>
          </a:prstGeom>
          <a:effectLst>
            <a:outerShdw blurRad="50800" dist="50800" dir="5400000" algn="ctr" rotWithShape="0">
              <a:srgbClr val="FFFF00"/>
            </a:outerShdw>
          </a:effectLst>
        </p:spPr>
      </p:pic>
      <p:pic>
        <p:nvPicPr>
          <p:cNvPr id="32" name="Picture 31">
            <a:extLst>
              <a:ext uri="{FF2B5EF4-FFF2-40B4-BE49-F238E27FC236}">
                <a16:creationId xmlns:a16="http://schemas.microsoft.com/office/drawing/2014/main" id="{0F17463C-CF16-4D7B-CBFC-812A69F6E12C}"/>
              </a:ext>
            </a:extLst>
          </p:cNvPr>
          <p:cNvPicPr>
            <a:picLocks noChangeAspect="1"/>
          </p:cNvPicPr>
          <p:nvPr/>
        </p:nvPicPr>
        <p:blipFill>
          <a:blip r:embed="rId10">
            <a:extLst>
              <a:ext uri="{BEBA8EAE-BF5A-486C-A8C5-ECC9F3942E4B}">
                <a14:imgProps xmlns:a14="http://schemas.microsoft.com/office/drawing/2010/main">
                  <a14:imgLayer r:embed="rId15">
                    <a14:imgEffect>
                      <a14:backgroundRemoval t="9091" b="89899" l="9032" r="92903">
                        <a14:foregroundMark x1="89032" y1="49495" x2="90323" y2="55556"/>
                        <a14:foregroundMark x1="89032" y1="48485" x2="92903" y2="54545"/>
                      </a14:backgroundRemoval>
                    </a14:imgEffect>
                  </a14:imgLayer>
                </a14:imgProps>
              </a:ext>
            </a:extLst>
          </a:blip>
          <a:stretch>
            <a:fillRect/>
          </a:stretch>
        </p:blipFill>
        <p:spPr>
          <a:xfrm>
            <a:off x="7275872" y="3821084"/>
            <a:ext cx="457200" cy="292018"/>
          </a:xfrm>
          <a:prstGeom prst="rect">
            <a:avLst/>
          </a:prstGeom>
          <a:effectLst>
            <a:outerShdw blurRad="50800" dist="50800" dir="5400000" algn="ctr" rotWithShape="0">
              <a:srgbClr val="FFFF00"/>
            </a:outerShdw>
          </a:effectLst>
        </p:spPr>
      </p:pic>
      <p:cxnSp>
        <p:nvCxnSpPr>
          <p:cNvPr id="5" name="Straight Connector 4">
            <a:extLst>
              <a:ext uri="{FF2B5EF4-FFF2-40B4-BE49-F238E27FC236}">
                <a16:creationId xmlns:a16="http://schemas.microsoft.com/office/drawing/2014/main" id="{EE420FC5-944F-2379-A8F3-B12EB931285F}"/>
              </a:ext>
            </a:extLst>
          </p:cNvPr>
          <p:cNvCxnSpPr>
            <a:cxnSpLocks/>
          </p:cNvCxnSpPr>
          <p:nvPr/>
        </p:nvCxnSpPr>
        <p:spPr>
          <a:xfrm flipH="1" flipV="1">
            <a:off x="7239000" y="3749946"/>
            <a:ext cx="457200" cy="0"/>
          </a:xfrm>
          <a:prstGeom prst="line">
            <a:avLst/>
          </a:prstGeom>
          <a:ln>
            <a:solidFill>
              <a:srgbClr val="FF0000">
                <a:alpha val="25000"/>
              </a:srgb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FE58094-13B8-B15C-8654-22FB364D500C}"/>
              </a:ext>
            </a:extLst>
          </p:cNvPr>
          <p:cNvCxnSpPr>
            <a:cxnSpLocks/>
          </p:cNvCxnSpPr>
          <p:nvPr/>
        </p:nvCxnSpPr>
        <p:spPr>
          <a:xfrm flipH="1" flipV="1">
            <a:off x="2743200" y="3749946"/>
            <a:ext cx="457200" cy="0"/>
          </a:xfrm>
          <a:prstGeom prst="line">
            <a:avLst/>
          </a:prstGeom>
          <a:ln>
            <a:solidFill>
              <a:srgbClr val="FF0000">
                <a:alpha val="25000"/>
              </a:srgb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5864295"/>
      </p:ext>
    </p:extLst>
  </p:cSld>
  <p:clrMapOvr>
    <a:masterClrMapping/>
  </p:clrMapOvr>
  <mc:AlternateContent xmlns:mc="http://schemas.openxmlformats.org/markup-compatibility/2006" xmlns:p14="http://schemas.microsoft.com/office/powerpoint/2010/main">
    <mc:Choice Requires="p14">
      <p:transition spd="slow" p14:dur="1250" advTm="36117">
        <p:fade/>
      </p:transition>
    </mc:Choice>
    <mc:Fallback xmlns="">
      <p:transition spd="slow" advTm="36117">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E1D-41CD-02B7-F02B-D47854B5A6A1}"/>
              </a:ext>
            </a:extLst>
          </p:cNvPr>
          <p:cNvSpPr>
            <a:spLocks noGrp="1"/>
          </p:cNvSpPr>
          <p:nvPr>
            <p:ph type="title"/>
          </p:nvPr>
        </p:nvSpPr>
        <p:spPr/>
        <p:txBody>
          <a:bodyPr/>
          <a:lstStyle/>
          <a:p>
            <a:r>
              <a:rPr lang="en-US" dirty="0"/>
              <a:t>Fusion Inhibitor</a:t>
            </a:r>
          </a:p>
        </p:txBody>
      </p:sp>
    </p:spTree>
    <p:extLst>
      <p:ext uri="{BB962C8B-B14F-4D97-AF65-F5344CB8AC3E}">
        <p14:creationId xmlns:p14="http://schemas.microsoft.com/office/powerpoint/2010/main" val="1800660822"/>
      </p:ext>
    </p:extLst>
  </p:cSld>
  <p:clrMapOvr>
    <a:masterClrMapping/>
  </p:clrMapOvr>
  <p:transition spd="slow" advTm="24448"/>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HIV Antiretroviral Therapy </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a:xfrm>
            <a:off x="323850" y="4943596"/>
            <a:ext cx="7357838" cy="240029"/>
          </a:xfrm>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643620FE-C1BD-3ECD-F71B-387AFB376459}"/>
              </a:ext>
            </a:extLst>
          </p:cNvPr>
          <p:cNvSpPr/>
          <p:nvPr/>
        </p:nvSpPr>
        <p:spPr>
          <a:xfrm>
            <a:off x="2331691" y="1022528"/>
            <a:ext cx="451757"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HIV</a:t>
            </a:r>
          </a:p>
        </p:txBody>
      </p:sp>
      <p:sp>
        <p:nvSpPr>
          <p:cNvPr id="6" name="Arc 5">
            <a:extLst>
              <a:ext uri="{FF2B5EF4-FFF2-40B4-BE49-F238E27FC236}">
                <a16:creationId xmlns:a16="http://schemas.microsoft.com/office/drawing/2014/main" id="{1AE1BF2A-984E-4B61-0233-870565C72684}"/>
              </a:ext>
            </a:extLst>
          </p:cNvPr>
          <p:cNvSpPr/>
          <p:nvPr/>
        </p:nvSpPr>
        <p:spPr>
          <a:xfrm flipH="1">
            <a:off x="2508425" y="3535466"/>
            <a:ext cx="1291390" cy="606162"/>
          </a:xfrm>
          <a:prstGeom prst="arc">
            <a:avLst>
              <a:gd name="adj1" fmla="val 16200000"/>
              <a:gd name="adj2" fmla="val 107923"/>
            </a:avLst>
          </a:prstGeom>
          <a:ln w="19050">
            <a:solidFill>
              <a:srgbClr val="FFC50D"/>
            </a:solidFill>
            <a:tailEnd type="diamond"/>
          </a:ln>
          <a:effectLst>
            <a:glow rad="25400">
              <a:schemeClr val="bg1">
                <a:alpha val="6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67AF87C3-54B7-792E-89B1-76C11987AC38}"/>
              </a:ext>
            </a:extLst>
          </p:cNvPr>
          <p:cNvSpPr/>
          <p:nvPr/>
        </p:nvSpPr>
        <p:spPr>
          <a:xfrm>
            <a:off x="2319146" y="3535466"/>
            <a:ext cx="1291390" cy="606162"/>
          </a:xfrm>
          <a:prstGeom prst="arc">
            <a:avLst>
              <a:gd name="adj1" fmla="val 16200000"/>
              <a:gd name="adj2" fmla="val 107923"/>
            </a:avLst>
          </a:prstGeom>
          <a:ln w="19050">
            <a:solidFill>
              <a:srgbClr val="FFC50D"/>
            </a:solidFill>
            <a:tailEnd type="diamond"/>
          </a:ln>
          <a:effectLst>
            <a:glow rad="25400">
              <a:schemeClr val="bg1">
                <a:alpha val="6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ounded Rectangle 2">
            <a:extLst>
              <a:ext uri="{FF2B5EF4-FFF2-40B4-BE49-F238E27FC236}">
                <a16:creationId xmlns:a16="http://schemas.microsoft.com/office/drawing/2014/main" id="{3E0C5D08-7FD7-B1A8-DB23-18DDE548D77F}"/>
              </a:ext>
            </a:extLst>
          </p:cNvPr>
          <p:cNvSpPr/>
          <p:nvPr/>
        </p:nvSpPr>
        <p:spPr>
          <a:xfrm>
            <a:off x="1070044" y="1667213"/>
            <a:ext cx="1134892" cy="274320"/>
          </a:xfrm>
          <a:prstGeom prst="roundRect">
            <a:avLst/>
          </a:prstGeom>
          <a:solidFill>
            <a:srgbClr val="F7E7B0"/>
          </a:solidFill>
          <a:ln w="19050">
            <a:solidFill>
              <a:srgbClr val="FFC50D"/>
            </a:solidFill>
          </a:ln>
          <a:effectLst>
            <a:glow rad="1778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Entry Inhibitors</a:t>
            </a:r>
          </a:p>
        </p:txBody>
      </p:sp>
      <p:sp>
        <p:nvSpPr>
          <p:cNvPr id="10" name="Rounded Rectangle 9">
            <a:extLst>
              <a:ext uri="{FF2B5EF4-FFF2-40B4-BE49-F238E27FC236}">
                <a16:creationId xmlns:a16="http://schemas.microsoft.com/office/drawing/2014/main" id="{37BE41EF-9EE4-72B7-8060-C288004453E8}"/>
              </a:ext>
            </a:extLst>
          </p:cNvPr>
          <p:cNvSpPr/>
          <p:nvPr/>
        </p:nvSpPr>
        <p:spPr>
          <a:xfrm>
            <a:off x="4464995" y="3654360"/>
            <a:ext cx="749030"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INSTIs</a:t>
            </a:r>
          </a:p>
        </p:txBody>
      </p:sp>
      <p:sp>
        <p:nvSpPr>
          <p:cNvPr id="13" name="Rounded Rectangle 12">
            <a:extLst>
              <a:ext uri="{FF2B5EF4-FFF2-40B4-BE49-F238E27FC236}">
                <a16:creationId xmlns:a16="http://schemas.microsoft.com/office/drawing/2014/main" id="{76F377E8-50AC-92C0-1A46-93D8EC90D2A1}"/>
              </a:ext>
            </a:extLst>
          </p:cNvPr>
          <p:cNvSpPr/>
          <p:nvPr/>
        </p:nvSpPr>
        <p:spPr>
          <a:xfrm>
            <a:off x="2454614" y="3271165"/>
            <a:ext cx="1241898"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Capsid Inhibitors</a:t>
            </a:r>
          </a:p>
        </p:txBody>
      </p:sp>
      <p:sp>
        <p:nvSpPr>
          <p:cNvPr id="14" name="Rounded Rectangle 13">
            <a:extLst>
              <a:ext uri="{FF2B5EF4-FFF2-40B4-BE49-F238E27FC236}">
                <a16:creationId xmlns:a16="http://schemas.microsoft.com/office/drawing/2014/main" id="{33DC1087-6EF7-0E7D-DAB4-9C4A0F803FDE}"/>
              </a:ext>
            </a:extLst>
          </p:cNvPr>
          <p:cNvSpPr/>
          <p:nvPr/>
        </p:nvSpPr>
        <p:spPr>
          <a:xfrm>
            <a:off x="7902102" y="2006573"/>
            <a:ext cx="1241898"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Capsid Inhibitors</a:t>
            </a:r>
          </a:p>
        </p:txBody>
      </p:sp>
      <p:sp>
        <p:nvSpPr>
          <p:cNvPr id="17" name="Rounded Rectangle 16">
            <a:extLst>
              <a:ext uri="{FF2B5EF4-FFF2-40B4-BE49-F238E27FC236}">
                <a16:creationId xmlns:a16="http://schemas.microsoft.com/office/drawing/2014/main" id="{67B1A653-833A-09F1-520B-A5152C482301}"/>
              </a:ext>
            </a:extLst>
          </p:cNvPr>
          <p:cNvSpPr/>
          <p:nvPr/>
        </p:nvSpPr>
        <p:spPr>
          <a:xfrm>
            <a:off x="5920902" y="1011109"/>
            <a:ext cx="1358630"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Protease Inhibitors</a:t>
            </a:r>
          </a:p>
        </p:txBody>
      </p:sp>
      <p:cxnSp>
        <p:nvCxnSpPr>
          <p:cNvPr id="22" name="Straight Connector 21">
            <a:extLst>
              <a:ext uri="{FF2B5EF4-FFF2-40B4-BE49-F238E27FC236}">
                <a16:creationId xmlns:a16="http://schemas.microsoft.com/office/drawing/2014/main" id="{1E06C925-2811-1CDC-255A-705FBAECB9C2}"/>
              </a:ext>
            </a:extLst>
          </p:cNvPr>
          <p:cNvCxnSpPr>
            <a:cxnSpLocks/>
          </p:cNvCxnSpPr>
          <p:nvPr/>
        </p:nvCxnSpPr>
        <p:spPr>
          <a:xfrm>
            <a:off x="6692630" y="1277566"/>
            <a:ext cx="291830" cy="350196"/>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8FB8B8-030A-26F2-D4F9-A4E71347DC98}"/>
              </a:ext>
            </a:extLst>
          </p:cNvPr>
          <p:cNvCxnSpPr>
            <a:cxnSpLocks/>
            <a:stCxn id="14" idx="0"/>
          </p:cNvCxnSpPr>
          <p:nvPr/>
        </p:nvCxnSpPr>
        <p:spPr>
          <a:xfrm flipH="1" flipV="1">
            <a:off x="8099898" y="1562911"/>
            <a:ext cx="423153" cy="443662"/>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B3A758-9519-C611-2A51-ACD0D7BDE32E}"/>
              </a:ext>
            </a:extLst>
          </p:cNvPr>
          <p:cNvCxnSpPr>
            <a:cxnSpLocks/>
            <a:stCxn id="10" idx="2"/>
          </p:cNvCxnSpPr>
          <p:nvPr/>
        </p:nvCxnSpPr>
        <p:spPr>
          <a:xfrm flipH="1">
            <a:off x="4701703" y="3928680"/>
            <a:ext cx="137807" cy="267184"/>
          </a:xfrm>
          <a:prstGeom prst="line">
            <a:avLst/>
          </a:prstGeom>
          <a:ln w="19050">
            <a:solidFill>
              <a:srgbClr val="FFC50D"/>
            </a:solidFill>
            <a:tailEnd type="diamond"/>
          </a:ln>
          <a:effectLst>
            <a:glow rad="127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BAB8B9C-923B-3977-8CA6-5E1077F5B251}"/>
              </a:ext>
            </a:extLst>
          </p:cNvPr>
          <p:cNvCxnSpPr>
            <a:cxnSpLocks/>
            <a:stCxn id="3" idx="3"/>
          </p:cNvCxnSpPr>
          <p:nvPr/>
        </p:nvCxnSpPr>
        <p:spPr>
          <a:xfrm>
            <a:off x="2204936" y="1804373"/>
            <a:ext cx="843064" cy="277346"/>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7ABD863A-74E4-40A7-549C-7CA2414ED4D7}"/>
              </a:ext>
            </a:extLst>
          </p:cNvPr>
          <p:cNvSpPr/>
          <p:nvPr/>
        </p:nvSpPr>
        <p:spPr>
          <a:xfrm>
            <a:off x="829903" y="4285236"/>
            <a:ext cx="847400" cy="682356"/>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r>
              <a:rPr lang="en-US" sz="1100" b="1" dirty="0">
                <a:solidFill>
                  <a:schemeClr val="tx1"/>
                </a:solidFill>
                <a:latin typeface="Arial" panose="020B0604020202020204" pitchFamily="34" charset="0"/>
                <a:cs typeface="Arial" panose="020B0604020202020204" pitchFamily="34" charset="0"/>
              </a:rPr>
              <a:t>RTIs</a:t>
            </a:r>
          </a:p>
          <a:p>
            <a:pPr marL="137160" indent="-8001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NRTI</a:t>
            </a:r>
          </a:p>
          <a:p>
            <a:pPr marL="137160" indent="-8001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NNRTI</a:t>
            </a:r>
          </a:p>
          <a:p>
            <a:pPr marL="137160" indent="-8001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NRTTI</a:t>
            </a:r>
          </a:p>
        </p:txBody>
      </p:sp>
      <p:cxnSp>
        <p:nvCxnSpPr>
          <p:cNvPr id="9" name="Straight Connector 8">
            <a:extLst>
              <a:ext uri="{FF2B5EF4-FFF2-40B4-BE49-F238E27FC236}">
                <a16:creationId xmlns:a16="http://schemas.microsoft.com/office/drawing/2014/main" id="{FFC13CCE-B664-A7D1-737A-A565CD54B256}"/>
              </a:ext>
            </a:extLst>
          </p:cNvPr>
          <p:cNvCxnSpPr>
            <a:cxnSpLocks/>
            <a:stCxn id="5" idx="0"/>
          </p:cNvCxnSpPr>
          <p:nvPr/>
        </p:nvCxnSpPr>
        <p:spPr>
          <a:xfrm flipV="1">
            <a:off x="1253603" y="4209486"/>
            <a:ext cx="250558" cy="75750"/>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248209"/>
      </p:ext>
    </p:extLst>
  </p:cSld>
  <p:clrMapOvr>
    <a:masterClrMapping/>
  </p:clrMapOvr>
  <mc:AlternateContent xmlns:mc="http://schemas.openxmlformats.org/markup-compatibility/2006" xmlns:p14="http://schemas.microsoft.com/office/powerpoint/2010/main">
    <mc:Choice Requires="p14">
      <p:transition spd="slow" p14:dur="1250" advTm="34602">
        <p:circle/>
      </p:transition>
    </mc:Choice>
    <mc:Fallback xmlns="">
      <p:transition spd="slow" advTm="34602">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B92AB70-5896-3956-AEAE-CF3FC9221E92}"/>
              </a:ext>
            </a:extLst>
          </p:cNvPr>
          <p:cNvPicPr>
            <a:picLocks noChangeAspect="1"/>
          </p:cNvPicPr>
          <p:nvPr/>
        </p:nvPicPr>
        <p:blipFill>
          <a:blip r:embed="rId3"/>
          <a:stretch>
            <a:fillRect/>
          </a:stretch>
        </p:blipFill>
        <p:spPr>
          <a:xfrm>
            <a:off x="228600" y="961573"/>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Fusion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6" name="Rectangle 5">
            <a:extLst>
              <a:ext uri="{FF2B5EF4-FFF2-40B4-BE49-F238E27FC236}">
                <a16:creationId xmlns:a16="http://schemas.microsoft.com/office/drawing/2014/main" id="{C52350A0-DC16-ECBD-9F93-B6C23B7B3E40}"/>
              </a:ext>
            </a:extLst>
          </p:cNvPr>
          <p:cNvSpPr/>
          <p:nvPr/>
        </p:nvSpPr>
        <p:spPr>
          <a:xfrm>
            <a:off x="3114272" y="4589584"/>
            <a:ext cx="789513" cy="192203"/>
          </a:xfrm>
          <a:prstGeom prst="rect">
            <a:avLst/>
          </a:prstGeom>
          <a:solidFill>
            <a:srgbClr val="DACD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8383DB52-D4D6-EDC1-0F62-9FBD5CF6CBA9}"/>
              </a:ext>
            </a:extLst>
          </p:cNvPr>
          <p:cNvCxnSpPr>
            <a:cxnSpLocks/>
          </p:cNvCxnSpPr>
          <p:nvPr/>
        </p:nvCxnSpPr>
        <p:spPr>
          <a:xfrm>
            <a:off x="1039091" y="2091083"/>
            <a:ext cx="640079"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E586C2AE-04BA-E48B-BC56-CE46FD4BE682}"/>
              </a:ext>
            </a:extLst>
          </p:cNvPr>
          <p:cNvSpPr>
            <a:spLocks noChangeArrowheads="1"/>
          </p:cNvSpPr>
          <p:nvPr/>
        </p:nvSpPr>
        <p:spPr bwMode="auto">
          <a:xfrm>
            <a:off x="367117" y="1881821"/>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
        <p:nvSpPr>
          <p:cNvPr id="22" name="Rectangle 13">
            <a:extLst>
              <a:ext uri="{FF2B5EF4-FFF2-40B4-BE49-F238E27FC236}">
                <a16:creationId xmlns:a16="http://schemas.microsoft.com/office/drawing/2014/main" id="{3047434D-643A-5218-DC2E-7B1938E43A64}"/>
              </a:ext>
            </a:extLst>
          </p:cNvPr>
          <p:cNvSpPr>
            <a:spLocks noChangeArrowheads="1"/>
          </p:cNvSpPr>
          <p:nvPr/>
        </p:nvSpPr>
        <p:spPr bwMode="auto">
          <a:xfrm>
            <a:off x="157942" y="4505498"/>
            <a:ext cx="1012365" cy="31377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cxnSp>
        <p:nvCxnSpPr>
          <p:cNvPr id="25" name="Straight Connector 24">
            <a:extLst>
              <a:ext uri="{FF2B5EF4-FFF2-40B4-BE49-F238E27FC236}">
                <a16:creationId xmlns:a16="http://schemas.microsoft.com/office/drawing/2014/main" id="{2AFFBE9F-05CD-A08A-1784-E48EFE9D6046}"/>
              </a:ext>
            </a:extLst>
          </p:cNvPr>
          <p:cNvCxnSpPr>
            <a:cxnSpLocks/>
          </p:cNvCxnSpPr>
          <p:nvPr/>
        </p:nvCxnSpPr>
        <p:spPr>
          <a:xfrm>
            <a:off x="2758440" y="3138949"/>
            <a:ext cx="435032"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6" name="Rectangle 13">
            <a:extLst>
              <a:ext uri="{FF2B5EF4-FFF2-40B4-BE49-F238E27FC236}">
                <a16:creationId xmlns:a16="http://schemas.microsoft.com/office/drawing/2014/main" id="{0EADA110-235B-61AF-33BE-1A64542EE2F0}"/>
              </a:ext>
            </a:extLst>
          </p:cNvPr>
          <p:cNvSpPr>
            <a:spLocks noChangeArrowheads="1"/>
          </p:cNvSpPr>
          <p:nvPr/>
        </p:nvSpPr>
        <p:spPr bwMode="auto">
          <a:xfrm>
            <a:off x="1706853" y="2913060"/>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CD4 Receptor</a:t>
            </a:r>
          </a:p>
        </p:txBody>
      </p:sp>
      <p:sp>
        <p:nvSpPr>
          <p:cNvPr id="5" name="Rectangle 4">
            <a:extLst>
              <a:ext uri="{FF2B5EF4-FFF2-40B4-BE49-F238E27FC236}">
                <a16:creationId xmlns:a16="http://schemas.microsoft.com/office/drawing/2014/main" id="{A875CE51-19C1-641C-2CAB-DDFAE6259B70}"/>
              </a:ext>
            </a:extLst>
          </p:cNvPr>
          <p:cNvSpPr/>
          <p:nvPr/>
        </p:nvSpPr>
        <p:spPr>
          <a:xfrm>
            <a:off x="226710" y="1393825"/>
            <a:ext cx="370189" cy="623901"/>
          </a:xfrm>
          <a:prstGeom prst="rect">
            <a:avLst/>
          </a:prstGeom>
          <a:solidFill>
            <a:srgbClr val="FC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5EF213AA-C32B-5844-86B8-E22F2F1E6030}"/>
              </a:ext>
            </a:extLst>
          </p:cNvPr>
          <p:cNvSpPr/>
          <p:nvPr/>
        </p:nvSpPr>
        <p:spPr>
          <a:xfrm>
            <a:off x="231774" y="1022350"/>
            <a:ext cx="396875" cy="431800"/>
          </a:xfrm>
          <a:prstGeom prst="rtTriangle">
            <a:avLst/>
          </a:prstGeom>
          <a:solidFill>
            <a:srgbClr val="FCFDFF"/>
          </a:solidFill>
          <a:ln>
            <a:solidFill>
              <a:srgbClr val="FC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4D3CA52-5200-3E8D-1EFA-9C3AF9AFC11B}"/>
              </a:ext>
            </a:extLst>
          </p:cNvPr>
          <p:cNvCxnSpPr>
            <a:cxnSpLocks/>
          </p:cNvCxnSpPr>
          <p:nvPr/>
        </p:nvCxnSpPr>
        <p:spPr>
          <a:xfrm>
            <a:off x="530225" y="1320800"/>
            <a:ext cx="54864" cy="54864"/>
          </a:xfrm>
          <a:prstGeom prst="line">
            <a:avLst/>
          </a:prstGeom>
          <a:ln w="15875">
            <a:solidFill>
              <a:srgbClr val="FCFD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81BB0E7-4D96-5E9B-A93E-BF4B996EAB17}"/>
              </a:ext>
            </a:extLst>
          </p:cNvPr>
          <p:cNvCxnSpPr>
            <a:cxnSpLocks noChangeAspect="1"/>
          </p:cNvCxnSpPr>
          <p:nvPr/>
        </p:nvCxnSpPr>
        <p:spPr>
          <a:xfrm>
            <a:off x="512410" y="1287523"/>
            <a:ext cx="73152" cy="73152"/>
          </a:xfrm>
          <a:prstGeom prst="line">
            <a:avLst/>
          </a:prstGeom>
          <a:ln w="15875">
            <a:solidFill>
              <a:srgbClr val="9094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377977"/>
      </p:ext>
    </p:extLst>
  </p:cSld>
  <p:clrMapOvr>
    <a:masterClrMapping/>
  </p:clrMapOvr>
  <mc:AlternateContent xmlns:mc="http://schemas.openxmlformats.org/markup-compatibility/2006" xmlns:p14="http://schemas.microsoft.com/office/powerpoint/2010/main">
    <mc:Choice Requires="p14">
      <p:transition spd="slow" p14:dur="1250" advTm="18752">
        <p:fade/>
      </p:transition>
    </mc:Choice>
    <mc:Fallback xmlns="">
      <p:transition spd="slow" advTm="18752">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5962BB-EA47-E067-4902-C63DC8C66CE6}"/>
              </a:ext>
            </a:extLst>
          </p:cNvPr>
          <p:cNvPicPr>
            <a:picLocks noChangeAspect="1"/>
          </p:cNvPicPr>
          <p:nvPr/>
        </p:nvPicPr>
        <p:blipFill>
          <a:blip r:embed="rId3"/>
          <a:stretch>
            <a:fillRect/>
          </a:stretch>
        </p:blipFill>
        <p:spPr>
          <a:xfrm>
            <a:off x="228600" y="961573"/>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Fusion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6" name="Rectangle 5">
            <a:extLst>
              <a:ext uri="{FF2B5EF4-FFF2-40B4-BE49-F238E27FC236}">
                <a16:creationId xmlns:a16="http://schemas.microsoft.com/office/drawing/2014/main" id="{C52350A0-DC16-ECBD-9F93-B6C23B7B3E40}"/>
              </a:ext>
            </a:extLst>
          </p:cNvPr>
          <p:cNvSpPr/>
          <p:nvPr/>
        </p:nvSpPr>
        <p:spPr>
          <a:xfrm>
            <a:off x="3114272" y="4589584"/>
            <a:ext cx="789513" cy="192203"/>
          </a:xfrm>
          <a:prstGeom prst="rect">
            <a:avLst/>
          </a:prstGeom>
          <a:solidFill>
            <a:srgbClr val="DACD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sp>
        <p:nvSpPr>
          <p:cNvPr id="24" name="Rectangle 13">
            <a:extLst>
              <a:ext uri="{FF2B5EF4-FFF2-40B4-BE49-F238E27FC236}">
                <a16:creationId xmlns:a16="http://schemas.microsoft.com/office/drawing/2014/main" id="{0A2A5618-78D0-79E0-831F-D2016E862DFF}"/>
              </a:ext>
            </a:extLst>
          </p:cNvPr>
          <p:cNvSpPr>
            <a:spLocks noChangeArrowheads="1"/>
          </p:cNvSpPr>
          <p:nvPr/>
        </p:nvSpPr>
        <p:spPr bwMode="auto">
          <a:xfrm>
            <a:off x="2963007" y="3411414"/>
            <a:ext cx="1003022" cy="184500"/>
          </a:xfrm>
          <a:prstGeom prst="rect">
            <a:avLst/>
          </a:prstGeom>
          <a:solidFill>
            <a:srgbClr val="F7F7F7"/>
          </a:solidFill>
          <a:ln w="12700">
            <a:noFill/>
            <a:miter lim="800000"/>
            <a:headEnd/>
            <a:tailEnd/>
          </a:ln>
          <a:effectLst/>
        </p:spPr>
        <p:txBody>
          <a:bodyPr wrap="none" anchor="ctr">
            <a:prstTxWarp prst="textNoShape">
              <a:avLst/>
            </a:prstTxWarp>
          </a:bodyPr>
          <a:lstStyle/>
          <a:p>
            <a:pPr algn="ctr"/>
            <a:endParaRPr lang="en-US" sz="1800" dirty="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8383DB52-D4D6-EDC1-0F62-9FBD5CF6CBA9}"/>
              </a:ext>
            </a:extLst>
          </p:cNvPr>
          <p:cNvCxnSpPr>
            <a:cxnSpLocks/>
          </p:cNvCxnSpPr>
          <p:nvPr/>
        </p:nvCxnSpPr>
        <p:spPr>
          <a:xfrm>
            <a:off x="1039091" y="2497483"/>
            <a:ext cx="640079"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E586C2AE-04BA-E48B-BC56-CE46FD4BE682}"/>
              </a:ext>
            </a:extLst>
          </p:cNvPr>
          <p:cNvSpPr>
            <a:spLocks noChangeArrowheads="1"/>
          </p:cNvSpPr>
          <p:nvPr/>
        </p:nvSpPr>
        <p:spPr bwMode="auto">
          <a:xfrm>
            <a:off x="367117" y="2288221"/>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
        <p:nvSpPr>
          <p:cNvPr id="22" name="Rectangle 13">
            <a:extLst>
              <a:ext uri="{FF2B5EF4-FFF2-40B4-BE49-F238E27FC236}">
                <a16:creationId xmlns:a16="http://schemas.microsoft.com/office/drawing/2014/main" id="{3047434D-643A-5218-DC2E-7B1938E43A64}"/>
              </a:ext>
            </a:extLst>
          </p:cNvPr>
          <p:cNvSpPr>
            <a:spLocks noChangeArrowheads="1"/>
          </p:cNvSpPr>
          <p:nvPr/>
        </p:nvSpPr>
        <p:spPr bwMode="auto">
          <a:xfrm>
            <a:off x="157942" y="4505498"/>
            <a:ext cx="1012365" cy="31377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cxnSp>
        <p:nvCxnSpPr>
          <p:cNvPr id="25" name="Straight Connector 24">
            <a:extLst>
              <a:ext uri="{FF2B5EF4-FFF2-40B4-BE49-F238E27FC236}">
                <a16:creationId xmlns:a16="http://schemas.microsoft.com/office/drawing/2014/main" id="{2AFFBE9F-05CD-A08A-1784-E48EFE9D6046}"/>
              </a:ext>
            </a:extLst>
          </p:cNvPr>
          <p:cNvCxnSpPr>
            <a:cxnSpLocks/>
          </p:cNvCxnSpPr>
          <p:nvPr/>
        </p:nvCxnSpPr>
        <p:spPr>
          <a:xfrm>
            <a:off x="1463040" y="3215149"/>
            <a:ext cx="435032"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6" name="Rectangle 13">
            <a:extLst>
              <a:ext uri="{FF2B5EF4-FFF2-40B4-BE49-F238E27FC236}">
                <a16:creationId xmlns:a16="http://schemas.microsoft.com/office/drawing/2014/main" id="{0EADA110-235B-61AF-33BE-1A64542EE2F0}"/>
              </a:ext>
            </a:extLst>
          </p:cNvPr>
          <p:cNvSpPr>
            <a:spLocks noChangeArrowheads="1"/>
          </p:cNvSpPr>
          <p:nvPr/>
        </p:nvSpPr>
        <p:spPr bwMode="auto">
          <a:xfrm>
            <a:off x="411453" y="2989260"/>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CD4 Receptor</a:t>
            </a:r>
          </a:p>
        </p:txBody>
      </p:sp>
      <p:sp>
        <p:nvSpPr>
          <p:cNvPr id="5" name="Rectangle 4">
            <a:extLst>
              <a:ext uri="{FF2B5EF4-FFF2-40B4-BE49-F238E27FC236}">
                <a16:creationId xmlns:a16="http://schemas.microsoft.com/office/drawing/2014/main" id="{D24173ED-01C6-7ED7-D672-220CAB7CB13D}"/>
              </a:ext>
            </a:extLst>
          </p:cNvPr>
          <p:cNvSpPr/>
          <p:nvPr/>
        </p:nvSpPr>
        <p:spPr>
          <a:xfrm>
            <a:off x="226710" y="1838325"/>
            <a:ext cx="370189" cy="623901"/>
          </a:xfrm>
          <a:prstGeom prst="rect">
            <a:avLst/>
          </a:prstGeom>
          <a:solidFill>
            <a:srgbClr val="FC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FF5F1700-EBD1-A52B-BAD4-2B3369571FA1}"/>
              </a:ext>
            </a:extLst>
          </p:cNvPr>
          <p:cNvSpPr/>
          <p:nvPr/>
        </p:nvSpPr>
        <p:spPr>
          <a:xfrm>
            <a:off x="231776" y="1466850"/>
            <a:ext cx="415924" cy="431800"/>
          </a:xfrm>
          <a:prstGeom prst="rtTriangle">
            <a:avLst/>
          </a:prstGeom>
          <a:solidFill>
            <a:srgbClr val="FCFDFF"/>
          </a:solidFill>
          <a:ln>
            <a:solidFill>
              <a:srgbClr val="FC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A84D36C-87FB-68AA-BE23-ADD0DFEB0EB6}"/>
              </a:ext>
            </a:extLst>
          </p:cNvPr>
          <p:cNvCxnSpPr>
            <a:cxnSpLocks noChangeAspect="1"/>
          </p:cNvCxnSpPr>
          <p:nvPr/>
        </p:nvCxnSpPr>
        <p:spPr>
          <a:xfrm>
            <a:off x="374649" y="1590675"/>
            <a:ext cx="91440" cy="91440"/>
          </a:xfrm>
          <a:prstGeom prst="line">
            <a:avLst/>
          </a:prstGeom>
          <a:ln w="19050">
            <a:solidFill>
              <a:srgbClr val="FCFD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6BE743D-B969-EFE2-046B-B19805723E7F}"/>
              </a:ext>
            </a:extLst>
          </p:cNvPr>
          <p:cNvCxnSpPr>
            <a:cxnSpLocks noChangeAspect="1"/>
          </p:cNvCxnSpPr>
          <p:nvPr/>
        </p:nvCxnSpPr>
        <p:spPr>
          <a:xfrm>
            <a:off x="463549" y="1679575"/>
            <a:ext cx="91440" cy="91440"/>
          </a:xfrm>
          <a:prstGeom prst="line">
            <a:avLst/>
          </a:prstGeom>
          <a:ln w="19050">
            <a:solidFill>
              <a:srgbClr val="FCFD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536619-02B2-5C6F-7ADC-B5BFE8B342AF}"/>
              </a:ext>
            </a:extLst>
          </p:cNvPr>
          <p:cNvCxnSpPr>
            <a:cxnSpLocks noChangeAspect="1"/>
          </p:cNvCxnSpPr>
          <p:nvPr/>
        </p:nvCxnSpPr>
        <p:spPr>
          <a:xfrm>
            <a:off x="546099" y="1762125"/>
            <a:ext cx="36576" cy="36576"/>
          </a:xfrm>
          <a:prstGeom prst="line">
            <a:avLst/>
          </a:prstGeom>
          <a:ln w="22225">
            <a:solidFill>
              <a:srgbClr val="FCFD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1123A7E-4530-115C-7D08-570279764E73}"/>
              </a:ext>
            </a:extLst>
          </p:cNvPr>
          <p:cNvCxnSpPr>
            <a:cxnSpLocks/>
          </p:cNvCxnSpPr>
          <p:nvPr/>
        </p:nvCxnSpPr>
        <p:spPr>
          <a:xfrm>
            <a:off x="517524" y="1711325"/>
            <a:ext cx="73152" cy="82296"/>
          </a:xfrm>
          <a:prstGeom prst="line">
            <a:avLst/>
          </a:prstGeom>
          <a:ln w="15875">
            <a:solidFill>
              <a:srgbClr val="90949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173314-775A-24B9-0250-280CC8A51FC8}"/>
              </a:ext>
            </a:extLst>
          </p:cNvPr>
          <p:cNvCxnSpPr>
            <a:cxnSpLocks noChangeAspect="1"/>
          </p:cNvCxnSpPr>
          <p:nvPr/>
        </p:nvCxnSpPr>
        <p:spPr>
          <a:xfrm>
            <a:off x="428624" y="1622425"/>
            <a:ext cx="91440" cy="91440"/>
          </a:xfrm>
          <a:prstGeom prst="line">
            <a:avLst/>
          </a:prstGeom>
          <a:ln w="15875">
            <a:solidFill>
              <a:srgbClr val="9094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06932"/>
      </p:ext>
    </p:extLst>
  </p:cSld>
  <p:clrMapOvr>
    <a:masterClrMapping/>
  </p:clrMapOvr>
  <mc:AlternateContent xmlns:mc="http://schemas.openxmlformats.org/markup-compatibility/2006" xmlns:p14="http://schemas.microsoft.com/office/powerpoint/2010/main">
    <mc:Choice Requires="p14">
      <p:transition spd="slow" p14:dur="1250" advTm="28682">
        <p:fade/>
      </p:transition>
    </mc:Choice>
    <mc:Fallback xmlns="">
      <p:transition spd="slow" advTm="28682">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90AD77-25CD-AD69-D1A3-55AE43ECCF48}"/>
              </a:ext>
            </a:extLst>
          </p:cNvPr>
          <p:cNvPicPr>
            <a:picLocks noChangeAspect="1"/>
          </p:cNvPicPr>
          <p:nvPr/>
        </p:nvPicPr>
        <p:blipFill>
          <a:blip r:embed="rId3"/>
          <a:stretch>
            <a:fillRect/>
          </a:stretch>
        </p:blipFill>
        <p:spPr>
          <a:xfrm>
            <a:off x="228600" y="961573"/>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Fusion: Early gp41 Folding </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6" name="Rectangle 5">
            <a:extLst>
              <a:ext uri="{FF2B5EF4-FFF2-40B4-BE49-F238E27FC236}">
                <a16:creationId xmlns:a16="http://schemas.microsoft.com/office/drawing/2014/main" id="{C52350A0-DC16-ECBD-9F93-B6C23B7B3E40}"/>
              </a:ext>
            </a:extLst>
          </p:cNvPr>
          <p:cNvSpPr/>
          <p:nvPr/>
        </p:nvSpPr>
        <p:spPr>
          <a:xfrm>
            <a:off x="3114272" y="4589584"/>
            <a:ext cx="789513" cy="192203"/>
          </a:xfrm>
          <a:prstGeom prst="rect">
            <a:avLst/>
          </a:prstGeom>
          <a:solidFill>
            <a:srgbClr val="DACD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F80A66B7-B442-8533-B9A7-9CE355A2850A}"/>
              </a:ext>
            </a:extLst>
          </p:cNvPr>
          <p:cNvCxnSpPr>
            <a:cxnSpLocks/>
          </p:cNvCxnSpPr>
          <p:nvPr/>
        </p:nvCxnSpPr>
        <p:spPr>
          <a:xfrm>
            <a:off x="4987637" y="1284092"/>
            <a:ext cx="698268"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2" name="Rectangle 13">
            <a:extLst>
              <a:ext uri="{FF2B5EF4-FFF2-40B4-BE49-F238E27FC236}">
                <a16:creationId xmlns:a16="http://schemas.microsoft.com/office/drawing/2014/main" id="{10F6EECA-D42A-0730-4218-84656A20EF7A}"/>
              </a:ext>
            </a:extLst>
          </p:cNvPr>
          <p:cNvSpPr>
            <a:spLocks noChangeArrowheads="1"/>
          </p:cNvSpPr>
          <p:nvPr/>
        </p:nvSpPr>
        <p:spPr bwMode="auto">
          <a:xfrm>
            <a:off x="5388003" y="1058206"/>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Core</a:t>
            </a:r>
          </a:p>
        </p:txBody>
      </p:sp>
      <p:sp>
        <p:nvSpPr>
          <p:cNvPr id="15" name="Rectangle 13">
            <a:extLst>
              <a:ext uri="{FF2B5EF4-FFF2-40B4-BE49-F238E27FC236}">
                <a16:creationId xmlns:a16="http://schemas.microsoft.com/office/drawing/2014/main" id="{F8EDFBAB-7229-4858-C768-83838FBD454D}"/>
              </a:ext>
            </a:extLst>
          </p:cNvPr>
          <p:cNvSpPr>
            <a:spLocks noChangeArrowheads="1"/>
          </p:cNvSpPr>
          <p:nvPr/>
        </p:nvSpPr>
        <p:spPr bwMode="auto">
          <a:xfrm>
            <a:off x="157942" y="4505498"/>
            <a:ext cx="1012365" cy="31377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cxnSp>
        <p:nvCxnSpPr>
          <p:cNvPr id="17" name="Straight Connector 16">
            <a:extLst>
              <a:ext uri="{FF2B5EF4-FFF2-40B4-BE49-F238E27FC236}">
                <a16:creationId xmlns:a16="http://schemas.microsoft.com/office/drawing/2014/main" id="{5E4B93BE-3B85-688C-E5B2-16625A7D3B02}"/>
              </a:ext>
            </a:extLst>
          </p:cNvPr>
          <p:cNvCxnSpPr>
            <a:cxnSpLocks/>
          </p:cNvCxnSpPr>
          <p:nvPr/>
        </p:nvCxnSpPr>
        <p:spPr>
          <a:xfrm>
            <a:off x="3020291" y="3756053"/>
            <a:ext cx="339436" cy="7183"/>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0F9E0383-0E7C-77D7-4699-07C09064A650}"/>
              </a:ext>
            </a:extLst>
          </p:cNvPr>
          <p:cNvSpPr>
            <a:spLocks noChangeArrowheads="1"/>
          </p:cNvSpPr>
          <p:nvPr/>
        </p:nvSpPr>
        <p:spPr bwMode="auto">
          <a:xfrm>
            <a:off x="2298440" y="3521853"/>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gp41</a:t>
            </a:r>
          </a:p>
        </p:txBody>
      </p:sp>
      <p:cxnSp>
        <p:nvCxnSpPr>
          <p:cNvPr id="20" name="Straight Connector 19">
            <a:extLst>
              <a:ext uri="{FF2B5EF4-FFF2-40B4-BE49-F238E27FC236}">
                <a16:creationId xmlns:a16="http://schemas.microsoft.com/office/drawing/2014/main" id="{B70954FC-29B3-73E3-A2EC-4E78CE1D7D2B}"/>
              </a:ext>
            </a:extLst>
          </p:cNvPr>
          <p:cNvCxnSpPr>
            <a:cxnSpLocks/>
          </p:cNvCxnSpPr>
          <p:nvPr/>
        </p:nvCxnSpPr>
        <p:spPr>
          <a:xfrm>
            <a:off x="897775" y="2879868"/>
            <a:ext cx="448887"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1" name="Rectangle 13">
            <a:extLst>
              <a:ext uri="{FF2B5EF4-FFF2-40B4-BE49-F238E27FC236}">
                <a16:creationId xmlns:a16="http://schemas.microsoft.com/office/drawing/2014/main" id="{66B3523A-E8B6-2882-23DD-D3DDB1D150EE}"/>
              </a:ext>
            </a:extLst>
          </p:cNvPr>
          <p:cNvSpPr>
            <a:spLocks noChangeArrowheads="1"/>
          </p:cNvSpPr>
          <p:nvPr/>
        </p:nvSpPr>
        <p:spPr bwMode="auto">
          <a:xfrm>
            <a:off x="225801" y="2670606"/>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
        <p:nvSpPr>
          <p:cNvPr id="5" name="Rectangle 4">
            <a:extLst>
              <a:ext uri="{FF2B5EF4-FFF2-40B4-BE49-F238E27FC236}">
                <a16:creationId xmlns:a16="http://schemas.microsoft.com/office/drawing/2014/main" id="{AA2FAE31-3867-2AAF-E370-179D8EF097D9}"/>
              </a:ext>
            </a:extLst>
          </p:cNvPr>
          <p:cNvSpPr/>
          <p:nvPr/>
        </p:nvSpPr>
        <p:spPr>
          <a:xfrm>
            <a:off x="227981" y="2609850"/>
            <a:ext cx="251444" cy="543049"/>
          </a:xfrm>
          <a:prstGeom prst="rect">
            <a:avLst/>
          </a:prstGeom>
          <a:solidFill>
            <a:srgbClr val="FB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BAAD88-BE09-6C8D-F59D-1B0ECC0F20B4}"/>
              </a:ext>
            </a:extLst>
          </p:cNvPr>
          <p:cNvSpPr/>
          <p:nvPr/>
        </p:nvSpPr>
        <p:spPr>
          <a:xfrm>
            <a:off x="227981" y="3130550"/>
            <a:ext cx="92694" cy="76324"/>
          </a:xfrm>
          <a:prstGeom prst="rect">
            <a:avLst/>
          </a:prstGeom>
          <a:solidFill>
            <a:srgbClr val="FB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141417"/>
      </p:ext>
    </p:extLst>
  </p:cSld>
  <p:clrMapOvr>
    <a:masterClrMapping/>
  </p:clrMapOvr>
  <mc:AlternateContent xmlns:mc="http://schemas.openxmlformats.org/markup-compatibility/2006" xmlns:p14="http://schemas.microsoft.com/office/powerpoint/2010/main">
    <mc:Choice Requires="p14">
      <p:transition spd="slow" p14:dur="1250" advTm="19168">
        <p:fade/>
      </p:transition>
    </mc:Choice>
    <mc:Fallback xmlns="">
      <p:transition spd="slow" advTm="19168">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D04673-5572-7E07-69FE-EF54F8227202}"/>
              </a:ext>
            </a:extLst>
          </p:cNvPr>
          <p:cNvPicPr>
            <a:picLocks noChangeAspect="1"/>
          </p:cNvPicPr>
          <p:nvPr/>
        </p:nvPicPr>
        <p:blipFill>
          <a:blip r:embed="rId3"/>
          <a:stretch>
            <a:fillRect/>
          </a:stretch>
        </p:blipFill>
        <p:spPr>
          <a:xfrm>
            <a:off x="228600" y="961573"/>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Fusion: Late gp41 Folding</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6" name="Rectangle 5">
            <a:extLst>
              <a:ext uri="{FF2B5EF4-FFF2-40B4-BE49-F238E27FC236}">
                <a16:creationId xmlns:a16="http://schemas.microsoft.com/office/drawing/2014/main" id="{C52350A0-DC16-ECBD-9F93-B6C23B7B3E40}"/>
              </a:ext>
            </a:extLst>
          </p:cNvPr>
          <p:cNvSpPr/>
          <p:nvPr/>
        </p:nvSpPr>
        <p:spPr>
          <a:xfrm>
            <a:off x="3114272" y="4589584"/>
            <a:ext cx="789513" cy="192203"/>
          </a:xfrm>
          <a:prstGeom prst="rect">
            <a:avLst/>
          </a:prstGeom>
          <a:solidFill>
            <a:srgbClr val="DACD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86F1331-3349-F0C6-0FA7-607305CFDAAE}"/>
              </a:ext>
            </a:extLst>
          </p:cNvPr>
          <p:cNvCxnSpPr>
            <a:cxnSpLocks/>
          </p:cNvCxnSpPr>
          <p:nvPr/>
        </p:nvCxnSpPr>
        <p:spPr>
          <a:xfrm>
            <a:off x="681644" y="2913696"/>
            <a:ext cx="339436" cy="7183"/>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3" name="Rectangle 13">
            <a:extLst>
              <a:ext uri="{FF2B5EF4-FFF2-40B4-BE49-F238E27FC236}">
                <a16:creationId xmlns:a16="http://schemas.microsoft.com/office/drawing/2014/main" id="{025EF75C-0125-E347-0508-7406865668BF}"/>
              </a:ext>
            </a:extLst>
          </p:cNvPr>
          <p:cNvSpPr>
            <a:spLocks noChangeArrowheads="1"/>
          </p:cNvSpPr>
          <p:nvPr/>
        </p:nvSpPr>
        <p:spPr bwMode="auto">
          <a:xfrm>
            <a:off x="9670" y="2704434"/>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
        <p:nvSpPr>
          <p:cNvPr id="14" name="Rectangle 13">
            <a:extLst>
              <a:ext uri="{FF2B5EF4-FFF2-40B4-BE49-F238E27FC236}">
                <a16:creationId xmlns:a16="http://schemas.microsoft.com/office/drawing/2014/main" id="{2E4F8FB3-0F89-BFE4-9B4B-9B1DB079AE6D}"/>
              </a:ext>
            </a:extLst>
          </p:cNvPr>
          <p:cNvSpPr>
            <a:spLocks noChangeArrowheads="1"/>
          </p:cNvSpPr>
          <p:nvPr/>
        </p:nvSpPr>
        <p:spPr bwMode="auto">
          <a:xfrm>
            <a:off x="157942" y="4505498"/>
            <a:ext cx="1012365" cy="31377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cxnSp>
        <p:nvCxnSpPr>
          <p:cNvPr id="15" name="Straight Connector 14">
            <a:extLst>
              <a:ext uri="{FF2B5EF4-FFF2-40B4-BE49-F238E27FC236}">
                <a16:creationId xmlns:a16="http://schemas.microsoft.com/office/drawing/2014/main" id="{AED30960-BF80-330E-1DA9-96D90EFC13D8}"/>
              </a:ext>
            </a:extLst>
          </p:cNvPr>
          <p:cNvCxnSpPr>
            <a:cxnSpLocks/>
          </p:cNvCxnSpPr>
          <p:nvPr/>
        </p:nvCxnSpPr>
        <p:spPr>
          <a:xfrm>
            <a:off x="1898073" y="3739427"/>
            <a:ext cx="339436" cy="7183"/>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6" name="Rectangle 13">
            <a:extLst>
              <a:ext uri="{FF2B5EF4-FFF2-40B4-BE49-F238E27FC236}">
                <a16:creationId xmlns:a16="http://schemas.microsoft.com/office/drawing/2014/main" id="{8A5C8F8C-35E0-3C67-72D1-5655FEA7E86A}"/>
              </a:ext>
            </a:extLst>
          </p:cNvPr>
          <p:cNvSpPr>
            <a:spLocks noChangeArrowheads="1"/>
          </p:cNvSpPr>
          <p:nvPr/>
        </p:nvSpPr>
        <p:spPr bwMode="auto">
          <a:xfrm>
            <a:off x="1176222" y="3505227"/>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gp41</a:t>
            </a:r>
          </a:p>
        </p:txBody>
      </p:sp>
      <p:cxnSp>
        <p:nvCxnSpPr>
          <p:cNvPr id="17" name="Straight Connector 16">
            <a:extLst>
              <a:ext uri="{FF2B5EF4-FFF2-40B4-BE49-F238E27FC236}">
                <a16:creationId xmlns:a16="http://schemas.microsoft.com/office/drawing/2014/main" id="{4B970860-624E-624F-B21C-CC4F9541ECFC}"/>
              </a:ext>
            </a:extLst>
          </p:cNvPr>
          <p:cNvCxnSpPr>
            <a:cxnSpLocks/>
          </p:cNvCxnSpPr>
          <p:nvPr/>
        </p:nvCxnSpPr>
        <p:spPr>
          <a:xfrm>
            <a:off x="6547660" y="3650759"/>
            <a:ext cx="339436" cy="7183"/>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499C3A82-3E9C-658E-82D8-7CD5377D1703}"/>
              </a:ext>
            </a:extLst>
          </p:cNvPr>
          <p:cNvSpPr>
            <a:spLocks noChangeArrowheads="1"/>
          </p:cNvSpPr>
          <p:nvPr/>
        </p:nvSpPr>
        <p:spPr bwMode="auto">
          <a:xfrm>
            <a:off x="6623830" y="3416559"/>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gp41</a:t>
            </a:r>
          </a:p>
        </p:txBody>
      </p:sp>
      <p:cxnSp>
        <p:nvCxnSpPr>
          <p:cNvPr id="20" name="Straight Connector 19">
            <a:extLst>
              <a:ext uri="{FF2B5EF4-FFF2-40B4-BE49-F238E27FC236}">
                <a16:creationId xmlns:a16="http://schemas.microsoft.com/office/drawing/2014/main" id="{CD45661B-5338-D31F-557F-5666054EFA65}"/>
              </a:ext>
            </a:extLst>
          </p:cNvPr>
          <p:cNvCxnSpPr>
            <a:cxnSpLocks/>
          </p:cNvCxnSpPr>
          <p:nvPr/>
        </p:nvCxnSpPr>
        <p:spPr>
          <a:xfrm>
            <a:off x="4414059" y="1608288"/>
            <a:ext cx="698268"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1" name="Rectangle 13">
            <a:extLst>
              <a:ext uri="{FF2B5EF4-FFF2-40B4-BE49-F238E27FC236}">
                <a16:creationId xmlns:a16="http://schemas.microsoft.com/office/drawing/2014/main" id="{85486F95-99EE-9B3F-801C-C7CE5F19118D}"/>
              </a:ext>
            </a:extLst>
          </p:cNvPr>
          <p:cNvSpPr>
            <a:spLocks noChangeArrowheads="1"/>
          </p:cNvSpPr>
          <p:nvPr/>
        </p:nvSpPr>
        <p:spPr bwMode="auto">
          <a:xfrm>
            <a:off x="4814425" y="1382402"/>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Core</a:t>
            </a:r>
          </a:p>
        </p:txBody>
      </p:sp>
    </p:spTree>
    <p:extLst>
      <p:ext uri="{BB962C8B-B14F-4D97-AF65-F5344CB8AC3E}">
        <p14:creationId xmlns:p14="http://schemas.microsoft.com/office/powerpoint/2010/main" val="2884571030"/>
      </p:ext>
    </p:extLst>
  </p:cSld>
  <p:clrMapOvr>
    <a:masterClrMapping/>
  </p:clrMapOvr>
  <mc:AlternateContent xmlns:mc="http://schemas.openxmlformats.org/markup-compatibility/2006" xmlns:p14="http://schemas.microsoft.com/office/powerpoint/2010/main">
    <mc:Choice Requires="p14">
      <p:transition spd="slow" p14:dur="1250" advTm="14890">
        <p:fade/>
      </p:transition>
    </mc:Choice>
    <mc:Fallback xmlns="">
      <p:transition spd="slow" advTm="1489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A5EDC8-70AB-671E-B4DE-E4029AB7EAAD}"/>
              </a:ext>
            </a:extLst>
          </p:cNvPr>
          <p:cNvPicPr>
            <a:picLocks noChangeAspect="1"/>
          </p:cNvPicPr>
          <p:nvPr/>
        </p:nvPicPr>
        <p:blipFill>
          <a:blip r:embed="rId3"/>
          <a:stretch>
            <a:fillRect/>
          </a:stretch>
        </p:blipFill>
        <p:spPr>
          <a:xfrm>
            <a:off x="228600" y="961573"/>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Fusion: Merger of HIV and Host Cell Membranes</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6" name="Rectangle 5">
            <a:extLst>
              <a:ext uri="{FF2B5EF4-FFF2-40B4-BE49-F238E27FC236}">
                <a16:creationId xmlns:a16="http://schemas.microsoft.com/office/drawing/2014/main" id="{C52350A0-DC16-ECBD-9F93-B6C23B7B3E40}"/>
              </a:ext>
            </a:extLst>
          </p:cNvPr>
          <p:cNvSpPr/>
          <p:nvPr/>
        </p:nvSpPr>
        <p:spPr>
          <a:xfrm>
            <a:off x="3114272" y="4589584"/>
            <a:ext cx="789513" cy="192203"/>
          </a:xfrm>
          <a:prstGeom prst="rect">
            <a:avLst/>
          </a:prstGeom>
          <a:solidFill>
            <a:srgbClr val="DACDC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dirty="0">
              <a:solidFill>
                <a:srgbClr val="3E9C99"/>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71F38501-0E00-6129-66DE-7A825E4E6167}"/>
              </a:ext>
            </a:extLst>
          </p:cNvPr>
          <p:cNvCxnSpPr>
            <a:cxnSpLocks/>
          </p:cNvCxnSpPr>
          <p:nvPr/>
        </p:nvCxnSpPr>
        <p:spPr>
          <a:xfrm>
            <a:off x="498764" y="2730818"/>
            <a:ext cx="339436" cy="7183"/>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1" name="Rectangle 13">
            <a:extLst>
              <a:ext uri="{FF2B5EF4-FFF2-40B4-BE49-F238E27FC236}">
                <a16:creationId xmlns:a16="http://schemas.microsoft.com/office/drawing/2014/main" id="{63A62066-F9D9-471D-D000-AEC70C8EE563}"/>
              </a:ext>
            </a:extLst>
          </p:cNvPr>
          <p:cNvSpPr>
            <a:spLocks noChangeArrowheads="1"/>
          </p:cNvSpPr>
          <p:nvPr/>
        </p:nvSpPr>
        <p:spPr bwMode="auto">
          <a:xfrm>
            <a:off x="-173210" y="2521556"/>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
        <p:nvSpPr>
          <p:cNvPr id="12" name="Rectangle 13">
            <a:extLst>
              <a:ext uri="{FF2B5EF4-FFF2-40B4-BE49-F238E27FC236}">
                <a16:creationId xmlns:a16="http://schemas.microsoft.com/office/drawing/2014/main" id="{FE2660A5-1174-6CCF-7EDD-3D86A14556D8}"/>
              </a:ext>
            </a:extLst>
          </p:cNvPr>
          <p:cNvSpPr>
            <a:spLocks noChangeArrowheads="1"/>
          </p:cNvSpPr>
          <p:nvPr/>
        </p:nvSpPr>
        <p:spPr bwMode="auto">
          <a:xfrm>
            <a:off x="157942" y="4505498"/>
            <a:ext cx="1012365" cy="31377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cxnSp>
        <p:nvCxnSpPr>
          <p:cNvPr id="13" name="Straight Connector 12">
            <a:extLst>
              <a:ext uri="{FF2B5EF4-FFF2-40B4-BE49-F238E27FC236}">
                <a16:creationId xmlns:a16="http://schemas.microsoft.com/office/drawing/2014/main" id="{D2C2DAD1-A05A-DB44-F92B-1671CDBBB521}"/>
              </a:ext>
            </a:extLst>
          </p:cNvPr>
          <p:cNvCxnSpPr>
            <a:cxnSpLocks/>
          </p:cNvCxnSpPr>
          <p:nvPr/>
        </p:nvCxnSpPr>
        <p:spPr>
          <a:xfrm>
            <a:off x="1257992" y="3830867"/>
            <a:ext cx="339436" cy="7183"/>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5F4A7F0-5F93-2B46-0B7C-13C21843145A}"/>
              </a:ext>
            </a:extLst>
          </p:cNvPr>
          <p:cNvSpPr>
            <a:spLocks noChangeArrowheads="1"/>
          </p:cNvSpPr>
          <p:nvPr/>
        </p:nvSpPr>
        <p:spPr bwMode="auto">
          <a:xfrm>
            <a:off x="536141" y="3596667"/>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gp41</a:t>
            </a:r>
          </a:p>
        </p:txBody>
      </p:sp>
      <p:cxnSp>
        <p:nvCxnSpPr>
          <p:cNvPr id="15" name="Straight Connector 14">
            <a:extLst>
              <a:ext uri="{FF2B5EF4-FFF2-40B4-BE49-F238E27FC236}">
                <a16:creationId xmlns:a16="http://schemas.microsoft.com/office/drawing/2014/main" id="{DB4176BA-FB5E-AAC2-48D8-CAD63166A46C}"/>
              </a:ext>
            </a:extLst>
          </p:cNvPr>
          <p:cNvCxnSpPr>
            <a:cxnSpLocks/>
          </p:cNvCxnSpPr>
          <p:nvPr/>
        </p:nvCxnSpPr>
        <p:spPr>
          <a:xfrm>
            <a:off x="4871259" y="2730506"/>
            <a:ext cx="698268"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6" name="Rectangle 13">
            <a:extLst>
              <a:ext uri="{FF2B5EF4-FFF2-40B4-BE49-F238E27FC236}">
                <a16:creationId xmlns:a16="http://schemas.microsoft.com/office/drawing/2014/main" id="{D236CC06-D0EC-E600-A3BC-1CD59E0AC408}"/>
              </a:ext>
            </a:extLst>
          </p:cNvPr>
          <p:cNvSpPr>
            <a:spLocks noChangeArrowheads="1"/>
          </p:cNvSpPr>
          <p:nvPr/>
        </p:nvSpPr>
        <p:spPr bwMode="auto">
          <a:xfrm>
            <a:off x="5271625" y="2504620"/>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Core</a:t>
            </a:r>
          </a:p>
        </p:txBody>
      </p:sp>
      <p:sp>
        <p:nvSpPr>
          <p:cNvPr id="5" name="Down Arrow 4">
            <a:extLst>
              <a:ext uri="{FF2B5EF4-FFF2-40B4-BE49-F238E27FC236}">
                <a16:creationId xmlns:a16="http://schemas.microsoft.com/office/drawing/2014/main" id="{3631D3CA-5F60-7673-2CD7-667705935EC1}"/>
              </a:ext>
            </a:extLst>
          </p:cNvPr>
          <p:cNvSpPr/>
          <p:nvPr/>
        </p:nvSpPr>
        <p:spPr>
          <a:xfrm>
            <a:off x="4375150" y="2870199"/>
            <a:ext cx="393700" cy="914621"/>
          </a:xfrm>
          <a:prstGeom prst="downArrow">
            <a:avLst/>
          </a:prstGeom>
          <a:gradFill flip="none" rotWithShape="1">
            <a:gsLst>
              <a:gs pos="3000">
                <a:srgbClr val="D7E2E4">
                  <a:alpha val="19000"/>
                </a:srgbClr>
              </a:gs>
              <a:gs pos="57000">
                <a:srgbClr val="9FAC8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209583"/>
      </p:ext>
    </p:extLst>
  </p:cSld>
  <p:clrMapOvr>
    <a:masterClrMapping/>
  </p:clrMapOvr>
  <mc:AlternateContent xmlns:mc="http://schemas.openxmlformats.org/markup-compatibility/2006" xmlns:p14="http://schemas.microsoft.com/office/powerpoint/2010/main">
    <mc:Choice Requires="p14">
      <p:transition spd="slow" p14:dur="1250" advTm="16298">
        <p:fade/>
      </p:transition>
    </mc:Choice>
    <mc:Fallback xmlns="">
      <p:transition spd="slow" advTm="16298">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1210D9-8562-44F0-837C-1EC99A3E9E31}"/>
              </a:ext>
            </a:extLst>
          </p:cNvPr>
          <p:cNvPicPr>
            <a:picLocks noChangeAspect="1"/>
          </p:cNvPicPr>
          <p:nvPr/>
        </p:nvPicPr>
        <p:blipFill>
          <a:blip r:embed="rId3"/>
          <a:stretch>
            <a:fillRect/>
          </a:stretch>
        </p:blipFill>
        <p:spPr>
          <a:xfrm>
            <a:off x="228600" y="961573"/>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Core Entering Host Cell</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cxnSp>
        <p:nvCxnSpPr>
          <p:cNvPr id="11" name="Straight Connector 10">
            <a:extLst>
              <a:ext uri="{FF2B5EF4-FFF2-40B4-BE49-F238E27FC236}">
                <a16:creationId xmlns:a16="http://schemas.microsoft.com/office/drawing/2014/main" id="{DDFED059-E575-EC1C-FCBA-982A0BC6CE12}"/>
              </a:ext>
            </a:extLst>
          </p:cNvPr>
          <p:cNvCxnSpPr>
            <a:cxnSpLocks/>
          </p:cNvCxnSpPr>
          <p:nvPr/>
        </p:nvCxnSpPr>
        <p:spPr>
          <a:xfrm>
            <a:off x="5802285" y="3894289"/>
            <a:ext cx="698268"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2" name="Rectangle 13">
            <a:extLst>
              <a:ext uri="{FF2B5EF4-FFF2-40B4-BE49-F238E27FC236}">
                <a16:creationId xmlns:a16="http://schemas.microsoft.com/office/drawing/2014/main" id="{826E1D67-48B9-BCC3-00BF-52F6299C91B6}"/>
              </a:ext>
            </a:extLst>
          </p:cNvPr>
          <p:cNvSpPr>
            <a:spLocks noChangeArrowheads="1"/>
          </p:cNvSpPr>
          <p:nvPr/>
        </p:nvSpPr>
        <p:spPr bwMode="auto">
          <a:xfrm>
            <a:off x="6202651" y="3668403"/>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Core</a:t>
            </a:r>
          </a:p>
        </p:txBody>
      </p:sp>
    </p:spTree>
    <p:extLst>
      <p:ext uri="{BB962C8B-B14F-4D97-AF65-F5344CB8AC3E}">
        <p14:creationId xmlns:p14="http://schemas.microsoft.com/office/powerpoint/2010/main" val="112478524"/>
      </p:ext>
    </p:extLst>
  </p:cSld>
  <p:clrMapOvr>
    <a:masterClrMapping/>
  </p:clrMapOvr>
  <mc:AlternateContent xmlns:mc="http://schemas.openxmlformats.org/markup-compatibility/2006" xmlns:p14="http://schemas.microsoft.com/office/powerpoint/2010/main">
    <mc:Choice Requires="p14">
      <p:transition spd="slow" p14:dur="1250" advTm="20239">
        <p:fade/>
      </p:transition>
    </mc:Choice>
    <mc:Fallback xmlns="">
      <p:transition spd="slow" advTm="20239">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Fusion and gp41 Folding</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9" name="Picture 8">
            <a:extLst>
              <a:ext uri="{FF2B5EF4-FFF2-40B4-BE49-F238E27FC236}">
                <a16:creationId xmlns:a16="http://schemas.microsoft.com/office/drawing/2014/main" id="{AFCEC1CE-CB37-6141-D100-822C34038DAE}"/>
              </a:ext>
            </a:extLst>
          </p:cNvPr>
          <p:cNvPicPr>
            <a:picLocks noChangeAspect="1"/>
          </p:cNvPicPr>
          <p:nvPr/>
        </p:nvPicPr>
        <p:blipFill>
          <a:blip r:embed="rId3"/>
          <a:stretch>
            <a:fillRect/>
          </a:stretch>
        </p:blipFill>
        <p:spPr>
          <a:xfrm>
            <a:off x="2999545" y="990600"/>
            <a:ext cx="3144909" cy="3924300"/>
          </a:xfrm>
          <a:prstGeom prst="rect">
            <a:avLst/>
          </a:prstGeom>
          <a:effectLst>
            <a:softEdge rad="38100"/>
          </a:effectLst>
        </p:spPr>
      </p:pic>
      <p:sp>
        <p:nvSpPr>
          <p:cNvPr id="7" name="Rectangle 13">
            <a:extLst>
              <a:ext uri="{FF2B5EF4-FFF2-40B4-BE49-F238E27FC236}">
                <a16:creationId xmlns:a16="http://schemas.microsoft.com/office/drawing/2014/main" id="{70792ED7-C11C-10AC-C947-0635FC9B951E}"/>
              </a:ext>
            </a:extLst>
          </p:cNvPr>
          <p:cNvSpPr>
            <a:spLocks noChangeArrowheads="1"/>
          </p:cNvSpPr>
          <p:nvPr/>
        </p:nvSpPr>
        <p:spPr bwMode="auto">
          <a:xfrm>
            <a:off x="3047379" y="1632815"/>
            <a:ext cx="563765" cy="313770"/>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
        <p:nvSpPr>
          <p:cNvPr id="5" name="Rectangle 13">
            <a:extLst>
              <a:ext uri="{FF2B5EF4-FFF2-40B4-BE49-F238E27FC236}">
                <a16:creationId xmlns:a16="http://schemas.microsoft.com/office/drawing/2014/main" id="{85E384ED-B205-19A1-6F88-09AD9572654D}"/>
              </a:ext>
            </a:extLst>
          </p:cNvPr>
          <p:cNvSpPr>
            <a:spLocks noChangeArrowheads="1"/>
          </p:cNvSpPr>
          <p:nvPr/>
        </p:nvSpPr>
        <p:spPr bwMode="auto">
          <a:xfrm>
            <a:off x="3047379" y="4581698"/>
            <a:ext cx="1012365" cy="313770"/>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Tree>
    <p:extLst>
      <p:ext uri="{BB962C8B-B14F-4D97-AF65-F5344CB8AC3E}">
        <p14:creationId xmlns:p14="http://schemas.microsoft.com/office/powerpoint/2010/main" val="1773878976"/>
      </p:ext>
    </p:extLst>
  </p:cSld>
  <p:clrMapOvr>
    <a:masterClrMapping/>
  </p:clrMapOvr>
  <mc:AlternateContent xmlns:mc="http://schemas.openxmlformats.org/markup-compatibility/2006" xmlns:p14="http://schemas.microsoft.com/office/powerpoint/2010/main">
    <mc:Choice Requires="p14">
      <p:transition spd="slow" p14:dur="1250" advTm="20000">
        <p:fade/>
      </p:transition>
    </mc:Choice>
    <mc:Fallback xmlns="">
      <p:transition spd="slow" advTm="2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CEC1CE-CB37-6141-D100-822C34038DAE}"/>
              </a:ext>
            </a:extLst>
          </p:cNvPr>
          <p:cNvPicPr>
            <a:picLocks noChangeAspect="1"/>
          </p:cNvPicPr>
          <p:nvPr/>
        </p:nvPicPr>
        <p:blipFill>
          <a:blip r:embed="rId3"/>
          <a:stretch>
            <a:fillRect/>
          </a:stretch>
        </p:blipFill>
        <p:spPr>
          <a:xfrm>
            <a:off x="2999545" y="990600"/>
            <a:ext cx="3144909" cy="3924300"/>
          </a:xfrm>
          <a:prstGeom prst="rect">
            <a:avLst/>
          </a:prstGeom>
          <a:effectLst>
            <a:softEdge rad="38100"/>
          </a:effectLst>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Fusion and gp41 Folding</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7" name="Rectangle 13">
            <a:extLst>
              <a:ext uri="{FF2B5EF4-FFF2-40B4-BE49-F238E27FC236}">
                <a16:creationId xmlns:a16="http://schemas.microsoft.com/office/drawing/2014/main" id="{70792ED7-C11C-10AC-C947-0635FC9B951E}"/>
              </a:ext>
            </a:extLst>
          </p:cNvPr>
          <p:cNvSpPr>
            <a:spLocks noChangeArrowheads="1"/>
          </p:cNvSpPr>
          <p:nvPr/>
        </p:nvSpPr>
        <p:spPr bwMode="auto">
          <a:xfrm>
            <a:off x="3047379" y="1632815"/>
            <a:ext cx="563765" cy="313770"/>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
        <p:nvSpPr>
          <p:cNvPr id="11" name="Arc 10">
            <a:extLst>
              <a:ext uri="{FF2B5EF4-FFF2-40B4-BE49-F238E27FC236}">
                <a16:creationId xmlns:a16="http://schemas.microsoft.com/office/drawing/2014/main" id="{219F85A2-1B34-B7F3-D0A8-F37FA5273701}"/>
              </a:ext>
            </a:extLst>
          </p:cNvPr>
          <p:cNvSpPr/>
          <p:nvPr/>
        </p:nvSpPr>
        <p:spPr>
          <a:xfrm rot="9603648" flipH="1">
            <a:off x="4893952" y="3006946"/>
            <a:ext cx="863473" cy="447076"/>
          </a:xfrm>
          <a:prstGeom prst="arc">
            <a:avLst>
              <a:gd name="adj1" fmla="val 17342908"/>
              <a:gd name="adj2" fmla="val 1920796"/>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3">
            <a:extLst>
              <a:ext uri="{FF2B5EF4-FFF2-40B4-BE49-F238E27FC236}">
                <a16:creationId xmlns:a16="http://schemas.microsoft.com/office/drawing/2014/main" id="{4636A953-3F30-EBD3-4702-CD0129A64B7D}"/>
              </a:ext>
            </a:extLst>
          </p:cNvPr>
          <p:cNvSpPr>
            <a:spLocks noChangeArrowheads="1"/>
          </p:cNvSpPr>
          <p:nvPr/>
        </p:nvSpPr>
        <p:spPr bwMode="auto">
          <a:xfrm>
            <a:off x="5752058" y="2928720"/>
            <a:ext cx="2063618" cy="432890"/>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HR1 and HR2 folding</a:t>
            </a:r>
          </a:p>
        </p:txBody>
      </p:sp>
      <p:sp>
        <p:nvSpPr>
          <p:cNvPr id="17" name="Rectangle 13">
            <a:extLst>
              <a:ext uri="{FF2B5EF4-FFF2-40B4-BE49-F238E27FC236}">
                <a16:creationId xmlns:a16="http://schemas.microsoft.com/office/drawing/2014/main" id="{B2916DD0-D0F1-9050-E8DD-17805023638F}"/>
              </a:ext>
            </a:extLst>
          </p:cNvPr>
          <p:cNvSpPr>
            <a:spLocks noChangeArrowheads="1"/>
          </p:cNvSpPr>
          <p:nvPr/>
        </p:nvSpPr>
        <p:spPr bwMode="auto">
          <a:xfrm>
            <a:off x="3047379" y="4248150"/>
            <a:ext cx="563765" cy="313770"/>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Host cell </a:t>
            </a:r>
          </a:p>
        </p:txBody>
      </p:sp>
    </p:spTree>
    <p:extLst>
      <p:ext uri="{BB962C8B-B14F-4D97-AF65-F5344CB8AC3E}">
        <p14:creationId xmlns:p14="http://schemas.microsoft.com/office/powerpoint/2010/main" val="2614356300"/>
      </p:ext>
    </p:extLst>
  </p:cSld>
  <p:clrMapOvr>
    <a:masterClrMapping/>
  </p:clrMapOvr>
  <mc:AlternateContent xmlns:mc="http://schemas.openxmlformats.org/markup-compatibility/2006" xmlns:p14="http://schemas.microsoft.com/office/powerpoint/2010/main">
    <mc:Choice Requires="p14">
      <p:transition spd="slow" p14:dur="1250" advTm="17440">
        <p:fade/>
      </p:transition>
    </mc:Choice>
    <mc:Fallback xmlns="">
      <p:transition spd="slow" advTm="1744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8F9721-68CB-8EBA-EC33-4F423E3C9CF2}"/>
              </a:ext>
            </a:extLst>
          </p:cNvPr>
          <p:cNvSpPr/>
          <p:nvPr/>
        </p:nvSpPr>
        <p:spPr>
          <a:xfrm>
            <a:off x="1345019" y="2599660"/>
            <a:ext cx="930349" cy="632637"/>
          </a:xfrm>
          <a:prstGeom prst="rect">
            <a:avLst/>
          </a:prstGeom>
          <a:solidFill>
            <a:schemeClr val="bg1">
              <a:lumMod val="9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FCEC1CE-CB37-6141-D100-822C34038DAE}"/>
              </a:ext>
            </a:extLst>
          </p:cNvPr>
          <p:cNvPicPr>
            <a:picLocks noChangeAspect="1"/>
          </p:cNvPicPr>
          <p:nvPr/>
        </p:nvPicPr>
        <p:blipFill>
          <a:blip r:embed="rId3"/>
          <a:stretch>
            <a:fillRect/>
          </a:stretch>
        </p:blipFill>
        <p:spPr>
          <a:xfrm>
            <a:off x="2999545" y="990600"/>
            <a:ext cx="3144909" cy="3924300"/>
          </a:xfrm>
          <a:prstGeom prst="rect">
            <a:avLst/>
          </a:prstGeom>
          <a:effectLst>
            <a:softEdge rad="38100"/>
          </a:effectLst>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Fusion and gp41 Folding</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7" name="Rectangle 13">
            <a:extLst>
              <a:ext uri="{FF2B5EF4-FFF2-40B4-BE49-F238E27FC236}">
                <a16:creationId xmlns:a16="http://schemas.microsoft.com/office/drawing/2014/main" id="{70792ED7-C11C-10AC-C947-0635FC9B951E}"/>
              </a:ext>
            </a:extLst>
          </p:cNvPr>
          <p:cNvSpPr>
            <a:spLocks noChangeArrowheads="1"/>
          </p:cNvSpPr>
          <p:nvPr/>
        </p:nvSpPr>
        <p:spPr bwMode="auto">
          <a:xfrm>
            <a:off x="3047379" y="1632815"/>
            <a:ext cx="563765" cy="313770"/>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
        <p:nvSpPr>
          <p:cNvPr id="11" name="Arc 10">
            <a:extLst>
              <a:ext uri="{FF2B5EF4-FFF2-40B4-BE49-F238E27FC236}">
                <a16:creationId xmlns:a16="http://schemas.microsoft.com/office/drawing/2014/main" id="{219F85A2-1B34-B7F3-D0A8-F37FA5273701}"/>
              </a:ext>
            </a:extLst>
          </p:cNvPr>
          <p:cNvSpPr/>
          <p:nvPr/>
        </p:nvSpPr>
        <p:spPr>
          <a:xfrm rot="9603648" flipH="1">
            <a:off x="4893952" y="3006946"/>
            <a:ext cx="863473" cy="447076"/>
          </a:xfrm>
          <a:prstGeom prst="arc">
            <a:avLst>
              <a:gd name="adj1" fmla="val 17342908"/>
              <a:gd name="adj2" fmla="val 1920796"/>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3">
            <a:extLst>
              <a:ext uri="{FF2B5EF4-FFF2-40B4-BE49-F238E27FC236}">
                <a16:creationId xmlns:a16="http://schemas.microsoft.com/office/drawing/2014/main" id="{4636A953-3F30-EBD3-4702-CD0129A64B7D}"/>
              </a:ext>
            </a:extLst>
          </p:cNvPr>
          <p:cNvSpPr>
            <a:spLocks noChangeArrowheads="1"/>
          </p:cNvSpPr>
          <p:nvPr/>
        </p:nvSpPr>
        <p:spPr bwMode="auto">
          <a:xfrm>
            <a:off x="5752058" y="2928720"/>
            <a:ext cx="2063618" cy="432890"/>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HR1 and HR2 folding</a:t>
            </a:r>
          </a:p>
        </p:txBody>
      </p:sp>
      <p:sp>
        <p:nvSpPr>
          <p:cNvPr id="14" name="Down Arrow 13">
            <a:extLst>
              <a:ext uri="{FF2B5EF4-FFF2-40B4-BE49-F238E27FC236}">
                <a16:creationId xmlns:a16="http://schemas.microsoft.com/office/drawing/2014/main" id="{9B74FB5D-AC22-E9CD-FE96-EC1F52EDF809}"/>
              </a:ext>
            </a:extLst>
          </p:cNvPr>
          <p:cNvSpPr/>
          <p:nvPr/>
        </p:nvSpPr>
        <p:spPr>
          <a:xfrm>
            <a:off x="2635250" y="1847850"/>
            <a:ext cx="196850" cy="806450"/>
          </a:xfrm>
          <a:prstGeom prst="downArrow">
            <a:avLst/>
          </a:prstGeom>
          <a:gradFill>
            <a:gsLst>
              <a:gs pos="3000">
                <a:schemeClr val="bg1"/>
              </a:gs>
              <a:gs pos="30000">
                <a:schemeClr val="tx1">
                  <a:lumMod val="65000"/>
                  <a:lumOff val="35000"/>
                </a:schemeClr>
              </a:gs>
              <a:gs pos="100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B2916DD0-D0F1-9050-E8DD-17805023638F}"/>
              </a:ext>
            </a:extLst>
          </p:cNvPr>
          <p:cNvSpPr>
            <a:spLocks noChangeArrowheads="1"/>
          </p:cNvSpPr>
          <p:nvPr/>
        </p:nvSpPr>
        <p:spPr bwMode="auto">
          <a:xfrm>
            <a:off x="3047379" y="4248150"/>
            <a:ext cx="563765" cy="313770"/>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Host cell </a:t>
            </a:r>
          </a:p>
        </p:txBody>
      </p:sp>
      <p:sp>
        <p:nvSpPr>
          <p:cNvPr id="18" name="Down Arrow 17">
            <a:extLst>
              <a:ext uri="{FF2B5EF4-FFF2-40B4-BE49-F238E27FC236}">
                <a16:creationId xmlns:a16="http://schemas.microsoft.com/office/drawing/2014/main" id="{1F1C02A5-B642-A4D6-841F-A831650F5241}"/>
              </a:ext>
            </a:extLst>
          </p:cNvPr>
          <p:cNvSpPr/>
          <p:nvPr/>
        </p:nvSpPr>
        <p:spPr>
          <a:xfrm flipV="1">
            <a:off x="2635250" y="3238500"/>
            <a:ext cx="196850" cy="806450"/>
          </a:xfrm>
          <a:prstGeom prst="downArrow">
            <a:avLst/>
          </a:prstGeom>
          <a:gradFill>
            <a:gsLst>
              <a:gs pos="3000">
                <a:schemeClr val="bg1"/>
              </a:gs>
              <a:gs pos="30000">
                <a:schemeClr val="tx1">
                  <a:lumMod val="65000"/>
                  <a:lumOff val="35000"/>
                </a:schemeClr>
              </a:gs>
              <a:gs pos="100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3003248-3433-2218-BF37-A26DB8722EA8}"/>
              </a:ext>
            </a:extLst>
          </p:cNvPr>
          <p:cNvGrpSpPr/>
          <p:nvPr/>
        </p:nvGrpSpPr>
        <p:grpSpPr>
          <a:xfrm rot="21376183">
            <a:off x="1432843" y="2694615"/>
            <a:ext cx="710586" cy="448167"/>
            <a:chOff x="7952704" y="1511102"/>
            <a:chExt cx="710586" cy="448167"/>
          </a:xfrm>
        </p:grpSpPr>
        <p:sp>
          <p:nvSpPr>
            <p:cNvPr id="6" name="Rounded Rectangle 5">
              <a:extLst>
                <a:ext uri="{FF2B5EF4-FFF2-40B4-BE49-F238E27FC236}">
                  <a16:creationId xmlns:a16="http://schemas.microsoft.com/office/drawing/2014/main" id="{64FFEEA1-DBBF-64D3-1196-9E25A2B9257E}"/>
                </a:ext>
              </a:extLst>
            </p:cNvPr>
            <p:cNvSpPr/>
            <p:nvPr/>
          </p:nvSpPr>
          <p:spPr>
            <a:xfrm rot="16447805">
              <a:off x="8266388" y="1461399"/>
              <a:ext cx="164592" cy="629212"/>
            </a:xfrm>
            <a:prstGeom prst="roundRect">
              <a:avLst>
                <a:gd name="adj" fmla="val 31846"/>
              </a:avLst>
            </a:prstGeom>
            <a:gradFill flip="none" rotWithShape="1">
              <a:gsLst>
                <a:gs pos="0">
                  <a:srgbClr val="CBC4CA"/>
                </a:gs>
                <a:gs pos="100000">
                  <a:srgbClr val="B3ADB3"/>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ounded Rectangle 7">
              <a:extLst>
                <a:ext uri="{FF2B5EF4-FFF2-40B4-BE49-F238E27FC236}">
                  <a16:creationId xmlns:a16="http://schemas.microsoft.com/office/drawing/2014/main" id="{5EE75415-B7ED-B8C6-673B-DA26FF882E15}"/>
                </a:ext>
              </a:extLst>
            </p:cNvPr>
            <p:cNvSpPr/>
            <p:nvPr/>
          </p:nvSpPr>
          <p:spPr>
            <a:xfrm rot="16447805">
              <a:off x="8280124" y="1607738"/>
              <a:ext cx="164592" cy="538469"/>
            </a:xfrm>
            <a:prstGeom prst="roundRect">
              <a:avLst>
                <a:gd name="adj" fmla="val 31846"/>
              </a:avLst>
            </a:prstGeom>
            <a:gradFill flip="none" rotWithShape="1">
              <a:gsLst>
                <a:gs pos="0">
                  <a:srgbClr val="DA8FBA"/>
                </a:gs>
                <a:gs pos="99000">
                  <a:srgbClr val="DA8FBA"/>
                </a:gs>
              </a:gsLst>
              <a:path path="circle">
                <a:fillToRect l="50000" t="50000" r="50000" b="50000"/>
              </a:path>
              <a:tileRect/>
            </a:gradFill>
            <a:ln w="9525">
              <a:solidFill>
                <a:srgbClr val="774D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ounded Rectangle 9">
              <a:extLst>
                <a:ext uri="{FF2B5EF4-FFF2-40B4-BE49-F238E27FC236}">
                  <a16:creationId xmlns:a16="http://schemas.microsoft.com/office/drawing/2014/main" id="{4E024B2A-30A8-56A5-5363-A760EFB9E447}"/>
                </a:ext>
              </a:extLst>
            </p:cNvPr>
            <p:cNvSpPr/>
            <p:nvPr/>
          </p:nvSpPr>
          <p:spPr>
            <a:xfrm rot="16447805">
              <a:off x="8271529" y="1324163"/>
              <a:ext cx="164592" cy="538469"/>
            </a:xfrm>
            <a:prstGeom prst="roundRect">
              <a:avLst>
                <a:gd name="adj" fmla="val 31846"/>
              </a:avLst>
            </a:prstGeom>
            <a:gradFill flip="none" rotWithShape="1">
              <a:gsLst>
                <a:gs pos="0">
                  <a:srgbClr val="DA8FBA"/>
                </a:gs>
                <a:gs pos="100000">
                  <a:srgbClr val="DA8FBA"/>
                </a:gs>
              </a:gsLst>
              <a:path path="circle">
                <a:fillToRect l="50000" t="50000" r="50000" b="50000"/>
              </a:path>
              <a:tileRect/>
            </a:gradFill>
            <a:ln w="9525">
              <a:solidFill>
                <a:srgbClr val="774D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ounded Rectangle 11">
              <a:extLst>
                <a:ext uri="{FF2B5EF4-FFF2-40B4-BE49-F238E27FC236}">
                  <a16:creationId xmlns:a16="http://schemas.microsoft.com/office/drawing/2014/main" id="{33FEBF04-FBA2-8CE1-1F16-9DC5D792B637}"/>
                </a:ext>
              </a:extLst>
            </p:cNvPr>
            <p:cNvSpPr/>
            <p:nvPr/>
          </p:nvSpPr>
          <p:spPr>
            <a:xfrm rot="16447805">
              <a:off x="8227182" y="1341736"/>
              <a:ext cx="164592" cy="629212"/>
            </a:xfrm>
            <a:prstGeom prst="roundRect">
              <a:avLst>
                <a:gd name="adj" fmla="val 31846"/>
              </a:avLst>
            </a:prstGeom>
            <a:gradFill flip="none" rotWithShape="1">
              <a:gsLst>
                <a:gs pos="0">
                  <a:srgbClr val="CBC4CA"/>
                </a:gs>
                <a:gs pos="99000">
                  <a:srgbClr val="B3ADB3"/>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ounded Rectangle 15">
              <a:extLst>
                <a:ext uri="{FF2B5EF4-FFF2-40B4-BE49-F238E27FC236}">
                  <a16:creationId xmlns:a16="http://schemas.microsoft.com/office/drawing/2014/main" id="{066CCD37-9E4A-42AB-C409-F6ABDA321FF0}"/>
                </a:ext>
              </a:extLst>
            </p:cNvPr>
            <p:cNvSpPr/>
            <p:nvPr/>
          </p:nvSpPr>
          <p:spPr>
            <a:xfrm rot="16447805">
              <a:off x="8198355" y="1491256"/>
              <a:ext cx="164592" cy="629212"/>
            </a:xfrm>
            <a:prstGeom prst="roundRect">
              <a:avLst>
                <a:gd name="adj" fmla="val 31846"/>
              </a:avLst>
            </a:prstGeom>
            <a:gradFill flip="none" rotWithShape="1">
              <a:gsLst>
                <a:gs pos="0">
                  <a:srgbClr val="B3ADB3"/>
                </a:gs>
                <a:gs pos="100000">
                  <a:srgbClr val="CBC4CA"/>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ounded Rectangle 18">
              <a:extLst>
                <a:ext uri="{FF2B5EF4-FFF2-40B4-BE49-F238E27FC236}">
                  <a16:creationId xmlns:a16="http://schemas.microsoft.com/office/drawing/2014/main" id="{D6022181-33A5-C12E-82F6-819C39379561}"/>
                </a:ext>
              </a:extLst>
            </p:cNvPr>
            <p:cNvSpPr/>
            <p:nvPr/>
          </p:nvSpPr>
          <p:spPr>
            <a:xfrm rot="16447805">
              <a:off x="8146501" y="1420079"/>
              <a:ext cx="150876" cy="538469"/>
            </a:xfrm>
            <a:prstGeom prst="roundRect">
              <a:avLst>
                <a:gd name="adj" fmla="val 31846"/>
              </a:avLst>
            </a:prstGeom>
            <a:gradFill flip="none" rotWithShape="1">
              <a:gsLst>
                <a:gs pos="0">
                  <a:srgbClr val="DA8FBA"/>
                </a:gs>
                <a:gs pos="99000">
                  <a:srgbClr val="DA8FBA"/>
                </a:gs>
              </a:gsLst>
              <a:path path="circle">
                <a:fillToRect l="50000" t="50000" r="50000" b="50000"/>
              </a:path>
              <a:tileRect/>
            </a:gradFill>
            <a:ln w="9525">
              <a:solidFill>
                <a:srgbClr val="774D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Rectangle 13">
            <a:extLst>
              <a:ext uri="{FF2B5EF4-FFF2-40B4-BE49-F238E27FC236}">
                <a16:creationId xmlns:a16="http://schemas.microsoft.com/office/drawing/2014/main" id="{43B0C060-5F7A-3CB1-02CE-1DBE66B693E1}"/>
              </a:ext>
            </a:extLst>
          </p:cNvPr>
          <p:cNvSpPr>
            <a:spLocks noChangeArrowheads="1"/>
          </p:cNvSpPr>
          <p:nvPr/>
        </p:nvSpPr>
        <p:spPr bwMode="auto">
          <a:xfrm>
            <a:off x="1127050" y="3186167"/>
            <a:ext cx="1360967" cy="432890"/>
          </a:xfrm>
          <a:prstGeom prst="rect">
            <a:avLst/>
          </a:prstGeom>
          <a:noFill/>
          <a:ln w="12700">
            <a:noFill/>
            <a:miter lim="800000"/>
            <a:headEnd/>
            <a:tailEnd/>
          </a:ln>
          <a:effectLst/>
        </p:spPr>
        <p:txBody>
          <a:bodyPr wrap="none" anchor="ctr">
            <a:prstTxWarp prst="textNoShape">
              <a:avLst/>
            </a:prstTxWarp>
          </a:bodyPr>
          <a:lstStyle/>
          <a:p>
            <a:r>
              <a:rPr lang="en-US" sz="1200" dirty="0">
                <a:solidFill>
                  <a:schemeClr val="tx1">
                    <a:lumMod val="65000"/>
                    <a:lumOff val="35000"/>
                  </a:schemeClr>
                </a:solidFill>
                <a:latin typeface="Calibri" panose="020F0502020204030204" pitchFamily="34" charset="0"/>
                <a:cs typeface="Calibri" panose="020F0502020204030204" pitchFamily="34" charset="0"/>
              </a:rPr>
              <a:t>Bound HR1 and HR2</a:t>
            </a:r>
          </a:p>
        </p:txBody>
      </p:sp>
    </p:spTree>
    <p:extLst>
      <p:ext uri="{BB962C8B-B14F-4D97-AF65-F5344CB8AC3E}">
        <p14:creationId xmlns:p14="http://schemas.microsoft.com/office/powerpoint/2010/main" val="3528856811"/>
      </p:ext>
    </p:extLst>
  </p:cSld>
  <p:clrMapOvr>
    <a:masterClrMapping/>
  </p:clrMapOvr>
  <mc:AlternateContent xmlns:mc="http://schemas.openxmlformats.org/markup-compatibility/2006" xmlns:p14="http://schemas.microsoft.com/office/powerpoint/2010/main">
    <mc:Choice Requires="p14">
      <p:transition spd="slow" p14:dur="1250" advTm="18474">
        <p:fade/>
      </p:transition>
    </mc:Choice>
    <mc:Fallback xmlns="">
      <p:transition spd="slow" advTm="18474">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D90AB4-AF8A-A388-F196-BF51D0EDA9E5}"/>
              </a:ext>
            </a:extLst>
          </p:cNvPr>
          <p:cNvPicPr>
            <a:picLocks noChangeAspect="1"/>
          </p:cNvPicPr>
          <p:nvPr/>
        </p:nvPicPr>
        <p:blipFill>
          <a:blip r:embed="rId3"/>
          <a:stretch>
            <a:fillRect/>
          </a:stretch>
        </p:blipFill>
        <p:spPr>
          <a:xfrm>
            <a:off x="228602" y="978199"/>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Fusion Inhibitor</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9" name="Picture 8">
            <a:extLst>
              <a:ext uri="{FF2B5EF4-FFF2-40B4-BE49-F238E27FC236}">
                <a16:creationId xmlns:a16="http://schemas.microsoft.com/office/drawing/2014/main" id="{0549FA31-65F6-8C33-AD7C-E2343CA27F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a:off x="5826534" y="4217325"/>
            <a:ext cx="251460" cy="457200"/>
          </a:xfrm>
          <a:prstGeom prst="rect">
            <a:avLst/>
          </a:prstGeom>
        </p:spPr>
      </p:pic>
      <p:pic>
        <p:nvPicPr>
          <p:cNvPr id="10" name="Picture 9">
            <a:extLst>
              <a:ext uri="{FF2B5EF4-FFF2-40B4-BE49-F238E27FC236}">
                <a16:creationId xmlns:a16="http://schemas.microsoft.com/office/drawing/2014/main" id="{6B287596-A9B8-F04D-6558-1DC473B91C2E}"/>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a:off x="6161121" y="4217325"/>
            <a:ext cx="251460" cy="457200"/>
          </a:xfrm>
          <a:prstGeom prst="rect">
            <a:avLst/>
          </a:prstGeom>
        </p:spPr>
      </p:pic>
      <p:pic>
        <p:nvPicPr>
          <p:cNvPr id="11" name="Picture 10">
            <a:extLst>
              <a:ext uri="{FF2B5EF4-FFF2-40B4-BE49-F238E27FC236}">
                <a16:creationId xmlns:a16="http://schemas.microsoft.com/office/drawing/2014/main" id="{DDD1D323-C47A-EF0A-E283-788923DC3966}"/>
              </a:ext>
            </a:extLst>
          </p:cNvPr>
          <p:cNvPicPr>
            <a:picLocks noChangeAspect="1"/>
          </p:cNvPicPr>
          <p:nvPr/>
        </p:nvPicPr>
        <p:blipFill>
          <a:blip r:embed="rId4">
            <a:extLst>
              <a:ext uri="{BEBA8EAE-BF5A-486C-A8C5-ECC9F3942E4B}">
                <a14:imgProps xmlns:a14="http://schemas.microsoft.com/office/drawing/2010/main">
                  <a14:imgLayer r:embed="rId7">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flipH="1">
            <a:off x="5450382" y="4217325"/>
            <a:ext cx="251460" cy="457200"/>
          </a:xfrm>
          <a:prstGeom prst="rect">
            <a:avLst/>
          </a:prstGeom>
        </p:spPr>
      </p:pic>
      <p:sp>
        <p:nvSpPr>
          <p:cNvPr id="5" name="Arc 4">
            <a:extLst>
              <a:ext uri="{FF2B5EF4-FFF2-40B4-BE49-F238E27FC236}">
                <a16:creationId xmlns:a16="http://schemas.microsoft.com/office/drawing/2014/main" id="{555F4DBA-9053-3A70-625B-5FB6DACD5FF7}"/>
              </a:ext>
            </a:extLst>
          </p:cNvPr>
          <p:cNvSpPr/>
          <p:nvPr/>
        </p:nvSpPr>
        <p:spPr>
          <a:xfrm rot="9603648" flipH="1">
            <a:off x="2061852" y="3006946"/>
            <a:ext cx="863473" cy="447076"/>
          </a:xfrm>
          <a:prstGeom prst="arc">
            <a:avLst>
              <a:gd name="adj1" fmla="val 17342908"/>
              <a:gd name="adj2" fmla="val 1920796"/>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55166DA0-D94A-6D1F-07B6-042E612F583D}"/>
              </a:ext>
            </a:extLst>
          </p:cNvPr>
          <p:cNvSpPr/>
          <p:nvPr/>
        </p:nvSpPr>
        <p:spPr>
          <a:xfrm rot="11996352">
            <a:off x="1409035" y="3006947"/>
            <a:ext cx="863473" cy="447076"/>
          </a:xfrm>
          <a:prstGeom prst="arc">
            <a:avLst>
              <a:gd name="adj1" fmla="val 17342908"/>
              <a:gd name="adj2" fmla="val 1920796"/>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3">
            <a:extLst>
              <a:ext uri="{FF2B5EF4-FFF2-40B4-BE49-F238E27FC236}">
                <a16:creationId xmlns:a16="http://schemas.microsoft.com/office/drawing/2014/main" id="{552A92CC-4926-0377-754D-BEE407743B64}"/>
              </a:ext>
            </a:extLst>
          </p:cNvPr>
          <p:cNvSpPr>
            <a:spLocks noChangeArrowheads="1"/>
          </p:cNvSpPr>
          <p:nvPr/>
        </p:nvSpPr>
        <p:spPr bwMode="auto">
          <a:xfrm>
            <a:off x="6187081" y="2670519"/>
            <a:ext cx="1156254" cy="432890"/>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Amino acids</a:t>
            </a:r>
          </a:p>
        </p:txBody>
      </p:sp>
      <p:sp>
        <p:nvSpPr>
          <p:cNvPr id="6" name="Rectangle 13">
            <a:extLst>
              <a:ext uri="{FF2B5EF4-FFF2-40B4-BE49-F238E27FC236}">
                <a16:creationId xmlns:a16="http://schemas.microsoft.com/office/drawing/2014/main" id="{B9E37988-4874-D13C-569C-08B55488A255}"/>
              </a:ext>
            </a:extLst>
          </p:cNvPr>
          <p:cNvSpPr>
            <a:spLocks noChangeArrowheads="1"/>
          </p:cNvSpPr>
          <p:nvPr/>
        </p:nvSpPr>
        <p:spPr bwMode="auto">
          <a:xfrm>
            <a:off x="157942" y="4505498"/>
            <a:ext cx="1012365" cy="31377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8" name="Rectangle 13">
            <a:extLst>
              <a:ext uri="{FF2B5EF4-FFF2-40B4-BE49-F238E27FC236}">
                <a16:creationId xmlns:a16="http://schemas.microsoft.com/office/drawing/2014/main" id="{58079416-F080-56B8-054D-B8B241CFBEE8}"/>
              </a:ext>
            </a:extLst>
          </p:cNvPr>
          <p:cNvSpPr>
            <a:spLocks noChangeArrowheads="1"/>
          </p:cNvSpPr>
          <p:nvPr/>
        </p:nvSpPr>
        <p:spPr bwMode="auto">
          <a:xfrm>
            <a:off x="158129" y="1632815"/>
            <a:ext cx="563765" cy="31377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spTree>
    <p:extLst>
      <p:ext uri="{BB962C8B-B14F-4D97-AF65-F5344CB8AC3E}">
        <p14:creationId xmlns:p14="http://schemas.microsoft.com/office/powerpoint/2010/main" val="12186910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5AB79-AE72-12DE-83E0-E8D5762E10AF}"/>
              </a:ext>
            </a:extLst>
          </p:cNvPr>
          <p:cNvSpPr>
            <a:spLocks noGrp="1"/>
          </p:cNvSpPr>
          <p:nvPr>
            <p:ph type="title"/>
          </p:nvPr>
        </p:nvSpPr>
        <p:spPr/>
        <p:txBody>
          <a:bodyPr/>
          <a:lstStyle/>
          <a:p>
            <a:r>
              <a:rPr lang="en-US" dirty="0"/>
              <a:t>Targets for HIV Entry Inhibitors</a:t>
            </a:r>
          </a:p>
        </p:txBody>
      </p:sp>
    </p:spTree>
    <p:extLst>
      <p:ext uri="{BB962C8B-B14F-4D97-AF65-F5344CB8AC3E}">
        <p14:creationId xmlns:p14="http://schemas.microsoft.com/office/powerpoint/2010/main" val="1764425372"/>
      </p:ext>
    </p:extLst>
  </p:cSld>
  <p:clrMapOvr>
    <a:masterClrMapping/>
  </p:clrMapOvr>
  <p:transition spd="slow" advTm="37218"/>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D90AB4-AF8A-A388-F196-BF51D0EDA9E5}"/>
              </a:ext>
            </a:extLst>
          </p:cNvPr>
          <p:cNvPicPr>
            <a:picLocks noChangeAspect="1"/>
          </p:cNvPicPr>
          <p:nvPr/>
        </p:nvPicPr>
        <p:blipFill>
          <a:blip r:embed="rId3"/>
          <a:stretch>
            <a:fillRect/>
          </a:stretch>
        </p:blipFill>
        <p:spPr>
          <a:xfrm>
            <a:off x="228699" y="980884"/>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Fusion Inhibitor</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5" name="Rectangle 13">
            <a:extLst>
              <a:ext uri="{FF2B5EF4-FFF2-40B4-BE49-F238E27FC236}">
                <a16:creationId xmlns:a16="http://schemas.microsoft.com/office/drawing/2014/main" id="{4EF24C68-7126-3911-FD51-063705BC2894}"/>
              </a:ext>
            </a:extLst>
          </p:cNvPr>
          <p:cNvSpPr>
            <a:spLocks noChangeArrowheads="1"/>
          </p:cNvSpPr>
          <p:nvPr/>
        </p:nvSpPr>
        <p:spPr bwMode="auto">
          <a:xfrm>
            <a:off x="157942" y="4505498"/>
            <a:ext cx="1012365" cy="31377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6" name="Rectangle 13">
            <a:extLst>
              <a:ext uri="{FF2B5EF4-FFF2-40B4-BE49-F238E27FC236}">
                <a16:creationId xmlns:a16="http://schemas.microsoft.com/office/drawing/2014/main" id="{543F656E-F8EC-283C-CEAF-412429147FF3}"/>
              </a:ext>
            </a:extLst>
          </p:cNvPr>
          <p:cNvSpPr>
            <a:spLocks noChangeArrowheads="1"/>
          </p:cNvSpPr>
          <p:nvPr/>
        </p:nvSpPr>
        <p:spPr bwMode="auto">
          <a:xfrm>
            <a:off x="158129" y="1632815"/>
            <a:ext cx="563765" cy="31377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pic>
        <p:nvPicPr>
          <p:cNvPr id="3" name="Picture 2">
            <a:extLst>
              <a:ext uri="{FF2B5EF4-FFF2-40B4-BE49-F238E27FC236}">
                <a16:creationId xmlns:a16="http://schemas.microsoft.com/office/drawing/2014/main" id="{9CF26170-2E35-838E-12B4-5C3B81EB4C66}"/>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a:off x="2083759" y="3209797"/>
            <a:ext cx="251460" cy="457200"/>
          </a:xfrm>
          <a:prstGeom prst="rect">
            <a:avLst/>
          </a:prstGeom>
          <a:effectLst>
            <a:outerShdw blurRad="50800" dist="38100" dir="7800000" algn="ctr" rotWithShape="0">
              <a:srgbClr val="FFFF00"/>
            </a:outerShdw>
          </a:effectLst>
        </p:spPr>
      </p:pic>
      <p:pic>
        <p:nvPicPr>
          <p:cNvPr id="7" name="Picture 6">
            <a:extLst>
              <a:ext uri="{FF2B5EF4-FFF2-40B4-BE49-F238E27FC236}">
                <a16:creationId xmlns:a16="http://schemas.microsoft.com/office/drawing/2014/main" id="{24C1B0AE-E38F-965D-FD4D-F8089FDA06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a:off x="2445330" y="3211485"/>
            <a:ext cx="251460" cy="457200"/>
          </a:xfrm>
          <a:prstGeom prst="rect">
            <a:avLst/>
          </a:prstGeom>
          <a:effectLst>
            <a:outerShdw blurRad="50800" dist="63500" dir="7800000" algn="ctr" rotWithShape="0">
              <a:srgbClr val="FFFF00"/>
            </a:outerShdw>
          </a:effectLst>
        </p:spPr>
      </p:pic>
      <p:pic>
        <p:nvPicPr>
          <p:cNvPr id="8" name="Picture 7">
            <a:extLst>
              <a:ext uri="{FF2B5EF4-FFF2-40B4-BE49-F238E27FC236}">
                <a16:creationId xmlns:a16="http://schemas.microsoft.com/office/drawing/2014/main" id="{AFCB4C03-6D39-1B94-B562-FFC67573DA87}"/>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flipH="1">
            <a:off x="1619901" y="3194858"/>
            <a:ext cx="251460" cy="457200"/>
          </a:xfrm>
          <a:prstGeom prst="rect">
            <a:avLst/>
          </a:prstGeom>
          <a:effectLst>
            <a:outerShdw blurRad="50800" dist="63500" dir="2400000" algn="ctr" rotWithShape="0">
              <a:srgbClr val="FFFF00"/>
            </a:outerShdw>
          </a:effectLst>
        </p:spPr>
      </p:pic>
    </p:spTree>
    <p:extLst>
      <p:ext uri="{BB962C8B-B14F-4D97-AF65-F5344CB8AC3E}">
        <p14:creationId xmlns:p14="http://schemas.microsoft.com/office/powerpoint/2010/main" val="1689953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D90AB4-AF8A-A388-F196-BF51D0EDA9E5}"/>
              </a:ext>
            </a:extLst>
          </p:cNvPr>
          <p:cNvPicPr>
            <a:picLocks noChangeAspect="1"/>
          </p:cNvPicPr>
          <p:nvPr/>
        </p:nvPicPr>
        <p:blipFill>
          <a:blip r:embed="rId3"/>
          <a:stretch>
            <a:fillRect/>
          </a:stretch>
        </p:blipFill>
        <p:spPr>
          <a:xfrm>
            <a:off x="228699" y="980884"/>
            <a:ext cx="8686800" cy="38608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normAutofit/>
          </a:bodyPr>
          <a:lstStyle/>
          <a:p>
            <a:r>
              <a:rPr lang="en-US" dirty="0"/>
              <a:t>HIV Fusion Inhibitor</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9" name="Picture 8">
            <a:extLst>
              <a:ext uri="{FF2B5EF4-FFF2-40B4-BE49-F238E27FC236}">
                <a16:creationId xmlns:a16="http://schemas.microsoft.com/office/drawing/2014/main" id="{0549FA31-65F6-8C33-AD7C-E2343CA27FDC}"/>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a:off x="2083759" y="3209797"/>
            <a:ext cx="251460" cy="457200"/>
          </a:xfrm>
          <a:prstGeom prst="rect">
            <a:avLst/>
          </a:prstGeom>
          <a:effectLst>
            <a:outerShdw blurRad="50800" dist="38100" dir="7800000" algn="ctr" rotWithShape="0">
              <a:srgbClr val="FFFF00"/>
            </a:outerShdw>
          </a:effectLst>
        </p:spPr>
      </p:pic>
      <p:pic>
        <p:nvPicPr>
          <p:cNvPr id="10" name="Picture 9">
            <a:extLst>
              <a:ext uri="{FF2B5EF4-FFF2-40B4-BE49-F238E27FC236}">
                <a16:creationId xmlns:a16="http://schemas.microsoft.com/office/drawing/2014/main" id="{6B287596-A9B8-F04D-6558-1DC473B91C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a:off x="2445330" y="3211485"/>
            <a:ext cx="251460" cy="457200"/>
          </a:xfrm>
          <a:prstGeom prst="rect">
            <a:avLst/>
          </a:prstGeom>
          <a:effectLst>
            <a:outerShdw blurRad="50800" dist="63500" dir="7800000" algn="ctr" rotWithShape="0">
              <a:srgbClr val="FFFF00"/>
            </a:outerShdw>
          </a:effectLst>
        </p:spPr>
      </p:pic>
      <p:sp>
        <p:nvSpPr>
          <p:cNvPr id="13" name="Arc 12">
            <a:extLst>
              <a:ext uri="{FF2B5EF4-FFF2-40B4-BE49-F238E27FC236}">
                <a16:creationId xmlns:a16="http://schemas.microsoft.com/office/drawing/2014/main" id="{4909C655-BC40-74CB-C11B-37634FFDE207}"/>
              </a:ext>
            </a:extLst>
          </p:cNvPr>
          <p:cNvSpPr/>
          <p:nvPr/>
        </p:nvSpPr>
        <p:spPr>
          <a:xfrm rot="9603648" flipH="1">
            <a:off x="2061852" y="3006946"/>
            <a:ext cx="863473" cy="447076"/>
          </a:xfrm>
          <a:prstGeom prst="arc">
            <a:avLst>
              <a:gd name="adj1" fmla="val 17342908"/>
              <a:gd name="adj2" fmla="val 1920796"/>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A5CCF9BE-1947-CBAF-042B-7928D6E78276}"/>
              </a:ext>
            </a:extLst>
          </p:cNvPr>
          <p:cNvSpPr/>
          <p:nvPr/>
        </p:nvSpPr>
        <p:spPr>
          <a:xfrm rot="11996352">
            <a:off x="1409035" y="3006947"/>
            <a:ext cx="863473" cy="447076"/>
          </a:xfrm>
          <a:prstGeom prst="arc">
            <a:avLst>
              <a:gd name="adj1" fmla="val 17342908"/>
              <a:gd name="adj2" fmla="val 1920796"/>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3" name="Group 22">
            <a:extLst>
              <a:ext uri="{FF2B5EF4-FFF2-40B4-BE49-F238E27FC236}">
                <a16:creationId xmlns:a16="http://schemas.microsoft.com/office/drawing/2014/main" id="{5653E22C-2A97-D342-81AB-2D9916AB357D}"/>
              </a:ext>
            </a:extLst>
          </p:cNvPr>
          <p:cNvGrpSpPr>
            <a:grpSpLocks/>
          </p:cNvGrpSpPr>
          <p:nvPr/>
        </p:nvGrpSpPr>
        <p:grpSpPr>
          <a:xfrm>
            <a:off x="2805089" y="3059722"/>
            <a:ext cx="182880" cy="164592"/>
            <a:chOff x="3311525" y="2301875"/>
            <a:chExt cx="260350" cy="320040"/>
          </a:xfrm>
        </p:grpSpPr>
        <p:cxnSp>
          <p:nvCxnSpPr>
            <p:cNvPr id="20" name="Straight Connector 19">
              <a:extLst>
                <a:ext uri="{FF2B5EF4-FFF2-40B4-BE49-F238E27FC236}">
                  <a16:creationId xmlns:a16="http://schemas.microsoft.com/office/drawing/2014/main" id="{7FCC832F-E6C7-6E2B-F250-855FC08C7998}"/>
                </a:ext>
              </a:extLst>
            </p:cNvPr>
            <p:cNvCxnSpPr>
              <a:cxnSpLocks/>
            </p:cNvCxnSpPr>
            <p:nvPr/>
          </p:nvCxnSpPr>
          <p:spPr>
            <a:xfrm>
              <a:off x="3321050" y="2301875"/>
              <a:ext cx="250825" cy="320040"/>
            </a:xfrm>
            <a:prstGeom prst="line">
              <a:avLst/>
            </a:prstGeom>
            <a:ln w="57150" cap="rnd">
              <a:solidFill>
                <a:srgbClr val="FFC60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77D9469-0C99-20C2-83FB-411ED5689868}"/>
                </a:ext>
              </a:extLst>
            </p:cNvPr>
            <p:cNvCxnSpPr>
              <a:cxnSpLocks/>
            </p:cNvCxnSpPr>
            <p:nvPr/>
          </p:nvCxnSpPr>
          <p:spPr>
            <a:xfrm flipH="1">
              <a:off x="3311525" y="2301875"/>
              <a:ext cx="250825" cy="320040"/>
            </a:xfrm>
            <a:prstGeom prst="line">
              <a:avLst/>
            </a:prstGeom>
            <a:ln w="57150" cap="rnd">
              <a:solidFill>
                <a:srgbClr val="FFC60D"/>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B904449A-9ACE-4B70-A0FD-58E4CEB2B7AD}"/>
              </a:ext>
            </a:extLst>
          </p:cNvPr>
          <p:cNvGrpSpPr>
            <a:grpSpLocks/>
          </p:cNvGrpSpPr>
          <p:nvPr/>
        </p:nvGrpSpPr>
        <p:grpSpPr>
          <a:xfrm>
            <a:off x="1350498" y="3059722"/>
            <a:ext cx="182880" cy="164592"/>
            <a:chOff x="3311525" y="2301875"/>
            <a:chExt cx="260350" cy="320040"/>
          </a:xfrm>
        </p:grpSpPr>
        <p:cxnSp>
          <p:nvCxnSpPr>
            <p:cNvPr id="36" name="Straight Connector 35">
              <a:extLst>
                <a:ext uri="{FF2B5EF4-FFF2-40B4-BE49-F238E27FC236}">
                  <a16:creationId xmlns:a16="http://schemas.microsoft.com/office/drawing/2014/main" id="{2A4A7566-6FDD-0852-4087-E0F90FA92971}"/>
                </a:ext>
              </a:extLst>
            </p:cNvPr>
            <p:cNvCxnSpPr>
              <a:cxnSpLocks/>
            </p:cNvCxnSpPr>
            <p:nvPr/>
          </p:nvCxnSpPr>
          <p:spPr>
            <a:xfrm>
              <a:off x="3321050" y="2301875"/>
              <a:ext cx="250825" cy="320040"/>
            </a:xfrm>
            <a:prstGeom prst="line">
              <a:avLst/>
            </a:prstGeom>
            <a:ln w="57150" cap="rnd">
              <a:solidFill>
                <a:srgbClr val="FFC60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93D83BF-5354-54AE-9FB6-E0DF6D4294C6}"/>
                </a:ext>
              </a:extLst>
            </p:cNvPr>
            <p:cNvCxnSpPr>
              <a:cxnSpLocks/>
            </p:cNvCxnSpPr>
            <p:nvPr/>
          </p:nvCxnSpPr>
          <p:spPr>
            <a:xfrm flipH="1">
              <a:off x="3311525" y="2301875"/>
              <a:ext cx="250825" cy="320040"/>
            </a:xfrm>
            <a:prstGeom prst="line">
              <a:avLst/>
            </a:prstGeom>
            <a:ln w="57150" cap="rnd">
              <a:solidFill>
                <a:srgbClr val="FFC60D"/>
              </a:solidFill>
            </a:ln>
          </p:spPr>
          <p:style>
            <a:lnRef idx="1">
              <a:schemeClr val="accent1"/>
            </a:lnRef>
            <a:fillRef idx="0">
              <a:schemeClr val="accent1"/>
            </a:fillRef>
            <a:effectRef idx="0">
              <a:schemeClr val="accent1"/>
            </a:effectRef>
            <a:fontRef idx="minor">
              <a:schemeClr val="tx1"/>
            </a:fontRef>
          </p:style>
        </p:cxnSp>
      </p:grpSp>
      <p:sp>
        <p:nvSpPr>
          <p:cNvPr id="5" name="Rectangle 13">
            <a:extLst>
              <a:ext uri="{FF2B5EF4-FFF2-40B4-BE49-F238E27FC236}">
                <a16:creationId xmlns:a16="http://schemas.microsoft.com/office/drawing/2014/main" id="{E47261DA-4DAF-21A0-5282-F93B1DB89EA2}"/>
              </a:ext>
            </a:extLst>
          </p:cNvPr>
          <p:cNvSpPr>
            <a:spLocks noChangeArrowheads="1"/>
          </p:cNvSpPr>
          <p:nvPr/>
        </p:nvSpPr>
        <p:spPr bwMode="auto">
          <a:xfrm>
            <a:off x="157942" y="4505498"/>
            <a:ext cx="1012365" cy="31377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6" name="Rectangle 13">
            <a:extLst>
              <a:ext uri="{FF2B5EF4-FFF2-40B4-BE49-F238E27FC236}">
                <a16:creationId xmlns:a16="http://schemas.microsoft.com/office/drawing/2014/main" id="{14A60061-B05B-576A-0B54-E3FB76BE8DE3}"/>
              </a:ext>
            </a:extLst>
          </p:cNvPr>
          <p:cNvSpPr>
            <a:spLocks noChangeArrowheads="1"/>
          </p:cNvSpPr>
          <p:nvPr/>
        </p:nvSpPr>
        <p:spPr bwMode="auto">
          <a:xfrm>
            <a:off x="158129" y="1632815"/>
            <a:ext cx="563765" cy="31377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pic>
        <p:nvPicPr>
          <p:cNvPr id="3" name="Picture 2">
            <a:extLst>
              <a:ext uri="{FF2B5EF4-FFF2-40B4-BE49-F238E27FC236}">
                <a16:creationId xmlns:a16="http://schemas.microsoft.com/office/drawing/2014/main" id="{07EE4200-6225-883D-819A-6E43373F1FF9}"/>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flipH="1">
            <a:off x="1619901" y="3194858"/>
            <a:ext cx="251460" cy="457200"/>
          </a:xfrm>
          <a:prstGeom prst="rect">
            <a:avLst/>
          </a:prstGeom>
          <a:effectLst>
            <a:outerShdw blurRad="50800" dist="63500" dir="2400000" algn="ctr" rotWithShape="0">
              <a:srgbClr val="FFFF00"/>
            </a:outerShdw>
          </a:effectLst>
        </p:spPr>
      </p:pic>
    </p:spTree>
    <p:extLst>
      <p:ext uri="{BB962C8B-B14F-4D97-AF65-F5344CB8AC3E}">
        <p14:creationId xmlns:p14="http://schemas.microsoft.com/office/powerpoint/2010/main" val="2630248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49DAD5-BF2C-D869-F61A-76ECA4863C63}"/>
              </a:ext>
            </a:extLst>
          </p:cNvPr>
          <p:cNvSpPr>
            <a:spLocks noGrp="1"/>
          </p:cNvSpPr>
          <p:nvPr>
            <p:ph type="title"/>
          </p:nvPr>
        </p:nvSpPr>
        <p:spPr/>
        <p:txBody>
          <a:bodyPr/>
          <a:lstStyle/>
          <a:p>
            <a:r>
              <a:rPr lang="en-US" dirty="0"/>
              <a:t>Enfuvirtide (</a:t>
            </a:r>
            <a:r>
              <a:rPr lang="en-US" i="1" dirty="0" err="1"/>
              <a:t>Fuzeon</a:t>
            </a:r>
            <a:r>
              <a:rPr lang="en-US" dirty="0"/>
              <a:t>)</a:t>
            </a:r>
          </a:p>
        </p:txBody>
      </p:sp>
      <p:sp>
        <p:nvSpPr>
          <p:cNvPr id="3" name="Text Placeholder 2">
            <a:extLst>
              <a:ext uri="{FF2B5EF4-FFF2-40B4-BE49-F238E27FC236}">
                <a16:creationId xmlns:a16="http://schemas.microsoft.com/office/drawing/2014/main" id="{B9C3E047-95D3-4710-AD5C-34884313B9AE}"/>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8" name="Picture 7">
            <a:extLst>
              <a:ext uri="{FF2B5EF4-FFF2-40B4-BE49-F238E27FC236}">
                <a16:creationId xmlns:a16="http://schemas.microsoft.com/office/drawing/2014/main" id="{5E591DD2-AB0B-710B-A94A-5996658F8A9E}"/>
              </a:ext>
            </a:extLst>
          </p:cNvPr>
          <p:cNvPicPr>
            <a:picLocks noChangeAspect="1"/>
          </p:cNvPicPr>
          <p:nvPr/>
        </p:nvPicPr>
        <p:blipFill>
          <a:blip r:embed="rId2"/>
          <a:stretch>
            <a:fillRect/>
          </a:stretch>
        </p:blipFill>
        <p:spPr>
          <a:xfrm>
            <a:off x="3350700" y="1225054"/>
            <a:ext cx="4301050" cy="3609810"/>
          </a:xfrm>
          <a:prstGeom prst="rect">
            <a:avLst/>
          </a:prstGeom>
        </p:spPr>
      </p:pic>
      <p:sp>
        <p:nvSpPr>
          <p:cNvPr id="11" name="TextBox 10">
            <a:extLst>
              <a:ext uri="{FF2B5EF4-FFF2-40B4-BE49-F238E27FC236}">
                <a16:creationId xmlns:a16="http://schemas.microsoft.com/office/drawing/2014/main" id="{22874105-8663-EBCE-28E7-B8F9536F6AC3}"/>
              </a:ext>
            </a:extLst>
          </p:cNvPr>
          <p:cNvSpPr txBox="1"/>
          <p:nvPr/>
        </p:nvSpPr>
        <p:spPr>
          <a:xfrm>
            <a:off x="962090" y="1364048"/>
            <a:ext cx="4877147" cy="835806"/>
          </a:xfrm>
          <a:prstGeom prst="rect">
            <a:avLst/>
          </a:prstGeom>
          <a:noFill/>
        </p:spPr>
        <p:txBody>
          <a:bodyPr wrap="square">
            <a:spAutoFit/>
          </a:bodyPr>
          <a:lstStyle/>
          <a:p>
            <a:pPr>
              <a:lnSpc>
                <a:spcPts val="1700"/>
              </a:lnSpc>
            </a:pPr>
            <a:r>
              <a:rPr lang="en-US" sz="1600" b="1" dirty="0">
                <a:latin typeface="Calibri" panose="020F0502020204030204" pitchFamily="34" charset="0"/>
                <a:cs typeface="Calibri" panose="020F0502020204030204" pitchFamily="34" charset="0"/>
              </a:rPr>
              <a:t>Dosing (Subcutaneous)</a:t>
            </a:r>
          </a:p>
          <a:p>
            <a:pPr marL="285750" lvl="1" indent="-102870">
              <a:lnSpc>
                <a:spcPts val="2100"/>
              </a:lnSpc>
              <a:buClr>
                <a:srgbClr val="D0A00F"/>
              </a:buClr>
              <a:buFont typeface="Arial" panose="020B0604020202020204" pitchFamily="34" charset="0"/>
              <a:buChar char="•"/>
            </a:pPr>
            <a:r>
              <a:rPr lang="en-US" sz="1600" dirty="0">
                <a:latin typeface="Calibri" panose="020F0502020204030204" pitchFamily="34" charset="0"/>
                <a:cs typeface="Calibri" panose="020F0502020204030204" pitchFamily="34" charset="0"/>
              </a:rPr>
              <a:t>90 mg (1 mL) bid</a:t>
            </a:r>
          </a:p>
          <a:p>
            <a:pPr marL="285750" lvl="1" indent="-102870">
              <a:lnSpc>
                <a:spcPts val="2100"/>
              </a:lnSpc>
              <a:buClr>
                <a:srgbClr val="D0A00F"/>
              </a:buClr>
              <a:buFont typeface="Arial" panose="020B0604020202020204" pitchFamily="34" charset="0"/>
              <a:buChar char="•"/>
            </a:pPr>
            <a:r>
              <a:rPr lang="en-US" sz="1600" dirty="0">
                <a:latin typeface="Calibri" panose="020F0502020204030204" pitchFamily="34" charset="0"/>
                <a:cs typeface="Calibri" panose="020F0502020204030204" pitchFamily="34" charset="0"/>
              </a:rPr>
              <a:t>Inject into upper arm, anterior thigh or abdomen </a:t>
            </a:r>
          </a:p>
        </p:txBody>
      </p:sp>
      <p:pic>
        <p:nvPicPr>
          <p:cNvPr id="2" name="Picture 1">
            <a:extLst>
              <a:ext uri="{FF2B5EF4-FFF2-40B4-BE49-F238E27FC236}">
                <a16:creationId xmlns:a16="http://schemas.microsoft.com/office/drawing/2014/main" id="{855022D1-6805-A60B-DA29-5A3B6564FAF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11500"/>
                    </a14:imgEffect>
                    <a14:imgEffect>
                      <a14:saturation sat="400000"/>
                    </a14:imgEffect>
                    <a14:imgEffect>
                      <a14:brightnessContrast bright="40000" contrast="-20000"/>
                    </a14:imgEffect>
                  </a14:imgLayer>
                </a14:imgProps>
              </a:ext>
            </a:extLst>
          </a:blip>
          <a:stretch>
            <a:fillRect/>
          </a:stretch>
        </p:blipFill>
        <p:spPr>
          <a:xfrm>
            <a:off x="485279" y="1407539"/>
            <a:ext cx="342664" cy="859809"/>
          </a:xfrm>
          <a:prstGeom prst="rect">
            <a:avLst/>
          </a:prstGeom>
          <a:solidFill>
            <a:schemeClr val="bg1"/>
          </a:solidFill>
        </p:spPr>
      </p:pic>
    </p:spTree>
    <p:extLst>
      <p:ext uri="{BB962C8B-B14F-4D97-AF65-F5344CB8AC3E}">
        <p14:creationId xmlns:p14="http://schemas.microsoft.com/office/powerpoint/2010/main" val="3375163562"/>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E1D-41CD-02B7-F02B-D47854B5A6A1}"/>
              </a:ext>
            </a:extLst>
          </p:cNvPr>
          <p:cNvSpPr>
            <a:spLocks noGrp="1"/>
          </p:cNvSpPr>
          <p:nvPr>
            <p:ph type="title"/>
          </p:nvPr>
        </p:nvSpPr>
        <p:spPr/>
        <p:txBody>
          <a:bodyPr/>
          <a:lstStyle/>
          <a:p>
            <a:r>
              <a:rPr lang="en-US" dirty="0"/>
              <a:t>Summary Concepts</a:t>
            </a:r>
          </a:p>
        </p:txBody>
      </p:sp>
    </p:spTree>
    <p:extLst>
      <p:ext uri="{BB962C8B-B14F-4D97-AF65-F5344CB8AC3E}">
        <p14:creationId xmlns:p14="http://schemas.microsoft.com/office/powerpoint/2010/main" val="3878989431"/>
      </p:ext>
    </p:extLst>
  </p:cSld>
  <p:clrMapOvr>
    <a:masterClrMapping/>
  </p:clrMapOvr>
  <p:transition spd="slow" advTm="9888"/>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2D9EF5-A3C0-4245-A758-45A05687194D}"/>
              </a:ext>
            </a:extLst>
          </p:cNvPr>
          <p:cNvPicPr>
            <a:picLocks noChangeAspect="1"/>
          </p:cNvPicPr>
          <p:nvPr/>
        </p:nvPicPr>
        <p:blipFill>
          <a:blip r:embed="rId2"/>
          <a:stretch>
            <a:fillRect/>
          </a:stretch>
        </p:blipFill>
        <p:spPr>
          <a:xfrm>
            <a:off x="5880100" y="1791087"/>
            <a:ext cx="1911351" cy="2114163"/>
          </a:xfrm>
          <a:prstGeom prst="rect">
            <a:avLst/>
          </a:prstGeom>
          <a:effectLst>
            <a:softEdge rad="38100"/>
          </a:effectLst>
        </p:spPr>
      </p:pic>
      <p:sp>
        <p:nvSpPr>
          <p:cNvPr id="474" name="Title 473"/>
          <p:cNvSpPr>
            <a:spLocks noGrp="1"/>
          </p:cNvSpPr>
          <p:nvPr>
            <p:ph type="title"/>
          </p:nvPr>
        </p:nvSpPr>
        <p:spPr/>
        <p:txBody>
          <a:bodyPr>
            <a:normAutofit/>
          </a:bodyPr>
          <a:lstStyle/>
          <a:p>
            <a:r>
              <a:rPr lang="en-US" sz="2800" dirty="0"/>
              <a:t>HIV Entry Inhibitors that Bind to HIV</a:t>
            </a:r>
            <a:endParaRPr lang="en-US" sz="2800" b="1" dirty="0"/>
          </a:p>
        </p:txBody>
      </p:sp>
      <p:sp>
        <p:nvSpPr>
          <p:cNvPr id="5" name="Text Placeholder 4">
            <a:extLst>
              <a:ext uri="{FF2B5EF4-FFF2-40B4-BE49-F238E27FC236}">
                <a16:creationId xmlns:a16="http://schemas.microsoft.com/office/drawing/2014/main" id="{753F7E66-71DB-531D-7165-05B323680E36}"/>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4" name="Rectangle 3">
            <a:extLst>
              <a:ext uri="{FF2B5EF4-FFF2-40B4-BE49-F238E27FC236}">
                <a16:creationId xmlns:a16="http://schemas.microsoft.com/office/drawing/2014/main" id="{7042E627-6F4B-A141-A633-5E437D884997}"/>
              </a:ext>
            </a:extLst>
          </p:cNvPr>
          <p:cNvSpPr/>
          <p:nvPr/>
        </p:nvSpPr>
        <p:spPr>
          <a:xfrm>
            <a:off x="107967" y="1169677"/>
            <a:ext cx="4389120" cy="548640"/>
          </a:xfrm>
          <a:prstGeom prst="rect">
            <a:avLst/>
          </a:prstGeom>
          <a:solidFill>
            <a:srgbClr val="009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Arial" panose="020B0604020202020204" pitchFamily="34" charset="0"/>
                <a:cs typeface="Arial" panose="020B0604020202020204" pitchFamily="34" charset="0"/>
              </a:rPr>
              <a:t>Attachment Inhibitor </a:t>
            </a:r>
            <a:br>
              <a:rPr lang="en-US" sz="1350" b="1" dirty="0">
                <a:latin typeface="Arial" panose="020B0604020202020204" pitchFamily="34" charset="0"/>
                <a:cs typeface="Arial" panose="020B0604020202020204" pitchFamily="34" charset="0"/>
              </a:rPr>
            </a:br>
            <a:r>
              <a:rPr lang="en-US" sz="1350" b="1" dirty="0">
                <a:latin typeface="Arial" panose="020B0604020202020204" pitchFamily="34" charset="0"/>
                <a:cs typeface="Arial" panose="020B0604020202020204" pitchFamily="34" charset="0"/>
              </a:rPr>
              <a:t>(binds to HIV gp120)</a:t>
            </a:r>
          </a:p>
        </p:txBody>
      </p:sp>
      <p:sp>
        <p:nvSpPr>
          <p:cNvPr id="153" name="Rectangle 152">
            <a:extLst>
              <a:ext uri="{FF2B5EF4-FFF2-40B4-BE49-F238E27FC236}">
                <a16:creationId xmlns:a16="http://schemas.microsoft.com/office/drawing/2014/main" id="{32E47BFB-7EB7-F049-95A1-4B5BFB06A7A8}"/>
              </a:ext>
            </a:extLst>
          </p:cNvPr>
          <p:cNvSpPr/>
          <p:nvPr/>
        </p:nvSpPr>
        <p:spPr>
          <a:xfrm>
            <a:off x="4645822" y="1169677"/>
            <a:ext cx="4389120" cy="548640"/>
          </a:xfrm>
          <a:prstGeom prst="rect">
            <a:avLst/>
          </a:prstGeom>
          <a:solidFill>
            <a:srgbClr val="AC6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Arial" panose="020B0604020202020204" pitchFamily="34" charset="0"/>
                <a:cs typeface="Arial" panose="020B0604020202020204" pitchFamily="34" charset="0"/>
              </a:rPr>
              <a:t>Fusion Inhibitor </a:t>
            </a:r>
            <a:br>
              <a:rPr lang="en-US" sz="1350" b="1" dirty="0">
                <a:latin typeface="Arial" panose="020B0604020202020204" pitchFamily="34" charset="0"/>
                <a:cs typeface="Arial" panose="020B0604020202020204" pitchFamily="34" charset="0"/>
              </a:rPr>
            </a:br>
            <a:r>
              <a:rPr lang="en-US" sz="1350" b="1" dirty="0">
                <a:latin typeface="Arial" panose="020B0604020202020204" pitchFamily="34" charset="0"/>
                <a:cs typeface="Arial" panose="020B0604020202020204" pitchFamily="34" charset="0"/>
              </a:rPr>
              <a:t>(binds to HIV gp41)</a:t>
            </a:r>
          </a:p>
        </p:txBody>
      </p:sp>
      <p:sp>
        <p:nvSpPr>
          <p:cNvPr id="3" name="Rectangle 2">
            <a:extLst>
              <a:ext uri="{FF2B5EF4-FFF2-40B4-BE49-F238E27FC236}">
                <a16:creationId xmlns:a16="http://schemas.microsoft.com/office/drawing/2014/main" id="{B0B9E5A0-DB96-26BF-85A4-3596656FC783}"/>
              </a:ext>
            </a:extLst>
          </p:cNvPr>
          <p:cNvSpPr/>
          <p:nvPr/>
        </p:nvSpPr>
        <p:spPr>
          <a:xfrm>
            <a:off x="107967" y="3943350"/>
            <a:ext cx="4389120" cy="548640"/>
          </a:xfrm>
          <a:prstGeom prst="rect">
            <a:avLst/>
          </a:prstGeom>
          <a:solidFill>
            <a:schemeClr val="bg1">
              <a:lumMod val="8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65000"/>
                    <a:lumOff val="35000"/>
                  </a:schemeClr>
                </a:solidFill>
                <a:latin typeface="Arial" panose="020B0604020202020204" pitchFamily="34" charset="0"/>
                <a:cs typeface="Arial" panose="020B0604020202020204" pitchFamily="34" charset="0"/>
              </a:rPr>
              <a:t>Fostemsavir</a:t>
            </a:r>
          </a:p>
        </p:txBody>
      </p:sp>
      <p:sp>
        <p:nvSpPr>
          <p:cNvPr id="6" name="Rectangle 5">
            <a:extLst>
              <a:ext uri="{FF2B5EF4-FFF2-40B4-BE49-F238E27FC236}">
                <a16:creationId xmlns:a16="http://schemas.microsoft.com/office/drawing/2014/main" id="{9D686210-DF60-5E56-DE38-177C640E84E7}"/>
              </a:ext>
            </a:extLst>
          </p:cNvPr>
          <p:cNvSpPr/>
          <p:nvPr/>
        </p:nvSpPr>
        <p:spPr>
          <a:xfrm>
            <a:off x="4645822" y="3943350"/>
            <a:ext cx="4389120" cy="548640"/>
          </a:xfrm>
          <a:prstGeom prst="rect">
            <a:avLst/>
          </a:prstGeom>
          <a:solidFill>
            <a:schemeClr val="bg1">
              <a:lumMod val="8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65000"/>
                    <a:lumOff val="35000"/>
                  </a:schemeClr>
                </a:solidFill>
                <a:latin typeface="Arial" panose="020B0604020202020204" pitchFamily="34" charset="0"/>
                <a:cs typeface="Arial" panose="020B0604020202020204" pitchFamily="34" charset="0"/>
              </a:rPr>
              <a:t>Enfuvirtide</a:t>
            </a:r>
          </a:p>
        </p:txBody>
      </p:sp>
      <p:sp>
        <p:nvSpPr>
          <p:cNvPr id="7" name="Rectangle 13">
            <a:extLst>
              <a:ext uri="{FF2B5EF4-FFF2-40B4-BE49-F238E27FC236}">
                <a16:creationId xmlns:a16="http://schemas.microsoft.com/office/drawing/2014/main" id="{638D5515-857C-0F31-96E5-A8533FF2A8D0}"/>
              </a:ext>
            </a:extLst>
          </p:cNvPr>
          <p:cNvSpPr>
            <a:spLocks noChangeArrowheads="1"/>
          </p:cNvSpPr>
          <p:nvPr/>
        </p:nvSpPr>
        <p:spPr bwMode="auto">
          <a:xfrm>
            <a:off x="4863150" y="2584450"/>
            <a:ext cx="1012365" cy="254144"/>
          </a:xfrm>
          <a:prstGeom prst="rect">
            <a:avLst/>
          </a:prstGeom>
          <a:noFill/>
          <a:ln w="12700">
            <a:noFill/>
            <a:miter lim="800000"/>
            <a:headEnd/>
            <a:tailEnd/>
          </a:ln>
          <a:effectLst/>
        </p:spPr>
        <p:txBody>
          <a:bodyPr wrap="none" anchor="ctr">
            <a:prstTxWarp prst="textNoShape">
              <a:avLst/>
            </a:prstTxWarp>
          </a:bodyPr>
          <a:lstStyle/>
          <a:p>
            <a:r>
              <a:rPr lang="en-US" sz="1200" b="1" dirty="0">
                <a:solidFill>
                  <a:schemeClr val="tx1">
                    <a:lumMod val="65000"/>
                    <a:lumOff val="35000"/>
                  </a:schemeClr>
                </a:solidFill>
                <a:latin typeface="Calibri" panose="020F0502020204030204" pitchFamily="34" charset="0"/>
                <a:cs typeface="Calibri" panose="020F0502020204030204" pitchFamily="34" charset="0"/>
              </a:rPr>
              <a:t>Enfuvirtide</a:t>
            </a:r>
          </a:p>
        </p:txBody>
      </p:sp>
      <p:sp>
        <p:nvSpPr>
          <p:cNvPr id="12" name="Arc 11">
            <a:extLst>
              <a:ext uri="{FF2B5EF4-FFF2-40B4-BE49-F238E27FC236}">
                <a16:creationId xmlns:a16="http://schemas.microsoft.com/office/drawing/2014/main" id="{429F4084-AF86-86E4-F9F5-5577BE4E1B65}"/>
              </a:ext>
            </a:extLst>
          </p:cNvPr>
          <p:cNvSpPr/>
          <p:nvPr/>
        </p:nvSpPr>
        <p:spPr>
          <a:xfrm rot="9603648" flipH="1">
            <a:off x="7085965" y="2898986"/>
            <a:ext cx="480554" cy="248815"/>
          </a:xfrm>
          <a:prstGeom prst="arc">
            <a:avLst>
              <a:gd name="adj1" fmla="val 17342908"/>
              <a:gd name="adj2" fmla="val 1920796"/>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3">
            <a:extLst>
              <a:ext uri="{FF2B5EF4-FFF2-40B4-BE49-F238E27FC236}">
                <a16:creationId xmlns:a16="http://schemas.microsoft.com/office/drawing/2014/main" id="{BD607633-CB7F-F8EB-18FE-87BE118FA59B}"/>
              </a:ext>
            </a:extLst>
          </p:cNvPr>
          <p:cNvSpPr>
            <a:spLocks noChangeArrowheads="1"/>
          </p:cNvSpPr>
          <p:nvPr/>
        </p:nvSpPr>
        <p:spPr bwMode="auto">
          <a:xfrm>
            <a:off x="7549108" y="2843529"/>
            <a:ext cx="1455192" cy="240919"/>
          </a:xfrm>
          <a:prstGeom prst="rect">
            <a:avLst/>
          </a:prstGeom>
          <a:noFill/>
          <a:ln w="12700">
            <a:noFill/>
            <a:miter lim="800000"/>
            <a:headEnd/>
            <a:tailEnd/>
          </a:ln>
          <a:effectLst/>
        </p:spPr>
        <p:txBody>
          <a:bodyPr wrap="none" anchor="ctr">
            <a:prstTxWarp prst="textNoShape">
              <a:avLst/>
            </a:prstTxWarp>
          </a:bodyPr>
          <a:lstStyle/>
          <a:p>
            <a:r>
              <a:rPr lang="en-US" sz="1200" dirty="0">
                <a:solidFill>
                  <a:schemeClr val="tx1">
                    <a:lumMod val="65000"/>
                    <a:lumOff val="35000"/>
                  </a:schemeClr>
                </a:solidFill>
                <a:latin typeface="Calibri" panose="020F0502020204030204" pitchFamily="34" charset="0"/>
                <a:cs typeface="Calibri" panose="020F0502020204030204" pitchFamily="34" charset="0"/>
              </a:rPr>
              <a:t>HR1 and HR2 folding</a:t>
            </a:r>
          </a:p>
        </p:txBody>
      </p:sp>
      <p:sp>
        <p:nvSpPr>
          <p:cNvPr id="14" name="Rectangle 13">
            <a:extLst>
              <a:ext uri="{FF2B5EF4-FFF2-40B4-BE49-F238E27FC236}">
                <a16:creationId xmlns:a16="http://schemas.microsoft.com/office/drawing/2014/main" id="{4508C218-9FC4-7075-9827-2625F447BCA4}"/>
              </a:ext>
            </a:extLst>
          </p:cNvPr>
          <p:cNvSpPr>
            <a:spLocks noChangeArrowheads="1"/>
          </p:cNvSpPr>
          <p:nvPr/>
        </p:nvSpPr>
        <p:spPr bwMode="auto">
          <a:xfrm>
            <a:off x="5892180" y="3517861"/>
            <a:ext cx="876920" cy="174624"/>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Host cell </a:t>
            </a:r>
          </a:p>
        </p:txBody>
      </p:sp>
      <p:pic>
        <p:nvPicPr>
          <p:cNvPr id="16" name="Picture 15">
            <a:extLst>
              <a:ext uri="{FF2B5EF4-FFF2-40B4-BE49-F238E27FC236}">
                <a16:creationId xmlns:a16="http://schemas.microsoft.com/office/drawing/2014/main" id="{C37FC41B-3002-962E-82B7-2F8B7CA3C74E}"/>
              </a:ext>
            </a:extLst>
          </p:cNvPr>
          <p:cNvPicPr>
            <a:picLocks noChangeAspect="1"/>
          </p:cNvPicPr>
          <p:nvPr/>
        </p:nvPicPr>
        <p:blipFill>
          <a:blip r:embed="rId3"/>
          <a:stretch>
            <a:fillRect/>
          </a:stretch>
        </p:blipFill>
        <p:spPr>
          <a:xfrm>
            <a:off x="361950" y="1828800"/>
            <a:ext cx="3810000" cy="1981200"/>
          </a:xfrm>
          <a:prstGeom prst="rect">
            <a:avLst/>
          </a:prstGeom>
          <a:solidFill>
            <a:srgbClr val="FEFFFE"/>
          </a:solidFill>
          <a:effectLst>
            <a:softEdge rad="38100"/>
          </a:effectLst>
        </p:spPr>
      </p:pic>
      <p:sp>
        <p:nvSpPr>
          <p:cNvPr id="17" name="Rectangle 16">
            <a:extLst>
              <a:ext uri="{FF2B5EF4-FFF2-40B4-BE49-F238E27FC236}">
                <a16:creationId xmlns:a16="http://schemas.microsoft.com/office/drawing/2014/main" id="{5F47A4C5-ED08-CFE1-DEC9-60C4DF9C7D0C}"/>
              </a:ext>
            </a:extLst>
          </p:cNvPr>
          <p:cNvSpPr>
            <a:spLocks noChangeArrowheads="1"/>
          </p:cNvSpPr>
          <p:nvPr/>
        </p:nvSpPr>
        <p:spPr bwMode="auto">
          <a:xfrm>
            <a:off x="5873130" y="2012911"/>
            <a:ext cx="788020" cy="174624"/>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HIV</a:t>
            </a:r>
          </a:p>
        </p:txBody>
      </p:sp>
      <p:pic>
        <p:nvPicPr>
          <p:cNvPr id="20" name="Picture 19">
            <a:extLst>
              <a:ext uri="{FF2B5EF4-FFF2-40B4-BE49-F238E27FC236}">
                <a16:creationId xmlns:a16="http://schemas.microsoft.com/office/drawing/2014/main" id="{1F2788A4-86CD-ACF4-EA3D-DF28AF009C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938" b="95062" l="1389" r="98611">
                        <a14:foregroundMark x1="66899" y1="64012" x2="44874" y2="72546"/>
                        <a14:foregroundMark x1="46403" y1="72637" x2="66614" y2="65451"/>
                        <a14:foregroundMark x1="67536" y1="60803" x2="25011" y2="45683"/>
                        <a14:foregroundMark x1="48566" y1="21219" x2="72192" y2="42998"/>
                        <a14:foregroundMark x1="89395" y1="74153" x2="89377" y2="74292"/>
                        <a14:foregroundMark x1="9695" y1="74266" x2="9666" y2="74092"/>
                        <a14:backgroundMark x1="5556" y1="2469" x2="25000" y2="2469"/>
                        <a14:backgroundMark x1="31944" y1="2469" x2="1389" y2="6173"/>
                        <a14:backgroundMark x1="34722" y1="2469" x2="31944" y2="4938"/>
                        <a14:backgroundMark x1="27778" y1="8642" x2="0" y2="27160"/>
                        <a14:backgroundMark x1="83333" y1="3704" x2="97222" y2="14815"/>
                        <a14:backgroundMark x1="61111" y1="3704" x2="98611" y2="24691"/>
                        <a14:backgroundMark x1="93056" y1="53086" x2="88889" y2="74074"/>
                        <a14:backgroundMark x1="88889" y1="74074" x2="73611" y2="98765"/>
                        <a14:backgroundMark x1="12500" y1="88889" x2="54167" y2="91358"/>
                        <a14:backgroundMark x1="1389" y1="54321" x2="9722" y2="74074"/>
                        <a14:backgroundMark x1="8333" y1="75309" x2="18056" y2="82716"/>
                        <a14:backgroundMark x1="45833" y1="91358" x2="68056" y2="92593"/>
                        <a14:backgroundMark x1="68056" y1="92593" x2="69444" y2="92593"/>
                        <a14:backgroundMark x1="87500" y1="77778" x2="93056" y2="76543"/>
                        <a14:backgroundMark x1="97222" y1="38272" x2="93056" y2="58025"/>
                        <a14:backgroundMark x1="37500" y1="3704" x2="59722" y2="3704"/>
                        <a14:backgroundMark x1="59722" y1="3704" x2="61111" y2="3704"/>
                        <a14:backgroundMark x1="1389" y1="27160" x2="1389" y2="48148"/>
                        <a14:backgroundMark x1="1389" y1="48148" x2="2778" y2="51852"/>
                        <a14:backgroundMark x1="2778" y1="51852" x2="5556" y2="54321"/>
                      </a14:backgroundRemoval>
                    </a14:imgEffect>
                  </a14:imgLayer>
                </a14:imgProps>
              </a:ext>
            </a:extLst>
          </a:blip>
          <a:stretch>
            <a:fillRect/>
          </a:stretch>
        </p:blipFill>
        <p:spPr>
          <a:xfrm>
            <a:off x="2711450" y="2709151"/>
            <a:ext cx="163713" cy="182880"/>
          </a:xfrm>
          <a:prstGeom prst="rect">
            <a:avLst/>
          </a:prstGeom>
          <a:effectLst>
            <a:outerShdw blurRad="50800" dist="88900" dir="6600000" algn="ctr" rotWithShape="0">
              <a:srgbClr val="FFFF00"/>
            </a:outerShdw>
          </a:effectLst>
        </p:spPr>
      </p:pic>
      <p:pic>
        <p:nvPicPr>
          <p:cNvPr id="21" name="Picture 20">
            <a:extLst>
              <a:ext uri="{FF2B5EF4-FFF2-40B4-BE49-F238E27FC236}">
                <a16:creationId xmlns:a16="http://schemas.microsoft.com/office/drawing/2014/main" id="{490187BF-F519-30C7-4674-C5951C5CC69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938" b="95062" l="1389" r="98611">
                        <a14:foregroundMark x1="66899" y1="64012" x2="44874" y2="72546"/>
                        <a14:foregroundMark x1="46403" y1="72637" x2="66614" y2="65451"/>
                        <a14:foregroundMark x1="67536" y1="60803" x2="25011" y2="45683"/>
                        <a14:foregroundMark x1="48566" y1="21219" x2="72192" y2="42998"/>
                        <a14:foregroundMark x1="89395" y1="74153" x2="89377" y2="74292"/>
                        <a14:foregroundMark x1="9695" y1="74266" x2="9666" y2="74092"/>
                        <a14:backgroundMark x1="5556" y1="2469" x2="25000" y2="2469"/>
                        <a14:backgroundMark x1="31944" y1="2469" x2="1389" y2="6173"/>
                        <a14:backgroundMark x1="34722" y1="2469" x2="31944" y2="4938"/>
                        <a14:backgroundMark x1="27778" y1="8642" x2="0" y2="27160"/>
                        <a14:backgroundMark x1="83333" y1="3704" x2="97222" y2="14815"/>
                        <a14:backgroundMark x1="61111" y1="3704" x2="98611" y2="24691"/>
                        <a14:backgroundMark x1="93056" y1="53086" x2="88889" y2="74074"/>
                        <a14:backgroundMark x1="88889" y1="74074" x2="73611" y2="98765"/>
                        <a14:backgroundMark x1="12500" y1="88889" x2="54167" y2="91358"/>
                        <a14:backgroundMark x1="1389" y1="54321" x2="9722" y2="74074"/>
                        <a14:backgroundMark x1="8333" y1="75309" x2="18056" y2="82716"/>
                        <a14:backgroundMark x1="45833" y1="91358" x2="68056" y2="92593"/>
                        <a14:backgroundMark x1="68056" y1="92593" x2="69444" y2="92593"/>
                        <a14:backgroundMark x1="87500" y1="77778" x2="93056" y2="76543"/>
                        <a14:backgroundMark x1="97222" y1="38272" x2="93056" y2="58025"/>
                        <a14:backgroundMark x1="37500" y1="3704" x2="59722" y2="3704"/>
                        <a14:backgroundMark x1="59722" y1="3704" x2="61111" y2="3704"/>
                        <a14:backgroundMark x1="1389" y1="27160" x2="1389" y2="48148"/>
                        <a14:backgroundMark x1="1389" y1="48148" x2="2778" y2="51852"/>
                        <a14:backgroundMark x1="2778" y1="51852" x2="5556" y2="54321"/>
                      </a14:backgroundRemoval>
                    </a14:imgEffect>
                  </a14:imgLayer>
                </a14:imgProps>
              </a:ext>
            </a:extLst>
          </a:blip>
          <a:stretch>
            <a:fillRect/>
          </a:stretch>
        </p:blipFill>
        <p:spPr>
          <a:xfrm>
            <a:off x="2241550" y="2709151"/>
            <a:ext cx="163713" cy="182880"/>
          </a:xfrm>
          <a:prstGeom prst="rect">
            <a:avLst/>
          </a:prstGeom>
          <a:effectLst>
            <a:outerShdw blurRad="50800" dist="88900" dir="6600000" algn="ctr" rotWithShape="0">
              <a:srgbClr val="FFFF00"/>
            </a:outerShdw>
          </a:effectLst>
        </p:spPr>
      </p:pic>
      <p:pic>
        <p:nvPicPr>
          <p:cNvPr id="22" name="Picture 21">
            <a:extLst>
              <a:ext uri="{FF2B5EF4-FFF2-40B4-BE49-F238E27FC236}">
                <a16:creationId xmlns:a16="http://schemas.microsoft.com/office/drawing/2014/main" id="{DEB7E593-E3D2-B103-EB12-945E867527B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a:off x="6992374" y="2975692"/>
            <a:ext cx="150876" cy="274320"/>
          </a:xfrm>
          <a:prstGeom prst="rect">
            <a:avLst/>
          </a:prstGeom>
          <a:effectLst>
            <a:outerShdw blurRad="50800" dist="50800" dir="3000000" algn="ctr" rotWithShape="0">
              <a:srgbClr val="FFFF00"/>
            </a:outerShdw>
          </a:effectLst>
        </p:spPr>
      </p:pic>
      <p:pic>
        <p:nvPicPr>
          <p:cNvPr id="23" name="Picture 22">
            <a:extLst>
              <a:ext uri="{FF2B5EF4-FFF2-40B4-BE49-F238E27FC236}">
                <a16:creationId xmlns:a16="http://schemas.microsoft.com/office/drawing/2014/main" id="{B3D302F4-CD01-A021-FC77-D085EEF40CC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a:off x="7223144" y="2988861"/>
            <a:ext cx="150876" cy="274320"/>
          </a:xfrm>
          <a:prstGeom prst="rect">
            <a:avLst/>
          </a:prstGeom>
          <a:effectLst>
            <a:outerShdw blurRad="50800" dist="50800" dir="3000000" algn="ctr" rotWithShape="0">
              <a:srgbClr val="FFFF00"/>
            </a:outerShdw>
          </a:effectLst>
        </p:spPr>
      </p:pic>
      <p:pic>
        <p:nvPicPr>
          <p:cNvPr id="24" name="Picture 23">
            <a:extLst>
              <a:ext uri="{FF2B5EF4-FFF2-40B4-BE49-F238E27FC236}">
                <a16:creationId xmlns:a16="http://schemas.microsoft.com/office/drawing/2014/main" id="{D1A70E64-5F25-34CA-08BE-357AFA0FC974}"/>
              </a:ext>
            </a:extLst>
          </p:cNvPr>
          <p:cNvPicPr>
            <a:picLocks noChangeAspect="1"/>
          </p:cNvPicPr>
          <p:nvPr/>
        </p:nvPicPr>
        <p:blipFill>
          <a:blip r:embed="rId6">
            <a:extLst>
              <a:ext uri="{BEBA8EAE-BF5A-486C-A8C5-ECC9F3942E4B}">
                <a14:imgProps xmlns:a14="http://schemas.microsoft.com/office/drawing/2010/main">
                  <a14:imgLayer r:embed="rId8">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rot="21170127" flipH="1">
            <a:off x="6769375" y="2991414"/>
            <a:ext cx="150876" cy="274320"/>
          </a:xfrm>
          <a:prstGeom prst="rect">
            <a:avLst/>
          </a:prstGeom>
          <a:effectLst>
            <a:outerShdw blurRad="50800" dist="50800" dir="2640000" algn="ctr" rotWithShape="0">
              <a:srgbClr val="FFFF00"/>
            </a:outerShdw>
          </a:effectLst>
        </p:spPr>
      </p:pic>
      <p:pic>
        <p:nvPicPr>
          <p:cNvPr id="25" name="Picture 24">
            <a:extLst>
              <a:ext uri="{FF2B5EF4-FFF2-40B4-BE49-F238E27FC236}">
                <a16:creationId xmlns:a16="http://schemas.microsoft.com/office/drawing/2014/main" id="{35E8EC2C-7C03-3B7C-4AF9-54CF1DBFBCF0}"/>
              </a:ext>
            </a:extLst>
          </p:cNvPr>
          <p:cNvPicPr>
            <a:picLocks noChangeAspect="1"/>
          </p:cNvPicPr>
          <p:nvPr/>
        </p:nvPicPr>
        <p:blipFill>
          <a:blip r:embed="rId6">
            <a:extLst>
              <a:ext uri="{BEBA8EAE-BF5A-486C-A8C5-ECC9F3942E4B}">
                <a14:imgProps xmlns:a14="http://schemas.microsoft.com/office/drawing/2010/main">
                  <a14:imgLayer r:embed="rId8">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rot="21170127" flipH="1">
            <a:off x="5067576" y="2820109"/>
            <a:ext cx="150876" cy="274320"/>
          </a:xfrm>
          <a:prstGeom prst="rect">
            <a:avLst/>
          </a:prstGeom>
          <a:effectLst/>
        </p:spPr>
      </p:pic>
      <p:pic>
        <p:nvPicPr>
          <p:cNvPr id="26" name="Picture 25">
            <a:extLst>
              <a:ext uri="{FF2B5EF4-FFF2-40B4-BE49-F238E27FC236}">
                <a16:creationId xmlns:a16="http://schemas.microsoft.com/office/drawing/2014/main" id="{F73C7D5E-831A-3E95-A9C4-0F437583180E}"/>
              </a:ext>
            </a:extLst>
          </p:cNvPr>
          <p:cNvPicPr>
            <a:picLocks noChangeAspect="1"/>
          </p:cNvPicPr>
          <p:nvPr/>
        </p:nvPicPr>
        <p:blipFill>
          <a:blip r:embed="rId6">
            <a:extLst>
              <a:ext uri="{BEBA8EAE-BF5A-486C-A8C5-ECC9F3942E4B}">
                <a14:imgProps xmlns:a14="http://schemas.microsoft.com/office/drawing/2010/main">
                  <a14:imgLayer r:embed="rId8">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rot="21170127" flipH="1">
            <a:off x="5302525" y="2820109"/>
            <a:ext cx="150876" cy="274320"/>
          </a:xfrm>
          <a:prstGeom prst="rect">
            <a:avLst/>
          </a:prstGeom>
          <a:effectLst/>
        </p:spPr>
      </p:pic>
      <p:pic>
        <p:nvPicPr>
          <p:cNvPr id="27" name="Picture 26">
            <a:extLst>
              <a:ext uri="{FF2B5EF4-FFF2-40B4-BE49-F238E27FC236}">
                <a16:creationId xmlns:a16="http://schemas.microsoft.com/office/drawing/2014/main" id="{CF1BB3F0-2201-76A2-A719-185B286DB6EE}"/>
              </a:ext>
            </a:extLst>
          </p:cNvPr>
          <p:cNvPicPr>
            <a:picLocks noChangeAspect="1"/>
          </p:cNvPicPr>
          <p:nvPr/>
        </p:nvPicPr>
        <p:blipFill>
          <a:blip r:embed="rId6">
            <a:extLst>
              <a:ext uri="{BEBA8EAE-BF5A-486C-A8C5-ECC9F3942E4B}">
                <a14:imgProps xmlns:a14="http://schemas.microsoft.com/office/drawing/2010/main">
                  <a14:imgLayer r:embed="rId8">
                    <a14:imgEffect>
                      <a14:backgroundRemoval t="9167" b="93333" l="9091" r="89394">
                        <a14:foregroundMark x1="60606" y1="10833" x2="39394" y2="5000"/>
                        <a14:foregroundMark x1="39394" y1="5000" x2="15152" y2="9167"/>
                        <a14:foregroundMark x1="15152" y1="9167" x2="10606" y2="21667"/>
                        <a14:foregroundMark x1="10606" y1="21667" x2="13636" y2="25833"/>
                        <a14:foregroundMark x1="25758" y1="88333" x2="48485" y2="93333"/>
                        <a14:foregroundMark x1="48485" y1="93333" x2="69697" y2="85833"/>
                        <a14:foregroundMark x1="69697" y1="85833" x2="69697" y2="85833"/>
                      </a14:backgroundRemoval>
                    </a14:imgEffect>
                  </a14:imgLayer>
                </a14:imgProps>
              </a:ext>
            </a:extLst>
          </a:blip>
          <a:stretch>
            <a:fillRect/>
          </a:stretch>
        </p:blipFill>
        <p:spPr>
          <a:xfrm rot="21170127" flipH="1">
            <a:off x="5213624" y="3061409"/>
            <a:ext cx="150876" cy="274320"/>
          </a:xfrm>
          <a:prstGeom prst="rect">
            <a:avLst/>
          </a:prstGeom>
          <a:effectLst/>
        </p:spPr>
      </p:pic>
      <p:sp>
        <p:nvSpPr>
          <p:cNvPr id="28" name="Rectangle 13">
            <a:extLst>
              <a:ext uri="{FF2B5EF4-FFF2-40B4-BE49-F238E27FC236}">
                <a16:creationId xmlns:a16="http://schemas.microsoft.com/office/drawing/2014/main" id="{206F26AF-E6B2-E899-F261-982604E987E0}"/>
              </a:ext>
            </a:extLst>
          </p:cNvPr>
          <p:cNvSpPr>
            <a:spLocks noChangeArrowheads="1"/>
          </p:cNvSpPr>
          <p:nvPr/>
        </p:nvSpPr>
        <p:spPr bwMode="auto">
          <a:xfrm>
            <a:off x="392751" y="2444678"/>
            <a:ext cx="756600" cy="228672"/>
          </a:xfrm>
          <a:prstGeom prst="rect">
            <a:avLst/>
          </a:prstGeom>
          <a:solidFill>
            <a:srgbClr val="FEFFFE"/>
          </a:solidFill>
          <a:ln w="12700">
            <a:noFill/>
            <a:miter lim="800000"/>
            <a:headEnd/>
            <a:tailEnd/>
          </a:ln>
          <a:effectLst/>
        </p:spPr>
        <p:txBody>
          <a:bodyPr wrap="none" anchor="ctr">
            <a:prstTxWarp prst="textNoShape">
              <a:avLst/>
            </a:prstTxWarp>
          </a:bodyPr>
          <a:lstStyle/>
          <a:p>
            <a:r>
              <a:rPr lang="en-US" sz="1200" b="1" dirty="0" err="1">
                <a:solidFill>
                  <a:schemeClr val="tx1">
                    <a:lumMod val="65000"/>
                    <a:lumOff val="35000"/>
                  </a:schemeClr>
                </a:solidFill>
                <a:latin typeface="Calibri" panose="020F0502020204030204" pitchFamily="34" charset="0"/>
                <a:cs typeface="Calibri" panose="020F0502020204030204" pitchFamily="34" charset="0"/>
              </a:rPr>
              <a:t>Temsavir</a:t>
            </a:r>
            <a:endParaRPr lang="en-US" sz="1200" b="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B4930E2D-E401-6BAA-3116-8F5073AD224E}"/>
              </a:ext>
            </a:extLst>
          </p:cNvPr>
          <p:cNvSpPr/>
          <p:nvPr/>
        </p:nvSpPr>
        <p:spPr>
          <a:xfrm>
            <a:off x="366304" y="2171700"/>
            <a:ext cx="763996" cy="285749"/>
          </a:xfrm>
          <a:prstGeom prst="rect">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9" name="Arc 28">
            <a:extLst>
              <a:ext uri="{FF2B5EF4-FFF2-40B4-BE49-F238E27FC236}">
                <a16:creationId xmlns:a16="http://schemas.microsoft.com/office/drawing/2014/main" id="{B73D1365-3953-D35A-B8E4-C78740FE84ED}"/>
              </a:ext>
            </a:extLst>
          </p:cNvPr>
          <p:cNvSpPr/>
          <p:nvPr/>
        </p:nvSpPr>
        <p:spPr>
          <a:xfrm rot="469959">
            <a:off x="315483" y="2289574"/>
            <a:ext cx="514494" cy="349508"/>
          </a:xfrm>
          <a:prstGeom prst="arc">
            <a:avLst>
              <a:gd name="adj1" fmla="val 16200000"/>
              <a:gd name="adj2" fmla="val 21595913"/>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E4D5DC12-4837-087F-CD5E-0B40B6F49995}"/>
              </a:ext>
            </a:extLst>
          </p:cNvPr>
          <p:cNvSpPr/>
          <p:nvPr/>
        </p:nvSpPr>
        <p:spPr>
          <a:xfrm>
            <a:off x="296454" y="2082800"/>
            <a:ext cx="929096" cy="273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Calibri" panose="020F0502020204030204" pitchFamily="34" charset="0"/>
                <a:cs typeface="Calibri" panose="020F0502020204030204" pitchFamily="34" charset="0"/>
              </a:rPr>
              <a:t>Fostemsavir </a:t>
            </a:r>
          </a:p>
        </p:txBody>
      </p:sp>
      <p:sp>
        <p:nvSpPr>
          <p:cNvPr id="33" name="Rectangle 32">
            <a:extLst>
              <a:ext uri="{FF2B5EF4-FFF2-40B4-BE49-F238E27FC236}">
                <a16:creationId xmlns:a16="http://schemas.microsoft.com/office/drawing/2014/main" id="{F9D250C3-2C30-ACDF-3FCF-075B207F5D77}"/>
              </a:ext>
            </a:extLst>
          </p:cNvPr>
          <p:cNvSpPr/>
          <p:nvPr/>
        </p:nvSpPr>
        <p:spPr>
          <a:xfrm>
            <a:off x="1371600" y="2484437"/>
            <a:ext cx="939800" cy="182563"/>
          </a:xfrm>
          <a:prstGeom prst="rect">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9B723A4B-1CCC-C0BD-2901-DBEEEE008E33}"/>
              </a:ext>
            </a:extLst>
          </p:cNvPr>
          <p:cNvSpPr/>
          <p:nvPr/>
        </p:nvSpPr>
        <p:spPr>
          <a:xfrm>
            <a:off x="1301750" y="2473325"/>
            <a:ext cx="742950" cy="174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B16055"/>
                </a:solidFill>
                <a:latin typeface="Calibri" panose="020F0502020204030204" pitchFamily="34" charset="0"/>
                <a:cs typeface="Calibri" panose="020F0502020204030204" pitchFamily="34" charset="0"/>
              </a:rPr>
              <a:t>gp120</a:t>
            </a:r>
          </a:p>
        </p:txBody>
      </p:sp>
      <p:cxnSp>
        <p:nvCxnSpPr>
          <p:cNvPr id="34" name="Straight Connector 33">
            <a:extLst>
              <a:ext uri="{FF2B5EF4-FFF2-40B4-BE49-F238E27FC236}">
                <a16:creationId xmlns:a16="http://schemas.microsoft.com/office/drawing/2014/main" id="{3AEDFD5B-74AC-7E7C-8599-9F0261EEE50F}"/>
              </a:ext>
            </a:extLst>
          </p:cNvPr>
          <p:cNvCxnSpPr>
            <a:cxnSpLocks/>
          </p:cNvCxnSpPr>
          <p:nvPr/>
        </p:nvCxnSpPr>
        <p:spPr>
          <a:xfrm>
            <a:off x="1898650" y="2562753"/>
            <a:ext cx="482600" cy="91547"/>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7AC051E-4BE8-9234-D5F6-FEA26D44D2F8}"/>
              </a:ext>
            </a:extLst>
          </p:cNvPr>
          <p:cNvSpPr/>
          <p:nvPr/>
        </p:nvSpPr>
        <p:spPr>
          <a:xfrm>
            <a:off x="5880100" y="2701925"/>
            <a:ext cx="406400" cy="174625"/>
          </a:xfrm>
          <a:prstGeom prst="rect">
            <a:avLst/>
          </a:prstGeom>
          <a:solidFill>
            <a:srgbClr val="FB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rgbClr val="A84165"/>
                </a:solidFill>
                <a:latin typeface="Calibri" panose="020F0502020204030204" pitchFamily="34" charset="0"/>
                <a:cs typeface="Calibri" panose="020F0502020204030204" pitchFamily="34" charset="0"/>
              </a:rPr>
              <a:t>gp41</a:t>
            </a:r>
          </a:p>
        </p:txBody>
      </p:sp>
    </p:spTree>
    <p:extLst>
      <p:ext uri="{BB962C8B-B14F-4D97-AF65-F5344CB8AC3E}">
        <p14:creationId xmlns:p14="http://schemas.microsoft.com/office/powerpoint/2010/main" val="711857231"/>
      </p:ext>
    </p:extLst>
  </p:cSld>
  <p:clrMapOvr>
    <a:masterClrMapping/>
  </p:clrMapOvr>
  <p:transition spd="slow" advTm="42453"/>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Title 473"/>
          <p:cNvSpPr>
            <a:spLocks noGrp="1"/>
          </p:cNvSpPr>
          <p:nvPr>
            <p:ph type="title"/>
          </p:nvPr>
        </p:nvSpPr>
        <p:spPr/>
        <p:txBody>
          <a:bodyPr>
            <a:normAutofit/>
          </a:bodyPr>
          <a:lstStyle/>
          <a:p>
            <a:r>
              <a:rPr lang="en-US" sz="2800" dirty="0"/>
              <a:t>HIV Entry Inhibitors that Bind to Host Cell Receptors</a:t>
            </a:r>
            <a:endParaRPr lang="en-US" sz="2800" b="1" dirty="0"/>
          </a:p>
        </p:txBody>
      </p:sp>
      <p:sp>
        <p:nvSpPr>
          <p:cNvPr id="5" name="Text Placeholder 4">
            <a:extLst>
              <a:ext uri="{FF2B5EF4-FFF2-40B4-BE49-F238E27FC236}">
                <a16:creationId xmlns:a16="http://schemas.microsoft.com/office/drawing/2014/main" id="{753F7E66-71DB-531D-7165-05B323680E36}"/>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14" name="Rectangle 13">
            <a:extLst>
              <a:ext uri="{FF2B5EF4-FFF2-40B4-BE49-F238E27FC236}">
                <a16:creationId xmlns:a16="http://schemas.microsoft.com/office/drawing/2014/main" id="{BFEEAED0-69E6-62DF-3E1F-55CEDF54421E}"/>
              </a:ext>
            </a:extLst>
          </p:cNvPr>
          <p:cNvSpPr/>
          <p:nvPr/>
        </p:nvSpPr>
        <p:spPr>
          <a:xfrm>
            <a:off x="107967" y="1169677"/>
            <a:ext cx="4389120" cy="548640"/>
          </a:xfrm>
          <a:prstGeom prst="rect">
            <a:avLst/>
          </a:prstGeom>
          <a:solidFill>
            <a:srgbClr val="007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Arial" panose="020B0604020202020204" pitchFamily="34" charset="0"/>
                <a:cs typeface="Arial" panose="020B0604020202020204" pitchFamily="34" charset="0"/>
              </a:rPr>
              <a:t>Post-Attachment Inhibitor </a:t>
            </a:r>
            <a:br>
              <a:rPr lang="en-US" sz="1350" b="1" dirty="0">
                <a:latin typeface="Arial" panose="020B0604020202020204" pitchFamily="34" charset="0"/>
                <a:cs typeface="Arial" panose="020B0604020202020204" pitchFamily="34" charset="0"/>
              </a:rPr>
            </a:br>
            <a:r>
              <a:rPr lang="en-US" sz="1350" b="1" dirty="0">
                <a:latin typeface="Arial" panose="020B0604020202020204" pitchFamily="34" charset="0"/>
                <a:cs typeface="Arial" panose="020B0604020202020204" pitchFamily="34" charset="0"/>
              </a:rPr>
              <a:t>(binds to Host CD4 Receptor)</a:t>
            </a:r>
          </a:p>
        </p:txBody>
      </p:sp>
      <p:sp>
        <p:nvSpPr>
          <p:cNvPr id="15" name="Rectangle 14">
            <a:extLst>
              <a:ext uri="{FF2B5EF4-FFF2-40B4-BE49-F238E27FC236}">
                <a16:creationId xmlns:a16="http://schemas.microsoft.com/office/drawing/2014/main" id="{EB44210B-B275-56CF-5A42-5355BEAD89D8}"/>
              </a:ext>
            </a:extLst>
          </p:cNvPr>
          <p:cNvSpPr/>
          <p:nvPr/>
        </p:nvSpPr>
        <p:spPr>
          <a:xfrm>
            <a:off x="4645822" y="1169677"/>
            <a:ext cx="4389120" cy="548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CCR5 Receptor Antagonist </a:t>
            </a:r>
            <a:br>
              <a:rPr lang="en-US" sz="1350" b="1" dirty="0"/>
            </a:br>
            <a:r>
              <a:rPr lang="en-US" sz="1350" b="1" dirty="0"/>
              <a:t>(binds to Host CCR5 Coreceptor)</a:t>
            </a:r>
          </a:p>
        </p:txBody>
      </p:sp>
      <p:pic>
        <p:nvPicPr>
          <p:cNvPr id="17" name="Picture 16">
            <a:extLst>
              <a:ext uri="{FF2B5EF4-FFF2-40B4-BE49-F238E27FC236}">
                <a16:creationId xmlns:a16="http://schemas.microsoft.com/office/drawing/2014/main" id="{229515F4-CA2A-82EE-B5A6-0645781C8CAF}"/>
              </a:ext>
            </a:extLst>
          </p:cNvPr>
          <p:cNvPicPr>
            <a:picLocks noChangeAspect="1"/>
          </p:cNvPicPr>
          <p:nvPr/>
        </p:nvPicPr>
        <p:blipFill>
          <a:blip r:embed="rId2"/>
          <a:stretch>
            <a:fillRect/>
          </a:stretch>
        </p:blipFill>
        <p:spPr>
          <a:xfrm>
            <a:off x="101600" y="1841500"/>
            <a:ext cx="4412054" cy="1965960"/>
          </a:xfrm>
          <a:prstGeom prst="rect">
            <a:avLst/>
          </a:prstGeom>
        </p:spPr>
      </p:pic>
      <p:sp>
        <p:nvSpPr>
          <p:cNvPr id="18" name="Rectangle 17">
            <a:extLst>
              <a:ext uri="{FF2B5EF4-FFF2-40B4-BE49-F238E27FC236}">
                <a16:creationId xmlns:a16="http://schemas.microsoft.com/office/drawing/2014/main" id="{F41FBAF9-9216-D6AC-BBD6-60359C967E5A}"/>
              </a:ext>
            </a:extLst>
          </p:cNvPr>
          <p:cNvSpPr/>
          <p:nvPr/>
        </p:nvSpPr>
        <p:spPr>
          <a:xfrm>
            <a:off x="107967" y="3943350"/>
            <a:ext cx="4389120" cy="548640"/>
          </a:xfrm>
          <a:prstGeom prst="rect">
            <a:avLst/>
          </a:prstGeom>
          <a:solidFill>
            <a:schemeClr val="bg1">
              <a:lumMod val="8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65000"/>
                    <a:lumOff val="35000"/>
                  </a:schemeClr>
                </a:solidFill>
                <a:latin typeface="Arial" panose="020B0604020202020204" pitchFamily="34" charset="0"/>
                <a:cs typeface="Arial" panose="020B0604020202020204" pitchFamily="34" charset="0"/>
              </a:rPr>
              <a:t>Ibalizumab</a:t>
            </a:r>
          </a:p>
        </p:txBody>
      </p:sp>
      <p:sp>
        <p:nvSpPr>
          <p:cNvPr id="19" name="Rectangle 18">
            <a:extLst>
              <a:ext uri="{FF2B5EF4-FFF2-40B4-BE49-F238E27FC236}">
                <a16:creationId xmlns:a16="http://schemas.microsoft.com/office/drawing/2014/main" id="{8EAFA5B8-150B-D40E-936B-84C75C4B6C85}"/>
              </a:ext>
            </a:extLst>
          </p:cNvPr>
          <p:cNvSpPr/>
          <p:nvPr/>
        </p:nvSpPr>
        <p:spPr>
          <a:xfrm>
            <a:off x="4645822" y="3943350"/>
            <a:ext cx="4389120" cy="548640"/>
          </a:xfrm>
          <a:prstGeom prst="rect">
            <a:avLst/>
          </a:prstGeom>
          <a:solidFill>
            <a:schemeClr val="bg1">
              <a:lumMod val="8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65000"/>
                    <a:lumOff val="35000"/>
                  </a:schemeClr>
                </a:solidFill>
                <a:latin typeface="Arial" panose="020B0604020202020204" pitchFamily="34" charset="0"/>
                <a:cs typeface="Arial" panose="020B0604020202020204" pitchFamily="34" charset="0"/>
              </a:rPr>
              <a:t>Maraviroc</a:t>
            </a:r>
          </a:p>
        </p:txBody>
      </p:sp>
      <p:pic>
        <p:nvPicPr>
          <p:cNvPr id="21" name="Picture 20">
            <a:extLst>
              <a:ext uri="{FF2B5EF4-FFF2-40B4-BE49-F238E27FC236}">
                <a16:creationId xmlns:a16="http://schemas.microsoft.com/office/drawing/2014/main" id="{8C7D4D5A-9235-5C0C-BF2C-A88AC6BE1DD2}"/>
              </a:ext>
            </a:extLst>
          </p:cNvPr>
          <p:cNvPicPr>
            <a:picLocks noChangeAspect="1"/>
          </p:cNvPicPr>
          <p:nvPr/>
        </p:nvPicPr>
        <p:blipFill>
          <a:blip r:embed="rId3"/>
          <a:stretch>
            <a:fillRect/>
          </a:stretch>
        </p:blipFill>
        <p:spPr>
          <a:xfrm>
            <a:off x="4635501" y="1828800"/>
            <a:ext cx="4399083" cy="1987550"/>
          </a:xfrm>
          <a:prstGeom prst="rect">
            <a:avLst/>
          </a:prstGeom>
        </p:spPr>
      </p:pic>
      <p:sp>
        <p:nvSpPr>
          <p:cNvPr id="3" name="Rectangle 13">
            <a:extLst>
              <a:ext uri="{FF2B5EF4-FFF2-40B4-BE49-F238E27FC236}">
                <a16:creationId xmlns:a16="http://schemas.microsoft.com/office/drawing/2014/main" id="{135D7C51-F103-3288-CFBC-1C958FAB1344}"/>
              </a:ext>
            </a:extLst>
          </p:cNvPr>
          <p:cNvSpPr>
            <a:spLocks noChangeArrowheads="1"/>
          </p:cNvSpPr>
          <p:nvPr/>
        </p:nvSpPr>
        <p:spPr bwMode="auto">
          <a:xfrm>
            <a:off x="259401" y="2343078"/>
            <a:ext cx="832800" cy="228672"/>
          </a:xfrm>
          <a:prstGeom prst="rect">
            <a:avLst/>
          </a:prstGeom>
          <a:solidFill>
            <a:srgbClr val="FDFEFD"/>
          </a:solidFill>
          <a:ln w="12700">
            <a:noFill/>
            <a:miter lim="800000"/>
            <a:headEnd/>
            <a:tailEnd/>
          </a:ln>
          <a:effectLst/>
        </p:spPr>
        <p:txBody>
          <a:bodyPr wrap="none" anchor="ctr">
            <a:prstTxWarp prst="textNoShape">
              <a:avLst/>
            </a:prstTxWarp>
          </a:bodyPr>
          <a:lstStyle/>
          <a:p>
            <a:r>
              <a:rPr lang="en-US" sz="1200" b="1" dirty="0">
                <a:solidFill>
                  <a:schemeClr val="tx1">
                    <a:lumMod val="65000"/>
                    <a:lumOff val="35000"/>
                  </a:schemeClr>
                </a:solidFill>
                <a:latin typeface="Calibri" panose="020F0502020204030204" pitchFamily="34" charset="0"/>
                <a:cs typeface="Calibri" panose="020F0502020204030204" pitchFamily="34" charset="0"/>
              </a:rPr>
              <a:t>Ibalizumab</a:t>
            </a:r>
          </a:p>
        </p:txBody>
      </p:sp>
      <p:sp>
        <p:nvSpPr>
          <p:cNvPr id="4" name="Rectangle 3">
            <a:extLst>
              <a:ext uri="{FF2B5EF4-FFF2-40B4-BE49-F238E27FC236}">
                <a16:creationId xmlns:a16="http://schemas.microsoft.com/office/drawing/2014/main" id="{1B5021D1-FDB2-4600-A513-94DFBC8DE2B2}"/>
              </a:ext>
            </a:extLst>
          </p:cNvPr>
          <p:cNvSpPr/>
          <p:nvPr/>
        </p:nvSpPr>
        <p:spPr>
          <a:xfrm>
            <a:off x="342403" y="2692399"/>
            <a:ext cx="965697" cy="216327"/>
          </a:xfrm>
          <a:prstGeom prst="rect">
            <a:avLst/>
          </a:prstGeom>
          <a:solidFill>
            <a:srgbClr val="F9F7F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rgbClr val="419795"/>
                </a:solidFill>
                <a:latin typeface="Calibri" panose="020F0502020204030204" pitchFamily="34" charset="0"/>
                <a:cs typeface="Calibri" panose="020F0502020204030204" pitchFamily="34" charset="0"/>
              </a:rPr>
              <a:t>CD4 receptor</a:t>
            </a:r>
          </a:p>
        </p:txBody>
      </p:sp>
      <p:sp>
        <p:nvSpPr>
          <p:cNvPr id="6" name="Rectangle 5">
            <a:extLst>
              <a:ext uri="{FF2B5EF4-FFF2-40B4-BE49-F238E27FC236}">
                <a16:creationId xmlns:a16="http://schemas.microsoft.com/office/drawing/2014/main" id="{869A076D-1E58-B87D-961D-83DEC1611E40}"/>
              </a:ext>
            </a:extLst>
          </p:cNvPr>
          <p:cNvSpPr/>
          <p:nvPr/>
        </p:nvSpPr>
        <p:spPr>
          <a:xfrm>
            <a:off x="6102350" y="3619500"/>
            <a:ext cx="1530350" cy="171876"/>
          </a:xfrm>
          <a:prstGeom prst="rect">
            <a:avLst/>
          </a:prstGeom>
          <a:solidFill>
            <a:srgbClr val="DBCCC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rgbClr val="005FA5"/>
                </a:solidFill>
                <a:latin typeface="Calibri" panose="020F0502020204030204" pitchFamily="34" charset="0"/>
                <a:cs typeface="Calibri" panose="020F0502020204030204" pitchFamily="34" charset="0"/>
              </a:rPr>
              <a:t>CCR5 coreceptor</a:t>
            </a:r>
          </a:p>
        </p:txBody>
      </p:sp>
      <p:grpSp>
        <p:nvGrpSpPr>
          <p:cNvPr id="7" name="Group 6">
            <a:extLst>
              <a:ext uri="{FF2B5EF4-FFF2-40B4-BE49-F238E27FC236}">
                <a16:creationId xmlns:a16="http://schemas.microsoft.com/office/drawing/2014/main" id="{6DC13C04-D145-410F-B83F-CB9222217BE8}"/>
              </a:ext>
            </a:extLst>
          </p:cNvPr>
          <p:cNvGrpSpPr/>
          <p:nvPr/>
        </p:nvGrpSpPr>
        <p:grpSpPr>
          <a:xfrm>
            <a:off x="3056965" y="2205113"/>
            <a:ext cx="649534" cy="511118"/>
            <a:chOff x="5982517" y="1638633"/>
            <a:chExt cx="1307283" cy="1028700"/>
          </a:xfrm>
        </p:grpSpPr>
        <p:sp>
          <p:nvSpPr>
            <p:cNvPr id="8" name="Rectangle 7">
              <a:extLst>
                <a:ext uri="{FF2B5EF4-FFF2-40B4-BE49-F238E27FC236}">
                  <a16:creationId xmlns:a16="http://schemas.microsoft.com/office/drawing/2014/main" id="{D14111F3-E25E-DF69-0228-4F89580E92D7}"/>
                </a:ext>
              </a:extLst>
            </p:cNvPr>
            <p:cNvSpPr/>
            <p:nvPr/>
          </p:nvSpPr>
          <p:spPr>
            <a:xfrm>
              <a:off x="6140450" y="1644650"/>
              <a:ext cx="1149350" cy="7239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B077657-CD45-9E41-5CEC-53C568DBFF22}"/>
                </a:ext>
              </a:extLst>
            </p:cNvPr>
            <p:cNvSpPr/>
            <p:nvPr/>
          </p:nvSpPr>
          <p:spPr>
            <a:xfrm>
              <a:off x="6292850" y="1765300"/>
              <a:ext cx="863600" cy="7239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57357D8-FC72-5431-7551-A2A5022D82FA}"/>
                </a:ext>
              </a:extLst>
            </p:cNvPr>
            <p:cNvSpPr/>
            <p:nvPr/>
          </p:nvSpPr>
          <p:spPr>
            <a:xfrm>
              <a:off x="6318250" y="2355850"/>
              <a:ext cx="406400" cy="13335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61D5291-2AF1-B1E3-6FE9-A747B127AEBE}"/>
                </a:ext>
              </a:extLst>
            </p:cNvPr>
            <p:cNvSpPr/>
            <p:nvPr/>
          </p:nvSpPr>
          <p:spPr>
            <a:xfrm rot="2059150">
              <a:off x="5982517" y="2266725"/>
              <a:ext cx="452333" cy="138794"/>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67E461D-8C3E-4E8B-6514-A5BDF2C023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20" b="95560" l="9200" r="98252">
                          <a14:foregroundMark x1="72493" y1="7371" x2="46918" y2="7371"/>
                          <a14:foregroundMark x1="61638" y1="4352" x2="59706" y2="4352"/>
                          <a14:foregroundMark x1="91076" y1="55595" x2="87856" y2="56750"/>
                          <a14:foregroundMark x1="96136" y1="58615" x2="98712" y2="59858"/>
                          <a14:foregroundMark x1="11132" y1="76554" x2="9200" y2="81439"/>
                          <a14:foregroundMark x1="23919" y1="87034" x2="13063" y2="91385"/>
                          <a14:foregroundMark x1="18215" y1="92629" x2="13063" y2="95648"/>
                          <a14:foregroundMark x1="12420" y1="85790" x2="13707" y2="87655"/>
                          <a14:foregroundMark x1="42870" y1="5062" x2="45998" y2="4085"/>
                          <a14:foregroundMark x1="55566" y1="3641" x2="61270" y2="3020"/>
                        </a14:backgroundRemoval>
                      </a14:imgEffect>
                    </a14:imgLayer>
                  </a14:imgProps>
                </a:ext>
              </a:extLst>
            </a:blip>
            <a:stretch>
              <a:fillRect/>
            </a:stretch>
          </p:blipFill>
          <p:spPr>
            <a:xfrm rot="20960003" flipH="1">
              <a:off x="6079800" y="1638633"/>
              <a:ext cx="993070" cy="1028700"/>
            </a:xfrm>
            <a:prstGeom prst="rect">
              <a:avLst/>
            </a:prstGeom>
          </p:spPr>
        </p:pic>
        <p:cxnSp>
          <p:nvCxnSpPr>
            <p:cNvPr id="13" name="Straight Connector 12">
              <a:extLst>
                <a:ext uri="{FF2B5EF4-FFF2-40B4-BE49-F238E27FC236}">
                  <a16:creationId xmlns:a16="http://schemas.microsoft.com/office/drawing/2014/main" id="{46598C7D-980C-94A3-F813-508005089C5D}"/>
                </a:ext>
              </a:extLst>
            </p:cNvPr>
            <p:cNvCxnSpPr>
              <a:stCxn id="8" idx="0"/>
              <a:endCxn id="8" idx="0"/>
            </p:cNvCxnSpPr>
            <p:nvPr/>
          </p:nvCxnSpPr>
          <p:spPr>
            <a:xfrm>
              <a:off x="6715125" y="164465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586DB2A1-06C5-096A-7FD7-18B93AAACCA8}"/>
                </a:ext>
              </a:extLst>
            </p:cNvPr>
            <p:cNvSpPr/>
            <p:nvPr/>
          </p:nvSpPr>
          <p:spPr>
            <a:xfrm rot="19824455">
              <a:off x="6480138" y="1678464"/>
              <a:ext cx="96869" cy="45719"/>
            </a:xfrm>
            <a:prstGeom prst="arc">
              <a:avLst/>
            </a:prstGeom>
            <a:ln w="15875">
              <a:solidFill>
                <a:srgbClr val="BB75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3513901169"/>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D86E-6DDE-C84F-9F59-E9EA19D18C98}"/>
              </a:ext>
            </a:extLst>
          </p:cNvPr>
          <p:cNvSpPr>
            <a:spLocks noGrp="1"/>
          </p:cNvSpPr>
          <p:nvPr>
            <p:ph type="title"/>
          </p:nvPr>
        </p:nvSpPr>
        <p:spPr/>
        <p:txBody>
          <a:bodyPr/>
          <a:lstStyle/>
          <a:p>
            <a:r>
              <a:rPr lang="en-US" dirty="0"/>
              <a:t>HIV Cell Entry and HIV Entry Inhibitors</a:t>
            </a:r>
          </a:p>
        </p:txBody>
      </p:sp>
      <p:sp>
        <p:nvSpPr>
          <p:cNvPr id="3" name="Text Placeholder 2">
            <a:extLst>
              <a:ext uri="{FF2B5EF4-FFF2-40B4-BE49-F238E27FC236}">
                <a16:creationId xmlns:a16="http://schemas.microsoft.com/office/drawing/2014/main" id="{F73177F5-9B3B-3543-B215-61A1B22B43D0}"/>
              </a:ext>
            </a:extLst>
          </p:cNvPr>
          <p:cNvSpPr>
            <a:spLocks noGrp="1"/>
          </p:cNvSpPr>
          <p:nvPr>
            <p:ph type="body" sz="quarter" idx="14"/>
          </p:nvPr>
        </p:nvSpPr>
        <p:spPr/>
        <p:txBody>
          <a:bodyPr/>
          <a:lstStyle/>
          <a:p>
            <a:endParaRPr lang="en-US"/>
          </a:p>
        </p:txBody>
      </p:sp>
      <p:sp>
        <p:nvSpPr>
          <p:cNvPr id="4" name="Rounded Rectangle 3">
            <a:extLst>
              <a:ext uri="{FF2B5EF4-FFF2-40B4-BE49-F238E27FC236}">
                <a16:creationId xmlns:a16="http://schemas.microsoft.com/office/drawing/2014/main" id="{1049FDA3-92B3-C743-A04F-18041D3FF73E}"/>
              </a:ext>
            </a:extLst>
          </p:cNvPr>
          <p:cNvSpPr/>
          <p:nvPr/>
        </p:nvSpPr>
        <p:spPr>
          <a:xfrm>
            <a:off x="880311" y="1650890"/>
            <a:ext cx="2040689" cy="548640"/>
          </a:xfrm>
          <a:prstGeom prst="roundRect">
            <a:avLst/>
          </a:prstGeom>
          <a:solidFill>
            <a:srgbClr val="007C7F"/>
          </a:solidFill>
          <a:ln w="15875">
            <a:solidFill>
              <a:srgbClr val="007C7F"/>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rgbClr val="FFFFFF"/>
                </a:solidFill>
                <a:latin typeface="Arial" panose="020B0604020202020204" pitchFamily="34" charset="0"/>
                <a:cs typeface="Arial" panose="020B0604020202020204" pitchFamily="34" charset="0"/>
              </a:rPr>
              <a:t>CD4 Attachment</a:t>
            </a:r>
          </a:p>
        </p:txBody>
      </p:sp>
      <p:sp>
        <p:nvSpPr>
          <p:cNvPr id="24" name="Rounded Rectangle 23">
            <a:extLst>
              <a:ext uri="{FF2B5EF4-FFF2-40B4-BE49-F238E27FC236}">
                <a16:creationId xmlns:a16="http://schemas.microsoft.com/office/drawing/2014/main" id="{E6F21459-9337-5A4F-B084-1BDED966A9BC}"/>
              </a:ext>
            </a:extLst>
          </p:cNvPr>
          <p:cNvSpPr/>
          <p:nvPr/>
        </p:nvSpPr>
        <p:spPr>
          <a:xfrm>
            <a:off x="880311" y="2948981"/>
            <a:ext cx="2040689" cy="548640"/>
          </a:xfrm>
          <a:prstGeom prst="roundRect">
            <a:avLst/>
          </a:prstGeom>
          <a:solidFill>
            <a:srgbClr val="0070C0"/>
          </a:solid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rgbClr val="FFFFFF"/>
                </a:solidFill>
                <a:latin typeface="Arial" panose="020B0604020202020204" pitchFamily="34" charset="0"/>
                <a:cs typeface="Arial" panose="020B0604020202020204" pitchFamily="34" charset="0"/>
              </a:rPr>
              <a:t>Coreceptor Binding</a:t>
            </a:r>
          </a:p>
        </p:txBody>
      </p:sp>
      <p:sp>
        <p:nvSpPr>
          <p:cNvPr id="28" name="Rounded Rectangle 27">
            <a:extLst>
              <a:ext uri="{FF2B5EF4-FFF2-40B4-BE49-F238E27FC236}">
                <a16:creationId xmlns:a16="http://schemas.microsoft.com/office/drawing/2014/main" id="{476AB265-CC7D-7148-B39A-65CC204EE87E}"/>
              </a:ext>
            </a:extLst>
          </p:cNvPr>
          <p:cNvSpPr/>
          <p:nvPr/>
        </p:nvSpPr>
        <p:spPr>
          <a:xfrm>
            <a:off x="880311" y="4178003"/>
            <a:ext cx="2040689" cy="548640"/>
          </a:xfrm>
          <a:prstGeom prst="roundRect">
            <a:avLst/>
          </a:prstGeom>
          <a:solidFill>
            <a:srgbClr val="AC685B"/>
          </a:solidFill>
          <a:ln w="15875">
            <a:solidFill>
              <a:srgbClr val="AC685B"/>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rgbClr val="FFFFFF"/>
                </a:solidFill>
                <a:latin typeface="Arial" panose="020B0604020202020204" pitchFamily="34" charset="0"/>
                <a:cs typeface="Arial" panose="020B0604020202020204" pitchFamily="34" charset="0"/>
              </a:rPr>
              <a:t>Fusion</a:t>
            </a:r>
          </a:p>
        </p:txBody>
      </p:sp>
      <p:sp>
        <p:nvSpPr>
          <p:cNvPr id="30" name="Rectangle 29">
            <a:extLst>
              <a:ext uri="{FF2B5EF4-FFF2-40B4-BE49-F238E27FC236}">
                <a16:creationId xmlns:a16="http://schemas.microsoft.com/office/drawing/2014/main" id="{7119CFA8-F5A7-D546-B250-4506F209B1CF}"/>
              </a:ext>
            </a:extLst>
          </p:cNvPr>
          <p:cNvSpPr/>
          <p:nvPr/>
        </p:nvSpPr>
        <p:spPr>
          <a:xfrm>
            <a:off x="184150" y="1003781"/>
            <a:ext cx="2679700" cy="427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Key Steps for HIV Entry</a:t>
            </a:r>
          </a:p>
        </p:txBody>
      </p:sp>
      <p:sp>
        <p:nvSpPr>
          <p:cNvPr id="15" name="Oval 14">
            <a:extLst>
              <a:ext uri="{FF2B5EF4-FFF2-40B4-BE49-F238E27FC236}">
                <a16:creationId xmlns:a16="http://schemas.microsoft.com/office/drawing/2014/main" id="{C7870994-4FC0-7D4A-94CE-47AF7D879525}"/>
              </a:ext>
            </a:extLst>
          </p:cNvPr>
          <p:cNvSpPr/>
          <p:nvPr/>
        </p:nvSpPr>
        <p:spPr>
          <a:xfrm>
            <a:off x="210756" y="1683349"/>
            <a:ext cx="548640" cy="548640"/>
          </a:xfrm>
          <a:prstGeom prst="ellipse">
            <a:avLst/>
          </a:prstGeom>
          <a:gradFill>
            <a:gsLst>
              <a:gs pos="57000">
                <a:srgbClr val="007C7F"/>
              </a:gs>
              <a:gs pos="0">
                <a:schemeClr val="bg1">
                  <a:alpha val="55000"/>
                </a:schemeClr>
              </a:gs>
            </a:gsLst>
            <a:path path="circle">
              <a:fillToRect l="50000" t="50000" r="50000" b="50000"/>
            </a:path>
          </a:gradFill>
          <a:ln w="28575" cmpd="sng">
            <a:solidFill>
              <a:srgbClr val="15A2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1</a:t>
            </a:r>
          </a:p>
        </p:txBody>
      </p:sp>
      <p:sp>
        <p:nvSpPr>
          <p:cNvPr id="16" name="Oval 15">
            <a:extLst>
              <a:ext uri="{FF2B5EF4-FFF2-40B4-BE49-F238E27FC236}">
                <a16:creationId xmlns:a16="http://schemas.microsoft.com/office/drawing/2014/main" id="{D2C6E32A-E86D-1D46-A733-6D66E2F54515}"/>
              </a:ext>
            </a:extLst>
          </p:cNvPr>
          <p:cNvSpPr/>
          <p:nvPr/>
        </p:nvSpPr>
        <p:spPr>
          <a:xfrm>
            <a:off x="210756" y="2966218"/>
            <a:ext cx="548640" cy="548640"/>
          </a:xfrm>
          <a:prstGeom prst="ellipse">
            <a:avLst/>
          </a:prstGeom>
          <a:gradFill>
            <a:gsLst>
              <a:gs pos="57000">
                <a:srgbClr val="0070C0"/>
              </a:gs>
              <a:gs pos="0">
                <a:schemeClr val="bg1">
                  <a:alpha val="55000"/>
                </a:schemeClr>
              </a:gs>
            </a:gsLst>
            <a:path path="circle">
              <a:fillToRect l="50000" t="50000" r="50000" b="50000"/>
            </a:path>
          </a:gradFill>
          <a:ln w="28575" cmpd="sng">
            <a:solidFill>
              <a:srgbClr val="004A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2</a:t>
            </a:r>
          </a:p>
        </p:txBody>
      </p:sp>
      <p:sp>
        <p:nvSpPr>
          <p:cNvPr id="17" name="Oval 16">
            <a:extLst>
              <a:ext uri="{FF2B5EF4-FFF2-40B4-BE49-F238E27FC236}">
                <a16:creationId xmlns:a16="http://schemas.microsoft.com/office/drawing/2014/main" id="{5D9AB2B7-C053-7347-8D2C-C9033200F6FB}"/>
              </a:ext>
            </a:extLst>
          </p:cNvPr>
          <p:cNvSpPr/>
          <p:nvPr/>
        </p:nvSpPr>
        <p:spPr>
          <a:xfrm>
            <a:off x="210756" y="4218303"/>
            <a:ext cx="548640" cy="548640"/>
          </a:xfrm>
          <a:prstGeom prst="ellipse">
            <a:avLst/>
          </a:prstGeom>
          <a:gradFill>
            <a:gsLst>
              <a:gs pos="57000">
                <a:srgbClr val="AC685B"/>
              </a:gs>
              <a:gs pos="0">
                <a:schemeClr val="bg1">
                  <a:alpha val="55000"/>
                </a:schemeClr>
              </a:gs>
            </a:gsLst>
            <a:path path="circle">
              <a:fillToRect l="50000" t="50000" r="50000" b="50000"/>
            </a:path>
          </a:gradFill>
          <a:ln w="28575" cmpd="sng">
            <a:solidFill>
              <a:srgbClr val="7F4D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683594751"/>
      </p:ext>
    </p:extLst>
  </p:cSld>
  <p:clrMapOvr>
    <a:masterClrMapping/>
  </p:clrMapOvr>
  <mc:AlternateContent xmlns:mc="http://schemas.openxmlformats.org/markup-compatibility/2006" xmlns:p14="http://schemas.microsoft.com/office/powerpoint/2010/main">
    <mc:Choice Requires="p14">
      <p:transition spd="slow" p14:dur="1250" advTm="15925">
        <p:fade/>
      </p:transition>
    </mc:Choice>
    <mc:Fallback xmlns="">
      <p:transition spd="slow" advTm="15925">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D86E-6DDE-C84F-9F59-E9EA19D18C98}"/>
              </a:ext>
            </a:extLst>
          </p:cNvPr>
          <p:cNvSpPr>
            <a:spLocks noGrp="1"/>
          </p:cNvSpPr>
          <p:nvPr>
            <p:ph type="title"/>
          </p:nvPr>
        </p:nvSpPr>
        <p:spPr/>
        <p:txBody>
          <a:bodyPr/>
          <a:lstStyle/>
          <a:p>
            <a:r>
              <a:rPr lang="en-US" dirty="0"/>
              <a:t>HIV Cell Entry and HIV Entry Inhibitors</a:t>
            </a:r>
          </a:p>
        </p:txBody>
      </p:sp>
      <p:sp>
        <p:nvSpPr>
          <p:cNvPr id="3" name="Text Placeholder 2">
            <a:extLst>
              <a:ext uri="{FF2B5EF4-FFF2-40B4-BE49-F238E27FC236}">
                <a16:creationId xmlns:a16="http://schemas.microsoft.com/office/drawing/2014/main" id="{F73177F5-9B3B-3543-B215-61A1B22B43D0}"/>
              </a:ext>
            </a:extLst>
          </p:cNvPr>
          <p:cNvSpPr>
            <a:spLocks noGrp="1"/>
          </p:cNvSpPr>
          <p:nvPr>
            <p:ph type="body" sz="quarter" idx="14"/>
          </p:nvPr>
        </p:nvSpPr>
        <p:spPr/>
        <p:txBody>
          <a:bodyPr/>
          <a:lstStyle/>
          <a:p>
            <a:endParaRPr lang="en-US"/>
          </a:p>
        </p:txBody>
      </p:sp>
      <p:sp>
        <p:nvSpPr>
          <p:cNvPr id="4" name="Rounded Rectangle 3">
            <a:extLst>
              <a:ext uri="{FF2B5EF4-FFF2-40B4-BE49-F238E27FC236}">
                <a16:creationId xmlns:a16="http://schemas.microsoft.com/office/drawing/2014/main" id="{1049FDA3-92B3-C743-A04F-18041D3FF73E}"/>
              </a:ext>
            </a:extLst>
          </p:cNvPr>
          <p:cNvSpPr/>
          <p:nvPr/>
        </p:nvSpPr>
        <p:spPr>
          <a:xfrm>
            <a:off x="880311" y="1650890"/>
            <a:ext cx="2040689" cy="548640"/>
          </a:xfrm>
          <a:prstGeom prst="roundRect">
            <a:avLst/>
          </a:prstGeom>
          <a:solidFill>
            <a:srgbClr val="007C7F"/>
          </a:solidFill>
          <a:ln w="15875">
            <a:solidFill>
              <a:srgbClr val="007C7F"/>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rgbClr val="FFFFFF"/>
                </a:solidFill>
                <a:latin typeface="Arial" panose="020B0604020202020204" pitchFamily="34" charset="0"/>
                <a:cs typeface="Arial" panose="020B0604020202020204" pitchFamily="34" charset="0"/>
              </a:rPr>
              <a:t>CD4 Attachment</a:t>
            </a:r>
          </a:p>
        </p:txBody>
      </p:sp>
      <p:sp>
        <p:nvSpPr>
          <p:cNvPr id="5" name="Rounded Rectangle 4">
            <a:extLst>
              <a:ext uri="{FF2B5EF4-FFF2-40B4-BE49-F238E27FC236}">
                <a16:creationId xmlns:a16="http://schemas.microsoft.com/office/drawing/2014/main" id="{315F6DD4-2999-F344-A59E-18297367438A}"/>
              </a:ext>
            </a:extLst>
          </p:cNvPr>
          <p:cNvSpPr/>
          <p:nvPr/>
        </p:nvSpPr>
        <p:spPr>
          <a:xfrm>
            <a:off x="3161337" y="1650890"/>
            <a:ext cx="2814013" cy="548640"/>
          </a:xfrm>
          <a:prstGeom prst="roundRect">
            <a:avLst/>
          </a:prstGeom>
          <a:solidFill>
            <a:srgbClr val="007C7F">
              <a:alpha val="20784"/>
            </a:srgbClr>
          </a:solidFill>
          <a:ln w="15875">
            <a:solidFill>
              <a:srgbClr val="007C7F"/>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latin typeface="Arial" panose="020B0604020202020204" pitchFamily="34" charset="0"/>
                <a:cs typeface="Arial" panose="020B0604020202020204" pitchFamily="34" charset="0"/>
              </a:rPr>
              <a:t>Attachment Inhibitors</a:t>
            </a:r>
          </a:p>
        </p:txBody>
      </p:sp>
      <p:sp>
        <p:nvSpPr>
          <p:cNvPr id="24" name="Rounded Rectangle 23">
            <a:extLst>
              <a:ext uri="{FF2B5EF4-FFF2-40B4-BE49-F238E27FC236}">
                <a16:creationId xmlns:a16="http://schemas.microsoft.com/office/drawing/2014/main" id="{E6F21459-9337-5A4F-B084-1BDED966A9BC}"/>
              </a:ext>
            </a:extLst>
          </p:cNvPr>
          <p:cNvSpPr/>
          <p:nvPr/>
        </p:nvSpPr>
        <p:spPr>
          <a:xfrm>
            <a:off x="880311" y="2948981"/>
            <a:ext cx="2040689" cy="548640"/>
          </a:xfrm>
          <a:prstGeom prst="roundRect">
            <a:avLst/>
          </a:prstGeom>
          <a:solidFill>
            <a:srgbClr val="0070C0"/>
          </a:solid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rgbClr val="FFFFFF"/>
                </a:solidFill>
                <a:latin typeface="Arial" panose="020B0604020202020204" pitchFamily="34" charset="0"/>
                <a:cs typeface="Arial" panose="020B0604020202020204" pitchFamily="34" charset="0"/>
              </a:rPr>
              <a:t>Coreceptor Binding</a:t>
            </a:r>
          </a:p>
        </p:txBody>
      </p:sp>
      <p:sp>
        <p:nvSpPr>
          <p:cNvPr id="26" name="Rounded Rectangle 25">
            <a:extLst>
              <a:ext uri="{FF2B5EF4-FFF2-40B4-BE49-F238E27FC236}">
                <a16:creationId xmlns:a16="http://schemas.microsoft.com/office/drawing/2014/main" id="{0F583763-582C-B142-9602-BF510851286E}"/>
              </a:ext>
            </a:extLst>
          </p:cNvPr>
          <p:cNvSpPr/>
          <p:nvPr/>
        </p:nvSpPr>
        <p:spPr>
          <a:xfrm>
            <a:off x="3161337" y="2948981"/>
            <a:ext cx="2814013" cy="548640"/>
          </a:xfrm>
          <a:prstGeom prst="roundRect">
            <a:avLst/>
          </a:prstGeom>
          <a:solidFill>
            <a:srgbClr val="0070C0">
              <a:alpha val="20000"/>
            </a:srgbClr>
          </a:solid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latin typeface="Arial" panose="020B0604020202020204" pitchFamily="34" charset="0"/>
                <a:cs typeface="Arial" panose="020B0604020202020204" pitchFamily="34" charset="0"/>
              </a:rPr>
              <a:t>CCR5 Antagonist</a:t>
            </a:r>
          </a:p>
        </p:txBody>
      </p:sp>
      <p:sp>
        <p:nvSpPr>
          <p:cNvPr id="28" name="Rounded Rectangle 27">
            <a:extLst>
              <a:ext uri="{FF2B5EF4-FFF2-40B4-BE49-F238E27FC236}">
                <a16:creationId xmlns:a16="http://schemas.microsoft.com/office/drawing/2014/main" id="{476AB265-CC7D-7148-B39A-65CC204EE87E}"/>
              </a:ext>
            </a:extLst>
          </p:cNvPr>
          <p:cNvSpPr/>
          <p:nvPr/>
        </p:nvSpPr>
        <p:spPr>
          <a:xfrm>
            <a:off x="880311" y="4178003"/>
            <a:ext cx="2040689" cy="548640"/>
          </a:xfrm>
          <a:prstGeom prst="roundRect">
            <a:avLst/>
          </a:prstGeom>
          <a:solidFill>
            <a:srgbClr val="AC685B"/>
          </a:solidFill>
          <a:ln w="15875">
            <a:solidFill>
              <a:srgbClr val="AC685B"/>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rgbClr val="FFFFFF"/>
                </a:solidFill>
                <a:latin typeface="Arial" panose="020B0604020202020204" pitchFamily="34" charset="0"/>
                <a:cs typeface="Arial" panose="020B0604020202020204" pitchFamily="34" charset="0"/>
              </a:rPr>
              <a:t>Fusion</a:t>
            </a:r>
          </a:p>
        </p:txBody>
      </p:sp>
      <p:sp>
        <p:nvSpPr>
          <p:cNvPr id="29" name="Rounded Rectangle 28">
            <a:extLst>
              <a:ext uri="{FF2B5EF4-FFF2-40B4-BE49-F238E27FC236}">
                <a16:creationId xmlns:a16="http://schemas.microsoft.com/office/drawing/2014/main" id="{04E83D45-D2A0-5445-9A4B-742E492A580E}"/>
              </a:ext>
            </a:extLst>
          </p:cNvPr>
          <p:cNvSpPr/>
          <p:nvPr/>
        </p:nvSpPr>
        <p:spPr>
          <a:xfrm>
            <a:off x="3161337" y="4178003"/>
            <a:ext cx="2814013" cy="548640"/>
          </a:xfrm>
          <a:prstGeom prst="roundRect">
            <a:avLst/>
          </a:prstGeom>
          <a:solidFill>
            <a:srgbClr val="AC685B">
              <a:alpha val="20000"/>
            </a:srgbClr>
          </a:solidFill>
          <a:ln w="15875">
            <a:solidFill>
              <a:srgbClr val="7F4D4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latin typeface="Arial" panose="020B0604020202020204" pitchFamily="34" charset="0"/>
                <a:cs typeface="Arial" panose="020B0604020202020204" pitchFamily="34" charset="0"/>
              </a:rPr>
              <a:t>Fusion Inhibitors</a:t>
            </a:r>
          </a:p>
        </p:txBody>
      </p:sp>
      <p:sp>
        <p:nvSpPr>
          <p:cNvPr id="30" name="Rectangle 29">
            <a:extLst>
              <a:ext uri="{FF2B5EF4-FFF2-40B4-BE49-F238E27FC236}">
                <a16:creationId xmlns:a16="http://schemas.microsoft.com/office/drawing/2014/main" id="{7119CFA8-F5A7-D546-B250-4506F209B1CF}"/>
              </a:ext>
            </a:extLst>
          </p:cNvPr>
          <p:cNvSpPr/>
          <p:nvPr/>
        </p:nvSpPr>
        <p:spPr>
          <a:xfrm>
            <a:off x="184150" y="1003781"/>
            <a:ext cx="2679700" cy="427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Key Steps for HIV Entry</a:t>
            </a:r>
          </a:p>
        </p:txBody>
      </p:sp>
      <p:sp>
        <p:nvSpPr>
          <p:cNvPr id="31" name="Rectangle 30">
            <a:extLst>
              <a:ext uri="{FF2B5EF4-FFF2-40B4-BE49-F238E27FC236}">
                <a16:creationId xmlns:a16="http://schemas.microsoft.com/office/drawing/2014/main" id="{09CC4002-986C-F345-99E1-2C483D603C5C}"/>
              </a:ext>
            </a:extLst>
          </p:cNvPr>
          <p:cNvSpPr/>
          <p:nvPr/>
        </p:nvSpPr>
        <p:spPr>
          <a:xfrm>
            <a:off x="3155950" y="1003781"/>
            <a:ext cx="2844800" cy="427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Entry Inhibitor Subclasses</a:t>
            </a:r>
          </a:p>
        </p:txBody>
      </p:sp>
      <p:sp>
        <p:nvSpPr>
          <p:cNvPr id="15" name="Oval 14">
            <a:extLst>
              <a:ext uri="{FF2B5EF4-FFF2-40B4-BE49-F238E27FC236}">
                <a16:creationId xmlns:a16="http://schemas.microsoft.com/office/drawing/2014/main" id="{C7870994-4FC0-7D4A-94CE-47AF7D879525}"/>
              </a:ext>
            </a:extLst>
          </p:cNvPr>
          <p:cNvSpPr/>
          <p:nvPr/>
        </p:nvSpPr>
        <p:spPr>
          <a:xfrm>
            <a:off x="210756" y="1683349"/>
            <a:ext cx="548640" cy="548640"/>
          </a:xfrm>
          <a:prstGeom prst="ellipse">
            <a:avLst/>
          </a:prstGeom>
          <a:gradFill>
            <a:gsLst>
              <a:gs pos="57000">
                <a:srgbClr val="007C7F"/>
              </a:gs>
              <a:gs pos="0">
                <a:schemeClr val="bg1">
                  <a:alpha val="55000"/>
                </a:schemeClr>
              </a:gs>
            </a:gsLst>
            <a:path path="circle">
              <a:fillToRect l="50000" t="50000" r="50000" b="50000"/>
            </a:path>
          </a:gradFill>
          <a:ln w="28575" cmpd="sng">
            <a:solidFill>
              <a:srgbClr val="15A2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1</a:t>
            </a:r>
          </a:p>
        </p:txBody>
      </p:sp>
      <p:sp>
        <p:nvSpPr>
          <p:cNvPr id="16" name="Oval 15">
            <a:extLst>
              <a:ext uri="{FF2B5EF4-FFF2-40B4-BE49-F238E27FC236}">
                <a16:creationId xmlns:a16="http://schemas.microsoft.com/office/drawing/2014/main" id="{D2C6E32A-E86D-1D46-A733-6D66E2F54515}"/>
              </a:ext>
            </a:extLst>
          </p:cNvPr>
          <p:cNvSpPr/>
          <p:nvPr/>
        </p:nvSpPr>
        <p:spPr>
          <a:xfrm>
            <a:off x="210756" y="2966218"/>
            <a:ext cx="548640" cy="548640"/>
          </a:xfrm>
          <a:prstGeom prst="ellipse">
            <a:avLst/>
          </a:prstGeom>
          <a:gradFill>
            <a:gsLst>
              <a:gs pos="57000">
                <a:srgbClr val="0070C0"/>
              </a:gs>
              <a:gs pos="0">
                <a:schemeClr val="bg1">
                  <a:alpha val="55000"/>
                </a:schemeClr>
              </a:gs>
            </a:gsLst>
            <a:path path="circle">
              <a:fillToRect l="50000" t="50000" r="50000" b="50000"/>
            </a:path>
          </a:gradFill>
          <a:ln w="28575" cmpd="sng">
            <a:solidFill>
              <a:srgbClr val="004A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2</a:t>
            </a:r>
          </a:p>
        </p:txBody>
      </p:sp>
      <p:sp>
        <p:nvSpPr>
          <p:cNvPr id="17" name="Oval 16">
            <a:extLst>
              <a:ext uri="{FF2B5EF4-FFF2-40B4-BE49-F238E27FC236}">
                <a16:creationId xmlns:a16="http://schemas.microsoft.com/office/drawing/2014/main" id="{5D9AB2B7-C053-7347-8D2C-C9033200F6FB}"/>
              </a:ext>
            </a:extLst>
          </p:cNvPr>
          <p:cNvSpPr/>
          <p:nvPr/>
        </p:nvSpPr>
        <p:spPr>
          <a:xfrm>
            <a:off x="210756" y="4218303"/>
            <a:ext cx="548640" cy="548640"/>
          </a:xfrm>
          <a:prstGeom prst="ellipse">
            <a:avLst/>
          </a:prstGeom>
          <a:gradFill>
            <a:gsLst>
              <a:gs pos="57000">
                <a:srgbClr val="AC685B"/>
              </a:gs>
              <a:gs pos="0">
                <a:schemeClr val="bg1">
                  <a:alpha val="55000"/>
                </a:schemeClr>
              </a:gs>
            </a:gsLst>
            <a:path path="circle">
              <a:fillToRect l="50000" t="50000" r="50000" b="50000"/>
            </a:path>
          </a:gradFill>
          <a:ln w="28575" cmpd="sng">
            <a:solidFill>
              <a:srgbClr val="7F4D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3</a:t>
            </a:r>
          </a:p>
        </p:txBody>
      </p:sp>
      <p:sp>
        <p:nvSpPr>
          <p:cNvPr id="7" name="Rounded Rectangle 6">
            <a:extLst>
              <a:ext uri="{FF2B5EF4-FFF2-40B4-BE49-F238E27FC236}">
                <a16:creationId xmlns:a16="http://schemas.microsoft.com/office/drawing/2014/main" id="{C2DA1C81-0499-C452-747E-2E890E88BE2A}"/>
              </a:ext>
            </a:extLst>
          </p:cNvPr>
          <p:cNvSpPr/>
          <p:nvPr/>
        </p:nvSpPr>
        <p:spPr>
          <a:xfrm>
            <a:off x="3161337" y="2301348"/>
            <a:ext cx="2814013" cy="548640"/>
          </a:xfrm>
          <a:prstGeom prst="roundRect">
            <a:avLst/>
          </a:prstGeom>
          <a:gradFill flip="none" rotWithShape="1">
            <a:gsLst>
              <a:gs pos="100000">
                <a:srgbClr val="0070C0">
                  <a:alpha val="20000"/>
                </a:srgbClr>
              </a:gs>
              <a:gs pos="21000">
                <a:srgbClr val="007C7F">
                  <a:alpha val="20000"/>
                </a:srgbClr>
              </a:gs>
            </a:gsLst>
            <a:lin ang="5400000" scaled="0"/>
            <a:tileRect/>
          </a:gradFill>
          <a:ln w="15875">
            <a:gradFill>
              <a:gsLst>
                <a:gs pos="0">
                  <a:srgbClr val="007C7F"/>
                </a:gs>
                <a:gs pos="100000">
                  <a:srgbClr val="0070C0"/>
                </a:gs>
              </a:gsLst>
              <a:lin ang="5400000" scaled="1"/>
            </a:gra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latin typeface="Arial" panose="020B0604020202020204" pitchFamily="34" charset="0"/>
                <a:cs typeface="Arial" panose="020B0604020202020204" pitchFamily="34" charset="0"/>
              </a:rPr>
              <a:t>Post-Attachment Inhibitors</a:t>
            </a:r>
          </a:p>
        </p:txBody>
      </p:sp>
    </p:spTree>
    <p:extLst>
      <p:ext uri="{BB962C8B-B14F-4D97-AF65-F5344CB8AC3E}">
        <p14:creationId xmlns:p14="http://schemas.microsoft.com/office/powerpoint/2010/main" val="3296246703"/>
      </p:ext>
    </p:extLst>
  </p:cSld>
  <p:clrMapOvr>
    <a:masterClrMapping/>
  </p:clrMapOvr>
  <mc:AlternateContent xmlns:mc="http://schemas.openxmlformats.org/markup-compatibility/2006" xmlns:p14="http://schemas.microsoft.com/office/powerpoint/2010/main">
    <mc:Choice Requires="p14">
      <p:transition spd="slow" p14:dur="1250" advTm="17568">
        <p:fade/>
      </p:transition>
    </mc:Choice>
    <mc:Fallback xmlns="">
      <p:transition spd="slow" advTm="17568">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D86E-6DDE-C84F-9F59-E9EA19D18C98}"/>
              </a:ext>
            </a:extLst>
          </p:cNvPr>
          <p:cNvSpPr>
            <a:spLocks noGrp="1"/>
          </p:cNvSpPr>
          <p:nvPr>
            <p:ph type="title"/>
          </p:nvPr>
        </p:nvSpPr>
        <p:spPr/>
        <p:txBody>
          <a:bodyPr/>
          <a:lstStyle/>
          <a:p>
            <a:r>
              <a:rPr lang="en-US" dirty="0"/>
              <a:t>HIV Cell Entry and HIV Entry Inhibitors</a:t>
            </a:r>
          </a:p>
        </p:txBody>
      </p:sp>
      <p:sp>
        <p:nvSpPr>
          <p:cNvPr id="3" name="Text Placeholder 2">
            <a:extLst>
              <a:ext uri="{FF2B5EF4-FFF2-40B4-BE49-F238E27FC236}">
                <a16:creationId xmlns:a16="http://schemas.microsoft.com/office/drawing/2014/main" id="{F73177F5-9B3B-3543-B215-61A1B22B43D0}"/>
              </a:ext>
            </a:extLst>
          </p:cNvPr>
          <p:cNvSpPr>
            <a:spLocks noGrp="1"/>
          </p:cNvSpPr>
          <p:nvPr>
            <p:ph type="body" sz="quarter" idx="14"/>
          </p:nvPr>
        </p:nvSpPr>
        <p:spPr/>
        <p:txBody>
          <a:bodyPr/>
          <a:lstStyle/>
          <a:p>
            <a:endParaRPr lang="en-US"/>
          </a:p>
        </p:txBody>
      </p:sp>
      <p:sp>
        <p:nvSpPr>
          <p:cNvPr id="4" name="Rounded Rectangle 3">
            <a:extLst>
              <a:ext uri="{FF2B5EF4-FFF2-40B4-BE49-F238E27FC236}">
                <a16:creationId xmlns:a16="http://schemas.microsoft.com/office/drawing/2014/main" id="{1049FDA3-92B3-C743-A04F-18041D3FF73E}"/>
              </a:ext>
            </a:extLst>
          </p:cNvPr>
          <p:cNvSpPr/>
          <p:nvPr/>
        </p:nvSpPr>
        <p:spPr>
          <a:xfrm>
            <a:off x="880311" y="1650890"/>
            <a:ext cx="2040689" cy="548640"/>
          </a:xfrm>
          <a:prstGeom prst="roundRect">
            <a:avLst/>
          </a:prstGeom>
          <a:solidFill>
            <a:srgbClr val="007C7F"/>
          </a:solidFill>
          <a:ln w="15875">
            <a:solidFill>
              <a:srgbClr val="007C7F"/>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rgbClr val="FFFFFF"/>
                </a:solidFill>
                <a:latin typeface="Arial" panose="020B0604020202020204" pitchFamily="34" charset="0"/>
                <a:cs typeface="Arial" panose="020B0604020202020204" pitchFamily="34" charset="0"/>
              </a:rPr>
              <a:t>CD4 Attachment</a:t>
            </a:r>
          </a:p>
        </p:txBody>
      </p:sp>
      <p:sp>
        <p:nvSpPr>
          <p:cNvPr id="5" name="Rounded Rectangle 4">
            <a:extLst>
              <a:ext uri="{FF2B5EF4-FFF2-40B4-BE49-F238E27FC236}">
                <a16:creationId xmlns:a16="http://schemas.microsoft.com/office/drawing/2014/main" id="{315F6DD4-2999-F344-A59E-18297367438A}"/>
              </a:ext>
            </a:extLst>
          </p:cNvPr>
          <p:cNvSpPr/>
          <p:nvPr/>
        </p:nvSpPr>
        <p:spPr>
          <a:xfrm>
            <a:off x="3161337" y="1650890"/>
            <a:ext cx="2814013" cy="548640"/>
          </a:xfrm>
          <a:prstGeom prst="roundRect">
            <a:avLst/>
          </a:prstGeom>
          <a:solidFill>
            <a:srgbClr val="007C7F">
              <a:alpha val="20784"/>
            </a:srgbClr>
          </a:solidFill>
          <a:ln w="15875">
            <a:solidFill>
              <a:srgbClr val="007C7F"/>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latin typeface="Arial" panose="020B0604020202020204" pitchFamily="34" charset="0"/>
                <a:cs typeface="Arial" panose="020B0604020202020204" pitchFamily="34" charset="0"/>
              </a:rPr>
              <a:t>Attachment Inhibitors</a:t>
            </a:r>
          </a:p>
        </p:txBody>
      </p:sp>
      <p:sp>
        <p:nvSpPr>
          <p:cNvPr id="24" name="Rounded Rectangle 23">
            <a:extLst>
              <a:ext uri="{FF2B5EF4-FFF2-40B4-BE49-F238E27FC236}">
                <a16:creationId xmlns:a16="http://schemas.microsoft.com/office/drawing/2014/main" id="{E6F21459-9337-5A4F-B084-1BDED966A9BC}"/>
              </a:ext>
            </a:extLst>
          </p:cNvPr>
          <p:cNvSpPr/>
          <p:nvPr/>
        </p:nvSpPr>
        <p:spPr>
          <a:xfrm>
            <a:off x="880311" y="2948981"/>
            <a:ext cx="2040689" cy="548640"/>
          </a:xfrm>
          <a:prstGeom prst="roundRect">
            <a:avLst/>
          </a:prstGeom>
          <a:solidFill>
            <a:srgbClr val="0070C0"/>
          </a:solid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rgbClr val="FFFFFF"/>
                </a:solidFill>
                <a:latin typeface="Arial" panose="020B0604020202020204" pitchFamily="34" charset="0"/>
                <a:cs typeface="Arial" panose="020B0604020202020204" pitchFamily="34" charset="0"/>
              </a:rPr>
              <a:t>Coreceptor Binding</a:t>
            </a:r>
          </a:p>
        </p:txBody>
      </p:sp>
      <p:sp>
        <p:nvSpPr>
          <p:cNvPr id="26" name="Rounded Rectangle 25">
            <a:extLst>
              <a:ext uri="{FF2B5EF4-FFF2-40B4-BE49-F238E27FC236}">
                <a16:creationId xmlns:a16="http://schemas.microsoft.com/office/drawing/2014/main" id="{0F583763-582C-B142-9602-BF510851286E}"/>
              </a:ext>
            </a:extLst>
          </p:cNvPr>
          <p:cNvSpPr/>
          <p:nvPr/>
        </p:nvSpPr>
        <p:spPr>
          <a:xfrm>
            <a:off x="3161337" y="2948981"/>
            <a:ext cx="2814013" cy="548640"/>
          </a:xfrm>
          <a:prstGeom prst="roundRect">
            <a:avLst/>
          </a:prstGeom>
          <a:solidFill>
            <a:srgbClr val="0070C0">
              <a:alpha val="20000"/>
            </a:srgbClr>
          </a:solid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latin typeface="Arial" panose="020B0604020202020204" pitchFamily="34" charset="0"/>
                <a:cs typeface="Arial" panose="020B0604020202020204" pitchFamily="34" charset="0"/>
              </a:rPr>
              <a:t>CCR5 Antagonist</a:t>
            </a:r>
          </a:p>
        </p:txBody>
      </p:sp>
      <p:sp>
        <p:nvSpPr>
          <p:cNvPr id="28" name="Rounded Rectangle 27">
            <a:extLst>
              <a:ext uri="{FF2B5EF4-FFF2-40B4-BE49-F238E27FC236}">
                <a16:creationId xmlns:a16="http://schemas.microsoft.com/office/drawing/2014/main" id="{476AB265-CC7D-7148-B39A-65CC204EE87E}"/>
              </a:ext>
            </a:extLst>
          </p:cNvPr>
          <p:cNvSpPr/>
          <p:nvPr/>
        </p:nvSpPr>
        <p:spPr>
          <a:xfrm>
            <a:off x="880311" y="4178003"/>
            <a:ext cx="2040689" cy="548640"/>
          </a:xfrm>
          <a:prstGeom prst="roundRect">
            <a:avLst/>
          </a:prstGeom>
          <a:solidFill>
            <a:srgbClr val="AC685B"/>
          </a:solidFill>
          <a:ln w="15875">
            <a:solidFill>
              <a:srgbClr val="AC685B"/>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rgbClr val="FFFFFF"/>
                </a:solidFill>
                <a:latin typeface="Arial" panose="020B0604020202020204" pitchFamily="34" charset="0"/>
                <a:cs typeface="Arial" panose="020B0604020202020204" pitchFamily="34" charset="0"/>
              </a:rPr>
              <a:t>Fusion</a:t>
            </a:r>
          </a:p>
        </p:txBody>
      </p:sp>
      <p:sp>
        <p:nvSpPr>
          <p:cNvPr id="29" name="Rounded Rectangle 28">
            <a:extLst>
              <a:ext uri="{FF2B5EF4-FFF2-40B4-BE49-F238E27FC236}">
                <a16:creationId xmlns:a16="http://schemas.microsoft.com/office/drawing/2014/main" id="{04E83D45-D2A0-5445-9A4B-742E492A580E}"/>
              </a:ext>
            </a:extLst>
          </p:cNvPr>
          <p:cNvSpPr/>
          <p:nvPr/>
        </p:nvSpPr>
        <p:spPr>
          <a:xfrm>
            <a:off x="3161337" y="4178003"/>
            <a:ext cx="2814013" cy="548640"/>
          </a:xfrm>
          <a:prstGeom prst="roundRect">
            <a:avLst/>
          </a:prstGeom>
          <a:solidFill>
            <a:srgbClr val="AC685B">
              <a:alpha val="20000"/>
            </a:srgbClr>
          </a:solidFill>
          <a:ln w="15875">
            <a:solidFill>
              <a:srgbClr val="7F4D43"/>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latin typeface="Arial" panose="020B0604020202020204" pitchFamily="34" charset="0"/>
                <a:cs typeface="Arial" panose="020B0604020202020204" pitchFamily="34" charset="0"/>
              </a:rPr>
              <a:t>Fusion Inhibitors</a:t>
            </a:r>
          </a:p>
        </p:txBody>
      </p:sp>
      <p:sp>
        <p:nvSpPr>
          <p:cNvPr id="30" name="Rectangle 29">
            <a:extLst>
              <a:ext uri="{FF2B5EF4-FFF2-40B4-BE49-F238E27FC236}">
                <a16:creationId xmlns:a16="http://schemas.microsoft.com/office/drawing/2014/main" id="{7119CFA8-F5A7-D546-B250-4506F209B1CF}"/>
              </a:ext>
            </a:extLst>
          </p:cNvPr>
          <p:cNvSpPr/>
          <p:nvPr/>
        </p:nvSpPr>
        <p:spPr>
          <a:xfrm>
            <a:off x="184150" y="1003781"/>
            <a:ext cx="2679700" cy="427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Key Steps for HIV Entry</a:t>
            </a:r>
          </a:p>
        </p:txBody>
      </p:sp>
      <p:sp>
        <p:nvSpPr>
          <p:cNvPr id="31" name="Rectangle 30">
            <a:extLst>
              <a:ext uri="{FF2B5EF4-FFF2-40B4-BE49-F238E27FC236}">
                <a16:creationId xmlns:a16="http://schemas.microsoft.com/office/drawing/2014/main" id="{09CC4002-986C-F345-99E1-2C483D603C5C}"/>
              </a:ext>
            </a:extLst>
          </p:cNvPr>
          <p:cNvSpPr/>
          <p:nvPr/>
        </p:nvSpPr>
        <p:spPr>
          <a:xfrm>
            <a:off x="3155950" y="1003781"/>
            <a:ext cx="2844800" cy="427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Entry Inhibitor Subclasses</a:t>
            </a:r>
          </a:p>
        </p:txBody>
      </p:sp>
      <p:sp>
        <p:nvSpPr>
          <p:cNvPr id="15" name="Oval 14">
            <a:extLst>
              <a:ext uri="{FF2B5EF4-FFF2-40B4-BE49-F238E27FC236}">
                <a16:creationId xmlns:a16="http://schemas.microsoft.com/office/drawing/2014/main" id="{C7870994-4FC0-7D4A-94CE-47AF7D879525}"/>
              </a:ext>
            </a:extLst>
          </p:cNvPr>
          <p:cNvSpPr/>
          <p:nvPr/>
        </p:nvSpPr>
        <p:spPr>
          <a:xfrm>
            <a:off x="210756" y="1683349"/>
            <a:ext cx="548640" cy="548640"/>
          </a:xfrm>
          <a:prstGeom prst="ellipse">
            <a:avLst/>
          </a:prstGeom>
          <a:gradFill>
            <a:gsLst>
              <a:gs pos="57000">
                <a:srgbClr val="007C7F"/>
              </a:gs>
              <a:gs pos="0">
                <a:schemeClr val="bg1">
                  <a:alpha val="55000"/>
                </a:schemeClr>
              </a:gs>
            </a:gsLst>
            <a:path path="circle">
              <a:fillToRect l="50000" t="50000" r="50000" b="50000"/>
            </a:path>
          </a:gradFill>
          <a:ln w="28575" cmpd="sng">
            <a:solidFill>
              <a:srgbClr val="15A2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1</a:t>
            </a:r>
          </a:p>
        </p:txBody>
      </p:sp>
      <p:sp>
        <p:nvSpPr>
          <p:cNvPr id="16" name="Oval 15">
            <a:extLst>
              <a:ext uri="{FF2B5EF4-FFF2-40B4-BE49-F238E27FC236}">
                <a16:creationId xmlns:a16="http://schemas.microsoft.com/office/drawing/2014/main" id="{D2C6E32A-E86D-1D46-A733-6D66E2F54515}"/>
              </a:ext>
            </a:extLst>
          </p:cNvPr>
          <p:cNvSpPr/>
          <p:nvPr/>
        </p:nvSpPr>
        <p:spPr>
          <a:xfrm>
            <a:off x="210756" y="2966218"/>
            <a:ext cx="548640" cy="548640"/>
          </a:xfrm>
          <a:prstGeom prst="ellipse">
            <a:avLst/>
          </a:prstGeom>
          <a:gradFill>
            <a:gsLst>
              <a:gs pos="57000">
                <a:srgbClr val="0070C0"/>
              </a:gs>
              <a:gs pos="0">
                <a:schemeClr val="bg1">
                  <a:alpha val="55000"/>
                </a:schemeClr>
              </a:gs>
            </a:gsLst>
            <a:path path="circle">
              <a:fillToRect l="50000" t="50000" r="50000" b="50000"/>
            </a:path>
          </a:gradFill>
          <a:ln w="28575" cmpd="sng">
            <a:solidFill>
              <a:srgbClr val="004A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2</a:t>
            </a:r>
          </a:p>
        </p:txBody>
      </p:sp>
      <p:sp>
        <p:nvSpPr>
          <p:cNvPr id="17" name="Oval 16">
            <a:extLst>
              <a:ext uri="{FF2B5EF4-FFF2-40B4-BE49-F238E27FC236}">
                <a16:creationId xmlns:a16="http://schemas.microsoft.com/office/drawing/2014/main" id="{5D9AB2B7-C053-7347-8D2C-C9033200F6FB}"/>
              </a:ext>
            </a:extLst>
          </p:cNvPr>
          <p:cNvSpPr/>
          <p:nvPr/>
        </p:nvSpPr>
        <p:spPr>
          <a:xfrm>
            <a:off x="210756" y="4218303"/>
            <a:ext cx="548640" cy="548640"/>
          </a:xfrm>
          <a:prstGeom prst="ellipse">
            <a:avLst/>
          </a:prstGeom>
          <a:gradFill>
            <a:gsLst>
              <a:gs pos="57000">
                <a:srgbClr val="AC685B"/>
              </a:gs>
              <a:gs pos="0">
                <a:schemeClr val="bg1">
                  <a:alpha val="55000"/>
                </a:schemeClr>
              </a:gs>
            </a:gsLst>
            <a:path path="circle">
              <a:fillToRect l="50000" t="50000" r="50000" b="50000"/>
            </a:path>
          </a:gradFill>
          <a:ln w="28575" cmpd="sng">
            <a:solidFill>
              <a:srgbClr val="7F4D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3</a:t>
            </a:r>
          </a:p>
        </p:txBody>
      </p:sp>
      <p:sp>
        <p:nvSpPr>
          <p:cNvPr id="7" name="Rounded Rectangle 6">
            <a:extLst>
              <a:ext uri="{FF2B5EF4-FFF2-40B4-BE49-F238E27FC236}">
                <a16:creationId xmlns:a16="http://schemas.microsoft.com/office/drawing/2014/main" id="{C2DA1C81-0499-C452-747E-2E890E88BE2A}"/>
              </a:ext>
            </a:extLst>
          </p:cNvPr>
          <p:cNvSpPr/>
          <p:nvPr/>
        </p:nvSpPr>
        <p:spPr>
          <a:xfrm>
            <a:off x="3161337" y="2301348"/>
            <a:ext cx="2814013" cy="548640"/>
          </a:xfrm>
          <a:prstGeom prst="roundRect">
            <a:avLst/>
          </a:prstGeom>
          <a:gradFill flip="none" rotWithShape="1">
            <a:gsLst>
              <a:gs pos="100000">
                <a:srgbClr val="0070C0">
                  <a:alpha val="20000"/>
                </a:srgbClr>
              </a:gs>
              <a:gs pos="21000">
                <a:srgbClr val="007C7F">
                  <a:alpha val="20000"/>
                </a:srgbClr>
              </a:gs>
            </a:gsLst>
            <a:lin ang="5400000" scaled="0"/>
            <a:tileRect/>
          </a:gradFill>
          <a:ln w="15875">
            <a:gradFill>
              <a:gsLst>
                <a:gs pos="0">
                  <a:srgbClr val="007C7F"/>
                </a:gs>
                <a:gs pos="100000">
                  <a:srgbClr val="0070C0"/>
                </a:gs>
              </a:gsLst>
              <a:lin ang="5400000" scaled="1"/>
            </a:gra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latin typeface="Arial" panose="020B0604020202020204" pitchFamily="34" charset="0"/>
                <a:cs typeface="Arial" panose="020B0604020202020204" pitchFamily="34" charset="0"/>
              </a:rPr>
              <a:t>Post-Attachment Inhibitors</a:t>
            </a:r>
          </a:p>
        </p:txBody>
      </p:sp>
      <p:sp>
        <p:nvSpPr>
          <p:cNvPr id="8" name="Rectangle 7">
            <a:extLst>
              <a:ext uri="{FF2B5EF4-FFF2-40B4-BE49-F238E27FC236}">
                <a16:creationId xmlns:a16="http://schemas.microsoft.com/office/drawing/2014/main" id="{FDF73079-5972-1541-F6D3-C71FD2186AFF}"/>
              </a:ext>
            </a:extLst>
          </p:cNvPr>
          <p:cNvSpPr/>
          <p:nvPr/>
        </p:nvSpPr>
        <p:spPr>
          <a:xfrm>
            <a:off x="6267450" y="1003781"/>
            <a:ext cx="2609850" cy="427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a:latin typeface="Arial" panose="020B0604020202020204" pitchFamily="34" charset="0"/>
                <a:cs typeface="Arial" panose="020B0604020202020204" pitchFamily="34" charset="0"/>
              </a:rPr>
              <a:t>Entry Inhibitor Medications</a:t>
            </a:r>
          </a:p>
        </p:txBody>
      </p:sp>
      <p:sp>
        <p:nvSpPr>
          <p:cNvPr id="9" name="Rounded Rectangle 8">
            <a:extLst>
              <a:ext uri="{FF2B5EF4-FFF2-40B4-BE49-F238E27FC236}">
                <a16:creationId xmlns:a16="http://schemas.microsoft.com/office/drawing/2014/main" id="{06F5C817-90BA-D119-410D-0B8ADAF5F961}"/>
              </a:ext>
            </a:extLst>
          </p:cNvPr>
          <p:cNvSpPr/>
          <p:nvPr/>
        </p:nvSpPr>
        <p:spPr>
          <a:xfrm>
            <a:off x="6451599" y="1650890"/>
            <a:ext cx="2254251" cy="548640"/>
          </a:xfrm>
          <a:prstGeom prst="roundRect">
            <a:avLst/>
          </a:prstGeom>
          <a:solidFill>
            <a:srgbClr val="FFC60D">
              <a:alpha val="20784"/>
            </a:srgbClr>
          </a:solidFill>
          <a:ln w="15875">
            <a:solidFill>
              <a:srgbClr val="89440C"/>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latin typeface="Arial" panose="020B0604020202020204" pitchFamily="34" charset="0"/>
                <a:cs typeface="Arial" panose="020B0604020202020204" pitchFamily="34" charset="0"/>
              </a:rPr>
              <a:t>Fostemsavir</a:t>
            </a:r>
          </a:p>
        </p:txBody>
      </p:sp>
      <p:sp>
        <p:nvSpPr>
          <p:cNvPr id="10" name="Rounded Rectangle 9">
            <a:extLst>
              <a:ext uri="{FF2B5EF4-FFF2-40B4-BE49-F238E27FC236}">
                <a16:creationId xmlns:a16="http://schemas.microsoft.com/office/drawing/2014/main" id="{DFE2DAA3-77FF-A968-61D6-E8E592617919}"/>
              </a:ext>
            </a:extLst>
          </p:cNvPr>
          <p:cNvSpPr/>
          <p:nvPr/>
        </p:nvSpPr>
        <p:spPr>
          <a:xfrm>
            <a:off x="6451599" y="2948981"/>
            <a:ext cx="2254251" cy="548640"/>
          </a:xfrm>
          <a:prstGeom prst="roundRect">
            <a:avLst/>
          </a:prstGeom>
          <a:solidFill>
            <a:srgbClr val="FFC60D">
              <a:alpha val="20784"/>
            </a:srgbClr>
          </a:solidFill>
          <a:ln w="15875">
            <a:solidFill>
              <a:srgbClr val="89440C"/>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latin typeface="Arial" panose="020B0604020202020204" pitchFamily="34" charset="0"/>
                <a:cs typeface="Arial" panose="020B0604020202020204" pitchFamily="34" charset="0"/>
              </a:rPr>
              <a:t>Maraviroc</a:t>
            </a:r>
          </a:p>
        </p:txBody>
      </p:sp>
      <p:sp>
        <p:nvSpPr>
          <p:cNvPr id="11" name="Rounded Rectangle 10">
            <a:extLst>
              <a:ext uri="{FF2B5EF4-FFF2-40B4-BE49-F238E27FC236}">
                <a16:creationId xmlns:a16="http://schemas.microsoft.com/office/drawing/2014/main" id="{5D3C8798-C387-4D7C-9A36-02906026BDFA}"/>
              </a:ext>
            </a:extLst>
          </p:cNvPr>
          <p:cNvSpPr/>
          <p:nvPr/>
        </p:nvSpPr>
        <p:spPr>
          <a:xfrm>
            <a:off x="6451599" y="2301348"/>
            <a:ext cx="2254251" cy="548640"/>
          </a:xfrm>
          <a:prstGeom prst="roundRect">
            <a:avLst/>
          </a:prstGeom>
          <a:solidFill>
            <a:srgbClr val="FFC60D">
              <a:alpha val="20784"/>
            </a:srgbClr>
          </a:solidFill>
          <a:ln w="15875">
            <a:solidFill>
              <a:srgbClr val="89440C"/>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latin typeface="Arial" panose="020B0604020202020204" pitchFamily="34" charset="0"/>
                <a:cs typeface="Arial" panose="020B0604020202020204" pitchFamily="34" charset="0"/>
              </a:rPr>
              <a:t>Ibalizumab</a:t>
            </a:r>
          </a:p>
        </p:txBody>
      </p:sp>
      <p:sp>
        <p:nvSpPr>
          <p:cNvPr id="12" name="Rounded Rectangle 11">
            <a:extLst>
              <a:ext uri="{FF2B5EF4-FFF2-40B4-BE49-F238E27FC236}">
                <a16:creationId xmlns:a16="http://schemas.microsoft.com/office/drawing/2014/main" id="{95460093-9F97-2C96-A25D-BEB5C80EDB46}"/>
              </a:ext>
            </a:extLst>
          </p:cNvPr>
          <p:cNvSpPr/>
          <p:nvPr/>
        </p:nvSpPr>
        <p:spPr>
          <a:xfrm>
            <a:off x="6451599" y="4178003"/>
            <a:ext cx="2254251" cy="548640"/>
          </a:xfrm>
          <a:prstGeom prst="roundRect">
            <a:avLst/>
          </a:prstGeom>
          <a:solidFill>
            <a:srgbClr val="FFC60D">
              <a:alpha val="20784"/>
            </a:srgbClr>
          </a:solidFill>
          <a:ln w="15875">
            <a:solidFill>
              <a:srgbClr val="89440C"/>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b="1" dirty="0">
                <a:solidFill>
                  <a:schemeClr val="tx1"/>
                </a:solidFill>
                <a:latin typeface="Arial" panose="020B0604020202020204" pitchFamily="34" charset="0"/>
                <a:cs typeface="Arial" panose="020B0604020202020204" pitchFamily="34" charset="0"/>
              </a:rPr>
              <a:t>Enfuvirtide</a:t>
            </a:r>
          </a:p>
        </p:txBody>
      </p:sp>
    </p:spTree>
    <p:extLst>
      <p:ext uri="{BB962C8B-B14F-4D97-AF65-F5344CB8AC3E}">
        <p14:creationId xmlns:p14="http://schemas.microsoft.com/office/powerpoint/2010/main" val="2596289989"/>
      </p:ext>
    </p:extLst>
  </p:cSld>
  <p:clrMapOvr>
    <a:masterClrMapping/>
  </p:clrMapOvr>
  <mc:AlternateContent xmlns:mc="http://schemas.openxmlformats.org/markup-compatibility/2006" xmlns:p14="http://schemas.microsoft.com/office/powerpoint/2010/main">
    <mc:Choice Requires="p14">
      <p:transition spd="slow" p14:dur="1250" advTm="25429">
        <p:fade/>
      </p:transition>
    </mc:Choice>
    <mc:Fallback xmlns="">
      <p:transition spd="slow" advTm="25429">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405940"/>
      </p:ext>
    </p:extLst>
  </p:cSld>
  <p:clrMapOvr>
    <a:masterClrMapping/>
  </p:clrMapOvr>
  <p:transition spd="slow" advTm="26197"/>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6CC0-51E0-4564-22AB-B3361BA97F23}"/>
              </a:ext>
            </a:extLst>
          </p:cNvPr>
          <p:cNvSpPr>
            <a:spLocks noGrp="1"/>
          </p:cNvSpPr>
          <p:nvPr>
            <p:ph type="title"/>
          </p:nvPr>
        </p:nvSpPr>
        <p:spPr/>
        <p:txBody>
          <a:bodyPr/>
          <a:lstStyle/>
          <a:p>
            <a:r>
              <a:rPr lang="en-US" dirty="0"/>
              <a:t>HIV Envelope Glycoprotein </a:t>
            </a:r>
          </a:p>
        </p:txBody>
      </p:sp>
      <p:sp>
        <p:nvSpPr>
          <p:cNvPr id="3" name="Text Placeholder 2">
            <a:extLst>
              <a:ext uri="{FF2B5EF4-FFF2-40B4-BE49-F238E27FC236}">
                <a16:creationId xmlns:a16="http://schemas.microsoft.com/office/drawing/2014/main" id="{E56C4254-1971-916F-AB16-530E82429659}"/>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5" name="Rectangle 13">
            <a:extLst>
              <a:ext uri="{FF2B5EF4-FFF2-40B4-BE49-F238E27FC236}">
                <a16:creationId xmlns:a16="http://schemas.microsoft.com/office/drawing/2014/main" id="{E6EC26DC-1B3B-007E-2694-7D7A5B5A6580}"/>
              </a:ext>
            </a:extLst>
          </p:cNvPr>
          <p:cNvSpPr>
            <a:spLocks noChangeArrowheads="1"/>
          </p:cNvSpPr>
          <p:nvPr/>
        </p:nvSpPr>
        <p:spPr bwMode="auto">
          <a:xfrm>
            <a:off x="286151" y="1371199"/>
            <a:ext cx="2642461"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Envelope Glycoprotein</a:t>
            </a:r>
          </a:p>
        </p:txBody>
      </p:sp>
      <p:cxnSp>
        <p:nvCxnSpPr>
          <p:cNvPr id="6" name="Straight Arrow Connector 5">
            <a:extLst>
              <a:ext uri="{FF2B5EF4-FFF2-40B4-BE49-F238E27FC236}">
                <a16:creationId xmlns:a16="http://schemas.microsoft.com/office/drawing/2014/main" id="{BD48960A-D95A-9568-113C-633FAC3CF9F7}"/>
              </a:ext>
            </a:extLst>
          </p:cNvPr>
          <p:cNvCxnSpPr>
            <a:cxnSpLocks/>
          </p:cNvCxnSpPr>
          <p:nvPr/>
        </p:nvCxnSpPr>
        <p:spPr>
          <a:xfrm flipH="1">
            <a:off x="2766084" y="1601823"/>
            <a:ext cx="466238"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7" name="Right Bracket 6">
            <a:extLst>
              <a:ext uri="{FF2B5EF4-FFF2-40B4-BE49-F238E27FC236}">
                <a16:creationId xmlns:a16="http://schemas.microsoft.com/office/drawing/2014/main" id="{D7D47A6E-898A-494F-726B-112945896708}"/>
              </a:ext>
            </a:extLst>
          </p:cNvPr>
          <p:cNvSpPr/>
          <p:nvPr/>
        </p:nvSpPr>
        <p:spPr>
          <a:xfrm flipH="1">
            <a:off x="3276600" y="1454150"/>
            <a:ext cx="45720" cy="292608"/>
          </a:xfrm>
          <a:prstGeom prst="rightBracket">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56999838"/>
      </p:ext>
    </p:extLst>
  </p:cSld>
  <p:clrMapOvr>
    <a:masterClrMapping/>
  </p:clrMapOvr>
  <p:transition spd="slow" advTm="25162"/>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0F1D66-B077-9783-28E5-B9A94983E562}"/>
              </a:ext>
            </a:extLst>
          </p:cNvPr>
          <p:cNvSpPr>
            <a:spLocks noGrp="1"/>
          </p:cNvSpPr>
          <p:nvPr>
            <p:ph type="title"/>
          </p:nvPr>
        </p:nvSpPr>
        <p:spPr/>
        <p:txBody>
          <a:bodyPr/>
          <a:lstStyle/>
          <a:p>
            <a:r>
              <a:rPr lang="en-US" dirty="0"/>
              <a:t>HIV Envelope Glycoprotein</a:t>
            </a:r>
          </a:p>
        </p:txBody>
      </p:sp>
      <p:sp>
        <p:nvSpPr>
          <p:cNvPr id="9" name="Text Placeholder 8">
            <a:extLst>
              <a:ext uri="{FF2B5EF4-FFF2-40B4-BE49-F238E27FC236}">
                <a16:creationId xmlns:a16="http://schemas.microsoft.com/office/drawing/2014/main" id="{EC1E4BA0-BD87-CCB3-15DC-27E5085AE5E1}"/>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4" name="Picture 3">
            <a:extLst>
              <a:ext uri="{FF2B5EF4-FFF2-40B4-BE49-F238E27FC236}">
                <a16:creationId xmlns:a16="http://schemas.microsoft.com/office/drawing/2014/main" id="{C245FC49-D6F6-55E8-20EC-A8D27178300B}"/>
              </a:ext>
            </a:extLst>
          </p:cNvPr>
          <p:cNvPicPr>
            <a:picLocks noChangeAspect="1"/>
          </p:cNvPicPr>
          <p:nvPr/>
        </p:nvPicPr>
        <p:blipFill>
          <a:blip r:embed="rId2"/>
          <a:stretch>
            <a:fillRect/>
          </a:stretch>
        </p:blipFill>
        <p:spPr>
          <a:xfrm>
            <a:off x="2548286" y="940138"/>
            <a:ext cx="3931920" cy="3931920"/>
          </a:xfrm>
          <a:prstGeom prst="rect">
            <a:avLst/>
          </a:prstGeom>
        </p:spPr>
      </p:pic>
      <p:sp>
        <p:nvSpPr>
          <p:cNvPr id="5" name="Oval 4">
            <a:extLst>
              <a:ext uri="{FF2B5EF4-FFF2-40B4-BE49-F238E27FC236}">
                <a16:creationId xmlns:a16="http://schemas.microsoft.com/office/drawing/2014/main" id="{2541722D-7655-FF07-6ADE-F5B5AF3E9AD0}"/>
              </a:ext>
            </a:extLst>
          </p:cNvPr>
          <p:cNvSpPr/>
          <p:nvPr/>
        </p:nvSpPr>
        <p:spPr>
          <a:xfrm>
            <a:off x="4273550" y="4121150"/>
            <a:ext cx="640080" cy="640080"/>
          </a:xfrm>
          <a:prstGeom prst="ellipse">
            <a:avLst/>
          </a:prstGeom>
          <a:solidFill>
            <a:srgbClr val="FD7964">
              <a:alpha val="24156"/>
            </a:srgbClr>
          </a:solidFill>
          <a:ln w="12700">
            <a:solidFill>
              <a:srgbClr val="F85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3">
            <a:extLst>
              <a:ext uri="{FF2B5EF4-FFF2-40B4-BE49-F238E27FC236}">
                <a16:creationId xmlns:a16="http://schemas.microsoft.com/office/drawing/2014/main" id="{A0DC9920-0074-BD93-A436-90DD9FFBE65F}"/>
              </a:ext>
            </a:extLst>
          </p:cNvPr>
          <p:cNvSpPr>
            <a:spLocks noChangeArrowheads="1"/>
          </p:cNvSpPr>
          <p:nvPr/>
        </p:nvSpPr>
        <p:spPr bwMode="auto">
          <a:xfrm>
            <a:off x="1424609" y="4208337"/>
            <a:ext cx="2642461"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Envelope Glycoprotein</a:t>
            </a:r>
          </a:p>
        </p:txBody>
      </p:sp>
      <p:cxnSp>
        <p:nvCxnSpPr>
          <p:cNvPr id="3" name="Straight Arrow Connector 2">
            <a:extLst>
              <a:ext uri="{FF2B5EF4-FFF2-40B4-BE49-F238E27FC236}">
                <a16:creationId xmlns:a16="http://schemas.microsoft.com/office/drawing/2014/main" id="{CFE7920E-6B11-47CE-F146-C3C63C1AE960}"/>
              </a:ext>
            </a:extLst>
          </p:cNvPr>
          <p:cNvCxnSpPr>
            <a:cxnSpLocks/>
          </p:cNvCxnSpPr>
          <p:nvPr/>
        </p:nvCxnSpPr>
        <p:spPr>
          <a:xfrm flipH="1">
            <a:off x="3896985" y="4446518"/>
            <a:ext cx="466238"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6" name="Right Bracket 5">
            <a:extLst>
              <a:ext uri="{FF2B5EF4-FFF2-40B4-BE49-F238E27FC236}">
                <a16:creationId xmlns:a16="http://schemas.microsoft.com/office/drawing/2014/main" id="{92983466-03D4-9C1B-5F85-3EE2A28EA408}"/>
              </a:ext>
            </a:extLst>
          </p:cNvPr>
          <p:cNvSpPr/>
          <p:nvPr/>
        </p:nvSpPr>
        <p:spPr>
          <a:xfrm flipH="1">
            <a:off x="4422615" y="4261060"/>
            <a:ext cx="45720" cy="365760"/>
          </a:xfrm>
          <a:prstGeom prst="rightBracket">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52621359"/>
      </p:ext>
    </p:extLst>
  </p:cSld>
  <p:clrMapOvr>
    <a:masterClrMapping/>
  </p:clrMapOvr>
  <mc:AlternateContent xmlns:mc="http://schemas.openxmlformats.org/markup-compatibility/2006" xmlns:p14="http://schemas.microsoft.com/office/powerpoint/2010/main">
    <mc:Choice Requires="p14">
      <p:transition spd="slow" p14:dur="1250" advClick="0" advTm="12864">
        <p:fade/>
      </p:transition>
    </mc:Choice>
    <mc:Fallback xmlns="">
      <p:transition spd="slow" advClick="0" advTm="12864">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2069EE9-D242-8C7E-9689-D06305234D71}"/>
              </a:ext>
            </a:extLst>
          </p:cNvPr>
          <p:cNvSpPr/>
          <p:nvPr/>
        </p:nvSpPr>
        <p:spPr>
          <a:xfrm>
            <a:off x="2226599" y="1016000"/>
            <a:ext cx="4690802" cy="3746500"/>
          </a:xfrm>
          <a:prstGeom prst="rect">
            <a:avLst/>
          </a:prstGeom>
          <a:solidFill>
            <a:srgbClr val="F2F4FA"/>
          </a:solidFill>
          <a:ln>
            <a:noFill/>
          </a:ln>
          <a:effectLst>
            <a:glow rad="127000">
              <a:srgbClr val="FAFBFD"/>
            </a:glo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9272F980-D6A0-D922-4B52-8331BA1553E5}"/>
              </a:ext>
            </a:extLst>
          </p:cNvPr>
          <p:cNvGrpSpPr/>
          <p:nvPr/>
        </p:nvGrpSpPr>
        <p:grpSpPr>
          <a:xfrm>
            <a:off x="2649823" y="1554664"/>
            <a:ext cx="3924251" cy="401274"/>
            <a:chOff x="683574" y="2037264"/>
            <a:chExt cx="3245819" cy="331901"/>
          </a:xfrm>
        </p:grpSpPr>
        <p:pic>
          <p:nvPicPr>
            <p:cNvPr id="2" name="Picture 1">
              <a:extLst>
                <a:ext uri="{FF2B5EF4-FFF2-40B4-BE49-F238E27FC236}">
                  <a16:creationId xmlns:a16="http://schemas.microsoft.com/office/drawing/2014/main" id="{8D333A32-9737-DD15-C67C-51A530BF8100}"/>
                </a:ext>
              </a:extLst>
            </p:cNvPr>
            <p:cNvPicPr>
              <a:picLocks noChangeAspect="1"/>
            </p:cNvPicPr>
            <p:nvPr/>
          </p:nvPicPr>
          <p:blipFill>
            <a:blip r:embed="rId2"/>
            <a:stretch>
              <a:fillRect/>
            </a:stretch>
          </p:blipFill>
          <p:spPr>
            <a:xfrm>
              <a:off x="2224019" y="2037264"/>
              <a:ext cx="855955" cy="331901"/>
            </a:xfrm>
            <a:prstGeom prst="rect">
              <a:avLst/>
            </a:prstGeom>
          </p:spPr>
        </p:pic>
        <p:pic>
          <p:nvPicPr>
            <p:cNvPr id="14" name="Picture 13">
              <a:extLst>
                <a:ext uri="{FF2B5EF4-FFF2-40B4-BE49-F238E27FC236}">
                  <a16:creationId xmlns:a16="http://schemas.microsoft.com/office/drawing/2014/main" id="{5D2BF1B2-A127-03AF-7106-AA7CEB327BE7}"/>
                </a:ext>
              </a:extLst>
            </p:cNvPr>
            <p:cNvPicPr>
              <a:picLocks noChangeAspect="1"/>
            </p:cNvPicPr>
            <p:nvPr/>
          </p:nvPicPr>
          <p:blipFill>
            <a:blip r:embed="rId2"/>
            <a:stretch>
              <a:fillRect/>
            </a:stretch>
          </p:blipFill>
          <p:spPr>
            <a:xfrm>
              <a:off x="3073438" y="2037264"/>
              <a:ext cx="855955" cy="331901"/>
            </a:xfrm>
            <a:prstGeom prst="rect">
              <a:avLst/>
            </a:prstGeom>
          </p:spPr>
        </p:pic>
        <p:pic>
          <p:nvPicPr>
            <p:cNvPr id="15" name="Picture 14">
              <a:extLst>
                <a:ext uri="{FF2B5EF4-FFF2-40B4-BE49-F238E27FC236}">
                  <a16:creationId xmlns:a16="http://schemas.microsoft.com/office/drawing/2014/main" id="{E754B64B-77ED-5451-5474-6626492AE6FD}"/>
                </a:ext>
              </a:extLst>
            </p:cNvPr>
            <p:cNvPicPr>
              <a:picLocks noChangeAspect="1"/>
            </p:cNvPicPr>
            <p:nvPr/>
          </p:nvPicPr>
          <p:blipFill>
            <a:blip r:embed="rId2"/>
            <a:stretch>
              <a:fillRect/>
            </a:stretch>
          </p:blipFill>
          <p:spPr>
            <a:xfrm>
              <a:off x="1371149" y="2037264"/>
              <a:ext cx="855955" cy="331901"/>
            </a:xfrm>
            <a:prstGeom prst="rect">
              <a:avLst/>
            </a:prstGeom>
          </p:spPr>
        </p:pic>
        <p:pic>
          <p:nvPicPr>
            <p:cNvPr id="16" name="Picture 15">
              <a:extLst>
                <a:ext uri="{FF2B5EF4-FFF2-40B4-BE49-F238E27FC236}">
                  <a16:creationId xmlns:a16="http://schemas.microsoft.com/office/drawing/2014/main" id="{29634915-16B9-53F4-7C1D-906605CA7478}"/>
                </a:ext>
              </a:extLst>
            </p:cNvPr>
            <p:cNvPicPr>
              <a:picLocks noChangeAspect="1"/>
            </p:cNvPicPr>
            <p:nvPr/>
          </p:nvPicPr>
          <p:blipFill>
            <a:blip r:embed="rId2"/>
            <a:stretch>
              <a:fillRect/>
            </a:stretch>
          </p:blipFill>
          <p:spPr>
            <a:xfrm>
              <a:off x="683574" y="2037264"/>
              <a:ext cx="855955" cy="331901"/>
            </a:xfrm>
            <a:prstGeom prst="rect">
              <a:avLst/>
            </a:prstGeom>
          </p:spPr>
        </p:pic>
      </p:grpSp>
      <p:pic>
        <p:nvPicPr>
          <p:cNvPr id="5" name="Picture 4">
            <a:extLst>
              <a:ext uri="{FF2B5EF4-FFF2-40B4-BE49-F238E27FC236}">
                <a16:creationId xmlns:a16="http://schemas.microsoft.com/office/drawing/2014/main" id="{95086918-DB67-F87E-B557-834D6E403BE7}"/>
              </a:ext>
            </a:extLst>
          </p:cNvPr>
          <p:cNvPicPr>
            <a:picLocks noChangeAspect="1"/>
          </p:cNvPicPr>
          <p:nvPr/>
        </p:nvPicPr>
        <p:blipFill>
          <a:blip r:embed="rId3"/>
          <a:stretch>
            <a:fillRect/>
          </a:stretch>
        </p:blipFill>
        <p:spPr>
          <a:xfrm flipV="1">
            <a:off x="2868438" y="888999"/>
            <a:ext cx="3407202" cy="3761855"/>
          </a:xfrm>
          <a:prstGeom prst="rect">
            <a:avLst/>
          </a:prstGeom>
        </p:spPr>
      </p:pic>
      <p:sp>
        <p:nvSpPr>
          <p:cNvPr id="32" name="Title 31">
            <a:extLst>
              <a:ext uri="{FF2B5EF4-FFF2-40B4-BE49-F238E27FC236}">
                <a16:creationId xmlns:a16="http://schemas.microsoft.com/office/drawing/2014/main" id="{19199EDE-BB51-5B51-3CB8-2E147BD32DF0}"/>
              </a:ext>
            </a:extLst>
          </p:cNvPr>
          <p:cNvSpPr>
            <a:spLocks noGrp="1"/>
          </p:cNvSpPr>
          <p:nvPr>
            <p:ph type="title"/>
          </p:nvPr>
        </p:nvSpPr>
        <p:spPr/>
        <p:txBody>
          <a:bodyPr/>
          <a:lstStyle/>
          <a:p>
            <a:r>
              <a:rPr lang="en-US" dirty="0"/>
              <a:t>HIV Envelope</a:t>
            </a:r>
          </a:p>
        </p:txBody>
      </p:sp>
      <p:sp>
        <p:nvSpPr>
          <p:cNvPr id="3" name="Text Placeholder 2">
            <a:extLst>
              <a:ext uri="{FF2B5EF4-FFF2-40B4-BE49-F238E27FC236}">
                <a16:creationId xmlns:a16="http://schemas.microsoft.com/office/drawing/2014/main" id="{8D7AFCEC-6A0C-F973-E219-B677496A58C7}"/>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cxnSp>
        <p:nvCxnSpPr>
          <p:cNvPr id="8" name="Straight Connector 7">
            <a:extLst>
              <a:ext uri="{FF2B5EF4-FFF2-40B4-BE49-F238E27FC236}">
                <a16:creationId xmlns:a16="http://schemas.microsoft.com/office/drawing/2014/main" id="{711360FC-4839-871A-B257-BD7205C1C7D1}"/>
              </a:ext>
            </a:extLst>
          </p:cNvPr>
          <p:cNvCxnSpPr>
            <a:cxnSpLocks/>
          </p:cNvCxnSpPr>
          <p:nvPr/>
        </p:nvCxnSpPr>
        <p:spPr>
          <a:xfrm>
            <a:off x="3049387" y="2207152"/>
            <a:ext cx="1286753" cy="1"/>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B3FE29A-EF7E-9EE4-FD73-48C927483941}"/>
              </a:ext>
            </a:extLst>
          </p:cNvPr>
          <p:cNvSpPr/>
          <p:nvPr/>
        </p:nvSpPr>
        <p:spPr>
          <a:xfrm>
            <a:off x="2333613" y="2040019"/>
            <a:ext cx="972863" cy="342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gp41</a:t>
            </a:r>
          </a:p>
        </p:txBody>
      </p:sp>
      <p:cxnSp>
        <p:nvCxnSpPr>
          <p:cNvPr id="10" name="Straight Connector 9">
            <a:extLst>
              <a:ext uri="{FF2B5EF4-FFF2-40B4-BE49-F238E27FC236}">
                <a16:creationId xmlns:a16="http://schemas.microsoft.com/office/drawing/2014/main" id="{8BED2AAF-2FC8-E2FF-2274-A33BAA1B66CD}"/>
              </a:ext>
            </a:extLst>
          </p:cNvPr>
          <p:cNvCxnSpPr>
            <a:cxnSpLocks/>
          </p:cNvCxnSpPr>
          <p:nvPr/>
        </p:nvCxnSpPr>
        <p:spPr>
          <a:xfrm>
            <a:off x="2998300" y="3498630"/>
            <a:ext cx="945050" cy="0"/>
          </a:xfrm>
          <a:prstGeom prst="line">
            <a:avLst/>
          </a:prstGeom>
          <a:ln w="635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0C331AF-35E4-CF19-3873-286530B41E50}"/>
              </a:ext>
            </a:extLst>
          </p:cNvPr>
          <p:cNvSpPr/>
          <p:nvPr/>
        </p:nvSpPr>
        <p:spPr>
          <a:xfrm>
            <a:off x="2227513" y="3336035"/>
            <a:ext cx="972863" cy="342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gp120</a:t>
            </a:r>
          </a:p>
        </p:txBody>
      </p:sp>
      <p:pic>
        <p:nvPicPr>
          <p:cNvPr id="24" name="Picture 23">
            <a:extLst>
              <a:ext uri="{FF2B5EF4-FFF2-40B4-BE49-F238E27FC236}">
                <a16:creationId xmlns:a16="http://schemas.microsoft.com/office/drawing/2014/main" id="{AA3C75E9-DC9C-36B0-5F59-BBF11EF2BE07}"/>
              </a:ext>
            </a:extLst>
          </p:cNvPr>
          <p:cNvPicPr>
            <a:picLocks noChangeAspect="1"/>
          </p:cNvPicPr>
          <p:nvPr/>
        </p:nvPicPr>
        <p:blipFill>
          <a:blip r:embed="rId4">
            <a:alphaModFix amt="70000"/>
          </a:blip>
          <a:stretch>
            <a:fillRect/>
          </a:stretch>
        </p:blipFill>
        <p:spPr>
          <a:xfrm>
            <a:off x="2649823" y="1554664"/>
            <a:ext cx="3924300" cy="406400"/>
          </a:xfrm>
          <a:prstGeom prst="rect">
            <a:avLst/>
          </a:prstGeom>
        </p:spPr>
      </p:pic>
      <p:sp>
        <p:nvSpPr>
          <p:cNvPr id="19" name="Oval 18">
            <a:extLst>
              <a:ext uri="{FF2B5EF4-FFF2-40B4-BE49-F238E27FC236}">
                <a16:creationId xmlns:a16="http://schemas.microsoft.com/office/drawing/2014/main" id="{2B6E05ED-483C-AFA2-7BD0-72691F66737A}"/>
              </a:ext>
            </a:extLst>
          </p:cNvPr>
          <p:cNvSpPr/>
          <p:nvPr/>
        </p:nvSpPr>
        <p:spPr>
          <a:xfrm>
            <a:off x="6285709" y="1380793"/>
            <a:ext cx="425557" cy="763228"/>
          </a:xfrm>
          <a:prstGeom prst="ellipse">
            <a:avLst/>
          </a:prstGeom>
          <a:solidFill>
            <a:srgbClr val="F2F4FB"/>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118119E-CDAB-6A48-B100-751B5B1082D0}"/>
              </a:ext>
            </a:extLst>
          </p:cNvPr>
          <p:cNvSpPr/>
          <p:nvPr/>
        </p:nvSpPr>
        <p:spPr>
          <a:xfrm>
            <a:off x="2327564" y="1299808"/>
            <a:ext cx="544105" cy="823715"/>
          </a:xfrm>
          <a:prstGeom prst="ellipse">
            <a:avLst/>
          </a:prstGeom>
          <a:solidFill>
            <a:srgbClr val="F2F4FB"/>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57A488C6-AF98-C702-98C2-CA5210A49ED1}"/>
              </a:ext>
            </a:extLst>
          </p:cNvPr>
          <p:cNvSpPr/>
          <p:nvPr/>
        </p:nvSpPr>
        <p:spPr>
          <a:xfrm>
            <a:off x="6643990" y="992221"/>
            <a:ext cx="486384" cy="3939702"/>
          </a:xfrm>
          <a:prstGeom prst="roundRect">
            <a:avLst/>
          </a:prstGeom>
          <a:solidFill>
            <a:schemeClr val="bg1"/>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783E1E60-4EC3-EFED-5604-37BDA5DDC0E4}"/>
              </a:ext>
            </a:extLst>
          </p:cNvPr>
          <p:cNvSpPr/>
          <p:nvPr/>
        </p:nvSpPr>
        <p:spPr>
          <a:xfrm>
            <a:off x="1887166" y="992221"/>
            <a:ext cx="403698" cy="3822970"/>
          </a:xfrm>
          <a:prstGeom prst="roundRect">
            <a:avLst/>
          </a:prstGeom>
          <a:solidFill>
            <a:schemeClr val="bg1"/>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570230"/>
      </p:ext>
    </p:extLst>
  </p:cSld>
  <p:clrMapOvr>
    <a:masterClrMapping/>
  </p:clrMapOvr>
  <mc:AlternateContent xmlns:mc="http://schemas.openxmlformats.org/markup-compatibility/2006" xmlns:p14="http://schemas.microsoft.com/office/powerpoint/2010/main">
    <mc:Choice Requires="p14">
      <p:transition spd="slow" p14:dur="1750" advTm="27402">
        <p:zoom/>
      </p:transition>
    </mc:Choice>
    <mc:Fallback xmlns="">
      <p:transition spd="slow" advTm="27402">
        <p:zo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79D13-9492-0034-1EDE-2D7390BAFCDD}"/>
              </a:ext>
            </a:extLst>
          </p:cNvPr>
          <p:cNvSpPr>
            <a:spLocks noGrp="1"/>
          </p:cNvSpPr>
          <p:nvPr>
            <p:ph type="title"/>
          </p:nvPr>
        </p:nvSpPr>
        <p:spPr/>
        <p:txBody>
          <a:bodyPr/>
          <a:lstStyle/>
          <a:p>
            <a:r>
              <a:rPr lang="en-US" dirty="0"/>
              <a:t>Host Cell Surface Receptors</a:t>
            </a:r>
          </a:p>
        </p:txBody>
      </p:sp>
      <p:sp>
        <p:nvSpPr>
          <p:cNvPr id="3" name="Text Placeholder 2">
            <a:extLst>
              <a:ext uri="{FF2B5EF4-FFF2-40B4-BE49-F238E27FC236}">
                <a16:creationId xmlns:a16="http://schemas.microsoft.com/office/drawing/2014/main" id="{DE8B03D1-8005-9BFC-C7DD-3DE14B62C7CC}"/>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5" name="Picture 4">
            <a:extLst>
              <a:ext uri="{FF2B5EF4-FFF2-40B4-BE49-F238E27FC236}">
                <a16:creationId xmlns:a16="http://schemas.microsoft.com/office/drawing/2014/main" id="{C23FD261-067B-5529-DDAE-69840F9E9B7D}"/>
              </a:ext>
            </a:extLst>
          </p:cNvPr>
          <p:cNvPicPr>
            <a:picLocks noChangeAspect="1"/>
          </p:cNvPicPr>
          <p:nvPr/>
        </p:nvPicPr>
        <p:blipFill>
          <a:blip r:embed="rId2"/>
          <a:stretch>
            <a:fillRect/>
          </a:stretch>
        </p:blipFill>
        <p:spPr>
          <a:xfrm>
            <a:off x="228600" y="939800"/>
            <a:ext cx="8686800" cy="3860800"/>
          </a:xfrm>
          <a:prstGeom prst="rect">
            <a:avLst/>
          </a:prstGeom>
        </p:spPr>
      </p:pic>
      <p:pic>
        <p:nvPicPr>
          <p:cNvPr id="8" name="Picture 7">
            <a:extLst>
              <a:ext uri="{FF2B5EF4-FFF2-40B4-BE49-F238E27FC236}">
                <a16:creationId xmlns:a16="http://schemas.microsoft.com/office/drawing/2014/main" id="{E3BF9A79-7A83-70B0-E622-94D9F1608D57}"/>
              </a:ext>
            </a:extLst>
          </p:cNvPr>
          <p:cNvPicPr>
            <a:picLocks noChangeAspect="1"/>
          </p:cNvPicPr>
          <p:nvPr/>
        </p:nvPicPr>
        <p:blipFill>
          <a:blip r:embed="rId3">
            <a:alphaModFix amt="35000"/>
          </a:blip>
          <a:stretch>
            <a:fillRect/>
          </a:stretch>
        </p:blipFill>
        <p:spPr>
          <a:xfrm>
            <a:off x="1333502" y="3517900"/>
            <a:ext cx="325530" cy="527049"/>
          </a:xfrm>
          <a:prstGeom prst="rect">
            <a:avLst/>
          </a:prstGeom>
        </p:spPr>
      </p:pic>
      <p:pic>
        <p:nvPicPr>
          <p:cNvPr id="9" name="Picture 8">
            <a:extLst>
              <a:ext uri="{FF2B5EF4-FFF2-40B4-BE49-F238E27FC236}">
                <a16:creationId xmlns:a16="http://schemas.microsoft.com/office/drawing/2014/main" id="{0D551F10-FB9B-03C1-EFAE-A35BBC58F25E}"/>
              </a:ext>
            </a:extLst>
          </p:cNvPr>
          <p:cNvPicPr>
            <a:picLocks noChangeAspect="1"/>
          </p:cNvPicPr>
          <p:nvPr/>
        </p:nvPicPr>
        <p:blipFill>
          <a:blip r:embed="rId3"/>
          <a:stretch>
            <a:fillRect/>
          </a:stretch>
        </p:blipFill>
        <p:spPr>
          <a:xfrm>
            <a:off x="1714502" y="3524250"/>
            <a:ext cx="356906" cy="577849"/>
          </a:xfrm>
          <a:prstGeom prst="rect">
            <a:avLst/>
          </a:prstGeom>
        </p:spPr>
      </p:pic>
      <p:pic>
        <p:nvPicPr>
          <p:cNvPr id="11" name="Picture 10">
            <a:extLst>
              <a:ext uri="{FF2B5EF4-FFF2-40B4-BE49-F238E27FC236}">
                <a16:creationId xmlns:a16="http://schemas.microsoft.com/office/drawing/2014/main" id="{BEFD3385-19A6-A8BA-F659-3E467D5F465C}"/>
              </a:ext>
            </a:extLst>
          </p:cNvPr>
          <p:cNvPicPr>
            <a:picLocks noChangeAspect="1"/>
          </p:cNvPicPr>
          <p:nvPr/>
        </p:nvPicPr>
        <p:blipFill>
          <a:blip r:embed="rId4">
            <a:alphaModFix amt="85000"/>
          </a:blip>
          <a:stretch>
            <a:fillRect/>
          </a:stretch>
        </p:blipFill>
        <p:spPr>
          <a:xfrm flipH="1">
            <a:off x="6944320" y="3054350"/>
            <a:ext cx="650408" cy="1085850"/>
          </a:xfrm>
          <a:prstGeom prst="rect">
            <a:avLst/>
          </a:prstGeom>
        </p:spPr>
      </p:pic>
      <p:pic>
        <p:nvPicPr>
          <p:cNvPr id="13" name="Picture 12">
            <a:extLst>
              <a:ext uri="{FF2B5EF4-FFF2-40B4-BE49-F238E27FC236}">
                <a16:creationId xmlns:a16="http://schemas.microsoft.com/office/drawing/2014/main" id="{1746B654-5AE8-8009-FFCA-057E10814EA4}"/>
              </a:ext>
            </a:extLst>
          </p:cNvPr>
          <p:cNvPicPr>
            <a:picLocks noChangeAspect="1"/>
          </p:cNvPicPr>
          <p:nvPr/>
        </p:nvPicPr>
        <p:blipFill>
          <a:blip r:embed="rId5"/>
          <a:stretch>
            <a:fillRect/>
          </a:stretch>
        </p:blipFill>
        <p:spPr>
          <a:xfrm>
            <a:off x="2444750" y="3422650"/>
            <a:ext cx="407894" cy="660400"/>
          </a:xfrm>
          <a:prstGeom prst="rect">
            <a:avLst/>
          </a:prstGeom>
        </p:spPr>
      </p:pic>
      <p:pic>
        <p:nvPicPr>
          <p:cNvPr id="15" name="Picture 14">
            <a:extLst>
              <a:ext uri="{FF2B5EF4-FFF2-40B4-BE49-F238E27FC236}">
                <a16:creationId xmlns:a16="http://schemas.microsoft.com/office/drawing/2014/main" id="{4AC7B59F-58BA-9CA6-F4E7-997FE9A87290}"/>
              </a:ext>
            </a:extLst>
          </p:cNvPr>
          <p:cNvPicPr>
            <a:picLocks noChangeAspect="1"/>
          </p:cNvPicPr>
          <p:nvPr/>
        </p:nvPicPr>
        <p:blipFill>
          <a:blip r:embed="rId5"/>
          <a:stretch>
            <a:fillRect/>
          </a:stretch>
        </p:blipFill>
        <p:spPr>
          <a:xfrm>
            <a:off x="6063129" y="3441700"/>
            <a:ext cx="400050" cy="647699"/>
          </a:xfrm>
          <a:prstGeom prst="rect">
            <a:avLst/>
          </a:prstGeom>
        </p:spPr>
      </p:pic>
      <p:pic>
        <p:nvPicPr>
          <p:cNvPr id="16" name="Picture 15">
            <a:extLst>
              <a:ext uri="{FF2B5EF4-FFF2-40B4-BE49-F238E27FC236}">
                <a16:creationId xmlns:a16="http://schemas.microsoft.com/office/drawing/2014/main" id="{81D07D46-0E08-B530-5C52-70064E446D87}"/>
              </a:ext>
            </a:extLst>
          </p:cNvPr>
          <p:cNvPicPr>
            <a:picLocks noChangeAspect="1"/>
          </p:cNvPicPr>
          <p:nvPr/>
        </p:nvPicPr>
        <p:blipFill>
          <a:blip r:embed="rId5">
            <a:alphaModFix amt="50000"/>
          </a:blip>
          <a:stretch>
            <a:fillRect/>
          </a:stretch>
        </p:blipFill>
        <p:spPr>
          <a:xfrm>
            <a:off x="3098800" y="3467100"/>
            <a:ext cx="321608" cy="520699"/>
          </a:xfrm>
          <a:prstGeom prst="rect">
            <a:avLst/>
          </a:prstGeom>
        </p:spPr>
      </p:pic>
      <p:pic>
        <p:nvPicPr>
          <p:cNvPr id="17" name="Picture 16">
            <a:extLst>
              <a:ext uri="{FF2B5EF4-FFF2-40B4-BE49-F238E27FC236}">
                <a16:creationId xmlns:a16="http://schemas.microsoft.com/office/drawing/2014/main" id="{D9116122-4859-81D3-7DF0-0D2CA5402F25}"/>
              </a:ext>
            </a:extLst>
          </p:cNvPr>
          <p:cNvPicPr>
            <a:picLocks noChangeAspect="1"/>
          </p:cNvPicPr>
          <p:nvPr/>
        </p:nvPicPr>
        <p:blipFill>
          <a:blip r:embed="rId5">
            <a:alphaModFix amt="50000"/>
          </a:blip>
          <a:stretch>
            <a:fillRect/>
          </a:stretch>
        </p:blipFill>
        <p:spPr>
          <a:xfrm>
            <a:off x="6781800" y="3505200"/>
            <a:ext cx="321608" cy="520699"/>
          </a:xfrm>
          <a:prstGeom prst="rect">
            <a:avLst/>
          </a:prstGeom>
        </p:spPr>
      </p:pic>
      <p:pic>
        <p:nvPicPr>
          <p:cNvPr id="20" name="Picture 19">
            <a:extLst>
              <a:ext uri="{FF2B5EF4-FFF2-40B4-BE49-F238E27FC236}">
                <a16:creationId xmlns:a16="http://schemas.microsoft.com/office/drawing/2014/main" id="{5DF55617-65BC-5C33-47DD-D64CDA5191FA}"/>
              </a:ext>
            </a:extLst>
          </p:cNvPr>
          <p:cNvPicPr>
            <a:picLocks noChangeAspect="1"/>
          </p:cNvPicPr>
          <p:nvPr/>
        </p:nvPicPr>
        <p:blipFill>
          <a:blip r:embed="rId4">
            <a:alphaModFix amt="50000"/>
          </a:blip>
          <a:stretch>
            <a:fillRect/>
          </a:stretch>
        </p:blipFill>
        <p:spPr>
          <a:xfrm>
            <a:off x="387351" y="3200400"/>
            <a:ext cx="547712" cy="914400"/>
          </a:xfrm>
          <a:prstGeom prst="rect">
            <a:avLst/>
          </a:prstGeom>
        </p:spPr>
      </p:pic>
      <p:sp>
        <p:nvSpPr>
          <p:cNvPr id="21" name="Rectangle 13">
            <a:extLst>
              <a:ext uri="{FF2B5EF4-FFF2-40B4-BE49-F238E27FC236}">
                <a16:creationId xmlns:a16="http://schemas.microsoft.com/office/drawing/2014/main" id="{F16196A0-BDF1-5FFE-CCF2-4E5739F212AF}"/>
              </a:ext>
            </a:extLst>
          </p:cNvPr>
          <p:cNvSpPr>
            <a:spLocks noChangeArrowheads="1"/>
          </p:cNvSpPr>
          <p:nvPr/>
        </p:nvSpPr>
        <p:spPr bwMode="auto">
          <a:xfrm>
            <a:off x="235365" y="4517247"/>
            <a:ext cx="938747"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75000"/>
                    <a:lumOff val="25000"/>
                  </a:schemeClr>
                </a:solidFill>
                <a:latin typeface="Calibri" panose="020F0502020204030204" pitchFamily="34" charset="0"/>
                <a:cs typeface="Calibri" panose="020F0502020204030204" pitchFamily="34" charset="0"/>
              </a:rPr>
              <a:t>Host cell</a:t>
            </a:r>
          </a:p>
        </p:txBody>
      </p:sp>
      <p:pic>
        <p:nvPicPr>
          <p:cNvPr id="23" name="Picture 22" descr="DC_SIGN_Orange.png">
            <a:extLst>
              <a:ext uri="{FF2B5EF4-FFF2-40B4-BE49-F238E27FC236}">
                <a16:creationId xmlns:a16="http://schemas.microsoft.com/office/drawing/2014/main" id="{0ACFB67F-A771-EEE3-177E-2F990B3CD61F}"/>
              </a:ext>
            </a:extLst>
          </p:cNvPr>
          <p:cNvPicPr>
            <a:picLocks noChangeAspect="1"/>
          </p:cNvPicPr>
          <p:nvPr/>
        </p:nvPicPr>
        <p:blipFill>
          <a:blip r:embed="rId6">
            <a:alphaModFix amt="82000"/>
            <a:extLst>
              <a:ext uri="{28A0092B-C50C-407E-A947-70E740481C1C}">
                <a14:useLocalDpi xmlns:a14="http://schemas.microsoft.com/office/drawing/2010/main" val="0"/>
              </a:ext>
            </a:extLst>
          </a:blip>
          <a:stretch>
            <a:fillRect/>
          </a:stretch>
        </p:blipFill>
        <p:spPr>
          <a:xfrm>
            <a:off x="7848601" y="3390899"/>
            <a:ext cx="319337" cy="679573"/>
          </a:xfrm>
          <a:prstGeom prst="rect">
            <a:avLst/>
          </a:prstGeom>
        </p:spPr>
      </p:pic>
      <p:pic>
        <p:nvPicPr>
          <p:cNvPr id="24" name="Picture 23" descr="DC_SIGN_Orange.png">
            <a:extLst>
              <a:ext uri="{FF2B5EF4-FFF2-40B4-BE49-F238E27FC236}">
                <a16:creationId xmlns:a16="http://schemas.microsoft.com/office/drawing/2014/main" id="{345F3AEE-F621-CABC-70D0-0846AF6704BA}"/>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819152" y="3486150"/>
            <a:ext cx="268610" cy="571622"/>
          </a:xfrm>
          <a:prstGeom prst="rect">
            <a:avLst/>
          </a:prstGeom>
        </p:spPr>
      </p:pic>
      <p:pic>
        <p:nvPicPr>
          <p:cNvPr id="19" name="Picture 18">
            <a:extLst>
              <a:ext uri="{FF2B5EF4-FFF2-40B4-BE49-F238E27FC236}">
                <a16:creationId xmlns:a16="http://schemas.microsoft.com/office/drawing/2014/main" id="{D814C2F3-006B-3823-92BF-06864898CFDB}"/>
              </a:ext>
            </a:extLst>
          </p:cNvPr>
          <p:cNvPicPr>
            <a:picLocks noChangeAspect="1"/>
          </p:cNvPicPr>
          <p:nvPr/>
        </p:nvPicPr>
        <p:blipFill>
          <a:blip r:embed="rId7">
            <a:alphaModFix amt="50000"/>
          </a:blip>
          <a:stretch>
            <a:fillRect/>
          </a:stretch>
        </p:blipFill>
        <p:spPr>
          <a:xfrm>
            <a:off x="209549" y="3671252"/>
            <a:ext cx="8686801" cy="335597"/>
          </a:xfrm>
          <a:prstGeom prst="rect">
            <a:avLst/>
          </a:prstGeom>
        </p:spPr>
      </p:pic>
      <p:cxnSp>
        <p:nvCxnSpPr>
          <p:cNvPr id="25" name="Straight Connector 24">
            <a:extLst>
              <a:ext uri="{FF2B5EF4-FFF2-40B4-BE49-F238E27FC236}">
                <a16:creationId xmlns:a16="http://schemas.microsoft.com/office/drawing/2014/main" id="{8949AF29-2447-57D7-D4C5-7CEFE20A3775}"/>
              </a:ext>
            </a:extLst>
          </p:cNvPr>
          <p:cNvCxnSpPr>
            <a:cxnSpLocks/>
          </p:cNvCxnSpPr>
          <p:nvPr/>
        </p:nvCxnSpPr>
        <p:spPr>
          <a:xfrm flipH="1" flipV="1">
            <a:off x="3629859" y="2663658"/>
            <a:ext cx="253667" cy="301792"/>
          </a:xfrm>
          <a:prstGeom prst="line">
            <a:avLst/>
          </a:prstGeom>
          <a:ln w="9525"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7801080-6510-E2DD-E54F-784F8D4B485D}"/>
              </a:ext>
            </a:extLst>
          </p:cNvPr>
          <p:cNvSpPr/>
          <p:nvPr/>
        </p:nvSpPr>
        <p:spPr>
          <a:xfrm>
            <a:off x="2423498" y="2291202"/>
            <a:ext cx="1805878" cy="32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CD4 receptor</a:t>
            </a:r>
          </a:p>
        </p:txBody>
      </p:sp>
      <p:sp>
        <p:nvSpPr>
          <p:cNvPr id="27" name="Rectangle 26">
            <a:extLst>
              <a:ext uri="{FF2B5EF4-FFF2-40B4-BE49-F238E27FC236}">
                <a16:creationId xmlns:a16="http://schemas.microsoft.com/office/drawing/2014/main" id="{8FF62547-8344-EFD1-512A-0CFA0810AFD7}"/>
              </a:ext>
            </a:extLst>
          </p:cNvPr>
          <p:cNvSpPr/>
          <p:nvPr/>
        </p:nvSpPr>
        <p:spPr>
          <a:xfrm>
            <a:off x="2716600" y="4294127"/>
            <a:ext cx="2580775" cy="32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CCR5 coreceptor</a:t>
            </a:r>
          </a:p>
        </p:txBody>
      </p:sp>
      <p:cxnSp>
        <p:nvCxnSpPr>
          <p:cNvPr id="28" name="Straight Connector 27">
            <a:extLst>
              <a:ext uri="{FF2B5EF4-FFF2-40B4-BE49-F238E27FC236}">
                <a16:creationId xmlns:a16="http://schemas.microsoft.com/office/drawing/2014/main" id="{95217413-EE63-035D-864E-DF0066703239}"/>
              </a:ext>
            </a:extLst>
          </p:cNvPr>
          <p:cNvCxnSpPr>
            <a:cxnSpLocks/>
          </p:cNvCxnSpPr>
          <p:nvPr/>
        </p:nvCxnSpPr>
        <p:spPr>
          <a:xfrm flipV="1">
            <a:off x="3854450" y="4058013"/>
            <a:ext cx="219675" cy="281459"/>
          </a:xfrm>
          <a:prstGeom prst="line">
            <a:avLst/>
          </a:prstGeom>
          <a:ln w="9525"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62BF4AF-34E7-F63D-1B9D-8A2072D85662}"/>
              </a:ext>
            </a:extLst>
          </p:cNvPr>
          <p:cNvSpPr/>
          <p:nvPr/>
        </p:nvSpPr>
        <p:spPr>
          <a:xfrm>
            <a:off x="5999551" y="4313177"/>
            <a:ext cx="1728400" cy="32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CXR4 coreceptor</a:t>
            </a:r>
          </a:p>
        </p:txBody>
      </p:sp>
      <p:cxnSp>
        <p:nvCxnSpPr>
          <p:cNvPr id="30" name="Straight Connector 29">
            <a:extLst>
              <a:ext uri="{FF2B5EF4-FFF2-40B4-BE49-F238E27FC236}">
                <a16:creationId xmlns:a16="http://schemas.microsoft.com/office/drawing/2014/main" id="{1F2C3430-DD2F-EA24-E8F6-05CE0E12A357}"/>
              </a:ext>
            </a:extLst>
          </p:cNvPr>
          <p:cNvCxnSpPr>
            <a:cxnSpLocks/>
          </p:cNvCxnSpPr>
          <p:nvPr/>
        </p:nvCxnSpPr>
        <p:spPr>
          <a:xfrm flipH="1" flipV="1">
            <a:off x="6451600" y="4058013"/>
            <a:ext cx="219675" cy="281459"/>
          </a:xfrm>
          <a:prstGeom prst="line">
            <a:avLst/>
          </a:prstGeom>
          <a:ln w="9525"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7425034-FF83-E170-E7AB-787C299A4B81}"/>
              </a:ext>
            </a:extLst>
          </p:cNvPr>
          <p:cNvCxnSpPr>
            <a:cxnSpLocks/>
          </p:cNvCxnSpPr>
          <p:nvPr/>
        </p:nvCxnSpPr>
        <p:spPr>
          <a:xfrm flipV="1">
            <a:off x="8005009" y="3057358"/>
            <a:ext cx="253667" cy="301792"/>
          </a:xfrm>
          <a:prstGeom prst="line">
            <a:avLst/>
          </a:prstGeom>
          <a:ln w="9525"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0083AAE1-8633-0390-A6A8-499BAFA7FAFE}"/>
              </a:ext>
            </a:extLst>
          </p:cNvPr>
          <p:cNvSpPr/>
          <p:nvPr/>
        </p:nvSpPr>
        <p:spPr>
          <a:xfrm>
            <a:off x="7499074" y="2761102"/>
            <a:ext cx="1644926" cy="32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DC-SIGN</a:t>
            </a:r>
          </a:p>
        </p:txBody>
      </p:sp>
    </p:spTree>
    <p:extLst>
      <p:ext uri="{BB962C8B-B14F-4D97-AF65-F5344CB8AC3E}">
        <p14:creationId xmlns:p14="http://schemas.microsoft.com/office/powerpoint/2010/main" val="2546618196"/>
      </p:ext>
    </p:extLst>
  </p:cSld>
  <p:clrMapOvr>
    <a:masterClrMapping/>
  </p:clrMapOvr>
  <mc:AlternateContent xmlns:mc="http://schemas.openxmlformats.org/markup-compatibility/2006" xmlns:p14="http://schemas.microsoft.com/office/powerpoint/2010/main">
    <mc:Choice Requires="p14">
      <p:transition spd="slow" p14:dur="1250" advTm="28597">
        <p:fade/>
      </p:transition>
    </mc:Choice>
    <mc:Fallback xmlns="">
      <p:transition spd="slow" advTm="28597">
        <p:fade/>
      </p:transition>
    </mc:Fallback>
  </mc:AlternateContent>
</p:sld>
</file>

<file path=ppt/theme/theme1.xml><?xml version="1.0" encoding="utf-8"?>
<a:theme xmlns:a="http://schemas.openxmlformats.org/drawingml/2006/main" name="NCRC">
  <a:themeElements>
    <a:clrScheme name="Custom 14">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967C4A"/>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Arial"/>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6C46A81A49D94F9009685E4B23D186" ma:contentTypeVersion="18" ma:contentTypeDescription="Create a new document." ma:contentTypeScope="" ma:versionID="cd528bb84333da0979c517c89cb972f0">
  <xsd:schema xmlns:xsd="http://www.w3.org/2001/XMLSchema" xmlns:xs="http://www.w3.org/2001/XMLSchema" xmlns:p="http://schemas.microsoft.com/office/2006/metadata/properties" xmlns:ns2="b7aca33b-70f7-4b35-941e-ee6681619fcd" xmlns:ns3="f0143cca-387b-4f25-9ae9-1df784fffe76" xmlns:ns4="ab06a5aa-8e31-4bdb-9b13-38c58a92ec8a" targetNamespace="http://schemas.microsoft.com/office/2006/metadata/properties" ma:root="true" ma:fieldsID="313106338404f0059d8ff87d5ef7678a" ns2:_="" ns3:_="" ns4:_="">
    <xsd:import namespace="b7aca33b-70f7-4b35-941e-ee6681619fcd"/>
    <xsd:import namespace="f0143cca-387b-4f25-9ae9-1df784fffe76"/>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aca33b-70f7-4b35-941e-ee6681619f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143cca-387b-4f25-9ae9-1df784fffe7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1604607-135b-4839-a647-a8ae1577f103}" ma:internalName="TaxCatchAll" ma:showField="CatchAllData" ma:web="f0143cca-387b-4f25-9ae9-1df784fffe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E89E1A-EE20-4B5A-9A97-F3F8EFA65E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aca33b-70f7-4b35-941e-ee6681619fcd"/>
    <ds:schemaRef ds:uri="f0143cca-387b-4f25-9ae9-1df784fffe76"/>
    <ds:schemaRef ds:uri="ab06a5aa-8e31-4bdb-9b13-38c58a92e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18DA51-912A-4A6C-BD34-584F631389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NCRC.thmx</Template>
  <TotalTime>57344</TotalTime>
  <Words>1406</Words>
  <Application>Microsoft Office PowerPoint</Application>
  <PresentationFormat>On-screen Show (16:9)</PresentationFormat>
  <Paragraphs>381</Paragraphs>
  <Slides>59</Slides>
  <Notes>20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NCRC</vt:lpstr>
      <vt:lpstr>HIV Entry Inhibitors: Mechanism of Action</vt:lpstr>
      <vt:lpstr>Dr. Spach does not have any disclosures. </vt:lpstr>
      <vt:lpstr>HIV Antiretroviral Therapy </vt:lpstr>
      <vt:lpstr>HIV Antiretroviral Therapy </vt:lpstr>
      <vt:lpstr>Targets for HIV Entry Inhibitors</vt:lpstr>
      <vt:lpstr>HIV Envelope Glycoprotein </vt:lpstr>
      <vt:lpstr>HIV Envelope Glycoprotein</vt:lpstr>
      <vt:lpstr>HIV Envelope</vt:lpstr>
      <vt:lpstr>Host Cell Surface Receptors</vt:lpstr>
      <vt:lpstr>Cell Surface Receptors Targeted by HIV Entry Inhibitors</vt:lpstr>
      <vt:lpstr>Subclasses of HIV Entry Inhibitors</vt:lpstr>
      <vt:lpstr>Key Steps for HIV Cell Entry</vt:lpstr>
      <vt:lpstr>HIV Cell Entry and HIV Entry Inhibitors</vt:lpstr>
      <vt:lpstr>HIV Cell Entry and HIV Entry Inhibitors</vt:lpstr>
      <vt:lpstr>HIV Cell Entry and HIV Entry Inhibitors</vt:lpstr>
      <vt:lpstr>Attachment Inhibitors</vt:lpstr>
      <vt:lpstr>HIV Entry: Attachment</vt:lpstr>
      <vt:lpstr>HIV Attachment: HIV CD4 Binding Site and Host CD4 Receptor</vt:lpstr>
      <vt:lpstr>HIV Attachment: CD4 Receptor and CD4 Binding Site</vt:lpstr>
      <vt:lpstr>Attachment Inhibitor</vt:lpstr>
      <vt:lpstr>Fostemsavir (Rukobia)</vt:lpstr>
      <vt:lpstr>Post-Attachment Inhibitor</vt:lpstr>
      <vt:lpstr>Post Attachment HIV Envelope Conformational Change</vt:lpstr>
      <vt:lpstr>Post Attachment Inhibitor: Ibalizumab</vt:lpstr>
      <vt:lpstr>Post Attachment Inhibitor: Ibalizumab</vt:lpstr>
      <vt:lpstr>Ibalizumab (Trogarzo)</vt:lpstr>
      <vt:lpstr>Coreceptor Antagonist</vt:lpstr>
      <vt:lpstr>HIV gp120 and Coreceptor Binding</vt:lpstr>
      <vt:lpstr>HIV Coreceptor Antagonist: Maraviroc</vt:lpstr>
      <vt:lpstr>HIV Coreceptor Antagonist: Maraviroc</vt:lpstr>
      <vt:lpstr>Maraviroc (Selzentry)</vt:lpstr>
      <vt:lpstr>Host Receptors and HIV Entry</vt:lpstr>
      <vt:lpstr>Host Cellular Co-Receptors Involved in HIV Entry</vt:lpstr>
      <vt:lpstr>R5-Tropic HIV (R5 HIV)</vt:lpstr>
      <vt:lpstr>X4-Tropic HIV (X4 HIV)</vt:lpstr>
      <vt:lpstr>Dual-Tropic HIV</vt:lpstr>
      <vt:lpstr>Mixed-Tropic HIV</vt:lpstr>
      <vt:lpstr>Maraviroc Activity Depends On HIV Tropism</vt:lpstr>
      <vt:lpstr>Fusion Inhibitor</vt:lpstr>
      <vt:lpstr>HIV Fusion</vt:lpstr>
      <vt:lpstr>HIV Fusion</vt:lpstr>
      <vt:lpstr>HIV Fusion: Early gp41 Folding </vt:lpstr>
      <vt:lpstr>HIV Fusion: Late gp41 Folding</vt:lpstr>
      <vt:lpstr>HIV Fusion: Merger of HIV and Host Cell Membranes</vt:lpstr>
      <vt:lpstr>HIV Core Entering Host Cell</vt:lpstr>
      <vt:lpstr>HIV Fusion and gp41 Folding</vt:lpstr>
      <vt:lpstr>HIV Fusion and gp41 Folding</vt:lpstr>
      <vt:lpstr>HIV Fusion and gp41 Folding</vt:lpstr>
      <vt:lpstr>HIV Fusion Inhibitor</vt:lpstr>
      <vt:lpstr>HIV Fusion Inhibitor</vt:lpstr>
      <vt:lpstr>HIV Fusion Inhibitor</vt:lpstr>
      <vt:lpstr>Enfuvirtide (Fuzeon)</vt:lpstr>
      <vt:lpstr>Summary Concepts</vt:lpstr>
      <vt:lpstr>HIV Entry Inhibitors that Bind to HIV</vt:lpstr>
      <vt:lpstr>HIV Entry Inhibitors that Bind to Host Cell Receptors</vt:lpstr>
      <vt:lpstr>HIV Cell Entry and HIV Entry Inhibitors</vt:lpstr>
      <vt:lpstr>HIV Cell Entry and HIV Entry Inhibitors</vt:lpstr>
      <vt:lpstr>HIV Cell Entry and HIV Entry Inhibitors</vt:lpstr>
      <vt:lpstr>PowerPoint Presentation</vt:lpstr>
    </vt:vector>
  </TitlesOfParts>
  <Company>HMC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Spach</dc:creator>
  <cp:lastModifiedBy>Clinton Amand</cp:lastModifiedBy>
  <cp:revision>2298</cp:revision>
  <cp:lastPrinted>2008-02-05T14:34:24Z</cp:lastPrinted>
  <dcterms:created xsi:type="dcterms:W3CDTF">2010-11-28T05:36:22Z</dcterms:created>
  <dcterms:modified xsi:type="dcterms:W3CDTF">2024-06-07T16:50:56Z</dcterms:modified>
</cp:coreProperties>
</file>