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24"/>
  </p:notesMasterIdLst>
  <p:handoutMasterIdLst>
    <p:handoutMasterId r:id="rId25"/>
  </p:handoutMasterIdLst>
  <p:sldIdLst>
    <p:sldId id="1114" r:id="rId5"/>
    <p:sldId id="1607" r:id="rId6"/>
    <p:sldId id="1661" r:id="rId7"/>
    <p:sldId id="1669" r:id="rId8"/>
    <p:sldId id="1681" r:id="rId9"/>
    <p:sldId id="1697" r:id="rId10"/>
    <p:sldId id="1690" r:id="rId11"/>
    <p:sldId id="1663" r:id="rId12"/>
    <p:sldId id="1700" r:id="rId13"/>
    <p:sldId id="1696" r:id="rId14"/>
    <p:sldId id="1702" r:id="rId15"/>
    <p:sldId id="1701" r:id="rId16"/>
    <p:sldId id="1703" r:id="rId17"/>
    <p:sldId id="1684" r:id="rId18"/>
    <p:sldId id="1698" r:id="rId19"/>
    <p:sldId id="1683" r:id="rId20"/>
    <p:sldId id="1699" r:id="rId21"/>
    <p:sldId id="1704" r:id="rId22"/>
    <p:sldId id="1113" r:id="rId23"/>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D9"/>
    <a:srgbClr val="FFFD78"/>
    <a:srgbClr val="7F6000"/>
    <a:srgbClr val="794F8D"/>
    <a:srgbClr val="696969"/>
    <a:srgbClr val="ECEC00"/>
    <a:srgbClr val="0073A0"/>
    <a:srgbClr val="0077A5"/>
    <a:srgbClr val="0A6697"/>
    <a:srgbClr val="004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C435B-6887-724F-8733-3C9699806507}" v="31" dt="2024-03-07T15:31:20.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79048" autoAdjust="0"/>
  </p:normalViewPr>
  <p:slideViewPr>
    <p:cSldViewPr snapToGrid="0" showGuides="1">
      <p:cViewPr varScale="1">
        <p:scale>
          <a:sx n="133" d="100"/>
          <a:sy n="133" d="100"/>
        </p:scale>
        <p:origin x="1592" y="18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177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2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72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71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830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418032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920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91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923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3.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1CDD72-3EE1-8AA0-00ED-B78E18652EA4}"/>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U1OHA33252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202D818-35D1-91A8-E4DD-A3CB78161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990F1EDC-1DB5-EBAE-3CE9-595A75C1A799}"/>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07BDD23E-5F22-C206-9F80-90C6C3A66D81}"/>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CCE1F43E-2566-50AA-5486-2053503615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E45FEB8F-00F7-E411-3898-5A10D08B92E9}"/>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66E950A7-3025-7E3E-0DFD-6B21938568F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9B586105-F97C-6C36-ACF1-F4D52CBD776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2BAD9CA9-B631-EF8E-8937-661F8971D00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9DFD11F3-2C52-A621-91F1-D4E15310F69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3924B121-EC30-DFD4-AD09-8FC41C09BC6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2406ADA-3FA8-9CC1-B18F-BC30C917595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1425549B-3664-9AB8-9C60-AD8E95A25AA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AB1D8A4F-ED74-7839-A0A7-CF68F186BBCC}"/>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262DC15-9597-7F8E-97B1-16E5B75D8634}"/>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26241E-09CE-874D-43CA-0DF0CFBF18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681BD4B9-30CF-DE01-6E04-AD8ED9262B6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82F92E4E-A653-1D89-649E-587F6988DBE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40601294-9288-9E71-1F85-4A844AA41FE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A86EF-097A-99EE-C2E3-3F369BF2427C}"/>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1245B472-3F8D-CD02-5C33-78218BC644F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D613E3F1-5960-2008-58FA-3064B61154CF}"/>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47994C3E-A589-0E76-98F1-F60F3CCEB4B4}"/>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EE8D9322-3A33-C472-2D29-CCAB5E7DC167}"/>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3DBD9D93-D472-BBEC-20F3-02492DED13E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5CE505BE-78A4-3604-B3FD-FDCCFFD9FD9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BA06E011-44F5-F2BB-6D3B-01C49F9F03E6}"/>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Membrane-Low">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4" name="Rectangle 3"/>
          <p:cNvSpPr>
            <a:spLocks noChangeArrowheads="1"/>
          </p:cNvSpPr>
          <p:nvPr userDrawn="1"/>
        </p:nvSpPr>
        <p:spPr bwMode="ltGray">
          <a:xfrm>
            <a:off x="-5857" y="4343400"/>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36" name="Picture 35" descr="Membrane_Light.png"/>
          <p:cNvPicPr>
            <a:picLocks noChangeAspect="1"/>
          </p:cNvPicPr>
          <p:nvPr userDrawn="1"/>
        </p:nvPicPr>
        <p:blipFill>
          <a:blip r:embed="rId3">
            <a:alphaModFix amt="61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grpSp>
        <p:nvGrpSpPr>
          <p:cNvPr id="8" name="Logo Stacked V2"/>
          <p:cNvGrpSpPr>
            <a:grpSpLocks noChangeAspect="1"/>
          </p:cNvGrpSpPr>
          <p:nvPr userDrawn="1"/>
        </p:nvGrpSpPr>
        <p:grpSpPr>
          <a:xfrm>
            <a:off x="7852253" y="4871569"/>
            <a:ext cx="1203637" cy="205739"/>
            <a:chOff x="680865" y="3439338"/>
            <a:chExt cx="4686473" cy="1068091"/>
          </a:xfrm>
        </p:grpSpPr>
        <p:pic>
          <p:nvPicPr>
            <p:cNvPr id="9" name="Logomark V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1" name="Nat HIV Cur logo type stacked"/>
            <p:cNvGrpSpPr>
              <a:grpSpLocks noChangeAspect="1"/>
            </p:cNvGrpSpPr>
            <p:nvPr/>
          </p:nvGrpSpPr>
          <p:grpSpPr bwMode="auto">
            <a:xfrm>
              <a:off x="1898650" y="3455065"/>
              <a:ext cx="3468688" cy="1036638"/>
              <a:chOff x="1196" y="1585"/>
              <a:chExt cx="2185" cy="653"/>
            </a:xfrm>
          </p:grpSpPr>
          <p:sp>
            <p:nvSpPr>
              <p:cNvPr id="13"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cxnSp>
        <p:nvCxnSpPr>
          <p:cNvPr id="35" name="Straight Connector 34"/>
          <p:cNvCxnSpPr/>
          <p:nvPr userDrawn="1"/>
        </p:nvCxnSpPr>
        <p:spPr>
          <a:xfrm>
            <a:off x="1"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95547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9"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a:xfrm>
            <a:off x="438219" y="931641"/>
            <a:ext cx="8596924" cy="1280160"/>
          </a:xfrm>
        </p:spPr>
        <p:txBody>
          <a:bodyPr/>
          <a:lstStyle/>
          <a:p>
            <a:r>
              <a:rPr lang="en-US" i="1" dirty="0">
                <a:latin typeface="Arial" panose="020B0604020202020204" pitchFamily="34" charset="0"/>
                <a:cs typeface="Arial" panose="020B0604020202020204" pitchFamily="34" charset="0"/>
              </a:rPr>
              <a:t>Pneumocystis</a:t>
            </a:r>
            <a:r>
              <a:rPr lang="en-US" dirty="0">
                <a:latin typeface="Arial" panose="020B0604020202020204" pitchFamily="34" charset="0"/>
                <a:cs typeface="Arial" panose="020B0604020202020204" pitchFamily="34" charset="0"/>
              </a:rPr>
              <a:t> Pneumonia: Treatment</a:t>
            </a:r>
            <a:endParaRPr lang="en-US" dirty="0"/>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March 4, 2024 </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err="1"/>
              <a:t>Aley</a:t>
            </a:r>
            <a:r>
              <a:rPr lang="en-US" dirty="0"/>
              <a:t> </a:t>
            </a:r>
            <a:r>
              <a:rPr lang="en-US" dirty="0" err="1"/>
              <a:t>Kalapila</a:t>
            </a:r>
            <a:r>
              <a:rPr lang="en-US" dirty="0"/>
              <a:t>, MD, PhD</a:t>
            </a:r>
            <a:br>
              <a:rPr lang="en-US" dirty="0"/>
            </a:br>
            <a:r>
              <a:rPr lang="en-US" dirty="0"/>
              <a:t>Associate Editor, National HIV Curriculum</a:t>
            </a:r>
            <a:br>
              <a:rPr lang="en-US" dirty="0"/>
            </a:br>
            <a:r>
              <a:rPr lang="en-US" dirty="0"/>
              <a:t>Associate Professor of Medicine</a:t>
            </a:r>
            <a:br>
              <a:rPr lang="en-US" dirty="0"/>
            </a:br>
            <a:r>
              <a:rPr lang="en-US" dirty="0"/>
              <a:t>Division of Infectious Diseases</a:t>
            </a:r>
          </a:p>
          <a:p>
            <a:r>
              <a:rPr lang="en-US" dirty="0"/>
              <a:t>Emory University School of Medicine &amp; Grady Health System</a:t>
            </a:r>
          </a:p>
        </p:txBody>
      </p:sp>
    </p:spTree>
    <p:extLst>
      <p:ext uri="{BB962C8B-B14F-4D97-AF65-F5344CB8AC3E}">
        <p14:creationId xmlns:p14="http://schemas.microsoft.com/office/powerpoint/2010/main" val="1510167498"/>
      </p:ext>
    </p:extLst>
  </p:cSld>
  <p:clrMapOvr>
    <a:masterClrMapping/>
  </p:clrMapOvr>
  <p:transition spd="slow" advTm="1700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8531-2C39-C9D9-6822-3D45EEB24627}"/>
              </a:ext>
            </a:extLst>
          </p:cNvPr>
          <p:cNvSpPr>
            <a:spLocks noGrp="1"/>
          </p:cNvSpPr>
          <p:nvPr>
            <p:ph type="title"/>
          </p:nvPr>
        </p:nvSpPr>
        <p:spPr/>
        <p:txBody>
          <a:bodyPr>
            <a:normAutofit/>
          </a:bodyPr>
          <a:lstStyle/>
          <a:p>
            <a:r>
              <a:rPr lang="en-US" sz="2000" dirty="0"/>
              <a:t>Treatment of Mild to Moderate </a:t>
            </a:r>
            <a:r>
              <a:rPr lang="en-US" sz="2000" i="1" dirty="0"/>
              <a:t>Pneumocystis</a:t>
            </a:r>
            <a:r>
              <a:rPr lang="en-US" sz="2000" dirty="0"/>
              <a:t> Pneumonia</a:t>
            </a:r>
            <a:br>
              <a:rPr lang="en-US" sz="2000" dirty="0"/>
            </a:br>
            <a:r>
              <a:rPr lang="en-US" sz="2000" dirty="0"/>
              <a:t>Treatment Duration = 21 days</a:t>
            </a:r>
          </a:p>
        </p:txBody>
      </p:sp>
      <p:sp>
        <p:nvSpPr>
          <p:cNvPr id="6" name="Text Placeholder 2">
            <a:extLst>
              <a:ext uri="{FF2B5EF4-FFF2-40B4-BE49-F238E27FC236}">
                <a16:creationId xmlns:a16="http://schemas.microsoft.com/office/drawing/2014/main" id="{7E92D899-2D47-2D11-6F8C-E55BAF3698F1}"/>
              </a:ext>
            </a:extLst>
          </p:cNvPr>
          <p:cNvSpPr>
            <a:spLocks noGrp="1"/>
          </p:cNvSpPr>
          <p:nvPr>
            <p:ph type="body" sz="quarter" idx="14"/>
          </p:nvPr>
        </p:nvSpPr>
        <p:spPr>
          <a:xfrm>
            <a:off x="323850" y="4846321"/>
            <a:ext cx="7357838" cy="240029"/>
          </a:xfrm>
        </p:spPr>
        <p:txBody>
          <a:bodyPr/>
          <a:lstStyle/>
          <a:p>
            <a:r>
              <a:rPr lang="en-US" dirty="0"/>
              <a:t>Source: HHS. Opportunistic Infections Guidelines. Pneumocystis pneumonia. January 2023.</a:t>
            </a:r>
          </a:p>
          <a:p>
            <a:endParaRPr lang="en-US" dirty="0"/>
          </a:p>
        </p:txBody>
      </p:sp>
      <p:graphicFrame>
        <p:nvGraphicFramePr>
          <p:cNvPr id="3" name="Content Placeholder 5">
            <a:extLst>
              <a:ext uri="{FF2B5EF4-FFF2-40B4-BE49-F238E27FC236}">
                <a16:creationId xmlns:a16="http://schemas.microsoft.com/office/drawing/2014/main" id="{54296771-8B88-2778-E54E-8BC47F281E2B}"/>
              </a:ext>
            </a:extLst>
          </p:cNvPr>
          <p:cNvGraphicFramePr>
            <a:graphicFrameLocks noGrp="1"/>
          </p:cNvGraphicFramePr>
          <p:nvPr>
            <p:ph sz="half" idx="2"/>
            <p:extLst>
              <p:ext uri="{D42A27DB-BD31-4B8C-83A1-F6EECF244321}">
                <p14:modId xmlns:p14="http://schemas.microsoft.com/office/powerpoint/2010/main" val="890272198"/>
              </p:ext>
            </p:extLst>
          </p:nvPr>
        </p:nvGraphicFramePr>
        <p:xfrm>
          <a:off x="169606" y="1211756"/>
          <a:ext cx="8804787" cy="2475989"/>
        </p:xfrm>
        <a:graphic>
          <a:graphicData uri="http://schemas.openxmlformats.org/drawingml/2006/table">
            <a:tbl>
              <a:tblPr firstRow="1" bandRow="1">
                <a:tableStyleId>{5C22544A-7EE6-4342-B048-85BDC9FD1C3A}</a:tableStyleId>
              </a:tblPr>
              <a:tblGrid>
                <a:gridCol w="3934583">
                  <a:extLst>
                    <a:ext uri="{9D8B030D-6E8A-4147-A177-3AD203B41FA5}">
                      <a16:colId xmlns:a16="http://schemas.microsoft.com/office/drawing/2014/main" val="176971317"/>
                    </a:ext>
                  </a:extLst>
                </a:gridCol>
                <a:gridCol w="4870204">
                  <a:extLst>
                    <a:ext uri="{9D8B030D-6E8A-4147-A177-3AD203B41FA5}">
                      <a16:colId xmlns:a16="http://schemas.microsoft.com/office/drawing/2014/main" val="3663143008"/>
                    </a:ext>
                  </a:extLst>
                </a:gridCol>
              </a:tblGrid>
              <a:tr h="246883">
                <a:tc>
                  <a:txBody>
                    <a:bodyPr/>
                    <a:lstStyle/>
                    <a:p>
                      <a:r>
                        <a:rPr lang="en-US" sz="1800" dirty="0">
                          <a:latin typeface="Arial" panose="020B0604020202020204" pitchFamily="34" charset="0"/>
                          <a:cs typeface="Arial" panose="020B0604020202020204" pitchFamily="34" charset="0"/>
                        </a:rPr>
                        <a:t>PREFERRED REGIMEN</a:t>
                      </a:r>
                    </a:p>
                  </a:txBody>
                  <a:tcPr anchor="ctr"/>
                </a:tc>
                <a:tc>
                  <a:txBody>
                    <a:bodyPr/>
                    <a:lstStyle/>
                    <a:p>
                      <a:r>
                        <a:rPr lang="en-US" sz="1800" dirty="0">
                          <a:latin typeface="Arial" panose="020B0604020202020204" pitchFamily="34" charset="0"/>
                          <a:cs typeface="Arial" panose="020B0604020202020204" pitchFamily="34" charset="0"/>
                        </a:rPr>
                        <a:t>ALTERNATIVE REGIMENS</a:t>
                      </a:r>
                    </a:p>
                  </a:txBody>
                  <a:tcPr anchor="ctr"/>
                </a:tc>
                <a:extLst>
                  <a:ext uri="{0D108BD9-81ED-4DB2-BD59-A6C34878D82A}">
                    <a16:rowId xmlns:a16="http://schemas.microsoft.com/office/drawing/2014/main" val="181368989"/>
                  </a:ext>
                </a:extLst>
              </a:tr>
              <a:tr h="13377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Arial" panose="020B0604020202020204" pitchFamily="34" charset="0"/>
                          <a:ea typeface="+mn-ea"/>
                          <a:cs typeface="Arial" panose="020B0604020202020204" pitchFamily="34" charset="0"/>
                        </a:rPr>
                        <a:t>TMP-SMX PO</a:t>
                      </a:r>
                      <a:endParaRPr lang="en-US" sz="1800" dirty="0">
                        <a:latin typeface="Arial" panose="020B0604020202020204" pitchFamily="34" charset="0"/>
                        <a:cs typeface="Arial" panose="020B0604020202020204" pitchFamily="34" charset="0"/>
                      </a:endParaRPr>
                    </a:p>
                  </a:txBody>
                  <a:tcPr/>
                </a:tc>
                <a:tc>
                  <a:txBody>
                    <a:bodyPr/>
                    <a:lstStyle/>
                    <a:p>
                      <a:pPr>
                        <a:lnSpc>
                          <a:spcPts val="2100"/>
                        </a:lnSpc>
                        <a:spcAft>
                          <a:spcPts val="500"/>
                        </a:spcAft>
                      </a:pPr>
                      <a:r>
                        <a:rPr lang="en-US" sz="1800" b="0" i="0" kern="1200" dirty="0">
                          <a:solidFill>
                            <a:schemeClr val="dk1"/>
                          </a:solidFill>
                          <a:effectLst/>
                          <a:latin typeface="Arial" panose="020B0604020202020204" pitchFamily="34" charset="0"/>
                          <a:ea typeface="+mn-ea"/>
                          <a:cs typeface="Arial" panose="020B0604020202020204" pitchFamily="34" charset="0"/>
                        </a:rPr>
                        <a:t>Dapsone </a:t>
                      </a:r>
                      <a:r>
                        <a:rPr lang="en-US" sz="1800" b="0" i="0" kern="1200" dirty="0" err="1">
                          <a:solidFill>
                            <a:schemeClr val="dk1"/>
                          </a:solidFill>
                          <a:effectLst/>
                          <a:latin typeface="Arial" panose="020B0604020202020204" pitchFamily="34" charset="0"/>
                          <a:ea typeface="+mn-ea"/>
                          <a:cs typeface="Arial" panose="020B0604020202020204" pitchFamily="34" charset="0"/>
                        </a:rPr>
                        <a:t>PO</a:t>
                      </a:r>
                      <a:r>
                        <a:rPr lang="en-US" sz="1800" b="0" i="0" kern="1200" baseline="30000" dirty="0" err="1">
                          <a:solidFill>
                            <a:schemeClr val="dk1"/>
                          </a:solidFill>
                          <a:effectLst/>
                          <a:latin typeface="Arial" panose="020B0604020202020204" pitchFamily="34" charset="0"/>
                          <a:ea typeface="+mn-ea"/>
                          <a:cs typeface="Arial" panose="020B0604020202020204" pitchFamily="34" charset="0"/>
                        </a:rPr>
                        <a:t>a</a:t>
                      </a:r>
                      <a:r>
                        <a:rPr lang="en-US" sz="1800" b="0" i="0" kern="1200" dirty="0">
                          <a:solidFill>
                            <a:schemeClr val="dk1"/>
                          </a:solidFill>
                          <a:effectLst/>
                          <a:latin typeface="Arial" panose="020B0604020202020204" pitchFamily="34" charset="0"/>
                          <a:ea typeface="+mn-ea"/>
                          <a:cs typeface="Arial" panose="020B0604020202020204" pitchFamily="34" charset="0"/>
                        </a:rPr>
                        <a:t> + TMP PO </a:t>
                      </a:r>
                      <a:r>
                        <a:rPr lang="en-US" sz="1800" b="0" i="1" kern="1200" dirty="0">
                          <a:solidFill>
                            <a:schemeClr val="dk1"/>
                          </a:solidFill>
                          <a:effectLst/>
                          <a:latin typeface="Arial" panose="020B0604020202020204" pitchFamily="34" charset="0"/>
                          <a:ea typeface="+mn-ea"/>
                          <a:cs typeface="Arial" panose="020B0604020202020204" pitchFamily="34" charset="0"/>
                        </a:rPr>
                        <a:t>or</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ts val="2100"/>
                        </a:lnSpc>
                        <a:spcBef>
                          <a:spcPts val="0"/>
                        </a:spcBef>
                        <a:spcAft>
                          <a:spcPts val="500"/>
                        </a:spcAft>
                        <a:buClrTx/>
                        <a:buSzTx/>
                        <a:buFontTx/>
                        <a:buNone/>
                        <a:tabLst/>
                        <a:defRPr/>
                      </a:pPr>
                      <a:r>
                        <a:rPr lang="en-US" sz="1800" dirty="0">
                          <a:latin typeface="Arial" panose="020B0604020202020204" pitchFamily="34" charset="0"/>
                          <a:cs typeface="Arial" panose="020B0604020202020204" pitchFamily="34" charset="0"/>
                        </a:rPr>
                        <a:t>Primaquine </a:t>
                      </a:r>
                      <a:r>
                        <a:rPr lang="en-US" sz="1800" dirty="0" err="1">
                          <a:latin typeface="Arial" panose="020B0604020202020204" pitchFamily="34" charset="0"/>
                          <a:cs typeface="Arial" panose="020B0604020202020204" pitchFamily="34" charset="0"/>
                        </a:rPr>
                        <a:t>PO</a:t>
                      </a:r>
                      <a:r>
                        <a:rPr lang="en-US" sz="1800" b="0" i="0" kern="1200" baseline="30000" dirty="0" err="1">
                          <a:solidFill>
                            <a:schemeClr val="dk1"/>
                          </a:solidFill>
                          <a:effectLst/>
                          <a:latin typeface="Arial" panose="020B0604020202020204" pitchFamily="34" charset="0"/>
                          <a:ea typeface="+mn-ea"/>
                          <a:cs typeface="Arial" panose="020B0604020202020204" pitchFamily="34" charset="0"/>
                        </a:rPr>
                        <a:t>a</a:t>
                      </a:r>
                      <a:r>
                        <a:rPr lang="en-US" sz="1800" dirty="0">
                          <a:latin typeface="Arial" panose="020B0604020202020204" pitchFamily="34" charset="0"/>
                          <a:cs typeface="Arial" panose="020B0604020202020204" pitchFamily="34" charset="0"/>
                        </a:rPr>
                        <a:t> + Clindamycin PO</a:t>
                      </a:r>
                      <a:r>
                        <a:rPr lang="en-US" sz="1800" baseline="30000" dirty="0">
                          <a:latin typeface="Arial" panose="020B0604020202020204" pitchFamily="34" charset="0"/>
                          <a:cs typeface="Arial" panose="020B0604020202020204" pitchFamily="34" charset="0"/>
                        </a:rPr>
                        <a:t> </a:t>
                      </a:r>
                      <a:r>
                        <a:rPr lang="en-US" sz="1800" b="0" i="1" kern="1200" baseline="0" dirty="0">
                          <a:solidFill>
                            <a:schemeClr val="dk1"/>
                          </a:solidFill>
                          <a:effectLst/>
                          <a:latin typeface="Arial" panose="020B0604020202020204" pitchFamily="34" charset="0"/>
                          <a:ea typeface="+mn-ea"/>
                          <a:cs typeface="Arial" panose="020B0604020202020204" pitchFamily="34" charset="0"/>
                        </a:rPr>
                        <a:t>or</a:t>
                      </a:r>
                      <a:endParaRPr lang="en-US" sz="1800" baseline="0" dirty="0">
                        <a:latin typeface="Arial" panose="020B0604020202020204" pitchFamily="34" charset="0"/>
                        <a:cs typeface="Arial" panose="020B0604020202020204" pitchFamily="34" charset="0"/>
                      </a:endParaRPr>
                    </a:p>
                    <a:p>
                      <a:pPr>
                        <a:lnSpc>
                          <a:spcPts val="2100"/>
                        </a:lnSpc>
                        <a:spcAft>
                          <a:spcPts val="500"/>
                        </a:spcAft>
                      </a:pPr>
                      <a:r>
                        <a:rPr lang="en-US" sz="1800" b="0" i="0" kern="1200" dirty="0">
                          <a:solidFill>
                            <a:schemeClr val="dk1"/>
                          </a:solidFill>
                          <a:effectLst/>
                          <a:latin typeface="Arial" panose="020B0604020202020204" pitchFamily="34" charset="0"/>
                          <a:ea typeface="+mn-ea"/>
                          <a:cs typeface="Arial" panose="020B0604020202020204" pitchFamily="34" charset="0"/>
                        </a:rPr>
                        <a:t>Atovaquone PO</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2240244"/>
                  </a:ext>
                </a:extLst>
              </a:tr>
              <a:tr h="772529">
                <a:tc gridSpan="2">
                  <a:txBody>
                    <a:bodyPr/>
                    <a:lstStyle/>
                    <a:p>
                      <a:r>
                        <a:rPr lang="en-US" sz="1400" b="1" dirty="0">
                          <a:solidFill>
                            <a:schemeClr val="tx1"/>
                          </a:solidFill>
                          <a:latin typeface="Arial" panose="020B0604020202020204" pitchFamily="34" charset="0"/>
                          <a:cs typeface="Arial" panose="020B0604020202020204" pitchFamily="34" charset="0"/>
                        </a:rPr>
                        <a:t>NOTES: </a:t>
                      </a:r>
                      <a:endParaRPr lang="en-US" sz="1400" b="1" baseline="0" dirty="0">
                        <a:solidFill>
                          <a:schemeClr val="tx1"/>
                        </a:solidFill>
                        <a:latin typeface="Arial" panose="020B0604020202020204" pitchFamily="34" charset="0"/>
                        <a:cs typeface="Arial" panose="020B0604020202020204" pitchFamily="34" charset="0"/>
                      </a:endParaRPr>
                    </a:p>
                    <a:p>
                      <a:r>
                        <a:rPr lang="en-US" sz="1400" baseline="30000" dirty="0">
                          <a:latin typeface="Arial" panose="020B0604020202020204" pitchFamily="34" charset="0"/>
                          <a:cs typeface="Arial" panose="020B0604020202020204" pitchFamily="34" charset="0"/>
                        </a:rPr>
                        <a:t>a </a:t>
                      </a:r>
                      <a:r>
                        <a:rPr lang="en-US" sz="1400" baseline="0" dirty="0">
                          <a:latin typeface="Arial" panose="020B0604020202020204" pitchFamily="34" charset="0"/>
                          <a:cs typeface="Arial" panose="020B0604020202020204" pitchFamily="34" charset="0"/>
                        </a:rPr>
                        <a:t>Check G6PD levels prior to using dapsone or primaquine</a:t>
                      </a:r>
                      <a:endParaRPr lang="en-US" sz="1400" dirty="0">
                        <a:latin typeface="Arial" panose="020B0604020202020204" pitchFamily="34" charset="0"/>
                        <a:cs typeface="Arial" panose="020B0604020202020204" pitchFamily="34" charset="0"/>
                      </a:endParaRPr>
                    </a:p>
                  </a:txBody>
                  <a:tcPr/>
                </a:tc>
                <a:tc hMerge="1">
                  <a:txBody>
                    <a:bodyPr/>
                    <a:lstStyle/>
                    <a:p>
                      <a:endParaRPr lang="en-US" sz="1200" dirty="0"/>
                    </a:p>
                  </a:txBody>
                  <a:tcPr/>
                </a:tc>
                <a:extLst>
                  <a:ext uri="{0D108BD9-81ED-4DB2-BD59-A6C34878D82A}">
                    <a16:rowId xmlns:a16="http://schemas.microsoft.com/office/drawing/2014/main" val="1819046880"/>
                  </a:ext>
                </a:extLst>
              </a:tr>
            </a:tbl>
          </a:graphicData>
        </a:graphic>
      </p:graphicFrame>
    </p:spTree>
    <p:extLst>
      <p:ext uri="{BB962C8B-B14F-4D97-AF65-F5344CB8AC3E}">
        <p14:creationId xmlns:p14="http://schemas.microsoft.com/office/powerpoint/2010/main" val="3059838584"/>
      </p:ext>
    </p:extLst>
  </p:cSld>
  <p:clrMapOvr>
    <a:masterClrMapping/>
  </p:clrMapOvr>
  <p:transition spd="slow" advTm="11013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fontScale="90000"/>
          </a:bodyPr>
          <a:lstStyle/>
          <a:p>
            <a:r>
              <a:rPr lang="en-US" dirty="0"/>
              <a:t>Moderate to Severe </a:t>
            </a:r>
            <a:r>
              <a:rPr lang="en-US" i="1" dirty="0"/>
              <a:t>Pneumocystis</a:t>
            </a:r>
            <a:r>
              <a:rPr lang="en-US" dirty="0"/>
              <a:t> Pneumonia: Case Definition</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Room air PO2 &lt; 70mm Hg</a:t>
            </a:r>
          </a:p>
          <a:p>
            <a:r>
              <a:rPr lang="en-US" sz="2000" dirty="0"/>
              <a:t>Alveolar – arterial O2 gradient ≥35 mm Hg</a:t>
            </a:r>
          </a:p>
          <a:p>
            <a:endParaRPr lang="en-US" sz="2000" dirty="0"/>
          </a:p>
        </p:txBody>
      </p:sp>
    </p:spTree>
    <p:extLst>
      <p:ext uri="{BB962C8B-B14F-4D97-AF65-F5344CB8AC3E}">
        <p14:creationId xmlns:p14="http://schemas.microsoft.com/office/powerpoint/2010/main" val="2701274566"/>
      </p:ext>
    </p:extLst>
  </p:cSld>
  <p:clrMapOvr>
    <a:masterClrMapping/>
  </p:clrMapOvr>
  <p:transition spd="slow" advTm="40906"/>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8531-2C39-C9D9-6822-3D45EEB24627}"/>
              </a:ext>
            </a:extLst>
          </p:cNvPr>
          <p:cNvSpPr>
            <a:spLocks noGrp="1"/>
          </p:cNvSpPr>
          <p:nvPr>
            <p:ph type="title"/>
          </p:nvPr>
        </p:nvSpPr>
        <p:spPr/>
        <p:txBody>
          <a:bodyPr>
            <a:normAutofit/>
          </a:bodyPr>
          <a:lstStyle/>
          <a:p>
            <a:r>
              <a:rPr lang="en-US" sz="2000" dirty="0"/>
              <a:t>Treatment of Moderate to Severe </a:t>
            </a:r>
            <a:r>
              <a:rPr lang="en-US" sz="2000" i="1" dirty="0"/>
              <a:t>Pneumocystis</a:t>
            </a:r>
            <a:r>
              <a:rPr lang="en-US" sz="2000" dirty="0"/>
              <a:t> Pneumonia</a:t>
            </a:r>
            <a:br>
              <a:rPr lang="en-US" sz="2000" dirty="0"/>
            </a:br>
            <a:r>
              <a:rPr lang="en-US" sz="2000" dirty="0"/>
              <a:t>Treatment Duration = 21 days</a:t>
            </a:r>
          </a:p>
        </p:txBody>
      </p:sp>
      <p:sp>
        <p:nvSpPr>
          <p:cNvPr id="6" name="Text Placeholder 2">
            <a:extLst>
              <a:ext uri="{FF2B5EF4-FFF2-40B4-BE49-F238E27FC236}">
                <a16:creationId xmlns:a16="http://schemas.microsoft.com/office/drawing/2014/main" id="{7E92D899-2D47-2D11-6F8C-E55BAF3698F1}"/>
              </a:ext>
            </a:extLst>
          </p:cNvPr>
          <p:cNvSpPr>
            <a:spLocks noGrp="1"/>
          </p:cNvSpPr>
          <p:nvPr>
            <p:ph type="body" sz="quarter" idx="14"/>
          </p:nvPr>
        </p:nvSpPr>
        <p:spPr>
          <a:xfrm>
            <a:off x="323850" y="4846321"/>
            <a:ext cx="7357838" cy="240029"/>
          </a:xfrm>
        </p:spPr>
        <p:txBody>
          <a:bodyPr/>
          <a:lstStyle/>
          <a:p>
            <a:r>
              <a:rPr lang="en-US" dirty="0"/>
              <a:t>Source: HHS. Opportunistic Infections Guidelines. Pneumocystis pneumonia. January 2023.</a:t>
            </a:r>
          </a:p>
          <a:p>
            <a:endParaRPr lang="en-US" dirty="0"/>
          </a:p>
        </p:txBody>
      </p:sp>
      <p:graphicFrame>
        <p:nvGraphicFramePr>
          <p:cNvPr id="3" name="Content Placeholder 5">
            <a:extLst>
              <a:ext uri="{FF2B5EF4-FFF2-40B4-BE49-F238E27FC236}">
                <a16:creationId xmlns:a16="http://schemas.microsoft.com/office/drawing/2014/main" id="{54296771-8B88-2778-E54E-8BC47F281E2B}"/>
              </a:ext>
            </a:extLst>
          </p:cNvPr>
          <p:cNvGraphicFramePr>
            <a:graphicFrameLocks noGrp="1"/>
          </p:cNvGraphicFramePr>
          <p:nvPr>
            <p:ph sz="half" idx="2"/>
            <p:extLst>
              <p:ext uri="{D42A27DB-BD31-4B8C-83A1-F6EECF244321}">
                <p14:modId xmlns:p14="http://schemas.microsoft.com/office/powerpoint/2010/main" val="3456368449"/>
              </p:ext>
            </p:extLst>
          </p:nvPr>
        </p:nvGraphicFramePr>
        <p:xfrm>
          <a:off x="136948" y="1052111"/>
          <a:ext cx="8804787" cy="3566160"/>
        </p:xfrm>
        <a:graphic>
          <a:graphicData uri="http://schemas.openxmlformats.org/drawingml/2006/table">
            <a:tbl>
              <a:tblPr firstRow="1" bandRow="1">
                <a:tableStyleId>{5C22544A-7EE6-4342-B048-85BDC9FD1C3A}</a:tableStyleId>
              </a:tblPr>
              <a:tblGrid>
                <a:gridCol w="3934583">
                  <a:extLst>
                    <a:ext uri="{9D8B030D-6E8A-4147-A177-3AD203B41FA5}">
                      <a16:colId xmlns:a16="http://schemas.microsoft.com/office/drawing/2014/main" val="176971317"/>
                    </a:ext>
                  </a:extLst>
                </a:gridCol>
                <a:gridCol w="4870204">
                  <a:extLst>
                    <a:ext uri="{9D8B030D-6E8A-4147-A177-3AD203B41FA5}">
                      <a16:colId xmlns:a16="http://schemas.microsoft.com/office/drawing/2014/main" val="3663143008"/>
                    </a:ext>
                  </a:extLst>
                </a:gridCol>
              </a:tblGrid>
              <a:tr h="246883">
                <a:tc>
                  <a:txBody>
                    <a:bodyPr/>
                    <a:lstStyle/>
                    <a:p>
                      <a:r>
                        <a:rPr lang="en-US" sz="1800" dirty="0">
                          <a:latin typeface="Arial" panose="020B0604020202020204" pitchFamily="34" charset="0"/>
                          <a:cs typeface="Arial" panose="020B0604020202020204" pitchFamily="34" charset="0"/>
                        </a:rPr>
                        <a:t>PREFERRED REGIMEN</a:t>
                      </a:r>
                    </a:p>
                  </a:txBody>
                  <a:tcPr anchor="ctr"/>
                </a:tc>
                <a:tc>
                  <a:txBody>
                    <a:bodyPr/>
                    <a:lstStyle/>
                    <a:p>
                      <a:r>
                        <a:rPr lang="en-US" sz="1800" dirty="0">
                          <a:latin typeface="Arial" panose="020B0604020202020204" pitchFamily="34" charset="0"/>
                          <a:cs typeface="Arial" panose="020B0604020202020204" pitchFamily="34" charset="0"/>
                        </a:rPr>
                        <a:t>ALTERNATIVE REGIMENS</a:t>
                      </a:r>
                    </a:p>
                  </a:txBody>
                  <a:tcPr anchor="ctr"/>
                </a:tc>
                <a:extLst>
                  <a:ext uri="{0D108BD9-81ED-4DB2-BD59-A6C34878D82A}">
                    <a16:rowId xmlns:a16="http://schemas.microsoft.com/office/drawing/2014/main" val="181368989"/>
                  </a:ext>
                </a:extLst>
              </a:tr>
              <a:tr h="8195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Arial" panose="020B0604020202020204" pitchFamily="34" charset="0"/>
                          <a:ea typeface="+mn-ea"/>
                          <a:cs typeface="Arial" panose="020B0604020202020204" pitchFamily="34" charset="0"/>
                        </a:rPr>
                        <a:t>TMP-SMX IV at the start of treatment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Arial" panose="020B0604020202020204" pitchFamily="34" charset="0"/>
                          <a:ea typeface="+mn-ea"/>
                          <a:cs typeface="Arial" panose="020B0604020202020204" pitchFamily="34" charset="0"/>
                        </a:rPr>
                        <a:t>Can switch to PO TMP-SMX with clinical improvement</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685800" rtl="0" eaLnBrk="1" fontAlgn="auto" latinLnBrk="0" hangingPunct="1">
                        <a:lnSpc>
                          <a:spcPts val="2100"/>
                        </a:lnSpc>
                        <a:spcBef>
                          <a:spcPts val="0"/>
                        </a:spcBef>
                        <a:spcAft>
                          <a:spcPts val="500"/>
                        </a:spcAft>
                        <a:buClrTx/>
                        <a:buSzTx/>
                        <a:buFontTx/>
                        <a:buNone/>
                        <a:tabLst/>
                        <a:defRPr/>
                      </a:pPr>
                      <a:r>
                        <a:rPr lang="en-US" sz="1800" dirty="0">
                          <a:latin typeface="Arial" panose="020B0604020202020204" pitchFamily="34" charset="0"/>
                          <a:cs typeface="Arial" panose="020B0604020202020204" pitchFamily="34" charset="0"/>
                        </a:rPr>
                        <a:t>Primaquine PO + Clindamycin (IV or PO)</a:t>
                      </a:r>
                      <a:r>
                        <a:rPr lang="en-US" sz="1800" baseline="30000" dirty="0">
                          <a:latin typeface="Arial" panose="020B0604020202020204" pitchFamily="34" charset="0"/>
                          <a:cs typeface="Arial" panose="020B0604020202020204" pitchFamily="34" charset="0"/>
                        </a:rPr>
                        <a:t> </a:t>
                      </a:r>
                      <a:r>
                        <a:rPr lang="en-US" sz="1800" b="0" i="1" kern="1200" baseline="0" dirty="0">
                          <a:solidFill>
                            <a:schemeClr val="dk1"/>
                          </a:solidFill>
                          <a:effectLst/>
                          <a:latin typeface="Arial" panose="020B0604020202020204" pitchFamily="34" charset="0"/>
                          <a:ea typeface="+mn-ea"/>
                          <a:cs typeface="Arial" panose="020B0604020202020204" pitchFamily="34" charset="0"/>
                        </a:rPr>
                        <a:t>or</a:t>
                      </a:r>
                      <a:endParaRPr lang="en-US" sz="1800" baseline="0" dirty="0">
                        <a:latin typeface="Arial" panose="020B0604020202020204" pitchFamily="34" charset="0"/>
                        <a:cs typeface="Arial" panose="020B0604020202020204" pitchFamily="34" charset="0"/>
                      </a:endParaRPr>
                    </a:p>
                    <a:p>
                      <a:pPr>
                        <a:lnSpc>
                          <a:spcPts val="2100"/>
                        </a:lnSpc>
                        <a:spcAft>
                          <a:spcPts val="500"/>
                        </a:spcAft>
                      </a:pPr>
                      <a:r>
                        <a:rPr lang="en-US" sz="1800" b="0" i="0" kern="1200" dirty="0">
                          <a:solidFill>
                            <a:schemeClr val="dk1"/>
                          </a:solidFill>
                          <a:effectLst/>
                          <a:latin typeface="Arial" panose="020B0604020202020204" pitchFamily="34" charset="0"/>
                          <a:ea typeface="+mn-ea"/>
                          <a:cs typeface="Arial" panose="020B0604020202020204" pitchFamily="34" charset="0"/>
                        </a:rPr>
                        <a:t>Pentamidine IV</a:t>
                      </a:r>
                    </a:p>
                    <a:p>
                      <a:pPr>
                        <a:lnSpc>
                          <a:spcPts val="2100"/>
                        </a:lnSpc>
                        <a:spcAft>
                          <a:spcPts val="500"/>
                        </a:spcAft>
                      </a:pP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ts val="2100"/>
                        </a:lnSpc>
                        <a:spcBef>
                          <a:spcPts val="0"/>
                        </a:spcBef>
                        <a:spcAft>
                          <a:spcPts val="500"/>
                        </a:spcAft>
                        <a:buClrTx/>
                        <a:buSzTx/>
                        <a:buFontTx/>
                        <a:buNone/>
                        <a:tabLst/>
                        <a:defRPr/>
                      </a:pPr>
                      <a:r>
                        <a:rPr lang="en-US" sz="1800" baseline="0" dirty="0">
                          <a:latin typeface="Arial" panose="020B0604020202020204" pitchFamily="34" charset="0"/>
                          <a:cs typeface="Arial" panose="020B0604020202020204" pitchFamily="34" charset="0"/>
                        </a:rPr>
                        <a:t>Check G6PD levels prior to using primaquine</a:t>
                      </a:r>
                    </a:p>
                  </a:txBody>
                  <a:tcPr>
                    <a:solidFill>
                      <a:schemeClr val="accent1">
                        <a:lumMod val="20000"/>
                        <a:lumOff val="80000"/>
                      </a:schemeClr>
                    </a:solidFill>
                  </a:tcPr>
                </a:tc>
                <a:extLst>
                  <a:ext uri="{0D108BD9-81ED-4DB2-BD59-A6C34878D82A}">
                    <a16:rowId xmlns:a16="http://schemas.microsoft.com/office/drawing/2014/main" val="3612240244"/>
                  </a:ext>
                </a:extLst>
              </a:tr>
              <a:tr h="819567">
                <a:tc gridSpan="2">
                  <a:txBody>
                    <a:bodyPr/>
                    <a:lstStyle/>
                    <a:p>
                      <a:pPr algn="l"/>
                      <a:endParaRPr lang="en-US" sz="1800" b="1" dirty="0">
                        <a:latin typeface="Arial" panose="020B0604020202020204" pitchFamily="34" charset="0"/>
                        <a:cs typeface="Arial" panose="020B0604020202020204" pitchFamily="34" charset="0"/>
                      </a:endParaRPr>
                    </a:p>
                    <a:p>
                      <a:pPr algn="l"/>
                      <a:r>
                        <a:rPr lang="en-US" sz="1800" b="1" dirty="0">
                          <a:latin typeface="Arial" panose="020B0604020202020204" pitchFamily="34" charset="0"/>
                          <a:cs typeface="Arial" panose="020B0604020202020204" pitchFamily="34" charset="0"/>
                        </a:rPr>
                        <a:t>Adjunctive corticosteroids should be initiated as soon as possible (ideally within 72h) for moderate to severe PCP</a:t>
                      </a:r>
                    </a:p>
                    <a:p>
                      <a:pPr algn="l"/>
                      <a:endParaRPr lang="en-US" sz="1800" b="1" dirty="0">
                        <a:latin typeface="Arial" panose="020B0604020202020204" pitchFamily="34" charset="0"/>
                        <a:cs typeface="Arial" panose="020B0604020202020204" pitchFamily="34" charset="0"/>
                      </a:endParaRPr>
                    </a:p>
                    <a:p>
                      <a:pPr marL="262890" indent="-171450" algn="l">
                        <a:buFont typeface="Arial" panose="020B0604020202020204" pitchFamily="34" charset="0"/>
                        <a:buChar char="•"/>
                      </a:pPr>
                      <a:r>
                        <a:rPr lang="en-US" sz="1800" dirty="0">
                          <a:latin typeface="Arial" panose="020B0604020202020204" pitchFamily="34" charset="0"/>
                          <a:cs typeface="Arial" panose="020B0604020202020204" pitchFamily="34" charset="0"/>
                        </a:rPr>
                        <a:t>Oral Prednisone or IV methylprednisolone tapered over 21 days</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171450" indent="-171450" algn="l">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hMerge="1">
                  <a:txBody>
                    <a:bodyPr/>
                    <a:lstStyle/>
                    <a:p>
                      <a:pPr>
                        <a:lnSpc>
                          <a:spcPts val="2100"/>
                        </a:lnSpc>
                        <a:spcAft>
                          <a:spcPts val="500"/>
                        </a:spcAft>
                      </a:pP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01684426"/>
                  </a:ext>
                </a:extLst>
              </a:tr>
            </a:tbl>
          </a:graphicData>
        </a:graphic>
      </p:graphicFrame>
    </p:spTree>
    <p:extLst>
      <p:ext uri="{BB962C8B-B14F-4D97-AF65-F5344CB8AC3E}">
        <p14:creationId xmlns:p14="http://schemas.microsoft.com/office/powerpoint/2010/main" val="4223538030"/>
      </p:ext>
    </p:extLst>
  </p:cSld>
  <p:clrMapOvr>
    <a:masterClrMapping/>
  </p:clrMapOvr>
  <p:transition spd="slow" advTm="8158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Treatment Failure</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Defined as lack of improvement or worsening respiratory function (with arterial blood gas) after 4-8 days of PCP treatment initiation</a:t>
            </a:r>
          </a:p>
          <a:p>
            <a:pPr lvl="1"/>
            <a:r>
              <a:rPr lang="en-US" sz="1800" dirty="0"/>
              <a:t>Wait 4-8 days before switching therapy</a:t>
            </a:r>
          </a:p>
          <a:p>
            <a:pPr lvl="1"/>
            <a:r>
              <a:rPr lang="en-US" sz="1800" dirty="0"/>
              <a:t>Evaluate for concomitant infections, ideally by using bronchoscopy with BAL</a:t>
            </a:r>
          </a:p>
          <a:p>
            <a:pPr marL="291465" lvl="1" indent="0">
              <a:buNone/>
            </a:pPr>
            <a:endParaRPr lang="en-US" sz="1800" dirty="0"/>
          </a:p>
          <a:p>
            <a:r>
              <a:rPr lang="en-US" sz="2000" dirty="0"/>
              <a:t>Treatment failure due to treatment limiting toxicities may occur</a:t>
            </a:r>
          </a:p>
          <a:p>
            <a:pPr lvl="1"/>
            <a:r>
              <a:rPr lang="en-US" sz="1800" dirty="0"/>
              <a:t>Switch to another regimen</a:t>
            </a:r>
          </a:p>
          <a:p>
            <a:pPr lvl="1"/>
            <a:r>
              <a:rPr lang="en-US" sz="1800" dirty="0"/>
              <a:t>Prior studies suggest that clindamycin and primaquine combination may be more effective salvage regimen</a:t>
            </a:r>
          </a:p>
        </p:txBody>
      </p:sp>
    </p:spTree>
    <p:extLst>
      <p:ext uri="{BB962C8B-B14F-4D97-AF65-F5344CB8AC3E}">
        <p14:creationId xmlns:p14="http://schemas.microsoft.com/office/powerpoint/2010/main" val="3823903920"/>
      </p:ext>
    </p:extLst>
  </p:cSld>
  <p:clrMapOvr>
    <a:masterClrMapping/>
  </p:clrMapOvr>
  <p:transition spd="slow" advTm="6372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After PCP Treatment completion</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a:xfrm>
            <a:off x="195943" y="1135604"/>
            <a:ext cx="8850085" cy="3600450"/>
          </a:xfrm>
        </p:spPr>
        <p:txBody>
          <a:bodyPr>
            <a:normAutofit/>
          </a:bodyPr>
          <a:lstStyle/>
          <a:p>
            <a:r>
              <a:rPr lang="en-US" sz="2000" dirty="0"/>
              <a:t>Resume prophylaxis until CD4 cell count ≥200 cells/mm</a:t>
            </a:r>
            <a:r>
              <a:rPr lang="en-US" sz="2000" baseline="30000" dirty="0"/>
              <a:t>3 </a:t>
            </a:r>
            <a:r>
              <a:rPr lang="en-US" sz="2000" dirty="0"/>
              <a:t>for at least 3 months after ART initiation</a:t>
            </a:r>
          </a:p>
          <a:p>
            <a:pPr lvl="1"/>
            <a:r>
              <a:rPr lang="en-US" sz="1600" dirty="0"/>
              <a:t>Can consider discontinuing secondary prophylaxis if CD4 cell count is 100-200 cells/mm</a:t>
            </a:r>
            <a:r>
              <a:rPr lang="en-US" sz="1600" baseline="30000" dirty="0"/>
              <a:t>3</a:t>
            </a:r>
            <a:r>
              <a:rPr lang="en-US" sz="1600" dirty="0"/>
              <a:t> and undetectable HIV RNA for </a:t>
            </a:r>
            <a:r>
              <a:rPr lang="en-US" sz="1600" u="sng" dirty="0"/>
              <a:t>&gt;</a:t>
            </a:r>
            <a:r>
              <a:rPr lang="en-US" sz="1600" dirty="0"/>
              <a:t> 3 months</a:t>
            </a:r>
          </a:p>
          <a:p>
            <a:endParaRPr lang="en-US" sz="2000" dirty="0"/>
          </a:p>
          <a:p>
            <a:r>
              <a:rPr lang="en-US" sz="2000" dirty="0"/>
              <a:t>Initiate ART within 2 weeks of PCP diagnosis</a:t>
            </a:r>
          </a:p>
          <a:p>
            <a:endParaRPr lang="en-US" sz="2000" dirty="0"/>
          </a:p>
          <a:p>
            <a:r>
              <a:rPr lang="en-US" sz="2000" dirty="0"/>
              <a:t>IRIS is rare</a:t>
            </a:r>
          </a:p>
          <a:p>
            <a:pPr marL="34290" indent="0">
              <a:buNone/>
            </a:pPr>
            <a:endParaRPr lang="en-US" sz="2000" dirty="0"/>
          </a:p>
        </p:txBody>
      </p:sp>
    </p:spTree>
    <p:extLst>
      <p:ext uri="{BB962C8B-B14F-4D97-AF65-F5344CB8AC3E}">
        <p14:creationId xmlns:p14="http://schemas.microsoft.com/office/powerpoint/2010/main" val="137785392"/>
      </p:ext>
    </p:extLst>
  </p:cSld>
  <p:clrMapOvr>
    <a:masterClrMapping/>
  </p:clrMapOvr>
  <p:transition spd="slow" advTm="53024"/>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Side Effects of Medications Used for PCP Treatment</a:t>
            </a:r>
          </a:p>
        </p:txBody>
      </p:sp>
    </p:spTree>
    <p:extLst>
      <p:ext uri="{BB962C8B-B14F-4D97-AF65-F5344CB8AC3E}">
        <p14:creationId xmlns:p14="http://schemas.microsoft.com/office/powerpoint/2010/main" val="2217530626"/>
      </p:ext>
    </p:extLst>
  </p:cSld>
  <p:clrMapOvr>
    <a:masterClrMapping/>
  </p:clrMapOvr>
  <p:transition spd="slow" advTm="1072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B65B-4A3F-60F1-B613-FE35D7998985}"/>
              </a:ext>
            </a:extLst>
          </p:cNvPr>
          <p:cNvSpPr>
            <a:spLocks noGrp="1"/>
          </p:cNvSpPr>
          <p:nvPr>
            <p:ph type="title"/>
          </p:nvPr>
        </p:nvSpPr>
        <p:spPr/>
        <p:txBody>
          <a:bodyPr>
            <a:normAutofit fontScale="90000"/>
          </a:bodyPr>
          <a:lstStyle/>
          <a:p>
            <a:r>
              <a:rPr lang="en-US" dirty="0"/>
              <a:t>Potential Side Effects of Medications Used for PCP Treatment</a:t>
            </a:r>
          </a:p>
        </p:txBody>
      </p:sp>
      <p:sp>
        <p:nvSpPr>
          <p:cNvPr id="3" name="Text Placeholder 2">
            <a:extLst>
              <a:ext uri="{FF2B5EF4-FFF2-40B4-BE49-F238E27FC236}">
                <a16:creationId xmlns:a16="http://schemas.microsoft.com/office/drawing/2014/main" id="{203BAAD5-1B1A-9AE9-FA12-74BF03EE6558}"/>
              </a:ext>
            </a:extLst>
          </p:cNvPr>
          <p:cNvSpPr>
            <a:spLocks noGrp="1"/>
          </p:cNvSpPr>
          <p:nvPr>
            <p:ph type="body" sz="quarter" idx="14"/>
          </p:nvPr>
        </p:nvSpPr>
        <p:spPr>
          <a:xfrm>
            <a:off x="141514" y="4529840"/>
            <a:ext cx="8915400" cy="316612"/>
          </a:xfrm>
        </p:spPr>
        <p:txBody>
          <a:bodyPr/>
          <a:lstStyle/>
          <a:p>
            <a:r>
              <a:rPr lang="en-US" dirty="0"/>
              <a:t>*Contains sulfonamide and there is potential for cross-reactivity with other sulfa-containing drugs; dapsone not contraindicated in patients with sulfonamide allergy</a:t>
            </a:r>
          </a:p>
        </p:txBody>
      </p:sp>
      <p:graphicFrame>
        <p:nvGraphicFramePr>
          <p:cNvPr id="8" name="Content Placeholder 7">
            <a:extLst>
              <a:ext uri="{FF2B5EF4-FFF2-40B4-BE49-F238E27FC236}">
                <a16:creationId xmlns:a16="http://schemas.microsoft.com/office/drawing/2014/main" id="{E2C8613A-3620-9153-A15B-5C98AB531F35}"/>
              </a:ext>
            </a:extLst>
          </p:cNvPr>
          <p:cNvGraphicFramePr>
            <a:graphicFrameLocks noGrp="1"/>
          </p:cNvGraphicFramePr>
          <p:nvPr>
            <p:ph sz="half" idx="2"/>
            <p:extLst>
              <p:ext uri="{D42A27DB-BD31-4B8C-83A1-F6EECF244321}">
                <p14:modId xmlns:p14="http://schemas.microsoft.com/office/powerpoint/2010/main" val="3590695574"/>
              </p:ext>
            </p:extLst>
          </p:nvPr>
        </p:nvGraphicFramePr>
        <p:xfrm>
          <a:off x="239486" y="1015319"/>
          <a:ext cx="8581426" cy="3306310"/>
        </p:xfrm>
        <a:graphic>
          <a:graphicData uri="http://schemas.openxmlformats.org/drawingml/2006/table">
            <a:tbl>
              <a:tblPr firstRow="1" bandRow="1">
                <a:tableStyleId>{7DF18680-E054-41AD-8BC1-D1AEF772440D}</a:tableStyleId>
              </a:tblPr>
              <a:tblGrid>
                <a:gridCol w="2350362">
                  <a:extLst>
                    <a:ext uri="{9D8B030D-6E8A-4147-A177-3AD203B41FA5}">
                      <a16:colId xmlns:a16="http://schemas.microsoft.com/office/drawing/2014/main" val="1853989149"/>
                    </a:ext>
                  </a:extLst>
                </a:gridCol>
                <a:gridCol w="6231064">
                  <a:extLst>
                    <a:ext uri="{9D8B030D-6E8A-4147-A177-3AD203B41FA5}">
                      <a16:colId xmlns:a16="http://schemas.microsoft.com/office/drawing/2014/main" val="1245820296"/>
                    </a:ext>
                  </a:extLst>
                </a:gridCol>
              </a:tblGrid>
              <a:tr h="384928">
                <a:tc>
                  <a:txBody>
                    <a:bodyPr/>
                    <a:lstStyle/>
                    <a:p>
                      <a:r>
                        <a:rPr lang="en-US" sz="1500" dirty="0">
                          <a:latin typeface="Arial" panose="020B0604020202020204" pitchFamily="34" charset="0"/>
                          <a:cs typeface="Arial" panose="020B0604020202020204" pitchFamily="34" charset="0"/>
                        </a:rPr>
                        <a:t>Medication</a:t>
                      </a:r>
                    </a:p>
                  </a:txBody>
                  <a:tcPr anchor="ctr"/>
                </a:tc>
                <a:tc>
                  <a:txBody>
                    <a:bodyPr/>
                    <a:lstStyle/>
                    <a:p>
                      <a:r>
                        <a:rPr lang="en-US" sz="1500" dirty="0">
                          <a:latin typeface="Arial" panose="020B0604020202020204" pitchFamily="34" charset="0"/>
                          <a:cs typeface="Arial" panose="020B0604020202020204" pitchFamily="34" charset="0"/>
                        </a:rPr>
                        <a:t>Potential Side Effects</a:t>
                      </a:r>
                    </a:p>
                  </a:txBody>
                  <a:tcPr anchor="ctr"/>
                </a:tc>
                <a:extLst>
                  <a:ext uri="{0D108BD9-81ED-4DB2-BD59-A6C34878D82A}">
                    <a16:rowId xmlns:a16="http://schemas.microsoft.com/office/drawing/2014/main" val="1820956268"/>
                  </a:ext>
                </a:extLst>
              </a:tr>
              <a:tr h="423280">
                <a:tc>
                  <a:txBody>
                    <a:bodyPr/>
                    <a:lstStyle/>
                    <a:p>
                      <a:pPr>
                        <a:lnSpc>
                          <a:spcPts val="1600"/>
                        </a:lnSpc>
                      </a:pPr>
                      <a:r>
                        <a:rPr lang="en-US" sz="1500" dirty="0">
                          <a:latin typeface="Arial" panose="020B0604020202020204" pitchFamily="34" charset="0"/>
                          <a:cs typeface="Arial" panose="020B0604020202020204" pitchFamily="34" charset="0"/>
                        </a:rPr>
                        <a:t>TMP-SMX</a:t>
                      </a:r>
                    </a:p>
                  </a:txBody>
                  <a:tcPr anchor="ctr"/>
                </a:tc>
                <a:tc>
                  <a:txBody>
                    <a:bodyPr/>
                    <a:lstStyle/>
                    <a:p>
                      <a:pPr>
                        <a:lnSpc>
                          <a:spcPts val="1600"/>
                        </a:lnSpc>
                      </a:pPr>
                      <a:r>
                        <a:rPr lang="en-US" sz="1500" dirty="0">
                          <a:latin typeface="Arial" panose="020B0604020202020204" pitchFamily="34" charset="0"/>
                          <a:cs typeface="Arial" panose="020B0604020202020204" pitchFamily="34" charset="0"/>
                        </a:rPr>
                        <a:t>Renal dysfunction, hyperkalemia, leukopenia, rash, hepatitis </a:t>
                      </a:r>
                    </a:p>
                  </a:txBody>
                  <a:tcPr anchor="ctr"/>
                </a:tc>
                <a:extLst>
                  <a:ext uri="{0D108BD9-81ED-4DB2-BD59-A6C34878D82A}">
                    <a16:rowId xmlns:a16="http://schemas.microsoft.com/office/drawing/2014/main" val="4098470206"/>
                  </a:ext>
                </a:extLst>
              </a:tr>
              <a:tr h="432061">
                <a:tc>
                  <a:txBody>
                    <a:bodyPr/>
                    <a:lstStyle/>
                    <a:p>
                      <a:pPr>
                        <a:lnSpc>
                          <a:spcPts val="1600"/>
                        </a:lnSpc>
                      </a:pPr>
                      <a:r>
                        <a:rPr lang="en-US" sz="1500" dirty="0">
                          <a:latin typeface="Arial" panose="020B0604020202020204" pitchFamily="34" charset="0"/>
                          <a:cs typeface="Arial" panose="020B0604020202020204" pitchFamily="34" charset="0"/>
                        </a:rPr>
                        <a:t>Dapsone*</a:t>
                      </a:r>
                    </a:p>
                  </a:txBody>
                  <a:tcPr anchor="ctr"/>
                </a:tc>
                <a:tc>
                  <a:txBody>
                    <a:bodyPr/>
                    <a:lstStyle/>
                    <a:p>
                      <a:pPr>
                        <a:lnSpc>
                          <a:spcPts val="1600"/>
                        </a:lnSpc>
                      </a:pPr>
                      <a:r>
                        <a:rPr lang="en-US" sz="1500" dirty="0">
                          <a:latin typeface="Arial" panose="020B0604020202020204" pitchFamily="34" charset="0"/>
                          <a:cs typeface="Arial" panose="020B0604020202020204" pitchFamily="34" charset="0"/>
                        </a:rPr>
                        <a:t>Hemolytic anemia (if used in patients with G6PD deficiency)</a:t>
                      </a:r>
                    </a:p>
                  </a:txBody>
                  <a:tcPr anchor="ctr"/>
                </a:tc>
                <a:extLst>
                  <a:ext uri="{0D108BD9-81ED-4DB2-BD59-A6C34878D82A}">
                    <a16:rowId xmlns:a16="http://schemas.microsoft.com/office/drawing/2014/main" val="3977832072"/>
                  </a:ext>
                </a:extLst>
              </a:tr>
              <a:tr h="673004">
                <a:tc>
                  <a:txBody>
                    <a:bodyPr/>
                    <a:lstStyle/>
                    <a:p>
                      <a:pPr>
                        <a:lnSpc>
                          <a:spcPts val="1600"/>
                        </a:lnSpc>
                      </a:pPr>
                      <a:r>
                        <a:rPr lang="en-US" sz="1500" dirty="0">
                          <a:latin typeface="Arial" panose="020B0604020202020204" pitchFamily="34" charset="0"/>
                          <a:cs typeface="Arial" panose="020B0604020202020204" pitchFamily="34" charset="0"/>
                        </a:rPr>
                        <a:t>IV Pentamidine</a:t>
                      </a:r>
                    </a:p>
                  </a:txBody>
                  <a:tcPr anchor="ctr"/>
                </a:tc>
                <a:tc>
                  <a:txBody>
                    <a:bodyPr/>
                    <a:lstStyle/>
                    <a:p>
                      <a:pPr>
                        <a:lnSpc>
                          <a:spcPts val="1600"/>
                        </a:lnSpc>
                      </a:pPr>
                      <a:r>
                        <a:rPr lang="en-US" sz="1500" dirty="0">
                          <a:latin typeface="Arial" panose="020B0604020202020204" pitchFamily="34" charset="0"/>
                          <a:cs typeface="Arial" panose="020B0604020202020204" pitchFamily="34" charset="0"/>
                        </a:rPr>
                        <a:t>Injection site reaction, renal dysfunction, hypotension, confusion, hypoglycemia, hepatitis, leukopenia</a:t>
                      </a:r>
                    </a:p>
                  </a:txBody>
                  <a:tcPr anchor="ctr"/>
                </a:tc>
                <a:extLst>
                  <a:ext uri="{0D108BD9-81ED-4DB2-BD59-A6C34878D82A}">
                    <a16:rowId xmlns:a16="http://schemas.microsoft.com/office/drawing/2014/main" val="2239248129"/>
                  </a:ext>
                </a:extLst>
              </a:tr>
              <a:tr h="354378">
                <a:tc>
                  <a:txBody>
                    <a:bodyPr/>
                    <a:lstStyle/>
                    <a:p>
                      <a:pPr>
                        <a:lnSpc>
                          <a:spcPts val="1600"/>
                        </a:lnSpc>
                      </a:pPr>
                      <a:r>
                        <a:rPr lang="en-US" sz="1500" dirty="0">
                          <a:latin typeface="Arial" panose="020B0604020202020204" pitchFamily="34" charset="0"/>
                          <a:cs typeface="Arial" panose="020B0604020202020204" pitchFamily="34" charset="0"/>
                        </a:rPr>
                        <a:t>Atovaquone</a:t>
                      </a:r>
                    </a:p>
                  </a:txBody>
                  <a:tcPr anchor="ctr"/>
                </a:tc>
                <a:tc>
                  <a:txBody>
                    <a:bodyPr/>
                    <a:lstStyle/>
                    <a:p>
                      <a:pPr>
                        <a:lnSpc>
                          <a:spcPts val="1600"/>
                        </a:lnSpc>
                      </a:pPr>
                      <a:r>
                        <a:rPr lang="en-US" sz="1500" dirty="0">
                          <a:latin typeface="Arial" panose="020B0604020202020204" pitchFamily="34" charset="0"/>
                          <a:cs typeface="Arial" panose="020B0604020202020204" pitchFamily="34" charset="0"/>
                        </a:rPr>
                        <a:t>Bad taste</a:t>
                      </a:r>
                    </a:p>
                  </a:txBody>
                  <a:tcPr anchor="ctr"/>
                </a:tc>
                <a:extLst>
                  <a:ext uri="{0D108BD9-81ED-4DB2-BD59-A6C34878D82A}">
                    <a16:rowId xmlns:a16="http://schemas.microsoft.com/office/drawing/2014/main" val="2289858827"/>
                  </a:ext>
                </a:extLst>
              </a:tr>
              <a:tr h="439882">
                <a:tc>
                  <a:txBody>
                    <a:bodyPr/>
                    <a:lstStyle/>
                    <a:p>
                      <a:pPr>
                        <a:lnSpc>
                          <a:spcPts val="1600"/>
                        </a:lnSpc>
                      </a:pPr>
                      <a:r>
                        <a:rPr lang="en-US" sz="1500" dirty="0">
                          <a:latin typeface="Arial" panose="020B0604020202020204" pitchFamily="34" charset="0"/>
                          <a:cs typeface="Arial" panose="020B0604020202020204" pitchFamily="34" charset="0"/>
                        </a:rPr>
                        <a:t>Clindamycin</a:t>
                      </a:r>
                    </a:p>
                  </a:txBody>
                  <a:tcPr anchor="ctr"/>
                </a:tc>
                <a:tc>
                  <a:txBody>
                    <a:bodyPr/>
                    <a:lstStyle/>
                    <a:p>
                      <a:pPr>
                        <a:lnSpc>
                          <a:spcPts val="1600"/>
                        </a:lnSpc>
                      </a:pPr>
                      <a:r>
                        <a:rPr lang="en-US" sz="1500" dirty="0">
                          <a:latin typeface="Arial" panose="020B0604020202020204" pitchFamily="34" charset="0"/>
                          <a:cs typeface="Arial" panose="020B0604020202020204" pitchFamily="34" charset="0"/>
                        </a:rPr>
                        <a:t>Diarrhea</a:t>
                      </a:r>
                    </a:p>
                  </a:txBody>
                  <a:tcPr anchor="ctr"/>
                </a:tc>
                <a:extLst>
                  <a:ext uri="{0D108BD9-81ED-4DB2-BD59-A6C34878D82A}">
                    <a16:rowId xmlns:a16="http://schemas.microsoft.com/office/drawing/2014/main" val="1974440737"/>
                  </a:ext>
                </a:extLst>
              </a:tr>
              <a:tr h="598777">
                <a:tc>
                  <a:txBody>
                    <a:bodyPr/>
                    <a:lstStyle/>
                    <a:p>
                      <a:pPr>
                        <a:lnSpc>
                          <a:spcPts val="1600"/>
                        </a:lnSpc>
                      </a:pPr>
                      <a:r>
                        <a:rPr lang="en-US" sz="1500" dirty="0">
                          <a:latin typeface="Arial" panose="020B0604020202020204" pitchFamily="34" charset="0"/>
                          <a:cs typeface="Arial" panose="020B0604020202020204" pitchFamily="34" charset="0"/>
                        </a:rPr>
                        <a:t>Primaquine</a:t>
                      </a:r>
                    </a:p>
                  </a:txBody>
                  <a:tcPr anchor="ctr"/>
                </a:tc>
                <a:tc>
                  <a:txBody>
                    <a:bodyPr/>
                    <a:lstStyle/>
                    <a:p>
                      <a:pPr>
                        <a:lnSpc>
                          <a:spcPts val="1600"/>
                        </a:lnSpc>
                      </a:pPr>
                      <a:r>
                        <a:rPr lang="en-US" sz="1500" dirty="0">
                          <a:latin typeface="Arial" panose="020B0604020202020204" pitchFamily="34" charset="0"/>
                          <a:cs typeface="Arial" panose="020B0604020202020204" pitchFamily="34" charset="0"/>
                        </a:rPr>
                        <a:t>Hemolytic anemia (if used in patients with G6PD deficiency), prolonged QTc, arrhythmias, rash, GI symptoms</a:t>
                      </a:r>
                    </a:p>
                  </a:txBody>
                  <a:tcPr anchor="ctr"/>
                </a:tc>
                <a:extLst>
                  <a:ext uri="{0D108BD9-81ED-4DB2-BD59-A6C34878D82A}">
                    <a16:rowId xmlns:a16="http://schemas.microsoft.com/office/drawing/2014/main" val="258572151"/>
                  </a:ext>
                </a:extLst>
              </a:tr>
            </a:tbl>
          </a:graphicData>
        </a:graphic>
      </p:graphicFrame>
    </p:spTree>
    <p:extLst>
      <p:ext uri="{BB962C8B-B14F-4D97-AF65-F5344CB8AC3E}">
        <p14:creationId xmlns:p14="http://schemas.microsoft.com/office/powerpoint/2010/main" val="1962371915"/>
      </p:ext>
    </p:extLst>
  </p:cSld>
  <p:clrMapOvr>
    <a:masterClrMapping/>
  </p:clrMapOvr>
  <p:transition spd="slow" advTm="7635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Summary</a:t>
            </a:r>
          </a:p>
        </p:txBody>
      </p:sp>
    </p:spTree>
    <p:extLst>
      <p:ext uri="{BB962C8B-B14F-4D97-AF65-F5344CB8AC3E}">
        <p14:creationId xmlns:p14="http://schemas.microsoft.com/office/powerpoint/2010/main" val="3444917731"/>
      </p:ext>
    </p:extLst>
  </p:cSld>
  <p:clrMapOvr>
    <a:masterClrMapping/>
  </p:clrMapOvr>
  <p:transition spd="slow" advTm="5909"/>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PCP Treatment: Editor’s Summary</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a:xfrm>
            <a:off x="152400" y="1092060"/>
            <a:ext cx="8850086" cy="3871826"/>
          </a:xfrm>
        </p:spPr>
        <p:txBody>
          <a:bodyPr>
            <a:noAutofit/>
          </a:bodyPr>
          <a:lstStyle/>
          <a:p>
            <a:r>
              <a:rPr lang="en-US" sz="2000" i="1" dirty="0"/>
              <a:t>Pneumocystis </a:t>
            </a:r>
            <a:r>
              <a:rPr lang="en-US" sz="2000" i="1" dirty="0" err="1"/>
              <a:t>jiroveci</a:t>
            </a:r>
            <a:r>
              <a:rPr lang="en-US" sz="2000" dirty="0"/>
              <a:t> is a major cause of pneumonia in PWH with a CD4 &lt;200 cells/mm</a:t>
            </a:r>
            <a:r>
              <a:rPr lang="en-US" sz="2000" baseline="30000" dirty="0"/>
              <a:t>3</a:t>
            </a:r>
          </a:p>
          <a:p>
            <a:r>
              <a:rPr lang="en-US" sz="2000" dirty="0"/>
              <a:t>PCP treatment can be initiated presumptively based on presentation and imaging, while awaiting definitive diagnosis</a:t>
            </a:r>
          </a:p>
          <a:p>
            <a:r>
              <a:rPr lang="en-US" sz="2000" dirty="0"/>
              <a:t>Definitive diagnosis requires identification of organism on respiratory specimens</a:t>
            </a:r>
          </a:p>
          <a:p>
            <a:r>
              <a:rPr lang="en-US" sz="2000" dirty="0"/>
              <a:t>The preferred drug for PCP treatment is TMP-SMX</a:t>
            </a:r>
          </a:p>
          <a:p>
            <a:r>
              <a:rPr lang="en-US" sz="2000" dirty="0"/>
              <a:t>Adjunctive corticosteroids are indicated for moderate to severe PCP</a:t>
            </a:r>
          </a:p>
          <a:p>
            <a:r>
              <a:rPr lang="en-US" sz="2000" dirty="0"/>
              <a:t>ART can be initiated within 2 weeks of PCP diagnosis</a:t>
            </a:r>
          </a:p>
        </p:txBody>
      </p:sp>
    </p:spTree>
    <p:extLst>
      <p:ext uri="{BB962C8B-B14F-4D97-AF65-F5344CB8AC3E}">
        <p14:creationId xmlns:p14="http://schemas.microsoft.com/office/powerpoint/2010/main" val="1686511814"/>
      </p:ext>
    </p:extLst>
  </p:cSld>
  <p:clrMapOvr>
    <a:masterClrMapping/>
  </p:clrMapOvr>
  <p:transition spd="slow" advTm="6570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p:transition spd="slow" advTm="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1822-2E8A-6179-C02C-7743C6FC04E4}"/>
              </a:ext>
            </a:extLst>
          </p:cNvPr>
          <p:cNvSpPr>
            <a:spLocks noGrp="1"/>
          </p:cNvSpPr>
          <p:nvPr>
            <p:ph type="title"/>
          </p:nvPr>
        </p:nvSpPr>
        <p:spPr/>
        <p:txBody>
          <a:bodyPr/>
          <a:lstStyle/>
          <a:p>
            <a:r>
              <a:rPr lang="en-US" dirty="0"/>
              <a:t>Dr. </a:t>
            </a:r>
            <a:r>
              <a:rPr lang="en-US" dirty="0" err="1"/>
              <a:t>Kalapila</a:t>
            </a:r>
            <a:r>
              <a:rPr lang="en-US" dirty="0"/>
              <a:t> has no financial conflicts of interest or disclosures.</a:t>
            </a:r>
          </a:p>
        </p:txBody>
      </p:sp>
    </p:spTree>
    <p:extLst>
      <p:ext uri="{BB962C8B-B14F-4D97-AF65-F5344CB8AC3E}">
        <p14:creationId xmlns:p14="http://schemas.microsoft.com/office/powerpoint/2010/main" val="1915186486"/>
      </p:ext>
    </p:extLst>
  </p:cSld>
  <p:clrMapOvr>
    <a:masterClrMapping/>
  </p:clrMapOvr>
  <p:transition spd="slow" advTm="483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B81E-398A-55FE-C909-12A89998EECD}"/>
              </a:ext>
            </a:extLst>
          </p:cNvPr>
          <p:cNvSpPr>
            <a:spLocks noGrp="1"/>
          </p:cNvSpPr>
          <p:nvPr>
            <p:ph type="title"/>
          </p:nvPr>
        </p:nvSpPr>
        <p:spPr/>
        <p:txBody>
          <a:bodyPr/>
          <a:lstStyle/>
          <a:p>
            <a:r>
              <a:rPr lang="en-US" i="1" dirty="0"/>
              <a:t>Pneumocystis</a:t>
            </a:r>
            <a:r>
              <a:rPr lang="en-US" dirty="0"/>
              <a:t> pneumonia (PCP) Treatment: Outline</a:t>
            </a:r>
          </a:p>
        </p:txBody>
      </p:sp>
      <p:sp>
        <p:nvSpPr>
          <p:cNvPr id="3" name="Text Placeholder 2">
            <a:extLst>
              <a:ext uri="{FF2B5EF4-FFF2-40B4-BE49-F238E27FC236}">
                <a16:creationId xmlns:a16="http://schemas.microsoft.com/office/drawing/2014/main" id="{C011B9DE-9064-0FAB-952B-325634F61BBE}"/>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EA4FA4D8-6180-E5DB-1BFD-7BAA44FDF9A9}"/>
              </a:ext>
            </a:extLst>
          </p:cNvPr>
          <p:cNvSpPr>
            <a:spLocks noGrp="1"/>
          </p:cNvSpPr>
          <p:nvPr>
            <p:ph sz="half" idx="2"/>
          </p:nvPr>
        </p:nvSpPr>
        <p:spPr/>
        <p:txBody>
          <a:bodyPr>
            <a:normAutofit/>
          </a:bodyPr>
          <a:lstStyle/>
          <a:p>
            <a:r>
              <a:rPr lang="en-US" dirty="0"/>
              <a:t>Background</a:t>
            </a:r>
          </a:p>
          <a:p>
            <a:r>
              <a:rPr lang="en-US" dirty="0"/>
              <a:t>Clinical Manifestations &amp; Diagnosis</a:t>
            </a:r>
          </a:p>
          <a:p>
            <a:r>
              <a:rPr lang="en-US" dirty="0"/>
              <a:t>Treatment</a:t>
            </a:r>
          </a:p>
          <a:p>
            <a:r>
              <a:rPr lang="en-US" dirty="0"/>
              <a:t>Medication side effects</a:t>
            </a:r>
          </a:p>
          <a:p>
            <a:r>
              <a:rPr lang="en-US" dirty="0"/>
              <a:t>Summary</a:t>
            </a:r>
          </a:p>
        </p:txBody>
      </p:sp>
    </p:spTree>
    <p:extLst>
      <p:ext uri="{BB962C8B-B14F-4D97-AF65-F5344CB8AC3E}">
        <p14:creationId xmlns:p14="http://schemas.microsoft.com/office/powerpoint/2010/main" val="4119504445"/>
      </p:ext>
    </p:extLst>
  </p:cSld>
  <p:clrMapOvr>
    <a:masterClrMapping/>
  </p:clrMapOvr>
  <p:transition spd="slow" advTm="2657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Background</a:t>
            </a:r>
          </a:p>
        </p:txBody>
      </p:sp>
    </p:spTree>
    <p:extLst>
      <p:ext uri="{BB962C8B-B14F-4D97-AF65-F5344CB8AC3E}">
        <p14:creationId xmlns:p14="http://schemas.microsoft.com/office/powerpoint/2010/main" val="554496976"/>
      </p:ext>
    </p:extLst>
  </p:cSld>
  <p:clrMapOvr>
    <a:masterClrMapping/>
  </p:clrMapOvr>
  <p:transition spd="slow" advTm="4544"/>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8C67-E365-0B20-DF24-0557476AC425}"/>
              </a:ext>
            </a:extLst>
          </p:cNvPr>
          <p:cNvSpPr>
            <a:spLocks noGrp="1"/>
          </p:cNvSpPr>
          <p:nvPr>
            <p:ph type="title"/>
          </p:nvPr>
        </p:nvSpPr>
        <p:spPr/>
        <p:txBody>
          <a:bodyPr/>
          <a:lstStyle/>
          <a:p>
            <a:r>
              <a:rPr lang="en-US" dirty="0"/>
              <a:t>Background - </a:t>
            </a:r>
            <a:r>
              <a:rPr lang="en-US" i="1" dirty="0"/>
              <a:t>Pneumocystis</a:t>
            </a:r>
            <a:r>
              <a:rPr lang="en-US" dirty="0"/>
              <a:t> Pneumonia</a:t>
            </a:r>
          </a:p>
        </p:txBody>
      </p:sp>
      <p:sp>
        <p:nvSpPr>
          <p:cNvPr id="10" name="Text Placeholder 9">
            <a:extLst>
              <a:ext uri="{FF2B5EF4-FFF2-40B4-BE49-F238E27FC236}">
                <a16:creationId xmlns:a16="http://schemas.microsoft.com/office/drawing/2014/main" id="{2F01689F-CCEC-A2B0-6DA6-669A51A770D9}"/>
              </a:ext>
            </a:extLst>
          </p:cNvPr>
          <p:cNvSpPr>
            <a:spLocks noGrp="1"/>
          </p:cNvSpPr>
          <p:nvPr>
            <p:ph type="body" sz="quarter" idx="14"/>
          </p:nvPr>
        </p:nvSpPr>
        <p:spPr/>
        <p:txBody>
          <a:bodyPr/>
          <a:lstStyle/>
          <a:p>
            <a:endParaRPr lang="en-US"/>
          </a:p>
        </p:txBody>
      </p:sp>
      <p:sp>
        <p:nvSpPr>
          <p:cNvPr id="9" name="Content Placeholder 8">
            <a:extLst>
              <a:ext uri="{FF2B5EF4-FFF2-40B4-BE49-F238E27FC236}">
                <a16:creationId xmlns:a16="http://schemas.microsoft.com/office/drawing/2014/main" id="{ACB0592D-6440-2E24-EAE6-676AE9B17B9E}"/>
              </a:ext>
            </a:extLst>
          </p:cNvPr>
          <p:cNvSpPr>
            <a:spLocks noGrp="1"/>
          </p:cNvSpPr>
          <p:nvPr>
            <p:ph sz="half" idx="2"/>
          </p:nvPr>
        </p:nvSpPr>
        <p:spPr/>
        <p:txBody>
          <a:bodyPr>
            <a:normAutofit/>
          </a:bodyPr>
          <a:lstStyle/>
          <a:p>
            <a:pPr>
              <a:spcBef>
                <a:spcPts val="1800"/>
              </a:spcBef>
            </a:pPr>
            <a:r>
              <a:rPr lang="en-US" sz="2000" dirty="0">
                <a:solidFill>
                  <a:schemeClr val="tx1"/>
                </a:solidFill>
              </a:rPr>
              <a:t>Major cause of pneumonia in PWH when CD4 count &lt;200 cells/mm</a:t>
            </a:r>
            <a:r>
              <a:rPr lang="en-US" sz="2000" baseline="30000" dirty="0">
                <a:solidFill>
                  <a:schemeClr val="tx1"/>
                </a:solidFill>
              </a:rPr>
              <a:t>3</a:t>
            </a:r>
          </a:p>
          <a:p>
            <a:pPr>
              <a:spcBef>
                <a:spcPts val="1800"/>
              </a:spcBef>
            </a:pPr>
            <a:r>
              <a:rPr lang="en-US" sz="2000" dirty="0">
                <a:solidFill>
                  <a:schemeClr val="tx1"/>
                </a:solidFill>
              </a:rPr>
              <a:t>Caused by the ubiquitous fungus, </a:t>
            </a:r>
            <a:r>
              <a:rPr lang="en-US" sz="2000" i="1" dirty="0">
                <a:solidFill>
                  <a:schemeClr val="tx1"/>
                </a:solidFill>
              </a:rPr>
              <a:t>Pneumocystis </a:t>
            </a:r>
            <a:r>
              <a:rPr lang="en-US" sz="2000" i="1" dirty="0" err="1">
                <a:solidFill>
                  <a:schemeClr val="tx1"/>
                </a:solidFill>
              </a:rPr>
              <a:t>jirovecii</a:t>
            </a:r>
            <a:endParaRPr lang="en-US" sz="2000" i="1" dirty="0">
              <a:solidFill>
                <a:schemeClr val="tx1"/>
              </a:solidFill>
            </a:endParaRPr>
          </a:p>
          <a:p>
            <a:pPr>
              <a:spcBef>
                <a:spcPts val="1800"/>
              </a:spcBef>
            </a:pPr>
            <a:r>
              <a:rPr lang="en-US" sz="2000" dirty="0">
                <a:solidFill>
                  <a:schemeClr val="tx1"/>
                </a:solidFill>
              </a:rPr>
              <a:t>Airborne transmission</a:t>
            </a:r>
          </a:p>
          <a:p>
            <a:pPr>
              <a:spcBef>
                <a:spcPts val="1800"/>
              </a:spcBef>
            </a:pPr>
            <a:r>
              <a:rPr lang="en-US" sz="2000" dirty="0">
                <a:solidFill>
                  <a:schemeClr val="tx1"/>
                </a:solidFill>
              </a:rPr>
              <a:t>Disease occurs by new acquisition vs reactivation of latent infection</a:t>
            </a:r>
          </a:p>
          <a:p>
            <a:pPr>
              <a:spcBef>
                <a:spcPts val="1800"/>
              </a:spcBef>
            </a:pPr>
            <a:r>
              <a:rPr lang="en-US" sz="2000" b="0" i="0" dirty="0">
                <a:solidFill>
                  <a:schemeClr val="tx1"/>
                </a:solidFill>
                <a:effectLst/>
              </a:rPr>
              <a:t>Symptoms include fever, hypoxia, dyspnea, non-productive cough</a:t>
            </a:r>
          </a:p>
          <a:p>
            <a:pPr>
              <a:spcBef>
                <a:spcPts val="1800"/>
              </a:spcBef>
            </a:pPr>
            <a:r>
              <a:rPr lang="en-US" sz="2000" dirty="0"/>
              <a:t>Rates of disease have decreased with wider use of ART and TMP-SMX for prophylaxis</a:t>
            </a:r>
          </a:p>
          <a:p>
            <a:pPr marL="34290" indent="0">
              <a:spcBef>
                <a:spcPts val="1800"/>
              </a:spcBef>
              <a:buNone/>
            </a:pPr>
            <a:endParaRPr lang="en-US" sz="2000" b="0" i="0" dirty="0">
              <a:solidFill>
                <a:schemeClr val="tx1"/>
              </a:solidFill>
              <a:effectLst/>
            </a:endParaRPr>
          </a:p>
          <a:p>
            <a:pPr marL="34290" indent="0">
              <a:spcBef>
                <a:spcPts val="1800"/>
              </a:spcBef>
              <a:buNone/>
            </a:pPr>
            <a:endParaRPr lang="en-US" sz="2000" dirty="0">
              <a:solidFill>
                <a:schemeClr val="tx1"/>
              </a:solidFill>
            </a:endParaRPr>
          </a:p>
        </p:txBody>
      </p:sp>
    </p:spTree>
    <p:extLst>
      <p:ext uri="{BB962C8B-B14F-4D97-AF65-F5344CB8AC3E}">
        <p14:creationId xmlns:p14="http://schemas.microsoft.com/office/powerpoint/2010/main" val="2434995824"/>
      </p:ext>
    </p:extLst>
  </p:cSld>
  <p:clrMapOvr>
    <a:masterClrMapping/>
  </p:clrMapOvr>
  <p:transition spd="slow" advTm="6809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Clinical Manifestations &amp; Diagnosis</a:t>
            </a:r>
          </a:p>
        </p:txBody>
      </p:sp>
    </p:spTree>
    <p:extLst>
      <p:ext uri="{BB962C8B-B14F-4D97-AF65-F5344CB8AC3E}">
        <p14:creationId xmlns:p14="http://schemas.microsoft.com/office/powerpoint/2010/main" val="155146620"/>
      </p:ext>
    </p:extLst>
  </p:cSld>
  <p:clrMapOvr>
    <a:masterClrMapping/>
  </p:clrMapOvr>
  <p:transition spd="slow" advTm="1137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Clinical Manifestations</a:t>
            </a:r>
            <a:endParaRPr lang="en-US" i="1"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a:xfrm>
            <a:off x="108857" y="1004972"/>
            <a:ext cx="5529943" cy="3600450"/>
          </a:xfrm>
        </p:spPr>
        <p:txBody>
          <a:bodyPr>
            <a:noAutofit/>
          </a:bodyPr>
          <a:lstStyle/>
          <a:p>
            <a:pPr>
              <a:spcBef>
                <a:spcPts val="600"/>
              </a:spcBef>
              <a:spcAft>
                <a:spcPts val="600"/>
              </a:spcAft>
            </a:pPr>
            <a:r>
              <a:rPr lang="en-US" sz="1500" dirty="0"/>
              <a:t>Common symptoms include subacute dry cough, progressive dyspnea on exertion, fever and hypoxemia</a:t>
            </a:r>
          </a:p>
          <a:p>
            <a:pPr>
              <a:spcBef>
                <a:spcPts val="600"/>
              </a:spcBef>
              <a:spcAft>
                <a:spcPts val="600"/>
              </a:spcAft>
            </a:pPr>
            <a:r>
              <a:rPr lang="en-US" sz="1500" dirty="0"/>
              <a:t>With worsening disease severity, chest x-ray (CXR) usually shows diffuse bilateral infiltrates</a:t>
            </a:r>
          </a:p>
          <a:p>
            <a:pPr>
              <a:spcBef>
                <a:spcPts val="600"/>
              </a:spcBef>
              <a:spcAft>
                <a:spcPts val="600"/>
              </a:spcAft>
            </a:pPr>
            <a:r>
              <a:rPr lang="en-US" sz="1500" dirty="0"/>
              <a:t>High-resolution CT scan of chest is more sensitive than (CXR). CT findings may include:	</a:t>
            </a:r>
          </a:p>
          <a:p>
            <a:pPr lvl="1">
              <a:spcBef>
                <a:spcPts val="600"/>
              </a:spcBef>
              <a:spcAft>
                <a:spcPts val="600"/>
              </a:spcAft>
            </a:pPr>
            <a:r>
              <a:rPr lang="en-US" sz="1500" dirty="0"/>
              <a:t>Interstitial abnormalities including ground glass opacities</a:t>
            </a:r>
          </a:p>
          <a:p>
            <a:pPr lvl="1">
              <a:spcBef>
                <a:spcPts val="600"/>
              </a:spcBef>
              <a:spcAft>
                <a:spcPts val="600"/>
              </a:spcAft>
            </a:pPr>
            <a:r>
              <a:rPr lang="en-US" sz="1500" dirty="0"/>
              <a:t>Pneumatoceles</a:t>
            </a:r>
          </a:p>
          <a:p>
            <a:pPr lvl="1">
              <a:spcBef>
                <a:spcPts val="600"/>
              </a:spcBef>
              <a:spcAft>
                <a:spcPts val="600"/>
              </a:spcAft>
            </a:pPr>
            <a:r>
              <a:rPr lang="en-US" sz="1500" dirty="0"/>
              <a:t>Cystic lesions </a:t>
            </a:r>
          </a:p>
          <a:p>
            <a:pPr lvl="1">
              <a:spcBef>
                <a:spcPts val="600"/>
              </a:spcBef>
              <a:spcAft>
                <a:spcPts val="600"/>
              </a:spcAft>
            </a:pPr>
            <a:r>
              <a:rPr lang="en-US" sz="1500" dirty="0" err="1"/>
              <a:t>Pneumothoraces</a:t>
            </a:r>
            <a:endParaRPr lang="en-US" sz="1500"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a:xfrm>
            <a:off x="323850" y="4878979"/>
            <a:ext cx="7357838" cy="240029"/>
          </a:xfrm>
        </p:spPr>
        <p:txBody>
          <a:bodyPr/>
          <a:lstStyle/>
          <a:p>
            <a:r>
              <a:rPr lang="en-US" dirty="0"/>
              <a:t>Source: HHS. Opportunistic Infections Guidelines. Pneumocystis pneumonia. January 2023.</a:t>
            </a:r>
          </a:p>
          <a:p>
            <a:endParaRPr lang="en-US" dirty="0"/>
          </a:p>
        </p:txBody>
      </p:sp>
      <p:sp>
        <p:nvSpPr>
          <p:cNvPr id="3" name="TextBox 2">
            <a:extLst>
              <a:ext uri="{FF2B5EF4-FFF2-40B4-BE49-F238E27FC236}">
                <a16:creationId xmlns:a16="http://schemas.microsoft.com/office/drawing/2014/main" id="{B22BB6A5-2559-229D-5841-C049EB7082D4}"/>
              </a:ext>
            </a:extLst>
          </p:cNvPr>
          <p:cNvSpPr txBox="1"/>
          <p:nvPr/>
        </p:nvSpPr>
        <p:spPr>
          <a:xfrm>
            <a:off x="5715000" y="4007896"/>
            <a:ext cx="3243942" cy="276999"/>
          </a:xfrm>
          <a:prstGeom prst="rect">
            <a:avLst/>
          </a:prstGeom>
          <a:solidFill>
            <a:srgbClr val="FFC000"/>
          </a:solidFill>
        </p:spPr>
        <p:txBody>
          <a:bodyPr wrap="square" rtlCol="0">
            <a:spAutoFit/>
          </a:bodyPr>
          <a:lstStyle/>
          <a:p>
            <a:r>
              <a:rPr lang="en-US" sz="1200" b="1" dirty="0">
                <a:latin typeface="Arial"/>
              </a:rPr>
              <a:t>Chest CT</a:t>
            </a:r>
          </a:p>
        </p:txBody>
      </p:sp>
      <p:pic>
        <p:nvPicPr>
          <p:cNvPr id="7" name="Picture 6" descr="A screenshot of a computer&#10;&#10;Description automatically generated">
            <a:extLst>
              <a:ext uri="{FF2B5EF4-FFF2-40B4-BE49-F238E27FC236}">
                <a16:creationId xmlns:a16="http://schemas.microsoft.com/office/drawing/2014/main" id="{C713989F-B4E3-2AAC-9FEF-26DDC4FF4430}"/>
              </a:ext>
            </a:extLst>
          </p:cNvPr>
          <p:cNvPicPr>
            <a:picLocks noChangeAspect="1"/>
          </p:cNvPicPr>
          <p:nvPr/>
        </p:nvPicPr>
        <p:blipFill rotWithShape="1">
          <a:blip r:embed="rId3"/>
          <a:srcRect l="44304" t="38866" r="17460" b="16763"/>
          <a:stretch/>
        </p:blipFill>
        <p:spPr>
          <a:xfrm>
            <a:off x="5714999" y="1135604"/>
            <a:ext cx="3243943" cy="2872292"/>
          </a:xfrm>
          <a:prstGeom prst="rect">
            <a:avLst/>
          </a:prstGeom>
        </p:spPr>
      </p:pic>
    </p:spTree>
    <p:extLst>
      <p:ext uri="{BB962C8B-B14F-4D97-AF65-F5344CB8AC3E}">
        <p14:creationId xmlns:p14="http://schemas.microsoft.com/office/powerpoint/2010/main" val="1468132598"/>
      </p:ext>
    </p:extLst>
  </p:cSld>
  <p:clrMapOvr>
    <a:masterClrMapping/>
  </p:clrMapOvr>
  <p:transition spd="slow" advTm="4188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Diagnosis of </a:t>
            </a:r>
            <a:r>
              <a:rPr lang="en-US" i="1" dirty="0"/>
              <a:t>Pneumocystis</a:t>
            </a:r>
            <a:r>
              <a:rPr lang="en-US" dirty="0"/>
              <a:t> Pneumonia</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fontScale="85000" lnSpcReduction="10000"/>
          </a:bodyPr>
          <a:lstStyle/>
          <a:p>
            <a:pPr>
              <a:spcAft>
                <a:spcPts val="1200"/>
              </a:spcAft>
            </a:pPr>
            <a:r>
              <a:rPr lang="en-US" sz="2000" dirty="0"/>
              <a:t>Presumptive diagnosis is made based on presentation, symptoms, chest imaging, oxygen desaturation, high lactate dehydrogenase (LDH) and 1,3-beta-D-glucan level</a:t>
            </a:r>
          </a:p>
          <a:p>
            <a:pPr>
              <a:spcAft>
                <a:spcPts val="1200"/>
              </a:spcAft>
            </a:pPr>
            <a:r>
              <a:rPr lang="en-US" sz="2000" dirty="0"/>
              <a:t>Definitive diagnosis requires histopathologic or cytopathologic identification of the organism on induced sputum, BAL or tissue using either:</a:t>
            </a:r>
          </a:p>
          <a:p>
            <a:pPr lvl="1">
              <a:spcAft>
                <a:spcPts val="1200"/>
              </a:spcAft>
            </a:pPr>
            <a:r>
              <a:rPr lang="en-US" sz="1900" dirty="0"/>
              <a:t>Direct immunofluorescence stain </a:t>
            </a:r>
            <a:r>
              <a:rPr lang="en-US" sz="1900" u="sng" dirty="0"/>
              <a:t>OR</a:t>
            </a:r>
          </a:p>
          <a:p>
            <a:pPr lvl="1">
              <a:spcAft>
                <a:spcPts val="1200"/>
              </a:spcAft>
            </a:pPr>
            <a:r>
              <a:rPr lang="en-US" sz="1900" dirty="0"/>
              <a:t>PCR</a:t>
            </a:r>
          </a:p>
          <a:p>
            <a:pPr>
              <a:spcAft>
                <a:spcPts val="1200"/>
              </a:spcAft>
            </a:pPr>
            <a:r>
              <a:rPr lang="en-US" sz="2000" i="1" dirty="0"/>
              <a:t>Pneumocystis </a:t>
            </a:r>
            <a:r>
              <a:rPr lang="en-US" sz="2000" dirty="0"/>
              <a:t>PCR testing is highly sensitive and does not distinguish between active infection and colonization</a:t>
            </a:r>
          </a:p>
          <a:p>
            <a:pPr>
              <a:spcAft>
                <a:spcPts val="1200"/>
              </a:spcAft>
            </a:pPr>
            <a:r>
              <a:rPr lang="en-US" sz="2000" dirty="0"/>
              <a:t>PCP Treatment can be initiated presumptively while awaiting definitive diagnostics</a:t>
            </a:r>
          </a:p>
        </p:txBody>
      </p:sp>
    </p:spTree>
    <p:extLst>
      <p:ext uri="{BB962C8B-B14F-4D97-AF65-F5344CB8AC3E}">
        <p14:creationId xmlns:p14="http://schemas.microsoft.com/office/powerpoint/2010/main" val="1289527234"/>
      </p:ext>
    </p:extLst>
  </p:cSld>
  <p:clrMapOvr>
    <a:masterClrMapping/>
  </p:clrMapOvr>
  <p:transition spd="slow" advTm="9850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Treatment</a:t>
            </a:r>
          </a:p>
        </p:txBody>
      </p:sp>
    </p:spTree>
    <p:extLst>
      <p:ext uri="{BB962C8B-B14F-4D97-AF65-F5344CB8AC3E}">
        <p14:creationId xmlns:p14="http://schemas.microsoft.com/office/powerpoint/2010/main" val="754037660"/>
      </p:ext>
    </p:extLst>
  </p:cSld>
  <p:clrMapOvr>
    <a:masterClrMapping/>
  </p:clrMapOvr>
  <p:transition spd="slow" advTm="7872"/>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2571CE-F4F5-4FA0-9B21-6A0CB4F3E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DC1795-B4CA-4EF1-927B-B47BA57285B8}">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3.xml><?xml version="1.0" encoding="utf-8"?>
<ds:datastoreItem xmlns:ds="http://schemas.openxmlformats.org/officeDocument/2006/customXml" ds:itemID="{91AEE2EF-B638-4354-9EB2-E4164EBA49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NCRC.thmx</Template>
  <TotalTime>59323</TotalTime>
  <Words>852</Words>
  <Application>Microsoft Macintosh PowerPoint</Application>
  <PresentationFormat>On-screen Show (16:9)</PresentationFormat>
  <Paragraphs>111</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Corbel</vt:lpstr>
      <vt:lpstr>Geneva</vt:lpstr>
      <vt:lpstr>Lucida Grande</vt:lpstr>
      <vt:lpstr>Times New Roman</vt:lpstr>
      <vt:lpstr>NCRC</vt:lpstr>
      <vt:lpstr>Pneumocystis Pneumonia: Treatment</vt:lpstr>
      <vt:lpstr>Dr. Kalapila has no financial conflicts of interest or disclosures.</vt:lpstr>
      <vt:lpstr>Pneumocystis pneumonia (PCP) Treatment: Outline</vt:lpstr>
      <vt:lpstr>Background</vt:lpstr>
      <vt:lpstr>Background - Pneumocystis Pneumonia</vt:lpstr>
      <vt:lpstr>Clinical Manifestations &amp; Diagnosis</vt:lpstr>
      <vt:lpstr>Clinical Manifestations</vt:lpstr>
      <vt:lpstr>Diagnosis of Pneumocystis Pneumonia</vt:lpstr>
      <vt:lpstr>Treatment</vt:lpstr>
      <vt:lpstr>Treatment of Mild to Moderate Pneumocystis Pneumonia Treatment Duration = 21 days</vt:lpstr>
      <vt:lpstr>Moderate to Severe Pneumocystis Pneumonia: Case Definition</vt:lpstr>
      <vt:lpstr>Treatment of Moderate to Severe Pneumocystis Pneumonia Treatment Duration = 21 days</vt:lpstr>
      <vt:lpstr>Treatment Failure</vt:lpstr>
      <vt:lpstr>After PCP Treatment completion</vt:lpstr>
      <vt:lpstr>Side Effects of Medications Used for PCP Treatment</vt:lpstr>
      <vt:lpstr>Potential Side Effects of Medications Used for PCP Treatment</vt:lpstr>
      <vt:lpstr>Summary</vt:lpstr>
      <vt:lpstr>PCP Treatment: Editor’s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2266</cp:revision>
  <cp:lastPrinted>2008-02-05T14:34:24Z</cp:lastPrinted>
  <dcterms:created xsi:type="dcterms:W3CDTF">2010-11-28T05:36:22Z</dcterms:created>
  <dcterms:modified xsi:type="dcterms:W3CDTF">2024-04-12T20:53:31Z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