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4"/>
  </p:sldMasterIdLst>
  <p:notesMasterIdLst>
    <p:notesMasterId r:id="rId16"/>
  </p:notesMasterIdLst>
  <p:handoutMasterIdLst>
    <p:handoutMasterId r:id="rId17"/>
  </p:handoutMasterIdLst>
  <p:sldIdLst>
    <p:sldId id="1114" r:id="rId5"/>
    <p:sldId id="259" r:id="rId6"/>
    <p:sldId id="4774" r:id="rId7"/>
    <p:sldId id="4777" r:id="rId8"/>
    <p:sldId id="4775" r:id="rId9"/>
    <p:sldId id="4779" r:id="rId10"/>
    <p:sldId id="4573" r:id="rId11"/>
    <p:sldId id="4778" r:id="rId12"/>
    <p:sldId id="4776" r:id="rId13"/>
    <p:sldId id="4611" r:id="rId14"/>
    <p:sldId id="867" r:id="rId15"/>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44"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0"/>
    <a:srgbClr val="83B84D"/>
    <a:srgbClr val="866401"/>
    <a:srgbClr val="005695"/>
    <a:srgbClr val="547532"/>
    <a:srgbClr val="866500"/>
    <a:srgbClr val="00508A"/>
    <a:srgbClr val="005C9E"/>
    <a:srgbClr val="8A59A3"/>
    <a:srgbClr val="A981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88" autoAdjust="0"/>
    <p:restoredTop sz="87959" autoAdjust="0"/>
  </p:normalViewPr>
  <p:slideViewPr>
    <p:cSldViewPr snapToGrid="0" showGuides="1">
      <p:cViewPr varScale="1">
        <p:scale>
          <a:sx n="149" d="100"/>
          <a:sy n="149" d="100"/>
        </p:scale>
        <p:origin x="808" y="176"/>
      </p:cViewPr>
      <p:guideLst>
        <p:guide pos="2880"/>
        <p:guide orient="horz" pos="16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5238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9956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1125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9926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0324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4452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5339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6643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49" y="1428596"/>
            <a:ext cx="8538127"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49" y="1035386"/>
            <a:ext cx="8538127"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8452815"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52694830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65" r:id="rId16"/>
    <p:sldLayoutId id="2147483756" r:id="rId17"/>
    <p:sldLayoutId id="2147483735" r:id="rId18"/>
    <p:sldLayoutId id="2147483707" r:id="rId19"/>
    <p:sldLayoutId id="2147483732" r:id="rId20"/>
    <p:sldLayoutId id="2147483727" r:id="rId21"/>
    <p:sldLayoutId id="2147483694" r:id="rId22"/>
    <p:sldLayoutId id="2147483703" r:id="rId23"/>
    <p:sldLayoutId id="2147483706" r:id="rId24"/>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tools.acc.org/ascvd-risk-estimator-plus/#!/calculate/estimate/"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professional.heart.org/en/guidelines-and-statements/prevent-calculat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89747-553D-D241-B369-425B6D09E203}"/>
              </a:ext>
            </a:extLst>
          </p:cNvPr>
          <p:cNvSpPr>
            <a:spLocks noGrp="1"/>
          </p:cNvSpPr>
          <p:nvPr>
            <p:ph type="ctrTitle"/>
          </p:nvPr>
        </p:nvSpPr>
        <p:spPr/>
        <p:txBody>
          <a:bodyPr/>
          <a:lstStyle/>
          <a:p>
            <a:r>
              <a:rPr lang="en-US" dirty="0"/>
              <a:t>Guideline Update:</a:t>
            </a:r>
            <a:br>
              <a:rPr lang="en-US" dirty="0"/>
            </a:br>
            <a:r>
              <a:rPr lang="en-US" dirty="0"/>
              <a:t>Statins for Primary Prevention of CVD for PWH</a:t>
            </a:r>
          </a:p>
        </p:txBody>
      </p:sp>
      <p:sp>
        <p:nvSpPr>
          <p:cNvPr id="6" name="Text Placeholder 5">
            <a:extLst>
              <a:ext uri="{FF2B5EF4-FFF2-40B4-BE49-F238E27FC236}">
                <a16:creationId xmlns:a16="http://schemas.microsoft.com/office/drawing/2014/main" id="{3C94925A-DF00-1444-A1A4-4CCD6B653F33}"/>
              </a:ext>
            </a:extLst>
          </p:cNvPr>
          <p:cNvSpPr>
            <a:spLocks noGrp="1"/>
          </p:cNvSpPr>
          <p:nvPr>
            <p:ph type="body" sz="quarter" idx="14"/>
          </p:nvPr>
        </p:nvSpPr>
        <p:spPr/>
        <p:txBody>
          <a:bodyPr/>
          <a:lstStyle/>
          <a:p>
            <a:r>
              <a:rPr lang="en-US" dirty="0"/>
              <a:t>Last Updated: March 14, 2024</a:t>
            </a:r>
          </a:p>
        </p:txBody>
      </p:sp>
      <p:sp>
        <p:nvSpPr>
          <p:cNvPr id="7" name="Text Placeholder 6">
            <a:extLst>
              <a:ext uri="{FF2B5EF4-FFF2-40B4-BE49-F238E27FC236}">
                <a16:creationId xmlns:a16="http://schemas.microsoft.com/office/drawing/2014/main" id="{919C7EDB-EBBD-E842-A022-8F7717541955}"/>
              </a:ext>
            </a:extLst>
          </p:cNvPr>
          <p:cNvSpPr>
            <a:spLocks noGrp="1"/>
          </p:cNvSpPr>
          <p:nvPr>
            <p:ph type="body" sz="quarter" idx="18"/>
          </p:nvPr>
        </p:nvSpPr>
        <p:spPr/>
        <p:txBody>
          <a:bodyPr/>
          <a:lstStyle/>
          <a:p>
            <a:r>
              <a:rPr lang="en-US" dirty="0"/>
              <a:t>Brian R. Wood, MD</a:t>
            </a:r>
            <a:br>
              <a:rPr lang="en-US" dirty="0"/>
            </a:br>
            <a:r>
              <a:rPr lang="en-US" dirty="0"/>
              <a:t>Associate Editor, National HIV Curriculum</a:t>
            </a:r>
            <a:br>
              <a:rPr lang="en-US" dirty="0"/>
            </a:br>
            <a:r>
              <a:rPr lang="en-US" dirty="0"/>
              <a:t>Associate Professor of Medicine</a:t>
            </a:r>
            <a:br>
              <a:rPr lang="en-US" dirty="0"/>
            </a:br>
            <a:r>
              <a:rPr lang="en-US" dirty="0"/>
              <a:t>Division of Allergy and Infectious Diseases</a:t>
            </a:r>
          </a:p>
          <a:p>
            <a:r>
              <a:rPr lang="en-US" dirty="0"/>
              <a:t>University of Washington</a:t>
            </a:r>
          </a:p>
        </p:txBody>
      </p:sp>
    </p:spTree>
    <p:extLst>
      <p:ext uri="{BB962C8B-B14F-4D97-AF65-F5344CB8AC3E}">
        <p14:creationId xmlns:p14="http://schemas.microsoft.com/office/powerpoint/2010/main" val="1510167498"/>
      </p:ext>
    </p:extLst>
  </p:cSld>
  <p:clrMapOvr>
    <a:masterClrMapping/>
  </p:clrMapOvr>
  <p:transition spd="slow" advTm="5612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7005-CE7D-E6E7-0639-95509BADB5B8}"/>
              </a:ext>
            </a:extLst>
          </p:cNvPr>
          <p:cNvSpPr>
            <a:spLocks noGrp="1"/>
          </p:cNvSpPr>
          <p:nvPr>
            <p:ph type="title"/>
          </p:nvPr>
        </p:nvSpPr>
        <p:spPr/>
        <p:txBody>
          <a:bodyPr/>
          <a:lstStyle/>
          <a:p>
            <a:r>
              <a:rPr lang="en-US" dirty="0"/>
              <a:t>Summary</a:t>
            </a:r>
          </a:p>
        </p:txBody>
      </p:sp>
      <p:sp>
        <p:nvSpPr>
          <p:cNvPr id="3" name="Content Placeholder 4">
            <a:extLst>
              <a:ext uri="{FF2B5EF4-FFF2-40B4-BE49-F238E27FC236}">
                <a16:creationId xmlns:a16="http://schemas.microsoft.com/office/drawing/2014/main" id="{8043B51A-F8C6-D775-BBFC-5134AF2E89F4}"/>
              </a:ext>
            </a:extLst>
          </p:cNvPr>
          <p:cNvSpPr txBox="1">
            <a:spLocks/>
          </p:cNvSpPr>
          <p:nvPr/>
        </p:nvSpPr>
        <p:spPr>
          <a:xfrm>
            <a:off x="323850" y="1135604"/>
            <a:ext cx="8515350" cy="3600450"/>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1080"/>
              </a:spcBef>
            </a:pPr>
            <a:r>
              <a:rPr lang="en-US" sz="2100" dirty="0"/>
              <a:t>Consider statins for primary CVD prevention! Conversation about statins and CVD risk should be routine</a:t>
            </a:r>
          </a:p>
          <a:p>
            <a:pPr>
              <a:spcBef>
                <a:spcPts val="1080"/>
              </a:spcBef>
            </a:pPr>
            <a:r>
              <a:rPr lang="en-US" sz="2100" dirty="0"/>
              <a:t>Strong recommendation for at least moderate intensity statin for PWH age 40 to 75 with 10-year risk estimates 5 to 20%</a:t>
            </a:r>
          </a:p>
          <a:p>
            <a:pPr>
              <a:spcBef>
                <a:spcPts val="1080"/>
              </a:spcBef>
            </a:pPr>
            <a:r>
              <a:rPr lang="en-US" sz="2100" dirty="0"/>
              <a:t>Age 40 to 75 and risk &lt;5%: higher NNT, so consider HIV history and consider non-HIV-related factors, lifetime risk, personal preference</a:t>
            </a:r>
          </a:p>
        </p:txBody>
      </p:sp>
    </p:spTree>
    <p:extLst>
      <p:ext uri="{BB962C8B-B14F-4D97-AF65-F5344CB8AC3E}">
        <p14:creationId xmlns:p14="http://schemas.microsoft.com/office/powerpoint/2010/main" val="1251033275"/>
      </p:ext>
    </p:extLst>
  </p:cSld>
  <p:clrMapOvr>
    <a:masterClrMapping/>
  </p:clrMapOvr>
  <p:transition spd="slow" advTm="68967"/>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a:extLst>
              <a:ext uri="{FF2B5EF4-FFF2-40B4-BE49-F238E27FC236}">
                <a16:creationId xmlns:a16="http://schemas.microsoft.com/office/drawing/2014/main" id="{6E5B5C7F-9F08-5FD0-99D5-98918FC7E78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712016633"/>
      </p:ext>
    </p:extLst>
  </p:cSld>
  <p:clrMapOvr>
    <a:masterClrMapping/>
  </p:clrMapOvr>
  <p:transition spd="slow" advTm="726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8D294-8389-9E49-9735-E2829E66DEAF}"/>
              </a:ext>
            </a:extLst>
          </p:cNvPr>
          <p:cNvSpPr>
            <a:spLocks noGrp="1"/>
          </p:cNvSpPr>
          <p:nvPr>
            <p:ph type="title"/>
          </p:nvPr>
        </p:nvSpPr>
        <p:spPr/>
        <p:txBody>
          <a:bodyPr/>
          <a:lstStyle/>
          <a:p>
            <a:r>
              <a:rPr lang="en-US" dirty="0"/>
              <a:t>No conflicts of interest or relationships to disclose.</a:t>
            </a:r>
          </a:p>
        </p:txBody>
      </p:sp>
    </p:spTree>
    <p:extLst>
      <p:ext uri="{BB962C8B-B14F-4D97-AF65-F5344CB8AC3E}">
        <p14:creationId xmlns:p14="http://schemas.microsoft.com/office/powerpoint/2010/main" val="2624438095"/>
      </p:ext>
    </p:extLst>
  </p:cSld>
  <p:clrMapOvr>
    <a:masterClrMapping/>
  </p:clrMapOvr>
  <p:transition spd="slow" advTm="3509"/>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65"/>
          <p:cNvGraphicFramePr>
            <a:graphicFrameLocks noGrp="1"/>
          </p:cNvGraphicFramePr>
          <p:nvPr>
            <p:extLst>
              <p:ext uri="{D42A27DB-BD31-4B8C-83A1-F6EECF244321}">
                <p14:modId xmlns:p14="http://schemas.microsoft.com/office/powerpoint/2010/main" val="2978702987"/>
              </p:ext>
            </p:extLst>
          </p:nvPr>
        </p:nvGraphicFramePr>
        <p:xfrm>
          <a:off x="642114" y="993869"/>
          <a:ext cx="7863840" cy="3790228"/>
        </p:xfrm>
        <a:graphic>
          <a:graphicData uri="http://schemas.openxmlformats.org/drawingml/2006/table">
            <a:tbl>
              <a:tblPr>
                <a:effectLst/>
              </a:tblPr>
              <a:tblGrid>
                <a:gridCol w="7863840">
                  <a:extLst>
                    <a:ext uri="{9D8B030D-6E8A-4147-A177-3AD203B41FA5}">
                      <a16:colId xmlns:a16="http://schemas.microsoft.com/office/drawing/2014/main" val="20000"/>
                    </a:ext>
                  </a:extLst>
                </a:gridCol>
              </a:tblGrid>
              <a:tr h="425208">
                <a:tc>
                  <a:txBody>
                    <a:bodyPr/>
                    <a:lstStyle/>
                    <a:p>
                      <a:pPr marL="36576" marR="0" lvl="0" indent="0" algn="l" defTabSz="457200" rtl="0" eaLnBrk="0" fontAlgn="base" latinLnBrk="0" hangingPunct="0">
                        <a:lnSpc>
                          <a:spcPts val="1800"/>
                        </a:lnSpc>
                        <a:spcBef>
                          <a:spcPct val="20000"/>
                        </a:spcBef>
                        <a:spcAft>
                          <a:spcPct val="0"/>
                        </a:spcAft>
                        <a:buClr>
                          <a:srgbClr val="7592A4"/>
                        </a:buClr>
                        <a:buSzTx/>
                        <a:buFont typeface="Arial" pitchFamily="-108" charset="0"/>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Persons with HIV and Low-Intermediate  (&lt;20%) ASCVD* Risk Estimate </a:t>
                      </a:r>
                    </a:p>
                  </a:txBody>
                  <a:tcPr marL="91416" marR="91416" marT="91440" marB="9144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val="950678959"/>
                  </a:ext>
                </a:extLst>
              </a:tr>
              <a:tr h="853791">
                <a:tc>
                  <a:txBody>
                    <a:bodyPr/>
                    <a:lstStyle/>
                    <a:p>
                      <a:pPr marL="36576" marR="0" lvl="0" indent="0" algn="l" defTabSz="457200" rtl="0" eaLnBrk="0" fontAlgn="base" latinLnBrk="0" hangingPunct="0">
                        <a:lnSpc>
                          <a:spcPts val="2000"/>
                        </a:lnSpc>
                        <a:spcBef>
                          <a:spcPct val="20000"/>
                        </a:spcBef>
                        <a:spcAft>
                          <a:spcPct val="0"/>
                        </a:spcAft>
                        <a:buClr>
                          <a:srgbClr val="7592A4"/>
                        </a:buClr>
                        <a:buSzTx/>
                        <a:buFont typeface="Arial" pitchFamily="-108" charset="0"/>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Age 40-75 Years</a:t>
                      </a:r>
                      <a:b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   </a:t>
                      </a:r>
                      <a:r>
                        <a:rPr kumimoji="0" lang="en-US" sz="16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ASCVD 10-Year Risk Score 5-20% </a:t>
                      </a: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(AI)</a:t>
                      </a:r>
                      <a:b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   </a:t>
                      </a:r>
                      <a:r>
                        <a:rPr kumimoji="0" lang="en-US" sz="16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ASCVD 10-Year Risk Score &lt;5% </a:t>
                      </a: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(CI)</a:t>
                      </a:r>
                    </a:p>
                  </a:txBody>
                  <a:tcPr marL="91416" marR="91416" marT="54850" marB="54850" anchor="ctr" horzOverflow="overflow">
                    <a:lnL w="9525"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5CA0"/>
                    </a:solidFill>
                  </a:tcPr>
                </a:tc>
                <a:extLst>
                  <a:ext uri="{0D108BD9-81ED-4DB2-BD59-A6C34878D82A}">
                    <a16:rowId xmlns:a16="http://schemas.microsoft.com/office/drawing/2014/main" val="10001"/>
                  </a:ext>
                </a:extLst>
              </a:tr>
              <a:tr h="1256299">
                <a:tc>
                  <a:txBody>
                    <a:bodyPr/>
                    <a:lstStyle/>
                    <a:p>
                      <a:pPr marL="45720" marR="0" indent="0" algn="l" defTabSz="457200" rtl="0" eaLnBrk="1" fontAlgn="auto" latinLnBrk="0" hangingPunct="1">
                        <a:lnSpc>
                          <a:spcPts val="2200"/>
                        </a:lnSpc>
                        <a:spcBef>
                          <a:spcPts val="0"/>
                        </a:spcBef>
                        <a:spcAft>
                          <a:spcPts val="0"/>
                        </a:spcAft>
                        <a:buClrTx/>
                        <a:buSzTx/>
                        <a:buFontTx/>
                        <a:buNone/>
                        <a:tabLst/>
                        <a:defRPr/>
                      </a:pPr>
                      <a:r>
                        <a:rPr lang="en-US" sz="1600" b="0" kern="1200" dirty="0">
                          <a:solidFill>
                            <a:srgbClr val="000000"/>
                          </a:solidFill>
                          <a:latin typeface="Arial" panose="020B0604020202020204" pitchFamily="34" charset="0"/>
                          <a:ea typeface="+mn-ea"/>
                          <a:cs typeface="Arial" panose="020B0604020202020204" pitchFamily="34" charset="0"/>
                        </a:rPr>
                        <a:t>Moderate-Intensity Statin</a:t>
                      </a:r>
                    </a:p>
                    <a:p>
                      <a:pPr marL="331470" marR="0" indent="-102870" algn="l" defTabSz="457200" rtl="0" eaLnBrk="1" fontAlgn="auto" latinLnBrk="0" hangingPunct="1">
                        <a:lnSpc>
                          <a:spcPts val="2200"/>
                        </a:lnSpc>
                        <a:spcBef>
                          <a:spcPts val="0"/>
                        </a:spcBef>
                        <a:spcAft>
                          <a:spcPts val="0"/>
                        </a:spcAft>
                        <a:buClrTx/>
                        <a:buSzTx/>
                        <a:buFont typeface="Arial" panose="020B0604020202020204" pitchFamily="34" charset="0"/>
                        <a:buChar char="•"/>
                        <a:tabLst/>
                        <a:defRPr/>
                      </a:pPr>
                      <a:r>
                        <a:rPr lang="en-US" sz="1600" b="0" kern="1200" spc="-30" dirty="0">
                          <a:solidFill>
                            <a:srgbClr val="000000"/>
                          </a:solidFill>
                          <a:latin typeface="Arial" panose="020B0604020202020204" pitchFamily="34" charset="0"/>
                          <a:ea typeface="+mn-ea"/>
                          <a:cs typeface="Arial" panose="020B0604020202020204" pitchFamily="34" charset="0"/>
                        </a:rPr>
                        <a:t>Pitavastatin: 4 mg once daily </a:t>
                      </a:r>
                      <a:r>
                        <a:rPr lang="en-US" sz="1600" b="1" kern="1200" spc="-30" dirty="0">
                          <a:solidFill>
                            <a:srgbClr val="000000"/>
                          </a:solidFill>
                          <a:latin typeface="Arial" panose="020B0604020202020204" pitchFamily="34" charset="0"/>
                          <a:ea typeface="+mn-ea"/>
                          <a:cs typeface="Arial" panose="020B0604020202020204" pitchFamily="34" charset="0"/>
                        </a:rPr>
                        <a:t>(AI)</a:t>
                      </a:r>
                    </a:p>
                    <a:p>
                      <a:pPr marL="331470" marR="0" indent="-102870" algn="l" defTabSz="457200" rtl="0" eaLnBrk="1" fontAlgn="auto" latinLnBrk="0" hangingPunct="1">
                        <a:lnSpc>
                          <a:spcPts val="2200"/>
                        </a:lnSpc>
                        <a:spcBef>
                          <a:spcPts val="0"/>
                        </a:spcBef>
                        <a:spcAft>
                          <a:spcPts val="0"/>
                        </a:spcAft>
                        <a:buClrTx/>
                        <a:buSzTx/>
                        <a:buFont typeface="Arial" panose="020B0604020202020204" pitchFamily="34" charset="0"/>
                        <a:buChar char="•"/>
                        <a:tabLst/>
                        <a:defRPr/>
                      </a:pPr>
                      <a:r>
                        <a:rPr lang="en-US" sz="1600" b="0" kern="1200" spc="-30" dirty="0">
                          <a:solidFill>
                            <a:srgbClr val="000000"/>
                          </a:solidFill>
                          <a:latin typeface="Arial" panose="020B0604020202020204" pitchFamily="34" charset="0"/>
                          <a:ea typeface="+mn-ea"/>
                          <a:cs typeface="Arial" panose="020B0604020202020204" pitchFamily="34" charset="0"/>
                        </a:rPr>
                        <a:t>Atorvastatin: 20 mg once daily </a:t>
                      </a:r>
                      <a:r>
                        <a:rPr lang="en-US" sz="1600" b="1" kern="1200" spc="-30" dirty="0">
                          <a:solidFill>
                            <a:srgbClr val="000000"/>
                          </a:solidFill>
                          <a:latin typeface="Arial" panose="020B0604020202020204" pitchFamily="34" charset="0"/>
                          <a:ea typeface="+mn-ea"/>
                          <a:cs typeface="Arial" panose="020B0604020202020204" pitchFamily="34" charset="0"/>
                        </a:rPr>
                        <a:t>(AII)</a:t>
                      </a:r>
                    </a:p>
                    <a:p>
                      <a:pPr marL="331470" marR="0" indent="-102870" algn="l" defTabSz="457200" rtl="0" eaLnBrk="1" fontAlgn="auto" latinLnBrk="0" hangingPunct="1">
                        <a:lnSpc>
                          <a:spcPts val="2200"/>
                        </a:lnSpc>
                        <a:spcBef>
                          <a:spcPts val="0"/>
                        </a:spcBef>
                        <a:spcAft>
                          <a:spcPts val="0"/>
                        </a:spcAft>
                        <a:buClrTx/>
                        <a:buSzTx/>
                        <a:buFont typeface="Arial" panose="020B0604020202020204" pitchFamily="34" charset="0"/>
                        <a:buChar char="•"/>
                        <a:tabLst/>
                        <a:defRPr/>
                      </a:pPr>
                      <a:r>
                        <a:rPr lang="en-US" sz="1600" b="0" kern="1200" spc="-30" dirty="0">
                          <a:solidFill>
                            <a:srgbClr val="000000"/>
                          </a:solidFill>
                          <a:latin typeface="Arial" panose="020B0604020202020204" pitchFamily="34" charset="0"/>
                          <a:ea typeface="+mn-ea"/>
                          <a:cs typeface="Arial" panose="020B0604020202020204" pitchFamily="34" charset="0"/>
                        </a:rPr>
                        <a:t>Rosuvastatin: 10 mg once daily </a:t>
                      </a:r>
                      <a:r>
                        <a:rPr lang="en-US" sz="1600" b="1" kern="1200" spc="-30" dirty="0">
                          <a:solidFill>
                            <a:srgbClr val="000000"/>
                          </a:solidFill>
                          <a:latin typeface="Arial" panose="020B0604020202020204" pitchFamily="34" charset="0"/>
                          <a:ea typeface="+mn-ea"/>
                          <a:cs typeface="Arial" panose="020B0604020202020204" pitchFamily="34" charset="0"/>
                        </a:rPr>
                        <a:t>(AII)</a:t>
                      </a:r>
                    </a:p>
                  </a:txBody>
                  <a:tcPr marL="91416" marR="91416" marT="61706" marB="61706" anchor="ctr" horzOverflow="overflow">
                    <a:lnL w="9525"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5CA0">
                        <a:alpha val="14902"/>
                      </a:srgbClr>
                    </a:solidFill>
                  </a:tcPr>
                </a:tc>
                <a:extLst>
                  <a:ext uri="{0D108BD9-81ED-4DB2-BD59-A6C34878D82A}">
                    <a16:rowId xmlns:a16="http://schemas.microsoft.com/office/drawing/2014/main" val="10002"/>
                  </a:ext>
                </a:extLst>
              </a:tr>
              <a:tr h="397943">
                <a:tc>
                  <a:txBody>
                    <a:bodyPr/>
                    <a:lstStyle/>
                    <a:p>
                      <a:pPr marL="36576" marR="0" lvl="0" indent="0" algn="l" defTabSz="457200" rtl="0" eaLnBrk="1" fontAlgn="auto" latinLnBrk="0" hangingPunct="1">
                        <a:lnSpc>
                          <a:spcPts val="2400"/>
                        </a:lnSpc>
                        <a:spcBef>
                          <a:spcPts val="0"/>
                        </a:spcBef>
                        <a:spcAft>
                          <a:spcPts val="0"/>
                        </a:spcAft>
                        <a:buClrTx/>
                        <a:buSzTx/>
                        <a:buFontTx/>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Age &lt;40 Years</a:t>
                      </a:r>
                    </a:p>
                  </a:txBody>
                  <a:tcPr marL="91416" marR="91416" marT="61706" marB="61706" anchor="ctr" horzOverflow="overflow">
                    <a:lnL w="9525"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08D36"/>
                    </a:solidFill>
                  </a:tcPr>
                </a:tc>
                <a:extLst>
                  <a:ext uri="{0D108BD9-81ED-4DB2-BD59-A6C34878D82A}">
                    <a16:rowId xmlns:a16="http://schemas.microsoft.com/office/drawing/2014/main" val="2297025589"/>
                  </a:ext>
                </a:extLst>
              </a:tr>
              <a:tr h="567756">
                <a:tc>
                  <a:txBody>
                    <a:bodyPr/>
                    <a:lstStyle/>
                    <a:p>
                      <a:pPr marL="45720" marR="0" lvl="0" indent="0" algn="l" defTabSz="457200" rtl="0" eaLnBrk="1" fontAlgn="auto" latinLnBrk="0" hangingPunct="1">
                        <a:lnSpc>
                          <a:spcPts val="2400"/>
                        </a:lnSpc>
                        <a:spcBef>
                          <a:spcPts val="0"/>
                        </a:spcBef>
                        <a:spcAft>
                          <a:spcPts val="0"/>
                        </a:spcAft>
                        <a:buClrTx/>
                        <a:buSzTx/>
                        <a:buFontTx/>
                        <a:buNone/>
                        <a:tabLst/>
                        <a:defRPr/>
                      </a:pPr>
                      <a:r>
                        <a:rPr lang="en-US" sz="1600" b="0" kern="1200" spc="-30" baseline="0" dirty="0">
                          <a:solidFill>
                            <a:schemeClr val="tx1"/>
                          </a:solidFill>
                          <a:latin typeface="Arial" panose="020B0604020202020204" pitchFamily="34" charset="0"/>
                          <a:ea typeface="+mn-ea"/>
                          <a:cs typeface="Arial" panose="020B0604020202020204" pitchFamily="34" charset="0"/>
                        </a:rPr>
                        <a:t>Insufficient Data for Recommendation</a:t>
                      </a:r>
                      <a:endParaRPr lang="en-US" sz="1600" kern="1200" spc="-30" baseline="0" dirty="0">
                        <a:solidFill>
                          <a:schemeClr val="tx1"/>
                        </a:solidFill>
                        <a:latin typeface="Arial" panose="020B0604020202020204" pitchFamily="34" charset="0"/>
                        <a:ea typeface="+mn-ea"/>
                        <a:cs typeface="Arial" panose="020B0604020202020204" pitchFamily="34" charset="0"/>
                      </a:endParaRPr>
                    </a:p>
                  </a:txBody>
                  <a:tcPr marL="91416" marR="91416" marT="61706" marB="61706" anchor="ctr" horzOverflow="overflow">
                    <a:lnL w="9525"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83B84D">
                        <a:alpha val="14902"/>
                      </a:srgbClr>
                    </a:solidFill>
                  </a:tcPr>
                </a:tc>
                <a:extLst>
                  <a:ext uri="{0D108BD9-81ED-4DB2-BD59-A6C34878D82A}">
                    <a16:rowId xmlns:a16="http://schemas.microsoft.com/office/drawing/2014/main" val="1948682538"/>
                  </a:ext>
                </a:extLst>
              </a:tr>
              <a:tr h="288297">
                <a:tc>
                  <a:txBody>
                    <a:bodyPr/>
                    <a:lstStyle/>
                    <a:p>
                      <a:pPr marL="45720" marR="0" lvl="0" indent="0" algn="l" defTabSz="457200" rtl="0" eaLnBrk="1" fontAlgn="auto" latinLnBrk="0" hangingPunct="1">
                        <a:lnSpc>
                          <a:spcPts val="1200"/>
                        </a:lnSpc>
                        <a:spcBef>
                          <a:spcPts val="0"/>
                        </a:spcBef>
                        <a:spcAft>
                          <a:spcPts val="0"/>
                        </a:spcAft>
                        <a:buClrTx/>
                        <a:buSzTx/>
                        <a:buFontTx/>
                        <a:buNone/>
                        <a:tabLst/>
                        <a:defRPr/>
                      </a:pPr>
                      <a:r>
                        <a:rPr lang="en-US" sz="1100" b="0" i="0" u="none" strike="noStrike" kern="1200" baseline="0" dirty="0">
                          <a:solidFill>
                            <a:schemeClr val="tx1"/>
                          </a:solidFill>
                          <a:latin typeface="Arial" panose="020B0604020202020204" pitchFamily="34" charset="0"/>
                          <a:ea typeface="+mn-ea"/>
                          <a:cs typeface="Arial" panose="020B0604020202020204" pitchFamily="34" charset="0"/>
                        </a:rPr>
                        <a:t>*Abbreviations: ASCVD = atherosclerotic cardiovascular disease</a:t>
                      </a:r>
                    </a:p>
                  </a:txBody>
                  <a:tcPr marL="91416" marR="91416" marT="61706" marB="61706" anchor="ctr" horzOverflow="overflow">
                    <a:lnL w="9525"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66401">
                        <a:alpha val="7451"/>
                      </a:srgbClr>
                    </a:solidFill>
                  </a:tcPr>
                </a:tc>
                <a:extLst>
                  <a:ext uri="{0D108BD9-81ED-4DB2-BD59-A6C34878D82A}">
                    <a16:rowId xmlns:a16="http://schemas.microsoft.com/office/drawing/2014/main" val="2749686864"/>
                  </a:ext>
                </a:extLst>
              </a:tr>
            </a:tbl>
          </a:graphicData>
        </a:graphic>
      </p:graphicFrame>
      <p:sp>
        <p:nvSpPr>
          <p:cNvPr id="39" name="Title 38"/>
          <p:cNvSpPr>
            <a:spLocks noGrp="1"/>
          </p:cNvSpPr>
          <p:nvPr>
            <p:ph type="title"/>
          </p:nvPr>
        </p:nvSpPr>
        <p:spPr/>
        <p:txBody>
          <a:bodyPr>
            <a:normAutofit/>
          </a:bodyPr>
          <a:lstStyle/>
          <a:p>
            <a:r>
              <a:rPr lang="en-US" sz="1800" dirty="0"/>
              <a:t>HHS Antiretroviral Therapy Guidelines: February 27, 2024 </a:t>
            </a:r>
            <a:br>
              <a:rPr lang="en-US" sz="2399" dirty="0"/>
            </a:br>
            <a:r>
              <a:rPr lang="en-US" sz="2200" dirty="0"/>
              <a:t>Statin Therapy for People with HIV</a:t>
            </a:r>
          </a:p>
        </p:txBody>
      </p:sp>
      <p:sp>
        <p:nvSpPr>
          <p:cNvPr id="3" name="Content Placeholder 2"/>
          <p:cNvSpPr>
            <a:spLocks noGrp="1"/>
          </p:cNvSpPr>
          <p:nvPr>
            <p:ph type="body" sz="quarter" idx="14"/>
          </p:nvPr>
        </p:nvSpPr>
        <p:spPr/>
        <p:txBody>
          <a:bodyPr/>
          <a:lstStyle/>
          <a:p>
            <a:r>
              <a:rPr lang="en-US" dirty="0"/>
              <a:t>Source: HHS Guidelines for Use of Antiretroviral Agents in Adults and Adolescents with HIV. February 27, 2024. </a:t>
            </a:r>
          </a:p>
        </p:txBody>
      </p:sp>
      <p:graphicFrame>
        <p:nvGraphicFramePr>
          <p:cNvPr id="2" name="Table 1">
            <a:extLst>
              <a:ext uri="{FF2B5EF4-FFF2-40B4-BE49-F238E27FC236}">
                <a16:creationId xmlns:a16="http://schemas.microsoft.com/office/drawing/2014/main" id="{27F8C637-01A2-94E5-AB1D-CE280DFD6A0C}"/>
              </a:ext>
            </a:extLst>
          </p:cNvPr>
          <p:cNvGraphicFramePr>
            <a:graphicFrameLocks noGrp="1"/>
          </p:cNvGraphicFramePr>
          <p:nvPr/>
        </p:nvGraphicFramePr>
        <p:xfrm>
          <a:off x="236220" y="2095500"/>
          <a:ext cx="208280" cy="297180"/>
        </p:xfrm>
        <a:graphic>
          <a:graphicData uri="http://schemas.openxmlformats.org/drawingml/2006/table">
            <a:tbl>
              <a:tblPr/>
              <a:tblGrid>
                <a:gridCol w="208280">
                  <a:extLst>
                    <a:ext uri="{9D8B030D-6E8A-4147-A177-3AD203B41FA5}">
                      <a16:colId xmlns:a16="http://schemas.microsoft.com/office/drawing/2014/main" val="2456452129"/>
                    </a:ext>
                  </a:extLst>
                </a:gridCol>
              </a:tblGrid>
              <a:tr h="0">
                <a:tc>
                  <a:txBody>
                    <a:bodyPr/>
                    <a:lstStyle/>
                    <a:p>
                      <a:endParaRPr lang="en-US" dirty="0"/>
                    </a:p>
                  </a:txBody>
                  <a:tcPr>
                    <a:lnL w="19050" cmpd="sng">
                      <a:solidFill>
                        <a:schemeClr val="bg1"/>
                      </a:solidFill>
                      <a:prstDash val="solid"/>
                    </a:lnL>
                    <a:lnR w="19050" cmpd="sng">
                      <a:solidFill>
                        <a:schemeClr val="bg1"/>
                      </a:solidFill>
                      <a:prstDash val="solid"/>
                    </a:lnR>
                    <a:lnT w="19050" cmpd="sng">
                      <a:solidFill>
                        <a:schemeClr val="bg1"/>
                      </a:solidFill>
                      <a:prstDash val="solid"/>
                    </a:lnT>
                    <a:lnB w="19050" cmpd="sng">
                      <a:solidFill>
                        <a:schemeClr val="bg1"/>
                      </a:solidFill>
                      <a:prstDash val="solid"/>
                    </a:lnB>
                  </a:tcPr>
                </a:tc>
                <a:extLst>
                  <a:ext uri="{0D108BD9-81ED-4DB2-BD59-A6C34878D82A}">
                    <a16:rowId xmlns:a16="http://schemas.microsoft.com/office/drawing/2014/main" val="1928589813"/>
                  </a:ext>
                </a:extLst>
              </a:tr>
            </a:tbl>
          </a:graphicData>
        </a:graphic>
      </p:graphicFrame>
    </p:spTree>
    <p:extLst>
      <p:ext uri="{BB962C8B-B14F-4D97-AF65-F5344CB8AC3E}">
        <p14:creationId xmlns:p14="http://schemas.microsoft.com/office/powerpoint/2010/main" val="3781368389"/>
      </p:ext>
    </p:extLst>
  </p:cSld>
  <p:clrMapOvr>
    <a:masterClrMapping/>
  </p:clrMapOvr>
  <p:transition spd="slow" advTm="264864"/>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p:txBody>
          <a:bodyPr>
            <a:normAutofit/>
          </a:bodyPr>
          <a:lstStyle/>
          <a:p>
            <a:r>
              <a:rPr lang="en-US" sz="1800" dirty="0"/>
              <a:t>HHS Antiretroviral Therapy Guidelines: February 27, 2024 </a:t>
            </a:r>
            <a:br>
              <a:rPr lang="en-US" sz="2399" dirty="0"/>
            </a:br>
            <a:r>
              <a:rPr lang="en-US" sz="2200" dirty="0"/>
              <a:t>Statin Therapy for People with HIV</a:t>
            </a:r>
          </a:p>
        </p:txBody>
      </p:sp>
      <p:sp>
        <p:nvSpPr>
          <p:cNvPr id="3" name="Content Placeholder 2"/>
          <p:cNvSpPr>
            <a:spLocks noGrp="1"/>
          </p:cNvSpPr>
          <p:nvPr>
            <p:ph type="body" sz="quarter" idx="14"/>
          </p:nvPr>
        </p:nvSpPr>
        <p:spPr/>
        <p:txBody>
          <a:bodyPr/>
          <a:lstStyle/>
          <a:p>
            <a:r>
              <a:rPr lang="en-US" dirty="0"/>
              <a:t>Source: HHS Guidelines for Use of Antiretroviral Agents in Adults and Adolescents with HIV. February 27, 2024. </a:t>
            </a:r>
          </a:p>
        </p:txBody>
      </p:sp>
      <p:graphicFrame>
        <p:nvGraphicFramePr>
          <p:cNvPr id="4" name="Group 65">
            <a:extLst>
              <a:ext uri="{FF2B5EF4-FFF2-40B4-BE49-F238E27FC236}">
                <a16:creationId xmlns:a16="http://schemas.microsoft.com/office/drawing/2014/main" id="{CED4162C-00DA-21B0-8AAD-BFBA7C05915E}"/>
              </a:ext>
            </a:extLst>
          </p:cNvPr>
          <p:cNvGraphicFramePr>
            <a:graphicFrameLocks noGrp="1"/>
          </p:cNvGraphicFramePr>
          <p:nvPr>
            <p:extLst>
              <p:ext uri="{D42A27DB-BD31-4B8C-83A1-F6EECF244321}">
                <p14:modId xmlns:p14="http://schemas.microsoft.com/office/powerpoint/2010/main" val="248286550"/>
              </p:ext>
            </p:extLst>
          </p:nvPr>
        </p:nvGraphicFramePr>
        <p:xfrm>
          <a:off x="628629" y="991439"/>
          <a:ext cx="7863840" cy="3657599"/>
        </p:xfrm>
        <a:graphic>
          <a:graphicData uri="http://schemas.openxmlformats.org/drawingml/2006/table">
            <a:tbl>
              <a:tblPr>
                <a:effectLst/>
              </a:tblPr>
              <a:tblGrid>
                <a:gridCol w="2929911">
                  <a:extLst>
                    <a:ext uri="{9D8B030D-6E8A-4147-A177-3AD203B41FA5}">
                      <a16:colId xmlns:a16="http://schemas.microsoft.com/office/drawing/2014/main" val="20000"/>
                    </a:ext>
                  </a:extLst>
                </a:gridCol>
                <a:gridCol w="2312649">
                  <a:extLst>
                    <a:ext uri="{9D8B030D-6E8A-4147-A177-3AD203B41FA5}">
                      <a16:colId xmlns:a16="http://schemas.microsoft.com/office/drawing/2014/main" val="20001"/>
                    </a:ext>
                  </a:extLst>
                </a:gridCol>
                <a:gridCol w="2621280">
                  <a:extLst>
                    <a:ext uri="{9D8B030D-6E8A-4147-A177-3AD203B41FA5}">
                      <a16:colId xmlns:a16="http://schemas.microsoft.com/office/drawing/2014/main" val="20002"/>
                    </a:ext>
                  </a:extLst>
                </a:gridCol>
              </a:tblGrid>
              <a:tr h="422403">
                <a:tc gridSpan="3">
                  <a:txBody>
                    <a:bodyPr/>
                    <a:lstStyle/>
                    <a:p>
                      <a:pPr marL="91440" marR="0" lvl="0" indent="0" algn="l" defTabSz="457200" rtl="0" eaLnBrk="0" fontAlgn="base" latinLnBrk="0" hangingPunct="0">
                        <a:lnSpc>
                          <a:spcPts val="2000"/>
                        </a:lnSpc>
                        <a:spcBef>
                          <a:spcPct val="20000"/>
                        </a:spcBef>
                        <a:spcAft>
                          <a:spcPct val="0"/>
                        </a:spcAft>
                        <a:buClr>
                          <a:srgbClr val="7592A4"/>
                        </a:buClr>
                        <a:buSzTx/>
                        <a:buFont typeface="Arial" pitchFamily="-108" charset="0"/>
                        <a:buNone/>
                        <a:tabLst/>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Number Needed to Treat Over 5 Years (NNT</a:t>
                      </a:r>
                      <a:r>
                        <a:rPr kumimoji="0" lang="en-US" sz="1600" b="1" i="0" u="none" strike="noStrike" cap="none" normalizeH="0" baseline="-2500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5</a:t>
                      </a: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 Based on REPRIEVE</a:t>
                      </a:r>
                    </a:p>
                  </a:txBody>
                  <a:tcPr marL="51435" marR="102870" marT="18490" marB="1849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5">
                        <a:lumMod val="50000"/>
                      </a:schemeClr>
                    </a:solidFill>
                  </a:tcPr>
                </a:tc>
                <a:tc hMerge="1">
                  <a:txBody>
                    <a:bodyPr/>
                    <a:lstStyle/>
                    <a:p>
                      <a:endParaRPr lang="en-US"/>
                    </a:p>
                  </a:txBody>
                  <a:tcPr/>
                </a:tc>
                <a:tc hMerge="1">
                  <a:txBody>
                    <a:bodyPr/>
                    <a:lstStyle/>
                    <a:p>
                      <a:pPr marL="0" marR="0" lvl="0" indent="0" algn="l" defTabSz="457200" rtl="0" eaLnBrk="0" fontAlgn="base" latinLnBrk="0" hangingPunct="0">
                        <a:lnSpc>
                          <a:spcPts val="2000"/>
                        </a:lnSpc>
                        <a:spcBef>
                          <a:spcPts val="0"/>
                        </a:spcBef>
                        <a:spcAft>
                          <a:spcPct val="0"/>
                        </a:spcAft>
                        <a:buClr>
                          <a:srgbClr val="7592A4"/>
                        </a:buClr>
                        <a:buSzTx/>
                        <a:buFont typeface="Arial" pitchFamily="-108" charset="0"/>
                        <a:buNone/>
                        <a:tabLst/>
                      </a:pPr>
                      <a:endParaRPr kumimoji="0" lang="en-US" sz="1800" b="1" i="0" u="none" strike="noStrike" cap="none" normalizeH="0" baseline="0" dirty="0">
                        <a:ln>
                          <a:noFill/>
                        </a:ln>
                        <a:solidFill>
                          <a:srgbClr val="FFFFFF"/>
                        </a:solidFill>
                        <a:effectLst/>
                        <a:latin typeface="+mn-lt"/>
                        <a:ea typeface="ＭＳ Ｐゴシック" pitchFamily="-108" charset="-128"/>
                        <a:cs typeface="Arial"/>
                      </a:endParaRPr>
                    </a:p>
                  </a:txBody>
                  <a:tcPr marL="182880" marR="182880" marT="32871" marB="32871" anchor="ctr" horzOverflow="overflow">
                    <a:lnL w="190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0"/>
                  </a:ext>
                </a:extLst>
              </a:tr>
              <a:tr h="611738">
                <a:tc>
                  <a:txBody>
                    <a:bodyPr/>
                    <a:lstStyle/>
                    <a:p>
                      <a:pPr marL="91440">
                        <a:lnSpc>
                          <a:spcPts val="1600"/>
                        </a:lnSpc>
                        <a:spcBef>
                          <a:spcPts val="0"/>
                        </a:spcBef>
                        <a:spcAft>
                          <a:spcPts val="0"/>
                        </a:spcAft>
                      </a:pPr>
                      <a:r>
                        <a:rPr lang="en-US" sz="1600" b="1" i="0" u="none" strike="noStrike" kern="1200" baseline="0" dirty="0">
                          <a:solidFill>
                            <a:schemeClr val="bg1"/>
                          </a:solidFill>
                          <a:latin typeface="Arial" panose="020B0604020202020204" pitchFamily="34" charset="0"/>
                          <a:ea typeface="+mn-ea"/>
                          <a:cs typeface="Arial" panose="020B0604020202020204" pitchFamily="34" charset="0"/>
                        </a:rPr>
                        <a:t>10-Year ASCVD* Risk Score</a:t>
                      </a:r>
                      <a:endParaRPr lang="en-US" sz="1600" b="0" i="0" u="none" strike="noStrike" kern="1200" baseline="0" dirty="0">
                        <a:solidFill>
                          <a:schemeClr val="bg1"/>
                        </a:solidFill>
                        <a:latin typeface="Arial" panose="020B0604020202020204" pitchFamily="34" charset="0"/>
                        <a:ea typeface="+mn-ea"/>
                        <a:cs typeface="Arial" panose="020B0604020202020204" pitchFamily="34" charset="0"/>
                      </a:endParaRPr>
                    </a:p>
                  </a:txBody>
                  <a:tcPr marL="51435" marR="102870" marT="18490" marB="18490" anchor="ctr" horzOverflow="overflow">
                    <a:lnL w="952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67B2"/>
                    </a:solidFill>
                  </a:tcPr>
                </a:tc>
                <a:tc>
                  <a:txBody>
                    <a:bodyPr/>
                    <a:lstStyle/>
                    <a:p>
                      <a:pPr marL="182880" marR="0" lvl="0" indent="0" algn="l" defTabSz="457200" rtl="0" eaLnBrk="0" fontAlgn="base" latinLnBrk="0" hangingPunct="0">
                        <a:lnSpc>
                          <a:spcPts val="1600"/>
                        </a:lnSpc>
                        <a:spcBef>
                          <a:spcPts val="0"/>
                        </a:spcBef>
                        <a:spcAft>
                          <a:spcPts val="0"/>
                        </a:spcAft>
                        <a:buClr>
                          <a:srgbClr val="7592A4"/>
                        </a:buClr>
                        <a:buSzTx/>
                        <a:buFont typeface="Arial" pitchFamily="-108" charset="0"/>
                        <a:buNone/>
                        <a:tabLst/>
                        <a:defRPr/>
                      </a:pPr>
                      <a:r>
                        <a:rPr lang="en-US" sz="1600" b="1" i="0" u="none" strike="noStrike" kern="1200" baseline="0" dirty="0">
                          <a:solidFill>
                            <a:schemeClr val="bg1"/>
                          </a:solidFill>
                          <a:latin typeface="Arial" panose="020B0604020202020204" pitchFamily="34" charset="0"/>
                          <a:ea typeface="+mn-ea"/>
                          <a:cs typeface="Arial" panose="020B0604020202020204" pitchFamily="34" charset="0"/>
                        </a:rPr>
                        <a:t>N</a:t>
                      </a:r>
                      <a:endParaRPr lang="en-US" sz="1600" b="0" i="0" u="none" strike="noStrike" kern="1200" baseline="0" dirty="0">
                        <a:solidFill>
                          <a:schemeClr val="bg1"/>
                        </a:solidFill>
                        <a:latin typeface="Arial" panose="020B0604020202020204" pitchFamily="34" charset="0"/>
                        <a:ea typeface="+mn-ea"/>
                        <a:cs typeface="Arial" panose="020B0604020202020204" pitchFamily="34" charset="0"/>
                      </a:endParaRPr>
                    </a:p>
                  </a:txBody>
                  <a:tcPr marL="51435" marR="102870" marT="18490" marB="184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735F86"/>
                    </a:solidFill>
                  </a:tcPr>
                </a:tc>
                <a:tc>
                  <a:txBody>
                    <a:bodyPr/>
                    <a:lstStyle/>
                    <a:p>
                      <a:pPr marL="182880" marR="0" lvl="0" indent="0" algn="l" defTabSz="457200" rtl="0" eaLnBrk="0" fontAlgn="base" latinLnBrk="0" hangingPunct="0">
                        <a:lnSpc>
                          <a:spcPts val="1600"/>
                        </a:lnSpc>
                        <a:spcBef>
                          <a:spcPts val="0"/>
                        </a:spcBef>
                        <a:spcAft>
                          <a:spcPts val="0"/>
                        </a:spcAft>
                        <a:buClr>
                          <a:srgbClr val="7592A4"/>
                        </a:buClr>
                        <a:buSzTx/>
                        <a:buFont typeface="Arial" pitchFamily="-108" charset="0"/>
                        <a:buNone/>
                        <a:tabLst/>
                        <a:defRPr/>
                      </a:pPr>
                      <a:r>
                        <a:rPr lang="en-US" sz="1600" b="1" i="0" u="none" strike="noStrike" kern="1200" baseline="0" dirty="0">
                          <a:solidFill>
                            <a:schemeClr val="bg1"/>
                          </a:solidFill>
                          <a:latin typeface="Arial" panose="020B0604020202020204" pitchFamily="34" charset="0"/>
                          <a:ea typeface="+mn-ea"/>
                          <a:cs typeface="Arial" panose="020B0604020202020204" pitchFamily="34" charset="0"/>
                        </a:rPr>
                        <a:t>NNT</a:t>
                      </a:r>
                      <a:r>
                        <a:rPr lang="en-US" sz="1600" b="1" i="0" u="none" strike="noStrike" kern="1200" baseline="-25000" dirty="0">
                          <a:solidFill>
                            <a:schemeClr val="bg1"/>
                          </a:solidFill>
                          <a:latin typeface="Arial" panose="020B0604020202020204" pitchFamily="34" charset="0"/>
                          <a:ea typeface="+mn-ea"/>
                          <a:cs typeface="Arial" panose="020B0604020202020204" pitchFamily="34" charset="0"/>
                        </a:rPr>
                        <a:t>5</a:t>
                      </a:r>
                      <a:endParaRPr lang="en-US" sz="1600" b="0" i="0" u="none" strike="noStrike" kern="1200" baseline="-25000" dirty="0">
                        <a:solidFill>
                          <a:schemeClr val="bg1"/>
                        </a:solidFill>
                        <a:latin typeface="Arial" panose="020B0604020202020204" pitchFamily="34" charset="0"/>
                        <a:ea typeface="+mn-ea"/>
                        <a:cs typeface="Arial" panose="020B0604020202020204" pitchFamily="34" charset="0"/>
                      </a:endParaRPr>
                    </a:p>
                  </a:txBody>
                  <a:tcPr marL="51435" marR="102870" marT="18490" marB="18490" anchor="ctr" horzOverflow="overflow">
                    <a:lnL w="285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9F7702"/>
                    </a:solidFill>
                  </a:tcPr>
                </a:tc>
                <a:extLst>
                  <a:ext uri="{0D108BD9-81ED-4DB2-BD59-A6C34878D82A}">
                    <a16:rowId xmlns:a16="http://schemas.microsoft.com/office/drawing/2014/main" val="10001"/>
                  </a:ext>
                </a:extLst>
              </a:tr>
              <a:tr h="469482">
                <a:tc>
                  <a:txBody>
                    <a:bodyPr/>
                    <a:lstStyle/>
                    <a:p>
                      <a:pPr marL="91440">
                        <a:lnSpc>
                          <a:spcPts val="2500"/>
                        </a:lnSpc>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&gt;10%</a:t>
                      </a:r>
                    </a:p>
                  </a:txBody>
                  <a:tcPr marL="51435" marR="102870" marT="46292" marB="18490" anchor="ctr" horzOverflow="overflow">
                    <a:lnL w="952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alpha val="10000"/>
                      </a:srgbClr>
                    </a:solidFill>
                  </a:tcPr>
                </a:tc>
                <a:tc>
                  <a:txBody>
                    <a:bodyPr/>
                    <a:lstStyle/>
                    <a:p>
                      <a:pPr marL="182880" marR="0" lvl="0" indent="0" algn="l" defTabSz="685800" rtl="0" eaLnBrk="1" fontAlgn="auto" latinLnBrk="0" hangingPunct="1">
                        <a:lnSpc>
                          <a:spcPts val="2500"/>
                        </a:lnSpc>
                        <a:spcBef>
                          <a:spcPts val="0"/>
                        </a:spcBef>
                        <a:spcAft>
                          <a:spcPts val="0"/>
                        </a:spcAft>
                        <a:buClrTx/>
                        <a:buSzTx/>
                        <a:buFontTx/>
                        <a:buNone/>
                        <a:tabLst/>
                        <a:defRPr/>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563</a:t>
                      </a:r>
                    </a:p>
                  </a:txBody>
                  <a:tcPr marL="51435" marR="102870" marT="46292" marB="184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35F86">
                        <a:alpha val="10000"/>
                      </a:srgbClr>
                    </a:solidFill>
                  </a:tcPr>
                </a:tc>
                <a:tc>
                  <a:txBody>
                    <a:bodyPr/>
                    <a:lstStyle/>
                    <a:p>
                      <a:pPr marL="182880">
                        <a:lnSpc>
                          <a:spcPts val="2500"/>
                        </a:lnSpc>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35</a:t>
                      </a:r>
                    </a:p>
                  </a:txBody>
                  <a:tcPr marL="51435" marR="102870" marT="46292" marB="18490" anchor="ctr" horzOverflow="overflow">
                    <a:lnL w="285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9001">
                        <a:alpha val="11000"/>
                      </a:srgbClr>
                    </a:solidFill>
                  </a:tcPr>
                </a:tc>
                <a:extLst>
                  <a:ext uri="{0D108BD9-81ED-4DB2-BD59-A6C34878D82A}">
                    <a16:rowId xmlns:a16="http://schemas.microsoft.com/office/drawing/2014/main" val="10003"/>
                  </a:ext>
                </a:extLst>
              </a:tr>
              <a:tr h="469482">
                <a:tc>
                  <a:txBody>
                    <a:bodyPr/>
                    <a:lstStyle/>
                    <a:p>
                      <a:pPr marL="91440">
                        <a:lnSpc>
                          <a:spcPts val="2500"/>
                        </a:lnSpc>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5 to 10%</a:t>
                      </a:r>
                    </a:p>
                  </a:txBody>
                  <a:tcPr marL="51435" marR="102870" marT="46292" marB="18490" anchor="ctr" horzOverflow="overflow">
                    <a:lnL w="952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alpha val="10000"/>
                      </a:srgbClr>
                    </a:solidFill>
                  </a:tcPr>
                </a:tc>
                <a:tc>
                  <a:txBody>
                    <a:bodyPr/>
                    <a:lstStyle/>
                    <a:p>
                      <a:pPr marL="182880" marR="0" lvl="0" indent="0" algn="l" defTabSz="685800" rtl="0" eaLnBrk="1" fontAlgn="auto" latinLnBrk="0" hangingPunct="1">
                        <a:lnSpc>
                          <a:spcPts val="2500"/>
                        </a:lnSpc>
                        <a:spcBef>
                          <a:spcPts val="0"/>
                        </a:spcBef>
                        <a:spcAft>
                          <a:spcPts val="0"/>
                        </a:spcAft>
                        <a:buClrTx/>
                        <a:buSzTx/>
                        <a:buFontTx/>
                        <a:buNone/>
                        <a:tabLst/>
                        <a:defRPr/>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2,995</a:t>
                      </a:r>
                    </a:p>
                  </a:txBody>
                  <a:tcPr marL="51435" marR="102870" marT="46292" marB="184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35F86">
                        <a:alpha val="10000"/>
                      </a:srgbClr>
                    </a:solidFill>
                  </a:tcPr>
                </a:tc>
                <a:tc>
                  <a:txBody>
                    <a:bodyPr/>
                    <a:lstStyle/>
                    <a:p>
                      <a:pPr marL="182880">
                        <a:lnSpc>
                          <a:spcPts val="2500"/>
                        </a:lnSpc>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53</a:t>
                      </a:r>
                    </a:p>
                  </a:txBody>
                  <a:tcPr marL="51435" marR="102870" marT="46292" marB="18490" anchor="ctr" horzOverflow="overflow">
                    <a:lnL w="285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9001">
                        <a:alpha val="11000"/>
                      </a:srgbClr>
                    </a:solidFill>
                  </a:tcPr>
                </a:tc>
                <a:extLst>
                  <a:ext uri="{0D108BD9-81ED-4DB2-BD59-A6C34878D82A}">
                    <a16:rowId xmlns:a16="http://schemas.microsoft.com/office/drawing/2014/main" val="2598968388"/>
                  </a:ext>
                </a:extLst>
              </a:tr>
              <a:tr h="469482">
                <a:tc>
                  <a:txBody>
                    <a:bodyPr/>
                    <a:lstStyle/>
                    <a:p>
                      <a:pPr marL="91440">
                        <a:lnSpc>
                          <a:spcPts val="2500"/>
                        </a:lnSpc>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2.5 to &lt;5.0%</a:t>
                      </a:r>
                    </a:p>
                  </a:txBody>
                  <a:tcPr marL="51435" marR="102870" marT="46292" marB="18490" anchor="ctr" horzOverflow="overflow">
                    <a:lnL w="952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alpha val="10000"/>
                      </a:srgbClr>
                    </a:solidFill>
                  </a:tcPr>
                </a:tc>
                <a:tc>
                  <a:txBody>
                    <a:bodyPr/>
                    <a:lstStyle/>
                    <a:p>
                      <a:pPr marL="182880" marR="0" lvl="0" indent="0" algn="l" defTabSz="685800" rtl="0" eaLnBrk="1" fontAlgn="auto" latinLnBrk="0" hangingPunct="1">
                        <a:lnSpc>
                          <a:spcPts val="2500"/>
                        </a:lnSpc>
                        <a:spcBef>
                          <a:spcPts val="0"/>
                        </a:spcBef>
                        <a:spcAft>
                          <a:spcPts val="0"/>
                        </a:spcAft>
                        <a:buClrTx/>
                        <a:buSzTx/>
                        <a:buFontTx/>
                        <a:buNone/>
                        <a:tabLst/>
                        <a:defRPr/>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2,065</a:t>
                      </a:r>
                    </a:p>
                  </a:txBody>
                  <a:tcPr marL="51435" marR="102870" marT="46292" marB="184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35F86">
                        <a:alpha val="10000"/>
                      </a:srgbClr>
                    </a:solidFill>
                  </a:tcPr>
                </a:tc>
                <a:tc>
                  <a:txBody>
                    <a:bodyPr/>
                    <a:lstStyle/>
                    <a:p>
                      <a:pPr marL="182880">
                        <a:lnSpc>
                          <a:spcPts val="2500"/>
                        </a:lnSpc>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149</a:t>
                      </a:r>
                    </a:p>
                  </a:txBody>
                  <a:tcPr marL="51435" marR="102870" marT="46292" marB="18490" anchor="ctr" horzOverflow="overflow">
                    <a:lnL w="285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9001">
                        <a:alpha val="11000"/>
                      </a:srgbClr>
                    </a:solidFill>
                  </a:tcPr>
                </a:tc>
                <a:extLst>
                  <a:ext uri="{0D108BD9-81ED-4DB2-BD59-A6C34878D82A}">
                    <a16:rowId xmlns:a16="http://schemas.microsoft.com/office/drawing/2014/main" val="2457528884"/>
                  </a:ext>
                </a:extLst>
              </a:tr>
              <a:tr h="469482">
                <a:tc>
                  <a:txBody>
                    <a:bodyPr/>
                    <a:lstStyle/>
                    <a:p>
                      <a:pPr marL="91440">
                        <a:lnSpc>
                          <a:spcPts val="2500"/>
                        </a:lnSpc>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0 to &lt;2.5%</a:t>
                      </a:r>
                    </a:p>
                  </a:txBody>
                  <a:tcPr marL="51435" marR="102870" marT="46292" marB="18490" anchor="ctr" horzOverflow="overflow">
                    <a:lnL w="952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alpha val="10000"/>
                      </a:srgbClr>
                    </a:solidFill>
                  </a:tcPr>
                </a:tc>
                <a:tc>
                  <a:txBody>
                    <a:bodyPr/>
                    <a:lstStyle/>
                    <a:p>
                      <a:pPr marL="182880" marR="0" lvl="0" indent="0" algn="l" defTabSz="685800" rtl="0" eaLnBrk="1" fontAlgn="auto" latinLnBrk="0" hangingPunct="1">
                        <a:lnSpc>
                          <a:spcPts val="2500"/>
                        </a:lnSpc>
                        <a:spcBef>
                          <a:spcPts val="0"/>
                        </a:spcBef>
                        <a:spcAft>
                          <a:spcPts val="0"/>
                        </a:spcAft>
                        <a:buClrTx/>
                        <a:buSzTx/>
                        <a:buFontTx/>
                        <a:buNone/>
                        <a:tabLst/>
                        <a:defRPr/>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2,156</a:t>
                      </a:r>
                    </a:p>
                  </a:txBody>
                  <a:tcPr marL="51435" marR="102870" marT="46292" marB="184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35F86">
                        <a:alpha val="10000"/>
                      </a:srgbClr>
                    </a:solidFill>
                  </a:tcPr>
                </a:tc>
                <a:tc>
                  <a:txBody>
                    <a:bodyPr/>
                    <a:lstStyle/>
                    <a:p>
                      <a:pPr marL="182880">
                        <a:lnSpc>
                          <a:spcPts val="2500"/>
                        </a:lnSpc>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199</a:t>
                      </a:r>
                    </a:p>
                  </a:txBody>
                  <a:tcPr marL="51435" marR="102870" marT="46292" marB="18490" anchor="ctr" horzOverflow="overflow">
                    <a:lnL w="285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9001">
                        <a:alpha val="11000"/>
                      </a:srgbClr>
                    </a:solidFill>
                  </a:tcPr>
                </a:tc>
                <a:extLst>
                  <a:ext uri="{0D108BD9-81ED-4DB2-BD59-A6C34878D82A}">
                    <a16:rowId xmlns:a16="http://schemas.microsoft.com/office/drawing/2014/main" val="370656318"/>
                  </a:ext>
                </a:extLst>
              </a:tr>
              <a:tr h="469482">
                <a:tc>
                  <a:txBody>
                    <a:bodyPr/>
                    <a:lstStyle/>
                    <a:p>
                      <a:pPr marL="91440">
                        <a:lnSpc>
                          <a:spcPts val="2500"/>
                        </a:lnSpc>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Overall</a:t>
                      </a:r>
                    </a:p>
                  </a:txBody>
                  <a:tcPr marL="51435" marR="102870" marT="46292" marB="18490" anchor="ctr" horzOverflow="overflow">
                    <a:lnL w="952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alpha val="10000"/>
                      </a:srgbClr>
                    </a:solidFill>
                  </a:tcPr>
                </a:tc>
                <a:tc>
                  <a:txBody>
                    <a:bodyPr/>
                    <a:lstStyle/>
                    <a:p>
                      <a:pPr marL="182880" marR="0" lvl="0" indent="0" algn="l" defTabSz="685800" rtl="0" eaLnBrk="1" fontAlgn="auto" latinLnBrk="0" hangingPunct="1">
                        <a:lnSpc>
                          <a:spcPts val="2500"/>
                        </a:lnSpc>
                        <a:spcBef>
                          <a:spcPts val="0"/>
                        </a:spcBef>
                        <a:spcAft>
                          <a:spcPts val="0"/>
                        </a:spcAft>
                        <a:buClrTx/>
                        <a:buSzTx/>
                        <a:buFontTx/>
                        <a:buNone/>
                        <a:tabLst/>
                        <a:defRPr/>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7,769</a:t>
                      </a:r>
                    </a:p>
                  </a:txBody>
                  <a:tcPr marL="51435" marR="102870" marT="46292" marB="184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35F86">
                        <a:alpha val="10000"/>
                      </a:srgbClr>
                    </a:solidFill>
                  </a:tcPr>
                </a:tc>
                <a:tc>
                  <a:txBody>
                    <a:bodyPr/>
                    <a:lstStyle/>
                    <a:p>
                      <a:pPr marL="182880">
                        <a:lnSpc>
                          <a:spcPts val="2500"/>
                        </a:lnSpc>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106</a:t>
                      </a:r>
                    </a:p>
                  </a:txBody>
                  <a:tcPr marL="51435" marR="102870" marT="46292" marB="18490" anchor="ctr" horzOverflow="overflow">
                    <a:lnL w="285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9001">
                        <a:alpha val="11000"/>
                      </a:srgbClr>
                    </a:solidFill>
                  </a:tcPr>
                </a:tc>
                <a:extLst>
                  <a:ext uri="{0D108BD9-81ED-4DB2-BD59-A6C34878D82A}">
                    <a16:rowId xmlns:a16="http://schemas.microsoft.com/office/drawing/2014/main" val="556515549"/>
                  </a:ext>
                </a:extLst>
              </a:tr>
              <a:tr h="276048">
                <a:tc gridSpan="3">
                  <a:txBody>
                    <a:bodyPr/>
                    <a:lstStyle/>
                    <a:p>
                      <a:pPr marL="91440">
                        <a:lnSpc>
                          <a:spcPts val="1300"/>
                        </a:lnSpc>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*Abbreviations: ASCVD = atherosclerotic cardiovascular disease</a:t>
                      </a:r>
                    </a:p>
                  </a:txBody>
                  <a:tcPr marL="51435" marR="102870" marT="46292" marB="1849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lumMod val="50000"/>
                        <a:alpha val="10000"/>
                      </a:schemeClr>
                    </a:solidFill>
                  </a:tcPr>
                </a:tc>
                <a:tc hMerge="1">
                  <a:txBody>
                    <a:bodyPr/>
                    <a:lstStyle/>
                    <a:p>
                      <a:pPr marL="91440" marR="0" lvl="0" indent="0" algn="l" defTabSz="685800" rtl="0" eaLnBrk="1" fontAlgn="auto" latinLnBrk="0" hangingPunct="1">
                        <a:lnSpc>
                          <a:spcPts val="2500"/>
                        </a:lnSpc>
                        <a:spcBef>
                          <a:spcPts val="0"/>
                        </a:spcBef>
                        <a:spcAft>
                          <a:spcPts val="0"/>
                        </a:spcAft>
                        <a:buClrTx/>
                        <a:buSzTx/>
                        <a:buFontTx/>
                        <a:buNone/>
                        <a:tabLst/>
                        <a:defRPr/>
                      </a:pP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51435" marR="102870" marT="46292" marB="184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735F86">
                        <a:alpha val="10000"/>
                      </a:srgbClr>
                    </a:solidFill>
                  </a:tcPr>
                </a:tc>
                <a:tc hMerge="1">
                  <a:txBody>
                    <a:bodyPr/>
                    <a:lstStyle/>
                    <a:p>
                      <a:pPr marL="91440">
                        <a:lnSpc>
                          <a:spcPts val="2500"/>
                        </a:lnSpc>
                      </a:pP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51435" marR="102870" marT="46292" marB="18490" anchor="ctr" horzOverflow="overflow">
                    <a:lnL w="285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C09001">
                        <a:alpha val="11000"/>
                      </a:srgbClr>
                    </a:solidFill>
                  </a:tcPr>
                </a:tc>
                <a:extLst>
                  <a:ext uri="{0D108BD9-81ED-4DB2-BD59-A6C34878D82A}">
                    <a16:rowId xmlns:a16="http://schemas.microsoft.com/office/drawing/2014/main" val="61619863"/>
                  </a:ext>
                </a:extLst>
              </a:tr>
            </a:tbl>
          </a:graphicData>
        </a:graphic>
      </p:graphicFrame>
    </p:spTree>
    <p:extLst>
      <p:ext uri="{BB962C8B-B14F-4D97-AF65-F5344CB8AC3E}">
        <p14:creationId xmlns:p14="http://schemas.microsoft.com/office/powerpoint/2010/main" val="2494475896"/>
      </p:ext>
    </p:extLst>
  </p:cSld>
  <p:clrMapOvr>
    <a:masterClrMapping/>
  </p:clrMapOvr>
  <p:transition spd="slow" advTm="157152"/>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65"/>
          <p:cNvGraphicFramePr>
            <a:graphicFrameLocks noGrp="1"/>
          </p:cNvGraphicFramePr>
          <p:nvPr>
            <p:extLst>
              <p:ext uri="{D42A27DB-BD31-4B8C-83A1-F6EECF244321}">
                <p14:modId xmlns:p14="http://schemas.microsoft.com/office/powerpoint/2010/main" val="2814194610"/>
              </p:ext>
            </p:extLst>
          </p:nvPr>
        </p:nvGraphicFramePr>
        <p:xfrm>
          <a:off x="642114" y="1044619"/>
          <a:ext cx="7863840" cy="3566160"/>
        </p:xfrm>
        <a:graphic>
          <a:graphicData uri="http://schemas.openxmlformats.org/drawingml/2006/table">
            <a:tbl>
              <a:tblPr>
                <a:effectLst/>
              </a:tblPr>
              <a:tblGrid>
                <a:gridCol w="7863840">
                  <a:extLst>
                    <a:ext uri="{9D8B030D-6E8A-4147-A177-3AD203B41FA5}">
                      <a16:colId xmlns:a16="http://schemas.microsoft.com/office/drawing/2014/main" val="20000"/>
                    </a:ext>
                  </a:extLst>
                </a:gridCol>
              </a:tblGrid>
              <a:tr h="586369">
                <a:tc>
                  <a:txBody>
                    <a:bodyPr/>
                    <a:lstStyle/>
                    <a:p>
                      <a:pPr marL="36576" marR="0" lvl="0" indent="0" algn="l" defTabSz="457200" rtl="0" eaLnBrk="0" fontAlgn="base" latinLnBrk="0" hangingPunct="0">
                        <a:lnSpc>
                          <a:spcPts val="1800"/>
                        </a:lnSpc>
                        <a:spcBef>
                          <a:spcPct val="20000"/>
                        </a:spcBef>
                        <a:spcAft>
                          <a:spcPct val="0"/>
                        </a:spcAft>
                        <a:buClr>
                          <a:srgbClr val="7592A4"/>
                        </a:buClr>
                        <a:buSzTx/>
                        <a:buFont typeface="Arial" pitchFamily="-108" charset="0"/>
                        <a:buNone/>
                        <a:tabLst/>
                        <a:defRPr/>
                      </a:pPr>
                      <a:r>
                        <a:rPr kumimoji="0" lang="en-US" sz="18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Persons Age 40-75 with Estimated ASCVD 10-Year Risk Score &lt;5%</a:t>
                      </a:r>
                    </a:p>
                  </a:txBody>
                  <a:tcPr marL="91416" marR="91416" marT="91440" marB="91440" anchor="ctr" horzOverflow="overflow">
                    <a:lnL w="9525" cap="flat" cmpd="sng" algn="ctr">
                      <a:solidFill>
                        <a:prstClr val="white">
                          <a:lumMod val="85000"/>
                        </a:prstClr>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1905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val="950678959"/>
                  </a:ext>
                </a:extLst>
              </a:tr>
              <a:tr h="613336">
                <a:tc>
                  <a:txBody>
                    <a:bodyPr/>
                    <a:lstStyle/>
                    <a:p>
                      <a:pPr marL="36576" marR="0" lvl="0" indent="0" algn="l" defTabSz="457200" rtl="0" eaLnBrk="0" fontAlgn="base" latinLnBrk="0" hangingPunct="0">
                        <a:lnSpc>
                          <a:spcPts val="2000"/>
                        </a:lnSpc>
                        <a:spcBef>
                          <a:spcPts val="984"/>
                        </a:spcBef>
                        <a:spcAft>
                          <a:spcPct val="0"/>
                        </a:spcAft>
                        <a:buClr>
                          <a:srgbClr val="7592A4"/>
                        </a:buClr>
                        <a:buSzTx/>
                        <a:buFont typeface="Arial" pitchFamily="-108" charset="0"/>
                        <a:buNone/>
                        <a:tabLst/>
                        <a:defRPr/>
                      </a:pPr>
                      <a:r>
                        <a:rPr lang="en-US" sz="1600" b="1" i="0" kern="1200" dirty="0">
                          <a:solidFill>
                            <a:schemeClr val="bg1"/>
                          </a:solidFill>
                          <a:effectLst/>
                          <a:latin typeface="+mn-lt"/>
                          <a:ea typeface="+mn-ea"/>
                          <a:cs typeface="+mn-cs"/>
                        </a:rPr>
                        <a:t>Consider HIV-related factors that may increase ASCVD risk: </a:t>
                      </a:r>
                    </a:p>
                  </a:txBody>
                  <a:tcPr marL="91416" marR="91416" marT="54850" marB="54850"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CA0"/>
                    </a:solidFill>
                  </a:tcPr>
                </a:tc>
                <a:extLst>
                  <a:ext uri="{0D108BD9-81ED-4DB2-BD59-A6C34878D82A}">
                    <a16:rowId xmlns:a16="http://schemas.microsoft.com/office/drawing/2014/main" val="10001"/>
                  </a:ext>
                </a:extLst>
              </a:tr>
              <a:tr h="473291">
                <a:tc>
                  <a:txBody>
                    <a:bodyPr/>
                    <a:lstStyle/>
                    <a:p>
                      <a:pPr marL="322326" marR="0" lvl="0" indent="-285750" algn="l" defTabSz="457200" rtl="0" eaLnBrk="0" fontAlgn="base" latinLnBrk="0" hangingPunct="0">
                        <a:lnSpc>
                          <a:spcPts val="2000"/>
                        </a:lnSpc>
                        <a:spcBef>
                          <a:spcPts val="984"/>
                        </a:spcBef>
                        <a:spcAft>
                          <a:spcPct val="0"/>
                        </a:spcAft>
                        <a:buClr>
                          <a:schemeClr val="tx1"/>
                        </a:buClr>
                        <a:buSzTx/>
                        <a:buFont typeface="Arial" panose="020B0604020202020204" pitchFamily="34" charset="0"/>
                        <a:buChar char="•"/>
                        <a:tabLst/>
                        <a:defRPr/>
                      </a:pPr>
                      <a:r>
                        <a:rPr lang="en-US" sz="1600" b="0" i="0" kern="1200" dirty="0">
                          <a:solidFill>
                            <a:schemeClr val="tx1"/>
                          </a:solidFill>
                          <a:effectLst/>
                          <a:latin typeface="+mn-lt"/>
                          <a:ea typeface="+mn-ea"/>
                          <a:cs typeface="+mn-cs"/>
                        </a:rPr>
                        <a:t>Prolonged duration of HIV infection, delayed antiretroviral therapy initiation</a:t>
                      </a:r>
                    </a:p>
                  </a:txBody>
                  <a:tcPr marL="91416" marR="91416" marT="54850" marB="54850"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405561439"/>
                  </a:ext>
                </a:extLst>
              </a:tr>
              <a:tr h="473291">
                <a:tc>
                  <a:txBody>
                    <a:bodyPr/>
                    <a:lstStyle/>
                    <a:p>
                      <a:pPr marL="322326" marR="0" lvl="0" indent="-285750" algn="l" defTabSz="457200" rtl="0" eaLnBrk="0" fontAlgn="base" latinLnBrk="0" hangingPunct="0">
                        <a:lnSpc>
                          <a:spcPts val="2000"/>
                        </a:lnSpc>
                        <a:spcBef>
                          <a:spcPts val="984"/>
                        </a:spcBef>
                        <a:spcAft>
                          <a:spcPct val="0"/>
                        </a:spcAft>
                        <a:buClr>
                          <a:schemeClr val="tx1"/>
                        </a:buClr>
                        <a:buSzTx/>
                        <a:buFont typeface="Arial" panose="020B0604020202020204" pitchFamily="34" charset="0"/>
                        <a:buChar char="•"/>
                        <a:tabLst/>
                        <a:defRPr/>
                      </a:pPr>
                      <a:r>
                        <a:rPr lang="en-US" sz="1600" b="0" i="0" kern="1200" dirty="0">
                          <a:solidFill>
                            <a:schemeClr val="tx1"/>
                          </a:solidFill>
                          <a:effectLst/>
                          <a:latin typeface="+mn-lt"/>
                          <a:ea typeface="+mn-ea"/>
                          <a:cs typeface="+mn-cs"/>
                        </a:rPr>
                        <a:t>Long periods of HIV viremia and/or treatment nonadherence</a:t>
                      </a:r>
                    </a:p>
                  </a:txBody>
                  <a:tcPr marL="91416" marR="91416" marT="54850" marB="54850"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CA0">
                        <a:alpha val="14902"/>
                      </a:srgbClr>
                    </a:solidFill>
                  </a:tcPr>
                </a:tc>
                <a:extLst>
                  <a:ext uri="{0D108BD9-81ED-4DB2-BD59-A6C34878D82A}">
                    <a16:rowId xmlns:a16="http://schemas.microsoft.com/office/drawing/2014/main" val="187015270"/>
                  </a:ext>
                </a:extLst>
              </a:tr>
              <a:tr h="473291">
                <a:tc>
                  <a:txBody>
                    <a:bodyPr/>
                    <a:lstStyle/>
                    <a:p>
                      <a:pPr marL="322326" marR="0" lvl="0" indent="-285750" algn="l" defTabSz="457200" rtl="0" eaLnBrk="0" fontAlgn="base" latinLnBrk="0" hangingPunct="0">
                        <a:lnSpc>
                          <a:spcPts val="2000"/>
                        </a:lnSpc>
                        <a:spcBef>
                          <a:spcPts val="984"/>
                        </a:spcBef>
                        <a:spcAft>
                          <a:spcPct val="0"/>
                        </a:spcAft>
                        <a:buClr>
                          <a:schemeClr val="tx1"/>
                        </a:buClr>
                        <a:buSzTx/>
                        <a:buFont typeface="Arial" panose="020B0604020202020204" pitchFamily="34" charset="0"/>
                        <a:buChar char="•"/>
                        <a:tabLst/>
                        <a:defRPr/>
                      </a:pPr>
                      <a:r>
                        <a:rPr lang="en-US" sz="1600" b="0" i="0" kern="1200" dirty="0">
                          <a:solidFill>
                            <a:schemeClr val="tx1"/>
                          </a:solidFill>
                          <a:effectLst/>
                          <a:latin typeface="+mn-lt"/>
                          <a:ea typeface="+mn-ea"/>
                          <a:cs typeface="+mn-cs"/>
                        </a:rPr>
                        <a:t>Low current or nadir CD4 T lymphocyte cell count (e.g., &lt;350 cells/mm</a:t>
                      </a:r>
                      <a:r>
                        <a:rPr lang="en-US" sz="1600" b="0" i="0" kern="1200" baseline="30000" dirty="0">
                          <a:solidFill>
                            <a:schemeClr val="tx1"/>
                          </a:solidFill>
                          <a:effectLst/>
                          <a:latin typeface="+mn-lt"/>
                          <a:ea typeface="+mn-ea"/>
                          <a:cs typeface="+mn-cs"/>
                        </a:rPr>
                        <a:t>3)</a:t>
                      </a:r>
                      <a:endParaRPr lang="en-US" sz="1600" b="0" i="0" kern="1200" dirty="0">
                        <a:solidFill>
                          <a:schemeClr val="tx1"/>
                        </a:solidFill>
                        <a:effectLst/>
                        <a:latin typeface="+mn-lt"/>
                        <a:ea typeface="+mn-ea"/>
                        <a:cs typeface="+mn-cs"/>
                      </a:endParaRPr>
                    </a:p>
                  </a:txBody>
                  <a:tcPr marL="91416" marR="91416" marT="54850" marB="54850"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851133293"/>
                  </a:ext>
                </a:extLst>
              </a:tr>
              <a:tr h="473291">
                <a:tc>
                  <a:txBody>
                    <a:bodyPr/>
                    <a:lstStyle/>
                    <a:p>
                      <a:pPr marL="322326" marR="0" lvl="0" indent="-285750" algn="l" defTabSz="457200" rtl="0" eaLnBrk="0" fontAlgn="base" latinLnBrk="0" hangingPunct="0">
                        <a:lnSpc>
                          <a:spcPts val="2000"/>
                        </a:lnSpc>
                        <a:spcBef>
                          <a:spcPts val="984"/>
                        </a:spcBef>
                        <a:spcAft>
                          <a:spcPct val="0"/>
                        </a:spcAft>
                        <a:buClr>
                          <a:schemeClr val="tx1"/>
                        </a:buClr>
                        <a:buSzTx/>
                        <a:buFont typeface="Arial" panose="020B0604020202020204" pitchFamily="34" charset="0"/>
                        <a:buChar char="•"/>
                        <a:tabLst/>
                        <a:defRPr/>
                      </a:pPr>
                      <a:r>
                        <a:rPr lang="en-US" sz="1600" b="0" i="0" kern="1200" dirty="0">
                          <a:solidFill>
                            <a:schemeClr val="tx1"/>
                          </a:solidFill>
                          <a:effectLst/>
                          <a:latin typeface="+mn-lt"/>
                          <a:ea typeface="+mn-ea"/>
                          <a:cs typeface="+mn-cs"/>
                        </a:rPr>
                        <a:t>Exposure to older antiretroviral drugs associated with cardiometabolic toxicity</a:t>
                      </a:r>
                    </a:p>
                  </a:txBody>
                  <a:tcPr marL="91416" marR="91416" marT="54850" marB="54850"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5CA0">
                        <a:alpha val="14902"/>
                      </a:srgbClr>
                    </a:solidFill>
                  </a:tcPr>
                </a:tc>
                <a:extLst>
                  <a:ext uri="{0D108BD9-81ED-4DB2-BD59-A6C34878D82A}">
                    <a16:rowId xmlns:a16="http://schemas.microsoft.com/office/drawing/2014/main" val="135290409"/>
                  </a:ext>
                </a:extLst>
              </a:tr>
              <a:tr h="473291">
                <a:tc>
                  <a:txBody>
                    <a:bodyPr/>
                    <a:lstStyle/>
                    <a:p>
                      <a:pPr marL="322326" marR="0" lvl="0" indent="-285750" algn="l" defTabSz="457200" rtl="0" eaLnBrk="0" fontAlgn="base" latinLnBrk="0" hangingPunct="0">
                        <a:lnSpc>
                          <a:spcPts val="2000"/>
                        </a:lnSpc>
                        <a:spcBef>
                          <a:spcPts val="984"/>
                        </a:spcBef>
                        <a:spcAft>
                          <a:spcPct val="0"/>
                        </a:spcAft>
                        <a:buClr>
                          <a:schemeClr val="tx1"/>
                        </a:buClr>
                        <a:buSzTx/>
                        <a:buFont typeface="Arial" panose="020B0604020202020204" pitchFamily="34" charset="0"/>
                        <a:buChar char="•"/>
                        <a:tabLst/>
                        <a:defRPr/>
                      </a:pPr>
                      <a:r>
                        <a:rPr lang="en-US" sz="1600" b="0" i="0" kern="1200" dirty="0">
                          <a:solidFill>
                            <a:schemeClr val="tx1"/>
                          </a:solidFill>
                          <a:effectLst/>
                          <a:latin typeface="+mn-lt"/>
                          <a:ea typeface="+mn-ea"/>
                          <a:cs typeface="+mn-cs"/>
                        </a:rPr>
                        <a:t>Coinfection with hepatitis C</a:t>
                      </a:r>
                      <a:endParaRPr kumimoji="0" lang="en-US" sz="1600" b="1" i="0" u="none" strike="noStrike" cap="none" normalizeH="0" baseline="0" dirty="0">
                        <a:ln>
                          <a:noFill/>
                        </a:ln>
                        <a:solidFill>
                          <a:schemeClr val="tx1"/>
                        </a:solidFill>
                        <a:effectLst/>
                        <a:latin typeface="Arial" panose="020B0604020202020204" pitchFamily="34" charset="0"/>
                        <a:ea typeface="ＭＳ Ｐゴシック" pitchFamily="-108" charset="-128"/>
                        <a:cs typeface="Arial" panose="020B0604020202020204" pitchFamily="34" charset="0"/>
                      </a:endParaRPr>
                    </a:p>
                  </a:txBody>
                  <a:tcPr marL="91416" marR="91416" marT="54850" marB="54850"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122539311"/>
                  </a:ext>
                </a:extLst>
              </a:tr>
            </a:tbl>
          </a:graphicData>
        </a:graphic>
      </p:graphicFrame>
      <p:sp>
        <p:nvSpPr>
          <p:cNvPr id="39" name="Title 38"/>
          <p:cNvSpPr>
            <a:spLocks noGrp="1"/>
          </p:cNvSpPr>
          <p:nvPr>
            <p:ph type="title"/>
          </p:nvPr>
        </p:nvSpPr>
        <p:spPr/>
        <p:txBody>
          <a:bodyPr>
            <a:normAutofit/>
          </a:bodyPr>
          <a:lstStyle/>
          <a:p>
            <a:r>
              <a:rPr lang="en-US" sz="1800" dirty="0"/>
              <a:t>HHS Antiretroviral Therapy Guidelines: February 27, 2024 </a:t>
            </a:r>
            <a:br>
              <a:rPr lang="en-US" sz="2399" dirty="0"/>
            </a:br>
            <a:r>
              <a:rPr lang="en-US" sz="2200" dirty="0"/>
              <a:t>Statin Therapy for People with HIV</a:t>
            </a:r>
          </a:p>
        </p:txBody>
      </p:sp>
      <p:sp>
        <p:nvSpPr>
          <p:cNvPr id="3" name="Content Placeholder 2"/>
          <p:cNvSpPr>
            <a:spLocks noGrp="1"/>
          </p:cNvSpPr>
          <p:nvPr>
            <p:ph type="body" sz="quarter" idx="14"/>
          </p:nvPr>
        </p:nvSpPr>
        <p:spPr/>
        <p:txBody>
          <a:bodyPr/>
          <a:lstStyle/>
          <a:p>
            <a:r>
              <a:rPr lang="en-US" dirty="0"/>
              <a:t>Source: HHS Guidelines for Use of Antiretroviral Agents in Adults and Adolescents with HIV. February 27, 2024. </a:t>
            </a:r>
          </a:p>
        </p:txBody>
      </p:sp>
    </p:spTree>
    <p:extLst>
      <p:ext uri="{BB962C8B-B14F-4D97-AF65-F5344CB8AC3E}">
        <p14:creationId xmlns:p14="http://schemas.microsoft.com/office/powerpoint/2010/main" val="959749431"/>
      </p:ext>
    </p:extLst>
  </p:cSld>
  <p:clrMapOvr>
    <a:masterClrMapping/>
  </p:clrMapOvr>
  <p:transition spd="slow" advTm="117354"/>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p:txBody>
          <a:bodyPr>
            <a:normAutofit/>
          </a:bodyPr>
          <a:lstStyle/>
          <a:p>
            <a:r>
              <a:rPr lang="en-US" sz="1800" dirty="0"/>
              <a:t>HHS Antiretroviral Therapy Guidelines: February 27, 2024 </a:t>
            </a:r>
            <a:br>
              <a:rPr lang="en-US" sz="2399" dirty="0"/>
            </a:br>
            <a:r>
              <a:rPr lang="en-US" sz="2200" dirty="0"/>
              <a:t>Statin Therapy for People with HIV</a:t>
            </a:r>
          </a:p>
        </p:txBody>
      </p:sp>
      <p:sp>
        <p:nvSpPr>
          <p:cNvPr id="3" name="Content Placeholder 2"/>
          <p:cNvSpPr>
            <a:spLocks noGrp="1"/>
          </p:cNvSpPr>
          <p:nvPr>
            <p:ph type="body" sz="quarter" idx="14"/>
          </p:nvPr>
        </p:nvSpPr>
        <p:spPr/>
        <p:txBody>
          <a:bodyPr/>
          <a:lstStyle/>
          <a:p>
            <a:r>
              <a:rPr lang="en-US" dirty="0"/>
              <a:t>Source: HHS Guidelines for Use of Antiretroviral Agents in Adults and Adolescents with HIV. February 27, 2024. </a:t>
            </a:r>
          </a:p>
        </p:txBody>
      </p:sp>
      <p:graphicFrame>
        <p:nvGraphicFramePr>
          <p:cNvPr id="4" name="Group 65">
            <a:extLst>
              <a:ext uri="{FF2B5EF4-FFF2-40B4-BE49-F238E27FC236}">
                <a16:creationId xmlns:a16="http://schemas.microsoft.com/office/drawing/2014/main" id="{CED4162C-00DA-21B0-8AAD-BFBA7C05915E}"/>
              </a:ext>
            </a:extLst>
          </p:cNvPr>
          <p:cNvGraphicFramePr>
            <a:graphicFrameLocks noGrp="1"/>
          </p:cNvGraphicFramePr>
          <p:nvPr>
            <p:extLst>
              <p:ext uri="{D42A27DB-BD31-4B8C-83A1-F6EECF244321}">
                <p14:modId xmlns:p14="http://schemas.microsoft.com/office/powerpoint/2010/main" val="4108096078"/>
              </p:ext>
            </p:extLst>
          </p:nvPr>
        </p:nvGraphicFramePr>
        <p:xfrm>
          <a:off x="636173" y="1036017"/>
          <a:ext cx="7863840" cy="3657601"/>
        </p:xfrm>
        <a:graphic>
          <a:graphicData uri="http://schemas.openxmlformats.org/drawingml/2006/table">
            <a:tbl>
              <a:tblPr>
                <a:effectLst/>
              </a:tblPr>
              <a:tblGrid>
                <a:gridCol w="2548987">
                  <a:extLst>
                    <a:ext uri="{9D8B030D-6E8A-4147-A177-3AD203B41FA5}">
                      <a16:colId xmlns:a16="http://schemas.microsoft.com/office/drawing/2014/main" val="20000"/>
                    </a:ext>
                  </a:extLst>
                </a:gridCol>
                <a:gridCol w="5314853">
                  <a:extLst>
                    <a:ext uri="{9D8B030D-6E8A-4147-A177-3AD203B41FA5}">
                      <a16:colId xmlns:a16="http://schemas.microsoft.com/office/drawing/2014/main" val="20002"/>
                    </a:ext>
                  </a:extLst>
                </a:gridCol>
              </a:tblGrid>
              <a:tr h="664344">
                <a:tc gridSpan="2">
                  <a:txBody>
                    <a:bodyPr/>
                    <a:lstStyle/>
                    <a:p>
                      <a:pPr marL="91440" marR="0" lvl="0" indent="0" algn="l" defTabSz="457200" rtl="0" eaLnBrk="0" fontAlgn="base" latinLnBrk="0" hangingPunct="0">
                        <a:lnSpc>
                          <a:spcPts val="2000"/>
                        </a:lnSpc>
                        <a:spcBef>
                          <a:spcPct val="20000"/>
                        </a:spcBef>
                        <a:spcAft>
                          <a:spcPct val="0"/>
                        </a:spcAft>
                        <a:buClr>
                          <a:srgbClr val="7592A4"/>
                        </a:buClr>
                        <a:buSzTx/>
                        <a:buFont typeface="Arial" pitchFamily="-108" charset="0"/>
                        <a:buNone/>
                        <a:tabLst/>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Recommendations for General Population (Including People with HIV):</a:t>
                      </a:r>
                      <a:b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Indications for High-Intensity Statin</a:t>
                      </a:r>
                    </a:p>
                  </a:txBody>
                  <a:tcPr marL="51435" marR="102870" marT="18490" marB="1849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accent5">
                        <a:lumMod val="50000"/>
                      </a:schemeClr>
                    </a:solidFill>
                  </a:tcPr>
                </a:tc>
                <a:tc hMerge="1">
                  <a:txBody>
                    <a:bodyPr/>
                    <a:lstStyle/>
                    <a:p>
                      <a:pPr marL="0" marR="0" lvl="0" indent="0" algn="l" defTabSz="457200" rtl="0" eaLnBrk="0" fontAlgn="base" latinLnBrk="0" hangingPunct="0">
                        <a:lnSpc>
                          <a:spcPts val="2000"/>
                        </a:lnSpc>
                        <a:spcBef>
                          <a:spcPts val="0"/>
                        </a:spcBef>
                        <a:spcAft>
                          <a:spcPct val="0"/>
                        </a:spcAft>
                        <a:buClr>
                          <a:srgbClr val="7592A4"/>
                        </a:buClr>
                        <a:buSzTx/>
                        <a:buFont typeface="Arial" pitchFamily="-108" charset="0"/>
                        <a:buNone/>
                        <a:tabLst/>
                      </a:pPr>
                      <a:endParaRPr kumimoji="0" lang="en-US" sz="1800" b="1" i="0" u="none" strike="noStrike" cap="none" normalizeH="0" baseline="0" dirty="0">
                        <a:ln>
                          <a:noFill/>
                        </a:ln>
                        <a:solidFill>
                          <a:srgbClr val="FFFFFF"/>
                        </a:solidFill>
                        <a:effectLst/>
                        <a:latin typeface="+mn-lt"/>
                        <a:ea typeface="ＭＳ Ｐゴシック" pitchFamily="-108" charset="-128"/>
                        <a:cs typeface="Arial"/>
                      </a:endParaRPr>
                    </a:p>
                  </a:txBody>
                  <a:tcPr marL="182880" marR="182880" marT="32871" marB="32871" anchor="ctr" horzOverflow="overflow">
                    <a:lnL w="9525" cap="flat" cmpd="sng" algn="ctr">
                      <a:solidFill>
                        <a:schemeClr val="bg1"/>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0"/>
                  </a:ext>
                </a:extLst>
              </a:tr>
              <a:tr h="561241">
                <a:tc>
                  <a:txBody>
                    <a:bodyPr/>
                    <a:lstStyle/>
                    <a:p>
                      <a:pPr marL="91440">
                        <a:lnSpc>
                          <a:spcPts val="1600"/>
                        </a:lnSpc>
                        <a:spcBef>
                          <a:spcPts val="0"/>
                        </a:spcBef>
                        <a:spcAft>
                          <a:spcPts val="0"/>
                        </a:spcAft>
                      </a:pPr>
                      <a:r>
                        <a:rPr lang="en-US" sz="1400" b="1" i="0" u="none" strike="noStrike" kern="1200" baseline="0" dirty="0">
                          <a:solidFill>
                            <a:schemeClr val="bg1"/>
                          </a:solidFill>
                          <a:latin typeface="Arial" panose="020B0604020202020204" pitchFamily="34" charset="0"/>
                          <a:ea typeface="+mn-ea"/>
                          <a:cs typeface="Arial" panose="020B0604020202020204" pitchFamily="34" charset="0"/>
                        </a:rPr>
                        <a:t>Indication</a:t>
                      </a:r>
                    </a:p>
                  </a:txBody>
                  <a:tcPr marL="51435" marR="102870" marT="18490" marB="1849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005CA0"/>
                    </a:solidFill>
                  </a:tcPr>
                </a:tc>
                <a:tc>
                  <a:txBody>
                    <a:bodyPr/>
                    <a:lstStyle/>
                    <a:p>
                      <a:pPr marL="91440" marR="0" lvl="0" indent="0" algn="l" defTabSz="457200" rtl="0" eaLnBrk="0" fontAlgn="base" latinLnBrk="0" hangingPunct="0">
                        <a:lnSpc>
                          <a:spcPts val="1600"/>
                        </a:lnSpc>
                        <a:spcBef>
                          <a:spcPts val="0"/>
                        </a:spcBef>
                        <a:spcAft>
                          <a:spcPts val="0"/>
                        </a:spcAft>
                        <a:buClr>
                          <a:srgbClr val="7592A4"/>
                        </a:buClr>
                        <a:buSzTx/>
                        <a:buFont typeface="Arial" pitchFamily="-108" charset="0"/>
                        <a:buNone/>
                        <a:tabLst/>
                        <a:defRPr/>
                      </a:pPr>
                      <a:r>
                        <a:rPr lang="en-US" sz="1400" b="1" i="0" u="none" strike="noStrike" kern="1200" baseline="0" dirty="0">
                          <a:solidFill>
                            <a:schemeClr val="bg1"/>
                          </a:solidFill>
                          <a:latin typeface="Arial" panose="020B0604020202020204" pitchFamily="34" charset="0"/>
                          <a:ea typeface="+mn-ea"/>
                          <a:cs typeface="Arial" panose="020B0604020202020204" pitchFamily="34" charset="0"/>
                        </a:rPr>
                        <a:t>Recommendation</a:t>
                      </a:r>
                      <a:endParaRPr lang="en-US" sz="1400" b="0" i="0" u="none" strike="noStrike" kern="1200" baseline="0" dirty="0">
                        <a:solidFill>
                          <a:schemeClr val="bg1"/>
                        </a:solidFill>
                        <a:latin typeface="Arial" panose="020B0604020202020204" pitchFamily="34" charset="0"/>
                        <a:ea typeface="+mn-ea"/>
                        <a:cs typeface="Arial" panose="020B0604020202020204" pitchFamily="34" charset="0"/>
                      </a:endParaRPr>
                    </a:p>
                  </a:txBody>
                  <a:tcPr marL="51435" marR="102870" marT="18490" marB="1849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810672">
                <a:tc>
                  <a:txBody>
                    <a:bodyPr/>
                    <a:lstStyle/>
                    <a:p>
                      <a:pPr marL="91440">
                        <a:lnSpc>
                          <a:spcPct val="100000"/>
                        </a:lnSpc>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Age 40 to 75 with:</a:t>
                      </a:r>
                      <a:br>
                        <a:rPr lang="en-US" sz="1400" b="0" i="0" u="none" strike="noStrike" kern="1200" baseline="0" dirty="0">
                          <a:solidFill>
                            <a:schemeClr val="tx1"/>
                          </a:solidFill>
                          <a:latin typeface="Arial" panose="020B0604020202020204" pitchFamily="34" charset="0"/>
                          <a:ea typeface="+mn-ea"/>
                          <a:cs typeface="Arial" panose="020B0604020202020204" pitchFamily="34" charset="0"/>
                        </a:rPr>
                      </a:b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≥20% 10-year ASCVD risk</a:t>
                      </a:r>
                    </a:p>
                  </a:txBody>
                  <a:tcPr marL="51435" marR="102870" marT="46292" marB="1849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497F">
                        <a:alpha val="10000"/>
                      </a:srgbClr>
                    </a:solidFill>
                  </a:tcPr>
                </a:tc>
                <a:tc>
                  <a:txBody>
                    <a:bodyPr/>
                    <a:lstStyle/>
                    <a:p>
                      <a:pPr marL="285750" indent="-194310">
                        <a:lnSpc>
                          <a:spcPct val="100000"/>
                        </a:lnSpc>
                        <a:spcBef>
                          <a:spcPts val="600"/>
                        </a:spcBef>
                        <a:buFont typeface="Arial" panose="020B0604020202020204" pitchFamily="34" charset="0"/>
                        <a:buChar cha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Initiate high-intensity statin</a:t>
                      </a:r>
                    </a:p>
                  </a:txBody>
                  <a:tcPr marL="51435" marR="102870" marT="46292" marB="1849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2">
                        <a:alpha val="11000"/>
                      </a:schemeClr>
                    </a:solidFill>
                  </a:tcPr>
                </a:tc>
                <a:extLst>
                  <a:ext uri="{0D108BD9-81ED-4DB2-BD59-A6C34878D82A}">
                    <a16:rowId xmlns:a16="http://schemas.microsoft.com/office/drawing/2014/main" val="10003"/>
                  </a:ext>
                </a:extLst>
              </a:tr>
              <a:tr h="810672">
                <a:tc>
                  <a:txBody>
                    <a:bodyPr/>
                    <a:lstStyle/>
                    <a:p>
                      <a:pPr marL="91440">
                        <a:lnSpc>
                          <a:spcPct val="100000"/>
                        </a:lnSpc>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Age 20 to 75 with: </a:t>
                      </a:r>
                      <a:br>
                        <a:rPr lang="en-US" sz="1400" b="0" i="0" u="none" strike="noStrike" kern="1200" baseline="0" dirty="0">
                          <a:solidFill>
                            <a:schemeClr val="tx1"/>
                          </a:solidFill>
                          <a:latin typeface="Arial" panose="020B0604020202020204" pitchFamily="34" charset="0"/>
                          <a:ea typeface="+mn-ea"/>
                          <a:cs typeface="Arial" panose="020B0604020202020204" pitchFamily="34" charset="0"/>
                        </a:rPr>
                      </a:b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LDL ≥190 mg/dL</a:t>
                      </a:r>
                    </a:p>
                  </a:txBody>
                  <a:tcPr marL="51435" marR="102870" marT="46292" marB="1849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497F">
                        <a:alpha val="10000"/>
                      </a:srgbClr>
                    </a:solidFill>
                  </a:tcPr>
                </a:tc>
                <a:tc>
                  <a:txBody>
                    <a:bodyPr/>
                    <a:lstStyle/>
                    <a:p>
                      <a:pPr marL="285750" indent="-194310">
                        <a:lnSpc>
                          <a:spcPct val="100000"/>
                        </a:lnSpc>
                        <a:spcBef>
                          <a:spcPts val="600"/>
                        </a:spcBef>
                        <a:buFont typeface="Arial" panose="020B0604020202020204" pitchFamily="34" charset="0"/>
                        <a:buChar cha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Initiate high-intensity statin at maximum dose tolerated</a:t>
                      </a:r>
                    </a:p>
                  </a:txBody>
                  <a:tcPr marL="51435" marR="102870" marT="46292" marB="1849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2">
                        <a:alpha val="11000"/>
                      </a:schemeClr>
                    </a:solidFill>
                  </a:tcPr>
                </a:tc>
                <a:extLst>
                  <a:ext uri="{0D108BD9-81ED-4DB2-BD59-A6C34878D82A}">
                    <a16:rowId xmlns:a16="http://schemas.microsoft.com/office/drawing/2014/main" val="4026658129"/>
                  </a:ext>
                </a:extLst>
              </a:tr>
              <a:tr h="810672">
                <a:tc>
                  <a:txBody>
                    <a:bodyPr/>
                    <a:lstStyle/>
                    <a:p>
                      <a:pPr marL="91440">
                        <a:lnSpc>
                          <a:spcPct val="100000"/>
                        </a:lnSpc>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Age 40 to 75 with: </a:t>
                      </a:r>
                      <a:br>
                        <a:rPr lang="en-US" sz="1400" b="0" i="0" u="none" strike="noStrike" kern="1200" baseline="0" dirty="0">
                          <a:solidFill>
                            <a:schemeClr val="tx1"/>
                          </a:solidFill>
                          <a:latin typeface="Arial" panose="020B0604020202020204" pitchFamily="34" charset="0"/>
                          <a:ea typeface="+mn-ea"/>
                          <a:cs typeface="Arial" panose="020B0604020202020204" pitchFamily="34" charset="0"/>
                        </a:rPr>
                      </a:b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diabetes mellitus</a:t>
                      </a:r>
                    </a:p>
                  </a:txBody>
                  <a:tcPr marL="51435" marR="102870" marT="46292" marB="1849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00497F">
                        <a:alpha val="10000"/>
                      </a:srgbClr>
                    </a:solidFill>
                  </a:tcPr>
                </a:tc>
                <a:tc>
                  <a:txBody>
                    <a:bodyPr/>
                    <a:lstStyle/>
                    <a:p>
                      <a:pPr marL="285750" indent="-194310">
                        <a:lnSpc>
                          <a:spcPct val="100000"/>
                        </a:lnSpc>
                        <a:spcBef>
                          <a:spcPts val="600"/>
                        </a:spcBef>
                        <a:buFont typeface="Arial" panose="020B0604020202020204" pitchFamily="34" charset="0"/>
                        <a:buChar cha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Initiate at least moderate-intensity statin; perform further risk assessment to consider using high-intensity statin</a:t>
                      </a:r>
                    </a:p>
                  </a:txBody>
                  <a:tcPr marL="51435" marR="102870" marT="46292" marB="1849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accent2">
                        <a:alpha val="11000"/>
                      </a:schemeClr>
                    </a:solidFill>
                  </a:tcPr>
                </a:tc>
                <a:extLst>
                  <a:ext uri="{0D108BD9-81ED-4DB2-BD59-A6C34878D82A}">
                    <a16:rowId xmlns:a16="http://schemas.microsoft.com/office/drawing/2014/main" val="830332950"/>
                  </a:ext>
                </a:extLst>
              </a:tr>
            </a:tbl>
          </a:graphicData>
        </a:graphic>
      </p:graphicFrame>
    </p:spTree>
    <p:extLst>
      <p:ext uri="{BB962C8B-B14F-4D97-AF65-F5344CB8AC3E}">
        <p14:creationId xmlns:p14="http://schemas.microsoft.com/office/powerpoint/2010/main" val="958022407"/>
      </p:ext>
    </p:extLst>
  </p:cSld>
  <p:clrMapOvr>
    <a:masterClrMapping/>
  </p:clrMapOvr>
  <p:transition spd="slow" advTm="48256"/>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p:txBody>
          <a:bodyPr>
            <a:normAutofit/>
          </a:bodyPr>
          <a:lstStyle/>
          <a:p>
            <a:r>
              <a:rPr lang="en-US" sz="1800" dirty="0"/>
              <a:t>HHS Antiretroviral Therapy Guidelines: February 27, 2024 </a:t>
            </a:r>
            <a:br>
              <a:rPr lang="en-US" sz="2399" dirty="0"/>
            </a:br>
            <a:r>
              <a:rPr lang="en-US" sz="2200" dirty="0"/>
              <a:t>Statin Therapy for People with HIV</a:t>
            </a:r>
          </a:p>
        </p:txBody>
      </p:sp>
      <p:sp>
        <p:nvSpPr>
          <p:cNvPr id="3" name="Content Placeholder 2"/>
          <p:cNvSpPr>
            <a:spLocks noGrp="1"/>
          </p:cNvSpPr>
          <p:nvPr>
            <p:ph type="body" sz="quarter" idx="14"/>
          </p:nvPr>
        </p:nvSpPr>
        <p:spPr/>
        <p:txBody>
          <a:bodyPr/>
          <a:lstStyle/>
          <a:p>
            <a:r>
              <a:rPr lang="en-US" dirty="0"/>
              <a:t>Source: HHS Guidelines for Use of Antiretroviral Agents in Adults and Adolescents with HIV. February 27, 2024. </a:t>
            </a:r>
          </a:p>
        </p:txBody>
      </p:sp>
      <p:graphicFrame>
        <p:nvGraphicFramePr>
          <p:cNvPr id="4" name="Group 65">
            <a:extLst>
              <a:ext uri="{FF2B5EF4-FFF2-40B4-BE49-F238E27FC236}">
                <a16:creationId xmlns:a16="http://schemas.microsoft.com/office/drawing/2014/main" id="{CED4162C-00DA-21B0-8AAD-BFBA7C05915E}"/>
              </a:ext>
            </a:extLst>
          </p:cNvPr>
          <p:cNvGraphicFramePr>
            <a:graphicFrameLocks noGrp="1"/>
          </p:cNvGraphicFramePr>
          <p:nvPr>
            <p:extLst>
              <p:ext uri="{D42A27DB-BD31-4B8C-83A1-F6EECF244321}">
                <p14:modId xmlns:p14="http://schemas.microsoft.com/office/powerpoint/2010/main" val="3026782471"/>
              </p:ext>
            </p:extLst>
          </p:nvPr>
        </p:nvGraphicFramePr>
        <p:xfrm>
          <a:off x="628629" y="1014299"/>
          <a:ext cx="7863840" cy="3721913"/>
        </p:xfrm>
        <a:graphic>
          <a:graphicData uri="http://schemas.openxmlformats.org/drawingml/2006/table">
            <a:tbl>
              <a:tblPr>
                <a:effectLst/>
              </a:tblPr>
              <a:tblGrid>
                <a:gridCol w="2621280">
                  <a:extLst>
                    <a:ext uri="{9D8B030D-6E8A-4147-A177-3AD203B41FA5}">
                      <a16:colId xmlns:a16="http://schemas.microsoft.com/office/drawing/2014/main" val="20000"/>
                    </a:ext>
                  </a:extLst>
                </a:gridCol>
                <a:gridCol w="2621280">
                  <a:extLst>
                    <a:ext uri="{9D8B030D-6E8A-4147-A177-3AD203B41FA5}">
                      <a16:colId xmlns:a16="http://schemas.microsoft.com/office/drawing/2014/main" val="20001"/>
                    </a:ext>
                  </a:extLst>
                </a:gridCol>
                <a:gridCol w="2621280">
                  <a:extLst>
                    <a:ext uri="{9D8B030D-6E8A-4147-A177-3AD203B41FA5}">
                      <a16:colId xmlns:a16="http://schemas.microsoft.com/office/drawing/2014/main" val="20002"/>
                    </a:ext>
                  </a:extLst>
                </a:gridCol>
              </a:tblGrid>
              <a:tr h="478170">
                <a:tc gridSpan="3">
                  <a:txBody>
                    <a:bodyPr/>
                    <a:lstStyle/>
                    <a:p>
                      <a:pPr marL="91440" marR="0" lvl="0" indent="0" algn="l" defTabSz="457200" rtl="0" eaLnBrk="0" fontAlgn="base" latinLnBrk="0" hangingPunct="0">
                        <a:lnSpc>
                          <a:spcPts val="2000"/>
                        </a:lnSpc>
                        <a:spcBef>
                          <a:spcPct val="20000"/>
                        </a:spcBef>
                        <a:spcAft>
                          <a:spcPct val="0"/>
                        </a:spcAft>
                        <a:buClr>
                          <a:srgbClr val="7592A4"/>
                        </a:buClr>
                        <a:buSzTx/>
                        <a:buFont typeface="Arial" pitchFamily="-108" charset="0"/>
                        <a:buNone/>
                        <a:tabLst/>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High-, Moderate-, and Low-Intensity Statin Therapy</a:t>
                      </a:r>
                    </a:p>
                  </a:txBody>
                  <a:tcPr marL="51435" marR="102870" marT="18490" marB="1849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5">
                        <a:lumMod val="50000"/>
                      </a:schemeClr>
                    </a:solidFill>
                  </a:tcPr>
                </a:tc>
                <a:tc hMerge="1">
                  <a:txBody>
                    <a:bodyPr/>
                    <a:lstStyle/>
                    <a:p>
                      <a:endParaRPr lang="en-US"/>
                    </a:p>
                  </a:txBody>
                  <a:tcPr/>
                </a:tc>
                <a:tc hMerge="1">
                  <a:txBody>
                    <a:bodyPr/>
                    <a:lstStyle/>
                    <a:p>
                      <a:pPr marL="0" marR="0" lvl="0" indent="0" algn="l" defTabSz="457200" rtl="0" eaLnBrk="0" fontAlgn="base" latinLnBrk="0" hangingPunct="0">
                        <a:lnSpc>
                          <a:spcPts val="2000"/>
                        </a:lnSpc>
                        <a:spcBef>
                          <a:spcPts val="0"/>
                        </a:spcBef>
                        <a:spcAft>
                          <a:spcPct val="0"/>
                        </a:spcAft>
                        <a:buClr>
                          <a:srgbClr val="7592A4"/>
                        </a:buClr>
                        <a:buSzTx/>
                        <a:buFont typeface="Arial" pitchFamily="-108" charset="0"/>
                        <a:buNone/>
                        <a:tabLst/>
                      </a:pPr>
                      <a:endParaRPr kumimoji="0" lang="en-US" sz="1800" b="1" i="0" u="none" strike="noStrike" cap="none" normalizeH="0" baseline="0" dirty="0">
                        <a:ln>
                          <a:noFill/>
                        </a:ln>
                        <a:solidFill>
                          <a:srgbClr val="FFFFFF"/>
                        </a:solidFill>
                        <a:effectLst/>
                        <a:latin typeface="+mn-lt"/>
                        <a:ea typeface="ＭＳ Ｐゴシック" pitchFamily="-108" charset="-128"/>
                        <a:cs typeface="Arial"/>
                      </a:endParaRPr>
                    </a:p>
                  </a:txBody>
                  <a:tcPr marL="182880" marR="182880" marT="32871" marB="32871" anchor="ctr" horzOverflow="overflow">
                    <a:lnL w="190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0"/>
                  </a:ext>
                </a:extLst>
              </a:tr>
              <a:tr h="590853">
                <a:tc>
                  <a:txBody>
                    <a:bodyPr/>
                    <a:lstStyle/>
                    <a:p>
                      <a:pPr marL="91440">
                        <a:lnSpc>
                          <a:spcPts val="1600"/>
                        </a:lnSpc>
                        <a:spcBef>
                          <a:spcPts val="0"/>
                        </a:spcBef>
                        <a:spcAft>
                          <a:spcPts val="0"/>
                        </a:spcAft>
                      </a:pPr>
                      <a:r>
                        <a:rPr lang="en-US" sz="1400" b="1" i="1" u="none" strike="noStrike" kern="1200" baseline="0" dirty="0">
                          <a:solidFill>
                            <a:schemeClr val="bg1"/>
                          </a:solidFill>
                          <a:latin typeface="Arial" panose="020B0604020202020204" pitchFamily="34" charset="0"/>
                          <a:ea typeface="+mn-ea"/>
                          <a:cs typeface="Arial" panose="020B0604020202020204" pitchFamily="34" charset="0"/>
                        </a:rPr>
                        <a:t>High-Intensity</a:t>
                      </a:r>
                      <a:r>
                        <a:rPr lang="en-US" sz="1400" b="0" i="1" u="none" strike="noStrike" kern="1200" baseline="0" dirty="0">
                          <a:solidFill>
                            <a:schemeClr val="bg1"/>
                          </a:solidFill>
                          <a:latin typeface="Arial" panose="020B0604020202020204" pitchFamily="34" charset="0"/>
                          <a:ea typeface="+mn-ea"/>
                          <a:cs typeface="Arial" panose="020B0604020202020204" pitchFamily="34" charset="0"/>
                        </a:rPr>
                        <a:t>	</a:t>
                      </a:r>
                    </a:p>
                    <a:p>
                      <a:pPr marL="91440" marR="0" indent="0" algn="l" defTabSz="914400" rtl="0" eaLnBrk="1" fontAlgn="auto" latinLnBrk="0" hangingPunct="1">
                        <a:lnSpc>
                          <a:spcPts val="1800"/>
                        </a:lnSpc>
                        <a:spcBef>
                          <a:spcPts val="0"/>
                        </a:spcBef>
                        <a:spcAft>
                          <a:spcPts val="0"/>
                        </a:spcAft>
                        <a:buClrTx/>
                        <a:buSzTx/>
                        <a:buFontTx/>
                        <a:buNone/>
                        <a:tabLst/>
                        <a:defRPr/>
                      </a:pPr>
                      <a:r>
                        <a:rPr lang="en-US" sz="1400" b="0" i="0" u="none" strike="noStrike" kern="1200" baseline="0" dirty="0">
                          <a:solidFill>
                            <a:schemeClr val="bg1"/>
                          </a:solidFill>
                          <a:latin typeface="Arial" panose="020B0604020202020204" pitchFamily="34" charset="0"/>
                          <a:ea typeface="+mn-ea"/>
                          <a:cs typeface="Arial" panose="020B0604020202020204" pitchFamily="34" charset="0"/>
                        </a:rPr>
                        <a:t>Lowers LDL–C by ≥50% </a:t>
                      </a:r>
                    </a:p>
                  </a:txBody>
                  <a:tcPr marL="51435" marR="102870" marT="18490" marB="18490" anchor="ctr" horzOverflow="overflow">
                    <a:lnL w="952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67B2"/>
                    </a:solidFill>
                  </a:tcPr>
                </a:tc>
                <a:tc>
                  <a:txBody>
                    <a:bodyPr/>
                    <a:lstStyle/>
                    <a:p>
                      <a:pPr marL="91440" marR="0" lvl="0" indent="0" algn="l" defTabSz="457200" rtl="0" eaLnBrk="0" fontAlgn="base" latinLnBrk="0" hangingPunct="0">
                        <a:lnSpc>
                          <a:spcPts val="1600"/>
                        </a:lnSpc>
                        <a:spcBef>
                          <a:spcPts val="0"/>
                        </a:spcBef>
                        <a:spcAft>
                          <a:spcPts val="0"/>
                        </a:spcAft>
                        <a:buClr>
                          <a:srgbClr val="7592A4"/>
                        </a:buClr>
                        <a:buSzTx/>
                        <a:buFont typeface="Arial" pitchFamily="-108" charset="0"/>
                        <a:buNone/>
                        <a:tabLst/>
                        <a:defRPr/>
                      </a:pPr>
                      <a:r>
                        <a:rPr lang="en-US" sz="1400" b="1" i="1" u="none" strike="noStrike" kern="1200" baseline="0" dirty="0">
                          <a:solidFill>
                            <a:schemeClr val="bg1"/>
                          </a:solidFill>
                          <a:latin typeface="Arial" panose="020B0604020202020204" pitchFamily="34" charset="0"/>
                          <a:ea typeface="+mn-ea"/>
                          <a:cs typeface="Arial" panose="020B0604020202020204" pitchFamily="34" charset="0"/>
                        </a:rPr>
                        <a:t>Moderate-Intensity</a:t>
                      </a:r>
                    </a:p>
                    <a:p>
                      <a:pPr marL="91440" marR="0" lvl="0" indent="0" algn="l" defTabSz="457200" rtl="0" eaLnBrk="0" fontAlgn="base" latinLnBrk="0" hangingPunct="0">
                        <a:lnSpc>
                          <a:spcPts val="1800"/>
                        </a:lnSpc>
                        <a:spcBef>
                          <a:spcPts val="0"/>
                        </a:spcBef>
                        <a:spcAft>
                          <a:spcPts val="0"/>
                        </a:spcAft>
                        <a:buClr>
                          <a:srgbClr val="7592A4"/>
                        </a:buClr>
                        <a:buSzTx/>
                        <a:buFont typeface="Arial" pitchFamily="-108" charset="0"/>
                        <a:buNone/>
                        <a:tabLst/>
                        <a:defRPr/>
                      </a:pPr>
                      <a:r>
                        <a:rPr lang="en-US" sz="1400" b="0" i="0" u="none" strike="noStrike" kern="1200" baseline="0" dirty="0">
                          <a:solidFill>
                            <a:schemeClr val="bg1"/>
                          </a:solidFill>
                          <a:latin typeface="Arial" panose="020B0604020202020204" pitchFamily="34" charset="0"/>
                          <a:ea typeface="+mn-ea"/>
                          <a:cs typeface="Arial" panose="020B0604020202020204" pitchFamily="34" charset="0"/>
                        </a:rPr>
                        <a:t>Lowers LDL–C by 30-49% </a:t>
                      </a:r>
                    </a:p>
                  </a:txBody>
                  <a:tcPr marL="51435" marR="102870" marT="18490" marB="184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735F86"/>
                    </a:solidFill>
                  </a:tcPr>
                </a:tc>
                <a:tc>
                  <a:txBody>
                    <a:bodyPr/>
                    <a:lstStyle/>
                    <a:p>
                      <a:pPr marL="91440" marR="0" lvl="0" indent="0" algn="l" defTabSz="457200" rtl="0" eaLnBrk="0" fontAlgn="base" latinLnBrk="0" hangingPunct="0">
                        <a:lnSpc>
                          <a:spcPts val="1600"/>
                        </a:lnSpc>
                        <a:spcBef>
                          <a:spcPts val="0"/>
                        </a:spcBef>
                        <a:spcAft>
                          <a:spcPts val="0"/>
                        </a:spcAft>
                        <a:buClr>
                          <a:srgbClr val="7592A4"/>
                        </a:buClr>
                        <a:buSzTx/>
                        <a:buFont typeface="Arial" pitchFamily="-108" charset="0"/>
                        <a:buNone/>
                        <a:tabLst/>
                        <a:defRPr/>
                      </a:pPr>
                      <a:r>
                        <a:rPr lang="en-US" sz="1400" b="1" i="1" u="none" strike="noStrike" kern="1200" baseline="0" dirty="0">
                          <a:solidFill>
                            <a:schemeClr val="bg1"/>
                          </a:solidFill>
                          <a:latin typeface="Arial" panose="020B0604020202020204" pitchFamily="34" charset="0"/>
                          <a:ea typeface="+mn-ea"/>
                          <a:cs typeface="Arial" panose="020B0604020202020204" pitchFamily="34" charset="0"/>
                        </a:rPr>
                        <a:t>Low-Intensity</a:t>
                      </a:r>
                    </a:p>
                    <a:p>
                      <a:pPr marL="91440" marR="0" lvl="0" indent="0" algn="l" defTabSz="457200" rtl="0" eaLnBrk="0" fontAlgn="base" latinLnBrk="0" hangingPunct="0">
                        <a:lnSpc>
                          <a:spcPts val="1800"/>
                        </a:lnSpc>
                        <a:spcBef>
                          <a:spcPts val="0"/>
                        </a:spcBef>
                        <a:spcAft>
                          <a:spcPts val="0"/>
                        </a:spcAft>
                        <a:buClr>
                          <a:srgbClr val="7592A4"/>
                        </a:buClr>
                        <a:buSzTx/>
                        <a:buFont typeface="Arial" pitchFamily="-108" charset="0"/>
                        <a:buNone/>
                        <a:tabLst/>
                        <a:defRPr/>
                      </a:pPr>
                      <a:r>
                        <a:rPr lang="en-US" sz="1400" b="0" i="0" u="none" strike="noStrike" kern="1200" baseline="0" dirty="0">
                          <a:solidFill>
                            <a:schemeClr val="bg1"/>
                          </a:solidFill>
                          <a:latin typeface="Arial" panose="020B0604020202020204" pitchFamily="34" charset="0"/>
                          <a:ea typeface="+mn-ea"/>
                          <a:cs typeface="Arial" panose="020B0604020202020204" pitchFamily="34" charset="0"/>
                        </a:rPr>
                        <a:t>Lowers LDL–C by &lt;30% </a:t>
                      </a:r>
                    </a:p>
                  </a:txBody>
                  <a:tcPr marL="51435" marR="102870" marT="18490" marB="18490" anchor="ctr" horzOverflow="overflow">
                    <a:lnL w="285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9F7702"/>
                    </a:solidFill>
                  </a:tcPr>
                </a:tc>
                <a:extLst>
                  <a:ext uri="{0D108BD9-81ED-4DB2-BD59-A6C34878D82A}">
                    <a16:rowId xmlns:a16="http://schemas.microsoft.com/office/drawing/2014/main" val="10001"/>
                  </a:ext>
                </a:extLst>
              </a:tr>
              <a:tr h="2652890">
                <a:tc>
                  <a:txBody>
                    <a:bodyPr/>
                    <a:lstStyle/>
                    <a:p>
                      <a:pPr marL="91440">
                        <a:lnSpc>
                          <a:spcPts val="2500"/>
                        </a:lnSpc>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Atorvastatin 40-80 mg QD</a:t>
                      </a:r>
                    </a:p>
                    <a:p>
                      <a:pPr marL="91440">
                        <a:lnSpc>
                          <a:spcPts val="2500"/>
                        </a:lnSpc>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Rosuvastatin 20-40 mg QD	</a:t>
                      </a:r>
                    </a:p>
                  </a:txBody>
                  <a:tcPr marL="51435" marR="102870" marT="46292" marB="18490" horzOverflow="overflow">
                    <a:lnL w="952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0070C0">
                        <a:alpha val="10000"/>
                      </a:srgbClr>
                    </a:solidFill>
                  </a:tcPr>
                </a:tc>
                <a:tc>
                  <a:txBody>
                    <a:bodyPr/>
                    <a:lstStyle/>
                    <a:p>
                      <a:pPr marL="91440" marR="0" lvl="0" indent="0" algn="l" defTabSz="685800" rtl="0" eaLnBrk="1" fontAlgn="auto" latinLnBrk="0" hangingPunct="1">
                        <a:lnSpc>
                          <a:spcPts val="2500"/>
                        </a:lnSpc>
                        <a:spcBef>
                          <a:spcPts val="0"/>
                        </a:spcBef>
                        <a:spcAft>
                          <a:spcPts val="0"/>
                        </a:spcAft>
                        <a:buClrTx/>
                        <a:buSzTx/>
                        <a:buFontTx/>
                        <a:buNone/>
                        <a:tabLst/>
                        <a:defRPr/>
                      </a:pPr>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Pitavastatin 4 mg QD</a:t>
                      </a:r>
                    </a:p>
                    <a:p>
                      <a:pPr marL="91440">
                        <a:lnSpc>
                          <a:spcPts val="2500"/>
                        </a:lnSpc>
                      </a:pPr>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Atorvastatin 20 mg QD</a:t>
                      </a:r>
                    </a:p>
                    <a:p>
                      <a:pPr marL="91440">
                        <a:lnSpc>
                          <a:spcPts val="2500"/>
                        </a:lnSpc>
                      </a:pPr>
                      <a:r>
                        <a:rPr lang="en-US" sz="1400" b="1" i="0" u="none" strike="noStrike" kern="1200" baseline="0" dirty="0">
                          <a:solidFill>
                            <a:schemeClr val="tx1"/>
                          </a:solidFill>
                          <a:latin typeface="Arial" panose="020B0604020202020204" pitchFamily="34" charset="0"/>
                          <a:ea typeface="+mn-ea"/>
                          <a:cs typeface="Arial" panose="020B0604020202020204" pitchFamily="34" charset="0"/>
                        </a:rPr>
                        <a:t>Rosuvastatin 10 mg QD</a:t>
                      </a:r>
                    </a:p>
                    <a:p>
                      <a:pPr marL="91440">
                        <a:lnSpc>
                          <a:spcPts val="2500"/>
                        </a:lnSpc>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Simvastatin 20-40 mg QD</a:t>
                      </a:r>
                    </a:p>
                    <a:p>
                      <a:pPr marL="91440">
                        <a:lnSpc>
                          <a:spcPts val="2500"/>
                        </a:lnSpc>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Pravastatin 40-80 mg QD</a:t>
                      </a:r>
                    </a:p>
                    <a:p>
                      <a:pPr marL="91440">
                        <a:lnSpc>
                          <a:spcPts val="2500"/>
                        </a:lnSpc>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Lovastatin 40-80 mg QD</a:t>
                      </a:r>
                    </a:p>
                    <a:p>
                      <a:pPr marL="91440">
                        <a:lnSpc>
                          <a:spcPts val="2500"/>
                        </a:lnSpc>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Fluvastatin XL 80 mg QD</a:t>
                      </a:r>
                    </a:p>
                    <a:p>
                      <a:pPr marL="91440">
                        <a:lnSpc>
                          <a:spcPts val="2500"/>
                        </a:lnSpc>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Fluvastatin 40 mg BID </a:t>
                      </a:r>
                    </a:p>
                  </a:txBody>
                  <a:tcPr marL="51435" marR="102870" marT="46292" marB="1849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735F86">
                        <a:alpha val="10000"/>
                      </a:srgbClr>
                    </a:solidFill>
                  </a:tcPr>
                </a:tc>
                <a:tc>
                  <a:txBody>
                    <a:bodyPr/>
                    <a:lstStyle/>
                    <a:p>
                      <a:pPr marL="91440">
                        <a:lnSpc>
                          <a:spcPts val="2500"/>
                        </a:lnSpc>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Simvastatin 10 mg QD</a:t>
                      </a:r>
                    </a:p>
                    <a:p>
                      <a:pPr marL="91440">
                        <a:lnSpc>
                          <a:spcPts val="2500"/>
                        </a:lnSpc>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Pravastatin 10-20 mg QD</a:t>
                      </a:r>
                    </a:p>
                    <a:p>
                      <a:pPr marL="91440">
                        <a:lnSpc>
                          <a:spcPts val="2500"/>
                        </a:lnSpc>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Lovastatin 20 mg QD</a:t>
                      </a:r>
                    </a:p>
                    <a:p>
                      <a:pPr marL="91440">
                        <a:lnSpc>
                          <a:spcPts val="2500"/>
                        </a:lnSpc>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Fluvastatin 20-40 mg QD</a:t>
                      </a:r>
                    </a:p>
                  </a:txBody>
                  <a:tcPr marL="51435" marR="102870" marT="46292" marB="18490" horzOverflow="overflow">
                    <a:lnL w="285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C09001">
                        <a:alpha val="11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65370051"/>
      </p:ext>
    </p:extLst>
  </p:cSld>
  <p:clrMapOvr>
    <a:masterClrMapping/>
  </p:clrMapOvr>
  <p:transition spd="slow" advTm="42715"/>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p:txBody>
          <a:bodyPr>
            <a:normAutofit/>
          </a:bodyPr>
          <a:lstStyle/>
          <a:p>
            <a:r>
              <a:rPr lang="en-US" sz="1800" dirty="0"/>
              <a:t>HHS Antiretroviral Therapy Guidelines: February 27, 2024 </a:t>
            </a:r>
            <a:br>
              <a:rPr lang="en-US" sz="2399" dirty="0"/>
            </a:br>
            <a:r>
              <a:rPr lang="en-US" sz="2200" dirty="0"/>
              <a:t>Statin Therapy for People with HIV</a:t>
            </a:r>
          </a:p>
        </p:txBody>
      </p:sp>
      <p:sp>
        <p:nvSpPr>
          <p:cNvPr id="3" name="Content Placeholder 2"/>
          <p:cNvSpPr>
            <a:spLocks noGrp="1"/>
          </p:cNvSpPr>
          <p:nvPr>
            <p:ph type="body" sz="quarter" idx="14"/>
          </p:nvPr>
        </p:nvSpPr>
        <p:spPr/>
        <p:txBody>
          <a:bodyPr/>
          <a:lstStyle/>
          <a:p>
            <a:r>
              <a:rPr lang="en-US" dirty="0"/>
              <a:t>Source: HHS Guidelines for Use of Antiretroviral Agents in Adults and Adolescents with HIV. February 27, 2024. </a:t>
            </a:r>
          </a:p>
        </p:txBody>
      </p:sp>
      <p:graphicFrame>
        <p:nvGraphicFramePr>
          <p:cNvPr id="4" name="Group 65">
            <a:extLst>
              <a:ext uri="{FF2B5EF4-FFF2-40B4-BE49-F238E27FC236}">
                <a16:creationId xmlns:a16="http://schemas.microsoft.com/office/drawing/2014/main" id="{CED4162C-00DA-21B0-8AAD-BFBA7C05915E}"/>
              </a:ext>
            </a:extLst>
          </p:cNvPr>
          <p:cNvGraphicFramePr>
            <a:graphicFrameLocks noGrp="1"/>
          </p:cNvGraphicFramePr>
          <p:nvPr>
            <p:extLst>
              <p:ext uri="{D42A27DB-BD31-4B8C-83A1-F6EECF244321}">
                <p14:modId xmlns:p14="http://schemas.microsoft.com/office/powerpoint/2010/main" val="3613043253"/>
              </p:ext>
            </p:extLst>
          </p:nvPr>
        </p:nvGraphicFramePr>
        <p:xfrm>
          <a:off x="272609" y="1014300"/>
          <a:ext cx="8595360" cy="3657600"/>
        </p:xfrm>
        <a:graphic>
          <a:graphicData uri="http://schemas.openxmlformats.org/drawingml/2006/table">
            <a:tbl>
              <a:tblPr>
                <a:effectLst/>
              </a:tblPr>
              <a:tblGrid>
                <a:gridCol w="2211511">
                  <a:extLst>
                    <a:ext uri="{9D8B030D-6E8A-4147-A177-3AD203B41FA5}">
                      <a16:colId xmlns:a16="http://schemas.microsoft.com/office/drawing/2014/main" val="20000"/>
                    </a:ext>
                  </a:extLst>
                </a:gridCol>
                <a:gridCol w="6383849">
                  <a:extLst>
                    <a:ext uri="{9D8B030D-6E8A-4147-A177-3AD203B41FA5}">
                      <a16:colId xmlns:a16="http://schemas.microsoft.com/office/drawing/2014/main" val="20002"/>
                    </a:ext>
                  </a:extLst>
                </a:gridCol>
              </a:tblGrid>
              <a:tr h="346284">
                <a:tc gridSpan="2">
                  <a:txBody>
                    <a:bodyPr/>
                    <a:lstStyle/>
                    <a:p>
                      <a:pPr marL="91440" marR="0" lvl="0" indent="0" algn="l" defTabSz="457200" rtl="0" eaLnBrk="0" fontAlgn="base" latinLnBrk="0" hangingPunct="0">
                        <a:lnSpc>
                          <a:spcPts val="2000"/>
                        </a:lnSpc>
                        <a:spcBef>
                          <a:spcPct val="20000"/>
                        </a:spcBef>
                        <a:spcAft>
                          <a:spcPct val="0"/>
                        </a:spcAft>
                        <a:buClr>
                          <a:srgbClr val="7592A4"/>
                        </a:buClr>
                        <a:buSzTx/>
                        <a:buFont typeface="Arial" pitchFamily="-108" charset="0"/>
                        <a:buNone/>
                        <a:tabLst/>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Statin-ARV Drug-Drug Interactions</a:t>
                      </a:r>
                    </a:p>
                  </a:txBody>
                  <a:tcPr marL="51435" marR="102870" marT="18490" marB="1849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5">
                        <a:lumMod val="50000"/>
                      </a:schemeClr>
                    </a:solidFill>
                  </a:tcPr>
                </a:tc>
                <a:tc hMerge="1">
                  <a:txBody>
                    <a:bodyPr/>
                    <a:lstStyle/>
                    <a:p>
                      <a:pPr marL="0" marR="0" lvl="0" indent="0" algn="l" defTabSz="457200" rtl="0" eaLnBrk="0" fontAlgn="base" latinLnBrk="0" hangingPunct="0">
                        <a:lnSpc>
                          <a:spcPts val="2000"/>
                        </a:lnSpc>
                        <a:spcBef>
                          <a:spcPts val="0"/>
                        </a:spcBef>
                        <a:spcAft>
                          <a:spcPct val="0"/>
                        </a:spcAft>
                        <a:buClr>
                          <a:srgbClr val="7592A4"/>
                        </a:buClr>
                        <a:buSzTx/>
                        <a:buFont typeface="Arial" pitchFamily="-108" charset="0"/>
                        <a:buNone/>
                        <a:tabLst/>
                      </a:pPr>
                      <a:endParaRPr kumimoji="0" lang="en-US" sz="1800" b="1" i="0" u="none" strike="noStrike" cap="none" normalizeH="0" baseline="0" dirty="0">
                        <a:ln>
                          <a:noFill/>
                        </a:ln>
                        <a:solidFill>
                          <a:srgbClr val="FFFFFF"/>
                        </a:solidFill>
                        <a:effectLst/>
                        <a:latin typeface="+mn-lt"/>
                        <a:ea typeface="ＭＳ Ｐゴシック" pitchFamily="-108" charset="-128"/>
                        <a:cs typeface="Arial"/>
                      </a:endParaRPr>
                    </a:p>
                  </a:txBody>
                  <a:tcPr marL="182880" marR="182880" marT="32871" marB="32871" anchor="ctr" horzOverflow="overflow">
                    <a:lnL w="9525" cap="flat" cmpd="sng" algn="ctr">
                      <a:solidFill>
                        <a:schemeClr val="bg1"/>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0"/>
                  </a:ext>
                </a:extLst>
              </a:tr>
              <a:tr h="372418">
                <a:tc>
                  <a:txBody>
                    <a:bodyPr/>
                    <a:lstStyle/>
                    <a:p>
                      <a:pPr marL="45720">
                        <a:lnSpc>
                          <a:spcPts val="1600"/>
                        </a:lnSpc>
                        <a:spcBef>
                          <a:spcPts val="0"/>
                        </a:spcBef>
                        <a:spcAft>
                          <a:spcPts val="0"/>
                        </a:spcAft>
                      </a:pPr>
                      <a:r>
                        <a:rPr lang="en-US" sz="1400" b="1" i="0" u="none" strike="noStrike" kern="1200" baseline="0" dirty="0">
                          <a:solidFill>
                            <a:schemeClr val="bg1"/>
                          </a:solidFill>
                          <a:latin typeface="Arial" panose="020B0604020202020204" pitchFamily="34" charset="0"/>
                          <a:ea typeface="+mn-ea"/>
                          <a:cs typeface="Arial" panose="020B0604020202020204" pitchFamily="34" charset="0"/>
                        </a:rPr>
                        <a:t>Recommended Statins</a:t>
                      </a:r>
                    </a:p>
                  </a:txBody>
                  <a:tcPr marL="51435" marR="102870" marT="18490" marB="18490" anchor="ctr" horzOverflow="overflow">
                    <a:lnL w="952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47532"/>
                    </a:solidFill>
                  </a:tcPr>
                </a:tc>
                <a:tc>
                  <a:txBody>
                    <a:bodyPr/>
                    <a:lstStyle/>
                    <a:p>
                      <a:pPr marL="91440" marR="0" lvl="0" indent="0" algn="l" defTabSz="457200" rtl="0" eaLnBrk="0" fontAlgn="base" latinLnBrk="0" hangingPunct="0">
                        <a:lnSpc>
                          <a:spcPts val="1600"/>
                        </a:lnSpc>
                        <a:spcBef>
                          <a:spcPts val="0"/>
                        </a:spcBef>
                        <a:spcAft>
                          <a:spcPts val="0"/>
                        </a:spcAft>
                        <a:buClr>
                          <a:srgbClr val="7592A4"/>
                        </a:buClr>
                        <a:buSzTx/>
                        <a:buFont typeface="Arial" pitchFamily="-108" charset="0"/>
                        <a:buNone/>
                        <a:tabLst/>
                        <a:defRPr/>
                      </a:pPr>
                      <a:r>
                        <a:rPr lang="en-US" sz="1400" b="1" i="0" u="none" strike="noStrike" kern="1200" baseline="0" dirty="0">
                          <a:solidFill>
                            <a:schemeClr val="bg1"/>
                          </a:solidFill>
                          <a:latin typeface="Arial" panose="020B0604020202020204" pitchFamily="34" charset="0"/>
                          <a:ea typeface="+mn-ea"/>
                          <a:cs typeface="Arial" panose="020B0604020202020204" pitchFamily="34" charset="0"/>
                        </a:rPr>
                        <a:t>ARV Interaction Cautions &amp; Considerations</a:t>
                      </a:r>
                      <a:endParaRPr lang="en-US" sz="1400" b="0" i="0" u="none" strike="noStrike" kern="1200" baseline="0" dirty="0">
                        <a:solidFill>
                          <a:schemeClr val="bg1"/>
                        </a:solidFill>
                        <a:latin typeface="Arial" panose="020B0604020202020204" pitchFamily="34" charset="0"/>
                        <a:ea typeface="+mn-ea"/>
                        <a:cs typeface="Arial" panose="020B0604020202020204" pitchFamily="34" charset="0"/>
                      </a:endParaRPr>
                    </a:p>
                  </a:txBody>
                  <a:tcPr marL="51435" marR="102870" marT="18490" marB="18490" anchor="ctr" horzOverflow="overflow">
                    <a:lnL w="285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5695"/>
                    </a:solidFill>
                  </a:tcPr>
                </a:tc>
                <a:extLst>
                  <a:ext uri="{0D108BD9-81ED-4DB2-BD59-A6C34878D82A}">
                    <a16:rowId xmlns:a16="http://schemas.microsoft.com/office/drawing/2014/main" val="10001"/>
                  </a:ext>
                </a:extLst>
              </a:tr>
              <a:tr h="499226">
                <a:tc>
                  <a:txBody>
                    <a:bodyPr/>
                    <a:lstStyle/>
                    <a:p>
                      <a:pPr marL="45720">
                        <a:lnSpc>
                          <a:spcPts val="2500"/>
                        </a:lnSpc>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Pitavastatin</a:t>
                      </a:r>
                    </a:p>
                  </a:txBody>
                  <a:tcPr marL="51435" marR="102870" marT="46292" marB="18490" anchor="ctr" horzOverflow="overflow">
                    <a:lnL w="952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628C36">
                        <a:alpha val="10000"/>
                      </a:srgbClr>
                    </a:solidFill>
                  </a:tcPr>
                </a:tc>
                <a:tc>
                  <a:txBody>
                    <a:bodyPr/>
                    <a:lstStyle/>
                    <a:p>
                      <a:pPr marL="194310" indent="-137160">
                        <a:lnSpc>
                          <a:spcPts val="1500"/>
                        </a:lnSpc>
                        <a:spcBef>
                          <a:spcPts val="400"/>
                        </a:spcBef>
                        <a:buFont typeface="Arial" panose="020B0604020202020204" pitchFamily="34" charset="0"/>
                        <a:buChar cha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No data with EVG/c, ATV/c, DRV/c, or FTR; use standard dose and monitor</a:t>
                      </a:r>
                    </a:p>
                  </a:txBody>
                  <a:tcPr marL="51435" marR="102870" marT="46292" marB="18490" anchor="ctr" horzOverflow="overflow">
                    <a:lnL w="285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497F">
                        <a:alpha val="11000"/>
                      </a:srgbClr>
                    </a:solidFill>
                  </a:tcPr>
                </a:tc>
                <a:extLst>
                  <a:ext uri="{0D108BD9-81ED-4DB2-BD59-A6C34878D82A}">
                    <a16:rowId xmlns:a16="http://schemas.microsoft.com/office/drawing/2014/main" val="10003"/>
                  </a:ext>
                </a:extLst>
              </a:tr>
              <a:tr h="1172018">
                <a:tc>
                  <a:txBody>
                    <a:bodyPr/>
                    <a:lstStyle/>
                    <a:p>
                      <a:pPr marL="45720">
                        <a:lnSpc>
                          <a:spcPts val="2500"/>
                        </a:lnSpc>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Atorvastatin</a:t>
                      </a:r>
                    </a:p>
                  </a:txBody>
                  <a:tcPr marL="51435" marR="102870" marT="46292" marB="18490" anchor="ctr" horzOverflow="overflow">
                    <a:lnL w="952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628C36">
                        <a:alpha val="10000"/>
                      </a:srgbClr>
                    </a:solidFill>
                  </a:tcPr>
                </a:tc>
                <a:tc>
                  <a:txBody>
                    <a:bodyPr/>
                    <a:lstStyle/>
                    <a:p>
                      <a:pPr marL="194310" indent="-137160">
                        <a:lnSpc>
                          <a:spcPts val="1500"/>
                        </a:lnSpc>
                        <a:spcBef>
                          <a:spcPts val="400"/>
                        </a:spcBef>
                        <a:buFont typeface="Arial" panose="020B0604020202020204" pitchFamily="34" charset="0"/>
                        <a:buChar cha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Do not exceed 20 mg daily with EVG/c, DRV/c, or DRV/r</a:t>
                      </a:r>
                    </a:p>
                    <a:p>
                      <a:pPr marL="194310" indent="-137160">
                        <a:lnSpc>
                          <a:spcPts val="1500"/>
                        </a:lnSpc>
                        <a:spcBef>
                          <a:spcPts val="400"/>
                        </a:spcBef>
                        <a:buFont typeface="Arial" panose="020B0604020202020204" pitchFamily="34" charset="0"/>
                        <a:buChar cha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Avoid with ATV/c</a:t>
                      </a:r>
                    </a:p>
                    <a:p>
                      <a:pPr marL="194310" indent="-137160">
                        <a:lnSpc>
                          <a:spcPts val="1500"/>
                        </a:lnSpc>
                        <a:spcBef>
                          <a:spcPts val="400"/>
                        </a:spcBef>
                        <a:buFont typeface="Arial" panose="020B0604020202020204" pitchFamily="34" charset="0"/>
                        <a:buChar cha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Monitor for adverse effects with ATV, ATV/r, FTR</a:t>
                      </a:r>
                    </a:p>
                    <a:p>
                      <a:pPr marL="194310" indent="-137160">
                        <a:lnSpc>
                          <a:spcPts val="1500"/>
                        </a:lnSpc>
                        <a:spcBef>
                          <a:spcPts val="400"/>
                        </a:spcBef>
                        <a:buFont typeface="Arial" panose="020B0604020202020204" pitchFamily="34" charset="0"/>
                        <a:buChar cha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EFV and ETR may decrease concentrations</a:t>
                      </a:r>
                    </a:p>
                  </a:txBody>
                  <a:tcPr marL="51435" marR="102870" marT="46292" marB="18490" anchor="ctr" horzOverflow="overflow">
                    <a:lnL w="285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497F">
                        <a:alpha val="11000"/>
                      </a:srgbClr>
                    </a:solidFill>
                  </a:tcPr>
                </a:tc>
                <a:extLst>
                  <a:ext uri="{0D108BD9-81ED-4DB2-BD59-A6C34878D82A}">
                    <a16:rowId xmlns:a16="http://schemas.microsoft.com/office/drawing/2014/main" val="4026658129"/>
                  </a:ext>
                </a:extLst>
              </a:tr>
              <a:tr h="875990">
                <a:tc>
                  <a:txBody>
                    <a:bodyPr/>
                    <a:lstStyle/>
                    <a:p>
                      <a:pPr marL="45720">
                        <a:lnSpc>
                          <a:spcPts val="2500"/>
                        </a:lnSpc>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Rosuvastatin</a:t>
                      </a:r>
                    </a:p>
                  </a:txBody>
                  <a:tcPr marL="51435" marR="102870" marT="46292" marB="18490" anchor="ctr" horzOverflow="overflow">
                    <a:lnL w="952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628C36">
                        <a:alpha val="10000"/>
                      </a:srgbClr>
                    </a:solidFill>
                  </a:tcPr>
                </a:tc>
                <a:tc>
                  <a:txBody>
                    <a:bodyPr/>
                    <a:lstStyle/>
                    <a:p>
                      <a:pPr marL="194310" indent="-137160">
                        <a:lnSpc>
                          <a:spcPts val="1500"/>
                        </a:lnSpc>
                        <a:spcBef>
                          <a:spcPts val="400"/>
                        </a:spcBef>
                        <a:buFont typeface="Arial" panose="020B0604020202020204" pitchFamily="34" charset="0"/>
                        <a:buChar cha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Monitor for adverse effects with EVG/c, DRV/r, FTR</a:t>
                      </a:r>
                    </a:p>
                    <a:p>
                      <a:pPr marL="194310" indent="-137160">
                        <a:lnSpc>
                          <a:spcPts val="1500"/>
                        </a:lnSpc>
                        <a:spcBef>
                          <a:spcPts val="400"/>
                        </a:spcBef>
                        <a:buFont typeface="Arial" panose="020B0604020202020204" pitchFamily="34" charset="0"/>
                        <a:buChar cha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Do not exceed 20 mg per day with DRV/c</a:t>
                      </a:r>
                    </a:p>
                    <a:p>
                      <a:pPr marL="194310" indent="-137160">
                        <a:lnSpc>
                          <a:spcPts val="1500"/>
                        </a:lnSpc>
                        <a:spcBef>
                          <a:spcPts val="400"/>
                        </a:spcBef>
                        <a:buFont typeface="Arial" panose="020B0604020202020204" pitchFamily="34" charset="0"/>
                        <a:buChar cha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Do not exceed 10 mg per day with ATV, ATV/r, ATV/c</a:t>
                      </a:r>
                    </a:p>
                  </a:txBody>
                  <a:tcPr marL="51435" marR="102870" marT="46292" marB="18490" anchor="ctr" horzOverflow="overflow">
                    <a:lnL w="285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497F">
                        <a:alpha val="11000"/>
                      </a:srgbClr>
                    </a:solidFill>
                  </a:tcPr>
                </a:tc>
                <a:extLst>
                  <a:ext uri="{0D108BD9-81ED-4DB2-BD59-A6C34878D82A}">
                    <a16:rowId xmlns:a16="http://schemas.microsoft.com/office/drawing/2014/main" val="830332950"/>
                  </a:ext>
                </a:extLst>
              </a:tr>
              <a:tr h="391664">
                <a:tc gridSpan="2">
                  <a:txBody>
                    <a:bodyPr/>
                    <a:lstStyle/>
                    <a:p>
                      <a:pPr marL="91440">
                        <a:lnSpc>
                          <a:spcPct val="100000"/>
                        </a:lnSpc>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Abbreviations: EVG/c = elvitegravir/cobicistat, ATV/c = atazanavir/cobicistat, DRV/c = darunavir/cobicistat, darunavir/r = darunavir with ritonavir, ATV/r = atazanavir with ritonavir, FTR = fostemsavir, EFV = efavirenz, ETR = etravirine, FTR = fostemsavir</a:t>
                      </a:r>
                    </a:p>
                  </a:txBody>
                  <a:tcPr marL="51435" marR="102870" marT="46292" marB="1849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866401">
                        <a:alpha val="6667"/>
                      </a:srgbClr>
                    </a:solidFill>
                  </a:tcPr>
                </a:tc>
                <a:tc hMerge="1">
                  <a:txBody>
                    <a:bodyPr/>
                    <a:lstStyle/>
                    <a:p>
                      <a:pPr marL="91440">
                        <a:lnSpc>
                          <a:spcPts val="2500"/>
                        </a:lnSpc>
                      </a:pPr>
                      <a:endParaRPr lang="en-US" sz="14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51435" marR="102870" marT="46292" marB="1849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C09001">
                        <a:alpha val="11000"/>
                      </a:srgbClr>
                    </a:solidFill>
                  </a:tcPr>
                </a:tc>
                <a:extLst>
                  <a:ext uri="{0D108BD9-81ED-4DB2-BD59-A6C34878D82A}">
                    <a16:rowId xmlns:a16="http://schemas.microsoft.com/office/drawing/2014/main" val="3132213477"/>
                  </a:ext>
                </a:extLst>
              </a:tr>
            </a:tbl>
          </a:graphicData>
        </a:graphic>
      </p:graphicFrame>
    </p:spTree>
    <p:extLst>
      <p:ext uri="{BB962C8B-B14F-4D97-AF65-F5344CB8AC3E}">
        <p14:creationId xmlns:p14="http://schemas.microsoft.com/office/powerpoint/2010/main" val="3783876131"/>
      </p:ext>
    </p:extLst>
  </p:cSld>
  <p:clrMapOvr>
    <a:masterClrMapping/>
  </p:clrMapOvr>
  <p:transition spd="slow" advTm="10645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p:txBody>
          <a:bodyPr>
            <a:normAutofit/>
          </a:bodyPr>
          <a:lstStyle/>
          <a:p>
            <a:r>
              <a:rPr lang="en-US" sz="1800" dirty="0"/>
              <a:t>HHS Antiretroviral Therapy Guidelines: February 27, 2024 </a:t>
            </a:r>
            <a:br>
              <a:rPr lang="en-US" sz="2399" dirty="0"/>
            </a:br>
            <a:r>
              <a:rPr lang="en-US" sz="2200" dirty="0"/>
              <a:t>Statin Therapy for People with HIV</a:t>
            </a:r>
          </a:p>
        </p:txBody>
      </p:sp>
      <p:sp>
        <p:nvSpPr>
          <p:cNvPr id="8" name="Content Placeholder 4">
            <a:extLst>
              <a:ext uri="{FF2B5EF4-FFF2-40B4-BE49-F238E27FC236}">
                <a16:creationId xmlns:a16="http://schemas.microsoft.com/office/drawing/2014/main" id="{1532477B-2A89-68E1-073E-A0BA51E7596E}"/>
              </a:ext>
            </a:extLst>
          </p:cNvPr>
          <p:cNvSpPr txBox="1">
            <a:spLocks/>
          </p:cNvSpPr>
          <p:nvPr/>
        </p:nvSpPr>
        <p:spPr>
          <a:xfrm>
            <a:off x="323849" y="1135604"/>
            <a:ext cx="8624207" cy="3600450"/>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fontAlgn="auto">
              <a:spcBef>
                <a:spcPts val="2400"/>
              </a:spcBef>
              <a:spcAft>
                <a:spcPts val="0"/>
              </a:spcAft>
            </a:pPr>
            <a:r>
              <a:rPr lang="en-US" dirty="0"/>
              <a:t>Cardiovascular risk estimator tools:</a:t>
            </a:r>
          </a:p>
          <a:p>
            <a:pPr lvl="1" fontAlgn="auto">
              <a:spcBef>
                <a:spcPts val="2400"/>
              </a:spcBef>
              <a:spcAft>
                <a:spcPts val="0"/>
              </a:spcAft>
            </a:pPr>
            <a:r>
              <a:rPr lang="en-US" dirty="0"/>
              <a:t>ACC ASCVD Risk Estimator Plus: </a:t>
            </a:r>
            <a:br>
              <a:rPr lang="en-US" dirty="0"/>
            </a:br>
            <a:r>
              <a:rPr lang="en-US" sz="1800" dirty="0">
                <a:hlinkClick r:id="rId3"/>
              </a:rPr>
              <a:t>https://tools.acc.org/ascvd-risk-estimator-plus/#!/calculate/estimate/</a:t>
            </a:r>
            <a:r>
              <a:rPr lang="en-US" sz="1800" dirty="0"/>
              <a:t> </a:t>
            </a:r>
          </a:p>
          <a:p>
            <a:pPr lvl="1" fontAlgn="auto">
              <a:spcBef>
                <a:spcPts val="2400"/>
              </a:spcBef>
              <a:spcAft>
                <a:spcPts val="0"/>
              </a:spcAft>
            </a:pPr>
            <a:r>
              <a:rPr lang="en-US" dirty="0"/>
              <a:t>AHA PREVENT™: </a:t>
            </a:r>
            <a:br>
              <a:rPr lang="en-US" dirty="0"/>
            </a:br>
            <a:r>
              <a:rPr lang="en-US" sz="1800" dirty="0">
                <a:hlinkClick r:id="rId4"/>
              </a:rPr>
              <a:t>https://professional.heart.org/en/guidelines-and-statements/prevent-calculator</a:t>
            </a:r>
            <a:r>
              <a:rPr lang="en-US" sz="1800" dirty="0"/>
              <a:t> </a:t>
            </a:r>
          </a:p>
          <a:p>
            <a:pPr fontAlgn="auto">
              <a:spcAft>
                <a:spcPts val="0"/>
              </a:spcAft>
            </a:pPr>
            <a:endParaRPr lang="en-US" dirty="0"/>
          </a:p>
        </p:txBody>
      </p:sp>
    </p:spTree>
    <p:extLst>
      <p:ext uri="{BB962C8B-B14F-4D97-AF65-F5344CB8AC3E}">
        <p14:creationId xmlns:p14="http://schemas.microsoft.com/office/powerpoint/2010/main" val="2245827430"/>
      </p:ext>
    </p:extLst>
  </p:cSld>
  <p:clrMapOvr>
    <a:masterClrMapping/>
  </p:clrMapOvr>
  <p:transition spd="slow" advTm="85322"/>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6C46A81A49D94F9009685E4B23D186" ma:contentTypeVersion="18" ma:contentTypeDescription="Create a new document." ma:contentTypeScope="" ma:versionID="cd528bb84333da0979c517c89cb972f0">
  <xsd:schema xmlns:xsd="http://www.w3.org/2001/XMLSchema" xmlns:xs="http://www.w3.org/2001/XMLSchema" xmlns:p="http://schemas.microsoft.com/office/2006/metadata/properties" xmlns:ns2="b7aca33b-70f7-4b35-941e-ee6681619fcd" xmlns:ns3="f0143cca-387b-4f25-9ae9-1df784fffe76" xmlns:ns4="ab06a5aa-8e31-4bdb-9b13-38c58a92ec8a" targetNamespace="http://schemas.microsoft.com/office/2006/metadata/properties" ma:root="true" ma:fieldsID="313106338404f0059d8ff87d5ef7678a" ns2:_="" ns3:_="" ns4:_="">
    <xsd:import namespace="b7aca33b-70f7-4b35-941e-ee6681619fcd"/>
    <xsd:import namespace="f0143cca-387b-4f25-9ae9-1df784fffe76"/>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ca33b-70f7-4b35-941e-ee668161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143cca-387b-4f25-9ae9-1df784fffe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1604607-135b-4839-a647-a8ae1577f103}" ma:internalName="TaxCatchAll" ma:showField="CatchAllData" ma:web="f0143cca-387b-4f25-9ae9-1df784fff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b7aca33b-70f7-4b35-941e-ee6681619fc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ACFF593-B390-445F-854D-7A583ECD2054}">
  <ds:schemaRefs>
    <ds:schemaRef ds:uri="http://schemas.microsoft.com/sharepoint/v3/contenttype/forms"/>
  </ds:schemaRefs>
</ds:datastoreItem>
</file>

<file path=customXml/itemProps2.xml><?xml version="1.0" encoding="utf-8"?>
<ds:datastoreItem xmlns:ds="http://schemas.openxmlformats.org/officeDocument/2006/customXml" ds:itemID="{A26CDE13-970C-469F-B2BE-900A74DC58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ca33b-70f7-4b35-941e-ee6681619fcd"/>
    <ds:schemaRef ds:uri="f0143cca-387b-4f25-9ae9-1df784fffe76"/>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01D7B3-3447-4D14-8F4F-4DFF1234EC3A}">
  <ds:schemaRefs>
    <ds:schemaRef ds:uri="http://schemas.microsoft.com/office/2006/metadata/properties"/>
    <ds:schemaRef ds:uri="http://schemas.microsoft.com/office/infopath/2007/PartnerControls"/>
    <ds:schemaRef ds:uri="ab06a5aa-8e31-4bdb-9b13-38c58a92ec8a"/>
    <ds:schemaRef ds:uri="b7aca33b-70f7-4b35-941e-ee6681619fcd"/>
  </ds:schemaRefs>
</ds:datastoreItem>
</file>

<file path=docProps/app.xml><?xml version="1.0" encoding="utf-8"?>
<Properties xmlns="http://schemas.openxmlformats.org/officeDocument/2006/extended-properties" xmlns:vt="http://schemas.openxmlformats.org/officeDocument/2006/docPropsVTypes">
  <Template>NCRC.thmx</Template>
  <TotalTime>54883</TotalTime>
  <Words>963</Words>
  <Application>Microsoft Macintosh PowerPoint</Application>
  <PresentationFormat>On-screen Show (16:9)</PresentationFormat>
  <Paragraphs>106</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Corbel</vt:lpstr>
      <vt:lpstr>Geneva</vt:lpstr>
      <vt:lpstr>Lucida Grande</vt:lpstr>
      <vt:lpstr>Times New Roman</vt:lpstr>
      <vt:lpstr>NCRC</vt:lpstr>
      <vt:lpstr>Guideline Update: Statins for Primary Prevention of CVD for PWH</vt:lpstr>
      <vt:lpstr>No conflicts of interest or relationships to disclose.</vt:lpstr>
      <vt:lpstr>HHS Antiretroviral Therapy Guidelines: February 27, 2024  Statin Therapy for People with HIV</vt:lpstr>
      <vt:lpstr>HHS Antiretroviral Therapy Guidelines: February 27, 2024  Statin Therapy for People with HIV</vt:lpstr>
      <vt:lpstr>HHS Antiretroviral Therapy Guidelines: February 27, 2024  Statin Therapy for People with HIV</vt:lpstr>
      <vt:lpstr>HHS Antiretroviral Therapy Guidelines: February 27, 2024  Statin Therapy for People with HIV</vt:lpstr>
      <vt:lpstr>HHS Antiretroviral Therapy Guidelines: February 27, 2024  Statin Therapy for People with HIV</vt:lpstr>
      <vt:lpstr>HHS Antiretroviral Therapy Guidelines: February 27, 2024  Statin Therapy for People with HIV</vt:lpstr>
      <vt:lpstr>HHS Antiretroviral Therapy Guidelines: February 27, 2024  Statin Therapy for People with HIV</vt:lpstr>
      <vt:lpstr>Summary</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Clinton Amand</cp:lastModifiedBy>
  <cp:revision>2359</cp:revision>
  <cp:lastPrinted>2008-02-05T14:34:24Z</cp:lastPrinted>
  <dcterms:created xsi:type="dcterms:W3CDTF">2010-11-28T05:36:22Z</dcterms:created>
  <dcterms:modified xsi:type="dcterms:W3CDTF">2024-03-27T18:48:15Z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0x0101005A6C46A81A49D94F9009685E4B23D186</vt:lpwstr>
  </property>
</Properties>
</file>