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0"/>
  </p:notesMasterIdLst>
  <p:handoutMasterIdLst>
    <p:handoutMasterId r:id="rId21"/>
  </p:handoutMasterIdLst>
  <p:sldIdLst>
    <p:sldId id="1114" r:id="rId5"/>
    <p:sldId id="1607" r:id="rId6"/>
    <p:sldId id="1661" r:id="rId7"/>
    <p:sldId id="1669" r:id="rId8"/>
    <p:sldId id="1681" r:id="rId9"/>
    <p:sldId id="1697" r:id="rId10"/>
    <p:sldId id="1663" r:id="rId11"/>
    <p:sldId id="1696" r:id="rId12"/>
    <p:sldId id="1684" r:id="rId13"/>
    <p:sldId id="1685" r:id="rId14"/>
    <p:sldId id="1698" r:id="rId15"/>
    <p:sldId id="1683" r:id="rId16"/>
    <p:sldId id="1699" r:id="rId17"/>
    <p:sldId id="1687" r:id="rId18"/>
    <p:sldId id="1113" r:id="rId1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65A"/>
    <a:srgbClr val="00B0F0"/>
    <a:srgbClr val="00A3DF"/>
    <a:srgbClr val="628C36"/>
    <a:srgbClr val="FFFED9"/>
    <a:srgbClr val="FFFD78"/>
    <a:srgbClr val="7F6000"/>
    <a:srgbClr val="794F8D"/>
    <a:srgbClr val="696969"/>
    <a:srgbClr val="EC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7D956-001E-4F4F-8972-8AE92B119AD7}" v="52" dt="2024-03-06T14:08:11.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79048" autoAdjust="0"/>
  </p:normalViewPr>
  <p:slideViewPr>
    <p:cSldViewPr snapToGrid="0" showGuides="1">
      <p:cViewPr varScale="1">
        <p:scale>
          <a:sx n="133" d="100"/>
          <a:sy n="133" d="100"/>
        </p:scale>
        <p:origin x="1592" y="18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0734C-DA04-E04D-A1F7-C1910B494850}" type="doc">
      <dgm:prSet loTypeId="urn:microsoft.com/office/officeart/2005/8/layout/vList5" loCatId="" qsTypeId="urn:microsoft.com/office/officeart/2005/8/quickstyle/simple5" qsCatId="simple" csTypeId="urn:microsoft.com/office/officeart/2005/8/colors/colorful4" csCatId="colorful" phldr="1"/>
      <dgm:spPr/>
      <dgm:t>
        <a:bodyPr/>
        <a:lstStyle/>
        <a:p>
          <a:endParaRPr lang="en-US"/>
        </a:p>
      </dgm:t>
    </dgm:pt>
    <dgm:pt modelId="{5A4A4BA0-2483-BE46-A3AF-362D9EE52B35}">
      <dgm:prSet custT="1"/>
      <dgm:spPr>
        <a:solidFill>
          <a:srgbClr val="A9C65A">
            <a:alpha val="65098"/>
          </a:srgbClr>
        </a:solidFill>
        <a:ln>
          <a:solidFill>
            <a:schemeClr val="accent1"/>
          </a:solidFill>
        </a:ln>
        <a:effectLst/>
        <a:scene3d>
          <a:camera prst="orthographicFront"/>
          <a:lightRig rig="threePt" dir="t">
            <a:rot lat="0" lon="0" rev="1200000"/>
          </a:lightRig>
        </a:scene3d>
        <a:sp3d>
          <a:bevelT w="25400" h="25400"/>
        </a:sp3d>
      </dgm:spPr>
      <dgm:t>
        <a:bodyPr>
          <a:sp3d/>
        </a:bodyPr>
        <a:lstStyle/>
        <a:p>
          <a:pPr rtl="0"/>
          <a:r>
            <a:rPr lang="en-US" sz="2000" b="0" dirty="0">
              <a:ln>
                <a:noFill/>
              </a:ln>
              <a:solidFill>
                <a:schemeClr val="tx1"/>
              </a:solidFill>
              <a:effectLst/>
              <a:latin typeface="Arial" panose="020B0604020202020204" pitchFamily="34" charset="0"/>
              <a:cs typeface="Arial" panose="020B0604020202020204" pitchFamily="34" charset="0"/>
            </a:rPr>
            <a:t>Trimethoprim-sulfamethoxazole </a:t>
          </a:r>
        </a:p>
      </dgm:t>
    </dgm:pt>
    <dgm:pt modelId="{40B0B143-B7F1-2746-B398-733B447A2132}" type="parTrans" cxnId="{A703721D-3898-8048-9B5D-3F2636550319}">
      <dgm:prSet/>
      <dgm:spPr/>
      <dgm:t>
        <a:bodyPr/>
        <a:lstStyle/>
        <a:p>
          <a:endParaRPr lang="en-US">
            <a:solidFill>
              <a:schemeClr val="tx1"/>
            </a:solidFill>
          </a:endParaRPr>
        </a:p>
      </dgm:t>
    </dgm:pt>
    <dgm:pt modelId="{5C97D36E-179A-8D4A-8B36-DAEF720D5D31}" type="sibTrans" cxnId="{A703721D-3898-8048-9B5D-3F2636550319}">
      <dgm:prSet/>
      <dgm:spPr/>
      <dgm:t>
        <a:bodyPr/>
        <a:lstStyle/>
        <a:p>
          <a:endParaRPr lang="en-US">
            <a:solidFill>
              <a:schemeClr val="tx1"/>
            </a:solidFill>
          </a:endParaRPr>
        </a:p>
      </dgm:t>
    </dgm:pt>
    <dgm:pt modelId="{F5B2F709-C216-654D-873B-AAE8621FF1CE}">
      <dgm:prSet custT="1"/>
      <dgm:spPr>
        <a:solidFill>
          <a:schemeClr val="accent2">
            <a:lumMod val="20000"/>
            <a:lumOff val="80000"/>
            <a:alpha val="90000"/>
          </a:schemeClr>
        </a:solidFill>
        <a:ln>
          <a:solidFill>
            <a:schemeClr val="tx1">
              <a:alpha val="90000"/>
            </a:schemeClr>
          </a:solidFill>
        </a:ln>
        <a:effectLst/>
      </dgm:spPr>
      <dgm:t>
        <a:bodyPr/>
        <a:lstStyle/>
        <a:p>
          <a:pPr rtl="0"/>
          <a:r>
            <a:rPr lang="en-US" sz="1200" dirty="0">
              <a:solidFill>
                <a:schemeClr val="tx1"/>
              </a:solidFill>
              <a:latin typeface="Arial" panose="020B0604020202020204" pitchFamily="34" charset="0"/>
              <a:cs typeface="Arial" panose="020B0604020202020204" pitchFamily="34" charset="0"/>
            </a:rPr>
            <a:t>(preferred) DS tab daily</a:t>
          </a:r>
        </a:p>
      </dgm:t>
    </dgm:pt>
    <dgm:pt modelId="{A67BA8D0-BF4D-D047-9251-FEE327242EF4}" type="parTrans" cxnId="{4DF8C24C-A0F5-9146-8602-DFB55777DDFD}">
      <dgm:prSet/>
      <dgm:spPr/>
      <dgm:t>
        <a:bodyPr/>
        <a:lstStyle/>
        <a:p>
          <a:endParaRPr lang="en-US">
            <a:solidFill>
              <a:schemeClr val="tx1"/>
            </a:solidFill>
          </a:endParaRPr>
        </a:p>
      </dgm:t>
    </dgm:pt>
    <dgm:pt modelId="{876C0A6D-028B-E345-BE46-2477E31DC6A6}" type="sibTrans" cxnId="{4DF8C24C-A0F5-9146-8602-DFB55777DDFD}">
      <dgm:prSet/>
      <dgm:spPr/>
      <dgm:t>
        <a:bodyPr/>
        <a:lstStyle/>
        <a:p>
          <a:endParaRPr lang="en-US">
            <a:solidFill>
              <a:schemeClr val="tx1"/>
            </a:solidFill>
          </a:endParaRPr>
        </a:p>
      </dgm:t>
    </dgm:pt>
    <dgm:pt modelId="{70F5C775-2413-1344-B93C-655E293E61E4}">
      <dgm:prSet custT="1"/>
      <dgm:spPr>
        <a:solidFill>
          <a:schemeClr val="accent2">
            <a:lumMod val="20000"/>
            <a:lumOff val="80000"/>
            <a:alpha val="90000"/>
          </a:schemeClr>
        </a:solidFill>
        <a:ln>
          <a:solidFill>
            <a:schemeClr val="tx1">
              <a:alpha val="90000"/>
            </a:schemeClr>
          </a:solidFill>
        </a:ln>
        <a:effectLst/>
      </dgm:spPr>
      <dgm:t>
        <a:bodyPr/>
        <a:lstStyle/>
        <a:p>
          <a:pPr rtl="0"/>
          <a:r>
            <a:rPr lang="en-US" sz="1200" dirty="0">
              <a:solidFill>
                <a:schemeClr val="tx1"/>
              </a:solidFill>
              <a:latin typeface="Arial" panose="020B0604020202020204" pitchFamily="34" charset="0"/>
              <a:cs typeface="Arial" panose="020B0604020202020204" pitchFamily="34" charset="0"/>
            </a:rPr>
            <a:t>DS tab 3 times per week also effective</a:t>
          </a:r>
          <a:endParaRPr lang="en-US" sz="1200" dirty="0">
            <a:solidFill>
              <a:schemeClr val="tx1"/>
            </a:solidFill>
          </a:endParaRPr>
        </a:p>
      </dgm:t>
    </dgm:pt>
    <dgm:pt modelId="{A5B2C11E-1616-5442-B1FF-03D7658FED18}" type="parTrans" cxnId="{BE07399A-51D3-7D45-8D27-222012042559}">
      <dgm:prSet/>
      <dgm:spPr/>
      <dgm:t>
        <a:bodyPr/>
        <a:lstStyle/>
        <a:p>
          <a:endParaRPr lang="en-US">
            <a:solidFill>
              <a:schemeClr val="tx1"/>
            </a:solidFill>
          </a:endParaRPr>
        </a:p>
      </dgm:t>
    </dgm:pt>
    <dgm:pt modelId="{9DA9B423-ACFF-0543-906F-E8313F5E85FE}" type="sibTrans" cxnId="{BE07399A-51D3-7D45-8D27-222012042559}">
      <dgm:prSet/>
      <dgm:spPr/>
      <dgm:t>
        <a:bodyPr/>
        <a:lstStyle/>
        <a:p>
          <a:endParaRPr lang="en-US">
            <a:solidFill>
              <a:schemeClr val="tx1"/>
            </a:solidFill>
          </a:endParaRPr>
        </a:p>
      </dgm:t>
    </dgm:pt>
    <dgm:pt modelId="{6E172BC6-06BA-3542-8DB4-7688931BA4FC}">
      <dgm:prSet custT="1"/>
      <dgm:spPr>
        <a:solidFill>
          <a:srgbClr val="00B0F0">
            <a:alpha val="50196"/>
          </a:srgbClr>
        </a:solidFill>
        <a:ln>
          <a:solidFill>
            <a:schemeClr val="tx1"/>
          </a:solidFill>
        </a:ln>
        <a:effectLst/>
        <a:scene3d>
          <a:camera prst="orthographicFront">
            <a:rot lat="0" lon="0" rev="0"/>
          </a:camera>
          <a:lightRig rig="threePt" dir="t">
            <a:rot lat="0" lon="0" rev="1200000"/>
          </a:lightRig>
        </a:scene3d>
        <a:sp3d>
          <a:bevelT w="25400" h="25400"/>
        </a:sp3d>
      </dgm:spPr>
      <dgm:t>
        <a:bodyPr/>
        <a:lstStyle/>
        <a:p>
          <a:pPr rtl="0"/>
          <a:r>
            <a:rPr lang="en-US" sz="2000" dirty="0">
              <a:solidFill>
                <a:schemeClr val="tx1"/>
              </a:solidFill>
              <a:effectLst/>
            </a:rPr>
            <a:t>Dapsone</a:t>
          </a:r>
        </a:p>
      </dgm:t>
    </dgm:pt>
    <dgm:pt modelId="{3B7A0E81-4ED2-E24E-8988-3DDD1807A82D}" type="parTrans" cxnId="{9A55E7E7-155E-E24E-BAA0-C183C7C8BA0E}">
      <dgm:prSet/>
      <dgm:spPr/>
      <dgm:t>
        <a:bodyPr/>
        <a:lstStyle/>
        <a:p>
          <a:endParaRPr lang="en-US">
            <a:solidFill>
              <a:schemeClr val="tx1"/>
            </a:solidFill>
          </a:endParaRPr>
        </a:p>
      </dgm:t>
    </dgm:pt>
    <dgm:pt modelId="{F61728AA-5BA9-E348-8B4D-F0F2FDA238C0}" type="sibTrans" cxnId="{9A55E7E7-155E-E24E-BAA0-C183C7C8BA0E}">
      <dgm:prSet/>
      <dgm:spPr/>
      <dgm:t>
        <a:bodyPr/>
        <a:lstStyle/>
        <a:p>
          <a:endParaRPr lang="en-US">
            <a:solidFill>
              <a:schemeClr val="tx1"/>
            </a:solidFill>
          </a:endParaRPr>
        </a:p>
      </dgm:t>
    </dgm:pt>
    <dgm:pt modelId="{BC1F9BFB-8DB1-1447-A0D9-7000ED9EA9EF}">
      <dgm:prSet custT="1"/>
      <dgm:spPr>
        <a:solidFill>
          <a:srgbClr val="00B0F0">
            <a:alpha val="50196"/>
          </a:srgbClr>
        </a:solidFill>
        <a:ln>
          <a:solidFill>
            <a:schemeClr val="accent1"/>
          </a:solidFill>
        </a:ln>
        <a:effectLst/>
        <a:scene3d>
          <a:camera prst="orthographicFront">
            <a:rot lat="0" lon="0" rev="0"/>
          </a:camera>
          <a:lightRig rig="threePt" dir="t">
            <a:rot lat="0" lon="0" rev="1200000"/>
          </a:lightRig>
        </a:scene3d>
        <a:sp3d>
          <a:bevelT w="25400" h="25400"/>
        </a:sp3d>
      </dgm:spPr>
      <dgm:t>
        <a:bodyPr/>
        <a:lstStyle/>
        <a:p>
          <a:pPr rtl="0"/>
          <a:r>
            <a:rPr lang="en-US" sz="2000" dirty="0">
              <a:solidFill>
                <a:schemeClr val="tx1"/>
              </a:solidFill>
              <a:effectLst/>
            </a:rPr>
            <a:t>Atovaquone</a:t>
          </a:r>
        </a:p>
      </dgm:t>
    </dgm:pt>
    <dgm:pt modelId="{8D2C7458-B2EE-354B-AD15-EBCE19C0D082}" type="parTrans" cxnId="{87EA22A4-3648-A846-9310-562A2F38F428}">
      <dgm:prSet/>
      <dgm:spPr/>
      <dgm:t>
        <a:bodyPr/>
        <a:lstStyle/>
        <a:p>
          <a:endParaRPr lang="en-US">
            <a:solidFill>
              <a:schemeClr val="tx1"/>
            </a:solidFill>
          </a:endParaRPr>
        </a:p>
      </dgm:t>
    </dgm:pt>
    <dgm:pt modelId="{5ABDCE0C-8B77-884E-81BC-110BB9E410B9}" type="sibTrans" cxnId="{87EA22A4-3648-A846-9310-562A2F38F428}">
      <dgm:prSet/>
      <dgm:spPr/>
      <dgm:t>
        <a:bodyPr/>
        <a:lstStyle/>
        <a:p>
          <a:endParaRPr lang="en-US">
            <a:solidFill>
              <a:schemeClr val="tx1"/>
            </a:solidFill>
          </a:endParaRPr>
        </a:p>
      </dgm:t>
    </dgm:pt>
    <dgm:pt modelId="{60934D41-5B33-894E-9E09-85FCC3A6B6B5}">
      <dgm:prSet custT="1"/>
      <dgm:spPr>
        <a:solidFill>
          <a:srgbClr val="00B0F0">
            <a:alpha val="50196"/>
          </a:srgbClr>
        </a:solidFill>
        <a:ln>
          <a:solidFill>
            <a:schemeClr val="accent1"/>
          </a:solidFill>
        </a:ln>
        <a:effectLst/>
        <a:scene3d>
          <a:camera prst="orthographicFront">
            <a:rot lat="0" lon="0" rev="0"/>
          </a:camera>
          <a:lightRig rig="threePt" dir="t">
            <a:rot lat="0" lon="0" rev="1200000"/>
          </a:lightRig>
        </a:scene3d>
        <a:sp3d>
          <a:bevelT w="25400" h="25400"/>
        </a:sp3d>
      </dgm:spPr>
      <dgm:t>
        <a:bodyPr/>
        <a:lstStyle/>
        <a:p>
          <a:pPr rtl="0"/>
          <a:r>
            <a:rPr lang="en-US" sz="2000" dirty="0">
              <a:solidFill>
                <a:schemeClr val="tx1"/>
              </a:solidFill>
              <a:effectLst/>
            </a:rPr>
            <a:t>Inhaled pentamidine</a:t>
          </a:r>
        </a:p>
      </dgm:t>
    </dgm:pt>
    <dgm:pt modelId="{177D6229-F177-6D47-A369-0E73557C96F7}" type="parTrans" cxnId="{B9771C7C-2210-4E4B-A73E-C3C16D35598E}">
      <dgm:prSet/>
      <dgm:spPr/>
      <dgm:t>
        <a:bodyPr/>
        <a:lstStyle/>
        <a:p>
          <a:endParaRPr lang="en-US">
            <a:solidFill>
              <a:schemeClr val="tx1"/>
            </a:solidFill>
          </a:endParaRPr>
        </a:p>
      </dgm:t>
    </dgm:pt>
    <dgm:pt modelId="{D3E2952A-333A-FC47-A648-C9331D9941F4}" type="sibTrans" cxnId="{B9771C7C-2210-4E4B-A73E-C3C16D35598E}">
      <dgm:prSet/>
      <dgm:spPr/>
      <dgm:t>
        <a:bodyPr/>
        <a:lstStyle/>
        <a:p>
          <a:endParaRPr lang="en-US">
            <a:solidFill>
              <a:schemeClr val="tx1"/>
            </a:solidFill>
          </a:endParaRPr>
        </a:p>
      </dgm:t>
    </dgm:pt>
    <dgm:pt modelId="{7CE6FFEB-D7A3-F54A-B80C-39DECCD588E8}">
      <dgm:prSet custT="1"/>
      <dgm:spPr>
        <a:solidFill>
          <a:srgbClr val="00B0F0">
            <a:alpha val="15000"/>
          </a:srgbClr>
        </a:solidFill>
        <a:ln>
          <a:solidFill>
            <a:schemeClr val="accent1"/>
          </a:solidFill>
        </a:ln>
        <a:effectLst/>
      </dgm:spPr>
      <dgm:t>
        <a:bodyPr/>
        <a:lstStyle/>
        <a:p>
          <a:pPr rtl="0"/>
          <a:r>
            <a:rPr lang="en-US" sz="1200" dirty="0">
              <a:solidFill>
                <a:schemeClr val="tx1"/>
              </a:solidFill>
            </a:rPr>
            <a:t>Check G6PD level prior to use </a:t>
          </a:r>
        </a:p>
      </dgm:t>
    </dgm:pt>
    <dgm:pt modelId="{5C9C3E7A-1E08-5041-B0D1-C4535C3D9E03}" type="parTrans" cxnId="{74CF7E98-EF1A-4044-9601-4ECB7CC2F72A}">
      <dgm:prSet/>
      <dgm:spPr/>
      <dgm:t>
        <a:bodyPr/>
        <a:lstStyle/>
        <a:p>
          <a:endParaRPr lang="en-US">
            <a:solidFill>
              <a:schemeClr val="tx1"/>
            </a:solidFill>
          </a:endParaRPr>
        </a:p>
      </dgm:t>
    </dgm:pt>
    <dgm:pt modelId="{C39DCED3-F543-2746-8298-D085911D7833}" type="sibTrans" cxnId="{74CF7E98-EF1A-4044-9601-4ECB7CC2F72A}">
      <dgm:prSet/>
      <dgm:spPr/>
      <dgm:t>
        <a:bodyPr/>
        <a:lstStyle/>
        <a:p>
          <a:endParaRPr lang="en-US">
            <a:solidFill>
              <a:schemeClr val="tx1"/>
            </a:solidFill>
          </a:endParaRPr>
        </a:p>
      </dgm:t>
    </dgm:pt>
    <dgm:pt modelId="{691F4173-3E35-B949-BE05-93DB89731600}">
      <dgm:prSet custT="1"/>
      <dgm:spPr>
        <a:solidFill>
          <a:srgbClr val="00B0F0">
            <a:alpha val="15000"/>
          </a:srgbClr>
        </a:solidFill>
        <a:ln>
          <a:solidFill>
            <a:schemeClr val="accent1"/>
          </a:solidFill>
        </a:ln>
        <a:effectLst/>
      </dgm:spPr>
      <dgm:t>
        <a:bodyPr/>
        <a:lstStyle/>
        <a:p>
          <a:pPr rtl="0"/>
          <a:r>
            <a:rPr lang="en-US" sz="1200" dirty="0">
              <a:solidFill>
                <a:schemeClr val="tx1"/>
              </a:solidFill>
            </a:rPr>
            <a:t>Liquid, bad taste</a:t>
          </a:r>
          <a:endParaRPr lang="en-US" sz="1200" strike="sngStrike" dirty="0">
            <a:solidFill>
              <a:schemeClr val="tx1"/>
            </a:solidFill>
          </a:endParaRPr>
        </a:p>
      </dgm:t>
    </dgm:pt>
    <dgm:pt modelId="{52E50D84-7B30-2948-AD86-7C4EBCFC8DCF}" type="parTrans" cxnId="{B44DFDDC-BBF5-F542-AD65-5C5B3C8A04A2}">
      <dgm:prSet/>
      <dgm:spPr/>
      <dgm:t>
        <a:bodyPr/>
        <a:lstStyle/>
        <a:p>
          <a:endParaRPr lang="en-US">
            <a:solidFill>
              <a:schemeClr val="tx1"/>
            </a:solidFill>
          </a:endParaRPr>
        </a:p>
      </dgm:t>
    </dgm:pt>
    <dgm:pt modelId="{1DFFB35E-7CF0-2845-AACF-AD75F51F3E3F}" type="sibTrans" cxnId="{B44DFDDC-BBF5-F542-AD65-5C5B3C8A04A2}">
      <dgm:prSet/>
      <dgm:spPr/>
      <dgm:t>
        <a:bodyPr/>
        <a:lstStyle/>
        <a:p>
          <a:endParaRPr lang="en-US">
            <a:solidFill>
              <a:schemeClr val="tx1"/>
            </a:solidFill>
          </a:endParaRPr>
        </a:p>
      </dgm:t>
    </dgm:pt>
    <dgm:pt modelId="{0A723579-5487-B44E-9F0C-A296F7BE377A}">
      <dgm:prSet custT="1"/>
      <dgm:spPr>
        <a:solidFill>
          <a:srgbClr val="00B0F0">
            <a:alpha val="15000"/>
          </a:srgbClr>
        </a:solidFill>
        <a:ln>
          <a:solidFill>
            <a:schemeClr val="accent1"/>
          </a:solidFill>
        </a:ln>
        <a:effectLst/>
      </dgm:spPr>
      <dgm:t>
        <a:bodyPr/>
        <a:lstStyle/>
        <a:p>
          <a:pPr rtl="0"/>
          <a:r>
            <a:rPr lang="en-US" sz="1200" dirty="0">
              <a:solidFill>
                <a:schemeClr val="tx1"/>
              </a:solidFill>
            </a:rPr>
            <a:t>Dosed once monthly</a:t>
          </a:r>
        </a:p>
      </dgm:t>
    </dgm:pt>
    <dgm:pt modelId="{92F94867-7A01-2C4C-B885-404778742575}" type="parTrans" cxnId="{E9210DCB-698C-EA43-8E87-435C4B3EA418}">
      <dgm:prSet/>
      <dgm:spPr/>
      <dgm:t>
        <a:bodyPr/>
        <a:lstStyle/>
        <a:p>
          <a:endParaRPr lang="en-US">
            <a:solidFill>
              <a:schemeClr val="tx1"/>
            </a:solidFill>
          </a:endParaRPr>
        </a:p>
      </dgm:t>
    </dgm:pt>
    <dgm:pt modelId="{DDD38DFC-056C-494C-AE33-3B7596E1FC04}" type="sibTrans" cxnId="{E9210DCB-698C-EA43-8E87-435C4B3EA418}">
      <dgm:prSet/>
      <dgm:spPr/>
      <dgm:t>
        <a:bodyPr/>
        <a:lstStyle/>
        <a:p>
          <a:endParaRPr lang="en-US">
            <a:solidFill>
              <a:schemeClr val="tx1"/>
            </a:solidFill>
          </a:endParaRPr>
        </a:p>
      </dgm:t>
    </dgm:pt>
    <dgm:pt modelId="{557C480B-0F32-F748-B2C4-7847EFEF7094}">
      <dgm:prSet custT="1"/>
      <dgm:spPr>
        <a:solidFill>
          <a:schemeClr val="accent2">
            <a:lumMod val="20000"/>
            <a:lumOff val="80000"/>
            <a:alpha val="90000"/>
          </a:schemeClr>
        </a:solidFill>
        <a:ln>
          <a:solidFill>
            <a:schemeClr val="tx1">
              <a:alpha val="90000"/>
            </a:schemeClr>
          </a:solidFill>
        </a:ln>
        <a:effectLst/>
      </dgm:spPr>
      <dgm:t>
        <a:bodyPr/>
        <a:lstStyle/>
        <a:p>
          <a:pPr rtl="0"/>
          <a:r>
            <a:rPr lang="en-US" sz="1200" dirty="0">
              <a:solidFill>
                <a:schemeClr val="tx1"/>
              </a:solidFill>
              <a:latin typeface="Arial" panose="020B0604020202020204" pitchFamily="34" charset="0"/>
              <a:cs typeface="Arial" panose="020B0604020202020204" pitchFamily="34" charset="0"/>
            </a:rPr>
            <a:t>(preferred) SS tab daily effective &amp; may be better tolerated </a:t>
          </a:r>
        </a:p>
      </dgm:t>
    </dgm:pt>
    <dgm:pt modelId="{53909BC1-09B3-DD45-9544-8E6848F1BD48}" type="parTrans" cxnId="{7F4698C6-756E-1045-ADAF-7E92A62A6139}">
      <dgm:prSet/>
      <dgm:spPr/>
      <dgm:t>
        <a:bodyPr/>
        <a:lstStyle/>
        <a:p>
          <a:endParaRPr lang="en-US">
            <a:solidFill>
              <a:schemeClr val="tx1"/>
            </a:solidFill>
          </a:endParaRPr>
        </a:p>
      </dgm:t>
    </dgm:pt>
    <dgm:pt modelId="{02161EB5-0B9A-5541-BF66-45B431329E7F}" type="sibTrans" cxnId="{7F4698C6-756E-1045-ADAF-7E92A62A6139}">
      <dgm:prSet/>
      <dgm:spPr/>
      <dgm:t>
        <a:bodyPr/>
        <a:lstStyle/>
        <a:p>
          <a:endParaRPr lang="en-US">
            <a:solidFill>
              <a:schemeClr val="tx1"/>
            </a:solidFill>
          </a:endParaRPr>
        </a:p>
      </dgm:t>
    </dgm:pt>
    <dgm:pt modelId="{28738FCD-2972-4746-9FD8-973C062934D7}">
      <dgm:prSet custT="1"/>
      <dgm:spPr>
        <a:solidFill>
          <a:srgbClr val="00B0F0">
            <a:alpha val="15000"/>
          </a:srgbClr>
        </a:solidFill>
        <a:ln>
          <a:solidFill>
            <a:schemeClr val="accent1"/>
          </a:solidFill>
        </a:ln>
        <a:effectLst/>
      </dgm:spPr>
      <dgm:t>
        <a:bodyPr/>
        <a:lstStyle/>
        <a:p>
          <a:pPr rtl="0"/>
          <a:r>
            <a:rPr lang="en-US" sz="1200" dirty="0">
              <a:solidFill>
                <a:schemeClr val="tx1"/>
              </a:solidFill>
            </a:rPr>
            <a:t>Can be taken with pyrimethamine and leucovorin, but is more expensive regimen</a:t>
          </a:r>
        </a:p>
      </dgm:t>
    </dgm:pt>
    <dgm:pt modelId="{BCD4EA4E-2FBB-3046-9166-B525E5A0C188}" type="parTrans" cxnId="{825E604A-637F-184A-B4BD-7C76D2048DE6}">
      <dgm:prSet/>
      <dgm:spPr/>
      <dgm:t>
        <a:bodyPr/>
        <a:lstStyle/>
        <a:p>
          <a:endParaRPr lang="en-US"/>
        </a:p>
      </dgm:t>
    </dgm:pt>
    <dgm:pt modelId="{86AA448E-74A5-9E41-B005-CB3EC82F984F}" type="sibTrans" cxnId="{825E604A-637F-184A-B4BD-7C76D2048DE6}">
      <dgm:prSet/>
      <dgm:spPr/>
      <dgm:t>
        <a:bodyPr/>
        <a:lstStyle/>
        <a:p>
          <a:endParaRPr lang="en-US"/>
        </a:p>
      </dgm:t>
    </dgm:pt>
    <dgm:pt modelId="{6E5E0107-C941-EF46-8F08-9C5C7C212CA5}">
      <dgm:prSet custT="1"/>
      <dgm:spPr>
        <a:solidFill>
          <a:srgbClr val="00B0F0">
            <a:alpha val="15000"/>
          </a:srgbClr>
        </a:solidFill>
        <a:ln>
          <a:solidFill>
            <a:schemeClr val="accent1"/>
          </a:solidFill>
        </a:ln>
        <a:effectLst/>
      </dgm:spPr>
      <dgm:t>
        <a:bodyPr/>
        <a:lstStyle/>
        <a:p>
          <a:pPr rtl="0"/>
          <a:r>
            <a:rPr lang="en-US" sz="1200" dirty="0">
              <a:solidFill>
                <a:schemeClr val="tx1"/>
              </a:solidFill>
            </a:rPr>
            <a:t>Can be taken by itself or</a:t>
          </a:r>
        </a:p>
      </dgm:t>
    </dgm:pt>
    <dgm:pt modelId="{66C20D2E-B107-8946-8D6D-583423EAA945}" type="parTrans" cxnId="{F585C299-13E4-C340-932F-DCFEAD769763}">
      <dgm:prSet/>
      <dgm:spPr/>
      <dgm:t>
        <a:bodyPr/>
        <a:lstStyle/>
        <a:p>
          <a:endParaRPr lang="en-US"/>
        </a:p>
      </dgm:t>
    </dgm:pt>
    <dgm:pt modelId="{36FC2417-581D-5F46-80D9-5D768C280D4C}" type="sibTrans" cxnId="{F585C299-13E4-C340-932F-DCFEAD769763}">
      <dgm:prSet/>
      <dgm:spPr/>
      <dgm:t>
        <a:bodyPr/>
        <a:lstStyle/>
        <a:p>
          <a:endParaRPr lang="en-US"/>
        </a:p>
      </dgm:t>
    </dgm:pt>
    <dgm:pt modelId="{90721D40-E2C4-1F46-9F0D-6D84409A75D0}">
      <dgm:prSet custT="1"/>
      <dgm:spPr>
        <a:solidFill>
          <a:srgbClr val="00B0F0">
            <a:alpha val="15000"/>
          </a:srgbClr>
        </a:solidFill>
        <a:ln>
          <a:solidFill>
            <a:schemeClr val="accent1"/>
          </a:solidFill>
        </a:ln>
        <a:effectLst/>
      </dgm:spPr>
      <dgm:t>
        <a:bodyPr/>
        <a:lstStyle/>
        <a:p>
          <a:pPr rtl="0"/>
          <a:r>
            <a:rPr lang="en-US" sz="1200" dirty="0">
              <a:solidFill>
                <a:schemeClr val="tx1"/>
              </a:solidFill>
            </a:rPr>
            <a:t>Can be taken by itself or </a:t>
          </a:r>
        </a:p>
      </dgm:t>
    </dgm:pt>
    <dgm:pt modelId="{2874643A-F0D6-594B-B33D-99324778B88E}" type="parTrans" cxnId="{50E49F56-3C11-A54C-B7DB-5B6F2E3B4343}">
      <dgm:prSet/>
      <dgm:spPr/>
      <dgm:t>
        <a:bodyPr/>
        <a:lstStyle/>
        <a:p>
          <a:endParaRPr lang="en-US"/>
        </a:p>
      </dgm:t>
    </dgm:pt>
    <dgm:pt modelId="{DA529377-1A20-E740-8C5A-E42CB6A5606D}" type="sibTrans" cxnId="{50E49F56-3C11-A54C-B7DB-5B6F2E3B4343}">
      <dgm:prSet/>
      <dgm:spPr/>
      <dgm:t>
        <a:bodyPr/>
        <a:lstStyle/>
        <a:p>
          <a:endParaRPr lang="en-US"/>
        </a:p>
      </dgm:t>
    </dgm:pt>
    <dgm:pt modelId="{53550A6B-071F-6D4B-B90E-FAFFC9D176ED}">
      <dgm:prSet custT="1"/>
      <dgm:spPr>
        <a:solidFill>
          <a:srgbClr val="00B0F0">
            <a:alpha val="15000"/>
          </a:srgbClr>
        </a:solidFill>
        <a:ln>
          <a:solidFill>
            <a:schemeClr val="accent1"/>
          </a:solidFill>
        </a:ln>
        <a:effectLst/>
      </dgm:spPr>
      <dgm:t>
        <a:bodyPr/>
        <a:lstStyle/>
        <a:p>
          <a:pPr rtl="0"/>
          <a:r>
            <a:rPr lang="en-US" sz="1200" dirty="0">
              <a:solidFill>
                <a:schemeClr val="tx1"/>
              </a:solidFill>
            </a:rPr>
            <a:t>Can be taken with pyrimethamine and leucovorin, but this regimen is more expensive</a:t>
          </a:r>
        </a:p>
      </dgm:t>
    </dgm:pt>
    <dgm:pt modelId="{8044ADF0-216D-C748-96B7-F9FA956A32ED}" type="parTrans" cxnId="{CDDA9DC4-D9E6-6F45-AEDB-970A6402BCC6}">
      <dgm:prSet/>
      <dgm:spPr/>
      <dgm:t>
        <a:bodyPr/>
        <a:lstStyle/>
        <a:p>
          <a:endParaRPr lang="en-US"/>
        </a:p>
      </dgm:t>
    </dgm:pt>
    <dgm:pt modelId="{7EDE8968-2512-AE4E-A064-55C16816DF1C}" type="sibTrans" cxnId="{CDDA9DC4-D9E6-6F45-AEDB-970A6402BCC6}">
      <dgm:prSet/>
      <dgm:spPr/>
      <dgm:t>
        <a:bodyPr/>
        <a:lstStyle/>
        <a:p>
          <a:endParaRPr lang="en-US"/>
        </a:p>
      </dgm:t>
    </dgm:pt>
    <dgm:pt modelId="{AD9C4B19-0AE4-B24A-946F-839D681823B7}">
      <dgm:prSet custT="1"/>
      <dgm:spPr>
        <a:solidFill>
          <a:srgbClr val="00B0F0">
            <a:alpha val="15000"/>
          </a:srgbClr>
        </a:solidFill>
        <a:ln>
          <a:solidFill>
            <a:schemeClr val="accent1"/>
          </a:solidFill>
        </a:ln>
        <a:effectLst/>
      </dgm:spPr>
      <dgm:t>
        <a:bodyPr/>
        <a:lstStyle/>
        <a:p>
          <a:pPr rtl="0"/>
          <a:r>
            <a:rPr lang="en-US" sz="1200" dirty="0">
              <a:solidFill>
                <a:schemeClr val="tx1"/>
              </a:solidFill>
            </a:rPr>
            <a:t>Unable to use in patients with underlying pulmonary problems</a:t>
          </a:r>
        </a:p>
      </dgm:t>
    </dgm:pt>
    <dgm:pt modelId="{16C542B7-F962-E143-9DA4-5DDAF96252BB}" type="parTrans" cxnId="{D2C9D8E3-0A9C-0C43-BE63-1915736EC85A}">
      <dgm:prSet/>
      <dgm:spPr/>
      <dgm:t>
        <a:bodyPr/>
        <a:lstStyle/>
        <a:p>
          <a:endParaRPr lang="en-US"/>
        </a:p>
      </dgm:t>
    </dgm:pt>
    <dgm:pt modelId="{09AA3C04-F209-E44D-8EA6-862A17720025}" type="sibTrans" cxnId="{D2C9D8E3-0A9C-0C43-BE63-1915736EC85A}">
      <dgm:prSet/>
      <dgm:spPr/>
      <dgm:t>
        <a:bodyPr/>
        <a:lstStyle/>
        <a:p>
          <a:endParaRPr lang="en-US"/>
        </a:p>
      </dgm:t>
    </dgm:pt>
    <dgm:pt modelId="{DEDEE7B7-2B20-504C-A0E9-8FCEDBA42122}">
      <dgm:prSet custT="1"/>
      <dgm:spPr>
        <a:solidFill>
          <a:srgbClr val="00B0F0">
            <a:alpha val="15000"/>
          </a:srgbClr>
        </a:solidFill>
        <a:ln>
          <a:solidFill>
            <a:schemeClr val="accent1"/>
          </a:solidFill>
        </a:ln>
        <a:effectLst/>
      </dgm:spPr>
      <dgm:t>
        <a:bodyPr/>
        <a:lstStyle/>
        <a:p>
          <a:pPr rtl="0"/>
          <a:r>
            <a:rPr lang="en-US" sz="1200" dirty="0">
              <a:solidFill>
                <a:schemeClr val="tx1"/>
              </a:solidFill>
            </a:rPr>
            <a:t>Needs to be administered in a clinic or hospital setting</a:t>
          </a:r>
        </a:p>
      </dgm:t>
    </dgm:pt>
    <dgm:pt modelId="{F4C65B0C-12B9-2442-BFFF-EC6DF271F346}" type="parTrans" cxnId="{6E0A1014-98FF-F244-AF06-C29FB7672335}">
      <dgm:prSet/>
      <dgm:spPr/>
      <dgm:t>
        <a:bodyPr/>
        <a:lstStyle/>
        <a:p>
          <a:endParaRPr lang="en-US"/>
        </a:p>
      </dgm:t>
    </dgm:pt>
    <dgm:pt modelId="{1E83F700-6865-0541-B824-10A335591FCA}" type="sibTrans" cxnId="{6E0A1014-98FF-F244-AF06-C29FB7672335}">
      <dgm:prSet/>
      <dgm:spPr/>
      <dgm:t>
        <a:bodyPr/>
        <a:lstStyle/>
        <a:p>
          <a:endParaRPr lang="en-US"/>
        </a:p>
      </dgm:t>
    </dgm:pt>
    <dgm:pt modelId="{DB8953F4-11C6-A441-9B46-0231FC9E2DDA}" type="pres">
      <dgm:prSet presAssocID="{4AF0734C-DA04-E04D-A1F7-C1910B494850}" presName="Name0" presStyleCnt="0">
        <dgm:presLayoutVars>
          <dgm:dir/>
          <dgm:animLvl val="lvl"/>
          <dgm:resizeHandles val="exact"/>
        </dgm:presLayoutVars>
      </dgm:prSet>
      <dgm:spPr/>
    </dgm:pt>
    <dgm:pt modelId="{CF10E2A9-2FF1-E24B-8515-9DAFA68C3C91}" type="pres">
      <dgm:prSet presAssocID="{5A4A4BA0-2483-BE46-A3AF-362D9EE52B35}" presName="linNode" presStyleCnt="0"/>
      <dgm:spPr/>
    </dgm:pt>
    <dgm:pt modelId="{9D5F7B21-E01B-CA4D-9316-70A36F6DE51B}" type="pres">
      <dgm:prSet presAssocID="{5A4A4BA0-2483-BE46-A3AF-362D9EE52B35}" presName="parentText" presStyleLbl="node1" presStyleIdx="0" presStyleCnt="4" custScaleX="85693">
        <dgm:presLayoutVars>
          <dgm:chMax val="1"/>
          <dgm:bulletEnabled val="1"/>
        </dgm:presLayoutVars>
      </dgm:prSet>
      <dgm:spPr/>
    </dgm:pt>
    <dgm:pt modelId="{EF98064F-0A29-0D4B-8BD6-7B4E21A5AA02}" type="pres">
      <dgm:prSet presAssocID="{5A4A4BA0-2483-BE46-A3AF-362D9EE52B35}" presName="descendantText" presStyleLbl="alignAccFollowNode1" presStyleIdx="0" presStyleCnt="4" custScaleY="116905">
        <dgm:presLayoutVars>
          <dgm:bulletEnabled val="1"/>
        </dgm:presLayoutVars>
      </dgm:prSet>
      <dgm:spPr/>
    </dgm:pt>
    <dgm:pt modelId="{5AB527BA-6567-7949-BDCE-D156F9D21D70}" type="pres">
      <dgm:prSet presAssocID="{5C97D36E-179A-8D4A-8B36-DAEF720D5D31}" presName="sp" presStyleCnt="0"/>
      <dgm:spPr/>
    </dgm:pt>
    <dgm:pt modelId="{AD7D07CF-853F-1B4A-A375-8C3ECBCEDEDF}" type="pres">
      <dgm:prSet presAssocID="{6E172BC6-06BA-3542-8DB4-7688931BA4FC}" presName="linNode" presStyleCnt="0"/>
      <dgm:spPr/>
    </dgm:pt>
    <dgm:pt modelId="{0BB161E1-7D04-444D-A163-58A3DE6E6EBB}" type="pres">
      <dgm:prSet presAssocID="{6E172BC6-06BA-3542-8DB4-7688931BA4FC}" presName="parentText" presStyleLbl="node1" presStyleIdx="1" presStyleCnt="4" custScaleX="85693">
        <dgm:presLayoutVars>
          <dgm:chMax val="1"/>
          <dgm:bulletEnabled val="1"/>
        </dgm:presLayoutVars>
      </dgm:prSet>
      <dgm:spPr/>
    </dgm:pt>
    <dgm:pt modelId="{0228196B-A598-DA44-874A-959C10B397CD}" type="pres">
      <dgm:prSet presAssocID="{6E172BC6-06BA-3542-8DB4-7688931BA4FC}" presName="descendantText" presStyleLbl="alignAccFollowNode1" presStyleIdx="1" presStyleCnt="4" custScaleY="113909">
        <dgm:presLayoutVars>
          <dgm:bulletEnabled val="1"/>
        </dgm:presLayoutVars>
      </dgm:prSet>
      <dgm:spPr/>
    </dgm:pt>
    <dgm:pt modelId="{C6A3E622-136F-0E4A-A262-CE274645A798}" type="pres">
      <dgm:prSet presAssocID="{F61728AA-5BA9-E348-8B4D-F0F2FDA238C0}" presName="sp" presStyleCnt="0"/>
      <dgm:spPr/>
    </dgm:pt>
    <dgm:pt modelId="{E5B120FF-4611-6046-8CB3-019530B5B4C5}" type="pres">
      <dgm:prSet presAssocID="{BC1F9BFB-8DB1-1447-A0D9-7000ED9EA9EF}" presName="linNode" presStyleCnt="0"/>
      <dgm:spPr/>
    </dgm:pt>
    <dgm:pt modelId="{C77CF2AC-34B3-F040-9A70-443051372644}" type="pres">
      <dgm:prSet presAssocID="{BC1F9BFB-8DB1-1447-A0D9-7000ED9EA9EF}" presName="parentText" presStyleLbl="node1" presStyleIdx="2" presStyleCnt="4" custScaleX="85693">
        <dgm:presLayoutVars>
          <dgm:chMax val="1"/>
          <dgm:bulletEnabled val="1"/>
        </dgm:presLayoutVars>
      </dgm:prSet>
      <dgm:spPr/>
    </dgm:pt>
    <dgm:pt modelId="{7DF3B7FA-AB0C-6646-8A74-CC6A009839FE}" type="pres">
      <dgm:prSet presAssocID="{BC1F9BFB-8DB1-1447-A0D9-7000ED9EA9EF}" presName="descendantText" presStyleLbl="alignAccFollowNode1" presStyleIdx="2" presStyleCnt="4" custScaleY="116266">
        <dgm:presLayoutVars>
          <dgm:bulletEnabled val="1"/>
        </dgm:presLayoutVars>
      </dgm:prSet>
      <dgm:spPr/>
    </dgm:pt>
    <dgm:pt modelId="{2916957F-1185-0241-BF53-A80A072D96EE}" type="pres">
      <dgm:prSet presAssocID="{5ABDCE0C-8B77-884E-81BC-110BB9E410B9}" presName="sp" presStyleCnt="0"/>
      <dgm:spPr/>
    </dgm:pt>
    <dgm:pt modelId="{01012E47-F389-8E42-AC2B-B29CC3B0A4D7}" type="pres">
      <dgm:prSet presAssocID="{60934D41-5B33-894E-9E09-85FCC3A6B6B5}" presName="linNode" presStyleCnt="0"/>
      <dgm:spPr/>
    </dgm:pt>
    <dgm:pt modelId="{ACEFFBC6-86D2-AE4A-9A94-15A5DB05B104}" type="pres">
      <dgm:prSet presAssocID="{60934D41-5B33-894E-9E09-85FCC3A6B6B5}" presName="parentText" presStyleLbl="node1" presStyleIdx="3" presStyleCnt="4" custScaleX="85693">
        <dgm:presLayoutVars>
          <dgm:chMax val="1"/>
          <dgm:bulletEnabled val="1"/>
        </dgm:presLayoutVars>
      </dgm:prSet>
      <dgm:spPr/>
    </dgm:pt>
    <dgm:pt modelId="{468EBDC5-56B9-B247-9B09-D27CEE9BCE87}" type="pres">
      <dgm:prSet presAssocID="{60934D41-5B33-894E-9E09-85FCC3A6B6B5}" presName="descendantText" presStyleLbl="alignAccFollowNode1" presStyleIdx="3" presStyleCnt="4" custScaleY="110346">
        <dgm:presLayoutVars>
          <dgm:bulletEnabled val="1"/>
        </dgm:presLayoutVars>
      </dgm:prSet>
      <dgm:spPr/>
    </dgm:pt>
  </dgm:ptLst>
  <dgm:cxnLst>
    <dgm:cxn modelId="{6C703F03-A98D-FD47-9678-BD4ED823D91C}" type="presOf" srcId="{70F5C775-2413-1344-B93C-655E293E61E4}" destId="{EF98064F-0A29-0D4B-8BD6-7B4E21A5AA02}" srcOrd="0" destOrd="2" presId="urn:microsoft.com/office/officeart/2005/8/layout/vList5"/>
    <dgm:cxn modelId="{6E0A1014-98FF-F244-AF06-C29FB7672335}" srcId="{60934D41-5B33-894E-9E09-85FCC3A6B6B5}" destId="{DEDEE7B7-2B20-504C-A0E9-8FCEDBA42122}" srcOrd="2" destOrd="0" parTransId="{F4C65B0C-12B9-2442-BFFF-EC6DF271F346}" sibTransId="{1E83F700-6865-0541-B824-10A335591FCA}"/>
    <dgm:cxn modelId="{48129C1A-5F33-5B4A-BA23-630E366ECE7D}" type="presOf" srcId="{AD9C4B19-0AE4-B24A-946F-839D681823B7}" destId="{468EBDC5-56B9-B247-9B09-D27CEE9BCE87}" srcOrd="0" destOrd="1" presId="urn:microsoft.com/office/officeart/2005/8/layout/vList5"/>
    <dgm:cxn modelId="{D7A0B11C-0B87-EC45-A1B5-68D86CF0A6E5}" type="presOf" srcId="{53550A6B-071F-6D4B-B90E-FAFFC9D176ED}" destId="{7DF3B7FA-AB0C-6646-8A74-CC6A009839FE}" srcOrd="0" destOrd="2" presId="urn:microsoft.com/office/officeart/2005/8/layout/vList5"/>
    <dgm:cxn modelId="{A703721D-3898-8048-9B5D-3F2636550319}" srcId="{4AF0734C-DA04-E04D-A1F7-C1910B494850}" destId="{5A4A4BA0-2483-BE46-A3AF-362D9EE52B35}" srcOrd="0" destOrd="0" parTransId="{40B0B143-B7F1-2746-B398-733B447A2132}" sibTransId="{5C97D36E-179A-8D4A-8B36-DAEF720D5D31}"/>
    <dgm:cxn modelId="{DEF99223-BEB1-1943-B281-E782037C0B76}" type="presOf" srcId="{7CE6FFEB-D7A3-F54A-B80C-39DECCD588E8}" destId="{0228196B-A598-DA44-874A-959C10B397CD}" srcOrd="0" destOrd="0" presId="urn:microsoft.com/office/officeart/2005/8/layout/vList5"/>
    <dgm:cxn modelId="{6B82D424-8816-2944-A895-DA61C8C45F1D}" type="presOf" srcId="{90721D40-E2C4-1F46-9F0D-6D84409A75D0}" destId="{7DF3B7FA-AB0C-6646-8A74-CC6A009839FE}" srcOrd="0" destOrd="1" presId="urn:microsoft.com/office/officeart/2005/8/layout/vList5"/>
    <dgm:cxn modelId="{82ECEF2D-2BCE-DE4F-B1CE-2669DAE2F334}" type="presOf" srcId="{0A723579-5487-B44E-9F0C-A296F7BE377A}" destId="{468EBDC5-56B9-B247-9B09-D27CEE9BCE87}" srcOrd="0" destOrd="0" presId="urn:microsoft.com/office/officeart/2005/8/layout/vList5"/>
    <dgm:cxn modelId="{3062AF41-EDCA-CE49-AF04-4FE812B14F0B}" type="presOf" srcId="{F5B2F709-C216-654D-873B-AAE8621FF1CE}" destId="{EF98064F-0A29-0D4B-8BD6-7B4E21A5AA02}" srcOrd="0" destOrd="0" presId="urn:microsoft.com/office/officeart/2005/8/layout/vList5"/>
    <dgm:cxn modelId="{825E604A-637F-184A-B4BD-7C76D2048DE6}" srcId="{6E172BC6-06BA-3542-8DB4-7688931BA4FC}" destId="{28738FCD-2972-4746-9FD8-973C062934D7}" srcOrd="2" destOrd="0" parTransId="{BCD4EA4E-2FBB-3046-9166-B525E5A0C188}" sibTransId="{86AA448E-74A5-9E41-B005-CB3EC82F984F}"/>
    <dgm:cxn modelId="{4DF8C24C-A0F5-9146-8602-DFB55777DDFD}" srcId="{5A4A4BA0-2483-BE46-A3AF-362D9EE52B35}" destId="{F5B2F709-C216-654D-873B-AAE8621FF1CE}" srcOrd="0" destOrd="0" parTransId="{A67BA8D0-BF4D-D047-9251-FEE327242EF4}" sibTransId="{876C0A6D-028B-E345-BE46-2477E31DC6A6}"/>
    <dgm:cxn modelId="{461A3354-A802-C045-AE01-D4D6D81982B6}" type="presOf" srcId="{6E5E0107-C941-EF46-8F08-9C5C7C212CA5}" destId="{0228196B-A598-DA44-874A-959C10B397CD}" srcOrd="0" destOrd="1" presId="urn:microsoft.com/office/officeart/2005/8/layout/vList5"/>
    <dgm:cxn modelId="{50E49F56-3C11-A54C-B7DB-5B6F2E3B4343}" srcId="{BC1F9BFB-8DB1-1447-A0D9-7000ED9EA9EF}" destId="{90721D40-E2C4-1F46-9F0D-6D84409A75D0}" srcOrd="1" destOrd="0" parTransId="{2874643A-F0D6-594B-B33D-99324778B88E}" sibTransId="{DA529377-1A20-E740-8C5A-E42CB6A5606D}"/>
    <dgm:cxn modelId="{A61E7D58-9F09-774B-81D7-46D0521A57D6}" type="presOf" srcId="{DEDEE7B7-2B20-504C-A0E9-8FCEDBA42122}" destId="{468EBDC5-56B9-B247-9B09-D27CEE9BCE87}" srcOrd="0" destOrd="2" presId="urn:microsoft.com/office/officeart/2005/8/layout/vList5"/>
    <dgm:cxn modelId="{5C625D59-5BD9-004F-9E1C-8D78165DCE8D}" type="presOf" srcId="{28738FCD-2972-4746-9FD8-973C062934D7}" destId="{0228196B-A598-DA44-874A-959C10B397CD}" srcOrd="0" destOrd="2" presId="urn:microsoft.com/office/officeart/2005/8/layout/vList5"/>
    <dgm:cxn modelId="{EE1E4967-63DD-DF4B-8312-2CA157BC4D2B}" type="presOf" srcId="{4AF0734C-DA04-E04D-A1F7-C1910B494850}" destId="{DB8953F4-11C6-A441-9B46-0231FC9E2DDA}" srcOrd="0" destOrd="0" presId="urn:microsoft.com/office/officeart/2005/8/layout/vList5"/>
    <dgm:cxn modelId="{B9771C7C-2210-4E4B-A73E-C3C16D35598E}" srcId="{4AF0734C-DA04-E04D-A1F7-C1910B494850}" destId="{60934D41-5B33-894E-9E09-85FCC3A6B6B5}" srcOrd="3" destOrd="0" parTransId="{177D6229-F177-6D47-A369-0E73557C96F7}" sibTransId="{D3E2952A-333A-FC47-A648-C9331D9941F4}"/>
    <dgm:cxn modelId="{409D3091-04F1-A645-9D34-7348478BD97D}" type="presOf" srcId="{6E172BC6-06BA-3542-8DB4-7688931BA4FC}" destId="{0BB161E1-7D04-444D-A163-58A3DE6E6EBB}" srcOrd="0" destOrd="0" presId="urn:microsoft.com/office/officeart/2005/8/layout/vList5"/>
    <dgm:cxn modelId="{74CF7E98-EF1A-4044-9601-4ECB7CC2F72A}" srcId="{6E172BC6-06BA-3542-8DB4-7688931BA4FC}" destId="{7CE6FFEB-D7A3-F54A-B80C-39DECCD588E8}" srcOrd="0" destOrd="0" parTransId="{5C9C3E7A-1E08-5041-B0D1-C4535C3D9E03}" sibTransId="{C39DCED3-F543-2746-8298-D085911D7833}"/>
    <dgm:cxn modelId="{F585C299-13E4-C340-932F-DCFEAD769763}" srcId="{6E172BC6-06BA-3542-8DB4-7688931BA4FC}" destId="{6E5E0107-C941-EF46-8F08-9C5C7C212CA5}" srcOrd="1" destOrd="0" parTransId="{66C20D2E-B107-8946-8D6D-583423EAA945}" sibTransId="{36FC2417-581D-5F46-80D9-5D768C280D4C}"/>
    <dgm:cxn modelId="{BE07399A-51D3-7D45-8D27-222012042559}" srcId="{5A4A4BA0-2483-BE46-A3AF-362D9EE52B35}" destId="{70F5C775-2413-1344-B93C-655E293E61E4}" srcOrd="2" destOrd="0" parTransId="{A5B2C11E-1616-5442-B1FF-03D7658FED18}" sibTransId="{9DA9B423-ACFF-0543-906F-E8313F5E85FE}"/>
    <dgm:cxn modelId="{87EA22A4-3648-A846-9310-562A2F38F428}" srcId="{4AF0734C-DA04-E04D-A1F7-C1910B494850}" destId="{BC1F9BFB-8DB1-1447-A0D9-7000ED9EA9EF}" srcOrd="2" destOrd="0" parTransId="{8D2C7458-B2EE-354B-AD15-EBCE19C0D082}" sibTransId="{5ABDCE0C-8B77-884E-81BC-110BB9E410B9}"/>
    <dgm:cxn modelId="{896C34A8-C470-724C-BD0B-9CA9C87C1EE4}" type="presOf" srcId="{60934D41-5B33-894E-9E09-85FCC3A6B6B5}" destId="{ACEFFBC6-86D2-AE4A-9A94-15A5DB05B104}" srcOrd="0" destOrd="0" presId="urn:microsoft.com/office/officeart/2005/8/layout/vList5"/>
    <dgm:cxn modelId="{BD325EA8-FF4B-734B-9667-AFF20AE3F375}" type="presOf" srcId="{BC1F9BFB-8DB1-1447-A0D9-7000ED9EA9EF}" destId="{C77CF2AC-34B3-F040-9A70-443051372644}" srcOrd="0" destOrd="0" presId="urn:microsoft.com/office/officeart/2005/8/layout/vList5"/>
    <dgm:cxn modelId="{CDDA9DC4-D9E6-6F45-AEDB-970A6402BCC6}" srcId="{BC1F9BFB-8DB1-1447-A0D9-7000ED9EA9EF}" destId="{53550A6B-071F-6D4B-B90E-FAFFC9D176ED}" srcOrd="2" destOrd="0" parTransId="{8044ADF0-216D-C748-96B7-F9FA956A32ED}" sibTransId="{7EDE8968-2512-AE4E-A064-55C16816DF1C}"/>
    <dgm:cxn modelId="{7F4698C6-756E-1045-ADAF-7E92A62A6139}" srcId="{5A4A4BA0-2483-BE46-A3AF-362D9EE52B35}" destId="{557C480B-0F32-F748-B2C4-7847EFEF7094}" srcOrd="1" destOrd="0" parTransId="{53909BC1-09B3-DD45-9544-8E6848F1BD48}" sibTransId="{02161EB5-0B9A-5541-BF66-45B431329E7F}"/>
    <dgm:cxn modelId="{E9210DCB-698C-EA43-8E87-435C4B3EA418}" srcId="{60934D41-5B33-894E-9E09-85FCC3A6B6B5}" destId="{0A723579-5487-B44E-9F0C-A296F7BE377A}" srcOrd="0" destOrd="0" parTransId="{92F94867-7A01-2C4C-B885-404778742575}" sibTransId="{DDD38DFC-056C-494C-AE33-3B7596E1FC04}"/>
    <dgm:cxn modelId="{F3FD27D4-448F-8549-ADC0-D6A3DADE0421}" type="presOf" srcId="{691F4173-3E35-B949-BE05-93DB89731600}" destId="{7DF3B7FA-AB0C-6646-8A74-CC6A009839FE}" srcOrd="0" destOrd="0" presId="urn:microsoft.com/office/officeart/2005/8/layout/vList5"/>
    <dgm:cxn modelId="{B44DFDDC-BBF5-F542-AD65-5C5B3C8A04A2}" srcId="{BC1F9BFB-8DB1-1447-A0D9-7000ED9EA9EF}" destId="{691F4173-3E35-B949-BE05-93DB89731600}" srcOrd="0" destOrd="0" parTransId="{52E50D84-7B30-2948-AD86-7C4EBCFC8DCF}" sibTransId="{1DFFB35E-7CF0-2845-AACF-AD75F51F3E3F}"/>
    <dgm:cxn modelId="{D2C9D8E3-0A9C-0C43-BE63-1915736EC85A}" srcId="{60934D41-5B33-894E-9E09-85FCC3A6B6B5}" destId="{AD9C4B19-0AE4-B24A-946F-839D681823B7}" srcOrd="1" destOrd="0" parTransId="{16C542B7-F962-E143-9DA4-5DDAF96252BB}" sibTransId="{09AA3C04-F209-E44D-8EA6-862A17720025}"/>
    <dgm:cxn modelId="{9A55E7E7-155E-E24E-BAA0-C183C7C8BA0E}" srcId="{4AF0734C-DA04-E04D-A1F7-C1910B494850}" destId="{6E172BC6-06BA-3542-8DB4-7688931BA4FC}" srcOrd="1" destOrd="0" parTransId="{3B7A0E81-4ED2-E24E-8988-3DDD1807A82D}" sibTransId="{F61728AA-5BA9-E348-8B4D-F0F2FDA238C0}"/>
    <dgm:cxn modelId="{9411ADF3-2AA6-D844-8671-F006E769B870}" type="presOf" srcId="{5A4A4BA0-2483-BE46-A3AF-362D9EE52B35}" destId="{9D5F7B21-E01B-CA4D-9316-70A36F6DE51B}" srcOrd="0" destOrd="0" presId="urn:microsoft.com/office/officeart/2005/8/layout/vList5"/>
    <dgm:cxn modelId="{300F6CF7-521F-FD40-945E-C219480A55E3}" type="presOf" srcId="{557C480B-0F32-F748-B2C4-7847EFEF7094}" destId="{EF98064F-0A29-0D4B-8BD6-7B4E21A5AA02}" srcOrd="0" destOrd="1" presId="urn:microsoft.com/office/officeart/2005/8/layout/vList5"/>
    <dgm:cxn modelId="{5931F5B0-AF39-794F-A39E-1FC9B5848F6A}" type="presParOf" srcId="{DB8953F4-11C6-A441-9B46-0231FC9E2DDA}" destId="{CF10E2A9-2FF1-E24B-8515-9DAFA68C3C91}" srcOrd="0" destOrd="0" presId="urn:microsoft.com/office/officeart/2005/8/layout/vList5"/>
    <dgm:cxn modelId="{BC7019ED-B6B2-094F-995F-1D95FD5B6B88}" type="presParOf" srcId="{CF10E2A9-2FF1-E24B-8515-9DAFA68C3C91}" destId="{9D5F7B21-E01B-CA4D-9316-70A36F6DE51B}" srcOrd="0" destOrd="0" presId="urn:microsoft.com/office/officeart/2005/8/layout/vList5"/>
    <dgm:cxn modelId="{B7D3F125-CBB8-2445-AD5D-665D83B3B060}" type="presParOf" srcId="{CF10E2A9-2FF1-E24B-8515-9DAFA68C3C91}" destId="{EF98064F-0A29-0D4B-8BD6-7B4E21A5AA02}" srcOrd="1" destOrd="0" presId="urn:microsoft.com/office/officeart/2005/8/layout/vList5"/>
    <dgm:cxn modelId="{A93E2896-D527-EF4D-9DBD-94D5D28597D8}" type="presParOf" srcId="{DB8953F4-11C6-A441-9B46-0231FC9E2DDA}" destId="{5AB527BA-6567-7949-BDCE-D156F9D21D70}" srcOrd="1" destOrd="0" presId="urn:microsoft.com/office/officeart/2005/8/layout/vList5"/>
    <dgm:cxn modelId="{C2C7E9FF-F197-F640-8C2E-1EFE8B9A15DC}" type="presParOf" srcId="{DB8953F4-11C6-A441-9B46-0231FC9E2DDA}" destId="{AD7D07CF-853F-1B4A-A375-8C3ECBCEDEDF}" srcOrd="2" destOrd="0" presId="urn:microsoft.com/office/officeart/2005/8/layout/vList5"/>
    <dgm:cxn modelId="{5380EA44-8AB5-F949-A69D-B7156F5EA4CA}" type="presParOf" srcId="{AD7D07CF-853F-1B4A-A375-8C3ECBCEDEDF}" destId="{0BB161E1-7D04-444D-A163-58A3DE6E6EBB}" srcOrd="0" destOrd="0" presId="urn:microsoft.com/office/officeart/2005/8/layout/vList5"/>
    <dgm:cxn modelId="{469E0343-C6E6-7E43-B8D0-3AD655A6E061}" type="presParOf" srcId="{AD7D07CF-853F-1B4A-A375-8C3ECBCEDEDF}" destId="{0228196B-A598-DA44-874A-959C10B397CD}" srcOrd="1" destOrd="0" presId="urn:microsoft.com/office/officeart/2005/8/layout/vList5"/>
    <dgm:cxn modelId="{76ED2AB2-AFF1-AB49-97B8-6EA0D7C246EA}" type="presParOf" srcId="{DB8953F4-11C6-A441-9B46-0231FC9E2DDA}" destId="{C6A3E622-136F-0E4A-A262-CE274645A798}" srcOrd="3" destOrd="0" presId="urn:microsoft.com/office/officeart/2005/8/layout/vList5"/>
    <dgm:cxn modelId="{1939F9D7-58E2-3E46-A91C-D4469806CFE6}" type="presParOf" srcId="{DB8953F4-11C6-A441-9B46-0231FC9E2DDA}" destId="{E5B120FF-4611-6046-8CB3-019530B5B4C5}" srcOrd="4" destOrd="0" presId="urn:microsoft.com/office/officeart/2005/8/layout/vList5"/>
    <dgm:cxn modelId="{5389F5FC-31BA-3049-9481-25DEAFFB94B7}" type="presParOf" srcId="{E5B120FF-4611-6046-8CB3-019530B5B4C5}" destId="{C77CF2AC-34B3-F040-9A70-443051372644}" srcOrd="0" destOrd="0" presId="urn:microsoft.com/office/officeart/2005/8/layout/vList5"/>
    <dgm:cxn modelId="{C8B06C63-8C01-E844-BCC5-C29F572F5B34}" type="presParOf" srcId="{E5B120FF-4611-6046-8CB3-019530B5B4C5}" destId="{7DF3B7FA-AB0C-6646-8A74-CC6A009839FE}" srcOrd="1" destOrd="0" presId="urn:microsoft.com/office/officeart/2005/8/layout/vList5"/>
    <dgm:cxn modelId="{1607C9A4-DA76-254F-9A0E-CAADCE93BC57}" type="presParOf" srcId="{DB8953F4-11C6-A441-9B46-0231FC9E2DDA}" destId="{2916957F-1185-0241-BF53-A80A072D96EE}" srcOrd="5" destOrd="0" presId="urn:microsoft.com/office/officeart/2005/8/layout/vList5"/>
    <dgm:cxn modelId="{5EB4FBD8-5302-EC4D-B180-8F1EB9E0A884}" type="presParOf" srcId="{DB8953F4-11C6-A441-9B46-0231FC9E2DDA}" destId="{01012E47-F389-8E42-AC2B-B29CC3B0A4D7}" srcOrd="6" destOrd="0" presId="urn:microsoft.com/office/officeart/2005/8/layout/vList5"/>
    <dgm:cxn modelId="{675455D7-54EE-8343-8AD4-EF7041FF10F5}" type="presParOf" srcId="{01012E47-F389-8E42-AC2B-B29CC3B0A4D7}" destId="{ACEFFBC6-86D2-AE4A-9A94-15A5DB05B104}" srcOrd="0" destOrd="0" presId="urn:microsoft.com/office/officeart/2005/8/layout/vList5"/>
    <dgm:cxn modelId="{8F2CCA81-8415-C14B-8E31-349C8053E90D}" type="presParOf" srcId="{01012E47-F389-8E42-AC2B-B29CC3B0A4D7}" destId="{468EBDC5-56B9-B247-9B09-D27CEE9BCE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8064F-0A29-0D4B-8BD6-7B4E21A5AA02}">
      <dsp:nvSpPr>
        <dsp:cNvPr id="0" name=""/>
        <dsp:cNvSpPr/>
      </dsp:nvSpPr>
      <dsp:spPr>
        <a:xfrm rot="5400000">
          <a:off x="5282715" y="-2340286"/>
          <a:ext cx="833251" cy="5575227"/>
        </a:xfrm>
        <a:prstGeom prst="round2SameRect">
          <a:avLst/>
        </a:prstGeom>
        <a:solidFill>
          <a:schemeClr val="accent2">
            <a:lumMod val="20000"/>
            <a:lumOff val="80000"/>
            <a:alpha val="90000"/>
          </a:schemeClr>
        </a:solidFill>
        <a:ln w="9525" cap="flat" cmpd="sng" algn="ctr">
          <a:solidFill>
            <a:schemeClr val="tx1">
              <a:alpha val="9000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solidFill>
                <a:schemeClr val="tx1"/>
              </a:solidFill>
              <a:latin typeface="Arial" panose="020B0604020202020204" pitchFamily="34" charset="0"/>
              <a:cs typeface="Arial" panose="020B0604020202020204" pitchFamily="34" charset="0"/>
            </a:rPr>
            <a:t>(preferred) DS tab daily</a:t>
          </a:r>
        </a:p>
        <a:p>
          <a:pPr marL="114300" lvl="1" indent="-114300" algn="l" defTabSz="533400" rtl="0">
            <a:lnSpc>
              <a:spcPct val="90000"/>
            </a:lnSpc>
            <a:spcBef>
              <a:spcPct val="0"/>
            </a:spcBef>
            <a:spcAft>
              <a:spcPct val="15000"/>
            </a:spcAft>
            <a:buChar char="•"/>
          </a:pPr>
          <a:r>
            <a:rPr lang="en-US" sz="1200" kern="1200" dirty="0">
              <a:solidFill>
                <a:schemeClr val="tx1"/>
              </a:solidFill>
              <a:latin typeface="Arial" panose="020B0604020202020204" pitchFamily="34" charset="0"/>
              <a:cs typeface="Arial" panose="020B0604020202020204" pitchFamily="34" charset="0"/>
            </a:rPr>
            <a:t>(preferred) SS tab daily effective &amp; may be better tolerated </a:t>
          </a:r>
        </a:p>
        <a:p>
          <a:pPr marL="114300" lvl="1" indent="-114300" algn="l" defTabSz="533400" rtl="0">
            <a:lnSpc>
              <a:spcPct val="90000"/>
            </a:lnSpc>
            <a:spcBef>
              <a:spcPct val="0"/>
            </a:spcBef>
            <a:spcAft>
              <a:spcPct val="15000"/>
            </a:spcAft>
            <a:buChar char="•"/>
          </a:pPr>
          <a:r>
            <a:rPr lang="en-US" sz="1200" kern="1200" dirty="0">
              <a:solidFill>
                <a:schemeClr val="tx1"/>
              </a:solidFill>
              <a:latin typeface="Arial" panose="020B0604020202020204" pitchFamily="34" charset="0"/>
              <a:cs typeface="Arial" panose="020B0604020202020204" pitchFamily="34" charset="0"/>
            </a:rPr>
            <a:t>DS tab 3 times per week also effective</a:t>
          </a:r>
          <a:endParaRPr lang="en-US" sz="1200" kern="1200" dirty="0">
            <a:solidFill>
              <a:schemeClr val="tx1"/>
            </a:solidFill>
          </a:endParaRPr>
        </a:p>
      </dsp:txBody>
      <dsp:txXfrm rot="-5400000">
        <a:off x="2911727" y="71378"/>
        <a:ext cx="5534551" cy="751899"/>
      </dsp:txXfrm>
    </dsp:sp>
    <dsp:sp modelId="{9D5F7B21-E01B-CA4D-9316-70A36F6DE51B}">
      <dsp:nvSpPr>
        <dsp:cNvPr id="0" name=""/>
        <dsp:cNvSpPr/>
      </dsp:nvSpPr>
      <dsp:spPr>
        <a:xfrm>
          <a:off x="224338" y="1852"/>
          <a:ext cx="2687388" cy="890948"/>
        </a:xfrm>
        <a:prstGeom prst="roundRect">
          <a:avLst/>
        </a:prstGeom>
        <a:solidFill>
          <a:srgbClr val="A9C65A">
            <a:alpha val="65098"/>
          </a:srgbClr>
        </a:solidFill>
        <a:ln>
          <a:solidFill>
            <a:schemeClr val="accent1"/>
          </a:solidFill>
        </a:ln>
        <a:effectLst/>
        <a:scene3d>
          <a:camera prst="orthographicFront"/>
          <a:lightRig rig="threePt" dir="t">
            <a:rot lat="0" lon="0" rev="12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sp3d/>
        </a:bodyPr>
        <a:lstStyle/>
        <a:p>
          <a:pPr marL="0" lvl="0" indent="0" algn="ctr" defTabSz="889000" rtl="0">
            <a:lnSpc>
              <a:spcPct val="90000"/>
            </a:lnSpc>
            <a:spcBef>
              <a:spcPct val="0"/>
            </a:spcBef>
            <a:spcAft>
              <a:spcPct val="35000"/>
            </a:spcAft>
            <a:buNone/>
          </a:pPr>
          <a:r>
            <a:rPr lang="en-US" sz="2000" b="0" kern="1200" dirty="0">
              <a:ln>
                <a:noFill/>
              </a:ln>
              <a:solidFill>
                <a:schemeClr val="tx1"/>
              </a:solidFill>
              <a:effectLst/>
              <a:latin typeface="Arial" panose="020B0604020202020204" pitchFamily="34" charset="0"/>
              <a:cs typeface="Arial" panose="020B0604020202020204" pitchFamily="34" charset="0"/>
            </a:rPr>
            <a:t>Trimethoprim-sulfamethoxazole </a:t>
          </a:r>
        </a:p>
      </dsp:txBody>
      <dsp:txXfrm>
        <a:off x="267830" y="45344"/>
        <a:ext cx="2600404" cy="803964"/>
      </dsp:txXfrm>
    </dsp:sp>
    <dsp:sp modelId="{0228196B-A598-DA44-874A-959C10B397CD}">
      <dsp:nvSpPr>
        <dsp:cNvPr id="0" name=""/>
        <dsp:cNvSpPr/>
      </dsp:nvSpPr>
      <dsp:spPr>
        <a:xfrm rot="5400000">
          <a:off x="5293392" y="-1404790"/>
          <a:ext cx="811896" cy="5575227"/>
        </a:xfrm>
        <a:prstGeom prst="round2SameRect">
          <a:avLst/>
        </a:prstGeom>
        <a:solidFill>
          <a:srgbClr val="00B0F0">
            <a:alpha val="15000"/>
          </a:srgbClr>
        </a:solidFill>
        <a:ln w="9525" cap="flat" cmpd="sng" algn="ctr">
          <a:solidFill>
            <a:schemeClr val="accent1"/>
          </a:solidFill>
          <a:prstDash val="solid"/>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solidFill>
                <a:schemeClr val="tx1"/>
              </a:solidFill>
            </a:rPr>
            <a:t>Check G6PD level prior to use </a:t>
          </a:r>
        </a:p>
        <a:p>
          <a:pPr marL="114300" lvl="1" indent="-114300" algn="l" defTabSz="533400" rtl="0">
            <a:lnSpc>
              <a:spcPct val="90000"/>
            </a:lnSpc>
            <a:spcBef>
              <a:spcPct val="0"/>
            </a:spcBef>
            <a:spcAft>
              <a:spcPct val="15000"/>
            </a:spcAft>
            <a:buChar char="•"/>
          </a:pPr>
          <a:r>
            <a:rPr lang="en-US" sz="1200" kern="1200" dirty="0">
              <a:solidFill>
                <a:schemeClr val="tx1"/>
              </a:solidFill>
            </a:rPr>
            <a:t>Can be taken by itself or</a:t>
          </a:r>
        </a:p>
        <a:p>
          <a:pPr marL="114300" lvl="1" indent="-114300" algn="l" defTabSz="533400" rtl="0">
            <a:lnSpc>
              <a:spcPct val="90000"/>
            </a:lnSpc>
            <a:spcBef>
              <a:spcPct val="0"/>
            </a:spcBef>
            <a:spcAft>
              <a:spcPct val="15000"/>
            </a:spcAft>
            <a:buChar char="•"/>
          </a:pPr>
          <a:r>
            <a:rPr lang="en-US" sz="1200" kern="1200" dirty="0">
              <a:solidFill>
                <a:schemeClr val="tx1"/>
              </a:solidFill>
            </a:rPr>
            <a:t>Can be taken with pyrimethamine and leucovorin, but is more expensive regimen</a:t>
          </a:r>
        </a:p>
      </dsp:txBody>
      <dsp:txXfrm rot="-5400000">
        <a:off x="2911727" y="1016508"/>
        <a:ext cx="5535594" cy="732630"/>
      </dsp:txXfrm>
    </dsp:sp>
    <dsp:sp modelId="{0BB161E1-7D04-444D-A163-58A3DE6E6EBB}">
      <dsp:nvSpPr>
        <dsp:cNvPr id="0" name=""/>
        <dsp:cNvSpPr/>
      </dsp:nvSpPr>
      <dsp:spPr>
        <a:xfrm>
          <a:off x="224338" y="937348"/>
          <a:ext cx="2687388" cy="890948"/>
        </a:xfrm>
        <a:prstGeom prst="roundRect">
          <a:avLst/>
        </a:prstGeom>
        <a:solidFill>
          <a:srgbClr val="00B0F0">
            <a:alpha val="50196"/>
          </a:srgbClr>
        </a:solidFill>
        <a:ln>
          <a:solidFill>
            <a:schemeClr val="tx1"/>
          </a:solidFill>
        </a:ln>
        <a:effectLst/>
        <a:scene3d>
          <a:camera prst="orthographicFront">
            <a:rot lat="0" lon="0" rev="0"/>
          </a:camera>
          <a:lightRig rig="threePt" dir="t">
            <a:rot lat="0" lon="0" rev="12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effectLst/>
            </a:rPr>
            <a:t>Dapsone</a:t>
          </a:r>
        </a:p>
      </dsp:txBody>
      <dsp:txXfrm>
        <a:off x="267830" y="980840"/>
        <a:ext cx="2600404" cy="803964"/>
      </dsp:txXfrm>
    </dsp:sp>
    <dsp:sp modelId="{7DF3B7FA-AB0C-6646-8A74-CC6A009839FE}">
      <dsp:nvSpPr>
        <dsp:cNvPr id="0" name=""/>
        <dsp:cNvSpPr/>
      </dsp:nvSpPr>
      <dsp:spPr>
        <a:xfrm rot="5400000">
          <a:off x="5284992" y="-469294"/>
          <a:ext cx="828696" cy="5575227"/>
        </a:xfrm>
        <a:prstGeom prst="round2SameRect">
          <a:avLst/>
        </a:prstGeom>
        <a:solidFill>
          <a:srgbClr val="00B0F0">
            <a:alpha val="15000"/>
          </a:srgbClr>
        </a:solidFill>
        <a:ln w="9525" cap="flat" cmpd="sng" algn="ctr">
          <a:solidFill>
            <a:schemeClr val="accent1"/>
          </a:solidFill>
          <a:prstDash val="solid"/>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solidFill>
                <a:schemeClr val="tx1"/>
              </a:solidFill>
            </a:rPr>
            <a:t>Liquid, bad taste</a:t>
          </a:r>
          <a:endParaRPr lang="en-US" sz="1200" strike="sngStrike" kern="1200" dirty="0">
            <a:solidFill>
              <a:schemeClr val="tx1"/>
            </a:solidFill>
          </a:endParaRPr>
        </a:p>
        <a:p>
          <a:pPr marL="114300" lvl="1" indent="-114300" algn="l" defTabSz="533400" rtl="0">
            <a:lnSpc>
              <a:spcPct val="90000"/>
            </a:lnSpc>
            <a:spcBef>
              <a:spcPct val="0"/>
            </a:spcBef>
            <a:spcAft>
              <a:spcPct val="15000"/>
            </a:spcAft>
            <a:buChar char="•"/>
          </a:pPr>
          <a:r>
            <a:rPr lang="en-US" sz="1200" kern="1200" dirty="0">
              <a:solidFill>
                <a:schemeClr val="tx1"/>
              </a:solidFill>
            </a:rPr>
            <a:t>Can be taken by itself or </a:t>
          </a:r>
        </a:p>
        <a:p>
          <a:pPr marL="114300" lvl="1" indent="-114300" algn="l" defTabSz="533400" rtl="0">
            <a:lnSpc>
              <a:spcPct val="90000"/>
            </a:lnSpc>
            <a:spcBef>
              <a:spcPct val="0"/>
            </a:spcBef>
            <a:spcAft>
              <a:spcPct val="15000"/>
            </a:spcAft>
            <a:buChar char="•"/>
          </a:pPr>
          <a:r>
            <a:rPr lang="en-US" sz="1200" kern="1200" dirty="0">
              <a:solidFill>
                <a:schemeClr val="tx1"/>
              </a:solidFill>
            </a:rPr>
            <a:t>Can be taken with pyrimethamine and leucovorin, but this regimen is more expensive</a:t>
          </a:r>
        </a:p>
      </dsp:txBody>
      <dsp:txXfrm rot="-5400000">
        <a:off x="2911727" y="1944425"/>
        <a:ext cx="5534773" cy="747788"/>
      </dsp:txXfrm>
    </dsp:sp>
    <dsp:sp modelId="{C77CF2AC-34B3-F040-9A70-443051372644}">
      <dsp:nvSpPr>
        <dsp:cNvPr id="0" name=""/>
        <dsp:cNvSpPr/>
      </dsp:nvSpPr>
      <dsp:spPr>
        <a:xfrm>
          <a:off x="224338" y="1872845"/>
          <a:ext cx="2687388" cy="890948"/>
        </a:xfrm>
        <a:prstGeom prst="roundRect">
          <a:avLst/>
        </a:prstGeom>
        <a:solidFill>
          <a:srgbClr val="00B0F0">
            <a:alpha val="50196"/>
          </a:srgbClr>
        </a:solidFill>
        <a:ln>
          <a:solidFill>
            <a:schemeClr val="accent1"/>
          </a:solidFill>
        </a:ln>
        <a:effectLst/>
        <a:scene3d>
          <a:camera prst="orthographicFront">
            <a:rot lat="0" lon="0" rev="0"/>
          </a:camera>
          <a:lightRig rig="threePt" dir="t">
            <a:rot lat="0" lon="0" rev="12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effectLst/>
            </a:rPr>
            <a:t>Atovaquone</a:t>
          </a:r>
        </a:p>
      </dsp:txBody>
      <dsp:txXfrm>
        <a:off x="267830" y="1916337"/>
        <a:ext cx="2600404" cy="803964"/>
      </dsp:txXfrm>
    </dsp:sp>
    <dsp:sp modelId="{468EBDC5-56B9-B247-9B09-D27CEE9BCE87}">
      <dsp:nvSpPr>
        <dsp:cNvPr id="0" name=""/>
        <dsp:cNvSpPr/>
      </dsp:nvSpPr>
      <dsp:spPr>
        <a:xfrm rot="5400000">
          <a:off x="5306090" y="466202"/>
          <a:ext cx="786501" cy="5575227"/>
        </a:xfrm>
        <a:prstGeom prst="round2SameRect">
          <a:avLst/>
        </a:prstGeom>
        <a:solidFill>
          <a:srgbClr val="00B0F0">
            <a:alpha val="15000"/>
          </a:srgbClr>
        </a:solidFill>
        <a:ln w="9525" cap="flat" cmpd="sng" algn="ctr">
          <a:solidFill>
            <a:schemeClr val="accent1"/>
          </a:solidFill>
          <a:prstDash val="solid"/>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solidFill>
                <a:schemeClr val="tx1"/>
              </a:solidFill>
            </a:rPr>
            <a:t>Dosed once monthly</a:t>
          </a:r>
        </a:p>
        <a:p>
          <a:pPr marL="114300" lvl="1" indent="-114300" algn="l" defTabSz="533400" rtl="0">
            <a:lnSpc>
              <a:spcPct val="90000"/>
            </a:lnSpc>
            <a:spcBef>
              <a:spcPct val="0"/>
            </a:spcBef>
            <a:spcAft>
              <a:spcPct val="15000"/>
            </a:spcAft>
            <a:buChar char="•"/>
          </a:pPr>
          <a:r>
            <a:rPr lang="en-US" sz="1200" kern="1200" dirty="0">
              <a:solidFill>
                <a:schemeClr val="tx1"/>
              </a:solidFill>
            </a:rPr>
            <a:t>Unable to use in patients with underlying pulmonary problems</a:t>
          </a:r>
        </a:p>
        <a:p>
          <a:pPr marL="114300" lvl="1" indent="-114300" algn="l" defTabSz="533400" rtl="0">
            <a:lnSpc>
              <a:spcPct val="90000"/>
            </a:lnSpc>
            <a:spcBef>
              <a:spcPct val="0"/>
            </a:spcBef>
            <a:spcAft>
              <a:spcPct val="15000"/>
            </a:spcAft>
            <a:buChar char="•"/>
          </a:pPr>
          <a:r>
            <a:rPr lang="en-US" sz="1200" kern="1200" dirty="0">
              <a:solidFill>
                <a:schemeClr val="tx1"/>
              </a:solidFill>
            </a:rPr>
            <a:t>Needs to be administered in a clinic or hospital setting</a:t>
          </a:r>
        </a:p>
      </dsp:txBody>
      <dsp:txXfrm rot="-5400000">
        <a:off x="2911727" y="2898959"/>
        <a:ext cx="5536833" cy="709713"/>
      </dsp:txXfrm>
    </dsp:sp>
    <dsp:sp modelId="{ACEFFBC6-86D2-AE4A-9A94-15A5DB05B104}">
      <dsp:nvSpPr>
        <dsp:cNvPr id="0" name=""/>
        <dsp:cNvSpPr/>
      </dsp:nvSpPr>
      <dsp:spPr>
        <a:xfrm>
          <a:off x="224338" y="2808341"/>
          <a:ext cx="2687388" cy="890948"/>
        </a:xfrm>
        <a:prstGeom prst="roundRect">
          <a:avLst/>
        </a:prstGeom>
        <a:solidFill>
          <a:srgbClr val="00B0F0">
            <a:alpha val="50196"/>
          </a:srgbClr>
        </a:solidFill>
        <a:ln>
          <a:solidFill>
            <a:schemeClr val="accent1"/>
          </a:solidFill>
        </a:ln>
        <a:effectLst/>
        <a:scene3d>
          <a:camera prst="orthographicFront">
            <a:rot lat="0" lon="0" rev="0"/>
          </a:camera>
          <a:lightRig rig="threePt" dir="t">
            <a:rot lat="0" lon="0" rev="12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effectLst/>
            </a:rPr>
            <a:t>Inhaled pentamidine</a:t>
          </a:r>
        </a:p>
      </dsp:txBody>
      <dsp:txXfrm>
        <a:off x="267830" y="2851833"/>
        <a:ext cx="2600404" cy="8039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77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2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71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8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91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4645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3.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U1OHA33252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embrane-Low">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4" name="Rectangle 3"/>
          <p:cNvSpPr>
            <a:spLocks noChangeArrowheads="1"/>
          </p:cNvSpPr>
          <p:nvPr userDrawn="1"/>
        </p:nvSpPr>
        <p:spPr bwMode="ltGray">
          <a:xfrm>
            <a:off x="-5857" y="4343400"/>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36" name="Picture 35" descr="Membrane_Light.png"/>
          <p:cNvPicPr>
            <a:picLocks noChangeAspect="1"/>
          </p:cNvPicPr>
          <p:nvPr userDrawn="1"/>
        </p:nvPicPr>
        <p:blipFill>
          <a:blip r:embed="rId3">
            <a:alphaModFix amt="61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grpSp>
        <p:nvGrpSpPr>
          <p:cNvPr id="8" name="Logo Stacked V2"/>
          <p:cNvGrpSpPr>
            <a:grpSpLocks noChangeAspect="1"/>
          </p:cNvGrpSpPr>
          <p:nvPr userDrawn="1"/>
        </p:nvGrpSpPr>
        <p:grpSpPr>
          <a:xfrm>
            <a:off x="7852253" y="4871569"/>
            <a:ext cx="1203637" cy="205739"/>
            <a:chOff x="680865" y="3439338"/>
            <a:chExt cx="4686473" cy="1068091"/>
          </a:xfrm>
        </p:grpSpPr>
        <p:pic>
          <p:nvPicPr>
            <p:cNvPr id="9" name="Logomark V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1" name="Nat HIV Cur logo type stacked"/>
            <p:cNvGrpSpPr>
              <a:grpSpLocks noChangeAspect="1"/>
            </p:cNvGrpSpPr>
            <p:nvPr/>
          </p:nvGrpSpPr>
          <p:grpSpPr bwMode="auto">
            <a:xfrm>
              <a:off x="1898650" y="3455065"/>
              <a:ext cx="3468688" cy="1036638"/>
              <a:chOff x="1196" y="1585"/>
              <a:chExt cx="2185" cy="653"/>
            </a:xfrm>
          </p:grpSpPr>
          <p:sp>
            <p:nvSpPr>
              <p:cNvPr id="13"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35" name="Straight Connector 34"/>
          <p:cNvCxnSpPr/>
          <p:nvPr userDrawn="1"/>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95547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9"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a:xfrm>
            <a:off x="438219" y="931641"/>
            <a:ext cx="8596924" cy="1280160"/>
          </a:xfrm>
        </p:spPr>
        <p:txBody>
          <a:bodyPr/>
          <a:lstStyle/>
          <a:p>
            <a:r>
              <a:rPr lang="en-US" i="1" dirty="0">
                <a:latin typeface="Arial" panose="020B0604020202020204" pitchFamily="34" charset="0"/>
                <a:cs typeface="Arial" panose="020B0604020202020204" pitchFamily="34" charset="0"/>
              </a:rPr>
              <a:t>Pneumocystis</a:t>
            </a:r>
            <a:r>
              <a:rPr lang="en-US" dirty="0">
                <a:latin typeface="Arial" panose="020B0604020202020204" pitchFamily="34" charset="0"/>
                <a:cs typeface="Arial" panose="020B0604020202020204" pitchFamily="34" charset="0"/>
              </a:rPr>
              <a:t> Pneumonia: Prevention</a:t>
            </a:r>
            <a:endParaRPr lang="en-US" dirty="0"/>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March 1, 2024</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err="1"/>
              <a:t>Aley</a:t>
            </a:r>
            <a:r>
              <a:rPr lang="en-US" dirty="0"/>
              <a:t> </a:t>
            </a:r>
            <a:r>
              <a:rPr lang="en-US" dirty="0" err="1"/>
              <a:t>Kalapila</a:t>
            </a:r>
            <a:r>
              <a:rPr lang="en-US" dirty="0"/>
              <a:t>, MD, PhD</a:t>
            </a:r>
            <a:br>
              <a:rPr lang="en-US" dirty="0"/>
            </a:br>
            <a:r>
              <a:rPr lang="en-US" dirty="0"/>
              <a:t>Associate Editor, National HIV Curriculum</a:t>
            </a:r>
            <a:br>
              <a:rPr lang="en-US" dirty="0"/>
            </a:br>
            <a:r>
              <a:rPr lang="en-US" dirty="0"/>
              <a:t>Associate Professor of Medicine</a:t>
            </a:r>
            <a:br>
              <a:rPr lang="en-US" dirty="0"/>
            </a:br>
            <a:r>
              <a:rPr lang="en-US" dirty="0"/>
              <a:t>Division of Infectious Diseases</a:t>
            </a:r>
          </a:p>
          <a:p>
            <a:r>
              <a:rPr lang="en-US" dirty="0"/>
              <a:t>Emory University School of Medicine &amp; Grady Health System</a:t>
            </a:r>
          </a:p>
        </p:txBody>
      </p:sp>
    </p:spTree>
    <p:extLst>
      <p:ext uri="{BB962C8B-B14F-4D97-AF65-F5344CB8AC3E}">
        <p14:creationId xmlns:p14="http://schemas.microsoft.com/office/powerpoint/2010/main" val="1510167498"/>
      </p:ext>
    </p:extLst>
  </p:cSld>
  <p:clrMapOvr>
    <a:masterClrMapping/>
  </p:clrMapOvr>
  <p:transition spd="slow" advTm="1858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When to Restart Primary Prophylaxis for PCP</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CD4 count &lt;100 cells/mm</a:t>
            </a:r>
            <a:r>
              <a:rPr lang="en-US" sz="2000" baseline="30000" dirty="0"/>
              <a:t>3 </a:t>
            </a:r>
            <a:r>
              <a:rPr lang="en-US" sz="2000" dirty="0"/>
              <a:t>regardless of viral load, </a:t>
            </a:r>
            <a:r>
              <a:rPr lang="en-US" sz="2000" i="1" dirty="0"/>
              <a:t>or</a:t>
            </a:r>
            <a:endParaRPr lang="en-US" sz="2000" dirty="0"/>
          </a:p>
          <a:p>
            <a:pPr>
              <a:spcBef>
                <a:spcPts val="2400"/>
              </a:spcBef>
            </a:pPr>
            <a:r>
              <a:rPr lang="en-US" sz="2000" dirty="0"/>
              <a:t>CD4 count is between 100-200 cells/mm</a:t>
            </a:r>
            <a:r>
              <a:rPr lang="en-US" sz="2000" baseline="30000" dirty="0"/>
              <a:t>3</a:t>
            </a:r>
            <a:r>
              <a:rPr lang="en-US" sz="2000" dirty="0"/>
              <a:t> </a:t>
            </a:r>
            <a:r>
              <a:rPr lang="en-US" sz="2000" i="1" dirty="0"/>
              <a:t>and</a:t>
            </a:r>
            <a:r>
              <a:rPr lang="en-US" sz="2000" dirty="0"/>
              <a:t> detectable viral load</a:t>
            </a:r>
          </a:p>
        </p:txBody>
      </p:sp>
    </p:spTree>
    <p:extLst>
      <p:ext uri="{BB962C8B-B14F-4D97-AF65-F5344CB8AC3E}">
        <p14:creationId xmlns:p14="http://schemas.microsoft.com/office/powerpoint/2010/main" val="1695727341"/>
      </p:ext>
    </p:extLst>
  </p:cSld>
  <p:clrMapOvr>
    <a:masterClrMapping/>
  </p:clrMapOvr>
  <p:transition spd="slow" advTm="3294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Side Effects of Medications Used for PCP Prophylaxis </a:t>
            </a:r>
          </a:p>
        </p:txBody>
      </p:sp>
    </p:spTree>
    <p:extLst>
      <p:ext uri="{BB962C8B-B14F-4D97-AF65-F5344CB8AC3E}">
        <p14:creationId xmlns:p14="http://schemas.microsoft.com/office/powerpoint/2010/main" val="2217530626"/>
      </p:ext>
    </p:extLst>
  </p:cSld>
  <p:clrMapOvr>
    <a:masterClrMapping/>
  </p:clrMapOvr>
  <p:transition spd="slow" advTm="989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B65B-4A3F-60F1-B613-FE35D7998985}"/>
              </a:ext>
            </a:extLst>
          </p:cNvPr>
          <p:cNvSpPr>
            <a:spLocks noGrp="1"/>
          </p:cNvSpPr>
          <p:nvPr>
            <p:ph type="title"/>
          </p:nvPr>
        </p:nvSpPr>
        <p:spPr/>
        <p:txBody>
          <a:bodyPr>
            <a:normAutofit fontScale="90000"/>
          </a:bodyPr>
          <a:lstStyle/>
          <a:p>
            <a:r>
              <a:rPr lang="en-US" dirty="0"/>
              <a:t>Potential side effects of medications used for PCP prophylaxis</a:t>
            </a:r>
          </a:p>
        </p:txBody>
      </p:sp>
      <p:sp>
        <p:nvSpPr>
          <p:cNvPr id="3" name="Text Placeholder 2">
            <a:extLst>
              <a:ext uri="{FF2B5EF4-FFF2-40B4-BE49-F238E27FC236}">
                <a16:creationId xmlns:a16="http://schemas.microsoft.com/office/drawing/2014/main" id="{203BAAD5-1B1A-9AE9-FA12-74BF03EE6558}"/>
              </a:ext>
            </a:extLst>
          </p:cNvPr>
          <p:cNvSpPr>
            <a:spLocks noGrp="1"/>
          </p:cNvSpPr>
          <p:nvPr>
            <p:ph type="body" sz="quarter" idx="14"/>
          </p:nvPr>
        </p:nvSpPr>
        <p:spPr>
          <a:xfrm>
            <a:off x="229436" y="4747557"/>
            <a:ext cx="7805057" cy="316612"/>
          </a:xfrm>
        </p:spPr>
        <p:txBody>
          <a:bodyPr/>
          <a:lstStyle/>
          <a:p>
            <a:r>
              <a:rPr lang="en-US" dirty="0"/>
              <a:t>*Potential for cross-reactivity with other sulfa-containing drugs; dapsone not contraindicated in patients with sulfonamide allergy</a:t>
            </a:r>
          </a:p>
        </p:txBody>
      </p:sp>
      <p:graphicFrame>
        <p:nvGraphicFramePr>
          <p:cNvPr id="8" name="Content Placeholder 7">
            <a:extLst>
              <a:ext uri="{FF2B5EF4-FFF2-40B4-BE49-F238E27FC236}">
                <a16:creationId xmlns:a16="http://schemas.microsoft.com/office/drawing/2014/main" id="{E2C8613A-3620-9153-A15B-5C98AB531F35}"/>
              </a:ext>
            </a:extLst>
          </p:cNvPr>
          <p:cNvGraphicFramePr>
            <a:graphicFrameLocks noGrp="1"/>
          </p:cNvGraphicFramePr>
          <p:nvPr>
            <p:ph sz="half" idx="2"/>
            <p:extLst>
              <p:ext uri="{D42A27DB-BD31-4B8C-83A1-F6EECF244321}">
                <p14:modId xmlns:p14="http://schemas.microsoft.com/office/powerpoint/2010/main" val="1439970977"/>
              </p:ext>
            </p:extLst>
          </p:nvPr>
        </p:nvGraphicFramePr>
        <p:xfrm>
          <a:off x="532926" y="1015319"/>
          <a:ext cx="8067734" cy="3289574"/>
        </p:xfrm>
        <a:graphic>
          <a:graphicData uri="http://schemas.openxmlformats.org/drawingml/2006/table">
            <a:tbl>
              <a:tblPr firstRow="1" bandRow="1">
                <a:tableStyleId>{7DF18680-E054-41AD-8BC1-D1AEF772440D}</a:tableStyleId>
              </a:tblPr>
              <a:tblGrid>
                <a:gridCol w="2209667">
                  <a:extLst>
                    <a:ext uri="{9D8B030D-6E8A-4147-A177-3AD203B41FA5}">
                      <a16:colId xmlns:a16="http://schemas.microsoft.com/office/drawing/2014/main" val="1853989149"/>
                    </a:ext>
                  </a:extLst>
                </a:gridCol>
                <a:gridCol w="5858067">
                  <a:extLst>
                    <a:ext uri="{9D8B030D-6E8A-4147-A177-3AD203B41FA5}">
                      <a16:colId xmlns:a16="http://schemas.microsoft.com/office/drawing/2014/main" val="1245820296"/>
                    </a:ext>
                  </a:extLst>
                </a:gridCol>
              </a:tblGrid>
              <a:tr h="316992">
                <a:tc>
                  <a:txBody>
                    <a:bodyPr/>
                    <a:lstStyle/>
                    <a:p>
                      <a:r>
                        <a:rPr lang="en-US" sz="1500" dirty="0">
                          <a:latin typeface="Arial" panose="020B0604020202020204" pitchFamily="34" charset="0"/>
                          <a:cs typeface="Arial" panose="020B0604020202020204" pitchFamily="34" charset="0"/>
                        </a:rPr>
                        <a:t>Medication</a:t>
                      </a:r>
                    </a:p>
                  </a:txBody>
                  <a:tcPr/>
                </a:tc>
                <a:tc>
                  <a:txBody>
                    <a:bodyPr/>
                    <a:lstStyle/>
                    <a:p>
                      <a:r>
                        <a:rPr lang="en-US" sz="1500" dirty="0">
                          <a:latin typeface="Arial" panose="020B0604020202020204" pitchFamily="34" charset="0"/>
                          <a:cs typeface="Arial" panose="020B0604020202020204" pitchFamily="34" charset="0"/>
                        </a:rPr>
                        <a:t>Potential Side Effects</a:t>
                      </a:r>
                    </a:p>
                  </a:txBody>
                  <a:tcPr/>
                </a:tc>
                <a:extLst>
                  <a:ext uri="{0D108BD9-81ED-4DB2-BD59-A6C34878D82A}">
                    <a16:rowId xmlns:a16="http://schemas.microsoft.com/office/drawing/2014/main" val="1820956268"/>
                  </a:ext>
                </a:extLst>
              </a:tr>
              <a:tr h="1146584">
                <a:tc>
                  <a:txBody>
                    <a:bodyPr/>
                    <a:lstStyle/>
                    <a:p>
                      <a:pPr>
                        <a:lnSpc>
                          <a:spcPts val="1600"/>
                        </a:lnSpc>
                      </a:pPr>
                      <a:r>
                        <a:rPr lang="en-US" sz="1500" dirty="0">
                          <a:latin typeface="Arial" panose="020B0604020202020204" pitchFamily="34" charset="0"/>
                          <a:cs typeface="Arial" panose="020B0604020202020204" pitchFamily="34" charset="0"/>
                        </a:rPr>
                        <a:t>TMP-SMX</a:t>
                      </a:r>
                    </a:p>
                  </a:txBody>
                  <a:tcPr/>
                </a:tc>
                <a:tc>
                  <a:txBody>
                    <a:bodyPr/>
                    <a:lstStyle/>
                    <a:p>
                      <a:pPr>
                        <a:lnSpc>
                          <a:spcPts val="1600"/>
                        </a:lnSpc>
                      </a:pPr>
                      <a:r>
                        <a:rPr lang="en-US" sz="1500" dirty="0">
                          <a:latin typeface="Arial" panose="020B0604020202020204" pitchFamily="34" charset="0"/>
                          <a:cs typeface="Arial" panose="020B0604020202020204" pitchFamily="34" charset="0"/>
                        </a:rPr>
                        <a:t>Renal dysfunction</a:t>
                      </a:r>
                    </a:p>
                    <a:p>
                      <a:pPr>
                        <a:lnSpc>
                          <a:spcPts val="1600"/>
                        </a:lnSpc>
                      </a:pPr>
                      <a:r>
                        <a:rPr lang="en-US" sz="1500" dirty="0">
                          <a:latin typeface="Arial" panose="020B0604020202020204" pitchFamily="34" charset="0"/>
                          <a:cs typeface="Arial" panose="020B0604020202020204" pitchFamily="34" charset="0"/>
                        </a:rPr>
                        <a:t>Hyperkalemia</a:t>
                      </a:r>
                    </a:p>
                    <a:p>
                      <a:pPr>
                        <a:lnSpc>
                          <a:spcPts val="1600"/>
                        </a:lnSpc>
                      </a:pPr>
                      <a:r>
                        <a:rPr lang="en-US" sz="1500" dirty="0">
                          <a:latin typeface="Arial" panose="020B0604020202020204" pitchFamily="34" charset="0"/>
                          <a:cs typeface="Arial" panose="020B0604020202020204" pitchFamily="34" charset="0"/>
                        </a:rPr>
                        <a:t>Leukopenia</a:t>
                      </a:r>
                    </a:p>
                    <a:p>
                      <a:pPr>
                        <a:lnSpc>
                          <a:spcPts val="1600"/>
                        </a:lnSpc>
                      </a:pPr>
                      <a:r>
                        <a:rPr lang="en-US" sz="1500" dirty="0">
                          <a:latin typeface="Arial" panose="020B0604020202020204" pitchFamily="34" charset="0"/>
                          <a:cs typeface="Arial" panose="020B0604020202020204" pitchFamily="34" charset="0"/>
                        </a:rPr>
                        <a:t>Rash</a:t>
                      </a:r>
                    </a:p>
                    <a:p>
                      <a:pPr>
                        <a:lnSpc>
                          <a:spcPts val="1600"/>
                        </a:lnSpc>
                      </a:pPr>
                      <a:r>
                        <a:rPr lang="en-US" sz="1500" dirty="0">
                          <a:latin typeface="Arial" panose="020B0604020202020204" pitchFamily="34" charset="0"/>
                          <a:cs typeface="Arial" panose="020B0604020202020204" pitchFamily="34" charset="0"/>
                        </a:rPr>
                        <a:t>Hepatitis </a:t>
                      </a:r>
                    </a:p>
                  </a:txBody>
                  <a:tcPr/>
                </a:tc>
                <a:extLst>
                  <a:ext uri="{0D108BD9-81ED-4DB2-BD59-A6C34878D82A}">
                    <a16:rowId xmlns:a16="http://schemas.microsoft.com/office/drawing/2014/main" val="4098470206"/>
                  </a:ext>
                </a:extLst>
              </a:tr>
              <a:tr h="532630">
                <a:tc>
                  <a:txBody>
                    <a:bodyPr/>
                    <a:lstStyle/>
                    <a:p>
                      <a:pPr>
                        <a:lnSpc>
                          <a:spcPts val="1600"/>
                        </a:lnSpc>
                      </a:pPr>
                      <a:r>
                        <a:rPr lang="en-US" sz="1500" dirty="0">
                          <a:latin typeface="Arial" panose="020B0604020202020204" pitchFamily="34" charset="0"/>
                          <a:cs typeface="Arial" panose="020B0604020202020204" pitchFamily="34" charset="0"/>
                        </a:rPr>
                        <a:t>Dapsone</a:t>
                      </a:r>
                    </a:p>
                  </a:txBody>
                  <a:tcPr/>
                </a:tc>
                <a:tc>
                  <a:txBody>
                    <a:bodyPr/>
                    <a:lstStyle/>
                    <a:p>
                      <a:pPr>
                        <a:lnSpc>
                          <a:spcPts val="1600"/>
                        </a:lnSpc>
                      </a:pPr>
                      <a:r>
                        <a:rPr lang="en-US" sz="1500" dirty="0">
                          <a:latin typeface="Arial" panose="020B0604020202020204" pitchFamily="34" charset="0"/>
                          <a:cs typeface="Arial" panose="020B0604020202020204" pitchFamily="34" charset="0"/>
                        </a:rPr>
                        <a:t>Hemolytic anemia (if used in patients with G6PD deficiency)</a:t>
                      </a:r>
                    </a:p>
                    <a:p>
                      <a:pPr>
                        <a:lnSpc>
                          <a:spcPts val="1600"/>
                        </a:lnSpc>
                      </a:pPr>
                      <a:r>
                        <a:rPr lang="en-US" sz="1500" dirty="0">
                          <a:latin typeface="Arial" panose="020B0604020202020204" pitchFamily="34" charset="0"/>
                          <a:cs typeface="Arial" panose="020B0604020202020204" pitchFamily="34" charset="0"/>
                        </a:rPr>
                        <a:t>Contains sulfonamide*</a:t>
                      </a:r>
                    </a:p>
                  </a:txBody>
                  <a:tcPr/>
                </a:tc>
                <a:extLst>
                  <a:ext uri="{0D108BD9-81ED-4DB2-BD59-A6C34878D82A}">
                    <a16:rowId xmlns:a16="http://schemas.microsoft.com/office/drawing/2014/main" val="3977832072"/>
                  </a:ext>
                </a:extLst>
              </a:tr>
              <a:tr h="491338">
                <a:tc>
                  <a:txBody>
                    <a:bodyPr/>
                    <a:lstStyle/>
                    <a:p>
                      <a:pPr>
                        <a:lnSpc>
                          <a:spcPts val="1600"/>
                        </a:lnSpc>
                      </a:pPr>
                      <a:r>
                        <a:rPr lang="en-US" sz="1500" dirty="0">
                          <a:latin typeface="Arial" panose="020B0604020202020204" pitchFamily="34" charset="0"/>
                          <a:cs typeface="Arial" panose="020B0604020202020204" pitchFamily="34" charset="0"/>
                        </a:rPr>
                        <a:t>Inhaled Pentamidine</a:t>
                      </a:r>
                    </a:p>
                  </a:txBody>
                  <a:tcPr/>
                </a:tc>
                <a:tc>
                  <a:txBody>
                    <a:bodyPr/>
                    <a:lstStyle/>
                    <a:p>
                      <a:pPr>
                        <a:lnSpc>
                          <a:spcPts val="1600"/>
                        </a:lnSpc>
                      </a:pPr>
                      <a:r>
                        <a:rPr lang="en-US" sz="1500" dirty="0">
                          <a:latin typeface="Arial" panose="020B0604020202020204" pitchFamily="34" charset="0"/>
                          <a:cs typeface="Arial" panose="020B0604020202020204" pitchFamily="34" charset="0"/>
                        </a:rPr>
                        <a:t>Cough </a:t>
                      </a:r>
                    </a:p>
                    <a:p>
                      <a:pPr>
                        <a:lnSpc>
                          <a:spcPts val="1600"/>
                        </a:lnSpc>
                      </a:pPr>
                      <a:r>
                        <a:rPr lang="en-US" sz="1500" dirty="0">
                          <a:latin typeface="Arial" panose="020B0604020202020204" pitchFamily="34" charset="0"/>
                          <a:cs typeface="Arial" panose="020B0604020202020204" pitchFamily="34" charset="0"/>
                        </a:rPr>
                        <a:t>Bronchospasm</a:t>
                      </a:r>
                    </a:p>
                  </a:txBody>
                  <a:tcPr/>
                </a:tc>
                <a:extLst>
                  <a:ext uri="{0D108BD9-81ED-4DB2-BD59-A6C34878D82A}">
                    <a16:rowId xmlns:a16="http://schemas.microsoft.com/office/drawing/2014/main" val="2239248129"/>
                  </a:ext>
                </a:extLst>
              </a:tr>
              <a:tr h="293217">
                <a:tc>
                  <a:txBody>
                    <a:bodyPr/>
                    <a:lstStyle/>
                    <a:p>
                      <a:pPr>
                        <a:lnSpc>
                          <a:spcPts val="1600"/>
                        </a:lnSpc>
                      </a:pPr>
                      <a:r>
                        <a:rPr lang="en-US" sz="1500" dirty="0">
                          <a:latin typeface="Arial" panose="020B0604020202020204" pitchFamily="34" charset="0"/>
                          <a:cs typeface="Arial" panose="020B0604020202020204" pitchFamily="34" charset="0"/>
                        </a:rPr>
                        <a:t>Atovaquone</a:t>
                      </a:r>
                    </a:p>
                  </a:txBody>
                  <a:tcPr/>
                </a:tc>
                <a:tc>
                  <a:txBody>
                    <a:bodyPr/>
                    <a:lstStyle/>
                    <a:p>
                      <a:pPr>
                        <a:lnSpc>
                          <a:spcPts val="1600"/>
                        </a:lnSpc>
                      </a:pPr>
                      <a:r>
                        <a:rPr lang="en-US" sz="1500" dirty="0">
                          <a:latin typeface="Arial" panose="020B0604020202020204" pitchFamily="34" charset="0"/>
                          <a:cs typeface="Arial" panose="020B0604020202020204" pitchFamily="34" charset="0"/>
                        </a:rPr>
                        <a:t>Bad taste</a:t>
                      </a:r>
                    </a:p>
                  </a:txBody>
                  <a:tcPr/>
                </a:tc>
                <a:extLst>
                  <a:ext uri="{0D108BD9-81ED-4DB2-BD59-A6C34878D82A}">
                    <a16:rowId xmlns:a16="http://schemas.microsoft.com/office/drawing/2014/main" val="2289858827"/>
                  </a:ext>
                </a:extLst>
              </a:tr>
              <a:tr h="491338">
                <a:tc>
                  <a:txBody>
                    <a:bodyPr/>
                    <a:lstStyle/>
                    <a:p>
                      <a:pPr>
                        <a:lnSpc>
                          <a:spcPts val="1600"/>
                        </a:lnSpc>
                      </a:pPr>
                      <a:r>
                        <a:rPr lang="en-US" sz="1500" dirty="0">
                          <a:latin typeface="Arial" panose="020B0604020202020204" pitchFamily="34" charset="0"/>
                          <a:cs typeface="Arial" panose="020B0604020202020204" pitchFamily="34" charset="0"/>
                        </a:rPr>
                        <a:t>Pyrimethamine</a:t>
                      </a:r>
                    </a:p>
                  </a:txBody>
                  <a:tcPr/>
                </a:tc>
                <a:tc>
                  <a:txBody>
                    <a:bodyPr/>
                    <a:lstStyle/>
                    <a:p>
                      <a:pPr>
                        <a:lnSpc>
                          <a:spcPts val="1600"/>
                        </a:lnSpc>
                      </a:pPr>
                      <a:r>
                        <a:rPr lang="en-US" sz="1500" dirty="0">
                          <a:latin typeface="Arial" panose="020B0604020202020204" pitchFamily="34" charset="0"/>
                          <a:cs typeface="Arial" panose="020B0604020202020204" pitchFamily="34" charset="0"/>
                        </a:rPr>
                        <a:t>Nausea &amp; vomiting</a:t>
                      </a:r>
                    </a:p>
                    <a:p>
                      <a:pPr>
                        <a:lnSpc>
                          <a:spcPts val="1600"/>
                        </a:lnSpc>
                      </a:pPr>
                      <a:r>
                        <a:rPr lang="en-US" sz="1500" dirty="0">
                          <a:latin typeface="Arial" panose="020B0604020202020204" pitchFamily="34" charset="0"/>
                          <a:cs typeface="Arial" panose="020B0604020202020204" pitchFamily="34" charset="0"/>
                        </a:rPr>
                        <a:t>Bone marrow suppression (if not co-administered with leucovorin) </a:t>
                      </a:r>
                    </a:p>
                  </a:txBody>
                  <a:tcPr/>
                </a:tc>
                <a:extLst>
                  <a:ext uri="{0D108BD9-81ED-4DB2-BD59-A6C34878D82A}">
                    <a16:rowId xmlns:a16="http://schemas.microsoft.com/office/drawing/2014/main" val="2355810934"/>
                  </a:ext>
                </a:extLst>
              </a:tr>
            </a:tbl>
          </a:graphicData>
        </a:graphic>
      </p:graphicFrame>
    </p:spTree>
    <p:extLst>
      <p:ext uri="{BB962C8B-B14F-4D97-AF65-F5344CB8AC3E}">
        <p14:creationId xmlns:p14="http://schemas.microsoft.com/office/powerpoint/2010/main" val="1962371915"/>
      </p:ext>
    </p:extLst>
  </p:cSld>
  <p:clrMapOvr>
    <a:masterClrMapping/>
  </p:clrMapOvr>
  <p:transition spd="slow" advTm="7136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Summary</a:t>
            </a:r>
          </a:p>
        </p:txBody>
      </p:sp>
    </p:spTree>
    <p:extLst>
      <p:ext uri="{BB962C8B-B14F-4D97-AF65-F5344CB8AC3E}">
        <p14:creationId xmlns:p14="http://schemas.microsoft.com/office/powerpoint/2010/main" val="1530591841"/>
      </p:ext>
    </p:extLst>
  </p:cSld>
  <p:clrMapOvr>
    <a:masterClrMapping/>
  </p:clrMapOvr>
  <p:transition spd="slow" advTm="641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PCP Primary Prophylaxis: Editor’s Summary</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Autofit/>
          </a:bodyPr>
          <a:lstStyle/>
          <a:p>
            <a:pPr>
              <a:spcBef>
                <a:spcPts val="600"/>
              </a:spcBef>
            </a:pPr>
            <a:r>
              <a:rPr lang="en-US" sz="1800" dirty="0"/>
              <a:t>PCP prophylaxis is indicated in all PWH with a CD4 &lt;200 cells/mm</a:t>
            </a:r>
            <a:r>
              <a:rPr lang="en-US" sz="1800" baseline="30000" dirty="0"/>
              <a:t>3</a:t>
            </a:r>
            <a:endParaRPr lang="en-US" sz="1800" dirty="0"/>
          </a:p>
          <a:p>
            <a:pPr>
              <a:spcBef>
                <a:spcPts val="600"/>
              </a:spcBef>
            </a:pPr>
            <a:r>
              <a:rPr lang="en-US" sz="1800" dirty="0"/>
              <a:t>The preferred drug for PCP prophylaxis is TMP-SMX</a:t>
            </a:r>
          </a:p>
          <a:p>
            <a:pPr>
              <a:spcBef>
                <a:spcPts val="600"/>
              </a:spcBef>
            </a:pPr>
            <a:r>
              <a:rPr lang="en-US" sz="1800" dirty="0"/>
              <a:t>Alternative therapies include:</a:t>
            </a:r>
          </a:p>
          <a:p>
            <a:pPr lvl="1">
              <a:spcBef>
                <a:spcPts val="0"/>
              </a:spcBef>
            </a:pPr>
            <a:r>
              <a:rPr lang="en-US" sz="1800" dirty="0"/>
              <a:t>Dapsone +/- pyrimethamine and leucovorin</a:t>
            </a:r>
          </a:p>
          <a:p>
            <a:pPr lvl="1">
              <a:spcBef>
                <a:spcPts val="0"/>
              </a:spcBef>
            </a:pPr>
            <a:r>
              <a:rPr lang="en-US" sz="1800" dirty="0"/>
              <a:t>Atovaquone +/- pyrimethamine and leucovorin</a:t>
            </a:r>
          </a:p>
          <a:p>
            <a:pPr lvl="1">
              <a:spcBef>
                <a:spcPts val="0"/>
              </a:spcBef>
            </a:pPr>
            <a:r>
              <a:rPr lang="en-US" sz="1800" dirty="0"/>
              <a:t>Aerosolized pentamidine</a:t>
            </a:r>
          </a:p>
          <a:p>
            <a:pPr>
              <a:spcBef>
                <a:spcPts val="600"/>
              </a:spcBef>
            </a:pPr>
            <a:r>
              <a:rPr lang="en-US" sz="1800" dirty="0"/>
              <a:t>Always check the G6PD level prior to dapsone use</a:t>
            </a:r>
          </a:p>
          <a:p>
            <a:pPr>
              <a:spcBef>
                <a:spcPts val="600"/>
              </a:spcBef>
            </a:pPr>
            <a:r>
              <a:rPr lang="en-US" sz="1800" dirty="0"/>
              <a:t>Using dapsone in someone with TMP-SMX intolerance depends on severity of reaction to TMP-SMX</a:t>
            </a:r>
          </a:p>
          <a:p>
            <a:pPr>
              <a:spcBef>
                <a:spcPts val="600"/>
              </a:spcBef>
            </a:pPr>
            <a:r>
              <a:rPr lang="en-US" sz="1800" dirty="0"/>
              <a:t>Prophylaxis can usually be discontinued once immune reconstitution has occurred on ART</a:t>
            </a:r>
          </a:p>
        </p:txBody>
      </p:sp>
    </p:spTree>
    <p:extLst>
      <p:ext uri="{BB962C8B-B14F-4D97-AF65-F5344CB8AC3E}">
        <p14:creationId xmlns:p14="http://schemas.microsoft.com/office/powerpoint/2010/main" val="1348356840"/>
      </p:ext>
    </p:extLst>
  </p:cSld>
  <p:clrMapOvr>
    <a:masterClrMapping/>
  </p:clrMapOvr>
  <p:transition spd="slow" advTm="67499"/>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advTm="601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1822-2E8A-6179-C02C-7743C6FC04E4}"/>
              </a:ext>
            </a:extLst>
          </p:cNvPr>
          <p:cNvSpPr>
            <a:spLocks noGrp="1"/>
          </p:cNvSpPr>
          <p:nvPr>
            <p:ph type="title"/>
          </p:nvPr>
        </p:nvSpPr>
        <p:spPr/>
        <p:txBody>
          <a:bodyPr/>
          <a:lstStyle/>
          <a:p>
            <a:r>
              <a:rPr lang="en-US" dirty="0"/>
              <a:t>Dr. </a:t>
            </a:r>
            <a:r>
              <a:rPr lang="en-US" dirty="0" err="1"/>
              <a:t>Kalapila</a:t>
            </a:r>
            <a:r>
              <a:rPr lang="en-US" dirty="0"/>
              <a:t> has no financial conflicts of interest or disclosures.</a:t>
            </a:r>
          </a:p>
        </p:txBody>
      </p:sp>
    </p:spTree>
    <p:extLst>
      <p:ext uri="{BB962C8B-B14F-4D97-AF65-F5344CB8AC3E}">
        <p14:creationId xmlns:p14="http://schemas.microsoft.com/office/powerpoint/2010/main" val="1915186486"/>
      </p:ext>
    </p:extLst>
  </p:cSld>
  <p:clrMapOvr>
    <a:masterClrMapping/>
  </p:clrMapOvr>
  <p:transition spd="slow" advTm="421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B81E-398A-55FE-C909-12A89998EECD}"/>
              </a:ext>
            </a:extLst>
          </p:cNvPr>
          <p:cNvSpPr>
            <a:spLocks noGrp="1"/>
          </p:cNvSpPr>
          <p:nvPr>
            <p:ph type="title"/>
          </p:nvPr>
        </p:nvSpPr>
        <p:spPr/>
        <p:txBody>
          <a:bodyPr/>
          <a:lstStyle/>
          <a:p>
            <a:r>
              <a:rPr lang="en-US" i="1" dirty="0"/>
              <a:t>Pneumocystis</a:t>
            </a:r>
            <a:r>
              <a:rPr lang="en-US" dirty="0"/>
              <a:t> pneumonia (PCP) Prevention: Outline</a:t>
            </a:r>
          </a:p>
        </p:txBody>
      </p:sp>
      <p:sp>
        <p:nvSpPr>
          <p:cNvPr id="3" name="Text Placeholder 2">
            <a:extLst>
              <a:ext uri="{FF2B5EF4-FFF2-40B4-BE49-F238E27FC236}">
                <a16:creationId xmlns:a16="http://schemas.microsoft.com/office/drawing/2014/main" id="{C011B9DE-9064-0FAB-952B-325634F61BBE}"/>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A4FA4D8-6180-E5DB-1BFD-7BAA44FDF9A9}"/>
              </a:ext>
            </a:extLst>
          </p:cNvPr>
          <p:cNvSpPr>
            <a:spLocks noGrp="1"/>
          </p:cNvSpPr>
          <p:nvPr>
            <p:ph sz="half" idx="2"/>
          </p:nvPr>
        </p:nvSpPr>
        <p:spPr/>
        <p:txBody>
          <a:bodyPr>
            <a:normAutofit/>
          </a:bodyPr>
          <a:lstStyle/>
          <a:p>
            <a:r>
              <a:rPr lang="en-US" dirty="0"/>
              <a:t>Background and Rationale </a:t>
            </a:r>
          </a:p>
          <a:p>
            <a:r>
              <a:rPr lang="en-US" dirty="0"/>
              <a:t>Prevention of Pneumocystis pneumonia</a:t>
            </a:r>
          </a:p>
          <a:p>
            <a:r>
              <a:rPr lang="en-US" dirty="0"/>
              <a:t>Criteria for starting and stopping prophylaxis</a:t>
            </a:r>
          </a:p>
          <a:p>
            <a:r>
              <a:rPr lang="en-US" dirty="0"/>
              <a:t>Prophylaxis options</a:t>
            </a:r>
          </a:p>
          <a:p>
            <a:r>
              <a:rPr lang="en-US" dirty="0"/>
              <a:t>Medication side effects</a:t>
            </a:r>
          </a:p>
          <a:p>
            <a:r>
              <a:rPr lang="en-US" dirty="0"/>
              <a:t>Summary</a:t>
            </a:r>
          </a:p>
        </p:txBody>
      </p:sp>
    </p:spTree>
    <p:extLst>
      <p:ext uri="{BB962C8B-B14F-4D97-AF65-F5344CB8AC3E}">
        <p14:creationId xmlns:p14="http://schemas.microsoft.com/office/powerpoint/2010/main" val="4119504445"/>
      </p:ext>
    </p:extLst>
  </p:cSld>
  <p:clrMapOvr>
    <a:masterClrMapping/>
  </p:clrMapOvr>
  <p:transition spd="slow" advTm="2615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Background and Rationale</a:t>
            </a:r>
          </a:p>
        </p:txBody>
      </p:sp>
    </p:spTree>
    <p:extLst>
      <p:ext uri="{BB962C8B-B14F-4D97-AF65-F5344CB8AC3E}">
        <p14:creationId xmlns:p14="http://schemas.microsoft.com/office/powerpoint/2010/main" val="554496976"/>
      </p:ext>
    </p:extLst>
  </p:cSld>
  <p:clrMapOvr>
    <a:masterClrMapping/>
  </p:clrMapOvr>
  <p:transition spd="slow" advTm="573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8C67-E365-0B20-DF24-0557476AC425}"/>
              </a:ext>
            </a:extLst>
          </p:cNvPr>
          <p:cNvSpPr>
            <a:spLocks noGrp="1"/>
          </p:cNvSpPr>
          <p:nvPr>
            <p:ph type="title"/>
          </p:nvPr>
        </p:nvSpPr>
        <p:spPr/>
        <p:txBody>
          <a:bodyPr/>
          <a:lstStyle/>
          <a:p>
            <a:r>
              <a:rPr lang="en-US" dirty="0"/>
              <a:t>Background - </a:t>
            </a:r>
            <a:r>
              <a:rPr lang="en-US" i="1" dirty="0"/>
              <a:t>Pneumocystis</a:t>
            </a:r>
            <a:r>
              <a:rPr lang="en-US" dirty="0"/>
              <a:t> Pneumonia</a:t>
            </a:r>
          </a:p>
        </p:txBody>
      </p:sp>
      <p:sp>
        <p:nvSpPr>
          <p:cNvPr id="10" name="Text Placeholder 9">
            <a:extLst>
              <a:ext uri="{FF2B5EF4-FFF2-40B4-BE49-F238E27FC236}">
                <a16:creationId xmlns:a16="http://schemas.microsoft.com/office/drawing/2014/main" id="{2F01689F-CCEC-A2B0-6DA6-669A51A770D9}"/>
              </a:ext>
            </a:extLst>
          </p:cNvPr>
          <p:cNvSpPr>
            <a:spLocks noGrp="1"/>
          </p:cNvSpPr>
          <p:nvPr>
            <p:ph type="body" sz="quarter" idx="14"/>
          </p:nvPr>
        </p:nvSpPr>
        <p:spPr/>
        <p:txBody>
          <a:bodyPr/>
          <a:lstStyle/>
          <a:p>
            <a:endParaRPr lang="en-US"/>
          </a:p>
        </p:txBody>
      </p:sp>
      <p:sp>
        <p:nvSpPr>
          <p:cNvPr id="9" name="Content Placeholder 8">
            <a:extLst>
              <a:ext uri="{FF2B5EF4-FFF2-40B4-BE49-F238E27FC236}">
                <a16:creationId xmlns:a16="http://schemas.microsoft.com/office/drawing/2014/main" id="{ACB0592D-6440-2E24-EAE6-676AE9B17B9E}"/>
              </a:ext>
            </a:extLst>
          </p:cNvPr>
          <p:cNvSpPr>
            <a:spLocks noGrp="1"/>
          </p:cNvSpPr>
          <p:nvPr>
            <p:ph sz="half" idx="2"/>
          </p:nvPr>
        </p:nvSpPr>
        <p:spPr/>
        <p:txBody>
          <a:bodyPr>
            <a:normAutofit/>
          </a:bodyPr>
          <a:lstStyle/>
          <a:p>
            <a:pPr>
              <a:spcBef>
                <a:spcPts val="1800"/>
              </a:spcBef>
            </a:pPr>
            <a:r>
              <a:rPr lang="en-US" sz="2000" dirty="0">
                <a:solidFill>
                  <a:schemeClr val="tx1"/>
                </a:solidFill>
              </a:rPr>
              <a:t>Major cause of pneumonia in PWH when CD4 count &lt;200 cells/mm</a:t>
            </a:r>
            <a:r>
              <a:rPr lang="en-US" sz="2000" baseline="30000" dirty="0">
                <a:solidFill>
                  <a:schemeClr val="tx1"/>
                </a:solidFill>
              </a:rPr>
              <a:t>3</a:t>
            </a:r>
          </a:p>
          <a:p>
            <a:pPr>
              <a:spcBef>
                <a:spcPts val="1800"/>
              </a:spcBef>
            </a:pPr>
            <a:r>
              <a:rPr lang="en-US" sz="2000" dirty="0">
                <a:solidFill>
                  <a:schemeClr val="tx1"/>
                </a:solidFill>
              </a:rPr>
              <a:t>Caused by the ubiquitous fungus, </a:t>
            </a:r>
            <a:r>
              <a:rPr lang="en-US" sz="2000" i="1" dirty="0">
                <a:solidFill>
                  <a:schemeClr val="tx1"/>
                </a:solidFill>
              </a:rPr>
              <a:t>Pneumocystis </a:t>
            </a:r>
            <a:r>
              <a:rPr lang="en-US" sz="2000" i="1" dirty="0" err="1">
                <a:solidFill>
                  <a:schemeClr val="tx1"/>
                </a:solidFill>
              </a:rPr>
              <a:t>jiroveci</a:t>
            </a:r>
            <a:endParaRPr lang="en-US" sz="2000" i="1" dirty="0">
              <a:solidFill>
                <a:schemeClr val="tx1"/>
              </a:solidFill>
            </a:endParaRPr>
          </a:p>
          <a:p>
            <a:pPr>
              <a:spcBef>
                <a:spcPts val="1800"/>
              </a:spcBef>
            </a:pPr>
            <a:r>
              <a:rPr lang="en-US" sz="2000" dirty="0">
                <a:solidFill>
                  <a:schemeClr val="tx1"/>
                </a:solidFill>
              </a:rPr>
              <a:t>Airborne transmission</a:t>
            </a:r>
          </a:p>
          <a:p>
            <a:pPr>
              <a:spcBef>
                <a:spcPts val="1800"/>
              </a:spcBef>
            </a:pPr>
            <a:r>
              <a:rPr lang="en-US" sz="2000" dirty="0">
                <a:solidFill>
                  <a:schemeClr val="tx1"/>
                </a:solidFill>
              </a:rPr>
              <a:t>Disease occurs by new acquisition vs reactivation of latent infection</a:t>
            </a:r>
          </a:p>
          <a:p>
            <a:pPr>
              <a:spcBef>
                <a:spcPts val="1800"/>
              </a:spcBef>
            </a:pPr>
            <a:r>
              <a:rPr lang="en-US" sz="2000" b="0" i="0" dirty="0">
                <a:solidFill>
                  <a:schemeClr val="tx1"/>
                </a:solidFill>
                <a:effectLst/>
              </a:rPr>
              <a:t>Symptoms include fever, hypoxia, dyspnea, non-productive cough</a:t>
            </a:r>
          </a:p>
          <a:p>
            <a:pPr>
              <a:spcBef>
                <a:spcPts val="1800"/>
              </a:spcBef>
            </a:pPr>
            <a:endParaRPr lang="en-US" sz="2000" b="0" i="0" dirty="0">
              <a:solidFill>
                <a:schemeClr val="tx1"/>
              </a:solidFill>
              <a:effectLst/>
            </a:endParaRPr>
          </a:p>
          <a:p>
            <a:pPr marL="34290" indent="0">
              <a:spcBef>
                <a:spcPts val="1800"/>
              </a:spcBef>
              <a:buNone/>
            </a:pPr>
            <a:endParaRPr lang="en-US" sz="2000" dirty="0">
              <a:solidFill>
                <a:schemeClr val="tx1"/>
              </a:solidFill>
            </a:endParaRPr>
          </a:p>
        </p:txBody>
      </p:sp>
    </p:spTree>
    <p:extLst>
      <p:ext uri="{BB962C8B-B14F-4D97-AF65-F5344CB8AC3E}">
        <p14:creationId xmlns:p14="http://schemas.microsoft.com/office/powerpoint/2010/main" val="2434995824"/>
      </p:ext>
    </p:extLst>
  </p:cSld>
  <p:clrMapOvr>
    <a:masterClrMapping/>
  </p:clrMapOvr>
  <p:transition spd="slow" advTm="41813"/>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Prevention of </a:t>
            </a:r>
            <a:r>
              <a:rPr lang="en-US" sz="2200" i="1" dirty="0"/>
              <a:t>Pneumocystis</a:t>
            </a:r>
            <a:r>
              <a:rPr lang="en-US" sz="2200" dirty="0"/>
              <a:t> Pneumonia</a:t>
            </a:r>
          </a:p>
        </p:txBody>
      </p:sp>
    </p:spTree>
    <p:extLst>
      <p:ext uri="{BB962C8B-B14F-4D97-AF65-F5344CB8AC3E}">
        <p14:creationId xmlns:p14="http://schemas.microsoft.com/office/powerpoint/2010/main" val="155146620"/>
      </p:ext>
    </p:extLst>
  </p:cSld>
  <p:clrMapOvr>
    <a:masterClrMapping/>
  </p:clrMapOvr>
  <p:transition spd="slow" advTm="708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Indications for Initiating Primary Prophylaxis for PCP*</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CD4 cell count &lt;200 cells/mm</a:t>
            </a:r>
            <a:r>
              <a:rPr lang="en-US" sz="2000" baseline="30000" dirty="0"/>
              <a:t>3</a:t>
            </a:r>
            <a:r>
              <a:rPr lang="en-US" sz="2000" dirty="0"/>
              <a:t>, </a:t>
            </a:r>
            <a:r>
              <a:rPr lang="en-US" sz="2000" i="1" dirty="0"/>
              <a:t>or</a:t>
            </a:r>
          </a:p>
          <a:p>
            <a:r>
              <a:rPr lang="en-US" sz="2000" dirty="0"/>
              <a:t>CD4 percentage &lt;14%, </a:t>
            </a:r>
            <a:r>
              <a:rPr lang="en-US" sz="2000" i="1" dirty="0"/>
              <a:t>or</a:t>
            </a:r>
            <a:endParaRPr lang="en-US" sz="2000" i="1" baseline="30000" dirty="0"/>
          </a:p>
          <a:p>
            <a:r>
              <a:rPr lang="en-US" sz="2000" dirty="0"/>
              <a:t>CD4 count &gt;200 but &lt;250 cells/mm</a:t>
            </a:r>
            <a:r>
              <a:rPr lang="en-US" sz="2000" baseline="30000" dirty="0"/>
              <a:t>3</a:t>
            </a:r>
            <a:r>
              <a:rPr lang="en-US" sz="2000" dirty="0"/>
              <a:t> IF ART is delayed and frequent CD4 monitoring is not feasible</a:t>
            </a:r>
          </a:p>
          <a:p>
            <a:pPr marL="34290" indent="0">
              <a:buNone/>
            </a:pPr>
            <a:endParaRPr lang="en-US" sz="2000" dirty="0"/>
          </a:p>
        </p:txBody>
      </p:sp>
      <p:sp>
        <p:nvSpPr>
          <p:cNvPr id="3" name="TextBox 2">
            <a:extLst>
              <a:ext uri="{FF2B5EF4-FFF2-40B4-BE49-F238E27FC236}">
                <a16:creationId xmlns:a16="http://schemas.microsoft.com/office/drawing/2014/main" id="{01253A2C-9056-D485-6B61-52DF923D9AAB}"/>
              </a:ext>
            </a:extLst>
          </p:cNvPr>
          <p:cNvSpPr txBox="1"/>
          <p:nvPr/>
        </p:nvSpPr>
        <p:spPr>
          <a:xfrm rot="10800000" flipH="1" flipV="1">
            <a:off x="488601" y="3392212"/>
            <a:ext cx="8166798" cy="553998"/>
          </a:xfrm>
          <a:prstGeom prst="rect">
            <a:avLst/>
          </a:prstGeom>
          <a:noFill/>
        </p:spPr>
        <p:txBody>
          <a:bodyPr wrap="square" rtlCol="0">
            <a:spAutoFit/>
          </a:bodyPr>
          <a:lstStyle/>
          <a:p>
            <a:r>
              <a:rPr lang="en-US" sz="1500" dirty="0">
                <a:latin typeface="Arial"/>
              </a:rPr>
              <a:t>*Individuals receiving treatment for toxoplasmosis with sulfa-containing drugs do not require additional PCP prophylaxis </a:t>
            </a:r>
          </a:p>
        </p:txBody>
      </p:sp>
    </p:spTree>
    <p:extLst>
      <p:ext uri="{BB962C8B-B14F-4D97-AF65-F5344CB8AC3E}">
        <p14:creationId xmlns:p14="http://schemas.microsoft.com/office/powerpoint/2010/main" val="1289527234"/>
      </p:ext>
    </p:extLst>
  </p:cSld>
  <p:clrMapOvr>
    <a:masterClrMapping/>
  </p:clrMapOvr>
  <p:transition spd="slow" advTm="4263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8531-2C39-C9D9-6822-3D45EEB24627}"/>
              </a:ext>
            </a:extLst>
          </p:cNvPr>
          <p:cNvSpPr>
            <a:spLocks noGrp="1"/>
          </p:cNvSpPr>
          <p:nvPr>
            <p:ph type="title"/>
          </p:nvPr>
        </p:nvSpPr>
        <p:spPr/>
        <p:txBody>
          <a:bodyPr>
            <a:normAutofit/>
          </a:bodyPr>
          <a:lstStyle/>
          <a:p>
            <a:r>
              <a:rPr lang="en-US" sz="2400" dirty="0"/>
              <a:t>Pneumocystis Prevention: Options for Prophylaxis</a:t>
            </a:r>
            <a:endParaRPr lang="en-US" dirty="0"/>
          </a:p>
        </p:txBody>
      </p:sp>
      <p:graphicFrame>
        <p:nvGraphicFramePr>
          <p:cNvPr id="5" name="Content Placeholder 8">
            <a:extLst>
              <a:ext uri="{FF2B5EF4-FFF2-40B4-BE49-F238E27FC236}">
                <a16:creationId xmlns:a16="http://schemas.microsoft.com/office/drawing/2014/main" id="{0609D941-2241-E79B-9A8C-A40D1AFF093A}"/>
              </a:ext>
            </a:extLst>
          </p:cNvPr>
          <p:cNvGraphicFramePr>
            <a:graphicFrameLocks/>
          </p:cNvGraphicFramePr>
          <p:nvPr>
            <p:extLst>
              <p:ext uri="{D42A27DB-BD31-4B8C-83A1-F6EECF244321}">
                <p14:modId xmlns:p14="http://schemas.microsoft.com/office/powerpoint/2010/main" val="49223408"/>
              </p:ext>
            </p:extLst>
          </p:nvPr>
        </p:nvGraphicFramePr>
        <p:xfrm>
          <a:off x="323849" y="1023256"/>
          <a:ext cx="8711293" cy="3701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7E92D899-2D47-2D11-6F8C-E55BAF3698F1}"/>
              </a:ext>
            </a:extLst>
          </p:cNvPr>
          <p:cNvSpPr>
            <a:spLocks noGrp="1"/>
          </p:cNvSpPr>
          <p:nvPr>
            <p:ph type="body" sz="quarter" idx="14"/>
          </p:nvPr>
        </p:nvSpPr>
        <p:spPr>
          <a:xfrm>
            <a:off x="323850" y="4846321"/>
            <a:ext cx="7357838" cy="240029"/>
          </a:xfrm>
        </p:spPr>
        <p:txBody>
          <a:bodyPr/>
          <a:lstStyle/>
          <a:p>
            <a:r>
              <a:rPr lang="en-US" dirty="0"/>
              <a:t>Source: HHS. Opportunistic Infections Guidelines. Pneumocystis pneumonia. January 2023.</a:t>
            </a:r>
          </a:p>
          <a:p>
            <a:endParaRPr lang="en-US" dirty="0"/>
          </a:p>
        </p:txBody>
      </p:sp>
    </p:spTree>
    <p:extLst>
      <p:ext uri="{BB962C8B-B14F-4D97-AF65-F5344CB8AC3E}">
        <p14:creationId xmlns:p14="http://schemas.microsoft.com/office/powerpoint/2010/main" val="3059838584"/>
      </p:ext>
    </p:extLst>
  </p:cSld>
  <p:clrMapOvr>
    <a:masterClrMapping/>
  </p:clrMapOvr>
  <p:transition spd="slow" advTm="141915"/>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When to Discontinue Primary Prophylaxis for PCP</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r>
              <a:rPr lang="en-US" sz="2000" dirty="0"/>
              <a:t>CD4 cell count ≥200 cells/mm</a:t>
            </a:r>
            <a:r>
              <a:rPr lang="en-US" sz="2000" baseline="30000" dirty="0"/>
              <a:t>3 </a:t>
            </a:r>
            <a:r>
              <a:rPr lang="en-US" sz="2000" dirty="0"/>
              <a:t>for at least 3 months after ART initiation</a:t>
            </a:r>
          </a:p>
          <a:p>
            <a:pPr>
              <a:spcBef>
                <a:spcPts val="2400"/>
              </a:spcBef>
            </a:pPr>
            <a:r>
              <a:rPr lang="en-US" sz="2000" dirty="0"/>
              <a:t>Can consider if CD4 is between 100-200 cells/mm</a:t>
            </a:r>
            <a:r>
              <a:rPr lang="en-US" sz="2000" baseline="30000" dirty="0"/>
              <a:t>3</a:t>
            </a:r>
            <a:r>
              <a:rPr lang="en-US" sz="2000" dirty="0"/>
              <a:t> </a:t>
            </a:r>
            <a:r>
              <a:rPr lang="en-US" sz="2000" i="1" dirty="0"/>
              <a:t>and</a:t>
            </a:r>
            <a:r>
              <a:rPr lang="en-US" sz="2000" dirty="0"/>
              <a:t> viral suppression on ART for at least 3-6 months</a:t>
            </a:r>
          </a:p>
        </p:txBody>
      </p:sp>
    </p:spTree>
    <p:extLst>
      <p:ext uri="{BB962C8B-B14F-4D97-AF65-F5344CB8AC3E}">
        <p14:creationId xmlns:p14="http://schemas.microsoft.com/office/powerpoint/2010/main" val="137785392"/>
      </p:ext>
    </p:extLst>
  </p:cSld>
  <p:clrMapOvr>
    <a:masterClrMapping/>
  </p:clrMapOvr>
  <p:transition spd="slow" advTm="38890"/>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F8AFE8-EA07-42A6-A9A7-B5C262F2A9D8}">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2.xml><?xml version="1.0" encoding="utf-8"?>
<ds:datastoreItem xmlns:ds="http://schemas.openxmlformats.org/officeDocument/2006/customXml" ds:itemID="{FA160C5A-EDFC-4C88-92B1-DCF5BD97E56A}">
  <ds:schemaRefs>
    <ds:schemaRef ds:uri="http://schemas.microsoft.com/sharepoint/v3/contenttype/forms"/>
  </ds:schemaRefs>
</ds:datastoreItem>
</file>

<file path=customXml/itemProps3.xml><?xml version="1.0" encoding="utf-8"?>
<ds:datastoreItem xmlns:ds="http://schemas.openxmlformats.org/officeDocument/2006/customXml" ds:itemID="{35E1761D-3853-46DC-B867-8DEDEC48A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NCRC.thmx</Template>
  <TotalTime>57982</TotalTime>
  <Words>612</Words>
  <Application>Microsoft Macintosh PowerPoint</Application>
  <PresentationFormat>On-screen Show (16:9)</PresentationFormat>
  <Paragraphs>86</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Corbel</vt:lpstr>
      <vt:lpstr>Geneva</vt:lpstr>
      <vt:lpstr>Lucida Grande</vt:lpstr>
      <vt:lpstr>Times New Roman</vt:lpstr>
      <vt:lpstr>NCRC</vt:lpstr>
      <vt:lpstr>Pneumocystis Pneumonia: Prevention</vt:lpstr>
      <vt:lpstr>Dr. Kalapila has no financial conflicts of interest or disclosures.</vt:lpstr>
      <vt:lpstr>Pneumocystis pneumonia (PCP) Prevention: Outline</vt:lpstr>
      <vt:lpstr>Background and Rationale</vt:lpstr>
      <vt:lpstr>Background - Pneumocystis Pneumonia</vt:lpstr>
      <vt:lpstr>Prevention of Pneumocystis Pneumonia</vt:lpstr>
      <vt:lpstr>Indications for Initiating Primary Prophylaxis for PCP*</vt:lpstr>
      <vt:lpstr>Pneumocystis Prevention: Options for Prophylaxis</vt:lpstr>
      <vt:lpstr>When to Discontinue Primary Prophylaxis for PCP</vt:lpstr>
      <vt:lpstr>When to Restart Primary Prophylaxis for PCP</vt:lpstr>
      <vt:lpstr>Side Effects of Medications Used for PCP Prophylaxis </vt:lpstr>
      <vt:lpstr>Potential side effects of medications used for PCP prophylaxis</vt:lpstr>
      <vt:lpstr>Summary</vt:lpstr>
      <vt:lpstr>PCP Primary Prophylaxis: Editor’s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2263</cp:revision>
  <cp:lastPrinted>2008-02-05T14:34:24Z</cp:lastPrinted>
  <dcterms:created xsi:type="dcterms:W3CDTF">2010-11-28T05:36:22Z</dcterms:created>
  <dcterms:modified xsi:type="dcterms:W3CDTF">2024-04-11T22:09:13Z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