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0"/>
  </p:notesMasterIdLst>
  <p:handoutMasterIdLst>
    <p:handoutMasterId r:id="rId21"/>
  </p:handoutMasterIdLst>
  <p:sldIdLst>
    <p:sldId id="1143" r:id="rId5"/>
    <p:sldId id="259" r:id="rId6"/>
    <p:sldId id="4582" r:id="rId7"/>
    <p:sldId id="4610" r:id="rId8"/>
    <p:sldId id="4584" r:id="rId9"/>
    <p:sldId id="4602" r:id="rId10"/>
    <p:sldId id="4605" r:id="rId11"/>
    <p:sldId id="4606" r:id="rId12"/>
    <p:sldId id="4604" r:id="rId13"/>
    <p:sldId id="4603" r:id="rId14"/>
    <p:sldId id="4607" r:id="rId15"/>
    <p:sldId id="4608" r:id="rId16"/>
    <p:sldId id="4609" r:id="rId17"/>
    <p:sldId id="4600" r:id="rId18"/>
    <p:sldId id="1116" r:id="rId1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C36"/>
    <a:srgbClr val="6D9B3C"/>
    <a:srgbClr val="E1E2EE"/>
    <a:srgbClr val="314663"/>
    <a:srgbClr val="7F6000"/>
    <a:srgbClr val="C89600"/>
    <a:srgbClr val="0089BB"/>
    <a:srgbClr val="00497F"/>
    <a:srgbClr val="EBDEC7"/>
    <a:srgbClr val="A0B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autoAdjust="0"/>
    <p:restoredTop sz="76667" autoAdjust="0"/>
  </p:normalViewPr>
  <p:slideViewPr>
    <p:cSldViewPr snapToGrid="0" showGuides="1">
      <p:cViewPr varScale="1">
        <p:scale>
          <a:sx n="129" d="100"/>
          <a:sy n="129" d="100"/>
        </p:scale>
        <p:origin x="1936"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88" d="100"/>
          <a:sy n="88" d="100"/>
        </p:scale>
        <p:origin x="4512" y="19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9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783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099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71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126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219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831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71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729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76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10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0623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a:t>
            </a:r>
            <a:r>
              <a:rPr lang="en-US" sz="1800">
                <a:solidFill>
                  <a:schemeClr val="tx1"/>
                </a:solidFill>
                <a:latin typeface="Arial"/>
              </a:rPr>
              <a:t>Grant U1OHA32104 </a:t>
            </a:r>
            <a:r>
              <a:rPr lang="en-US" sz="1800" dirty="0">
                <a:solidFill>
                  <a:schemeClr val="tx1"/>
                </a:solidFill>
                <a:latin typeface="Arial"/>
              </a:rPr>
              <a:t>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3376350" y="3803044"/>
            <a:ext cx="2404630" cy="563949"/>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5197134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1339659155"/>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unding_Slide_2">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Disclaimer</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a:lnSpc>
                <a:spcPts val="2400"/>
              </a:lnSpc>
            </a:pPr>
            <a:r>
              <a:rPr lang="en-US" sz="1800" dirty="0">
                <a:solidFill>
                  <a:schemeClr val="tx1"/>
                </a:solidFill>
                <a:latin typeface="Arial"/>
              </a:rPr>
              <a:t>Funding for this presentation was made possible by U1OHA32104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77225"/>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6" r:id="rId2"/>
    <p:sldLayoutId id="2147483694" r:id="rId3"/>
    <p:sldLayoutId id="2147483738" r:id="rId4"/>
    <p:sldLayoutId id="2147483740" r:id="rId5"/>
    <p:sldLayoutId id="2147483739" r:id="rId6"/>
    <p:sldLayoutId id="2147483699" r:id="rId7"/>
    <p:sldLayoutId id="2147483733" r:id="rId8"/>
    <p:sldLayoutId id="2147483700" r:id="rId9"/>
    <p:sldLayoutId id="2147483698" r:id="rId10"/>
    <p:sldLayoutId id="2147483735" r:id="rId11"/>
    <p:sldLayoutId id="2147483752" r:id="rId12"/>
    <p:sldLayoutId id="2147483695" r:id="rId13"/>
    <p:sldLayoutId id="2147483696" r:id="rId14"/>
    <p:sldLayoutId id="2147483714" r:id="rId15"/>
    <p:sldLayoutId id="2147483707" r:id="rId16"/>
    <p:sldLayoutId id="2147483732" r:id="rId17"/>
    <p:sldLayoutId id="2147483727" r:id="rId18"/>
    <p:sldLayoutId id="2147483754" r:id="rId19"/>
    <p:sldLayoutId id="2147483755" r:id="rId20"/>
    <p:sldLayoutId id="2147483703" r:id="rId21"/>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pregistry.co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normAutofit/>
          </a:bodyPr>
          <a:lstStyle/>
          <a:p>
            <a:r>
              <a:rPr lang="en-US" sz="2400" dirty="0"/>
              <a:t>2024 HHS Perinatal HIV Guidelines Update</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March 1, 2024</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p>
          <a:p>
            <a:r>
              <a:rPr lang="en-US" dirty="0"/>
              <a:t>Associate Editor, National HIV Curriculum</a:t>
            </a:r>
          </a:p>
          <a:p>
            <a:r>
              <a:rPr lang="en-US" dirty="0"/>
              <a:t>Associate Professor of Medicine, Division of Allergy and Infectious Diseases, </a:t>
            </a:r>
            <a:br>
              <a:rPr lang="en-US" dirty="0"/>
            </a:br>
            <a:r>
              <a:rPr lang="en-US" dirty="0"/>
              <a:t>University of Washington</a:t>
            </a:r>
          </a:p>
        </p:txBody>
      </p:sp>
    </p:spTree>
    <p:extLst>
      <p:ext uri="{BB962C8B-B14F-4D97-AF65-F5344CB8AC3E}">
        <p14:creationId xmlns:p14="http://schemas.microsoft.com/office/powerpoint/2010/main" val="2404133127"/>
      </p:ext>
    </p:extLst>
  </p:cSld>
  <p:clrMapOvr>
    <a:masterClrMapping/>
  </p:clrMapOvr>
  <p:transition spd="slow" advTm="3293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11B39-8C34-13B5-5241-206455A24294}"/>
              </a:ext>
            </a:extLst>
          </p:cNvPr>
          <p:cNvSpPr>
            <a:spLocks noGrp="1"/>
          </p:cNvSpPr>
          <p:nvPr>
            <p:ph type="title"/>
          </p:nvPr>
        </p:nvSpPr>
        <p:spPr/>
        <p:txBody>
          <a:bodyPr>
            <a:normAutofit/>
          </a:bodyPr>
          <a:lstStyle/>
          <a:p>
            <a:r>
              <a:rPr lang="en-US" sz="2100" dirty="0"/>
              <a:t>Updates on </a:t>
            </a:r>
            <a:r>
              <a:rPr lang="en-US" sz="2100" dirty="0" err="1"/>
              <a:t>PrEP</a:t>
            </a:r>
            <a:r>
              <a:rPr lang="en-US" sz="2100" dirty="0"/>
              <a:t> Periconception, Antepartum &amp; Postpartum</a:t>
            </a:r>
          </a:p>
        </p:txBody>
      </p:sp>
      <p:sp>
        <p:nvSpPr>
          <p:cNvPr id="5" name="Text Placeholder 4">
            <a:extLst>
              <a:ext uri="{FF2B5EF4-FFF2-40B4-BE49-F238E27FC236}">
                <a16:creationId xmlns:a16="http://schemas.microsoft.com/office/drawing/2014/main" id="{434C54F7-D1A8-57E0-465F-A7EBCABDEC34}"/>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sp>
        <p:nvSpPr>
          <p:cNvPr id="2" name="Content Placeholder 1">
            <a:extLst>
              <a:ext uri="{FF2B5EF4-FFF2-40B4-BE49-F238E27FC236}">
                <a16:creationId xmlns:a16="http://schemas.microsoft.com/office/drawing/2014/main" id="{894A9E32-C54C-E55B-08BD-00E4D956EAEC}"/>
              </a:ext>
            </a:extLst>
          </p:cNvPr>
          <p:cNvSpPr>
            <a:spLocks noGrp="1"/>
          </p:cNvSpPr>
          <p:nvPr>
            <p:ph sz="half" idx="2"/>
          </p:nvPr>
        </p:nvSpPr>
        <p:spPr/>
        <p:txBody>
          <a:bodyPr>
            <a:normAutofit/>
          </a:bodyPr>
          <a:lstStyle/>
          <a:p>
            <a:pPr algn="l">
              <a:buFont typeface="Arial" panose="020B0604020202020204" pitchFamily="34" charset="0"/>
              <a:buChar char="•"/>
            </a:pPr>
            <a:r>
              <a:rPr lang="en-US" sz="1900" dirty="0">
                <a:solidFill>
                  <a:schemeClr val="tx1"/>
                </a:solidFill>
                <a:latin typeface="+mn-lt"/>
                <a:cs typeface="Calibri" panose="020F0502020204030204" pitchFamily="34" charset="0"/>
              </a:rPr>
              <a:t>Preferred </a:t>
            </a:r>
            <a:r>
              <a:rPr lang="en-US" sz="1900" dirty="0" err="1">
                <a:solidFill>
                  <a:schemeClr val="tx1"/>
                </a:solidFill>
                <a:latin typeface="+mn-lt"/>
                <a:cs typeface="Calibri" panose="020F0502020204030204" pitchFamily="34" charset="0"/>
              </a:rPr>
              <a:t>PrEP</a:t>
            </a:r>
            <a:r>
              <a:rPr lang="en-US" sz="1900" dirty="0">
                <a:solidFill>
                  <a:schemeClr val="tx1"/>
                </a:solidFill>
                <a:latin typeface="+mn-lt"/>
                <a:cs typeface="Calibri" panose="020F0502020204030204" pitchFamily="34" charset="0"/>
              </a:rPr>
              <a:t> for people who have receptive vaginal sex during pregnancy and infant feeding is daily TDF/FTC</a:t>
            </a:r>
            <a:endParaRPr lang="en-US" sz="1900" b="0" i="0" dirty="0">
              <a:solidFill>
                <a:schemeClr val="tx1"/>
              </a:solidFill>
              <a:effectLst/>
              <a:latin typeface="+mn-lt"/>
              <a:cs typeface="Calibri" panose="020F0502020204030204" pitchFamily="34" charset="0"/>
            </a:endParaRPr>
          </a:p>
          <a:p>
            <a:pPr algn="l">
              <a:buFont typeface="Arial" panose="020B0604020202020204" pitchFamily="34" charset="0"/>
              <a:buChar char="•"/>
            </a:pPr>
            <a:r>
              <a:rPr lang="en-US" sz="1900" b="0" i="0" dirty="0">
                <a:solidFill>
                  <a:schemeClr val="tx1"/>
                </a:solidFill>
                <a:effectLst/>
                <a:latin typeface="+mn-lt"/>
              </a:rPr>
              <a:t>For people who become pregnant while receiving </a:t>
            </a:r>
            <a:r>
              <a:rPr lang="en-US" sz="1900" b="0" i="0" dirty="0" err="1">
                <a:solidFill>
                  <a:schemeClr val="tx1"/>
                </a:solidFill>
                <a:effectLst/>
                <a:latin typeface="+mn-lt"/>
              </a:rPr>
              <a:t>PrEP</a:t>
            </a:r>
            <a:r>
              <a:rPr lang="en-US" sz="1900" b="0" i="0" dirty="0">
                <a:solidFill>
                  <a:schemeClr val="tx1"/>
                </a:solidFill>
                <a:effectLst/>
                <a:latin typeface="+mn-lt"/>
              </a:rPr>
              <a:t>, strongly encourage clinicians to register with the Antiretroviral Pregnancy Registry</a:t>
            </a:r>
            <a:br>
              <a:rPr lang="en-US" sz="1900" b="0" i="0" dirty="0">
                <a:solidFill>
                  <a:schemeClr val="tx1"/>
                </a:solidFill>
                <a:effectLst/>
                <a:latin typeface="+mn-lt"/>
              </a:rPr>
            </a:br>
            <a:r>
              <a:rPr lang="en-US" sz="1900" b="0" i="0" dirty="0">
                <a:solidFill>
                  <a:schemeClr val="tx1"/>
                </a:solidFill>
                <a:effectLst/>
                <a:latin typeface="+mn-lt"/>
                <a:hlinkClick r:id="rId3"/>
              </a:rPr>
              <a:t>https://www.apregistry.com/</a:t>
            </a:r>
            <a:r>
              <a:rPr lang="en-US" sz="1900" b="0" i="0" dirty="0">
                <a:solidFill>
                  <a:schemeClr val="tx1"/>
                </a:solidFill>
                <a:effectLst/>
                <a:latin typeface="+mn-lt"/>
              </a:rPr>
              <a:t> </a:t>
            </a:r>
          </a:p>
        </p:txBody>
      </p:sp>
      <p:sp>
        <p:nvSpPr>
          <p:cNvPr id="6" name="Rectangle 5">
            <a:extLst>
              <a:ext uri="{FF2B5EF4-FFF2-40B4-BE49-F238E27FC236}">
                <a16:creationId xmlns:a16="http://schemas.microsoft.com/office/drawing/2014/main" id="{69941511-2C4C-D14A-5C18-8C9239B77562}"/>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HHS Recommendations for the Use of Antiretroviral Drugs During Pregnancy, Updated January 31, 2024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523013"/>
      </p:ext>
    </p:extLst>
  </p:cSld>
  <p:clrMapOvr>
    <a:masterClrMapping/>
  </p:clrMapOvr>
  <p:transition spd="slow" advTm="9396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A675-C525-6AA8-631F-13C50825B42F}"/>
              </a:ext>
            </a:extLst>
          </p:cNvPr>
          <p:cNvSpPr>
            <a:spLocks noGrp="1"/>
          </p:cNvSpPr>
          <p:nvPr>
            <p:ph type="title"/>
          </p:nvPr>
        </p:nvSpPr>
        <p:spPr/>
        <p:txBody>
          <a:bodyPr/>
          <a:lstStyle/>
          <a:p>
            <a:r>
              <a:rPr lang="en-US" dirty="0"/>
              <a:t>Additional Updates</a:t>
            </a:r>
          </a:p>
        </p:txBody>
      </p:sp>
      <p:sp>
        <p:nvSpPr>
          <p:cNvPr id="3" name="Text Placeholder 2">
            <a:extLst>
              <a:ext uri="{FF2B5EF4-FFF2-40B4-BE49-F238E27FC236}">
                <a16:creationId xmlns:a16="http://schemas.microsoft.com/office/drawing/2014/main" id="{3E2DB136-02DB-1B4B-DC9E-59FF589FBE4C}"/>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sp>
        <p:nvSpPr>
          <p:cNvPr id="4" name="Content Placeholder 3">
            <a:extLst>
              <a:ext uri="{FF2B5EF4-FFF2-40B4-BE49-F238E27FC236}">
                <a16:creationId xmlns:a16="http://schemas.microsoft.com/office/drawing/2014/main" id="{BCAE8534-12DD-3B7B-D8C3-2F24BC550625}"/>
              </a:ext>
            </a:extLst>
          </p:cNvPr>
          <p:cNvSpPr>
            <a:spLocks noGrp="1"/>
          </p:cNvSpPr>
          <p:nvPr>
            <p:ph sz="half" idx="2"/>
          </p:nvPr>
        </p:nvSpPr>
        <p:spPr/>
        <p:txBody>
          <a:bodyPr/>
          <a:lstStyle/>
          <a:p>
            <a:r>
              <a:rPr lang="en-US" dirty="0"/>
              <a:t>Changes to align with Adult and Adolescent Antiretroviral guidelines: HIV RNA threshold for resistance testing updated, CD4 count monitoring</a:t>
            </a:r>
          </a:p>
          <a:p>
            <a:r>
              <a:rPr lang="en-US" dirty="0"/>
              <a:t>Bictegravir added to ARV drugs recommended for treating HIV-2 infection during pregnancy</a:t>
            </a:r>
          </a:p>
        </p:txBody>
      </p:sp>
    </p:spTree>
    <p:extLst>
      <p:ext uri="{BB962C8B-B14F-4D97-AF65-F5344CB8AC3E}">
        <p14:creationId xmlns:p14="http://schemas.microsoft.com/office/powerpoint/2010/main" val="1271108063"/>
      </p:ext>
    </p:extLst>
  </p:cSld>
  <p:clrMapOvr>
    <a:masterClrMapping/>
  </p:clrMapOvr>
  <p:transition spd="slow" advTm="3523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67E3-9556-38A7-2F20-58B063443E8C}"/>
              </a:ext>
            </a:extLst>
          </p:cNvPr>
          <p:cNvSpPr>
            <a:spLocks noGrp="1"/>
          </p:cNvSpPr>
          <p:nvPr>
            <p:ph type="title"/>
          </p:nvPr>
        </p:nvSpPr>
        <p:spPr/>
        <p:txBody>
          <a:bodyPr/>
          <a:lstStyle/>
          <a:p>
            <a:r>
              <a:rPr lang="en-US" dirty="0"/>
              <a:t>Reminder About Infant Feeding Updates</a:t>
            </a:r>
          </a:p>
        </p:txBody>
      </p:sp>
      <p:sp>
        <p:nvSpPr>
          <p:cNvPr id="3" name="Text Placeholder 2">
            <a:extLst>
              <a:ext uri="{FF2B5EF4-FFF2-40B4-BE49-F238E27FC236}">
                <a16:creationId xmlns:a16="http://schemas.microsoft.com/office/drawing/2014/main" id="{79DA24AA-B622-3F16-E0CC-A8E4F9CB7B91}"/>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sp>
        <p:nvSpPr>
          <p:cNvPr id="4" name="Content Placeholder 3">
            <a:extLst>
              <a:ext uri="{FF2B5EF4-FFF2-40B4-BE49-F238E27FC236}">
                <a16:creationId xmlns:a16="http://schemas.microsoft.com/office/drawing/2014/main" id="{57F8E446-10D4-7F8D-3E28-5D4AF446B19D}"/>
              </a:ext>
            </a:extLst>
          </p:cNvPr>
          <p:cNvSpPr>
            <a:spLocks noGrp="1"/>
          </p:cNvSpPr>
          <p:nvPr>
            <p:ph sz="half" idx="2"/>
          </p:nvPr>
        </p:nvSpPr>
        <p:spPr/>
        <p:txBody>
          <a:bodyPr>
            <a:normAutofit/>
          </a:bodyPr>
          <a:lstStyle/>
          <a:p>
            <a:r>
              <a:rPr lang="en-US" dirty="0"/>
              <a:t>All PWH should receive evidence-based, patient-centered counseling to support shared decision-making about infant feeding</a:t>
            </a:r>
          </a:p>
          <a:p>
            <a:r>
              <a:rPr lang="en-US" dirty="0"/>
              <a:t>Begin counseling prior to conception or as early as possible in pregnancy and continue throughout pregnancy</a:t>
            </a:r>
          </a:p>
          <a:p>
            <a:r>
              <a:rPr lang="en-US" dirty="0"/>
              <a:t>Replacement feeding with properly prepared formula or pasteurized donor human milk from a milk bank eliminates the risk of transmission</a:t>
            </a:r>
          </a:p>
          <a:p>
            <a:r>
              <a:rPr lang="en-US" dirty="0"/>
              <a:t>Achieving and maintaining viral suppression with ART during pregnancy and postpartum decreases breast/</a:t>
            </a:r>
            <a:r>
              <a:rPr lang="en-US" dirty="0" err="1"/>
              <a:t>chestfeeding</a:t>
            </a:r>
            <a:r>
              <a:rPr lang="en-US" dirty="0"/>
              <a:t> transmission risk to &lt;1%</a:t>
            </a:r>
          </a:p>
        </p:txBody>
      </p:sp>
    </p:spTree>
    <p:extLst>
      <p:ext uri="{BB962C8B-B14F-4D97-AF65-F5344CB8AC3E}">
        <p14:creationId xmlns:p14="http://schemas.microsoft.com/office/powerpoint/2010/main" val="3121756690"/>
      </p:ext>
    </p:extLst>
  </p:cSld>
  <p:clrMapOvr>
    <a:masterClrMapping/>
  </p:clrMapOvr>
  <p:transition spd="slow" advTm="10781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67E3-9556-38A7-2F20-58B063443E8C}"/>
              </a:ext>
            </a:extLst>
          </p:cNvPr>
          <p:cNvSpPr>
            <a:spLocks noGrp="1"/>
          </p:cNvSpPr>
          <p:nvPr>
            <p:ph type="title"/>
          </p:nvPr>
        </p:nvSpPr>
        <p:spPr/>
        <p:txBody>
          <a:bodyPr/>
          <a:lstStyle/>
          <a:p>
            <a:r>
              <a:rPr lang="en-US" dirty="0"/>
              <a:t>Reminder About Infant Feeding Updates</a:t>
            </a:r>
          </a:p>
        </p:txBody>
      </p:sp>
      <p:sp>
        <p:nvSpPr>
          <p:cNvPr id="3" name="Text Placeholder 2">
            <a:extLst>
              <a:ext uri="{FF2B5EF4-FFF2-40B4-BE49-F238E27FC236}">
                <a16:creationId xmlns:a16="http://schemas.microsoft.com/office/drawing/2014/main" id="{79DA24AA-B622-3F16-E0CC-A8E4F9CB7B91}"/>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sp>
        <p:nvSpPr>
          <p:cNvPr id="4" name="Content Placeholder 3">
            <a:extLst>
              <a:ext uri="{FF2B5EF4-FFF2-40B4-BE49-F238E27FC236}">
                <a16:creationId xmlns:a16="http://schemas.microsoft.com/office/drawing/2014/main" id="{57F8E446-10D4-7F8D-3E28-5D4AF446B19D}"/>
              </a:ext>
            </a:extLst>
          </p:cNvPr>
          <p:cNvSpPr>
            <a:spLocks noGrp="1"/>
          </p:cNvSpPr>
          <p:nvPr>
            <p:ph sz="half" idx="2"/>
          </p:nvPr>
        </p:nvSpPr>
        <p:spPr/>
        <p:txBody>
          <a:bodyPr>
            <a:normAutofit/>
          </a:bodyPr>
          <a:lstStyle/>
          <a:p>
            <a:r>
              <a:rPr lang="en-US" dirty="0"/>
              <a:t>If not taking ART or viral load not suppressed: replacement feeding with formula or banked pasteurized donor human milk is recommended </a:t>
            </a:r>
          </a:p>
          <a:p>
            <a:r>
              <a:rPr lang="en-US" dirty="0"/>
              <a:t>If taking ART with sustained undetectable viral load and choose to breast/</a:t>
            </a:r>
            <a:r>
              <a:rPr lang="en-US" dirty="0" err="1"/>
              <a:t>chestfeed</a:t>
            </a:r>
            <a:r>
              <a:rPr lang="en-US" dirty="0"/>
              <a:t>, providers should support the decision</a:t>
            </a:r>
          </a:p>
          <a:p>
            <a:r>
              <a:rPr lang="en-US" dirty="0"/>
              <a:t>Engaging Child Protective Services or similar agencies is not an appropriate response to infant feeding choices of an individual with HIV </a:t>
            </a:r>
          </a:p>
          <a:p>
            <a:r>
              <a:rPr lang="en-US" dirty="0"/>
              <a:t>National Perinatal HIV hotline (1-888-448-8765) available for questions about infant feeding by individuals with HIV</a:t>
            </a:r>
          </a:p>
        </p:txBody>
      </p:sp>
    </p:spTree>
    <p:extLst>
      <p:ext uri="{BB962C8B-B14F-4D97-AF65-F5344CB8AC3E}">
        <p14:creationId xmlns:p14="http://schemas.microsoft.com/office/powerpoint/2010/main" val="685831690"/>
      </p:ext>
    </p:extLst>
  </p:cSld>
  <p:clrMapOvr>
    <a:masterClrMapping/>
  </p:clrMapOvr>
  <p:transition spd="slow" advTm="7699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2AEC-6E05-C1D9-A019-BD19BA5CAEE2}"/>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CE2B4166-8B21-2830-FAAD-F68D79DAF1FF}"/>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sp>
        <p:nvSpPr>
          <p:cNvPr id="4" name="Content Placeholder 3">
            <a:extLst>
              <a:ext uri="{FF2B5EF4-FFF2-40B4-BE49-F238E27FC236}">
                <a16:creationId xmlns:a16="http://schemas.microsoft.com/office/drawing/2014/main" id="{BAF17CC8-EA6B-4B73-4258-5BC68FDE8B36}"/>
              </a:ext>
            </a:extLst>
          </p:cNvPr>
          <p:cNvSpPr>
            <a:spLocks noGrp="1"/>
          </p:cNvSpPr>
          <p:nvPr>
            <p:ph sz="half" idx="2"/>
          </p:nvPr>
        </p:nvSpPr>
        <p:spPr/>
        <p:txBody>
          <a:bodyPr>
            <a:normAutofit/>
          </a:bodyPr>
          <a:lstStyle/>
          <a:p>
            <a:r>
              <a:rPr lang="en-US" dirty="0"/>
              <a:t>Preferred and alternative ART options during pregnancy updated and reflect growing data for bictegravir/TAF/FTC during pregnancy</a:t>
            </a:r>
          </a:p>
          <a:p>
            <a:r>
              <a:rPr lang="en-US" dirty="0"/>
              <a:t>Additional updates made to guidelines to align with </a:t>
            </a:r>
            <a:r>
              <a:rPr lang="en-US" dirty="0" err="1"/>
              <a:t>PrEP</a:t>
            </a:r>
            <a:r>
              <a:rPr lang="en-US" dirty="0"/>
              <a:t> guidelines and with Adult &amp; Adolescent Antiretroviral Treatment Guidelines</a:t>
            </a:r>
          </a:p>
          <a:p>
            <a:r>
              <a:rPr lang="en-US" dirty="0"/>
              <a:t>Updates in infant feeding guidelines and considerations remain notable and critical to disseminate to clinicians</a:t>
            </a:r>
          </a:p>
          <a:p>
            <a:endParaRPr lang="en-US" dirty="0"/>
          </a:p>
        </p:txBody>
      </p:sp>
      <p:sp>
        <p:nvSpPr>
          <p:cNvPr id="3" name="Rectangle 2">
            <a:extLst>
              <a:ext uri="{FF2B5EF4-FFF2-40B4-BE49-F238E27FC236}">
                <a16:creationId xmlns:a16="http://schemas.microsoft.com/office/drawing/2014/main" id="{7ABEA692-8472-D50C-707F-0C82429F3865}"/>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300193"/>
      </p:ext>
    </p:extLst>
  </p:cSld>
  <p:clrMapOvr>
    <a:masterClrMapping/>
  </p:clrMapOvr>
  <p:transition spd="slow" advTm="3508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405940"/>
      </p:ext>
    </p:extLst>
  </p:cSld>
  <p:clrMapOvr>
    <a:masterClrMapping/>
  </p:clrMapOvr>
  <p:transition spd="slow" advTm="357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 conflicts of interest or relationships to disclose.</a:t>
            </a:r>
          </a:p>
        </p:txBody>
      </p:sp>
    </p:spTree>
    <p:extLst>
      <p:ext uri="{BB962C8B-B14F-4D97-AF65-F5344CB8AC3E}">
        <p14:creationId xmlns:p14="http://schemas.microsoft.com/office/powerpoint/2010/main" val="2624438095"/>
      </p:ext>
    </p:extLst>
  </p:cSld>
  <p:clrMapOvr>
    <a:masterClrMapping/>
  </p:clrMapOvr>
  <p:transition spd="slow" advTm="3637"/>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99BB77-0F9A-5873-9C58-5EE978BBCB8E}"/>
              </a:ext>
            </a:extLst>
          </p:cNvPr>
          <p:cNvSpPr>
            <a:spLocks noGrp="1"/>
          </p:cNvSpPr>
          <p:nvPr>
            <p:ph type="body" sz="quarter" idx="4294967295"/>
          </p:nvPr>
        </p:nvSpPr>
        <p:spPr>
          <a:xfrm>
            <a:off x="397565" y="4846638"/>
            <a:ext cx="6960498" cy="239712"/>
          </a:xfrm>
          <a:prstGeom prst="rect">
            <a:avLst/>
          </a:prstGeom>
        </p:spPr>
        <p:txBody>
          <a:bodyPr/>
          <a:lstStyle/>
          <a:p>
            <a:pPr marL="0" indent="0">
              <a:buNone/>
            </a:pPr>
            <a:r>
              <a:rPr lang="en-US" sz="1200" dirty="0">
                <a:solidFill>
                  <a:schemeClr val="bg1"/>
                </a:solidFill>
                <a:latin typeface="Arial" panose="020B0604020202020204" pitchFamily="34" charset="0"/>
                <a:cs typeface="Arial" panose="020B0604020202020204" pitchFamily="34" charset="0"/>
              </a:rPr>
              <a:t>Source: https://</a:t>
            </a:r>
            <a:r>
              <a:rPr lang="en-US" sz="1200" dirty="0" err="1">
                <a:solidFill>
                  <a:schemeClr val="bg1"/>
                </a:solidFill>
                <a:latin typeface="Arial" panose="020B0604020202020204" pitchFamily="34" charset="0"/>
                <a:cs typeface="Arial" panose="020B0604020202020204" pitchFamily="34" charset="0"/>
              </a:rPr>
              <a:t>clinicalinfo.hiv.gov</a:t>
            </a:r>
            <a:r>
              <a:rPr lang="en-US" sz="1200" dirty="0">
                <a:solidFill>
                  <a:schemeClr val="bg1"/>
                </a:solidFill>
                <a:latin typeface="Arial" panose="020B0604020202020204" pitchFamily="34" charset="0"/>
                <a:cs typeface="Arial" panose="020B0604020202020204" pitchFamily="34" charset="0"/>
              </a:rPr>
              <a:t>/</a:t>
            </a:r>
            <a:r>
              <a:rPr lang="en-US" sz="1200" dirty="0" err="1">
                <a:solidFill>
                  <a:schemeClr val="bg1"/>
                </a:solidFill>
                <a:latin typeface="Arial" panose="020B0604020202020204" pitchFamily="34" charset="0"/>
                <a:cs typeface="Arial" panose="020B0604020202020204" pitchFamily="34" charset="0"/>
              </a:rPr>
              <a:t>en</a:t>
            </a:r>
            <a:r>
              <a:rPr lang="en-US" sz="1200" dirty="0">
                <a:solidFill>
                  <a:schemeClr val="bg1"/>
                </a:solidFill>
                <a:latin typeface="Arial" panose="020B0604020202020204" pitchFamily="34" charset="0"/>
                <a:cs typeface="Arial" panose="020B0604020202020204" pitchFamily="34" charset="0"/>
              </a:rPr>
              <a:t>/guidelines/perinatal</a:t>
            </a:r>
          </a:p>
        </p:txBody>
      </p:sp>
      <p:pic>
        <p:nvPicPr>
          <p:cNvPr id="4" name="Picture 3">
            <a:extLst>
              <a:ext uri="{FF2B5EF4-FFF2-40B4-BE49-F238E27FC236}">
                <a16:creationId xmlns:a16="http://schemas.microsoft.com/office/drawing/2014/main" id="{CF40E16A-CBDE-E8EF-A396-92F28037AEE1}"/>
              </a:ext>
            </a:extLst>
          </p:cNvPr>
          <p:cNvPicPr>
            <a:picLocks noChangeAspect="1"/>
          </p:cNvPicPr>
          <p:nvPr/>
        </p:nvPicPr>
        <p:blipFill>
          <a:blip r:embed="rId3"/>
          <a:stretch>
            <a:fillRect/>
          </a:stretch>
        </p:blipFill>
        <p:spPr>
          <a:xfrm>
            <a:off x="2304262" y="194844"/>
            <a:ext cx="4517879" cy="455057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328160746"/>
      </p:ext>
    </p:extLst>
  </p:cSld>
  <p:clrMapOvr>
    <a:masterClrMapping/>
  </p:clrMapOvr>
  <p:transition spd="slow" advTm="1819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11B39-8C34-13B5-5241-206455A24294}"/>
              </a:ext>
            </a:extLst>
          </p:cNvPr>
          <p:cNvSpPr>
            <a:spLocks noGrp="1"/>
          </p:cNvSpPr>
          <p:nvPr>
            <p:ph type="title"/>
          </p:nvPr>
        </p:nvSpPr>
        <p:spPr/>
        <p:txBody>
          <a:bodyPr>
            <a:normAutofit/>
          </a:bodyPr>
          <a:lstStyle/>
          <a:p>
            <a:r>
              <a:rPr lang="en-US" sz="2100" dirty="0"/>
              <a:t>Major Updates to Initial ART Regimens For PWH During Pregnancy</a:t>
            </a:r>
          </a:p>
        </p:txBody>
      </p:sp>
      <p:sp>
        <p:nvSpPr>
          <p:cNvPr id="5" name="Text Placeholder 4">
            <a:extLst>
              <a:ext uri="{FF2B5EF4-FFF2-40B4-BE49-F238E27FC236}">
                <a16:creationId xmlns:a16="http://schemas.microsoft.com/office/drawing/2014/main" id="{434C54F7-D1A8-57E0-465F-A7EBCABDEC34}"/>
              </a:ext>
            </a:extLst>
          </p:cNvPr>
          <p:cNvSpPr>
            <a:spLocks noGrp="1"/>
          </p:cNvSpPr>
          <p:nvPr>
            <p:ph type="body" sz="quarter" idx="14"/>
          </p:nvPr>
        </p:nvSpPr>
        <p:spPr/>
        <p:txBody>
          <a:bodyPr/>
          <a:lstStyle/>
          <a:p>
            <a:r>
              <a:rPr lang="en-US" dirty="0">
                <a:solidFill>
                  <a:schemeClr val="accent1"/>
                </a:solidFill>
              </a:rPr>
              <a:t>Source: </a:t>
            </a:r>
            <a:r>
              <a:rPr lang="en-US" sz="1050" dirty="0">
                <a:solidFill>
                  <a:schemeClr val="accent1"/>
                </a:solidFill>
                <a:latin typeface="Arial" panose="020B0604020202020204" pitchFamily="34" charset="0"/>
                <a:cs typeface="Arial" panose="020B0604020202020204" pitchFamily="34" charset="0"/>
              </a:rPr>
              <a:t>https://</a:t>
            </a:r>
            <a:r>
              <a:rPr lang="en-US" sz="1050" dirty="0" err="1">
                <a:solidFill>
                  <a:schemeClr val="accent1"/>
                </a:solidFill>
                <a:latin typeface="Arial" panose="020B0604020202020204" pitchFamily="34" charset="0"/>
                <a:cs typeface="Arial" panose="020B0604020202020204" pitchFamily="34" charset="0"/>
              </a:rPr>
              <a:t>clinicalinfo.hiv.gov</a:t>
            </a:r>
            <a:r>
              <a:rPr lang="en-US" sz="1050" dirty="0">
                <a:solidFill>
                  <a:schemeClr val="accent1"/>
                </a:solidFill>
                <a:latin typeface="Arial" panose="020B0604020202020204" pitchFamily="34" charset="0"/>
                <a:cs typeface="Arial" panose="020B0604020202020204" pitchFamily="34" charset="0"/>
              </a:rPr>
              <a:t>/</a:t>
            </a:r>
            <a:r>
              <a:rPr lang="en-US" sz="1050" dirty="0" err="1">
                <a:solidFill>
                  <a:schemeClr val="accent1"/>
                </a:solidFill>
                <a:latin typeface="Arial" panose="020B0604020202020204" pitchFamily="34" charset="0"/>
                <a:cs typeface="Arial" panose="020B0604020202020204" pitchFamily="34" charset="0"/>
              </a:rPr>
              <a:t>en</a:t>
            </a:r>
            <a:r>
              <a:rPr lang="en-US" sz="1050" dirty="0">
                <a:solidFill>
                  <a:schemeClr val="accent1"/>
                </a:solidFill>
                <a:latin typeface="Arial" panose="020B0604020202020204" pitchFamily="34" charset="0"/>
                <a:cs typeface="Arial" panose="020B0604020202020204" pitchFamily="34" charset="0"/>
              </a:rPr>
              <a:t>/guidelines/perinatal</a:t>
            </a:r>
            <a:endParaRPr lang="en-US" dirty="0">
              <a:solidFill>
                <a:schemeClr val="accent1"/>
              </a:solidFill>
            </a:endParaRPr>
          </a:p>
        </p:txBody>
      </p:sp>
      <p:sp>
        <p:nvSpPr>
          <p:cNvPr id="6" name="Rectangle 5">
            <a:extLst>
              <a:ext uri="{FF2B5EF4-FFF2-40B4-BE49-F238E27FC236}">
                <a16:creationId xmlns:a16="http://schemas.microsoft.com/office/drawing/2014/main" id="{69941511-2C4C-D14A-5C18-8C9239B77562}"/>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HHS Recommendations for the Use of Antiretroviral Drugs During Pregnancy, Updated January 31, 2024</a:t>
            </a: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CC68598-E860-F52E-E00E-DCB517C3F635}"/>
              </a:ext>
            </a:extLst>
          </p:cNvPr>
          <p:cNvSpPr/>
          <p:nvPr/>
        </p:nvSpPr>
        <p:spPr>
          <a:xfrm>
            <a:off x="1511877" y="1376797"/>
            <a:ext cx="6120246" cy="1226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Bictegravir/TAF/FTC now </a:t>
            </a:r>
            <a:r>
              <a:rPr lang="en-US" sz="2400" i="1" dirty="0">
                <a:latin typeface="Arial" panose="020B0604020202020204" pitchFamily="34" charset="0"/>
                <a:cs typeface="Arial" panose="020B0604020202020204" pitchFamily="34" charset="0"/>
              </a:rPr>
              <a:t>alternative</a:t>
            </a:r>
            <a:r>
              <a:rPr lang="en-US" dirty="0"/>
              <a:t> </a:t>
            </a:r>
          </a:p>
        </p:txBody>
      </p:sp>
      <p:sp>
        <p:nvSpPr>
          <p:cNvPr id="4" name="Rectangle 3">
            <a:extLst>
              <a:ext uri="{FF2B5EF4-FFF2-40B4-BE49-F238E27FC236}">
                <a16:creationId xmlns:a16="http://schemas.microsoft.com/office/drawing/2014/main" id="{0E710C25-7141-969F-2EBD-C2BDEA941C3A}"/>
              </a:ext>
            </a:extLst>
          </p:cNvPr>
          <p:cNvSpPr/>
          <p:nvPr/>
        </p:nvSpPr>
        <p:spPr>
          <a:xfrm>
            <a:off x="1511877" y="2970071"/>
            <a:ext cx="6120246" cy="1226127"/>
          </a:xfrm>
          <a:prstGeom prst="rect">
            <a:avLst/>
          </a:prstGeom>
          <a:solidFill>
            <a:srgbClr val="628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Arial" panose="020B0604020202020204" pitchFamily="34" charset="0"/>
                <a:cs typeface="Arial" panose="020B0604020202020204" pitchFamily="34" charset="0"/>
              </a:rPr>
              <a:t>Darunavir with ritonavir and two NRTIs: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Preferred </a:t>
            </a:r>
            <a:r>
              <a:rPr lang="en-US" sz="2400" dirty="0">
                <a:latin typeface="Arial" panose="020B0604020202020204" pitchFamily="34" charset="0"/>
                <a:cs typeface="Arial" panose="020B0604020202020204" pitchFamily="34" charset="0"/>
              </a:rPr>
              <a:t>if prior cabotegravir PrEP</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 Otherwise </a:t>
            </a:r>
            <a:r>
              <a:rPr lang="en-US" sz="2400" i="1" dirty="0">
                <a:latin typeface="Arial" panose="020B0604020202020204" pitchFamily="34" charset="0"/>
                <a:cs typeface="Arial" panose="020B0604020202020204" pitchFamily="34" charset="0"/>
              </a:rPr>
              <a:t>alternative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42172"/>
      </p:ext>
    </p:extLst>
  </p:cSld>
  <p:clrMapOvr>
    <a:masterClrMapping/>
  </p:clrMapOvr>
  <p:transition spd="slow" advTm="21430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dirty="0"/>
              <a:t>Preferred Regimens During Pregnancy</a:t>
            </a:r>
            <a:endParaRPr lang="en-US" dirty="0">
              <a:solidFill>
                <a:schemeClr val="accent2">
                  <a:lumMod val="20000"/>
                  <a:lumOff val="80000"/>
                </a:schemeClr>
              </a:solidFill>
            </a:endParaRPr>
          </a:p>
        </p:txBody>
      </p:sp>
      <p:sp>
        <p:nvSpPr>
          <p:cNvPr id="2" name="Text Placeholder 1">
            <a:extLst>
              <a:ext uri="{FF2B5EF4-FFF2-40B4-BE49-F238E27FC236}">
                <a16:creationId xmlns:a16="http://schemas.microsoft.com/office/drawing/2014/main" id="{BF0EC9FE-F2D8-650A-3899-834025CCBD64}"/>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graphicFrame>
        <p:nvGraphicFramePr>
          <p:cNvPr id="3" name="Group 65">
            <a:extLst>
              <a:ext uri="{FF2B5EF4-FFF2-40B4-BE49-F238E27FC236}">
                <a16:creationId xmlns:a16="http://schemas.microsoft.com/office/drawing/2014/main" id="{A7E323D8-2233-EF94-3A9C-65BBC278E7D6}"/>
              </a:ext>
            </a:extLst>
          </p:cNvPr>
          <p:cNvGraphicFramePr>
            <a:graphicFrameLocks noGrp="1"/>
          </p:cNvGraphicFramePr>
          <p:nvPr>
            <p:extLst>
              <p:ext uri="{D42A27DB-BD31-4B8C-83A1-F6EECF244321}">
                <p14:modId xmlns:p14="http://schemas.microsoft.com/office/powerpoint/2010/main" val="1587314776"/>
              </p:ext>
            </p:extLst>
          </p:nvPr>
        </p:nvGraphicFramePr>
        <p:xfrm>
          <a:off x="640080" y="1128447"/>
          <a:ext cx="7863840" cy="3391598"/>
        </p:xfrm>
        <a:graphic>
          <a:graphicData uri="http://schemas.openxmlformats.org/drawingml/2006/table">
            <a:tbl>
              <a:tblPr>
                <a:effectLst/>
              </a:tblPr>
              <a:tblGrid>
                <a:gridCol w="7863840">
                  <a:extLst>
                    <a:ext uri="{9D8B030D-6E8A-4147-A177-3AD203B41FA5}">
                      <a16:colId xmlns:a16="http://schemas.microsoft.com/office/drawing/2014/main" val="1389077286"/>
                    </a:ext>
                  </a:extLst>
                </a:gridCol>
              </a:tblGrid>
              <a:tr h="449516">
                <a:tc>
                  <a:txBody>
                    <a:bodyPr/>
                    <a:lstStyle/>
                    <a:p>
                      <a:pPr marL="36576" marR="0" lvl="0" indent="0" algn="l" defTabSz="457200" rtl="0" eaLnBrk="0" fontAlgn="base" latinLnBrk="0" hangingPunct="0">
                        <a:lnSpc>
                          <a:spcPts val="220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Preferred Initial ART Regimens During Pregnancy (ARV-Naïve) </a:t>
                      </a:r>
                    </a:p>
                  </a:txBody>
                  <a:tcPr marL="121888" marR="121888" marT="73133" marB="73133"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193"/>
                    </a:solidFill>
                  </a:tcPr>
                </a:tc>
                <a:extLst>
                  <a:ext uri="{0D108BD9-81ED-4DB2-BD59-A6C34878D82A}">
                    <a16:rowId xmlns:a16="http://schemas.microsoft.com/office/drawing/2014/main" val="10001"/>
                  </a:ext>
                </a:extLst>
              </a:tr>
              <a:tr h="624909">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dirty="0">
                          <a:solidFill>
                            <a:srgbClr val="000000"/>
                          </a:solidFill>
                          <a:latin typeface="Arial" panose="020B0604020202020204" pitchFamily="34" charset="0"/>
                          <a:ea typeface="+mn-ea"/>
                          <a:cs typeface="Arial" panose="020B0604020202020204" pitchFamily="34" charset="0"/>
                        </a:rPr>
                        <a:t>Dolutegravir + (TAF or TDF) + (FTC or 3TC), or</a:t>
                      </a:r>
                      <a:endParaRPr lang="en-US" sz="1600" b="0" kern="1200" spc="-30" dirty="0">
                        <a:solidFill>
                          <a:srgbClr val="000000"/>
                        </a:solidFill>
                        <a:latin typeface="Arial" panose="020B0604020202020204" pitchFamily="34" charset="0"/>
                        <a:ea typeface="+mn-ea"/>
                        <a:cs typeface="Arial" panose="020B0604020202020204" pitchFamily="34" charset="0"/>
                      </a:endParaRP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695278">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Dolutegravir/ABC/3TC (if HLA-B*5701 negative and no chronic HBV)</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0700626"/>
                  </a:ext>
                </a:extLst>
              </a:tr>
              <a:tr h="1621895">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However, if any history of cabotegravir exposure for </a:t>
                      </a:r>
                      <a:r>
                        <a:rPr lang="en-US" sz="1600" b="0" kern="1200" spc="-30" dirty="0" err="1">
                          <a:solidFill>
                            <a:srgbClr val="000000"/>
                          </a:solidFill>
                          <a:latin typeface="Arial" panose="020B0604020202020204" pitchFamily="34" charset="0"/>
                          <a:ea typeface="+mn-ea"/>
                          <a:cs typeface="Arial" panose="020B0604020202020204" pitchFamily="34" charset="0"/>
                        </a:rPr>
                        <a:t>PrEP</a:t>
                      </a:r>
                      <a:r>
                        <a:rPr lang="en-US" sz="1600" b="0" kern="1200" spc="-30" dirty="0">
                          <a:solidFill>
                            <a:srgbClr val="000000"/>
                          </a:solidFill>
                          <a:latin typeface="Arial" panose="020B0604020202020204" pitchFamily="34" charset="0"/>
                          <a:ea typeface="+mn-ea"/>
                          <a:cs typeface="Arial" panose="020B0604020202020204" pitchFamily="34" charset="0"/>
                        </a:rPr>
                        <a:t>, the following are preferred for initial ART due to concerns about INSTI resistance mutations:</a:t>
                      </a:r>
                    </a:p>
                    <a:p>
                      <a:pPr marL="274320" marR="0" indent="182880" algn="l" defTabSz="457200" rtl="0" eaLnBrk="1" fontAlgn="auto" latinLnBrk="0" hangingPunct="1">
                        <a:lnSpc>
                          <a:spcPts val="2200"/>
                        </a:lnSpc>
                        <a:spcBef>
                          <a:spcPts val="0"/>
                        </a:spcBef>
                        <a:spcAft>
                          <a:spcPts val="0"/>
                        </a:spcAft>
                        <a:buClr>
                          <a:srgbClr val="0070C0"/>
                        </a:buClr>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Darunavir/ritonavir + (TAF or TDF) + (FTC or 3TC)</a:t>
                      </a:r>
                    </a:p>
                    <a:p>
                      <a:pPr marL="274320" marR="0" indent="182880" algn="l" defTabSz="457200" rtl="0" eaLnBrk="1" fontAlgn="auto" latinLnBrk="0" hangingPunct="1">
                        <a:lnSpc>
                          <a:spcPts val="2200"/>
                        </a:lnSpc>
                        <a:spcBef>
                          <a:spcPts val="0"/>
                        </a:spcBef>
                        <a:spcAft>
                          <a:spcPts val="0"/>
                        </a:spcAft>
                        <a:buClr>
                          <a:srgbClr val="0070C0"/>
                        </a:buClr>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Darunavir/ritonavir + ABC/3TC (if HLA-B*5701 negative and no chronic HBV)</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3330993217"/>
                  </a:ext>
                </a:extLst>
              </a:tr>
            </a:tbl>
          </a:graphicData>
        </a:graphic>
      </p:graphicFrame>
      <p:sp>
        <p:nvSpPr>
          <p:cNvPr id="4" name="Rectangle 3">
            <a:extLst>
              <a:ext uri="{FF2B5EF4-FFF2-40B4-BE49-F238E27FC236}">
                <a16:creationId xmlns:a16="http://schemas.microsoft.com/office/drawing/2014/main" id="{9FFF15A4-9C8D-1B1A-A9F5-CA5CAF44E0E3}"/>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HHS Recommendations for the Use of Antiretroviral Drugs During Pregnancy, Updated January 31, 2024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475886"/>
      </p:ext>
    </p:extLst>
  </p:cSld>
  <p:clrMapOvr>
    <a:masterClrMapping/>
  </p:clrMapOvr>
  <p:transition spd="slow" advTm="8359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dirty="0"/>
              <a:t>Alternative Regimens During Pregnancy</a:t>
            </a:r>
            <a:endParaRPr lang="en-US" dirty="0">
              <a:solidFill>
                <a:schemeClr val="accent2">
                  <a:lumMod val="20000"/>
                  <a:lumOff val="80000"/>
                </a:schemeClr>
              </a:solidFill>
            </a:endParaRPr>
          </a:p>
        </p:txBody>
      </p:sp>
      <p:sp>
        <p:nvSpPr>
          <p:cNvPr id="2" name="Text Placeholder 1">
            <a:extLst>
              <a:ext uri="{FF2B5EF4-FFF2-40B4-BE49-F238E27FC236}">
                <a16:creationId xmlns:a16="http://schemas.microsoft.com/office/drawing/2014/main" id="{BF0EC9FE-F2D8-650A-3899-834025CCBD64}"/>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graphicFrame>
        <p:nvGraphicFramePr>
          <p:cNvPr id="3" name="Group 65">
            <a:extLst>
              <a:ext uri="{FF2B5EF4-FFF2-40B4-BE49-F238E27FC236}">
                <a16:creationId xmlns:a16="http://schemas.microsoft.com/office/drawing/2014/main" id="{A7E323D8-2233-EF94-3A9C-65BBC278E7D6}"/>
              </a:ext>
            </a:extLst>
          </p:cNvPr>
          <p:cNvGraphicFramePr>
            <a:graphicFrameLocks noGrp="1"/>
          </p:cNvGraphicFramePr>
          <p:nvPr>
            <p:extLst>
              <p:ext uri="{D42A27DB-BD31-4B8C-83A1-F6EECF244321}">
                <p14:modId xmlns:p14="http://schemas.microsoft.com/office/powerpoint/2010/main" val="490724832"/>
              </p:ext>
            </p:extLst>
          </p:nvPr>
        </p:nvGraphicFramePr>
        <p:xfrm>
          <a:off x="416425" y="1100350"/>
          <a:ext cx="8342141" cy="3383279"/>
        </p:xfrm>
        <a:graphic>
          <a:graphicData uri="http://schemas.openxmlformats.org/drawingml/2006/table">
            <a:tbl>
              <a:tblPr>
                <a:effectLst/>
              </a:tblPr>
              <a:tblGrid>
                <a:gridCol w="8342141">
                  <a:extLst>
                    <a:ext uri="{9D8B030D-6E8A-4147-A177-3AD203B41FA5}">
                      <a16:colId xmlns:a16="http://schemas.microsoft.com/office/drawing/2014/main" val="1389077286"/>
                    </a:ext>
                  </a:extLst>
                </a:gridCol>
              </a:tblGrid>
              <a:tr h="463449">
                <a:tc>
                  <a:txBody>
                    <a:bodyPr/>
                    <a:lstStyle/>
                    <a:p>
                      <a:pPr marL="36576" marR="0" lvl="0" indent="0" algn="l" defTabSz="457200" rtl="0" eaLnBrk="0" fontAlgn="base" latinLnBrk="0" hangingPunct="0">
                        <a:lnSpc>
                          <a:spcPts val="220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Alternative ART Regimens During Pregnancy (ARV-Naïve) </a:t>
                      </a:r>
                    </a:p>
                  </a:txBody>
                  <a:tcPr marL="121888" marR="121888" marT="73133" marB="73133"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497F"/>
                    </a:solidFill>
                  </a:tcPr>
                </a:tc>
                <a:extLst>
                  <a:ext uri="{0D108BD9-81ED-4DB2-BD59-A6C34878D82A}">
                    <a16:rowId xmlns:a16="http://schemas.microsoft.com/office/drawing/2014/main" val="10001"/>
                  </a:ext>
                </a:extLst>
              </a:tr>
              <a:tr h="484523">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dirty="0">
                          <a:solidFill>
                            <a:srgbClr val="000000"/>
                          </a:solidFill>
                          <a:latin typeface="Arial" panose="020B0604020202020204" pitchFamily="34" charset="0"/>
                          <a:ea typeface="+mn-ea"/>
                          <a:cs typeface="Arial" panose="020B0604020202020204" pitchFamily="34" charset="0"/>
                        </a:rPr>
                        <a:t>Bictegravir/TAF/FTC</a:t>
                      </a:r>
                      <a:endParaRPr lang="en-US" sz="1600" b="0" kern="1200" spc="-30" dirty="0">
                        <a:solidFill>
                          <a:srgbClr val="000000"/>
                        </a:solidFill>
                        <a:latin typeface="Arial" panose="020B0604020202020204" pitchFamily="34" charset="0"/>
                        <a:ea typeface="+mn-ea"/>
                        <a:cs typeface="Arial" panose="020B0604020202020204" pitchFamily="34" charset="0"/>
                      </a:endParaRP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484523">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Raltegravir + preferred dual-NRTI backbone</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0700626"/>
                  </a:ext>
                </a:extLst>
              </a:tr>
              <a:tr h="487696">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Atazanavir/ritonavir + preferred dual-NRTI backbone</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3330993217"/>
                  </a:ext>
                </a:extLst>
              </a:tr>
              <a:tr h="487696">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Darunavir/ritonavir + preferred dual-NRTI backbone</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5828595"/>
                  </a:ext>
                </a:extLst>
              </a:tr>
              <a:tr h="487696">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Efavirenz/TDF/FTC or efavirenz/TDF/3TC or efavirenz + preferred dual-NRTI backbone</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2248917758"/>
                  </a:ext>
                </a:extLst>
              </a:tr>
              <a:tr h="487696">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err="1">
                          <a:solidFill>
                            <a:srgbClr val="000000"/>
                          </a:solidFill>
                          <a:latin typeface="Arial" panose="020B0604020202020204" pitchFamily="34" charset="0"/>
                          <a:ea typeface="+mn-ea"/>
                          <a:cs typeface="Arial" panose="020B0604020202020204" pitchFamily="34" charset="0"/>
                        </a:rPr>
                        <a:t>Rilpivirine</a:t>
                      </a:r>
                      <a:r>
                        <a:rPr lang="en-US" sz="1600" b="0" kern="1200" spc="-30" dirty="0">
                          <a:solidFill>
                            <a:srgbClr val="000000"/>
                          </a:solidFill>
                          <a:latin typeface="Arial" panose="020B0604020202020204" pitchFamily="34" charset="0"/>
                          <a:ea typeface="+mn-ea"/>
                          <a:cs typeface="Arial" panose="020B0604020202020204" pitchFamily="34" charset="0"/>
                        </a:rPr>
                        <a:t>/TDF/FTC or </a:t>
                      </a:r>
                      <a:r>
                        <a:rPr lang="en-US" sz="1600" b="0" kern="1200" spc="-30" dirty="0" err="1">
                          <a:solidFill>
                            <a:srgbClr val="000000"/>
                          </a:solidFill>
                          <a:latin typeface="Arial" panose="020B0604020202020204" pitchFamily="34" charset="0"/>
                          <a:ea typeface="+mn-ea"/>
                          <a:cs typeface="Arial" panose="020B0604020202020204" pitchFamily="34" charset="0"/>
                        </a:rPr>
                        <a:t>rilpivirine</a:t>
                      </a:r>
                      <a:r>
                        <a:rPr lang="en-US" sz="1600" b="0" kern="1200" spc="-30" dirty="0">
                          <a:solidFill>
                            <a:srgbClr val="000000"/>
                          </a:solidFill>
                          <a:latin typeface="Arial" panose="020B0604020202020204" pitchFamily="34" charset="0"/>
                          <a:ea typeface="+mn-ea"/>
                          <a:cs typeface="Arial" panose="020B0604020202020204" pitchFamily="34" charset="0"/>
                        </a:rPr>
                        <a:t>/TAF/FTC or </a:t>
                      </a:r>
                      <a:r>
                        <a:rPr lang="en-US" sz="1600" b="0" kern="1200" spc="-30" dirty="0" err="1">
                          <a:solidFill>
                            <a:srgbClr val="000000"/>
                          </a:solidFill>
                          <a:latin typeface="Arial" panose="020B0604020202020204" pitchFamily="34" charset="0"/>
                          <a:ea typeface="+mn-ea"/>
                          <a:cs typeface="Arial" panose="020B0604020202020204" pitchFamily="34" charset="0"/>
                        </a:rPr>
                        <a:t>rilpivirine</a:t>
                      </a:r>
                      <a:r>
                        <a:rPr lang="en-US" sz="1600" b="0" kern="1200" spc="-30" dirty="0">
                          <a:solidFill>
                            <a:srgbClr val="000000"/>
                          </a:solidFill>
                          <a:latin typeface="Arial" panose="020B0604020202020204" pitchFamily="34" charset="0"/>
                          <a:ea typeface="+mn-ea"/>
                          <a:cs typeface="Arial" panose="020B0604020202020204" pitchFamily="34" charset="0"/>
                        </a:rPr>
                        <a:t> (oral) + preferred dual-NRTI backbone</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4592806"/>
                  </a:ext>
                </a:extLst>
              </a:tr>
            </a:tbl>
          </a:graphicData>
        </a:graphic>
      </p:graphicFrame>
      <p:sp>
        <p:nvSpPr>
          <p:cNvPr id="4" name="Rectangle 3">
            <a:extLst>
              <a:ext uri="{FF2B5EF4-FFF2-40B4-BE49-F238E27FC236}">
                <a16:creationId xmlns:a16="http://schemas.microsoft.com/office/drawing/2014/main" id="{9FFF15A4-9C8D-1B1A-A9F5-CA5CAF44E0E3}"/>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HHS Recommendations for the Use of Antiretroviral Drugs During Pregnancy, Updated January 31, 2024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078245"/>
      </p:ext>
    </p:extLst>
  </p:cSld>
  <p:clrMapOvr>
    <a:masterClrMapping/>
  </p:clrMapOvr>
  <p:transition spd="slow" advTm="2972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dirty="0"/>
              <a:t>Insufficient Data for Use as Initial Regimen During Pregnancy</a:t>
            </a:r>
            <a:endParaRPr lang="en-US" dirty="0">
              <a:solidFill>
                <a:schemeClr val="accent2">
                  <a:lumMod val="20000"/>
                  <a:lumOff val="80000"/>
                </a:schemeClr>
              </a:solidFill>
            </a:endParaRPr>
          </a:p>
        </p:txBody>
      </p:sp>
      <p:sp>
        <p:nvSpPr>
          <p:cNvPr id="2" name="Text Placeholder 1">
            <a:extLst>
              <a:ext uri="{FF2B5EF4-FFF2-40B4-BE49-F238E27FC236}">
                <a16:creationId xmlns:a16="http://schemas.microsoft.com/office/drawing/2014/main" id="{BF0EC9FE-F2D8-650A-3899-834025CCBD64}"/>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graphicFrame>
        <p:nvGraphicFramePr>
          <p:cNvPr id="3" name="Group 65">
            <a:extLst>
              <a:ext uri="{FF2B5EF4-FFF2-40B4-BE49-F238E27FC236}">
                <a16:creationId xmlns:a16="http://schemas.microsoft.com/office/drawing/2014/main" id="{A7E323D8-2233-EF94-3A9C-65BBC278E7D6}"/>
              </a:ext>
            </a:extLst>
          </p:cNvPr>
          <p:cNvGraphicFramePr>
            <a:graphicFrameLocks noGrp="1"/>
          </p:cNvGraphicFramePr>
          <p:nvPr>
            <p:extLst>
              <p:ext uri="{D42A27DB-BD31-4B8C-83A1-F6EECF244321}">
                <p14:modId xmlns:p14="http://schemas.microsoft.com/office/powerpoint/2010/main" val="762250809"/>
              </p:ext>
            </p:extLst>
          </p:nvPr>
        </p:nvGraphicFramePr>
        <p:xfrm>
          <a:off x="416425" y="1234570"/>
          <a:ext cx="8342141" cy="1097280"/>
        </p:xfrm>
        <a:graphic>
          <a:graphicData uri="http://schemas.openxmlformats.org/drawingml/2006/table">
            <a:tbl>
              <a:tblPr>
                <a:effectLst/>
              </a:tblPr>
              <a:tblGrid>
                <a:gridCol w="8342141">
                  <a:extLst>
                    <a:ext uri="{9D8B030D-6E8A-4147-A177-3AD203B41FA5}">
                      <a16:colId xmlns:a16="http://schemas.microsoft.com/office/drawing/2014/main" val="1389077286"/>
                    </a:ext>
                  </a:extLst>
                </a:gridCol>
              </a:tblGrid>
              <a:tr h="536442">
                <a:tc>
                  <a:txBody>
                    <a:bodyPr/>
                    <a:lstStyle/>
                    <a:p>
                      <a:pPr marL="36576" marR="0" lvl="0" indent="0" algn="l" defTabSz="457200" rtl="0" eaLnBrk="0" fontAlgn="base" latinLnBrk="0" hangingPunct="0">
                        <a:lnSpc>
                          <a:spcPts val="220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Insufficient Data for Use as Initial Regimen During Pregnancy (ARV-Naïve) </a:t>
                      </a:r>
                    </a:p>
                  </a:txBody>
                  <a:tcPr marL="121888" marR="121888" marT="73133" marB="73133"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89BB"/>
                    </a:solidFill>
                  </a:tcPr>
                </a:tc>
                <a:extLst>
                  <a:ext uri="{0D108BD9-81ED-4DB2-BD59-A6C34878D82A}">
                    <a16:rowId xmlns:a16="http://schemas.microsoft.com/office/drawing/2014/main" val="10001"/>
                  </a:ext>
                </a:extLst>
              </a:tr>
              <a:tr h="560838">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dirty="0" err="1">
                          <a:solidFill>
                            <a:srgbClr val="000000"/>
                          </a:solidFill>
                          <a:latin typeface="Arial" panose="020B0604020202020204" pitchFamily="34" charset="0"/>
                          <a:ea typeface="+mn-ea"/>
                          <a:cs typeface="Arial" panose="020B0604020202020204" pitchFamily="34" charset="0"/>
                        </a:rPr>
                        <a:t>Doravirine</a:t>
                      </a:r>
                      <a:r>
                        <a:rPr lang="en-US" sz="1600" b="0" kern="1200" dirty="0">
                          <a:solidFill>
                            <a:srgbClr val="000000"/>
                          </a:solidFill>
                          <a:latin typeface="Arial" panose="020B0604020202020204" pitchFamily="34" charset="0"/>
                          <a:ea typeface="+mn-ea"/>
                          <a:cs typeface="Arial" panose="020B0604020202020204" pitchFamily="34" charset="0"/>
                        </a:rPr>
                        <a:t> or </a:t>
                      </a:r>
                      <a:r>
                        <a:rPr lang="en-US" sz="1600" b="0" i="0" u="none" strike="noStrike" kern="1200" dirty="0" err="1">
                          <a:solidFill>
                            <a:schemeClr val="tx1"/>
                          </a:solidFill>
                          <a:effectLst/>
                          <a:latin typeface="+mj-lt"/>
                          <a:ea typeface="+mn-ea"/>
                          <a:cs typeface="+mn-cs"/>
                        </a:rPr>
                        <a:t>doravirine</a:t>
                      </a:r>
                      <a:r>
                        <a:rPr lang="en-US" sz="1600" b="0" i="0" u="none" strike="noStrike" kern="1200" dirty="0">
                          <a:solidFill>
                            <a:schemeClr val="tx1"/>
                          </a:solidFill>
                          <a:effectLst/>
                          <a:latin typeface="+mj-lt"/>
                          <a:ea typeface="+mn-ea"/>
                          <a:cs typeface="+mn-cs"/>
                        </a:rPr>
                        <a:t>/TDF/3TC</a:t>
                      </a:r>
                      <a:r>
                        <a:rPr lang="en-US" sz="1600" b="0" i="0" u="none" strike="noStrike" kern="1200" dirty="0">
                          <a:solidFill>
                            <a:schemeClr val="tx1"/>
                          </a:solidFill>
                          <a:effectLst/>
                          <a:latin typeface="+mn-lt"/>
                          <a:ea typeface="+mn-ea"/>
                          <a:cs typeface="+mn-cs"/>
                        </a:rPr>
                        <a:t>.</a:t>
                      </a:r>
                      <a:endParaRPr lang="en-US" sz="1600" b="0" kern="1200" spc="-30" dirty="0">
                        <a:solidFill>
                          <a:srgbClr val="000000"/>
                        </a:solidFill>
                        <a:latin typeface="Arial" panose="020B0604020202020204" pitchFamily="34" charset="0"/>
                        <a:ea typeface="+mn-ea"/>
                        <a:cs typeface="Arial" panose="020B0604020202020204" pitchFamily="34" charset="0"/>
                      </a:endParaRP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9FFF15A4-9C8D-1B1A-A9F5-CA5CAF44E0E3}"/>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HHS Recommendations for the Use of Antiretroviral Drugs During Pregnancy, Updated January 31, 2024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953071"/>
      </p:ext>
    </p:extLst>
  </p:cSld>
  <p:clrMapOvr>
    <a:masterClrMapping/>
  </p:clrMapOvr>
  <p:transition spd="slow" advTm="26826"/>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600"/>
        </a:solidFill>
        <a:effectLst/>
      </p:bgPr>
    </p:bg>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dirty="0"/>
              <a:t>ART Regimens Not Recommended During Pregnancy</a:t>
            </a:r>
            <a:endParaRPr lang="en-US" dirty="0">
              <a:solidFill>
                <a:schemeClr val="accent2">
                  <a:lumMod val="20000"/>
                  <a:lumOff val="80000"/>
                </a:schemeClr>
              </a:solidFill>
            </a:endParaRPr>
          </a:p>
        </p:txBody>
      </p:sp>
      <p:sp>
        <p:nvSpPr>
          <p:cNvPr id="2" name="Text Placeholder 1">
            <a:extLst>
              <a:ext uri="{FF2B5EF4-FFF2-40B4-BE49-F238E27FC236}">
                <a16:creationId xmlns:a16="http://schemas.microsoft.com/office/drawing/2014/main" id="{BF0EC9FE-F2D8-650A-3899-834025CCBD64}"/>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graphicFrame>
        <p:nvGraphicFramePr>
          <p:cNvPr id="3" name="Group 65">
            <a:extLst>
              <a:ext uri="{FF2B5EF4-FFF2-40B4-BE49-F238E27FC236}">
                <a16:creationId xmlns:a16="http://schemas.microsoft.com/office/drawing/2014/main" id="{A7E323D8-2233-EF94-3A9C-65BBC278E7D6}"/>
              </a:ext>
            </a:extLst>
          </p:cNvPr>
          <p:cNvGraphicFramePr>
            <a:graphicFrameLocks noGrp="1"/>
          </p:cNvGraphicFramePr>
          <p:nvPr>
            <p:extLst>
              <p:ext uri="{D42A27DB-BD31-4B8C-83A1-F6EECF244321}">
                <p14:modId xmlns:p14="http://schemas.microsoft.com/office/powerpoint/2010/main" val="3217539795"/>
              </p:ext>
            </p:extLst>
          </p:nvPr>
        </p:nvGraphicFramePr>
        <p:xfrm>
          <a:off x="400929" y="1206066"/>
          <a:ext cx="8342141" cy="2729360"/>
        </p:xfrm>
        <a:graphic>
          <a:graphicData uri="http://schemas.openxmlformats.org/drawingml/2006/table">
            <a:tbl>
              <a:tblPr>
                <a:effectLst/>
              </a:tblPr>
              <a:tblGrid>
                <a:gridCol w="8342141">
                  <a:extLst>
                    <a:ext uri="{9D8B030D-6E8A-4147-A177-3AD203B41FA5}">
                      <a16:colId xmlns:a16="http://schemas.microsoft.com/office/drawing/2014/main" val="1389077286"/>
                    </a:ext>
                  </a:extLst>
                </a:gridCol>
              </a:tblGrid>
              <a:tr h="464866">
                <a:tc>
                  <a:txBody>
                    <a:bodyPr/>
                    <a:lstStyle/>
                    <a:p>
                      <a:pPr marL="36576" marR="0" lvl="0" indent="0" algn="l" defTabSz="457200" rtl="0" eaLnBrk="0" fontAlgn="base" latinLnBrk="0" hangingPunct="0">
                        <a:lnSpc>
                          <a:spcPts val="220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ART Regimens Not Recommended During Pregnancy (ARV-Naïve) </a:t>
                      </a:r>
                    </a:p>
                  </a:txBody>
                  <a:tcPr marL="121888" marR="121888" marT="73133" marB="73133"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14663"/>
                    </a:solidFill>
                  </a:tcPr>
                </a:tc>
                <a:extLst>
                  <a:ext uri="{0D108BD9-81ED-4DB2-BD59-A6C34878D82A}">
                    <a16:rowId xmlns:a16="http://schemas.microsoft.com/office/drawing/2014/main" val="10001"/>
                  </a:ext>
                </a:extLst>
              </a:tr>
              <a:tr h="583895">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dirty="0">
                          <a:solidFill>
                            <a:srgbClr val="000000"/>
                          </a:solidFill>
                          <a:latin typeface="Arial" panose="020B0604020202020204" pitchFamily="34" charset="0"/>
                          <a:ea typeface="+mn-ea"/>
                          <a:cs typeface="Arial" panose="020B0604020202020204" pitchFamily="34" charset="0"/>
                        </a:rPr>
                        <a:t>Cobicistat-boosted atazanavir or darunavir or elvitegravir</a:t>
                      </a:r>
                      <a:endParaRPr lang="en-US" sz="1600" b="0" kern="1200" spc="-30" dirty="0">
                        <a:solidFill>
                          <a:srgbClr val="000000"/>
                        </a:solidFill>
                        <a:latin typeface="Arial" panose="020B0604020202020204" pitchFamily="34" charset="0"/>
                        <a:ea typeface="+mn-ea"/>
                        <a:cs typeface="Arial" panose="020B0604020202020204" pitchFamily="34" charset="0"/>
                      </a:endParaRP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648604">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Long-acting injectable cabotegravir + </a:t>
                      </a:r>
                      <a:r>
                        <a:rPr lang="en-US" sz="1600" b="0" kern="1200" spc="-30" dirty="0" err="1">
                          <a:solidFill>
                            <a:srgbClr val="000000"/>
                          </a:solidFill>
                          <a:latin typeface="Arial" panose="020B0604020202020204" pitchFamily="34" charset="0"/>
                          <a:ea typeface="+mn-ea"/>
                          <a:cs typeface="Arial" panose="020B0604020202020204" pitchFamily="34" charset="0"/>
                        </a:rPr>
                        <a:t>rilpivirine</a:t>
                      </a:r>
                      <a:endParaRPr lang="en-US" sz="1600" b="0" kern="1200" spc="-30" dirty="0">
                        <a:solidFill>
                          <a:srgbClr val="000000"/>
                        </a:solidFill>
                        <a:latin typeface="Arial" panose="020B0604020202020204" pitchFamily="34" charset="0"/>
                        <a:ea typeface="+mn-ea"/>
                        <a:cs typeface="Arial" panose="020B0604020202020204" pitchFamily="34" charset="0"/>
                      </a:endParaRP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0700626"/>
                  </a:ext>
                </a:extLst>
              </a:tr>
              <a:tr h="1031995">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Not recommended except for special circumstances (treatment-experienced): etravirine, fostemsavir, ibalizumab, </a:t>
                      </a:r>
                      <a:r>
                        <a:rPr lang="en-US" sz="1400" b="0" kern="1200" spc="-30" dirty="0" err="1">
                          <a:solidFill>
                            <a:srgbClr val="000000"/>
                          </a:solidFill>
                          <a:latin typeface="Arial" panose="020B0604020202020204" pitchFamily="34" charset="0"/>
                          <a:ea typeface="+mn-ea"/>
                          <a:cs typeface="Arial" panose="020B0604020202020204" pitchFamily="34" charset="0"/>
                        </a:rPr>
                        <a:t>lenacapavir</a:t>
                      </a:r>
                      <a:r>
                        <a:rPr lang="en-US" sz="1400" b="0" kern="1200" spc="-30" dirty="0">
                          <a:solidFill>
                            <a:srgbClr val="000000"/>
                          </a:solidFill>
                          <a:latin typeface="Arial" panose="020B0604020202020204" pitchFamily="34" charset="0"/>
                          <a:ea typeface="+mn-ea"/>
                          <a:cs typeface="Arial" panose="020B0604020202020204" pitchFamily="34" charset="0"/>
                        </a:rPr>
                        <a:t>, maraviroc, enfuvirtide</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BDEC7"/>
                    </a:solidFill>
                  </a:tcPr>
                </a:tc>
                <a:extLst>
                  <a:ext uri="{0D108BD9-81ED-4DB2-BD59-A6C34878D82A}">
                    <a16:rowId xmlns:a16="http://schemas.microsoft.com/office/drawing/2014/main" val="2847933944"/>
                  </a:ext>
                </a:extLst>
              </a:tr>
            </a:tbl>
          </a:graphicData>
        </a:graphic>
      </p:graphicFrame>
      <p:sp>
        <p:nvSpPr>
          <p:cNvPr id="4" name="Rectangle 3">
            <a:extLst>
              <a:ext uri="{FF2B5EF4-FFF2-40B4-BE49-F238E27FC236}">
                <a16:creationId xmlns:a16="http://schemas.microsoft.com/office/drawing/2014/main" id="{9FFF15A4-9C8D-1B1A-A9F5-CA5CAF44E0E3}"/>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HHS Recommendations for the Use of Antiretroviral Drugs During Pregnancy, Updated January 31, 2024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280921"/>
      </p:ext>
    </p:extLst>
  </p:cSld>
  <p:clrMapOvr>
    <a:masterClrMapping/>
  </p:clrMapOvr>
  <p:transition spd="slow" advTm="9991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11B39-8C34-13B5-5241-206455A24294}"/>
              </a:ext>
            </a:extLst>
          </p:cNvPr>
          <p:cNvSpPr>
            <a:spLocks noGrp="1"/>
          </p:cNvSpPr>
          <p:nvPr>
            <p:ph type="title"/>
          </p:nvPr>
        </p:nvSpPr>
        <p:spPr/>
        <p:txBody>
          <a:bodyPr>
            <a:normAutofit/>
          </a:bodyPr>
          <a:lstStyle/>
          <a:p>
            <a:r>
              <a:rPr lang="en-US" sz="2100" dirty="0"/>
              <a:t>Updates on ART for PWH who are Trying to Conceive</a:t>
            </a:r>
          </a:p>
        </p:txBody>
      </p:sp>
      <p:sp>
        <p:nvSpPr>
          <p:cNvPr id="5" name="Text Placeholder 4">
            <a:extLst>
              <a:ext uri="{FF2B5EF4-FFF2-40B4-BE49-F238E27FC236}">
                <a16:creationId xmlns:a16="http://schemas.microsoft.com/office/drawing/2014/main" id="{434C54F7-D1A8-57E0-465F-A7EBCABDEC34}"/>
              </a:ext>
            </a:extLst>
          </p:cNvPr>
          <p:cNvSpPr>
            <a:spLocks noGrp="1"/>
          </p:cNvSpPr>
          <p:nvPr>
            <p:ph type="body" sz="quarter" idx="14"/>
          </p:nvPr>
        </p:nvSpPr>
        <p:spPr/>
        <p:txBody>
          <a:bodyPr/>
          <a:lstStyle/>
          <a:p>
            <a:r>
              <a:rPr lang="en-US" dirty="0"/>
              <a:t>Source: </a:t>
            </a:r>
            <a:r>
              <a:rPr lang="en-US" sz="1050" dirty="0">
                <a:latin typeface="Arial" panose="020B0604020202020204" pitchFamily="34" charset="0"/>
                <a:cs typeface="Arial" panose="020B0604020202020204" pitchFamily="34" charset="0"/>
              </a:rPr>
              <a:t>https://</a:t>
            </a:r>
            <a:r>
              <a:rPr lang="en-US" sz="1050" dirty="0" err="1">
                <a:latin typeface="Arial" panose="020B0604020202020204" pitchFamily="34" charset="0"/>
                <a:cs typeface="Arial" panose="020B0604020202020204" pitchFamily="34" charset="0"/>
              </a:rPr>
              <a:t>clinicalinfo.hiv.gov</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en</a:t>
            </a:r>
            <a:r>
              <a:rPr lang="en-US" sz="1050" dirty="0">
                <a:latin typeface="Arial" panose="020B0604020202020204" pitchFamily="34" charset="0"/>
                <a:cs typeface="Arial" panose="020B0604020202020204" pitchFamily="34" charset="0"/>
              </a:rPr>
              <a:t>/guidelines/perinatal</a:t>
            </a:r>
            <a:endParaRPr lang="en-US" dirty="0"/>
          </a:p>
        </p:txBody>
      </p:sp>
      <p:sp>
        <p:nvSpPr>
          <p:cNvPr id="2" name="Content Placeholder 1">
            <a:extLst>
              <a:ext uri="{FF2B5EF4-FFF2-40B4-BE49-F238E27FC236}">
                <a16:creationId xmlns:a16="http://schemas.microsoft.com/office/drawing/2014/main" id="{894A9E32-C54C-E55B-08BD-00E4D956EAEC}"/>
              </a:ext>
            </a:extLst>
          </p:cNvPr>
          <p:cNvSpPr>
            <a:spLocks noGrp="1"/>
          </p:cNvSpPr>
          <p:nvPr>
            <p:ph sz="half" idx="2"/>
          </p:nvPr>
        </p:nvSpPr>
        <p:spPr/>
        <p:txBody>
          <a:bodyPr>
            <a:normAutofit/>
          </a:bodyPr>
          <a:lstStyle/>
          <a:p>
            <a:pPr algn="l">
              <a:buFont typeface="Arial" panose="020B0604020202020204" pitchFamily="34" charset="0"/>
              <a:buChar char="•"/>
            </a:pPr>
            <a:r>
              <a:rPr lang="en-US" sz="1900" b="0" i="0" dirty="0">
                <a:solidFill>
                  <a:srgbClr val="000000"/>
                </a:solidFill>
                <a:effectLst/>
              </a:rPr>
              <a:t>Insufficient data on efficacy and safety of injectable cabotegravir (CAB) and </a:t>
            </a:r>
            <a:r>
              <a:rPr lang="en-US" sz="1900" b="0" i="0" dirty="0" err="1">
                <a:solidFill>
                  <a:srgbClr val="000000"/>
                </a:solidFill>
                <a:effectLst/>
              </a:rPr>
              <a:t>rilpivirine</a:t>
            </a:r>
            <a:r>
              <a:rPr lang="en-US" sz="1900" b="0" i="0" dirty="0">
                <a:solidFill>
                  <a:srgbClr val="000000"/>
                </a:solidFill>
                <a:effectLst/>
              </a:rPr>
              <a:t> (RPV) during pregnancy</a:t>
            </a:r>
          </a:p>
          <a:p>
            <a:pPr algn="l">
              <a:buFont typeface="Arial" panose="020B0604020202020204" pitchFamily="34" charset="0"/>
              <a:buChar char="•"/>
            </a:pPr>
            <a:r>
              <a:rPr lang="en-US" sz="1900" dirty="0"/>
              <a:t>Injectable CAB and RPV s</a:t>
            </a:r>
            <a:r>
              <a:rPr lang="en-US" sz="1900" b="0" i="0" dirty="0">
                <a:solidFill>
                  <a:srgbClr val="000000"/>
                </a:solidFill>
                <a:effectLst/>
              </a:rPr>
              <a:t>hould be stopped at least </a:t>
            </a:r>
            <a:r>
              <a:rPr lang="en-US" sz="1900" b="0" i="0" u="sng" dirty="0">
                <a:solidFill>
                  <a:srgbClr val="000000"/>
                </a:solidFill>
                <a:effectLst/>
              </a:rPr>
              <a:t>1 year</a:t>
            </a:r>
            <a:r>
              <a:rPr lang="en-US" sz="1900" b="0" i="0" dirty="0">
                <a:solidFill>
                  <a:srgbClr val="000000"/>
                </a:solidFill>
                <a:effectLst/>
              </a:rPr>
              <a:t> before conception to ensure drugs are fully eliminated</a:t>
            </a:r>
          </a:p>
          <a:p>
            <a:pPr algn="l">
              <a:buFont typeface="Arial" panose="020B0604020202020204" pitchFamily="34" charset="0"/>
              <a:buChar char="•"/>
            </a:pPr>
            <a:r>
              <a:rPr lang="en-US" sz="1900" b="0" i="0" dirty="0">
                <a:solidFill>
                  <a:srgbClr val="000000"/>
                </a:solidFill>
                <a:effectLst/>
              </a:rPr>
              <a:t>If suppressed on long-acting CAB/RPV and wish to conceive, shared decision-making important</a:t>
            </a:r>
          </a:p>
        </p:txBody>
      </p:sp>
      <p:sp>
        <p:nvSpPr>
          <p:cNvPr id="6" name="Rectangle 5">
            <a:extLst>
              <a:ext uri="{FF2B5EF4-FFF2-40B4-BE49-F238E27FC236}">
                <a16:creationId xmlns:a16="http://schemas.microsoft.com/office/drawing/2014/main" id="{69941511-2C4C-D14A-5C18-8C9239B77562}"/>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HHS Recommendations for the Use of Antiretroviral Drugs During Pregnancy, Updated January 31, 2024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48830"/>
      </p:ext>
    </p:extLst>
  </p:cSld>
  <p:clrMapOvr>
    <a:masterClrMapping/>
  </p:clrMapOvr>
  <p:transition spd="slow" advTm="173344"/>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92001-3FA5-4450-B1FF-A68E35EAC369}">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2.xml><?xml version="1.0" encoding="utf-8"?>
<ds:datastoreItem xmlns:ds="http://schemas.openxmlformats.org/officeDocument/2006/customXml" ds:itemID="{89729C17-3741-49E7-B47E-0E649CFD0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31458E-8460-4041-A20E-CFE4FC8C79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52059</TotalTime>
  <Words>998</Words>
  <Application>Microsoft Macintosh PowerPoint</Application>
  <PresentationFormat>On-screen Show (16:9)</PresentationFormat>
  <Paragraphs>75</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Corbel</vt:lpstr>
      <vt:lpstr>Geneva</vt:lpstr>
      <vt:lpstr>Lucida Grande</vt:lpstr>
      <vt:lpstr>Times New Roman</vt:lpstr>
      <vt:lpstr>NCRC</vt:lpstr>
      <vt:lpstr>2024 HHS Perinatal HIV Guidelines Update</vt:lpstr>
      <vt:lpstr>No conflicts of interest or relationships to disclose.</vt:lpstr>
      <vt:lpstr>PowerPoint Presentation</vt:lpstr>
      <vt:lpstr>Major Updates to Initial ART Regimens For PWH During Pregnancy</vt:lpstr>
      <vt:lpstr>Preferred Regimens During Pregnancy</vt:lpstr>
      <vt:lpstr>Alternative Regimens During Pregnancy</vt:lpstr>
      <vt:lpstr>Insufficient Data for Use as Initial Regimen During Pregnancy</vt:lpstr>
      <vt:lpstr>ART Regimens Not Recommended During Pregnancy</vt:lpstr>
      <vt:lpstr>Updates on ART for PWH who are Trying to Conceive</vt:lpstr>
      <vt:lpstr>Updates on PrEP Periconception, Antepartum &amp; Postpartum</vt:lpstr>
      <vt:lpstr>Additional Updates</vt:lpstr>
      <vt:lpstr>Reminder About Infant Feeding Updates</vt:lpstr>
      <vt:lpstr>Reminder About Infant Feeding Updates</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2264</cp:revision>
  <cp:lastPrinted>2008-02-05T14:34:24Z</cp:lastPrinted>
  <dcterms:created xsi:type="dcterms:W3CDTF">2010-11-28T05:36:22Z</dcterms:created>
  <dcterms:modified xsi:type="dcterms:W3CDTF">2024-03-19T19:29:48Z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