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slides/slide3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8.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9.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33"/>
  </p:notesMasterIdLst>
  <p:handoutMasterIdLst>
    <p:handoutMasterId r:id="rId34"/>
  </p:handoutMasterIdLst>
  <p:sldIdLst>
    <p:sldId id="1118" r:id="rId2"/>
    <p:sldId id="1121" r:id="rId3"/>
    <p:sldId id="1122" r:id="rId4"/>
    <p:sldId id="1123" r:id="rId5"/>
    <p:sldId id="1124" r:id="rId6"/>
    <p:sldId id="1125" r:id="rId7"/>
    <p:sldId id="1126" r:id="rId8"/>
    <p:sldId id="1127" r:id="rId9"/>
    <p:sldId id="1128" r:id="rId10"/>
    <p:sldId id="1129" r:id="rId11"/>
    <p:sldId id="1130" r:id="rId12"/>
    <p:sldId id="1131" r:id="rId13"/>
    <p:sldId id="1132" r:id="rId14"/>
    <p:sldId id="1133" r:id="rId15"/>
    <p:sldId id="1134" r:id="rId16"/>
    <p:sldId id="1119" r:id="rId17"/>
    <p:sldId id="1135" r:id="rId18"/>
    <p:sldId id="1151" r:id="rId19"/>
    <p:sldId id="1137" r:id="rId20"/>
    <p:sldId id="1138" r:id="rId21"/>
    <p:sldId id="1139" r:id="rId22"/>
    <p:sldId id="1140" r:id="rId23"/>
    <p:sldId id="1141" r:id="rId24"/>
    <p:sldId id="1142" r:id="rId25"/>
    <p:sldId id="1143" r:id="rId26"/>
    <p:sldId id="1144" r:id="rId27"/>
    <p:sldId id="1145" r:id="rId28"/>
    <p:sldId id="1146" r:id="rId29"/>
    <p:sldId id="1147" r:id="rId30"/>
    <p:sldId id="1148" r:id="rId31"/>
    <p:sldId id="1116" r:id="rId3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F"/>
    <a:srgbClr val="0089BB"/>
    <a:srgbClr val="E6EBF2"/>
    <a:srgbClr val="008FC3"/>
    <a:srgbClr val="A0BEE7"/>
    <a:srgbClr val="314663"/>
    <a:srgbClr val="788EAC"/>
    <a:srgbClr val="C89600"/>
    <a:srgbClr val="7891B0"/>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85752" autoAdjust="0"/>
  </p:normalViewPr>
  <p:slideViewPr>
    <p:cSldViewPr snapToGrid="0" showGuides="1">
      <p:cViewPr varScale="1">
        <p:scale>
          <a:sx n="143" d="100"/>
          <a:sy n="143" d="100"/>
        </p:scale>
        <p:origin x="1272"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88" d="100"/>
          <a:sy n="88" d="100"/>
        </p:scale>
        <p:origin x="4512" y="19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1117964931859"/>
          <c:y val="0.34375551928779441"/>
          <c:w val="0.82191248003839057"/>
          <c:h val="0.50609276254546554"/>
        </c:manualLayout>
      </c:layout>
      <c:barChart>
        <c:barDir val="col"/>
        <c:grouping val="clustered"/>
        <c:varyColors val="0"/>
        <c:ser>
          <c:idx val="0"/>
          <c:order val="0"/>
          <c:tx>
            <c:strRef>
              <c:f>Sheet1!$B$1</c:f>
              <c:strCache>
                <c:ptCount val="1"/>
                <c:pt idx="0">
                  <c:v>Patients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25400" h="25400"/>
            </a:sp3d>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Linked to PrEP Care</c:v>
                </c:pt>
                <c:pt idx="1">
                  <c:v>PrEP Prescription</c:v>
                </c:pt>
                <c:pt idx="2">
                  <c:v>PrEP Initiation</c:v>
                </c:pt>
                <c:pt idx="3">
                  <c:v>PrEP Persistence</c:v>
                </c:pt>
              </c:strCache>
            </c:strRef>
          </c:cat>
          <c:val>
            <c:numRef>
              <c:f>Sheet1!$B$2:$B$5</c:f>
              <c:numCache>
                <c:formatCode>General</c:formatCode>
                <c:ptCount val="4"/>
                <c:pt idx="0">
                  <c:v>13906</c:v>
                </c:pt>
                <c:pt idx="1">
                  <c:v>12251</c:v>
                </c:pt>
                <c:pt idx="2">
                  <c:v>12030</c:v>
                </c:pt>
                <c:pt idx="3">
                  <c:v>5750</c:v>
                </c:pt>
              </c:numCache>
            </c:numRef>
          </c:val>
          <c:extLst>
            <c:ext xmlns:c16="http://schemas.microsoft.com/office/drawing/2014/chart" uri="{C3380CC4-5D6E-409C-BE32-E72D297353CC}">
              <c16:uniqueId val="{00000000-A414-2144-9511-247D58DF7145}"/>
            </c:ext>
          </c:extLst>
        </c:ser>
        <c:dLbls>
          <c:showLegendKey val="0"/>
          <c:showVal val="0"/>
          <c:showCatName val="0"/>
          <c:showSerName val="0"/>
          <c:showPercent val="0"/>
          <c:showBubbleSize val="0"/>
        </c:dLbls>
        <c:gapWidth val="100"/>
        <c:overlap val="-24"/>
        <c:axId val="890509824"/>
        <c:axId val="891170976"/>
      </c:barChart>
      <c:catAx>
        <c:axId val="890509824"/>
        <c:scaling>
          <c:orientation val="minMax"/>
        </c:scaling>
        <c:delete val="0"/>
        <c:axPos val="b"/>
        <c:numFmt formatCode="General" sourceLinked="1"/>
        <c:majorTickMark val="out"/>
        <c:minorTickMark val="none"/>
        <c:tickLblPos val="nextTo"/>
        <c:spPr>
          <a:solidFill>
            <a:schemeClr val="bg1"/>
          </a:solid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1170976"/>
        <c:crosses val="autoZero"/>
        <c:auto val="1"/>
        <c:lblAlgn val="ctr"/>
        <c:lblOffset val="100"/>
        <c:noMultiLvlLbl val="0"/>
      </c:catAx>
      <c:valAx>
        <c:axId val="891170976"/>
        <c:scaling>
          <c:orientation val="minMax"/>
          <c:max val="18000"/>
        </c:scaling>
        <c:delete val="0"/>
        <c:axPos val="l"/>
        <c:majorGridlines>
          <c:spPr>
            <a:ln w="9525" cap="flat" cmpd="sng" algn="ctr">
              <a:noFill/>
              <a:round/>
            </a:ln>
            <a:effectLst/>
          </c:spPr>
        </c:majorGridlines>
        <c:numFmt formatCode="General"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0509824"/>
        <c:crosses val="autoZero"/>
        <c:crossBetween val="between"/>
      </c:valAx>
      <c:spPr>
        <a:solidFill>
          <a:srgbClr val="E6EBF2"/>
        </a:solidFill>
        <a:ln>
          <a:solidFill>
            <a:schemeClr val="tx1"/>
          </a:solidFill>
        </a:ln>
        <a:effectLst/>
      </c:spPr>
    </c:plotArea>
    <c:legend>
      <c:legendPos val="b"/>
      <c:layout>
        <c:manualLayout>
          <c:xMode val="edge"/>
          <c:yMode val="edge"/>
          <c:x val="8.2535155967473642E-2"/>
          <c:y val="0.19980399473601043"/>
          <c:w val="0.20506700556915988"/>
          <c:h val="6.48841165354874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B550D-9866-914E-B77B-50F82BD63D70}" type="doc">
      <dgm:prSet loTypeId="urn:microsoft.com/office/officeart/2005/8/layout/venn2" loCatId="" qsTypeId="urn:microsoft.com/office/officeart/2005/8/quickstyle/simple1" qsCatId="simple" csTypeId="urn:microsoft.com/office/officeart/2005/8/colors/accent1_3" csCatId="accent1" phldr="1"/>
      <dgm:spPr/>
      <dgm:t>
        <a:bodyPr/>
        <a:lstStyle/>
        <a:p>
          <a:endParaRPr lang="en-US"/>
        </a:p>
      </dgm:t>
    </dgm:pt>
    <dgm:pt modelId="{F87EC449-4447-194B-86D3-85FEFD3C5FB5}">
      <dgm:prSet phldrT="[Text]" custT="1"/>
      <dgm:spPr/>
      <dgm:t>
        <a:bodyPr/>
        <a:lstStyle/>
        <a:p>
          <a:r>
            <a:rPr lang="en-US" sz="900" dirty="0">
              <a:latin typeface="Arial" panose="020B0604020202020204" pitchFamily="34" charset="0"/>
              <a:cs typeface="Arial" panose="020B0604020202020204" pitchFamily="34" charset="0"/>
            </a:rPr>
            <a:t>Public Policy: Laws and policies</a:t>
          </a:r>
        </a:p>
      </dgm:t>
    </dgm:pt>
    <dgm:pt modelId="{EC96D009-F4BE-7F45-8099-A33E6EDBE741}" type="parTrans" cxnId="{4874328A-EADD-F741-B746-54FF6C779006}">
      <dgm:prSet/>
      <dgm:spPr/>
      <dgm:t>
        <a:bodyPr/>
        <a:lstStyle/>
        <a:p>
          <a:endParaRPr lang="en-US" sz="900">
            <a:latin typeface="Arial" panose="020B0604020202020204" pitchFamily="34" charset="0"/>
            <a:cs typeface="Arial" panose="020B0604020202020204" pitchFamily="34" charset="0"/>
          </a:endParaRPr>
        </a:p>
      </dgm:t>
    </dgm:pt>
    <dgm:pt modelId="{016128C4-8A66-E24B-B226-08995E99976C}" type="sibTrans" cxnId="{4874328A-EADD-F741-B746-54FF6C779006}">
      <dgm:prSet/>
      <dgm:spPr/>
      <dgm:t>
        <a:bodyPr/>
        <a:lstStyle/>
        <a:p>
          <a:endParaRPr lang="en-US" sz="900">
            <a:latin typeface="Arial" panose="020B0604020202020204" pitchFamily="34" charset="0"/>
            <a:cs typeface="Arial" panose="020B0604020202020204" pitchFamily="34" charset="0"/>
          </a:endParaRPr>
        </a:p>
      </dgm:t>
    </dgm:pt>
    <dgm:pt modelId="{EF4A28DC-AAAE-694A-A943-56BA1BBD6587}">
      <dgm:prSet phldrT="[Text]" custT="1"/>
      <dgm:spPr/>
      <dgm:t>
        <a:bodyPr/>
        <a:lstStyle/>
        <a:p>
          <a:r>
            <a:rPr lang="en-US" sz="900" dirty="0">
              <a:latin typeface="Arial" panose="020B0604020202020204" pitchFamily="34" charset="0"/>
              <a:cs typeface="Arial" panose="020B0604020202020204" pitchFamily="34" charset="0"/>
            </a:rPr>
            <a:t>Organizational Level: Health care systems</a:t>
          </a:r>
        </a:p>
      </dgm:t>
    </dgm:pt>
    <dgm:pt modelId="{6D472C8A-0F87-4A4D-AFF2-FBC1C6268F95}" type="parTrans" cxnId="{93D69C4E-4920-7C45-A4BF-93CD0053548A}">
      <dgm:prSet/>
      <dgm:spPr/>
      <dgm:t>
        <a:bodyPr/>
        <a:lstStyle/>
        <a:p>
          <a:endParaRPr lang="en-US" sz="900">
            <a:latin typeface="Arial" panose="020B0604020202020204" pitchFamily="34" charset="0"/>
            <a:cs typeface="Arial" panose="020B0604020202020204" pitchFamily="34" charset="0"/>
          </a:endParaRPr>
        </a:p>
      </dgm:t>
    </dgm:pt>
    <dgm:pt modelId="{6B47BA74-F07D-AD42-86E5-6F1C5B7EDE86}" type="sibTrans" cxnId="{93D69C4E-4920-7C45-A4BF-93CD0053548A}">
      <dgm:prSet/>
      <dgm:spPr/>
      <dgm:t>
        <a:bodyPr/>
        <a:lstStyle/>
        <a:p>
          <a:endParaRPr lang="en-US" sz="900">
            <a:latin typeface="Arial" panose="020B0604020202020204" pitchFamily="34" charset="0"/>
            <a:cs typeface="Arial" panose="020B0604020202020204" pitchFamily="34" charset="0"/>
          </a:endParaRPr>
        </a:p>
      </dgm:t>
    </dgm:pt>
    <dgm:pt modelId="{B3EB1C24-4725-8843-97A3-CFFACB7DA187}">
      <dgm:prSet phldrT="[Text]" custT="1"/>
      <dgm:spPr/>
      <dgm:t>
        <a:bodyPr/>
        <a:lstStyle/>
        <a:p>
          <a:r>
            <a:rPr lang="en-US" sz="900" dirty="0">
              <a:latin typeface="Arial" panose="020B0604020202020204" pitchFamily="34" charset="0"/>
              <a:cs typeface="Arial" panose="020B0604020202020204" pitchFamily="34" charset="0"/>
            </a:rPr>
            <a:t>Interpersonal Level: Relationships with significant others, family and friends</a:t>
          </a:r>
        </a:p>
      </dgm:t>
    </dgm:pt>
    <dgm:pt modelId="{FBC74B4C-4E63-3A4A-853E-3E9B51CE0D49}" type="parTrans" cxnId="{9EB9B3F2-957C-E945-AF2A-545550AF5396}">
      <dgm:prSet/>
      <dgm:spPr/>
      <dgm:t>
        <a:bodyPr/>
        <a:lstStyle/>
        <a:p>
          <a:endParaRPr lang="en-US" sz="900">
            <a:latin typeface="Arial" panose="020B0604020202020204" pitchFamily="34" charset="0"/>
            <a:cs typeface="Arial" panose="020B0604020202020204" pitchFamily="34" charset="0"/>
          </a:endParaRPr>
        </a:p>
      </dgm:t>
    </dgm:pt>
    <dgm:pt modelId="{FA8092F0-B3CF-844D-BF3B-7CE10BEDB787}" type="sibTrans" cxnId="{9EB9B3F2-957C-E945-AF2A-545550AF5396}">
      <dgm:prSet/>
      <dgm:spPr/>
      <dgm:t>
        <a:bodyPr/>
        <a:lstStyle/>
        <a:p>
          <a:endParaRPr lang="en-US" sz="900">
            <a:latin typeface="Arial" panose="020B0604020202020204" pitchFamily="34" charset="0"/>
            <a:cs typeface="Arial" panose="020B0604020202020204" pitchFamily="34" charset="0"/>
          </a:endParaRPr>
        </a:p>
      </dgm:t>
    </dgm:pt>
    <dgm:pt modelId="{7B7D0B17-B6DD-E743-9C2E-10D77D3853EB}">
      <dgm:prSet phldrT="[Text]" custT="1"/>
      <dgm:spPr/>
      <dgm:t>
        <a:bodyPr/>
        <a:lstStyle/>
        <a:p>
          <a:r>
            <a:rPr lang="en-US" sz="900" dirty="0">
              <a:latin typeface="Arial" panose="020B0604020202020204" pitchFamily="34" charset="0"/>
              <a:cs typeface="Arial" panose="020B0604020202020204" pitchFamily="34" charset="0"/>
            </a:rPr>
            <a:t>Individual Level</a:t>
          </a:r>
        </a:p>
      </dgm:t>
    </dgm:pt>
    <dgm:pt modelId="{585E232D-9171-D941-BFB7-1A034A7E7002}" type="parTrans" cxnId="{55C37541-6490-464A-A609-D57DFF1A61C3}">
      <dgm:prSet/>
      <dgm:spPr/>
      <dgm:t>
        <a:bodyPr/>
        <a:lstStyle/>
        <a:p>
          <a:endParaRPr lang="en-US" sz="900">
            <a:latin typeface="Arial" panose="020B0604020202020204" pitchFamily="34" charset="0"/>
            <a:cs typeface="Arial" panose="020B0604020202020204" pitchFamily="34" charset="0"/>
          </a:endParaRPr>
        </a:p>
      </dgm:t>
    </dgm:pt>
    <dgm:pt modelId="{83AEF2C3-3471-1747-B17B-63BECF0D8A81}" type="sibTrans" cxnId="{55C37541-6490-464A-A609-D57DFF1A61C3}">
      <dgm:prSet/>
      <dgm:spPr/>
      <dgm:t>
        <a:bodyPr/>
        <a:lstStyle/>
        <a:p>
          <a:endParaRPr lang="en-US" sz="900">
            <a:latin typeface="Arial" panose="020B0604020202020204" pitchFamily="34" charset="0"/>
            <a:cs typeface="Arial" panose="020B0604020202020204" pitchFamily="34" charset="0"/>
          </a:endParaRPr>
        </a:p>
      </dgm:t>
    </dgm:pt>
    <dgm:pt modelId="{18C370B9-DE9A-004B-A17E-F35FB37AA6A4}">
      <dgm:prSet phldrT="[Text]" custT="1"/>
      <dgm:spPr/>
      <dgm:t>
        <a:bodyPr/>
        <a:lstStyle/>
        <a:p>
          <a:endParaRPr lang="en-US" sz="900" dirty="0">
            <a:latin typeface="Arial" panose="020B0604020202020204" pitchFamily="34" charset="0"/>
            <a:cs typeface="Arial" panose="020B0604020202020204" pitchFamily="34" charset="0"/>
          </a:endParaRPr>
        </a:p>
      </dgm:t>
    </dgm:pt>
    <dgm:pt modelId="{D2FBF3CC-B638-324E-A373-C01FE127DAFA}" type="parTrans" cxnId="{8AD6A79E-2AC3-F84C-AF1A-9E5893341872}">
      <dgm:prSet/>
      <dgm:spPr/>
      <dgm:t>
        <a:bodyPr/>
        <a:lstStyle/>
        <a:p>
          <a:endParaRPr lang="en-US" sz="900">
            <a:latin typeface="Arial" panose="020B0604020202020204" pitchFamily="34" charset="0"/>
            <a:cs typeface="Arial" panose="020B0604020202020204" pitchFamily="34" charset="0"/>
          </a:endParaRPr>
        </a:p>
      </dgm:t>
    </dgm:pt>
    <dgm:pt modelId="{228FEB66-E601-DA4B-9095-3E62F57F3589}" type="sibTrans" cxnId="{8AD6A79E-2AC3-F84C-AF1A-9E5893341872}">
      <dgm:prSet/>
      <dgm:spPr/>
      <dgm:t>
        <a:bodyPr/>
        <a:lstStyle/>
        <a:p>
          <a:endParaRPr lang="en-US" sz="900">
            <a:latin typeface="Arial" panose="020B0604020202020204" pitchFamily="34" charset="0"/>
            <a:cs typeface="Arial" panose="020B0604020202020204" pitchFamily="34" charset="0"/>
          </a:endParaRPr>
        </a:p>
      </dgm:t>
    </dgm:pt>
    <dgm:pt modelId="{A5D453C1-4CD6-3444-B760-74155C5605B1}" type="pres">
      <dgm:prSet presAssocID="{8E7B550D-9866-914E-B77B-50F82BD63D70}" presName="Name0" presStyleCnt="0">
        <dgm:presLayoutVars>
          <dgm:chMax val="7"/>
          <dgm:resizeHandles val="exact"/>
        </dgm:presLayoutVars>
      </dgm:prSet>
      <dgm:spPr/>
    </dgm:pt>
    <dgm:pt modelId="{70F698C0-DC67-A447-8EDE-29D819AB8107}" type="pres">
      <dgm:prSet presAssocID="{8E7B550D-9866-914E-B77B-50F82BD63D70}" presName="comp1" presStyleCnt="0"/>
      <dgm:spPr/>
    </dgm:pt>
    <dgm:pt modelId="{5FCDA700-8691-7A46-9018-73FEF9DE7A18}" type="pres">
      <dgm:prSet presAssocID="{8E7B550D-9866-914E-B77B-50F82BD63D70}" presName="circle1" presStyleLbl="node1" presStyleIdx="0" presStyleCnt="5" custScaleX="106452"/>
      <dgm:spPr/>
    </dgm:pt>
    <dgm:pt modelId="{0DCF7B34-00E3-CB40-8EFA-1300E3FBF318}" type="pres">
      <dgm:prSet presAssocID="{8E7B550D-9866-914E-B77B-50F82BD63D70}" presName="c1text" presStyleLbl="node1" presStyleIdx="0" presStyleCnt="5">
        <dgm:presLayoutVars>
          <dgm:bulletEnabled val="1"/>
        </dgm:presLayoutVars>
      </dgm:prSet>
      <dgm:spPr/>
    </dgm:pt>
    <dgm:pt modelId="{0905952E-2F1F-EA45-A2A9-1CF07CFFC771}" type="pres">
      <dgm:prSet presAssocID="{8E7B550D-9866-914E-B77B-50F82BD63D70}" presName="comp2" presStyleCnt="0"/>
      <dgm:spPr/>
    </dgm:pt>
    <dgm:pt modelId="{72C24660-2B72-5C45-A7BF-5ED3577DF049}" type="pres">
      <dgm:prSet presAssocID="{8E7B550D-9866-914E-B77B-50F82BD63D70}" presName="circle2" presStyleLbl="node1" presStyleIdx="1" presStyleCnt="5" custScaleX="117787"/>
      <dgm:spPr/>
    </dgm:pt>
    <dgm:pt modelId="{3B809364-E93F-3941-9258-96F09AB5C7FD}" type="pres">
      <dgm:prSet presAssocID="{8E7B550D-9866-914E-B77B-50F82BD63D70}" presName="c2text" presStyleLbl="node1" presStyleIdx="1" presStyleCnt="5">
        <dgm:presLayoutVars>
          <dgm:bulletEnabled val="1"/>
        </dgm:presLayoutVars>
      </dgm:prSet>
      <dgm:spPr/>
    </dgm:pt>
    <dgm:pt modelId="{024C5149-AC36-A049-B0BA-A41402030890}" type="pres">
      <dgm:prSet presAssocID="{8E7B550D-9866-914E-B77B-50F82BD63D70}" presName="comp3" presStyleCnt="0"/>
      <dgm:spPr/>
    </dgm:pt>
    <dgm:pt modelId="{93989D63-D102-7440-8F4A-4F980D75D482}" type="pres">
      <dgm:prSet presAssocID="{8E7B550D-9866-914E-B77B-50F82BD63D70}" presName="circle3" presStyleLbl="node1" presStyleIdx="2" presStyleCnt="5" custScaleX="127019"/>
      <dgm:spPr/>
    </dgm:pt>
    <dgm:pt modelId="{ACA18180-76B1-0449-91C0-8F18ABEABEA1}" type="pres">
      <dgm:prSet presAssocID="{8E7B550D-9866-914E-B77B-50F82BD63D70}" presName="c3text" presStyleLbl="node1" presStyleIdx="2" presStyleCnt="5">
        <dgm:presLayoutVars>
          <dgm:bulletEnabled val="1"/>
        </dgm:presLayoutVars>
      </dgm:prSet>
      <dgm:spPr/>
    </dgm:pt>
    <dgm:pt modelId="{31283BD7-A431-CC49-9707-92688EC41B45}" type="pres">
      <dgm:prSet presAssocID="{8E7B550D-9866-914E-B77B-50F82BD63D70}" presName="comp4" presStyleCnt="0"/>
      <dgm:spPr/>
    </dgm:pt>
    <dgm:pt modelId="{D2269DC3-3EF9-E147-A620-8332A3CA3CB2}" type="pres">
      <dgm:prSet presAssocID="{8E7B550D-9866-914E-B77B-50F82BD63D70}" presName="circle4" presStyleLbl="node1" presStyleIdx="3" presStyleCnt="5" custScaleX="127114"/>
      <dgm:spPr/>
    </dgm:pt>
    <dgm:pt modelId="{8D37306A-521B-E14F-A2BA-9020CDE22D62}" type="pres">
      <dgm:prSet presAssocID="{8E7B550D-9866-914E-B77B-50F82BD63D70}" presName="c4text" presStyleLbl="node1" presStyleIdx="3" presStyleCnt="5">
        <dgm:presLayoutVars>
          <dgm:bulletEnabled val="1"/>
        </dgm:presLayoutVars>
      </dgm:prSet>
      <dgm:spPr/>
    </dgm:pt>
    <dgm:pt modelId="{6220A041-303C-1D43-92D4-E4FE77562564}" type="pres">
      <dgm:prSet presAssocID="{8E7B550D-9866-914E-B77B-50F82BD63D70}" presName="comp5" presStyleCnt="0"/>
      <dgm:spPr/>
    </dgm:pt>
    <dgm:pt modelId="{2E2E0179-125E-EF4A-AEC0-F11DE68A0814}" type="pres">
      <dgm:prSet presAssocID="{8E7B550D-9866-914E-B77B-50F82BD63D70}" presName="circle5" presStyleLbl="node1" presStyleIdx="4" presStyleCnt="5"/>
      <dgm:spPr/>
    </dgm:pt>
    <dgm:pt modelId="{295AA384-F6FE-E84B-97FD-14B3474A893A}" type="pres">
      <dgm:prSet presAssocID="{8E7B550D-9866-914E-B77B-50F82BD63D70}" presName="c5text" presStyleLbl="node1" presStyleIdx="4" presStyleCnt="5">
        <dgm:presLayoutVars>
          <dgm:bulletEnabled val="1"/>
        </dgm:presLayoutVars>
      </dgm:prSet>
      <dgm:spPr/>
    </dgm:pt>
  </dgm:ptLst>
  <dgm:cxnLst>
    <dgm:cxn modelId="{C9F2051B-3867-C849-AA36-D72191838D2B}" type="presOf" srcId="{8E7B550D-9866-914E-B77B-50F82BD63D70}" destId="{A5D453C1-4CD6-3444-B760-74155C5605B1}" srcOrd="0" destOrd="0" presId="urn:microsoft.com/office/officeart/2005/8/layout/venn2"/>
    <dgm:cxn modelId="{D257931C-93E5-B342-99C5-CAE329102334}" type="presOf" srcId="{F87EC449-4447-194B-86D3-85FEFD3C5FB5}" destId="{0DCF7B34-00E3-CB40-8EFA-1300E3FBF318}" srcOrd="1" destOrd="0" presId="urn:microsoft.com/office/officeart/2005/8/layout/venn2"/>
    <dgm:cxn modelId="{520DC429-FA16-1D42-B64E-16B67334D5BC}" type="presOf" srcId="{7B7D0B17-B6DD-E743-9C2E-10D77D3853EB}" destId="{2E2E0179-125E-EF4A-AEC0-F11DE68A0814}" srcOrd="0" destOrd="0" presId="urn:microsoft.com/office/officeart/2005/8/layout/venn2"/>
    <dgm:cxn modelId="{F1B4143E-28C4-CE43-925A-E986B62CB1C6}" type="presOf" srcId="{F87EC449-4447-194B-86D3-85FEFD3C5FB5}" destId="{5FCDA700-8691-7A46-9018-73FEF9DE7A18}" srcOrd="0" destOrd="0" presId="urn:microsoft.com/office/officeart/2005/8/layout/venn2"/>
    <dgm:cxn modelId="{55C37541-6490-464A-A609-D57DFF1A61C3}" srcId="{8E7B550D-9866-914E-B77B-50F82BD63D70}" destId="{7B7D0B17-B6DD-E743-9C2E-10D77D3853EB}" srcOrd="4" destOrd="0" parTransId="{585E232D-9171-D941-BFB7-1A034A7E7002}" sibTransId="{83AEF2C3-3471-1747-B17B-63BECF0D8A81}"/>
    <dgm:cxn modelId="{93D69C4E-4920-7C45-A4BF-93CD0053548A}" srcId="{8E7B550D-9866-914E-B77B-50F82BD63D70}" destId="{EF4A28DC-AAAE-694A-A943-56BA1BBD6587}" srcOrd="1" destOrd="0" parTransId="{6D472C8A-0F87-4A4D-AFF2-FBC1C6268F95}" sibTransId="{6B47BA74-F07D-AD42-86E5-6F1C5B7EDE86}"/>
    <dgm:cxn modelId="{63530960-931E-AE45-8435-46F60E52366A}" type="presOf" srcId="{18C370B9-DE9A-004B-A17E-F35FB37AA6A4}" destId="{ACA18180-76B1-0449-91C0-8F18ABEABEA1}" srcOrd="1" destOrd="0" presId="urn:microsoft.com/office/officeart/2005/8/layout/venn2"/>
    <dgm:cxn modelId="{ABCC347A-73E8-0D4A-8905-8D66F4735738}" type="presOf" srcId="{7B7D0B17-B6DD-E743-9C2E-10D77D3853EB}" destId="{295AA384-F6FE-E84B-97FD-14B3474A893A}" srcOrd="1" destOrd="0" presId="urn:microsoft.com/office/officeart/2005/8/layout/venn2"/>
    <dgm:cxn modelId="{26745783-31D2-8749-9F6D-C06A3BCCA721}" type="presOf" srcId="{EF4A28DC-AAAE-694A-A943-56BA1BBD6587}" destId="{3B809364-E93F-3941-9258-96F09AB5C7FD}" srcOrd="1" destOrd="0" presId="urn:microsoft.com/office/officeart/2005/8/layout/venn2"/>
    <dgm:cxn modelId="{4874328A-EADD-F741-B746-54FF6C779006}" srcId="{8E7B550D-9866-914E-B77B-50F82BD63D70}" destId="{F87EC449-4447-194B-86D3-85FEFD3C5FB5}" srcOrd="0" destOrd="0" parTransId="{EC96D009-F4BE-7F45-8099-A33E6EDBE741}" sibTransId="{016128C4-8A66-E24B-B226-08995E99976C}"/>
    <dgm:cxn modelId="{8AD6A79E-2AC3-F84C-AF1A-9E5893341872}" srcId="{8E7B550D-9866-914E-B77B-50F82BD63D70}" destId="{18C370B9-DE9A-004B-A17E-F35FB37AA6A4}" srcOrd="2" destOrd="0" parTransId="{D2FBF3CC-B638-324E-A373-C01FE127DAFA}" sibTransId="{228FEB66-E601-DA4B-9095-3E62F57F3589}"/>
    <dgm:cxn modelId="{CEA9EBB2-56D2-6D45-9992-B826A84E95DF}" type="presOf" srcId="{18C370B9-DE9A-004B-A17E-F35FB37AA6A4}" destId="{93989D63-D102-7440-8F4A-4F980D75D482}" srcOrd="0" destOrd="0" presId="urn:microsoft.com/office/officeart/2005/8/layout/venn2"/>
    <dgm:cxn modelId="{CCFAD0B8-2E0A-184B-A15C-E3AD7D778898}" type="presOf" srcId="{B3EB1C24-4725-8843-97A3-CFFACB7DA187}" destId="{D2269DC3-3EF9-E147-A620-8332A3CA3CB2}" srcOrd="0" destOrd="0" presId="urn:microsoft.com/office/officeart/2005/8/layout/venn2"/>
    <dgm:cxn modelId="{9EB9B3F2-957C-E945-AF2A-545550AF5396}" srcId="{8E7B550D-9866-914E-B77B-50F82BD63D70}" destId="{B3EB1C24-4725-8843-97A3-CFFACB7DA187}" srcOrd="3" destOrd="0" parTransId="{FBC74B4C-4E63-3A4A-853E-3E9B51CE0D49}" sibTransId="{FA8092F0-B3CF-844D-BF3B-7CE10BEDB787}"/>
    <dgm:cxn modelId="{E7B1CCF3-1F5C-B04D-9AC3-8AF32F7E32E7}" type="presOf" srcId="{B3EB1C24-4725-8843-97A3-CFFACB7DA187}" destId="{8D37306A-521B-E14F-A2BA-9020CDE22D62}" srcOrd="1" destOrd="0" presId="urn:microsoft.com/office/officeart/2005/8/layout/venn2"/>
    <dgm:cxn modelId="{1DCB01FD-745B-F942-8CF1-1B3EB79FFF82}" type="presOf" srcId="{EF4A28DC-AAAE-694A-A943-56BA1BBD6587}" destId="{72C24660-2B72-5C45-A7BF-5ED3577DF049}" srcOrd="0" destOrd="0" presId="urn:microsoft.com/office/officeart/2005/8/layout/venn2"/>
    <dgm:cxn modelId="{CB1DC8D8-1927-8640-AC7A-DA1C77247110}" type="presParOf" srcId="{A5D453C1-4CD6-3444-B760-74155C5605B1}" destId="{70F698C0-DC67-A447-8EDE-29D819AB8107}" srcOrd="0" destOrd="0" presId="urn:microsoft.com/office/officeart/2005/8/layout/venn2"/>
    <dgm:cxn modelId="{54B69C18-68F7-CA4A-BA9C-2997B3E21D54}" type="presParOf" srcId="{70F698C0-DC67-A447-8EDE-29D819AB8107}" destId="{5FCDA700-8691-7A46-9018-73FEF9DE7A18}" srcOrd="0" destOrd="0" presId="urn:microsoft.com/office/officeart/2005/8/layout/venn2"/>
    <dgm:cxn modelId="{B3A55B0F-CFF7-3349-A73F-19D0CDD88626}" type="presParOf" srcId="{70F698C0-DC67-A447-8EDE-29D819AB8107}" destId="{0DCF7B34-00E3-CB40-8EFA-1300E3FBF318}" srcOrd="1" destOrd="0" presId="urn:microsoft.com/office/officeart/2005/8/layout/venn2"/>
    <dgm:cxn modelId="{7C3DB314-FCFF-7F4E-8795-D0F2AF20E79E}" type="presParOf" srcId="{A5D453C1-4CD6-3444-B760-74155C5605B1}" destId="{0905952E-2F1F-EA45-A2A9-1CF07CFFC771}" srcOrd="1" destOrd="0" presId="urn:microsoft.com/office/officeart/2005/8/layout/venn2"/>
    <dgm:cxn modelId="{A1C9273D-A1DF-4D46-922F-3794955AC0CE}" type="presParOf" srcId="{0905952E-2F1F-EA45-A2A9-1CF07CFFC771}" destId="{72C24660-2B72-5C45-A7BF-5ED3577DF049}" srcOrd="0" destOrd="0" presId="urn:microsoft.com/office/officeart/2005/8/layout/venn2"/>
    <dgm:cxn modelId="{6863F40F-ECA6-534B-9138-F327290E54C3}" type="presParOf" srcId="{0905952E-2F1F-EA45-A2A9-1CF07CFFC771}" destId="{3B809364-E93F-3941-9258-96F09AB5C7FD}" srcOrd="1" destOrd="0" presId="urn:microsoft.com/office/officeart/2005/8/layout/venn2"/>
    <dgm:cxn modelId="{F3C5E0B6-7711-D64E-8F29-B3E66BE7E80C}" type="presParOf" srcId="{A5D453C1-4CD6-3444-B760-74155C5605B1}" destId="{024C5149-AC36-A049-B0BA-A41402030890}" srcOrd="2" destOrd="0" presId="urn:microsoft.com/office/officeart/2005/8/layout/venn2"/>
    <dgm:cxn modelId="{FD22BE25-3301-C844-9598-D5D07B50F9FF}" type="presParOf" srcId="{024C5149-AC36-A049-B0BA-A41402030890}" destId="{93989D63-D102-7440-8F4A-4F980D75D482}" srcOrd="0" destOrd="0" presId="urn:microsoft.com/office/officeart/2005/8/layout/venn2"/>
    <dgm:cxn modelId="{25DFB676-5B16-1E4D-A283-15EA9046A5C8}" type="presParOf" srcId="{024C5149-AC36-A049-B0BA-A41402030890}" destId="{ACA18180-76B1-0449-91C0-8F18ABEABEA1}" srcOrd="1" destOrd="0" presId="urn:microsoft.com/office/officeart/2005/8/layout/venn2"/>
    <dgm:cxn modelId="{0FEAF070-6459-BF43-BB1C-8B4905EDEECB}" type="presParOf" srcId="{A5D453C1-4CD6-3444-B760-74155C5605B1}" destId="{31283BD7-A431-CC49-9707-92688EC41B45}" srcOrd="3" destOrd="0" presId="urn:microsoft.com/office/officeart/2005/8/layout/venn2"/>
    <dgm:cxn modelId="{8DE87CF3-DC18-1347-B148-817C7355EF95}" type="presParOf" srcId="{31283BD7-A431-CC49-9707-92688EC41B45}" destId="{D2269DC3-3EF9-E147-A620-8332A3CA3CB2}" srcOrd="0" destOrd="0" presId="urn:microsoft.com/office/officeart/2005/8/layout/venn2"/>
    <dgm:cxn modelId="{667B2BB1-F06F-9E43-9991-DF2BB2616809}" type="presParOf" srcId="{31283BD7-A431-CC49-9707-92688EC41B45}" destId="{8D37306A-521B-E14F-A2BA-9020CDE22D62}" srcOrd="1" destOrd="0" presId="urn:microsoft.com/office/officeart/2005/8/layout/venn2"/>
    <dgm:cxn modelId="{B43F053F-8999-5345-9A4F-E2ECC9B9BB27}" type="presParOf" srcId="{A5D453C1-4CD6-3444-B760-74155C5605B1}" destId="{6220A041-303C-1D43-92D4-E4FE77562564}" srcOrd="4" destOrd="0" presId="urn:microsoft.com/office/officeart/2005/8/layout/venn2"/>
    <dgm:cxn modelId="{EAF40CCF-8B0A-D240-9FCF-E54DBD4E1F74}" type="presParOf" srcId="{6220A041-303C-1D43-92D4-E4FE77562564}" destId="{2E2E0179-125E-EF4A-AEC0-F11DE68A0814}" srcOrd="0" destOrd="0" presId="urn:microsoft.com/office/officeart/2005/8/layout/venn2"/>
    <dgm:cxn modelId="{57A82941-6080-6640-A8C1-33FE4B9715C2}" type="presParOf" srcId="{6220A041-303C-1D43-92D4-E4FE77562564}" destId="{295AA384-F6FE-E84B-97FD-14B3474A893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DA700-8691-7A46-9018-73FEF9DE7A18}">
      <dsp:nvSpPr>
        <dsp:cNvPr id="0" name=""/>
        <dsp:cNvSpPr/>
      </dsp:nvSpPr>
      <dsp:spPr>
        <a:xfrm>
          <a:off x="988295" y="0"/>
          <a:ext cx="4036282" cy="3791646"/>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Public Policy: Laws and policies</a:t>
          </a:r>
        </a:p>
      </dsp:txBody>
      <dsp:txXfrm>
        <a:off x="2249633" y="189582"/>
        <a:ext cx="1513606" cy="379164"/>
      </dsp:txXfrm>
    </dsp:sp>
    <dsp:sp modelId="{72C24660-2B72-5C45-A7BF-5ED3577DF049}">
      <dsp:nvSpPr>
        <dsp:cNvPr id="0" name=""/>
        <dsp:cNvSpPr/>
      </dsp:nvSpPr>
      <dsp:spPr>
        <a:xfrm>
          <a:off x="1108358" y="568746"/>
          <a:ext cx="3796156" cy="3222899"/>
        </a:xfrm>
        <a:prstGeom prst="ellipse">
          <a:avLst/>
        </a:prstGeom>
        <a:solidFill>
          <a:schemeClr val="accent1">
            <a:shade val="80000"/>
            <a:hueOff val="106468"/>
            <a:satOff val="-7273"/>
            <a:lumOff val="8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Organizational Level: Health care systems</a:t>
          </a:r>
        </a:p>
      </dsp:txBody>
      <dsp:txXfrm>
        <a:off x="2187890" y="754063"/>
        <a:ext cx="1637092" cy="370633"/>
      </dsp:txXfrm>
    </dsp:sp>
    <dsp:sp modelId="{93989D63-D102-7440-8F4A-4F980D75D482}">
      <dsp:nvSpPr>
        <dsp:cNvPr id="0" name=""/>
        <dsp:cNvSpPr/>
      </dsp:nvSpPr>
      <dsp:spPr>
        <a:xfrm>
          <a:off x="1320797" y="1137493"/>
          <a:ext cx="3371277" cy="2654152"/>
        </a:xfrm>
        <a:prstGeom prst="ellipse">
          <a:avLst/>
        </a:prstGeom>
        <a:solidFill>
          <a:schemeClr val="accent1">
            <a:shade val="80000"/>
            <a:hueOff val="212936"/>
            <a:satOff val="-14547"/>
            <a:lumOff val="160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en-US" sz="900" kern="1200" dirty="0">
            <a:latin typeface="Arial" panose="020B0604020202020204" pitchFamily="34" charset="0"/>
            <a:cs typeface="Arial" panose="020B0604020202020204" pitchFamily="34" charset="0"/>
          </a:endParaRPr>
        </a:p>
      </dsp:txBody>
      <dsp:txXfrm>
        <a:off x="2134118" y="1320630"/>
        <a:ext cx="1744636" cy="366273"/>
      </dsp:txXfrm>
    </dsp:sp>
    <dsp:sp modelId="{D2269DC3-3EF9-E147-A620-8332A3CA3CB2}">
      <dsp:nvSpPr>
        <dsp:cNvPr id="0" name=""/>
        <dsp:cNvSpPr/>
      </dsp:nvSpPr>
      <dsp:spPr>
        <a:xfrm>
          <a:off x="1681015" y="1706240"/>
          <a:ext cx="2650842" cy="2085405"/>
        </a:xfrm>
        <a:prstGeom prst="ellipse">
          <a:avLst/>
        </a:prstGeom>
        <a:solidFill>
          <a:schemeClr val="accent1">
            <a:shade val="80000"/>
            <a:hueOff val="319404"/>
            <a:satOff val="-21820"/>
            <a:lumOff val="24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Interpersonal Level: Relationships with significant others, family and friends</a:t>
          </a:r>
        </a:p>
      </dsp:txBody>
      <dsp:txXfrm>
        <a:off x="2290709" y="1893927"/>
        <a:ext cx="1431454" cy="375372"/>
      </dsp:txXfrm>
    </dsp:sp>
    <dsp:sp modelId="{2E2E0179-125E-EF4A-AEC0-F11DE68A0814}">
      <dsp:nvSpPr>
        <dsp:cNvPr id="0" name=""/>
        <dsp:cNvSpPr/>
      </dsp:nvSpPr>
      <dsp:spPr>
        <a:xfrm>
          <a:off x="2248107" y="2274987"/>
          <a:ext cx="1516658" cy="1516658"/>
        </a:xfrm>
        <a:prstGeom prst="ellipse">
          <a:avLst/>
        </a:prstGeom>
        <a:solidFill>
          <a:schemeClr val="accent1">
            <a:shade val="80000"/>
            <a:hueOff val="425872"/>
            <a:satOff val="-29093"/>
            <a:lumOff val="32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Individual Level</a:t>
          </a:r>
        </a:p>
      </dsp:txBody>
      <dsp:txXfrm>
        <a:off x="2470216" y="2654152"/>
        <a:ext cx="1072439" cy="75832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044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the majority of participants reported to be gay, about a fifth</a:t>
            </a:r>
            <a:r>
              <a:rPr lang="en-US" baseline="0" dirty="0"/>
              <a:t> were bisexual. Two reported being gender non-conforming and one participant reported being heterosexual. </a:t>
            </a:r>
            <a:endParaRPr lang="en-US" dirty="0"/>
          </a:p>
          <a:p>
            <a:endParaRPr lang="en-US" dirty="0"/>
          </a:p>
        </p:txBody>
      </p:sp>
    </p:spTree>
    <p:extLst>
      <p:ext uri="{BB962C8B-B14F-4D97-AF65-F5344CB8AC3E}">
        <p14:creationId xmlns:p14="http://schemas.microsoft.com/office/powerpoint/2010/main" val="144217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sub-theme emerged from many participants who expressed feeling that being gay was the antithesis of perceived masculinity in the Black community, which also affected their perception of their own masculinity</a:t>
            </a:r>
            <a:endParaRPr lang="en-US" dirty="0"/>
          </a:p>
          <a:p>
            <a:endParaRPr lang="en-US" dirty="0"/>
          </a:p>
        </p:txBody>
      </p:sp>
    </p:spTree>
    <p:extLst>
      <p:ext uri="{BB962C8B-B14F-4D97-AF65-F5344CB8AC3E}">
        <p14:creationId xmlns:p14="http://schemas.microsoft.com/office/powerpoint/2010/main" val="426176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Earlier</a:t>
            </a:r>
            <a:r>
              <a:rPr lang="en-US" baseline="0" dirty="0"/>
              <a:t> this year, in Huntsville AL a 15 year old teen took his life due to bullying about his sexual identity.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further explore the topic of acceptance of sexuality among participants, we conducted additional, second-level fine coding that involved axial coding focused on text related to sexual identity, coming out and social networks that either support or hinder acceptance. The majority of these codes mapped to four questions and related probes in our qualitative, in-depth interview guide focused on sexual identity and stigma</a:t>
            </a:r>
            <a:r>
              <a:rPr lang="en-US" sz="1200" kern="1200" baseline="0" dirty="0">
                <a:solidFill>
                  <a:schemeClr val="tx1"/>
                </a:solidFill>
                <a:effectLst/>
                <a:latin typeface="+mn-lt"/>
                <a:ea typeface="+mn-ea"/>
                <a:cs typeface="+mn-cs"/>
              </a:rPr>
              <a:t> related to sexual orientation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the 25 participants, 16 (64%) reported having positive feelings about their sexual identity.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Homophobia – Internalized homophobia intensified</a:t>
            </a:r>
            <a:r>
              <a:rPr lang="en-US" sz="1200" kern="1200" baseline="0" dirty="0">
                <a:solidFill>
                  <a:schemeClr val="tx1"/>
                </a:solidFill>
                <a:effectLst/>
                <a:latin typeface="+mn-lt"/>
                <a:ea typeface="+mn-ea"/>
                <a:cs typeface="+mn-cs"/>
              </a:rPr>
              <a:t> during early adolescence and often-times associated with rejection during their coming out experience. “I felt like there was something wrong with me growing up”. One participant even reported attempted suicide at a young age. Another subtheme was how religious values related to sexual identity heightened internalized homophobia. Perceived homophobia within networks and varying degrees of experienced homophobia including violence. </a:t>
            </a:r>
          </a:p>
          <a:p>
            <a:r>
              <a:rPr lang="en-US" sz="1200" kern="1200" dirty="0">
                <a:solidFill>
                  <a:schemeClr val="tx1"/>
                </a:solidFill>
                <a:effectLst/>
                <a:latin typeface="+mn-lt"/>
                <a:ea typeface="+mn-ea"/>
                <a:cs typeface="+mn-cs"/>
              </a:rPr>
              <a:t>“But I cannot change it. I tried. I really tried. I tried praying. I tried going to church. I tried all of this stuff. But it just something that I cannot change.”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Support networks – Often negative network members were other Black</a:t>
            </a:r>
            <a:r>
              <a:rPr lang="en-US" sz="1200" kern="1200" baseline="0" dirty="0">
                <a:solidFill>
                  <a:schemeClr val="tx1"/>
                </a:solidFill>
                <a:effectLst/>
                <a:latin typeface="+mn-lt"/>
                <a:ea typeface="+mn-ea"/>
                <a:cs typeface="+mn-cs"/>
              </a:rPr>
              <a:t> males, while supportive networks consisted of Black MSM and Black women (often more so during adolescence almost 2/3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endorsed) </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22282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614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Methods: </a:t>
            </a:r>
            <a:r>
              <a:rPr lang="en-US" sz="1200" b="0" i="0" kern="1200" dirty="0">
                <a:solidFill>
                  <a:schemeClr val="tx1"/>
                </a:solidFill>
                <a:effectLst/>
                <a:latin typeface="+mn-lt"/>
                <a:ea typeface="+mn-ea"/>
                <a:cs typeface="+mn-cs"/>
              </a:rPr>
              <a:t>We developed an anonymous cross-sectional electronic survey from March to November 2019. Survey development was guided by the Capability, Opportunity, Motivation, and Behavior framework and refined through piloting and interviews. Participants included members of professional society and health center listservs licensed to practice in Tennessee. Respondents were excluded if they did not complete the question regarding PrEP prescription in the previous year or were not in a position to prescribe PrEP (e.g., hospital medicine). Metrics included PrEP prescription in the preceding year, PrEP knowledge scores (range 0-8), provider attitudes about PrEP, and provider and practice characteristics. Knowledge scores and categorical variables were compared across PrEP prescriber status with Wilcoxon rank-sum and Fisher's exact tests, respectively.</a:t>
            </a:r>
          </a:p>
          <a:p>
            <a:r>
              <a:rPr lang="en-US" sz="1200" b="1" i="0" kern="1200" dirty="0">
                <a:solidFill>
                  <a:schemeClr val="tx1"/>
                </a:solidFill>
                <a:effectLst/>
                <a:latin typeface="+mn-lt"/>
                <a:ea typeface="+mn-ea"/>
                <a:cs typeface="+mn-cs"/>
              </a:rPr>
              <a:t>Results: </a:t>
            </a:r>
            <a:r>
              <a:rPr lang="en-US" sz="1200" b="0" i="0" kern="1200" dirty="0">
                <a:solidFill>
                  <a:schemeClr val="tx1"/>
                </a:solidFill>
                <a:effectLst/>
                <a:latin typeface="+mn-lt"/>
                <a:ea typeface="+mn-ea"/>
                <a:cs typeface="+mn-cs"/>
              </a:rPr>
              <a:t>Of 147 survey responses, </a:t>
            </a:r>
            <a:r>
              <a:rPr lang="en-US" sz="1200" b="1" i="0" kern="1200" dirty="0">
                <a:solidFill>
                  <a:schemeClr val="tx1"/>
                </a:solidFill>
                <a:effectLst/>
                <a:latin typeface="+mn-lt"/>
                <a:ea typeface="+mn-ea"/>
                <a:cs typeface="+mn-cs"/>
              </a:rPr>
              <a:t>99 were included and 43 (43%) reported PrEP prescription in the preceding year</a:t>
            </a:r>
            <a:r>
              <a:rPr lang="en-US" sz="1200" b="0" i="0" kern="1200" dirty="0">
                <a:solidFill>
                  <a:schemeClr val="tx1"/>
                </a:solidFill>
                <a:effectLst/>
                <a:latin typeface="+mn-lt"/>
                <a:ea typeface="+mn-ea"/>
                <a:cs typeface="+mn-cs"/>
              </a:rPr>
              <a:t>. Compared with non-prescribers: prescribers had </a:t>
            </a:r>
            <a:r>
              <a:rPr lang="en-US" sz="1200" b="1" i="0" kern="1200" dirty="0">
                <a:solidFill>
                  <a:schemeClr val="tx1"/>
                </a:solidFill>
                <a:effectLst/>
                <a:latin typeface="+mn-lt"/>
                <a:ea typeface="+mn-ea"/>
                <a:cs typeface="+mn-cs"/>
              </a:rPr>
              <a:t>higher median PrEP knowledge scores </a:t>
            </a:r>
            <a:r>
              <a:rPr lang="en-US" sz="1200" b="0" i="0" kern="1200" dirty="0">
                <a:solidFill>
                  <a:schemeClr val="tx1"/>
                </a:solidFill>
                <a:effectLst/>
                <a:latin typeface="+mn-lt"/>
                <a:ea typeface="+mn-ea"/>
                <a:cs typeface="+mn-cs"/>
              </a:rPr>
              <a:t>(7.3 vs 5.6,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.01</a:t>
            </a:r>
            <a:r>
              <a:rPr lang="en-US" sz="1200" b="1" i="0" kern="1200" dirty="0">
                <a:solidFill>
                  <a:schemeClr val="tx1"/>
                </a:solidFill>
                <a:effectLst/>
                <a:latin typeface="+mn-lt"/>
                <a:ea typeface="+mn-ea"/>
                <a:cs typeface="+mn-cs"/>
              </a:rPr>
              <a:t>), a higher proportion had self-reported patient PrEP inquiries </a:t>
            </a:r>
            <a:r>
              <a:rPr lang="en-US" sz="1200" b="0" i="0" kern="1200" dirty="0">
                <a:solidFill>
                  <a:schemeClr val="tx1"/>
                </a:solidFill>
                <a:effectLst/>
                <a:latin typeface="+mn-lt"/>
                <a:ea typeface="+mn-ea"/>
                <a:cs typeface="+mn-cs"/>
              </a:rPr>
              <a:t>(95% vs 21%,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.01), and </a:t>
            </a:r>
            <a:r>
              <a:rPr lang="en-US" sz="1200" b="1" i="0" kern="1200" dirty="0">
                <a:solidFill>
                  <a:schemeClr val="tx1"/>
                </a:solidFill>
                <a:effectLst/>
                <a:latin typeface="+mn-lt"/>
                <a:ea typeface="+mn-ea"/>
                <a:cs typeface="+mn-cs"/>
              </a:rPr>
              <a:t>a higher proportion had self-reported good or excellent ability to take a sexual history </a:t>
            </a:r>
            <a:r>
              <a:rPr lang="en-US" sz="1200" b="0" i="0" kern="1200" dirty="0">
                <a:solidFill>
                  <a:schemeClr val="tx1"/>
                </a:solidFill>
                <a:effectLst/>
                <a:latin typeface="+mn-lt"/>
                <a:ea typeface="+mn-ea"/>
                <a:cs typeface="+mn-cs"/>
              </a:rPr>
              <a:t>(83% vs 58%,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.01) </a:t>
            </a:r>
            <a:r>
              <a:rPr lang="en-US" sz="1200" b="1" i="0" kern="1200" dirty="0">
                <a:solidFill>
                  <a:schemeClr val="tx1"/>
                </a:solidFill>
                <a:effectLst/>
                <a:latin typeface="+mn-lt"/>
                <a:ea typeface="+mn-ea"/>
                <a:cs typeface="+mn-cs"/>
              </a:rPr>
              <a:t>and comfort taking a sexual history </a:t>
            </a:r>
            <a:r>
              <a:rPr lang="en-US" sz="1200" b="0" i="0" kern="1200" dirty="0">
                <a:solidFill>
                  <a:schemeClr val="tx1"/>
                </a:solidFill>
                <a:effectLst/>
                <a:latin typeface="+mn-lt"/>
                <a:ea typeface="+mn-ea"/>
                <a:cs typeface="+mn-cs"/>
              </a:rPr>
              <a:t>(92% vs 63%,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.01) </a:t>
            </a:r>
            <a:r>
              <a:rPr lang="en-US" sz="1200" b="1" i="0" kern="1200" dirty="0">
                <a:solidFill>
                  <a:schemeClr val="tx1"/>
                </a:solidFill>
                <a:effectLst/>
                <a:latin typeface="+mn-lt"/>
                <a:ea typeface="+mn-ea"/>
                <a:cs typeface="+mn-cs"/>
              </a:rPr>
              <a:t>from men who have sex with men</a:t>
            </a:r>
            <a:r>
              <a:rPr lang="en-US" sz="1200" b="0" i="0" kern="1200" dirty="0">
                <a:solidFill>
                  <a:schemeClr val="tx1"/>
                </a:solidFill>
                <a:effectLst/>
                <a:latin typeface="+mn-lt"/>
                <a:ea typeface="+mn-ea"/>
                <a:cs typeface="+mn-cs"/>
              </a:rPr>
              <a:t>, a subgroup with high HIV risk. </a:t>
            </a:r>
            <a:r>
              <a:rPr lang="en-US" sz="1200" b="1" i="0" kern="1200" dirty="0">
                <a:solidFill>
                  <a:schemeClr val="tx1"/>
                </a:solidFill>
                <a:effectLst/>
                <a:latin typeface="+mn-lt"/>
                <a:ea typeface="+mn-ea"/>
                <a:cs typeface="+mn-cs"/>
              </a:rPr>
              <a:t>Most respondents felt obligated to provide PrEP (65%), and felt all primary care providers should provide PrEP (63%).</a:t>
            </a:r>
          </a:p>
          <a:p>
            <a:endParaRPr lang="en-US" dirty="0"/>
          </a:p>
        </p:txBody>
      </p:sp>
    </p:spTree>
    <p:extLst>
      <p:ext uri="{BB962C8B-B14F-4D97-AF65-F5344CB8AC3E}">
        <p14:creationId xmlns:p14="http://schemas.microsoft.com/office/powerpoint/2010/main" val="353781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Rupa</a:t>
            </a:r>
            <a:r>
              <a:rPr lang="en-US" baseline="0" dirty="0"/>
              <a:t> Patel – </a:t>
            </a:r>
          </a:p>
          <a:p>
            <a:endParaRPr lang="en-US" baseline="0" dirty="0"/>
          </a:p>
          <a:p>
            <a:r>
              <a:rPr lang="en-US" baseline="0" dirty="0"/>
              <a:t>2015 STD and HIV clinics looking at PrEP utilization (i.e. taking PrEP at  a 3-month f/u apt) and having insurance </a:t>
            </a:r>
            <a:endParaRPr lang="en-US" dirty="0"/>
          </a:p>
          <a:p>
            <a:endParaRPr lang="en-US" dirty="0"/>
          </a:p>
          <a:p>
            <a:r>
              <a:rPr lang="en-US" dirty="0" err="1"/>
              <a:t>Dapivirine</a:t>
            </a:r>
            <a:r>
              <a:rPr lang="en-US" dirty="0"/>
              <a:t> Ring inclusion in the</a:t>
            </a:r>
            <a:r>
              <a:rPr lang="en-US" baseline="0" dirty="0"/>
              <a:t> WHO prevention guidelines was w/d for FDA approval</a:t>
            </a:r>
          </a:p>
          <a:p>
            <a:endParaRPr lang="en-US" baseline="0" dirty="0"/>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dapivirine</a:t>
            </a:r>
            <a:r>
              <a:rPr lang="en-US" sz="1200" b="0" i="0" kern="1200" dirty="0">
                <a:solidFill>
                  <a:schemeClr val="tx1"/>
                </a:solidFill>
                <a:effectLst/>
                <a:latin typeface="+mn-lt"/>
                <a:ea typeface="+mn-ea"/>
                <a:cs typeface="+mn-cs"/>
              </a:rPr>
              <a:t> monthly vaginal ring—a discreet, anti-HIV microbicide created specifically for women—has received a positive scientific opinion by the European Medicines Agency and is included in the WHO HIV prevention guidelines. It has received regulatory approvals in several countries in southern and eastern Africa. During the review of the New Drug Application that was submitted in December 2020, FDA advised the developer, International Partnership for Microbicides, that it was unlikely to be approved in the United States; the application has since been withdrawn. This commentary will present the case for FDA approval for the </a:t>
            </a:r>
            <a:r>
              <a:rPr lang="en-US" sz="1200" b="0" i="0" kern="1200" dirty="0" err="1">
                <a:solidFill>
                  <a:schemeClr val="tx1"/>
                </a:solidFill>
                <a:effectLst/>
                <a:latin typeface="+mn-lt"/>
                <a:ea typeface="+mn-ea"/>
                <a:cs typeface="+mn-cs"/>
              </a:rPr>
              <a:t>dapivirine</a:t>
            </a:r>
            <a:r>
              <a:rPr lang="en-US" sz="1200" b="0" i="0" kern="1200" dirty="0">
                <a:solidFill>
                  <a:schemeClr val="tx1"/>
                </a:solidFill>
                <a:effectLst/>
                <a:latin typeface="+mn-lt"/>
                <a:ea typeface="+mn-ea"/>
                <a:cs typeface="+mn-cs"/>
              </a:rPr>
              <a:t> ring. Advocacy is urgently needed to protect U.S. women's access to user-controlled HIV prevention technologies, consistent with both global regulatory decisions to date and with a reproductive justice framework. Women continue to need the fullest range of HIV prevention methods to integrate into their lives in the most practical and effective way possible.</a:t>
            </a:r>
            <a:endParaRPr lang="en-US" dirty="0"/>
          </a:p>
          <a:p>
            <a:endParaRPr lang="en-US" dirty="0"/>
          </a:p>
        </p:txBody>
      </p:sp>
    </p:spTree>
    <p:extLst>
      <p:ext uri="{BB962C8B-B14F-4D97-AF65-F5344CB8AC3E}">
        <p14:creationId xmlns:p14="http://schemas.microsoft.com/office/powerpoint/2010/main" val="282587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1/1/2015 through 11/30/2017 and followed through 9/30/2017 for Retention in Care Through the First Three Visits and Re-Engagement at Any Time</a:t>
            </a:r>
            <a:r>
              <a:rPr lang="en-US" sz="1200" b="0" i="0" kern="1200" dirty="0">
                <a:solidFill>
                  <a:schemeClr val="tx1"/>
                </a:solidFill>
                <a:effectLst/>
                <a:latin typeface="+mn-lt"/>
                <a:ea typeface="+mn-ea"/>
                <a:cs typeface="+mn-cs"/>
              </a:rPr>
              <a:t>. *”First follow-up visit” was defined as having a visit between day 14 and day 60 or documentation of enough prescription refills to last within one week of the second follow-up visit.</a:t>
            </a:r>
          </a:p>
          <a:p>
            <a:r>
              <a:rPr lang="en-US" dirty="0"/>
              <a:t>Retrospective Cohort Analysis</a:t>
            </a:r>
          </a:p>
          <a:p>
            <a:pPr lvl="1"/>
            <a:r>
              <a:rPr lang="en-US" dirty="0"/>
              <a:t>Started TDF/FTC 1/2015 – 11/2017</a:t>
            </a:r>
          </a:p>
          <a:p>
            <a:pPr lvl="1"/>
            <a:r>
              <a:rPr lang="en-US" dirty="0"/>
              <a:t>Primary outcome: </a:t>
            </a:r>
            <a:r>
              <a:rPr lang="en-US" b="1" dirty="0"/>
              <a:t>adherence to initial three visit schedule</a:t>
            </a:r>
          </a:p>
          <a:p>
            <a:r>
              <a:rPr lang="en-US" dirty="0"/>
              <a:t>Demographics</a:t>
            </a:r>
          </a:p>
          <a:p>
            <a:pPr lvl="1"/>
            <a:r>
              <a:rPr lang="en-US" b="1" dirty="0"/>
              <a:t>23% AA</a:t>
            </a:r>
            <a:r>
              <a:rPr lang="en-US" dirty="0"/>
              <a:t>, 46% Hispanic</a:t>
            </a:r>
          </a:p>
          <a:p>
            <a:r>
              <a:rPr lang="en-US" b="1" dirty="0"/>
              <a:t>Lower retention</a:t>
            </a:r>
          </a:p>
          <a:p>
            <a:pPr lvl="1"/>
            <a:r>
              <a:rPr lang="en-US" b="1" dirty="0"/>
              <a:t>Age &lt; 30, Same-day PrEP</a:t>
            </a:r>
          </a:p>
          <a:p>
            <a:pPr lvl="1"/>
            <a:r>
              <a:rPr lang="en-US" dirty="0"/>
              <a:t>Initiation in sexual health clinic</a:t>
            </a:r>
          </a:p>
          <a:p>
            <a:r>
              <a:rPr lang="en-US" dirty="0"/>
              <a:t>Higher retention</a:t>
            </a:r>
          </a:p>
          <a:p>
            <a:pPr lvl="1"/>
            <a:r>
              <a:rPr lang="en-US" dirty="0"/>
              <a:t>Male gender at birth, transition PEP to PrEP, </a:t>
            </a:r>
            <a:r>
              <a:rPr lang="en-US" b="1" dirty="0"/>
              <a:t>Participation in mental health </a:t>
            </a:r>
            <a:r>
              <a:rPr lang="en-US" b="1" dirty="0" err="1"/>
              <a:t>serivces</a:t>
            </a:r>
            <a:endParaRPr lang="en-US" b="1" dirty="0"/>
          </a:p>
          <a:p>
            <a:endParaRPr lang="en-US" dirty="0"/>
          </a:p>
        </p:txBody>
      </p:sp>
    </p:spTree>
    <p:extLst>
      <p:ext uri="{BB962C8B-B14F-4D97-AF65-F5344CB8AC3E}">
        <p14:creationId xmlns:p14="http://schemas.microsoft.com/office/powerpoint/2010/main" val="2550068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a:t>
            </a:r>
            <a:r>
              <a:rPr lang="en-US" sz="1200" b="1" i="0" kern="1200" dirty="0">
                <a:solidFill>
                  <a:schemeClr val="tx1"/>
                </a:solidFill>
                <a:effectLst/>
                <a:latin typeface="+mn-lt"/>
                <a:ea typeface="+mn-ea"/>
                <a:cs typeface="+mn-cs"/>
              </a:rPr>
              <a:t>study used latent class analysis to identify HIV risk and PrEP initiation patterns among BSMM in the HPTN 073 Study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 = 226</a:t>
            </a:r>
            <a:r>
              <a:rPr lang="en-US" sz="1200" b="1" i="0" kern="1200" dirty="0">
                <a:solidFill>
                  <a:schemeClr val="tx1"/>
                </a:solidFill>
                <a:effectLst/>
                <a:latin typeface="+mn-lt"/>
                <a:ea typeface="+mn-ea"/>
                <a:cs typeface="+mn-cs"/>
              </a:rPr>
              <a:t>) FOUND</a:t>
            </a:r>
            <a:r>
              <a:rPr lang="en-US" sz="1200" b="1" i="0" kern="1200" baseline="0" dirty="0">
                <a:solidFill>
                  <a:schemeClr val="tx1"/>
                </a:solidFill>
                <a:effectLst/>
                <a:latin typeface="+mn-lt"/>
                <a:ea typeface="+mn-ea"/>
                <a:cs typeface="+mn-cs"/>
              </a:rPr>
              <a:t> THAT PREP USERS WERE MORE LIKELY TO BE IN SERODISCORDANT RELATIONSHIPS</a:t>
            </a:r>
            <a:r>
              <a:rPr lang="en-US" sz="1200" b="0" i="0" kern="1200" dirty="0">
                <a:solidFill>
                  <a:schemeClr val="tx1"/>
                </a:solidFill>
                <a:effectLst/>
                <a:latin typeface="+mn-lt"/>
                <a:ea typeface="+mn-ea"/>
                <a:cs typeface="+mn-cs"/>
              </a:rPr>
              <a:t>. Single, Condomless Partners had the highest conditional probabilities of having greater than three male partners, substance use before sex, and receiving an STI diagnosis.  BSMM who initiated PrEP were less likely to be classified as Single, Condomless Partners than </a:t>
            </a:r>
            <a:r>
              <a:rPr lang="en-US" sz="1200" b="0" i="0" kern="1200" dirty="0" err="1">
                <a:solidFill>
                  <a:schemeClr val="tx1"/>
                </a:solidFill>
                <a:effectLst/>
                <a:latin typeface="+mn-lt"/>
                <a:ea typeface="+mn-ea"/>
                <a:cs typeface="+mn-cs"/>
              </a:rPr>
              <a:t>Serodiscordant</a:t>
            </a:r>
            <a:r>
              <a:rPr lang="en-US" sz="1200" b="0" i="0" kern="1200" dirty="0">
                <a:solidFill>
                  <a:schemeClr val="tx1"/>
                </a:solidFill>
                <a:effectLst/>
                <a:latin typeface="+mn-lt"/>
                <a:ea typeface="+mn-ea"/>
                <a:cs typeface="+mn-cs"/>
              </a:rPr>
              <a:t> Partners (AOR = 0.07, 95% CI = 0.02, 0.66). PrEP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a:t>
            </a:r>
            <a:r>
              <a:rPr lang="en-US" sz="1200" b="1" i="0" kern="1200" dirty="0">
                <a:solidFill>
                  <a:schemeClr val="tx1"/>
                </a:solidFill>
                <a:effectLst/>
                <a:latin typeface="+mn-lt"/>
                <a:ea typeface="+mn-ea"/>
                <a:cs typeface="+mn-cs"/>
              </a:rPr>
              <a:t>systematic review synthesizes the findings and themes from 16 quantitative, qualitative, and mixed methods studies examining PrEP motivations and outcomes focused on sexual satisfaction, sexual pleasure, sexual quality, and sexual intimacy. </a:t>
            </a:r>
          </a:p>
          <a:p>
            <a:r>
              <a:rPr lang="en-US" sz="1200" b="0" i="0" kern="1200" dirty="0">
                <a:solidFill>
                  <a:schemeClr val="tx1"/>
                </a:solidFill>
                <a:effectLst/>
                <a:latin typeface="+mn-lt"/>
                <a:ea typeface="+mn-ea"/>
                <a:cs typeface="+mn-cs"/>
              </a:rPr>
              <a:t>PrEP increasing intimacy</a:t>
            </a:r>
          </a:p>
          <a:p>
            <a:pPr marL="628650" lvl="1" indent="-171450">
              <a:buFontTx/>
              <a:buChar char="-"/>
            </a:pPr>
            <a:r>
              <a:rPr lang="en-US" b="0" i="0" kern="1200" dirty="0">
                <a:solidFill>
                  <a:schemeClr val="tx1"/>
                </a:solidFill>
                <a:effectLst/>
                <a:latin typeface="+mn-lt"/>
                <a:ea typeface="+mn-ea"/>
                <a:cs typeface="+mn-cs"/>
              </a:rPr>
              <a:t>Partnered individuals</a:t>
            </a:r>
          </a:p>
          <a:p>
            <a:pPr marL="171450" lvl="0" indent="-171450">
              <a:buFontTx/>
              <a:buChar char="-"/>
            </a:pPr>
            <a:r>
              <a:rPr lang="en-US" b="0" i="0" kern="1200" dirty="0">
                <a:solidFill>
                  <a:schemeClr val="tx1"/>
                </a:solidFill>
                <a:effectLst/>
                <a:latin typeface="+mn-lt"/>
                <a:ea typeface="+mn-ea"/>
                <a:cs typeface="+mn-cs"/>
              </a:rPr>
              <a:t>Increasing</a:t>
            </a:r>
            <a:r>
              <a:rPr lang="en-US" b="0" i="0" kern="1200" baseline="0" dirty="0">
                <a:solidFill>
                  <a:schemeClr val="tx1"/>
                </a:solidFill>
                <a:effectLst/>
                <a:latin typeface="+mn-lt"/>
                <a:ea typeface="+mn-ea"/>
                <a:cs typeface="+mn-cs"/>
              </a:rPr>
              <a:t> sexual options</a:t>
            </a:r>
          </a:p>
          <a:p>
            <a:pPr marL="628650" lvl="1" indent="-171450">
              <a:buFontTx/>
              <a:buChar char="-"/>
            </a:pPr>
            <a:r>
              <a:rPr lang="en-US" b="0" i="0" kern="1200" baseline="0" dirty="0">
                <a:solidFill>
                  <a:schemeClr val="tx1"/>
                </a:solidFill>
                <a:effectLst/>
                <a:latin typeface="+mn-lt"/>
                <a:ea typeface="+mn-ea"/>
                <a:cs typeface="+mn-cs"/>
              </a:rPr>
              <a:t>Liberating, alleviating fear</a:t>
            </a:r>
          </a:p>
          <a:p>
            <a:pPr marL="171450" lvl="0" indent="-171450">
              <a:buFontTx/>
              <a:buChar char="-"/>
            </a:pPr>
            <a:r>
              <a:rPr lang="en-US" b="0" i="0" kern="1200" baseline="0" dirty="0">
                <a:solidFill>
                  <a:schemeClr val="tx1"/>
                </a:solidFill>
                <a:effectLst/>
                <a:latin typeface="+mn-lt"/>
                <a:ea typeface="+mn-ea"/>
                <a:cs typeface="+mn-cs"/>
              </a:rPr>
              <a:t>Removing barriers to physical closeness</a:t>
            </a:r>
          </a:p>
          <a:p>
            <a:pPr marL="628650" lvl="1" indent="-171450">
              <a:buFontTx/>
              <a:buChar char="-"/>
            </a:pPr>
            <a:r>
              <a:rPr lang="en-US" b="0" i="0" kern="1200" baseline="0" dirty="0">
                <a:solidFill>
                  <a:schemeClr val="tx1"/>
                </a:solidFill>
                <a:effectLst/>
                <a:latin typeface="+mn-lt"/>
                <a:ea typeface="+mn-ea"/>
                <a:cs typeface="+mn-cs"/>
              </a:rPr>
              <a:t>Literally removing the need for condoms</a:t>
            </a:r>
          </a:p>
          <a:p>
            <a:pPr marL="171450" lvl="0" indent="-171450">
              <a:buFontTx/>
              <a:buChar char="-"/>
            </a:pPr>
            <a:r>
              <a:rPr lang="en-US" dirty="0"/>
              <a:t>Sexual anxiety and fear</a:t>
            </a:r>
          </a:p>
          <a:p>
            <a:pPr marL="628650" lvl="1" indent="-171450">
              <a:buFontTx/>
              <a:buChar char="-"/>
            </a:pPr>
            <a:r>
              <a:rPr lang="en-US" dirty="0" err="1"/>
              <a:t>Inhiviting</a:t>
            </a:r>
            <a:r>
              <a:rPr lang="en-US" dirty="0"/>
              <a:t> the sexual experience</a:t>
            </a:r>
          </a:p>
          <a:p>
            <a:pPr marL="457200" lvl="1" indent="0">
              <a:buFontTx/>
              <a:buNone/>
            </a:pPr>
            <a:r>
              <a:rPr lang="en-US" b="1" dirty="0"/>
              <a:t>STUDIES</a:t>
            </a:r>
            <a:r>
              <a:rPr lang="en-US" b="1" baseline="0" dirty="0"/>
              <a:t> ARE NOT FOR ALL POPULATIONS AND WE REALLY NEED THAT!!!!!!!!!!</a:t>
            </a:r>
            <a:endParaRPr lang="en-US" b="1" dirty="0"/>
          </a:p>
          <a:p>
            <a:endParaRPr lang="en-US" dirty="0"/>
          </a:p>
        </p:txBody>
      </p:sp>
    </p:spTree>
    <p:extLst>
      <p:ext uri="{BB962C8B-B14F-4D97-AF65-F5344CB8AC3E}">
        <p14:creationId xmlns:p14="http://schemas.microsoft.com/office/powerpoint/2010/main" val="33392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Smith </a:t>
            </a:r>
            <a:r>
              <a:rPr lang="en-US" baseline="0" dirty="0"/>
              <a:t>(Telehealth) Review</a:t>
            </a:r>
          </a:p>
          <a:p>
            <a:r>
              <a:rPr lang="en-US" sz="1200" b="0" i="0" kern="1200" dirty="0">
                <a:solidFill>
                  <a:schemeClr val="tx1"/>
                </a:solidFill>
                <a:effectLst/>
                <a:latin typeface="+mn-lt"/>
                <a:ea typeface="+mn-ea"/>
                <a:cs typeface="+mn-cs"/>
              </a:rPr>
              <a:t>1114 articles identified, 10 studies were eligible. Forty percent (40%) of studies focused on Black or Hispanic/Latino persons and 80% addressed social and structural barriers related to PrEP use such as navigation or access to PrEP. Mobile health designs were more commonly used (50%) compared to telehealth (30%) and e-health (20%) designs. There is a need to increase the development of telecommunications interventions that address the needs of Black and Hispanic/Latino persons often </a:t>
            </a:r>
            <a:r>
              <a:rPr lang="en-US" sz="1200" b="0" i="0" kern="1200" dirty="0" err="1">
                <a:solidFill>
                  <a:schemeClr val="tx1"/>
                </a:solidFill>
                <a:effectLst/>
                <a:latin typeface="+mn-lt"/>
                <a:ea typeface="+mn-ea"/>
                <a:cs typeface="+mn-cs"/>
              </a:rPr>
              <a:t>chal</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how</a:t>
            </a:r>
            <a:r>
              <a:rPr lang="en-US" sz="1200" b="1" kern="1200" baseline="0" dirty="0">
                <a:solidFill>
                  <a:schemeClr val="tx1"/>
                </a:solidFill>
                <a:effectLst/>
                <a:latin typeface="+mn-lt"/>
                <a:ea typeface="+mn-ea"/>
                <a:cs typeface="+mn-cs"/>
              </a:rPr>
              <a:t> important having a social worker who is aware and can navigate the landscape of billing/insurance claims/and patient assistance programs is so important!!!!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Dear Contracted PrEP Prescribers and Stakeholders,</a:t>
            </a:r>
          </a:p>
          <a:p>
            <a:r>
              <a:rPr lang="en-US" sz="1200" kern="1200" dirty="0">
                <a:solidFill>
                  <a:schemeClr val="tx1"/>
                </a:solidFill>
                <a:effectLst/>
                <a:latin typeface="+mn-lt"/>
                <a:ea typeface="+mn-ea"/>
                <a:cs typeface="+mn-cs"/>
              </a:rPr>
              <a:t>We are disappointed and sad to notify you that effective December 1, 2022, and until further notice, the Pre-Exposure Prophylaxis Drug Assistance Program (PrEP DAP) will no longer be available.  We are examining ways we can support existing clients through this transition.</a:t>
            </a:r>
          </a:p>
          <a:p>
            <a:r>
              <a:rPr lang="en-US" sz="1200" kern="1200" dirty="0">
                <a:solidFill>
                  <a:schemeClr val="tx1"/>
                </a:solidFill>
                <a:effectLst/>
                <a:latin typeface="+mn-lt"/>
                <a:ea typeface="+mn-ea"/>
                <a:cs typeface="+mn-cs"/>
              </a:rPr>
              <a:t>Patients who receive financial support from PrEP DAP to pay for clinical services and PrEP will be notified about these program changes and will be directed to a HIV Prevention Navigation Organization for assistance.  </a:t>
            </a:r>
          </a:p>
          <a:p>
            <a:r>
              <a:rPr lang="en-US" sz="1200" b="0" i="0" kern="1200" dirty="0" err="1">
                <a:solidFill>
                  <a:schemeClr val="tx1"/>
                </a:solidFill>
                <a:effectLst/>
                <a:latin typeface="+mn-lt"/>
                <a:ea typeface="+mn-ea"/>
                <a:cs typeface="+mn-cs"/>
              </a:rPr>
              <a:t>lenged</a:t>
            </a:r>
            <a:r>
              <a:rPr lang="en-US" sz="1200" b="0" i="0" kern="1200" dirty="0">
                <a:solidFill>
                  <a:schemeClr val="tx1"/>
                </a:solidFill>
                <a:effectLst/>
                <a:latin typeface="+mn-lt"/>
                <a:ea typeface="+mn-ea"/>
                <a:cs typeface="+mn-cs"/>
              </a:rPr>
              <a:t> with uptake and adherent use of PrEP.</a:t>
            </a:r>
            <a:endParaRPr lang="en-US" dirty="0"/>
          </a:p>
        </p:txBody>
      </p:sp>
    </p:spTree>
    <p:extLst>
      <p:ext uri="{BB962C8B-B14F-4D97-AF65-F5344CB8AC3E}">
        <p14:creationId xmlns:p14="http://schemas.microsoft.com/office/powerpoint/2010/main" val="119696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Dare to Hope, because if we do not hope than change will never happen</a:t>
            </a:r>
          </a:p>
          <a:p>
            <a:endParaRPr lang="en-US" dirty="0"/>
          </a:p>
        </p:txBody>
      </p:sp>
    </p:spTree>
    <p:extLst>
      <p:ext uri="{BB962C8B-B14F-4D97-AF65-F5344CB8AC3E}">
        <p14:creationId xmlns:p14="http://schemas.microsoft.com/office/powerpoint/2010/main" val="138383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overall number of HIV diagnoses in the United States in 2020 (30,403) was 17% lower than in 2019 (36,585). The steep reduction in diagnoses in 2020 is likely due to disruptions in clinical care services, patient hesitancy in accessing clinical services, and shortages in HIV testing reagents/materials, which causes concern regarding underdiagnosis. One of the approaches the CDC is taking to end the HIV epidemic in the United States is to focus initially on high-incidence geographic areas.</a:t>
            </a:r>
            <a:r>
              <a:rPr kumimoji="0" lang="en-US" sz="1200" b="0" i="0" u="none" strike="noStrike" kern="1200" cap="none" spc="0" normalizeH="0" baseline="30000" noProof="0" dirty="0">
                <a:ln>
                  <a:noFill/>
                </a:ln>
                <a:solidFill>
                  <a:prstClr val="black"/>
                </a:solidFill>
                <a:effectLst/>
                <a:uLnTx/>
                <a:uFillTx/>
                <a:latin typeface="+mn-lt"/>
                <a:ea typeface="+mn-ea"/>
                <a:cs typeface="+mn-cs"/>
              </a:rPr>
              <a:t>1,2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southeast currently makes up 52% of HIV diagnoses in 202</a:t>
            </a:r>
          </a:p>
          <a:p>
            <a:endParaRPr lang="en-US" dirty="0"/>
          </a:p>
        </p:txBody>
      </p:sp>
    </p:spTree>
    <p:extLst>
      <p:ext uri="{BB962C8B-B14F-4D97-AF65-F5344CB8AC3E}">
        <p14:creationId xmlns:p14="http://schemas.microsoft.com/office/powerpoint/2010/main" val="3336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These data from the CDC provide a distribution of new</a:t>
            </a:r>
            <a:r>
              <a:rPr kumimoji="0" lang="en-US" sz="1200" b="0" i="0" u="none" strike="noStrike" kern="1200" cap="none" spc="0" normalizeH="0" noProof="0" dirty="0">
                <a:ln>
                  <a:noFill/>
                </a:ln>
                <a:solidFill>
                  <a:prstClr val="black"/>
                </a:solidFill>
                <a:effectLst/>
                <a:uLnTx/>
                <a:uFillTx/>
                <a:ea typeface="+mn-ea"/>
                <a:cs typeface="+mn-cs"/>
              </a:rPr>
              <a:t> HIV cases in the US in 2020 by transmission, gender, and race/ethnicity.</a:t>
            </a:r>
            <a:r>
              <a:rPr kumimoji="0" lang="en-US" sz="1200" b="0" i="0" u="none" strike="noStrike" kern="1200" cap="none" spc="0" normalizeH="0" baseline="30000" noProof="0" dirty="0">
                <a:ln>
                  <a:noFill/>
                </a:ln>
                <a:solidFill>
                  <a:prstClr val="black"/>
                </a:solidFill>
                <a:effectLst/>
                <a:uLnTx/>
                <a:uFillTx/>
                <a:ea typeface="+mn-ea"/>
                <a:cs typeface="+mn-cs"/>
              </a:rPr>
              <a:t>1</a:t>
            </a:r>
            <a:r>
              <a:rPr kumimoji="0" lang="en-US" sz="1200" b="0" i="0" u="none" strike="noStrike" kern="1200" cap="none" spc="0" normalizeH="0" noProof="0" dirty="0">
                <a:ln>
                  <a:noFill/>
                </a:ln>
                <a:solidFill>
                  <a:prstClr val="black"/>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a:p>
            <a:pPr marL="171450" indent="-171450">
              <a:spcAft>
                <a:spcPts val="0"/>
              </a:spcAft>
              <a:buFont typeface="Arial" pitchFamily="34" charset="0"/>
              <a:buChar char="•"/>
            </a:pPr>
            <a:r>
              <a:rPr kumimoji="0" lang="en-US" sz="1200" b="0" i="0" u="none" strike="noStrike" kern="1200" cap="none" spc="0" normalizeH="0" baseline="0" noProof="0" dirty="0">
                <a:ln>
                  <a:noFill/>
                </a:ln>
                <a:solidFill>
                  <a:prstClr val="black"/>
                </a:solidFill>
                <a:effectLst/>
                <a:uLnTx/>
                <a:uFillTx/>
                <a:ea typeface="+mn-ea"/>
                <a:cs typeface="+mn-cs"/>
              </a:rPr>
              <a:t>HIV diagnosis, mortality and census population data were used to derive lifetime risk estimates of HIV diagnosis for all ages, by sex, race/ethnicity and place of residence. Data on HIV diagnoses were obtained from the National HIV Surveillance System (NHSS). Based on 2017-2019 US data, the lifetime risk of a HIV diagnosis was 1 in 120 overall and 1 in 76 for males and 1 in 309 for females. At every age, males had a higher estimated lifetime risk than females. Lifetime risk for males was 1 in 27 for Black persons and 1 in 50 for Hispanic/Latino persons.</a:t>
            </a:r>
            <a:r>
              <a:rPr kumimoji="0" lang="en-US" sz="1200" b="0" i="0" u="none" strike="noStrike" kern="1200" cap="none" spc="0" normalizeH="0" baseline="30000" noProof="0" dirty="0">
                <a:ln>
                  <a:noFill/>
                </a:ln>
                <a:solidFill>
                  <a:prstClr val="black"/>
                </a:solidFill>
                <a:effectLst/>
                <a:uLnTx/>
                <a:uFillTx/>
                <a:ea typeface="+mn-ea"/>
                <a:cs typeface="+mn-cs"/>
              </a:rPr>
              <a:t>1</a:t>
            </a:r>
            <a:endParaRPr kumimoji="0" lang="en-US" sz="1200" b="0" i="0" u="none" strike="noStrike" kern="1200" cap="none" spc="0" normalizeH="0" baseline="0" noProof="0" dirty="0">
              <a:ln>
                <a:noFill/>
              </a:ln>
              <a:solidFill>
                <a:prstClr val="black"/>
              </a:solidFill>
              <a:effectLst/>
              <a:uLnTx/>
              <a:uFillTx/>
              <a:ea typeface="+mn-ea"/>
              <a:cs typeface="+mn-cs"/>
            </a:endParaRPr>
          </a:p>
          <a:p>
            <a:pPr marL="171450" indent="-171450">
              <a:spcAft>
                <a:spcPts val="0"/>
              </a:spcAft>
              <a:buFont typeface="Arial" pitchFamily="34" charset="0"/>
              <a:buChar char="•"/>
            </a:pPr>
            <a:endParaRPr lang="en-US" dirty="0"/>
          </a:p>
          <a:p>
            <a:pPr marL="171450" indent="-171450">
              <a:spcAft>
                <a:spcPts val="0"/>
              </a:spcAft>
              <a:buFont typeface="Arial" pitchFamily="34" charset="0"/>
              <a:buChar char="•"/>
            </a:pPr>
            <a:r>
              <a:rPr lang="en-US" dirty="0"/>
              <a:t>The estimated lifetime risk of being diagnosed with HIV was highest among black MSM.</a:t>
            </a:r>
            <a:r>
              <a:rPr lang="en-US" baseline="30000" dirty="0"/>
              <a:t>2</a:t>
            </a:r>
            <a:endParaRPr lang="en-US" dirty="0"/>
          </a:p>
          <a:p>
            <a:endParaRPr lang="en-US" dirty="0"/>
          </a:p>
        </p:txBody>
      </p:sp>
    </p:spTree>
    <p:extLst>
      <p:ext uri="{BB962C8B-B14F-4D97-AF65-F5344CB8AC3E}">
        <p14:creationId xmlns:p14="http://schemas.microsoft.com/office/powerpoint/2010/main" val="19457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14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CDC plan for ending the HIV epidemic in the United States is centered on 4 pillars: focus initially on high-incidence geographic areas; emphasize early diagnosis, immediate treatment, engagement; expand PrEP; and rapid/overwhelming response to emerging HIV clusters.</a:t>
            </a:r>
            <a:r>
              <a:rPr kumimoji="0" lang="en-US" sz="1200" b="0" i="0" u="none" strike="noStrike" kern="1200" cap="none" spc="0" normalizeH="0" baseline="30000" noProof="0" dirty="0">
                <a:ln>
                  <a:noFill/>
                </a:ln>
                <a:solidFill>
                  <a:prstClr val="black"/>
                </a:solidFill>
                <a:effectLst/>
                <a:uLnTx/>
                <a:uFillTx/>
                <a:latin typeface="+mn-lt"/>
                <a:ea typeface="+mn-ea"/>
                <a:cs typeface="+mn-cs"/>
              </a:rPr>
              <a:t>1,2</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410751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prstClr val="black"/>
                </a:solidFill>
              </a:rPr>
              <a:t>Among an estimated 1.2 million persons with indications for use of PrEP, approximately 18% had been prescribed PrEP in 2020.</a:t>
            </a:r>
            <a:r>
              <a:rPr lang="en-US" baseline="30000" dirty="0">
                <a:solidFill>
                  <a:prstClr val="black"/>
                </a:solidFill>
              </a:rPr>
              <a:t>1-4</a:t>
            </a:r>
            <a:endParaRPr lang="en-US" dirty="0">
              <a:solidFill>
                <a:prstClr val="black"/>
              </a:solidFill>
            </a:endParaRPr>
          </a:p>
          <a:p>
            <a:endParaRPr lang="en-US" dirty="0"/>
          </a:p>
        </p:txBody>
      </p:sp>
    </p:spTree>
    <p:extLst>
      <p:ext uri="{BB962C8B-B14F-4D97-AF65-F5344CB8AC3E}">
        <p14:creationId xmlns:p14="http://schemas.microsoft.com/office/powerpoint/2010/main" val="16053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0" cap="none" spc="0" normalizeH="0" baseline="0" noProof="0" dirty="0">
                <a:ln>
                  <a:noFill/>
                </a:ln>
                <a:solidFill>
                  <a:srgbClr val="000000">
                    <a:lumMod val="65000"/>
                    <a:lumOff val="35000"/>
                  </a:srgbClr>
                </a:solidFill>
                <a:effectLst/>
                <a:uLnTx/>
                <a:uFillTx/>
                <a:latin typeface="Arial" pitchFamily="34" charset="0"/>
                <a:ea typeface="+mn-ea"/>
                <a:cs typeface="Arial" pitchFamily="34" charset="0"/>
              </a:rPr>
              <a:t>PrEP, pre-exposure prophylaxis.</a:t>
            </a:r>
          </a:p>
          <a:p>
            <a:endParaRPr lang="en-US" dirty="0"/>
          </a:p>
        </p:txBody>
      </p:sp>
    </p:spTree>
    <p:extLst>
      <p:ext uri="{BB962C8B-B14F-4D97-AF65-F5344CB8AC3E}">
        <p14:creationId xmlns:p14="http://schemas.microsoft.com/office/powerpoint/2010/main" val="115577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err="1"/>
              <a:t>PnR</a:t>
            </a:r>
            <a:r>
              <a:rPr lang="en-US" sz="2800" dirty="0"/>
              <a:t> increased from 2012-2021 for all races and regions, but levels of PrEP use were not consistent across regions </a:t>
            </a:r>
          </a:p>
          <a:p>
            <a:r>
              <a:rPr lang="en-US" sz="2800" dirty="0"/>
              <a:t>Levels of PrEP users were also not equitable</a:t>
            </a:r>
          </a:p>
          <a:p>
            <a:pPr lvl="1"/>
            <a:r>
              <a:rPr lang="en-US" sz="2800" dirty="0"/>
              <a:t>Defined by differences in </a:t>
            </a:r>
            <a:r>
              <a:rPr lang="en-US" sz="2800" dirty="0" err="1"/>
              <a:t>PnR</a:t>
            </a:r>
            <a:r>
              <a:rPr lang="en-US" sz="2800" dirty="0"/>
              <a:t> by race/ethnicity </a:t>
            </a:r>
          </a:p>
          <a:p>
            <a:r>
              <a:rPr lang="en-US" sz="2800" dirty="0"/>
              <a:t>In all regions, </a:t>
            </a:r>
            <a:r>
              <a:rPr lang="en-US" sz="2800" dirty="0" err="1"/>
              <a:t>PnR</a:t>
            </a:r>
            <a:r>
              <a:rPr lang="en-US" sz="2800" dirty="0"/>
              <a:t> was highest for White and lowest for Black people.  </a:t>
            </a:r>
          </a:p>
          <a:p>
            <a:r>
              <a:rPr lang="en-US" sz="2800" dirty="0"/>
              <a:t>By region in 2021, the highest region- and race-specific </a:t>
            </a:r>
            <a:r>
              <a:rPr lang="en-US" sz="2800" dirty="0" err="1"/>
              <a:t>PnR</a:t>
            </a:r>
            <a:r>
              <a:rPr lang="en-US" sz="2800" dirty="0"/>
              <a:t> was for White people in the Northeast in (</a:t>
            </a:r>
            <a:r>
              <a:rPr lang="en-US" sz="2800" dirty="0" err="1"/>
              <a:t>PnR</a:t>
            </a:r>
            <a:r>
              <a:rPr lang="en-US" sz="2800" dirty="0"/>
              <a:t>=47) and the lowest </a:t>
            </a:r>
            <a:r>
              <a:rPr lang="en-US" sz="8000" dirty="0"/>
              <a:t>region- and race- specific </a:t>
            </a:r>
            <a:r>
              <a:rPr lang="en-US" sz="8000" dirty="0" err="1"/>
              <a:t>PnR</a:t>
            </a:r>
            <a:r>
              <a:rPr lang="en-US" sz="8000" dirty="0"/>
              <a:t> was for Black people in the Midwest (</a:t>
            </a:r>
            <a:r>
              <a:rPr lang="en-US" sz="8000" dirty="0" err="1"/>
              <a:t>PnR</a:t>
            </a:r>
            <a:r>
              <a:rPr lang="en-US" sz="8000" dirty="0"/>
              <a:t>=3)</a:t>
            </a:r>
            <a:endParaRPr lang="en-US" sz="2800" dirty="0"/>
          </a:p>
          <a:p>
            <a:pPr lvl="1"/>
            <a:endParaRPr lang="en-US" sz="2800" dirty="0"/>
          </a:p>
          <a:p>
            <a:endParaRPr lang="en-US" dirty="0"/>
          </a:p>
        </p:txBody>
      </p:sp>
    </p:spTree>
    <p:extLst>
      <p:ext uri="{BB962C8B-B14F-4D97-AF65-F5344CB8AC3E}">
        <p14:creationId xmlns:p14="http://schemas.microsoft.com/office/powerpoint/2010/main" val="338680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Childhood sexual abuse</a:t>
            </a:r>
          </a:p>
          <a:p>
            <a:endParaRPr lang="en-US" dirty="0"/>
          </a:p>
        </p:txBody>
      </p:sp>
    </p:spTree>
    <p:extLst>
      <p:ext uri="{BB962C8B-B14F-4D97-AF65-F5344CB8AC3E}">
        <p14:creationId xmlns:p14="http://schemas.microsoft.com/office/powerpoint/2010/main" val="4058134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701559"/>
            <a:ext cx="9154751" cy="3736555"/>
          </a:xfrm>
          <a:prstGeom prst="rect">
            <a:avLst/>
          </a:prstGeom>
          <a:noFill/>
          <a:ln>
            <a:noFill/>
          </a:ln>
          <a:effectLst/>
        </p:spPr>
      </p:pic>
      <p:pic>
        <p:nvPicPr>
          <p:cNvPr id="2" name="Art band">
            <a:extLst>
              <a:ext uri="{FF2B5EF4-FFF2-40B4-BE49-F238E27FC236}">
                <a16:creationId xmlns:a16="http://schemas.microsoft.com/office/drawing/2014/main" id="{5D899CB9-4483-245F-5995-23952E6D78EB}"/>
              </a:ext>
            </a:extLst>
          </p:cNvPr>
          <p:cNvPicPr>
            <a:picLocks/>
          </p:cNvPicPr>
          <p:nvPr userDrawn="1"/>
        </p:nvPicPr>
        <p:blipFill>
          <a:blip r:embed="rId3">
            <a:alphaModFix amt="50000"/>
            <a:extLst>
              <a:ext uri="{28A0092B-C50C-407E-A947-70E740481C1C}">
                <a14:useLocalDpi xmlns:a14="http://schemas.microsoft.com/office/drawing/2010/main"/>
              </a:ext>
            </a:extLst>
          </a:blip>
          <a:stretch>
            <a:fillRect/>
          </a:stretch>
        </p:blipFill>
        <p:spPr>
          <a:xfrm flipH="1">
            <a:off x="13528" y="709762"/>
            <a:ext cx="9162286" cy="3739896"/>
          </a:xfrm>
          <a:prstGeom prst="rect">
            <a:avLst/>
          </a:prstGeom>
        </p:spPr>
      </p:pic>
      <p:sp>
        <p:nvSpPr>
          <p:cNvPr id="273" name="Date"/>
          <p:cNvSpPr>
            <a:spLocks noGrp="1"/>
          </p:cNvSpPr>
          <p:nvPr>
            <p:ph type="body" sz="quarter" idx="14" hasCustomPrompt="1"/>
          </p:nvPr>
        </p:nvSpPr>
        <p:spPr>
          <a:xfrm>
            <a:off x="456507" y="4017750"/>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56507" y="2351569"/>
            <a:ext cx="8229600"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82" name="Title 1"/>
          <p:cNvSpPr>
            <a:spLocks noGrp="1"/>
          </p:cNvSpPr>
          <p:nvPr>
            <p:ph type="ctrTitle" hasCustomPrompt="1"/>
          </p:nvPr>
        </p:nvSpPr>
        <p:spPr>
          <a:xfrm>
            <a:off x="456507"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38114"/>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0933084C-3DF8-2AB3-4E20-DBC8AFDCAC7D}"/>
              </a:ext>
            </a:extLst>
          </p:cNvPr>
          <p:cNvPicPr>
            <a:picLocks noChangeAspect="1"/>
          </p:cNvPicPr>
          <p:nvPr userDrawn="1"/>
        </p:nvPicPr>
        <p:blipFill>
          <a:blip r:embed="rId4"/>
          <a:stretch>
            <a:fillRect/>
          </a:stretch>
        </p:blipFill>
        <p:spPr>
          <a:xfrm>
            <a:off x="509666" y="220641"/>
            <a:ext cx="3815650" cy="333433"/>
          </a:xfrm>
          <a:prstGeom prst="rect">
            <a:avLst/>
          </a:prstGeom>
        </p:spPr>
      </p:pic>
      <p:pic>
        <p:nvPicPr>
          <p:cNvPr id="1026" name="Picture 2">
            <a:extLst>
              <a:ext uri="{FF2B5EF4-FFF2-40B4-BE49-F238E27FC236}">
                <a16:creationId xmlns:a16="http://schemas.microsoft.com/office/drawing/2014/main" id="{C600AB94-899E-5A5D-FCE0-B8ABD39145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9666" y="4671537"/>
            <a:ext cx="2833141" cy="2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D30BBE9-5AB2-8B3E-8920-B05DCDD370A7}"/>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2A9CC2C0-4845-8FC9-3376-F4636CC53C5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391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4" name="Picture 3">
            <a:extLst>
              <a:ext uri="{FF2B5EF4-FFF2-40B4-BE49-F238E27FC236}">
                <a16:creationId xmlns:a16="http://schemas.microsoft.com/office/drawing/2014/main" id="{3F03BB85-ED6B-AC99-A390-5A9AD4F47E4C}"/>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1FC83E01-3A1C-9B61-9381-4551B621E39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536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772" y="-7557"/>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0823" y="3800497"/>
            <a:ext cx="9171432" cy="1368046"/>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233" y="-10274"/>
            <a:ext cx="9171432" cy="1375715"/>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16" y="3793599"/>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pic>
        <p:nvPicPr>
          <p:cNvPr id="3" name="Picture 2">
            <a:extLst>
              <a:ext uri="{FF2B5EF4-FFF2-40B4-BE49-F238E27FC236}">
                <a16:creationId xmlns:a16="http://schemas.microsoft.com/office/drawing/2014/main" id="{93E19830-FCD7-0947-6E82-10B9115B19E3}"/>
              </a:ext>
            </a:extLst>
          </p:cNvPr>
          <p:cNvPicPr>
            <a:picLocks noChangeAspect="1"/>
          </p:cNvPicPr>
          <p:nvPr userDrawn="1"/>
        </p:nvPicPr>
        <p:blipFill>
          <a:blip r:embed="rId3"/>
          <a:stretch>
            <a:fillRect/>
          </a:stretch>
        </p:blipFill>
        <p:spPr>
          <a:xfrm>
            <a:off x="7729450" y="4748638"/>
            <a:ext cx="1414550" cy="311958"/>
          </a:xfrm>
          <a:prstGeom prst="rect">
            <a:avLst/>
          </a:prstGeom>
        </p:spPr>
      </p:pic>
      <p:pic>
        <p:nvPicPr>
          <p:cNvPr id="4" name="Graphic 8">
            <a:extLst>
              <a:ext uri="{FF2B5EF4-FFF2-40B4-BE49-F238E27FC236}">
                <a16:creationId xmlns:a16="http://schemas.microsoft.com/office/drawing/2014/main" id="{E0279CB8-F740-C9F9-4AA1-405407F6589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03756" y="4819302"/>
            <a:ext cx="1928901" cy="169813"/>
          </a:xfrm>
          <a:prstGeom prst="rect">
            <a:avLst/>
          </a:prstGeom>
        </p:spPr>
      </p:pic>
    </p:spTree>
    <p:extLst>
      <p:ext uri="{BB962C8B-B14F-4D97-AF65-F5344CB8AC3E}">
        <p14:creationId xmlns:p14="http://schemas.microsoft.com/office/powerpoint/2010/main" val="429051779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558"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8"/>
            <a:ext cx="9162289" cy="1374344"/>
          </a:xfrm>
          <a:prstGeom prst="rect">
            <a:avLst/>
          </a:prstGeom>
        </p:spPr>
      </p:pic>
      <p:sp>
        <p:nvSpPr>
          <p:cNvPr id="10" name="Rectangle 9"/>
          <p:cNvSpPr/>
          <p:nvPr userDrawn="1"/>
        </p:nvSpPr>
        <p:spPr>
          <a:xfrm>
            <a:off x="-8433" y="136404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433"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2" name="Picture 1">
            <a:extLst>
              <a:ext uri="{FF2B5EF4-FFF2-40B4-BE49-F238E27FC236}">
                <a16:creationId xmlns:a16="http://schemas.microsoft.com/office/drawing/2014/main" id="{9688C065-97BD-1A8F-5C55-C6546E0AC443}"/>
              </a:ext>
            </a:extLst>
          </p:cNvPr>
          <p:cNvPicPr>
            <a:picLocks noChangeAspect="1"/>
          </p:cNvPicPr>
          <p:nvPr userDrawn="1"/>
        </p:nvPicPr>
        <p:blipFill>
          <a:blip r:embed="rId3"/>
          <a:stretch>
            <a:fillRect/>
          </a:stretch>
        </p:blipFill>
        <p:spPr>
          <a:xfrm>
            <a:off x="7729450" y="4748638"/>
            <a:ext cx="1414550" cy="311958"/>
          </a:xfrm>
          <a:prstGeom prst="rect">
            <a:avLst/>
          </a:prstGeom>
        </p:spPr>
      </p:pic>
      <p:pic>
        <p:nvPicPr>
          <p:cNvPr id="3" name="Graphic 8">
            <a:extLst>
              <a:ext uri="{FF2B5EF4-FFF2-40B4-BE49-F238E27FC236}">
                <a16:creationId xmlns:a16="http://schemas.microsoft.com/office/drawing/2014/main" id="{6AA8A64B-D381-7F74-A60E-4678BAE7E2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03756" y="4819302"/>
            <a:ext cx="1928901" cy="169813"/>
          </a:xfrm>
          <a:prstGeom prst="rect">
            <a:avLst/>
          </a:prstGeom>
        </p:spPr>
      </p:pic>
    </p:spTree>
    <p:extLst>
      <p:ext uri="{BB962C8B-B14F-4D97-AF65-F5344CB8AC3E}">
        <p14:creationId xmlns:p14="http://schemas.microsoft.com/office/powerpoint/2010/main" val="191244808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A02E1C6-3249-42D9-696D-70AE591DA7E4}"/>
              </a:ext>
            </a:extLst>
          </p:cNvPr>
          <p:cNvPicPr>
            <a:picLocks noChangeAspect="1"/>
          </p:cNvPicPr>
          <p:nvPr userDrawn="1"/>
        </p:nvPicPr>
        <p:blipFill>
          <a:blip r:embed="rId3"/>
          <a:stretch>
            <a:fillRect/>
          </a:stretch>
        </p:blipFill>
        <p:spPr>
          <a:xfrm>
            <a:off x="7729450" y="4748638"/>
            <a:ext cx="1414550" cy="311958"/>
          </a:xfrm>
          <a:prstGeom prst="rect">
            <a:avLst/>
          </a:prstGeom>
        </p:spPr>
      </p:pic>
      <p:pic>
        <p:nvPicPr>
          <p:cNvPr id="4" name="Graphic 8">
            <a:extLst>
              <a:ext uri="{FF2B5EF4-FFF2-40B4-BE49-F238E27FC236}">
                <a16:creationId xmlns:a16="http://schemas.microsoft.com/office/drawing/2014/main" id="{25A18BDD-5264-C03C-EA5A-411B1430A5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03756" y="4819302"/>
            <a:ext cx="1928901" cy="169813"/>
          </a:xfrm>
          <a:prstGeom prst="rect">
            <a:avLst/>
          </a:prstGeom>
        </p:spPr>
      </p:pic>
    </p:spTree>
    <p:extLst>
      <p:ext uri="{BB962C8B-B14F-4D97-AF65-F5344CB8AC3E}">
        <p14:creationId xmlns:p14="http://schemas.microsoft.com/office/powerpoint/2010/main" val="27065480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15052"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EC6124E-72F5-2F61-4DDB-16428DC6759A}"/>
              </a:ext>
            </a:extLst>
          </p:cNvPr>
          <p:cNvPicPr>
            <a:picLocks noChangeAspect="1"/>
          </p:cNvPicPr>
          <p:nvPr userDrawn="1"/>
        </p:nvPicPr>
        <p:blipFill>
          <a:blip r:embed="rId3"/>
          <a:stretch>
            <a:fillRect/>
          </a:stretch>
        </p:blipFill>
        <p:spPr>
          <a:xfrm>
            <a:off x="7729450" y="4748638"/>
            <a:ext cx="1414550" cy="311958"/>
          </a:xfrm>
          <a:prstGeom prst="rect">
            <a:avLst/>
          </a:prstGeom>
        </p:spPr>
      </p:pic>
      <p:pic>
        <p:nvPicPr>
          <p:cNvPr id="4" name="Graphic 8">
            <a:extLst>
              <a:ext uri="{FF2B5EF4-FFF2-40B4-BE49-F238E27FC236}">
                <a16:creationId xmlns:a16="http://schemas.microsoft.com/office/drawing/2014/main" id="{18A8E79A-E3CF-9967-34B2-43C719E35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03756" y="4819302"/>
            <a:ext cx="1928901" cy="169813"/>
          </a:xfrm>
          <a:prstGeom prst="rect">
            <a:avLst/>
          </a:prstGeom>
        </p:spPr>
      </p:pic>
    </p:spTree>
    <p:extLst>
      <p:ext uri="{BB962C8B-B14F-4D97-AF65-F5344CB8AC3E}">
        <p14:creationId xmlns:p14="http://schemas.microsoft.com/office/powerpoint/2010/main" val="141415243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1164" y="-7555"/>
            <a:ext cx="9171432" cy="5160516"/>
          </a:xfrm>
          <a:prstGeom prst="rect">
            <a:avLst/>
          </a:prstGeom>
        </p:spPr>
      </p:pic>
      <p:pic>
        <p:nvPicPr>
          <p:cNvPr id="2" name="Picture 1">
            <a:extLst>
              <a:ext uri="{FF2B5EF4-FFF2-40B4-BE49-F238E27FC236}">
                <a16:creationId xmlns:a16="http://schemas.microsoft.com/office/drawing/2014/main" id="{AEB34747-7211-0183-EFB5-C1BF3F5883E9}"/>
              </a:ext>
            </a:extLst>
          </p:cNvPr>
          <p:cNvPicPr>
            <a:picLocks noChangeAspect="1"/>
          </p:cNvPicPr>
          <p:nvPr userDrawn="1"/>
        </p:nvPicPr>
        <p:blipFill>
          <a:blip r:embed="rId3"/>
          <a:stretch>
            <a:fillRect/>
          </a:stretch>
        </p:blipFill>
        <p:spPr>
          <a:xfrm>
            <a:off x="7729450" y="4748638"/>
            <a:ext cx="1414550" cy="311958"/>
          </a:xfrm>
          <a:prstGeom prst="rect">
            <a:avLst/>
          </a:prstGeom>
        </p:spPr>
      </p:pic>
      <p:pic>
        <p:nvPicPr>
          <p:cNvPr id="3" name="Graphic 8">
            <a:extLst>
              <a:ext uri="{FF2B5EF4-FFF2-40B4-BE49-F238E27FC236}">
                <a16:creationId xmlns:a16="http://schemas.microsoft.com/office/drawing/2014/main" id="{94B4D573-9F68-1DED-EC5C-DD95CA1EDE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03756" y="4819302"/>
            <a:ext cx="1928901" cy="169813"/>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816"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Funding Acknowledgement</a:t>
            </a:r>
          </a:p>
        </p:txBody>
      </p:sp>
      <p:sp>
        <p:nvSpPr>
          <p:cNvPr id="36" name="TextBox 35"/>
          <p:cNvSpPr txBox="1"/>
          <p:nvPr userDrawn="1"/>
        </p:nvSpPr>
        <p:spPr>
          <a:xfrm>
            <a:off x="462066" y="1206396"/>
            <a:ext cx="8221581" cy="3145669"/>
          </a:xfrm>
          <a:prstGeom prst="rect">
            <a:avLst/>
          </a:prstGeom>
          <a:noFill/>
        </p:spPr>
        <p:txBody>
          <a:bodyPr wrap="square" rtlCol="0">
            <a:spAutoFit/>
          </a:bodyPr>
          <a:lstStyle/>
          <a:p>
            <a:pPr marL="0" marR="0" lvl="0" indent="0" algn="l" defTabSz="914400" rtl="0" eaLnBrk="0" fontAlgn="base" latinLnBrk="0" hangingPunct="0">
              <a:lnSpc>
                <a:spcPts val="2400"/>
              </a:lnSpc>
              <a:spcBef>
                <a:spcPct val="0"/>
              </a:spcBef>
              <a:spcAft>
                <a:spcPct val="0"/>
              </a:spcAft>
              <a:buClrTx/>
              <a:buSzTx/>
              <a:buFontTx/>
              <a:buNone/>
              <a:tabLst/>
              <a:defRPr/>
            </a:pPr>
            <a:r>
              <a:rPr lang="en-US" sz="1600" dirty="0">
                <a:solidFill>
                  <a:srgbClr val="000000"/>
                </a:solidFill>
                <a:effectLst/>
                <a:latin typeface="+mj-lt"/>
                <a:ea typeface="Times New Roman" panose="02020603050405020304" pitchFamily="18" charset="0"/>
                <a:cs typeface="Times New Roman" panose="02020603050405020304" pitchFamily="18" charset="0"/>
              </a:rPr>
              <a:t>The </a:t>
            </a:r>
            <a:r>
              <a:rPr lang="en-US" sz="1600" b="1" dirty="0">
                <a:solidFill>
                  <a:srgbClr val="222869"/>
                </a:solidFill>
                <a:latin typeface="Arial"/>
              </a:rPr>
              <a:t>National </a:t>
            </a:r>
            <a:r>
              <a:rPr lang="en-US" sz="1600" b="1" dirty="0">
                <a:solidFill>
                  <a:srgbClr val="0089BB"/>
                </a:solidFill>
                <a:latin typeface="Arial"/>
              </a:rPr>
              <a:t>HIV PrEP </a:t>
            </a:r>
            <a:r>
              <a:rPr lang="en-US" sz="1600" b="1" dirty="0">
                <a:solidFill>
                  <a:srgbClr val="222869"/>
                </a:solidFill>
                <a:latin typeface="Arial"/>
              </a:rPr>
              <a:t>Curriculum</a:t>
            </a:r>
            <a:r>
              <a:rPr lang="en-US" sz="1600" dirty="0">
                <a:solidFill>
                  <a:schemeClr val="tx1"/>
                </a:solidFill>
                <a:latin typeface="Arial"/>
              </a:rPr>
              <a:t> </a:t>
            </a:r>
            <a:r>
              <a:rPr lang="en-US" sz="1600" dirty="0">
                <a:solidFill>
                  <a:srgbClr val="000000"/>
                </a:solidFill>
                <a:effectLst/>
                <a:latin typeface="+mj-lt"/>
                <a:ea typeface="Times New Roman" panose="02020603050405020304" pitchFamily="18" charset="0"/>
                <a:cs typeface="Times New Roman" panose="02020603050405020304" pitchFamily="18" charset="0"/>
              </a:rPr>
              <a:t>is supported by the Centers for Disease Control and Prevention (CDC) and the Health Resources and Services Administration (HRSA) of the U.S. Department of Health and Human Services (HHS) as part of a financial assistance award totaling $625,000 from CDC and $221,448 from HRSA with 0% financed with non-governmental sources. The contents are those of the author(s) and do not necessarily represent the official views of, nor an endorsement, by CDC, HRSA, HHS, or the U.S. Government. For more information, please visit HRSA.gov. This project is led by the University of Washington Infectious Diseases Education and Assessment (IDEA) Program.</a:t>
            </a:r>
            <a:endParaRPr lang="en-US" sz="1600" dirty="0">
              <a:effectLst/>
              <a:latin typeface="+mj-lt"/>
              <a:ea typeface="Calibri" panose="020F0502020204030204" pitchFamily="34" charset="0"/>
              <a:cs typeface="Arial" panose="020B0604020202020204" pitchFamily="34" charset="0"/>
            </a:endParaRPr>
          </a:p>
          <a:p>
            <a:pPr>
              <a:lnSpc>
                <a:spcPts val="2400"/>
              </a:lnSpc>
            </a:pPr>
            <a:endParaRPr lang="en-US" sz="1800" dirty="0">
              <a:solidFill>
                <a:schemeClr val="tx1"/>
              </a:solidFill>
              <a:latin typeface="Arial"/>
            </a:endParaRP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11" y="4222764"/>
            <a:ext cx="1951461" cy="640080"/>
          </a:xfrm>
          <a:prstGeom prst="rect">
            <a:avLst/>
          </a:prstGeom>
        </p:spPr>
      </p:pic>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4"/>
          <a:stretch>
            <a:fillRect/>
          </a:stretch>
        </p:blipFill>
        <p:spPr>
          <a:xfrm>
            <a:off x="6477265" y="4222764"/>
            <a:ext cx="2204669" cy="576072"/>
          </a:xfrm>
          <a:prstGeom prst="rect">
            <a:avLst/>
          </a:prstGeom>
        </p:spPr>
      </p:pic>
      <p:pic>
        <p:nvPicPr>
          <p:cNvPr id="3" name="Picture 2">
            <a:extLst>
              <a:ext uri="{FF2B5EF4-FFF2-40B4-BE49-F238E27FC236}">
                <a16:creationId xmlns:a16="http://schemas.microsoft.com/office/drawing/2014/main" id="{ED22EA87-E291-30C9-0CA5-4CC0366E7875}"/>
              </a:ext>
            </a:extLst>
          </p:cNvPr>
          <p:cNvPicPr>
            <a:picLocks noChangeAspect="1"/>
          </p:cNvPicPr>
          <p:nvPr userDrawn="1"/>
        </p:nvPicPr>
        <p:blipFill>
          <a:blip r:embed="rId5"/>
          <a:stretch>
            <a:fillRect/>
          </a:stretch>
        </p:blipFill>
        <p:spPr>
          <a:xfrm>
            <a:off x="3266023" y="4190456"/>
            <a:ext cx="2908092" cy="640687"/>
          </a:xfrm>
          <a:prstGeom prst="rect">
            <a:avLst/>
          </a:prstGeom>
        </p:spPr>
      </p:pic>
    </p:spTree>
    <p:extLst>
      <p:ext uri="{BB962C8B-B14F-4D97-AF65-F5344CB8AC3E}">
        <p14:creationId xmlns:p14="http://schemas.microsoft.com/office/powerpoint/2010/main" val="25197134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816"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Audiovisual Acknowledgement</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marL="0" marR="0" lvl="0" indent="0" algn="l" defTabSz="914400" rtl="0" eaLnBrk="0" fontAlgn="base" latinLnBrk="0" hangingPunct="0">
              <a:lnSpc>
                <a:spcPts val="2400"/>
              </a:lnSpc>
              <a:spcBef>
                <a:spcPct val="0"/>
              </a:spcBef>
              <a:spcAft>
                <a:spcPct val="0"/>
              </a:spcAft>
              <a:buClrTx/>
              <a:buSzTx/>
              <a:buFontTx/>
              <a:buNone/>
              <a:tabLst/>
              <a:defRPr/>
            </a:pPr>
            <a:r>
              <a:rPr lang="en-US" sz="1800" dirty="0">
                <a:solidFill>
                  <a:srgbClr val="000000"/>
                </a:solidFill>
                <a:effectLst/>
                <a:latin typeface="+mj-lt"/>
                <a:ea typeface="Times New Roman" panose="02020603050405020304" pitchFamily="18" charset="0"/>
                <a:cs typeface="Times New Roman" panose="02020603050405020304" pitchFamily="18" charset="0"/>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presentation </a:t>
            </a:r>
            <a:r>
              <a:rPr lang="en-US" sz="1800" dirty="0">
                <a:solidFill>
                  <a:srgbClr val="000000"/>
                </a:solidFill>
                <a:effectLst/>
                <a:latin typeface="+mj-lt"/>
                <a:ea typeface="Times New Roman" panose="02020603050405020304" pitchFamily="18" charset="0"/>
                <a:cs typeface="Times New Roman" panose="02020603050405020304" pitchFamily="18" charset="0"/>
              </a:rPr>
              <a:t>is supported by grant U10HA32104 from the Health Resources and Services Administration (HRSA) of the U.S. Department of Health and Human Services (HHS). Its contents are solely the responsibility of University of Washington IDEA Program and do not necessarily represent the official views of HRSA or HHS. This project is led by the University of Washington Infectious Diseases Education and Assessment (IDEA) Program.</a:t>
            </a:r>
            <a:endParaRPr lang="en-US" sz="1800" dirty="0">
              <a:effectLst/>
              <a:latin typeface="+mj-lt"/>
              <a:ea typeface="Calibri" panose="020F0502020204030204" pitchFamily="34" charset="0"/>
              <a:cs typeface="Arial" panose="020B0604020202020204" pitchFamily="34" charset="0"/>
            </a:endParaRPr>
          </a:p>
          <a:p>
            <a:pPr>
              <a:lnSpc>
                <a:spcPts val="2400"/>
              </a:lnSpc>
            </a:pPr>
            <a:endParaRPr lang="en-US" sz="1800" dirty="0">
              <a:solidFill>
                <a:schemeClr val="tx1"/>
              </a:solidFill>
              <a:latin typeface="Arial"/>
            </a:endParaRP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11" y="4222764"/>
            <a:ext cx="1951461" cy="640080"/>
          </a:xfrm>
          <a:prstGeom prst="rect">
            <a:avLst/>
          </a:prstGeom>
        </p:spPr>
      </p:pic>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4"/>
          <a:stretch>
            <a:fillRect/>
          </a:stretch>
        </p:blipFill>
        <p:spPr>
          <a:xfrm>
            <a:off x="6477265" y="4222764"/>
            <a:ext cx="2204669" cy="576072"/>
          </a:xfrm>
          <a:prstGeom prst="rect">
            <a:avLst/>
          </a:prstGeom>
        </p:spPr>
      </p:pic>
      <p:pic>
        <p:nvPicPr>
          <p:cNvPr id="3" name="Picture 2">
            <a:extLst>
              <a:ext uri="{FF2B5EF4-FFF2-40B4-BE49-F238E27FC236}">
                <a16:creationId xmlns:a16="http://schemas.microsoft.com/office/drawing/2014/main" id="{ED22EA87-E291-30C9-0CA5-4CC0366E7875}"/>
              </a:ext>
            </a:extLst>
          </p:cNvPr>
          <p:cNvPicPr>
            <a:picLocks noChangeAspect="1"/>
          </p:cNvPicPr>
          <p:nvPr userDrawn="1"/>
        </p:nvPicPr>
        <p:blipFill>
          <a:blip r:embed="rId5"/>
          <a:stretch>
            <a:fillRect/>
          </a:stretch>
        </p:blipFill>
        <p:spPr>
          <a:xfrm>
            <a:off x="3266023" y="4190456"/>
            <a:ext cx="2908092" cy="640687"/>
          </a:xfrm>
          <a:prstGeom prst="rect">
            <a:avLst/>
          </a:prstGeom>
        </p:spPr>
      </p:pic>
    </p:spTree>
    <p:extLst>
      <p:ext uri="{BB962C8B-B14F-4D97-AF65-F5344CB8AC3E}">
        <p14:creationId xmlns:p14="http://schemas.microsoft.com/office/powerpoint/2010/main" val="1022989701"/>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7556"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D559A50-3856-F961-1112-68A1DF379860}"/>
              </a:ext>
            </a:extLst>
          </p:cNvPr>
          <p:cNvPicPr>
            <a:picLocks noChangeAspect="1"/>
          </p:cNvPicPr>
          <p:nvPr userDrawn="1"/>
        </p:nvPicPr>
        <p:blipFill>
          <a:blip r:embed="rId3"/>
          <a:stretch>
            <a:fillRect/>
          </a:stretch>
        </p:blipFill>
        <p:spPr>
          <a:xfrm>
            <a:off x="7729450" y="4748638"/>
            <a:ext cx="1414550" cy="311958"/>
          </a:xfrm>
          <a:prstGeom prst="rect">
            <a:avLst/>
          </a:prstGeom>
        </p:spPr>
      </p:pic>
      <p:pic>
        <p:nvPicPr>
          <p:cNvPr id="4" name="Graphic 8">
            <a:extLst>
              <a:ext uri="{FF2B5EF4-FFF2-40B4-BE49-F238E27FC236}">
                <a16:creationId xmlns:a16="http://schemas.microsoft.com/office/drawing/2014/main" id="{C8D2D905-41B5-92C9-E694-6A49CFD109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03756" y="4819302"/>
            <a:ext cx="1928901" cy="169813"/>
          </a:xfrm>
          <a:prstGeom prst="rect">
            <a:avLst/>
          </a:prstGeom>
        </p:spPr>
      </p:pic>
    </p:spTree>
    <p:extLst>
      <p:ext uri="{BB962C8B-B14F-4D97-AF65-F5344CB8AC3E}">
        <p14:creationId xmlns:p14="http://schemas.microsoft.com/office/powerpoint/2010/main" val="6024274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unding_Slide_2">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7815"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Disclaimer</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a:lnSpc>
                <a:spcPts val="2400"/>
              </a:lnSpc>
            </a:pPr>
            <a:r>
              <a:rPr lang="en-US" sz="1800" dirty="0">
                <a:solidFill>
                  <a:schemeClr val="tx1"/>
                </a:solidFill>
                <a:latin typeface="Arial"/>
              </a:rPr>
              <a:t>Funding for this presentation was made possible by U1OHA32104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77225"/>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6DD5314-F61E-EB90-CCBC-DE384C1D287B}"/>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F9E9E5EB-F9A3-2BA4-17CA-60529C7B939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309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13084FB-2BC8-9620-822E-30200D8F9B43}"/>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5" name="Picture 4">
            <a:extLst>
              <a:ext uri="{FF2B5EF4-FFF2-40B4-BE49-F238E27FC236}">
                <a16:creationId xmlns:a16="http://schemas.microsoft.com/office/drawing/2014/main" id="{4B3CF444-54F3-CF6F-9C9D-CCC866826C7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190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DA2FC37-0FB4-7C73-E598-202EE39BAA4E}"/>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0CBBD75C-FE0D-1042-EC71-AC90223719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7194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685" y="-7684"/>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97A71BF-94EB-9F73-9A82-0325B4A518D9}"/>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7E3DE59A-DE51-06BA-0DE8-160575588D0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4A25C79-6295-EAE0-9A15-2EB5E6FB50F6}"/>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519A060A-03E2-DE39-2BBB-2F558FC6B72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7557"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C359A6A-84E8-F8BA-99DF-69151E4AA1FA}"/>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4" name="Picture 3">
            <a:extLst>
              <a:ext uri="{FF2B5EF4-FFF2-40B4-BE49-F238E27FC236}">
                <a16:creationId xmlns:a16="http://schemas.microsoft.com/office/drawing/2014/main" id="{CD18BDD9-16C2-B073-F1A9-53B425AA1B3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BAA126B-0608-2A75-8DCC-9F869BDE3C60}"/>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6D1CB03B-035D-8656-9871-FF452B0CECE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6565" y="4889281"/>
            <a:ext cx="1558977" cy="13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6220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694" r:id="rId2"/>
    <p:sldLayoutId id="2147483738" r:id="rId3"/>
    <p:sldLayoutId id="2147483740" r:id="rId4"/>
    <p:sldLayoutId id="2147483739" r:id="rId5"/>
    <p:sldLayoutId id="2147483699" r:id="rId6"/>
    <p:sldLayoutId id="2147483733" r:id="rId7"/>
    <p:sldLayoutId id="2147483700" r:id="rId8"/>
    <p:sldLayoutId id="2147483698" r:id="rId9"/>
    <p:sldLayoutId id="2147483735" r:id="rId10"/>
    <p:sldLayoutId id="2147483752" r:id="rId11"/>
    <p:sldLayoutId id="2147483695" r:id="rId12"/>
    <p:sldLayoutId id="2147483696" r:id="rId13"/>
    <p:sldLayoutId id="2147483714" r:id="rId14"/>
    <p:sldLayoutId id="2147483707" r:id="rId15"/>
    <p:sldLayoutId id="2147483732" r:id="rId16"/>
    <p:sldLayoutId id="2147483727" r:id="rId17"/>
    <p:sldLayoutId id="2147483754" r:id="rId18"/>
    <p:sldLayoutId id="2147483756" r:id="rId19"/>
    <p:sldLayoutId id="2147483755" r:id="rId20"/>
    <p:sldLayoutId id="2147483703" r:id="rId21"/>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4.png"/><Relationship Id="rId5" Type="http://schemas.openxmlformats.org/officeDocument/2006/relationships/diagramQuickStyle" Target="../diagrams/quickStyle1.xml"/><Relationship Id="rId10" Type="http://schemas.openxmlformats.org/officeDocument/2006/relationships/image" Target="../media/image33.png"/><Relationship Id="rId4" Type="http://schemas.openxmlformats.org/officeDocument/2006/relationships/diagramLayout" Target="../diagrams/layout1.xml"/><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hiv.gov/hiv-basics/starting-hiv-care/find-a-provider/types-of-provider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36.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nastad.org/domestic/hiv-prevention-health-equity" TargetMode="External"/><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B38B-53B3-1CC8-1CFB-0712E157DEE5}"/>
              </a:ext>
            </a:extLst>
          </p:cNvPr>
          <p:cNvSpPr>
            <a:spLocks noGrp="1"/>
          </p:cNvSpPr>
          <p:nvPr>
            <p:ph type="ctrTitle"/>
          </p:nvPr>
        </p:nvSpPr>
        <p:spPr/>
        <p:txBody>
          <a:bodyPr/>
          <a:lstStyle/>
          <a:p>
            <a:r>
              <a:rPr lang="en-US" dirty="0"/>
              <a:t>PrEP – Stigma and Barriers</a:t>
            </a:r>
          </a:p>
        </p:txBody>
      </p:sp>
      <p:sp>
        <p:nvSpPr>
          <p:cNvPr id="3" name="Text Placeholder 2">
            <a:extLst>
              <a:ext uri="{FF2B5EF4-FFF2-40B4-BE49-F238E27FC236}">
                <a16:creationId xmlns:a16="http://schemas.microsoft.com/office/drawing/2014/main" id="{31C0F297-8C3F-8F5F-E916-B2F5BC5385A5}"/>
              </a:ext>
            </a:extLst>
          </p:cNvPr>
          <p:cNvSpPr>
            <a:spLocks noGrp="1"/>
          </p:cNvSpPr>
          <p:nvPr>
            <p:ph type="body" sz="quarter" idx="14"/>
          </p:nvPr>
        </p:nvSpPr>
        <p:spPr/>
        <p:txBody>
          <a:bodyPr/>
          <a:lstStyle/>
          <a:p>
            <a:r>
              <a:rPr lang="en-US" dirty="0"/>
              <a:t>June 26, 2023</a:t>
            </a:r>
          </a:p>
        </p:txBody>
      </p:sp>
      <p:sp>
        <p:nvSpPr>
          <p:cNvPr id="4" name="Text Placeholder 3">
            <a:extLst>
              <a:ext uri="{FF2B5EF4-FFF2-40B4-BE49-F238E27FC236}">
                <a16:creationId xmlns:a16="http://schemas.microsoft.com/office/drawing/2014/main" id="{2331D571-AF05-355A-2261-F27569818622}"/>
              </a:ext>
            </a:extLst>
          </p:cNvPr>
          <p:cNvSpPr>
            <a:spLocks noGrp="1"/>
          </p:cNvSpPr>
          <p:nvPr>
            <p:ph type="body" sz="quarter" idx="18"/>
          </p:nvPr>
        </p:nvSpPr>
        <p:spPr/>
        <p:txBody>
          <a:bodyPr/>
          <a:lstStyle/>
          <a:p>
            <a:r>
              <a:rPr lang="en-US" dirty="0"/>
              <a:t>Latesha Elopre, MD, MSPH</a:t>
            </a:r>
          </a:p>
          <a:p>
            <a:pPr marL="0" marR="0" algn="l">
              <a:spcBef>
                <a:spcPts val="0"/>
              </a:spcBef>
              <a:spcAft>
                <a:spcPts val="0"/>
              </a:spcAft>
            </a:pPr>
            <a:r>
              <a:rPr lang="en-US" sz="1800" b="0" i="0" u="none" strike="noStrike" dirty="0">
                <a:solidFill>
                  <a:schemeClr val="bg1"/>
                </a:solidFill>
                <a:effectLst/>
                <a:latin typeface="Arial" panose="020B0604020202020204" pitchFamily="34" charset="0"/>
                <a:cs typeface="Arial" panose="020B0604020202020204" pitchFamily="34" charset="0"/>
              </a:rPr>
              <a:t>Associate Professor, Division of Infectious Diseases</a:t>
            </a:r>
          </a:p>
          <a:p>
            <a:pPr marL="0" marR="0" algn="l">
              <a:spcBef>
                <a:spcPts val="0"/>
              </a:spcBef>
              <a:spcAft>
                <a:spcPts val="0"/>
              </a:spcAft>
            </a:pPr>
            <a:r>
              <a:rPr lang="en-US" sz="1800" b="0" i="0" u="none" strike="noStrike" dirty="0">
                <a:solidFill>
                  <a:schemeClr val="bg1"/>
                </a:solidFill>
                <a:effectLst/>
                <a:latin typeface="Arial" panose="020B0604020202020204" pitchFamily="34" charset="0"/>
                <a:cs typeface="Arial" panose="020B0604020202020204" pitchFamily="34" charset="0"/>
              </a:rPr>
              <a:t>Assistant Dean for Diversity and Inclusion, Medical Education</a:t>
            </a:r>
          </a:p>
          <a:p>
            <a:pPr marL="0" marR="0" algn="l">
              <a:spcBef>
                <a:spcPts val="0"/>
              </a:spcBef>
              <a:spcAft>
                <a:spcPts val="0"/>
              </a:spcAft>
            </a:pPr>
            <a:r>
              <a:rPr lang="en-US" sz="1800" b="0" i="0" u="none" strike="noStrike" dirty="0">
                <a:solidFill>
                  <a:schemeClr val="bg1"/>
                </a:solidFill>
                <a:effectLst/>
                <a:latin typeface="Arial" panose="020B0604020202020204" pitchFamily="34" charset="0"/>
                <a:cs typeface="Arial" panose="020B0604020202020204" pitchFamily="34" charset="0"/>
              </a:rPr>
              <a:t>University of Alabama at Birmingham</a:t>
            </a:r>
          </a:p>
          <a:p>
            <a:endParaRPr lang="en-US" dirty="0"/>
          </a:p>
        </p:txBody>
      </p:sp>
    </p:spTree>
    <p:extLst>
      <p:ext uri="{BB962C8B-B14F-4D97-AF65-F5344CB8AC3E}">
        <p14:creationId xmlns:p14="http://schemas.microsoft.com/office/powerpoint/2010/main" val="202697016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C7BC-DCAA-540A-1B28-88CB924476D7}"/>
              </a:ext>
            </a:extLst>
          </p:cNvPr>
          <p:cNvSpPr>
            <a:spLocks noGrp="1"/>
          </p:cNvSpPr>
          <p:nvPr>
            <p:ph type="title"/>
          </p:nvPr>
        </p:nvSpPr>
        <p:spPr/>
        <p:txBody>
          <a:bodyPr>
            <a:normAutofit/>
          </a:bodyPr>
          <a:lstStyle/>
          <a:p>
            <a:r>
              <a:rPr lang="en-US" sz="2000" dirty="0"/>
              <a:t>Kaiser Permanente (2012-2019):</a:t>
            </a:r>
            <a:br>
              <a:rPr lang="en-US" sz="2000" dirty="0"/>
            </a:br>
            <a:r>
              <a:rPr lang="en-US" sz="2000" dirty="0"/>
              <a:t>PrEP Continuum of Care and New HIV Infections</a:t>
            </a:r>
          </a:p>
        </p:txBody>
      </p:sp>
      <p:sp>
        <p:nvSpPr>
          <p:cNvPr id="3" name="Content Placeholder 2">
            <a:extLst>
              <a:ext uri="{FF2B5EF4-FFF2-40B4-BE49-F238E27FC236}">
                <a16:creationId xmlns:a16="http://schemas.microsoft.com/office/drawing/2014/main" id="{6BC32600-E6E8-5573-D978-39710B313944}"/>
              </a:ext>
            </a:extLst>
          </p:cNvPr>
          <p:cNvSpPr>
            <a:spLocks noGrp="1"/>
          </p:cNvSpPr>
          <p:nvPr>
            <p:ph sz="half" idx="2"/>
          </p:nvPr>
        </p:nvSpPr>
        <p:spPr/>
        <p:txBody>
          <a:bodyPr>
            <a:noAutofit/>
          </a:bodyPr>
          <a:lstStyle/>
          <a:p>
            <a:r>
              <a:rPr lang="en-US" sz="1600" dirty="0"/>
              <a:t>Cohort study (n = 13,906 linked to PrEP care)</a:t>
            </a:r>
          </a:p>
          <a:p>
            <a:pPr lvl="1"/>
            <a:r>
              <a:rPr lang="en-US" sz="1600" dirty="0"/>
              <a:t>Male (95%), White/Hispanic/Asian/Black (49%/22%/15%/7%)</a:t>
            </a:r>
          </a:p>
          <a:p>
            <a:r>
              <a:rPr lang="en-US" sz="1600" dirty="0"/>
              <a:t>Discontinued PrEP at least once: 52%, of whom 60% restarted</a:t>
            </a:r>
          </a:p>
          <a:p>
            <a:r>
              <a:rPr lang="en-US" sz="1600" dirty="0"/>
              <a:t>HIV incidence rates per 100 patient-</a:t>
            </a:r>
            <a:r>
              <a:rPr lang="en-US" sz="1600" dirty="0" err="1"/>
              <a:t>yr</a:t>
            </a:r>
            <a:r>
              <a:rPr lang="en-US" sz="1600" dirty="0"/>
              <a:t>: </a:t>
            </a:r>
          </a:p>
          <a:p>
            <a:pPr lvl="1"/>
            <a:r>
              <a:rPr lang="en-US" sz="1600" dirty="0"/>
              <a:t>Linked but not prescribed PrEP (0.87)</a:t>
            </a:r>
          </a:p>
          <a:p>
            <a:pPr lvl="1"/>
            <a:r>
              <a:rPr lang="en-US" sz="1600" dirty="0"/>
              <a:t>Discontinued without restarting (1.28)</a:t>
            </a:r>
          </a:p>
          <a:p>
            <a:pPr lvl="1"/>
            <a:r>
              <a:rPr lang="en-US" sz="1600" b="1" dirty="0"/>
              <a:t>Started and persisted with PrEP (0)</a:t>
            </a:r>
          </a:p>
          <a:p>
            <a:endParaRPr lang="en-US" sz="1600" dirty="0"/>
          </a:p>
        </p:txBody>
      </p:sp>
      <p:sp>
        <p:nvSpPr>
          <p:cNvPr id="4" name="Text Placeholder 3">
            <a:extLst>
              <a:ext uri="{FF2B5EF4-FFF2-40B4-BE49-F238E27FC236}">
                <a16:creationId xmlns:a16="http://schemas.microsoft.com/office/drawing/2014/main" id="{62470C4F-E28A-FE7A-0855-7EC517F4C87D}"/>
              </a:ext>
            </a:extLst>
          </p:cNvPr>
          <p:cNvSpPr>
            <a:spLocks noGrp="1"/>
          </p:cNvSpPr>
          <p:nvPr>
            <p:ph type="body" sz="quarter" idx="14"/>
          </p:nvPr>
        </p:nvSpPr>
        <p:spPr/>
        <p:txBody>
          <a:bodyPr/>
          <a:lstStyle/>
          <a:p>
            <a:endParaRPr lang="en-US"/>
          </a:p>
        </p:txBody>
      </p:sp>
      <p:graphicFrame>
        <p:nvGraphicFramePr>
          <p:cNvPr id="26" name="Chart 25">
            <a:extLst>
              <a:ext uri="{FF2B5EF4-FFF2-40B4-BE49-F238E27FC236}">
                <a16:creationId xmlns:a16="http://schemas.microsoft.com/office/drawing/2014/main" id="{F6ED8B3E-9B8A-A0A9-CB09-48CF406E3263}"/>
              </a:ext>
            </a:extLst>
          </p:cNvPr>
          <p:cNvGraphicFramePr/>
          <p:nvPr>
            <p:extLst>
              <p:ext uri="{D42A27DB-BD31-4B8C-83A1-F6EECF244321}">
                <p14:modId xmlns:p14="http://schemas.microsoft.com/office/powerpoint/2010/main" val="2426139736"/>
              </p:ext>
            </p:extLst>
          </p:nvPr>
        </p:nvGraphicFramePr>
        <p:xfrm>
          <a:off x="4557271" y="961612"/>
          <a:ext cx="4355235" cy="3765205"/>
        </p:xfrm>
        <a:graphic>
          <a:graphicData uri="http://schemas.openxmlformats.org/drawingml/2006/chart">
            <c:chart xmlns:c="http://schemas.openxmlformats.org/drawingml/2006/chart" xmlns:r="http://schemas.openxmlformats.org/officeDocument/2006/relationships" r:id="rId3"/>
          </a:graphicData>
        </a:graphic>
      </p:graphicFrame>
      <p:sp>
        <p:nvSpPr>
          <p:cNvPr id="29" name="Content Placeholder 2">
            <a:extLst>
              <a:ext uri="{FF2B5EF4-FFF2-40B4-BE49-F238E27FC236}">
                <a16:creationId xmlns:a16="http://schemas.microsoft.com/office/drawing/2014/main" id="{B0FED319-08E1-8ECE-E4DE-C4767D47CB57}"/>
              </a:ext>
            </a:extLst>
          </p:cNvPr>
          <p:cNvSpPr txBox="1">
            <a:spLocks/>
          </p:cNvSpPr>
          <p:nvPr/>
        </p:nvSpPr>
        <p:spPr bwMode="auto">
          <a:xfrm>
            <a:off x="5331680" y="1092954"/>
            <a:ext cx="3380507" cy="283514"/>
          </a:xfrm>
          <a:prstGeom prst="rect">
            <a:avLst/>
          </a:prstGeom>
          <a:solidFill>
            <a:srgbClr val="E6EBF2"/>
          </a:solid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5715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1200" b="1" i="0" u="none" strike="noStrike" kern="0" cap="none" spc="0" normalizeH="0" baseline="0" noProof="0" dirty="0">
                <a:ln>
                  <a:noFill/>
                </a:ln>
                <a:solidFill>
                  <a:srgbClr val="015873"/>
                </a:solidFill>
                <a:effectLst/>
                <a:uLnTx/>
                <a:uFillTx/>
                <a:latin typeface="Arial" panose="020B0604020202020204" pitchFamily="34" charset="0"/>
                <a:cs typeface="Arial" panose="020B0604020202020204" pitchFamily="34" charset="0"/>
              </a:rPr>
              <a:t>Black</a:t>
            </a:r>
            <a:r>
              <a:rPr kumimoji="0" lang="en-US"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vs White Patients were significantly: </a:t>
            </a:r>
          </a:p>
        </p:txBody>
      </p:sp>
      <p:sp>
        <p:nvSpPr>
          <p:cNvPr id="30" name="Content Placeholder 2">
            <a:extLst>
              <a:ext uri="{FF2B5EF4-FFF2-40B4-BE49-F238E27FC236}">
                <a16:creationId xmlns:a16="http://schemas.microsoft.com/office/drawing/2014/main" id="{B3CC8B14-977E-FCE6-BA31-FC336B8D0B6A}"/>
              </a:ext>
            </a:extLst>
          </p:cNvPr>
          <p:cNvSpPr txBox="1">
            <a:spLocks/>
          </p:cNvSpPr>
          <p:nvPr/>
        </p:nvSpPr>
        <p:spPr bwMode="auto">
          <a:xfrm>
            <a:off x="6114465" y="1503175"/>
            <a:ext cx="771919" cy="643769"/>
          </a:xfrm>
          <a:prstGeom prst="rect">
            <a:avLst/>
          </a:prstGeom>
          <a:solidFill>
            <a:srgbClr val="E6EBF2"/>
          </a:solid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5715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800" b="1" i="0" u="none" strike="noStrike" kern="0" cap="none" spc="0" normalizeH="0" baseline="0" noProof="0" dirty="0">
                <a:ln>
                  <a:noFill/>
                </a:ln>
                <a:solidFill>
                  <a:srgbClr val="015873"/>
                </a:solidFill>
                <a:effectLst/>
                <a:uLnTx/>
                <a:uFillTx/>
                <a:latin typeface="Arial" panose="020B0604020202020204" pitchFamily="34" charset="0"/>
                <a:cs typeface="Arial" panose="020B0604020202020204" pitchFamily="34" charset="0"/>
              </a:rPr>
              <a:t>Less likely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be </a:t>
            </a:r>
            <a:r>
              <a:rPr kumimoji="0" lang="en-US" sz="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prescribed</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PrEP </a:t>
            </a:r>
            <a:r>
              <a:rPr kumimoji="0" lang="en-US" sz="800" b="0" i="0" u="none" strike="noStrike" kern="0" cap="none" spc="0" normalizeH="0" baseline="0" noProof="0" dirty="0">
                <a:ln>
                  <a:noFill/>
                </a:ln>
                <a:solidFill>
                  <a:srgbClr val="015873"/>
                </a:solidFill>
                <a:effectLst/>
                <a:uLnTx/>
                <a:uFillTx/>
                <a:latin typeface="Arial" panose="020B0604020202020204" pitchFamily="34" charset="0"/>
                <a:cs typeface="Arial" panose="020B0604020202020204" pitchFamily="34" charset="0"/>
              </a:rPr>
              <a:t>(HR: 0.74)</a:t>
            </a:r>
          </a:p>
        </p:txBody>
      </p:sp>
      <p:sp>
        <p:nvSpPr>
          <p:cNvPr id="31" name="Content Placeholder 2">
            <a:extLst>
              <a:ext uri="{FF2B5EF4-FFF2-40B4-BE49-F238E27FC236}">
                <a16:creationId xmlns:a16="http://schemas.microsoft.com/office/drawing/2014/main" id="{0B8C4807-9A06-9D2D-4EFD-95178895124E}"/>
              </a:ext>
            </a:extLst>
          </p:cNvPr>
          <p:cNvSpPr txBox="1">
            <a:spLocks/>
          </p:cNvSpPr>
          <p:nvPr/>
        </p:nvSpPr>
        <p:spPr bwMode="auto">
          <a:xfrm>
            <a:off x="7046178" y="1503175"/>
            <a:ext cx="771919" cy="642463"/>
          </a:xfrm>
          <a:prstGeom prst="rect">
            <a:avLst/>
          </a:prstGeom>
          <a:solidFill>
            <a:srgbClr val="E6EBF2"/>
          </a:solid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5715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800" b="1" i="0" u="none" strike="noStrike" kern="0" cap="none" spc="0" normalizeH="0" baseline="0" noProof="0" dirty="0">
                <a:ln>
                  <a:noFill/>
                </a:ln>
                <a:solidFill>
                  <a:srgbClr val="015873"/>
                </a:solidFill>
                <a:effectLst/>
                <a:uLnTx/>
                <a:uFillTx/>
                <a:latin typeface="Arial" panose="020B0604020202020204" pitchFamily="34" charset="0"/>
                <a:cs typeface="Arial" panose="020B0604020202020204" pitchFamily="34" charset="0"/>
              </a:rPr>
              <a:t>Less likely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a:t>
            </a:r>
            <a:r>
              <a:rPr kumimoji="0" lang="en-US" sz="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start</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PrEP </a:t>
            </a:r>
            <a:r>
              <a:rPr kumimoji="0" lang="en-US" sz="800" b="0" i="0" u="none" strike="noStrike" kern="0" cap="none" spc="0" normalizeH="0" baseline="0" noProof="0" dirty="0">
                <a:ln>
                  <a:noFill/>
                </a:ln>
                <a:solidFill>
                  <a:srgbClr val="015873"/>
                </a:solidFill>
                <a:effectLst/>
                <a:uLnTx/>
                <a:uFillTx/>
                <a:latin typeface="Arial" panose="020B0604020202020204" pitchFamily="34" charset="0"/>
                <a:cs typeface="Arial" panose="020B0604020202020204" pitchFamily="34" charset="0"/>
              </a:rPr>
              <a:t>(HR: 0.87)</a:t>
            </a:r>
          </a:p>
        </p:txBody>
      </p:sp>
      <p:sp>
        <p:nvSpPr>
          <p:cNvPr id="32" name="Content Placeholder 2">
            <a:extLst>
              <a:ext uri="{FF2B5EF4-FFF2-40B4-BE49-F238E27FC236}">
                <a16:creationId xmlns:a16="http://schemas.microsoft.com/office/drawing/2014/main" id="{BB2E5C72-4BDD-CA86-20E1-9CE46FD1A50A}"/>
              </a:ext>
            </a:extLst>
          </p:cNvPr>
          <p:cNvSpPr txBox="1">
            <a:spLocks/>
          </p:cNvSpPr>
          <p:nvPr/>
        </p:nvSpPr>
        <p:spPr bwMode="auto">
          <a:xfrm>
            <a:off x="7899423" y="1503175"/>
            <a:ext cx="812764" cy="642463"/>
          </a:xfrm>
          <a:prstGeom prst="rect">
            <a:avLst/>
          </a:prstGeom>
          <a:solidFill>
            <a:srgbClr val="E6EBF2"/>
          </a:solid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5715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800" b="1" i="0" u="none" strike="noStrike" kern="0" cap="none" spc="0" normalizeH="0" baseline="0" noProof="0" dirty="0">
                <a:ln>
                  <a:noFill/>
                </a:ln>
                <a:solidFill>
                  <a:srgbClr val="015873"/>
                </a:solidFill>
                <a:effectLst/>
                <a:uLnTx/>
                <a:uFillTx/>
                <a:latin typeface="Arial" panose="020B0604020202020204" pitchFamily="34" charset="0"/>
                <a:cs typeface="Arial" panose="020B0604020202020204" pitchFamily="34" charset="0"/>
              </a:rPr>
              <a:t>More likely </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a:t>
            </a:r>
            <a:b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discontinue</a:t>
            </a:r>
            <a: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PrEP</a:t>
            </a:r>
            <a:br>
              <a:rPr kumimoji="0" lang="en-U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sz="800" b="0" i="0" u="none" strike="noStrike" kern="0" cap="none" spc="0" normalizeH="0" baseline="0" noProof="0" dirty="0">
                <a:ln>
                  <a:noFill/>
                </a:ln>
                <a:solidFill>
                  <a:srgbClr val="015873"/>
                </a:solidFill>
                <a:effectLst/>
                <a:uLnTx/>
                <a:uFillTx/>
                <a:latin typeface="Arial" panose="020B0604020202020204" pitchFamily="34" charset="0"/>
                <a:cs typeface="Arial" panose="020B0604020202020204" pitchFamily="34" charset="0"/>
              </a:rPr>
              <a:t>(HR: 1.36)</a:t>
            </a:r>
          </a:p>
        </p:txBody>
      </p:sp>
      <p:sp>
        <p:nvSpPr>
          <p:cNvPr id="34" name="Arrow: Down 4">
            <a:extLst>
              <a:ext uri="{FF2B5EF4-FFF2-40B4-BE49-F238E27FC236}">
                <a16:creationId xmlns:a16="http://schemas.microsoft.com/office/drawing/2014/main" id="{44E94850-BE72-AEBD-27E3-CFCD2EE24DE4}"/>
              </a:ext>
            </a:extLst>
          </p:cNvPr>
          <p:cNvSpPr/>
          <p:nvPr/>
        </p:nvSpPr>
        <p:spPr bwMode="auto">
          <a:xfrm>
            <a:off x="6412491" y="2137140"/>
            <a:ext cx="257175" cy="425374"/>
          </a:xfrm>
          <a:prstGeom prst="downArrow">
            <a:avLst/>
          </a:prstGeom>
          <a:solidFill>
            <a:schemeClr val="bg2">
              <a:lumMod val="20000"/>
              <a:lumOff val="80000"/>
            </a:schemeClr>
          </a:solidFill>
          <a:ln w="0">
            <a:no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5" name="Arrow: Down 4">
            <a:extLst>
              <a:ext uri="{FF2B5EF4-FFF2-40B4-BE49-F238E27FC236}">
                <a16:creationId xmlns:a16="http://schemas.microsoft.com/office/drawing/2014/main" id="{453F8C9F-A9BD-C9D4-C941-3341935F98A0}"/>
              </a:ext>
            </a:extLst>
          </p:cNvPr>
          <p:cNvSpPr/>
          <p:nvPr/>
        </p:nvSpPr>
        <p:spPr bwMode="auto">
          <a:xfrm>
            <a:off x="7301260" y="2135833"/>
            <a:ext cx="257175" cy="426681"/>
          </a:xfrm>
          <a:prstGeom prst="downArrow">
            <a:avLst/>
          </a:prstGeom>
          <a:solidFill>
            <a:schemeClr val="bg2">
              <a:lumMod val="20000"/>
              <a:lumOff val="80000"/>
            </a:schemeClr>
          </a:solidFill>
          <a:ln w="0">
            <a:no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6" name="Arrow: Down 4">
            <a:extLst>
              <a:ext uri="{FF2B5EF4-FFF2-40B4-BE49-F238E27FC236}">
                <a16:creationId xmlns:a16="http://schemas.microsoft.com/office/drawing/2014/main" id="{35CB765E-DD0C-5583-C6C2-7D5C14C1F5CA}"/>
              </a:ext>
            </a:extLst>
          </p:cNvPr>
          <p:cNvSpPr/>
          <p:nvPr/>
        </p:nvSpPr>
        <p:spPr bwMode="auto">
          <a:xfrm>
            <a:off x="8205691" y="2135833"/>
            <a:ext cx="257175" cy="1106131"/>
          </a:xfrm>
          <a:prstGeom prst="downArrow">
            <a:avLst/>
          </a:prstGeom>
          <a:solidFill>
            <a:schemeClr val="bg2">
              <a:lumMod val="20000"/>
              <a:lumOff val="80000"/>
            </a:schemeClr>
          </a:solidFill>
          <a:ln w="0">
            <a:no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Tree>
    <p:extLst>
      <p:ext uri="{BB962C8B-B14F-4D97-AF65-F5344CB8AC3E}">
        <p14:creationId xmlns:p14="http://schemas.microsoft.com/office/powerpoint/2010/main" val="220766200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778E-2872-B66B-A7CE-BC51E141A92B}"/>
              </a:ext>
            </a:extLst>
          </p:cNvPr>
          <p:cNvSpPr>
            <a:spLocks noGrp="1"/>
          </p:cNvSpPr>
          <p:nvPr>
            <p:ph type="title"/>
          </p:nvPr>
        </p:nvSpPr>
        <p:spPr/>
        <p:txBody>
          <a:bodyPr>
            <a:normAutofit/>
          </a:bodyPr>
          <a:lstStyle/>
          <a:p>
            <a:r>
              <a:rPr lang="en-US" dirty="0" err="1">
                <a:latin typeface="Arial" panose="020B0604020202020204" pitchFamily="34" charset="0"/>
                <a:cs typeface="Arial" panose="020B0604020202020204" pitchFamily="34" charset="0"/>
              </a:rPr>
              <a:t>PnR</a:t>
            </a:r>
            <a:r>
              <a:rPr lang="en-US" dirty="0">
                <a:latin typeface="Arial" panose="020B0604020202020204" pitchFamily="34" charset="0"/>
                <a:cs typeface="Arial" panose="020B0604020202020204" pitchFamily="34" charset="0"/>
              </a:rPr>
              <a:t> by Race/Ethnicity and US Region, 2012-2021  </a:t>
            </a:r>
          </a:p>
        </p:txBody>
      </p:sp>
      <p:sp>
        <p:nvSpPr>
          <p:cNvPr id="3" name="Text Placeholder 2">
            <a:extLst>
              <a:ext uri="{FF2B5EF4-FFF2-40B4-BE49-F238E27FC236}">
                <a16:creationId xmlns:a16="http://schemas.microsoft.com/office/drawing/2014/main" id="{0677D3D7-7420-1533-767F-ABD528C330BC}"/>
              </a:ext>
            </a:extLst>
          </p:cNvPr>
          <p:cNvSpPr>
            <a:spLocks noGrp="1"/>
          </p:cNvSpPr>
          <p:nvPr>
            <p:ph type="body" sz="quarter" idx="14"/>
          </p:nvPr>
        </p:nvSpPr>
        <p:spPr/>
        <p:txBody>
          <a:bodyPr/>
          <a:lstStyle/>
          <a:p>
            <a:r>
              <a:rPr lang="en-US" sz="800" dirty="0"/>
              <a:t>Sullivan P, et al. AIDS 2022; Montreal, Canada; July 29-Aug 2, 2022; </a:t>
            </a:r>
            <a:r>
              <a:rPr lang="en-US" sz="800" dirty="0" err="1"/>
              <a:t>Abst</a:t>
            </a:r>
            <a:r>
              <a:rPr lang="en-US" sz="800" dirty="0"/>
              <a:t>. OALBX0106.</a:t>
            </a:r>
          </a:p>
          <a:p>
            <a:endParaRPr lang="en-US" dirty="0"/>
          </a:p>
        </p:txBody>
      </p:sp>
      <p:pic>
        <p:nvPicPr>
          <p:cNvPr id="4" name="Picture 3">
            <a:extLst>
              <a:ext uri="{FF2B5EF4-FFF2-40B4-BE49-F238E27FC236}">
                <a16:creationId xmlns:a16="http://schemas.microsoft.com/office/drawing/2014/main" id="{9AD17870-7A1A-D290-AD91-B06193CE1451}"/>
              </a:ext>
            </a:extLst>
          </p:cNvPr>
          <p:cNvPicPr>
            <a:picLocks noChangeAspect="1"/>
          </p:cNvPicPr>
          <p:nvPr/>
        </p:nvPicPr>
        <p:blipFill>
          <a:blip r:embed="rId3"/>
          <a:stretch>
            <a:fillRect/>
          </a:stretch>
        </p:blipFill>
        <p:spPr>
          <a:xfrm>
            <a:off x="831598" y="1074893"/>
            <a:ext cx="7480803" cy="3604302"/>
          </a:xfrm>
          <a:prstGeom prst="rect">
            <a:avLst/>
          </a:prstGeom>
        </p:spPr>
      </p:pic>
    </p:spTree>
    <p:extLst>
      <p:ext uri="{BB962C8B-B14F-4D97-AF65-F5344CB8AC3E}">
        <p14:creationId xmlns:p14="http://schemas.microsoft.com/office/powerpoint/2010/main" val="345129501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D1F4-53B7-14FD-A55F-2E0DE0232D24}"/>
              </a:ext>
            </a:extLst>
          </p:cNvPr>
          <p:cNvSpPr>
            <a:spLocks noGrp="1"/>
          </p:cNvSpPr>
          <p:nvPr>
            <p:ph type="title"/>
          </p:nvPr>
        </p:nvSpPr>
        <p:spPr/>
        <p:txBody>
          <a:bodyPr/>
          <a:lstStyle/>
          <a:p>
            <a:r>
              <a:rPr lang="en-US" dirty="0"/>
              <a:t>Stigma Drives Inequities</a:t>
            </a:r>
          </a:p>
        </p:txBody>
      </p:sp>
    </p:spTree>
    <p:extLst>
      <p:ext uri="{BB962C8B-B14F-4D97-AF65-F5344CB8AC3E}">
        <p14:creationId xmlns:p14="http://schemas.microsoft.com/office/powerpoint/2010/main" val="114281000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AC3D-F2E1-5F04-87CD-B8BB3BA59520}"/>
              </a:ext>
            </a:extLst>
          </p:cNvPr>
          <p:cNvSpPr>
            <a:spLocks noGrp="1"/>
          </p:cNvSpPr>
          <p:nvPr>
            <p:ph type="title"/>
          </p:nvPr>
        </p:nvSpPr>
        <p:spPr/>
        <p:txBody>
          <a:bodyPr/>
          <a:lstStyle/>
          <a:p>
            <a:r>
              <a:rPr lang="en-US" dirty="0"/>
              <a:t>What is Stigma?</a:t>
            </a:r>
          </a:p>
        </p:txBody>
      </p:sp>
      <p:sp>
        <p:nvSpPr>
          <p:cNvPr id="3" name="Content Placeholder 2">
            <a:extLst>
              <a:ext uri="{FF2B5EF4-FFF2-40B4-BE49-F238E27FC236}">
                <a16:creationId xmlns:a16="http://schemas.microsoft.com/office/drawing/2014/main" id="{D618E41E-0DD1-A6D4-79DB-274EA41C561F}"/>
              </a:ext>
            </a:extLst>
          </p:cNvPr>
          <p:cNvSpPr>
            <a:spLocks noGrp="1"/>
          </p:cNvSpPr>
          <p:nvPr>
            <p:ph sz="half" idx="2"/>
          </p:nvPr>
        </p:nvSpPr>
        <p:spPr/>
        <p:txBody>
          <a:bodyPr/>
          <a:lstStyle/>
          <a:p>
            <a:pPr eaLnBrk="1" hangingPunct="1">
              <a:defRPr/>
            </a:pPr>
            <a:r>
              <a:rPr lang="en-US" sz="1800" dirty="0"/>
              <a:t>A concept rooted in the perception of deviance from community values and social norms.</a:t>
            </a:r>
          </a:p>
          <a:p>
            <a:pPr eaLnBrk="1" hangingPunct="1">
              <a:defRPr/>
            </a:pPr>
            <a:r>
              <a:rPr lang="en-US" sz="1800" dirty="0"/>
              <a:t>The identification and labeling of human differences, linking labeled persons to negative stereotypes, and categorization to facilitate discrimination and unequal outcomes. </a:t>
            </a:r>
          </a:p>
          <a:p>
            <a:endParaRPr lang="en-US" dirty="0"/>
          </a:p>
        </p:txBody>
      </p:sp>
      <p:sp>
        <p:nvSpPr>
          <p:cNvPr id="4" name="Text Placeholder 3">
            <a:extLst>
              <a:ext uri="{FF2B5EF4-FFF2-40B4-BE49-F238E27FC236}">
                <a16:creationId xmlns:a16="http://schemas.microsoft.com/office/drawing/2014/main" id="{93BEA32C-3318-C517-5EAA-1328216015D2}"/>
              </a:ext>
            </a:extLst>
          </p:cNvPr>
          <p:cNvSpPr>
            <a:spLocks noGrp="1"/>
          </p:cNvSpPr>
          <p:nvPr>
            <p:ph type="body" sz="quarter" idx="14"/>
          </p:nvPr>
        </p:nvSpPr>
        <p:spPr/>
        <p:txBody>
          <a:bodyPr/>
          <a:lstStyle/>
          <a:p>
            <a:endParaRPr lang="en-US"/>
          </a:p>
        </p:txBody>
      </p:sp>
      <p:pic>
        <p:nvPicPr>
          <p:cNvPr id="5" name="Content Placeholder 2">
            <a:extLst>
              <a:ext uri="{FF2B5EF4-FFF2-40B4-BE49-F238E27FC236}">
                <a16:creationId xmlns:a16="http://schemas.microsoft.com/office/drawing/2014/main" id="{D3AEF7CD-151D-94BF-82F3-2BF233F24C17}"/>
              </a:ext>
            </a:extLst>
          </p:cNvPr>
          <p:cNvPicPr>
            <a:picLocks noChangeAspect="1"/>
          </p:cNvPicPr>
          <p:nvPr/>
        </p:nvPicPr>
        <p:blipFill>
          <a:blip r:embed="rId2"/>
          <a:stretch>
            <a:fillRect/>
          </a:stretch>
        </p:blipFill>
        <p:spPr>
          <a:xfrm>
            <a:off x="5020563" y="1468581"/>
            <a:ext cx="3476891" cy="2809813"/>
          </a:xfrm>
          <a:prstGeom prst="rect">
            <a:avLst/>
          </a:prstGeom>
        </p:spPr>
      </p:pic>
    </p:spTree>
    <p:extLst>
      <p:ext uri="{BB962C8B-B14F-4D97-AF65-F5344CB8AC3E}">
        <p14:creationId xmlns:p14="http://schemas.microsoft.com/office/powerpoint/2010/main" val="399092568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DD3FD4-A00F-6C0B-96DB-AA2A17FC3D81}"/>
              </a:ext>
            </a:extLst>
          </p:cNvPr>
          <p:cNvPicPr>
            <a:picLocks noChangeAspect="1"/>
          </p:cNvPicPr>
          <p:nvPr/>
        </p:nvPicPr>
        <p:blipFill rotWithShape="1">
          <a:blip r:embed="rId3"/>
          <a:srcRect l="14952" r="27397"/>
          <a:stretch/>
        </p:blipFill>
        <p:spPr>
          <a:xfrm>
            <a:off x="3747452" y="1319832"/>
            <a:ext cx="1156674" cy="2006344"/>
          </a:xfrm>
          <a:prstGeom prst="rect">
            <a:avLst/>
          </a:prstGeom>
        </p:spPr>
      </p:pic>
      <p:sp>
        <p:nvSpPr>
          <p:cNvPr id="2" name="Title 1">
            <a:extLst>
              <a:ext uri="{FF2B5EF4-FFF2-40B4-BE49-F238E27FC236}">
                <a16:creationId xmlns:a16="http://schemas.microsoft.com/office/drawing/2014/main" id="{320B8F8A-81CC-B420-0EE8-85694E19C30B}"/>
              </a:ext>
            </a:extLst>
          </p:cNvPr>
          <p:cNvSpPr>
            <a:spLocks noGrp="1"/>
          </p:cNvSpPr>
          <p:nvPr>
            <p:ph type="title"/>
          </p:nvPr>
        </p:nvSpPr>
        <p:spPr/>
        <p:txBody>
          <a:bodyPr/>
          <a:lstStyle/>
          <a:p>
            <a:r>
              <a:rPr lang="en-US" dirty="0"/>
              <a:t>Intersectional Stigma = Intersecting Disparities</a:t>
            </a:r>
          </a:p>
        </p:txBody>
      </p:sp>
      <p:sp>
        <p:nvSpPr>
          <p:cNvPr id="3" name="Content Placeholder 2">
            <a:extLst>
              <a:ext uri="{FF2B5EF4-FFF2-40B4-BE49-F238E27FC236}">
                <a16:creationId xmlns:a16="http://schemas.microsoft.com/office/drawing/2014/main" id="{08962BC8-DD97-6013-E75D-F3852CF8C292}"/>
              </a:ext>
            </a:extLst>
          </p:cNvPr>
          <p:cNvSpPr>
            <a:spLocks noGrp="1"/>
          </p:cNvSpPr>
          <p:nvPr>
            <p:ph sz="half" idx="2"/>
          </p:nvPr>
        </p:nvSpPr>
        <p:spPr>
          <a:xfrm>
            <a:off x="323850" y="1135604"/>
            <a:ext cx="2502477" cy="3600450"/>
          </a:xfrm>
        </p:spPr>
        <p:txBody>
          <a:bodyPr>
            <a:normAutofit fontScale="32500" lnSpcReduction="20000"/>
          </a:bodyPr>
          <a:lstStyle/>
          <a:p>
            <a:pPr marL="0" indent="0">
              <a:buNone/>
            </a:pPr>
            <a:r>
              <a:rPr lang="en-US" sz="4000" b="1" u="sng" dirty="0"/>
              <a:t>Black</a:t>
            </a:r>
          </a:p>
          <a:p>
            <a:pPr lvl="1"/>
            <a:r>
              <a:rPr lang="en-US" sz="4000" dirty="0"/>
              <a:t>Poverty</a:t>
            </a:r>
          </a:p>
          <a:p>
            <a:pPr lvl="1"/>
            <a:r>
              <a:rPr lang="en-US" sz="4000" dirty="0"/>
              <a:t>Education</a:t>
            </a:r>
          </a:p>
          <a:p>
            <a:pPr lvl="1"/>
            <a:r>
              <a:rPr lang="en-US" sz="4000" dirty="0"/>
              <a:t>Employment</a:t>
            </a:r>
          </a:p>
          <a:p>
            <a:pPr lvl="1"/>
            <a:r>
              <a:rPr lang="en-US" sz="4000" b="1" dirty="0">
                <a:solidFill>
                  <a:srgbClr val="0089BB"/>
                </a:solidFill>
              </a:rPr>
              <a:t>Access to care</a:t>
            </a:r>
          </a:p>
          <a:p>
            <a:pPr lvl="1"/>
            <a:r>
              <a:rPr lang="en-US" sz="4000" dirty="0"/>
              <a:t>Chronic diseases</a:t>
            </a:r>
          </a:p>
          <a:p>
            <a:pPr lvl="1"/>
            <a:r>
              <a:rPr lang="en-US" sz="4000" dirty="0"/>
              <a:t>Racism/Profiling</a:t>
            </a:r>
          </a:p>
          <a:p>
            <a:pPr lvl="1"/>
            <a:r>
              <a:rPr lang="en-US" sz="4000" b="1" dirty="0">
                <a:solidFill>
                  <a:srgbClr val="0089BB"/>
                </a:solidFill>
              </a:rPr>
              <a:t>Sexual prejudice</a:t>
            </a:r>
            <a:endParaRPr lang="en-US" sz="4000" b="1" i="1" dirty="0">
              <a:solidFill>
                <a:srgbClr val="0089BB"/>
              </a:solidFill>
            </a:endParaRPr>
          </a:p>
          <a:p>
            <a:pPr lvl="1"/>
            <a:r>
              <a:rPr lang="en-US" sz="4000" dirty="0"/>
              <a:t>Insurance</a:t>
            </a:r>
          </a:p>
          <a:p>
            <a:pPr lvl="1"/>
            <a:r>
              <a:rPr lang="en-US" sz="4000" dirty="0"/>
              <a:t>Homicide</a:t>
            </a:r>
            <a:endParaRPr lang="en-US" sz="4000" dirty="0">
              <a:solidFill>
                <a:srgbClr val="FFC000"/>
              </a:solidFill>
            </a:endParaRPr>
          </a:p>
          <a:p>
            <a:pPr lvl="1"/>
            <a:r>
              <a:rPr lang="en-US" sz="4000" b="1" dirty="0">
                <a:solidFill>
                  <a:srgbClr val="0089BB"/>
                </a:solidFill>
              </a:rPr>
              <a:t>HIV/STI</a:t>
            </a:r>
          </a:p>
          <a:p>
            <a:pPr lvl="1"/>
            <a:r>
              <a:rPr lang="en-US" sz="4000" b="1" dirty="0">
                <a:solidFill>
                  <a:srgbClr val="0089BB"/>
                </a:solidFill>
              </a:rPr>
              <a:t>Mental health</a:t>
            </a:r>
          </a:p>
          <a:p>
            <a:pPr lvl="1"/>
            <a:r>
              <a:rPr lang="en-US" sz="4000" b="1" dirty="0">
                <a:solidFill>
                  <a:srgbClr val="0089BB"/>
                </a:solidFill>
              </a:rPr>
              <a:t>Homelessness</a:t>
            </a:r>
          </a:p>
          <a:p>
            <a:pPr lvl="1"/>
            <a:r>
              <a:rPr lang="en-US" sz="4000" dirty="0"/>
              <a:t>Incarceration</a:t>
            </a:r>
          </a:p>
          <a:p>
            <a:pPr lvl="1"/>
            <a:r>
              <a:rPr lang="en-US" sz="4000" b="1" dirty="0">
                <a:solidFill>
                  <a:srgbClr val="0089BB"/>
                </a:solidFill>
              </a:rPr>
              <a:t>Alcohol/Substance abuse</a:t>
            </a:r>
          </a:p>
          <a:p>
            <a:endParaRPr lang="en-US" dirty="0"/>
          </a:p>
        </p:txBody>
      </p:sp>
      <p:sp>
        <p:nvSpPr>
          <p:cNvPr id="4" name="Text Placeholder 3">
            <a:extLst>
              <a:ext uri="{FF2B5EF4-FFF2-40B4-BE49-F238E27FC236}">
                <a16:creationId xmlns:a16="http://schemas.microsoft.com/office/drawing/2014/main" id="{6721C6E7-2C70-61F5-4DBD-C5F9C6857D6B}"/>
              </a:ext>
            </a:extLst>
          </p:cNvPr>
          <p:cNvSpPr>
            <a:spLocks noGrp="1"/>
          </p:cNvSpPr>
          <p:nvPr>
            <p:ph type="body" sz="quarter" idx="14"/>
          </p:nvPr>
        </p:nvSpPr>
        <p:spPr/>
        <p:txBody>
          <a:bodyPr/>
          <a:lstStyle/>
          <a:p>
            <a:r>
              <a:rPr lang="en-US" sz="1050" dirty="0" err="1"/>
              <a:t>Malebranch</a:t>
            </a:r>
            <a:r>
              <a:rPr lang="en-US" sz="1050" dirty="0"/>
              <a:t>, Robinson &amp; Moore, 2015</a:t>
            </a:r>
          </a:p>
          <a:p>
            <a:endParaRPr lang="en-US" dirty="0"/>
          </a:p>
        </p:txBody>
      </p:sp>
      <p:sp>
        <p:nvSpPr>
          <p:cNvPr id="5" name="Content Placeholder 2">
            <a:extLst>
              <a:ext uri="{FF2B5EF4-FFF2-40B4-BE49-F238E27FC236}">
                <a16:creationId xmlns:a16="http://schemas.microsoft.com/office/drawing/2014/main" id="{11751D95-BF7F-20B2-34C1-10C364C24E2A}"/>
              </a:ext>
            </a:extLst>
          </p:cNvPr>
          <p:cNvSpPr txBox="1">
            <a:spLocks/>
          </p:cNvSpPr>
          <p:nvPr/>
        </p:nvSpPr>
        <p:spPr>
          <a:xfrm>
            <a:off x="6317673" y="1135604"/>
            <a:ext cx="2502477" cy="3600450"/>
          </a:xfrm>
          <a:prstGeom prst="rect">
            <a:avLst/>
          </a:prstGeom>
        </p:spPr>
        <p:txBody>
          <a:bodyPr anchor="t" anchorCtr="0">
            <a:normAutofit/>
          </a:bodyPr>
          <a:lstStyle>
            <a:lvl1pPr marL="205740" indent="-171450" algn="l" defTabSz="685800" rtl="0" eaLnBrk="1" latinLnBrk="0" hangingPunct="1">
              <a:lnSpc>
                <a:spcPct val="100000"/>
              </a:lnSpc>
              <a:spcBef>
                <a:spcPts val="1200"/>
              </a:spcBef>
              <a:buClr>
                <a:srgbClr val="0070C0"/>
              </a:buClr>
              <a:buSzPct val="110000"/>
              <a:buFont typeface="Arial"/>
              <a:buChar char="•"/>
              <a:defRPr sz="1800" kern="1200" baseline="0">
                <a:solidFill>
                  <a:srgbClr val="000000"/>
                </a:solidFill>
                <a:latin typeface="Arial" panose="020B0604020202020204" pitchFamily="34" charset="0"/>
                <a:ea typeface="+mn-ea"/>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kern="1200" baseline="0">
                <a:solidFill>
                  <a:srgbClr val="000000"/>
                </a:solidFill>
                <a:latin typeface="Arial" panose="020B0604020202020204" pitchFamily="34" charset="0"/>
                <a:ea typeface="+mn-ea"/>
                <a:cs typeface="Arial" panose="020B0604020202020204" pitchFamily="34" charset="0"/>
              </a:defRPr>
            </a:lvl2pPr>
            <a:lvl3pPr marL="720090" indent="-102870" algn="l" defTabSz="685800" rtl="0" eaLnBrk="1" latinLnBrk="0" hangingPunct="1">
              <a:lnSpc>
                <a:spcPct val="100000"/>
              </a:lnSpc>
              <a:spcBef>
                <a:spcPts val="300"/>
              </a:spcBef>
              <a:buClr>
                <a:schemeClr val="bg2"/>
              </a:buClr>
              <a:buSzPct val="70000"/>
              <a:buFont typeface="Arial" pitchFamily="34" charset="0"/>
              <a:buChar char="•"/>
              <a:defRPr sz="1500" kern="1200">
                <a:solidFill>
                  <a:srgbClr val="000000"/>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buNone/>
            </a:pPr>
            <a:r>
              <a:rPr lang="en-US" sz="1400" b="1" u="sng" dirty="0"/>
              <a:t>MSM/Gay men</a:t>
            </a:r>
          </a:p>
          <a:p>
            <a:pPr lvl="1"/>
            <a:r>
              <a:rPr lang="en-US" sz="1400" b="1" dirty="0">
                <a:solidFill>
                  <a:srgbClr val="0089BB"/>
                </a:solidFill>
              </a:rPr>
              <a:t>Sexual prejudice</a:t>
            </a:r>
          </a:p>
          <a:p>
            <a:pPr lvl="1"/>
            <a:r>
              <a:rPr lang="en-US" sz="1400" dirty="0"/>
              <a:t>Obesity</a:t>
            </a:r>
          </a:p>
          <a:p>
            <a:pPr lvl="1"/>
            <a:r>
              <a:rPr lang="en-US" sz="1400" b="1" dirty="0">
                <a:solidFill>
                  <a:srgbClr val="0089BB"/>
                </a:solidFill>
              </a:rPr>
              <a:t>HIV/STI</a:t>
            </a:r>
          </a:p>
          <a:p>
            <a:pPr lvl="1"/>
            <a:r>
              <a:rPr lang="en-US" sz="1400" dirty="0"/>
              <a:t>Suicide</a:t>
            </a:r>
          </a:p>
          <a:p>
            <a:pPr lvl="1"/>
            <a:r>
              <a:rPr lang="en-US" sz="1400" b="1" dirty="0">
                <a:solidFill>
                  <a:srgbClr val="0089BB"/>
                </a:solidFill>
              </a:rPr>
              <a:t>Alcohol/Substance abuse</a:t>
            </a:r>
          </a:p>
          <a:p>
            <a:pPr lvl="1"/>
            <a:r>
              <a:rPr lang="en-US" sz="1400" b="1" dirty="0">
                <a:solidFill>
                  <a:srgbClr val="0089BB"/>
                </a:solidFill>
              </a:rPr>
              <a:t>Homelessness</a:t>
            </a:r>
          </a:p>
          <a:p>
            <a:pPr lvl="1"/>
            <a:r>
              <a:rPr lang="en-US" sz="1400" b="1" dirty="0">
                <a:solidFill>
                  <a:srgbClr val="0089BB"/>
                </a:solidFill>
              </a:rPr>
              <a:t>Mental health</a:t>
            </a:r>
          </a:p>
          <a:p>
            <a:pPr lvl="1"/>
            <a:r>
              <a:rPr lang="en-US" sz="1400" b="1" dirty="0">
                <a:solidFill>
                  <a:srgbClr val="0089BB"/>
                </a:solidFill>
              </a:rPr>
              <a:t>Access to care</a:t>
            </a:r>
          </a:p>
          <a:p>
            <a:pPr fontAlgn="auto">
              <a:spcAft>
                <a:spcPts val="0"/>
              </a:spcAft>
            </a:pPr>
            <a:endParaRPr lang="en-US" dirty="0"/>
          </a:p>
        </p:txBody>
      </p:sp>
      <p:pic>
        <p:nvPicPr>
          <p:cNvPr id="6" name="Picture 5">
            <a:extLst>
              <a:ext uri="{FF2B5EF4-FFF2-40B4-BE49-F238E27FC236}">
                <a16:creationId xmlns:a16="http://schemas.microsoft.com/office/drawing/2014/main" id="{76B0DFB9-E346-B06D-5A2E-9EB674F0CB47}"/>
              </a:ext>
            </a:extLst>
          </p:cNvPr>
          <p:cNvPicPr>
            <a:picLocks noChangeAspect="1"/>
          </p:cNvPicPr>
          <p:nvPr/>
        </p:nvPicPr>
        <p:blipFill rotWithShape="1">
          <a:blip r:embed="rId4"/>
          <a:srcRect l="17500" t="5853" r="17607" b="1117"/>
          <a:stretch/>
        </p:blipFill>
        <p:spPr>
          <a:xfrm>
            <a:off x="4289319" y="2733964"/>
            <a:ext cx="1486488" cy="1770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POV: What “Strong Black Woman” Means to Me | BU Today | Boston University">
            <a:extLst>
              <a:ext uri="{FF2B5EF4-FFF2-40B4-BE49-F238E27FC236}">
                <a16:creationId xmlns:a16="http://schemas.microsoft.com/office/drawing/2014/main" id="{F7D9D02B-F70C-C522-F2EE-1B9694F65A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13" t="-3358" r="14059" b="3358"/>
          <a:stretch/>
        </p:blipFill>
        <p:spPr bwMode="auto">
          <a:xfrm>
            <a:off x="2770196" y="2117115"/>
            <a:ext cx="1954513" cy="18907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NYT hidden epidemic hiv">
            <a:extLst>
              <a:ext uri="{FF2B5EF4-FFF2-40B4-BE49-F238E27FC236}">
                <a16:creationId xmlns:a16="http://schemas.microsoft.com/office/drawing/2014/main" id="{202F1FD2-0528-B2DE-58A6-54A0177E093A}"/>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59282" y="1677786"/>
            <a:ext cx="1467628" cy="1770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514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
                                        <p:tgtEl>
                                          <p:spTgt spid="7"/>
                                        </p:tgtEl>
                                      </p:cBhvr>
                                    </p:animEffect>
                                    <p:set>
                                      <p:cBhvr>
                                        <p:cTn id="15" dur="1" fill="hold">
                                          <p:stCondLst>
                                            <p:cond delay="9"/>
                                          </p:stCondLst>
                                        </p:cTn>
                                        <p:tgtEl>
                                          <p:spTgt spid="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
                                        <p:tgtEl>
                                          <p:spTgt spid="9"/>
                                        </p:tgtEl>
                                      </p:cBhvr>
                                    </p:animEffect>
                                    <p:set>
                                      <p:cBhvr>
                                        <p:cTn id="24" dur="1" fill="hold">
                                          <p:stCondLst>
                                            <p:cond delay="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9E52-EC56-F711-C9D2-CA61018BB0ED}"/>
              </a:ext>
            </a:extLst>
          </p:cNvPr>
          <p:cNvSpPr>
            <a:spLocks noGrp="1"/>
          </p:cNvSpPr>
          <p:nvPr>
            <p:ph type="title"/>
          </p:nvPr>
        </p:nvSpPr>
        <p:spPr/>
        <p:txBody>
          <a:bodyPr/>
          <a:lstStyle/>
          <a:p>
            <a:r>
              <a:rPr lang="en-US" sz="2400" dirty="0"/>
              <a:t>“Perceptions of PrEP” among YBMSM</a:t>
            </a:r>
            <a:endParaRPr lang="en-US" dirty="0"/>
          </a:p>
        </p:txBody>
      </p:sp>
      <p:sp>
        <p:nvSpPr>
          <p:cNvPr id="3" name="Text Placeholder 2">
            <a:extLst>
              <a:ext uri="{FF2B5EF4-FFF2-40B4-BE49-F238E27FC236}">
                <a16:creationId xmlns:a16="http://schemas.microsoft.com/office/drawing/2014/main" id="{CBB2D251-53C1-7F75-6A2B-C81DEAB08F14}"/>
              </a:ext>
            </a:extLst>
          </p:cNvPr>
          <p:cNvSpPr>
            <a:spLocks noGrp="1"/>
          </p:cNvSpPr>
          <p:nvPr>
            <p:ph type="body" sz="quarter" idx="14"/>
          </p:nvPr>
        </p:nvSpPr>
        <p:spPr/>
        <p:txBody>
          <a:bodyPr/>
          <a:lstStyle/>
          <a:p>
            <a:r>
              <a:rPr lang="en-US" sz="800" dirty="0"/>
              <a:t>Elopre et al. AIDS Patient Care and STD (2018)</a:t>
            </a:r>
          </a:p>
          <a:p>
            <a:endParaRPr lang="en-US" dirty="0"/>
          </a:p>
        </p:txBody>
      </p:sp>
      <p:graphicFrame>
        <p:nvGraphicFramePr>
          <p:cNvPr id="4" name="Content Placeholder 4">
            <a:extLst>
              <a:ext uri="{FF2B5EF4-FFF2-40B4-BE49-F238E27FC236}">
                <a16:creationId xmlns:a16="http://schemas.microsoft.com/office/drawing/2014/main" id="{F7C33426-3F45-6173-192E-342C80454E94}"/>
              </a:ext>
            </a:extLst>
          </p:cNvPr>
          <p:cNvGraphicFramePr>
            <a:graphicFrameLocks/>
          </p:cNvGraphicFramePr>
          <p:nvPr>
            <p:extLst>
              <p:ext uri="{D42A27DB-BD31-4B8C-83A1-F6EECF244321}">
                <p14:modId xmlns:p14="http://schemas.microsoft.com/office/powerpoint/2010/main" val="401193027"/>
              </p:ext>
            </p:extLst>
          </p:nvPr>
        </p:nvGraphicFramePr>
        <p:xfrm>
          <a:off x="359285" y="1202055"/>
          <a:ext cx="8425429" cy="3285478"/>
        </p:xfrm>
        <a:graphic>
          <a:graphicData uri="http://schemas.openxmlformats.org/drawingml/2006/table">
            <a:tbl>
              <a:tblPr firstRow="1" firstCol="1" bandRow="1">
                <a:tableStyleId>{6E25E649-3F16-4E02-A733-19D2CDBF48F0}</a:tableStyleId>
              </a:tblPr>
              <a:tblGrid>
                <a:gridCol w="4691743">
                  <a:extLst>
                    <a:ext uri="{9D8B030D-6E8A-4147-A177-3AD203B41FA5}">
                      <a16:colId xmlns:a16="http://schemas.microsoft.com/office/drawing/2014/main" val="2470779792"/>
                    </a:ext>
                  </a:extLst>
                </a:gridCol>
                <a:gridCol w="3733686">
                  <a:extLst>
                    <a:ext uri="{9D8B030D-6E8A-4147-A177-3AD203B41FA5}">
                      <a16:colId xmlns:a16="http://schemas.microsoft.com/office/drawing/2014/main" val="4191383825"/>
                    </a:ext>
                  </a:extLst>
                </a:gridCol>
              </a:tblGrid>
              <a:tr h="234677">
                <a:tc>
                  <a:txBody>
                    <a:bodyPr/>
                    <a:lstStyle/>
                    <a:p>
                      <a:pPr marL="0" marR="0">
                        <a:lnSpc>
                          <a:spcPct val="107000"/>
                        </a:lnSpc>
                        <a:spcBef>
                          <a:spcPts val="0"/>
                        </a:spcBef>
                        <a:spcAft>
                          <a:spcPts val="0"/>
                        </a:spcAft>
                      </a:pPr>
                      <a:r>
                        <a:rPr lang="en-US" sz="1500" dirty="0">
                          <a:effectLst/>
                        </a:rPr>
                        <a:t> CHARACTERISTICS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dirty="0">
                          <a:effectLst/>
                        </a:rPr>
                        <a:t>Total = 25</a:t>
                      </a:r>
                    </a:p>
                  </a:txBody>
                  <a:tcPr marL="76726" marR="76726" marT="0" marB="0"/>
                </a:tc>
                <a:extLst>
                  <a:ext uri="{0D108BD9-81ED-4DB2-BD59-A6C34878D82A}">
                    <a16:rowId xmlns:a16="http://schemas.microsoft.com/office/drawing/2014/main" val="3230063354"/>
                  </a:ext>
                </a:extLst>
              </a:tr>
              <a:tr h="234677">
                <a:tc>
                  <a:txBody>
                    <a:bodyPr/>
                    <a:lstStyle/>
                    <a:p>
                      <a:pPr marL="0" marR="0">
                        <a:lnSpc>
                          <a:spcPct val="107000"/>
                        </a:lnSpc>
                        <a:spcBef>
                          <a:spcPts val="0"/>
                        </a:spcBef>
                        <a:spcAft>
                          <a:spcPts val="0"/>
                        </a:spcAft>
                      </a:pPr>
                      <a:r>
                        <a:rPr lang="en-US" sz="1500">
                          <a:effectLst/>
                        </a:rPr>
                        <a:t>Median Age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24 (18-29)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3697358860"/>
                  </a:ext>
                </a:extLst>
              </a:tr>
              <a:tr h="234677">
                <a:tc>
                  <a:txBody>
                    <a:bodyPr/>
                    <a:lstStyle/>
                    <a:p>
                      <a:pPr marL="0" marR="0">
                        <a:lnSpc>
                          <a:spcPct val="107000"/>
                        </a:lnSpc>
                        <a:spcBef>
                          <a:spcPts val="0"/>
                        </a:spcBef>
                        <a:spcAft>
                          <a:spcPts val="0"/>
                        </a:spcAft>
                      </a:pPr>
                      <a:r>
                        <a:rPr lang="en-US" sz="1500">
                          <a:effectLst/>
                        </a:rPr>
                        <a:t>Has Health Insurance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172089535"/>
                  </a:ext>
                </a:extLst>
              </a:tr>
              <a:tr h="234677">
                <a:tc>
                  <a:txBody>
                    <a:bodyPr/>
                    <a:lstStyle/>
                    <a:p>
                      <a:pPr marL="0" marR="0">
                        <a:lnSpc>
                          <a:spcPct val="107000"/>
                        </a:lnSpc>
                        <a:spcBef>
                          <a:spcPts val="0"/>
                        </a:spcBef>
                        <a:spcAft>
                          <a:spcPts val="0"/>
                        </a:spcAft>
                      </a:pPr>
                      <a:r>
                        <a:rPr lang="en-US" sz="1500">
                          <a:effectLst/>
                        </a:rPr>
                        <a:t>     Yes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21 (84%)</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4265393261"/>
                  </a:ext>
                </a:extLst>
              </a:tr>
              <a:tr h="234677">
                <a:tc>
                  <a:txBody>
                    <a:bodyPr/>
                    <a:lstStyle/>
                    <a:p>
                      <a:pPr marL="0" marR="0">
                        <a:lnSpc>
                          <a:spcPct val="107000"/>
                        </a:lnSpc>
                        <a:spcBef>
                          <a:spcPts val="0"/>
                        </a:spcBef>
                        <a:spcAft>
                          <a:spcPts val="0"/>
                        </a:spcAft>
                      </a:pPr>
                      <a:r>
                        <a:rPr lang="en-US" sz="1500">
                          <a:effectLst/>
                        </a:rPr>
                        <a:t>Regular Source of Healthcare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3569689375"/>
                  </a:ext>
                </a:extLst>
              </a:tr>
              <a:tr h="234677">
                <a:tc>
                  <a:txBody>
                    <a:bodyPr/>
                    <a:lstStyle/>
                    <a:p>
                      <a:pPr marL="0" marR="0">
                        <a:lnSpc>
                          <a:spcPct val="107000"/>
                        </a:lnSpc>
                        <a:spcBef>
                          <a:spcPts val="0"/>
                        </a:spcBef>
                        <a:spcAft>
                          <a:spcPts val="0"/>
                        </a:spcAft>
                      </a:pPr>
                      <a:r>
                        <a:rPr lang="en-US" sz="1500" dirty="0">
                          <a:effectLst/>
                        </a:rPr>
                        <a:t>     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18 (72%)</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538729255"/>
                  </a:ext>
                </a:extLst>
              </a:tr>
              <a:tr h="234677">
                <a:tc>
                  <a:txBody>
                    <a:bodyPr/>
                    <a:lstStyle/>
                    <a:p>
                      <a:pPr marL="0" marR="0">
                        <a:lnSpc>
                          <a:spcPct val="107000"/>
                        </a:lnSpc>
                        <a:spcBef>
                          <a:spcPts val="0"/>
                        </a:spcBef>
                        <a:spcAft>
                          <a:spcPts val="0"/>
                        </a:spcAft>
                      </a:pPr>
                      <a:r>
                        <a:rPr lang="en-US" sz="1500">
                          <a:effectLst/>
                        </a:rPr>
                        <a:t>Self-Described Sexual Identity</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1105565029"/>
                  </a:ext>
                </a:extLst>
              </a:tr>
              <a:tr h="234677">
                <a:tc>
                  <a:txBody>
                    <a:bodyPr/>
                    <a:lstStyle/>
                    <a:p>
                      <a:pPr marL="0" marR="0">
                        <a:lnSpc>
                          <a:spcPct val="107000"/>
                        </a:lnSpc>
                        <a:spcBef>
                          <a:spcPts val="0"/>
                        </a:spcBef>
                        <a:spcAft>
                          <a:spcPts val="0"/>
                        </a:spcAft>
                      </a:pPr>
                      <a:r>
                        <a:rPr lang="en-US" sz="1500">
                          <a:effectLst/>
                        </a:rPr>
                        <a:t>     Gay/MSM/Same gender loving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16 (64%)</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2641335617"/>
                  </a:ext>
                </a:extLst>
              </a:tr>
              <a:tr h="234677">
                <a:tc>
                  <a:txBody>
                    <a:bodyPr/>
                    <a:lstStyle/>
                    <a:p>
                      <a:pPr marL="0" marR="0">
                        <a:lnSpc>
                          <a:spcPct val="107000"/>
                        </a:lnSpc>
                        <a:spcBef>
                          <a:spcPts val="0"/>
                        </a:spcBef>
                        <a:spcAft>
                          <a:spcPts val="0"/>
                        </a:spcAft>
                      </a:pPr>
                      <a:r>
                        <a:rPr lang="en-US" sz="1500" dirty="0">
                          <a:effectLst/>
                        </a:rPr>
                        <a:t>Aware of </a:t>
                      </a:r>
                      <a:r>
                        <a:rPr lang="en-US" sz="1500" dirty="0" err="1">
                          <a:effectLst/>
                        </a:rPr>
                        <a:t>PrEP</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1175749957"/>
                  </a:ext>
                </a:extLst>
              </a:tr>
              <a:tr h="234677">
                <a:tc>
                  <a:txBody>
                    <a:bodyPr/>
                    <a:lstStyle/>
                    <a:p>
                      <a:pPr marL="0" marR="0">
                        <a:lnSpc>
                          <a:spcPct val="107000"/>
                        </a:lnSpc>
                        <a:spcBef>
                          <a:spcPts val="0"/>
                        </a:spcBef>
                        <a:spcAft>
                          <a:spcPts val="0"/>
                        </a:spcAft>
                      </a:pPr>
                      <a:r>
                        <a:rPr lang="en-US" sz="1500">
                          <a:effectLst/>
                        </a:rPr>
                        <a:t>     Yes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25 (100%)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3806709325"/>
                  </a:ext>
                </a:extLst>
              </a:tr>
              <a:tr h="234677">
                <a:tc>
                  <a:txBody>
                    <a:bodyPr/>
                    <a:lstStyle/>
                    <a:p>
                      <a:pPr marL="0" marR="0">
                        <a:lnSpc>
                          <a:spcPct val="107000"/>
                        </a:lnSpc>
                        <a:spcBef>
                          <a:spcPts val="0"/>
                        </a:spcBef>
                        <a:spcAft>
                          <a:spcPts val="0"/>
                        </a:spcAft>
                      </a:pPr>
                      <a:r>
                        <a:rPr lang="en-US" sz="1500">
                          <a:effectLst/>
                        </a:rPr>
                        <a:t>Willing to take PrEP</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1222872692"/>
                  </a:ext>
                </a:extLst>
              </a:tr>
              <a:tr h="234677">
                <a:tc>
                  <a:txBody>
                    <a:bodyPr/>
                    <a:lstStyle/>
                    <a:p>
                      <a:pPr marL="0" marR="0">
                        <a:lnSpc>
                          <a:spcPct val="107000"/>
                        </a:lnSpc>
                        <a:spcBef>
                          <a:spcPts val="0"/>
                        </a:spcBef>
                        <a:spcAft>
                          <a:spcPts val="0"/>
                        </a:spcAft>
                      </a:pPr>
                      <a:r>
                        <a:rPr lang="en-US" sz="1500">
                          <a:effectLst/>
                        </a:rPr>
                        <a:t>     Yes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21 (84%)</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3312947343"/>
                  </a:ext>
                </a:extLst>
              </a:tr>
              <a:tr h="234677">
                <a:tc>
                  <a:txBody>
                    <a:bodyPr/>
                    <a:lstStyle/>
                    <a:p>
                      <a:pPr marL="0" marR="0">
                        <a:lnSpc>
                          <a:spcPct val="107000"/>
                        </a:lnSpc>
                        <a:spcBef>
                          <a:spcPts val="0"/>
                        </a:spcBef>
                        <a:spcAft>
                          <a:spcPts val="0"/>
                        </a:spcAft>
                      </a:pPr>
                      <a:r>
                        <a:rPr lang="en-US" sz="1500">
                          <a:effectLst/>
                        </a:rPr>
                        <a:t>On PrEP</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817349284"/>
                  </a:ext>
                </a:extLst>
              </a:tr>
              <a:tr h="234677">
                <a:tc>
                  <a:txBody>
                    <a:bodyPr/>
                    <a:lstStyle/>
                    <a:p>
                      <a:pPr marL="0" marR="0">
                        <a:lnSpc>
                          <a:spcPct val="107000"/>
                        </a:lnSpc>
                        <a:spcBef>
                          <a:spcPts val="0"/>
                        </a:spcBef>
                        <a:spcAft>
                          <a:spcPts val="0"/>
                        </a:spcAft>
                      </a:pPr>
                      <a:r>
                        <a:rPr lang="en-US" sz="1500">
                          <a:effectLst/>
                        </a:rPr>
                        <a:t>     No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tc>
                  <a:txBody>
                    <a:bodyPr/>
                    <a:lstStyle/>
                    <a:p>
                      <a:pPr marL="0" marR="0" algn="ctr">
                        <a:lnSpc>
                          <a:spcPct val="107000"/>
                        </a:lnSpc>
                        <a:spcBef>
                          <a:spcPts val="0"/>
                        </a:spcBef>
                        <a:spcAft>
                          <a:spcPts val="0"/>
                        </a:spcAft>
                      </a:pPr>
                      <a:r>
                        <a:rPr lang="en-US" sz="1500" b="1" dirty="0">
                          <a:effectLst/>
                        </a:rPr>
                        <a:t>21 (84%)</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76726" marR="76726" marT="0" marB="0"/>
                </a:tc>
                <a:extLst>
                  <a:ext uri="{0D108BD9-81ED-4DB2-BD59-A6C34878D82A}">
                    <a16:rowId xmlns:a16="http://schemas.microsoft.com/office/drawing/2014/main" val="207615004"/>
                  </a:ext>
                </a:extLst>
              </a:tr>
            </a:tbl>
          </a:graphicData>
        </a:graphic>
      </p:graphicFrame>
    </p:spTree>
    <p:extLst>
      <p:ext uri="{BB962C8B-B14F-4D97-AF65-F5344CB8AC3E}">
        <p14:creationId xmlns:p14="http://schemas.microsoft.com/office/powerpoint/2010/main" val="290398866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4238-52E0-2360-417B-73EAC6F1C3E4}"/>
              </a:ext>
            </a:extLst>
          </p:cNvPr>
          <p:cNvSpPr>
            <a:spLocks noGrp="1"/>
          </p:cNvSpPr>
          <p:nvPr>
            <p:ph type="title"/>
          </p:nvPr>
        </p:nvSpPr>
        <p:spPr/>
        <p:txBody>
          <a:bodyPr/>
          <a:lstStyle/>
          <a:p>
            <a:r>
              <a:rPr lang="en-US" dirty="0"/>
              <a:t>Stigma Related to being Black, Gay and Living in the South</a:t>
            </a:r>
          </a:p>
        </p:txBody>
      </p:sp>
      <p:sp>
        <p:nvSpPr>
          <p:cNvPr id="3" name="Text Placeholder 2">
            <a:extLst>
              <a:ext uri="{FF2B5EF4-FFF2-40B4-BE49-F238E27FC236}">
                <a16:creationId xmlns:a16="http://schemas.microsoft.com/office/drawing/2014/main" id="{3BAC23BE-95B2-79F5-4802-183A7E9154F9}"/>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212A1231-D0C3-455C-83D2-3F7A2538F45F}"/>
              </a:ext>
            </a:extLst>
          </p:cNvPr>
          <p:cNvSpPr>
            <a:spLocks noGrp="1"/>
          </p:cNvSpPr>
          <p:nvPr>
            <p:ph sz="half" idx="2"/>
          </p:nvPr>
        </p:nvSpPr>
        <p:spPr/>
        <p:txBody>
          <a:bodyPr>
            <a:normAutofit/>
          </a:bodyPr>
          <a:lstStyle/>
          <a:p>
            <a:r>
              <a:rPr lang="en-US" sz="2000" i="1" dirty="0">
                <a:solidFill>
                  <a:srgbClr val="002060"/>
                </a:solidFill>
              </a:rPr>
              <a:t>“</a:t>
            </a:r>
            <a:r>
              <a:rPr lang="en-US" sz="2000" b="1" i="1" dirty="0">
                <a:solidFill>
                  <a:srgbClr val="FF0000"/>
                </a:solidFill>
              </a:rPr>
              <a:t>I don’t feel like I’ve ever had true peace of mind in a sexual encounter in my life</a:t>
            </a:r>
            <a:r>
              <a:rPr lang="en-US" sz="2000" i="1" dirty="0">
                <a:solidFill>
                  <a:srgbClr val="002060"/>
                </a:solidFill>
              </a:rPr>
              <a:t>, which is kind of sad…straight people… They have no idea what that is because there’s no shame associated with their sex. So much shame associated with gay people, gay sex and all that stuff…” – CP120, 29 years old, Gay</a:t>
            </a:r>
          </a:p>
          <a:p>
            <a:pPr>
              <a:spcBef>
                <a:spcPts val="1600"/>
              </a:spcBef>
            </a:pPr>
            <a:r>
              <a:rPr lang="en-US" sz="2000" dirty="0">
                <a:solidFill>
                  <a:schemeClr val="tx1"/>
                </a:solidFill>
              </a:rPr>
              <a:t>Subtheme – Perceived Masculinity among Male Relatives</a:t>
            </a:r>
          </a:p>
          <a:p>
            <a:pPr lvl="1"/>
            <a:r>
              <a:rPr lang="en-US" i="1" dirty="0">
                <a:solidFill>
                  <a:srgbClr val="002060"/>
                </a:solidFill>
              </a:rPr>
              <a:t>“So, like, </a:t>
            </a:r>
            <a:r>
              <a:rPr lang="en-US" b="1" i="1" dirty="0">
                <a:solidFill>
                  <a:srgbClr val="FF0000"/>
                </a:solidFill>
              </a:rPr>
              <a:t>the Black community foundationally, I think has an idea of a conceptualized masculinity</a:t>
            </a:r>
            <a:r>
              <a:rPr lang="en-US" i="1" dirty="0">
                <a:solidFill>
                  <a:srgbClr val="002060"/>
                </a:solidFill>
              </a:rPr>
              <a:t> that homosexuality naturally seems to kind of not claim – I think a lot of it becomes a fear that you can’t be a man, or something if you’re gay...” – CP 100, 20 years old, Gay</a:t>
            </a:r>
            <a:endParaRPr lang="en-US" dirty="0">
              <a:solidFill>
                <a:srgbClr val="002060"/>
              </a:solidFill>
            </a:endParaRPr>
          </a:p>
          <a:p>
            <a:pPr lvl="1"/>
            <a:endParaRPr lang="en-US" dirty="0"/>
          </a:p>
        </p:txBody>
      </p:sp>
    </p:spTree>
    <p:extLst>
      <p:ext uri="{BB962C8B-B14F-4D97-AF65-F5344CB8AC3E}">
        <p14:creationId xmlns:p14="http://schemas.microsoft.com/office/powerpoint/2010/main" val="398693960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2485-988D-2470-4C6F-8BC51E3A0451}"/>
              </a:ext>
            </a:extLst>
          </p:cNvPr>
          <p:cNvSpPr>
            <a:spLocks noGrp="1"/>
          </p:cNvSpPr>
          <p:nvPr>
            <p:ph type="title"/>
          </p:nvPr>
        </p:nvSpPr>
        <p:spPr/>
        <p:txBody>
          <a:bodyPr/>
          <a:lstStyle/>
          <a:p>
            <a:r>
              <a:rPr lang="en-US" dirty="0"/>
              <a:t>Gaining Acceptance of Sexual Identity - Themes</a:t>
            </a:r>
          </a:p>
        </p:txBody>
      </p:sp>
      <p:sp>
        <p:nvSpPr>
          <p:cNvPr id="3" name="Text Placeholder 2">
            <a:extLst>
              <a:ext uri="{FF2B5EF4-FFF2-40B4-BE49-F238E27FC236}">
                <a16:creationId xmlns:a16="http://schemas.microsoft.com/office/drawing/2014/main" id="{DC44CA6E-DD95-A22B-E58D-10E6A43E590C}"/>
              </a:ext>
            </a:extLst>
          </p:cNvPr>
          <p:cNvSpPr>
            <a:spLocks noGrp="1"/>
          </p:cNvSpPr>
          <p:nvPr>
            <p:ph type="body" sz="quarter" idx="14"/>
          </p:nvPr>
        </p:nvSpPr>
        <p:spPr/>
        <p:txBody>
          <a:bodyPr/>
          <a:lstStyle/>
          <a:p>
            <a:r>
              <a:rPr lang="en-US" sz="1050" dirty="0"/>
              <a:t>Elopre and </a:t>
            </a:r>
            <a:r>
              <a:rPr lang="en-US" sz="1050" dirty="0" err="1"/>
              <a:t>Hussen</a:t>
            </a:r>
            <a:r>
              <a:rPr lang="en-US" sz="1050" dirty="0"/>
              <a:t> et al. </a:t>
            </a:r>
            <a:r>
              <a:rPr lang="en-US" sz="1050" i="1" dirty="0"/>
              <a:t>Behavioral Medicine (2021)</a:t>
            </a:r>
            <a:r>
              <a:rPr lang="en-US" sz="1050" dirty="0"/>
              <a:t>.</a:t>
            </a:r>
          </a:p>
          <a:p>
            <a:endParaRPr lang="en-US" dirty="0"/>
          </a:p>
        </p:txBody>
      </p:sp>
      <p:sp>
        <p:nvSpPr>
          <p:cNvPr id="4" name="Content Placeholder 3">
            <a:extLst>
              <a:ext uri="{FF2B5EF4-FFF2-40B4-BE49-F238E27FC236}">
                <a16:creationId xmlns:a16="http://schemas.microsoft.com/office/drawing/2014/main" id="{4E95AD1F-07C8-04DC-7006-F8E4F861B621}"/>
              </a:ext>
            </a:extLst>
          </p:cNvPr>
          <p:cNvSpPr>
            <a:spLocks noGrp="1"/>
          </p:cNvSpPr>
          <p:nvPr>
            <p:ph sz="half" idx="2"/>
          </p:nvPr>
        </p:nvSpPr>
        <p:spPr/>
        <p:txBody>
          <a:bodyPr/>
          <a:lstStyle/>
          <a:p>
            <a:r>
              <a:rPr lang="en-US" dirty="0"/>
              <a:t>Homophobia (internalized, perceived and experienced)</a:t>
            </a:r>
          </a:p>
          <a:p>
            <a:pPr lvl="1"/>
            <a:r>
              <a:rPr lang="en-US" dirty="0"/>
              <a:t>Sub-theme related to the coming out experience and religiosity worsening internalized homophobia</a:t>
            </a:r>
          </a:p>
          <a:p>
            <a:r>
              <a:rPr lang="en-US" dirty="0"/>
              <a:t>Social-support networks were important in validation of sexual identity</a:t>
            </a:r>
          </a:p>
          <a:p>
            <a:pPr lvl="1"/>
            <a:r>
              <a:rPr lang="en-US" dirty="0"/>
              <a:t>Networks are often complex consisting of other gay men and Black women</a:t>
            </a:r>
          </a:p>
          <a:p>
            <a:r>
              <a:rPr lang="en-US" dirty="0"/>
              <a:t>Cultural norms in the Black community need to change</a:t>
            </a:r>
          </a:p>
          <a:p>
            <a:pPr lvl="1"/>
            <a:r>
              <a:rPr lang="en-US" dirty="0"/>
              <a:t>Heteronormative ideals</a:t>
            </a:r>
          </a:p>
          <a:p>
            <a:pPr lvl="1"/>
            <a:r>
              <a:rPr lang="en-US" dirty="0"/>
              <a:t>Religious Beliefs</a:t>
            </a:r>
          </a:p>
          <a:p>
            <a:pPr lvl="1"/>
            <a:r>
              <a:rPr lang="en-US" dirty="0"/>
              <a:t>Lack of Black gay and bisexual role models</a:t>
            </a:r>
          </a:p>
        </p:txBody>
      </p:sp>
    </p:spTree>
    <p:extLst>
      <p:ext uri="{BB962C8B-B14F-4D97-AF65-F5344CB8AC3E}">
        <p14:creationId xmlns:p14="http://schemas.microsoft.com/office/powerpoint/2010/main" val="27531527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F52-40A5-2FCE-B5A9-13F165611655}"/>
              </a:ext>
            </a:extLst>
          </p:cNvPr>
          <p:cNvSpPr>
            <a:spLocks noGrp="1"/>
          </p:cNvSpPr>
          <p:nvPr>
            <p:ph type="title"/>
          </p:nvPr>
        </p:nvSpPr>
        <p:spPr/>
        <p:txBody>
          <a:bodyPr/>
          <a:lstStyle/>
          <a:p>
            <a:r>
              <a:rPr lang="en-US" dirty="0"/>
              <a:t>Multi-level Interventions </a:t>
            </a:r>
          </a:p>
        </p:txBody>
      </p:sp>
      <p:sp>
        <p:nvSpPr>
          <p:cNvPr id="3" name="Text Placeholder 2">
            <a:extLst>
              <a:ext uri="{FF2B5EF4-FFF2-40B4-BE49-F238E27FC236}">
                <a16:creationId xmlns:a16="http://schemas.microsoft.com/office/drawing/2014/main" id="{75373AEC-ED9E-B84D-7BA3-3625BB915102}"/>
              </a:ext>
            </a:extLst>
          </p:cNvPr>
          <p:cNvSpPr>
            <a:spLocks noGrp="1"/>
          </p:cNvSpPr>
          <p:nvPr>
            <p:ph type="body" sz="quarter" idx="14"/>
          </p:nvPr>
        </p:nvSpPr>
        <p:spPr/>
        <p:txBody>
          <a:bodyPr/>
          <a:lstStyle/>
          <a:p>
            <a:endParaRPr lang="en-US"/>
          </a:p>
        </p:txBody>
      </p:sp>
      <p:graphicFrame>
        <p:nvGraphicFramePr>
          <p:cNvPr id="29" name="Diagram 28">
            <a:extLst>
              <a:ext uri="{FF2B5EF4-FFF2-40B4-BE49-F238E27FC236}">
                <a16:creationId xmlns:a16="http://schemas.microsoft.com/office/drawing/2014/main" id="{5164014D-DC35-C5BD-0509-C90F0CBC4746}"/>
              </a:ext>
            </a:extLst>
          </p:cNvPr>
          <p:cNvGraphicFramePr/>
          <p:nvPr>
            <p:extLst>
              <p:ext uri="{D42A27DB-BD31-4B8C-83A1-F6EECF244321}">
                <p14:modId xmlns:p14="http://schemas.microsoft.com/office/powerpoint/2010/main" val="3657896803"/>
              </p:ext>
            </p:extLst>
          </p:nvPr>
        </p:nvGraphicFramePr>
        <p:xfrm>
          <a:off x="240144" y="981221"/>
          <a:ext cx="6012873" cy="3791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Picture 29">
            <a:extLst>
              <a:ext uri="{FF2B5EF4-FFF2-40B4-BE49-F238E27FC236}">
                <a16:creationId xmlns:a16="http://schemas.microsoft.com/office/drawing/2014/main" id="{D54C38F8-618C-2F6B-FD41-4D5EBDF965C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colorTemperature colorTemp="5900"/>
                    </a14:imgEffect>
                    <a14:imgEffect>
                      <a14:saturation sat="0"/>
                    </a14:imgEffect>
                    <a14:imgEffect>
                      <a14:brightnessContrast bright="40000"/>
                    </a14:imgEffect>
                  </a14:imgLayer>
                </a14:imgProps>
              </a:ext>
            </a:extLst>
          </a:blip>
          <a:stretch>
            <a:fillRect/>
          </a:stretch>
        </p:blipFill>
        <p:spPr>
          <a:xfrm flipH="1">
            <a:off x="5627658" y="3969660"/>
            <a:ext cx="559654" cy="603804"/>
          </a:xfrm>
          <a:prstGeom prst="rect">
            <a:avLst/>
          </a:prstGeom>
        </p:spPr>
      </p:pic>
      <p:pic>
        <p:nvPicPr>
          <p:cNvPr id="31" name="Picture 30">
            <a:extLst>
              <a:ext uri="{FF2B5EF4-FFF2-40B4-BE49-F238E27FC236}">
                <a16:creationId xmlns:a16="http://schemas.microsoft.com/office/drawing/2014/main" id="{4057F12C-6198-5B13-07A8-FBC15BAD1B94}"/>
              </a:ext>
            </a:extLst>
          </p:cNvPr>
          <p:cNvPicPr>
            <a:picLocks noChangeAspect="1"/>
          </p:cNvPicPr>
          <p:nvPr/>
        </p:nvPicPr>
        <p:blipFill>
          <a:blip r:embed="rId10"/>
          <a:stretch>
            <a:fillRect/>
          </a:stretch>
        </p:blipFill>
        <p:spPr>
          <a:xfrm>
            <a:off x="5814828" y="3282825"/>
            <a:ext cx="372484" cy="514848"/>
          </a:xfrm>
          <a:prstGeom prst="rect">
            <a:avLst/>
          </a:prstGeom>
        </p:spPr>
      </p:pic>
      <p:pic>
        <p:nvPicPr>
          <p:cNvPr id="32" name="Picture 31">
            <a:extLst>
              <a:ext uri="{FF2B5EF4-FFF2-40B4-BE49-F238E27FC236}">
                <a16:creationId xmlns:a16="http://schemas.microsoft.com/office/drawing/2014/main" id="{29331079-131E-C54A-3E19-03D8ED0070FA}"/>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bright="40000"/>
                    </a14:imgEffect>
                  </a14:imgLayer>
                </a14:imgProps>
              </a:ext>
            </a:extLst>
          </a:blip>
          <a:stretch>
            <a:fillRect/>
          </a:stretch>
        </p:blipFill>
        <p:spPr>
          <a:xfrm flipH="1">
            <a:off x="5744735" y="2617553"/>
            <a:ext cx="701106" cy="499274"/>
          </a:xfrm>
          <a:prstGeom prst="rect">
            <a:avLst/>
          </a:prstGeom>
        </p:spPr>
      </p:pic>
      <p:pic>
        <p:nvPicPr>
          <p:cNvPr id="33" name="Picture 32">
            <a:extLst>
              <a:ext uri="{FF2B5EF4-FFF2-40B4-BE49-F238E27FC236}">
                <a16:creationId xmlns:a16="http://schemas.microsoft.com/office/drawing/2014/main" id="{07583A3D-2CA5-5821-FCB7-F0E5A8A0A1D9}"/>
              </a:ext>
            </a:extLst>
          </p:cNvPr>
          <p:cNvPicPr>
            <a:picLocks noChangeAspect="1"/>
          </p:cNvPicPr>
          <p:nvPr/>
        </p:nvPicPr>
        <p:blipFill rotWithShape="1">
          <a:blip r:embed="rId13"/>
          <a:srcRect b="11196"/>
          <a:stretch/>
        </p:blipFill>
        <p:spPr>
          <a:xfrm>
            <a:off x="5627660" y="1647116"/>
            <a:ext cx="935256" cy="896983"/>
          </a:xfrm>
          <a:prstGeom prst="rect">
            <a:avLst/>
          </a:prstGeom>
        </p:spPr>
      </p:pic>
      <p:cxnSp>
        <p:nvCxnSpPr>
          <p:cNvPr id="34" name="Straight Connector 33">
            <a:extLst>
              <a:ext uri="{FF2B5EF4-FFF2-40B4-BE49-F238E27FC236}">
                <a16:creationId xmlns:a16="http://schemas.microsoft.com/office/drawing/2014/main" id="{A4B2474A-85C9-3941-3857-C8D689D64F02}"/>
              </a:ext>
            </a:extLst>
          </p:cNvPr>
          <p:cNvCxnSpPr>
            <a:cxnSpLocks/>
          </p:cNvCxnSpPr>
          <p:nvPr/>
        </p:nvCxnSpPr>
        <p:spPr>
          <a:xfrm flipH="1">
            <a:off x="4634218" y="2235460"/>
            <a:ext cx="99344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B0A335B-46B6-AAF5-8EE0-DE709385A202}"/>
              </a:ext>
            </a:extLst>
          </p:cNvPr>
          <p:cNvCxnSpPr>
            <a:cxnSpLocks/>
          </p:cNvCxnSpPr>
          <p:nvPr/>
        </p:nvCxnSpPr>
        <p:spPr>
          <a:xfrm flipH="1">
            <a:off x="4412014" y="2867190"/>
            <a:ext cx="121564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0728E6F-6B4D-3A5D-02AB-93F893847ACB}"/>
              </a:ext>
            </a:extLst>
          </p:cNvPr>
          <p:cNvCxnSpPr>
            <a:cxnSpLocks/>
          </p:cNvCxnSpPr>
          <p:nvPr/>
        </p:nvCxnSpPr>
        <p:spPr>
          <a:xfrm flipH="1">
            <a:off x="4184073" y="3540249"/>
            <a:ext cx="144358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90764B25-B2EB-8182-D6F2-B4C9BC68953C}"/>
              </a:ext>
            </a:extLst>
          </p:cNvPr>
          <p:cNvCxnSpPr>
            <a:cxnSpLocks/>
          </p:cNvCxnSpPr>
          <p:nvPr/>
        </p:nvCxnSpPr>
        <p:spPr>
          <a:xfrm flipH="1">
            <a:off x="3640778" y="4264827"/>
            <a:ext cx="1986880" cy="0"/>
          </a:xfrm>
          <a:prstGeom prst="line">
            <a:avLst/>
          </a:prstGeom>
          <a:ln w="12700"/>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91E9C7E-55AB-E8FD-D17F-16F2685323B1}"/>
              </a:ext>
            </a:extLst>
          </p:cNvPr>
          <p:cNvSpPr/>
          <p:nvPr/>
        </p:nvSpPr>
        <p:spPr>
          <a:xfrm>
            <a:off x="2168924" y="2235721"/>
            <a:ext cx="2125981" cy="47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dirty="0">
                <a:latin typeface="Arial" panose="020B0604020202020204" pitchFamily="34" charset="0"/>
                <a:cs typeface="Arial" panose="020B0604020202020204" pitchFamily="34" charset="0"/>
              </a:rPr>
              <a:t>Community Level: Churches, Black-owned businesses, fraternities and sororities</a:t>
            </a:r>
          </a:p>
        </p:txBody>
      </p:sp>
    </p:spTree>
    <p:extLst>
      <p:ext uri="{BB962C8B-B14F-4D97-AF65-F5344CB8AC3E}">
        <p14:creationId xmlns:p14="http://schemas.microsoft.com/office/powerpoint/2010/main" val="5143460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4B1E-E392-AD48-A681-2DDAFCC0CB19}"/>
              </a:ext>
            </a:extLst>
          </p:cNvPr>
          <p:cNvSpPr>
            <a:spLocks noGrp="1"/>
          </p:cNvSpPr>
          <p:nvPr>
            <p:ph type="title"/>
          </p:nvPr>
        </p:nvSpPr>
        <p:spPr/>
        <p:txBody>
          <a:bodyPr/>
          <a:lstStyle/>
          <a:p>
            <a:r>
              <a:rPr lang="en-US" dirty="0"/>
              <a:t>Addressing Outstanding Barriers</a:t>
            </a:r>
          </a:p>
        </p:txBody>
      </p:sp>
      <p:sp>
        <p:nvSpPr>
          <p:cNvPr id="3" name="Content Placeholder 2">
            <a:extLst>
              <a:ext uri="{FF2B5EF4-FFF2-40B4-BE49-F238E27FC236}">
                <a16:creationId xmlns:a16="http://schemas.microsoft.com/office/drawing/2014/main" id="{442DB81C-FFA9-7D80-D3E6-061A5CE8D7DC}"/>
              </a:ext>
            </a:extLst>
          </p:cNvPr>
          <p:cNvSpPr>
            <a:spLocks noGrp="1"/>
          </p:cNvSpPr>
          <p:nvPr>
            <p:ph sz="half" idx="2"/>
          </p:nvPr>
        </p:nvSpPr>
        <p:spPr/>
        <p:txBody>
          <a:bodyPr/>
          <a:lstStyle/>
          <a:p>
            <a:r>
              <a:rPr lang="en-US" dirty="0"/>
              <a:t>Universal access to quality healthcare</a:t>
            </a:r>
          </a:p>
          <a:p>
            <a:r>
              <a:rPr lang="en-US" dirty="0"/>
              <a:t>Geographical, racial and ethnic disparities in HIV (as well as HIV prevention) services</a:t>
            </a:r>
          </a:p>
          <a:p>
            <a:r>
              <a:rPr lang="en-US" dirty="0"/>
              <a:t>Address discrimination and racism in health care</a:t>
            </a:r>
          </a:p>
          <a:p>
            <a:r>
              <a:rPr lang="en-US" dirty="0"/>
              <a:t>Advancing and protecting LGBTQ+ rights, access to services and engagement in the response</a:t>
            </a:r>
          </a:p>
          <a:p>
            <a:r>
              <a:rPr lang="en-US" dirty="0"/>
              <a:t>Create an enabling environment</a:t>
            </a:r>
          </a:p>
        </p:txBody>
      </p:sp>
      <p:sp>
        <p:nvSpPr>
          <p:cNvPr id="4" name="Text Placeholder 3">
            <a:extLst>
              <a:ext uri="{FF2B5EF4-FFF2-40B4-BE49-F238E27FC236}">
                <a16:creationId xmlns:a16="http://schemas.microsoft.com/office/drawing/2014/main" id="{61FA16D5-322B-A7ED-FC3D-F62AB8330A44}"/>
              </a:ext>
            </a:extLst>
          </p:cNvPr>
          <p:cNvSpPr>
            <a:spLocks noGrp="1"/>
          </p:cNvSpPr>
          <p:nvPr>
            <p:ph type="body" sz="quarter" idx="14"/>
          </p:nvPr>
        </p:nvSpPr>
        <p:spPr/>
        <p:txBody>
          <a:bodyPr/>
          <a:lstStyle/>
          <a:p>
            <a:r>
              <a:rPr lang="en-US" sz="1050" b="0" i="1" strike="noStrike" spc="-1" dirty="0">
                <a:latin typeface="Arial"/>
              </a:rPr>
              <a:t>The Lancet</a:t>
            </a:r>
            <a:r>
              <a:rPr lang="en-US" sz="1050" b="0" strike="noStrike" spc="-1" dirty="0">
                <a:latin typeface="Arial"/>
              </a:rPr>
              <a:t> 2021 3971151-1156DOI: (10.1016/S0140-6736(21)00390-1) </a:t>
            </a:r>
            <a:endParaRPr lang="en-US" dirty="0"/>
          </a:p>
          <a:p>
            <a:r>
              <a:rPr lang="en-US" sz="1050" b="0" i="1" strike="noStrike" spc="-1" dirty="0">
                <a:latin typeface="Arial"/>
              </a:rPr>
              <a:t>The Lancet</a:t>
            </a:r>
            <a:r>
              <a:rPr lang="en-US" sz="1050" b="0" strike="noStrike" spc="-1" dirty="0">
                <a:latin typeface="Arial"/>
              </a:rPr>
              <a:t> 2021 3971116-1126DOI: (10.1016/S0140-6736(21)00321-4) </a:t>
            </a:r>
          </a:p>
          <a:p>
            <a:endParaRPr lang="en-US" dirty="0"/>
          </a:p>
        </p:txBody>
      </p:sp>
      <p:pic>
        <p:nvPicPr>
          <p:cNvPr id="5" name="Content Placeholder 6">
            <a:extLst>
              <a:ext uri="{FF2B5EF4-FFF2-40B4-BE49-F238E27FC236}">
                <a16:creationId xmlns:a16="http://schemas.microsoft.com/office/drawing/2014/main" id="{4C663950-E750-2950-A81D-E1B69EBAD7E4}"/>
              </a:ext>
            </a:extLst>
          </p:cNvPr>
          <p:cNvPicPr>
            <a:picLocks noChangeAspect="1"/>
          </p:cNvPicPr>
          <p:nvPr/>
        </p:nvPicPr>
        <p:blipFill>
          <a:blip r:embed="rId2"/>
          <a:stretch>
            <a:fillRect/>
          </a:stretch>
        </p:blipFill>
        <p:spPr>
          <a:xfrm>
            <a:off x="4596301" y="1939636"/>
            <a:ext cx="4426567" cy="1792717"/>
          </a:xfrm>
          <a:prstGeom prst="rect">
            <a:avLst/>
          </a:prstGeom>
        </p:spPr>
      </p:pic>
      <p:sp>
        <p:nvSpPr>
          <p:cNvPr id="8" name="TextShape 3">
            <a:extLst>
              <a:ext uri="{FF2B5EF4-FFF2-40B4-BE49-F238E27FC236}">
                <a16:creationId xmlns:a16="http://schemas.microsoft.com/office/drawing/2014/main" id="{F7C80F57-F088-730F-8A50-EC5EDFCA4433}"/>
              </a:ext>
            </a:extLst>
          </p:cNvPr>
          <p:cNvSpPr txBox="1"/>
          <p:nvPr/>
        </p:nvSpPr>
        <p:spPr>
          <a:xfrm>
            <a:off x="4547700" y="3732353"/>
            <a:ext cx="2910935" cy="231120"/>
          </a:xfrm>
          <a:prstGeom prst="rect">
            <a:avLst/>
          </a:prstGeom>
          <a:noFill/>
          <a:ln>
            <a:noFill/>
          </a:ln>
        </p:spPr>
        <p:txBody>
          <a:bodyPr lIns="90000" tIns="46800" rIns="90000" bIns="46800" anchor="ctr"/>
          <a:lstStyle/>
          <a:p>
            <a:r>
              <a:rPr lang="en-US" sz="900" b="0" strike="noStrike" spc="-1" dirty="0">
                <a:latin typeface="Arial"/>
              </a:rPr>
              <a:t>Copyright © 2021 Elsevier Ltd</a:t>
            </a:r>
            <a:r>
              <a:rPr lang="en-US" sz="900" b="0" strike="noStrike" spc="-1" dirty="0">
                <a:latin typeface="Arial"/>
                <a:hlinkClick r:id="rId3"/>
              </a:rPr>
              <a:t> Terms and Conditions</a:t>
            </a:r>
            <a:endParaRPr lang="en-US" sz="900" b="0" strike="noStrike" spc="-1" dirty="0">
              <a:latin typeface="Arial"/>
            </a:endParaRPr>
          </a:p>
        </p:txBody>
      </p:sp>
    </p:spTree>
    <p:extLst>
      <p:ext uri="{BB962C8B-B14F-4D97-AF65-F5344CB8AC3E}">
        <p14:creationId xmlns:p14="http://schemas.microsoft.com/office/powerpoint/2010/main" val="229139334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1853-C7D5-190A-EAF4-AEA96FA03ADA}"/>
              </a:ext>
            </a:extLst>
          </p:cNvPr>
          <p:cNvSpPr>
            <a:spLocks noGrp="1"/>
          </p:cNvSpPr>
          <p:nvPr>
            <p:ph type="title"/>
          </p:nvPr>
        </p:nvSpPr>
        <p:spPr/>
        <p:txBody>
          <a:bodyPr/>
          <a:lstStyle/>
          <a:p>
            <a:pPr marL="114300" indent="0"/>
            <a:r>
              <a:rPr lang="en-US" b="1" dirty="0"/>
              <a:t>Consultation</a:t>
            </a:r>
            <a:br>
              <a:rPr lang="en-US" b="1" dirty="0"/>
            </a:br>
            <a:r>
              <a:rPr lang="en-US" dirty="0" err="1"/>
              <a:t>MedIQ</a:t>
            </a:r>
            <a:r>
              <a:rPr lang="en-US" dirty="0"/>
              <a:t>, Practice Point, Clinical Care Options</a:t>
            </a:r>
            <a:br>
              <a:rPr lang="en-US" dirty="0"/>
            </a:br>
            <a:br>
              <a:rPr lang="en-US" dirty="0"/>
            </a:br>
            <a:r>
              <a:rPr lang="en-US" b="1" dirty="0"/>
              <a:t>Grants</a:t>
            </a:r>
            <a:br>
              <a:rPr lang="en-US" b="1" dirty="0"/>
            </a:br>
            <a:r>
              <a:rPr lang="en-US" dirty="0"/>
              <a:t>Merck</a:t>
            </a:r>
            <a:br>
              <a:rPr lang="en-US" dirty="0"/>
            </a:br>
            <a:r>
              <a:rPr lang="en-US" dirty="0"/>
              <a:t>NIH/NIMH/NICHD </a:t>
            </a:r>
            <a:br>
              <a:rPr lang="en-US" dirty="0"/>
            </a:br>
            <a:endParaRPr lang="en-US" dirty="0"/>
          </a:p>
        </p:txBody>
      </p:sp>
    </p:spTree>
    <p:extLst>
      <p:ext uri="{BB962C8B-B14F-4D97-AF65-F5344CB8AC3E}">
        <p14:creationId xmlns:p14="http://schemas.microsoft.com/office/powerpoint/2010/main" val="135342341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D1F4-53B7-14FD-A55F-2E0DE0232D24}"/>
              </a:ext>
            </a:extLst>
          </p:cNvPr>
          <p:cNvSpPr>
            <a:spLocks noGrp="1"/>
          </p:cNvSpPr>
          <p:nvPr>
            <p:ph type="title"/>
          </p:nvPr>
        </p:nvSpPr>
        <p:spPr/>
        <p:txBody>
          <a:bodyPr/>
          <a:lstStyle/>
          <a:p>
            <a:r>
              <a:rPr lang="en-US" dirty="0"/>
              <a:t>Additional Multi-level Barriers to Utilization and Implementation </a:t>
            </a:r>
          </a:p>
        </p:txBody>
      </p:sp>
    </p:spTree>
    <p:extLst>
      <p:ext uri="{BB962C8B-B14F-4D97-AF65-F5344CB8AC3E}">
        <p14:creationId xmlns:p14="http://schemas.microsoft.com/office/powerpoint/2010/main" val="277827262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4CBF-AE80-0F33-63E4-2E251E07C3EE}"/>
              </a:ext>
            </a:extLst>
          </p:cNvPr>
          <p:cNvSpPr>
            <a:spLocks noGrp="1"/>
          </p:cNvSpPr>
          <p:nvPr>
            <p:ph type="title"/>
          </p:nvPr>
        </p:nvSpPr>
        <p:spPr/>
        <p:txBody>
          <a:bodyPr>
            <a:normAutofit fontScale="90000"/>
          </a:bodyPr>
          <a:lstStyle/>
          <a:p>
            <a:r>
              <a:rPr lang="en-US" dirty="0"/>
              <a:t>“Purview Paradox” - Neither HIV providers nor PCPs consider PrEP implementation within their clinical domain</a:t>
            </a:r>
          </a:p>
        </p:txBody>
      </p:sp>
      <p:sp>
        <p:nvSpPr>
          <p:cNvPr id="4" name="Text Placeholder 3">
            <a:extLst>
              <a:ext uri="{FF2B5EF4-FFF2-40B4-BE49-F238E27FC236}">
                <a16:creationId xmlns:a16="http://schemas.microsoft.com/office/drawing/2014/main" id="{B55DA820-F791-9E0D-3418-7A87B5114B4B}"/>
              </a:ext>
            </a:extLst>
          </p:cNvPr>
          <p:cNvSpPr>
            <a:spLocks noGrp="1"/>
          </p:cNvSpPr>
          <p:nvPr>
            <p:ph type="body" sz="quarter" idx="14"/>
          </p:nvPr>
        </p:nvSpPr>
        <p:spPr/>
        <p:txBody>
          <a:bodyPr/>
          <a:lstStyle/>
          <a:p>
            <a:r>
              <a:rPr lang="en-US" sz="1050" dirty="0" err="1"/>
              <a:t>Krackower</a:t>
            </a:r>
            <a:r>
              <a:rPr lang="en-US" sz="1050" dirty="0"/>
              <a:t> et al. AIDS and Behavior. 2014</a:t>
            </a:r>
          </a:p>
          <a:p>
            <a:r>
              <a:rPr lang="en-US" sz="1050" dirty="0"/>
              <a:t>Moore et al. J Prim Care Community Health. 2020</a:t>
            </a:r>
          </a:p>
          <a:p>
            <a:endParaRPr lang="en-US" dirty="0"/>
          </a:p>
        </p:txBody>
      </p:sp>
      <p:pic>
        <p:nvPicPr>
          <p:cNvPr id="5" name="Content Placeholder 14">
            <a:extLst>
              <a:ext uri="{FF2B5EF4-FFF2-40B4-BE49-F238E27FC236}">
                <a16:creationId xmlns:a16="http://schemas.microsoft.com/office/drawing/2014/main" id="{763E3A2D-8326-7CC5-1847-905DBDDFEB87}"/>
              </a:ext>
            </a:extLst>
          </p:cNvPr>
          <p:cNvPicPr>
            <a:picLocks noChangeAspect="1"/>
          </p:cNvPicPr>
          <p:nvPr/>
        </p:nvPicPr>
        <p:blipFill>
          <a:blip r:embed="rId3"/>
          <a:stretch>
            <a:fillRect/>
          </a:stretch>
        </p:blipFill>
        <p:spPr>
          <a:xfrm>
            <a:off x="774073" y="1135136"/>
            <a:ext cx="2974811" cy="3472255"/>
          </a:xfrm>
          <a:prstGeom prst="rect">
            <a:avLst/>
          </a:prstGeom>
          <a:ln>
            <a:solidFill>
              <a:srgbClr val="006241"/>
            </a:solidFill>
          </a:ln>
        </p:spPr>
      </p:pic>
      <p:pic>
        <p:nvPicPr>
          <p:cNvPr id="6" name="Content Placeholder 16">
            <a:extLst>
              <a:ext uri="{FF2B5EF4-FFF2-40B4-BE49-F238E27FC236}">
                <a16:creationId xmlns:a16="http://schemas.microsoft.com/office/drawing/2014/main" id="{6F6D6DB3-2676-9798-A8DC-03B51B67B26F}"/>
              </a:ext>
            </a:extLst>
          </p:cNvPr>
          <p:cNvPicPr>
            <a:picLocks noChangeAspect="1"/>
          </p:cNvPicPr>
          <p:nvPr/>
        </p:nvPicPr>
        <p:blipFill rotWithShape="1">
          <a:blip r:embed="rId4"/>
          <a:srcRect r="1901"/>
          <a:stretch/>
        </p:blipFill>
        <p:spPr>
          <a:xfrm>
            <a:off x="4300441" y="1146463"/>
            <a:ext cx="4244975" cy="3472489"/>
          </a:xfrm>
          <a:prstGeom prst="rect">
            <a:avLst/>
          </a:prstGeom>
          <a:ln>
            <a:solidFill>
              <a:srgbClr val="006241"/>
            </a:solidFill>
          </a:ln>
        </p:spPr>
      </p:pic>
    </p:spTree>
    <p:extLst>
      <p:ext uri="{BB962C8B-B14F-4D97-AF65-F5344CB8AC3E}">
        <p14:creationId xmlns:p14="http://schemas.microsoft.com/office/powerpoint/2010/main" val="27224125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E5AD-600A-15F6-BB04-C7F6B957813D}"/>
              </a:ext>
            </a:extLst>
          </p:cNvPr>
          <p:cNvSpPr>
            <a:spLocks noGrp="1"/>
          </p:cNvSpPr>
          <p:nvPr>
            <p:ph type="title"/>
          </p:nvPr>
        </p:nvSpPr>
        <p:spPr/>
        <p:txBody>
          <a:bodyPr/>
          <a:lstStyle/>
          <a:p>
            <a:r>
              <a:rPr lang="en-US" dirty="0"/>
              <a:t>System-Level Barriers</a:t>
            </a:r>
          </a:p>
        </p:txBody>
      </p:sp>
      <p:sp>
        <p:nvSpPr>
          <p:cNvPr id="3" name="Text Placeholder 2">
            <a:extLst>
              <a:ext uri="{FF2B5EF4-FFF2-40B4-BE49-F238E27FC236}">
                <a16:creationId xmlns:a16="http://schemas.microsoft.com/office/drawing/2014/main" id="{D9DCDA4A-C291-8343-0740-A0EAAE46A01B}"/>
              </a:ext>
            </a:extLst>
          </p:cNvPr>
          <p:cNvSpPr>
            <a:spLocks noGrp="1"/>
          </p:cNvSpPr>
          <p:nvPr>
            <p:ph type="body" sz="quarter" idx="14"/>
          </p:nvPr>
        </p:nvSpPr>
        <p:spPr/>
        <p:txBody>
          <a:bodyPr/>
          <a:lstStyle/>
          <a:p>
            <a:r>
              <a:rPr lang="en-US" sz="800" dirty="0"/>
              <a:t>Mayer, Agwu and Malebranche. Advances in Therapy. 2020.</a:t>
            </a:r>
          </a:p>
          <a:p>
            <a:r>
              <a:rPr lang="en-US" sz="800" dirty="0" err="1"/>
              <a:t>Gollub</a:t>
            </a:r>
            <a:r>
              <a:rPr lang="en-US" sz="800" dirty="0"/>
              <a:t> and Vaughan. AIDS Education and Prevention 2022.</a:t>
            </a:r>
          </a:p>
          <a:p>
            <a:endParaRPr lang="en-US" dirty="0"/>
          </a:p>
        </p:txBody>
      </p:sp>
      <p:pic>
        <p:nvPicPr>
          <p:cNvPr id="4" name="Chart Placeholder 11">
            <a:extLst>
              <a:ext uri="{FF2B5EF4-FFF2-40B4-BE49-F238E27FC236}">
                <a16:creationId xmlns:a16="http://schemas.microsoft.com/office/drawing/2014/main" id="{A7AD3ACB-8AAF-AEC5-5D80-525D3355674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09543" y="1006782"/>
            <a:ext cx="6724914" cy="3548593"/>
          </a:xfrm>
          <a:prstGeom prst="rect">
            <a:avLst/>
          </a:prstGeom>
          <a:ln>
            <a:solidFill>
              <a:srgbClr val="006241"/>
            </a:solidFill>
          </a:ln>
        </p:spPr>
      </p:pic>
    </p:spTree>
    <p:extLst>
      <p:ext uri="{BB962C8B-B14F-4D97-AF65-F5344CB8AC3E}">
        <p14:creationId xmlns:p14="http://schemas.microsoft.com/office/powerpoint/2010/main" val="75619237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FDE3-5DBD-3B01-9F72-806D766D60E7}"/>
              </a:ext>
            </a:extLst>
          </p:cNvPr>
          <p:cNvSpPr>
            <a:spLocks noGrp="1"/>
          </p:cNvSpPr>
          <p:nvPr>
            <p:ph type="title"/>
          </p:nvPr>
        </p:nvSpPr>
        <p:spPr/>
        <p:txBody>
          <a:bodyPr/>
          <a:lstStyle/>
          <a:p>
            <a:r>
              <a:rPr lang="en-US" dirty="0"/>
              <a:t>PrEP Care Means Comprehensive Care</a:t>
            </a:r>
          </a:p>
        </p:txBody>
      </p:sp>
      <p:sp>
        <p:nvSpPr>
          <p:cNvPr id="3" name="Content Placeholder 2">
            <a:extLst>
              <a:ext uri="{FF2B5EF4-FFF2-40B4-BE49-F238E27FC236}">
                <a16:creationId xmlns:a16="http://schemas.microsoft.com/office/drawing/2014/main" id="{403853CC-99A4-7018-6741-6539D45AFF2A}"/>
              </a:ext>
            </a:extLst>
          </p:cNvPr>
          <p:cNvSpPr>
            <a:spLocks noGrp="1"/>
          </p:cNvSpPr>
          <p:nvPr>
            <p:ph sz="half" idx="2"/>
          </p:nvPr>
        </p:nvSpPr>
        <p:spPr>
          <a:xfrm>
            <a:off x="323851" y="1135604"/>
            <a:ext cx="3288926" cy="3600450"/>
          </a:xfrm>
        </p:spPr>
        <p:txBody>
          <a:bodyPr>
            <a:normAutofit/>
          </a:bodyPr>
          <a:lstStyle/>
          <a:p>
            <a:r>
              <a:rPr lang="en-US" dirty="0"/>
              <a:t>Higher retention in PrEP care</a:t>
            </a:r>
          </a:p>
          <a:p>
            <a:pPr lvl="1"/>
            <a:r>
              <a:rPr lang="en-US" sz="1800" dirty="0"/>
              <a:t>Male gender at birth</a:t>
            </a:r>
          </a:p>
          <a:p>
            <a:pPr lvl="1"/>
            <a:r>
              <a:rPr lang="en-US" sz="1800" dirty="0"/>
              <a:t> Transition PEP to PrEP</a:t>
            </a:r>
          </a:p>
          <a:p>
            <a:pPr lvl="1"/>
            <a:r>
              <a:rPr lang="en-US" sz="1800" b="1" dirty="0"/>
              <a:t>Participation in mental health services</a:t>
            </a:r>
          </a:p>
          <a:p>
            <a:endParaRPr lang="en-US" dirty="0"/>
          </a:p>
        </p:txBody>
      </p:sp>
      <p:sp>
        <p:nvSpPr>
          <p:cNvPr id="4" name="Text Placeholder 3">
            <a:extLst>
              <a:ext uri="{FF2B5EF4-FFF2-40B4-BE49-F238E27FC236}">
                <a16:creationId xmlns:a16="http://schemas.microsoft.com/office/drawing/2014/main" id="{3B3E12F9-E6A5-54AC-C683-DA92F66A0DB9}"/>
              </a:ext>
            </a:extLst>
          </p:cNvPr>
          <p:cNvSpPr>
            <a:spLocks noGrp="1"/>
          </p:cNvSpPr>
          <p:nvPr>
            <p:ph type="body" sz="quarter" idx="14"/>
          </p:nvPr>
        </p:nvSpPr>
        <p:spPr/>
        <p:txBody>
          <a:bodyPr/>
          <a:lstStyle/>
          <a:p>
            <a:r>
              <a:rPr lang="en-US" sz="1050" b="0" i="1" strike="noStrike" spc="-1" dirty="0">
                <a:latin typeface="Arial"/>
              </a:rPr>
              <a:t>Zucker et al. JAIDS</a:t>
            </a:r>
            <a:r>
              <a:rPr lang="en-US" sz="1050" b="0" strike="noStrike" spc="-1" dirty="0">
                <a:latin typeface="Arial"/>
              </a:rPr>
              <a:t> </a:t>
            </a:r>
            <a:r>
              <a:rPr lang="en-US" sz="1050" spc="-1" dirty="0">
                <a:latin typeface="Arial"/>
              </a:rPr>
              <a:t>2020 </a:t>
            </a:r>
            <a:endParaRPr lang="en-US" sz="1050" b="0" strike="noStrike" spc="-1" dirty="0">
              <a:latin typeface="Arial"/>
            </a:endParaRPr>
          </a:p>
          <a:p>
            <a:endParaRPr lang="en-US" dirty="0"/>
          </a:p>
        </p:txBody>
      </p:sp>
      <p:pic>
        <p:nvPicPr>
          <p:cNvPr id="5" name="Content Placeholder 6">
            <a:extLst>
              <a:ext uri="{FF2B5EF4-FFF2-40B4-BE49-F238E27FC236}">
                <a16:creationId xmlns:a16="http://schemas.microsoft.com/office/drawing/2014/main" id="{A1AADECD-ADD0-5135-A53B-8A7818704C6A}"/>
              </a:ext>
            </a:extLst>
          </p:cNvPr>
          <p:cNvPicPr>
            <a:picLocks noChangeAspect="1"/>
          </p:cNvPicPr>
          <p:nvPr/>
        </p:nvPicPr>
        <p:blipFill>
          <a:blip r:embed="rId3"/>
          <a:stretch>
            <a:fillRect/>
          </a:stretch>
        </p:blipFill>
        <p:spPr>
          <a:xfrm>
            <a:off x="3685310" y="1261151"/>
            <a:ext cx="5361563" cy="2859290"/>
          </a:xfrm>
          <a:prstGeom prst="rect">
            <a:avLst/>
          </a:prstGeom>
          <a:ln>
            <a:solidFill>
              <a:srgbClr val="006241"/>
            </a:solidFill>
          </a:ln>
        </p:spPr>
      </p:pic>
    </p:spTree>
    <p:extLst>
      <p:ext uri="{BB962C8B-B14F-4D97-AF65-F5344CB8AC3E}">
        <p14:creationId xmlns:p14="http://schemas.microsoft.com/office/powerpoint/2010/main" val="370819877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41EA-8332-7D3A-0477-16C106C98BBA}"/>
              </a:ext>
            </a:extLst>
          </p:cNvPr>
          <p:cNvSpPr>
            <a:spLocks noGrp="1"/>
          </p:cNvSpPr>
          <p:nvPr>
            <p:ph type="title"/>
          </p:nvPr>
        </p:nvSpPr>
        <p:spPr/>
        <p:txBody>
          <a:bodyPr/>
          <a:lstStyle/>
          <a:p>
            <a:r>
              <a:rPr lang="en-US" dirty="0"/>
              <a:t>PrEP Deserts</a:t>
            </a:r>
          </a:p>
        </p:txBody>
      </p:sp>
      <p:sp>
        <p:nvSpPr>
          <p:cNvPr id="4" name="Text Placeholder 3">
            <a:extLst>
              <a:ext uri="{FF2B5EF4-FFF2-40B4-BE49-F238E27FC236}">
                <a16:creationId xmlns:a16="http://schemas.microsoft.com/office/drawing/2014/main" id="{475074DF-DE98-8E06-3EE6-6F74E6F7B2CC}"/>
              </a:ext>
            </a:extLst>
          </p:cNvPr>
          <p:cNvSpPr>
            <a:spLocks noGrp="1"/>
          </p:cNvSpPr>
          <p:nvPr>
            <p:ph type="body" sz="quarter" idx="14"/>
          </p:nvPr>
        </p:nvSpPr>
        <p:spPr/>
        <p:txBody>
          <a:bodyPr/>
          <a:lstStyle/>
          <a:p>
            <a:endParaRPr lang="en-US"/>
          </a:p>
        </p:txBody>
      </p:sp>
      <p:pic>
        <p:nvPicPr>
          <p:cNvPr id="5" name="Picture Placeholder 12">
            <a:extLst>
              <a:ext uri="{FF2B5EF4-FFF2-40B4-BE49-F238E27FC236}">
                <a16:creationId xmlns:a16="http://schemas.microsoft.com/office/drawing/2014/main" id="{A0F0CCBE-491C-DFEF-077D-E9FE4C9488B7}"/>
              </a:ext>
            </a:extLst>
          </p:cNvPr>
          <p:cNvPicPr>
            <a:picLocks noChangeAspect="1"/>
          </p:cNvPicPr>
          <p:nvPr/>
        </p:nvPicPr>
        <p:blipFill rotWithShape="1">
          <a:blip r:embed="rId2">
            <a:extLst>
              <a:ext uri="{28A0092B-C50C-407E-A947-70E740481C1C}">
                <a14:useLocalDpi xmlns:a14="http://schemas.microsoft.com/office/drawing/2010/main" val="0"/>
              </a:ext>
            </a:extLst>
          </a:blip>
          <a:srcRect l="10778" t="2432" r="12060" b="1364"/>
          <a:stretch/>
        </p:blipFill>
        <p:spPr>
          <a:xfrm>
            <a:off x="440487" y="1210882"/>
            <a:ext cx="3562282" cy="3332323"/>
          </a:xfrm>
          <a:prstGeom prst="rect">
            <a:avLst/>
          </a:prstGeom>
        </p:spPr>
      </p:pic>
      <p:pic>
        <p:nvPicPr>
          <p:cNvPr id="6" name="Content Placeholder 13">
            <a:extLst>
              <a:ext uri="{FF2B5EF4-FFF2-40B4-BE49-F238E27FC236}">
                <a16:creationId xmlns:a16="http://schemas.microsoft.com/office/drawing/2014/main" id="{7AC8D474-20B4-F5E6-3D50-1D014F331B8C}"/>
              </a:ext>
            </a:extLst>
          </p:cNvPr>
          <p:cNvPicPr>
            <a:picLocks noChangeAspect="1"/>
          </p:cNvPicPr>
          <p:nvPr/>
        </p:nvPicPr>
        <p:blipFill rotWithShape="1">
          <a:blip r:embed="rId3"/>
          <a:srcRect l="1676" r="23248"/>
          <a:stretch/>
        </p:blipFill>
        <p:spPr>
          <a:xfrm>
            <a:off x="4948279" y="1210882"/>
            <a:ext cx="3755234" cy="2890557"/>
          </a:xfrm>
          <a:prstGeom prst="rect">
            <a:avLst/>
          </a:prstGeom>
        </p:spPr>
      </p:pic>
    </p:spTree>
    <p:extLst>
      <p:ext uri="{BB962C8B-B14F-4D97-AF65-F5344CB8AC3E}">
        <p14:creationId xmlns:p14="http://schemas.microsoft.com/office/powerpoint/2010/main" val="154305928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D1F4-53B7-14FD-A55F-2E0DE0232D24}"/>
              </a:ext>
            </a:extLst>
          </p:cNvPr>
          <p:cNvSpPr>
            <a:spLocks noGrp="1"/>
          </p:cNvSpPr>
          <p:nvPr>
            <p:ph type="title"/>
          </p:nvPr>
        </p:nvSpPr>
        <p:spPr/>
        <p:txBody>
          <a:bodyPr/>
          <a:lstStyle/>
          <a:p>
            <a:r>
              <a:rPr lang="en-US" dirty="0"/>
              <a:t>Potential Ways Forward</a:t>
            </a:r>
          </a:p>
        </p:txBody>
      </p:sp>
    </p:spTree>
    <p:extLst>
      <p:ext uri="{BB962C8B-B14F-4D97-AF65-F5344CB8AC3E}">
        <p14:creationId xmlns:p14="http://schemas.microsoft.com/office/powerpoint/2010/main" val="229405527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DA26-0556-3BCE-CB66-192E8BF05329}"/>
              </a:ext>
            </a:extLst>
          </p:cNvPr>
          <p:cNvSpPr>
            <a:spLocks noGrp="1"/>
          </p:cNvSpPr>
          <p:nvPr>
            <p:ph type="title"/>
          </p:nvPr>
        </p:nvSpPr>
        <p:spPr/>
        <p:txBody>
          <a:bodyPr/>
          <a:lstStyle/>
          <a:p>
            <a:r>
              <a:rPr lang="en-US" dirty="0"/>
              <a:t>PrEP Messaging</a:t>
            </a:r>
          </a:p>
        </p:txBody>
      </p:sp>
      <p:sp>
        <p:nvSpPr>
          <p:cNvPr id="3" name="Content Placeholder 2">
            <a:extLst>
              <a:ext uri="{FF2B5EF4-FFF2-40B4-BE49-F238E27FC236}">
                <a16:creationId xmlns:a16="http://schemas.microsoft.com/office/drawing/2014/main" id="{46534E16-4959-33F8-F867-5AEBB41EB269}"/>
              </a:ext>
            </a:extLst>
          </p:cNvPr>
          <p:cNvSpPr>
            <a:spLocks noGrp="1"/>
          </p:cNvSpPr>
          <p:nvPr>
            <p:ph sz="half" idx="2"/>
          </p:nvPr>
        </p:nvSpPr>
        <p:spPr/>
        <p:txBody>
          <a:bodyPr/>
          <a:lstStyle/>
          <a:p>
            <a:pPr marL="0" indent="0">
              <a:buNone/>
            </a:pPr>
            <a:r>
              <a:rPr lang="en-US" sz="2600" b="1" dirty="0"/>
              <a:t>PrEP Messaging that Targets Sexual Pleasure</a:t>
            </a:r>
          </a:p>
          <a:p>
            <a:r>
              <a:rPr lang="en-US" dirty="0"/>
              <a:t>Systematic Review</a:t>
            </a:r>
          </a:p>
          <a:p>
            <a:pPr lvl="1"/>
            <a:r>
              <a:rPr lang="en-US" dirty="0"/>
              <a:t>16 studies (quant/qual/mixed methods)</a:t>
            </a:r>
          </a:p>
          <a:p>
            <a:pPr lvl="2"/>
            <a:r>
              <a:rPr lang="en-US" dirty="0"/>
              <a:t>PrEP as increasing intimacy</a:t>
            </a:r>
          </a:p>
          <a:p>
            <a:pPr lvl="2"/>
            <a:r>
              <a:rPr lang="en-US" dirty="0"/>
              <a:t>PrEP as increasing sexual options</a:t>
            </a:r>
          </a:p>
          <a:p>
            <a:pPr lvl="2"/>
            <a:r>
              <a:rPr lang="en-US" dirty="0"/>
              <a:t>PrEP as removing barriers to physical closeness</a:t>
            </a:r>
          </a:p>
          <a:p>
            <a:pPr lvl="2"/>
            <a:r>
              <a:rPr lang="en-US" dirty="0"/>
              <a:t>PrEP as reducing sexual anxiety and fears</a:t>
            </a:r>
          </a:p>
          <a:p>
            <a:endParaRPr lang="en-US" dirty="0"/>
          </a:p>
        </p:txBody>
      </p:sp>
      <p:sp>
        <p:nvSpPr>
          <p:cNvPr id="4" name="Text Placeholder 3">
            <a:extLst>
              <a:ext uri="{FF2B5EF4-FFF2-40B4-BE49-F238E27FC236}">
                <a16:creationId xmlns:a16="http://schemas.microsoft.com/office/drawing/2014/main" id="{10DB39B6-69EC-90ED-9CE2-DA16A89D9571}"/>
              </a:ext>
            </a:extLst>
          </p:cNvPr>
          <p:cNvSpPr>
            <a:spLocks noGrp="1"/>
          </p:cNvSpPr>
          <p:nvPr>
            <p:ph type="body" sz="quarter" idx="14"/>
          </p:nvPr>
        </p:nvSpPr>
        <p:spPr/>
        <p:txBody>
          <a:bodyPr/>
          <a:lstStyle/>
          <a:p>
            <a:r>
              <a:rPr lang="en-US" sz="1050" dirty="0"/>
              <a:t>Dangerfield et al. Archives of Sexual Health. 2021. </a:t>
            </a:r>
          </a:p>
          <a:p>
            <a:r>
              <a:rPr lang="en-US" sz="1050" dirty="0"/>
              <a:t>Curley et al. The Journal of Sex Research. 2022.</a:t>
            </a:r>
          </a:p>
          <a:p>
            <a:endParaRPr lang="en-US" dirty="0"/>
          </a:p>
        </p:txBody>
      </p:sp>
      <p:pic>
        <p:nvPicPr>
          <p:cNvPr id="5" name="Content Placeholder 8">
            <a:extLst>
              <a:ext uri="{FF2B5EF4-FFF2-40B4-BE49-F238E27FC236}">
                <a16:creationId xmlns:a16="http://schemas.microsoft.com/office/drawing/2014/main" id="{6A88D4D1-C0F4-4683-2518-1B8908CB5899}"/>
              </a:ext>
            </a:extLst>
          </p:cNvPr>
          <p:cNvPicPr>
            <a:picLocks noChangeAspect="1"/>
          </p:cNvPicPr>
          <p:nvPr/>
        </p:nvPicPr>
        <p:blipFill>
          <a:blip r:embed="rId3"/>
          <a:stretch>
            <a:fillRect/>
          </a:stretch>
        </p:blipFill>
        <p:spPr>
          <a:xfrm>
            <a:off x="4724400" y="1353670"/>
            <a:ext cx="3982979" cy="2909417"/>
          </a:xfrm>
          <a:prstGeom prst="rect">
            <a:avLst/>
          </a:prstGeom>
          <a:ln w="12700">
            <a:solidFill>
              <a:schemeClr val="tx1">
                <a:lumMod val="95000"/>
                <a:lumOff val="5000"/>
              </a:schemeClr>
            </a:solidFill>
          </a:ln>
        </p:spPr>
      </p:pic>
    </p:spTree>
    <p:extLst>
      <p:ext uri="{BB962C8B-B14F-4D97-AF65-F5344CB8AC3E}">
        <p14:creationId xmlns:p14="http://schemas.microsoft.com/office/powerpoint/2010/main" val="693838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F4CA-6B56-AB93-F499-29D6747FF40A}"/>
              </a:ext>
            </a:extLst>
          </p:cNvPr>
          <p:cNvSpPr>
            <a:spLocks noGrp="1"/>
          </p:cNvSpPr>
          <p:nvPr>
            <p:ph type="title"/>
          </p:nvPr>
        </p:nvSpPr>
        <p:spPr>
          <a:xfrm>
            <a:off x="323850" y="89379"/>
            <a:ext cx="8663132" cy="818388"/>
          </a:xfrm>
        </p:spPr>
        <p:txBody>
          <a:bodyPr>
            <a:normAutofit/>
          </a:bodyPr>
          <a:lstStyle/>
          <a:p>
            <a:r>
              <a:rPr lang="en-US" sz="2000" dirty="0"/>
              <a:t>HIV and HIV Prevention Care is Just One Aspect of Your Overall Wellbeing</a:t>
            </a:r>
          </a:p>
        </p:txBody>
      </p:sp>
      <p:sp>
        <p:nvSpPr>
          <p:cNvPr id="3" name="Text Placeholder 2">
            <a:extLst>
              <a:ext uri="{FF2B5EF4-FFF2-40B4-BE49-F238E27FC236}">
                <a16:creationId xmlns:a16="http://schemas.microsoft.com/office/drawing/2014/main" id="{D99849F0-75D5-CE6E-512A-52FF884C35F1}"/>
              </a:ext>
            </a:extLst>
          </p:cNvPr>
          <p:cNvSpPr>
            <a:spLocks noGrp="1"/>
          </p:cNvSpPr>
          <p:nvPr>
            <p:ph type="body" sz="quarter" idx="14"/>
          </p:nvPr>
        </p:nvSpPr>
        <p:spPr>
          <a:xfrm>
            <a:off x="323850" y="4846321"/>
            <a:ext cx="4768103" cy="240029"/>
          </a:xfrm>
        </p:spPr>
        <p:txBody>
          <a:bodyPr/>
          <a:lstStyle/>
          <a:p>
            <a:r>
              <a:rPr lang="en-US" dirty="0"/>
              <a:t>https://</a:t>
            </a:r>
            <a:r>
              <a:rPr lang="en-US" dirty="0" err="1"/>
              <a:t>www.istockphoto.com</a:t>
            </a:r>
            <a:r>
              <a:rPr lang="en-US" dirty="0"/>
              <a:t>/vector/love-yourself-vector-illustration-smiling-woman-hug-herself-body-care-design-gm1168922578-322927119</a:t>
            </a:r>
          </a:p>
          <a:p>
            <a:endParaRPr lang="en-US" dirty="0"/>
          </a:p>
        </p:txBody>
      </p:sp>
      <p:grpSp>
        <p:nvGrpSpPr>
          <p:cNvPr id="4" name="Group 3">
            <a:extLst>
              <a:ext uri="{FF2B5EF4-FFF2-40B4-BE49-F238E27FC236}">
                <a16:creationId xmlns:a16="http://schemas.microsoft.com/office/drawing/2014/main" id="{B44C3E2F-7D44-9E4C-3AF6-015C58B48415}"/>
              </a:ext>
            </a:extLst>
          </p:cNvPr>
          <p:cNvGrpSpPr>
            <a:grpSpLocks noChangeAspect="1"/>
          </p:cNvGrpSpPr>
          <p:nvPr/>
        </p:nvGrpSpPr>
        <p:grpSpPr>
          <a:xfrm>
            <a:off x="1371600" y="1272489"/>
            <a:ext cx="6178049" cy="3209110"/>
            <a:chOff x="1817356" y="2349232"/>
            <a:chExt cx="10356062" cy="5379328"/>
          </a:xfrm>
        </p:grpSpPr>
        <p:sp>
          <p:nvSpPr>
            <p:cNvPr id="5" name="TextBox 4">
              <a:extLst>
                <a:ext uri="{FF2B5EF4-FFF2-40B4-BE49-F238E27FC236}">
                  <a16:creationId xmlns:a16="http://schemas.microsoft.com/office/drawing/2014/main" id="{27E76E95-FC34-CC7E-6ECC-AA7F0480816D}"/>
                </a:ext>
              </a:extLst>
            </p:cNvPr>
            <p:cNvSpPr txBox="1"/>
            <p:nvPr/>
          </p:nvSpPr>
          <p:spPr>
            <a:xfrm>
              <a:off x="3323992" y="2349232"/>
              <a:ext cx="3428212" cy="619099"/>
            </a:xfrm>
            <a:prstGeom prst="rect">
              <a:avLst/>
            </a:prstGeom>
            <a:noFill/>
          </p:spPr>
          <p:txBody>
            <a:bodyPr wrap="square" rtlCol="0">
              <a:spAutoFit/>
            </a:bodyPr>
            <a:lstStyle/>
            <a:p>
              <a:pPr algn="ctr"/>
              <a:r>
                <a:rPr lang="en-US" sz="1800" b="1" dirty="0">
                  <a:solidFill>
                    <a:srgbClr val="A3C89E"/>
                  </a:solidFill>
                </a:rPr>
                <a:t>Mental Health</a:t>
              </a:r>
            </a:p>
          </p:txBody>
        </p:sp>
        <p:sp>
          <p:nvSpPr>
            <p:cNvPr id="6" name="TextBox 5">
              <a:extLst>
                <a:ext uri="{FF2B5EF4-FFF2-40B4-BE49-F238E27FC236}">
                  <a16:creationId xmlns:a16="http://schemas.microsoft.com/office/drawing/2014/main" id="{17AE41C9-31AF-E5ED-EA52-959167FFA12E}"/>
                </a:ext>
              </a:extLst>
            </p:cNvPr>
            <p:cNvSpPr txBox="1"/>
            <p:nvPr/>
          </p:nvSpPr>
          <p:spPr>
            <a:xfrm>
              <a:off x="1841043" y="3645163"/>
              <a:ext cx="3527872" cy="1085747"/>
            </a:xfrm>
            <a:prstGeom prst="rect">
              <a:avLst/>
            </a:prstGeom>
            <a:noFill/>
          </p:spPr>
          <p:txBody>
            <a:bodyPr wrap="square" rtlCol="0">
              <a:spAutoFit/>
            </a:bodyPr>
            <a:lstStyle/>
            <a:p>
              <a:pPr algn="ctr"/>
              <a:r>
                <a:rPr lang="en-US" sz="1800" b="1" dirty="0">
                  <a:solidFill>
                    <a:srgbClr val="00B0F0"/>
                  </a:solidFill>
                </a:rPr>
                <a:t>Sexual Health and Pleasure </a:t>
              </a:r>
            </a:p>
          </p:txBody>
        </p:sp>
        <p:sp>
          <p:nvSpPr>
            <p:cNvPr id="7" name="TextBox 6">
              <a:extLst>
                <a:ext uri="{FF2B5EF4-FFF2-40B4-BE49-F238E27FC236}">
                  <a16:creationId xmlns:a16="http://schemas.microsoft.com/office/drawing/2014/main" id="{B06C5AB3-B761-52E0-EDAB-17EB905407E1}"/>
                </a:ext>
              </a:extLst>
            </p:cNvPr>
            <p:cNvSpPr txBox="1"/>
            <p:nvPr/>
          </p:nvSpPr>
          <p:spPr>
            <a:xfrm>
              <a:off x="7611768" y="2349232"/>
              <a:ext cx="3072912" cy="619099"/>
            </a:xfrm>
            <a:prstGeom prst="rect">
              <a:avLst/>
            </a:prstGeom>
            <a:noFill/>
          </p:spPr>
          <p:txBody>
            <a:bodyPr wrap="square" rtlCol="0">
              <a:spAutoFit/>
            </a:bodyPr>
            <a:lstStyle/>
            <a:p>
              <a:pPr algn="ctr"/>
              <a:r>
                <a:rPr lang="en-US" sz="1800" b="1" dirty="0">
                  <a:solidFill>
                    <a:srgbClr val="E4AB5E"/>
                  </a:solidFill>
                </a:rPr>
                <a:t>Relationships</a:t>
              </a:r>
            </a:p>
          </p:txBody>
        </p:sp>
        <p:sp>
          <p:nvSpPr>
            <p:cNvPr id="8" name="TextBox 7">
              <a:extLst>
                <a:ext uri="{FF2B5EF4-FFF2-40B4-BE49-F238E27FC236}">
                  <a16:creationId xmlns:a16="http://schemas.microsoft.com/office/drawing/2014/main" id="{0B2BF7B2-B833-7F8B-95FE-68A939E81D31}"/>
                </a:ext>
              </a:extLst>
            </p:cNvPr>
            <p:cNvSpPr txBox="1"/>
            <p:nvPr/>
          </p:nvSpPr>
          <p:spPr>
            <a:xfrm>
              <a:off x="8937339" y="3645163"/>
              <a:ext cx="3236079" cy="1085747"/>
            </a:xfrm>
            <a:prstGeom prst="rect">
              <a:avLst/>
            </a:prstGeom>
            <a:noFill/>
          </p:spPr>
          <p:txBody>
            <a:bodyPr wrap="square" rtlCol="0">
              <a:spAutoFit/>
            </a:bodyPr>
            <a:lstStyle/>
            <a:p>
              <a:pPr algn="ctr"/>
              <a:r>
                <a:rPr lang="en-US" sz="1800" b="1" dirty="0">
                  <a:solidFill>
                    <a:srgbClr val="4B0F04"/>
                  </a:solidFill>
                </a:rPr>
                <a:t>Mental Health Wellness</a:t>
              </a:r>
            </a:p>
          </p:txBody>
        </p:sp>
        <p:sp>
          <p:nvSpPr>
            <p:cNvPr id="9" name="TextBox 8">
              <a:extLst>
                <a:ext uri="{FF2B5EF4-FFF2-40B4-BE49-F238E27FC236}">
                  <a16:creationId xmlns:a16="http://schemas.microsoft.com/office/drawing/2014/main" id="{0A3E852C-1202-280C-03B5-3299A3856943}"/>
                </a:ext>
              </a:extLst>
            </p:cNvPr>
            <p:cNvSpPr txBox="1"/>
            <p:nvPr/>
          </p:nvSpPr>
          <p:spPr>
            <a:xfrm>
              <a:off x="1817356" y="5394320"/>
              <a:ext cx="3527872" cy="1085747"/>
            </a:xfrm>
            <a:prstGeom prst="rect">
              <a:avLst/>
            </a:prstGeom>
            <a:noFill/>
          </p:spPr>
          <p:txBody>
            <a:bodyPr wrap="square" rtlCol="0">
              <a:spAutoFit/>
            </a:bodyPr>
            <a:lstStyle/>
            <a:p>
              <a:pPr algn="ctr"/>
              <a:r>
                <a:rPr lang="en-US" sz="1800" b="1" dirty="0">
                  <a:solidFill>
                    <a:srgbClr val="027675"/>
                  </a:solidFill>
                </a:rPr>
                <a:t>Life Goals and Barriers</a:t>
              </a:r>
            </a:p>
          </p:txBody>
        </p:sp>
        <p:sp>
          <p:nvSpPr>
            <p:cNvPr id="10" name="TextBox 9">
              <a:extLst>
                <a:ext uri="{FF2B5EF4-FFF2-40B4-BE49-F238E27FC236}">
                  <a16:creationId xmlns:a16="http://schemas.microsoft.com/office/drawing/2014/main" id="{31C0FBE7-0633-B89D-7F22-0480004DA912}"/>
                </a:ext>
              </a:extLst>
            </p:cNvPr>
            <p:cNvSpPr txBox="1"/>
            <p:nvPr/>
          </p:nvSpPr>
          <p:spPr>
            <a:xfrm>
              <a:off x="4823963" y="7109461"/>
              <a:ext cx="4514803" cy="619099"/>
            </a:xfrm>
            <a:prstGeom prst="rect">
              <a:avLst/>
            </a:prstGeom>
            <a:noFill/>
          </p:spPr>
          <p:txBody>
            <a:bodyPr wrap="square" rtlCol="0">
              <a:spAutoFit/>
            </a:bodyPr>
            <a:lstStyle/>
            <a:p>
              <a:pPr algn="ctr"/>
              <a:r>
                <a:rPr lang="en-US" sz="1800" b="1" dirty="0">
                  <a:solidFill>
                    <a:srgbClr val="8A0000"/>
                  </a:solidFill>
                </a:rPr>
                <a:t>Age-Related Changes</a:t>
              </a:r>
            </a:p>
          </p:txBody>
        </p:sp>
        <p:sp>
          <p:nvSpPr>
            <p:cNvPr id="11" name="TextBox 10">
              <a:extLst>
                <a:ext uri="{FF2B5EF4-FFF2-40B4-BE49-F238E27FC236}">
                  <a16:creationId xmlns:a16="http://schemas.microsoft.com/office/drawing/2014/main" id="{6B047925-94D2-EA85-BA73-1D1C5BFD4C86}"/>
                </a:ext>
              </a:extLst>
            </p:cNvPr>
            <p:cNvSpPr txBox="1"/>
            <p:nvPr/>
          </p:nvSpPr>
          <p:spPr>
            <a:xfrm>
              <a:off x="8822720" y="5560430"/>
              <a:ext cx="2743532" cy="619099"/>
            </a:xfrm>
            <a:prstGeom prst="rect">
              <a:avLst/>
            </a:prstGeom>
            <a:noFill/>
          </p:spPr>
          <p:txBody>
            <a:bodyPr wrap="square" rtlCol="0">
              <a:spAutoFit/>
            </a:bodyPr>
            <a:lstStyle/>
            <a:p>
              <a:pPr algn="ctr"/>
              <a:r>
                <a:rPr lang="en-US" sz="1800" b="1" dirty="0">
                  <a:solidFill>
                    <a:srgbClr val="77C0BF"/>
                  </a:solidFill>
                </a:rPr>
                <a:t>HIV Care</a:t>
              </a:r>
            </a:p>
          </p:txBody>
        </p:sp>
      </p:grpSp>
      <p:pic>
        <p:nvPicPr>
          <p:cNvPr id="12" name="Picture 11">
            <a:extLst>
              <a:ext uri="{FF2B5EF4-FFF2-40B4-BE49-F238E27FC236}">
                <a16:creationId xmlns:a16="http://schemas.microsoft.com/office/drawing/2014/main" id="{C60ABC51-6887-EDBA-42BD-DE1A5D6E6024}"/>
              </a:ext>
            </a:extLst>
          </p:cNvPr>
          <p:cNvPicPr>
            <a:picLocks noChangeAspect="1"/>
          </p:cNvPicPr>
          <p:nvPr/>
        </p:nvPicPr>
        <p:blipFill>
          <a:blip r:embed="rId2"/>
          <a:stretch>
            <a:fillRect/>
          </a:stretch>
        </p:blipFill>
        <p:spPr>
          <a:xfrm>
            <a:off x="3619357" y="1851945"/>
            <a:ext cx="1783687" cy="1986091"/>
          </a:xfrm>
          <a:prstGeom prst="rect">
            <a:avLst/>
          </a:prstGeom>
        </p:spPr>
      </p:pic>
    </p:spTree>
    <p:extLst>
      <p:ext uri="{BB962C8B-B14F-4D97-AF65-F5344CB8AC3E}">
        <p14:creationId xmlns:p14="http://schemas.microsoft.com/office/powerpoint/2010/main" val="306716916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865F-1CB3-1CFA-E97C-AA67DB46E193}"/>
              </a:ext>
            </a:extLst>
          </p:cNvPr>
          <p:cNvSpPr>
            <a:spLocks noGrp="1"/>
          </p:cNvSpPr>
          <p:nvPr>
            <p:ph type="title"/>
          </p:nvPr>
        </p:nvSpPr>
        <p:spPr/>
        <p:txBody>
          <a:bodyPr/>
          <a:lstStyle/>
          <a:p>
            <a:r>
              <a:rPr lang="en-US" dirty="0"/>
              <a:t>Building a Care Team to Support You</a:t>
            </a:r>
          </a:p>
        </p:txBody>
      </p:sp>
      <p:sp>
        <p:nvSpPr>
          <p:cNvPr id="3" name="Text Placeholder 2">
            <a:extLst>
              <a:ext uri="{FF2B5EF4-FFF2-40B4-BE49-F238E27FC236}">
                <a16:creationId xmlns:a16="http://schemas.microsoft.com/office/drawing/2014/main" id="{3BBE38E2-FB75-4BA2-B785-129C0D5B1722}"/>
              </a:ext>
            </a:extLst>
          </p:cNvPr>
          <p:cNvSpPr>
            <a:spLocks noGrp="1"/>
          </p:cNvSpPr>
          <p:nvPr>
            <p:ph type="body" sz="quarter" idx="14"/>
          </p:nvPr>
        </p:nvSpPr>
        <p:spPr>
          <a:xfrm>
            <a:off x="323850" y="4846321"/>
            <a:ext cx="4839070" cy="240029"/>
          </a:xfrm>
        </p:spPr>
        <p:txBody>
          <a:bodyPr/>
          <a:lstStyle/>
          <a:p>
            <a:r>
              <a:rPr lang="en-US" sz="1050" dirty="0" err="1">
                <a:solidFill>
                  <a:srgbClr val="00497F"/>
                </a:solidFill>
                <a:latin typeface="Calibri"/>
              </a:rPr>
              <a:t>HIV.gov</a:t>
            </a:r>
            <a:r>
              <a:rPr lang="en-US" sz="1050" dirty="0">
                <a:solidFill>
                  <a:srgbClr val="00497F"/>
                </a:solidFill>
                <a:latin typeface="Calibri"/>
              </a:rPr>
              <a:t>. Types of Providers. </a:t>
            </a:r>
            <a:r>
              <a:rPr lang="en-US" sz="1050" dirty="0">
                <a:solidFill>
                  <a:srgbClr val="00497F"/>
                </a:solidFill>
                <a:hlinkClick r:id="rId3">
                  <a:extLst>
                    <a:ext uri="{A12FA001-AC4F-418D-AE19-62706E023703}">
                      <ahyp:hlinkClr xmlns:ahyp="http://schemas.microsoft.com/office/drawing/2018/hyperlinkcolor" val="tx"/>
                    </a:ext>
                  </a:extLst>
                </a:hlinkClick>
              </a:rPr>
              <a:t>https://www.hiv.gov/hiv-basics/starting-hiv-care/find-a-provider/types-of-providers</a:t>
            </a:r>
            <a:r>
              <a:rPr lang="en-US" sz="1050" dirty="0">
                <a:solidFill>
                  <a:srgbClr val="00497F"/>
                </a:solidFill>
              </a:rPr>
              <a:t>. Accessed </a:t>
            </a:r>
            <a:r>
              <a:rPr lang="en-US" sz="1050" dirty="0">
                <a:solidFill>
                  <a:srgbClr val="00497F"/>
                </a:solidFill>
                <a:latin typeface="Calibri"/>
              </a:rPr>
              <a:t>6/10/22.</a:t>
            </a:r>
          </a:p>
          <a:p>
            <a:endParaRPr lang="en-US" dirty="0"/>
          </a:p>
        </p:txBody>
      </p:sp>
      <p:grpSp>
        <p:nvGrpSpPr>
          <p:cNvPr id="4" name="Group 3">
            <a:extLst>
              <a:ext uri="{FF2B5EF4-FFF2-40B4-BE49-F238E27FC236}">
                <a16:creationId xmlns:a16="http://schemas.microsoft.com/office/drawing/2014/main" id="{1C55CD02-DCA7-A151-B0C1-BF79B9FA4B59}"/>
              </a:ext>
            </a:extLst>
          </p:cNvPr>
          <p:cNvGrpSpPr/>
          <p:nvPr/>
        </p:nvGrpSpPr>
        <p:grpSpPr>
          <a:xfrm>
            <a:off x="1160665" y="1387339"/>
            <a:ext cx="6822670" cy="2979409"/>
            <a:chOff x="538812" y="1230941"/>
            <a:chExt cx="11106870" cy="4850286"/>
          </a:xfrm>
        </p:grpSpPr>
        <p:sp>
          <p:nvSpPr>
            <p:cNvPr id="5" name="TextBox 4">
              <a:extLst>
                <a:ext uri="{FF2B5EF4-FFF2-40B4-BE49-F238E27FC236}">
                  <a16:creationId xmlns:a16="http://schemas.microsoft.com/office/drawing/2014/main" id="{7D3C3F5E-3941-35B5-79B4-00110615D1A2}"/>
                </a:ext>
              </a:extLst>
            </p:cNvPr>
            <p:cNvSpPr txBox="1"/>
            <p:nvPr/>
          </p:nvSpPr>
          <p:spPr>
            <a:xfrm>
              <a:off x="6804275" y="5099909"/>
              <a:ext cx="3233774" cy="450936"/>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HIV Provider</a:t>
              </a:r>
            </a:p>
          </p:txBody>
        </p:sp>
        <p:sp>
          <p:nvSpPr>
            <p:cNvPr id="6" name="TextBox 5">
              <a:extLst>
                <a:ext uri="{FF2B5EF4-FFF2-40B4-BE49-F238E27FC236}">
                  <a16:creationId xmlns:a16="http://schemas.microsoft.com/office/drawing/2014/main" id="{33A9F25F-2B6F-6140-C8F3-7BEA9523F957}"/>
                </a:ext>
              </a:extLst>
            </p:cNvPr>
            <p:cNvSpPr txBox="1"/>
            <p:nvPr/>
          </p:nvSpPr>
          <p:spPr>
            <a:xfrm>
              <a:off x="2600730" y="5017193"/>
              <a:ext cx="2196384" cy="450936"/>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Pharmacist</a:t>
              </a:r>
            </a:p>
          </p:txBody>
        </p:sp>
        <p:sp>
          <p:nvSpPr>
            <p:cNvPr id="7" name="Oval 6">
              <a:extLst>
                <a:ext uri="{FF2B5EF4-FFF2-40B4-BE49-F238E27FC236}">
                  <a16:creationId xmlns:a16="http://schemas.microsoft.com/office/drawing/2014/main" id="{85CEC615-258D-D33E-1025-302E17FDB4B3}"/>
                </a:ext>
              </a:extLst>
            </p:cNvPr>
            <p:cNvSpPr/>
            <p:nvPr/>
          </p:nvSpPr>
          <p:spPr>
            <a:xfrm>
              <a:off x="3663371" y="2303873"/>
              <a:ext cx="4804833" cy="3005262"/>
            </a:xfrm>
            <a:prstGeom prst="ellipse">
              <a:avLst/>
            </a:prstGeom>
            <a:noFill/>
            <a:ln w="31750" cap="rnd">
              <a:solidFill>
                <a:schemeClr val="bg1">
                  <a:lumMod val="50000"/>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8" name="Oval 7">
              <a:extLst>
                <a:ext uri="{FF2B5EF4-FFF2-40B4-BE49-F238E27FC236}">
                  <a16:creationId xmlns:a16="http://schemas.microsoft.com/office/drawing/2014/main" id="{2C203A8B-3CAB-F1DA-F941-485BB300FF82}"/>
                </a:ext>
              </a:extLst>
            </p:cNvPr>
            <p:cNvSpPr/>
            <p:nvPr/>
          </p:nvSpPr>
          <p:spPr>
            <a:xfrm>
              <a:off x="3615063" y="4234633"/>
              <a:ext cx="344855" cy="215695"/>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9" name="Oval 8">
              <a:extLst>
                <a:ext uri="{FF2B5EF4-FFF2-40B4-BE49-F238E27FC236}">
                  <a16:creationId xmlns:a16="http://schemas.microsoft.com/office/drawing/2014/main" id="{57D38D9B-C21C-C309-2E32-774321D7C91A}"/>
                </a:ext>
              </a:extLst>
            </p:cNvPr>
            <p:cNvSpPr/>
            <p:nvPr/>
          </p:nvSpPr>
          <p:spPr>
            <a:xfrm>
              <a:off x="4779231" y="2401494"/>
              <a:ext cx="259292" cy="162178"/>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10" name="Oval 9">
              <a:extLst>
                <a:ext uri="{FF2B5EF4-FFF2-40B4-BE49-F238E27FC236}">
                  <a16:creationId xmlns:a16="http://schemas.microsoft.com/office/drawing/2014/main" id="{80AB69CB-B1FB-00DE-76AE-06028C548A81}"/>
                </a:ext>
              </a:extLst>
            </p:cNvPr>
            <p:cNvSpPr/>
            <p:nvPr/>
          </p:nvSpPr>
          <p:spPr>
            <a:xfrm>
              <a:off x="7114620" y="2401494"/>
              <a:ext cx="259292" cy="162178"/>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11" name="Oval 10">
              <a:extLst>
                <a:ext uri="{FF2B5EF4-FFF2-40B4-BE49-F238E27FC236}">
                  <a16:creationId xmlns:a16="http://schemas.microsoft.com/office/drawing/2014/main" id="{840D0037-F642-F202-8D43-ACCB240A17CD}"/>
                </a:ext>
              </a:extLst>
            </p:cNvPr>
            <p:cNvSpPr/>
            <p:nvPr/>
          </p:nvSpPr>
          <p:spPr>
            <a:xfrm>
              <a:off x="4647721" y="4993613"/>
              <a:ext cx="518384" cy="324232"/>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12" name="Oval 11">
              <a:extLst>
                <a:ext uri="{FF2B5EF4-FFF2-40B4-BE49-F238E27FC236}">
                  <a16:creationId xmlns:a16="http://schemas.microsoft.com/office/drawing/2014/main" id="{8235823E-E822-3185-E88D-4B44C26F82D5}"/>
                </a:ext>
              </a:extLst>
            </p:cNvPr>
            <p:cNvSpPr/>
            <p:nvPr/>
          </p:nvSpPr>
          <p:spPr>
            <a:xfrm>
              <a:off x="6983110" y="4993613"/>
              <a:ext cx="518384" cy="324232"/>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13" name="Oval 12">
              <a:extLst>
                <a:ext uri="{FF2B5EF4-FFF2-40B4-BE49-F238E27FC236}">
                  <a16:creationId xmlns:a16="http://schemas.microsoft.com/office/drawing/2014/main" id="{828F4E77-5EBE-F656-517A-3C6664F9407C}"/>
                </a:ext>
              </a:extLst>
            </p:cNvPr>
            <p:cNvSpPr/>
            <p:nvPr/>
          </p:nvSpPr>
          <p:spPr>
            <a:xfrm>
              <a:off x="5617761" y="3495539"/>
              <a:ext cx="948972" cy="593548"/>
            </a:xfrm>
            <a:prstGeom prst="ellipse">
              <a:avLst/>
            </a:prstGeom>
            <a:solidFill>
              <a:schemeClr val="bg1">
                <a:lumMod val="50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14" name="Freeform: Shape 17">
              <a:extLst>
                <a:ext uri="{FF2B5EF4-FFF2-40B4-BE49-F238E27FC236}">
                  <a16:creationId xmlns:a16="http://schemas.microsoft.com/office/drawing/2014/main" id="{A833E21D-5B3A-2101-0D35-29B5E4790E55}"/>
                </a:ext>
              </a:extLst>
            </p:cNvPr>
            <p:cNvSpPr/>
            <p:nvPr/>
          </p:nvSpPr>
          <p:spPr>
            <a:xfrm>
              <a:off x="4715309" y="1708708"/>
              <a:ext cx="383205" cy="783828"/>
            </a:xfrm>
            <a:custGeom>
              <a:avLst/>
              <a:gdLst>
                <a:gd name="connsiteX0" fmla="*/ 229924 w 459846"/>
                <a:gd name="connsiteY0" fmla="*/ 188119 h 940594"/>
                <a:gd name="connsiteX1" fmla="*/ 298900 w 459846"/>
                <a:gd name="connsiteY1" fmla="*/ 196480 h 940594"/>
                <a:gd name="connsiteX2" fmla="*/ 386689 w 459846"/>
                <a:gd name="connsiteY2" fmla="*/ 242465 h 940594"/>
                <a:gd name="connsiteX3" fmla="*/ 399230 w 459846"/>
                <a:gd name="connsiteY3" fmla="*/ 265457 h 940594"/>
                <a:gd name="connsiteX4" fmla="*/ 457756 w 459846"/>
                <a:gd name="connsiteY4" fmla="*/ 514192 h 940594"/>
                <a:gd name="connsiteX5" fmla="*/ 459846 w 459846"/>
                <a:gd name="connsiteY5" fmla="*/ 524642 h 940594"/>
                <a:gd name="connsiteX6" fmla="*/ 418042 w 459846"/>
                <a:gd name="connsiteY6" fmla="*/ 566447 h 940594"/>
                <a:gd name="connsiteX7" fmla="*/ 378328 w 459846"/>
                <a:gd name="connsiteY7" fmla="*/ 535094 h 940594"/>
                <a:gd name="connsiteX8" fmla="*/ 334434 w 459846"/>
                <a:gd name="connsiteY8" fmla="*/ 353246 h 940594"/>
                <a:gd name="connsiteX9" fmla="*/ 334434 w 459846"/>
                <a:gd name="connsiteY9" fmla="*/ 940594 h 940594"/>
                <a:gd name="connsiteX10" fmla="*/ 250825 w 459846"/>
                <a:gd name="connsiteY10" fmla="*/ 940594 h 940594"/>
                <a:gd name="connsiteX11" fmla="*/ 250825 w 459846"/>
                <a:gd name="connsiteY11" fmla="*/ 564357 h 940594"/>
                <a:gd name="connsiteX12" fmla="*/ 209021 w 459846"/>
                <a:gd name="connsiteY12" fmla="*/ 564357 h 940594"/>
                <a:gd name="connsiteX13" fmla="*/ 209021 w 459846"/>
                <a:gd name="connsiteY13" fmla="*/ 940594 h 940594"/>
                <a:gd name="connsiteX14" fmla="*/ 125412 w 459846"/>
                <a:gd name="connsiteY14" fmla="*/ 940594 h 940594"/>
                <a:gd name="connsiteX15" fmla="*/ 125412 w 459846"/>
                <a:gd name="connsiteY15" fmla="*/ 355336 h 940594"/>
                <a:gd name="connsiteX16" fmla="*/ 81518 w 459846"/>
                <a:gd name="connsiteY16" fmla="*/ 537184 h 940594"/>
                <a:gd name="connsiteX17" fmla="*/ 41804 w 459846"/>
                <a:gd name="connsiteY17" fmla="*/ 568537 h 940594"/>
                <a:gd name="connsiteX18" fmla="*/ 0 w 459846"/>
                <a:gd name="connsiteY18" fmla="*/ 526733 h 940594"/>
                <a:gd name="connsiteX19" fmla="*/ 2090 w 459846"/>
                <a:gd name="connsiteY19" fmla="*/ 516282 h 940594"/>
                <a:gd name="connsiteX20" fmla="*/ 60616 w 459846"/>
                <a:gd name="connsiteY20" fmla="*/ 267547 h 940594"/>
                <a:gd name="connsiteX21" fmla="*/ 73157 w 459846"/>
                <a:gd name="connsiteY21" fmla="*/ 244555 h 940594"/>
                <a:gd name="connsiteX22" fmla="*/ 160946 w 459846"/>
                <a:gd name="connsiteY22" fmla="*/ 198570 h 940594"/>
                <a:gd name="connsiteX23" fmla="*/ 229924 w 459846"/>
                <a:gd name="connsiteY23" fmla="*/ 188119 h 940594"/>
                <a:gd name="connsiteX24" fmla="*/ 229924 w 459846"/>
                <a:gd name="connsiteY24" fmla="*/ 0 h 940594"/>
                <a:gd name="connsiteX25" fmla="*/ 313532 w 459846"/>
                <a:gd name="connsiteY25" fmla="*/ 83609 h 940594"/>
                <a:gd name="connsiteX26" fmla="*/ 229924 w 459846"/>
                <a:gd name="connsiteY26" fmla="*/ 167217 h 940594"/>
                <a:gd name="connsiteX27" fmla="*/ 146315 w 459846"/>
                <a:gd name="connsiteY27" fmla="*/ 83609 h 940594"/>
                <a:gd name="connsiteX28" fmla="*/ 229924 w 459846"/>
                <a:gd name="connsiteY28" fmla="*/ 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6" h="940594">
                  <a:moveTo>
                    <a:pt x="229924" y="188119"/>
                  </a:moveTo>
                  <a:cubicBezTo>
                    <a:pt x="252915" y="188119"/>
                    <a:pt x="275908" y="192299"/>
                    <a:pt x="298900" y="196480"/>
                  </a:cubicBezTo>
                  <a:cubicBezTo>
                    <a:pt x="332344" y="206931"/>
                    <a:pt x="361606" y="221562"/>
                    <a:pt x="386689" y="242465"/>
                  </a:cubicBezTo>
                  <a:cubicBezTo>
                    <a:pt x="392960" y="248735"/>
                    <a:pt x="397140" y="257096"/>
                    <a:pt x="399230" y="265457"/>
                  </a:cubicBezTo>
                  <a:lnTo>
                    <a:pt x="457756" y="514192"/>
                  </a:lnTo>
                  <a:cubicBezTo>
                    <a:pt x="457756" y="516282"/>
                    <a:pt x="459846" y="520462"/>
                    <a:pt x="459846" y="524642"/>
                  </a:cubicBezTo>
                  <a:cubicBezTo>
                    <a:pt x="459846" y="547635"/>
                    <a:pt x="441035" y="566447"/>
                    <a:pt x="418042" y="566447"/>
                  </a:cubicBezTo>
                  <a:cubicBezTo>
                    <a:pt x="399230" y="566447"/>
                    <a:pt x="382509" y="551816"/>
                    <a:pt x="378328" y="535094"/>
                  </a:cubicBezTo>
                  <a:lnTo>
                    <a:pt x="334434" y="353246"/>
                  </a:lnTo>
                  <a:lnTo>
                    <a:pt x="334434" y="940594"/>
                  </a:lnTo>
                  <a:lnTo>
                    <a:pt x="250825" y="940594"/>
                  </a:lnTo>
                  <a:lnTo>
                    <a:pt x="250825" y="564357"/>
                  </a:lnTo>
                  <a:lnTo>
                    <a:pt x="209021" y="564357"/>
                  </a:lnTo>
                  <a:lnTo>
                    <a:pt x="209021" y="940594"/>
                  </a:lnTo>
                  <a:lnTo>
                    <a:pt x="125412" y="940594"/>
                  </a:lnTo>
                  <a:lnTo>
                    <a:pt x="125412" y="355336"/>
                  </a:lnTo>
                  <a:lnTo>
                    <a:pt x="81518" y="537184"/>
                  </a:lnTo>
                  <a:cubicBezTo>
                    <a:pt x="77337" y="553906"/>
                    <a:pt x="60616" y="568537"/>
                    <a:pt x="41804" y="568537"/>
                  </a:cubicBezTo>
                  <a:cubicBezTo>
                    <a:pt x="18811" y="568537"/>
                    <a:pt x="0" y="549725"/>
                    <a:pt x="0" y="526733"/>
                  </a:cubicBezTo>
                  <a:cubicBezTo>
                    <a:pt x="0" y="522552"/>
                    <a:pt x="2090" y="518372"/>
                    <a:pt x="2090" y="516282"/>
                  </a:cubicBezTo>
                  <a:lnTo>
                    <a:pt x="60616" y="267547"/>
                  </a:lnTo>
                  <a:cubicBezTo>
                    <a:pt x="62706" y="259186"/>
                    <a:pt x="66886" y="250826"/>
                    <a:pt x="73157" y="244555"/>
                  </a:cubicBezTo>
                  <a:cubicBezTo>
                    <a:pt x="98240" y="223652"/>
                    <a:pt x="127502" y="206931"/>
                    <a:pt x="160946" y="198570"/>
                  </a:cubicBezTo>
                  <a:cubicBezTo>
                    <a:pt x="183939" y="192299"/>
                    <a:pt x="206931" y="188119"/>
                    <a:pt x="229924" y="188119"/>
                  </a:cubicBezTo>
                  <a:close/>
                  <a:moveTo>
                    <a:pt x="229924" y="0"/>
                  </a:moveTo>
                  <a:cubicBezTo>
                    <a:pt x="276099" y="0"/>
                    <a:pt x="313532" y="37433"/>
                    <a:pt x="313532" y="83609"/>
                  </a:cubicBezTo>
                  <a:cubicBezTo>
                    <a:pt x="313532" y="129784"/>
                    <a:pt x="276099" y="167217"/>
                    <a:pt x="229924" y="167217"/>
                  </a:cubicBezTo>
                  <a:cubicBezTo>
                    <a:pt x="183748" y="167217"/>
                    <a:pt x="146315" y="129784"/>
                    <a:pt x="146315" y="83609"/>
                  </a:cubicBezTo>
                  <a:cubicBezTo>
                    <a:pt x="146315" y="37433"/>
                    <a:pt x="183748" y="0"/>
                    <a:pt x="229924" y="0"/>
                  </a:cubicBezTo>
                  <a:close/>
                </a:path>
              </a:pathLst>
            </a:custGeom>
            <a:solidFill>
              <a:schemeClr val="accent6">
                <a:lumMod val="40000"/>
                <a:lumOff val="60000"/>
              </a:schemeClr>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15" name="Freeform: Shape 18">
              <a:extLst>
                <a:ext uri="{FF2B5EF4-FFF2-40B4-BE49-F238E27FC236}">
                  <a16:creationId xmlns:a16="http://schemas.microsoft.com/office/drawing/2014/main" id="{2A429008-15EE-A9D0-F4F1-ECCEE312E8F8}"/>
                </a:ext>
              </a:extLst>
            </p:cNvPr>
            <p:cNvSpPr/>
            <p:nvPr/>
          </p:nvSpPr>
          <p:spPr>
            <a:xfrm>
              <a:off x="7054227" y="1708708"/>
              <a:ext cx="383205" cy="783828"/>
            </a:xfrm>
            <a:custGeom>
              <a:avLst/>
              <a:gdLst>
                <a:gd name="connsiteX0" fmla="*/ 229924 w 459846"/>
                <a:gd name="connsiteY0" fmla="*/ 188119 h 940594"/>
                <a:gd name="connsiteX1" fmla="*/ 298900 w 459846"/>
                <a:gd name="connsiteY1" fmla="*/ 196480 h 940594"/>
                <a:gd name="connsiteX2" fmla="*/ 386689 w 459846"/>
                <a:gd name="connsiteY2" fmla="*/ 242465 h 940594"/>
                <a:gd name="connsiteX3" fmla="*/ 399230 w 459846"/>
                <a:gd name="connsiteY3" fmla="*/ 265457 h 940594"/>
                <a:gd name="connsiteX4" fmla="*/ 457756 w 459846"/>
                <a:gd name="connsiteY4" fmla="*/ 514192 h 940594"/>
                <a:gd name="connsiteX5" fmla="*/ 459846 w 459846"/>
                <a:gd name="connsiteY5" fmla="*/ 524642 h 940594"/>
                <a:gd name="connsiteX6" fmla="*/ 418042 w 459846"/>
                <a:gd name="connsiteY6" fmla="*/ 566447 h 940594"/>
                <a:gd name="connsiteX7" fmla="*/ 378328 w 459846"/>
                <a:gd name="connsiteY7" fmla="*/ 535094 h 940594"/>
                <a:gd name="connsiteX8" fmla="*/ 334434 w 459846"/>
                <a:gd name="connsiteY8" fmla="*/ 353246 h 940594"/>
                <a:gd name="connsiteX9" fmla="*/ 334434 w 459846"/>
                <a:gd name="connsiteY9" fmla="*/ 940594 h 940594"/>
                <a:gd name="connsiteX10" fmla="*/ 250825 w 459846"/>
                <a:gd name="connsiteY10" fmla="*/ 940594 h 940594"/>
                <a:gd name="connsiteX11" fmla="*/ 250825 w 459846"/>
                <a:gd name="connsiteY11" fmla="*/ 564357 h 940594"/>
                <a:gd name="connsiteX12" fmla="*/ 209021 w 459846"/>
                <a:gd name="connsiteY12" fmla="*/ 564357 h 940594"/>
                <a:gd name="connsiteX13" fmla="*/ 209021 w 459846"/>
                <a:gd name="connsiteY13" fmla="*/ 940594 h 940594"/>
                <a:gd name="connsiteX14" fmla="*/ 125413 w 459846"/>
                <a:gd name="connsiteY14" fmla="*/ 940594 h 940594"/>
                <a:gd name="connsiteX15" fmla="*/ 125413 w 459846"/>
                <a:gd name="connsiteY15" fmla="*/ 355336 h 940594"/>
                <a:gd name="connsiteX16" fmla="*/ 81519 w 459846"/>
                <a:gd name="connsiteY16" fmla="*/ 537184 h 940594"/>
                <a:gd name="connsiteX17" fmla="*/ 41804 w 459846"/>
                <a:gd name="connsiteY17" fmla="*/ 568537 h 940594"/>
                <a:gd name="connsiteX18" fmla="*/ 0 w 459846"/>
                <a:gd name="connsiteY18" fmla="*/ 526733 h 940594"/>
                <a:gd name="connsiteX19" fmla="*/ 2090 w 459846"/>
                <a:gd name="connsiteY19" fmla="*/ 516282 h 940594"/>
                <a:gd name="connsiteX20" fmla="*/ 60616 w 459846"/>
                <a:gd name="connsiteY20" fmla="*/ 267547 h 940594"/>
                <a:gd name="connsiteX21" fmla="*/ 73158 w 459846"/>
                <a:gd name="connsiteY21" fmla="*/ 244555 h 940594"/>
                <a:gd name="connsiteX22" fmla="*/ 160946 w 459846"/>
                <a:gd name="connsiteY22" fmla="*/ 198570 h 940594"/>
                <a:gd name="connsiteX23" fmla="*/ 229924 w 459846"/>
                <a:gd name="connsiteY23" fmla="*/ 188119 h 940594"/>
                <a:gd name="connsiteX24" fmla="*/ 229924 w 459846"/>
                <a:gd name="connsiteY24" fmla="*/ 0 h 940594"/>
                <a:gd name="connsiteX25" fmla="*/ 313532 w 459846"/>
                <a:gd name="connsiteY25" fmla="*/ 83608 h 940594"/>
                <a:gd name="connsiteX26" fmla="*/ 229924 w 459846"/>
                <a:gd name="connsiteY26" fmla="*/ 167217 h 940594"/>
                <a:gd name="connsiteX27" fmla="*/ 146315 w 459846"/>
                <a:gd name="connsiteY27" fmla="*/ 83608 h 940594"/>
                <a:gd name="connsiteX28" fmla="*/ 229924 w 459846"/>
                <a:gd name="connsiteY28" fmla="*/ 0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846" h="940594">
                  <a:moveTo>
                    <a:pt x="229924" y="188119"/>
                  </a:moveTo>
                  <a:cubicBezTo>
                    <a:pt x="252915" y="188119"/>
                    <a:pt x="275908" y="192299"/>
                    <a:pt x="298900" y="196480"/>
                  </a:cubicBezTo>
                  <a:cubicBezTo>
                    <a:pt x="332344" y="206931"/>
                    <a:pt x="361606" y="221562"/>
                    <a:pt x="386689" y="242465"/>
                  </a:cubicBezTo>
                  <a:cubicBezTo>
                    <a:pt x="392960" y="248735"/>
                    <a:pt x="397140" y="257096"/>
                    <a:pt x="399230" y="265457"/>
                  </a:cubicBezTo>
                  <a:lnTo>
                    <a:pt x="457756" y="514192"/>
                  </a:lnTo>
                  <a:cubicBezTo>
                    <a:pt x="457756" y="516282"/>
                    <a:pt x="459846" y="520462"/>
                    <a:pt x="459846" y="524642"/>
                  </a:cubicBezTo>
                  <a:cubicBezTo>
                    <a:pt x="459846" y="547635"/>
                    <a:pt x="441035" y="566447"/>
                    <a:pt x="418042" y="566447"/>
                  </a:cubicBezTo>
                  <a:cubicBezTo>
                    <a:pt x="399230" y="566447"/>
                    <a:pt x="382509" y="551816"/>
                    <a:pt x="378328" y="535094"/>
                  </a:cubicBezTo>
                  <a:lnTo>
                    <a:pt x="334434" y="353246"/>
                  </a:lnTo>
                  <a:lnTo>
                    <a:pt x="334434" y="940594"/>
                  </a:lnTo>
                  <a:lnTo>
                    <a:pt x="250825" y="940594"/>
                  </a:lnTo>
                  <a:lnTo>
                    <a:pt x="250825" y="564357"/>
                  </a:lnTo>
                  <a:lnTo>
                    <a:pt x="209021" y="564357"/>
                  </a:lnTo>
                  <a:lnTo>
                    <a:pt x="209021" y="940594"/>
                  </a:lnTo>
                  <a:lnTo>
                    <a:pt x="125413" y="940594"/>
                  </a:lnTo>
                  <a:lnTo>
                    <a:pt x="125413" y="355336"/>
                  </a:lnTo>
                  <a:lnTo>
                    <a:pt x="81519" y="537184"/>
                  </a:lnTo>
                  <a:cubicBezTo>
                    <a:pt x="77338" y="553906"/>
                    <a:pt x="60616" y="568537"/>
                    <a:pt x="41804" y="568537"/>
                  </a:cubicBezTo>
                  <a:cubicBezTo>
                    <a:pt x="18812" y="568537"/>
                    <a:pt x="0" y="549725"/>
                    <a:pt x="0" y="526733"/>
                  </a:cubicBezTo>
                  <a:cubicBezTo>
                    <a:pt x="0" y="522552"/>
                    <a:pt x="2090" y="518372"/>
                    <a:pt x="2090" y="516282"/>
                  </a:cubicBezTo>
                  <a:lnTo>
                    <a:pt x="60616" y="267547"/>
                  </a:lnTo>
                  <a:cubicBezTo>
                    <a:pt x="62707" y="259186"/>
                    <a:pt x="66887" y="250826"/>
                    <a:pt x="73158" y="244555"/>
                  </a:cubicBezTo>
                  <a:cubicBezTo>
                    <a:pt x="98240" y="223652"/>
                    <a:pt x="127503" y="206931"/>
                    <a:pt x="160946" y="198570"/>
                  </a:cubicBezTo>
                  <a:cubicBezTo>
                    <a:pt x="183939" y="192299"/>
                    <a:pt x="206931" y="188119"/>
                    <a:pt x="229924" y="188119"/>
                  </a:cubicBezTo>
                  <a:close/>
                  <a:moveTo>
                    <a:pt x="229924" y="0"/>
                  </a:moveTo>
                  <a:cubicBezTo>
                    <a:pt x="276099" y="0"/>
                    <a:pt x="313532" y="37433"/>
                    <a:pt x="313532" y="83608"/>
                  </a:cubicBezTo>
                  <a:cubicBezTo>
                    <a:pt x="313532" y="129784"/>
                    <a:pt x="276099" y="167217"/>
                    <a:pt x="229924" y="167217"/>
                  </a:cubicBezTo>
                  <a:cubicBezTo>
                    <a:pt x="183748" y="167217"/>
                    <a:pt x="146315" y="129784"/>
                    <a:pt x="146315" y="83608"/>
                  </a:cubicBezTo>
                  <a:cubicBezTo>
                    <a:pt x="146315" y="37433"/>
                    <a:pt x="183748" y="0"/>
                    <a:pt x="229924" y="0"/>
                  </a:cubicBezTo>
                  <a:close/>
                </a:path>
              </a:pathLst>
            </a:custGeom>
            <a:solidFill>
              <a:srgbClr val="FFC0A0"/>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16" name="Freeform: Shape 19">
              <a:extLst>
                <a:ext uri="{FF2B5EF4-FFF2-40B4-BE49-F238E27FC236}">
                  <a16:creationId xmlns:a16="http://schemas.microsoft.com/office/drawing/2014/main" id="{50E9CD8D-3A75-EA43-D459-B375D83B7652}"/>
                </a:ext>
              </a:extLst>
            </p:cNvPr>
            <p:cNvSpPr/>
            <p:nvPr/>
          </p:nvSpPr>
          <p:spPr>
            <a:xfrm>
              <a:off x="4550387" y="3720864"/>
              <a:ext cx="713053" cy="1458515"/>
            </a:xfrm>
            <a:custGeom>
              <a:avLst/>
              <a:gdLst>
                <a:gd name="connsiteX0" fmla="*/ 427832 w 855663"/>
                <a:gd name="connsiteY0" fmla="*/ 350043 h 1750218"/>
                <a:gd name="connsiteX1" fmla="*/ 556181 w 855663"/>
                <a:gd name="connsiteY1" fmla="*/ 365601 h 1750218"/>
                <a:gd name="connsiteX2" fmla="*/ 719535 w 855663"/>
                <a:gd name="connsiteY2" fmla="*/ 451168 h 1750218"/>
                <a:gd name="connsiteX3" fmla="*/ 742872 w 855663"/>
                <a:gd name="connsiteY3" fmla="*/ 493950 h 1750218"/>
                <a:gd name="connsiteX4" fmla="*/ 851774 w 855663"/>
                <a:gd name="connsiteY4" fmla="*/ 956786 h 1750218"/>
                <a:gd name="connsiteX5" fmla="*/ 855663 w 855663"/>
                <a:gd name="connsiteY5" fmla="*/ 976232 h 1750218"/>
                <a:gd name="connsiteX6" fmla="*/ 777876 w 855663"/>
                <a:gd name="connsiteY6" fmla="*/ 1054020 h 1750218"/>
                <a:gd name="connsiteX7" fmla="*/ 703977 w 855663"/>
                <a:gd name="connsiteY7" fmla="*/ 995680 h 1750218"/>
                <a:gd name="connsiteX8" fmla="*/ 622301 w 855663"/>
                <a:gd name="connsiteY8" fmla="*/ 657304 h 1750218"/>
                <a:gd name="connsiteX9" fmla="*/ 622301 w 855663"/>
                <a:gd name="connsiteY9" fmla="*/ 1750218 h 1750218"/>
                <a:gd name="connsiteX10" fmla="*/ 466726 w 855663"/>
                <a:gd name="connsiteY10" fmla="*/ 1750218 h 1750218"/>
                <a:gd name="connsiteX11" fmla="*/ 466726 w 855663"/>
                <a:gd name="connsiteY11" fmla="*/ 1050131 h 1750218"/>
                <a:gd name="connsiteX12" fmla="*/ 388938 w 855663"/>
                <a:gd name="connsiteY12" fmla="*/ 1050131 h 1750218"/>
                <a:gd name="connsiteX13" fmla="*/ 388938 w 855663"/>
                <a:gd name="connsiteY13" fmla="*/ 1750218 h 1750218"/>
                <a:gd name="connsiteX14" fmla="*/ 233363 w 855663"/>
                <a:gd name="connsiteY14" fmla="*/ 1750218 h 1750218"/>
                <a:gd name="connsiteX15" fmla="*/ 233363 w 855663"/>
                <a:gd name="connsiteY15" fmla="*/ 661193 h 1750218"/>
                <a:gd name="connsiteX16" fmla="*/ 151686 w 855663"/>
                <a:gd name="connsiteY16" fmla="*/ 999569 h 1750218"/>
                <a:gd name="connsiteX17" fmla="*/ 77788 w 855663"/>
                <a:gd name="connsiteY17" fmla="*/ 1057910 h 1750218"/>
                <a:gd name="connsiteX18" fmla="*/ 0 w 855663"/>
                <a:gd name="connsiteY18" fmla="*/ 980123 h 1750218"/>
                <a:gd name="connsiteX19" fmla="*/ 3889 w 855663"/>
                <a:gd name="connsiteY19" fmla="*/ 960675 h 1750218"/>
                <a:gd name="connsiteX20" fmla="*/ 112792 w 855663"/>
                <a:gd name="connsiteY20" fmla="*/ 497840 h 1750218"/>
                <a:gd name="connsiteX21" fmla="*/ 136129 w 855663"/>
                <a:gd name="connsiteY21" fmla="*/ 455057 h 1750218"/>
                <a:gd name="connsiteX22" fmla="*/ 299482 w 855663"/>
                <a:gd name="connsiteY22" fmla="*/ 369490 h 1750218"/>
                <a:gd name="connsiteX23" fmla="*/ 427832 w 855663"/>
                <a:gd name="connsiteY23" fmla="*/ 350043 h 1750218"/>
                <a:gd name="connsiteX24" fmla="*/ 427831 w 855663"/>
                <a:gd name="connsiteY24" fmla="*/ 0 h 1750218"/>
                <a:gd name="connsiteX25" fmla="*/ 583406 w 855663"/>
                <a:gd name="connsiteY25" fmla="*/ 155575 h 1750218"/>
                <a:gd name="connsiteX26" fmla="*/ 427831 w 855663"/>
                <a:gd name="connsiteY26" fmla="*/ 311150 h 1750218"/>
                <a:gd name="connsiteX27" fmla="*/ 272256 w 855663"/>
                <a:gd name="connsiteY27" fmla="*/ 155575 h 1750218"/>
                <a:gd name="connsiteX28" fmla="*/ 427831 w 855663"/>
                <a:gd name="connsiteY28" fmla="*/ 0 h 17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5663" h="1750218">
                  <a:moveTo>
                    <a:pt x="427832" y="350043"/>
                  </a:moveTo>
                  <a:cubicBezTo>
                    <a:pt x="470615" y="350043"/>
                    <a:pt x="513398" y="357821"/>
                    <a:pt x="556181" y="365601"/>
                  </a:cubicBezTo>
                  <a:cubicBezTo>
                    <a:pt x="618412" y="385047"/>
                    <a:pt x="672862" y="412273"/>
                    <a:pt x="719535" y="451168"/>
                  </a:cubicBezTo>
                  <a:cubicBezTo>
                    <a:pt x="731203" y="462835"/>
                    <a:pt x="738983" y="478392"/>
                    <a:pt x="742872" y="493950"/>
                  </a:cubicBezTo>
                  <a:lnTo>
                    <a:pt x="851774" y="956786"/>
                  </a:lnTo>
                  <a:cubicBezTo>
                    <a:pt x="851774" y="960675"/>
                    <a:pt x="855663" y="968454"/>
                    <a:pt x="855663" y="976232"/>
                  </a:cubicBezTo>
                  <a:cubicBezTo>
                    <a:pt x="855663" y="1019016"/>
                    <a:pt x="820659" y="1054020"/>
                    <a:pt x="777876" y="1054020"/>
                  </a:cubicBezTo>
                  <a:cubicBezTo>
                    <a:pt x="742872" y="1054020"/>
                    <a:pt x="711757" y="1026795"/>
                    <a:pt x="703977" y="995680"/>
                  </a:cubicBezTo>
                  <a:lnTo>
                    <a:pt x="622301" y="657304"/>
                  </a:lnTo>
                  <a:lnTo>
                    <a:pt x="622301" y="1750218"/>
                  </a:lnTo>
                  <a:lnTo>
                    <a:pt x="466726" y="1750218"/>
                  </a:lnTo>
                  <a:lnTo>
                    <a:pt x="466726" y="1050131"/>
                  </a:lnTo>
                  <a:lnTo>
                    <a:pt x="388938" y="1050131"/>
                  </a:lnTo>
                  <a:lnTo>
                    <a:pt x="388938" y="1750218"/>
                  </a:lnTo>
                  <a:lnTo>
                    <a:pt x="233363" y="1750218"/>
                  </a:lnTo>
                  <a:lnTo>
                    <a:pt x="233363" y="661193"/>
                  </a:lnTo>
                  <a:lnTo>
                    <a:pt x="151686" y="999569"/>
                  </a:lnTo>
                  <a:cubicBezTo>
                    <a:pt x="143907" y="1030684"/>
                    <a:pt x="112792" y="1057910"/>
                    <a:pt x="77788" y="1057910"/>
                  </a:cubicBezTo>
                  <a:cubicBezTo>
                    <a:pt x="35004" y="1057910"/>
                    <a:pt x="0" y="1022905"/>
                    <a:pt x="0" y="980123"/>
                  </a:cubicBezTo>
                  <a:cubicBezTo>
                    <a:pt x="0" y="972343"/>
                    <a:pt x="3889" y="964564"/>
                    <a:pt x="3889" y="960675"/>
                  </a:cubicBezTo>
                  <a:lnTo>
                    <a:pt x="112792" y="497840"/>
                  </a:lnTo>
                  <a:cubicBezTo>
                    <a:pt x="116682" y="482281"/>
                    <a:pt x="124460" y="466725"/>
                    <a:pt x="136129" y="455057"/>
                  </a:cubicBezTo>
                  <a:cubicBezTo>
                    <a:pt x="182801" y="416162"/>
                    <a:pt x="237252" y="385047"/>
                    <a:pt x="299482" y="369490"/>
                  </a:cubicBezTo>
                  <a:cubicBezTo>
                    <a:pt x="342265" y="357821"/>
                    <a:pt x="385049" y="350043"/>
                    <a:pt x="427832" y="350043"/>
                  </a:cubicBezTo>
                  <a:close/>
                  <a:moveTo>
                    <a:pt x="427831" y="0"/>
                  </a:moveTo>
                  <a:cubicBezTo>
                    <a:pt x="513753" y="0"/>
                    <a:pt x="583406" y="69653"/>
                    <a:pt x="583406" y="155575"/>
                  </a:cubicBezTo>
                  <a:cubicBezTo>
                    <a:pt x="583406" y="241496"/>
                    <a:pt x="513753" y="311150"/>
                    <a:pt x="427831" y="311150"/>
                  </a:cubicBezTo>
                  <a:cubicBezTo>
                    <a:pt x="341910" y="311150"/>
                    <a:pt x="272256" y="241496"/>
                    <a:pt x="272256" y="155575"/>
                  </a:cubicBezTo>
                  <a:cubicBezTo>
                    <a:pt x="272256" y="69653"/>
                    <a:pt x="341910" y="0"/>
                    <a:pt x="427831" y="0"/>
                  </a:cubicBezTo>
                  <a:close/>
                </a:path>
              </a:pathLst>
            </a:custGeom>
            <a:solidFill>
              <a:srgbClr val="FF99CC"/>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17" name="Freeform: Shape 20">
              <a:extLst>
                <a:ext uri="{FF2B5EF4-FFF2-40B4-BE49-F238E27FC236}">
                  <a16:creationId xmlns:a16="http://schemas.microsoft.com/office/drawing/2014/main" id="{EAE29BBB-11FA-7E0C-8E4A-EC48547E096E}"/>
                </a:ext>
              </a:extLst>
            </p:cNvPr>
            <p:cNvSpPr/>
            <p:nvPr/>
          </p:nvSpPr>
          <p:spPr>
            <a:xfrm>
              <a:off x="6889304" y="3720865"/>
              <a:ext cx="713053" cy="1458515"/>
            </a:xfrm>
            <a:custGeom>
              <a:avLst/>
              <a:gdLst>
                <a:gd name="connsiteX0" fmla="*/ 427832 w 855663"/>
                <a:gd name="connsiteY0" fmla="*/ 350043 h 1750218"/>
                <a:gd name="connsiteX1" fmla="*/ 556181 w 855663"/>
                <a:gd name="connsiteY1" fmla="*/ 365601 h 1750218"/>
                <a:gd name="connsiteX2" fmla="*/ 719535 w 855663"/>
                <a:gd name="connsiteY2" fmla="*/ 451168 h 1750218"/>
                <a:gd name="connsiteX3" fmla="*/ 742872 w 855663"/>
                <a:gd name="connsiteY3" fmla="*/ 493950 h 1750218"/>
                <a:gd name="connsiteX4" fmla="*/ 851774 w 855663"/>
                <a:gd name="connsiteY4" fmla="*/ 956786 h 1750218"/>
                <a:gd name="connsiteX5" fmla="*/ 855663 w 855663"/>
                <a:gd name="connsiteY5" fmla="*/ 976232 h 1750218"/>
                <a:gd name="connsiteX6" fmla="*/ 777876 w 855663"/>
                <a:gd name="connsiteY6" fmla="*/ 1054020 h 1750218"/>
                <a:gd name="connsiteX7" fmla="*/ 703977 w 855663"/>
                <a:gd name="connsiteY7" fmla="*/ 995680 h 1750218"/>
                <a:gd name="connsiteX8" fmla="*/ 622301 w 855663"/>
                <a:gd name="connsiteY8" fmla="*/ 657304 h 1750218"/>
                <a:gd name="connsiteX9" fmla="*/ 622301 w 855663"/>
                <a:gd name="connsiteY9" fmla="*/ 1750218 h 1750218"/>
                <a:gd name="connsiteX10" fmla="*/ 466726 w 855663"/>
                <a:gd name="connsiteY10" fmla="*/ 1750218 h 1750218"/>
                <a:gd name="connsiteX11" fmla="*/ 466726 w 855663"/>
                <a:gd name="connsiteY11" fmla="*/ 1050131 h 1750218"/>
                <a:gd name="connsiteX12" fmla="*/ 388938 w 855663"/>
                <a:gd name="connsiteY12" fmla="*/ 1050131 h 1750218"/>
                <a:gd name="connsiteX13" fmla="*/ 388938 w 855663"/>
                <a:gd name="connsiteY13" fmla="*/ 1750218 h 1750218"/>
                <a:gd name="connsiteX14" fmla="*/ 233362 w 855663"/>
                <a:gd name="connsiteY14" fmla="*/ 1750218 h 1750218"/>
                <a:gd name="connsiteX15" fmla="*/ 233362 w 855663"/>
                <a:gd name="connsiteY15" fmla="*/ 661193 h 1750218"/>
                <a:gd name="connsiteX16" fmla="*/ 151686 w 855663"/>
                <a:gd name="connsiteY16" fmla="*/ 999569 h 1750218"/>
                <a:gd name="connsiteX17" fmla="*/ 77787 w 855663"/>
                <a:gd name="connsiteY17" fmla="*/ 1057910 h 1750218"/>
                <a:gd name="connsiteX18" fmla="*/ 0 w 855663"/>
                <a:gd name="connsiteY18" fmla="*/ 980123 h 1750218"/>
                <a:gd name="connsiteX19" fmla="*/ 3889 w 855663"/>
                <a:gd name="connsiteY19" fmla="*/ 960675 h 1750218"/>
                <a:gd name="connsiteX20" fmla="*/ 112791 w 855663"/>
                <a:gd name="connsiteY20" fmla="*/ 497840 h 1750218"/>
                <a:gd name="connsiteX21" fmla="*/ 136128 w 855663"/>
                <a:gd name="connsiteY21" fmla="*/ 455057 h 1750218"/>
                <a:gd name="connsiteX22" fmla="*/ 299482 w 855663"/>
                <a:gd name="connsiteY22" fmla="*/ 369490 h 1750218"/>
                <a:gd name="connsiteX23" fmla="*/ 427832 w 855663"/>
                <a:gd name="connsiteY23" fmla="*/ 350043 h 1750218"/>
                <a:gd name="connsiteX24" fmla="*/ 427831 w 855663"/>
                <a:gd name="connsiteY24" fmla="*/ 0 h 1750218"/>
                <a:gd name="connsiteX25" fmla="*/ 583406 w 855663"/>
                <a:gd name="connsiteY25" fmla="*/ 155575 h 1750218"/>
                <a:gd name="connsiteX26" fmla="*/ 427831 w 855663"/>
                <a:gd name="connsiteY26" fmla="*/ 311150 h 1750218"/>
                <a:gd name="connsiteX27" fmla="*/ 272256 w 855663"/>
                <a:gd name="connsiteY27" fmla="*/ 155575 h 1750218"/>
                <a:gd name="connsiteX28" fmla="*/ 427831 w 855663"/>
                <a:gd name="connsiteY28" fmla="*/ 0 h 17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5663" h="1750218">
                  <a:moveTo>
                    <a:pt x="427832" y="350043"/>
                  </a:moveTo>
                  <a:cubicBezTo>
                    <a:pt x="470615" y="350043"/>
                    <a:pt x="513398" y="357821"/>
                    <a:pt x="556181" y="365601"/>
                  </a:cubicBezTo>
                  <a:cubicBezTo>
                    <a:pt x="618412" y="385047"/>
                    <a:pt x="672862" y="412273"/>
                    <a:pt x="719535" y="451168"/>
                  </a:cubicBezTo>
                  <a:cubicBezTo>
                    <a:pt x="731203" y="462835"/>
                    <a:pt x="738983" y="478392"/>
                    <a:pt x="742872" y="493950"/>
                  </a:cubicBezTo>
                  <a:lnTo>
                    <a:pt x="851774" y="956786"/>
                  </a:lnTo>
                  <a:cubicBezTo>
                    <a:pt x="851774" y="960675"/>
                    <a:pt x="855663" y="968454"/>
                    <a:pt x="855663" y="976232"/>
                  </a:cubicBezTo>
                  <a:cubicBezTo>
                    <a:pt x="855663" y="1019016"/>
                    <a:pt x="820659" y="1054020"/>
                    <a:pt x="777876" y="1054020"/>
                  </a:cubicBezTo>
                  <a:cubicBezTo>
                    <a:pt x="742872" y="1054020"/>
                    <a:pt x="711757" y="1026795"/>
                    <a:pt x="703977" y="995680"/>
                  </a:cubicBezTo>
                  <a:lnTo>
                    <a:pt x="622301" y="657304"/>
                  </a:lnTo>
                  <a:lnTo>
                    <a:pt x="622301" y="1750218"/>
                  </a:lnTo>
                  <a:lnTo>
                    <a:pt x="466726" y="1750218"/>
                  </a:lnTo>
                  <a:lnTo>
                    <a:pt x="466726" y="1050131"/>
                  </a:lnTo>
                  <a:lnTo>
                    <a:pt x="388938" y="1050131"/>
                  </a:lnTo>
                  <a:lnTo>
                    <a:pt x="388938" y="1750218"/>
                  </a:lnTo>
                  <a:lnTo>
                    <a:pt x="233362" y="1750218"/>
                  </a:lnTo>
                  <a:lnTo>
                    <a:pt x="233362" y="661193"/>
                  </a:lnTo>
                  <a:lnTo>
                    <a:pt x="151686" y="999569"/>
                  </a:lnTo>
                  <a:cubicBezTo>
                    <a:pt x="143906" y="1030684"/>
                    <a:pt x="112791" y="1057910"/>
                    <a:pt x="77787" y="1057910"/>
                  </a:cubicBezTo>
                  <a:cubicBezTo>
                    <a:pt x="35004" y="1057910"/>
                    <a:pt x="0" y="1022905"/>
                    <a:pt x="0" y="980123"/>
                  </a:cubicBezTo>
                  <a:cubicBezTo>
                    <a:pt x="0" y="972343"/>
                    <a:pt x="3889" y="964564"/>
                    <a:pt x="3889" y="960675"/>
                  </a:cubicBezTo>
                  <a:lnTo>
                    <a:pt x="112791" y="497840"/>
                  </a:lnTo>
                  <a:cubicBezTo>
                    <a:pt x="116682" y="482281"/>
                    <a:pt x="124460" y="466725"/>
                    <a:pt x="136128" y="455057"/>
                  </a:cubicBezTo>
                  <a:cubicBezTo>
                    <a:pt x="182801" y="416162"/>
                    <a:pt x="237251" y="385047"/>
                    <a:pt x="299482" y="369490"/>
                  </a:cubicBezTo>
                  <a:cubicBezTo>
                    <a:pt x="342265" y="357821"/>
                    <a:pt x="385049" y="350043"/>
                    <a:pt x="427832" y="350043"/>
                  </a:cubicBezTo>
                  <a:close/>
                  <a:moveTo>
                    <a:pt x="427831" y="0"/>
                  </a:moveTo>
                  <a:cubicBezTo>
                    <a:pt x="513753" y="0"/>
                    <a:pt x="583406" y="69654"/>
                    <a:pt x="583406" y="155575"/>
                  </a:cubicBezTo>
                  <a:cubicBezTo>
                    <a:pt x="583406" y="241497"/>
                    <a:pt x="513753" y="311150"/>
                    <a:pt x="427831" y="311150"/>
                  </a:cubicBezTo>
                  <a:cubicBezTo>
                    <a:pt x="341910" y="311150"/>
                    <a:pt x="272256" y="241497"/>
                    <a:pt x="272256" y="155575"/>
                  </a:cubicBezTo>
                  <a:cubicBezTo>
                    <a:pt x="272256" y="69654"/>
                    <a:pt x="341910" y="0"/>
                    <a:pt x="427831" y="0"/>
                  </a:cubicBezTo>
                  <a:close/>
                </a:path>
              </a:pathLst>
            </a:custGeom>
            <a:solidFill>
              <a:srgbClr val="D2EAE9"/>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18" name="Freeform: Shape 21">
              <a:extLst>
                <a:ext uri="{FF2B5EF4-FFF2-40B4-BE49-F238E27FC236}">
                  <a16:creationId xmlns:a16="http://schemas.microsoft.com/office/drawing/2014/main" id="{58DD71D7-E459-469C-F7E6-9035178FB919}"/>
                </a:ext>
              </a:extLst>
            </p:cNvPr>
            <p:cNvSpPr/>
            <p:nvPr/>
          </p:nvSpPr>
          <p:spPr>
            <a:xfrm>
              <a:off x="5530894" y="1604612"/>
              <a:ext cx="1130212" cy="2311797"/>
            </a:xfrm>
            <a:custGeom>
              <a:avLst/>
              <a:gdLst>
                <a:gd name="connsiteX0" fmla="*/ 678128 w 1356254"/>
                <a:gd name="connsiteY0" fmla="*/ 554831 h 2774156"/>
                <a:gd name="connsiteX1" fmla="*/ 881566 w 1356254"/>
                <a:gd name="connsiteY1" fmla="*/ 579490 h 2774156"/>
                <a:gd name="connsiteX2" fmla="*/ 1140486 w 1356254"/>
                <a:gd name="connsiteY2" fmla="*/ 715117 h 2774156"/>
                <a:gd name="connsiteX3" fmla="*/ 1177476 w 1356254"/>
                <a:gd name="connsiteY3" fmla="*/ 782928 h 2774156"/>
                <a:gd name="connsiteX4" fmla="*/ 1350090 w 1356254"/>
                <a:gd name="connsiteY4" fmla="*/ 1516539 h 2774156"/>
                <a:gd name="connsiteX5" fmla="*/ 1356254 w 1356254"/>
                <a:gd name="connsiteY5" fmla="*/ 1547362 h 2774156"/>
                <a:gd name="connsiteX6" fmla="*/ 1232958 w 1356254"/>
                <a:gd name="connsiteY6" fmla="*/ 1670658 h 2774156"/>
                <a:gd name="connsiteX7" fmla="*/ 1115827 w 1356254"/>
                <a:gd name="connsiteY7" fmla="*/ 1578188 h 2774156"/>
                <a:gd name="connsiteX8" fmla="*/ 986367 w 1356254"/>
                <a:gd name="connsiteY8" fmla="*/ 1041850 h 2774156"/>
                <a:gd name="connsiteX9" fmla="*/ 986367 w 1356254"/>
                <a:gd name="connsiteY9" fmla="*/ 2774156 h 2774156"/>
                <a:gd name="connsiteX10" fmla="*/ 739775 w 1356254"/>
                <a:gd name="connsiteY10" fmla="*/ 2774156 h 2774156"/>
                <a:gd name="connsiteX11" fmla="*/ 739775 w 1356254"/>
                <a:gd name="connsiteY11" fmla="*/ 1664494 h 2774156"/>
                <a:gd name="connsiteX12" fmla="*/ 616479 w 1356254"/>
                <a:gd name="connsiteY12" fmla="*/ 1664494 h 2774156"/>
                <a:gd name="connsiteX13" fmla="*/ 616479 w 1356254"/>
                <a:gd name="connsiteY13" fmla="*/ 2774156 h 2774156"/>
                <a:gd name="connsiteX14" fmla="*/ 369888 w 1356254"/>
                <a:gd name="connsiteY14" fmla="*/ 2774156 h 2774156"/>
                <a:gd name="connsiteX15" fmla="*/ 369888 w 1356254"/>
                <a:gd name="connsiteY15" fmla="*/ 1048014 h 2774156"/>
                <a:gd name="connsiteX16" fmla="*/ 240428 w 1356254"/>
                <a:gd name="connsiteY16" fmla="*/ 1584352 h 2774156"/>
                <a:gd name="connsiteX17" fmla="*/ 123296 w 1356254"/>
                <a:gd name="connsiteY17" fmla="*/ 1676824 h 2774156"/>
                <a:gd name="connsiteX18" fmla="*/ 0 w 1356254"/>
                <a:gd name="connsiteY18" fmla="*/ 1553528 h 2774156"/>
                <a:gd name="connsiteX19" fmla="*/ 6165 w 1356254"/>
                <a:gd name="connsiteY19" fmla="*/ 1522703 h 2774156"/>
                <a:gd name="connsiteX20" fmla="*/ 178779 w 1356254"/>
                <a:gd name="connsiteY20" fmla="*/ 789094 h 2774156"/>
                <a:gd name="connsiteX21" fmla="*/ 215768 w 1356254"/>
                <a:gd name="connsiteY21" fmla="*/ 721281 h 2774156"/>
                <a:gd name="connsiteX22" fmla="*/ 474689 w 1356254"/>
                <a:gd name="connsiteY22" fmla="*/ 585655 h 2774156"/>
                <a:gd name="connsiteX23" fmla="*/ 678128 w 1356254"/>
                <a:gd name="connsiteY23" fmla="*/ 554831 h 2774156"/>
                <a:gd name="connsiteX24" fmla="*/ 678126 w 1356254"/>
                <a:gd name="connsiteY24" fmla="*/ 0 h 2774156"/>
                <a:gd name="connsiteX25" fmla="*/ 924717 w 1356254"/>
                <a:gd name="connsiteY25" fmla="*/ 246591 h 2774156"/>
                <a:gd name="connsiteX26" fmla="*/ 678126 w 1356254"/>
                <a:gd name="connsiteY26" fmla="*/ 493183 h 2774156"/>
                <a:gd name="connsiteX27" fmla="*/ 431534 w 1356254"/>
                <a:gd name="connsiteY27" fmla="*/ 246591 h 2774156"/>
                <a:gd name="connsiteX28" fmla="*/ 678126 w 1356254"/>
                <a:gd name="connsiteY28" fmla="*/ 0 h 277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6254" h="2774156">
                  <a:moveTo>
                    <a:pt x="678128" y="554831"/>
                  </a:moveTo>
                  <a:cubicBezTo>
                    <a:pt x="745939" y="554831"/>
                    <a:pt x="813753" y="567160"/>
                    <a:pt x="881566" y="579490"/>
                  </a:cubicBezTo>
                  <a:cubicBezTo>
                    <a:pt x="980202" y="610314"/>
                    <a:pt x="1066509" y="653468"/>
                    <a:pt x="1140486" y="715117"/>
                  </a:cubicBezTo>
                  <a:cubicBezTo>
                    <a:pt x="1158981" y="733610"/>
                    <a:pt x="1171311" y="758269"/>
                    <a:pt x="1177476" y="782928"/>
                  </a:cubicBezTo>
                  <a:lnTo>
                    <a:pt x="1350090" y="1516539"/>
                  </a:lnTo>
                  <a:cubicBezTo>
                    <a:pt x="1350090" y="1522703"/>
                    <a:pt x="1356254" y="1535034"/>
                    <a:pt x="1356254" y="1547362"/>
                  </a:cubicBezTo>
                  <a:cubicBezTo>
                    <a:pt x="1356254" y="1615175"/>
                    <a:pt x="1300772" y="1670658"/>
                    <a:pt x="1232958" y="1670658"/>
                  </a:cubicBezTo>
                  <a:cubicBezTo>
                    <a:pt x="1177476" y="1670658"/>
                    <a:pt x="1128157" y="1627506"/>
                    <a:pt x="1115827" y="1578188"/>
                  </a:cubicBezTo>
                  <a:lnTo>
                    <a:pt x="986367" y="1041850"/>
                  </a:lnTo>
                  <a:lnTo>
                    <a:pt x="986367" y="2774156"/>
                  </a:lnTo>
                  <a:lnTo>
                    <a:pt x="739775" y="2774156"/>
                  </a:lnTo>
                  <a:lnTo>
                    <a:pt x="739775" y="1664494"/>
                  </a:lnTo>
                  <a:lnTo>
                    <a:pt x="616479" y="1664494"/>
                  </a:lnTo>
                  <a:lnTo>
                    <a:pt x="616479" y="2774156"/>
                  </a:lnTo>
                  <a:lnTo>
                    <a:pt x="369888" y="2774156"/>
                  </a:lnTo>
                  <a:lnTo>
                    <a:pt x="369888" y="1048014"/>
                  </a:lnTo>
                  <a:lnTo>
                    <a:pt x="240428" y="1584352"/>
                  </a:lnTo>
                  <a:cubicBezTo>
                    <a:pt x="228097" y="1633670"/>
                    <a:pt x="178779" y="1676824"/>
                    <a:pt x="123296" y="1676824"/>
                  </a:cubicBezTo>
                  <a:cubicBezTo>
                    <a:pt x="55483" y="1676824"/>
                    <a:pt x="0" y="1621340"/>
                    <a:pt x="0" y="1553528"/>
                  </a:cubicBezTo>
                  <a:cubicBezTo>
                    <a:pt x="0" y="1541198"/>
                    <a:pt x="6165" y="1528867"/>
                    <a:pt x="6165" y="1522703"/>
                  </a:cubicBezTo>
                  <a:lnTo>
                    <a:pt x="178779" y="789094"/>
                  </a:lnTo>
                  <a:cubicBezTo>
                    <a:pt x="184945" y="764433"/>
                    <a:pt x="197274" y="739776"/>
                    <a:pt x="215768" y="721281"/>
                  </a:cubicBezTo>
                  <a:cubicBezTo>
                    <a:pt x="289746" y="659632"/>
                    <a:pt x="376052" y="610314"/>
                    <a:pt x="474689" y="585655"/>
                  </a:cubicBezTo>
                  <a:cubicBezTo>
                    <a:pt x="542502" y="567160"/>
                    <a:pt x="610315" y="554831"/>
                    <a:pt x="678128" y="554831"/>
                  </a:cubicBezTo>
                  <a:close/>
                  <a:moveTo>
                    <a:pt x="678126" y="0"/>
                  </a:moveTo>
                  <a:cubicBezTo>
                    <a:pt x="814314" y="0"/>
                    <a:pt x="924717" y="110403"/>
                    <a:pt x="924717" y="246591"/>
                  </a:cubicBezTo>
                  <a:cubicBezTo>
                    <a:pt x="924717" y="382780"/>
                    <a:pt x="814314" y="493183"/>
                    <a:pt x="678126" y="493183"/>
                  </a:cubicBezTo>
                  <a:cubicBezTo>
                    <a:pt x="541937" y="493183"/>
                    <a:pt x="431534" y="382780"/>
                    <a:pt x="431534" y="246591"/>
                  </a:cubicBezTo>
                  <a:cubicBezTo>
                    <a:pt x="431534" y="110403"/>
                    <a:pt x="541937" y="0"/>
                    <a:pt x="678126" y="0"/>
                  </a:cubicBezTo>
                  <a:close/>
                </a:path>
              </a:pathLst>
            </a:custGeom>
            <a:solidFill>
              <a:srgbClr val="9A005C"/>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19" name="TextBox 18">
              <a:extLst>
                <a:ext uri="{FF2B5EF4-FFF2-40B4-BE49-F238E27FC236}">
                  <a16:creationId xmlns:a16="http://schemas.microsoft.com/office/drawing/2014/main" id="{8D475A42-4513-97D1-ED48-6EBBC2E4F058}"/>
                </a:ext>
              </a:extLst>
            </p:cNvPr>
            <p:cNvSpPr txBox="1"/>
            <p:nvPr/>
          </p:nvSpPr>
          <p:spPr>
            <a:xfrm>
              <a:off x="5310362" y="4054860"/>
              <a:ext cx="1571276" cy="450936"/>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You</a:t>
              </a:r>
            </a:p>
          </p:txBody>
        </p:sp>
        <p:sp>
          <p:nvSpPr>
            <p:cNvPr id="20" name="TextBox 19">
              <a:extLst>
                <a:ext uri="{FF2B5EF4-FFF2-40B4-BE49-F238E27FC236}">
                  <a16:creationId xmlns:a16="http://schemas.microsoft.com/office/drawing/2014/main" id="{3082C319-3B05-FA21-2027-F23AB3F2E683}"/>
                </a:ext>
              </a:extLst>
            </p:cNvPr>
            <p:cNvSpPr txBox="1"/>
            <p:nvPr/>
          </p:nvSpPr>
          <p:spPr>
            <a:xfrm>
              <a:off x="8079648" y="1729104"/>
              <a:ext cx="2073409" cy="450936"/>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Case Managers</a:t>
              </a:r>
            </a:p>
          </p:txBody>
        </p:sp>
        <p:sp>
          <p:nvSpPr>
            <p:cNvPr id="21" name="Freeform: Shape 25">
              <a:extLst>
                <a:ext uri="{FF2B5EF4-FFF2-40B4-BE49-F238E27FC236}">
                  <a16:creationId xmlns:a16="http://schemas.microsoft.com/office/drawing/2014/main" id="{F21AC327-8B66-A9C8-74EB-A1B014E75274}"/>
                </a:ext>
              </a:extLst>
            </p:cNvPr>
            <p:cNvSpPr/>
            <p:nvPr/>
          </p:nvSpPr>
          <p:spPr>
            <a:xfrm>
              <a:off x="3567383" y="3406239"/>
              <a:ext cx="455965" cy="932657"/>
            </a:xfrm>
            <a:custGeom>
              <a:avLst/>
              <a:gdLst>
                <a:gd name="connsiteX0" fmla="*/ 273580 w 547158"/>
                <a:gd name="connsiteY0" fmla="*/ 223838 h 1119188"/>
                <a:gd name="connsiteX1" fmla="*/ 355653 w 547158"/>
                <a:gd name="connsiteY1" fmla="*/ 233786 h 1119188"/>
                <a:gd name="connsiteX2" fmla="*/ 460110 w 547158"/>
                <a:gd name="connsiteY2" fmla="*/ 288503 h 1119188"/>
                <a:gd name="connsiteX3" fmla="*/ 475033 w 547158"/>
                <a:gd name="connsiteY3" fmla="*/ 315860 h 1119188"/>
                <a:gd name="connsiteX4" fmla="*/ 544671 w 547158"/>
                <a:gd name="connsiteY4" fmla="*/ 611823 h 1119188"/>
                <a:gd name="connsiteX5" fmla="*/ 547158 w 547158"/>
                <a:gd name="connsiteY5" fmla="*/ 624258 h 1119188"/>
                <a:gd name="connsiteX6" fmla="*/ 497417 w 547158"/>
                <a:gd name="connsiteY6" fmla="*/ 674000 h 1119188"/>
                <a:gd name="connsiteX7" fmla="*/ 450162 w 547158"/>
                <a:gd name="connsiteY7" fmla="*/ 636694 h 1119188"/>
                <a:gd name="connsiteX8" fmla="*/ 397933 w 547158"/>
                <a:gd name="connsiteY8" fmla="*/ 420318 h 1119188"/>
                <a:gd name="connsiteX9" fmla="*/ 397933 w 547158"/>
                <a:gd name="connsiteY9" fmla="*/ 1119188 h 1119188"/>
                <a:gd name="connsiteX10" fmla="*/ 298450 w 547158"/>
                <a:gd name="connsiteY10" fmla="*/ 1119188 h 1119188"/>
                <a:gd name="connsiteX11" fmla="*/ 298450 w 547158"/>
                <a:gd name="connsiteY11" fmla="*/ 671513 h 1119188"/>
                <a:gd name="connsiteX12" fmla="*/ 248708 w 547158"/>
                <a:gd name="connsiteY12" fmla="*/ 671513 h 1119188"/>
                <a:gd name="connsiteX13" fmla="*/ 248708 w 547158"/>
                <a:gd name="connsiteY13" fmla="*/ 1119188 h 1119188"/>
                <a:gd name="connsiteX14" fmla="*/ 149225 w 547158"/>
                <a:gd name="connsiteY14" fmla="*/ 1119188 h 1119188"/>
                <a:gd name="connsiteX15" fmla="*/ 149225 w 547158"/>
                <a:gd name="connsiteY15" fmla="*/ 422805 h 1119188"/>
                <a:gd name="connsiteX16" fmla="*/ 96997 w 547158"/>
                <a:gd name="connsiteY16" fmla="*/ 639181 h 1119188"/>
                <a:gd name="connsiteX17" fmla="*/ 49742 w 547158"/>
                <a:gd name="connsiteY17" fmla="*/ 676488 h 1119188"/>
                <a:gd name="connsiteX18" fmla="*/ 0 w 547158"/>
                <a:gd name="connsiteY18" fmla="*/ 626746 h 1119188"/>
                <a:gd name="connsiteX19" fmla="*/ 2487 w 547158"/>
                <a:gd name="connsiteY19" fmla="*/ 614310 h 1119188"/>
                <a:gd name="connsiteX20" fmla="*/ 72125 w 547158"/>
                <a:gd name="connsiteY20" fmla="*/ 318348 h 1119188"/>
                <a:gd name="connsiteX21" fmla="*/ 87048 w 547158"/>
                <a:gd name="connsiteY21" fmla="*/ 290990 h 1119188"/>
                <a:gd name="connsiteX22" fmla="*/ 191505 w 547158"/>
                <a:gd name="connsiteY22" fmla="*/ 236273 h 1119188"/>
                <a:gd name="connsiteX23" fmla="*/ 273580 w 547158"/>
                <a:gd name="connsiteY23" fmla="*/ 223838 h 1119188"/>
                <a:gd name="connsiteX24" fmla="*/ 273580 w 547158"/>
                <a:gd name="connsiteY24" fmla="*/ 0 h 1119188"/>
                <a:gd name="connsiteX25" fmla="*/ 373063 w 547158"/>
                <a:gd name="connsiteY25" fmla="*/ 99483 h 1119188"/>
                <a:gd name="connsiteX26" fmla="*/ 273580 w 547158"/>
                <a:gd name="connsiteY26" fmla="*/ 198967 h 1119188"/>
                <a:gd name="connsiteX27" fmla="*/ 174096 w 547158"/>
                <a:gd name="connsiteY27" fmla="*/ 99483 h 1119188"/>
                <a:gd name="connsiteX28" fmla="*/ 273580 w 547158"/>
                <a:gd name="connsiteY28" fmla="*/ 0 h 111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7158" h="1119188">
                  <a:moveTo>
                    <a:pt x="273580" y="223838"/>
                  </a:moveTo>
                  <a:cubicBezTo>
                    <a:pt x="300937" y="223838"/>
                    <a:pt x="328295" y="228812"/>
                    <a:pt x="355653" y="233786"/>
                  </a:cubicBezTo>
                  <a:cubicBezTo>
                    <a:pt x="395446" y="246222"/>
                    <a:pt x="430265" y="263631"/>
                    <a:pt x="460110" y="288503"/>
                  </a:cubicBezTo>
                  <a:cubicBezTo>
                    <a:pt x="467572" y="295963"/>
                    <a:pt x="472546" y="305912"/>
                    <a:pt x="475033" y="315860"/>
                  </a:cubicBezTo>
                  <a:lnTo>
                    <a:pt x="544671" y="611823"/>
                  </a:lnTo>
                  <a:cubicBezTo>
                    <a:pt x="544671" y="614310"/>
                    <a:pt x="547158" y="619285"/>
                    <a:pt x="547158" y="624258"/>
                  </a:cubicBezTo>
                  <a:cubicBezTo>
                    <a:pt x="547158" y="651616"/>
                    <a:pt x="524775" y="674000"/>
                    <a:pt x="497417" y="674000"/>
                  </a:cubicBezTo>
                  <a:cubicBezTo>
                    <a:pt x="475033" y="674000"/>
                    <a:pt x="455136" y="656591"/>
                    <a:pt x="450162" y="636694"/>
                  </a:cubicBezTo>
                  <a:lnTo>
                    <a:pt x="397933" y="420318"/>
                  </a:lnTo>
                  <a:lnTo>
                    <a:pt x="397933" y="1119188"/>
                  </a:lnTo>
                  <a:lnTo>
                    <a:pt x="298450" y="1119188"/>
                  </a:lnTo>
                  <a:lnTo>
                    <a:pt x="298450" y="671513"/>
                  </a:lnTo>
                  <a:lnTo>
                    <a:pt x="248708" y="671513"/>
                  </a:lnTo>
                  <a:lnTo>
                    <a:pt x="248708" y="1119188"/>
                  </a:lnTo>
                  <a:lnTo>
                    <a:pt x="149225" y="1119188"/>
                  </a:lnTo>
                  <a:lnTo>
                    <a:pt x="149225" y="422805"/>
                  </a:lnTo>
                  <a:lnTo>
                    <a:pt x="96997" y="639181"/>
                  </a:lnTo>
                  <a:cubicBezTo>
                    <a:pt x="92022" y="659078"/>
                    <a:pt x="72125" y="676488"/>
                    <a:pt x="49742" y="676488"/>
                  </a:cubicBezTo>
                  <a:cubicBezTo>
                    <a:pt x="22384" y="676488"/>
                    <a:pt x="0" y="654103"/>
                    <a:pt x="0" y="626746"/>
                  </a:cubicBezTo>
                  <a:cubicBezTo>
                    <a:pt x="0" y="621771"/>
                    <a:pt x="2487" y="616797"/>
                    <a:pt x="2487" y="614310"/>
                  </a:cubicBezTo>
                  <a:lnTo>
                    <a:pt x="72125" y="318348"/>
                  </a:lnTo>
                  <a:cubicBezTo>
                    <a:pt x="74613" y="308399"/>
                    <a:pt x="79587" y="298451"/>
                    <a:pt x="87048" y="290990"/>
                  </a:cubicBezTo>
                  <a:cubicBezTo>
                    <a:pt x="116893" y="266118"/>
                    <a:pt x="151712" y="246222"/>
                    <a:pt x="191505" y="236273"/>
                  </a:cubicBezTo>
                  <a:cubicBezTo>
                    <a:pt x="218863" y="228812"/>
                    <a:pt x="246221" y="223838"/>
                    <a:pt x="273580" y="223838"/>
                  </a:cubicBezTo>
                  <a:close/>
                  <a:moveTo>
                    <a:pt x="273580" y="0"/>
                  </a:moveTo>
                  <a:cubicBezTo>
                    <a:pt x="328523" y="0"/>
                    <a:pt x="373063" y="44540"/>
                    <a:pt x="373063" y="99483"/>
                  </a:cubicBezTo>
                  <a:cubicBezTo>
                    <a:pt x="373063" y="154426"/>
                    <a:pt x="328523" y="198967"/>
                    <a:pt x="273580" y="198967"/>
                  </a:cubicBezTo>
                  <a:cubicBezTo>
                    <a:pt x="218637" y="198967"/>
                    <a:pt x="174096" y="154426"/>
                    <a:pt x="174096" y="99483"/>
                  </a:cubicBezTo>
                  <a:cubicBezTo>
                    <a:pt x="174096" y="44540"/>
                    <a:pt x="218637" y="0"/>
                    <a:pt x="273580" y="0"/>
                  </a:cubicBezTo>
                  <a:close/>
                </a:path>
              </a:pathLst>
            </a:custGeom>
            <a:solidFill>
              <a:srgbClr val="A3C89E"/>
            </a:solidFill>
            <a:ln w="15081" cap="flat">
              <a:noFill/>
              <a:prstDash val="solid"/>
              <a:miter/>
            </a:ln>
          </p:spPr>
          <p:txBody>
            <a:bodyPr wrap="square" rtlCol="0" anchor="ctr">
              <a:noAutofit/>
            </a:bodyPr>
            <a:lstStyle/>
            <a:p>
              <a:pPr algn="ctr" defTabSz="1088365">
                <a:defRPr/>
              </a:pPr>
              <a:endParaRPr lang="en-US" sz="1200" dirty="0">
                <a:solidFill>
                  <a:prstClr val="black">
                    <a:lumMod val="50000"/>
                    <a:lumOff val="50000"/>
                  </a:prstClr>
                </a:solidFill>
                <a:latin typeface="Calibri"/>
              </a:endParaRPr>
            </a:p>
          </p:txBody>
        </p:sp>
        <p:sp>
          <p:nvSpPr>
            <p:cNvPr id="22" name="TextBox 21">
              <a:extLst>
                <a:ext uri="{FF2B5EF4-FFF2-40B4-BE49-F238E27FC236}">
                  <a16:creationId xmlns:a16="http://schemas.microsoft.com/office/drawing/2014/main" id="{CFFA349C-BFB5-4B2A-56EF-5AF72274664A}"/>
                </a:ext>
              </a:extLst>
            </p:cNvPr>
            <p:cNvSpPr txBox="1"/>
            <p:nvPr/>
          </p:nvSpPr>
          <p:spPr>
            <a:xfrm>
              <a:off x="8722186" y="4337800"/>
              <a:ext cx="1830441" cy="751561"/>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Mental Health Professional </a:t>
              </a:r>
            </a:p>
          </p:txBody>
        </p:sp>
        <p:sp>
          <p:nvSpPr>
            <p:cNvPr id="23" name="TextBox 22">
              <a:extLst>
                <a:ext uri="{FF2B5EF4-FFF2-40B4-BE49-F238E27FC236}">
                  <a16:creationId xmlns:a16="http://schemas.microsoft.com/office/drawing/2014/main" id="{2937B051-987F-8DC9-6DB8-B281752CB3BB}"/>
                </a:ext>
              </a:extLst>
            </p:cNvPr>
            <p:cNvSpPr txBox="1"/>
            <p:nvPr/>
          </p:nvSpPr>
          <p:spPr>
            <a:xfrm>
              <a:off x="1205440" y="3463156"/>
              <a:ext cx="2039371" cy="450936"/>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Family and Friends</a:t>
              </a:r>
            </a:p>
          </p:txBody>
        </p:sp>
        <p:sp>
          <p:nvSpPr>
            <p:cNvPr id="24" name="Oval 23">
              <a:extLst>
                <a:ext uri="{FF2B5EF4-FFF2-40B4-BE49-F238E27FC236}">
                  <a16:creationId xmlns:a16="http://schemas.microsoft.com/office/drawing/2014/main" id="{96CDCC6B-C5C3-C976-30DC-CBD2497FF154}"/>
                </a:ext>
              </a:extLst>
            </p:cNvPr>
            <p:cNvSpPr/>
            <p:nvPr/>
          </p:nvSpPr>
          <p:spPr>
            <a:xfrm>
              <a:off x="7911586" y="2982441"/>
              <a:ext cx="303621" cy="181102"/>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25" name="Freeform: Shape 37">
              <a:extLst>
                <a:ext uri="{FF2B5EF4-FFF2-40B4-BE49-F238E27FC236}">
                  <a16:creationId xmlns:a16="http://schemas.microsoft.com/office/drawing/2014/main" id="{924DB388-40EF-2BD2-6BF6-540259921D7E}"/>
                </a:ext>
              </a:extLst>
            </p:cNvPr>
            <p:cNvSpPr/>
            <p:nvPr/>
          </p:nvSpPr>
          <p:spPr>
            <a:xfrm>
              <a:off x="7842392" y="2240138"/>
              <a:ext cx="417639" cy="814663"/>
            </a:xfrm>
            <a:custGeom>
              <a:avLst/>
              <a:gdLst>
                <a:gd name="connsiteX0" fmla="*/ 427832 w 855663"/>
                <a:gd name="connsiteY0" fmla="*/ 350043 h 1750218"/>
                <a:gd name="connsiteX1" fmla="*/ 556181 w 855663"/>
                <a:gd name="connsiteY1" fmla="*/ 365601 h 1750218"/>
                <a:gd name="connsiteX2" fmla="*/ 719535 w 855663"/>
                <a:gd name="connsiteY2" fmla="*/ 451168 h 1750218"/>
                <a:gd name="connsiteX3" fmla="*/ 742872 w 855663"/>
                <a:gd name="connsiteY3" fmla="*/ 493950 h 1750218"/>
                <a:gd name="connsiteX4" fmla="*/ 851774 w 855663"/>
                <a:gd name="connsiteY4" fmla="*/ 956786 h 1750218"/>
                <a:gd name="connsiteX5" fmla="*/ 855663 w 855663"/>
                <a:gd name="connsiteY5" fmla="*/ 976232 h 1750218"/>
                <a:gd name="connsiteX6" fmla="*/ 777876 w 855663"/>
                <a:gd name="connsiteY6" fmla="*/ 1054020 h 1750218"/>
                <a:gd name="connsiteX7" fmla="*/ 703977 w 855663"/>
                <a:gd name="connsiteY7" fmla="*/ 995680 h 1750218"/>
                <a:gd name="connsiteX8" fmla="*/ 622301 w 855663"/>
                <a:gd name="connsiteY8" fmla="*/ 657304 h 1750218"/>
                <a:gd name="connsiteX9" fmla="*/ 622301 w 855663"/>
                <a:gd name="connsiteY9" fmla="*/ 1750218 h 1750218"/>
                <a:gd name="connsiteX10" fmla="*/ 466726 w 855663"/>
                <a:gd name="connsiteY10" fmla="*/ 1750218 h 1750218"/>
                <a:gd name="connsiteX11" fmla="*/ 466726 w 855663"/>
                <a:gd name="connsiteY11" fmla="*/ 1050131 h 1750218"/>
                <a:gd name="connsiteX12" fmla="*/ 388938 w 855663"/>
                <a:gd name="connsiteY12" fmla="*/ 1050131 h 1750218"/>
                <a:gd name="connsiteX13" fmla="*/ 388938 w 855663"/>
                <a:gd name="connsiteY13" fmla="*/ 1750218 h 1750218"/>
                <a:gd name="connsiteX14" fmla="*/ 233363 w 855663"/>
                <a:gd name="connsiteY14" fmla="*/ 1750218 h 1750218"/>
                <a:gd name="connsiteX15" fmla="*/ 233363 w 855663"/>
                <a:gd name="connsiteY15" fmla="*/ 661193 h 1750218"/>
                <a:gd name="connsiteX16" fmla="*/ 151686 w 855663"/>
                <a:gd name="connsiteY16" fmla="*/ 999569 h 1750218"/>
                <a:gd name="connsiteX17" fmla="*/ 77788 w 855663"/>
                <a:gd name="connsiteY17" fmla="*/ 1057910 h 1750218"/>
                <a:gd name="connsiteX18" fmla="*/ 0 w 855663"/>
                <a:gd name="connsiteY18" fmla="*/ 980123 h 1750218"/>
                <a:gd name="connsiteX19" fmla="*/ 3889 w 855663"/>
                <a:gd name="connsiteY19" fmla="*/ 960675 h 1750218"/>
                <a:gd name="connsiteX20" fmla="*/ 112792 w 855663"/>
                <a:gd name="connsiteY20" fmla="*/ 497840 h 1750218"/>
                <a:gd name="connsiteX21" fmla="*/ 136129 w 855663"/>
                <a:gd name="connsiteY21" fmla="*/ 455057 h 1750218"/>
                <a:gd name="connsiteX22" fmla="*/ 299482 w 855663"/>
                <a:gd name="connsiteY22" fmla="*/ 369490 h 1750218"/>
                <a:gd name="connsiteX23" fmla="*/ 427832 w 855663"/>
                <a:gd name="connsiteY23" fmla="*/ 350043 h 1750218"/>
                <a:gd name="connsiteX24" fmla="*/ 427831 w 855663"/>
                <a:gd name="connsiteY24" fmla="*/ 0 h 1750218"/>
                <a:gd name="connsiteX25" fmla="*/ 583406 w 855663"/>
                <a:gd name="connsiteY25" fmla="*/ 155575 h 1750218"/>
                <a:gd name="connsiteX26" fmla="*/ 427831 w 855663"/>
                <a:gd name="connsiteY26" fmla="*/ 311150 h 1750218"/>
                <a:gd name="connsiteX27" fmla="*/ 272256 w 855663"/>
                <a:gd name="connsiteY27" fmla="*/ 155575 h 1750218"/>
                <a:gd name="connsiteX28" fmla="*/ 427831 w 855663"/>
                <a:gd name="connsiteY28" fmla="*/ 0 h 17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5663" h="1750218">
                  <a:moveTo>
                    <a:pt x="427832" y="350043"/>
                  </a:moveTo>
                  <a:cubicBezTo>
                    <a:pt x="470615" y="350043"/>
                    <a:pt x="513398" y="357821"/>
                    <a:pt x="556181" y="365601"/>
                  </a:cubicBezTo>
                  <a:cubicBezTo>
                    <a:pt x="618412" y="385047"/>
                    <a:pt x="672862" y="412273"/>
                    <a:pt x="719535" y="451168"/>
                  </a:cubicBezTo>
                  <a:cubicBezTo>
                    <a:pt x="731203" y="462835"/>
                    <a:pt x="738983" y="478392"/>
                    <a:pt x="742872" y="493950"/>
                  </a:cubicBezTo>
                  <a:lnTo>
                    <a:pt x="851774" y="956786"/>
                  </a:lnTo>
                  <a:cubicBezTo>
                    <a:pt x="851774" y="960675"/>
                    <a:pt x="855663" y="968454"/>
                    <a:pt x="855663" y="976232"/>
                  </a:cubicBezTo>
                  <a:cubicBezTo>
                    <a:pt x="855663" y="1019016"/>
                    <a:pt x="820659" y="1054020"/>
                    <a:pt x="777876" y="1054020"/>
                  </a:cubicBezTo>
                  <a:cubicBezTo>
                    <a:pt x="742872" y="1054020"/>
                    <a:pt x="711757" y="1026795"/>
                    <a:pt x="703977" y="995680"/>
                  </a:cubicBezTo>
                  <a:lnTo>
                    <a:pt x="622301" y="657304"/>
                  </a:lnTo>
                  <a:lnTo>
                    <a:pt x="622301" y="1750218"/>
                  </a:lnTo>
                  <a:lnTo>
                    <a:pt x="466726" y="1750218"/>
                  </a:lnTo>
                  <a:lnTo>
                    <a:pt x="466726" y="1050131"/>
                  </a:lnTo>
                  <a:lnTo>
                    <a:pt x="388938" y="1050131"/>
                  </a:lnTo>
                  <a:lnTo>
                    <a:pt x="388938" y="1750218"/>
                  </a:lnTo>
                  <a:lnTo>
                    <a:pt x="233363" y="1750218"/>
                  </a:lnTo>
                  <a:lnTo>
                    <a:pt x="233363" y="661193"/>
                  </a:lnTo>
                  <a:lnTo>
                    <a:pt x="151686" y="999569"/>
                  </a:lnTo>
                  <a:cubicBezTo>
                    <a:pt x="143907" y="1030684"/>
                    <a:pt x="112792" y="1057910"/>
                    <a:pt x="77788" y="1057910"/>
                  </a:cubicBezTo>
                  <a:cubicBezTo>
                    <a:pt x="35004" y="1057910"/>
                    <a:pt x="0" y="1022905"/>
                    <a:pt x="0" y="980123"/>
                  </a:cubicBezTo>
                  <a:cubicBezTo>
                    <a:pt x="0" y="972343"/>
                    <a:pt x="3889" y="964564"/>
                    <a:pt x="3889" y="960675"/>
                  </a:cubicBezTo>
                  <a:lnTo>
                    <a:pt x="112792" y="497840"/>
                  </a:lnTo>
                  <a:cubicBezTo>
                    <a:pt x="116682" y="482281"/>
                    <a:pt x="124460" y="466725"/>
                    <a:pt x="136129" y="455057"/>
                  </a:cubicBezTo>
                  <a:cubicBezTo>
                    <a:pt x="182801" y="416162"/>
                    <a:pt x="237252" y="385047"/>
                    <a:pt x="299482" y="369490"/>
                  </a:cubicBezTo>
                  <a:cubicBezTo>
                    <a:pt x="342265" y="357821"/>
                    <a:pt x="385049" y="350043"/>
                    <a:pt x="427832" y="350043"/>
                  </a:cubicBezTo>
                  <a:close/>
                  <a:moveTo>
                    <a:pt x="427831" y="0"/>
                  </a:moveTo>
                  <a:cubicBezTo>
                    <a:pt x="513753" y="0"/>
                    <a:pt x="583406" y="69653"/>
                    <a:pt x="583406" y="155575"/>
                  </a:cubicBezTo>
                  <a:cubicBezTo>
                    <a:pt x="583406" y="241496"/>
                    <a:pt x="513753" y="311150"/>
                    <a:pt x="427831" y="311150"/>
                  </a:cubicBezTo>
                  <a:cubicBezTo>
                    <a:pt x="341910" y="311150"/>
                    <a:pt x="272256" y="241496"/>
                    <a:pt x="272256" y="155575"/>
                  </a:cubicBezTo>
                  <a:cubicBezTo>
                    <a:pt x="272256" y="69653"/>
                    <a:pt x="341910" y="0"/>
                    <a:pt x="427831" y="0"/>
                  </a:cubicBezTo>
                  <a:close/>
                </a:path>
              </a:pathLst>
            </a:custGeom>
            <a:solidFill>
              <a:srgbClr val="3B817F"/>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26" name="Oval 25">
              <a:extLst>
                <a:ext uri="{FF2B5EF4-FFF2-40B4-BE49-F238E27FC236}">
                  <a16:creationId xmlns:a16="http://schemas.microsoft.com/office/drawing/2014/main" id="{9E00DCE8-629C-3C41-CD5A-1F107C2BBE1B}"/>
                </a:ext>
              </a:extLst>
            </p:cNvPr>
            <p:cNvSpPr/>
            <p:nvPr/>
          </p:nvSpPr>
          <p:spPr>
            <a:xfrm>
              <a:off x="3808731" y="2980858"/>
              <a:ext cx="303621" cy="181102"/>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27" name="Freeform: Shape 39">
              <a:extLst>
                <a:ext uri="{FF2B5EF4-FFF2-40B4-BE49-F238E27FC236}">
                  <a16:creationId xmlns:a16="http://schemas.microsoft.com/office/drawing/2014/main" id="{8BEEF596-F599-7CA9-3A29-BCA59A04A3D8}"/>
                </a:ext>
              </a:extLst>
            </p:cNvPr>
            <p:cNvSpPr/>
            <p:nvPr/>
          </p:nvSpPr>
          <p:spPr>
            <a:xfrm>
              <a:off x="3739537" y="2238555"/>
              <a:ext cx="417639" cy="814663"/>
            </a:xfrm>
            <a:custGeom>
              <a:avLst/>
              <a:gdLst>
                <a:gd name="connsiteX0" fmla="*/ 427832 w 855663"/>
                <a:gd name="connsiteY0" fmla="*/ 350043 h 1750218"/>
                <a:gd name="connsiteX1" fmla="*/ 556181 w 855663"/>
                <a:gd name="connsiteY1" fmla="*/ 365601 h 1750218"/>
                <a:gd name="connsiteX2" fmla="*/ 719535 w 855663"/>
                <a:gd name="connsiteY2" fmla="*/ 451168 h 1750218"/>
                <a:gd name="connsiteX3" fmla="*/ 742872 w 855663"/>
                <a:gd name="connsiteY3" fmla="*/ 493950 h 1750218"/>
                <a:gd name="connsiteX4" fmla="*/ 851774 w 855663"/>
                <a:gd name="connsiteY4" fmla="*/ 956786 h 1750218"/>
                <a:gd name="connsiteX5" fmla="*/ 855663 w 855663"/>
                <a:gd name="connsiteY5" fmla="*/ 976232 h 1750218"/>
                <a:gd name="connsiteX6" fmla="*/ 777876 w 855663"/>
                <a:gd name="connsiteY6" fmla="*/ 1054020 h 1750218"/>
                <a:gd name="connsiteX7" fmla="*/ 703977 w 855663"/>
                <a:gd name="connsiteY7" fmla="*/ 995680 h 1750218"/>
                <a:gd name="connsiteX8" fmla="*/ 622301 w 855663"/>
                <a:gd name="connsiteY8" fmla="*/ 657304 h 1750218"/>
                <a:gd name="connsiteX9" fmla="*/ 622301 w 855663"/>
                <a:gd name="connsiteY9" fmla="*/ 1750218 h 1750218"/>
                <a:gd name="connsiteX10" fmla="*/ 466726 w 855663"/>
                <a:gd name="connsiteY10" fmla="*/ 1750218 h 1750218"/>
                <a:gd name="connsiteX11" fmla="*/ 466726 w 855663"/>
                <a:gd name="connsiteY11" fmla="*/ 1050131 h 1750218"/>
                <a:gd name="connsiteX12" fmla="*/ 388938 w 855663"/>
                <a:gd name="connsiteY12" fmla="*/ 1050131 h 1750218"/>
                <a:gd name="connsiteX13" fmla="*/ 388938 w 855663"/>
                <a:gd name="connsiteY13" fmla="*/ 1750218 h 1750218"/>
                <a:gd name="connsiteX14" fmla="*/ 233363 w 855663"/>
                <a:gd name="connsiteY14" fmla="*/ 1750218 h 1750218"/>
                <a:gd name="connsiteX15" fmla="*/ 233363 w 855663"/>
                <a:gd name="connsiteY15" fmla="*/ 661193 h 1750218"/>
                <a:gd name="connsiteX16" fmla="*/ 151686 w 855663"/>
                <a:gd name="connsiteY16" fmla="*/ 999569 h 1750218"/>
                <a:gd name="connsiteX17" fmla="*/ 77788 w 855663"/>
                <a:gd name="connsiteY17" fmla="*/ 1057910 h 1750218"/>
                <a:gd name="connsiteX18" fmla="*/ 0 w 855663"/>
                <a:gd name="connsiteY18" fmla="*/ 980123 h 1750218"/>
                <a:gd name="connsiteX19" fmla="*/ 3889 w 855663"/>
                <a:gd name="connsiteY19" fmla="*/ 960675 h 1750218"/>
                <a:gd name="connsiteX20" fmla="*/ 112792 w 855663"/>
                <a:gd name="connsiteY20" fmla="*/ 497840 h 1750218"/>
                <a:gd name="connsiteX21" fmla="*/ 136129 w 855663"/>
                <a:gd name="connsiteY21" fmla="*/ 455057 h 1750218"/>
                <a:gd name="connsiteX22" fmla="*/ 299482 w 855663"/>
                <a:gd name="connsiteY22" fmla="*/ 369490 h 1750218"/>
                <a:gd name="connsiteX23" fmla="*/ 427832 w 855663"/>
                <a:gd name="connsiteY23" fmla="*/ 350043 h 1750218"/>
                <a:gd name="connsiteX24" fmla="*/ 427831 w 855663"/>
                <a:gd name="connsiteY24" fmla="*/ 0 h 1750218"/>
                <a:gd name="connsiteX25" fmla="*/ 583406 w 855663"/>
                <a:gd name="connsiteY25" fmla="*/ 155575 h 1750218"/>
                <a:gd name="connsiteX26" fmla="*/ 427831 w 855663"/>
                <a:gd name="connsiteY26" fmla="*/ 311150 h 1750218"/>
                <a:gd name="connsiteX27" fmla="*/ 272256 w 855663"/>
                <a:gd name="connsiteY27" fmla="*/ 155575 h 1750218"/>
                <a:gd name="connsiteX28" fmla="*/ 427831 w 855663"/>
                <a:gd name="connsiteY28" fmla="*/ 0 h 17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5663" h="1750218">
                  <a:moveTo>
                    <a:pt x="427832" y="350043"/>
                  </a:moveTo>
                  <a:cubicBezTo>
                    <a:pt x="470615" y="350043"/>
                    <a:pt x="513398" y="357821"/>
                    <a:pt x="556181" y="365601"/>
                  </a:cubicBezTo>
                  <a:cubicBezTo>
                    <a:pt x="618412" y="385047"/>
                    <a:pt x="672862" y="412273"/>
                    <a:pt x="719535" y="451168"/>
                  </a:cubicBezTo>
                  <a:cubicBezTo>
                    <a:pt x="731203" y="462835"/>
                    <a:pt x="738983" y="478392"/>
                    <a:pt x="742872" y="493950"/>
                  </a:cubicBezTo>
                  <a:lnTo>
                    <a:pt x="851774" y="956786"/>
                  </a:lnTo>
                  <a:cubicBezTo>
                    <a:pt x="851774" y="960675"/>
                    <a:pt x="855663" y="968454"/>
                    <a:pt x="855663" y="976232"/>
                  </a:cubicBezTo>
                  <a:cubicBezTo>
                    <a:pt x="855663" y="1019016"/>
                    <a:pt x="820659" y="1054020"/>
                    <a:pt x="777876" y="1054020"/>
                  </a:cubicBezTo>
                  <a:cubicBezTo>
                    <a:pt x="742872" y="1054020"/>
                    <a:pt x="711757" y="1026795"/>
                    <a:pt x="703977" y="995680"/>
                  </a:cubicBezTo>
                  <a:lnTo>
                    <a:pt x="622301" y="657304"/>
                  </a:lnTo>
                  <a:lnTo>
                    <a:pt x="622301" y="1750218"/>
                  </a:lnTo>
                  <a:lnTo>
                    <a:pt x="466726" y="1750218"/>
                  </a:lnTo>
                  <a:lnTo>
                    <a:pt x="466726" y="1050131"/>
                  </a:lnTo>
                  <a:lnTo>
                    <a:pt x="388938" y="1050131"/>
                  </a:lnTo>
                  <a:lnTo>
                    <a:pt x="388938" y="1750218"/>
                  </a:lnTo>
                  <a:lnTo>
                    <a:pt x="233363" y="1750218"/>
                  </a:lnTo>
                  <a:lnTo>
                    <a:pt x="233363" y="661193"/>
                  </a:lnTo>
                  <a:lnTo>
                    <a:pt x="151686" y="999569"/>
                  </a:lnTo>
                  <a:cubicBezTo>
                    <a:pt x="143907" y="1030684"/>
                    <a:pt x="112792" y="1057910"/>
                    <a:pt x="77788" y="1057910"/>
                  </a:cubicBezTo>
                  <a:cubicBezTo>
                    <a:pt x="35004" y="1057910"/>
                    <a:pt x="0" y="1022905"/>
                    <a:pt x="0" y="980123"/>
                  </a:cubicBezTo>
                  <a:cubicBezTo>
                    <a:pt x="0" y="972343"/>
                    <a:pt x="3889" y="964564"/>
                    <a:pt x="3889" y="960675"/>
                  </a:cubicBezTo>
                  <a:lnTo>
                    <a:pt x="112792" y="497840"/>
                  </a:lnTo>
                  <a:cubicBezTo>
                    <a:pt x="116682" y="482281"/>
                    <a:pt x="124460" y="466725"/>
                    <a:pt x="136129" y="455057"/>
                  </a:cubicBezTo>
                  <a:cubicBezTo>
                    <a:pt x="182801" y="416162"/>
                    <a:pt x="237252" y="385047"/>
                    <a:pt x="299482" y="369490"/>
                  </a:cubicBezTo>
                  <a:cubicBezTo>
                    <a:pt x="342265" y="357821"/>
                    <a:pt x="385049" y="350043"/>
                    <a:pt x="427832" y="350043"/>
                  </a:cubicBezTo>
                  <a:close/>
                  <a:moveTo>
                    <a:pt x="427831" y="0"/>
                  </a:moveTo>
                  <a:cubicBezTo>
                    <a:pt x="513753" y="0"/>
                    <a:pt x="583406" y="69653"/>
                    <a:pt x="583406" y="155575"/>
                  </a:cubicBezTo>
                  <a:cubicBezTo>
                    <a:pt x="583406" y="241496"/>
                    <a:pt x="513753" y="311150"/>
                    <a:pt x="427831" y="311150"/>
                  </a:cubicBezTo>
                  <a:cubicBezTo>
                    <a:pt x="341910" y="311150"/>
                    <a:pt x="272256" y="241496"/>
                    <a:pt x="272256" y="155575"/>
                  </a:cubicBezTo>
                  <a:cubicBezTo>
                    <a:pt x="272256" y="69653"/>
                    <a:pt x="341910" y="0"/>
                    <a:pt x="427831" y="0"/>
                  </a:cubicBezTo>
                  <a:close/>
                </a:path>
              </a:pathLst>
            </a:custGeom>
            <a:solidFill>
              <a:srgbClr val="FACAE1"/>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28" name="TextBox 27">
              <a:extLst>
                <a:ext uri="{FF2B5EF4-FFF2-40B4-BE49-F238E27FC236}">
                  <a16:creationId xmlns:a16="http://schemas.microsoft.com/office/drawing/2014/main" id="{BEE85E2E-26EA-9AEE-B7DE-4B4A6B1AD0A4}"/>
                </a:ext>
              </a:extLst>
            </p:cNvPr>
            <p:cNvSpPr txBox="1"/>
            <p:nvPr/>
          </p:nvSpPr>
          <p:spPr>
            <a:xfrm>
              <a:off x="3081716" y="1230941"/>
              <a:ext cx="2394078" cy="450936"/>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Peer Support Groups</a:t>
              </a:r>
            </a:p>
          </p:txBody>
        </p:sp>
        <p:sp>
          <p:nvSpPr>
            <p:cNvPr id="29" name="TextBox 28">
              <a:extLst>
                <a:ext uri="{FF2B5EF4-FFF2-40B4-BE49-F238E27FC236}">
                  <a16:creationId xmlns:a16="http://schemas.microsoft.com/office/drawing/2014/main" id="{33AB7AC8-7E5B-FEA0-FBA7-851F2CF3D3FE}"/>
                </a:ext>
              </a:extLst>
            </p:cNvPr>
            <p:cNvSpPr txBox="1"/>
            <p:nvPr/>
          </p:nvSpPr>
          <p:spPr>
            <a:xfrm>
              <a:off x="538812" y="5630290"/>
              <a:ext cx="11106870" cy="450937"/>
            </a:xfrm>
            <a:prstGeom prst="rect">
              <a:avLst/>
            </a:prstGeom>
            <a:noFill/>
          </p:spPr>
          <p:txBody>
            <a:bodyPr wrap="square" rtlCol="0">
              <a:spAutoFit/>
            </a:bodyPr>
            <a:lstStyle/>
            <a:p>
              <a:pPr algn="ctr"/>
              <a:r>
                <a:rPr lang="en-US" sz="1200" b="1" i="1" dirty="0">
                  <a:solidFill>
                    <a:srgbClr val="9A005C"/>
                  </a:solidFill>
                </a:rPr>
                <a:t>You </a:t>
              </a:r>
              <a:r>
                <a:rPr lang="en-US" sz="1200" b="1" dirty="0">
                  <a:solidFill>
                    <a:srgbClr val="9A005C"/>
                  </a:solidFill>
                </a:rPr>
                <a:t>get to decide what is best for </a:t>
              </a:r>
              <a:r>
                <a:rPr lang="en-US" sz="1200" b="1" i="1" dirty="0">
                  <a:solidFill>
                    <a:srgbClr val="9A005C"/>
                  </a:solidFill>
                </a:rPr>
                <a:t>you</a:t>
              </a:r>
            </a:p>
          </p:txBody>
        </p:sp>
        <p:sp>
          <p:nvSpPr>
            <p:cNvPr id="30" name="TextBox 29">
              <a:extLst>
                <a:ext uri="{FF2B5EF4-FFF2-40B4-BE49-F238E27FC236}">
                  <a16:creationId xmlns:a16="http://schemas.microsoft.com/office/drawing/2014/main" id="{E99F44C7-5DC5-442F-6A86-232783CFD93A}"/>
                </a:ext>
              </a:extLst>
            </p:cNvPr>
            <p:cNvSpPr txBox="1"/>
            <p:nvPr/>
          </p:nvSpPr>
          <p:spPr>
            <a:xfrm>
              <a:off x="7093486" y="1231089"/>
              <a:ext cx="1830441" cy="450937"/>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Social Workers</a:t>
              </a:r>
            </a:p>
          </p:txBody>
        </p:sp>
        <p:sp>
          <p:nvSpPr>
            <p:cNvPr id="31" name="TextBox 30">
              <a:extLst>
                <a:ext uri="{FF2B5EF4-FFF2-40B4-BE49-F238E27FC236}">
                  <a16:creationId xmlns:a16="http://schemas.microsoft.com/office/drawing/2014/main" id="{AD40CCA7-06E5-2CA7-FC33-EE5BA78A71AE}"/>
                </a:ext>
              </a:extLst>
            </p:cNvPr>
            <p:cNvSpPr txBox="1"/>
            <p:nvPr/>
          </p:nvSpPr>
          <p:spPr>
            <a:xfrm>
              <a:off x="8687913" y="2364464"/>
              <a:ext cx="2730548" cy="751561"/>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Patient Advocates/Peer Navigators</a:t>
              </a:r>
            </a:p>
          </p:txBody>
        </p:sp>
        <p:sp>
          <p:nvSpPr>
            <p:cNvPr id="32" name="TextBox 31">
              <a:extLst>
                <a:ext uri="{FF2B5EF4-FFF2-40B4-BE49-F238E27FC236}">
                  <a16:creationId xmlns:a16="http://schemas.microsoft.com/office/drawing/2014/main" id="{CD6B5BAC-D6D6-D9A5-097E-33A492A12C69}"/>
                </a:ext>
              </a:extLst>
            </p:cNvPr>
            <p:cNvSpPr txBox="1"/>
            <p:nvPr/>
          </p:nvSpPr>
          <p:spPr>
            <a:xfrm>
              <a:off x="1088712" y="4254918"/>
              <a:ext cx="2606137" cy="450937"/>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Primary Care Provider</a:t>
              </a:r>
            </a:p>
          </p:txBody>
        </p:sp>
        <p:sp>
          <p:nvSpPr>
            <p:cNvPr id="33" name="TextBox 32">
              <a:extLst>
                <a:ext uri="{FF2B5EF4-FFF2-40B4-BE49-F238E27FC236}">
                  <a16:creationId xmlns:a16="http://schemas.microsoft.com/office/drawing/2014/main" id="{BE09C490-AEC2-17C0-A658-6EAE97740B90}"/>
                </a:ext>
              </a:extLst>
            </p:cNvPr>
            <p:cNvSpPr txBox="1"/>
            <p:nvPr/>
          </p:nvSpPr>
          <p:spPr>
            <a:xfrm>
              <a:off x="8672683" y="3721005"/>
              <a:ext cx="2606137" cy="450937"/>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Other Specialists</a:t>
              </a:r>
            </a:p>
          </p:txBody>
        </p:sp>
        <p:sp>
          <p:nvSpPr>
            <p:cNvPr id="34" name="Oval 33">
              <a:extLst>
                <a:ext uri="{FF2B5EF4-FFF2-40B4-BE49-F238E27FC236}">
                  <a16:creationId xmlns:a16="http://schemas.microsoft.com/office/drawing/2014/main" id="{45CAB0DB-1DA7-5CD8-E563-5F104803C6E4}"/>
                </a:ext>
              </a:extLst>
            </p:cNvPr>
            <p:cNvSpPr/>
            <p:nvPr/>
          </p:nvSpPr>
          <p:spPr>
            <a:xfrm>
              <a:off x="8200471" y="4234633"/>
              <a:ext cx="344855" cy="215695"/>
            </a:xfrm>
            <a:prstGeom prst="ellipse">
              <a:avLst/>
            </a:prstGeom>
            <a:solidFill>
              <a:schemeClr val="bg1">
                <a:lumMod val="75000"/>
              </a:schemeClr>
            </a:solidFill>
            <a:ln w="31750" cap="rnd">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365">
                <a:defRPr/>
              </a:pPr>
              <a:endParaRPr lang="en-US" sz="1200">
                <a:solidFill>
                  <a:prstClr val="black">
                    <a:lumMod val="50000"/>
                    <a:lumOff val="50000"/>
                  </a:prstClr>
                </a:solidFill>
                <a:latin typeface="Calibri"/>
              </a:endParaRPr>
            </a:p>
          </p:txBody>
        </p:sp>
        <p:sp>
          <p:nvSpPr>
            <p:cNvPr id="35" name="Freeform: Shape 16">
              <a:extLst>
                <a:ext uri="{FF2B5EF4-FFF2-40B4-BE49-F238E27FC236}">
                  <a16:creationId xmlns:a16="http://schemas.microsoft.com/office/drawing/2014/main" id="{1B8DFD29-BEC1-38FF-141F-6CBFDC9C38AD}"/>
                </a:ext>
              </a:extLst>
            </p:cNvPr>
            <p:cNvSpPr/>
            <p:nvPr/>
          </p:nvSpPr>
          <p:spPr>
            <a:xfrm>
              <a:off x="8134388" y="3375956"/>
              <a:ext cx="455965" cy="932657"/>
            </a:xfrm>
            <a:custGeom>
              <a:avLst/>
              <a:gdLst>
                <a:gd name="connsiteX0" fmla="*/ 273579 w 547158"/>
                <a:gd name="connsiteY0" fmla="*/ 223838 h 1119188"/>
                <a:gd name="connsiteX1" fmla="*/ 355653 w 547158"/>
                <a:gd name="connsiteY1" fmla="*/ 233786 h 1119188"/>
                <a:gd name="connsiteX2" fmla="*/ 460110 w 547158"/>
                <a:gd name="connsiteY2" fmla="*/ 288503 h 1119188"/>
                <a:gd name="connsiteX3" fmla="*/ 475033 w 547158"/>
                <a:gd name="connsiteY3" fmla="*/ 315860 h 1119188"/>
                <a:gd name="connsiteX4" fmla="*/ 544671 w 547158"/>
                <a:gd name="connsiteY4" fmla="*/ 611823 h 1119188"/>
                <a:gd name="connsiteX5" fmla="*/ 547158 w 547158"/>
                <a:gd name="connsiteY5" fmla="*/ 624258 h 1119188"/>
                <a:gd name="connsiteX6" fmla="*/ 497416 w 547158"/>
                <a:gd name="connsiteY6" fmla="*/ 674000 h 1119188"/>
                <a:gd name="connsiteX7" fmla="*/ 450162 w 547158"/>
                <a:gd name="connsiteY7" fmla="*/ 636694 h 1119188"/>
                <a:gd name="connsiteX8" fmla="*/ 397933 w 547158"/>
                <a:gd name="connsiteY8" fmla="*/ 420318 h 1119188"/>
                <a:gd name="connsiteX9" fmla="*/ 397933 w 547158"/>
                <a:gd name="connsiteY9" fmla="*/ 1119188 h 1119188"/>
                <a:gd name="connsiteX10" fmla="*/ 298450 w 547158"/>
                <a:gd name="connsiteY10" fmla="*/ 1119188 h 1119188"/>
                <a:gd name="connsiteX11" fmla="*/ 298450 w 547158"/>
                <a:gd name="connsiteY11" fmla="*/ 671513 h 1119188"/>
                <a:gd name="connsiteX12" fmla="*/ 248708 w 547158"/>
                <a:gd name="connsiteY12" fmla="*/ 671513 h 1119188"/>
                <a:gd name="connsiteX13" fmla="*/ 248708 w 547158"/>
                <a:gd name="connsiteY13" fmla="*/ 1119188 h 1119188"/>
                <a:gd name="connsiteX14" fmla="*/ 149225 w 547158"/>
                <a:gd name="connsiteY14" fmla="*/ 1119188 h 1119188"/>
                <a:gd name="connsiteX15" fmla="*/ 149225 w 547158"/>
                <a:gd name="connsiteY15" fmla="*/ 422805 h 1119188"/>
                <a:gd name="connsiteX16" fmla="*/ 96996 w 547158"/>
                <a:gd name="connsiteY16" fmla="*/ 639181 h 1119188"/>
                <a:gd name="connsiteX17" fmla="*/ 49742 w 547158"/>
                <a:gd name="connsiteY17" fmla="*/ 676488 h 1119188"/>
                <a:gd name="connsiteX18" fmla="*/ 0 w 547158"/>
                <a:gd name="connsiteY18" fmla="*/ 626746 h 1119188"/>
                <a:gd name="connsiteX19" fmla="*/ 2487 w 547158"/>
                <a:gd name="connsiteY19" fmla="*/ 614310 h 1119188"/>
                <a:gd name="connsiteX20" fmla="*/ 72125 w 547158"/>
                <a:gd name="connsiteY20" fmla="*/ 318348 h 1119188"/>
                <a:gd name="connsiteX21" fmla="*/ 87048 w 547158"/>
                <a:gd name="connsiteY21" fmla="*/ 290990 h 1119188"/>
                <a:gd name="connsiteX22" fmla="*/ 191505 w 547158"/>
                <a:gd name="connsiteY22" fmla="*/ 236273 h 1119188"/>
                <a:gd name="connsiteX23" fmla="*/ 273579 w 547158"/>
                <a:gd name="connsiteY23" fmla="*/ 223838 h 1119188"/>
                <a:gd name="connsiteX24" fmla="*/ 273579 w 547158"/>
                <a:gd name="connsiteY24" fmla="*/ 0 h 1119188"/>
                <a:gd name="connsiteX25" fmla="*/ 373063 w 547158"/>
                <a:gd name="connsiteY25" fmla="*/ 99484 h 1119188"/>
                <a:gd name="connsiteX26" fmla="*/ 273579 w 547158"/>
                <a:gd name="connsiteY26" fmla="*/ 198967 h 1119188"/>
                <a:gd name="connsiteX27" fmla="*/ 174096 w 547158"/>
                <a:gd name="connsiteY27" fmla="*/ 99484 h 1119188"/>
                <a:gd name="connsiteX28" fmla="*/ 273579 w 547158"/>
                <a:gd name="connsiteY28" fmla="*/ 0 h 111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7158" h="1119188">
                  <a:moveTo>
                    <a:pt x="273579" y="223838"/>
                  </a:moveTo>
                  <a:cubicBezTo>
                    <a:pt x="300937" y="223838"/>
                    <a:pt x="328295" y="228812"/>
                    <a:pt x="355653" y="233786"/>
                  </a:cubicBezTo>
                  <a:cubicBezTo>
                    <a:pt x="395446" y="246222"/>
                    <a:pt x="430265" y="263631"/>
                    <a:pt x="460110" y="288503"/>
                  </a:cubicBezTo>
                  <a:cubicBezTo>
                    <a:pt x="467571" y="295963"/>
                    <a:pt x="472546" y="305912"/>
                    <a:pt x="475033" y="315860"/>
                  </a:cubicBezTo>
                  <a:lnTo>
                    <a:pt x="544671" y="611823"/>
                  </a:lnTo>
                  <a:cubicBezTo>
                    <a:pt x="544671" y="614310"/>
                    <a:pt x="547158" y="619285"/>
                    <a:pt x="547158" y="624258"/>
                  </a:cubicBezTo>
                  <a:cubicBezTo>
                    <a:pt x="547158" y="651616"/>
                    <a:pt x="524775" y="674000"/>
                    <a:pt x="497416" y="674000"/>
                  </a:cubicBezTo>
                  <a:cubicBezTo>
                    <a:pt x="475033" y="674000"/>
                    <a:pt x="455136" y="656591"/>
                    <a:pt x="450162" y="636694"/>
                  </a:cubicBezTo>
                  <a:lnTo>
                    <a:pt x="397933" y="420318"/>
                  </a:lnTo>
                  <a:lnTo>
                    <a:pt x="397933" y="1119188"/>
                  </a:lnTo>
                  <a:lnTo>
                    <a:pt x="298450" y="1119188"/>
                  </a:lnTo>
                  <a:lnTo>
                    <a:pt x="298450" y="671513"/>
                  </a:lnTo>
                  <a:lnTo>
                    <a:pt x="248708" y="671513"/>
                  </a:lnTo>
                  <a:lnTo>
                    <a:pt x="248708" y="1119188"/>
                  </a:lnTo>
                  <a:lnTo>
                    <a:pt x="149225" y="1119188"/>
                  </a:lnTo>
                  <a:lnTo>
                    <a:pt x="149225" y="422805"/>
                  </a:lnTo>
                  <a:lnTo>
                    <a:pt x="96996" y="639181"/>
                  </a:lnTo>
                  <a:cubicBezTo>
                    <a:pt x="92022" y="659078"/>
                    <a:pt x="72125" y="676488"/>
                    <a:pt x="49742" y="676488"/>
                  </a:cubicBezTo>
                  <a:cubicBezTo>
                    <a:pt x="22384" y="676488"/>
                    <a:pt x="0" y="654103"/>
                    <a:pt x="0" y="626746"/>
                  </a:cubicBezTo>
                  <a:cubicBezTo>
                    <a:pt x="0" y="621771"/>
                    <a:pt x="2487" y="616797"/>
                    <a:pt x="2487" y="614310"/>
                  </a:cubicBezTo>
                  <a:lnTo>
                    <a:pt x="72125" y="318348"/>
                  </a:lnTo>
                  <a:cubicBezTo>
                    <a:pt x="74613" y="308399"/>
                    <a:pt x="79587" y="298451"/>
                    <a:pt x="87048" y="290990"/>
                  </a:cubicBezTo>
                  <a:cubicBezTo>
                    <a:pt x="116893" y="266118"/>
                    <a:pt x="151712" y="246222"/>
                    <a:pt x="191505" y="236273"/>
                  </a:cubicBezTo>
                  <a:cubicBezTo>
                    <a:pt x="218863" y="228812"/>
                    <a:pt x="246221" y="223838"/>
                    <a:pt x="273579" y="223838"/>
                  </a:cubicBezTo>
                  <a:close/>
                  <a:moveTo>
                    <a:pt x="273579" y="0"/>
                  </a:moveTo>
                  <a:cubicBezTo>
                    <a:pt x="328523" y="0"/>
                    <a:pt x="373063" y="44541"/>
                    <a:pt x="373063" y="99484"/>
                  </a:cubicBezTo>
                  <a:cubicBezTo>
                    <a:pt x="373063" y="154427"/>
                    <a:pt x="328523" y="198967"/>
                    <a:pt x="273579" y="198967"/>
                  </a:cubicBezTo>
                  <a:cubicBezTo>
                    <a:pt x="218636" y="198967"/>
                    <a:pt x="174096" y="154427"/>
                    <a:pt x="174096" y="99484"/>
                  </a:cubicBezTo>
                  <a:cubicBezTo>
                    <a:pt x="174096" y="44541"/>
                    <a:pt x="218636" y="0"/>
                    <a:pt x="273579" y="0"/>
                  </a:cubicBezTo>
                  <a:close/>
                </a:path>
              </a:pathLst>
            </a:custGeom>
            <a:solidFill>
              <a:srgbClr val="FF9393"/>
            </a:solidFill>
            <a:ln w="15081" cap="flat">
              <a:noFill/>
              <a:prstDash val="solid"/>
              <a:miter/>
            </a:ln>
          </p:spPr>
          <p:txBody>
            <a:bodyPr wrap="square" rtlCol="0" anchor="ctr">
              <a:noAutofit/>
            </a:bodyPr>
            <a:lstStyle/>
            <a:p>
              <a:pPr algn="ctr" defTabSz="1088365">
                <a:defRPr/>
              </a:pPr>
              <a:endParaRPr lang="en-US" sz="1200">
                <a:solidFill>
                  <a:prstClr val="black">
                    <a:lumMod val="50000"/>
                    <a:lumOff val="50000"/>
                  </a:prstClr>
                </a:solidFill>
                <a:latin typeface="Calibri"/>
              </a:endParaRPr>
            </a:p>
          </p:txBody>
        </p:sp>
        <p:sp>
          <p:nvSpPr>
            <p:cNvPr id="36" name="TextBox 35">
              <a:extLst>
                <a:ext uri="{FF2B5EF4-FFF2-40B4-BE49-F238E27FC236}">
                  <a16:creationId xmlns:a16="http://schemas.microsoft.com/office/drawing/2014/main" id="{CCCECDF0-2A24-E4D2-E256-6673947D080E}"/>
                </a:ext>
              </a:extLst>
            </p:cNvPr>
            <p:cNvSpPr txBox="1"/>
            <p:nvPr/>
          </p:nvSpPr>
          <p:spPr>
            <a:xfrm>
              <a:off x="8334336" y="3145302"/>
              <a:ext cx="2606137" cy="450937"/>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Dietician</a:t>
              </a:r>
            </a:p>
          </p:txBody>
        </p:sp>
        <p:sp>
          <p:nvSpPr>
            <p:cNvPr id="37" name="TextBox 36">
              <a:extLst>
                <a:ext uri="{FF2B5EF4-FFF2-40B4-BE49-F238E27FC236}">
                  <a16:creationId xmlns:a16="http://schemas.microsoft.com/office/drawing/2014/main" id="{D972A5AD-A748-AE8D-C530-537360E0A771}"/>
                </a:ext>
              </a:extLst>
            </p:cNvPr>
            <p:cNvSpPr txBox="1"/>
            <p:nvPr/>
          </p:nvSpPr>
          <p:spPr>
            <a:xfrm>
              <a:off x="886581" y="2531767"/>
              <a:ext cx="2557082" cy="751561"/>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Spiritual or Faith-based Support</a:t>
              </a:r>
            </a:p>
          </p:txBody>
        </p:sp>
        <p:sp>
          <p:nvSpPr>
            <p:cNvPr id="38" name="TextBox 37">
              <a:extLst>
                <a:ext uri="{FF2B5EF4-FFF2-40B4-BE49-F238E27FC236}">
                  <a16:creationId xmlns:a16="http://schemas.microsoft.com/office/drawing/2014/main" id="{DD3D0085-4CEB-C36D-9852-E1F23F62930D}"/>
                </a:ext>
              </a:extLst>
            </p:cNvPr>
            <p:cNvSpPr txBox="1"/>
            <p:nvPr/>
          </p:nvSpPr>
          <p:spPr>
            <a:xfrm>
              <a:off x="1449085" y="1726826"/>
              <a:ext cx="2557082" cy="751561"/>
            </a:xfrm>
            <a:prstGeom prst="rect">
              <a:avLst/>
            </a:prstGeom>
            <a:noFill/>
          </p:spPr>
          <p:txBody>
            <a:bodyPr wrap="square" lIns="0" rIns="0" rtlCol="0" anchor="b">
              <a:spAutoFit/>
            </a:bodyPr>
            <a:lstStyle/>
            <a:p>
              <a:pPr algn="ctr" defTabSz="1088365">
                <a:defRPr/>
              </a:pPr>
              <a:r>
                <a:rPr lang="en-US" sz="1200" b="1" dirty="0">
                  <a:solidFill>
                    <a:schemeClr val="tx1">
                      <a:lumMod val="65000"/>
                      <a:lumOff val="35000"/>
                    </a:schemeClr>
                  </a:solidFill>
                  <a:latin typeface="Calibri"/>
                </a:rPr>
                <a:t>Community-based Organizations</a:t>
              </a:r>
            </a:p>
          </p:txBody>
        </p:sp>
      </p:grpSp>
    </p:spTree>
    <p:extLst>
      <p:ext uri="{BB962C8B-B14F-4D97-AF65-F5344CB8AC3E}">
        <p14:creationId xmlns:p14="http://schemas.microsoft.com/office/powerpoint/2010/main" val="204606332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67AB-6EFB-4D50-1FAC-7CA3839B1CAE}"/>
              </a:ext>
            </a:extLst>
          </p:cNvPr>
          <p:cNvSpPr>
            <a:spLocks noGrp="1"/>
          </p:cNvSpPr>
          <p:nvPr>
            <p:ph type="title"/>
          </p:nvPr>
        </p:nvSpPr>
        <p:spPr/>
        <p:txBody>
          <a:bodyPr/>
          <a:lstStyle/>
          <a:p>
            <a:r>
              <a:rPr lang="en-US" dirty="0"/>
              <a:t>Models of PrEP Care</a:t>
            </a:r>
          </a:p>
        </p:txBody>
      </p:sp>
      <p:sp>
        <p:nvSpPr>
          <p:cNvPr id="3" name="Text Placeholder 2">
            <a:extLst>
              <a:ext uri="{FF2B5EF4-FFF2-40B4-BE49-F238E27FC236}">
                <a16:creationId xmlns:a16="http://schemas.microsoft.com/office/drawing/2014/main" id="{32391A6D-994A-9ACA-5E14-46FD452637DF}"/>
              </a:ext>
            </a:extLst>
          </p:cNvPr>
          <p:cNvSpPr>
            <a:spLocks noGrp="1"/>
          </p:cNvSpPr>
          <p:nvPr>
            <p:ph type="body" sz="quarter" idx="14"/>
          </p:nvPr>
        </p:nvSpPr>
        <p:spPr>
          <a:xfrm>
            <a:off x="323849" y="5040631"/>
            <a:ext cx="3253069" cy="45719"/>
          </a:xfrm>
        </p:spPr>
        <p:txBody>
          <a:bodyPr/>
          <a:lstStyle/>
          <a:p>
            <a:r>
              <a:rPr lang="en-US" sz="900" dirty="0"/>
              <a:t>a. Evans et al. AIDS and Behavior 2022. </a:t>
            </a:r>
          </a:p>
          <a:p>
            <a:r>
              <a:rPr lang="en-US" sz="900" dirty="0"/>
              <a:t>b. </a:t>
            </a:r>
            <a:r>
              <a:rPr lang="en-US" sz="900" dirty="0" err="1"/>
              <a:t>Roussequ</a:t>
            </a:r>
            <a:r>
              <a:rPr lang="en-US" sz="900" dirty="0"/>
              <a:t> et al. Current HIV/AIDS Reports. 2021</a:t>
            </a:r>
          </a:p>
          <a:p>
            <a:r>
              <a:rPr lang="en-US" sz="900" dirty="0"/>
              <a:t>c. Siegler et al.  AIDS and Behavior 2022</a:t>
            </a:r>
          </a:p>
          <a:p>
            <a:endParaRPr lang="en-US" dirty="0"/>
          </a:p>
          <a:p>
            <a:endParaRPr lang="en-US" dirty="0"/>
          </a:p>
          <a:p>
            <a:endParaRPr lang="en-US" dirty="0"/>
          </a:p>
        </p:txBody>
      </p:sp>
      <p:graphicFrame>
        <p:nvGraphicFramePr>
          <p:cNvPr id="4" name="Table Placeholder 10">
            <a:extLst>
              <a:ext uri="{FF2B5EF4-FFF2-40B4-BE49-F238E27FC236}">
                <a16:creationId xmlns:a16="http://schemas.microsoft.com/office/drawing/2014/main" id="{3C1ECCAA-041C-A40D-B322-EA5748E19A2A}"/>
              </a:ext>
            </a:extLst>
          </p:cNvPr>
          <p:cNvGraphicFramePr>
            <a:graphicFrameLocks/>
          </p:cNvGraphicFramePr>
          <p:nvPr>
            <p:extLst>
              <p:ext uri="{D42A27DB-BD31-4B8C-83A1-F6EECF244321}">
                <p14:modId xmlns:p14="http://schemas.microsoft.com/office/powerpoint/2010/main" val="1030513074"/>
              </p:ext>
            </p:extLst>
          </p:nvPr>
        </p:nvGraphicFramePr>
        <p:xfrm>
          <a:off x="394448" y="1098561"/>
          <a:ext cx="3496234" cy="3300333"/>
        </p:xfrm>
        <a:graphic>
          <a:graphicData uri="http://schemas.openxmlformats.org/drawingml/2006/table">
            <a:tbl>
              <a:tblPr firstRow="1" bandRow="1">
                <a:tableStyleId>{B301B821-A1FF-4177-AEE7-76D212191A09}</a:tableStyleId>
              </a:tblPr>
              <a:tblGrid>
                <a:gridCol w="1310153">
                  <a:extLst>
                    <a:ext uri="{9D8B030D-6E8A-4147-A177-3AD203B41FA5}">
                      <a16:colId xmlns:a16="http://schemas.microsoft.com/office/drawing/2014/main" val="4267747997"/>
                    </a:ext>
                  </a:extLst>
                </a:gridCol>
                <a:gridCol w="2186081">
                  <a:extLst>
                    <a:ext uri="{9D8B030D-6E8A-4147-A177-3AD203B41FA5}">
                      <a16:colId xmlns:a16="http://schemas.microsoft.com/office/drawing/2014/main" val="3146984124"/>
                    </a:ext>
                  </a:extLst>
                </a:gridCol>
              </a:tblGrid>
              <a:tr h="227094">
                <a:tc gridSpan="2">
                  <a:txBody>
                    <a:bodyPr/>
                    <a:lstStyle/>
                    <a:p>
                      <a:pPr algn="ctr"/>
                      <a:r>
                        <a:rPr lang="en-US" sz="1100" dirty="0"/>
                        <a:t>Service Model Examples</a:t>
                      </a:r>
                    </a:p>
                  </a:txBody>
                  <a:tcPr marL="75591" marR="75591" marT="37795" marB="37795"/>
                </a:tc>
                <a:tc hMerge="1">
                  <a:txBody>
                    <a:bodyPr/>
                    <a:lstStyle/>
                    <a:p>
                      <a:pPr algn="ctr"/>
                      <a:endParaRPr lang="en-US" dirty="0"/>
                    </a:p>
                  </a:txBody>
                  <a:tcPr/>
                </a:tc>
                <a:extLst>
                  <a:ext uri="{0D108BD9-81ED-4DB2-BD59-A6C34878D82A}">
                    <a16:rowId xmlns:a16="http://schemas.microsoft.com/office/drawing/2014/main" val="2501071517"/>
                  </a:ext>
                </a:extLst>
              </a:tr>
              <a:tr h="995456">
                <a:tc>
                  <a:txBody>
                    <a:bodyPr/>
                    <a:lstStyle/>
                    <a:p>
                      <a:r>
                        <a:rPr lang="en-US" sz="1300" dirty="0"/>
                        <a:t>No or low cost for </a:t>
                      </a:r>
                      <a:r>
                        <a:rPr lang="en-US" sz="1300" dirty="0" err="1"/>
                        <a:t>PrEP</a:t>
                      </a:r>
                      <a:r>
                        <a:rPr lang="en-US" sz="1300" dirty="0"/>
                        <a:t> services</a:t>
                      </a:r>
                      <a:endParaRPr lang="en-US" sz="1300" b="1" dirty="0"/>
                    </a:p>
                  </a:txBody>
                  <a:tcPr marL="75591" marR="75591" marT="37795" marB="37795"/>
                </a:tc>
                <a:tc>
                  <a:txBody>
                    <a:bodyPr/>
                    <a:lstStyle/>
                    <a:p>
                      <a:pPr marL="285750" indent="-285750">
                        <a:buFontTx/>
                        <a:buChar char="-"/>
                      </a:pPr>
                      <a:r>
                        <a:rPr lang="en-US" sz="1300" dirty="0"/>
                        <a:t>Florida*</a:t>
                      </a:r>
                    </a:p>
                    <a:p>
                      <a:pPr marL="285750" indent="-285750">
                        <a:buFontTx/>
                        <a:buChar char="-"/>
                      </a:pPr>
                      <a:r>
                        <a:rPr lang="en-US" sz="1300" dirty="0"/>
                        <a:t>Washington</a:t>
                      </a:r>
                      <a:r>
                        <a:rPr lang="en-US" sz="1300" baseline="0" dirty="0"/>
                        <a:t> State</a:t>
                      </a:r>
                    </a:p>
                    <a:p>
                      <a:pPr marL="285750" indent="-285750">
                        <a:buFontTx/>
                        <a:buChar char="-"/>
                      </a:pPr>
                      <a:r>
                        <a:rPr lang="en-US" sz="1300" baseline="0" dirty="0"/>
                        <a:t>San Francisco</a:t>
                      </a:r>
                    </a:p>
                    <a:p>
                      <a:pPr marL="285750" indent="-285750">
                        <a:buFontTx/>
                        <a:buChar char="-"/>
                      </a:pPr>
                      <a:r>
                        <a:rPr lang="en-US" sz="1300" baseline="0" dirty="0"/>
                        <a:t>NYC</a:t>
                      </a:r>
                      <a:endParaRPr lang="en-US" sz="1300" dirty="0"/>
                    </a:p>
                    <a:p>
                      <a:pPr marL="285750" indent="-285750">
                        <a:buFontTx/>
                        <a:buChar char="-"/>
                      </a:pPr>
                      <a:endParaRPr lang="en-US" sz="1300" dirty="0"/>
                    </a:p>
                  </a:txBody>
                  <a:tcPr marL="75591" marR="75591" marT="37795" marB="37795"/>
                </a:tc>
                <a:extLst>
                  <a:ext uri="{0D108BD9-81ED-4DB2-BD59-A6C34878D82A}">
                    <a16:rowId xmlns:a16="http://schemas.microsoft.com/office/drawing/2014/main" val="4242540933"/>
                  </a:ext>
                </a:extLst>
              </a:tr>
              <a:tr h="1180433">
                <a:tc>
                  <a:txBody>
                    <a:bodyPr/>
                    <a:lstStyle/>
                    <a:p>
                      <a:r>
                        <a:rPr lang="en-US" sz="1300" dirty="0"/>
                        <a:t>Decentralized</a:t>
                      </a:r>
                      <a:r>
                        <a:rPr lang="en-US" sz="1300" baseline="0" dirty="0"/>
                        <a:t> services</a:t>
                      </a:r>
                      <a:endParaRPr lang="en-US" sz="1300" b="1" dirty="0"/>
                    </a:p>
                  </a:txBody>
                  <a:tcPr marL="75591" marR="75591" marT="37795" marB="37795"/>
                </a:tc>
                <a:tc>
                  <a:txBody>
                    <a:bodyPr/>
                    <a:lstStyle/>
                    <a:p>
                      <a:pPr marL="285750" indent="-285750">
                        <a:buFontTx/>
                        <a:buChar char="-"/>
                      </a:pPr>
                      <a:r>
                        <a:rPr lang="en-US" sz="1300" dirty="0"/>
                        <a:t>eHealth and </a:t>
                      </a:r>
                      <a:r>
                        <a:rPr lang="en-US" sz="1300" dirty="0" err="1"/>
                        <a:t>Telehealth</a:t>
                      </a:r>
                      <a:r>
                        <a:rPr lang="en-US" sz="1300" baseline="30000" dirty="0" err="1"/>
                        <a:t>a,b</a:t>
                      </a:r>
                      <a:endParaRPr lang="en-US" sz="1300" dirty="0"/>
                    </a:p>
                    <a:p>
                      <a:pPr marL="285750" indent="-285750">
                        <a:buFontTx/>
                        <a:buChar char="-"/>
                      </a:pPr>
                      <a:r>
                        <a:rPr lang="en-US" sz="1300" baseline="0" dirty="0"/>
                        <a:t>Mobile health </a:t>
                      </a:r>
                      <a:r>
                        <a:rPr lang="en-US" sz="1300" baseline="0" dirty="0" err="1"/>
                        <a:t>clinics</a:t>
                      </a:r>
                      <a:r>
                        <a:rPr lang="en-US" sz="1300" baseline="30000" dirty="0" err="1"/>
                        <a:t>b</a:t>
                      </a:r>
                      <a:endParaRPr lang="en-US" sz="1300" baseline="0" dirty="0"/>
                    </a:p>
                    <a:p>
                      <a:pPr marL="285750" indent="-285750">
                        <a:buFontTx/>
                        <a:buChar char="-"/>
                      </a:pPr>
                      <a:r>
                        <a:rPr lang="en-US" sz="1300" baseline="0" dirty="0"/>
                        <a:t>At-</a:t>
                      </a:r>
                      <a:r>
                        <a:rPr lang="en-US" sz="1300" baseline="0" dirty="0" err="1"/>
                        <a:t>Home</a:t>
                      </a:r>
                      <a:r>
                        <a:rPr lang="en-US" sz="1300" baseline="30000" dirty="0" err="1"/>
                        <a:t>c</a:t>
                      </a:r>
                      <a:endParaRPr lang="en-US" sz="1300" baseline="0" dirty="0"/>
                    </a:p>
                    <a:p>
                      <a:pPr marL="285750" indent="-285750">
                        <a:buFontTx/>
                        <a:buChar char="-"/>
                      </a:pPr>
                      <a:r>
                        <a:rPr lang="en-US" sz="1300" baseline="0" dirty="0"/>
                        <a:t>Pharmacy-based </a:t>
                      </a:r>
                      <a:r>
                        <a:rPr lang="en-US" sz="1300" baseline="0" dirty="0" err="1"/>
                        <a:t>PrEP</a:t>
                      </a:r>
                      <a:r>
                        <a:rPr lang="en-US" sz="1300" baseline="30000" dirty="0" err="1"/>
                        <a:t>b</a:t>
                      </a:r>
                      <a:endParaRPr lang="en-US" sz="1300" dirty="0"/>
                    </a:p>
                  </a:txBody>
                  <a:tcPr marL="75591" marR="75591" marT="37795" marB="37795"/>
                </a:tc>
                <a:extLst>
                  <a:ext uri="{0D108BD9-81ED-4DB2-BD59-A6C34878D82A}">
                    <a16:rowId xmlns:a16="http://schemas.microsoft.com/office/drawing/2014/main" val="718552693"/>
                  </a:ext>
                </a:extLst>
              </a:tr>
              <a:tr h="810480">
                <a:tc>
                  <a:txBody>
                    <a:bodyPr/>
                    <a:lstStyle/>
                    <a:p>
                      <a:r>
                        <a:rPr lang="en-US" sz="1300" dirty="0"/>
                        <a:t>Patient-centered</a:t>
                      </a:r>
                      <a:endParaRPr lang="en-US" sz="1300" b="1" dirty="0"/>
                    </a:p>
                  </a:txBody>
                  <a:tcPr marL="75591" marR="75591" marT="37795" marB="37795"/>
                </a:tc>
                <a:tc>
                  <a:txBody>
                    <a:bodyPr/>
                    <a:lstStyle/>
                    <a:p>
                      <a:pPr marL="285750" indent="-285750">
                        <a:buFontTx/>
                        <a:buChar char="-"/>
                      </a:pPr>
                      <a:r>
                        <a:rPr lang="en-US" sz="1300" dirty="0"/>
                        <a:t>PCPs/Family </a:t>
                      </a:r>
                      <a:r>
                        <a:rPr lang="en-US" sz="1300" dirty="0" err="1"/>
                        <a:t>Clinics</a:t>
                      </a:r>
                      <a:r>
                        <a:rPr lang="en-US" sz="1300" baseline="30000" dirty="0" err="1"/>
                        <a:t>d,e</a:t>
                      </a:r>
                      <a:endParaRPr lang="en-US" sz="1300" dirty="0"/>
                    </a:p>
                    <a:p>
                      <a:pPr marL="285750" indent="-285750">
                        <a:buFontTx/>
                        <a:buChar char="-"/>
                      </a:pPr>
                      <a:r>
                        <a:rPr lang="en-US" sz="1300" dirty="0"/>
                        <a:t>Substance Use Facilities</a:t>
                      </a:r>
                    </a:p>
                  </a:txBody>
                  <a:tcPr marL="75591" marR="75591" marT="37795" marB="37795"/>
                </a:tc>
                <a:extLst>
                  <a:ext uri="{0D108BD9-81ED-4DB2-BD59-A6C34878D82A}">
                    <a16:rowId xmlns:a16="http://schemas.microsoft.com/office/drawing/2014/main" val="3563806883"/>
                  </a:ext>
                </a:extLst>
              </a:tr>
            </a:tbl>
          </a:graphicData>
        </a:graphic>
      </p:graphicFrame>
      <p:pic>
        <p:nvPicPr>
          <p:cNvPr id="5" name="Picture 4">
            <a:extLst>
              <a:ext uri="{FF2B5EF4-FFF2-40B4-BE49-F238E27FC236}">
                <a16:creationId xmlns:a16="http://schemas.microsoft.com/office/drawing/2014/main" id="{050367E8-18D9-ABC8-6A09-51FA191396F0}"/>
              </a:ext>
            </a:extLst>
          </p:cNvPr>
          <p:cNvPicPr>
            <a:picLocks noChangeAspect="1"/>
          </p:cNvPicPr>
          <p:nvPr/>
        </p:nvPicPr>
        <p:blipFill>
          <a:blip r:embed="rId2"/>
          <a:stretch>
            <a:fillRect/>
          </a:stretch>
        </p:blipFill>
        <p:spPr>
          <a:xfrm>
            <a:off x="6965838" y="1098561"/>
            <a:ext cx="1855074" cy="1328691"/>
          </a:xfrm>
          <a:prstGeom prst="rect">
            <a:avLst/>
          </a:prstGeom>
        </p:spPr>
      </p:pic>
      <p:pic>
        <p:nvPicPr>
          <p:cNvPr id="6" name="Table Placeholder 15">
            <a:extLst>
              <a:ext uri="{FF2B5EF4-FFF2-40B4-BE49-F238E27FC236}">
                <a16:creationId xmlns:a16="http://schemas.microsoft.com/office/drawing/2014/main" id="{DCB4B699-272A-587A-9E69-0437EFFCDB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74" b="89362" l="3526" r="92468">
                        <a14:foregroundMark x1="26603" y1="31206" x2="23237" y2="20922"/>
                        <a14:foregroundMark x1="29968" y1="25177" x2="68750" y2="28369"/>
                        <a14:foregroundMark x1="69071" y1="25887" x2="72596" y2="29078"/>
                        <a14:foregroundMark x1="16827" y1="51418" x2="74840" y2="54610"/>
                        <a14:foregroundMark x1="23237" y1="62057" x2="34936" y2="68794"/>
                      </a14:backgroundRemoval>
                    </a14:imgEffect>
                  </a14:imgLayer>
                </a14:imgProps>
              </a:ext>
            </a:extLst>
          </a:blip>
          <a:stretch>
            <a:fillRect/>
          </a:stretch>
        </p:blipFill>
        <p:spPr>
          <a:xfrm>
            <a:off x="4002769" y="1215169"/>
            <a:ext cx="2705558" cy="1222704"/>
          </a:xfrm>
          <a:prstGeom prst="rect">
            <a:avLst/>
          </a:prstGeom>
        </p:spPr>
      </p:pic>
      <p:pic>
        <p:nvPicPr>
          <p:cNvPr id="7" name="Content Placeholder 6">
            <a:extLst>
              <a:ext uri="{FF2B5EF4-FFF2-40B4-BE49-F238E27FC236}">
                <a16:creationId xmlns:a16="http://schemas.microsoft.com/office/drawing/2014/main" id="{960CEEA3-F186-C792-293B-62ACC84629C4}"/>
              </a:ext>
            </a:extLst>
          </p:cNvPr>
          <p:cNvPicPr>
            <a:picLocks noChangeAspect="1"/>
          </p:cNvPicPr>
          <p:nvPr/>
        </p:nvPicPr>
        <p:blipFill>
          <a:blip r:embed="rId5"/>
          <a:stretch>
            <a:fillRect/>
          </a:stretch>
        </p:blipFill>
        <p:spPr>
          <a:xfrm>
            <a:off x="4309996" y="2710901"/>
            <a:ext cx="4510916" cy="1826877"/>
          </a:xfrm>
          <a:prstGeom prst="rect">
            <a:avLst/>
          </a:prstGeom>
        </p:spPr>
      </p:pic>
      <p:sp>
        <p:nvSpPr>
          <p:cNvPr id="8" name="Text Placeholder 2">
            <a:extLst>
              <a:ext uri="{FF2B5EF4-FFF2-40B4-BE49-F238E27FC236}">
                <a16:creationId xmlns:a16="http://schemas.microsoft.com/office/drawing/2014/main" id="{C195ABBC-C4E0-E198-7AD0-0DE7E0C5F32D}"/>
              </a:ext>
            </a:extLst>
          </p:cNvPr>
          <p:cNvSpPr txBox="1">
            <a:spLocks/>
          </p:cNvSpPr>
          <p:nvPr/>
        </p:nvSpPr>
        <p:spPr>
          <a:xfrm>
            <a:off x="3076817" y="4873887"/>
            <a:ext cx="2990365" cy="240029"/>
          </a:xfrm>
          <a:prstGeom prst="rect">
            <a:avLst/>
          </a:prstGeom>
        </p:spPr>
        <p:txBody>
          <a:bodyPr vert="horz" anchor="ctr"/>
          <a:lstStyle>
            <a:lvl1pPr marL="0" indent="0" algn="l" defTabSz="685800" rtl="0" eaLnBrk="1" latinLnBrk="0" hangingPunct="1">
              <a:spcBef>
                <a:spcPts val="0"/>
              </a:spcBef>
              <a:buFont typeface="Arial" pitchFamily="34" charset="0"/>
              <a:buNone/>
              <a:defRPr sz="1050" b="0" kern="1200" baseline="0">
                <a:solidFill>
                  <a:srgbClr val="285078"/>
                </a:solidFill>
                <a:latin typeface="Arial"/>
                <a:ea typeface="+mn-ea"/>
                <a:cs typeface="Arial"/>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Aft>
                <a:spcPts val="0"/>
              </a:spcAft>
            </a:pPr>
            <a:r>
              <a:rPr lang="en-US" sz="900" dirty="0"/>
              <a:t>d. Moore et al. J Prim Care Community Health. 2020</a:t>
            </a:r>
          </a:p>
          <a:p>
            <a:pPr fontAlgn="auto">
              <a:spcAft>
                <a:spcPts val="0"/>
              </a:spcAft>
            </a:pPr>
            <a:r>
              <a:rPr lang="en-US" sz="900" dirty="0"/>
              <a:t>e. Sales et al. J </a:t>
            </a:r>
            <a:r>
              <a:rPr lang="en-US" sz="900" dirty="0" err="1"/>
              <a:t>Acquir</a:t>
            </a:r>
            <a:r>
              <a:rPr lang="en-US" sz="900" dirty="0"/>
              <a:t> Immune </a:t>
            </a:r>
            <a:r>
              <a:rPr lang="en-US" sz="900" dirty="0" err="1"/>
              <a:t>Defic</a:t>
            </a:r>
            <a:r>
              <a:rPr lang="en-US" sz="900" dirty="0"/>
              <a:t> </a:t>
            </a:r>
            <a:r>
              <a:rPr lang="en-US" sz="900" dirty="0" err="1"/>
              <a:t>Syndr</a:t>
            </a:r>
            <a:r>
              <a:rPr lang="en-US" sz="900" dirty="0"/>
              <a:t>. 2020</a:t>
            </a:r>
          </a:p>
          <a:p>
            <a:pPr fontAlgn="auto">
              <a:spcAft>
                <a:spcPts val="0"/>
              </a:spcAft>
            </a:pPr>
            <a:endParaRPr lang="en-US" dirty="0"/>
          </a:p>
          <a:p>
            <a:pPr fontAlgn="auto">
              <a:spcAft>
                <a:spcPts val="0"/>
              </a:spcAft>
            </a:pPr>
            <a:endParaRPr lang="en-US" dirty="0"/>
          </a:p>
          <a:p>
            <a:pPr fontAlgn="auto">
              <a:spcAft>
                <a:spcPts val="0"/>
              </a:spcAft>
            </a:pPr>
            <a:endParaRPr lang="en-US" dirty="0"/>
          </a:p>
        </p:txBody>
      </p:sp>
    </p:spTree>
    <p:extLst>
      <p:ext uri="{BB962C8B-B14F-4D97-AF65-F5344CB8AC3E}">
        <p14:creationId xmlns:p14="http://schemas.microsoft.com/office/powerpoint/2010/main" val="175106140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95F3-9A4B-9351-7FCF-07441F49C92B}"/>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3156637D-6826-C783-67D9-CA3661AC1B25}"/>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6A5307ED-E312-A685-BFA2-69F30939D40C}"/>
              </a:ext>
            </a:extLst>
          </p:cNvPr>
          <p:cNvSpPr>
            <a:spLocks noGrp="1"/>
          </p:cNvSpPr>
          <p:nvPr>
            <p:ph sz="half" idx="2"/>
          </p:nvPr>
        </p:nvSpPr>
        <p:spPr/>
        <p:txBody>
          <a:bodyPr/>
          <a:lstStyle/>
          <a:p>
            <a:pPr marL="491490" indent="-457200">
              <a:buFont typeface="+mj-lt"/>
              <a:buAutoNum type="arabicPeriod"/>
            </a:pPr>
            <a:r>
              <a:rPr lang="en-US" dirty="0"/>
              <a:t>Understand current disparities in HIV rates and inequities in PrEP access in the U.S.</a:t>
            </a:r>
          </a:p>
          <a:p>
            <a:pPr marL="491490" indent="-457200">
              <a:buFont typeface="+mj-lt"/>
              <a:buAutoNum type="arabicPeriod"/>
            </a:pPr>
            <a:r>
              <a:rPr lang="en-US" dirty="0"/>
              <a:t>Review factors associated with inequities in PrEP utilization</a:t>
            </a:r>
          </a:p>
          <a:p>
            <a:pPr marL="491490" indent="-457200">
              <a:buFont typeface="+mj-lt"/>
              <a:buAutoNum type="arabicPeriod"/>
            </a:pPr>
            <a:endParaRPr lang="en-US" dirty="0"/>
          </a:p>
        </p:txBody>
      </p:sp>
    </p:spTree>
    <p:extLst>
      <p:ext uri="{BB962C8B-B14F-4D97-AF65-F5344CB8AC3E}">
        <p14:creationId xmlns:p14="http://schemas.microsoft.com/office/powerpoint/2010/main" val="76908850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F4A8-F5BB-6D20-0F32-033A17B37D07}"/>
              </a:ext>
            </a:extLst>
          </p:cNvPr>
          <p:cNvSpPr>
            <a:spLocks noGrp="1"/>
          </p:cNvSpPr>
          <p:nvPr>
            <p:ph type="title"/>
          </p:nvPr>
        </p:nvSpPr>
        <p:spPr/>
        <p:txBody>
          <a:bodyPr/>
          <a:lstStyle/>
          <a:p>
            <a:r>
              <a:rPr lang="en-US" dirty="0"/>
              <a:t>Ending the Epidemic</a:t>
            </a:r>
          </a:p>
        </p:txBody>
      </p:sp>
      <p:sp>
        <p:nvSpPr>
          <p:cNvPr id="3" name="Text Placeholder 2">
            <a:extLst>
              <a:ext uri="{FF2B5EF4-FFF2-40B4-BE49-F238E27FC236}">
                <a16:creationId xmlns:a16="http://schemas.microsoft.com/office/drawing/2014/main" id="{E923833B-5DF7-1A5F-D21D-AD7CF9E071F8}"/>
              </a:ext>
            </a:extLst>
          </p:cNvPr>
          <p:cNvSpPr>
            <a:spLocks noGrp="1"/>
          </p:cNvSpPr>
          <p:nvPr>
            <p:ph type="body" sz="quarter" idx="14"/>
          </p:nvPr>
        </p:nvSpPr>
        <p:spPr/>
        <p:txBody>
          <a:bodyPr/>
          <a:lstStyle/>
          <a:p>
            <a:endParaRPr lang="en-US"/>
          </a:p>
        </p:txBody>
      </p:sp>
      <p:pic>
        <p:nvPicPr>
          <p:cNvPr id="4" name="Picture Placeholder 15">
            <a:extLst>
              <a:ext uri="{FF2B5EF4-FFF2-40B4-BE49-F238E27FC236}">
                <a16:creationId xmlns:a16="http://schemas.microsoft.com/office/drawing/2014/main" id="{C183D4BF-56A8-B4F4-D204-E00A0AF39BE3}"/>
              </a:ext>
            </a:extLst>
          </p:cNvPr>
          <p:cNvPicPr>
            <a:picLocks noChangeAspect="1"/>
          </p:cNvPicPr>
          <p:nvPr/>
        </p:nvPicPr>
        <p:blipFill>
          <a:blip r:embed="rId3">
            <a:extLst>
              <a:ext uri="{28A0092B-C50C-407E-A947-70E740481C1C}">
                <a14:useLocalDpi xmlns:a14="http://schemas.microsoft.com/office/drawing/2010/main" val="0"/>
              </a:ext>
            </a:extLst>
          </a:blip>
          <a:srcRect l="23189" r="23189"/>
          <a:stretch>
            <a:fillRect/>
          </a:stretch>
        </p:blipFill>
        <p:spPr>
          <a:xfrm>
            <a:off x="188259" y="1170683"/>
            <a:ext cx="3254188" cy="3412722"/>
          </a:xfrm>
          <a:prstGeom prst="rect">
            <a:avLst/>
          </a:prstGeom>
        </p:spPr>
      </p:pic>
      <p:pic>
        <p:nvPicPr>
          <p:cNvPr id="5" name="Content Placeholder 9">
            <a:extLst>
              <a:ext uri="{FF2B5EF4-FFF2-40B4-BE49-F238E27FC236}">
                <a16:creationId xmlns:a16="http://schemas.microsoft.com/office/drawing/2014/main" id="{2D770756-E981-C480-E914-AD0B631AF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026" y="1470210"/>
            <a:ext cx="4979180" cy="2799429"/>
          </a:xfrm>
          <a:prstGeom prst="rect">
            <a:avLst/>
          </a:prstGeom>
        </p:spPr>
      </p:pic>
    </p:spTree>
    <p:extLst>
      <p:ext uri="{BB962C8B-B14F-4D97-AF65-F5344CB8AC3E}">
        <p14:creationId xmlns:p14="http://schemas.microsoft.com/office/powerpoint/2010/main" val="357616485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40594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D1F4-53B7-14FD-A55F-2E0DE0232D24}"/>
              </a:ext>
            </a:extLst>
          </p:cNvPr>
          <p:cNvSpPr>
            <a:spLocks noGrp="1"/>
          </p:cNvSpPr>
          <p:nvPr>
            <p:ph type="title"/>
          </p:nvPr>
        </p:nvSpPr>
        <p:spPr/>
        <p:txBody>
          <a:bodyPr/>
          <a:lstStyle/>
          <a:p>
            <a:r>
              <a:rPr lang="en-US" dirty="0"/>
              <a:t>HIV Epidemiology and PrEP Inequities</a:t>
            </a:r>
          </a:p>
        </p:txBody>
      </p:sp>
    </p:spTree>
    <p:extLst>
      <p:ext uri="{BB962C8B-B14F-4D97-AF65-F5344CB8AC3E}">
        <p14:creationId xmlns:p14="http://schemas.microsoft.com/office/powerpoint/2010/main" val="15654628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51AF-918D-D97F-DB87-AD05964651F6}"/>
              </a:ext>
            </a:extLst>
          </p:cNvPr>
          <p:cNvSpPr>
            <a:spLocks noGrp="1"/>
          </p:cNvSpPr>
          <p:nvPr>
            <p:ph type="title"/>
          </p:nvPr>
        </p:nvSpPr>
        <p:spPr/>
        <p:txBody>
          <a:bodyPr/>
          <a:lstStyle/>
          <a:p>
            <a:r>
              <a:rPr lang="en-US" dirty="0"/>
              <a:t>Regions with the Highest HIV Burden</a:t>
            </a:r>
            <a:endParaRPr lang="en-US" b="1" dirty="0"/>
          </a:p>
        </p:txBody>
      </p:sp>
      <p:sp>
        <p:nvSpPr>
          <p:cNvPr id="3" name="Text Placeholder 2">
            <a:extLst>
              <a:ext uri="{FF2B5EF4-FFF2-40B4-BE49-F238E27FC236}">
                <a16:creationId xmlns:a16="http://schemas.microsoft.com/office/drawing/2014/main" id="{ADE22F93-8555-DBE7-B497-E510574706A1}"/>
              </a:ext>
            </a:extLst>
          </p:cNvPr>
          <p:cNvSpPr>
            <a:spLocks noGrp="1"/>
          </p:cNvSpPr>
          <p:nvPr>
            <p:ph type="body" sz="quarter" idx="14"/>
          </p:nvPr>
        </p:nvSpPr>
        <p:spPr/>
        <p:txBody>
          <a:bodyPr/>
          <a:lstStyle/>
          <a:p>
            <a:endParaRPr lang="en-US"/>
          </a:p>
        </p:txBody>
      </p:sp>
      <p:pic>
        <p:nvPicPr>
          <p:cNvPr id="4" name="Content Placeholder 6">
            <a:extLst>
              <a:ext uri="{FF2B5EF4-FFF2-40B4-BE49-F238E27FC236}">
                <a16:creationId xmlns:a16="http://schemas.microsoft.com/office/drawing/2014/main" id="{F9B9E518-25CB-6763-E9E3-EB1D302B8D30}"/>
              </a:ext>
            </a:extLst>
          </p:cNvPr>
          <p:cNvPicPr>
            <a:picLocks noChangeAspect="1"/>
          </p:cNvPicPr>
          <p:nvPr/>
        </p:nvPicPr>
        <p:blipFill>
          <a:blip r:embed="rId3"/>
          <a:stretch>
            <a:fillRect/>
          </a:stretch>
        </p:blipFill>
        <p:spPr>
          <a:xfrm>
            <a:off x="1279092" y="1120350"/>
            <a:ext cx="6585815" cy="3725971"/>
          </a:xfrm>
          <a:prstGeom prst="rect">
            <a:avLst/>
          </a:prstGeom>
        </p:spPr>
      </p:pic>
    </p:spTree>
    <p:extLst>
      <p:ext uri="{BB962C8B-B14F-4D97-AF65-F5344CB8AC3E}">
        <p14:creationId xmlns:p14="http://schemas.microsoft.com/office/powerpoint/2010/main" val="83724963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CA17-2BB1-AA8E-62C3-26B58F4B6141}"/>
              </a:ext>
            </a:extLst>
          </p:cNvPr>
          <p:cNvSpPr>
            <a:spLocks noGrp="1"/>
          </p:cNvSpPr>
          <p:nvPr>
            <p:ph type="title"/>
          </p:nvPr>
        </p:nvSpPr>
        <p:spPr/>
        <p:txBody>
          <a:bodyPr/>
          <a:lstStyle/>
          <a:p>
            <a:r>
              <a:rPr lang="en-US" dirty="0"/>
              <a:t>Disparities in HIV Rates due to Inequities</a:t>
            </a:r>
          </a:p>
        </p:txBody>
      </p:sp>
      <p:sp>
        <p:nvSpPr>
          <p:cNvPr id="4" name="Text Placeholder 3">
            <a:extLst>
              <a:ext uri="{FF2B5EF4-FFF2-40B4-BE49-F238E27FC236}">
                <a16:creationId xmlns:a16="http://schemas.microsoft.com/office/drawing/2014/main" id="{80736CA1-2C07-DFA6-B233-E4A99FC6D109}"/>
              </a:ext>
            </a:extLst>
          </p:cNvPr>
          <p:cNvSpPr>
            <a:spLocks noGrp="1"/>
          </p:cNvSpPr>
          <p:nvPr>
            <p:ph type="body" sz="quarter" idx="14"/>
          </p:nvPr>
        </p:nvSpPr>
        <p:spPr/>
        <p:txBody>
          <a:bodyPr/>
          <a:lstStyle/>
          <a:p>
            <a:endParaRPr lang="en-US"/>
          </a:p>
        </p:txBody>
      </p:sp>
      <p:pic>
        <p:nvPicPr>
          <p:cNvPr id="5" name="Content Placeholder 17">
            <a:extLst>
              <a:ext uri="{FF2B5EF4-FFF2-40B4-BE49-F238E27FC236}">
                <a16:creationId xmlns:a16="http://schemas.microsoft.com/office/drawing/2014/main" id="{8A1F63BB-B003-24D2-50D9-49EE15A01F50}"/>
              </a:ext>
            </a:extLst>
          </p:cNvPr>
          <p:cNvPicPr>
            <a:picLocks noChangeAspect="1"/>
          </p:cNvPicPr>
          <p:nvPr/>
        </p:nvPicPr>
        <p:blipFill>
          <a:blip r:embed="rId3"/>
          <a:stretch>
            <a:fillRect/>
          </a:stretch>
        </p:blipFill>
        <p:spPr>
          <a:xfrm>
            <a:off x="128234" y="1550309"/>
            <a:ext cx="4483092" cy="2507983"/>
          </a:xfrm>
          <a:prstGeom prst="rect">
            <a:avLst/>
          </a:prstGeom>
        </p:spPr>
      </p:pic>
      <p:pic>
        <p:nvPicPr>
          <p:cNvPr id="6" name="Content Placeholder 7">
            <a:extLst>
              <a:ext uri="{FF2B5EF4-FFF2-40B4-BE49-F238E27FC236}">
                <a16:creationId xmlns:a16="http://schemas.microsoft.com/office/drawing/2014/main" id="{9E490EEC-D76B-DADE-216A-28BFBD8DC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092" y="1550309"/>
            <a:ext cx="4262494" cy="2388517"/>
          </a:xfrm>
          <a:prstGeom prst="rect">
            <a:avLst/>
          </a:prstGeom>
        </p:spPr>
      </p:pic>
    </p:spTree>
    <p:extLst>
      <p:ext uri="{BB962C8B-B14F-4D97-AF65-F5344CB8AC3E}">
        <p14:creationId xmlns:p14="http://schemas.microsoft.com/office/powerpoint/2010/main" val="20073347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1373-AB4F-49BE-97A2-C4C6AAB8B0F0}"/>
              </a:ext>
            </a:extLst>
          </p:cNvPr>
          <p:cNvSpPr>
            <a:spLocks noGrp="1"/>
          </p:cNvSpPr>
          <p:nvPr>
            <p:ph type="title"/>
          </p:nvPr>
        </p:nvSpPr>
        <p:spPr/>
        <p:txBody>
          <a:bodyPr/>
          <a:lstStyle/>
          <a:p>
            <a:r>
              <a:rPr lang="en-US" dirty="0"/>
              <a:t>Status Neutral Continuum of HIV Prevention and Care</a:t>
            </a:r>
          </a:p>
        </p:txBody>
      </p:sp>
      <p:sp>
        <p:nvSpPr>
          <p:cNvPr id="3" name="Text Placeholder 2">
            <a:extLst>
              <a:ext uri="{FF2B5EF4-FFF2-40B4-BE49-F238E27FC236}">
                <a16:creationId xmlns:a16="http://schemas.microsoft.com/office/drawing/2014/main" id="{8A1B82BA-8E58-75C6-ECC1-8F2479FA2EAC}"/>
              </a:ext>
            </a:extLst>
          </p:cNvPr>
          <p:cNvSpPr>
            <a:spLocks noGrp="1"/>
          </p:cNvSpPr>
          <p:nvPr>
            <p:ph type="body" sz="quarter" idx="14"/>
          </p:nvPr>
        </p:nvSpPr>
        <p:spPr/>
        <p:txBody>
          <a:bodyPr/>
          <a:lstStyle/>
          <a:p>
            <a:r>
              <a:rPr lang="en-US" sz="1050" dirty="0">
                <a:solidFill>
                  <a:prstClr val="black"/>
                </a:solidFill>
                <a:latin typeface="Calibri"/>
                <a:ea typeface="+mn-ea"/>
                <a:cs typeface="Microsoft Sans Serif" panose="020B0604020202020204" pitchFamily="34" charset="0"/>
                <a:hlinkClick r:id="rId3"/>
              </a:rPr>
              <a:t>https://www.nastad.org/domestic/hiv-prevention-health-equity</a:t>
            </a:r>
            <a:r>
              <a:rPr lang="en-US" sz="1050" dirty="0">
                <a:solidFill>
                  <a:prstClr val="black"/>
                </a:solidFill>
                <a:latin typeface="Calibri"/>
                <a:ea typeface="+mn-ea"/>
                <a:cs typeface="Microsoft Sans Serif" panose="020B0604020202020204" pitchFamily="34" charset="0"/>
              </a:rPr>
              <a:t>, Slide courtesy of Hyman Scott</a:t>
            </a:r>
          </a:p>
          <a:p>
            <a:endParaRPr lang="en-US" dirty="0"/>
          </a:p>
        </p:txBody>
      </p:sp>
      <p:pic>
        <p:nvPicPr>
          <p:cNvPr id="4" name="Picture 1">
            <a:extLst>
              <a:ext uri="{FF2B5EF4-FFF2-40B4-BE49-F238E27FC236}">
                <a16:creationId xmlns:a16="http://schemas.microsoft.com/office/drawing/2014/main" id="{2B7611B4-0D60-2680-7403-CA510F843E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671" y="2370979"/>
            <a:ext cx="7387533" cy="227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46A4DA2-B78F-6CA1-A8B2-C3B8FB3CE94C}"/>
              </a:ext>
            </a:extLst>
          </p:cNvPr>
          <p:cNvPicPr>
            <a:picLocks noChangeAspect="1"/>
          </p:cNvPicPr>
          <p:nvPr/>
        </p:nvPicPr>
        <p:blipFill>
          <a:blip r:embed="rId5"/>
          <a:stretch>
            <a:fillRect/>
          </a:stretch>
        </p:blipFill>
        <p:spPr>
          <a:xfrm>
            <a:off x="938254" y="2248857"/>
            <a:ext cx="2281822" cy="550369"/>
          </a:xfrm>
          <a:prstGeom prst="rect">
            <a:avLst/>
          </a:prstGeom>
        </p:spPr>
      </p:pic>
      <p:pic>
        <p:nvPicPr>
          <p:cNvPr id="6" name="Picture 5">
            <a:extLst>
              <a:ext uri="{FF2B5EF4-FFF2-40B4-BE49-F238E27FC236}">
                <a16:creationId xmlns:a16="http://schemas.microsoft.com/office/drawing/2014/main" id="{5118F5B5-8A1B-08A4-7145-CB25CCC90A25}"/>
              </a:ext>
            </a:extLst>
          </p:cNvPr>
          <p:cNvPicPr>
            <a:picLocks noChangeAspect="1"/>
          </p:cNvPicPr>
          <p:nvPr/>
        </p:nvPicPr>
        <p:blipFill>
          <a:blip r:embed="rId6"/>
          <a:stretch>
            <a:fillRect/>
          </a:stretch>
        </p:blipFill>
        <p:spPr>
          <a:xfrm>
            <a:off x="1933886" y="1473480"/>
            <a:ext cx="2572380" cy="547822"/>
          </a:xfrm>
          <a:prstGeom prst="rect">
            <a:avLst/>
          </a:prstGeom>
        </p:spPr>
      </p:pic>
      <p:pic>
        <p:nvPicPr>
          <p:cNvPr id="7" name="Picture 6">
            <a:extLst>
              <a:ext uri="{FF2B5EF4-FFF2-40B4-BE49-F238E27FC236}">
                <a16:creationId xmlns:a16="http://schemas.microsoft.com/office/drawing/2014/main" id="{9A70B554-C532-FE3B-CC4D-CD233CE0CF67}"/>
              </a:ext>
            </a:extLst>
          </p:cNvPr>
          <p:cNvPicPr>
            <a:picLocks noChangeAspect="1"/>
          </p:cNvPicPr>
          <p:nvPr/>
        </p:nvPicPr>
        <p:blipFill>
          <a:blip r:embed="rId7"/>
          <a:stretch>
            <a:fillRect/>
          </a:stretch>
        </p:blipFill>
        <p:spPr>
          <a:xfrm>
            <a:off x="4728488" y="1449427"/>
            <a:ext cx="2338502" cy="595928"/>
          </a:xfrm>
          <a:prstGeom prst="rect">
            <a:avLst/>
          </a:prstGeom>
        </p:spPr>
      </p:pic>
      <p:pic>
        <p:nvPicPr>
          <p:cNvPr id="8" name="Picture 7">
            <a:extLst>
              <a:ext uri="{FF2B5EF4-FFF2-40B4-BE49-F238E27FC236}">
                <a16:creationId xmlns:a16="http://schemas.microsoft.com/office/drawing/2014/main" id="{ABC9A490-169B-11B9-516D-57B2071443C8}"/>
              </a:ext>
            </a:extLst>
          </p:cNvPr>
          <p:cNvPicPr>
            <a:picLocks noChangeAspect="1"/>
          </p:cNvPicPr>
          <p:nvPr/>
        </p:nvPicPr>
        <p:blipFill>
          <a:blip r:embed="rId8"/>
          <a:stretch>
            <a:fillRect/>
          </a:stretch>
        </p:blipFill>
        <p:spPr>
          <a:xfrm>
            <a:off x="6110099" y="2321199"/>
            <a:ext cx="2084105" cy="405684"/>
          </a:xfrm>
          <a:prstGeom prst="rect">
            <a:avLst/>
          </a:prstGeom>
        </p:spPr>
      </p:pic>
    </p:spTree>
    <p:extLst>
      <p:ext uri="{BB962C8B-B14F-4D97-AF65-F5344CB8AC3E}">
        <p14:creationId xmlns:p14="http://schemas.microsoft.com/office/powerpoint/2010/main" val="41953470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3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A7107-47E7-F73B-2148-BB8CFAB3E62D}"/>
              </a:ext>
            </a:extLst>
          </p:cNvPr>
          <p:cNvCxnSpPr/>
          <p:nvPr/>
        </p:nvCxnSpPr>
        <p:spPr>
          <a:xfrm>
            <a:off x="6188392" y="3589166"/>
            <a:ext cx="249532" cy="0"/>
          </a:xfrm>
          <a:prstGeom prst="line">
            <a:avLst/>
          </a:prstGeom>
          <a:ln w="381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1636132-A4E5-0CF7-274D-7CEE1F30D66D}"/>
              </a:ext>
            </a:extLst>
          </p:cNvPr>
          <p:cNvSpPr>
            <a:spLocks noGrp="1"/>
          </p:cNvSpPr>
          <p:nvPr>
            <p:ph type="title"/>
          </p:nvPr>
        </p:nvSpPr>
        <p:spPr/>
        <p:txBody>
          <a:bodyPr/>
          <a:lstStyle/>
          <a:p>
            <a:r>
              <a:rPr lang="en-US" dirty="0"/>
              <a:t>Ending the HIV Epidemic	</a:t>
            </a:r>
          </a:p>
        </p:txBody>
      </p:sp>
      <p:sp>
        <p:nvSpPr>
          <p:cNvPr id="3" name="Content Placeholder 2">
            <a:extLst>
              <a:ext uri="{FF2B5EF4-FFF2-40B4-BE49-F238E27FC236}">
                <a16:creationId xmlns:a16="http://schemas.microsoft.com/office/drawing/2014/main" id="{9D372D15-4C40-2247-F528-4F982A29E076}"/>
              </a:ext>
            </a:extLst>
          </p:cNvPr>
          <p:cNvSpPr>
            <a:spLocks noGrp="1"/>
          </p:cNvSpPr>
          <p:nvPr>
            <p:ph sz="half" idx="2"/>
          </p:nvPr>
        </p:nvSpPr>
        <p:spPr>
          <a:xfrm>
            <a:off x="323850" y="1135604"/>
            <a:ext cx="8497062" cy="3600450"/>
          </a:xfrm>
        </p:spPr>
        <p:txBody>
          <a:bodyPr/>
          <a:lstStyle/>
          <a:p>
            <a:r>
              <a:rPr lang="en-US" dirty="0"/>
              <a:t>Federally funded agencies working in a coordinated manner to End the HIV Epidemic, with a goal of reducing HIV diagnoses</a:t>
            </a:r>
          </a:p>
          <a:p>
            <a:pPr lvl="1"/>
            <a:r>
              <a:rPr lang="en-US" dirty="0"/>
              <a:t>≥75% by 2025</a:t>
            </a:r>
          </a:p>
          <a:p>
            <a:pPr lvl="1"/>
            <a:r>
              <a:rPr lang="en-US" dirty="0"/>
              <a:t>≥90% by 2030</a:t>
            </a:r>
          </a:p>
        </p:txBody>
      </p:sp>
      <p:sp>
        <p:nvSpPr>
          <p:cNvPr id="4" name="Text Placeholder 3">
            <a:extLst>
              <a:ext uri="{FF2B5EF4-FFF2-40B4-BE49-F238E27FC236}">
                <a16:creationId xmlns:a16="http://schemas.microsoft.com/office/drawing/2014/main" id="{2AF4CD9A-B838-35A8-4E01-CD229581DAB6}"/>
              </a:ext>
            </a:extLst>
          </p:cNvPr>
          <p:cNvSpPr>
            <a:spLocks noGrp="1"/>
          </p:cNvSpPr>
          <p:nvPr>
            <p:ph type="body" sz="quarter" idx="14"/>
          </p:nvPr>
        </p:nvSpPr>
        <p:spPr>
          <a:xfrm>
            <a:off x="323850" y="4846321"/>
            <a:ext cx="5838411" cy="240029"/>
          </a:xfrm>
        </p:spPr>
        <p:txBody>
          <a:bodyPr/>
          <a:lstStyle/>
          <a:p>
            <a:pPr>
              <a:lnSpc>
                <a:spcPct val="90000"/>
              </a:lnSpc>
              <a:defRPr/>
            </a:pPr>
            <a:r>
              <a:rPr lang="en-US" sz="900" kern="0" dirty="0">
                <a:solidFill>
                  <a:schemeClr val="tx1">
                    <a:lumMod val="65000"/>
                    <a:lumOff val="35000"/>
                  </a:schemeClr>
                </a:solidFill>
                <a:latin typeface="Arial" pitchFamily="34" charset="0"/>
                <a:cs typeface="Arial" pitchFamily="34" charset="0"/>
              </a:rPr>
              <a:t>DHHS, 2021. </a:t>
            </a:r>
            <a:r>
              <a:rPr lang="en-US" sz="900" i="1" kern="0" dirty="0">
                <a:solidFill>
                  <a:schemeClr val="tx1">
                    <a:lumMod val="65000"/>
                    <a:lumOff val="35000"/>
                  </a:schemeClr>
                </a:solidFill>
                <a:latin typeface="Arial" pitchFamily="34" charset="0"/>
                <a:cs typeface="Arial" pitchFamily="34" charset="0"/>
              </a:rPr>
              <a:t>HIV National Strategic Plan for the United States: A Roadmap to End the Epidemic 2021-2025</a:t>
            </a:r>
            <a:r>
              <a:rPr lang="en-US" sz="900" kern="0" dirty="0">
                <a:solidFill>
                  <a:schemeClr val="tx1">
                    <a:lumMod val="65000"/>
                    <a:lumOff val="35000"/>
                  </a:schemeClr>
                </a:solidFill>
                <a:latin typeface="Arial" pitchFamily="34" charset="0"/>
                <a:cs typeface="Arial" pitchFamily="34" charset="0"/>
              </a:rPr>
              <a:t>. https://</a:t>
            </a:r>
            <a:r>
              <a:rPr lang="en-US" sz="900" kern="0" dirty="0" err="1">
                <a:solidFill>
                  <a:schemeClr val="tx1">
                    <a:lumMod val="65000"/>
                    <a:lumOff val="35000"/>
                  </a:schemeClr>
                </a:solidFill>
                <a:latin typeface="Arial" pitchFamily="34" charset="0"/>
                <a:cs typeface="Arial" pitchFamily="34" charset="0"/>
              </a:rPr>
              <a:t>files.hiv.gov</a:t>
            </a:r>
            <a:r>
              <a:rPr lang="en-US" sz="900" kern="0" dirty="0">
                <a:solidFill>
                  <a:schemeClr val="tx1">
                    <a:lumMod val="65000"/>
                    <a:lumOff val="35000"/>
                  </a:schemeClr>
                </a:solidFill>
                <a:latin typeface="Arial" pitchFamily="34" charset="0"/>
                <a:cs typeface="Arial" pitchFamily="34" charset="0"/>
              </a:rPr>
              <a:t>/s3fs-public/HIV-National-Strategic-Plan-2021-2025.pdf. </a:t>
            </a:r>
          </a:p>
          <a:p>
            <a:pPr>
              <a:lnSpc>
                <a:spcPct val="90000"/>
              </a:lnSpc>
              <a:defRPr/>
            </a:pPr>
            <a:r>
              <a:rPr lang="en-US" sz="900" kern="0" dirty="0">
                <a:solidFill>
                  <a:schemeClr val="tx1">
                    <a:lumMod val="65000"/>
                    <a:lumOff val="35000"/>
                  </a:schemeClr>
                </a:solidFill>
                <a:latin typeface="Arial" pitchFamily="34" charset="0"/>
                <a:cs typeface="Arial" pitchFamily="34" charset="0"/>
              </a:rPr>
              <a:t>Harris NS, et al. </a:t>
            </a:r>
            <a:r>
              <a:rPr lang="en-US" sz="900" i="1" kern="0" dirty="0">
                <a:solidFill>
                  <a:schemeClr val="tx1">
                    <a:lumMod val="65000"/>
                    <a:lumOff val="35000"/>
                  </a:schemeClr>
                </a:solidFill>
                <a:latin typeface="Arial" pitchFamily="34" charset="0"/>
                <a:cs typeface="Arial" pitchFamily="34" charset="0"/>
              </a:rPr>
              <a:t>MMWR </a:t>
            </a:r>
            <a:r>
              <a:rPr lang="en-US" sz="900" i="1" kern="0" dirty="0" err="1">
                <a:solidFill>
                  <a:schemeClr val="tx1">
                    <a:lumMod val="65000"/>
                    <a:lumOff val="35000"/>
                  </a:schemeClr>
                </a:solidFill>
                <a:latin typeface="Arial" pitchFamily="34" charset="0"/>
                <a:cs typeface="Arial" pitchFamily="34" charset="0"/>
              </a:rPr>
              <a:t>Morb</a:t>
            </a:r>
            <a:r>
              <a:rPr lang="en-US" sz="900" i="1" kern="0" dirty="0">
                <a:solidFill>
                  <a:schemeClr val="tx1">
                    <a:lumMod val="65000"/>
                    <a:lumOff val="35000"/>
                  </a:schemeClr>
                </a:solidFill>
                <a:latin typeface="Arial" pitchFamily="34" charset="0"/>
                <a:cs typeface="Arial" pitchFamily="34" charset="0"/>
              </a:rPr>
              <a:t> Mortal </a:t>
            </a:r>
            <a:r>
              <a:rPr lang="en-US" sz="900" i="1" kern="0" dirty="0" err="1">
                <a:solidFill>
                  <a:schemeClr val="tx1">
                    <a:lumMod val="65000"/>
                    <a:lumOff val="35000"/>
                  </a:schemeClr>
                </a:solidFill>
                <a:latin typeface="Arial" pitchFamily="34" charset="0"/>
                <a:cs typeface="Arial" pitchFamily="34" charset="0"/>
              </a:rPr>
              <a:t>Wkly</a:t>
            </a:r>
            <a:r>
              <a:rPr lang="en-US" sz="900" i="1" kern="0" dirty="0">
                <a:solidFill>
                  <a:schemeClr val="tx1">
                    <a:lumMod val="65000"/>
                    <a:lumOff val="35000"/>
                  </a:schemeClr>
                </a:solidFill>
                <a:latin typeface="Arial" pitchFamily="34" charset="0"/>
                <a:cs typeface="Arial" pitchFamily="34" charset="0"/>
              </a:rPr>
              <a:t> Rep</a:t>
            </a:r>
            <a:r>
              <a:rPr lang="en-US" sz="900" kern="0" dirty="0">
                <a:solidFill>
                  <a:schemeClr val="tx1">
                    <a:lumMod val="65000"/>
                    <a:lumOff val="35000"/>
                  </a:schemeClr>
                </a:solidFill>
                <a:latin typeface="Arial" pitchFamily="34" charset="0"/>
                <a:cs typeface="Arial" pitchFamily="34" charset="0"/>
              </a:rPr>
              <a:t>. 2019;68:1117-1123.</a:t>
            </a:r>
          </a:p>
          <a:p>
            <a:endParaRPr lang="en-US" dirty="0"/>
          </a:p>
        </p:txBody>
      </p:sp>
      <p:pic>
        <p:nvPicPr>
          <p:cNvPr id="5" name="Picture 2">
            <a:extLst>
              <a:ext uri="{FF2B5EF4-FFF2-40B4-BE49-F238E27FC236}">
                <a16:creationId xmlns:a16="http://schemas.microsoft.com/office/drawing/2014/main" id="{7788DBD9-7C4A-C404-FB3A-E856329F4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803" y="2476334"/>
            <a:ext cx="4330697" cy="205106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525CB542-A564-7C6B-211C-1197C57B2248}"/>
              </a:ext>
            </a:extLst>
          </p:cNvPr>
          <p:cNvSpPr/>
          <p:nvPr/>
        </p:nvSpPr>
        <p:spPr>
          <a:xfrm>
            <a:off x="1848731" y="3490623"/>
            <a:ext cx="4330696" cy="5172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32693FF1-8D6B-BB3D-3F54-B42B94850505}"/>
              </a:ext>
            </a:extLst>
          </p:cNvPr>
          <p:cNvSpPr txBox="1"/>
          <p:nvPr/>
        </p:nvSpPr>
        <p:spPr>
          <a:xfrm>
            <a:off x="6393843" y="3202486"/>
            <a:ext cx="2535004"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Increasing PrEP use for populations vulnerable to HIV diagnosis by at least 50%</a:t>
            </a:r>
          </a:p>
        </p:txBody>
      </p:sp>
    </p:spTree>
    <p:extLst>
      <p:ext uri="{BB962C8B-B14F-4D97-AF65-F5344CB8AC3E}">
        <p14:creationId xmlns:p14="http://schemas.microsoft.com/office/powerpoint/2010/main" val="15608768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7DD2-7DF4-F1B5-9C9B-E78965BEDC5F}"/>
              </a:ext>
            </a:extLst>
          </p:cNvPr>
          <p:cNvSpPr>
            <a:spLocks noGrp="1"/>
          </p:cNvSpPr>
          <p:nvPr>
            <p:ph type="title"/>
          </p:nvPr>
        </p:nvSpPr>
        <p:spPr/>
        <p:txBody>
          <a:bodyPr/>
          <a:lstStyle/>
          <a:p>
            <a:r>
              <a:rPr lang="en-US" dirty="0"/>
              <a:t>Inequities in PrEP Prescription</a:t>
            </a:r>
          </a:p>
        </p:txBody>
      </p:sp>
      <p:sp>
        <p:nvSpPr>
          <p:cNvPr id="3" name="Content Placeholder 2">
            <a:extLst>
              <a:ext uri="{FF2B5EF4-FFF2-40B4-BE49-F238E27FC236}">
                <a16:creationId xmlns:a16="http://schemas.microsoft.com/office/drawing/2014/main" id="{90F62B8B-F823-D0CD-A39E-A85B583700F9}"/>
              </a:ext>
            </a:extLst>
          </p:cNvPr>
          <p:cNvSpPr>
            <a:spLocks noGrp="1"/>
          </p:cNvSpPr>
          <p:nvPr>
            <p:ph sz="half" idx="2"/>
          </p:nvPr>
        </p:nvSpPr>
        <p:spPr/>
        <p:txBody>
          <a:bodyPr/>
          <a:lstStyle/>
          <a:p>
            <a:pPr marL="342900" lvl="1" indent="-342900">
              <a:buFont typeface="Wingdings" panose="05000000000000000000" pitchFamily="2" charset="2"/>
              <a:buChar char="§"/>
            </a:pPr>
            <a:r>
              <a:rPr lang="en-US" sz="1800" dirty="0"/>
              <a:t>1.2 million people are likely to </a:t>
            </a:r>
            <a:br>
              <a:rPr lang="en-US" sz="1800" dirty="0"/>
            </a:br>
            <a:r>
              <a:rPr lang="en-US" sz="1800" dirty="0"/>
              <a:t>benefit from PrEP</a:t>
            </a:r>
          </a:p>
          <a:p>
            <a:pPr marL="800100" lvl="2" indent="-342900">
              <a:buFont typeface="Wingdings" panose="05000000000000000000" pitchFamily="2" charset="2"/>
              <a:buChar char="§"/>
            </a:pPr>
            <a:r>
              <a:rPr lang="en-US" sz="1800" dirty="0">
                <a:latin typeface="Arial" panose="020B0604020202020204" pitchFamily="34" charset="0"/>
                <a:cs typeface="Arial" panose="020B0604020202020204" pitchFamily="34" charset="0"/>
              </a:rPr>
              <a:t>Only 18% of persons with an indication prescribed</a:t>
            </a:r>
          </a:p>
          <a:p>
            <a:pPr marL="800100" lvl="2" indent="-342900">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Only 28% of males were prescribed PrEP</a:t>
            </a:r>
          </a:p>
          <a:p>
            <a:pPr marL="800100" lvl="2" indent="-342900">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Only 10% of females</a:t>
            </a:r>
          </a:p>
          <a:p>
            <a:endParaRPr lang="en-US" dirty="0"/>
          </a:p>
        </p:txBody>
      </p:sp>
      <p:sp>
        <p:nvSpPr>
          <p:cNvPr id="4" name="Text Placeholder 3">
            <a:extLst>
              <a:ext uri="{FF2B5EF4-FFF2-40B4-BE49-F238E27FC236}">
                <a16:creationId xmlns:a16="http://schemas.microsoft.com/office/drawing/2014/main" id="{D4AA8029-C72C-DA2D-0DBC-54D7FE946D15}"/>
              </a:ext>
            </a:extLst>
          </p:cNvPr>
          <p:cNvSpPr>
            <a:spLocks noGrp="1"/>
          </p:cNvSpPr>
          <p:nvPr>
            <p:ph type="body" sz="quarter" idx="14"/>
          </p:nvPr>
        </p:nvSpPr>
        <p:spPr/>
        <p:txBody>
          <a:bodyPr/>
          <a:lstStyle/>
          <a:p>
            <a:endParaRPr lang="en-US"/>
          </a:p>
        </p:txBody>
      </p:sp>
      <p:pic>
        <p:nvPicPr>
          <p:cNvPr id="5" name="Content Placeholder 12">
            <a:extLst>
              <a:ext uri="{FF2B5EF4-FFF2-40B4-BE49-F238E27FC236}">
                <a16:creationId xmlns:a16="http://schemas.microsoft.com/office/drawing/2014/main" id="{A581AED1-144B-4F07-4FCC-2896AB226DE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Layer>
                </a14:imgProps>
              </a:ext>
            </a:extLst>
          </a:blip>
          <a:stretch>
            <a:fillRect/>
          </a:stretch>
        </p:blipFill>
        <p:spPr>
          <a:xfrm>
            <a:off x="4457992" y="1185837"/>
            <a:ext cx="4699205" cy="3078103"/>
          </a:xfrm>
          <a:prstGeom prst="rect">
            <a:avLst/>
          </a:prstGeom>
        </p:spPr>
      </p:pic>
    </p:spTree>
    <p:extLst>
      <p:ext uri="{BB962C8B-B14F-4D97-AF65-F5344CB8AC3E}">
        <p14:creationId xmlns:p14="http://schemas.microsoft.com/office/powerpoint/2010/main" val="1617470664"/>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44EB78-C0CC-4FD1-AF77-9D087F1F7819}"/>
</file>

<file path=customXml/itemProps2.xml><?xml version="1.0" encoding="utf-8"?>
<ds:datastoreItem xmlns:ds="http://schemas.openxmlformats.org/officeDocument/2006/customXml" ds:itemID="{B15ECCFC-6E9D-4230-9AC9-FCAFA113C21F}"/>
</file>

<file path=customXml/itemProps3.xml><?xml version="1.0" encoding="utf-8"?>
<ds:datastoreItem xmlns:ds="http://schemas.openxmlformats.org/officeDocument/2006/customXml" ds:itemID="{8453F5C7-C490-49E4-9663-BCCF19B2C218}"/>
</file>

<file path=docProps/app.xml><?xml version="1.0" encoding="utf-8"?>
<Properties xmlns="http://schemas.openxmlformats.org/officeDocument/2006/extended-properties" xmlns:vt="http://schemas.openxmlformats.org/officeDocument/2006/docPropsVTypes">
  <Template>NCRC.thmx</Template>
  <TotalTime>54790</TotalTime>
  <Words>3136</Words>
  <Application>Microsoft Macintosh PowerPoint</Application>
  <PresentationFormat>On-screen Show (16:9)</PresentationFormat>
  <Paragraphs>273</Paragraphs>
  <Slides>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Geneva</vt:lpstr>
      <vt:lpstr>Lucida Grande</vt:lpstr>
      <vt:lpstr>Times New Roman</vt:lpstr>
      <vt:lpstr>Wingdings</vt:lpstr>
      <vt:lpstr>NCRC</vt:lpstr>
      <vt:lpstr>PrEP – Stigma and Barriers</vt:lpstr>
      <vt:lpstr>Consultation MedIQ, Practice Point, Clinical Care Options  Grants Merck NIH/NIMH/NICHD  </vt:lpstr>
      <vt:lpstr>Objectives</vt:lpstr>
      <vt:lpstr>HIV Epidemiology and PrEP Inequities</vt:lpstr>
      <vt:lpstr>Regions with the Highest HIV Burden</vt:lpstr>
      <vt:lpstr>Disparities in HIV Rates due to Inequities</vt:lpstr>
      <vt:lpstr>Status Neutral Continuum of HIV Prevention and Care</vt:lpstr>
      <vt:lpstr>Ending the HIV Epidemic </vt:lpstr>
      <vt:lpstr>Inequities in PrEP Prescription</vt:lpstr>
      <vt:lpstr>Kaiser Permanente (2012-2019): PrEP Continuum of Care and New HIV Infections</vt:lpstr>
      <vt:lpstr>PnR by Race/Ethnicity and US Region, 2012-2021  </vt:lpstr>
      <vt:lpstr>Stigma Drives Inequities</vt:lpstr>
      <vt:lpstr>What is Stigma?</vt:lpstr>
      <vt:lpstr>Intersectional Stigma = Intersecting Disparities</vt:lpstr>
      <vt:lpstr>“Perceptions of PrEP” among YBMSM</vt:lpstr>
      <vt:lpstr>Stigma Related to being Black, Gay and Living in the South</vt:lpstr>
      <vt:lpstr>Gaining Acceptance of Sexual Identity - Themes</vt:lpstr>
      <vt:lpstr>Multi-level Interventions </vt:lpstr>
      <vt:lpstr>Addressing Outstanding Barriers</vt:lpstr>
      <vt:lpstr>Additional Multi-level Barriers to Utilization and Implementation </vt:lpstr>
      <vt:lpstr>“Purview Paradox” - Neither HIV providers nor PCPs consider PrEP implementation within their clinical domain</vt:lpstr>
      <vt:lpstr>System-Level Barriers</vt:lpstr>
      <vt:lpstr>PrEP Care Means Comprehensive Care</vt:lpstr>
      <vt:lpstr>PrEP Deserts</vt:lpstr>
      <vt:lpstr>Potential Ways Forward</vt:lpstr>
      <vt:lpstr>PrEP Messaging</vt:lpstr>
      <vt:lpstr>HIV and HIV Prevention Care is Just One Aspect of Your Overall Wellbeing</vt:lpstr>
      <vt:lpstr>Building a Care Team to Support You</vt:lpstr>
      <vt:lpstr>Models of PrEP Care</vt:lpstr>
      <vt:lpstr>Ending the Epidemic</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Peter Harrison</cp:lastModifiedBy>
  <cp:revision>2243</cp:revision>
  <cp:lastPrinted>2008-02-05T14:34:24Z</cp:lastPrinted>
  <dcterms:created xsi:type="dcterms:W3CDTF">2010-11-28T05:36:22Z</dcterms:created>
  <dcterms:modified xsi:type="dcterms:W3CDTF">2023-07-10T14:47:19Z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