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92" r:id="rId4"/>
  </p:sldMasterIdLst>
  <p:notesMasterIdLst>
    <p:notesMasterId r:id="rId22"/>
  </p:notesMasterIdLst>
  <p:handoutMasterIdLst>
    <p:handoutMasterId r:id="rId23"/>
  </p:handoutMasterIdLst>
  <p:sldIdLst>
    <p:sldId id="1118" r:id="rId5"/>
    <p:sldId id="1121" r:id="rId6"/>
    <p:sldId id="1122" r:id="rId7"/>
    <p:sldId id="1123" r:id="rId8"/>
    <p:sldId id="1124" r:id="rId9"/>
    <p:sldId id="1119" r:id="rId10"/>
    <p:sldId id="1125" r:id="rId11"/>
    <p:sldId id="1135" r:id="rId12"/>
    <p:sldId id="1136" r:id="rId13"/>
    <p:sldId id="1128" r:id="rId14"/>
    <p:sldId id="1129" r:id="rId15"/>
    <p:sldId id="1130" r:id="rId16"/>
    <p:sldId id="1131" r:id="rId17"/>
    <p:sldId id="1132" r:id="rId18"/>
    <p:sldId id="1133" r:id="rId19"/>
    <p:sldId id="1134" r:id="rId20"/>
    <p:sldId id="1116" r:id="rId21"/>
  </p:sldIdLst>
  <p:sldSz cx="9144000" cy="5143500" type="screen16x9"/>
  <p:notesSz cx="6858000" cy="10287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Geneva" pitchFamily="31" charset="0"/>
        <a:ea typeface="+mn-ea"/>
        <a:cs typeface="+mn-cs"/>
      </a:defRPr>
    </a:lvl1pPr>
    <a:lvl2pPr marL="457200" algn="l" rtl="0" eaLnBrk="0" fontAlgn="base" hangingPunct="0">
      <a:spcBef>
        <a:spcPct val="0"/>
      </a:spcBef>
      <a:spcAft>
        <a:spcPct val="0"/>
      </a:spcAft>
      <a:defRPr sz="2400" kern="1200">
        <a:solidFill>
          <a:schemeClr val="tx1"/>
        </a:solidFill>
        <a:latin typeface="Geneva" pitchFamily="31" charset="0"/>
        <a:ea typeface="+mn-ea"/>
        <a:cs typeface="+mn-cs"/>
      </a:defRPr>
    </a:lvl2pPr>
    <a:lvl3pPr marL="914400" algn="l" rtl="0" eaLnBrk="0" fontAlgn="base" hangingPunct="0">
      <a:spcBef>
        <a:spcPct val="0"/>
      </a:spcBef>
      <a:spcAft>
        <a:spcPct val="0"/>
      </a:spcAft>
      <a:defRPr sz="2400" kern="1200">
        <a:solidFill>
          <a:schemeClr val="tx1"/>
        </a:solidFill>
        <a:latin typeface="Geneva" pitchFamily="31" charset="0"/>
        <a:ea typeface="+mn-ea"/>
        <a:cs typeface="+mn-cs"/>
      </a:defRPr>
    </a:lvl3pPr>
    <a:lvl4pPr marL="1371600" algn="l" rtl="0" eaLnBrk="0" fontAlgn="base" hangingPunct="0">
      <a:spcBef>
        <a:spcPct val="0"/>
      </a:spcBef>
      <a:spcAft>
        <a:spcPct val="0"/>
      </a:spcAft>
      <a:defRPr sz="2400" kern="1200">
        <a:solidFill>
          <a:schemeClr val="tx1"/>
        </a:solidFill>
        <a:latin typeface="Geneva" pitchFamily="31" charset="0"/>
        <a:ea typeface="+mn-ea"/>
        <a:cs typeface="+mn-cs"/>
      </a:defRPr>
    </a:lvl4pPr>
    <a:lvl5pPr marL="1828800" algn="l" rtl="0" eaLnBrk="0" fontAlgn="base" hangingPunct="0">
      <a:spcBef>
        <a:spcPct val="0"/>
      </a:spcBef>
      <a:spcAft>
        <a:spcPct val="0"/>
      </a:spcAft>
      <a:defRPr sz="2400" kern="1200">
        <a:solidFill>
          <a:schemeClr val="tx1"/>
        </a:solidFill>
        <a:latin typeface="Geneva" pitchFamily="31" charset="0"/>
        <a:ea typeface="+mn-ea"/>
        <a:cs typeface="+mn-cs"/>
      </a:defRPr>
    </a:lvl5pPr>
    <a:lvl6pPr marL="2286000" algn="l" defTabSz="457200" rtl="0" eaLnBrk="1" latinLnBrk="0" hangingPunct="1">
      <a:defRPr sz="2400" kern="1200">
        <a:solidFill>
          <a:schemeClr val="tx1"/>
        </a:solidFill>
        <a:latin typeface="Geneva" pitchFamily="31" charset="0"/>
        <a:ea typeface="+mn-ea"/>
        <a:cs typeface="+mn-cs"/>
      </a:defRPr>
    </a:lvl6pPr>
    <a:lvl7pPr marL="2743200" algn="l" defTabSz="457200" rtl="0" eaLnBrk="1" latinLnBrk="0" hangingPunct="1">
      <a:defRPr sz="2400" kern="1200">
        <a:solidFill>
          <a:schemeClr val="tx1"/>
        </a:solidFill>
        <a:latin typeface="Geneva" pitchFamily="31" charset="0"/>
        <a:ea typeface="+mn-ea"/>
        <a:cs typeface="+mn-cs"/>
      </a:defRPr>
    </a:lvl7pPr>
    <a:lvl8pPr marL="3200400" algn="l" defTabSz="457200" rtl="0" eaLnBrk="1" latinLnBrk="0" hangingPunct="1">
      <a:defRPr sz="2400" kern="1200">
        <a:solidFill>
          <a:schemeClr val="tx1"/>
        </a:solidFill>
        <a:latin typeface="Geneva" pitchFamily="31" charset="0"/>
        <a:ea typeface="+mn-ea"/>
        <a:cs typeface="+mn-cs"/>
      </a:defRPr>
    </a:lvl8pPr>
    <a:lvl9pPr marL="3657600" algn="l" defTabSz="457200" rtl="0" eaLnBrk="1" latinLnBrk="0" hangingPunct="1">
      <a:defRPr sz="2400" kern="1200">
        <a:solidFill>
          <a:schemeClr val="tx1"/>
        </a:solidFill>
        <a:latin typeface="Geneva" pitchFamily="31" charset="0"/>
        <a:ea typeface="+mn-ea"/>
        <a:cs typeface="+mn-cs"/>
      </a:defRPr>
    </a:lvl9pPr>
  </p:defaultTextStyle>
  <p:extLst>
    <p:ext uri="{EFAFB233-063F-42B5-8137-9DF3F51BA10A}">
      <p15:sldGuideLst xmlns:p15="http://schemas.microsoft.com/office/powerpoint/2012/main">
        <p15:guide id="2" pos="2880" userDrawn="1">
          <p15:clr>
            <a:srgbClr val="A4A3A4"/>
          </p15:clr>
        </p15:guide>
        <p15:guide id="3" orient="horz" pos="1620">
          <p15:clr>
            <a:srgbClr val="A4A3A4"/>
          </p15:clr>
        </p15:guide>
      </p15:sldGuideLst>
    </p:ext>
    <p:ext uri="{2D200454-40CA-4A62-9FC3-DE9A4176ACB9}">
      <p15:notesGuideLst xmlns:p15="http://schemas.microsoft.com/office/powerpoint/2012/main">
        <p15:guide id="1" orient="horz" pos="324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97F"/>
    <a:srgbClr val="0089BB"/>
    <a:srgbClr val="314663"/>
    <a:srgbClr val="A0BEE7"/>
    <a:srgbClr val="788EAC"/>
    <a:srgbClr val="008FC3"/>
    <a:srgbClr val="C89600"/>
    <a:srgbClr val="7891B0"/>
    <a:srgbClr val="9D0000"/>
    <a:srgbClr val="004A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45" autoAdjust="0"/>
    <p:restoredTop sz="94807" autoAdjust="0"/>
  </p:normalViewPr>
  <p:slideViewPr>
    <p:cSldViewPr snapToGrid="0" showGuides="1">
      <p:cViewPr varScale="1">
        <p:scale>
          <a:sx n="165" d="100"/>
          <a:sy n="165" d="100"/>
        </p:scale>
        <p:origin x="728" y="192"/>
      </p:cViewPr>
      <p:guideLst>
        <p:guide pos="2880"/>
        <p:guide orient="horz" pos="16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0" d="100"/>
        <a:sy n="130" d="100"/>
      </p:scale>
      <p:origin x="0" y="5952"/>
    </p:cViewPr>
  </p:sorterViewPr>
  <p:notesViewPr>
    <p:cSldViewPr snapToGrid="0" showGuides="1">
      <p:cViewPr varScale="1">
        <p:scale>
          <a:sx n="88" d="100"/>
          <a:sy n="88" d="100"/>
        </p:scale>
        <p:origin x="4512" y="192"/>
      </p:cViewPr>
      <p:guideLst>
        <p:guide orient="horz" pos="324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114240204829151"/>
          <c:y val="2.6461320035367355E-2"/>
          <c:w val="0.86550870554564607"/>
          <c:h val="0.84312510660405848"/>
        </c:manualLayout>
      </c:layout>
      <c:barChart>
        <c:barDir val="col"/>
        <c:grouping val="clustered"/>
        <c:varyColors val="0"/>
        <c:ser>
          <c:idx val="0"/>
          <c:order val="0"/>
          <c:tx>
            <c:v>HIV Rate</c:v>
          </c:tx>
          <c:spPr>
            <a:gradFill flip="none" rotWithShape="1">
              <a:gsLst>
                <a:gs pos="16000">
                  <a:srgbClr val="56517F"/>
                </a:gs>
                <a:gs pos="99000">
                  <a:srgbClr val="8499BC"/>
                </a:gs>
              </a:gsLst>
              <a:lin ang="0" scaled="1"/>
              <a:tileRect/>
            </a:gradFill>
            <a:ln w="12700">
              <a:noFill/>
            </a:ln>
            <a:effectLst/>
            <a:scene3d>
              <a:camera prst="orthographicFront"/>
              <a:lightRig rig="threePt" dir="t"/>
            </a:scene3d>
            <a:sp3d>
              <a:bevelT w="38100" h="38100"/>
            </a:sp3d>
          </c:spPr>
          <c:invertIfNegative val="0"/>
          <c:dPt>
            <c:idx val="0"/>
            <c:invertIfNegative val="0"/>
            <c:bubble3D val="0"/>
            <c:spPr>
              <a:solidFill>
                <a:srgbClr val="000000">
                  <a:lumMod val="50000"/>
                  <a:lumOff val="50000"/>
                </a:srgbClr>
              </a:solidFill>
              <a:ln w="12700">
                <a:noFill/>
              </a:ln>
              <a:effectLst/>
              <a:scene3d>
                <a:camera prst="orthographicFront"/>
                <a:lightRig rig="threePt" dir="t"/>
              </a:scene3d>
              <a:sp3d>
                <a:bevelT w="38100" h="38100"/>
              </a:sp3d>
            </c:spPr>
            <c:extLst>
              <c:ext xmlns:c16="http://schemas.microsoft.com/office/drawing/2014/chart" uri="{C3380CC4-5D6E-409C-BE32-E72D297353CC}">
                <c16:uniqueId val="{00000001-BD23-1E47-B325-FA3F003135CC}"/>
              </c:ext>
            </c:extLst>
          </c:dPt>
          <c:dLbls>
            <c:dLbl>
              <c:idx val="0"/>
              <c:layout>
                <c:manualLayout>
                  <c:x val="-2.8291854240044399E-17"/>
                  <c:y val="1.055924286071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D23-1E47-B325-FA3F003135CC}"/>
                </c:ext>
              </c:extLst>
            </c:dLbl>
            <c:numFmt formatCode="#,##0" sourceLinked="0"/>
            <c:spPr>
              <a:noFill/>
              <a:ln>
                <a:noFill/>
              </a:ln>
              <a:effectLst/>
            </c:spPr>
            <c:txPr>
              <a:bodyPr wrap="square" lIns="38100" tIns="19050" rIns="38100" bIns="19050" anchor="ctr">
                <a:spAutoFit/>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Met with patient navigator</c:v>
                </c:pt>
                <c:pt idx="1">
                  <c:v>Initiated same-day PrEP</c:v>
                </c:pt>
                <c:pt idx="2">
                  <c:v>Attended ≥1 PrEP 
follow-up appointment</c:v>
                </c:pt>
                <c:pt idx="3">
                  <c:v>Attended ≥2 PrEP 
follow-up appointments</c:v>
                </c:pt>
              </c:strCache>
            </c:strRef>
          </c:cat>
          <c:val>
            <c:numRef>
              <c:f>Sheet1!$B$2:$B$5</c:f>
              <c:numCache>
                <c:formatCode>0</c:formatCode>
                <c:ptCount val="4"/>
                <c:pt idx="0">
                  <c:v>131</c:v>
                </c:pt>
                <c:pt idx="1">
                  <c:v>100</c:v>
                </c:pt>
                <c:pt idx="2">
                  <c:v>78</c:v>
                </c:pt>
                <c:pt idx="3">
                  <c:v>57</c:v>
                </c:pt>
              </c:numCache>
            </c:numRef>
          </c:val>
          <c:extLst>
            <c:ext xmlns:c16="http://schemas.microsoft.com/office/drawing/2014/chart" uri="{C3380CC4-5D6E-409C-BE32-E72D297353CC}">
              <c16:uniqueId val="{00000002-BD23-1E47-B325-FA3F003135CC}"/>
            </c:ext>
          </c:extLst>
        </c:ser>
        <c:dLbls>
          <c:showLegendKey val="0"/>
          <c:showVal val="1"/>
          <c:showCatName val="0"/>
          <c:showSerName val="0"/>
          <c:showPercent val="0"/>
          <c:showBubbleSize val="0"/>
        </c:dLbls>
        <c:gapWidth val="100"/>
        <c:axId val="-2109790232"/>
        <c:axId val="-2136322696"/>
      </c:barChart>
      <c:catAx>
        <c:axId val="-2109790232"/>
        <c:scaling>
          <c:orientation val="minMax"/>
        </c:scaling>
        <c:delete val="0"/>
        <c:axPos val="b"/>
        <c:numFmt formatCode="General" sourceLinked="1"/>
        <c:majorTickMark val="out"/>
        <c:minorTickMark val="none"/>
        <c:tickLblPos val="nextTo"/>
        <c:spPr>
          <a:ln w="6350" cap="flat" cmpd="sng" algn="ctr">
            <a:solidFill>
              <a:prstClr val="black"/>
            </a:solidFill>
            <a:prstDash val="solid"/>
            <a:round/>
            <a:headEnd type="none" w="med" len="med"/>
            <a:tailEnd type="none" w="med" len="med"/>
          </a:ln>
        </c:spPr>
        <c:txPr>
          <a:bodyPr rot="0" vert="horz"/>
          <a:lstStyle/>
          <a:p>
            <a:pPr>
              <a:defRPr sz="900"/>
            </a:pPr>
            <a:endParaRPr lang="en-US"/>
          </a:p>
        </c:txPr>
        <c:crossAx val="-2136322696"/>
        <c:crosses val="autoZero"/>
        <c:auto val="1"/>
        <c:lblAlgn val="ctr"/>
        <c:lblOffset val="0"/>
        <c:tickLblSkip val="1"/>
        <c:tickMarkSkip val="1"/>
        <c:noMultiLvlLbl val="0"/>
      </c:catAx>
      <c:valAx>
        <c:axId val="-2136322696"/>
        <c:scaling>
          <c:orientation val="minMax"/>
          <c:max val="150"/>
          <c:min val="0"/>
        </c:scaling>
        <c:delete val="0"/>
        <c:axPos val="l"/>
        <c:title>
          <c:tx>
            <c:rich>
              <a:bodyPr/>
              <a:lstStyle/>
              <a:p>
                <a:pPr>
                  <a:defRPr sz="900" b="0"/>
                </a:pPr>
                <a:r>
                  <a:rPr lang="en-US" sz="900" b="0"/>
                  <a:t>Number of Individuals</a:t>
                </a:r>
              </a:p>
            </c:rich>
          </c:tx>
          <c:layout>
            <c:manualLayout>
              <c:xMode val="edge"/>
              <c:yMode val="edge"/>
              <c:x val="8.7538050511270053E-3"/>
              <c:y val="0.22664069477667173"/>
            </c:manualLayout>
          </c:layout>
          <c:overlay val="0"/>
          <c:spPr>
            <a:noFill/>
            <a:ln w="25400">
              <a:noFill/>
            </a:ln>
          </c:spPr>
        </c:title>
        <c:numFmt formatCode="#,##0" sourceLinked="0"/>
        <c:majorTickMark val="out"/>
        <c:minorTickMark val="none"/>
        <c:tickLblPos val="nextTo"/>
        <c:spPr>
          <a:ln w="6350">
            <a:solidFill>
              <a:srgbClr val="000000"/>
            </a:solidFill>
          </a:ln>
        </c:spPr>
        <c:txPr>
          <a:bodyPr/>
          <a:lstStyle/>
          <a:p>
            <a:pPr>
              <a:defRPr sz="900"/>
            </a:pPr>
            <a:endParaRPr lang="en-US"/>
          </a:p>
        </c:txPr>
        <c:crossAx val="-2109790232"/>
        <c:crosses val="autoZero"/>
        <c:crossBetween val="between"/>
        <c:majorUnit val="25"/>
      </c:valAx>
      <c:spPr>
        <a:solidFill>
          <a:srgbClr val="E6EBF2"/>
        </a:solidFill>
        <a:ln w="6350" cap="flat" cmpd="sng" algn="ctr">
          <a:solidFill>
            <a:srgbClr val="000000"/>
          </a:solidFill>
          <a:prstDash val="solid"/>
          <a:round/>
          <a:headEnd type="none" w="med" len="med"/>
          <a:tailEnd type="none" w="med" len="med"/>
        </a:ln>
        <a:effectLst/>
      </c:spPr>
    </c:plotArea>
    <c:plotVisOnly val="1"/>
    <c:dispBlanksAs val="gap"/>
    <c:showDLblsOverMax val="0"/>
  </c:chart>
  <c:spPr>
    <a:solidFill>
      <a:schemeClr val="bg1"/>
    </a:solidFill>
    <a:ln w="38100" cap="flat" cmpd="sng" algn="ctr">
      <a:noFill/>
      <a:prstDash val="solid"/>
      <a:round/>
      <a:headEnd type="none" w="med" len="med"/>
      <a:tailEnd type="none" w="med" len="med"/>
    </a:ln>
    <a:effectLst/>
  </c:spPr>
  <c:txPr>
    <a:bodyPr/>
    <a:lstStyle/>
    <a:p>
      <a:pPr>
        <a:defRPr sz="1400">
          <a:latin typeface="Arial" panose="020B0604020202020204" pitchFamily="34" charset="0"/>
          <a:cs typeface="Arial" panose="020B0604020202020204" pitchFamily="34" charset="0"/>
        </a:defRPr>
      </a:pPr>
      <a:endParaRPr lang="en-US"/>
    </a:p>
  </c:txPr>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472728726339185"/>
          <c:y val="4.8241310746628921E-2"/>
          <c:w val="0.86706860381989026"/>
          <c:h val="0.76877088898607082"/>
        </c:manualLayout>
      </c:layout>
      <c:barChart>
        <c:barDir val="col"/>
        <c:grouping val="clustered"/>
        <c:varyColors val="0"/>
        <c:ser>
          <c:idx val="0"/>
          <c:order val="0"/>
          <c:tx>
            <c:v>HIV Rate</c:v>
          </c:tx>
          <c:spPr>
            <a:gradFill flip="none" rotWithShape="1">
              <a:gsLst>
                <a:gs pos="0">
                  <a:srgbClr val="3F5A6B"/>
                </a:gs>
                <a:gs pos="99000">
                  <a:srgbClr val="6A9AB6"/>
                </a:gs>
              </a:gsLst>
              <a:lin ang="16200000" scaled="0"/>
              <a:tileRect/>
            </a:gradFill>
            <a:ln w="12700">
              <a:noFill/>
            </a:ln>
            <a:effectLst/>
            <a:scene3d>
              <a:camera prst="orthographicFront"/>
              <a:lightRig rig="threePt" dir="t"/>
            </a:scene3d>
            <a:sp3d>
              <a:bevelT w="38100" h="38100"/>
            </a:sp3d>
          </c:spPr>
          <c:invertIfNegative val="0"/>
          <c:dPt>
            <c:idx val="0"/>
            <c:invertIfNegative val="0"/>
            <c:bubble3D val="0"/>
            <c:spPr>
              <a:gradFill flip="none" rotWithShape="1">
                <a:gsLst>
                  <a:gs pos="0">
                    <a:srgbClr val="3F5A6B"/>
                  </a:gs>
                  <a:gs pos="99000">
                    <a:srgbClr val="6A9AB6"/>
                  </a:gs>
                </a:gsLst>
                <a:lin ang="0" scaled="1"/>
                <a:tileRect/>
              </a:gradFill>
              <a:ln w="12700">
                <a:noFill/>
              </a:ln>
              <a:effectLst/>
              <a:scene3d>
                <a:camera prst="orthographicFront"/>
                <a:lightRig rig="threePt" dir="t"/>
              </a:scene3d>
              <a:sp3d>
                <a:bevelT w="38100" h="38100"/>
              </a:sp3d>
            </c:spPr>
            <c:extLst>
              <c:ext xmlns:c16="http://schemas.microsoft.com/office/drawing/2014/chart" uri="{C3380CC4-5D6E-409C-BE32-E72D297353CC}">
                <c16:uniqueId val="{00000001-C8A9-A94F-A06B-5D2DFC975C54}"/>
              </c:ext>
            </c:extLst>
          </c:dPt>
          <c:dPt>
            <c:idx val="1"/>
            <c:invertIfNegative val="0"/>
            <c:bubble3D val="0"/>
            <c:spPr>
              <a:gradFill flip="none" rotWithShape="1">
                <a:gsLst>
                  <a:gs pos="0">
                    <a:srgbClr val="3F5A6B"/>
                  </a:gs>
                  <a:gs pos="99000">
                    <a:srgbClr val="6A9AB6"/>
                  </a:gs>
                </a:gsLst>
                <a:lin ang="0" scaled="1"/>
                <a:tileRect/>
              </a:gradFill>
              <a:ln w="12700">
                <a:noFill/>
              </a:ln>
              <a:effectLst/>
              <a:scene3d>
                <a:camera prst="orthographicFront"/>
                <a:lightRig rig="threePt" dir="t"/>
              </a:scene3d>
              <a:sp3d>
                <a:bevelT w="38100" h="38100"/>
              </a:sp3d>
            </c:spPr>
            <c:extLst>
              <c:ext xmlns:c16="http://schemas.microsoft.com/office/drawing/2014/chart" uri="{C3380CC4-5D6E-409C-BE32-E72D297353CC}">
                <c16:uniqueId val="{00000003-C8A9-A94F-A06B-5D2DFC975C54}"/>
              </c:ext>
            </c:extLst>
          </c:dPt>
          <c:dPt>
            <c:idx val="2"/>
            <c:invertIfNegative val="0"/>
            <c:bubble3D val="0"/>
            <c:spPr>
              <a:gradFill flip="none" rotWithShape="1">
                <a:gsLst>
                  <a:gs pos="0">
                    <a:srgbClr val="3F5A6B"/>
                  </a:gs>
                  <a:gs pos="99000">
                    <a:srgbClr val="6A9AB6"/>
                  </a:gs>
                </a:gsLst>
                <a:lin ang="0" scaled="1"/>
                <a:tileRect/>
              </a:gradFill>
              <a:ln w="12700">
                <a:noFill/>
              </a:ln>
              <a:effectLst/>
              <a:scene3d>
                <a:camera prst="orthographicFront"/>
                <a:lightRig rig="threePt" dir="t"/>
              </a:scene3d>
              <a:sp3d>
                <a:bevelT w="38100" h="38100"/>
              </a:sp3d>
            </c:spPr>
            <c:extLst>
              <c:ext xmlns:c16="http://schemas.microsoft.com/office/drawing/2014/chart" uri="{C3380CC4-5D6E-409C-BE32-E72D297353CC}">
                <c16:uniqueId val="{00000005-C8A9-A94F-A06B-5D2DFC975C54}"/>
              </c:ext>
            </c:extLst>
          </c:dPt>
          <c:dPt>
            <c:idx val="3"/>
            <c:invertIfNegative val="0"/>
            <c:bubble3D val="0"/>
            <c:spPr>
              <a:gradFill flip="none" rotWithShape="1">
                <a:gsLst>
                  <a:gs pos="0">
                    <a:srgbClr val="3F5A6B"/>
                  </a:gs>
                  <a:gs pos="99000">
                    <a:srgbClr val="6A9AB6"/>
                  </a:gs>
                </a:gsLst>
                <a:lin ang="0" scaled="1"/>
                <a:tileRect/>
              </a:gradFill>
              <a:ln w="12700">
                <a:noFill/>
              </a:ln>
              <a:effectLst/>
              <a:scene3d>
                <a:camera prst="orthographicFront"/>
                <a:lightRig rig="threePt" dir="t"/>
              </a:scene3d>
              <a:sp3d>
                <a:bevelT w="38100" h="38100"/>
              </a:sp3d>
            </c:spPr>
            <c:extLst>
              <c:ext xmlns:c16="http://schemas.microsoft.com/office/drawing/2014/chart" uri="{C3380CC4-5D6E-409C-BE32-E72D297353CC}">
                <c16:uniqueId val="{00000007-C8A9-A94F-A06B-5D2DFC975C54}"/>
              </c:ext>
            </c:extLst>
          </c:dPt>
          <c:dLbls>
            <c:dLbl>
              <c:idx val="0"/>
              <c:layout>
                <c:manualLayout>
                  <c:x val="-2.8291854240044399E-17"/>
                  <c:y val="1.055924286071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8A9-A94F-A06B-5D2DFC975C54}"/>
                </c:ext>
              </c:extLst>
            </c:dLbl>
            <c:numFmt formatCode="#,##0" sourceLinked="0"/>
            <c:spPr>
              <a:noFill/>
              <a:ln>
                <a:noFill/>
              </a:ln>
              <a:effectLst/>
            </c:spPr>
            <c:txPr>
              <a:bodyPr wrap="square" lIns="38100" tIns="19050" rIns="38100" bIns="19050" anchor="ctr">
                <a:spAutoFit/>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Referred to pharmacist</c:v>
                </c:pt>
                <c:pt idx="1">
                  <c:v>Received PrEP prescription</c:v>
                </c:pt>
                <c:pt idx="2">
                  <c:v>Filled PrEP prescription</c:v>
                </c:pt>
                <c:pt idx="3">
                  <c:v>Attended  appointment within 6 weeks</c:v>
                </c:pt>
              </c:strCache>
            </c:strRef>
          </c:cat>
          <c:val>
            <c:numRef>
              <c:f>Sheet1!$B$2:$B$5</c:f>
              <c:numCache>
                <c:formatCode>0</c:formatCode>
                <c:ptCount val="4"/>
                <c:pt idx="0">
                  <c:v>69</c:v>
                </c:pt>
                <c:pt idx="1">
                  <c:v>69</c:v>
                </c:pt>
                <c:pt idx="2">
                  <c:v>53</c:v>
                </c:pt>
                <c:pt idx="3">
                  <c:v>23</c:v>
                </c:pt>
              </c:numCache>
            </c:numRef>
          </c:val>
          <c:extLst>
            <c:ext xmlns:c16="http://schemas.microsoft.com/office/drawing/2014/chart" uri="{C3380CC4-5D6E-409C-BE32-E72D297353CC}">
              <c16:uniqueId val="{00000008-C8A9-A94F-A06B-5D2DFC975C54}"/>
            </c:ext>
          </c:extLst>
        </c:ser>
        <c:dLbls>
          <c:showLegendKey val="0"/>
          <c:showVal val="1"/>
          <c:showCatName val="0"/>
          <c:showSerName val="0"/>
          <c:showPercent val="0"/>
          <c:showBubbleSize val="0"/>
        </c:dLbls>
        <c:gapWidth val="100"/>
        <c:axId val="-2109790232"/>
        <c:axId val="-2136322696"/>
      </c:barChart>
      <c:catAx>
        <c:axId val="-2109790232"/>
        <c:scaling>
          <c:orientation val="minMax"/>
        </c:scaling>
        <c:delete val="0"/>
        <c:axPos val="b"/>
        <c:numFmt formatCode="General" sourceLinked="1"/>
        <c:majorTickMark val="out"/>
        <c:minorTickMark val="none"/>
        <c:tickLblPos val="nextTo"/>
        <c:spPr>
          <a:ln w="6350" cap="flat" cmpd="sng" algn="ctr">
            <a:solidFill>
              <a:prstClr val="black"/>
            </a:solidFill>
            <a:prstDash val="solid"/>
            <a:round/>
            <a:headEnd type="none" w="med" len="med"/>
            <a:tailEnd type="none" w="med" len="med"/>
          </a:ln>
        </c:spPr>
        <c:txPr>
          <a:bodyPr rot="0" vert="horz"/>
          <a:lstStyle/>
          <a:p>
            <a:pPr>
              <a:defRPr sz="1000"/>
            </a:pPr>
            <a:endParaRPr lang="en-US"/>
          </a:p>
        </c:txPr>
        <c:crossAx val="-2136322696"/>
        <c:crosses val="autoZero"/>
        <c:auto val="1"/>
        <c:lblAlgn val="ctr"/>
        <c:lblOffset val="0"/>
        <c:tickLblSkip val="1"/>
        <c:tickMarkSkip val="1"/>
        <c:noMultiLvlLbl val="0"/>
      </c:catAx>
      <c:valAx>
        <c:axId val="-2136322696"/>
        <c:scaling>
          <c:orientation val="minMax"/>
          <c:max val="100"/>
          <c:min val="0"/>
        </c:scaling>
        <c:delete val="0"/>
        <c:axPos val="l"/>
        <c:title>
          <c:tx>
            <c:rich>
              <a:bodyPr/>
              <a:lstStyle/>
              <a:p>
                <a:pPr>
                  <a:defRPr sz="900" b="0"/>
                </a:pPr>
                <a:r>
                  <a:rPr lang="en-US" sz="900" b="0"/>
                  <a:t>Number of Individuals</a:t>
                </a:r>
              </a:p>
            </c:rich>
          </c:tx>
          <c:layout>
            <c:manualLayout>
              <c:xMode val="edge"/>
              <c:yMode val="edge"/>
              <c:x val="4.1714056576261293E-3"/>
              <c:y val="0.16028023840769903"/>
            </c:manualLayout>
          </c:layout>
          <c:overlay val="0"/>
          <c:spPr>
            <a:noFill/>
            <a:ln w="25400">
              <a:noFill/>
            </a:ln>
          </c:spPr>
        </c:title>
        <c:numFmt formatCode="#,##0" sourceLinked="0"/>
        <c:majorTickMark val="out"/>
        <c:minorTickMark val="none"/>
        <c:tickLblPos val="nextTo"/>
        <c:spPr>
          <a:ln w="6350">
            <a:solidFill>
              <a:srgbClr val="000000"/>
            </a:solidFill>
          </a:ln>
        </c:spPr>
        <c:txPr>
          <a:bodyPr/>
          <a:lstStyle/>
          <a:p>
            <a:pPr>
              <a:defRPr sz="900"/>
            </a:pPr>
            <a:endParaRPr lang="en-US"/>
          </a:p>
        </c:txPr>
        <c:crossAx val="-2109790232"/>
        <c:crosses val="autoZero"/>
        <c:crossBetween val="between"/>
        <c:majorUnit val="20"/>
      </c:valAx>
      <c:spPr>
        <a:solidFill>
          <a:srgbClr val="E6EBF2"/>
        </a:solidFill>
        <a:ln w="6350" cap="flat" cmpd="sng" algn="ctr">
          <a:solidFill>
            <a:srgbClr val="000000"/>
          </a:solidFill>
          <a:prstDash val="solid"/>
          <a:round/>
          <a:headEnd type="none" w="med" len="med"/>
          <a:tailEnd type="none" w="med" len="med"/>
        </a:ln>
        <a:effectLst/>
      </c:spPr>
    </c:plotArea>
    <c:plotVisOnly val="1"/>
    <c:dispBlanksAs val="gap"/>
    <c:showDLblsOverMax val="0"/>
  </c:chart>
  <c:spPr>
    <a:solidFill>
      <a:schemeClr val="bg1"/>
    </a:solidFill>
    <a:ln w="38100" cap="flat" cmpd="sng" algn="ctr">
      <a:noFill/>
      <a:prstDash val="solid"/>
      <a:round/>
      <a:headEnd type="none" w="med" len="med"/>
      <a:tailEnd type="none" w="med" len="med"/>
    </a:ln>
    <a:effectLst/>
  </c:spPr>
  <c:txPr>
    <a:bodyPr/>
    <a:lstStyle/>
    <a:p>
      <a:pPr>
        <a:defRPr sz="1400">
          <a:latin typeface="Arial" panose="020B0604020202020204" pitchFamily="34" charset="0"/>
          <a:cs typeface="Arial" panose="020B0604020202020204" pitchFamily="34" charset="0"/>
        </a:defRPr>
      </a:pPr>
      <a:endParaRPr lang="en-US"/>
    </a:p>
  </c:txPr>
</c:chartSpace>
</file>

<file path=ppt/diagrams/_rels/data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4" Type="http://schemas.openxmlformats.org/officeDocument/2006/relationships/image" Target="../media/image21.svg"/></Relationships>
</file>

<file path=ppt/diagrams/_rels/data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ata3.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39.png"/></Relationships>
</file>

<file path=ppt/diagrams/_rels/data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svg"/><Relationship Id="rId1" Type="http://schemas.openxmlformats.org/officeDocument/2006/relationships/image" Target="../media/image41.png"/><Relationship Id="rId4" Type="http://schemas.openxmlformats.org/officeDocument/2006/relationships/image" Target="../media/image44.svg"/></Relationships>
</file>

<file path=ppt/diagrams/_rels/data5.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12" Type="http://schemas.openxmlformats.org/officeDocument/2006/relationships/image" Target="../media/image56.svg"/><Relationship Id="rId2" Type="http://schemas.openxmlformats.org/officeDocument/2006/relationships/image" Target="../media/image46.svg"/><Relationship Id="rId1" Type="http://schemas.openxmlformats.org/officeDocument/2006/relationships/image" Target="../media/image45.png"/><Relationship Id="rId6" Type="http://schemas.openxmlformats.org/officeDocument/2006/relationships/image" Target="../media/image50.svg"/><Relationship Id="rId11" Type="http://schemas.openxmlformats.org/officeDocument/2006/relationships/image" Target="../media/image55.pn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diagrams/_rels/drawing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4" Type="http://schemas.openxmlformats.org/officeDocument/2006/relationships/image" Target="../media/image21.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rawing3.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39.png"/></Relationships>
</file>

<file path=ppt/diagrams/_rels/drawing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svg"/><Relationship Id="rId1" Type="http://schemas.openxmlformats.org/officeDocument/2006/relationships/image" Target="../media/image41.png"/><Relationship Id="rId4" Type="http://schemas.openxmlformats.org/officeDocument/2006/relationships/image" Target="../media/image44.svg"/></Relationships>
</file>

<file path=ppt/diagrams/_rels/drawing5.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12" Type="http://schemas.openxmlformats.org/officeDocument/2006/relationships/image" Target="../media/image56.svg"/><Relationship Id="rId2" Type="http://schemas.openxmlformats.org/officeDocument/2006/relationships/image" Target="../media/image46.svg"/><Relationship Id="rId1" Type="http://schemas.openxmlformats.org/officeDocument/2006/relationships/image" Target="../media/image45.png"/><Relationship Id="rId6" Type="http://schemas.openxmlformats.org/officeDocument/2006/relationships/image" Target="../media/image50.svg"/><Relationship Id="rId11" Type="http://schemas.openxmlformats.org/officeDocument/2006/relationships/image" Target="../media/image55.pn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DBFEE0-A825-4560-86C4-B74DE1AC6971}"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E06F76D8-7C42-4210-9BF4-E91385474353}">
      <dgm:prSet custT="1"/>
      <dgm:spPr/>
      <dgm:t>
        <a:bodyPr/>
        <a:lstStyle/>
        <a:p>
          <a:pPr>
            <a:lnSpc>
              <a:spcPct val="100000"/>
            </a:lnSpc>
          </a:pPr>
          <a:r>
            <a:rPr lang="en-US" sz="1800" dirty="0">
              <a:latin typeface="+mn-lt"/>
            </a:rPr>
            <a:t>Not indicated yet for injectable PrEP</a:t>
          </a:r>
        </a:p>
      </dgm:t>
    </dgm:pt>
    <dgm:pt modelId="{F8C0A432-3FA1-4375-9A04-EC63F6B23943}" type="parTrans" cxnId="{AB4135CB-B1DD-4154-8939-14770BE9252C}">
      <dgm:prSet/>
      <dgm:spPr/>
      <dgm:t>
        <a:bodyPr/>
        <a:lstStyle/>
        <a:p>
          <a:endParaRPr lang="en-US"/>
        </a:p>
      </dgm:t>
    </dgm:pt>
    <dgm:pt modelId="{D6220B03-CDEF-4C3A-B70C-F34D57980823}" type="sibTrans" cxnId="{AB4135CB-B1DD-4154-8939-14770BE9252C}">
      <dgm:prSet/>
      <dgm:spPr/>
      <dgm:t>
        <a:bodyPr/>
        <a:lstStyle/>
        <a:p>
          <a:endParaRPr lang="en-US"/>
        </a:p>
      </dgm:t>
    </dgm:pt>
    <dgm:pt modelId="{F1DFA8E0-2BD3-4F4A-A28E-B6083EDA24D1}">
      <dgm:prSet custT="1"/>
      <dgm:spPr/>
      <dgm:t>
        <a:bodyPr/>
        <a:lstStyle/>
        <a:p>
          <a:pPr>
            <a:lnSpc>
              <a:spcPct val="100000"/>
            </a:lnSpc>
          </a:pPr>
          <a:r>
            <a:rPr lang="en-US" sz="1800" dirty="0"/>
            <a:t>Not studied for 2-1-1 PrEP, but likely applicable if hep B status is negative</a:t>
          </a:r>
        </a:p>
      </dgm:t>
    </dgm:pt>
    <dgm:pt modelId="{A3A18A28-BE36-48C5-8526-FCFCE1181E12}" type="parTrans" cxnId="{FB33417B-0B0F-418C-8FE8-512D08411096}">
      <dgm:prSet/>
      <dgm:spPr/>
      <dgm:t>
        <a:bodyPr/>
        <a:lstStyle/>
        <a:p>
          <a:endParaRPr lang="en-US"/>
        </a:p>
      </dgm:t>
    </dgm:pt>
    <dgm:pt modelId="{1A803241-88A1-4E0E-B0A1-873950FF3D22}" type="sibTrans" cxnId="{FB33417B-0B0F-418C-8FE8-512D08411096}">
      <dgm:prSet/>
      <dgm:spPr/>
      <dgm:t>
        <a:bodyPr/>
        <a:lstStyle/>
        <a:p>
          <a:endParaRPr lang="en-US"/>
        </a:p>
      </dgm:t>
    </dgm:pt>
    <dgm:pt modelId="{B75F3680-AE28-4316-86B5-FAAF296A569E}" type="pres">
      <dgm:prSet presAssocID="{12DBFEE0-A825-4560-86C4-B74DE1AC6971}" presName="root" presStyleCnt="0">
        <dgm:presLayoutVars>
          <dgm:dir/>
          <dgm:resizeHandles val="exact"/>
        </dgm:presLayoutVars>
      </dgm:prSet>
      <dgm:spPr/>
    </dgm:pt>
    <dgm:pt modelId="{237FED8C-DB69-43D2-8734-789BF4867565}" type="pres">
      <dgm:prSet presAssocID="{E06F76D8-7C42-4210-9BF4-E91385474353}" presName="compNode" presStyleCnt="0"/>
      <dgm:spPr/>
    </dgm:pt>
    <dgm:pt modelId="{04FF14CA-5476-46EB-A7D2-5177EA40E3C4}" type="pres">
      <dgm:prSet presAssocID="{E06F76D8-7C42-4210-9BF4-E91385474353}" presName="bgRect" presStyleLbl="bgShp" presStyleIdx="0" presStyleCnt="2"/>
      <dgm:spPr/>
    </dgm:pt>
    <dgm:pt modelId="{862AF594-04DE-4331-B764-24F040F33A83}" type="pres">
      <dgm:prSet presAssocID="{E06F76D8-7C42-4210-9BF4-E91385474353}"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Needle"/>
        </a:ext>
      </dgm:extLst>
    </dgm:pt>
    <dgm:pt modelId="{21C071A1-A519-44DF-AD08-80FBB33BAF63}" type="pres">
      <dgm:prSet presAssocID="{E06F76D8-7C42-4210-9BF4-E91385474353}" presName="spaceRect" presStyleCnt="0"/>
      <dgm:spPr/>
    </dgm:pt>
    <dgm:pt modelId="{A23D9B27-9514-461B-8657-A2B11E498DB8}" type="pres">
      <dgm:prSet presAssocID="{E06F76D8-7C42-4210-9BF4-E91385474353}" presName="parTx" presStyleLbl="revTx" presStyleIdx="0" presStyleCnt="2">
        <dgm:presLayoutVars>
          <dgm:chMax val="0"/>
          <dgm:chPref val="0"/>
        </dgm:presLayoutVars>
      </dgm:prSet>
      <dgm:spPr/>
    </dgm:pt>
    <dgm:pt modelId="{75152466-3AAF-41AA-A6B5-A6C2C3A71FC5}" type="pres">
      <dgm:prSet presAssocID="{D6220B03-CDEF-4C3A-B70C-F34D57980823}" presName="sibTrans" presStyleCnt="0"/>
      <dgm:spPr/>
    </dgm:pt>
    <dgm:pt modelId="{249A8573-CBA9-454C-B0CB-E0959F7B7BE9}" type="pres">
      <dgm:prSet presAssocID="{F1DFA8E0-2BD3-4F4A-A28E-B6083EDA24D1}" presName="compNode" presStyleCnt="0"/>
      <dgm:spPr/>
    </dgm:pt>
    <dgm:pt modelId="{C8C6884C-71D0-4F46-B74F-69DBF0F63AF5}" type="pres">
      <dgm:prSet presAssocID="{F1DFA8E0-2BD3-4F4A-A28E-B6083EDA24D1}" presName="bgRect" presStyleLbl="bgShp" presStyleIdx="1" presStyleCnt="2"/>
      <dgm:spPr/>
    </dgm:pt>
    <dgm:pt modelId="{9260B274-CA71-43D7-B974-0B7D091625CC}" type="pres">
      <dgm:prSet presAssocID="{F1DFA8E0-2BD3-4F4A-A28E-B6083EDA24D1}" presName="iconRect" presStyleLbl="node1" presStyleIdx="1" presStyleCnt="2"/>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Folder Search with solid fill"/>
        </a:ext>
      </dgm:extLst>
    </dgm:pt>
    <dgm:pt modelId="{468CE1D4-6AC5-45B1-B585-2633332E8888}" type="pres">
      <dgm:prSet presAssocID="{F1DFA8E0-2BD3-4F4A-A28E-B6083EDA24D1}" presName="spaceRect" presStyleCnt="0"/>
      <dgm:spPr/>
    </dgm:pt>
    <dgm:pt modelId="{56115DD5-11E7-4014-BB06-C3E29D987DFC}" type="pres">
      <dgm:prSet presAssocID="{F1DFA8E0-2BD3-4F4A-A28E-B6083EDA24D1}" presName="parTx" presStyleLbl="revTx" presStyleIdx="1" presStyleCnt="2">
        <dgm:presLayoutVars>
          <dgm:chMax val="0"/>
          <dgm:chPref val="0"/>
        </dgm:presLayoutVars>
      </dgm:prSet>
      <dgm:spPr/>
    </dgm:pt>
  </dgm:ptLst>
  <dgm:cxnLst>
    <dgm:cxn modelId="{0109B111-62D9-4E70-9744-B7DE0E46BF5F}" type="presOf" srcId="{E06F76D8-7C42-4210-9BF4-E91385474353}" destId="{A23D9B27-9514-461B-8657-A2B11E498DB8}" srcOrd="0" destOrd="0" presId="urn:microsoft.com/office/officeart/2018/2/layout/IconVerticalSolidList"/>
    <dgm:cxn modelId="{E6BEC313-A21D-41F4-A56E-5E7F5848C73E}" type="presOf" srcId="{F1DFA8E0-2BD3-4F4A-A28E-B6083EDA24D1}" destId="{56115DD5-11E7-4014-BB06-C3E29D987DFC}" srcOrd="0" destOrd="0" presId="urn:microsoft.com/office/officeart/2018/2/layout/IconVerticalSolidList"/>
    <dgm:cxn modelId="{FB33417B-0B0F-418C-8FE8-512D08411096}" srcId="{12DBFEE0-A825-4560-86C4-B74DE1AC6971}" destId="{F1DFA8E0-2BD3-4F4A-A28E-B6083EDA24D1}" srcOrd="1" destOrd="0" parTransId="{A3A18A28-BE36-48C5-8526-FCFCE1181E12}" sibTransId="{1A803241-88A1-4E0E-B0A1-873950FF3D22}"/>
    <dgm:cxn modelId="{430E81A2-EB4E-4EC8-8411-6E26FB8D62DE}" type="presOf" srcId="{12DBFEE0-A825-4560-86C4-B74DE1AC6971}" destId="{B75F3680-AE28-4316-86B5-FAAF296A569E}" srcOrd="0" destOrd="0" presId="urn:microsoft.com/office/officeart/2018/2/layout/IconVerticalSolidList"/>
    <dgm:cxn modelId="{AB4135CB-B1DD-4154-8939-14770BE9252C}" srcId="{12DBFEE0-A825-4560-86C4-B74DE1AC6971}" destId="{E06F76D8-7C42-4210-9BF4-E91385474353}" srcOrd="0" destOrd="0" parTransId="{F8C0A432-3FA1-4375-9A04-EC63F6B23943}" sibTransId="{D6220B03-CDEF-4C3A-B70C-F34D57980823}"/>
    <dgm:cxn modelId="{52BCFB75-8C18-4C14-839A-0CFC63AC3080}" type="presParOf" srcId="{B75F3680-AE28-4316-86B5-FAAF296A569E}" destId="{237FED8C-DB69-43D2-8734-789BF4867565}" srcOrd="0" destOrd="0" presId="urn:microsoft.com/office/officeart/2018/2/layout/IconVerticalSolidList"/>
    <dgm:cxn modelId="{807C9113-B857-43B3-B9B6-5F589AB66C7F}" type="presParOf" srcId="{237FED8C-DB69-43D2-8734-789BF4867565}" destId="{04FF14CA-5476-46EB-A7D2-5177EA40E3C4}" srcOrd="0" destOrd="0" presId="urn:microsoft.com/office/officeart/2018/2/layout/IconVerticalSolidList"/>
    <dgm:cxn modelId="{DFFA9D2B-9B81-49EB-8D64-40C016538F99}" type="presParOf" srcId="{237FED8C-DB69-43D2-8734-789BF4867565}" destId="{862AF594-04DE-4331-B764-24F040F33A83}" srcOrd="1" destOrd="0" presId="urn:microsoft.com/office/officeart/2018/2/layout/IconVerticalSolidList"/>
    <dgm:cxn modelId="{4FCC71C7-16E3-4C84-8037-1A79D3C90C6A}" type="presParOf" srcId="{237FED8C-DB69-43D2-8734-789BF4867565}" destId="{21C071A1-A519-44DF-AD08-80FBB33BAF63}" srcOrd="2" destOrd="0" presId="urn:microsoft.com/office/officeart/2018/2/layout/IconVerticalSolidList"/>
    <dgm:cxn modelId="{81439913-A273-4858-8FD0-B1DEB932D95E}" type="presParOf" srcId="{237FED8C-DB69-43D2-8734-789BF4867565}" destId="{A23D9B27-9514-461B-8657-A2B11E498DB8}" srcOrd="3" destOrd="0" presId="urn:microsoft.com/office/officeart/2018/2/layout/IconVerticalSolidList"/>
    <dgm:cxn modelId="{BCABD8E6-DADC-497C-B52A-E10E11DE4210}" type="presParOf" srcId="{B75F3680-AE28-4316-86B5-FAAF296A569E}" destId="{75152466-3AAF-41AA-A6B5-A6C2C3A71FC5}" srcOrd="1" destOrd="0" presId="urn:microsoft.com/office/officeart/2018/2/layout/IconVerticalSolidList"/>
    <dgm:cxn modelId="{6C9ED2F7-49A0-463E-8148-448384CE6BED}" type="presParOf" srcId="{B75F3680-AE28-4316-86B5-FAAF296A569E}" destId="{249A8573-CBA9-454C-B0CB-E0959F7B7BE9}" srcOrd="2" destOrd="0" presId="urn:microsoft.com/office/officeart/2018/2/layout/IconVerticalSolidList"/>
    <dgm:cxn modelId="{23DEDB54-D557-419D-BEBA-2DB4E14A76D5}" type="presParOf" srcId="{249A8573-CBA9-454C-B0CB-E0959F7B7BE9}" destId="{C8C6884C-71D0-4F46-B74F-69DBF0F63AF5}" srcOrd="0" destOrd="0" presId="urn:microsoft.com/office/officeart/2018/2/layout/IconVerticalSolidList"/>
    <dgm:cxn modelId="{3A6CF47B-6433-4656-98D6-0550D1DBDA37}" type="presParOf" srcId="{249A8573-CBA9-454C-B0CB-E0959F7B7BE9}" destId="{9260B274-CA71-43D7-B974-0B7D091625CC}" srcOrd="1" destOrd="0" presId="urn:microsoft.com/office/officeart/2018/2/layout/IconVerticalSolidList"/>
    <dgm:cxn modelId="{E5EF733E-5905-4D0B-86C1-5E1E5C9D8968}" type="presParOf" srcId="{249A8573-CBA9-454C-B0CB-E0959F7B7BE9}" destId="{468CE1D4-6AC5-45B1-B585-2633332E8888}" srcOrd="2" destOrd="0" presId="urn:microsoft.com/office/officeart/2018/2/layout/IconVerticalSolidList"/>
    <dgm:cxn modelId="{51DB290B-7AFA-47A4-A28F-C1531FFFAE51}" type="presParOf" srcId="{249A8573-CBA9-454C-B0CB-E0959F7B7BE9}" destId="{56115DD5-11E7-4014-BB06-C3E29D987DF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AFCE2B5-53B6-4059-A9D0-0AC9FDD3B110}" type="doc">
      <dgm:prSet loTypeId="urn:microsoft.com/office/officeart/2018/2/layout/IconVerticalSolidList" loCatId="icon" qsTypeId="urn:microsoft.com/office/officeart/2005/8/quickstyle/simple3" qsCatId="simple" csTypeId="urn:microsoft.com/office/officeart/2005/8/colors/accent1_2" csCatId="accent1" phldr="1"/>
      <dgm:spPr/>
      <dgm:t>
        <a:bodyPr/>
        <a:lstStyle/>
        <a:p>
          <a:endParaRPr lang="en-US"/>
        </a:p>
      </dgm:t>
    </dgm:pt>
    <dgm:pt modelId="{96180C8A-FC53-49FB-A323-C1263A5FA56E}">
      <dgm:prSet/>
      <dgm:spPr/>
      <dgm:t>
        <a:bodyPr/>
        <a:lstStyle/>
        <a:p>
          <a:pPr>
            <a:lnSpc>
              <a:spcPct val="100000"/>
            </a:lnSpc>
          </a:pPr>
          <a:r>
            <a:rPr lang="en-US" b="1"/>
            <a:t>Standard HIV PrEP</a:t>
          </a:r>
          <a:r>
            <a:rPr lang="en-US"/>
            <a:t>: When a person is evaluated and an HIV PrEP prescription is provided after laboratory results have returned, typically within 7 days of initial visit.</a:t>
          </a:r>
        </a:p>
      </dgm:t>
    </dgm:pt>
    <dgm:pt modelId="{8F47C014-785B-46C8-91B3-04471F8DCA33}" type="parTrans" cxnId="{473BB035-B3A2-4252-9067-C71E281840C3}">
      <dgm:prSet/>
      <dgm:spPr/>
      <dgm:t>
        <a:bodyPr/>
        <a:lstStyle/>
        <a:p>
          <a:endParaRPr lang="en-US"/>
        </a:p>
      </dgm:t>
    </dgm:pt>
    <dgm:pt modelId="{00FA8385-F333-4990-83B5-024FD13DAE82}" type="sibTrans" cxnId="{473BB035-B3A2-4252-9067-C71E281840C3}">
      <dgm:prSet/>
      <dgm:spPr/>
      <dgm:t>
        <a:bodyPr/>
        <a:lstStyle/>
        <a:p>
          <a:endParaRPr lang="en-US"/>
        </a:p>
      </dgm:t>
    </dgm:pt>
    <dgm:pt modelId="{6ACAB687-B5AD-4ACA-8473-129417DA9788}">
      <dgm:prSet/>
      <dgm:spPr/>
      <dgm:t>
        <a:bodyPr/>
        <a:lstStyle/>
        <a:p>
          <a:pPr>
            <a:lnSpc>
              <a:spcPct val="100000"/>
            </a:lnSpc>
          </a:pPr>
          <a:r>
            <a:rPr lang="en-US" b="1" dirty="0"/>
            <a:t>Same-day HIV </a:t>
          </a:r>
          <a:r>
            <a:rPr lang="en-US" b="1" dirty="0" err="1"/>
            <a:t>PrEP</a:t>
          </a:r>
          <a:r>
            <a:rPr lang="en-US" b="1" dirty="0"/>
            <a:t> Prescription</a:t>
          </a:r>
          <a:r>
            <a:rPr lang="en-US" dirty="0"/>
            <a:t>: When HIV </a:t>
          </a:r>
          <a:r>
            <a:rPr lang="en-US" dirty="0" err="1"/>
            <a:t>PrEP</a:t>
          </a:r>
          <a:r>
            <a:rPr lang="en-US" dirty="0"/>
            <a:t> is prescribed the same day of the initial visit, but the person does not start </a:t>
          </a:r>
          <a:r>
            <a:rPr lang="en-US" dirty="0" err="1"/>
            <a:t>PrEP</a:t>
          </a:r>
          <a:r>
            <a:rPr lang="en-US" dirty="0"/>
            <a:t> medications until the initial HIV test results have returned.</a:t>
          </a:r>
        </a:p>
      </dgm:t>
    </dgm:pt>
    <dgm:pt modelId="{FA5B8982-724B-4D8A-8528-268101036FFB}" type="parTrans" cxnId="{C2FA66D1-C2CE-4530-93EC-055D84506514}">
      <dgm:prSet/>
      <dgm:spPr/>
      <dgm:t>
        <a:bodyPr/>
        <a:lstStyle/>
        <a:p>
          <a:endParaRPr lang="en-US"/>
        </a:p>
      </dgm:t>
    </dgm:pt>
    <dgm:pt modelId="{7C2A4BDB-5878-4BFD-AFA3-28679EF8F442}" type="sibTrans" cxnId="{C2FA66D1-C2CE-4530-93EC-055D84506514}">
      <dgm:prSet/>
      <dgm:spPr/>
      <dgm:t>
        <a:bodyPr/>
        <a:lstStyle/>
        <a:p>
          <a:endParaRPr lang="en-US"/>
        </a:p>
      </dgm:t>
    </dgm:pt>
    <dgm:pt modelId="{0D6D0793-FCF9-41D0-9023-21EB3467FACC}">
      <dgm:prSet/>
      <dgm:spPr/>
      <dgm:t>
        <a:bodyPr/>
        <a:lstStyle/>
        <a:p>
          <a:pPr>
            <a:lnSpc>
              <a:spcPct val="100000"/>
            </a:lnSpc>
          </a:pPr>
          <a:r>
            <a:rPr lang="en-US" b="1"/>
            <a:t>Same-day HIV PrEP Start</a:t>
          </a:r>
          <a:r>
            <a:rPr lang="en-US"/>
            <a:t>: When HIV PrEP is prescribed the same day of the initial visit and the person initiates PrEP that day, either by picking up the medication at a pharmacy or through a clinic-dispensed starter-pack.</a:t>
          </a:r>
        </a:p>
      </dgm:t>
    </dgm:pt>
    <dgm:pt modelId="{9B6A704A-8833-4FD6-951D-87E57E251E04}" type="parTrans" cxnId="{DBFED437-79AA-441B-9B26-F65A5B73687A}">
      <dgm:prSet/>
      <dgm:spPr/>
      <dgm:t>
        <a:bodyPr/>
        <a:lstStyle/>
        <a:p>
          <a:endParaRPr lang="en-US"/>
        </a:p>
      </dgm:t>
    </dgm:pt>
    <dgm:pt modelId="{69B84209-9CBE-41AA-AA5E-44468066ECE8}" type="sibTrans" cxnId="{DBFED437-79AA-441B-9B26-F65A5B73687A}">
      <dgm:prSet/>
      <dgm:spPr/>
      <dgm:t>
        <a:bodyPr/>
        <a:lstStyle/>
        <a:p>
          <a:endParaRPr lang="en-US"/>
        </a:p>
      </dgm:t>
    </dgm:pt>
    <dgm:pt modelId="{E275B802-91A6-4E20-9DE4-0AE2B938B30E}" type="pres">
      <dgm:prSet presAssocID="{2AFCE2B5-53B6-4059-A9D0-0AC9FDD3B110}" presName="root" presStyleCnt="0">
        <dgm:presLayoutVars>
          <dgm:dir/>
          <dgm:resizeHandles val="exact"/>
        </dgm:presLayoutVars>
      </dgm:prSet>
      <dgm:spPr/>
    </dgm:pt>
    <dgm:pt modelId="{B4B09E21-3638-46E4-9C3E-BBAB0CE9415E}" type="pres">
      <dgm:prSet presAssocID="{96180C8A-FC53-49FB-A323-C1263A5FA56E}" presName="compNode" presStyleCnt="0"/>
      <dgm:spPr/>
    </dgm:pt>
    <dgm:pt modelId="{A9AEEA81-8569-4D7D-9E5E-FA439996A54D}" type="pres">
      <dgm:prSet presAssocID="{96180C8A-FC53-49FB-A323-C1263A5FA56E}" presName="bgRect" presStyleLbl="bgShp" presStyleIdx="0" presStyleCnt="3"/>
      <dgm:spPr/>
    </dgm:pt>
    <dgm:pt modelId="{995C30C2-2043-4878-B0D0-F95CBC401DB4}" type="pres">
      <dgm:prSet presAssocID="{96180C8A-FC53-49FB-A323-C1263A5FA56E}"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Daily calendar outline"/>
        </a:ext>
      </dgm:extLst>
    </dgm:pt>
    <dgm:pt modelId="{61C06EFA-5877-4600-8A7C-8EDA85C7E5E1}" type="pres">
      <dgm:prSet presAssocID="{96180C8A-FC53-49FB-A323-C1263A5FA56E}" presName="spaceRect" presStyleCnt="0"/>
      <dgm:spPr/>
    </dgm:pt>
    <dgm:pt modelId="{A5CD4DFC-7BE7-4C84-B3BE-217763F5C85E}" type="pres">
      <dgm:prSet presAssocID="{96180C8A-FC53-49FB-A323-C1263A5FA56E}" presName="parTx" presStyleLbl="revTx" presStyleIdx="0" presStyleCnt="3">
        <dgm:presLayoutVars>
          <dgm:chMax val="0"/>
          <dgm:chPref val="0"/>
        </dgm:presLayoutVars>
      </dgm:prSet>
      <dgm:spPr/>
    </dgm:pt>
    <dgm:pt modelId="{A0986AFF-9C79-4A1C-A39B-7170362FBD0F}" type="pres">
      <dgm:prSet presAssocID="{00FA8385-F333-4990-83B5-024FD13DAE82}" presName="sibTrans" presStyleCnt="0"/>
      <dgm:spPr/>
    </dgm:pt>
    <dgm:pt modelId="{4D7C1DFB-90B8-4196-AF56-444F6C45B2A8}" type="pres">
      <dgm:prSet presAssocID="{6ACAB687-B5AD-4ACA-8473-129417DA9788}" presName="compNode" presStyleCnt="0"/>
      <dgm:spPr/>
    </dgm:pt>
    <dgm:pt modelId="{FB6F42B6-F0D3-40D8-97E1-FC2C8950ECC0}" type="pres">
      <dgm:prSet presAssocID="{6ACAB687-B5AD-4ACA-8473-129417DA9788}" presName="bgRect" presStyleLbl="bgShp" presStyleIdx="1" presStyleCnt="3"/>
      <dgm:spPr/>
    </dgm:pt>
    <dgm:pt modelId="{AF2920C1-716A-48CE-AC56-D8C7D2A9CC64}" type="pres">
      <dgm:prSet presAssocID="{6ACAB687-B5AD-4ACA-8473-129417DA9788}"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lipboard outline"/>
        </a:ext>
      </dgm:extLst>
    </dgm:pt>
    <dgm:pt modelId="{E03F3B29-6186-4320-9971-B64E82A51735}" type="pres">
      <dgm:prSet presAssocID="{6ACAB687-B5AD-4ACA-8473-129417DA9788}" presName="spaceRect" presStyleCnt="0"/>
      <dgm:spPr/>
    </dgm:pt>
    <dgm:pt modelId="{BD69D843-8EAA-44B8-9493-57C7A227DDE0}" type="pres">
      <dgm:prSet presAssocID="{6ACAB687-B5AD-4ACA-8473-129417DA9788}" presName="parTx" presStyleLbl="revTx" presStyleIdx="1" presStyleCnt="3">
        <dgm:presLayoutVars>
          <dgm:chMax val="0"/>
          <dgm:chPref val="0"/>
        </dgm:presLayoutVars>
      </dgm:prSet>
      <dgm:spPr/>
    </dgm:pt>
    <dgm:pt modelId="{8E05CE69-473C-44C7-82EE-452201D99B52}" type="pres">
      <dgm:prSet presAssocID="{7C2A4BDB-5878-4BFD-AFA3-28679EF8F442}" presName="sibTrans" presStyleCnt="0"/>
      <dgm:spPr/>
    </dgm:pt>
    <dgm:pt modelId="{4E4FFD39-4A02-40F3-A062-6FA3E2411CFF}" type="pres">
      <dgm:prSet presAssocID="{0D6D0793-FCF9-41D0-9023-21EB3467FACC}" presName="compNode" presStyleCnt="0"/>
      <dgm:spPr/>
    </dgm:pt>
    <dgm:pt modelId="{EF6E0F90-F2C9-477A-8381-78EFEAD75C09}" type="pres">
      <dgm:prSet presAssocID="{0D6D0793-FCF9-41D0-9023-21EB3467FACC}" presName="bgRect" presStyleLbl="bgShp" presStyleIdx="2" presStyleCnt="3"/>
      <dgm:spPr/>
    </dgm:pt>
    <dgm:pt modelId="{63AECC35-043B-429E-B2C4-7EF62903EE31}" type="pres">
      <dgm:prSet presAssocID="{0D6D0793-FCF9-41D0-9023-21EB3467FAC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edicine"/>
        </a:ext>
      </dgm:extLst>
    </dgm:pt>
    <dgm:pt modelId="{FD0E6BDA-6558-43A8-A3EC-F0EEE8C8C634}" type="pres">
      <dgm:prSet presAssocID="{0D6D0793-FCF9-41D0-9023-21EB3467FACC}" presName="spaceRect" presStyleCnt="0"/>
      <dgm:spPr/>
    </dgm:pt>
    <dgm:pt modelId="{DB1B23A3-5513-4749-AE08-57BDC72250D8}" type="pres">
      <dgm:prSet presAssocID="{0D6D0793-FCF9-41D0-9023-21EB3467FACC}" presName="parTx" presStyleLbl="revTx" presStyleIdx="2" presStyleCnt="3">
        <dgm:presLayoutVars>
          <dgm:chMax val="0"/>
          <dgm:chPref val="0"/>
        </dgm:presLayoutVars>
      </dgm:prSet>
      <dgm:spPr/>
    </dgm:pt>
  </dgm:ptLst>
  <dgm:cxnLst>
    <dgm:cxn modelId="{5A622E25-ECD5-489C-83ED-CF727252716E}" type="presOf" srcId="{2AFCE2B5-53B6-4059-A9D0-0AC9FDD3B110}" destId="{E275B802-91A6-4E20-9DE4-0AE2B938B30E}" srcOrd="0" destOrd="0" presId="urn:microsoft.com/office/officeart/2018/2/layout/IconVerticalSolidList"/>
    <dgm:cxn modelId="{473BB035-B3A2-4252-9067-C71E281840C3}" srcId="{2AFCE2B5-53B6-4059-A9D0-0AC9FDD3B110}" destId="{96180C8A-FC53-49FB-A323-C1263A5FA56E}" srcOrd="0" destOrd="0" parTransId="{8F47C014-785B-46C8-91B3-04471F8DCA33}" sibTransId="{00FA8385-F333-4990-83B5-024FD13DAE82}"/>
    <dgm:cxn modelId="{DBFED437-79AA-441B-9B26-F65A5B73687A}" srcId="{2AFCE2B5-53B6-4059-A9D0-0AC9FDD3B110}" destId="{0D6D0793-FCF9-41D0-9023-21EB3467FACC}" srcOrd="2" destOrd="0" parTransId="{9B6A704A-8833-4FD6-951D-87E57E251E04}" sibTransId="{69B84209-9CBE-41AA-AA5E-44468066ECE8}"/>
    <dgm:cxn modelId="{C73B317D-7AD7-4E1C-B2C8-B4BECCB0EFFD}" type="presOf" srcId="{0D6D0793-FCF9-41D0-9023-21EB3467FACC}" destId="{DB1B23A3-5513-4749-AE08-57BDC72250D8}" srcOrd="0" destOrd="0" presId="urn:microsoft.com/office/officeart/2018/2/layout/IconVerticalSolidList"/>
    <dgm:cxn modelId="{C2FA66D1-C2CE-4530-93EC-055D84506514}" srcId="{2AFCE2B5-53B6-4059-A9D0-0AC9FDD3B110}" destId="{6ACAB687-B5AD-4ACA-8473-129417DA9788}" srcOrd="1" destOrd="0" parTransId="{FA5B8982-724B-4D8A-8528-268101036FFB}" sibTransId="{7C2A4BDB-5878-4BFD-AFA3-28679EF8F442}"/>
    <dgm:cxn modelId="{DF10DEDE-99C1-424D-A5BF-B9EAB53CF6B1}" type="presOf" srcId="{6ACAB687-B5AD-4ACA-8473-129417DA9788}" destId="{BD69D843-8EAA-44B8-9493-57C7A227DDE0}" srcOrd="0" destOrd="0" presId="urn:microsoft.com/office/officeart/2018/2/layout/IconVerticalSolidList"/>
    <dgm:cxn modelId="{BD4192FC-0B3C-455E-A41C-81185549F0EA}" type="presOf" srcId="{96180C8A-FC53-49FB-A323-C1263A5FA56E}" destId="{A5CD4DFC-7BE7-4C84-B3BE-217763F5C85E}" srcOrd="0" destOrd="0" presId="urn:microsoft.com/office/officeart/2018/2/layout/IconVerticalSolidList"/>
    <dgm:cxn modelId="{280CAA4B-FD95-4B47-B418-AB6EF12EFB48}" type="presParOf" srcId="{E275B802-91A6-4E20-9DE4-0AE2B938B30E}" destId="{B4B09E21-3638-46E4-9C3E-BBAB0CE9415E}" srcOrd="0" destOrd="0" presId="urn:microsoft.com/office/officeart/2018/2/layout/IconVerticalSolidList"/>
    <dgm:cxn modelId="{92C5BD44-40AB-4679-BCDD-5C9A3A43D667}" type="presParOf" srcId="{B4B09E21-3638-46E4-9C3E-BBAB0CE9415E}" destId="{A9AEEA81-8569-4D7D-9E5E-FA439996A54D}" srcOrd="0" destOrd="0" presId="urn:microsoft.com/office/officeart/2018/2/layout/IconVerticalSolidList"/>
    <dgm:cxn modelId="{D800F622-DCB1-45A7-A1C1-CCAEE84E23DD}" type="presParOf" srcId="{B4B09E21-3638-46E4-9C3E-BBAB0CE9415E}" destId="{995C30C2-2043-4878-B0D0-F95CBC401DB4}" srcOrd="1" destOrd="0" presId="urn:microsoft.com/office/officeart/2018/2/layout/IconVerticalSolidList"/>
    <dgm:cxn modelId="{DF144E7E-16D9-4644-8710-2F254A44F260}" type="presParOf" srcId="{B4B09E21-3638-46E4-9C3E-BBAB0CE9415E}" destId="{61C06EFA-5877-4600-8A7C-8EDA85C7E5E1}" srcOrd="2" destOrd="0" presId="urn:microsoft.com/office/officeart/2018/2/layout/IconVerticalSolidList"/>
    <dgm:cxn modelId="{74D1C550-817C-468C-ABCA-AE58413324D3}" type="presParOf" srcId="{B4B09E21-3638-46E4-9C3E-BBAB0CE9415E}" destId="{A5CD4DFC-7BE7-4C84-B3BE-217763F5C85E}" srcOrd="3" destOrd="0" presId="urn:microsoft.com/office/officeart/2018/2/layout/IconVerticalSolidList"/>
    <dgm:cxn modelId="{189ABCAB-A034-4122-B264-13547C7DFC25}" type="presParOf" srcId="{E275B802-91A6-4E20-9DE4-0AE2B938B30E}" destId="{A0986AFF-9C79-4A1C-A39B-7170362FBD0F}" srcOrd="1" destOrd="0" presId="urn:microsoft.com/office/officeart/2018/2/layout/IconVerticalSolidList"/>
    <dgm:cxn modelId="{4F1E9870-2B2F-40C1-85A6-D658B0A1D09C}" type="presParOf" srcId="{E275B802-91A6-4E20-9DE4-0AE2B938B30E}" destId="{4D7C1DFB-90B8-4196-AF56-444F6C45B2A8}" srcOrd="2" destOrd="0" presId="urn:microsoft.com/office/officeart/2018/2/layout/IconVerticalSolidList"/>
    <dgm:cxn modelId="{E9122549-6581-4E66-B82D-FF5B5C0BBC8F}" type="presParOf" srcId="{4D7C1DFB-90B8-4196-AF56-444F6C45B2A8}" destId="{FB6F42B6-F0D3-40D8-97E1-FC2C8950ECC0}" srcOrd="0" destOrd="0" presId="urn:microsoft.com/office/officeart/2018/2/layout/IconVerticalSolidList"/>
    <dgm:cxn modelId="{92B06189-408B-4CD6-ADBA-64390CC6BF10}" type="presParOf" srcId="{4D7C1DFB-90B8-4196-AF56-444F6C45B2A8}" destId="{AF2920C1-716A-48CE-AC56-D8C7D2A9CC64}" srcOrd="1" destOrd="0" presId="urn:microsoft.com/office/officeart/2018/2/layout/IconVerticalSolidList"/>
    <dgm:cxn modelId="{BCEFBCCF-6EFC-423D-A429-DD54F30FE68E}" type="presParOf" srcId="{4D7C1DFB-90B8-4196-AF56-444F6C45B2A8}" destId="{E03F3B29-6186-4320-9971-B64E82A51735}" srcOrd="2" destOrd="0" presId="urn:microsoft.com/office/officeart/2018/2/layout/IconVerticalSolidList"/>
    <dgm:cxn modelId="{9375CBA1-1CF4-49F6-9D07-BC2F110398B9}" type="presParOf" srcId="{4D7C1DFB-90B8-4196-AF56-444F6C45B2A8}" destId="{BD69D843-8EAA-44B8-9493-57C7A227DDE0}" srcOrd="3" destOrd="0" presId="urn:microsoft.com/office/officeart/2018/2/layout/IconVerticalSolidList"/>
    <dgm:cxn modelId="{F1F9D76B-C6FB-41C3-8F73-6DB929074CA6}" type="presParOf" srcId="{E275B802-91A6-4E20-9DE4-0AE2B938B30E}" destId="{8E05CE69-473C-44C7-82EE-452201D99B52}" srcOrd="3" destOrd="0" presId="urn:microsoft.com/office/officeart/2018/2/layout/IconVerticalSolidList"/>
    <dgm:cxn modelId="{62D97E93-3B6D-49BA-B356-0B35151196EC}" type="presParOf" srcId="{E275B802-91A6-4E20-9DE4-0AE2B938B30E}" destId="{4E4FFD39-4A02-40F3-A062-6FA3E2411CFF}" srcOrd="4" destOrd="0" presId="urn:microsoft.com/office/officeart/2018/2/layout/IconVerticalSolidList"/>
    <dgm:cxn modelId="{9C99D15C-D835-4BF2-9A25-884D86C1356C}" type="presParOf" srcId="{4E4FFD39-4A02-40F3-A062-6FA3E2411CFF}" destId="{EF6E0F90-F2C9-477A-8381-78EFEAD75C09}" srcOrd="0" destOrd="0" presId="urn:microsoft.com/office/officeart/2018/2/layout/IconVerticalSolidList"/>
    <dgm:cxn modelId="{E87DFA46-5FC6-472C-A65C-26FC7D7806AD}" type="presParOf" srcId="{4E4FFD39-4A02-40F3-A062-6FA3E2411CFF}" destId="{63AECC35-043B-429E-B2C4-7EF62903EE31}" srcOrd="1" destOrd="0" presId="urn:microsoft.com/office/officeart/2018/2/layout/IconVerticalSolidList"/>
    <dgm:cxn modelId="{3E2D6B75-B28F-45E7-A3D2-179353FB06DF}" type="presParOf" srcId="{4E4FFD39-4A02-40F3-A062-6FA3E2411CFF}" destId="{FD0E6BDA-6558-43A8-A3EC-F0EEE8C8C634}" srcOrd="2" destOrd="0" presId="urn:microsoft.com/office/officeart/2018/2/layout/IconVerticalSolidList"/>
    <dgm:cxn modelId="{485A68E2-6E9A-4F43-AE13-5C3C7E08FF02}" type="presParOf" srcId="{4E4FFD39-4A02-40F3-A062-6FA3E2411CFF}" destId="{DB1B23A3-5513-4749-AE08-57BDC72250D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DFF857E-13EF-4095-B67F-DAD15121A46A}"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3D71666-3382-48F4-9EA3-D361FE74FB46}">
      <dgm:prSet/>
      <dgm:spPr/>
      <dgm:t>
        <a:bodyPr/>
        <a:lstStyle/>
        <a:p>
          <a:pPr>
            <a:lnSpc>
              <a:spcPct val="100000"/>
            </a:lnSpc>
          </a:pPr>
          <a:r>
            <a:rPr lang="en-US" dirty="0"/>
            <a:t>Point-of-care HIV testing*</a:t>
          </a:r>
        </a:p>
      </dgm:t>
    </dgm:pt>
    <dgm:pt modelId="{7E5C0239-0B8C-4984-99E5-947E3175F18E}" type="parTrans" cxnId="{2E93C585-A7F6-4631-A7A5-5748E06F6030}">
      <dgm:prSet/>
      <dgm:spPr/>
      <dgm:t>
        <a:bodyPr/>
        <a:lstStyle/>
        <a:p>
          <a:endParaRPr lang="en-US"/>
        </a:p>
      </dgm:t>
    </dgm:pt>
    <dgm:pt modelId="{56AD5C28-C995-4B1B-917A-0B07D29684FA}" type="sibTrans" cxnId="{2E93C585-A7F6-4631-A7A5-5748E06F6030}">
      <dgm:prSet/>
      <dgm:spPr/>
      <dgm:t>
        <a:bodyPr/>
        <a:lstStyle/>
        <a:p>
          <a:endParaRPr lang="en-US"/>
        </a:p>
      </dgm:t>
    </dgm:pt>
    <dgm:pt modelId="{EC8B811E-AEA2-443C-BCE5-032AD22F5341}">
      <dgm:prSet/>
      <dgm:spPr/>
      <dgm:t>
        <a:bodyPr/>
        <a:lstStyle/>
        <a:p>
          <a:pPr>
            <a:lnSpc>
              <a:spcPct val="100000"/>
            </a:lnSpc>
          </a:pPr>
          <a:r>
            <a:rPr lang="en-US"/>
            <a:t>Ability to draw blood for creatinine, HIV, &amp; hepatitis B</a:t>
          </a:r>
        </a:p>
      </dgm:t>
    </dgm:pt>
    <dgm:pt modelId="{40800948-0221-475C-978B-A210FFBB000F}" type="parTrans" cxnId="{92D25E9D-E9B9-4209-A586-E1C11EC8403B}">
      <dgm:prSet/>
      <dgm:spPr/>
      <dgm:t>
        <a:bodyPr/>
        <a:lstStyle/>
        <a:p>
          <a:endParaRPr lang="en-US"/>
        </a:p>
      </dgm:t>
    </dgm:pt>
    <dgm:pt modelId="{F0F0BE97-A76F-43A8-8386-C5C4D04ACC1D}" type="sibTrans" cxnId="{92D25E9D-E9B9-4209-A586-E1C11EC8403B}">
      <dgm:prSet/>
      <dgm:spPr/>
      <dgm:t>
        <a:bodyPr/>
        <a:lstStyle/>
        <a:p>
          <a:endParaRPr lang="en-US"/>
        </a:p>
      </dgm:t>
    </dgm:pt>
    <dgm:pt modelId="{5C60F3F3-D694-4C81-AE6D-500004A37D38}">
      <dgm:prSet/>
      <dgm:spPr/>
      <dgm:t>
        <a:bodyPr/>
        <a:lstStyle/>
        <a:p>
          <a:pPr>
            <a:lnSpc>
              <a:spcPct val="100000"/>
            </a:lnSpc>
          </a:pPr>
          <a:r>
            <a:rPr lang="en-US"/>
            <a:t>Ability to write prescription </a:t>
          </a:r>
        </a:p>
      </dgm:t>
    </dgm:pt>
    <dgm:pt modelId="{A2CE8260-570C-434C-A812-BE8B67E7AE72}" type="parTrans" cxnId="{7EA52B7E-CE8C-4720-AAA7-CD44B6B65B16}">
      <dgm:prSet/>
      <dgm:spPr/>
      <dgm:t>
        <a:bodyPr/>
        <a:lstStyle/>
        <a:p>
          <a:endParaRPr lang="en-US"/>
        </a:p>
      </dgm:t>
    </dgm:pt>
    <dgm:pt modelId="{D43E5E03-02E9-4554-9B97-A8DD4EF0C8DE}" type="sibTrans" cxnId="{7EA52B7E-CE8C-4720-AAA7-CD44B6B65B16}">
      <dgm:prSet/>
      <dgm:spPr/>
      <dgm:t>
        <a:bodyPr/>
        <a:lstStyle/>
        <a:p>
          <a:endParaRPr lang="en-US"/>
        </a:p>
      </dgm:t>
    </dgm:pt>
    <dgm:pt modelId="{3A13322B-9CE7-4866-B116-5EE1A598E72C}">
      <dgm:prSet/>
      <dgm:spPr/>
      <dgm:t>
        <a:bodyPr/>
        <a:lstStyle/>
        <a:p>
          <a:pPr>
            <a:lnSpc>
              <a:spcPct val="100000"/>
            </a:lnSpc>
          </a:pPr>
          <a:r>
            <a:rPr lang="en-US"/>
            <a:t>Plan for referral to ongoing PrEP care </a:t>
          </a:r>
        </a:p>
      </dgm:t>
    </dgm:pt>
    <dgm:pt modelId="{D284FD7A-6A9F-4F45-9F3F-DEC90C75EA97}" type="parTrans" cxnId="{758EC74E-CEEB-40B4-B05A-7628AB9599DC}">
      <dgm:prSet/>
      <dgm:spPr/>
      <dgm:t>
        <a:bodyPr/>
        <a:lstStyle/>
        <a:p>
          <a:endParaRPr lang="en-US"/>
        </a:p>
      </dgm:t>
    </dgm:pt>
    <dgm:pt modelId="{5F8D4842-29B2-47E0-BD81-21394086B9A6}" type="sibTrans" cxnId="{758EC74E-CEEB-40B4-B05A-7628AB9599DC}">
      <dgm:prSet/>
      <dgm:spPr/>
      <dgm:t>
        <a:bodyPr/>
        <a:lstStyle/>
        <a:p>
          <a:endParaRPr lang="en-US"/>
        </a:p>
      </dgm:t>
    </dgm:pt>
    <dgm:pt modelId="{6706DCB6-BBDD-4D65-B53D-D6DD376D2CE7}">
      <dgm:prSet/>
      <dgm:spPr/>
      <dgm:t>
        <a:bodyPr/>
        <a:lstStyle/>
        <a:p>
          <a:pPr>
            <a:lnSpc>
              <a:spcPct val="100000"/>
            </a:lnSpc>
          </a:pPr>
          <a:r>
            <a:rPr lang="en-US"/>
            <a:t>Support for enrollment in payment assistance programs</a:t>
          </a:r>
        </a:p>
      </dgm:t>
    </dgm:pt>
    <dgm:pt modelId="{9697BBA6-7F13-4871-BD67-25520BD7F1B0}" type="parTrans" cxnId="{8A4B63AD-B414-43E1-B2EE-59291AA7F56A}">
      <dgm:prSet/>
      <dgm:spPr/>
      <dgm:t>
        <a:bodyPr/>
        <a:lstStyle/>
        <a:p>
          <a:endParaRPr lang="en-US"/>
        </a:p>
      </dgm:t>
    </dgm:pt>
    <dgm:pt modelId="{951B1B63-3E5C-4FD6-9D9A-E090984E6340}" type="sibTrans" cxnId="{8A4B63AD-B414-43E1-B2EE-59291AA7F56A}">
      <dgm:prSet/>
      <dgm:spPr/>
      <dgm:t>
        <a:bodyPr/>
        <a:lstStyle/>
        <a:p>
          <a:endParaRPr lang="en-US"/>
        </a:p>
      </dgm:t>
    </dgm:pt>
    <dgm:pt modelId="{29751B2B-8339-4435-AC1F-969A34435130}" type="pres">
      <dgm:prSet presAssocID="{ADFF857E-13EF-4095-B67F-DAD15121A46A}" presName="root" presStyleCnt="0">
        <dgm:presLayoutVars>
          <dgm:dir/>
          <dgm:resizeHandles val="exact"/>
        </dgm:presLayoutVars>
      </dgm:prSet>
      <dgm:spPr/>
    </dgm:pt>
    <dgm:pt modelId="{61531A8A-FB4C-4B99-AD4F-6754AAE35F0D}" type="pres">
      <dgm:prSet presAssocID="{13D71666-3382-48F4-9EA3-D361FE74FB46}" presName="compNode" presStyleCnt="0"/>
      <dgm:spPr/>
    </dgm:pt>
    <dgm:pt modelId="{392E3DF4-5047-496E-B8A3-2C156A44B09F}" type="pres">
      <dgm:prSet presAssocID="{13D71666-3382-48F4-9EA3-D361FE74FB46}" presName="bgRect" presStyleLbl="bgShp" presStyleIdx="0" presStyleCnt="5"/>
      <dgm:spPr/>
    </dgm:pt>
    <dgm:pt modelId="{671D69EF-4EE1-4F4C-8033-9AFAE0996B30}" type="pres">
      <dgm:prSet presAssocID="{13D71666-3382-48F4-9EA3-D361FE74FB46}" presName="iconRect" presStyleLbl="node1" presStyleIdx="0" presStyleCnt="5"/>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Water with solid fill"/>
        </a:ext>
      </dgm:extLst>
    </dgm:pt>
    <dgm:pt modelId="{144F8CA1-948C-4EE1-A1E4-4B36996EF408}" type="pres">
      <dgm:prSet presAssocID="{13D71666-3382-48F4-9EA3-D361FE74FB46}" presName="spaceRect" presStyleCnt="0"/>
      <dgm:spPr/>
    </dgm:pt>
    <dgm:pt modelId="{D55C3D71-2418-4838-B776-E337D0291036}" type="pres">
      <dgm:prSet presAssocID="{13D71666-3382-48F4-9EA3-D361FE74FB46}" presName="parTx" presStyleLbl="revTx" presStyleIdx="0" presStyleCnt="5">
        <dgm:presLayoutVars>
          <dgm:chMax val="0"/>
          <dgm:chPref val="0"/>
        </dgm:presLayoutVars>
      </dgm:prSet>
      <dgm:spPr/>
    </dgm:pt>
    <dgm:pt modelId="{A1866A50-85CD-4E10-B95B-6ABFAF110CF8}" type="pres">
      <dgm:prSet presAssocID="{56AD5C28-C995-4B1B-917A-0B07D29684FA}" presName="sibTrans" presStyleCnt="0"/>
      <dgm:spPr/>
    </dgm:pt>
    <dgm:pt modelId="{46929C11-6D77-40CD-AE27-F9A106C57DD4}" type="pres">
      <dgm:prSet presAssocID="{EC8B811E-AEA2-443C-BCE5-032AD22F5341}" presName="compNode" presStyleCnt="0"/>
      <dgm:spPr/>
    </dgm:pt>
    <dgm:pt modelId="{49292100-1B67-4BFD-A6C1-C81C605D8360}" type="pres">
      <dgm:prSet presAssocID="{EC8B811E-AEA2-443C-BCE5-032AD22F5341}" presName="bgRect" presStyleLbl="bgShp" presStyleIdx="1" presStyleCnt="5"/>
      <dgm:spPr/>
    </dgm:pt>
    <dgm:pt modelId="{A629DA64-4A84-4CCE-9126-A24163493793}" type="pres">
      <dgm:prSet presAssocID="{EC8B811E-AEA2-443C-BCE5-032AD22F5341}"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Needle with solid fill"/>
        </a:ext>
      </dgm:extLst>
    </dgm:pt>
    <dgm:pt modelId="{32EEF242-C111-4CE3-9EB1-475D13E9ED66}" type="pres">
      <dgm:prSet presAssocID="{EC8B811E-AEA2-443C-BCE5-032AD22F5341}" presName="spaceRect" presStyleCnt="0"/>
      <dgm:spPr/>
    </dgm:pt>
    <dgm:pt modelId="{1BA2565E-EE8F-44AA-B984-5F41DED7FCC9}" type="pres">
      <dgm:prSet presAssocID="{EC8B811E-AEA2-443C-BCE5-032AD22F5341}" presName="parTx" presStyleLbl="revTx" presStyleIdx="1" presStyleCnt="5">
        <dgm:presLayoutVars>
          <dgm:chMax val="0"/>
          <dgm:chPref val="0"/>
        </dgm:presLayoutVars>
      </dgm:prSet>
      <dgm:spPr/>
    </dgm:pt>
    <dgm:pt modelId="{7FA0D39D-AC37-4561-9E25-CDB18BFD4A85}" type="pres">
      <dgm:prSet presAssocID="{F0F0BE97-A76F-43A8-8386-C5C4D04ACC1D}" presName="sibTrans" presStyleCnt="0"/>
      <dgm:spPr/>
    </dgm:pt>
    <dgm:pt modelId="{A1C33FF8-0667-44D9-8590-339D9F1966D8}" type="pres">
      <dgm:prSet presAssocID="{5C60F3F3-D694-4C81-AE6D-500004A37D38}" presName="compNode" presStyleCnt="0"/>
      <dgm:spPr/>
    </dgm:pt>
    <dgm:pt modelId="{119E6D61-3AD8-4B69-A1F5-ACC24257E9C8}" type="pres">
      <dgm:prSet presAssocID="{5C60F3F3-D694-4C81-AE6D-500004A37D38}" presName="bgRect" presStyleLbl="bgShp" presStyleIdx="2" presStyleCnt="5"/>
      <dgm:spPr/>
    </dgm:pt>
    <dgm:pt modelId="{AD0F5AB9-1D55-43C9-A641-93A1D8651658}" type="pres">
      <dgm:prSet presAssocID="{5C60F3F3-D694-4C81-AE6D-500004A37D38}"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encil"/>
        </a:ext>
      </dgm:extLst>
    </dgm:pt>
    <dgm:pt modelId="{D0C7CABF-952E-4426-B928-9D80C50A4D16}" type="pres">
      <dgm:prSet presAssocID="{5C60F3F3-D694-4C81-AE6D-500004A37D38}" presName="spaceRect" presStyleCnt="0"/>
      <dgm:spPr/>
    </dgm:pt>
    <dgm:pt modelId="{EA9C15D9-F2A5-4850-9BD6-83CEAE282826}" type="pres">
      <dgm:prSet presAssocID="{5C60F3F3-D694-4C81-AE6D-500004A37D38}" presName="parTx" presStyleLbl="revTx" presStyleIdx="2" presStyleCnt="5">
        <dgm:presLayoutVars>
          <dgm:chMax val="0"/>
          <dgm:chPref val="0"/>
        </dgm:presLayoutVars>
      </dgm:prSet>
      <dgm:spPr/>
    </dgm:pt>
    <dgm:pt modelId="{52CF6598-703A-4AE8-AFC5-538999442489}" type="pres">
      <dgm:prSet presAssocID="{D43E5E03-02E9-4554-9B97-A8DD4EF0C8DE}" presName="sibTrans" presStyleCnt="0"/>
      <dgm:spPr/>
    </dgm:pt>
    <dgm:pt modelId="{229270DA-F382-4295-B90F-36BAF0E0BAEB}" type="pres">
      <dgm:prSet presAssocID="{3A13322B-9CE7-4866-B116-5EE1A598E72C}" presName="compNode" presStyleCnt="0"/>
      <dgm:spPr/>
    </dgm:pt>
    <dgm:pt modelId="{281E066E-1F93-4185-9A1B-9A3DFF01459F}" type="pres">
      <dgm:prSet presAssocID="{3A13322B-9CE7-4866-B116-5EE1A598E72C}" presName="bgRect" presStyleLbl="bgShp" presStyleIdx="3" presStyleCnt="5"/>
      <dgm:spPr/>
    </dgm:pt>
    <dgm:pt modelId="{22664267-47FC-4E34-80D4-B8CDD2733617}" type="pres">
      <dgm:prSet presAssocID="{3A13322B-9CE7-4866-B116-5EE1A598E72C}" presName="iconRect" presStyleLbl="node1" presStyleIdx="3" presStyleCnt="5"/>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Medical with solid fill"/>
        </a:ext>
      </dgm:extLst>
    </dgm:pt>
    <dgm:pt modelId="{430D2AF3-F363-4934-962F-98F4F5B72268}" type="pres">
      <dgm:prSet presAssocID="{3A13322B-9CE7-4866-B116-5EE1A598E72C}" presName="spaceRect" presStyleCnt="0"/>
      <dgm:spPr/>
    </dgm:pt>
    <dgm:pt modelId="{3FCA5C78-1CF1-49C8-9D20-680E6EF11E32}" type="pres">
      <dgm:prSet presAssocID="{3A13322B-9CE7-4866-B116-5EE1A598E72C}" presName="parTx" presStyleLbl="revTx" presStyleIdx="3" presStyleCnt="5">
        <dgm:presLayoutVars>
          <dgm:chMax val="0"/>
          <dgm:chPref val="0"/>
        </dgm:presLayoutVars>
      </dgm:prSet>
      <dgm:spPr/>
    </dgm:pt>
    <dgm:pt modelId="{F3DA1102-AF17-493F-B9F3-C087174B59BC}" type="pres">
      <dgm:prSet presAssocID="{5F8D4842-29B2-47E0-BD81-21394086B9A6}" presName="sibTrans" presStyleCnt="0"/>
      <dgm:spPr/>
    </dgm:pt>
    <dgm:pt modelId="{61224B69-8626-4DF3-AAAD-D419400404D3}" type="pres">
      <dgm:prSet presAssocID="{6706DCB6-BBDD-4D65-B53D-D6DD376D2CE7}" presName="compNode" presStyleCnt="0"/>
      <dgm:spPr/>
    </dgm:pt>
    <dgm:pt modelId="{3C579207-243E-442A-AC82-A580D1809EB2}" type="pres">
      <dgm:prSet presAssocID="{6706DCB6-BBDD-4D65-B53D-D6DD376D2CE7}" presName="bgRect" presStyleLbl="bgShp" presStyleIdx="4" presStyleCnt="5"/>
      <dgm:spPr/>
    </dgm:pt>
    <dgm:pt modelId="{72E8EF60-F861-4963-8D6E-7EF34E6B9100}" type="pres">
      <dgm:prSet presAssocID="{6706DCB6-BBDD-4D65-B53D-D6DD376D2CE7}"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oney"/>
        </a:ext>
      </dgm:extLst>
    </dgm:pt>
    <dgm:pt modelId="{9430D0B1-7DC9-481A-BB84-1CBAC864CF34}" type="pres">
      <dgm:prSet presAssocID="{6706DCB6-BBDD-4D65-B53D-D6DD376D2CE7}" presName="spaceRect" presStyleCnt="0"/>
      <dgm:spPr/>
    </dgm:pt>
    <dgm:pt modelId="{3DF38747-4C83-4BF5-9620-8DA17EE062B0}" type="pres">
      <dgm:prSet presAssocID="{6706DCB6-BBDD-4D65-B53D-D6DD376D2CE7}" presName="parTx" presStyleLbl="revTx" presStyleIdx="4" presStyleCnt="5">
        <dgm:presLayoutVars>
          <dgm:chMax val="0"/>
          <dgm:chPref val="0"/>
        </dgm:presLayoutVars>
      </dgm:prSet>
      <dgm:spPr/>
    </dgm:pt>
  </dgm:ptLst>
  <dgm:cxnLst>
    <dgm:cxn modelId="{912E6925-68B6-4B78-997B-6048AAB6DD42}" type="presOf" srcId="{3A13322B-9CE7-4866-B116-5EE1A598E72C}" destId="{3FCA5C78-1CF1-49C8-9D20-680E6EF11E32}" srcOrd="0" destOrd="0" presId="urn:microsoft.com/office/officeart/2018/2/layout/IconVerticalSolidList"/>
    <dgm:cxn modelId="{C8401B39-6FA9-484B-B62C-4EAE0B06F121}" type="presOf" srcId="{ADFF857E-13EF-4095-B67F-DAD15121A46A}" destId="{29751B2B-8339-4435-AC1F-969A34435130}" srcOrd="0" destOrd="0" presId="urn:microsoft.com/office/officeart/2018/2/layout/IconVerticalSolidList"/>
    <dgm:cxn modelId="{758EC74E-CEEB-40B4-B05A-7628AB9599DC}" srcId="{ADFF857E-13EF-4095-B67F-DAD15121A46A}" destId="{3A13322B-9CE7-4866-B116-5EE1A598E72C}" srcOrd="3" destOrd="0" parTransId="{D284FD7A-6A9F-4F45-9F3F-DEC90C75EA97}" sibTransId="{5F8D4842-29B2-47E0-BD81-21394086B9A6}"/>
    <dgm:cxn modelId="{7EA52B7E-CE8C-4720-AAA7-CD44B6B65B16}" srcId="{ADFF857E-13EF-4095-B67F-DAD15121A46A}" destId="{5C60F3F3-D694-4C81-AE6D-500004A37D38}" srcOrd="2" destOrd="0" parTransId="{A2CE8260-570C-434C-A812-BE8B67E7AE72}" sibTransId="{D43E5E03-02E9-4554-9B97-A8DD4EF0C8DE}"/>
    <dgm:cxn modelId="{2E93C585-A7F6-4631-A7A5-5748E06F6030}" srcId="{ADFF857E-13EF-4095-B67F-DAD15121A46A}" destId="{13D71666-3382-48F4-9EA3-D361FE74FB46}" srcOrd="0" destOrd="0" parTransId="{7E5C0239-0B8C-4984-99E5-947E3175F18E}" sibTransId="{56AD5C28-C995-4B1B-917A-0B07D29684FA}"/>
    <dgm:cxn modelId="{92D25E9D-E9B9-4209-A586-E1C11EC8403B}" srcId="{ADFF857E-13EF-4095-B67F-DAD15121A46A}" destId="{EC8B811E-AEA2-443C-BCE5-032AD22F5341}" srcOrd="1" destOrd="0" parTransId="{40800948-0221-475C-978B-A210FFBB000F}" sibTransId="{F0F0BE97-A76F-43A8-8386-C5C4D04ACC1D}"/>
    <dgm:cxn modelId="{8A4B63AD-B414-43E1-B2EE-59291AA7F56A}" srcId="{ADFF857E-13EF-4095-B67F-DAD15121A46A}" destId="{6706DCB6-BBDD-4D65-B53D-D6DD376D2CE7}" srcOrd="4" destOrd="0" parTransId="{9697BBA6-7F13-4871-BD67-25520BD7F1B0}" sibTransId="{951B1B63-3E5C-4FD6-9D9A-E090984E6340}"/>
    <dgm:cxn modelId="{107C09B9-C78A-4667-8DE0-9E0CCE9DC474}" type="presOf" srcId="{6706DCB6-BBDD-4D65-B53D-D6DD376D2CE7}" destId="{3DF38747-4C83-4BF5-9620-8DA17EE062B0}" srcOrd="0" destOrd="0" presId="urn:microsoft.com/office/officeart/2018/2/layout/IconVerticalSolidList"/>
    <dgm:cxn modelId="{5AC539B9-FDDB-4FA7-9253-08AB976785E7}" type="presOf" srcId="{EC8B811E-AEA2-443C-BCE5-032AD22F5341}" destId="{1BA2565E-EE8F-44AA-B984-5F41DED7FCC9}" srcOrd="0" destOrd="0" presId="urn:microsoft.com/office/officeart/2018/2/layout/IconVerticalSolidList"/>
    <dgm:cxn modelId="{7DC37BDE-0306-49F2-BE0F-4F5747CDB5F7}" type="presOf" srcId="{13D71666-3382-48F4-9EA3-D361FE74FB46}" destId="{D55C3D71-2418-4838-B776-E337D0291036}" srcOrd="0" destOrd="0" presId="urn:microsoft.com/office/officeart/2018/2/layout/IconVerticalSolidList"/>
    <dgm:cxn modelId="{84253FF9-8878-4941-B629-9ACD12690808}" type="presOf" srcId="{5C60F3F3-D694-4C81-AE6D-500004A37D38}" destId="{EA9C15D9-F2A5-4850-9BD6-83CEAE282826}" srcOrd="0" destOrd="0" presId="urn:microsoft.com/office/officeart/2018/2/layout/IconVerticalSolidList"/>
    <dgm:cxn modelId="{570C2FE5-3449-4821-A91E-15A1B1D4EF53}" type="presParOf" srcId="{29751B2B-8339-4435-AC1F-969A34435130}" destId="{61531A8A-FB4C-4B99-AD4F-6754AAE35F0D}" srcOrd="0" destOrd="0" presId="urn:microsoft.com/office/officeart/2018/2/layout/IconVerticalSolidList"/>
    <dgm:cxn modelId="{08FE11A2-2226-416D-9299-2DCC2C237B34}" type="presParOf" srcId="{61531A8A-FB4C-4B99-AD4F-6754AAE35F0D}" destId="{392E3DF4-5047-496E-B8A3-2C156A44B09F}" srcOrd="0" destOrd="0" presId="urn:microsoft.com/office/officeart/2018/2/layout/IconVerticalSolidList"/>
    <dgm:cxn modelId="{06AB61E0-09C2-4F61-AC72-EE4A190759A0}" type="presParOf" srcId="{61531A8A-FB4C-4B99-AD4F-6754AAE35F0D}" destId="{671D69EF-4EE1-4F4C-8033-9AFAE0996B30}" srcOrd="1" destOrd="0" presId="urn:microsoft.com/office/officeart/2018/2/layout/IconVerticalSolidList"/>
    <dgm:cxn modelId="{88AECE18-CCD6-47E8-9862-5427CFAE28AE}" type="presParOf" srcId="{61531A8A-FB4C-4B99-AD4F-6754AAE35F0D}" destId="{144F8CA1-948C-4EE1-A1E4-4B36996EF408}" srcOrd="2" destOrd="0" presId="urn:microsoft.com/office/officeart/2018/2/layout/IconVerticalSolidList"/>
    <dgm:cxn modelId="{D0346A9B-12CD-42F7-8279-46A67E1D3607}" type="presParOf" srcId="{61531A8A-FB4C-4B99-AD4F-6754AAE35F0D}" destId="{D55C3D71-2418-4838-B776-E337D0291036}" srcOrd="3" destOrd="0" presId="urn:microsoft.com/office/officeart/2018/2/layout/IconVerticalSolidList"/>
    <dgm:cxn modelId="{ADD9FB44-88F4-4E01-8EB3-16DD23B56EB6}" type="presParOf" srcId="{29751B2B-8339-4435-AC1F-969A34435130}" destId="{A1866A50-85CD-4E10-B95B-6ABFAF110CF8}" srcOrd="1" destOrd="0" presId="urn:microsoft.com/office/officeart/2018/2/layout/IconVerticalSolidList"/>
    <dgm:cxn modelId="{76126001-C95F-447D-BB98-F72AA49DC142}" type="presParOf" srcId="{29751B2B-8339-4435-AC1F-969A34435130}" destId="{46929C11-6D77-40CD-AE27-F9A106C57DD4}" srcOrd="2" destOrd="0" presId="urn:microsoft.com/office/officeart/2018/2/layout/IconVerticalSolidList"/>
    <dgm:cxn modelId="{39D172F5-82E3-435E-9D61-C37BBD2FC4DE}" type="presParOf" srcId="{46929C11-6D77-40CD-AE27-F9A106C57DD4}" destId="{49292100-1B67-4BFD-A6C1-C81C605D8360}" srcOrd="0" destOrd="0" presId="urn:microsoft.com/office/officeart/2018/2/layout/IconVerticalSolidList"/>
    <dgm:cxn modelId="{CEA41951-E617-4023-A8ED-E9838C1E3D8E}" type="presParOf" srcId="{46929C11-6D77-40CD-AE27-F9A106C57DD4}" destId="{A629DA64-4A84-4CCE-9126-A24163493793}" srcOrd="1" destOrd="0" presId="urn:microsoft.com/office/officeart/2018/2/layout/IconVerticalSolidList"/>
    <dgm:cxn modelId="{0A22A50A-7E33-4553-BD25-BC5946F013AC}" type="presParOf" srcId="{46929C11-6D77-40CD-AE27-F9A106C57DD4}" destId="{32EEF242-C111-4CE3-9EB1-475D13E9ED66}" srcOrd="2" destOrd="0" presId="urn:microsoft.com/office/officeart/2018/2/layout/IconVerticalSolidList"/>
    <dgm:cxn modelId="{EA116DE3-5202-4395-88E3-E93D1392A59D}" type="presParOf" srcId="{46929C11-6D77-40CD-AE27-F9A106C57DD4}" destId="{1BA2565E-EE8F-44AA-B984-5F41DED7FCC9}" srcOrd="3" destOrd="0" presId="urn:microsoft.com/office/officeart/2018/2/layout/IconVerticalSolidList"/>
    <dgm:cxn modelId="{0F6BB424-C957-4130-ACD1-8B78B58285CA}" type="presParOf" srcId="{29751B2B-8339-4435-AC1F-969A34435130}" destId="{7FA0D39D-AC37-4561-9E25-CDB18BFD4A85}" srcOrd="3" destOrd="0" presId="urn:microsoft.com/office/officeart/2018/2/layout/IconVerticalSolidList"/>
    <dgm:cxn modelId="{277488B2-CA08-4A7B-9E13-01278563FDFD}" type="presParOf" srcId="{29751B2B-8339-4435-AC1F-969A34435130}" destId="{A1C33FF8-0667-44D9-8590-339D9F1966D8}" srcOrd="4" destOrd="0" presId="urn:microsoft.com/office/officeart/2018/2/layout/IconVerticalSolidList"/>
    <dgm:cxn modelId="{3B2ACD53-F102-4307-8184-59907417170D}" type="presParOf" srcId="{A1C33FF8-0667-44D9-8590-339D9F1966D8}" destId="{119E6D61-3AD8-4B69-A1F5-ACC24257E9C8}" srcOrd="0" destOrd="0" presId="urn:microsoft.com/office/officeart/2018/2/layout/IconVerticalSolidList"/>
    <dgm:cxn modelId="{0B2E4C7B-46A8-4687-902F-0700C875A0EE}" type="presParOf" srcId="{A1C33FF8-0667-44D9-8590-339D9F1966D8}" destId="{AD0F5AB9-1D55-43C9-A641-93A1D8651658}" srcOrd="1" destOrd="0" presId="urn:microsoft.com/office/officeart/2018/2/layout/IconVerticalSolidList"/>
    <dgm:cxn modelId="{7BE8B3F6-D79C-465E-B776-62CC827ECC7C}" type="presParOf" srcId="{A1C33FF8-0667-44D9-8590-339D9F1966D8}" destId="{D0C7CABF-952E-4426-B928-9D80C50A4D16}" srcOrd="2" destOrd="0" presId="urn:microsoft.com/office/officeart/2018/2/layout/IconVerticalSolidList"/>
    <dgm:cxn modelId="{ECA5D171-D71A-441B-B069-DD34375F030B}" type="presParOf" srcId="{A1C33FF8-0667-44D9-8590-339D9F1966D8}" destId="{EA9C15D9-F2A5-4850-9BD6-83CEAE282826}" srcOrd="3" destOrd="0" presId="urn:microsoft.com/office/officeart/2018/2/layout/IconVerticalSolidList"/>
    <dgm:cxn modelId="{A668F9BA-8A53-4552-BF5E-78A86CB4B983}" type="presParOf" srcId="{29751B2B-8339-4435-AC1F-969A34435130}" destId="{52CF6598-703A-4AE8-AFC5-538999442489}" srcOrd="5" destOrd="0" presId="urn:microsoft.com/office/officeart/2018/2/layout/IconVerticalSolidList"/>
    <dgm:cxn modelId="{52C393FA-1BF8-45F3-A283-90BC4DB61F50}" type="presParOf" srcId="{29751B2B-8339-4435-AC1F-969A34435130}" destId="{229270DA-F382-4295-B90F-36BAF0E0BAEB}" srcOrd="6" destOrd="0" presId="urn:microsoft.com/office/officeart/2018/2/layout/IconVerticalSolidList"/>
    <dgm:cxn modelId="{81FEE47F-46E1-4F5A-9802-4185AA55BFBD}" type="presParOf" srcId="{229270DA-F382-4295-B90F-36BAF0E0BAEB}" destId="{281E066E-1F93-4185-9A1B-9A3DFF01459F}" srcOrd="0" destOrd="0" presId="urn:microsoft.com/office/officeart/2018/2/layout/IconVerticalSolidList"/>
    <dgm:cxn modelId="{AE6D2A25-6AD6-477F-AF98-8207C57A55BA}" type="presParOf" srcId="{229270DA-F382-4295-B90F-36BAF0E0BAEB}" destId="{22664267-47FC-4E34-80D4-B8CDD2733617}" srcOrd="1" destOrd="0" presId="urn:microsoft.com/office/officeart/2018/2/layout/IconVerticalSolidList"/>
    <dgm:cxn modelId="{5FDFBD94-DCC8-41E9-AC7D-A53E05B3EC51}" type="presParOf" srcId="{229270DA-F382-4295-B90F-36BAF0E0BAEB}" destId="{430D2AF3-F363-4934-962F-98F4F5B72268}" srcOrd="2" destOrd="0" presId="urn:microsoft.com/office/officeart/2018/2/layout/IconVerticalSolidList"/>
    <dgm:cxn modelId="{B084BDE0-605E-4F40-B1B6-C919636A89A5}" type="presParOf" srcId="{229270DA-F382-4295-B90F-36BAF0E0BAEB}" destId="{3FCA5C78-1CF1-49C8-9D20-680E6EF11E32}" srcOrd="3" destOrd="0" presId="urn:microsoft.com/office/officeart/2018/2/layout/IconVerticalSolidList"/>
    <dgm:cxn modelId="{F0DCA052-5975-4B96-AF9F-94685D48E60E}" type="presParOf" srcId="{29751B2B-8339-4435-AC1F-969A34435130}" destId="{F3DA1102-AF17-493F-B9F3-C087174B59BC}" srcOrd="7" destOrd="0" presId="urn:microsoft.com/office/officeart/2018/2/layout/IconVerticalSolidList"/>
    <dgm:cxn modelId="{8F46D0CD-1351-4721-A9A3-77F50B9C4E2D}" type="presParOf" srcId="{29751B2B-8339-4435-AC1F-969A34435130}" destId="{61224B69-8626-4DF3-AAAD-D419400404D3}" srcOrd="8" destOrd="0" presId="urn:microsoft.com/office/officeart/2018/2/layout/IconVerticalSolidList"/>
    <dgm:cxn modelId="{BE2816BF-9F91-43A9-8555-3EC780634C2E}" type="presParOf" srcId="{61224B69-8626-4DF3-AAAD-D419400404D3}" destId="{3C579207-243E-442A-AC82-A580D1809EB2}" srcOrd="0" destOrd="0" presId="urn:microsoft.com/office/officeart/2018/2/layout/IconVerticalSolidList"/>
    <dgm:cxn modelId="{0AE1155F-A090-4E3E-BDAD-8A47CE4A3207}" type="presParOf" srcId="{61224B69-8626-4DF3-AAAD-D419400404D3}" destId="{72E8EF60-F861-4963-8D6E-7EF34E6B9100}" srcOrd="1" destOrd="0" presId="urn:microsoft.com/office/officeart/2018/2/layout/IconVerticalSolidList"/>
    <dgm:cxn modelId="{7F65DB36-2B70-4A70-B696-A58B5449CEE7}" type="presParOf" srcId="{61224B69-8626-4DF3-AAAD-D419400404D3}" destId="{9430D0B1-7DC9-481A-BB84-1CBAC864CF34}" srcOrd="2" destOrd="0" presId="urn:microsoft.com/office/officeart/2018/2/layout/IconVerticalSolidList"/>
    <dgm:cxn modelId="{73B0045C-FC6C-4EC4-B904-ED78037ADE14}" type="presParOf" srcId="{61224B69-8626-4DF3-AAAD-D419400404D3}" destId="{3DF38747-4C83-4BF5-9620-8DA17EE062B0}"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DCDC25A-E699-46A2-9529-D3FDE08B1242}" type="doc">
      <dgm:prSet loTypeId="urn:microsoft.com/office/officeart/2018/2/layout/IconLabelDescriptionList" loCatId="icon" qsTypeId="urn:microsoft.com/office/officeart/2005/8/quickstyle/simple1" qsCatId="simple" csTypeId="urn:microsoft.com/office/officeart/2018/5/colors/Iconchunking_neutralbg_accent2_2" csCatId="accent2" phldr="1"/>
      <dgm:spPr/>
      <dgm:t>
        <a:bodyPr/>
        <a:lstStyle/>
        <a:p>
          <a:endParaRPr lang="en-US"/>
        </a:p>
      </dgm:t>
    </dgm:pt>
    <dgm:pt modelId="{FC28A4B6-71E1-4DCD-8450-C5FFE34F3DA2}">
      <dgm:prSet/>
      <dgm:spPr/>
      <dgm:t>
        <a:bodyPr/>
        <a:lstStyle/>
        <a:p>
          <a:pPr>
            <a:defRPr b="1"/>
          </a:pPr>
          <a:r>
            <a:rPr lang="en-US"/>
            <a:t>Ability to screen for STIs and hepatitis serologies</a:t>
          </a:r>
        </a:p>
      </dgm:t>
    </dgm:pt>
    <dgm:pt modelId="{93CE91B5-8F1A-45A7-AF6B-F8B0D7ABC2C1}" type="parTrans" cxnId="{5F2C018E-A14A-468A-9538-9C82EE10583E}">
      <dgm:prSet/>
      <dgm:spPr/>
      <dgm:t>
        <a:bodyPr/>
        <a:lstStyle/>
        <a:p>
          <a:endParaRPr lang="en-US"/>
        </a:p>
      </dgm:t>
    </dgm:pt>
    <dgm:pt modelId="{01DF81A0-C834-41CB-9967-B17F21AB7DA4}" type="sibTrans" cxnId="{5F2C018E-A14A-468A-9538-9C82EE10583E}">
      <dgm:prSet/>
      <dgm:spPr/>
      <dgm:t>
        <a:bodyPr/>
        <a:lstStyle/>
        <a:p>
          <a:endParaRPr lang="en-US"/>
        </a:p>
      </dgm:t>
    </dgm:pt>
    <dgm:pt modelId="{7EBB6F43-3F75-41CE-8E8F-255CDCF9E57C}">
      <dgm:prSet/>
      <dgm:spPr/>
      <dgm:t>
        <a:bodyPr/>
        <a:lstStyle/>
        <a:p>
          <a:pPr>
            <a:buFont typeface="Arial" panose="020B0604020202020204" pitchFamily="34" charset="0"/>
            <a:buNone/>
          </a:pPr>
          <a:r>
            <a:rPr lang="en-US"/>
            <a:t>Chlamydia</a:t>
          </a:r>
        </a:p>
      </dgm:t>
    </dgm:pt>
    <dgm:pt modelId="{59E9C75E-9461-4305-BD54-F91B6E8CF3D2}" type="parTrans" cxnId="{8F62A9FF-4715-4B33-8600-0B4E3F793C2B}">
      <dgm:prSet/>
      <dgm:spPr/>
      <dgm:t>
        <a:bodyPr/>
        <a:lstStyle/>
        <a:p>
          <a:endParaRPr lang="en-US"/>
        </a:p>
      </dgm:t>
    </dgm:pt>
    <dgm:pt modelId="{CEFE9323-56DA-4412-90CC-D89022E8126A}" type="sibTrans" cxnId="{8F62A9FF-4715-4B33-8600-0B4E3F793C2B}">
      <dgm:prSet/>
      <dgm:spPr/>
      <dgm:t>
        <a:bodyPr/>
        <a:lstStyle/>
        <a:p>
          <a:endParaRPr lang="en-US"/>
        </a:p>
      </dgm:t>
    </dgm:pt>
    <dgm:pt modelId="{0FBC5F30-F5EB-4DC9-8B4A-83AB72BEAA19}">
      <dgm:prSet/>
      <dgm:spPr/>
      <dgm:t>
        <a:bodyPr/>
        <a:lstStyle/>
        <a:p>
          <a:pPr>
            <a:buFont typeface="Arial" panose="020B0604020202020204" pitchFamily="34" charset="0"/>
            <a:buNone/>
          </a:pPr>
          <a:r>
            <a:rPr lang="en-US"/>
            <a:t>Gonorrhea</a:t>
          </a:r>
        </a:p>
      </dgm:t>
    </dgm:pt>
    <dgm:pt modelId="{FEBAECEE-9F0C-44A2-99FC-32642AF78A05}" type="parTrans" cxnId="{A4B54817-C238-4C69-87EB-86353943C4C5}">
      <dgm:prSet/>
      <dgm:spPr/>
      <dgm:t>
        <a:bodyPr/>
        <a:lstStyle/>
        <a:p>
          <a:endParaRPr lang="en-US"/>
        </a:p>
      </dgm:t>
    </dgm:pt>
    <dgm:pt modelId="{A0E7CEC4-65DB-43D6-B538-883F5E98B94D}" type="sibTrans" cxnId="{A4B54817-C238-4C69-87EB-86353943C4C5}">
      <dgm:prSet/>
      <dgm:spPr/>
      <dgm:t>
        <a:bodyPr/>
        <a:lstStyle/>
        <a:p>
          <a:endParaRPr lang="en-US"/>
        </a:p>
      </dgm:t>
    </dgm:pt>
    <dgm:pt modelId="{0D8D8EA2-C97B-4AE3-9E1F-241D4A658839}">
      <dgm:prSet/>
      <dgm:spPr/>
      <dgm:t>
        <a:bodyPr/>
        <a:lstStyle/>
        <a:p>
          <a:pPr>
            <a:buFont typeface="Arial" panose="020B0604020202020204" pitchFamily="34" charset="0"/>
            <a:buNone/>
          </a:pPr>
          <a:r>
            <a:rPr lang="en-US"/>
            <a:t>Syphilis</a:t>
          </a:r>
        </a:p>
      </dgm:t>
    </dgm:pt>
    <dgm:pt modelId="{D1F5A606-869D-498B-8918-A70A4C882779}" type="parTrans" cxnId="{1C5F9049-6832-4B81-BCFF-0FBDB3F6F9A1}">
      <dgm:prSet/>
      <dgm:spPr/>
      <dgm:t>
        <a:bodyPr/>
        <a:lstStyle/>
        <a:p>
          <a:endParaRPr lang="en-US"/>
        </a:p>
      </dgm:t>
    </dgm:pt>
    <dgm:pt modelId="{2218B75E-E4DB-4B27-AECD-09D2B9B6122A}" type="sibTrans" cxnId="{1C5F9049-6832-4B81-BCFF-0FBDB3F6F9A1}">
      <dgm:prSet/>
      <dgm:spPr/>
      <dgm:t>
        <a:bodyPr/>
        <a:lstStyle/>
        <a:p>
          <a:endParaRPr lang="en-US"/>
        </a:p>
      </dgm:t>
    </dgm:pt>
    <dgm:pt modelId="{F5A62E03-B7AD-4D33-A27E-64F0C70352E0}">
      <dgm:prSet/>
      <dgm:spPr/>
      <dgm:t>
        <a:bodyPr/>
        <a:lstStyle/>
        <a:p>
          <a:pPr>
            <a:buFont typeface="Arial" panose="020B0604020202020204" pitchFamily="34" charset="0"/>
            <a:buNone/>
          </a:pPr>
          <a:r>
            <a:rPr lang="en-US"/>
            <a:t>Hep C antibodies and RNA</a:t>
          </a:r>
        </a:p>
      </dgm:t>
    </dgm:pt>
    <dgm:pt modelId="{2D3AB52D-5DBA-4AEB-AB6E-2B01CFD44813}" type="parTrans" cxnId="{0ADB2226-3E50-43A2-A40C-78E4C76DCC11}">
      <dgm:prSet/>
      <dgm:spPr/>
      <dgm:t>
        <a:bodyPr/>
        <a:lstStyle/>
        <a:p>
          <a:endParaRPr lang="en-US"/>
        </a:p>
      </dgm:t>
    </dgm:pt>
    <dgm:pt modelId="{6B1F3F09-C3F6-4C0A-BB3D-EB15C1037417}" type="sibTrans" cxnId="{0ADB2226-3E50-43A2-A40C-78E4C76DCC11}">
      <dgm:prSet/>
      <dgm:spPr/>
      <dgm:t>
        <a:bodyPr/>
        <a:lstStyle/>
        <a:p>
          <a:endParaRPr lang="en-US"/>
        </a:p>
      </dgm:t>
    </dgm:pt>
    <dgm:pt modelId="{AA5038C2-AE7B-4457-B07A-44B76A4165D1}">
      <dgm:prSet/>
      <dgm:spPr/>
      <dgm:t>
        <a:bodyPr/>
        <a:lstStyle/>
        <a:p>
          <a:pPr>
            <a:buFont typeface="Arial" panose="020B0604020202020204" pitchFamily="34" charset="0"/>
            <a:buNone/>
          </a:pPr>
          <a:r>
            <a:rPr lang="en-US"/>
            <a:t>Hep B antibodies</a:t>
          </a:r>
        </a:p>
      </dgm:t>
    </dgm:pt>
    <dgm:pt modelId="{C791609F-0FB6-4A27-881F-CAFF9D0D734F}" type="parTrans" cxnId="{9AE15248-CA4A-4AE6-9DB2-52891D5C4E03}">
      <dgm:prSet/>
      <dgm:spPr/>
      <dgm:t>
        <a:bodyPr/>
        <a:lstStyle/>
        <a:p>
          <a:endParaRPr lang="en-US"/>
        </a:p>
      </dgm:t>
    </dgm:pt>
    <dgm:pt modelId="{C0076BC7-770E-4FBE-B009-7D7F051DDB8B}" type="sibTrans" cxnId="{9AE15248-CA4A-4AE6-9DB2-52891D5C4E03}">
      <dgm:prSet/>
      <dgm:spPr/>
      <dgm:t>
        <a:bodyPr/>
        <a:lstStyle/>
        <a:p>
          <a:endParaRPr lang="en-US"/>
        </a:p>
      </dgm:t>
    </dgm:pt>
    <dgm:pt modelId="{962F6716-BBFE-4202-A660-4C88A3B3A048}">
      <dgm:prSet/>
      <dgm:spPr/>
      <dgm:t>
        <a:bodyPr/>
        <a:lstStyle/>
        <a:p>
          <a:pPr>
            <a:defRPr b="1"/>
          </a:pPr>
          <a:r>
            <a:rPr lang="en-US"/>
            <a:t>Ability to prescribe Post-Exposure Prophylaxis if indicated</a:t>
          </a:r>
        </a:p>
      </dgm:t>
    </dgm:pt>
    <dgm:pt modelId="{22CE0FC0-64E5-4DB2-B2E6-77DCA2FE35C3}" type="parTrans" cxnId="{BB439E1D-B7CB-446C-A232-66F3D2024820}">
      <dgm:prSet/>
      <dgm:spPr/>
      <dgm:t>
        <a:bodyPr/>
        <a:lstStyle/>
        <a:p>
          <a:endParaRPr lang="en-US"/>
        </a:p>
      </dgm:t>
    </dgm:pt>
    <dgm:pt modelId="{44D32CA0-7E42-4817-9BB3-7E2C56DAE536}" type="sibTrans" cxnId="{BB439E1D-B7CB-446C-A232-66F3D2024820}">
      <dgm:prSet/>
      <dgm:spPr/>
      <dgm:t>
        <a:bodyPr/>
        <a:lstStyle/>
        <a:p>
          <a:endParaRPr lang="en-US"/>
        </a:p>
      </dgm:t>
    </dgm:pt>
    <dgm:pt modelId="{D1D75AE5-C746-4389-A183-B15D03AEB92A}" type="pres">
      <dgm:prSet presAssocID="{5DCDC25A-E699-46A2-9529-D3FDE08B1242}" presName="root" presStyleCnt="0">
        <dgm:presLayoutVars>
          <dgm:dir/>
          <dgm:resizeHandles val="exact"/>
        </dgm:presLayoutVars>
      </dgm:prSet>
      <dgm:spPr/>
    </dgm:pt>
    <dgm:pt modelId="{5B47EBC9-3B09-40FE-AA15-743687179A12}" type="pres">
      <dgm:prSet presAssocID="{FC28A4B6-71E1-4DCD-8450-C5FFE34F3DA2}" presName="compNode" presStyleCnt="0"/>
      <dgm:spPr/>
    </dgm:pt>
    <dgm:pt modelId="{3CF7197C-6802-471B-B219-B57B7199DEFF}" type="pres">
      <dgm:prSet presAssocID="{FC28A4B6-71E1-4DCD-8450-C5FFE34F3DA2}"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Needle"/>
        </a:ext>
      </dgm:extLst>
    </dgm:pt>
    <dgm:pt modelId="{40856E77-4CCF-4EDC-94FB-3DC9C75A29DB}" type="pres">
      <dgm:prSet presAssocID="{FC28A4B6-71E1-4DCD-8450-C5FFE34F3DA2}" presName="iconSpace" presStyleCnt="0"/>
      <dgm:spPr/>
    </dgm:pt>
    <dgm:pt modelId="{5C997396-935D-4898-939C-166D1EDB83E6}" type="pres">
      <dgm:prSet presAssocID="{FC28A4B6-71E1-4DCD-8450-C5FFE34F3DA2}" presName="parTx" presStyleLbl="revTx" presStyleIdx="0" presStyleCnt="4">
        <dgm:presLayoutVars>
          <dgm:chMax val="0"/>
          <dgm:chPref val="0"/>
        </dgm:presLayoutVars>
      </dgm:prSet>
      <dgm:spPr/>
    </dgm:pt>
    <dgm:pt modelId="{D255933B-DCC8-4E44-803F-E620C040955E}" type="pres">
      <dgm:prSet presAssocID="{FC28A4B6-71E1-4DCD-8450-C5FFE34F3DA2}" presName="txSpace" presStyleCnt="0"/>
      <dgm:spPr/>
    </dgm:pt>
    <dgm:pt modelId="{C5ADF3FD-B65C-47F5-AF83-40AA10146873}" type="pres">
      <dgm:prSet presAssocID="{FC28A4B6-71E1-4DCD-8450-C5FFE34F3DA2}" presName="desTx" presStyleLbl="revTx" presStyleIdx="1" presStyleCnt="4">
        <dgm:presLayoutVars/>
      </dgm:prSet>
      <dgm:spPr/>
    </dgm:pt>
    <dgm:pt modelId="{70E10D29-3EB9-4953-8469-E49301E6CA98}" type="pres">
      <dgm:prSet presAssocID="{01DF81A0-C834-41CB-9967-B17F21AB7DA4}" presName="sibTrans" presStyleCnt="0"/>
      <dgm:spPr/>
    </dgm:pt>
    <dgm:pt modelId="{48D23CDB-4F4C-4F42-80FC-A5DFB0F266AB}" type="pres">
      <dgm:prSet presAssocID="{962F6716-BBFE-4202-A660-4C88A3B3A048}" presName="compNode" presStyleCnt="0"/>
      <dgm:spPr/>
    </dgm:pt>
    <dgm:pt modelId="{84BB6C77-B4BD-4C6C-9187-3C727C0829E7}" type="pres">
      <dgm:prSet presAssocID="{962F6716-BBFE-4202-A660-4C88A3B3A048}"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dicine"/>
        </a:ext>
      </dgm:extLst>
    </dgm:pt>
    <dgm:pt modelId="{F326C65E-B465-4858-B596-E1F944BE520F}" type="pres">
      <dgm:prSet presAssocID="{962F6716-BBFE-4202-A660-4C88A3B3A048}" presName="iconSpace" presStyleCnt="0"/>
      <dgm:spPr/>
    </dgm:pt>
    <dgm:pt modelId="{06907036-2ADC-410F-8803-6D292F85FD96}" type="pres">
      <dgm:prSet presAssocID="{962F6716-BBFE-4202-A660-4C88A3B3A048}" presName="parTx" presStyleLbl="revTx" presStyleIdx="2" presStyleCnt="4">
        <dgm:presLayoutVars>
          <dgm:chMax val="0"/>
          <dgm:chPref val="0"/>
        </dgm:presLayoutVars>
      </dgm:prSet>
      <dgm:spPr/>
    </dgm:pt>
    <dgm:pt modelId="{D91147DF-61CA-439A-BC90-55BF494DAE88}" type="pres">
      <dgm:prSet presAssocID="{962F6716-BBFE-4202-A660-4C88A3B3A048}" presName="txSpace" presStyleCnt="0"/>
      <dgm:spPr/>
    </dgm:pt>
    <dgm:pt modelId="{0CE96D40-07AB-48B7-A793-A514E07A1458}" type="pres">
      <dgm:prSet presAssocID="{962F6716-BBFE-4202-A660-4C88A3B3A048}" presName="desTx" presStyleLbl="revTx" presStyleIdx="3" presStyleCnt="4">
        <dgm:presLayoutVars/>
      </dgm:prSet>
      <dgm:spPr/>
    </dgm:pt>
  </dgm:ptLst>
  <dgm:cxnLst>
    <dgm:cxn modelId="{A4B54817-C238-4C69-87EB-86353943C4C5}" srcId="{FC28A4B6-71E1-4DCD-8450-C5FFE34F3DA2}" destId="{0FBC5F30-F5EB-4DC9-8B4A-83AB72BEAA19}" srcOrd="1" destOrd="0" parTransId="{FEBAECEE-9F0C-44A2-99FC-32642AF78A05}" sibTransId="{A0E7CEC4-65DB-43D6-B538-883F5E98B94D}"/>
    <dgm:cxn modelId="{76B2B419-38D5-4825-88DD-7FE358ADBCFD}" type="presOf" srcId="{962F6716-BBFE-4202-A660-4C88A3B3A048}" destId="{06907036-2ADC-410F-8803-6D292F85FD96}" srcOrd="0" destOrd="0" presId="urn:microsoft.com/office/officeart/2018/2/layout/IconLabelDescriptionList"/>
    <dgm:cxn modelId="{BB439E1D-B7CB-446C-A232-66F3D2024820}" srcId="{5DCDC25A-E699-46A2-9529-D3FDE08B1242}" destId="{962F6716-BBFE-4202-A660-4C88A3B3A048}" srcOrd="1" destOrd="0" parTransId="{22CE0FC0-64E5-4DB2-B2E6-77DCA2FE35C3}" sibTransId="{44D32CA0-7E42-4817-9BB3-7E2C56DAE536}"/>
    <dgm:cxn modelId="{0ADB2226-3E50-43A2-A40C-78E4C76DCC11}" srcId="{FC28A4B6-71E1-4DCD-8450-C5FFE34F3DA2}" destId="{F5A62E03-B7AD-4D33-A27E-64F0C70352E0}" srcOrd="3" destOrd="0" parTransId="{2D3AB52D-5DBA-4AEB-AB6E-2B01CFD44813}" sibTransId="{6B1F3F09-C3F6-4C0A-BB3D-EB15C1037417}"/>
    <dgm:cxn modelId="{0FC90437-E30E-440B-AC21-DB51A95F4D58}" type="presOf" srcId="{0D8D8EA2-C97B-4AE3-9E1F-241D4A658839}" destId="{C5ADF3FD-B65C-47F5-AF83-40AA10146873}" srcOrd="0" destOrd="2" presId="urn:microsoft.com/office/officeart/2018/2/layout/IconLabelDescriptionList"/>
    <dgm:cxn modelId="{9AE15248-CA4A-4AE6-9DB2-52891D5C4E03}" srcId="{FC28A4B6-71E1-4DCD-8450-C5FFE34F3DA2}" destId="{AA5038C2-AE7B-4457-B07A-44B76A4165D1}" srcOrd="4" destOrd="0" parTransId="{C791609F-0FB6-4A27-881F-CAFF9D0D734F}" sibTransId="{C0076BC7-770E-4FBE-B009-7D7F051DDB8B}"/>
    <dgm:cxn modelId="{1C5F9049-6832-4B81-BCFF-0FBDB3F6F9A1}" srcId="{FC28A4B6-71E1-4DCD-8450-C5FFE34F3DA2}" destId="{0D8D8EA2-C97B-4AE3-9E1F-241D4A658839}" srcOrd="2" destOrd="0" parTransId="{D1F5A606-869D-498B-8918-A70A4C882779}" sibTransId="{2218B75E-E4DB-4B27-AECD-09D2B9B6122A}"/>
    <dgm:cxn modelId="{C8C5C95B-B715-436A-8207-D8B1FF71E65C}" type="presOf" srcId="{7EBB6F43-3F75-41CE-8E8F-255CDCF9E57C}" destId="{C5ADF3FD-B65C-47F5-AF83-40AA10146873}" srcOrd="0" destOrd="0" presId="urn:microsoft.com/office/officeart/2018/2/layout/IconLabelDescriptionList"/>
    <dgm:cxn modelId="{2C3B9C62-DDC5-4849-B77C-A67736AD2F0F}" type="presOf" srcId="{5DCDC25A-E699-46A2-9529-D3FDE08B1242}" destId="{D1D75AE5-C746-4389-A183-B15D03AEB92A}" srcOrd="0" destOrd="0" presId="urn:microsoft.com/office/officeart/2018/2/layout/IconLabelDescriptionList"/>
    <dgm:cxn modelId="{66E7D971-BB59-4EF4-83CF-3498A0200FDB}" type="presOf" srcId="{0FBC5F30-F5EB-4DC9-8B4A-83AB72BEAA19}" destId="{C5ADF3FD-B65C-47F5-AF83-40AA10146873}" srcOrd="0" destOrd="1" presId="urn:microsoft.com/office/officeart/2018/2/layout/IconLabelDescriptionList"/>
    <dgm:cxn modelId="{5F2C018E-A14A-468A-9538-9C82EE10583E}" srcId="{5DCDC25A-E699-46A2-9529-D3FDE08B1242}" destId="{FC28A4B6-71E1-4DCD-8450-C5FFE34F3DA2}" srcOrd="0" destOrd="0" parTransId="{93CE91B5-8F1A-45A7-AF6B-F8B0D7ABC2C1}" sibTransId="{01DF81A0-C834-41CB-9967-B17F21AB7DA4}"/>
    <dgm:cxn modelId="{6B4ACA98-B474-4A90-93F5-9C5222D625EF}" type="presOf" srcId="{AA5038C2-AE7B-4457-B07A-44B76A4165D1}" destId="{C5ADF3FD-B65C-47F5-AF83-40AA10146873}" srcOrd="0" destOrd="4" presId="urn:microsoft.com/office/officeart/2018/2/layout/IconLabelDescriptionList"/>
    <dgm:cxn modelId="{CD43DB9D-7D39-4FD5-8084-FAEAFE812A2E}" type="presOf" srcId="{FC28A4B6-71E1-4DCD-8450-C5FFE34F3DA2}" destId="{5C997396-935D-4898-939C-166D1EDB83E6}" srcOrd="0" destOrd="0" presId="urn:microsoft.com/office/officeart/2018/2/layout/IconLabelDescriptionList"/>
    <dgm:cxn modelId="{8877AD9E-69FE-4DCB-889E-1CD31D178C04}" type="presOf" srcId="{F5A62E03-B7AD-4D33-A27E-64F0C70352E0}" destId="{C5ADF3FD-B65C-47F5-AF83-40AA10146873}" srcOrd="0" destOrd="3" presId="urn:microsoft.com/office/officeart/2018/2/layout/IconLabelDescriptionList"/>
    <dgm:cxn modelId="{8F62A9FF-4715-4B33-8600-0B4E3F793C2B}" srcId="{FC28A4B6-71E1-4DCD-8450-C5FFE34F3DA2}" destId="{7EBB6F43-3F75-41CE-8E8F-255CDCF9E57C}" srcOrd="0" destOrd="0" parTransId="{59E9C75E-9461-4305-BD54-F91B6E8CF3D2}" sibTransId="{CEFE9323-56DA-4412-90CC-D89022E8126A}"/>
    <dgm:cxn modelId="{85499F3A-B436-427D-8C03-3C316206A616}" type="presParOf" srcId="{D1D75AE5-C746-4389-A183-B15D03AEB92A}" destId="{5B47EBC9-3B09-40FE-AA15-743687179A12}" srcOrd="0" destOrd="0" presId="urn:microsoft.com/office/officeart/2018/2/layout/IconLabelDescriptionList"/>
    <dgm:cxn modelId="{1A12FA3F-E803-4696-B81F-E600224302DD}" type="presParOf" srcId="{5B47EBC9-3B09-40FE-AA15-743687179A12}" destId="{3CF7197C-6802-471B-B219-B57B7199DEFF}" srcOrd="0" destOrd="0" presId="urn:microsoft.com/office/officeart/2018/2/layout/IconLabelDescriptionList"/>
    <dgm:cxn modelId="{B4700824-1C05-400E-B10D-048A92471391}" type="presParOf" srcId="{5B47EBC9-3B09-40FE-AA15-743687179A12}" destId="{40856E77-4CCF-4EDC-94FB-3DC9C75A29DB}" srcOrd="1" destOrd="0" presId="urn:microsoft.com/office/officeart/2018/2/layout/IconLabelDescriptionList"/>
    <dgm:cxn modelId="{BF1EE46C-9E36-40FE-B741-0D65AA063DA6}" type="presParOf" srcId="{5B47EBC9-3B09-40FE-AA15-743687179A12}" destId="{5C997396-935D-4898-939C-166D1EDB83E6}" srcOrd="2" destOrd="0" presId="urn:microsoft.com/office/officeart/2018/2/layout/IconLabelDescriptionList"/>
    <dgm:cxn modelId="{8BC546F0-1B87-4307-824F-FDFB802099E8}" type="presParOf" srcId="{5B47EBC9-3B09-40FE-AA15-743687179A12}" destId="{D255933B-DCC8-4E44-803F-E620C040955E}" srcOrd="3" destOrd="0" presId="urn:microsoft.com/office/officeart/2018/2/layout/IconLabelDescriptionList"/>
    <dgm:cxn modelId="{55AF59C3-E412-4A15-95BD-325DF6528E94}" type="presParOf" srcId="{5B47EBC9-3B09-40FE-AA15-743687179A12}" destId="{C5ADF3FD-B65C-47F5-AF83-40AA10146873}" srcOrd="4" destOrd="0" presId="urn:microsoft.com/office/officeart/2018/2/layout/IconLabelDescriptionList"/>
    <dgm:cxn modelId="{F58CFE4E-89F0-416F-B596-CC584C293155}" type="presParOf" srcId="{D1D75AE5-C746-4389-A183-B15D03AEB92A}" destId="{70E10D29-3EB9-4953-8469-E49301E6CA98}" srcOrd="1" destOrd="0" presId="urn:microsoft.com/office/officeart/2018/2/layout/IconLabelDescriptionList"/>
    <dgm:cxn modelId="{0E93A830-38F2-4FF2-A9BC-C1239517FAA9}" type="presParOf" srcId="{D1D75AE5-C746-4389-A183-B15D03AEB92A}" destId="{48D23CDB-4F4C-4F42-80FC-A5DFB0F266AB}" srcOrd="2" destOrd="0" presId="urn:microsoft.com/office/officeart/2018/2/layout/IconLabelDescriptionList"/>
    <dgm:cxn modelId="{BC9C70B8-222B-414C-B53D-56E930F53C4B}" type="presParOf" srcId="{48D23CDB-4F4C-4F42-80FC-A5DFB0F266AB}" destId="{84BB6C77-B4BD-4C6C-9187-3C727C0829E7}" srcOrd="0" destOrd="0" presId="urn:microsoft.com/office/officeart/2018/2/layout/IconLabelDescriptionList"/>
    <dgm:cxn modelId="{11DD7232-5DCA-4920-84E2-D5E2D87F68E3}" type="presParOf" srcId="{48D23CDB-4F4C-4F42-80FC-A5DFB0F266AB}" destId="{F326C65E-B465-4858-B596-E1F944BE520F}" srcOrd="1" destOrd="0" presId="urn:microsoft.com/office/officeart/2018/2/layout/IconLabelDescriptionList"/>
    <dgm:cxn modelId="{BF5C1004-77E5-41E0-8468-8B4AE5AA19F3}" type="presParOf" srcId="{48D23CDB-4F4C-4F42-80FC-A5DFB0F266AB}" destId="{06907036-2ADC-410F-8803-6D292F85FD96}" srcOrd="2" destOrd="0" presId="urn:microsoft.com/office/officeart/2018/2/layout/IconLabelDescriptionList"/>
    <dgm:cxn modelId="{409D5739-1769-4829-B8BE-EBCA4BF2F3D7}" type="presParOf" srcId="{48D23CDB-4F4C-4F42-80FC-A5DFB0F266AB}" destId="{D91147DF-61CA-439A-BC90-55BF494DAE88}" srcOrd="3" destOrd="0" presId="urn:microsoft.com/office/officeart/2018/2/layout/IconLabelDescriptionList"/>
    <dgm:cxn modelId="{9C7D4160-1804-497C-B4BB-9628B5715CA2}" type="presParOf" srcId="{48D23CDB-4F4C-4F42-80FC-A5DFB0F266AB}" destId="{0CE96D40-07AB-48B7-A793-A514E07A1458}"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42433C3-9C6D-4D0C-852B-C532CE8B31F7}" type="doc">
      <dgm:prSet loTypeId="urn:microsoft.com/office/officeart/2018/2/layout/IconVerticalSolidList" loCatId="icon" qsTypeId="urn:microsoft.com/office/officeart/2005/8/quickstyle/simple1" qsCatId="simple" csTypeId="urn:microsoft.com/office/officeart/2005/8/colors/accent1_5" csCatId="accent1" phldr="1"/>
      <dgm:spPr/>
      <dgm:t>
        <a:bodyPr/>
        <a:lstStyle/>
        <a:p>
          <a:endParaRPr lang="en-US"/>
        </a:p>
      </dgm:t>
    </dgm:pt>
    <dgm:pt modelId="{49C4C498-0B80-45AB-88A0-5768D315E231}">
      <dgm:prSet custT="1"/>
      <dgm:spPr/>
      <dgm:t>
        <a:bodyPr/>
        <a:lstStyle/>
        <a:p>
          <a:pPr>
            <a:lnSpc>
              <a:spcPct val="100000"/>
            </a:lnSpc>
          </a:pPr>
          <a:r>
            <a:rPr lang="en-US" sz="1000"/>
            <a:t>Acute HIV symptoms</a:t>
          </a:r>
        </a:p>
      </dgm:t>
    </dgm:pt>
    <dgm:pt modelId="{8C6004E1-75F2-4C2D-B6FB-47F7E3397040}" type="parTrans" cxnId="{8997FA78-741B-4ED4-B115-B8723A45F74C}">
      <dgm:prSet/>
      <dgm:spPr/>
      <dgm:t>
        <a:bodyPr/>
        <a:lstStyle/>
        <a:p>
          <a:endParaRPr lang="en-US" sz="1000"/>
        </a:p>
      </dgm:t>
    </dgm:pt>
    <dgm:pt modelId="{96D255E8-A4B4-42C8-9BA6-2F46B3B0BBAE}" type="sibTrans" cxnId="{8997FA78-741B-4ED4-B115-B8723A45F74C}">
      <dgm:prSet/>
      <dgm:spPr/>
      <dgm:t>
        <a:bodyPr/>
        <a:lstStyle/>
        <a:p>
          <a:endParaRPr lang="en-US" sz="1000"/>
        </a:p>
      </dgm:t>
    </dgm:pt>
    <dgm:pt modelId="{2BFD7AAB-C253-4563-85A3-27908AFD4CE4}">
      <dgm:prSet custT="1"/>
      <dgm:spPr/>
      <dgm:t>
        <a:bodyPr/>
        <a:lstStyle/>
        <a:p>
          <a:pPr>
            <a:lnSpc>
              <a:spcPct val="100000"/>
            </a:lnSpc>
          </a:pPr>
          <a:r>
            <a:rPr lang="en-US" sz="1000"/>
            <a:t>History of renal disease</a:t>
          </a:r>
        </a:p>
      </dgm:t>
    </dgm:pt>
    <dgm:pt modelId="{B11733B3-EFC4-408B-AAC2-34CAE21A3ACF}" type="parTrans" cxnId="{195B6068-602F-488C-9471-E801A4F13950}">
      <dgm:prSet/>
      <dgm:spPr/>
      <dgm:t>
        <a:bodyPr/>
        <a:lstStyle/>
        <a:p>
          <a:endParaRPr lang="en-US" sz="1000"/>
        </a:p>
      </dgm:t>
    </dgm:pt>
    <dgm:pt modelId="{AC89495D-1018-4F59-8D63-D15759041041}" type="sibTrans" cxnId="{195B6068-602F-488C-9471-E801A4F13950}">
      <dgm:prSet/>
      <dgm:spPr/>
      <dgm:t>
        <a:bodyPr/>
        <a:lstStyle/>
        <a:p>
          <a:endParaRPr lang="en-US" sz="1000"/>
        </a:p>
      </dgm:t>
    </dgm:pt>
    <dgm:pt modelId="{83918F33-8027-48D3-BFBB-50FC552D2990}">
      <dgm:prSet custT="1"/>
      <dgm:spPr/>
      <dgm:t>
        <a:bodyPr/>
        <a:lstStyle/>
        <a:p>
          <a:pPr>
            <a:lnSpc>
              <a:spcPct val="100000"/>
            </a:lnSpc>
          </a:pPr>
          <a:r>
            <a:rPr lang="en-US" sz="1000" dirty="0"/>
            <a:t>Inability to get blood drawn that day </a:t>
          </a:r>
        </a:p>
        <a:p>
          <a:pPr>
            <a:lnSpc>
              <a:spcPct val="100000"/>
            </a:lnSpc>
          </a:pPr>
          <a:r>
            <a:rPr lang="en-US" sz="1000" dirty="0"/>
            <a:t>(unless recent labs available)</a:t>
          </a:r>
        </a:p>
      </dgm:t>
    </dgm:pt>
    <dgm:pt modelId="{7066F3FE-7451-4222-BB17-34F3AB5677E2}" type="parTrans" cxnId="{B7AF517E-0865-4134-8DFA-24E0E20F5FCC}">
      <dgm:prSet/>
      <dgm:spPr/>
      <dgm:t>
        <a:bodyPr/>
        <a:lstStyle/>
        <a:p>
          <a:endParaRPr lang="en-US" sz="1000"/>
        </a:p>
      </dgm:t>
    </dgm:pt>
    <dgm:pt modelId="{1F98F5F0-51BC-47EC-87FE-4C536BCC7A63}" type="sibTrans" cxnId="{B7AF517E-0865-4134-8DFA-24E0E20F5FCC}">
      <dgm:prSet/>
      <dgm:spPr/>
      <dgm:t>
        <a:bodyPr/>
        <a:lstStyle/>
        <a:p>
          <a:endParaRPr lang="en-US" sz="1000"/>
        </a:p>
      </dgm:t>
    </dgm:pt>
    <dgm:pt modelId="{09B2DAE2-C351-4EE1-9506-F06C67B11622}">
      <dgm:prSet custT="1"/>
      <dgm:spPr/>
      <dgm:t>
        <a:bodyPr/>
        <a:lstStyle/>
        <a:p>
          <a:pPr>
            <a:lnSpc>
              <a:spcPct val="100000"/>
            </a:lnSpc>
          </a:pPr>
          <a:r>
            <a:rPr lang="en-US" sz="1000"/>
            <a:t>No contact info for follow-up</a:t>
          </a:r>
        </a:p>
      </dgm:t>
    </dgm:pt>
    <dgm:pt modelId="{BDF15E69-C88B-4654-BA99-410BD12CA4AB}" type="parTrans" cxnId="{EF59B886-8173-4E17-980D-F55D8A5412EC}">
      <dgm:prSet/>
      <dgm:spPr/>
      <dgm:t>
        <a:bodyPr/>
        <a:lstStyle/>
        <a:p>
          <a:endParaRPr lang="en-US" sz="1000"/>
        </a:p>
      </dgm:t>
    </dgm:pt>
    <dgm:pt modelId="{78C36B94-35F8-4EF4-BE0E-9D94D6A11CA3}" type="sibTrans" cxnId="{EF59B886-8173-4E17-980D-F55D8A5412EC}">
      <dgm:prSet/>
      <dgm:spPr/>
      <dgm:t>
        <a:bodyPr/>
        <a:lstStyle/>
        <a:p>
          <a:endParaRPr lang="en-US" sz="1000"/>
        </a:p>
      </dgm:t>
    </dgm:pt>
    <dgm:pt modelId="{902565DE-3899-4F91-A683-834E80B6EB83}">
      <dgm:prSet custT="1"/>
      <dgm:spPr/>
      <dgm:t>
        <a:bodyPr/>
        <a:lstStyle/>
        <a:p>
          <a:pPr>
            <a:lnSpc>
              <a:spcPct val="100000"/>
            </a:lnSpc>
          </a:pPr>
          <a:r>
            <a:rPr lang="en-US" sz="1000" dirty="0"/>
            <a:t>No mechanism for coverage of PrEP prescriptions</a:t>
          </a:r>
        </a:p>
      </dgm:t>
    </dgm:pt>
    <dgm:pt modelId="{C1ADB756-93CC-4F68-8047-2350F5B28F64}" type="parTrans" cxnId="{4294AB9E-EFC7-4BC0-8228-560F99A6D671}">
      <dgm:prSet/>
      <dgm:spPr/>
      <dgm:t>
        <a:bodyPr/>
        <a:lstStyle/>
        <a:p>
          <a:endParaRPr lang="en-US" sz="1000"/>
        </a:p>
      </dgm:t>
    </dgm:pt>
    <dgm:pt modelId="{C092F192-0098-4112-AEB0-1396C1274242}" type="sibTrans" cxnId="{4294AB9E-EFC7-4BC0-8228-560F99A6D671}">
      <dgm:prSet/>
      <dgm:spPr/>
      <dgm:t>
        <a:bodyPr/>
        <a:lstStyle/>
        <a:p>
          <a:endParaRPr lang="en-US" sz="1000"/>
        </a:p>
      </dgm:t>
    </dgm:pt>
    <dgm:pt modelId="{C422E31E-280F-4220-8948-DA503DA99DB7}">
      <dgm:prSet custT="1"/>
      <dgm:spPr/>
      <dgm:t>
        <a:bodyPr/>
        <a:lstStyle/>
        <a:p>
          <a:pPr>
            <a:lnSpc>
              <a:spcPct val="100000"/>
            </a:lnSpc>
          </a:pPr>
          <a:r>
            <a:rPr lang="en-US" sz="1000"/>
            <a:t>Caution </a:t>
          </a:r>
        </a:p>
      </dgm:t>
    </dgm:pt>
    <dgm:pt modelId="{EF5F2A16-6CB3-4747-A293-3608E5C50842}" type="parTrans" cxnId="{6A2251A1-D56D-4B7C-BED4-6785F50103F1}">
      <dgm:prSet/>
      <dgm:spPr/>
      <dgm:t>
        <a:bodyPr/>
        <a:lstStyle/>
        <a:p>
          <a:endParaRPr lang="en-US" sz="1000"/>
        </a:p>
      </dgm:t>
    </dgm:pt>
    <dgm:pt modelId="{5487603B-7E08-4A53-974A-A2E5F9E6F899}" type="sibTrans" cxnId="{6A2251A1-D56D-4B7C-BED4-6785F50103F1}">
      <dgm:prSet/>
      <dgm:spPr/>
      <dgm:t>
        <a:bodyPr/>
        <a:lstStyle/>
        <a:p>
          <a:endParaRPr lang="en-US" sz="1000"/>
        </a:p>
      </dgm:t>
    </dgm:pt>
    <dgm:pt modelId="{D13C4327-9D5A-41BF-B6A8-346DADB6ADCD}">
      <dgm:prSet custT="1"/>
      <dgm:spPr/>
      <dgm:t>
        <a:bodyPr/>
        <a:lstStyle/>
        <a:p>
          <a:pPr>
            <a:lnSpc>
              <a:spcPct val="100000"/>
            </a:lnSpc>
          </a:pPr>
          <a:r>
            <a:rPr lang="en-US" sz="1000"/>
            <a:t>History of Hep B (stopping PrEP could lead to Hep B flare)</a:t>
          </a:r>
        </a:p>
      </dgm:t>
    </dgm:pt>
    <dgm:pt modelId="{1E084BB9-1C1C-4241-B2BD-8DC484ED8640}" type="parTrans" cxnId="{2730EF89-109C-435A-9C8A-24C00CB2A998}">
      <dgm:prSet/>
      <dgm:spPr/>
      <dgm:t>
        <a:bodyPr/>
        <a:lstStyle/>
        <a:p>
          <a:endParaRPr lang="en-US" sz="1000"/>
        </a:p>
      </dgm:t>
    </dgm:pt>
    <dgm:pt modelId="{306FD41A-57CF-45F1-BF28-A8DDBD41B5AF}" type="sibTrans" cxnId="{2730EF89-109C-435A-9C8A-24C00CB2A998}">
      <dgm:prSet/>
      <dgm:spPr/>
      <dgm:t>
        <a:bodyPr/>
        <a:lstStyle/>
        <a:p>
          <a:endParaRPr lang="en-US" sz="1000"/>
        </a:p>
      </dgm:t>
    </dgm:pt>
    <dgm:pt modelId="{35698D92-A6C8-4E36-AB11-1E629F4D3B4E}">
      <dgm:prSet custT="1"/>
      <dgm:spPr/>
      <dgm:t>
        <a:bodyPr/>
        <a:lstStyle/>
        <a:p>
          <a:pPr>
            <a:lnSpc>
              <a:spcPct val="100000"/>
            </a:lnSpc>
          </a:pPr>
          <a:r>
            <a:rPr lang="en-US" sz="1000"/>
            <a:t>Risk factors for renal disease</a:t>
          </a:r>
        </a:p>
      </dgm:t>
    </dgm:pt>
    <dgm:pt modelId="{1C98B40B-83A6-4CBF-8EB8-9B28F569D9C1}" type="parTrans" cxnId="{321F0479-8663-4844-85E4-FFAA73EE1E98}">
      <dgm:prSet/>
      <dgm:spPr/>
      <dgm:t>
        <a:bodyPr/>
        <a:lstStyle/>
        <a:p>
          <a:endParaRPr lang="en-US" sz="1000"/>
        </a:p>
      </dgm:t>
    </dgm:pt>
    <dgm:pt modelId="{C2427A5F-E0E2-449C-B45C-792B8C4C73FE}" type="sibTrans" cxnId="{321F0479-8663-4844-85E4-FFAA73EE1E98}">
      <dgm:prSet/>
      <dgm:spPr/>
      <dgm:t>
        <a:bodyPr/>
        <a:lstStyle/>
        <a:p>
          <a:endParaRPr lang="en-US" sz="1000"/>
        </a:p>
      </dgm:t>
    </dgm:pt>
    <dgm:pt modelId="{78E16B80-D7D3-4DF1-ABEC-DA0A03CA4CBE}" type="pres">
      <dgm:prSet presAssocID="{E42433C3-9C6D-4D0C-852B-C532CE8B31F7}" presName="root" presStyleCnt="0">
        <dgm:presLayoutVars>
          <dgm:dir/>
          <dgm:resizeHandles val="exact"/>
        </dgm:presLayoutVars>
      </dgm:prSet>
      <dgm:spPr/>
    </dgm:pt>
    <dgm:pt modelId="{15E60691-B69E-471E-AD38-9F5F69A21A86}" type="pres">
      <dgm:prSet presAssocID="{49C4C498-0B80-45AB-88A0-5768D315E231}" presName="compNode" presStyleCnt="0"/>
      <dgm:spPr/>
    </dgm:pt>
    <dgm:pt modelId="{AA704365-E68A-4C38-BF65-EB8246515BE4}" type="pres">
      <dgm:prSet presAssocID="{49C4C498-0B80-45AB-88A0-5768D315E231}" presName="bgRect" presStyleLbl="bgShp" presStyleIdx="0" presStyleCnt="6"/>
      <dgm:spPr/>
    </dgm:pt>
    <dgm:pt modelId="{BB079CE7-A0B3-4E87-A6FF-79676DD8173C}" type="pres">
      <dgm:prSet presAssocID="{49C4C498-0B80-45AB-88A0-5768D315E231}" presName="iconRect" presStyleLbl="node1" presStyleIdx="0" presStyleCnt="6"/>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Fever with solid fill"/>
        </a:ext>
      </dgm:extLst>
    </dgm:pt>
    <dgm:pt modelId="{0C902ABD-9626-46B3-8B6A-01503C0A3FEA}" type="pres">
      <dgm:prSet presAssocID="{49C4C498-0B80-45AB-88A0-5768D315E231}" presName="spaceRect" presStyleCnt="0"/>
      <dgm:spPr/>
    </dgm:pt>
    <dgm:pt modelId="{C2D2F34C-5B3E-40CA-AE08-1E1CD9EDA1E7}" type="pres">
      <dgm:prSet presAssocID="{49C4C498-0B80-45AB-88A0-5768D315E231}" presName="parTx" presStyleLbl="revTx" presStyleIdx="0" presStyleCnt="7">
        <dgm:presLayoutVars>
          <dgm:chMax val="0"/>
          <dgm:chPref val="0"/>
        </dgm:presLayoutVars>
      </dgm:prSet>
      <dgm:spPr/>
    </dgm:pt>
    <dgm:pt modelId="{5D781E98-E198-4705-8E68-A0B3192A3AB3}" type="pres">
      <dgm:prSet presAssocID="{96D255E8-A4B4-42C8-9BA6-2F46B3B0BBAE}" presName="sibTrans" presStyleCnt="0"/>
      <dgm:spPr/>
    </dgm:pt>
    <dgm:pt modelId="{C0251A39-6312-4B20-92EC-FC5E6DB8CAA9}" type="pres">
      <dgm:prSet presAssocID="{2BFD7AAB-C253-4563-85A3-27908AFD4CE4}" presName="compNode" presStyleCnt="0"/>
      <dgm:spPr/>
    </dgm:pt>
    <dgm:pt modelId="{AC25D45B-4670-471D-9ADE-A659684F625F}" type="pres">
      <dgm:prSet presAssocID="{2BFD7AAB-C253-4563-85A3-27908AFD4CE4}" presName="bgRect" presStyleLbl="bgShp" presStyleIdx="1" presStyleCnt="6"/>
      <dgm:spPr/>
    </dgm:pt>
    <dgm:pt modelId="{5C374BD2-8688-46D4-9C51-2075E9CA9541}" type="pres">
      <dgm:prSet presAssocID="{2BFD7AAB-C253-4563-85A3-27908AFD4CE4}" presName="iconRect" presStyleLbl="node1" presStyleIdx="1" presStyleCnt="6"/>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Kidneys with solid fill"/>
        </a:ext>
      </dgm:extLst>
    </dgm:pt>
    <dgm:pt modelId="{09989DD3-F650-43D4-B93E-168B3CDB3AA3}" type="pres">
      <dgm:prSet presAssocID="{2BFD7AAB-C253-4563-85A3-27908AFD4CE4}" presName="spaceRect" presStyleCnt="0"/>
      <dgm:spPr/>
    </dgm:pt>
    <dgm:pt modelId="{E587F3B8-0D94-405B-BC49-0C5F78A16B7A}" type="pres">
      <dgm:prSet presAssocID="{2BFD7AAB-C253-4563-85A3-27908AFD4CE4}" presName="parTx" presStyleLbl="revTx" presStyleIdx="1" presStyleCnt="7">
        <dgm:presLayoutVars>
          <dgm:chMax val="0"/>
          <dgm:chPref val="0"/>
        </dgm:presLayoutVars>
      </dgm:prSet>
      <dgm:spPr/>
    </dgm:pt>
    <dgm:pt modelId="{7BC52DD7-2317-4FE8-B33C-4A3627EEEFB9}" type="pres">
      <dgm:prSet presAssocID="{AC89495D-1018-4F59-8D63-D15759041041}" presName="sibTrans" presStyleCnt="0"/>
      <dgm:spPr/>
    </dgm:pt>
    <dgm:pt modelId="{CEC5FF6F-F8FA-459B-9B2C-B81D5CC66A15}" type="pres">
      <dgm:prSet presAssocID="{83918F33-8027-48D3-BFBB-50FC552D2990}" presName="compNode" presStyleCnt="0"/>
      <dgm:spPr/>
    </dgm:pt>
    <dgm:pt modelId="{EE4A9BE2-7F8E-4C3A-9EB5-9E2A390DBA28}" type="pres">
      <dgm:prSet presAssocID="{83918F33-8027-48D3-BFBB-50FC552D2990}" presName="bgRect" presStyleLbl="bgShp" presStyleIdx="2" presStyleCnt="6"/>
      <dgm:spPr/>
    </dgm:pt>
    <dgm:pt modelId="{78DA378A-3A67-4CBC-A958-ED769D07F893}" type="pres">
      <dgm:prSet presAssocID="{83918F33-8027-48D3-BFBB-50FC552D2990}" presName="iconRect" presStyleLbl="node1" presStyleIdx="2" presStyleCnt="6"/>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Needle with solid fill"/>
        </a:ext>
      </dgm:extLst>
    </dgm:pt>
    <dgm:pt modelId="{E111B1A1-BFC3-470B-9661-BDFBF3BD56DC}" type="pres">
      <dgm:prSet presAssocID="{83918F33-8027-48D3-BFBB-50FC552D2990}" presName="spaceRect" presStyleCnt="0"/>
      <dgm:spPr/>
    </dgm:pt>
    <dgm:pt modelId="{17DE77AA-DFB5-4D03-B953-DD2AAA845910}" type="pres">
      <dgm:prSet presAssocID="{83918F33-8027-48D3-BFBB-50FC552D2990}" presName="parTx" presStyleLbl="revTx" presStyleIdx="2" presStyleCnt="7">
        <dgm:presLayoutVars>
          <dgm:chMax val="0"/>
          <dgm:chPref val="0"/>
        </dgm:presLayoutVars>
      </dgm:prSet>
      <dgm:spPr/>
    </dgm:pt>
    <dgm:pt modelId="{3DEDD839-B96F-46D0-8B9B-C53023E9D94A}" type="pres">
      <dgm:prSet presAssocID="{1F98F5F0-51BC-47EC-87FE-4C536BCC7A63}" presName="sibTrans" presStyleCnt="0"/>
      <dgm:spPr/>
    </dgm:pt>
    <dgm:pt modelId="{D847B13E-3F23-4C71-BC28-9EA894496292}" type="pres">
      <dgm:prSet presAssocID="{09B2DAE2-C351-4EE1-9506-F06C67B11622}" presName="compNode" presStyleCnt="0"/>
      <dgm:spPr/>
    </dgm:pt>
    <dgm:pt modelId="{20387DC7-66F7-4CF6-A613-B08F6943EFBA}" type="pres">
      <dgm:prSet presAssocID="{09B2DAE2-C351-4EE1-9506-F06C67B11622}" presName="bgRect" presStyleLbl="bgShp" presStyleIdx="3" presStyleCnt="6"/>
      <dgm:spPr/>
    </dgm:pt>
    <dgm:pt modelId="{BA21D005-2A42-4367-A5CC-00CA62802879}" type="pres">
      <dgm:prSet presAssocID="{09B2DAE2-C351-4EE1-9506-F06C67B11622}"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No sign"/>
        </a:ext>
      </dgm:extLst>
    </dgm:pt>
    <dgm:pt modelId="{183D2E7A-3C07-4C47-915F-B6353B048DE6}" type="pres">
      <dgm:prSet presAssocID="{09B2DAE2-C351-4EE1-9506-F06C67B11622}" presName="spaceRect" presStyleCnt="0"/>
      <dgm:spPr/>
    </dgm:pt>
    <dgm:pt modelId="{D54C4A09-CB7B-4045-807D-BF0E880EFB1C}" type="pres">
      <dgm:prSet presAssocID="{09B2DAE2-C351-4EE1-9506-F06C67B11622}" presName="parTx" presStyleLbl="revTx" presStyleIdx="3" presStyleCnt="7">
        <dgm:presLayoutVars>
          <dgm:chMax val="0"/>
          <dgm:chPref val="0"/>
        </dgm:presLayoutVars>
      </dgm:prSet>
      <dgm:spPr/>
    </dgm:pt>
    <dgm:pt modelId="{8EBD8032-DDEC-4599-BF14-B6FF3A0F4333}" type="pres">
      <dgm:prSet presAssocID="{78C36B94-35F8-4EF4-BE0E-9D94D6A11CA3}" presName="sibTrans" presStyleCnt="0"/>
      <dgm:spPr/>
    </dgm:pt>
    <dgm:pt modelId="{A7A623A9-A9E4-4FC8-8B5F-5827E7A9C1C9}" type="pres">
      <dgm:prSet presAssocID="{902565DE-3899-4F91-A683-834E80B6EB83}" presName="compNode" presStyleCnt="0"/>
      <dgm:spPr/>
    </dgm:pt>
    <dgm:pt modelId="{35C4E82F-47CE-484C-8983-CB7FBAA5E70A}" type="pres">
      <dgm:prSet presAssocID="{902565DE-3899-4F91-A683-834E80B6EB83}" presName="bgRect" presStyleLbl="bgShp" presStyleIdx="4" presStyleCnt="6"/>
      <dgm:spPr/>
    </dgm:pt>
    <dgm:pt modelId="{8ADDE327-3468-4E9D-BD0C-D4FE32C8FCA0}" type="pres">
      <dgm:prSet presAssocID="{902565DE-3899-4F91-A683-834E80B6EB83}"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Money"/>
        </a:ext>
      </dgm:extLst>
    </dgm:pt>
    <dgm:pt modelId="{1ED94E7C-A511-481F-97DC-641ED596C4FA}" type="pres">
      <dgm:prSet presAssocID="{902565DE-3899-4F91-A683-834E80B6EB83}" presName="spaceRect" presStyleCnt="0"/>
      <dgm:spPr/>
    </dgm:pt>
    <dgm:pt modelId="{2507A57D-1454-4E4B-801C-F98FACA2E81F}" type="pres">
      <dgm:prSet presAssocID="{902565DE-3899-4F91-A683-834E80B6EB83}" presName="parTx" presStyleLbl="revTx" presStyleIdx="4" presStyleCnt="7">
        <dgm:presLayoutVars>
          <dgm:chMax val="0"/>
          <dgm:chPref val="0"/>
        </dgm:presLayoutVars>
      </dgm:prSet>
      <dgm:spPr/>
    </dgm:pt>
    <dgm:pt modelId="{C0B40F28-A3FE-4989-8954-885EB6FF6153}" type="pres">
      <dgm:prSet presAssocID="{C092F192-0098-4112-AEB0-1396C1274242}" presName="sibTrans" presStyleCnt="0"/>
      <dgm:spPr/>
    </dgm:pt>
    <dgm:pt modelId="{86310EAB-0C40-468A-9C4E-823A5A9271FC}" type="pres">
      <dgm:prSet presAssocID="{C422E31E-280F-4220-8948-DA503DA99DB7}" presName="compNode" presStyleCnt="0"/>
      <dgm:spPr/>
    </dgm:pt>
    <dgm:pt modelId="{81A2AC65-60DD-454D-8AFC-460D004C2D41}" type="pres">
      <dgm:prSet presAssocID="{C422E31E-280F-4220-8948-DA503DA99DB7}" presName="bgRect" presStyleLbl="bgShp" presStyleIdx="5" presStyleCnt="6"/>
      <dgm:spPr/>
    </dgm:pt>
    <dgm:pt modelId="{37B85DB4-341D-45A4-821C-159748F52A4C}" type="pres">
      <dgm:prSet presAssocID="{C422E31E-280F-4220-8948-DA503DA99DB7}"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Warning with solid fill"/>
        </a:ext>
      </dgm:extLst>
    </dgm:pt>
    <dgm:pt modelId="{77208D64-E680-446F-92BF-8CE7BB55DCBF}" type="pres">
      <dgm:prSet presAssocID="{C422E31E-280F-4220-8948-DA503DA99DB7}" presName="spaceRect" presStyleCnt="0"/>
      <dgm:spPr/>
    </dgm:pt>
    <dgm:pt modelId="{78BA8BBF-9C4F-4AA0-AFAD-FC17F412F4DD}" type="pres">
      <dgm:prSet presAssocID="{C422E31E-280F-4220-8948-DA503DA99DB7}" presName="parTx" presStyleLbl="revTx" presStyleIdx="5" presStyleCnt="7">
        <dgm:presLayoutVars>
          <dgm:chMax val="0"/>
          <dgm:chPref val="0"/>
        </dgm:presLayoutVars>
      </dgm:prSet>
      <dgm:spPr/>
    </dgm:pt>
    <dgm:pt modelId="{5AB68840-7ADD-4A32-9195-C9F3F2B64F39}" type="pres">
      <dgm:prSet presAssocID="{C422E31E-280F-4220-8948-DA503DA99DB7}" presName="desTx" presStyleLbl="revTx" presStyleIdx="6" presStyleCnt="7">
        <dgm:presLayoutVars/>
      </dgm:prSet>
      <dgm:spPr/>
    </dgm:pt>
  </dgm:ptLst>
  <dgm:cxnLst>
    <dgm:cxn modelId="{75069C1F-0B8D-4DEA-B74B-FE48E1B96A93}" type="presOf" srcId="{E42433C3-9C6D-4D0C-852B-C532CE8B31F7}" destId="{78E16B80-D7D3-4DF1-ABEC-DA0A03CA4CBE}" srcOrd="0" destOrd="0" presId="urn:microsoft.com/office/officeart/2018/2/layout/IconVerticalSolidList"/>
    <dgm:cxn modelId="{0E431540-68FA-4944-984E-26AA4F71D052}" type="presOf" srcId="{D13C4327-9D5A-41BF-B6A8-346DADB6ADCD}" destId="{5AB68840-7ADD-4A32-9195-C9F3F2B64F39}" srcOrd="0" destOrd="0" presId="urn:microsoft.com/office/officeart/2018/2/layout/IconVerticalSolidList"/>
    <dgm:cxn modelId="{AF773159-7B98-423A-80A5-3991950CCCCF}" type="presOf" srcId="{902565DE-3899-4F91-A683-834E80B6EB83}" destId="{2507A57D-1454-4E4B-801C-F98FACA2E81F}" srcOrd="0" destOrd="0" presId="urn:microsoft.com/office/officeart/2018/2/layout/IconVerticalSolidList"/>
    <dgm:cxn modelId="{A9374D5F-F433-4C95-AF2F-294912A6CF7C}" type="presOf" srcId="{49C4C498-0B80-45AB-88A0-5768D315E231}" destId="{C2D2F34C-5B3E-40CA-AE08-1E1CD9EDA1E7}" srcOrd="0" destOrd="0" presId="urn:microsoft.com/office/officeart/2018/2/layout/IconVerticalSolidList"/>
    <dgm:cxn modelId="{195B6068-602F-488C-9471-E801A4F13950}" srcId="{E42433C3-9C6D-4D0C-852B-C532CE8B31F7}" destId="{2BFD7AAB-C253-4563-85A3-27908AFD4CE4}" srcOrd="1" destOrd="0" parTransId="{B11733B3-EFC4-408B-AAC2-34CAE21A3ACF}" sibTransId="{AC89495D-1018-4F59-8D63-D15759041041}"/>
    <dgm:cxn modelId="{30627A6A-8847-4BF4-AF3A-48C44EC35350}" type="presOf" srcId="{09B2DAE2-C351-4EE1-9506-F06C67B11622}" destId="{D54C4A09-CB7B-4045-807D-BF0E880EFB1C}" srcOrd="0" destOrd="0" presId="urn:microsoft.com/office/officeart/2018/2/layout/IconVerticalSolidList"/>
    <dgm:cxn modelId="{AEF1796D-28DC-4704-89ED-CEAF1EE63B2E}" type="presOf" srcId="{C422E31E-280F-4220-8948-DA503DA99DB7}" destId="{78BA8BBF-9C4F-4AA0-AFAD-FC17F412F4DD}" srcOrd="0" destOrd="0" presId="urn:microsoft.com/office/officeart/2018/2/layout/IconVerticalSolidList"/>
    <dgm:cxn modelId="{8997FA78-741B-4ED4-B115-B8723A45F74C}" srcId="{E42433C3-9C6D-4D0C-852B-C532CE8B31F7}" destId="{49C4C498-0B80-45AB-88A0-5768D315E231}" srcOrd="0" destOrd="0" parTransId="{8C6004E1-75F2-4C2D-B6FB-47F7E3397040}" sibTransId="{96D255E8-A4B4-42C8-9BA6-2F46B3B0BBAE}"/>
    <dgm:cxn modelId="{321F0479-8663-4844-85E4-FFAA73EE1E98}" srcId="{C422E31E-280F-4220-8948-DA503DA99DB7}" destId="{35698D92-A6C8-4E36-AB11-1E629F4D3B4E}" srcOrd="1" destOrd="0" parTransId="{1C98B40B-83A6-4CBF-8EB8-9B28F569D9C1}" sibTransId="{C2427A5F-E0E2-449C-B45C-792B8C4C73FE}"/>
    <dgm:cxn modelId="{B7AF517E-0865-4134-8DFA-24E0E20F5FCC}" srcId="{E42433C3-9C6D-4D0C-852B-C532CE8B31F7}" destId="{83918F33-8027-48D3-BFBB-50FC552D2990}" srcOrd="2" destOrd="0" parTransId="{7066F3FE-7451-4222-BB17-34F3AB5677E2}" sibTransId="{1F98F5F0-51BC-47EC-87FE-4C536BCC7A63}"/>
    <dgm:cxn modelId="{EF59B886-8173-4E17-980D-F55D8A5412EC}" srcId="{E42433C3-9C6D-4D0C-852B-C532CE8B31F7}" destId="{09B2DAE2-C351-4EE1-9506-F06C67B11622}" srcOrd="3" destOrd="0" parTransId="{BDF15E69-C88B-4654-BA99-410BD12CA4AB}" sibTransId="{78C36B94-35F8-4EF4-BE0E-9D94D6A11CA3}"/>
    <dgm:cxn modelId="{2730EF89-109C-435A-9C8A-24C00CB2A998}" srcId="{C422E31E-280F-4220-8948-DA503DA99DB7}" destId="{D13C4327-9D5A-41BF-B6A8-346DADB6ADCD}" srcOrd="0" destOrd="0" parTransId="{1E084BB9-1C1C-4241-B2BD-8DC484ED8640}" sibTransId="{306FD41A-57CF-45F1-BF28-A8DDBD41B5AF}"/>
    <dgm:cxn modelId="{4294AB9E-EFC7-4BC0-8228-560F99A6D671}" srcId="{E42433C3-9C6D-4D0C-852B-C532CE8B31F7}" destId="{902565DE-3899-4F91-A683-834E80B6EB83}" srcOrd="4" destOrd="0" parTransId="{C1ADB756-93CC-4F68-8047-2350F5B28F64}" sibTransId="{C092F192-0098-4112-AEB0-1396C1274242}"/>
    <dgm:cxn modelId="{6A2251A1-D56D-4B7C-BED4-6785F50103F1}" srcId="{E42433C3-9C6D-4D0C-852B-C532CE8B31F7}" destId="{C422E31E-280F-4220-8948-DA503DA99DB7}" srcOrd="5" destOrd="0" parTransId="{EF5F2A16-6CB3-4747-A293-3608E5C50842}" sibTransId="{5487603B-7E08-4A53-974A-A2E5F9E6F899}"/>
    <dgm:cxn modelId="{E2AA76D4-F567-481C-8463-3E7EF7508E36}" type="presOf" srcId="{35698D92-A6C8-4E36-AB11-1E629F4D3B4E}" destId="{5AB68840-7ADD-4A32-9195-C9F3F2B64F39}" srcOrd="0" destOrd="1" presId="urn:microsoft.com/office/officeart/2018/2/layout/IconVerticalSolidList"/>
    <dgm:cxn modelId="{9A2C65E4-452E-4998-B770-92C92163E971}" type="presOf" srcId="{83918F33-8027-48D3-BFBB-50FC552D2990}" destId="{17DE77AA-DFB5-4D03-B953-DD2AAA845910}" srcOrd="0" destOrd="0" presId="urn:microsoft.com/office/officeart/2018/2/layout/IconVerticalSolidList"/>
    <dgm:cxn modelId="{3CA41DFC-1D88-4B8E-94EF-693838F902CD}" type="presOf" srcId="{2BFD7AAB-C253-4563-85A3-27908AFD4CE4}" destId="{E587F3B8-0D94-405B-BC49-0C5F78A16B7A}" srcOrd="0" destOrd="0" presId="urn:microsoft.com/office/officeart/2018/2/layout/IconVerticalSolidList"/>
    <dgm:cxn modelId="{60FFDCDB-E2F4-407E-8163-1CB8FFF1CE61}" type="presParOf" srcId="{78E16B80-D7D3-4DF1-ABEC-DA0A03CA4CBE}" destId="{15E60691-B69E-471E-AD38-9F5F69A21A86}" srcOrd="0" destOrd="0" presId="urn:microsoft.com/office/officeart/2018/2/layout/IconVerticalSolidList"/>
    <dgm:cxn modelId="{E12F74F5-78E1-42CF-BF18-4168021FC7A5}" type="presParOf" srcId="{15E60691-B69E-471E-AD38-9F5F69A21A86}" destId="{AA704365-E68A-4C38-BF65-EB8246515BE4}" srcOrd="0" destOrd="0" presId="urn:microsoft.com/office/officeart/2018/2/layout/IconVerticalSolidList"/>
    <dgm:cxn modelId="{52BDECED-A79C-4746-86F5-5514322E944E}" type="presParOf" srcId="{15E60691-B69E-471E-AD38-9F5F69A21A86}" destId="{BB079CE7-A0B3-4E87-A6FF-79676DD8173C}" srcOrd="1" destOrd="0" presId="urn:microsoft.com/office/officeart/2018/2/layout/IconVerticalSolidList"/>
    <dgm:cxn modelId="{3320FC1C-B2FC-4A85-A854-A371751CF5AB}" type="presParOf" srcId="{15E60691-B69E-471E-AD38-9F5F69A21A86}" destId="{0C902ABD-9626-46B3-8B6A-01503C0A3FEA}" srcOrd="2" destOrd="0" presId="urn:microsoft.com/office/officeart/2018/2/layout/IconVerticalSolidList"/>
    <dgm:cxn modelId="{E4A1C268-4828-41AA-AF0E-DC23C46D6EC3}" type="presParOf" srcId="{15E60691-B69E-471E-AD38-9F5F69A21A86}" destId="{C2D2F34C-5B3E-40CA-AE08-1E1CD9EDA1E7}" srcOrd="3" destOrd="0" presId="urn:microsoft.com/office/officeart/2018/2/layout/IconVerticalSolidList"/>
    <dgm:cxn modelId="{D7C4F50A-046F-4C15-8B9B-DD528343B15B}" type="presParOf" srcId="{78E16B80-D7D3-4DF1-ABEC-DA0A03CA4CBE}" destId="{5D781E98-E198-4705-8E68-A0B3192A3AB3}" srcOrd="1" destOrd="0" presId="urn:microsoft.com/office/officeart/2018/2/layout/IconVerticalSolidList"/>
    <dgm:cxn modelId="{33F27A33-F115-49A6-BA48-00A4F24E8341}" type="presParOf" srcId="{78E16B80-D7D3-4DF1-ABEC-DA0A03CA4CBE}" destId="{C0251A39-6312-4B20-92EC-FC5E6DB8CAA9}" srcOrd="2" destOrd="0" presId="urn:microsoft.com/office/officeart/2018/2/layout/IconVerticalSolidList"/>
    <dgm:cxn modelId="{EE8DC8E0-A11D-4F16-A5D0-B65D1FF3BAB7}" type="presParOf" srcId="{C0251A39-6312-4B20-92EC-FC5E6DB8CAA9}" destId="{AC25D45B-4670-471D-9ADE-A659684F625F}" srcOrd="0" destOrd="0" presId="urn:microsoft.com/office/officeart/2018/2/layout/IconVerticalSolidList"/>
    <dgm:cxn modelId="{93841A17-68D8-42B3-8727-D3DA6DE6A412}" type="presParOf" srcId="{C0251A39-6312-4B20-92EC-FC5E6DB8CAA9}" destId="{5C374BD2-8688-46D4-9C51-2075E9CA9541}" srcOrd="1" destOrd="0" presId="urn:microsoft.com/office/officeart/2018/2/layout/IconVerticalSolidList"/>
    <dgm:cxn modelId="{154F0B52-7146-4D10-8D9D-B3D72D4E92A3}" type="presParOf" srcId="{C0251A39-6312-4B20-92EC-FC5E6DB8CAA9}" destId="{09989DD3-F650-43D4-B93E-168B3CDB3AA3}" srcOrd="2" destOrd="0" presId="urn:microsoft.com/office/officeart/2018/2/layout/IconVerticalSolidList"/>
    <dgm:cxn modelId="{36A8B65D-9B70-4BE0-84E1-06FEAC4FFC41}" type="presParOf" srcId="{C0251A39-6312-4B20-92EC-FC5E6DB8CAA9}" destId="{E587F3B8-0D94-405B-BC49-0C5F78A16B7A}" srcOrd="3" destOrd="0" presId="urn:microsoft.com/office/officeart/2018/2/layout/IconVerticalSolidList"/>
    <dgm:cxn modelId="{1F9A3513-8F33-464E-B455-B2EC2F6CCA40}" type="presParOf" srcId="{78E16B80-D7D3-4DF1-ABEC-DA0A03CA4CBE}" destId="{7BC52DD7-2317-4FE8-B33C-4A3627EEEFB9}" srcOrd="3" destOrd="0" presId="urn:microsoft.com/office/officeart/2018/2/layout/IconVerticalSolidList"/>
    <dgm:cxn modelId="{34C27B52-B6BB-4192-A9EE-A920EA786FA9}" type="presParOf" srcId="{78E16B80-D7D3-4DF1-ABEC-DA0A03CA4CBE}" destId="{CEC5FF6F-F8FA-459B-9B2C-B81D5CC66A15}" srcOrd="4" destOrd="0" presId="urn:microsoft.com/office/officeart/2018/2/layout/IconVerticalSolidList"/>
    <dgm:cxn modelId="{EAFFAF35-1069-4C38-97A7-81EA45A2A358}" type="presParOf" srcId="{CEC5FF6F-F8FA-459B-9B2C-B81D5CC66A15}" destId="{EE4A9BE2-7F8E-4C3A-9EB5-9E2A390DBA28}" srcOrd="0" destOrd="0" presId="urn:microsoft.com/office/officeart/2018/2/layout/IconVerticalSolidList"/>
    <dgm:cxn modelId="{7065C8C2-C085-4DA4-AB9B-AAF2E0158D1F}" type="presParOf" srcId="{CEC5FF6F-F8FA-459B-9B2C-B81D5CC66A15}" destId="{78DA378A-3A67-4CBC-A958-ED769D07F893}" srcOrd="1" destOrd="0" presId="urn:microsoft.com/office/officeart/2018/2/layout/IconVerticalSolidList"/>
    <dgm:cxn modelId="{C9E74328-48CE-46D4-939B-782250224A42}" type="presParOf" srcId="{CEC5FF6F-F8FA-459B-9B2C-B81D5CC66A15}" destId="{E111B1A1-BFC3-470B-9661-BDFBF3BD56DC}" srcOrd="2" destOrd="0" presId="urn:microsoft.com/office/officeart/2018/2/layout/IconVerticalSolidList"/>
    <dgm:cxn modelId="{75CACF78-94D7-4954-9B7C-CC918E35DE53}" type="presParOf" srcId="{CEC5FF6F-F8FA-459B-9B2C-B81D5CC66A15}" destId="{17DE77AA-DFB5-4D03-B953-DD2AAA845910}" srcOrd="3" destOrd="0" presId="urn:microsoft.com/office/officeart/2018/2/layout/IconVerticalSolidList"/>
    <dgm:cxn modelId="{F7EDCF35-45DC-44E7-9FF8-D393605E5E2A}" type="presParOf" srcId="{78E16B80-D7D3-4DF1-ABEC-DA0A03CA4CBE}" destId="{3DEDD839-B96F-46D0-8B9B-C53023E9D94A}" srcOrd="5" destOrd="0" presId="urn:microsoft.com/office/officeart/2018/2/layout/IconVerticalSolidList"/>
    <dgm:cxn modelId="{7081A243-D844-43C0-8E4E-2E7E379E1EBD}" type="presParOf" srcId="{78E16B80-D7D3-4DF1-ABEC-DA0A03CA4CBE}" destId="{D847B13E-3F23-4C71-BC28-9EA894496292}" srcOrd="6" destOrd="0" presId="urn:microsoft.com/office/officeart/2018/2/layout/IconVerticalSolidList"/>
    <dgm:cxn modelId="{2F67A06B-661B-44A3-8DC2-63BB2058EB96}" type="presParOf" srcId="{D847B13E-3F23-4C71-BC28-9EA894496292}" destId="{20387DC7-66F7-4CF6-A613-B08F6943EFBA}" srcOrd="0" destOrd="0" presId="urn:microsoft.com/office/officeart/2018/2/layout/IconVerticalSolidList"/>
    <dgm:cxn modelId="{E598D365-E111-425C-853D-17835043DA9A}" type="presParOf" srcId="{D847B13E-3F23-4C71-BC28-9EA894496292}" destId="{BA21D005-2A42-4367-A5CC-00CA62802879}" srcOrd="1" destOrd="0" presId="urn:microsoft.com/office/officeart/2018/2/layout/IconVerticalSolidList"/>
    <dgm:cxn modelId="{F5261786-21FA-4745-B2F5-C1D4C73A9528}" type="presParOf" srcId="{D847B13E-3F23-4C71-BC28-9EA894496292}" destId="{183D2E7A-3C07-4C47-915F-B6353B048DE6}" srcOrd="2" destOrd="0" presId="urn:microsoft.com/office/officeart/2018/2/layout/IconVerticalSolidList"/>
    <dgm:cxn modelId="{07FF99C7-FD04-4567-99E6-8020ED5F5425}" type="presParOf" srcId="{D847B13E-3F23-4C71-BC28-9EA894496292}" destId="{D54C4A09-CB7B-4045-807D-BF0E880EFB1C}" srcOrd="3" destOrd="0" presId="urn:microsoft.com/office/officeart/2018/2/layout/IconVerticalSolidList"/>
    <dgm:cxn modelId="{20C652EA-0758-48A3-A430-603BB8AEF4F9}" type="presParOf" srcId="{78E16B80-D7D3-4DF1-ABEC-DA0A03CA4CBE}" destId="{8EBD8032-DDEC-4599-BF14-B6FF3A0F4333}" srcOrd="7" destOrd="0" presId="urn:microsoft.com/office/officeart/2018/2/layout/IconVerticalSolidList"/>
    <dgm:cxn modelId="{D9A4A5DF-7005-4A0D-998D-9DCF629489CB}" type="presParOf" srcId="{78E16B80-D7D3-4DF1-ABEC-DA0A03CA4CBE}" destId="{A7A623A9-A9E4-4FC8-8B5F-5827E7A9C1C9}" srcOrd="8" destOrd="0" presId="urn:microsoft.com/office/officeart/2018/2/layout/IconVerticalSolidList"/>
    <dgm:cxn modelId="{059B4363-E828-4A8D-B8B7-06CF754549FB}" type="presParOf" srcId="{A7A623A9-A9E4-4FC8-8B5F-5827E7A9C1C9}" destId="{35C4E82F-47CE-484C-8983-CB7FBAA5E70A}" srcOrd="0" destOrd="0" presId="urn:microsoft.com/office/officeart/2018/2/layout/IconVerticalSolidList"/>
    <dgm:cxn modelId="{2EA9AFEF-6B08-451E-BE2B-4A84E44E4209}" type="presParOf" srcId="{A7A623A9-A9E4-4FC8-8B5F-5827E7A9C1C9}" destId="{8ADDE327-3468-4E9D-BD0C-D4FE32C8FCA0}" srcOrd="1" destOrd="0" presId="urn:microsoft.com/office/officeart/2018/2/layout/IconVerticalSolidList"/>
    <dgm:cxn modelId="{04CD52D8-54A2-498E-8133-5F57E5512B6A}" type="presParOf" srcId="{A7A623A9-A9E4-4FC8-8B5F-5827E7A9C1C9}" destId="{1ED94E7C-A511-481F-97DC-641ED596C4FA}" srcOrd="2" destOrd="0" presId="urn:microsoft.com/office/officeart/2018/2/layout/IconVerticalSolidList"/>
    <dgm:cxn modelId="{94B78A63-9F36-4104-9078-9678040112BF}" type="presParOf" srcId="{A7A623A9-A9E4-4FC8-8B5F-5827E7A9C1C9}" destId="{2507A57D-1454-4E4B-801C-F98FACA2E81F}" srcOrd="3" destOrd="0" presId="urn:microsoft.com/office/officeart/2018/2/layout/IconVerticalSolidList"/>
    <dgm:cxn modelId="{C32BEBC2-0953-4F02-B08B-58CB9257D533}" type="presParOf" srcId="{78E16B80-D7D3-4DF1-ABEC-DA0A03CA4CBE}" destId="{C0B40F28-A3FE-4989-8954-885EB6FF6153}" srcOrd="9" destOrd="0" presId="urn:microsoft.com/office/officeart/2018/2/layout/IconVerticalSolidList"/>
    <dgm:cxn modelId="{914D3F9D-4A62-4911-856E-14563B7F2119}" type="presParOf" srcId="{78E16B80-D7D3-4DF1-ABEC-DA0A03CA4CBE}" destId="{86310EAB-0C40-468A-9C4E-823A5A9271FC}" srcOrd="10" destOrd="0" presId="urn:microsoft.com/office/officeart/2018/2/layout/IconVerticalSolidList"/>
    <dgm:cxn modelId="{47B63B1A-C7FA-4345-8B70-81AA7CE6FF3C}" type="presParOf" srcId="{86310EAB-0C40-468A-9C4E-823A5A9271FC}" destId="{81A2AC65-60DD-454D-8AFC-460D004C2D41}" srcOrd="0" destOrd="0" presId="urn:microsoft.com/office/officeart/2018/2/layout/IconVerticalSolidList"/>
    <dgm:cxn modelId="{7476428C-5A32-462D-BEA0-EB9320E25339}" type="presParOf" srcId="{86310EAB-0C40-468A-9C4E-823A5A9271FC}" destId="{37B85DB4-341D-45A4-821C-159748F52A4C}" srcOrd="1" destOrd="0" presId="urn:microsoft.com/office/officeart/2018/2/layout/IconVerticalSolidList"/>
    <dgm:cxn modelId="{EBF97ABA-3DC2-4BE4-993A-445F1A30A3D1}" type="presParOf" srcId="{86310EAB-0C40-468A-9C4E-823A5A9271FC}" destId="{77208D64-E680-446F-92BF-8CE7BB55DCBF}" srcOrd="2" destOrd="0" presId="urn:microsoft.com/office/officeart/2018/2/layout/IconVerticalSolidList"/>
    <dgm:cxn modelId="{CAAD8FFC-2DDA-4808-9CCB-D129580CCDC1}" type="presParOf" srcId="{86310EAB-0C40-468A-9C4E-823A5A9271FC}" destId="{78BA8BBF-9C4F-4AA0-AFAD-FC17F412F4DD}" srcOrd="3" destOrd="0" presId="urn:microsoft.com/office/officeart/2018/2/layout/IconVerticalSolidList"/>
    <dgm:cxn modelId="{C0ADDB01-CACE-4F2C-B6E3-D14ECF6679E6}" type="presParOf" srcId="{86310EAB-0C40-468A-9C4E-823A5A9271FC}" destId="{5AB68840-7ADD-4A32-9195-C9F3F2B64F39}"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921B336-84B2-49AE-9100-58B7C7353189}" type="doc">
      <dgm:prSet loTypeId="urn:microsoft.com/office/officeart/2005/8/layout/vList5" loCatId="list" qsTypeId="urn:microsoft.com/office/officeart/2005/8/quickstyle/simple1" qsCatId="simple" csTypeId="urn:microsoft.com/office/officeart/2005/8/colors/accent1_3" csCatId="accent1"/>
      <dgm:spPr/>
      <dgm:t>
        <a:bodyPr/>
        <a:lstStyle/>
        <a:p>
          <a:endParaRPr lang="en-US"/>
        </a:p>
      </dgm:t>
    </dgm:pt>
    <dgm:pt modelId="{66C0C4E8-0C72-4DC8-AC69-CADABDBE2A35}">
      <dgm:prSet/>
      <dgm:spPr/>
      <dgm:t>
        <a:bodyPr/>
        <a:lstStyle/>
        <a:p>
          <a:r>
            <a:rPr lang="en-US"/>
            <a:t>Community Health Centers </a:t>
          </a:r>
        </a:p>
      </dgm:t>
    </dgm:pt>
    <dgm:pt modelId="{EADB4DAF-2A9B-4609-8BED-0907057995C1}" type="parTrans" cxnId="{396FF4B3-A70F-4797-88A9-C040ABDB6229}">
      <dgm:prSet/>
      <dgm:spPr/>
      <dgm:t>
        <a:bodyPr/>
        <a:lstStyle/>
        <a:p>
          <a:endParaRPr lang="en-US"/>
        </a:p>
      </dgm:t>
    </dgm:pt>
    <dgm:pt modelId="{31FB1D5C-DC15-419C-A8C2-715342DF94A0}" type="sibTrans" cxnId="{396FF4B3-A70F-4797-88A9-C040ABDB6229}">
      <dgm:prSet/>
      <dgm:spPr/>
      <dgm:t>
        <a:bodyPr/>
        <a:lstStyle/>
        <a:p>
          <a:endParaRPr lang="en-US"/>
        </a:p>
      </dgm:t>
    </dgm:pt>
    <dgm:pt modelId="{5726E5AF-1F4A-4928-9A70-4254633D4386}">
      <dgm:prSet/>
      <dgm:spPr/>
      <dgm:t>
        <a:bodyPr/>
        <a:lstStyle/>
        <a:p>
          <a:r>
            <a:rPr lang="en-US"/>
            <a:t>Sexual Health Clinics</a:t>
          </a:r>
        </a:p>
      </dgm:t>
    </dgm:pt>
    <dgm:pt modelId="{AADAF748-0B48-4214-9ED8-1EDAA0ACA34E}" type="parTrans" cxnId="{89BCE765-DB13-49F9-BA2B-39D4369D678A}">
      <dgm:prSet/>
      <dgm:spPr/>
      <dgm:t>
        <a:bodyPr/>
        <a:lstStyle/>
        <a:p>
          <a:endParaRPr lang="en-US"/>
        </a:p>
      </dgm:t>
    </dgm:pt>
    <dgm:pt modelId="{5419BF18-38D0-4AB6-906A-9996FDF6C4BB}" type="sibTrans" cxnId="{89BCE765-DB13-49F9-BA2B-39D4369D678A}">
      <dgm:prSet/>
      <dgm:spPr/>
      <dgm:t>
        <a:bodyPr/>
        <a:lstStyle/>
        <a:p>
          <a:endParaRPr lang="en-US"/>
        </a:p>
      </dgm:t>
    </dgm:pt>
    <dgm:pt modelId="{93813DDF-0A83-4B7C-AEEA-7807FDB47E81}">
      <dgm:prSet/>
      <dgm:spPr/>
      <dgm:t>
        <a:bodyPr/>
        <a:lstStyle/>
        <a:p>
          <a:r>
            <a:rPr lang="en-US"/>
            <a:t>Syringe Service Providers</a:t>
          </a:r>
        </a:p>
      </dgm:t>
    </dgm:pt>
    <dgm:pt modelId="{6AAAD4DE-558A-412E-A566-16D0E3BA312A}" type="parTrans" cxnId="{C4997C3F-7F25-45F7-9066-149C141AED43}">
      <dgm:prSet/>
      <dgm:spPr/>
      <dgm:t>
        <a:bodyPr/>
        <a:lstStyle/>
        <a:p>
          <a:endParaRPr lang="en-US"/>
        </a:p>
      </dgm:t>
    </dgm:pt>
    <dgm:pt modelId="{994377C9-80E7-43A5-8388-226D672DF030}" type="sibTrans" cxnId="{C4997C3F-7F25-45F7-9066-149C141AED43}">
      <dgm:prSet/>
      <dgm:spPr/>
      <dgm:t>
        <a:bodyPr/>
        <a:lstStyle/>
        <a:p>
          <a:endParaRPr lang="en-US"/>
        </a:p>
      </dgm:t>
    </dgm:pt>
    <dgm:pt modelId="{1FF00BF8-9D0A-48B2-AFA2-6810FCAA5D59}">
      <dgm:prSet/>
      <dgm:spPr/>
      <dgm:t>
        <a:bodyPr/>
        <a:lstStyle/>
        <a:p>
          <a:r>
            <a:rPr lang="en-US"/>
            <a:t>Pharmacies</a:t>
          </a:r>
        </a:p>
      </dgm:t>
    </dgm:pt>
    <dgm:pt modelId="{EA335215-7A7C-49DE-835D-F8580EAB926A}" type="parTrans" cxnId="{465FCBB5-1747-4A00-89AE-172AACF0DF11}">
      <dgm:prSet/>
      <dgm:spPr/>
      <dgm:t>
        <a:bodyPr/>
        <a:lstStyle/>
        <a:p>
          <a:endParaRPr lang="en-US"/>
        </a:p>
      </dgm:t>
    </dgm:pt>
    <dgm:pt modelId="{C87017A2-9946-4D9A-9B67-00C83CD10941}" type="sibTrans" cxnId="{465FCBB5-1747-4A00-89AE-172AACF0DF11}">
      <dgm:prSet/>
      <dgm:spPr/>
      <dgm:t>
        <a:bodyPr/>
        <a:lstStyle/>
        <a:p>
          <a:endParaRPr lang="en-US"/>
        </a:p>
      </dgm:t>
    </dgm:pt>
    <dgm:pt modelId="{0069B274-A1E6-4240-A187-A994B655B522}">
      <dgm:prSet/>
      <dgm:spPr/>
      <dgm:t>
        <a:bodyPr/>
        <a:lstStyle/>
        <a:p>
          <a:r>
            <a:rPr lang="en-US"/>
            <a:t>Others</a:t>
          </a:r>
        </a:p>
      </dgm:t>
    </dgm:pt>
    <dgm:pt modelId="{217F6C64-81DD-4386-8820-7CE9AFD0234B}" type="parTrans" cxnId="{92B3F97B-D162-4B60-BE60-C52924594E15}">
      <dgm:prSet/>
      <dgm:spPr/>
      <dgm:t>
        <a:bodyPr/>
        <a:lstStyle/>
        <a:p>
          <a:endParaRPr lang="en-US"/>
        </a:p>
      </dgm:t>
    </dgm:pt>
    <dgm:pt modelId="{F06760A5-CB52-4905-9856-BB5316B2EFBD}" type="sibTrans" cxnId="{92B3F97B-D162-4B60-BE60-C52924594E15}">
      <dgm:prSet/>
      <dgm:spPr/>
      <dgm:t>
        <a:bodyPr/>
        <a:lstStyle/>
        <a:p>
          <a:endParaRPr lang="en-US"/>
        </a:p>
      </dgm:t>
    </dgm:pt>
    <dgm:pt modelId="{B0772B29-3C89-483D-ABFD-F8512641A50E}" type="pres">
      <dgm:prSet presAssocID="{9921B336-84B2-49AE-9100-58B7C7353189}" presName="Name0" presStyleCnt="0">
        <dgm:presLayoutVars>
          <dgm:dir/>
          <dgm:animLvl val="lvl"/>
          <dgm:resizeHandles val="exact"/>
        </dgm:presLayoutVars>
      </dgm:prSet>
      <dgm:spPr/>
    </dgm:pt>
    <dgm:pt modelId="{740C3E4F-CC6F-42C9-89A2-32DF17FB1FEA}" type="pres">
      <dgm:prSet presAssocID="{66C0C4E8-0C72-4DC8-AC69-CADABDBE2A35}" presName="linNode" presStyleCnt="0"/>
      <dgm:spPr/>
    </dgm:pt>
    <dgm:pt modelId="{86D20D21-35D7-4B85-9020-26F07C8E0871}" type="pres">
      <dgm:prSet presAssocID="{66C0C4E8-0C72-4DC8-AC69-CADABDBE2A35}" presName="parentText" presStyleLbl="node1" presStyleIdx="0" presStyleCnt="5">
        <dgm:presLayoutVars>
          <dgm:chMax val="1"/>
          <dgm:bulletEnabled val="1"/>
        </dgm:presLayoutVars>
      </dgm:prSet>
      <dgm:spPr/>
    </dgm:pt>
    <dgm:pt modelId="{1077A301-29CE-43CA-8E8E-B828CA07DD9B}" type="pres">
      <dgm:prSet presAssocID="{31FB1D5C-DC15-419C-A8C2-715342DF94A0}" presName="sp" presStyleCnt="0"/>
      <dgm:spPr/>
    </dgm:pt>
    <dgm:pt modelId="{C201A650-E09E-40D6-BA63-C6A23F61E6C2}" type="pres">
      <dgm:prSet presAssocID="{5726E5AF-1F4A-4928-9A70-4254633D4386}" presName="linNode" presStyleCnt="0"/>
      <dgm:spPr/>
    </dgm:pt>
    <dgm:pt modelId="{94151957-5151-4364-B3A2-EA2285957AED}" type="pres">
      <dgm:prSet presAssocID="{5726E5AF-1F4A-4928-9A70-4254633D4386}" presName="parentText" presStyleLbl="node1" presStyleIdx="1" presStyleCnt="5">
        <dgm:presLayoutVars>
          <dgm:chMax val="1"/>
          <dgm:bulletEnabled val="1"/>
        </dgm:presLayoutVars>
      </dgm:prSet>
      <dgm:spPr/>
    </dgm:pt>
    <dgm:pt modelId="{A50AF891-E2E1-42E7-94BF-FB1FE8F677C1}" type="pres">
      <dgm:prSet presAssocID="{5419BF18-38D0-4AB6-906A-9996FDF6C4BB}" presName="sp" presStyleCnt="0"/>
      <dgm:spPr/>
    </dgm:pt>
    <dgm:pt modelId="{1D7BD86F-AC53-465F-8502-D03AA4710404}" type="pres">
      <dgm:prSet presAssocID="{93813DDF-0A83-4B7C-AEEA-7807FDB47E81}" presName="linNode" presStyleCnt="0"/>
      <dgm:spPr/>
    </dgm:pt>
    <dgm:pt modelId="{9AC89B6C-2BA2-4B42-9455-5884973FD392}" type="pres">
      <dgm:prSet presAssocID="{93813DDF-0A83-4B7C-AEEA-7807FDB47E81}" presName="parentText" presStyleLbl="node1" presStyleIdx="2" presStyleCnt="5">
        <dgm:presLayoutVars>
          <dgm:chMax val="1"/>
          <dgm:bulletEnabled val="1"/>
        </dgm:presLayoutVars>
      </dgm:prSet>
      <dgm:spPr/>
    </dgm:pt>
    <dgm:pt modelId="{684A045F-A199-4340-B051-D67162CA469A}" type="pres">
      <dgm:prSet presAssocID="{994377C9-80E7-43A5-8388-226D672DF030}" presName="sp" presStyleCnt="0"/>
      <dgm:spPr/>
    </dgm:pt>
    <dgm:pt modelId="{8054DC62-EA3D-4CCE-9B78-0355743FBD1A}" type="pres">
      <dgm:prSet presAssocID="{1FF00BF8-9D0A-48B2-AFA2-6810FCAA5D59}" presName="linNode" presStyleCnt="0"/>
      <dgm:spPr/>
    </dgm:pt>
    <dgm:pt modelId="{40D0FD04-CB00-4373-8F9E-A7311D2890B2}" type="pres">
      <dgm:prSet presAssocID="{1FF00BF8-9D0A-48B2-AFA2-6810FCAA5D59}" presName="parentText" presStyleLbl="node1" presStyleIdx="3" presStyleCnt="5">
        <dgm:presLayoutVars>
          <dgm:chMax val="1"/>
          <dgm:bulletEnabled val="1"/>
        </dgm:presLayoutVars>
      </dgm:prSet>
      <dgm:spPr/>
    </dgm:pt>
    <dgm:pt modelId="{CFA3CA54-9FC3-4F69-A57D-1DCEB77607E2}" type="pres">
      <dgm:prSet presAssocID="{C87017A2-9946-4D9A-9B67-00C83CD10941}" presName="sp" presStyleCnt="0"/>
      <dgm:spPr/>
    </dgm:pt>
    <dgm:pt modelId="{F5249BEC-847B-4C5E-B7A0-326E856092F9}" type="pres">
      <dgm:prSet presAssocID="{0069B274-A1E6-4240-A187-A994B655B522}" presName="linNode" presStyleCnt="0"/>
      <dgm:spPr/>
    </dgm:pt>
    <dgm:pt modelId="{33B35873-89DF-4B04-9AF0-E868B816AFC2}" type="pres">
      <dgm:prSet presAssocID="{0069B274-A1E6-4240-A187-A994B655B522}" presName="parentText" presStyleLbl="node1" presStyleIdx="4" presStyleCnt="5">
        <dgm:presLayoutVars>
          <dgm:chMax val="1"/>
          <dgm:bulletEnabled val="1"/>
        </dgm:presLayoutVars>
      </dgm:prSet>
      <dgm:spPr/>
    </dgm:pt>
  </dgm:ptLst>
  <dgm:cxnLst>
    <dgm:cxn modelId="{ADAC3A02-28B3-45B9-820A-9F014BE6A04A}" type="presOf" srcId="{5726E5AF-1F4A-4928-9A70-4254633D4386}" destId="{94151957-5151-4364-B3A2-EA2285957AED}" srcOrd="0" destOrd="0" presId="urn:microsoft.com/office/officeart/2005/8/layout/vList5"/>
    <dgm:cxn modelId="{C4997C3F-7F25-45F7-9066-149C141AED43}" srcId="{9921B336-84B2-49AE-9100-58B7C7353189}" destId="{93813DDF-0A83-4B7C-AEEA-7807FDB47E81}" srcOrd="2" destOrd="0" parTransId="{6AAAD4DE-558A-412E-A566-16D0E3BA312A}" sibTransId="{994377C9-80E7-43A5-8388-226D672DF030}"/>
    <dgm:cxn modelId="{BB172053-BA33-45D6-BBA3-507F41001CD6}" type="presOf" srcId="{9921B336-84B2-49AE-9100-58B7C7353189}" destId="{B0772B29-3C89-483D-ABFD-F8512641A50E}" srcOrd="0" destOrd="0" presId="urn:microsoft.com/office/officeart/2005/8/layout/vList5"/>
    <dgm:cxn modelId="{89BCE765-DB13-49F9-BA2B-39D4369D678A}" srcId="{9921B336-84B2-49AE-9100-58B7C7353189}" destId="{5726E5AF-1F4A-4928-9A70-4254633D4386}" srcOrd="1" destOrd="0" parTransId="{AADAF748-0B48-4214-9ED8-1EDAA0ACA34E}" sibTransId="{5419BF18-38D0-4AB6-906A-9996FDF6C4BB}"/>
    <dgm:cxn modelId="{62550D76-D6D3-45F7-A203-08FA476220B5}" type="presOf" srcId="{1FF00BF8-9D0A-48B2-AFA2-6810FCAA5D59}" destId="{40D0FD04-CB00-4373-8F9E-A7311D2890B2}" srcOrd="0" destOrd="0" presId="urn:microsoft.com/office/officeart/2005/8/layout/vList5"/>
    <dgm:cxn modelId="{92B3F97B-D162-4B60-BE60-C52924594E15}" srcId="{9921B336-84B2-49AE-9100-58B7C7353189}" destId="{0069B274-A1E6-4240-A187-A994B655B522}" srcOrd="4" destOrd="0" parTransId="{217F6C64-81DD-4386-8820-7CE9AFD0234B}" sibTransId="{F06760A5-CB52-4905-9856-BB5316B2EFBD}"/>
    <dgm:cxn modelId="{BE5605B0-3B7D-41F9-AA75-BFDB795DA528}" type="presOf" srcId="{93813DDF-0A83-4B7C-AEEA-7807FDB47E81}" destId="{9AC89B6C-2BA2-4B42-9455-5884973FD392}" srcOrd="0" destOrd="0" presId="urn:microsoft.com/office/officeart/2005/8/layout/vList5"/>
    <dgm:cxn modelId="{396FF4B3-A70F-4797-88A9-C040ABDB6229}" srcId="{9921B336-84B2-49AE-9100-58B7C7353189}" destId="{66C0C4E8-0C72-4DC8-AC69-CADABDBE2A35}" srcOrd="0" destOrd="0" parTransId="{EADB4DAF-2A9B-4609-8BED-0907057995C1}" sibTransId="{31FB1D5C-DC15-419C-A8C2-715342DF94A0}"/>
    <dgm:cxn modelId="{465FCBB5-1747-4A00-89AE-172AACF0DF11}" srcId="{9921B336-84B2-49AE-9100-58B7C7353189}" destId="{1FF00BF8-9D0A-48B2-AFA2-6810FCAA5D59}" srcOrd="3" destOrd="0" parTransId="{EA335215-7A7C-49DE-835D-F8580EAB926A}" sibTransId="{C87017A2-9946-4D9A-9B67-00C83CD10941}"/>
    <dgm:cxn modelId="{20D462E1-E5F6-4B16-9469-848883A8E353}" type="presOf" srcId="{66C0C4E8-0C72-4DC8-AC69-CADABDBE2A35}" destId="{86D20D21-35D7-4B85-9020-26F07C8E0871}" srcOrd="0" destOrd="0" presId="urn:microsoft.com/office/officeart/2005/8/layout/vList5"/>
    <dgm:cxn modelId="{824E7DED-279B-4A1C-8DE2-1193EEB820AA}" type="presOf" srcId="{0069B274-A1E6-4240-A187-A994B655B522}" destId="{33B35873-89DF-4B04-9AF0-E868B816AFC2}" srcOrd="0" destOrd="0" presId="urn:microsoft.com/office/officeart/2005/8/layout/vList5"/>
    <dgm:cxn modelId="{F260857E-BFDE-4409-BB10-4C30E2FC4201}" type="presParOf" srcId="{B0772B29-3C89-483D-ABFD-F8512641A50E}" destId="{740C3E4F-CC6F-42C9-89A2-32DF17FB1FEA}" srcOrd="0" destOrd="0" presId="urn:microsoft.com/office/officeart/2005/8/layout/vList5"/>
    <dgm:cxn modelId="{26EBC499-F202-4BA8-BB8F-5BC5830E0BBB}" type="presParOf" srcId="{740C3E4F-CC6F-42C9-89A2-32DF17FB1FEA}" destId="{86D20D21-35D7-4B85-9020-26F07C8E0871}" srcOrd="0" destOrd="0" presId="urn:microsoft.com/office/officeart/2005/8/layout/vList5"/>
    <dgm:cxn modelId="{4C6CACD8-EECC-47A0-A252-C668DEF1F445}" type="presParOf" srcId="{B0772B29-3C89-483D-ABFD-F8512641A50E}" destId="{1077A301-29CE-43CA-8E8E-B828CA07DD9B}" srcOrd="1" destOrd="0" presId="urn:microsoft.com/office/officeart/2005/8/layout/vList5"/>
    <dgm:cxn modelId="{30332E9C-45AE-46E4-B064-90A9FDC335C2}" type="presParOf" srcId="{B0772B29-3C89-483D-ABFD-F8512641A50E}" destId="{C201A650-E09E-40D6-BA63-C6A23F61E6C2}" srcOrd="2" destOrd="0" presId="urn:microsoft.com/office/officeart/2005/8/layout/vList5"/>
    <dgm:cxn modelId="{8492AE9F-FBCB-456D-9CAE-DC4852AFD1ED}" type="presParOf" srcId="{C201A650-E09E-40D6-BA63-C6A23F61E6C2}" destId="{94151957-5151-4364-B3A2-EA2285957AED}" srcOrd="0" destOrd="0" presId="urn:microsoft.com/office/officeart/2005/8/layout/vList5"/>
    <dgm:cxn modelId="{E4D95826-21C0-4130-9FA9-A75A7B800F52}" type="presParOf" srcId="{B0772B29-3C89-483D-ABFD-F8512641A50E}" destId="{A50AF891-E2E1-42E7-94BF-FB1FE8F677C1}" srcOrd="3" destOrd="0" presId="urn:microsoft.com/office/officeart/2005/8/layout/vList5"/>
    <dgm:cxn modelId="{15976C8D-A124-4755-B504-79309057FD5B}" type="presParOf" srcId="{B0772B29-3C89-483D-ABFD-F8512641A50E}" destId="{1D7BD86F-AC53-465F-8502-D03AA4710404}" srcOrd="4" destOrd="0" presId="urn:microsoft.com/office/officeart/2005/8/layout/vList5"/>
    <dgm:cxn modelId="{DA3D008B-0C27-40F1-B220-EF326594FEC4}" type="presParOf" srcId="{1D7BD86F-AC53-465F-8502-D03AA4710404}" destId="{9AC89B6C-2BA2-4B42-9455-5884973FD392}" srcOrd="0" destOrd="0" presId="urn:microsoft.com/office/officeart/2005/8/layout/vList5"/>
    <dgm:cxn modelId="{1C080015-B669-4681-8698-DEEB6BB8498D}" type="presParOf" srcId="{B0772B29-3C89-483D-ABFD-F8512641A50E}" destId="{684A045F-A199-4340-B051-D67162CA469A}" srcOrd="5" destOrd="0" presId="urn:microsoft.com/office/officeart/2005/8/layout/vList5"/>
    <dgm:cxn modelId="{0432E323-CC9A-41FB-9087-7828DA281FF0}" type="presParOf" srcId="{B0772B29-3C89-483D-ABFD-F8512641A50E}" destId="{8054DC62-EA3D-4CCE-9B78-0355743FBD1A}" srcOrd="6" destOrd="0" presId="urn:microsoft.com/office/officeart/2005/8/layout/vList5"/>
    <dgm:cxn modelId="{D743B1CF-0420-406A-81C2-D5F2B8317DA9}" type="presParOf" srcId="{8054DC62-EA3D-4CCE-9B78-0355743FBD1A}" destId="{40D0FD04-CB00-4373-8F9E-A7311D2890B2}" srcOrd="0" destOrd="0" presId="urn:microsoft.com/office/officeart/2005/8/layout/vList5"/>
    <dgm:cxn modelId="{C0AA6895-E9AF-431A-8C2B-7EA4BC0F3CD4}" type="presParOf" srcId="{B0772B29-3C89-483D-ABFD-F8512641A50E}" destId="{CFA3CA54-9FC3-4F69-A57D-1DCEB77607E2}" srcOrd="7" destOrd="0" presId="urn:microsoft.com/office/officeart/2005/8/layout/vList5"/>
    <dgm:cxn modelId="{3FDDA182-36FB-4C82-98FD-9AC37CEFDA0F}" type="presParOf" srcId="{B0772B29-3C89-483D-ABFD-F8512641A50E}" destId="{F5249BEC-847B-4C5E-B7A0-326E856092F9}" srcOrd="8" destOrd="0" presId="urn:microsoft.com/office/officeart/2005/8/layout/vList5"/>
    <dgm:cxn modelId="{BBA3A505-7194-4809-8820-C1C79A781121}" type="presParOf" srcId="{F5249BEC-847B-4C5E-B7A0-326E856092F9}" destId="{33B35873-89DF-4B04-9AF0-E868B816AFC2}"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5BBD4E2-3577-443F-B0D3-1FFCA909B54D}" type="doc">
      <dgm:prSet loTypeId="urn:microsoft.com/office/officeart/2005/8/layout/hList1" loCatId="list" qsTypeId="urn:microsoft.com/office/officeart/2005/8/quickstyle/simple1" qsCatId="simple" csTypeId="urn:microsoft.com/office/officeart/2005/8/colors/accent1_3" csCatId="accent1" phldr="1"/>
      <dgm:spPr/>
      <dgm:t>
        <a:bodyPr/>
        <a:lstStyle/>
        <a:p>
          <a:endParaRPr lang="en-US"/>
        </a:p>
      </dgm:t>
    </dgm:pt>
    <dgm:pt modelId="{EB853105-4104-44A9-953F-8C210B841D25}">
      <dgm:prSet/>
      <dgm:spPr/>
      <dgm:t>
        <a:bodyPr/>
        <a:lstStyle/>
        <a:p>
          <a:pPr>
            <a:lnSpc>
              <a:spcPct val="100000"/>
            </a:lnSpc>
          </a:pPr>
          <a:r>
            <a:rPr lang="en-US" dirty="0"/>
            <a:t>Tests required prior to prescribing Same Day </a:t>
          </a:r>
          <a:r>
            <a:rPr lang="en-US" dirty="0" err="1"/>
            <a:t>PrEP</a:t>
          </a:r>
          <a:r>
            <a:rPr lang="en-US" dirty="0"/>
            <a:t> </a:t>
          </a:r>
        </a:p>
      </dgm:t>
    </dgm:pt>
    <dgm:pt modelId="{F8E7A90E-F7A8-46AE-B196-9EA3CD020728}" type="parTrans" cxnId="{C1C4F6B0-57DC-4246-933F-914758393F77}">
      <dgm:prSet/>
      <dgm:spPr/>
      <dgm:t>
        <a:bodyPr/>
        <a:lstStyle/>
        <a:p>
          <a:endParaRPr lang="en-US"/>
        </a:p>
      </dgm:t>
    </dgm:pt>
    <dgm:pt modelId="{8BC79922-6530-4E54-B848-06310FA31F94}" type="sibTrans" cxnId="{C1C4F6B0-57DC-4246-933F-914758393F77}">
      <dgm:prSet/>
      <dgm:spPr/>
      <dgm:t>
        <a:bodyPr/>
        <a:lstStyle/>
        <a:p>
          <a:endParaRPr lang="en-US"/>
        </a:p>
      </dgm:t>
    </dgm:pt>
    <dgm:pt modelId="{78B18778-867F-426D-B5DE-3356989C3C5C}">
      <dgm:prSet/>
      <dgm:spPr/>
      <dgm:t>
        <a:bodyPr/>
        <a:lstStyle/>
        <a:p>
          <a:pPr>
            <a:lnSpc>
              <a:spcPct val="100000"/>
            </a:lnSpc>
          </a:pPr>
          <a:r>
            <a:rPr lang="en-US"/>
            <a:t>Rapid HIV (ideally 4</a:t>
          </a:r>
          <a:r>
            <a:rPr lang="en-US" baseline="30000"/>
            <a:t>th</a:t>
          </a:r>
          <a:r>
            <a:rPr lang="en-US"/>
            <a:t> generation)</a:t>
          </a:r>
        </a:p>
      </dgm:t>
    </dgm:pt>
    <dgm:pt modelId="{8CB8C4C8-C070-4CC8-94A1-037ED6225607}" type="parTrans" cxnId="{40C61274-A014-49AF-B7D2-DBC93561FBAB}">
      <dgm:prSet/>
      <dgm:spPr/>
      <dgm:t>
        <a:bodyPr/>
        <a:lstStyle/>
        <a:p>
          <a:endParaRPr lang="en-US"/>
        </a:p>
      </dgm:t>
    </dgm:pt>
    <dgm:pt modelId="{16A3550D-D459-4252-B82E-A2E0A7E0D20A}" type="sibTrans" cxnId="{40C61274-A014-49AF-B7D2-DBC93561FBAB}">
      <dgm:prSet/>
      <dgm:spPr/>
      <dgm:t>
        <a:bodyPr/>
        <a:lstStyle/>
        <a:p>
          <a:endParaRPr lang="en-US"/>
        </a:p>
      </dgm:t>
    </dgm:pt>
    <dgm:pt modelId="{D07824F0-47C1-491A-A93E-58AA2EDDACF9}">
      <dgm:prSet/>
      <dgm:spPr/>
      <dgm:t>
        <a:bodyPr/>
        <a:lstStyle/>
        <a:p>
          <a:pPr>
            <a:lnSpc>
              <a:spcPct val="100000"/>
            </a:lnSpc>
          </a:pPr>
          <a:r>
            <a:rPr lang="en-US" dirty="0"/>
            <a:t>Urine pregnancy (if needed)</a:t>
          </a:r>
        </a:p>
      </dgm:t>
    </dgm:pt>
    <dgm:pt modelId="{80D73FD0-35F2-4F1E-9F19-8B5832359B1F}" type="parTrans" cxnId="{BDADA17E-6437-417D-9193-A9D731FAF3A8}">
      <dgm:prSet/>
      <dgm:spPr/>
      <dgm:t>
        <a:bodyPr/>
        <a:lstStyle/>
        <a:p>
          <a:endParaRPr lang="en-US"/>
        </a:p>
      </dgm:t>
    </dgm:pt>
    <dgm:pt modelId="{5C1A382B-0838-4381-9DBB-35134AA46537}" type="sibTrans" cxnId="{BDADA17E-6437-417D-9193-A9D731FAF3A8}">
      <dgm:prSet/>
      <dgm:spPr/>
      <dgm:t>
        <a:bodyPr/>
        <a:lstStyle/>
        <a:p>
          <a:endParaRPr lang="en-US"/>
        </a:p>
      </dgm:t>
    </dgm:pt>
    <dgm:pt modelId="{7BCC0685-523D-4A02-98F8-C3F2B1164C05}">
      <dgm:prSet/>
      <dgm:spPr/>
      <dgm:t>
        <a:bodyPr/>
        <a:lstStyle/>
        <a:p>
          <a:pPr>
            <a:lnSpc>
              <a:spcPct val="100000"/>
            </a:lnSpc>
          </a:pPr>
          <a:r>
            <a:rPr lang="en-US" dirty="0"/>
            <a:t>Tests to be ordered and drawn (but not resulted) prior to prescribing PrEP</a:t>
          </a:r>
        </a:p>
      </dgm:t>
    </dgm:pt>
    <dgm:pt modelId="{5915A39E-E5A8-4C52-B253-6BC7332E6438}" type="parTrans" cxnId="{09474A3D-8FBF-4EAA-9E92-F4E332C6E33F}">
      <dgm:prSet/>
      <dgm:spPr/>
      <dgm:t>
        <a:bodyPr/>
        <a:lstStyle/>
        <a:p>
          <a:endParaRPr lang="en-US"/>
        </a:p>
      </dgm:t>
    </dgm:pt>
    <dgm:pt modelId="{44B6BA6F-42C1-46A0-9ACF-50E922DE9405}" type="sibTrans" cxnId="{09474A3D-8FBF-4EAA-9E92-F4E332C6E33F}">
      <dgm:prSet/>
      <dgm:spPr/>
      <dgm:t>
        <a:bodyPr/>
        <a:lstStyle/>
        <a:p>
          <a:endParaRPr lang="en-US"/>
        </a:p>
      </dgm:t>
    </dgm:pt>
    <dgm:pt modelId="{E24439D6-0BFF-40D0-B404-D01996AF0F89}">
      <dgm:prSet/>
      <dgm:spPr/>
      <dgm:t>
        <a:bodyPr/>
        <a:lstStyle/>
        <a:p>
          <a:pPr>
            <a:lnSpc>
              <a:spcPct val="100000"/>
            </a:lnSpc>
          </a:pPr>
          <a:r>
            <a:rPr lang="en-US"/>
            <a:t>Lab-based 4</a:t>
          </a:r>
          <a:r>
            <a:rPr lang="en-US" baseline="30000"/>
            <a:t>th</a:t>
          </a:r>
          <a:r>
            <a:rPr lang="en-US"/>
            <a:t> generation HIV test</a:t>
          </a:r>
        </a:p>
      </dgm:t>
    </dgm:pt>
    <dgm:pt modelId="{896468B1-99DB-4EF8-8425-0575C116A4BE}" type="parTrans" cxnId="{943CFDC2-A87D-421F-BF4E-540290E83BF4}">
      <dgm:prSet/>
      <dgm:spPr/>
      <dgm:t>
        <a:bodyPr/>
        <a:lstStyle/>
        <a:p>
          <a:endParaRPr lang="en-US"/>
        </a:p>
      </dgm:t>
    </dgm:pt>
    <dgm:pt modelId="{1BD36819-94FD-4378-9AE3-4B9E6C5F956E}" type="sibTrans" cxnId="{943CFDC2-A87D-421F-BF4E-540290E83BF4}">
      <dgm:prSet/>
      <dgm:spPr/>
      <dgm:t>
        <a:bodyPr/>
        <a:lstStyle/>
        <a:p>
          <a:endParaRPr lang="en-US"/>
        </a:p>
      </dgm:t>
    </dgm:pt>
    <dgm:pt modelId="{8318A5AF-A5AD-4651-83B8-FDEB9B487262}">
      <dgm:prSet/>
      <dgm:spPr/>
      <dgm:t>
        <a:bodyPr/>
        <a:lstStyle/>
        <a:p>
          <a:pPr>
            <a:lnSpc>
              <a:spcPct val="100000"/>
            </a:lnSpc>
          </a:pPr>
          <a:r>
            <a:rPr lang="en-US"/>
            <a:t>Creatinine</a:t>
          </a:r>
        </a:p>
      </dgm:t>
    </dgm:pt>
    <dgm:pt modelId="{14E76C52-B716-4B30-9FF3-EEAE93E026AA}" type="parTrans" cxnId="{4A1B0745-5628-473B-85A6-B6B14BC7B7FE}">
      <dgm:prSet/>
      <dgm:spPr/>
      <dgm:t>
        <a:bodyPr/>
        <a:lstStyle/>
        <a:p>
          <a:endParaRPr lang="en-US"/>
        </a:p>
      </dgm:t>
    </dgm:pt>
    <dgm:pt modelId="{680F0213-8158-4768-9953-1AAC31948D5F}" type="sibTrans" cxnId="{4A1B0745-5628-473B-85A6-B6B14BC7B7FE}">
      <dgm:prSet/>
      <dgm:spPr/>
      <dgm:t>
        <a:bodyPr/>
        <a:lstStyle/>
        <a:p>
          <a:endParaRPr lang="en-US"/>
        </a:p>
      </dgm:t>
    </dgm:pt>
    <dgm:pt modelId="{11078ED6-A4B3-4383-9AE8-E24090177908}">
      <dgm:prSet/>
      <dgm:spPr/>
      <dgm:t>
        <a:bodyPr/>
        <a:lstStyle/>
        <a:p>
          <a:pPr>
            <a:lnSpc>
              <a:spcPct val="100000"/>
            </a:lnSpc>
          </a:pPr>
          <a:r>
            <a:rPr lang="en-US"/>
            <a:t>Hep B surface antigen </a:t>
          </a:r>
        </a:p>
      </dgm:t>
    </dgm:pt>
    <dgm:pt modelId="{A869A559-BF9E-48D9-B74A-ACB7D9700909}" type="parTrans" cxnId="{2F5E25D9-61EF-4757-8751-4E979D19F40A}">
      <dgm:prSet/>
      <dgm:spPr/>
      <dgm:t>
        <a:bodyPr/>
        <a:lstStyle/>
        <a:p>
          <a:endParaRPr lang="en-US"/>
        </a:p>
      </dgm:t>
    </dgm:pt>
    <dgm:pt modelId="{60BAC06A-9E36-46DA-93CA-5D99C64DB22F}" type="sibTrans" cxnId="{2F5E25D9-61EF-4757-8751-4E979D19F40A}">
      <dgm:prSet/>
      <dgm:spPr/>
      <dgm:t>
        <a:bodyPr/>
        <a:lstStyle/>
        <a:p>
          <a:endParaRPr lang="en-US"/>
        </a:p>
      </dgm:t>
    </dgm:pt>
    <dgm:pt modelId="{70D2E1F6-E2F9-41F1-A0C1-8977F8FBB1FD}">
      <dgm:prSet/>
      <dgm:spPr/>
      <dgm:t>
        <a:bodyPr/>
        <a:lstStyle/>
        <a:p>
          <a:pPr>
            <a:lnSpc>
              <a:spcPct val="100000"/>
            </a:lnSpc>
          </a:pPr>
          <a:r>
            <a:rPr lang="en-US" dirty="0"/>
            <a:t>HIV-1 RNA assay if any of the following</a:t>
          </a:r>
        </a:p>
      </dgm:t>
    </dgm:pt>
    <dgm:pt modelId="{C145C9BB-BAEE-4B25-AC52-90D9C3781F6D}" type="parTrans" cxnId="{80509792-6F5D-44B5-84D9-44D017E0EE52}">
      <dgm:prSet/>
      <dgm:spPr/>
      <dgm:t>
        <a:bodyPr/>
        <a:lstStyle/>
        <a:p>
          <a:endParaRPr lang="en-US"/>
        </a:p>
      </dgm:t>
    </dgm:pt>
    <dgm:pt modelId="{0FA79FA8-CDA8-4AFF-9DB4-3D4B07FB356F}" type="sibTrans" cxnId="{80509792-6F5D-44B5-84D9-44D017E0EE52}">
      <dgm:prSet/>
      <dgm:spPr/>
      <dgm:t>
        <a:bodyPr/>
        <a:lstStyle/>
        <a:p>
          <a:endParaRPr lang="en-US"/>
        </a:p>
      </dgm:t>
    </dgm:pt>
    <dgm:pt modelId="{412E5EBF-415D-4CC5-993E-395831330780}">
      <dgm:prSet/>
      <dgm:spPr/>
      <dgm:t>
        <a:bodyPr/>
        <a:lstStyle/>
        <a:p>
          <a:pPr>
            <a:lnSpc>
              <a:spcPct val="100000"/>
            </a:lnSpc>
          </a:pPr>
          <a:r>
            <a:rPr lang="en-US" dirty="0"/>
            <a:t>Patient has taken oral PrEP or PEP in past 3 months</a:t>
          </a:r>
        </a:p>
      </dgm:t>
    </dgm:pt>
    <dgm:pt modelId="{E7E9D472-2F33-416B-9F3F-4CF78A2FF009}" type="parTrans" cxnId="{3EEDBAC2-EEDA-41BA-975B-564EF639093B}">
      <dgm:prSet/>
      <dgm:spPr/>
      <dgm:t>
        <a:bodyPr/>
        <a:lstStyle/>
        <a:p>
          <a:endParaRPr lang="en-US"/>
        </a:p>
      </dgm:t>
    </dgm:pt>
    <dgm:pt modelId="{08E5445D-A85A-4768-972F-402D4529CD7F}" type="sibTrans" cxnId="{3EEDBAC2-EEDA-41BA-975B-564EF639093B}">
      <dgm:prSet/>
      <dgm:spPr/>
      <dgm:t>
        <a:bodyPr/>
        <a:lstStyle/>
        <a:p>
          <a:endParaRPr lang="en-US"/>
        </a:p>
      </dgm:t>
    </dgm:pt>
    <dgm:pt modelId="{F51731D9-CF8C-438A-9B86-982106E1B852}">
      <dgm:prSet/>
      <dgm:spPr/>
      <dgm:t>
        <a:bodyPr/>
        <a:lstStyle/>
        <a:p>
          <a:pPr>
            <a:lnSpc>
              <a:spcPct val="100000"/>
            </a:lnSpc>
          </a:pPr>
          <a:r>
            <a:rPr lang="en-US" dirty="0"/>
            <a:t>Patient has received cabotegravir injection in  past 12 months</a:t>
          </a:r>
        </a:p>
      </dgm:t>
    </dgm:pt>
    <dgm:pt modelId="{10C98F5D-546E-448E-AEBF-9B7A516FD301}" type="parTrans" cxnId="{A6578F06-FC31-4DF1-8604-A9AB9EB8E101}">
      <dgm:prSet/>
      <dgm:spPr/>
      <dgm:t>
        <a:bodyPr/>
        <a:lstStyle/>
        <a:p>
          <a:endParaRPr lang="en-US"/>
        </a:p>
      </dgm:t>
    </dgm:pt>
    <dgm:pt modelId="{10FE5012-17DA-4438-B179-78FB56286640}" type="sibTrans" cxnId="{A6578F06-FC31-4DF1-8604-A9AB9EB8E101}">
      <dgm:prSet/>
      <dgm:spPr/>
      <dgm:t>
        <a:bodyPr/>
        <a:lstStyle/>
        <a:p>
          <a:endParaRPr lang="en-US"/>
        </a:p>
      </dgm:t>
    </dgm:pt>
    <dgm:pt modelId="{03FFD92B-1008-4FE3-94EA-D488295DE9E2}">
      <dgm:prSet/>
      <dgm:spPr/>
      <dgm:t>
        <a:bodyPr/>
        <a:lstStyle/>
        <a:p>
          <a:pPr>
            <a:lnSpc>
              <a:spcPct val="100000"/>
            </a:lnSpc>
          </a:pPr>
          <a:r>
            <a:rPr lang="en-US" dirty="0"/>
            <a:t>Patient has symptoms that suggest acute HIV </a:t>
          </a:r>
        </a:p>
      </dgm:t>
    </dgm:pt>
    <dgm:pt modelId="{F4E3C162-A83A-4033-BE78-6C4E1D9F5CD2}" type="parTrans" cxnId="{1FA0C737-30BE-4545-A71E-15D85C3DEB65}">
      <dgm:prSet/>
      <dgm:spPr/>
      <dgm:t>
        <a:bodyPr/>
        <a:lstStyle/>
        <a:p>
          <a:endParaRPr lang="en-US"/>
        </a:p>
      </dgm:t>
    </dgm:pt>
    <dgm:pt modelId="{742EDA33-76C7-4D4D-9AA8-14AE6CE0002A}" type="sibTrans" cxnId="{1FA0C737-30BE-4545-A71E-15D85C3DEB65}">
      <dgm:prSet/>
      <dgm:spPr/>
      <dgm:t>
        <a:bodyPr/>
        <a:lstStyle/>
        <a:p>
          <a:endParaRPr lang="en-US"/>
        </a:p>
      </dgm:t>
    </dgm:pt>
    <dgm:pt modelId="{108A3B71-3D49-41D9-9831-0C0E955772C4}">
      <dgm:prSet/>
      <dgm:spPr/>
      <dgm:t>
        <a:bodyPr/>
        <a:lstStyle/>
        <a:p>
          <a:pPr>
            <a:lnSpc>
              <a:spcPct val="100000"/>
            </a:lnSpc>
          </a:pPr>
          <a:r>
            <a:rPr lang="en-US" dirty="0"/>
            <a:t>Optional additional tests</a:t>
          </a:r>
        </a:p>
      </dgm:t>
    </dgm:pt>
    <dgm:pt modelId="{725CA154-D59E-4160-BDA9-FC5C3E5FB590}" type="parTrans" cxnId="{E71CF469-FF57-4FE6-ADE2-859250D06614}">
      <dgm:prSet/>
      <dgm:spPr/>
      <dgm:t>
        <a:bodyPr/>
        <a:lstStyle/>
        <a:p>
          <a:endParaRPr lang="en-US"/>
        </a:p>
      </dgm:t>
    </dgm:pt>
    <dgm:pt modelId="{E52D9FEC-A351-43DF-9B65-29B0402F89CA}" type="sibTrans" cxnId="{E71CF469-FF57-4FE6-ADE2-859250D06614}">
      <dgm:prSet/>
      <dgm:spPr/>
      <dgm:t>
        <a:bodyPr/>
        <a:lstStyle/>
        <a:p>
          <a:endParaRPr lang="en-US"/>
        </a:p>
      </dgm:t>
    </dgm:pt>
    <dgm:pt modelId="{BC5BD987-4A58-4542-8D70-49A203779C49}">
      <dgm:prSet/>
      <dgm:spPr/>
      <dgm:t>
        <a:bodyPr/>
        <a:lstStyle/>
        <a:p>
          <a:pPr>
            <a:lnSpc>
              <a:spcPct val="100000"/>
            </a:lnSpc>
          </a:pPr>
          <a:r>
            <a:rPr lang="en-US"/>
            <a:t>Syphilis, GC/CT (all relevant sites)</a:t>
          </a:r>
        </a:p>
      </dgm:t>
    </dgm:pt>
    <dgm:pt modelId="{BD6334B9-52EB-4D0F-A3D1-9FF19977ED38}" type="parTrans" cxnId="{44AC9CC3-47A7-4121-9851-7038F074E84F}">
      <dgm:prSet/>
      <dgm:spPr/>
      <dgm:t>
        <a:bodyPr/>
        <a:lstStyle/>
        <a:p>
          <a:endParaRPr lang="en-US"/>
        </a:p>
      </dgm:t>
    </dgm:pt>
    <dgm:pt modelId="{015BD3D9-4C90-45A4-973A-1A2AC860500C}" type="sibTrans" cxnId="{44AC9CC3-47A7-4121-9851-7038F074E84F}">
      <dgm:prSet/>
      <dgm:spPr/>
      <dgm:t>
        <a:bodyPr/>
        <a:lstStyle/>
        <a:p>
          <a:endParaRPr lang="en-US"/>
        </a:p>
      </dgm:t>
    </dgm:pt>
    <dgm:pt modelId="{FC33E526-B891-46D2-A77B-24A8B0E89814}">
      <dgm:prSet/>
      <dgm:spPr/>
      <dgm:t>
        <a:bodyPr/>
        <a:lstStyle/>
        <a:p>
          <a:pPr>
            <a:lnSpc>
              <a:spcPct val="100000"/>
            </a:lnSpc>
          </a:pPr>
          <a:r>
            <a:rPr lang="en-US"/>
            <a:t>Hepatitis B and C serologies</a:t>
          </a:r>
        </a:p>
      </dgm:t>
    </dgm:pt>
    <dgm:pt modelId="{8520EDB6-C121-46C3-9EB9-BCCFF57231A1}" type="parTrans" cxnId="{3248D0FD-943C-416C-AF40-7513BC98C4E2}">
      <dgm:prSet/>
      <dgm:spPr/>
      <dgm:t>
        <a:bodyPr/>
        <a:lstStyle/>
        <a:p>
          <a:endParaRPr lang="en-US"/>
        </a:p>
      </dgm:t>
    </dgm:pt>
    <dgm:pt modelId="{C2052ECF-5AC3-42F2-BB87-D2A3852D6CC4}" type="sibTrans" cxnId="{3248D0FD-943C-416C-AF40-7513BC98C4E2}">
      <dgm:prSet/>
      <dgm:spPr/>
      <dgm:t>
        <a:bodyPr/>
        <a:lstStyle/>
        <a:p>
          <a:endParaRPr lang="en-US"/>
        </a:p>
      </dgm:t>
    </dgm:pt>
    <dgm:pt modelId="{3D8C6A68-A4CB-496C-A240-DE90A5A4FC3C}" type="pres">
      <dgm:prSet presAssocID="{25BBD4E2-3577-443F-B0D3-1FFCA909B54D}" presName="Name0" presStyleCnt="0">
        <dgm:presLayoutVars>
          <dgm:dir/>
          <dgm:animLvl val="lvl"/>
          <dgm:resizeHandles val="exact"/>
        </dgm:presLayoutVars>
      </dgm:prSet>
      <dgm:spPr/>
    </dgm:pt>
    <dgm:pt modelId="{1071960E-9473-409D-92A0-D38B756F68E5}" type="pres">
      <dgm:prSet presAssocID="{EB853105-4104-44A9-953F-8C210B841D25}" presName="composite" presStyleCnt="0"/>
      <dgm:spPr/>
    </dgm:pt>
    <dgm:pt modelId="{8AABE8A5-CF4E-4122-A8E8-9E65061CE0D7}" type="pres">
      <dgm:prSet presAssocID="{EB853105-4104-44A9-953F-8C210B841D25}" presName="parTx" presStyleLbl="alignNode1" presStyleIdx="0" presStyleCnt="4">
        <dgm:presLayoutVars>
          <dgm:chMax val="0"/>
          <dgm:chPref val="0"/>
          <dgm:bulletEnabled val="1"/>
        </dgm:presLayoutVars>
      </dgm:prSet>
      <dgm:spPr/>
    </dgm:pt>
    <dgm:pt modelId="{E04C2ECD-5EF8-4441-A217-E39573C17AE8}" type="pres">
      <dgm:prSet presAssocID="{EB853105-4104-44A9-953F-8C210B841D25}" presName="desTx" presStyleLbl="alignAccFollowNode1" presStyleIdx="0" presStyleCnt="4">
        <dgm:presLayoutVars>
          <dgm:bulletEnabled val="1"/>
        </dgm:presLayoutVars>
      </dgm:prSet>
      <dgm:spPr/>
    </dgm:pt>
    <dgm:pt modelId="{DB57648E-26C9-4831-BA10-2B21491DC1CC}" type="pres">
      <dgm:prSet presAssocID="{8BC79922-6530-4E54-B848-06310FA31F94}" presName="space" presStyleCnt="0"/>
      <dgm:spPr/>
    </dgm:pt>
    <dgm:pt modelId="{6CBE758A-5BCC-4268-9419-0BBC2CE3F386}" type="pres">
      <dgm:prSet presAssocID="{7BCC0685-523D-4A02-98F8-C3F2B1164C05}" presName="composite" presStyleCnt="0"/>
      <dgm:spPr/>
    </dgm:pt>
    <dgm:pt modelId="{24E87BE4-6463-4C8B-A321-57FBE821DE59}" type="pres">
      <dgm:prSet presAssocID="{7BCC0685-523D-4A02-98F8-C3F2B1164C05}" presName="parTx" presStyleLbl="alignNode1" presStyleIdx="1" presStyleCnt="4">
        <dgm:presLayoutVars>
          <dgm:chMax val="0"/>
          <dgm:chPref val="0"/>
          <dgm:bulletEnabled val="1"/>
        </dgm:presLayoutVars>
      </dgm:prSet>
      <dgm:spPr/>
    </dgm:pt>
    <dgm:pt modelId="{1D0F0EC6-6419-43DA-86FD-7ADAFE6EDA68}" type="pres">
      <dgm:prSet presAssocID="{7BCC0685-523D-4A02-98F8-C3F2B1164C05}" presName="desTx" presStyleLbl="alignAccFollowNode1" presStyleIdx="1" presStyleCnt="4">
        <dgm:presLayoutVars>
          <dgm:bulletEnabled val="1"/>
        </dgm:presLayoutVars>
      </dgm:prSet>
      <dgm:spPr/>
    </dgm:pt>
    <dgm:pt modelId="{13E58917-5528-4043-9DB6-0FD2203D7FD3}" type="pres">
      <dgm:prSet presAssocID="{44B6BA6F-42C1-46A0-9ACF-50E922DE9405}" presName="space" presStyleCnt="0"/>
      <dgm:spPr/>
    </dgm:pt>
    <dgm:pt modelId="{65A708F7-CCB6-48D2-8E2B-A7F3FF75AEDD}" type="pres">
      <dgm:prSet presAssocID="{70D2E1F6-E2F9-41F1-A0C1-8977F8FBB1FD}" presName="composite" presStyleCnt="0"/>
      <dgm:spPr/>
    </dgm:pt>
    <dgm:pt modelId="{E6B26BA6-B9B2-4229-8CCB-9C094A3E53E1}" type="pres">
      <dgm:prSet presAssocID="{70D2E1F6-E2F9-41F1-A0C1-8977F8FBB1FD}" presName="parTx" presStyleLbl="alignNode1" presStyleIdx="2" presStyleCnt="4">
        <dgm:presLayoutVars>
          <dgm:chMax val="0"/>
          <dgm:chPref val="0"/>
          <dgm:bulletEnabled val="1"/>
        </dgm:presLayoutVars>
      </dgm:prSet>
      <dgm:spPr/>
    </dgm:pt>
    <dgm:pt modelId="{3B1C9E38-C24A-4393-9E69-EE735D9E3B86}" type="pres">
      <dgm:prSet presAssocID="{70D2E1F6-E2F9-41F1-A0C1-8977F8FBB1FD}" presName="desTx" presStyleLbl="alignAccFollowNode1" presStyleIdx="2" presStyleCnt="4">
        <dgm:presLayoutVars>
          <dgm:bulletEnabled val="1"/>
        </dgm:presLayoutVars>
      </dgm:prSet>
      <dgm:spPr/>
    </dgm:pt>
    <dgm:pt modelId="{C66E3367-E9D6-4FA9-8B60-E992994D7B44}" type="pres">
      <dgm:prSet presAssocID="{0FA79FA8-CDA8-4AFF-9DB4-3D4B07FB356F}" presName="space" presStyleCnt="0"/>
      <dgm:spPr/>
    </dgm:pt>
    <dgm:pt modelId="{ACDE4614-629A-44BF-BD1E-9C0CAF634480}" type="pres">
      <dgm:prSet presAssocID="{108A3B71-3D49-41D9-9831-0C0E955772C4}" presName="composite" presStyleCnt="0"/>
      <dgm:spPr/>
    </dgm:pt>
    <dgm:pt modelId="{59FFF158-7956-4E6C-81DD-D1FDE4CDD3FB}" type="pres">
      <dgm:prSet presAssocID="{108A3B71-3D49-41D9-9831-0C0E955772C4}" presName="parTx" presStyleLbl="alignNode1" presStyleIdx="3" presStyleCnt="4">
        <dgm:presLayoutVars>
          <dgm:chMax val="0"/>
          <dgm:chPref val="0"/>
          <dgm:bulletEnabled val="1"/>
        </dgm:presLayoutVars>
      </dgm:prSet>
      <dgm:spPr/>
    </dgm:pt>
    <dgm:pt modelId="{0FA44FDD-9CBC-4978-B889-08122799CD6D}" type="pres">
      <dgm:prSet presAssocID="{108A3B71-3D49-41D9-9831-0C0E955772C4}" presName="desTx" presStyleLbl="alignAccFollowNode1" presStyleIdx="3" presStyleCnt="4">
        <dgm:presLayoutVars>
          <dgm:bulletEnabled val="1"/>
        </dgm:presLayoutVars>
      </dgm:prSet>
      <dgm:spPr/>
    </dgm:pt>
  </dgm:ptLst>
  <dgm:cxnLst>
    <dgm:cxn modelId="{A6578F06-FC31-4DF1-8604-A9AB9EB8E101}" srcId="{70D2E1F6-E2F9-41F1-A0C1-8977F8FBB1FD}" destId="{F51731D9-CF8C-438A-9B86-982106E1B852}" srcOrd="1" destOrd="0" parTransId="{10C98F5D-546E-448E-AEBF-9B7A516FD301}" sibTransId="{10FE5012-17DA-4438-B179-78FB56286640}"/>
    <dgm:cxn modelId="{ADB4D407-1CF2-4F6F-9398-C756D1B1B630}" type="presOf" srcId="{8318A5AF-A5AD-4651-83B8-FDEB9B487262}" destId="{1D0F0EC6-6419-43DA-86FD-7ADAFE6EDA68}" srcOrd="0" destOrd="1" presId="urn:microsoft.com/office/officeart/2005/8/layout/hList1"/>
    <dgm:cxn modelId="{1FA0C737-30BE-4545-A71E-15D85C3DEB65}" srcId="{70D2E1F6-E2F9-41F1-A0C1-8977F8FBB1FD}" destId="{03FFD92B-1008-4FE3-94EA-D488295DE9E2}" srcOrd="2" destOrd="0" parTransId="{F4E3C162-A83A-4033-BE78-6C4E1D9F5CD2}" sibTransId="{742EDA33-76C7-4D4D-9AA8-14AE6CE0002A}"/>
    <dgm:cxn modelId="{09474A3D-8FBF-4EAA-9E92-F4E332C6E33F}" srcId="{25BBD4E2-3577-443F-B0D3-1FFCA909B54D}" destId="{7BCC0685-523D-4A02-98F8-C3F2B1164C05}" srcOrd="1" destOrd="0" parTransId="{5915A39E-E5A8-4C52-B253-6BC7332E6438}" sibTransId="{44B6BA6F-42C1-46A0-9ACF-50E922DE9405}"/>
    <dgm:cxn modelId="{52ACCD43-1E11-4181-9449-10A07D44BD9A}" type="presOf" srcId="{412E5EBF-415D-4CC5-993E-395831330780}" destId="{3B1C9E38-C24A-4393-9E69-EE735D9E3B86}" srcOrd="0" destOrd="0" presId="urn:microsoft.com/office/officeart/2005/8/layout/hList1"/>
    <dgm:cxn modelId="{4A1B0745-5628-473B-85A6-B6B14BC7B7FE}" srcId="{7BCC0685-523D-4A02-98F8-C3F2B1164C05}" destId="{8318A5AF-A5AD-4651-83B8-FDEB9B487262}" srcOrd="1" destOrd="0" parTransId="{14E76C52-B716-4B30-9FF3-EEAE93E026AA}" sibTransId="{680F0213-8158-4768-9953-1AAC31948D5F}"/>
    <dgm:cxn modelId="{52BCFA4E-0087-44E7-B219-1CFECE4D13E3}" type="presOf" srcId="{FC33E526-B891-46D2-A77B-24A8B0E89814}" destId="{0FA44FDD-9CBC-4978-B889-08122799CD6D}" srcOrd="0" destOrd="1" presId="urn:microsoft.com/office/officeart/2005/8/layout/hList1"/>
    <dgm:cxn modelId="{66BBF95B-38F0-4BDC-B67D-99D617CCFB5C}" type="presOf" srcId="{D07824F0-47C1-491A-A93E-58AA2EDDACF9}" destId="{E04C2ECD-5EF8-4441-A217-E39573C17AE8}" srcOrd="0" destOrd="1" presId="urn:microsoft.com/office/officeart/2005/8/layout/hList1"/>
    <dgm:cxn modelId="{B218475F-D590-4CA7-99DB-0A542FDA60BF}" type="presOf" srcId="{E24439D6-0BFF-40D0-B404-D01996AF0F89}" destId="{1D0F0EC6-6419-43DA-86FD-7ADAFE6EDA68}" srcOrd="0" destOrd="0" presId="urn:microsoft.com/office/officeart/2005/8/layout/hList1"/>
    <dgm:cxn modelId="{E71CF469-FF57-4FE6-ADE2-859250D06614}" srcId="{25BBD4E2-3577-443F-B0D3-1FFCA909B54D}" destId="{108A3B71-3D49-41D9-9831-0C0E955772C4}" srcOrd="3" destOrd="0" parTransId="{725CA154-D59E-4160-BDA9-FC5C3E5FB590}" sibTransId="{E52D9FEC-A351-43DF-9B65-29B0402F89CA}"/>
    <dgm:cxn modelId="{40C61274-A014-49AF-B7D2-DBC93561FBAB}" srcId="{EB853105-4104-44A9-953F-8C210B841D25}" destId="{78B18778-867F-426D-B5DE-3356989C3C5C}" srcOrd="0" destOrd="0" parTransId="{8CB8C4C8-C070-4CC8-94A1-037ED6225607}" sibTransId="{16A3550D-D459-4252-B82E-A2E0A7E0D20A}"/>
    <dgm:cxn modelId="{99809674-205F-43A4-A536-289D7B92687B}" type="presOf" srcId="{25BBD4E2-3577-443F-B0D3-1FFCA909B54D}" destId="{3D8C6A68-A4CB-496C-A240-DE90A5A4FC3C}" srcOrd="0" destOrd="0" presId="urn:microsoft.com/office/officeart/2005/8/layout/hList1"/>
    <dgm:cxn modelId="{BDADA17E-6437-417D-9193-A9D731FAF3A8}" srcId="{EB853105-4104-44A9-953F-8C210B841D25}" destId="{D07824F0-47C1-491A-A93E-58AA2EDDACF9}" srcOrd="1" destOrd="0" parTransId="{80D73FD0-35F2-4F1E-9F19-8B5832359B1F}" sibTransId="{5C1A382B-0838-4381-9DBB-35134AA46537}"/>
    <dgm:cxn modelId="{4EDFCE8A-9213-4089-82C0-52A8D7E198CC}" type="presOf" srcId="{70D2E1F6-E2F9-41F1-A0C1-8977F8FBB1FD}" destId="{E6B26BA6-B9B2-4229-8CCB-9C094A3E53E1}" srcOrd="0" destOrd="0" presId="urn:microsoft.com/office/officeart/2005/8/layout/hList1"/>
    <dgm:cxn modelId="{80509792-6F5D-44B5-84D9-44D017E0EE52}" srcId="{25BBD4E2-3577-443F-B0D3-1FFCA909B54D}" destId="{70D2E1F6-E2F9-41F1-A0C1-8977F8FBB1FD}" srcOrd="2" destOrd="0" parTransId="{C145C9BB-BAEE-4B25-AC52-90D9C3781F6D}" sibTransId="{0FA79FA8-CDA8-4AFF-9DB4-3D4B07FB356F}"/>
    <dgm:cxn modelId="{5794FA94-475E-4815-B41A-09A511644544}" type="presOf" srcId="{78B18778-867F-426D-B5DE-3356989C3C5C}" destId="{E04C2ECD-5EF8-4441-A217-E39573C17AE8}" srcOrd="0" destOrd="0" presId="urn:microsoft.com/office/officeart/2005/8/layout/hList1"/>
    <dgm:cxn modelId="{B55082A0-95AE-4155-B061-EB83F9874DFB}" type="presOf" srcId="{03FFD92B-1008-4FE3-94EA-D488295DE9E2}" destId="{3B1C9E38-C24A-4393-9E69-EE735D9E3B86}" srcOrd="0" destOrd="2" presId="urn:microsoft.com/office/officeart/2005/8/layout/hList1"/>
    <dgm:cxn modelId="{C1C4F6B0-57DC-4246-933F-914758393F77}" srcId="{25BBD4E2-3577-443F-B0D3-1FFCA909B54D}" destId="{EB853105-4104-44A9-953F-8C210B841D25}" srcOrd="0" destOrd="0" parTransId="{F8E7A90E-F7A8-46AE-B196-9EA3CD020728}" sibTransId="{8BC79922-6530-4E54-B848-06310FA31F94}"/>
    <dgm:cxn modelId="{E4E70CB1-F20C-4C58-A4F2-AC01FB963C26}" type="presOf" srcId="{7BCC0685-523D-4A02-98F8-C3F2B1164C05}" destId="{24E87BE4-6463-4C8B-A321-57FBE821DE59}" srcOrd="0" destOrd="0" presId="urn:microsoft.com/office/officeart/2005/8/layout/hList1"/>
    <dgm:cxn modelId="{51A7B1BD-157D-4389-883E-E9A677B45674}" type="presOf" srcId="{11078ED6-A4B3-4383-9AE8-E24090177908}" destId="{1D0F0EC6-6419-43DA-86FD-7ADAFE6EDA68}" srcOrd="0" destOrd="2" presId="urn:microsoft.com/office/officeart/2005/8/layout/hList1"/>
    <dgm:cxn modelId="{3EEDBAC2-EEDA-41BA-975B-564EF639093B}" srcId="{70D2E1F6-E2F9-41F1-A0C1-8977F8FBB1FD}" destId="{412E5EBF-415D-4CC5-993E-395831330780}" srcOrd="0" destOrd="0" parTransId="{E7E9D472-2F33-416B-9F3F-4CF78A2FF009}" sibTransId="{08E5445D-A85A-4768-972F-402D4529CD7F}"/>
    <dgm:cxn modelId="{943CFDC2-A87D-421F-BF4E-540290E83BF4}" srcId="{7BCC0685-523D-4A02-98F8-C3F2B1164C05}" destId="{E24439D6-0BFF-40D0-B404-D01996AF0F89}" srcOrd="0" destOrd="0" parTransId="{896468B1-99DB-4EF8-8425-0575C116A4BE}" sibTransId="{1BD36819-94FD-4378-9AE3-4B9E6C5F956E}"/>
    <dgm:cxn modelId="{DCB88DC3-061A-4706-ADE8-D1DA0B0C26C9}" type="presOf" srcId="{EB853105-4104-44A9-953F-8C210B841D25}" destId="{8AABE8A5-CF4E-4122-A8E8-9E65061CE0D7}" srcOrd="0" destOrd="0" presId="urn:microsoft.com/office/officeart/2005/8/layout/hList1"/>
    <dgm:cxn modelId="{44AC9CC3-47A7-4121-9851-7038F074E84F}" srcId="{108A3B71-3D49-41D9-9831-0C0E955772C4}" destId="{BC5BD987-4A58-4542-8D70-49A203779C49}" srcOrd="0" destOrd="0" parTransId="{BD6334B9-52EB-4D0F-A3D1-9FF19977ED38}" sibTransId="{015BD3D9-4C90-45A4-973A-1A2AC860500C}"/>
    <dgm:cxn modelId="{9A75EACE-05F4-49FC-9447-ECCB27354233}" type="presOf" srcId="{108A3B71-3D49-41D9-9831-0C0E955772C4}" destId="{59FFF158-7956-4E6C-81DD-D1FDE4CDD3FB}" srcOrd="0" destOrd="0" presId="urn:microsoft.com/office/officeart/2005/8/layout/hList1"/>
    <dgm:cxn modelId="{2F5E25D9-61EF-4757-8751-4E979D19F40A}" srcId="{7BCC0685-523D-4A02-98F8-C3F2B1164C05}" destId="{11078ED6-A4B3-4383-9AE8-E24090177908}" srcOrd="2" destOrd="0" parTransId="{A869A559-BF9E-48D9-B74A-ACB7D9700909}" sibTransId="{60BAC06A-9E36-46DA-93CA-5D99C64DB22F}"/>
    <dgm:cxn modelId="{71D6B6E4-E638-4A08-9410-3E6D19A9448A}" type="presOf" srcId="{BC5BD987-4A58-4542-8D70-49A203779C49}" destId="{0FA44FDD-9CBC-4978-B889-08122799CD6D}" srcOrd="0" destOrd="0" presId="urn:microsoft.com/office/officeart/2005/8/layout/hList1"/>
    <dgm:cxn modelId="{B7553FF2-9880-4BE2-B158-6631497C3397}" type="presOf" srcId="{F51731D9-CF8C-438A-9B86-982106E1B852}" destId="{3B1C9E38-C24A-4393-9E69-EE735D9E3B86}" srcOrd="0" destOrd="1" presId="urn:microsoft.com/office/officeart/2005/8/layout/hList1"/>
    <dgm:cxn modelId="{3248D0FD-943C-416C-AF40-7513BC98C4E2}" srcId="{108A3B71-3D49-41D9-9831-0C0E955772C4}" destId="{FC33E526-B891-46D2-A77B-24A8B0E89814}" srcOrd="1" destOrd="0" parTransId="{8520EDB6-C121-46C3-9EB9-BCCFF57231A1}" sibTransId="{C2052ECF-5AC3-42F2-BB87-D2A3852D6CC4}"/>
    <dgm:cxn modelId="{3923149B-25AA-4D17-8605-864C486EF8B1}" type="presParOf" srcId="{3D8C6A68-A4CB-496C-A240-DE90A5A4FC3C}" destId="{1071960E-9473-409D-92A0-D38B756F68E5}" srcOrd="0" destOrd="0" presId="urn:microsoft.com/office/officeart/2005/8/layout/hList1"/>
    <dgm:cxn modelId="{E0A12C50-62B1-40A7-B378-860453D72BB9}" type="presParOf" srcId="{1071960E-9473-409D-92A0-D38B756F68E5}" destId="{8AABE8A5-CF4E-4122-A8E8-9E65061CE0D7}" srcOrd="0" destOrd="0" presId="urn:microsoft.com/office/officeart/2005/8/layout/hList1"/>
    <dgm:cxn modelId="{CF2B569A-0852-4ACE-BA66-C55065B6A335}" type="presParOf" srcId="{1071960E-9473-409D-92A0-D38B756F68E5}" destId="{E04C2ECD-5EF8-4441-A217-E39573C17AE8}" srcOrd="1" destOrd="0" presId="urn:microsoft.com/office/officeart/2005/8/layout/hList1"/>
    <dgm:cxn modelId="{6D3CD5B4-54ED-4A7F-A62A-E1E1A9F57322}" type="presParOf" srcId="{3D8C6A68-A4CB-496C-A240-DE90A5A4FC3C}" destId="{DB57648E-26C9-4831-BA10-2B21491DC1CC}" srcOrd="1" destOrd="0" presId="urn:microsoft.com/office/officeart/2005/8/layout/hList1"/>
    <dgm:cxn modelId="{AC756FE9-2A9D-4F47-B811-5FB7C74E224C}" type="presParOf" srcId="{3D8C6A68-A4CB-496C-A240-DE90A5A4FC3C}" destId="{6CBE758A-5BCC-4268-9419-0BBC2CE3F386}" srcOrd="2" destOrd="0" presId="urn:microsoft.com/office/officeart/2005/8/layout/hList1"/>
    <dgm:cxn modelId="{E471FC60-CE22-4CEC-A685-A7C5C9554AE3}" type="presParOf" srcId="{6CBE758A-5BCC-4268-9419-0BBC2CE3F386}" destId="{24E87BE4-6463-4C8B-A321-57FBE821DE59}" srcOrd="0" destOrd="0" presId="urn:microsoft.com/office/officeart/2005/8/layout/hList1"/>
    <dgm:cxn modelId="{E5F52272-A8C3-4468-8FAB-88BFA3D84BCD}" type="presParOf" srcId="{6CBE758A-5BCC-4268-9419-0BBC2CE3F386}" destId="{1D0F0EC6-6419-43DA-86FD-7ADAFE6EDA68}" srcOrd="1" destOrd="0" presId="urn:microsoft.com/office/officeart/2005/8/layout/hList1"/>
    <dgm:cxn modelId="{3852C564-14F3-435B-AA82-DD4F741A6E9E}" type="presParOf" srcId="{3D8C6A68-A4CB-496C-A240-DE90A5A4FC3C}" destId="{13E58917-5528-4043-9DB6-0FD2203D7FD3}" srcOrd="3" destOrd="0" presId="urn:microsoft.com/office/officeart/2005/8/layout/hList1"/>
    <dgm:cxn modelId="{675D8927-FEDA-4B0E-BB38-3A9C0B29C769}" type="presParOf" srcId="{3D8C6A68-A4CB-496C-A240-DE90A5A4FC3C}" destId="{65A708F7-CCB6-48D2-8E2B-A7F3FF75AEDD}" srcOrd="4" destOrd="0" presId="urn:microsoft.com/office/officeart/2005/8/layout/hList1"/>
    <dgm:cxn modelId="{3C05A12A-4DDD-4DB7-A449-5B903746DA3E}" type="presParOf" srcId="{65A708F7-CCB6-48D2-8E2B-A7F3FF75AEDD}" destId="{E6B26BA6-B9B2-4229-8CCB-9C094A3E53E1}" srcOrd="0" destOrd="0" presId="urn:microsoft.com/office/officeart/2005/8/layout/hList1"/>
    <dgm:cxn modelId="{8EF41EB5-11E2-46B9-A593-A79B267DE47B}" type="presParOf" srcId="{65A708F7-CCB6-48D2-8E2B-A7F3FF75AEDD}" destId="{3B1C9E38-C24A-4393-9E69-EE735D9E3B86}" srcOrd="1" destOrd="0" presId="urn:microsoft.com/office/officeart/2005/8/layout/hList1"/>
    <dgm:cxn modelId="{715F8D75-46A3-4AE3-A0B4-9378D5CCE8A5}" type="presParOf" srcId="{3D8C6A68-A4CB-496C-A240-DE90A5A4FC3C}" destId="{C66E3367-E9D6-4FA9-8B60-E992994D7B44}" srcOrd="5" destOrd="0" presId="urn:microsoft.com/office/officeart/2005/8/layout/hList1"/>
    <dgm:cxn modelId="{053AE0E5-1849-4E6B-9844-8A40CB44A107}" type="presParOf" srcId="{3D8C6A68-A4CB-496C-A240-DE90A5A4FC3C}" destId="{ACDE4614-629A-44BF-BD1E-9C0CAF634480}" srcOrd="6" destOrd="0" presId="urn:microsoft.com/office/officeart/2005/8/layout/hList1"/>
    <dgm:cxn modelId="{B2DEEAA3-2F4A-4127-BEA4-022500AFDAA3}" type="presParOf" srcId="{ACDE4614-629A-44BF-BD1E-9C0CAF634480}" destId="{59FFF158-7956-4E6C-81DD-D1FDE4CDD3FB}" srcOrd="0" destOrd="0" presId="urn:microsoft.com/office/officeart/2005/8/layout/hList1"/>
    <dgm:cxn modelId="{2545780E-CD46-4CF8-AA37-7BB236D59A3F}" type="presParOf" srcId="{ACDE4614-629A-44BF-BD1E-9C0CAF634480}" destId="{0FA44FDD-9CBC-4978-B889-08122799CD6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EF03479-8789-4F78-806B-6BA334D02429}" type="doc">
      <dgm:prSet loTypeId="urn:microsoft.com/office/officeart/2005/8/layout/hierarchy3" loCatId="hierarchy" qsTypeId="urn:microsoft.com/office/officeart/2005/8/quickstyle/simple1" qsCatId="simple" csTypeId="urn:microsoft.com/office/officeart/2005/8/colors/accent1_2" csCatId="accent1"/>
      <dgm:spPr/>
      <dgm:t>
        <a:bodyPr/>
        <a:lstStyle/>
        <a:p>
          <a:endParaRPr lang="en-US"/>
        </a:p>
      </dgm:t>
    </dgm:pt>
    <dgm:pt modelId="{C7E2165A-E83F-484A-A0AA-35584F749CF7}">
      <dgm:prSet custT="1"/>
      <dgm:spPr/>
      <dgm:t>
        <a:bodyPr/>
        <a:lstStyle/>
        <a:p>
          <a:r>
            <a:rPr lang="en-US" sz="2000" dirty="0"/>
            <a:t>Dispense 30-90 pills</a:t>
          </a:r>
        </a:p>
      </dgm:t>
    </dgm:pt>
    <dgm:pt modelId="{013545C5-8F02-4BB1-9364-58FBCE073114}" type="parTrans" cxnId="{494E4910-6F35-449C-9A69-1284223E28DA}">
      <dgm:prSet/>
      <dgm:spPr/>
      <dgm:t>
        <a:bodyPr/>
        <a:lstStyle/>
        <a:p>
          <a:endParaRPr lang="en-US"/>
        </a:p>
      </dgm:t>
    </dgm:pt>
    <dgm:pt modelId="{BCEFF436-967D-47B4-9363-54C84A8653BA}" type="sibTrans" cxnId="{494E4910-6F35-449C-9A69-1284223E28DA}">
      <dgm:prSet/>
      <dgm:spPr/>
      <dgm:t>
        <a:bodyPr/>
        <a:lstStyle/>
        <a:p>
          <a:endParaRPr lang="en-US"/>
        </a:p>
      </dgm:t>
    </dgm:pt>
    <dgm:pt modelId="{B2F50E37-000C-4933-9104-9C61F5478BD4}">
      <dgm:prSet custT="1"/>
      <dgm:spPr/>
      <dgm:t>
        <a:bodyPr/>
        <a:lstStyle/>
        <a:p>
          <a:r>
            <a:rPr lang="en-US" sz="2000" dirty="0"/>
            <a:t>Follow up in 4-6 weeks, in person or remote</a:t>
          </a:r>
        </a:p>
      </dgm:t>
    </dgm:pt>
    <dgm:pt modelId="{28A184BF-C49B-46EC-9E43-3F03DDBC0F04}" type="parTrans" cxnId="{92E7B959-77FB-4B69-BB85-3E0177855A44}">
      <dgm:prSet/>
      <dgm:spPr/>
      <dgm:t>
        <a:bodyPr/>
        <a:lstStyle/>
        <a:p>
          <a:endParaRPr lang="en-US"/>
        </a:p>
      </dgm:t>
    </dgm:pt>
    <dgm:pt modelId="{99CB5893-6225-4CCA-AB0A-947D36B6B0D7}" type="sibTrans" cxnId="{92E7B959-77FB-4B69-BB85-3E0177855A44}">
      <dgm:prSet/>
      <dgm:spPr/>
      <dgm:t>
        <a:bodyPr/>
        <a:lstStyle/>
        <a:p>
          <a:endParaRPr lang="en-US"/>
        </a:p>
      </dgm:t>
    </dgm:pt>
    <dgm:pt modelId="{03E35826-C94C-43C7-B528-70D6C7030F64}" type="pres">
      <dgm:prSet presAssocID="{0EF03479-8789-4F78-806B-6BA334D02429}" presName="diagram" presStyleCnt="0">
        <dgm:presLayoutVars>
          <dgm:chPref val="1"/>
          <dgm:dir/>
          <dgm:animOne val="branch"/>
          <dgm:animLvl val="lvl"/>
          <dgm:resizeHandles/>
        </dgm:presLayoutVars>
      </dgm:prSet>
      <dgm:spPr/>
    </dgm:pt>
    <dgm:pt modelId="{4F4DC896-B993-4D6A-A922-4B7998C4C698}" type="pres">
      <dgm:prSet presAssocID="{C7E2165A-E83F-484A-A0AA-35584F749CF7}" presName="root" presStyleCnt="0"/>
      <dgm:spPr/>
    </dgm:pt>
    <dgm:pt modelId="{013E1D71-4A3E-417B-AE5C-880BA3823205}" type="pres">
      <dgm:prSet presAssocID="{C7E2165A-E83F-484A-A0AA-35584F749CF7}" presName="rootComposite" presStyleCnt="0"/>
      <dgm:spPr/>
    </dgm:pt>
    <dgm:pt modelId="{34C9BEED-9EE7-47FF-A47C-871F0D8C46CB}" type="pres">
      <dgm:prSet presAssocID="{C7E2165A-E83F-484A-A0AA-35584F749CF7}" presName="rootText" presStyleLbl="node1" presStyleIdx="0" presStyleCnt="2"/>
      <dgm:spPr/>
    </dgm:pt>
    <dgm:pt modelId="{AFC945CF-785E-40CB-8EBD-283A6BAF9A5C}" type="pres">
      <dgm:prSet presAssocID="{C7E2165A-E83F-484A-A0AA-35584F749CF7}" presName="rootConnector" presStyleLbl="node1" presStyleIdx="0" presStyleCnt="2"/>
      <dgm:spPr/>
    </dgm:pt>
    <dgm:pt modelId="{B0EB048D-09AB-4BC5-92A7-57D4ABD5D0AE}" type="pres">
      <dgm:prSet presAssocID="{C7E2165A-E83F-484A-A0AA-35584F749CF7}" presName="childShape" presStyleCnt="0"/>
      <dgm:spPr/>
    </dgm:pt>
    <dgm:pt modelId="{7872F4A2-318B-418B-8A99-A575EE924FAD}" type="pres">
      <dgm:prSet presAssocID="{B2F50E37-000C-4933-9104-9C61F5478BD4}" presName="root" presStyleCnt="0"/>
      <dgm:spPr/>
    </dgm:pt>
    <dgm:pt modelId="{08652180-DEED-47B9-9BBA-6743905B9E45}" type="pres">
      <dgm:prSet presAssocID="{B2F50E37-000C-4933-9104-9C61F5478BD4}" presName="rootComposite" presStyleCnt="0"/>
      <dgm:spPr/>
    </dgm:pt>
    <dgm:pt modelId="{386EEF4E-E11B-4695-B433-5186AAB6FDA0}" type="pres">
      <dgm:prSet presAssocID="{B2F50E37-000C-4933-9104-9C61F5478BD4}" presName="rootText" presStyleLbl="node1" presStyleIdx="1" presStyleCnt="2"/>
      <dgm:spPr/>
    </dgm:pt>
    <dgm:pt modelId="{7D2369AE-FE9D-4FC9-9397-721DE1D81EC3}" type="pres">
      <dgm:prSet presAssocID="{B2F50E37-000C-4933-9104-9C61F5478BD4}" presName="rootConnector" presStyleLbl="node1" presStyleIdx="1" presStyleCnt="2"/>
      <dgm:spPr/>
    </dgm:pt>
    <dgm:pt modelId="{B710D2E8-13B6-4141-A0EB-9EC377565C05}" type="pres">
      <dgm:prSet presAssocID="{B2F50E37-000C-4933-9104-9C61F5478BD4}" presName="childShape" presStyleCnt="0"/>
      <dgm:spPr/>
    </dgm:pt>
  </dgm:ptLst>
  <dgm:cxnLst>
    <dgm:cxn modelId="{494E4910-6F35-449C-9A69-1284223E28DA}" srcId="{0EF03479-8789-4F78-806B-6BA334D02429}" destId="{C7E2165A-E83F-484A-A0AA-35584F749CF7}" srcOrd="0" destOrd="0" parTransId="{013545C5-8F02-4BB1-9364-58FBCE073114}" sibTransId="{BCEFF436-967D-47B4-9363-54C84A8653BA}"/>
    <dgm:cxn modelId="{665B073A-5E8F-40F1-BADA-774CB0E4C2BC}" type="presOf" srcId="{C7E2165A-E83F-484A-A0AA-35584F749CF7}" destId="{AFC945CF-785E-40CB-8EBD-283A6BAF9A5C}" srcOrd="1" destOrd="0" presId="urn:microsoft.com/office/officeart/2005/8/layout/hierarchy3"/>
    <dgm:cxn modelId="{92E7B959-77FB-4B69-BB85-3E0177855A44}" srcId="{0EF03479-8789-4F78-806B-6BA334D02429}" destId="{B2F50E37-000C-4933-9104-9C61F5478BD4}" srcOrd="1" destOrd="0" parTransId="{28A184BF-C49B-46EC-9E43-3F03DDBC0F04}" sibTransId="{99CB5893-6225-4CCA-AB0A-947D36B6B0D7}"/>
    <dgm:cxn modelId="{B735F490-93E9-42D5-AC34-56CDE973807B}" type="presOf" srcId="{B2F50E37-000C-4933-9104-9C61F5478BD4}" destId="{7D2369AE-FE9D-4FC9-9397-721DE1D81EC3}" srcOrd="1" destOrd="0" presId="urn:microsoft.com/office/officeart/2005/8/layout/hierarchy3"/>
    <dgm:cxn modelId="{7E7307A5-3888-4862-8D03-A9EFE0631B40}" type="presOf" srcId="{0EF03479-8789-4F78-806B-6BA334D02429}" destId="{03E35826-C94C-43C7-B528-70D6C7030F64}" srcOrd="0" destOrd="0" presId="urn:microsoft.com/office/officeart/2005/8/layout/hierarchy3"/>
    <dgm:cxn modelId="{6E529DDF-355E-4A2D-BD53-E9E278F15A68}" type="presOf" srcId="{B2F50E37-000C-4933-9104-9C61F5478BD4}" destId="{386EEF4E-E11B-4695-B433-5186AAB6FDA0}" srcOrd="0" destOrd="0" presId="urn:microsoft.com/office/officeart/2005/8/layout/hierarchy3"/>
    <dgm:cxn modelId="{5C3FB6EC-EA65-46F7-8D75-12F445EE6506}" type="presOf" srcId="{C7E2165A-E83F-484A-A0AA-35584F749CF7}" destId="{34C9BEED-9EE7-47FF-A47C-871F0D8C46CB}" srcOrd="0" destOrd="0" presId="urn:microsoft.com/office/officeart/2005/8/layout/hierarchy3"/>
    <dgm:cxn modelId="{DFB098E2-A84D-4EEA-AA6C-37D2CF84BDB4}" type="presParOf" srcId="{03E35826-C94C-43C7-B528-70D6C7030F64}" destId="{4F4DC896-B993-4D6A-A922-4B7998C4C698}" srcOrd="0" destOrd="0" presId="urn:microsoft.com/office/officeart/2005/8/layout/hierarchy3"/>
    <dgm:cxn modelId="{9A6503FD-436F-4FCB-95E8-3D5D094D4296}" type="presParOf" srcId="{4F4DC896-B993-4D6A-A922-4B7998C4C698}" destId="{013E1D71-4A3E-417B-AE5C-880BA3823205}" srcOrd="0" destOrd="0" presId="urn:microsoft.com/office/officeart/2005/8/layout/hierarchy3"/>
    <dgm:cxn modelId="{819FF2E1-73EF-4B3F-A43B-E6AB4EC9329D}" type="presParOf" srcId="{013E1D71-4A3E-417B-AE5C-880BA3823205}" destId="{34C9BEED-9EE7-47FF-A47C-871F0D8C46CB}" srcOrd="0" destOrd="0" presId="urn:microsoft.com/office/officeart/2005/8/layout/hierarchy3"/>
    <dgm:cxn modelId="{06DC37E3-F5A4-45AF-9354-B6A2365B62D9}" type="presParOf" srcId="{013E1D71-4A3E-417B-AE5C-880BA3823205}" destId="{AFC945CF-785E-40CB-8EBD-283A6BAF9A5C}" srcOrd="1" destOrd="0" presId="urn:microsoft.com/office/officeart/2005/8/layout/hierarchy3"/>
    <dgm:cxn modelId="{924DAED3-ACB8-42E5-AB14-2C2B8895519B}" type="presParOf" srcId="{4F4DC896-B993-4D6A-A922-4B7998C4C698}" destId="{B0EB048D-09AB-4BC5-92A7-57D4ABD5D0AE}" srcOrd="1" destOrd="0" presId="urn:microsoft.com/office/officeart/2005/8/layout/hierarchy3"/>
    <dgm:cxn modelId="{BA4D0FC3-8ABA-4793-B3A1-9DA792BDF7F9}" type="presParOf" srcId="{03E35826-C94C-43C7-B528-70D6C7030F64}" destId="{7872F4A2-318B-418B-8A99-A575EE924FAD}" srcOrd="1" destOrd="0" presId="urn:microsoft.com/office/officeart/2005/8/layout/hierarchy3"/>
    <dgm:cxn modelId="{8FE8CE08-9907-408A-A6A9-9A6078107CA2}" type="presParOf" srcId="{7872F4A2-318B-418B-8A99-A575EE924FAD}" destId="{08652180-DEED-47B9-9BBA-6743905B9E45}" srcOrd="0" destOrd="0" presId="urn:microsoft.com/office/officeart/2005/8/layout/hierarchy3"/>
    <dgm:cxn modelId="{3AAF84E4-CE9A-4480-AA7B-4855DC225D74}" type="presParOf" srcId="{08652180-DEED-47B9-9BBA-6743905B9E45}" destId="{386EEF4E-E11B-4695-B433-5186AAB6FDA0}" srcOrd="0" destOrd="0" presId="urn:microsoft.com/office/officeart/2005/8/layout/hierarchy3"/>
    <dgm:cxn modelId="{4BC0924C-B848-425E-B794-8682D8BF887C}" type="presParOf" srcId="{08652180-DEED-47B9-9BBA-6743905B9E45}" destId="{7D2369AE-FE9D-4FC9-9397-721DE1D81EC3}" srcOrd="1" destOrd="0" presId="urn:microsoft.com/office/officeart/2005/8/layout/hierarchy3"/>
    <dgm:cxn modelId="{651552B9-4416-43E4-9650-34E037525E4D}" type="presParOf" srcId="{7872F4A2-318B-418B-8A99-A575EE924FAD}" destId="{B710D2E8-13B6-4141-A0EB-9EC377565C05}"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FF14CA-5476-46EB-A7D2-5177EA40E3C4}">
      <dsp:nvSpPr>
        <dsp:cNvPr id="0" name=""/>
        <dsp:cNvSpPr/>
      </dsp:nvSpPr>
      <dsp:spPr>
        <a:xfrm>
          <a:off x="0" y="483886"/>
          <a:ext cx="7196171" cy="89332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2AF594-04DE-4331-B764-24F040F33A83}">
      <dsp:nvSpPr>
        <dsp:cNvPr id="0" name=""/>
        <dsp:cNvSpPr/>
      </dsp:nvSpPr>
      <dsp:spPr>
        <a:xfrm>
          <a:off x="270232" y="684885"/>
          <a:ext cx="491331" cy="49133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3D9B27-9514-461B-8657-A2B11E498DB8}">
      <dsp:nvSpPr>
        <dsp:cNvPr id="0" name=""/>
        <dsp:cNvSpPr/>
      </dsp:nvSpPr>
      <dsp:spPr>
        <a:xfrm>
          <a:off x="1031795" y="483886"/>
          <a:ext cx="6164375" cy="893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544" tIns="94544" rIns="94544" bIns="94544" numCol="1" spcCol="1270" anchor="ctr" anchorCtr="0">
          <a:noAutofit/>
        </a:bodyPr>
        <a:lstStyle/>
        <a:p>
          <a:pPr marL="0" lvl="0" indent="0" algn="l" defTabSz="800100">
            <a:lnSpc>
              <a:spcPct val="100000"/>
            </a:lnSpc>
            <a:spcBef>
              <a:spcPct val="0"/>
            </a:spcBef>
            <a:spcAft>
              <a:spcPct val="35000"/>
            </a:spcAft>
            <a:buNone/>
          </a:pPr>
          <a:r>
            <a:rPr lang="en-US" sz="1800" kern="1200" dirty="0">
              <a:latin typeface="+mn-lt"/>
            </a:rPr>
            <a:t>Not indicated yet for injectable PrEP</a:t>
          </a:r>
        </a:p>
      </dsp:txBody>
      <dsp:txXfrm>
        <a:off x="1031795" y="483886"/>
        <a:ext cx="6164375" cy="893329"/>
      </dsp:txXfrm>
    </dsp:sp>
    <dsp:sp modelId="{C8C6884C-71D0-4F46-B74F-69DBF0F63AF5}">
      <dsp:nvSpPr>
        <dsp:cNvPr id="0" name=""/>
        <dsp:cNvSpPr/>
      </dsp:nvSpPr>
      <dsp:spPr>
        <a:xfrm>
          <a:off x="0" y="1600548"/>
          <a:ext cx="7196171" cy="89332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60B274-CA71-43D7-B974-0B7D091625CC}">
      <dsp:nvSpPr>
        <dsp:cNvPr id="0" name=""/>
        <dsp:cNvSpPr/>
      </dsp:nvSpPr>
      <dsp:spPr>
        <a:xfrm>
          <a:off x="270232" y="1801547"/>
          <a:ext cx="491331" cy="491331"/>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115DD5-11E7-4014-BB06-C3E29D987DFC}">
      <dsp:nvSpPr>
        <dsp:cNvPr id="0" name=""/>
        <dsp:cNvSpPr/>
      </dsp:nvSpPr>
      <dsp:spPr>
        <a:xfrm>
          <a:off x="1031795" y="1600548"/>
          <a:ext cx="6164375" cy="893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544" tIns="94544" rIns="94544" bIns="94544" numCol="1" spcCol="1270" anchor="ctr" anchorCtr="0">
          <a:noAutofit/>
        </a:bodyPr>
        <a:lstStyle/>
        <a:p>
          <a:pPr marL="0" lvl="0" indent="0" algn="l" defTabSz="800100">
            <a:lnSpc>
              <a:spcPct val="100000"/>
            </a:lnSpc>
            <a:spcBef>
              <a:spcPct val="0"/>
            </a:spcBef>
            <a:spcAft>
              <a:spcPct val="35000"/>
            </a:spcAft>
            <a:buNone/>
          </a:pPr>
          <a:r>
            <a:rPr lang="en-US" sz="1800" kern="1200" dirty="0"/>
            <a:t>Not studied for 2-1-1 PrEP, but likely applicable if hep B status is negative</a:t>
          </a:r>
        </a:p>
      </dsp:txBody>
      <dsp:txXfrm>
        <a:off x="1031795" y="1600548"/>
        <a:ext cx="6164375" cy="8933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AEEA81-8569-4D7D-9E5E-FA439996A54D}">
      <dsp:nvSpPr>
        <dsp:cNvPr id="0" name=""/>
        <dsp:cNvSpPr/>
      </dsp:nvSpPr>
      <dsp:spPr>
        <a:xfrm>
          <a:off x="0" y="343"/>
          <a:ext cx="7958592" cy="802622"/>
        </a:xfrm>
        <a:prstGeom prst="roundRect">
          <a:avLst>
            <a:gd name="adj" fmla="val 10000"/>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995C30C2-2043-4878-B0D0-F95CBC401DB4}">
      <dsp:nvSpPr>
        <dsp:cNvPr id="0" name=""/>
        <dsp:cNvSpPr/>
      </dsp:nvSpPr>
      <dsp:spPr>
        <a:xfrm>
          <a:off x="242793" y="180933"/>
          <a:ext cx="441442" cy="441442"/>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A5CD4DFC-7BE7-4C84-B3BE-217763F5C85E}">
      <dsp:nvSpPr>
        <dsp:cNvPr id="0" name=""/>
        <dsp:cNvSpPr/>
      </dsp:nvSpPr>
      <dsp:spPr>
        <a:xfrm>
          <a:off x="927029" y="343"/>
          <a:ext cx="7031562" cy="802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944" tIns="84944" rIns="84944" bIns="84944" numCol="1" spcCol="1270" anchor="ctr" anchorCtr="0">
          <a:noAutofit/>
        </a:bodyPr>
        <a:lstStyle/>
        <a:p>
          <a:pPr marL="0" lvl="0" indent="0" algn="l" defTabSz="622300">
            <a:lnSpc>
              <a:spcPct val="100000"/>
            </a:lnSpc>
            <a:spcBef>
              <a:spcPct val="0"/>
            </a:spcBef>
            <a:spcAft>
              <a:spcPct val="35000"/>
            </a:spcAft>
            <a:buNone/>
          </a:pPr>
          <a:r>
            <a:rPr lang="en-US" sz="1400" b="1" kern="1200"/>
            <a:t>Standard HIV PrEP</a:t>
          </a:r>
          <a:r>
            <a:rPr lang="en-US" sz="1400" kern="1200"/>
            <a:t>: When a person is evaluated and an HIV PrEP prescription is provided after laboratory results have returned, typically within 7 days of initial visit.</a:t>
          </a:r>
        </a:p>
      </dsp:txBody>
      <dsp:txXfrm>
        <a:off x="927029" y="343"/>
        <a:ext cx="7031562" cy="802622"/>
      </dsp:txXfrm>
    </dsp:sp>
    <dsp:sp modelId="{FB6F42B6-F0D3-40D8-97E1-FC2C8950ECC0}">
      <dsp:nvSpPr>
        <dsp:cNvPr id="0" name=""/>
        <dsp:cNvSpPr/>
      </dsp:nvSpPr>
      <dsp:spPr>
        <a:xfrm>
          <a:off x="0" y="1003621"/>
          <a:ext cx="7958592" cy="802622"/>
        </a:xfrm>
        <a:prstGeom prst="roundRect">
          <a:avLst>
            <a:gd name="adj" fmla="val 10000"/>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AF2920C1-716A-48CE-AC56-D8C7D2A9CC64}">
      <dsp:nvSpPr>
        <dsp:cNvPr id="0" name=""/>
        <dsp:cNvSpPr/>
      </dsp:nvSpPr>
      <dsp:spPr>
        <a:xfrm>
          <a:off x="242793" y="1184211"/>
          <a:ext cx="441442" cy="441442"/>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BD69D843-8EAA-44B8-9493-57C7A227DDE0}">
      <dsp:nvSpPr>
        <dsp:cNvPr id="0" name=""/>
        <dsp:cNvSpPr/>
      </dsp:nvSpPr>
      <dsp:spPr>
        <a:xfrm>
          <a:off x="927029" y="1003621"/>
          <a:ext cx="7031562" cy="802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944" tIns="84944" rIns="84944" bIns="84944" numCol="1" spcCol="1270" anchor="ctr" anchorCtr="0">
          <a:noAutofit/>
        </a:bodyPr>
        <a:lstStyle/>
        <a:p>
          <a:pPr marL="0" lvl="0" indent="0" algn="l" defTabSz="622300">
            <a:lnSpc>
              <a:spcPct val="100000"/>
            </a:lnSpc>
            <a:spcBef>
              <a:spcPct val="0"/>
            </a:spcBef>
            <a:spcAft>
              <a:spcPct val="35000"/>
            </a:spcAft>
            <a:buNone/>
          </a:pPr>
          <a:r>
            <a:rPr lang="en-US" sz="1400" b="1" kern="1200" dirty="0"/>
            <a:t>Same-day HIV </a:t>
          </a:r>
          <a:r>
            <a:rPr lang="en-US" sz="1400" b="1" kern="1200" dirty="0" err="1"/>
            <a:t>PrEP</a:t>
          </a:r>
          <a:r>
            <a:rPr lang="en-US" sz="1400" b="1" kern="1200" dirty="0"/>
            <a:t> Prescription</a:t>
          </a:r>
          <a:r>
            <a:rPr lang="en-US" sz="1400" kern="1200" dirty="0"/>
            <a:t>: When HIV </a:t>
          </a:r>
          <a:r>
            <a:rPr lang="en-US" sz="1400" kern="1200" dirty="0" err="1"/>
            <a:t>PrEP</a:t>
          </a:r>
          <a:r>
            <a:rPr lang="en-US" sz="1400" kern="1200" dirty="0"/>
            <a:t> is prescribed the same day of the initial visit, but the person does not start </a:t>
          </a:r>
          <a:r>
            <a:rPr lang="en-US" sz="1400" kern="1200" dirty="0" err="1"/>
            <a:t>PrEP</a:t>
          </a:r>
          <a:r>
            <a:rPr lang="en-US" sz="1400" kern="1200" dirty="0"/>
            <a:t> medications until the initial HIV test results have returned.</a:t>
          </a:r>
        </a:p>
      </dsp:txBody>
      <dsp:txXfrm>
        <a:off x="927029" y="1003621"/>
        <a:ext cx="7031562" cy="802622"/>
      </dsp:txXfrm>
    </dsp:sp>
    <dsp:sp modelId="{EF6E0F90-F2C9-477A-8381-78EFEAD75C09}">
      <dsp:nvSpPr>
        <dsp:cNvPr id="0" name=""/>
        <dsp:cNvSpPr/>
      </dsp:nvSpPr>
      <dsp:spPr>
        <a:xfrm>
          <a:off x="0" y="2006900"/>
          <a:ext cx="7958592" cy="802622"/>
        </a:xfrm>
        <a:prstGeom prst="roundRect">
          <a:avLst>
            <a:gd name="adj" fmla="val 10000"/>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63AECC35-043B-429E-B2C4-7EF62903EE31}">
      <dsp:nvSpPr>
        <dsp:cNvPr id="0" name=""/>
        <dsp:cNvSpPr/>
      </dsp:nvSpPr>
      <dsp:spPr>
        <a:xfrm>
          <a:off x="242793" y="2187490"/>
          <a:ext cx="441442" cy="44144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DB1B23A3-5513-4749-AE08-57BDC72250D8}">
      <dsp:nvSpPr>
        <dsp:cNvPr id="0" name=""/>
        <dsp:cNvSpPr/>
      </dsp:nvSpPr>
      <dsp:spPr>
        <a:xfrm>
          <a:off x="927029" y="2006900"/>
          <a:ext cx="7031562" cy="802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944" tIns="84944" rIns="84944" bIns="84944" numCol="1" spcCol="1270" anchor="ctr" anchorCtr="0">
          <a:noAutofit/>
        </a:bodyPr>
        <a:lstStyle/>
        <a:p>
          <a:pPr marL="0" lvl="0" indent="0" algn="l" defTabSz="622300">
            <a:lnSpc>
              <a:spcPct val="100000"/>
            </a:lnSpc>
            <a:spcBef>
              <a:spcPct val="0"/>
            </a:spcBef>
            <a:spcAft>
              <a:spcPct val="35000"/>
            </a:spcAft>
            <a:buNone/>
          </a:pPr>
          <a:r>
            <a:rPr lang="en-US" sz="1400" b="1" kern="1200"/>
            <a:t>Same-day HIV PrEP Start</a:t>
          </a:r>
          <a:r>
            <a:rPr lang="en-US" sz="1400" kern="1200"/>
            <a:t>: When HIV PrEP is prescribed the same day of the initial visit and the person initiates PrEP that day, either by picking up the medication at a pharmacy or through a clinic-dispensed starter-pack.</a:t>
          </a:r>
        </a:p>
      </dsp:txBody>
      <dsp:txXfrm>
        <a:off x="927029" y="2006900"/>
        <a:ext cx="7031562" cy="8026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2E3DF4-5047-496E-B8A3-2C156A44B09F}">
      <dsp:nvSpPr>
        <dsp:cNvPr id="0" name=""/>
        <dsp:cNvSpPr/>
      </dsp:nvSpPr>
      <dsp:spPr>
        <a:xfrm>
          <a:off x="0" y="3904"/>
          <a:ext cx="4160422" cy="49605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1D69EF-4EE1-4F4C-8033-9AFAE0996B30}">
      <dsp:nvSpPr>
        <dsp:cNvPr id="0" name=""/>
        <dsp:cNvSpPr/>
      </dsp:nvSpPr>
      <dsp:spPr>
        <a:xfrm>
          <a:off x="150056" y="115516"/>
          <a:ext cx="273096" cy="272829"/>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55C3D71-2418-4838-B776-E337D0291036}">
      <dsp:nvSpPr>
        <dsp:cNvPr id="0" name=""/>
        <dsp:cNvSpPr/>
      </dsp:nvSpPr>
      <dsp:spPr>
        <a:xfrm>
          <a:off x="573208" y="3904"/>
          <a:ext cx="3578385" cy="5115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140" tIns="54140" rIns="54140" bIns="54140" numCol="1" spcCol="1270" anchor="ctr" anchorCtr="0">
          <a:noAutofit/>
        </a:bodyPr>
        <a:lstStyle/>
        <a:p>
          <a:pPr marL="0" lvl="0" indent="0" algn="l" defTabSz="622300">
            <a:lnSpc>
              <a:spcPct val="100000"/>
            </a:lnSpc>
            <a:spcBef>
              <a:spcPct val="0"/>
            </a:spcBef>
            <a:spcAft>
              <a:spcPct val="35000"/>
            </a:spcAft>
            <a:buNone/>
          </a:pPr>
          <a:r>
            <a:rPr lang="en-US" sz="1400" kern="1200" dirty="0"/>
            <a:t>Point-of-care HIV testing*</a:t>
          </a:r>
        </a:p>
      </dsp:txBody>
      <dsp:txXfrm>
        <a:off x="573208" y="3904"/>
        <a:ext cx="3578385" cy="511555"/>
      </dsp:txXfrm>
    </dsp:sp>
    <dsp:sp modelId="{49292100-1B67-4BFD-A6C1-C81C605D8360}">
      <dsp:nvSpPr>
        <dsp:cNvPr id="0" name=""/>
        <dsp:cNvSpPr/>
      </dsp:nvSpPr>
      <dsp:spPr>
        <a:xfrm>
          <a:off x="0" y="643348"/>
          <a:ext cx="4160422" cy="49605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29DA64-4A84-4CCE-9126-A24163493793}">
      <dsp:nvSpPr>
        <dsp:cNvPr id="0" name=""/>
        <dsp:cNvSpPr/>
      </dsp:nvSpPr>
      <dsp:spPr>
        <a:xfrm>
          <a:off x="150056" y="754960"/>
          <a:ext cx="273096" cy="27282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BA2565E-EE8F-44AA-B984-5F41DED7FCC9}">
      <dsp:nvSpPr>
        <dsp:cNvPr id="0" name=""/>
        <dsp:cNvSpPr/>
      </dsp:nvSpPr>
      <dsp:spPr>
        <a:xfrm>
          <a:off x="573208" y="643348"/>
          <a:ext cx="3578385" cy="5115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140" tIns="54140" rIns="54140" bIns="54140" numCol="1" spcCol="1270" anchor="ctr" anchorCtr="0">
          <a:noAutofit/>
        </a:bodyPr>
        <a:lstStyle/>
        <a:p>
          <a:pPr marL="0" lvl="0" indent="0" algn="l" defTabSz="622300">
            <a:lnSpc>
              <a:spcPct val="100000"/>
            </a:lnSpc>
            <a:spcBef>
              <a:spcPct val="0"/>
            </a:spcBef>
            <a:spcAft>
              <a:spcPct val="35000"/>
            </a:spcAft>
            <a:buNone/>
          </a:pPr>
          <a:r>
            <a:rPr lang="en-US" sz="1400" kern="1200"/>
            <a:t>Ability to draw blood for creatinine, HIV, &amp; hepatitis B</a:t>
          </a:r>
        </a:p>
      </dsp:txBody>
      <dsp:txXfrm>
        <a:off x="573208" y="643348"/>
        <a:ext cx="3578385" cy="511555"/>
      </dsp:txXfrm>
    </dsp:sp>
    <dsp:sp modelId="{119E6D61-3AD8-4B69-A1F5-ACC24257E9C8}">
      <dsp:nvSpPr>
        <dsp:cNvPr id="0" name=""/>
        <dsp:cNvSpPr/>
      </dsp:nvSpPr>
      <dsp:spPr>
        <a:xfrm>
          <a:off x="0" y="1282792"/>
          <a:ext cx="4160422" cy="49605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0F5AB9-1D55-43C9-A641-93A1D8651658}">
      <dsp:nvSpPr>
        <dsp:cNvPr id="0" name=""/>
        <dsp:cNvSpPr/>
      </dsp:nvSpPr>
      <dsp:spPr>
        <a:xfrm>
          <a:off x="150056" y="1394404"/>
          <a:ext cx="273096" cy="27282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A9C15D9-F2A5-4850-9BD6-83CEAE282826}">
      <dsp:nvSpPr>
        <dsp:cNvPr id="0" name=""/>
        <dsp:cNvSpPr/>
      </dsp:nvSpPr>
      <dsp:spPr>
        <a:xfrm>
          <a:off x="573208" y="1282792"/>
          <a:ext cx="3578385" cy="5115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140" tIns="54140" rIns="54140" bIns="54140" numCol="1" spcCol="1270" anchor="ctr" anchorCtr="0">
          <a:noAutofit/>
        </a:bodyPr>
        <a:lstStyle/>
        <a:p>
          <a:pPr marL="0" lvl="0" indent="0" algn="l" defTabSz="622300">
            <a:lnSpc>
              <a:spcPct val="100000"/>
            </a:lnSpc>
            <a:spcBef>
              <a:spcPct val="0"/>
            </a:spcBef>
            <a:spcAft>
              <a:spcPct val="35000"/>
            </a:spcAft>
            <a:buNone/>
          </a:pPr>
          <a:r>
            <a:rPr lang="en-US" sz="1400" kern="1200"/>
            <a:t>Ability to write prescription </a:t>
          </a:r>
        </a:p>
      </dsp:txBody>
      <dsp:txXfrm>
        <a:off x="573208" y="1282792"/>
        <a:ext cx="3578385" cy="511555"/>
      </dsp:txXfrm>
    </dsp:sp>
    <dsp:sp modelId="{281E066E-1F93-4185-9A1B-9A3DFF01459F}">
      <dsp:nvSpPr>
        <dsp:cNvPr id="0" name=""/>
        <dsp:cNvSpPr/>
      </dsp:nvSpPr>
      <dsp:spPr>
        <a:xfrm>
          <a:off x="0" y="1922237"/>
          <a:ext cx="4160422" cy="49605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664267-47FC-4E34-80D4-B8CDD2733617}">
      <dsp:nvSpPr>
        <dsp:cNvPr id="0" name=""/>
        <dsp:cNvSpPr/>
      </dsp:nvSpPr>
      <dsp:spPr>
        <a:xfrm>
          <a:off x="150056" y="2033849"/>
          <a:ext cx="273096" cy="272829"/>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FCA5C78-1CF1-49C8-9D20-680E6EF11E32}">
      <dsp:nvSpPr>
        <dsp:cNvPr id="0" name=""/>
        <dsp:cNvSpPr/>
      </dsp:nvSpPr>
      <dsp:spPr>
        <a:xfrm>
          <a:off x="573208" y="1922237"/>
          <a:ext cx="3578385" cy="5115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140" tIns="54140" rIns="54140" bIns="54140" numCol="1" spcCol="1270" anchor="ctr" anchorCtr="0">
          <a:noAutofit/>
        </a:bodyPr>
        <a:lstStyle/>
        <a:p>
          <a:pPr marL="0" lvl="0" indent="0" algn="l" defTabSz="622300">
            <a:lnSpc>
              <a:spcPct val="100000"/>
            </a:lnSpc>
            <a:spcBef>
              <a:spcPct val="0"/>
            </a:spcBef>
            <a:spcAft>
              <a:spcPct val="35000"/>
            </a:spcAft>
            <a:buNone/>
          </a:pPr>
          <a:r>
            <a:rPr lang="en-US" sz="1400" kern="1200"/>
            <a:t>Plan for referral to ongoing PrEP care </a:t>
          </a:r>
        </a:p>
      </dsp:txBody>
      <dsp:txXfrm>
        <a:off x="573208" y="1922237"/>
        <a:ext cx="3578385" cy="511555"/>
      </dsp:txXfrm>
    </dsp:sp>
    <dsp:sp modelId="{3C579207-243E-442A-AC82-A580D1809EB2}">
      <dsp:nvSpPr>
        <dsp:cNvPr id="0" name=""/>
        <dsp:cNvSpPr/>
      </dsp:nvSpPr>
      <dsp:spPr>
        <a:xfrm>
          <a:off x="0" y="2561681"/>
          <a:ext cx="4160422" cy="49605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E8EF60-F861-4963-8D6E-7EF34E6B9100}">
      <dsp:nvSpPr>
        <dsp:cNvPr id="0" name=""/>
        <dsp:cNvSpPr/>
      </dsp:nvSpPr>
      <dsp:spPr>
        <a:xfrm>
          <a:off x="150056" y="2673293"/>
          <a:ext cx="273096" cy="27282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DF38747-4C83-4BF5-9620-8DA17EE062B0}">
      <dsp:nvSpPr>
        <dsp:cNvPr id="0" name=""/>
        <dsp:cNvSpPr/>
      </dsp:nvSpPr>
      <dsp:spPr>
        <a:xfrm>
          <a:off x="573208" y="2561681"/>
          <a:ext cx="3578385" cy="5115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140" tIns="54140" rIns="54140" bIns="54140" numCol="1" spcCol="1270" anchor="ctr" anchorCtr="0">
          <a:noAutofit/>
        </a:bodyPr>
        <a:lstStyle/>
        <a:p>
          <a:pPr marL="0" lvl="0" indent="0" algn="l" defTabSz="622300">
            <a:lnSpc>
              <a:spcPct val="100000"/>
            </a:lnSpc>
            <a:spcBef>
              <a:spcPct val="0"/>
            </a:spcBef>
            <a:spcAft>
              <a:spcPct val="35000"/>
            </a:spcAft>
            <a:buNone/>
          </a:pPr>
          <a:r>
            <a:rPr lang="en-US" sz="1400" kern="1200"/>
            <a:t>Support for enrollment in payment assistance programs</a:t>
          </a:r>
        </a:p>
      </dsp:txBody>
      <dsp:txXfrm>
        <a:off x="573208" y="2561681"/>
        <a:ext cx="3578385" cy="5115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F7197C-6802-471B-B219-B57B7199DEFF}">
      <dsp:nvSpPr>
        <dsp:cNvPr id="0" name=""/>
        <dsp:cNvSpPr/>
      </dsp:nvSpPr>
      <dsp:spPr>
        <a:xfrm>
          <a:off x="6592" y="56986"/>
          <a:ext cx="1265653" cy="126565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C997396-935D-4898-939C-166D1EDB83E6}">
      <dsp:nvSpPr>
        <dsp:cNvPr id="0" name=""/>
        <dsp:cNvSpPr/>
      </dsp:nvSpPr>
      <dsp:spPr>
        <a:xfrm>
          <a:off x="6592" y="1457920"/>
          <a:ext cx="3616152" cy="5424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defRPr b="1"/>
          </a:pPr>
          <a:r>
            <a:rPr lang="en-US" sz="1700" kern="1200"/>
            <a:t>Ability to screen for STIs and hepatitis serologies</a:t>
          </a:r>
        </a:p>
      </dsp:txBody>
      <dsp:txXfrm>
        <a:off x="6592" y="1457920"/>
        <a:ext cx="3616152" cy="542422"/>
      </dsp:txXfrm>
    </dsp:sp>
    <dsp:sp modelId="{C5ADF3FD-B65C-47F5-AF83-40AA10146873}">
      <dsp:nvSpPr>
        <dsp:cNvPr id="0" name=""/>
        <dsp:cNvSpPr/>
      </dsp:nvSpPr>
      <dsp:spPr>
        <a:xfrm>
          <a:off x="6592" y="2063265"/>
          <a:ext cx="3616152" cy="11397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77850">
            <a:lnSpc>
              <a:spcPct val="90000"/>
            </a:lnSpc>
            <a:spcBef>
              <a:spcPct val="0"/>
            </a:spcBef>
            <a:spcAft>
              <a:spcPct val="35000"/>
            </a:spcAft>
            <a:buFont typeface="Arial" panose="020B0604020202020204" pitchFamily="34" charset="0"/>
            <a:buNone/>
          </a:pPr>
          <a:r>
            <a:rPr lang="en-US" sz="1300" kern="1200"/>
            <a:t>Chlamydia</a:t>
          </a:r>
        </a:p>
        <a:p>
          <a:pPr marL="0" lvl="0" indent="0" algn="l" defTabSz="577850">
            <a:lnSpc>
              <a:spcPct val="90000"/>
            </a:lnSpc>
            <a:spcBef>
              <a:spcPct val="0"/>
            </a:spcBef>
            <a:spcAft>
              <a:spcPct val="35000"/>
            </a:spcAft>
            <a:buFont typeface="Arial" panose="020B0604020202020204" pitchFamily="34" charset="0"/>
            <a:buNone/>
          </a:pPr>
          <a:r>
            <a:rPr lang="en-US" sz="1300" kern="1200"/>
            <a:t>Gonorrhea</a:t>
          </a:r>
        </a:p>
        <a:p>
          <a:pPr marL="0" lvl="0" indent="0" algn="l" defTabSz="577850">
            <a:lnSpc>
              <a:spcPct val="90000"/>
            </a:lnSpc>
            <a:spcBef>
              <a:spcPct val="0"/>
            </a:spcBef>
            <a:spcAft>
              <a:spcPct val="35000"/>
            </a:spcAft>
            <a:buFont typeface="Arial" panose="020B0604020202020204" pitchFamily="34" charset="0"/>
            <a:buNone/>
          </a:pPr>
          <a:r>
            <a:rPr lang="en-US" sz="1300" kern="1200"/>
            <a:t>Syphilis</a:t>
          </a:r>
        </a:p>
        <a:p>
          <a:pPr marL="0" lvl="0" indent="0" algn="l" defTabSz="577850">
            <a:lnSpc>
              <a:spcPct val="90000"/>
            </a:lnSpc>
            <a:spcBef>
              <a:spcPct val="0"/>
            </a:spcBef>
            <a:spcAft>
              <a:spcPct val="35000"/>
            </a:spcAft>
            <a:buFont typeface="Arial" panose="020B0604020202020204" pitchFamily="34" charset="0"/>
            <a:buNone/>
          </a:pPr>
          <a:r>
            <a:rPr lang="en-US" sz="1300" kern="1200"/>
            <a:t>Hep C antibodies and RNA</a:t>
          </a:r>
        </a:p>
        <a:p>
          <a:pPr marL="0" lvl="0" indent="0" algn="l" defTabSz="577850">
            <a:lnSpc>
              <a:spcPct val="90000"/>
            </a:lnSpc>
            <a:spcBef>
              <a:spcPct val="0"/>
            </a:spcBef>
            <a:spcAft>
              <a:spcPct val="35000"/>
            </a:spcAft>
            <a:buFont typeface="Arial" panose="020B0604020202020204" pitchFamily="34" charset="0"/>
            <a:buNone/>
          </a:pPr>
          <a:r>
            <a:rPr lang="en-US" sz="1300" kern="1200"/>
            <a:t>Hep B antibodies</a:t>
          </a:r>
        </a:p>
      </dsp:txBody>
      <dsp:txXfrm>
        <a:off x="6592" y="2063265"/>
        <a:ext cx="3616152" cy="1139782"/>
      </dsp:txXfrm>
    </dsp:sp>
    <dsp:sp modelId="{84BB6C77-B4BD-4C6C-9187-3C727C0829E7}">
      <dsp:nvSpPr>
        <dsp:cNvPr id="0" name=""/>
        <dsp:cNvSpPr/>
      </dsp:nvSpPr>
      <dsp:spPr>
        <a:xfrm>
          <a:off x="4255571" y="56986"/>
          <a:ext cx="1265653" cy="126565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6907036-2ADC-410F-8803-6D292F85FD96}">
      <dsp:nvSpPr>
        <dsp:cNvPr id="0" name=""/>
        <dsp:cNvSpPr/>
      </dsp:nvSpPr>
      <dsp:spPr>
        <a:xfrm>
          <a:off x="4255571" y="1457920"/>
          <a:ext cx="3616152" cy="5424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defRPr b="1"/>
          </a:pPr>
          <a:r>
            <a:rPr lang="en-US" sz="1700" kern="1200"/>
            <a:t>Ability to prescribe Post-Exposure Prophylaxis if indicated</a:t>
          </a:r>
        </a:p>
      </dsp:txBody>
      <dsp:txXfrm>
        <a:off x="4255571" y="1457920"/>
        <a:ext cx="3616152" cy="542422"/>
      </dsp:txXfrm>
    </dsp:sp>
    <dsp:sp modelId="{0CE96D40-07AB-48B7-A793-A514E07A1458}">
      <dsp:nvSpPr>
        <dsp:cNvPr id="0" name=""/>
        <dsp:cNvSpPr/>
      </dsp:nvSpPr>
      <dsp:spPr>
        <a:xfrm>
          <a:off x="4255571" y="2063265"/>
          <a:ext cx="3616152" cy="1139782"/>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704365-E68A-4C38-BF65-EB8246515BE4}">
      <dsp:nvSpPr>
        <dsp:cNvPr id="0" name=""/>
        <dsp:cNvSpPr/>
      </dsp:nvSpPr>
      <dsp:spPr>
        <a:xfrm>
          <a:off x="0" y="1164"/>
          <a:ext cx="8515350" cy="49629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B079CE7-A0B3-4E87-A6FF-79676DD8173C}">
      <dsp:nvSpPr>
        <dsp:cNvPr id="0" name=""/>
        <dsp:cNvSpPr/>
      </dsp:nvSpPr>
      <dsp:spPr>
        <a:xfrm>
          <a:off x="150128" y="112830"/>
          <a:ext cx="272960" cy="272960"/>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D2F34C-5B3E-40CA-AE08-1E1CD9EDA1E7}">
      <dsp:nvSpPr>
        <dsp:cNvPr id="0" name=""/>
        <dsp:cNvSpPr/>
      </dsp:nvSpPr>
      <dsp:spPr>
        <a:xfrm>
          <a:off x="573217" y="1164"/>
          <a:ext cx="7942132" cy="4962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524" tIns="52524" rIns="52524" bIns="52524" numCol="1" spcCol="1270" anchor="ctr" anchorCtr="0">
          <a:noAutofit/>
        </a:bodyPr>
        <a:lstStyle/>
        <a:p>
          <a:pPr marL="0" lvl="0" indent="0" algn="l" defTabSz="444500">
            <a:lnSpc>
              <a:spcPct val="100000"/>
            </a:lnSpc>
            <a:spcBef>
              <a:spcPct val="0"/>
            </a:spcBef>
            <a:spcAft>
              <a:spcPct val="35000"/>
            </a:spcAft>
            <a:buNone/>
          </a:pPr>
          <a:r>
            <a:rPr lang="en-US" sz="1000" kern="1200"/>
            <a:t>Acute HIV symptoms</a:t>
          </a:r>
        </a:p>
      </dsp:txBody>
      <dsp:txXfrm>
        <a:off x="573217" y="1164"/>
        <a:ext cx="7942132" cy="496292"/>
      </dsp:txXfrm>
    </dsp:sp>
    <dsp:sp modelId="{AC25D45B-4670-471D-9ADE-A659684F625F}">
      <dsp:nvSpPr>
        <dsp:cNvPr id="0" name=""/>
        <dsp:cNvSpPr/>
      </dsp:nvSpPr>
      <dsp:spPr>
        <a:xfrm>
          <a:off x="0" y="621530"/>
          <a:ext cx="8515350" cy="49629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374BD2-8688-46D4-9C51-2075E9CA9541}">
      <dsp:nvSpPr>
        <dsp:cNvPr id="0" name=""/>
        <dsp:cNvSpPr/>
      </dsp:nvSpPr>
      <dsp:spPr>
        <a:xfrm>
          <a:off x="150128" y="733196"/>
          <a:ext cx="272960" cy="272960"/>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87F3B8-0D94-405B-BC49-0C5F78A16B7A}">
      <dsp:nvSpPr>
        <dsp:cNvPr id="0" name=""/>
        <dsp:cNvSpPr/>
      </dsp:nvSpPr>
      <dsp:spPr>
        <a:xfrm>
          <a:off x="573217" y="621530"/>
          <a:ext cx="7942132" cy="4962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524" tIns="52524" rIns="52524" bIns="52524" numCol="1" spcCol="1270" anchor="ctr" anchorCtr="0">
          <a:noAutofit/>
        </a:bodyPr>
        <a:lstStyle/>
        <a:p>
          <a:pPr marL="0" lvl="0" indent="0" algn="l" defTabSz="444500">
            <a:lnSpc>
              <a:spcPct val="100000"/>
            </a:lnSpc>
            <a:spcBef>
              <a:spcPct val="0"/>
            </a:spcBef>
            <a:spcAft>
              <a:spcPct val="35000"/>
            </a:spcAft>
            <a:buNone/>
          </a:pPr>
          <a:r>
            <a:rPr lang="en-US" sz="1000" kern="1200"/>
            <a:t>History of renal disease</a:t>
          </a:r>
        </a:p>
      </dsp:txBody>
      <dsp:txXfrm>
        <a:off x="573217" y="621530"/>
        <a:ext cx="7942132" cy="496292"/>
      </dsp:txXfrm>
    </dsp:sp>
    <dsp:sp modelId="{EE4A9BE2-7F8E-4C3A-9EB5-9E2A390DBA28}">
      <dsp:nvSpPr>
        <dsp:cNvPr id="0" name=""/>
        <dsp:cNvSpPr/>
      </dsp:nvSpPr>
      <dsp:spPr>
        <a:xfrm>
          <a:off x="0" y="1241895"/>
          <a:ext cx="8515350" cy="49629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DA378A-3A67-4CBC-A958-ED769D07F893}">
      <dsp:nvSpPr>
        <dsp:cNvPr id="0" name=""/>
        <dsp:cNvSpPr/>
      </dsp:nvSpPr>
      <dsp:spPr>
        <a:xfrm>
          <a:off x="150128" y="1353561"/>
          <a:ext cx="272960" cy="272960"/>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DE77AA-DFB5-4D03-B953-DD2AAA845910}">
      <dsp:nvSpPr>
        <dsp:cNvPr id="0" name=""/>
        <dsp:cNvSpPr/>
      </dsp:nvSpPr>
      <dsp:spPr>
        <a:xfrm>
          <a:off x="573217" y="1241895"/>
          <a:ext cx="7942132" cy="4962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524" tIns="52524" rIns="52524" bIns="52524" numCol="1" spcCol="1270" anchor="ctr" anchorCtr="0">
          <a:noAutofit/>
        </a:bodyPr>
        <a:lstStyle/>
        <a:p>
          <a:pPr marL="0" lvl="0" indent="0" algn="l" defTabSz="444500">
            <a:lnSpc>
              <a:spcPct val="100000"/>
            </a:lnSpc>
            <a:spcBef>
              <a:spcPct val="0"/>
            </a:spcBef>
            <a:spcAft>
              <a:spcPct val="35000"/>
            </a:spcAft>
            <a:buNone/>
          </a:pPr>
          <a:r>
            <a:rPr lang="en-US" sz="1000" kern="1200" dirty="0"/>
            <a:t>Inability to get blood drawn that day </a:t>
          </a:r>
        </a:p>
        <a:p>
          <a:pPr marL="0" lvl="0" indent="0" algn="l" defTabSz="444500">
            <a:lnSpc>
              <a:spcPct val="100000"/>
            </a:lnSpc>
            <a:spcBef>
              <a:spcPct val="0"/>
            </a:spcBef>
            <a:spcAft>
              <a:spcPct val="35000"/>
            </a:spcAft>
            <a:buNone/>
          </a:pPr>
          <a:r>
            <a:rPr lang="en-US" sz="1000" kern="1200" dirty="0"/>
            <a:t>(unless recent labs available)</a:t>
          </a:r>
        </a:p>
      </dsp:txBody>
      <dsp:txXfrm>
        <a:off x="573217" y="1241895"/>
        <a:ext cx="7942132" cy="496292"/>
      </dsp:txXfrm>
    </dsp:sp>
    <dsp:sp modelId="{20387DC7-66F7-4CF6-A613-B08F6943EFBA}">
      <dsp:nvSpPr>
        <dsp:cNvPr id="0" name=""/>
        <dsp:cNvSpPr/>
      </dsp:nvSpPr>
      <dsp:spPr>
        <a:xfrm>
          <a:off x="0" y="1862261"/>
          <a:ext cx="8515350" cy="49629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21D005-2A42-4367-A5CC-00CA62802879}">
      <dsp:nvSpPr>
        <dsp:cNvPr id="0" name=""/>
        <dsp:cNvSpPr/>
      </dsp:nvSpPr>
      <dsp:spPr>
        <a:xfrm>
          <a:off x="150128" y="1973927"/>
          <a:ext cx="272960" cy="27296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4C4A09-CB7B-4045-807D-BF0E880EFB1C}">
      <dsp:nvSpPr>
        <dsp:cNvPr id="0" name=""/>
        <dsp:cNvSpPr/>
      </dsp:nvSpPr>
      <dsp:spPr>
        <a:xfrm>
          <a:off x="573217" y="1862261"/>
          <a:ext cx="7942132" cy="4962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524" tIns="52524" rIns="52524" bIns="52524" numCol="1" spcCol="1270" anchor="ctr" anchorCtr="0">
          <a:noAutofit/>
        </a:bodyPr>
        <a:lstStyle/>
        <a:p>
          <a:pPr marL="0" lvl="0" indent="0" algn="l" defTabSz="444500">
            <a:lnSpc>
              <a:spcPct val="100000"/>
            </a:lnSpc>
            <a:spcBef>
              <a:spcPct val="0"/>
            </a:spcBef>
            <a:spcAft>
              <a:spcPct val="35000"/>
            </a:spcAft>
            <a:buNone/>
          </a:pPr>
          <a:r>
            <a:rPr lang="en-US" sz="1000" kern="1200"/>
            <a:t>No contact info for follow-up</a:t>
          </a:r>
        </a:p>
      </dsp:txBody>
      <dsp:txXfrm>
        <a:off x="573217" y="1862261"/>
        <a:ext cx="7942132" cy="496292"/>
      </dsp:txXfrm>
    </dsp:sp>
    <dsp:sp modelId="{35C4E82F-47CE-484C-8983-CB7FBAA5E70A}">
      <dsp:nvSpPr>
        <dsp:cNvPr id="0" name=""/>
        <dsp:cNvSpPr/>
      </dsp:nvSpPr>
      <dsp:spPr>
        <a:xfrm>
          <a:off x="0" y="2482627"/>
          <a:ext cx="8515350" cy="49629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DDE327-3468-4E9D-BD0C-D4FE32C8FCA0}">
      <dsp:nvSpPr>
        <dsp:cNvPr id="0" name=""/>
        <dsp:cNvSpPr/>
      </dsp:nvSpPr>
      <dsp:spPr>
        <a:xfrm>
          <a:off x="150128" y="2594292"/>
          <a:ext cx="272960" cy="27296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07A57D-1454-4E4B-801C-F98FACA2E81F}">
      <dsp:nvSpPr>
        <dsp:cNvPr id="0" name=""/>
        <dsp:cNvSpPr/>
      </dsp:nvSpPr>
      <dsp:spPr>
        <a:xfrm>
          <a:off x="573217" y="2482627"/>
          <a:ext cx="7942132" cy="4962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524" tIns="52524" rIns="52524" bIns="52524" numCol="1" spcCol="1270" anchor="ctr" anchorCtr="0">
          <a:noAutofit/>
        </a:bodyPr>
        <a:lstStyle/>
        <a:p>
          <a:pPr marL="0" lvl="0" indent="0" algn="l" defTabSz="444500">
            <a:lnSpc>
              <a:spcPct val="100000"/>
            </a:lnSpc>
            <a:spcBef>
              <a:spcPct val="0"/>
            </a:spcBef>
            <a:spcAft>
              <a:spcPct val="35000"/>
            </a:spcAft>
            <a:buNone/>
          </a:pPr>
          <a:r>
            <a:rPr lang="en-US" sz="1000" kern="1200" dirty="0"/>
            <a:t>No mechanism for coverage of PrEP prescriptions</a:t>
          </a:r>
        </a:p>
      </dsp:txBody>
      <dsp:txXfrm>
        <a:off x="573217" y="2482627"/>
        <a:ext cx="7942132" cy="496292"/>
      </dsp:txXfrm>
    </dsp:sp>
    <dsp:sp modelId="{81A2AC65-60DD-454D-8AFC-460D004C2D41}">
      <dsp:nvSpPr>
        <dsp:cNvPr id="0" name=""/>
        <dsp:cNvSpPr/>
      </dsp:nvSpPr>
      <dsp:spPr>
        <a:xfrm>
          <a:off x="0" y="3102992"/>
          <a:ext cx="8515350" cy="49629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B85DB4-341D-45A4-821C-159748F52A4C}">
      <dsp:nvSpPr>
        <dsp:cNvPr id="0" name=""/>
        <dsp:cNvSpPr/>
      </dsp:nvSpPr>
      <dsp:spPr>
        <a:xfrm>
          <a:off x="150128" y="3214658"/>
          <a:ext cx="272960" cy="272960"/>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BA8BBF-9C4F-4AA0-AFAD-FC17F412F4DD}">
      <dsp:nvSpPr>
        <dsp:cNvPr id="0" name=""/>
        <dsp:cNvSpPr/>
      </dsp:nvSpPr>
      <dsp:spPr>
        <a:xfrm>
          <a:off x="573217" y="3102992"/>
          <a:ext cx="3831907" cy="4962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524" tIns="52524" rIns="52524" bIns="52524" numCol="1" spcCol="1270" anchor="ctr" anchorCtr="0">
          <a:noAutofit/>
        </a:bodyPr>
        <a:lstStyle/>
        <a:p>
          <a:pPr marL="0" lvl="0" indent="0" algn="l" defTabSz="444500">
            <a:lnSpc>
              <a:spcPct val="100000"/>
            </a:lnSpc>
            <a:spcBef>
              <a:spcPct val="0"/>
            </a:spcBef>
            <a:spcAft>
              <a:spcPct val="35000"/>
            </a:spcAft>
            <a:buNone/>
          </a:pPr>
          <a:r>
            <a:rPr lang="en-US" sz="1000" kern="1200"/>
            <a:t>Caution </a:t>
          </a:r>
        </a:p>
      </dsp:txBody>
      <dsp:txXfrm>
        <a:off x="573217" y="3102992"/>
        <a:ext cx="3831907" cy="496292"/>
      </dsp:txXfrm>
    </dsp:sp>
    <dsp:sp modelId="{5AB68840-7ADD-4A32-9195-C9F3F2B64F39}">
      <dsp:nvSpPr>
        <dsp:cNvPr id="0" name=""/>
        <dsp:cNvSpPr/>
      </dsp:nvSpPr>
      <dsp:spPr>
        <a:xfrm>
          <a:off x="4405125" y="3102992"/>
          <a:ext cx="4110224" cy="4962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524" tIns="52524" rIns="52524" bIns="52524" numCol="1" spcCol="1270" anchor="ctr" anchorCtr="0">
          <a:noAutofit/>
        </a:bodyPr>
        <a:lstStyle/>
        <a:p>
          <a:pPr marL="0" lvl="0" indent="0" algn="l" defTabSz="444500">
            <a:lnSpc>
              <a:spcPct val="100000"/>
            </a:lnSpc>
            <a:spcBef>
              <a:spcPct val="0"/>
            </a:spcBef>
            <a:spcAft>
              <a:spcPct val="35000"/>
            </a:spcAft>
            <a:buNone/>
          </a:pPr>
          <a:r>
            <a:rPr lang="en-US" sz="1000" kern="1200"/>
            <a:t>History of Hep B (stopping PrEP could lead to Hep B flare)</a:t>
          </a:r>
        </a:p>
        <a:p>
          <a:pPr marL="0" lvl="0" indent="0" algn="l" defTabSz="444500">
            <a:lnSpc>
              <a:spcPct val="100000"/>
            </a:lnSpc>
            <a:spcBef>
              <a:spcPct val="0"/>
            </a:spcBef>
            <a:spcAft>
              <a:spcPct val="35000"/>
            </a:spcAft>
            <a:buNone/>
          </a:pPr>
          <a:r>
            <a:rPr lang="en-US" sz="1000" kern="1200"/>
            <a:t>Risk factors for renal disease</a:t>
          </a:r>
        </a:p>
      </dsp:txBody>
      <dsp:txXfrm>
        <a:off x="4405125" y="3102992"/>
        <a:ext cx="4110224" cy="49629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D20D21-35D7-4B85-9020-26F07C8E0871}">
      <dsp:nvSpPr>
        <dsp:cNvPr id="0" name=""/>
        <dsp:cNvSpPr/>
      </dsp:nvSpPr>
      <dsp:spPr>
        <a:xfrm>
          <a:off x="1358392" y="1582"/>
          <a:ext cx="1528191" cy="691785"/>
        </a:xfrm>
        <a:prstGeom prst="round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n-US" sz="1500" kern="1200"/>
            <a:t>Community Health Centers </a:t>
          </a:r>
        </a:p>
      </dsp:txBody>
      <dsp:txXfrm>
        <a:off x="1392162" y="35352"/>
        <a:ext cx="1460651" cy="624245"/>
      </dsp:txXfrm>
    </dsp:sp>
    <dsp:sp modelId="{94151957-5151-4364-B3A2-EA2285957AED}">
      <dsp:nvSpPr>
        <dsp:cNvPr id="0" name=""/>
        <dsp:cNvSpPr/>
      </dsp:nvSpPr>
      <dsp:spPr>
        <a:xfrm>
          <a:off x="1358392" y="727957"/>
          <a:ext cx="1528191" cy="691785"/>
        </a:xfrm>
        <a:prstGeom prst="roundRect">
          <a:avLst/>
        </a:prstGeom>
        <a:solidFill>
          <a:schemeClr val="accent1">
            <a:shade val="80000"/>
            <a:hueOff val="106468"/>
            <a:satOff val="-7273"/>
            <a:lumOff val="80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n-US" sz="1500" kern="1200"/>
            <a:t>Sexual Health Clinics</a:t>
          </a:r>
        </a:p>
      </dsp:txBody>
      <dsp:txXfrm>
        <a:off x="1392162" y="761727"/>
        <a:ext cx="1460651" cy="624245"/>
      </dsp:txXfrm>
    </dsp:sp>
    <dsp:sp modelId="{9AC89B6C-2BA2-4B42-9455-5884973FD392}">
      <dsp:nvSpPr>
        <dsp:cNvPr id="0" name=""/>
        <dsp:cNvSpPr/>
      </dsp:nvSpPr>
      <dsp:spPr>
        <a:xfrm>
          <a:off x="1358392" y="1454332"/>
          <a:ext cx="1528191" cy="691785"/>
        </a:xfrm>
        <a:prstGeom prst="roundRect">
          <a:avLst/>
        </a:prstGeom>
        <a:solidFill>
          <a:schemeClr val="accent1">
            <a:shade val="80000"/>
            <a:hueOff val="212936"/>
            <a:satOff val="-14547"/>
            <a:lumOff val="1606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n-US" sz="1500" kern="1200"/>
            <a:t>Syringe Service Providers</a:t>
          </a:r>
        </a:p>
      </dsp:txBody>
      <dsp:txXfrm>
        <a:off x="1392162" y="1488102"/>
        <a:ext cx="1460651" cy="624245"/>
      </dsp:txXfrm>
    </dsp:sp>
    <dsp:sp modelId="{40D0FD04-CB00-4373-8F9E-A7311D2890B2}">
      <dsp:nvSpPr>
        <dsp:cNvPr id="0" name=""/>
        <dsp:cNvSpPr/>
      </dsp:nvSpPr>
      <dsp:spPr>
        <a:xfrm>
          <a:off x="1358392" y="2180707"/>
          <a:ext cx="1528191" cy="691785"/>
        </a:xfrm>
        <a:prstGeom prst="roundRect">
          <a:avLst/>
        </a:prstGeom>
        <a:solidFill>
          <a:schemeClr val="accent1">
            <a:shade val="80000"/>
            <a:hueOff val="319404"/>
            <a:satOff val="-21820"/>
            <a:lumOff val="2409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n-US" sz="1500" kern="1200"/>
            <a:t>Pharmacies</a:t>
          </a:r>
        </a:p>
      </dsp:txBody>
      <dsp:txXfrm>
        <a:off x="1392162" y="2214477"/>
        <a:ext cx="1460651" cy="624245"/>
      </dsp:txXfrm>
    </dsp:sp>
    <dsp:sp modelId="{33B35873-89DF-4B04-9AF0-E868B816AFC2}">
      <dsp:nvSpPr>
        <dsp:cNvPr id="0" name=""/>
        <dsp:cNvSpPr/>
      </dsp:nvSpPr>
      <dsp:spPr>
        <a:xfrm>
          <a:off x="1358392" y="2907082"/>
          <a:ext cx="1528191" cy="691785"/>
        </a:xfrm>
        <a:prstGeom prst="roundRect">
          <a:avLst/>
        </a:prstGeom>
        <a:solidFill>
          <a:schemeClr val="accent1">
            <a:shade val="80000"/>
            <a:hueOff val="425872"/>
            <a:satOff val="-29093"/>
            <a:lumOff val="321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n-US" sz="1500" kern="1200"/>
            <a:t>Others</a:t>
          </a:r>
        </a:p>
      </dsp:txBody>
      <dsp:txXfrm>
        <a:off x="1392162" y="2940852"/>
        <a:ext cx="1460651" cy="62424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ABE8A5-CF4E-4122-A8E8-9E65061CE0D7}">
      <dsp:nvSpPr>
        <dsp:cNvPr id="0" name=""/>
        <dsp:cNvSpPr/>
      </dsp:nvSpPr>
      <dsp:spPr>
        <a:xfrm>
          <a:off x="3201" y="671298"/>
          <a:ext cx="1925101" cy="624139"/>
        </a:xfrm>
        <a:prstGeom prst="rect">
          <a:avLst/>
        </a:prstGeom>
        <a:solidFill>
          <a:schemeClr val="accent1">
            <a:shade val="80000"/>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100000"/>
            </a:lnSpc>
            <a:spcBef>
              <a:spcPct val="0"/>
            </a:spcBef>
            <a:spcAft>
              <a:spcPct val="35000"/>
            </a:spcAft>
            <a:buNone/>
          </a:pPr>
          <a:r>
            <a:rPr lang="en-US" sz="1200" kern="1200" dirty="0"/>
            <a:t>Tests required prior to prescribing Same Day </a:t>
          </a:r>
          <a:r>
            <a:rPr lang="en-US" sz="1200" kern="1200" dirty="0" err="1"/>
            <a:t>PrEP</a:t>
          </a:r>
          <a:r>
            <a:rPr lang="en-US" sz="1200" kern="1200" dirty="0"/>
            <a:t> </a:t>
          </a:r>
        </a:p>
      </dsp:txBody>
      <dsp:txXfrm>
        <a:off x="3201" y="671298"/>
        <a:ext cx="1925101" cy="624139"/>
      </dsp:txXfrm>
    </dsp:sp>
    <dsp:sp modelId="{E04C2ECD-5EF8-4441-A217-E39573C17AE8}">
      <dsp:nvSpPr>
        <dsp:cNvPr id="0" name=""/>
        <dsp:cNvSpPr/>
      </dsp:nvSpPr>
      <dsp:spPr>
        <a:xfrm>
          <a:off x="3201" y="1295437"/>
          <a:ext cx="1925101" cy="163371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100000"/>
            </a:lnSpc>
            <a:spcBef>
              <a:spcPct val="0"/>
            </a:spcBef>
            <a:spcAft>
              <a:spcPct val="15000"/>
            </a:spcAft>
            <a:buChar char="•"/>
          </a:pPr>
          <a:r>
            <a:rPr lang="en-US" sz="1200" kern="1200"/>
            <a:t>Rapid HIV (ideally 4</a:t>
          </a:r>
          <a:r>
            <a:rPr lang="en-US" sz="1200" kern="1200" baseline="30000"/>
            <a:t>th</a:t>
          </a:r>
          <a:r>
            <a:rPr lang="en-US" sz="1200" kern="1200"/>
            <a:t> generation)</a:t>
          </a:r>
        </a:p>
        <a:p>
          <a:pPr marL="114300" lvl="1" indent="-114300" algn="l" defTabSz="533400">
            <a:lnSpc>
              <a:spcPct val="100000"/>
            </a:lnSpc>
            <a:spcBef>
              <a:spcPct val="0"/>
            </a:spcBef>
            <a:spcAft>
              <a:spcPct val="15000"/>
            </a:spcAft>
            <a:buChar char="•"/>
          </a:pPr>
          <a:r>
            <a:rPr lang="en-US" sz="1200" kern="1200" dirty="0"/>
            <a:t>Urine pregnancy (if needed)</a:t>
          </a:r>
        </a:p>
      </dsp:txBody>
      <dsp:txXfrm>
        <a:off x="3201" y="1295437"/>
        <a:ext cx="1925101" cy="1633714"/>
      </dsp:txXfrm>
    </dsp:sp>
    <dsp:sp modelId="{24E87BE4-6463-4C8B-A321-57FBE821DE59}">
      <dsp:nvSpPr>
        <dsp:cNvPr id="0" name=""/>
        <dsp:cNvSpPr/>
      </dsp:nvSpPr>
      <dsp:spPr>
        <a:xfrm>
          <a:off x="2197816" y="671298"/>
          <a:ext cx="1925101" cy="624139"/>
        </a:xfrm>
        <a:prstGeom prst="rect">
          <a:avLst/>
        </a:prstGeom>
        <a:solidFill>
          <a:schemeClr val="accent1">
            <a:shade val="80000"/>
            <a:hueOff val="141957"/>
            <a:satOff val="-9698"/>
            <a:lumOff val="10708"/>
            <a:alphaOff val="0"/>
          </a:schemeClr>
        </a:solidFill>
        <a:ln w="25400" cap="flat" cmpd="sng" algn="ctr">
          <a:solidFill>
            <a:schemeClr val="accent1">
              <a:shade val="80000"/>
              <a:hueOff val="141957"/>
              <a:satOff val="-9698"/>
              <a:lumOff val="1070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100000"/>
            </a:lnSpc>
            <a:spcBef>
              <a:spcPct val="0"/>
            </a:spcBef>
            <a:spcAft>
              <a:spcPct val="35000"/>
            </a:spcAft>
            <a:buNone/>
          </a:pPr>
          <a:r>
            <a:rPr lang="en-US" sz="1200" kern="1200" dirty="0"/>
            <a:t>Tests to be ordered and drawn (but not resulted) prior to prescribing PrEP</a:t>
          </a:r>
        </a:p>
      </dsp:txBody>
      <dsp:txXfrm>
        <a:off x="2197816" y="671298"/>
        <a:ext cx="1925101" cy="624139"/>
      </dsp:txXfrm>
    </dsp:sp>
    <dsp:sp modelId="{1D0F0EC6-6419-43DA-86FD-7ADAFE6EDA68}">
      <dsp:nvSpPr>
        <dsp:cNvPr id="0" name=""/>
        <dsp:cNvSpPr/>
      </dsp:nvSpPr>
      <dsp:spPr>
        <a:xfrm>
          <a:off x="2197816" y="1295437"/>
          <a:ext cx="1925101" cy="163371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100000"/>
            </a:lnSpc>
            <a:spcBef>
              <a:spcPct val="0"/>
            </a:spcBef>
            <a:spcAft>
              <a:spcPct val="15000"/>
            </a:spcAft>
            <a:buChar char="•"/>
          </a:pPr>
          <a:r>
            <a:rPr lang="en-US" sz="1200" kern="1200"/>
            <a:t>Lab-based 4</a:t>
          </a:r>
          <a:r>
            <a:rPr lang="en-US" sz="1200" kern="1200" baseline="30000"/>
            <a:t>th</a:t>
          </a:r>
          <a:r>
            <a:rPr lang="en-US" sz="1200" kern="1200"/>
            <a:t> generation HIV test</a:t>
          </a:r>
        </a:p>
        <a:p>
          <a:pPr marL="114300" lvl="1" indent="-114300" algn="l" defTabSz="533400">
            <a:lnSpc>
              <a:spcPct val="100000"/>
            </a:lnSpc>
            <a:spcBef>
              <a:spcPct val="0"/>
            </a:spcBef>
            <a:spcAft>
              <a:spcPct val="15000"/>
            </a:spcAft>
            <a:buChar char="•"/>
          </a:pPr>
          <a:r>
            <a:rPr lang="en-US" sz="1200" kern="1200"/>
            <a:t>Creatinine</a:t>
          </a:r>
        </a:p>
        <a:p>
          <a:pPr marL="114300" lvl="1" indent="-114300" algn="l" defTabSz="533400">
            <a:lnSpc>
              <a:spcPct val="100000"/>
            </a:lnSpc>
            <a:spcBef>
              <a:spcPct val="0"/>
            </a:spcBef>
            <a:spcAft>
              <a:spcPct val="15000"/>
            </a:spcAft>
            <a:buChar char="•"/>
          </a:pPr>
          <a:r>
            <a:rPr lang="en-US" sz="1200" kern="1200"/>
            <a:t>Hep B surface antigen </a:t>
          </a:r>
        </a:p>
      </dsp:txBody>
      <dsp:txXfrm>
        <a:off x="2197816" y="1295437"/>
        <a:ext cx="1925101" cy="1633714"/>
      </dsp:txXfrm>
    </dsp:sp>
    <dsp:sp modelId="{E6B26BA6-B9B2-4229-8CCB-9C094A3E53E1}">
      <dsp:nvSpPr>
        <dsp:cNvPr id="0" name=""/>
        <dsp:cNvSpPr/>
      </dsp:nvSpPr>
      <dsp:spPr>
        <a:xfrm>
          <a:off x="4392432" y="671298"/>
          <a:ext cx="1925101" cy="624139"/>
        </a:xfrm>
        <a:prstGeom prst="rect">
          <a:avLst/>
        </a:prstGeom>
        <a:solidFill>
          <a:schemeClr val="accent1">
            <a:shade val="80000"/>
            <a:hueOff val="283915"/>
            <a:satOff val="-19395"/>
            <a:lumOff val="21416"/>
            <a:alphaOff val="0"/>
          </a:schemeClr>
        </a:solidFill>
        <a:ln w="25400" cap="flat" cmpd="sng" algn="ctr">
          <a:solidFill>
            <a:schemeClr val="accent1">
              <a:shade val="80000"/>
              <a:hueOff val="283915"/>
              <a:satOff val="-19395"/>
              <a:lumOff val="2141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100000"/>
            </a:lnSpc>
            <a:spcBef>
              <a:spcPct val="0"/>
            </a:spcBef>
            <a:spcAft>
              <a:spcPct val="35000"/>
            </a:spcAft>
            <a:buNone/>
          </a:pPr>
          <a:r>
            <a:rPr lang="en-US" sz="1200" kern="1200" dirty="0"/>
            <a:t>HIV-1 RNA assay if any of the following</a:t>
          </a:r>
        </a:p>
      </dsp:txBody>
      <dsp:txXfrm>
        <a:off x="4392432" y="671298"/>
        <a:ext cx="1925101" cy="624139"/>
      </dsp:txXfrm>
    </dsp:sp>
    <dsp:sp modelId="{3B1C9E38-C24A-4393-9E69-EE735D9E3B86}">
      <dsp:nvSpPr>
        <dsp:cNvPr id="0" name=""/>
        <dsp:cNvSpPr/>
      </dsp:nvSpPr>
      <dsp:spPr>
        <a:xfrm>
          <a:off x="4392432" y="1295437"/>
          <a:ext cx="1925101" cy="163371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100000"/>
            </a:lnSpc>
            <a:spcBef>
              <a:spcPct val="0"/>
            </a:spcBef>
            <a:spcAft>
              <a:spcPct val="15000"/>
            </a:spcAft>
            <a:buChar char="•"/>
          </a:pPr>
          <a:r>
            <a:rPr lang="en-US" sz="1200" kern="1200" dirty="0"/>
            <a:t>Patient has taken oral PrEP or PEP in past 3 months</a:t>
          </a:r>
        </a:p>
        <a:p>
          <a:pPr marL="114300" lvl="1" indent="-114300" algn="l" defTabSz="533400">
            <a:lnSpc>
              <a:spcPct val="100000"/>
            </a:lnSpc>
            <a:spcBef>
              <a:spcPct val="0"/>
            </a:spcBef>
            <a:spcAft>
              <a:spcPct val="15000"/>
            </a:spcAft>
            <a:buChar char="•"/>
          </a:pPr>
          <a:r>
            <a:rPr lang="en-US" sz="1200" kern="1200" dirty="0"/>
            <a:t>Patient has received cabotegravir injection in  past 12 months</a:t>
          </a:r>
        </a:p>
        <a:p>
          <a:pPr marL="114300" lvl="1" indent="-114300" algn="l" defTabSz="533400">
            <a:lnSpc>
              <a:spcPct val="100000"/>
            </a:lnSpc>
            <a:spcBef>
              <a:spcPct val="0"/>
            </a:spcBef>
            <a:spcAft>
              <a:spcPct val="15000"/>
            </a:spcAft>
            <a:buChar char="•"/>
          </a:pPr>
          <a:r>
            <a:rPr lang="en-US" sz="1200" kern="1200" dirty="0"/>
            <a:t>Patient has symptoms that suggest acute HIV </a:t>
          </a:r>
        </a:p>
      </dsp:txBody>
      <dsp:txXfrm>
        <a:off x="4392432" y="1295437"/>
        <a:ext cx="1925101" cy="1633714"/>
      </dsp:txXfrm>
    </dsp:sp>
    <dsp:sp modelId="{59FFF158-7956-4E6C-81DD-D1FDE4CDD3FB}">
      <dsp:nvSpPr>
        <dsp:cNvPr id="0" name=""/>
        <dsp:cNvSpPr/>
      </dsp:nvSpPr>
      <dsp:spPr>
        <a:xfrm>
          <a:off x="6587047" y="671298"/>
          <a:ext cx="1925101" cy="624139"/>
        </a:xfrm>
        <a:prstGeom prst="rect">
          <a:avLst/>
        </a:prstGeom>
        <a:solidFill>
          <a:schemeClr val="accent1">
            <a:shade val="80000"/>
            <a:hueOff val="425872"/>
            <a:satOff val="-29093"/>
            <a:lumOff val="32124"/>
            <a:alphaOff val="0"/>
          </a:schemeClr>
        </a:solidFill>
        <a:ln w="25400" cap="flat" cmpd="sng" algn="ctr">
          <a:solidFill>
            <a:schemeClr val="accent1">
              <a:shade val="80000"/>
              <a:hueOff val="425872"/>
              <a:satOff val="-29093"/>
              <a:lumOff val="3212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100000"/>
            </a:lnSpc>
            <a:spcBef>
              <a:spcPct val="0"/>
            </a:spcBef>
            <a:spcAft>
              <a:spcPct val="35000"/>
            </a:spcAft>
            <a:buNone/>
          </a:pPr>
          <a:r>
            <a:rPr lang="en-US" sz="1200" kern="1200" dirty="0"/>
            <a:t>Optional additional tests</a:t>
          </a:r>
        </a:p>
      </dsp:txBody>
      <dsp:txXfrm>
        <a:off x="6587047" y="671298"/>
        <a:ext cx="1925101" cy="624139"/>
      </dsp:txXfrm>
    </dsp:sp>
    <dsp:sp modelId="{0FA44FDD-9CBC-4978-B889-08122799CD6D}">
      <dsp:nvSpPr>
        <dsp:cNvPr id="0" name=""/>
        <dsp:cNvSpPr/>
      </dsp:nvSpPr>
      <dsp:spPr>
        <a:xfrm>
          <a:off x="6587047" y="1295437"/>
          <a:ext cx="1925101" cy="163371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100000"/>
            </a:lnSpc>
            <a:spcBef>
              <a:spcPct val="0"/>
            </a:spcBef>
            <a:spcAft>
              <a:spcPct val="15000"/>
            </a:spcAft>
            <a:buChar char="•"/>
          </a:pPr>
          <a:r>
            <a:rPr lang="en-US" sz="1200" kern="1200"/>
            <a:t>Syphilis, GC/CT (all relevant sites)</a:t>
          </a:r>
        </a:p>
        <a:p>
          <a:pPr marL="114300" lvl="1" indent="-114300" algn="l" defTabSz="533400">
            <a:lnSpc>
              <a:spcPct val="100000"/>
            </a:lnSpc>
            <a:spcBef>
              <a:spcPct val="0"/>
            </a:spcBef>
            <a:spcAft>
              <a:spcPct val="15000"/>
            </a:spcAft>
            <a:buChar char="•"/>
          </a:pPr>
          <a:r>
            <a:rPr lang="en-US" sz="1200" kern="1200"/>
            <a:t>Hepatitis B and C serologies</a:t>
          </a:r>
        </a:p>
      </dsp:txBody>
      <dsp:txXfrm>
        <a:off x="6587047" y="1295437"/>
        <a:ext cx="1925101" cy="163371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C9BEED-9EE7-47FF-A47C-871F0D8C46CB}">
      <dsp:nvSpPr>
        <dsp:cNvPr id="0" name=""/>
        <dsp:cNvSpPr/>
      </dsp:nvSpPr>
      <dsp:spPr>
        <a:xfrm>
          <a:off x="898" y="738178"/>
          <a:ext cx="3269351" cy="16346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Dispense 30-90 pills</a:t>
          </a:r>
        </a:p>
      </dsp:txBody>
      <dsp:txXfrm>
        <a:off x="48776" y="786056"/>
        <a:ext cx="3173595" cy="1538919"/>
      </dsp:txXfrm>
    </dsp:sp>
    <dsp:sp modelId="{386EEF4E-E11B-4695-B433-5186AAB6FDA0}">
      <dsp:nvSpPr>
        <dsp:cNvPr id="0" name=""/>
        <dsp:cNvSpPr/>
      </dsp:nvSpPr>
      <dsp:spPr>
        <a:xfrm>
          <a:off x="4087587" y="738178"/>
          <a:ext cx="3269351" cy="16346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Follow up in 4-6 weeks, in person or remote</a:t>
          </a:r>
        </a:p>
      </dsp:txBody>
      <dsp:txXfrm>
        <a:off x="4135465" y="786056"/>
        <a:ext cx="3173595" cy="153891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5715000" y="533400"/>
            <a:ext cx="375104" cy="274434"/>
          </a:xfrm>
          <a:prstGeom prst="rect">
            <a:avLst/>
          </a:prstGeom>
          <a:noFill/>
          <a:ln w="12700">
            <a:noFill/>
            <a:miter lim="800000"/>
            <a:headEnd/>
            <a:tailEnd/>
          </a:ln>
          <a:effectLst/>
        </p:spPr>
        <p:txBody>
          <a:bodyPr wrap="none" lIns="90488" tIns="44450" rIns="90488" bIns="44450">
            <a:prstTxWarp prst="textNoShape">
              <a:avLst/>
            </a:prstTxWarp>
            <a:spAutoFit/>
          </a:bodyPr>
          <a:lstStyle/>
          <a:p>
            <a:pPr>
              <a:defRPr/>
            </a:pPr>
            <a:fld id="{AFADDE07-A3B2-714E-914F-4081EC661B9E}" type="slidenum">
              <a:rPr lang="en-US" sz="1200">
                <a:latin typeface="Arial"/>
                <a:cs typeface="Arial"/>
              </a:rPr>
              <a:pPr>
                <a:defRPr/>
              </a:pPr>
              <a:t>‹#›</a:t>
            </a:fld>
            <a:endParaRPr lang="en-US" sz="1200" dirty="0">
              <a:latin typeface="Arial"/>
              <a:cs typeface="Arial"/>
            </a:endParaRPr>
          </a:p>
        </p:txBody>
      </p:sp>
      <p:sp>
        <p:nvSpPr>
          <p:cNvPr id="3083" name="Rectangle 11"/>
          <p:cNvSpPr>
            <a:spLocks noChangeArrowheads="1"/>
          </p:cNvSpPr>
          <p:nvPr/>
        </p:nvSpPr>
        <p:spPr bwMode="auto">
          <a:xfrm>
            <a:off x="390525" y="282575"/>
            <a:ext cx="915988" cy="307975"/>
          </a:xfrm>
          <a:prstGeom prst="rect">
            <a:avLst/>
          </a:prstGeom>
          <a:noFill/>
          <a:ln w="12700">
            <a:noFill/>
            <a:miter lim="800000"/>
            <a:headEnd/>
            <a:tailEnd/>
          </a:ln>
          <a:effectLst/>
        </p:spPr>
        <p:txBody>
          <a:bodyPr>
            <a:prstTxWarp prst="textNoShape">
              <a:avLst/>
            </a:prstTxWarp>
          </a:bodyPr>
          <a:lstStyle/>
          <a:p>
            <a:pPr>
              <a:defRPr/>
            </a:pPr>
            <a:endParaRPr lang="en-US" dirty="0">
              <a:latin typeface="Arial"/>
            </a:endParaRPr>
          </a:p>
        </p:txBody>
      </p:sp>
    </p:spTree>
    <p:extLst>
      <p:ext uri="{BB962C8B-B14F-4D97-AF65-F5344CB8AC3E}">
        <p14:creationId xmlns:p14="http://schemas.microsoft.com/office/powerpoint/2010/main" val="16118730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idx="2"/>
          </p:nvPr>
        </p:nvSpPr>
        <p:spPr bwMode="auto">
          <a:xfrm>
            <a:off x="80963" y="857250"/>
            <a:ext cx="6697662" cy="3768725"/>
          </a:xfrm>
          <a:prstGeom prst="rect">
            <a:avLst/>
          </a:prstGeom>
          <a:noFill/>
          <a:ln w="12700">
            <a:solidFill>
              <a:srgbClr val="000000"/>
            </a:solidFill>
            <a:miter lim="800000"/>
            <a:headEnd/>
            <a:tailEnd/>
          </a:ln>
        </p:spPr>
      </p:sp>
      <p:sp>
        <p:nvSpPr>
          <p:cNvPr id="2051" name="Rectangle 3"/>
          <p:cNvSpPr>
            <a:spLocks noGrp="1" noChangeArrowheads="1"/>
          </p:cNvSpPr>
          <p:nvPr>
            <p:ph type="body" sz="quarter" idx="3"/>
          </p:nvPr>
        </p:nvSpPr>
        <p:spPr bwMode="auto">
          <a:xfrm>
            <a:off x="966788" y="4897438"/>
            <a:ext cx="5013325" cy="4645025"/>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1798078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08" charset="0"/>
        <a:ea typeface="ＭＳ Ｐゴシック" pitchFamily="-105"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solidFill>
                  <a:srgbClr val="333333"/>
                </a:solidFill>
                <a:effectLst/>
                <a:latin typeface="Times New Roman" panose="02020603050405020304" pitchFamily="18" charset="0"/>
                <a:ea typeface="Times New Roman" panose="02020603050405020304" pitchFamily="18" charset="0"/>
              </a:rPr>
              <a:t>In general, rapid HIV PrEP initiation, and more specifically same-day PrEP, is advantageous in that it can decrease barriers to PrEP uptake and can increase the likelihood that persons will start PrEP.</a:t>
            </a:r>
            <a:r>
              <a:rPr lang="en-US" sz="1200" baseline="30000" dirty="0">
                <a:solidFill>
                  <a:srgbClr val="333333"/>
                </a:solidFill>
                <a:effectLst/>
                <a:latin typeface="Times New Roman" panose="02020603050405020304" pitchFamily="18" charset="0"/>
                <a:ea typeface="Times New Roman" panose="02020603050405020304" pitchFamily="18" charset="0"/>
              </a:rPr>
              <a:t>[</a:t>
            </a:r>
            <a:r>
              <a:rPr lang="en-US" sz="1200" u="sng" baseline="30000" dirty="0">
                <a:solidFill>
                  <a:srgbClr val="4B75C7"/>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5</a:t>
            </a:r>
            <a:r>
              <a:rPr lang="en-US" sz="1200" baseline="30000" dirty="0">
                <a:solidFill>
                  <a:srgbClr val="333333"/>
                </a:solidFill>
                <a:effectLst/>
                <a:latin typeface="Times New Roman" panose="02020603050405020304" pitchFamily="18" charset="0"/>
                <a:ea typeface="Times New Roman" panose="02020603050405020304" pitchFamily="18" charset="0"/>
              </a:rPr>
              <a:t>,</a:t>
            </a:r>
            <a:r>
              <a:rPr lang="en-US" sz="1200" u="sng" baseline="30000" dirty="0">
                <a:solidFill>
                  <a:srgbClr val="4B75C7"/>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6</a:t>
            </a:r>
            <a:r>
              <a:rPr lang="en-US" sz="1200" baseline="30000" dirty="0">
                <a:solidFill>
                  <a:srgbClr val="333333"/>
                </a:solidFill>
                <a:effectLst/>
                <a:latin typeface="Times New Roman" panose="02020603050405020304" pitchFamily="18" charset="0"/>
                <a:ea typeface="Times New Roman" panose="02020603050405020304" pitchFamily="18" charset="0"/>
              </a:rPr>
              <a:t>]</a:t>
            </a:r>
            <a:r>
              <a:rPr lang="en-US" sz="1200" dirty="0">
                <a:solidFill>
                  <a:srgbClr val="333333"/>
                </a:solidFill>
                <a:effectLst/>
                <a:latin typeface="Times New Roman" panose="02020603050405020304" pitchFamily="18" charset="0"/>
                <a:ea typeface="Times New Roman" panose="02020603050405020304" pitchFamily="18" charset="0"/>
              </a:rPr>
              <a:t> Same-day PrEP can also decrease the chance of acquiring HIV, as it minimizes delays in PrEP initiation and promotes faster achievement of protective tenofovir levels in serum and tissues. </a:t>
            </a:r>
            <a:endParaRPr lang="en-US" dirty="0"/>
          </a:p>
        </p:txBody>
      </p:sp>
    </p:spTree>
    <p:extLst>
      <p:ext uri="{BB962C8B-B14F-4D97-AF65-F5344CB8AC3E}">
        <p14:creationId xmlns:p14="http://schemas.microsoft.com/office/powerpoint/2010/main" val="897873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may need partnership with pharmacy or patient navigator to support enrollment in cost assistance programs and insurance</a:t>
            </a:r>
          </a:p>
          <a:p>
            <a:endParaRPr lang="en-US" dirty="0"/>
          </a:p>
        </p:txBody>
      </p:sp>
    </p:spTree>
    <p:extLst>
      <p:ext uri="{BB962C8B-B14F-4D97-AF65-F5344CB8AC3E}">
        <p14:creationId xmlns:p14="http://schemas.microsoft.com/office/powerpoint/2010/main" val="7979302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Slide">
    <p:spTree>
      <p:nvGrpSpPr>
        <p:cNvPr id="1" name=""/>
        <p:cNvGrpSpPr/>
        <p:nvPr/>
      </p:nvGrpSpPr>
      <p:grpSpPr>
        <a:xfrm>
          <a:off x="0" y="0"/>
          <a:ext cx="0" cy="0"/>
          <a:chOff x="0" y="0"/>
          <a:chExt cx="0" cy="0"/>
        </a:xfrm>
      </p:grpSpPr>
      <p:pic>
        <p:nvPicPr>
          <p:cNvPr id="280" name="Picture 27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0" y="701559"/>
            <a:ext cx="9144000" cy="3736555"/>
          </a:xfrm>
          <a:prstGeom prst="rect">
            <a:avLst/>
          </a:prstGeom>
          <a:noFill/>
          <a:ln>
            <a:noFill/>
          </a:ln>
          <a:effectLst/>
        </p:spPr>
      </p:pic>
      <p:pic>
        <p:nvPicPr>
          <p:cNvPr id="2" name="Art band">
            <a:extLst>
              <a:ext uri="{FF2B5EF4-FFF2-40B4-BE49-F238E27FC236}">
                <a16:creationId xmlns:a16="http://schemas.microsoft.com/office/drawing/2014/main" id="{5D899CB9-4483-245F-5995-23952E6D78EB}"/>
              </a:ext>
            </a:extLst>
          </p:cNvPr>
          <p:cNvPicPr>
            <a:picLocks/>
          </p:cNvPicPr>
          <p:nvPr userDrawn="1"/>
        </p:nvPicPr>
        <p:blipFill>
          <a:blip r:embed="rId3">
            <a:alphaModFix amt="50000"/>
            <a:extLst>
              <a:ext uri="{28A0092B-C50C-407E-A947-70E740481C1C}">
                <a14:useLocalDpi xmlns:a14="http://schemas.microsoft.com/office/drawing/2010/main"/>
              </a:ext>
            </a:extLst>
          </a:blip>
          <a:stretch>
            <a:fillRect/>
          </a:stretch>
        </p:blipFill>
        <p:spPr>
          <a:xfrm flipH="1">
            <a:off x="0" y="709762"/>
            <a:ext cx="9144000" cy="3739896"/>
          </a:xfrm>
          <a:prstGeom prst="rect">
            <a:avLst/>
          </a:prstGeom>
        </p:spPr>
      </p:pic>
      <p:sp>
        <p:nvSpPr>
          <p:cNvPr id="273" name="Date"/>
          <p:cNvSpPr>
            <a:spLocks noGrp="1"/>
          </p:cNvSpPr>
          <p:nvPr>
            <p:ph type="body" sz="quarter" idx="14" hasCustomPrompt="1"/>
          </p:nvPr>
        </p:nvSpPr>
        <p:spPr>
          <a:xfrm>
            <a:off x="456507" y="4017750"/>
            <a:ext cx="7115526" cy="219455"/>
          </a:xfrm>
          <a:prstGeom prst="rect">
            <a:avLst/>
          </a:prstGeom>
        </p:spPr>
        <p:txBody>
          <a:bodyPr anchor="ctr">
            <a:noAutofit/>
          </a:bodyPr>
          <a:lstStyle>
            <a:lvl1pPr marL="0" indent="0" algn="l">
              <a:lnSpc>
                <a:spcPts val="1200"/>
              </a:lnSpc>
              <a:buNone/>
              <a:defRPr sz="1050" b="0" baseline="0">
                <a:solidFill>
                  <a:srgbClr val="6FC5FF"/>
                </a:solidFill>
                <a:latin typeface="Arial"/>
              </a:defRPr>
            </a:lvl1pPr>
          </a:lstStyle>
          <a:p>
            <a:pPr lvl="0"/>
            <a:r>
              <a:rPr lang="en-US" dirty="0"/>
              <a:t>Click and Add Last Updated Info</a:t>
            </a:r>
          </a:p>
        </p:txBody>
      </p:sp>
      <p:sp>
        <p:nvSpPr>
          <p:cNvPr id="33" name="Text Placeholder 15">
            <a:extLst>
              <a:ext uri="{FF2B5EF4-FFF2-40B4-BE49-F238E27FC236}">
                <a16:creationId xmlns:a16="http://schemas.microsoft.com/office/drawing/2014/main" id="{DE11159E-F35E-AD4D-B16A-15ECC19E36AA}"/>
              </a:ext>
            </a:extLst>
          </p:cNvPr>
          <p:cNvSpPr>
            <a:spLocks noGrp="1"/>
          </p:cNvSpPr>
          <p:nvPr>
            <p:ph type="body" sz="quarter" idx="18" hasCustomPrompt="1"/>
          </p:nvPr>
        </p:nvSpPr>
        <p:spPr>
          <a:xfrm>
            <a:off x="456507" y="2351569"/>
            <a:ext cx="8229600" cy="1554480"/>
          </a:xfrm>
          <a:prstGeom prst="rect">
            <a:avLst/>
          </a:prstGeom>
        </p:spPr>
        <p:txBody>
          <a:bodyPr lIns="91440" tIns="91440" rIns="91440" bIns="91440" anchor="ctr" anchorCtr="0">
            <a:noAutofit/>
          </a:bodyPr>
          <a:lstStyle>
            <a:lvl1pPr marL="0" indent="0" algn="l">
              <a:lnSpc>
                <a:spcPts val="2000"/>
              </a:lnSpc>
              <a:spcBef>
                <a:spcPts val="0"/>
              </a:spcBef>
              <a:spcAft>
                <a:spcPts val="0"/>
              </a:spcAft>
              <a:buNone/>
              <a:defRPr sz="1800" baseline="0">
                <a:solidFill>
                  <a:schemeClr val="bg1">
                    <a:lumMod val="95000"/>
                  </a:schemeClr>
                </a:solidFill>
                <a:latin typeface="Arial"/>
              </a:defRPr>
            </a:lvl1pPr>
            <a:lvl2pPr marL="0" indent="0" algn="l">
              <a:spcBef>
                <a:spcPts val="0"/>
              </a:spcBef>
              <a:buNone/>
              <a:defRPr sz="1350" i="1">
                <a:solidFill>
                  <a:schemeClr val="accent2"/>
                </a:solidFill>
                <a:latin typeface="Arial"/>
              </a:defRPr>
            </a:lvl2pPr>
            <a:lvl3pPr marL="0" indent="0" algn="l">
              <a:spcBef>
                <a:spcPts val="0"/>
              </a:spcBef>
              <a:buNone/>
              <a:defRPr sz="1200" i="1">
                <a:solidFill>
                  <a:schemeClr val="accent2"/>
                </a:solidFill>
                <a:latin typeface="Arial"/>
              </a:defRPr>
            </a:lvl3pPr>
            <a:lvl4pPr marL="471488" indent="0" algn="ctr">
              <a:buNone/>
              <a:defRPr/>
            </a:lvl4pPr>
            <a:lvl5pPr marL="602456" indent="0" algn="ctr">
              <a:buNone/>
              <a:defRPr/>
            </a:lvl5pPr>
          </a:lstStyle>
          <a:p>
            <a:pPr lvl="0"/>
            <a:r>
              <a:rPr lang="en-US" dirty="0"/>
              <a:t>Click and Add Speaker Info</a:t>
            </a:r>
          </a:p>
        </p:txBody>
      </p:sp>
      <p:sp>
        <p:nvSpPr>
          <p:cNvPr id="282" name="Title 1"/>
          <p:cNvSpPr>
            <a:spLocks noGrp="1"/>
          </p:cNvSpPr>
          <p:nvPr>
            <p:ph type="ctrTitle" hasCustomPrompt="1"/>
          </p:nvPr>
        </p:nvSpPr>
        <p:spPr>
          <a:xfrm>
            <a:off x="456507" y="931641"/>
            <a:ext cx="8229600" cy="1280160"/>
          </a:xfrm>
          <a:prstGeom prst="rect">
            <a:avLst/>
          </a:prstGeom>
        </p:spPr>
        <p:txBody>
          <a:bodyPr lIns="91440" anchor="ctr" anchorCtr="0">
            <a:normAutofit/>
          </a:bodyPr>
          <a:lstStyle>
            <a:lvl1pPr algn="l">
              <a:lnSpc>
                <a:spcPts val="3000"/>
              </a:lnSpc>
              <a:defRPr sz="2800" b="0">
                <a:solidFill>
                  <a:schemeClr val="bg1"/>
                </a:solidFill>
                <a:latin typeface="Arial" panose="020B0604020202020204" pitchFamily="34" charset="0"/>
                <a:cs typeface="Arial" panose="020B0604020202020204" pitchFamily="34" charset="0"/>
              </a:defRPr>
            </a:lvl1pPr>
          </a:lstStyle>
          <a:p>
            <a:r>
              <a:rPr lang="en-US" dirty="0"/>
              <a:t>Click and Add Title of Talk</a:t>
            </a:r>
          </a:p>
        </p:txBody>
      </p:sp>
      <p:cxnSp>
        <p:nvCxnSpPr>
          <p:cNvPr id="30" name="Straight Connector 29"/>
          <p:cNvCxnSpPr>
            <a:cxnSpLocks/>
          </p:cNvCxnSpPr>
          <p:nvPr userDrawn="1"/>
        </p:nvCxnSpPr>
        <p:spPr>
          <a:xfrm>
            <a:off x="0" y="696661"/>
            <a:ext cx="9144000" cy="0"/>
          </a:xfrm>
          <a:prstGeom prst="line">
            <a:avLst/>
          </a:prstGeom>
          <a:ln w="127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a:cxnSpLocks/>
          </p:cNvCxnSpPr>
          <p:nvPr userDrawn="1"/>
        </p:nvCxnSpPr>
        <p:spPr>
          <a:xfrm>
            <a:off x="0" y="4441941"/>
            <a:ext cx="9144000" cy="7717"/>
          </a:xfrm>
          <a:prstGeom prst="line">
            <a:avLst/>
          </a:prstGeom>
          <a:ln w="1270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6" name="Picture 5">
            <a:extLst>
              <a:ext uri="{FF2B5EF4-FFF2-40B4-BE49-F238E27FC236}">
                <a16:creationId xmlns:a16="http://schemas.microsoft.com/office/drawing/2014/main" id="{0933084C-3DF8-2AB3-4E20-DBC8AFDCAC7D}"/>
              </a:ext>
            </a:extLst>
          </p:cNvPr>
          <p:cNvPicPr>
            <a:picLocks noChangeAspect="1"/>
          </p:cNvPicPr>
          <p:nvPr userDrawn="1"/>
        </p:nvPicPr>
        <p:blipFill>
          <a:blip r:embed="rId4"/>
          <a:stretch>
            <a:fillRect/>
          </a:stretch>
        </p:blipFill>
        <p:spPr>
          <a:xfrm>
            <a:off x="509666" y="220641"/>
            <a:ext cx="3815650" cy="333433"/>
          </a:xfrm>
          <a:prstGeom prst="rect">
            <a:avLst/>
          </a:prstGeom>
        </p:spPr>
      </p:pic>
    </p:spTree>
    <p:extLst>
      <p:ext uri="{BB962C8B-B14F-4D97-AF65-F5344CB8AC3E}">
        <p14:creationId xmlns:p14="http://schemas.microsoft.com/office/powerpoint/2010/main" val="2231869889"/>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igure + Text ">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7557" y="-7557"/>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and Figure Slide: click to enter title</a:t>
            </a:r>
          </a:p>
        </p:txBody>
      </p:sp>
      <p:sp>
        <p:nvSpPr>
          <p:cNvPr id="31" name="Content Placeholder 3"/>
          <p:cNvSpPr>
            <a:spLocks noGrp="1"/>
          </p:cNvSpPr>
          <p:nvPr>
            <p:ph sz="half" idx="2" hasCustomPrompt="1"/>
          </p:nvPr>
        </p:nvSpPr>
        <p:spPr>
          <a:xfrm>
            <a:off x="4607983" y="1135604"/>
            <a:ext cx="4244975"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65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p:txBody>
      </p:sp>
      <p:sp>
        <p:nvSpPr>
          <p:cNvPr id="3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cxnSp>
        <p:nvCxnSpPr>
          <p:cNvPr id="58" name="Straight Connector 57">
            <a:extLst>
              <a:ext uri="{FF2B5EF4-FFF2-40B4-BE49-F238E27FC236}">
                <a16:creationId xmlns:a16="http://schemas.microsoft.com/office/drawing/2014/main" id="{92563A08-5D7F-254B-89A7-CE76C5F8AD1B}"/>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4" name="Picture 3">
            <a:extLst>
              <a:ext uri="{FF2B5EF4-FFF2-40B4-BE49-F238E27FC236}">
                <a16:creationId xmlns:a16="http://schemas.microsoft.com/office/drawing/2014/main" id="{2D30BBE9-5AB2-8B3E-8920-B05DCDD370A7}"/>
              </a:ext>
            </a:extLst>
          </p:cNvPr>
          <p:cNvPicPr>
            <a:picLocks noChangeAspect="1"/>
          </p:cNvPicPr>
          <p:nvPr userDrawn="1"/>
        </p:nvPicPr>
        <p:blipFill>
          <a:blip r:embed="rId3"/>
          <a:stretch>
            <a:fillRect/>
          </a:stretch>
        </p:blipFill>
        <p:spPr>
          <a:xfrm>
            <a:off x="7914446" y="4812534"/>
            <a:ext cx="1229554" cy="271160"/>
          </a:xfrm>
          <a:prstGeom prst="rect">
            <a:avLst/>
          </a:prstGeom>
        </p:spPr>
      </p:pic>
    </p:spTree>
    <p:extLst>
      <p:ext uri="{BB962C8B-B14F-4D97-AF65-F5344CB8AC3E}">
        <p14:creationId xmlns:p14="http://schemas.microsoft.com/office/powerpoint/2010/main" val="378143918"/>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udy_Slide">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7557" y="-7557"/>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2" name="Content Placeholder 3">
            <a:extLst>
              <a:ext uri="{FF2B5EF4-FFF2-40B4-BE49-F238E27FC236}">
                <a16:creationId xmlns:a16="http://schemas.microsoft.com/office/drawing/2014/main" id="{8E5E1F83-D67F-F14A-9245-05135CB11DAC}"/>
              </a:ext>
            </a:extLst>
          </p:cNvPr>
          <p:cNvSpPr>
            <a:spLocks noGrp="1"/>
          </p:cNvSpPr>
          <p:nvPr>
            <p:ph sz="half" idx="2" hasCustomPrompt="1"/>
          </p:nvPr>
        </p:nvSpPr>
        <p:spPr>
          <a:xfrm>
            <a:off x="323850" y="1184225"/>
            <a:ext cx="4720339" cy="3409424"/>
          </a:xfrm>
          <a:prstGeom prst="rect">
            <a:avLst/>
          </a:prstGeom>
          <a:solidFill>
            <a:schemeClr val="bg1">
              <a:lumMod val="95000"/>
            </a:schemeClr>
          </a:solidFill>
        </p:spPr>
        <p:txBody>
          <a:bodyPr anchor="t" anchorCtr="0">
            <a:normAutofit/>
          </a:bodyPr>
          <a:lstStyle>
            <a:lvl1pPr marL="205740" marR="0" indent="-171450" algn="l" defTabSz="685800" rtl="0" eaLnBrk="1" fontAlgn="auto" latinLnBrk="0" hangingPunct="1">
              <a:lnSpc>
                <a:spcPts val="1800"/>
              </a:lnSpc>
              <a:spcBef>
                <a:spcPts val="1800"/>
              </a:spcBef>
              <a:spcAft>
                <a:spcPts val="0"/>
              </a:spcAft>
              <a:buClr>
                <a:srgbClr val="0070C0"/>
              </a:buClr>
              <a:buSzPct val="11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ts val="1800"/>
              </a:lnSpc>
              <a:spcBef>
                <a:spcPts val="60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pic>
        <p:nvPicPr>
          <p:cNvPr id="4" name="Picture 3">
            <a:extLst>
              <a:ext uri="{FF2B5EF4-FFF2-40B4-BE49-F238E27FC236}">
                <a16:creationId xmlns:a16="http://schemas.microsoft.com/office/drawing/2014/main" id="{3F03BB85-ED6B-AC99-A390-5A9AD4F47E4C}"/>
              </a:ext>
            </a:extLst>
          </p:cNvPr>
          <p:cNvPicPr>
            <a:picLocks noChangeAspect="1"/>
          </p:cNvPicPr>
          <p:nvPr userDrawn="1"/>
        </p:nvPicPr>
        <p:blipFill>
          <a:blip r:embed="rId3"/>
          <a:stretch>
            <a:fillRect/>
          </a:stretch>
        </p:blipFill>
        <p:spPr>
          <a:xfrm>
            <a:off x="7914446" y="4812534"/>
            <a:ext cx="1229554" cy="271160"/>
          </a:xfrm>
          <a:prstGeom prst="rect">
            <a:avLst/>
          </a:prstGeom>
        </p:spPr>
      </p:pic>
    </p:spTree>
    <p:extLst>
      <p:ext uri="{BB962C8B-B14F-4D97-AF65-F5344CB8AC3E}">
        <p14:creationId xmlns:p14="http://schemas.microsoft.com/office/powerpoint/2010/main" val="2776353640"/>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Whit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7496" y="3779456"/>
            <a:ext cx="9162289" cy="1374344"/>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8772" y="-7557"/>
            <a:ext cx="9162289" cy="1374344"/>
          </a:xfrm>
          <a:prstGeom prst="rect">
            <a:avLst/>
          </a:prstGeom>
        </p:spPr>
      </p:pic>
      <p:cxnSp>
        <p:nvCxnSpPr>
          <p:cNvPr id="9" name="Straight Connector 8"/>
          <p:cNvCxnSpPr/>
          <p:nvPr/>
        </p:nvCxnSpPr>
        <p:spPr>
          <a:xfrm>
            <a:off x="-9345" y="137581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9345" y="3778214"/>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12" name="Title 1">
            <a:extLst>
              <a:ext uri="{FF2B5EF4-FFF2-40B4-BE49-F238E27FC236}">
                <a16:creationId xmlns:a16="http://schemas.microsoft.com/office/drawing/2014/main" id="{11E5BFF4-B9AA-1C49-924A-3D81579F6BCD}"/>
              </a:ext>
            </a:extLst>
          </p:cNvPr>
          <p:cNvSpPr>
            <a:spLocks noGrp="1"/>
          </p:cNvSpPr>
          <p:nvPr>
            <p:ph type="title" hasCustomPrompt="1"/>
          </p:nvPr>
        </p:nvSpPr>
        <p:spPr>
          <a:xfrm>
            <a:off x="452333" y="2141759"/>
            <a:ext cx="8223499" cy="853250"/>
          </a:xfrm>
          <a:prstGeom prst="rect">
            <a:avLst/>
          </a:prstGeom>
        </p:spPr>
        <p:txBody>
          <a:bodyPr lIns="91440" tIns="45720" rIns="91440" bIns="45720" anchor="ctr">
            <a:normAutofit/>
          </a:bodyPr>
          <a:lstStyle>
            <a:lvl1pPr algn="ctr">
              <a:defRPr sz="2400" b="1" cap="none">
                <a:solidFill>
                  <a:srgbClr val="003A78"/>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4096339042"/>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_Blu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0823" y="3800497"/>
            <a:ext cx="9171432" cy="1368046"/>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8233" y="-10274"/>
            <a:ext cx="9171432" cy="1375715"/>
          </a:xfrm>
          <a:prstGeom prst="rect">
            <a:avLst/>
          </a:prstGeom>
        </p:spPr>
      </p:pic>
      <p:cxnSp>
        <p:nvCxnSpPr>
          <p:cNvPr id="14" name="Straight Connector 13"/>
          <p:cNvCxnSpPr/>
          <p:nvPr/>
        </p:nvCxnSpPr>
        <p:spPr>
          <a:xfrm>
            <a:off x="-5643" y="1375816"/>
            <a:ext cx="9153144"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5516" y="3793599"/>
            <a:ext cx="9153144"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11" name="Title 4">
            <a:extLst>
              <a:ext uri="{FF2B5EF4-FFF2-40B4-BE49-F238E27FC236}">
                <a16:creationId xmlns:a16="http://schemas.microsoft.com/office/drawing/2014/main" id="{0337FAAB-7324-A445-8B9B-43EB1A6CE6DE}"/>
              </a:ext>
            </a:extLst>
          </p:cNvPr>
          <p:cNvSpPr txBox="1">
            <a:spLocks/>
          </p:cNvSpPr>
          <p:nvPr userDrawn="1"/>
        </p:nvSpPr>
        <p:spPr>
          <a:xfrm>
            <a:off x="1" y="2077916"/>
            <a:ext cx="9143999" cy="971550"/>
          </a:xfrm>
          <a:prstGeom prst="rect">
            <a:avLst/>
          </a:prstGeom>
          <a:solidFill>
            <a:srgbClr val="0070C0">
              <a:alpha val="15000"/>
            </a:srgbClr>
          </a:solidFill>
        </p:spPr>
        <p:txBody>
          <a:bodyPr tIns="0" anchor="ctr">
            <a:normAutofit/>
          </a:bodyPr>
          <a:lstStyle/>
          <a:p>
            <a:pPr marL="0" marR="0" lvl="0" indent="0" algn="ctr" defTabSz="685800" rtl="0" eaLnBrk="1" fontAlgn="auto" latinLnBrk="0" hangingPunct="1">
              <a:lnSpc>
                <a:spcPts val="2800"/>
              </a:lnSpc>
              <a:spcBef>
                <a:spcPct val="0"/>
              </a:spcBef>
              <a:spcAft>
                <a:spcPts val="0"/>
              </a:spcAft>
              <a:buClrTx/>
              <a:buSzTx/>
              <a:buFontTx/>
              <a:buNone/>
              <a:tabLst/>
              <a:defRPr/>
            </a:pPr>
            <a:endParaRPr kumimoji="0" lang="en-US" sz="2400" b="0" i="0" u="none" strike="noStrike" kern="1200" cap="none" spc="0" normalizeH="0" baseline="0" noProof="0" dirty="0">
              <a:ln>
                <a:noFill/>
              </a:ln>
              <a:solidFill>
                <a:schemeClr val="tx2"/>
              </a:solidFill>
              <a:effectLst/>
              <a:uLnTx/>
              <a:uFillTx/>
              <a:latin typeface="+mj-lt"/>
              <a:ea typeface="+mj-ea"/>
              <a:cs typeface="+mj-cs"/>
            </a:endParaRPr>
          </a:p>
        </p:txBody>
      </p:sp>
      <p:sp>
        <p:nvSpPr>
          <p:cNvPr id="13" name="Title 1">
            <a:extLst>
              <a:ext uri="{FF2B5EF4-FFF2-40B4-BE49-F238E27FC236}">
                <a16:creationId xmlns:a16="http://schemas.microsoft.com/office/drawing/2014/main" id="{A7E5160C-85AC-7248-84C1-AB4B33AAEE8B}"/>
              </a:ext>
            </a:extLst>
          </p:cNvPr>
          <p:cNvSpPr>
            <a:spLocks noGrp="1"/>
          </p:cNvSpPr>
          <p:nvPr>
            <p:ph type="title" hasCustomPrompt="1"/>
          </p:nvPr>
        </p:nvSpPr>
        <p:spPr>
          <a:xfrm>
            <a:off x="459306" y="2078649"/>
            <a:ext cx="8229568" cy="956120"/>
          </a:xfrm>
          <a:prstGeom prst="rect">
            <a:avLst/>
          </a:prstGeom>
        </p:spPr>
        <p:txBody>
          <a:bodyPr tIns="0" anchor="ctr">
            <a:normAutofit/>
          </a:bodyPr>
          <a:lstStyle>
            <a:lvl1pPr algn="ctr">
              <a:lnSpc>
                <a:spcPts val="3600"/>
              </a:lnSpc>
              <a:defRPr sz="2400" b="1" cap="none">
                <a:solidFill>
                  <a:schemeClr val="tx2"/>
                </a:solidFill>
                <a:latin typeface="Arial" panose="020B0604020202020204" pitchFamily="34" charset="0"/>
                <a:cs typeface="Arial" panose="020B0604020202020204" pitchFamily="34" charset="0"/>
              </a:defRPr>
            </a:lvl1pPr>
          </a:lstStyle>
          <a:p>
            <a:r>
              <a:rPr lang="en-US" dirty="0"/>
              <a:t>Click To Edit Section Title</a:t>
            </a:r>
          </a:p>
        </p:txBody>
      </p:sp>
      <p:pic>
        <p:nvPicPr>
          <p:cNvPr id="3" name="Picture 2">
            <a:extLst>
              <a:ext uri="{FF2B5EF4-FFF2-40B4-BE49-F238E27FC236}">
                <a16:creationId xmlns:a16="http://schemas.microsoft.com/office/drawing/2014/main" id="{93E19830-FCD7-0947-6E82-10B9115B19E3}"/>
              </a:ext>
            </a:extLst>
          </p:cNvPr>
          <p:cNvPicPr>
            <a:picLocks noChangeAspect="1"/>
          </p:cNvPicPr>
          <p:nvPr userDrawn="1"/>
        </p:nvPicPr>
        <p:blipFill>
          <a:blip r:embed="rId3"/>
          <a:stretch>
            <a:fillRect/>
          </a:stretch>
        </p:blipFill>
        <p:spPr>
          <a:xfrm>
            <a:off x="7729450" y="4748638"/>
            <a:ext cx="1414550" cy="311958"/>
          </a:xfrm>
          <a:prstGeom prst="rect">
            <a:avLst/>
          </a:prstGeom>
        </p:spPr>
      </p:pic>
    </p:spTree>
    <p:extLst>
      <p:ext uri="{BB962C8B-B14F-4D97-AF65-F5344CB8AC3E}">
        <p14:creationId xmlns:p14="http://schemas.microsoft.com/office/powerpoint/2010/main" val="4290517799"/>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_Thick_Blu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7558" y="3779456"/>
            <a:ext cx="9162289" cy="1374344"/>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7558" y="-7558"/>
            <a:ext cx="9162289" cy="1374344"/>
          </a:xfrm>
          <a:prstGeom prst="rect">
            <a:avLst/>
          </a:prstGeom>
        </p:spPr>
      </p:pic>
      <p:sp>
        <p:nvSpPr>
          <p:cNvPr id="10" name="Rectangle 9"/>
          <p:cNvSpPr/>
          <p:nvPr userDrawn="1"/>
        </p:nvSpPr>
        <p:spPr>
          <a:xfrm>
            <a:off x="-8433" y="1364044"/>
            <a:ext cx="9162288" cy="278891"/>
          </a:xfrm>
          <a:prstGeom prst="rect">
            <a:avLst/>
          </a:prstGeom>
          <a:solidFill>
            <a:srgbClr val="00B0F0"/>
          </a:solidFill>
          <a:ln w="6350">
            <a:noFill/>
          </a:ln>
          <a:effectLst/>
        </p:spPr>
        <p:style>
          <a:lnRef idx="1">
            <a:schemeClr val="accent1"/>
          </a:lnRef>
          <a:fillRef idx="3">
            <a:schemeClr val="accent1"/>
          </a:fillRef>
          <a:effectRef idx="2">
            <a:schemeClr val="accent1"/>
          </a:effectRef>
          <a:fontRef idx="minor">
            <a:schemeClr val="lt1"/>
          </a:fontRef>
        </p:style>
        <p:txBody>
          <a:bodyPr lIns="205740" rtlCol="0" anchor="ctr"/>
          <a:lstStyle/>
          <a:p>
            <a:endParaRPr lang="en-US" sz="1050" dirty="0">
              <a:solidFill>
                <a:schemeClr val="bg1"/>
              </a:solidFill>
            </a:endParaRPr>
          </a:p>
        </p:txBody>
      </p:sp>
      <p:sp>
        <p:nvSpPr>
          <p:cNvPr id="11" name="Rectangle 10"/>
          <p:cNvSpPr/>
          <p:nvPr userDrawn="1"/>
        </p:nvSpPr>
        <p:spPr>
          <a:xfrm>
            <a:off x="-8433" y="3499324"/>
            <a:ext cx="9162288" cy="278891"/>
          </a:xfrm>
          <a:prstGeom prst="rect">
            <a:avLst/>
          </a:prstGeom>
          <a:solidFill>
            <a:srgbClr val="00B0F0"/>
          </a:solidFill>
          <a:ln w="6350">
            <a:noFill/>
          </a:ln>
          <a:effectLst/>
        </p:spPr>
        <p:style>
          <a:lnRef idx="1">
            <a:schemeClr val="accent1"/>
          </a:lnRef>
          <a:fillRef idx="3">
            <a:schemeClr val="accent1"/>
          </a:fillRef>
          <a:effectRef idx="2">
            <a:schemeClr val="accent1"/>
          </a:effectRef>
          <a:fontRef idx="minor">
            <a:schemeClr val="lt1"/>
          </a:fontRef>
        </p:style>
        <p:txBody>
          <a:bodyPr lIns="205740" rtlCol="0" anchor="ctr"/>
          <a:lstStyle/>
          <a:p>
            <a:endParaRPr lang="en-US" sz="1050" dirty="0">
              <a:solidFill>
                <a:schemeClr val="bg1"/>
              </a:solidFill>
            </a:endParaRPr>
          </a:p>
        </p:txBody>
      </p:sp>
      <p:sp>
        <p:nvSpPr>
          <p:cNvPr id="12" name="Title 1">
            <a:extLst>
              <a:ext uri="{FF2B5EF4-FFF2-40B4-BE49-F238E27FC236}">
                <a16:creationId xmlns:a16="http://schemas.microsoft.com/office/drawing/2014/main" id="{D924EF78-34F7-6D46-B816-91F0D3BB5989}"/>
              </a:ext>
            </a:extLst>
          </p:cNvPr>
          <p:cNvSpPr>
            <a:spLocks noGrp="1"/>
          </p:cNvSpPr>
          <p:nvPr>
            <p:ph type="title" hasCustomPrompt="1"/>
          </p:nvPr>
        </p:nvSpPr>
        <p:spPr>
          <a:xfrm>
            <a:off x="452333" y="2146855"/>
            <a:ext cx="8223499" cy="853250"/>
          </a:xfrm>
          <a:prstGeom prst="rect">
            <a:avLst/>
          </a:prstGeom>
        </p:spPr>
        <p:txBody>
          <a:bodyPr lIns="91440" tIns="45720" rIns="91440" bIns="45720" anchor="ctr">
            <a:normAutofit/>
          </a:bodyPr>
          <a:lstStyle>
            <a:lvl1pPr algn="ctr">
              <a:defRPr sz="2400" b="1" cap="none">
                <a:solidFill>
                  <a:srgbClr val="003A78"/>
                </a:solidFill>
                <a:latin typeface="Arial" panose="020B0604020202020204" pitchFamily="34" charset="0"/>
                <a:cs typeface="Arial" panose="020B0604020202020204" pitchFamily="34" charset="0"/>
              </a:defRPr>
            </a:lvl1pPr>
          </a:lstStyle>
          <a:p>
            <a:r>
              <a:rPr lang="en-US" dirty="0"/>
              <a:t>Click To Edit Section Title</a:t>
            </a:r>
          </a:p>
        </p:txBody>
      </p:sp>
      <p:pic>
        <p:nvPicPr>
          <p:cNvPr id="2" name="Picture 1">
            <a:extLst>
              <a:ext uri="{FF2B5EF4-FFF2-40B4-BE49-F238E27FC236}">
                <a16:creationId xmlns:a16="http://schemas.microsoft.com/office/drawing/2014/main" id="{9688C065-97BD-1A8F-5C55-C6546E0AC443}"/>
              </a:ext>
            </a:extLst>
          </p:cNvPr>
          <p:cNvPicPr>
            <a:picLocks noChangeAspect="1"/>
          </p:cNvPicPr>
          <p:nvPr userDrawn="1"/>
        </p:nvPicPr>
        <p:blipFill>
          <a:blip r:embed="rId3"/>
          <a:stretch>
            <a:fillRect/>
          </a:stretch>
        </p:blipFill>
        <p:spPr>
          <a:xfrm>
            <a:off x="7729450" y="4748638"/>
            <a:ext cx="1414550" cy="311958"/>
          </a:xfrm>
          <a:prstGeom prst="rect">
            <a:avLst/>
          </a:prstGeom>
        </p:spPr>
      </p:pic>
    </p:spTree>
    <p:extLst>
      <p:ext uri="{BB962C8B-B14F-4D97-AF65-F5344CB8AC3E}">
        <p14:creationId xmlns:p14="http://schemas.microsoft.com/office/powerpoint/2010/main" val="1912448085"/>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Figures-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DDE3BB8-71A2-3C40-AAE9-17A142B71D44}"/>
              </a:ext>
            </a:extLst>
          </p:cNvPr>
          <p:cNvSpPr/>
          <p:nvPr userDrawn="1"/>
        </p:nvSpPr>
        <p:spPr>
          <a:xfrm>
            <a:off x="-7557" y="925693"/>
            <a:ext cx="9162288" cy="4224528"/>
          </a:xfrm>
          <a:prstGeom prst="rect">
            <a:avLst/>
          </a:prstGeom>
          <a:gradFill>
            <a:gsLst>
              <a:gs pos="0">
                <a:srgbClr val="003860"/>
              </a:gs>
              <a:gs pos="100000">
                <a:srgbClr val="005EA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7558" y="-7557"/>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Graph/Image/Table/Blue: click to add title</a:t>
            </a:r>
          </a:p>
        </p:txBody>
      </p:sp>
      <p:sp>
        <p:nvSpPr>
          <p:cNvPr id="11"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cxnSp>
        <p:nvCxnSpPr>
          <p:cNvPr id="14" name="Straight Connector 13">
            <a:extLst>
              <a:ext uri="{FF2B5EF4-FFF2-40B4-BE49-F238E27FC236}">
                <a16:creationId xmlns:a16="http://schemas.microsoft.com/office/drawing/2014/main" id="{81D5ED23-FFA0-C948-9A90-9A5A636E47F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id="{5A02E1C6-3249-42D9-696D-70AE591DA7E4}"/>
              </a:ext>
            </a:extLst>
          </p:cNvPr>
          <p:cNvPicPr>
            <a:picLocks noChangeAspect="1"/>
          </p:cNvPicPr>
          <p:nvPr userDrawn="1"/>
        </p:nvPicPr>
        <p:blipFill>
          <a:blip r:embed="rId3"/>
          <a:stretch>
            <a:fillRect/>
          </a:stretch>
        </p:blipFill>
        <p:spPr>
          <a:xfrm>
            <a:off x="7729450" y="4748638"/>
            <a:ext cx="1414550" cy="311958"/>
          </a:xfrm>
          <a:prstGeom prst="rect">
            <a:avLst/>
          </a:prstGeom>
        </p:spPr>
      </p:pic>
    </p:spTree>
    <p:extLst>
      <p:ext uri="{BB962C8B-B14F-4D97-AF65-F5344CB8AC3E}">
        <p14:creationId xmlns:p14="http://schemas.microsoft.com/office/powerpoint/2010/main" val="2706548074"/>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Figures-Black">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7558" y="-7557"/>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Graph/Image/Table/Blue: click to add title</a:t>
            </a:r>
          </a:p>
        </p:txBody>
      </p:sp>
      <p:sp>
        <p:nvSpPr>
          <p:cNvPr id="66" name="Rectangle 65"/>
          <p:cNvSpPr/>
          <p:nvPr/>
        </p:nvSpPr>
        <p:spPr>
          <a:xfrm>
            <a:off x="-15052" y="914399"/>
            <a:ext cx="9162288" cy="425196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cxnSp>
        <p:nvCxnSpPr>
          <p:cNvPr id="12" name="Straight Connector 11">
            <a:extLst>
              <a:ext uri="{FF2B5EF4-FFF2-40B4-BE49-F238E27FC236}">
                <a16:creationId xmlns:a16="http://schemas.microsoft.com/office/drawing/2014/main" id="{C163A70B-7482-9F46-9D97-89D7085688F2}"/>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id="{EEC6124E-72F5-2F61-4DDB-16428DC6759A}"/>
              </a:ext>
            </a:extLst>
          </p:cNvPr>
          <p:cNvPicPr>
            <a:picLocks noChangeAspect="1"/>
          </p:cNvPicPr>
          <p:nvPr userDrawn="1"/>
        </p:nvPicPr>
        <p:blipFill>
          <a:blip r:embed="rId3"/>
          <a:stretch>
            <a:fillRect/>
          </a:stretch>
        </p:blipFill>
        <p:spPr>
          <a:xfrm>
            <a:off x="7729450" y="4748638"/>
            <a:ext cx="1414550" cy="311958"/>
          </a:xfrm>
          <a:prstGeom prst="rect">
            <a:avLst/>
          </a:prstGeom>
        </p:spPr>
      </p:pic>
    </p:spTree>
    <p:extLst>
      <p:ext uri="{BB962C8B-B14F-4D97-AF65-F5344CB8AC3E}">
        <p14:creationId xmlns:p14="http://schemas.microsoft.com/office/powerpoint/2010/main" val="1414152430"/>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pen Blue_No_Title">
    <p:spTree>
      <p:nvGrpSpPr>
        <p:cNvPr id="1" name=""/>
        <p:cNvGrpSpPr/>
        <p:nvPr/>
      </p:nvGrpSpPr>
      <p:grpSpPr>
        <a:xfrm>
          <a:off x="0" y="0"/>
          <a:ext cx="0" cy="0"/>
          <a:chOff x="0" y="0"/>
          <a:chExt cx="0" cy="0"/>
        </a:xfrm>
      </p:grpSpPr>
      <p:pic>
        <p:nvPicPr>
          <p:cNvPr id="12" name="Picture 11" descr="Blue_Background.pn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11164" y="-7555"/>
            <a:ext cx="9171432" cy="5160516"/>
          </a:xfrm>
          <a:prstGeom prst="rect">
            <a:avLst/>
          </a:prstGeom>
        </p:spPr>
      </p:pic>
      <p:pic>
        <p:nvPicPr>
          <p:cNvPr id="2" name="Picture 1">
            <a:extLst>
              <a:ext uri="{FF2B5EF4-FFF2-40B4-BE49-F238E27FC236}">
                <a16:creationId xmlns:a16="http://schemas.microsoft.com/office/drawing/2014/main" id="{AEB34747-7211-0183-EFB5-C1BF3F5883E9}"/>
              </a:ext>
            </a:extLst>
          </p:cNvPr>
          <p:cNvPicPr>
            <a:picLocks noChangeAspect="1"/>
          </p:cNvPicPr>
          <p:nvPr userDrawn="1"/>
        </p:nvPicPr>
        <p:blipFill>
          <a:blip r:embed="rId3"/>
          <a:stretch>
            <a:fillRect/>
          </a:stretch>
        </p:blipFill>
        <p:spPr>
          <a:xfrm>
            <a:off x="7729450" y="4748638"/>
            <a:ext cx="1414550" cy="311958"/>
          </a:xfrm>
          <a:prstGeom prst="rect">
            <a:avLst/>
          </a:prstGeom>
        </p:spPr>
      </p:pic>
    </p:spTree>
    <p:extLst>
      <p:ext uri="{BB962C8B-B14F-4D97-AF65-F5344CB8AC3E}">
        <p14:creationId xmlns:p14="http://schemas.microsoft.com/office/powerpoint/2010/main" val="375961709"/>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Funding_Slide_2">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7816" y="-7815"/>
            <a:ext cx="9162288" cy="923544"/>
          </a:xfrm>
          <a:prstGeom prst="rect">
            <a:avLst/>
          </a:prstGeom>
        </p:spPr>
      </p:pic>
      <p:sp>
        <p:nvSpPr>
          <p:cNvPr id="35" name="Rectangle 34"/>
          <p:cNvSpPr/>
          <p:nvPr userDrawn="1"/>
        </p:nvSpPr>
        <p:spPr>
          <a:xfrm>
            <a:off x="295189" y="89397"/>
            <a:ext cx="8503918" cy="822624"/>
          </a:xfrm>
          <a:prstGeom prst="rect">
            <a:avLst/>
          </a:prstGeom>
        </p:spPr>
        <p:txBody>
          <a:bodyPr wrap="square" lIns="68580" anchor="ctr">
            <a:normAutofit/>
          </a:bodyPr>
          <a:lstStyle/>
          <a:p>
            <a:pPr defTabSz="342900">
              <a:spcAft>
                <a:spcPts val="0"/>
              </a:spcAft>
            </a:pPr>
            <a:r>
              <a:rPr lang="en-US" sz="2400" cap="none" baseline="0" dirty="0">
                <a:solidFill>
                  <a:schemeClr val="bg1"/>
                </a:solidFill>
                <a:latin typeface="Arial" pitchFamily="-108" charset="0"/>
                <a:ea typeface="ＭＳ Ｐゴシック" pitchFamily="-108" charset="-128"/>
                <a:cs typeface="ＭＳ Ｐゴシック" pitchFamily="-108" charset="-128"/>
              </a:rPr>
              <a:t>Audiovisual Acknowledgement</a:t>
            </a:r>
          </a:p>
        </p:txBody>
      </p:sp>
      <p:sp>
        <p:nvSpPr>
          <p:cNvPr id="36" name="TextBox 35"/>
          <p:cNvSpPr txBox="1"/>
          <p:nvPr userDrawn="1"/>
        </p:nvSpPr>
        <p:spPr>
          <a:xfrm>
            <a:off x="462066" y="1206396"/>
            <a:ext cx="8221581" cy="2530116"/>
          </a:xfrm>
          <a:prstGeom prst="rect">
            <a:avLst/>
          </a:prstGeom>
          <a:noFill/>
        </p:spPr>
        <p:txBody>
          <a:bodyPr wrap="square" rtlCol="0">
            <a:spAutoFit/>
          </a:bodyPr>
          <a:lstStyle/>
          <a:p>
            <a:pPr marL="0" marR="0" lvl="0" indent="0" algn="l" defTabSz="914400" rtl="0" eaLnBrk="0" fontAlgn="base" latinLnBrk="0" hangingPunct="0">
              <a:lnSpc>
                <a:spcPts val="2400"/>
              </a:lnSpc>
              <a:spcBef>
                <a:spcPct val="0"/>
              </a:spcBef>
              <a:spcAft>
                <a:spcPct val="0"/>
              </a:spcAft>
              <a:buClrTx/>
              <a:buSzTx/>
              <a:buFontTx/>
              <a:buNone/>
              <a:tabLst/>
              <a:defRPr/>
            </a:pPr>
            <a:r>
              <a:rPr lang="en-US" sz="1600" dirty="0">
                <a:solidFill>
                  <a:srgbClr val="000000"/>
                </a:solidFill>
                <a:effectLst/>
                <a:latin typeface="+mj-lt"/>
                <a:ea typeface="Times New Roman" panose="02020603050405020304" pitchFamily="18" charset="0"/>
                <a:cs typeface="Times New Roman" panose="02020603050405020304" pitchFamily="18" charset="0"/>
              </a:rPr>
              <a:t>The production of this </a:t>
            </a:r>
            <a:r>
              <a:rPr lang="en-US" sz="1600" b="1" dirty="0">
                <a:solidFill>
                  <a:srgbClr val="222869"/>
                </a:solidFill>
                <a:latin typeface="Arial"/>
              </a:rPr>
              <a:t>National </a:t>
            </a:r>
            <a:r>
              <a:rPr lang="en-US" sz="1600" b="1" dirty="0">
                <a:solidFill>
                  <a:srgbClr val="0089BB"/>
                </a:solidFill>
                <a:latin typeface="Arial"/>
              </a:rPr>
              <a:t>HIV PrEP </a:t>
            </a:r>
            <a:r>
              <a:rPr lang="en-US" sz="1600" b="1" dirty="0">
                <a:solidFill>
                  <a:srgbClr val="222869"/>
                </a:solidFill>
                <a:latin typeface="Arial"/>
              </a:rPr>
              <a:t>Curriculum</a:t>
            </a:r>
            <a:r>
              <a:rPr lang="en-US" sz="1600" dirty="0">
                <a:solidFill>
                  <a:schemeClr val="tx1"/>
                </a:solidFill>
                <a:latin typeface="Arial"/>
              </a:rPr>
              <a:t> presentation </a:t>
            </a:r>
            <a:r>
              <a:rPr lang="en-US" sz="1600" dirty="0">
                <a:solidFill>
                  <a:srgbClr val="000000"/>
                </a:solidFill>
                <a:effectLst/>
                <a:latin typeface="+mj-lt"/>
                <a:ea typeface="Times New Roman" panose="02020603050405020304" pitchFamily="18" charset="0"/>
                <a:cs typeface="Times New Roman" panose="02020603050405020304" pitchFamily="18" charset="0"/>
              </a:rPr>
              <a:t>is supported by grant U62PS924588 from the Centers for Disease Control and Prevention (CDC) and U10HA32104 from the Health Resources and Services Administration (HRSA) of the U.S. Department of Health and Human Services (HHS). Its contents are solely the responsibility of University of Washington IDEA program and do not necessarily represent the official views of CDC, HRSA, or HHS. This project is led by the University of Washington Infectious Diseases Education and Assessment (IDEA) Program.</a:t>
            </a:r>
            <a:endParaRPr lang="en-US" sz="1600" dirty="0">
              <a:effectLst/>
              <a:latin typeface="+mj-lt"/>
              <a:ea typeface="Calibri" panose="020F0502020204030204" pitchFamily="34" charset="0"/>
              <a:cs typeface="Arial" panose="020B0604020202020204" pitchFamily="34" charset="0"/>
            </a:endParaRPr>
          </a:p>
          <a:p>
            <a:pPr>
              <a:lnSpc>
                <a:spcPts val="2400"/>
              </a:lnSpc>
            </a:pPr>
            <a:endParaRPr lang="en-US" sz="1800" dirty="0">
              <a:solidFill>
                <a:schemeClr val="tx1"/>
              </a:solidFill>
              <a:latin typeface="Arial"/>
            </a:endParaRPr>
          </a:p>
        </p:txBody>
      </p:sp>
      <p:pic>
        <p:nvPicPr>
          <p:cNvPr id="42" name="Picture 41" descr="AETC_Program-color-outline-01.png">
            <a:extLst>
              <a:ext uri="{FF2B5EF4-FFF2-40B4-BE49-F238E27FC236}">
                <a16:creationId xmlns:a16="http://schemas.microsoft.com/office/drawing/2014/main" id="{2899E127-2C3E-714D-A384-79FBE6A76EB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7211" y="4222764"/>
            <a:ext cx="1951461" cy="640080"/>
          </a:xfrm>
          <a:prstGeom prst="rect">
            <a:avLst/>
          </a:prstGeom>
        </p:spPr>
      </p:pic>
      <p:cxnSp>
        <p:nvCxnSpPr>
          <p:cNvPr id="32" name="Straight Connector 31">
            <a:extLst>
              <a:ext uri="{FF2B5EF4-FFF2-40B4-BE49-F238E27FC236}">
                <a16:creationId xmlns:a16="http://schemas.microsoft.com/office/drawing/2014/main" id="{BDC6986E-3A3F-0247-8FD0-66D5A81FDF2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6" name="Picture 5">
            <a:extLst>
              <a:ext uri="{FF2B5EF4-FFF2-40B4-BE49-F238E27FC236}">
                <a16:creationId xmlns:a16="http://schemas.microsoft.com/office/drawing/2014/main" id="{4D213F58-E253-9941-AEA1-117C0600B80E}"/>
              </a:ext>
            </a:extLst>
          </p:cNvPr>
          <p:cNvPicPr>
            <a:picLocks noChangeAspect="1"/>
          </p:cNvPicPr>
          <p:nvPr userDrawn="1"/>
        </p:nvPicPr>
        <p:blipFill>
          <a:blip r:embed="rId4"/>
          <a:stretch>
            <a:fillRect/>
          </a:stretch>
        </p:blipFill>
        <p:spPr>
          <a:xfrm>
            <a:off x="6477265" y="4222764"/>
            <a:ext cx="2204669" cy="576072"/>
          </a:xfrm>
          <a:prstGeom prst="rect">
            <a:avLst/>
          </a:prstGeom>
        </p:spPr>
      </p:pic>
      <p:pic>
        <p:nvPicPr>
          <p:cNvPr id="3" name="Picture 2">
            <a:extLst>
              <a:ext uri="{FF2B5EF4-FFF2-40B4-BE49-F238E27FC236}">
                <a16:creationId xmlns:a16="http://schemas.microsoft.com/office/drawing/2014/main" id="{ED22EA87-E291-30C9-0CA5-4CC0366E7875}"/>
              </a:ext>
            </a:extLst>
          </p:cNvPr>
          <p:cNvPicPr>
            <a:picLocks noChangeAspect="1"/>
          </p:cNvPicPr>
          <p:nvPr userDrawn="1"/>
        </p:nvPicPr>
        <p:blipFill>
          <a:blip r:embed="rId5"/>
          <a:stretch>
            <a:fillRect/>
          </a:stretch>
        </p:blipFill>
        <p:spPr>
          <a:xfrm>
            <a:off x="3266023" y="4190456"/>
            <a:ext cx="2908092" cy="640687"/>
          </a:xfrm>
          <a:prstGeom prst="rect">
            <a:avLst/>
          </a:prstGeom>
        </p:spPr>
      </p:pic>
    </p:spTree>
    <p:extLst>
      <p:ext uri="{BB962C8B-B14F-4D97-AF65-F5344CB8AC3E}">
        <p14:creationId xmlns:p14="http://schemas.microsoft.com/office/powerpoint/2010/main" val="2519713466"/>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Funding_Slide_2">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7816" y="-7815"/>
            <a:ext cx="9162288" cy="923544"/>
          </a:xfrm>
          <a:prstGeom prst="rect">
            <a:avLst/>
          </a:prstGeom>
        </p:spPr>
      </p:pic>
      <p:sp>
        <p:nvSpPr>
          <p:cNvPr id="35" name="Rectangle 34"/>
          <p:cNvSpPr/>
          <p:nvPr userDrawn="1"/>
        </p:nvSpPr>
        <p:spPr>
          <a:xfrm>
            <a:off x="295189" y="89397"/>
            <a:ext cx="8503918" cy="822624"/>
          </a:xfrm>
          <a:prstGeom prst="rect">
            <a:avLst/>
          </a:prstGeom>
        </p:spPr>
        <p:txBody>
          <a:bodyPr wrap="square" lIns="68580" anchor="ctr">
            <a:normAutofit/>
          </a:bodyPr>
          <a:lstStyle/>
          <a:p>
            <a:pPr defTabSz="342900">
              <a:spcAft>
                <a:spcPts val="0"/>
              </a:spcAft>
            </a:pPr>
            <a:r>
              <a:rPr lang="en-US" sz="2400" cap="none" baseline="0" dirty="0">
                <a:solidFill>
                  <a:schemeClr val="bg1"/>
                </a:solidFill>
                <a:latin typeface="Arial" pitchFamily="-108" charset="0"/>
                <a:ea typeface="ＭＳ Ｐゴシック" pitchFamily="-108" charset="-128"/>
                <a:cs typeface="ＭＳ Ｐゴシック" pitchFamily="-108" charset="-128"/>
              </a:rPr>
              <a:t>Audiovisual Acknowledgement</a:t>
            </a:r>
          </a:p>
        </p:txBody>
      </p:sp>
      <p:sp>
        <p:nvSpPr>
          <p:cNvPr id="36" name="TextBox 35"/>
          <p:cNvSpPr txBox="1"/>
          <p:nvPr userDrawn="1"/>
        </p:nvSpPr>
        <p:spPr>
          <a:xfrm>
            <a:off x="462066" y="1206396"/>
            <a:ext cx="8221581" cy="2530116"/>
          </a:xfrm>
          <a:prstGeom prst="rect">
            <a:avLst/>
          </a:prstGeom>
          <a:noFill/>
        </p:spPr>
        <p:txBody>
          <a:bodyPr wrap="square" rtlCol="0">
            <a:spAutoFit/>
          </a:bodyPr>
          <a:lstStyle/>
          <a:p>
            <a:pPr marL="0" marR="0" lvl="0" indent="0" algn="l" defTabSz="914400" rtl="0" eaLnBrk="0" fontAlgn="base" latinLnBrk="0" hangingPunct="0">
              <a:lnSpc>
                <a:spcPts val="2400"/>
              </a:lnSpc>
              <a:spcBef>
                <a:spcPct val="0"/>
              </a:spcBef>
              <a:spcAft>
                <a:spcPct val="0"/>
              </a:spcAft>
              <a:buClrTx/>
              <a:buSzTx/>
              <a:buFontTx/>
              <a:buNone/>
              <a:tabLst/>
              <a:defRPr/>
            </a:pPr>
            <a:r>
              <a:rPr lang="en-US" sz="1800" dirty="0">
                <a:solidFill>
                  <a:srgbClr val="000000"/>
                </a:solidFill>
                <a:effectLst/>
                <a:latin typeface="+mj-lt"/>
                <a:ea typeface="Times New Roman" panose="02020603050405020304" pitchFamily="18" charset="0"/>
                <a:cs typeface="Times New Roman" panose="02020603050405020304" pitchFamily="18" charset="0"/>
              </a:rPr>
              <a:t>The production of this </a:t>
            </a:r>
            <a:r>
              <a:rPr lang="en-US" sz="1800" b="1" dirty="0">
                <a:solidFill>
                  <a:srgbClr val="222869"/>
                </a:solidFill>
                <a:latin typeface="Arial"/>
              </a:rPr>
              <a:t>National </a:t>
            </a:r>
            <a:r>
              <a:rPr lang="en-US" sz="1800" b="1" dirty="0">
                <a:solidFill>
                  <a:srgbClr val="C1171E"/>
                </a:solidFill>
                <a:latin typeface="Arial"/>
              </a:rPr>
              <a:t>HIV </a:t>
            </a:r>
            <a:r>
              <a:rPr lang="en-US" sz="1800" b="1" dirty="0">
                <a:solidFill>
                  <a:srgbClr val="222869"/>
                </a:solidFill>
                <a:latin typeface="Arial"/>
              </a:rPr>
              <a:t>Curriculum</a:t>
            </a:r>
            <a:r>
              <a:rPr lang="en-US" sz="1800" dirty="0">
                <a:solidFill>
                  <a:schemeClr val="tx1"/>
                </a:solidFill>
                <a:latin typeface="Arial"/>
              </a:rPr>
              <a:t> presentation </a:t>
            </a:r>
            <a:r>
              <a:rPr lang="en-US" sz="1800" dirty="0">
                <a:solidFill>
                  <a:srgbClr val="000000"/>
                </a:solidFill>
                <a:effectLst/>
                <a:latin typeface="+mj-lt"/>
                <a:ea typeface="Times New Roman" panose="02020603050405020304" pitchFamily="18" charset="0"/>
                <a:cs typeface="Times New Roman" panose="02020603050405020304" pitchFamily="18" charset="0"/>
              </a:rPr>
              <a:t>is supported by grant U10HA32104 from the Health Resources and Services Administration (HRSA) of the U.S. Department of Health and Human Services (HHS). Its contents are solely the responsibility of University of Washington IDEA Program and do not necessarily represent the official views of HRSA or HHS. This project is led by the University of Washington Infectious Diseases Education and Assessment (IDEA) Program.</a:t>
            </a:r>
            <a:endParaRPr lang="en-US" sz="1800" dirty="0">
              <a:effectLst/>
              <a:latin typeface="+mj-lt"/>
              <a:ea typeface="Calibri" panose="020F0502020204030204" pitchFamily="34" charset="0"/>
              <a:cs typeface="Arial" panose="020B0604020202020204" pitchFamily="34" charset="0"/>
            </a:endParaRPr>
          </a:p>
          <a:p>
            <a:pPr>
              <a:lnSpc>
                <a:spcPts val="2400"/>
              </a:lnSpc>
            </a:pPr>
            <a:endParaRPr lang="en-US" sz="1800" dirty="0">
              <a:solidFill>
                <a:schemeClr val="tx1"/>
              </a:solidFill>
              <a:latin typeface="Arial"/>
            </a:endParaRPr>
          </a:p>
        </p:txBody>
      </p:sp>
      <p:pic>
        <p:nvPicPr>
          <p:cNvPr id="42" name="Picture 41" descr="AETC_Program-color-outline-01.png">
            <a:extLst>
              <a:ext uri="{FF2B5EF4-FFF2-40B4-BE49-F238E27FC236}">
                <a16:creationId xmlns:a16="http://schemas.microsoft.com/office/drawing/2014/main" id="{2899E127-2C3E-714D-A384-79FBE6A76EB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7211" y="4222764"/>
            <a:ext cx="1951461" cy="640080"/>
          </a:xfrm>
          <a:prstGeom prst="rect">
            <a:avLst/>
          </a:prstGeom>
        </p:spPr>
      </p:pic>
      <p:cxnSp>
        <p:nvCxnSpPr>
          <p:cNvPr id="32" name="Straight Connector 31">
            <a:extLst>
              <a:ext uri="{FF2B5EF4-FFF2-40B4-BE49-F238E27FC236}">
                <a16:creationId xmlns:a16="http://schemas.microsoft.com/office/drawing/2014/main" id="{BDC6986E-3A3F-0247-8FD0-66D5A81FDF2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6" name="Picture 5">
            <a:extLst>
              <a:ext uri="{FF2B5EF4-FFF2-40B4-BE49-F238E27FC236}">
                <a16:creationId xmlns:a16="http://schemas.microsoft.com/office/drawing/2014/main" id="{4D213F58-E253-9941-AEA1-117C0600B80E}"/>
              </a:ext>
            </a:extLst>
          </p:cNvPr>
          <p:cNvPicPr>
            <a:picLocks noChangeAspect="1"/>
          </p:cNvPicPr>
          <p:nvPr userDrawn="1"/>
        </p:nvPicPr>
        <p:blipFill>
          <a:blip r:embed="rId4"/>
          <a:stretch>
            <a:fillRect/>
          </a:stretch>
        </p:blipFill>
        <p:spPr>
          <a:xfrm>
            <a:off x="6477265" y="4222764"/>
            <a:ext cx="2204669" cy="576072"/>
          </a:xfrm>
          <a:prstGeom prst="rect">
            <a:avLst/>
          </a:prstGeom>
        </p:spPr>
      </p:pic>
      <p:pic>
        <p:nvPicPr>
          <p:cNvPr id="3" name="Picture 2">
            <a:extLst>
              <a:ext uri="{FF2B5EF4-FFF2-40B4-BE49-F238E27FC236}">
                <a16:creationId xmlns:a16="http://schemas.microsoft.com/office/drawing/2014/main" id="{ED22EA87-E291-30C9-0CA5-4CC0366E7875}"/>
              </a:ext>
            </a:extLst>
          </p:cNvPr>
          <p:cNvPicPr>
            <a:picLocks noChangeAspect="1"/>
          </p:cNvPicPr>
          <p:nvPr userDrawn="1"/>
        </p:nvPicPr>
        <p:blipFill>
          <a:blip r:embed="rId5"/>
          <a:stretch>
            <a:fillRect/>
          </a:stretch>
        </p:blipFill>
        <p:spPr>
          <a:xfrm>
            <a:off x="3266023" y="4190456"/>
            <a:ext cx="2908092" cy="640687"/>
          </a:xfrm>
          <a:prstGeom prst="rect">
            <a:avLst/>
          </a:prstGeom>
        </p:spPr>
      </p:pic>
    </p:spTree>
    <p:extLst>
      <p:ext uri="{BB962C8B-B14F-4D97-AF65-F5344CB8AC3E}">
        <p14:creationId xmlns:p14="http://schemas.microsoft.com/office/powerpoint/2010/main" val="1022989701"/>
      </p:ext>
    </p:extLst>
  </p:cSld>
  <p:clrMapOvr>
    <a:masterClrMapping/>
  </p:clrMapOvr>
  <p:transition spd="slow"/>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Disclosur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509BA65-A34C-F344-8542-C4A4DC949BD8}"/>
              </a:ext>
            </a:extLst>
          </p:cNvPr>
          <p:cNvSpPr/>
          <p:nvPr userDrawn="1"/>
        </p:nvSpPr>
        <p:spPr>
          <a:xfrm>
            <a:off x="-7557" y="925693"/>
            <a:ext cx="9162288" cy="4224528"/>
          </a:xfrm>
          <a:prstGeom prst="rect">
            <a:avLst/>
          </a:prstGeom>
          <a:gradFill>
            <a:gsLst>
              <a:gs pos="0">
                <a:srgbClr val="003860"/>
              </a:gs>
              <a:gs pos="100000">
                <a:srgbClr val="005EA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7558" y="-7557"/>
            <a:ext cx="9162288" cy="923544"/>
          </a:xfrm>
          <a:prstGeom prst="rect">
            <a:avLst/>
          </a:prstGeom>
        </p:spPr>
      </p:pic>
      <p:sp>
        <p:nvSpPr>
          <p:cNvPr id="57" name="Rectangle 56"/>
          <p:cNvSpPr/>
          <p:nvPr/>
        </p:nvSpPr>
        <p:spPr>
          <a:xfrm>
            <a:off x="323850" y="269271"/>
            <a:ext cx="8503918" cy="461665"/>
          </a:xfrm>
          <a:prstGeom prst="rect">
            <a:avLst/>
          </a:prstGeom>
        </p:spPr>
        <p:txBody>
          <a:bodyPr wrap="square" lIns="68580" anchor="ctr">
            <a:spAutoFit/>
          </a:bodyPr>
          <a:lstStyle/>
          <a:p>
            <a:pPr defTabSz="342900">
              <a:spcAft>
                <a:spcPts val="0"/>
              </a:spcAft>
            </a:pPr>
            <a:r>
              <a:rPr lang="en-US" sz="2400" cap="none" baseline="0" dirty="0">
                <a:solidFill>
                  <a:schemeClr val="bg1"/>
                </a:solidFill>
                <a:latin typeface="Arial" pitchFamily="-108" charset="0"/>
                <a:ea typeface="ＭＳ Ｐゴシック" pitchFamily="-108" charset="-128"/>
                <a:cs typeface="ＭＳ Ｐゴシック" pitchFamily="-108" charset="-128"/>
              </a:rPr>
              <a:t>Disclosures</a:t>
            </a:r>
          </a:p>
        </p:txBody>
      </p:sp>
      <p:sp>
        <p:nvSpPr>
          <p:cNvPr id="2" name="Title 1"/>
          <p:cNvSpPr>
            <a:spLocks noGrp="1"/>
          </p:cNvSpPr>
          <p:nvPr>
            <p:ph type="title" hasCustomPrompt="1"/>
          </p:nvPr>
        </p:nvSpPr>
        <p:spPr>
          <a:xfrm>
            <a:off x="323850" y="1266332"/>
            <a:ext cx="8515350" cy="2804922"/>
          </a:xfrm>
          <a:prstGeom prst="rect">
            <a:avLst/>
          </a:prstGeom>
        </p:spPr>
        <p:txBody>
          <a:bodyPr anchor="t" anchorCtr="0">
            <a:normAutofit/>
          </a:bodyPr>
          <a:lstStyle>
            <a:lvl1pPr algn="l">
              <a:defRPr sz="2000" baseline="0">
                <a:solidFill>
                  <a:schemeClr val="bg1"/>
                </a:solidFill>
                <a:latin typeface="Arial"/>
                <a:cs typeface="Arial"/>
              </a:defRPr>
            </a:lvl1pPr>
          </a:lstStyle>
          <a:p>
            <a:r>
              <a:rPr lang="en-US" dirty="0"/>
              <a:t>Type in Speaker name, disclosure information</a:t>
            </a:r>
          </a:p>
        </p:txBody>
      </p:sp>
      <p:cxnSp>
        <p:nvCxnSpPr>
          <p:cNvPr id="9" name="Straight Connector 8"/>
          <p:cNvCxnSpPr/>
          <p:nvPr/>
        </p:nvCxnSpPr>
        <p:spPr>
          <a:xfrm>
            <a:off x="-7556"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id="{DD559A50-3856-F961-1112-68A1DF379860}"/>
              </a:ext>
            </a:extLst>
          </p:cNvPr>
          <p:cNvPicPr>
            <a:picLocks noChangeAspect="1"/>
          </p:cNvPicPr>
          <p:nvPr userDrawn="1"/>
        </p:nvPicPr>
        <p:blipFill>
          <a:blip r:embed="rId3"/>
          <a:stretch>
            <a:fillRect/>
          </a:stretch>
        </p:blipFill>
        <p:spPr>
          <a:xfrm>
            <a:off x="7729450" y="4748638"/>
            <a:ext cx="1414550" cy="311958"/>
          </a:xfrm>
          <a:prstGeom prst="rect">
            <a:avLst/>
          </a:prstGeom>
        </p:spPr>
      </p:pic>
    </p:spTree>
    <p:extLst>
      <p:ext uri="{BB962C8B-B14F-4D97-AF65-F5344CB8AC3E}">
        <p14:creationId xmlns:p14="http://schemas.microsoft.com/office/powerpoint/2010/main" val="602427498"/>
      </p:ext>
    </p:extLst>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Funding_Slide_2">
    <p:spTree>
      <p:nvGrpSpPr>
        <p:cNvPr id="1" name=""/>
        <p:cNvGrpSpPr/>
        <p:nvPr/>
      </p:nvGrpSpPr>
      <p:grpSpPr>
        <a:xfrm>
          <a:off x="0" y="0"/>
          <a:ext cx="0" cy="0"/>
          <a:chOff x="0" y="0"/>
          <a:chExt cx="0" cy="0"/>
        </a:xfrm>
      </p:grpSpPr>
      <p:pic>
        <p:nvPicPr>
          <p:cNvPr id="10" name="Picture 9" descr="background.jpg"/>
          <p:cNvPicPr>
            <a:picLocks/>
          </p:cNvPicPr>
          <p:nvPr userDrawn="1"/>
        </p:nvPicPr>
        <p:blipFill>
          <a:blip r:embed="rId2" cstate="screen">
            <a:extLst>
              <a:ext uri="{28A0092B-C50C-407E-A947-70E740481C1C}">
                <a14:useLocalDpi xmlns:a14="http://schemas.microsoft.com/office/drawing/2010/main"/>
              </a:ext>
            </a:extLst>
          </a:blip>
          <a:srcRect/>
          <a:stretch>
            <a:fillRect/>
          </a:stretch>
        </p:blipFill>
        <p:spPr bwMode="invGray">
          <a:xfrm>
            <a:off x="-7815" y="-7815"/>
            <a:ext cx="9162288" cy="923544"/>
          </a:xfrm>
          <a:prstGeom prst="rect">
            <a:avLst/>
          </a:prstGeom>
        </p:spPr>
      </p:pic>
      <p:sp>
        <p:nvSpPr>
          <p:cNvPr id="35" name="Rectangle 34"/>
          <p:cNvSpPr/>
          <p:nvPr userDrawn="1"/>
        </p:nvSpPr>
        <p:spPr>
          <a:xfrm>
            <a:off x="295189" y="89397"/>
            <a:ext cx="8503918" cy="822624"/>
          </a:xfrm>
          <a:prstGeom prst="rect">
            <a:avLst/>
          </a:prstGeom>
        </p:spPr>
        <p:txBody>
          <a:bodyPr wrap="square" lIns="68580" anchor="ctr">
            <a:normAutofit/>
          </a:bodyPr>
          <a:lstStyle/>
          <a:p>
            <a:pPr defTabSz="342900">
              <a:spcAft>
                <a:spcPts val="0"/>
              </a:spcAft>
            </a:pPr>
            <a:r>
              <a:rPr lang="en-US" sz="2400" cap="none" baseline="0" dirty="0">
                <a:solidFill>
                  <a:schemeClr val="bg1"/>
                </a:solidFill>
                <a:latin typeface="Arial" pitchFamily="-108" charset="0"/>
                <a:ea typeface="ＭＳ Ｐゴシック" pitchFamily="-108" charset="-128"/>
                <a:cs typeface="ＭＳ Ｐゴシック" pitchFamily="-108" charset="-128"/>
              </a:rPr>
              <a:t>Disclaimer</a:t>
            </a:r>
          </a:p>
        </p:txBody>
      </p:sp>
      <p:sp>
        <p:nvSpPr>
          <p:cNvPr id="36" name="TextBox 35"/>
          <p:cNvSpPr txBox="1"/>
          <p:nvPr userDrawn="1"/>
        </p:nvSpPr>
        <p:spPr>
          <a:xfrm>
            <a:off x="462066" y="1206396"/>
            <a:ext cx="8221581" cy="2530116"/>
          </a:xfrm>
          <a:prstGeom prst="rect">
            <a:avLst/>
          </a:prstGeom>
          <a:noFill/>
        </p:spPr>
        <p:txBody>
          <a:bodyPr wrap="square" rtlCol="0">
            <a:spAutoFit/>
          </a:bodyPr>
          <a:lstStyle/>
          <a:p>
            <a:pPr>
              <a:lnSpc>
                <a:spcPts val="2400"/>
              </a:lnSpc>
            </a:pPr>
            <a:r>
              <a:rPr lang="en-US" sz="1800" dirty="0">
                <a:solidFill>
                  <a:schemeClr val="tx1"/>
                </a:solidFill>
                <a:latin typeface="Arial"/>
              </a:rPr>
              <a:t>Funding for this presentation was made possible by U1OHA32104 from the Human Resources and Services Administration HIV/AIDS Bureau. The views expressed do not necessarily reflect the official policies of the Department of Health and Human Services nor does mention of trade names, commercial practices, or organizations imply endorsement by the U.S. Government. Any trade/brand names for products mentioned during this presentation are for training and identification purposes only.</a:t>
            </a:r>
          </a:p>
          <a:p>
            <a:pPr>
              <a:lnSpc>
                <a:spcPts val="2400"/>
              </a:lnSpc>
            </a:pPr>
            <a:endParaRPr lang="en-US" sz="1800" dirty="0">
              <a:solidFill>
                <a:schemeClr val="tx1"/>
              </a:solidFill>
              <a:latin typeface="Arial"/>
            </a:endParaRPr>
          </a:p>
        </p:txBody>
      </p:sp>
      <p:cxnSp>
        <p:nvCxnSpPr>
          <p:cNvPr id="32" name="Straight Connector 31">
            <a:extLst>
              <a:ext uri="{FF2B5EF4-FFF2-40B4-BE49-F238E27FC236}">
                <a16:creationId xmlns:a16="http://schemas.microsoft.com/office/drawing/2014/main" id="{BDC6986E-3A3F-0247-8FD0-66D5A81FDF2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76177225"/>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Open White ">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323850" y="97263"/>
            <a:ext cx="8497062" cy="818388"/>
          </a:xfrm>
          <a:prstGeom prst="rect">
            <a:avLst/>
          </a:prstGeom>
        </p:spPr>
        <p:txBody>
          <a:bodyPr anchor="ctr" anchorCtr="0">
            <a:normAutofit/>
          </a:bodyPr>
          <a:lstStyle>
            <a:lvl1pPr algn="l">
              <a:defRPr sz="2400" baseline="0">
                <a:solidFill>
                  <a:schemeClr val="tx1"/>
                </a:solidFill>
                <a:latin typeface="Arial"/>
                <a:cs typeface="Arial"/>
              </a:defRPr>
            </a:lvl1pPr>
          </a:lstStyle>
          <a:p>
            <a:r>
              <a:rPr lang="en-US" dirty="0"/>
              <a:t>Open White Layout: click to add title</a:t>
            </a:r>
          </a:p>
        </p:txBody>
      </p:sp>
      <p:sp>
        <p:nvSpPr>
          <p:cNvPr id="52"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53" name="Logo Stacked V2">
            <a:extLst>
              <a:ext uri="{FF2B5EF4-FFF2-40B4-BE49-F238E27FC236}">
                <a16:creationId xmlns:a16="http://schemas.microsoft.com/office/drawing/2014/main" id="{9EBAE904-6B14-1B48-83A6-BBB10B6B166D}"/>
              </a:ext>
            </a:extLst>
          </p:cNvPr>
          <p:cNvGrpSpPr>
            <a:grpSpLocks noChangeAspect="1"/>
          </p:cNvGrpSpPr>
          <p:nvPr userDrawn="1"/>
        </p:nvGrpSpPr>
        <p:grpSpPr>
          <a:xfrm>
            <a:off x="8071600" y="4860986"/>
            <a:ext cx="993262" cy="226314"/>
            <a:chOff x="680865" y="3439338"/>
            <a:chExt cx="4686473" cy="1068091"/>
          </a:xfrm>
        </p:grpSpPr>
        <p:pic>
          <p:nvPicPr>
            <p:cNvPr id="54" name="Logomark V2">
              <a:extLst>
                <a:ext uri="{FF2B5EF4-FFF2-40B4-BE49-F238E27FC236}">
                  <a16:creationId xmlns:a16="http://schemas.microsoft.com/office/drawing/2014/main" id="{C461C26B-1458-204F-BE5C-3AB328773B0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55" name="Nat HIV Cur logo type stacked">
              <a:extLst>
                <a:ext uri="{FF2B5EF4-FFF2-40B4-BE49-F238E27FC236}">
                  <a16:creationId xmlns:a16="http://schemas.microsoft.com/office/drawing/2014/main" id="{51D397EA-35B7-3441-A55C-06ED32AA7A92}"/>
                </a:ext>
              </a:extLst>
            </p:cNvPr>
            <p:cNvGrpSpPr>
              <a:grpSpLocks noChangeAspect="1"/>
            </p:cNvGrpSpPr>
            <p:nvPr/>
          </p:nvGrpSpPr>
          <p:grpSpPr bwMode="auto">
            <a:xfrm>
              <a:off x="1898650" y="3455065"/>
              <a:ext cx="3468688" cy="1036638"/>
              <a:chOff x="1196" y="1585"/>
              <a:chExt cx="2185" cy="653"/>
            </a:xfrm>
          </p:grpSpPr>
          <p:sp>
            <p:nvSpPr>
              <p:cNvPr id="56" name="Freeform 5">
                <a:extLst>
                  <a:ext uri="{FF2B5EF4-FFF2-40B4-BE49-F238E27FC236}">
                    <a16:creationId xmlns:a16="http://schemas.microsoft.com/office/drawing/2014/main" id="{4A59C6AF-A84B-234D-B668-6A55C53F2425}"/>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6">
                <a:extLst>
                  <a:ext uri="{FF2B5EF4-FFF2-40B4-BE49-F238E27FC236}">
                    <a16:creationId xmlns:a16="http://schemas.microsoft.com/office/drawing/2014/main" id="{9AAFF09C-53A7-E040-8D61-60CDC19732B7}"/>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7">
                <a:extLst>
                  <a:ext uri="{FF2B5EF4-FFF2-40B4-BE49-F238E27FC236}">
                    <a16:creationId xmlns:a16="http://schemas.microsoft.com/office/drawing/2014/main" id="{4D666CC3-245B-9B41-9FA0-31D76202512C}"/>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8">
                <a:extLst>
                  <a:ext uri="{FF2B5EF4-FFF2-40B4-BE49-F238E27FC236}">
                    <a16:creationId xmlns:a16="http://schemas.microsoft.com/office/drawing/2014/main" id="{BEF789A9-FFBD-7E45-B2EF-E8616256CBC4}"/>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9">
                <a:extLst>
                  <a:ext uri="{FF2B5EF4-FFF2-40B4-BE49-F238E27FC236}">
                    <a16:creationId xmlns:a16="http://schemas.microsoft.com/office/drawing/2014/main" id="{8E3837A3-FC59-9E47-8447-47DAFFFDB8B8}"/>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1" name="Freeform 10">
                <a:extLst>
                  <a:ext uri="{FF2B5EF4-FFF2-40B4-BE49-F238E27FC236}">
                    <a16:creationId xmlns:a16="http://schemas.microsoft.com/office/drawing/2014/main" id="{2577CF09-76A8-8E40-A352-482446F601BF}"/>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2" name="Freeform 11">
                <a:extLst>
                  <a:ext uri="{FF2B5EF4-FFF2-40B4-BE49-F238E27FC236}">
                    <a16:creationId xmlns:a16="http://schemas.microsoft.com/office/drawing/2014/main" id="{F03383E1-C861-B24E-A6CD-14C82258BFF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3" name="Freeform 12">
                <a:extLst>
                  <a:ext uri="{FF2B5EF4-FFF2-40B4-BE49-F238E27FC236}">
                    <a16:creationId xmlns:a16="http://schemas.microsoft.com/office/drawing/2014/main" id="{A73CCD6E-EFBC-DC4C-986E-78059667158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4" name="Freeform 13">
                <a:extLst>
                  <a:ext uri="{FF2B5EF4-FFF2-40B4-BE49-F238E27FC236}">
                    <a16:creationId xmlns:a16="http://schemas.microsoft.com/office/drawing/2014/main" id="{3418AF55-7EDF-F24C-BE52-B409F8A6B8F6}"/>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5" name="Freeform 14">
                <a:extLst>
                  <a:ext uri="{FF2B5EF4-FFF2-40B4-BE49-F238E27FC236}">
                    <a16:creationId xmlns:a16="http://schemas.microsoft.com/office/drawing/2014/main" id="{87790804-A0D0-164B-87AB-DC0652C0C2BF}"/>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6" name="Freeform 15">
                <a:extLst>
                  <a:ext uri="{FF2B5EF4-FFF2-40B4-BE49-F238E27FC236}">
                    <a16:creationId xmlns:a16="http://schemas.microsoft.com/office/drawing/2014/main" id="{06AB5723-92F3-DA40-BDE0-F09908F1898E}"/>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7" name="Freeform 16">
                <a:extLst>
                  <a:ext uri="{FF2B5EF4-FFF2-40B4-BE49-F238E27FC236}">
                    <a16:creationId xmlns:a16="http://schemas.microsoft.com/office/drawing/2014/main" id="{25FEB00F-A3CD-894A-BA1D-70DA7F665989}"/>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8" name="Freeform 17">
                <a:extLst>
                  <a:ext uri="{FF2B5EF4-FFF2-40B4-BE49-F238E27FC236}">
                    <a16:creationId xmlns:a16="http://schemas.microsoft.com/office/drawing/2014/main" id="{5F7402C8-594E-1548-BAE0-7D4603FA91EE}"/>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9" name="Freeform 18">
                <a:extLst>
                  <a:ext uri="{FF2B5EF4-FFF2-40B4-BE49-F238E27FC236}">
                    <a16:creationId xmlns:a16="http://schemas.microsoft.com/office/drawing/2014/main" id="{82F0F2A1-5C5C-D84E-B5C2-70E5BA1D3D7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0" name="Freeform 19">
                <a:extLst>
                  <a:ext uri="{FF2B5EF4-FFF2-40B4-BE49-F238E27FC236}">
                    <a16:creationId xmlns:a16="http://schemas.microsoft.com/office/drawing/2014/main" id="{6E2DD568-78A3-F940-8FD6-5990C7005AC9}"/>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1" name="Freeform 20">
                <a:extLst>
                  <a:ext uri="{FF2B5EF4-FFF2-40B4-BE49-F238E27FC236}">
                    <a16:creationId xmlns:a16="http://schemas.microsoft.com/office/drawing/2014/main" id="{A5C8CAAC-9DE7-7849-923A-9C2011237E9C}"/>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2" name="Freeform 21">
                <a:extLst>
                  <a:ext uri="{FF2B5EF4-FFF2-40B4-BE49-F238E27FC236}">
                    <a16:creationId xmlns:a16="http://schemas.microsoft.com/office/drawing/2014/main" id="{FF7CBDAF-9D87-EF4D-84C8-D431F56659F0}"/>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3" name="Freeform 22">
                <a:extLst>
                  <a:ext uri="{FF2B5EF4-FFF2-40B4-BE49-F238E27FC236}">
                    <a16:creationId xmlns:a16="http://schemas.microsoft.com/office/drawing/2014/main" id="{B6C49B7C-414B-8F41-BE88-E5603544033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4" name="Freeform 23">
                <a:extLst>
                  <a:ext uri="{FF2B5EF4-FFF2-40B4-BE49-F238E27FC236}">
                    <a16:creationId xmlns:a16="http://schemas.microsoft.com/office/drawing/2014/main" id="{C4643A58-C5D9-9040-86A2-6BAB2B217DB4}"/>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5" name="Freeform 24">
                <a:extLst>
                  <a:ext uri="{FF2B5EF4-FFF2-40B4-BE49-F238E27FC236}">
                    <a16:creationId xmlns:a16="http://schemas.microsoft.com/office/drawing/2014/main" id="{36AA4B85-D40D-6940-AB35-C63F27367226}"/>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6" name="Freeform 25">
                <a:extLst>
                  <a:ext uri="{FF2B5EF4-FFF2-40B4-BE49-F238E27FC236}">
                    <a16:creationId xmlns:a16="http://schemas.microsoft.com/office/drawing/2014/main" id="{579A644D-1D25-C746-BBA2-72FD6F12D30E}"/>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2110182743"/>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ext-Large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7558" y="-7557"/>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00000"/>
              <a:buFont typeface="Arial"/>
              <a:buChar char="•"/>
              <a:defRPr sz="24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400"/>
              </a:spcBef>
              <a:spcAft>
                <a:spcPts val="0"/>
              </a:spcAft>
              <a:buClr>
                <a:srgbClr val="0070C0"/>
              </a:buClr>
              <a:buSzPct val="100000"/>
              <a:buFont typeface="Lucida Grande"/>
              <a:buChar char="-"/>
              <a:tabLst/>
              <a:defRPr sz="20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r>
              <a:rPr lang="en-US" dirty="0"/>
              <a:t>Line 2</a:t>
            </a:r>
          </a:p>
          <a:p>
            <a:pPr lvl="1"/>
            <a:endParaRPr lang="en-US" dirty="0"/>
          </a:p>
          <a:p>
            <a:pPr lvl="1"/>
            <a:endParaRPr lang="en-US" dirty="0"/>
          </a:p>
        </p:txBody>
      </p:sp>
      <p:cxnSp>
        <p:nvCxnSpPr>
          <p:cNvPr id="32" name="Straight Connector 31"/>
          <p:cNvCxnSpPr/>
          <p:nvPr/>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6" name="Picture 5">
            <a:extLst>
              <a:ext uri="{FF2B5EF4-FFF2-40B4-BE49-F238E27FC236}">
                <a16:creationId xmlns:a16="http://schemas.microsoft.com/office/drawing/2014/main" id="{66DD5314-F61E-EB90-CCBC-DE384C1D287B}"/>
              </a:ext>
            </a:extLst>
          </p:cNvPr>
          <p:cNvPicPr>
            <a:picLocks noChangeAspect="1"/>
          </p:cNvPicPr>
          <p:nvPr userDrawn="1"/>
        </p:nvPicPr>
        <p:blipFill>
          <a:blip r:embed="rId3"/>
          <a:stretch>
            <a:fillRect/>
          </a:stretch>
        </p:blipFill>
        <p:spPr>
          <a:xfrm>
            <a:off x="7914446" y="4812534"/>
            <a:ext cx="1229554" cy="271160"/>
          </a:xfrm>
          <a:prstGeom prst="rect">
            <a:avLst/>
          </a:prstGeom>
        </p:spPr>
      </p:pic>
    </p:spTree>
    <p:extLst>
      <p:ext uri="{BB962C8B-B14F-4D97-AF65-F5344CB8AC3E}">
        <p14:creationId xmlns:p14="http://schemas.microsoft.com/office/powerpoint/2010/main" val="1031230921"/>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ext-Medium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7558" y="-7557"/>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00000"/>
              <a:buFont typeface="Arial"/>
              <a:buChar char="•"/>
              <a:defRPr sz="20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8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endParaRPr lang="en-US" dirty="0"/>
          </a:p>
          <a:p>
            <a:pPr lvl="1"/>
            <a:endParaRPr lang="en-US" dirty="0"/>
          </a:p>
        </p:txBody>
      </p:sp>
      <p:cxnSp>
        <p:nvCxnSpPr>
          <p:cNvPr id="32" name="Straight Connector 31"/>
          <p:cNvCxnSpPr/>
          <p:nvPr/>
        </p:nvCxnSpPr>
        <p:spPr>
          <a:xfrm>
            <a:off x="-5643"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4" name="Picture 3">
            <a:extLst>
              <a:ext uri="{FF2B5EF4-FFF2-40B4-BE49-F238E27FC236}">
                <a16:creationId xmlns:a16="http://schemas.microsoft.com/office/drawing/2014/main" id="{713084FB-2BC8-9620-822E-30200D8F9B43}"/>
              </a:ext>
            </a:extLst>
          </p:cNvPr>
          <p:cNvPicPr>
            <a:picLocks noChangeAspect="1"/>
          </p:cNvPicPr>
          <p:nvPr userDrawn="1"/>
        </p:nvPicPr>
        <p:blipFill>
          <a:blip r:embed="rId3"/>
          <a:stretch>
            <a:fillRect/>
          </a:stretch>
        </p:blipFill>
        <p:spPr>
          <a:xfrm>
            <a:off x="7914446" y="4812534"/>
            <a:ext cx="1229554" cy="271160"/>
          </a:xfrm>
          <a:prstGeom prst="rect">
            <a:avLst/>
          </a:prstGeom>
        </p:spPr>
      </p:pic>
    </p:spTree>
    <p:extLst>
      <p:ext uri="{BB962C8B-B14F-4D97-AF65-F5344CB8AC3E}">
        <p14:creationId xmlns:p14="http://schemas.microsoft.com/office/powerpoint/2010/main" val="3552119046"/>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xt-Small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7558" y="-7557"/>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0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8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r>
              <a:rPr lang="en-US" dirty="0"/>
              <a:t>Line 2</a:t>
            </a:r>
          </a:p>
          <a:p>
            <a:pPr lvl="1"/>
            <a:endParaRPr lang="en-US" dirty="0"/>
          </a:p>
          <a:p>
            <a:pPr lvl="1"/>
            <a:endParaRPr lang="en-US" dirty="0"/>
          </a:p>
        </p:txBody>
      </p:sp>
      <p:cxnSp>
        <p:nvCxnSpPr>
          <p:cNvPr id="57" name="Straight Connector 56">
            <a:extLst>
              <a:ext uri="{FF2B5EF4-FFF2-40B4-BE49-F238E27FC236}">
                <a16:creationId xmlns:a16="http://schemas.microsoft.com/office/drawing/2014/main" id="{917F5B24-4D4A-E542-ABEE-FD2D7AA9F5FC}"/>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5" name="Picture 4">
            <a:extLst>
              <a:ext uri="{FF2B5EF4-FFF2-40B4-BE49-F238E27FC236}">
                <a16:creationId xmlns:a16="http://schemas.microsoft.com/office/drawing/2014/main" id="{4DA2FC37-0FB4-7C73-E598-202EE39BAA4E}"/>
              </a:ext>
            </a:extLst>
          </p:cNvPr>
          <p:cNvPicPr>
            <a:picLocks noChangeAspect="1"/>
          </p:cNvPicPr>
          <p:nvPr userDrawn="1"/>
        </p:nvPicPr>
        <p:blipFill>
          <a:blip r:embed="rId3"/>
          <a:stretch>
            <a:fillRect/>
          </a:stretch>
        </p:blipFill>
        <p:spPr>
          <a:xfrm>
            <a:off x="7914446" y="4812534"/>
            <a:ext cx="1229554" cy="271160"/>
          </a:xfrm>
          <a:prstGeom prst="rect">
            <a:avLst/>
          </a:prstGeom>
        </p:spPr>
      </p:pic>
    </p:spTree>
    <p:extLst>
      <p:ext uri="{BB962C8B-B14F-4D97-AF65-F5344CB8AC3E}">
        <p14:creationId xmlns:p14="http://schemas.microsoft.com/office/powerpoint/2010/main" val="2132771947"/>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Figures_Images">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7685" y="-7684"/>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Graph/Table/Image: click to add title</a:t>
            </a:r>
          </a:p>
        </p:txBody>
      </p:sp>
      <p:sp>
        <p:nvSpPr>
          <p:cNvPr id="36"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cxnSp>
        <p:nvCxnSpPr>
          <p:cNvPr id="30" name="Straight Connector 29">
            <a:extLst>
              <a:ext uri="{FF2B5EF4-FFF2-40B4-BE49-F238E27FC236}">
                <a16:creationId xmlns:a16="http://schemas.microsoft.com/office/drawing/2014/main" id="{3A162183-E1A8-A14F-931A-7A8769D9E144}"/>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4" name="Picture 3">
            <a:extLst>
              <a:ext uri="{FF2B5EF4-FFF2-40B4-BE49-F238E27FC236}">
                <a16:creationId xmlns:a16="http://schemas.microsoft.com/office/drawing/2014/main" id="{897A71BF-94EB-9F73-9A82-0325B4A518D9}"/>
              </a:ext>
            </a:extLst>
          </p:cNvPr>
          <p:cNvPicPr>
            <a:picLocks noChangeAspect="1"/>
          </p:cNvPicPr>
          <p:nvPr userDrawn="1"/>
        </p:nvPicPr>
        <p:blipFill>
          <a:blip r:embed="rId3"/>
          <a:stretch>
            <a:fillRect/>
          </a:stretch>
        </p:blipFill>
        <p:spPr>
          <a:xfrm>
            <a:off x="7914446" y="4812534"/>
            <a:ext cx="1229554" cy="271160"/>
          </a:xfrm>
          <a:prstGeom prst="rect">
            <a:avLst/>
          </a:prstGeom>
        </p:spPr>
      </p:pic>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Figures_Image_Credi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7557" y="-7557"/>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Graph/Table/Image: click to add title</a:t>
            </a:r>
          </a:p>
        </p:txBody>
      </p:sp>
      <p:sp>
        <p:nvSpPr>
          <p:cNvPr id="36"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600" b="0" baseline="0">
                <a:solidFill>
                  <a:srgbClr val="285078"/>
                </a:solidFill>
                <a:latin typeface="Arial"/>
                <a:cs typeface="Arial"/>
              </a:defRPr>
            </a:lvl1pPr>
          </a:lstStyle>
          <a:p>
            <a:pPr lvl="0"/>
            <a:r>
              <a:rPr lang="en-US" dirty="0"/>
              <a:t>Click to Add Source</a:t>
            </a:r>
          </a:p>
        </p:txBody>
      </p:sp>
      <p:cxnSp>
        <p:nvCxnSpPr>
          <p:cNvPr id="30" name="Straight Connector 29">
            <a:extLst>
              <a:ext uri="{FF2B5EF4-FFF2-40B4-BE49-F238E27FC236}">
                <a16:creationId xmlns:a16="http://schemas.microsoft.com/office/drawing/2014/main" id="{E8C9B552-E002-5C48-BB85-CEC9317C756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4" name="Picture 3">
            <a:extLst>
              <a:ext uri="{FF2B5EF4-FFF2-40B4-BE49-F238E27FC236}">
                <a16:creationId xmlns:a16="http://schemas.microsoft.com/office/drawing/2014/main" id="{24A25C79-6295-EAE0-9A15-2EB5E6FB50F6}"/>
              </a:ext>
            </a:extLst>
          </p:cNvPr>
          <p:cNvPicPr>
            <a:picLocks noChangeAspect="1"/>
          </p:cNvPicPr>
          <p:nvPr userDrawn="1"/>
        </p:nvPicPr>
        <p:blipFill>
          <a:blip r:embed="rId3"/>
          <a:stretch>
            <a:fillRect/>
          </a:stretch>
        </p:blipFill>
        <p:spPr>
          <a:xfrm>
            <a:off x="7914446" y="4812534"/>
            <a:ext cx="1229554" cy="271160"/>
          </a:xfrm>
          <a:prstGeom prst="rect">
            <a:avLst/>
          </a:prstGeom>
        </p:spPr>
      </p:pic>
    </p:spTree>
    <p:extLst>
      <p:ext uri="{BB962C8B-B14F-4D97-AF65-F5344CB8AC3E}">
        <p14:creationId xmlns:p14="http://schemas.microsoft.com/office/powerpoint/2010/main" val="1736849621"/>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Figures + Bar">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7558" y="-7557"/>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 name="Rectangle 2"/>
          <p:cNvSpPr/>
          <p:nvPr/>
        </p:nvSpPr>
        <p:spPr>
          <a:xfrm>
            <a:off x="-7557" y="920751"/>
            <a:ext cx="9162288" cy="377190"/>
          </a:xfrm>
          <a:prstGeom prst="rect">
            <a:avLst/>
          </a:prstGeom>
          <a:solidFill>
            <a:srgbClr val="68686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sp>
        <p:nvSpPr>
          <p:cNvPr id="34" name="Text Placeholder 5"/>
          <p:cNvSpPr>
            <a:spLocks noGrp="1"/>
          </p:cNvSpPr>
          <p:nvPr>
            <p:ph type="body" sz="quarter" idx="15" hasCustomPrompt="1"/>
          </p:nvPr>
        </p:nvSpPr>
        <p:spPr>
          <a:xfrm>
            <a:off x="318914" y="941069"/>
            <a:ext cx="8503916" cy="342896"/>
          </a:xfrm>
          <a:prstGeom prst="rect">
            <a:avLst/>
          </a:prstGeom>
        </p:spPr>
        <p:txBody>
          <a:bodyPr vert="horz" anchor="ctr"/>
          <a:lstStyle>
            <a:lvl1pPr marL="0" indent="0" algn="l">
              <a:spcBef>
                <a:spcPts val="0"/>
              </a:spcBef>
              <a:buNone/>
              <a:defRPr sz="1500" b="0" baseline="0">
                <a:solidFill>
                  <a:schemeClr val="bg1"/>
                </a:solidFill>
                <a:latin typeface="Arial"/>
                <a:cs typeface="Arial"/>
              </a:defRPr>
            </a:lvl1pPr>
          </a:lstStyle>
          <a:p>
            <a:pPr lvl="0"/>
            <a:r>
              <a:rPr lang="en-US" dirty="0"/>
              <a:t>Click to Add Title </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5" name="Picture 4">
            <a:extLst>
              <a:ext uri="{FF2B5EF4-FFF2-40B4-BE49-F238E27FC236}">
                <a16:creationId xmlns:a16="http://schemas.microsoft.com/office/drawing/2014/main" id="{9C359A6A-84E8-F8BA-99DF-69151E4AA1FA}"/>
              </a:ext>
            </a:extLst>
          </p:cNvPr>
          <p:cNvPicPr>
            <a:picLocks noChangeAspect="1"/>
          </p:cNvPicPr>
          <p:nvPr userDrawn="1"/>
        </p:nvPicPr>
        <p:blipFill>
          <a:blip r:embed="rId3"/>
          <a:stretch>
            <a:fillRect/>
          </a:stretch>
        </p:blipFill>
        <p:spPr>
          <a:xfrm>
            <a:off x="7914446" y="4812534"/>
            <a:ext cx="1229554" cy="271160"/>
          </a:xfrm>
          <a:prstGeom prst="rect">
            <a:avLst/>
          </a:prstGeom>
        </p:spPr>
      </p:pic>
    </p:spTree>
    <p:extLst>
      <p:ext uri="{BB962C8B-B14F-4D97-AF65-F5344CB8AC3E}">
        <p14:creationId xmlns:p14="http://schemas.microsoft.com/office/powerpoint/2010/main" val="428485266"/>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xt + Figure">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7557" y="-7557"/>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and Figure Slide: click to enter title</a:t>
            </a:r>
          </a:p>
        </p:txBody>
      </p:sp>
      <p:sp>
        <p:nvSpPr>
          <p:cNvPr id="31" name="Content Placeholder 3"/>
          <p:cNvSpPr>
            <a:spLocks noGrp="1"/>
          </p:cNvSpPr>
          <p:nvPr>
            <p:ph sz="half" idx="2" hasCustomPrompt="1"/>
          </p:nvPr>
        </p:nvSpPr>
        <p:spPr>
          <a:xfrm>
            <a:off x="323850" y="1135604"/>
            <a:ext cx="4244975"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65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p:txBody>
      </p:sp>
      <p:sp>
        <p:nvSpPr>
          <p:cNvPr id="3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cxnSp>
        <p:nvCxnSpPr>
          <p:cNvPr id="58" name="Straight Connector 57">
            <a:extLst>
              <a:ext uri="{FF2B5EF4-FFF2-40B4-BE49-F238E27FC236}">
                <a16:creationId xmlns:a16="http://schemas.microsoft.com/office/drawing/2014/main" id="{4BB7240E-DE5E-3849-BEB9-99D67EADE565}"/>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4" name="Picture 3">
            <a:extLst>
              <a:ext uri="{FF2B5EF4-FFF2-40B4-BE49-F238E27FC236}">
                <a16:creationId xmlns:a16="http://schemas.microsoft.com/office/drawing/2014/main" id="{BBAA126B-0608-2A75-8DCC-9F869BDE3C60}"/>
              </a:ext>
            </a:extLst>
          </p:cNvPr>
          <p:cNvPicPr>
            <a:picLocks noChangeAspect="1"/>
          </p:cNvPicPr>
          <p:nvPr userDrawn="1"/>
        </p:nvPicPr>
        <p:blipFill>
          <a:blip r:embed="rId3"/>
          <a:stretch>
            <a:fillRect/>
          </a:stretch>
        </p:blipFill>
        <p:spPr>
          <a:xfrm>
            <a:off x="7914446" y="4812534"/>
            <a:ext cx="1229554" cy="271160"/>
          </a:xfrm>
          <a:prstGeom prst="rect">
            <a:avLst/>
          </a:prstGeom>
        </p:spPr>
      </p:pic>
    </p:spTree>
    <p:extLst>
      <p:ext uri="{BB962C8B-B14F-4D97-AF65-F5344CB8AC3E}">
        <p14:creationId xmlns:p14="http://schemas.microsoft.com/office/powerpoint/2010/main" val="2067622040"/>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30" r:id="rId1"/>
    <p:sldLayoutId id="2147483694" r:id="rId2"/>
    <p:sldLayoutId id="2147483738" r:id="rId3"/>
    <p:sldLayoutId id="2147483740" r:id="rId4"/>
    <p:sldLayoutId id="2147483739" r:id="rId5"/>
    <p:sldLayoutId id="2147483699" r:id="rId6"/>
    <p:sldLayoutId id="2147483733" r:id="rId7"/>
    <p:sldLayoutId id="2147483700" r:id="rId8"/>
    <p:sldLayoutId id="2147483698" r:id="rId9"/>
    <p:sldLayoutId id="2147483735" r:id="rId10"/>
    <p:sldLayoutId id="2147483752" r:id="rId11"/>
    <p:sldLayoutId id="2147483695" r:id="rId12"/>
    <p:sldLayoutId id="2147483696" r:id="rId13"/>
    <p:sldLayoutId id="2147483714" r:id="rId14"/>
    <p:sldLayoutId id="2147483707" r:id="rId15"/>
    <p:sldLayoutId id="2147483732" r:id="rId16"/>
    <p:sldLayoutId id="2147483727" r:id="rId17"/>
    <p:sldLayoutId id="2147483754" r:id="rId18"/>
    <p:sldLayoutId id="2147483756" r:id="rId19"/>
    <p:sldLayoutId id="2147483755" r:id="rId20"/>
    <p:sldLayoutId id="2147483703" r:id="rId21"/>
  </p:sldLayoutIdLst>
  <p:transition spd="slow"/>
  <p:hf sldNum="0"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Layout" Target="../diagrams/layout2.xml"/><Relationship Id="rId7" Type="http://schemas.openxmlformats.org/officeDocument/2006/relationships/image" Target="../media/image14.jpeg"/><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29.png"/><Relationship Id="rId7" Type="http://schemas.openxmlformats.org/officeDocument/2006/relationships/diagramQuickStyle" Target="../diagrams/quickStyle3.xml"/><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diagramLayout" Target="../diagrams/layout3.xml"/><Relationship Id="rId11" Type="http://schemas.openxmlformats.org/officeDocument/2006/relationships/image" Target="../media/image15.png"/><Relationship Id="rId5" Type="http://schemas.openxmlformats.org/officeDocument/2006/relationships/diagramData" Target="../diagrams/data3.xml"/><Relationship Id="rId10" Type="http://schemas.openxmlformats.org/officeDocument/2006/relationships/image" Target="../media/image14.jpeg"/><Relationship Id="rId4" Type="http://schemas.openxmlformats.org/officeDocument/2006/relationships/image" Target="../media/image30.svg"/><Relationship Id="rId9" Type="http://schemas.microsoft.com/office/2007/relationships/diagramDrawing" Target="../diagrams/drawing3.xml"/></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Layout" Target="../diagrams/layout4.xml"/><Relationship Id="rId7" Type="http://schemas.openxmlformats.org/officeDocument/2006/relationships/image" Target="../media/image14.jpeg"/><Relationship Id="rId2" Type="http://schemas.openxmlformats.org/officeDocument/2006/relationships/diagramData" Target="../diagrams/data4.xml"/><Relationship Id="rId1" Type="http://schemas.openxmlformats.org/officeDocument/2006/relationships/slideLayout" Target="../slideLayouts/slideLayout10.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Layout" Target="../diagrams/layout5.xml"/><Relationship Id="rId7" Type="http://schemas.openxmlformats.org/officeDocument/2006/relationships/image" Target="../media/image14.jpeg"/><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15.png"/><Relationship Id="rId3" Type="http://schemas.openxmlformats.org/officeDocument/2006/relationships/diagramLayout" Target="../diagrams/layout6.xml"/><Relationship Id="rId7" Type="http://schemas.openxmlformats.org/officeDocument/2006/relationships/image" Target="../media/image57.png"/><Relationship Id="rId12" Type="http://schemas.openxmlformats.org/officeDocument/2006/relationships/image" Target="../media/image14.jpeg"/><Relationship Id="rId2" Type="http://schemas.openxmlformats.org/officeDocument/2006/relationships/diagramData" Target="../diagrams/data6.xml"/><Relationship Id="rId1" Type="http://schemas.openxmlformats.org/officeDocument/2006/relationships/slideLayout" Target="../slideLayouts/slideLayout9.xml"/><Relationship Id="rId6" Type="http://schemas.microsoft.com/office/2007/relationships/diagramDrawing" Target="../diagrams/drawing6.xml"/><Relationship Id="rId11" Type="http://schemas.openxmlformats.org/officeDocument/2006/relationships/image" Target="../media/image61.png"/><Relationship Id="rId5" Type="http://schemas.openxmlformats.org/officeDocument/2006/relationships/diagramColors" Target="../diagrams/colors6.xml"/><Relationship Id="rId10" Type="http://schemas.openxmlformats.org/officeDocument/2006/relationships/image" Target="../media/image60.png"/><Relationship Id="rId4" Type="http://schemas.openxmlformats.org/officeDocument/2006/relationships/diagramQuickStyle" Target="../diagrams/quickStyle6.xml"/><Relationship Id="rId9" Type="http://schemas.openxmlformats.org/officeDocument/2006/relationships/image" Target="../media/image59.svg"/></Relationships>
</file>

<file path=ppt/slides/_rels/slide1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Layout" Target="../diagrams/layout7.xml"/><Relationship Id="rId7" Type="http://schemas.openxmlformats.org/officeDocument/2006/relationships/image" Target="../media/image14.jpeg"/><Relationship Id="rId2" Type="http://schemas.openxmlformats.org/officeDocument/2006/relationships/diagramData" Target="../diagrams/data7.xml"/><Relationship Id="rId1" Type="http://schemas.openxmlformats.org/officeDocument/2006/relationships/slideLayout" Target="../slideLayouts/slideLayout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Layout" Target="../diagrams/layout8.xml"/><Relationship Id="rId7" Type="http://schemas.openxmlformats.org/officeDocument/2006/relationships/image" Target="../media/image14.jpeg"/><Relationship Id="rId2" Type="http://schemas.openxmlformats.org/officeDocument/2006/relationships/diagramData" Target="../diagrams/data8.xml"/><Relationship Id="rId1" Type="http://schemas.openxmlformats.org/officeDocument/2006/relationships/slideLayout" Target="../slideLayouts/slideLayout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6.jpeg"/><Relationship Id="rId1" Type="http://schemas.openxmlformats.org/officeDocument/2006/relationships/slideLayout" Target="../slideLayouts/slideLayout10.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9.xml"/><Relationship Id="rId5" Type="http://schemas.openxmlformats.org/officeDocument/2006/relationships/image" Target="../media/image15.pn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Layout" Target="../diagrams/layout1.xml"/><Relationship Id="rId7" Type="http://schemas.openxmlformats.org/officeDocument/2006/relationships/image" Target="../media/image14.jpeg"/><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0.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chart" Target="../charts/chart1.xml"/><Relationship Id="rId1" Type="http://schemas.openxmlformats.org/officeDocument/2006/relationships/slideLayout" Target="../slideLayouts/slideLayout10.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chart" Target="../charts/chart2.xml"/><Relationship Id="rId1" Type="http://schemas.openxmlformats.org/officeDocument/2006/relationships/slideLayout" Target="../slideLayouts/slideLayout9.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7B38B-53B3-1CC8-1CFB-0712E157DEE5}"/>
              </a:ext>
            </a:extLst>
          </p:cNvPr>
          <p:cNvSpPr>
            <a:spLocks noGrp="1"/>
          </p:cNvSpPr>
          <p:nvPr>
            <p:ph type="ctrTitle"/>
          </p:nvPr>
        </p:nvSpPr>
        <p:spPr/>
        <p:txBody>
          <a:bodyPr/>
          <a:lstStyle/>
          <a:p>
            <a:r>
              <a:rPr lang="en-US" dirty="0"/>
              <a:t>Same Day (Rapid) Start for HIV PrEP</a:t>
            </a:r>
          </a:p>
        </p:txBody>
      </p:sp>
      <p:sp>
        <p:nvSpPr>
          <p:cNvPr id="3" name="Text Placeholder 2">
            <a:extLst>
              <a:ext uri="{FF2B5EF4-FFF2-40B4-BE49-F238E27FC236}">
                <a16:creationId xmlns:a16="http://schemas.microsoft.com/office/drawing/2014/main" id="{31C0F297-8C3F-8F5F-E916-B2F5BC5385A5}"/>
              </a:ext>
            </a:extLst>
          </p:cNvPr>
          <p:cNvSpPr>
            <a:spLocks noGrp="1"/>
          </p:cNvSpPr>
          <p:nvPr>
            <p:ph type="body" sz="quarter" idx="14"/>
          </p:nvPr>
        </p:nvSpPr>
        <p:spPr/>
        <p:txBody>
          <a:bodyPr/>
          <a:lstStyle/>
          <a:p>
            <a:r>
              <a:rPr lang="en-US" dirty="0"/>
              <a:t>August 29, 2023</a:t>
            </a:r>
          </a:p>
        </p:txBody>
      </p:sp>
      <p:sp>
        <p:nvSpPr>
          <p:cNvPr id="4" name="Text Placeholder 3">
            <a:extLst>
              <a:ext uri="{FF2B5EF4-FFF2-40B4-BE49-F238E27FC236}">
                <a16:creationId xmlns:a16="http://schemas.microsoft.com/office/drawing/2014/main" id="{2331D571-AF05-355A-2261-F27569818622}"/>
              </a:ext>
            </a:extLst>
          </p:cNvPr>
          <p:cNvSpPr>
            <a:spLocks noGrp="1"/>
          </p:cNvSpPr>
          <p:nvPr>
            <p:ph type="body" sz="quarter" idx="18"/>
          </p:nvPr>
        </p:nvSpPr>
        <p:spPr/>
        <p:txBody>
          <a:bodyPr/>
          <a:lstStyle/>
          <a:p>
            <a:pPr marL="0" marR="0" algn="l">
              <a:spcBef>
                <a:spcPts val="0"/>
              </a:spcBef>
              <a:spcAft>
                <a:spcPts val="0"/>
              </a:spcAft>
            </a:pPr>
            <a:r>
              <a:rPr lang="en-US" sz="1800" b="0" i="0" u="none" strike="noStrike" dirty="0">
                <a:solidFill>
                  <a:schemeClr val="bg1"/>
                </a:solidFill>
                <a:effectLst/>
                <a:latin typeface="+mn-lt"/>
              </a:rPr>
              <a:t>Sarah E. Rowan, M.D. </a:t>
            </a:r>
          </a:p>
          <a:p>
            <a:pPr marL="0" marR="0" algn="l">
              <a:spcBef>
                <a:spcPts val="0"/>
              </a:spcBef>
              <a:spcAft>
                <a:spcPts val="0"/>
              </a:spcAft>
            </a:pPr>
            <a:r>
              <a:rPr lang="en-US" sz="1800" b="0" i="0" u="none" strike="noStrike" dirty="0">
                <a:solidFill>
                  <a:schemeClr val="bg1"/>
                </a:solidFill>
                <a:effectLst/>
                <a:latin typeface="+mn-lt"/>
              </a:rPr>
              <a:t>Denver Prevention Center Clinical Faculty</a:t>
            </a:r>
          </a:p>
          <a:p>
            <a:pPr marL="0" marR="0" algn="l">
              <a:spcBef>
                <a:spcPts val="0"/>
              </a:spcBef>
              <a:spcAft>
                <a:spcPts val="0"/>
              </a:spcAft>
            </a:pPr>
            <a:r>
              <a:rPr lang="en-US" sz="1800" b="0" i="0" u="none" strike="noStrike" dirty="0">
                <a:solidFill>
                  <a:schemeClr val="bg1"/>
                </a:solidFill>
                <a:effectLst/>
                <a:latin typeface="+mn-lt"/>
              </a:rPr>
              <a:t>Public Health Institute at Denver Health</a:t>
            </a:r>
          </a:p>
          <a:p>
            <a:pPr marL="0" marR="0" algn="l">
              <a:spcBef>
                <a:spcPts val="0"/>
              </a:spcBef>
              <a:spcAft>
                <a:spcPts val="0"/>
              </a:spcAft>
            </a:pPr>
            <a:r>
              <a:rPr lang="en-US" sz="1800" b="0" i="0" u="none" strike="noStrike" dirty="0">
                <a:solidFill>
                  <a:schemeClr val="bg1"/>
                </a:solidFill>
                <a:effectLst/>
                <a:latin typeface="+mn-lt"/>
              </a:rPr>
              <a:t>Associate Professor of Medicine – Infectious Disease</a:t>
            </a:r>
          </a:p>
          <a:p>
            <a:pPr marL="0" marR="0" algn="l">
              <a:spcBef>
                <a:spcPts val="0"/>
              </a:spcBef>
              <a:spcAft>
                <a:spcPts val="0"/>
              </a:spcAft>
            </a:pPr>
            <a:r>
              <a:rPr lang="en-US" sz="1800" b="0" i="0" u="none" strike="noStrike" dirty="0">
                <a:solidFill>
                  <a:schemeClr val="bg1"/>
                </a:solidFill>
                <a:effectLst/>
                <a:latin typeface="+mn-lt"/>
              </a:rPr>
              <a:t>University of Colorado, Anschutz Medical Campus</a:t>
            </a:r>
          </a:p>
        </p:txBody>
      </p:sp>
      <p:pic>
        <p:nvPicPr>
          <p:cNvPr id="7" name="Picture 6">
            <a:extLst>
              <a:ext uri="{FF2B5EF4-FFF2-40B4-BE49-F238E27FC236}">
                <a16:creationId xmlns:a16="http://schemas.microsoft.com/office/drawing/2014/main" id="{FD19894A-65B9-6BF4-4BD9-8BF0959A29EF}"/>
              </a:ext>
            </a:extLst>
          </p:cNvPr>
          <p:cNvPicPr>
            <a:picLocks noChangeAspect="1"/>
          </p:cNvPicPr>
          <p:nvPr/>
        </p:nvPicPr>
        <p:blipFill>
          <a:blip r:embed="rId2"/>
          <a:stretch>
            <a:fillRect/>
          </a:stretch>
        </p:blipFill>
        <p:spPr>
          <a:xfrm>
            <a:off x="456507" y="4544449"/>
            <a:ext cx="1705555" cy="517996"/>
          </a:xfrm>
          <a:prstGeom prst="rect">
            <a:avLst/>
          </a:prstGeom>
        </p:spPr>
      </p:pic>
      <p:pic>
        <p:nvPicPr>
          <p:cNvPr id="9" name="Picture 8">
            <a:extLst>
              <a:ext uri="{FF2B5EF4-FFF2-40B4-BE49-F238E27FC236}">
                <a16:creationId xmlns:a16="http://schemas.microsoft.com/office/drawing/2014/main" id="{A308FD3F-F1AC-5492-9557-055EE50DCBD4}"/>
              </a:ext>
            </a:extLst>
          </p:cNvPr>
          <p:cNvPicPr>
            <a:picLocks noChangeAspect="1"/>
          </p:cNvPicPr>
          <p:nvPr/>
        </p:nvPicPr>
        <p:blipFill rotWithShape="1">
          <a:blip r:embed="rId3"/>
          <a:srcRect l="17058" t="22582" r="19444" b="22581"/>
          <a:stretch/>
        </p:blipFill>
        <p:spPr>
          <a:xfrm>
            <a:off x="2258170" y="4544449"/>
            <a:ext cx="1344399" cy="517996"/>
          </a:xfrm>
          <a:prstGeom prst="rect">
            <a:avLst/>
          </a:prstGeom>
        </p:spPr>
      </p:pic>
    </p:spTree>
    <p:extLst>
      <p:ext uri="{BB962C8B-B14F-4D97-AF65-F5344CB8AC3E}">
        <p14:creationId xmlns:p14="http://schemas.microsoft.com/office/powerpoint/2010/main" val="2026970161"/>
      </p:ext>
    </p:extLst>
  </p:cSld>
  <p:clrMapOvr>
    <a:masterClrMapping/>
  </p:clrMapOvr>
  <p:transition spd="slow" advTm="17688"/>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C8070-68CD-228E-9951-8AAB5A85C72A}"/>
              </a:ext>
            </a:extLst>
          </p:cNvPr>
          <p:cNvSpPr>
            <a:spLocks noGrp="1"/>
          </p:cNvSpPr>
          <p:nvPr>
            <p:ph type="title"/>
          </p:nvPr>
        </p:nvSpPr>
        <p:spPr/>
        <p:txBody>
          <a:bodyPr/>
          <a:lstStyle/>
          <a:p>
            <a:r>
              <a:rPr lang="en-US" dirty="0"/>
              <a:t>Definitions</a:t>
            </a:r>
          </a:p>
        </p:txBody>
      </p:sp>
      <p:sp>
        <p:nvSpPr>
          <p:cNvPr id="3" name="Text Placeholder 2">
            <a:extLst>
              <a:ext uri="{FF2B5EF4-FFF2-40B4-BE49-F238E27FC236}">
                <a16:creationId xmlns:a16="http://schemas.microsoft.com/office/drawing/2014/main" id="{24C7C8C0-F519-9B35-63AD-F88C381A1FB2}"/>
              </a:ext>
            </a:extLst>
          </p:cNvPr>
          <p:cNvSpPr>
            <a:spLocks noGrp="1"/>
          </p:cNvSpPr>
          <p:nvPr>
            <p:ph type="body" sz="quarter" idx="14"/>
          </p:nvPr>
        </p:nvSpPr>
        <p:spPr/>
        <p:txBody>
          <a:bodyPr/>
          <a:lstStyle/>
          <a:p>
            <a:endParaRPr lang="en-US"/>
          </a:p>
        </p:txBody>
      </p:sp>
      <p:graphicFrame>
        <p:nvGraphicFramePr>
          <p:cNvPr id="7" name="Content Placeholder 2">
            <a:extLst>
              <a:ext uri="{FF2B5EF4-FFF2-40B4-BE49-F238E27FC236}">
                <a16:creationId xmlns:a16="http://schemas.microsoft.com/office/drawing/2014/main" id="{1E6A2A43-CF09-198A-77FF-8143787CB023}"/>
              </a:ext>
            </a:extLst>
          </p:cNvPr>
          <p:cNvGraphicFramePr>
            <a:graphicFrameLocks/>
          </p:cNvGraphicFramePr>
          <p:nvPr>
            <p:extLst>
              <p:ext uri="{D42A27DB-BD31-4B8C-83A1-F6EECF244321}">
                <p14:modId xmlns:p14="http://schemas.microsoft.com/office/powerpoint/2010/main" val="82369595"/>
              </p:ext>
            </p:extLst>
          </p:nvPr>
        </p:nvGraphicFramePr>
        <p:xfrm>
          <a:off x="516836" y="1398633"/>
          <a:ext cx="7958592" cy="28098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4BE828CE-A33D-5485-406D-313ACED5081D}"/>
              </a:ext>
            </a:extLst>
          </p:cNvPr>
          <p:cNvPicPr>
            <a:picLocks noChangeAspect="1"/>
          </p:cNvPicPr>
          <p:nvPr/>
        </p:nvPicPr>
        <p:blipFill>
          <a:blip r:embed="rId7"/>
          <a:stretch>
            <a:fillRect/>
          </a:stretch>
        </p:blipFill>
        <p:spPr>
          <a:xfrm>
            <a:off x="5948615" y="4789780"/>
            <a:ext cx="1019243" cy="309555"/>
          </a:xfrm>
          <a:prstGeom prst="rect">
            <a:avLst/>
          </a:prstGeom>
        </p:spPr>
      </p:pic>
      <p:pic>
        <p:nvPicPr>
          <p:cNvPr id="5" name="Picture 4">
            <a:extLst>
              <a:ext uri="{FF2B5EF4-FFF2-40B4-BE49-F238E27FC236}">
                <a16:creationId xmlns:a16="http://schemas.microsoft.com/office/drawing/2014/main" id="{FF7E1F06-BBCF-609C-F934-2312F1F91BAC}"/>
              </a:ext>
            </a:extLst>
          </p:cNvPr>
          <p:cNvPicPr>
            <a:picLocks noChangeAspect="1"/>
          </p:cNvPicPr>
          <p:nvPr/>
        </p:nvPicPr>
        <p:blipFill rotWithShape="1">
          <a:blip r:embed="rId8"/>
          <a:srcRect l="17058" t="22582" r="19444" b="22581"/>
          <a:stretch/>
        </p:blipFill>
        <p:spPr>
          <a:xfrm>
            <a:off x="7021003" y="4790214"/>
            <a:ext cx="785392" cy="302611"/>
          </a:xfrm>
          <a:prstGeom prst="rect">
            <a:avLst/>
          </a:prstGeom>
        </p:spPr>
      </p:pic>
    </p:spTree>
    <p:extLst>
      <p:ext uri="{BB962C8B-B14F-4D97-AF65-F5344CB8AC3E}">
        <p14:creationId xmlns:p14="http://schemas.microsoft.com/office/powerpoint/2010/main" val="1843312110"/>
      </p:ext>
    </p:extLst>
  </p:cSld>
  <p:clrMapOvr>
    <a:masterClrMapping/>
  </p:clrMapOvr>
  <p:transition spd="slow" advTm="52266"/>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0E16A-168B-6386-68A5-2802E6553D19}"/>
              </a:ext>
            </a:extLst>
          </p:cNvPr>
          <p:cNvSpPr>
            <a:spLocks noGrp="1"/>
          </p:cNvSpPr>
          <p:nvPr>
            <p:ph type="title"/>
          </p:nvPr>
        </p:nvSpPr>
        <p:spPr/>
        <p:txBody>
          <a:bodyPr/>
          <a:lstStyle/>
          <a:p>
            <a:r>
              <a:rPr lang="en-US" dirty="0"/>
              <a:t>Requirements</a:t>
            </a:r>
          </a:p>
        </p:txBody>
      </p:sp>
      <p:sp>
        <p:nvSpPr>
          <p:cNvPr id="4" name="Text Placeholder 3">
            <a:extLst>
              <a:ext uri="{FF2B5EF4-FFF2-40B4-BE49-F238E27FC236}">
                <a16:creationId xmlns:a16="http://schemas.microsoft.com/office/drawing/2014/main" id="{DD769549-30FF-F818-39D0-01BAF46A12BC}"/>
              </a:ext>
            </a:extLst>
          </p:cNvPr>
          <p:cNvSpPr>
            <a:spLocks noGrp="1"/>
          </p:cNvSpPr>
          <p:nvPr>
            <p:ph type="body" sz="quarter" idx="14"/>
          </p:nvPr>
        </p:nvSpPr>
        <p:spPr/>
        <p:txBody>
          <a:bodyPr/>
          <a:lstStyle/>
          <a:p>
            <a:endParaRPr lang="en-US"/>
          </a:p>
        </p:txBody>
      </p:sp>
      <p:pic>
        <p:nvPicPr>
          <p:cNvPr id="5" name="Picture 8" descr="Clipboard Partially Checked outline">
            <a:extLst>
              <a:ext uri="{FF2B5EF4-FFF2-40B4-BE49-F238E27FC236}">
                <a16:creationId xmlns:a16="http://schemas.microsoft.com/office/drawing/2014/main" id="{38E99FE4-6DB7-2C07-6540-5E6D5D0CA76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034" r="1034"/>
          <a:stretch/>
        </p:blipFill>
        <p:spPr>
          <a:xfrm>
            <a:off x="770305" y="1475133"/>
            <a:ext cx="2745829" cy="2803822"/>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graphicFrame>
        <p:nvGraphicFramePr>
          <p:cNvPr id="6" name="Content Placeholder 2">
            <a:extLst>
              <a:ext uri="{FF2B5EF4-FFF2-40B4-BE49-F238E27FC236}">
                <a16:creationId xmlns:a16="http://schemas.microsoft.com/office/drawing/2014/main" id="{19DA08B0-7E3D-AC6A-0F92-0BE2C797CE62}"/>
              </a:ext>
            </a:extLst>
          </p:cNvPr>
          <p:cNvGraphicFramePr>
            <a:graphicFrameLocks/>
          </p:cNvGraphicFramePr>
          <p:nvPr>
            <p:extLst>
              <p:ext uri="{D42A27DB-BD31-4B8C-83A1-F6EECF244321}">
                <p14:modId xmlns:p14="http://schemas.microsoft.com/office/powerpoint/2010/main" val="143433231"/>
              </p:ext>
            </p:extLst>
          </p:nvPr>
        </p:nvGraphicFramePr>
        <p:xfrm>
          <a:off x="4357314" y="1044426"/>
          <a:ext cx="4160422" cy="307714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TextBox 7">
            <a:extLst>
              <a:ext uri="{FF2B5EF4-FFF2-40B4-BE49-F238E27FC236}">
                <a16:creationId xmlns:a16="http://schemas.microsoft.com/office/drawing/2014/main" id="{D61EDCDB-3A1E-A66A-7D0A-62C26F72271B}"/>
              </a:ext>
            </a:extLst>
          </p:cNvPr>
          <p:cNvSpPr txBox="1"/>
          <p:nvPr/>
        </p:nvSpPr>
        <p:spPr>
          <a:xfrm>
            <a:off x="4357314" y="4162528"/>
            <a:ext cx="4293705" cy="400110"/>
          </a:xfrm>
          <a:prstGeom prst="rect">
            <a:avLst/>
          </a:prstGeom>
          <a:noFill/>
        </p:spPr>
        <p:txBody>
          <a:bodyPr wrap="square">
            <a:spAutoFit/>
          </a:bodyPr>
          <a:lstStyle/>
          <a:p>
            <a:pPr lvl="0">
              <a:spcAft>
                <a:spcPts val="600"/>
              </a:spcAft>
            </a:pPr>
            <a:r>
              <a:rPr lang="en-US" sz="1000" dirty="0">
                <a:latin typeface="Arial" panose="020B0604020202020204" pitchFamily="34" charset="0"/>
                <a:cs typeface="Arial" panose="020B0604020202020204" pitchFamily="34" charset="0"/>
              </a:rPr>
              <a:t>*not necessary if negative HIV test in the prior 7 days; oral swabs not acceptable for Same-Day PrEP starts</a:t>
            </a:r>
          </a:p>
        </p:txBody>
      </p:sp>
      <p:pic>
        <p:nvPicPr>
          <p:cNvPr id="3" name="Picture 2">
            <a:extLst>
              <a:ext uri="{FF2B5EF4-FFF2-40B4-BE49-F238E27FC236}">
                <a16:creationId xmlns:a16="http://schemas.microsoft.com/office/drawing/2014/main" id="{735CDB15-F593-E8CD-EDED-F5C29B9F282B}"/>
              </a:ext>
            </a:extLst>
          </p:cNvPr>
          <p:cNvPicPr>
            <a:picLocks noChangeAspect="1"/>
          </p:cNvPicPr>
          <p:nvPr/>
        </p:nvPicPr>
        <p:blipFill>
          <a:blip r:embed="rId10"/>
          <a:stretch>
            <a:fillRect/>
          </a:stretch>
        </p:blipFill>
        <p:spPr>
          <a:xfrm>
            <a:off x="5948615" y="4789780"/>
            <a:ext cx="1019243" cy="309555"/>
          </a:xfrm>
          <a:prstGeom prst="rect">
            <a:avLst/>
          </a:prstGeom>
        </p:spPr>
      </p:pic>
      <p:pic>
        <p:nvPicPr>
          <p:cNvPr id="7" name="Picture 6">
            <a:extLst>
              <a:ext uri="{FF2B5EF4-FFF2-40B4-BE49-F238E27FC236}">
                <a16:creationId xmlns:a16="http://schemas.microsoft.com/office/drawing/2014/main" id="{2AC8C2C2-824A-3223-FB01-2770447ED026}"/>
              </a:ext>
            </a:extLst>
          </p:cNvPr>
          <p:cNvPicPr>
            <a:picLocks noChangeAspect="1"/>
          </p:cNvPicPr>
          <p:nvPr/>
        </p:nvPicPr>
        <p:blipFill rotWithShape="1">
          <a:blip r:embed="rId11"/>
          <a:srcRect l="17058" t="22582" r="19444" b="22581"/>
          <a:stretch/>
        </p:blipFill>
        <p:spPr>
          <a:xfrm>
            <a:off x="7021003" y="4790214"/>
            <a:ext cx="785392" cy="302611"/>
          </a:xfrm>
          <a:prstGeom prst="rect">
            <a:avLst/>
          </a:prstGeom>
        </p:spPr>
      </p:pic>
    </p:spTree>
    <p:extLst>
      <p:ext uri="{BB962C8B-B14F-4D97-AF65-F5344CB8AC3E}">
        <p14:creationId xmlns:p14="http://schemas.microsoft.com/office/powerpoint/2010/main" val="1462211797"/>
      </p:ext>
    </p:extLst>
  </p:cSld>
  <p:clrMapOvr>
    <a:masterClrMapping/>
  </p:clrMapOvr>
  <p:transition spd="slow" advTm="61294"/>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DE974-BD79-3285-689D-17C525D6592A}"/>
              </a:ext>
            </a:extLst>
          </p:cNvPr>
          <p:cNvSpPr>
            <a:spLocks noGrp="1"/>
          </p:cNvSpPr>
          <p:nvPr>
            <p:ph type="title"/>
          </p:nvPr>
        </p:nvSpPr>
        <p:spPr/>
        <p:txBody>
          <a:bodyPr/>
          <a:lstStyle/>
          <a:p>
            <a:r>
              <a:rPr lang="en-US" sz="2400" dirty="0"/>
              <a:t>Optional/Preferred Elements </a:t>
            </a:r>
            <a:endParaRPr lang="en-US" dirty="0"/>
          </a:p>
        </p:txBody>
      </p:sp>
      <p:sp>
        <p:nvSpPr>
          <p:cNvPr id="4" name="Text Placeholder 3">
            <a:extLst>
              <a:ext uri="{FF2B5EF4-FFF2-40B4-BE49-F238E27FC236}">
                <a16:creationId xmlns:a16="http://schemas.microsoft.com/office/drawing/2014/main" id="{54006A67-F972-176C-976D-14770BCD5A3C}"/>
              </a:ext>
            </a:extLst>
          </p:cNvPr>
          <p:cNvSpPr>
            <a:spLocks noGrp="1"/>
          </p:cNvSpPr>
          <p:nvPr>
            <p:ph type="body" sz="quarter" idx="14"/>
          </p:nvPr>
        </p:nvSpPr>
        <p:spPr/>
        <p:txBody>
          <a:bodyPr/>
          <a:lstStyle/>
          <a:p>
            <a:endParaRPr lang="en-US"/>
          </a:p>
        </p:txBody>
      </p:sp>
      <p:graphicFrame>
        <p:nvGraphicFramePr>
          <p:cNvPr id="5" name="Content Placeholder 2">
            <a:extLst>
              <a:ext uri="{FF2B5EF4-FFF2-40B4-BE49-F238E27FC236}">
                <a16:creationId xmlns:a16="http://schemas.microsoft.com/office/drawing/2014/main" id="{60A6D1C4-85D6-A34E-CA43-F048F6BA97E0}"/>
              </a:ext>
            </a:extLst>
          </p:cNvPr>
          <p:cNvGraphicFramePr>
            <a:graphicFrameLocks/>
          </p:cNvGraphicFramePr>
          <p:nvPr>
            <p:extLst>
              <p:ext uri="{D42A27DB-BD31-4B8C-83A1-F6EECF244321}">
                <p14:modId xmlns:p14="http://schemas.microsoft.com/office/powerpoint/2010/main" val="2352247408"/>
              </p:ext>
            </p:extLst>
          </p:nvPr>
        </p:nvGraphicFramePr>
        <p:xfrm>
          <a:off x="853059" y="1192696"/>
          <a:ext cx="7878317" cy="32600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6B7ACD09-987F-4C94-AEF7-F832E4F9FB17}"/>
              </a:ext>
            </a:extLst>
          </p:cNvPr>
          <p:cNvPicPr>
            <a:picLocks noChangeAspect="1"/>
          </p:cNvPicPr>
          <p:nvPr/>
        </p:nvPicPr>
        <p:blipFill>
          <a:blip r:embed="rId7"/>
          <a:stretch>
            <a:fillRect/>
          </a:stretch>
        </p:blipFill>
        <p:spPr>
          <a:xfrm>
            <a:off x="5948615" y="4789780"/>
            <a:ext cx="1019243" cy="309555"/>
          </a:xfrm>
          <a:prstGeom prst="rect">
            <a:avLst/>
          </a:prstGeom>
        </p:spPr>
      </p:pic>
      <p:pic>
        <p:nvPicPr>
          <p:cNvPr id="7" name="Picture 6">
            <a:extLst>
              <a:ext uri="{FF2B5EF4-FFF2-40B4-BE49-F238E27FC236}">
                <a16:creationId xmlns:a16="http://schemas.microsoft.com/office/drawing/2014/main" id="{85B41919-C36F-9C5E-C75B-B6084B384EBB}"/>
              </a:ext>
            </a:extLst>
          </p:cNvPr>
          <p:cNvPicPr>
            <a:picLocks noChangeAspect="1"/>
          </p:cNvPicPr>
          <p:nvPr/>
        </p:nvPicPr>
        <p:blipFill rotWithShape="1">
          <a:blip r:embed="rId8"/>
          <a:srcRect l="17058" t="22582" r="19444" b="22581"/>
          <a:stretch/>
        </p:blipFill>
        <p:spPr>
          <a:xfrm>
            <a:off x="7021003" y="4790214"/>
            <a:ext cx="785392" cy="302611"/>
          </a:xfrm>
          <a:prstGeom prst="rect">
            <a:avLst/>
          </a:prstGeom>
        </p:spPr>
      </p:pic>
    </p:spTree>
    <p:extLst>
      <p:ext uri="{BB962C8B-B14F-4D97-AF65-F5344CB8AC3E}">
        <p14:creationId xmlns:p14="http://schemas.microsoft.com/office/powerpoint/2010/main" val="3282422349"/>
      </p:ext>
    </p:extLst>
  </p:cSld>
  <p:clrMapOvr>
    <a:masterClrMapping/>
  </p:clrMapOvr>
  <p:transition spd="slow" advTm="30735"/>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38250-573F-9A18-0D5C-6B22B60792B7}"/>
              </a:ext>
            </a:extLst>
          </p:cNvPr>
          <p:cNvSpPr>
            <a:spLocks noGrp="1"/>
          </p:cNvSpPr>
          <p:nvPr>
            <p:ph type="title"/>
          </p:nvPr>
        </p:nvSpPr>
        <p:spPr/>
        <p:txBody>
          <a:bodyPr/>
          <a:lstStyle/>
          <a:p>
            <a:r>
              <a:rPr lang="en-US" sz="2400" dirty="0"/>
              <a:t>Contraindications to Same Day PrEP </a:t>
            </a:r>
            <a:endParaRPr lang="en-US" dirty="0"/>
          </a:p>
        </p:txBody>
      </p:sp>
      <p:sp>
        <p:nvSpPr>
          <p:cNvPr id="3" name="Text Placeholder 2">
            <a:extLst>
              <a:ext uri="{FF2B5EF4-FFF2-40B4-BE49-F238E27FC236}">
                <a16:creationId xmlns:a16="http://schemas.microsoft.com/office/drawing/2014/main" id="{C2DBB729-9528-2016-B8EA-58FFE2F94EE4}"/>
              </a:ext>
            </a:extLst>
          </p:cNvPr>
          <p:cNvSpPr>
            <a:spLocks noGrp="1"/>
          </p:cNvSpPr>
          <p:nvPr>
            <p:ph type="body" sz="quarter" idx="14"/>
          </p:nvPr>
        </p:nvSpPr>
        <p:spPr/>
        <p:txBody>
          <a:bodyPr/>
          <a:lstStyle/>
          <a:p>
            <a:endParaRPr lang="en-US"/>
          </a:p>
        </p:txBody>
      </p:sp>
      <p:graphicFrame>
        <p:nvGraphicFramePr>
          <p:cNvPr id="5" name="Content Placeholder 2">
            <a:extLst>
              <a:ext uri="{FF2B5EF4-FFF2-40B4-BE49-F238E27FC236}">
                <a16:creationId xmlns:a16="http://schemas.microsoft.com/office/drawing/2014/main" id="{3CFD7563-DBA9-F931-0777-5195F37C8A80}"/>
              </a:ext>
            </a:extLst>
          </p:cNvPr>
          <p:cNvGraphicFramePr>
            <a:graphicFrameLocks noGrp="1"/>
          </p:cNvGraphicFramePr>
          <p:nvPr>
            <p:ph sz="half" idx="2"/>
            <p:extLst>
              <p:ext uri="{D42A27DB-BD31-4B8C-83A1-F6EECF244321}">
                <p14:modId xmlns:p14="http://schemas.microsoft.com/office/powerpoint/2010/main" val="3003115094"/>
              </p:ext>
            </p:extLst>
          </p:nvPr>
        </p:nvGraphicFramePr>
        <p:xfrm>
          <a:off x="323850" y="1076819"/>
          <a:ext cx="8515350" cy="3600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6CB555F4-F94D-15EB-42F6-46EF2A5293A9}"/>
              </a:ext>
            </a:extLst>
          </p:cNvPr>
          <p:cNvPicPr>
            <a:picLocks noChangeAspect="1"/>
          </p:cNvPicPr>
          <p:nvPr/>
        </p:nvPicPr>
        <p:blipFill>
          <a:blip r:embed="rId7"/>
          <a:stretch>
            <a:fillRect/>
          </a:stretch>
        </p:blipFill>
        <p:spPr>
          <a:xfrm>
            <a:off x="5948615" y="4789780"/>
            <a:ext cx="1019243" cy="309555"/>
          </a:xfrm>
          <a:prstGeom prst="rect">
            <a:avLst/>
          </a:prstGeom>
        </p:spPr>
      </p:pic>
      <p:pic>
        <p:nvPicPr>
          <p:cNvPr id="7" name="Picture 6">
            <a:extLst>
              <a:ext uri="{FF2B5EF4-FFF2-40B4-BE49-F238E27FC236}">
                <a16:creationId xmlns:a16="http://schemas.microsoft.com/office/drawing/2014/main" id="{A89DDDDA-F108-1C10-6EB3-3AC236E4A379}"/>
              </a:ext>
            </a:extLst>
          </p:cNvPr>
          <p:cNvPicPr>
            <a:picLocks noChangeAspect="1"/>
          </p:cNvPicPr>
          <p:nvPr/>
        </p:nvPicPr>
        <p:blipFill rotWithShape="1">
          <a:blip r:embed="rId8"/>
          <a:srcRect l="17058" t="22582" r="19444" b="22581"/>
          <a:stretch/>
        </p:blipFill>
        <p:spPr>
          <a:xfrm>
            <a:off x="7021003" y="4790214"/>
            <a:ext cx="785392" cy="302611"/>
          </a:xfrm>
          <a:prstGeom prst="rect">
            <a:avLst/>
          </a:prstGeom>
        </p:spPr>
      </p:pic>
    </p:spTree>
    <p:extLst>
      <p:ext uri="{BB962C8B-B14F-4D97-AF65-F5344CB8AC3E}">
        <p14:creationId xmlns:p14="http://schemas.microsoft.com/office/powerpoint/2010/main" val="2443010019"/>
      </p:ext>
    </p:extLst>
  </p:cSld>
  <p:clrMapOvr>
    <a:masterClrMapping/>
  </p:clrMapOvr>
  <p:transition spd="slow" advTm="101694"/>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FAD3C-F021-A6CB-F7BC-636710816B29}"/>
              </a:ext>
            </a:extLst>
          </p:cNvPr>
          <p:cNvSpPr>
            <a:spLocks noGrp="1"/>
          </p:cNvSpPr>
          <p:nvPr>
            <p:ph type="title"/>
          </p:nvPr>
        </p:nvSpPr>
        <p:spPr/>
        <p:txBody>
          <a:bodyPr/>
          <a:lstStyle/>
          <a:p>
            <a:r>
              <a:rPr lang="en-US" dirty="0"/>
              <a:t>Possible Settings </a:t>
            </a:r>
          </a:p>
        </p:txBody>
      </p:sp>
      <p:sp>
        <p:nvSpPr>
          <p:cNvPr id="4" name="Text Placeholder 3">
            <a:extLst>
              <a:ext uri="{FF2B5EF4-FFF2-40B4-BE49-F238E27FC236}">
                <a16:creationId xmlns:a16="http://schemas.microsoft.com/office/drawing/2014/main" id="{BF2A00D4-4FE7-5416-18F4-AA068517708A}"/>
              </a:ext>
            </a:extLst>
          </p:cNvPr>
          <p:cNvSpPr>
            <a:spLocks noGrp="1"/>
          </p:cNvSpPr>
          <p:nvPr>
            <p:ph type="body" sz="quarter" idx="14"/>
          </p:nvPr>
        </p:nvSpPr>
        <p:spPr/>
        <p:txBody>
          <a:bodyPr/>
          <a:lstStyle/>
          <a:p>
            <a:endParaRPr lang="en-US"/>
          </a:p>
        </p:txBody>
      </p:sp>
      <p:graphicFrame>
        <p:nvGraphicFramePr>
          <p:cNvPr id="5" name="Content Placeholder 2">
            <a:extLst>
              <a:ext uri="{FF2B5EF4-FFF2-40B4-BE49-F238E27FC236}">
                <a16:creationId xmlns:a16="http://schemas.microsoft.com/office/drawing/2014/main" id="{6508852D-220F-2096-3564-A50E5ACE56E1}"/>
              </a:ext>
            </a:extLst>
          </p:cNvPr>
          <p:cNvGraphicFramePr>
            <a:graphicFrameLocks noGrp="1"/>
          </p:cNvGraphicFramePr>
          <p:nvPr>
            <p:ph sz="half" idx="2"/>
            <p:extLst>
              <p:ext uri="{D42A27DB-BD31-4B8C-83A1-F6EECF244321}">
                <p14:modId xmlns:p14="http://schemas.microsoft.com/office/powerpoint/2010/main" val="2587528061"/>
              </p:ext>
            </p:extLst>
          </p:nvPr>
        </p:nvGraphicFramePr>
        <p:xfrm>
          <a:off x="323850" y="1135063"/>
          <a:ext cx="4244975" cy="3600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a:extLst>
              <a:ext uri="{FF2B5EF4-FFF2-40B4-BE49-F238E27FC236}">
                <a16:creationId xmlns:a16="http://schemas.microsoft.com/office/drawing/2014/main" id="{A85E0EAA-0108-14A3-918B-097FBB357884}"/>
              </a:ext>
            </a:extLst>
          </p:cNvPr>
          <p:cNvPicPr>
            <a:picLocks noChangeAspect="1"/>
          </p:cNvPicPr>
          <p:nvPr/>
        </p:nvPicPr>
        <p:blipFill>
          <a:blip r:embed="rId7"/>
          <a:stretch>
            <a:fillRect/>
          </a:stretch>
        </p:blipFill>
        <p:spPr>
          <a:xfrm>
            <a:off x="4801757" y="2883187"/>
            <a:ext cx="1614560" cy="1614560"/>
          </a:xfrm>
          <a:custGeom>
            <a:avLst/>
            <a:gdLst/>
            <a:ahLst/>
            <a:cxnLst/>
            <a:rect l="l" t="t" r="r" b="b"/>
            <a:pathLst>
              <a:path w="3064284" h="3064284">
                <a:moveTo>
                  <a:pt x="166483" y="0"/>
                </a:moveTo>
                <a:lnTo>
                  <a:pt x="2897801" y="0"/>
                </a:lnTo>
                <a:cubicBezTo>
                  <a:pt x="2989747" y="0"/>
                  <a:pt x="3064284" y="74537"/>
                  <a:pt x="3064284" y="166483"/>
                </a:cubicBezTo>
                <a:lnTo>
                  <a:pt x="3064284" y="2897801"/>
                </a:lnTo>
                <a:cubicBezTo>
                  <a:pt x="3064284" y="2989747"/>
                  <a:pt x="2989747" y="3064284"/>
                  <a:pt x="2897801" y="3064284"/>
                </a:cubicBezTo>
                <a:lnTo>
                  <a:pt x="166483" y="3064284"/>
                </a:lnTo>
                <a:cubicBezTo>
                  <a:pt x="74537" y="3064284"/>
                  <a:pt x="0" y="2989747"/>
                  <a:pt x="0" y="2897801"/>
                </a:cubicBezTo>
                <a:lnTo>
                  <a:pt x="0" y="166483"/>
                </a:lnTo>
                <a:cubicBezTo>
                  <a:pt x="0" y="74537"/>
                  <a:pt x="74537" y="0"/>
                  <a:pt x="166483" y="0"/>
                </a:cubicBezTo>
                <a:close/>
              </a:path>
            </a:pathLst>
          </a:custGeom>
        </p:spPr>
      </p:pic>
      <p:pic>
        <p:nvPicPr>
          <p:cNvPr id="7" name="Picture 8" descr="Smiling with hearts face outline with solid fill">
            <a:extLst>
              <a:ext uri="{FF2B5EF4-FFF2-40B4-BE49-F238E27FC236}">
                <a16:creationId xmlns:a16="http://schemas.microsoft.com/office/drawing/2014/main" id="{A2A047CC-4A90-9D09-E391-C7E81C448B5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6874407" y="1506259"/>
            <a:ext cx="754872" cy="754872"/>
          </a:xfrm>
          <a:custGeom>
            <a:avLst/>
            <a:gdLst/>
            <a:ahLst/>
            <a:cxnLst/>
            <a:rect l="l" t="t" r="r" b="b"/>
            <a:pathLst>
              <a:path w="2548728" h="2548728">
                <a:moveTo>
                  <a:pt x="107301" y="0"/>
                </a:moveTo>
                <a:lnTo>
                  <a:pt x="2441427" y="0"/>
                </a:lnTo>
                <a:cubicBezTo>
                  <a:pt x="2500688" y="0"/>
                  <a:pt x="2548728" y="48040"/>
                  <a:pt x="2548728" y="107301"/>
                </a:cubicBezTo>
                <a:lnTo>
                  <a:pt x="2548728" y="2441427"/>
                </a:lnTo>
                <a:cubicBezTo>
                  <a:pt x="2548728" y="2500688"/>
                  <a:pt x="2500688" y="2548728"/>
                  <a:pt x="2441427" y="2548728"/>
                </a:cubicBezTo>
                <a:lnTo>
                  <a:pt x="107301" y="2548728"/>
                </a:lnTo>
                <a:cubicBezTo>
                  <a:pt x="48040" y="2548728"/>
                  <a:pt x="0" y="2500688"/>
                  <a:pt x="0" y="2441427"/>
                </a:cubicBezTo>
                <a:lnTo>
                  <a:pt x="0" y="107301"/>
                </a:lnTo>
                <a:cubicBezTo>
                  <a:pt x="0" y="48040"/>
                  <a:pt x="48040" y="0"/>
                  <a:pt x="107301" y="0"/>
                </a:cubicBezTo>
                <a:close/>
              </a:path>
            </a:pathLst>
          </a:custGeom>
        </p:spPr>
      </p:pic>
      <p:pic>
        <p:nvPicPr>
          <p:cNvPr id="8" name="Picture 7">
            <a:extLst>
              <a:ext uri="{FF2B5EF4-FFF2-40B4-BE49-F238E27FC236}">
                <a16:creationId xmlns:a16="http://schemas.microsoft.com/office/drawing/2014/main" id="{BBC67DDB-8F70-D638-A23C-1FDF1D2E7527}"/>
              </a:ext>
            </a:extLst>
          </p:cNvPr>
          <p:cNvPicPr>
            <a:picLocks noChangeAspect="1"/>
          </p:cNvPicPr>
          <p:nvPr/>
        </p:nvPicPr>
        <p:blipFill>
          <a:blip r:embed="rId10"/>
          <a:stretch>
            <a:fillRect/>
          </a:stretch>
        </p:blipFill>
        <p:spPr>
          <a:xfrm>
            <a:off x="4801757" y="907767"/>
            <a:ext cx="1626846" cy="1626846"/>
          </a:xfrm>
          <a:custGeom>
            <a:avLst/>
            <a:gdLst/>
            <a:ahLst/>
            <a:cxnLst/>
            <a:rect l="l" t="t" r="r" b="b"/>
            <a:pathLst>
              <a:path w="1999274" h="2247255">
                <a:moveTo>
                  <a:pt x="108501" y="0"/>
                </a:moveTo>
                <a:lnTo>
                  <a:pt x="1890773" y="0"/>
                </a:lnTo>
                <a:cubicBezTo>
                  <a:pt x="1950696" y="0"/>
                  <a:pt x="1999274" y="48578"/>
                  <a:pt x="1999274" y="108501"/>
                </a:cubicBezTo>
                <a:lnTo>
                  <a:pt x="1999274" y="2138754"/>
                </a:lnTo>
                <a:cubicBezTo>
                  <a:pt x="1999274" y="2198677"/>
                  <a:pt x="1950696" y="2247255"/>
                  <a:pt x="1890773" y="2247255"/>
                </a:cubicBezTo>
                <a:lnTo>
                  <a:pt x="108501" y="2247255"/>
                </a:lnTo>
                <a:cubicBezTo>
                  <a:pt x="48578" y="2247255"/>
                  <a:pt x="0" y="2198677"/>
                  <a:pt x="0" y="2138754"/>
                </a:cubicBezTo>
                <a:lnTo>
                  <a:pt x="0" y="108501"/>
                </a:lnTo>
                <a:cubicBezTo>
                  <a:pt x="0" y="48578"/>
                  <a:pt x="48578" y="0"/>
                  <a:pt x="108501" y="0"/>
                </a:cubicBezTo>
                <a:close/>
              </a:path>
            </a:pathLst>
          </a:custGeom>
        </p:spPr>
      </p:pic>
      <p:pic>
        <p:nvPicPr>
          <p:cNvPr id="9" name="Picture 8">
            <a:extLst>
              <a:ext uri="{FF2B5EF4-FFF2-40B4-BE49-F238E27FC236}">
                <a16:creationId xmlns:a16="http://schemas.microsoft.com/office/drawing/2014/main" id="{7BD6CC3D-7CB3-2031-230C-8B084D32D2DC}"/>
              </a:ext>
            </a:extLst>
          </p:cNvPr>
          <p:cNvPicPr>
            <a:picLocks noChangeAspect="1"/>
          </p:cNvPicPr>
          <p:nvPr/>
        </p:nvPicPr>
        <p:blipFill>
          <a:blip r:embed="rId11"/>
          <a:stretch>
            <a:fillRect/>
          </a:stretch>
        </p:blipFill>
        <p:spPr>
          <a:xfrm>
            <a:off x="6874407" y="2882370"/>
            <a:ext cx="1614561" cy="1614561"/>
          </a:xfrm>
          <a:custGeom>
            <a:avLst/>
            <a:gdLst/>
            <a:ahLst/>
            <a:cxnLst/>
            <a:rect l="l" t="t" r="r" b="b"/>
            <a:pathLst>
              <a:path w="1999274" h="2247255">
                <a:moveTo>
                  <a:pt x="108501" y="0"/>
                </a:moveTo>
                <a:lnTo>
                  <a:pt x="1890773" y="0"/>
                </a:lnTo>
                <a:cubicBezTo>
                  <a:pt x="1950696" y="0"/>
                  <a:pt x="1999274" y="48578"/>
                  <a:pt x="1999274" y="108501"/>
                </a:cubicBezTo>
                <a:lnTo>
                  <a:pt x="1999274" y="2138754"/>
                </a:lnTo>
                <a:cubicBezTo>
                  <a:pt x="1999274" y="2198677"/>
                  <a:pt x="1950696" y="2247255"/>
                  <a:pt x="1890773" y="2247255"/>
                </a:cubicBezTo>
                <a:lnTo>
                  <a:pt x="108501" y="2247255"/>
                </a:lnTo>
                <a:cubicBezTo>
                  <a:pt x="48578" y="2247255"/>
                  <a:pt x="0" y="2198677"/>
                  <a:pt x="0" y="2138754"/>
                </a:cubicBezTo>
                <a:lnTo>
                  <a:pt x="0" y="108501"/>
                </a:lnTo>
                <a:cubicBezTo>
                  <a:pt x="0" y="48578"/>
                  <a:pt x="48578" y="0"/>
                  <a:pt x="108501" y="0"/>
                </a:cubicBezTo>
                <a:close/>
              </a:path>
            </a:pathLst>
          </a:custGeom>
        </p:spPr>
      </p:pic>
      <p:pic>
        <p:nvPicPr>
          <p:cNvPr id="10" name="Graphic 9" descr="Smiling with hearts face outline with solid fill">
            <a:extLst>
              <a:ext uri="{FF2B5EF4-FFF2-40B4-BE49-F238E27FC236}">
                <a16:creationId xmlns:a16="http://schemas.microsoft.com/office/drawing/2014/main" id="{6D1FF227-08CF-C0A5-62B8-289DF64659E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411130" y="1506258"/>
            <a:ext cx="754872" cy="754872"/>
          </a:xfrm>
          <a:prstGeom prst="rect">
            <a:avLst/>
          </a:prstGeom>
        </p:spPr>
      </p:pic>
      <p:pic>
        <p:nvPicPr>
          <p:cNvPr id="3" name="Picture 2">
            <a:extLst>
              <a:ext uri="{FF2B5EF4-FFF2-40B4-BE49-F238E27FC236}">
                <a16:creationId xmlns:a16="http://schemas.microsoft.com/office/drawing/2014/main" id="{2B2BB772-1CEC-A679-4B3E-8BFC272FDF15}"/>
              </a:ext>
            </a:extLst>
          </p:cNvPr>
          <p:cNvPicPr>
            <a:picLocks noChangeAspect="1"/>
          </p:cNvPicPr>
          <p:nvPr/>
        </p:nvPicPr>
        <p:blipFill>
          <a:blip r:embed="rId12"/>
          <a:stretch>
            <a:fillRect/>
          </a:stretch>
        </p:blipFill>
        <p:spPr>
          <a:xfrm>
            <a:off x="5948615" y="4789780"/>
            <a:ext cx="1019243" cy="309555"/>
          </a:xfrm>
          <a:prstGeom prst="rect">
            <a:avLst/>
          </a:prstGeom>
        </p:spPr>
      </p:pic>
      <p:pic>
        <p:nvPicPr>
          <p:cNvPr id="12" name="Picture 11">
            <a:extLst>
              <a:ext uri="{FF2B5EF4-FFF2-40B4-BE49-F238E27FC236}">
                <a16:creationId xmlns:a16="http://schemas.microsoft.com/office/drawing/2014/main" id="{9111761C-F480-7ADA-CEAE-19A2E786FCF7}"/>
              </a:ext>
            </a:extLst>
          </p:cNvPr>
          <p:cNvPicPr>
            <a:picLocks noChangeAspect="1"/>
          </p:cNvPicPr>
          <p:nvPr/>
        </p:nvPicPr>
        <p:blipFill rotWithShape="1">
          <a:blip r:embed="rId13"/>
          <a:srcRect l="17058" t="22582" r="19444" b="22581"/>
          <a:stretch/>
        </p:blipFill>
        <p:spPr>
          <a:xfrm>
            <a:off x="7021003" y="4790214"/>
            <a:ext cx="785392" cy="302611"/>
          </a:xfrm>
          <a:prstGeom prst="rect">
            <a:avLst/>
          </a:prstGeom>
        </p:spPr>
      </p:pic>
    </p:spTree>
    <p:extLst>
      <p:ext uri="{BB962C8B-B14F-4D97-AF65-F5344CB8AC3E}">
        <p14:creationId xmlns:p14="http://schemas.microsoft.com/office/powerpoint/2010/main" val="1244073195"/>
      </p:ext>
    </p:extLst>
  </p:cSld>
  <p:clrMapOvr>
    <a:masterClrMapping/>
  </p:clrMapOvr>
  <p:transition spd="slow" advTm="14679"/>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31C26-CCF0-CDA8-CDF3-285108E6F929}"/>
              </a:ext>
            </a:extLst>
          </p:cNvPr>
          <p:cNvSpPr>
            <a:spLocks noGrp="1"/>
          </p:cNvSpPr>
          <p:nvPr>
            <p:ph type="title"/>
          </p:nvPr>
        </p:nvSpPr>
        <p:spPr/>
        <p:txBody>
          <a:bodyPr/>
          <a:lstStyle/>
          <a:p>
            <a:r>
              <a:rPr lang="en-US" dirty="0"/>
              <a:t>Tests for Same Day PrEP</a:t>
            </a:r>
          </a:p>
        </p:txBody>
      </p:sp>
      <p:sp>
        <p:nvSpPr>
          <p:cNvPr id="3" name="Text Placeholder 2">
            <a:extLst>
              <a:ext uri="{FF2B5EF4-FFF2-40B4-BE49-F238E27FC236}">
                <a16:creationId xmlns:a16="http://schemas.microsoft.com/office/drawing/2014/main" id="{0A5A8B0D-9CF0-A9FA-080D-B54789F8F2CA}"/>
              </a:ext>
            </a:extLst>
          </p:cNvPr>
          <p:cNvSpPr>
            <a:spLocks noGrp="1"/>
          </p:cNvSpPr>
          <p:nvPr>
            <p:ph type="body" sz="quarter" idx="14"/>
          </p:nvPr>
        </p:nvSpPr>
        <p:spPr/>
        <p:txBody>
          <a:bodyPr/>
          <a:lstStyle/>
          <a:p>
            <a:endParaRPr lang="en-US"/>
          </a:p>
        </p:txBody>
      </p:sp>
      <p:graphicFrame>
        <p:nvGraphicFramePr>
          <p:cNvPr id="5" name="Content Placeholder 2">
            <a:extLst>
              <a:ext uri="{FF2B5EF4-FFF2-40B4-BE49-F238E27FC236}">
                <a16:creationId xmlns:a16="http://schemas.microsoft.com/office/drawing/2014/main" id="{83B4E718-676C-CA06-ADF5-828B09FE0083}"/>
              </a:ext>
            </a:extLst>
          </p:cNvPr>
          <p:cNvGraphicFramePr>
            <a:graphicFrameLocks noGrp="1"/>
          </p:cNvGraphicFramePr>
          <p:nvPr>
            <p:ph sz="half" idx="2"/>
            <p:extLst>
              <p:ext uri="{D42A27DB-BD31-4B8C-83A1-F6EECF244321}">
                <p14:modId xmlns:p14="http://schemas.microsoft.com/office/powerpoint/2010/main" val="1999154373"/>
              </p:ext>
            </p:extLst>
          </p:nvPr>
        </p:nvGraphicFramePr>
        <p:xfrm>
          <a:off x="323850" y="1135063"/>
          <a:ext cx="8515350" cy="3600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9B19DA8E-7151-CE97-5B6B-9BB759FBA56A}"/>
              </a:ext>
            </a:extLst>
          </p:cNvPr>
          <p:cNvPicPr>
            <a:picLocks noChangeAspect="1"/>
          </p:cNvPicPr>
          <p:nvPr/>
        </p:nvPicPr>
        <p:blipFill>
          <a:blip r:embed="rId7"/>
          <a:stretch>
            <a:fillRect/>
          </a:stretch>
        </p:blipFill>
        <p:spPr>
          <a:xfrm>
            <a:off x="5948615" y="4789780"/>
            <a:ext cx="1019243" cy="309555"/>
          </a:xfrm>
          <a:prstGeom prst="rect">
            <a:avLst/>
          </a:prstGeom>
        </p:spPr>
      </p:pic>
      <p:pic>
        <p:nvPicPr>
          <p:cNvPr id="7" name="Picture 6">
            <a:extLst>
              <a:ext uri="{FF2B5EF4-FFF2-40B4-BE49-F238E27FC236}">
                <a16:creationId xmlns:a16="http://schemas.microsoft.com/office/drawing/2014/main" id="{7F129455-E85A-9B0B-A1F9-67A489488614}"/>
              </a:ext>
            </a:extLst>
          </p:cNvPr>
          <p:cNvPicPr>
            <a:picLocks noChangeAspect="1"/>
          </p:cNvPicPr>
          <p:nvPr/>
        </p:nvPicPr>
        <p:blipFill rotWithShape="1">
          <a:blip r:embed="rId8"/>
          <a:srcRect l="17058" t="22582" r="19444" b="22581"/>
          <a:stretch/>
        </p:blipFill>
        <p:spPr>
          <a:xfrm>
            <a:off x="7021003" y="4790214"/>
            <a:ext cx="785392" cy="302611"/>
          </a:xfrm>
          <a:prstGeom prst="rect">
            <a:avLst/>
          </a:prstGeom>
        </p:spPr>
      </p:pic>
    </p:spTree>
    <p:extLst>
      <p:ext uri="{BB962C8B-B14F-4D97-AF65-F5344CB8AC3E}">
        <p14:creationId xmlns:p14="http://schemas.microsoft.com/office/powerpoint/2010/main" val="3793022094"/>
      </p:ext>
    </p:extLst>
  </p:cSld>
  <p:clrMapOvr>
    <a:masterClrMapping/>
  </p:clrMapOvr>
  <p:transition spd="slow" advTm="62518"/>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1AE29-E488-06B0-AF26-F46376419E1D}"/>
              </a:ext>
            </a:extLst>
          </p:cNvPr>
          <p:cNvSpPr>
            <a:spLocks noGrp="1"/>
          </p:cNvSpPr>
          <p:nvPr>
            <p:ph type="title"/>
          </p:nvPr>
        </p:nvSpPr>
        <p:spPr/>
        <p:txBody>
          <a:bodyPr/>
          <a:lstStyle/>
          <a:p>
            <a:r>
              <a:rPr lang="en-US" dirty="0"/>
              <a:t>Logistical Considerations</a:t>
            </a:r>
          </a:p>
        </p:txBody>
      </p:sp>
      <p:sp>
        <p:nvSpPr>
          <p:cNvPr id="3" name="Text Placeholder 2">
            <a:extLst>
              <a:ext uri="{FF2B5EF4-FFF2-40B4-BE49-F238E27FC236}">
                <a16:creationId xmlns:a16="http://schemas.microsoft.com/office/drawing/2014/main" id="{F5E904C8-755A-8683-08B4-7A00A34EAD99}"/>
              </a:ext>
            </a:extLst>
          </p:cNvPr>
          <p:cNvSpPr>
            <a:spLocks noGrp="1"/>
          </p:cNvSpPr>
          <p:nvPr>
            <p:ph type="body" sz="quarter" idx="14"/>
          </p:nvPr>
        </p:nvSpPr>
        <p:spPr/>
        <p:txBody>
          <a:bodyPr/>
          <a:lstStyle/>
          <a:p>
            <a:endParaRPr lang="en-US"/>
          </a:p>
        </p:txBody>
      </p:sp>
      <p:graphicFrame>
        <p:nvGraphicFramePr>
          <p:cNvPr id="5" name="Content Placeholder 2">
            <a:extLst>
              <a:ext uri="{FF2B5EF4-FFF2-40B4-BE49-F238E27FC236}">
                <a16:creationId xmlns:a16="http://schemas.microsoft.com/office/drawing/2014/main" id="{ACB1198B-0E6F-E7CF-9411-EB543636D1A6}"/>
              </a:ext>
            </a:extLst>
          </p:cNvPr>
          <p:cNvGraphicFramePr>
            <a:graphicFrameLocks noGrp="1"/>
          </p:cNvGraphicFramePr>
          <p:nvPr>
            <p:ph sz="half" idx="2"/>
            <p:extLst>
              <p:ext uri="{D42A27DB-BD31-4B8C-83A1-F6EECF244321}">
                <p14:modId xmlns:p14="http://schemas.microsoft.com/office/powerpoint/2010/main" val="3870288205"/>
              </p:ext>
            </p:extLst>
          </p:nvPr>
        </p:nvGraphicFramePr>
        <p:xfrm>
          <a:off x="893081" y="1187159"/>
          <a:ext cx="7357838" cy="3111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4E7D9F95-0B07-1078-2032-138B58CC0EA4}"/>
              </a:ext>
            </a:extLst>
          </p:cNvPr>
          <p:cNvPicPr>
            <a:picLocks noChangeAspect="1"/>
          </p:cNvPicPr>
          <p:nvPr/>
        </p:nvPicPr>
        <p:blipFill>
          <a:blip r:embed="rId7"/>
          <a:stretch>
            <a:fillRect/>
          </a:stretch>
        </p:blipFill>
        <p:spPr>
          <a:xfrm>
            <a:off x="5948615" y="4789780"/>
            <a:ext cx="1019243" cy="309555"/>
          </a:xfrm>
          <a:prstGeom prst="rect">
            <a:avLst/>
          </a:prstGeom>
        </p:spPr>
      </p:pic>
      <p:pic>
        <p:nvPicPr>
          <p:cNvPr id="7" name="Picture 6">
            <a:extLst>
              <a:ext uri="{FF2B5EF4-FFF2-40B4-BE49-F238E27FC236}">
                <a16:creationId xmlns:a16="http://schemas.microsoft.com/office/drawing/2014/main" id="{2B44FF3D-035F-C47B-FBDA-1E4067B792C1}"/>
              </a:ext>
            </a:extLst>
          </p:cNvPr>
          <p:cNvPicPr>
            <a:picLocks noChangeAspect="1"/>
          </p:cNvPicPr>
          <p:nvPr/>
        </p:nvPicPr>
        <p:blipFill rotWithShape="1">
          <a:blip r:embed="rId8"/>
          <a:srcRect l="17058" t="22582" r="19444" b="22581"/>
          <a:stretch/>
        </p:blipFill>
        <p:spPr>
          <a:xfrm>
            <a:off x="7021003" y="4790214"/>
            <a:ext cx="785392" cy="302611"/>
          </a:xfrm>
          <a:prstGeom prst="rect">
            <a:avLst/>
          </a:prstGeom>
        </p:spPr>
      </p:pic>
    </p:spTree>
    <p:extLst>
      <p:ext uri="{BB962C8B-B14F-4D97-AF65-F5344CB8AC3E}">
        <p14:creationId xmlns:p14="http://schemas.microsoft.com/office/powerpoint/2010/main" val="3176450448"/>
      </p:ext>
    </p:extLst>
  </p:cSld>
  <p:clrMapOvr>
    <a:masterClrMapping/>
  </p:clrMapOvr>
  <p:transition spd="slow" advTm="18602"/>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2405940"/>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21F8B-0EDB-803A-5436-E19916580940}"/>
              </a:ext>
            </a:extLst>
          </p:cNvPr>
          <p:cNvSpPr>
            <a:spLocks noGrp="1"/>
          </p:cNvSpPr>
          <p:nvPr>
            <p:ph type="title"/>
          </p:nvPr>
        </p:nvSpPr>
        <p:spPr/>
        <p:txBody>
          <a:bodyPr/>
          <a:lstStyle/>
          <a:p>
            <a:r>
              <a:rPr lang="en-US" dirty="0"/>
              <a:t>No Disclosures</a:t>
            </a:r>
          </a:p>
        </p:txBody>
      </p:sp>
    </p:spTree>
    <p:extLst>
      <p:ext uri="{BB962C8B-B14F-4D97-AF65-F5344CB8AC3E}">
        <p14:creationId xmlns:p14="http://schemas.microsoft.com/office/powerpoint/2010/main" val="2249877861"/>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73E10-52B7-EA96-D821-B60016DED887}"/>
              </a:ext>
            </a:extLst>
          </p:cNvPr>
          <p:cNvSpPr>
            <a:spLocks noGrp="1"/>
          </p:cNvSpPr>
          <p:nvPr>
            <p:ph type="title"/>
          </p:nvPr>
        </p:nvSpPr>
        <p:spPr/>
        <p:txBody>
          <a:bodyPr/>
          <a:lstStyle/>
          <a:p>
            <a:r>
              <a:rPr lang="en-US" dirty="0"/>
              <a:t>Overview</a:t>
            </a:r>
          </a:p>
        </p:txBody>
      </p:sp>
      <p:sp>
        <p:nvSpPr>
          <p:cNvPr id="3" name="Text Placeholder 2">
            <a:extLst>
              <a:ext uri="{FF2B5EF4-FFF2-40B4-BE49-F238E27FC236}">
                <a16:creationId xmlns:a16="http://schemas.microsoft.com/office/drawing/2014/main" id="{154DED55-735B-A613-F053-89EE2CA95E00}"/>
              </a:ext>
            </a:extLst>
          </p:cNvPr>
          <p:cNvSpPr>
            <a:spLocks noGrp="1"/>
          </p:cNvSpPr>
          <p:nvPr>
            <p:ph type="body" sz="quarter" idx="14"/>
          </p:nvPr>
        </p:nvSpPr>
        <p:spPr/>
        <p:txBody>
          <a:bodyPr/>
          <a:lstStyle/>
          <a:p>
            <a:endParaRPr lang="en-US"/>
          </a:p>
        </p:txBody>
      </p:sp>
      <p:sp>
        <p:nvSpPr>
          <p:cNvPr id="4" name="Content Placeholder 3">
            <a:extLst>
              <a:ext uri="{FF2B5EF4-FFF2-40B4-BE49-F238E27FC236}">
                <a16:creationId xmlns:a16="http://schemas.microsoft.com/office/drawing/2014/main" id="{4F27091A-75B6-BE74-D12F-27583FA7FB08}"/>
              </a:ext>
            </a:extLst>
          </p:cNvPr>
          <p:cNvSpPr>
            <a:spLocks noGrp="1"/>
          </p:cNvSpPr>
          <p:nvPr>
            <p:ph sz="half" idx="2"/>
          </p:nvPr>
        </p:nvSpPr>
        <p:spPr/>
        <p:txBody>
          <a:bodyPr/>
          <a:lstStyle/>
          <a:p>
            <a:r>
              <a:rPr lang="en-US" sz="2400" dirty="0"/>
              <a:t>Why Consider Rapid PrEP Starts</a:t>
            </a:r>
          </a:p>
          <a:p>
            <a:r>
              <a:rPr lang="en-US" sz="2400" dirty="0"/>
              <a:t>Evidence</a:t>
            </a:r>
          </a:p>
          <a:p>
            <a:r>
              <a:rPr lang="en-US" sz="2400" dirty="0"/>
              <a:t>Key Considerations</a:t>
            </a:r>
          </a:p>
          <a:p>
            <a:r>
              <a:rPr lang="en-US" sz="2400" dirty="0"/>
              <a:t>Logistics</a:t>
            </a:r>
          </a:p>
        </p:txBody>
      </p:sp>
      <p:pic>
        <p:nvPicPr>
          <p:cNvPr id="8" name="Picture 7">
            <a:extLst>
              <a:ext uri="{FF2B5EF4-FFF2-40B4-BE49-F238E27FC236}">
                <a16:creationId xmlns:a16="http://schemas.microsoft.com/office/drawing/2014/main" id="{DA9E155E-1BF3-93BB-203F-A18BB0D5E0DB}"/>
              </a:ext>
            </a:extLst>
          </p:cNvPr>
          <p:cNvPicPr>
            <a:picLocks noChangeAspect="1"/>
          </p:cNvPicPr>
          <p:nvPr/>
        </p:nvPicPr>
        <p:blipFill>
          <a:blip r:embed="rId2"/>
          <a:stretch>
            <a:fillRect/>
          </a:stretch>
        </p:blipFill>
        <p:spPr>
          <a:xfrm>
            <a:off x="5948615" y="4789780"/>
            <a:ext cx="1019243" cy="309555"/>
          </a:xfrm>
          <a:prstGeom prst="rect">
            <a:avLst/>
          </a:prstGeom>
        </p:spPr>
      </p:pic>
      <p:pic>
        <p:nvPicPr>
          <p:cNvPr id="9" name="Picture 8">
            <a:extLst>
              <a:ext uri="{FF2B5EF4-FFF2-40B4-BE49-F238E27FC236}">
                <a16:creationId xmlns:a16="http://schemas.microsoft.com/office/drawing/2014/main" id="{90532A51-1BBB-54A8-5C9A-2A619C929A6E}"/>
              </a:ext>
            </a:extLst>
          </p:cNvPr>
          <p:cNvPicPr>
            <a:picLocks noChangeAspect="1"/>
          </p:cNvPicPr>
          <p:nvPr/>
        </p:nvPicPr>
        <p:blipFill rotWithShape="1">
          <a:blip r:embed="rId3"/>
          <a:srcRect l="17058" t="22582" r="19444" b="22581"/>
          <a:stretch/>
        </p:blipFill>
        <p:spPr>
          <a:xfrm>
            <a:off x="7021003" y="4790214"/>
            <a:ext cx="785392" cy="302611"/>
          </a:xfrm>
          <a:prstGeom prst="rect">
            <a:avLst/>
          </a:prstGeom>
        </p:spPr>
      </p:pic>
    </p:spTree>
    <p:extLst>
      <p:ext uri="{BB962C8B-B14F-4D97-AF65-F5344CB8AC3E}">
        <p14:creationId xmlns:p14="http://schemas.microsoft.com/office/powerpoint/2010/main" val="1111128745"/>
      </p:ext>
    </p:extLst>
  </p:cSld>
  <p:clrMapOvr>
    <a:masterClrMapping/>
  </p:clrMapOvr>
  <p:transition spd="slow" advTm="12598"/>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98BEA-DC7E-EE70-C36F-BAD0D1B86CA1}"/>
              </a:ext>
            </a:extLst>
          </p:cNvPr>
          <p:cNvSpPr>
            <a:spLocks noGrp="1"/>
          </p:cNvSpPr>
          <p:nvPr>
            <p:ph type="title"/>
          </p:nvPr>
        </p:nvSpPr>
        <p:spPr/>
        <p:txBody>
          <a:bodyPr/>
          <a:lstStyle/>
          <a:p>
            <a:r>
              <a:rPr lang="en-US" sz="2400" dirty="0"/>
              <a:t>Why Same Day (Rapid) Start for PrEP?</a:t>
            </a:r>
            <a:endParaRPr lang="en-US" dirty="0"/>
          </a:p>
        </p:txBody>
      </p:sp>
      <p:sp>
        <p:nvSpPr>
          <p:cNvPr id="3" name="Content Placeholder 2">
            <a:extLst>
              <a:ext uri="{FF2B5EF4-FFF2-40B4-BE49-F238E27FC236}">
                <a16:creationId xmlns:a16="http://schemas.microsoft.com/office/drawing/2014/main" id="{8D8A712A-4A10-3971-AC6C-67CDC5DD270C}"/>
              </a:ext>
            </a:extLst>
          </p:cNvPr>
          <p:cNvSpPr>
            <a:spLocks noGrp="1"/>
          </p:cNvSpPr>
          <p:nvPr>
            <p:ph sz="half" idx="2"/>
          </p:nvPr>
        </p:nvSpPr>
        <p:spPr>
          <a:xfrm>
            <a:off x="4607983" y="1609392"/>
            <a:ext cx="4244975" cy="3126662"/>
          </a:xfrm>
        </p:spPr>
        <p:txBody>
          <a:bodyPr/>
          <a:lstStyle/>
          <a:p>
            <a:r>
              <a:rPr lang="en-US" sz="1800" dirty="0"/>
              <a:t>Only 25% of the 1.2 million individuals in U.S. who could benefit from PrEP are taking it. </a:t>
            </a:r>
          </a:p>
          <a:p>
            <a:r>
              <a:rPr lang="en-US" sz="1800" dirty="0"/>
              <a:t>PrEP use overall has increased but significant inequities in PrEP use remain. </a:t>
            </a:r>
          </a:p>
          <a:p>
            <a:pPr marL="34290" indent="0">
              <a:buNone/>
            </a:pPr>
            <a:endParaRPr lang="en-US" dirty="0"/>
          </a:p>
        </p:txBody>
      </p:sp>
      <p:sp>
        <p:nvSpPr>
          <p:cNvPr id="4" name="Text Placeholder 3">
            <a:extLst>
              <a:ext uri="{FF2B5EF4-FFF2-40B4-BE49-F238E27FC236}">
                <a16:creationId xmlns:a16="http://schemas.microsoft.com/office/drawing/2014/main" id="{F7167738-07F6-580E-DEC1-4B4599FEB240}"/>
              </a:ext>
            </a:extLst>
          </p:cNvPr>
          <p:cNvSpPr>
            <a:spLocks noGrp="1"/>
          </p:cNvSpPr>
          <p:nvPr>
            <p:ph type="body" sz="quarter" idx="14"/>
          </p:nvPr>
        </p:nvSpPr>
        <p:spPr/>
        <p:txBody>
          <a:bodyPr/>
          <a:lstStyle/>
          <a:p>
            <a:r>
              <a:rPr lang="en-US" dirty="0"/>
              <a:t>Source: https://</a:t>
            </a:r>
            <a:r>
              <a:rPr lang="en-US" dirty="0" err="1"/>
              <a:t>aidsvu.org</a:t>
            </a:r>
            <a:r>
              <a:rPr lang="en-US" dirty="0"/>
              <a:t>/prep-use-race-ethnicity-launch-22/</a:t>
            </a:r>
          </a:p>
        </p:txBody>
      </p:sp>
      <p:pic>
        <p:nvPicPr>
          <p:cNvPr id="5" name="Picture 2">
            <a:extLst>
              <a:ext uri="{FF2B5EF4-FFF2-40B4-BE49-F238E27FC236}">
                <a16:creationId xmlns:a16="http://schemas.microsoft.com/office/drawing/2014/main" id="{089EE410-C2A3-3D6B-1146-55028EA90CC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8155" y="1649694"/>
            <a:ext cx="4435654" cy="28388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294EE11B-6D4C-B66B-4987-958763EBF558}"/>
              </a:ext>
            </a:extLst>
          </p:cNvPr>
          <p:cNvPicPr>
            <a:picLocks noChangeAspect="1"/>
          </p:cNvPicPr>
          <p:nvPr/>
        </p:nvPicPr>
        <p:blipFill>
          <a:blip r:embed="rId3"/>
          <a:stretch>
            <a:fillRect/>
          </a:stretch>
        </p:blipFill>
        <p:spPr>
          <a:xfrm>
            <a:off x="5948615" y="4789780"/>
            <a:ext cx="1019243" cy="309555"/>
          </a:xfrm>
          <a:prstGeom prst="rect">
            <a:avLst/>
          </a:prstGeom>
        </p:spPr>
      </p:pic>
      <p:pic>
        <p:nvPicPr>
          <p:cNvPr id="8" name="Picture 7">
            <a:extLst>
              <a:ext uri="{FF2B5EF4-FFF2-40B4-BE49-F238E27FC236}">
                <a16:creationId xmlns:a16="http://schemas.microsoft.com/office/drawing/2014/main" id="{A82E2CDB-A13D-E19A-7A2D-421BBF5D4D57}"/>
              </a:ext>
            </a:extLst>
          </p:cNvPr>
          <p:cNvPicPr>
            <a:picLocks noChangeAspect="1"/>
          </p:cNvPicPr>
          <p:nvPr/>
        </p:nvPicPr>
        <p:blipFill rotWithShape="1">
          <a:blip r:embed="rId4"/>
          <a:srcRect l="17058" t="22582" r="19444" b="22581"/>
          <a:stretch/>
        </p:blipFill>
        <p:spPr>
          <a:xfrm>
            <a:off x="7021003" y="4790214"/>
            <a:ext cx="785392" cy="302611"/>
          </a:xfrm>
          <a:prstGeom prst="rect">
            <a:avLst/>
          </a:prstGeom>
        </p:spPr>
      </p:pic>
    </p:spTree>
    <p:extLst>
      <p:ext uri="{BB962C8B-B14F-4D97-AF65-F5344CB8AC3E}">
        <p14:creationId xmlns:p14="http://schemas.microsoft.com/office/powerpoint/2010/main" val="2088297609"/>
      </p:ext>
    </p:extLst>
  </p:cSld>
  <p:clrMapOvr>
    <a:masterClrMapping/>
  </p:clrMapOvr>
  <p:transition spd="slow" advTm="30865"/>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10AE0-EDBB-0DBC-65AC-1F834E7CB450}"/>
              </a:ext>
            </a:extLst>
          </p:cNvPr>
          <p:cNvSpPr>
            <a:spLocks noGrp="1"/>
          </p:cNvSpPr>
          <p:nvPr>
            <p:ph type="title"/>
          </p:nvPr>
        </p:nvSpPr>
        <p:spPr/>
        <p:txBody>
          <a:bodyPr/>
          <a:lstStyle/>
          <a:p>
            <a:r>
              <a:rPr lang="en-US" sz="2400" dirty="0"/>
              <a:t>Why Same Day (Rapid) Start for PrEP?</a:t>
            </a:r>
            <a:endParaRPr lang="en-US" dirty="0"/>
          </a:p>
        </p:txBody>
      </p:sp>
      <p:sp>
        <p:nvSpPr>
          <p:cNvPr id="3" name="Content Placeholder 2">
            <a:extLst>
              <a:ext uri="{FF2B5EF4-FFF2-40B4-BE49-F238E27FC236}">
                <a16:creationId xmlns:a16="http://schemas.microsoft.com/office/drawing/2014/main" id="{282BAB3B-0500-37B2-0903-ACB09D5308F3}"/>
              </a:ext>
            </a:extLst>
          </p:cNvPr>
          <p:cNvSpPr>
            <a:spLocks noGrp="1"/>
          </p:cNvSpPr>
          <p:nvPr>
            <p:ph sz="half" idx="2"/>
          </p:nvPr>
        </p:nvSpPr>
        <p:spPr>
          <a:xfrm>
            <a:off x="323851" y="1135604"/>
            <a:ext cx="3092829" cy="3600450"/>
          </a:xfrm>
        </p:spPr>
        <p:txBody>
          <a:bodyPr>
            <a:normAutofit/>
          </a:bodyPr>
          <a:lstStyle/>
          <a:p>
            <a:r>
              <a:rPr lang="en-US" sz="1500" dirty="0"/>
              <a:t>Delays and extra steps while obtaining </a:t>
            </a:r>
            <a:r>
              <a:rPr lang="en-US" sz="1500" dirty="0" err="1"/>
              <a:t>PrEP</a:t>
            </a:r>
            <a:r>
              <a:rPr lang="en-US" sz="1500" dirty="0"/>
              <a:t> may lead to attrition and fewer new starts or restarts.</a:t>
            </a:r>
          </a:p>
          <a:p>
            <a:r>
              <a:rPr lang="en-US" sz="1500" dirty="0"/>
              <a:t>Rapid Start PrEP decreases barriers to uptake and increases the likelihood that someone will start PrEP. </a:t>
            </a:r>
          </a:p>
          <a:p>
            <a:r>
              <a:rPr lang="en-US" sz="1500" dirty="0"/>
              <a:t>Rapid PrEP shortens the time an individual  is susceptible to HIV.</a:t>
            </a:r>
          </a:p>
          <a:p>
            <a:endParaRPr lang="en-US" sz="1500" dirty="0"/>
          </a:p>
        </p:txBody>
      </p:sp>
      <p:sp>
        <p:nvSpPr>
          <p:cNvPr id="4" name="Text Placeholder 3">
            <a:extLst>
              <a:ext uri="{FF2B5EF4-FFF2-40B4-BE49-F238E27FC236}">
                <a16:creationId xmlns:a16="http://schemas.microsoft.com/office/drawing/2014/main" id="{24E42CA2-C320-E253-6D92-136A955A8FDB}"/>
              </a:ext>
            </a:extLst>
          </p:cNvPr>
          <p:cNvSpPr>
            <a:spLocks noGrp="1"/>
          </p:cNvSpPr>
          <p:nvPr>
            <p:ph type="body" sz="quarter" idx="14"/>
          </p:nvPr>
        </p:nvSpPr>
        <p:spPr>
          <a:xfrm>
            <a:off x="323850" y="4846321"/>
            <a:ext cx="5242063" cy="240029"/>
          </a:xfrm>
        </p:spPr>
        <p:txBody>
          <a:bodyPr/>
          <a:lstStyle/>
          <a:p>
            <a:r>
              <a:rPr lang="en-US" sz="1050" b="0" i="0" dirty="0">
                <a:solidFill>
                  <a:srgbClr val="00497F"/>
                </a:solidFill>
                <a:effectLst/>
                <a:latin typeface="BlinkMacSystemFont"/>
              </a:rPr>
              <a:t>Source: Rowan SE, et al. Lancet HIV. 2021:8(2): e114-e120. </a:t>
            </a:r>
            <a:endParaRPr lang="en-US" sz="1050" dirty="0">
              <a:solidFill>
                <a:srgbClr val="00497F"/>
              </a:solidFill>
            </a:endParaRPr>
          </a:p>
        </p:txBody>
      </p:sp>
      <p:pic>
        <p:nvPicPr>
          <p:cNvPr id="5" name="Content Placeholder 3">
            <a:extLst>
              <a:ext uri="{FF2B5EF4-FFF2-40B4-BE49-F238E27FC236}">
                <a16:creationId xmlns:a16="http://schemas.microsoft.com/office/drawing/2014/main" id="{50610892-9C6E-4072-D3F2-7B409550B3A3}"/>
              </a:ext>
            </a:extLst>
          </p:cNvPr>
          <p:cNvPicPr>
            <a:picLocks noChangeAspect="1"/>
          </p:cNvPicPr>
          <p:nvPr/>
        </p:nvPicPr>
        <p:blipFill rotWithShape="1">
          <a:blip r:embed="rId3"/>
          <a:srcRect r="2511" b="-2"/>
          <a:stretch/>
        </p:blipFill>
        <p:spPr>
          <a:xfrm>
            <a:off x="3515207" y="988795"/>
            <a:ext cx="5404675" cy="3700585"/>
          </a:xfrm>
          <a:prstGeom prst="rect">
            <a:avLst/>
          </a:prstGeom>
        </p:spPr>
      </p:pic>
      <p:sp>
        <p:nvSpPr>
          <p:cNvPr id="7" name="Rectangle 6">
            <a:extLst>
              <a:ext uri="{FF2B5EF4-FFF2-40B4-BE49-F238E27FC236}">
                <a16:creationId xmlns:a16="http://schemas.microsoft.com/office/drawing/2014/main" id="{34E3E8EF-B142-8466-B4DF-EF8C4DF8E216}"/>
              </a:ext>
            </a:extLst>
          </p:cNvPr>
          <p:cNvSpPr/>
          <p:nvPr/>
        </p:nvSpPr>
        <p:spPr>
          <a:xfrm>
            <a:off x="8068796" y="2705099"/>
            <a:ext cx="849780" cy="606425"/>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5BC20B9-D0AE-9846-E710-A41EEC4481F7}"/>
              </a:ext>
            </a:extLst>
          </p:cNvPr>
          <p:cNvPicPr>
            <a:picLocks noChangeAspect="1"/>
          </p:cNvPicPr>
          <p:nvPr/>
        </p:nvPicPr>
        <p:blipFill>
          <a:blip r:embed="rId4"/>
          <a:stretch>
            <a:fillRect/>
          </a:stretch>
        </p:blipFill>
        <p:spPr>
          <a:xfrm>
            <a:off x="5948615" y="4789780"/>
            <a:ext cx="1019243" cy="309555"/>
          </a:xfrm>
          <a:prstGeom prst="rect">
            <a:avLst/>
          </a:prstGeom>
        </p:spPr>
      </p:pic>
      <p:pic>
        <p:nvPicPr>
          <p:cNvPr id="10" name="Picture 9">
            <a:extLst>
              <a:ext uri="{FF2B5EF4-FFF2-40B4-BE49-F238E27FC236}">
                <a16:creationId xmlns:a16="http://schemas.microsoft.com/office/drawing/2014/main" id="{199E8D12-C05E-A27E-65D1-F2D74843993A}"/>
              </a:ext>
            </a:extLst>
          </p:cNvPr>
          <p:cNvPicPr>
            <a:picLocks noChangeAspect="1"/>
          </p:cNvPicPr>
          <p:nvPr/>
        </p:nvPicPr>
        <p:blipFill rotWithShape="1">
          <a:blip r:embed="rId5"/>
          <a:srcRect l="17058" t="22582" r="19444" b="22581"/>
          <a:stretch/>
        </p:blipFill>
        <p:spPr>
          <a:xfrm>
            <a:off x="7021003" y="4790214"/>
            <a:ext cx="785392" cy="302611"/>
          </a:xfrm>
          <a:prstGeom prst="rect">
            <a:avLst/>
          </a:prstGeom>
        </p:spPr>
      </p:pic>
    </p:spTree>
    <p:extLst>
      <p:ext uri="{BB962C8B-B14F-4D97-AF65-F5344CB8AC3E}">
        <p14:creationId xmlns:p14="http://schemas.microsoft.com/office/powerpoint/2010/main" val="4193948984"/>
      </p:ext>
    </p:extLst>
  </p:cSld>
  <p:clrMapOvr>
    <a:masterClrMapping/>
  </p:clrMapOvr>
  <p:transition spd="slow" advTm="57947"/>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D4238-52E0-2360-417B-73EAC6F1C3E4}"/>
              </a:ext>
            </a:extLst>
          </p:cNvPr>
          <p:cNvSpPr>
            <a:spLocks noGrp="1"/>
          </p:cNvSpPr>
          <p:nvPr>
            <p:ph type="title"/>
          </p:nvPr>
        </p:nvSpPr>
        <p:spPr/>
        <p:txBody>
          <a:bodyPr/>
          <a:lstStyle/>
          <a:p>
            <a:r>
              <a:rPr lang="en-US" dirty="0"/>
              <a:t>Caveats for Same-Day Start for PrEP	</a:t>
            </a:r>
          </a:p>
        </p:txBody>
      </p:sp>
      <p:sp>
        <p:nvSpPr>
          <p:cNvPr id="3" name="Text Placeholder 2">
            <a:extLst>
              <a:ext uri="{FF2B5EF4-FFF2-40B4-BE49-F238E27FC236}">
                <a16:creationId xmlns:a16="http://schemas.microsoft.com/office/drawing/2014/main" id="{3BAC23BE-95B2-79F5-4802-183A7E9154F9}"/>
              </a:ext>
            </a:extLst>
          </p:cNvPr>
          <p:cNvSpPr>
            <a:spLocks noGrp="1"/>
          </p:cNvSpPr>
          <p:nvPr>
            <p:ph type="body" sz="quarter" idx="14"/>
          </p:nvPr>
        </p:nvSpPr>
        <p:spPr/>
        <p:txBody>
          <a:bodyPr/>
          <a:lstStyle/>
          <a:p>
            <a:endParaRPr lang="en-US" dirty="0"/>
          </a:p>
        </p:txBody>
      </p:sp>
      <p:graphicFrame>
        <p:nvGraphicFramePr>
          <p:cNvPr id="6" name="Content Placeholder 2">
            <a:extLst>
              <a:ext uri="{FF2B5EF4-FFF2-40B4-BE49-F238E27FC236}">
                <a16:creationId xmlns:a16="http://schemas.microsoft.com/office/drawing/2014/main" id="{D2C9333C-50BD-7B23-A867-664B866A4621}"/>
              </a:ext>
            </a:extLst>
          </p:cNvPr>
          <p:cNvGraphicFramePr>
            <a:graphicFrameLocks/>
          </p:cNvGraphicFramePr>
          <p:nvPr>
            <p:extLst>
              <p:ext uri="{D42A27DB-BD31-4B8C-83A1-F6EECF244321}">
                <p14:modId xmlns:p14="http://schemas.microsoft.com/office/powerpoint/2010/main" val="3675296749"/>
              </p:ext>
            </p:extLst>
          </p:nvPr>
        </p:nvGraphicFramePr>
        <p:xfrm>
          <a:off x="1167193" y="1359673"/>
          <a:ext cx="7196171" cy="29777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2D17E7F5-0F42-094B-5ED7-B4995DF7617D}"/>
              </a:ext>
            </a:extLst>
          </p:cNvPr>
          <p:cNvPicPr>
            <a:picLocks noChangeAspect="1"/>
          </p:cNvPicPr>
          <p:nvPr/>
        </p:nvPicPr>
        <p:blipFill>
          <a:blip r:embed="rId7"/>
          <a:stretch>
            <a:fillRect/>
          </a:stretch>
        </p:blipFill>
        <p:spPr>
          <a:xfrm>
            <a:off x="5948615" y="4789780"/>
            <a:ext cx="1019243" cy="309555"/>
          </a:xfrm>
          <a:prstGeom prst="rect">
            <a:avLst/>
          </a:prstGeom>
        </p:spPr>
      </p:pic>
      <p:pic>
        <p:nvPicPr>
          <p:cNvPr id="8" name="Picture 7">
            <a:extLst>
              <a:ext uri="{FF2B5EF4-FFF2-40B4-BE49-F238E27FC236}">
                <a16:creationId xmlns:a16="http://schemas.microsoft.com/office/drawing/2014/main" id="{5F0D5F16-5C2C-A5D7-FE94-DD4DD60D47AF}"/>
              </a:ext>
            </a:extLst>
          </p:cNvPr>
          <p:cNvPicPr>
            <a:picLocks noChangeAspect="1"/>
          </p:cNvPicPr>
          <p:nvPr/>
        </p:nvPicPr>
        <p:blipFill rotWithShape="1">
          <a:blip r:embed="rId8"/>
          <a:srcRect l="17058" t="22582" r="19444" b="22581"/>
          <a:stretch/>
        </p:blipFill>
        <p:spPr>
          <a:xfrm>
            <a:off x="7021003" y="4790214"/>
            <a:ext cx="785392" cy="302611"/>
          </a:xfrm>
          <a:prstGeom prst="rect">
            <a:avLst/>
          </a:prstGeom>
        </p:spPr>
      </p:pic>
    </p:spTree>
    <p:extLst>
      <p:ext uri="{BB962C8B-B14F-4D97-AF65-F5344CB8AC3E}">
        <p14:creationId xmlns:p14="http://schemas.microsoft.com/office/powerpoint/2010/main" val="3986939601"/>
      </p:ext>
    </p:extLst>
  </p:cSld>
  <p:clrMapOvr>
    <a:masterClrMapping/>
  </p:clrMapOvr>
  <p:transition spd="slow" advTm="25196"/>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7B894-07D3-35CA-D30F-E81C6535F84B}"/>
              </a:ext>
            </a:extLst>
          </p:cNvPr>
          <p:cNvSpPr>
            <a:spLocks noGrp="1"/>
          </p:cNvSpPr>
          <p:nvPr>
            <p:ph type="title"/>
          </p:nvPr>
        </p:nvSpPr>
        <p:spPr/>
        <p:txBody>
          <a:bodyPr/>
          <a:lstStyle/>
          <a:p>
            <a:r>
              <a:rPr lang="en-US" sz="2400" dirty="0"/>
              <a:t>New York City Experience</a:t>
            </a:r>
            <a:endParaRPr lang="en-US" dirty="0"/>
          </a:p>
        </p:txBody>
      </p:sp>
      <p:sp>
        <p:nvSpPr>
          <p:cNvPr id="3" name="Content Placeholder 2">
            <a:extLst>
              <a:ext uri="{FF2B5EF4-FFF2-40B4-BE49-F238E27FC236}">
                <a16:creationId xmlns:a16="http://schemas.microsoft.com/office/drawing/2014/main" id="{E59C4543-8CE9-8A97-670E-F04EC75B2D19}"/>
              </a:ext>
            </a:extLst>
          </p:cNvPr>
          <p:cNvSpPr>
            <a:spLocks noGrp="1"/>
          </p:cNvSpPr>
          <p:nvPr>
            <p:ph sz="half" idx="2"/>
          </p:nvPr>
        </p:nvSpPr>
        <p:spPr/>
        <p:txBody>
          <a:bodyPr>
            <a:normAutofit/>
          </a:bodyPr>
          <a:lstStyle/>
          <a:p>
            <a:r>
              <a:rPr lang="en-US" sz="1600" dirty="0"/>
              <a:t>Individuals offered Same-Day PrEP if they had a negative rapid HIV test and did not meet any criteria for Delayed PrEP. </a:t>
            </a:r>
          </a:p>
          <a:p>
            <a:r>
              <a:rPr lang="en-US" sz="1600" dirty="0"/>
              <a:t>Only 4 </a:t>
            </a:r>
            <a:r>
              <a:rPr lang="en-US" sz="1600"/>
              <a:t>of 1,387 </a:t>
            </a:r>
            <a:r>
              <a:rPr lang="en-US" sz="1600" dirty="0"/>
              <a:t>individuals who received Same-Day PrEP were advised to stop PrEP due to a positive HIV test or low GFR. </a:t>
            </a:r>
          </a:p>
          <a:p>
            <a:r>
              <a:rPr lang="en-US" sz="1600" dirty="0">
                <a:solidFill>
                  <a:srgbClr val="333333"/>
                </a:solidFill>
                <a:effectLst/>
                <a:ea typeface="Times New Roman" panose="02020603050405020304" pitchFamily="18" charset="0"/>
              </a:rPr>
              <a:t>Among the individuals  assigned to  delayed PrEP, only 35% of those without medical contraindications (15 individuals) started PrEP within 60 days of the initial visit.</a:t>
            </a:r>
            <a:endParaRPr lang="en-US" sz="1600" dirty="0"/>
          </a:p>
          <a:p>
            <a:endParaRPr lang="en-US" sz="1600" dirty="0"/>
          </a:p>
        </p:txBody>
      </p:sp>
      <p:sp>
        <p:nvSpPr>
          <p:cNvPr id="4" name="Text Placeholder 3">
            <a:extLst>
              <a:ext uri="{FF2B5EF4-FFF2-40B4-BE49-F238E27FC236}">
                <a16:creationId xmlns:a16="http://schemas.microsoft.com/office/drawing/2014/main" id="{25D635CF-2A95-AA8F-41E8-528780EB289B}"/>
              </a:ext>
            </a:extLst>
          </p:cNvPr>
          <p:cNvSpPr>
            <a:spLocks noGrp="1"/>
          </p:cNvSpPr>
          <p:nvPr>
            <p:ph type="body" sz="quarter" idx="14"/>
          </p:nvPr>
        </p:nvSpPr>
        <p:spPr>
          <a:xfrm>
            <a:off x="323850" y="4846321"/>
            <a:ext cx="6442710" cy="240029"/>
          </a:xfrm>
        </p:spPr>
        <p:txBody>
          <a:bodyPr/>
          <a:lstStyle/>
          <a:p>
            <a:r>
              <a:rPr lang="en-US" sz="900" dirty="0">
                <a:solidFill>
                  <a:srgbClr val="00497F"/>
                </a:solidFill>
                <a:effectLst/>
                <a:latin typeface="+mn-lt"/>
                <a:ea typeface="Times New Roman" panose="02020603050405020304" pitchFamily="18" charset="0"/>
              </a:rPr>
              <a:t>Source: Mikati T, et al. Program and abstracts of CROI; March 2019; Seattle, WA. Abstract 962. </a:t>
            </a:r>
            <a:endParaRPr lang="en-US" sz="900" dirty="0">
              <a:solidFill>
                <a:srgbClr val="00497F"/>
              </a:solidFill>
              <a:latin typeface="+mn-lt"/>
            </a:endParaRPr>
          </a:p>
        </p:txBody>
      </p:sp>
      <p:pic>
        <p:nvPicPr>
          <p:cNvPr id="7" name="Picture 6">
            <a:extLst>
              <a:ext uri="{FF2B5EF4-FFF2-40B4-BE49-F238E27FC236}">
                <a16:creationId xmlns:a16="http://schemas.microsoft.com/office/drawing/2014/main" id="{64F3306B-960F-50F6-93EE-F4FB16939D58}"/>
              </a:ext>
            </a:extLst>
          </p:cNvPr>
          <p:cNvPicPr>
            <a:picLocks noChangeAspect="1"/>
          </p:cNvPicPr>
          <p:nvPr/>
        </p:nvPicPr>
        <p:blipFill>
          <a:blip r:embed="rId2"/>
          <a:stretch>
            <a:fillRect/>
          </a:stretch>
        </p:blipFill>
        <p:spPr>
          <a:xfrm>
            <a:off x="5948615" y="4789780"/>
            <a:ext cx="1019243" cy="309555"/>
          </a:xfrm>
          <a:prstGeom prst="rect">
            <a:avLst/>
          </a:prstGeom>
        </p:spPr>
      </p:pic>
      <p:pic>
        <p:nvPicPr>
          <p:cNvPr id="8" name="Picture 7">
            <a:extLst>
              <a:ext uri="{FF2B5EF4-FFF2-40B4-BE49-F238E27FC236}">
                <a16:creationId xmlns:a16="http://schemas.microsoft.com/office/drawing/2014/main" id="{95682F2D-FD42-530C-005D-50D13406DC87}"/>
              </a:ext>
            </a:extLst>
          </p:cNvPr>
          <p:cNvPicPr>
            <a:picLocks noChangeAspect="1"/>
          </p:cNvPicPr>
          <p:nvPr/>
        </p:nvPicPr>
        <p:blipFill rotWithShape="1">
          <a:blip r:embed="rId3"/>
          <a:srcRect l="17058" t="22582" r="19444" b="22581"/>
          <a:stretch/>
        </p:blipFill>
        <p:spPr>
          <a:xfrm>
            <a:off x="7021003" y="4790214"/>
            <a:ext cx="785392" cy="302611"/>
          </a:xfrm>
          <a:prstGeom prst="rect">
            <a:avLst/>
          </a:prstGeom>
        </p:spPr>
      </p:pic>
      <p:pic>
        <p:nvPicPr>
          <p:cNvPr id="16" name="Picture 15">
            <a:extLst>
              <a:ext uri="{FF2B5EF4-FFF2-40B4-BE49-F238E27FC236}">
                <a16:creationId xmlns:a16="http://schemas.microsoft.com/office/drawing/2014/main" id="{4A2802A1-D6A0-0546-41DE-7C9BCDC5DFE7}"/>
              </a:ext>
            </a:extLst>
          </p:cNvPr>
          <p:cNvPicPr>
            <a:picLocks noChangeAspect="1"/>
          </p:cNvPicPr>
          <p:nvPr/>
        </p:nvPicPr>
        <p:blipFill>
          <a:blip r:embed="rId4"/>
          <a:stretch>
            <a:fillRect/>
          </a:stretch>
        </p:blipFill>
        <p:spPr>
          <a:xfrm>
            <a:off x="849902" y="971275"/>
            <a:ext cx="2592953" cy="3753435"/>
          </a:xfrm>
          <a:prstGeom prst="rect">
            <a:avLst/>
          </a:prstGeom>
        </p:spPr>
      </p:pic>
    </p:spTree>
    <p:extLst>
      <p:ext uri="{BB962C8B-B14F-4D97-AF65-F5344CB8AC3E}">
        <p14:creationId xmlns:p14="http://schemas.microsoft.com/office/powerpoint/2010/main" val="2709906902"/>
      </p:ext>
    </p:extLst>
  </p:cSld>
  <p:clrMapOvr>
    <a:masterClrMapping/>
  </p:clrMapOvr>
  <p:transition spd="slow" advTm="88853"/>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FB2D0-C0D7-E282-C9FD-EE2578344F7E}"/>
              </a:ext>
            </a:extLst>
          </p:cNvPr>
          <p:cNvSpPr>
            <a:spLocks noGrp="1"/>
          </p:cNvSpPr>
          <p:nvPr>
            <p:ph type="title"/>
          </p:nvPr>
        </p:nvSpPr>
        <p:spPr/>
        <p:txBody>
          <a:bodyPr/>
          <a:lstStyle/>
          <a:p>
            <a:r>
              <a:rPr lang="en-US" sz="2400" dirty="0"/>
              <a:t>Denver Experience</a:t>
            </a:r>
            <a:endParaRPr lang="en-US" dirty="0"/>
          </a:p>
        </p:txBody>
      </p:sp>
      <p:sp>
        <p:nvSpPr>
          <p:cNvPr id="3" name="Content Placeholder 2">
            <a:extLst>
              <a:ext uri="{FF2B5EF4-FFF2-40B4-BE49-F238E27FC236}">
                <a16:creationId xmlns:a16="http://schemas.microsoft.com/office/drawing/2014/main" id="{902F9FF0-E9CE-CAAC-1120-A708359F3A6B}"/>
              </a:ext>
            </a:extLst>
          </p:cNvPr>
          <p:cNvSpPr>
            <a:spLocks noGrp="1"/>
          </p:cNvSpPr>
          <p:nvPr>
            <p:ph sz="half" idx="2"/>
          </p:nvPr>
        </p:nvSpPr>
        <p:spPr>
          <a:xfrm>
            <a:off x="279890" y="1265359"/>
            <a:ext cx="3066623" cy="3010151"/>
          </a:xfrm>
        </p:spPr>
        <p:txBody>
          <a:bodyPr>
            <a:normAutofit/>
          </a:bodyPr>
          <a:lstStyle/>
          <a:p>
            <a:r>
              <a:rPr lang="en-US" sz="1400" dirty="0"/>
              <a:t>Individuals with indications for PrEP who received care in the Denver Sexual Health Clinic were offered a 30-day PrEP starter pack if no contraindications to same-day PrEP were identified. </a:t>
            </a:r>
          </a:p>
          <a:p>
            <a:r>
              <a:rPr lang="en-US" sz="1400" dirty="0"/>
              <a:t>57% of those who started Same-Day PrEP attended at least 2 PrEP follow-up visits. </a:t>
            </a:r>
          </a:p>
        </p:txBody>
      </p:sp>
      <p:sp>
        <p:nvSpPr>
          <p:cNvPr id="4" name="Text Placeholder 3">
            <a:extLst>
              <a:ext uri="{FF2B5EF4-FFF2-40B4-BE49-F238E27FC236}">
                <a16:creationId xmlns:a16="http://schemas.microsoft.com/office/drawing/2014/main" id="{E09AA914-6FF8-E013-D038-BFA8867EC9C8}"/>
              </a:ext>
            </a:extLst>
          </p:cNvPr>
          <p:cNvSpPr>
            <a:spLocks noGrp="1"/>
          </p:cNvSpPr>
          <p:nvPr>
            <p:ph type="body" sz="quarter" idx="14"/>
          </p:nvPr>
        </p:nvSpPr>
        <p:spPr>
          <a:xfrm>
            <a:off x="323850" y="4846321"/>
            <a:ext cx="6013340" cy="240029"/>
          </a:xfrm>
        </p:spPr>
        <p:txBody>
          <a:bodyPr/>
          <a:lstStyle/>
          <a:p>
            <a:r>
              <a:rPr lang="en-US" sz="900" b="0" i="0" dirty="0">
                <a:solidFill>
                  <a:srgbClr val="00497F"/>
                </a:solidFill>
                <a:effectLst/>
                <a:latin typeface="BlinkMacSystemFont"/>
              </a:rPr>
              <a:t>Source: </a:t>
            </a:r>
            <a:r>
              <a:rPr lang="en-US" sz="900" b="0" i="0" dirty="0" err="1">
                <a:solidFill>
                  <a:srgbClr val="00497F"/>
                </a:solidFill>
                <a:effectLst/>
                <a:latin typeface="BlinkMacSystemFont"/>
              </a:rPr>
              <a:t>Kamis</a:t>
            </a:r>
            <a:r>
              <a:rPr lang="en-US" sz="900" b="0" i="0" dirty="0">
                <a:solidFill>
                  <a:srgbClr val="00497F"/>
                </a:solidFill>
                <a:effectLst/>
                <a:latin typeface="BlinkMacSystemFont"/>
              </a:rPr>
              <a:t> KF, et al. Open Forum Infect Dis. 2019;6(7)</a:t>
            </a:r>
            <a:endParaRPr lang="en-US" sz="900" dirty="0">
              <a:solidFill>
                <a:srgbClr val="00497F"/>
              </a:solidFill>
            </a:endParaRPr>
          </a:p>
        </p:txBody>
      </p:sp>
      <p:graphicFrame>
        <p:nvGraphicFramePr>
          <p:cNvPr id="8" name="Chart 7">
            <a:extLst>
              <a:ext uri="{FF2B5EF4-FFF2-40B4-BE49-F238E27FC236}">
                <a16:creationId xmlns:a16="http://schemas.microsoft.com/office/drawing/2014/main" id="{9AA0D2DC-D69E-3D30-8D90-AD82118FA115}"/>
              </a:ext>
            </a:extLst>
          </p:cNvPr>
          <p:cNvGraphicFramePr>
            <a:graphicFrameLocks/>
          </p:cNvGraphicFramePr>
          <p:nvPr>
            <p:extLst>
              <p:ext uri="{D42A27DB-BD31-4B8C-83A1-F6EECF244321}">
                <p14:modId xmlns:p14="http://schemas.microsoft.com/office/powerpoint/2010/main" val="3587072243"/>
              </p:ext>
            </p:extLst>
          </p:nvPr>
        </p:nvGraphicFramePr>
        <p:xfrm>
          <a:off x="3450210" y="1291472"/>
          <a:ext cx="5542961" cy="2751909"/>
        </p:xfrm>
        <a:graphic>
          <a:graphicData uri="http://schemas.openxmlformats.org/drawingml/2006/chart">
            <c:chart xmlns:c="http://schemas.openxmlformats.org/drawingml/2006/chart" xmlns:r="http://schemas.openxmlformats.org/officeDocument/2006/relationships" r:id="rId2"/>
          </a:graphicData>
        </a:graphic>
      </p:graphicFrame>
      <p:cxnSp>
        <p:nvCxnSpPr>
          <p:cNvPr id="12" name="Straight Arrow Connector 11">
            <a:extLst>
              <a:ext uri="{FF2B5EF4-FFF2-40B4-BE49-F238E27FC236}">
                <a16:creationId xmlns:a16="http://schemas.microsoft.com/office/drawing/2014/main" id="{2B5B5F09-34C9-62AB-6124-3674B93A9CFB}"/>
              </a:ext>
            </a:extLst>
          </p:cNvPr>
          <p:cNvCxnSpPr>
            <a:cxnSpLocks/>
          </p:cNvCxnSpPr>
          <p:nvPr/>
        </p:nvCxnSpPr>
        <p:spPr>
          <a:xfrm>
            <a:off x="7403597" y="3354720"/>
            <a:ext cx="533773" cy="0"/>
          </a:xfrm>
          <a:prstGeom prst="straightConnector1">
            <a:avLst/>
          </a:prstGeom>
          <a:ln w="1905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Rounded Rectangle 13">
            <a:extLst>
              <a:ext uri="{FF2B5EF4-FFF2-40B4-BE49-F238E27FC236}">
                <a16:creationId xmlns:a16="http://schemas.microsoft.com/office/drawing/2014/main" id="{990D8054-076C-E7D5-D9DC-F155C597A4EA}"/>
              </a:ext>
            </a:extLst>
          </p:cNvPr>
          <p:cNvSpPr/>
          <p:nvPr/>
        </p:nvSpPr>
        <p:spPr>
          <a:xfrm>
            <a:off x="7343269" y="3102143"/>
            <a:ext cx="640080" cy="182880"/>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chemeClr val="tx1"/>
                </a:solidFill>
                <a:latin typeface="Arial" panose="020B0604020202020204" pitchFamily="34" charset="0"/>
                <a:cs typeface="Arial" panose="020B0604020202020204" pitchFamily="34" charset="0"/>
              </a:rPr>
              <a:t>74%</a:t>
            </a:r>
          </a:p>
        </p:txBody>
      </p:sp>
      <p:cxnSp>
        <p:nvCxnSpPr>
          <p:cNvPr id="16" name="Straight Arrow Connector 15">
            <a:extLst>
              <a:ext uri="{FF2B5EF4-FFF2-40B4-BE49-F238E27FC236}">
                <a16:creationId xmlns:a16="http://schemas.microsoft.com/office/drawing/2014/main" id="{64A25BB6-C909-DCAE-3CCB-F8E1194171BC}"/>
              </a:ext>
            </a:extLst>
          </p:cNvPr>
          <p:cNvCxnSpPr>
            <a:cxnSpLocks/>
          </p:cNvCxnSpPr>
          <p:nvPr/>
        </p:nvCxnSpPr>
        <p:spPr>
          <a:xfrm>
            <a:off x="6200481" y="3354720"/>
            <a:ext cx="533773" cy="0"/>
          </a:xfrm>
          <a:prstGeom prst="straightConnector1">
            <a:avLst/>
          </a:prstGeom>
          <a:ln w="1905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7" name="Rounded Rectangle 16">
            <a:extLst>
              <a:ext uri="{FF2B5EF4-FFF2-40B4-BE49-F238E27FC236}">
                <a16:creationId xmlns:a16="http://schemas.microsoft.com/office/drawing/2014/main" id="{84A48D90-C5F3-4C21-E886-8BC2703BE8FE}"/>
              </a:ext>
            </a:extLst>
          </p:cNvPr>
          <p:cNvSpPr/>
          <p:nvPr/>
        </p:nvSpPr>
        <p:spPr>
          <a:xfrm>
            <a:off x="6142351" y="3102143"/>
            <a:ext cx="640080" cy="182880"/>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chemeClr val="tx1"/>
                </a:solidFill>
                <a:latin typeface="Arial" panose="020B0604020202020204" pitchFamily="34" charset="0"/>
                <a:cs typeface="Arial" panose="020B0604020202020204" pitchFamily="34" charset="0"/>
              </a:rPr>
              <a:t>78%</a:t>
            </a:r>
          </a:p>
        </p:txBody>
      </p:sp>
      <p:cxnSp>
        <p:nvCxnSpPr>
          <p:cNvPr id="18" name="Straight Arrow Connector 17">
            <a:extLst>
              <a:ext uri="{FF2B5EF4-FFF2-40B4-BE49-F238E27FC236}">
                <a16:creationId xmlns:a16="http://schemas.microsoft.com/office/drawing/2014/main" id="{757EF11D-0EB5-808B-4101-ABF1E8805A4B}"/>
              </a:ext>
            </a:extLst>
          </p:cNvPr>
          <p:cNvCxnSpPr>
            <a:cxnSpLocks/>
          </p:cNvCxnSpPr>
          <p:nvPr/>
        </p:nvCxnSpPr>
        <p:spPr>
          <a:xfrm>
            <a:off x="5001703" y="3354720"/>
            <a:ext cx="533773" cy="0"/>
          </a:xfrm>
          <a:prstGeom prst="straightConnector1">
            <a:avLst/>
          </a:prstGeom>
          <a:ln w="1905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9" name="Rounded Rectangle 18">
            <a:extLst>
              <a:ext uri="{FF2B5EF4-FFF2-40B4-BE49-F238E27FC236}">
                <a16:creationId xmlns:a16="http://schemas.microsoft.com/office/drawing/2014/main" id="{A8FF18F3-9B89-009D-96B6-1EE575C4F0E1}"/>
              </a:ext>
            </a:extLst>
          </p:cNvPr>
          <p:cNvSpPr/>
          <p:nvPr/>
        </p:nvSpPr>
        <p:spPr>
          <a:xfrm>
            <a:off x="4943573" y="3102143"/>
            <a:ext cx="640080" cy="182880"/>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chemeClr val="tx1"/>
                </a:solidFill>
                <a:latin typeface="Arial" panose="020B0604020202020204" pitchFamily="34" charset="0"/>
                <a:cs typeface="Arial" panose="020B0604020202020204" pitchFamily="34" charset="0"/>
              </a:rPr>
              <a:t>76%</a:t>
            </a:r>
          </a:p>
        </p:txBody>
      </p:sp>
      <p:pic>
        <p:nvPicPr>
          <p:cNvPr id="5" name="Picture 4">
            <a:extLst>
              <a:ext uri="{FF2B5EF4-FFF2-40B4-BE49-F238E27FC236}">
                <a16:creationId xmlns:a16="http://schemas.microsoft.com/office/drawing/2014/main" id="{7CD6F378-3F86-BDE0-2670-6E0378E8EA15}"/>
              </a:ext>
            </a:extLst>
          </p:cNvPr>
          <p:cNvPicPr>
            <a:picLocks noChangeAspect="1"/>
          </p:cNvPicPr>
          <p:nvPr/>
        </p:nvPicPr>
        <p:blipFill>
          <a:blip r:embed="rId3"/>
          <a:stretch>
            <a:fillRect/>
          </a:stretch>
        </p:blipFill>
        <p:spPr>
          <a:xfrm>
            <a:off x="5948615" y="4789780"/>
            <a:ext cx="1019243" cy="309555"/>
          </a:xfrm>
          <a:prstGeom prst="rect">
            <a:avLst/>
          </a:prstGeom>
        </p:spPr>
      </p:pic>
      <p:pic>
        <p:nvPicPr>
          <p:cNvPr id="6" name="Picture 5">
            <a:extLst>
              <a:ext uri="{FF2B5EF4-FFF2-40B4-BE49-F238E27FC236}">
                <a16:creationId xmlns:a16="http://schemas.microsoft.com/office/drawing/2014/main" id="{E815A550-8C3A-3F22-5572-8D2FE9594B9B}"/>
              </a:ext>
            </a:extLst>
          </p:cNvPr>
          <p:cNvPicPr>
            <a:picLocks noChangeAspect="1"/>
          </p:cNvPicPr>
          <p:nvPr/>
        </p:nvPicPr>
        <p:blipFill rotWithShape="1">
          <a:blip r:embed="rId4"/>
          <a:srcRect l="17058" t="22582" r="19444" b="22581"/>
          <a:stretch/>
        </p:blipFill>
        <p:spPr>
          <a:xfrm>
            <a:off x="7021003" y="4790214"/>
            <a:ext cx="785392" cy="302611"/>
          </a:xfrm>
          <a:prstGeom prst="rect">
            <a:avLst/>
          </a:prstGeom>
        </p:spPr>
      </p:pic>
    </p:spTree>
    <p:extLst>
      <p:ext uri="{BB962C8B-B14F-4D97-AF65-F5344CB8AC3E}">
        <p14:creationId xmlns:p14="http://schemas.microsoft.com/office/powerpoint/2010/main" val="3459167554"/>
      </p:ext>
    </p:extLst>
  </p:cSld>
  <p:clrMapOvr>
    <a:masterClrMapping/>
  </p:clrMapOvr>
  <p:transition spd="slow" advTm="54838"/>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CC3D1215-F81D-89A2-0DB6-1314E75EFF9B}"/>
              </a:ext>
            </a:extLst>
          </p:cNvPr>
          <p:cNvGraphicFramePr>
            <a:graphicFrameLocks/>
          </p:cNvGraphicFramePr>
          <p:nvPr>
            <p:extLst>
              <p:ext uri="{D42A27DB-BD31-4B8C-83A1-F6EECF244321}">
                <p14:modId xmlns:p14="http://schemas.microsoft.com/office/powerpoint/2010/main" val="2032668309"/>
              </p:ext>
            </p:extLst>
          </p:nvPr>
        </p:nvGraphicFramePr>
        <p:xfrm>
          <a:off x="3700021" y="1459386"/>
          <a:ext cx="5255443" cy="2846895"/>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4CE60F5E-13C0-4120-0653-A76D1439348C}"/>
              </a:ext>
            </a:extLst>
          </p:cNvPr>
          <p:cNvSpPr>
            <a:spLocks noGrp="1"/>
          </p:cNvSpPr>
          <p:nvPr>
            <p:ph type="title"/>
          </p:nvPr>
        </p:nvSpPr>
        <p:spPr/>
        <p:txBody>
          <a:bodyPr/>
          <a:lstStyle/>
          <a:p>
            <a:r>
              <a:rPr lang="en-US" sz="2400" dirty="0"/>
              <a:t>Other Sites with Same Day PrEP models</a:t>
            </a:r>
            <a:endParaRPr lang="en-US" dirty="0"/>
          </a:p>
        </p:txBody>
      </p:sp>
      <p:sp>
        <p:nvSpPr>
          <p:cNvPr id="3" name="Content Placeholder 2">
            <a:extLst>
              <a:ext uri="{FF2B5EF4-FFF2-40B4-BE49-F238E27FC236}">
                <a16:creationId xmlns:a16="http://schemas.microsoft.com/office/drawing/2014/main" id="{B4D50E20-B9D6-F6CF-9F66-66E71FE5BCD6}"/>
              </a:ext>
            </a:extLst>
          </p:cNvPr>
          <p:cNvSpPr>
            <a:spLocks noGrp="1"/>
          </p:cNvSpPr>
          <p:nvPr>
            <p:ph sz="half" idx="2"/>
          </p:nvPr>
        </p:nvSpPr>
        <p:spPr>
          <a:xfrm>
            <a:off x="314424" y="1258904"/>
            <a:ext cx="3079226" cy="2625691"/>
          </a:xfrm>
        </p:spPr>
        <p:txBody>
          <a:bodyPr>
            <a:normAutofit/>
          </a:bodyPr>
          <a:lstStyle/>
          <a:p>
            <a:pPr marL="189738" indent="-189738" defTabSz="758952">
              <a:spcBef>
                <a:spcPts val="830"/>
              </a:spcBef>
            </a:pPr>
            <a:r>
              <a:rPr lang="en-US" sz="1400" kern="1200" dirty="0">
                <a:solidFill>
                  <a:schemeClr val="tx1"/>
                </a:solidFill>
              </a:rPr>
              <a:t>Washington University in St. Louis – adult infectious diseases clinic</a:t>
            </a:r>
          </a:p>
          <a:p>
            <a:pPr marL="189738" indent="-189738" defTabSz="758952">
              <a:spcBef>
                <a:spcPts val="830"/>
              </a:spcBef>
            </a:pPr>
            <a:r>
              <a:rPr lang="en-US" sz="1400" kern="1200" dirty="0">
                <a:solidFill>
                  <a:schemeClr val="tx1"/>
                </a:solidFill>
              </a:rPr>
              <a:t>Howard Brown Health Centers – network of FQHCs in Chicago, IL</a:t>
            </a:r>
          </a:p>
          <a:p>
            <a:pPr marL="189738" indent="-189738" defTabSz="758952">
              <a:spcBef>
                <a:spcPts val="830"/>
              </a:spcBef>
            </a:pPr>
            <a:r>
              <a:rPr lang="en-US" sz="1400" kern="1200" dirty="0">
                <a:solidFill>
                  <a:schemeClr val="tx1"/>
                </a:solidFill>
              </a:rPr>
              <a:t>Jackson, MS – pharmacy-led program at an HIV testing site</a:t>
            </a:r>
          </a:p>
          <a:p>
            <a:pPr marL="189738" indent="-189738" defTabSz="758952">
              <a:spcBef>
                <a:spcPts val="830"/>
              </a:spcBef>
            </a:pPr>
            <a:r>
              <a:rPr lang="en-US" sz="1400" kern="1200" dirty="0">
                <a:solidFill>
                  <a:schemeClr val="tx1"/>
                </a:solidFill>
              </a:rPr>
              <a:t>Seattle &amp; King County Public Health Sexual Health Clinic</a:t>
            </a:r>
          </a:p>
          <a:p>
            <a:endParaRPr lang="en-US" sz="1400" dirty="0"/>
          </a:p>
        </p:txBody>
      </p:sp>
      <p:sp>
        <p:nvSpPr>
          <p:cNvPr id="4" name="Text Placeholder 3">
            <a:extLst>
              <a:ext uri="{FF2B5EF4-FFF2-40B4-BE49-F238E27FC236}">
                <a16:creationId xmlns:a16="http://schemas.microsoft.com/office/drawing/2014/main" id="{36587846-F42D-01C4-52B5-76FB5E8EFA36}"/>
              </a:ext>
            </a:extLst>
          </p:cNvPr>
          <p:cNvSpPr>
            <a:spLocks noGrp="1"/>
          </p:cNvSpPr>
          <p:nvPr>
            <p:ph type="body" sz="quarter" idx="14"/>
          </p:nvPr>
        </p:nvSpPr>
        <p:spPr>
          <a:xfrm>
            <a:off x="220483" y="4564049"/>
            <a:ext cx="6379100" cy="563593"/>
          </a:xfrm>
        </p:spPr>
        <p:txBody>
          <a:bodyPr/>
          <a:lstStyle/>
          <a:p>
            <a:r>
              <a:rPr lang="en-US" sz="900" b="0" i="0" dirty="0">
                <a:solidFill>
                  <a:srgbClr val="00497F"/>
                </a:solidFill>
                <a:effectLst/>
                <a:latin typeface="BlinkMacSystemFont"/>
              </a:rPr>
              <a:t>Rowan SE, et al. Lancet HIV. 2021:8(2): e114-e120. </a:t>
            </a:r>
            <a:endParaRPr lang="en-US" sz="900" dirty="0">
              <a:solidFill>
                <a:srgbClr val="00497F"/>
              </a:solidFill>
            </a:endParaRPr>
          </a:p>
          <a:p>
            <a:r>
              <a:rPr lang="en-US" sz="900" dirty="0">
                <a:solidFill>
                  <a:srgbClr val="00497F"/>
                </a:solidFill>
                <a:effectLst/>
                <a:latin typeface="BlinkMacSystemFont"/>
                <a:ea typeface="Times New Roman" panose="02020603050405020304" pitchFamily="18" charset="0"/>
              </a:rPr>
              <a:t>Khosropour CM, et al. AIDS Patient Care STDS. 2020:34: 1-6</a:t>
            </a:r>
          </a:p>
          <a:p>
            <a:r>
              <a:rPr lang="en-US" sz="900" dirty="0">
                <a:solidFill>
                  <a:srgbClr val="00497F"/>
                </a:solidFill>
                <a:effectLst/>
                <a:latin typeface="BlinkMacSystemFont"/>
                <a:ea typeface="Times New Roman" panose="02020603050405020304" pitchFamily="18" charset="0"/>
              </a:rPr>
              <a:t>Ramchandani MS, et al. J </a:t>
            </a:r>
            <a:r>
              <a:rPr lang="en-US" sz="900" dirty="0" err="1">
                <a:solidFill>
                  <a:srgbClr val="00497F"/>
                </a:solidFill>
                <a:effectLst/>
                <a:latin typeface="BlinkMacSystemFont"/>
                <a:ea typeface="Times New Roman" panose="02020603050405020304" pitchFamily="18" charset="0"/>
              </a:rPr>
              <a:t>Acquir</a:t>
            </a:r>
            <a:r>
              <a:rPr lang="en-US" sz="900" dirty="0">
                <a:solidFill>
                  <a:srgbClr val="00497F"/>
                </a:solidFill>
                <a:effectLst/>
                <a:latin typeface="BlinkMacSystemFont"/>
                <a:ea typeface="Times New Roman" panose="02020603050405020304" pitchFamily="18" charset="0"/>
              </a:rPr>
              <a:t> Immune </a:t>
            </a:r>
            <a:r>
              <a:rPr lang="en-US" sz="900" dirty="0" err="1">
                <a:solidFill>
                  <a:srgbClr val="00497F"/>
                </a:solidFill>
                <a:effectLst/>
                <a:latin typeface="BlinkMacSystemFont"/>
                <a:ea typeface="Times New Roman" panose="02020603050405020304" pitchFamily="18" charset="0"/>
              </a:rPr>
              <a:t>Defic</a:t>
            </a:r>
            <a:r>
              <a:rPr lang="en-US" sz="900" dirty="0">
                <a:solidFill>
                  <a:srgbClr val="00497F"/>
                </a:solidFill>
                <a:effectLst/>
                <a:latin typeface="BlinkMacSystemFont"/>
                <a:ea typeface="Times New Roman" panose="02020603050405020304" pitchFamily="18" charset="0"/>
              </a:rPr>
              <a:t> </a:t>
            </a:r>
            <a:r>
              <a:rPr lang="en-US" sz="900" dirty="0" err="1">
                <a:solidFill>
                  <a:srgbClr val="00497F"/>
                </a:solidFill>
                <a:effectLst/>
                <a:latin typeface="BlinkMacSystemFont"/>
                <a:ea typeface="Times New Roman" panose="02020603050405020304" pitchFamily="18" charset="0"/>
              </a:rPr>
              <a:t>Syndr</a:t>
            </a:r>
            <a:r>
              <a:rPr lang="en-US" sz="900" dirty="0">
                <a:solidFill>
                  <a:srgbClr val="00497F"/>
                </a:solidFill>
                <a:effectLst/>
                <a:latin typeface="BlinkMacSystemFont"/>
                <a:ea typeface="Times New Roman" panose="02020603050405020304" pitchFamily="18" charset="0"/>
              </a:rPr>
              <a:t>. 2022:90: 530-7</a:t>
            </a:r>
            <a:endParaRPr lang="en-US" sz="900" dirty="0">
              <a:solidFill>
                <a:srgbClr val="00497F"/>
              </a:solidFill>
              <a:latin typeface="BlinkMacSystemFont"/>
            </a:endParaRPr>
          </a:p>
        </p:txBody>
      </p:sp>
      <p:sp>
        <p:nvSpPr>
          <p:cNvPr id="9" name="TextBox 8">
            <a:extLst>
              <a:ext uri="{FF2B5EF4-FFF2-40B4-BE49-F238E27FC236}">
                <a16:creationId xmlns:a16="http://schemas.microsoft.com/office/drawing/2014/main" id="{687C555E-EB8B-D869-4E82-2154C78510DC}"/>
              </a:ext>
            </a:extLst>
          </p:cNvPr>
          <p:cNvSpPr txBox="1"/>
          <p:nvPr/>
        </p:nvSpPr>
        <p:spPr>
          <a:xfrm>
            <a:off x="4213781" y="1131652"/>
            <a:ext cx="4600282" cy="409664"/>
          </a:xfrm>
          <a:prstGeom prst="rect">
            <a:avLst/>
          </a:prstGeom>
          <a:solidFill>
            <a:schemeClr val="bg1">
              <a:lumMod val="95000"/>
            </a:schemeClr>
          </a:solidFill>
        </p:spPr>
        <p:txBody>
          <a:bodyPr wrap="square">
            <a:spAutoFit/>
          </a:bodyPr>
          <a:lstStyle/>
          <a:p>
            <a:pPr defTabSz="758952">
              <a:lnSpc>
                <a:spcPct val="107000"/>
              </a:lnSpc>
              <a:spcBef>
                <a:spcPts val="498"/>
              </a:spcBef>
              <a:spcAft>
                <a:spcPts val="498"/>
              </a:spcAft>
            </a:pPr>
            <a:r>
              <a:rPr lang="en-US" sz="1000" kern="1200" dirty="0">
                <a:solidFill>
                  <a:schemeClr val="tx1"/>
                </a:solidFill>
                <a:latin typeface="Arial" panose="020B0604020202020204" pitchFamily="34" charset="0"/>
                <a:cs typeface="Arial" panose="020B0604020202020204" pitchFamily="34" charset="0"/>
              </a:rPr>
              <a:t>Number and Percentage of Patients Retained along Steps of the Same-Day PrEP Continuum at a community HIV testing venue with an on-site pharmacy</a:t>
            </a:r>
            <a:endParaRPr lang="en-US" sz="1000" dirty="0">
              <a:effectLst/>
              <a:latin typeface="Arial" panose="020B0604020202020204" pitchFamily="34" charset="0"/>
              <a:ea typeface="Calibri" panose="020F0502020204030204" pitchFamily="34" charset="0"/>
              <a:cs typeface="Arial" panose="020B0604020202020204" pitchFamily="34" charset="0"/>
            </a:endParaRPr>
          </a:p>
        </p:txBody>
      </p:sp>
      <p:cxnSp>
        <p:nvCxnSpPr>
          <p:cNvPr id="12" name="Straight Arrow Connector 11">
            <a:extLst>
              <a:ext uri="{FF2B5EF4-FFF2-40B4-BE49-F238E27FC236}">
                <a16:creationId xmlns:a16="http://schemas.microsoft.com/office/drawing/2014/main" id="{53A313A5-2D6E-BFC6-1BF1-740C2EA15D64}"/>
              </a:ext>
            </a:extLst>
          </p:cNvPr>
          <p:cNvCxnSpPr>
            <a:cxnSpLocks/>
          </p:cNvCxnSpPr>
          <p:nvPr/>
        </p:nvCxnSpPr>
        <p:spPr>
          <a:xfrm>
            <a:off x="7466029" y="3602736"/>
            <a:ext cx="414779" cy="0"/>
          </a:xfrm>
          <a:prstGeom prst="straightConnector1">
            <a:avLst/>
          </a:prstGeom>
          <a:ln w="1905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Rounded Rectangle 13">
            <a:extLst>
              <a:ext uri="{FF2B5EF4-FFF2-40B4-BE49-F238E27FC236}">
                <a16:creationId xmlns:a16="http://schemas.microsoft.com/office/drawing/2014/main" id="{C119E2CF-679F-1B4E-66FB-059F6B77CB3C}"/>
              </a:ext>
            </a:extLst>
          </p:cNvPr>
          <p:cNvSpPr/>
          <p:nvPr/>
        </p:nvSpPr>
        <p:spPr>
          <a:xfrm>
            <a:off x="7399829" y="3350159"/>
            <a:ext cx="640080" cy="182880"/>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43%</a:t>
            </a:r>
          </a:p>
        </p:txBody>
      </p:sp>
      <p:cxnSp>
        <p:nvCxnSpPr>
          <p:cNvPr id="17" name="Straight Arrow Connector 16">
            <a:extLst>
              <a:ext uri="{FF2B5EF4-FFF2-40B4-BE49-F238E27FC236}">
                <a16:creationId xmlns:a16="http://schemas.microsoft.com/office/drawing/2014/main" id="{B50F72D1-05FE-0E48-2D18-798DAB843D20}"/>
              </a:ext>
            </a:extLst>
          </p:cNvPr>
          <p:cNvCxnSpPr>
            <a:cxnSpLocks/>
          </p:cNvCxnSpPr>
          <p:nvPr/>
        </p:nvCxnSpPr>
        <p:spPr>
          <a:xfrm>
            <a:off x="6314600" y="3602736"/>
            <a:ext cx="414779" cy="0"/>
          </a:xfrm>
          <a:prstGeom prst="straightConnector1">
            <a:avLst/>
          </a:prstGeom>
          <a:ln w="1905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8" name="Rounded Rectangle 17">
            <a:extLst>
              <a:ext uri="{FF2B5EF4-FFF2-40B4-BE49-F238E27FC236}">
                <a16:creationId xmlns:a16="http://schemas.microsoft.com/office/drawing/2014/main" id="{258D1EA7-24D1-0A33-8C09-0E5B04F55F81}"/>
              </a:ext>
            </a:extLst>
          </p:cNvPr>
          <p:cNvSpPr/>
          <p:nvPr/>
        </p:nvSpPr>
        <p:spPr>
          <a:xfrm>
            <a:off x="6238875" y="3350159"/>
            <a:ext cx="640080" cy="182880"/>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77%</a:t>
            </a:r>
          </a:p>
        </p:txBody>
      </p:sp>
      <p:cxnSp>
        <p:nvCxnSpPr>
          <p:cNvPr id="19" name="Straight Arrow Connector 18">
            <a:extLst>
              <a:ext uri="{FF2B5EF4-FFF2-40B4-BE49-F238E27FC236}">
                <a16:creationId xmlns:a16="http://schemas.microsoft.com/office/drawing/2014/main" id="{9827F737-1AE0-D0E6-D3AF-BF681BCCDFD6}"/>
              </a:ext>
            </a:extLst>
          </p:cNvPr>
          <p:cNvCxnSpPr>
            <a:cxnSpLocks/>
          </p:cNvCxnSpPr>
          <p:nvPr/>
        </p:nvCxnSpPr>
        <p:spPr>
          <a:xfrm>
            <a:off x="5171600" y="3602736"/>
            <a:ext cx="414779" cy="0"/>
          </a:xfrm>
          <a:prstGeom prst="straightConnector1">
            <a:avLst/>
          </a:prstGeom>
          <a:ln w="1905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0" name="Rounded Rectangle 19">
            <a:extLst>
              <a:ext uri="{FF2B5EF4-FFF2-40B4-BE49-F238E27FC236}">
                <a16:creationId xmlns:a16="http://schemas.microsoft.com/office/drawing/2014/main" id="{99B84F3C-447C-2ACC-F73D-FA615591C041}"/>
              </a:ext>
            </a:extLst>
          </p:cNvPr>
          <p:cNvSpPr/>
          <p:nvPr/>
        </p:nvSpPr>
        <p:spPr>
          <a:xfrm>
            <a:off x="5083175" y="3350159"/>
            <a:ext cx="640080" cy="182880"/>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100%</a:t>
            </a:r>
          </a:p>
        </p:txBody>
      </p:sp>
      <p:pic>
        <p:nvPicPr>
          <p:cNvPr id="5" name="Picture 4">
            <a:extLst>
              <a:ext uri="{FF2B5EF4-FFF2-40B4-BE49-F238E27FC236}">
                <a16:creationId xmlns:a16="http://schemas.microsoft.com/office/drawing/2014/main" id="{BDA0F0A6-5639-8CBF-978F-3C535C6868B7}"/>
              </a:ext>
            </a:extLst>
          </p:cNvPr>
          <p:cNvPicPr>
            <a:picLocks noChangeAspect="1"/>
          </p:cNvPicPr>
          <p:nvPr/>
        </p:nvPicPr>
        <p:blipFill>
          <a:blip r:embed="rId3"/>
          <a:stretch>
            <a:fillRect/>
          </a:stretch>
        </p:blipFill>
        <p:spPr>
          <a:xfrm>
            <a:off x="5948615" y="4789780"/>
            <a:ext cx="1019243" cy="309555"/>
          </a:xfrm>
          <a:prstGeom prst="rect">
            <a:avLst/>
          </a:prstGeom>
        </p:spPr>
      </p:pic>
      <p:pic>
        <p:nvPicPr>
          <p:cNvPr id="7" name="Picture 6">
            <a:extLst>
              <a:ext uri="{FF2B5EF4-FFF2-40B4-BE49-F238E27FC236}">
                <a16:creationId xmlns:a16="http://schemas.microsoft.com/office/drawing/2014/main" id="{D773CB45-8FF0-5797-008F-951854BA9660}"/>
              </a:ext>
            </a:extLst>
          </p:cNvPr>
          <p:cNvPicPr>
            <a:picLocks noChangeAspect="1"/>
          </p:cNvPicPr>
          <p:nvPr/>
        </p:nvPicPr>
        <p:blipFill rotWithShape="1">
          <a:blip r:embed="rId4"/>
          <a:srcRect l="17058" t="22582" r="19444" b="22581"/>
          <a:stretch/>
        </p:blipFill>
        <p:spPr>
          <a:xfrm>
            <a:off x="7021003" y="4790214"/>
            <a:ext cx="785392" cy="302611"/>
          </a:xfrm>
          <a:prstGeom prst="rect">
            <a:avLst/>
          </a:prstGeom>
        </p:spPr>
      </p:pic>
    </p:spTree>
    <p:extLst>
      <p:ext uri="{BB962C8B-B14F-4D97-AF65-F5344CB8AC3E}">
        <p14:creationId xmlns:p14="http://schemas.microsoft.com/office/powerpoint/2010/main" val="1534476729"/>
      </p:ext>
    </p:extLst>
  </p:cSld>
  <p:clrMapOvr>
    <a:masterClrMapping/>
  </p:clrMapOvr>
  <p:transition spd="slow" advTm="22048"/>
</p:sld>
</file>

<file path=ppt/theme/theme1.xml><?xml version="1.0" encoding="utf-8"?>
<a:theme xmlns:a="http://schemas.openxmlformats.org/drawingml/2006/main" name="NCRC">
  <a:themeElements>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latin typeface="Arial"/>
          </a:defRPr>
        </a:defP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A6C46A81A49D94F9009685E4B23D186" ma:contentTypeVersion="18" ma:contentTypeDescription="Create a new document." ma:contentTypeScope="" ma:versionID="cd528bb84333da0979c517c89cb972f0">
  <xsd:schema xmlns:xsd="http://www.w3.org/2001/XMLSchema" xmlns:xs="http://www.w3.org/2001/XMLSchema" xmlns:p="http://schemas.microsoft.com/office/2006/metadata/properties" xmlns:ns2="b7aca33b-70f7-4b35-941e-ee6681619fcd" xmlns:ns3="f0143cca-387b-4f25-9ae9-1df784fffe76" xmlns:ns4="ab06a5aa-8e31-4bdb-9b13-38c58a92ec8a" targetNamespace="http://schemas.microsoft.com/office/2006/metadata/properties" ma:root="true" ma:fieldsID="313106338404f0059d8ff87d5ef7678a" ns2:_="" ns3:_="" ns4:_="">
    <xsd:import namespace="b7aca33b-70f7-4b35-941e-ee6681619fcd"/>
    <xsd:import namespace="f0143cca-387b-4f25-9ae9-1df784fffe76"/>
    <xsd:import namespace="ab06a5aa-8e31-4bdb-9b13-38c58a92ec8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4:TaxCatchAll" minOccurs="0"/>
                <xsd:element ref="ns2:MediaServiceLocation"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aca33b-70f7-4b35-941e-ee6681619f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20148b9-20a4-48a0-acba-ba52d68a37a3"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0143cca-387b-4f25-9ae9-1df784fffe76"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b06a5aa-8e31-4bdb-9b13-38c58a92ec8a"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d1604607-135b-4839-a647-a8ae1577f103}" ma:internalName="TaxCatchAll" ma:showField="CatchAllData" ma:web="f0143cca-387b-4f25-9ae9-1df784fffe7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ab06a5aa-8e31-4bdb-9b13-38c58a92ec8a" xsi:nil="true"/>
    <lcf76f155ced4ddcb4097134ff3c332f xmlns="b7aca33b-70f7-4b35-941e-ee6681619fc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0EC8B95-A2CE-497F-89D3-906FCC293493}">
  <ds:schemaRefs>
    <ds:schemaRef ds:uri="http://schemas.microsoft.com/sharepoint/v3/contenttype/forms"/>
  </ds:schemaRefs>
</ds:datastoreItem>
</file>

<file path=customXml/itemProps2.xml><?xml version="1.0" encoding="utf-8"?>
<ds:datastoreItem xmlns:ds="http://schemas.openxmlformats.org/officeDocument/2006/customXml" ds:itemID="{5D597882-5998-4EC2-AA13-BD1D93F10B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aca33b-70f7-4b35-941e-ee6681619fcd"/>
    <ds:schemaRef ds:uri="f0143cca-387b-4f25-9ae9-1df784fffe76"/>
    <ds:schemaRef ds:uri="ab06a5aa-8e31-4bdb-9b13-38c58a92ec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D52D111-1838-4254-A59B-28C49D59E70F}">
  <ds:schemaRefs>
    <ds:schemaRef ds:uri="http://schemas.microsoft.com/office/2006/metadata/properties"/>
    <ds:schemaRef ds:uri="http://schemas.microsoft.com/office/infopath/2007/PartnerControls"/>
    <ds:schemaRef ds:uri="ab06a5aa-8e31-4bdb-9b13-38c58a92ec8a"/>
    <ds:schemaRef ds:uri="b7aca33b-70f7-4b35-941e-ee6681619fcd"/>
  </ds:schemaRefs>
</ds:datastoreItem>
</file>

<file path=docProps/app.xml><?xml version="1.0" encoding="utf-8"?>
<Properties xmlns="http://schemas.openxmlformats.org/officeDocument/2006/extended-properties" xmlns:vt="http://schemas.openxmlformats.org/officeDocument/2006/docPropsVTypes">
  <Template>NCRC.thmx</Template>
  <TotalTime>50939</TotalTime>
  <Words>983</Words>
  <Application>Microsoft Macintosh PowerPoint</Application>
  <PresentationFormat>On-screen Show (16:9)</PresentationFormat>
  <Paragraphs>108</Paragraphs>
  <Slides>17</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BlinkMacSystemFont</vt:lpstr>
      <vt:lpstr>Geneva</vt:lpstr>
      <vt:lpstr>Lucida Grande</vt:lpstr>
      <vt:lpstr>Times New Roman</vt:lpstr>
      <vt:lpstr>NCRC</vt:lpstr>
      <vt:lpstr>Same Day (Rapid) Start for HIV PrEP</vt:lpstr>
      <vt:lpstr>No Disclosures</vt:lpstr>
      <vt:lpstr>Overview</vt:lpstr>
      <vt:lpstr>Why Same Day (Rapid) Start for PrEP?</vt:lpstr>
      <vt:lpstr>Why Same Day (Rapid) Start for PrEP?</vt:lpstr>
      <vt:lpstr>Caveats for Same-Day Start for PrEP </vt:lpstr>
      <vt:lpstr>New York City Experience</vt:lpstr>
      <vt:lpstr>Denver Experience</vt:lpstr>
      <vt:lpstr>Other Sites with Same Day PrEP models</vt:lpstr>
      <vt:lpstr>Definitions</vt:lpstr>
      <vt:lpstr>Requirements</vt:lpstr>
      <vt:lpstr>Optional/Preferred Elements </vt:lpstr>
      <vt:lpstr>Contraindications to Same Day PrEP </vt:lpstr>
      <vt:lpstr>Possible Settings </vt:lpstr>
      <vt:lpstr>Tests for Same Day PrEP</vt:lpstr>
      <vt:lpstr>Logistical Considerations</vt:lpstr>
      <vt:lpstr>PowerPoint Presentation</vt:lpstr>
    </vt:vector>
  </TitlesOfParts>
  <Company>HMC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Spach</dc:creator>
  <cp:lastModifiedBy>John F. Young</cp:lastModifiedBy>
  <cp:revision>2251</cp:revision>
  <cp:lastPrinted>2008-02-05T14:34:24Z</cp:lastPrinted>
  <dcterms:created xsi:type="dcterms:W3CDTF">2010-11-28T05:36:22Z</dcterms:created>
  <dcterms:modified xsi:type="dcterms:W3CDTF">2024-01-08T22:52:05Z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0x0101005A6C46A81A49D94F9009685E4B23D186</vt:lpwstr>
  </property>
</Properties>
</file>