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1"/>
  </p:notesMasterIdLst>
  <p:handoutMasterIdLst>
    <p:handoutMasterId r:id="rId22"/>
  </p:handoutMasterIdLst>
  <p:sldIdLst>
    <p:sldId id="1118" r:id="rId5"/>
    <p:sldId id="1119" r:id="rId6"/>
    <p:sldId id="1134" r:id="rId7"/>
    <p:sldId id="1122" r:id="rId8"/>
    <p:sldId id="1135" r:id="rId9"/>
    <p:sldId id="1124" r:id="rId10"/>
    <p:sldId id="1125" r:id="rId11"/>
    <p:sldId id="1126" r:id="rId12"/>
    <p:sldId id="1127" r:id="rId13"/>
    <p:sldId id="1128" r:id="rId14"/>
    <p:sldId id="1129" r:id="rId15"/>
    <p:sldId id="1130" r:id="rId16"/>
    <p:sldId id="1131" r:id="rId17"/>
    <p:sldId id="1132" r:id="rId18"/>
    <p:sldId id="1133" r:id="rId19"/>
    <p:sldId id="1116" r:id="rId20"/>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E"/>
    <a:srgbClr val="00B0F0"/>
    <a:srgbClr val="E6EBF2"/>
    <a:srgbClr val="A0BEE7"/>
    <a:srgbClr val="00497F"/>
    <a:srgbClr val="0089BB"/>
    <a:srgbClr val="788EAC"/>
    <a:srgbClr val="7891B0"/>
    <a:srgbClr val="314663"/>
    <a:srgbClr val="008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4807" autoAdjust="0"/>
  </p:normalViewPr>
  <p:slideViewPr>
    <p:cSldViewPr snapToGrid="0" showGuides="1">
      <p:cViewPr varScale="1">
        <p:scale>
          <a:sx n="165" d="100"/>
          <a:sy n="165" d="100"/>
        </p:scale>
        <p:origin x="728" y="192"/>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23676727909012"/>
          <c:y val="2.84553477898968E-2"/>
          <c:w val="0.84159868865823595"/>
          <c:h val="0.89320440847671823"/>
        </c:manualLayout>
      </c:layout>
      <c:barChart>
        <c:barDir val="col"/>
        <c:grouping val="clustered"/>
        <c:varyColors val="0"/>
        <c:ser>
          <c:idx val="0"/>
          <c:order val="0"/>
          <c:tx>
            <c:strRef>
              <c:f>Sheet1!$B$1</c:f>
              <c:strCache>
                <c:ptCount val="1"/>
                <c:pt idx="0">
                  <c:v>HIV Prevalence</c:v>
                </c:pt>
              </c:strCache>
            </c:strRef>
          </c:tx>
          <c:spPr>
            <a:gradFill flip="none" rotWithShape="1">
              <a:gsLst>
                <a:gs pos="0">
                  <a:srgbClr val="00548E"/>
                </a:gs>
                <a:gs pos="98000">
                  <a:srgbClr val="00B0F0"/>
                </a:gs>
              </a:gsLst>
              <a:lin ang="0" scaled="1"/>
              <a:tileRect/>
            </a:gradFill>
            <a:ln w="12700">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Black/African American</c:v>
                </c:pt>
                <c:pt idx="2">
                  <c:v>Hispanic/Latina</c:v>
                </c:pt>
                <c:pt idx="3">
                  <c:v>White</c:v>
                </c:pt>
              </c:strCache>
            </c:strRef>
          </c:cat>
          <c:val>
            <c:numRef>
              <c:f>Sheet1!$B$2:$B$5</c:f>
              <c:numCache>
                <c:formatCode>General</c:formatCode>
                <c:ptCount val="4"/>
                <c:pt idx="0">
                  <c:v>42</c:v>
                </c:pt>
                <c:pt idx="1">
                  <c:v>62</c:v>
                </c:pt>
                <c:pt idx="2" formatCode="0">
                  <c:v>35</c:v>
                </c:pt>
                <c:pt idx="3">
                  <c:v>4.5</c:v>
                </c:pt>
              </c:numCache>
            </c:numRef>
          </c:val>
          <c:extLst>
            <c:ext xmlns:c16="http://schemas.microsoft.com/office/drawing/2014/chart" uri="{C3380CC4-5D6E-409C-BE32-E72D297353CC}">
              <c16:uniqueId val="{00000000-7346-514E-9B9F-5B3F24A8733B}"/>
            </c:ext>
          </c:extLst>
        </c:ser>
        <c:dLbls>
          <c:showLegendKey val="0"/>
          <c:showVal val="1"/>
          <c:showCatName val="0"/>
          <c:showSerName val="0"/>
          <c:showPercent val="0"/>
          <c:showBubbleSize val="0"/>
        </c:dLbls>
        <c:gapWidth val="70"/>
        <c:axId val="2123460520"/>
        <c:axId val="2123693256"/>
      </c:barChart>
      <c:catAx>
        <c:axId val="2123460520"/>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3693256"/>
        <c:crosses val="autoZero"/>
        <c:auto val="1"/>
        <c:lblAlgn val="ctr"/>
        <c:lblOffset val="0"/>
        <c:tickLblSkip val="1"/>
        <c:tickMarkSkip val="1"/>
        <c:noMultiLvlLbl val="0"/>
      </c:catAx>
      <c:valAx>
        <c:axId val="2123693256"/>
        <c:scaling>
          <c:orientation val="minMax"/>
          <c:max val="70"/>
          <c:min val="0"/>
        </c:scaling>
        <c:delete val="0"/>
        <c:axPos val="l"/>
        <c:title>
          <c:tx>
            <c:rich>
              <a:bodyPr/>
              <a:lstStyle/>
              <a:p>
                <a:pPr>
                  <a:defRPr sz="1400"/>
                </a:pPr>
                <a:r>
                  <a:rPr lang="en-US" sz="1400" dirty="0"/>
                  <a:t>HIV Prevalence</a:t>
                </a:r>
              </a:p>
            </c:rich>
          </c:tx>
          <c:layout>
            <c:manualLayout>
              <c:xMode val="edge"/>
              <c:yMode val="edge"/>
              <c:x val="1.9502977610753203E-2"/>
              <c:y val="0.2611901637295338"/>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123460520"/>
        <c:crosses val="autoZero"/>
        <c:crossBetween val="between"/>
        <c:majorUnit val="10"/>
        <c:minorUnit val="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0" dirty="0">
                <a:solidFill>
                  <a:schemeClr val="tx1"/>
                </a:solidFill>
              </a:rPr>
              <a:t>Proportions of transgender men newly diagnosed with HIV in 2019 by race and ethnicity, N=46</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668209681811238E-2"/>
          <c:y val="0.19617794745749759"/>
          <c:w val="0.86664711715352272"/>
          <c:h val="0.65247576103551819"/>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flip="none" rotWithShape="1">
                <a:gsLst>
                  <a:gs pos="0">
                    <a:srgbClr val="00548E"/>
                  </a:gs>
                  <a:gs pos="98000">
                    <a:srgbClr val="00B0F0"/>
                  </a:gs>
                </a:gsLst>
                <a:lin ang="0" scaled="0"/>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3DD-414A-87FD-5EF9E9FF7C94}"/>
              </c:ext>
            </c:extLst>
          </c:dPt>
          <c:dPt>
            <c:idx val="1"/>
            <c:invertIfNegative val="0"/>
            <c:bubble3D val="0"/>
            <c:spPr>
              <a:gradFill rotWithShape="1">
                <a:gsLst>
                  <a:gs pos="0">
                    <a:srgbClr val="00548E"/>
                  </a:gs>
                  <a:gs pos="98000">
                    <a:srgbClr val="00B0F0">
                      <a:lumMod val="100000"/>
                    </a:srgbClr>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83DD-414A-87FD-5EF9E9FF7C94}"/>
              </c:ext>
            </c:extLst>
          </c:dPt>
          <c:dPt>
            <c:idx val="2"/>
            <c:invertIfNegative val="0"/>
            <c:bubble3D val="0"/>
            <c:spPr>
              <a:gradFill rotWithShape="1">
                <a:gsLst>
                  <a:gs pos="0">
                    <a:srgbClr val="00548E"/>
                  </a:gs>
                  <a:gs pos="98000">
                    <a:srgbClr val="00B0F0">
                      <a:lumMod val="100000"/>
                    </a:srgbClr>
                  </a:gs>
                </a:gsLst>
                <a:lin ang="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3DD-414A-87FD-5EF9E9FF7C94}"/>
              </c:ext>
            </c:extLst>
          </c:dPt>
          <c:dLbls>
            <c:dLbl>
              <c:idx val="0"/>
              <c:layout>
                <c:manualLayout>
                  <c:x val="0"/>
                  <c:y val="1.1113840143890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DD-414A-87FD-5EF9E9FF7C94}"/>
                </c:ext>
              </c:extLst>
            </c:dLbl>
            <c:dLbl>
              <c:idx val="1"/>
              <c:layout>
                <c:manualLayout>
                  <c:x val="0"/>
                  <c:y val="1.8523066906484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DD-414A-87FD-5EF9E9FF7C94}"/>
                </c:ext>
              </c:extLst>
            </c:dLbl>
            <c:dLbl>
              <c:idx val="2"/>
              <c:layout>
                <c:manualLayout>
                  <c:x val="0"/>
                  <c:y val="1.8523066906484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DD-414A-87FD-5EF9E9FF7C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Black/African American </c:v>
                </c:pt>
                <c:pt idx="1">
                  <c:v>Hispanic/Latino</c:v>
                </c:pt>
                <c:pt idx="2">
                  <c:v>White</c:v>
                </c:pt>
              </c:strCache>
            </c:strRef>
          </c:cat>
          <c:val>
            <c:numRef>
              <c:f>Sheet1!$B$2:$B$4</c:f>
              <c:numCache>
                <c:formatCode>General</c:formatCode>
                <c:ptCount val="3"/>
                <c:pt idx="0">
                  <c:v>41</c:v>
                </c:pt>
                <c:pt idx="1">
                  <c:v>26</c:v>
                </c:pt>
                <c:pt idx="2">
                  <c:v>24</c:v>
                </c:pt>
              </c:numCache>
            </c:numRef>
          </c:val>
          <c:extLst>
            <c:ext xmlns:c16="http://schemas.microsoft.com/office/drawing/2014/chart" uri="{C3380CC4-5D6E-409C-BE32-E72D297353CC}">
              <c16:uniqueId val="{00000000-83DD-414A-87FD-5EF9E9FF7C94}"/>
            </c:ext>
          </c:extLst>
        </c:ser>
        <c:dLbls>
          <c:showLegendKey val="0"/>
          <c:showVal val="0"/>
          <c:showCatName val="0"/>
          <c:showSerName val="0"/>
          <c:showPercent val="0"/>
          <c:showBubbleSize val="0"/>
        </c:dLbls>
        <c:gapWidth val="100"/>
        <c:overlap val="-24"/>
        <c:axId val="572090576"/>
        <c:axId val="572090904"/>
      </c:barChart>
      <c:catAx>
        <c:axId val="5720905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2090904"/>
        <c:crosses val="autoZero"/>
        <c:auto val="1"/>
        <c:lblAlgn val="ctr"/>
        <c:lblOffset val="100"/>
        <c:tickLblSkip val="1"/>
        <c:noMultiLvlLbl val="0"/>
      </c:catAx>
      <c:valAx>
        <c:axId val="572090904"/>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2090576"/>
        <c:crosses val="autoZero"/>
        <c:crossBetween val="between"/>
      </c:valAx>
      <c:spPr>
        <a:solidFill>
          <a:srgbClr val="E6EBF2"/>
        </a:solidFill>
        <a:ln w="9525">
          <a:solidFill>
            <a:srgbClr val="000000"/>
          </a:solidFill>
          <a:round/>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23676727909012"/>
          <c:y val="2.84553477898968E-2"/>
          <c:w val="0.84159868865823595"/>
          <c:h val="0.89320440847671823"/>
        </c:manualLayout>
      </c:layout>
      <c:barChart>
        <c:barDir val="col"/>
        <c:grouping val="clustered"/>
        <c:varyColors val="0"/>
        <c:ser>
          <c:idx val="0"/>
          <c:order val="0"/>
          <c:tx>
            <c:strRef>
              <c:f>Sheet1!$B$1</c:f>
              <c:strCache>
                <c:ptCount val="1"/>
                <c:pt idx="0">
                  <c:v>HIV Prevalence</c:v>
                </c:pt>
              </c:strCache>
            </c:strRef>
          </c:tx>
          <c:spPr>
            <a:gradFill flip="none" rotWithShape="1">
              <a:gsLst>
                <a:gs pos="0">
                  <a:srgbClr val="00548E"/>
                </a:gs>
                <a:gs pos="98000">
                  <a:srgbClr val="00B0F0"/>
                </a:gs>
              </a:gsLst>
              <a:lin ang="0" scaled="1"/>
              <a:tileRect/>
            </a:gradFill>
            <a:ln w="12700">
              <a:noFill/>
            </a:ln>
            <a:effectLst/>
            <a:scene3d>
              <a:camera prst="orthographicFront"/>
              <a:lightRig rig="threePt" dir="t"/>
            </a:scene3d>
            <a:sp3d>
              <a:bevelT w="38100" h="38100"/>
            </a:sp3d>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Non-binary, assigned female at birth</c:v>
                </c:pt>
                <c:pt idx="1">
                  <c:v>Non-binary, assigned male at birth</c:v>
                </c:pt>
              </c:strCache>
            </c:strRef>
          </c:cat>
          <c:val>
            <c:numRef>
              <c:f>Sheet1!$B$2:$B$3</c:f>
              <c:numCache>
                <c:formatCode>General</c:formatCode>
                <c:ptCount val="2"/>
                <c:pt idx="0">
                  <c:v>0.2</c:v>
                </c:pt>
                <c:pt idx="1">
                  <c:v>1</c:v>
                </c:pt>
              </c:numCache>
            </c:numRef>
          </c:val>
          <c:extLst>
            <c:ext xmlns:c16="http://schemas.microsoft.com/office/drawing/2014/chart" uri="{C3380CC4-5D6E-409C-BE32-E72D297353CC}">
              <c16:uniqueId val="{00000000-6D7B-1D45-847D-FB6753A43CBD}"/>
            </c:ext>
          </c:extLst>
        </c:ser>
        <c:dLbls>
          <c:showLegendKey val="0"/>
          <c:showVal val="1"/>
          <c:showCatName val="0"/>
          <c:showSerName val="0"/>
          <c:showPercent val="0"/>
          <c:showBubbleSize val="0"/>
        </c:dLbls>
        <c:gapWidth val="70"/>
        <c:axId val="2123460520"/>
        <c:axId val="2123693256"/>
      </c:barChart>
      <c:catAx>
        <c:axId val="2123460520"/>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23693256"/>
        <c:crosses val="autoZero"/>
        <c:auto val="1"/>
        <c:lblAlgn val="ctr"/>
        <c:lblOffset val="0"/>
        <c:tickLblSkip val="1"/>
        <c:tickMarkSkip val="1"/>
        <c:noMultiLvlLbl val="0"/>
      </c:catAx>
      <c:valAx>
        <c:axId val="2123693256"/>
        <c:scaling>
          <c:orientation val="minMax"/>
          <c:max val="1.2"/>
          <c:min val="0"/>
        </c:scaling>
        <c:delete val="0"/>
        <c:axPos val="l"/>
        <c:title>
          <c:tx>
            <c:rich>
              <a:bodyPr/>
              <a:lstStyle/>
              <a:p>
                <a:pPr>
                  <a:defRPr sz="1400"/>
                </a:pPr>
                <a:r>
                  <a:rPr lang="en-US" sz="1400" dirty="0"/>
                  <a:t>HIV Prevalence</a:t>
                </a:r>
              </a:p>
            </c:rich>
          </c:tx>
          <c:layout>
            <c:manualLayout>
              <c:xMode val="edge"/>
              <c:yMode val="edge"/>
              <c:x val="1.9502977610753203E-2"/>
              <c:y val="0.2611901637295338"/>
            </c:manualLayout>
          </c:layout>
          <c:overlay val="0"/>
          <c:spPr>
            <a:noFill/>
            <a:ln w="25400">
              <a:noFill/>
            </a:ln>
          </c:spPr>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123460520"/>
        <c:crosses val="autoZero"/>
        <c:crossBetween val="between"/>
        <c:majorUnit val="0.2"/>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950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2187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0" y="701545"/>
            <a:ext cx="9144000" cy="3736569"/>
          </a:xfrm>
          <a:prstGeom prst="rect">
            <a:avLst/>
          </a:prstGeom>
          <a:noFill/>
          <a:ln>
            <a:noFill/>
          </a:ln>
          <a:effectLst/>
        </p:spPr>
      </p:pic>
      <p:pic>
        <p:nvPicPr>
          <p:cNvPr id="2" name="Art band">
            <a:extLst>
              <a:ext uri="{FF2B5EF4-FFF2-40B4-BE49-F238E27FC236}">
                <a16:creationId xmlns:a16="http://schemas.microsoft.com/office/drawing/2014/main" id="{5D899CB9-4483-245F-5995-23952E6D78EB}"/>
              </a:ext>
            </a:extLst>
          </p:cNvPr>
          <p:cNvPicPr>
            <a:picLocks/>
          </p:cNvPicPr>
          <p:nvPr userDrawn="1"/>
        </p:nvPicPr>
        <p:blipFill>
          <a:blip r:embed="rId3">
            <a:alphaModFix amt="50000"/>
            <a:extLst>
              <a:ext uri="{28A0092B-C50C-407E-A947-70E740481C1C}">
                <a14:useLocalDpi xmlns:a14="http://schemas.microsoft.com/office/drawing/2010/main"/>
              </a:ext>
            </a:extLst>
          </a:blip>
          <a:stretch>
            <a:fillRect/>
          </a:stretch>
        </p:blipFill>
        <p:spPr>
          <a:xfrm flipH="1">
            <a:off x="-1" y="705386"/>
            <a:ext cx="9143999" cy="3732728"/>
          </a:xfrm>
          <a:prstGeom prst="rect">
            <a:avLst/>
          </a:prstGeom>
        </p:spPr>
      </p:pic>
      <p:sp>
        <p:nvSpPr>
          <p:cNvPr id="273" name="Date"/>
          <p:cNvSpPr>
            <a:spLocks noGrp="1"/>
          </p:cNvSpPr>
          <p:nvPr>
            <p:ph type="body" sz="quarter" idx="14" hasCustomPrompt="1"/>
          </p:nvPr>
        </p:nvSpPr>
        <p:spPr>
          <a:xfrm>
            <a:off x="456507" y="4017750"/>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56507" y="2351569"/>
            <a:ext cx="8229600"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82" name="Title 1"/>
          <p:cNvSpPr>
            <a:spLocks noGrp="1"/>
          </p:cNvSpPr>
          <p:nvPr>
            <p:ph type="ctrTitle" hasCustomPrompt="1"/>
          </p:nvPr>
        </p:nvSpPr>
        <p:spPr>
          <a:xfrm>
            <a:off x="456507"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cxnSp>
        <p:nvCxnSpPr>
          <p:cNvPr id="30" name="Straight Connector 29"/>
          <p:cNvCxnSpPr>
            <a:cxnSpLocks/>
          </p:cNvCxnSpPr>
          <p:nvPr userDrawn="1"/>
        </p:nvCxnSpPr>
        <p:spPr>
          <a:xfrm>
            <a:off x="-1" y="697698"/>
            <a:ext cx="9144001" cy="3847"/>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0" y="4438114"/>
            <a:ext cx="9143999" cy="7688"/>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933084C-3DF8-2AB3-4E20-DBC8AFDCAC7D}"/>
              </a:ext>
            </a:extLst>
          </p:cNvPr>
          <p:cNvPicPr>
            <a:picLocks noChangeAspect="1"/>
          </p:cNvPicPr>
          <p:nvPr userDrawn="1"/>
        </p:nvPicPr>
        <p:blipFill>
          <a:blip r:embed="rId4"/>
          <a:stretch>
            <a:fillRect/>
          </a:stretch>
        </p:blipFill>
        <p:spPr>
          <a:xfrm>
            <a:off x="509666" y="220641"/>
            <a:ext cx="3815650" cy="333433"/>
          </a:xfrm>
          <a:prstGeom prst="rect">
            <a:avLst/>
          </a:prstGeom>
        </p:spPr>
      </p:pic>
      <p:pic>
        <p:nvPicPr>
          <p:cNvPr id="13" name="Picture 12">
            <a:extLst>
              <a:ext uri="{FF2B5EF4-FFF2-40B4-BE49-F238E27FC236}">
                <a16:creationId xmlns:a16="http://schemas.microsoft.com/office/drawing/2014/main" id="{CA8FF418-4242-1680-0F08-7FEB15AD2BC2}"/>
              </a:ext>
            </a:extLst>
          </p:cNvPr>
          <p:cNvPicPr>
            <a:picLocks noChangeAspect="1"/>
          </p:cNvPicPr>
          <p:nvPr userDrawn="1"/>
        </p:nvPicPr>
        <p:blipFill>
          <a:blip r:embed="rId5"/>
          <a:stretch>
            <a:fillRect/>
          </a:stretch>
        </p:blipFill>
        <p:spPr>
          <a:xfrm>
            <a:off x="369623" y="4549815"/>
            <a:ext cx="2316892" cy="480331"/>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D30BBE9-5AB2-8B3E-8920-B05DCDD370A7}"/>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1BEED7AA-E1B3-7DFE-2FFC-25F3D0343661}"/>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378143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4" name="Picture 3">
            <a:extLst>
              <a:ext uri="{FF2B5EF4-FFF2-40B4-BE49-F238E27FC236}">
                <a16:creationId xmlns:a16="http://schemas.microsoft.com/office/drawing/2014/main" id="{3F03BB85-ED6B-AC99-A390-5A9AD4F47E4C}"/>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2BB76639-727D-7F7B-9348-6D5B045E2109}"/>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2776353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772" y="-7557"/>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0823" y="3800497"/>
            <a:ext cx="9171432" cy="1368046"/>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233" y="-10274"/>
            <a:ext cx="9171432" cy="1375715"/>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16" y="3793599"/>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pic>
        <p:nvPicPr>
          <p:cNvPr id="3" name="Picture 2">
            <a:extLst>
              <a:ext uri="{FF2B5EF4-FFF2-40B4-BE49-F238E27FC236}">
                <a16:creationId xmlns:a16="http://schemas.microsoft.com/office/drawing/2014/main" id="{93E19830-FCD7-0947-6E82-10B9115B19E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42905177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558"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8"/>
            <a:ext cx="9162289" cy="1374344"/>
          </a:xfrm>
          <a:prstGeom prst="rect">
            <a:avLst/>
          </a:prstGeom>
        </p:spPr>
      </p:pic>
      <p:sp>
        <p:nvSpPr>
          <p:cNvPr id="10" name="Rectangle 9"/>
          <p:cNvSpPr/>
          <p:nvPr userDrawn="1"/>
        </p:nvSpPr>
        <p:spPr>
          <a:xfrm>
            <a:off x="-8433" y="136404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433"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2" name="Picture 1">
            <a:extLst>
              <a:ext uri="{FF2B5EF4-FFF2-40B4-BE49-F238E27FC236}">
                <a16:creationId xmlns:a16="http://schemas.microsoft.com/office/drawing/2014/main" id="{9688C065-97BD-1A8F-5C55-C6546E0AC44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91244808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A02E1C6-3249-42D9-696D-70AE591DA7E4}"/>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15052"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EC6124E-72F5-2F61-4DDB-16428DC6759A}"/>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164" y="-7555"/>
            <a:ext cx="9171432" cy="5160516"/>
          </a:xfrm>
          <a:prstGeom prst="rect">
            <a:avLst/>
          </a:prstGeom>
        </p:spPr>
      </p:pic>
      <p:pic>
        <p:nvPicPr>
          <p:cNvPr id="2" name="Picture 1">
            <a:extLst>
              <a:ext uri="{FF2B5EF4-FFF2-40B4-BE49-F238E27FC236}">
                <a16:creationId xmlns:a16="http://schemas.microsoft.com/office/drawing/2014/main" id="{AEB34747-7211-0183-EFB5-C1BF3F5883E9}"/>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Funding Acknowledgement</a:t>
            </a:r>
          </a:p>
        </p:txBody>
      </p:sp>
      <p:sp>
        <p:nvSpPr>
          <p:cNvPr id="36" name="TextBox 35"/>
          <p:cNvSpPr txBox="1"/>
          <p:nvPr userDrawn="1"/>
        </p:nvSpPr>
        <p:spPr>
          <a:xfrm>
            <a:off x="462066" y="1206396"/>
            <a:ext cx="8221581" cy="3145669"/>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600" dirty="0">
                <a:solidFill>
                  <a:srgbClr val="000000"/>
                </a:solidFill>
                <a:effectLst/>
                <a:latin typeface="+mj-lt"/>
                <a:ea typeface="Times New Roman" panose="02020603050405020304" pitchFamily="18" charset="0"/>
                <a:cs typeface="Times New Roman" panose="02020603050405020304" pitchFamily="18" charset="0"/>
              </a:rPr>
              <a:t>The </a:t>
            </a:r>
            <a:r>
              <a:rPr lang="en-US" sz="1600" b="1" dirty="0">
                <a:solidFill>
                  <a:srgbClr val="222869"/>
                </a:solidFill>
                <a:latin typeface="Arial"/>
              </a:rPr>
              <a:t>National </a:t>
            </a:r>
            <a:r>
              <a:rPr lang="en-US" sz="1600" b="1" dirty="0">
                <a:solidFill>
                  <a:srgbClr val="0089BB"/>
                </a:solidFill>
                <a:latin typeface="Arial"/>
              </a:rPr>
              <a:t>HIV PrEP </a:t>
            </a:r>
            <a:r>
              <a:rPr lang="en-US" sz="1600" b="1" dirty="0">
                <a:solidFill>
                  <a:srgbClr val="222869"/>
                </a:solidFill>
                <a:latin typeface="Arial"/>
              </a:rPr>
              <a:t>Curriculum</a:t>
            </a:r>
            <a:r>
              <a:rPr lang="en-US" sz="1600" dirty="0">
                <a:solidFill>
                  <a:schemeClr val="tx1"/>
                </a:solidFill>
                <a:latin typeface="Arial"/>
              </a:rPr>
              <a:t> </a:t>
            </a:r>
            <a:r>
              <a:rPr lang="en-US" sz="1600" dirty="0">
                <a:solidFill>
                  <a:srgbClr val="000000"/>
                </a:solidFill>
                <a:effectLst/>
                <a:latin typeface="+mj-lt"/>
                <a:ea typeface="Times New Roman" panose="02020603050405020304" pitchFamily="18" charset="0"/>
                <a:cs typeface="Times New Roman" panose="02020603050405020304" pitchFamily="18" charset="0"/>
              </a:rPr>
              <a:t>is supported by the Centers for Disease Control and Prevention (CDC) and the Health Resources and Services Administration (HRSA) of the U.S. Department of Health and Human Services (HHS) as part of a financial assistance award totaling $625,000 from CDC and $221,448 from HRSA with 0% financed with non-governmental sources. The contents are those of the author(s) and do not necessarily represent the official views of, nor an endorsement, by CDC, HRSA, HHS, or the U.S. Government. For more information, please visit HRSA.gov. This project is led by the University of Washington Infectious Diseases Education and Assessment (IDEA) Program.</a:t>
            </a:r>
            <a:endParaRPr lang="en-US" sz="16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25197134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Audiovisual Acknowledgement</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800" dirty="0">
                <a:solidFill>
                  <a:srgbClr val="000000"/>
                </a:solidFill>
                <a:effectLst/>
                <a:latin typeface="+mj-lt"/>
                <a:ea typeface="Times New Roman" panose="02020603050405020304" pitchFamily="18" charset="0"/>
                <a:cs typeface="Times New Roman" panose="02020603050405020304" pitchFamily="18" charset="0"/>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presentation </a:t>
            </a:r>
            <a:r>
              <a:rPr lang="en-US" sz="1800" dirty="0">
                <a:solidFill>
                  <a:srgbClr val="000000"/>
                </a:solidFill>
                <a:effectLst/>
                <a:latin typeface="+mj-lt"/>
                <a:ea typeface="Times New Roman" panose="02020603050405020304" pitchFamily="18" charset="0"/>
                <a:cs typeface="Times New Roman" panose="02020603050405020304" pitchFamily="18" charset="0"/>
              </a:rPr>
              <a:t>is supported by grant U10HA32104 from the Health Resources and Services Administration (HRSA) of the U.S. Department of Health and Human Services (HHS). Its contents are solely the responsibility of University of Washington IDEA Program and do not necessarily represent the official views of HRSA or HHS. This project is led by the University of Washington Infectious Diseases Education and Assessment (IDEA) Program.</a:t>
            </a:r>
            <a:endParaRPr lang="en-US" sz="1800" dirty="0">
              <a:effectLst/>
              <a:latin typeface="+mj-lt"/>
              <a:ea typeface="Calibri" panose="020F0502020204030204" pitchFamily="34" charset="0"/>
              <a:cs typeface="Arial" panose="020B0604020202020204" pitchFamily="34" charset="0"/>
            </a:endParaRPr>
          </a:p>
          <a:p>
            <a:pPr>
              <a:lnSpc>
                <a:spcPts val="2400"/>
              </a:lnSpc>
            </a:pPr>
            <a:endParaRPr lang="en-US" sz="1800" dirty="0">
              <a:solidFill>
                <a:schemeClr val="tx1"/>
              </a:solidFill>
              <a:latin typeface="Arial"/>
            </a:endParaRP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7211" y="4222764"/>
            <a:ext cx="1951461" cy="640080"/>
          </a:xfrm>
          <a:prstGeom prst="rect">
            <a:avLst/>
          </a:prstGeom>
        </p:spPr>
      </p:pic>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4"/>
          <a:stretch>
            <a:fillRect/>
          </a:stretch>
        </p:blipFill>
        <p:spPr>
          <a:xfrm>
            <a:off x="6477265" y="4222764"/>
            <a:ext cx="2204669" cy="576072"/>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5"/>
          <a:stretch>
            <a:fillRect/>
          </a:stretch>
        </p:blipFill>
        <p:spPr>
          <a:xfrm>
            <a:off x="3266023" y="4190456"/>
            <a:ext cx="2908092" cy="640687"/>
          </a:xfrm>
          <a:prstGeom prst="rect">
            <a:avLst/>
          </a:prstGeom>
        </p:spPr>
      </p:pic>
    </p:spTree>
    <p:extLst>
      <p:ext uri="{BB962C8B-B14F-4D97-AF65-F5344CB8AC3E}">
        <p14:creationId xmlns:p14="http://schemas.microsoft.com/office/powerpoint/2010/main" val="1022989701"/>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7556"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D559A50-3856-F961-1112-68A1DF379860}"/>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6024274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Funding_Slide_2">
    <p:spTree>
      <p:nvGrpSpPr>
        <p:cNvPr id="1" name=""/>
        <p:cNvGrpSpPr/>
        <p:nvPr/>
      </p:nvGrpSpPr>
      <p:grpSpPr>
        <a:xfrm>
          <a:off x="0" y="0"/>
          <a:ext cx="0" cy="0"/>
          <a:chOff x="0" y="0"/>
          <a:chExt cx="0" cy="0"/>
        </a:xfrm>
      </p:grpSpPr>
      <p:pic>
        <p:nvPicPr>
          <p:cNvPr id="10" name="Picture 9" descr="background.jp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7815"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Disclaimer</a:t>
            </a:r>
          </a:p>
        </p:txBody>
      </p:sp>
      <p:sp>
        <p:nvSpPr>
          <p:cNvPr id="36" name="TextBox 35"/>
          <p:cNvSpPr txBox="1"/>
          <p:nvPr userDrawn="1"/>
        </p:nvSpPr>
        <p:spPr>
          <a:xfrm>
            <a:off x="462066" y="1206396"/>
            <a:ext cx="8221581" cy="2530116"/>
          </a:xfrm>
          <a:prstGeom prst="rect">
            <a:avLst/>
          </a:prstGeom>
          <a:noFill/>
        </p:spPr>
        <p:txBody>
          <a:bodyPr wrap="square" rtlCol="0">
            <a:spAutoFit/>
          </a:bodyPr>
          <a:lstStyle/>
          <a:p>
            <a:pPr>
              <a:lnSpc>
                <a:spcPts val="2400"/>
              </a:lnSpc>
            </a:pPr>
            <a:r>
              <a:rPr lang="en-US" sz="1800" dirty="0">
                <a:solidFill>
                  <a:schemeClr val="tx1"/>
                </a:solidFill>
                <a:latin typeface="Arial"/>
              </a:rPr>
              <a:t>Funding for this presentation was made possible by U1OHA32104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177225"/>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6DD5314-F61E-EB90-CCBC-DE384C1D287B}"/>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5" name="Picture 4">
            <a:extLst>
              <a:ext uri="{FF2B5EF4-FFF2-40B4-BE49-F238E27FC236}">
                <a16:creationId xmlns:a16="http://schemas.microsoft.com/office/drawing/2014/main" id="{F29E7EF1-BAE6-E75E-321C-D0EDE61A4DF8}"/>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10312309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13084FB-2BC8-9620-822E-30200D8F9B43}"/>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B019C1F0-A114-0E1C-7102-4765212E838B}"/>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35521190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DA2FC37-0FB4-7C73-E598-202EE39BAA4E}"/>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EF537806-6CDB-0C3E-314B-B90CF7793984}"/>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21327719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685" y="-7684"/>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97A71BF-94EB-9F73-9A82-0325B4A518D9}"/>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F20F4808-346D-B3ED-BBF7-F35493A8BAE4}"/>
              </a:ext>
            </a:extLst>
          </p:cNvPr>
          <p:cNvPicPr>
            <a:picLocks noChangeAspect="1"/>
          </p:cNvPicPr>
          <p:nvPr userDrawn="1"/>
        </p:nvPicPr>
        <p:blipFill>
          <a:blip r:embed="rId4"/>
          <a:stretch>
            <a:fillRect/>
          </a:stretch>
        </p:blipFill>
        <p:spPr>
          <a:xfrm>
            <a:off x="6306038" y="4793452"/>
            <a:ext cx="1492029" cy="309323"/>
          </a:xfrm>
          <a:prstGeom prst="rect">
            <a:avLst/>
          </a:prstGeom>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4A25C79-6295-EAE0-9A15-2EB5E6FB50F6}"/>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72698AF2-6880-AABD-FF46-89CFE2A12E44}"/>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7557"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359A6A-84E8-F8BA-99DF-69151E4AA1FA}"/>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4" name="Picture 3">
            <a:extLst>
              <a:ext uri="{FF2B5EF4-FFF2-40B4-BE49-F238E27FC236}">
                <a16:creationId xmlns:a16="http://schemas.microsoft.com/office/drawing/2014/main" id="{F0A2B638-F77B-0117-3880-C4AE8E584442}"/>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BAA126B-0608-2A75-8DCC-9F869BDE3C60}"/>
              </a:ext>
            </a:extLst>
          </p:cNvPr>
          <p:cNvPicPr>
            <a:picLocks noChangeAspect="1"/>
          </p:cNvPicPr>
          <p:nvPr userDrawn="1"/>
        </p:nvPicPr>
        <p:blipFill>
          <a:blip r:embed="rId3"/>
          <a:stretch>
            <a:fillRect/>
          </a:stretch>
        </p:blipFill>
        <p:spPr>
          <a:xfrm>
            <a:off x="7914446" y="4812534"/>
            <a:ext cx="1229554" cy="271160"/>
          </a:xfrm>
          <a:prstGeom prst="rect">
            <a:avLst/>
          </a:prstGeom>
        </p:spPr>
      </p:pic>
      <p:pic>
        <p:nvPicPr>
          <p:cNvPr id="3" name="Picture 2">
            <a:extLst>
              <a:ext uri="{FF2B5EF4-FFF2-40B4-BE49-F238E27FC236}">
                <a16:creationId xmlns:a16="http://schemas.microsoft.com/office/drawing/2014/main" id="{1FDE8209-36C7-9B0B-0226-5C58C1B73F3C}"/>
              </a:ext>
            </a:extLst>
          </p:cNvPr>
          <p:cNvPicPr>
            <a:picLocks noChangeAspect="1"/>
          </p:cNvPicPr>
          <p:nvPr userDrawn="1"/>
        </p:nvPicPr>
        <p:blipFill>
          <a:blip r:embed="rId4"/>
          <a:stretch>
            <a:fillRect/>
          </a:stretch>
        </p:blipFill>
        <p:spPr>
          <a:xfrm>
            <a:off x="6306038" y="4793452"/>
            <a:ext cx="1492029" cy="309323"/>
          </a:xfrm>
          <a:prstGeom prst="rect">
            <a:avLst/>
          </a:prstGeom>
        </p:spPr>
      </p:pic>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694" r:id="rId2"/>
    <p:sldLayoutId id="2147483738" r:id="rId3"/>
    <p:sldLayoutId id="2147483740" r:id="rId4"/>
    <p:sldLayoutId id="2147483739" r:id="rId5"/>
    <p:sldLayoutId id="2147483699" r:id="rId6"/>
    <p:sldLayoutId id="2147483733" r:id="rId7"/>
    <p:sldLayoutId id="2147483700" r:id="rId8"/>
    <p:sldLayoutId id="2147483698" r:id="rId9"/>
    <p:sldLayoutId id="2147483735" r:id="rId10"/>
    <p:sldLayoutId id="2147483752" r:id="rId11"/>
    <p:sldLayoutId id="2147483695" r:id="rId12"/>
    <p:sldLayoutId id="2147483696" r:id="rId13"/>
    <p:sldLayoutId id="2147483714" r:id="rId14"/>
    <p:sldLayoutId id="2147483707" r:id="rId15"/>
    <p:sldLayoutId id="2147483732" r:id="rId16"/>
    <p:sldLayoutId id="2147483727" r:id="rId17"/>
    <p:sldLayoutId id="2147483754" r:id="rId18"/>
    <p:sldLayoutId id="2147483756" r:id="rId19"/>
    <p:sldLayoutId id="2147483755" r:id="rId20"/>
    <p:sldLayoutId id="2147483703" r:id="rId21"/>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8B-53B3-1CC8-1CFB-0712E157DEE5}"/>
              </a:ext>
            </a:extLst>
          </p:cNvPr>
          <p:cNvSpPr>
            <a:spLocks noGrp="1"/>
          </p:cNvSpPr>
          <p:nvPr>
            <p:ph type="ctrTitle"/>
          </p:nvPr>
        </p:nvSpPr>
        <p:spPr/>
        <p:txBody>
          <a:bodyPr/>
          <a:lstStyle/>
          <a:p>
            <a:r>
              <a:rPr lang="en-US" sz="2800" dirty="0">
                <a:latin typeface="Century Gothic" panose="020B0502020202020204" pitchFamily="34" charset="0"/>
              </a:rPr>
              <a:t>PrEP for Transgender and Gender-Diverse People</a:t>
            </a:r>
            <a:endParaRPr lang="en-US" dirty="0"/>
          </a:p>
        </p:txBody>
      </p:sp>
      <p:sp>
        <p:nvSpPr>
          <p:cNvPr id="3" name="Text Placeholder 2">
            <a:extLst>
              <a:ext uri="{FF2B5EF4-FFF2-40B4-BE49-F238E27FC236}">
                <a16:creationId xmlns:a16="http://schemas.microsoft.com/office/drawing/2014/main" id="{31C0F297-8C3F-8F5F-E916-B2F5BC5385A5}"/>
              </a:ext>
            </a:extLst>
          </p:cNvPr>
          <p:cNvSpPr>
            <a:spLocks noGrp="1"/>
          </p:cNvSpPr>
          <p:nvPr>
            <p:ph type="body" sz="quarter" idx="14"/>
          </p:nvPr>
        </p:nvSpPr>
        <p:spPr/>
        <p:txBody>
          <a:bodyPr/>
          <a:lstStyle/>
          <a:p>
            <a:r>
              <a:rPr lang="en-US" dirty="0"/>
              <a:t>June 20, 2023</a:t>
            </a:r>
          </a:p>
        </p:txBody>
      </p:sp>
      <p:sp>
        <p:nvSpPr>
          <p:cNvPr id="4" name="Text Placeholder 3">
            <a:extLst>
              <a:ext uri="{FF2B5EF4-FFF2-40B4-BE49-F238E27FC236}">
                <a16:creationId xmlns:a16="http://schemas.microsoft.com/office/drawing/2014/main" id="{2331D571-AF05-355A-2261-F27569818622}"/>
              </a:ext>
            </a:extLst>
          </p:cNvPr>
          <p:cNvSpPr>
            <a:spLocks noGrp="1"/>
          </p:cNvSpPr>
          <p:nvPr>
            <p:ph type="body" sz="quarter" idx="18"/>
          </p:nvPr>
        </p:nvSpPr>
        <p:spPr/>
        <p:txBody>
          <a:bodyPr/>
          <a:lstStyle/>
          <a:p>
            <a:pPr lvl="0">
              <a:buClr>
                <a:srgbClr val="233E99"/>
              </a:buClr>
            </a:pPr>
            <a:r>
              <a:rPr lang="en-US" dirty="0">
                <a:solidFill>
                  <a:schemeClr val="bg1"/>
                </a:solidFill>
                <a:latin typeface="Calibri"/>
              </a:rPr>
              <a:t>Kevin L. Ard, MD, MPH</a:t>
            </a:r>
          </a:p>
          <a:p>
            <a:pPr lvl="0">
              <a:buClr>
                <a:srgbClr val="233E99"/>
              </a:buClr>
            </a:pPr>
            <a:r>
              <a:rPr lang="en-US" dirty="0">
                <a:solidFill>
                  <a:schemeClr val="bg1"/>
                </a:solidFill>
                <a:latin typeface="Calibri"/>
              </a:rPr>
              <a:t>Medical Director, The National LGBTQIA+ Health Education Center</a:t>
            </a:r>
          </a:p>
          <a:p>
            <a:pPr lvl="0">
              <a:buClr>
                <a:srgbClr val="233E99"/>
              </a:buClr>
            </a:pPr>
            <a:r>
              <a:rPr lang="en-US" dirty="0">
                <a:solidFill>
                  <a:schemeClr val="bg1"/>
                </a:solidFill>
                <a:latin typeface="Calibri"/>
              </a:rPr>
              <a:t>Director, Sexual Health Clinic, Massachusetts General Hospital</a:t>
            </a:r>
          </a:p>
          <a:p>
            <a:pPr lvl="0">
              <a:buClr>
                <a:srgbClr val="233E99"/>
              </a:buClr>
            </a:pPr>
            <a:r>
              <a:rPr lang="en-US" dirty="0">
                <a:solidFill>
                  <a:schemeClr val="bg1"/>
                </a:solidFill>
                <a:latin typeface="Calibri"/>
              </a:rPr>
              <a:t>Assistant Professor of Medicine, Harvard Medical School</a:t>
            </a:r>
          </a:p>
          <a:p>
            <a:endParaRPr lang="en-US" dirty="0"/>
          </a:p>
        </p:txBody>
      </p:sp>
    </p:spTree>
    <p:extLst>
      <p:ext uri="{BB962C8B-B14F-4D97-AF65-F5344CB8AC3E}">
        <p14:creationId xmlns:p14="http://schemas.microsoft.com/office/powerpoint/2010/main" val="2026970161"/>
      </p:ext>
    </p:extLst>
  </p:cSld>
  <p:clrMapOvr>
    <a:masterClrMapping/>
  </p:clrMapOvr>
  <p:transition spd="slow" advTm="1963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08E-9405-1758-B27A-AB4E5276D240}"/>
              </a:ext>
            </a:extLst>
          </p:cNvPr>
          <p:cNvSpPr>
            <a:spLocks noGrp="1"/>
          </p:cNvSpPr>
          <p:nvPr>
            <p:ph type="title"/>
          </p:nvPr>
        </p:nvSpPr>
        <p:spPr/>
        <p:txBody>
          <a:bodyPr/>
          <a:lstStyle/>
          <a:p>
            <a:r>
              <a:rPr lang="en-US" dirty="0"/>
              <a:t>Does PrEP interact with gender affirming hormone therapy?</a:t>
            </a:r>
          </a:p>
        </p:txBody>
      </p:sp>
      <p:sp>
        <p:nvSpPr>
          <p:cNvPr id="3" name="Text Placeholder 2">
            <a:extLst>
              <a:ext uri="{FF2B5EF4-FFF2-40B4-BE49-F238E27FC236}">
                <a16:creationId xmlns:a16="http://schemas.microsoft.com/office/drawing/2014/main" id="{23439730-4E4D-881D-1B5C-736CACEEA867}"/>
              </a:ext>
            </a:extLst>
          </p:cNvPr>
          <p:cNvSpPr>
            <a:spLocks noGrp="1"/>
          </p:cNvSpPr>
          <p:nvPr>
            <p:ph type="body" sz="quarter" idx="14"/>
          </p:nvPr>
        </p:nvSpPr>
        <p:spPr>
          <a:xfrm>
            <a:off x="323850" y="4846321"/>
            <a:ext cx="5236691" cy="240029"/>
          </a:xfrm>
        </p:spPr>
        <p:txBody>
          <a:bodyPr/>
          <a:lstStyle/>
          <a:p>
            <a:r>
              <a:rPr lang="en-US" sz="900" dirty="0">
                <a:solidFill>
                  <a:srgbClr val="00497F"/>
                </a:solidFill>
                <a:latin typeface="+mn-lt"/>
              </a:rPr>
              <a:t>Coleman E, et al. Standards of care for the health of transgender and gender diverse people, version 8. International Journal of Transgender Health. 2022;23:S1-S259.</a:t>
            </a:r>
          </a:p>
          <a:p>
            <a:endParaRPr lang="en-US" dirty="0"/>
          </a:p>
        </p:txBody>
      </p:sp>
      <p:sp>
        <p:nvSpPr>
          <p:cNvPr id="4" name="Content Placeholder 3">
            <a:extLst>
              <a:ext uri="{FF2B5EF4-FFF2-40B4-BE49-F238E27FC236}">
                <a16:creationId xmlns:a16="http://schemas.microsoft.com/office/drawing/2014/main" id="{E7FFB12E-B33B-9CA5-8DB9-ABB9D328C857}"/>
              </a:ext>
            </a:extLst>
          </p:cNvPr>
          <p:cNvSpPr>
            <a:spLocks noGrp="1"/>
          </p:cNvSpPr>
          <p:nvPr>
            <p:ph sz="half" idx="2"/>
          </p:nvPr>
        </p:nvSpPr>
        <p:spPr/>
        <p:txBody>
          <a:bodyPr>
            <a:normAutofit/>
          </a:bodyPr>
          <a:lstStyle/>
          <a:p>
            <a:pPr marL="0" indent="0">
              <a:buNone/>
            </a:pPr>
            <a:r>
              <a:rPr lang="en-US" dirty="0"/>
              <a:t>First, a brief overview of gender-affirming hormone therapy:</a:t>
            </a:r>
          </a:p>
          <a:p>
            <a:r>
              <a:rPr lang="en-US" dirty="0"/>
              <a:t>Goal: To better align physical characteristics and the hormonal milieu with gender identity</a:t>
            </a:r>
          </a:p>
          <a:p>
            <a:r>
              <a:rPr lang="en-US" dirty="0"/>
              <a:t>Common approaches:</a:t>
            </a:r>
          </a:p>
          <a:p>
            <a:pPr marL="34290" indent="0">
              <a:buNone/>
            </a:pPr>
            <a:endParaRPr lang="en-US" dirty="0"/>
          </a:p>
          <a:p>
            <a:pPr marL="34290" indent="0">
              <a:buNone/>
            </a:pPr>
            <a:endParaRPr lang="en-US" dirty="0"/>
          </a:p>
          <a:p>
            <a:endParaRPr lang="en-US" dirty="0"/>
          </a:p>
          <a:p>
            <a:r>
              <a:rPr lang="en-US" dirty="0"/>
              <a:t>Treatments vary based on anatomy, prior surgery, and patients’ goals.</a:t>
            </a:r>
          </a:p>
        </p:txBody>
      </p:sp>
      <p:graphicFrame>
        <p:nvGraphicFramePr>
          <p:cNvPr id="5" name="Table 6">
            <a:extLst>
              <a:ext uri="{FF2B5EF4-FFF2-40B4-BE49-F238E27FC236}">
                <a16:creationId xmlns:a16="http://schemas.microsoft.com/office/drawing/2014/main" id="{D796385E-F97E-99B4-B6D4-983D4E711DB1}"/>
              </a:ext>
            </a:extLst>
          </p:cNvPr>
          <p:cNvGraphicFramePr>
            <a:graphicFrameLocks noGrp="1"/>
          </p:cNvGraphicFramePr>
          <p:nvPr>
            <p:extLst>
              <p:ext uri="{D42A27DB-BD31-4B8C-83A1-F6EECF244321}">
                <p14:modId xmlns:p14="http://schemas.microsoft.com/office/powerpoint/2010/main" val="1411559737"/>
              </p:ext>
            </p:extLst>
          </p:nvPr>
        </p:nvGraphicFramePr>
        <p:xfrm>
          <a:off x="1070919" y="2842054"/>
          <a:ext cx="7043352" cy="1192918"/>
        </p:xfrm>
        <a:graphic>
          <a:graphicData uri="http://schemas.openxmlformats.org/drawingml/2006/table">
            <a:tbl>
              <a:tblPr firstRow="1" bandRow="1">
                <a:tableStyleId>{85BE263C-DBD7-4A20-BB59-AAB30ACAA65A}</a:tableStyleId>
              </a:tblPr>
              <a:tblGrid>
                <a:gridCol w="3521676">
                  <a:extLst>
                    <a:ext uri="{9D8B030D-6E8A-4147-A177-3AD203B41FA5}">
                      <a16:colId xmlns:a16="http://schemas.microsoft.com/office/drawing/2014/main" val="3051900994"/>
                    </a:ext>
                  </a:extLst>
                </a:gridCol>
                <a:gridCol w="3521676">
                  <a:extLst>
                    <a:ext uri="{9D8B030D-6E8A-4147-A177-3AD203B41FA5}">
                      <a16:colId xmlns:a16="http://schemas.microsoft.com/office/drawing/2014/main" val="466634943"/>
                    </a:ext>
                  </a:extLst>
                </a:gridCol>
              </a:tblGrid>
              <a:tr h="344999">
                <a:tc>
                  <a:txBody>
                    <a:bodyPr/>
                    <a:lstStyle/>
                    <a:p>
                      <a:r>
                        <a:rPr lang="en-US" dirty="0"/>
                        <a:t>For people assigned male at birth</a:t>
                      </a:r>
                    </a:p>
                  </a:txBody>
                  <a:tcPr>
                    <a:solidFill>
                      <a:srgbClr val="788EAC"/>
                    </a:solidFill>
                  </a:tcPr>
                </a:tc>
                <a:tc>
                  <a:txBody>
                    <a:bodyPr/>
                    <a:lstStyle/>
                    <a:p>
                      <a:r>
                        <a:rPr lang="en-US" dirty="0"/>
                        <a:t>For people assigned female at birth</a:t>
                      </a:r>
                    </a:p>
                  </a:txBody>
                  <a:tcPr>
                    <a:solidFill>
                      <a:srgbClr val="788EAC"/>
                    </a:solidFill>
                  </a:tcPr>
                </a:tc>
                <a:extLst>
                  <a:ext uri="{0D108BD9-81ED-4DB2-BD59-A6C34878D82A}">
                    <a16:rowId xmlns:a16="http://schemas.microsoft.com/office/drawing/2014/main" val="682215084"/>
                  </a:ext>
                </a:extLst>
              </a:tr>
              <a:tr h="344999">
                <a:tc>
                  <a:txBody>
                    <a:bodyPr/>
                    <a:lstStyle/>
                    <a:p>
                      <a:r>
                        <a:rPr lang="en-US" dirty="0"/>
                        <a:t>Estradiol</a:t>
                      </a:r>
                    </a:p>
                  </a:txBody>
                  <a:tcPr/>
                </a:tc>
                <a:tc>
                  <a:txBody>
                    <a:bodyPr/>
                    <a:lstStyle/>
                    <a:p>
                      <a:r>
                        <a:rPr lang="en-US" dirty="0"/>
                        <a:t>Testosterone</a:t>
                      </a:r>
                    </a:p>
                  </a:txBody>
                  <a:tcPr/>
                </a:tc>
                <a:extLst>
                  <a:ext uri="{0D108BD9-81ED-4DB2-BD59-A6C34878D82A}">
                    <a16:rowId xmlns:a16="http://schemas.microsoft.com/office/drawing/2014/main" val="3874863003"/>
                  </a:ext>
                </a:extLst>
              </a:tr>
              <a:tr h="467875">
                <a:tc>
                  <a:txBody>
                    <a:bodyPr/>
                    <a:lstStyle/>
                    <a:p>
                      <a:r>
                        <a:rPr lang="en-US" dirty="0"/>
                        <a:t>An anti-androgen (e.g., spironolactone, leuprolide)</a:t>
                      </a:r>
                    </a:p>
                  </a:txBody>
                  <a:tcPr/>
                </a:tc>
                <a:tc>
                  <a:txBody>
                    <a:bodyPr/>
                    <a:lstStyle/>
                    <a:p>
                      <a:endParaRPr lang="en-US" dirty="0"/>
                    </a:p>
                  </a:txBody>
                  <a:tcPr/>
                </a:tc>
                <a:extLst>
                  <a:ext uri="{0D108BD9-81ED-4DB2-BD59-A6C34878D82A}">
                    <a16:rowId xmlns:a16="http://schemas.microsoft.com/office/drawing/2014/main" val="3670236012"/>
                  </a:ext>
                </a:extLst>
              </a:tr>
            </a:tbl>
          </a:graphicData>
        </a:graphic>
      </p:graphicFrame>
    </p:spTree>
    <p:extLst>
      <p:ext uri="{BB962C8B-B14F-4D97-AF65-F5344CB8AC3E}">
        <p14:creationId xmlns:p14="http://schemas.microsoft.com/office/powerpoint/2010/main" val="3598242747"/>
      </p:ext>
    </p:extLst>
  </p:cSld>
  <p:clrMapOvr>
    <a:masterClrMapping/>
  </p:clrMapOvr>
  <p:transition spd="slow" advTm="4549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6609-FD0C-5EFC-459F-3D5FD8ACC200}"/>
              </a:ext>
            </a:extLst>
          </p:cNvPr>
          <p:cNvSpPr>
            <a:spLocks noGrp="1"/>
          </p:cNvSpPr>
          <p:nvPr>
            <p:ph type="title"/>
          </p:nvPr>
        </p:nvSpPr>
        <p:spPr/>
        <p:txBody>
          <a:bodyPr/>
          <a:lstStyle/>
          <a:p>
            <a:r>
              <a:rPr lang="en-US" dirty="0"/>
              <a:t>Does PrEP interact with gender affirming hormone therapy?</a:t>
            </a:r>
          </a:p>
        </p:txBody>
      </p:sp>
      <p:sp>
        <p:nvSpPr>
          <p:cNvPr id="3" name="Text Placeholder 2">
            <a:extLst>
              <a:ext uri="{FF2B5EF4-FFF2-40B4-BE49-F238E27FC236}">
                <a16:creationId xmlns:a16="http://schemas.microsoft.com/office/drawing/2014/main" id="{A51331A1-570B-F65D-9DEF-9CB8A5B4B2CD}"/>
              </a:ext>
            </a:extLst>
          </p:cNvPr>
          <p:cNvSpPr>
            <a:spLocks noGrp="1"/>
          </p:cNvSpPr>
          <p:nvPr>
            <p:ph type="body" sz="quarter" idx="14"/>
          </p:nvPr>
        </p:nvSpPr>
        <p:spPr>
          <a:xfrm>
            <a:off x="323851" y="4736054"/>
            <a:ext cx="5459112" cy="240029"/>
          </a:xfrm>
        </p:spPr>
        <p:txBody>
          <a:bodyPr/>
          <a:lstStyle/>
          <a:p>
            <a:r>
              <a:rPr lang="en-US" sz="900" dirty="0">
                <a:solidFill>
                  <a:srgbClr val="00497F"/>
                </a:solidFill>
              </a:rPr>
              <a:t>Deutsch MB, Lancet HIV, 2015; Mayer KH, Lancet, 2020; Cottrell ML, Clin Infect Dis, 2019; </a:t>
            </a:r>
            <a:r>
              <a:rPr lang="en-US" sz="900" dirty="0" err="1">
                <a:solidFill>
                  <a:srgbClr val="00497F"/>
                </a:solidFill>
              </a:rPr>
              <a:t>Hiransuthikul</a:t>
            </a:r>
            <a:r>
              <a:rPr lang="en-US" sz="900" dirty="0">
                <a:solidFill>
                  <a:srgbClr val="00497F"/>
                </a:solidFill>
              </a:rPr>
              <a:t> A, J Int AIDS Soc, 2019; Blumenthal J, CROI 2022, Abstract 84</a:t>
            </a:r>
          </a:p>
          <a:p>
            <a:endParaRPr lang="en-US" dirty="0"/>
          </a:p>
        </p:txBody>
      </p:sp>
      <p:sp>
        <p:nvSpPr>
          <p:cNvPr id="4" name="Content Placeholder 3">
            <a:extLst>
              <a:ext uri="{FF2B5EF4-FFF2-40B4-BE49-F238E27FC236}">
                <a16:creationId xmlns:a16="http://schemas.microsoft.com/office/drawing/2014/main" id="{9ECB546F-BAE8-9847-B8C8-EF87A7CC548C}"/>
              </a:ext>
            </a:extLst>
          </p:cNvPr>
          <p:cNvSpPr>
            <a:spLocks noGrp="1"/>
          </p:cNvSpPr>
          <p:nvPr>
            <p:ph sz="half" idx="2"/>
          </p:nvPr>
        </p:nvSpPr>
        <p:spPr/>
        <p:txBody>
          <a:bodyPr>
            <a:normAutofit/>
          </a:bodyPr>
          <a:lstStyle/>
          <a:p>
            <a:r>
              <a:rPr lang="en-US" sz="1600" dirty="0"/>
              <a:t>Hormone therapy is a priority for many transgender and gender diverse people.</a:t>
            </a:r>
          </a:p>
          <a:p>
            <a:r>
              <a:rPr lang="en-US" sz="1600" dirty="0"/>
              <a:t>Concerns about drug-drug interactions between PrEP and hormones may impact willingness to take PrEP and/or adherence.</a:t>
            </a:r>
          </a:p>
          <a:p>
            <a:r>
              <a:rPr lang="en-US" sz="1600" dirty="0"/>
              <a:t>The medications currently available for PrEP do not significantly impact levels of estrogen or testosterone.</a:t>
            </a:r>
          </a:p>
          <a:p>
            <a:r>
              <a:rPr lang="en-US" sz="1600" dirty="0"/>
              <a:t>Hormone therapy does not appear to impair the effectiveness of PrEP, provided patients take PrEP as prescribed. </a:t>
            </a:r>
          </a:p>
          <a:p>
            <a:pPr lvl="1"/>
            <a:r>
              <a:rPr lang="en-US" sz="1400" dirty="0"/>
              <a:t>Small studies have differed in whether tenofovir levels are lower in those taking oral PrEP and estrogen. </a:t>
            </a:r>
          </a:p>
          <a:p>
            <a:pPr lvl="1"/>
            <a:r>
              <a:rPr lang="en-US" sz="1400" dirty="0"/>
              <a:t>However, there were no HIV infections in those with high PrEP adherence in </a:t>
            </a:r>
            <a:r>
              <a:rPr lang="en-US" sz="1400" dirty="0" err="1"/>
              <a:t>iPrEx</a:t>
            </a:r>
            <a:r>
              <a:rPr lang="en-US" sz="1400" dirty="0"/>
              <a:t>.</a:t>
            </a:r>
          </a:p>
          <a:p>
            <a:pPr lvl="1"/>
            <a:r>
              <a:rPr lang="en-US" sz="1400" dirty="0"/>
              <a:t>Tenofovir concentrations adequate in women taking hormones in DISCOVER</a:t>
            </a:r>
          </a:p>
        </p:txBody>
      </p:sp>
    </p:spTree>
    <p:extLst>
      <p:ext uri="{BB962C8B-B14F-4D97-AF65-F5344CB8AC3E}">
        <p14:creationId xmlns:p14="http://schemas.microsoft.com/office/powerpoint/2010/main" val="2842773662"/>
      </p:ext>
    </p:extLst>
  </p:cSld>
  <p:clrMapOvr>
    <a:masterClrMapping/>
  </p:clrMapOvr>
  <p:transition spd="slow" advTm="11193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7D12-B90B-4650-18C5-FB4343A8B220}"/>
              </a:ext>
            </a:extLst>
          </p:cNvPr>
          <p:cNvSpPr>
            <a:spLocks noGrp="1"/>
          </p:cNvSpPr>
          <p:nvPr>
            <p:ph type="title"/>
          </p:nvPr>
        </p:nvSpPr>
        <p:spPr/>
        <p:txBody>
          <a:bodyPr/>
          <a:lstStyle/>
          <a:p>
            <a:r>
              <a:rPr lang="en-US" dirty="0">
                <a:latin typeface="+mn-lt"/>
              </a:rPr>
              <a:t>Barriers and facilitators to PrEP: Qualitative research</a:t>
            </a:r>
            <a:endParaRPr lang="en-US" dirty="0"/>
          </a:p>
        </p:txBody>
      </p:sp>
      <p:sp>
        <p:nvSpPr>
          <p:cNvPr id="3" name="Text Placeholder 2">
            <a:extLst>
              <a:ext uri="{FF2B5EF4-FFF2-40B4-BE49-F238E27FC236}">
                <a16:creationId xmlns:a16="http://schemas.microsoft.com/office/drawing/2014/main" id="{74FF7647-ADAE-C0C8-694E-998C7279B134}"/>
              </a:ext>
            </a:extLst>
          </p:cNvPr>
          <p:cNvSpPr>
            <a:spLocks noGrp="1"/>
          </p:cNvSpPr>
          <p:nvPr>
            <p:ph type="body" sz="quarter" idx="14"/>
          </p:nvPr>
        </p:nvSpPr>
        <p:spPr>
          <a:xfrm>
            <a:off x="304800" y="4736054"/>
            <a:ext cx="6005384" cy="240029"/>
          </a:xfrm>
        </p:spPr>
        <p:txBody>
          <a:bodyPr/>
          <a:lstStyle/>
          <a:p>
            <a:pPr marL="171450" indent="-171450">
              <a:buAutoNum type="arabicPeriod"/>
            </a:pPr>
            <a:r>
              <a:rPr lang="en-US" sz="900" dirty="0" err="1"/>
              <a:t>Sevelius</a:t>
            </a:r>
            <a:r>
              <a:rPr lang="en-US" sz="900" dirty="0"/>
              <a:t> JM, </a:t>
            </a:r>
            <a:r>
              <a:rPr lang="en-US" sz="900" dirty="0" err="1"/>
              <a:t>Keatley</a:t>
            </a:r>
            <a:r>
              <a:rPr lang="en-US" sz="900" dirty="0"/>
              <a:t> J, </a:t>
            </a:r>
            <a:r>
              <a:rPr lang="en-US" sz="900" dirty="0" err="1"/>
              <a:t>Calma</a:t>
            </a:r>
            <a:r>
              <a:rPr lang="en-US" sz="900" dirty="0"/>
              <a:t> N, Arnold E. “I am not a man”: Trans-specific barriers and facilitators to PrEP acceptability among transgender women. Global Public Health. 2016;11(7-8):1060.</a:t>
            </a:r>
          </a:p>
          <a:p>
            <a:pPr marL="171450" indent="-171450">
              <a:buAutoNum type="arabicPeriod"/>
            </a:pPr>
            <a:r>
              <a:rPr lang="en-US" sz="900" dirty="0"/>
              <a:t>Rael CT, Martinez M, </a:t>
            </a:r>
            <a:r>
              <a:rPr lang="en-US" sz="900" dirty="0" err="1"/>
              <a:t>Giguere</a:t>
            </a:r>
            <a:r>
              <a:rPr lang="en-US" sz="900" dirty="0"/>
              <a:t> R, et al. Barriers and facilitators to oral PrEP use among transgender women in New York City. AIDS </a:t>
            </a:r>
            <a:r>
              <a:rPr lang="en-US" sz="900" dirty="0" err="1"/>
              <a:t>Behav</a:t>
            </a:r>
            <a:r>
              <a:rPr lang="en-US" sz="900" dirty="0"/>
              <a:t>. 2018. </a:t>
            </a:r>
            <a:r>
              <a:rPr lang="en-US" sz="900" dirty="0" err="1"/>
              <a:t>doi</a:t>
            </a:r>
            <a:r>
              <a:rPr lang="en-US" sz="900" dirty="0"/>
              <a:t> 10.1007/s10461-018-2102-9.</a:t>
            </a:r>
          </a:p>
          <a:p>
            <a:endParaRPr lang="en-US" dirty="0"/>
          </a:p>
        </p:txBody>
      </p:sp>
      <p:sp>
        <p:nvSpPr>
          <p:cNvPr id="4" name="Content Placeholder 3">
            <a:extLst>
              <a:ext uri="{FF2B5EF4-FFF2-40B4-BE49-F238E27FC236}">
                <a16:creationId xmlns:a16="http://schemas.microsoft.com/office/drawing/2014/main" id="{BCCB2889-15A5-60BF-6B1C-614870B7C07B}"/>
              </a:ext>
            </a:extLst>
          </p:cNvPr>
          <p:cNvSpPr>
            <a:spLocks noGrp="1"/>
          </p:cNvSpPr>
          <p:nvPr>
            <p:ph sz="half" idx="2"/>
          </p:nvPr>
        </p:nvSpPr>
        <p:spPr/>
        <p:txBody>
          <a:bodyPr/>
          <a:lstStyle/>
          <a:p>
            <a:r>
              <a:rPr lang="en-US" dirty="0"/>
              <a:t>PrEP messaging has been focused on men who have sex with men (MSM):</a:t>
            </a:r>
          </a:p>
          <a:p>
            <a:pPr marL="685800" lvl="1" indent="-342900"/>
            <a:r>
              <a:rPr lang="en-US" sz="1600" dirty="0"/>
              <a:t>MSM media do not reach transgender women</a:t>
            </a:r>
          </a:p>
          <a:p>
            <a:pPr marL="685800" lvl="1" indent="-342900"/>
            <a:r>
              <a:rPr lang="en-US" sz="1600" dirty="0"/>
              <a:t>Off-putting to transgender women</a:t>
            </a:r>
          </a:p>
          <a:p>
            <a:r>
              <a:rPr lang="en-US" dirty="0"/>
              <a:t>Interest is generally high when PrEP is explained</a:t>
            </a:r>
          </a:p>
          <a:p>
            <a:r>
              <a:rPr lang="en-US" dirty="0"/>
              <a:t>Desire to obtain PrEP from a prescriber of gender affirming hormones</a:t>
            </a:r>
          </a:p>
          <a:p>
            <a:r>
              <a:rPr lang="en-US" dirty="0"/>
              <a:t>Concerns about: </a:t>
            </a:r>
          </a:p>
          <a:p>
            <a:pPr marL="685800" lvl="1" indent="-342900"/>
            <a:r>
              <a:rPr lang="en-US" sz="1600" dirty="0"/>
              <a:t>Adding another medication to the multiple medications that many transgender people take</a:t>
            </a:r>
          </a:p>
          <a:p>
            <a:pPr marL="685800" lvl="1" indent="-342900"/>
            <a:r>
              <a:rPr lang="en-US" sz="1600" dirty="0"/>
              <a:t>Interactions between PrEP and hormone therapy</a:t>
            </a:r>
          </a:p>
          <a:p>
            <a:endParaRPr lang="en-US" dirty="0"/>
          </a:p>
        </p:txBody>
      </p:sp>
    </p:spTree>
    <p:extLst>
      <p:ext uri="{BB962C8B-B14F-4D97-AF65-F5344CB8AC3E}">
        <p14:creationId xmlns:p14="http://schemas.microsoft.com/office/powerpoint/2010/main" val="3791605732"/>
      </p:ext>
    </p:extLst>
  </p:cSld>
  <p:clrMapOvr>
    <a:masterClrMapping/>
  </p:clrMapOvr>
  <p:transition spd="slow" advTm="677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BBC5-C1AB-6008-39DD-83E85C7E41F7}"/>
              </a:ext>
            </a:extLst>
          </p:cNvPr>
          <p:cNvSpPr>
            <a:spLocks noGrp="1"/>
          </p:cNvSpPr>
          <p:nvPr>
            <p:ph type="title"/>
          </p:nvPr>
        </p:nvSpPr>
        <p:spPr/>
        <p:txBody>
          <a:bodyPr>
            <a:normAutofit fontScale="90000"/>
          </a:bodyPr>
          <a:lstStyle/>
          <a:p>
            <a:r>
              <a:rPr lang="en-US" dirty="0"/>
              <a:t>Overcoming potential barriers to PrEP for transgender and gender diverse people</a:t>
            </a:r>
          </a:p>
        </p:txBody>
      </p:sp>
      <p:sp>
        <p:nvSpPr>
          <p:cNvPr id="3" name="Text Placeholder 2">
            <a:extLst>
              <a:ext uri="{FF2B5EF4-FFF2-40B4-BE49-F238E27FC236}">
                <a16:creationId xmlns:a16="http://schemas.microsoft.com/office/drawing/2014/main" id="{400C50F2-7597-04DF-99D6-1B802BB0711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29AF1C40-E985-48D3-B418-639CAB33CFB1}"/>
              </a:ext>
            </a:extLst>
          </p:cNvPr>
          <p:cNvSpPr>
            <a:spLocks noGrp="1"/>
          </p:cNvSpPr>
          <p:nvPr>
            <p:ph sz="half" idx="2"/>
          </p:nvPr>
        </p:nvSpPr>
        <p:spPr/>
        <p:txBody>
          <a:bodyPr/>
          <a:lstStyle/>
          <a:p>
            <a:r>
              <a:rPr lang="en-US" dirty="0"/>
              <a:t>Lack of health insurance </a:t>
            </a:r>
            <a:r>
              <a:rPr lang="en-US" b="1" dirty="0">
                <a:solidFill>
                  <a:srgbClr val="0089BB"/>
                </a:solidFill>
              </a:rPr>
              <a:t>– Medication assistance programs</a:t>
            </a:r>
            <a:endParaRPr lang="en-US" dirty="0">
              <a:solidFill>
                <a:srgbClr val="0089BB"/>
              </a:solidFill>
            </a:endParaRPr>
          </a:p>
          <a:p>
            <a:r>
              <a:rPr lang="en-US" dirty="0"/>
              <a:t>Competing priorities </a:t>
            </a:r>
            <a:r>
              <a:rPr lang="en-US" b="1" dirty="0">
                <a:solidFill>
                  <a:srgbClr val="0089BB"/>
                </a:solidFill>
              </a:rPr>
              <a:t>– Same-day PrEP, offering one-stop shopping for PrEP, primary care, and gender affirming hormone therapy</a:t>
            </a:r>
            <a:endParaRPr lang="en-US" dirty="0">
              <a:solidFill>
                <a:srgbClr val="0089BB"/>
              </a:solidFill>
            </a:endParaRPr>
          </a:p>
          <a:p>
            <a:r>
              <a:rPr lang="en-US" dirty="0"/>
              <a:t>Concerns about drug-drug interactions with gender-affirming hormones </a:t>
            </a:r>
            <a:r>
              <a:rPr lang="en-US" b="1" dirty="0">
                <a:solidFill>
                  <a:srgbClr val="0089BB"/>
                </a:solidFill>
              </a:rPr>
              <a:t>– Provide reassurance and counsel about what is know and not known</a:t>
            </a:r>
          </a:p>
          <a:p>
            <a:endParaRPr lang="en-US" dirty="0"/>
          </a:p>
        </p:txBody>
      </p:sp>
    </p:spTree>
    <p:extLst>
      <p:ext uri="{BB962C8B-B14F-4D97-AF65-F5344CB8AC3E}">
        <p14:creationId xmlns:p14="http://schemas.microsoft.com/office/powerpoint/2010/main" val="2248302663"/>
      </p:ext>
    </p:extLst>
  </p:cSld>
  <p:clrMapOvr>
    <a:masterClrMapping/>
  </p:clrMapOvr>
  <p:transition spd="slow" advTm="6027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94A-9229-450B-7439-B65AC2AD4E38}"/>
              </a:ext>
            </a:extLst>
          </p:cNvPr>
          <p:cNvSpPr>
            <a:spLocks noGrp="1"/>
          </p:cNvSpPr>
          <p:nvPr>
            <p:ph type="title"/>
          </p:nvPr>
        </p:nvSpPr>
        <p:spPr/>
        <p:txBody>
          <a:bodyPr>
            <a:normAutofit/>
          </a:bodyPr>
          <a:lstStyle/>
          <a:p>
            <a:r>
              <a:rPr lang="en-US" dirty="0">
                <a:latin typeface="+mn-lt"/>
              </a:rPr>
              <a:t>Providing PrEP for transgender and gender-diverse people</a:t>
            </a:r>
            <a:endParaRPr lang="en-US" dirty="0"/>
          </a:p>
        </p:txBody>
      </p:sp>
      <p:sp>
        <p:nvSpPr>
          <p:cNvPr id="3" name="Text Placeholder 2">
            <a:extLst>
              <a:ext uri="{FF2B5EF4-FFF2-40B4-BE49-F238E27FC236}">
                <a16:creationId xmlns:a16="http://schemas.microsoft.com/office/drawing/2014/main" id="{7F8543A3-EAF4-BDB0-3CEB-F11089E2EE8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8D86F932-0C55-A152-181C-35FC96A94116}"/>
              </a:ext>
            </a:extLst>
          </p:cNvPr>
          <p:cNvSpPr>
            <a:spLocks noGrp="1"/>
          </p:cNvSpPr>
          <p:nvPr>
            <p:ph sz="half" idx="2"/>
          </p:nvPr>
        </p:nvSpPr>
        <p:spPr/>
        <p:txBody>
          <a:bodyPr/>
          <a:lstStyle/>
          <a:p>
            <a:pPr marL="0" indent="0">
              <a:buNone/>
            </a:pPr>
            <a:r>
              <a:rPr lang="en-US" dirty="0"/>
              <a:t>In addition to the recommended baseline testing and monitoring, holistic PrEP care for transgender people includes:</a:t>
            </a:r>
          </a:p>
          <a:p>
            <a:pPr marL="385763" indent="-385763">
              <a:buAutoNum type="arabicPeriod"/>
            </a:pPr>
            <a:r>
              <a:rPr lang="en-US" sz="1800" dirty="0"/>
              <a:t>Making clinical environments welcoming</a:t>
            </a:r>
          </a:p>
          <a:p>
            <a:pPr marL="385763" indent="-385763">
              <a:buAutoNum type="arabicPeriod"/>
            </a:pPr>
            <a:r>
              <a:rPr lang="en-US" sz="1800" dirty="0"/>
              <a:t>Providing transgender-related information, resources, and referrals</a:t>
            </a:r>
          </a:p>
          <a:p>
            <a:pPr marL="385763" indent="-385763">
              <a:buAutoNum type="arabicPeriod"/>
            </a:pPr>
            <a:r>
              <a:rPr lang="en-US" sz="1800" dirty="0"/>
              <a:t>Inquiring about sexual behavior in way that does not convey assumptions about anatomy, gender identity, or sexual orientation</a:t>
            </a:r>
          </a:p>
          <a:p>
            <a:pPr marL="385763" indent="-385763">
              <a:buAutoNum type="arabicPeriod"/>
            </a:pPr>
            <a:r>
              <a:rPr lang="en-US" sz="1800" dirty="0"/>
              <a:t>Providing mental health or psychosocial counseling, if necessary</a:t>
            </a:r>
          </a:p>
          <a:p>
            <a:pPr marL="385763" indent="-385763">
              <a:buAutoNum type="arabicPeriod"/>
            </a:pPr>
            <a:r>
              <a:rPr lang="en-US" sz="1800" dirty="0"/>
              <a:t>Comprehensive sexual health care</a:t>
            </a:r>
          </a:p>
        </p:txBody>
      </p:sp>
    </p:spTree>
    <p:extLst>
      <p:ext uri="{BB962C8B-B14F-4D97-AF65-F5344CB8AC3E}">
        <p14:creationId xmlns:p14="http://schemas.microsoft.com/office/powerpoint/2010/main" val="1146597274"/>
      </p:ext>
    </p:extLst>
  </p:cSld>
  <p:clrMapOvr>
    <a:masterClrMapping/>
  </p:clrMapOvr>
  <p:transition spd="slow" advTm="7214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6843-3CD3-908C-2355-EFDC525F27E7}"/>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5ACEA21F-A824-B156-EEC5-C298DB6F30EB}"/>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751F15D9-54AC-F398-3551-59B8E847E9C6}"/>
              </a:ext>
            </a:extLst>
          </p:cNvPr>
          <p:cNvSpPr>
            <a:spLocks noGrp="1"/>
          </p:cNvSpPr>
          <p:nvPr>
            <p:ph sz="half" idx="2"/>
          </p:nvPr>
        </p:nvSpPr>
        <p:spPr/>
        <p:txBody>
          <a:bodyPr>
            <a:normAutofit/>
          </a:bodyPr>
          <a:lstStyle/>
          <a:p>
            <a:pPr marL="457200" indent="-457200">
              <a:buFont typeface="+mj-lt"/>
              <a:buAutoNum type="arabicPeriod"/>
            </a:pPr>
            <a:r>
              <a:rPr lang="en-US" dirty="0"/>
              <a:t>HIV disproportionately burdens transgender and gender diverse people, and uptake of PrEP is not commensurate with need in these populations.</a:t>
            </a:r>
          </a:p>
          <a:p>
            <a:pPr marL="457200" indent="-457200">
              <a:buFont typeface="+mj-lt"/>
              <a:buAutoNum type="arabicPeriod"/>
            </a:pPr>
            <a:r>
              <a:rPr lang="en-US" dirty="0"/>
              <a:t>All approved medications for PrEP can be used for transgender and gender diverse people, but TAF/FTC should not be recommended for people whose HIV risk stems from receptive vaginal sex.</a:t>
            </a:r>
          </a:p>
          <a:p>
            <a:pPr marL="457200" indent="-457200">
              <a:buFont typeface="+mj-lt"/>
              <a:buAutoNum type="arabicPeriod"/>
            </a:pPr>
            <a:r>
              <a:rPr lang="en-US" dirty="0"/>
              <a:t>Embedding PrEP within gender-affirming care may increase access to and uptake of PrEP for transgender and gender diverse people.</a:t>
            </a:r>
          </a:p>
          <a:p>
            <a:endParaRPr lang="en-US" dirty="0"/>
          </a:p>
        </p:txBody>
      </p:sp>
    </p:spTree>
    <p:extLst>
      <p:ext uri="{BB962C8B-B14F-4D97-AF65-F5344CB8AC3E}">
        <p14:creationId xmlns:p14="http://schemas.microsoft.com/office/powerpoint/2010/main" val="1957417172"/>
      </p:ext>
    </p:extLst>
  </p:cSld>
  <p:clrMapOvr>
    <a:masterClrMapping/>
  </p:clrMapOvr>
  <p:transition spd="slow" advTm="3497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405940"/>
      </p:ext>
    </p:extLst>
  </p:cSld>
  <p:clrMapOvr>
    <a:masterClrMapping/>
  </p:clrMapOvr>
  <p:transition spd="slow" advTm="374"/>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4238-52E0-2360-417B-73EAC6F1C3E4}"/>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212A1231-D0C3-455C-83D2-3F7A2538F45F}"/>
              </a:ext>
            </a:extLst>
          </p:cNvPr>
          <p:cNvSpPr>
            <a:spLocks noGrp="1"/>
          </p:cNvSpPr>
          <p:nvPr>
            <p:ph sz="half" idx="2"/>
          </p:nvPr>
        </p:nvSpPr>
        <p:spPr/>
        <p:txBody>
          <a:bodyPr>
            <a:normAutofit/>
          </a:bodyPr>
          <a:lstStyle/>
          <a:p>
            <a:pPr marL="457200" indent="-457200">
              <a:buFont typeface="+mj-lt"/>
              <a:buAutoNum type="arabicPeriod"/>
            </a:pPr>
            <a:r>
              <a:rPr lang="en-US" dirty="0"/>
              <a:t>HIV disproportionately burdens transgender and gender diverse people, and uptake of PrEP is not commensurate with need in these populations.</a:t>
            </a:r>
          </a:p>
          <a:p>
            <a:pPr marL="457200" indent="-457200">
              <a:buFont typeface="+mj-lt"/>
              <a:buAutoNum type="arabicPeriod"/>
            </a:pPr>
            <a:r>
              <a:rPr lang="en-US" dirty="0"/>
              <a:t>PrEP is effective for transgender and gender diverse people.</a:t>
            </a:r>
          </a:p>
          <a:p>
            <a:pPr marL="457200" indent="-457200">
              <a:buFont typeface="+mj-lt"/>
              <a:buAutoNum type="arabicPeriod"/>
            </a:pPr>
            <a:r>
              <a:rPr lang="en-US" dirty="0"/>
              <a:t>Embedding PrEP within gender-affirming care may increase access to and uptake of PrEP for transgender and gender diverse people.</a:t>
            </a:r>
          </a:p>
          <a:p>
            <a:endParaRPr lang="en-US" dirty="0"/>
          </a:p>
        </p:txBody>
      </p:sp>
    </p:spTree>
    <p:extLst>
      <p:ext uri="{BB962C8B-B14F-4D97-AF65-F5344CB8AC3E}">
        <p14:creationId xmlns:p14="http://schemas.microsoft.com/office/powerpoint/2010/main" val="3986939601"/>
      </p:ext>
    </p:extLst>
  </p:cSld>
  <p:clrMapOvr>
    <a:masterClrMapping/>
  </p:clrMapOvr>
  <p:transition spd="slow" advTm="3159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8A0B-A13A-1182-EF0B-344AF522114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Transgender women are disproportionately affected by HIV.</a:t>
            </a:r>
            <a:endParaRPr lang="en-US" dirty="0"/>
          </a:p>
        </p:txBody>
      </p:sp>
      <p:sp>
        <p:nvSpPr>
          <p:cNvPr id="3" name="Text Placeholder 2">
            <a:extLst>
              <a:ext uri="{FF2B5EF4-FFF2-40B4-BE49-F238E27FC236}">
                <a16:creationId xmlns:a16="http://schemas.microsoft.com/office/drawing/2014/main" id="{503C2B7A-CAEC-3673-66C0-763D1BBCCE23}"/>
              </a:ext>
            </a:extLst>
          </p:cNvPr>
          <p:cNvSpPr>
            <a:spLocks noGrp="1"/>
          </p:cNvSpPr>
          <p:nvPr>
            <p:ph type="body" sz="quarter" idx="15"/>
          </p:nvPr>
        </p:nvSpPr>
        <p:spPr>
          <a:xfrm>
            <a:off x="318914" y="1161535"/>
            <a:ext cx="8503916" cy="122429"/>
          </a:xfrm>
        </p:spPr>
        <p:txBody>
          <a:bodyPr/>
          <a:lstStyle/>
          <a:p>
            <a:r>
              <a:rPr lang="en-US" sz="1400" dirty="0"/>
              <a:t>HIV prevalence among transgender women overall and by race and ethnicity in 7 U.S. cities, 2019-2020</a:t>
            </a:r>
          </a:p>
          <a:p>
            <a:endParaRPr lang="en-US" sz="1400" dirty="0"/>
          </a:p>
        </p:txBody>
      </p:sp>
      <p:sp>
        <p:nvSpPr>
          <p:cNvPr id="4" name="Text Placeholder 3">
            <a:extLst>
              <a:ext uri="{FF2B5EF4-FFF2-40B4-BE49-F238E27FC236}">
                <a16:creationId xmlns:a16="http://schemas.microsoft.com/office/drawing/2014/main" id="{53C44766-F6C0-5950-9D65-5B3BFE336FE1}"/>
              </a:ext>
            </a:extLst>
          </p:cNvPr>
          <p:cNvSpPr>
            <a:spLocks noGrp="1"/>
          </p:cNvSpPr>
          <p:nvPr>
            <p:ph type="body" sz="quarter" idx="16"/>
          </p:nvPr>
        </p:nvSpPr>
        <p:spPr>
          <a:xfrm>
            <a:off x="323892" y="4846324"/>
            <a:ext cx="5508497" cy="240026"/>
          </a:xfrm>
        </p:spPr>
        <p:txBody>
          <a:bodyPr/>
          <a:lstStyle/>
          <a:p>
            <a:r>
              <a:rPr lang="en-US" sz="900" dirty="0"/>
              <a:t>Source: </a:t>
            </a:r>
            <a:r>
              <a:rPr lang="en-US" sz="900" dirty="0">
                <a:latin typeface="+mn-lt"/>
              </a:rPr>
              <a:t>Adapted from: HIV infection, risk, prevention, and testing behaviors among transgender women – National HIV Behavioral Surveillance – 7 U.S. cities, 2019-2020. CDC. HIV Surveillance Report 2021.</a:t>
            </a:r>
          </a:p>
          <a:p>
            <a:endParaRPr lang="en-US" dirty="0"/>
          </a:p>
        </p:txBody>
      </p:sp>
      <p:graphicFrame>
        <p:nvGraphicFramePr>
          <p:cNvPr id="5" name="Chart 4">
            <a:extLst>
              <a:ext uri="{FF2B5EF4-FFF2-40B4-BE49-F238E27FC236}">
                <a16:creationId xmlns:a16="http://schemas.microsoft.com/office/drawing/2014/main" id="{995381B1-2665-5359-EEF1-2C532FAF6317}"/>
              </a:ext>
            </a:extLst>
          </p:cNvPr>
          <p:cNvGraphicFramePr>
            <a:graphicFrameLocks/>
          </p:cNvGraphicFramePr>
          <p:nvPr>
            <p:extLst>
              <p:ext uri="{D42A27DB-BD31-4B8C-83A1-F6EECF244321}">
                <p14:modId xmlns:p14="http://schemas.microsoft.com/office/powerpoint/2010/main" val="793553210"/>
              </p:ext>
            </p:extLst>
          </p:nvPr>
        </p:nvGraphicFramePr>
        <p:xfrm>
          <a:off x="548640" y="1422369"/>
          <a:ext cx="804672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9610315"/>
      </p:ext>
    </p:extLst>
  </p:cSld>
  <p:clrMapOvr>
    <a:masterClrMapping/>
  </p:clrMapOvr>
  <p:transition spd="slow" advTm="342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38C6-6975-A977-3F09-525CB8FBBA8E}"/>
              </a:ext>
            </a:extLst>
          </p:cNvPr>
          <p:cNvSpPr>
            <a:spLocks noGrp="1"/>
          </p:cNvSpPr>
          <p:nvPr>
            <p:ph type="title"/>
          </p:nvPr>
        </p:nvSpPr>
        <p:spPr>
          <a:xfrm>
            <a:off x="323851" y="130884"/>
            <a:ext cx="8497062" cy="818388"/>
          </a:xfrm>
        </p:spPr>
        <p:txBody>
          <a:bodyPr/>
          <a:lstStyle/>
          <a:p>
            <a:r>
              <a:rPr lang="en-US" dirty="0">
                <a:latin typeface="+mn-lt"/>
              </a:rPr>
              <a:t>Data on HIV among transgender men are more limited </a:t>
            </a:r>
            <a:endParaRPr lang="en-US" dirty="0"/>
          </a:p>
        </p:txBody>
      </p:sp>
      <p:sp>
        <p:nvSpPr>
          <p:cNvPr id="4" name="Text Placeholder 3">
            <a:extLst>
              <a:ext uri="{FF2B5EF4-FFF2-40B4-BE49-F238E27FC236}">
                <a16:creationId xmlns:a16="http://schemas.microsoft.com/office/drawing/2014/main" id="{F42C95D0-DC2A-0FBC-744D-3DE27385BFCB}"/>
              </a:ext>
            </a:extLst>
          </p:cNvPr>
          <p:cNvSpPr>
            <a:spLocks noGrp="1"/>
          </p:cNvSpPr>
          <p:nvPr>
            <p:ph type="body" sz="quarter" idx="16"/>
          </p:nvPr>
        </p:nvSpPr>
        <p:spPr>
          <a:xfrm>
            <a:off x="323851" y="4750094"/>
            <a:ext cx="6365274" cy="240026"/>
          </a:xfrm>
        </p:spPr>
        <p:txBody>
          <a:bodyPr/>
          <a:lstStyle/>
          <a:p>
            <a:pPr marL="171450" indent="-171450">
              <a:buAutoNum type="arabicPeriod"/>
            </a:pPr>
            <a:r>
              <a:rPr lang="en-US" sz="900" dirty="0"/>
              <a:t>Diagnoses of HIV infection in the United States and dependent areas, 2019. CDC. HIV Surveillance Report 2021.</a:t>
            </a:r>
          </a:p>
          <a:p>
            <a:pPr marL="171450" indent="-171450">
              <a:buAutoNum type="arabicPeriod"/>
            </a:pPr>
            <a:r>
              <a:rPr lang="en-US" sz="900" dirty="0"/>
              <a:t>Reisner SL, Murchison GR. A global research synthesis of HIV and STI </a:t>
            </a:r>
            <a:r>
              <a:rPr lang="en-US" sz="900" dirty="0" err="1"/>
              <a:t>biobehavioural</a:t>
            </a:r>
            <a:r>
              <a:rPr lang="en-US" sz="900" dirty="0"/>
              <a:t> risk in female-to-male transgender adults. Global Public Health. 2016;11(7-8):866</a:t>
            </a:r>
          </a:p>
        </p:txBody>
      </p:sp>
      <p:sp>
        <p:nvSpPr>
          <p:cNvPr id="3" name="Content Placeholder 2">
            <a:extLst>
              <a:ext uri="{FF2B5EF4-FFF2-40B4-BE49-F238E27FC236}">
                <a16:creationId xmlns:a16="http://schemas.microsoft.com/office/drawing/2014/main" id="{DFFA37BF-480D-6A80-7776-09A6BB595559}"/>
              </a:ext>
            </a:extLst>
          </p:cNvPr>
          <p:cNvSpPr>
            <a:spLocks noGrp="1"/>
          </p:cNvSpPr>
          <p:nvPr>
            <p:ph sz="half" idx="2"/>
          </p:nvPr>
        </p:nvSpPr>
        <p:spPr>
          <a:xfrm>
            <a:off x="323851" y="1184225"/>
            <a:ext cx="4132820" cy="3409424"/>
          </a:xfrm>
        </p:spPr>
        <p:txBody>
          <a:bodyPr>
            <a:normAutofit/>
          </a:bodyPr>
          <a:lstStyle/>
          <a:p>
            <a:r>
              <a:rPr lang="en-US" dirty="0"/>
              <a:t>HIV is likely less common among transgender men; in 2019, 46 transgender men were diagnosed with HIV in the U.S. compared to 625 transgender women.</a:t>
            </a:r>
          </a:p>
          <a:p>
            <a:r>
              <a:rPr lang="en-US" dirty="0"/>
              <a:t>Disparities in HIV prevalence by race and ethnicity are also present among transgender men. </a:t>
            </a:r>
          </a:p>
          <a:p>
            <a:r>
              <a:rPr lang="en-US" dirty="0"/>
              <a:t>Some transgender men have sex with cisgender men; these partners are often gay or bisexual men.</a:t>
            </a:r>
          </a:p>
          <a:p>
            <a:endParaRPr lang="en-US" dirty="0"/>
          </a:p>
        </p:txBody>
      </p:sp>
      <p:graphicFrame>
        <p:nvGraphicFramePr>
          <p:cNvPr id="5" name="Content Placeholder 6">
            <a:extLst>
              <a:ext uri="{FF2B5EF4-FFF2-40B4-BE49-F238E27FC236}">
                <a16:creationId xmlns:a16="http://schemas.microsoft.com/office/drawing/2014/main" id="{C094B614-C1B5-23EE-2580-91CC4DC3FF72}"/>
              </a:ext>
            </a:extLst>
          </p:cNvPr>
          <p:cNvGraphicFramePr>
            <a:graphicFrameLocks/>
          </p:cNvGraphicFramePr>
          <p:nvPr>
            <p:extLst>
              <p:ext uri="{D42A27DB-BD31-4B8C-83A1-F6EECF244321}">
                <p14:modId xmlns:p14="http://schemas.microsoft.com/office/powerpoint/2010/main" val="3599078072"/>
              </p:ext>
            </p:extLst>
          </p:nvPr>
        </p:nvGraphicFramePr>
        <p:xfrm>
          <a:off x="4905304" y="1135604"/>
          <a:ext cx="3914846" cy="34281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2028452"/>
      </p:ext>
    </p:extLst>
  </p:cSld>
  <p:clrMapOvr>
    <a:masterClrMapping/>
  </p:clrMapOvr>
  <p:transition spd="slow" advTm="6633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3A5A-B77D-20A7-993F-16EA9E5C7CC3}"/>
              </a:ext>
            </a:extLst>
          </p:cNvPr>
          <p:cNvSpPr>
            <a:spLocks noGrp="1"/>
          </p:cNvSpPr>
          <p:nvPr>
            <p:ph type="title"/>
          </p:nvPr>
        </p:nvSpPr>
        <p:spPr/>
        <p:txBody>
          <a:bodyPr/>
          <a:lstStyle/>
          <a:p>
            <a:r>
              <a:rPr lang="en-US" dirty="0"/>
              <a:t>Data on HIV among non-binary people are also limited</a:t>
            </a:r>
          </a:p>
        </p:txBody>
      </p:sp>
      <p:sp>
        <p:nvSpPr>
          <p:cNvPr id="3" name="Text Placeholder 2">
            <a:extLst>
              <a:ext uri="{FF2B5EF4-FFF2-40B4-BE49-F238E27FC236}">
                <a16:creationId xmlns:a16="http://schemas.microsoft.com/office/drawing/2014/main" id="{863E7D42-0FD9-75D8-D2D0-87A8168DAA9B}"/>
              </a:ext>
            </a:extLst>
          </p:cNvPr>
          <p:cNvSpPr>
            <a:spLocks noGrp="1"/>
          </p:cNvSpPr>
          <p:nvPr>
            <p:ph type="body" sz="quarter" idx="15"/>
          </p:nvPr>
        </p:nvSpPr>
        <p:spPr>
          <a:xfrm>
            <a:off x="318914" y="1198813"/>
            <a:ext cx="8503916" cy="85151"/>
          </a:xfrm>
        </p:spPr>
        <p:txBody>
          <a:bodyPr/>
          <a:lstStyle/>
          <a:p>
            <a:r>
              <a:rPr lang="en-US" b="0" dirty="0"/>
              <a:t>HIV prevalence</a:t>
            </a:r>
            <a:r>
              <a:rPr lang="en-US" b="0" baseline="0" dirty="0"/>
              <a:t> by self-report</a:t>
            </a:r>
            <a:r>
              <a:rPr lang="en-US" b="0" dirty="0"/>
              <a:t>, 2015 U.S. Transgender Survey</a:t>
            </a:r>
            <a:r>
              <a:rPr lang="en-US" b="0" baseline="0" dirty="0"/>
              <a:t> </a:t>
            </a:r>
            <a:endParaRPr lang="en-US" b="0" dirty="0"/>
          </a:p>
          <a:p>
            <a:endParaRPr lang="en-US" dirty="0"/>
          </a:p>
        </p:txBody>
      </p:sp>
      <p:sp>
        <p:nvSpPr>
          <p:cNvPr id="4" name="Text Placeholder 3">
            <a:extLst>
              <a:ext uri="{FF2B5EF4-FFF2-40B4-BE49-F238E27FC236}">
                <a16:creationId xmlns:a16="http://schemas.microsoft.com/office/drawing/2014/main" id="{258092B1-3652-0A28-EEA8-4131F9D11342}"/>
              </a:ext>
            </a:extLst>
          </p:cNvPr>
          <p:cNvSpPr>
            <a:spLocks noGrp="1"/>
          </p:cNvSpPr>
          <p:nvPr>
            <p:ph type="body" sz="quarter" idx="16"/>
          </p:nvPr>
        </p:nvSpPr>
        <p:spPr>
          <a:xfrm>
            <a:off x="233276" y="4903474"/>
            <a:ext cx="7360835" cy="240026"/>
          </a:xfrm>
        </p:spPr>
        <p:txBody>
          <a:bodyPr/>
          <a:lstStyle/>
          <a:p>
            <a:r>
              <a:rPr lang="en-US" sz="900" dirty="0">
                <a:latin typeface="+mn-lt"/>
              </a:rPr>
              <a:t>James SE, 2015 U.S. Transgender Survey, 2016</a:t>
            </a:r>
          </a:p>
          <a:p>
            <a:endParaRPr lang="en-US" dirty="0"/>
          </a:p>
        </p:txBody>
      </p:sp>
      <p:graphicFrame>
        <p:nvGraphicFramePr>
          <p:cNvPr id="5" name="Chart 4">
            <a:extLst>
              <a:ext uri="{FF2B5EF4-FFF2-40B4-BE49-F238E27FC236}">
                <a16:creationId xmlns:a16="http://schemas.microsoft.com/office/drawing/2014/main" id="{61A2087C-ABAB-0F6D-8B7B-7FDB9D706EA1}"/>
              </a:ext>
            </a:extLst>
          </p:cNvPr>
          <p:cNvGraphicFramePr>
            <a:graphicFrameLocks/>
          </p:cNvGraphicFramePr>
          <p:nvPr>
            <p:extLst>
              <p:ext uri="{D42A27DB-BD31-4B8C-83A1-F6EECF244321}">
                <p14:modId xmlns:p14="http://schemas.microsoft.com/office/powerpoint/2010/main" val="1851147985"/>
              </p:ext>
            </p:extLst>
          </p:nvPr>
        </p:nvGraphicFramePr>
        <p:xfrm>
          <a:off x="548640" y="1422369"/>
          <a:ext cx="804672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3760882"/>
      </p:ext>
    </p:extLst>
  </p:cSld>
  <p:clrMapOvr>
    <a:masterClrMapping/>
  </p:clrMapOvr>
  <p:transition spd="slow" advTm="2972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35421-E73E-77D5-14E0-7369344D2C7B}"/>
              </a:ext>
            </a:extLst>
          </p:cNvPr>
          <p:cNvSpPr>
            <a:spLocks noGrp="1"/>
          </p:cNvSpPr>
          <p:nvPr>
            <p:ph type="title"/>
          </p:nvPr>
        </p:nvSpPr>
        <p:spPr/>
        <p:txBody>
          <a:bodyPr>
            <a:normAutofit fontScale="90000"/>
          </a:bodyPr>
          <a:lstStyle/>
          <a:p>
            <a:r>
              <a:rPr lang="en-US" dirty="0"/>
              <a:t>PrEP use among transgender and gender diverse people is likely not commensurate with need</a:t>
            </a:r>
          </a:p>
        </p:txBody>
      </p:sp>
      <p:sp>
        <p:nvSpPr>
          <p:cNvPr id="3" name="Text Placeholder 2">
            <a:extLst>
              <a:ext uri="{FF2B5EF4-FFF2-40B4-BE49-F238E27FC236}">
                <a16:creationId xmlns:a16="http://schemas.microsoft.com/office/drawing/2014/main" id="{5BF73DC3-31F7-611B-63F6-BAB42814CD73}"/>
              </a:ext>
            </a:extLst>
          </p:cNvPr>
          <p:cNvSpPr>
            <a:spLocks noGrp="1"/>
          </p:cNvSpPr>
          <p:nvPr>
            <p:ph type="body" sz="quarter" idx="14"/>
          </p:nvPr>
        </p:nvSpPr>
        <p:spPr>
          <a:xfrm>
            <a:off x="233233" y="4903471"/>
            <a:ext cx="5442636" cy="240029"/>
          </a:xfrm>
        </p:spPr>
        <p:txBody>
          <a:bodyPr/>
          <a:lstStyle/>
          <a:p>
            <a:r>
              <a:rPr lang="en-US" sz="900" dirty="0">
                <a:solidFill>
                  <a:srgbClr val="00497F"/>
                </a:solidFill>
                <a:latin typeface="+mn-lt"/>
              </a:rPr>
              <a:t>Adapted from: HIV infection, risk, prevention, and testing behaviors among transgender women – National HIV Behavioral Surveillance – 7 U.S. cities, 2019-2020. CDC. HIV Surveillance Report 2021.</a:t>
            </a:r>
          </a:p>
          <a:p>
            <a:endParaRPr lang="en-US" dirty="0"/>
          </a:p>
        </p:txBody>
      </p:sp>
      <p:sp>
        <p:nvSpPr>
          <p:cNvPr id="4" name="Content Placeholder 3">
            <a:extLst>
              <a:ext uri="{FF2B5EF4-FFF2-40B4-BE49-F238E27FC236}">
                <a16:creationId xmlns:a16="http://schemas.microsoft.com/office/drawing/2014/main" id="{E3B94BB4-66AD-FA66-C390-5DD54D067E74}"/>
              </a:ext>
            </a:extLst>
          </p:cNvPr>
          <p:cNvSpPr>
            <a:spLocks noGrp="1"/>
          </p:cNvSpPr>
          <p:nvPr>
            <p:ph sz="half" idx="2"/>
          </p:nvPr>
        </p:nvSpPr>
        <p:spPr/>
        <p:txBody>
          <a:bodyPr>
            <a:normAutofit/>
          </a:bodyPr>
          <a:lstStyle/>
          <a:p>
            <a:pPr marL="0" indent="0">
              <a:buNone/>
            </a:pPr>
            <a:r>
              <a:rPr lang="en-US" dirty="0"/>
              <a:t>Among transgender women without HIV in 7 U.S. cities:</a:t>
            </a:r>
          </a:p>
          <a:p>
            <a:r>
              <a:rPr lang="en-US" sz="1800" dirty="0"/>
              <a:t>92% were aware of PrEP</a:t>
            </a:r>
          </a:p>
          <a:p>
            <a:r>
              <a:rPr lang="en-US" sz="1800" dirty="0"/>
              <a:t>32% had used PrEP</a:t>
            </a:r>
          </a:p>
          <a:p>
            <a:pPr marL="0" indent="0">
              <a:buNone/>
            </a:pPr>
            <a:r>
              <a:rPr lang="en-US" dirty="0"/>
              <a:t>Potential barriers to PrEP among transgender and gender diverse people:</a:t>
            </a:r>
          </a:p>
          <a:p>
            <a:r>
              <a:rPr lang="en-US" sz="1800" dirty="0"/>
              <a:t>Lack of clinician expertise</a:t>
            </a:r>
          </a:p>
          <a:p>
            <a:r>
              <a:rPr lang="en-US" sz="1800" dirty="0"/>
              <a:t>Lack of health insurance</a:t>
            </a:r>
          </a:p>
          <a:p>
            <a:r>
              <a:rPr lang="en-US" sz="1800" dirty="0"/>
              <a:t>Competing priorities</a:t>
            </a:r>
          </a:p>
          <a:p>
            <a:r>
              <a:rPr lang="en-US" sz="1800" dirty="0"/>
              <a:t>Concerns about drug-drug interactions with gender affirming hormone therapy</a:t>
            </a:r>
          </a:p>
          <a:p>
            <a:pPr marL="34290" indent="0">
              <a:buNone/>
            </a:pPr>
            <a:endParaRPr lang="en-US" dirty="0"/>
          </a:p>
        </p:txBody>
      </p:sp>
    </p:spTree>
    <p:extLst>
      <p:ext uri="{BB962C8B-B14F-4D97-AF65-F5344CB8AC3E}">
        <p14:creationId xmlns:p14="http://schemas.microsoft.com/office/powerpoint/2010/main" val="587849614"/>
      </p:ext>
    </p:extLst>
  </p:cSld>
  <p:clrMapOvr>
    <a:masterClrMapping/>
  </p:clrMapOvr>
  <p:transition spd="slow" advTm="4558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E7FF-CCD8-AEF3-812A-C5E73D436C08}"/>
              </a:ext>
            </a:extLst>
          </p:cNvPr>
          <p:cNvSpPr>
            <a:spLocks noGrp="1"/>
          </p:cNvSpPr>
          <p:nvPr>
            <p:ph type="title"/>
          </p:nvPr>
        </p:nvSpPr>
        <p:spPr/>
        <p:txBody>
          <a:bodyPr/>
          <a:lstStyle/>
          <a:p>
            <a:r>
              <a:rPr lang="en-US" dirty="0">
                <a:latin typeface="+mn-lt"/>
              </a:rPr>
              <a:t>Case</a:t>
            </a:r>
            <a:endParaRPr lang="en-US" dirty="0"/>
          </a:p>
        </p:txBody>
      </p:sp>
      <p:sp>
        <p:nvSpPr>
          <p:cNvPr id="4" name="Content Placeholder 3">
            <a:extLst>
              <a:ext uri="{FF2B5EF4-FFF2-40B4-BE49-F238E27FC236}">
                <a16:creationId xmlns:a16="http://schemas.microsoft.com/office/drawing/2014/main" id="{B2D3D158-44D5-8EC7-C60F-4E9B14D7761D}"/>
              </a:ext>
            </a:extLst>
          </p:cNvPr>
          <p:cNvSpPr>
            <a:spLocks noGrp="1"/>
          </p:cNvSpPr>
          <p:nvPr>
            <p:ph sz="half" idx="2"/>
          </p:nvPr>
        </p:nvSpPr>
        <p:spPr/>
        <p:txBody>
          <a:bodyPr>
            <a:normAutofit lnSpcReduction="10000"/>
          </a:bodyPr>
          <a:lstStyle/>
          <a:p>
            <a:pPr marL="0" indent="0">
              <a:buNone/>
            </a:pPr>
            <a:r>
              <a:rPr lang="en-US" dirty="0"/>
              <a:t>Antonia is a 45-year-old transgender woman who takes estrogen and spironolactone. At her annual physical, she reports a new sexual relationship with a cisgender man who has HIV. He is not consistently in care for HIV, and she is not sure that his viral load is suppressed. She engages in oral and receptive anal sex with her partner; they use condoms about half of the time. She is interested in PrEP and has normal baseline laboratory studies.</a:t>
            </a:r>
          </a:p>
          <a:p>
            <a:pPr marL="0" indent="0">
              <a:buNone/>
            </a:pPr>
            <a:r>
              <a:rPr lang="en-US" dirty="0"/>
              <a:t> </a:t>
            </a:r>
          </a:p>
          <a:p>
            <a:pPr marL="0" indent="0">
              <a:buNone/>
            </a:pPr>
            <a:r>
              <a:rPr lang="en-US" b="1" dirty="0"/>
              <a:t>Antonia asks what is known about the effectiveness of PrEP for transgender people and if PrEP interacts with her hormones. How would you counsel her? </a:t>
            </a:r>
          </a:p>
        </p:txBody>
      </p:sp>
    </p:spTree>
    <p:extLst>
      <p:ext uri="{BB962C8B-B14F-4D97-AF65-F5344CB8AC3E}">
        <p14:creationId xmlns:p14="http://schemas.microsoft.com/office/powerpoint/2010/main" val="1601133486"/>
      </p:ext>
    </p:extLst>
  </p:cSld>
  <p:clrMapOvr>
    <a:masterClrMapping/>
  </p:clrMapOvr>
  <p:transition spd="slow" advTm="4527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99A9-DA5B-44BB-EA3D-CA70540EF3AA}"/>
              </a:ext>
            </a:extLst>
          </p:cNvPr>
          <p:cNvSpPr>
            <a:spLocks noGrp="1"/>
          </p:cNvSpPr>
          <p:nvPr>
            <p:ph type="title"/>
          </p:nvPr>
        </p:nvSpPr>
        <p:spPr/>
        <p:txBody>
          <a:bodyPr>
            <a:normAutofit/>
          </a:bodyPr>
          <a:lstStyle/>
          <a:p>
            <a:r>
              <a:rPr lang="en-US" dirty="0">
                <a:latin typeface="+mn-lt"/>
              </a:rPr>
              <a:t>What is the evidence for PrEP among transgender people?</a:t>
            </a:r>
            <a:endParaRPr lang="en-US" dirty="0"/>
          </a:p>
        </p:txBody>
      </p:sp>
      <p:sp>
        <p:nvSpPr>
          <p:cNvPr id="3" name="Text Placeholder 2">
            <a:extLst>
              <a:ext uri="{FF2B5EF4-FFF2-40B4-BE49-F238E27FC236}">
                <a16:creationId xmlns:a16="http://schemas.microsoft.com/office/drawing/2014/main" id="{67B29D95-8D65-0706-A7A8-A7F6C92A571B}"/>
              </a:ext>
            </a:extLst>
          </p:cNvPr>
          <p:cNvSpPr>
            <a:spLocks noGrp="1"/>
          </p:cNvSpPr>
          <p:nvPr>
            <p:ph type="body" sz="quarter" idx="14"/>
          </p:nvPr>
        </p:nvSpPr>
        <p:spPr>
          <a:xfrm>
            <a:off x="323850" y="4903471"/>
            <a:ext cx="7357838" cy="240029"/>
          </a:xfrm>
        </p:spPr>
        <p:txBody>
          <a:bodyPr/>
          <a:lstStyle/>
          <a:p>
            <a:r>
              <a:rPr lang="en-US" sz="900" dirty="0"/>
              <a:t>Deutsch MB, Lancet HIV, 2015; Mayer KH, Lancet 2020; Landovitz RJ, N </a:t>
            </a:r>
            <a:r>
              <a:rPr lang="en-US" sz="900" dirty="0" err="1"/>
              <a:t>Engl</a:t>
            </a:r>
            <a:r>
              <a:rPr lang="en-US" sz="900" dirty="0"/>
              <a:t> J Med, 2021</a:t>
            </a:r>
          </a:p>
          <a:p>
            <a:endParaRPr lang="en-US" dirty="0"/>
          </a:p>
        </p:txBody>
      </p:sp>
      <p:sp>
        <p:nvSpPr>
          <p:cNvPr id="4" name="Content Placeholder 3">
            <a:extLst>
              <a:ext uri="{FF2B5EF4-FFF2-40B4-BE49-F238E27FC236}">
                <a16:creationId xmlns:a16="http://schemas.microsoft.com/office/drawing/2014/main" id="{3EF7C062-7604-4994-ED48-FA3567B0D63E}"/>
              </a:ext>
            </a:extLst>
          </p:cNvPr>
          <p:cNvSpPr>
            <a:spLocks noGrp="1"/>
          </p:cNvSpPr>
          <p:nvPr>
            <p:ph sz="half" idx="2"/>
          </p:nvPr>
        </p:nvSpPr>
        <p:spPr/>
        <p:txBody>
          <a:bodyPr>
            <a:normAutofit/>
          </a:bodyPr>
          <a:lstStyle/>
          <a:p>
            <a:r>
              <a:rPr lang="en-US" b="1" dirty="0" err="1"/>
              <a:t>iPrEX</a:t>
            </a:r>
            <a:r>
              <a:rPr lang="en-US" b="1" dirty="0"/>
              <a:t>: </a:t>
            </a:r>
            <a:r>
              <a:rPr lang="en-US" dirty="0"/>
              <a:t>This trial of TDF/FTC versus placebo included 339 transgender women out of 2499 total participants. Drug level monitoring suggested that good adherence to PrEP prevented HIV among the transgender participants.</a:t>
            </a:r>
            <a:endParaRPr lang="en-US" b="1" dirty="0"/>
          </a:p>
          <a:p>
            <a:r>
              <a:rPr lang="en-US" b="1" dirty="0"/>
              <a:t>DISCOVER:</a:t>
            </a:r>
            <a:r>
              <a:rPr lang="en-US" dirty="0"/>
              <a:t> This trial of TDF/FTC versus TAF/FTC for PrEP included 74 transgender women out of 5387 total participants. TAF/FTC was non-inferior to TDF/FTC for PrEP overall. No transgender woman acquired HIV in the study.  </a:t>
            </a:r>
          </a:p>
          <a:p>
            <a:r>
              <a:rPr lang="en-US" b="1" dirty="0"/>
              <a:t>HPTN 083: </a:t>
            </a:r>
            <a:r>
              <a:rPr lang="en-US" dirty="0"/>
              <a:t>This trial of TDF/FTC versus CAB-LA for PrEP included 570 transgender women out of 4566 total participants. CAB-LA was superior to TDF/FTC for HIV overall, with a similar result in a pre-specified subgroup analysis of transgender women.</a:t>
            </a:r>
          </a:p>
          <a:p>
            <a:endParaRPr lang="en-US" dirty="0"/>
          </a:p>
        </p:txBody>
      </p:sp>
    </p:spTree>
    <p:extLst>
      <p:ext uri="{BB962C8B-B14F-4D97-AF65-F5344CB8AC3E}">
        <p14:creationId xmlns:p14="http://schemas.microsoft.com/office/powerpoint/2010/main" val="3976021180"/>
      </p:ext>
    </p:extLst>
  </p:cSld>
  <p:clrMapOvr>
    <a:masterClrMapping/>
  </p:clrMapOvr>
  <p:transition spd="slow" advTm="12848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E00B1-4E5F-037A-BB5E-33B4069D5A73}"/>
              </a:ext>
            </a:extLst>
          </p:cNvPr>
          <p:cNvSpPr>
            <a:spLocks noGrp="1"/>
          </p:cNvSpPr>
          <p:nvPr>
            <p:ph type="title"/>
          </p:nvPr>
        </p:nvSpPr>
        <p:spPr/>
        <p:txBody>
          <a:bodyPr/>
          <a:lstStyle/>
          <a:p>
            <a:r>
              <a:rPr lang="en-US" dirty="0">
                <a:latin typeface="+mn-lt"/>
              </a:rPr>
              <a:t>Considerations for selecting a medication for PrEP</a:t>
            </a:r>
            <a:endParaRPr lang="en-US" dirty="0"/>
          </a:p>
        </p:txBody>
      </p:sp>
      <p:sp>
        <p:nvSpPr>
          <p:cNvPr id="3" name="Text Placeholder 2">
            <a:extLst>
              <a:ext uri="{FF2B5EF4-FFF2-40B4-BE49-F238E27FC236}">
                <a16:creationId xmlns:a16="http://schemas.microsoft.com/office/drawing/2014/main" id="{940415B5-59AB-1C67-AEAC-59F7D5A47821}"/>
              </a:ext>
            </a:extLst>
          </p:cNvPr>
          <p:cNvSpPr>
            <a:spLocks noGrp="1"/>
          </p:cNvSpPr>
          <p:nvPr>
            <p:ph type="body" sz="quarter" idx="14"/>
          </p:nvPr>
        </p:nvSpPr>
        <p:spPr/>
        <p:txBody>
          <a:bodyPr/>
          <a:lstStyle/>
          <a:p>
            <a:endParaRPr lang="en-US" dirty="0"/>
          </a:p>
        </p:txBody>
      </p:sp>
      <p:graphicFrame>
        <p:nvGraphicFramePr>
          <p:cNvPr id="4" name="Table 5">
            <a:extLst>
              <a:ext uri="{FF2B5EF4-FFF2-40B4-BE49-F238E27FC236}">
                <a16:creationId xmlns:a16="http://schemas.microsoft.com/office/drawing/2014/main" id="{ED0D205D-74FE-4816-9EE0-B9D9AC6C6678}"/>
              </a:ext>
            </a:extLst>
          </p:cNvPr>
          <p:cNvGraphicFramePr>
            <a:graphicFrameLocks noGrp="1"/>
          </p:cNvGraphicFramePr>
          <p:nvPr>
            <p:extLst>
              <p:ext uri="{D42A27DB-BD31-4B8C-83A1-F6EECF244321}">
                <p14:modId xmlns:p14="http://schemas.microsoft.com/office/powerpoint/2010/main" val="3590399580"/>
              </p:ext>
            </p:extLst>
          </p:nvPr>
        </p:nvGraphicFramePr>
        <p:xfrm>
          <a:off x="323468" y="1265995"/>
          <a:ext cx="8497064" cy="3059282"/>
        </p:xfrm>
        <a:graphic>
          <a:graphicData uri="http://schemas.openxmlformats.org/drawingml/2006/table">
            <a:tbl>
              <a:tblPr firstRow="1" bandRow="1">
                <a:tableStyleId>{6E25E649-3F16-4E02-A733-19D2CDBF48F0}</a:tableStyleId>
              </a:tblPr>
              <a:tblGrid>
                <a:gridCol w="2124266">
                  <a:extLst>
                    <a:ext uri="{9D8B030D-6E8A-4147-A177-3AD203B41FA5}">
                      <a16:colId xmlns:a16="http://schemas.microsoft.com/office/drawing/2014/main" val="1350106881"/>
                    </a:ext>
                  </a:extLst>
                </a:gridCol>
                <a:gridCol w="2124266">
                  <a:extLst>
                    <a:ext uri="{9D8B030D-6E8A-4147-A177-3AD203B41FA5}">
                      <a16:colId xmlns:a16="http://schemas.microsoft.com/office/drawing/2014/main" val="1210213247"/>
                    </a:ext>
                  </a:extLst>
                </a:gridCol>
                <a:gridCol w="2124266">
                  <a:extLst>
                    <a:ext uri="{9D8B030D-6E8A-4147-A177-3AD203B41FA5}">
                      <a16:colId xmlns:a16="http://schemas.microsoft.com/office/drawing/2014/main" val="26756384"/>
                    </a:ext>
                  </a:extLst>
                </a:gridCol>
                <a:gridCol w="2124266">
                  <a:extLst>
                    <a:ext uri="{9D8B030D-6E8A-4147-A177-3AD203B41FA5}">
                      <a16:colId xmlns:a16="http://schemas.microsoft.com/office/drawing/2014/main" val="2717329457"/>
                    </a:ext>
                  </a:extLst>
                </a:gridCol>
              </a:tblGrid>
              <a:tr h="521822">
                <a:tc>
                  <a:txBody>
                    <a:bodyPr/>
                    <a:lstStyle/>
                    <a:p>
                      <a:pPr algn="ctr"/>
                      <a:r>
                        <a:rPr lang="en-US" dirty="0"/>
                        <a:t>What does the patient prefer?</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91B0"/>
                    </a:solidFill>
                  </a:tcPr>
                </a:tc>
                <a:tc>
                  <a:txBody>
                    <a:bodyPr/>
                    <a:lstStyle/>
                    <a:p>
                      <a:pPr algn="ctr"/>
                      <a:r>
                        <a:rPr lang="en-US" dirty="0"/>
                        <a:t>Comorbidities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91B0"/>
                    </a:solidFill>
                  </a:tcPr>
                </a:tc>
                <a:tc>
                  <a:txBody>
                    <a:bodyPr/>
                    <a:lstStyle/>
                    <a:p>
                      <a:pPr algn="ctr"/>
                      <a:r>
                        <a:rPr lang="en-US" dirty="0"/>
                        <a:t>Nature of HIV exposure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91B0"/>
                    </a:solidFill>
                  </a:tcPr>
                </a:tc>
                <a:tc>
                  <a:txBody>
                    <a:bodyPr/>
                    <a:lstStyle/>
                    <a:p>
                      <a:pPr algn="ctr"/>
                      <a:r>
                        <a:rPr lang="en-US" dirty="0"/>
                        <a:t>Logistics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891B0"/>
                    </a:solidFill>
                  </a:tcPr>
                </a:tc>
                <a:extLst>
                  <a:ext uri="{0D108BD9-81ED-4DB2-BD59-A6C34878D82A}">
                    <a16:rowId xmlns:a16="http://schemas.microsoft.com/office/drawing/2014/main" val="1490851122"/>
                  </a:ext>
                </a:extLst>
              </a:tr>
              <a:tr h="599951">
                <a:tc>
                  <a:txBody>
                    <a:bodyPr/>
                    <a:lstStyle/>
                    <a:p>
                      <a:r>
                        <a:rPr lang="en-US" dirty="0"/>
                        <a:t>Which PrEP agent do they want, and why?</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t>Renal or bone disease favors TAF/FTC or CAB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t>No efficacy data are available for TAF/FTC in the setting of receptive vaginal sex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t>A desire for telehealth/limited in-person visits favors oral PrEP</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1823619"/>
                  </a:ext>
                </a:extLst>
              </a:tr>
              <a:tr h="5999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t>Hepatitis B favors oral PrEP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dirty="0"/>
                        <a:t>TDF is the only agent studied among people who inject drugs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Same-day initiation favors oral PrEP</a:t>
                      </a:r>
                    </a:p>
                    <a:p>
                      <a:endParaRPr 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3826361"/>
                  </a:ext>
                </a:extLst>
              </a:tr>
              <a:tr h="5999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Hyperlipidemia, weight concerns favor TDF/FTC or CAB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Insurance considerations may favor a specific agent</a:t>
                      </a:r>
                    </a:p>
                    <a:p>
                      <a:endParaRPr lang="en-US"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6694876"/>
                  </a:ext>
                </a:extLst>
              </a:tr>
            </a:tbl>
          </a:graphicData>
        </a:graphic>
      </p:graphicFrame>
    </p:spTree>
    <p:extLst>
      <p:ext uri="{BB962C8B-B14F-4D97-AF65-F5344CB8AC3E}">
        <p14:creationId xmlns:p14="http://schemas.microsoft.com/office/powerpoint/2010/main" val="3619340164"/>
      </p:ext>
    </p:extLst>
  </p:cSld>
  <p:clrMapOvr>
    <a:masterClrMapping/>
  </p:clrMapOvr>
  <p:transition spd="slow" advTm="124180"/>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B4011-C5AC-4E1B-92AC-E0D71EDC8D84}">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2.xml><?xml version="1.0" encoding="utf-8"?>
<ds:datastoreItem xmlns:ds="http://schemas.openxmlformats.org/officeDocument/2006/customXml" ds:itemID="{4531AE66-1088-4605-8753-621DB964C0CE}">
  <ds:schemaRefs>
    <ds:schemaRef ds:uri="http://schemas.microsoft.com/sharepoint/v3/contenttype/forms"/>
  </ds:schemaRefs>
</ds:datastoreItem>
</file>

<file path=customXml/itemProps3.xml><?xml version="1.0" encoding="utf-8"?>
<ds:datastoreItem xmlns:ds="http://schemas.openxmlformats.org/officeDocument/2006/customXml" ds:itemID="{B7C87E50-DFBB-4582-BDF6-84D091F70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51963</TotalTime>
  <Words>1454</Words>
  <Application>Microsoft Macintosh PowerPoint</Application>
  <PresentationFormat>On-screen Show (16:9)</PresentationFormat>
  <Paragraphs>110</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Geneva</vt:lpstr>
      <vt:lpstr>Lucida Grande</vt:lpstr>
      <vt:lpstr>Times New Roman</vt:lpstr>
      <vt:lpstr>NCRC</vt:lpstr>
      <vt:lpstr>PrEP for Transgender and Gender-Diverse People</vt:lpstr>
      <vt:lpstr>Outline</vt:lpstr>
      <vt:lpstr>Transgender women are disproportionately affected by HIV.</vt:lpstr>
      <vt:lpstr>Data on HIV among transgender men are more limited </vt:lpstr>
      <vt:lpstr>Data on HIV among non-binary people are also limited</vt:lpstr>
      <vt:lpstr>PrEP use among transgender and gender diverse people is likely not commensurate with need</vt:lpstr>
      <vt:lpstr>Case</vt:lpstr>
      <vt:lpstr>What is the evidence for PrEP among transgender people?</vt:lpstr>
      <vt:lpstr>Considerations for selecting a medication for PrEP</vt:lpstr>
      <vt:lpstr>Does PrEP interact with gender affirming hormone therapy?</vt:lpstr>
      <vt:lpstr>Does PrEP interact with gender affirming hormone therapy?</vt:lpstr>
      <vt:lpstr>Barriers and facilitators to PrEP: Qualitative research</vt:lpstr>
      <vt:lpstr>Overcoming potential barriers to PrEP for transgender and gender diverse people</vt:lpstr>
      <vt:lpstr>Providing PrEP for transgender and gender-diverse people</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2237</cp:revision>
  <cp:lastPrinted>2008-02-05T14:34:24Z</cp:lastPrinted>
  <dcterms:created xsi:type="dcterms:W3CDTF">2010-11-28T05:36:22Z</dcterms:created>
  <dcterms:modified xsi:type="dcterms:W3CDTF">2024-01-08T22:48:43Z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