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92" r:id="rId3"/>
  </p:sldMasterIdLst>
  <p:notesMasterIdLst>
    <p:notesMasterId r:id="rId22"/>
  </p:notesMasterIdLst>
  <p:handoutMasterIdLst>
    <p:handoutMasterId r:id="rId23"/>
  </p:handoutMasterIdLst>
  <p:sldIdLst>
    <p:sldId id="1114" r:id="rId4"/>
    <p:sldId id="1119" r:id="rId5"/>
    <p:sldId id="1696" r:id="rId6"/>
    <p:sldId id="1669" r:id="rId7"/>
    <p:sldId id="1689" r:id="rId8"/>
    <p:sldId id="1708" r:id="rId9"/>
    <p:sldId id="1706" r:id="rId10"/>
    <p:sldId id="1710" r:id="rId11"/>
    <p:sldId id="1711" r:id="rId12"/>
    <p:sldId id="1690" r:id="rId13"/>
    <p:sldId id="1705" r:id="rId14"/>
    <p:sldId id="1692" r:id="rId15"/>
    <p:sldId id="1693" r:id="rId16"/>
    <p:sldId id="1712" r:id="rId17"/>
    <p:sldId id="1694" r:id="rId18"/>
    <p:sldId id="1709" r:id="rId19"/>
    <p:sldId id="1695" r:id="rId20"/>
    <p:sldId id="1113" r:id="rId21"/>
  </p:sldIdLst>
  <p:sldSz cx="9144000" cy="5143500" type="screen16x9"/>
  <p:notesSz cx="6858000" cy="10287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Geneva" pitchFamily="31" charset="0"/>
        <a:ea typeface="+mn-ea"/>
        <a:cs typeface="+mn-cs"/>
      </a:defRPr>
    </a:lvl1pPr>
    <a:lvl2pPr marL="457200" algn="l" rtl="0" eaLnBrk="0" fontAlgn="base" hangingPunct="0">
      <a:spcBef>
        <a:spcPct val="0"/>
      </a:spcBef>
      <a:spcAft>
        <a:spcPct val="0"/>
      </a:spcAft>
      <a:defRPr sz="2400" kern="1200">
        <a:solidFill>
          <a:schemeClr val="tx1"/>
        </a:solidFill>
        <a:latin typeface="Geneva" pitchFamily="31" charset="0"/>
        <a:ea typeface="+mn-ea"/>
        <a:cs typeface="+mn-cs"/>
      </a:defRPr>
    </a:lvl2pPr>
    <a:lvl3pPr marL="914400" algn="l" rtl="0" eaLnBrk="0" fontAlgn="base" hangingPunct="0">
      <a:spcBef>
        <a:spcPct val="0"/>
      </a:spcBef>
      <a:spcAft>
        <a:spcPct val="0"/>
      </a:spcAft>
      <a:defRPr sz="2400" kern="1200">
        <a:solidFill>
          <a:schemeClr val="tx1"/>
        </a:solidFill>
        <a:latin typeface="Geneva" pitchFamily="31" charset="0"/>
        <a:ea typeface="+mn-ea"/>
        <a:cs typeface="+mn-cs"/>
      </a:defRPr>
    </a:lvl3pPr>
    <a:lvl4pPr marL="1371600" algn="l" rtl="0" eaLnBrk="0" fontAlgn="base" hangingPunct="0">
      <a:spcBef>
        <a:spcPct val="0"/>
      </a:spcBef>
      <a:spcAft>
        <a:spcPct val="0"/>
      </a:spcAft>
      <a:defRPr sz="2400" kern="1200">
        <a:solidFill>
          <a:schemeClr val="tx1"/>
        </a:solidFill>
        <a:latin typeface="Geneva" pitchFamily="31" charset="0"/>
        <a:ea typeface="+mn-ea"/>
        <a:cs typeface="+mn-cs"/>
      </a:defRPr>
    </a:lvl4pPr>
    <a:lvl5pPr marL="1828800" algn="l" rtl="0" eaLnBrk="0" fontAlgn="base" hangingPunct="0">
      <a:spcBef>
        <a:spcPct val="0"/>
      </a:spcBef>
      <a:spcAft>
        <a:spcPct val="0"/>
      </a:spcAft>
      <a:defRPr sz="2400" kern="1200">
        <a:solidFill>
          <a:schemeClr val="tx1"/>
        </a:solidFill>
        <a:latin typeface="Geneva" pitchFamily="31" charset="0"/>
        <a:ea typeface="+mn-ea"/>
        <a:cs typeface="+mn-cs"/>
      </a:defRPr>
    </a:lvl5pPr>
    <a:lvl6pPr marL="2286000" algn="l" defTabSz="457200" rtl="0" eaLnBrk="1" latinLnBrk="0" hangingPunct="1">
      <a:defRPr sz="2400" kern="1200">
        <a:solidFill>
          <a:schemeClr val="tx1"/>
        </a:solidFill>
        <a:latin typeface="Geneva" pitchFamily="31" charset="0"/>
        <a:ea typeface="+mn-ea"/>
        <a:cs typeface="+mn-cs"/>
      </a:defRPr>
    </a:lvl6pPr>
    <a:lvl7pPr marL="2743200" algn="l" defTabSz="457200" rtl="0" eaLnBrk="1" latinLnBrk="0" hangingPunct="1">
      <a:defRPr sz="2400" kern="1200">
        <a:solidFill>
          <a:schemeClr val="tx1"/>
        </a:solidFill>
        <a:latin typeface="Geneva" pitchFamily="31" charset="0"/>
        <a:ea typeface="+mn-ea"/>
        <a:cs typeface="+mn-cs"/>
      </a:defRPr>
    </a:lvl7pPr>
    <a:lvl8pPr marL="3200400" algn="l" defTabSz="457200" rtl="0" eaLnBrk="1" latinLnBrk="0" hangingPunct="1">
      <a:defRPr sz="2400" kern="1200">
        <a:solidFill>
          <a:schemeClr val="tx1"/>
        </a:solidFill>
        <a:latin typeface="Geneva" pitchFamily="31" charset="0"/>
        <a:ea typeface="+mn-ea"/>
        <a:cs typeface="+mn-cs"/>
      </a:defRPr>
    </a:lvl8pPr>
    <a:lvl9pPr marL="3657600" algn="l" defTabSz="457200" rtl="0" eaLnBrk="1" latinLnBrk="0" hangingPunct="1">
      <a:defRPr sz="2400" kern="1200">
        <a:solidFill>
          <a:schemeClr val="tx1"/>
        </a:solidFill>
        <a:latin typeface="Geneva" pitchFamily="31" charset="0"/>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1620">
          <p15:clr>
            <a:srgbClr val="A4A3A4"/>
          </p15:clr>
        </p15:guide>
      </p15:sldGuideLst>
    </p:ext>
    <p:ext uri="{2D200454-40CA-4A62-9FC3-DE9A4176ACB9}">
      <p15:notesGuideLst xmlns:p15="http://schemas.microsoft.com/office/powerpoint/2012/main">
        <p15:guide id="1" orient="horz" pos="324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6000"/>
    <a:srgbClr val="794F8D"/>
    <a:srgbClr val="696969"/>
    <a:srgbClr val="ECEC00"/>
    <a:srgbClr val="0073A0"/>
    <a:srgbClr val="0077A5"/>
    <a:srgbClr val="0A6697"/>
    <a:srgbClr val="00487B"/>
    <a:srgbClr val="085997"/>
    <a:srgbClr val="006D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94D21F-FA39-2248-8121-F682189B0E0A}" v="98" dt="2024-01-28T22:40:05.0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5" autoAdjust="0"/>
    <p:restoredTop sz="79116" autoAdjust="0"/>
  </p:normalViewPr>
  <p:slideViewPr>
    <p:cSldViewPr snapToGrid="0" showGuides="1">
      <p:cViewPr varScale="1">
        <p:scale>
          <a:sx n="133" d="100"/>
          <a:sy n="133" d="100"/>
        </p:scale>
        <p:origin x="1592" y="184"/>
      </p:cViewPr>
      <p:guideLst>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952"/>
    </p:cViewPr>
  </p:sorterViewPr>
  <p:notesViewPr>
    <p:cSldViewPr snapToGrid="0" showGuides="1">
      <p:cViewPr varScale="1">
        <p:scale>
          <a:sx n="136" d="100"/>
          <a:sy n="136" d="100"/>
        </p:scale>
        <p:origin x="2496" y="232"/>
      </p:cViewPr>
      <p:guideLst>
        <p:guide orient="horz" pos="324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F0734C-DA04-E04D-A1F7-C1910B494850}" type="doc">
      <dgm:prSet loTypeId="urn:microsoft.com/office/officeart/2005/8/layout/vList5" loCatId="" qsTypeId="urn:microsoft.com/office/officeart/2005/8/quickstyle/simple5" qsCatId="simple" csTypeId="urn:microsoft.com/office/officeart/2005/8/colors/colorful4" csCatId="colorful" phldr="1"/>
      <dgm:spPr/>
      <dgm:t>
        <a:bodyPr/>
        <a:lstStyle/>
        <a:p>
          <a:endParaRPr lang="en-US"/>
        </a:p>
      </dgm:t>
    </dgm:pt>
    <dgm:pt modelId="{5A4A4BA0-2483-BE46-A3AF-362D9EE52B35}">
      <dgm:prSet custT="1"/>
      <dgm:spPr>
        <a:solidFill>
          <a:schemeClr val="accent2">
            <a:lumMod val="60000"/>
            <a:lumOff val="40000"/>
            <a:alpha val="60000"/>
          </a:schemeClr>
        </a:solidFill>
        <a:ln>
          <a:solidFill>
            <a:schemeClr val="accent1"/>
          </a:solidFill>
        </a:ln>
        <a:effectLst/>
        <a:scene3d>
          <a:camera prst="orthographicFront"/>
          <a:lightRig rig="threePt" dir="t">
            <a:rot lat="0" lon="0" rev="1200000"/>
          </a:lightRig>
        </a:scene3d>
        <a:sp3d>
          <a:bevelT w="69850"/>
        </a:sp3d>
      </dgm:spPr>
      <dgm:t>
        <a:bodyPr>
          <a:sp3d/>
        </a:bodyPr>
        <a:lstStyle/>
        <a:p>
          <a:pPr rtl="0"/>
          <a:r>
            <a:rPr lang="en-US" sz="2000" b="1" dirty="0">
              <a:ln>
                <a:noFill/>
              </a:ln>
              <a:solidFill>
                <a:schemeClr val="tx1"/>
              </a:solidFill>
              <a:effectLst/>
              <a:latin typeface="Arial" panose="020B0604020202020204" pitchFamily="34" charset="0"/>
              <a:cs typeface="Arial" panose="020B0604020202020204" pitchFamily="34" charset="0"/>
            </a:rPr>
            <a:t>Trimethoprim-sulfamethoxazole </a:t>
          </a:r>
        </a:p>
      </dgm:t>
    </dgm:pt>
    <dgm:pt modelId="{40B0B143-B7F1-2746-B398-733B447A2132}" type="parTrans" cxnId="{A703721D-3898-8048-9B5D-3F2636550319}">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5C97D36E-179A-8D4A-8B36-DAEF720D5D31}" type="sibTrans" cxnId="{A703721D-3898-8048-9B5D-3F2636550319}">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F5B2F709-C216-654D-873B-AAE8621FF1CE}">
      <dgm:prSet custT="1"/>
      <dgm:spPr>
        <a:solidFill>
          <a:schemeClr val="accent2">
            <a:lumMod val="20000"/>
            <a:lumOff val="80000"/>
            <a:alpha val="90000"/>
          </a:schemeClr>
        </a:solidFill>
        <a:ln>
          <a:solidFill>
            <a:schemeClr val="tx1">
              <a:alpha val="90000"/>
            </a:schemeClr>
          </a:solidFill>
        </a:ln>
        <a:effectLst/>
      </dgm:spPr>
      <dgm:t>
        <a:bodyPr/>
        <a:lstStyle/>
        <a:p>
          <a:pPr rtl="0"/>
          <a:r>
            <a:rPr lang="en-US" sz="1400" b="1" dirty="0">
              <a:solidFill>
                <a:schemeClr val="tx1"/>
              </a:solidFill>
              <a:latin typeface="Arial" panose="020B0604020202020204" pitchFamily="34" charset="0"/>
              <a:cs typeface="Arial" panose="020B0604020202020204" pitchFamily="34" charset="0"/>
            </a:rPr>
            <a:t>(preferred) </a:t>
          </a:r>
          <a:r>
            <a:rPr lang="en-US" sz="1400" dirty="0">
              <a:solidFill>
                <a:schemeClr val="tx1"/>
              </a:solidFill>
              <a:latin typeface="Arial" panose="020B0604020202020204" pitchFamily="34" charset="0"/>
              <a:cs typeface="Arial" panose="020B0604020202020204" pitchFamily="34" charset="0"/>
            </a:rPr>
            <a:t>1 double-strength tab daily</a:t>
          </a:r>
        </a:p>
      </dgm:t>
    </dgm:pt>
    <dgm:pt modelId="{A67BA8D0-BF4D-D047-9251-FEE327242EF4}" type="parTrans" cxnId="{4DF8C24C-A0F5-9146-8602-DFB55777DDFD}">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876C0A6D-028B-E345-BE46-2477E31DC6A6}" type="sibTrans" cxnId="{4DF8C24C-A0F5-9146-8602-DFB55777DDFD}">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0F5C775-2413-1344-B93C-655E293E61E4}">
      <dgm:prSet custT="1"/>
      <dgm:spPr>
        <a:solidFill>
          <a:schemeClr val="accent2">
            <a:lumMod val="20000"/>
            <a:lumOff val="80000"/>
            <a:alpha val="90000"/>
          </a:schemeClr>
        </a:solidFill>
        <a:ln>
          <a:solidFill>
            <a:schemeClr val="tx1">
              <a:alpha val="90000"/>
            </a:schemeClr>
          </a:solidFill>
        </a:ln>
        <a:effectLst/>
      </dgm:spPr>
      <dgm:t>
        <a:bodyPr/>
        <a:lstStyle/>
        <a:p>
          <a:pPr rtl="0"/>
          <a:r>
            <a:rPr lang="en-US" sz="1400" dirty="0">
              <a:solidFill>
                <a:schemeClr val="tx1"/>
              </a:solidFill>
              <a:latin typeface="Arial" panose="020B0604020202020204" pitchFamily="34" charset="0"/>
              <a:cs typeface="Arial" panose="020B0604020202020204" pitchFamily="34" charset="0"/>
            </a:rPr>
            <a:t>1 double strength tablet 3 times per week also effective</a:t>
          </a:r>
        </a:p>
      </dgm:t>
    </dgm:pt>
    <dgm:pt modelId="{A5B2C11E-1616-5442-B1FF-03D7658FED18}" type="parTrans" cxnId="{BE07399A-51D3-7D45-8D27-222012042559}">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9DA9B423-ACFF-0543-906F-E8313F5E85FE}" type="sibTrans" cxnId="{BE07399A-51D3-7D45-8D27-222012042559}">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6E172BC6-06BA-3542-8DB4-7688931BA4FC}">
      <dgm:prSet custT="1"/>
      <dgm:spPr>
        <a:solidFill>
          <a:srgbClr val="FFFD78">
            <a:alpha val="60000"/>
          </a:srgbClr>
        </a:solidFill>
        <a:ln>
          <a:solidFill>
            <a:schemeClr val="tx1"/>
          </a:solidFill>
        </a:ln>
        <a:effectLst/>
        <a:scene3d>
          <a:camera prst="orthographicFront">
            <a:rot lat="0" lon="0" rev="0"/>
          </a:camera>
          <a:lightRig rig="threePt" dir="t">
            <a:rot lat="0" lon="0" rev="1200000"/>
          </a:lightRig>
        </a:scene3d>
        <a:sp3d>
          <a:bevelT/>
        </a:sp3d>
      </dgm:spPr>
      <dgm:t>
        <a:bodyPr/>
        <a:lstStyle/>
        <a:p>
          <a:pPr rtl="0"/>
          <a:r>
            <a:rPr lang="en-US" sz="2000" b="1" dirty="0">
              <a:solidFill>
                <a:schemeClr val="tx1"/>
              </a:solidFill>
              <a:effectLst/>
              <a:latin typeface="Arial" panose="020B0604020202020204" pitchFamily="34" charset="0"/>
              <a:cs typeface="Arial" panose="020B0604020202020204" pitchFamily="34" charset="0"/>
            </a:rPr>
            <a:t>Dapsone</a:t>
          </a:r>
        </a:p>
      </dgm:t>
    </dgm:pt>
    <dgm:pt modelId="{3B7A0E81-4ED2-E24E-8988-3DDD1807A82D}" type="parTrans" cxnId="{9A55E7E7-155E-E24E-BAA0-C183C7C8BA0E}">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F61728AA-5BA9-E348-8B4D-F0F2FDA238C0}" type="sibTrans" cxnId="{9A55E7E7-155E-E24E-BAA0-C183C7C8BA0E}">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60934D41-5B33-894E-9E09-85FCC3A6B6B5}">
      <dgm:prSet custT="1"/>
      <dgm:spPr>
        <a:solidFill>
          <a:schemeClr val="accent6">
            <a:lumMod val="60000"/>
            <a:lumOff val="40000"/>
            <a:alpha val="50000"/>
          </a:schemeClr>
        </a:solidFill>
        <a:ln>
          <a:solidFill>
            <a:schemeClr val="accent1"/>
          </a:solidFill>
        </a:ln>
        <a:effectLst/>
        <a:scene3d>
          <a:camera prst="orthographicFront">
            <a:rot lat="0" lon="0" rev="0"/>
          </a:camera>
          <a:lightRig rig="threePt" dir="t">
            <a:rot lat="0" lon="0" rev="1200000"/>
          </a:lightRig>
        </a:scene3d>
        <a:sp3d>
          <a:bevelT w="82550"/>
        </a:sp3d>
      </dgm:spPr>
      <dgm:t>
        <a:bodyPr/>
        <a:lstStyle/>
        <a:p>
          <a:pPr rtl="0"/>
          <a:r>
            <a:rPr lang="en-US" sz="2000" b="1" dirty="0">
              <a:solidFill>
                <a:schemeClr val="tx1"/>
              </a:solidFill>
              <a:effectLst/>
              <a:latin typeface="Arial" panose="020B0604020202020204" pitchFamily="34" charset="0"/>
              <a:cs typeface="Arial" panose="020B0604020202020204" pitchFamily="34" charset="0"/>
            </a:rPr>
            <a:t>Atovaquone</a:t>
          </a:r>
        </a:p>
      </dgm:t>
    </dgm:pt>
    <dgm:pt modelId="{177D6229-F177-6D47-A369-0E73557C96F7}" type="parTrans" cxnId="{B9771C7C-2210-4E4B-A73E-C3C16D35598E}">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D3E2952A-333A-FC47-A648-C9331D9941F4}" type="sibTrans" cxnId="{B9771C7C-2210-4E4B-A73E-C3C16D35598E}">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CE6FFEB-D7A3-F54A-B80C-39DECCD588E8}">
      <dgm:prSet custT="1"/>
      <dgm:spPr>
        <a:solidFill>
          <a:srgbClr val="FFFED9">
            <a:alpha val="90000"/>
          </a:srgbClr>
        </a:solidFill>
        <a:ln>
          <a:solidFill>
            <a:schemeClr val="accent1"/>
          </a:solidFill>
        </a:ln>
        <a:effectLst/>
      </dgm:spPr>
      <dgm:t>
        <a:bodyPr/>
        <a:lstStyle/>
        <a:p>
          <a:pPr rtl="0"/>
          <a:r>
            <a:rPr lang="en-US" sz="1400" dirty="0">
              <a:solidFill>
                <a:schemeClr val="tx1"/>
              </a:solidFill>
              <a:latin typeface="Arial" panose="020B0604020202020204" pitchFamily="34" charset="0"/>
              <a:cs typeface="Arial" panose="020B0604020202020204" pitchFamily="34" charset="0"/>
            </a:rPr>
            <a:t>Check G6PD level, expensive regimen due to cost of pyrimethamine</a:t>
          </a:r>
        </a:p>
      </dgm:t>
    </dgm:pt>
    <dgm:pt modelId="{5C9C3E7A-1E08-5041-B0D1-C4535C3D9E03}" type="parTrans" cxnId="{74CF7E98-EF1A-4044-9601-4ECB7CC2F72A}">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C39DCED3-F543-2746-8298-D085911D7833}" type="sibTrans" cxnId="{74CF7E98-EF1A-4044-9601-4ECB7CC2F72A}">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8C7E3DE2-9D66-D247-9639-1E3D15C08A51}">
      <dgm:prSet custT="1"/>
      <dgm:spPr>
        <a:solidFill>
          <a:srgbClr val="FFFED9">
            <a:alpha val="90000"/>
          </a:srgbClr>
        </a:solidFill>
        <a:ln>
          <a:solidFill>
            <a:schemeClr val="accent1"/>
          </a:solidFill>
        </a:ln>
        <a:effectLst/>
      </dgm:spPr>
      <dgm:t>
        <a:bodyPr/>
        <a:lstStyle/>
        <a:p>
          <a:pPr rtl="0"/>
          <a:r>
            <a:rPr lang="en-US" sz="1400" dirty="0">
              <a:latin typeface="Arial" panose="020B0604020202020204" pitchFamily="34" charset="0"/>
              <a:cs typeface="Arial" panose="020B0604020202020204" pitchFamily="34" charset="0"/>
            </a:rPr>
            <a:t>50 mg po daily + (Pyrimethamine 50 mg + leucovorin 25 mg) po weekly </a:t>
          </a:r>
          <a:endParaRPr lang="en-US" sz="1400" dirty="0">
            <a:solidFill>
              <a:schemeClr val="tx1"/>
            </a:solidFill>
            <a:latin typeface="Arial" panose="020B0604020202020204" pitchFamily="34" charset="0"/>
            <a:cs typeface="Arial" panose="020B0604020202020204" pitchFamily="34" charset="0"/>
          </a:endParaRPr>
        </a:p>
      </dgm:t>
    </dgm:pt>
    <dgm:pt modelId="{09828A18-4C74-BA40-B886-93CD3A6DEF10}" type="parTrans" cxnId="{EA9F7A15-CF9B-F84B-A215-FD6E4A24D404}">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596CEE0C-F1D9-A84D-BA03-914B42C75B05}" type="sibTrans" cxnId="{EA9F7A15-CF9B-F84B-A215-FD6E4A24D404}">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0A723579-5487-B44E-9F0C-A296F7BE377A}">
      <dgm:prSet custT="1"/>
      <dgm:spPr>
        <a:solidFill>
          <a:schemeClr val="accent6">
            <a:lumMod val="20000"/>
            <a:lumOff val="80000"/>
            <a:alpha val="90000"/>
          </a:schemeClr>
        </a:solidFill>
        <a:ln>
          <a:solidFill>
            <a:schemeClr val="accent1"/>
          </a:solidFill>
        </a:ln>
        <a:effectLst/>
      </dgm:spPr>
      <dgm:t>
        <a:bodyPr/>
        <a:lstStyle/>
        <a:p>
          <a:pPr rtl="0"/>
          <a:r>
            <a:rPr lang="en-US" sz="1400" dirty="0">
              <a:solidFill>
                <a:schemeClr val="tx1"/>
              </a:solidFill>
              <a:latin typeface="Arial" panose="020B0604020202020204" pitchFamily="34" charset="0"/>
              <a:cs typeface="Arial" panose="020B0604020202020204" pitchFamily="34" charset="0"/>
            </a:rPr>
            <a:t>Liquid; bad taste; expensive</a:t>
          </a:r>
        </a:p>
      </dgm:t>
    </dgm:pt>
    <dgm:pt modelId="{92F94867-7A01-2C4C-B885-404778742575}" type="parTrans" cxnId="{E9210DCB-698C-EA43-8E87-435C4B3EA418}">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DDD38DFC-056C-494C-AE33-3B7596E1FC04}" type="sibTrans" cxnId="{E9210DCB-698C-EA43-8E87-435C4B3EA418}">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557C480B-0F32-F748-B2C4-7847EFEF7094}">
      <dgm:prSet custT="1"/>
      <dgm:spPr>
        <a:solidFill>
          <a:schemeClr val="accent2">
            <a:lumMod val="20000"/>
            <a:lumOff val="80000"/>
            <a:alpha val="90000"/>
          </a:schemeClr>
        </a:solidFill>
        <a:ln>
          <a:solidFill>
            <a:schemeClr val="tx1">
              <a:alpha val="90000"/>
            </a:schemeClr>
          </a:solidFill>
        </a:ln>
        <a:effectLst/>
      </dgm:spPr>
      <dgm:t>
        <a:bodyPr/>
        <a:lstStyle/>
        <a:p>
          <a:pPr rtl="0"/>
          <a:r>
            <a:rPr lang="en-US" sz="1400" dirty="0">
              <a:solidFill>
                <a:schemeClr val="tx1"/>
              </a:solidFill>
              <a:latin typeface="Arial" panose="020B0604020202020204" pitchFamily="34" charset="0"/>
              <a:cs typeface="Arial" panose="020B0604020202020204" pitchFamily="34" charset="0"/>
            </a:rPr>
            <a:t>1 single strength tablet daily effective &amp; may be better tolerated </a:t>
          </a:r>
        </a:p>
      </dgm:t>
    </dgm:pt>
    <dgm:pt modelId="{53909BC1-09B3-DD45-9544-8E6848F1BD48}" type="parTrans" cxnId="{7F4698C6-756E-1045-ADAF-7E92A62A6139}">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02161EB5-0B9A-5541-BF66-45B431329E7F}" type="sibTrans" cxnId="{7F4698C6-756E-1045-ADAF-7E92A62A6139}">
      <dgm:prSet/>
      <dgm:spPr/>
      <dgm:t>
        <a:bodyPr/>
        <a:lstStyle/>
        <a:p>
          <a:endParaRPr lang="en-US">
            <a:solidFill>
              <a:schemeClr val="tx1"/>
            </a:solidFill>
            <a:latin typeface="Arial" panose="020B0604020202020204" pitchFamily="34" charset="0"/>
            <a:cs typeface="Arial" panose="020B0604020202020204" pitchFamily="34" charset="0"/>
          </a:endParaRPr>
        </a:p>
      </dgm:t>
    </dgm:pt>
    <dgm:pt modelId="{718528DD-8A73-3841-8A57-4D8AC55E5F76}">
      <dgm:prSet custT="1"/>
      <dgm:spPr>
        <a:solidFill>
          <a:srgbClr val="FFFED9">
            <a:alpha val="90000"/>
          </a:srgbClr>
        </a:solidFill>
        <a:ln>
          <a:solidFill>
            <a:schemeClr val="accent1"/>
          </a:solidFill>
        </a:ln>
        <a:effectLst/>
      </dgm:spPr>
      <dgm:t>
        <a:bodyPr/>
        <a:lstStyle/>
        <a:p>
          <a:pPr rtl="0"/>
          <a:r>
            <a:rPr lang="en-US" sz="1400" dirty="0">
              <a:latin typeface="Arial" panose="020B0604020202020204" pitchFamily="34" charset="0"/>
              <a:cs typeface="Arial" panose="020B0604020202020204" pitchFamily="34" charset="0"/>
            </a:rPr>
            <a:t>200 mg po daily + (Pyrimethamine 75 mg + leucovorin 25 mg) po weekly)</a:t>
          </a:r>
          <a:endParaRPr lang="en-US" sz="1400" dirty="0">
            <a:solidFill>
              <a:schemeClr val="tx1"/>
            </a:solidFill>
            <a:latin typeface="Arial" panose="020B0604020202020204" pitchFamily="34" charset="0"/>
            <a:cs typeface="Arial" panose="020B0604020202020204" pitchFamily="34" charset="0"/>
          </a:endParaRPr>
        </a:p>
      </dgm:t>
    </dgm:pt>
    <dgm:pt modelId="{33B35787-46BF-DB4C-B3B7-E7014254E1FB}" type="parTrans" cxnId="{A067A568-BEE8-B24E-9399-88E56F19580D}">
      <dgm:prSet/>
      <dgm:spPr/>
      <dgm:t>
        <a:bodyPr/>
        <a:lstStyle/>
        <a:p>
          <a:endParaRPr lang="en-US">
            <a:latin typeface="Arial" panose="020B0604020202020204" pitchFamily="34" charset="0"/>
            <a:cs typeface="Arial" panose="020B0604020202020204" pitchFamily="34" charset="0"/>
          </a:endParaRPr>
        </a:p>
      </dgm:t>
    </dgm:pt>
    <dgm:pt modelId="{DF9178B3-7A2D-7848-A76A-AC3E339654BA}" type="sibTrans" cxnId="{A067A568-BEE8-B24E-9399-88E56F19580D}">
      <dgm:prSet/>
      <dgm:spPr/>
      <dgm:t>
        <a:bodyPr/>
        <a:lstStyle/>
        <a:p>
          <a:endParaRPr lang="en-US">
            <a:latin typeface="Arial" panose="020B0604020202020204" pitchFamily="34" charset="0"/>
            <a:cs typeface="Arial" panose="020B0604020202020204" pitchFamily="34" charset="0"/>
          </a:endParaRPr>
        </a:p>
      </dgm:t>
    </dgm:pt>
    <dgm:pt modelId="{2E149FF9-E4A1-B043-B6BF-CEA5F441C336}">
      <dgm:prSet custT="1"/>
      <dgm:spPr>
        <a:effectLst/>
      </dgm:spPr>
      <dgm:t>
        <a:bodyPr/>
        <a:lstStyle/>
        <a:p>
          <a:pPr rtl="0"/>
          <a:r>
            <a:rPr lang="en-US" sz="1400" dirty="0">
              <a:solidFill>
                <a:schemeClr val="tx1"/>
              </a:solidFill>
              <a:latin typeface="Arial" panose="020B0604020202020204" pitchFamily="34" charset="0"/>
              <a:cs typeface="Arial" panose="020B0604020202020204" pitchFamily="34" charset="0"/>
            </a:rPr>
            <a:t>1500 mg po daily</a:t>
          </a:r>
          <a:r>
            <a:rPr lang="en-US" sz="1400" dirty="0">
              <a:latin typeface="Arial" panose="020B0604020202020204" pitchFamily="34" charset="0"/>
              <a:cs typeface="Arial" panose="020B0604020202020204" pitchFamily="34" charset="0"/>
            </a:rPr>
            <a:t> </a:t>
          </a:r>
          <a:r>
            <a:rPr lang="en-US" sz="1400" baseline="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(Pyrimethamine 25 mg + leucovorin 10 mg) po daily</a:t>
          </a:r>
        </a:p>
      </dgm:t>
    </dgm:pt>
    <dgm:pt modelId="{E1F5F72D-2311-644D-9155-0B4A21A71CE7}" type="parTrans" cxnId="{C1CA9264-61D7-0745-8BC5-8F42D413340E}">
      <dgm:prSet/>
      <dgm:spPr/>
      <dgm:t>
        <a:bodyPr/>
        <a:lstStyle/>
        <a:p>
          <a:endParaRPr lang="en-US">
            <a:latin typeface="Arial" panose="020B0604020202020204" pitchFamily="34" charset="0"/>
            <a:cs typeface="Arial" panose="020B0604020202020204" pitchFamily="34" charset="0"/>
          </a:endParaRPr>
        </a:p>
      </dgm:t>
    </dgm:pt>
    <dgm:pt modelId="{1EC310BD-1B88-194D-BAD2-9D9BB23E1DA4}" type="sibTrans" cxnId="{C1CA9264-61D7-0745-8BC5-8F42D413340E}">
      <dgm:prSet/>
      <dgm:spPr/>
      <dgm:t>
        <a:bodyPr/>
        <a:lstStyle/>
        <a:p>
          <a:endParaRPr lang="en-US">
            <a:latin typeface="Arial" panose="020B0604020202020204" pitchFamily="34" charset="0"/>
            <a:cs typeface="Arial" panose="020B0604020202020204" pitchFamily="34" charset="0"/>
          </a:endParaRPr>
        </a:p>
      </dgm:t>
    </dgm:pt>
    <dgm:pt modelId="{DB8953F4-11C6-A441-9B46-0231FC9E2DDA}" type="pres">
      <dgm:prSet presAssocID="{4AF0734C-DA04-E04D-A1F7-C1910B494850}" presName="Name0" presStyleCnt="0">
        <dgm:presLayoutVars>
          <dgm:dir/>
          <dgm:animLvl val="lvl"/>
          <dgm:resizeHandles val="exact"/>
        </dgm:presLayoutVars>
      </dgm:prSet>
      <dgm:spPr/>
    </dgm:pt>
    <dgm:pt modelId="{CF10E2A9-2FF1-E24B-8515-9DAFA68C3C91}" type="pres">
      <dgm:prSet presAssocID="{5A4A4BA0-2483-BE46-A3AF-362D9EE52B35}" presName="linNode" presStyleCnt="0"/>
      <dgm:spPr/>
    </dgm:pt>
    <dgm:pt modelId="{9D5F7B21-E01B-CA4D-9316-70A36F6DE51B}" type="pres">
      <dgm:prSet presAssocID="{5A4A4BA0-2483-BE46-A3AF-362D9EE52B35}" presName="parentText" presStyleLbl="node1" presStyleIdx="0" presStyleCnt="3" custScaleX="76722" custScaleY="76078">
        <dgm:presLayoutVars>
          <dgm:chMax val="1"/>
          <dgm:bulletEnabled val="1"/>
        </dgm:presLayoutVars>
      </dgm:prSet>
      <dgm:spPr/>
    </dgm:pt>
    <dgm:pt modelId="{EF98064F-0A29-0D4B-8BD6-7B4E21A5AA02}" type="pres">
      <dgm:prSet presAssocID="{5A4A4BA0-2483-BE46-A3AF-362D9EE52B35}" presName="descendantText" presStyleLbl="alignAccFollowNode1" presStyleIdx="0" presStyleCnt="3" custScaleX="112479" custScaleY="83908">
        <dgm:presLayoutVars>
          <dgm:bulletEnabled val="1"/>
        </dgm:presLayoutVars>
      </dgm:prSet>
      <dgm:spPr/>
    </dgm:pt>
    <dgm:pt modelId="{5AB527BA-6567-7949-BDCE-D156F9D21D70}" type="pres">
      <dgm:prSet presAssocID="{5C97D36E-179A-8D4A-8B36-DAEF720D5D31}" presName="sp" presStyleCnt="0"/>
      <dgm:spPr/>
    </dgm:pt>
    <dgm:pt modelId="{AD7D07CF-853F-1B4A-A375-8C3ECBCEDEDF}" type="pres">
      <dgm:prSet presAssocID="{6E172BC6-06BA-3542-8DB4-7688931BA4FC}" presName="linNode" presStyleCnt="0"/>
      <dgm:spPr/>
    </dgm:pt>
    <dgm:pt modelId="{0BB161E1-7D04-444D-A163-58A3DE6E6EBB}" type="pres">
      <dgm:prSet presAssocID="{6E172BC6-06BA-3542-8DB4-7688931BA4FC}" presName="parentText" presStyleLbl="node1" presStyleIdx="1" presStyleCnt="3" custScaleX="76967" custScaleY="77927">
        <dgm:presLayoutVars>
          <dgm:chMax val="1"/>
          <dgm:bulletEnabled val="1"/>
        </dgm:presLayoutVars>
      </dgm:prSet>
      <dgm:spPr/>
    </dgm:pt>
    <dgm:pt modelId="{0228196B-A598-DA44-874A-959C10B397CD}" type="pres">
      <dgm:prSet presAssocID="{6E172BC6-06BA-3542-8DB4-7688931BA4FC}" presName="descendantText" presStyleLbl="alignAccFollowNode1" presStyleIdx="1" presStyleCnt="3" custScaleX="115506" custScaleY="81028">
        <dgm:presLayoutVars>
          <dgm:bulletEnabled val="1"/>
        </dgm:presLayoutVars>
      </dgm:prSet>
      <dgm:spPr/>
    </dgm:pt>
    <dgm:pt modelId="{C6A3E622-136F-0E4A-A262-CE274645A798}" type="pres">
      <dgm:prSet presAssocID="{F61728AA-5BA9-E348-8B4D-F0F2FDA238C0}" presName="sp" presStyleCnt="0"/>
      <dgm:spPr/>
    </dgm:pt>
    <dgm:pt modelId="{01012E47-F389-8E42-AC2B-B29CC3B0A4D7}" type="pres">
      <dgm:prSet presAssocID="{60934D41-5B33-894E-9E09-85FCC3A6B6B5}" presName="linNode" presStyleCnt="0"/>
      <dgm:spPr/>
    </dgm:pt>
    <dgm:pt modelId="{ACEFFBC6-86D2-AE4A-9A94-15A5DB05B104}" type="pres">
      <dgm:prSet presAssocID="{60934D41-5B33-894E-9E09-85FCC3A6B6B5}" presName="parentText" presStyleLbl="node1" presStyleIdx="2" presStyleCnt="3" custScaleX="86559" custScaleY="79758">
        <dgm:presLayoutVars>
          <dgm:chMax val="1"/>
          <dgm:bulletEnabled val="1"/>
        </dgm:presLayoutVars>
      </dgm:prSet>
      <dgm:spPr/>
    </dgm:pt>
    <dgm:pt modelId="{468EBDC5-56B9-B247-9B09-D27CEE9BCE87}" type="pres">
      <dgm:prSet presAssocID="{60934D41-5B33-894E-9E09-85FCC3A6B6B5}" presName="descendantText" presStyleLbl="alignAccFollowNode1" presStyleIdx="2" presStyleCnt="3" custScaleX="129564" custScaleY="73248">
        <dgm:presLayoutVars>
          <dgm:bulletEnabled val="1"/>
        </dgm:presLayoutVars>
      </dgm:prSet>
      <dgm:spPr/>
    </dgm:pt>
  </dgm:ptLst>
  <dgm:cxnLst>
    <dgm:cxn modelId="{6C703F03-A98D-FD47-9678-BD4ED823D91C}" type="presOf" srcId="{70F5C775-2413-1344-B93C-655E293E61E4}" destId="{EF98064F-0A29-0D4B-8BD6-7B4E21A5AA02}" srcOrd="0" destOrd="2" presId="urn:microsoft.com/office/officeart/2005/8/layout/vList5"/>
    <dgm:cxn modelId="{EA9F7A15-CF9B-F84B-A215-FD6E4A24D404}" srcId="{6E172BC6-06BA-3542-8DB4-7688931BA4FC}" destId="{8C7E3DE2-9D66-D247-9639-1E3D15C08A51}" srcOrd="1" destOrd="0" parTransId="{09828A18-4C74-BA40-B886-93CD3A6DEF10}" sibTransId="{596CEE0C-F1D9-A84D-BA03-914B42C75B05}"/>
    <dgm:cxn modelId="{A703721D-3898-8048-9B5D-3F2636550319}" srcId="{4AF0734C-DA04-E04D-A1F7-C1910B494850}" destId="{5A4A4BA0-2483-BE46-A3AF-362D9EE52B35}" srcOrd="0" destOrd="0" parTransId="{40B0B143-B7F1-2746-B398-733B447A2132}" sibTransId="{5C97D36E-179A-8D4A-8B36-DAEF720D5D31}"/>
    <dgm:cxn modelId="{DEF99223-BEB1-1943-B281-E782037C0B76}" type="presOf" srcId="{7CE6FFEB-D7A3-F54A-B80C-39DECCD588E8}" destId="{0228196B-A598-DA44-874A-959C10B397CD}" srcOrd="0" destOrd="0" presId="urn:microsoft.com/office/officeart/2005/8/layout/vList5"/>
    <dgm:cxn modelId="{82ECEF2D-2BCE-DE4F-B1CE-2669DAE2F334}" type="presOf" srcId="{0A723579-5487-B44E-9F0C-A296F7BE377A}" destId="{468EBDC5-56B9-B247-9B09-D27CEE9BCE87}" srcOrd="0" destOrd="0" presId="urn:microsoft.com/office/officeart/2005/8/layout/vList5"/>
    <dgm:cxn modelId="{8B3AE32F-69A1-1A49-A551-B4A2BA28607A}" type="presOf" srcId="{2E149FF9-E4A1-B043-B6BF-CEA5F441C336}" destId="{468EBDC5-56B9-B247-9B09-D27CEE9BCE87}" srcOrd="0" destOrd="1" presId="urn:microsoft.com/office/officeart/2005/8/layout/vList5"/>
    <dgm:cxn modelId="{3062AF41-EDCA-CE49-AF04-4FE812B14F0B}" type="presOf" srcId="{F5B2F709-C216-654D-873B-AAE8621FF1CE}" destId="{EF98064F-0A29-0D4B-8BD6-7B4E21A5AA02}" srcOrd="0" destOrd="0" presId="urn:microsoft.com/office/officeart/2005/8/layout/vList5"/>
    <dgm:cxn modelId="{4DF8C24C-A0F5-9146-8602-DFB55777DDFD}" srcId="{5A4A4BA0-2483-BE46-A3AF-362D9EE52B35}" destId="{F5B2F709-C216-654D-873B-AAE8621FF1CE}" srcOrd="0" destOrd="0" parTransId="{A67BA8D0-BF4D-D047-9251-FEE327242EF4}" sibTransId="{876C0A6D-028B-E345-BE46-2477E31DC6A6}"/>
    <dgm:cxn modelId="{C1CA9264-61D7-0745-8BC5-8F42D413340E}" srcId="{60934D41-5B33-894E-9E09-85FCC3A6B6B5}" destId="{2E149FF9-E4A1-B043-B6BF-CEA5F441C336}" srcOrd="1" destOrd="0" parTransId="{E1F5F72D-2311-644D-9155-0B4A21A71CE7}" sibTransId="{1EC310BD-1B88-194D-BAD2-9D9BB23E1DA4}"/>
    <dgm:cxn modelId="{EE1E4967-63DD-DF4B-8312-2CA157BC4D2B}" type="presOf" srcId="{4AF0734C-DA04-E04D-A1F7-C1910B494850}" destId="{DB8953F4-11C6-A441-9B46-0231FC9E2DDA}" srcOrd="0" destOrd="0" presId="urn:microsoft.com/office/officeart/2005/8/layout/vList5"/>
    <dgm:cxn modelId="{CB8D9068-59E1-034F-9C60-CC45B1D02D13}" type="presOf" srcId="{8C7E3DE2-9D66-D247-9639-1E3D15C08A51}" destId="{0228196B-A598-DA44-874A-959C10B397CD}" srcOrd="0" destOrd="1" presId="urn:microsoft.com/office/officeart/2005/8/layout/vList5"/>
    <dgm:cxn modelId="{A067A568-BEE8-B24E-9399-88E56F19580D}" srcId="{6E172BC6-06BA-3542-8DB4-7688931BA4FC}" destId="{718528DD-8A73-3841-8A57-4D8AC55E5F76}" srcOrd="2" destOrd="0" parTransId="{33B35787-46BF-DB4C-B3B7-E7014254E1FB}" sibTransId="{DF9178B3-7A2D-7848-A76A-AC3E339654BA}"/>
    <dgm:cxn modelId="{B9771C7C-2210-4E4B-A73E-C3C16D35598E}" srcId="{4AF0734C-DA04-E04D-A1F7-C1910B494850}" destId="{60934D41-5B33-894E-9E09-85FCC3A6B6B5}" srcOrd="2" destOrd="0" parTransId="{177D6229-F177-6D47-A369-0E73557C96F7}" sibTransId="{D3E2952A-333A-FC47-A648-C9331D9941F4}"/>
    <dgm:cxn modelId="{409D3091-04F1-A645-9D34-7348478BD97D}" type="presOf" srcId="{6E172BC6-06BA-3542-8DB4-7688931BA4FC}" destId="{0BB161E1-7D04-444D-A163-58A3DE6E6EBB}" srcOrd="0" destOrd="0" presId="urn:microsoft.com/office/officeart/2005/8/layout/vList5"/>
    <dgm:cxn modelId="{74CF7E98-EF1A-4044-9601-4ECB7CC2F72A}" srcId="{6E172BC6-06BA-3542-8DB4-7688931BA4FC}" destId="{7CE6FFEB-D7A3-F54A-B80C-39DECCD588E8}" srcOrd="0" destOrd="0" parTransId="{5C9C3E7A-1E08-5041-B0D1-C4535C3D9E03}" sibTransId="{C39DCED3-F543-2746-8298-D085911D7833}"/>
    <dgm:cxn modelId="{BE07399A-51D3-7D45-8D27-222012042559}" srcId="{5A4A4BA0-2483-BE46-A3AF-362D9EE52B35}" destId="{70F5C775-2413-1344-B93C-655E293E61E4}" srcOrd="2" destOrd="0" parTransId="{A5B2C11E-1616-5442-B1FF-03D7658FED18}" sibTransId="{9DA9B423-ACFF-0543-906F-E8313F5E85FE}"/>
    <dgm:cxn modelId="{896C34A8-C470-724C-BD0B-9CA9C87C1EE4}" type="presOf" srcId="{60934D41-5B33-894E-9E09-85FCC3A6B6B5}" destId="{ACEFFBC6-86D2-AE4A-9A94-15A5DB05B104}" srcOrd="0" destOrd="0" presId="urn:microsoft.com/office/officeart/2005/8/layout/vList5"/>
    <dgm:cxn modelId="{EE9892C5-746A-D443-BA6C-BDF529FAAC91}" type="presOf" srcId="{718528DD-8A73-3841-8A57-4D8AC55E5F76}" destId="{0228196B-A598-DA44-874A-959C10B397CD}" srcOrd="0" destOrd="2" presId="urn:microsoft.com/office/officeart/2005/8/layout/vList5"/>
    <dgm:cxn modelId="{7F4698C6-756E-1045-ADAF-7E92A62A6139}" srcId="{5A4A4BA0-2483-BE46-A3AF-362D9EE52B35}" destId="{557C480B-0F32-F748-B2C4-7847EFEF7094}" srcOrd="1" destOrd="0" parTransId="{53909BC1-09B3-DD45-9544-8E6848F1BD48}" sibTransId="{02161EB5-0B9A-5541-BF66-45B431329E7F}"/>
    <dgm:cxn modelId="{E9210DCB-698C-EA43-8E87-435C4B3EA418}" srcId="{60934D41-5B33-894E-9E09-85FCC3A6B6B5}" destId="{0A723579-5487-B44E-9F0C-A296F7BE377A}" srcOrd="0" destOrd="0" parTransId="{92F94867-7A01-2C4C-B885-404778742575}" sibTransId="{DDD38DFC-056C-494C-AE33-3B7596E1FC04}"/>
    <dgm:cxn modelId="{9A55E7E7-155E-E24E-BAA0-C183C7C8BA0E}" srcId="{4AF0734C-DA04-E04D-A1F7-C1910B494850}" destId="{6E172BC6-06BA-3542-8DB4-7688931BA4FC}" srcOrd="1" destOrd="0" parTransId="{3B7A0E81-4ED2-E24E-8988-3DDD1807A82D}" sibTransId="{F61728AA-5BA9-E348-8B4D-F0F2FDA238C0}"/>
    <dgm:cxn modelId="{9411ADF3-2AA6-D844-8671-F006E769B870}" type="presOf" srcId="{5A4A4BA0-2483-BE46-A3AF-362D9EE52B35}" destId="{9D5F7B21-E01B-CA4D-9316-70A36F6DE51B}" srcOrd="0" destOrd="0" presId="urn:microsoft.com/office/officeart/2005/8/layout/vList5"/>
    <dgm:cxn modelId="{300F6CF7-521F-FD40-945E-C219480A55E3}" type="presOf" srcId="{557C480B-0F32-F748-B2C4-7847EFEF7094}" destId="{EF98064F-0A29-0D4B-8BD6-7B4E21A5AA02}" srcOrd="0" destOrd="1" presId="urn:microsoft.com/office/officeart/2005/8/layout/vList5"/>
    <dgm:cxn modelId="{5931F5B0-AF39-794F-A39E-1FC9B5848F6A}" type="presParOf" srcId="{DB8953F4-11C6-A441-9B46-0231FC9E2DDA}" destId="{CF10E2A9-2FF1-E24B-8515-9DAFA68C3C91}" srcOrd="0" destOrd="0" presId="urn:microsoft.com/office/officeart/2005/8/layout/vList5"/>
    <dgm:cxn modelId="{BC7019ED-B6B2-094F-995F-1D95FD5B6B88}" type="presParOf" srcId="{CF10E2A9-2FF1-E24B-8515-9DAFA68C3C91}" destId="{9D5F7B21-E01B-CA4D-9316-70A36F6DE51B}" srcOrd="0" destOrd="0" presId="urn:microsoft.com/office/officeart/2005/8/layout/vList5"/>
    <dgm:cxn modelId="{B7D3F125-CBB8-2445-AD5D-665D83B3B060}" type="presParOf" srcId="{CF10E2A9-2FF1-E24B-8515-9DAFA68C3C91}" destId="{EF98064F-0A29-0D4B-8BD6-7B4E21A5AA02}" srcOrd="1" destOrd="0" presId="urn:microsoft.com/office/officeart/2005/8/layout/vList5"/>
    <dgm:cxn modelId="{A93E2896-D527-EF4D-9DBD-94D5D28597D8}" type="presParOf" srcId="{DB8953F4-11C6-A441-9B46-0231FC9E2DDA}" destId="{5AB527BA-6567-7949-BDCE-D156F9D21D70}" srcOrd="1" destOrd="0" presId="urn:microsoft.com/office/officeart/2005/8/layout/vList5"/>
    <dgm:cxn modelId="{C2C7E9FF-F197-F640-8C2E-1EFE8B9A15DC}" type="presParOf" srcId="{DB8953F4-11C6-A441-9B46-0231FC9E2DDA}" destId="{AD7D07CF-853F-1B4A-A375-8C3ECBCEDEDF}" srcOrd="2" destOrd="0" presId="urn:microsoft.com/office/officeart/2005/8/layout/vList5"/>
    <dgm:cxn modelId="{5380EA44-8AB5-F949-A69D-B7156F5EA4CA}" type="presParOf" srcId="{AD7D07CF-853F-1B4A-A375-8C3ECBCEDEDF}" destId="{0BB161E1-7D04-444D-A163-58A3DE6E6EBB}" srcOrd="0" destOrd="0" presId="urn:microsoft.com/office/officeart/2005/8/layout/vList5"/>
    <dgm:cxn modelId="{469E0343-C6E6-7E43-B8D0-3AD655A6E061}" type="presParOf" srcId="{AD7D07CF-853F-1B4A-A375-8C3ECBCEDEDF}" destId="{0228196B-A598-DA44-874A-959C10B397CD}" srcOrd="1" destOrd="0" presId="urn:microsoft.com/office/officeart/2005/8/layout/vList5"/>
    <dgm:cxn modelId="{76ED2AB2-AFF1-AB49-97B8-6EA0D7C246EA}" type="presParOf" srcId="{DB8953F4-11C6-A441-9B46-0231FC9E2DDA}" destId="{C6A3E622-136F-0E4A-A262-CE274645A798}" srcOrd="3" destOrd="0" presId="urn:microsoft.com/office/officeart/2005/8/layout/vList5"/>
    <dgm:cxn modelId="{5EB4FBD8-5302-EC4D-B180-8F1EB9E0A884}" type="presParOf" srcId="{DB8953F4-11C6-A441-9B46-0231FC9E2DDA}" destId="{01012E47-F389-8E42-AC2B-B29CC3B0A4D7}" srcOrd="4" destOrd="0" presId="urn:microsoft.com/office/officeart/2005/8/layout/vList5"/>
    <dgm:cxn modelId="{675455D7-54EE-8343-8AD4-EF7041FF10F5}" type="presParOf" srcId="{01012E47-F389-8E42-AC2B-B29CC3B0A4D7}" destId="{ACEFFBC6-86D2-AE4A-9A94-15A5DB05B104}" srcOrd="0" destOrd="0" presId="urn:microsoft.com/office/officeart/2005/8/layout/vList5"/>
    <dgm:cxn modelId="{8F2CCA81-8415-C14B-8E31-349C8053E90D}" type="presParOf" srcId="{01012E47-F389-8E42-AC2B-B29CC3B0A4D7}" destId="{468EBDC5-56B9-B247-9B09-D27CEE9BCE8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98064F-0A29-0D4B-8BD6-7B4E21A5AA02}">
      <dsp:nvSpPr>
        <dsp:cNvPr id="0" name=""/>
        <dsp:cNvSpPr/>
      </dsp:nvSpPr>
      <dsp:spPr>
        <a:xfrm rot="5400000">
          <a:off x="5085163" y="-2586367"/>
          <a:ext cx="1019010" cy="6328340"/>
        </a:xfrm>
        <a:prstGeom prst="round2SameRect">
          <a:avLst/>
        </a:prstGeom>
        <a:solidFill>
          <a:schemeClr val="accent2">
            <a:lumMod val="20000"/>
            <a:lumOff val="80000"/>
            <a:alpha val="90000"/>
          </a:schemeClr>
        </a:solidFill>
        <a:ln w="9525" cap="flat" cmpd="sng" algn="ctr">
          <a:solidFill>
            <a:schemeClr val="tx1">
              <a:alpha val="9000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en-US" sz="1400" b="1" kern="1200" dirty="0">
              <a:solidFill>
                <a:schemeClr val="tx1"/>
              </a:solidFill>
              <a:latin typeface="Arial" panose="020B0604020202020204" pitchFamily="34" charset="0"/>
              <a:cs typeface="Arial" panose="020B0604020202020204" pitchFamily="34" charset="0"/>
            </a:rPr>
            <a:t>(preferred) </a:t>
          </a:r>
          <a:r>
            <a:rPr lang="en-US" sz="1400" kern="1200" dirty="0">
              <a:solidFill>
                <a:schemeClr val="tx1"/>
              </a:solidFill>
              <a:latin typeface="Arial" panose="020B0604020202020204" pitchFamily="34" charset="0"/>
              <a:cs typeface="Arial" panose="020B0604020202020204" pitchFamily="34" charset="0"/>
            </a:rPr>
            <a:t>1 double-strength tab daily</a:t>
          </a:r>
        </a:p>
        <a:p>
          <a:pPr marL="114300" lvl="1" indent="-114300" algn="l" defTabSz="622300" rtl="0">
            <a:lnSpc>
              <a:spcPct val="90000"/>
            </a:lnSpc>
            <a:spcBef>
              <a:spcPct val="0"/>
            </a:spcBef>
            <a:spcAft>
              <a:spcPct val="15000"/>
            </a:spcAft>
            <a:buChar char="•"/>
          </a:pPr>
          <a:r>
            <a:rPr lang="en-US" sz="1400" kern="1200" dirty="0">
              <a:solidFill>
                <a:schemeClr val="tx1"/>
              </a:solidFill>
              <a:latin typeface="Arial" panose="020B0604020202020204" pitchFamily="34" charset="0"/>
              <a:cs typeface="Arial" panose="020B0604020202020204" pitchFamily="34" charset="0"/>
            </a:rPr>
            <a:t>1 single strength tablet daily effective &amp; may be better tolerated </a:t>
          </a:r>
        </a:p>
        <a:p>
          <a:pPr marL="114300" lvl="1" indent="-114300" algn="l" defTabSz="622300" rtl="0">
            <a:lnSpc>
              <a:spcPct val="90000"/>
            </a:lnSpc>
            <a:spcBef>
              <a:spcPct val="0"/>
            </a:spcBef>
            <a:spcAft>
              <a:spcPct val="15000"/>
            </a:spcAft>
            <a:buChar char="•"/>
          </a:pPr>
          <a:r>
            <a:rPr lang="en-US" sz="1400" kern="1200" dirty="0">
              <a:solidFill>
                <a:schemeClr val="tx1"/>
              </a:solidFill>
              <a:latin typeface="Arial" panose="020B0604020202020204" pitchFamily="34" charset="0"/>
              <a:cs typeface="Arial" panose="020B0604020202020204" pitchFamily="34" charset="0"/>
            </a:rPr>
            <a:t>1 double strength tablet 3 times per week also effective</a:t>
          </a:r>
        </a:p>
      </dsp:txBody>
      <dsp:txXfrm rot="-5400000">
        <a:off x="2430498" y="118042"/>
        <a:ext cx="6278596" cy="919522"/>
      </dsp:txXfrm>
    </dsp:sp>
    <dsp:sp modelId="{9D5F7B21-E01B-CA4D-9316-70A36F6DE51B}">
      <dsp:nvSpPr>
        <dsp:cNvPr id="0" name=""/>
        <dsp:cNvSpPr/>
      </dsp:nvSpPr>
      <dsp:spPr>
        <a:xfrm>
          <a:off x="2430" y="353"/>
          <a:ext cx="2428067" cy="1154899"/>
        </a:xfrm>
        <a:prstGeom prst="roundRect">
          <a:avLst/>
        </a:prstGeom>
        <a:solidFill>
          <a:schemeClr val="accent2">
            <a:lumMod val="60000"/>
            <a:lumOff val="40000"/>
            <a:alpha val="60000"/>
          </a:schemeClr>
        </a:solidFill>
        <a:ln>
          <a:solidFill>
            <a:schemeClr val="accent1"/>
          </a:solidFill>
        </a:ln>
        <a:effectLst/>
        <a:scene3d>
          <a:camera prst="orthographicFront"/>
          <a:lightRig rig="threePt" dir="t">
            <a:rot lat="0" lon="0" rev="1200000"/>
          </a:lightRig>
        </a:scene3d>
        <a:sp3d>
          <a:bevelT w="6985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sp3d/>
        </a:bodyPr>
        <a:lstStyle/>
        <a:p>
          <a:pPr marL="0" lvl="0" indent="0" algn="ctr" defTabSz="889000" rtl="0">
            <a:lnSpc>
              <a:spcPct val="90000"/>
            </a:lnSpc>
            <a:spcBef>
              <a:spcPct val="0"/>
            </a:spcBef>
            <a:spcAft>
              <a:spcPct val="35000"/>
            </a:spcAft>
            <a:buNone/>
          </a:pPr>
          <a:r>
            <a:rPr lang="en-US" sz="2000" b="1" kern="1200" dirty="0">
              <a:ln>
                <a:noFill/>
              </a:ln>
              <a:solidFill>
                <a:schemeClr val="tx1"/>
              </a:solidFill>
              <a:effectLst/>
              <a:latin typeface="Arial" panose="020B0604020202020204" pitchFamily="34" charset="0"/>
              <a:cs typeface="Arial" panose="020B0604020202020204" pitchFamily="34" charset="0"/>
            </a:rPr>
            <a:t>Trimethoprim-sulfamethoxazole </a:t>
          </a:r>
        </a:p>
      </dsp:txBody>
      <dsp:txXfrm>
        <a:off x="58808" y="56731"/>
        <a:ext cx="2315311" cy="1042143"/>
      </dsp:txXfrm>
    </dsp:sp>
    <dsp:sp modelId="{0228196B-A598-DA44-874A-959C10B397CD}">
      <dsp:nvSpPr>
        <dsp:cNvPr id="0" name=""/>
        <dsp:cNvSpPr/>
      </dsp:nvSpPr>
      <dsp:spPr>
        <a:xfrm rot="5400000">
          <a:off x="5101175" y="-1372740"/>
          <a:ext cx="984034" cy="6390759"/>
        </a:xfrm>
        <a:prstGeom prst="round2SameRect">
          <a:avLst/>
        </a:prstGeom>
        <a:solidFill>
          <a:srgbClr val="FFFED9">
            <a:alpha val="90000"/>
          </a:srgbClr>
        </a:solidFill>
        <a:ln w="9525" cap="flat" cmpd="sng" algn="ctr">
          <a:solidFill>
            <a:schemeClr val="accent1"/>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solidFill>
                <a:schemeClr val="tx1"/>
              </a:solidFill>
              <a:latin typeface="Arial" panose="020B0604020202020204" pitchFamily="34" charset="0"/>
              <a:cs typeface="Arial" panose="020B0604020202020204" pitchFamily="34" charset="0"/>
            </a:rPr>
            <a:t>Check G6PD level, expensive regimen due to cost of pyrimethamine</a:t>
          </a:r>
        </a:p>
        <a:p>
          <a:pPr marL="114300" lvl="1" indent="-114300" algn="l" defTabSz="622300" rtl="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50 mg po daily + (Pyrimethamine 50 mg + leucovorin 25 mg) po weekly </a:t>
          </a:r>
          <a:endParaRPr lang="en-US" sz="1400" kern="1200" dirty="0">
            <a:solidFill>
              <a:schemeClr val="tx1"/>
            </a:solidFill>
            <a:latin typeface="Arial" panose="020B0604020202020204" pitchFamily="34" charset="0"/>
            <a:cs typeface="Arial" panose="020B0604020202020204" pitchFamily="34" charset="0"/>
          </a:endParaRPr>
        </a:p>
        <a:p>
          <a:pPr marL="114300" lvl="1" indent="-114300" algn="l" defTabSz="622300" rtl="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200 mg po daily + (Pyrimethamine 75 mg + leucovorin 25 mg) po weekly)</a:t>
          </a:r>
          <a:endParaRPr lang="en-US" sz="1400" kern="1200" dirty="0">
            <a:solidFill>
              <a:schemeClr val="tx1"/>
            </a:solidFill>
            <a:latin typeface="Arial" panose="020B0604020202020204" pitchFamily="34" charset="0"/>
            <a:cs typeface="Arial" panose="020B0604020202020204" pitchFamily="34" charset="0"/>
          </a:endParaRPr>
        </a:p>
      </dsp:txBody>
      <dsp:txXfrm rot="-5400000">
        <a:off x="2397813" y="1378659"/>
        <a:ext cx="6342722" cy="887960"/>
      </dsp:txXfrm>
    </dsp:sp>
    <dsp:sp modelId="{0BB161E1-7D04-444D-A163-58A3DE6E6EBB}">
      <dsp:nvSpPr>
        <dsp:cNvPr id="0" name=""/>
        <dsp:cNvSpPr/>
      </dsp:nvSpPr>
      <dsp:spPr>
        <a:xfrm>
          <a:off x="2430" y="1231155"/>
          <a:ext cx="2395383" cy="1182968"/>
        </a:xfrm>
        <a:prstGeom prst="roundRect">
          <a:avLst/>
        </a:prstGeom>
        <a:solidFill>
          <a:srgbClr val="FFFD78">
            <a:alpha val="60000"/>
          </a:srgbClr>
        </a:solidFill>
        <a:ln>
          <a:solidFill>
            <a:schemeClr val="tx1"/>
          </a:solidFill>
        </a:ln>
        <a:effectLst/>
        <a:scene3d>
          <a:camera prst="orthographicFront">
            <a:rot lat="0" lon="0" rev="0"/>
          </a:camera>
          <a:lightRig rig="threePt" dir="t">
            <a:rot lat="0" lon="0" rev="1200000"/>
          </a:lightRig>
        </a:scene3d>
        <a:sp3d>
          <a:bevelT/>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solidFill>
              <a:effectLst/>
              <a:latin typeface="Arial" panose="020B0604020202020204" pitchFamily="34" charset="0"/>
              <a:cs typeface="Arial" panose="020B0604020202020204" pitchFamily="34" charset="0"/>
            </a:rPr>
            <a:t>Dapsone</a:t>
          </a:r>
        </a:p>
      </dsp:txBody>
      <dsp:txXfrm>
        <a:off x="60178" y="1288903"/>
        <a:ext cx="2279887" cy="1067472"/>
      </dsp:txXfrm>
    </dsp:sp>
    <dsp:sp modelId="{468EBDC5-56B9-B247-9B09-D27CEE9BCE87}">
      <dsp:nvSpPr>
        <dsp:cNvPr id="0" name=""/>
        <dsp:cNvSpPr/>
      </dsp:nvSpPr>
      <dsp:spPr>
        <a:xfrm rot="5400000">
          <a:off x="5150044" y="-97344"/>
          <a:ext cx="889551" cy="6385504"/>
        </a:xfrm>
        <a:prstGeom prst="round2SameRect">
          <a:avLst/>
        </a:prstGeom>
        <a:solidFill>
          <a:schemeClr val="accent6">
            <a:lumMod val="20000"/>
            <a:lumOff val="80000"/>
            <a:alpha val="90000"/>
          </a:schemeClr>
        </a:solidFill>
        <a:ln w="9525" cap="flat" cmpd="sng" algn="ctr">
          <a:solidFill>
            <a:schemeClr val="accent1"/>
          </a:solidFill>
          <a:prstDash val="solid"/>
        </a:ln>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solidFill>
                <a:schemeClr val="tx1"/>
              </a:solidFill>
              <a:latin typeface="Arial" panose="020B0604020202020204" pitchFamily="34" charset="0"/>
              <a:cs typeface="Arial" panose="020B0604020202020204" pitchFamily="34" charset="0"/>
            </a:rPr>
            <a:t>Liquid; bad taste; expensive</a:t>
          </a:r>
        </a:p>
        <a:p>
          <a:pPr marL="114300" lvl="1" indent="-114300" algn="l" defTabSz="622300" rtl="0">
            <a:lnSpc>
              <a:spcPct val="90000"/>
            </a:lnSpc>
            <a:spcBef>
              <a:spcPct val="0"/>
            </a:spcBef>
            <a:spcAft>
              <a:spcPct val="15000"/>
            </a:spcAft>
            <a:buChar char="•"/>
          </a:pPr>
          <a:r>
            <a:rPr lang="en-US" sz="1400" kern="1200" dirty="0">
              <a:solidFill>
                <a:schemeClr val="tx1"/>
              </a:solidFill>
              <a:latin typeface="Arial" panose="020B0604020202020204" pitchFamily="34" charset="0"/>
              <a:cs typeface="Arial" panose="020B0604020202020204" pitchFamily="34" charset="0"/>
            </a:rPr>
            <a:t>1500 mg po daily</a:t>
          </a:r>
          <a:r>
            <a:rPr lang="en-US" sz="1400" kern="1200" dirty="0">
              <a:latin typeface="Arial" panose="020B0604020202020204" pitchFamily="34" charset="0"/>
              <a:cs typeface="Arial" panose="020B0604020202020204" pitchFamily="34" charset="0"/>
            </a:rPr>
            <a:t> </a:t>
          </a:r>
          <a:r>
            <a:rPr lang="en-US" sz="1400" kern="1200" baseline="0" dirty="0">
              <a:latin typeface="Arial" panose="020B0604020202020204" pitchFamily="34" charset="0"/>
              <a:cs typeface="Arial" panose="020B0604020202020204" pitchFamily="34" charset="0"/>
            </a:rPr>
            <a:t>+/-</a:t>
          </a:r>
          <a:r>
            <a:rPr lang="en-US" sz="1400" kern="1200" dirty="0">
              <a:latin typeface="Arial" panose="020B0604020202020204" pitchFamily="34" charset="0"/>
              <a:cs typeface="Arial" panose="020B0604020202020204" pitchFamily="34" charset="0"/>
            </a:rPr>
            <a:t> (Pyrimethamine 25 mg + leucovorin 10 mg) po daily</a:t>
          </a:r>
        </a:p>
      </dsp:txBody>
      <dsp:txXfrm rot="-5400000">
        <a:off x="2402068" y="2694056"/>
        <a:ext cx="6342080" cy="802703"/>
      </dsp:txXfrm>
    </dsp:sp>
    <dsp:sp modelId="{ACEFFBC6-86D2-AE4A-9A94-15A5DB05B104}">
      <dsp:nvSpPr>
        <dsp:cNvPr id="0" name=""/>
        <dsp:cNvSpPr/>
      </dsp:nvSpPr>
      <dsp:spPr>
        <a:xfrm>
          <a:off x="2430" y="2490026"/>
          <a:ext cx="2399637" cy="1210763"/>
        </a:xfrm>
        <a:prstGeom prst="roundRect">
          <a:avLst/>
        </a:prstGeom>
        <a:solidFill>
          <a:schemeClr val="accent6">
            <a:lumMod val="60000"/>
            <a:lumOff val="40000"/>
            <a:alpha val="50000"/>
          </a:schemeClr>
        </a:solidFill>
        <a:ln>
          <a:solidFill>
            <a:schemeClr val="accent1"/>
          </a:solidFill>
        </a:ln>
        <a:effectLst/>
        <a:scene3d>
          <a:camera prst="orthographicFront">
            <a:rot lat="0" lon="0" rev="0"/>
          </a:camera>
          <a:lightRig rig="threePt" dir="t">
            <a:rot lat="0" lon="0" rev="1200000"/>
          </a:lightRig>
        </a:scene3d>
        <a:sp3d>
          <a:bevelT w="82550"/>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chemeClr val="tx1"/>
              </a:solidFill>
              <a:effectLst/>
              <a:latin typeface="Arial" panose="020B0604020202020204" pitchFamily="34" charset="0"/>
              <a:cs typeface="Arial" panose="020B0604020202020204" pitchFamily="34" charset="0"/>
            </a:rPr>
            <a:t>Atovaquone</a:t>
          </a:r>
        </a:p>
      </dsp:txBody>
      <dsp:txXfrm>
        <a:off x="61535" y="2549131"/>
        <a:ext cx="2281427" cy="10925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715000" y="533400"/>
            <a:ext cx="375104" cy="274434"/>
          </a:xfrm>
          <a:prstGeom prst="rect">
            <a:avLst/>
          </a:prstGeom>
          <a:noFill/>
          <a:ln w="12700">
            <a:noFill/>
            <a:miter lim="800000"/>
            <a:headEnd/>
            <a:tailEnd/>
          </a:ln>
          <a:effectLst/>
        </p:spPr>
        <p:txBody>
          <a:bodyPr wrap="none" lIns="90488" tIns="44450" rIns="90488" bIns="44450">
            <a:prstTxWarp prst="textNoShape">
              <a:avLst/>
            </a:prstTxWarp>
            <a:spAutoFit/>
          </a:bodyPr>
          <a:lstStyle/>
          <a:p>
            <a:pPr>
              <a:defRPr/>
            </a:pPr>
            <a:fld id="{AFADDE07-A3B2-714E-914F-4081EC661B9E}" type="slidenum">
              <a:rPr lang="en-US" sz="1200">
                <a:latin typeface="Arial"/>
                <a:cs typeface="Arial"/>
              </a:rPr>
              <a:pPr>
                <a:defRPr/>
              </a:pPr>
              <a:t>‹#›</a:t>
            </a:fld>
            <a:endParaRPr lang="en-US" sz="1200" dirty="0">
              <a:latin typeface="Arial"/>
              <a:cs typeface="Arial"/>
            </a:endParaRPr>
          </a:p>
        </p:txBody>
      </p:sp>
      <p:sp>
        <p:nvSpPr>
          <p:cNvPr id="3083" name="Rectangle 11"/>
          <p:cNvSpPr>
            <a:spLocks noChangeArrowheads="1"/>
          </p:cNvSpPr>
          <p:nvPr/>
        </p:nvSpPr>
        <p:spPr bwMode="auto">
          <a:xfrm>
            <a:off x="390525" y="282575"/>
            <a:ext cx="915988" cy="307975"/>
          </a:xfrm>
          <a:prstGeom prst="rect">
            <a:avLst/>
          </a:prstGeom>
          <a:noFill/>
          <a:ln w="12700">
            <a:noFill/>
            <a:miter lim="800000"/>
            <a:headEnd/>
            <a:tailEnd/>
          </a:ln>
          <a:effectLst/>
        </p:spPr>
        <p:txBody>
          <a:bodyPr>
            <a:prstTxWarp prst="textNoShape">
              <a:avLst/>
            </a:prstTxWarp>
          </a:bodyPr>
          <a:lstStyle/>
          <a:p>
            <a:pPr>
              <a:defRPr/>
            </a:pPr>
            <a:endParaRPr lang="en-US" dirty="0">
              <a:latin typeface="Arial"/>
            </a:endParaRPr>
          </a:p>
        </p:txBody>
      </p:sp>
    </p:spTree>
    <p:extLst>
      <p:ext uri="{BB962C8B-B14F-4D97-AF65-F5344CB8AC3E}">
        <p14:creationId xmlns:p14="http://schemas.microsoft.com/office/powerpoint/2010/main" val="16118730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80963" y="857250"/>
            <a:ext cx="6697662" cy="3768725"/>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66788" y="4897438"/>
            <a:ext cx="5013325" cy="4645025"/>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79807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177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9037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75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06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1036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987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1563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0751" y="855732"/>
            <a:ext cx="9154751" cy="3474720"/>
          </a:xfrm>
          <a:prstGeom prst="rect">
            <a:avLst/>
          </a:prstGeom>
          <a:noFill/>
          <a:ln>
            <a:noFill/>
          </a:ln>
          <a:effectLst/>
        </p:spPr>
      </p:pic>
      <p:sp>
        <p:nvSpPr>
          <p:cNvPr id="282" name="Title 1"/>
          <p:cNvSpPr>
            <a:spLocks noGrp="1"/>
          </p:cNvSpPr>
          <p:nvPr>
            <p:ph type="ctrTitle" hasCustomPrompt="1"/>
          </p:nvPr>
        </p:nvSpPr>
        <p:spPr>
          <a:xfrm>
            <a:off x="438219" y="931641"/>
            <a:ext cx="8229600" cy="1280160"/>
          </a:xfrm>
          <a:prstGeom prst="rect">
            <a:avLst/>
          </a:prstGeom>
        </p:spPr>
        <p:txBody>
          <a:bodyPr lIns="91440" anchor="ctr" anchorCtr="0">
            <a:normAutofit/>
          </a:bodyPr>
          <a:lstStyle>
            <a:lvl1pPr algn="l">
              <a:lnSpc>
                <a:spcPts val="3000"/>
              </a:lnSpc>
              <a:defRPr sz="2800" b="0">
                <a:solidFill>
                  <a:schemeClr val="bg1"/>
                </a:solidFill>
                <a:latin typeface="Arial" panose="020B0604020202020204" pitchFamily="34" charset="0"/>
                <a:cs typeface="Arial" panose="020B0604020202020204" pitchFamily="34" charset="0"/>
              </a:defRPr>
            </a:lvl1pPr>
          </a:lstStyle>
          <a:p>
            <a:r>
              <a:rPr lang="en-US" dirty="0"/>
              <a:t>Click and Add Title of Talk</a:t>
            </a:r>
          </a:p>
        </p:txBody>
      </p:sp>
      <p:sp>
        <p:nvSpPr>
          <p:cNvPr id="273" name="Date"/>
          <p:cNvSpPr>
            <a:spLocks noGrp="1"/>
          </p:cNvSpPr>
          <p:nvPr>
            <p:ph type="body" sz="quarter" idx="14" hasCustomPrompt="1"/>
          </p:nvPr>
        </p:nvSpPr>
        <p:spPr>
          <a:xfrm>
            <a:off x="438217" y="3967450"/>
            <a:ext cx="8229600" cy="219455"/>
          </a:xfrm>
          <a:prstGeom prst="rect">
            <a:avLst/>
          </a:prstGeom>
        </p:spPr>
        <p:txBody>
          <a:bodyPr anchor="ctr">
            <a:noAutofit/>
          </a:bodyPr>
          <a:lstStyle>
            <a:lvl1pPr marL="0" indent="0" algn="l">
              <a:lnSpc>
                <a:spcPts val="1200"/>
              </a:lnSpc>
              <a:buNone/>
              <a:defRPr sz="1050" b="0" baseline="0">
                <a:solidFill>
                  <a:srgbClr val="6FC5FF"/>
                </a:solidFill>
                <a:latin typeface="Arial"/>
              </a:defRPr>
            </a:lvl1pPr>
          </a:lstStyle>
          <a:p>
            <a:pPr lvl="0"/>
            <a:r>
              <a:rPr lang="en-US" dirty="0"/>
              <a:t>Click and Add Last Updated Info</a:t>
            </a:r>
          </a:p>
        </p:txBody>
      </p:sp>
      <p:grpSp>
        <p:nvGrpSpPr>
          <p:cNvPr id="34" name="Logo Horizontal V2">
            <a:extLst>
              <a:ext uri="{FF2B5EF4-FFF2-40B4-BE49-F238E27FC236}">
                <a16:creationId xmlns:a16="http://schemas.microsoft.com/office/drawing/2014/main" id="{36276770-D6C1-3340-A54F-851A6FEB1936}"/>
              </a:ext>
            </a:extLst>
          </p:cNvPr>
          <p:cNvGrpSpPr>
            <a:grpSpLocks noChangeAspect="1"/>
          </p:cNvGrpSpPr>
          <p:nvPr userDrawn="1"/>
        </p:nvGrpSpPr>
        <p:grpSpPr>
          <a:xfrm>
            <a:off x="534702" y="296219"/>
            <a:ext cx="3372064" cy="320040"/>
            <a:chOff x="960861" y="1655928"/>
            <a:chExt cx="4437220" cy="420624"/>
          </a:xfrm>
        </p:grpSpPr>
        <p:pic>
          <p:nvPicPr>
            <p:cNvPr id="35" name="Logomark V2">
              <a:extLst>
                <a:ext uri="{FF2B5EF4-FFF2-40B4-BE49-F238E27FC236}">
                  <a16:creationId xmlns:a16="http://schemas.microsoft.com/office/drawing/2014/main" id="{81839592-238C-D84C-B9A8-F93EC9CAD7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861" y="1655928"/>
              <a:ext cx="428518" cy="420624"/>
            </a:xfrm>
            <a:prstGeom prst="rect">
              <a:avLst/>
            </a:prstGeom>
          </p:spPr>
        </p:pic>
        <p:grpSp>
          <p:nvGrpSpPr>
            <p:cNvPr id="60" name="Nat HIV Cur logo type horiz">
              <a:extLst>
                <a:ext uri="{FF2B5EF4-FFF2-40B4-BE49-F238E27FC236}">
                  <a16:creationId xmlns:a16="http://schemas.microsoft.com/office/drawing/2014/main" id="{C1E2FEF3-56D7-1447-AE74-4A8D4C99EB96}"/>
                </a:ext>
              </a:extLst>
            </p:cNvPr>
            <p:cNvGrpSpPr>
              <a:grpSpLocks noChangeAspect="1"/>
            </p:cNvGrpSpPr>
            <p:nvPr/>
          </p:nvGrpSpPr>
          <p:grpSpPr bwMode="auto">
            <a:xfrm>
              <a:off x="1476074" y="1719322"/>
              <a:ext cx="3922007" cy="292608"/>
              <a:chOff x="918" y="1071"/>
              <a:chExt cx="2989" cy="223"/>
            </a:xfrm>
          </p:grpSpPr>
          <p:sp>
            <p:nvSpPr>
              <p:cNvPr id="61" name="Freeform 29">
                <a:extLst>
                  <a:ext uri="{FF2B5EF4-FFF2-40B4-BE49-F238E27FC236}">
                    <a16:creationId xmlns:a16="http://schemas.microsoft.com/office/drawing/2014/main" id="{2D82EC55-D9F3-334B-ABD1-4980F106712A}"/>
                  </a:ext>
                </a:extLst>
              </p:cNvPr>
              <p:cNvSpPr>
                <a:spLocks/>
              </p:cNvSpPr>
              <p:nvPr/>
            </p:nvSpPr>
            <p:spPr bwMode="auto">
              <a:xfrm>
                <a:off x="918" y="1076"/>
                <a:ext cx="173" cy="212"/>
              </a:xfrm>
              <a:custGeom>
                <a:avLst/>
                <a:gdLst>
                  <a:gd name="T0" fmla="*/ 248 w 288"/>
                  <a:gd name="T1" fmla="*/ 0 h 340"/>
                  <a:gd name="T2" fmla="*/ 248 w 288"/>
                  <a:gd name="T3" fmla="*/ 0 h 340"/>
                  <a:gd name="T4" fmla="*/ 248 w 288"/>
                  <a:gd name="T5" fmla="*/ 282 h 340"/>
                  <a:gd name="T6" fmla="*/ 247 w 288"/>
                  <a:gd name="T7" fmla="*/ 282 h 340"/>
                  <a:gd name="T8" fmla="*/ 50 w 288"/>
                  <a:gd name="T9" fmla="*/ 0 h 340"/>
                  <a:gd name="T10" fmla="*/ 0 w 288"/>
                  <a:gd name="T11" fmla="*/ 0 h 340"/>
                  <a:gd name="T12" fmla="*/ 0 w 288"/>
                  <a:gd name="T13" fmla="*/ 340 h 340"/>
                  <a:gd name="T14" fmla="*/ 40 w 288"/>
                  <a:gd name="T15" fmla="*/ 340 h 340"/>
                  <a:gd name="T16" fmla="*/ 40 w 288"/>
                  <a:gd name="T17" fmla="*/ 58 h 340"/>
                  <a:gd name="T18" fmla="*/ 41 w 288"/>
                  <a:gd name="T19" fmla="*/ 58 h 340"/>
                  <a:gd name="T20" fmla="*/ 238 w 288"/>
                  <a:gd name="T21" fmla="*/ 340 h 340"/>
                  <a:gd name="T22" fmla="*/ 288 w 288"/>
                  <a:gd name="T23" fmla="*/ 340 h 340"/>
                  <a:gd name="T24" fmla="*/ 288 w 288"/>
                  <a:gd name="T25" fmla="*/ 0 h 340"/>
                  <a:gd name="T26" fmla="*/ 248 w 288"/>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340">
                    <a:moveTo>
                      <a:pt x="248" y="0"/>
                    </a:moveTo>
                    <a:lnTo>
                      <a:pt x="248" y="0"/>
                    </a:lnTo>
                    <a:lnTo>
                      <a:pt x="248" y="282"/>
                    </a:lnTo>
                    <a:lnTo>
                      <a:pt x="247" y="282"/>
                    </a:lnTo>
                    <a:lnTo>
                      <a:pt x="50" y="0"/>
                    </a:lnTo>
                    <a:lnTo>
                      <a:pt x="0" y="0"/>
                    </a:lnTo>
                    <a:lnTo>
                      <a:pt x="0" y="340"/>
                    </a:lnTo>
                    <a:lnTo>
                      <a:pt x="40" y="340"/>
                    </a:lnTo>
                    <a:lnTo>
                      <a:pt x="40" y="58"/>
                    </a:lnTo>
                    <a:lnTo>
                      <a:pt x="41" y="58"/>
                    </a:lnTo>
                    <a:lnTo>
                      <a:pt x="238" y="340"/>
                    </a:lnTo>
                    <a:lnTo>
                      <a:pt x="288" y="340"/>
                    </a:lnTo>
                    <a:lnTo>
                      <a:pt x="288" y="0"/>
                    </a:lnTo>
                    <a:lnTo>
                      <a:pt x="248"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2" name="Freeform 30">
                <a:extLst>
                  <a:ext uri="{FF2B5EF4-FFF2-40B4-BE49-F238E27FC236}">
                    <a16:creationId xmlns:a16="http://schemas.microsoft.com/office/drawing/2014/main" id="{15A116DC-1D93-A94B-997A-1F8C8D806212}"/>
                  </a:ext>
                </a:extLst>
              </p:cNvPr>
              <p:cNvSpPr>
                <a:spLocks noEditPoints="1"/>
              </p:cNvSpPr>
              <p:nvPr/>
            </p:nvSpPr>
            <p:spPr bwMode="auto">
              <a:xfrm>
                <a:off x="1127" y="1144"/>
                <a:ext cx="119" cy="148"/>
              </a:xfrm>
              <a:custGeom>
                <a:avLst/>
                <a:gdLst>
                  <a:gd name="T0" fmla="*/ 11 w 197"/>
                  <a:gd name="T1" fmla="*/ 35 h 237"/>
                  <a:gd name="T2" fmla="*/ 11 w 197"/>
                  <a:gd name="T3" fmla="*/ 35 h 237"/>
                  <a:gd name="T4" fmla="*/ 100 w 197"/>
                  <a:gd name="T5" fmla="*/ 0 h 237"/>
                  <a:gd name="T6" fmla="*/ 194 w 197"/>
                  <a:gd name="T7" fmla="*/ 96 h 237"/>
                  <a:gd name="T8" fmla="*/ 194 w 197"/>
                  <a:gd name="T9" fmla="*/ 192 h 237"/>
                  <a:gd name="T10" fmla="*/ 197 w 197"/>
                  <a:gd name="T11" fmla="*/ 231 h 237"/>
                  <a:gd name="T12" fmla="*/ 161 w 197"/>
                  <a:gd name="T13" fmla="*/ 231 h 237"/>
                  <a:gd name="T14" fmla="*/ 159 w 197"/>
                  <a:gd name="T15" fmla="*/ 197 h 237"/>
                  <a:gd name="T16" fmla="*/ 158 w 197"/>
                  <a:gd name="T17" fmla="*/ 197 h 237"/>
                  <a:gd name="T18" fmla="*/ 84 w 197"/>
                  <a:gd name="T19" fmla="*/ 237 h 237"/>
                  <a:gd name="T20" fmla="*/ 0 w 197"/>
                  <a:gd name="T21" fmla="*/ 170 h 237"/>
                  <a:gd name="T22" fmla="*/ 142 w 197"/>
                  <a:gd name="T23" fmla="*/ 91 h 237"/>
                  <a:gd name="T24" fmla="*/ 156 w 197"/>
                  <a:gd name="T25" fmla="*/ 91 h 237"/>
                  <a:gd name="T26" fmla="*/ 156 w 197"/>
                  <a:gd name="T27" fmla="*/ 84 h 237"/>
                  <a:gd name="T28" fmla="*/ 101 w 197"/>
                  <a:gd name="T29" fmla="*/ 35 h 237"/>
                  <a:gd name="T30" fmla="*/ 34 w 197"/>
                  <a:gd name="T31" fmla="*/ 60 h 237"/>
                  <a:gd name="T32" fmla="*/ 11 w 197"/>
                  <a:gd name="T33" fmla="*/ 35 h 237"/>
                  <a:gd name="T34" fmla="*/ 119 w 197"/>
                  <a:gd name="T35" fmla="*/ 123 h 237"/>
                  <a:gd name="T36" fmla="*/ 119 w 197"/>
                  <a:gd name="T37" fmla="*/ 123 h 237"/>
                  <a:gd name="T38" fmla="*/ 41 w 197"/>
                  <a:gd name="T39" fmla="*/ 166 h 237"/>
                  <a:gd name="T40" fmla="*/ 90 w 197"/>
                  <a:gd name="T41" fmla="*/ 205 h 237"/>
                  <a:gd name="T42" fmla="*/ 156 w 197"/>
                  <a:gd name="T43" fmla="*/ 137 h 237"/>
                  <a:gd name="T44" fmla="*/ 156 w 197"/>
                  <a:gd name="T45" fmla="*/ 123 h 237"/>
                  <a:gd name="T46" fmla="*/ 119 w 197"/>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37">
                    <a:moveTo>
                      <a:pt x="11" y="35"/>
                    </a:moveTo>
                    <a:lnTo>
                      <a:pt x="11" y="35"/>
                    </a:lnTo>
                    <a:cubicBezTo>
                      <a:pt x="34" y="12"/>
                      <a:pt x="67" y="0"/>
                      <a:pt x="100" y="0"/>
                    </a:cubicBezTo>
                    <a:cubicBezTo>
                      <a:pt x="166" y="0"/>
                      <a:pt x="194" y="32"/>
                      <a:pt x="194" y="96"/>
                    </a:cubicBezTo>
                    <a:lnTo>
                      <a:pt x="194" y="192"/>
                    </a:lnTo>
                    <a:cubicBezTo>
                      <a:pt x="194" y="205"/>
                      <a:pt x="195" y="219"/>
                      <a:pt x="197" y="231"/>
                    </a:cubicBezTo>
                    <a:lnTo>
                      <a:pt x="161" y="231"/>
                    </a:lnTo>
                    <a:cubicBezTo>
                      <a:pt x="159" y="221"/>
                      <a:pt x="159" y="207"/>
                      <a:pt x="159" y="197"/>
                    </a:cubicBezTo>
                    <a:lnTo>
                      <a:pt x="158" y="197"/>
                    </a:lnTo>
                    <a:cubicBezTo>
                      <a:pt x="143" y="220"/>
                      <a:pt x="118" y="237"/>
                      <a:pt x="84" y="237"/>
                    </a:cubicBezTo>
                    <a:cubicBezTo>
                      <a:pt x="38" y="237"/>
                      <a:pt x="0" y="214"/>
                      <a:pt x="0" y="170"/>
                    </a:cubicBezTo>
                    <a:cubicBezTo>
                      <a:pt x="0" y="96"/>
                      <a:pt x="87" y="91"/>
                      <a:pt x="142" y="91"/>
                    </a:cubicBezTo>
                    <a:lnTo>
                      <a:pt x="156" y="91"/>
                    </a:lnTo>
                    <a:lnTo>
                      <a:pt x="156" y="84"/>
                    </a:lnTo>
                    <a:cubicBezTo>
                      <a:pt x="156" y="52"/>
                      <a:pt x="136" y="35"/>
                      <a:pt x="101" y="35"/>
                    </a:cubicBezTo>
                    <a:cubicBezTo>
                      <a:pt x="77" y="35"/>
                      <a:pt x="52" y="43"/>
                      <a:pt x="34" y="60"/>
                    </a:cubicBezTo>
                    <a:lnTo>
                      <a:pt x="11" y="35"/>
                    </a:lnTo>
                    <a:close/>
                    <a:moveTo>
                      <a:pt x="119" y="123"/>
                    </a:moveTo>
                    <a:lnTo>
                      <a:pt x="119" y="123"/>
                    </a:lnTo>
                    <a:cubicBezTo>
                      <a:pt x="71" y="123"/>
                      <a:pt x="41" y="136"/>
                      <a:pt x="41" y="166"/>
                    </a:cubicBezTo>
                    <a:cubicBezTo>
                      <a:pt x="41" y="194"/>
                      <a:pt x="62" y="205"/>
                      <a:pt x="90" y="205"/>
                    </a:cubicBezTo>
                    <a:cubicBezTo>
                      <a:pt x="133" y="205"/>
                      <a:pt x="155" y="174"/>
                      <a:pt x="156" y="137"/>
                    </a:cubicBezTo>
                    <a:lnTo>
                      <a:pt x="156" y="123"/>
                    </a:lnTo>
                    <a:lnTo>
                      <a:pt x="119"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3" name="Freeform 31">
                <a:extLst>
                  <a:ext uri="{FF2B5EF4-FFF2-40B4-BE49-F238E27FC236}">
                    <a16:creationId xmlns:a16="http://schemas.microsoft.com/office/drawing/2014/main" id="{8E6BFF9A-AE41-4C4B-98E4-D732660B99BA}"/>
                  </a:ext>
                </a:extLst>
              </p:cNvPr>
              <p:cNvSpPr>
                <a:spLocks/>
              </p:cNvSpPr>
              <p:nvPr/>
            </p:nvSpPr>
            <p:spPr bwMode="auto">
              <a:xfrm>
                <a:off x="1264" y="1108"/>
                <a:ext cx="93" cy="184"/>
              </a:xfrm>
              <a:custGeom>
                <a:avLst/>
                <a:gdLst>
                  <a:gd name="T0" fmla="*/ 152 w 154"/>
                  <a:gd name="T1" fmla="*/ 96 h 295"/>
                  <a:gd name="T2" fmla="*/ 152 w 154"/>
                  <a:gd name="T3" fmla="*/ 96 h 295"/>
                  <a:gd name="T4" fmla="*/ 86 w 154"/>
                  <a:gd name="T5" fmla="*/ 96 h 295"/>
                  <a:gd name="T6" fmla="*/ 86 w 154"/>
                  <a:gd name="T7" fmla="*/ 208 h 295"/>
                  <a:gd name="T8" fmla="*/ 120 w 154"/>
                  <a:gd name="T9" fmla="*/ 260 h 295"/>
                  <a:gd name="T10" fmla="*/ 153 w 154"/>
                  <a:gd name="T11" fmla="*/ 252 h 295"/>
                  <a:gd name="T12" fmla="*/ 154 w 154"/>
                  <a:gd name="T13" fmla="*/ 286 h 295"/>
                  <a:gd name="T14" fmla="*/ 111 w 154"/>
                  <a:gd name="T15" fmla="*/ 295 h 295"/>
                  <a:gd name="T16" fmla="*/ 49 w 154"/>
                  <a:gd name="T17" fmla="*/ 219 h 295"/>
                  <a:gd name="T18" fmla="*/ 49 w 154"/>
                  <a:gd name="T19" fmla="*/ 96 h 295"/>
                  <a:gd name="T20" fmla="*/ 0 w 154"/>
                  <a:gd name="T21" fmla="*/ 96 h 295"/>
                  <a:gd name="T22" fmla="*/ 0 w 154"/>
                  <a:gd name="T23" fmla="*/ 64 h 295"/>
                  <a:gd name="T24" fmla="*/ 49 w 154"/>
                  <a:gd name="T25" fmla="*/ 64 h 295"/>
                  <a:gd name="T26" fmla="*/ 49 w 154"/>
                  <a:gd name="T27" fmla="*/ 0 h 295"/>
                  <a:gd name="T28" fmla="*/ 86 w 154"/>
                  <a:gd name="T29" fmla="*/ 0 h 295"/>
                  <a:gd name="T30" fmla="*/ 86 w 154"/>
                  <a:gd name="T31" fmla="*/ 64 h 295"/>
                  <a:gd name="T32" fmla="*/ 152 w 154"/>
                  <a:gd name="T33" fmla="*/ 64 h 295"/>
                  <a:gd name="T34" fmla="*/ 152 w 154"/>
                  <a:gd name="T35" fmla="*/ 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95">
                    <a:moveTo>
                      <a:pt x="152" y="96"/>
                    </a:moveTo>
                    <a:lnTo>
                      <a:pt x="152" y="96"/>
                    </a:lnTo>
                    <a:lnTo>
                      <a:pt x="86" y="96"/>
                    </a:lnTo>
                    <a:lnTo>
                      <a:pt x="86" y="208"/>
                    </a:lnTo>
                    <a:cubicBezTo>
                      <a:pt x="86" y="237"/>
                      <a:pt x="87" y="260"/>
                      <a:pt x="120" y="260"/>
                    </a:cubicBezTo>
                    <a:cubicBezTo>
                      <a:pt x="131" y="260"/>
                      <a:pt x="143" y="258"/>
                      <a:pt x="153" y="252"/>
                    </a:cubicBezTo>
                    <a:lnTo>
                      <a:pt x="154" y="286"/>
                    </a:lnTo>
                    <a:cubicBezTo>
                      <a:pt x="141" y="292"/>
                      <a:pt x="125" y="295"/>
                      <a:pt x="111" y="295"/>
                    </a:cubicBezTo>
                    <a:cubicBezTo>
                      <a:pt x="57" y="295"/>
                      <a:pt x="49" y="266"/>
                      <a:pt x="49" y="219"/>
                    </a:cubicBezTo>
                    <a:lnTo>
                      <a:pt x="49" y="96"/>
                    </a:lnTo>
                    <a:lnTo>
                      <a:pt x="0" y="96"/>
                    </a:lnTo>
                    <a:lnTo>
                      <a:pt x="0" y="64"/>
                    </a:lnTo>
                    <a:lnTo>
                      <a:pt x="49" y="64"/>
                    </a:lnTo>
                    <a:lnTo>
                      <a:pt x="49" y="0"/>
                    </a:lnTo>
                    <a:lnTo>
                      <a:pt x="86" y="0"/>
                    </a:lnTo>
                    <a:lnTo>
                      <a:pt x="86" y="64"/>
                    </a:lnTo>
                    <a:lnTo>
                      <a:pt x="152" y="64"/>
                    </a:lnTo>
                    <a:lnTo>
                      <a:pt x="152" y="96"/>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4" name="Freeform 32">
                <a:extLst>
                  <a:ext uri="{FF2B5EF4-FFF2-40B4-BE49-F238E27FC236}">
                    <a16:creationId xmlns:a16="http://schemas.microsoft.com/office/drawing/2014/main" id="{C6CA712E-CDC3-CB4E-A87C-D4084B6303AB}"/>
                  </a:ext>
                </a:extLst>
              </p:cNvPr>
              <p:cNvSpPr>
                <a:spLocks noEditPoints="1"/>
              </p:cNvSpPr>
              <p:nvPr/>
            </p:nvSpPr>
            <p:spPr bwMode="auto">
              <a:xfrm>
                <a:off x="1377" y="1076"/>
                <a:ext cx="34"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1"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5" name="Freeform 33">
                <a:extLst>
                  <a:ext uri="{FF2B5EF4-FFF2-40B4-BE49-F238E27FC236}">
                    <a16:creationId xmlns:a16="http://schemas.microsoft.com/office/drawing/2014/main" id="{F4E1210F-D833-3649-AD46-8162D23C3F8A}"/>
                  </a:ext>
                </a:extLst>
              </p:cNvPr>
              <p:cNvSpPr>
                <a:spLocks noEditPoints="1"/>
              </p:cNvSpPr>
              <p:nvPr/>
            </p:nvSpPr>
            <p:spPr bwMode="auto">
              <a:xfrm>
                <a:off x="1438" y="1144"/>
                <a:ext cx="144" cy="148"/>
              </a:xfrm>
              <a:custGeom>
                <a:avLst/>
                <a:gdLst>
                  <a:gd name="T0" fmla="*/ 120 w 240"/>
                  <a:gd name="T1" fmla="*/ 0 h 237"/>
                  <a:gd name="T2" fmla="*/ 120 w 240"/>
                  <a:gd name="T3" fmla="*/ 0 h 237"/>
                  <a:gd name="T4" fmla="*/ 240 w 240"/>
                  <a:gd name="T5" fmla="*/ 119 h 237"/>
                  <a:gd name="T6" fmla="*/ 120 w 240"/>
                  <a:gd name="T7" fmla="*/ 237 h 237"/>
                  <a:gd name="T8" fmla="*/ 0 w 240"/>
                  <a:gd name="T9" fmla="*/ 119 h 237"/>
                  <a:gd name="T10" fmla="*/ 120 w 240"/>
                  <a:gd name="T11" fmla="*/ 0 h 237"/>
                  <a:gd name="T12" fmla="*/ 120 w 240"/>
                  <a:gd name="T13" fmla="*/ 202 h 237"/>
                  <a:gd name="T14" fmla="*/ 120 w 240"/>
                  <a:gd name="T15" fmla="*/ 202 h 237"/>
                  <a:gd name="T16" fmla="*/ 200 w 240"/>
                  <a:gd name="T17" fmla="*/ 119 h 237"/>
                  <a:gd name="T18" fmla="*/ 120 w 240"/>
                  <a:gd name="T19" fmla="*/ 35 h 237"/>
                  <a:gd name="T20" fmla="*/ 41 w 240"/>
                  <a:gd name="T21" fmla="*/ 119 h 237"/>
                  <a:gd name="T22" fmla="*/ 120 w 240"/>
                  <a:gd name="T23" fmla="*/ 20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120" y="0"/>
                    </a:moveTo>
                    <a:lnTo>
                      <a:pt x="120" y="0"/>
                    </a:lnTo>
                    <a:cubicBezTo>
                      <a:pt x="189" y="0"/>
                      <a:pt x="240" y="48"/>
                      <a:pt x="240" y="119"/>
                    </a:cubicBezTo>
                    <a:cubicBezTo>
                      <a:pt x="240" y="189"/>
                      <a:pt x="189" y="237"/>
                      <a:pt x="120" y="237"/>
                    </a:cubicBezTo>
                    <a:cubicBezTo>
                      <a:pt x="51" y="237"/>
                      <a:pt x="0" y="189"/>
                      <a:pt x="0" y="119"/>
                    </a:cubicBezTo>
                    <a:cubicBezTo>
                      <a:pt x="0" y="48"/>
                      <a:pt x="51" y="0"/>
                      <a:pt x="120" y="0"/>
                    </a:cubicBezTo>
                    <a:close/>
                    <a:moveTo>
                      <a:pt x="120" y="202"/>
                    </a:moveTo>
                    <a:lnTo>
                      <a:pt x="120" y="202"/>
                    </a:lnTo>
                    <a:cubicBezTo>
                      <a:pt x="169" y="202"/>
                      <a:pt x="200" y="166"/>
                      <a:pt x="200" y="119"/>
                    </a:cubicBezTo>
                    <a:cubicBezTo>
                      <a:pt x="200" y="72"/>
                      <a:pt x="169" y="35"/>
                      <a:pt x="120" y="35"/>
                    </a:cubicBezTo>
                    <a:cubicBezTo>
                      <a:pt x="72" y="35"/>
                      <a:pt x="41" y="72"/>
                      <a:pt x="41" y="119"/>
                    </a:cubicBezTo>
                    <a:cubicBezTo>
                      <a:pt x="41" y="166"/>
                      <a:pt x="72" y="202"/>
                      <a:pt x="120" y="202"/>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6" name="Freeform 34">
                <a:extLst>
                  <a:ext uri="{FF2B5EF4-FFF2-40B4-BE49-F238E27FC236}">
                    <a16:creationId xmlns:a16="http://schemas.microsoft.com/office/drawing/2014/main" id="{0BA393B1-A90E-954A-9D8D-2FBFF2234421}"/>
                  </a:ext>
                </a:extLst>
              </p:cNvPr>
              <p:cNvSpPr>
                <a:spLocks/>
              </p:cNvSpPr>
              <p:nvPr/>
            </p:nvSpPr>
            <p:spPr bwMode="auto">
              <a:xfrm>
                <a:off x="1613" y="1144"/>
                <a:ext cx="119" cy="144"/>
              </a:xfrm>
              <a:custGeom>
                <a:avLst/>
                <a:gdLst>
                  <a:gd name="T0" fmla="*/ 2 w 198"/>
                  <a:gd name="T1" fmla="*/ 60 h 231"/>
                  <a:gd name="T2" fmla="*/ 2 w 198"/>
                  <a:gd name="T3" fmla="*/ 60 h 231"/>
                  <a:gd name="T4" fmla="*/ 0 w 198"/>
                  <a:gd name="T5" fmla="*/ 6 h 231"/>
                  <a:gd name="T6" fmla="*/ 36 w 198"/>
                  <a:gd name="T7" fmla="*/ 6 h 231"/>
                  <a:gd name="T8" fmla="*/ 37 w 198"/>
                  <a:gd name="T9" fmla="*/ 43 h 231"/>
                  <a:gd name="T10" fmla="*/ 38 w 198"/>
                  <a:gd name="T11" fmla="*/ 43 h 231"/>
                  <a:gd name="T12" fmla="*/ 112 w 198"/>
                  <a:gd name="T13" fmla="*/ 0 h 231"/>
                  <a:gd name="T14" fmla="*/ 198 w 198"/>
                  <a:gd name="T15" fmla="*/ 92 h 231"/>
                  <a:gd name="T16" fmla="*/ 198 w 198"/>
                  <a:gd name="T17" fmla="*/ 231 h 231"/>
                  <a:gd name="T18" fmla="*/ 160 w 198"/>
                  <a:gd name="T19" fmla="*/ 231 h 231"/>
                  <a:gd name="T20" fmla="*/ 160 w 198"/>
                  <a:gd name="T21" fmla="*/ 96 h 231"/>
                  <a:gd name="T22" fmla="*/ 109 w 198"/>
                  <a:gd name="T23" fmla="*/ 35 h 231"/>
                  <a:gd name="T24" fmla="*/ 39 w 198"/>
                  <a:gd name="T25" fmla="*/ 121 h 231"/>
                  <a:gd name="T26" fmla="*/ 39 w 198"/>
                  <a:gd name="T27" fmla="*/ 231 h 231"/>
                  <a:gd name="T28" fmla="*/ 2 w 198"/>
                  <a:gd name="T29" fmla="*/ 231 h 231"/>
                  <a:gd name="T30" fmla="*/ 2 w 198"/>
                  <a:gd name="T31"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2" y="60"/>
                    </a:moveTo>
                    <a:lnTo>
                      <a:pt x="2" y="60"/>
                    </a:lnTo>
                    <a:cubicBezTo>
                      <a:pt x="2" y="39"/>
                      <a:pt x="0" y="21"/>
                      <a:pt x="0" y="6"/>
                    </a:cubicBezTo>
                    <a:lnTo>
                      <a:pt x="36" y="6"/>
                    </a:lnTo>
                    <a:cubicBezTo>
                      <a:pt x="36" y="18"/>
                      <a:pt x="37" y="31"/>
                      <a:pt x="37" y="43"/>
                    </a:cubicBezTo>
                    <a:lnTo>
                      <a:pt x="38" y="43"/>
                    </a:lnTo>
                    <a:cubicBezTo>
                      <a:pt x="48" y="21"/>
                      <a:pt x="75" y="0"/>
                      <a:pt x="112" y="0"/>
                    </a:cubicBezTo>
                    <a:cubicBezTo>
                      <a:pt x="171" y="0"/>
                      <a:pt x="198" y="38"/>
                      <a:pt x="198" y="92"/>
                    </a:cubicBezTo>
                    <a:lnTo>
                      <a:pt x="198" y="231"/>
                    </a:lnTo>
                    <a:lnTo>
                      <a:pt x="160" y="231"/>
                    </a:lnTo>
                    <a:lnTo>
                      <a:pt x="160" y="96"/>
                    </a:lnTo>
                    <a:cubicBezTo>
                      <a:pt x="160" y="59"/>
                      <a:pt x="144"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7" name="Freeform 35">
                <a:extLst>
                  <a:ext uri="{FF2B5EF4-FFF2-40B4-BE49-F238E27FC236}">
                    <a16:creationId xmlns:a16="http://schemas.microsoft.com/office/drawing/2014/main" id="{0275D4C4-B425-9A47-820C-FF178CC7F90C}"/>
                  </a:ext>
                </a:extLst>
              </p:cNvPr>
              <p:cNvSpPr>
                <a:spLocks noEditPoints="1"/>
              </p:cNvSpPr>
              <p:nvPr/>
            </p:nvSpPr>
            <p:spPr bwMode="auto">
              <a:xfrm>
                <a:off x="1764" y="1144"/>
                <a:ext cx="117" cy="148"/>
              </a:xfrm>
              <a:custGeom>
                <a:avLst/>
                <a:gdLst>
                  <a:gd name="T0" fmla="*/ 10 w 196"/>
                  <a:gd name="T1" fmla="*/ 35 h 237"/>
                  <a:gd name="T2" fmla="*/ 10 w 196"/>
                  <a:gd name="T3" fmla="*/ 35 h 237"/>
                  <a:gd name="T4" fmla="*/ 99 w 196"/>
                  <a:gd name="T5" fmla="*/ 0 h 237"/>
                  <a:gd name="T6" fmla="*/ 193 w 196"/>
                  <a:gd name="T7" fmla="*/ 96 h 237"/>
                  <a:gd name="T8" fmla="*/ 193 w 196"/>
                  <a:gd name="T9" fmla="*/ 192 h 237"/>
                  <a:gd name="T10" fmla="*/ 196 w 196"/>
                  <a:gd name="T11" fmla="*/ 231 h 237"/>
                  <a:gd name="T12" fmla="*/ 160 w 196"/>
                  <a:gd name="T13" fmla="*/ 231 h 237"/>
                  <a:gd name="T14" fmla="*/ 158 w 196"/>
                  <a:gd name="T15" fmla="*/ 197 h 237"/>
                  <a:gd name="T16" fmla="*/ 157 w 196"/>
                  <a:gd name="T17" fmla="*/ 197 h 237"/>
                  <a:gd name="T18" fmla="*/ 83 w 196"/>
                  <a:gd name="T19" fmla="*/ 237 h 237"/>
                  <a:gd name="T20" fmla="*/ 0 w 196"/>
                  <a:gd name="T21" fmla="*/ 170 h 237"/>
                  <a:gd name="T22" fmla="*/ 141 w 196"/>
                  <a:gd name="T23" fmla="*/ 91 h 237"/>
                  <a:gd name="T24" fmla="*/ 156 w 196"/>
                  <a:gd name="T25" fmla="*/ 91 h 237"/>
                  <a:gd name="T26" fmla="*/ 156 w 196"/>
                  <a:gd name="T27" fmla="*/ 84 h 237"/>
                  <a:gd name="T28" fmla="*/ 100 w 196"/>
                  <a:gd name="T29" fmla="*/ 35 h 237"/>
                  <a:gd name="T30" fmla="*/ 33 w 196"/>
                  <a:gd name="T31" fmla="*/ 60 h 237"/>
                  <a:gd name="T32" fmla="*/ 10 w 196"/>
                  <a:gd name="T33" fmla="*/ 35 h 237"/>
                  <a:gd name="T34" fmla="*/ 118 w 196"/>
                  <a:gd name="T35" fmla="*/ 123 h 237"/>
                  <a:gd name="T36" fmla="*/ 118 w 196"/>
                  <a:gd name="T37" fmla="*/ 123 h 237"/>
                  <a:gd name="T38" fmla="*/ 40 w 196"/>
                  <a:gd name="T39" fmla="*/ 166 h 237"/>
                  <a:gd name="T40" fmla="*/ 89 w 196"/>
                  <a:gd name="T41" fmla="*/ 205 h 237"/>
                  <a:gd name="T42" fmla="*/ 156 w 196"/>
                  <a:gd name="T43" fmla="*/ 137 h 237"/>
                  <a:gd name="T44" fmla="*/ 156 w 196"/>
                  <a:gd name="T45" fmla="*/ 123 h 237"/>
                  <a:gd name="T46" fmla="*/ 118 w 196"/>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37">
                    <a:moveTo>
                      <a:pt x="10" y="35"/>
                    </a:moveTo>
                    <a:lnTo>
                      <a:pt x="10" y="35"/>
                    </a:lnTo>
                    <a:cubicBezTo>
                      <a:pt x="33" y="12"/>
                      <a:pt x="66" y="0"/>
                      <a:pt x="99" y="0"/>
                    </a:cubicBezTo>
                    <a:cubicBezTo>
                      <a:pt x="165" y="0"/>
                      <a:pt x="193" y="32"/>
                      <a:pt x="193" y="96"/>
                    </a:cubicBezTo>
                    <a:lnTo>
                      <a:pt x="193" y="192"/>
                    </a:lnTo>
                    <a:cubicBezTo>
                      <a:pt x="193" y="205"/>
                      <a:pt x="194" y="219"/>
                      <a:pt x="196" y="231"/>
                    </a:cubicBezTo>
                    <a:lnTo>
                      <a:pt x="160" y="231"/>
                    </a:lnTo>
                    <a:cubicBezTo>
                      <a:pt x="158" y="221"/>
                      <a:pt x="158" y="207"/>
                      <a:pt x="158" y="197"/>
                    </a:cubicBezTo>
                    <a:lnTo>
                      <a:pt x="157" y="197"/>
                    </a:lnTo>
                    <a:cubicBezTo>
                      <a:pt x="142" y="220"/>
                      <a:pt x="117" y="237"/>
                      <a:pt x="83" y="237"/>
                    </a:cubicBezTo>
                    <a:cubicBezTo>
                      <a:pt x="38" y="237"/>
                      <a:pt x="0" y="214"/>
                      <a:pt x="0" y="170"/>
                    </a:cubicBezTo>
                    <a:cubicBezTo>
                      <a:pt x="0" y="96"/>
                      <a:pt x="86" y="91"/>
                      <a:pt x="141" y="91"/>
                    </a:cubicBezTo>
                    <a:lnTo>
                      <a:pt x="156" y="91"/>
                    </a:lnTo>
                    <a:lnTo>
                      <a:pt x="156" y="84"/>
                    </a:lnTo>
                    <a:cubicBezTo>
                      <a:pt x="156" y="52"/>
                      <a:pt x="135" y="35"/>
                      <a:pt x="100" y="35"/>
                    </a:cubicBezTo>
                    <a:cubicBezTo>
                      <a:pt x="76" y="35"/>
                      <a:pt x="51" y="43"/>
                      <a:pt x="33" y="60"/>
                    </a:cubicBezTo>
                    <a:lnTo>
                      <a:pt x="10" y="35"/>
                    </a:lnTo>
                    <a:close/>
                    <a:moveTo>
                      <a:pt x="118" y="123"/>
                    </a:moveTo>
                    <a:lnTo>
                      <a:pt x="118" y="123"/>
                    </a:lnTo>
                    <a:cubicBezTo>
                      <a:pt x="71" y="123"/>
                      <a:pt x="40" y="136"/>
                      <a:pt x="40" y="166"/>
                    </a:cubicBezTo>
                    <a:cubicBezTo>
                      <a:pt x="40" y="194"/>
                      <a:pt x="61" y="205"/>
                      <a:pt x="89" y="205"/>
                    </a:cubicBezTo>
                    <a:cubicBezTo>
                      <a:pt x="133" y="205"/>
                      <a:pt x="155" y="174"/>
                      <a:pt x="156" y="137"/>
                    </a:cubicBezTo>
                    <a:lnTo>
                      <a:pt x="156" y="123"/>
                    </a:lnTo>
                    <a:lnTo>
                      <a:pt x="118"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8" name="Freeform 36">
                <a:extLst>
                  <a:ext uri="{FF2B5EF4-FFF2-40B4-BE49-F238E27FC236}">
                    <a16:creationId xmlns:a16="http://schemas.microsoft.com/office/drawing/2014/main" id="{25A2CA33-6296-A243-9A04-02746CB4D384}"/>
                  </a:ext>
                </a:extLst>
              </p:cNvPr>
              <p:cNvSpPr>
                <a:spLocks/>
              </p:cNvSpPr>
              <p:nvPr/>
            </p:nvSpPr>
            <p:spPr bwMode="auto">
              <a:xfrm>
                <a:off x="1920" y="1075"/>
                <a:ext cx="22" cy="213"/>
              </a:xfrm>
              <a:custGeom>
                <a:avLst/>
                <a:gdLst>
                  <a:gd name="T0" fmla="*/ 0 w 37"/>
                  <a:gd name="T1" fmla="*/ 341 h 341"/>
                  <a:gd name="T2" fmla="*/ 0 w 37"/>
                  <a:gd name="T3" fmla="*/ 341 h 341"/>
                  <a:gd name="T4" fmla="*/ 37 w 37"/>
                  <a:gd name="T5" fmla="*/ 341 h 341"/>
                  <a:gd name="T6" fmla="*/ 37 w 37"/>
                  <a:gd name="T7" fmla="*/ 0 h 341"/>
                  <a:gd name="T8" fmla="*/ 0 w 37"/>
                  <a:gd name="T9" fmla="*/ 0 h 341"/>
                  <a:gd name="T10" fmla="*/ 0 w 37"/>
                  <a:gd name="T11" fmla="*/ 341 h 341"/>
                </a:gdLst>
                <a:ahLst/>
                <a:cxnLst>
                  <a:cxn ang="0">
                    <a:pos x="T0" y="T1"/>
                  </a:cxn>
                  <a:cxn ang="0">
                    <a:pos x="T2" y="T3"/>
                  </a:cxn>
                  <a:cxn ang="0">
                    <a:pos x="T4" y="T5"/>
                  </a:cxn>
                  <a:cxn ang="0">
                    <a:pos x="T6" y="T7"/>
                  </a:cxn>
                  <a:cxn ang="0">
                    <a:pos x="T8" y="T9"/>
                  </a:cxn>
                  <a:cxn ang="0">
                    <a:pos x="T10" y="T11"/>
                  </a:cxn>
                </a:cxnLst>
                <a:rect l="0" t="0" r="r" b="b"/>
                <a:pathLst>
                  <a:path w="37" h="341">
                    <a:moveTo>
                      <a:pt x="0" y="341"/>
                    </a:moveTo>
                    <a:lnTo>
                      <a:pt x="0" y="341"/>
                    </a:lnTo>
                    <a:lnTo>
                      <a:pt x="37" y="341"/>
                    </a:lnTo>
                    <a:lnTo>
                      <a:pt x="37"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9" name="Freeform 37">
                <a:extLst>
                  <a:ext uri="{FF2B5EF4-FFF2-40B4-BE49-F238E27FC236}">
                    <a16:creationId xmlns:a16="http://schemas.microsoft.com/office/drawing/2014/main" id="{5D4782A4-84D1-894A-9F0B-816F11B191FF}"/>
                  </a:ext>
                </a:extLst>
              </p:cNvPr>
              <p:cNvSpPr>
                <a:spLocks/>
              </p:cNvSpPr>
              <p:nvPr/>
            </p:nvSpPr>
            <p:spPr bwMode="auto">
              <a:xfrm>
                <a:off x="2051" y="1076"/>
                <a:ext cx="158" cy="212"/>
              </a:xfrm>
              <a:custGeom>
                <a:avLst/>
                <a:gdLst>
                  <a:gd name="T0" fmla="*/ 222 w 262"/>
                  <a:gd name="T1" fmla="*/ 0 h 340"/>
                  <a:gd name="T2" fmla="*/ 222 w 262"/>
                  <a:gd name="T3" fmla="*/ 0 h 340"/>
                  <a:gd name="T4" fmla="*/ 222 w 262"/>
                  <a:gd name="T5" fmla="*/ 144 h 340"/>
                  <a:gd name="T6" fmla="*/ 41 w 262"/>
                  <a:gd name="T7" fmla="*/ 144 h 340"/>
                  <a:gd name="T8" fmla="*/ 41 w 262"/>
                  <a:gd name="T9" fmla="*/ 0 h 340"/>
                  <a:gd name="T10" fmla="*/ 0 w 262"/>
                  <a:gd name="T11" fmla="*/ 0 h 340"/>
                  <a:gd name="T12" fmla="*/ 0 w 262"/>
                  <a:gd name="T13" fmla="*/ 340 h 340"/>
                  <a:gd name="T14" fmla="*/ 41 w 262"/>
                  <a:gd name="T15" fmla="*/ 340 h 340"/>
                  <a:gd name="T16" fmla="*/ 41 w 262"/>
                  <a:gd name="T17" fmla="*/ 181 h 340"/>
                  <a:gd name="T18" fmla="*/ 222 w 262"/>
                  <a:gd name="T19" fmla="*/ 181 h 340"/>
                  <a:gd name="T20" fmla="*/ 222 w 262"/>
                  <a:gd name="T21" fmla="*/ 340 h 340"/>
                  <a:gd name="T22" fmla="*/ 262 w 262"/>
                  <a:gd name="T23" fmla="*/ 340 h 340"/>
                  <a:gd name="T24" fmla="*/ 262 w 262"/>
                  <a:gd name="T25" fmla="*/ 0 h 340"/>
                  <a:gd name="T26" fmla="*/ 222 w 262"/>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40">
                    <a:moveTo>
                      <a:pt x="222" y="0"/>
                    </a:moveTo>
                    <a:lnTo>
                      <a:pt x="222" y="0"/>
                    </a:lnTo>
                    <a:lnTo>
                      <a:pt x="222" y="144"/>
                    </a:lnTo>
                    <a:lnTo>
                      <a:pt x="41" y="144"/>
                    </a:lnTo>
                    <a:lnTo>
                      <a:pt x="41" y="0"/>
                    </a:lnTo>
                    <a:lnTo>
                      <a:pt x="0" y="0"/>
                    </a:lnTo>
                    <a:lnTo>
                      <a:pt x="0" y="340"/>
                    </a:lnTo>
                    <a:lnTo>
                      <a:pt x="41" y="340"/>
                    </a:lnTo>
                    <a:lnTo>
                      <a:pt x="41" y="181"/>
                    </a:lnTo>
                    <a:lnTo>
                      <a:pt x="222" y="181"/>
                    </a:lnTo>
                    <a:lnTo>
                      <a:pt x="222" y="340"/>
                    </a:lnTo>
                    <a:lnTo>
                      <a:pt x="262" y="340"/>
                    </a:lnTo>
                    <a:lnTo>
                      <a:pt x="262" y="0"/>
                    </a:lnTo>
                    <a:lnTo>
                      <a:pt x="222"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0" name="Freeform 38">
                <a:extLst>
                  <a:ext uri="{FF2B5EF4-FFF2-40B4-BE49-F238E27FC236}">
                    <a16:creationId xmlns:a16="http://schemas.microsoft.com/office/drawing/2014/main" id="{89E9310D-6ED7-7643-911A-08AA490704D8}"/>
                  </a:ext>
                </a:extLst>
              </p:cNvPr>
              <p:cNvSpPr>
                <a:spLocks/>
              </p:cNvSpPr>
              <p:nvPr/>
            </p:nvSpPr>
            <p:spPr bwMode="auto">
              <a:xfrm>
                <a:off x="2257" y="1076"/>
                <a:ext cx="24" cy="212"/>
              </a:xfrm>
              <a:custGeom>
                <a:avLst/>
                <a:gdLst>
                  <a:gd name="T0" fmla="*/ 0 w 40"/>
                  <a:gd name="T1" fmla="*/ 340 h 340"/>
                  <a:gd name="T2" fmla="*/ 0 w 40"/>
                  <a:gd name="T3" fmla="*/ 340 h 340"/>
                  <a:gd name="T4" fmla="*/ 40 w 40"/>
                  <a:gd name="T5" fmla="*/ 340 h 340"/>
                  <a:gd name="T6" fmla="*/ 40 w 40"/>
                  <a:gd name="T7" fmla="*/ 0 h 340"/>
                  <a:gd name="T8" fmla="*/ 0 w 40"/>
                  <a:gd name="T9" fmla="*/ 0 h 340"/>
                  <a:gd name="T10" fmla="*/ 0 w 40"/>
                  <a:gd name="T11" fmla="*/ 340 h 340"/>
                </a:gdLst>
                <a:ahLst/>
                <a:cxnLst>
                  <a:cxn ang="0">
                    <a:pos x="T0" y="T1"/>
                  </a:cxn>
                  <a:cxn ang="0">
                    <a:pos x="T2" y="T3"/>
                  </a:cxn>
                  <a:cxn ang="0">
                    <a:pos x="T4" y="T5"/>
                  </a:cxn>
                  <a:cxn ang="0">
                    <a:pos x="T6" y="T7"/>
                  </a:cxn>
                  <a:cxn ang="0">
                    <a:pos x="T8" y="T9"/>
                  </a:cxn>
                  <a:cxn ang="0">
                    <a:pos x="T10" y="T11"/>
                  </a:cxn>
                </a:cxnLst>
                <a:rect l="0" t="0" r="r" b="b"/>
                <a:pathLst>
                  <a:path w="40" h="340">
                    <a:moveTo>
                      <a:pt x="0" y="340"/>
                    </a:moveTo>
                    <a:lnTo>
                      <a:pt x="0" y="340"/>
                    </a:lnTo>
                    <a:lnTo>
                      <a:pt x="40" y="340"/>
                    </a:lnTo>
                    <a:lnTo>
                      <a:pt x="40" y="0"/>
                    </a:lnTo>
                    <a:lnTo>
                      <a:pt x="0" y="0"/>
                    </a:lnTo>
                    <a:lnTo>
                      <a:pt x="0" y="34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1" name="Freeform 39">
                <a:extLst>
                  <a:ext uri="{FF2B5EF4-FFF2-40B4-BE49-F238E27FC236}">
                    <a16:creationId xmlns:a16="http://schemas.microsoft.com/office/drawing/2014/main" id="{E661FBB3-90AF-B24A-8B93-FA6EF9539975}"/>
                  </a:ext>
                </a:extLst>
              </p:cNvPr>
              <p:cNvSpPr>
                <a:spLocks/>
              </p:cNvSpPr>
              <p:nvPr/>
            </p:nvSpPr>
            <p:spPr bwMode="auto">
              <a:xfrm>
                <a:off x="2303" y="1076"/>
                <a:ext cx="182" cy="212"/>
              </a:xfrm>
              <a:custGeom>
                <a:avLst/>
                <a:gdLst>
                  <a:gd name="T0" fmla="*/ 260 w 302"/>
                  <a:gd name="T1" fmla="*/ 0 h 340"/>
                  <a:gd name="T2" fmla="*/ 260 w 302"/>
                  <a:gd name="T3" fmla="*/ 0 h 340"/>
                  <a:gd name="T4" fmla="*/ 152 w 302"/>
                  <a:gd name="T5" fmla="*/ 279 h 340"/>
                  <a:gd name="T6" fmla="*/ 151 w 302"/>
                  <a:gd name="T7" fmla="*/ 279 h 340"/>
                  <a:gd name="T8" fmla="*/ 46 w 302"/>
                  <a:gd name="T9" fmla="*/ 0 h 340"/>
                  <a:gd name="T10" fmla="*/ 0 w 302"/>
                  <a:gd name="T11" fmla="*/ 0 h 340"/>
                  <a:gd name="T12" fmla="*/ 131 w 302"/>
                  <a:gd name="T13" fmla="*/ 340 h 340"/>
                  <a:gd name="T14" fmla="*/ 169 w 302"/>
                  <a:gd name="T15" fmla="*/ 340 h 340"/>
                  <a:gd name="T16" fmla="*/ 302 w 302"/>
                  <a:gd name="T17" fmla="*/ 0 h 340"/>
                  <a:gd name="T18" fmla="*/ 260 w 302"/>
                  <a:gd name="T1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40">
                    <a:moveTo>
                      <a:pt x="260" y="0"/>
                    </a:moveTo>
                    <a:lnTo>
                      <a:pt x="260" y="0"/>
                    </a:lnTo>
                    <a:lnTo>
                      <a:pt x="152" y="279"/>
                    </a:lnTo>
                    <a:lnTo>
                      <a:pt x="151" y="279"/>
                    </a:lnTo>
                    <a:lnTo>
                      <a:pt x="46" y="0"/>
                    </a:lnTo>
                    <a:lnTo>
                      <a:pt x="0" y="0"/>
                    </a:lnTo>
                    <a:lnTo>
                      <a:pt x="131" y="340"/>
                    </a:lnTo>
                    <a:lnTo>
                      <a:pt x="169" y="340"/>
                    </a:lnTo>
                    <a:lnTo>
                      <a:pt x="302" y="0"/>
                    </a:lnTo>
                    <a:lnTo>
                      <a:pt x="26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2" name="Freeform 40">
                <a:extLst>
                  <a:ext uri="{FF2B5EF4-FFF2-40B4-BE49-F238E27FC236}">
                    <a16:creationId xmlns:a16="http://schemas.microsoft.com/office/drawing/2014/main" id="{7CF13BEC-215D-E740-ADB5-1FF438BD2BC9}"/>
                  </a:ext>
                </a:extLst>
              </p:cNvPr>
              <p:cNvSpPr>
                <a:spLocks/>
              </p:cNvSpPr>
              <p:nvPr/>
            </p:nvSpPr>
            <p:spPr bwMode="auto">
              <a:xfrm>
                <a:off x="2556" y="1071"/>
                <a:ext cx="181" cy="223"/>
              </a:xfrm>
              <a:custGeom>
                <a:avLst/>
                <a:gdLst>
                  <a:gd name="T0" fmla="*/ 258 w 302"/>
                  <a:gd name="T1" fmla="*/ 78 h 357"/>
                  <a:gd name="T2" fmla="*/ 258 w 302"/>
                  <a:gd name="T3" fmla="*/ 78 h 357"/>
                  <a:gd name="T4" fmla="*/ 173 w 302"/>
                  <a:gd name="T5" fmla="*/ 37 h 357"/>
                  <a:gd name="T6" fmla="*/ 44 w 302"/>
                  <a:gd name="T7" fmla="*/ 178 h 357"/>
                  <a:gd name="T8" fmla="*/ 173 w 302"/>
                  <a:gd name="T9" fmla="*/ 319 h 357"/>
                  <a:gd name="T10" fmla="*/ 272 w 302"/>
                  <a:gd name="T11" fmla="*/ 272 h 357"/>
                  <a:gd name="T12" fmla="*/ 302 w 302"/>
                  <a:gd name="T13" fmla="*/ 297 h 357"/>
                  <a:gd name="T14" fmla="*/ 173 w 302"/>
                  <a:gd name="T15" fmla="*/ 357 h 357"/>
                  <a:gd name="T16" fmla="*/ 0 w 302"/>
                  <a:gd name="T17" fmla="*/ 178 h 357"/>
                  <a:gd name="T18" fmla="*/ 173 w 302"/>
                  <a:gd name="T19" fmla="*/ 0 h 357"/>
                  <a:gd name="T20" fmla="*/ 293 w 302"/>
                  <a:gd name="T21" fmla="*/ 53 h 357"/>
                  <a:gd name="T22" fmla="*/ 258 w 302"/>
                  <a:gd name="T23" fmla="*/ 78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57">
                    <a:moveTo>
                      <a:pt x="258" y="78"/>
                    </a:moveTo>
                    <a:lnTo>
                      <a:pt x="258" y="78"/>
                    </a:lnTo>
                    <a:cubicBezTo>
                      <a:pt x="238" y="51"/>
                      <a:pt x="206" y="37"/>
                      <a:pt x="173" y="37"/>
                    </a:cubicBezTo>
                    <a:cubicBezTo>
                      <a:pt x="97" y="37"/>
                      <a:pt x="44" y="104"/>
                      <a:pt x="44" y="178"/>
                    </a:cubicBezTo>
                    <a:cubicBezTo>
                      <a:pt x="44" y="257"/>
                      <a:pt x="97" y="319"/>
                      <a:pt x="173" y="319"/>
                    </a:cubicBezTo>
                    <a:cubicBezTo>
                      <a:pt x="215" y="319"/>
                      <a:pt x="248" y="302"/>
                      <a:pt x="272" y="272"/>
                    </a:cubicBezTo>
                    <a:lnTo>
                      <a:pt x="302" y="297"/>
                    </a:lnTo>
                    <a:cubicBezTo>
                      <a:pt x="272" y="338"/>
                      <a:pt x="227" y="357"/>
                      <a:pt x="173" y="357"/>
                    </a:cubicBezTo>
                    <a:cubicBezTo>
                      <a:pt x="76" y="357"/>
                      <a:pt x="0" y="281"/>
                      <a:pt x="0" y="178"/>
                    </a:cubicBezTo>
                    <a:cubicBezTo>
                      <a:pt x="0" y="78"/>
                      <a:pt x="72" y="0"/>
                      <a:pt x="173" y="0"/>
                    </a:cubicBezTo>
                    <a:cubicBezTo>
                      <a:pt x="219" y="0"/>
                      <a:pt x="264" y="15"/>
                      <a:pt x="293" y="53"/>
                    </a:cubicBezTo>
                    <a:lnTo>
                      <a:pt x="258" y="78"/>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3" name="Freeform 41">
                <a:extLst>
                  <a:ext uri="{FF2B5EF4-FFF2-40B4-BE49-F238E27FC236}">
                    <a16:creationId xmlns:a16="http://schemas.microsoft.com/office/drawing/2014/main" id="{B6EFA3B2-B10F-B64C-A028-86E7E9F8D4AA}"/>
                  </a:ext>
                </a:extLst>
              </p:cNvPr>
              <p:cNvSpPr>
                <a:spLocks/>
              </p:cNvSpPr>
              <p:nvPr/>
            </p:nvSpPr>
            <p:spPr bwMode="auto">
              <a:xfrm>
                <a:off x="2762" y="1148"/>
                <a:ext cx="119" cy="144"/>
              </a:xfrm>
              <a:custGeom>
                <a:avLst/>
                <a:gdLst>
                  <a:gd name="T0" fmla="*/ 196 w 198"/>
                  <a:gd name="T1" fmla="*/ 172 h 231"/>
                  <a:gd name="T2" fmla="*/ 196 w 198"/>
                  <a:gd name="T3" fmla="*/ 172 h 231"/>
                  <a:gd name="T4" fmla="*/ 198 w 198"/>
                  <a:gd name="T5" fmla="*/ 225 h 231"/>
                  <a:gd name="T6" fmla="*/ 162 w 198"/>
                  <a:gd name="T7" fmla="*/ 225 h 231"/>
                  <a:gd name="T8" fmla="*/ 161 w 198"/>
                  <a:gd name="T9" fmla="*/ 188 h 231"/>
                  <a:gd name="T10" fmla="*/ 160 w 198"/>
                  <a:gd name="T11" fmla="*/ 188 h 231"/>
                  <a:gd name="T12" fmla="*/ 85 w 198"/>
                  <a:gd name="T13" fmla="*/ 231 h 231"/>
                  <a:gd name="T14" fmla="*/ 0 w 198"/>
                  <a:gd name="T15" fmla="*/ 139 h 231"/>
                  <a:gd name="T16" fmla="*/ 0 w 198"/>
                  <a:gd name="T17" fmla="*/ 0 h 231"/>
                  <a:gd name="T18" fmla="*/ 37 w 198"/>
                  <a:gd name="T19" fmla="*/ 0 h 231"/>
                  <a:gd name="T20" fmla="*/ 37 w 198"/>
                  <a:gd name="T21" fmla="*/ 135 h 231"/>
                  <a:gd name="T22" fmla="*/ 89 w 198"/>
                  <a:gd name="T23" fmla="*/ 196 h 231"/>
                  <a:gd name="T24" fmla="*/ 158 w 198"/>
                  <a:gd name="T25" fmla="*/ 110 h 231"/>
                  <a:gd name="T26" fmla="*/ 158 w 198"/>
                  <a:gd name="T27" fmla="*/ 0 h 231"/>
                  <a:gd name="T28" fmla="*/ 196 w 198"/>
                  <a:gd name="T29" fmla="*/ 0 h 231"/>
                  <a:gd name="T30" fmla="*/ 196 w 198"/>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196" y="172"/>
                    </a:moveTo>
                    <a:lnTo>
                      <a:pt x="196" y="172"/>
                    </a:lnTo>
                    <a:cubicBezTo>
                      <a:pt x="196" y="192"/>
                      <a:pt x="198" y="210"/>
                      <a:pt x="198"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4" y="196"/>
                      <a:pt x="89" y="196"/>
                    </a:cubicBezTo>
                    <a:cubicBezTo>
                      <a:pt x="137" y="196"/>
                      <a:pt x="158" y="161"/>
                      <a:pt x="158" y="110"/>
                    </a:cubicBezTo>
                    <a:lnTo>
                      <a:pt x="158" y="0"/>
                    </a:lnTo>
                    <a:lnTo>
                      <a:pt x="196" y="0"/>
                    </a:lnTo>
                    <a:lnTo>
                      <a:pt x="196"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4" name="Freeform 42">
                <a:extLst>
                  <a:ext uri="{FF2B5EF4-FFF2-40B4-BE49-F238E27FC236}">
                    <a16:creationId xmlns:a16="http://schemas.microsoft.com/office/drawing/2014/main" id="{085BD827-E303-474A-8146-204B13D948F8}"/>
                  </a:ext>
                </a:extLst>
              </p:cNvPr>
              <p:cNvSpPr>
                <a:spLocks/>
              </p:cNvSpPr>
              <p:nvPr/>
            </p:nvSpPr>
            <p:spPr bwMode="auto">
              <a:xfrm>
                <a:off x="2919"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3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3"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5" name="Freeform 43">
                <a:extLst>
                  <a:ext uri="{FF2B5EF4-FFF2-40B4-BE49-F238E27FC236}">
                    <a16:creationId xmlns:a16="http://schemas.microsoft.com/office/drawing/2014/main" id="{B9386BEA-0416-8044-B3AE-E0BFF4BC25E9}"/>
                  </a:ext>
                </a:extLst>
              </p:cNvPr>
              <p:cNvSpPr>
                <a:spLocks/>
              </p:cNvSpPr>
              <p:nvPr/>
            </p:nvSpPr>
            <p:spPr bwMode="auto">
              <a:xfrm>
                <a:off x="3020"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2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2"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6" name="Freeform 44">
                <a:extLst>
                  <a:ext uri="{FF2B5EF4-FFF2-40B4-BE49-F238E27FC236}">
                    <a16:creationId xmlns:a16="http://schemas.microsoft.com/office/drawing/2014/main" id="{F81FD0E8-C4A2-BD45-8584-EE692F73E63F}"/>
                  </a:ext>
                </a:extLst>
              </p:cNvPr>
              <p:cNvSpPr>
                <a:spLocks noEditPoints="1"/>
              </p:cNvSpPr>
              <p:nvPr/>
            </p:nvSpPr>
            <p:spPr bwMode="auto">
              <a:xfrm>
                <a:off x="3117" y="1076"/>
                <a:ext cx="33"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2"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7" name="Freeform 45">
                <a:extLst>
                  <a:ext uri="{FF2B5EF4-FFF2-40B4-BE49-F238E27FC236}">
                    <a16:creationId xmlns:a16="http://schemas.microsoft.com/office/drawing/2014/main" id="{4FD148FC-617A-9C4C-B529-5DCD4ED3FBEF}"/>
                  </a:ext>
                </a:extLst>
              </p:cNvPr>
              <p:cNvSpPr>
                <a:spLocks/>
              </p:cNvSpPr>
              <p:nvPr/>
            </p:nvSpPr>
            <p:spPr bwMode="auto">
              <a:xfrm>
                <a:off x="3177" y="1144"/>
                <a:ext cx="122" cy="148"/>
              </a:xfrm>
              <a:custGeom>
                <a:avLst/>
                <a:gdLst>
                  <a:gd name="T0" fmla="*/ 173 w 203"/>
                  <a:gd name="T1" fmla="*/ 62 h 237"/>
                  <a:gd name="T2" fmla="*/ 173 w 203"/>
                  <a:gd name="T3" fmla="*/ 62 h 237"/>
                  <a:gd name="T4" fmla="*/ 116 w 203"/>
                  <a:gd name="T5" fmla="*/ 35 h 237"/>
                  <a:gd name="T6" fmla="*/ 41 w 203"/>
                  <a:gd name="T7" fmla="*/ 119 h 237"/>
                  <a:gd name="T8" fmla="*/ 116 w 203"/>
                  <a:gd name="T9" fmla="*/ 202 h 237"/>
                  <a:gd name="T10" fmla="*/ 174 w 203"/>
                  <a:gd name="T11" fmla="*/ 174 h 237"/>
                  <a:gd name="T12" fmla="*/ 201 w 203"/>
                  <a:gd name="T13" fmla="*/ 201 h 237"/>
                  <a:gd name="T14" fmla="*/ 116 w 203"/>
                  <a:gd name="T15" fmla="*/ 237 h 237"/>
                  <a:gd name="T16" fmla="*/ 0 w 203"/>
                  <a:gd name="T17" fmla="*/ 119 h 237"/>
                  <a:gd name="T18" fmla="*/ 116 w 203"/>
                  <a:gd name="T19" fmla="*/ 0 h 237"/>
                  <a:gd name="T20" fmla="*/ 203 w 203"/>
                  <a:gd name="T21" fmla="*/ 36 h 237"/>
                  <a:gd name="T22" fmla="*/ 173 w 203"/>
                  <a:gd name="T23" fmla="*/ 6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237">
                    <a:moveTo>
                      <a:pt x="173" y="62"/>
                    </a:moveTo>
                    <a:lnTo>
                      <a:pt x="173" y="62"/>
                    </a:lnTo>
                    <a:cubicBezTo>
                      <a:pt x="157" y="43"/>
                      <a:pt x="139" y="35"/>
                      <a:pt x="116" y="35"/>
                    </a:cubicBezTo>
                    <a:cubicBezTo>
                      <a:pt x="66" y="35"/>
                      <a:pt x="41" y="72"/>
                      <a:pt x="41" y="119"/>
                    </a:cubicBezTo>
                    <a:cubicBezTo>
                      <a:pt x="41" y="165"/>
                      <a:pt x="71" y="202"/>
                      <a:pt x="116" y="202"/>
                    </a:cubicBezTo>
                    <a:cubicBezTo>
                      <a:pt x="141" y="202"/>
                      <a:pt x="160" y="193"/>
                      <a:pt x="174" y="174"/>
                    </a:cubicBezTo>
                    <a:lnTo>
                      <a:pt x="201" y="201"/>
                    </a:lnTo>
                    <a:cubicBezTo>
                      <a:pt x="180" y="226"/>
                      <a:pt x="149" y="237"/>
                      <a:pt x="116" y="237"/>
                    </a:cubicBezTo>
                    <a:cubicBezTo>
                      <a:pt x="47" y="237"/>
                      <a:pt x="0" y="188"/>
                      <a:pt x="0" y="119"/>
                    </a:cubicBezTo>
                    <a:cubicBezTo>
                      <a:pt x="0" y="50"/>
                      <a:pt x="47" y="0"/>
                      <a:pt x="116" y="0"/>
                    </a:cubicBezTo>
                    <a:cubicBezTo>
                      <a:pt x="150" y="0"/>
                      <a:pt x="180" y="12"/>
                      <a:pt x="203" y="36"/>
                    </a:cubicBezTo>
                    <a:lnTo>
                      <a:pt x="173" y="6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8" name="Freeform 46">
                <a:extLst>
                  <a:ext uri="{FF2B5EF4-FFF2-40B4-BE49-F238E27FC236}">
                    <a16:creationId xmlns:a16="http://schemas.microsoft.com/office/drawing/2014/main" id="{4F31E82C-2B6A-1143-83B8-0C0EDD6D01DE}"/>
                  </a:ext>
                </a:extLst>
              </p:cNvPr>
              <p:cNvSpPr>
                <a:spLocks/>
              </p:cNvSpPr>
              <p:nvPr/>
            </p:nvSpPr>
            <p:spPr bwMode="auto">
              <a:xfrm>
                <a:off x="3323" y="1148"/>
                <a:ext cx="118"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9" name="Freeform 47">
                <a:extLst>
                  <a:ext uri="{FF2B5EF4-FFF2-40B4-BE49-F238E27FC236}">
                    <a16:creationId xmlns:a16="http://schemas.microsoft.com/office/drawing/2014/main" id="{3E333870-3067-8043-945C-370F52125AD7}"/>
                  </a:ext>
                </a:extLst>
              </p:cNvPr>
              <p:cNvSpPr>
                <a:spLocks/>
              </p:cNvSpPr>
              <p:nvPr/>
            </p:nvSpPr>
            <p:spPr bwMode="auto">
              <a:xfrm>
                <a:off x="3482" y="1075"/>
                <a:ext cx="23" cy="213"/>
              </a:xfrm>
              <a:custGeom>
                <a:avLst/>
                <a:gdLst>
                  <a:gd name="T0" fmla="*/ 0 w 38"/>
                  <a:gd name="T1" fmla="*/ 341 h 341"/>
                  <a:gd name="T2" fmla="*/ 0 w 38"/>
                  <a:gd name="T3" fmla="*/ 341 h 341"/>
                  <a:gd name="T4" fmla="*/ 38 w 38"/>
                  <a:gd name="T5" fmla="*/ 341 h 341"/>
                  <a:gd name="T6" fmla="*/ 38 w 38"/>
                  <a:gd name="T7" fmla="*/ 0 h 341"/>
                  <a:gd name="T8" fmla="*/ 0 w 38"/>
                  <a:gd name="T9" fmla="*/ 0 h 341"/>
                  <a:gd name="T10" fmla="*/ 0 w 38"/>
                  <a:gd name="T11" fmla="*/ 341 h 341"/>
                </a:gdLst>
                <a:ahLst/>
                <a:cxnLst>
                  <a:cxn ang="0">
                    <a:pos x="T0" y="T1"/>
                  </a:cxn>
                  <a:cxn ang="0">
                    <a:pos x="T2" y="T3"/>
                  </a:cxn>
                  <a:cxn ang="0">
                    <a:pos x="T4" y="T5"/>
                  </a:cxn>
                  <a:cxn ang="0">
                    <a:pos x="T6" y="T7"/>
                  </a:cxn>
                  <a:cxn ang="0">
                    <a:pos x="T8" y="T9"/>
                  </a:cxn>
                  <a:cxn ang="0">
                    <a:pos x="T10" y="T11"/>
                  </a:cxn>
                </a:cxnLst>
                <a:rect l="0" t="0" r="r" b="b"/>
                <a:pathLst>
                  <a:path w="38" h="341">
                    <a:moveTo>
                      <a:pt x="0" y="341"/>
                    </a:moveTo>
                    <a:lnTo>
                      <a:pt x="0" y="341"/>
                    </a:lnTo>
                    <a:lnTo>
                      <a:pt x="38" y="341"/>
                    </a:lnTo>
                    <a:lnTo>
                      <a:pt x="38"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0" name="Freeform 48">
                <a:extLst>
                  <a:ext uri="{FF2B5EF4-FFF2-40B4-BE49-F238E27FC236}">
                    <a16:creationId xmlns:a16="http://schemas.microsoft.com/office/drawing/2014/main" id="{8B38150E-C5A0-BA4B-9BCA-9440B6046F02}"/>
                  </a:ext>
                </a:extLst>
              </p:cNvPr>
              <p:cNvSpPr>
                <a:spLocks/>
              </p:cNvSpPr>
              <p:nvPr/>
            </p:nvSpPr>
            <p:spPr bwMode="auto">
              <a:xfrm>
                <a:off x="3545" y="1148"/>
                <a:ext cx="119"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1" name="Freeform 49">
                <a:extLst>
                  <a:ext uri="{FF2B5EF4-FFF2-40B4-BE49-F238E27FC236}">
                    <a16:creationId xmlns:a16="http://schemas.microsoft.com/office/drawing/2014/main" id="{634336A8-D539-9647-A61C-45738281A1C8}"/>
                  </a:ext>
                </a:extLst>
              </p:cNvPr>
              <p:cNvSpPr>
                <a:spLocks/>
              </p:cNvSpPr>
              <p:nvPr/>
            </p:nvSpPr>
            <p:spPr bwMode="auto">
              <a:xfrm>
                <a:off x="3702" y="1144"/>
                <a:ext cx="205" cy="144"/>
              </a:xfrm>
              <a:custGeom>
                <a:avLst/>
                <a:gdLst>
                  <a:gd name="T0" fmla="*/ 2 w 340"/>
                  <a:gd name="T1" fmla="*/ 60 h 231"/>
                  <a:gd name="T2" fmla="*/ 2 w 340"/>
                  <a:gd name="T3" fmla="*/ 60 h 231"/>
                  <a:gd name="T4" fmla="*/ 0 w 340"/>
                  <a:gd name="T5" fmla="*/ 6 h 231"/>
                  <a:gd name="T6" fmla="*/ 36 w 340"/>
                  <a:gd name="T7" fmla="*/ 6 h 231"/>
                  <a:gd name="T8" fmla="*/ 37 w 340"/>
                  <a:gd name="T9" fmla="*/ 43 h 231"/>
                  <a:gd name="T10" fmla="*/ 37 w 340"/>
                  <a:gd name="T11" fmla="*/ 43 h 231"/>
                  <a:gd name="T12" fmla="*/ 112 w 340"/>
                  <a:gd name="T13" fmla="*/ 0 h 231"/>
                  <a:gd name="T14" fmla="*/ 183 w 340"/>
                  <a:gd name="T15" fmla="*/ 43 h 231"/>
                  <a:gd name="T16" fmla="*/ 254 w 340"/>
                  <a:gd name="T17" fmla="*/ 0 h 231"/>
                  <a:gd name="T18" fmla="*/ 340 w 340"/>
                  <a:gd name="T19" fmla="*/ 95 h 231"/>
                  <a:gd name="T20" fmla="*/ 340 w 340"/>
                  <a:gd name="T21" fmla="*/ 231 h 231"/>
                  <a:gd name="T22" fmla="*/ 302 w 340"/>
                  <a:gd name="T23" fmla="*/ 231 h 231"/>
                  <a:gd name="T24" fmla="*/ 302 w 340"/>
                  <a:gd name="T25" fmla="*/ 96 h 231"/>
                  <a:gd name="T26" fmla="*/ 248 w 340"/>
                  <a:gd name="T27" fmla="*/ 35 h 231"/>
                  <a:gd name="T28" fmla="*/ 190 w 340"/>
                  <a:gd name="T29" fmla="*/ 101 h 231"/>
                  <a:gd name="T30" fmla="*/ 190 w 340"/>
                  <a:gd name="T31" fmla="*/ 231 h 231"/>
                  <a:gd name="T32" fmla="*/ 152 w 340"/>
                  <a:gd name="T33" fmla="*/ 231 h 231"/>
                  <a:gd name="T34" fmla="*/ 152 w 340"/>
                  <a:gd name="T35" fmla="*/ 104 h 231"/>
                  <a:gd name="T36" fmla="*/ 109 w 340"/>
                  <a:gd name="T37" fmla="*/ 35 h 231"/>
                  <a:gd name="T38" fmla="*/ 39 w 340"/>
                  <a:gd name="T39" fmla="*/ 121 h 231"/>
                  <a:gd name="T40" fmla="*/ 39 w 340"/>
                  <a:gd name="T41" fmla="*/ 231 h 231"/>
                  <a:gd name="T42" fmla="*/ 2 w 340"/>
                  <a:gd name="T43" fmla="*/ 231 h 231"/>
                  <a:gd name="T44" fmla="*/ 2 w 340"/>
                  <a:gd name="T45"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231">
                    <a:moveTo>
                      <a:pt x="2" y="60"/>
                    </a:moveTo>
                    <a:lnTo>
                      <a:pt x="2" y="60"/>
                    </a:lnTo>
                    <a:cubicBezTo>
                      <a:pt x="2" y="39"/>
                      <a:pt x="0" y="21"/>
                      <a:pt x="0" y="6"/>
                    </a:cubicBezTo>
                    <a:lnTo>
                      <a:pt x="36" y="6"/>
                    </a:lnTo>
                    <a:cubicBezTo>
                      <a:pt x="36" y="18"/>
                      <a:pt x="37" y="31"/>
                      <a:pt x="37" y="43"/>
                    </a:cubicBezTo>
                    <a:lnTo>
                      <a:pt x="37" y="43"/>
                    </a:lnTo>
                    <a:cubicBezTo>
                      <a:pt x="48" y="21"/>
                      <a:pt x="75" y="0"/>
                      <a:pt x="112" y="0"/>
                    </a:cubicBezTo>
                    <a:cubicBezTo>
                      <a:pt x="161" y="0"/>
                      <a:pt x="176" y="28"/>
                      <a:pt x="183" y="43"/>
                    </a:cubicBezTo>
                    <a:cubicBezTo>
                      <a:pt x="200" y="17"/>
                      <a:pt x="220" y="0"/>
                      <a:pt x="254" y="0"/>
                    </a:cubicBezTo>
                    <a:cubicBezTo>
                      <a:pt x="319" y="0"/>
                      <a:pt x="340" y="36"/>
                      <a:pt x="340" y="95"/>
                    </a:cubicBezTo>
                    <a:lnTo>
                      <a:pt x="340" y="231"/>
                    </a:lnTo>
                    <a:lnTo>
                      <a:pt x="302" y="231"/>
                    </a:lnTo>
                    <a:lnTo>
                      <a:pt x="302" y="96"/>
                    </a:lnTo>
                    <a:cubicBezTo>
                      <a:pt x="302" y="65"/>
                      <a:pt x="291" y="35"/>
                      <a:pt x="248" y="35"/>
                    </a:cubicBezTo>
                    <a:cubicBezTo>
                      <a:pt x="216" y="35"/>
                      <a:pt x="190" y="61"/>
                      <a:pt x="190" y="101"/>
                    </a:cubicBezTo>
                    <a:lnTo>
                      <a:pt x="190" y="231"/>
                    </a:lnTo>
                    <a:lnTo>
                      <a:pt x="152" y="231"/>
                    </a:lnTo>
                    <a:lnTo>
                      <a:pt x="152" y="104"/>
                    </a:lnTo>
                    <a:cubicBezTo>
                      <a:pt x="152" y="54"/>
                      <a:pt x="140"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grpSp>
      </p:grpSp>
      <p:sp>
        <p:nvSpPr>
          <p:cNvPr id="33" name="Text Placeholder 15">
            <a:extLst>
              <a:ext uri="{FF2B5EF4-FFF2-40B4-BE49-F238E27FC236}">
                <a16:creationId xmlns:a16="http://schemas.microsoft.com/office/drawing/2014/main" id="{DE11159E-F35E-AD4D-B16A-15ECC19E36AA}"/>
              </a:ext>
            </a:extLst>
          </p:cNvPr>
          <p:cNvSpPr>
            <a:spLocks noGrp="1"/>
          </p:cNvSpPr>
          <p:nvPr>
            <p:ph type="body" sz="quarter" idx="18" hasCustomPrompt="1"/>
          </p:nvPr>
        </p:nvSpPr>
        <p:spPr>
          <a:xfrm>
            <a:off x="438219" y="2351569"/>
            <a:ext cx="8229600" cy="1463040"/>
          </a:xfrm>
          <a:prstGeom prst="rect">
            <a:avLst/>
          </a:prstGeom>
        </p:spPr>
        <p:txBody>
          <a:bodyPr lIns="91440" tIns="91440" rIns="91440" bIns="91440" anchor="ctr" anchorCtr="0">
            <a:noAutofit/>
          </a:bodyPr>
          <a:lstStyle>
            <a:lvl1pPr marL="0" indent="0" algn="l">
              <a:lnSpc>
                <a:spcPct val="100000"/>
              </a:lnSpc>
              <a:spcBef>
                <a:spcPts val="0"/>
              </a:spcBef>
              <a:spcAft>
                <a:spcPts val="0"/>
              </a:spcAft>
              <a:buNone/>
              <a:defRPr sz="1700" baseline="0">
                <a:solidFill>
                  <a:schemeClr val="bg1">
                    <a:lumMod val="95000"/>
                  </a:schemeClr>
                </a:solidFill>
                <a:latin typeface="Arial"/>
              </a:defRPr>
            </a:lvl1pPr>
            <a:lvl2pPr marL="0" indent="0" algn="l">
              <a:spcBef>
                <a:spcPts val="0"/>
              </a:spcBef>
              <a:buNone/>
              <a:defRPr sz="1350" i="1">
                <a:solidFill>
                  <a:schemeClr val="accent2"/>
                </a:solidFill>
                <a:latin typeface="Arial"/>
              </a:defRPr>
            </a:lvl2pPr>
            <a:lvl3pPr marL="0" indent="0" algn="l">
              <a:spcBef>
                <a:spcPts val="0"/>
              </a:spcBef>
              <a:buNone/>
              <a:defRPr sz="1200" i="1">
                <a:solidFill>
                  <a:schemeClr val="accent2"/>
                </a:solidFill>
                <a:latin typeface="Arial"/>
              </a:defRPr>
            </a:lvl3pPr>
            <a:lvl4pPr marL="471488" indent="0" algn="ctr">
              <a:buNone/>
              <a:defRPr/>
            </a:lvl4pPr>
            <a:lvl5pPr marL="602456" indent="0" algn="ctr">
              <a:buNone/>
              <a:defRPr/>
            </a:lvl5pPr>
          </a:lstStyle>
          <a:p>
            <a:pPr lvl="0"/>
            <a:r>
              <a:rPr lang="en-US" dirty="0"/>
              <a:t>Click and Add Speaker Info</a:t>
            </a:r>
          </a:p>
        </p:txBody>
      </p:sp>
      <p:pic>
        <p:nvPicPr>
          <p:cNvPr id="36" name="Picture 35" descr="AETC_Program-color-outline-01.png">
            <a:extLst>
              <a:ext uri="{FF2B5EF4-FFF2-40B4-BE49-F238E27FC236}">
                <a16:creationId xmlns:a16="http://schemas.microsoft.com/office/drawing/2014/main" id="{A03B4C79-6BA2-1844-BA38-7B00F609DFE5}"/>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598547" y="4535473"/>
            <a:ext cx="1092764" cy="419187"/>
          </a:xfrm>
          <a:prstGeom prst="rect">
            <a:avLst/>
          </a:prstGeom>
        </p:spPr>
      </p:pic>
      <p:sp>
        <p:nvSpPr>
          <p:cNvPr id="37" name="TextBox 36">
            <a:extLst>
              <a:ext uri="{FF2B5EF4-FFF2-40B4-BE49-F238E27FC236}">
                <a16:creationId xmlns:a16="http://schemas.microsoft.com/office/drawing/2014/main" id="{477ED0BA-CD2E-4D48-9675-BF88D51DAD74}"/>
              </a:ext>
            </a:extLst>
          </p:cNvPr>
          <p:cNvSpPr txBox="1"/>
          <p:nvPr userDrawn="1"/>
        </p:nvSpPr>
        <p:spPr>
          <a:xfrm>
            <a:off x="453927" y="4493910"/>
            <a:ext cx="2280879" cy="446276"/>
          </a:xfrm>
          <a:prstGeom prst="rect">
            <a:avLst/>
          </a:prstGeom>
          <a:noFill/>
        </p:spPr>
        <p:txBody>
          <a:bodyPr wrap="square" rtlCol="0">
            <a:spAutoFit/>
          </a:bodyPr>
          <a:lstStyle/>
          <a:p>
            <a:r>
              <a:rPr lang="en-US" sz="1200" dirty="0">
                <a:solidFill>
                  <a:srgbClr val="002060"/>
                </a:solidFill>
                <a:latin typeface="Corbel" panose="020B0503020204020204" pitchFamily="34" charset="0"/>
              </a:rPr>
              <a:t>National </a:t>
            </a:r>
            <a:r>
              <a:rPr lang="en-US" sz="1200" dirty="0">
                <a:solidFill>
                  <a:srgbClr val="C00000"/>
                </a:solidFill>
                <a:latin typeface="Corbel" panose="020B0503020204020204" pitchFamily="34" charset="0"/>
              </a:rPr>
              <a:t>HIV</a:t>
            </a:r>
            <a:r>
              <a:rPr lang="en-US" sz="1200" dirty="0">
                <a:solidFill>
                  <a:srgbClr val="002060"/>
                </a:solidFill>
                <a:latin typeface="Corbel" panose="020B0503020204020204" pitchFamily="34" charset="0"/>
              </a:rPr>
              <a:t> Curriculum</a:t>
            </a:r>
            <a:br>
              <a:rPr lang="en-US" sz="1400" dirty="0">
                <a:solidFill>
                  <a:srgbClr val="002060"/>
                </a:solidFill>
                <a:latin typeface="Arial"/>
              </a:rPr>
            </a:br>
            <a:r>
              <a:rPr lang="en-US" sz="1100" dirty="0" err="1">
                <a:solidFill>
                  <a:srgbClr val="002060"/>
                </a:solidFill>
                <a:latin typeface="Arial"/>
              </a:rPr>
              <a:t>www.hiv.uw.edu</a:t>
            </a:r>
            <a:endParaRPr lang="en-US" sz="1100" dirty="0">
              <a:solidFill>
                <a:srgbClr val="002060"/>
              </a:solidFill>
              <a:latin typeface="Arial"/>
            </a:endParaRPr>
          </a:p>
        </p:txBody>
      </p:sp>
      <p:cxnSp>
        <p:nvCxnSpPr>
          <p:cNvPr id="30" name="Straight Connector 29"/>
          <p:cNvCxnSpPr>
            <a:cxnSpLocks/>
          </p:cNvCxnSpPr>
          <p:nvPr userDrawn="1"/>
        </p:nvCxnSpPr>
        <p:spPr>
          <a:xfrm>
            <a:off x="-14989" y="858320"/>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userDrawn="1"/>
        </p:nvCxnSpPr>
        <p:spPr>
          <a:xfrm>
            <a:off x="-14989" y="4330452"/>
            <a:ext cx="9162862" cy="0"/>
          </a:xfrm>
          <a:prstGeom prst="line">
            <a:avLst/>
          </a:prstGeom>
          <a:ln w="254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C3ADE2D6-1B69-A94D-B8B0-AF0AFEBE20E8}"/>
              </a:ext>
            </a:extLst>
          </p:cNvPr>
          <p:cNvCxnSpPr/>
          <p:nvPr userDrawn="1"/>
        </p:nvCxnSpPr>
        <p:spPr>
          <a:xfrm>
            <a:off x="531020" y="4724855"/>
            <a:ext cx="1536192" cy="0"/>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869889"/>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Medium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20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endParaRPr lang="en-US" dirty="0"/>
          </a:p>
          <a:p>
            <a:pPr lvl="1"/>
            <a:endParaRPr lang="en-US" dirty="0"/>
          </a:p>
        </p:txBody>
      </p:sp>
      <p:cxnSp>
        <p:nvCxnSpPr>
          <p:cNvPr id="32" name="Straight Connector 31"/>
          <p:cNvCxnSpPr/>
          <p:nvPr/>
        </p:nvCxnSpPr>
        <p:spPr>
          <a:xfrm>
            <a:off x="-5643"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3552119046"/>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Small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8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7" name="Straight Connector 56">
            <a:extLst>
              <a:ext uri="{FF2B5EF4-FFF2-40B4-BE49-F238E27FC236}">
                <a16:creationId xmlns:a16="http://schemas.microsoft.com/office/drawing/2014/main" id="{917F5B24-4D4A-E542-ABEE-FD2D7AA9F5FC}"/>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2771947"/>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 Figure">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323850"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8" name="Straight Connector 57">
            <a:extLst>
              <a:ext uri="{FF2B5EF4-FFF2-40B4-BE49-F238E27FC236}">
                <a16:creationId xmlns:a16="http://schemas.microsoft.com/office/drawing/2014/main" id="{4BB7240E-DE5E-3849-BEB9-99D67EADE565}"/>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622040"/>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udy-Slide-Fulll">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2" name="Content Placeholder 3">
            <a:extLst>
              <a:ext uri="{FF2B5EF4-FFF2-40B4-BE49-F238E27FC236}">
                <a16:creationId xmlns:a16="http://schemas.microsoft.com/office/drawing/2014/main" id="{5C846B29-A238-BF4D-880A-E5BB982C3DC0}"/>
              </a:ext>
            </a:extLst>
          </p:cNvPr>
          <p:cNvSpPr>
            <a:spLocks noGrp="1"/>
          </p:cNvSpPr>
          <p:nvPr>
            <p:ph sz="half" idx="2" hasCustomPrompt="1"/>
          </p:nvPr>
        </p:nvSpPr>
        <p:spPr>
          <a:xfrm>
            <a:off x="323850" y="1184224"/>
            <a:ext cx="8515350" cy="3504315"/>
          </a:xfrm>
          <a:prstGeom prst="rect">
            <a:avLst/>
          </a:prstGeom>
          <a:solidFill>
            <a:schemeClr val="bg1">
              <a:lumMod val="95000"/>
            </a:schemeClr>
          </a:solidFill>
          <a:ln>
            <a:solidFill>
              <a:schemeClr val="tx1"/>
            </a:solidFill>
          </a:ln>
        </p:spPr>
        <p:txBody>
          <a:bodyPr tIns="91440" rIns="182880" anchor="t" anchorCtr="0">
            <a:normAutofit/>
          </a:bodyPr>
          <a:lstStyle>
            <a:lvl1pPr marL="205740" marR="0" indent="-171450" algn="l" defTabSz="685800" rtl="0" eaLnBrk="1" fontAlgn="auto" latinLnBrk="0" hangingPunct="1">
              <a:lnSpc>
                <a:spcPct val="100000"/>
              </a:lnSpc>
              <a:spcBef>
                <a:spcPts val="1200"/>
              </a:spcBef>
              <a:spcAft>
                <a:spcPts val="0"/>
              </a:spcAft>
              <a:buClr>
                <a:srgbClr val="0070C0"/>
              </a:buClr>
              <a:buSzPct val="100000"/>
              <a:buFont typeface="Arial"/>
              <a:buChar char="•"/>
              <a:tabLst/>
              <a:defRPr sz="1600" baseline="0">
                <a:solidFill>
                  <a:srgbClr val="000000"/>
                </a:solidFill>
                <a:latin typeface="Arial" panose="020B0604020202020204" pitchFamily="34" charset="0"/>
                <a:cs typeface="Arial" panose="020B0604020202020204" pitchFamily="34" charset="0"/>
              </a:defRPr>
            </a:lvl1pPr>
            <a:lvl2pPr marL="371475" marR="0" indent="-171450" algn="l" defTabSz="685800" rtl="0" eaLnBrk="1" fontAlgn="auto" latinLnBrk="0" hangingPunct="1">
              <a:lnSpc>
                <a:spcPct val="100000"/>
              </a:lnSpc>
              <a:spcBef>
                <a:spcPts val="0"/>
              </a:spcBef>
              <a:spcAft>
                <a:spcPts val="0"/>
              </a:spcAft>
              <a:buClr>
                <a:srgbClr val="0070C0"/>
              </a:buClr>
              <a:buSzPct val="100000"/>
              <a:buFont typeface="Lucida Grande"/>
              <a:buChar char="-"/>
              <a:tabLst/>
              <a:defRPr sz="16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a:p>
            <a:pPr lvl="0"/>
            <a:endParaRPr lang="en-US" dirty="0"/>
          </a:p>
        </p:txBody>
      </p:sp>
    </p:spTree>
    <p:extLst>
      <p:ext uri="{BB962C8B-B14F-4D97-AF65-F5344CB8AC3E}">
        <p14:creationId xmlns:p14="http://schemas.microsoft.com/office/powerpoint/2010/main" val="2776353640"/>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udy-Slide-Half">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1" name="Content Placeholder 3">
            <a:extLst>
              <a:ext uri="{FF2B5EF4-FFF2-40B4-BE49-F238E27FC236}">
                <a16:creationId xmlns:a16="http://schemas.microsoft.com/office/drawing/2014/main" id="{E20ACA9C-07B0-5E4B-BB50-DA2C0E065772}"/>
              </a:ext>
            </a:extLst>
          </p:cNvPr>
          <p:cNvSpPr>
            <a:spLocks noGrp="1"/>
          </p:cNvSpPr>
          <p:nvPr>
            <p:ph sz="half" idx="2" hasCustomPrompt="1"/>
          </p:nvPr>
        </p:nvSpPr>
        <p:spPr>
          <a:xfrm>
            <a:off x="323851" y="1184224"/>
            <a:ext cx="4248149" cy="3504315"/>
          </a:xfrm>
          <a:prstGeom prst="rect">
            <a:avLst/>
          </a:prstGeom>
          <a:solidFill>
            <a:schemeClr val="bg1">
              <a:lumMod val="95000"/>
            </a:schemeClr>
          </a:solidFill>
          <a:ln>
            <a:solidFill>
              <a:schemeClr val="tx1"/>
            </a:solidFill>
          </a:ln>
        </p:spPr>
        <p:txBody>
          <a:bodyPr tIns="91440" anchor="t" anchorCtr="0">
            <a:normAutofit/>
          </a:bodyPr>
          <a:lstStyle>
            <a:lvl1pPr marL="205740" marR="0" indent="-171450" algn="l" defTabSz="685800" rtl="0" eaLnBrk="1" fontAlgn="auto" latinLnBrk="0" hangingPunct="1">
              <a:lnSpc>
                <a:spcPct val="100000"/>
              </a:lnSpc>
              <a:spcBef>
                <a:spcPts val="1200"/>
              </a:spcBef>
              <a:spcAft>
                <a:spcPts val="0"/>
              </a:spcAft>
              <a:buClr>
                <a:srgbClr val="0070C0"/>
              </a:buClr>
              <a:buSzPct val="100000"/>
              <a:buFont typeface="Arial"/>
              <a:buChar char="•"/>
              <a:tabLst/>
              <a:defRPr sz="1600" baseline="0">
                <a:solidFill>
                  <a:srgbClr val="000000"/>
                </a:solidFill>
                <a:latin typeface="Arial" panose="020B0604020202020204" pitchFamily="34" charset="0"/>
                <a:cs typeface="Arial" panose="020B0604020202020204" pitchFamily="34" charset="0"/>
              </a:defRPr>
            </a:lvl1pPr>
            <a:lvl2pPr marL="371475" marR="0" indent="-171450" algn="l" defTabSz="685800" rtl="0" eaLnBrk="1" fontAlgn="auto" latinLnBrk="0" hangingPunct="1">
              <a:lnSpc>
                <a:spcPct val="100000"/>
              </a:lnSpc>
              <a:spcBef>
                <a:spcPts val="0"/>
              </a:spcBef>
              <a:spcAft>
                <a:spcPts val="0"/>
              </a:spcAft>
              <a:buClr>
                <a:srgbClr val="0070C0"/>
              </a:buClr>
              <a:buSzPct val="100000"/>
              <a:buFont typeface="Lucida Grande"/>
              <a:buChar char="-"/>
              <a:tabLst/>
              <a:defRPr sz="16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a:p>
            <a:pPr lvl="0"/>
            <a:endParaRPr lang="en-US" dirty="0"/>
          </a:p>
        </p:txBody>
      </p:sp>
    </p:spTree>
    <p:extLst>
      <p:ext uri="{BB962C8B-B14F-4D97-AF65-F5344CB8AC3E}">
        <p14:creationId xmlns:p14="http://schemas.microsoft.com/office/powerpoint/2010/main" val="2120636246"/>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udy-Slide-Bar">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2" name="Content Placeholder 3">
            <a:extLst>
              <a:ext uri="{FF2B5EF4-FFF2-40B4-BE49-F238E27FC236}">
                <a16:creationId xmlns:a16="http://schemas.microsoft.com/office/drawing/2014/main" id="{0C76EBAF-5143-D347-BB19-ADDF227686FB}"/>
              </a:ext>
            </a:extLst>
          </p:cNvPr>
          <p:cNvSpPr>
            <a:spLocks noGrp="1"/>
          </p:cNvSpPr>
          <p:nvPr>
            <p:ph sz="half" idx="2" hasCustomPrompt="1"/>
          </p:nvPr>
        </p:nvSpPr>
        <p:spPr>
          <a:xfrm>
            <a:off x="323850" y="1428596"/>
            <a:ext cx="4206240" cy="3277875"/>
          </a:xfrm>
          <a:prstGeom prst="rect">
            <a:avLst/>
          </a:prstGeom>
          <a:solidFill>
            <a:schemeClr val="bg1">
              <a:lumMod val="95000"/>
            </a:schemeClr>
          </a:solidFill>
          <a:ln>
            <a:solidFill>
              <a:schemeClr val="tx1"/>
            </a:solidFill>
          </a:ln>
        </p:spPr>
        <p:txBody>
          <a:bodyPr tIns="91440" anchor="t" anchorCtr="0">
            <a:normAutofit/>
          </a:bodyPr>
          <a:lstStyle>
            <a:lvl1pPr marL="205740" marR="0" indent="-171450" algn="l" defTabSz="685800" rtl="0" eaLnBrk="1" fontAlgn="auto" latinLnBrk="0" hangingPunct="1">
              <a:lnSpc>
                <a:spcPct val="100000"/>
              </a:lnSpc>
              <a:spcBef>
                <a:spcPts val="1200"/>
              </a:spcBef>
              <a:spcAft>
                <a:spcPts val="0"/>
              </a:spcAft>
              <a:buClr>
                <a:srgbClr val="0070C0"/>
              </a:buClr>
              <a:buSzPct val="100000"/>
              <a:buFont typeface="Arial"/>
              <a:buChar char="•"/>
              <a:tabLst/>
              <a:defRPr sz="1600" baseline="0">
                <a:solidFill>
                  <a:srgbClr val="000000"/>
                </a:solidFill>
                <a:latin typeface="Arial" panose="020B0604020202020204" pitchFamily="34" charset="0"/>
                <a:cs typeface="Arial" panose="020B0604020202020204" pitchFamily="34" charset="0"/>
              </a:defRPr>
            </a:lvl1pPr>
            <a:lvl2pPr marL="371475" marR="0" indent="-171450" algn="l" defTabSz="685800" rtl="0" eaLnBrk="1" fontAlgn="auto" latinLnBrk="0" hangingPunct="1">
              <a:lnSpc>
                <a:spcPct val="100000"/>
              </a:lnSpc>
              <a:spcBef>
                <a:spcPts val="0"/>
              </a:spcBef>
              <a:spcAft>
                <a:spcPts val="0"/>
              </a:spcAft>
              <a:buClr>
                <a:srgbClr val="0070C0"/>
              </a:buClr>
              <a:buSzPct val="100000"/>
              <a:buFont typeface="Lucida Grande"/>
              <a:buChar char="-"/>
              <a:tabLst/>
              <a:defRPr sz="16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a:p>
            <a:pPr lvl="0"/>
            <a:endParaRPr lang="en-US" dirty="0"/>
          </a:p>
        </p:txBody>
      </p:sp>
      <p:sp>
        <p:nvSpPr>
          <p:cNvPr id="34" name="Rectangle 3">
            <a:extLst>
              <a:ext uri="{FF2B5EF4-FFF2-40B4-BE49-F238E27FC236}">
                <a16:creationId xmlns:a16="http://schemas.microsoft.com/office/drawing/2014/main" id="{FB407CE3-2672-BB49-8D79-3A14BE4F7EDF}"/>
              </a:ext>
            </a:extLst>
          </p:cNvPr>
          <p:cNvSpPr>
            <a:spLocks noChangeArrowheads="1"/>
          </p:cNvSpPr>
          <p:nvPr userDrawn="1"/>
        </p:nvSpPr>
        <p:spPr bwMode="invGray">
          <a:xfrm>
            <a:off x="323850" y="1035386"/>
            <a:ext cx="4206240" cy="365760"/>
          </a:xfrm>
          <a:prstGeom prst="rect">
            <a:avLst/>
          </a:prstGeom>
          <a:solidFill>
            <a:srgbClr val="5A646E"/>
          </a:solidFill>
          <a:ln>
            <a:solidFill>
              <a:schemeClr val="tx1"/>
            </a:solidFill>
            <a:headEnd/>
            <a:tailEnd/>
          </a:ln>
          <a:effectLst/>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defTabSz="342900">
              <a:lnSpc>
                <a:spcPct val="85000"/>
              </a:lnSpc>
            </a:pPr>
            <a:endParaRPr lang="en-US" sz="1500" dirty="0">
              <a:solidFill>
                <a:schemeClr val="bg1"/>
              </a:solidFill>
              <a:latin typeface="Arial" pitchFamily="-110" charset="0"/>
              <a:ea typeface="ＭＳ Ｐゴシック" pitchFamily="-110" charset="-128"/>
              <a:cs typeface="ＭＳ Ｐゴシック" pitchFamily="-110" charset="-128"/>
            </a:endParaRPr>
          </a:p>
        </p:txBody>
      </p:sp>
      <p:sp>
        <p:nvSpPr>
          <p:cNvPr id="60" name="Text Placeholder 2">
            <a:extLst>
              <a:ext uri="{FF2B5EF4-FFF2-40B4-BE49-F238E27FC236}">
                <a16:creationId xmlns:a16="http://schemas.microsoft.com/office/drawing/2014/main" id="{A8045330-6BFE-EC46-81C0-E05AD7F57EBC}"/>
              </a:ext>
            </a:extLst>
          </p:cNvPr>
          <p:cNvSpPr>
            <a:spLocks noGrp="1"/>
          </p:cNvSpPr>
          <p:nvPr>
            <p:ph type="body" idx="10" hasCustomPrompt="1"/>
          </p:nvPr>
        </p:nvSpPr>
        <p:spPr>
          <a:xfrm>
            <a:off x="358693" y="1046741"/>
            <a:ext cx="4092536" cy="342900"/>
          </a:xfrm>
          <a:prstGeom prst="rect">
            <a:avLst/>
          </a:prstGeom>
        </p:spPr>
        <p:txBody>
          <a:bodyPr anchor="b">
            <a:noAutofit/>
          </a:bodyPr>
          <a:lstStyle>
            <a:lvl1pPr marL="0" indent="0" algn="l">
              <a:buNone/>
              <a:defRPr sz="1600" b="0">
                <a:solidFill>
                  <a:srgbClr val="FFFFFF"/>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text</a:t>
            </a:r>
          </a:p>
        </p:txBody>
      </p:sp>
    </p:spTree>
    <p:extLst>
      <p:ext uri="{BB962C8B-B14F-4D97-AF65-F5344CB8AC3E}">
        <p14:creationId xmlns:p14="http://schemas.microsoft.com/office/powerpoint/2010/main" val="1661800473"/>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udy-Conclusion">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61" name="Content Placeholder 3">
            <a:extLst>
              <a:ext uri="{FF2B5EF4-FFF2-40B4-BE49-F238E27FC236}">
                <a16:creationId xmlns:a16="http://schemas.microsoft.com/office/drawing/2014/main" id="{A978C15C-6FB2-4448-ABEF-9C47E22C5469}"/>
              </a:ext>
            </a:extLst>
          </p:cNvPr>
          <p:cNvSpPr>
            <a:spLocks noGrp="1"/>
          </p:cNvSpPr>
          <p:nvPr>
            <p:ph sz="half" idx="2" hasCustomPrompt="1"/>
          </p:nvPr>
        </p:nvSpPr>
        <p:spPr>
          <a:xfrm>
            <a:off x="-18168" y="1786409"/>
            <a:ext cx="9180576" cy="1574460"/>
          </a:xfrm>
          <a:prstGeom prst="rect">
            <a:avLst/>
          </a:prstGeom>
          <a:solidFill>
            <a:schemeClr val="bg1">
              <a:lumMod val="95000"/>
            </a:schemeClr>
          </a:solidFill>
          <a:ln w="19050">
            <a:solidFill>
              <a:srgbClr val="0070C0"/>
            </a:solidFill>
          </a:ln>
        </p:spPr>
        <p:txBody>
          <a:bodyPr lIns="457200" tIns="91440" rIns="457200" bIns="182880" anchor="ctr" anchorCtr="0">
            <a:normAutofit/>
          </a:bodyPr>
          <a:lstStyle>
            <a:lvl1pPr marL="0" marR="0" indent="0" algn="l" defTabSz="685800" rtl="0" eaLnBrk="1" fontAlgn="auto" latinLnBrk="0" hangingPunct="1">
              <a:lnSpc>
                <a:spcPts val="2200"/>
              </a:lnSpc>
              <a:spcBef>
                <a:spcPts val="0"/>
              </a:spcBef>
              <a:spcAft>
                <a:spcPts val="0"/>
              </a:spcAft>
              <a:buClr>
                <a:srgbClr val="0070C0"/>
              </a:buClr>
              <a:buSzPct val="100000"/>
              <a:buFont typeface="Arial"/>
              <a:buNone/>
              <a:tabLst/>
              <a:defRPr sz="1600" baseline="0">
                <a:solidFill>
                  <a:srgbClr val="000000"/>
                </a:solidFill>
                <a:latin typeface="Arial" panose="020B0604020202020204" pitchFamily="34" charset="0"/>
                <a:cs typeface="Arial" panose="020B0604020202020204" pitchFamily="34" charset="0"/>
              </a:defRPr>
            </a:lvl1pPr>
            <a:lvl2pPr marL="371475" marR="0" indent="-171450" algn="l" defTabSz="685800" rtl="0" eaLnBrk="1" fontAlgn="auto" latinLnBrk="0" hangingPunct="1">
              <a:lnSpc>
                <a:spcPct val="100000"/>
              </a:lnSpc>
              <a:spcBef>
                <a:spcPts val="0"/>
              </a:spcBef>
              <a:spcAft>
                <a:spcPts val="0"/>
              </a:spcAft>
              <a:buClr>
                <a:srgbClr val="0070C0"/>
              </a:buClr>
              <a:buSzPct val="100000"/>
              <a:buFont typeface="Lucida Grande"/>
              <a:buChar char="-"/>
              <a:tabLst/>
              <a:defRPr sz="16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0"/>
            <a:endParaRPr lang="en-US" dirty="0"/>
          </a:p>
        </p:txBody>
      </p:sp>
    </p:spTree>
    <p:extLst>
      <p:ext uri="{BB962C8B-B14F-4D97-AF65-F5344CB8AC3E}">
        <p14:creationId xmlns:p14="http://schemas.microsoft.com/office/powerpoint/2010/main" val="876442254"/>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igure + Text ">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and Figure Slide: click to enter title</a:t>
            </a:r>
          </a:p>
        </p:txBody>
      </p:sp>
      <p:sp>
        <p:nvSpPr>
          <p:cNvPr id="31" name="Content Placeholder 3"/>
          <p:cNvSpPr>
            <a:spLocks noGrp="1"/>
          </p:cNvSpPr>
          <p:nvPr>
            <p:ph sz="half" idx="2" hasCustomPrompt="1"/>
          </p:nvPr>
        </p:nvSpPr>
        <p:spPr>
          <a:xfrm>
            <a:off x="4607983" y="1135604"/>
            <a:ext cx="4244975"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18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300"/>
              </a:spcBef>
              <a:spcAft>
                <a:spcPts val="0"/>
              </a:spcAft>
              <a:buClr>
                <a:srgbClr val="0070C0"/>
              </a:buClr>
              <a:buSzPct val="100000"/>
              <a:buFont typeface="Lucida Grande"/>
              <a:buChar char="-"/>
              <a:tabLst/>
              <a:defRPr sz="165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a:t>
            </a:r>
          </a:p>
          <a:p>
            <a:pPr lvl="1"/>
            <a:r>
              <a:rPr lang="en-US" dirty="0"/>
              <a:t>Line 2</a:t>
            </a:r>
          </a:p>
        </p:txBody>
      </p:sp>
      <p:sp>
        <p:nvSpPr>
          <p:cNvPr id="3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4" name="Logo Stacked V2">
            <a:extLst>
              <a:ext uri="{FF2B5EF4-FFF2-40B4-BE49-F238E27FC236}">
                <a16:creationId xmlns:a16="http://schemas.microsoft.com/office/drawing/2014/main" id="{99806F9A-3099-E44B-B5E1-9CC817885274}"/>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5FEFCFF5-B3B9-AB4B-AA5A-A6567BE3E77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8D7907D6-9EAF-4742-ABE1-71E3250D1CB4}"/>
                </a:ext>
              </a:extLst>
            </p:cNvPr>
            <p:cNvGrpSpPr>
              <a:grpSpLocks noChangeAspect="1"/>
            </p:cNvGrpSpPr>
            <p:nvPr/>
          </p:nvGrpSpPr>
          <p:grpSpPr bwMode="auto">
            <a:xfrm>
              <a:off x="1898650" y="3455065"/>
              <a:ext cx="3468688" cy="1036638"/>
              <a:chOff x="1196" y="1585"/>
              <a:chExt cx="2185" cy="653"/>
            </a:xfrm>
          </p:grpSpPr>
          <p:sp>
            <p:nvSpPr>
              <p:cNvPr id="37" name="Freeform 5">
                <a:extLst>
                  <a:ext uri="{FF2B5EF4-FFF2-40B4-BE49-F238E27FC236}">
                    <a16:creationId xmlns:a16="http://schemas.microsoft.com/office/drawing/2014/main" id="{8869294B-A957-AE4A-A364-2ECB9C4E4D2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6">
                <a:extLst>
                  <a:ext uri="{FF2B5EF4-FFF2-40B4-BE49-F238E27FC236}">
                    <a16:creationId xmlns:a16="http://schemas.microsoft.com/office/drawing/2014/main" id="{8827C336-DC47-BF4C-B669-3F5D0072D3F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7">
                <a:extLst>
                  <a:ext uri="{FF2B5EF4-FFF2-40B4-BE49-F238E27FC236}">
                    <a16:creationId xmlns:a16="http://schemas.microsoft.com/office/drawing/2014/main" id="{39EDB336-0AA0-394B-A8BC-D0DBDA7034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8">
                <a:extLst>
                  <a:ext uri="{FF2B5EF4-FFF2-40B4-BE49-F238E27FC236}">
                    <a16:creationId xmlns:a16="http://schemas.microsoft.com/office/drawing/2014/main" id="{0E75D586-3E06-3C47-8711-9A0AD7BFCFF7}"/>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9">
                <a:extLst>
                  <a:ext uri="{FF2B5EF4-FFF2-40B4-BE49-F238E27FC236}">
                    <a16:creationId xmlns:a16="http://schemas.microsoft.com/office/drawing/2014/main" id="{F6D704A5-84A1-B84D-8C81-0CB9D30DF1A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0">
                <a:extLst>
                  <a:ext uri="{FF2B5EF4-FFF2-40B4-BE49-F238E27FC236}">
                    <a16:creationId xmlns:a16="http://schemas.microsoft.com/office/drawing/2014/main" id="{354D9A10-0A86-0548-9546-463B92D47C8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1">
                <a:extLst>
                  <a:ext uri="{FF2B5EF4-FFF2-40B4-BE49-F238E27FC236}">
                    <a16:creationId xmlns:a16="http://schemas.microsoft.com/office/drawing/2014/main" id="{89781809-20FF-A445-9963-910A4C7A3496}"/>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2">
                <a:extLst>
                  <a:ext uri="{FF2B5EF4-FFF2-40B4-BE49-F238E27FC236}">
                    <a16:creationId xmlns:a16="http://schemas.microsoft.com/office/drawing/2014/main" id="{58B4434D-156F-104C-8BFD-06D3D37E6690}"/>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3">
                <a:extLst>
                  <a:ext uri="{FF2B5EF4-FFF2-40B4-BE49-F238E27FC236}">
                    <a16:creationId xmlns:a16="http://schemas.microsoft.com/office/drawing/2014/main" id="{C60AE9BD-9EA1-3646-BF3D-5D9FF3AD106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4">
                <a:extLst>
                  <a:ext uri="{FF2B5EF4-FFF2-40B4-BE49-F238E27FC236}">
                    <a16:creationId xmlns:a16="http://schemas.microsoft.com/office/drawing/2014/main" id="{A6508F65-5795-1841-BBAB-E2F67C7AC873}"/>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5">
                <a:extLst>
                  <a:ext uri="{FF2B5EF4-FFF2-40B4-BE49-F238E27FC236}">
                    <a16:creationId xmlns:a16="http://schemas.microsoft.com/office/drawing/2014/main" id="{BC409E71-C274-ED4D-B117-E8EE6F213D61}"/>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6">
                <a:extLst>
                  <a:ext uri="{FF2B5EF4-FFF2-40B4-BE49-F238E27FC236}">
                    <a16:creationId xmlns:a16="http://schemas.microsoft.com/office/drawing/2014/main" id="{EB144D33-F22A-BA4E-9E64-49255653FAAA}"/>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7">
                <a:extLst>
                  <a:ext uri="{FF2B5EF4-FFF2-40B4-BE49-F238E27FC236}">
                    <a16:creationId xmlns:a16="http://schemas.microsoft.com/office/drawing/2014/main" id="{8758EEF2-B044-124A-A423-1C543CBAF6C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8">
                <a:extLst>
                  <a:ext uri="{FF2B5EF4-FFF2-40B4-BE49-F238E27FC236}">
                    <a16:creationId xmlns:a16="http://schemas.microsoft.com/office/drawing/2014/main" id="{19A970B1-199E-5746-82F5-6490797D62C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9">
                <a:extLst>
                  <a:ext uri="{FF2B5EF4-FFF2-40B4-BE49-F238E27FC236}">
                    <a16:creationId xmlns:a16="http://schemas.microsoft.com/office/drawing/2014/main" id="{87CD27E2-094B-2F4C-B352-A2463AEF6E9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0">
                <a:extLst>
                  <a:ext uri="{FF2B5EF4-FFF2-40B4-BE49-F238E27FC236}">
                    <a16:creationId xmlns:a16="http://schemas.microsoft.com/office/drawing/2014/main" id="{F0398AF9-8E89-8849-A6D0-73CDBDF9FB4F}"/>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1">
                <a:extLst>
                  <a:ext uri="{FF2B5EF4-FFF2-40B4-BE49-F238E27FC236}">
                    <a16:creationId xmlns:a16="http://schemas.microsoft.com/office/drawing/2014/main" id="{81DEED87-958A-704F-95FD-DE07D38FBA9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2">
                <a:extLst>
                  <a:ext uri="{FF2B5EF4-FFF2-40B4-BE49-F238E27FC236}">
                    <a16:creationId xmlns:a16="http://schemas.microsoft.com/office/drawing/2014/main" id="{A1C0E19A-5997-2F47-89BB-F05C62CEF3FA}"/>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3">
                <a:extLst>
                  <a:ext uri="{FF2B5EF4-FFF2-40B4-BE49-F238E27FC236}">
                    <a16:creationId xmlns:a16="http://schemas.microsoft.com/office/drawing/2014/main" id="{0A94D715-8C50-F84F-BC87-5A6E1C43E2EE}"/>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4">
                <a:extLst>
                  <a:ext uri="{FF2B5EF4-FFF2-40B4-BE49-F238E27FC236}">
                    <a16:creationId xmlns:a16="http://schemas.microsoft.com/office/drawing/2014/main" id="{60728EA6-9643-FD40-AB48-30D1AAF69E01}"/>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5">
                <a:extLst>
                  <a:ext uri="{FF2B5EF4-FFF2-40B4-BE49-F238E27FC236}">
                    <a16:creationId xmlns:a16="http://schemas.microsoft.com/office/drawing/2014/main" id="{14E590CD-8EC9-8F40-ADA9-B7632D4B2EAD}"/>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8" name="Straight Connector 57">
            <a:extLst>
              <a:ext uri="{FF2B5EF4-FFF2-40B4-BE49-F238E27FC236}">
                <a16:creationId xmlns:a16="http://schemas.microsoft.com/office/drawing/2014/main" id="{92563A08-5D7F-254B-89A7-CE76C5F8AD1B}"/>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14391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igures-Blu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DE3BB8-71A2-3C40-AAE9-17A142B71D44}"/>
              </a:ext>
            </a:extLst>
          </p:cNvPr>
          <p:cNvSpPr/>
          <p:nvPr userDrawn="1"/>
        </p:nvSpPr>
        <p:spPr>
          <a:xfrm>
            <a:off x="0" y="925693"/>
            <a:ext cx="9162288" cy="4224528"/>
          </a:xfrm>
          <a:prstGeom prst="rect">
            <a:avLst/>
          </a:prstGeom>
          <a:gradFill>
            <a:gsLst>
              <a:gs pos="0">
                <a:srgbClr val="003860"/>
              </a:gs>
              <a:gs pos="100000">
                <a:srgbClr val="005EA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chemeClr val="bg1"/>
                </a:solidFill>
                <a:latin typeface="Arial"/>
                <a:cs typeface="Arial"/>
              </a:defRPr>
            </a:lvl1pPr>
          </a:lstStyle>
          <a:p>
            <a:pPr lvl="0"/>
            <a:r>
              <a:rPr lang="en-US" dirty="0"/>
              <a:t>Click to Add Source</a:t>
            </a:r>
          </a:p>
        </p:txBody>
      </p:sp>
      <p:pic>
        <p:nvPicPr>
          <p:cNvPr id="12" name="Picture 11" descr="NatHIVcurriculum_logo_white_thik.png">
            <a:extLst>
              <a:ext uri="{FF2B5EF4-FFF2-40B4-BE49-F238E27FC236}">
                <a16:creationId xmlns:a16="http://schemas.microsoft.com/office/drawing/2014/main" id="{89B6C09C-845C-D240-91CE-9C8D5DA3597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cxnSp>
        <p:nvCxnSpPr>
          <p:cNvPr id="14" name="Straight Connector 13">
            <a:extLst>
              <a:ext uri="{FF2B5EF4-FFF2-40B4-BE49-F238E27FC236}">
                <a16:creationId xmlns:a16="http://schemas.microsoft.com/office/drawing/2014/main" id="{81D5ED23-FFA0-C948-9A90-9A5A636E47F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6548074"/>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igures-Black">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Graph/Image/Table/Blue: click to add title</a:t>
            </a:r>
          </a:p>
        </p:txBody>
      </p:sp>
      <p:sp>
        <p:nvSpPr>
          <p:cNvPr id="66" name="Rectangle 65"/>
          <p:cNvSpPr/>
          <p:nvPr/>
        </p:nvSpPr>
        <p:spPr>
          <a:xfrm>
            <a:off x="-7495" y="914399"/>
            <a:ext cx="9162288" cy="425196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1"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chemeClr val="bg1"/>
                </a:solidFill>
                <a:latin typeface="Arial"/>
                <a:cs typeface="Arial"/>
              </a:defRPr>
            </a:lvl1pPr>
          </a:lstStyle>
          <a:p>
            <a:pPr lvl="0"/>
            <a:r>
              <a:rPr lang="en-US" dirty="0"/>
              <a:t>Click to Add Source</a:t>
            </a:r>
          </a:p>
        </p:txBody>
      </p:sp>
      <p:pic>
        <p:nvPicPr>
          <p:cNvPr id="9" name="Picture 8" descr="NatHIVcurriculum_logo_white_thik.png">
            <a:extLst>
              <a:ext uri="{FF2B5EF4-FFF2-40B4-BE49-F238E27FC236}">
                <a16:creationId xmlns:a16="http://schemas.microsoft.com/office/drawing/2014/main" id="{ECE1B190-E5DF-014E-8922-6D165E21D3A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cxnSp>
        <p:nvCxnSpPr>
          <p:cNvPr id="12" name="Straight Connector 11">
            <a:extLst>
              <a:ext uri="{FF2B5EF4-FFF2-40B4-BE49-F238E27FC236}">
                <a16:creationId xmlns:a16="http://schemas.microsoft.com/office/drawing/2014/main" id="{C163A70B-7482-9F46-9D97-89D7085688F2}"/>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4152430"/>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Slide-Old">
    <p:spTree>
      <p:nvGrpSpPr>
        <p:cNvPr id="1" name=""/>
        <p:cNvGrpSpPr/>
        <p:nvPr/>
      </p:nvGrpSpPr>
      <p:grpSpPr>
        <a:xfrm>
          <a:off x="0" y="0"/>
          <a:ext cx="0" cy="0"/>
          <a:chOff x="0" y="0"/>
          <a:chExt cx="0" cy="0"/>
        </a:xfrm>
      </p:grpSpPr>
      <p:pic>
        <p:nvPicPr>
          <p:cNvPr id="280" name="Picture 27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0751" y="699239"/>
            <a:ext cx="9154751" cy="3736555"/>
          </a:xfrm>
          <a:prstGeom prst="rect">
            <a:avLst/>
          </a:prstGeom>
          <a:noFill/>
          <a:ln>
            <a:noFill/>
          </a:ln>
          <a:effectLst/>
        </p:spPr>
      </p:pic>
      <p:sp>
        <p:nvSpPr>
          <p:cNvPr id="282" name="Title 1"/>
          <p:cNvSpPr>
            <a:spLocks noGrp="1"/>
          </p:cNvSpPr>
          <p:nvPr>
            <p:ph type="ctrTitle" hasCustomPrompt="1"/>
          </p:nvPr>
        </p:nvSpPr>
        <p:spPr>
          <a:xfrm>
            <a:off x="438219" y="931641"/>
            <a:ext cx="8222726" cy="1280160"/>
          </a:xfrm>
          <a:prstGeom prst="rect">
            <a:avLst/>
          </a:prstGeom>
        </p:spPr>
        <p:txBody>
          <a:bodyPr lIns="91440" anchor="ctr" anchorCtr="0">
            <a:normAutofit/>
          </a:bodyPr>
          <a:lstStyle>
            <a:lvl1pPr algn="l">
              <a:lnSpc>
                <a:spcPts val="3000"/>
              </a:lnSpc>
              <a:defRPr sz="2800" b="0">
                <a:solidFill>
                  <a:schemeClr val="bg1"/>
                </a:solidFill>
                <a:latin typeface="Arial" panose="020B0604020202020204" pitchFamily="34" charset="0"/>
                <a:cs typeface="Arial" panose="020B0604020202020204" pitchFamily="34" charset="0"/>
              </a:defRPr>
            </a:lvl1pPr>
          </a:lstStyle>
          <a:p>
            <a:r>
              <a:rPr lang="en-US" dirty="0"/>
              <a:t>Click and Add Title of Talk</a:t>
            </a:r>
          </a:p>
        </p:txBody>
      </p:sp>
      <p:sp>
        <p:nvSpPr>
          <p:cNvPr id="273" name="Date"/>
          <p:cNvSpPr>
            <a:spLocks noGrp="1"/>
          </p:cNvSpPr>
          <p:nvPr>
            <p:ph type="body" sz="quarter" idx="14" hasCustomPrompt="1"/>
          </p:nvPr>
        </p:nvSpPr>
        <p:spPr>
          <a:xfrm>
            <a:off x="438219" y="4011411"/>
            <a:ext cx="7115526" cy="219455"/>
          </a:xfrm>
          <a:prstGeom prst="rect">
            <a:avLst/>
          </a:prstGeom>
        </p:spPr>
        <p:txBody>
          <a:bodyPr anchor="ctr">
            <a:noAutofit/>
          </a:bodyPr>
          <a:lstStyle>
            <a:lvl1pPr marL="0" indent="0" algn="l">
              <a:lnSpc>
                <a:spcPts val="1200"/>
              </a:lnSpc>
              <a:buNone/>
              <a:defRPr sz="1050" b="0" baseline="0">
                <a:solidFill>
                  <a:srgbClr val="6FC5FF"/>
                </a:solidFill>
                <a:latin typeface="Arial"/>
              </a:defRPr>
            </a:lvl1pPr>
          </a:lstStyle>
          <a:p>
            <a:pPr lvl="0"/>
            <a:r>
              <a:rPr lang="en-US" dirty="0"/>
              <a:t>Click and Add Last Updated Info</a:t>
            </a:r>
          </a:p>
        </p:txBody>
      </p:sp>
      <p:cxnSp>
        <p:nvCxnSpPr>
          <p:cNvPr id="30" name="Straight Connector 29"/>
          <p:cNvCxnSpPr/>
          <p:nvPr userDrawn="1"/>
        </p:nvCxnSpPr>
        <p:spPr>
          <a:xfrm>
            <a:off x="-14989" y="693842"/>
            <a:ext cx="9162862"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4989" y="4428995"/>
            <a:ext cx="9162862" cy="0"/>
          </a:xfrm>
          <a:prstGeom prst="line">
            <a:avLst/>
          </a:prstGeom>
          <a:ln w="1270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4" name="Logo Horizontal V2">
            <a:extLst>
              <a:ext uri="{FF2B5EF4-FFF2-40B4-BE49-F238E27FC236}">
                <a16:creationId xmlns:a16="http://schemas.microsoft.com/office/drawing/2014/main" id="{36276770-D6C1-3340-A54F-851A6FEB1936}"/>
              </a:ext>
            </a:extLst>
          </p:cNvPr>
          <p:cNvGrpSpPr>
            <a:grpSpLocks noChangeAspect="1"/>
          </p:cNvGrpSpPr>
          <p:nvPr userDrawn="1"/>
        </p:nvGrpSpPr>
        <p:grpSpPr>
          <a:xfrm>
            <a:off x="534702" y="223067"/>
            <a:ext cx="3372064" cy="320040"/>
            <a:chOff x="960861" y="1655928"/>
            <a:chExt cx="4437220" cy="420624"/>
          </a:xfrm>
        </p:grpSpPr>
        <p:pic>
          <p:nvPicPr>
            <p:cNvPr id="35" name="Logomark V2">
              <a:extLst>
                <a:ext uri="{FF2B5EF4-FFF2-40B4-BE49-F238E27FC236}">
                  <a16:creationId xmlns:a16="http://schemas.microsoft.com/office/drawing/2014/main" id="{81839592-238C-D84C-B9A8-F93EC9CAD7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60861" y="1655928"/>
              <a:ext cx="428518" cy="420624"/>
            </a:xfrm>
            <a:prstGeom prst="rect">
              <a:avLst/>
            </a:prstGeom>
          </p:spPr>
        </p:pic>
        <p:grpSp>
          <p:nvGrpSpPr>
            <p:cNvPr id="60" name="Nat HIV Cur logo type horiz">
              <a:extLst>
                <a:ext uri="{FF2B5EF4-FFF2-40B4-BE49-F238E27FC236}">
                  <a16:creationId xmlns:a16="http://schemas.microsoft.com/office/drawing/2014/main" id="{C1E2FEF3-56D7-1447-AE74-4A8D4C99EB96}"/>
                </a:ext>
              </a:extLst>
            </p:cNvPr>
            <p:cNvGrpSpPr>
              <a:grpSpLocks noChangeAspect="1"/>
            </p:cNvGrpSpPr>
            <p:nvPr/>
          </p:nvGrpSpPr>
          <p:grpSpPr bwMode="auto">
            <a:xfrm>
              <a:off x="1476074" y="1719322"/>
              <a:ext cx="3922007" cy="292608"/>
              <a:chOff x="918" y="1071"/>
              <a:chExt cx="2989" cy="223"/>
            </a:xfrm>
          </p:grpSpPr>
          <p:sp>
            <p:nvSpPr>
              <p:cNvPr id="61" name="Freeform 29">
                <a:extLst>
                  <a:ext uri="{FF2B5EF4-FFF2-40B4-BE49-F238E27FC236}">
                    <a16:creationId xmlns:a16="http://schemas.microsoft.com/office/drawing/2014/main" id="{2D82EC55-D9F3-334B-ABD1-4980F106712A}"/>
                  </a:ext>
                </a:extLst>
              </p:cNvPr>
              <p:cNvSpPr>
                <a:spLocks/>
              </p:cNvSpPr>
              <p:nvPr/>
            </p:nvSpPr>
            <p:spPr bwMode="auto">
              <a:xfrm>
                <a:off x="918" y="1076"/>
                <a:ext cx="173" cy="212"/>
              </a:xfrm>
              <a:custGeom>
                <a:avLst/>
                <a:gdLst>
                  <a:gd name="T0" fmla="*/ 248 w 288"/>
                  <a:gd name="T1" fmla="*/ 0 h 340"/>
                  <a:gd name="T2" fmla="*/ 248 w 288"/>
                  <a:gd name="T3" fmla="*/ 0 h 340"/>
                  <a:gd name="T4" fmla="*/ 248 w 288"/>
                  <a:gd name="T5" fmla="*/ 282 h 340"/>
                  <a:gd name="T6" fmla="*/ 247 w 288"/>
                  <a:gd name="T7" fmla="*/ 282 h 340"/>
                  <a:gd name="T8" fmla="*/ 50 w 288"/>
                  <a:gd name="T9" fmla="*/ 0 h 340"/>
                  <a:gd name="T10" fmla="*/ 0 w 288"/>
                  <a:gd name="T11" fmla="*/ 0 h 340"/>
                  <a:gd name="T12" fmla="*/ 0 w 288"/>
                  <a:gd name="T13" fmla="*/ 340 h 340"/>
                  <a:gd name="T14" fmla="*/ 40 w 288"/>
                  <a:gd name="T15" fmla="*/ 340 h 340"/>
                  <a:gd name="T16" fmla="*/ 40 w 288"/>
                  <a:gd name="T17" fmla="*/ 58 h 340"/>
                  <a:gd name="T18" fmla="*/ 41 w 288"/>
                  <a:gd name="T19" fmla="*/ 58 h 340"/>
                  <a:gd name="T20" fmla="*/ 238 w 288"/>
                  <a:gd name="T21" fmla="*/ 340 h 340"/>
                  <a:gd name="T22" fmla="*/ 288 w 288"/>
                  <a:gd name="T23" fmla="*/ 340 h 340"/>
                  <a:gd name="T24" fmla="*/ 288 w 288"/>
                  <a:gd name="T25" fmla="*/ 0 h 340"/>
                  <a:gd name="T26" fmla="*/ 248 w 288"/>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 h="340">
                    <a:moveTo>
                      <a:pt x="248" y="0"/>
                    </a:moveTo>
                    <a:lnTo>
                      <a:pt x="248" y="0"/>
                    </a:lnTo>
                    <a:lnTo>
                      <a:pt x="248" y="282"/>
                    </a:lnTo>
                    <a:lnTo>
                      <a:pt x="247" y="282"/>
                    </a:lnTo>
                    <a:lnTo>
                      <a:pt x="50" y="0"/>
                    </a:lnTo>
                    <a:lnTo>
                      <a:pt x="0" y="0"/>
                    </a:lnTo>
                    <a:lnTo>
                      <a:pt x="0" y="340"/>
                    </a:lnTo>
                    <a:lnTo>
                      <a:pt x="40" y="340"/>
                    </a:lnTo>
                    <a:lnTo>
                      <a:pt x="40" y="58"/>
                    </a:lnTo>
                    <a:lnTo>
                      <a:pt x="41" y="58"/>
                    </a:lnTo>
                    <a:lnTo>
                      <a:pt x="238" y="340"/>
                    </a:lnTo>
                    <a:lnTo>
                      <a:pt x="288" y="340"/>
                    </a:lnTo>
                    <a:lnTo>
                      <a:pt x="288" y="0"/>
                    </a:lnTo>
                    <a:lnTo>
                      <a:pt x="248"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2" name="Freeform 30">
                <a:extLst>
                  <a:ext uri="{FF2B5EF4-FFF2-40B4-BE49-F238E27FC236}">
                    <a16:creationId xmlns:a16="http://schemas.microsoft.com/office/drawing/2014/main" id="{15A116DC-1D93-A94B-997A-1F8C8D806212}"/>
                  </a:ext>
                </a:extLst>
              </p:cNvPr>
              <p:cNvSpPr>
                <a:spLocks noEditPoints="1"/>
              </p:cNvSpPr>
              <p:nvPr/>
            </p:nvSpPr>
            <p:spPr bwMode="auto">
              <a:xfrm>
                <a:off x="1127" y="1144"/>
                <a:ext cx="119" cy="148"/>
              </a:xfrm>
              <a:custGeom>
                <a:avLst/>
                <a:gdLst>
                  <a:gd name="T0" fmla="*/ 11 w 197"/>
                  <a:gd name="T1" fmla="*/ 35 h 237"/>
                  <a:gd name="T2" fmla="*/ 11 w 197"/>
                  <a:gd name="T3" fmla="*/ 35 h 237"/>
                  <a:gd name="T4" fmla="*/ 100 w 197"/>
                  <a:gd name="T5" fmla="*/ 0 h 237"/>
                  <a:gd name="T6" fmla="*/ 194 w 197"/>
                  <a:gd name="T7" fmla="*/ 96 h 237"/>
                  <a:gd name="T8" fmla="*/ 194 w 197"/>
                  <a:gd name="T9" fmla="*/ 192 h 237"/>
                  <a:gd name="T10" fmla="*/ 197 w 197"/>
                  <a:gd name="T11" fmla="*/ 231 h 237"/>
                  <a:gd name="T12" fmla="*/ 161 w 197"/>
                  <a:gd name="T13" fmla="*/ 231 h 237"/>
                  <a:gd name="T14" fmla="*/ 159 w 197"/>
                  <a:gd name="T15" fmla="*/ 197 h 237"/>
                  <a:gd name="T16" fmla="*/ 158 w 197"/>
                  <a:gd name="T17" fmla="*/ 197 h 237"/>
                  <a:gd name="T18" fmla="*/ 84 w 197"/>
                  <a:gd name="T19" fmla="*/ 237 h 237"/>
                  <a:gd name="T20" fmla="*/ 0 w 197"/>
                  <a:gd name="T21" fmla="*/ 170 h 237"/>
                  <a:gd name="T22" fmla="*/ 142 w 197"/>
                  <a:gd name="T23" fmla="*/ 91 h 237"/>
                  <a:gd name="T24" fmla="*/ 156 w 197"/>
                  <a:gd name="T25" fmla="*/ 91 h 237"/>
                  <a:gd name="T26" fmla="*/ 156 w 197"/>
                  <a:gd name="T27" fmla="*/ 84 h 237"/>
                  <a:gd name="T28" fmla="*/ 101 w 197"/>
                  <a:gd name="T29" fmla="*/ 35 h 237"/>
                  <a:gd name="T30" fmla="*/ 34 w 197"/>
                  <a:gd name="T31" fmla="*/ 60 h 237"/>
                  <a:gd name="T32" fmla="*/ 11 w 197"/>
                  <a:gd name="T33" fmla="*/ 35 h 237"/>
                  <a:gd name="T34" fmla="*/ 119 w 197"/>
                  <a:gd name="T35" fmla="*/ 123 h 237"/>
                  <a:gd name="T36" fmla="*/ 119 w 197"/>
                  <a:gd name="T37" fmla="*/ 123 h 237"/>
                  <a:gd name="T38" fmla="*/ 41 w 197"/>
                  <a:gd name="T39" fmla="*/ 166 h 237"/>
                  <a:gd name="T40" fmla="*/ 90 w 197"/>
                  <a:gd name="T41" fmla="*/ 205 h 237"/>
                  <a:gd name="T42" fmla="*/ 156 w 197"/>
                  <a:gd name="T43" fmla="*/ 137 h 237"/>
                  <a:gd name="T44" fmla="*/ 156 w 197"/>
                  <a:gd name="T45" fmla="*/ 123 h 237"/>
                  <a:gd name="T46" fmla="*/ 119 w 197"/>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7" h="237">
                    <a:moveTo>
                      <a:pt x="11" y="35"/>
                    </a:moveTo>
                    <a:lnTo>
                      <a:pt x="11" y="35"/>
                    </a:lnTo>
                    <a:cubicBezTo>
                      <a:pt x="34" y="12"/>
                      <a:pt x="67" y="0"/>
                      <a:pt x="100" y="0"/>
                    </a:cubicBezTo>
                    <a:cubicBezTo>
                      <a:pt x="166" y="0"/>
                      <a:pt x="194" y="32"/>
                      <a:pt x="194" y="96"/>
                    </a:cubicBezTo>
                    <a:lnTo>
                      <a:pt x="194" y="192"/>
                    </a:lnTo>
                    <a:cubicBezTo>
                      <a:pt x="194" y="205"/>
                      <a:pt x="195" y="219"/>
                      <a:pt x="197" y="231"/>
                    </a:cubicBezTo>
                    <a:lnTo>
                      <a:pt x="161" y="231"/>
                    </a:lnTo>
                    <a:cubicBezTo>
                      <a:pt x="159" y="221"/>
                      <a:pt x="159" y="207"/>
                      <a:pt x="159" y="197"/>
                    </a:cubicBezTo>
                    <a:lnTo>
                      <a:pt x="158" y="197"/>
                    </a:lnTo>
                    <a:cubicBezTo>
                      <a:pt x="143" y="220"/>
                      <a:pt x="118" y="237"/>
                      <a:pt x="84" y="237"/>
                    </a:cubicBezTo>
                    <a:cubicBezTo>
                      <a:pt x="38" y="237"/>
                      <a:pt x="0" y="214"/>
                      <a:pt x="0" y="170"/>
                    </a:cubicBezTo>
                    <a:cubicBezTo>
                      <a:pt x="0" y="96"/>
                      <a:pt x="87" y="91"/>
                      <a:pt x="142" y="91"/>
                    </a:cubicBezTo>
                    <a:lnTo>
                      <a:pt x="156" y="91"/>
                    </a:lnTo>
                    <a:lnTo>
                      <a:pt x="156" y="84"/>
                    </a:lnTo>
                    <a:cubicBezTo>
                      <a:pt x="156" y="52"/>
                      <a:pt x="136" y="35"/>
                      <a:pt x="101" y="35"/>
                    </a:cubicBezTo>
                    <a:cubicBezTo>
                      <a:pt x="77" y="35"/>
                      <a:pt x="52" y="43"/>
                      <a:pt x="34" y="60"/>
                    </a:cubicBezTo>
                    <a:lnTo>
                      <a:pt x="11" y="35"/>
                    </a:lnTo>
                    <a:close/>
                    <a:moveTo>
                      <a:pt x="119" y="123"/>
                    </a:moveTo>
                    <a:lnTo>
                      <a:pt x="119" y="123"/>
                    </a:lnTo>
                    <a:cubicBezTo>
                      <a:pt x="71" y="123"/>
                      <a:pt x="41" y="136"/>
                      <a:pt x="41" y="166"/>
                    </a:cubicBezTo>
                    <a:cubicBezTo>
                      <a:pt x="41" y="194"/>
                      <a:pt x="62" y="205"/>
                      <a:pt x="90" y="205"/>
                    </a:cubicBezTo>
                    <a:cubicBezTo>
                      <a:pt x="133" y="205"/>
                      <a:pt x="155" y="174"/>
                      <a:pt x="156" y="137"/>
                    </a:cubicBezTo>
                    <a:lnTo>
                      <a:pt x="156" y="123"/>
                    </a:lnTo>
                    <a:lnTo>
                      <a:pt x="119"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3" name="Freeform 31">
                <a:extLst>
                  <a:ext uri="{FF2B5EF4-FFF2-40B4-BE49-F238E27FC236}">
                    <a16:creationId xmlns:a16="http://schemas.microsoft.com/office/drawing/2014/main" id="{8E6BFF9A-AE41-4C4B-98E4-D732660B99BA}"/>
                  </a:ext>
                </a:extLst>
              </p:cNvPr>
              <p:cNvSpPr>
                <a:spLocks/>
              </p:cNvSpPr>
              <p:nvPr/>
            </p:nvSpPr>
            <p:spPr bwMode="auto">
              <a:xfrm>
                <a:off x="1264" y="1108"/>
                <a:ext cx="93" cy="184"/>
              </a:xfrm>
              <a:custGeom>
                <a:avLst/>
                <a:gdLst>
                  <a:gd name="T0" fmla="*/ 152 w 154"/>
                  <a:gd name="T1" fmla="*/ 96 h 295"/>
                  <a:gd name="T2" fmla="*/ 152 w 154"/>
                  <a:gd name="T3" fmla="*/ 96 h 295"/>
                  <a:gd name="T4" fmla="*/ 86 w 154"/>
                  <a:gd name="T5" fmla="*/ 96 h 295"/>
                  <a:gd name="T6" fmla="*/ 86 w 154"/>
                  <a:gd name="T7" fmla="*/ 208 h 295"/>
                  <a:gd name="T8" fmla="*/ 120 w 154"/>
                  <a:gd name="T9" fmla="*/ 260 h 295"/>
                  <a:gd name="T10" fmla="*/ 153 w 154"/>
                  <a:gd name="T11" fmla="*/ 252 h 295"/>
                  <a:gd name="T12" fmla="*/ 154 w 154"/>
                  <a:gd name="T13" fmla="*/ 286 h 295"/>
                  <a:gd name="T14" fmla="*/ 111 w 154"/>
                  <a:gd name="T15" fmla="*/ 295 h 295"/>
                  <a:gd name="T16" fmla="*/ 49 w 154"/>
                  <a:gd name="T17" fmla="*/ 219 h 295"/>
                  <a:gd name="T18" fmla="*/ 49 w 154"/>
                  <a:gd name="T19" fmla="*/ 96 h 295"/>
                  <a:gd name="T20" fmla="*/ 0 w 154"/>
                  <a:gd name="T21" fmla="*/ 96 h 295"/>
                  <a:gd name="T22" fmla="*/ 0 w 154"/>
                  <a:gd name="T23" fmla="*/ 64 h 295"/>
                  <a:gd name="T24" fmla="*/ 49 w 154"/>
                  <a:gd name="T25" fmla="*/ 64 h 295"/>
                  <a:gd name="T26" fmla="*/ 49 w 154"/>
                  <a:gd name="T27" fmla="*/ 0 h 295"/>
                  <a:gd name="T28" fmla="*/ 86 w 154"/>
                  <a:gd name="T29" fmla="*/ 0 h 295"/>
                  <a:gd name="T30" fmla="*/ 86 w 154"/>
                  <a:gd name="T31" fmla="*/ 64 h 295"/>
                  <a:gd name="T32" fmla="*/ 152 w 154"/>
                  <a:gd name="T33" fmla="*/ 64 h 295"/>
                  <a:gd name="T34" fmla="*/ 152 w 154"/>
                  <a:gd name="T35" fmla="*/ 9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95">
                    <a:moveTo>
                      <a:pt x="152" y="96"/>
                    </a:moveTo>
                    <a:lnTo>
                      <a:pt x="152" y="96"/>
                    </a:lnTo>
                    <a:lnTo>
                      <a:pt x="86" y="96"/>
                    </a:lnTo>
                    <a:lnTo>
                      <a:pt x="86" y="208"/>
                    </a:lnTo>
                    <a:cubicBezTo>
                      <a:pt x="86" y="237"/>
                      <a:pt x="87" y="260"/>
                      <a:pt x="120" y="260"/>
                    </a:cubicBezTo>
                    <a:cubicBezTo>
                      <a:pt x="131" y="260"/>
                      <a:pt x="143" y="258"/>
                      <a:pt x="153" y="252"/>
                    </a:cubicBezTo>
                    <a:lnTo>
                      <a:pt x="154" y="286"/>
                    </a:lnTo>
                    <a:cubicBezTo>
                      <a:pt x="141" y="292"/>
                      <a:pt x="125" y="295"/>
                      <a:pt x="111" y="295"/>
                    </a:cubicBezTo>
                    <a:cubicBezTo>
                      <a:pt x="57" y="295"/>
                      <a:pt x="49" y="266"/>
                      <a:pt x="49" y="219"/>
                    </a:cubicBezTo>
                    <a:lnTo>
                      <a:pt x="49" y="96"/>
                    </a:lnTo>
                    <a:lnTo>
                      <a:pt x="0" y="96"/>
                    </a:lnTo>
                    <a:lnTo>
                      <a:pt x="0" y="64"/>
                    </a:lnTo>
                    <a:lnTo>
                      <a:pt x="49" y="64"/>
                    </a:lnTo>
                    <a:lnTo>
                      <a:pt x="49" y="0"/>
                    </a:lnTo>
                    <a:lnTo>
                      <a:pt x="86" y="0"/>
                    </a:lnTo>
                    <a:lnTo>
                      <a:pt x="86" y="64"/>
                    </a:lnTo>
                    <a:lnTo>
                      <a:pt x="152" y="64"/>
                    </a:lnTo>
                    <a:lnTo>
                      <a:pt x="152" y="96"/>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4" name="Freeform 32">
                <a:extLst>
                  <a:ext uri="{FF2B5EF4-FFF2-40B4-BE49-F238E27FC236}">
                    <a16:creationId xmlns:a16="http://schemas.microsoft.com/office/drawing/2014/main" id="{C6CA712E-CDC3-CB4E-A87C-D4084B6303AB}"/>
                  </a:ext>
                </a:extLst>
              </p:cNvPr>
              <p:cNvSpPr>
                <a:spLocks noEditPoints="1"/>
              </p:cNvSpPr>
              <p:nvPr/>
            </p:nvSpPr>
            <p:spPr bwMode="auto">
              <a:xfrm>
                <a:off x="1377" y="1076"/>
                <a:ext cx="34"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1"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5" name="Freeform 33">
                <a:extLst>
                  <a:ext uri="{FF2B5EF4-FFF2-40B4-BE49-F238E27FC236}">
                    <a16:creationId xmlns:a16="http://schemas.microsoft.com/office/drawing/2014/main" id="{F4E1210F-D833-3649-AD46-8162D23C3F8A}"/>
                  </a:ext>
                </a:extLst>
              </p:cNvPr>
              <p:cNvSpPr>
                <a:spLocks noEditPoints="1"/>
              </p:cNvSpPr>
              <p:nvPr/>
            </p:nvSpPr>
            <p:spPr bwMode="auto">
              <a:xfrm>
                <a:off x="1438" y="1144"/>
                <a:ext cx="144" cy="148"/>
              </a:xfrm>
              <a:custGeom>
                <a:avLst/>
                <a:gdLst>
                  <a:gd name="T0" fmla="*/ 120 w 240"/>
                  <a:gd name="T1" fmla="*/ 0 h 237"/>
                  <a:gd name="T2" fmla="*/ 120 w 240"/>
                  <a:gd name="T3" fmla="*/ 0 h 237"/>
                  <a:gd name="T4" fmla="*/ 240 w 240"/>
                  <a:gd name="T5" fmla="*/ 119 h 237"/>
                  <a:gd name="T6" fmla="*/ 120 w 240"/>
                  <a:gd name="T7" fmla="*/ 237 h 237"/>
                  <a:gd name="T8" fmla="*/ 0 w 240"/>
                  <a:gd name="T9" fmla="*/ 119 h 237"/>
                  <a:gd name="T10" fmla="*/ 120 w 240"/>
                  <a:gd name="T11" fmla="*/ 0 h 237"/>
                  <a:gd name="T12" fmla="*/ 120 w 240"/>
                  <a:gd name="T13" fmla="*/ 202 h 237"/>
                  <a:gd name="T14" fmla="*/ 120 w 240"/>
                  <a:gd name="T15" fmla="*/ 202 h 237"/>
                  <a:gd name="T16" fmla="*/ 200 w 240"/>
                  <a:gd name="T17" fmla="*/ 119 h 237"/>
                  <a:gd name="T18" fmla="*/ 120 w 240"/>
                  <a:gd name="T19" fmla="*/ 35 h 237"/>
                  <a:gd name="T20" fmla="*/ 41 w 240"/>
                  <a:gd name="T21" fmla="*/ 119 h 237"/>
                  <a:gd name="T22" fmla="*/ 120 w 240"/>
                  <a:gd name="T23" fmla="*/ 20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37">
                    <a:moveTo>
                      <a:pt x="120" y="0"/>
                    </a:moveTo>
                    <a:lnTo>
                      <a:pt x="120" y="0"/>
                    </a:lnTo>
                    <a:cubicBezTo>
                      <a:pt x="189" y="0"/>
                      <a:pt x="240" y="48"/>
                      <a:pt x="240" y="119"/>
                    </a:cubicBezTo>
                    <a:cubicBezTo>
                      <a:pt x="240" y="189"/>
                      <a:pt x="189" y="237"/>
                      <a:pt x="120" y="237"/>
                    </a:cubicBezTo>
                    <a:cubicBezTo>
                      <a:pt x="51" y="237"/>
                      <a:pt x="0" y="189"/>
                      <a:pt x="0" y="119"/>
                    </a:cubicBezTo>
                    <a:cubicBezTo>
                      <a:pt x="0" y="48"/>
                      <a:pt x="51" y="0"/>
                      <a:pt x="120" y="0"/>
                    </a:cubicBezTo>
                    <a:close/>
                    <a:moveTo>
                      <a:pt x="120" y="202"/>
                    </a:moveTo>
                    <a:lnTo>
                      <a:pt x="120" y="202"/>
                    </a:lnTo>
                    <a:cubicBezTo>
                      <a:pt x="169" y="202"/>
                      <a:pt x="200" y="166"/>
                      <a:pt x="200" y="119"/>
                    </a:cubicBezTo>
                    <a:cubicBezTo>
                      <a:pt x="200" y="72"/>
                      <a:pt x="169" y="35"/>
                      <a:pt x="120" y="35"/>
                    </a:cubicBezTo>
                    <a:cubicBezTo>
                      <a:pt x="72" y="35"/>
                      <a:pt x="41" y="72"/>
                      <a:pt x="41" y="119"/>
                    </a:cubicBezTo>
                    <a:cubicBezTo>
                      <a:pt x="41" y="166"/>
                      <a:pt x="72" y="202"/>
                      <a:pt x="120" y="202"/>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6" name="Freeform 34">
                <a:extLst>
                  <a:ext uri="{FF2B5EF4-FFF2-40B4-BE49-F238E27FC236}">
                    <a16:creationId xmlns:a16="http://schemas.microsoft.com/office/drawing/2014/main" id="{0BA393B1-A90E-954A-9D8D-2FBFF2234421}"/>
                  </a:ext>
                </a:extLst>
              </p:cNvPr>
              <p:cNvSpPr>
                <a:spLocks/>
              </p:cNvSpPr>
              <p:nvPr/>
            </p:nvSpPr>
            <p:spPr bwMode="auto">
              <a:xfrm>
                <a:off x="1613" y="1144"/>
                <a:ext cx="119" cy="144"/>
              </a:xfrm>
              <a:custGeom>
                <a:avLst/>
                <a:gdLst>
                  <a:gd name="T0" fmla="*/ 2 w 198"/>
                  <a:gd name="T1" fmla="*/ 60 h 231"/>
                  <a:gd name="T2" fmla="*/ 2 w 198"/>
                  <a:gd name="T3" fmla="*/ 60 h 231"/>
                  <a:gd name="T4" fmla="*/ 0 w 198"/>
                  <a:gd name="T5" fmla="*/ 6 h 231"/>
                  <a:gd name="T6" fmla="*/ 36 w 198"/>
                  <a:gd name="T7" fmla="*/ 6 h 231"/>
                  <a:gd name="T8" fmla="*/ 37 w 198"/>
                  <a:gd name="T9" fmla="*/ 43 h 231"/>
                  <a:gd name="T10" fmla="*/ 38 w 198"/>
                  <a:gd name="T11" fmla="*/ 43 h 231"/>
                  <a:gd name="T12" fmla="*/ 112 w 198"/>
                  <a:gd name="T13" fmla="*/ 0 h 231"/>
                  <a:gd name="T14" fmla="*/ 198 w 198"/>
                  <a:gd name="T15" fmla="*/ 92 h 231"/>
                  <a:gd name="T16" fmla="*/ 198 w 198"/>
                  <a:gd name="T17" fmla="*/ 231 h 231"/>
                  <a:gd name="T18" fmla="*/ 160 w 198"/>
                  <a:gd name="T19" fmla="*/ 231 h 231"/>
                  <a:gd name="T20" fmla="*/ 160 w 198"/>
                  <a:gd name="T21" fmla="*/ 96 h 231"/>
                  <a:gd name="T22" fmla="*/ 109 w 198"/>
                  <a:gd name="T23" fmla="*/ 35 h 231"/>
                  <a:gd name="T24" fmla="*/ 39 w 198"/>
                  <a:gd name="T25" fmla="*/ 121 h 231"/>
                  <a:gd name="T26" fmla="*/ 39 w 198"/>
                  <a:gd name="T27" fmla="*/ 231 h 231"/>
                  <a:gd name="T28" fmla="*/ 2 w 198"/>
                  <a:gd name="T29" fmla="*/ 231 h 231"/>
                  <a:gd name="T30" fmla="*/ 2 w 198"/>
                  <a:gd name="T31"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2" y="60"/>
                    </a:moveTo>
                    <a:lnTo>
                      <a:pt x="2" y="60"/>
                    </a:lnTo>
                    <a:cubicBezTo>
                      <a:pt x="2" y="39"/>
                      <a:pt x="0" y="21"/>
                      <a:pt x="0" y="6"/>
                    </a:cubicBezTo>
                    <a:lnTo>
                      <a:pt x="36" y="6"/>
                    </a:lnTo>
                    <a:cubicBezTo>
                      <a:pt x="36" y="18"/>
                      <a:pt x="37" y="31"/>
                      <a:pt x="37" y="43"/>
                    </a:cubicBezTo>
                    <a:lnTo>
                      <a:pt x="38" y="43"/>
                    </a:lnTo>
                    <a:cubicBezTo>
                      <a:pt x="48" y="21"/>
                      <a:pt x="75" y="0"/>
                      <a:pt x="112" y="0"/>
                    </a:cubicBezTo>
                    <a:cubicBezTo>
                      <a:pt x="171" y="0"/>
                      <a:pt x="198" y="38"/>
                      <a:pt x="198" y="92"/>
                    </a:cubicBezTo>
                    <a:lnTo>
                      <a:pt x="198" y="231"/>
                    </a:lnTo>
                    <a:lnTo>
                      <a:pt x="160" y="231"/>
                    </a:lnTo>
                    <a:lnTo>
                      <a:pt x="160" y="96"/>
                    </a:lnTo>
                    <a:cubicBezTo>
                      <a:pt x="160" y="59"/>
                      <a:pt x="144"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7" name="Freeform 35">
                <a:extLst>
                  <a:ext uri="{FF2B5EF4-FFF2-40B4-BE49-F238E27FC236}">
                    <a16:creationId xmlns:a16="http://schemas.microsoft.com/office/drawing/2014/main" id="{0275D4C4-B425-9A47-820C-FF178CC7F90C}"/>
                  </a:ext>
                </a:extLst>
              </p:cNvPr>
              <p:cNvSpPr>
                <a:spLocks noEditPoints="1"/>
              </p:cNvSpPr>
              <p:nvPr/>
            </p:nvSpPr>
            <p:spPr bwMode="auto">
              <a:xfrm>
                <a:off x="1764" y="1144"/>
                <a:ext cx="117" cy="148"/>
              </a:xfrm>
              <a:custGeom>
                <a:avLst/>
                <a:gdLst>
                  <a:gd name="T0" fmla="*/ 10 w 196"/>
                  <a:gd name="T1" fmla="*/ 35 h 237"/>
                  <a:gd name="T2" fmla="*/ 10 w 196"/>
                  <a:gd name="T3" fmla="*/ 35 h 237"/>
                  <a:gd name="T4" fmla="*/ 99 w 196"/>
                  <a:gd name="T5" fmla="*/ 0 h 237"/>
                  <a:gd name="T6" fmla="*/ 193 w 196"/>
                  <a:gd name="T7" fmla="*/ 96 h 237"/>
                  <a:gd name="T8" fmla="*/ 193 w 196"/>
                  <a:gd name="T9" fmla="*/ 192 h 237"/>
                  <a:gd name="T10" fmla="*/ 196 w 196"/>
                  <a:gd name="T11" fmla="*/ 231 h 237"/>
                  <a:gd name="T12" fmla="*/ 160 w 196"/>
                  <a:gd name="T13" fmla="*/ 231 h 237"/>
                  <a:gd name="T14" fmla="*/ 158 w 196"/>
                  <a:gd name="T15" fmla="*/ 197 h 237"/>
                  <a:gd name="T16" fmla="*/ 157 w 196"/>
                  <a:gd name="T17" fmla="*/ 197 h 237"/>
                  <a:gd name="T18" fmla="*/ 83 w 196"/>
                  <a:gd name="T19" fmla="*/ 237 h 237"/>
                  <a:gd name="T20" fmla="*/ 0 w 196"/>
                  <a:gd name="T21" fmla="*/ 170 h 237"/>
                  <a:gd name="T22" fmla="*/ 141 w 196"/>
                  <a:gd name="T23" fmla="*/ 91 h 237"/>
                  <a:gd name="T24" fmla="*/ 156 w 196"/>
                  <a:gd name="T25" fmla="*/ 91 h 237"/>
                  <a:gd name="T26" fmla="*/ 156 w 196"/>
                  <a:gd name="T27" fmla="*/ 84 h 237"/>
                  <a:gd name="T28" fmla="*/ 100 w 196"/>
                  <a:gd name="T29" fmla="*/ 35 h 237"/>
                  <a:gd name="T30" fmla="*/ 33 w 196"/>
                  <a:gd name="T31" fmla="*/ 60 h 237"/>
                  <a:gd name="T32" fmla="*/ 10 w 196"/>
                  <a:gd name="T33" fmla="*/ 35 h 237"/>
                  <a:gd name="T34" fmla="*/ 118 w 196"/>
                  <a:gd name="T35" fmla="*/ 123 h 237"/>
                  <a:gd name="T36" fmla="*/ 118 w 196"/>
                  <a:gd name="T37" fmla="*/ 123 h 237"/>
                  <a:gd name="T38" fmla="*/ 40 w 196"/>
                  <a:gd name="T39" fmla="*/ 166 h 237"/>
                  <a:gd name="T40" fmla="*/ 89 w 196"/>
                  <a:gd name="T41" fmla="*/ 205 h 237"/>
                  <a:gd name="T42" fmla="*/ 156 w 196"/>
                  <a:gd name="T43" fmla="*/ 137 h 237"/>
                  <a:gd name="T44" fmla="*/ 156 w 196"/>
                  <a:gd name="T45" fmla="*/ 123 h 237"/>
                  <a:gd name="T46" fmla="*/ 118 w 196"/>
                  <a:gd name="T47" fmla="*/ 12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6" h="237">
                    <a:moveTo>
                      <a:pt x="10" y="35"/>
                    </a:moveTo>
                    <a:lnTo>
                      <a:pt x="10" y="35"/>
                    </a:lnTo>
                    <a:cubicBezTo>
                      <a:pt x="33" y="12"/>
                      <a:pt x="66" y="0"/>
                      <a:pt x="99" y="0"/>
                    </a:cubicBezTo>
                    <a:cubicBezTo>
                      <a:pt x="165" y="0"/>
                      <a:pt x="193" y="32"/>
                      <a:pt x="193" y="96"/>
                    </a:cubicBezTo>
                    <a:lnTo>
                      <a:pt x="193" y="192"/>
                    </a:lnTo>
                    <a:cubicBezTo>
                      <a:pt x="193" y="205"/>
                      <a:pt x="194" y="219"/>
                      <a:pt x="196" y="231"/>
                    </a:cubicBezTo>
                    <a:lnTo>
                      <a:pt x="160" y="231"/>
                    </a:lnTo>
                    <a:cubicBezTo>
                      <a:pt x="158" y="221"/>
                      <a:pt x="158" y="207"/>
                      <a:pt x="158" y="197"/>
                    </a:cubicBezTo>
                    <a:lnTo>
                      <a:pt x="157" y="197"/>
                    </a:lnTo>
                    <a:cubicBezTo>
                      <a:pt x="142" y="220"/>
                      <a:pt x="117" y="237"/>
                      <a:pt x="83" y="237"/>
                    </a:cubicBezTo>
                    <a:cubicBezTo>
                      <a:pt x="38" y="237"/>
                      <a:pt x="0" y="214"/>
                      <a:pt x="0" y="170"/>
                    </a:cubicBezTo>
                    <a:cubicBezTo>
                      <a:pt x="0" y="96"/>
                      <a:pt x="86" y="91"/>
                      <a:pt x="141" y="91"/>
                    </a:cubicBezTo>
                    <a:lnTo>
                      <a:pt x="156" y="91"/>
                    </a:lnTo>
                    <a:lnTo>
                      <a:pt x="156" y="84"/>
                    </a:lnTo>
                    <a:cubicBezTo>
                      <a:pt x="156" y="52"/>
                      <a:pt x="135" y="35"/>
                      <a:pt x="100" y="35"/>
                    </a:cubicBezTo>
                    <a:cubicBezTo>
                      <a:pt x="76" y="35"/>
                      <a:pt x="51" y="43"/>
                      <a:pt x="33" y="60"/>
                    </a:cubicBezTo>
                    <a:lnTo>
                      <a:pt x="10" y="35"/>
                    </a:lnTo>
                    <a:close/>
                    <a:moveTo>
                      <a:pt x="118" y="123"/>
                    </a:moveTo>
                    <a:lnTo>
                      <a:pt x="118" y="123"/>
                    </a:lnTo>
                    <a:cubicBezTo>
                      <a:pt x="71" y="123"/>
                      <a:pt x="40" y="136"/>
                      <a:pt x="40" y="166"/>
                    </a:cubicBezTo>
                    <a:cubicBezTo>
                      <a:pt x="40" y="194"/>
                      <a:pt x="61" y="205"/>
                      <a:pt x="89" y="205"/>
                    </a:cubicBezTo>
                    <a:cubicBezTo>
                      <a:pt x="133" y="205"/>
                      <a:pt x="155" y="174"/>
                      <a:pt x="156" y="137"/>
                    </a:cubicBezTo>
                    <a:lnTo>
                      <a:pt x="156" y="123"/>
                    </a:lnTo>
                    <a:lnTo>
                      <a:pt x="118" y="12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8" name="Freeform 36">
                <a:extLst>
                  <a:ext uri="{FF2B5EF4-FFF2-40B4-BE49-F238E27FC236}">
                    <a16:creationId xmlns:a16="http://schemas.microsoft.com/office/drawing/2014/main" id="{25A2CA33-6296-A243-9A04-02746CB4D384}"/>
                  </a:ext>
                </a:extLst>
              </p:cNvPr>
              <p:cNvSpPr>
                <a:spLocks/>
              </p:cNvSpPr>
              <p:nvPr/>
            </p:nvSpPr>
            <p:spPr bwMode="auto">
              <a:xfrm>
                <a:off x="1920" y="1075"/>
                <a:ext cx="22" cy="213"/>
              </a:xfrm>
              <a:custGeom>
                <a:avLst/>
                <a:gdLst>
                  <a:gd name="T0" fmla="*/ 0 w 37"/>
                  <a:gd name="T1" fmla="*/ 341 h 341"/>
                  <a:gd name="T2" fmla="*/ 0 w 37"/>
                  <a:gd name="T3" fmla="*/ 341 h 341"/>
                  <a:gd name="T4" fmla="*/ 37 w 37"/>
                  <a:gd name="T5" fmla="*/ 341 h 341"/>
                  <a:gd name="T6" fmla="*/ 37 w 37"/>
                  <a:gd name="T7" fmla="*/ 0 h 341"/>
                  <a:gd name="T8" fmla="*/ 0 w 37"/>
                  <a:gd name="T9" fmla="*/ 0 h 341"/>
                  <a:gd name="T10" fmla="*/ 0 w 37"/>
                  <a:gd name="T11" fmla="*/ 341 h 341"/>
                </a:gdLst>
                <a:ahLst/>
                <a:cxnLst>
                  <a:cxn ang="0">
                    <a:pos x="T0" y="T1"/>
                  </a:cxn>
                  <a:cxn ang="0">
                    <a:pos x="T2" y="T3"/>
                  </a:cxn>
                  <a:cxn ang="0">
                    <a:pos x="T4" y="T5"/>
                  </a:cxn>
                  <a:cxn ang="0">
                    <a:pos x="T6" y="T7"/>
                  </a:cxn>
                  <a:cxn ang="0">
                    <a:pos x="T8" y="T9"/>
                  </a:cxn>
                  <a:cxn ang="0">
                    <a:pos x="T10" y="T11"/>
                  </a:cxn>
                </a:cxnLst>
                <a:rect l="0" t="0" r="r" b="b"/>
                <a:pathLst>
                  <a:path w="37" h="341">
                    <a:moveTo>
                      <a:pt x="0" y="341"/>
                    </a:moveTo>
                    <a:lnTo>
                      <a:pt x="0" y="341"/>
                    </a:lnTo>
                    <a:lnTo>
                      <a:pt x="37" y="341"/>
                    </a:lnTo>
                    <a:lnTo>
                      <a:pt x="37"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69" name="Freeform 37">
                <a:extLst>
                  <a:ext uri="{FF2B5EF4-FFF2-40B4-BE49-F238E27FC236}">
                    <a16:creationId xmlns:a16="http://schemas.microsoft.com/office/drawing/2014/main" id="{5D4782A4-84D1-894A-9F0B-816F11B191FF}"/>
                  </a:ext>
                </a:extLst>
              </p:cNvPr>
              <p:cNvSpPr>
                <a:spLocks/>
              </p:cNvSpPr>
              <p:nvPr/>
            </p:nvSpPr>
            <p:spPr bwMode="auto">
              <a:xfrm>
                <a:off x="2051" y="1076"/>
                <a:ext cx="158" cy="212"/>
              </a:xfrm>
              <a:custGeom>
                <a:avLst/>
                <a:gdLst>
                  <a:gd name="T0" fmla="*/ 222 w 262"/>
                  <a:gd name="T1" fmla="*/ 0 h 340"/>
                  <a:gd name="T2" fmla="*/ 222 w 262"/>
                  <a:gd name="T3" fmla="*/ 0 h 340"/>
                  <a:gd name="T4" fmla="*/ 222 w 262"/>
                  <a:gd name="T5" fmla="*/ 144 h 340"/>
                  <a:gd name="T6" fmla="*/ 41 w 262"/>
                  <a:gd name="T7" fmla="*/ 144 h 340"/>
                  <a:gd name="T8" fmla="*/ 41 w 262"/>
                  <a:gd name="T9" fmla="*/ 0 h 340"/>
                  <a:gd name="T10" fmla="*/ 0 w 262"/>
                  <a:gd name="T11" fmla="*/ 0 h 340"/>
                  <a:gd name="T12" fmla="*/ 0 w 262"/>
                  <a:gd name="T13" fmla="*/ 340 h 340"/>
                  <a:gd name="T14" fmla="*/ 41 w 262"/>
                  <a:gd name="T15" fmla="*/ 340 h 340"/>
                  <a:gd name="T16" fmla="*/ 41 w 262"/>
                  <a:gd name="T17" fmla="*/ 181 h 340"/>
                  <a:gd name="T18" fmla="*/ 222 w 262"/>
                  <a:gd name="T19" fmla="*/ 181 h 340"/>
                  <a:gd name="T20" fmla="*/ 222 w 262"/>
                  <a:gd name="T21" fmla="*/ 340 h 340"/>
                  <a:gd name="T22" fmla="*/ 262 w 262"/>
                  <a:gd name="T23" fmla="*/ 340 h 340"/>
                  <a:gd name="T24" fmla="*/ 262 w 262"/>
                  <a:gd name="T25" fmla="*/ 0 h 340"/>
                  <a:gd name="T26" fmla="*/ 222 w 262"/>
                  <a:gd name="T27"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2" h="340">
                    <a:moveTo>
                      <a:pt x="222" y="0"/>
                    </a:moveTo>
                    <a:lnTo>
                      <a:pt x="222" y="0"/>
                    </a:lnTo>
                    <a:lnTo>
                      <a:pt x="222" y="144"/>
                    </a:lnTo>
                    <a:lnTo>
                      <a:pt x="41" y="144"/>
                    </a:lnTo>
                    <a:lnTo>
                      <a:pt x="41" y="0"/>
                    </a:lnTo>
                    <a:lnTo>
                      <a:pt x="0" y="0"/>
                    </a:lnTo>
                    <a:lnTo>
                      <a:pt x="0" y="340"/>
                    </a:lnTo>
                    <a:lnTo>
                      <a:pt x="41" y="340"/>
                    </a:lnTo>
                    <a:lnTo>
                      <a:pt x="41" y="181"/>
                    </a:lnTo>
                    <a:lnTo>
                      <a:pt x="222" y="181"/>
                    </a:lnTo>
                    <a:lnTo>
                      <a:pt x="222" y="340"/>
                    </a:lnTo>
                    <a:lnTo>
                      <a:pt x="262" y="340"/>
                    </a:lnTo>
                    <a:lnTo>
                      <a:pt x="262" y="0"/>
                    </a:lnTo>
                    <a:lnTo>
                      <a:pt x="222"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0" name="Freeform 38">
                <a:extLst>
                  <a:ext uri="{FF2B5EF4-FFF2-40B4-BE49-F238E27FC236}">
                    <a16:creationId xmlns:a16="http://schemas.microsoft.com/office/drawing/2014/main" id="{89E9310D-6ED7-7643-911A-08AA490704D8}"/>
                  </a:ext>
                </a:extLst>
              </p:cNvPr>
              <p:cNvSpPr>
                <a:spLocks/>
              </p:cNvSpPr>
              <p:nvPr/>
            </p:nvSpPr>
            <p:spPr bwMode="auto">
              <a:xfrm>
                <a:off x="2257" y="1076"/>
                <a:ext cx="24" cy="212"/>
              </a:xfrm>
              <a:custGeom>
                <a:avLst/>
                <a:gdLst>
                  <a:gd name="T0" fmla="*/ 0 w 40"/>
                  <a:gd name="T1" fmla="*/ 340 h 340"/>
                  <a:gd name="T2" fmla="*/ 0 w 40"/>
                  <a:gd name="T3" fmla="*/ 340 h 340"/>
                  <a:gd name="T4" fmla="*/ 40 w 40"/>
                  <a:gd name="T5" fmla="*/ 340 h 340"/>
                  <a:gd name="T6" fmla="*/ 40 w 40"/>
                  <a:gd name="T7" fmla="*/ 0 h 340"/>
                  <a:gd name="T8" fmla="*/ 0 w 40"/>
                  <a:gd name="T9" fmla="*/ 0 h 340"/>
                  <a:gd name="T10" fmla="*/ 0 w 40"/>
                  <a:gd name="T11" fmla="*/ 340 h 340"/>
                </a:gdLst>
                <a:ahLst/>
                <a:cxnLst>
                  <a:cxn ang="0">
                    <a:pos x="T0" y="T1"/>
                  </a:cxn>
                  <a:cxn ang="0">
                    <a:pos x="T2" y="T3"/>
                  </a:cxn>
                  <a:cxn ang="0">
                    <a:pos x="T4" y="T5"/>
                  </a:cxn>
                  <a:cxn ang="0">
                    <a:pos x="T6" y="T7"/>
                  </a:cxn>
                  <a:cxn ang="0">
                    <a:pos x="T8" y="T9"/>
                  </a:cxn>
                  <a:cxn ang="0">
                    <a:pos x="T10" y="T11"/>
                  </a:cxn>
                </a:cxnLst>
                <a:rect l="0" t="0" r="r" b="b"/>
                <a:pathLst>
                  <a:path w="40" h="340">
                    <a:moveTo>
                      <a:pt x="0" y="340"/>
                    </a:moveTo>
                    <a:lnTo>
                      <a:pt x="0" y="340"/>
                    </a:lnTo>
                    <a:lnTo>
                      <a:pt x="40" y="340"/>
                    </a:lnTo>
                    <a:lnTo>
                      <a:pt x="40" y="0"/>
                    </a:lnTo>
                    <a:lnTo>
                      <a:pt x="0" y="0"/>
                    </a:lnTo>
                    <a:lnTo>
                      <a:pt x="0" y="34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1" name="Freeform 39">
                <a:extLst>
                  <a:ext uri="{FF2B5EF4-FFF2-40B4-BE49-F238E27FC236}">
                    <a16:creationId xmlns:a16="http://schemas.microsoft.com/office/drawing/2014/main" id="{E661FBB3-90AF-B24A-8B93-FA6EF9539975}"/>
                  </a:ext>
                </a:extLst>
              </p:cNvPr>
              <p:cNvSpPr>
                <a:spLocks/>
              </p:cNvSpPr>
              <p:nvPr/>
            </p:nvSpPr>
            <p:spPr bwMode="auto">
              <a:xfrm>
                <a:off x="2303" y="1076"/>
                <a:ext cx="182" cy="212"/>
              </a:xfrm>
              <a:custGeom>
                <a:avLst/>
                <a:gdLst>
                  <a:gd name="T0" fmla="*/ 260 w 302"/>
                  <a:gd name="T1" fmla="*/ 0 h 340"/>
                  <a:gd name="T2" fmla="*/ 260 w 302"/>
                  <a:gd name="T3" fmla="*/ 0 h 340"/>
                  <a:gd name="T4" fmla="*/ 152 w 302"/>
                  <a:gd name="T5" fmla="*/ 279 h 340"/>
                  <a:gd name="T6" fmla="*/ 151 w 302"/>
                  <a:gd name="T7" fmla="*/ 279 h 340"/>
                  <a:gd name="T8" fmla="*/ 46 w 302"/>
                  <a:gd name="T9" fmla="*/ 0 h 340"/>
                  <a:gd name="T10" fmla="*/ 0 w 302"/>
                  <a:gd name="T11" fmla="*/ 0 h 340"/>
                  <a:gd name="T12" fmla="*/ 131 w 302"/>
                  <a:gd name="T13" fmla="*/ 340 h 340"/>
                  <a:gd name="T14" fmla="*/ 169 w 302"/>
                  <a:gd name="T15" fmla="*/ 340 h 340"/>
                  <a:gd name="T16" fmla="*/ 302 w 302"/>
                  <a:gd name="T17" fmla="*/ 0 h 340"/>
                  <a:gd name="T18" fmla="*/ 260 w 302"/>
                  <a:gd name="T1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2" h="340">
                    <a:moveTo>
                      <a:pt x="260" y="0"/>
                    </a:moveTo>
                    <a:lnTo>
                      <a:pt x="260" y="0"/>
                    </a:lnTo>
                    <a:lnTo>
                      <a:pt x="152" y="279"/>
                    </a:lnTo>
                    <a:lnTo>
                      <a:pt x="151" y="279"/>
                    </a:lnTo>
                    <a:lnTo>
                      <a:pt x="46" y="0"/>
                    </a:lnTo>
                    <a:lnTo>
                      <a:pt x="0" y="0"/>
                    </a:lnTo>
                    <a:lnTo>
                      <a:pt x="131" y="340"/>
                    </a:lnTo>
                    <a:lnTo>
                      <a:pt x="169" y="340"/>
                    </a:lnTo>
                    <a:lnTo>
                      <a:pt x="302" y="0"/>
                    </a:lnTo>
                    <a:lnTo>
                      <a:pt x="26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2" name="Freeform 40">
                <a:extLst>
                  <a:ext uri="{FF2B5EF4-FFF2-40B4-BE49-F238E27FC236}">
                    <a16:creationId xmlns:a16="http://schemas.microsoft.com/office/drawing/2014/main" id="{7CF13BEC-215D-E740-ADB5-1FF438BD2BC9}"/>
                  </a:ext>
                </a:extLst>
              </p:cNvPr>
              <p:cNvSpPr>
                <a:spLocks/>
              </p:cNvSpPr>
              <p:nvPr/>
            </p:nvSpPr>
            <p:spPr bwMode="auto">
              <a:xfrm>
                <a:off x="2556" y="1071"/>
                <a:ext cx="181" cy="223"/>
              </a:xfrm>
              <a:custGeom>
                <a:avLst/>
                <a:gdLst>
                  <a:gd name="T0" fmla="*/ 258 w 302"/>
                  <a:gd name="T1" fmla="*/ 78 h 357"/>
                  <a:gd name="T2" fmla="*/ 258 w 302"/>
                  <a:gd name="T3" fmla="*/ 78 h 357"/>
                  <a:gd name="T4" fmla="*/ 173 w 302"/>
                  <a:gd name="T5" fmla="*/ 37 h 357"/>
                  <a:gd name="T6" fmla="*/ 44 w 302"/>
                  <a:gd name="T7" fmla="*/ 178 h 357"/>
                  <a:gd name="T8" fmla="*/ 173 w 302"/>
                  <a:gd name="T9" fmla="*/ 319 h 357"/>
                  <a:gd name="T10" fmla="*/ 272 w 302"/>
                  <a:gd name="T11" fmla="*/ 272 h 357"/>
                  <a:gd name="T12" fmla="*/ 302 w 302"/>
                  <a:gd name="T13" fmla="*/ 297 h 357"/>
                  <a:gd name="T14" fmla="*/ 173 w 302"/>
                  <a:gd name="T15" fmla="*/ 357 h 357"/>
                  <a:gd name="T16" fmla="*/ 0 w 302"/>
                  <a:gd name="T17" fmla="*/ 178 h 357"/>
                  <a:gd name="T18" fmla="*/ 173 w 302"/>
                  <a:gd name="T19" fmla="*/ 0 h 357"/>
                  <a:gd name="T20" fmla="*/ 293 w 302"/>
                  <a:gd name="T21" fmla="*/ 53 h 357"/>
                  <a:gd name="T22" fmla="*/ 258 w 302"/>
                  <a:gd name="T23" fmla="*/ 78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57">
                    <a:moveTo>
                      <a:pt x="258" y="78"/>
                    </a:moveTo>
                    <a:lnTo>
                      <a:pt x="258" y="78"/>
                    </a:lnTo>
                    <a:cubicBezTo>
                      <a:pt x="238" y="51"/>
                      <a:pt x="206" y="37"/>
                      <a:pt x="173" y="37"/>
                    </a:cubicBezTo>
                    <a:cubicBezTo>
                      <a:pt x="97" y="37"/>
                      <a:pt x="44" y="104"/>
                      <a:pt x="44" y="178"/>
                    </a:cubicBezTo>
                    <a:cubicBezTo>
                      <a:pt x="44" y="257"/>
                      <a:pt x="97" y="319"/>
                      <a:pt x="173" y="319"/>
                    </a:cubicBezTo>
                    <a:cubicBezTo>
                      <a:pt x="215" y="319"/>
                      <a:pt x="248" y="302"/>
                      <a:pt x="272" y="272"/>
                    </a:cubicBezTo>
                    <a:lnTo>
                      <a:pt x="302" y="297"/>
                    </a:lnTo>
                    <a:cubicBezTo>
                      <a:pt x="272" y="338"/>
                      <a:pt x="227" y="357"/>
                      <a:pt x="173" y="357"/>
                    </a:cubicBezTo>
                    <a:cubicBezTo>
                      <a:pt x="76" y="357"/>
                      <a:pt x="0" y="281"/>
                      <a:pt x="0" y="178"/>
                    </a:cubicBezTo>
                    <a:cubicBezTo>
                      <a:pt x="0" y="78"/>
                      <a:pt x="72" y="0"/>
                      <a:pt x="173" y="0"/>
                    </a:cubicBezTo>
                    <a:cubicBezTo>
                      <a:pt x="219" y="0"/>
                      <a:pt x="264" y="15"/>
                      <a:pt x="293" y="53"/>
                    </a:cubicBezTo>
                    <a:lnTo>
                      <a:pt x="258" y="78"/>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3" name="Freeform 41">
                <a:extLst>
                  <a:ext uri="{FF2B5EF4-FFF2-40B4-BE49-F238E27FC236}">
                    <a16:creationId xmlns:a16="http://schemas.microsoft.com/office/drawing/2014/main" id="{B6EFA3B2-B10F-B64C-A028-86E7E9F8D4AA}"/>
                  </a:ext>
                </a:extLst>
              </p:cNvPr>
              <p:cNvSpPr>
                <a:spLocks/>
              </p:cNvSpPr>
              <p:nvPr/>
            </p:nvSpPr>
            <p:spPr bwMode="auto">
              <a:xfrm>
                <a:off x="2762" y="1148"/>
                <a:ext cx="119" cy="144"/>
              </a:xfrm>
              <a:custGeom>
                <a:avLst/>
                <a:gdLst>
                  <a:gd name="T0" fmla="*/ 196 w 198"/>
                  <a:gd name="T1" fmla="*/ 172 h 231"/>
                  <a:gd name="T2" fmla="*/ 196 w 198"/>
                  <a:gd name="T3" fmla="*/ 172 h 231"/>
                  <a:gd name="T4" fmla="*/ 198 w 198"/>
                  <a:gd name="T5" fmla="*/ 225 h 231"/>
                  <a:gd name="T6" fmla="*/ 162 w 198"/>
                  <a:gd name="T7" fmla="*/ 225 h 231"/>
                  <a:gd name="T8" fmla="*/ 161 w 198"/>
                  <a:gd name="T9" fmla="*/ 188 h 231"/>
                  <a:gd name="T10" fmla="*/ 160 w 198"/>
                  <a:gd name="T11" fmla="*/ 188 h 231"/>
                  <a:gd name="T12" fmla="*/ 85 w 198"/>
                  <a:gd name="T13" fmla="*/ 231 h 231"/>
                  <a:gd name="T14" fmla="*/ 0 w 198"/>
                  <a:gd name="T15" fmla="*/ 139 h 231"/>
                  <a:gd name="T16" fmla="*/ 0 w 198"/>
                  <a:gd name="T17" fmla="*/ 0 h 231"/>
                  <a:gd name="T18" fmla="*/ 37 w 198"/>
                  <a:gd name="T19" fmla="*/ 0 h 231"/>
                  <a:gd name="T20" fmla="*/ 37 w 198"/>
                  <a:gd name="T21" fmla="*/ 135 h 231"/>
                  <a:gd name="T22" fmla="*/ 89 w 198"/>
                  <a:gd name="T23" fmla="*/ 196 h 231"/>
                  <a:gd name="T24" fmla="*/ 158 w 198"/>
                  <a:gd name="T25" fmla="*/ 110 h 231"/>
                  <a:gd name="T26" fmla="*/ 158 w 198"/>
                  <a:gd name="T27" fmla="*/ 0 h 231"/>
                  <a:gd name="T28" fmla="*/ 196 w 198"/>
                  <a:gd name="T29" fmla="*/ 0 h 231"/>
                  <a:gd name="T30" fmla="*/ 196 w 198"/>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8" h="231">
                    <a:moveTo>
                      <a:pt x="196" y="172"/>
                    </a:moveTo>
                    <a:lnTo>
                      <a:pt x="196" y="172"/>
                    </a:lnTo>
                    <a:cubicBezTo>
                      <a:pt x="196" y="192"/>
                      <a:pt x="198" y="210"/>
                      <a:pt x="198"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4" y="196"/>
                      <a:pt x="89" y="196"/>
                    </a:cubicBezTo>
                    <a:cubicBezTo>
                      <a:pt x="137" y="196"/>
                      <a:pt x="158" y="161"/>
                      <a:pt x="158" y="110"/>
                    </a:cubicBezTo>
                    <a:lnTo>
                      <a:pt x="158" y="0"/>
                    </a:lnTo>
                    <a:lnTo>
                      <a:pt x="196" y="0"/>
                    </a:lnTo>
                    <a:lnTo>
                      <a:pt x="196"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4" name="Freeform 42">
                <a:extLst>
                  <a:ext uri="{FF2B5EF4-FFF2-40B4-BE49-F238E27FC236}">
                    <a16:creationId xmlns:a16="http://schemas.microsoft.com/office/drawing/2014/main" id="{085BD827-E303-474A-8146-204B13D948F8}"/>
                  </a:ext>
                </a:extLst>
              </p:cNvPr>
              <p:cNvSpPr>
                <a:spLocks/>
              </p:cNvSpPr>
              <p:nvPr/>
            </p:nvSpPr>
            <p:spPr bwMode="auto">
              <a:xfrm>
                <a:off x="2919"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3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3"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5" name="Freeform 43">
                <a:extLst>
                  <a:ext uri="{FF2B5EF4-FFF2-40B4-BE49-F238E27FC236}">
                    <a16:creationId xmlns:a16="http://schemas.microsoft.com/office/drawing/2014/main" id="{B9386BEA-0416-8044-B3AE-E0BFF4BC25E9}"/>
                  </a:ext>
                </a:extLst>
              </p:cNvPr>
              <p:cNvSpPr>
                <a:spLocks/>
              </p:cNvSpPr>
              <p:nvPr/>
            </p:nvSpPr>
            <p:spPr bwMode="auto">
              <a:xfrm>
                <a:off x="3020" y="1144"/>
                <a:ext cx="77" cy="144"/>
              </a:xfrm>
              <a:custGeom>
                <a:avLst/>
                <a:gdLst>
                  <a:gd name="T0" fmla="*/ 2 w 128"/>
                  <a:gd name="T1" fmla="*/ 60 h 231"/>
                  <a:gd name="T2" fmla="*/ 2 w 128"/>
                  <a:gd name="T3" fmla="*/ 60 h 231"/>
                  <a:gd name="T4" fmla="*/ 0 w 128"/>
                  <a:gd name="T5" fmla="*/ 6 h 231"/>
                  <a:gd name="T6" fmla="*/ 36 w 128"/>
                  <a:gd name="T7" fmla="*/ 6 h 231"/>
                  <a:gd name="T8" fmla="*/ 37 w 128"/>
                  <a:gd name="T9" fmla="*/ 43 h 231"/>
                  <a:gd name="T10" fmla="*/ 38 w 128"/>
                  <a:gd name="T11" fmla="*/ 43 h 231"/>
                  <a:gd name="T12" fmla="*/ 112 w 128"/>
                  <a:gd name="T13" fmla="*/ 0 h 231"/>
                  <a:gd name="T14" fmla="*/ 128 w 128"/>
                  <a:gd name="T15" fmla="*/ 3 h 231"/>
                  <a:gd name="T16" fmla="*/ 125 w 128"/>
                  <a:gd name="T17" fmla="*/ 41 h 231"/>
                  <a:gd name="T18" fmla="*/ 105 w 128"/>
                  <a:gd name="T19" fmla="*/ 38 h 231"/>
                  <a:gd name="T20" fmla="*/ 40 w 128"/>
                  <a:gd name="T21" fmla="*/ 121 h 231"/>
                  <a:gd name="T22" fmla="*/ 40 w 128"/>
                  <a:gd name="T23" fmla="*/ 231 h 231"/>
                  <a:gd name="T24" fmla="*/ 2 w 128"/>
                  <a:gd name="T25" fmla="*/ 231 h 231"/>
                  <a:gd name="T26" fmla="*/ 2 w 128"/>
                  <a:gd name="T27"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31">
                    <a:moveTo>
                      <a:pt x="2" y="60"/>
                    </a:moveTo>
                    <a:lnTo>
                      <a:pt x="2" y="60"/>
                    </a:lnTo>
                    <a:cubicBezTo>
                      <a:pt x="2" y="39"/>
                      <a:pt x="0" y="21"/>
                      <a:pt x="0" y="6"/>
                    </a:cubicBezTo>
                    <a:lnTo>
                      <a:pt x="36" y="6"/>
                    </a:lnTo>
                    <a:cubicBezTo>
                      <a:pt x="36" y="18"/>
                      <a:pt x="37" y="31"/>
                      <a:pt x="37" y="43"/>
                    </a:cubicBezTo>
                    <a:lnTo>
                      <a:pt x="38" y="43"/>
                    </a:lnTo>
                    <a:cubicBezTo>
                      <a:pt x="48" y="21"/>
                      <a:pt x="76" y="0"/>
                      <a:pt x="112" y="0"/>
                    </a:cubicBezTo>
                    <a:cubicBezTo>
                      <a:pt x="117" y="0"/>
                      <a:pt x="123" y="1"/>
                      <a:pt x="128" y="3"/>
                    </a:cubicBezTo>
                    <a:lnTo>
                      <a:pt x="125" y="41"/>
                    </a:lnTo>
                    <a:cubicBezTo>
                      <a:pt x="119" y="39"/>
                      <a:pt x="112" y="38"/>
                      <a:pt x="105" y="38"/>
                    </a:cubicBezTo>
                    <a:cubicBezTo>
                      <a:pt x="60" y="38"/>
                      <a:pt x="40" y="70"/>
                      <a:pt x="40" y="121"/>
                    </a:cubicBezTo>
                    <a:lnTo>
                      <a:pt x="40"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6" name="Freeform 44">
                <a:extLst>
                  <a:ext uri="{FF2B5EF4-FFF2-40B4-BE49-F238E27FC236}">
                    <a16:creationId xmlns:a16="http://schemas.microsoft.com/office/drawing/2014/main" id="{F81FD0E8-C4A2-BD45-8584-EE692F73E63F}"/>
                  </a:ext>
                </a:extLst>
              </p:cNvPr>
              <p:cNvSpPr>
                <a:spLocks noEditPoints="1"/>
              </p:cNvSpPr>
              <p:nvPr/>
            </p:nvSpPr>
            <p:spPr bwMode="auto">
              <a:xfrm>
                <a:off x="3117" y="1076"/>
                <a:ext cx="33" cy="212"/>
              </a:xfrm>
              <a:custGeom>
                <a:avLst/>
                <a:gdLst>
                  <a:gd name="T0" fmla="*/ 27 w 55"/>
                  <a:gd name="T1" fmla="*/ 0 h 340"/>
                  <a:gd name="T2" fmla="*/ 27 w 55"/>
                  <a:gd name="T3" fmla="*/ 0 h 340"/>
                  <a:gd name="T4" fmla="*/ 55 w 55"/>
                  <a:gd name="T5" fmla="*/ 27 h 340"/>
                  <a:gd name="T6" fmla="*/ 27 w 55"/>
                  <a:gd name="T7" fmla="*/ 55 h 340"/>
                  <a:gd name="T8" fmla="*/ 0 w 55"/>
                  <a:gd name="T9" fmla="*/ 27 h 340"/>
                  <a:gd name="T10" fmla="*/ 27 w 55"/>
                  <a:gd name="T11" fmla="*/ 0 h 340"/>
                  <a:gd name="T12" fmla="*/ 9 w 55"/>
                  <a:gd name="T13" fmla="*/ 115 h 340"/>
                  <a:gd name="T14" fmla="*/ 9 w 55"/>
                  <a:gd name="T15" fmla="*/ 115 h 340"/>
                  <a:gd name="T16" fmla="*/ 46 w 55"/>
                  <a:gd name="T17" fmla="*/ 115 h 340"/>
                  <a:gd name="T18" fmla="*/ 46 w 55"/>
                  <a:gd name="T19" fmla="*/ 340 h 340"/>
                  <a:gd name="T20" fmla="*/ 9 w 55"/>
                  <a:gd name="T21" fmla="*/ 340 h 340"/>
                  <a:gd name="T22" fmla="*/ 9 w 55"/>
                  <a:gd name="T23" fmla="*/ 1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340">
                    <a:moveTo>
                      <a:pt x="27" y="0"/>
                    </a:moveTo>
                    <a:lnTo>
                      <a:pt x="27" y="0"/>
                    </a:lnTo>
                    <a:cubicBezTo>
                      <a:pt x="43" y="0"/>
                      <a:pt x="55" y="13"/>
                      <a:pt x="55" y="27"/>
                    </a:cubicBezTo>
                    <a:cubicBezTo>
                      <a:pt x="55" y="43"/>
                      <a:pt x="43" y="55"/>
                      <a:pt x="27" y="55"/>
                    </a:cubicBezTo>
                    <a:cubicBezTo>
                      <a:pt x="12" y="55"/>
                      <a:pt x="0" y="43"/>
                      <a:pt x="0" y="27"/>
                    </a:cubicBezTo>
                    <a:cubicBezTo>
                      <a:pt x="0" y="13"/>
                      <a:pt x="12" y="0"/>
                      <a:pt x="27" y="0"/>
                    </a:cubicBezTo>
                    <a:close/>
                    <a:moveTo>
                      <a:pt x="9" y="115"/>
                    </a:moveTo>
                    <a:lnTo>
                      <a:pt x="9" y="115"/>
                    </a:lnTo>
                    <a:lnTo>
                      <a:pt x="46" y="115"/>
                    </a:lnTo>
                    <a:lnTo>
                      <a:pt x="46" y="340"/>
                    </a:lnTo>
                    <a:lnTo>
                      <a:pt x="9" y="340"/>
                    </a:lnTo>
                    <a:lnTo>
                      <a:pt x="9" y="11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7" name="Freeform 45">
                <a:extLst>
                  <a:ext uri="{FF2B5EF4-FFF2-40B4-BE49-F238E27FC236}">
                    <a16:creationId xmlns:a16="http://schemas.microsoft.com/office/drawing/2014/main" id="{4FD148FC-617A-9C4C-B529-5DCD4ED3FBEF}"/>
                  </a:ext>
                </a:extLst>
              </p:cNvPr>
              <p:cNvSpPr>
                <a:spLocks/>
              </p:cNvSpPr>
              <p:nvPr/>
            </p:nvSpPr>
            <p:spPr bwMode="auto">
              <a:xfrm>
                <a:off x="3177" y="1144"/>
                <a:ext cx="122" cy="148"/>
              </a:xfrm>
              <a:custGeom>
                <a:avLst/>
                <a:gdLst>
                  <a:gd name="T0" fmla="*/ 173 w 203"/>
                  <a:gd name="T1" fmla="*/ 62 h 237"/>
                  <a:gd name="T2" fmla="*/ 173 w 203"/>
                  <a:gd name="T3" fmla="*/ 62 h 237"/>
                  <a:gd name="T4" fmla="*/ 116 w 203"/>
                  <a:gd name="T5" fmla="*/ 35 h 237"/>
                  <a:gd name="T6" fmla="*/ 41 w 203"/>
                  <a:gd name="T7" fmla="*/ 119 h 237"/>
                  <a:gd name="T8" fmla="*/ 116 w 203"/>
                  <a:gd name="T9" fmla="*/ 202 h 237"/>
                  <a:gd name="T10" fmla="*/ 174 w 203"/>
                  <a:gd name="T11" fmla="*/ 174 h 237"/>
                  <a:gd name="T12" fmla="*/ 201 w 203"/>
                  <a:gd name="T13" fmla="*/ 201 h 237"/>
                  <a:gd name="T14" fmla="*/ 116 w 203"/>
                  <a:gd name="T15" fmla="*/ 237 h 237"/>
                  <a:gd name="T16" fmla="*/ 0 w 203"/>
                  <a:gd name="T17" fmla="*/ 119 h 237"/>
                  <a:gd name="T18" fmla="*/ 116 w 203"/>
                  <a:gd name="T19" fmla="*/ 0 h 237"/>
                  <a:gd name="T20" fmla="*/ 203 w 203"/>
                  <a:gd name="T21" fmla="*/ 36 h 237"/>
                  <a:gd name="T22" fmla="*/ 173 w 203"/>
                  <a:gd name="T23" fmla="*/ 6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3" h="237">
                    <a:moveTo>
                      <a:pt x="173" y="62"/>
                    </a:moveTo>
                    <a:lnTo>
                      <a:pt x="173" y="62"/>
                    </a:lnTo>
                    <a:cubicBezTo>
                      <a:pt x="157" y="43"/>
                      <a:pt x="139" y="35"/>
                      <a:pt x="116" y="35"/>
                    </a:cubicBezTo>
                    <a:cubicBezTo>
                      <a:pt x="66" y="35"/>
                      <a:pt x="41" y="72"/>
                      <a:pt x="41" y="119"/>
                    </a:cubicBezTo>
                    <a:cubicBezTo>
                      <a:pt x="41" y="165"/>
                      <a:pt x="71" y="202"/>
                      <a:pt x="116" y="202"/>
                    </a:cubicBezTo>
                    <a:cubicBezTo>
                      <a:pt x="141" y="202"/>
                      <a:pt x="160" y="193"/>
                      <a:pt x="174" y="174"/>
                    </a:cubicBezTo>
                    <a:lnTo>
                      <a:pt x="201" y="201"/>
                    </a:lnTo>
                    <a:cubicBezTo>
                      <a:pt x="180" y="226"/>
                      <a:pt x="149" y="237"/>
                      <a:pt x="116" y="237"/>
                    </a:cubicBezTo>
                    <a:cubicBezTo>
                      <a:pt x="47" y="237"/>
                      <a:pt x="0" y="188"/>
                      <a:pt x="0" y="119"/>
                    </a:cubicBezTo>
                    <a:cubicBezTo>
                      <a:pt x="0" y="50"/>
                      <a:pt x="47" y="0"/>
                      <a:pt x="116" y="0"/>
                    </a:cubicBezTo>
                    <a:cubicBezTo>
                      <a:pt x="150" y="0"/>
                      <a:pt x="180" y="12"/>
                      <a:pt x="203" y="36"/>
                    </a:cubicBezTo>
                    <a:lnTo>
                      <a:pt x="173" y="6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8" name="Freeform 46">
                <a:extLst>
                  <a:ext uri="{FF2B5EF4-FFF2-40B4-BE49-F238E27FC236}">
                    <a16:creationId xmlns:a16="http://schemas.microsoft.com/office/drawing/2014/main" id="{4F31E82C-2B6A-1143-83B8-0C0EDD6D01DE}"/>
                  </a:ext>
                </a:extLst>
              </p:cNvPr>
              <p:cNvSpPr>
                <a:spLocks/>
              </p:cNvSpPr>
              <p:nvPr/>
            </p:nvSpPr>
            <p:spPr bwMode="auto">
              <a:xfrm>
                <a:off x="3323" y="1148"/>
                <a:ext cx="118"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79" name="Freeform 47">
                <a:extLst>
                  <a:ext uri="{FF2B5EF4-FFF2-40B4-BE49-F238E27FC236}">
                    <a16:creationId xmlns:a16="http://schemas.microsoft.com/office/drawing/2014/main" id="{3E333870-3067-8043-945C-370F52125AD7}"/>
                  </a:ext>
                </a:extLst>
              </p:cNvPr>
              <p:cNvSpPr>
                <a:spLocks/>
              </p:cNvSpPr>
              <p:nvPr/>
            </p:nvSpPr>
            <p:spPr bwMode="auto">
              <a:xfrm>
                <a:off x="3482" y="1075"/>
                <a:ext cx="23" cy="213"/>
              </a:xfrm>
              <a:custGeom>
                <a:avLst/>
                <a:gdLst>
                  <a:gd name="T0" fmla="*/ 0 w 38"/>
                  <a:gd name="T1" fmla="*/ 341 h 341"/>
                  <a:gd name="T2" fmla="*/ 0 w 38"/>
                  <a:gd name="T3" fmla="*/ 341 h 341"/>
                  <a:gd name="T4" fmla="*/ 38 w 38"/>
                  <a:gd name="T5" fmla="*/ 341 h 341"/>
                  <a:gd name="T6" fmla="*/ 38 w 38"/>
                  <a:gd name="T7" fmla="*/ 0 h 341"/>
                  <a:gd name="T8" fmla="*/ 0 w 38"/>
                  <a:gd name="T9" fmla="*/ 0 h 341"/>
                  <a:gd name="T10" fmla="*/ 0 w 38"/>
                  <a:gd name="T11" fmla="*/ 341 h 341"/>
                </a:gdLst>
                <a:ahLst/>
                <a:cxnLst>
                  <a:cxn ang="0">
                    <a:pos x="T0" y="T1"/>
                  </a:cxn>
                  <a:cxn ang="0">
                    <a:pos x="T2" y="T3"/>
                  </a:cxn>
                  <a:cxn ang="0">
                    <a:pos x="T4" y="T5"/>
                  </a:cxn>
                  <a:cxn ang="0">
                    <a:pos x="T6" y="T7"/>
                  </a:cxn>
                  <a:cxn ang="0">
                    <a:pos x="T8" y="T9"/>
                  </a:cxn>
                  <a:cxn ang="0">
                    <a:pos x="T10" y="T11"/>
                  </a:cxn>
                </a:cxnLst>
                <a:rect l="0" t="0" r="r" b="b"/>
                <a:pathLst>
                  <a:path w="38" h="341">
                    <a:moveTo>
                      <a:pt x="0" y="341"/>
                    </a:moveTo>
                    <a:lnTo>
                      <a:pt x="0" y="341"/>
                    </a:lnTo>
                    <a:lnTo>
                      <a:pt x="38" y="341"/>
                    </a:lnTo>
                    <a:lnTo>
                      <a:pt x="38" y="0"/>
                    </a:lnTo>
                    <a:lnTo>
                      <a:pt x="0" y="0"/>
                    </a:lnTo>
                    <a:lnTo>
                      <a:pt x="0" y="34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0" name="Freeform 48">
                <a:extLst>
                  <a:ext uri="{FF2B5EF4-FFF2-40B4-BE49-F238E27FC236}">
                    <a16:creationId xmlns:a16="http://schemas.microsoft.com/office/drawing/2014/main" id="{8B38150E-C5A0-BA4B-9BCA-9440B6046F02}"/>
                  </a:ext>
                </a:extLst>
              </p:cNvPr>
              <p:cNvSpPr>
                <a:spLocks/>
              </p:cNvSpPr>
              <p:nvPr/>
            </p:nvSpPr>
            <p:spPr bwMode="auto">
              <a:xfrm>
                <a:off x="3545" y="1148"/>
                <a:ext cx="119" cy="144"/>
              </a:xfrm>
              <a:custGeom>
                <a:avLst/>
                <a:gdLst>
                  <a:gd name="T0" fmla="*/ 195 w 197"/>
                  <a:gd name="T1" fmla="*/ 172 h 231"/>
                  <a:gd name="T2" fmla="*/ 195 w 197"/>
                  <a:gd name="T3" fmla="*/ 172 h 231"/>
                  <a:gd name="T4" fmla="*/ 197 w 197"/>
                  <a:gd name="T5" fmla="*/ 225 h 231"/>
                  <a:gd name="T6" fmla="*/ 162 w 197"/>
                  <a:gd name="T7" fmla="*/ 225 h 231"/>
                  <a:gd name="T8" fmla="*/ 161 w 197"/>
                  <a:gd name="T9" fmla="*/ 188 h 231"/>
                  <a:gd name="T10" fmla="*/ 160 w 197"/>
                  <a:gd name="T11" fmla="*/ 188 h 231"/>
                  <a:gd name="T12" fmla="*/ 85 w 197"/>
                  <a:gd name="T13" fmla="*/ 231 h 231"/>
                  <a:gd name="T14" fmla="*/ 0 w 197"/>
                  <a:gd name="T15" fmla="*/ 139 h 231"/>
                  <a:gd name="T16" fmla="*/ 0 w 197"/>
                  <a:gd name="T17" fmla="*/ 0 h 231"/>
                  <a:gd name="T18" fmla="*/ 37 w 197"/>
                  <a:gd name="T19" fmla="*/ 0 h 231"/>
                  <a:gd name="T20" fmla="*/ 37 w 197"/>
                  <a:gd name="T21" fmla="*/ 135 h 231"/>
                  <a:gd name="T22" fmla="*/ 88 w 197"/>
                  <a:gd name="T23" fmla="*/ 196 h 231"/>
                  <a:gd name="T24" fmla="*/ 158 w 197"/>
                  <a:gd name="T25" fmla="*/ 110 h 231"/>
                  <a:gd name="T26" fmla="*/ 158 w 197"/>
                  <a:gd name="T27" fmla="*/ 0 h 231"/>
                  <a:gd name="T28" fmla="*/ 195 w 197"/>
                  <a:gd name="T29" fmla="*/ 0 h 231"/>
                  <a:gd name="T30" fmla="*/ 195 w 197"/>
                  <a:gd name="T31" fmla="*/ 17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7" h="231">
                    <a:moveTo>
                      <a:pt x="195" y="172"/>
                    </a:moveTo>
                    <a:lnTo>
                      <a:pt x="195" y="172"/>
                    </a:lnTo>
                    <a:cubicBezTo>
                      <a:pt x="195" y="192"/>
                      <a:pt x="197" y="210"/>
                      <a:pt x="197" y="225"/>
                    </a:cubicBezTo>
                    <a:lnTo>
                      <a:pt x="162" y="225"/>
                    </a:lnTo>
                    <a:cubicBezTo>
                      <a:pt x="162" y="213"/>
                      <a:pt x="161" y="200"/>
                      <a:pt x="161" y="188"/>
                    </a:cubicBezTo>
                    <a:lnTo>
                      <a:pt x="160" y="188"/>
                    </a:lnTo>
                    <a:cubicBezTo>
                      <a:pt x="150" y="210"/>
                      <a:pt x="122" y="231"/>
                      <a:pt x="85" y="231"/>
                    </a:cubicBezTo>
                    <a:cubicBezTo>
                      <a:pt x="26" y="231"/>
                      <a:pt x="0" y="193"/>
                      <a:pt x="0" y="139"/>
                    </a:cubicBezTo>
                    <a:lnTo>
                      <a:pt x="0" y="0"/>
                    </a:lnTo>
                    <a:lnTo>
                      <a:pt x="37" y="0"/>
                    </a:lnTo>
                    <a:lnTo>
                      <a:pt x="37" y="135"/>
                    </a:lnTo>
                    <a:cubicBezTo>
                      <a:pt x="37" y="173"/>
                      <a:pt x="53" y="196"/>
                      <a:pt x="88" y="196"/>
                    </a:cubicBezTo>
                    <a:cubicBezTo>
                      <a:pt x="137" y="196"/>
                      <a:pt x="158" y="161"/>
                      <a:pt x="158" y="110"/>
                    </a:cubicBezTo>
                    <a:lnTo>
                      <a:pt x="158" y="0"/>
                    </a:lnTo>
                    <a:lnTo>
                      <a:pt x="195" y="0"/>
                    </a:lnTo>
                    <a:lnTo>
                      <a:pt x="195" y="17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sp>
            <p:nvSpPr>
              <p:cNvPr id="81" name="Freeform 49">
                <a:extLst>
                  <a:ext uri="{FF2B5EF4-FFF2-40B4-BE49-F238E27FC236}">
                    <a16:creationId xmlns:a16="http://schemas.microsoft.com/office/drawing/2014/main" id="{634336A8-D539-9647-A61C-45738281A1C8}"/>
                  </a:ext>
                </a:extLst>
              </p:cNvPr>
              <p:cNvSpPr>
                <a:spLocks/>
              </p:cNvSpPr>
              <p:nvPr/>
            </p:nvSpPr>
            <p:spPr bwMode="auto">
              <a:xfrm>
                <a:off x="3702" y="1144"/>
                <a:ext cx="205" cy="144"/>
              </a:xfrm>
              <a:custGeom>
                <a:avLst/>
                <a:gdLst>
                  <a:gd name="T0" fmla="*/ 2 w 340"/>
                  <a:gd name="T1" fmla="*/ 60 h 231"/>
                  <a:gd name="T2" fmla="*/ 2 w 340"/>
                  <a:gd name="T3" fmla="*/ 60 h 231"/>
                  <a:gd name="T4" fmla="*/ 0 w 340"/>
                  <a:gd name="T5" fmla="*/ 6 h 231"/>
                  <a:gd name="T6" fmla="*/ 36 w 340"/>
                  <a:gd name="T7" fmla="*/ 6 h 231"/>
                  <a:gd name="T8" fmla="*/ 37 w 340"/>
                  <a:gd name="T9" fmla="*/ 43 h 231"/>
                  <a:gd name="T10" fmla="*/ 37 w 340"/>
                  <a:gd name="T11" fmla="*/ 43 h 231"/>
                  <a:gd name="T12" fmla="*/ 112 w 340"/>
                  <a:gd name="T13" fmla="*/ 0 h 231"/>
                  <a:gd name="T14" fmla="*/ 183 w 340"/>
                  <a:gd name="T15" fmla="*/ 43 h 231"/>
                  <a:gd name="T16" fmla="*/ 254 w 340"/>
                  <a:gd name="T17" fmla="*/ 0 h 231"/>
                  <a:gd name="T18" fmla="*/ 340 w 340"/>
                  <a:gd name="T19" fmla="*/ 95 h 231"/>
                  <a:gd name="T20" fmla="*/ 340 w 340"/>
                  <a:gd name="T21" fmla="*/ 231 h 231"/>
                  <a:gd name="T22" fmla="*/ 302 w 340"/>
                  <a:gd name="T23" fmla="*/ 231 h 231"/>
                  <a:gd name="T24" fmla="*/ 302 w 340"/>
                  <a:gd name="T25" fmla="*/ 96 h 231"/>
                  <a:gd name="T26" fmla="*/ 248 w 340"/>
                  <a:gd name="T27" fmla="*/ 35 h 231"/>
                  <a:gd name="T28" fmla="*/ 190 w 340"/>
                  <a:gd name="T29" fmla="*/ 101 h 231"/>
                  <a:gd name="T30" fmla="*/ 190 w 340"/>
                  <a:gd name="T31" fmla="*/ 231 h 231"/>
                  <a:gd name="T32" fmla="*/ 152 w 340"/>
                  <a:gd name="T33" fmla="*/ 231 h 231"/>
                  <a:gd name="T34" fmla="*/ 152 w 340"/>
                  <a:gd name="T35" fmla="*/ 104 h 231"/>
                  <a:gd name="T36" fmla="*/ 109 w 340"/>
                  <a:gd name="T37" fmla="*/ 35 h 231"/>
                  <a:gd name="T38" fmla="*/ 39 w 340"/>
                  <a:gd name="T39" fmla="*/ 121 h 231"/>
                  <a:gd name="T40" fmla="*/ 39 w 340"/>
                  <a:gd name="T41" fmla="*/ 231 h 231"/>
                  <a:gd name="T42" fmla="*/ 2 w 340"/>
                  <a:gd name="T43" fmla="*/ 231 h 231"/>
                  <a:gd name="T44" fmla="*/ 2 w 340"/>
                  <a:gd name="T45" fmla="*/ 6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0" h="231">
                    <a:moveTo>
                      <a:pt x="2" y="60"/>
                    </a:moveTo>
                    <a:lnTo>
                      <a:pt x="2" y="60"/>
                    </a:lnTo>
                    <a:cubicBezTo>
                      <a:pt x="2" y="39"/>
                      <a:pt x="0" y="21"/>
                      <a:pt x="0" y="6"/>
                    </a:cubicBezTo>
                    <a:lnTo>
                      <a:pt x="36" y="6"/>
                    </a:lnTo>
                    <a:cubicBezTo>
                      <a:pt x="36" y="18"/>
                      <a:pt x="37" y="31"/>
                      <a:pt x="37" y="43"/>
                    </a:cubicBezTo>
                    <a:lnTo>
                      <a:pt x="37" y="43"/>
                    </a:lnTo>
                    <a:cubicBezTo>
                      <a:pt x="48" y="21"/>
                      <a:pt x="75" y="0"/>
                      <a:pt x="112" y="0"/>
                    </a:cubicBezTo>
                    <a:cubicBezTo>
                      <a:pt x="161" y="0"/>
                      <a:pt x="176" y="28"/>
                      <a:pt x="183" y="43"/>
                    </a:cubicBezTo>
                    <a:cubicBezTo>
                      <a:pt x="200" y="17"/>
                      <a:pt x="220" y="0"/>
                      <a:pt x="254" y="0"/>
                    </a:cubicBezTo>
                    <a:cubicBezTo>
                      <a:pt x="319" y="0"/>
                      <a:pt x="340" y="36"/>
                      <a:pt x="340" y="95"/>
                    </a:cubicBezTo>
                    <a:lnTo>
                      <a:pt x="340" y="231"/>
                    </a:lnTo>
                    <a:lnTo>
                      <a:pt x="302" y="231"/>
                    </a:lnTo>
                    <a:lnTo>
                      <a:pt x="302" y="96"/>
                    </a:lnTo>
                    <a:cubicBezTo>
                      <a:pt x="302" y="65"/>
                      <a:pt x="291" y="35"/>
                      <a:pt x="248" y="35"/>
                    </a:cubicBezTo>
                    <a:cubicBezTo>
                      <a:pt x="216" y="35"/>
                      <a:pt x="190" y="61"/>
                      <a:pt x="190" y="101"/>
                    </a:cubicBezTo>
                    <a:lnTo>
                      <a:pt x="190" y="231"/>
                    </a:lnTo>
                    <a:lnTo>
                      <a:pt x="152" y="231"/>
                    </a:lnTo>
                    <a:lnTo>
                      <a:pt x="152" y="104"/>
                    </a:lnTo>
                    <a:cubicBezTo>
                      <a:pt x="152" y="54"/>
                      <a:pt x="140" y="35"/>
                      <a:pt x="109" y="35"/>
                    </a:cubicBezTo>
                    <a:cubicBezTo>
                      <a:pt x="61" y="35"/>
                      <a:pt x="39" y="70"/>
                      <a:pt x="39" y="121"/>
                    </a:cubicBezTo>
                    <a:lnTo>
                      <a:pt x="39" y="231"/>
                    </a:lnTo>
                    <a:lnTo>
                      <a:pt x="2" y="231"/>
                    </a:lnTo>
                    <a:lnTo>
                      <a:pt x="2" y="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3199"/>
              </a:p>
            </p:txBody>
          </p:sp>
        </p:grpSp>
      </p:grpSp>
      <p:pic>
        <p:nvPicPr>
          <p:cNvPr id="32" name="Picture 31" descr="AETC_Program-color-outline-01.png">
            <a:extLst>
              <a:ext uri="{FF2B5EF4-FFF2-40B4-BE49-F238E27FC236}">
                <a16:creationId xmlns:a16="http://schemas.microsoft.com/office/drawing/2014/main" id="{400B0881-8D63-A24F-AB7E-31C0F39579C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30684" y="4585350"/>
            <a:ext cx="1092764" cy="419187"/>
          </a:xfrm>
          <a:prstGeom prst="rect">
            <a:avLst/>
          </a:prstGeom>
        </p:spPr>
      </p:pic>
      <p:sp>
        <p:nvSpPr>
          <p:cNvPr id="33" name="Text Placeholder 15">
            <a:extLst>
              <a:ext uri="{FF2B5EF4-FFF2-40B4-BE49-F238E27FC236}">
                <a16:creationId xmlns:a16="http://schemas.microsoft.com/office/drawing/2014/main" id="{DE11159E-F35E-AD4D-B16A-15ECC19E36AA}"/>
              </a:ext>
            </a:extLst>
          </p:cNvPr>
          <p:cNvSpPr>
            <a:spLocks noGrp="1"/>
          </p:cNvSpPr>
          <p:nvPr>
            <p:ph type="body" sz="quarter" idx="18" hasCustomPrompt="1"/>
          </p:nvPr>
        </p:nvSpPr>
        <p:spPr>
          <a:xfrm>
            <a:off x="438219" y="2351569"/>
            <a:ext cx="7108856" cy="1554480"/>
          </a:xfrm>
          <a:prstGeom prst="rect">
            <a:avLst/>
          </a:prstGeom>
        </p:spPr>
        <p:txBody>
          <a:bodyPr lIns="91440" tIns="91440" rIns="91440" bIns="91440" anchor="ctr" anchorCtr="0">
            <a:noAutofit/>
          </a:bodyPr>
          <a:lstStyle>
            <a:lvl1pPr marL="0" indent="0" algn="l">
              <a:lnSpc>
                <a:spcPts val="2000"/>
              </a:lnSpc>
              <a:spcBef>
                <a:spcPts val="0"/>
              </a:spcBef>
              <a:spcAft>
                <a:spcPts val="0"/>
              </a:spcAft>
              <a:buNone/>
              <a:defRPr sz="1800" baseline="0">
                <a:solidFill>
                  <a:schemeClr val="bg1">
                    <a:lumMod val="95000"/>
                  </a:schemeClr>
                </a:solidFill>
                <a:latin typeface="Arial"/>
              </a:defRPr>
            </a:lvl1pPr>
            <a:lvl2pPr marL="0" indent="0" algn="l">
              <a:spcBef>
                <a:spcPts val="0"/>
              </a:spcBef>
              <a:buNone/>
              <a:defRPr sz="1350" i="1">
                <a:solidFill>
                  <a:schemeClr val="accent2"/>
                </a:solidFill>
                <a:latin typeface="Arial"/>
              </a:defRPr>
            </a:lvl2pPr>
            <a:lvl3pPr marL="0" indent="0" algn="l">
              <a:spcBef>
                <a:spcPts val="0"/>
              </a:spcBef>
              <a:buNone/>
              <a:defRPr sz="1200" i="1">
                <a:solidFill>
                  <a:schemeClr val="accent2"/>
                </a:solidFill>
                <a:latin typeface="Arial"/>
              </a:defRPr>
            </a:lvl3pPr>
            <a:lvl4pPr marL="471488" indent="0" algn="ctr">
              <a:buNone/>
              <a:defRPr/>
            </a:lvl4pPr>
            <a:lvl5pPr marL="602456" indent="0" algn="ctr">
              <a:buNone/>
              <a:defRPr/>
            </a:lvl5pPr>
          </a:lstStyle>
          <a:p>
            <a:pPr lvl="0"/>
            <a:r>
              <a:rPr lang="en-US" dirty="0"/>
              <a:t>Click and Add Speaker Info</a:t>
            </a:r>
          </a:p>
        </p:txBody>
      </p:sp>
    </p:spTree>
    <p:extLst>
      <p:ext uri="{BB962C8B-B14F-4D97-AF65-F5344CB8AC3E}">
        <p14:creationId xmlns:p14="http://schemas.microsoft.com/office/powerpoint/2010/main" val="2231026301"/>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en Blue_No_Title">
    <p:spTree>
      <p:nvGrpSpPr>
        <p:cNvPr id="1" name=""/>
        <p:cNvGrpSpPr/>
        <p:nvPr/>
      </p:nvGrpSpPr>
      <p:grpSpPr>
        <a:xfrm>
          <a:off x="0" y="0"/>
          <a:ext cx="0" cy="0"/>
          <a:chOff x="0" y="0"/>
          <a:chExt cx="0" cy="0"/>
        </a:xfrm>
      </p:grpSpPr>
      <p:pic>
        <p:nvPicPr>
          <p:cNvPr id="12" name="Picture 11" descr="Blue_Background.png"/>
          <p:cNvPicPr>
            <a:picLocks/>
          </p:cNvPicPr>
          <p:nvPr userDrawn="1"/>
        </p:nvPicPr>
        <p:blipFill>
          <a:blip r:embed="rId2">
            <a:extLst>
              <a:ext uri="{28A0092B-C50C-407E-A947-70E740481C1C}">
                <a14:useLocalDpi xmlns:a14="http://schemas.microsoft.com/office/drawing/2010/main"/>
              </a:ext>
            </a:extLst>
          </a:blip>
          <a:stretch>
            <a:fillRect/>
          </a:stretch>
        </p:blipFill>
        <p:spPr>
          <a:xfrm>
            <a:off x="-3606" y="2"/>
            <a:ext cx="9155137" cy="5160516"/>
          </a:xfrm>
          <a:prstGeom prst="rect">
            <a:avLst/>
          </a:prstGeom>
        </p:spPr>
      </p:pic>
      <p:pic>
        <p:nvPicPr>
          <p:cNvPr id="5" name="Picture 4" descr="NatHIVcurriculum_logo_white_thik.png">
            <a:extLst>
              <a:ext uri="{FF2B5EF4-FFF2-40B4-BE49-F238E27FC236}">
                <a16:creationId xmlns:a16="http://schemas.microsoft.com/office/drawing/2014/main" id="{4417462E-BA3E-4849-AC3A-387A995D31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012010" y="4777739"/>
            <a:ext cx="1127141" cy="365760"/>
          </a:xfrm>
          <a:prstGeom prst="rect">
            <a:avLst/>
          </a:prstGeom>
        </p:spPr>
      </p:pic>
    </p:spTree>
    <p:extLst>
      <p:ext uri="{BB962C8B-B14F-4D97-AF65-F5344CB8AC3E}">
        <p14:creationId xmlns:p14="http://schemas.microsoft.com/office/powerpoint/2010/main" val="375961709"/>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isclosu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09BA65-A34C-F344-8542-C4A4DC949BD8}"/>
              </a:ext>
            </a:extLst>
          </p:cNvPr>
          <p:cNvSpPr/>
          <p:nvPr userDrawn="1"/>
        </p:nvSpPr>
        <p:spPr>
          <a:xfrm>
            <a:off x="0" y="925693"/>
            <a:ext cx="9162288" cy="4224528"/>
          </a:xfrm>
          <a:prstGeom prst="rect">
            <a:avLst/>
          </a:prstGeom>
          <a:gradFill>
            <a:gsLst>
              <a:gs pos="0">
                <a:srgbClr val="003860"/>
              </a:gs>
              <a:gs pos="100000">
                <a:srgbClr val="005EA1"/>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57" name="Rectangle 56"/>
          <p:cNvSpPr/>
          <p:nvPr/>
        </p:nvSpPr>
        <p:spPr>
          <a:xfrm>
            <a:off x="323850" y="269271"/>
            <a:ext cx="8503918" cy="461665"/>
          </a:xfrm>
          <a:prstGeom prst="rect">
            <a:avLst/>
          </a:prstGeom>
        </p:spPr>
        <p:txBody>
          <a:bodyPr wrap="square" lIns="68580" anchor="ctr">
            <a:spAutoFit/>
          </a:bodyPr>
          <a:lstStyle/>
          <a:p>
            <a:pPr defTabSz="342900">
              <a:spcAft>
                <a:spcPts val="0"/>
              </a:spcAft>
            </a:pPr>
            <a:r>
              <a:rPr lang="en-US" sz="2400" cap="none" baseline="0" dirty="0">
                <a:solidFill>
                  <a:schemeClr val="bg1"/>
                </a:solidFill>
                <a:latin typeface="Arial" pitchFamily="-108" charset="0"/>
                <a:ea typeface="ＭＳ Ｐゴシック" pitchFamily="-108" charset="-128"/>
                <a:cs typeface="ＭＳ Ｐゴシック" pitchFamily="-108" charset="-128"/>
              </a:rPr>
              <a:t>Disclosures</a:t>
            </a:r>
          </a:p>
        </p:txBody>
      </p:sp>
      <p:sp>
        <p:nvSpPr>
          <p:cNvPr id="2" name="Title 1"/>
          <p:cNvSpPr>
            <a:spLocks noGrp="1"/>
          </p:cNvSpPr>
          <p:nvPr>
            <p:ph type="title" hasCustomPrompt="1"/>
          </p:nvPr>
        </p:nvSpPr>
        <p:spPr>
          <a:xfrm>
            <a:off x="323850" y="1266332"/>
            <a:ext cx="8515350" cy="2804922"/>
          </a:xfrm>
          <a:prstGeom prst="rect">
            <a:avLst/>
          </a:prstGeom>
        </p:spPr>
        <p:txBody>
          <a:bodyPr anchor="t" anchorCtr="0">
            <a:normAutofit/>
          </a:bodyPr>
          <a:lstStyle>
            <a:lvl1pPr algn="l">
              <a:defRPr sz="2000" baseline="0">
                <a:solidFill>
                  <a:schemeClr val="bg1"/>
                </a:solidFill>
                <a:latin typeface="Arial"/>
                <a:cs typeface="Arial"/>
              </a:defRPr>
            </a:lvl1pPr>
          </a:lstStyle>
          <a:p>
            <a:r>
              <a:rPr lang="en-US" dirty="0"/>
              <a:t>Type in Speaker name, disclosure information</a:t>
            </a:r>
          </a:p>
        </p:txBody>
      </p:sp>
      <p:cxnSp>
        <p:nvCxnSpPr>
          <p:cNvPr id="9" name="Straight Connector 8"/>
          <p:cNvCxnSpPr/>
          <p:nvPr/>
        </p:nvCxnSpPr>
        <p:spPr>
          <a:xfrm>
            <a:off x="1"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2427498"/>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pen White ">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23850" y="97263"/>
            <a:ext cx="8497062" cy="818388"/>
          </a:xfrm>
          <a:prstGeom prst="rect">
            <a:avLst/>
          </a:prstGeom>
        </p:spPr>
        <p:txBody>
          <a:bodyPr anchor="ctr" anchorCtr="0">
            <a:normAutofit/>
          </a:bodyPr>
          <a:lstStyle>
            <a:lvl1pPr algn="l">
              <a:defRPr sz="2400" baseline="0">
                <a:solidFill>
                  <a:schemeClr val="tx1"/>
                </a:solidFill>
                <a:latin typeface="Arial"/>
                <a:cs typeface="Arial"/>
              </a:defRPr>
            </a:lvl1pPr>
          </a:lstStyle>
          <a:p>
            <a:r>
              <a:rPr lang="en-US" dirty="0"/>
              <a:t>Open White Layout: click to add title</a:t>
            </a:r>
          </a:p>
        </p:txBody>
      </p:sp>
      <p:sp>
        <p:nvSpPr>
          <p:cNvPr id="52"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53" name="Logo Stacked V2">
            <a:extLst>
              <a:ext uri="{FF2B5EF4-FFF2-40B4-BE49-F238E27FC236}">
                <a16:creationId xmlns:a16="http://schemas.microsoft.com/office/drawing/2014/main" id="{9EBAE904-6B14-1B48-83A6-BBB10B6B166D}"/>
              </a:ext>
            </a:extLst>
          </p:cNvPr>
          <p:cNvGrpSpPr>
            <a:grpSpLocks noChangeAspect="1"/>
          </p:cNvGrpSpPr>
          <p:nvPr userDrawn="1"/>
        </p:nvGrpSpPr>
        <p:grpSpPr>
          <a:xfrm>
            <a:off x="8071600" y="4860986"/>
            <a:ext cx="993262" cy="226314"/>
            <a:chOff x="680865" y="3439338"/>
            <a:chExt cx="4686473" cy="1068091"/>
          </a:xfrm>
        </p:grpSpPr>
        <p:pic>
          <p:nvPicPr>
            <p:cNvPr id="54" name="Logomark V2">
              <a:extLst>
                <a:ext uri="{FF2B5EF4-FFF2-40B4-BE49-F238E27FC236}">
                  <a16:creationId xmlns:a16="http://schemas.microsoft.com/office/drawing/2014/main" id="{C461C26B-1458-204F-BE5C-3AB328773B0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55" name="Nat HIV Cur logo type stacked">
              <a:extLst>
                <a:ext uri="{FF2B5EF4-FFF2-40B4-BE49-F238E27FC236}">
                  <a16:creationId xmlns:a16="http://schemas.microsoft.com/office/drawing/2014/main" id="{51D397EA-35B7-3441-A55C-06ED32AA7A92}"/>
                </a:ext>
              </a:extLst>
            </p:cNvPr>
            <p:cNvGrpSpPr>
              <a:grpSpLocks noChangeAspect="1"/>
            </p:cNvGrpSpPr>
            <p:nvPr/>
          </p:nvGrpSpPr>
          <p:grpSpPr bwMode="auto">
            <a:xfrm>
              <a:off x="1898650" y="3455065"/>
              <a:ext cx="3468688" cy="1036638"/>
              <a:chOff x="1196" y="1585"/>
              <a:chExt cx="2185" cy="653"/>
            </a:xfrm>
          </p:grpSpPr>
          <p:sp>
            <p:nvSpPr>
              <p:cNvPr id="56" name="Freeform 5">
                <a:extLst>
                  <a:ext uri="{FF2B5EF4-FFF2-40B4-BE49-F238E27FC236}">
                    <a16:creationId xmlns:a16="http://schemas.microsoft.com/office/drawing/2014/main" id="{4A59C6AF-A84B-234D-B668-6A55C53F2425}"/>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6">
                <a:extLst>
                  <a:ext uri="{FF2B5EF4-FFF2-40B4-BE49-F238E27FC236}">
                    <a16:creationId xmlns:a16="http://schemas.microsoft.com/office/drawing/2014/main" id="{9AAFF09C-53A7-E040-8D61-60CDC19732B7}"/>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7">
                <a:extLst>
                  <a:ext uri="{FF2B5EF4-FFF2-40B4-BE49-F238E27FC236}">
                    <a16:creationId xmlns:a16="http://schemas.microsoft.com/office/drawing/2014/main" id="{4D666CC3-245B-9B41-9FA0-31D76202512C}"/>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8">
                <a:extLst>
                  <a:ext uri="{FF2B5EF4-FFF2-40B4-BE49-F238E27FC236}">
                    <a16:creationId xmlns:a16="http://schemas.microsoft.com/office/drawing/2014/main" id="{BEF789A9-FFBD-7E45-B2EF-E8616256CBC4}"/>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9">
                <a:extLst>
                  <a:ext uri="{FF2B5EF4-FFF2-40B4-BE49-F238E27FC236}">
                    <a16:creationId xmlns:a16="http://schemas.microsoft.com/office/drawing/2014/main" id="{8E3837A3-FC59-9E47-8447-47DAFFFDB8B8}"/>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1" name="Freeform 10">
                <a:extLst>
                  <a:ext uri="{FF2B5EF4-FFF2-40B4-BE49-F238E27FC236}">
                    <a16:creationId xmlns:a16="http://schemas.microsoft.com/office/drawing/2014/main" id="{2577CF09-76A8-8E40-A352-482446F601BF}"/>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2" name="Freeform 11">
                <a:extLst>
                  <a:ext uri="{FF2B5EF4-FFF2-40B4-BE49-F238E27FC236}">
                    <a16:creationId xmlns:a16="http://schemas.microsoft.com/office/drawing/2014/main" id="{F03383E1-C861-B24E-A6CD-14C82258BFF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3" name="Freeform 12">
                <a:extLst>
                  <a:ext uri="{FF2B5EF4-FFF2-40B4-BE49-F238E27FC236}">
                    <a16:creationId xmlns:a16="http://schemas.microsoft.com/office/drawing/2014/main" id="{A73CCD6E-EFBC-DC4C-986E-78059667158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4" name="Freeform 13">
                <a:extLst>
                  <a:ext uri="{FF2B5EF4-FFF2-40B4-BE49-F238E27FC236}">
                    <a16:creationId xmlns:a16="http://schemas.microsoft.com/office/drawing/2014/main" id="{3418AF55-7EDF-F24C-BE52-B409F8A6B8F6}"/>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5" name="Freeform 14">
                <a:extLst>
                  <a:ext uri="{FF2B5EF4-FFF2-40B4-BE49-F238E27FC236}">
                    <a16:creationId xmlns:a16="http://schemas.microsoft.com/office/drawing/2014/main" id="{87790804-A0D0-164B-87AB-DC0652C0C2BF}"/>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6" name="Freeform 15">
                <a:extLst>
                  <a:ext uri="{FF2B5EF4-FFF2-40B4-BE49-F238E27FC236}">
                    <a16:creationId xmlns:a16="http://schemas.microsoft.com/office/drawing/2014/main" id="{06AB5723-92F3-DA40-BDE0-F09908F1898E}"/>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7" name="Freeform 16">
                <a:extLst>
                  <a:ext uri="{FF2B5EF4-FFF2-40B4-BE49-F238E27FC236}">
                    <a16:creationId xmlns:a16="http://schemas.microsoft.com/office/drawing/2014/main" id="{25FEB00F-A3CD-894A-BA1D-70DA7F665989}"/>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8" name="Freeform 17">
                <a:extLst>
                  <a:ext uri="{FF2B5EF4-FFF2-40B4-BE49-F238E27FC236}">
                    <a16:creationId xmlns:a16="http://schemas.microsoft.com/office/drawing/2014/main" id="{5F7402C8-594E-1548-BAE0-7D4603FA91EE}"/>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9" name="Freeform 18">
                <a:extLst>
                  <a:ext uri="{FF2B5EF4-FFF2-40B4-BE49-F238E27FC236}">
                    <a16:creationId xmlns:a16="http://schemas.microsoft.com/office/drawing/2014/main" id="{82F0F2A1-5C5C-D84E-B5C2-70E5BA1D3D73}"/>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0" name="Freeform 19">
                <a:extLst>
                  <a:ext uri="{FF2B5EF4-FFF2-40B4-BE49-F238E27FC236}">
                    <a16:creationId xmlns:a16="http://schemas.microsoft.com/office/drawing/2014/main" id="{6E2DD568-78A3-F940-8FD6-5990C7005AC9}"/>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1" name="Freeform 20">
                <a:extLst>
                  <a:ext uri="{FF2B5EF4-FFF2-40B4-BE49-F238E27FC236}">
                    <a16:creationId xmlns:a16="http://schemas.microsoft.com/office/drawing/2014/main" id="{A5C8CAAC-9DE7-7849-923A-9C2011237E9C}"/>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2" name="Freeform 21">
                <a:extLst>
                  <a:ext uri="{FF2B5EF4-FFF2-40B4-BE49-F238E27FC236}">
                    <a16:creationId xmlns:a16="http://schemas.microsoft.com/office/drawing/2014/main" id="{FF7CBDAF-9D87-EF4D-84C8-D431F56659F0}"/>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3" name="Freeform 22">
                <a:extLst>
                  <a:ext uri="{FF2B5EF4-FFF2-40B4-BE49-F238E27FC236}">
                    <a16:creationId xmlns:a16="http://schemas.microsoft.com/office/drawing/2014/main" id="{B6C49B7C-414B-8F41-BE88-E5603544033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4" name="Freeform 23">
                <a:extLst>
                  <a:ext uri="{FF2B5EF4-FFF2-40B4-BE49-F238E27FC236}">
                    <a16:creationId xmlns:a16="http://schemas.microsoft.com/office/drawing/2014/main" id="{C4643A58-C5D9-9040-86A2-6BAB2B217DB4}"/>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5" name="Freeform 24">
                <a:extLst>
                  <a:ext uri="{FF2B5EF4-FFF2-40B4-BE49-F238E27FC236}">
                    <a16:creationId xmlns:a16="http://schemas.microsoft.com/office/drawing/2014/main" id="{36AA4B85-D40D-6940-AB35-C63F27367226}"/>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76" name="Freeform 25">
                <a:extLst>
                  <a:ext uri="{FF2B5EF4-FFF2-40B4-BE49-F238E27FC236}">
                    <a16:creationId xmlns:a16="http://schemas.microsoft.com/office/drawing/2014/main" id="{579A644D-1D25-C746-BBA2-72FD6F12D30E}"/>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2110182743"/>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knowledge_HRSA">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35" name="Rectangle 34"/>
          <p:cNvSpPr/>
          <p:nvPr userDrawn="1"/>
        </p:nvSpPr>
        <p:spPr>
          <a:xfrm>
            <a:off x="295189" y="89397"/>
            <a:ext cx="8503918" cy="822624"/>
          </a:xfrm>
          <a:prstGeom prst="rect">
            <a:avLst/>
          </a:prstGeom>
        </p:spPr>
        <p:txBody>
          <a:bodyPr wrap="square" lIns="68580" anchor="ctr">
            <a:normAutofit/>
          </a:bodyPr>
          <a:lstStyle/>
          <a:p>
            <a:pPr defTabSz="342900">
              <a:spcAft>
                <a:spcPts val="0"/>
              </a:spcAft>
            </a:pPr>
            <a:r>
              <a:rPr lang="en-US" sz="2400" cap="none" baseline="0">
                <a:solidFill>
                  <a:schemeClr val="bg1"/>
                </a:solidFill>
                <a:latin typeface="Arial" pitchFamily="-108" charset="0"/>
                <a:ea typeface="ＭＳ Ｐゴシック" pitchFamily="-108" charset="-128"/>
                <a:cs typeface="ＭＳ Ｐゴシック" pitchFamily="-108" charset="-128"/>
              </a:rPr>
              <a:t>Acknowledgments</a:t>
            </a:r>
            <a:endParaRPr lang="en-US" sz="2400" cap="none" baseline="0" dirty="0">
              <a:solidFill>
                <a:schemeClr val="bg1"/>
              </a:solidFill>
              <a:latin typeface="Arial" pitchFamily="-108" charset="0"/>
              <a:ea typeface="ＭＳ Ｐゴシック" pitchFamily="-108" charset="-128"/>
              <a:cs typeface="ＭＳ Ｐゴシック" pitchFamily="-108" charset="-128"/>
            </a:endParaRPr>
          </a:p>
        </p:txBody>
      </p:sp>
      <p:cxnSp>
        <p:nvCxnSpPr>
          <p:cNvPr id="32" name="Straight Connector 31">
            <a:extLst>
              <a:ext uri="{FF2B5EF4-FFF2-40B4-BE49-F238E27FC236}">
                <a16:creationId xmlns:a16="http://schemas.microsoft.com/office/drawing/2014/main" id="{BDC6986E-3A3F-0247-8FD0-66D5A81FDF2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B1CDD72-3EE1-8AA0-00ED-B78E18652EA4}"/>
              </a:ext>
            </a:extLst>
          </p:cNvPr>
          <p:cNvSpPr txBox="1"/>
          <p:nvPr userDrawn="1"/>
        </p:nvSpPr>
        <p:spPr>
          <a:xfrm>
            <a:off x="462066" y="1206396"/>
            <a:ext cx="8221581" cy="1606787"/>
          </a:xfrm>
          <a:prstGeom prst="rect">
            <a:avLst/>
          </a:prstGeom>
          <a:noFill/>
        </p:spPr>
        <p:txBody>
          <a:bodyPr wrap="square" rtlCol="0">
            <a:spAutoFit/>
          </a:bodyPr>
          <a:lstStyle/>
          <a:p>
            <a:pPr>
              <a:lnSpc>
                <a:spcPts val="2400"/>
              </a:lnSpc>
            </a:pPr>
            <a:r>
              <a:rPr lang="en-US" sz="1800" dirty="0">
                <a:solidFill>
                  <a:schemeClr val="tx1"/>
                </a:solidFill>
                <a:latin typeface="Arial"/>
              </a:rPr>
              <a:t>The production of this </a:t>
            </a:r>
            <a:r>
              <a:rPr lang="en-US" sz="1800" b="1" dirty="0">
                <a:solidFill>
                  <a:srgbClr val="222869"/>
                </a:solidFill>
                <a:latin typeface="Arial"/>
              </a:rPr>
              <a:t>National </a:t>
            </a:r>
            <a:r>
              <a:rPr lang="en-US" sz="1800" b="1" dirty="0">
                <a:solidFill>
                  <a:srgbClr val="C1171E"/>
                </a:solidFill>
                <a:latin typeface="Arial"/>
              </a:rPr>
              <a:t>HIV </a:t>
            </a:r>
            <a:r>
              <a:rPr lang="en-US" sz="1800" b="1" dirty="0">
                <a:solidFill>
                  <a:srgbClr val="222869"/>
                </a:solidFill>
                <a:latin typeface="Arial"/>
              </a:rPr>
              <a:t>Curriculum</a:t>
            </a:r>
            <a:r>
              <a:rPr lang="en-US" sz="1800" dirty="0">
                <a:solidFill>
                  <a:schemeClr val="tx1"/>
                </a:solidFill>
                <a:latin typeface="Arial"/>
              </a:rPr>
              <a:t> Mini-Lecture was supported by Grant U1OHA32104 from the Health Resources and Services Administration (HRSA) of the U.S. Department of Health and Human Services (HHS). Its contents are solely the responsibility of the University of Washington IDEA Program and do not necessarily represent the official views of HRSA or HHS. </a:t>
            </a:r>
          </a:p>
        </p:txBody>
      </p:sp>
      <p:pic>
        <p:nvPicPr>
          <p:cNvPr id="36" name="Picture 35" descr="AETC_Program-color-outline-01.png">
            <a:extLst>
              <a:ext uri="{FF2B5EF4-FFF2-40B4-BE49-F238E27FC236}">
                <a16:creationId xmlns:a16="http://schemas.microsoft.com/office/drawing/2014/main" id="{6202D818-35D1-91A8-E4DD-A3CB7816130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21549" y="3801943"/>
            <a:ext cx="1951461" cy="640080"/>
          </a:xfrm>
          <a:prstGeom prst="rect">
            <a:avLst/>
          </a:prstGeom>
        </p:spPr>
      </p:pic>
      <p:grpSp>
        <p:nvGrpSpPr>
          <p:cNvPr id="37" name="Logo Stacked V2">
            <a:extLst>
              <a:ext uri="{FF2B5EF4-FFF2-40B4-BE49-F238E27FC236}">
                <a16:creationId xmlns:a16="http://schemas.microsoft.com/office/drawing/2014/main" id="{990F1EDC-1DB5-EBAE-3CE9-595A75C1A799}"/>
              </a:ext>
            </a:extLst>
          </p:cNvPr>
          <p:cNvGrpSpPr>
            <a:grpSpLocks noChangeAspect="1"/>
          </p:cNvGrpSpPr>
          <p:nvPr userDrawn="1"/>
        </p:nvGrpSpPr>
        <p:grpSpPr>
          <a:xfrm>
            <a:off x="3376350" y="3803044"/>
            <a:ext cx="2404630" cy="563949"/>
            <a:chOff x="680865" y="3439338"/>
            <a:chExt cx="4686473" cy="1068091"/>
          </a:xfrm>
        </p:grpSpPr>
        <p:pic>
          <p:nvPicPr>
            <p:cNvPr id="38" name="Logomark V2">
              <a:extLst>
                <a:ext uri="{FF2B5EF4-FFF2-40B4-BE49-F238E27FC236}">
                  <a16:creationId xmlns:a16="http://schemas.microsoft.com/office/drawing/2014/main" id="{07BDD23E-5F22-C206-9F80-90C6C3A66D81}"/>
                </a:ext>
              </a:extLst>
            </p:cNvPr>
            <p:cNvPicPr>
              <a:picLocks noChangeAspect="1"/>
            </p:cNvPicPr>
            <p:nvPr/>
          </p:nvPicPr>
          <p:blipFill>
            <a:blip r:embed="rId4"/>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CCE1F43E-2566-50AA-5486-2053503615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E45FEB8F-00F7-E411-3898-5A10D08B92E9}"/>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2" name="Freeform 6">
                <a:extLst>
                  <a:ext uri="{FF2B5EF4-FFF2-40B4-BE49-F238E27FC236}">
                    <a16:creationId xmlns:a16="http://schemas.microsoft.com/office/drawing/2014/main" id="{66E950A7-3025-7E3E-0DFD-6B21938568F4}"/>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3" name="Freeform 7">
                <a:extLst>
                  <a:ext uri="{FF2B5EF4-FFF2-40B4-BE49-F238E27FC236}">
                    <a16:creationId xmlns:a16="http://schemas.microsoft.com/office/drawing/2014/main" id="{9B586105-F97C-6C36-ACF1-F4D52CBD776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4" name="Freeform 8">
                <a:extLst>
                  <a:ext uri="{FF2B5EF4-FFF2-40B4-BE49-F238E27FC236}">
                    <a16:creationId xmlns:a16="http://schemas.microsoft.com/office/drawing/2014/main" id="{2BAD9CA9-B631-EF8E-8937-661F8971D008}"/>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5" name="Freeform 9">
                <a:extLst>
                  <a:ext uri="{FF2B5EF4-FFF2-40B4-BE49-F238E27FC236}">
                    <a16:creationId xmlns:a16="http://schemas.microsoft.com/office/drawing/2014/main" id="{9DFD11F3-2C52-A621-91F1-D4E15310F69C}"/>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6" name="Freeform 10">
                <a:extLst>
                  <a:ext uri="{FF2B5EF4-FFF2-40B4-BE49-F238E27FC236}">
                    <a16:creationId xmlns:a16="http://schemas.microsoft.com/office/drawing/2014/main" id="{3924B121-EC30-DFD4-AD09-8FC41C09BC6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7" name="Freeform 11">
                <a:extLst>
                  <a:ext uri="{FF2B5EF4-FFF2-40B4-BE49-F238E27FC236}">
                    <a16:creationId xmlns:a16="http://schemas.microsoft.com/office/drawing/2014/main" id="{62406ADA-3FA8-9CC1-B18F-BC30C917595A}"/>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8" name="Freeform 12">
                <a:extLst>
                  <a:ext uri="{FF2B5EF4-FFF2-40B4-BE49-F238E27FC236}">
                    <a16:creationId xmlns:a16="http://schemas.microsoft.com/office/drawing/2014/main" id="{1425549B-3664-9AB8-9C60-AD8E95A25AA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9" name="Freeform 13">
                <a:extLst>
                  <a:ext uri="{FF2B5EF4-FFF2-40B4-BE49-F238E27FC236}">
                    <a16:creationId xmlns:a16="http://schemas.microsoft.com/office/drawing/2014/main" id="{AB1D8A4F-ED74-7839-A0A7-CF68F186BBCC}"/>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0" name="Freeform 14">
                <a:extLst>
                  <a:ext uri="{FF2B5EF4-FFF2-40B4-BE49-F238E27FC236}">
                    <a16:creationId xmlns:a16="http://schemas.microsoft.com/office/drawing/2014/main" id="{B262DC15-9597-7F8E-97B1-16E5B75D8634}"/>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1" name="Freeform 15">
                <a:extLst>
                  <a:ext uri="{FF2B5EF4-FFF2-40B4-BE49-F238E27FC236}">
                    <a16:creationId xmlns:a16="http://schemas.microsoft.com/office/drawing/2014/main" id="{2A26241E-09CE-874D-43CA-0DF0CFBF183A}"/>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2" name="Freeform 16">
                <a:extLst>
                  <a:ext uri="{FF2B5EF4-FFF2-40B4-BE49-F238E27FC236}">
                    <a16:creationId xmlns:a16="http://schemas.microsoft.com/office/drawing/2014/main" id="{681BD4B9-30CF-DE01-6E04-AD8ED9262B6F}"/>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3" name="Freeform 17">
                <a:extLst>
                  <a:ext uri="{FF2B5EF4-FFF2-40B4-BE49-F238E27FC236}">
                    <a16:creationId xmlns:a16="http://schemas.microsoft.com/office/drawing/2014/main" id="{82F92E4E-A653-1D89-649E-587F6988DBEF}"/>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4" name="Freeform 18">
                <a:extLst>
                  <a:ext uri="{FF2B5EF4-FFF2-40B4-BE49-F238E27FC236}">
                    <a16:creationId xmlns:a16="http://schemas.microsoft.com/office/drawing/2014/main" id="{40601294-9288-9E71-1F85-4A844AA41FEF}"/>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5" name="Freeform 19">
                <a:extLst>
                  <a:ext uri="{FF2B5EF4-FFF2-40B4-BE49-F238E27FC236}">
                    <a16:creationId xmlns:a16="http://schemas.microsoft.com/office/drawing/2014/main" id="{9FCA86EF-097A-99EE-C2E3-3F369BF2427C}"/>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6" name="Freeform 20">
                <a:extLst>
                  <a:ext uri="{FF2B5EF4-FFF2-40B4-BE49-F238E27FC236}">
                    <a16:creationId xmlns:a16="http://schemas.microsoft.com/office/drawing/2014/main" id="{1245B472-3F8D-CD02-5C33-78218BC644FE}"/>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7" name="Freeform 21">
                <a:extLst>
                  <a:ext uri="{FF2B5EF4-FFF2-40B4-BE49-F238E27FC236}">
                    <a16:creationId xmlns:a16="http://schemas.microsoft.com/office/drawing/2014/main" id="{D613E3F1-5960-2008-58FA-3064B61154CF}"/>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8" name="Freeform 22">
                <a:extLst>
                  <a:ext uri="{FF2B5EF4-FFF2-40B4-BE49-F238E27FC236}">
                    <a16:creationId xmlns:a16="http://schemas.microsoft.com/office/drawing/2014/main" id="{47994C3E-A589-0E76-98F1-F60F3CCEB4B4}"/>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9" name="Freeform 23">
                <a:extLst>
                  <a:ext uri="{FF2B5EF4-FFF2-40B4-BE49-F238E27FC236}">
                    <a16:creationId xmlns:a16="http://schemas.microsoft.com/office/drawing/2014/main" id="{EE8D9322-3A33-C472-2D29-CCAB5E7DC167}"/>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0" name="Freeform 24">
                <a:extLst>
                  <a:ext uri="{FF2B5EF4-FFF2-40B4-BE49-F238E27FC236}">
                    <a16:creationId xmlns:a16="http://schemas.microsoft.com/office/drawing/2014/main" id="{3DBD9D93-D472-BBEC-20F3-02492DED13E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1" name="Freeform 25">
                <a:extLst>
                  <a:ext uri="{FF2B5EF4-FFF2-40B4-BE49-F238E27FC236}">
                    <a16:creationId xmlns:a16="http://schemas.microsoft.com/office/drawing/2014/main" id="{5CE505BE-78A4-3604-B3FD-FDCCFFD9FD9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pic>
        <p:nvPicPr>
          <p:cNvPr id="62" name="Picture 61">
            <a:extLst>
              <a:ext uri="{FF2B5EF4-FFF2-40B4-BE49-F238E27FC236}">
                <a16:creationId xmlns:a16="http://schemas.microsoft.com/office/drawing/2014/main" id="{BA06E011-44F5-F2BB-6D3B-01C49F9F03E6}"/>
              </a:ext>
            </a:extLst>
          </p:cNvPr>
          <p:cNvPicPr>
            <a:picLocks noChangeAspect="1"/>
          </p:cNvPicPr>
          <p:nvPr userDrawn="1"/>
        </p:nvPicPr>
        <p:blipFill>
          <a:blip r:embed="rId5"/>
          <a:stretch>
            <a:fillRect/>
          </a:stretch>
        </p:blipFill>
        <p:spPr>
          <a:xfrm>
            <a:off x="6471603" y="3801943"/>
            <a:ext cx="2204669" cy="576072"/>
          </a:xfrm>
          <a:prstGeom prst="rect">
            <a:avLst/>
          </a:prstGeom>
        </p:spPr>
      </p:pic>
    </p:spTree>
    <p:extLst>
      <p:ext uri="{BB962C8B-B14F-4D97-AF65-F5344CB8AC3E}">
        <p14:creationId xmlns:p14="http://schemas.microsoft.com/office/powerpoint/2010/main" val="2916106333"/>
      </p:ext>
    </p:extLst>
  </p:cSld>
  <p:clrMapOvr>
    <a:masterClrMapping/>
  </p:clrMapOvr>
  <p:transition spd="slow"/>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Membrane-Low">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4" name="Rectangle 3"/>
          <p:cNvSpPr>
            <a:spLocks noChangeArrowheads="1"/>
          </p:cNvSpPr>
          <p:nvPr userDrawn="1"/>
        </p:nvSpPr>
        <p:spPr bwMode="ltGray">
          <a:xfrm>
            <a:off x="-5857" y="4343400"/>
            <a:ext cx="9162288" cy="809617"/>
          </a:xfrm>
          <a:prstGeom prst="rect">
            <a:avLst/>
          </a:prstGeom>
          <a:gradFill flip="none" rotWithShape="1">
            <a:gsLst>
              <a:gs pos="55000">
                <a:srgbClr val="A1ACB4"/>
              </a:gs>
              <a:gs pos="96000">
                <a:srgbClr val="949FAA"/>
              </a:gs>
              <a:gs pos="0">
                <a:srgbClr val="C6D6E3"/>
              </a:gs>
              <a:gs pos="100000">
                <a:srgbClr val="DEE0E3"/>
              </a:gs>
            </a:gsLst>
            <a:lin ang="16200000" scaled="0"/>
            <a:tileRect/>
          </a:gradFill>
          <a:ln w="25400">
            <a:noFill/>
            <a:miter lim="800000"/>
            <a:headEnd/>
            <a:tailEnd/>
          </a:ln>
        </p:spPr>
        <p:txBody>
          <a:bodyPr>
            <a:prstTxWarp prst="textNoShape">
              <a:avLst/>
            </a:prstTxWarp>
          </a:bodyPr>
          <a:lstStyle/>
          <a:p>
            <a:r>
              <a:rPr lang="en-US" sz="1800"/>
              <a:t> </a:t>
            </a:r>
          </a:p>
        </p:txBody>
      </p:sp>
      <p:pic>
        <p:nvPicPr>
          <p:cNvPr id="36" name="Picture 35" descr="Membrane_Light.png"/>
          <p:cNvPicPr>
            <a:picLocks noChangeAspect="1"/>
          </p:cNvPicPr>
          <p:nvPr userDrawn="1"/>
        </p:nvPicPr>
        <p:blipFill>
          <a:blip r:embed="rId3">
            <a:alphaModFix amt="61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38100" y="3973951"/>
            <a:ext cx="9235441" cy="398024"/>
          </a:xfrm>
          <a:prstGeom prst="rect">
            <a:avLst/>
          </a:prstGeom>
        </p:spPr>
      </p:pic>
      <p:grpSp>
        <p:nvGrpSpPr>
          <p:cNvPr id="8" name="Logo Stacked V2"/>
          <p:cNvGrpSpPr>
            <a:grpSpLocks noChangeAspect="1"/>
          </p:cNvGrpSpPr>
          <p:nvPr userDrawn="1"/>
        </p:nvGrpSpPr>
        <p:grpSpPr>
          <a:xfrm>
            <a:off x="7852253" y="4871569"/>
            <a:ext cx="1203637" cy="205739"/>
            <a:chOff x="680865" y="3439338"/>
            <a:chExt cx="4686473" cy="1068091"/>
          </a:xfrm>
        </p:grpSpPr>
        <p:pic>
          <p:nvPicPr>
            <p:cNvPr id="9" name="Logomark V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11" name="Nat HIV Cur logo type stacked"/>
            <p:cNvGrpSpPr>
              <a:grpSpLocks noChangeAspect="1"/>
            </p:cNvGrpSpPr>
            <p:nvPr/>
          </p:nvGrpSpPr>
          <p:grpSpPr bwMode="auto">
            <a:xfrm>
              <a:off x="1898650" y="3455065"/>
              <a:ext cx="3468688" cy="1036638"/>
              <a:chOff x="1196" y="1585"/>
              <a:chExt cx="2185" cy="653"/>
            </a:xfrm>
          </p:grpSpPr>
          <p:sp>
            <p:nvSpPr>
              <p:cNvPr id="13" name="Freeform 5"/>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4" name="Freeform 6"/>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5" name="Freeform 7"/>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6" name="Freeform 8"/>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7" name="Freeform 9"/>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8" name="Freeform 10"/>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19" name="Freeform 11"/>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0" name="Freeform 12"/>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1" name="Freeform 13"/>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2" name="Freeform 14"/>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3" name="Freeform 15"/>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4" name="Freeform 16"/>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5" name="Freeform 17"/>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6" name="Freeform 18"/>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7" name="Freeform 19"/>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8" name="Freeform 20"/>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29" name="Freeform 21"/>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0" name="Freeform 22"/>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1" name="Freeform 23"/>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2" name="Freeform 24"/>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33" name="Freeform 25"/>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cxnSp>
        <p:nvCxnSpPr>
          <p:cNvPr id="35" name="Straight Connector 34"/>
          <p:cNvCxnSpPr/>
          <p:nvPr userDrawn="1"/>
        </p:nvCxnSpPr>
        <p:spPr>
          <a:xfrm>
            <a:off x="1" y="920736"/>
            <a:ext cx="9162862" cy="0"/>
          </a:xfrm>
          <a:prstGeom prst="line">
            <a:avLst/>
          </a:prstGeom>
          <a:ln w="19050">
            <a:solidFill>
              <a:srgbClr val="CE372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495547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hit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7496"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7496" y="-1"/>
            <a:ext cx="9162289" cy="1374344"/>
          </a:xfrm>
          <a:prstGeom prst="rect">
            <a:avLst/>
          </a:prstGeom>
        </p:spPr>
      </p:pic>
      <p:cxnSp>
        <p:nvCxnSpPr>
          <p:cNvPr id="9" name="Straight Connector 8"/>
          <p:cNvCxnSpPr/>
          <p:nvPr/>
        </p:nvCxnSpPr>
        <p:spPr>
          <a:xfrm>
            <a:off x="-9345" y="137581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345" y="3778214"/>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NatHIVcurriculum_logo_white_thik.png">
            <a:extLst>
              <a:ext uri="{FF2B5EF4-FFF2-40B4-BE49-F238E27FC236}">
                <a16:creationId xmlns:a16="http://schemas.microsoft.com/office/drawing/2014/main" id="{AB8A0B6B-B538-9F4F-9B5E-6F68F44C4D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11E5BFF4-B9AA-1C49-924A-3D81579F6BCD}"/>
              </a:ext>
            </a:extLst>
          </p:cNvPr>
          <p:cNvSpPr>
            <a:spLocks noGrp="1"/>
          </p:cNvSpPr>
          <p:nvPr>
            <p:ph type="title" hasCustomPrompt="1"/>
          </p:nvPr>
        </p:nvSpPr>
        <p:spPr>
          <a:xfrm>
            <a:off x="452333" y="2141759"/>
            <a:ext cx="8223499" cy="853250"/>
          </a:xfrm>
          <a:prstGeom prst="rect">
            <a:avLst/>
          </a:prstGeom>
        </p:spPr>
        <p:txBody>
          <a:bodyPr lIns="91440" tIns="45720" rIns="91440" bIns="45720" anchor="ctr">
            <a:normAutofit/>
          </a:bodyPr>
          <a:lstStyle>
            <a:lvl1pPr algn="ctr">
              <a:defRPr sz="2400" b="1" cap="none">
                <a:solidFill>
                  <a:srgbClr val="003A78"/>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409633904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Blu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53144" cy="1372972"/>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53144" cy="1372972"/>
          </a:xfrm>
          <a:prstGeom prst="rect">
            <a:avLst/>
          </a:prstGeom>
        </p:spPr>
      </p:pic>
      <p:cxnSp>
        <p:nvCxnSpPr>
          <p:cNvPr id="14" name="Straight Connector 13"/>
          <p:cNvCxnSpPr/>
          <p:nvPr/>
        </p:nvCxnSpPr>
        <p:spPr>
          <a:xfrm>
            <a:off x="-5643" y="1375816"/>
            <a:ext cx="915314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43" y="3778231"/>
            <a:ext cx="9153144"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pic>
        <p:nvPicPr>
          <p:cNvPr id="10" name="Picture 9" descr="NatHIVcurriculum_logo_white_thik.png">
            <a:extLst>
              <a:ext uri="{FF2B5EF4-FFF2-40B4-BE49-F238E27FC236}">
                <a16:creationId xmlns:a16="http://schemas.microsoft.com/office/drawing/2014/main" id="{3E581CB9-9A7F-9C49-B30C-B8C41541F50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1" name="Title 4">
            <a:extLst>
              <a:ext uri="{FF2B5EF4-FFF2-40B4-BE49-F238E27FC236}">
                <a16:creationId xmlns:a16="http://schemas.microsoft.com/office/drawing/2014/main" id="{0337FAAB-7324-A445-8B9B-43EB1A6CE6DE}"/>
              </a:ext>
            </a:extLst>
          </p:cNvPr>
          <p:cNvSpPr txBox="1">
            <a:spLocks/>
          </p:cNvSpPr>
          <p:nvPr userDrawn="1"/>
        </p:nvSpPr>
        <p:spPr>
          <a:xfrm>
            <a:off x="1" y="2077916"/>
            <a:ext cx="9143999" cy="971550"/>
          </a:xfrm>
          <a:prstGeom prst="rect">
            <a:avLst/>
          </a:prstGeom>
          <a:solidFill>
            <a:srgbClr val="0070C0">
              <a:alpha val="15000"/>
            </a:srgbClr>
          </a:solidFill>
        </p:spPr>
        <p:txBody>
          <a:bodyPr tIns="0" anchor="ctr">
            <a:normAutofit/>
          </a:bodyPr>
          <a:lstStyle/>
          <a:p>
            <a:pPr marL="0" marR="0" lvl="0" indent="0" algn="ctr" defTabSz="685800" rtl="0" eaLnBrk="1" fontAlgn="auto" latinLnBrk="0" hangingPunct="1">
              <a:lnSpc>
                <a:spcPts val="2800"/>
              </a:lnSpc>
              <a:spcBef>
                <a:spcPct val="0"/>
              </a:spcBef>
              <a:spcAft>
                <a:spcPts val="0"/>
              </a:spcAft>
              <a:buClrTx/>
              <a:buSzTx/>
              <a:buFontTx/>
              <a:buNone/>
              <a:tabLst/>
              <a:defRPr/>
            </a:pPr>
            <a:endParaRPr kumimoji="0" lang="en-US" sz="2400" b="0" i="0" u="none" strike="noStrike" kern="1200" cap="none" spc="0" normalizeH="0" baseline="0" noProof="0" dirty="0">
              <a:ln>
                <a:noFill/>
              </a:ln>
              <a:solidFill>
                <a:schemeClr val="tx2"/>
              </a:solidFill>
              <a:effectLst/>
              <a:uLnTx/>
              <a:uFillTx/>
              <a:latin typeface="+mj-lt"/>
              <a:ea typeface="+mj-ea"/>
              <a:cs typeface="+mj-cs"/>
            </a:endParaRPr>
          </a:p>
        </p:txBody>
      </p:sp>
      <p:sp>
        <p:nvSpPr>
          <p:cNvPr id="13" name="Title 1">
            <a:extLst>
              <a:ext uri="{FF2B5EF4-FFF2-40B4-BE49-F238E27FC236}">
                <a16:creationId xmlns:a16="http://schemas.microsoft.com/office/drawing/2014/main" id="{A7E5160C-85AC-7248-84C1-AB4B33AAEE8B}"/>
              </a:ext>
            </a:extLst>
          </p:cNvPr>
          <p:cNvSpPr>
            <a:spLocks noGrp="1"/>
          </p:cNvSpPr>
          <p:nvPr>
            <p:ph type="title" hasCustomPrompt="1"/>
          </p:nvPr>
        </p:nvSpPr>
        <p:spPr>
          <a:xfrm>
            <a:off x="459306" y="2078649"/>
            <a:ext cx="8229568" cy="956120"/>
          </a:xfrm>
          <a:prstGeom prst="rect">
            <a:avLst/>
          </a:prstGeom>
        </p:spPr>
        <p:txBody>
          <a:bodyPr tIns="0" anchor="ctr">
            <a:normAutofit/>
          </a:bodyPr>
          <a:lstStyle>
            <a:lvl1pPr algn="ctr">
              <a:lnSpc>
                <a:spcPts val="3000"/>
              </a:lnSpc>
              <a:defRPr sz="2400" b="1" cap="none">
                <a:solidFill>
                  <a:schemeClr val="tx2"/>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4290517799"/>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Thick_Blue">
    <p:spTree>
      <p:nvGrpSpPr>
        <p:cNvPr id="1" name=""/>
        <p:cNvGrpSpPr/>
        <p:nvPr/>
      </p:nvGrpSpPr>
      <p:grpSpPr>
        <a:xfrm>
          <a:off x="0" y="0"/>
          <a:ext cx="0" cy="0"/>
          <a:chOff x="0" y="0"/>
          <a:chExt cx="0" cy="0"/>
        </a:xfrm>
      </p:grpSpPr>
      <p:pic>
        <p:nvPicPr>
          <p:cNvPr id="7" name="Picture 6"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flipH="1">
            <a:off x="-1" y="3771899"/>
            <a:ext cx="9162289" cy="1374344"/>
          </a:xfrm>
          <a:prstGeom prst="rect">
            <a:avLst/>
          </a:prstGeom>
        </p:spPr>
      </p:pic>
      <p:pic>
        <p:nvPicPr>
          <p:cNvPr id="8" name="Picture 7" descr="backgrou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1"/>
            <a:ext cx="9162289" cy="1374344"/>
          </a:xfrm>
          <a:prstGeom prst="rect">
            <a:avLst/>
          </a:prstGeom>
        </p:spPr>
      </p:pic>
      <p:sp>
        <p:nvSpPr>
          <p:cNvPr id="10" name="Rectangle 9"/>
          <p:cNvSpPr/>
          <p:nvPr userDrawn="1"/>
        </p:nvSpPr>
        <p:spPr>
          <a:xfrm>
            <a:off x="-876" y="1371601"/>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sp>
        <p:nvSpPr>
          <p:cNvPr id="11" name="Rectangle 10"/>
          <p:cNvSpPr/>
          <p:nvPr userDrawn="1"/>
        </p:nvSpPr>
        <p:spPr>
          <a:xfrm>
            <a:off x="-876" y="3499324"/>
            <a:ext cx="9162288" cy="278891"/>
          </a:xfrm>
          <a:prstGeom prst="rect">
            <a:avLst/>
          </a:prstGeom>
          <a:solidFill>
            <a:srgbClr val="00B0F0"/>
          </a:solidFill>
          <a:ln w="6350">
            <a:noFill/>
          </a:ln>
          <a:effectLst/>
        </p:spPr>
        <p:style>
          <a:lnRef idx="1">
            <a:schemeClr val="accent1"/>
          </a:lnRef>
          <a:fillRef idx="3">
            <a:schemeClr val="accent1"/>
          </a:fillRef>
          <a:effectRef idx="2">
            <a:schemeClr val="accent1"/>
          </a:effectRef>
          <a:fontRef idx="minor">
            <a:schemeClr val="lt1"/>
          </a:fontRef>
        </p:style>
        <p:txBody>
          <a:bodyPr lIns="205740" rtlCol="0" anchor="ctr"/>
          <a:lstStyle/>
          <a:p>
            <a:endParaRPr lang="en-US" sz="1050" dirty="0">
              <a:solidFill>
                <a:schemeClr val="bg1"/>
              </a:solidFill>
            </a:endParaRPr>
          </a:p>
        </p:txBody>
      </p:sp>
      <p:pic>
        <p:nvPicPr>
          <p:cNvPr id="9" name="Picture 8" descr="NatHIVcurriculum_logo_white_thik.png">
            <a:extLst>
              <a:ext uri="{FF2B5EF4-FFF2-40B4-BE49-F238E27FC236}">
                <a16:creationId xmlns:a16="http://schemas.microsoft.com/office/drawing/2014/main" id="{0FB6F301-DD77-994D-B54D-D52912FE0A5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704284" y="4634507"/>
            <a:ext cx="1414549" cy="459025"/>
          </a:xfrm>
          <a:prstGeom prst="rect">
            <a:avLst/>
          </a:prstGeom>
        </p:spPr>
      </p:pic>
      <p:sp>
        <p:nvSpPr>
          <p:cNvPr id="12" name="Title 1">
            <a:extLst>
              <a:ext uri="{FF2B5EF4-FFF2-40B4-BE49-F238E27FC236}">
                <a16:creationId xmlns:a16="http://schemas.microsoft.com/office/drawing/2014/main" id="{D924EF78-34F7-6D46-B816-91F0D3BB5989}"/>
              </a:ext>
            </a:extLst>
          </p:cNvPr>
          <p:cNvSpPr>
            <a:spLocks noGrp="1"/>
          </p:cNvSpPr>
          <p:nvPr>
            <p:ph type="title" hasCustomPrompt="1"/>
          </p:nvPr>
        </p:nvSpPr>
        <p:spPr>
          <a:xfrm>
            <a:off x="452333" y="2146855"/>
            <a:ext cx="8223499" cy="853250"/>
          </a:xfrm>
          <a:prstGeom prst="rect">
            <a:avLst/>
          </a:prstGeom>
        </p:spPr>
        <p:txBody>
          <a:bodyPr lIns="91440" tIns="45720" rIns="91440" bIns="45720" anchor="ctr">
            <a:normAutofit/>
          </a:bodyPr>
          <a:lstStyle>
            <a:lvl1pPr algn="ctr">
              <a:defRPr sz="2400" b="1" cap="none">
                <a:solidFill>
                  <a:srgbClr val="003A78"/>
                </a:solidFill>
                <a:latin typeface="Arial" panose="020B0604020202020204" pitchFamily="34" charset="0"/>
                <a:cs typeface="Arial" panose="020B0604020202020204" pitchFamily="34" charset="0"/>
              </a:defRPr>
            </a:lvl1pPr>
          </a:lstStyle>
          <a:p>
            <a:r>
              <a:rPr lang="en-US" dirty="0"/>
              <a:t>Click To Edit Section Title</a:t>
            </a:r>
          </a:p>
        </p:txBody>
      </p:sp>
    </p:spTree>
    <p:extLst>
      <p:ext uri="{BB962C8B-B14F-4D97-AF65-F5344CB8AC3E}">
        <p14:creationId xmlns:p14="http://schemas.microsoft.com/office/powerpoint/2010/main" val="191244808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igures_Images">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30" name="Straight Connector 29">
            <a:extLst>
              <a:ext uri="{FF2B5EF4-FFF2-40B4-BE49-F238E27FC236}">
                <a16:creationId xmlns:a16="http://schemas.microsoft.com/office/drawing/2014/main" id="{3A162183-E1A8-A14F-931A-7A8769D9E144}"/>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igures_Image_Credi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Graph/Table/Image: click to add title</a:t>
            </a:r>
          </a:p>
        </p:txBody>
      </p:sp>
      <p:sp>
        <p:nvSpPr>
          <p:cNvPr id="36"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600" b="0" baseline="0">
                <a:solidFill>
                  <a:srgbClr val="285078"/>
                </a:solidFill>
                <a:latin typeface="Arial"/>
                <a:cs typeface="Arial"/>
              </a:defRPr>
            </a:lvl1pPr>
          </a:lstStyle>
          <a:p>
            <a:pPr lvl="0"/>
            <a:r>
              <a:rPr lang="en-US" dirty="0"/>
              <a:t>Click to Add Source</a:t>
            </a:r>
          </a:p>
        </p:txBody>
      </p:sp>
      <p:grpSp>
        <p:nvGrpSpPr>
          <p:cNvPr id="37" name="Logo Stacked V2">
            <a:extLst>
              <a:ext uri="{FF2B5EF4-FFF2-40B4-BE49-F238E27FC236}">
                <a16:creationId xmlns:a16="http://schemas.microsoft.com/office/drawing/2014/main" id="{686D5332-AA29-044B-9960-B6171A412274}"/>
              </a:ext>
            </a:extLst>
          </p:cNvPr>
          <p:cNvGrpSpPr>
            <a:grpSpLocks noChangeAspect="1"/>
          </p:cNvGrpSpPr>
          <p:nvPr userDrawn="1"/>
        </p:nvGrpSpPr>
        <p:grpSpPr>
          <a:xfrm>
            <a:off x="8071600" y="4860986"/>
            <a:ext cx="993262" cy="226314"/>
            <a:chOff x="680865" y="3439338"/>
            <a:chExt cx="4686473" cy="1068091"/>
          </a:xfrm>
        </p:grpSpPr>
        <p:pic>
          <p:nvPicPr>
            <p:cNvPr id="38" name="Logomark V2">
              <a:extLst>
                <a:ext uri="{FF2B5EF4-FFF2-40B4-BE49-F238E27FC236}">
                  <a16:creationId xmlns:a16="http://schemas.microsoft.com/office/drawing/2014/main" id="{6D6A2B6C-4377-C84F-9178-045F03E6F6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9" name="Nat HIV Cur logo type stacked">
              <a:extLst>
                <a:ext uri="{FF2B5EF4-FFF2-40B4-BE49-F238E27FC236}">
                  <a16:creationId xmlns:a16="http://schemas.microsoft.com/office/drawing/2014/main" id="{BD1553D5-573C-4C4F-AC57-EE394EF20746}"/>
                </a:ext>
              </a:extLst>
            </p:cNvPr>
            <p:cNvGrpSpPr>
              <a:grpSpLocks noChangeAspect="1"/>
            </p:cNvGrpSpPr>
            <p:nvPr/>
          </p:nvGrpSpPr>
          <p:grpSpPr bwMode="auto">
            <a:xfrm>
              <a:off x="1898650" y="3455065"/>
              <a:ext cx="3468688" cy="1036638"/>
              <a:chOff x="1196" y="1585"/>
              <a:chExt cx="2185" cy="653"/>
            </a:xfrm>
          </p:grpSpPr>
          <p:sp>
            <p:nvSpPr>
              <p:cNvPr id="40" name="Freeform 5">
                <a:extLst>
                  <a:ext uri="{FF2B5EF4-FFF2-40B4-BE49-F238E27FC236}">
                    <a16:creationId xmlns:a16="http://schemas.microsoft.com/office/drawing/2014/main" id="{6ADAB486-C50C-F34C-AE5C-4F5C76D746EC}"/>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6">
                <a:extLst>
                  <a:ext uri="{FF2B5EF4-FFF2-40B4-BE49-F238E27FC236}">
                    <a16:creationId xmlns:a16="http://schemas.microsoft.com/office/drawing/2014/main" id="{1FB03474-E41E-B049-B9E4-743D2A519D5F}"/>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7">
                <a:extLst>
                  <a:ext uri="{FF2B5EF4-FFF2-40B4-BE49-F238E27FC236}">
                    <a16:creationId xmlns:a16="http://schemas.microsoft.com/office/drawing/2014/main" id="{4343B7F2-645A-B04B-B345-9FFC5FC4DF50}"/>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8">
                <a:extLst>
                  <a:ext uri="{FF2B5EF4-FFF2-40B4-BE49-F238E27FC236}">
                    <a16:creationId xmlns:a16="http://schemas.microsoft.com/office/drawing/2014/main" id="{2D0C41A7-8132-F446-9C68-5CD380F6CF0B}"/>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9">
                <a:extLst>
                  <a:ext uri="{FF2B5EF4-FFF2-40B4-BE49-F238E27FC236}">
                    <a16:creationId xmlns:a16="http://schemas.microsoft.com/office/drawing/2014/main" id="{035F371C-6132-C741-B2A5-12E46966AB9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0">
                <a:extLst>
                  <a:ext uri="{FF2B5EF4-FFF2-40B4-BE49-F238E27FC236}">
                    <a16:creationId xmlns:a16="http://schemas.microsoft.com/office/drawing/2014/main" id="{E298A9BE-D0AD-784A-8382-AC7C9AC3ACC5}"/>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1">
                <a:extLst>
                  <a:ext uri="{FF2B5EF4-FFF2-40B4-BE49-F238E27FC236}">
                    <a16:creationId xmlns:a16="http://schemas.microsoft.com/office/drawing/2014/main" id="{18676216-C374-8547-98FD-BA2E00E0BBEF}"/>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2">
                <a:extLst>
                  <a:ext uri="{FF2B5EF4-FFF2-40B4-BE49-F238E27FC236}">
                    <a16:creationId xmlns:a16="http://schemas.microsoft.com/office/drawing/2014/main" id="{30EFED6D-48F8-F243-8B06-3064A0BCD1CA}"/>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3">
                <a:extLst>
                  <a:ext uri="{FF2B5EF4-FFF2-40B4-BE49-F238E27FC236}">
                    <a16:creationId xmlns:a16="http://schemas.microsoft.com/office/drawing/2014/main" id="{871F0739-115E-164B-8882-67AEDA775185}"/>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4">
                <a:extLst>
                  <a:ext uri="{FF2B5EF4-FFF2-40B4-BE49-F238E27FC236}">
                    <a16:creationId xmlns:a16="http://schemas.microsoft.com/office/drawing/2014/main" id="{EDAD41FE-6A85-AA46-B527-05B49C0C402E}"/>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5">
                <a:extLst>
                  <a:ext uri="{FF2B5EF4-FFF2-40B4-BE49-F238E27FC236}">
                    <a16:creationId xmlns:a16="http://schemas.microsoft.com/office/drawing/2014/main" id="{C191F102-581A-D14E-8475-D43A2D8F11D3}"/>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6">
                <a:extLst>
                  <a:ext uri="{FF2B5EF4-FFF2-40B4-BE49-F238E27FC236}">
                    <a16:creationId xmlns:a16="http://schemas.microsoft.com/office/drawing/2014/main" id="{E74E292D-17BD-BB40-A9A5-1C1591A97D53}"/>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7">
                <a:extLst>
                  <a:ext uri="{FF2B5EF4-FFF2-40B4-BE49-F238E27FC236}">
                    <a16:creationId xmlns:a16="http://schemas.microsoft.com/office/drawing/2014/main" id="{E0642006-4B07-3D49-BDD7-47DBCF5B9DA9}"/>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18">
                <a:extLst>
                  <a:ext uri="{FF2B5EF4-FFF2-40B4-BE49-F238E27FC236}">
                    <a16:creationId xmlns:a16="http://schemas.microsoft.com/office/drawing/2014/main" id="{536270EF-4329-CB41-B422-F34FBA534714}"/>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19">
                <a:extLst>
                  <a:ext uri="{FF2B5EF4-FFF2-40B4-BE49-F238E27FC236}">
                    <a16:creationId xmlns:a16="http://schemas.microsoft.com/office/drawing/2014/main" id="{96B3CE78-EC81-D64E-A813-5AAEEB3C4316}"/>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0">
                <a:extLst>
                  <a:ext uri="{FF2B5EF4-FFF2-40B4-BE49-F238E27FC236}">
                    <a16:creationId xmlns:a16="http://schemas.microsoft.com/office/drawing/2014/main" id="{7ADAC04D-E6B1-0642-BFB5-A678C3433274}"/>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1">
                <a:extLst>
                  <a:ext uri="{FF2B5EF4-FFF2-40B4-BE49-F238E27FC236}">
                    <a16:creationId xmlns:a16="http://schemas.microsoft.com/office/drawing/2014/main" id="{160CD0B4-81EC-0A4D-B81D-3CD07C0C67C4}"/>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2">
                <a:extLst>
                  <a:ext uri="{FF2B5EF4-FFF2-40B4-BE49-F238E27FC236}">
                    <a16:creationId xmlns:a16="http://schemas.microsoft.com/office/drawing/2014/main" id="{84688850-588A-9E46-A2B5-34B7DB232D38}"/>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3">
                <a:extLst>
                  <a:ext uri="{FF2B5EF4-FFF2-40B4-BE49-F238E27FC236}">
                    <a16:creationId xmlns:a16="http://schemas.microsoft.com/office/drawing/2014/main" id="{F47565D9-E9FE-FF45-961D-2C3FA4861590}"/>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9" name="Freeform 24">
                <a:extLst>
                  <a:ext uri="{FF2B5EF4-FFF2-40B4-BE49-F238E27FC236}">
                    <a16:creationId xmlns:a16="http://schemas.microsoft.com/office/drawing/2014/main" id="{26FFD54D-9080-C542-8CF7-37806CDA8900}"/>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60" name="Freeform 25">
                <a:extLst>
                  <a:ext uri="{FF2B5EF4-FFF2-40B4-BE49-F238E27FC236}">
                    <a16:creationId xmlns:a16="http://schemas.microsoft.com/office/drawing/2014/main" id="{5571FC1C-7B13-6E43-AD12-72246A973A6C}"/>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30" name="Straight Connector 29">
            <a:extLst>
              <a:ext uri="{FF2B5EF4-FFF2-40B4-BE49-F238E27FC236}">
                <a16:creationId xmlns:a16="http://schemas.microsoft.com/office/drawing/2014/main" id="{E8C9B552-E002-5C48-BB85-CEC9317C756E}"/>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6849621"/>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igures + Bar">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a:solidFill>
                  <a:schemeClr val="bg1"/>
                </a:solidFill>
                <a:latin typeface="Arial"/>
                <a:cs typeface="Arial"/>
              </a:defRPr>
            </a:lvl1pPr>
          </a:lstStyle>
          <a:p>
            <a:r>
              <a:rPr lang="en-US" dirty="0"/>
              <a:t>Data Slide: click to add title</a:t>
            </a:r>
          </a:p>
        </p:txBody>
      </p:sp>
      <p:sp>
        <p:nvSpPr>
          <p:cNvPr id="3" name="Rectangle 2"/>
          <p:cNvSpPr/>
          <p:nvPr/>
        </p:nvSpPr>
        <p:spPr>
          <a:xfrm>
            <a:off x="0" y="920751"/>
            <a:ext cx="9162288" cy="377190"/>
          </a:xfrm>
          <a:prstGeom prst="rect">
            <a:avLst/>
          </a:prstGeom>
          <a:solidFill>
            <a:srgbClr val="6868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endParaRPr>
          </a:p>
        </p:txBody>
      </p:sp>
      <p:sp>
        <p:nvSpPr>
          <p:cNvPr id="34" name="Text Placeholder 5"/>
          <p:cNvSpPr>
            <a:spLocks noGrp="1"/>
          </p:cNvSpPr>
          <p:nvPr>
            <p:ph type="body" sz="quarter" idx="15" hasCustomPrompt="1"/>
          </p:nvPr>
        </p:nvSpPr>
        <p:spPr>
          <a:xfrm>
            <a:off x="318914" y="941069"/>
            <a:ext cx="8503916" cy="342896"/>
          </a:xfrm>
          <a:prstGeom prst="rect">
            <a:avLst/>
          </a:prstGeom>
        </p:spPr>
        <p:txBody>
          <a:bodyPr vert="horz" anchor="ctr"/>
          <a:lstStyle>
            <a:lvl1pPr marL="0" indent="0" algn="l">
              <a:spcBef>
                <a:spcPts val="0"/>
              </a:spcBef>
              <a:buNone/>
              <a:defRPr sz="1500" b="0" baseline="0">
                <a:solidFill>
                  <a:schemeClr val="bg1"/>
                </a:solidFill>
                <a:latin typeface="Arial"/>
                <a:cs typeface="Arial"/>
              </a:defRPr>
            </a:lvl1pPr>
          </a:lstStyle>
          <a:p>
            <a:pPr lvl="0"/>
            <a:r>
              <a:rPr lang="en-US" dirty="0"/>
              <a:t>Click to Add Title </a:t>
            </a:r>
          </a:p>
        </p:txBody>
      </p:sp>
      <p:sp>
        <p:nvSpPr>
          <p:cNvPr id="37" name="Text Placeholder 5"/>
          <p:cNvSpPr>
            <a:spLocks noGrp="1"/>
          </p:cNvSpPr>
          <p:nvPr>
            <p:ph type="body" sz="quarter" idx="16" hasCustomPrompt="1"/>
          </p:nvPr>
        </p:nvSpPr>
        <p:spPr>
          <a:xfrm>
            <a:off x="323892" y="4846324"/>
            <a:ext cx="7360835" cy="240026"/>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grpSp>
        <p:nvGrpSpPr>
          <p:cNvPr id="33" name="Logo Stacked V2">
            <a:extLst>
              <a:ext uri="{FF2B5EF4-FFF2-40B4-BE49-F238E27FC236}">
                <a16:creationId xmlns:a16="http://schemas.microsoft.com/office/drawing/2014/main" id="{ED643BAB-BE3E-4844-9DDD-1481938628F6}"/>
              </a:ext>
            </a:extLst>
          </p:cNvPr>
          <p:cNvGrpSpPr>
            <a:grpSpLocks noChangeAspect="1"/>
          </p:cNvGrpSpPr>
          <p:nvPr userDrawn="1"/>
        </p:nvGrpSpPr>
        <p:grpSpPr>
          <a:xfrm>
            <a:off x="8071600" y="4860986"/>
            <a:ext cx="993262" cy="226314"/>
            <a:chOff x="680865" y="3439338"/>
            <a:chExt cx="4686473" cy="1068091"/>
          </a:xfrm>
        </p:grpSpPr>
        <p:pic>
          <p:nvPicPr>
            <p:cNvPr id="35" name="Logomark V2">
              <a:extLst>
                <a:ext uri="{FF2B5EF4-FFF2-40B4-BE49-F238E27FC236}">
                  <a16:creationId xmlns:a16="http://schemas.microsoft.com/office/drawing/2014/main" id="{4BD95A13-362F-A141-91B7-A9F1DCC099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6" name="Nat HIV Cur logo type stacked">
              <a:extLst>
                <a:ext uri="{FF2B5EF4-FFF2-40B4-BE49-F238E27FC236}">
                  <a16:creationId xmlns:a16="http://schemas.microsoft.com/office/drawing/2014/main" id="{2526FA31-014A-F242-BED5-42DE95C3DD28}"/>
                </a:ext>
              </a:extLst>
            </p:cNvPr>
            <p:cNvGrpSpPr>
              <a:grpSpLocks noChangeAspect="1"/>
            </p:cNvGrpSpPr>
            <p:nvPr/>
          </p:nvGrpSpPr>
          <p:grpSpPr bwMode="auto">
            <a:xfrm>
              <a:off x="1898650" y="3455065"/>
              <a:ext cx="3468688" cy="1036638"/>
              <a:chOff x="1196" y="1585"/>
              <a:chExt cx="2185" cy="653"/>
            </a:xfrm>
          </p:grpSpPr>
          <p:sp>
            <p:nvSpPr>
              <p:cNvPr id="38" name="Freeform 5">
                <a:extLst>
                  <a:ext uri="{FF2B5EF4-FFF2-40B4-BE49-F238E27FC236}">
                    <a16:creationId xmlns:a16="http://schemas.microsoft.com/office/drawing/2014/main" id="{225DF7A2-9912-CE49-8CFC-3BAC37C2B8A0}"/>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6">
                <a:extLst>
                  <a:ext uri="{FF2B5EF4-FFF2-40B4-BE49-F238E27FC236}">
                    <a16:creationId xmlns:a16="http://schemas.microsoft.com/office/drawing/2014/main" id="{EB572A00-3194-D74F-8EC5-330B2BF209D5}"/>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7">
                <a:extLst>
                  <a:ext uri="{FF2B5EF4-FFF2-40B4-BE49-F238E27FC236}">
                    <a16:creationId xmlns:a16="http://schemas.microsoft.com/office/drawing/2014/main" id="{85D58F8C-631B-7142-A4EC-563875767845}"/>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8">
                <a:extLst>
                  <a:ext uri="{FF2B5EF4-FFF2-40B4-BE49-F238E27FC236}">
                    <a16:creationId xmlns:a16="http://schemas.microsoft.com/office/drawing/2014/main" id="{E38E258E-8D6A-E643-AA35-0A2C8EA84FF9}"/>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9">
                <a:extLst>
                  <a:ext uri="{FF2B5EF4-FFF2-40B4-BE49-F238E27FC236}">
                    <a16:creationId xmlns:a16="http://schemas.microsoft.com/office/drawing/2014/main" id="{BA069D83-6B58-DA4B-88D8-B26DE525E1C1}"/>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0">
                <a:extLst>
                  <a:ext uri="{FF2B5EF4-FFF2-40B4-BE49-F238E27FC236}">
                    <a16:creationId xmlns:a16="http://schemas.microsoft.com/office/drawing/2014/main" id="{3F3678EF-D471-FF42-B26A-64E8B6E50370}"/>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1">
                <a:extLst>
                  <a:ext uri="{FF2B5EF4-FFF2-40B4-BE49-F238E27FC236}">
                    <a16:creationId xmlns:a16="http://schemas.microsoft.com/office/drawing/2014/main" id="{4096063A-D997-8644-9B45-A681CF16A254}"/>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2">
                <a:extLst>
                  <a:ext uri="{FF2B5EF4-FFF2-40B4-BE49-F238E27FC236}">
                    <a16:creationId xmlns:a16="http://schemas.microsoft.com/office/drawing/2014/main" id="{93E7CAF6-9990-B242-9889-9111A9BD2D45}"/>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3">
                <a:extLst>
                  <a:ext uri="{FF2B5EF4-FFF2-40B4-BE49-F238E27FC236}">
                    <a16:creationId xmlns:a16="http://schemas.microsoft.com/office/drawing/2014/main" id="{B301714D-9F92-1A45-A046-1048640D6B9D}"/>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4">
                <a:extLst>
                  <a:ext uri="{FF2B5EF4-FFF2-40B4-BE49-F238E27FC236}">
                    <a16:creationId xmlns:a16="http://schemas.microsoft.com/office/drawing/2014/main" id="{6D21D93B-D9E1-8E47-AF2C-3C247270DD35}"/>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5">
                <a:extLst>
                  <a:ext uri="{FF2B5EF4-FFF2-40B4-BE49-F238E27FC236}">
                    <a16:creationId xmlns:a16="http://schemas.microsoft.com/office/drawing/2014/main" id="{44E35D0F-4F10-E242-8BEA-14849E6CACA0}"/>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6">
                <a:extLst>
                  <a:ext uri="{FF2B5EF4-FFF2-40B4-BE49-F238E27FC236}">
                    <a16:creationId xmlns:a16="http://schemas.microsoft.com/office/drawing/2014/main" id="{B13929CF-847F-D84C-B923-41164D6161A7}"/>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7">
                <a:extLst>
                  <a:ext uri="{FF2B5EF4-FFF2-40B4-BE49-F238E27FC236}">
                    <a16:creationId xmlns:a16="http://schemas.microsoft.com/office/drawing/2014/main" id="{9344C2AF-D947-7B45-B693-BC8D9AADBDED}"/>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18">
                <a:extLst>
                  <a:ext uri="{FF2B5EF4-FFF2-40B4-BE49-F238E27FC236}">
                    <a16:creationId xmlns:a16="http://schemas.microsoft.com/office/drawing/2014/main" id="{FAE12492-BC70-2041-95FA-8959CD293CD9}"/>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19">
                <a:extLst>
                  <a:ext uri="{FF2B5EF4-FFF2-40B4-BE49-F238E27FC236}">
                    <a16:creationId xmlns:a16="http://schemas.microsoft.com/office/drawing/2014/main" id="{F659AAC7-E715-E342-856B-C63484AB7945}"/>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0">
                <a:extLst>
                  <a:ext uri="{FF2B5EF4-FFF2-40B4-BE49-F238E27FC236}">
                    <a16:creationId xmlns:a16="http://schemas.microsoft.com/office/drawing/2014/main" id="{3148C920-59E4-694A-A07B-6056AE126BBB}"/>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1">
                <a:extLst>
                  <a:ext uri="{FF2B5EF4-FFF2-40B4-BE49-F238E27FC236}">
                    <a16:creationId xmlns:a16="http://schemas.microsoft.com/office/drawing/2014/main" id="{4F4FBADE-F622-6E44-9DA1-831BF2DAA3C1}"/>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2">
                <a:extLst>
                  <a:ext uri="{FF2B5EF4-FFF2-40B4-BE49-F238E27FC236}">
                    <a16:creationId xmlns:a16="http://schemas.microsoft.com/office/drawing/2014/main" id="{8A0B5358-529A-5E46-928D-7B602E754285}"/>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3">
                <a:extLst>
                  <a:ext uri="{FF2B5EF4-FFF2-40B4-BE49-F238E27FC236}">
                    <a16:creationId xmlns:a16="http://schemas.microsoft.com/office/drawing/2014/main" id="{9ADA8D92-C05F-9E41-ABAF-D7F6020E7AB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7" name="Freeform 24">
                <a:extLst>
                  <a:ext uri="{FF2B5EF4-FFF2-40B4-BE49-F238E27FC236}">
                    <a16:creationId xmlns:a16="http://schemas.microsoft.com/office/drawing/2014/main" id="{871CB37E-4C4A-9D42-99AF-3694606E2AA7}"/>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8" name="Freeform 25">
                <a:extLst>
                  <a:ext uri="{FF2B5EF4-FFF2-40B4-BE49-F238E27FC236}">
                    <a16:creationId xmlns:a16="http://schemas.microsoft.com/office/drawing/2014/main" id="{947FF0A0-06AA-954E-9340-A7DCDE9C54B4}"/>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cxnSp>
        <p:nvCxnSpPr>
          <p:cNvPr id="59" name="Straight Connector 58">
            <a:extLst>
              <a:ext uri="{FF2B5EF4-FFF2-40B4-BE49-F238E27FC236}">
                <a16:creationId xmlns:a16="http://schemas.microsoft.com/office/drawing/2014/main" id="{F1FC924D-030E-2C44-BBBA-AF98D49660B0}"/>
              </a:ext>
            </a:extLst>
          </p:cNvPr>
          <p:cNvCxnSpPr/>
          <p:nvPr userDrawn="1"/>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48526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Large Font">
    <p:spTree>
      <p:nvGrpSpPr>
        <p:cNvPr id="1" name=""/>
        <p:cNvGrpSpPr/>
        <p:nvPr/>
      </p:nvGrpSpPr>
      <p:grpSpPr>
        <a:xfrm>
          <a:off x="0" y="0"/>
          <a:ext cx="0" cy="0"/>
          <a:chOff x="0" y="0"/>
          <a:chExt cx="0" cy="0"/>
        </a:xfrm>
      </p:grpSpPr>
      <p:pic>
        <p:nvPicPr>
          <p:cNvPr id="10" name="Picture 9" descr="background.jpg"/>
          <p:cNvPicPr>
            <a:picLocks/>
          </p:cNvPicPr>
          <p:nvPr/>
        </p:nvPicPr>
        <p:blipFill>
          <a:blip r:embed="rId2" cstate="screen">
            <a:extLst>
              <a:ext uri="{28A0092B-C50C-407E-A947-70E740481C1C}">
                <a14:useLocalDpi xmlns:a14="http://schemas.microsoft.com/office/drawing/2010/main"/>
              </a:ext>
            </a:extLst>
          </a:blip>
          <a:srcRect/>
          <a:stretch>
            <a:fillRect/>
          </a:stretch>
        </p:blipFill>
        <p:spPr bwMode="invGray">
          <a:xfrm>
            <a:off x="-1" y="0"/>
            <a:ext cx="9162288" cy="923544"/>
          </a:xfrm>
          <a:prstGeom prst="rect">
            <a:avLst/>
          </a:prstGeom>
        </p:spPr>
      </p:pic>
      <p:sp>
        <p:nvSpPr>
          <p:cNvPr id="2" name="Title 1"/>
          <p:cNvSpPr>
            <a:spLocks noGrp="1"/>
          </p:cNvSpPr>
          <p:nvPr>
            <p:ph type="title" hasCustomPrompt="1"/>
          </p:nvPr>
        </p:nvSpPr>
        <p:spPr>
          <a:xfrm>
            <a:off x="323850" y="89379"/>
            <a:ext cx="8497062" cy="818388"/>
          </a:xfrm>
          <a:prstGeom prst="rect">
            <a:avLst/>
          </a:prstGeom>
        </p:spPr>
        <p:txBody>
          <a:bodyPr anchor="ctr" anchorCtr="0">
            <a:normAutofit/>
          </a:bodyPr>
          <a:lstStyle>
            <a:lvl1pPr algn="l">
              <a:defRPr sz="2400" baseline="0">
                <a:solidFill>
                  <a:schemeClr val="bg1"/>
                </a:solidFill>
                <a:latin typeface="Arial"/>
                <a:cs typeface="Arial"/>
              </a:defRPr>
            </a:lvl1pPr>
          </a:lstStyle>
          <a:p>
            <a:r>
              <a:rPr lang="en-US" dirty="0"/>
              <a:t>Text Slide: click to enter title</a:t>
            </a:r>
          </a:p>
        </p:txBody>
      </p:sp>
      <p:sp>
        <p:nvSpPr>
          <p:cNvPr id="13" name="Text Placeholder 5"/>
          <p:cNvSpPr>
            <a:spLocks noGrp="1"/>
          </p:cNvSpPr>
          <p:nvPr>
            <p:ph type="body" sz="quarter" idx="14" hasCustomPrompt="1"/>
          </p:nvPr>
        </p:nvSpPr>
        <p:spPr>
          <a:xfrm>
            <a:off x="323850" y="4846321"/>
            <a:ext cx="7357838" cy="240029"/>
          </a:xfrm>
          <a:prstGeom prst="rect">
            <a:avLst/>
          </a:prstGeom>
        </p:spPr>
        <p:txBody>
          <a:bodyPr vert="horz" anchor="ctr"/>
          <a:lstStyle>
            <a:lvl1pPr marL="0" indent="0" algn="l">
              <a:spcBef>
                <a:spcPts val="0"/>
              </a:spcBef>
              <a:buNone/>
              <a:defRPr sz="1050" b="0" baseline="0">
                <a:solidFill>
                  <a:srgbClr val="285078"/>
                </a:solidFill>
                <a:latin typeface="Arial"/>
                <a:cs typeface="Arial"/>
              </a:defRPr>
            </a:lvl1pPr>
          </a:lstStyle>
          <a:p>
            <a:pPr lvl="0"/>
            <a:r>
              <a:rPr lang="en-US" dirty="0"/>
              <a:t>Click to Add Source</a:t>
            </a:r>
          </a:p>
        </p:txBody>
      </p:sp>
      <p:sp>
        <p:nvSpPr>
          <p:cNvPr id="31" name="Content Placeholder 3"/>
          <p:cNvSpPr>
            <a:spLocks noGrp="1"/>
          </p:cNvSpPr>
          <p:nvPr>
            <p:ph sz="half" idx="2" hasCustomPrompt="1"/>
          </p:nvPr>
        </p:nvSpPr>
        <p:spPr>
          <a:xfrm>
            <a:off x="323850" y="1135604"/>
            <a:ext cx="8515350" cy="3600450"/>
          </a:xfrm>
          <a:prstGeom prst="rect">
            <a:avLst/>
          </a:prstGeom>
        </p:spPr>
        <p:txBody>
          <a:bodyPr anchor="t" anchorCtr="0">
            <a:normAutofit/>
          </a:bodyPr>
          <a:lstStyle>
            <a:lvl1pPr marL="205740" indent="-171450">
              <a:lnSpc>
                <a:spcPct val="100000"/>
              </a:lnSpc>
              <a:spcBef>
                <a:spcPts val="1200"/>
              </a:spcBef>
              <a:buClr>
                <a:srgbClr val="0070C0"/>
              </a:buClr>
              <a:buSzPct val="110000"/>
              <a:buFont typeface="Arial"/>
              <a:buChar char="•"/>
              <a:defRPr sz="2400" baseline="0">
                <a:solidFill>
                  <a:srgbClr val="000000"/>
                </a:solidFill>
                <a:latin typeface="Arial" panose="020B0604020202020204" pitchFamily="34" charset="0"/>
                <a:cs typeface="Arial" panose="020B0604020202020204" pitchFamily="34" charset="0"/>
              </a:defRPr>
            </a:lvl1pPr>
            <a:lvl2pPr marL="462915" marR="0" indent="-171450" algn="l" defTabSz="685800" rtl="0" eaLnBrk="1" fontAlgn="auto" latinLnBrk="0" hangingPunct="1">
              <a:lnSpc>
                <a:spcPct val="100000"/>
              </a:lnSpc>
              <a:spcBef>
                <a:spcPts val="400"/>
              </a:spcBef>
              <a:spcAft>
                <a:spcPts val="0"/>
              </a:spcAft>
              <a:buClr>
                <a:srgbClr val="0070C0"/>
              </a:buClr>
              <a:buSzPct val="100000"/>
              <a:buFont typeface="Lucida Grande"/>
              <a:buChar char="-"/>
              <a:tabLst/>
              <a:defRPr sz="2000" baseline="0">
                <a:solidFill>
                  <a:srgbClr val="000000"/>
                </a:solidFill>
                <a:latin typeface="Arial" panose="020B0604020202020204" pitchFamily="34" charset="0"/>
                <a:cs typeface="Arial" panose="020B0604020202020204" pitchFamily="34" charset="0"/>
              </a:defRPr>
            </a:lvl2pPr>
            <a:lvl3pPr marL="720090" indent="-102870">
              <a:lnSpc>
                <a:spcPct val="100000"/>
              </a:lnSpc>
              <a:spcBef>
                <a:spcPts val="300"/>
              </a:spcBef>
              <a:buClr>
                <a:schemeClr val="bg2"/>
              </a:buClr>
              <a:buSzPct val="70000"/>
              <a:defRPr sz="1500">
                <a:solidFill>
                  <a:srgbClr val="000000"/>
                </a:solidFill>
              </a:defRPr>
            </a:lvl3pPr>
            <a:lvl4pPr>
              <a:defRPr sz="1500"/>
            </a:lvl4pPr>
            <a:lvl5pPr>
              <a:defRPr sz="1500"/>
            </a:lvl5pPr>
            <a:lvl6pPr>
              <a:defRPr sz="1200"/>
            </a:lvl6pPr>
            <a:lvl7pPr>
              <a:defRPr sz="1200"/>
            </a:lvl7pPr>
            <a:lvl8pPr>
              <a:defRPr sz="1200"/>
            </a:lvl8pPr>
            <a:lvl9pPr>
              <a:defRPr sz="1200"/>
            </a:lvl9pPr>
          </a:lstStyle>
          <a:p>
            <a:pPr lvl="0"/>
            <a:r>
              <a:rPr lang="en-US" dirty="0"/>
              <a:t>Click to enter first level text; hit return then tab for 2nd level</a:t>
            </a:r>
          </a:p>
          <a:p>
            <a:pPr lvl="1"/>
            <a:r>
              <a:rPr lang="en-US" dirty="0"/>
              <a:t>Line 2</a:t>
            </a:r>
          </a:p>
          <a:p>
            <a:pPr lvl="1"/>
            <a:endParaRPr lang="en-US" dirty="0"/>
          </a:p>
          <a:p>
            <a:pPr lvl="1"/>
            <a:endParaRPr lang="en-US" dirty="0"/>
          </a:p>
        </p:txBody>
      </p:sp>
      <p:cxnSp>
        <p:nvCxnSpPr>
          <p:cNvPr id="32" name="Straight Connector 31"/>
          <p:cNvCxnSpPr/>
          <p:nvPr/>
        </p:nvCxnSpPr>
        <p:spPr>
          <a:xfrm>
            <a:off x="-11287" y="920736"/>
            <a:ext cx="9162862" cy="0"/>
          </a:xfrm>
          <a:prstGeom prst="line">
            <a:avLst/>
          </a:prstGeom>
          <a:ln w="19050">
            <a:solidFill>
              <a:srgbClr val="00B0F0"/>
            </a:solidFill>
          </a:ln>
          <a:effectLst/>
        </p:spPr>
        <p:style>
          <a:lnRef idx="2">
            <a:schemeClr val="accent1"/>
          </a:lnRef>
          <a:fillRef idx="0">
            <a:schemeClr val="accent1"/>
          </a:fillRef>
          <a:effectRef idx="1">
            <a:schemeClr val="accent1"/>
          </a:effectRef>
          <a:fontRef idx="minor">
            <a:schemeClr val="tx1"/>
          </a:fontRef>
        </p:style>
      </p:cxnSp>
      <p:grpSp>
        <p:nvGrpSpPr>
          <p:cNvPr id="33" name="Logo Stacked V2">
            <a:extLst>
              <a:ext uri="{FF2B5EF4-FFF2-40B4-BE49-F238E27FC236}">
                <a16:creationId xmlns:a16="http://schemas.microsoft.com/office/drawing/2014/main" id="{8AD091C3-F2F4-054F-AB2C-405BCCFB00C6}"/>
              </a:ext>
            </a:extLst>
          </p:cNvPr>
          <p:cNvGrpSpPr>
            <a:grpSpLocks noChangeAspect="1"/>
          </p:cNvGrpSpPr>
          <p:nvPr userDrawn="1"/>
        </p:nvGrpSpPr>
        <p:grpSpPr>
          <a:xfrm>
            <a:off x="8071600" y="4860986"/>
            <a:ext cx="993262" cy="226314"/>
            <a:chOff x="680865" y="3439338"/>
            <a:chExt cx="4686473" cy="1068091"/>
          </a:xfrm>
        </p:grpSpPr>
        <p:pic>
          <p:nvPicPr>
            <p:cNvPr id="34" name="Logomark V2">
              <a:extLst>
                <a:ext uri="{FF2B5EF4-FFF2-40B4-BE49-F238E27FC236}">
                  <a16:creationId xmlns:a16="http://schemas.microsoft.com/office/drawing/2014/main" id="{12B22797-3CF9-CA4F-B64D-405CE639D9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865" y="3439338"/>
              <a:ext cx="1088136" cy="1068091"/>
            </a:xfrm>
            <a:prstGeom prst="rect">
              <a:avLst/>
            </a:prstGeom>
          </p:spPr>
        </p:pic>
        <p:grpSp>
          <p:nvGrpSpPr>
            <p:cNvPr id="35" name="Nat HIV Cur logo type stacked">
              <a:extLst>
                <a:ext uri="{FF2B5EF4-FFF2-40B4-BE49-F238E27FC236}">
                  <a16:creationId xmlns:a16="http://schemas.microsoft.com/office/drawing/2014/main" id="{AC161F93-9767-3F49-9BB6-E37AC685FDC0}"/>
                </a:ext>
              </a:extLst>
            </p:cNvPr>
            <p:cNvGrpSpPr>
              <a:grpSpLocks noChangeAspect="1"/>
            </p:cNvGrpSpPr>
            <p:nvPr/>
          </p:nvGrpSpPr>
          <p:grpSpPr bwMode="auto">
            <a:xfrm>
              <a:off x="1898650" y="3455065"/>
              <a:ext cx="3468688" cy="1036638"/>
              <a:chOff x="1196" y="1585"/>
              <a:chExt cx="2185" cy="653"/>
            </a:xfrm>
          </p:grpSpPr>
          <p:sp>
            <p:nvSpPr>
              <p:cNvPr id="36" name="Freeform 5">
                <a:extLst>
                  <a:ext uri="{FF2B5EF4-FFF2-40B4-BE49-F238E27FC236}">
                    <a16:creationId xmlns:a16="http://schemas.microsoft.com/office/drawing/2014/main" id="{96DA80F4-6D70-0A45-A009-D5A3A5C97507}"/>
                  </a:ext>
                </a:extLst>
              </p:cNvPr>
              <p:cNvSpPr>
                <a:spLocks/>
              </p:cNvSpPr>
              <p:nvPr/>
            </p:nvSpPr>
            <p:spPr bwMode="auto">
              <a:xfrm>
                <a:off x="1212" y="1585"/>
                <a:ext cx="243" cy="286"/>
              </a:xfrm>
              <a:custGeom>
                <a:avLst/>
                <a:gdLst>
                  <a:gd name="T0" fmla="*/ 347 w 403"/>
                  <a:gd name="T1" fmla="*/ 0 h 474"/>
                  <a:gd name="T2" fmla="*/ 347 w 403"/>
                  <a:gd name="T3" fmla="*/ 0 h 474"/>
                  <a:gd name="T4" fmla="*/ 347 w 403"/>
                  <a:gd name="T5" fmla="*/ 394 h 474"/>
                  <a:gd name="T6" fmla="*/ 345 w 403"/>
                  <a:gd name="T7" fmla="*/ 394 h 474"/>
                  <a:gd name="T8" fmla="*/ 71 w 403"/>
                  <a:gd name="T9" fmla="*/ 0 h 474"/>
                  <a:gd name="T10" fmla="*/ 0 w 403"/>
                  <a:gd name="T11" fmla="*/ 0 h 474"/>
                  <a:gd name="T12" fmla="*/ 0 w 403"/>
                  <a:gd name="T13" fmla="*/ 474 h 474"/>
                  <a:gd name="T14" fmla="*/ 56 w 403"/>
                  <a:gd name="T15" fmla="*/ 474 h 474"/>
                  <a:gd name="T16" fmla="*/ 56 w 403"/>
                  <a:gd name="T17" fmla="*/ 81 h 474"/>
                  <a:gd name="T18" fmla="*/ 57 w 403"/>
                  <a:gd name="T19" fmla="*/ 81 h 474"/>
                  <a:gd name="T20" fmla="*/ 332 w 403"/>
                  <a:gd name="T21" fmla="*/ 474 h 474"/>
                  <a:gd name="T22" fmla="*/ 403 w 403"/>
                  <a:gd name="T23" fmla="*/ 474 h 474"/>
                  <a:gd name="T24" fmla="*/ 403 w 403"/>
                  <a:gd name="T25" fmla="*/ 0 h 474"/>
                  <a:gd name="T26" fmla="*/ 347 w 403"/>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3" h="474">
                    <a:moveTo>
                      <a:pt x="347" y="0"/>
                    </a:moveTo>
                    <a:lnTo>
                      <a:pt x="347" y="0"/>
                    </a:lnTo>
                    <a:lnTo>
                      <a:pt x="347" y="394"/>
                    </a:lnTo>
                    <a:lnTo>
                      <a:pt x="345" y="394"/>
                    </a:lnTo>
                    <a:lnTo>
                      <a:pt x="71" y="0"/>
                    </a:lnTo>
                    <a:lnTo>
                      <a:pt x="0" y="0"/>
                    </a:lnTo>
                    <a:lnTo>
                      <a:pt x="0" y="474"/>
                    </a:lnTo>
                    <a:lnTo>
                      <a:pt x="56" y="474"/>
                    </a:lnTo>
                    <a:lnTo>
                      <a:pt x="56" y="81"/>
                    </a:lnTo>
                    <a:lnTo>
                      <a:pt x="57" y="81"/>
                    </a:lnTo>
                    <a:lnTo>
                      <a:pt x="332" y="474"/>
                    </a:lnTo>
                    <a:lnTo>
                      <a:pt x="403" y="474"/>
                    </a:lnTo>
                    <a:lnTo>
                      <a:pt x="403" y="0"/>
                    </a:lnTo>
                    <a:lnTo>
                      <a:pt x="347" y="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7" name="Freeform 6">
                <a:extLst>
                  <a:ext uri="{FF2B5EF4-FFF2-40B4-BE49-F238E27FC236}">
                    <a16:creationId xmlns:a16="http://schemas.microsoft.com/office/drawing/2014/main" id="{4EB67E84-2B30-1D4A-AF29-BCA3E68FFE40}"/>
                  </a:ext>
                </a:extLst>
              </p:cNvPr>
              <p:cNvSpPr>
                <a:spLocks noEditPoints="1"/>
              </p:cNvSpPr>
              <p:nvPr/>
            </p:nvSpPr>
            <p:spPr bwMode="auto">
              <a:xfrm>
                <a:off x="1503" y="1677"/>
                <a:ext cx="165" cy="199"/>
              </a:xfrm>
              <a:custGeom>
                <a:avLst/>
                <a:gdLst>
                  <a:gd name="T0" fmla="*/ 14 w 275"/>
                  <a:gd name="T1" fmla="*/ 48 h 329"/>
                  <a:gd name="T2" fmla="*/ 14 w 275"/>
                  <a:gd name="T3" fmla="*/ 48 h 329"/>
                  <a:gd name="T4" fmla="*/ 139 w 275"/>
                  <a:gd name="T5" fmla="*/ 0 h 329"/>
                  <a:gd name="T6" fmla="*/ 270 w 275"/>
                  <a:gd name="T7" fmla="*/ 132 h 329"/>
                  <a:gd name="T8" fmla="*/ 270 w 275"/>
                  <a:gd name="T9" fmla="*/ 267 h 329"/>
                  <a:gd name="T10" fmla="*/ 275 w 275"/>
                  <a:gd name="T11" fmla="*/ 321 h 329"/>
                  <a:gd name="T12" fmla="*/ 225 w 275"/>
                  <a:gd name="T13" fmla="*/ 321 h 329"/>
                  <a:gd name="T14" fmla="*/ 221 w 275"/>
                  <a:gd name="T15" fmla="*/ 274 h 329"/>
                  <a:gd name="T16" fmla="*/ 220 w 275"/>
                  <a:gd name="T17" fmla="*/ 274 h 329"/>
                  <a:gd name="T18" fmla="*/ 117 w 275"/>
                  <a:gd name="T19" fmla="*/ 329 h 329"/>
                  <a:gd name="T20" fmla="*/ 0 w 275"/>
                  <a:gd name="T21" fmla="*/ 236 h 329"/>
                  <a:gd name="T22" fmla="*/ 198 w 275"/>
                  <a:gd name="T23" fmla="*/ 126 h 329"/>
                  <a:gd name="T24" fmla="*/ 218 w 275"/>
                  <a:gd name="T25" fmla="*/ 126 h 329"/>
                  <a:gd name="T26" fmla="*/ 218 w 275"/>
                  <a:gd name="T27" fmla="*/ 117 h 329"/>
                  <a:gd name="T28" fmla="*/ 140 w 275"/>
                  <a:gd name="T29" fmla="*/ 48 h 329"/>
                  <a:gd name="T30" fmla="*/ 47 w 275"/>
                  <a:gd name="T31" fmla="*/ 82 h 329"/>
                  <a:gd name="T32" fmla="*/ 14 w 275"/>
                  <a:gd name="T33" fmla="*/ 48 h 329"/>
                  <a:gd name="T34" fmla="*/ 166 w 275"/>
                  <a:gd name="T35" fmla="*/ 171 h 329"/>
                  <a:gd name="T36" fmla="*/ 166 w 275"/>
                  <a:gd name="T37" fmla="*/ 171 h 329"/>
                  <a:gd name="T38" fmla="*/ 57 w 275"/>
                  <a:gd name="T39" fmla="*/ 231 h 329"/>
                  <a:gd name="T40" fmla="*/ 125 w 275"/>
                  <a:gd name="T41" fmla="*/ 285 h 329"/>
                  <a:gd name="T42" fmla="*/ 218 w 275"/>
                  <a:gd name="T43" fmla="*/ 191 h 329"/>
                  <a:gd name="T44" fmla="*/ 218 w 275"/>
                  <a:gd name="T45" fmla="*/ 171 h 329"/>
                  <a:gd name="T46" fmla="*/ 166 w 275"/>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329">
                    <a:moveTo>
                      <a:pt x="14" y="48"/>
                    </a:moveTo>
                    <a:lnTo>
                      <a:pt x="14" y="48"/>
                    </a:lnTo>
                    <a:cubicBezTo>
                      <a:pt x="47" y="15"/>
                      <a:pt x="93" y="0"/>
                      <a:pt x="139" y="0"/>
                    </a:cubicBezTo>
                    <a:cubicBezTo>
                      <a:pt x="231" y="0"/>
                      <a:pt x="270" y="44"/>
                      <a:pt x="270" y="132"/>
                    </a:cubicBezTo>
                    <a:lnTo>
                      <a:pt x="270" y="267"/>
                    </a:lnTo>
                    <a:cubicBezTo>
                      <a:pt x="270" y="285"/>
                      <a:pt x="272" y="305"/>
                      <a:pt x="275" y="321"/>
                    </a:cubicBezTo>
                    <a:lnTo>
                      <a:pt x="225" y="321"/>
                    </a:lnTo>
                    <a:cubicBezTo>
                      <a:pt x="221" y="307"/>
                      <a:pt x="221" y="288"/>
                      <a:pt x="221" y="274"/>
                    </a:cubicBezTo>
                    <a:lnTo>
                      <a:pt x="220" y="274"/>
                    </a:lnTo>
                    <a:cubicBezTo>
                      <a:pt x="199" y="306"/>
                      <a:pt x="164" y="329"/>
                      <a:pt x="117" y="329"/>
                    </a:cubicBezTo>
                    <a:cubicBezTo>
                      <a:pt x="53" y="329"/>
                      <a:pt x="0" y="297"/>
                      <a:pt x="0" y="236"/>
                    </a:cubicBezTo>
                    <a:cubicBezTo>
                      <a:pt x="0" y="132"/>
                      <a:pt x="121" y="126"/>
                      <a:pt x="198" y="126"/>
                    </a:cubicBezTo>
                    <a:lnTo>
                      <a:pt x="218" y="126"/>
                    </a:lnTo>
                    <a:lnTo>
                      <a:pt x="218" y="117"/>
                    </a:lnTo>
                    <a:cubicBezTo>
                      <a:pt x="218" y="72"/>
                      <a:pt x="189" y="48"/>
                      <a:pt x="140" y="48"/>
                    </a:cubicBezTo>
                    <a:cubicBezTo>
                      <a:pt x="107" y="48"/>
                      <a:pt x="72" y="60"/>
                      <a:pt x="47" y="82"/>
                    </a:cubicBezTo>
                    <a:lnTo>
                      <a:pt x="14" y="48"/>
                    </a:lnTo>
                    <a:close/>
                    <a:moveTo>
                      <a:pt x="166" y="171"/>
                    </a:moveTo>
                    <a:lnTo>
                      <a:pt x="166" y="171"/>
                    </a:lnTo>
                    <a:cubicBezTo>
                      <a:pt x="99" y="171"/>
                      <a:pt x="57" y="189"/>
                      <a:pt x="57" y="231"/>
                    </a:cubicBezTo>
                    <a:cubicBezTo>
                      <a:pt x="57" y="270"/>
                      <a:pt x="86" y="285"/>
                      <a:pt x="125" y="285"/>
                    </a:cubicBezTo>
                    <a:cubicBezTo>
                      <a:pt x="186" y="285"/>
                      <a:pt x="216" y="242"/>
                      <a:pt x="218" y="191"/>
                    </a:cubicBezTo>
                    <a:lnTo>
                      <a:pt x="218" y="171"/>
                    </a:lnTo>
                    <a:lnTo>
                      <a:pt x="166"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8" name="Freeform 7">
                <a:extLst>
                  <a:ext uri="{FF2B5EF4-FFF2-40B4-BE49-F238E27FC236}">
                    <a16:creationId xmlns:a16="http://schemas.microsoft.com/office/drawing/2014/main" id="{94608186-686B-DE41-AFF4-5168A1F17132}"/>
                  </a:ext>
                </a:extLst>
              </p:cNvPr>
              <p:cNvSpPr>
                <a:spLocks/>
              </p:cNvSpPr>
              <p:nvPr/>
            </p:nvSpPr>
            <p:spPr bwMode="auto">
              <a:xfrm>
                <a:off x="1692" y="1628"/>
                <a:ext cx="129" cy="248"/>
              </a:xfrm>
              <a:custGeom>
                <a:avLst/>
                <a:gdLst>
                  <a:gd name="T0" fmla="*/ 213 w 216"/>
                  <a:gd name="T1" fmla="*/ 133 h 410"/>
                  <a:gd name="T2" fmla="*/ 213 w 216"/>
                  <a:gd name="T3" fmla="*/ 133 h 410"/>
                  <a:gd name="T4" fmla="*/ 121 w 216"/>
                  <a:gd name="T5" fmla="*/ 133 h 410"/>
                  <a:gd name="T6" fmla="*/ 121 w 216"/>
                  <a:gd name="T7" fmla="*/ 290 h 410"/>
                  <a:gd name="T8" fmla="*/ 168 w 216"/>
                  <a:gd name="T9" fmla="*/ 362 h 410"/>
                  <a:gd name="T10" fmla="*/ 214 w 216"/>
                  <a:gd name="T11" fmla="*/ 351 h 410"/>
                  <a:gd name="T12" fmla="*/ 216 w 216"/>
                  <a:gd name="T13" fmla="*/ 399 h 410"/>
                  <a:gd name="T14" fmla="*/ 155 w 216"/>
                  <a:gd name="T15" fmla="*/ 410 h 410"/>
                  <a:gd name="T16" fmla="*/ 69 w 216"/>
                  <a:gd name="T17" fmla="*/ 305 h 410"/>
                  <a:gd name="T18" fmla="*/ 69 w 216"/>
                  <a:gd name="T19" fmla="*/ 133 h 410"/>
                  <a:gd name="T20" fmla="*/ 0 w 216"/>
                  <a:gd name="T21" fmla="*/ 133 h 410"/>
                  <a:gd name="T22" fmla="*/ 0 w 216"/>
                  <a:gd name="T23" fmla="*/ 89 h 410"/>
                  <a:gd name="T24" fmla="*/ 69 w 216"/>
                  <a:gd name="T25" fmla="*/ 89 h 410"/>
                  <a:gd name="T26" fmla="*/ 69 w 216"/>
                  <a:gd name="T27" fmla="*/ 0 h 410"/>
                  <a:gd name="T28" fmla="*/ 121 w 216"/>
                  <a:gd name="T29" fmla="*/ 0 h 410"/>
                  <a:gd name="T30" fmla="*/ 121 w 216"/>
                  <a:gd name="T31" fmla="*/ 89 h 410"/>
                  <a:gd name="T32" fmla="*/ 213 w 216"/>
                  <a:gd name="T33" fmla="*/ 89 h 410"/>
                  <a:gd name="T34" fmla="*/ 213 w 216"/>
                  <a:gd name="T35" fmla="*/ 13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10">
                    <a:moveTo>
                      <a:pt x="213" y="133"/>
                    </a:moveTo>
                    <a:lnTo>
                      <a:pt x="213" y="133"/>
                    </a:lnTo>
                    <a:lnTo>
                      <a:pt x="121" y="133"/>
                    </a:lnTo>
                    <a:lnTo>
                      <a:pt x="121" y="290"/>
                    </a:lnTo>
                    <a:cubicBezTo>
                      <a:pt x="121" y="330"/>
                      <a:pt x="121" y="362"/>
                      <a:pt x="168" y="362"/>
                    </a:cubicBezTo>
                    <a:cubicBezTo>
                      <a:pt x="183" y="362"/>
                      <a:pt x="200" y="359"/>
                      <a:pt x="214" y="351"/>
                    </a:cubicBezTo>
                    <a:lnTo>
                      <a:pt x="216" y="399"/>
                    </a:lnTo>
                    <a:cubicBezTo>
                      <a:pt x="198" y="407"/>
                      <a:pt x="174" y="410"/>
                      <a:pt x="155" y="410"/>
                    </a:cubicBezTo>
                    <a:cubicBezTo>
                      <a:pt x="81" y="410"/>
                      <a:pt x="69" y="370"/>
                      <a:pt x="69" y="305"/>
                    </a:cubicBezTo>
                    <a:lnTo>
                      <a:pt x="69" y="133"/>
                    </a:lnTo>
                    <a:lnTo>
                      <a:pt x="0" y="133"/>
                    </a:lnTo>
                    <a:lnTo>
                      <a:pt x="0" y="89"/>
                    </a:lnTo>
                    <a:lnTo>
                      <a:pt x="69" y="89"/>
                    </a:lnTo>
                    <a:lnTo>
                      <a:pt x="69" y="0"/>
                    </a:lnTo>
                    <a:lnTo>
                      <a:pt x="121" y="0"/>
                    </a:lnTo>
                    <a:lnTo>
                      <a:pt x="121" y="89"/>
                    </a:lnTo>
                    <a:lnTo>
                      <a:pt x="213" y="89"/>
                    </a:lnTo>
                    <a:lnTo>
                      <a:pt x="213" y="13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39" name="Freeform 8">
                <a:extLst>
                  <a:ext uri="{FF2B5EF4-FFF2-40B4-BE49-F238E27FC236}">
                    <a16:creationId xmlns:a16="http://schemas.microsoft.com/office/drawing/2014/main" id="{91A12339-6B49-9949-8EB6-199393E1C46D}"/>
                  </a:ext>
                </a:extLst>
              </p:cNvPr>
              <p:cNvSpPr>
                <a:spLocks noEditPoints="1"/>
              </p:cNvSpPr>
              <p:nvPr/>
            </p:nvSpPr>
            <p:spPr bwMode="auto">
              <a:xfrm>
                <a:off x="1848" y="1585"/>
                <a:ext cx="46" cy="286"/>
              </a:xfrm>
              <a:custGeom>
                <a:avLst/>
                <a:gdLst>
                  <a:gd name="T0" fmla="*/ 38 w 76"/>
                  <a:gd name="T1" fmla="*/ 0 h 474"/>
                  <a:gd name="T2" fmla="*/ 38 w 76"/>
                  <a:gd name="T3" fmla="*/ 0 h 474"/>
                  <a:gd name="T4" fmla="*/ 76 w 76"/>
                  <a:gd name="T5" fmla="*/ 39 h 474"/>
                  <a:gd name="T6" fmla="*/ 38 w 76"/>
                  <a:gd name="T7" fmla="*/ 77 h 474"/>
                  <a:gd name="T8" fmla="*/ 0 w 76"/>
                  <a:gd name="T9" fmla="*/ 39 h 474"/>
                  <a:gd name="T10" fmla="*/ 38 w 76"/>
                  <a:gd name="T11" fmla="*/ 0 h 474"/>
                  <a:gd name="T12" fmla="*/ 12 w 76"/>
                  <a:gd name="T13" fmla="*/ 161 h 474"/>
                  <a:gd name="T14" fmla="*/ 12 w 76"/>
                  <a:gd name="T15" fmla="*/ 161 h 474"/>
                  <a:gd name="T16" fmla="*/ 64 w 76"/>
                  <a:gd name="T17" fmla="*/ 161 h 474"/>
                  <a:gd name="T18" fmla="*/ 64 w 76"/>
                  <a:gd name="T19" fmla="*/ 474 h 474"/>
                  <a:gd name="T20" fmla="*/ 12 w 76"/>
                  <a:gd name="T21" fmla="*/ 474 h 474"/>
                  <a:gd name="T22" fmla="*/ 12 w 76"/>
                  <a:gd name="T23" fmla="*/ 16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4">
                    <a:moveTo>
                      <a:pt x="38" y="0"/>
                    </a:moveTo>
                    <a:lnTo>
                      <a:pt x="38" y="0"/>
                    </a:lnTo>
                    <a:cubicBezTo>
                      <a:pt x="59" y="0"/>
                      <a:pt x="76" y="18"/>
                      <a:pt x="76" y="39"/>
                    </a:cubicBezTo>
                    <a:cubicBezTo>
                      <a:pt x="76" y="61"/>
                      <a:pt x="60" y="77"/>
                      <a:pt x="38" y="77"/>
                    </a:cubicBezTo>
                    <a:cubicBezTo>
                      <a:pt x="16" y="77"/>
                      <a:pt x="0" y="61"/>
                      <a:pt x="0" y="39"/>
                    </a:cubicBezTo>
                    <a:cubicBezTo>
                      <a:pt x="0" y="18"/>
                      <a:pt x="16" y="0"/>
                      <a:pt x="38" y="0"/>
                    </a:cubicBezTo>
                    <a:close/>
                    <a:moveTo>
                      <a:pt x="12" y="161"/>
                    </a:moveTo>
                    <a:lnTo>
                      <a:pt x="12" y="161"/>
                    </a:lnTo>
                    <a:lnTo>
                      <a:pt x="64" y="161"/>
                    </a:lnTo>
                    <a:lnTo>
                      <a:pt x="64" y="474"/>
                    </a:lnTo>
                    <a:lnTo>
                      <a:pt x="12" y="474"/>
                    </a:lnTo>
                    <a:lnTo>
                      <a:pt x="12" y="16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0" name="Freeform 9">
                <a:extLst>
                  <a:ext uri="{FF2B5EF4-FFF2-40B4-BE49-F238E27FC236}">
                    <a16:creationId xmlns:a16="http://schemas.microsoft.com/office/drawing/2014/main" id="{F834D26B-B1CF-894E-A652-E19964D342C9}"/>
                  </a:ext>
                </a:extLst>
              </p:cNvPr>
              <p:cNvSpPr>
                <a:spLocks noEditPoints="1"/>
              </p:cNvSpPr>
              <p:nvPr/>
            </p:nvSpPr>
            <p:spPr bwMode="auto">
              <a:xfrm>
                <a:off x="1930" y="1677"/>
                <a:ext cx="201" cy="199"/>
              </a:xfrm>
              <a:custGeom>
                <a:avLst/>
                <a:gdLst>
                  <a:gd name="T0" fmla="*/ 168 w 335"/>
                  <a:gd name="T1" fmla="*/ 0 h 329"/>
                  <a:gd name="T2" fmla="*/ 168 w 335"/>
                  <a:gd name="T3" fmla="*/ 0 h 329"/>
                  <a:gd name="T4" fmla="*/ 335 w 335"/>
                  <a:gd name="T5" fmla="*/ 165 h 329"/>
                  <a:gd name="T6" fmla="*/ 168 w 335"/>
                  <a:gd name="T7" fmla="*/ 329 h 329"/>
                  <a:gd name="T8" fmla="*/ 0 w 335"/>
                  <a:gd name="T9" fmla="*/ 165 h 329"/>
                  <a:gd name="T10" fmla="*/ 168 w 335"/>
                  <a:gd name="T11" fmla="*/ 0 h 329"/>
                  <a:gd name="T12" fmla="*/ 168 w 335"/>
                  <a:gd name="T13" fmla="*/ 281 h 329"/>
                  <a:gd name="T14" fmla="*/ 168 w 335"/>
                  <a:gd name="T15" fmla="*/ 281 h 329"/>
                  <a:gd name="T16" fmla="*/ 279 w 335"/>
                  <a:gd name="T17" fmla="*/ 165 h 329"/>
                  <a:gd name="T18" fmla="*/ 168 w 335"/>
                  <a:gd name="T19" fmla="*/ 48 h 329"/>
                  <a:gd name="T20" fmla="*/ 57 w 335"/>
                  <a:gd name="T21" fmla="*/ 165 h 329"/>
                  <a:gd name="T22" fmla="*/ 168 w 335"/>
                  <a:gd name="T23" fmla="*/ 28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5" h="329">
                    <a:moveTo>
                      <a:pt x="168" y="0"/>
                    </a:moveTo>
                    <a:lnTo>
                      <a:pt x="168" y="0"/>
                    </a:lnTo>
                    <a:cubicBezTo>
                      <a:pt x="264" y="0"/>
                      <a:pt x="335" y="67"/>
                      <a:pt x="335" y="165"/>
                    </a:cubicBezTo>
                    <a:cubicBezTo>
                      <a:pt x="335" y="262"/>
                      <a:pt x="264" y="329"/>
                      <a:pt x="168" y="329"/>
                    </a:cubicBezTo>
                    <a:cubicBezTo>
                      <a:pt x="71" y="329"/>
                      <a:pt x="0" y="262"/>
                      <a:pt x="0" y="165"/>
                    </a:cubicBezTo>
                    <a:cubicBezTo>
                      <a:pt x="0" y="67"/>
                      <a:pt x="71" y="0"/>
                      <a:pt x="168" y="0"/>
                    </a:cubicBezTo>
                    <a:close/>
                    <a:moveTo>
                      <a:pt x="168" y="281"/>
                    </a:moveTo>
                    <a:lnTo>
                      <a:pt x="168" y="281"/>
                    </a:lnTo>
                    <a:cubicBezTo>
                      <a:pt x="235" y="281"/>
                      <a:pt x="279" y="230"/>
                      <a:pt x="279" y="165"/>
                    </a:cubicBezTo>
                    <a:cubicBezTo>
                      <a:pt x="279" y="99"/>
                      <a:pt x="235" y="48"/>
                      <a:pt x="168" y="48"/>
                    </a:cubicBezTo>
                    <a:cubicBezTo>
                      <a:pt x="100" y="48"/>
                      <a:pt x="57" y="99"/>
                      <a:pt x="57" y="165"/>
                    </a:cubicBezTo>
                    <a:cubicBezTo>
                      <a:pt x="57" y="230"/>
                      <a:pt x="100" y="281"/>
                      <a:pt x="168" y="281"/>
                    </a:cubicBez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1" name="Freeform 10">
                <a:extLst>
                  <a:ext uri="{FF2B5EF4-FFF2-40B4-BE49-F238E27FC236}">
                    <a16:creationId xmlns:a16="http://schemas.microsoft.com/office/drawing/2014/main" id="{618B8A8B-1CA6-154F-9CA2-0CA470F2E7C3}"/>
                  </a:ext>
                </a:extLst>
              </p:cNvPr>
              <p:cNvSpPr>
                <a:spLocks/>
              </p:cNvSpPr>
              <p:nvPr/>
            </p:nvSpPr>
            <p:spPr bwMode="auto">
              <a:xfrm>
                <a:off x="2173" y="1677"/>
                <a:ext cx="166" cy="194"/>
              </a:xfrm>
              <a:custGeom>
                <a:avLst/>
                <a:gdLst>
                  <a:gd name="T0" fmla="*/ 3 w 276"/>
                  <a:gd name="T1" fmla="*/ 82 h 321"/>
                  <a:gd name="T2" fmla="*/ 3 w 276"/>
                  <a:gd name="T3" fmla="*/ 82 h 321"/>
                  <a:gd name="T4" fmla="*/ 0 w 276"/>
                  <a:gd name="T5" fmla="*/ 8 h 321"/>
                  <a:gd name="T6" fmla="*/ 50 w 276"/>
                  <a:gd name="T7" fmla="*/ 8 h 321"/>
                  <a:gd name="T8" fmla="*/ 51 w 276"/>
                  <a:gd name="T9" fmla="*/ 60 h 321"/>
                  <a:gd name="T10" fmla="*/ 52 w 276"/>
                  <a:gd name="T11" fmla="*/ 60 h 321"/>
                  <a:gd name="T12" fmla="*/ 157 w 276"/>
                  <a:gd name="T13" fmla="*/ 0 h 321"/>
                  <a:gd name="T14" fmla="*/ 276 w 276"/>
                  <a:gd name="T15" fmla="*/ 128 h 321"/>
                  <a:gd name="T16" fmla="*/ 276 w 276"/>
                  <a:gd name="T17" fmla="*/ 321 h 321"/>
                  <a:gd name="T18" fmla="*/ 224 w 276"/>
                  <a:gd name="T19" fmla="*/ 321 h 321"/>
                  <a:gd name="T20" fmla="*/ 224 w 276"/>
                  <a:gd name="T21" fmla="*/ 133 h 321"/>
                  <a:gd name="T22" fmla="*/ 152 w 276"/>
                  <a:gd name="T23" fmla="*/ 48 h 321"/>
                  <a:gd name="T24" fmla="*/ 55 w 276"/>
                  <a:gd name="T25" fmla="*/ 169 h 321"/>
                  <a:gd name="T26" fmla="*/ 55 w 276"/>
                  <a:gd name="T27" fmla="*/ 321 h 321"/>
                  <a:gd name="T28" fmla="*/ 3 w 276"/>
                  <a:gd name="T29" fmla="*/ 321 h 321"/>
                  <a:gd name="T30" fmla="*/ 3 w 276"/>
                  <a:gd name="T31" fmla="*/ 82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3" y="82"/>
                    </a:moveTo>
                    <a:lnTo>
                      <a:pt x="3" y="82"/>
                    </a:lnTo>
                    <a:cubicBezTo>
                      <a:pt x="3" y="54"/>
                      <a:pt x="0" y="29"/>
                      <a:pt x="0" y="8"/>
                    </a:cubicBezTo>
                    <a:lnTo>
                      <a:pt x="50" y="8"/>
                    </a:lnTo>
                    <a:cubicBezTo>
                      <a:pt x="50" y="25"/>
                      <a:pt x="51" y="42"/>
                      <a:pt x="51" y="60"/>
                    </a:cubicBezTo>
                    <a:lnTo>
                      <a:pt x="52" y="60"/>
                    </a:lnTo>
                    <a:cubicBezTo>
                      <a:pt x="66" y="29"/>
                      <a:pt x="105" y="0"/>
                      <a:pt x="157" y="0"/>
                    </a:cubicBezTo>
                    <a:cubicBezTo>
                      <a:pt x="239" y="0"/>
                      <a:pt x="276" y="52"/>
                      <a:pt x="276" y="128"/>
                    </a:cubicBezTo>
                    <a:lnTo>
                      <a:pt x="276" y="321"/>
                    </a:lnTo>
                    <a:lnTo>
                      <a:pt x="224" y="321"/>
                    </a:lnTo>
                    <a:lnTo>
                      <a:pt x="224" y="133"/>
                    </a:lnTo>
                    <a:cubicBezTo>
                      <a:pt x="224" y="81"/>
                      <a:pt x="201" y="48"/>
                      <a:pt x="152" y="48"/>
                    </a:cubicBezTo>
                    <a:cubicBezTo>
                      <a:pt x="84" y="48"/>
                      <a:pt x="55" y="97"/>
                      <a:pt x="55" y="169"/>
                    </a:cubicBezTo>
                    <a:lnTo>
                      <a:pt x="55" y="321"/>
                    </a:lnTo>
                    <a:lnTo>
                      <a:pt x="3" y="321"/>
                    </a:lnTo>
                    <a:lnTo>
                      <a:pt x="3" y="82"/>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2" name="Freeform 11">
                <a:extLst>
                  <a:ext uri="{FF2B5EF4-FFF2-40B4-BE49-F238E27FC236}">
                    <a16:creationId xmlns:a16="http://schemas.microsoft.com/office/drawing/2014/main" id="{03F41026-0E7A-0444-9EA4-EA9255BA0611}"/>
                  </a:ext>
                </a:extLst>
              </p:cNvPr>
              <p:cNvSpPr>
                <a:spLocks noEditPoints="1"/>
              </p:cNvSpPr>
              <p:nvPr/>
            </p:nvSpPr>
            <p:spPr bwMode="auto">
              <a:xfrm>
                <a:off x="2380" y="1677"/>
                <a:ext cx="165" cy="199"/>
              </a:xfrm>
              <a:custGeom>
                <a:avLst/>
                <a:gdLst>
                  <a:gd name="T0" fmla="*/ 14 w 274"/>
                  <a:gd name="T1" fmla="*/ 48 h 329"/>
                  <a:gd name="T2" fmla="*/ 14 w 274"/>
                  <a:gd name="T3" fmla="*/ 48 h 329"/>
                  <a:gd name="T4" fmla="*/ 139 w 274"/>
                  <a:gd name="T5" fmla="*/ 0 h 329"/>
                  <a:gd name="T6" fmla="*/ 270 w 274"/>
                  <a:gd name="T7" fmla="*/ 132 h 329"/>
                  <a:gd name="T8" fmla="*/ 270 w 274"/>
                  <a:gd name="T9" fmla="*/ 267 h 329"/>
                  <a:gd name="T10" fmla="*/ 274 w 274"/>
                  <a:gd name="T11" fmla="*/ 321 h 329"/>
                  <a:gd name="T12" fmla="*/ 224 w 274"/>
                  <a:gd name="T13" fmla="*/ 321 h 329"/>
                  <a:gd name="T14" fmla="*/ 221 w 274"/>
                  <a:gd name="T15" fmla="*/ 274 h 329"/>
                  <a:gd name="T16" fmla="*/ 219 w 274"/>
                  <a:gd name="T17" fmla="*/ 274 h 329"/>
                  <a:gd name="T18" fmla="*/ 116 w 274"/>
                  <a:gd name="T19" fmla="*/ 329 h 329"/>
                  <a:gd name="T20" fmla="*/ 0 w 274"/>
                  <a:gd name="T21" fmla="*/ 236 h 329"/>
                  <a:gd name="T22" fmla="*/ 197 w 274"/>
                  <a:gd name="T23" fmla="*/ 126 h 329"/>
                  <a:gd name="T24" fmla="*/ 217 w 274"/>
                  <a:gd name="T25" fmla="*/ 126 h 329"/>
                  <a:gd name="T26" fmla="*/ 217 w 274"/>
                  <a:gd name="T27" fmla="*/ 117 h 329"/>
                  <a:gd name="T28" fmla="*/ 140 w 274"/>
                  <a:gd name="T29" fmla="*/ 48 h 329"/>
                  <a:gd name="T30" fmla="*/ 47 w 274"/>
                  <a:gd name="T31" fmla="*/ 82 h 329"/>
                  <a:gd name="T32" fmla="*/ 14 w 274"/>
                  <a:gd name="T33" fmla="*/ 48 h 329"/>
                  <a:gd name="T34" fmla="*/ 165 w 274"/>
                  <a:gd name="T35" fmla="*/ 171 h 329"/>
                  <a:gd name="T36" fmla="*/ 165 w 274"/>
                  <a:gd name="T37" fmla="*/ 171 h 329"/>
                  <a:gd name="T38" fmla="*/ 56 w 274"/>
                  <a:gd name="T39" fmla="*/ 231 h 329"/>
                  <a:gd name="T40" fmla="*/ 125 w 274"/>
                  <a:gd name="T41" fmla="*/ 285 h 329"/>
                  <a:gd name="T42" fmla="*/ 217 w 274"/>
                  <a:gd name="T43" fmla="*/ 191 h 329"/>
                  <a:gd name="T44" fmla="*/ 217 w 274"/>
                  <a:gd name="T45" fmla="*/ 171 h 329"/>
                  <a:gd name="T46" fmla="*/ 165 w 274"/>
                  <a:gd name="T47" fmla="*/ 17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4" h="329">
                    <a:moveTo>
                      <a:pt x="14" y="48"/>
                    </a:moveTo>
                    <a:lnTo>
                      <a:pt x="14" y="48"/>
                    </a:lnTo>
                    <a:cubicBezTo>
                      <a:pt x="46" y="15"/>
                      <a:pt x="93" y="0"/>
                      <a:pt x="139" y="0"/>
                    </a:cubicBezTo>
                    <a:cubicBezTo>
                      <a:pt x="231" y="0"/>
                      <a:pt x="270" y="44"/>
                      <a:pt x="270" y="132"/>
                    </a:cubicBezTo>
                    <a:lnTo>
                      <a:pt x="270" y="267"/>
                    </a:lnTo>
                    <a:cubicBezTo>
                      <a:pt x="270" y="285"/>
                      <a:pt x="272" y="305"/>
                      <a:pt x="274" y="321"/>
                    </a:cubicBezTo>
                    <a:lnTo>
                      <a:pt x="224" y="321"/>
                    </a:lnTo>
                    <a:cubicBezTo>
                      <a:pt x="221" y="307"/>
                      <a:pt x="221" y="288"/>
                      <a:pt x="221" y="274"/>
                    </a:cubicBezTo>
                    <a:lnTo>
                      <a:pt x="219" y="274"/>
                    </a:lnTo>
                    <a:cubicBezTo>
                      <a:pt x="199" y="306"/>
                      <a:pt x="164" y="329"/>
                      <a:pt x="116" y="329"/>
                    </a:cubicBezTo>
                    <a:cubicBezTo>
                      <a:pt x="53" y="329"/>
                      <a:pt x="0" y="297"/>
                      <a:pt x="0" y="236"/>
                    </a:cubicBezTo>
                    <a:cubicBezTo>
                      <a:pt x="0" y="132"/>
                      <a:pt x="120" y="126"/>
                      <a:pt x="197" y="126"/>
                    </a:cubicBezTo>
                    <a:lnTo>
                      <a:pt x="217" y="126"/>
                    </a:lnTo>
                    <a:lnTo>
                      <a:pt x="217" y="117"/>
                    </a:lnTo>
                    <a:cubicBezTo>
                      <a:pt x="217" y="72"/>
                      <a:pt x="189" y="48"/>
                      <a:pt x="140" y="48"/>
                    </a:cubicBezTo>
                    <a:cubicBezTo>
                      <a:pt x="106" y="48"/>
                      <a:pt x="72" y="60"/>
                      <a:pt x="47" y="82"/>
                    </a:cubicBezTo>
                    <a:lnTo>
                      <a:pt x="14" y="48"/>
                    </a:lnTo>
                    <a:close/>
                    <a:moveTo>
                      <a:pt x="165" y="171"/>
                    </a:moveTo>
                    <a:lnTo>
                      <a:pt x="165" y="171"/>
                    </a:lnTo>
                    <a:cubicBezTo>
                      <a:pt x="99" y="171"/>
                      <a:pt x="56" y="189"/>
                      <a:pt x="56" y="231"/>
                    </a:cubicBezTo>
                    <a:cubicBezTo>
                      <a:pt x="56" y="270"/>
                      <a:pt x="86" y="285"/>
                      <a:pt x="125" y="285"/>
                    </a:cubicBezTo>
                    <a:cubicBezTo>
                      <a:pt x="185" y="285"/>
                      <a:pt x="216" y="242"/>
                      <a:pt x="217" y="191"/>
                    </a:cubicBezTo>
                    <a:lnTo>
                      <a:pt x="217" y="171"/>
                    </a:lnTo>
                    <a:lnTo>
                      <a:pt x="165" y="171"/>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3" name="Freeform 12">
                <a:extLst>
                  <a:ext uri="{FF2B5EF4-FFF2-40B4-BE49-F238E27FC236}">
                    <a16:creationId xmlns:a16="http://schemas.microsoft.com/office/drawing/2014/main" id="{05598A25-4488-014A-8224-7F86B2B1C272}"/>
                  </a:ext>
                </a:extLst>
              </p:cNvPr>
              <p:cNvSpPr>
                <a:spLocks/>
              </p:cNvSpPr>
              <p:nvPr/>
            </p:nvSpPr>
            <p:spPr bwMode="auto">
              <a:xfrm>
                <a:off x="2597" y="1585"/>
                <a:ext cx="31" cy="286"/>
              </a:xfrm>
              <a:custGeom>
                <a:avLst/>
                <a:gdLst>
                  <a:gd name="T0" fmla="*/ 0 w 52"/>
                  <a:gd name="T1" fmla="*/ 474 h 474"/>
                  <a:gd name="T2" fmla="*/ 0 w 52"/>
                  <a:gd name="T3" fmla="*/ 474 h 474"/>
                  <a:gd name="T4" fmla="*/ 52 w 52"/>
                  <a:gd name="T5" fmla="*/ 474 h 474"/>
                  <a:gd name="T6" fmla="*/ 52 w 52"/>
                  <a:gd name="T7" fmla="*/ 0 h 474"/>
                  <a:gd name="T8" fmla="*/ 0 w 52"/>
                  <a:gd name="T9" fmla="*/ 0 h 474"/>
                  <a:gd name="T10" fmla="*/ 0 w 52"/>
                  <a:gd name="T11" fmla="*/ 474 h 474"/>
                </a:gdLst>
                <a:ahLst/>
                <a:cxnLst>
                  <a:cxn ang="0">
                    <a:pos x="T0" y="T1"/>
                  </a:cxn>
                  <a:cxn ang="0">
                    <a:pos x="T2" y="T3"/>
                  </a:cxn>
                  <a:cxn ang="0">
                    <a:pos x="T4" y="T5"/>
                  </a:cxn>
                  <a:cxn ang="0">
                    <a:pos x="T6" y="T7"/>
                  </a:cxn>
                  <a:cxn ang="0">
                    <a:pos x="T8" y="T9"/>
                  </a:cxn>
                  <a:cxn ang="0">
                    <a:pos x="T10" y="T11"/>
                  </a:cxn>
                </a:cxnLst>
                <a:rect l="0" t="0" r="r" b="b"/>
                <a:pathLst>
                  <a:path w="52" h="474">
                    <a:moveTo>
                      <a:pt x="0" y="474"/>
                    </a:moveTo>
                    <a:lnTo>
                      <a:pt x="0" y="474"/>
                    </a:lnTo>
                    <a:lnTo>
                      <a:pt x="52" y="474"/>
                    </a:lnTo>
                    <a:lnTo>
                      <a:pt x="52" y="0"/>
                    </a:lnTo>
                    <a:lnTo>
                      <a:pt x="0" y="0"/>
                    </a:lnTo>
                    <a:lnTo>
                      <a:pt x="0" y="474"/>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4" name="Freeform 13">
                <a:extLst>
                  <a:ext uri="{FF2B5EF4-FFF2-40B4-BE49-F238E27FC236}">
                    <a16:creationId xmlns:a16="http://schemas.microsoft.com/office/drawing/2014/main" id="{F9646493-198E-3D4D-A144-2A022AA8F3B7}"/>
                  </a:ext>
                </a:extLst>
              </p:cNvPr>
              <p:cNvSpPr>
                <a:spLocks/>
              </p:cNvSpPr>
              <p:nvPr/>
            </p:nvSpPr>
            <p:spPr bwMode="auto">
              <a:xfrm>
                <a:off x="2780" y="1585"/>
                <a:ext cx="220" cy="286"/>
              </a:xfrm>
              <a:custGeom>
                <a:avLst/>
                <a:gdLst>
                  <a:gd name="T0" fmla="*/ 310 w 366"/>
                  <a:gd name="T1" fmla="*/ 0 h 474"/>
                  <a:gd name="T2" fmla="*/ 310 w 366"/>
                  <a:gd name="T3" fmla="*/ 0 h 474"/>
                  <a:gd name="T4" fmla="*/ 310 w 366"/>
                  <a:gd name="T5" fmla="*/ 201 h 474"/>
                  <a:gd name="T6" fmla="*/ 57 w 366"/>
                  <a:gd name="T7" fmla="*/ 201 h 474"/>
                  <a:gd name="T8" fmla="*/ 57 w 366"/>
                  <a:gd name="T9" fmla="*/ 0 h 474"/>
                  <a:gd name="T10" fmla="*/ 0 w 366"/>
                  <a:gd name="T11" fmla="*/ 0 h 474"/>
                  <a:gd name="T12" fmla="*/ 0 w 366"/>
                  <a:gd name="T13" fmla="*/ 474 h 474"/>
                  <a:gd name="T14" fmla="*/ 57 w 366"/>
                  <a:gd name="T15" fmla="*/ 474 h 474"/>
                  <a:gd name="T16" fmla="*/ 57 w 366"/>
                  <a:gd name="T17" fmla="*/ 253 h 474"/>
                  <a:gd name="T18" fmla="*/ 310 w 366"/>
                  <a:gd name="T19" fmla="*/ 253 h 474"/>
                  <a:gd name="T20" fmla="*/ 310 w 366"/>
                  <a:gd name="T21" fmla="*/ 474 h 474"/>
                  <a:gd name="T22" fmla="*/ 366 w 366"/>
                  <a:gd name="T23" fmla="*/ 474 h 474"/>
                  <a:gd name="T24" fmla="*/ 366 w 366"/>
                  <a:gd name="T25" fmla="*/ 0 h 474"/>
                  <a:gd name="T26" fmla="*/ 310 w 366"/>
                  <a:gd name="T27"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6" h="474">
                    <a:moveTo>
                      <a:pt x="310" y="0"/>
                    </a:moveTo>
                    <a:lnTo>
                      <a:pt x="310" y="0"/>
                    </a:lnTo>
                    <a:lnTo>
                      <a:pt x="310" y="201"/>
                    </a:lnTo>
                    <a:lnTo>
                      <a:pt x="57" y="201"/>
                    </a:lnTo>
                    <a:lnTo>
                      <a:pt x="57" y="0"/>
                    </a:lnTo>
                    <a:lnTo>
                      <a:pt x="0" y="0"/>
                    </a:lnTo>
                    <a:lnTo>
                      <a:pt x="0" y="474"/>
                    </a:lnTo>
                    <a:lnTo>
                      <a:pt x="57" y="474"/>
                    </a:lnTo>
                    <a:lnTo>
                      <a:pt x="57" y="253"/>
                    </a:lnTo>
                    <a:lnTo>
                      <a:pt x="310" y="253"/>
                    </a:lnTo>
                    <a:lnTo>
                      <a:pt x="310" y="474"/>
                    </a:lnTo>
                    <a:lnTo>
                      <a:pt x="366" y="474"/>
                    </a:lnTo>
                    <a:lnTo>
                      <a:pt x="366" y="0"/>
                    </a:lnTo>
                    <a:lnTo>
                      <a:pt x="310"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5" name="Freeform 14">
                <a:extLst>
                  <a:ext uri="{FF2B5EF4-FFF2-40B4-BE49-F238E27FC236}">
                    <a16:creationId xmlns:a16="http://schemas.microsoft.com/office/drawing/2014/main" id="{5D2F2B50-510B-1D4F-9FD2-C0DCF626F1AD}"/>
                  </a:ext>
                </a:extLst>
              </p:cNvPr>
              <p:cNvSpPr>
                <a:spLocks/>
              </p:cNvSpPr>
              <p:nvPr/>
            </p:nvSpPr>
            <p:spPr bwMode="auto">
              <a:xfrm>
                <a:off x="3065" y="1585"/>
                <a:ext cx="33" cy="286"/>
              </a:xfrm>
              <a:custGeom>
                <a:avLst/>
                <a:gdLst>
                  <a:gd name="T0" fmla="*/ 0 w 56"/>
                  <a:gd name="T1" fmla="*/ 474 h 474"/>
                  <a:gd name="T2" fmla="*/ 0 w 56"/>
                  <a:gd name="T3" fmla="*/ 474 h 474"/>
                  <a:gd name="T4" fmla="*/ 56 w 56"/>
                  <a:gd name="T5" fmla="*/ 474 h 474"/>
                  <a:gd name="T6" fmla="*/ 56 w 56"/>
                  <a:gd name="T7" fmla="*/ 0 h 474"/>
                  <a:gd name="T8" fmla="*/ 0 w 56"/>
                  <a:gd name="T9" fmla="*/ 0 h 474"/>
                  <a:gd name="T10" fmla="*/ 0 w 56"/>
                  <a:gd name="T11" fmla="*/ 474 h 474"/>
                </a:gdLst>
                <a:ahLst/>
                <a:cxnLst>
                  <a:cxn ang="0">
                    <a:pos x="T0" y="T1"/>
                  </a:cxn>
                  <a:cxn ang="0">
                    <a:pos x="T2" y="T3"/>
                  </a:cxn>
                  <a:cxn ang="0">
                    <a:pos x="T4" y="T5"/>
                  </a:cxn>
                  <a:cxn ang="0">
                    <a:pos x="T6" y="T7"/>
                  </a:cxn>
                  <a:cxn ang="0">
                    <a:pos x="T8" y="T9"/>
                  </a:cxn>
                  <a:cxn ang="0">
                    <a:pos x="T10" y="T11"/>
                  </a:cxn>
                </a:cxnLst>
                <a:rect l="0" t="0" r="r" b="b"/>
                <a:pathLst>
                  <a:path w="56" h="474">
                    <a:moveTo>
                      <a:pt x="0" y="474"/>
                    </a:moveTo>
                    <a:lnTo>
                      <a:pt x="0" y="474"/>
                    </a:lnTo>
                    <a:lnTo>
                      <a:pt x="56" y="474"/>
                    </a:lnTo>
                    <a:lnTo>
                      <a:pt x="56" y="0"/>
                    </a:lnTo>
                    <a:lnTo>
                      <a:pt x="0" y="0"/>
                    </a:lnTo>
                    <a:lnTo>
                      <a:pt x="0" y="474"/>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6" name="Freeform 15">
                <a:extLst>
                  <a:ext uri="{FF2B5EF4-FFF2-40B4-BE49-F238E27FC236}">
                    <a16:creationId xmlns:a16="http://schemas.microsoft.com/office/drawing/2014/main" id="{4D6466F1-ED21-F246-94BA-C3FA1F3BFE46}"/>
                  </a:ext>
                </a:extLst>
              </p:cNvPr>
              <p:cNvSpPr>
                <a:spLocks/>
              </p:cNvSpPr>
              <p:nvPr/>
            </p:nvSpPr>
            <p:spPr bwMode="auto">
              <a:xfrm>
                <a:off x="3128" y="1585"/>
                <a:ext cx="253" cy="286"/>
              </a:xfrm>
              <a:custGeom>
                <a:avLst/>
                <a:gdLst>
                  <a:gd name="T0" fmla="*/ 361 w 421"/>
                  <a:gd name="T1" fmla="*/ 0 h 474"/>
                  <a:gd name="T2" fmla="*/ 361 w 421"/>
                  <a:gd name="T3" fmla="*/ 0 h 474"/>
                  <a:gd name="T4" fmla="*/ 211 w 421"/>
                  <a:gd name="T5" fmla="*/ 390 h 474"/>
                  <a:gd name="T6" fmla="*/ 209 w 421"/>
                  <a:gd name="T7" fmla="*/ 390 h 474"/>
                  <a:gd name="T8" fmla="*/ 63 w 421"/>
                  <a:gd name="T9" fmla="*/ 0 h 474"/>
                  <a:gd name="T10" fmla="*/ 0 w 421"/>
                  <a:gd name="T11" fmla="*/ 0 h 474"/>
                  <a:gd name="T12" fmla="*/ 181 w 421"/>
                  <a:gd name="T13" fmla="*/ 474 h 474"/>
                  <a:gd name="T14" fmla="*/ 235 w 421"/>
                  <a:gd name="T15" fmla="*/ 474 h 474"/>
                  <a:gd name="T16" fmla="*/ 421 w 421"/>
                  <a:gd name="T17" fmla="*/ 0 h 474"/>
                  <a:gd name="T18" fmla="*/ 361 w 421"/>
                  <a:gd name="T19"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474">
                    <a:moveTo>
                      <a:pt x="361" y="0"/>
                    </a:moveTo>
                    <a:lnTo>
                      <a:pt x="361" y="0"/>
                    </a:lnTo>
                    <a:lnTo>
                      <a:pt x="211" y="390"/>
                    </a:lnTo>
                    <a:lnTo>
                      <a:pt x="209" y="390"/>
                    </a:lnTo>
                    <a:lnTo>
                      <a:pt x="63" y="0"/>
                    </a:lnTo>
                    <a:lnTo>
                      <a:pt x="0" y="0"/>
                    </a:lnTo>
                    <a:lnTo>
                      <a:pt x="181" y="474"/>
                    </a:lnTo>
                    <a:lnTo>
                      <a:pt x="235" y="474"/>
                    </a:lnTo>
                    <a:lnTo>
                      <a:pt x="421" y="0"/>
                    </a:lnTo>
                    <a:lnTo>
                      <a:pt x="361" y="0"/>
                    </a:lnTo>
                    <a:close/>
                  </a:path>
                </a:pathLst>
              </a:custGeom>
              <a:solidFill>
                <a:srgbClr val="CF382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7" name="Freeform 16">
                <a:extLst>
                  <a:ext uri="{FF2B5EF4-FFF2-40B4-BE49-F238E27FC236}">
                    <a16:creationId xmlns:a16="http://schemas.microsoft.com/office/drawing/2014/main" id="{29BD78D5-AFE1-134D-91DD-455D1F6B6A52}"/>
                  </a:ext>
                </a:extLst>
              </p:cNvPr>
              <p:cNvSpPr>
                <a:spLocks/>
              </p:cNvSpPr>
              <p:nvPr/>
            </p:nvSpPr>
            <p:spPr bwMode="auto">
              <a:xfrm>
                <a:off x="1196" y="1938"/>
                <a:ext cx="253" cy="300"/>
              </a:xfrm>
              <a:custGeom>
                <a:avLst/>
                <a:gdLst>
                  <a:gd name="T0" fmla="*/ 359 w 420"/>
                  <a:gd name="T1" fmla="*/ 109 h 497"/>
                  <a:gd name="T2" fmla="*/ 359 w 420"/>
                  <a:gd name="T3" fmla="*/ 109 h 497"/>
                  <a:gd name="T4" fmla="*/ 240 w 420"/>
                  <a:gd name="T5" fmla="*/ 52 h 497"/>
                  <a:gd name="T6" fmla="*/ 60 w 420"/>
                  <a:gd name="T7" fmla="*/ 249 h 497"/>
                  <a:gd name="T8" fmla="*/ 240 w 420"/>
                  <a:gd name="T9" fmla="*/ 445 h 497"/>
                  <a:gd name="T10" fmla="*/ 378 w 420"/>
                  <a:gd name="T11" fmla="*/ 379 h 497"/>
                  <a:gd name="T12" fmla="*/ 420 w 420"/>
                  <a:gd name="T13" fmla="*/ 415 h 497"/>
                  <a:gd name="T14" fmla="*/ 240 w 420"/>
                  <a:gd name="T15" fmla="*/ 497 h 497"/>
                  <a:gd name="T16" fmla="*/ 0 w 420"/>
                  <a:gd name="T17" fmla="*/ 249 h 497"/>
                  <a:gd name="T18" fmla="*/ 240 w 420"/>
                  <a:gd name="T19" fmla="*/ 0 h 497"/>
                  <a:gd name="T20" fmla="*/ 408 w 420"/>
                  <a:gd name="T21" fmla="*/ 74 h 497"/>
                  <a:gd name="T22" fmla="*/ 359 w 420"/>
                  <a:gd name="T23" fmla="*/ 109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497">
                    <a:moveTo>
                      <a:pt x="359" y="109"/>
                    </a:moveTo>
                    <a:lnTo>
                      <a:pt x="359" y="109"/>
                    </a:lnTo>
                    <a:cubicBezTo>
                      <a:pt x="331" y="71"/>
                      <a:pt x="286" y="52"/>
                      <a:pt x="240" y="52"/>
                    </a:cubicBezTo>
                    <a:cubicBezTo>
                      <a:pt x="135" y="52"/>
                      <a:pt x="60" y="145"/>
                      <a:pt x="60" y="249"/>
                    </a:cubicBezTo>
                    <a:cubicBezTo>
                      <a:pt x="60" y="358"/>
                      <a:pt x="134" y="445"/>
                      <a:pt x="240" y="445"/>
                    </a:cubicBezTo>
                    <a:cubicBezTo>
                      <a:pt x="298" y="445"/>
                      <a:pt x="344" y="422"/>
                      <a:pt x="378" y="379"/>
                    </a:cubicBezTo>
                    <a:lnTo>
                      <a:pt x="420" y="415"/>
                    </a:lnTo>
                    <a:cubicBezTo>
                      <a:pt x="378" y="471"/>
                      <a:pt x="316" y="497"/>
                      <a:pt x="240" y="497"/>
                    </a:cubicBezTo>
                    <a:cubicBezTo>
                      <a:pt x="105" y="497"/>
                      <a:pt x="0" y="392"/>
                      <a:pt x="0" y="249"/>
                    </a:cubicBezTo>
                    <a:cubicBezTo>
                      <a:pt x="0" y="109"/>
                      <a:pt x="100" y="0"/>
                      <a:pt x="240" y="0"/>
                    </a:cubicBezTo>
                    <a:cubicBezTo>
                      <a:pt x="305" y="0"/>
                      <a:pt x="368" y="22"/>
                      <a:pt x="408" y="74"/>
                    </a:cubicBezTo>
                    <a:lnTo>
                      <a:pt x="359" y="10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8" name="Freeform 17">
                <a:extLst>
                  <a:ext uri="{FF2B5EF4-FFF2-40B4-BE49-F238E27FC236}">
                    <a16:creationId xmlns:a16="http://schemas.microsoft.com/office/drawing/2014/main" id="{B72C7B5C-9B25-F74A-9B3C-69E7155B91F2}"/>
                  </a:ext>
                </a:extLst>
              </p:cNvPr>
              <p:cNvSpPr>
                <a:spLocks/>
              </p:cNvSpPr>
              <p:nvPr/>
            </p:nvSpPr>
            <p:spPr bwMode="auto">
              <a:xfrm>
                <a:off x="1482"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49" name="Freeform 18">
                <a:extLst>
                  <a:ext uri="{FF2B5EF4-FFF2-40B4-BE49-F238E27FC236}">
                    <a16:creationId xmlns:a16="http://schemas.microsoft.com/office/drawing/2014/main" id="{2BB1422E-3133-9140-9DFA-6F4A34A1A730}"/>
                  </a:ext>
                </a:extLst>
              </p:cNvPr>
              <p:cNvSpPr>
                <a:spLocks/>
              </p:cNvSpPr>
              <p:nvPr/>
            </p:nvSpPr>
            <p:spPr bwMode="auto">
              <a:xfrm>
                <a:off x="1699" y="2037"/>
                <a:ext cx="107" cy="194"/>
              </a:xfrm>
              <a:custGeom>
                <a:avLst/>
                <a:gdLst>
                  <a:gd name="T0" fmla="*/ 2 w 177"/>
                  <a:gd name="T1" fmla="*/ 83 h 321"/>
                  <a:gd name="T2" fmla="*/ 2 w 177"/>
                  <a:gd name="T3" fmla="*/ 83 h 321"/>
                  <a:gd name="T4" fmla="*/ 0 w 177"/>
                  <a:gd name="T5" fmla="*/ 8 h 321"/>
                  <a:gd name="T6" fmla="*/ 49 w 177"/>
                  <a:gd name="T7" fmla="*/ 8 h 321"/>
                  <a:gd name="T8" fmla="*/ 50 w 177"/>
                  <a:gd name="T9" fmla="*/ 60 h 321"/>
                  <a:gd name="T10" fmla="*/ 52 w 177"/>
                  <a:gd name="T11" fmla="*/ 60 h 321"/>
                  <a:gd name="T12" fmla="*/ 156 w 177"/>
                  <a:gd name="T13" fmla="*/ 0 h 321"/>
                  <a:gd name="T14" fmla="*/ 177 w 177"/>
                  <a:gd name="T15" fmla="*/ 4 h 321"/>
                  <a:gd name="T16" fmla="*/ 174 w 177"/>
                  <a:gd name="T17" fmla="*/ 56 h 321"/>
                  <a:gd name="T18" fmla="*/ 146 w 177"/>
                  <a:gd name="T19" fmla="*/ 52 h 321"/>
                  <a:gd name="T20" fmla="*/ 54 w 177"/>
                  <a:gd name="T21" fmla="*/ 169 h 321"/>
                  <a:gd name="T22" fmla="*/ 54 w 177"/>
                  <a:gd name="T23" fmla="*/ 321 h 321"/>
                  <a:gd name="T24" fmla="*/ 2 w 177"/>
                  <a:gd name="T25" fmla="*/ 321 h 321"/>
                  <a:gd name="T26" fmla="*/ 2 w 177"/>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7" h="321">
                    <a:moveTo>
                      <a:pt x="2" y="83"/>
                    </a:moveTo>
                    <a:lnTo>
                      <a:pt x="2" y="83"/>
                    </a:lnTo>
                    <a:cubicBezTo>
                      <a:pt x="2" y="54"/>
                      <a:pt x="0" y="29"/>
                      <a:pt x="0" y="8"/>
                    </a:cubicBezTo>
                    <a:lnTo>
                      <a:pt x="49" y="8"/>
                    </a:lnTo>
                    <a:cubicBezTo>
                      <a:pt x="49" y="25"/>
                      <a:pt x="50" y="42"/>
                      <a:pt x="50" y="60"/>
                    </a:cubicBezTo>
                    <a:lnTo>
                      <a:pt x="52" y="60"/>
                    </a:lnTo>
                    <a:cubicBezTo>
                      <a:pt x="66" y="29"/>
                      <a:pt x="105" y="0"/>
                      <a:pt x="156" y="0"/>
                    </a:cubicBezTo>
                    <a:cubicBezTo>
                      <a:pt x="163" y="0"/>
                      <a:pt x="170" y="1"/>
                      <a:pt x="177" y="4"/>
                    </a:cubicBezTo>
                    <a:lnTo>
                      <a:pt x="174" y="56"/>
                    </a:lnTo>
                    <a:cubicBezTo>
                      <a:pt x="165" y="54"/>
                      <a:pt x="155" y="52"/>
                      <a:pt x="146" y="52"/>
                    </a:cubicBezTo>
                    <a:cubicBezTo>
                      <a:pt x="82" y="52"/>
                      <a:pt x="54" y="97"/>
                      <a:pt x="54" y="169"/>
                    </a:cubicBezTo>
                    <a:lnTo>
                      <a:pt x="54" y="321"/>
                    </a:lnTo>
                    <a:lnTo>
                      <a:pt x="2" y="321"/>
                    </a:lnTo>
                    <a:lnTo>
                      <a:pt x="2"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0" name="Freeform 19">
                <a:extLst>
                  <a:ext uri="{FF2B5EF4-FFF2-40B4-BE49-F238E27FC236}">
                    <a16:creationId xmlns:a16="http://schemas.microsoft.com/office/drawing/2014/main" id="{CA617C11-88CF-FA4E-941C-1D6A7372C587}"/>
                  </a:ext>
                </a:extLst>
              </p:cNvPr>
              <p:cNvSpPr>
                <a:spLocks/>
              </p:cNvSpPr>
              <p:nvPr/>
            </p:nvSpPr>
            <p:spPr bwMode="auto">
              <a:xfrm>
                <a:off x="1837" y="2037"/>
                <a:ext cx="107" cy="194"/>
              </a:xfrm>
              <a:custGeom>
                <a:avLst/>
                <a:gdLst>
                  <a:gd name="T0" fmla="*/ 3 w 178"/>
                  <a:gd name="T1" fmla="*/ 83 h 321"/>
                  <a:gd name="T2" fmla="*/ 3 w 178"/>
                  <a:gd name="T3" fmla="*/ 83 h 321"/>
                  <a:gd name="T4" fmla="*/ 0 w 178"/>
                  <a:gd name="T5" fmla="*/ 8 h 321"/>
                  <a:gd name="T6" fmla="*/ 50 w 178"/>
                  <a:gd name="T7" fmla="*/ 8 h 321"/>
                  <a:gd name="T8" fmla="*/ 51 w 178"/>
                  <a:gd name="T9" fmla="*/ 60 h 321"/>
                  <a:gd name="T10" fmla="*/ 52 w 178"/>
                  <a:gd name="T11" fmla="*/ 60 h 321"/>
                  <a:gd name="T12" fmla="*/ 157 w 178"/>
                  <a:gd name="T13" fmla="*/ 0 h 321"/>
                  <a:gd name="T14" fmla="*/ 178 w 178"/>
                  <a:gd name="T15" fmla="*/ 4 h 321"/>
                  <a:gd name="T16" fmla="*/ 175 w 178"/>
                  <a:gd name="T17" fmla="*/ 56 h 321"/>
                  <a:gd name="T18" fmla="*/ 147 w 178"/>
                  <a:gd name="T19" fmla="*/ 52 h 321"/>
                  <a:gd name="T20" fmla="*/ 55 w 178"/>
                  <a:gd name="T21" fmla="*/ 169 h 321"/>
                  <a:gd name="T22" fmla="*/ 55 w 178"/>
                  <a:gd name="T23" fmla="*/ 321 h 321"/>
                  <a:gd name="T24" fmla="*/ 3 w 178"/>
                  <a:gd name="T25" fmla="*/ 321 h 321"/>
                  <a:gd name="T26" fmla="*/ 3 w 178"/>
                  <a:gd name="T27"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21">
                    <a:moveTo>
                      <a:pt x="3" y="83"/>
                    </a:moveTo>
                    <a:lnTo>
                      <a:pt x="3" y="83"/>
                    </a:lnTo>
                    <a:cubicBezTo>
                      <a:pt x="3" y="54"/>
                      <a:pt x="0" y="29"/>
                      <a:pt x="0" y="8"/>
                    </a:cubicBezTo>
                    <a:lnTo>
                      <a:pt x="50" y="8"/>
                    </a:lnTo>
                    <a:cubicBezTo>
                      <a:pt x="50" y="25"/>
                      <a:pt x="51" y="42"/>
                      <a:pt x="51" y="60"/>
                    </a:cubicBezTo>
                    <a:lnTo>
                      <a:pt x="52" y="60"/>
                    </a:lnTo>
                    <a:cubicBezTo>
                      <a:pt x="67" y="29"/>
                      <a:pt x="105" y="0"/>
                      <a:pt x="157" y="0"/>
                    </a:cubicBezTo>
                    <a:cubicBezTo>
                      <a:pt x="164" y="0"/>
                      <a:pt x="171" y="1"/>
                      <a:pt x="178" y="4"/>
                    </a:cubicBezTo>
                    <a:lnTo>
                      <a:pt x="175" y="56"/>
                    </a:lnTo>
                    <a:cubicBezTo>
                      <a:pt x="166" y="54"/>
                      <a:pt x="156" y="52"/>
                      <a:pt x="147" y="52"/>
                    </a:cubicBezTo>
                    <a:cubicBezTo>
                      <a:pt x="83" y="52"/>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1" name="Freeform 20">
                <a:extLst>
                  <a:ext uri="{FF2B5EF4-FFF2-40B4-BE49-F238E27FC236}">
                    <a16:creationId xmlns:a16="http://schemas.microsoft.com/office/drawing/2014/main" id="{83F5C9AC-D2ED-9A41-9CF8-7866304D05A8}"/>
                  </a:ext>
                </a:extLst>
              </p:cNvPr>
              <p:cNvSpPr>
                <a:spLocks noEditPoints="1"/>
              </p:cNvSpPr>
              <p:nvPr/>
            </p:nvSpPr>
            <p:spPr bwMode="auto">
              <a:xfrm>
                <a:off x="1971" y="1946"/>
                <a:ext cx="45" cy="285"/>
              </a:xfrm>
              <a:custGeom>
                <a:avLst/>
                <a:gdLst>
                  <a:gd name="T0" fmla="*/ 38 w 76"/>
                  <a:gd name="T1" fmla="*/ 0 h 473"/>
                  <a:gd name="T2" fmla="*/ 38 w 76"/>
                  <a:gd name="T3" fmla="*/ 0 h 473"/>
                  <a:gd name="T4" fmla="*/ 76 w 76"/>
                  <a:gd name="T5" fmla="*/ 38 h 473"/>
                  <a:gd name="T6" fmla="*/ 38 w 76"/>
                  <a:gd name="T7" fmla="*/ 76 h 473"/>
                  <a:gd name="T8" fmla="*/ 0 w 76"/>
                  <a:gd name="T9" fmla="*/ 38 h 473"/>
                  <a:gd name="T10" fmla="*/ 38 w 76"/>
                  <a:gd name="T11" fmla="*/ 0 h 473"/>
                  <a:gd name="T12" fmla="*/ 12 w 76"/>
                  <a:gd name="T13" fmla="*/ 160 h 473"/>
                  <a:gd name="T14" fmla="*/ 12 w 76"/>
                  <a:gd name="T15" fmla="*/ 160 h 473"/>
                  <a:gd name="T16" fmla="*/ 64 w 76"/>
                  <a:gd name="T17" fmla="*/ 160 h 473"/>
                  <a:gd name="T18" fmla="*/ 64 w 76"/>
                  <a:gd name="T19" fmla="*/ 473 h 473"/>
                  <a:gd name="T20" fmla="*/ 12 w 76"/>
                  <a:gd name="T21" fmla="*/ 473 h 473"/>
                  <a:gd name="T22" fmla="*/ 12 w 76"/>
                  <a:gd name="T23" fmla="*/ 160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6" h="473">
                    <a:moveTo>
                      <a:pt x="38" y="0"/>
                    </a:moveTo>
                    <a:lnTo>
                      <a:pt x="38" y="0"/>
                    </a:lnTo>
                    <a:cubicBezTo>
                      <a:pt x="59" y="0"/>
                      <a:pt x="76" y="17"/>
                      <a:pt x="76" y="38"/>
                    </a:cubicBezTo>
                    <a:cubicBezTo>
                      <a:pt x="76" y="60"/>
                      <a:pt x="60" y="76"/>
                      <a:pt x="38" y="76"/>
                    </a:cubicBezTo>
                    <a:cubicBezTo>
                      <a:pt x="16" y="76"/>
                      <a:pt x="0" y="60"/>
                      <a:pt x="0" y="38"/>
                    </a:cubicBezTo>
                    <a:cubicBezTo>
                      <a:pt x="0" y="17"/>
                      <a:pt x="16" y="0"/>
                      <a:pt x="38" y="0"/>
                    </a:cubicBezTo>
                    <a:close/>
                    <a:moveTo>
                      <a:pt x="12" y="160"/>
                    </a:moveTo>
                    <a:lnTo>
                      <a:pt x="12" y="160"/>
                    </a:lnTo>
                    <a:lnTo>
                      <a:pt x="64" y="160"/>
                    </a:lnTo>
                    <a:lnTo>
                      <a:pt x="64" y="473"/>
                    </a:lnTo>
                    <a:lnTo>
                      <a:pt x="12" y="473"/>
                    </a:lnTo>
                    <a:lnTo>
                      <a:pt x="12" y="160"/>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2" name="Freeform 21">
                <a:extLst>
                  <a:ext uri="{FF2B5EF4-FFF2-40B4-BE49-F238E27FC236}">
                    <a16:creationId xmlns:a16="http://schemas.microsoft.com/office/drawing/2014/main" id="{DB99D98D-8B34-F64E-8796-AB291B3815D2}"/>
                  </a:ext>
                </a:extLst>
              </p:cNvPr>
              <p:cNvSpPr>
                <a:spLocks/>
              </p:cNvSpPr>
              <p:nvPr/>
            </p:nvSpPr>
            <p:spPr bwMode="auto">
              <a:xfrm>
                <a:off x="2052" y="2037"/>
                <a:ext cx="171" cy="199"/>
              </a:xfrm>
              <a:custGeom>
                <a:avLst/>
                <a:gdLst>
                  <a:gd name="T0" fmla="*/ 241 w 283"/>
                  <a:gd name="T1" fmla="*/ 87 h 329"/>
                  <a:gd name="T2" fmla="*/ 241 w 283"/>
                  <a:gd name="T3" fmla="*/ 87 h 329"/>
                  <a:gd name="T4" fmla="*/ 162 w 283"/>
                  <a:gd name="T5" fmla="*/ 48 h 329"/>
                  <a:gd name="T6" fmla="*/ 57 w 283"/>
                  <a:gd name="T7" fmla="*/ 165 h 329"/>
                  <a:gd name="T8" fmla="*/ 162 w 283"/>
                  <a:gd name="T9" fmla="*/ 281 h 329"/>
                  <a:gd name="T10" fmla="*/ 242 w 283"/>
                  <a:gd name="T11" fmla="*/ 242 h 329"/>
                  <a:gd name="T12" fmla="*/ 281 w 283"/>
                  <a:gd name="T13" fmla="*/ 279 h 329"/>
                  <a:gd name="T14" fmla="*/ 162 w 283"/>
                  <a:gd name="T15" fmla="*/ 329 h 329"/>
                  <a:gd name="T16" fmla="*/ 0 w 283"/>
                  <a:gd name="T17" fmla="*/ 165 h 329"/>
                  <a:gd name="T18" fmla="*/ 162 w 283"/>
                  <a:gd name="T19" fmla="*/ 0 h 329"/>
                  <a:gd name="T20" fmla="*/ 283 w 283"/>
                  <a:gd name="T21" fmla="*/ 50 h 329"/>
                  <a:gd name="T22" fmla="*/ 241 w 283"/>
                  <a:gd name="T23" fmla="*/ 8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329">
                    <a:moveTo>
                      <a:pt x="241" y="87"/>
                    </a:moveTo>
                    <a:lnTo>
                      <a:pt x="241" y="87"/>
                    </a:lnTo>
                    <a:cubicBezTo>
                      <a:pt x="219" y="60"/>
                      <a:pt x="194" y="48"/>
                      <a:pt x="162" y="48"/>
                    </a:cubicBezTo>
                    <a:cubicBezTo>
                      <a:pt x="92" y="48"/>
                      <a:pt x="57" y="101"/>
                      <a:pt x="57" y="165"/>
                    </a:cubicBezTo>
                    <a:cubicBezTo>
                      <a:pt x="57" y="229"/>
                      <a:pt x="99" y="281"/>
                      <a:pt x="162" y="281"/>
                    </a:cubicBezTo>
                    <a:cubicBezTo>
                      <a:pt x="196" y="281"/>
                      <a:pt x="223" y="269"/>
                      <a:pt x="242" y="242"/>
                    </a:cubicBezTo>
                    <a:lnTo>
                      <a:pt x="281" y="279"/>
                    </a:lnTo>
                    <a:cubicBezTo>
                      <a:pt x="251" y="314"/>
                      <a:pt x="208" y="329"/>
                      <a:pt x="162" y="329"/>
                    </a:cubicBezTo>
                    <a:cubicBezTo>
                      <a:pt x="65" y="329"/>
                      <a:pt x="0" y="261"/>
                      <a:pt x="0" y="165"/>
                    </a:cubicBezTo>
                    <a:cubicBezTo>
                      <a:pt x="0" y="70"/>
                      <a:pt x="66" y="0"/>
                      <a:pt x="162" y="0"/>
                    </a:cubicBezTo>
                    <a:cubicBezTo>
                      <a:pt x="208" y="0"/>
                      <a:pt x="251" y="16"/>
                      <a:pt x="283" y="50"/>
                    </a:cubicBezTo>
                    <a:lnTo>
                      <a:pt x="241" y="87"/>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3" name="Freeform 22">
                <a:extLst>
                  <a:ext uri="{FF2B5EF4-FFF2-40B4-BE49-F238E27FC236}">
                    <a16:creationId xmlns:a16="http://schemas.microsoft.com/office/drawing/2014/main" id="{A195A442-E03E-374F-AF2E-CC08B09B0149}"/>
                  </a:ext>
                </a:extLst>
              </p:cNvPr>
              <p:cNvSpPr>
                <a:spLocks/>
              </p:cNvSpPr>
              <p:nvPr/>
            </p:nvSpPr>
            <p:spPr bwMode="auto">
              <a:xfrm>
                <a:off x="2254"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4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4" y="262"/>
                    </a:lnTo>
                    <a:cubicBezTo>
                      <a:pt x="210" y="293"/>
                      <a:pt x="171" y="321"/>
                      <a:pt x="119" y="321"/>
                    </a:cubicBezTo>
                    <a:cubicBezTo>
                      <a:pt x="37" y="321"/>
                      <a:pt x="0" y="269"/>
                      <a:pt x="0" y="194"/>
                    </a:cubicBezTo>
                    <a:lnTo>
                      <a:pt x="0" y="0"/>
                    </a:lnTo>
                    <a:lnTo>
                      <a:pt x="52" y="0"/>
                    </a:lnTo>
                    <a:lnTo>
                      <a:pt x="52" y="188"/>
                    </a:lnTo>
                    <a:cubicBezTo>
                      <a:pt x="52" y="241"/>
                      <a:pt x="75" y="273"/>
                      <a:pt x="124" y="273"/>
                    </a:cubicBezTo>
                    <a:cubicBezTo>
                      <a:pt x="192"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4" name="Freeform 23">
                <a:extLst>
                  <a:ext uri="{FF2B5EF4-FFF2-40B4-BE49-F238E27FC236}">
                    <a16:creationId xmlns:a16="http://schemas.microsoft.com/office/drawing/2014/main" id="{F72E0535-8380-9647-872D-F16FDE0B5E1A}"/>
                  </a:ext>
                </a:extLst>
              </p:cNvPr>
              <p:cNvSpPr>
                <a:spLocks/>
              </p:cNvSpPr>
              <p:nvPr/>
            </p:nvSpPr>
            <p:spPr bwMode="auto">
              <a:xfrm>
                <a:off x="2474" y="1945"/>
                <a:ext cx="32" cy="286"/>
              </a:xfrm>
              <a:custGeom>
                <a:avLst/>
                <a:gdLst>
                  <a:gd name="T0" fmla="*/ 0 w 53"/>
                  <a:gd name="T1" fmla="*/ 475 h 475"/>
                  <a:gd name="T2" fmla="*/ 0 w 53"/>
                  <a:gd name="T3" fmla="*/ 475 h 475"/>
                  <a:gd name="T4" fmla="*/ 53 w 53"/>
                  <a:gd name="T5" fmla="*/ 475 h 475"/>
                  <a:gd name="T6" fmla="*/ 53 w 53"/>
                  <a:gd name="T7" fmla="*/ 0 h 475"/>
                  <a:gd name="T8" fmla="*/ 0 w 53"/>
                  <a:gd name="T9" fmla="*/ 0 h 475"/>
                  <a:gd name="T10" fmla="*/ 0 w 53"/>
                  <a:gd name="T11" fmla="*/ 475 h 475"/>
                </a:gdLst>
                <a:ahLst/>
                <a:cxnLst>
                  <a:cxn ang="0">
                    <a:pos x="T0" y="T1"/>
                  </a:cxn>
                  <a:cxn ang="0">
                    <a:pos x="T2" y="T3"/>
                  </a:cxn>
                  <a:cxn ang="0">
                    <a:pos x="T4" y="T5"/>
                  </a:cxn>
                  <a:cxn ang="0">
                    <a:pos x="T6" y="T7"/>
                  </a:cxn>
                  <a:cxn ang="0">
                    <a:pos x="T8" y="T9"/>
                  </a:cxn>
                  <a:cxn ang="0">
                    <a:pos x="T10" y="T11"/>
                  </a:cxn>
                </a:cxnLst>
                <a:rect l="0" t="0" r="r" b="b"/>
                <a:pathLst>
                  <a:path w="53" h="475">
                    <a:moveTo>
                      <a:pt x="0" y="475"/>
                    </a:moveTo>
                    <a:lnTo>
                      <a:pt x="0" y="475"/>
                    </a:lnTo>
                    <a:lnTo>
                      <a:pt x="53" y="475"/>
                    </a:lnTo>
                    <a:lnTo>
                      <a:pt x="53" y="0"/>
                    </a:lnTo>
                    <a:lnTo>
                      <a:pt x="0" y="0"/>
                    </a:lnTo>
                    <a:lnTo>
                      <a:pt x="0" y="475"/>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5" name="Freeform 24">
                <a:extLst>
                  <a:ext uri="{FF2B5EF4-FFF2-40B4-BE49-F238E27FC236}">
                    <a16:creationId xmlns:a16="http://schemas.microsoft.com/office/drawing/2014/main" id="{FE066C44-5CCE-1F41-8566-14F0686E91DF}"/>
                  </a:ext>
                </a:extLst>
              </p:cNvPr>
              <p:cNvSpPr>
                <a:spLocks/>
              </p:cNvSpPr>
              <p:nvPr/>
            </p:nvSpPr>
            <p:spPr bwMode="auto">
              <a:xfrm>
                <a:off x="2561" y="2042"/>
                <a:ext cx="166" cy="194"/>
              </a:xfrm>
              <a:custGeom>
                <a:avLst/>
                <a:gdLst>
                  <a:gd name="T0" fmla="*/ 273 w 276"/>
                  <a:gd name="T1" fmla="*/ 239 h 321"/>
                  <a:gd name="T2" fmla="*/ 273 w 276"/>
                  <a:gd name="T3" fmla="*/ 239 h 321"/>
                  <a:gd name="T4" fmla="*/ 276 w 276"/>
                  <a:gd name="T5" fmla="*/ 313 h 321"/>
                  <a:gd name="T6" fmla="*/ 226 w 276"/>
                  <a:gd name="T7" fmla="*/ 313 h 321"/>
                  <a:gd name="T8" fmla="*/ 225 w 276"/>
                  <a:gd name="T9" fmla="*/ 262 h 321"/>
                  <a:gd name="T10" fmla="*/ 223 w 276"/>
                  <a:gd name="T11" fmla="*/ 262 h 321"/>
                  <a:gd name="T12" fmla="*/ 119 w 276"/>
                  <a:gd name="T13" fmla="*/ 321 h 321"/>
                  <a:gd name="T14" fmla="*/ 0 w 276"/>
                  <a:gd name="T15" fmla="*/ 194 h 321"/>
                  <a:gd name="T16" fmla="*/ 0 w 276"/>
                  <a:gd name="T17" fmla="*/ 0 h 321"/>
                  <a:gd name="T18" fmla="*/ 52 w 276"/>
                  <a:gd name="T19" fmla="*/ 0 h 321"/>
                  <a:gd name="T20" fmla="*/ 52 w 276"/>
                  <a:gd name="T21" fmla="*/ 188 h 321"/>
                  <a:gd name="T22" fmla="*/ 124 w 276"/>
                  <a:gd name="T23" fmla="*/ 273 h 321"/>
                  <a:gd name="T24" fmla="*/ 221 w 276"/>
                  <a:gd name="T25" fmla="*/ 153 h 321"/>
                  <a:gd name="T26" fmla="*/ 221 w 276"/>
                  <a:gd name="T27" fmla="*/ 0 h 321"/>
                  <a:gd name="T28" fmla="*/ 273 w 276"/>
                  <a:gd name="T29" fmla="*/ 0 h 321"/>
                  <a:gd name="T30" fmla="*/ 273 w 276"/>
                  <a:gd name="T31" fmla="*/ 23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321">
                    <a:moveTo>
                      <a:pt x="273" y="239"/>
                    </a:moveTo>
                    <a:lnTo>
                      <a:pt x="273" y="239"/>
                    </a:lnTo>
                    <a:cubicBezTo>
                      <a:pt x="273" y="268"/>
                      <a:pt x="276" y="293"/>
                      <a:pt x="276" y="313"/>
                    </a:cubicBezTo>
                    <a:lnTo>
                      <a:pt x="226" y="313"/>
                    </a:lnTo>
                    <a:cubicBezTo>
                      <a:pt x="226" y="297"/>
                      <a:pt x="225" y="279"/>
                      <a:pt x="225" y="262"/>
                    </a:cubicBezTo>
                    <a:lnTo>
                      <a:pt x="223" y="262"/>
                    </a:lnTo>
                    <a:cubicBezTo>
                      <a:pt x="209" y="293"/>
                      <a:pt x="171" y="321"/>
                      <a:pt x="119" y="321"/>
                    </a:cubicBezTo>
                    <a:cubicBezTo>
                      <a:pt x="37" y="321"/>
                      <a:pt x="0" y="269"/>
                      <a:pt x="0" y="194"/>
                    </a:cubicBezTo>
                    <a:lnTo>
                      <a:pt x="0" y="0"/>
                    </a:lnTo>
                    <a:lnTo>
                      <a:pt x="52" y="0"/>
                    </a:lnTo>
                    <a:lnTo>
                      <a:pt x="52" y="188"/>
                    </a:lnTo>
                    <a:cubicBezTo>
                      <a:pt x="52" y="241"/>
                      <a:pt x="75" y="273"/>
                      <a:pt x="124" y="273"/>
                    </a:cubicBezTo>
                    <a:cubicBezTo>
                      <a:pt x="191" y="273"/>
                      <a:pt x="221" y="224"/>
                      <a:pt x="221" y="153"/>
                    </a:cubicBezTo>
                    <a:lnTo>
                      <a:pt x="221" y="0"/>
                    </a:lnTo>
                    <a:lnTo>
                      <a:pt x="273" y="0"/>
                    </a:lnTo>
                    <a:lnTo>
                      <a:pt x="273" y="239"/>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sp>
            <p:nvSpPr>
              <p:cNvPr id="56" name="Freeform 25">
                <a:extLst>
                  <a:ext uri="{FF2B5EF4-FFF2-40B4-BE49-F238E27FC236}">
                    <a16:creationId xmlns:a16="http://schemas.microsoft.com/office/drawing/2014/main" id="{F248F71A-200F-4749-B189-59B7D50F58C9}"/>
                  </a:ext>
                </a:extLst>
              </p:cNvPr>
              <p:cNvSpPr>
                <a:spLocks/>
              </p:cNvSpPr>
              <p:nvPr/>
            </p:nvSpPr>
            <p:spPr bwMode="auto">
              <a:xfrm>
                <a:off x="2778" y="2037"/>
                <a:ext cx="285" cy="194"/>
              </a:xfrm>
              <a:custGeom>
                <a:avLst/>
                <a:gdLst>
                  <a:gd name="T0" fmla="*/ 3 w 474"/>
                  <a:gd name="T1" fmla="*/ 83 h 321"/>
                  <a:gd name="T2" fmla="*/ 3 w 474"/>
                  <a:gd name="T3" fmla="*/ 83 h 321"/>
                  <a:gd name="T4" fmla="*/ 0 w 474"/>
                  <a:gd name="T5" fmla="*/ 8 h 321"/>
                  <a:gd name="T6" fmla="*/ 50 w 474"/>
                  <a:gd name="T7" fmla="*/ 8 h 321"/>
                  <a:gd name="T8" fmla="*/ 51 w 474"/>
                  <a:gd name="T9" fmla="*/ 60 h 321"/>
                  <a:gd name="T10" fmla="*/ 53 w 474"/>
                  <a:gd name="T11" fmla="*/ 60 h 321"/>
                  <a:gd name="T12" fmla="*/ 157 w 474"/>
                  <a:gd name="T13" fmla="*/ 0 h 321"/>
                  <a:gd name="T14" fmla="*/ 256 w 474"/>
                  <a:gd name="T15" fmla="*/ 60 h 321"/>
                  <a:gd name="T16" fmla="*/ 355 w 474"/>
                  <a:gd name="T17" fmla="*/ 0 h 321"/>
                  <a:gd name="T18" fmla="*/ 474 w 474"/>
                  <a:gd name="T19" fmla="*/ 131 h 321"/>
                  <a:gd name="T20" fmla="*/ 474 w 474"/>
                  <a:gd name="T21" fmla="*/ 321 h 321"/>
                  <a:gd name="T22" fmla="*/ 422 w 474"/>
                  <a:gd name="T23" fmla="*/ 321 h 321"/>
                  <a:gd name="T24" fmla="*/ 422 w 474"/>
                  <a:gd name="T25" fmla="*/ 134 h 321"/>
                  <a:gd name="T26" fmla="*/ 346 w 474"/>
                  <a:gd name="T27" fmla="*/ 48 h 321"/>
                  <a:gd name="T28" fmla="*/ 265 w 474"/>
                  <a:gd name="T29" fmla="*/ 141 h 321"/>
                  <a:gd name="T30" fmla="*/ 265 w 474"/>
                  <a:gd name="T31" fmla="*/ 321 h 321"/>
                  <a:gd name="T32" fmla="*/ 212 w 474"/>
                  <a:gd name="T33" fmla="*/ 321 h 321"/>
                  <a:gd name="T34" fmla="*/ 212 w 474"/>
                  <a:gd name="T35" fmla="*/ 144 h 321"/>
                  <a:gd name="T36" fmla="*/ 152 w 474"/>
                  <a:gd name="T37" fmla="*/ 48 h 321"/>
                  <a:gd name="T38" fmla="*/ 55 w 474"/>
                  <a:gd name="T39" fmla="*/ 169 h 321"/>
                  <a:gd name="T40" fmla="*/ 55 w 474"/>
                  <a:gd name="T41" fmla="*/ 321 h 321"/>
                  <a:gd name="T42" fmla="*/ 3 w 474"/>
                  <a:gd name="T43" fmla="*/ 321 h 321"/>
                  <a:gd name="T44" fmla="*/ 3 w 474"/>
                  <a:gd name="T45" fmla="*/ 8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4" h="321">
                    <a:moveTo>
                      <a:pt x="3" y="83"/>
                    </a:moveTo>
                    <a:lnTo>
                      <a:pt x="3" y="83"/>
                    </a:lnTo>
                    <a:cubicBezTo>
                      <a:pt x="3" y="54"/>
                      <a:pt x="0" y="29"/>
                      <a:pt x="0" y="8"/>
                    </a:cubicBezTo>
                    <a:lnTo>
                      <a:pt x="50" y="8"/>
                    </a:lnTo>
                    <a:cubicBezTo>
                      <a:pt x="50" y="25"/>
                      <a:pt x="51" y="42"/>
                      <a:pt x="51" y="60"/>
                    </a:cubicBezTo>
                    <a:lnTo>
                      <a:pt x="53" y="60"/>
                    </a:lnTo>
                    <a:cubicBezTo>
                      <a:pt x="67" y="29"/>
                      <a:pt x="105" y="0"/>
                      <a:pt x="157" y="0"/>
                    </a:cubicBezTo>
                    <a:cubicBezTo>
                      <a:pt x="224" y="0"/>
                      <a:pt x="246" y="38"/>
                      <a:pt x="256" y="60"/>
                    </a:cubicBezTo>
                    <a:cubicBezTo>
                      <a:pt x="279" y="23"/>
                      <a:pt x="307" y="0"/>
                      <a:pt x="355" y="0"/>
                    </a:cubicBezTo>
                    <a:cubicBezTo>
                      <a:pt x="445" y="0"/>
                      <a:pt x="474" y="50"/>
                      <a:pt x="474" y="131"/>
                    </a:cubicBezTo>
                    <a:lnTo>
                      <a:pt x="474" y="321"/>
                    </a:lnTo>
                    <a:lnTo>
                      <a:pt x="422" y="321"/>
                    </a:lnTo>
                    <a:lnTo>
                      <a:pt x="422" y="134"/>
                    </a:lnTo>
                    <a:cubicBezTo>
                      <a:pt x="422" y="91"/>
                      <a:pt x="407" y="48"/>
                      <a:pt x="346" y="48"/>
                    </a:cubicBezTo>
                    <a:cubicBezTo>
                      <a:pt x="301" y="48"/>
                      <a:pt x="265" y="85"/>
                      <a:pt x="265" y="141"/>
                    </a:cubicBezTo>
                    <a:lnTo>
                      <a:pt x="265" y="321"/>
                    </a:lnTo>
                    <a:lnTo>
                      <a:pt x="212" y="321"/>
                    </a:lnTo>
                    <a:lnTo>
                      <a:pt x="212" y="144"/>
                    </a:lnTo>
                    <a:cubicBezTo>
                      <a:pt x="212" y="75"/>
                      <a:pt x="195" y="48"/>
                      <a:pt x="152" y="48"/>
                    </a:cubicBezTo>
                    <a:cubicBezTo>
                      <a:pt x="85" y="48"/>
                      <a:pt x="55" y="97"/>
                      <a:pt x="55" y="169"/>
                    </a:cubicBezTo>
                    <a:lnTo>
                      <a:pt x="55" y="321"/>
                    </a:lnTo>
                    <a:lnTo>
                      <a:pt x="3" y="321"/>
                    </a:lnTo>
                    <a:lnTo>
                      <a:pt x="3" y="83"/>
                    </a:lnTo>
                    <a:close/>
                  </a:path>
                </a:pathLst>
              </a:custGeom>
              <a:solidFill>
                <a:srgbClr val="1F336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350"/>
              </a:p>
            </p:txBody>
          </p:sp>
        </p:grpSp>
      </p:grpSp>
    </p:spTree>
    <p:extLst>
      <p:ext uri="{BB962C8B-B14F-4D97-AF65-F5344CB8AC3E}">
        <p14:creationId xmlns:p14="http://schemas.microsoft.com/office/powerpoint/2010/main" val="103123092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0" r:id="rId1"/>
    <p:sldLayoutId id="2147483753" r:id="rId2"/>
    <p:sldLayoutId id="2147483695" r:id="rId3"/>
    <p:sldLayoutId id="2147483696" r:id="rId4"/>
    <p:sldLayoutId id="2147483714" r:id="rId5"/>
    <p:sldLayoutId id="2147483699" r:id="rId6"/>
    <p:sldLayoutId id="2147483733" r:id="rId7"/>
    <p:sldLayoutId id="2147483700" r:id="rId8"/>
    <p:sldLayoutId id="2147483738" r:id="rId9"/>
    <p:sldLayoutId id="2147483740" r:id="rId10"/>
    <p:sldLayoutId id="2147483739" r:id="rId11"/>
    <p:sldLayoutId id="2147483698" r:id="rId12"/>
    <p:sldLayoutId id="2147483752" r:id="rId13"/>
    <p:sldLayoutId id="2147483755" r:id="rId14"/>
    <p:sldLayoutId id="2147483754" r:id="rId15"/>
    <p:sldLayoutId id="2147483756" r:id="rId16"/>
    <p:sldLayoutId id="2147483735" r:id="rId17"/>
    <p:sldLayoutId id="2147483707" r:id="rId18"/>
    <p:sldLayoutId id="2147483732" r:id="rId19"/>
    <p:sldLayoutId id="2147483727" r:id="rId20"/>
    <p:sldLayoutId id="2147483694" r:id="rId21"/>
    <p:sldLayoutId id="2147483703" r:id="rId22"/>
    <p:sldLayoutId id="2147483706" r:id="rId23"/>
    <p:sldLayoutId id="2147483759" r:id="rId24"/>
  </p:sldLayoutIdLst>
  <p:transition spd="slow"/>
  <p:hf sldNum="0"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e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B89747-553D-D241-B369-425B6D09E203}"/>
              </a:ext>
            </a:extLst>
          </p:cNvPr>
          <p:cNvSpPr>
            <a:spLocks noGrp="1"/>
          </p:cNvSpPr>
          <p:nvPr>
            <p:ph type="ctrTitle"/>
          </p:nvPr>
        </p:nvSpPr>
        <p:spPr>
          <a:xfrm>
            <a:off x="438219" y="931641"/>
            <a:ext cx="8596924" cy="1280160"/>
          </a:xfrm>
        </p:spPr>
        <p:txBody>
          <a:bodyPr/>
          <a:lstStyle/>
          <a:p>
            <a:r>
              <a:rPr lang="en-US" i="1" dirty="0">
                <a:latin typeface="Arial" panose="020B0604020202020204" pitchFamily="34" charset="0"/>
                <a:cs typeface="Arial" panose="020B0604020202020204" pitchFamily="34" charset="0"/>
              </a:rPr>
              <a:t>Toxoplasma</a:t>
            </a:r>
            <a:r>
              <a:rPr lang="en-US" dirty="0">
                <a:latin typeface="Arial" panose="020B0604020202020204" pitchFamily="34" charset="0"/>
                <a:cs typeface="Arial" panose="020B0604020202020204" pitchFamily="34" charset="0"/>
              </a:rPr>
              <a:t> Encephalitis: Prevention</a:t>
            </a:r>
            <a:endParaRPr lang="en-US" dirty="0"/>
          </a:p>
        </p:txBody>
      </p:sp>
      <p:sp>
        <p:nvSpPr>
          <p:cNvPr id="6" name="Text Placeholder 5">
            <a:extLst>
              <a:ext uri="{FF2B5EF4-FFF2-40B4-BE49-F238E27FC236}">
                <a16:creationId xmlns:a16="http://schemas.microsoft.com/office/drawing/2014/main" id="{3C94925A-DF00-1444-A1A4-4CCD6B653F33}"/>
              </a:ext>
            </a:extLst>
          </p:cNvPr>
          <p:cNvSpPr>
            <a:spLocks noGrp="1"/>
          </p:cNvSpPr>
          <p:nvPr>
            <p:ph type="body" sz="quarter" idx="14"/>
          </p:nvPr>
        </p:nvSpPr>
        <p:spPr/>
        <p:txBody>
          <a:bodyPr/>
          <a:lstStyle/>
          <a:p>
            <a:r>
              <a:rPr lang="en-US" dirty="0"/>
              <a:t>Last Updated:  January 9, 2023</a:t>
            </a:r>
          </a:p>
        </p:txBody>
      </p:sp>
      <p:sp>
        <p:nvSpPr>
          <p:cNvPr id="7" name="Text Placeholder 6">
            <a:extLst>
              <a:ext uri="{FF2B5EF4-FFF2-40B4-BE49-F238E27FC236}">
                <a16:creationId xmlns:a16="http://schemas.microsoft.com/office/drawing/2014/main" id="{919C7EDB-EBBD-E842-A022-8F7717541955}"/>
              </a:ext>
            </a:extLst>
          </p:cNvPr>
          <p:cNvSpPr>
            <a:spLocks noGrp="1"/>
          </p:cNvSpPr>
          <p:nvPr>
            <p:ph type="body" sz="quarter" idx="18"/>
          </p:nvPr>
        </p:nvSpPr>
        <p:spPr/>
        <p:txBody>
          <a:bodyPr/>
          <a:lstStyle/>
          <a:p>
            <a:r>
              <a:rPr lang="en-US" dirty="0" err="1"/>
              <a:t>Aley</a:t>
            </a:r>
            <a:r>
              <a:rPr lang="en-US" dirty="0"/>
              <a:t> </a:t>
            </a:r>
            <a:r>
              <a:rPr lang="en-US" dirty="0" err="1"/>
              <a:t>Kalapila</a:t>
            </a:r>
            <a:r>
              <a:rPr lang="en-US" dirty="0"/>
              <a:t>, MD, PhD</a:t>
            </a:r>
            <a:br>
              <a:rPr lang="en-US" dirty="0"/>
            </a:br>
            <a:r>
              <a:rPr lang="en-US" dirty="0"/>
              <a:t>Associate Editor, National HIV Curriculum</a:t>
            </a:r>
            <a:br>
              <a:rPr lang="en-US" dirty="0"/>
            </a:br>
            <a:r>
              <a:rPr lang="en-US" dirty="0"/>
              <a:t>Associate Professor of Medicine</a:t>
            </a:r>
            <a:br>
              <a:rPr lang="en-US" dirty="0"/>
            </a:br>
            <a:r>
              <a:rPr lang="en-US" dirty="0"/>
              <a:t>Division of Infectious Diseases</a:t>
            </a:r>
          </a:p>
          <a:p>
            <a:r>
              <a:rPr lang="en-US" dirty="0"/>
              <a:t>Emory University School of Medicine &amp; Grady Health System</a:t>
            </a:r>
          </a:p>
        </p:txBody>
      </p:sp>
    </p:spTree>
    <p:extLst>
      <p:ext uri="{BB962C8B-B14F-4D97-AF65-F5344CB8AC3E}">
        <p14:creationId xmlns:p14="http://schemas.microsoft.com/office/powerpoint/2010/main" val="1510167498"/>
      </p:ext>
    </p:extLst>
  </p:cSld>
  <p:clrMapOvr>
    <a:masterClrMapping/>
  </p:clrMapOvr>
  <p:transition spd="slow" advTm="16757"/>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9D13-44AC-8885-B430-4122E17F297C}"/>
              </a:ext>
            </a:extLst>
          </p:cNvPr>
          <p:cNvSpPr>
            <a:spLocks noGrp="1"/>
          </p:cNvSpPr>
          <p:nvPr>
            <p:ph type="title"/>
          </p:nvPr>
        </p:nvSpPr>
        <p:spPr/>
        <p:txBody>
          <a:bodyPr>
            <a:normAutofit fontScale="90000"/>
          </a:bodyPr>
          <a:lstStyle/>
          <a:p>
            <a:r>
              <a:rPr lang="en-US" dirty="0"/>
              <a:t>Indications for Primary Prophylaxis for </a:t>
            </a:r>
            <a:r>
              <a:rPr lang="en-US" i="1" dirty="0"/>
              <a:t>Toxoplasma</a:t>
            </a:r>
            <a:r>
              <a:rPr lang="en-US" dirty="0"/>
              <a:t> Encephalitis</a:t>
            </a:r>
            <a:endParaRPr lang="en-US" i="1" dirty="0"/>
          </a:p>
        </p:txBody>
      </p:sp>
      <p:sp>
        <p:nvSpPr>
          <p:cNvPr id="4" name="Text Placeholder 2">
            <a:extLst>
              <a:ext uri="{FF2B5EF4-FFF2-40B4-BE49-F238E27FC236}">
                <a16:creationId xmlns:a16="http://schemas.microsoft.com/office/drawing/2014/main" id="{2447A252-88E8-7C2D-F515-7A6854C88928}"/>
              </a:ext>
            </a:extLst>
          </p:cNvPr>
          <p:cNvSpPr>
            <a:spLocks noGrp="1"/>
          </p:cNvSpPr>
          <p:nvPr>
            <p:ph type="body" sz="quarter" idx="14"/>
          </p:nvPr>
        </p:nvSpPr>
        <p:spPr/>
        <p:txBody>
          <a:bodyPr/>
          <a:lstStyle/>
          <a:p>
            <a:r>
              <a:rPr lang="en-US" dirty="0"/>
              <a:t>Source: HHS. Opportunistic Infections Guidelines. Toxoplasma Gondii encephalitis. January 2023.</a:t>
            </a:r>
          </a:p>
          <a:p>
            <a:endParaRPr lang="en-US" dirty="0"/>
          </a:p>
        </p:txBody>
      </p:sp>
      <p:sp>
        <p:nvSpPr>
          <p:cNvPr id="6" name="Content Placeholder 5">
            <a:extLst>
              <a:ext uri="{FF2B5EF4-FFF2-40B4-BE49-F238E27FC236}">
                <a16:creationId xmlns:a16="http://schemas.microsoft.com/office/drawing/2014/main" id="{BAE86E7F-843A-8B63-1C90-5BB44537A582}"/>
              </a:ext>
            </a:extLst>
          </p:cNvPr>
          <p:cNvSpPr>
            <a:spLocks noGrp="1"/>
          </p:cNvSpPr>
          <p:nvPr>
            <p:ph sz="half" idx="2"/>
          </p:nvPr>
        </p:nvSpPr>
        <p:spPr/>
        <p:txBody>
          <a:bodyPr/>
          <a:lstStyle/>
          <a:p>
            <a:r>
              <a:rPr lang="en-US" dirty="0"/>
              <a:t>Seropositive for Toxoplasma IgG </a:t>
            </a:r>
          </a:p>
          <a:p>
            <a:pPr marL="34290" indent="0">
              <a:buNone/>
            </a:pPr>
            <a:r>
              <a:rPr lang="en-US" i="1" dirty="0"/>
              <a:t>		and</a:t>
            </a:r>
            <a:r>
              <a:rPr lang="en-US" dirty="0"/>
              <a:t> </a:t>
            </a:r>
          </a:p>
          <a:p>
            <a:r>
              <a:rPr lang="en-US" dirty="0"/>
              <a:t>CD4 cell count &lt; 100 cells/mm</a:t>
            </a:r>
            <a:r>
              <a:rPr lang="en-US" baseline="30000" dirty="0"/>
              <a:t>3</a:t>
            </a:r>
          </a:p>
        </p:txBody>
      </p:sp>
    </p:spTree>
    <p:extLst>
      <p:ext uri="{BB962C8B-B14F-4D97-AF65-F5344CB8AC3E}">
        <p14:creationId xmlns:p14="http://schemas.microsoft.com/office/powerpoint/2010/main" val="1468132598"/>
      </p:ext>
    </p:extLst>
  </p:cSld>
  <p:clrMapOvr>
    <a:masterClrMapping/>
  </p:clrMapOvr>
  <p:transition spd="slow" advTm="22716"/>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F8531-2C39-C9D9-6822-3D45EEB24627}"/>
              </a:ext>
            </a:extLst>
          </p:cNvPr>
          <p:cNvSpPr>
            <a:spLocks noGrp="1"/>
          </p:cNvSpPr>
          <p:nvPr>
            <p:ph type="title"/>
          </p:nvPr>
        </p:nvSpPr>
        <p:spPr/>
        <p:txBody>
          <a:bodyPr>
            <a:normAutofit/>
          </a:bodyPr>
          <a:lstStyle/>
          <a:p>
            <a:r>
              <a:rPr lang="en-US" sz="2400" dirty="0"/>
              <a:t>Toxoplasma Prevention: Options for Prophylaxis</a:t>
            </a:r>
            <a:endParaRPr lang="en-US" dirty="0"/>
          </a:p>
        </p:txBody>
      </p:sp>
      <p:graphicFrame>
        <p:nvGraphicFramePr>
          <p:cNvPr id="5" name="Content Placeholder 8">
            <a:extLst>
              <a:ext uri="{FF2B5EF4-FFF2-40B4-BE49-F238E27FC236}">
                <a16:creationId xmlns:a16="http://schemas.microsoft.com/office/drawing/2014/main" id="{0609D941-2241-E79B-9A8C-A40D1AFF093A}"/>
              </a:ext>
            </a:extLst>
          </p:cNvPr>
          <p:cNvGraphicFramePr>
            <a:graphicFrameLocks/>
          </p:cNvGraphicFramePr>
          <p:nvPr>
            <p:extLst>
              <p:ext uri="{D42A27DB-BD31-4B8C-83A1-F6EECF244321}">
                <p14:modId xmlns:p14="http://schemas.microsoft.com/office/powerpoint/2010/main" val="4193035782"/>
              </p:ext>
            </p:extLst>
          </p:nvPr>
        </p:nvGraphicFramePr>
        <p:xfrm>
          <a:off x="215344" y="1033089"/>
          <a:ext cx="8791003" cy="3701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 Placeholder 2">
            <a:extLst>
              <a:ext uri="{FF2B5EF4-FFF2-40B4-BE49-F238E27FC236}">
                <a16:creationId xmlns:a16="http://schemas.microsoft.com/office/drawing/2014/main" id="{7E92D899-2D47-2D11-6F8C-E55BAF3698F1}"/>
              </a:ext>
            </a:extLst>
          </p:cNvPr>
          <p:cNvSpPr>
            <a:spLocks noGrp="1"/>
          </p:cNvSpPr>
          <p:nvPr>
            <p:ph type="body" sz="quarter" idx="14"/>
          </p:nvPr>
        </p:nvSpPr>
        <p:spPr>
          <a:xfrm>
            <a:off x="323850" y="4846321"/>
            <a:ext cx="7357838" cy="240029"/>
          </a:xfrm>
        </p:spPr>
        <p:txBody>
          <a:bodyPr/>
          <a:lstStyle/>
          <a:p>
            <a:r>
              <a:rPr lang="en-US" dirty="0"/>
              <a:t>Source: HHS. Opportunistic Infections Guidelines. Pneumocystis pneumonia. January 2023.</a:t>
            </a:r>
          </a:p>
          <a:p>
            <a:endParaRPr lang="en-US" dirty="0"/>
          </a:p>
        </p:txBody>
      </p:sp>
    </p:spTree>
    <p:extLst>
      <p:ext uri="{BB962C8B-B14F-4D97-AF65-F5344CB8AC3E}">
        <p14:creationId xmlns:p14="http://schemas.microsoft.com/office/powerpoint/2010/main" val="3059838584"/>
      </p:ext>
    </p:extLst>
  </p:cSld>
  <p:clrMapOvr>
    <a:masterClrMapping/>
  </p:clrMapOvr>
  <p:transition spd="slow" advTm="118453"/>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9D13-44AC-8885-B430-4122E17F297C}"/>
              </a:ext>
            </a:extLst>
          </p:cNvPr>
          <p:cNvSpPr>
            <a:spLocks noGrp="1"/>
          </p:cNvSpPr>
          <p:nvPr>
            <p:ph type="title"/>
          </p:nvPr>
        </p:nvSpPr>
        <p:spPr/>
        <p:txBody>
          <a:bodyPr>
            <a:normAutofit/>
          </a:bodyPr>
          <a:lstStyle/>
          <a:p>
            <a:r>
              <a:rPr lang="en-US" sz="2100" dirty="0"/>
              <a:t>When to Discontinue Primary Prophylaxis for </a:t>
            </a:r>
            <a:r>
              <a:rPr lang="en-US" sz="2100" i="1" dirty="0"/>
              <a:t>Toxoplasma</a:t>
            </a:r>
            <a:r>
              <a:rPr lang="en-US" sz="2100" dirty="0"/>
              <a:t> Encephalitis</a:t>
            </a:r>
            <a:endParaRPr lang="en-US" sz="2100" i="1" dirty="0"/>
          </a:p>
        </p:txBody>
      </p:sp>
      <p:sp>
        <p:nvSpPr>
          <p:cNvPr id="4" name="Text Placeholder 2">
            <a:extLst>
              <a:ext uri="{FF2B5EF4-FFF2-40B4-BE49-F238E27FC236}">
                <a16:creationId xmlns:a16="http://schemas.microsoft.com/office/drawing/2014/main" id="{2447A252-88E8-7C2D-F515-7A6854C88928}"/>
              </a:ext>
            </a:extLst>
          </p:cNvPr>
          <p:cNvSpPr>
            <a:spLocks noGrp="1"/>
          </p:cNvSpPr>
          <p:nvPr>
            <p:ph type="body" sz="quarter" idx="14"/>
          </p:nvPr>
        </p:nvSpPr>
        <p:spPr/>
        <p:txBody>
          <a:bodyPr/>
          <a:lstStyle/>
          <a:p>
            <a:r>
              <a:rPr lang="en-US" dirty="0"/>
              <a:t>Source: HHS. Opportunistic Infections Guidelines. Toxoplasma Gondii Encephalitis. January 2023.</a:t>
            </a:r>
          </a:p>
          <a:p>
            <a:endParaRPr lang="en-US" dirty="0"/>
          </a:p>
        </p:txBody>
      </p:sp>
      <p:sp>
        <p:nvSpPr>
          <p:cNvPr id="6" name="Content Placeholder 5">
            <a:extLst>
              <a:ext uri="{FF2B5EF4-FFF2-40B4-BE49-F238E27FC236}">
                <a16:creationId xmlns:a16="http://schemas.microsoft.com/office/drawing/2014/main" id="{BAE86E7F-843A-8B63-1C90-5BB44537A582}"/>
              </a:ext>
            </a:extLst>
          </p:cNvPr>
          <p:cNvSpPr>
            <a:spLocks noGrp="1"/>
          </p:cNvSpPr>
          <p:nvPr>
            <p:ph sz="half" idx="2"/>
          </p:nvPr>
        </p:nvSpPr>
        <p:spPr/>
        <p:txBody>
          <a:bodyPr/>
          <a:lstStyle/>
          <a:p>
            <a:r>
              <a:rPr lang="en-US" dirty="0"/>
              <a:t>CD4 cell count &gt;200 cells/mm</a:t>
            </a:r>
            <a:r>
              <a:rPr lang="en-US" baseline="30000" dirty="0"/>
              <a:t>3 </a:t>
            </a:r>
            <a:r>
              <a:rPr lang="en-US" dirty="0"/>
              <a:t>for at least 3 months after ART initiation</a:t>
            </a:r>
          </a:p>
          <a:p>
            <a:pPr marL="34290" indent="0">
              <a:buNone/>
            </a:pPr>
            <a:endParaRPr lang="en-US" dirty="0"/>
          </a:p>
          <a:p>
            <a:r>
              <a:rPr lang="en-US" dirty="0"/>
              <a:t>Can consider if CD4 between 100-200 cells/mm</a:t>
            </a:r>
            <a:r>
              <a:rPr lang="en-US" baseline="30000" dirty="0"/>
              <a:t>3</a:t>
            </a:r>
            <a:r>
              <a:rPr lang="en-US" dirty="0"/>
              <a:t> + viral suppression on ART for at least 3-6 months</a:t>
            </a:r>
          </a:p>
        </p:txBody>
      </p:sp>
    </p:spTree>
    <p:extLst>
      <p:ext uri="{BB962C8B-B14F-4D97-AF65-F5344CB8AC3E}">
        <p14:creationId xmlns:p14="http://schemas.microsoft.com/office/powerpoint/2010/main" val="4128626394"/>
      </p:ext>
    </p:extLst>
  </p:cSld>
  <p:clrMapOvr>
    <a:masterClrMapping/>
  </p:clrMapOvr>
  <p:transition spd="slow" advTm="3552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9D13-44AC-8885-B430-4122E17F297C}"/>
              </a:ext>
            </a:extLst>
          </p:cNvPr>
          <p:cNvSpPr>
            <a:spLocks noGrp="1"/>
          </p:cNvSpPr>
          <p:nvPr>
            <p:ph type="title"/>
          </p:nvPr>
        </p:nvSpPr>
        <p:spPr/>
        <p:txBody>
          <a:bodyPr>
            <a:normAutofit fontScale="90000"/>
          </a:bodyPr>
          <a:lstStyle/>
          <a:p>
            <a:r>
              <a:rPr lang="en-US" dirty="0"/>
              <a:t>When to Restart Primary Prophylaxis for </a:t>
            </a:r>
            <a:r>
              <a:rPr lang="en-US" i="1" dirty="0"/>
              <a:t>Toxoplasma</a:t>
            </a:r>
            <a:r>
              <a:rPr lang="en-US" dirty="0"/>
              <a:t> Encephalitis</a:t>
            </a:r>
            <a:endParaRPr lang="en-US" i="1" dirty="0"/>
          </a:p>
        </p:txBody>
      </p:sp>
      <p:sp>
        <p:nvSpPr>
          <p:cNvPr id="4" name="Text Placeholder 2">
            <a:extLst>
              <a:ext uri="{FF2B5EF4-FFF2-40B4-BE49-F238E27FC236}">
                <a16:creationId xmlns:a16="http://schemas.microsoft.com/office/drawing/2014/main" id="{2447A252-88E8-7C2D-F515-7A6854C88928}"/>
              </a:ext>
            </a:extLst>
          </p:cNvPr>
          <p:cNvSpPr>
            <a:spLocks noGrp="1"/>
          </p:cNvSpPr>
          <p:nvPr>
            <p:ph type="body" sz="quarter" idx="14"/>
          </p:nvPr>
        </p:nvSpPr>
        <p:spPr/>
        <p:txBody>
          <a:bodyPr/>
          <a:lstStyle/>
          <a:p>
            <a:r>
              <a:rPr lang="en-US" dirty="0"/>
              <a:t>Source: HHS. Opportunistic Infections Guidelines. Pneumocystis pneumonia. January 2023.</a:t>
            </a:r>
          </a:p>
          <a:p>
            <a:endParaRPr lang="en-US" dirty="0"/>
          </a:p>
        </p:txBody>
      </p:sp>
      <p:sp>
        <p:nvSpPr>
          <p:cNvPr id="6" name="Content Placeholder 5">
            <a:extLst>
              <a:ext uri="{FF2B5EF4-FFF2-40B4-BE49-F238E27FC236}">
                <a16:creationId xmlns:a16="http://schemas.microsoft.com/office/drawing/2014/main" id="{BAE86E7F-843A-8B63-1C90-5BB44537A582}"/>
              </a:ext>
            </a:extLst>
          </p:cNvPr>
          <p:cNvSpPr>
            <a:spLocks noGrp="1"/>
          </p:cNvSpPr>
          <p:nvPr>
            <p:ph sz="half" idx="2"/>
          </p:nvPr>
        </p:nvSpPr>
        <p:spPr/>
        <p:txBody>
          <a:bodyPr/>
          <a:lstStyle/>
          <a:p>
            <a:r>
              <a:rPr lang="en-US" dirty="0"/>
              <a:t>CD4 cell count &lt; 100 cells/mm</a:t>
            </a:r>
            <a:r>
              <a:rPr lang="en-US" baseline="30000" dirty="0"/>
              <a:t>3 </a:t>
            </a:r>
            <a:r>
              <a:rPr lang="en-US" dirty="0"/>
              <a:t>regardless of viral load </a:t>
            </a:r>
            <a:r>
              <a:rPr lang="en-US" i="1" dirty="0"/>
              <a:t>or</a:t>
            </a:r>
          </a:p>
          <a:p>
            <a:pPr marL="34290" indent="0">
              <a:buNone/>
            </a:pPr>
            <a:endParaRPr lang="en-US" dirty="0"/>
          </a:p>
          <a:p>
            <a:r>
              <a:rPr lang="en-US" dirty="0"/>
              <a:t>CD4 is between 100-200 cells/mm</a:t>
            </a:r>
            <a:r>
              <a:rPr lang="en-US" baseline="30000" dirty="0"/>
              <a:t>3</a:t>
            </a:r>
            <a:r>
              <a:rPr lang="en-US" dirty="0"/>
              <a:t> + detectable viral load</a:t>
            </a:r>
          </a:p>
        </p:txBody>
      </p:sp>
    </p:spTree>
    <p:extLst>
      <p:ext uri="{BB962C8B-B14F-4D97-AF65-F5344CB8AC3E}">
        <p14:creationId xmlns:p14="http://schemas.microsoft.com/office/powerpoint/2010/main" val="2768545823"/>
      </p:ext>
    </p:extLst>
  </p:cSld>
  <p:clrMapOvr>
    <a:masterClrMapping/>
  </p:clrMapOvr>
  <p:transition spd="slow" advTm="33867"/>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3CE6-7397-9A1E-C63E-DB4F77072CA0}"/>
              </a:ext>
            </a:extLst>
          </p:cNvPr>
          <p:cNvSpPr>
            <a:spLocks noGrp="1"/>
          </p:cNvSpPr>
          <p:nvPr>
            <p:ph type="title"/>
          </p:nvPr>
        </p:nvSpPr>
        <p:spPr/>
        <p:txBody>
          <a:bodyPr>
            <a:normAutofit/>
          </a:bodyPr>
          <a:lstStyle/>
          <a:p>
            <a:pPr>
              <a:lnSpc>
                <a:spcPts val="3000"/>
              </a:lnSpc>
            </a:pPr>
            <a:r>
              <a:rPr lang="en-US" dirty="0"/>
              <a:t>Medication Side-Effects</a:t>
            </a:r>
          </a:p>
        </p:txBody>
      </p:sp>
    </p:spTree>
    <p:extLst>
      <p:ext uri="{BB962C8B-B14F-4D97-AF65-F5344CB8AC3E}">
        <p14:creationId xmlns:p14="http://schemas.microsoft.com/office/powerpoint/2010/main" val="1513341511"/>
      </p:ext>
    </p:extLst>
  </p:cSld>
  <p:clrMapOvr>
    <a:masterClrMapping/>
  </p:clrMapOvr>
  <p:transition spd="slow" advTm="996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FB65B-4A3F-60F1-B613-FE35D7998985}"/>
              </a:ext>
            </a:extLst>
          </p:cNvPr>
          <p:cNvSpPr>
            <a:spLocks noGrp="1"/>
          </p:cNvSpPr>
          <p:nvPr>
            <p:ph type="title"/>
          </p:nvPr>
        </p:nvSpPr>
        <p:spPr/>
        <p:txBody>
          <a:bodyPr/>
          <a:lstStyle/>
          <a:p>
            <a:r>
              <a:rPr lang="en-US" dirty="0"/>
              <a:t>Side effects of medications used for Toxoplasma prophylaxis</a:t>
            </a:r>
          </a:p>
        </p:txBody>
      </p:sp>
      <p:sp>
        <p:nvSpPr>
          <p:cNvPr id="3" name="Text Placeholder 2">
            <a:extLst>
              <a:ext uri="{FF2B5EF4-FFF2-40B4-BE49-F238E27FC236}">
                <a16:creationId xmlns:a16="http://schemas.microsoft.com/office/drawing/2014/main" id="{203BAAD5-1B1A-9AE9-FA12-74BF03EE6558}"/>
              </a:ext>
            </a:extLst>
          </p:cNvPr>
          <p:cNvSpPr>
            <a:spLocks noGrp="1"/>
          </p:cNvSpPr>
          <p:nvPr>
            <p:ph type="body" sz="quarter" idx="14"/>
          </p:nvPr>
        </p:nvSpPr>
        <p:spPr>
          <a:xfrm>
            <a:off x="323850" y="4838527"/>
            <a:ext cx="7905750" cy="215595"/>
          </a:xfrm>
        </p:spPr>
        <p:txBody>
          <a:bodyPr/>
          <a:lstStyle/>
          <a:p>
            <a:r>
              <a:rPr lang="en-US" dirty="0"/>
              <a:t>*Potential cross-reactivity with other sulfa-containing drugs, but dapsone not contraindicated in patients with sulfonamide allergy</a:t>
            </a:r>
          </a:p>
        </p:txBody>
      </p:sp>
      <p:graphicFrame>
        <p:nvGraphicFramePr>
          <p:cNvPr id="8" name="Content Placeholder 7">
            <a:extLst>
              <a:ext uri="{FF2B5EF4-FFF2-40B4-BE49-F238E27FC236}">
                <a16:creationId xmlns:a16="http://schemas.microsoft.com/office/drawing/2014/main" id="{E2C8613A-3620-9153-A15B-5C98AB531F35}"/>
              </a:ext>
            </a:extLst>
          </p:cNvPr>
          <p:cNvGraphicFramePr>
            <a:graphicFrameLocks noGrp="1"/>
          </p:cNvGraphicFramePr>
          <p:nvPr>
            <p:ph sz="half" idx="2"/>
            <p:extLst>
              <p:ext uri="{D42A27DB-BD31-4B8C-83A1-F6EECF244321}">
                <p14:modId xmlns:p14="http://schemas.microsoft.com/office/powerpoint/2010/main" val="3155795774"/>
              </p:ext>
            </p:extLst>
          </p:nvPr>
        </p:nvGraphicFramePr>
        <p:xfrm>
          <a:off x="323850" y="993547"/>
          <a:ext cx="8515350" cy="3759200"/>
        </p:xfrm>
        <a:graphic>
          <a:graphicData uri="http://schemas.openxmlformats.org/drawingml/2006/table">
            <a:tbl>
              <a:tblPr firstRow="1" bandRow="1">
                <a:tableStyleId>{7DF18680-E054-41AD-8BC1-D1AEF772440D}</a:tableStyleId>
              </a:tblPr>
              <a:tblGrid>
                <a:gridCol w="2332264">
                  <a:extLst>
                    <a:ext uri="{9D8B030D-6E8A-4147-A177-3AD203B41FA5}">
                      <a16:colId xmlns:a16="http://schemas.microsoft.com/office/drawing/2014/main" val="1853989149"/>
                    </a:ext>
                  </a:extLst>
                </a:gridCol>
                <a:gridCol w="6183086">
                  <a:extLst>
                    <a:ext uri="{9D8B030D-6E8A-4147-A177-3AD203B41FA5}">
                      <a16:colId xmlns:a16="http://schemas.microsoft.com/office/drawing/2014/main" val="1245820296"/>
                    </a:ext>
                  </a:extLst>
                </a:gridCol>
              </a:tblGrid>
              <a:tr h="370840">
                <a:tc>
                  <a:txBody>
                    <a:bodyPr/>
                    <a:lstStyle/>
                    <a:p>
                      <a:r>
                        <a:rPr lang="en-US" sz="1500" dirty="0"/>
                        <a:t>Medication</a:t>
                      </a:r>
                    </a:p>
                  </a:txBody>
                  <a:tcPr/>
                </a:tc>
                <a:tc>
                  <a:txBody>
                    <a:bodyPr/>
                    <a:lstStyle/>
                    <a:p>
                      <a:r>
                        <a:rPr lang="en-US" sz="1500" dirty="0"/>
                        <a:t>Potential common side effects</a:t>
                      </a:r>
                    </a:p>
                  </a:txBody>
                  <a:tcPr/>
                </a:tc>
                <a:extLst>
                  <a:ext uri="{0D108BD9-81ED-4DB2-BD59-A6C34878D82A}">
                    <a16:rowId xmlns:a16="http://schemas.microsoft.com/office/drawing/2014/main" val="1820956268"/>
                  </a:ext>
                </a:extLst>
              </a:tr>
              <a:tr h="370840">
                <a:tc>
                  <a:txBody>
                    <a:bodyPr/>
                    <a:lstStyle/>
                    <a:p>
                      <a:r>
                        <a:rPr lang="en-US" sz="1500" dirty="0"/>
                        <a:t>TMP-SMX</a:t>
                      </a:r>
                    </a:p>
                  </a:txBody>
                  <a:tcPr/>
                </a:tc>
                <a:tc>
                  <a:txBody>
                    <a:bodyPr/>
                    <a:lstStyle/>
                    <a:p>
                      <a:r>
                        <a:rPr lang="en-US" sz="1500" dirty="0"/>
                        <a:t>Renal dysfunction</a:t>
                      </a:r>
                    </a:p>
                    <a:p>
                      <a:r>
                        <a:rPr lang="en-US" sz="1500" dirty="0"/>
                        <a:t>Hyperkalemia</a:t>
                      </a:r>
                    </a:p>
                    <a:p>
                      <a:r>
                        <a:rPr lang="en-US" sz="1500" dirty="0"/>
                        <a:t>Leukopenia</a:t>
                      </a:r>
                    </a:p>
                    <a:p>
                      <a:r>
                        <a:rPr lang="en-US" sz="1500" dirty="0"/>
                        <a:t>Steven Johnson syndrome</a:t>
                      </a:r>
                    </a:p>
                    <a:p>
                      <a:r>
                        <a:rPr lang="en-US" sz="1500" dirty="0"/>
                        <a:t>Rash</a:t>
                      </a:r>
                    </a:p>
                    <a:p>
                      <a:r>
                        <a:rPr lang="en-US" sz="1500" dirty="0"/>
                        <a:t>Hepatitis </a:t>
                      </a:r>
                    </a:p>
                  </a:txBody>
                  <a:tcPr/>
                </a:tc>
                <a:extLst>
                  <a:ext uri="{0D108BD9-81ED-4DB2-BD59-A6C34878D82A}">
                    <a16:rowId xmlns:a16="http://schemas.microsoft.com/office/drawing/2014/main" val="4098470206"/>
                  </a:ext>
                </a:extLst>
              </a:tr>
              <a:tr h="370840">
                <a:tc>
                  <a:txBody>
                    <a:bodyPr/>
                    <a:lstStyle/>
                    <a:p>
                      <a:r>
                        <a:rPr lang="en-US" sz="1500" dirty="0"/>
                        <a:t>Dapsone</a:t>
                      </a:r>
                    </a:p>
                  </a:txBody>
                  <a:tcPr/>
                </a:tc>
                <a:tc>
                  <a:txBody>
                    <a:bodyPr/>
                    <a:lstStyle/>
                    <a:p>
                      <a:r>
                        <a:rPr lang="en-US" sz="1500" dirty="0"/>
                        <a:t>Hemolytic anemia (if used in PWH with G6PD deficiency)</a:t>
                      </a:r>
                    </a:p>
                    <a:p>
                      <a:r>
                        <a:rPr lang="en-US" sz="1500" dirty="0"/>
                        <a:t>Methemoglobinemia</a:t>
                      </a:r>
                    </a:p>
                    <a:p>
                      <a:r>
                        <a:rPr lang="en-US" sz="1500" dirty="0"/>
                        <a:t>Contains sulfonamide*</a:t>
                      </a:r>
                    </a:p>
                  </a:txBody>
                  <a:tcPr/>
                </a:tc>
                <a:extLst>
                  <a:ext uri="{0D108BD9-81ED-4DB2-BD59-A6C34878D82A}">
                    <a16:rowId xmlns:a16="http://schemas.microsoft.com/office/drawing/2014/main" val="3977832072"/>
                  </a:ext>
                </a:extLst>
              </a:tr>
              <a:tr h="370840">
                <a:tc>
                  <a:txBody>
                    <a:bodyPr/>
                    <a:lstStyle/>
                    <a:p>
                      <a:r>
                        <a:rPr lang="en-US" sz="1500" dirty="0"/>
                        <a:t>Atovaquone</a:t>
                      </a:r>
                    </a:p>
                  </a:txBody>
                  <a:tcPr/>
                </a:tc>
                <a:tc>
                  <a:txBody>
                    <a:bodyPr/>
                    <a:lstStyle/>
                    <a:p>
                      <a:r>
                        <a:rPr lang="en-US" sz="1500" dirty="0"/>
                        <a:t>Bad taste</a:t>
                      </a:r>
                    </a:p>
                  </a:txBody>
                  <a:tcPr/>
                </a:tc>
                <a:extLst>
                  <a:ext uri="{0D108BD9-81ED-4DB2-BD59-A6C34878D82A}">
                    <a16:rowId xmlns:a16="http://schemas.microsoft.com/office/drawing/2014/main" val="2289858827"/>
                  </a:ext>
                </a:extLst>
              </a:tr>
              <a:tr h="370840">
                <a:tc>
                  <a:txBody>
                    <a:bodyPr/>
                    <a:lstStyle/>
                    <a:p>
                      <a:r>
                        <a:rPr lang="en-US" sz="1500" dirty="0"/>
                        <a:t>Pyrimethamine</a:t>
                      </a:r>
                    </a:p>
                  </a:txBody>
                  <a:tcPr/>
                </a:tc>
                <a:tc>
                  <a:txBody>
                    <a:bodyPr/>
                    <a:lstStyle/>
                    <a:p>
                      <a:r>
                        <a:rPr lang="en-US" sz="1500" dirty="0"/>
                        <a:t>Expensive</a:t>
                      </a:r>
                    </a:p>
                    <a:p>
                      <a:r>
                        <a:rPr lang="en-US" sz="1500" dirty="0"/>
                        <a:t>Nausea &amp; vomiting</a:t>
                      </a:r>
                    </a:p>
                    <a:p>
                      <a:r>
                        <a:rPr lang="en-US" sz="1500" dirty="0"/>
                        <a:t>Bone marrow suppression (if not co-administered with leucovorin) </a:t>
                      </a:r>
                    </a:p>
                  </a:txBody>
                  <a:tcPr/>
                </a:tc>
                <a:extLst>
                  <a:ext uri="{0D108BD9-81ED-4DB2-BD59-A6C34878D82A}">
                    <a16:rowId xmlns:a16="http://schemas.microsoft.com/office/drawing/2014/main" val="1912888670"/>
                  </a:ext>
                </a:extLst>
              </a:tr>
            </a:tbl>
          </a:graphicData>
        </a:graphic>
      </p:graphicFrame>
    </p:spTree>
    <p:extLst>
      <p:ext uri="{BB962C8B-B14F-4D97-AF65-F5344CB8AC3E}">
        <p14:creationId xmlns:p14="http://schemas.microsoft.com/office/powerpoint/2010/main" val="1178957182"/>
      </p:ext>
    </p:extLst>
  </p:cSld>
  <p:clrMapOvr>
    <a:masterClrMapping/>
  </p:clrMapOvr>
  <p:transition spd="slow" advTm="10670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3CE6-7397-9A1E-C63E-DB4F77072CA0}"/>
              </a:ext>
            </a:extLst>
          </p:cNvPr>
          <p:cNvSpPr>
            <a:spLocks noGrp="1"/>
          </p:cNvSpPr>
          <p:nvPr>
            <p:ph type="title"/>
          </p:nvPr>
        </p:nvSpPr>
        <p:spPr/>
        <p:txBody>
          <a:bodyPr>
            <a:normAutofit/>
          </a:bodyPr>
          <a:lstStyle/>
          <a:p>
            <a:pPr>
              <a:lnSpc>
                <a:spcPts val="3000"/>
              </a:lnSpc>
            </a:pPr>
            <a:r>
              <a:rPr lang="en-US" dirty="0"/>
              <a:t>Summary</a:t>
            </a:r>
          </a:p>
        </p:txBody>
      </p:sp>
    </p:spTree>
    <p:extLst>
      <p:ext uri="{BB962C8B-B14F-4D97-AF65-F5344CB8AC3E}">
        <p14:creationId xmlns:p14="http://schemas.microsoft.com/office/powerpoint/2010/main" val="1560525518"/>
      </p:ext>
    </p:extLst>
  </p:cSld>
  <p:clrMapOvr>
    <a:masterClrMapping/>
  </p:clrMapOvr>
  <p:transition spd="slow" advTm="7498"/>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9D13-44AC-8885-B430-4122E17F297C}"/>
              </a:ext>
            </a:extLst>
          </p:cNvPr>
          <p:cNvSpPr>
            <a:spLocks noGrp="1"/>
          </p:cNvSpPr>
          <p:nvPr>
            <p:ph type="title"/>
          </p:nvPr>
        </p:nvSpPr>
        <p:spPr/>
        <p:txBody>
          <a:bodyPr>
            <a:normAutofit/>
          </a:bodyPr>
          <a:lstStyle/>
          <a:p>
            <a:r>
              <a:rPr lang="en-US" dirty="0"/>
              <a:t>Toxoplasma Prophylaxis: Summary</a:t>
            </a:r>
            <a:endParaRPr lang="en-US" i="1" dirty="0"/>
          </a:p>
        </p:txBody>
      </p:sp>
      <p:sp>
        <p:nvSpPr>
          <p:cNvPr id="4" name="Text Placeholder 2">
            <a:extLst>
              <a:ext uri="{FF2B5EF4-FFF2-40B4-BE49-F238E27FC236}">
                <a16:creationId xmlns:a16="http://schemas.microsoft.com/office/drawing/2014/main" id="{2447A252-88E8-7C2D-F515-7A6854C88928}"/>
              </a:ext>
            </a:extLst>
          </p:cNvPr>
          <p:cNvSpPr>
            <a:spLocks noGrp="1"/>
          </p:cNvSpPr>
          <p:nvPr>
            <p:ph type="body" sz="quarter" idx="14"/>
          </p:nvPr>
        </p:nvSpPr>
        <p:spPr/>
        <p:txBody>
          <a:bodyPr/>
          <a:lstStyle/>
          <a:p>
            <a:r>
              <a:rPr lang="en-US" dirty="0"/>
              <a:t>Source: HHS. Opportunistic Infections Guidelines. Toxoplasma Gondii encephalitis. January 2023.</a:t>
            </a:r>
          </a:p>
          <a:p>
            <a:endParaRPr lang="en-US" dirty="0"/>
          </a:p>
        </p:txBody>
      </p:sp>
      <p:sp>
        <p:nvSpPr>
          <p:cNvPr id="6" name="Content Placeholder 5">
            <a:extLst>
              <a:ext uri="{FF2B5EF4-FFF2-40B4-BE49-F238E27FC236}">
                <a16:creationId xmlns:a16="http://schemas.microsoft.com/office/drawing/2014/main" id="{BAE86E7F-843A-8B63-1C90-5BB44537A582}"/>
              </a:ext>
            </a:extLst>
          </p:cNvPr>
          <p:cNvSpPr>
            <a:spLocks noGrp="1"/>
          </p:cNvSpPr>
          <p:nvPr>
            <p:ph sz="half" idx="2"/>
          </p:nvPr>
        </p:nvSpPr>
        <p:spPr>
          <a:xfrm>
            <a:off x="251931" y="1135604"/>
            <a:ext cx="8655763" cy="3621453"/>
          </a:xfrm>
        </p:spPr>
        <p:txBody>
          <a:bodyPr>
            <a:normAutofit fontScale="85000" lnSpcReduction="20000"/>
          </a:bodyPr>
          <a:lstStyle/>
          <a:p>
            <a:r>
              <a:rPr lang="en-US" sz="2200" dirty="0"/>
              <a:t>Prophylaxis indicated in all PWH with CD4 &lt;100 cells/mm</a:t>
            </a:r>
            <a:r>
              <a:rPr lang="en-US" sz="2200" baseline="30000" dirty="0"/>
              <a:t>3</a:t>
            </a:r>
            <a:r>
              <a:rPr lang="en-US" sz="2200" dirty="0"/>
              <a:t> who are </a:t>
            </a:r>
            <a:r>
              <a:rPr lang="en-US" sz="2200" i="1" dirty="0"/>
              <a:t>Toxoplasma</a:t>
            </a:r>
            <a:r>
              <a:rPr lang="en-US" sz="2200" dirty="0"/>
              <a:t> IgG seropositive</a:t>
            </a:r>
          </a:p>
          <a:p>
            <a:r>
              <a:rPr lang="en-US" sz="2200" dirty="0"/>
              <a:t>The preferred drug for prophylaxis is TMP-SMX</a:t>
            </a:r>
          </a:p>
          <a:p>
            <a:r>
              <a:rPr lang="en-US" sz="2200" dirty="0"/>
              <a:t>Alternative therapies include: </a:t>
            </a:r>
          </a:p>
          <a:p>
            <a:pPr lvl="1"/>
            <a:r>
              <a:rPr lang="en-US" sz="1800" dirty="0"/>
              <a:t>Dapsone + pyrimethamine and leucovorin OR</a:t>
            </a:r>
          </a:p>
          <a:p>
            <a:pPr lvl="1"/>
            <a:r>
              <a:rPr lang="en-US" sz="1800" dirty="0"/>
              <a:t>Atovaquone +/- pyrimethamine and leucovorin</a:t>
            </a:r>
          </a:p>
          <a:p>
            <a:r>
              <a:rPr lang="en-US" sz="2200" dirty="0"/>
              <a:t>Always check G6PD level prior to dapsone use</a:t>
            </a:r>
          </a:p>
          <a:p>
            <a:r>
              <a:rPr lang="en-US" sz="2200" dirty="0"/>
              <a:t>Use of dapsone in someone intolerant of TMP-SMX depends on severity of TMP-SMX reaction</a:t>
            </a:r>
          </a:p>
          <a:p>
            <a:r>
              <a:rPr lang="en-US" sz="2200"/>
              <a:t>Prophylaxis </a:t>
            </a:r>
            <a:r>
              <a:rPr lang="en-US" sz="2200" dirty="0"/>
              <a:t>can be discontinued once immune reconstitution has occurred on ART</a:t>
            </a:r>
          </a:p>
          <a:p>
            <a:endParaRPr lang="en-US" sz="2200" dirty="0"/>
          </a:p>
        </p:txBody>
      </p:sp>
    </p:spTree>
    <p:extLst>
      <p:ext uri="{BB962C8B-B14F-4D97-AF65-F5344CB8AC3E}">
        <p14:creationId xmlns:p14="http://schemas.microsoft.com/office/powerpoint/2010/main" val="3754987167"/>
      </p:ext>
    </p:extLst>
  </p:cSld>
  <p:clrMapOvr>
    <a:masterClrMapping/>
  </p:clrMapOvr>
  <p:transition spd="slow" advTm="6468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859813"/>
      </p:ext>
    </p:extLst>
  </p:cSld>
  <p:clrMapOvr>
    <a:masterClrMapping/>
  </p:clrMapOvr>
  <p:transition spd="slow" advTm="5966"/>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8069-0313-E648-BFAF-20F3E21E1842}"/>
              </a:ext>
            </a:extLst>
          </p:cNvPr>
          <p:cNvSpPr>
            <a:spLocks noGrp="1"/>
          </p:cNvSpPr>
          <p:nvPr>
            <p:ph type="title"/>
          </p:nvPr>
        </p:nvSpPr>
        <p:spPr/>
        <p:txBody>
          <a:bodyPr/>
          <a:lstStyle/>
          <a:p>
            <a:r>
              <a:rPr lang="en-US" dirty="0"/>
              <a:t>Dr. </a:t>
            </a:r>
            <a:r>
              <a:rPr lang="en-US" dirty="0" err="1"/>
              <a:t>Kalapila</a:t>
            </a:r>
            <a:r>
              <a:rPr lang="en-US" dirty="0"/>
              <a:t> has no financial conflicts of interest or disclosures.</a:t>
            </a:r>
          </a:p>
        </p:txBody>
      </p:sp>
    </p:spTree>
    <p:extLst>
      <p:ext uri="{BB962C8B-B14F-4D97-AF65-F5344CB8AC3E}">
        <p14:creationId xmlns:p14="http://schemas.microsoft.com/office/powerpoint/2010/main" val="2328250722"/>
      </p:ext>
    </p:extLst>
  </p:cSld>
  <p:clrMapOvr>
    <a:masterClrMapping/>
  </p:clrMapOvr>
  <p:transition spd="slow" advTm="417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0B81E-398A-55FE-C909-12A89998EECD}"/>
              </a:ext>
            </a:extLst>
          </p:cNvPr>
          <p:cNvSpPr>
            <a:spLocks noGrp="1"/>
          </p:cNvSpPr>
          <p:nvPr>
            <p:ph type="title"/>
          </p:nvPr>
        </p:nvSpPr>
        <p:spPr/>
        <p:txBody>
          <a:bodyPr/>
          <a:lstStyle/>
          <a:p>
            <a:r>
              <a:rPr lang="en-US" dirty="0"/>
              <a:t>Toxoplasma Prevention: Outline</a:t>
            </a:r>
          </a:p>
        </p:txBody>
      </p:sp>
      <p:sp>
        <p:nvSpPr>
          <p:cNvPr id="3" name="Text Placeholder 2">
            <a:extLst>
              <a:ext uri="{FF2B5EF4-FFF2-40B4-BE49-F238E27FC236}">
                <a16:creationId xmlns:a16="http://schemas.microsoft.com/office/drawing/2014/main" id="{C011B9DE-9064-0FAB-952B-325634F61BBE}"/>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EA4FA4D8-6180-E5DB-1BFD-7BAA44FDF9A9}"/>
              </a:ext>
            </a:extLst>
          </p:cNvPr>
          <p:cNvSpPr>
            <a:spLocks noGrp="1"/>
          </p:cNvSpPr>
          <p:nvPr>
            <p:ph sz="half" idx="2"/>
          </p:nvPr>
        </p:nvSpPr>
        <p:spPr/>
        <p:txBody>
          <a:bodyPr>
            <a:normAutofit/>
          </a:bodyPr>
          <a:lstStyle/>
          <a:p>
            <a:r>
              <a:rPr lang="en-US" dirty="0"/>
              <a:t>Background and Rationale </a:t>
            </a:r>
          </a:p>
          <a:p>
            <a:r>
              <a:rPr lang="en-US" dirty="0"/>
              <a:t>Screening</a:t>
            </a:r>
          </a:p>
          <a:p>
            <a:r>
              <a:rPr lang="en-US" dirty="0"/>
              <a:t>Prevention</a:t>
            </a:r>
          </a:p>
          <a:p>
            <a:pPr lvl="1"/>
            <a:r>
              <a:rPr lang="en-US" dirty="0"/>
              <a:t>Criteria for starting and stopping prophylaxis</a:t>
            </a:r>
          </a:p>
          <a:p>
            <a:pPr lvl="1"/>
            <a:r>
              <a:rPr lang="en-US" dirty="0"/>
              <a:t>Prophylaxis options</a:t>
            </a:r>
          </a:p>
          <a:p>
            <a:r>
              <a:rPr lang="en-US" dirty="0"/>
              <a:t>Medication side-effects</a:t>
            </a:r>
          </a:p>
          <a:p>
            <a:r>
              <a:rPr lang="en-US" dirty="0"/>
              <a:t>Summary</a:t>
            </a:r>
          </a:p>
        </p:txBody>
      </p:sp>
    </p:spTree>
    <p:extLst>
      <p:ext uri="{BB962C8B-B14F-4D97-AF65-F5344CB8AC3E}">
        <p14:creationId xmlns:p14="http://schemas.microsoft.com/office/powerpoint/2010/main" val="3492542357"/>
      </p:ext>
    </p:extLst>
  </p:cSld>
  <p:clrMapOvr>
    <a:masterClrMapping/>
  </p:clrMapOvr>
  <p:transition spd="slow" advTm="18477"/>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3CE6-7397-9A1E-C63E-DB4F77072CA0}"/>
              </a:ext>
            </a:extLst>
          </p:cNvPr>
          <p:cNvSpPr>
            <a:spLocks noGrp="1"/>
          </p:cNvSpPr>
          <p:nvPr>
            <p:ph type="title"/>
          </p:nvPr>
        </p:nvSpPr>
        <p:spPr/>
        <p:txBody>
          <a:bodyPr>
            <a:normAutofit/>
          </a:bodyPr>
          <a:lstStyle/>
          <a:p>
            <a:pPr>
              <a:lnSpc>
                <a:spcPts val="3000"/>
              </a:lnSpc>
            </a:pPr>
            <a:r>
              <a:rPr lang="en-US" dirty="0"/>
              <a:t>Background and Rationale</a:t>
            </a:r>
          </a:p>
        </p:txBody>
      </p:sp>
    </p:spTree>
    <p:extLst>
      <p:ext uri="{BB962C8B-B14F-4D97-AF65-F5344CB8AC3E}">
        <p14:creationId xmlns:p14="http://schemas.microsoft.com/office/powerpoint/2010/main" val="554496976"/>
      </p:ext>
    </p:extLst>
  </p:cSld>
  <p:clrMapOvr>
    <a:masterClrMapping/>
  </p:clrMapOvr>
  <p:transition spd="slow" advTm="3872"/>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9D13-44AC-8885-B430-4122E17F297C}"/>
              </a:ext>
            </a:extLst>
          </p:cNvPr>
          <p:cNvSpPr>
            <a:spLocks noGrp="1"/>
          </p:cNvSpPr>
          <p:nvPr>
            <p:ph type="title"/>
          </p:nvPr>
        </p:nvSpPr>
        <p:spPr/>
        <p:txBody>
          <a:bodyPr>
            <a:normAutofit/>
          </a:bodyPr>
          <a:lstStyle/>
          <a:p>
            <a:r>
              <a:rPr lang="en-US" dirty="0"/>
              <a:t>Background: Toxoplasma encephalitis</a:t>
            </a:r>
            <a:endParaRPr lang="en-US" i="1" dirty="0"/>
          </a:p>
        </p:txBody>
      </p:sp>
      <p:sp>
        <p:nvSpPr>
          <p:cNvPr id="4" name="Text Placeholder 2">
            <a:extLst>
              <a:ext uri="{FF2B5EF4-FFF2-40B4-BE49-F238E27FC236}">
                <a16:creationId xmlns:a16="http://schemas.microsoft.com/office/drawing/2014/main" id="{2447A252-88E8-7C2D-F515-7A6854C88928}"/>
              </a:ext>
            </a:extLst>
          </p:cNvPr>
          <p:cNvSpPr>
            <a:spLocks noGrp="1"/>
          </p:cNvSpPr>
          <p:nvPr>
            <p:ph type="body" sz="quarter" idx="14"/>
          </p:nvPr>
        </p:nvSpPr>
        <p:spPr/>
        <p:txBody>
          <a:bodyPr/>
          <a:lstStyle/>
          <a:p>
            <a:r>
              <a:rPr lang="en-US" dirty="0"/>
              <a:t>Source: HHS. Opportunistic Infections Guidelines. Toxoplasma Gondii. January 2023.</a:t>
            </a:r>
          </a:p>
          <a:p>
            <a:endParaRPr lang="en-US" dirty="0"/>
          </a:p>
        </p:txBody>
      </p:sp>
      <p:sp>
        <p:nvSpPr>
          <p:cNvPr id="9" name="Content Placeholder 8">
            <a:extLst>
              <a:ext uri="{FF2B5EF4-FFF2-40B4-BE49-F238E27FC236}">
                <a16:creationId xmlns:a16="http://schemas.microsoft.com/office/drawing/2014/main" id="{31EC6C3C-909E-B028-B010-90772393ECE2}"/>
              </a:ext>
            </a:extLst>
          </p:cNvPr>
          <p:cNvSpPr>
            <a:spLocks noGrp="1"/>
          </p:cNvSpPr>
          <p:nvPr>
            <p:ph sz="half" idx="2"/>
          </p:nvPr>
        </p:nvSpPr>
        <p:spPr>
          <a:xfrm>
            <a:off x="152400" y="1135604"/>
            <a:ext cx="4721051" cy="3600450"/>
          </a:xfrm>
        </p:spPr>
        <p:txBody>
          <a:bodyPr>
            <a:normAutofit/>
          </a:bodyPr>
          <a:lstStyle/>
          <a:p>
            <a:pPr>
              <a:spcAft>
                <a:spcPts val="1200"/>
              </a:spcAft>
            </a:pPr>
            <a:r>
              <a:rPr lang="en-US" i="1" dirty="0"/>
              <a:t>Toxoplasma gondii </a:t>
            </a:r>
            <a:r>
              <a:rPr lang="en-US" dirty="0"/>
              <a:t>is a protozoal parasite</a:t>
            </a:r>
            <a:endParaRPr lang="en-US" sz="1500" dirty="0"/>
          </a:p>
          <a:p>
            <a:pPr>
              <a:spcAft>
                <a:spcPts val="1200"/>
              </a:spcAft>
            </a:pPr>
            <a:r>
              <a:rPr lang="en-US" dirty="0"/>
              <a:t>Accidental ingestion risk factors include contact with cat feces or eating undercooked red meat or raw shellfish</a:t>
            </a:r>
          </a:p>
          <a:p>
            <a:pPr>
              <a:spcAft>
                <a:spcPts val="1200"/>
              </a:spcAft>
            </a:pPr>
            <a:r>
              <a:rPr lang="en-US" dirty="0"/>
              <a:t>Disease occurs from reactivation of latent cysts when CD4 &lt;100 cells/mm</a:t>
            </a:r>
            <a:r>
              <a:rPr lang="en-US" baseline="30000" dirty="0"/>
              <a:t>3</a:t>
            </a:r>
            <a:endParaRPr lang="en-US" dirty="0"/>
          </a:p>
          <a:p>
            <a:pPr>
              <a:spcAft>
                <a:spcPts val="1200"/>
              </a:spcAft>
            </a:pPr>
            <a:r>
              <a:rPr lang="en-US" dirty="0"/>
              <a:t>Symptoms include fever, headache, seizures, encephalitis </a:t>
            </a:r>
          </a:p>
          <a:p>
            <a:pPr marL="34290" indent="0">
              <a:spcAft>
                <a:spcPts val="1200"/>
              </a:spcAft>
              <a:buNone/>
            </a:pPr>
            <a:endParaRPr lang="en-US" dirty="0"/>
          </a:p>
        </p:txBody>
      </p:sp>
      <p:pic>
        <p:nvPicPr>
          <p:cNvPr id="13" name="Picture 12" descr="Diagram of a diagram of a human body&#10;&#10;Description automatically generated">
            <a:extLst>
              <a:ext uri="{FF2B5EF4-FFF2-40B4-BE49-F238E27FC236}">
                <a16:creationId xmlns:a16="http://schemas.microsoft.com/office/drawing/2014/main" id="{75F5750F-24A0-E43C-277E-65953D9E729F}"/>
              </a:ext>
            </a:extLst>
          </p:cNvPr>
          <p:cNvPicPr>
            <a:picLocks noChangeAspect="1"/>
          </p:cNvPicPr>
          <p:nvPr/>
        </p:nvPicPr>
        <p:blipFill>
          <a:blip r:embed="rId3"/>
          <a:stretch>
            <a:fillRect/>
          </a:stretch>
        </p:blipFill>
        <p:spPr>
          <a:xfrm>
            <a:off x="4724400" y="938893"/>
            <a:ext cx="4267200" cy="3797161"/>
          </a:xfrm>
          <a:prstGeom prst="rect">
            <a:avLst/>
          </a:prstGeom>
        </p:spPr>
      </p:pic>
    </p:spTree>
    <p:extLst>
      <p:ext uri="{BB962C8B-B14F-4D97-AF65-F5344CB8AC3E}">
        <p14:creationId xmlns:p14="http://schemas.microsoft.com/office/powerpoint/2010/main" val="516180523"/>
      </p:ext>
    </p:extLst>
  </p:cSld>
  <p:clrMapOvr>
    <a:masterClrMapping/>
  </p:clrMapOvr>
  <p:transition spd="slow" advTm="8455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3CE6-7397-9A1E-C63E-DB4F77072CA0}"/>
              </a:ext>
            </a:extLst>
          </p:cNvPr>
          <p:cNvSpPr>
            <a:spLocks noGrp="1"/>
          </p:cNvSpPr>
          <p:nvPr>
            <p:ph type="title"/>
          </p:nvPr>
        </p:nvSpPr>
        <p:spPr/>
        <p:txBody>
          <a:bodyPr>
            <a:normAutofit/>
          </a:bodyPr>
          <a:lstStyle/>
          <a:p>
            <a:pPr>
              <a:lnSpc>
                <a:spcPts val="3000"/>
              </a:lnSpc>
            </a:pPr>
            <a:r>
              <a:rPr lang="en-US" dirty="0"/>
              <a:t>Screening</a:t>
            </a:r>
          </a:p>
        </p:txBody>
      </p:sp>
    </p:spTree>
    <p:extLst>
      <p:ext uri="{BB962C8B-B14F-4D97-AF65-F5344CB8AC3E}">
        <p14:creationId xmlns:p14="http://schemas.microsoft.com/office/powerpoint/2010/main" val="1502111889"/>
      </p:ext>
    </p:extLst>
  </p:cSld>
  <p:clrMapOvr>
    <a:masterClrMapping/>
  </p:clrMapOvr>
  <p:transition spd="slow" advTm="6208"/>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A00A-7F32-AC50-4AF2-E2AA4C8B5A3E}"/>
              </a:ext>
            </a:extLst>
          </p:cNvPr>
          <p:cNvSpPr>
            <a:spLocks noGrp="1"/>
          </p:cNvSpPr>
          <p:nvPr>
            <p:ph type="title"/>
          </p:nvPr>
        </p:nvSpPr>
        <p:spPr/>
        <p:txBody>
          <a:bodyPr/>
          <a:lstStyle/>
          <a:p>
            <a:r>
              <a:rPr lang="en-US" dirty="0"/>
              <a:t>Screening for Latent Toxoplasma Infection in People with HIV</a:t>
            </a:r>
          </a:p>
        </p:txBody>
      </p:sp>
      <p:sp>
        <p:nvSpPr>
          <p:cNvPr id="3" name="Text Placeholder 2">
            <a:extLst>
              <a:ext uri="{FF2B5EF4-FFF2-40B4-BE49-F238E27FC236}">
                <a16:creationId xmlns:a16="http://schemas.microsoft.com/office/drawing/2014/main" id="{6C2FAB23-1E4E-8BA6-230E-3297280587D6}"/>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BE175264-8BAC-A322-6692-9348EF385139}"/>
              </a:ext>
            </a:extLst>
          </p:cNvPr>
          <p:cNvSpPr>
            <a:spLocks noGrp="1"/>
          </p:cNvSpPr>
          <p:nvPr>
            <p:ph sz="half" idx="2"/>
          </p:nvPr>
        </p:nvSpPr>
        <p:spPr/>
        <p:txBody>
          <a:bodyPr/>
          <a:lstStyle/>
          <a:p>
            <a:r>
              <a:rPr lang="en-US" u="sng" dirty="0"/>
              <a:t>All</a:t>
            </a:r>
            <a:r>
              <a:rPr lang="en-US" dirty="0"/>
              <a:t> PWH should be tested for IgG antibodies to </a:t>
            </a:r>
            <a:r>
              <a:rPr lang="en-US" i="1" dirty="0"/>
              <a:t>T. gondii</a:t>
            </a:r>
            <a:r>
              <a:rPr lang="en-US" dirty="0"/>
              <a:t> at the time of initial diagnosis</a:t>
            </a:r>
          </a:p>
          <a:p>
            <a:endParaRPr lang="en-US" dirty="0"/>
          </a:p>
          <a:p>
            <a:r>
              <a:rPr lang="en-US" dirty="0"/>
              <a:t>PWH who are seronegative for </a:t>
            </a:r>
            <a:r>
              <a:rPr lang="en-US" i="1" dirty="0"/>
              <a:t>T. gondii </a:t>
            </a:r>
            <a:r>
              <a:rPr lang="en-US" dirty="0"/>
              <a:t>Ab, should undergo repeat testing:</a:t>
            </a:r>
          </a:p>
          <a:p>
            <a:pPr lvl="1"/>
            <a:r>
              <a:rPr lang="en-US" dirty="0"/>
              <a:t>IF their CD4 count decreases to &lt;100 cells/mm</a:t>
            </a:r>
            <a:r>
              <a:rPr lang="en-US" baseline="30000" dirty="0"/>
              <a:t>3</a:t>
            </a:r>
            <a:r>
              <a:rPr lang="en-US" dirty="0"/>
              <a:t> AND</a:t>
            </a:r>
          </a:p>
          <a:p>
            <a:pPr lvl="1"/>
            <a:r>
              <a:rPr lang="en-US" dirty="0"/>
              <a:t>They are not already taking medication that provides prophylaxis for </a:t>
            </a:r>
            <a:r>
              <a:rPr lang="en-US" i="1" dirty="0"/>
              <a:t>Toxoplasma</a:t>
            </a:r>
            <a:r>
              <a:rPr lang="en-US" dirty="0"/>
              <a:t> encephalitis</a:t>
            </a:r>
          </a:p>
        </p:txBody>
      </p:sp>
    </p:spTree>
    <p:extLst>
      <p:ext uri="{BB962C8B-B14F-4D97-AF65-F5344CB8AC3E}">
        <p14:creationId xmlns:p14="http://schemas.microsoft.com/office/powerpoint/2010/main" val="696773280"/>
      </p:ext>
    </p:extLst>
  </p:cSld>
  <p:clrMapOvr>
    <a:masterClrMapping/>
  </p:clrMapOvr>
  <p:transition spd="slow" advTm="4439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A9BC-6C28-EB8C-9554-174361E50153}"/>
              </a:ext>
            </a:extLst>
          </p:cNvPr>
          <p:cNvSpPr>
            <a:spLocks noGrp="1"/>
          </p:cNvSpPr>
          <p:nvPr>
            <p:ph type="title"/>
          </p:nvPr>
        </p:nvSpPr>
        <p:spPr/>
        <p:txBody>
          <a:bodyPr>
            <a:normAutofit fontScale="90000"/>
          </a:bodyPr>
          <a:lstStyle/>
          <a:p>
            <a:r>
              <a:rPr lang="en-US" dirty="0"/>
              <a:t>Counseling Persons with Negative Toxoplasma IgG: Dos &amp; Don’ts</a:t>
            </a:r>
          </a:p>
        </p:txBody>
      </p:sp>
      <p:sp>
        <p:nvSpPr>
          <p:cNvPr id="3" name="Text Placeholder 2">
            <a:extLst>
              <a:ext uri="{FF2B5EF4-FFF2-40B4-BE49-F238E27FC236}">
                <a16:creationId xmlns:a16="http://schemas.microsoft.com/office/drawing/2014/main" id="{E1348091-E0EC-285D-9629-692A8A6B5D38}"/>
              </a:ext>
            </a:extLst>
          </p:cNvPr>
          <p:cNvSpPr>
            <a:spLocks noGrp="1"/>
          </p:cNvSpPr>
          <p:nvPr>
            <p:ph type="body" sz="quarter" idx="14"/>
          </p:nvPr>
        </p:nvSpPr>
        <p:spPr/>
        <p:txBody>
          <a:bodyPr/>
          <a:lstStyle/>
          <a:p>
            <a:endParaRPr lang="en-US"/>
          </a:p>
        </p:txBody>
      </p:sp>
      <p:pic>
        <p:nvPicPr>
          <p:cNvPr id="9" name="Content Placeholder 8" descr="Fruits and vegetables in bags">
            <a:extLst>
              <a:ext uri="{FF2B5EF4-FFF2-40B4-BE49-F238E27FC236}">
                <a16:creationId xmlns:a16="http://schemas.microsoft.com/office/drawing/2014/main" id="{4F063582-5F7D-26D8-BD25-CAAB882D8907}"/>
              </a:ext>
            </a:extLst>
          </p:cNvPr>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4596643" y="2642672"/>
            <a:ext cx="1771499" cy="955272"/>
          </a:xfrm>
        </p:spPr>
      </p:pic>
      <p:pic>
        <p:nvPicPr>
          <p:cNvPr id="11" name="Picture 10" descr="BBQ steak cooked on the grill">
            <a:extLst>
              <a:ext uri="{FF2B5EF4-FFF2-40B4-BE49-F238E27FC236}">
                <a16:creationId xmlns:a16="http://schemas.microsoft.com/office/drawing/2014/main" id="{A8FE40A6-941B-3910-E998-53203F71560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154" y="2286510"/>
            <a:ext cx="1807404" cy="1149043"/>
          </a:xfrm>
          <a:prstGeom prst="rect">
            <a:avLst/>
          </a:prstGeom>
        </p:spPr>
      </p:pic>
      <p:pic>
        <p:nvPicPr>
          <p:cNvPr id="13" name="Picture 12" descr="Hand washing">
            <a:extLst>
              <a:ext uri="{FF2B5EF4-FFF2-40B4-BE49-F238E27FC236}">
                <a16:creationId xmlns:a16="http://schemas.microsoft.com/office/drawing/2014/main" id="{6F6E49D2-19A9-A4C7-55DE-46E700B583BA}"/>
              </a:ext>
            </a:extLst>
          </p:cNvPr>
          <p:cNvPicPr>
            <a:picLocks noChangeAspect="1"/>
          </p:cNvPicPr>
          <p:nvPr/>
        </p:nvPicPr>
        <p:blipFill>
          <a:blip r:embed="rId5"/>
          <a:stretch>
            <a:fillRect/>
          </a:stretch>
        </p:blipFill>
        <p:spPr>
          <a:xfrm>
            <a:off x="4633283" y="1149042"/>
            <a:ext cx="1702200" cy="1207868"/>
          </a:xfrm>
          <a:prstGeom prst="rect">
            <a:avLst/>
          </a:prstGeom>
        </p:spPr>
      </p:pic>
      <p:pic>
        <p:nvPicPr>
          <p:cNvPr id="15" name="Picture 14" descr="Cat with stripes, standing with front paws on interior windowsill, staring out of window">
            <a:extLst>
              <a:ext uri="{FF2B5EF4-FFF2-40B4-BE49-F238E27FC236}">
                <a16:creationId xmlns:a16="http://schemas.microsoft.com/office/drawing/2014/main" id="{AFB3B1A4-8FD7-23AB-48FA-1EDA33B4E62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1799" y="1086403"/>
            <a:ext cx="1807404" cy="1069741"/>
          </a:xfrm>
          <a:prstGeom prst="rect">
            <a:avLst/>
          </a:prstGeom>
        </p:spPr>
      </p:pic>
      <p:graphicFrame>
        <p:nvGraphicFramePr>
          <p:cNvPr id="16" name="Table 15">
            <a:extLst>
              <a:ext uri="{FF2B5EF4-FFF2-40B4-BE49-F238E27FC236}">
                <a16:creationId xmlns:a16="http://schemas.microsoft.com/office/drawing/2014/main" id="{820F2DB5-A2C6-D716-B4B4-F94EE498EE47}"/>
              </a:ext>
            </a:extLst>
          </p:cNvPr>
          <p:cNvGraphicFramePr>
            <a:graphicFrameLocks noGrp="1"/>
          </p:cNvGraphicFramePr>
          <p:nvPr>
            <p:extLst>
              <p:ext uri="{D42A27DB-BD31-4B8C-83A1-F6EECF244321}">
                <p14:modId xmlns:p14="http://schemas.microsoft.com/office/powerpoint/2010/main" val="1994110614"/>
              </p:ext>
            </p:extLst>
          </p:nvPr>
        </p:nvGraphicFramePr>
        <p:xfrm>
          <a:off x="2166256" y="1152366"/>
          <a:ext cx="2231689" cy="3479800"/>
        </p:xfrm>
        <a:graphic>
          <a:graphicData uri="http://schemas.openxmlformats.org/drawingml/2006/table">
            <a:tbl>
              <a:tblPr firstRow="1" bandRow="1">
                <a:tableStyleId>{5C22544A-7EE6-4342-B048-85BDC9FD1C3A}</a:tableStyleId>
              </a:tblPr>
              <a:tblGrid>
                <a:gridCol w="2231689">
                  <a:extLst>
                    <a:ext uri="{9D8B030D-6E8A-4147-A177-3AD203B41FA5}">
                      <a16:colId xmlns:a16="http://schemas.microsoft.com/office/drawing/2014/main" val="2077878203"/>
                    </a:ext>
                  </a:extLst>
                </a:gridCol>
              </a:tblGrid>
              <a:tr h="370840">
                <a:tc>
                  <a:txBody>
                    <a:bodyPr/>
                    <a:lstStyle/>
                    <a:p>
                      <a:r>
                        <a:rPr lang="en-US" sz="1600" b="0" dirty="0">
                          <a:solidFill>
                            <a:schemeClr val="tx1"/>
                          </a:solidFill>
                          <a:latin typeface="Arial" panose="020B0604020202020204" pitchFamily="34" charset="0"/>
                          <a:cs typeface="Arial" panose="020B0604020202020204" pitchFamily="34" charset="0"/>
                        </a:rPr>
                        <a:t>Don’t change cat litter box</a:t>
                      </a:r>
                    </a:p>
                    <a:p>
                      <a:endParaRPr lang="en-US" sz="1600" b="0" dirty="0">
                        <a:solidFill>
                          <a:schemeClr val="tx1"/>
                        </a:solidFill>
                        <a:latin typeface="Arial" panose="020B0604020202020204" pitchFamily="34" charset="0"/>
                        <a:cs typeface="Arial" panose="020B0604020202020204" pitchFamily="34" charset="0"/>
                      </a:endParaRPr>
                    </a:p>
                    <a:p>
                      <a:endParaRPr lang="en-US" sz="1600" b="0" dirty="0">
                        <a:solidFill>
                          <a:schemeClr val="tx1"/>
                        </a:solidFill>
                        <a:latin typeface="Arial" panose="020B0604020202020204" pitchFamily="34" charset="0"/>
                        <a:cs typeface="Arial" panose="020B0604020202020204" pitchFamily="34" charset="0"/>
                      </a:endParaRPr>
                    </a:p>
                    <a:p>
                      <a:endParaRPr lang="en-US" sz="1600" b="0" dirty="0">
                        <a:solidFill>
                          <a:schemeClr val="tx1"/>
                        </a:solidFill>
                        <a:latin typeface="Arial" panose="020B0604020202020204" pitchFamily="34" charset="0"/>
                        <a:cs typeface="Arial" panose="020B0604020202020204" pitchFamily="34" charset="0"/>
                      </a:endParaRPr>
                    </a:p>
                    <a:p>
                      <a:endParaRPr lang="en-US" sz="1600" b="0" dirty="0">
                        <a:solidFill>
                          <a:schemeClr val="tx1"/>
                        </a:solidFill>
                        <a:latin typeface="Arial" panose="020B0604020202020204" pitchFamily="34" charset="0"/>
                        <a:cs typeface="Arial" panose="020B0604020202020204" pitchFamily="34" charset="0"/>
                      </a:endParaRPr>
                    </a:p>
                    <a:p>
                      <a:r>
                        <a:rPr lang="en-US" sz="1600" b="0" dirty="0">
                          <a:solidFill>
                            <a:schemeClr val="tx1"/>
                          </a:solidFill>
                          <a:latin typeface="Arial" panose="020B0604020202020204" pitchFamily="34" charset="0"/>
                          <a:cs typeface="Arial" panose="020B0604020202020204" pitchFamily="34" charset="0"/>
                        </a:rPr>
                        <a:t>Don’t eat undercooked meat or raw shellfish</a:t>
                      </a:r>
                    </a:p>
                  </a:txBody>
                  <a:tcPr>
                    <a:solidFill>
                      <a:schemeClr val="bg1"/>
                    </a:solidFill>
                  </a:tcPr>
                </a:tc>
                <a:extLst>
                  <a:ext uri="{0D108BD9-81ED-4DB2-BD59-A6C34878D82A}">
                    <a16:rowId xmlns:a16="http://schemas.microsoft.com/office/drawing/2014/main" val="996834172"/>
                  </a:ext>
                </a:extLst>
              </a:tr>
              <a:tr h="370840">
                <a:tc>
                  <a:txBody>
                    <a:bodyPr/>
                    <a:lstStyle/>
                    <a:p>
                      <a:endParaRPr lang="en-US" sz="1600" b="0" dirty="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791468818"/>
                  </a:ext>
                </a:extLst>
              </a:tr>
              <a:tr h="370840">
                <a:tc>
                  <a:txBody>
                    <a:bodyPr/>
                    <a:lstStyle/>
                    <a:p>
                      <a:endParaRPr lang="en-US" sz="1600" b="0" dirty="0">
                        <a:solidFill>
                          <a:schemeClr val="tx1"/>
                        </a:solidFill>
                        <a:latin typeface="Arial" panose="020B0604020202020204" pitchFamily="34" charset="0"/>
                        <a:cs typeface="Arial" panose="020B0604020202020204" pitchFamily="34" charset="0"/>
                      </a:endParaRPr>
                    </a:p>
                    <a:p>
                      <a:r>
                        <a:rPr lang="en-US" sz="1600" b="0" dirty="0">
                          <a:solidFill>
                            <a:schemeClr val="tx1"/>
                          </a:solidFill>
                          <a:latin typeface="Arial" panose="020B0604020202020204" pitchFamily="34" charset="0"/>
                          <a:cs typeface="Arial" panose="020B0604020202020204" pitchFamily="34" charset="0"/>
                        </a:rPr>
                        <a:t>Don’t consume unpasteurized dairy products</a:t>
                      </a:r>
                    </a:p>
                  </a:txBody>
                  <a:tcPr>
                    <a:solidFill>
                      <a:schemeClr val="bg1"/>
                    </a:solidFill>
                  </a:tcPr>
                </a:tc>
                <a:extLst>
                  <a:ext uri="{0D108BD9-81ED-4DB2-BD59-A6C34878D82A}">
                    <a16:rowId xmlns:a16="http://schemas.microsoft.com/office/drawing/2014/main" val="748367671"/>
                  </a:ext>
                </a:extLst>
              </a:tr>
            </a:tbl>
          </a:graphicData>
        </a:graphic>
      </p:graphicFrame>
      <p:graphicFrame>
        <p:nvGraphicFramePr>
          <p:cNvPr id="17" name="Table 16">
            <a:extLst>
              <a:ext uri="{FF2B5EF4-FFF2-40B4-BE49-F238E27FC236}">
                <a16:creationId xmlns:a16="http://schemas.microsoft.com/office/drawing/2014/main" id="{B8D27F72-3740-9178-3F3E-F7FC745D2C50}"/>
              </a:ext>
            </a:extLst>
          </p:cNvPr>
          <p:cNvGraphicFramePr>
            <a:graphicFrameLocks noGrp="1"/>
          </p:cNvGraphicFramePr>
          <p:nvPr>
            <p:extLst>
              <p:ext uri="{D42A27DB-BD31-4B8C-83A1-F6EECF244321}">
                <p14:modId xmlns:p14="http://schemas.microsoft.com/office/powerpoint/2010/main" val="2070718236"/>
              </p:ext>
            </p:extLst>
          </p:nvPr>
        </p:nvGraphicFramePr>
        <p:xfrm>
          <a:off x="6509657" y="1152366"/>
          <a:ext cx="2634343" cy="3235960"/>
        </p:xfrm>
        <a:graphic>
          <a:graphicData uri="http://schemas.openxmlformats.org/drawingml/2006/table">
            <a:tbl>
              <a:tblPr firstRow="1" bandRow="1">
                <a:tableStyleId>{5C22544A-7EE6-4342-B048-85BDC9FD1C3A}</a:tableStyleId>
              </a:tblPr>
              <a:tblGrid>
                <a:gridCol w="2634343">
                  <a:extLst>
                    <a:ext uri="{9D8B030D-6E8A-4147-A177-3AD203B41FA5}">
                      <a16:colId xmlns:a16="http://schemas.microsoft.com/office/drawing/2014/main" val="2077878203"/>
                    </a:ext>
                  </a:extLst>
                </a:gridCol>
              </a:tblGrid>
              <a:tr h="370840">
                <a:tc>
                  <a:txBody>
                    <a:bodyPr/>
                    <a:lstStyle/>
                    <a:p>
                      <a:r>
                        <a:rPr lang="en-US" sz="1600" b="0" dirty="0">
                          <a:solidFill>
                            <a:schemeClr val="tx1"/>
                          </a:solidFill>
                          <a:latin typeface="Arial" panose="020B0604020202020204" pitchFamily="34" charset="0"/>
                          <a:cs typeface="Arial" panose="020B0604020202020204" pitchFamily="34" charset="0"/>
                        </a:rPr>
                        <a:t>Do wear gloves if you have to change cat litter and wash hands thoroughly after</a:t>
                      </a:r>
                    </a:p>
                    <a:p>
                      <a:endParaRPr lang="en-US" sz="1600" b="0" dirty="0">
                        <a:solidFill>
                          <a:schemeClr val="tx1"/>
                        </a:solidFill>
                        <a:latin typeface="Arial" panose="020B0604020202020204" pitchFamily="34" charset="0"/>
                        <a:cs typeface="Arial" panose="020B0604020202020204" pitchFamily="34" charset="0"/>
                      </a:endParaRPr>
                    </a:p>
                    <a:p>
                      <a:endParaRPr lang="en-US" sz="1600" b="0" dirty="0">
                        <a:solidFill>
                          <a:schemeClr val="tx1"/>
                        </a:solidFill>
                        <a:latin typeface="Arial" panose="020B0604020202020204" pitchFamily="34" charset="0"/>
                        <a:cs typeface="Arial" panose="020B0604020202020204" pitchFamily="34" charset="0"/>
                      </a:endParaRPr>
                    </a:p>
                    <a:p>
                      <a:r>
                        <a:rPr lang="en-US" sz="1600" b="0" dirty="0">
                          <a:solidFill>
                            <a:schemeClr val="tx1"/>
                          </a:solidFill>
                          <a:latin typeface="Arial" panose="020B0604020202020204" pitchFamily="34" charset="0"/>
                          <a:cs typeface="Arial" panose="020B0604020202020204" pitchFamily="34" charset="0"/>
                        </a:rPr>
                        <a:t>Do wash raw fruits and vegetables well before eating them</a:t>
                      </a:r>
                    </a:p>
                  </a:txBody>
                  <a:tcPr>
                    <a:solidFill>
                      <a:schemeClr val="bg1"/>
                    </a:solidFill>
                  </a:tcPr>
                </a:tc>
                <a:extLst>
                  <a:ext uri="{0D108BD9-81ED-4DB2-BD59-A6C34878D82A}">
                    <a16:rowId xmlns:a16="http://schemas.microsoft.com/office/drawing/2014/main" val="996834172"/>
                  </a:ext>
                </a:extLst>
              </a:tr>
              <a:tr h="370840">
                <a:tc>
                  <a:txBody>
                    <a:bodyPr/>
                    <a:lstStyle/>
                    <a:p>
                      <a:endParaRPr lang="en-US" sz="1600" b="0" dirty="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791468818"/>
                  </a:ext>
                </a:extLst>
              </a:tr>
              <a:tr h="370840">
                <a:tc>
                  <a:txBody>
                    <a:bodyPr/>
                    <a:lstStyle/>
                    <a:p>
                      <a:r>
                        <a:rPr lang="en-US" sz="1600" b="0" dirty="0">
                          <a:solidFill>
                            <a:schemeClr val="tx1"/>
                          </a:solidFill>
                          <a:latin typeface="Arial" panose="020B0604020202020204" pitchFamily="34" charset="0"/>
                          <a:cs typeface="Arial" panose="020B0604020202020204" pitchFamily="34" charset="0"/>
                        </a:rPr>
                        <a:t>Do wear gloves and wash hands after handling soil</a:t>
                      </a:r>
                    </a:p>
                  </a:txBody>
                  <a:tcPr>
                    <a:solidFill>
                      <a:schemeClr val="bg1"/>
                    </a:solidFill>
                  </a:tcPr>
                </a:tc>
                <a:extLst>
                  <a:ext uri="{0D108BD9-81ED-4DB2-BD59-A6C34878D82A}">
                    <a16:rowId xmlns:a16="http://schemas.microsoft.com/office/drawing/2014/main" val="31087824"/>
                  </a:ext>
                </a:extLst>
              </a:tr>
            </a:tbl>
          </a:graphicData>
        </a:graphic>
      </p:graphicFrame>
      <p:pic>
        <p:nvPicPr>
          <p:cNvPr id="19" name="Picture 18" descr="Person wearing flannel shirt and gloves, holding handles of large garden shears, pruning branch of shrub">
            <a:extLst>
              <a:ext uri="{FF2B5EF4-FFF2-40B4-BE49-F238E27FC236}">
                <a16:creationId xmlns:a16="http://schemas.microsoft.com/office/drawing/2014/main" id="{457EEF46-1D4D-4EE2-81F8-7E6569467C37}"/>
              </a:ext>
            </a:extLst>
          </p:cNvPr>
          <p:cNvPicPr>
            <a:picLocks noChangeAspect="1"/>
          </p:cNvPicPr>
          <p:nvPr/>
        </p:nvPicPr>
        <p:blipFill>
          <a:blip r:embed="rId7"/>
          <a:stretch>
            <a:fillRect/>
          </a:stretch>
        </p:blipFill>
        <p:spPr>
          <a:xfrm>
            <a:off x="4596643" y="3767678"/>
            <a:ext cx="1771498" cy="1028454"/>
          </a:xfrm>
          <a:prstGeom prst="rect">
            <a:avLst/>
          </a:prstGeom>
        </p:spPr>
      </p:pic>
      <p:pic>
        <p:nvPicPr>
          <p:cNvPr id="25" name="Picture 24" descr="Cows looking at the camera">
            <a:extLst>
              <a:ext uri="{FF2B5EF4-FFF2-40B4-BE49-F238E27FC236}">
                <a16:creationId xmlns:a16="http://schemas.microsoft.com/office/drawing/2014/main" id="{9A875672-8729-C8E4-429F-2352257A1B8D}"/>
              </a:ext>
            </a:extLst>
          </p:cNvPr>
          <p:cNvPicPr>
            <a:picLocks noChangeAspect="1"/>
          </p:cNvPicPr>
          <p:nvPr/>
        </p:nvPicPr>
        <p:blipFill>
          <a:blip r:embed="rId8"/>
          <a:stretch>
            <a:fillRect/>
          </a:stretch>
        </p:blipFill>
        <p:spPr>
          <a:xfrm>
            <a:off x="160154" y="3654307"/>
            <a:ext cx="1807404" cy="1149042"/>
          </a:xfrm>
          <a:prstGeom prst="rect">
            <a:avLst/>
          </a:prstGeom>
        </p:spPr>
      </p:pic>
    </p:spTree>
    <p:extLst>
      <p:ext uri="{BB962C8B-B14F-4D97-AF65-F5344CB8AC3E}">
        <p14:creationId xmlns:p14="http://schemas.microsoft.com/office/powerpoint/2010/main" val="3020354654"/>
      </p:ext>
    </p:extLst>
  </p:cSld>
  <p:clrMapOvr>
    <a:masterClrMapping/>
  </p:clrMapOvr>
  <p:transition spd="slow" advTm="49742"/>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3CE6-7397-9A1E-C63E-DB4F77072CA0}"/>
              </a:ext>
            </a:extLst>
          </p:cNvPr>
          <p:cNvSpPr>
            <a:spLocks noGrp="1"/>
          </p:cNvSpPr>
          <p:nvPr>
            <p:ph type="title"/>
          </p:nvPr>
        </p:nvSpPr>
        <p:spPr/>
        <p:txBody>
          <a:bodyPr>
            <a:normAutofit/>
          </a:bodyPr>
          <a:lstStyle/>
          <a:p>
            <a:pPr>
              <a:lnSpc>
                <a:spcPts val="3000"/>
              </a:lnSpc>
            </a:pPr>
            <a:r>
              <a:rPr lang="en-US" dirty="0"/>
              <a:t>Prevention</a:t>
            </a:r>
          </a:p>
        </p:txBody>
      </p:sp>
    </p:spTree>
    <p:extLst>
      <p:ext uri="{BB962C8B-B14F-4D97-AF65-F5344CB8AC3E}">
        <p14:creationId xmlns:p14="http://schemas.microsoft.com/office/powerpoint/2010/main" val="3682828474"/>
      </p:ext>
    </p:extLst>
  </p:cSld>
  <p:clrMapOvr>
    <a:masterClrMapping/>
  </p:clrMapOvr>
  <p:transition spd="slow" advTm="8469"/>
</p:sld>
</file>

<file path=ppt/theme/theme1.xml><?xml version="1.0" encoding="utf-8"?>
<a:theme xmlns:a="http://schemas.openxmlformats.org/drawingml/2006/main" name="NCRC">
  <a:themeElements>
    <a:clrScheme name="Custom 14">
      <a:dk1>
        <a:srgbClr val="000000"/>
      </a:dk1>
      <a:lt1>
        <a:sysClr val="window" lastClr="FFFFFF"/>
      </a:lt1>
      <a:dk2>
        <a:srgbClr val="001D48"/>
      </a:dk2>
      <a:lt2>
        <a:srgbClr val="003A78"/>
      </a:lt2>
      <a:accent1>
        <a:srgbClr val="326496"/>
      </a:accent1>
      <a:accent2>
        <a:srgbClr val="718E25"/>
      </a:accent2>
      <a:accent3>
        <a:srgbClr val="D8D8D8"/>
      </a:accent3>
      <a:accent4>
        <a:srgbClr val="6E4B7D"/>
      </a:accent4>
      <a:accent5>
        <a:srgbClr val="967C4A"/>
      </a:accent5>
      <a:accent6>
        <a:srgbClr val="963232"/>
      </a:accent6>
      <a:hlink>
        <a:srgbClr val="3973AD"/>
      </a:hlink>
      <a:folHlink>
        <a:srgbClr val="81AE2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Arial"/>
          </a:defRPr>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6C46A81A49D94F9009685E4B23D186" ma:contentTypeVersion="18" ma:contentTypeDescription="Create a new document." ma:contentTypeScope="" ma:versionID="cd528bb84333da0979c517c89cb972f0">
  <xsd:schema xmlns:xsd="http://www.w3.org/2001/XMLSchema" xmlns:xs="http://www.w3.org/2001/XMLSchema" xmlns:p="http://schemas.microsoft.com/office/2006/metadata/properties" xmlns:ns2="b7aca33b-70f7-4b35-941e-ee6681619fcd" xmlns:ns3="f0143cca-387b-4f25-9ae9-1df784fffe76" xmlns:ns4="ab06a5aa-8e31-4bdb-9b13-38c58a92ec8a" targetNamespace="http://schemas.microsoft.com/office/2006/metadata/properties" ma:root="true" ma:fieldsID="313106338404f0059d8ff87d5ef7678a" ns2:_="" ns3:_="" ns4:_="">
    <xsd:import namespace="b7aca33b-70f7-4b35-941e-ee6681619fcd"/>
    <xsd:import namespace="f0143cca-387b-4f25-9ae9-1df784fffe76"/>
    <xsd:import namespace="ab06a5aa-8e31-4bdb-9b13-38c58a92ec8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aca33b-70f7-4b35-941e-ee6681619f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0148b9-20a4-48a0-acba-ba52d68a37a3"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143cca-387b-4f25-9ae9-1df784fffe7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06a5aa-8e31-4bdb-9b13-38c58a92ec8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1604607-135b-4839-a647-a8ae1577f103}" ma:internalName="TaxCatchAll" ma:showField="CatchAllData" ma:web="f0143cca-387b-4f25-9ae9-1df784fffe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10580B-FE68-4BC2-8343-36209205AC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aca33b-70f7-4b35-941e-ee6681619fcd"/>
    <ds:schemaRef ds:uri="f0143cca-387b-4f25-9ae9-1df784fffe76"/>
    <ds:schemaRef ds:uri="ab06a5aa-8e31-4bdb-9b13-38c58a92e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011839-D868-4F22-AE87-6B64AAAAC5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NCRC.thmx</Template>
  <TotalTime>58082</TotalTime>
  <Words>697</Words>
  <Application>Microsoft Macintosh PowerPoint</Application>
  <PresentationFormat>On-screen Show (16:9)</PresentationFormat>
  <Paragraphs>103</Paragraphs>
  <Slides>18</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Corbel</vt:lpstr>
      <vt:lpstr>Geneva</vt:lpstr>
      <vt:lpstr>Lucida Grande</vt:lpstr>
      <vt:lpstr>Times New Roman</vt:lpstr>
      <vt:lpstr>NCRC</vt:lpstr>
      <vt:lpstr>Toxoplasma Encephalitis: Prevention</vt:lpstr>
      <vt:lpstr>Dr. Kalapila has no financial conflicts of interest or disclosures.</vt:lpstr>
      <vt:lpstr>Toxoplasma Prevention: Outline</vt:lpstr>
      <vt:lpstr>Background and Rationale</vt:lpstr>
      <vt:lpstr>Background: Toxoplasma encephalitis</vt:lpstr>
      <vt:lpstr>Screening</vt:lpstr>
      <vt:lpstr>Screening for Latent Toxoplasma Infection in People with HIV</vt:lpstr>
      <vt:lpstr>Counseling Persons with Negative Toxoplasma IgG: Dos &amp; Don’ts</vt:lpstr>
      <vt:lpstr>Prevention</vt:lpstr>
      <vt:lpstr>Indications for Primary Prophylaxis for Toxoplasma Encephalitis</vt:lpstr>
      <vt:lpstr>Toxoplasma Prevention: Options for Prophylaxis</vt:lpstr>
      <vt:lpstr>When to Discontinue Primary Prophylaxis for Toxoplasma Encephalitis</vt:lpstr>
      <vt:lpstr>When to Restart Primary Prophylaxis for Toxoplasma Encephalitis</vt:lpstr>
      <vt:lpstr>Medication Side-Effects</vt:lpstr>
      <vt:lpstr>Side effects of medications used for Toxoplasma prophylaxis</vt:lpstr>
      <vt:lpstr>Summary</vt:lpstr>
      <vt:lpstr>Toxoplasma Prophylaxis: Summary</vt:lpstr>
      <vt:lpstr>PowerPoint Presentation</vt:lpstr>
    </vt:vector>
  </TitlesOfParts>
  <Company>HMC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Spach</dc:creator>
  <cp:lastModifiedBy>Clinton Amand</cp:lastModifiedBy>
  <cp:revision>2276</cp:revision>
  <cp:lastPrinted>2008-02-05T14:34:24Z</cp:lastPrinted>
  <dcterms:created xsi:type="dcterms:W3CDTF">2010-11-28T05:36:22Z</dcterms:created>
  <dcterms:modified xsi:type="dcterms:W3CDTF">2024-02-07T18:11:58Z</dcterms:modified>
</cp:coreProperties>
</file>