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92" r:id="rId4"/>
  </p:sldMasterIdLst>
  <p:notesMasterIdLst>
    <p:notesMasterId r:id="rId28"/>
  </p:notesMasterIdLst>
  <p:handoutMasterIdLst>
    <p:handoutMasterId r:id="rId29"/>
  </p:handoutMasterIdLst>
  <p:sldIdLst>
    <p:sldId id="1114" r:id="rId5"/>
    <p:sldId id="1119" r:id="rId6"/>
    <p:sldId id="1661" r:id="rId7"/>
    <p:sldId id="1669" r:id="rId8"/>
    <p:sldId id="1689" r:id="rId9"/>
    <p:sldId id="1688" r:id="rId10"/>
    <p:sldId id="1690" r:id="rId11"/>
    <p:sldId id="1696" r:id="rId12"/>
    <p:sldId id="1697" r:id="rId13"/>
    <p:sldId id="1698" r:id="rId14"/>
    <p:sldId id="1702" r:id="rId15"/>
    <p:sldId id="1710" r:id="rId16"/>
    <p:sldId id="1709" r:id="rId17"/>
    <p:sldId id="1708" r:id="rId18"/>
    <p:sldId id="1700" r:id="rId19"/>
    <p:sldId id="1692" r:id="rId20"/>
    <p:sldId id="1693" r:id="rId21"/>
    <p:sldId id="1703" r:id="rId22"/>
    <p:sldId id="1706" r:id="rId23"/>
    <p:sldId id="1694" r:id="rId24"/>
    <p:sldId id="1707" r:id="rId25"/>
    <p:sldId id="1695" r:id="rId26"/>
    <p:sldId id="1113" r:id="rId27"/>
  </p:sldIdLst>
  <p:sldSz cx="9144000" cy="5143500" type="screen16x9"/>
  <p:notesSz cx="6858000" cy="10287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Geneva" pitchFamily="31" charset="0"/>
        <a:ea typeface="+mn-ea"/>
        <a:cs typeface="+mn-cs"/>
      </a:defRPr>
    </a:lvl1pPr>
    <a:lvl2pPr marL="457200" algn="l" rtl="0" eaLnBrk="0" fontAlgn="base" hangingPunct="0">
      <a:spcBef>
        <a:spcPct val="0"/>
      </a:spcBef>
      <a:spcAft>
        <a:spcPct val="0"/>
      </a:spcAft>
      <a:defRPr sz="2400" kern="1200">
        <a:solidFill>
          <a:schemeClr val="tx1"/>
        </a:solidFill>
        <a:latin typeface="Geneva" pitchFamily="31" charset="0"/>
        <a:ea typeface="+mn-ea"/>
        <a:cs typeface="+mn-cs"/>
      </a:defRPr>
    </a:lvl2pPr>
    <a:lvl3pPr marL="914400" algn="l" rtl="0" eaLnBrk="0" fontAlgn="base" hangingPunct="0">
      <a:spcBef>
        <a:spcPct val="0"/>
      </a:spcBef>
      <a:spcAft>
        <a:spcPct val="0"/>
      </a:spcAft>
      <a:defRPr sz="2400" kern="1200">
        <a:solidFill>
          <a:schemeClr val="tx1"/>
        </a:solidFill>
        <a:latin typeface="Geneva" pitchFamily="31" charset="0"/>
        <a:ea typeface="+mn-ea"/>
        <a:cs typeface="+mn-cs"/>
      </a:defRPr>
    </a:lvl3pPr>
    <a:lvl4pPr marL="1371600" algn="l" rtl="0" eaLnBrk="0" fontAlgn="base" hangingPunct="0">
      <a:spcBef>
        <a:spcPct val="0"/>
      </a:spcBef>
      <a:spcAft>
        <a:spcPct val="0"/>
      </a:spcAft>
      <a:defRPr sz="2400" kern="1200">
        <a:solidFill>
          <a:schemeClr val="tx1"/>
        </a:solidFill>
        <a:latin typeface="Geneva" pitchFamily="31" charset="0"/>
        <a:ea typeface="+mn-ea"/>
        <a:cs typeface="+mn-cs"/>
      </a:defRPr>
    </a:lvl4pPr>
    <a:lvl5pPr marL="1828800" algn="l" rtl="0" eaLnBrk="0" fontAlgn="base" hangingPunct="0">
      <a:spcBef>
        <a:spcPct val="0"/>
      </a:spcBef>
      <a:spcAft>
        <a:spcPct val="0"/>
      </a:spcAft>
      <a:defRPr sz="2400" kern="1200">
        <a:solidFill>
          <a:schemeClr val="tx1"/>
        </a:solidFill>
        <a:latin typeface="Geneva" pitchFamily="31" charset="0"/>
        <a:ea typeface="+mn-ea"/>
        <a:cs typeface="+mn-cs"/>
      </a:defRPr>
    </a:lvl5pPr>
    <a:lvl6pPr marL="2286000" algn="l" defTabSz="457200" rtl="0" eaLnBrk="1" latinLnBrk="0" hangingPunct="1">
      <a:defRPr sz="2400" kern="1200">
        <a:solidFill>
          <a:schemeClr val="tx1"/>
        </a:solidFill>
        <a:latin typeface="Geneva" pitchFamily="31" charset="0"/>
        <a:ea typeface="+mn-ea"/>
        <a:cs typeface="+mn-cs"/>
      </a:defRPr>
    </a:lvl6pPr>
    <a:lvl7pPr marL="2743200" algn="l" defTabSz="457200" rtl="0" eaLnBrk="1" latinLnBrk="0" hangingPunct="1">
      <a:defRPr sz="2400" kern="1200">
        <a:solidFill>
          <a:schemeClr val="tx1"/>
        </a:solidFill>
        <a:latin typeface="Geneva" pitchFamily="31" charset="0"/>
        <a:ea typeface="+mn-ea"/>
        <a:cs typeface="+mn-cs"/>
      </a:defRPr>
    </a:lvl7pPr>
    <a:lvl8pPr marL="3200400" algn="l" defTabSz="457200" rtl="0" eaLnBrk="1" latinLnBrk="0" hangingPunct="1">
      <a:defRPr sz="2400" kern="1200">
        <a:solidFill>
          <a:schemeClr val="tx1"/>
        </a:solidFill>
        <a:latin typeface="Geneva" pitchFamily="31" charset="0"/>
        <a:ea typeface="+mn-ea"/>
        <a:cs typeface="+mn-cs"/>
      </a:defRPr>
    </a:lvl8pPr>
    <a:lvl9pPr marL="3657600" algn="l" defTabSz="457200" rtl="0" eaLnBrk="1" latinLnBrk="0" hangingPunct="1">
      <a:defRPr sz="2400" kern="1200">
        <a:solidFill>
          <a:schemeClr val="tx1"/>
        </a:solidFill>
        <a:latin typeface="Geneva" pitchFamily="31" charset="0"/>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1620">
          <p15:clr>
            <a:srgbClr val="A4A3A4"/>
          </p15:clr>
        </p15:guide>
      </p15:sldGuideLst>
    </p:ext>
    <p:ext uri="{2D200454-40CA-4A62-9FC3-DE9A4176ACB9}">
      <p15:notesGuideLst xmlns:p15="http://schemas.microsoft.com/office/powerpoint/2012/main">
        <p15:guide id="1" orient="horz" pos="324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AB"/>
    <a:srgbClr val="ECEC00"/>
    <a:srgbClr val="7F6000"/>
    <a:srgbClr val="794F8D"/>
    <a:srgbClr val="696969"/>
    <a:srgbClr val="0073A0"/>
    <a:srgbClr val="0077A5"/>
    <a:srgbClr val="0A6697"/>
    <a:srgbClr val="00487B"/>
    <a:srgbClr val="0859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B79A6A-86C5-8A4C-9712-6DACF711D051}" v="63" dt="2024-02-08T16:55:26.8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21" autoAdjust="0"/>
    <p:restoredTop sz="79048" autoAdjust="0"/>
  </p:normalViewPr>
  <p:slideViewPr>
    <p:cSldViewPr snapToGrid="0" showGuides="1">
      <p:cViewPr varScale="1">
        <p:scale>
          <a:sx n="133" d="100"/>
          <a:sy n="133" d="100"/>
        </p:scale>
        <p:origin x="1896" y="184"/>
      </p:cViewPr>
      <p:guideLst>
        <p:guide pos="2880"/>
        <p:guide orient="horz" pos="1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952"/>
    </p:cViewPr>
  </p:sorterViewPr>
  <p:notesViewPr>
    <p:cSldViewPr snapToGrid="0" showGuides="1">
      <p:cViewPr varScale="1">
        <p:scale>
          <a:sx n="136" d="100"/>
          <a:sy n="136" d="100"/>
        </p:scale>
        <p:origin x="2496" y="232"/>
      </p:cViewPr>
      <p:guideLst>
        <p:guide orient="horz" pos="324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203917211619734"/>
          <c:y val="3.1331053176069809E-2"/>
          <c:w val="0.76120445749366095"/>
          <c:h val="0.84077423440489796"/>
        </c:manualLayout>
      </c:layout>
      <c:barChart>
        <c:barDir val="col"/>
        <c:grouping val="clustered"/>
        <c:varyColors val="0"/>
        <c:ser>
          <c:idx val="0"/>
          <c:order val="0"/>
          <c:tx>
            <c:v>HIV Rate</c:v>
          </c:tx>
          <c:spPr>
            <a:solidFill>
              <a:srgbClr val="326496"/>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invertIfNegative val="0"/>
          <c:dLbls>
            <c:delete val="1"/>
          </c:dLbls>
          <c:cat>
            <c:strRef>
              <c:f>Sheet1!$A$2:$A$5</c:f>
              <c:strCache>
                <c:ptCount val="4"/>
                <c:pt idx="0">
                  <c:v>0</c:v>
                </c:pt>
                <c:pt idx="1">
                  <c:v>10</c:v>
                </c:pt>
                <c:pt idx="2">
                  <c:v>20</c:v>
                </c:pt>
                <c:pt idx="3">
                  <c:v>30</c:v>
                </c:pt>
              </c:strCache>
            </c:strRef>
          </c:cat>
          <c:val>
            <c:numRef>
              <c:f>Sheet1!$B$2:$B$5</c:f>
              <c:numCache>
                <c:formatCode>0</c:formatCode>
                <c:ptCount val="4"/>
                <c:pt idx="0">
                  <c:v>0</c:v>
                </c:pt>
                <c:pt idx="1">
                  <c:v>0</c:v>
                </c:pt>
                <c:pt idx="2">
                  <c:v>0</c:v>
                </c:pt>
                <c:pt idx="3">
                  <c:v>0</c:v>
                </c:pt>
              </c:numCache>
            </c:numRef>
          </c:val>
          <c:extLst>
            <c:ext xmlns:c16="http://schemas.microsoft.com/office/drawing/2014/chart" uri="{C3380CC4-5D6E-409C-BE32-E72D297353CC}">
              <c16:uniqueId val="{00000000-6023-8142-B60D-BC31EB2481C5}"/>
            </c:ext>
          </c:extLst>
        </c:ser>
        <c:dLbls>
          <c:showLegendKey val="0"/>
          <c:showVal val="1"/>
          <c:showCatName val="0"/>
          <c:showSerName val="0"/>
          <c:showPercent val="0"/>
          <c:showBubbleSize val="0"/>
        </c:dLbls>
        <c:gapWidth val="50"/>
        <c:axId val="2128467912"/>
        <c:axId val="-2144045192"/>
      </c:barChart>
      <c:catAx>
        <c:axId val="2128467912"/>
        <c:scaling>
          <c:orientation val="minMax"/>
        </c:scaling>
        <c:delete val="0"/>
        <c:axPos val="b"/>
        <c:title>
          <c:tx>
            <c:rich>
              <a:bodyPr/>
              <a:lstStyle/>
              <a:p>
                <a:pPr>
                  <a:defRPr sz="1400"/>
                </a:pPr>
                <a:r>
                  <a:rPr lang="en-US" sz="1400"/>
                  <a:t>Days</a:t>
                </a:r>
              </a:p>
            </c:rich>
          </c:tx>
          <c:layout>
            <c:manualLayout>
              <c:xMode val="edge"/>
              <c:yMode val="edge"/>
              <c:x val="0.50924151430223796"/>
              <c:y val="0.92252739240928205"/>
            </c:manualLayout>
          </c:layout>
          <c:overlay val="0"/>
        </c:title>
        <c:numFmt formatCode="General" sourceLinked="1"/>
        <c:majorTickMark val="out"/>
        <c:minorTickMark val="none"/>
        <c:tickLblPos val="nextTo"/>
        <c:spPr>
          <a:ln w="9525" cap="flat" cmpd="sng" algn="ctr">
            <a:solidFill>
              <a:prstClr val="black"/>
            </a:solidFill>
            <a:prstDash val="solid"/>
            <a:round/>
            <a:headEnd type="none" w="med" len="med"/>
            <a:tailEnd type="none" w="med" len="med"/>
          </a:ln>
        </c:spPr>
        <c:txPr>
          <a:bodyPr/>
          <a:lstStyle/>
          <a:p>
            <a:pPr>
              <a:defRPr sz="1400"/>
            </a:pPr>
            <a:endParaRPr lang="en-US"/>
          </a:p>
        </c:txPr>
        <c:crossAx val="-2144045192"/>
        <c:crosses val="autoZero"/>
        <c:auto val="1"/>
        <c:lblAlgn val="ctr"/>
        <c:lblOffset val="0"/>
        <c:tickLblSkip val="1"/>
        <c:tickMarkSkip val="1"/>
        <c:noMultiLvlLbl val="0"/>
      </c:catAx>
      <c:valAx>
        <c:axId val="-2144045192"/>
        <c:scaling>
          <c:orientation val="minMax"/>
          <c:max val="100"/>
          <c:min val="0"/>
        </c:scaling>
        <c:delete val="0"/>
        <c:axPos val="l"/>
        <c:title>
          <c:tx>
            <c:rich>
              <a:bodyPr/>
              <a:lstStyle/>
              <a:p>
                <a:pPr>
                  <a:defRPr sz="1400"/>
                </a:pPr>
                <a:r>
                  <a:rPr lang="en-US" sz="1400" dirty="0"/>
                  <a:t>Patients with </a:t>
                </a:r>
                <a:br>
                  <a:rPr lang="en-US" sz="1400" dirty="0"/>
                </a:br>
                <a:r>
                  <a:rPr lang="en-US" sz="1400" dirty="0"/>
                  <a:t>Neurologic Response (%)</a:t>
                </a:r>
              </a:p>
            </c:rich>
          </c:tx>
          <c:layout>
            <c:manualLayout>
              <c:xMode val="edge"/>
              <c:yMode val="edge"/>
              <c:x val="0"/>
              <c:y val="0.10671293577664528"/>
            </c:manualLayout>
          </c:layout>
          <c:overlay val="0"/>
          <c:spPr>
            <a:noFill/>
            <a:ln w="25400">
              <a:noFill/>
            </a:ln>
          </c:spPr>
        </c:title>
        <c:numFmt formatCode="0" sourceLinked="0"/>
        <c:majorTickMark val="out"/>
        <c:minorTickMark val="none"/>
        <c:tickLblPos val="nextTo"/>
        <c:spPr>
          <a:ln w="9525">
            <a:solidFill>
              <a:schemeClr val="tx1"/>
            </a:solidFill>
          </a:ln>
        </c:spPr>
        <c:txPr>
          <a:bodyPr/>
          <a:lstStyle/>
          <a:p>
            <a:pPr>
              <a:defRPr sz="1400"/>
            </a:pPr>
            <a:endParaRPr lang="en-US"/>
          </a:p>
        </c:txPr>
        <c:crossAx val="2128467912"/>
        <c:crosses val="autoZero"/>
        <c:crossBetween val="midCat"/>
        <c:majorUnit val="20"/>
        <c:minorUnit val="20"/>
      </c:valAx>
      <c:spPr>
        <a:solidFill>
          <a:srgbClr val="E6EBF2"/>
        </a:solidFill>
        <a:ln w="9525" cap="flat" cmpd="sng" algn="ctr">
          <a:solidFill>
            <a:srgbClr val="000000"/>
          </a:solidFill>
          <a:prstDash val="solid"/>
          <a:round/>
          <a:headEnd type="none" w="med" len="med"/>
          <a:tailEnd type="none" w="med" len="med"/>
        </a:ln>
        <a:effectLst/>
      </c:spPr>
    </c:plotArea>
    <c:plotVisOnly val="1"/>
    <c:dispBlanksAs val="gap"/>
    <c:showDLblsOverMax val="0"/>
  </c:chart>
  <c:spPr>
    <a:solidFill>
      <a:srgbClr val="FFFFFF"/>
    </a:solidFill>
    <a:ln w="38100" cap="flat" cmpd="sng" algn="ctr">
      <a:noFill/>
      <a:prstDash val="solid"/>
      <a:round/>
      <a:headEnd type="none" w="med" len="med"/>
      <a:tailEnd type="none" w="med" len="med"/>
    </a:ln>
    <a:effectLst/>
  </c:spPr>
  <c:txPr>
    <a:bodyPr/>
    <a:lstStyle/>
    <a:p>
      <a:pPr>
        <a:defRPr sz="1800">
          <a:latin typeface="Arial" panose="020B0604020202020204" pitchFamily="34" charset="0"/>
          <a:cs typeface="Arial" panose="020B0604020202020204" pitchFamily="34" charset="0"/>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A88657-97BB-004D-8BD0-4D9B5CBE728A}" type="doc">
      <dgm:prSet loTypeId="urn:microsoft.com/office/officeart/2005/8/layout/hierarchy1" loCatId="" qsTypeId="urn:microsoft.com/office/officeart/2005/8/quickstyle/simple1" qsCatId="simple" csTypeId="urn:microsoft.com/office/officeart/2005/8/colors/accent1_2" csCatId="accent1" phldr="1"/>
      <dgm:spPr/>
      <dgm:t>
        <a:bodyPr/>
        <a:lstStyle/>
        <a:p>
          <a:endParaRPr lang="en-US"/>
        </a:p>
      </dgm:t>
    </dgm:pt>
    <dgm:pt modelId="{9C44D1D2-C5D8-864D-B353-556BF178BD8B}">
      <dgm:prSet phldrT="[Text]"/>
      <dgm:spPr/>
      <dgm:t>
        <a:bodyPr/>
        <a:lstStyle/>
        <a:p>
          <a:r>
            <a:rPr lang="en-US" dirty="0"/>
            <a:t>Clinical symptoms, imaging on CT/MRI, Positive serum </a:t>
          </a:r>
          <a:r>
            <a:rPr lang="en-US" dirty="0" err="1"/>
            <a:t>Toxo</a:t>
          </a:r>
          <a:r>
            <a:rPr lang="en-US" dirty="0"/>
            <a:t> IgG consistent with </a:t>
          </a:r>
          <a:r>
            <a:rPr lang="en-US" i="1" dirty="0"/>
            <a:t>Toxoplasma</a:t>
          </a:r>
          <a:r>
            <a:rPr lang="en-US" dirty="0"/>
            <a:t> Encephalitis (TE)</a:t>
          </a:r>
        </a:p>
      </dgm:t>
    </dgm:pt>
    <dgm:pt modelId="{0D26CC25-B3C3-4B43-BF2C-EC53E85381F2}" type="parTrans" cxnId="{612FC0C0-EE8E-BF43-A266-7D6287EC1434}">
      <dgm:prSet/>
      <dgm:spPr/>
      <dgm:t>
        <a:bodyPr/>
        <a:lstStyle/>
        <a:p>
          <a:endParaRPr lang="en-US"/>
        </a:p>
      </dgm:t>
    </dgm:pt>
    <dgm:pt modelId="{D6A005A0-CB8C-AE4D-80BC-2923B8478B1C}" type="sibTrans" cxnId="{612FC0C0-EE8E-BF43-A266-7D6287EC1434}">
      <dgm:prSet/>
      <dgm:spPr/>
      <dgm:t>
        <a:bodyPr/>
        <a:lstStyle/>
        <a:p>
          <a:endParaRPr lang="en-US"/>
        </a:p>
      </dgm:t>
    </dgm:pt>
    <dgm:pt modelId="{C9501C7B-9D39-A24B-AD15-9EDF96AE86D5}">
      <dgm:prSet phldrT="[Text]"/>
      <dgm:spPr/>
      <dgm:t>
        <a:bodyPr/>
        <a:lstStyle/>
        <a:p>
          <a:r>
            <a:rPr lang="en-US" dirty="0"/>
            <a:t>Initiate empiric acute treatment for TE</a:t>
          </a:r>
        </a:p>
      </dgm:t>
    </dgm:pt>
    <dgm:pt modelId="{C1628E75-7A71-E345-B38F-8C9413C8B957}" type="parTrans" cxnId="{11B8A280-C5B1-1B4D-B49D-DDFD2D2E48B1}">
      <dgm:prSet/>
      <dgm:spPr/>
      <dgm:t>
        <a:bodyPr/>
        <a:lstStyle/>
        <a:p>
          <a:endParaRPr lang="en-US"/>
        </a:p>
      </dgm:t>
    </dgm:pt>
    <dgm:pt modelId="{C7DBD1DA-3AC7-BA4E-8F93-47FAA321144D}" type="sibTrans" cxnId="{11B8A280-C5B1-1B4D-B49D-DDFD2D2E48B1}">
      <dgm:prSet/>
      <dgm:spPr/>
      <dgm:t>
        <a:bodyPr/>
        <a:lstStyle/>
        <a:p>
          <a:endParaRPr lang="en-US"/>
        </a:p>
      </dgm:t>
    </dgm:pt>
    <dgm:pt modelId="{9D46EA9D-31C7-5442-9ECA-0982E94067F0}">
      <dgm:prSet phldrT="[Text]"/>
      <dgm:spPr/>
      <dgm:t>
        <a:bodyPr/>
        <a:lstStyle/>
        <a:p>
          <a:r>
            <a:rPr lang="en-US" dirty="0"/>
            <a:t>Evaluate for clinical and radiologic response in 14 days</a:t>
          </a:r>
        </a:p>
      </dgm:t>
    </dgm:pt>
    <dgm:pt modelId="{074CBE2C-6291-B541-89EC-86AFB53DDC7E}" type="parTrans" cxnId="{9A987524-7340-9745-8D1F-B7F07EB7446C}">
      <dgm:prSet/>
      <dgm:spPr/>
      <dgm:t>
        <a:bodyPr/>
        <a:lstStyle/>
        <a:p>
          <a:endParaRPr lang="en-US"/>
        </a:p>
      </dgm:t>
    </dgm:pt>
    <dgm:pt modelId="{9708961A-77EA-C647-8866-94907480AA07}" type="sibTrans" cxnId="{9A987524-7340-9745-8D1F-B7F07EB7446C}">
      <dgm:prSet/>
      <dgm:spPr/>
      <dgm:t>
        <a:bodyPr/>
        <a:lstStyle/>
        <a:p>
          <a:endParaRPr lang="en-US"/>
        </a:p>
      </dgm:t>
    </dgm:pt>
    <dgm:pt modelId="{8FD6B7BE-0EB7-B142-96B4-08FD9863BE49}">
      <dgm:prSet phldrT="[Text]"/>
      <dgm:spPr/>
      <dgm:t>
        <a:bodyPr/>
        <a:lstStyle/>
        <a:p>
          <a:r>
            <a:rPr lang="en-US" dirty="0"/>
            <a:t>If there is a response, presumptive diagnosis of TE made, continue acute treatment </a:t>
          </a:r>
          <a:r>
            <a:rPr lang="en-US" u="none" dirty="0"/>
            <a:t>followed by  </a:t>
          </a:r>
          <a:r>
            <a:rPr lang="en-US" dirty="0"/>
            <a:t>chronic maintenance therapy</a:t>
          </a:r>
        </a:p>
      </dgm:t>
    </dgm:pt>
    <dgm:pt modelId="{DBA587CB-8F42-0149-9B43-DA8511F4DB76}" type="parTrans" cxnId="{0EFA7C06-3933-9944-8039-4D4CC6035895}">
      <dgm:prSet/>
      <dgm:spPr/>
      <dgm:t>
        <a:bodyPr/>
        <a:lstStyle/>
        <a:p>
          <a:endParaRPr lang="en-US"/>
        </a:p>
      </dgm:t>
    </dgm:pt>
    <dgm:pt modelId="{E357BC9D-A749-7940-8F7B-74FF10ED9C7B}" type="sibTrans" cxnId="{0EFA7C06-3933-9944-8039-4D4CC6035895}">
      <dgm:prSet/>
      <dgm:spPr/>
      <dgm:t>
        <a:bodyPr/>
        <a:lstStyle/>
        <a:p>
          <a:endParaRPr lang="en-US"/>
        </a:p>
      </dgm:t>
    </dgm:pt>
    <dgm:pt modelId="{5D2F7BF8-FA4E-9B49-8AC5-2BCBF2609486}">
      <dgm:prSet phldrT="[Text]"/>
      <dgm:spPr/>
      <dgm:t>
        <a:bodyPr/>
        <a:lstStyle/>
        <a:p>
          <a:r>
            <a:rPr lang="en-US" dirty="0"/>
            <a:t>If no response, then consider brain biopsy to make a definitive diagnosis and treat accordingly </a:t>
          </a:r>
        </a:p>
      </dgm:t>
    </dgm:pt>
    <dgm:pt modelId="{7FA0293B-64C9-E44B-8D1C-ED1E344842D9}" type="parTrans" cxnId="{5837A97F-7DDC-DF48-8193-918A94CC5F06}">
      <dgm:prSet/>
      <dgm:spPr/>
      <dgm:t>
        <a:bodyPr/>
        <a:lstStyle/>
        <a:p>
          <a:endParaRPr lang="en-US"/>
        </a:p>
      </dgm:t>
    </dgm:pt>
    <dgm:pt modelId="{DFB65933-2380-9442-A655-911479108E5F}" type="sibTrans" cxnId="{5837A97F-7DDC-DF48-8193-918A94CC5F06}">
      <dgm:prSet/>
      <dgm:spPr/>
      <dgm:t>
        <a:bodyPr/>
        <a:lstStyle/>
        <a:p>
          <a:endParaRPr lang="en-US"/>
        </a:p>
      </dgm:t>
    </dgm:pt>
    <dgm:pt modelId="{F72A5BC7-5F87-CA43-A843-CC074BF9B643}" type="pres">
      <dgm:prSet presAssocID="{58A88657-97BB-004D-8BD0-4D9B5CBE728A}" presName="hierChild1" presStyleCnt="0">
        <dgm:presLayoutVars>
          <dgm:chPref val="1"/>
          <dgm:dir/>
          <dgm:animOne val="branch"/>
          <dgm:animLvl val="lvl"/>
          <dgm:resizeHandles/>
        </dgm:presLayoutVars>
      </dgm:prSet>
      <dgm:spPr/>
    </dgm:pt>
    <dgm:pt modelId="{FAB01448-2693-A24F-9F4B-48915ECA3A1A}" type="pres">
      <dgm:prSet presAssocID="{9C44D1D2-C5D8-864D-B353-556BF178BD8B}" presName="hierRoot1" presStyleCnt="0"/>
      <dgm:spPr/>
    </dgm:pt>
    <dgm:pt modelId="{E08DDFAA-C50F-5A43-BCF7-3FB7880CE308}" type="pres">
      <dgm:prSet presAssocID="{9C44D1D2-C5D8-864D-B353-556BF178BD8B}" presName="composite" presStyleCnt="0"/>
      <dgm:spPr/>
    </dgm:pt>
    <dgm:pt modelId="{E062B0EA-305C-ED44-95D6-ECC7EB497444}" type="pres">
      <dgm:prSet presAssocID="{9C44D1D2-C5D8-864D-B353-556BF178BD8B}" presName="background" presStyleLbl="node0" presStyleIdx="0" presStyleCnt="1"/>
      <dgm:spPr/>
    </dgm:pt>
    <dgm:pt modelId="{8D38C757-CB1F-7F42-AA26-CD26FEEEBC7E}" type="pres">
      <dgm:prSet presAssocID="{9C44D1D2-C5D8-864D-B353-556BF178BD8B}" presName="text" presStyleLbl="fgAcc0" presStyleIdx="0" presStyleCnt="1" custScaleX="425102">
        <dgm:presLayoutVars>
          <dgm:chPref val="3"/>
        </dgm:presLayoutVars>
      </dgm:prSet>
      <dgm:spPr/>
    </dgm:pt>
    <dgm:pt modelId="{F1EEA90A-F69E-544A-8B46-5E2B073E0286}" type="pres">
      <dgm:prSet presAssocID="{9C44D1D2-C5D8-864D-B353-556BF178BD8B}" presName="hierChild2" presStyleCnt="0"/>
      <dgm:spPr/>
    </dgm:pt>
    <dgm:pt modelId="{66FC5563-D90C-0545-A86B-03FAB4F23639}" type="pres">
      <dgm:prSet presAssocID="{C1628E75-7A71-E345-B38F-8C9413C8B957}" presName="Name10" presStyleLbl="parChTrans1D2" presStyleIdx="0" presStyleCnt="1"/>
      <dgm:spPr/>
    </dgm:pt>
    <dgm:pt modelId="{0A10DA08-3BF9-0D4D-B6D7-41BFE61EB4E2}" type="pres">
      <dgm:prSet presAssocID="{C9501C7B-9D39-A24B-AD15-9EDF96AE86D5}" presName="hierRoot2" presStyleCnt="0"/>
      <dgm:spPr/>
    </dgm:pt>
    <dgm:pt modelId="{48E04A5C-7654-AF42-A609-023546AA0A72}" type="pres">
      <dgm:prSet presAssocID="{C9501C7B-9D39-A24B-AD15-9EDF96AE86D5}" presName="composite2" presStyleCnt="0"/>
      <dgm:spPr/>
    </dgm:pt>
    <dgm:pt modelId="{BE2F887B-BF31-9E4A-A27D-B954BB89AB9E}" type="pres">
      <dgm:prSet presAssocID="{C9501C7B-9D39-A24B-AD15-9EDF96AE86D5}" presName="background2" presStyleLbl="node2" presStyleIdx="0" presStyleCnt="1"/>
      <dgm:spPr/>
    </dgm:pt>
    <dgm:pt modelId="{2DE182BF-1823-3246-8D18-FA939E86A44D}" type="pres">
      <dgm:prSet presAssocID="{C9501C7B-9D39-A24B-AD15-9EDF96AE86D5}" presName="text2" presStyleLbl="fgAcc2" presStyleIdx="0" presStyleCnt="1" custScaleX="308225">
        <dgm:presLayoutVars>
          <dgm:chPref val="3"/>
        </dgm:presLayoutVars>
      </dgm:prSet>
      <dgm:spPr/>
    </dgm:pt>
    <dgm:pt modelId="{00FCC114-1372-484C-8E4A-59CD44E98CB4}" type="pres">
      <dgm:prSet presAssocID="{C9501C7B-9D39-A24B-AD15-9EDF96AE86D5}" presName="hierChild3" presStyleCnt="0"/>
      <dgm:spPr/>
    </dgm:pt>
    <dgm:pt modelId="{8478CAD8-EBE9-664C-8852-93BF2CD665C8}" type="pres">
      <dgm:prSet presAssocID="{074CBE2C-6291-B541-89EC-86AFB53DDC7E}" presName="Name17" presStyleLbl="parChTrans1D3" presStyleIdx="0" presStyleCnt="1"/>
      <dgm:spPr/>
    </dgm:pt>
    <dgm:pt modelId="{9402C149-924F-E54A-B599-A057F583BD75}" type="pres">
      <dgm:prSet presAssocID="{9D46EA9D-31C7-5442-9ECA-0982E94067F0}" presName="hierRoot3" presStyleCnt="0"/>
      <dgm:spPr/>
    </dgm:pt>
    <dgm:pt modelId="{4DDD9EC2-A59A-E14C-8E52-50B7CDE3D26D}" type="pres">
      <dgm:prSet presAssocID="{9D46EA9D-31C7-5442-9ECA-0982E94067F0}" presName="composite3" presStyleCnt="0"/>
      <dgm:spPr/>
    </dgm:pt>
    <dgm:pt modelId="{3E7824B9-55AB-8B40-A371-BBE2ADAA6AFF}" type="pres">
      <dgm:prSet presAssocID="{9D46EA9D-31C7-5442-9ECA-0982E94067F0}" presName="background3" presStyleLbl="node3" presStyleIdx="0" presStyleCnt="1"/>
      <dgm:spPr/>
    </dgm:pt>
    <dgm:pt modelId="{15296C2E-588E-6646-A1A0-E0FC4A54DFB3}" type="pres">
      <dgm:prSet presAssocID="{9D46EA9D-31C7-5442-9ECA-0982E94067F0}" presName="text3" presStyleLbl="fgAcc3" presStyleIdx="0" presStyleCnt="1" custScaleX="439885">
        <dgm:presLayoutVars>
          <dgm:chPref val="3"/>
        </dgm:presLayoutVars>
      </dgm:prSet>
      <dgm:spPr/>
    </dgm:pt>
    <dgm:pt modelId="{CD8994A5-DBB8-EC4C-8868-DFCDF4928B6E}" type="pres">
      <dgm:prSet presAssocID="{9D46EA9D-31C7-5442-9ECA-0982E94067F0}" presName="hierChild4" presStyleCnt="0"/>
      <dgm:spPr/>
    </dgm:pt>
    <dgm:pt modelId="{E9A5DAA0-2A2F-624F-B121-34A780F73DB4}" type="pres">
      <dgm:prSet presAssocID="{DBA587CB-8F42-0149-9B43-DA8511F4DB76}" presName="Name23" presStyleLbl="parChTrans1D4" presStyleIdx="0" presStyleCnt="2"/>
      <dgm:spPr/>
    </dgm:pt>
    <dgm:pt modelId="{F2DE34A2-EDDD-4041-9DA6-F9F291ADCB60}" type="pres">
      <dgm:prSet presAssocID="{8FD6B7BE-0EB7-B142-96B4-08FD9863BE49}" presName="hierRoot4" presStyleCnt="0"/>
      <dgm:spPr/>
    </dgm:pt>
    <dgm:pt modelId="{79FFF8B3-5F32-4245-BCA2-F3C5AF948B59}" type="pres">
      <dgm:prSet presAssocID="{8FD6B7BE-0EB7-B142-96B4-08FD9863BE49}" presName="composite4" presStyleCnt="0"/>
      <dgm:spPr/>
    </dgm:pt>
    <dgm:pt modelId="{9CDC2881-6344-CE4A-A094-D0AAD383266A}" type="pres">
      <dgm:prSet presAssocID="{8FD6B7BE-0EB7-B142-96B4-08FD9863BE49}" presName="background4" presStyleLbl="node4" presStyleIdx="0" presStyleCnt="2"/>
      <dgm:spPr/>
    </dgm:pt>
    <dgm:pt modelId="{16A2278D-4CBB-1F44-B6D8-811182F1ECA9}" type="pres">
      <dgm:prSet presAssocID="{8FD6B7BE-0EB7-B142-96B4-08FD9863BE49}" presName="text4" presStyleLbl="fgAcc4" presStyleIdx="0" presStyleCnt="2" custScaleX="363446">
        <dgm:presLayoutVars>
          <dgm:chPref val="3"/>
        </dgm:presLayoutVars>
      </dgm:prSet>
      <dgm:spPr/>
    </dgm:pt>
    <dgm:pt modelId="{2F8D6E03-4F5D-604B-A239-8B54904BB951}" type="pres">
      <dgm:prSet presAssocID="{8FD6B7BE-0EB7-B142-96B4-08FD9863BE49}" presName="hierChild5" presStyleCnt="0"/>
      <dgm:spPr/>
    </dgm:pt>
    <dgm:pt modelId="{1E7AC2A9-F739-D843-853E-A288D4CD7833}" type="pres">
      <dgm:prSet presAssocID="{7FA0293B-64C9-E44B-8D1C-ED1E344842D9}" presName="Name23" presStyleLbl="parChTrans1D4" presStyleIdx="1" presStyleCnt="2"/>
      <dgm:spPr/>
    </dgm:pt>
    <dgm:pt modelId="{ECD59369-2DF6-4F44-8EEB-F77CDBC18EE0}" type="pres">
      <dgm:prSet presAssocID="{5D2F7BF8-FA4E-9B49-8AC5-2BCBF2609486}" presName="hierRoot4" presStyleCnt="0"/>
      <dgm:spPr/>
    </dgm:pt>
    <dgm:pt modelId="{FE679878-50BB-EF40-A586-ABE62698E49F}" type="pres">
      <dgm:prSet presAssocID="{5D2F7BF8-FA4E-9B49-8AC5-2BCBF2609486}" presName="composite4" presStyleCnt="0"/>
      <dgm:spPr/>
    </dgm:pt>
    <dgm:pt modelId="{35103757-DC47-424A-AC69-C0A96CD5CF99}" type="pres">
      <dgm:prSet presAssocID="{5D2F7BF8-FA4E-9B49-8AC5-2BCBF2609486}" presName="background4" presStyleLbl="node4" presStyleIdx="1" presStyleCnt="2"/>
      <dgm:spPr/>
    </dgm:pt>
    <dgm:pt modelId="{A15CD876-413F-C84E-8D29-DCBFC38F6D9D}" type="pres">
      <dgm:prSet presAssocID="{5D2F7BF8-FA4E-9B49-8AC5-2BCBF2609486}" presName="text4" presStyleLbl="fgAcc4" presStyleIdx="1" presStyleCnt="2" custScaleX="434728">
        <dgm:presLayoutVars>
          <dgm:chPref val="3"/>
        </dgm:presLayoutVars>
      </dgm:prSet>
      <dgm:spPr/>
    </dgm:pt>
    <dgm:pt modelId="{15BFE1D1-A2CE-8146-A226-3D229D973B07}" type="pres">
      <dgm:prSet presAssocID="{5D2F7BF8-FA4E-9B49-8AC5-2BCBF2609486}" presName="hierChild5" presStyleCnt="0"/>
      <dgm:spPr/>
    </dgm:pt>
  </dgm:ptLst>
  <dgm:cxnLst>
    <dgm:cxn modelId="{0EFA7C06-3933-9944-8039-4D4CC6035895}" srcId="{9D46EA9D-31C7-5442-9ECA-0982E94067F0}" destId="{8FD6B7BE-0EB7-B142-96B4-08FD9863BE49}" srcOrd="0" destOrd="0" parTransId="{DBA587CB-8F42-0149-9B43-DA8511F4DB76}" sibTransId="{E357BC9D-A749-7940-8F7B-74FF10ED9C7B}"/>
    <dgm:cxn modelId="{9A987524-7340-9745-8D1F-B7F07EB7446C}" srcId="{C9501C7B-9D39-A24B-AD15-9EDF96AE86D5}" destId="{9D46EA9D-31C7-5442-9ECA-0982E94067F0}" srcOrd="0" destOrd="0" parTransId="{074CBE2C-6291-B541-89EC-86AFB53DDC7E}" sibTransId="{9708961A-77EA-C647-8866-94907480AA07}"/>
    <dgm:cxn modelId="{39311A2E-6C08-2248-BDFA-A0FAB0A94124}" type="presOf" srcId="{DBA587CB-8F42-0149-9B43-DA8511F4DB76}" destId="{E9A5DAA0-2A2F-624F-B121-34A780F73DB4}" srcOrd="0" destOrd="0" presId="urn:microsoft.com/office/officeart/2005/8/layout/hierarchy1"/>
    <dgm:cxn modelId="{C2773D3C-D6F9-BF41-848E-CB32950E1E10}" type="presOf" srcId="{58A88657-97BB-004D-8BD0-4D9B5CBE728A}" destId="{F72A5BC7-5F87-CA43-A843-CC074BF9B643}" srcOrd="0" destOrd="0" presId="urn:microsoft.com/office/officeart/2005/8/layout/hierarchy1"/>
    <dgm:cxn modelId="{1E021D4F-A86E-F34E-B115-3EFC6BC76DBD}" type="presOf" srcId="{8FD6B7BE-0EB7-B142-96B4-08FD9863BE49}" destId="{16A2278D-4CBB-1F44-B6D8-811182F1ECA9}" srcOrd="0" destOrd="0" presId="urn:microsoft.com/office/officeart/2005/8/layout/hierarchy1"/>
    <dgm:cxn modelId="{D17BD863-4A97-B54B-9633-A8B6BB86085D}" type="presOf" srcId="{C9501C7B-9D39-A24B-AD15-9EDF96AE86D5}" destId="{2DE182BF-1823-3246-8D18-FA939E86A44D}" srcOrd="0" destOrd="0" presId="urn:microsoft.com/office/officeart/2005/8/layout/hierarchy1"/>
    <dgm:cxn modelId="{42C4127D-DAC8-FE4C-A017-23B375C549EE}" type="presOf" srcId="{9C44D1D2-C5D8-864D-B353-556BF178BD8B}" destId="{8D38C757-CB1F-7F42-AA26-CD26FEEEBC7E}" srcOrd="0" destOrd="0" presId="urn:microsoft.com/office/officeart/2005/8/layout/hierarchy1"/>
    <dgm:cxn modelId="{9C6AE57E-9316-7F4C-803A-8675282F593A}" type="presOf" srcId="{5D2F7BF8-FA4E-9B49-8AC5-2BCBF2609486}" destId="{A15CD876-413F-C84E-8D29-DCBFC38F6D9D}" srcOrd="0" destOrd="0" presId="urn:microsoft.com/office/officeart/2005/8/layout/hierarchy1"/>
    <dgm:cxn modelId="{5837A97F-7DDC-DF48-8193-918A94CC5F06}" srcId="{9D46EA9D-31C7-5442-9ECA-0982E94067F0}" destId="{5D2F7BF8-FA4E-9B49-8AC5-2BCBF2609486}" srcOrd="1" destOrd="0" parTransId="{7FA0293B-64C9-E44B-8D1C-ED1E344842D9}" sibTransId="{DFB65933-2380-9442-A655-911479108E5F}"/>
    <dgm:cxn modelId="{11B8A280-C5B1-1B4D-B49D-DDFD2D2E48B1}" srcId="{9C44D1D2-C5D8-864D-B353-556BF178BD8B}" destId="{C9501C7B-9D39-A24B-AD15-9EDF96AE86D5}" srcOrd="0" destOrd="0" parTransId="{C1628E75-7A71-E345-B38F-8C9413C8B957}" sibTransId="{C7DBD1DA-3AC7-BA4E-8F93-47FAA321144D}"/>
    <dgm:cxn modelId="{AD0384BF-FDE6-1A4B-86B6-EFC793D4146F}" type="presOf" srcId="{7FA0293B-64C9-E44B-8D1C-ED1E344842D9}" destId="{1E7AC2A9-F739-D843-853E-A288D4CD7833}" srcOrd="0" destOrd="0" presId="urn:microsoft.com/office/officeart/2005/8/layout/hierarchy1"/>
    <dgm:cxn modelId="{612FC0C0-EE8E-BF43-A266-7D6287EC1434}" srcId="{58A88657-97BB-004D-8BD0-4D9B5CBE728A}" destId="{9C44D1D2-C5D8-864D-B353-556BF178BD8B}" srcOrd="0" destOrd="0" parTransId="{0D26CC25-B3C3-4B43-BF2C-EC53E85381F2}" sibTransId="{D6A005A0-CB8C-AE4D-80BC-2923B8478B1C}"/>
    <dgm:cxn modelId="{D2DBB0CE-1614-3043-891F-70F1DDC609D8}" type="presOf" srcId="{9D46EA9D-31C7-5442-9ECA-0982E94067F0}" destId="{15296C2E-588E-6646-A1A0-E0FC4A54DFB3}" srcOrd="0" destOrd="0" presId="urn:microsoft.com/office/officeart/2005/8/layout/hierarchy1"/>
    <dgm:cxn modelId="{C13998F1-49EC-A54D-8BD8-229855128536}" type="presOf" srcId="{C1628E75-7A71-E345-B38F-8C9413C8B957}" destId="{66FC5563-D90C-0545-A86B-03FAB4F23639}" srcOrd="0" destOrd="0" presId="urn:microsoft.com/office/officeart/2005/8/layout/hierarchy1"/>
    <dgm:cxn modelId="{43657DF2-1D77-FB43-AA6F-32485FA87081}" type="presOf" srcId="{074CBE2C-6291-B541-89EC-86AFB53DDC7E}" destId="{8478CAD8-EBE9-664C-8852-93BF2CD665C8}" srcOrd="0" destOrd="0" presId="urn:microsoft.com/office/officeart/2005/8/layout/hierarchy1"/>
    <dgm:cxn modelId="{D0DCEAE4-5128-F845-8243-05C90B368FD6}" type="presParOf" srcId="{F72A5BC7-5F87-CA43-A843-CC074BF9B643}" destId="{FAB01448-2693-A24F-9F4B-48915ECA3A1A}" srcOrd="0" destOrd="0" presId="urn:microsoft.com/office/officeart/2005/8/layout/hierarchy1"/>
    <dgm:cxn modelId="{7FE0993A-058B-6648-AC74-B841B7AD15DB}" type="presParOf" srcId="{FAB01448-2693-A24F-9F4B-48915ECA3A1A}" destId="{E08DDFAA-C50F-5A43-BCF7-3FB7880CE308}" srcOrd="0" destOrd="0" presId="urn:microsoft.com/office/officeart/2005/8/layout/hierarchy1"/>
    <dgm:cxn modelId="{25E297C3-AF4A-A342-BE39-1B3AC289B251}" type="presParOf" srcId="{E08DDFAA-C50F-5A43-BCF7-3FB7880CE308}" destId="{E062B0EA-305C-ED44-95D6-ECC7EB497444}" srcOrd="0" destOrd="0" presId="urn:microsoft.com/office/officeart/2005/8/layout/hierarchy1"/>
    <dgm:cxn modelId="{674831C0-BB83-CD4D-A2C7-00AC38C6EC7A}" type="presParOf" srcId="{E08DDFAA-C50F-5A43-BCF7-3FB7880CE308}" destId="{8D38C757-CB1F-7F42-AA26-CD26FEEEBC7E}" srcOrd="1" destOrd="0" presId="urn:microsoft.com/office/officeart/2005/8/layout/hierarchy1"/>
    <dgm:cxn modelId="{EC937C56-1836-7B44-AB5E-0F22DD4DBBDE}" type="presParOf" srcId="{FAB01448-2693-A24F-9F4B-48915ECA3A1A}" destId="{F1EEA90A-F69E-544A-8B46-5E2B073E0286}" srcOrd="1" destOrd="0" presId="urn:microsoft.com/office/officeart/2005/8/layout/hierarchy1"/>
    <dgm:cxn modelId="{0D8F2EED-A48B-AD4B-93F3-CC30DADC6801}" type="presParOf" srcId="{F1EEA90A-F69E-544A-8B46-5E2B073E0286}" destId="{66FC5563-D90C-0545-A86B-03FAB4F23639}" srcOrd="0" destOrd="0" presId="urn:microsoft.com/office/officeart/2005/8/layout/hierarchy1"/>
    <dgm:cxn modelId="{B008FCD5-1128-DB42-8639-207050516FF9}" type="presParOf" srcId="{F1EEA90A-F69E-544A-8B46-5E2B073E0286}" destId="{0A10DA08-3BF9-0D4D-B6D7-41BFE61EB4E2}" srcOrd="1" destOrd="0" presId="urn:microsoft.com/office/officeart/2005/8/layout/hierarchy1"/>
    <dgm:cxn modelId="{4FE17A21-F8BA-1A4A-B6EB-989EB4E9F73F}" type="presParOf" srcId="{0A10DA08-3BF9-0D4D-B6D7-41BFE61EB4E2}" destId="{48E04A5C-7654-AF42-A609-023546AA0A72}" srcOrd="0" destOrd="0" presId="urn:microsoft.com/office/officeart/2005/8/layout/hierarchy1"/>
    <dgm:cxn modelId="{F984B13A-DA78-EE46-B114-D898763B8173}" type="presParOf" srcId="{48E04A5C-7654-AF42-A609-023546AA0A72}" destId="{BE2F887B-BF31-9E4A-A27D-B954BB89AB9E}" srcOrd="0" destOrd="0" presId="urn:microsoft.com/office/officeart/2005/8/layout/hierarchy1"/>
    <dgm:cxn modelId="{998F2440-A290-8F40-853C-B62E6B12D2C4}" type="presParOf" srcId="{48E04A5C-7654-AF42-A609-023546AA0A72}" destId="{2DE182BF-1823-3246-8D18-FA939E86A44D}" srcOrd="1" destOrd="0" presId="urn:microsoft.com/office/officeart/2005/8/layout/hierarchy1"/>
    <dgm:cxn modelId="{90C0ABE1-2830-454D-864E-F730A87B74C3}" type="presParOf" srcId="{0A10DA08-3BF9-0D4D-B6D7-41BFE61EB4E2}" destId="{00FCC114-1372-484C-8E4A-59CD44E98CB4}" srcOrd="1" destOrd="0" presId="urn:microsoft.com/office/officeart/2005/8/layout/hierarchy1"/>
    <dgm:cxn modelId="{76D202E6-0687-ED45-AD3E-D8DACD66A36F}" type="presParOf" srcId="{00FCC114-1372-484C-8E4A-59CD44E98CB4}" destId="{8478CAD8-EBE9-664C-8852-93BF2CD665C8}" srcOrd="0" destOrd="0" presId="urn:microsoft.com/office/officeart/2005/8/layout/hierarchy1"/>
    <dgm:cxn modelId="{CA43935D-3EA4-EB45-B988-3835572BFC98}" type="presParOf" srcId="{00FCC114-1372-484C-8E4A-59CD44E98CB4}" destId="{9402C149-924F-E54A-B599-A057F583BD75}" srcOrd="1" destOrd="0" presId="urn:microsoft.com/office/officeart/2005/8/layout/hierarchy1"/>
    <dgm:cxn modelId="{9CA09A52-055B-8F4C-85C4-CDA57F686160}" type="presParOf" srcId="{9402C149-924F-E54A-B599-A057F583BD75}" destId="{4DDD9EC2-A59A-E14C-8E52-50B7CDE3D26D}" srcOrd="0" destOrd="0" presId="urn:microsoft.com/office/officeart/2005/8/layout/hierarchy1"/>
    <dgm:cxn modelId="{0654350A-22F5-5743-B305-6E20C31977FB}" type="presParOf" srcId="{4DDD9EC2-A59A-E14C-8E52-50B7CDE3D26D}" destId="{3E7824B9-55AB-8B40-A371-BBE2ADAA6AFF}" srcOrd="0" destOrd="0" presId="urn:microsoft.com/office/officeart/2005/8/layout/hierarchy1"/>
    <dgm:cxn modelId="{5F169B18-96BB-734F-AB59-B6E5D6E48768}" type="presParOf" srcId="{4DDD9EC2-A59A-E14C-8E52-50B7CDE3D26D}" destId="{15296C2E-588E-6646-A1A0-E0FC4A54DFB3}" srcOrd="1" destOrd="0" presId="urn:microsoft.com/office/officeart/2005/8/layout/hierarchy1"/>
    <dgm:cxn modelId="{F3EEF573-08F9-0349-8996-52FBCCDB46BA}" type="presParOf" srcId="{9402C149-924F-E54A-B599-A057F583BD75}" destId="{CD8994A5-DBB8-EC4C-8868-DFCDF4928B6E}" srcOrd="1" destOrd="0" presId="urn:microsoft.com/office/officeart/2005/8/layout/hierarchy1"/>
    <dgm:cxn modelId="{83B29A71-9773-C744-8B7D-2225D4C1303A}" type="presParOf" srcId="{CD8994A5-DBB8-EC4C-8868-DFCDF4928B6E}" destId="{E9A5DAA0-2A2F-624F-B121-34A780F73DB4}" srcOrd="0" destOrd="0" presId="urn:microsoft.com/office/officeart/2005/8/layout/hierarchy1"/>
    <dgm:cxn modelId="{6D91EB86-7C02-B245-96C0-0C34757755DE}" type="presParOf" srcId="{CD8994A5-DBB8-EC4C-8868-DFCDF4928B6E}" destId="{F2DE34A2-EDDD-4041-9DA6-F9F291ADCB60}" srcOrd="1" destOrd="0" presId="urn:microsoft.com/office/officeart/2005/8/layout/hierarchy1"/>
    <dgm:cxn modelId="{3BC454DE-B22B-B449-A815-19D7CBB587EC}" type="presParOf" srcId="{F2DE34A2-EDDD-4041-9DA6-F9F291ADCB60}" destId="{79FFF8B3-5F32-4245-BCA2-F3C5AF948B59}" srcOrd="0" destOrd="0" presId="urn:microsoft.com/office/officeart/2005/8/layout/hierarchy1"/>
    <dgm:cxn modelId="{E2B8C3D3-E2FD-6B4B-97F0-05DB44A3BE50}" type="presParOf" srcId="{79FFF8B3-5F32-4245-BCA2-F3C5AF948B59}" destId="{9CDC2881-6344-CE4A-A094-D0AAD383266A}" srcOrd="0" destOrd="0" presId="urn:microsoft.com/office/officeart/2005/8/layout/hierarchy1"/>
    <dgm:cxn modelId="{D8B70914-F759-1D44-BB9F-0F0054C51FB7}" type="presParOf" srcId="{79FFF8B3-5F32-4245-BCA2-F3C5AF948B59}" destId="{16A2278D-4CBB-1F44-B6D8-811182F1ECA9}" srcOrd="1" destOrd="0" presId="urn:microsoft.com/office/officeart/2005/8/layout/hierarchy1"/>
    <dgm:cxn modelId="{0D3B2040-A99B-084C-A894-CE96962CAE97}" type="presParOf" srcId="{F2DE34A2-EDDD-4041-9DA6-F9F291ADCB60}" destId="{2F8D6E03-4F5D-604B-A239-8B54904BB951}" srcOrd="1" destOrd="0" presId="urn:microsoft.com/office/officeart/2005/8/layout/hierarchy1"/>
    <dgm:cxn modelId="{3747A8A1-6661-6B44-B30D-5927CF6537FC}" type="presParOf" srcId="{CD8994A5-DBB8-EC4C-8868-DFCDF4928B6E}" destId="{1E7AC2A9-F739-D843-853E-A288D4CD7833}" srcOrd="2" destOrd="0" presId="urn:microsoft.com/office/officeart/2005/8/layout/hierarchy1"/>
    <dgm:cxn modelId="{6DC28BC0-CFA9-1D4C-96EF-445D8E8FFD99}" type="presParOf" srcId="{CD8994A5-DBB8-EC4C-8868-DFCDF4928B6E}" destId="{ECD59369-2DF6-4F44-8EEB-F77CDBC18EE0}" srcOrd="3" destOrd="0" presId="urn:microsoft.com/office/officeart/2005/8/layout/hierarchy1"/>
    <dgm:cxn modelId="{5BF2348F-6CA6-634D-94B2-F393DA041F58}" type="presParOf" srcId="{ECD59369-2DF6-4F44-8EEB-F77CDBC18EE0}" destId="{FE679878-50BB-EF40-A586-ABE62698E49F}" srcOrd="0" destOrd="0" presId="urn:microsoft.com/office/officeart/2005/8/layout/hierarchy1"/>
    <dgm:cxn modelId="{1E151FAD-2AD6-DF4B-AAB0-1591538FC37F}" type="presParOf" srcId="{FE679878-50BB-EF40-A586-ABE62698E49F}" destId="{35103757-DC47-424A-AC69-C0A96CD5CF99}" srcOrd="0" destOrd="0" presId="urn:microsoft.com/office/officeart/2005/8/layout/hierarchy1"/>
    <dgm:cxn modelId="{35A26BEF-80D9-E34B-B9EA-88EFCE6C53A7}" type="presParOf" srcId="{FE679878-50BB-EF40-A586-ABE62698E49F}" destId="{A15CD876-413F-C84E-8D29-DCBFC38F6D9D}" srcOrd="1" destOrd="0" presId="urn:microsoft.com/office/officeart/2005/8/layout/hierarchy1"/>
    <dgm:cxn modelId="{F02F0C96-70E0-6242-942E-ACFC55C39D49}" type="presParOf" srcId="{ECD59369-2DF6-4F44-8EEB-F77CDBC18EE0}" destId="{15BFE1D1-A2CE-8146-A226-3D229D973B0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7AC2A9-F739-D843-853E-A288D4CD7833}">
      <dsp:nvSpPr>
        <dsp:cNvPr id="0" name=""/>
        <dsp:cNvSpPr/>
      </dsp:nvSpPr>
      <dsp:spPr>
        <a:xfrm>
          <a:off x="5591064" y="2623916"/>
          <a:ext cx="2034743" cy="306880"/>
        </a:xfrm>
        <a:custGeom>
          <a:avLst/>
          <a:gdLst/>
          <a:ahLst/>
          <a:cxnLst/>
          <a:rect l="0" t="0" r="0" b="0"/>
          <a:pathLst>
            <a:path>
              <a:moveTo>
                <a:pt x="0" y="0"/>
              </a:moveTo>
              <a:lnTo>
                <a:pt x="0" y="209130"/>
              </a:lnTo>
              <a:lnTo>
                <a:pt x="2034743" y="209130"/>
              </a:lnTo>
              <a:lnTo>
                <a:pt x="2034743" y="30688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A5DAA0-2A2F-624F-B121-34A780F73DB4}">
      <dsp:nvSpPr>
        <dsp:cNvPr id="0" name=""/>
        <dsp:cNvSpPr/>
      </dsp:nvSpPr>
      <dsp:spPr>
        <a:xfrm>
          <a:off x="3180245" y="2623916"/>
          <a:ext cx="2410819" cy="306880"/>
        </a:xfrm>
        <a:custGeom>
          <a:avLst/>
          <a:gdLst/>
          <a:ahLst/>
          <a:cxnLst/>
          <a:rect l="0" t="0" r="0" b="0"/>
          <a:pathLst>
            <a:path>
              <a:moveTo>
                <a:pt x="2410819" y="0"/>
              </a:moveTo>
              <a:lnTo>
                <a:pt x="2410819" y="209130"/>
              </a:lnTo>
              <a:lnTo>
                <a:pt x="0" y="209130"/>
              </a:lnTo>
              <a:lnTo>
                <a:pt x="0" y="30688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78CAD8-EBE9-664C-8852-93BF2CD665C8}">
      <dsp:nvSpPr>
        <dsp:cNvPr id="0" name=""/>
        <dsp:cNvSpPr/>
      </dsp:nvSpPr>
      <dsp:spPr>
        <a:xfrm>
          <a:off x="5545344" y="1646997"/>
          <a:ext cx="91440" cy="306880"/>
        </a:xfrm>
        <a:custGeom>
          <a:avLst/>
          <a:gdLst/>
          <a:ahLst/>
          <a:cxnLst/>
          <a:rect l="0" t="0" r="0" b="0"/>
          <a:pathLst>
            <a:path>
              <a:moveTo>
                <a:pt x="45720" y="0"/>
              </a:moveTo>
              <a:lnTo>
                <a:pt x="45720" y="30688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FC5563-D90C-0545-A86B-03FAB4F23639}">
      <dsp:nvSpPr>
        <dsp:cNvPr id="0" name=""/>
        <dsp:cNvSpPr/>
      </dsp:nvSpPr>
      <dsp:spPr>
        <a:xfrm>
          <a:off x="5545344" y="670078"/>
          <a:ext cx="91440" cy="306880"/>
        </a:xfrm>
        <a:custGeom>
          <a:avLst/>
          <a:gdLst/>
          <a:ahLst/>
          <a:cxnLst/>
          <a:rect l="0" t="0" r="0" b="0"/>
          <a:pathLst>
            <a:path>
              <a:moveTo>
                <a:pt x="45720" y="0"/>
              </a:moveTo>
              <a:lnTo>
                <a:pt x="45720" y="3068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62B0EA-305C-ED44-95D6-ECC7EB497444}">
      <dsp:nvSpPr>
        <dsp:cNvPr id="0" name=""/>
        <dsp:cNvSpPr/>
      </dsp:nvSpPr>
      <dsp:spPr>
        <a:xfrm>
          <a:off x="3348273" y="40"/>
          <a:ext cx="4485583" cy="6700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38C757-CB1F-7F42-AA26-CD26FEEEBC7E}">
      <dsp:nvSpPr>
        <dsp:cNvPr id="0" name=""/>
        <dsp:cNvSpPr/>
      </dsp:nvSpPr>
      <dsp:spPr>
        <a:xfrm>
          <a:off x="3465515" y="111420"/>
          <a:ext cx="4485583" cy="6700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Clinical symptoms, imaging on CT/MRI, Positive serum </a:t>
          </a:r>
          <a:r>
            <a:rPr lang="en-US" sz="1300" kern="1200" dirty="0" err="1"/>
            <a:t>Toxo</a:t>
          </a:r>
          <a:r>
            <a:rPr lang="en-US" sz="1300" kern="1200" dirty="0"/>
            <a:t> IgG consistent with </a:t>
          </a:r>
          <a:r>
            <a:rPr lang="en-US" sz="1300" i="1" kern="1200" dirty="0"/>
            <a:t>Toxoplasma</a:t>
          </a:r>
          <a:r>
            <a:rPr lang="en-US" sz="1300" kern="1200" dirty="0"/>
            <a:t> Encephalitis (TE)</a:t>
          </a:r>
        </a:p>
      </dsp:txBody>
      <dsp:txXfrm>
        <a:off x="3485140" y="131045"/>
        <a:ext cx="4446333" cy="630788"/>
      </dsp:txXfrm>
    </dsp:sp>
    <dsp:sp modelId="{BE2F887B-BF31-9E4A-A27D-B954BB89AB9E}">
      <dsp:nvSpPr>
        <dsp:cNvPr id="0" name=""/>
        <dsp:cNvSpPr/>
      </dsp:nvSpPr>
      <dsp:spPr>
        <a:xfrm>
          <a:off x="3964903" y="976959"/>
          <a:ext cx="3252322" cy="6700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E182BF-1823-3246-8D18-FA939E86A44D}">
      <dsp:nvSpPr>
        <dsp:cNvPr id="0" name=""/>
        <dsp:cNvSpPr/>
      </dsp:nvSpPr>
      <dsp:spPr>
        <a:xfrm>
          <a:off x="4082145" y="1088339"/>
          <a:ext cx="3252322" cy="6700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Initiate empiric acute treatment for TE</a:t>
          </a:r>
        </a:p>
      </dsp:txBody>
      <dsp:txXfrm>
        <a:off x="4101770" y="1107964"/>
        <a:ext cx="3213072" cy="630788"/>
      </dsp:txXfrm>
    </dsp:sp>
    <dsp:sp modelId="{3E7824B9-55AB-8B40-A371-BBE2ADAA6AFF}">
      <dsp:nvSpPr>
        <dsp:cNvPr id="0" name=""/>
        <dsp:cNvSpPr/>
      </dsp:nvSpPr>
      <dsp:spPr>
        <a:xfrm>
          <a:off x="3270279" y="1953878"/>
          <a:ext cx="4641570" cy="6700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296C2E-588E-6646-A1A0-E0FC4A54DFB3}">
      <dsp:nvSpPr>
        <dsp:cNvPr id="0" name=""/>
        <dsp:cNvSpPr/>
      </dsp:nvSpPr>
      <dsp:spPr>
        <a:xfrm>
          <a:off x="3387521" y="2065258"/>
          <a:ext cx="4641570" cy="6700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Evaluate for clinical and radiologic response in 14 days</a:t>
          </a:r>
        </a:p>
      </dsp:txBody>
      <dsp:txXfrm>
        <a:off x="3407146" y="2084883"/>
        <a:ext cx="4602320" cy="630788"/>
      </dsp:txXfrm>
    </dsp:sp>
    <dsp:sp modelId="{9CDC2881-6344-CE4A-A094-D0AAD383266A}">
      <dsp:nvSpPr>
        <dsp:cNvPr id="0" name=""/>
        <dsp:cNvSpPr/>
      </dsp:nvSpPr>
      <dsp:spPr>
        <a:xfrm>
          <a:off x="1262744" y="2930797"/>
          <a:ext cx="3835002" cy="6700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A2278D-4CBB-1F44-B6D8-811182F1ECA9}">
      <dsp:nvSpPr>
        <dsp:cNvPr id="0" name=""/>
        <dsp:cNvSpPr/>
      </dsp:nvSpPr>
      <dsp:spPr>
        <a:xfrm>
          <a:off x="1379986" y="3042177"/>
          <a:ext cx="3835002" cy="6700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If there is a response, presumptive diagnosis of TE made, continue acute treatment </a:t>
          </a:r>
          <a:r>
            <a:rPr lang="en-US" sz="1300" u="none" kern="1200" dirty="0"/>
            <a:t>followed by  </a:t>
          </a:r>
          <a:r>
            <a:rPr lang="en-US" sz="1300" kern="1200" dirty="0"/>
            <a:t>chronic maintenance therapy</a:t>
          </a:r>
        </a:p>
      </dsp:txBody>
      <dsp:txXfrm>
        <a:off x="1399611" y="3061802"/>
        <a:ext cx="3795752" cy="630788"/>
      </dsp:txXfrm>
    </dsp:sp>
    <dsp:sp modelId="{35103757-DC47-424A-AC69-C0A96CD5CF99}">
      <dsp:nvSpPr>
        <dsp:cNvPr id="0" name=""/>
        <dsp:cNvSpPr/>
      </dsp:nvSpPr>
      <dsp:spPr>
        <a:xfrm>
          <a:off x="5332230" y="2930797"/>
          <a:ext cx="4587154" cy="6700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5CD876-413F-C84E-8D29-DCBFC38F6D9D}">
      <dsp:nvSpPr>
        <dsp:cNvPr id="0" name=""/>
        <dsp:cNvSpPr/>
      </dsp:nvSpPr>
      <dsp:spPr>
        <a:xfrm>
          <a:off x="5449472" y="3042177"/>
          <a:ext cx="4587154" cy="6700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If no response, then consider brain biopsy to make a definitive diagnosis and treat accordingly </a:t>
          </a:r>
        </a:p>
      </dsp:txBody>
      <dsp:txXfrm>
        <a:off x="5469097" y="3061802"/>
        <a:ext cx="4547904" cy="63078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715000" y="533400"/>
            <a:ext cx="375104" cy="274434"/>
          </a:xfrm>
          <a:prstGeom prst="rect">
            <a:avLst/>
          </a:prstGeom>
          <a:noFill/>
          <a:ln w="12700">
            <a:noFill/>
            <a:miter lim="800000"/>
            <a:headEnd/>
            <a:tailEnd/>
          </a:ln>
          <a:effectLst/>
        </p:spPr>
        <p:txBody>
          <a:bodyPr wrap="none" lIns="90488" tIns="44450" rIns="90488" bIns="44450">
            <a:prstTxWarp prst="textNoShape">
              <a:avLst/>
            </a:prstTxWarp>
            <a:spAutoFit/>
          </a:bodyPr>
          <a:lstStyle/>
          <a:p>
            <a:pPr>
              <a:defRPr/>
            </a:pPr>
            <a:fld id="{AFADDE07-A3B2-714E-914F-4081EC661B9E}" type="slidenum">
              <a:rPr lang="en-US" sz="1200">
                <a:latin typeface="Arial"/>
                <a:cs typeface="Arial"/>
              </a:rPr>
              <a:pPr>
                <a:defRPr/>
              </a:pPr>
              <a:t>‹#›</a:t>
            </a:fld>
            <a:endParaRPr lang="en-US" sz="1200" dirty="0">
              <a:latin typeface="Arial"/>
              <a:cs typeface="Arial"/>
            </a:endParaRPr>
          </a:p>
        </p:txBody>
      </p:sp>
      <p:sp>
        <p:nvSpPr>
          <p:cNvPr id="3083" name="Rectangle 11"/>
          <p:cNvSpPr>
            <a:spLocks noChangeArrowheads="1"/>
          </p:cNvSpPr>
          <p:nvPr/>
        </p:nvSpPr>
        <p:spPr bwMode="auto">
          <a:xfrm>
            <a:off x="390525" y="282575"/>
            <a:ext cx="915988" cy="307975"/>
          </a:xfrm>
          <a:prstGeom prst="rect">
            <a:avLst/>
          </a:prstGeom>
          <a:noFill/>
          <a:ln w="12700">
            <a:noFill/>
            <a:miter lim="800000"/>
            <a:headEnd/>
            <a:tailEnd/>
          </a:ln>
          <a:effectLst/>
        </p:spPr>
        <p:txBody>
          <a:bodyPr>
            <a:prstTxWarp prst="textNoShape">
              <a:avLst/>
            </a:prstTxWarp>
          </a:bodyPr>
          <a:lstStyle/>
          <a:p>
            <a:pPr>
              <a:defRPr/>
            </a:pPr>
            <a:endParaRPr lang="en-US" dirty="0">
              <a:latin typeface="Arial"/>
            </a:endParaRPr>
          </a:p>
        </p:txBody>
      </p:sp>
    </p:spTree>
    <p:extLst>
      <p:ext uri="{BB962C8B-B14F-4D97-AF65-F5344CB8AC3E}">
        <p14:creationId xmlns:p14="http://schemas.microsoft.com/office/powerpoint/2010/main" val="16118730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80963" y="857250"/>
            <a:ext cx="6697662" cy="376872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66788" y="4897438"/>
            <a:ext cx="5013325" cy="464502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79807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8"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21778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757188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332893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51563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89037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1729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68026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07478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30868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29191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1777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175900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13.png"/><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Slide-Old">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699239"/>
            <a:ext cx="9154751" cy="3736555"/>
          </a:xfrm>
          <a:prstGeom prst="rect">
            <a:avLst/>
          </a:prstGeom>
          <a:noFill/>
          <a:ln>
            <a:noFill/>
          </a:ln>
          <a:effectLst/>
        </p:spPr>
      </p:pic>
      <p:sp>
        <p:nvSpPr>
          <p:cNvPr id="282" name="Title 1"/>
          <p:cNvSpPr>
            <a:spLocks noGrp="1"/>
          </p:cNvSpPr>
          <p:nvPr>
            <p:ph type="ctrTitle" hasCustomPrompt="1"/>
          </p:nvPr>
        </p:nvSpPr>
        <p:spPr>
          <a:xfrm>
            <a:off x="438219" y="931641"/>
            <a:ext cx="8222726"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9" y="4011411"/>
            <a:ext cx="7115526"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cxnSp>
        <p:nvCxnSpPr>
          <p:cNvPr id="30" name="Straight Connector 29"/>
          <p:cNvCxnSpPr/>
          <p:nvPr userDrawn="1"/>
        </p:nvCxnSpPr>
        <p:spPr>
          <a:xfrm>
            <a:off x="-14989" y="693842"/>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4989" y="4428995"/>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23067"/>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pic>
        <p:nvPicPr>
          <p:cNvPr id="32" name="Picture 31" descr="AETC_Program-color-outline-01.png">
            <a:extLst>
              <a:ext uri="{FF2B5EF4-FFF2-40B4-BE49-F238E27FC236}">
                <a16:creationId xmlns:a16="http://schemas.microsoft.com/office/drawing/2014/main" id="{400B0881-8D63-A24F-AB7E-31C0F39579C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0684" y="4585350"/>
            <a:ext cx="1092764" cy="419187"/>
          </a:xfrm>
          <a:prstGeom prst="rect">
            <a:avLst/>
          </a:prstGeom>
        </p:spPr>
      </p:pic>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7108856" cy="1554480"/>
          </a:xfrm>
          <a:prstGeom prst="rect">
            <a:avLst/>
          </a:prstGeom>
        </p:spPr>
        <p:txBody>
          <a:bodyPr lIns="91440" tIns="91440" rIns="91440" bIns="91440" anchor="ctr" anchorCtr="0">
            <a:noAutofit/>
          </a:bodyPr>
          <a:lstStyle>
            <a:lvl1pPr marL="0" indent="0" algn="l">
              <a:lnSpc>
                <a:spcPts val="2000"/>
              </a:lnSpc>
              <a:spcBef>
                <a:spcPts val="0"/>
              </a:spcBef>
              <a:spcAft>
                <a:spcPts val="0"/>
              </a:spcAft>
              <a:buNone/>
              <a:defRPr sz="18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spTree>
    <p:extLst>
      <p:ext uri="{BB962C8B-B14F-4D97-AF65-F5344CB8AC3E}">
        <p14:creationId xmlns:p14="http://schemas.microsoft.com/office/powerpoint/2010/main" val="2231026301"/>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Medium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0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endParaRPr lang="en-US" dirty="0"/>
          </a:p>
          <a:p>
            <a:pPr lvl="1"/>
            <a:endParaRPr lang="en-US" dirty="0"/>
          </a:p>
        </p:txBody>
      </p:sp>
      <p:cxnSp>
        <p:nvCxnSpPr>
          <p:cNvPr id="32" name="Straight Connector 31"/>
          <p:cNvCxnSpPr/>
          <p:nvPr/>
        </p:nvCxnSpPr>
        <p:spPr>
          <a:xfrm>
            <a:off x="-5643"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3552119046"/>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Small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7" name="Straight Connector 56">
            <a:extLst>
              <a:ext uri="{FF2B5EF4-FFF2-40B4-BE49-F238E27FC236}">
                <a16:creationId xmlns:a16="http://schemas.microsoft.com/office/drawing/2014/main" id="{917F5B24-4D4A-E542-ABEE-FD2D7AA9F5FC}"/>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2771947"/>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 Figur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323850"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4BB7240E-DE5E-3849-BEB9-99D67EADE565}"/>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7622040"/>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udy-Slide-Fulll">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5C846B29-A238-BF4D-880A-E5BB982C3DC0}"/>
              </a:ext>
            </a:extLst>
          </p:cNvPr>
          <p:cNvSpPr>
            <a:spLocks noGrp="1"/>
          </p:cNvSpPr>
          <p:nvPr>
            <p:ph sz="half" idx="2" hasCustomPrompt="1"/>
          </p:nvPr>
        </p:nvSpPr>
        <p:spPr>
          <a:xfrm>
            <a:off x="323850" y="1184224"/>
            <a:ext cx="8515350" cy="3504315"/>
          </a:xfrm>
          <a:prstGeom prst="rect">
            <a:avLst/>
          </a:prstGeom>
          <a:solidFill>
            <a:schemeClr val="bg1">
              <a:lumMod val="95000"/>
            </a:schemeClr>
          </a:solidFill>
          <a:ln>
            <a:solidFill>
              <a:schemeClr val="tx1"/>
            </a:solidFill>
          </a:ln>
        </p:spPr>
        <p:txBody>
          <a:bodyPr tIns="91440" rIns="18288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776353640"/>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udy-Slide-Half">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1" name="Content Placeholder 3">
            <a:extLst>
              <a:ext uri="{FF2B5EF4-FFF2-40B4-BE49-F238E27FC236}">
                <a16:creationId xmlns:a16="http://schemas.microsoft.com/office/drawing/2014/main" id="{E20ACA9C-07B0-5E4B-BB50-DA2C0E065772}"/>
              </a:ext>
            </a:extLst>
          </p:cNvPr>
          <p:cNvSpPr>
            <a:spLocks noGrp="1"/>
          </p:cNvSpPr>
          <p:nvPr>
            <p:ph sz="half" idx="2" hasCustomPrompt="1"/>
          </p:nvPr>
        </p:nvSpPr>
        <p:spPr>
          <a:xfrm>
            <a:off x="323851" y="1184224"/>
            <a:ext cx="4248149" cy="350431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120636246"/>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udy-Slide-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0C76EBAF-5143-D347-BB19-ADDF227686FB}"/>
              </a:ext>
            </a:extLst>
          </p:cNvPr>
          <p:cNvSpPr>
            <a:spLocks noGrp="1"/>
          </p:cNvSpPr>
          <p:nvPr>
            <p:ph sz="half" idx="2" hasCustomPrompt="1"/>
          </p:nvPr>
        </p:nvSpPr>
        <p:spPr>
          <a:xfrm>
            <a:off x="323850" y="1428596"/>
            <a:ext cx="4206240" cy="327787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
        <p:nvSpPr>
          <p:cNvPr id="34" name="Rectangle 3">
            <a:extLst>
              <a:ext uri="{FF2B5EF4-FFF2-40B4-BE49-F238E27FC236}">
                <a16:creationId xmlns:a16="http://schemas.microsoft.com/office/drawing/2014/main" id="{FB407CE3-2672-BB49-8D79-3A14BE4F7EDF}"/>
              </a:ext>
            </a:extLst>
          </p:cNvPr>
          <p:cNvSpPr>
            <a:spLocks noChangeArrowheads="1"/>
          </p:cNvSpPr>
          <p:nvPr userDrawn="1"/>
        </p:nvSpPr>
        <p:spPr bwMode="invGray">
          <a:xfrm>
            <a:off x="323850" y="1035386"/>
            <a:ext cx="4206240" cy="365760"/>
          </a:xfrm>
          <a:prstGeom prst="rect">
            <a:avLst/>
          </a:prstGeom>
          <a:solidFill>
            <a:srgbClr val="5A646E"/>
          </a:solidFill>
          <a:ln>
            <a:solidFill>
              <a:schemeClr val="tx1"/>
            </a:solid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342900">
              <a:lnSpc>
                <a:spcPct val="85000"/>
              </a:lnSpc>
            </a:pPr>
            <a:endParaRPr lang="en-US" sz="1500" dirty="0">
              <a:solidFill>
                <a:schemeClr val="bg1"/>
              </a:solidFill>
              <a:latin typeface="Arial" pitchFamily="-110" charset="0"/>
              <a:ea typeface="ＭＳ Ｐゴシック" pitchFamily="-110" charset="-128"/>
              <a:cs typeface="ＭＳ Ｐゴシック" pitchFamily="-110" charset="-128"/>
            </a:endParaRPr>
          </a:p>
        </p:txBody>
      </p:sp>
      <p:sp>
        <p:nvSpPr>
          <p:cNvPr id="60" name="Text Placeholder 2">
            <a:extLst>
              <a:ext uri="{FF2B5EF4-FFF2-40B4-BE49-F238E27FC236}">
                <a16:creationId xmlns:a16="http://schemas.microsoft.com/office/drawing/2014/main" id="{A8045330-6BFE-EC46-81C0-E05AD7F57EBC}"/>
              </a:ext>
            </a:extLst>
          </p:cNvPr>
          <p:cNvSpPr>
            <a:spLocks noGrp="1"/>
          </p:cNvSpPr>
          <p:nvPr>
            <p:ph type="body" idx="10" hasCustomPrompt="1"/>
          </p:nvPr>
        </p:nvSpPr>
        <p:spPr>
          <a:xfrm>
            <a:off x="358693" y="1046741"/>
            <a:ext cx="4092536" cy="342900"/>
          </a:xfrm>
          <a:prstGeom prst="rect">
            <a:avLst/>
          </a:prstGeom>
        </p:spPr>
        <p:txBody>
          <a:bodyPr anchor="b">
            <a:noAutofit/>
          </a:bodyPr>
          <a:lstStyle>
            <a:lvl1pPr marL="0" indent="0" algn="l">
              <a:buNone/>
              <a:defRPr sz="1600" b="0">
                <a:solidFill>
                  <a:srgbClr val="FFFFFF"/>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spTree>
    <p:extLst>
      <p:ext uri="{BB962C8B-B14F-4D97-AF65-F5344CB8AC3E}">
        <p14:creationId xmlns:p14="http://schemas.microsoft.com/office/powerpoint/2010/main" val="1661800473"/>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udy-Conclusion">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61" name="Content Placeholder 3">
            <a:extLst>
              <a:ext uri="{FF2B5EF4-FFF2-40B4-BE49-F238E27FC236}">
                <a16:creationId xmlns:a16="http://schemas.microsoft.com/office/drawing/2014/main" id="{A978C15C-6FB2-4448-ABEF-9C47E22C5469}"/>
              </a:ext>
            </a:extLst>
          </p:cNvPr>
          <p:cNvSpPr>
            <a:spLocks noGrp="1"/>
          </p:cNvSpPr>
          <p:nvPr>
            <p:ph sz="half" idx="2" hasCustomPrompt="1"/>
          </p:nvPr>
        </p:nvSpPr>
        <p:spPr>
          <a:xfrm>
            <a:off x="-18168" y="1786409"/>
            <a:ext cx="9180576" cy="1574460"/>
          </a:xfrm>
          <a:prstGeom prst="rect">
            <a:avLst/>
          </a:prstGeom>
          <a:solidFill>
            <a:schemeClr val="bg1">
              <a:lumMod val="95000"/>
            </a:schemeClr>
          </a:solidFill>
          <a:ln w="19050">
            <a:solidFill>
              <a:srgbClr val="0070C0"/>
            </a:solidFill>
          </a:ln>
        </p:spPr>
        <p:txBody>
          <a:bodyPr lIns="457200" tIns="91440" rIns="457200" bIns="182880" anchor="ctr" anchorCtr="0">
            <a:normAutofit/>
          </a:bodyPr>
          <a:lstStyle>
            <a:lvl1pPr marL="0" marR="0" indent="0" algn="l" defTabSz="685800" rtl="0" eaLnBrk="1" fontAlgn="auto" latinLnBrk="0" hangingPunct="1">
              <a:lnSpc>
                <a:spcPts val="2200"/>
              </a:lnSpc>
              <a:spcBef>
                <a:spcPts val="0"/>
              </a:spcBef>
              <a:spcAft>
                <a:spcPts val="0"/>
              </a:spcAft>
              <a:buClr>
                <a:srgbClr val="0070C0"/>
              </a:buClr>
              <a:buSzPct val="100000"/>
              <a:buFont typeface="Arial"/>
              <a:buNone/>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0"/>
            <a:endParaRPr lang="en-US" dirty="0"/>
          </a:p>
        </p:txBody>
      </p:sp>
    </p:spTree>
    <p:extLst>
      <p:ext uri="{BB962C8B-B14F-4D97-AF65-F5344CB8AC3E}">
        <p14:creationId xmlns:p14="http://schemas.microsoft.com/office/powerpoint/2010/main" val="876442254"/>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igure + Text ">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4607983"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92563A08-5D7F-254B-89A7-CE76C5F8AD1B}"/>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143918"/>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igures-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DDE3BB8-71A2-3C40-AAE9-17A142B71D44}"/>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12" name="Picture 11" descr="NatHIVcurriculum_logo_white_thik.png">
            <a:extLst>
              <a:ext uri="{FF2B5EF4-FFF2-40B4-BE49-F238E27FC236}">
                <a16:creationId xmlns:a16="http://schemas.microsoft.com/office/drawing/2014/main" id="{89B6C09C-845C-D240-91CE-9C8D5DA3597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4" name="Straight Connector 13">
            <a:extLst>
              <a:ext uri="{FF2B5EF4-FFF2-40B4-BE49-F238E27FC236}">
                <a16:creationId xmlns:a16="http://schemas.microsoft.com/office/drawing/2014/main" id="{81D5ED23-FFA0-C948-9A90-9A5A636E47F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6548074"/>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igures-Black">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66" name="Rectangle 65"/>
          <p:cNvSpPr/>
          <p:nvPr/>
        </p:nvSpPr>
        <p:spPr>
          <a:xfrm>
            <a:off x="-7495" y="914399"/>
            <a:ext cx="9162288" cy="425196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9" name="Picture 8" descr="NatHIVcurriculum_logo_white_thik.png">
            <a:extLst>
              <a:ext uri="{FF2B5EF4-FFF2-40B4-BE49-F238E27FC236}">
                <a16:creationId xmlns:a16="http://schemas.microsoft.com/office/drawing/2014/main" id="{ECE1B190-E5DF-014E-8922-6D165E21D3A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2" name="Straight Connector 11">
            <a:extLst>
              <a:ext uri="{FF2B5EF4-FFF2-40B4-BE49-F238E27FC236}">
                <a16:creationId xmlns:a16="http://schemas.microsoft.com/office/drawing/2014/main" id="{C163A70B-7482-9F46-9D97-89D7085688F2}"/>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4152430"/>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Slide">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855732"/>
            <a:ext cx="9154751" cy="3474720"/>
          </a:xfrm>
          <a:prstGeom prst="rect">
            <a:avLst/>
          </a:prstGeom>
          <a:noFill/>
          <a:ln>
            <a:noFill/>
          </a:ln>
          <a:effectLst/>
        </p:spPr>
      </p:pic>
      <p:sp>
        <p:nvSpPr>
          <p:cNvPr id="282" name="Title 1"/>
          <p:cNvSpPr>
            <a:spLocks noGrp="1"/>
          </p:cNvSpPr>
          <p:nvPr>
            <p:ph type="ctrTitle" hasCustomPrompt="1"/>
          </p:nvPr>
        </p:nvSpPr>
        <p:spPr>
          <a:xfrm>
            <a:off x="438219" y="931641"/>
            <a:ext cx="8229600"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7" y="3967450"/>
            <a:ext cx="8229600"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96219"/>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8229600" cy="1463040"/>
          </a:xfrm>
          <a:prstGeom prst="rect">
            <a:avLst/>
          </a:prstGeom>
        </p:spPr>
        <p:txBody>
          <a:bodyPr lIns="91440" tIns="91440" rIns="91440" bIns="91440" anchor="ctr" anchorCtr="0">
            <a:noAutofit/>
          </a:bodyPr>
          <a:lstStyle>
            <a:lvl1pPr marL="0" indent="0" algn="l">
              <a:lnSpc>
                <a:spcPct val="100000"/>
              </a:lnSpc>
              <a:spcBef>
                <a:spcPts val="0"/>
              </a:spcBef>
              <a:spcAft>
                <a:spcPts val="0"/>
              </a:spcAft>
              <a:buNone/>
              <a:defRPr sz="17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pic>
        <p:nvPicPr>
          <p:cNvPr id="36" name="Picture 35" descr="AETC_Program-color-outline-01.png">
            <a:extLst>
              <a:ext uri="{FF2B5EF4-FFF2-40B4-BE49-F238E27FC236}">
                <a16:creationId xmlns:a16="http://schemas.microsoft.com/office/drawing/2014/main" id="{A03B4C79-6BA2-1844-BA38-7B00F609DFE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98547" y="4535473"/>
            <a:ext cx="1092764" cy="419187"/>
          </a:xfrm>
          <a:prstGeom prst="rect">
            <a:avLst/>
          </a:prstGeom>
        </p:spPr>
      </p:pic>
      <p:sp>
        <p:nvSpPr>
          <p:cNvPr id="37" name="TextBox 36">
            <a:extLst>
              <a:ext uri="{FF2B5EF4-FFF2-40B4-BE49-F238E27FC236}">
                <a16:creationId xmlns:a16="http://schemas.microsoft.com/office/drawing/2014/main" id="{477ED0BA-CD2E-4D48-9675-BF88D51DAD74}"/>
              </a:ext>
            </a:extLst>
          </p:cNvPr>
          <p:cNvSpPr txBox="1"/>
          <p:nvPr userDrawn="1"/>
        </p:nvSpPr>
        <p:spPr>
          <a:xfrm>
            <a:off x="453927" y="4493910"/>
            <a:ext cx="2280879" cy="446276"/>
          </a:xfrm>
          <a:prstGeom prst="rect">
            <a:avLst/>
          </a:prstGeom>
          <a:noFill/>
        </p:spPr>
        <p:txBody>
          <a:bodyPr wrap="square" rtlCol="0">
            <a:spAutoFit/>
          </a:bodyPr>
          <a:lstStyle/>
          <a:p>
            <a:r>
              <a:rPr lang="en-US" sz="1200" dirty="0">
                <a:solidFill>
                  <a:srgbClr val="002060"/>
                </a:solidFill>
                <a:latin typeface="Corbel" panose="020B0503020204020204" pitchFamily="34" charset="0"/>
              </a:rPr>
              <a:t>National </a:t>
            </a:r>
            <a:r>
              <a:rPr lang="en-US" sz="1200" dirty="0">
                <a:solidFill>
                  <a:srgbClr val="C00000"/>
                </a:solidFill>
                <a:latin typeface="Corbel" panose="020B0503020204020204" pitchFamily="34" charset="0"/>
              </a:rPr>
              <a:t>HIV</a:t>
            </a:r>
            <a:r>
              <a:rPr lang="en-US" sz="1200" dirty="0">
                <a:solidFill>
                  <a:srgbClr val="002060"/>
                </a:solidFill>
                <a:latin typeface="Corbel" panose="020B0503020204020204" pitchFamily="34" charset="0"/>
              </a:rPr>
              <a:t> Curriculum</a:t>
            </a:r>
            <a:br>
              <a:rPr lang="en-US" sz="1400" dirty="0">
                <a:solidFill>
                  <a:srgbClr val="002060"/>
                </a:solidFill>
                <a:latin typeface="Arial"/>
              </a:rPr>
            </a:br>
            <a:r>
              <a:rPr lang="en-US" sz="1100" dirty="0" err="1">
                <a:solidFill>
                  <a:srgbClr val="002060"/>
                </a:solidFill>
                <a:latin typeface="Arial"/>
              </a:rPr>
              <a:t>www.hiv.uw.edu</a:t>
            </a:r>
            <a:endParaRPr lang="en-US" sz="1100" dirty="0">
              <a:solidFill>
                <a:srgbClr val="002060"/>
              </a:solidFill>
              <a:latin typeface="Arial"/>
            </a:endParaRPr>
          </a:p>
        </p:txBody>
      </p:sp>
      <p:cxnSp>
        <p:nvCxnSpPr>
          <p:cNvPr id="30" name="Straight Connector 29"/>
          <p:cNvCxnSpPr>
            <a:cxnSpLocks/>
          </p:cNvCxnSpPr>
          <p:nvPr userDrawn="1"/>
        </p:nvCxnSpPr>
        <p:spPr>
          <a:xfrm>
            <a:off x="-14989" y="858320"/>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a:cxnSpLocks/>
          </p:cNvCxnSpPr>
          <p:nvPr userDrawn="1"/>
        </p:nvCxnSpPr>
        <p:spPr>
          <a:xfrm>
            <a:off x="-14989" y="4330452"/>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C3ADE2D6-1B69-A94D-B8B0-AF0AFEBE20E8}"/>
              </a:ext>
            </a:extLst>
          </p:cNvPr>
          <p:cNvCxnSpPr/>
          <p:nvPr userDrawn="1"/>
        </p:nvCxnSpPr>
        <p:spPr>
          <a:xfrm>
            <a:off x="531020" y="4724855"/>
            <a:ext cx="1536192" cy="0"/>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1869889"/>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pen Blue_No_Title">
    <p:spTree>
      <p:nvGrpSpPr>
        <p:cNvPr id="1" name=""/>
        <p:cNvGrpSpPr/>
        <p:nvPr/>
      </p:nvGrpSpPr>
      <p:grpSpPr>
        <a:xfrm>
          <a:off x="0" y="0"/>
          <a:ext cx="0" cy="0"/>
          <a:chOff x="0" y="0"/>
          <a:chExt cx="0" cy="0"/>
        </a:xfrm>
      </p:grpSpPr>
      <p:pic>
        <p:nvPicPr>
          <p:cNvPr id="12" name="Picture 11" descr="Blue_Background.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606" y="2"/>
            <a:ext cx="9155137" cy="5160516"/>
          </a:xfrm>
          <a:prstGeom prst="rect">
            <a:avLst/>
          </a:prstGeom>
        </p:spPr>
      </p:pic>
      <p:pic>
        <p:nvPicPr>
          <p:cNvPr id="5" name="Picture 4" descr="NatHIVcurriculum_logo_white_thik.png">
            <a:extLst>
              <a:ext uri="{FF2B5EF4-FFF2-40B4-BE49-F238E27FC236}">
                <a16:creationId xmlns:a16="http://schemas.microsoft.com/office/drawing/2014/main" id="{4417462E-BA3E-4849-AC3A-387A995D31C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spTree>
    <p:extLst>
      <p:ext uri="{BB962C8B-B14F-4D97-AF65-F5344CB8AC3E}">
        <p14:creationId xmlns:p14="http://schemas.microsoft.com/office/powerpoint/2010/main" val="375961709"/>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isclosu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509BA65-A34C-F344-8542-C4A4DC949BD8}"/>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57" name="Rectangle 56"/>
          <p:cNvSpPr/>
          <p:nvPr/>
        </p:nvSpPr>
        <p:spPr>
          <a:xfrm>
            <a:off x="323850" y="269271"/>
            <a:ext cx="8503918" cy="461665"/>
          </a:xfrm>
          <a:prstGeom prst="rect">
            <a:avLst/>
          </a:prstGeom>
        </p:spPr>
        <p:txBody>
          <a:bodyPr wrap="square" lIns="68580" anchor="ctr">
            <a:spAutoFit/>
          </a:bodyPr>
          <a:lstStyle/>
          <a:p>
            <a:pPr defTabSz="342900">
              <a:spcAft>
                <a:spcPts val="0"/>
              </a:spcAft>
            </a:pPr>
            <a:r>
              <a:rPr lang="en-US" sz="2400" cap="none" baseline="0" dirty="0">
                <a:solidFill>
                  <a:schemeClr val="bg1"/>
                </a:solidFill>
                <a:latin typeface="Arial" pitchFamily="-108" charset="0"/>
                <a:ea typeface="ＭＳ Ｐゴシック" pitchFamily="-108" charset="-128"/>
                <a:cs typeface="ＭＳ Ｐゴシック" pitchFamily="-108" charset="-128"/>
              </a:rPr>
              <a:t>Disclosures</a:t>
            </a:r>
          </a:p>
        </p:txBody>
      </p:sp>
      <p:sp>
        <p:nvSpPr>
          <p:cNvPr id="2" name="Title 1"/>
          <p:cNvSpPr>
            <a:spLocks noGrp="1"/>
          </p:cNvSpPr>
          <p:nvPr>
            <p:ph type="title" hasCustomPrompt="1"/>
          </p:nvPr>
        </p:nvSpPr>
        <p:spPr>
          <a:xfrm>
            <a:off x="323850" y="1266332"/>
            <a:ext cx="8515350" cy="2804922"/>
          </a:xfrm>
          <a:prstGeom prst="rect">
            <a:avLst/>
          </a:prstGeom>
        </p:spPr>
        <p:txBody>
          <a:bodyPr anchor="t" anchorCtr="0">
            <a:normAutofit/>
          </a:bodyPr>
          <a:lstStyle>
            <a:lvl1pPr algn="l">
              <a:defRPr sz="2000" baseline="0">
                <a:solidFill>
                  <a:schemeClr val="bg1"/>
                </a:solidFill>
                <a:latin typeface="Arial"/>
                <a:cs typeface="Arial"/>
              </a:defRPr>
            </a:lvl1pPr>
          </a:lstStyle>
          <a:p>
            <a:r>
              <a:rPr lang="en-US" dirty="0"/>
              <a:t>Type in Speaker name, disclosure information</a:t>
            </a:r>
          </a:p>
        </p:txBody>
      </p:sp>
      <p:cxnSp>
        <p:nvCxnSpPr>
          <p:cNvPr id="9" name="Straight Connector 8"/>
          <p:cNvCxnSpPr/>
          <p:nvPr/>
        </p:nvCxnSpPr>
        <p:spPr>
          <a:xfrm>
            <a:off x="1"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2427498"/>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Open White ">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23850" y="97263"/>
            <a:ext cx="8497062" cy="818388"/>
          </a:xfrm>
          <a:prstGeom prst="rect">
            <a:avLst/>
          </a:prstGeom>
        </p:spPr>
        <p:txBody>
          <a:bodyPr anchor="ctr" anchorCtr="0">
            <a:normAutofit/>
          </a:bodyPr>
          <a:lstStyle>
            <a:lvl1pPr algn="l">
              <a:defRPr sz="2400" baseline="0">
                <a:solidFill>
                  <a:schemeClr val="tx1"/>
                </a:solidFill>
                <a:latin typeface="Arial"/>
                <a:cs typeface="Arial"/>
              </a:defRPr>
            </a:lvl1pPr>
          </a:lstStyle>
          <a:p>
            <a:r>
              <a:rPr lang="en-US" dirty="0"/>
              <a:t>Open White Layout: click to add title</a:t>
            </a:r>
          </a:p>
        </p:txBody>
      </p:sp>
      <p:sp>
        <p:nvSpPr>
          <p:cNvPr id="52"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53" name="Logo Stacked V2">
            <a:extLst>
              <a:ext uri="{FF2B5EF4-FFF2-40B4-BE49-F238E27FC236}">
                <a16:creationId xmlns:a16="http://schemas.microsoft.com/office/drawing/2014/main" id="{9EBAE904-6B14-1B48-83A6-BBB10B6B166D}"/>
              </a:ext>
            </a:extLst>
          </p:cNvPr>
          <p:cNvGrpSpPr>
            <a:grpSpLocks noChangeAspect="1"/>
          </p:cNvGrpSpPr>
          <p:nvPr userDrawn="1"/>
        </p:nvGrpSpPr>
        <p:grpSpPr>
          <a:xfrm>
            <a:off x="8071600" y="4860986"/>
            <a:ext cx="993262" cy="226314"/>
            <a:chOff x="680865" y="3439338"/>
            <a:chExt cx="4686473" cy="1068091"/>
          </a:xfrm>
        </p:grpSpPr>
        <p:pic>
          <p:nvPicPr>
            <p:cNvPr id="54" name="Logomark V2">
              <a:extLst>
                <a:ext uri="{FF2B5EF4-FFF2-40B4-BE49-F238E27FC236}">
                  <a16:creationId xmlns:a16="http://schemas.microsoft.com/office/drawing/2014/main" id="{C461C26B-1458-204F-BE5C-3AB328773B0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55" name="Nat HIV Cur logo type stacked">
              <a:extLst>
                <a:ext uri="{FF2B5EF4-FFF2-40B4-BE49-F238E27FC236}">
                  <a16:creationId xmlns:a16="http://schemas.microsoft.com/office/drawing/2014/main" id="{51D397EA-35B7-3441-A55C-06ED32AA7A92}"/>
                </a:ext>
              </a:extLst>
            </p:cNvPr>
            <p:cNvGrpSpPr>
              <a:grpSpLocks noChangeAspect="1"/>
            </p:cNvGrpSpPr>
            <p:nvPr/>
          </p:nvGrpSpPr>
          <p:grpSpPr bwMode="auto">
            <a:xfrm>
              <a:off x="1898650" y="3455065"/>
              <a:ext cx="3468688" cy="1036638"/>
              <a:chOff x="1196" y="1585"/>
              <a:chExt cx="2185" cy="653"/>
            </a:xfrm>
          </p:grpSpPr>
          <p:sp>
            <p:nvSpPr>
              <p:cNvPr id="56" name="Freeform 5">
                <a:extLst>
                  <a:ext uri="{FF2B5EF4-FFF2-40B4-BE49-F238E27FC236}">
                    <a16:creationId xmlns:a16="http://schemas.microsoft.com/office/drawing/2014/main" id="{4A59C6AF-A84B-234D-B668-6A55C53F2425}"/>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6">
                <a:extLst>
                  <a:ext uri="{FF2B5EF4-FFF2-40B4-BE49-F238E27FC236}">
                    <a16:creationId xmlns:a16="http://schemas.microsoft.com/office/drawing/2014/main" id="{9AAFF09C-53A7-E040-8D61-60CDC19732B7}"/>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7">
                <a:extLst>
                  <a:ext uri="{FF2B5EF4-FFF2-40B4-BE49-F238E27FC236}">
                    <a16:creationId xmlns:a16="http://schemas.microsoft.com/office/drawing/2014/main" id="{4D666CC3-245B-9B41-9FA0-31D76202512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8">
                <a:extLst>
                  <a:ext uri="{FF2B5EF4-FFF2-40B4-BE49-F238E27FC236}">
                    <a16:creationId xmlns:a16="http://schemas.microsoft.com/office/drawing/2014/main" id="{BEF789A9-FFBD-7E45-B2EF-E8616256CBC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9">
                <a:extLst>
                  <a:ext uri="{FF2B5EF4-FFF2-40B4-BE49-F238E27FC236}">
                    <a16:creationId xmlns:a16="http://schemas.microsoft.com/office/drawing/2014/main" id="{8E3837A3-FC59-9E47-8447-47DAFFFDB8B8}"/>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1" name="Freeform 10">
                <a:extLst>
                  <a:ext uri="{FF2B5EF4-FFF2-40B4-BE49-F238E27FC236}">
                    <a16:creationId xmlns:a16="http://schemas.microsoft.com/office/drawing/2014/main" id="{2577CF09-76A8-8E40-A352-482446F601BF}"/>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2" name="Freeform 11">
                <a:extLst>
                  <a:ext uri="{FF2B5EF4-FFF2-40B4-BE49-F238E27FC236}">
                    <a16:creationId xmlns:a16="http://schemas.microsoft.com/office/drawing/2014/main" id="{F03383E1-C861-B24E-A6CD-14C82258BFF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3" name="Freeform 12">
                <a:extLst>
                  <a:ext uri="{FF2B5EF4-FFF2-40B4-BE49-F238E27FC236}">
                    <a16:creationId xmlns:a16="http://schemas.microsoft.com/office/drawing/2014/main" id="{A73CCD6E-EFBC-DC4C-986E-78059667158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4" name="Freeform 13">
                <a:extLst>
                  <a:ext uri="{FF2B5EF4-FFF2-40B4-BE49-F238E27FC236}">
                    <a16:creationId xmlns:a16="http://schemas.microsoft.com/office/drawing/2014/main" id="{3418AF55-7EDF-F24C-BE52-B409F8A6B8F6}"/>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5" name="Freeform 14">
                <a:extLst>
                  <a:ext uri="{FF2B5EF4-FFF2-40B4-BE49-F238E27FC236}">
                    <a16:creationId xmlns:a16="http://schemas.microsoft.com/office/drawing/2014/main" id="{87790804-A0D0-164B-87AB-DC0652C0C2BF}"/>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6" name="Freeform 15">
                <a:extLst>
                  <a:ext uri="{FF2B5EF4-FFF2-40B4-BE49-F238E27FC236}">
                    <a16:creationId xmlns:a16="http://schemas.microsoft.com/office/drawing/2014/main" id="{06AB5723-92F3-DA40-BDE0-F09908F1898E}"/>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7" name="Freeform 16">
                <a:extLst>
                  <a:ext uri="{FF2B5EF4-FFF2-40B4-BE49-F238E27FC236}">
                    <a16:creationId xmlns:a16="http://schemas.microsoft.com/office/drawing/2014/main" id="{25FEB00F-A3CD-894A-BA1D-70DA7F66598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8" name="Freeform 17">
                <a:extLst>
                  <a:ext uri="{FF2B5EF4-FFF2-40B4-BE49-F238E27FC236}">
                    <a16:creationId xmlns:a16="http://schemas.microsoft.com/office/drawing/2014/main" id="{5F7402C8-594E-1548-BAE0-7D4603FA91EE}"/>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9" name="Freeform 18">
                <a:extLst>
                  <a:ext uri="{FF2B5EF4-FFF2-40B4-BE49-F238E27FC236}">
                    <a16:creationId xmlns:a16="http://schemas.microsoft.com/office/drawing/2014/main" id="{82F0F2A1-5C5C-D84E-B5C2-70E5BA1D3D7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0" name="Freeform 19">
                <a:extLst>
                  <a:ext uri="{FF2B5EF4-FFF2-40B4-BE49-F238E27FC236}">
                    <a16:creationId xmlns:a16="http://schemas.microsoft.com/office/drawing/2014/main" id="{6E2DD568-78A3-F940-8FD6-5990C7005AC9}"/>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1" name="Freeform 20">
                <a:extLst>
                  <a:ext uri="{FF2B5EF4-FFF2-40B4-BE49-F238E27FC236}">
                    <a16:creationId xmlns:a16="http://schemas.microsoft.com/office/drawing/2014/main" id="{A5C8CAAC-9DE7-7849-923A-9C2011237E9C}"/>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2" name="Freeform 21">
                <a:extLst>
                  <a:ext uri="{FF2B5EF4-FFF2-40B4-BE49-F238E27FC236}">
                    <a16:creationId xmlns:a16="http://schemas.microsoft.com/office/drawing/2014/main" id="{FF7CBDAF-9D87-EF4D-84C8-D431F56659F0}"/>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3" name="Freeform 22">
                <a:extLst>
                  <a:ext uri="{FF2B5EF4-FFF2-40B4-BE49-F238E27FC236}">
                    <a16:creationId xmlns:a16="http://schemas.microsoft.com/office/drawing/2014/main" id="{B6C49B7C-414B-8F41-BE88-E5603544033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4" name="Freeform 23">
                <a:extLst>
                  <a:ext uri="{FF2B5EF4-FFF2-40B4-BE49-F238E27FC236}">
                    <a16:creationId xmlns:a16="http://schemas.microsoft.com/office/drawing/2014/main" id="{C4643A58-C5D9-9040-86A2-6BAB2B217DB4}"/>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5" name="Freeform 24">
                <a:extLst>
                  <a:ext uri="{FF2B5EF4-FFF2-40B4-BE49-F238E27FC236}">
                    <a16:creationId xmlns:a16="http://schemas.microsoft.com/office/drawing/2014/main" id="{36AA4B85-D40D-6940-AB35-C63F27367226}"/>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6" name="Freeform 25">
                <a:extLst>
                  <a:ext uri="{FF2B5EF4-FFF2-40B4-BE49-F238E27FC236}">
                    <a16:creationId xmlns:a16="http://schemas.microsoft.com/office/drawing/2014/main" id="{579A644D-1D25-C746-BBA2-72FD6F12D30E}"/>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2110182743"/>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cknowledge_HRSA">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35" name="Rectangle 34"/>
          <p:cNvSpPr/>
          <p:nvPr userDrawn="1"/>
        </p:nvSpPr>
        <p:spPr>
          <a:xfrm>
            <a:off x="295189" y="89397"/>
            <a:ext cx="8503918" cy="822624"/>
          </a:xfrm>
          <a:prstGeom prst="rect">
            <a:avLst/>
          </a:prstGeom>
        </p:spPr>
        <p:txBody>
          <a:bodyPr wrap="square" lIns="68580" anchor="ctr">
            <a:normAutofit/>
          </a:bodyPr>
          <a:lstStyle/>
          <a:p>
            <a:pPr defTabSz="342900">
              <a:spcAft>
                <a:spcPts val="0"/>
              </a:spcAft>
            </a:pPr>
            <a:r>
              <a:rPr lang="en-US" sz="2400" cap="none" baseline="0">
                <a:solidFill>
                  <a:schemeClr val="bg1"/>
                </a:solidFill>
                <a:latin typeface="Arial" pitchFamily="-108" charset="0"/>
                <a:ea typeface="ＭＳ Ｐゴシック" pitchFamily="-108" charset="-128"/>
                <a:cs typeface="ＭＳ Ｐゴシック" pitchFamily="-108" charset="-128"/>
              </a:rPr>
              <a:t>Acknowledgments</a:t>
            </a:r>
            <a:endParaRPr lang="en-US" sz="2400" cap="none" baseline="0" dirty="0">
              <a:solidFill>
                <a:schemeClr val="bg1"/>
              </a:solidFill>
              <a:latin typeface="Arial" pitchFamily="-108" charset="0"/>
              <a:ea typeface="ＭＳ Ｐゴシック" pitchFamily="-108" charset="-128"/>
              <a:cs typeface="ＭＳ Ｐゴシック" pitchFamily="-108" charset="-128"/>
            </a:endParaRPr>
          </a:p>
        </p:txBody>
      </p:sp>
      <p:cxnSp>
        <p:nvCxnSpPr>
          <p:cNvPr id="32" name="Straight Connector 31">
            <a:extLst>
              <a:ext uri="{FF2B5EF4-FFF2-40B4-BE49-F238E27FC236}">
                <a16:creationId xmlns:a16="http://schemas.microsoft.com/office/drawing/2014/main" id="{BDC6986E-3A3F-0247-8FD0-66D5A81FDF2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5B1CDD72-3EE1-8AA0-00ED-B78E18652EA4}"/>
              </a:ext>
            </a:extLst>
          </p:cNvPr>
          <p:cNvSpPr txBox="1"/>
          <p:nvPr userDrawn="1"/>
        </p:nvSpPr>
        <p:spPr>
          <a:xfrm>
            <a:off x="462066" y="1206396"/>
            <a:ext cx="8221581" cy="1606787"/>
          </a:xfrm>
          <a:prstGeom prst="rect">
            <a:avLst/>
          </a:prstGeom>
          <a:noFill/>
        </p:spPr>
        <p:txBody>
          <a:bodyPr wrap="square" rtlCol="0">
            <a:spAutoFit/>
          </a:bodyPr>
          <a:lstStyle/>
          <a:p>
            <a:pPr>
              <a:lnSpc>
                <a:spcPts val="2400"/>
              </a:lnSpc>
            </a:pPr>
            <a:r>
              <a:rPr lang="en-US" sz="1800" dirty="0">
                <a:solidFill>
                  <a:schemeClr val="tx1"/>
                </a:solidFill>
                <a:latin typeface="Arial"/>
              </a:rPr>
              <a:t>The production of this </a:t>
            </a:r>
            <a:r>
              <a:rPr lang="en-US" sz="1800" b="1" dirty="0">
                <a:solidFill>
                  <a:srgbClr val="222869"/>
                </a:solidFill>
                <a:latin typeface="Arial"/>
              </a:rPr>
              <a:t>National </a:t>
            </a:r>
            <a:r>
              <a:rPr lang="en-US" sz="1800" b="1" dirty="0">
                <a:solidFill>
                  <a:srgbClr val="C1171E"/>
                </a:solidFill>
                <a:latin typeface="Arial"/>
              </a:rPr>
              <a:t>HIV </a:t>
            </a:r>
            <a:r>
              <a:rPr lang="en-US" sz="1800" b="1" dirty="0">
                <a:solidFill>
                  <a:srgbClr val="222869"/>
                </a:solidFill>
                <a:latin typeface="Arial"/>
              </a:rPr>
              <a:t>Curriculum</a:t>
            </a:r>
            <a:r>
              <a:rPr lang="en-US" sz="1800" dirty="0">
                <a:solidFill>
                  <a:schemeClr val="tx1"/>
                </a:solidFill>
                <a:latin typeface="Arial"/>
              </a:rPr>
              <a:t> Mini-Lecture was supported by Grant U1OHA32104 from the Health Resources and Services Administration (HRSA) of the U.S. Department of Health and Human Services (HHS). Its contents are solely the responsibility of the University of Washington IDEA Program and do not necessarily represent the official views of HRSA or HHS. </a:t>
            </a:r>
          </a:p>
        </p:txBody>
      </p:sp>
      <p:pic>
        <p:nvPicPr>
          <p:cNvPr id="36" name="Picture 35" descr="AETC_Program-color-outline-01.png">
            <a:extLst>
              <a:ext uri="{FF2B5EF4-FFF2-40B4-BE49-F238E27FC236}">
                <a16:creationId xmlns:a16="http://schemas.microsoft.com/office/drawing/2014/main" id="{6202D818-35D1-91A8-E4DD-A3CB7816130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1549" y="3801943"/>
            <a:ext cx="1951461" cy="640080"/>
          </a:xfrm>
          <a:prstGeom prst="rect">
            <a:avLst/>
          </a:prstGeom>
        </p:spPr>
      </p:pic>
      <p:grpSp>
        <p:nvGrpSpPr>
          <p:cNvPr id="37" name="Logo Stacked V2">
            <a:extLst>
              <a:ext uri="{FF2B5EF4-FFF2-40B4-BE49-F238E27FC236}">
                <a16:creationId xmlns:a16="http://schemas.microsoft.com/office/drawing/2014/main" id="{990F1EDC-1DB5-EBAE-3CE9-595A75C1A799}"/>
              </a:ext>
            </a:extLst>
          </p:cNvPr>
          <p:cNvGrpSpPr>
            <a:grpSpLocks noChangeAspect="1"/>
          </p:cNvGrpSpPr>
          <p:nvPr userDrawn="1"/>
        </p:nvGrpSpPr>
        <p:grpSpPr>
          <a:xfrm>
            <a:off x="3376350" y="3803044"/>
            <a:ext cx="2404630" cy="563949"/>
            <a:chOff x="680865" y="3439338"/>
            <a:chExt cx="4686473" cy="1068091"/>
          </a:xfrm>
        </p:grpSpPr>
        <p:pic>
          <p:nvPicPr>
            <p:cNvPr id="38" name="Logomark V2">
              <a:extLst>
                <a:ext uri="{FF2B5EF4-FFF2-40B4-BE49-F238E27FC236}">
                  <a16:creationId xmlns:a16="http://schemas.microsoft.com/office/drawing/2014/main" id="{07BDD23E-5F22-C206-9F80-90C6C3A66D81}"/>
                </a:ext>
              </a:extLst>
            </p:cNvPr>
            <p:cNvPicPr>
              <a:picLocks noChangeAspect="1"/>
            </p:cNvPicPr>
            <p:nvPr/>
          </p:nvPicPr>
          <p:blipFill>
            <a:blip r:embed="rId4"/>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CCE1F43E-2566-50AA-5486-2053503615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E45FEB8F-00F7-E411-3898-5A10D08B92E9}"/>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2" name="Freeform 6">
                <a:extLst>
                  <a:ext uri="{FF2B5EF4-FFF2-40B4-BE49-F238E27FC236}">
                    <a16:creationId xmlns:a16="http://schemas.microsoft.com/office/drawing/2014/main" id="{66E950A7-3025-7E3E-0DFD-6B21938568F4}"/>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3" name="Freeform 7">
                <a:extLst>
                  <a:ext uri="{FF2B5EF4-FFF2-40B4-BE49-F238E27FC236}">
                    <a16:creationId xmlns:a16="http://schemas.microsoft.com/office/drawing/2014/main" id="{9B586105-F97C-6C36-ACF1-F4D52CBD776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4" name="Freeform 8">
                <a:extLst>
                  <a:ext uri="{FF2B5EF4-FFF2-40B4-BE49-F238E27FC236}">
                    <a16:creationId xmlns:a16="http://schemas.microsoft.com/office/drawing/2014/main" id="{2BAD9CA9-B631-EF8E-8937-661F8971D008}"/>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5" name="Freeform 9">
                <a:extLst>
                  <a:ext uri="{FF2B5EF4-FFF2-40B4-BE49-F238E27FC236}">
                    <a16:creationId xmlns:a16="http://schemas.microsoft.com/office/drawing/2014/main" id="{9DFD11F3-2C52-A621-91F1-D4E15310F69C}"/>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6" name="Freeform 10">
                <a:extLst>
                  <a:ext uri="{FF2B5EF4-FFF2-40B4-BE49-F238E27FC236}">
                    <a16:creationId xmlns:a16="http://schemas.microsoft.com/office/drawing/2014/main" id="{3924B121-EC30-DFD4-AD09-8FC41C09BC6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7" name="Freeform 11">
                <a:extLst>
                  <a:ext uri="{FF2B5EF4-FFF2-40B4-BE49-F238E27FC236}">
                    <a16:creationId xmlns:a16="http://schemas.microsoft.com/office/drawing/2014/main" id="{62406ADA-3FA8-9CC1-B18F-BC30C917595A}"/>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8" name="Freeform 12">
                <a:extLst>
                  <a:ext uri="{FF2B5EF4-FFF2-40B4-BE49-F238E27FC236}">
                    <a16:creationId xmlns:a16="http://schemas.microsoft.com/office/drawing/2014/main" id="{1425549B-3664-9AB8-9C60-AD8E95A25AA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9" name="Freeform 13">
                <a:extLst>
                  <a:ext uri="{FF2B5EF4-FFF2-40B4-BE49-F238E27FC236}">
                    <a16:creationId xmlns:a16="http://schemas.microsoft.com/office/drawing/2014/main" id="{AB1D8A4F-ED74-7839-A0A7-CF68F186BBCC}"/>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0" name="Freeform 14">
                <a:extLst>
                  <a:ext uri="{FF2B5EF4-FFF2-40B4-BE49-F238E27FC236}">
                    <a16:creationId xmlns:a16="http://schemas.microsoft.com/office/drawing/2014/main" id="{B262DC15-9597-7F8E-97B1-16E5B75D8634}"/>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1" name="Freeform 15">
                <a:extLst>
                  <a:ext uri="{FF2B5EF4-FFF2-40B4-BE49-F238E27FC236}">
                    <a16:creationId xmlns:a16="http://schemas.microsoft.com/office/drawing/2014/main" id="{2A26241E-09CE-874D-43CA-0DF0CFBF183A}"/>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2" name="Freeform 16">
                <a:extLst>
                  <a:ext uri="{FF2B5EF4-FFF2-40B4-BE49-F238E27FC236}">
                    <a16:creationId xmlns:a16="http://schemas.microsoft.com/office/drawing/2014/main" id="{681BD4B9-30CF-DE01-6E04-AD8ED9262B6F}"/>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3" name="Freeform 17">
                <a:extLst>
                  <a:ext uri="{FF2B5EF4-FFF2-40B4-BE49-F238E27FC236}">
                    <a16:creationId xmlns:a16="http://schemas.microsoft.com/office/drawing/2014/main" id="{82F92E4E-A653-1D89-649E-587F6988DBE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4" name="Freeform 18">
                <a:extLst>
                  <a:ext uri="{FF2B5EF4-FFF2-40B4-BE49-F238E27FC236}">
                    <a16:creationId xmlns:a16="http://schemas.microsoft.com/office/drawing/2014/main" id="{40601294-9288-9E71-1F85-4A844AA41FEF}"/>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5" name="Freeform 19">
                <a:extLst>
                  <a:ext uri="{FF2B5EF4-FFF2-40B4-BE49-F238E27FC236}">
                    <a16:creationId xmlns:a16="http://schemas.microsoft.com/office/drawing/2014/main" id="{9FCA86EF-097A-99EE-C2E3-3F369BF2427C}"/>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6" name="Freeform 20">
                <a:extLst>
                  <a:ext uri="{FF2B5EF4-FFF2-40B4-BE49-F238E27FC236}">
                    <a16:creationId xmlns:a16="http://schemas.microsoft.com/office/drawing/2014/main" id="{1245B472-3F8D-CD02-5C33-78218BC644FE}"/>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7" name="Freeform 21">
                <a:extLst>
                  <a:ext uri="{FF2B5EF4-FFF2-40B4-BE49-F238E27FC236}">
                    <a16:creationId xmlns:a16="http://schemas.microsoft.com/office/drawing/2014/main" id="{D613E3F1-5960-2008-58FA-3064B61154CF}"/>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8" name="Freeform 22">
                <a:extLst>
                  <a:ext uri="{FF2B5EF4-FFF2-40B4-BE49-F238E27FC236}">
                    <a16:creationId xmlns:a16="http://schemas.microsoft.com/office/drawing/2014/main" id="{47994C3E-A589-0E76-98F1-F60F3CCEB4B4}"/>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9" name="Freeform 23">
                <a:extLst>
                  <a:ext uri="{FF2B5EF4-FFF2-40B4-BE49-F238E27FC236}">
                    <a16:creationId xmlns:a16="http://schemas.microsoft.com/office/drawing/2014/main" id="{EE8D9322-3A33-C472-2D29-CCAB5E7DC167}"/>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60" name="Freeform 24">
                <a:extLst>
                  <a:ext uri="{FF2B5EF4-FFF2-40B4-BE49-F238E27FC236}">
                    <a16:creationId xmlns:a16="http://schemas.microsoft.com/office/drawing/2014/main" id="{3DBD9D93-D472-BBEC-20F3-02492DED13E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61" name="Freeform 25">
                <a:extLst>
                  <a:ext uri="{FF2B5EF4-FFF2-40B4-BE49-F238E27FC236}">
                    <a16:creationId xmlns:a16="http://schemas.microsoft.com/office/drawing/2014/main" id="{5CE505BE-78A4-3604-B3FD-FDCCFFD9FD9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grpSp>
      <p:pic>
        <p:nvPicPr>
          <p:cNvPr id="62" name="Picture 61">
            <a:extLst>
              <a:ext uri="{FF2B5EF4-FFF2-40B4-BE49-F238E27FC236}">
                <a16:creationId xmlns:a16="http://schemas.microsoft.com/office/drawing/2014/main" id="{BA06E011-44F5-F2BB-6D3B-01C49F9F03E6}"/>
              </a:ext>
            </a:extLst>
          </p:cNvPr>
          <p:cNvPicPr>
            <a:picLocks noChangeAspect="1"/>
          </p:cNvPicPr>
          <p:nvPr userDrawn="1"/>
        </p:nvPicPr>
        <p:blipFill>
          <a:blip r:embed="rId5"/>
          <a:stretch>
            <a:fillRect/>
          </a:stretch>
        </p:blipFill>
        <p:spPr>
          <a:xfrm>
            <a:off x="6471603" y="3801943"/>
            <a:ext cx="2204669" cy="576072"/>
          </a:xfrm>
          <a:prstGeom prst="rect">
            <a:avLst/>
          </a:prstGeom>
        </p:spPr>
      </p:pic>
    </p:spTree>
    <p:extLst>
      <p:ext uri="{BB962C8B-B14F-4D97-AF65-F5344CB8AC3E}">
        <p14:creationId xmlns:p14="http://schemas.microsoft.com/office/powerpoint/2010/main" val="2916106333"/>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Membrane-Low">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4" name="Rectangle 3"/>
          <p:cNvSpPr>
            <a:spLocks noChangeArrowheads="1"/>
          </p:cNvSpPr>
          <p:nvPr userDrawn="1"/>
        </p:nvSpPr>
        <p:spPr bwMode="ltGray">
          <a:xfrm>
            <a:off x="-5857" y="4343400"/>
            <a:ext cx="9162288" cy="809617"/>
          </a:xfrm>
          <a:prstGeom prst="rect">
            <a:avLst/>
          </a:prstGeom>
          <a:gradFill flip="none" rotWithShape="1">
            <a:gsLst>
              <a:gs pos="55000">
                <a:srgbClr val="A1ACB4"/>
              </a:gs>
              <a:gs pos="96000">
                <a:srgbClr val="949FAA"/>
              </a:gs>
              <a:gs pos="0">
                <a:srgbClr val="C6D6E3"/>
              </a:gs>
              <a:gs pos="100000">
                <a:srgbClr val="DEE0E3"/>
              </a:gs>
            </a:gsLst>
            <a:lin ang="16200000" scaled="0"/>
            <a:tileRect/>
          </a:gradFill>
          <a:ln w="25400">
            <a:noFill/>
            <a:miter lim="800000"/>
            <a:headEnd/>
            <a:tailEnd/>
          </a:ln>
        </p:spPr>
        <p:txBody>
          <a:bodyPr>
            <a:prstTxWarp prst="textNoShape">
              <a:avLst/>
            </a:prstTxWarp>
          </a:bodyPr>
          <a:lstStyle/>
          <a:p>
            <a:r>
              <a:rPr lang="en-US" sz="1800"/>
              <a:t> </a:t>
            </a:r>
          </a:p>
        </p:txBody>
      </p:sp>
      <p:pic>
        <p:nvPicPr>
          <p:cNvPr id="36" name="Picture 35" descr="Membrane_Light.png"/>
          <p:cNvPicPr>
            <a:picLocks noChangeAspect="1"/>
          </p:cNvPicPr>
          <p:nvPr userDrawn="1"/>
        </p:nvPicPr>
        <p:blipFill>
          <a:blip r:embed="rId3">
            <a:alphaModFix amt="61000"/>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a:ext>
            </a:extLst>
          </a:blip>
          <a:stretch>
            <a:fillRect/>
          </a:stretch>
        </p:blipFill>
        <p:spPr>
          <a:xfrm>
            <a:off x="-38100" y="3973951"/>
            <a:ext cx="9235441" cy="398024"/>
          </a:xfrm>
          <a:prstGeom prst="rect">
            <a:avLst/>
          </a:prstGeom>
        </p:spPr>
      </p:pic>
      <p:grpSp>
        <p:nvGrpSpPr>
          <p:cNvPr id="8" name="Logo Stacked V2"/>
          <p:cNvGrpSpPr>
            <a:grpSpLocks noChangeAspect="1"/>
          </p:cNvGrpSpPr>
          <p:nvPr userDrawn="1"/>
        </p:nvGrpSpPr>
        <p:grpSpPr>
          <a:xfrm>
            <a:off x="7852253" y="4871569"/>
            <a:ext cx="1203637" cy="205739"/>
            <a:chOff x="680865" y="3439338"/>
            <a:chExt cx="4686473" cy="1068091"/>
          </a:xfrm>
        </p:grpSpPr>
        <p:pic>
          <p:nvPicPr>
            <p:cNvPr id="9" name="Logomark V2"/>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11" name="Nat HIV Cur logo type stacked"/>
            <p:cNvGrpSpPr>
              <a:grpSpLocks noChangeAspect="1"/>
            </p:cNvGrpSpPr>
            <p:nvPr/>
          </p:nvGrpSpPr>
          <p:grpSpPr bwMode="auto">
            <a:xfrm>
              <a:off x="1898650" y="3455065"/>
              <a:ext cx="3468688" cy="1036638"/>
              <a:chOff x="1196" y="1585"/>
              <a:chExt cx="2185" cy="653"/>
            </a:xfrm>
          </p:grpSpPr>
          <p:sp>
            <p:nvSpPr>
              <p:cNvPr id="13" name="Freeform 5"/>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4" name="Freeform 6"/>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5" name="Freeform 7"/>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6" name="Freeform 8"/>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7" name="Freeform 9"/>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8" name="Freeform 10"/>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9" name="Freeform 11"/>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0" name="Freeform 12"/>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1" name="Freeform 13"/>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2" name="Freeform 14"/>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3" name="Freeform 15"/>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4" name="Freeform 16"/>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5" name="Freeform 17"/>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6" name="Freeform 18"/>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7" name="Freeform 19"/>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8" name="Freeform 20"/>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9" name="Freeform 21"/>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0" name="Freeform 22"/>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1" name="Freeform 23"/>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2" name="Freeform 24"/>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3" name="Freeform 25"/>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grpSp>
      <p:cxnSp>
        <p:nvCxnSpPr>
          <p:cNvPr id="35" name="Straight Connector 34"/>
          <p:cNvCxnSpPr/>
          <p:nvPr userDrawn="1"/>
        </p:nvCxnSpPr>
        <p:spPr>
          <a:xfrm>
            <a:off x="1" y="920736"/>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4955476"/>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7496"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496" y="-1"/>
            <a:ext cx="9162289" cy="1374344"/>
          </a:xfrm>
          <a:prstGeom prst="rect">
            <a:avLst/>
          </a:prstGeom>
        </p:spPr>
      </p:pic>
      <p:cxnSp>
        <p:nvCxnSpPr>
          <p:cNvPr id="9" name="Straight Connector 8"/>
          <p:cNvCxnSpPr/>
          <p:nvPr/>
        </p:nvCxnSpPr>
        <p:spPr>
          <a:xfrm>
            <a:off x="-9345" y="137581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9345" y="3778214"/>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NatHIVcurriculum_logo_white_thik.png">
            <a:extLst>
              <a:ext uri="{FF2B5EF4-FFF2-40B4-BE49-F238E27FC236}">
                <a16:creationId xmlns:a16="http://schemas.microsoft.com/office/drawing/2014/main" id="{AB8A0B6B-B538-9F4F-9B5E-6F68F44C4DF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11E5BFF4-B9AA-1C49-924A-3D81579F6BCD}"/>
              </a:ext>
            </a:extLst>
          </p:cNvPr>
          <p:cNvSpPr>
            <a:spLocks noGrp="1"/>
          </p:cNvSpPr>
          <p:nvPr>
            <p:ph type="title" hasCustomPrompt="1"/>
          </p:nvPr>
        </p:nvSpPr>
        <p:spPr>
          <a:xfrm>
            <a:off x="452333" y="2141759"/>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096339042"/>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53144" cy="1372972"/>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53144" cy="1372972"/>
          </a:xfrm>
          <a:prstGeom prst="rect">
            <a:avLst/>
          </a:prstGeom>
        </p:spPr>
      </p:pic>
      <p:cxnSp>
        <p:nvCxnSpPr>
          <p:cNvPr id="14" name="Straight Connector 13"/>
          <p:cNvCxnSpPr/>
          <p:nvPr/>
        </p:nvCxnSpPr>
        <p:spPr>
          <a:xfrm>
            <a:off x="-5643" y="1375816"/>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643" y="3778231"/>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0" name="Picture 9" descr="NatHIVcurriculum_logo_white_thik.png">
            <a:extLst>
              <a:ext uri="{FF2B5EF4-FFF2-40B4-BE49-F238E27FC236}">
                <a16:creationId xmlns:a16="http://schemas.microsoft.com/office/drawing/2014/main" id="{3E581CB9-9A7F-9C49-B30C-B8C41541F50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1" name="Title 4">
            <a:extLst>
              <a:ext uri="{FF2B5EF4-FFF2-40B4-BE49-F238E27FC236}">
                <a16:creationId xmlns:a16="http://schemas.microsoft.com/office/drawing/2014/main" id="{0337FAAB-7324-A445-8B9B-43EB1A6CE6DE}"/>
              </a:ext>
            </a:extLst>
          </p:cNvPr>
          <p:cNvSpPr txBox="1">
            <a:spLocks/>
          </p:cNvSpPr>
          <p:nvPr userDrawn="1"/>
        </p:nvSpPr>
        <p:spPr>
          <a:xfrm>
            <a:off x="1" y="2077916"/>
            <a:ext cx="9143999" cy="971550"/>
          </a:xfrm>
          <a:prstGeom prst="rect">
            <a:avLst/>
          </a:prstGeom>
          <a:solidFill>
            <a:srgbClr val="0070C0">
              <a:alpha val="15000"/>
            </a:srgbClr>
          </a:solidFill>
        </p:spPr>
        <p:txBody>
          <a:bodyPr tIns="0" anchor="ctr">
            <a:normAutofit/>
          </a:bodyPr>
          <a:lstStyle/>
          <a:p>
            <a:pPr marL="0" marR="0" lvl="0" indent="0" algn="ctr" defTabSz="685800" rtl="0" eaLnBrk="1" fontAlgn="auto" latinLnBrk="0" hangingPunct="1">
              <a:lnSpc>
                <a:spcPts val="28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sp>
        <p:nvSpPr>
          <p:cNvPr id="13" name="Title 1">
            <a:extLst>
              <a:ext uri="{FF2B5EF4-FFF2-40B4-BE49-F238E27FC236}">
                <a16:creationId xmlns:a16="http://schemas.microsoft.com/office/drawing/2014/main" id="{A7E5160C-85AC-7248-84C1-AB4B33AAEE8B}"/>
              </a:ext>
            </a:extLst>
          </p:cNvPr>
          <p:cNvSpPr>
            <a:spLocks noGrp="1"/>
          </p:cNvSpPr>
          <p:nvPr>
            <p:ph type="title" hasCustomPrompt="1"/>
          </p:nvPr>
        </p:nvSpPr>
        <p:spPr>
          <a:xfrm>
            <a:off x="459306" y="2078649"/>
            <a:ext cx="8229568" cy="956120"/>
          </a:xfrm>
          <a:prstGeom prst="rect">
            <a:avLst/>
          </a:prstGeom>
        </p:spPr>
        <p:txBody>
          <a:bodyPr tIns="0" anchor="ctr">
            <a:normAutofit/>
          </a:bodyPr>
          <a:lstStyle>
            <a:lvl1pPr algn="ctr">
              <a:lnSpc>
                <a:spcPts val="3000"/>
              </a:lnSpc>
              <a:defRPr sz="2400" b="1" cap="none">
                <a:solidFill>
                  <a:schemeClr val="tx2"/>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290517799"/>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Thick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374344"/>
          </a:xfrm>
          <a:prstGeom prst="rect">
            <a:avLst/>
          </a:prstGeom>
        </p:spPr>
      </p:pic>
      <p:sp>
        <p:nvSpPr>
          <p:cNvPr id="10" name="Rectangle 9"/>
          <p:cNvSpPr/>
          <p:nvPr userDrawn="1"/>
        </p:nvSpPr>
        <p:spPr>
          <a:xfrm>
            <a:off x="-876" y="1371601"/>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sp>
        <p:nvSpPr>
          <p:cNvPr id="11" name="Rectangle 10"/>
          <p:cNvSpPr/>
          <p:nvPr userDrawn="1"/>
        </p:nvSpPr>
        <p:spPr>
          <a:xfrm>
            <a:off x="-876" y="3499324"/>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pic>
        <p:nvPicPr>
          <p:cNvPr id="9" name="Picture 8" descr="NatHIVcurriculum_logo_white_thik.png">
            <a:extLst>
              <a:ext uri="{FF2B5EF4-FFF2-40B4-BE49-F238E27FC236}">
                <a16:creationId xmlns:a16="http://schemas.microsoft.com/office/drawing/2014/main" id="{0FB6F301-DD77-994D-B54D-D52912FE0A5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D924EF78-34F7-6D46-B816-91F0D3BB5989}"/>
              </a:ext>
            </a:extLst>
          </p:cNvPr>
          <p:cNvSpPr>
            <a:spLocks noGrp="1"/>
          </p:cNvSpPr>
          <p:nvPr>
            <p:ph type="title" hasCustomPrompt="1"/>
          </p:nvPr>
        </p:nvSpPr>
        <p:spPr>
          <a:xfrm>
            <a:off x="452333" y="2146855"/>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1912448085"/>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igures_Images">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3A162183-E1A8-A14F-931A-7A8769D9E144}"/>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igures_Image_Credi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60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E8C9B552-E002-5C48-BB85-CEC9317C756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6849621"/>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igures + 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 name="Rectangle 2"/>
          <p:cNvSpPr/>
          <p:nvPr/>
        </p:nvSpPr>
        <p:spPr>
          <a:xfrm>
            <a:off x="0" y="920751"/>
            <a:ext cx="9162288" cy="377190"/>
          </a:xfrm>
          <a:prstGeom prst="rect">
            <a:avLst/>
          </a:prstGeom>
          <a:solidFill>
            <a:srgbClr val="6868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34" name="Text Placeholder 5"/>
          <p:cNvSpPr>
            <a:spLocks noGrp="1"/>
          </p:cNvSpPr>
          <p:nvPr>
            <p:ph type="body" sz="quarter" idx="15" hasCustomPrompt="1"/>
          </p:nvPr>
        </p:nvSpPr>
        <p:spPr>
          <a:xfrm>
            <a:off x="318914" y="941069"/>
            <a:ext cx="8503916" cy="342896"/>
          </a:xfrm>
          <a:prstGeom prst="rect">
            <a:avLst/>
          </a:prstGeom>
        </p:spPr>
        <p:txBody>
          <a:bodyPr vert="horz" anchor="ctr"/>
          <a:lstStyle>
            <a:lvl1pPr marL="0" indent="0" algn="l">
              <a:spcBef>
                <a:spcPts val="0"/>
              </a:spcBef>
              <a:buNone/>
              <a:defRPr sz="1500" b="0" baseline="0">
                <a:solidFill>
                  <a:schemeClr val="bg1"/>
                </a:solidFill>
                <a:latin typeface="Arial"/>
                <a:cs typeface="Arial"/>
              </a:defRPr>
            </a:lvl1pPr>
          </a:lstStyle>
          <a:p>
            <a:pPr lvl="0"/>
            <a:r>
              <a:rPr lang="en-US" dirty="0"/>
              <a:t>Click to Add Title </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485266"/>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Large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4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4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cxnSp>
        <p:nvCxnSpPr>
          <p:cNvPr id="32" name="Straight Connector 31"/>
          <p:cNvCxnSpPr/>
          <p:nvPr/>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1031230921"/>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53" r:id="rId1"/>
    <p:sldLayoutId id="2147483730" r:id="rId2"/>
    <p:sldLayoutId id="2147483695" r:id="rId3"/>
    <p:sldLayoutId id="2147483696" r:id="rId4"/>
    <p:sldLayoutId id="2147483714" r:id="rId5"/>
    <p:sldLayoutId id="2147483699" r:id="rId6"/>
    <p:sldLayoutId id="2147483733" r:id="rId7"/>
    <p:sldLayoutId id="2147483700" r:id="rId8"/>
    <p:sldLayoutId id="2147483738" r:id="rId9"/>
    <p:sldLayoutId id="2147483740" r:id="rId10"/>
    <p:sldLayoutId id="2147483739" r:id="rId11"/>
    <p:sldLayoutId id="2147483698" r:id="rId12"/>
    <p:sldLayoutId id="2147483752" r:id="rId13"/>
    <p:sldLayoutId id="2147483755" r:id="rId14"/>
    <p:sldLayoutId id="2147483754" r:id="rId15"/>
    <p:sldLayoutId id="2147483756" r:id="rId16"/>
    <p:sldLayoutId id="2147483735" r:id="rId17"/>
    <p:sldLayoutId id="2147483707" r:id="rId18"/>
    <p:sldLayoutId id="2147483732" r:id="rId19"/>
    <p:sldLayoutId id="2147483727" r:id="rId20"/>
    <p:sldLayoutId id="2147483694" r:id="rId21"/>
    <p:sldLayoutId id="2147483703" r:id="rId22"/>
    <p:sldLayoutId id="2147483706" r:id="rId23"/>
    <p:sldLayoutId id="2147483759" r:id="rId24"/>
  </p:sldLayoutIdLst>
  <p:transition spd="slow"/>
  <p:hf sldNum="0"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8B89747-553D-D241-B369-425B6D09E203}"/>
              </a:ext>
            </a:extLst>
          </p:cNvPr>
          <p:cNvSpPr>
            <a:spLocks noGrp="1"/>
          </p:cNvSpPr>
          <p:nvPr>
            <p:ph type="ctrTitle"/>
          </p:nvPr>
        </p:nvSpPr>
        <p:spPr/>
        <p:txBody>
          <a:bodyPr/>
          <a:lstStyle/>
          <a:p>
            <a:r>
              <a:rPr lang="en-US" dirty="0"/>
              <a:t>Treatment of </a:t>
            </a:r>
            <a:r>
              <a:rPr lang="en-US" i="1" dirty="0"/>
              <a:t>Toxoplasma</a:t>
            </a:r>
            <a:r>
              <a:rPr lang="en-US" dirty="0"/>
              <a:t> Encephalitis</a:t>
            </a:r>
          </a:p>
        </p:txBody>
      </p:sp>
      <p:sp>
        <p:nvSpPr>
          <p:cNvPr id="6" name="Text Placeholder 5">
            <a:extLst>
              <a:ext uri="{FF2B5EF4-FFF2-40B4-BE49-F238E27FC236}">
                <a16:creationId xmlns:a16="http://schemas.microsoft.com/office/drawing/2014/main" id="{3C94925A-DF00-1444-A1A4-4CCD6B653F33}"/>
              </a:ext>
            </a:extLst>
          </p:cNvPr>
          <p:cNvSpPr>
            <a:spLocks noGrp="1"/>
          </p:cNvSpPr>
          <p:nvPr>
            <p:ph type="body" sz="quarter" idx="14"/>
          </p:nvPr>
        </p:nvSpPr>
        <p:spPr/>
        <p:txBody>
          <a:bodyPr/>
          <a:lstStyle/>
          <a:p>
            <a:r>
              <a:rPr lang="en-US" dirty="0"/>
              <a:t>Last Updated: January 22, 2024 </a:t>
            </a:r>
          </a:p>
        </p:txBody>
      </p:sp>
      <p:sp>
        <p:nvSpPr>
          <p:cNvPr id="7" name="Text Placeholder 6">
            <a:extLst>
              <a:ext uri="{FF2B5EF4-FFF2-40B4-BE49-F238E27FC236}">
                <a16:creationId xmlns:a16="http://schemas.microsoft.com/office/drawing/2014/main" id="{919C7EDB-EBBD-E842-A022-8F7717541955}"/>
              </a:ext>
            </a:extLst>
          </p:cNvPr>
          <p:cNvSpPr>
            <a:spLocks noGrp="1"/>
          </p:cNvSpPr>
          <p:nvPr>
            <p:ph type="body" sz="quarter" idx="18"/>
          </p:nvPr>
        </p:nvSpPr>
        <p:spPr/>
        <p:txBody>
          <a:bodyPr/>
          <a:lstStyle/>
          <a:p>
            <a:r>
              <a:rPr lang="en-US" sz="1600" dirty="0" err="1"/>
              <a:t>Aley</a:t>
            </a:r>
            <a:r>
              <a:rPr lang="en-US" sz="1600" dirty="0"/>
              <a:t> </a:t>
            </a:r>
            <a:r>
              <a:rPr lang="en-US" sz="1600" dirty="0" err="1"/>
              <a:t>Kalapila</a:t>
            </a:r>
            <a:r>
              <a:rPr lang="en-US" sz="1600" dirty="0"/>
              <a:t>, MD, PhD</a:t>
            </a:r>
            <a:br>
              <a:rPr lang="en-US" sz="1600" dirty="0"/>
            </a:br>
            <a:r>
              <a:rPr lang="en-US" sz="1600" dirty="0"/>
              <a:t>Associate Editor, National HIV Curriculum</a:t>
            </a:r>
            <a:br>
              <a:rPr lang="en-US" sz="1600" dirty="0"/>
            </a:br>
            <a:r>
              <a:rPr lang="en-US" sz="1600" dirty="0"/>
              <a:t>Associate Professor of Medicine</a:t>
            </a:r>
            <a:br>
              <a:rPr lang="en-US" sz="1600" dirty="0"/>
            </a:br>
            <a:r>
              <a:rPr lang="en-US" sz="1600" dirty="0"/>
              <a:t>Division of Infectious Diseases</a:t>
            </a:r>
          </a:p>
          <a:p>
            <a:r>
              <a:rPr lang="en-US" sz="1600" dirty="0"/>
              <a:t>Emory University School of Medicine &amp; Grady Health System</a:t>
            </a:r>
          </a:p>
        </p:txBody>
      </p:sp>
    </p:spTree>
    <p:extLst>
      <p:ext uri="{BB962C8B-B14F-4D97-AF65-F5344CB8AC3E}">
        <p14:creationId xmlns:p14="http://schemas.microsoft.com/office/powerpoint/2010/main" val="1510167498"/>
      </p:ext>
    </p:extLst>
  </p:cSld>
  <p:clrMapOvr>
    <a:masterClrMapping/>
  </p:clrMapOvr>
  <p:transition spd="slow" advTm="15957"/>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5962-2113-5258-84C1-97755A2A656D}"/>
              </a:ext>
            </a:extLst>
          </p:cNvPr>
          <p:cNvSpPr>
            <a:spLocks noGrp="1"/>
          </p:cNvSpPr>
          <p:nvPr>
            <p:ph type="title"/>
          </p:nvPr>
        </p:nvSpPr>
        <p:spPr/>
        <p:txBody>
          <a:bodyPr>
            <a:normAutofit/>
          </a:bodyPr>
          <a:lstStyle/>
          <a:p>
            <a:r>
              <a:rPr lang="en-US" i="1" dirty="0"/>
              <a:t>Toxoplasma</a:t>
            </a:r>
            <a:r>
              <a:rPr lang="en-US" dirty="0"/>
              <a:t> Encephalitis: Acute Treatment ( </a:t>
            </a:r>
            <a:r>
              <a:rPr lang="en-US" u="sng" dirty="0"/>
              <a:t>&gt;</a:t>
            </a:r>
            <a:r>
              <a:rPr lang="en-US" dirty="0"/>
              <a:t> 6 weeks)</a:t>
            </a:r>
          </a:p>
        </p:txBody>
      </p:sp>
      <p:graphicFrame>
        <p:nvGraphicFramePr>
          <p:cNvPr id="6" name="Content Placeholder 5">
            <a:extLst>
              <a:ext uri="{FF2B5EF4-FFF2-40B4-BE49-F238E27FC236}">
                <a16:creationId xmlns:a16="http://schemas.microsoft.com/office/drawing/2014/main" id="{283C7DFD-C302-66CB-801D-F937B50FE945}"/>
              </a:ext>
            </a:extLst>
          </p:cNvPr>
          <p:cNvGraphicFramePr>
            <a:graphicFrameLocks noGrp="1"/>
          </p:cNvGraphicFramePr>
          <p:nvPr>
            <p:ph sz="half" idx="2"/>
            <p:extLst>
              <p:ext uri="{D42A27DB-BD31-4B8C-83A1-F6EECF244321}">
                <p14:modId xmlns:p14="http://schemas.microsoft.com/office/powerpoint/2010/main" val="1703333188"/>
              </p:ext>
            </p:extLst>
          </p:nvPr>
        </p:nvGraphicFramePr>
        <p:xfrm>
          <a:off x="152400" y="997829"/>
          <a:ext cx="8804787" cy="3773976"/>
        </p:xfrm>
        <a:graphic>
          <a:graphicData uri="http://schemas.openxmlformats.org/drawingml/2006/table">
            <a:tbl>
              <a:tblPr firstRow="1" bandRow="1">
                <a:tableStyleId>{5C22544A-7EE6-4342-B048-85BDC9FD1C3A}</a:tableStyleId>
              </a:tblPr>
              <a:tblGrid>
                <a:gridCol w="3934583">
                  <a:extLst>
                    <a:ext uri="{9D8B030D-6E8A-4147-A177-3AD203B41FA5}">
                      <a16:colId xmlns:a16="http://schemas.microsoft.com/office/drawing/2014/main" val="176971317"/>
                    </a:ext>
                  </a:extLst>
                </a:gridCol>
                <a:gridCol w="4870204">
                  <a:extLst>
                    <a:ext uri="{9D8B030D-6E8A-4147-A177-3AD203B41FA5}">
                      <a16:colId xmlns:a16="http://schemas.microsoft.com/office/drawing/2014/main" val="3663143008"/>
                    </a:ext>
                  </a:extLst>
                </a:gridCol>
              </a:tblGrid>
              <a:tr h="311956">
                <a:tc>
                  <a:txBody>
                    <a:bodyPr/>
                    <a:lstStyle/>
                    <a:p>
                      <a:r>
                        <a:rPr lang="en-US" dirty="0">
                          <a:latin typeface="Arial" panose="020B0604020202020204" pitchFamily="34" charset="0"/>
                          <a:cs typeface="Arial" panose="020B0604020202020204" pitchFamily="34" charset="0"/>
                        </a:rPr>
                        <a:t>PREFERRED REGIMEN</a:t>
                      </a:r>
                    </a:p>
                  </a:txBody>
                  <a:tcPr anchor="ctr"/>
                </a:tc>
                <a:tc>
                  <a:txBody>
                    <a:bodyPr/>
                    <a:lstStyle/>
                    <a:p>
                      <a:r>
                        <a:rPr lang="en-US" sz="1200" dirty="0">
                          <a:latin typeface="Arial" panose="020B0604020202020204" pitchFamily="34" charset="0"/>
                          <a:cs typeface="Arial" panose="020B0604020202020204" pitchFamily="34" charset="0"/>
                        </a:rPr>
                        <a:t>ALTERNATIVE REGIMENS</a:t>
                      </a:r>
                    </a:p>
                  </a:txBody>
                  <a:tcPr anchor="ctr"/>
                </a:tc>
                <a:extLst>
                  <a:ext uri="{0D108BD9-81ED-4DB2-BD59-A6C34878D82A}">
                    <a16:rowId xmlns:a16="http://schemas.microsoft.com/office/drawing/2014/main" val="181368989"/>
                  </a:ext>
                </a:extLst>
              </a:tr>
              <a:tr h="167028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Pyrimethamine + Sulfadiazine + Leucovorin (all PO) </a:t>
                      </a:r>
                    </a:p>
                    <a:p>
                      <a:endParaRPr lang="en-US" sz="1200" dirty="0">
                        <a:latin typeface="Arial" panose="020B0604020202020204" pitchFamily="34" charset="0"/>
                        <a:cs typeface="Arial" panose="020B0604020202020204" pitchFamily="34" charset="0"/>
                      </a:endParaRPr>
                    </a:p>
                  </a:txBody>
                  <a:tcPr/>
                </a:tc>
                <a:tc>
                  <a:txBody>
                    <a:bodyPr/>
                    <a:lstStyle/>
                    <a:p>
                      <a:pPr>
                        <a:lnSpc>
                          <a:spcPts val="2100"/>
                        </a:lnSpc>
                        <a:spcAft>
                          <a:spcPts val="500"/>
                        </a:spcAft>
                      </a:pPr>
                      <a:r>
                        <a:rPr lang="en-US" sz="1200" b="0" i="0" kern="1200" dirty="0">
                          <a:solidFill>
                            <a:schemeClr val="dk1"/>
                          </a:solidFill>
                          <a:effectLst/>
                          <a:latin typeface="Arial" panose="020B0604020202020204" pitchFamily="34" charset="0"/>
                          <a:ea typeface="+mn-ea"/>
                          <a:cs typeface="Arial" panose="020B0604020202020204" pitchFamily="34" charset="0"/>
                        </a:rPr>
                        <a:t>TMP-SMX (IV or PO) </a:t>
                      </a:r>
                      <a:r>
                        <a:rPr lang="en-US" sz="1200" b="0" i="0" kern="1200" baseline="30000" dirty="0">
                          <a:solidFill>
                            <a:schemeClr val="dk1"/>
                          </a:solidFill>
                          <a:effectLst/>
                          <a:latin typeface="Arial" panose="020B0604020202020204" pitchFamily="34" charset="0"/>
                          <a:ea typeface="+mn-ea"/>
                          <a:cs typeface="Arial" panose="020B0604020202020204" pitchFamily="34" charset="0"/>
                        </a:rPr>
                        <a:t>a</a:t>
                      </a:r>
                      <a:r>
                        <a:rPr lang="en-US" sz="1200" b="0" i="0" kern="1200" dirty="0">
                          <a:solidFill>
                            <a:schemeClr val="dk1"/>
                          </a:solidFill>
                          <a:effectLst/>
                          <a:latin typeface="Arial" panose="020B0604020202020204" pitchFamily="34" charset="0"/>
                          <a:ea typeface="+mn-ea"/>
                          <a:cs typeface="Arial" panose="020B0604020202020204" pitchFamily="34" charset="0"/>
                        </a:rPr>
                        <a:t> </a:t>
                      </a:r>
                      <a:r>
                        <a:rPr lang="en-US" sz="1200" b="0" i="1" kern="1200" dirty="0">
                          <a:solidFill>
                            <a:schemeClr val="dk1"/>
                          </a:solidFill>
                          <a:effectLst/>
                          <a:latin typeface="Arial" panose="020B0604020202020204" pitchFamily="34" charset="0"/>
                          <a:ea typeface="+mn-ea"/>
                          <a:cs typeface="Arial" panose="020B0604020202020204" pitchFamily="34" charset="0"/>
                        </a:rPr>
                        <a:t>or</a:t>
                      </a:r>
                      <a:endParaRPr lang="en-US" sz="1200" b="0" i="0" kern="1200" dirty="0">
                        <a:solidFill>
                          <a:schemeClr val="dk1"/>
                        </a:solidFill>
                        <a:effectLst/>
                        <a:latin typeface="Arial" panose="020B0604020202020204" pitchFamily="34" charset="0"/>
                        <a:ea typeface="+mn-ea"/>
                        <a:cs typeface="Arial" panose="020B0604020202020204" pitchFamily="34" charset="0"/>
                      </a:endParaRPr>
                    </a:p>
                    <a:p>
                      <a:pPr marL="0" marR="0" lvl="0" indent="0" algn="l" defTabSz="685800" rtl="0" eaLnBrk="1" fontAlgn="auto" latinLnBrk="0" hangingPunct="1">
                        <a:lnSpc>
                          <a:spcPts val="2100"/>
                        </a:lnSpc>
                        <a:spcBef>
                          <a:spcPts val="0"/>
                        </a:spcBef>
                        <a:spcAft>
                          <a:spcPts val="500"/>
                        </a:spcAft>
                        <a:buClrTx/>
                        <a:buSzTx/>
                        <a:buFontTx/>
                        <a:buNone/>
                        <a:tabLst/>
                        <a:defRPr/>
                      </a:pPr>
                      <a:r>
                        <a:rPr lang="en-US" sz="1200" dirty="0">
                          <a:latin typeface="Arial" panose="020B0604020202020204" pitchFamily="34" charset="0"/>
                          <a:cs typeface="Arial" panose="020B0604020202020204" pitchFamily="34" charset="0"/>
                        </a:rPr>
                        <a:t>Pyrimethamine PO + Leucovorin PO + Clindamycin (IV or PO)</a:t>
                      </a:r>
                      <a:r>
                        <a:rPr lang="en-US" sz="1200" baseline="30000" dirty="0" err="1">
                          <a:latin typeface="Arial" panose="020B0604020202020204" pitchFamily="34" charset="0"/>
                          <a:cs typeface="Arial" panose="020B0604020202020204" pitchFamily="34" charset="0"/>
                        </a:rPr>
                        <a:t>bc</a:t>
                      </a:r>
                      <a:r>
                        <a:rPr lang="en-US" sz="1200" baseline="30000" dirty="0">
                          <a:latin typeface="Arial" panose="020B0604020202020204" pitchFamily="34" charset="0"/>
                          <a:cs typeface="Arial" panose="020B0604020202020204" pitchFamily="34" charset="0"/>
                        </a:rPr>
                        <a:t> </a:t>
                      </a:r>
                      <a:r>
                        <a:rPr lang="en-US" sz="1200" b="0" i="1" kern="1200" baseline="0" dirty="0">
                          <a:solidFill>
                            <a:schemeClr val="dk1"/>
                          </a:solidFill>
                          <a:effectLst/>
                          <a:latin typeface="Arial" panose="020B0604020202020204" pitchFamily="34" charset="0"/>
                          <a:ea typeface="+mn-ea"/>
                          <a:cs typeface="Arial" panose="020B0604020202020204" pitchFamily="34" charset="0"/>
                        </a:rPr>
                        <a:t>or</a:t>
                      </a:r>
                      <a:endParaRPr lang="en-US" sz="1200" baseline="0" dirty="0">
                        <a:latin typeface="Arial" panose="020B0604020202020204" pitchFamily="34" charset="0"/>
                        <a:cs typeface="Arial" panose="020B0604020202020204" pitchFamily="34" charset="0"/>
                      </a:endParaRPr>
                    </a:p>
                    <a:p>
                      <a:pPr>
                        <a:lnSpc>
                          <a:spcPts val="2100"/>
                        </a:lnSpc>
                        <a:spcAft>
                          <a:spcPts val="500"/>
                        </a:spcAft>
                      </a:pPr>
                      <a:r>
                        <a:rPr lang="en-US" sz="1200" b="0" i="0" kern="1200" dirty="0">
                          <a:solidFill>
                            <a:schemeClr val="dk1"/>
                          </a:solidFill>
                          <a:effectLst/>
                          <a:latin typeface="Arial" panose="020B0604020202020204" pitchFamily="34" charset="0"/>
                          <a:ea typeface="+mn-ea"/>
                          <a:cs typeface="Arial" panose="020B0604020202020204" pitchFamily="34" charset="0"/>
                        </a:rPr>
                        <a:t>Atovaquone + pyrimethamine + leucovorin (all PO) </a:t>
                      </a:r>
                      <a:r>
                        <a:rPr lang="en-US" sz="1200" b="0" i="1" kern="1200" dirty="0">
                          <a:solidFill>
                            <a:schemeClr val="dk1"/>
                          </a:solidFill>
                          <a:effectLst/>
                          <a:latin typeface="Arial" panose="020B0604020202020204" pitchFamily="34" charset="0"/>
                          <a:ea typeface="+mn-ea"/>
                          <a:cs typeface="Arial" panose="020B0604020202020204" pitchFamily="34" charset="0"/>
                        </a:rPr>
                        <a:t>or</a:t>
                      </a:r>
                      <a:br>
                        <a:rPr lang="en-US" sz="1200" b="0" i="0" kern="1200" dirty="0">
                          <a:solidFill>
                            <a:schemeClr val="dk1"/>
                          </a:solidFill>
                          <a:effectLst/>
                          <a:latin typeface="Arial" panose="020B0604020202020204" pitchFamily="34" charset="0"/>
                          <a:ea typeface="+mn-ea"/>
                          <a:cs typeface="Arial" panose="020B0604020202020204" pitchFamily="34" charset="0"/>
                        </a:rPr>
                      </a:br>
                      <a:r>
                        <a:rPr lang="en-US" sz="1200" b="0" i="0" kern="1200" dirty="0">
                          <a:solidFill>
                            <a:schemeClr val="dk1"/>
                          </a:solidFill>
                          <a:effectLst/>
                          <a:latin typeface="Arial" panose="020B0604020202020204" pitchFamily="34" charset="0"/>
                          <a:ea typeface="+mn-ea"/>
                          <a:cs typeface="Arial" panose="020B0604020202020204" pitchFamily="34" charset="0"/>
                        </a:rPr>
                        <a:t>Atovaquone + sulfadiazine (all PO) </a:t>
                      </a:r>
                      <a:r>
                        <a:rPr lang="en-US" sz="1200" b="0" i="1" kern="1200" dirty="0">
                          <a:solidFill>
                            <a:schemeClr val="dk1"/>
                          </a:solidFill>
                          <a:effectLst/>
                          <a:latin typeface="Arial" panose="020B0604020202020204" pitchFamily="34" charset="0"/>
                          <a:ea typeface="+mn-ea"/>
                          <a:cs typeface="Arial" panose="020B0604020202020204" pitchFamily="34" charset="0"/>
                        </a:rPr>
                        <a:t>or</a:t>
                      </a:r>
                      <a:endParaRPr lang="en-US" sz="1200" b="0" i="0" kern="1200" dirty="0">
                        <a:solidFill>
                          <a:schemeClr val="dk1"/>
                        </a:solidFill>
                        <a:effectLst/>
                        <a:latin typeface="Arial" panose="020B0604020202020204" pitchFamily="34" charset="0"/>
                        <a:ea typeface="+mn-ea"/>
                        <a:cs typeface="Arial" panose="020B0604020202020204" pitchFamily="34" charset="0"/>
                      </a:endParaRPr>
                    </a:p>
                    <a:p>
                      <a:pPr marL="0" marR="0" lvl="0" indent="0" algn="l" defTabSz="685800" rtl="0" eaLnBrk="1" fontAlgn="auto" latinLnBrk="0" hangingPunct="1">
                        <a:lnSpc>
                          <a:spcPts val="2100"/>
                        </a:lnSpc>
                        <a:spcBef>
                          <a:spcPts val="0"/>
                        </a:spcBef>
                        <a:spcAft>
                          <a:spcPts val="500"/>
                        </a:spcAft>
                        <a:buClrTx/>
                        <a:buSzTx/>
                        <a:buFontTx/>
                        <a:buNone/>
                        <a:tabLst/>
                        <a:defRPr/>
                      </a:pPr>
                      <a:r>
                        <a:rPr lang="en-US" sz="1200" b="0" i="0" kern="1200" dirty="0">
                          <a:solidFill>
                            <a:schemeClr val="dk1"/>
                          </a:solidFill>
                          <a:effectLst/>
                          <a:latin typeface="Arial" panose="020B0604020202020204" pitchFamily="34" charset="0"/>
                          <a:ea typeface="+mn-ea"/>
                          <a:cs typeface="Arial" panose="020B0604020202020204" pitchFamily="34" charset="0"/>
                        </a:rPr>
                        <a:t>Atovaquone + pyrimethamine + leucovorin (all PO) </a:t>
                      </a:r>
                      <a:r>
                        <a:rPr lang="en-US" sz="1200" b="0" i="1" kern="1200" dirty="0">
                          <a:solidFill>
                            <a:schemeClr val="dk1"/>
                          </a:solidFill>
                          <a:effectLst/>
                          <a:latin typeface="Arial" panose="020B0604020202020204" pitchFamily="34" charset="0"/>
                          <a:ea typeface="+mn-ea"/>
                          <a:cs typeface="Arial" panose="020B0604020202020204" pitchFamily="34" charset="0"/>
                        </a:rPr>
                        <a:t>or</a:t>
                      </a:r>
                    </a:p>
                    <a:p>
                      <a:pPr>
                        <a:spcAft>
                          <a:spcPts val="500"/>
                        </a:spcAft>
                      </a:pPr>
                      <a:r>
                        <a:rPr lang="en-US" sz="1200" b="0" i="0" kern="1200" dirty="0">
                          <a:solidFill>
                            <a:schemeClr val="dk1"/>
                          </a:solidFill>
                          <a:effectLst/>
                          <a:latin typeface="Arial" panose="020B0604020202020204" pitchFamily="34" charset="0"/>
                          <a:ea typeface="+mn-ea"/>
                          <a:cs typeface="Arial" panose="020B0604020202020204" pitchFamily="34" charset="0"/>
                        </a:rPr>
                        <a:t>Atovaquone PO</a:t>
                      </a:r>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12240244"/>
                  </a:ext>
                </a:extLst>
              </a:tr>
              <a:tr h="1363333">
                <a:tc gridSpan="2">
                  <a:txBody>
                    <a:bodyPr/>
                    <a:lstStyle/>
                    <a:p>
                      <a:r>
                        <a:rPr lang="en-US" sz="1100" b="1" dirty="0">
                          <a:solidFill>
                            <a:schemeClr val="tx1"/>
                          </a:solidFill>
                          <a:latin typeface="Arial" panose="020B0604020202020204" pitchFamily="34" charset="0"/>
                          <a:cs typeface="Arial" panose="020B0604020202020204" pitchFamily="34" charset="0"/>
                        </a:rPr>
                        <a:t>NOTES: </a:t>
                      </a:r>
                      <a:endParaRPr lang="en-US" sz="1100" b="1" baseline="0" dirty="0">
                        <a:solidFill>
                          <a:schemeClr val="tx1"/>
                        </a:solidFill>
                        <a:latin typeface="Arial" panose="020B0604020202020204" pitchFamily="34" charset="0"/>
                        <a:cs typeface="Arial" panose="020B0604020202020204" pitchFamily="34" charset="0"/>
                      </a:endParaRPr>
                    </a:p>
                    <a:p>
                      <a:r>
                        <a:rPr lang="en-US" sz="1100" baseline="30000" dirty="0">
                          <a:latin typeface="Arial" panose="020B0604020202020204" pitchFamily="34" charset="0"/>
                          <a:cs typeface="Arial" panose="020B0604020202020204" pitchFamily="34" charset="0"/>
                        </a:rPr>
                        <a:t>a </a:t>
                      </a:r>
                      <a:r>
                        <a:rPr lang="en-US" sz="1100" baseline="0" dirty="0">
                          <a:latin typeface="Arial" panose="020B0604020202020204" pitchFamily="34" charset="0"/>
                          <a:cs typeface="Arial" panose="020B0604020202020204" pitchFamily="34" charset="0"/>
                        </a:rPr>
                        <a:t>If pyrimethamine is not available, TMP-SMX should be used instead of pyrimethamine-sulfadiazine</a:t>
                      </a:r>
                      <a:endParaRPr lang="en-US" sz="1100" baseline="30000" dirty="0">
                        <a:latin typeface="Arial" panose="020B0604020202020204" pitchFamily="34" charset="0"/>
                        <a:cs typeface="Arial" panose="020B0604020202020204" pitchFamily="34" charset="0"/>
                      </a:endParaRPr>
                    </a:p>
                    <a:p>
                      <a:r>
                        <a:rPr lang="en-US" sz="1100" baseline="30000" dirty="0">
                          <a:latin typeface="Arial" panose="020B0604020202020204" pitchFamily="34" charset="0"/>
                          <a:cs typeface="Arial" panose="020B0604020202020204" pitchFamily="34" charset="0"/>
                        </a:rPr>
                        <a:t>b </a:t>
                      </a:r>
                      <a:r>
                        <a:rPr lang="en-US" sz="1100" dirty="0">
                          <a:latin typeface="Arial" panose="020B0604020202020204" pitchFamily="34" charset="0"/>
                          <a:cs typeface="Arial" panose="020B0604020202020204" pitchFamily="34" charset="0"/>
                        </a:rPr>
                        <a:t>Additional PCP prophylaxis agent must be added to this regimen</a:t>
                      </a:r>
                    </a:p>
                    <a:p>
                      <a:r>
                        <a:rPr lang="en-US" sz="1100" baseline="30000" dirty="0">
                          <a:latin typeface="Arial" panose="020B0604020202020204" pitchFamily="34" charset="0"/>
                          <a:cs typeface="Arial" panose="020B0604020202020204" pitchFamily="34" charset="0"/>
                        </a:rPr>
                        <a:t>c</a:t>
                      </a:r>
                      <a:r>
                        <a:rPr lang="en-US" sz="1100" dirty="0">
                          <a:latin typeface="Arial" panose="020B0604020202020204" pitchFamily="34" charset="0"/>
                          <a:cs typeface="Arial" panose="020B0604020202020204" pitchFamily="34" charset="0"/>
                        </a:rPr>
                        <a:t> Preferred alternative regimen for sulfa-intolerant individuals</a:t>
                      </a:r>
                    </a:p>
                    <a:p>
                      <a:endParaRPr lang="en-US"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Consider sulfa-desensitization for individuals with sulfa-allergies especially for those with severe disease</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Acute treatment for Toxoplasma encephalitis should be administered for at least 6 weeks, with longer duration for severe clinical or radiologic disease</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After completion of acute treatment, all patients should be continued on chronic maintenance therapy</a:t>
                      </a:r>
                    </a:p>
                  </a:txBody>
                  <a:tcPr/>
                </a:tc>
                <a:tc hMerge="1">
                  <a:txBody>
                    <a:bodyPr/>
                    <a:lstStyle/>
                    <a:p>
                      <a:endParaRPr lang="en-US" sz="1200" dirty="0"/>
                    </a:p>
                  </a:txBody>
                  <a:tcPr/>
                </a:tc>
                <a:extLst>
                  <a:ext uri="{0D108BD9-81ED-4DB2-BD59-A6C34878D82A}">
                    <a16:rowId xmlns:a16="http://schemas.microsoft.com/office/drawing/2014/main" val="1819046880"/>
                  </a:ext>
                </a:extLst>
              </a:tr>
            </a:tbl>
          </a:graphicData>
        </a:graphic>
      </p:graphicFrame>
      <p:sp>
        <p:nvSpPr>
          <p:cNvPr id="3" name="Text Placeholder 2">
            <a:extLst>
              <a:ext uri="{FF2B5EF4-FFF2-40B4-BE49-F238E27FC236}">
                <a16:creationId xmlns:a16="http://schemas.microsoft.com/office/drawing/2014/main" id="{454FFB90-9414-1F01-BC6A-79D92D9277B0}"/>
              </a:ext>
            </a:extLst>
          </p:cNvPr>
          <p:cNvSpPr>
            <a:spLocks noGrp="1"/>
          </p:cNvSpPr>
          <p:nvPr>
            <p:ph type="body" sz="quarter" idx="14"/>
          </p:nvPr>
        </p:nvSpPr>
        <p:spPr>
          <a:xfrm>
            <a:off x="323850" y="4846321"/>
            <a:ext cx="7357838" cy="240029"/>
          </a:xfrm>
        </p:spPr>
        <p:txBody>
          <a:bodyPr/>
          <a:lstStyle/>
          <a:p>
            <a:r>
              <a:rPr lang="en-US" dirty="0"/>
              <a:t>Source: HHS. Opportunistic Infections Guidelines. Toxoplasma Gondii encephalitis. January 2023.</a:t>
            </a:r>
          </a:p>
        </p:txBody>
      </p:sp>
    </p:spTree>
    <p:extLst>
      <p:ext uri="{BB962C8B-B14F-4D97-AF65-F5344CB8AC3E}">
        <p14:creationId xmlns:p14="http://schemas.microsoft.com/office/powerpoint/2010/main" val="1689533952"/>
      </p:ext>
    </p:extLst>
  </p:cSld>
  <p:clrMapOvr>
    <a:masterClrMapping/>
  </p:clrMapOvr>
  <p:transition spd="slow" advTm="96161"/>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39D13-44AC-8885-B430-4122E17F297C}"/>
              </a:ext>
            </a:extLst>
          </p:cNvPr>
          <p:cNvSpPr>
            <a:spLocks noGrp="1"/>
          </p:cNvSpPr>
          <p:nvPr>
            <p:ph type="title"/>
          </p:nvPr>
        </p:nvSpPr>
        <p:spPr/>
        <p:txBody>
          <a:bodyPr>
            <a:normAutofit/>
          </a:bodyPr>
          <a:lstStyle/>
          <a:p>
            <a:r>
              <a:rPr lang="en-US" i="1" dirty="0"/>
              <a:t>Toxoplasma</a:t>
            </a:r>
            <a:r>
              <a:rPr lang="en-US" dirty="0"/>
              <a:t> Encephalitis: Treatment Algorithm </a:t>
            </a:r>
            <a:endParaRPr lang="en-US" i="1" dirty="0"/>
          </a:p>
        </p:txBody>
      </p:sp>
      <p:graphicFrame>
        <p:nvGraphicFramePr>
          <p:cNvPr id="7" name="Content Placeholder 6">
            <a:extLst>
              <a:ext uri="{FF2B5EF4-FFF2-40B4-BE49-F238E27FC236}">
                <a16:creationId xmlns:a16="http://schemas.microsoft.com/office/drawing/2014/main" id="{DBA03926-7237-6312-5C2E-9CD1E927AEC8}"/>
              </a:ext>
            </a:extLst>
          </p:cNvPr>
          <p:cNvGraphicFramePr>
            <a:graphicFrameLocks noGrp="1"/>
          </p:cNvGraphicFramePr>
          <p:nvPr>
            <p:ph sz="half" idx="2"/>
            <p:extLst>
              <p:ext uri="{D42A27DB-BD31-4B8C-83A1-F6EECF244321}">
                <p14:modId xmlns:p14="http://schemas.microsoft.com/office/powerpoint/2010/main" val="2082697077"/>
              </p:ext>
            </p:extLst>
          </p:nvPr>
        </p:nvGraphicFramePr>
        <p:xfrm>
          <a:off x="-1077686" y="1020916"/>
          <a:ext cx="11299372" cy="3712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Placeholder 4">
            <a:extLst>
              <a:ext uri="{FF2B5EF4-FFF2-40B4-BE49-F238E27FC236}">
                <a16:creationId xmlns:a16="http://schemas.microsoft.com/office/drawing/2014/main" id="{E4A24F9E-85A7-01AB-E928-DB3EEEDEAAF8}"/>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1339666125"/>
      </p:ext>
    </p:extLst>
  </p:cSld>
  <p:clrMapOvr>
    <a:masterClrMapping/>
  </p:clrMapOvr>
  <p:transition spd="slow" advTm="62194"/>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4B78A-AB5D-8A4B-D688-944857095832}"/>
              </a:ext>
            </a:extLst>
          </p:cNvPr>
          <p:cNvSpPr>
            <a:spLocks noGrp="1"/>
          </p:cNvSpPr>
          <p:nvPr>
            <p:ph type="title"/>
          </p:nvPr>
        </p:nvSpPr>
        <p:spPr/>
        <p:txBody>
          <a:bodyPr>
            <a:normAutofit/>
          </a:bodyPr>
          <a:lstStyle/>
          <a:p>
            <a:r>
              <a:rPr lang="en-US" dirty="0"/>
              <a:t>MRI has Enhanced Sensitivity for Detecting TE Lesions</a:t>
            </a:r>
          </a:p>
        </p:txBody>
      </p:sp>
      <p:pic>
        <p:nvPicPr>
          <p:cNvPr id="7" name="Content Placeholder 6" descr="A computer screen shot of a brain scan&#10;&#10;Description automatically generated">
            <a:extLst>
              <a:ext uri="{FF2B5EF4-FFF2-40B4-BE49-F238E27FC236}">
                <a16:creationId xmlns:a16="http://schemas.microsoft.com/office/drawing/2014/main" id="{3C24D4A5-4337-89B2-2DA9-6C6733348D1C}"/>
              </a:ext>
            </a:extLst>
          </p:cNvPr>
          <p:cNvPicPr>
            <a:picLocks noGrp="1" noChangeAspect="1"/>
          </p:cNvPicPr>
          <p:nvPr>
            <p:ph sz="half" idx="2"/>
          </p:nvPr>
        </p:nvPicPr>
        <p:blipFill rotWithShape="1">
          <a:blip r:embed="rId3"/>
          <a:srcRect l="48267" t="24709" r="21821" b="18576"/>
          <a:stretch/>
        </p:blipFill>
        <p:spPr>
          <a:xfrm>
            <a:off x="1344734" y="1371599"/>
            <a:ext cx="2401356" cy="2852058"/>
          </a:xfrm>
        </p:spPr>
      </p:pic>
      <p:pic>
        <p:nvPicPr>
          <p:cNvPr id="5" name="Content Placeholder 7" descr="A mri of a brain&#10;&#10;Description automatically generated">
            <a:extLst>
              <a:ext uri="{FF2B5EF4-FFF2-40B4-BE49-F238E27FC236}">
                <a16:creationId xmlns:a16="http://schemas.microsoft.com/office/drawing/2014/main" id="{A71B9FA3-5BBC-191C-2EAA-5D508E81FC0C}"/>
              </a:ext>
            </a:extLst>
          </p:cNvPr>
          <p:cNvPicPr>
            <a:picLocks noChangeAspect="1"/>
          </p:cNvPicPr>
          <p:nvPr/>
        </p:nvPicPr>
        <p:blipFill>
          <a:blip r:embed="rId4"/>
          <a:stretch>
            <a:fillRect/>
          </a:stretch>
        </p:blipFill>
        <p:spPr>
          <a:xfrm>
            <a:off x="5267803" y="1366683"/>
            <a:ext cx="2391526" cy="2857940"/>
          </a:xfrm>
          <a:prstGeom prst="rect">
            <a:avLst/>
          </a:prstGeom>
        </p:spPr>
      </p:pic>
      <p:sp>
        <p:nvSpPr>
          <p:cNvPr id="4" name="TextBox 3">
            <a:extLst>
              <a:ext uri="{FF2B5EF4-FFF2-40B4-BE49-F238E27FC236}">
                <a16:creationId xmlns:a16="http://schemas.microsoft.com/office/drawing/2014/main" id="{E6DBDA35-A328-4513-9BCB-3768B89B2BAD}"/>
              </a:ext>
            </a:extLst>
          </p:cNvPr>
          <p:cNvSpPr txBox="1"/>
          <p:nvPr/>
        </p:nvSpPr>
        <p:spPr>
          <a:xfrm>
            <a:off x="1350089" y="4223657"/>
            <a:ext cx="2391527" cy="400110"/>
          </a:xfrm>
          <a:prstGeom prst="rect">
            <a:avLst/>
          </a:prstGeom>
          <a:solidFill>
            <a:srgbClr val="FFC000"/>
          </a:solidFill>
        </p:spPr>
        <p:txBody>
          <a:bodyPr wrap="square" rtlCol="0">
            <a:spAutoFit/>
          </a:bodyPr>
          <a:lstStyle/>
          <a:p>
            <a:r>
              <a:rPr lang="en-US" sz="1000" b="1" dirty="0">
                <a:latin typeface="Arial" panose="020B0604020202020204" pitchFamily="34" charset="0"/>
                <a:cs typeface="Arial" panose="020B0604020202020204" pitchFamily="34" charset="0"/>
              </a:rPr>
              <a:t>Non-contrast Head CT</a:t>
            </a:r>
            <a:br>
              <a:rPr lang="en-US" sz="1000" b="1" dirty="0">
                <a:latin typeface="Arial" panose="020B0604020202020204" pitchFamily="34" charset="0"/>
                <a:cs typeface="Arial" panose="020B0604020202020204" pitchFamily="34" charset="0"/>
              </a:rPr>
            </a:br>
            <a:r>
              <a:rPr lang="en-US" sz="1000" b="1" dirty="0">
                <a:latin typeface="Arial" panose="020B0604020202020204" pitchFamily="34" charset="0"/>
                <a:cs typeface="Arial" panose="020B0604020202020204" pitchFamily="34" charset="0"/>
              </a:rPr>
              <a:t>At time of TE diagnosis</a:t>
            </a:r>
          </a:p>
        </p:txBody>
      </p:sp>
      <p:sp>
        <p:nvSpPr>
          <p:cNvPr id="8" name="TextBox 7">
            <a:extLst>
              <a:ext uri="{FF2B5EF4-FFF2-40B4-BE49-F238E27FC236}">
                <a16:creationId xmlns:a16="http://schemas.microsoft.com/office/drawing/2014/main" id="{258356A1-1FD9-9B19-D709-FE7A51913947}"/>
              </a:ext>
            </a:extLst>
          </p:cNvPr>
          <p:cNvSpPr txBox="1"/>
          <p:nvPr/>
        </p:nvSpPr>
        <p:spPr>
          <a:xfrm>
            <a:off x="5263329" y="4218113"/>
            <a:ext cx="2391527" cy="400110"/>
          </a:xfrm>
          <a:prstGeom prst="rect">
            <a:avLst/>
          </a:prstGeom>
          <a:solidFill>
            <a:srgbClr val="FFC000"/>
          </a:solidFill>
        </p:spPr>
        <p:txBody>
          <a:bodyPr wrap="square" rtlCol="0">
            <a:spAutoFit/>
          </a:bodyPr>
          <a:lstStyle/>
          <a:p>
            <a:r>
              <a:rPr lang="en-US" sz="1000" b="1" dirty="0">
                <a:latin typeface="Arial" panose="020B0604020202020204" pitchFamily="34" charset="0"/>
                <a:cs typeface="Arial" panose="020B0604020202020204" pitchFamily="34" charset="0"/>
              </a:rPr>
              <a:t>MRI Brain with contrast</a:t>
            </a:r>
            <a:br>
              <a:rPr lang="en-US" sz="1000" b="1" dirty="0">
                <a:latin typeface="Arial" panose="020B0604020202020204" pitchFamily="34" charset="0"/>
                <a:cs typeface="Arial" panose="020B0604020202020204" pitchFamily="34" charset="0"/>
              </a:rPr>
            </a:br>
            <a:r>
              <a:rPr lang="en-US" sz="1000" b="1" dirty="0">
                <a:latin typeface="Arial" panose="020B0604020202020204" pitchFamily="34" charset="0"/>
                <a:cs typeface="Arial" panose="020B0604020202020204" pitchFamily="34" charset="0"/>
              </a:rPr>
              <a:t>At time of TE diagnosis</a:t>
            </a:r>
          </a:p>
        </p:txBody>
      </p:sp>
      <p:sp>
        <p:nvSpPr>
          <p:cNvPr id="10" name="Text Placeholder 9">
            <a:extLst>
              <a:ext uri="{FF2B5EF4-FFF2-40B4-BE49-F238E27FC236}">
                <a16:creationId xmlns:a16="http://schemas.microsoft.com/office/drawing/2014/main" id="{025F4D41-BF65-26E9-8709-4D352E7CA06D}"/>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3092679570"/>
      </p:ext>
    </p:extLst>
  </p:cSld>
  <p:clrMapOvr>
    <a:masterClrMapping/>
  </p:clrMapOvr>
  <p:transition spd="slow" advTm="24748"/>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4B78A-AB5D-8A4B-D688-944857095832}"/>
              </a:ext>
            </a:extLst>
          </p:cNvPr>
          <p:cNvSpPr>
            <a:spLocks noGrp="1"/>
          </p:cNvSpPr>
          <p:nvPr>
            <p:ph type="title"/>
          </p:nvPr>
        </p:nvSpPr>
        <p:spPr/>
        <p:txBody>
          <a:bodyPr>
            <a:normAutofit fontScale="90000"/>
          </a:bodyPr>
          <a:lstStyle/>
          <a:p>
            <a:r>
              <a:rPr lang="en-US" dirty="0"/>
              <a:t>Image of MRI brain of patient with TE at time of diagnosis and after 2 week TE treatment course</a:t>
            </a:r>
          </a:p>
        </p:txBody>
      </p:sp>
      <p:pic>
        <p:nvPicPr>
          <p:cNvPr id="8" name="Content Placeholder 7" descr="A mri of a brain&#10;&#10;Description automatically generated">
            <a:extLst>
              <a:ext uri="{FF2B5EF4-FFF2-40B4-BE49-F238E27FC236}">
                <a16:creationId xmlns:a16="http://schemas.microsoft.com/office/drawing/2014/main" id="{FEBFA2E2-9B14-2A90-5B52-86CCB53F3228}"/>
              </a:ext>
            </a:extLst>
          </p:cNvPr>
          <p:cNvPicPr>
            <a:picLocks noGrp="1" noChangeAspect="1"/>
          </p:cNvPicPr>
          <p:nvPr>
            <p:ph sz="half" idx="2"/>
          </p:nvPr>
        </p:nvPicPr>
        <p:blipFill>
          <a:blip r:embed="rId3"/>
          <a:stretch>
            <a:fillRect/>
          </a:stretch>
        </p:blipFill>
        <p:spPr>
          <a:xfrm>
            <a:off x="980940" y="1011503"/>
            <a:ext cx="2905875" cy="3472602"/>
          </a:xfrm>
        </p:spPr>
      </p:pic>
      <p:pic>
        <p:nvPicPr>
          <p:cNvPr id="10" name="Picture 9" descr="A computer screen shot of a brain scan&#10;&#10;Description automatically generated">
            <a:extLst>
              <a:ext uri="{FF2B5EF4-FFF2-40B4-BE49-F238E27FC236}">
                <a16:creationId xmlns:a16="http://schemas.microsoft.com/office/drawing/2014/main" id="{D1F27CE5-7B6D-0289-3969-02A3F2B18A27}"/>
              </a:ext>
            </a:extLst>
          </p:cNvPr>
          <p:cNvPicPr>
            <a:picLocks noChangeAspect="1"/>
          </p:cNvPicPr>
          <p:nvPr/>
        </p:nvPicPr>
        <p:blipFill rotWithShape="1">
          <a:blip r:embed="rId4"/>
          <a:srcRect l="49646" t="31999" r="22406" b="12171"/>
          <a:stretch/>
        </p:blipFill>
        <p:spPr>
          <a:xfrm>
            <a:off x="5124424" y="1000617"/>
            <a:ext cx="3023002" cy="3472603"/>
          </a:xfrm>
          <a:prstGeom prst="rect">
            <a:avLst/>
          </a:prstGeom>
        </p:spPr>
      </p:pic>
      <p:sp>
        <p:nvSpPr>
          <p:cNvPr id="6" name="TextBox 5">
            <a:extLst>
              <a:ext uri="{FF2B5EF4-FFF2-40B4-BE49-F238E27FC236}">
                <a16:creationId xmlns:a16="http://schemas.microsoft.com/office/drawing/2014/main" id="{51C051BC-2E45-3371-784F-7BA3FB590242}"/>
              </a:ext>
            </a:extLst>
          </p:cNvPr>
          <p:cNvSpPr txBox="1"/>
          <p:nvPr/>
        </p:nvSpPr>
        <p:spPr>
          <a:xfrm>
            <a:off x="980940" y="4453102"/>
            <a:ext cx="2905875" cy="400110"/>
          </a:xfrm>
          <a:prstGeom prst="rect">
            <a:avLst/>
          </a:prstGeom>
          <a:solidFill>
            <a:srgbClr val="FFC000"/>
          </a:solidFill>
        </p:spPr>
        <p:txBody>
          <a:bodyPr wrap="square" rtlCol="0">
            <a:spAutoFit/>
          </a:bodyPr>
          <a:lstStyle/>
          <a:p>
            <a:r>
              <a:rPr lang="en-US" sz="1000" b="1" dirty="0">
                <a:latin typeface="Arial" panose="020B0604020202020204" pitchFamily="34" charset="0"/>
                <a:cs typeface="Arial" panose="020B0604020202020204" pitchFamily="34" charset="0"/>
              </a:rPr>
              <a:t>MRI Brain with contrast</a:t>
            </a:r>
            <a:br>
              <a:rPr lang="en-US" sz="1000" b="1" dirty="0">
                <a:latin typeface="Arial" panose="020B0604020202020204" pitchFamily="34" charset="0"/>
                <a:cs typeface="Arial" panose="020B0604020202020204" pitchFamily="34" charset="0"/>
              </a:rPr>
            </a:br>
            <a:r>
              <a:rPr lang="en-US" sz="1000" b="1" dirty="0">
                <a:latin typeface="Arial" panose="020B0604020202020204" pitchFamily="34" charset="0"/>
                <a:cs typeface="Arial" panose="020B0604020202020204" pitchFamily="34" charset="0"/>
              </a:rPr>
              <a:t>At time of TE diagnosis</a:t>
            </a:r>
          </a:p>
        </p:txBody>
      </p:sp>
      <p:sp>
        <p:nvSpPr>
          <p:cNvPr id="12" name="TextBox 11">
            <a:extLst>
              <a:ext uri="{FF2B5EF4-FFF2-40B4-BE49-F238E27FC236}">
                <a16:creationId xmlns:a16="http://schemas.microsoft.com/office/drawing/2014/main" id="{D524992E-8FED-6AE8-C501-0C3A8E7ABD49}"/>
              </a:ext>
            </a:extLst>
          </p:cNvPr>
          <p:cNvSpPr txBox="1"/>
          <p:nvPr/>
        </p:nvSpPr>
        <p:spPr>
          <a:xfrm>
            <a:off x="5124424" y="4435828"/>
            <a:ext cx="3031275" cy="400110"/>
          </a:xfrm>
          <a:prstGeom prst="rect">
            <a:avLst/>
          </a:prstGeom>
          <a:solidFill>
            <a:srgbClr val="FFC000"/>
          </a:solidFill>
        </p:spPr>
        <p:txBody>
          <a:bodyPr wrap="square" rtlCol="0">
            <a:spAutoFit/>
          </a:bodyPr>
          <a:lstStyle/>
          <a:p>
            <a:r>
              <a:rPr lang="en-US" sz="1000" b="1" dirty="0">
                <a:latin typeface="Arial" panose="020B0604020202020204" pitchFamily="34" charset="0"/>
                <a:cs typeface="Arial" panose="020B0604020202020204" pitchFamily="34" charset="0"/>
              </a:rPr>
              <a:t>MRI Brain with contrast</a:t>
            </a:r>
            <a:br>
              <a:rPr lang="en-US" sz="1000" b="1" dirty="0">
                <a:latin typeface="Arial" panose="020B0604020202020204" pitchFamily="34" charset="0"/>
                <a:cs typeface="Arial" panose="020B0604020202020204" pitchFamily="34" charset="0"/>
              </a:rPr>
            </a:br>
            <a:r>
              <a:rPr lang="en-US" sz="1000" b="1" dirty="0">
                <a:latin typeface="Arial" panose="020B0604020202020204" pitchFamily="34" charset="0"/>
                <a:cs typeface="Arial" panose="020B0604020202020204" pitchFamily="34" charset="0"/>
              </a:rPr>
              <a:t>After 2 weeks of empiric TE treatment</a:t>
            </a:r>
          </a:p>
        </p:txBody>
      </p:sp>
    </p:spTree>
    <p:extLst>
      <p:ext uri="{BB962C8B-B14F-4D97-AF65-F5344CB8AC3E}">
        <p14:creationId xmlns:p14="http://schemas.microsoft.com/office/powerpoint/2010/main" val="4285659481"/>
      </p:ext>
    </p:extLst>
  </p:cSld>
  <p:clrMapOvr>
    <a:masterClrMapping/>
  </p:clrMapOvr>
  <p:transition spd="slow" advTm="26407"/>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4B78A-AB5D-8A4B-D688-944857095832}"/>
              </a:ext>
            </a:extLst>
          </p:cNvPr>
          <p:cNvSpPr>
            <a:spLocks noGrp="1"/>
          </p:cNvSpPr>
          <p:nvPr>
            <p:ph type="title"/>
          </p:nvPr>
        </p:nvSpPr>
        <p:spPr/>
        <p:txBody>
          <a:bodyPr>
            <a:normAutofit/>
          </a:bodyPr>
          <a:lstStyle/>
          <a:p>
            <a:r>
              <a:rPr lang="en-US" sz="2000" i="0" dirty="0">
                <a:effectLst/>
                <a:latin typeface="Arial" panose="020B0604020202020204" pitchFamily="34" charset="0"/>
                <a:cs typeface="Arial" panose="020B0604020202020204" pitchFamily="34" charset="0"/>
              </a:rPr>
              <a:t>Timing of Neurologic Response in Patients with </a:t>
            </a:r>
            <a:r>
              <a:rPr lang="en-US" sz="2000" i="1" dirty="0">
                <a:effectLst/>
                <a:latin typeface="Arial" panose="020B0604020202020204" pitchFamily="34" charset="0"/>
                <a:cs typeface="Arial" panose="020B0604020202020204" pitchFamily="34" charset="0"/>
              </a:rPr>
              <a:t>Toxoplasma</a:t>
            </a:r>
            <a:r>
              <a:rPr lang="en-US" sz="2000" i="0" dirty="0">
                <a:effectLst/>
                <a:latin typeface="Arial" panose="020B0604020202020204" pitchFamily="34" charset="0"/>
                <a:cs typeface="Arial" panose="020B0604020202020204" pitchFamily="34" charset="0"/>
              </a:rPr>
              <a:t> Encephalitis</a:t>
            </a:r>
            <a:endParaRPr lang="en-US" sz="2000" dirty="0">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7991B7C6-2A79-A06E-2105-EBB5CA11DBA5}"/>
              </a:ext>
            </a:extLst>
          </p:cNvPr>
          <p:cNvSpPr>
            <a:spLocks noGrp="1"/>
          </p:cNvSpPr>
          <p:nvPr>
            <p:ph type="body" sz="quarter" idx="14"/>
          </p:nvPr>
        </p:nvSpPr>
        <p:spPr/>
        <p:txBody>
          <a:bodyPr/>
          <a:lstStyle/>
          <a:p>
            <a:r>
              <a:rPr lang="en-US" sz="800" dirty="0"/>
              <a:t>Reproduced from </a:t>
            </a:r>
            <a:r>
              <a:rPr lang="en-US" sz="800" dirty="0" err="1"/>
              <a:t>Luft</a:t>
            </a:r>
            <a:r>
              <a:rPr lang="en-US" sz="800" dirty="0"/>
              <a:t> BJ, Hafner R, </a:t>
            </a:r>
            <a:r>
              <a:rPr lang="en-US" sz="800" dirty="0" err="1"/>
              <a:t>Korzun</a:t>
            </a:r>
            <a:r>
              <a:rPr lang="en-US" sz="800" dirty="0"/>
              <a:t> AH, et al. </a:t>
            </a:r>
            <a:r>
              <a:rPr lang="en-US" sz="800" dirty="0" err="1"/>
              <a:t>Toxoplasmic</a:t>
            </a:r>
            <a:r>
              <a:rPr lang="en-US" sz="800" dirty="0"/>
              <a:t> encephalitis in patients with the acquired immunodeficiency syndrome. Members of the ACTG 077p/ANRS 009 Study Team. N </a:t>
            </a:r>
            <a:r>
              <a:rPr lang="en-US" sz="800" dirty="0" err="1"/>
              <a:t>Engl</a:t>
            </a:r>
            <a:r>
              <a:rPr lang="en-US" sz="800" dirty="0"/>
              <a:t> J Med. 1993;329:995-1000. Copyright ©1993 Massachusetts Medical Society. All rights reserved.</a:t>
            </a:r>
          </a:p>
        </p:txBody>
      </p:sp>
      <p:graphicFrame>
        <p:nvGraphicFramePr>
          <p:cNvPr id="4" name="Chart 3">
            <a:extLst>
              <a:ext uri="{FF2B5EF4-FFF2-40B4-BE49-F238E27FC236}">
                <a16:creationId xmlns:a16="http://schemas.microsoft.com/office/drawing/2014/main" id="{97F0EA84-0FB3-7673-4EE3-1EFEC76FFBC6}"/>
              </a:ext>
            </a:extLst>
          </p:cNvPr>
          <p:cNvGraphicFramePr>
            <a:graphicFrameLocks noChangeAspect="1"/>
          </p:cNvGraphicFramePr>
          <p:nvPr>
            <p:extLst>
              <p:ext uri="{D42A27DB-BD31-4B8C-83A1-F6EECF244321}">
                <p14:modId xmlns:p14="http://schemas.microsoft.com/office/powerpoint/2010/main" val="3389187808"/>
              </p:ext>
            </p:extLst>
          </p:nvPr>
        </p:nvGraphicFramePr>
        <p:xfrm>
          <a:off x="1387537" y="1055995"/>
          <a:ext cx="6368926" cy="3663490"/>
        </p:xfrm>
        <a:graphic>
          <a:graphicData uri="http://schemas.openxmlformats.org/drawingml/2006/chart">
            <c:chart xmlns:c="http://schemas.openxmlformats.org/drawingml/2006/chart" xmlns:r="http://schemas.openxmlformats.org/officeDocument/2006/relationships" r:id="rId3"/>
          </a:graphicData>
        </a:graphic>
      </p:graphicFrame>
      <p:sp>
        <p:nvSpPr>
          <p:cNvPr id="5" name="Line 8">
            <a:extLst>
              <a:ext uri="{FF2B5EF4-FFF2-40B4-BE49-F238E27FC236}">
                <a16:creationId xmlns:a16="http://schemas.microsoft.com/office/drawing/2014/main" id="{AEC5DEEE-A4CC-6837-C644-FBD7526B12FE}"/>
              </a:ext>
            </a:extLst>
          </p:cNvPr>
          <p:cNvSpPr>
            <a:spLocks noChangeShapeType="1"/>
          </p:cNvSpPr>
          <p:nvPr/>
        </p:nvSpPr>
        <p:spPr bwMode="auto">
          <a:xfrm>
            <a:off x="4925244" y="1599175"/>
            <a:ext cx="0" cy="2659015"/>
          </a:xfrm>
          <a:prstGeom prst="line">
            <a:avLst/>
          </a:prstGeom>
          <a:noFill/>
          <a:ln w="19050" cmpd="sng">
            <a:solidFill>
              <a:schemeClr val="accent6"/>
            </a:solidFill>
            <a:prstDash val="sysDot"/>
            <a:round/>
            <a:headEnd/>
            <a:tailEnd/>
          </a:ln>
          <a:effectLst/>
        </p:spPr>
        <p:txBody>
          <a:bodyPr wrap="none" anchor="ctr">
            <a:prstTxWarp prst="textNoShape">
              <a:avLst/>
            </a:prstTxWarp>
          </a:bodyPr>
          <a:lstStyle/>
          <a:p>
            <a:endParaRPr lang="en-US" dirty="0"/>
          </a:p>
        </p:txBody>
      </p:sp>
      <p:sp>
        <p:nvSpPr>
          <p:cNvPr id="9" name="Rectangle 8">
            <a:extLst>
              <a:ext uri="{FF2B5EF4-FFF2-40B4-BE49-F238E27FC236}">
                <a16:creationId xmlns:a16="http://schemas.microsoft.com/office/drawing/2014/main" id="{36F16765-2DDF-E42C-D6A2-0E7F58027A7A}"/>
              </a:ext>
            </a:extLst>
          </p:cNvPr>
          <p:cNvSpPr>
            <a:spLocks noChangeArrowheads="1"/>
          </p:cNvSpPr>
          <p:nvPr/>
        </p:nvSpPr>
        <p:spPr bwMode="auto">
          <a:xfrm>
            <a:off x="4455898" y="2842901"/>
            <a:ext cx="936596" cy="303047"/>
          </a:xfrm>
          <a:prstGeom prst="rect">
            <a:avLst/>
          </a:prstGeom>
          <a:solidFill>
            <a:srgbClr val="E6EBF2"/>
          </a:solidFill>
          <a:ln w="12700">
            <a:noFill/>
            <a:miter lim="800000"/>
            <a:headEnd/>
            <a:tailEnd/>
          </a:ln>
          <a:effectLst/>
        </p:spPr>
        <p:txBody>
          <a:bodyPr wrap="none" anchor="ctr">
            <a:prstTxWarp prst="textNoShape">
              <a:avLst/>
            </a:prstTxWarp>
          </a:bodyPr>
          <a:lstStyle/>
          <a:p>
            <a:pPr algn="ctr">
              <a:lnSpc>
                <a:spcPts val="2100"/>
              </a:lnSpc>
            </a:pPr>
            <a:r>
              <a:rPr lang="en-US" sz="1600" i="0" dirty="0">
                <a:solidFill>
                  <a:schemeClr val="accent6"/>
                </a:solidFill>
                <a:latin typeface="Arial"/>
                <a:cs typeface="Arial"/>
              </a:rPr>
              <a:t>Day 14</a:t>
            </a:r>
          </a:p>
        </p:txBody>
      </p:sp>
      <p:sp>
        <p:nvSpPr>
          <p:cNvPr id="10" name="Freeform 9">
            <a:extLst>
              <a:ext uri="{FF2B5EF4-FFF2-40B4-BE49-F238E27FC236}">
                <a16:creationId xmlns:a16="http://schemas.microsoft.com/office/drawing/2014/main" id="{BB128DF8-1388-969E-3734-96548FED8C42}"/>
              </a:ext>
            </a:extLst>
          </p:cNvPr>
          <p:cNvSpPr/>
          <p:nvPr/>
        </p:nvSpPr>
        <p:spPr>
          <a:xfrm>
            <a:off x="2692611" y="1361349"/>
            <a:ext cx="4173986" cy="2878530"/>
          </a:xfrm>
          <a:custGeom>
            <a:avLst/>
            <a:gdLst>
              <a:gd name="connsiteX0" fmla="*/ 0 w 2946400"/>
              <a:gd name="connsiteY0" fmla="*/ 3860800 h 3860800"/>
              <a:gd name="connsiteX1" fmla="*/ 120650 w 2946400"/>
              <a:gd name="connsiteY1" fmla="*/ 3860800 h 3860800"/>
              <a:gd name="connsiteX2" fmla="*/ 120650 w 2946400"/>
              <a:gd name="connsiteY2" fmla="*/ 3644900 h 3860800"/>
              <a:gd name="connsiteX3" fmla="*/ 215900 w 2946400"/>
              <a:gd name="connsiteY3" fmla="*/ 3644900 h 3860800"/>
              <a:gd name="connsiteX4" fmla="*/ 209550 w 2946400"/>
              <a:gd name="connsiteY4" fmla="*/ 2647950 h 3860800"/>
              <a:gd name="connsiteX5" fmla="*/ 304800 w 2946400"/>
              <a:gd name="connsiteY5" fmla="*/ 2647950 h 3860800"/>
              <a:gd name="connsiteX6" fmla="*/ 311150 w 2946400"/>
              <a:gd name="connsiteY6" fmla="*/ 2089150 h 3860800"/>
              <a:gd name="connsiteX7" fmla="*/ 419100 w 2946400"/>
              <a:gd name="connsiteY7" fmla="*/ 2095500 h 3860800"/>
              <a:gd name="connsiteX8" fmla="*/ 419100 w 2946400"/>
              <a:gd name="connsiteY8" fmla="*/ 1974850 h 3860800"/>
              <a:gd name="connsiteX9" fmla="*/ 527050 w 2946400"/>
              <a:gd name="connsiteY9" fmla="*/ 1974850 h 3860800"/>
              <a:gd name="connsiteX10" fmla="*/ 533400 w 2946400"/>
              <a:gd name="connsiteY10" fmla="*/ 1866900 h 3860800"/>
              <a:gd name="connsiteX11" fmla="*/ 641350 w 2946400"/>
              <a:gd name="connsiteY11" fmla="*/ 1860550 h 3860800"/>
              <a:gd name="connsiteX12" fmla="*/ 641350 w 2946400"/>
              <a:gd name="connsiteY12" fmla="*/ 1422400 h 3860800"/>
              <a:gd name="connsiteX13" fmla="*/ 736600 w 2946400"/>
              <a:gd name="connsiteY13" fmla="*/ 1422400 h 3860800"/>
              <a:gd name="connsiteX14" fmla="*/ 736600 w 2946400"/>
              <a:gd name="connsiteY14" fmla="*/ 977900 h 3860800"/>
              <a:gd name="connsiteX15" fmla="*/ 1073150 w 2946400"/>
              <a:gd name="connsiteY15" fmla="*/ 990600 h 3860800"/>
              <a:gd name="connsiteX16" fmla="*/ 1073150 w 2946400"/>
              <a:gd name="connsiteY16" fmla="*/ 863600 h 3860800"/>
              <a:gd name="connsiteX17" fmla="*/ 1174750 w 2946400"/>
              <a:gd name="connsiteY17" fmla="*/ 869950 h 3860800"/>
              <a:gd name="connsiteX18" fmla="*/ 1174750 w 2946400"/>
              <a:gd name="connsiteY18" fmla="*/ 749300 h 3860800"/>
              <a:gd name="connsiteX19" fmla="*/ 1276350 w 2946400"/>
              <a:gd name="connsiteY19" fmla="*/ 749300 h 3860800"/>
              <a:gd name="connsiteX20" fmla="*/ 1276350 w 2946400"/>
              <a:gd name="connsiteY20" fmla="*/ 533400 h 3860800"/>
              <a:gd name="connsiteX21" fmla="*/ 1390650 w 2946400"/>
              <a:gd name="connsiteY21" fmla="*/ 533400 h 3860800"/>
              <a:gd name="connsiteX22" fmla="*/ 1390650 w 2946400"/>
              <a:gd name="connsiteY22" fmla="*/ 412750 h 3860800"/>
              <a:gd name="connsiteX23" fmla="*/ 1498600 w 2946400"/>
              <a:gd name="connsiteY23" fmla="*/ 412750 h 3860800"/>
              <a:gd name="connsiteX24" fmla="*/ 1498600 w 2946400"/>
              <a:gd name="connsiteY24" fmla="*/ 304800 h 3860800"/>
              <a:gd name="connsiteX25" fmla="*/ 2159000 w 2946400"/>
              <a:gd name="connsiteY25" fmla="*/ 298450 h 3860800"/>
              <a:gd name="connsiteX26" fmla="*/ 2159000 w 2946400"/>
              <a:gd name="connsiteY26" fmla="*/ 171450 h 3860800"/>
              <a:gd name="connsiteX27" fmla="*/ 2273300 w 2946400"/>
              <a:gd name="connsiteY27" fmla="*/ 177800 h 3860800"/>
              <a:gd name="connsiteX28" fmla="*/ 2273300 w 2946400"/>
              <a:gd name="connsiteY28" fmla="*/ 76200 h 3860800"/>
              <a:gd name="connsiteX29" fmla="*/ 2946400 w 2946400"/>
              <a:gd name="connsiteY29" fmla="*/ 76200 h 3860800"/>
              <a:gd name="connsiteX30" fmla="*/ 2946400 w 2946400"/>
              <a:gd name="connsiteY30" fmla="*/ 0 h 3860800"/>
              <a:gd name="connsiteX0" fmla="*/ 0 w 2946400"/>
              <a:gd name="connsiteY0" fmla="*/ 3860800 h 3860800"/>
              <a:gd name="connsiteX1" fmla="*/ 120650 w 2946400"/>
              <a:gd name="connsiteY1" fmla="*/ 3860800 h 3860800"/>
              <a:gd name="connsiteX2" fmla="*/ 120650 w 2946400"/>
              <a:gd name="connsiteY2" fmla="*/ 3644900 h 3860800"/>
              <a:gd name="connsiteX3" fmla="*/ 215900 w 2946400"/>
              <a:gd name="connsiteY3" fmla="*/ 3644900 h 3860800"/>
              <a:gd name="connsiteX4" fmla="*/ 209550 w 2946400"/>
              <a:gd name="connsiteY4" fmla="*/ 2647950 h 3860800"/>
              <a:gd name="connsiteX5" fmla="*/ 304800 w 2946400"/>
              <a:gd name="connsiteY5" fmla="*/ 2647950 h 3860800"/>
              <a:gd name="connsiteX6" fmla="*/ 311150 w 2946400"/>
              <a:gd name="connsiteY6" fmla="*/ 2089150 h 3860800"/>
              <a:gd name="connsiteX7" fmla="*/ 419100 w 2946400"/>
              <a:gd name="connsiteY7" fmla="*/ 2095500 h 3860800"/>
              <a:gd name="connsiteX8" fmla="*/ 419100 w 2946400"/>
              <a:gd name="connsiteY8" fmla="*/ 1974850 h 3860800"/>
              <a:gd name="connsiteX9" fmla="*/ 527050 w 2946400"/>
              <a:gd name="connsiteY9" fmla="*/ 1974850 h 3860800"/>
              <a:gd name="connsiteX10" fmla="*/ 533400 w 2946400"/>
              <a:gd name="connsiteY10" fmla="*/ 1866900 h 3860800"/>
              <a:gd name="connsiteX11" fmla="*/ 641350 w 2946400"/>
              <a:gd name="connsiteY11" fmla="*/ 1860550 h 3860800"/>
              <a:gd name="connsiteX12" fmla="*/ 641350 w 2946400"/>
              <a:gd name="connsiteY12" fmla="*/ 1422400 h 3860800"/>
              <a:gd name="connsiteX13" fmla="*/ 736600 w 2946400"/>
              <a:gd name="connsiteY13" fmla="*/ 1422400 h 3860800"/>
              <a:gd name="connsiteX14" fmla="*/ 736600 w 2946400"/>
              <a:gd name="connsiteY14" fmla="*/ 990600 h 3860800"/>
              <a:gd name="connsiteX15" fmla="*/ 1073150 w 2946400"/>
              <a:gd name="connsiteY15" fmla="*/ 990600 h 3860800"/>
              <a:gd name="connsiteX16" fmla="*/ 1073150 w 2946400"/>
              <a:gd name="connsiteY16" fmla="*/ 863600 h 3860800"/>
              <a:gd name="connsiteX17" fmla="*/ 1174750 w 2946400"/>
              <a:gd name="connsiteY17" fmla="*/ 869950 h 3860800"/>
              <a:gd name="connsiteX18" fmla="*/ 1174750 w 2946400"/>
              <a:gd name="connsiteY18" fmla="*/ 749300 h 3860800"/>
              <a:gd name="connsiteX19" fmla="*/ 1276350 w 2946400"/>
              <a:gd name="connsiteY19" fmla="*/ 749300 h 3860800"/>
              <a:gd name="connsiteX20" fmla="*/ 1276350 w 2946400"/>
              <a:gd name="connsiteY20" fmla="*/ 533400 h 3860800"/>
              <a:gd name="connsiteX21" fmla="*/ 1390650 w 2946400"/>
              <a:gd name="connsiteY21" fmla="*/ 533400 h 3860800"/>
              <a:gd name="connsiteX22" fmla="*/ 1390650 w 2946400"/>
              <a:gd name="connsiteY22" fmla="*/ 412750 h 3860800"/>
              <a:gd name="connsiteX23" fmla="*/ 1498600 w 2946400"/>
              <a:gd name="connsiteY23" fmla="*/ 412750 h 3860800"/>
              <a:gd name="connsiteX24" fmla="*/ 1498600 w 2946400"/>
              <a:gd name="connsiteY24" fmla="*/ 304800 h 3860800"/>
              <a:gd name="connsiteX25" fmla="*/ 2159000 w 2946400"/>
              <a:gd name="connsiteY25" fmla="*/ 298450 h 3860800"/>
              <a:gd name="connsiteX26" fmla="*/ 2159000 w 2946400"/>
              <a:gd name="connsiteY26" fmla="*/ 171450 h 3860800"/>
              <a:gd name="connsiteX27" fmla="*/ 2273300 w 2946400"/>
              <a:gd name="connsiteY27" fmla="*/ 177800 h 3860800"/>
              <a:gd name="connsiteX28" fmla="*/ 2273300 w 2946400"/>
              <a:gd name="connsiteY28" fmla="*/ 76200 h 3860800"/>
              <a:gd name="connsiteX29" fmla="*/ 2946400 w 2946400"/>
              <a:gd name="connsiteY29" fmla="*/ 76200 h 3860800"/>
              <a:gd name="connsiteX30" fmla="*/ 2946400 w 2946400"/>
              <a:gd name="connsiteY30" fmla="*/ 0 h 386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946400" h="3860800">
                <a:moveTo>
                  <a:pt x="0" y="3860800"/>
                </a:moveTo>
                <a:lnTo>
                  <a:pt x="120650" y="3860800"/>
                </a:lnTo>
                <a:lnTo>
                  <a:pt x="120650" y="3644900"/>
                </a:lnTo>
                <a:lnTo>
                  <a:pt x="215900" y="3644900"/>
                </a:lnTo>
                <a:cubicBezTo>
                  <a:pt x="213783" y="3312583"/>
                  <a:pt x="211667" y="2980267"/>
                  <a:pt x="209550" y="2647950"/>
                </a:cubicBezTo>
                <a:lnTo>
                  <a:pt x="304800" y="2647950"/>
                </a:lnTo>
                <a:cubicBezTo>
                  <a:pt x="306917" y="2461683"/>
                  <a:pt x="309033" y="2275417"/>
                  <a:pt x="311150" y="2089150"/>
                </a:cubicBezTo>
                <a:lnTo>
                  <a:pt x="419100" y="2095500"/>
                </a:lnTo>
                <a:lnTo>
                  <a:pt x="419100" y="1974850"/>
                </a:lnTo>
                <a:lnTo>
                  <a:pt x="527050" y="1974850"/>
                </a:lnTo>
                <a:lnTo>
                  <a:pt x="533400" y="1866900"/>
                </a:lnTo>
                <a:lnTo>
                  <a:pt x="641350" y="1860550"/>
                </a:lnTo>
                <a:lnTo>
                  <a:pt x="641350" y="1422400"/>
                </a:lnTo>
                <a:lnTo>
                  <a:pt x="736600" y="1422400"/>
                </a:lnTo>
                <a:lnTo>
                  <a:pt x="736600" y="990600"/>
                </a:lnTo>
                <a:lnTo>
                  <a:pt x="1073150" y="990600"/>
                </a:lnTo>
                <a:lnTo>
                  <a:pt x="1073150" y="863600"/>
                </a:lnTo>
                <a:lnTo>
                  <a:pt x="1174750" y="869950"/>
                </a:lnTo>
                <a:lnTo>
                  <a:pt x="1174750" y="749300"/>
                </a:lnTo>
                <a:lnTo>
                  <a:pt x="1276350" y="749300"/>
                </a:lnTo>
                <a:lnTo>
                  <a:pt x="1276350" y="533400"/>
                </a:lnTo>
                <a:lnTo>
                  <a:pt x="1390650" y="533400"/>
                </a:lnTo>
                <a:lnTo>
                  <a:pt x="1390650" y="412750"/>
                </a:lnTo>
                <a:lnTo>
                  <a:pt x="1498600" y="412750"/>
                </a:lnTo>
                <a:lnTo>
                  <a:pt x="1498600" y="304800"/>
                </a:lnTo>
                <a:lnTo>
                  <a:pt x="2159000" y="298450"/>
                </a:lnTo>
                <a:lnTo>
                  <a:pt x="2159000" y="171450"/>
                </a:lnTo>
                <a:lnTo>
                  <a:pt x="2273300" y="177800"/>
                </a:lnTo>
                <a:lnTo>
                  <a:pt x="2273300" y="76200"/>
                </a:lnTo>
                <a:lnTo>
                  <a:pt x="2946400" y="76200"/>
                </a:lnTo>
                <a:lnTo>
                  <a:pt x="2946400" y="0"/>
                </a:lnTo>
              </a:path>
            </a:pathLst>
          </a:custGeom>
          <a:ln>
            <a:solidFill>
              <a:srgbClr val="0062AB"/>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n>
                <a:solidFill>
                  <a:schemeClr val="tx2"/>
                </a:solidFill>
              </a:ln>
            </a:endParaRPr>
          </a:p>
        </p:txBody>
      </p:sp>
      <p:sp>
        <p:nvSpPr>
          <p:cNvPr id="11" name="Line 8">
            <a:extLst>
              <a:ext uri="{FF2B5EF4-FFF2-40B4-BE49-F238E27FC236}">
                <a16:creationId xmlns:a16="http://schemas.microsoft.com/office/drawing/2014/main" id="{D811F6E3-8CD8-E978-9210-09C74F278109}"/>
              </a:ext>
            </a:extLst>
          </p:cNvPr>
          <p:cNvSpPr>
            <a:spLocks noChangeShapeType="1"/>
          </p:cNvSpPr>
          <p:nvPr/>
        </p:nvSpPr>
        <p:spPr bwMode="auto">
          <a:xfrm flipH="1">
            <a:off x="2691567" y="1584627"/>
            <a:ext cx="2249047" cy="10370"/>
          </a:xfrm>
          <a:prstGeom prst="line">
            <a:avLst/>
          </a:prstGeom>
          <a:noFill/>
          <a:ln w="19050" cmpd="sng">
            <a:solidFill>
              <a:schemeClr val="accent6"/>
            </a:solidFill>
            <a:prstDash val="sysDot"/>
            <a:round/>
            <a:headEnd/>
            <a:tailEnd/>
          </a:ln>
          <a:effectLst/>
        </p:spPr>
        <p:txBody>
          <a:bodyPr wrap="none" anchor="ctr">
            <a:prstTxWarp prst="textNoShape">
              <a:avLst/>
            </a:prstTxWarp>
          </a:bodyPr>
          <a:lstStyle/>
          <a:p>
            <a:endParaRPr lang="en-US" dirty="0"/>
          </a:p>
        </p:txBody>
      </p:sp>
    </p:spTree>
    <p:extLst>
      <p:ext uri="{BB962C8B-B14F-4D97-AF65-F5344CB8AC3E}">
        <p14:creationId xmlns:p14="http://schemas.microsoft.com/office/powerpoint/2010/main" val="3178866989"/>
      </p:ext>
    </p:extLst>
  </p:cSld>
  <p:clrMapOvr>
    <a:masterClrMapping/>
  </p:clrMapOvr>
  <p:transition spd="slow" advTm="33608"/>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5962-2113-5258-84C1-97755A2A656D}"/>
              </a:ext>
            </a:extLst>
          </p:cNvPr>
          <p:cNvSpPr>
            <a:spLocks noGrp="1"/>
          </p:cNvSpPr>
          <p:nvPr>
            <p:ph type="title"/>
          </p:nvPr>
        </p:nvSpPr>
        <p:spPr/>
        <p:txBody>
          <a:bodyPr>
            <a:normAutofit/>
          </a:bodyPr>
          <a:lstStyle/>
          <a:p>
            <a:r>
              <a:rPr lang="en-US" sz="2000" i="1" dirty="0"/>
              <a:t>Toxoplasma</a:t>
            </a:r>
            <a:r>
              <a:rPr lang="en-US" sz="2000" dirty="0"/>
              <a:t> Encephalitis: Chronic Maintenance Therapy (PO Regimens)</a:t>
            </a:r>
          </a:p>
        </p:txBody>
      </p:sp>
      <p:sp>
        <p:nvSpPr>
          <p:cNvPr id="3" name="Text Placeholder 2">
            <a:extLst>
              <a:ext uri="{FF2B5EF4-FFF2-40B4-BE49-F238E27FC236}">
                <a16:creationId xmlns:a16="http://schemas.microsoft.com/office/drawing/2014/main" id="{75B63FFF-ECFC-9322-463C-9CEE9A6D267A}"/>
              </a:ext>
            </a:extLst>
          </p:cNvPr>
          <p:cNvSpPr>
            <a:spLocks noGrp="1"/>
          </p:cNvSpPr>
          <p:nvPr>
            <p:ph type="body" sz="quarter" idx="14"/>
          </p:nvPr>
        </p:nvSpPr>
        <p:spPr/>
        <p:txBody>
          <a:bodyPr/>
          <a:lstStyle/>
          <a:p>
            <a:r>
              <a:rPr lang="en-US" dirty="0"/>
              <a:t>Source: HHS. Opportunistic Infections Guidelines. Toxoplasma Gondii encephalitis. January 2023.</a:t>
            </a:r>
          </a:p>
        </p:txBody>
      </p:sp>
      <p:graphicFrame>
        <p:nvGraphicFramePr>
          <p:cNvPr id="6" name="Content Placeholder 5">
            <a:extLst>
              <a:ext uri="{FF2B5EF4-FFF2-40B4-BE49-F238E27FC236}">
                <a16:creationId xmlns:a16="http://schemas.microsoft.com/office/drawing/2014/main" id="{283C7DFD-C302-66CB-801D-F937B50FE945}"/>
              </a:ext>
            </a:extLst>
          </p:cNvPr>
          <p:cNvGraphicFramePr>
            <a:graphicFrameLocks noGrp="1"/>
          </p:cNvGraphicFramePr>
          <p:nvPr>
            <p:ph sz="half" idx="4294967295"/>
            <p:extLst>
              <p:ext uri="{D42A27DB-BD31-4B8C-83A1-F6EECF244321}">
                <p14:modId xmlns:p14="http://schemas.microsoft.com/office/powerpoint/2010/main" val="4229595090"/>
              </p:ext>
            </p:extLst>
          </p:nvPr>
        </p:nvGraphicFramePr>
        <p:xfrm>
          <a:off x="238748" y="1021588"/>
          <a:ext cx="8667751" cy="3698240"/>
        </p:xfrm>
        <a:graphic>
          <a:graphicData uri="http://schemas.openxmlformats.org/drawingml/2006/table">
            <a:tbl>
              <a:tblPr firstRow="1" bandRow="1">
                <a:tableStyleId>{00A15C55-8517-42AA-B614-E9B94910E393}</a:tableStyleId>
              </a:tblPr>
              <a:tblGrid>
                <a:gridCol w="4204608">
                  <a:extLst>
                    <a:ext uri="{9D8B030D-6E8A-4147-A177-3AD203B41FA5}">
                      <a16:colId xmlns:a16="http://schemas.microsoft.com/office/drawing/2014/main" val="176971317"/>
                    </a:ext>
                  </a:extLst>
                </a:gridCol>
                <a:gridCol w="4463143">
                  <a:extLst>
                    <a:ext uri="{9D8B030D-6E8A-4147-A177-3AD203B41FA5}">
                      <a16:colId xmlns:a16="http://schemas.microsoft.com/office/drawing/2014/main" val="3663143008"/>
                    </a:ext>
                  </a:extLst>
                </a:gridCol>
              </a:tblGrid>
              <a:tr h="370840">
                <a:tc>
                  <a:txBody>
                    <a:bodyPr/>
                    <a:lstStyle/>
                    <a:p>
                      <a:r>
                        <a:rPr lang="en-US" dirty="0">
                          <a:latin typeface="Arial" panose="020B0604020202020204" pitchFamily="34" charset="0"/>
                          <a:cs typeface="Arial" panose="020B0604020202020204" pitchFamily="34" charset="0"/>
                        </a:rPr>
                        <a:t>PREFERRED</a:t>
                      </a:r>
                    </a:p>
                  </a:txBody>
                  <a:tcPr/>
                </a:tc>
                <a:tc>
                  <a:txBody>
                    <a:bodyPr/>
                    <a:lstStyle/>
                    <a:p>
                      <a:r>
                        <a:rPr lang="en-US" sz="1200" dirty="0">
                          <a:latin typeface="Arial" panose="020B0604020202020204" pitchFamily="34" charset="0"/>
                          <a:cs typeface="Arial" panose="020B0604020202020204" pitchFamily="34" charset="0"/>
                        </a:rPr>
                        <a:t>ALTERNATIVE</a:t>
                      </a:r>
                    </a:p>
                  </a:txBody>
                  <a:tcPr/>
                </a:tc>
                <a:extLst>
                  <a:ext uri="{0D108BD9-81ED-4DB2-BD59-A6C34878D82A}">
                    <a16:rowId xmlns:a16="http://schemas.microsoft.com/office/drawing/2014/main" val="181368989"/>
                  </a:ext>
                </a:extLst>
              </a:tr>
              <a:tr h="74168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 Pyrimethamine + Sulfadiazine + Leucovorin</a:t>
                      </a:r>
                    </a:p>
                    <a:p>
                      <a:r>
                        <a:rPr lang="en-US" sz="1400" dirty="0">
                          <a:latin typeface="Arial" panose="020B0604020202020204" pitchFamily="34" charset="0"/>
                          <a:cs typeface="Arial" panose="020B0604020202020204" pitchFamily="34" charset="0"/>
                        </a:rPr>
                        <a:t> </a:t>
                      </a:r>
                    </a:p>
                  </a:txBody>
                  <a:tcPr/>
                </a:tc>
                <a:tc>
                  <a:txBody>
                    <a:bodyPr/>
                    <a:lstStyle/>
                    <a:p>
                      <a:pPr>
                        <a:lnSpc>
                          <a:spcPts val="2100"/>
                        </a:lnSpc>
                        <a:spcAft>
                          <a:spcPts val="500"/>
                        </a:spcAft>
                      </a:pPr>
                      <a:r>
                        <a:rPr lang="en-US" sz="1400" b="0" i="0" kern="1200" dirty="0">
                          <a:solidFill>
                            <a:schemeClr val="dk1"/>
                          </a:solidFill>
                          <a:effectLst/>
                          <a:latin typeface="Arial" panose="020B0604020202020204" pitchFamily="34" charset="0"/>
                          <a:ea typeface="+mn-ea"/>
                          <a:cs typeface="Arial" panose="020B0604020202020204" pitchFamily="34" charset="0"/>
                        </a:rPr>
                        <a:t>TMP-SMX </a:t>
                      </a:r>
                      <a:r>
                        <a:rPr lang="en-US" sz="1400" b="0" i="0" kern="1200" baseline="30000" dirty="0">
                          <a:solidFill>
                            <a:schemeClr val="dk1"/>
                          </a:solidFill>
                          <a:effectLst/>
                          <a:latin typeface="Arial" panose="020B0604020202020204" pitchFamily="34" charset="0"/>
                          <a:ea typeface="+mn-ea"/>
                          <a:cs typeface="Arial" panose="020B0604020202020204" pitchFamily="34" charset="0"/>
                        </a:rPr>
                        <a:t>a</a:t>
                      </a:r>
                      <a:r>
                        <a:rPr lang="en-US" sz="1400" b="0" i="0" kern="1200" dirty="0">
                          <a:solidFill>
                            <a:schemeClr val="dk1"/>
                          </a:solidFill>
                          <a:effectLst/>
                          <a:latin typeface="Arial" panose="020B0604020202020204" pitchFamily="34" charset="0"/>
                          <a:ea typeface="+mn-ea"/>
                          <a:cs typeface="Arial" panose="020B0604020202020204" pitchFamily="34" charset="0"/>
                        </a:rPr>
                        <a:t> </a:t>
                      </a:r>
                      <a:r>
                        <a:rPr lang="en-US" sz="1400" b="0" i="1" kern="1200" dirty="0">
                          <a:solidFill>
                            <a:schemeClr val="dk1"/>
                          </a:solidFill>
                          <a:effectLst/>
                          <a:latin typeface="Arial" panose="020B0604020202020204" pitchFamily="34" charset="0"/>
                          <a:ea typeface="+mn-ea"/>
                          <a:cs typeface="Arial" panose="020B0604020202020204" pitchFamily="34" charset="0"/>
                        </a:rPr>
                        <a:t>or</a:t>
                      </a:r>
                      <a:endParaRPr lang="en-US" sz="1400" b="0" i="0" kern="1200" dirty="0">
                        <a:solidFill>
                          <a:schemeClr val="dk1"/>
                        </a:solidFill>
                        <a:effectLst/>
                        <a:latin typeface="Arial" panose="020B0604020202020204" pitchFamily="34" charset="0"/>
                        <a:ea typeface="+mn-ea"/>
                        <a:cs typeface="Arial" panose="020B0604020202020204" pitchFamily="34" charset="0"/>
                      </a:endParaRPr>
                    </a:p>
                    <a:p>
                      <a:pPr marL="0" marR="0" lvl="0" indent="0" algn="l" defTabSz="685800" rtl="0" eaLnBrk="1" fontAlgn="auto" latinLnBrk="0" hangingPunct="1">
                        <a:lnSpc>
                          <a:spcPts val="2100"/>
                        </a:lnSpc>
                        <a:spcBef>
                          <a:spcPts val="0"/>
                        </a:spcBef>
                        <a:spcAft>
                          <a:spcPts val="500"/>
                        </a:spcAft>
                        <a:buClrTx/>
                        <a:buSzTx/>
                        <a:buFontTx/>
                        <a:buNone/>
                        <a:tabLst/>
                        <a:defRPr/>
                      </a:pPr>
                      <a:r>
                        <a:rPr lang="en-US" sz="1400" dirty="0">
                          <a:latin typeface="Arial" panose="020B0604020202020204" pitchFamily="34" charset="0"/>
                          <a:cs typeface="Arial" panose="020B0604020202020204" pitchFamily="34" charset="0"/>
                        </a:rPr>
                        <a:t>Pyrimethamine + Leucovorin + Clindamycin </a:t>
                      </a:r>
                      <a:r>
                        <a:rPr lang="en-US" sz="1400" baseline="30000" dirty="0">
                          <a:latin typeface="Arial" panose="020B0604020202020204" pitchFamily="34" charset="0"/>
                          <a:cs typeface="Arial" panose="020B0604020202020204" pitchFamily="34" charset="0"/>
                        </a:rPr>
                        <a:t>b </a:t>
                      </a:r>
                      <a:r>
                        <a:rPr lang="en-US" sz="1400" b="0" i="1" kern="1200" baseline="0" dirty="0">
                          <a:solidFill>
                            <a:schemeClr val="dk1"/>
                          </a:solidFill>
                          <a:effectLst/>
                          <a:latin typeface="Arial" panose="020B0604020202020204" pitchFamily="34" charset="0"/>
                          <a:ea typeface="+mn-ea"/>
                          <a:cs typeface="Arial" panose="020B0604020202020204" pitchFamily="34" charset="0"/>
                        </a:rPr>
                        <a:t>or</a:t>
                      </a:r>
                      <a:endParaRPr lang="en-US" sz="1400" baseline="0" dirty="0">
                        <a:latin typeface="Arial" panose="020B0604020202020204" pitchFamily="34" charset="0"/>
                        <a:cs typeface="Arial" panose="020B0604020202020204" pitchFamily="34" charset="0"/>
                      </a:endParaRPr>
                    </a:p>
                    <a:p>
                      <a:pPr>
                        <a:lnSpc>
                          <a:spcPts val="2100"/>
                        </a:lnSpc>
                        <a:spcAft>
                          <a:spcPts val="500"/>
                        </a:spcAft>
                      </a:pPr>
                      <a:r>
                        <a:rPr lang="en-US" sz="1400" b="0" i="0" kern="1200" dirty="0">
                          <a:solidFill>
                            <a:schemeClr val="dk1"/>
                          </a:solidFill>
                          <a:effectLst/>
                          <a:latin typeface="Arial" panose="020B0604020202020204" pitchFamily="34" charset="0"/>
                          <a:ea typeface="+mn-ea"/>
                          <a:cs typeface="Arial" panose="020B0604020202020204" pitchFamily="34" charset="0"/>
                        </a:rPr>
                        <a:t>Atovaquone + pyrimethamine + leucovorin </a:t>
                      </a:r>
                      <a:r>
                        <a:rPr lang="en-US" sz="1400" b="0" i="1" kern="1200" dirty="0">
                          <a:solidFill>
                            <a:schemeClr val="dk1"/>
                          </a:solidFill>
                          <a:effectLst/>
                          <a:latin typeface="Arial" panose="020B0604020202020204" pitchFamily="34" charset="0"/>
                          <a:ea typeface="+mn-ea"/>
                          <a:cs typeface="Arial" panose="020B0604020202020204" pitchFamily="34" charset="0"/>
                        </a:rPr>
                        <a:t>or</a:t>
                      </a:r>
                      <a:endParaRPr lang="en-US" sz="1400" b="0" i="0" kern="1200" dirty="0">
                        <a:solidFill>
                          <a:schemeClr val="dk1"/>
                        </a:solidFill>
                        <a:effectLst/>
                        <a:latin typeface="Arial" panose="020B0604020202020204" pitchFamily="34" charset="0"/>
                        <a:ea typeface="+mn-ea"/>
                        <a:cs typeface="Arial" panose="020B0604020202020204" pitchFamily="34" charset="0"/>
                      </a:endParaRPr>
                    </a:p>
                    <a:p>
                      <a:pPr>
                        <a:lnSpc>
                          <a:spcPts val="2100"/>
                        </a:lnSpc>
                        <a:spcAft>
                          <a:spcPts val="500"/>
                        </a:spcAft>
                      </a:pPr>
                      <a:r>
                        <a:rPr lang="en-US" sz="1400" b="0" i="0" kern="1200" dirty="0">
                          <a:solidFill>
                            <a:schemeClr val="dk1"/>
                          </a:solidFill>
                          <a:effectLst/>
                          <a:latin typeface="Arial" panose="020B0604020202020204" pitchFamily="34" charset="0"/>
                          <a:ea typeface="+mn-ea"/>
                          <a:cs typeface="Arial" panose="020B0604020202020204" pitchFamily="34" charset="0"/>
                        </a:rPr>
                        <a:t>Atovaquone + sulfadiazine </a:t>
                      </a:r>
                      <a:r>
                        <a:rPr lang="en-US" sz="1400" b="0" i="1" kern="1200" dirty="0">
                          <a:solidFill>
                            <a:schemeClr val="dk1"/>
                          </a:solidFill>
                          <a:effectLst/>
                          <a:latin typeface="Arial" panose="020B0604020202020204" pitchFamily="34" charset="0"/>
                          <a:ea typeface="+mn-ea"/>
                          <a:cs typeface="Arial" panose="020B0604020202020204" pitchFamily="34" charset="0"/>
                        </a:rPr>
                        <a:t>or</a:t>
                      </a:r>
                      <a:endParaRPr lang="en-US" sz="1400" b="0" i="0" kern="1200" dirty="0">
                        <a:solidFill>
                          <a:schemeClr val="dk1"/>
                        </a:solidFill>
                        <a:effectLst/>
                        <a:latin typeface="Arial" panose="020B0604020202020204" pitchFamily="34" charset="0"/>
                        <a:ea typeface="+mn-ea"/>
                        <a:cs typeface="Arial" panose="020B0604020202020204" pitchFamily="34" charset="0"/>
                      </a:endParaRPr>
                    </a:p>
                    <a:p>
                      <a:pPr marL="0" marR="0" lvl="0" indent="0" algn="l" defTabSz="685800" rtl="0" eaLnBrk="1" fontAlgn="auto" latinLnBrk="0" hangingPunct="1">
                        <a:lnSpc>
                          <a:spcPts val="2100"/>
                        </a:lnSpc>
                        <a:spcBef>
                          <a:spcPts val="0"/>
                        </a:spcBef>
                        <a:spcAft>
                          <a:spcPts val="500"/>
                        </a:spcAft>
                        <a:buClrTx/>
                        <a:buSzTx/>
                        <a:buFontTx/>
                        <a:buNone/>
                        <a:tabLst/>
                        <a:defRPr/>
                      </a:pPr>
                      <a:r>
                        <a:rPr lang="en-US" sz="1400" b="0" i="0" kern="1200" dirty="0">
                          <a:solidFill>
                            <a:schemeClr val="dk1"/>
                          </a:solidFill>
                          <a:effectLst/>
                          <a:latin typeface="Arial" panose="020B0604020202020204" pitchFamily="34" charset="0"/>
                          <a:ea typeface="+mn-ea"/>
                          <a:cs typeface="Arial" panose="020B0604020202020204" pitchFamily="34" charset="0"/>
                        </a:rPr>
                        <a:t>Atovaquone + pyrimethamine + leucovorin </a:t>
                      </a:r>
                      <a:r>
                        <a:rPr lang="en-US" sz="1400" b="0" i="1" kern="1200" dirty="0">
                          <a:solidFill>
                            <a:schemeClr val="dk1"/>
                          </a:solidFill>
                          <a:effectLst/>
                          <a:latin typeface="Arial" panose="020B0604020202020204" pitchFamily="34" charset="0"/>
                          <a:ea typeface="+mn-ea"/>
                          <a:cs typeface="Arial" panose="020B0604020202020204" pitchFamily="34" charset="0"/>
                        </a:rPr>
                        <a:t>or</a:t>
                      </a:r>
                    </a:p>
                    <a:p>
                      <a:pPr>
                        <a:spcAft>
                          <a:spcPts val="500"/>
                        </a:spcAft>
                      </a:pPr>
                      <a:r>
                        <a:rPr lang="en-US" sz="1400" b="0" i="0" kern="1200" dirty="0">
                          <a:solidFill>
                            <a:schemeClr val="dk1"/>
                          </a:solidFill>
                          <a:effectLst/>
                          <a:latin typeface="Arial" panose="020B0604020202020204" pitchFamily="34" charset="0"/>
                          <a:ea typeface="+mn-ea"/>
                          <a:cs typeface="Arial" panose="020B0604020202020204" pitchFamily="34" charset="0"/>
                        </a:rPr>
                        <a:t>Atovaquone</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12240244"/>
                  </a:ext>
                </a:extLst>
              </a:tr>
              <a:tr h="741680">
                <a:tc gridSpan="2">
                  <a:txBody>
                    <a:bodyPr/>
                    <a:lstStyle/>
                    <a:p>
                      <a:r>
                        <a:rPr lang="en-US" sz="1200" b="1" dirty="0">
                          <a:solidFill>
                            <a:schemeClr val="tx1"/>
                          </a:solidFill>
                          <a:latin typeface="Arial" panose="020B0604020202020204" pitchFamily="34" charset="0"/>
                          <a:cs typeface="Arial" panose="020B0604020202020204" pitchFamily="34" charset="0"/>
                        </a:rPr>
                        <a:t>NOTES: </a:t>
                      </a:r>
                      <a:endParaRPr lang="en-US" sz="1200" b="1" baseline="0" dirty="0">
                        <a:solidFill>
                          <a:schemeClr val="tx1"/>
                        </a:solidFill>
                        <a:latin typeface="Arial" panose="020B0604020202020204" pitchFamily="34" charset="0"/>
                        <a:cs typeface="Arial" panose="020B0604020202020204" pitchFamily="34" charset="0"/>
                      </a:endParaRPr>
                    </a:p>
                    <a:p>
                      <a:r>
                        <a:rPr lang="en-US" sz="1200" baseline="30000" dirty="0">
                          <a:latin typeface="Arial" panose="020B0604020202020204" pitchFamily="34" charset="0"/>
                          <a:cs typeface="Arial" panose="020B0604020202020204" pitchFamily="34" charset="0"/>
                        </a:rPr>
                        <a:t>a </a:t>
                      </a:r>
                      <a:r>
                        <a:rPr lang="en-US" sz="1200" baseline="0" dirty="0">
                          <a:latin typeface="Arial" panose="020B0604020202020204" pitchFamily="34" charset="0"/>
                          <a:cs typeface="Arial" panose="020B0604020202020204" pitchFamily="34" charset="0"/>
                        </a:rPr>
                        <a:t>If pyrimethamine is not available, TMP-SMX should be used instead of pyrimethamine-sulfadiazine</a:t>
                      </a:r>
                      <a:endParaRPr lang="en-US" sz="1200" baseline="30000" dirty="0">
                        <a:latin typeface="Arial" panose="020B0604020202020204" pitchFamily="34" charset="0"/>
                        <a:cs typeface="Arial" panose="020B0604020202020204" pitchFamily="34" charset="0"/>
                      </a:endParaRPr>
                    </a:p>
                    <a:p>
                      <a:r>
                        <a:rPr lang="en-US" sz="1200" baseline="30000" dirty="0">
                          <a:latin typeface="Arial" panose="020B0604020202020204" pitchFamily="34" charset="0"/>
                          <a:cs typeface="Arial" panose="020B0604020202020204" pitchFamily="34" charset="0"/>
                        </a:rPr>
                        <a:t>b </a:t>
                      </a:r>
                      <a:r>
                        <a:rPr lang="en-US" sz="1200" dirty="0">
                          <a:latin typeface="Arial" panose="020B0604020202020204" pitchFamily="34" charset="0"/>
                          <a:cs typeface="Arial" panose="020B0604020202020204" pitchFamily="34" charset="0"/>
                        </a:rPr>
                        <a:t>Additional PCP prophylaxis agent must be added to this regimen</a:t>
                      </a:r>
                    </a:p>
                    <a:p>
                      <a:endParaRPr lang="en-US" sz="1200" b="1"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Discontinue chronic maintenance when patient is asymptomatic and has CD4 &gt; 200 cells/mm</a:t>
                      </a:r>
                      <a:r>
                        <a:rPr lang="en-US" sz="1200" baseline="30000" dirty="0">
                          <a:latin typeface="Arial" panose="020B0604020202020204" pitchFamily="34" charset="0"/>
                          <a:cs typeface="Arial" panose="020B0604020202020204" pitchFamily="34" charset="0"/>
                        </a:rPr>
                        <a:t>3</a:t>
                      </a:r>
                      <a:r>
                        <a:rPr lang="en-US" sz="1200" dirty="0">
                          <a:latin typeface="Arial" panose="020B0604020202020204" pitchFamily="34" charset="0"/>
                          <a:cs typeface="Arial" panose="020B0604020202020204" pitchFamily="34" charset="0"/>
                        </a:rPr>
                        <a:t> on combination ART for &gt; 6 months</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Resume secondary prophylaxis / chronic maintenance therapy when CD4 &lt; 200 cells/mm</a:t>
                      </a:r>
                      <a:r>
                        <a:rPr lang="en-US" sz="1200" baseline="30000" dirty="0">
                          <a:latin typeface="Arial" panose="020B0604020202020204" pitchFamily="34" charset="0"/>
                          <a:cs typeface="Arial" panose="020B0604020202020204" pitchFamily="34" charset="0"/>
                        </a:rPr>
                        <a:t>3</a:t>
                      </a:r>
                      <a:r>
                        <a:rPr lang="en-US" sz="1200" dirty="0">
                          <a:latin typeface="Arial" panose="020B0604020202020204" pitchFamily="34" charset="0"/>
                          <a:cs typeface="Arial" panose="020B0604020202020204" pitchFamily="34" charset="0"/>
                        </a:rPr>
                        <a:t> </a:t>
                      </a:r>
                    </a:p>
                  </a:txBody>
                  <a:tcPr/>
                </a:tc>
                <a:tc hMerge="1">
                  <a:txBody>
                    <a:bodyPr/>
                    <a:lstStyle/>
                    <a:p>
                      <a:endParaRPr lang="en-US" sz="1200" dirty="0"/>
                    </a:p>
                  </a:txBody>
                  <a:tcPr/>
                </a:tc>
                <a:extLst>
                  <a:ext uri="{0D108BD9-81ED-4DB2-BD59-A6C34878D82A}">
                    <a16:rowId xmlns:a16="http://schemas.microsoft.com/office/drawing/2014/main" val="1819046880"/>
                  </a:ext>
                </a:extLst>
              </a:tr>
            </a:tbl>
          </a:graphicData>
        </a:graphic>
      </p:graphicFrame>
    </p:spTree>
    <p:extLst>
      <p:ext uri="{BB962C8B-B14F-4D97-AF65-F5344CB8AC3E}">
        <p14:creationId xmlns:p14="http://schemas.microsoft.com/office/powerpoint/2010/main" val="1274438076"/>
      </p:ext>
    </p:extLst>
  </p:cSld>
  <p:clrMapOvr>
    <a:masterClrMapping/>
  </p:clrMapOvr>
  <p:transition spd="slow" advTm="29961"/>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39D13-44AC-8885-B430-4122E17F297C}"/>
              </a:ext>
            </a:extLst>
          </p:cNvPr>
          <p:cNvSpPr>
            <a:spLocks noGrp="1"/>
          </p:cNvSpPr>
          <p:nvPr>
            <p:ph type="title"/>
          </p:nvPr>
        </p:nvSpPr>
        <p:spPr/>
        <p:txBody>
          <a:bodyPr>
            <a:normAutofit/>
          </a:bodyPr>
          <a:lstStyle/>
          <a:p>
            <a:r>
              <a:rPr lang="en-US" dirty="0"/>
              <a:t>Discontinuation of Chronic Maintenance Therapy for TE</a:t>
            </a:r>
          </a:p>
        </p:txBody>
      </p:sp>
      <p:sp>
        <p:nvSpPr>
          <p:cNvPr id="4" name="Text Placeholder 2">
            <a:extLst>
              <a:ext uri="{FF2B5EF4-FFF2-40B4-BE49-F238E27FC236}">
                <a16:creationId xmlns:a16="http://schemas.microsoft.com/office/drawing/2014/main" id="{2447A252-88E8-7C2D-F515-7A6854C88928}"/>
              </a:ext>
            </a:extLst>
          </p:cNvPr>
          <p:cNvSpPr>
            <a:spLocks noGrp="1"/>
          </p:cNvSpPr>
          <p:nvPr>
            <p:ph type="body" sz="quarter" idx="14"/>
          </p:nvPr>
        </p:nvSpPr>
        <p:spPr/>
        <p:txBody>
          <a:bodyPr/>
          <a:lstStyle/>
          <a:p>
            <a:r>
              <a:rPr lang="en-US" dirty="0"/>
              <a:t>Source: HHS. Opportunistic Infections Guidelines. Toxoplasma Gondii Encephalitis. January 2023.</a:t>
            </a:r>
          </a:p>
        </p:txBody>
      </p:sp>
      <p:sp>
        <p:nvSpPr>
          <p:cNvPr id="6" name="Content Placeholder 5">
            <a:extLst>
              <a:ext uri="{FF2B5EF4-FFF2-40B4-BE49-F238E27FC236}">
                <a16:creationId xmlns:a16="http://schemas.microsoft.com/office/drawing/2014/main" id="{BAE86E7F-843A-8B63-1C90-5BB44537A582}"/>
              </a:ext>
            </a:extLst>
          </p:cNvPr>
          <p:cNvSpPr>
            <a:spLocks noGrp="1"/>
          </p:cNvSpPr>
          <p:nvPr>
            <p:ph sz="half" idx="2"/>
          </p:nvPr>
        </p:nvSpPr>
        <p:spPr/>
        <p:txBody>
          <a:bodyPr>
            <a:normAutofit/>
          </a:bodyPr>
          <a:lstStyle/>
          <a:p>
            <a:pPr>
              <a:spcBef>
                <a:spcPts val="1800"/>
              </a:spcBef>
            </a:pPr>
            <a:r>
              <a:rPr lang="en-US" sz="2200" dirty="0"/>
              <a:t>Successful completion of initial therapy for TE</a:t>
            </a:r>
          </a:p>
          <a:p>
            <a:pPr>
              <a:spcBef>
                <a:spcPts val="1800"/>
              </a:spcBef>
            </a:pPr>
            <a:r>
              <a:rPr lang="en-US" sz="2200" dirty="0"/>
              <a:t>No signs or symptoms of TE</a:t>
            </a:r>
          </a:p>
          <a:p>
            <a:pPr>
              <a:spcBef>
                <a:spcPts val="1800"/>
              </a:spcBef>
            </a:pPr>
            <a:r>
              <a:rPr lang="en-US" sz="2200" dirty="0"/>
              <a:t>Increase in CD4 &gt;200 cells/mm</a:t>
            </a:r>
            <a:r>
              <a:rPr lang="en-US" sz="2200" baseline="30000" dirty="0"/>
              <a:t>3</a:t>
            </a:r>
            <a:r>
              <a:rPr lang="en-US" sz="2200" dirty="0"/>
              <a:t> for &gt;6 months on ART</a:t>
            </a:r>
          </a:p>
          <a:p>
            <a:pPr>
              <a:spcBef>
                <a:spcPts val="1800"/>
              </a:spcBef>
            </a:pPr>
            <a:r>
              <a:rPr lang="en-US" sz="2200" dirty="0"/>
              <a:t>Some experts also recommend full resolution of brain lesions</a:t>
            </a:r>
          </a:p>
        </p:txBody>
      </p:sp>
    </p:spTree>
    <p:extLst>
      <p:ext uri="{BB962C8B-B14F-4D97-AF65-F5344CB8AC3E}">
        <p14:creationId xmlns:p14="http://schemas.microsoft.com/office/powerpoint/2010/main" val="4128626394"/>
      </p:ext>
    </p:extLst>
  </p:cSld>
  <p:clrMapOvr>
    <a:masterClrMapping/>
  </p:clrMapOvr>
  <p:transition spd="slow" advTm="42689"/>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39D13-44AC-8885-B430-4122E17F297C}"/>
              </a:ext>
            </a:extLst>
          </p:cNvPr>
          <p:cNvSpPr>
            <a:spLocks noGrp="1"/>
          </p:cNvSpPr>
          <p:nvPr>
            <p:ph type="title"/>
          </p:nvPr>
        </p:nvSpPr>
        <p:spPr/>
        <p:txBody>
          <a:bodyPr>
            <a:normAutofit/>
          </a:bodyPr>
          <a:lstStyle/>
          <a:p>
            <a:r>
              <a:rPr lang="en-US" dirty="0"/>
              <a:t>When to Restart Chronic Maintenance for TE</a:t>
            </a:r>
            <a:endParaRPr lang="en-US" i="1" dirty="0"/>
          </a:p>
        </p:txBody>
      </p:sp>
      <p:sp>
        <p:nvSpPr>
          <p:cNvPr id="4" name="Text Placeholder 2">
            <a:extLst>
              <a:ext uri="{FF2B5EF4-FFF2-40B4-BE49-F238E27FC236}">
                <a16:creationId xmlns:a16="http://schemas.microsoft.com/office/drawing/2014/main" id="{2447A252-88E8-7C2D-F515-7A6854C88928}"/>
              </a:ext>
            </a:extLst>
          </p:cNvPr>
          <p:cNvSpPr>
            <a:spLocks noGrp="1"/>
          </p:cNvSpPr>
          <p:nvPr>
            <p:ph type="body" sz="quarter" idx="14"/>
          </p:nvPr>
        </p:nvSpPr>
        <p:spPr/>
        <p:txBody>
          <a:bodyPr/>
          <a:lstStyle/>
          <a:p>
            <a:r>
              <a:rPr lang="en-US" dirty="0"/>
              <a:t>Source: HHS. Opportunistic Infections Guidelines. Pneumocystis pneumonia. January 2023.</a:t>
            </a:r>
          </a:p>
        </p:txBody>
      </p:sp>
      <p:sp>
        <p:nvSpPr>
          <p:cNvPr id="6" name="Content Placeholder 5">
            <a:extLst>
              <a:ext uri="{FF2B5EF4-FFF2-40B4-BE49-F238E27FC236}">
                <a16:creationId xmlns:a16="http://schemas.microsoft.com/office/drawing/2014/main" id="{BAE86E7F-843A-8B63-1C90-5BB44537A582}"/>
              </a:ext>
            </a:extLst>
          </p:cNvPr>
          <p:cNvSpPr>
            <a:spLocks noGrp="1"/>
          </p:cNvSpPr>
          <p:nvPr>
            <p:ph sz="half" idx="2"/>
          </p:nvPr>
        </p:nvSpPr>
        <p:spPr/>
        <p:txBody>
          <a:bodyPr/>
          <a:lstStyle/>
          <a:p>
            <a:r>
              <a:rPr lang="en-US" dirty="0"/>
              <a:t>Resume secondary prophylaxis if CD4 &lt;200 cells/mm</a:t>
            </a:r>
            <a:r>
              <a:rPr lang="en-US" baseline="30000" dirty="0"/>
              <a:t>3</a:t>
            </a:r>
          </a:p>
        </p:txBody>
      </p:sp>
    </p:spTree>
    <p:extLst>
      <p:ext uri="{BB962C8B-B14F-4D97-AF65-F5344CB8AC3E}">
        <p14:creationId xmlns:p14="http://schemas.microsoft.com/office/powerpoint/2010/main" val="2768545823"/>
      </p:ext>
    </p:extLst>
  </p:cSld>
  <p:clrMapOvr>
    <a:masterClrMapping/>
  </p:clrMapOvr>
  <p:transition spd="slow" advTm="10272"/>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39D13-44AC-8885-B430-4122E17F297C}"/>
              </a:ext>
            </a:extLst>
          </p:cNvPr>
          <p:cNvSpPr>
            <a:spLocks noGrp="1"/>
          </p:cNvSpPr>
          <p:nvPr>
            <p:ph type="title"/>
          </p:nvPr>
        </p:nvSpPr>
        <p:spPr/>
        <p:txBody>
          <a:bodyPr>
            <a:normAutofit/>
          </a:bodyPr>
          <a:lstStyle/>
          <a:p>
            <a:r>
              <a:rPr lang="en-US" dirty="0"/>
              <a:t>When to Initiate Antiretroviral Therapy</a:t>
            </a:r>
            <a:endParaRPr lang="en-US" i="1" dirty="0"/>
          </a:p>
        </p:txBody>
      </p:sp>
      <p:sp>
        <p:nvSpPr>
          <p:cNvPr id="4" name="Text Placeholder 2">
            <a:extLst>
              <a:ext uri="{FF2B5EF4-FFF2-40B4-BE49-F238E27FC236}">
                <a16:creationId xmlns:a16="http://schemas.microsoft.com/office/drawing/2014/main" id="{2447A252-88E8-7C2D-F515-7A6854C88928}"/>
              </a:ext>
            </a:extLst>
          </p:cNvPr>
          <p:cNvSpPr>
            <a:spLocks noGrp="1"/>
          </p:cNvSpPr>
          <p:nvPr>
            <p:ph type="body" sz="quarter" idx="14"/>
          </p:nvPr>
        </p:nvSpPr>
        <p:spPr/>
        <p:txBody>
          <a:bodyPr/>
          <a:lstStyle/>
          <a:p>
            <a:r>
              <a:rPr lang="en-US" dirty="0"/>
              <a:t>Source: HHS. Opportunistic Infections Guidelines. Pneumocystis pneumonia. January 2023.</a:t>
            </a:r>
          </a:p>
        </p:txBody>
      </p:sp>
      <p:sp>
        <p:nvSpPr>
          <p:cNvPr id="6" name="Content Placeholder 5">
            <a:extLst>
              <a:ext uri="{FF2B5EF4-FFF2-40B4-BE49-F238E27FC236}">
                <a16:creationId xmlns:a16="http://schemas.microsoft.com/office/drawing/2014/main" id="{BAE86E7F-843A-8B63-1C90-5BB44537A582}"/>
              </a:ext>
            </a:extLst>
          </p:cNvPr>
          <p:cNvSpPr>
            <a:spLocks noGrp="1"/>
          </p:cNvSpPr>
          <p:nvPr>
            <p:ph sz="half" idx="2"/>
          </p:nvPr>
        </p:nvSpPr>
        <p:spPr/>
        <p:txBody>
          <a:bodyPr/>
          <a:lstStyle/>
          <a:p>
            <a:pPr>
              <a:lnSpc>
                <a:spcPts val="4000"/>
              </a:lnSpc>
            </a:pPr>
            <a:r>
              <a:rPr lang="en-US" dirty="0"/>
              <a:t>Optimal timing is unknown</a:t>
            </a:r>
            <a:endParaRPr lang="en-US" baseline="30000" dirty="0"/>
          </a:p>
          <a:p>
            <a:pPr>
              <a:lnSpc>
                <a:spcPts val="4000"/>
              </a:lnSpc>
            </a:pPr>
            <a:r>
              <a:rPr lang="en-US" dirty="0"/>
              <a:t>Typically within 2-3 weeks of the diagnosis of TE</a:t>
            </a:r>
          </a:p>
          <a:p>
            <a:pPr>
              <a:lnSpc>
                <a:spcPts val="4000"/>
              </a:lnSpc>
            </a:pPr>
            <a:r>
              <a:rPr lang="en-US" dirty="0"/>
              <a:t>IRIS with treatment of TE rare</a:t>
            </a:r>
          </a:p>
        </p:txBody>
      </p:sp>
    </p:spTree>
    <p:extLst>
      <p:ext uri="{BB962C8B-B14F-4D97-AF65-F5344CB8AC3E}">
        <p14:creationId xmlns:p14="http://schemas.microsoft.com/office/powerpoint/2010/main" val="1917480865"/>
      </p:ext>
    </p:extLst>
  </p:cSld>
  <p:clrMapOvr>
    <a:masterClrMapping/>
  </p:clrMapOvr>
  <p:transition spd="slow" advTm="27132"/>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83CE6-7397-9A1E-C63E-DB4F77072CA0}"/>
              </a:ext>
            </a:extLst>
          </p:cNvPr>
          <p:cNvSpPr>
            <a:spLocks noGrp="1"/>
          </p:cNvSpPr>
          <p:nvPr>
            <p:ph type="title"/>
          </p:nvPr>
        </p:nvSpPr>
        <p:spPr/>
        <p:txBody>
          <a:bodyPr>
            <a:normAutofit/>
          </a:bodyPr>
          <a:lstStyle/>
          <a:p>
            <a:pPr>
              <a:lnSpc>
                <a:spcPts val="3000"/>
              </a:lnSpc>
            </a:pPr>
            <a:r>
              <a:rPr lang="en-US" sz="2200" dirty="0"/>
              <a:t>Medication Side Effects</a:t>
            </a:r>
          </a:p>
        </p:txBody>
      </p:sp>
    </p:spTree>
    <p:extLst>
      <p:ext uri="{BB962C8B-B14F-4D97-AF65-F5344CB8AC3E}">
        <p14:creationId xmlns:p14="http://schemas.microsoft.com/office/powerpoint/2010/main" val="3255081957"/>
      </p:ext>
    </p:extLst>
  </p:cSld>
  <p:clrMapOvr>
    <a:masterClrMapping/>
  </p:clrMapOvr>
  <p:transition spd="slow" advTm="8896"/>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A8069-0313-E648-BFAF-20F3E21E1842}"/>
              </a:ext>
            </a:extLst>
          </p:cNvPr>
          <p:cNvSpPr>
            <a:spLocks noGrp="1"/>
          </p:cNvSpPr>
          <p:nvPr>
            <p:ph type="title"/>
          </p:nvPr>
        </p:nvSpPr>
        <p:spPr/>
        <p:txBody>
          <a:bodyPr/>
          <a:lstStyle/>
          <a:p>
            <a:r>
              <a:rPr lang="en-US" dirty="0"/>
              <a:t>Dr. </a:t>
            </a:r>
            <a:r>
              <a:rPr lang="en-US" dirty="0" err="1"/>
              <a:t>Kalapila</a:t>
            </a:r>
            <a:r>
              <a:rPr lang="en-US" dirty="0"/>
              <a:t> has no financial conflicts of interest or disclosures.</a:t>
            </a:r>
          </a:p>
        </p:txBody>
      </p:sp>
    </p:spTree>
    <p:extLst>
      <p:ext uri="{BB962C8B-B14F-4D97-AF65-F5344CB8AC3E}">
        <p14:creationId xmlns:p14="http://schemas.microsoft.com/office/powerpoint/2010/main" val="2328250722"/>
      </p:ext>
    </p:extLst>
  </p:cSld>
  <p:clrMapOvr>
    <a:masterClrMapping/>
  </p:clrMapOvr>
  <p:transition spd="slow" advTm="4405"/>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FB65B-4A3F-60F1-B613-FE35D7998985}"/>
              </a:ext>
            </a:extLst>
          </p:cNvPr>
          <p:cNvSpPr>
            <a:spLocks noGrp="1"/>
          </p:cNvSpPr>
          <p:nvPr>
            <p:ph type="title"/>
          </p:nvPr>
        </p:nvSpPr>
        <p:spPr/>
        <p:txBody>
          <a:bodyPr/>
          <a:lstStyle/>
          <a:p>
            <a:r>
              <a:rPr lang="en-US" dirty="0"/>
              <a:t>Side Effects of Medications Used for TE Treatment</a:t>
            </a:r>
          </a:p>
        </p:txBody>
      </p:sp>
      <p:graphicFrame>
        <p:nvGraphicFramePr>
          <p:cNvPr id="8" name="Content Placeholder 7">
            <a:extLst>
              <a:ext uri="{FF2B5EF4-FFF2-40B4-BE49-F238E27FC236}">
                <a16:creationId xmlns:a16="http://schemas.microsoft.com/office/drawing/2014/main" id="{E2C8613A-3620-9153-A15B-5C98AB531F35}"/>
              </a:ext>
            </a:extLst>
          </p:cNvPr>
          <p:cNvGraphicFramePr>
            <a:graphicFrameLocks noGrp="1"/>
          </p:cNvGraphicFramePr>
          <p:nvPr>
            <p:ph sz="half" idx="2"/>
            <p:extLst>
              <p:ext uri="{D42A27DB-BD31-4B8C-83A1-F6EECF244321}">
                <p14:modId xmlns:p14="http://schemas.microsoft.com/office/powerpoint/2010/main" val="2895577640"/>
              </p:ext>
            </p:extLst>
          </p:nvPr>
        </p:nvGraphicFramePr>
        <p:xfrm>
          <a:off x="323850" y="1005487"/>
          <a:ext cx="8515350" cy="3566158"/>
        </p:xfrm>
        <a:graphic>
          <a:graphicData uri="http://schemas.openxmlformats.org/drawingml/2006/table">
            <a:tbl>
              <a:tblPr firstRow="1" bandRow="1">
                <a:tableStyleId>{7DF18680-E054-41AD-8BC1-D1AEF772440D}</a:tableStyleId>
              </a:tblPr>
              <a:tblGrid>
                <a:gridCol w="2332264">
                  <a:extLst>
                    <a:ext uri="{9D8B030D-6E8A-4147-A177-3AD203B41FA5}">
                      <a16:colId xmlns:a16="http://schemas.microsoft.com/office/drawing/2014/main" val="1853989149"/>
                    </a:ext>
                  </a:extLst>
                </a:gridCol>
                <a:gridCol w="6183086">
                  <a:extLst>
                    <a:ext uri="{9D8B030D-6E8A-4147-A177-3AD203B41FA5}">
                      <a16:colId xmlns:a16="http://schemas.microsoft.com/office/drawing/2014/main" val="1245820296"/>
                    </a:ext>
                  </a:extLst>
                </a:gridCol>
              </a:tblGrid>
              <a:tr h="478546">
                <a:tc>
                  <a:txBody>
                    <a:bodyPr/>
                    <a:lstStyle/>
                    <a:p>
                      <a:r>
                        <a:rPr lang="en-US" sz="1800" dirty="0">
                          <a:latin typeface="Arial" panose="020B0604020202020204" pitchFamily="34" charset="0"/>
                          <a:cs typeface="Arial" panose="020B0604020202020204" pitchFamily="34" charset="0"/>
                        </a:rPr>
                        <a:t>Medication</a:t>
                      </a:r>
                    </a:p>
                  </a:txBody>
                  <a:tcPr/>
                </a:tc>
                <a:tc>
                  <a:txBody>
                    <a:bodyPr/>
                    <a:lstStyle/>
                    <a:p>
                      <a:r>
                        <a:rPr lang="en-US" sz="1800" dirty="0">
                          <a:latin typeface="Arial" panose="020B0604020202020204" pitchFamily="34" charset="0"/>
                          <a:cs typeface="Arial" panose="020B0604020202020204" pitchFamily="34" charset="0"/>
                        </a:rPr>
                        <a:t>Potential Side Effects</a:t>
                      </a:r>
                    </a:p>
                  </a:txBody>
                  <a:tcPr/>
                </a:tc>
                <a:extLst>
                  <a:ext uri="{0D108BD9-81ED-4DB2-BD59-A6C34878D82A}">
                    <a16:rowId xmlns:a16="http://schemas.microsoft.com/office/drawing/2014/main" val="1820956268"/>
                  </a:ext>
                </a:extLst>
              </a:tr>
              <a:tr h="825987">
                <a:tc>
                  <a:txBody>
                    <a:bodyPr/>
                    <a:lstStyle/>
                    <a:p>
                      <a:r>
                        <a:rPr lang="en-US" sz="1800" dirty="0">
                          <a:latin typeface="Arial" panose="020B0604020202020204" pitchFamily="34" charset="0"/>
                          <a:cs typeface="Arial" panose="020B0604020202020204" pitchFamily="34" charset="0"/>
                        </a:rPr>
                        <a:t>TMP-SMX</a:t>
                      </a:r>
                    </a:p>
                  </a:txBody>
                  <a:tcPr anchor="ctr"/>
                </a:tc>
                <a:tc>
                  <a:txBody>
                    <a:bodyPr/>
                    <a:lstStyle/>
                    <a:p>
                      <a:r>
                        <a:rPr lang="en-US" sz="1800" dirty="0">
                          <a:latin typeface="Arial" panose="020B0604020202020204" pitchFamily="34" charset="0"/>
                          <a:cs typeface="Arial" panose="020B0604020202020204" pitchFamily="34" charset="0"/>
                        </a:rPr>
                        <a:t>Renal dysfunction, hyperkalemia, leukopenia, Steven Johnson syndrome, rash, hepatitis </a:t>
                      </a:r>
                    </a:p>
                  </a:txBody>
                  <a:tcPr anchor="ctr"/>
                </a:tc>
                <a:extLst>
                  <a:ext uri="{0D108BD9-81ED-4DB2-BD59-A6C34878D82A}">
                    <a16:rowId xmlns:a16="http://schemas.microsoft.com/office/drawing/2014/main" val="4098470206"/>
                  </a:ext>
                </a:extLst>
              </a:tr>
              <a:tr h="825987">
                <a:tc>
                  <a:txBody>
                    <a:bodyPr/>
                    <a:lstStyle/>
                    <a:p>
                      <a:r>
                        <a:rPr lang="en-US" sz="1800" dirty="0">
                          <a:latin typeface="Arial" panose="020B0604020202020204" pitchFamily="34" charset="0"/>
                          <a:cs typeface="Arial" panose="020B0604020202020204" pitchFamily="34" charset="0"/>
                        </a:rPr>
                        <a:t>Pyrimethamine</a:t>
                      </a:r>
                    </a:p>
                  </a:txBody>
                  <a:tcPr anchor="ctr"/>
                </a:tc>
                <a:tc>
                  <a:txBody>
                    <a:bodyPr/>
                    <a:lstStyle/>
                    <a:p>
                      <a:r>
                        <a:rPr lang="en-US" sz="1800" dirty="0">
                          <a:latin typeface="Arial" panose="020B0604020202020204" pitchFamily="34" charset="0"/>
                          <a:cs typeface="Arial" panose="020B0604020202020204" pitchFamily="34" charset="0"/>
                        </a:rPr>
                        <a:t>Rash, GI upset, bone marrow suppression (if leucovorin is not co-administered)</a:t>
                      </a:r>
                    </a:p>
                  </a:txBody>
                  <a:tcPr anchor="ctr"/>
                </a:tc>
                <a:extLst>
                  <a:ext uri="{0D108BD9-81ED-4DB2-BD59-A6C34878D82A}">
                    <a16:rowId xmlns:a16="http://schemas.microsoft.com/office/drawing/2014/main" val="3977832072"/>
                  </a:ext>
                </a:extLst>
              </a:tr>
              <a:tr h="478546">
                <a:tc>
                  <a:txBody>
                    <a:bodyPr/>
                    <a:lstStyle/>
                    <a:p>
                      <a:r>
                        <a:rPr lang="en-US" sz="1800" dirty="0">
                          <a:latin typeface="Arial" panose="020B0604020202020204" pitchFamily="34" charset="0"/>
                          <a:cs typeface="Arial" panose="020B0604020202020204" pitchFamily="34" charset="0"/>
                        </a:rPr>
                        <a:t>Sulfadiazine</a:t>
                      </a:r>
                    </a:p>
                  </a:txBody>
                  <a:tcPr anchor="ctr"/>
                </a:tc>
                <a:tc>
                  <a:txBody>
                    <a:bodyPr/>
                    <a:lstStyle/>
                    <a:p>
                      <a:r>
                        <a:rPr lang="en-US" sz="1800" dirty="0">
                          <a:latin typeface="Arial" panose="020B0604020202020204" pitchFamily="34" charset="0"/>
                          <a:cs typeface="Arial" panose="020B0604020202020204" pitchFamily="34" charset="0"/>
                        </a:rPr>
                        <a:t>Rash, leukopenia, crystalluria</a:t>
                      </a:r>
                    </a:p>
                  </a:txBody>
                  <a:tcPr anchor="ctr"/>
                </a:tc>
                <a:extLst>
                  <a:ext uri="{0D108BD9-81ED-4DB2-BD59-A6C34878D82A}">
                    <a16:rowId xmlns:a16="http://schemas.microsoft.com/office/drawing/2014/main" val="2289858827"/>
                  </a:ext>
                </a:extLst>
              </a:tr>
              <a:tr h="478546">
                <a:tc>
                  <a:txBody>
                    <a:bodyPr/>
                    <a:lstStyle/>
                    <a:p>
                      <a:r>
                        <a:rPr lang="en-US" sz="1800" dirty="0">
                          <a:latin typeface="Arial" panose="020B0604020202020204" pitchFamily="34" charset="0"/>
                          <a:cs typeface="Arial" panose="020B0604020202020204" pitchFamily="34" charset="0"/>
                        </a:rPr>
                        <a:t>Atovaquone</a:t>
                      </a: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Tastes bad</a:t>
                      </a:r>
                    </a:p>
                  </a:txBody>
                  <a:tcPr anchor="ctr"/>
                </a:tc>
                <a:extLst>
                  <a:ext uri="{0D108BD9-81ED-4DB2-BD59-A6C34878D82A}">
                    <a16:rowId xmlns:a16="http://schemas.microsoft.com/office/drawing/2014/main" val="3286444317"/>
                  </a:ext>
                </a:extLst>
              </a:tr>
              <a:tr h="478546">
                <a:tc>
                  <a:txBody>
                    <a:bodyPr/>
                    <a:lstStyle/>
                    <a:p>
                      <a:r>
                        <a:rPr lang="en-US" sz="1800" dirty="0">
                          <a:latin typeface="Arial" panose="020B0604020202020204" pitchFamily="34" charset="0"/>
                          <a:cs typeface="Arial" panose="020B0604020202020204" pitchFamily="34" charset="0"/>
                        </a:rPr>
                        <a:t>Clindamycin</a:t>
                      </a:r>
                    </a:p>
                  </a:txBody>
                  <a:tcPr anchor="ctr"/>
                </a:tc>
                <a:tc>
                  <a:txBody>
                    <a:bodyPr/>
                    <a:lstStyle/>
                    <a:p>
                      <a:r>
                        <a:rPr lang="en-US" sz="1800" dirty="0">
                          <a:latin typeface="Arial" panose="020B0604020202020204" pitchFamily="34" charset="0"/>
                          <a:cs typeface="Arial" panose="020B0604020202020204" pitchFamily="34" charset="0"/>
                        </a:rPr>
                        <a:t>Diarrhea</a:t>
                      </a:r>
                    </a:p>
                  </a:txBody>
                  <a:tcPr anchor="ctr"/>
                </a:tc>
                <a:extLst>
                  <a:ext uri="{0D108BD9-81ED-4DB2-BD59-A6C34878D82A}">
                    <a16:rowId xmlns:a16="http://schemas.microsoft.com/office/drawing/2014/main" val="1957704663"/>
                  </a:ext>
                </a:extLst>
              </a:tr>
            </a:tbl>
          </a:graphicData>
        </a:graphic>
      </p:graphicFrame>
      <p:sp>
        <p:nvSpPr>
          <p:cNvPr id="5" name="Text Placeholder 4">
            <a:extLst>
              <a:ext uri="{FF2B5EF4-FFF2-40B4-BE49-F238E27FC236}">
                <a16:creationId xmlns:a16="http://schemas.microsoft.com/office/drawing/2014/main" id="{45510389-A409-E1D9-62E0-E95738BCF110}"/>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3417033777"/>
      </p:ext>
    </p:extLst>
  </p:cSld>
  <p:clrMapOvr>
    <a:masterClrMapping/>
  </p:clrMapOvr>
  <p:transition spd="slow" advTm="50252"/>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83CE6-7397-9A1E-C63E-DB4F77072CA0}"/>
              </a:ext>
            </a:extLst>
          </p:cNvPr>
          <p:cNvSpPr>
            <a:spLocks noGrp="1"/>
          </p:cNvSpPr>
          <p:nvPr>
            <p:ph type="title"/>
          </p:nvPr>
        </p:nvSpPr>
        <p:spPr/>
        <p:txBody>
          <a:bodyPr>
            <a:normAutofit/>
          </a:bodyPr>
          <a:lstStyle/>
          <a:p>
            <a:pPr>
              <a:lnSpc>
                <a:spcPts val="3000"/>
              </a:lnSpc>
            </a:pPr>
            <a:r>
              <a:rPr lang="en-US" sz="2200"/>
              <a:t>Summary</a:t>
            </a:r>
            <a:endParaRPr lang="en-US" sz="2200" dirty="0"/>
          </a:p>
        </p:txBody>
      </p:sp>
    </p:spTree>
    <p:extLst>
      <p:ext uri="{BB962C8B-B14F-4D97-AF65-F5344CB8AC3E}">
        <p14:creationId xmlns:p14="http://schemas.microsoft.com/office/powerpoint/2010/main" val="369930665"/>
      </p:ext>
    </p:extLst>
  </p:cSld>
  <p:clrMapOvr>
    <a:masterClrMapping/>
  </p:clrMapOvr>
  <p:transition spd="slow" advTm="5376"/>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39D13-44AC-8885-B430-4122E17F297C}"/>
              </a:ext>
            </a:extLst>
          </p:cNvPr>
          <p:cNvSpPr>
            <a:spLocks noGrp="1"/>
          </p:cNvSpPr>
          <p:nvPr>
            <p:ph type="title"/>
          </p:nvPr>
        </p:nvSpPr>
        <p:spPr/>
        <p:txBody>
          <a:bodyPr>
            <a:normAutofit/>
          </a:bodyPr>
          <a:lstStyle/>
          <a:p>
            <a:r>
              <a:rPr lang="en-US" i="1" dirty="0"/>
              <a:t>Toxoplasma</a:t>
            </a:r>
            <a:r>
              <a:rPr lang="en-US" dirty="0"/>
              <a:t> Encephalitis: Summary</a:t>
            </a:r>
            <a:endParaRPr lang="en-US" i="1" dirty="0"/>
          </a:p>
        </p:txBody>
      </p:sp>
      <p:sp>
        <p:nvSpPr>
          <p:cNvPr id="4" name="Text Placeholder 2">
            <a:extLst>
              <a:ext uri="{FF2B5EF4-FFF2-40B4-BE49-F238E27FC236}">
                <a16:creationId xmlns:a16="http://schemas.microsoft.com/office/drawing/2014/main" id="{2447A252-88E8-7C2D-F515-7A6854C88928}"/>
              </a:ext>
            </a:extLst>
          </p:cNvPr>
          <p:cNvSpPr>
            <a:spLocks noGrp="1"/>
          </p:cNvSpPr>
          <p:nvPr>
            <p:ph type="body" sz="quarter" idx="14"/>
          </p:nvPr>
        </p:nvSpPr>
        <p:spPr/>
        <p:txBody>
          <a:bodyPr/>
          <a:lstStyle/>
          <a:p>
            <a:endParaRPr lang="en-US" dirty="0"/>
          </a:p>
        </p:txBody>
      </p:sp>
      <p:sp>
        <p:nvSpPr>
          <p:cNvPr id="6" name="Content Placeholder 5">
            <a:extLst>
              <a:ext uri="{FF2B5EF4-FFF2-40B4-BE49-F238E27FC236}">
                <a16:creationId xmlns:a16="http://schemas.microsoft.com/office/drawing/2014/main" id="{BAE86E7F-843A-8B63-1C90-5BB44537A582}"/>
              </a:ext>
            </a:extLst>
          </p:cNvPr>
          <p:cNvSpPr>
            <a:spLocks noGrp="1"/>
          </p:cNvSpPr>
          <p:nvPr>
            <p:ph sz="half" idx="2"/>
          </p:nvPr>
        </p:nvSpPr>
        <p:spPr/>
        <p:txBody>
          <a:bodyPr>
            <a:noAutofit/>
          </a:bodyPr>
          <a:lstStyle/>
          <a:p>
            <a:r>
              <a:rPr lang="en-US" sz="1600" dirty="0"/>
              <a:t>TE occurs from reactivation of latent cysts when CD4 &lt;100 cells/mm</a:t>
            </a:r>
            <a:r>
              <a:rPr lang="en-US" sz="1600" baseline="30000" dirty="0"/>
              <a:t>3</a:t>
            </a:r>
            <a:endParaRPr lang="en-US" sz="1600" dirty="0"/>
          </a:p>
          <a:p>
            <a:r>
              <a:rPr lang="en-US" sz="1600" dirty="0"/>
              <a:t>Acute treatment is empiric based on clinical symptoms, characteristic brain lesions on CT/MRI imaging, and positive serum </a:t>
            </a:r>
            <a:r>
              <a:rPr lang="en-US" sz="1600" dirty="0" err="1"/>
              <a:t>Toxo</a:t>
            </a:r>
            <a:r>
              <a:rPr lang="en-US" sz="1600" dirty="0"/>
              <a:t> IgG</a:t>
            </a:r>
          </a:p>
          <a:p>
            <a:r>
              <a:rPr lang="en-US" sz="1600" dirty="0"/>
              <a:t>Preferred acute treatment is pyrimethamine with sulfadiazine and leucovorin</a:t>
            </a:r>
          </a:p>
          <a:p>
            <a:r>
              <a:rPr lang="en-US" sz="1600" dirty="0"/>
              <a:t>Cost of pyrimethamine often makes preferred regimen less feasible, in which case TMP/SMX should be used</a:t>
            </a:r>
          </a:p>
          <a:p>
            <a:r>
              <a:rPr lang="en-US" sz="1600" dirty="0"/>
              <a:t>If no clinical improvement after 14 days, consider brain biopsy for definitive diagnosis</a:t>
            </a:r>
          </a:p>
          <a:p>
            <a:r>
              <a:rPr lang="en-US" sz="1600" dirty="0"/>
              <a:t>After acute treatment, continue with chronic maintenance therapy until the patient has immune reconstitution on ART</a:t>
            </a:r>
          </a:p>
          <a:p>
            <a:r>
              <a:rPr lang="en-US" sz="1600" dirty="0"/>
              <a:t>ART can be initiated within 2-3 weeks of TE diagnosis</a:t>
            </a:r>
          </a:p>
        </p:txBody>
      </p:sp>
    </p:spTree>
    <p:extLst>
      <p:ext uri="{BB962C8B-B14F-4D97-AF65-F5344CB8AC3E}">
        <p14:creationId xmlns:p14="http://schemas.microsoft.com/office/powerpoint/2010/main" val="3754987167"/>
      </p:ext>
    </p:extLst>
  </p:cSld>
  <p:clrMapOvr>
    <a:masterClrMapping/>
  </p:clrMapOvr>
  <p:transition spd="slow" advTm="62517"/>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4859813"/>
      </p:ext>
    </p:extLst>
  </p:cSld>
  <p:clrMapOvr>
    <a:masterClrMapping/>
  </p:clrMapOvr>
  <p:transition spd="slow" advTm="2538"/>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0B81E-398A-55FE-C909-12A89998EECD}"/>
              </a:ext>
            </a:extLst>
          </p:cNvPr>
          <p:cNvSpPr>
            <a:spLocks noGrp="1"/>
          </p:cNvSpPr>
          <p:nvPr>
            <p:ph type="title"/>
          </p:nvPr>
        </p:nvSpPr>
        <p:spPr/>
        <p:txBody>
          <a:bodyPr/>
          <a:lstStyle/>
          <a:p>
            <a:r>
              <a:rPr lang="en-US" dirty="0"/>
              <a:t>Treatment of </a:t>
            </a:r>
            <a:r>
              <a:rPr lang="en-US" i="1" dirty="0"/>
              <a:t>Toxoplasma</a:t>
            </a:r>
            <a:r>
              <a:rPr lang="en-US" dirty="0"/>
              <a:t> Encephalitis (TE): Outline</a:t>
            </a:r>
          </a:p>
        </p:txBody>
      </p:sp>
      <p:sp>
        <p:nvSpPr>
          <p:cNvPr id="3" name="Text Placeholder 2">
            <a:extLst>
              <a:ext uri="{FF2B5EF4-FFF2-40B4-BE49-F238E27FC236}">
                <a16:creationId xmlns:a16="http://schemas.microsoft.com/office/drawing/2014/main" id="{C011B9DE-9064-0FAB-952B-325634F61BBE}"/>
              </a:ext>
            </a:extLst>
          </p:cNvPr>
          <p:cNvSpPr>
            <a:spLocks noGrp="1"/>
          </p:cNvSpPr>
          <p:nvPr>
            <p:ph type="body" sz="quarter" idx="14"/>
          </p:nvPr>
        </p:nvSpPr>
        <p:spPr/>
        <p:txBody>
          <a:bodyPr/>
          <a:lstStyle/>
          <a:p>
            <a:endParaRPr lang="en-US"/>
          </a:p>
        </p:txBody>
      </p:sp>
      <p:sp>
        <p:nvSpPr>
          <p:cNvPr id="4" name="Content Placeholder 3">
            <a:extLst>
              <a:ext uri="{FF2B5EF4-FFF2-40B4-BE49-F238E27FC236}">
                <a16:creationId xmlns:a16="http://schemas.microsoft.com/office/drawing/2014/main" id="{EA4FA4D8-6180-E5DB-1BFD-7BAA44FDF9A9}"/>
              </a:ext>
            </a:extLst>
          </p:cNvPr>
          <p:cNvSpPr>
            <a:spLocks noGrp="1"/>
          </p:cNvSpPr>
          <p:nvPr>
            <p:ph sz="half" idx="2"/>
          </p:nvPr>
        </p:nvSpPr>
        <p:spPr/>
        <p:txBody>
          <a:bodyPr/>
          <a:lstStyle/>
          <a:p>
            <a:r>
              <a:rPr lang="en-US" dirty="0"/>
              <a:t>Background</a:t>
            </a:r>
          </a:p>
          <a:p>
            <a:r>
              <a:rPr lang="en-US" dirty="0"/>
              <a:t>Clinical Manifestations &amp; Diagnosis</a:t>
            </a:r>
          </a:p>
          <a:p>
            <a:r>
              <a:rPr lang="en-US" dirty="0"/>
              <a:t>Treatment</a:t>
            </a:r>
          </a:p>
          <a:p>
            <a:r>
              <a:rPr lang="en-US" dirty="0"/>
              <a:t>Medication Side Effects</a:t>
            </a:r>
          </a:p>
          <a:p>
            <a:r>
              <a:rPr lang="en-US" dirty="0"/>
              <a:t>Summary</a:t>
            </a:r>
          </a:p>
        </p:txBody>
      </p:sp>
    </p:spTree>
    <p:extLst>
      <p:ext uri="{BB962C8B-B14F-4D97-AF65-F5344CB8AC3E}">
        <p14:creationId xmlns:p14="http://schemas.microsoft.com/office/powerpoint/2010/main" val="4119504445"/>
      </p:ext>
    </p:extLst>
  </p:cSld>
  <p:clrMapOvr>
    <a:masterClrMapping/>
  </p:clrMapOvr>
  <p:transition spd="slow" advTm="22165"/>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83CE6-7397-9A1E-C63E-DB4F77072CA0}"/>
              </a:ext>
            </a:extLst>
          </p:cNvPr>
          <p:cNvSpPr>
            <a:spLocks noGrp="1"/>
          </p:cNvSpPr>
          <p:nvPr>
            <p:ph type="title"/>
          </p:nvPr>
        </p:nvSpPr>
        <p:spPr/>
        <p:txBody>
          <a:bodyPr>
            <a:normAutofit/>
          </a:bodyPr>
          <a:lstStyle/>
          <a:p>
            <a:pPr>
              <a:lnSpc>
                <a:spcPts val="3000"/>
              </a:lnSpc>
            </a:pPr>
            <a:r>
              <a:rPr lang="en-US" sz="2200" dirty="0"/>
              <a:t>Background</a:t>
            </a:r>
          </a:p>
        </p:txBody>
      </p:sp>
    </p:spTree>
    <p:extLst>
      <p:ext uri="{BB962C8B-B14F-4D97-AF65-F5344CB8AC3E}">
        <p14:creationId xmlns:p14="http://schemas.microsoft.com/office/powerpoint/2010/main" val="554496976"/>
      </p:ext>
    </p:extLst>
  </p:cSld>
  <p:clrMapOvr>
    <a:masterClrMapping/>
  </p:clrMapOvr>
  <p:transition spd="slow" advTm="4864"/>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39D13-44AC-8885-B430-4122E17F297C}"/>
              </a:ext>
            </a:extLst>
          </p:cNvPr>
          <p:cNvSpPr>
            <a:spLocks noGrp="1"/>
          </p:cNvSpPr>
          <p:nvPr>
            <p:ph type="title"/>
          </p:nvPr>
        </p:nvSpPr>
        <p:spPr/>
        <p:txBody>
          <a:bodyPr>
            <a:normAutofit/>
          </a:bodyPr>
          <a:lstStyle/>
          <a:p>
            <a:r>
              <a:rPr lang="en-US" dirty="0"/>
              <a:t>Background: </a:t>
            </a:r>
            <a:r>
              <a:rPr lang="en-US" i="1" dirty="0"/>
              <a:t>Toxoplasma</a:t>
            </a:r>
            <a:r>
              <a:rPr lang="en-US" dirty="0"/>
              <a:t> Encephalitis</a:t>
            </a:r>
            <a:endParaRPr lang="en-US" i="1" dirty="0"/>
          </a:p>
        </p:txBody>
      </p:sp>
      <p:sp>
        <p:nvSpPr>
          <p:cNvPr id="4" name="Text Placeholder 2">
            <a:extLst>
              <a:ext uri="{FF2B5EF4-FFF2-40B4-BE49-F238E27FC236}">
                <a16:creationId xmlns:a16="http://schemas.microsoft.com/office/drawing/2014/main" id="{2447A252-88E8-7C2D-F515-7A6854C88928}"/>
              </a:ext>
            </a:extLst>
          </p:cNvPr>
          <p:cNvSpPr>
            <a:spLocks noGrp="1"/>
          </p:cNvSpPr>
          <p:nvPr>
            <p:ph type="body" sz="quarter" idx="14"/>
          </p:nvPr>
        </p:nvSpPr>
        <p:spPr/>
        <p:txBody>
          <a:bodyPr/>
          <a:lstStyle/>
          <a:p>
            <a:r>
              <a:rPr lang="en-US" dirty="0"/>
              <a:t>Source: HHS. Opportunistic Infections Guidelines. Toxoplasma Gondii. January 2023.</a:t>
            </a:r>
          </a:p>
          <a:p>
            <a:endParaRPr lang="en-US" dirty="0"/>
          </a:p>
        </p:txBody>
      </p:sp>
      <p:sp>
        <p:nvSpPr>
          <p:cNvPr id="9" name="Content Placeholder 8">
            <a:extLst>
              <a:ext uri="{FF2B5EF4-FFF2-40B4-BE49-F238E27FC236}">
                <a16:creationId xmlns:a16="http://schemas.microsoft.com/office/drawing/2014/main" id="{31EC6C3C-909E-B028-B010-90772393ECE2}"/>
              </a:ext>
            </a:extLst>
          </p:cNvPr>
          <p:cNvSpPr>
            <a:spLocks noGrp="1"/>
          </p:cNvSpPr>
          <p:nvPr>
            <p:ph sz="half" idx="2"/>
          </p:nvPr>
        </p:nvSpPr>
        <p:spPr/>
        <p:txBody>
          <a:bodyPr>
            <a:normAutofit/>
          </a:bodyPr>
          <a:lstStyle/>
          <a:p>
            <a:r>
              <a:rPr lang="en-US" sz="2000" dirty="0"/>
              <a:t>Etiologic agent is </a:t>
            </a:r>
            <a:r>
              <a:rPr lang="en-US" sz="2000" i="1" dirty="0"/>
              <a:t>Toxoplasma gondii</a:t>
            </a:r>
            <a:r>
              <a:rPr lang="en-US" sz="2000" dirty="0"/>
              <a:t>, a protozoal parasite</a:t>
            </a:r>
          </a:p>
          <a:p>
            <a:r>
              <a:rPr lang="en-US" sz="2000" dirty="0"/>
              <a:t>Disease in PWH occurs from reactivation of latent organisms when CD4 &lt;100 cells/mm</a:t>
            </a:r>
            <a:r>
              <a:rPr lang="en-US" sz="2000" baseline="30000" dirty="0"/>
              <a:t>3</a:t>
            </a:r>
          </a:p>
          <a:p>
            <a:pPr lvl="1"/>
            <a:r>
              <a:rPr lang="en-US" dirty="0"/>
              <a:t>Typical clinical presentation is focal encephalitis</a:t>
            </a:r>
          </a:p>
          <a:p>
            <a:pPr lvl="1"/>
            <a:r>
              <a:rPr lang="en-US" dirty="0"/>
              <a:t>Atypical manifestations include retinitis, pneumonitis, and disseminated disease</a:t>
            </a:r>
          </a:p>
          <a:p>
            <a:r>
              <a:rPr lang="en-US" sz="2000" dirty="0"/>
              <a:t>Rates of disease have decreased with wider use of ART and TMP-SMX for prophylaxis</a:t>
            </a:r>
          </a:p>
          <a:p>
            <a:pPr marL="34290" indent="0">
              <a:buNone/>
            </a:pPr>
            <a:endParaRPr lang="en-US" sz="2000" dirty="0"/>
          </a:p>
        </p:txBody>
      </p:sp>
    </p:spTree>
    <p:extLst>
      <p:ext uri="{BB962C8B-B14F-4D97-AF65-F5344CB8AC3E}">
        <p14:creationId xmlns:p14="http://schemas.microsoft.com/office/powerpoint/2010/main" val="516180523"/>
      </p:ext>
    </p:extLst>
  </p:cSld>
  <p:clrMapOvr>
    <a:masterClrMapping/>
  </p:clrMapOvr>
  <p:transition spd="slow" advTm="63392"/>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83CE6-7397-9A1E-C63E-DB4F77072CA0}"/>
              </a:ext>
            </a:extLst>
          </p:cNvPr>
          <p:cNvSpPr>
            <a:spLocks noGrp="1"/>
          </p:cNvSpPr>
          <p:nvPr>
            <p:ph type="title"/>
          </p:nvPr>
        </p:nvSpPr>
        <p:spPr/>
        <p:txBody>
          <a:bodyPr>
            <a:normAutofit/>
          </a:bodyPr>
          <a:lstStyle/>
          <a:p>
            <a:pPr>
              <a:lnSpc>
                <a:spcPts val="3000"/>
              </a:lnSpc>
            </a:pPr>
            <a:r>
              <a:rPr lang="en-US" sz="2200" dirty="0"/>
              <a:t>Clinical Manifestations and Diagnosis</a:t>
            </a:r>
          </a:p>
        </p:txBody>
      </p:sp>
    </p:spTree>
    <p:extLst>
      <p:ext uri="{BB962C8B-B14F-4D97-AF65-F5344CB8AC3E}">
        <p14:creationId xmlns:p14="http://schemas.microsoft.com/office/powerpoint/2010/main" val="647936787"/>
      </p:ext>
    </p:extLst>
  </p:cSld>
  <p:clrMapOvr>
    <a:masterClrMapping/>
  </p:clrMapOvr>
  <p:transition spd="slow" advTm="13621"/>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39D13-44AC-8885-B430-4122E17F297C}"/>
              </a:ext>
            </a:extLst>
          </p:cNvPr>
          <p:cNvSpPr>
            <a:spLocks noGrp="1"/>
          </p:cNvSpPr>
          <p:nvPr>
            <p:ph type="title"/>
          </p:nvPr>
        </p:nvSpPr>
        <p:spPr/>
        <p:txBody>
          <a:bodyPr>
            <a:normAutofit/>
          </a:bodyPr>
          <a:lstStyle/>
          <a:p>
            <a:r>
              <a:rPr lang="en-US" dirty="0"/>
              <a:t>Clinical Manifestations of </a:t>
            </a:r>
            <a:r>
              <a:rPr lang="en-US" i="1" dirty="0"/>
              <a:t>Toxoplasma</a:t>
            </a:r>
            <a:r>
              <a:rPr lang="en-US" dirty="0"/>
              <a:t> Encephalitis</a:t>
            </a:r>
            <a:endParaRPr lang="en-US" i="1" dirty="0"/>
          </a:p>
        </p:txBody>
      </p:sp>
      <p:sp>
        <p:nvSpPr>
          <p:cNvPr id="6" name="Content Placeholder 5">
            <a:extLst>
              <a:ext uri="{FF2B5EF4-FFF2-40B4-BE49-F238E27FC236}">
                <a16:creationId xmlns:a16="http://schemas.microsoft.com/office/drawing/2014/main" id="{BAE86E7F-843A-8B63-1C90-5BB44537A582}"/>
              </a:ext>
            </a:extLst>
          </p:cNvPr>
          <p:cNvSpPr>
            <a:spLocks noGrp="1"/>
          </p:cNvSpPr>
          <p:nvPr>
            <p:ph sz="half" idx="2"/>
          </p:nvPr>
        </p:nvSpPr>
        <p:spPr>
          <a:xfrm>
            <a:off x="323850" y="1135604"/>
            <a:ext cx="4395634" cy="3600450"/>
          </a:xfrm>
        </p:spPr>
        <p:txBody>
          <a:bodyPr>
            <a:noAutofit/>
          </a:bodyPr>
          <a:lstStyle/>
          <a:p>
            <a:pPr>
              <a:spcBef>
                <a:spcPts val="600"/>
              </a:spcBef>
              <a:spcAft>
                <a:spcPts val="600"/>
              </a:spcAft>
            </a:pPr>
            <a:r>
              <a:rPr lang="en-US" sz="1800" dirty="0"/>
              <a:t>Common symptoms include fever, headache, seizures, encephalitis</a:t>
            </a:r>
          </a:p>
          <a:p>
            <a:pPr>
              <a:spcBef>
                <a:spcPts val="600"/>
              </a:spcBef>
              <a:spcAft>
                <a:spcPts val="600"/>
              </a:spcAft>
            </a:pPr>
            <a:r>
              <a:rPr lang="en-US" sz="1800" dirty="0"/>
              <a:t>Extracerebral disease is less common</a:t>
            </a:r>
          </a:p>
          <a:p>
            <a:pPr>
              <a:spcBef>
                <a:spcPts val="600"/>
              </a:spcBef>
              <a:spcAft>
                <a:spcPts val="600"/>
              </a:spcAft>
            </a:pPr>
            <a:r>
              <a:rPr lang="en-US" sz="1800" dirty="0"/>
              <a:t>CT / MRI of brain shows ring enhancing lesions in brain parenchyma</a:t>
            </a:r>
          </a:p>
          <a:p>
            <a:pPr>
              <a:spcBef>
                <a:spcPts val="600"/>
              </a:spcBef>
              <a:spcAft>
                <a:spcPts val="600"/>
              </a:spcAft>
            </a:pPr>
            <a:r>
              <a:rPr lang="en-US" sz="1800" dirty="0"/>
              <a:t>MRI (with contrast) is more sensitive than CT</a:t>
            </a:r>
          </a:p>
          <a:p>
            <a:pPr>
              <a:spcBef>
                <a:spcPts val="600"/>
              </a:spcBef>
              <a:spcAft>
                <a:spcPts val="600"/>
              </a:spcAft>
            </a:pPr>
            <a:r>
              <a:rPr lang="en-US" sz="1800" dirty="0"/>
              <a:t>MRI should be obtained in patients with equivocal or negative brain CT</a:t>
            </a:r>
          </a:p>
        </p:txBody>
      </p:sp>
      <p:sp>
        <p:nvSpPr>
          <p:cNvPr id="4" name="Text Placeholder 2">
            <a:extLst>
              <a:ext uri="{FF2B5EF4-FFF2-40B4-BE49-F238E27FC236}">
                <a16:creationId xmlns:a16="http://schemas.microsoft.com/office/drawing/2014/main" id="{2447A252-88E8-7C2D-F515-7A6854C88928}"/>
              </a:ext>
            </a:extLst>
          </p:cNvPr>
          <p:cNvSpPr>
            <a:spLocks noGrp="1"/>
          </p:cNvSpPr>
          <p:nvPr>
            <p:ph type="body" sz="quarter" idx="14"/>
          </p:nvPr>
        </p:nvSpPr>
        <p:spPr/>
        <p:txBody>
          <a:bodyPr/>
          <a:lstStyle/>
          <a:p>
            <a:r>
              <a:rPr lang="en-US" dirty="0"/>
              <a:t>Source: HHS. Opportunistic Infections Guidelines. Toxoplasma Gondii encephalitis. January 2023.</a:t>
            </a:r>
          </a:p>
        </p:txBody>
      </p:sp>
      <p:pic>
        <p:nvPicPr>
          <p:cNvPr id="8" name="Picture 7" descr="A mri of a brain&#10;&#10;Description automatically generated">
            <a:extLst>
              <a:ext uri="{FF2B5EF4-FFF2-40B4-BE49-F238E27FC236}">
                <a16:creationId xmlns:a16="http://schemas.microsoft.com/office/drawing/2014/main" id="{69DA4487-2574-2B82-5DFB-2D2AEA23D2A2}"/>
              </a:ext>
            </a:extLst>
          </p:cNvPr>
          <p:cNvPicPr>
            <a:picLocks noChangeAspect="1"/>
          </p:cNvPicPr>
          <p:nvPr/>
        </p:nvPicPr>
        <p:blipFill>
          <a:blip r:embed="rId3"/>
          <a:stretch>
            <a:fillRect/>
          </a:stretch>
        </p:blipFill>
        <p:spPr>
          <a:xfrm>
            <a:off x="5334000" y="1018034"/>
            <a:ext cx="3156857" cy="3718020"/>
          </a:xfrm>
          <a:prstGeom prst="rect">
            <a:avLst/>
          </a:prstGeom>
        </p:spPr>
      </p:pic>
      <p:sp>
        <p:nvSpPr>
          <p:cNvPr id="3" name="TextBox 2">
            <a:extLst>
              <a:ext uri="{FF2B5EF4-FFF2-40B4-BE49-F238E27FC236}">
                <a16:creationId xmlns:a16="http://schemas.microsoft.com/office/drawing/2014/main" id="{B22BB6A5-2559-229D-5841-C049EB7082D4}"/>
              </a:ext>
            </a:extLst>
          </p:cNvPr>
          <p:cNvSpPr txBox="1"/>
          <p:nvPr/>
        </p:nvSpPr>
        <p:spPr>
          <a:xfrm>
            <a:off x="5334000" y="4467184"/>
            <a:ext cx="3156857" cy="276999"/>
          </a:xfrm>
          <a:prstGeom prst="rect">
            <a:avLst/>
          </a:prstGeom>
          <a:solidFill>
            <a:srgbClr val="FFC000"/>
          </a:solidFill>
        </p:spPr>
        <p:txBody>
          <a:bodyPr wrap="square" rtlCol="0">
            <a:spAutoFit/>
          </a:bodyPr>
          <a:lstStyle/>
          <a:p>
            <a:r>
              <a:rPr lang="en-US" sz="1200" b="1" dirty="0">
                <a:latin typeface="Arial"/>
              </a:rPr>
              <a:t>Brain MRI</a:t>
            </a:r>
          </a:p>
        </p:txBody>
      </p:sp>
    </p:spTree>
    <p:extLst>
      <p:ext uri="{BB962C8B-B14F-4D97-AF65-F5344CB8AC3E}">
        <p14:creationId xmlns:p14="http://schemas.microsoft.com/office/powerpoint/2010/main" val="1468132598"/>
      </p:ext>
    </p:extLst>
  </p:cSld>
  <p:clrMapOvr>
    <a:masterClrMapping/>
  </p:clrMapOvr>
  <p:transition spd="slow" advTm="71206"/>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39D13-44AC-8885-B430-4122E17F297C}"/>
              </a:ext>
            </a:extLst>
          </p:cNvPr>
          <p:cNvSpPr>
            <a:spLocks noGrp="1"/>
          </p:cNvSpPr>
          <p:nvPr>
            <p:ph type="title"/>
          </p:nvPr>
        </p:nvSpPr>
        <p:spPr/>
        <p:txBody>
          <a:bodyPr>
            <a:normAutofit/>
          </a:bodyPr>
          <a:lstStyle/>
          <a:p>
            <a:r>
              <a:rPr lang="en-US" dirty="0"/>
              <a:t>Diagnosis of </a:t>
            </a:r>
            <a:r>
              <a:rPr lang="en-US" i="1" dirty="0"/>
              <a:t>Toxoplasma</a:t>
            </a:r>
            <a:r>
              <a:rPr lang="en-US" dirty="0"/>
              <a:t> Encephalitis</a:t>
            </a:r>
            <a:endParaRPr lang="en-US" i="1" dirty="0"/>
          </a:p>
        </p:txBody>
      </p:sp>
      <p:sp>
        <p:nvSpPr>
          <p:cNvPr id="4" name="Text Placeholder 2">
            <a:extLst>
              <a:ext uri="{FF2B5EF4-FFF2-40B4-BE49-F238E27FC236}">
                <a16:creationId xmlns:a16="http://schemas.microsoft.com/office/drawing/2014/main" id="{2447A252-88E8-7C2D-F515-7A6854C88928}"/>
              </a:ext>
            </a:extLst>
          </p:cNvPr>
          <p:cNvSpPr>
            <a:spLocks noGrp="1"/>
          </p:cNvSpPr>
          <p:nvPr>
            <p:ph type="body" sz="quarter" idx="14"/>
          </p:nvPr>
        </p:nvSpPr>
        <p:spPr/>
        <p:txBody>
          <a:bodyPr/>
          <a:lstStyle/>
          <a:p>
            <a:r>
              <a:rPr lang="en-US" dirty="0"/>
              <a:t>Source: HHS. Opportunistic Infections Guidelines. Toxoplasma Gondii encephalitis. January 2023.</a:t>
            </a:r>
          </a:p>
        </p:txBody>
      </p:sp>
      <p:sp>
        <p:nvSpPr>
          <p:cNvPr id="6" name="Content Placeholder 5">
            <a:extLst>
              <a:ext uri="{FF2B5EF4-FFF2-40B4-BE49-F238E27FC236}">
                <a16:creationId xmlns:a16="http://schemas.microsoft.com/office/drawing/2014/main" id="{BAE86E7F-843A-8B63-1C90-5BB44537A582}"/>
              </a:ext>
            </a:extLst>
          </p:cNvPr>
          <p:cNvSpPr>
            <a:spLocks noGrp="1"/>
          </p:cNvSpPr>
          <p:nvPr>
            <p:ph sz="half" idx="2"/>
          </p:nvPr>
        </p:nvSpPr>
        <p:spPr>
          <a:xfrm>
            <a:off x="127902" y="1135604"/>
            <a:ext cx="8885469" cy="3600450"/>
          </a:xfrm>
        </p:spPr>
        <p:txBody>
          <a:bodyPr>
            <a:noAutofit/>
          </a:bodyPr>
          <a:lstStyle/>
          <a:p>
            <a:pPr>
              <a:spcAft>
                <a:spcPts val="1200"/>
              </a:spcAft>
            </a:pPr>
            <a:r>
              <a:rPr lang="en-US" sz="1600" dirty="0"/>
              <a:t>Presumptive diagnosis is made based on presentation, symptoms, CT/MRI brain imaging, and positive serum Toxoplasma Ab</a:t>
            </a:r>
          </a:p>
          <a:p>
            <a:pPr>
              <a:spcAft>
                <a:spcPts val="1200"/>
              </a:spcAft>
            </a:pPr>
            <a:r>
              <a:rPr lang="en-US" sz="1600" dirty="0"/>
              <a:t>Initial work up should include head imaging and lumbar puncture (if feasible), with CSF studies including </a:t>
            </a:r>
            <a:r>
              <a:rPr lang="en-US" sz="1600" i="1" dirty="0"/>
              <a:t>T. gondii </a:t>
            </a:r>
            <a:r>
              <a:rPr lang="en-US" sz="1600" dirty="0"/>
              <a:t>PCR and other relevant infectious work up</a:t>
            </a:r>
          </a:p>
          <a:p>
            <a:pPr>
              <a:spcAft>
                <a:spcPts val="1200"/>
              </a:spcAft>
            </a:pPr>
            <a:r>
              <a:rPr lang="en-US" sz="1600" i="1" dirty="0"/>
              <a:t>T. gondii </a:t>
            </a:r>
            <a:r>
              <a:rPr lang="en-US" sz="1600" dirty="0"/>
              <a:t>PCR on CSF fluid is specific but not sensitive</a:t>
            </a:r>
          </a:p>
          <a:p>
            <a:pPr>
              <a:spcAft>
                <a:spcPts val="1200"/>
              </a:spcAft>
            </a:pPr>
            <a:r>
              <a:rPr lang="en-US" sz="1600" dirty="0"/>
              <a:t>Gold standard for definitive diagnosis is detection of </a:t>
            </a:r>
            <a:r>
              <a:rPr lang="en-US" sz="1600" i="1" dirty="0"/>
              <a:t>T. gondii </a:t>
            </a:r>
            <a:r>
              <a:rPr lang="en-US" sz="1600" dirty="0"/>
              <a:t>on pathology via brain biopsy</a:t>
            </a:r>
          </a:p>
          <a:p>
            <a:pPr>
              <a:spcAft>
                <a:spcPts val="1200"/>
              </a:spcAft>
            </a:pPr>
            <a:r>
              <a:rPr lang="en-US" sz="1600" dirty="0"/>
              <a:t>TE diagnosis is almost always presumptive and brain biopsy is not usually required</a:t>
            </a:r>
          </a:p>
        </p:txBody>
      </p:sp>
    </p:spTree>
    <p:extLst>
      <p:ext uri="{BB962C8B-B14F-4D97-AF65-F5344CB8AC3E}">
        <p14:creationId xmlns:p14="http://schemas.microsoft.com/office/powerpoint/2010/main" val="1513240321"/>
      </p:ext>
    </p:extLst>
  </p:cSld>
  <p:clrMapOvr>
    <a:masterClrMapping/>
  </p:clrMapOvr>
  <p:transition spd="slow" advTm="117958"/>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83CE6-7397-9A1E-C63E-DB4F77072CA0}"/>
              </a:ext>
            </a:extLst>
          </p:cNvPr>
          <p:cNvSpPr>
            <a:spLocks noGrp="1"/>
          </p:cNvSpPr>
          <p:nvPr>
            <p:ph type="title"/>
          </p:nvPr>
        </p:nvSpPr>
        <p:spPr/>
        <p:txBody>
          <a:bodyPr>
            <a:normAutofit/>
          </a:bodyPr>
          <a:lstStyle/>
          <a:p>
            <a:pPr>
              <a:lnSpc>
                <a:spcPts val="3000"/>
              </a:lnSpc>
            </a:pPr>
            <a:r>
              <a:rPr lang="en-US" sz="2200" dirty="0"/>
              <a:t>Treatment</a:t>
            </a:r>
          </a:p>
        </p:txBody>
      </p:sp>
    </p:spTree>
    <p:extLst>
      <p:ext uri="{BB962C8B-B14F-4D97-AF65-F5344CB8AC3E}">
        <p14:creationId xmlns:p14="http://schemas.microsoft.com/office/powerpoint/2010/main" val="782204579"/>
      </p:ext>
    </p:extLst>
  </p:cSld>
  <p:clrMapOvr>
    <a:masterClrMapping/>
  </p:clrMapOvr>
  <p:transition spd="slow" advTm="7648"/>
</p:sld>
</file>

<file path=ppt/theme/theme1.xml><?xml version="1.0" encoding="utf-8"?>
<a:theme xmlns:a="http://schemas.openxmlformats.org/drawingml/2006/main" name="NCRC">
  <a:themeElements>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Arial"/>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b06a5aa-8e31-4bdb-9b13-38c58a92ec8a" xsi:nil="true"/>
    <lcf76f155ced4ddcb4097134ff3c332f xmlns="b7aca33b-70f7-4b35-941e-ee6681619fcd">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A6C46A81A49D94F9009685E4B23D186" ma:contentTypeVersion="18" ma:contentTypeDescription="Create a new document." ma:contentTypeScope="" ma:versionID="cd528bb84333da0979c517c89cb972f0">
  <xsd:schema xmlns:xsd="http://www.w3.org/2001/XMLSchema" xmlns:xs="http://www.w3.org/2001/XMLSchema" xmlns:p="http://schemas.microsoft.com/office/2006/metadata/properties" xmlns:ns2="b7aca33b-70f7-4b35-941e-ee6681619fcd" xmlns:ns3="f0143cca-387b-4f25-9ae9-1df784fffe76" xmlns:ns4="ab06a5aa-8e31-4bdb-9b13-38c58a92ec8a" targetNamespace="http://schemas.microsoft.com/office/2006/metadata/properties" ma:root="true" ma:fieldsID="313106338404f0059d8ff87d5ef7678a" ns2:_="" ns3:_="" ns4:_="">
    <xsd:import namespace="b7aca33b-70f7-4b35-941e-ee6681619fcd"/>
    <xsd:import namespace="f0143cca-387b-4f25-9ae9-1df784fffe76"/>
    <xsd:import namespace="ab06a5aa-8e31-4bdb-9b13-38c58a92ec8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Locatio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aca33b-70f7-4b35-941e-ee6681619f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20148b9-20a4-48a0-acba-ba52d68a37a3"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143cca-387b-4f25-9ae9-1df784fffe7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b06a5aa-8e31-4bdb-9b13-38c58a92ec8a"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d1604607-135b-4839-a647-a8ae1577f103}" ma:internalName="TaxCatchAll" ma:showField="CatchAllData" ma:web="f0143cca-387b-4f25-9ae9-1df784fffe7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A957E6-397D-4C52-8DC9-D74102CCE7F9}">
  <ds:schemaRefs>
    <ds:schemaRef ds:uri="http://schemas.microsoft.com/office/2006/metadata/properties"/>
    <ds:schemaRef ds:uri="http://schemas.microsoft.com/office/infopath/2007/PartnerControls"/>
    <ds:schemaRef ds:uri="ab06a5aa-8e31-4bdb-9b13-38c58a92ec8a"/>
    <ds:schemaRef ds:uri="b7aca33b-70f7-4b35-941e-ee6681619fcd"/>
  </ds:schemaRefs>
</ds:datastoreItem>
</file>

<file path=customXml/itemProps2.xml><?xml version="1.0" encoding="utf-8"?>
<ds:datastoreItem xmlns:ds="http://schemas.openxmlformats.org/officeDocument/2006/customXml" ds:itemID="{A7F2E04F-368E-4C14-9A70-000DCA77975A}">
  <ds:schemaRefs>
    <ds:schemaRef ds:uri="http://schemas.microsoft.com/sharepoint/v3/contenttype/forms"/>
  </ds:schemaRefs>
</ds:datastoreItem>
</file>

<file path=customXml/itemProps3.xml><?xml version="1.0" encoding="utf-8"?>
<ds:datastoreItem xmlns:ds="http://schemas.openxmlformats.org/officeDocument/2006/customXml" ds:itemID="{960CF604-A17B-435C-AAD9-767666322D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aca33b-70f7-4b35-941e-ee6681619fcd"/>
    <ds:schemaRef ds:uri="f0143cca-387b-4f25-9ae9-1df784fffe76"/>
    <ds:schemaRef ds:uri="ab06a5aa-8e31-4bdb-9b13-38c58a92ec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NCRC.thmx</Template>
  <TotalTime>74351</TotalTime>
  <Words>1141</Words>
  <Application>Microsoft Macintosh PowerPoint</Application>
  <PresentationFormat>On-screen Show (16:9)</PresentationFormat>
  <Paragraphs>126</Paragraphs>
  <Slides>23</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Corbel</vt:lpstr>
      <vt:lpstr>Geneva</vt:lpstr>
      <vt:lpstr>Lucida Grande</vt:lpstr>
      <vt:lpstr>Times New Roman</vt:lpstr>
      <vt:lpstr>NCRC</vt:lpstr>
      <vt:lpstr>Treatment of Toxoplasma Encephalitis</vt:lpstr>
      <vt:lpstr>Dr. Kalapila has no financial conflicts of interest or disclosures.</vt:lpstr>
      <vt:lpstr>Treatment of Toxoplasma Encephalitis (TE): Outline</vt:lpstr>
      <vt:lpstr>Background</vt:lpstr>
      <vt:lpstr>Background: Toxoplasma Encephalitis</vt:lpstr>
      <vt:lpstr>Clinical Manifestations and Diagnosis</vt:lpstr>
      <vt:lpstr>Clinical Manifestations of Toxoplasma Encephalitis</vt:lpstr>
      <vt:lpstr>Diagnosis of Toxoplasma Encephalitis</vt:lpstr>
      <vt:lpstr>Treatment</vt:lpstr>
      <vt:lpstr>Toxoplasma Encephalitis: Acute Treatment ( &gt; 6 weeks)</vt:lpstr>
      <vt:lpstr>Toxoplasma Encephalitis: Treatment Algorithm </vt:lpstr>
      <vt:lpstr>MRI has Enhanced Sensitivity for Detecting TE Lesions</vt:lpstr>
      <vt:lpstr>Image of MRI brain of patient with TE at time of diagnosis and after 2 week TE treatment course</vt:lpstr>
      <vt:lpstr>Timing of Neurologic Response in Patients with Toxoplasma Encephalitis</vt:lpstr>
      <vt:lpstr>Toxoplasma Encephalitis: Chronic Maintenance Therapy (PO Regimens)</vt:lpstr>
      <vt:lpstr>Discontinuation of Chronic Maintenance Therapy for TE</vt:lpstr>
      <vt:lpstr>When to Restart Chronic Maintenance for TE</vt:lpstr>
      <vt:lpstr>When to Initiate Antiretroviral Therapy</vt:lpstr>
      <vt:lpstr>Medication Side Effects</vt:lpstr>
      <vt:lpstr>Side Effects of Medications Used for TE Treatment</vt:lpstr>
      <vt:lpstr>Summary</vt:lpstr>
      <vt:lpstr>Toxoplasma Encephalitis: Summary</vt:lpstr>
      <vt:lpstr>PowerPoint Presentation</vt:lpstr>
    </vt:vector>
  </TitlesOfParts>
  <Company>HMC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Spach</dc:creator>
  <cp:lastModifiedBy>Clinton Amand</cp:lastModifiedBy>
  <cp:revision>2272</cp:revision>
  <cp:lastPrinted>2008-02-05T14:34:24Z</cp:lastPrinted>
  <dcterms:created xsi:type="dcterms:W3CDTF">2010-11-28T05:36:22Z</dcterms:created>
  <dcterms:modified xsi:type="dcterms:W3CDTF">2024-02-08T21:07:28Z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0x0101005A6C46A81A49D94F9009685E4B23D186</vt:lpwstr>
  </property>
</Properties>
</file>