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3"/>
  </p:sldMasterIdLst>
  <p:notesMasterIdLst>
    <p:notesMasterId r:id="rId20"/>
  </p:notesMasterIdLst>
  <p:handoutMasterIdLst>
    <p:handoutMasterId r:id="rId21"/>
  </p:handoutMasterIdLst>
  <p:sldIdLst>
    <p:sldId id="1143" r:id="rId4"/>
    <p:sldId id="259" r:id="rId5"/>
    <p:sldId id="4582" r:id="rId6"/>
    <p:sldId id="4580" r:id="rId7"/>
    <p:sldId id="4583" r:id="rId8"/>
    <p:sldId id="4571" r:id="rId9"/>
    <p:sldId id="4601" r:id="rId10"/>
    <p:sldId id="4584" r:id="rId11"/>
    <p:sldId id="4596" r:id="rId12"/>
    <p:sldId id="4588" r:id="rId13"/>
    <p:sldId id="4599" r:id="rId14"/>
    <p:sldId id="4589" r:id="rId15"/>
    <p:sldId id="4590" r:id="rId16"/>
    <p:sldId id="4598" r:id="rId17"/>
    <p:sldId id="4600" r:id="rId18"/>
    <p:sldId id="1116" r:id="rId1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EC7"/>
    <a:srgbClr val="7F6000"/>
    <a:srgbClr val="00497F"/>
    <a:srgbClr val="314663"/>
    <a:srgbClr val="0089BB"/>
    <a:srgbClr val="A0BEE7"/>
    <a:srgbClr val="788EAC"/>
    <a:srgbClr val="008FC3"/>
    <a:srgbClr val="C89600"/>
    <a:srgbClr val="789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7" autoAdjust="0"/>
    <p:restoredTop sz="85578" autoAdjust="0"/>
  </p:normalViewPr>
  <p:slideViewPr>
    <p:cSldViewPr snapToGrid="0" showGuides="1">
      <p:cViewPr varScale="1">
        <p:scale>
          <a:sx n="145" d="100"/>
          <a:sy n="145" d="100"/>
        </p:scale>
        <p:origin x="1328"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88" d="100"/>
          <a:sy n="88" d="100"/>
        </p:scale>
        <p:origin x="4512" y="19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A8A00-8F9A-1D4D-AFF1-BBF8C7AFB7D4}" type="doc">
      <dgm:prSet loTypeId="urn:microsoft.com/office/officeart/2005/8/layout/process1" loCatId="" qsTypeId="urn:microsoft.com/office/officeart/2005/8/quickstyle/simple2" qsCatId="simple" csTypeId="urn:microsoft.com/office/officeart/2005/8/colors/accent2_2" csCatId="accent2" phldr="1"/>
      <dgm:spPr/>
    </dgm:pt>
    <dgm:pt modelId="{C4DAFC5A-F64A-5540-988A-2227B643B668}">
      <dgm:prSet phldrT="[Text]" custT="1"/>
      <dgm:spPr/>
      <dgm:t>
        <a:bodyPr/>
        <a:lstStyle/>
        <a:p>
          <a:r>
            <a:rPr lang="en-US" sz="1800" dirty="0">
              <a:latin typeface="Arial" panose="020B0604020202020204" pitchFamily="34" charset="0"/>
              <a:cs typeface="Arial" panose="020B0604020202020204" pitchFamily="34" charset="0"/>
            </a:rPr>
            <a:t>Acquire HIV after exposure to cabotegravir</a:t>
          </a:r>
        </a:p>
      </dgm:t>
    </dgm:pt>
    <dgm:pt modelId="{9B6F8F9C-4906-9C43-BAAB-694E68DB2F82}" type="parTrans" cxnId="{E43F9DF2-88C8-5242-8C3B-8DA33CC3BC9D}">
      <dgm:prSet/>
      <dgm:spPr/>
      <dgm:t>
        <a:bodyPr/>
        <a:lstStyle/>
        <a:p>
          <a:endParaRPr lang="en-US"/>
        </a:p>
      </dgm:t>
    </dgm:pt>
    <dgm:pt modelId="{CB550228-F645-BB43-B0CC-393B662DCC24}" type="sibTrans" cxnId="{E43F9DF2-88C8-5242-8C3B-8DA33CC3BC9D}">
      <dgm:prSet/>
      <dgm:spPr>
        <a:solidFill>
          <a:schemeClr val="bg1">
            <a:lumMod val="75000"/>
          </a:schemeClr>
        </a:solidFill>
      </dgm:spPr>
      <dgm:t>
        <a:bodyPr/>
        <a:lstStyle/>
        <a:p>
          <a:endParaRPr lang="en-US"/>
        </a:p>
      </dgm:t>
    </dgm:pt>
    <dgm:pt modelId="{9929EFBC-3206-0C46-BA5E-A51DB63348DA}">
      <dgm:prSet phldrT="[Text]" custT="1"/>
      <dgm:spPr/>
      <dgm:t>
        <a:bodyPr/>
        <a:lstStyle/>
        <a:p>
          <a:r>
            <a:rPr lang="en-US" sz="1800" dirty="0">
              <a:latin typeface="Arial" panose="020B0604020202020204" pitchFamily="34" charset="0"/>
              <a:cs typeface="Arial" panose="020B0604020202020204" pitchFamily="34" charset="0"/>
            </a:rPr>
            <a:t>Draw blood for genotype (with integrase); start boosted PI + TXF/XTC if initiate ART prior to result (AIII)</a:t>
          </a:r>
        </a:p>
      </dgm:t>
    </dgm:pt>
    <dgm:pt modelId="{2AFCF4A1-5258-AA48-B67A-F75F45CEF485}" type="parTrans" cxnId="{F937CFED-1572-234F-9265-AFDA81046AEA}">
      <dgm:prSet/>
      <dgm:spPr/>
      <dgm:t>
        <a:bodyPr/>
        <a:lstStyle/>
        <a:p>
          <a:endParaRPr lang="en-US"/>
        </a:p>
      </dgm:t>
    </dgm:pt>
    <dgm:pt modelId="{B1304DA5-82E2-D847-B4A8-D5C7E96CC6E8}" type="sibTrans" cxnId="{F937CFED-1572-234F-9265-AFDA81046AEA}">
      <dgm:prSet/>
      <dgm:spPr/>
      <dgm:t>
        <a:bodyPr/>
        <a:lstStyle/>
        <a:p>
          <a:endParaRPr lang="en-US"/>
        </a:p>
      </dgm:t>
    </dgm:pt>
    <dgm:pt modelId="{CC660969-2096-1B42-BA84-294A41792263}" type="pres">
      <dgm:prSet presAssocID="{A45A8A00-8F9A-1D4D-AFF1-BBF8C7AFB7D4}" presName="Name0" presStyleCnt="0">
        <dgm:presLayoutVars>
          <dgm:dir/>
          <dgm:resizeHandles val="exact"/>
        </dgm:presLayoutVars>
      </dgm:prSet>
      <dgm:spPr/>
    </dgm:pt>
    <dgm:pt modelId="{47C361F6-9D12-6943-A324-A457C94D86AA}" type="pres">
      <dgm:prSet presAssocID="{C4DAFC5A-F64A-5540-988A-2227B643B668}" presName="node" presStyleLbl="node1" presStyleIdx="0" presStyleCnt="2" custScaleX="86940" custScaleY="87649">
        <dgm:presLayoutVars>
          <dgm:bulletEnabled val="1"/>
        </dgm:presLayoutVars>
      </dgm:prSet>
      <dgm:spPr/>
    </dgm:pt>
    <dgm:pt modelId="{74471BEF-2163-B941-872A-0D546969397D}" type="pres">
      <dgm:prSet presAssocID="{CB550228-F645-BB43-B0CC-393B662DCC24}" presName="sibTrans" presStyleLbl="sibTrans2D1" presStyleIdx="0" presStyleCnt="1"/>
      <dgm:spPr/>
    </dgm:pt>
    <dgm:pt modelId="{1A4EC8B9-DF03-8A48-940F-100AB50AFD42}" type="pres">
      <dgm:prSet presAssocID="{CB550228-F645-BB43-B0CC-393B662DCC24}" presName="connectorText" presStyleLbl="sibTrans2D1" presStyleIdx="0" presStyleCnt="1"/>
      <dgm:spPr/>
    </dgm:pt>
    <dgm:pt modelId="{D215BE47-D5FE-284A-BA62-FCAE2244CF5F}" type="pres">
      <dgm:prSet presAssocID="{9929EFBC-3206-0C46-BA5E-A51DB63348DA}" presName="node" presStyleLbl="node1" presStyleIdx="1" presStyleCnt="2" custScaleY="87343">
        <dgm:presLayoutVars>
          <dgm:bulletEnabled val="1"/>
        </dgm:presLayoutVars>
      </dgm:prSet>
      <dgm:spPr/>
    </dgm:pt>
  </dgm:ptLst>
  <dgm:cxnLst>
    <dgm:cxn modelId="{19506D3A-DA43-B643-A89B-C2D85F49C624}" type="presOf" srcId="{A45A8A00-8F9A-1D4D-AFF1-BBF8C7AFB7D4}" destId="{CC660969-2096-1B42-BA84-294A41792263}" srcOrd="0" destOrd="0" presId="urn:microsoft.com/office/officeart/2005/8/layout/process1"/>
    <dgm:cxn modelId="{E357EA44-1188-6C41-8AC6-618D9B5A5B78}" type="presOf" srcId="{C4DAFC5A-F64A-5540-988A-2227B643B668}" destId="{47C361F6-9D12-6943-A324-A457C94D86AA}" srcOrd="0" destOrd="0" presId="urn:microsoft.com/office/officeart/2005/8/layout/process1"/>
    <dgm:cxn modelId="{CBC85055-6704-5F4D-A793-B8B1F5C972FA}" type="presOf" srcId="{CB550228-F645-BB43-B0CC-393B662DCC24}" destId="{74471BEF-2163-B941-872A-0D546969397D}" srcOrd="0" destOrd="0" presId="urn:microsoft.com/office/officeart/2005/8/layout/process1"/>
    <dgm:cxn modelId="{65F6F574-D879-C748-9F73-D57F9B41FF6B}" type="presOf" srcId="{9929EFBC-3206-0C46-BA5E-A51DB63348DA}" destId="{D215BE47-D5FE-284A-BA62-FCAE2244CF5F}" srcOrd="0" destOrd="0" presId="urn:microsoft.com/office/officeart/2005/8/layout/process1"/>
    <dgm:cxn modelId="{27683CC2-B960-FC45-97AA-29FFB4973DC7}" type="presOf" srcId="{CB550228-F645-BB43-B0CC-393B662DCC24}" destId="{1A4EC8B9-DF03-8A48-940F-100AB50AFD42}" srcOrd="1" destOrd="0" presId="urn:microsoft.com/office/officeart/2005/8/layout/process1"/>
    <dgm:cxn modelId="{F937CFED-1572-234F-9265-AFDA81046AEA}" srcId="{A45A8A00-8F9A-1D4D-AFF1-BBF8C7AFB7D4}" destId="{9929EFBC-3206-0C46-BA5E-A51DB63348DA}" srcOrd="1" destOrd="0" parTransId="{2AFCF4A1-5258-AA48-B67A-F75F45CEF485}" sibTransId="{B1304DA5-82E2-D847-B4A8-D5C7E96CC6E8}"/>
    <dgm:cxn modelId="{E43F9DF2-88C8-5242-8C3B-8DA33CC3BC9D}" srcId="{A45A8A00-8F9A-1D4D-AFF1-BBF8C7AFB7D4}" destId="{C4DAFC5A-F64A-5540-988A-2227B643B668}" srcOrd="0" destOrd="0" parTransId="{9B6F8F9C-4906-9C43-BAAB-694E68DB2F82}" sibTransId="{CB550228-F645-BB43-B0CC-393B662DCC24}"/>
    <dgm:cxn modelId="{F975E396-B863-D843-8C0B-A2F487A8F6B4}" type="presParOf" srcId="{CC660969-2096-1B42-BA84-294A41792263}" destId="{47C361F6-9D12-6943-A324-A457C94D86AA}" srcOrd="0" destOrd="0" presId="urn:microsoft.com/office/officeart/2005/8/layout/process1"/>
    <dgm:cxn modelId="{A369F5D6-29A4-AA47-885D-397C0AFD77F1}" type="presParOf" srcId="{CC660969-2096-1B42-BA84-294A41792263}" destId="{74471BEF-2163-B941-872A-0D546969397D}" srcOrd="1" destOrd="0" presId="urn:microsoft.com/office/officeart/2005/8/layout/process1"/>
    <dgm:cxn modelId="{A336BB7F-6036-5E4C-9C88-CE01022B0342}" type="presParOf" srcId="{74471BEF-2163-B941-872A-0D546969397D}" destId="{1A4EC8B9-DF03-8A48-940F-100AB50AFD42}" srcOrd="0" destOrd="0" presId="urn:microsoft.com/office/officeart/2005/8/layout/process1"/>
    <dgm:cxn modelId="{051702E5-2390-A44A-84CA-FDE7E21AA8A4}" type="presParOf" srcId="{CC660969-2096-1B42-BA84-294A41792263}" destId="{D215BE47-D5FE-284A-BA62-FCAE2244CF5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A8A00-8F9A-1D4D-AFF1-BBF8C7AFB7D4}" type="doc">
      <dgm:prSet loTypeId="urn:microsoft.com/office/officeart/2005/8/layout/process1" loCatId="" qsTypeId="urn:microsoft.com/office/officeart/2005/8/quickstyle/simple2" qsCatId="simple" csTypeId="urn:microsoft.com/office/officeart/2005/8/colors/accent1_2" csCatId="accent1" phldr="1"/>
      <dgm:spPr/>
    </dgm:pt>
    <dgm:pt modelId="{C4DAFC5A-F64A-5540-988A-2227B643B668}">
      <dgm:prSet phldrT="[Text]" custT="1"/>
      <dgm:spPr/>
      <dgm:t>
        <a:bodyPr/>
        <a:lstStyle/>
        <a:p>
          <a:r>
            <a:rPr lang="en-US" sz="2000" dirty="0">
              <a:latin typeface="Arial" panose="020B0604020202020204" pitchFamily="34" charset="0"/>
              <a:cs typeface="Arial" panose="020B0604020202020204" pitchFamily="34" charset="0"/>
            </a:rPr>
            <a:t>Acquire HIV while receiving oral </a:t>
          </a:r>
          <a:r>
            <a:rPr lang="en-US" sz="2000" dirty="0" err="1">
              <a:latin typeface="Arial" panose="020B0604020202020204" pitchFamily="34" charset="0"/>
              <a:cs typeface="Arial" panose="020B0604020202020204" pitchFamily="34" charset="0"/>
            </a:rPr>
            <a:t>PrEP</a:t>
          </a:r>
          <a:r>
            <a:rPr lang="en-US" sz="2000" dirty="0">
              <a:latin typeface="Arial" panose="020B0604020202020204" pitchFamily="34" charset="0"/>
              <a:cs typeface="Arial" panose="020B0604020202020204" pitchFamily="34" charset="0"/>
            </a:rPr>
            <a:t> (TXF/XTC)</a:t>
          </a:r>
        </a:p>
      </dgm:t>
    </dgm:pt>
    <dgm:pt modelId="{9B6F8F9C-4906-9C43-BAAB-694E68DB2F82}" type="parTrans" cxnId="{E43F9DF2-88C8-5242-8C3B-8DA33CC3BC9D}">
      <dgm:prSet/>
      <dgm:spPr/>
      <dgm:t>
        <a:bodyPr/>
        <a:lstStyle/>
        <a:p>
          <a:endParaRPr lang="en-US" sz="2000">
            <a:latin typeface="Arial" panose="020B0604020202020204" pitchFamily="34" charset="0"/>
            <a:cs typeface="Arial" panose="020B0604020202020204" pitchFamily="34" charset="0"/>
          </a:endParaRPr>
        </a:p>
      </dgm:t>
    </dgm:pt>
    <dgm:pt modelId="{CB550228-F645-BB43-B0CC-393B662DCC24}" type="sibTrans" cxnId="{E43F9DF2-88C8-5242-8C3B-8DA33CC3BC9D}">
      <dgm:prSet custT="1"/>
      <dgm:spPr>
        <a:solidFill>
          <a:schemeClr val="bg1">
            <a:lumMod val="75000"/>
          </a:schemeClr>
        </a:solidFill>
      </dgm:spPr>
      <dgm:t>
        <a:bodyPr/>
        <a:lstStyle/>
        <a:p>
          <a:endParaRPr lang="en-US" sz="2000">
            <a:latin typeface="Arial" panose="020B0604020202020204" pitchFamily="34" charset="0"/>
            <a:cs typeface="Arial" panose="020B0604020202020204" pitchFamily="34" charset="0"/>
          </a:endParaRPr>
        </a:p>
      </dgm:t>
    </dgm:pt>
    <dgm:pt modelId="{9929EFBC-3206-0C46-BA5E-A51DB63348DA}">
      <dgm:prSet phldrT="[Text]" custT="1"/>
      <dgm:spPr/>
      <dgm:t>
        <a:bodyPr/>
        <a:lstStyle/>
        <a:p>
          <a:r>
            <a:rPr lang="en-US" sz="1800" dirty="0">
              <a:latin typeface="Arial" panose="020B0604020202020204" pitchFamily="34" charset="0"/>
              <a:cs typeface="Arial" panose="020B0604020202020204" pitchFamily="34" charset="0"/>
            </a:rPr>
            <a:t>Draw blood for genotype; ok to start DTG or BIC + TXF/XTC prior to result (AIII)</a:t>
          </a:r>
        </a:p>
      </dgm:t>
    </dgm:pt>
    <dgm:pt modelId="{2AFCF4A1-5258-AA48-B67A-F75F45CEF485}" type="parTrans" cxnId="{F937CFED-1572-234F-9265-AFDA81046AEA}">
      <dgm:prSet/>
      <dgm:spPr/>
      <dgm:t>
        <a:bodyPr/>
        <a:lstStyle/>
        <a:p>
          <a:endParaRPr lang="en-US" sz="2000">
            <a:latin typeface="Arial" panose="020B0604020202020204" pitchFamily="34" charset="0"/>
            <a:cs typeface="Arial" panose="020B0604020202020204" pitchFamily="34" charset="0"/>
          </a:endParaRPr>
        </a:p>
      </dgm:t>
    </dgm:pt>
    <dgm:pt modelId="{B1304DA5-82E2-D847-B4A8-D5C7E96CC6E8}" type="sibTrans" cxnId="{F937CFED-1572-234F-9265-AFDA81046AEA}">
      <dgm:prSet/>
      <dgm:spPr/>
      <dgm:t>
        <a:bodyPr/>
        <a:lstStyle/>
        <a:p>
          <a:endParaRPr lang="en-US" sz="2000">
            <a:latin typeface="Arial" panose="020B0604020202020204" pitchFamily="34" charset="0"/>
            <a:cs typeface="Arial" panose="020B0604020202020204" pitchFamily="34" charset="0"/>
          </a:endParaRPr>
        </a:p>
      </dgm:t>
    </dgm:pt>
    <dgm:pt modelId="{CC660969-2096-1B42-BA84-294A41792263}" type="pres">
      <dgm:prSet presAssocID="{A45A8A00-8F9A-1D4D-AFF1-BBF8C7AFB7D4}" presName="Name0" presStyleCnt="0">
        <dgm:presLayoutVars>
          <dgm:dir/>
          <dgm:resizeHandles val="exact"/>
        </dgm:presLayoutVars>
      </dgm:prSet>
      <dgm:spPr/>
    </dgm:pt>
    <dgm:pt modelId="{47C361F6-9D12-6943-A324-A457C94D86AA}" type="pres">
      <dgm:prSet presAssocID="{C4DAFC5A-F64A-5540-988A-2227B643B668}" presName="node" presStyleLbl="node1" presStyleIdx="0" presStyleCnt="2" custScaleX="88781" custScaleY="78479">
        <dgm:presLayoutVars>
          <dgm:bulletEnabled val="1"/>
        </dgm:presLayoutVars>
      </dgm:prSet>
      <dgm:spPr/>
    </dgm:pt>
    <dgm:pt modelId="{74471BEF-2163-B941-872A-0D546969397D}" type="pres">
      <dgm:prSet presAssocID="{CB550228-F645-BB43-B0CC-393B662DCC24}" presName="sibTrans" presStyleLbl="sibTrans2D1" presStyleIdx="0" presStyleCnt="1"/>
      <dgm:spPr/>
    </dgm:pt>
    <dgm:pt modelId="{1A4EC8B9-DF03-8A48-940F-100AB50AFD42}" type="pres">
      <dgm:prSet presAssocID="{CB550228-F645-BB43-B0CC-393B662DCC24}" presName="connectorText" presStyleLbl="sibTrans2D1" presStyleIdx="0" presStyleCnt="1"/>
      <dgm:spPr/>
    </dgm:pt>
    <dgm:pt modelId="{D215BE47-D5FE-284A-BA62-FCAE2244CF5F}" type="pres">
      <dgm:prSet presAssocID="{9929EFBC-3206-0C46-BA5E-A51DB63348DA}" presName="node" presStyleLbl="node1" presStyleIdx="1" presStyleCnt="2" custScaleY="76635">
        <dgm:presLayoutVars>
          <dgm:bulletEnabled val="1"/>
        </dgm:presLayoutVars>
      </dgm:prSet>
      <dgm:spPr/>
    </dgm:pt>
  </dgm:ptLst>
  <dgm:cxnLst>
    <dgm:cxn modelId="{19506D3A-DA43-B643-A89B-C2D85F49C624}" type="presOf" srcId="{A45A8A00-8F9A-1D4D-AFF1-BBF8C7AFB7D4}" destId="{CC660969-2096-1B42-BA84-294A41792263}" srcOrd="0" destOrd="0" presId="urn:microsoft.com/office/officeart/2005/8/layout/process1"/>
    <dgm:cxn modelId="{E357EA44-1188-6C41-8AC6-618D9B5A5B78}" type="presOf" srcId="{C4DAFC5A-F64A-5540-988A-2227B643B668}" destId="{47C361F6-9D12-6943-A324-A457C94D86AA}" srcOrd="0" destOrd="0" presId="urn:microsoft.com/office/officeart/2005/8/layout/process1"/>
    <dgm:cxn modelId="{CBC85055-6704-5F4D-A793-B8B1F5C972FA}" type="presOf" srcId="{CB550228-F645-BB43-B0CC-393B662DCC24}" destId="{74471BEF-2163-B941-872A-0D546969397D}" srcOrd="0" destOrd="0" presId="urn:microsoft.com/office/officeart/2005/8/layout/process1"/>
    <dgm:cxn modelId="{65F6F574-D879-C748-9F73-D57F9B41FF6B}" type="presOf" srcId="{9929EFBC-3206-0C46-BA5E-A51DB63348DA}" destId="{D215BE47-D5FE-284A-BA62-FCAE2244CF5F}" srcOrd="0" destOrd="0" presId="urn:microsoft.com/office/officeart/2005/8/layout/process1"/>
    <dgm:cxn modelId="{27683CC2-B960-FC45-97AA-29FFB4973DC7}" type="presOf" srcId="{CB550228-F645-BB43-B0CC-393B662DCC24}" destId="{1A4EC8B9-DF03-8A48-940F-100AB50AFD42}" srcOrd="1" destOrd="0" presId="urn:microsoft.com/office/officeart/2005/8/layout/process1"/>
    <dgm:cxn modelId="{F937CFED-1572-234F-9265-AFDA81046AEA}" srcId="{A45A8A00-8F9A-1D4D-AFF1-BBF8C7AFB7D4}" destId="{9929EFBC-3206-0C46-BA5E-A51DB63348DA}" srcOrd="1" destOrd="0" parTransId="{2AFCF4A1-5258-AA48-B67A-F75F45CEF485}" sibTransId="{B1304DA5-82E2-D847-B4A8-D5C7E96CC6E8}"/>
    <dgm:cxn modelId="{E43F9DF2-88C8-5242-8C3B-8DA33CC3BC9D}" srcId="{A45A8A00-8F9A-1D4D-AFF1-BBF8C7AFB7D4}" destId="{C4DAFC5A-F64A-5540-988A-2227B643B668}" srcOrd="0" destOrd="0" parTransId="{9B6F8F9C-4906-9C43-BAAB-694E68DB2F82}" sibTransId="{CB550228-F645-BB43-B0CC-393B662DCC24}"/>
    <dgm:cxn modelId="{F975E396-B863-D843-8C0B-A2F487A8F6B4}" type="presParOf" srcId="{CC660969-2096-1B42-BA84-294A41792263}" destId="{47C361F6-9D12-6943-A324-A457C94D86AA}" srcOrd="0" destOrd="0" presId="urn:microsoft.com/office/officeart/2005/8/layout/process1"/>
    <dgm:cxn modelId="{A369F5D6-29A4-AA47-885D-397C0AFD77F1}" type="presParOf" srcId="{CC660969-2096-1B42-BA84-294A41792263}" destId="{74471BEF-2163-B941-872A-0D546969397D}" srcOrd="1" destOrd="0" presId="urn:microsoft.com/office/officeart/2005/8/layout/process1"/>
    <dgm:cxn modelId="{A336BB7F-6036-5E4C-9C88-CE01022B0342}" type="presParOf" srcId="{74471BEF-2163-B941-872A-0D546969397D}" destId="{1A4EC8B9-DF03-8A48-940F-100AB50AFD42}" srcOrd="0" destOrd="0" presId="urn:microsoft.com/office/officeart/2005/8/layout/process1"/>
    <dgm:cxn modelId="{051702E5-2390-A44A-84CA-FDE7E21AA8A4}" type="presParOf" srcId="{CC660969-2096-1B42-BA84-294A41792263}" destId="{D215BE47-D5FE-284A-BA62-FCAE2244CF5F}" srcOrd="2"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D1A4AD-32DE-BE44-8922-1CBC44516670}"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48B74F0C-18C1-F84B-A78E-11E5F8786639}">
      <dgm:prSet phldrT="[Text]" custT="1"/>
      <dgm:spPr>
        <a:solidFill>
          <a:srgbClr val="3F8E75"/>
        </a:solidFill>
        <a:scene3d>
          <a:camera prst="orthographicFront"/>
          <a:lightRig rig="threePt" dir="t"/>
        </a:scene3d>
        <a:sp3d>
          <a:bevelT/>
        </a:sp3d>
      </dgm:spPr>
      <dgm:t>
        <a:bodyPr/>
        <a:lstStyle/>
        <a:p>
          <a:r>
            <a:rPr lang="en-US" sz="1600" dirty="0">
              <a:latin typeface="Arial" panose="020B0604020202020204" pitchFamily="34" charset="0"/>
              <a:cs typeface="Arial" panose="020B0604020202020204" pitchFamily="34" charset="0"/>
            </a:rPr>
            <a:t>1) Counsel about possible weight gain and cardiometabolic complications when initiating or switching ART (AIII)</a:t>
          </a:r>
        </a:p>
      </dgm:t>
    </dgm:pt>
    <dgm:pt modelId="{19605356-7B0F-004C-85BB-47606A798C9F}" type="parTrans" cxnId="{3BC13296-7E09-BC43-8696-138869B9A3D9}">
      <dgm:prSet/>
      <dgm:spPr/>
      <dgm:t>
        <a:bodyPr/>
        <a:lstStyle/>
        <a:p>
          <a:endParaRPr lang="en-US" sz="1600">
            <a:latin typeface="Arial" panose="020B0604020202020204" pitchFamily="34" charset="0"/>
            <a:cs typeface="Arial" panose="020B0604020202020204" pitchFamily="34" charset="0"/>
          </a:endParaRPr>
        </a:p>
      </dgm:t>
    </dgm:pt>
    <dgm:pt modelId="{CD3EE10A-05A4-7846-BFC4-A55E8C3BAAFB}" type="sibTrans" cxnId="{3BC13296-7E09-BC43-8696-138869B9A3D9}">
      <dgm:prSet/>
      <dgm:spPr/>
      <dgm:t>
        <a:bodyPr/>
        <a:lstStyle/>
        <a:p>
          <a:endParaRPr lang="en-US" sz="1600">
            <a:latin typeface="Arial" panose="020B0604020202020204" pitchFamily="34" charset="0"/>
            <a:cs typeface="Arial" panose="020B0604020202020204" pitchFamily="34" charset="0"/>
          </a:endParaRPr>
        </a:p>
      </dgm:t>
    </dgm:pt>
    <dgm:pt modelId="{060E0061-328A-E848-B539-E9C52A6574A6}">
      <dgm:prSet phldrT="[Text]" custT="1"/>
      <dgm:spPr>
        <a:solidFill>
          <a:srgbClr val="6B7581"/>
        </a:solidFill>
        <a:scene3d>
          <a:camera prst="orthographicFront"/>
          <a:lightRig rig="threePt" dir="t"/>
        </a:scene3d>
        <a:sp3d>
          <a:bevelT/>
        </a:sp3d>
      </dgm:spPr>
      <dgm:t>
        <a:bodyPr/>
        <a:lstStyle/>
        <a:p>
          <a:r>
            <a:rPr lang="en-US" sz="1600" dirty="0">
              <a:latin typeface="Arial" panose="020B0604020202020204" pitchFamily="34" charset="0"/>
              <a:cs typeface="Arial" panose="020B0604020202020204" pitchFamily="34" charset="0"/>
            </a:rPr>
            <a:t>2) Document weight and BMI at baseline and every 6 months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AIIa</a:t>
          </a:r>
          <a:r>
            <a:rPr lang="en-US" sz="1600" dirty="0">
              <a:latin typeface="Arial" panose="020B0604020202020204" pitchFamily="34" charset="0"/>
              <a:cs typeface="Arial" panose="020B0604020202020204" pitchFamily="34" charset="0"/>
            </a:rPr>
            <a:t>)</a:t>
          </a:r>
        </a:p>
      </dgm:t>
    </dgm:pt>
    <dgm:pt modelId="{017E4D12-29D8-6749-8A79-A0272BC088E1}" type="parTrans" cxnId="{06929B54-2033-AB41-BEC4-90AF5816F30B}">
      <dgm:prSet/>
      <dgm:spPr/>
      <dgm:t>
        <a:bodyPr/>
        <a:lstStyle/>
        <a:p>
          <a:endParaRPr lang="en-US" sz="1600">
            <a:latin typeface="Arial" panose="020B0604020202020204" pitchFamily="34" charset="0"/>
            <a:cs typeface="Arial" panose="020B0604020202020204" pitchFamily="34" charset="0"/>
          </a:endParaRPr>
        </a:p>
      </dgm:t>
    </dgm:pt>
    <dgm:pt modelId="{ADCAB203-848A-DD40-BEB0-6DE8B72C6BF4}" type="sibTrans" cxnId="{06929B54-2033-AB41-BEC4-90AF5816F30B}">
      <dgm:prSet/>
      <dgm:spPr/>
      <dgm:t>
        <a:bodyPr/>
        <a:lstStyle/>
        <a:p>
          <a:endParaRPr lang="en-US" sz="1600">
            <a:latin typeface="Arial" panose="020B0604020202020204" pitchFamily="34" charset="0"/>
            <a:cs typeface="Arial" panose="020B0604020202020204" pitchFamily="34" charset="0"/>
          </a:endParaRPr>
        </a:p>
      </dgm:t>
    </dgm:pt>
    <dgm:pt modelId="{63C87B70-AC79-DD48-8577-11AE9745BD09}">
      <dgm:prSet phldrT="[Text]" custT="1"/>
      <dgm:spPr>
        <a:solidFill>
          <a:srgbClr val="3F8E75"/>
        </a:solidFill>
        <a:scene3d>
          <a:camera prst="orthographicFront"/>
          <a:lightRig rig="threePt" dir="t"/>
        </a:scene3d>
        <a:sp3d>
          <a:bevelT/>
        </a:sp3d>
      </dgm:spPr>
      <dgm:t>
        <a:bodyPr/>
        <a:lstStyle/>
        <a:p>
          <a:r>
            <a:rPr lang="en-US" sz="1600" dirty="0">
              <a:latin typeface="Arial" panose="020B0604020202020204" pitchFamily="34" charset="0"/>
              <a:cs typeface="Arial" panose="020B0604020202020204" pitchFamily="34" charset="0"/>
            </a:rPr>
            <a:t>3) Yearly diabetes screen and CVD risk score if receiving INSTI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(BIII)</a:t>
          </a:r>
        </a:p>
      </dgm:t>
    </dgm:pt>
    <dgm:pt modelId="{4F720A4A-3552-6240-B658-AD7ECE48521A}" type="parTrans" cxnId="{4BBB3D81-F9D7-2048-9BF8-0418ED32B411}">
      <dgm:prSet/>
      <dgm:spPr/>
      <dgm:t>
        <a:bodyPr/>
        <a:lstStyle/>
        <a:p>
          <a:endParaRPr lang="en-US" sz="1600">
            <a:latin typeface="Arial" panose="020B0604020202020204" pitchFamily="34" charset="0"/>
            <a:cs typeface="Arial" panose="020B0604020202020204" pitchFamily="34" charset="0"/>
          </a:endParaRPr>
        </a:p>
      </dgm:t>
    </dgm:pt>
    <dgm:pt modelId="{B31687FC-C174-4D4C-91F7-29E3A6178323}" type="sibTrans" cxnId="{4BBB3D81-F9D7-2048-9BF8-0418ED32B411}">
      <dgm:prSet/>
      <dgm:spPr/>
      <dgm:t>
        <a:bodyPr/>
        <a:lstStyle/>
        <a:p>
          <a:endParaRPr lang="en-US" sz="1600">
            <a:latin typeface="Arial" panose="020B0604020202020204" pitchFamily="34" charset="0"/>
            <a:cs typeface="Arial" panose="020B0604020202020204" pitchFamily="34" charset="0"/>
          </a:endParaRPr>
        </a:p>
      </dgm:t>
    </dgm:pt>
    <dgm:pt modelId="{D2DB8FCD-FBF6-DE46-BB31-033C28D65DCA}">
      <dgm:prSet custT="1"/>
      <dgm:spPr>
        <a:solidFill>
          <a:srgbClr val="3F8E75"/>
        </a:solidFill>
        <a:scene3d>
          <a:camera prst="orthographicFront"/>
          <a:lightRig rig="threePt" dir="t"/>
        </a:scene3d>
        <a:sp3d>
          <a:bevelT/>
        </a:sp3d>
      </dgm:spPr>
      <dgm:t>
        <a:bodyPr/>
        <a:lstStyle/>
        <a:p>
          <a:r>
            <a:rPr lang="en-US" sz="1600" dirty="0">
              <a:latin typeface="Arial" panose="020B0604020202020204" pitchFamily="34" charset="0"/>
              <a:cs typeface="Arial" panose="020B0604020202020204" pitchFamily="34" charset="0"/>
            </a:rPr>
            <a:t>5) Until there are data proving benefit, switching ART because of weight gain </a:t>
          </a:r>
          <a:br>
            <a:rPr lang="en-US" sz="1600" dirty="0">
              <a:latin typeface="Arial" panose="020B0604020202020204" pitchFamily="34" charset="0"/>
              <a:cs typeface="Arial" panose="020B0604020202020204" pitchFamily="34" charset="0"/>
            </a:rPr>
          </a:br>
          <a:r>
            <a:rPr lang="en-US" sz="1600" u="none" dirty="0">
              <a:latin typeface="Arial" panose="020B0604020202020204" pitchFamily="34" charset="0"/>
              <a:cs typeface="Arial" panose="020B0604020202020204" pitchFamily="34" charset="0"/>
            </a:rPr>
            <a:t>not recommended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BIIa</a:t>
          </a:r>
          <a:r>
            <a:rPr lang="en-US" sz="1600" dirty="0">
              <a:latin typeface="Arial" panose="020B0604020202020204" pitchFamily="34" charset="0"/>
              <a:cs typeface="Arial" panose="020B0604020202020204" pitchFamily="34" charset="0"/>
            </a:rPr>
            <a:t>)</a:t>
          </a:r>
        </a:p>
      </dgm:t>
    </dgm:pt>
    <dgm:pt modelId="{99216F07-6E59-B342-AF59-6D491EE31A52}" type="parTrans" cxnId="{47D04889-5EC1-1743-94F9-FCC08373D0B2}">
      <dgm:prSet/>
      <dgm:spPr/>
      <dgm:t>
        <a:bodyPr/>
        <a:lstStyle/>
        <a:p>
          <a:endParaRPr lang="en-US" sz="1600">
            <a:latin typeface="Arial" panose="020B0604020202020204" pitchFamily="34" charset="0"/>
            <a:cs typeface="Arial" panose="020B0604020202020204" pitchFamily="34" charset="0"/>
          </a:endParaRPr>
        </a:p>
      </dgm:t>
    </dgm:pt>
    <dgm:pt modelId="{201685A4-760C-8044-AB81-69BC10834C77}" type="sibTrans" cxnId="{47D04889-5EC1-1743-94F9-FCC08373D0B2}">
      <dgm:prSet/>
      <dgm:spPr/>
      <dgm:t>
        <a:bodyPr/>
        <a:lstStyle/>
        <a:p>
          <a:endParaRPr lang="en-US" sz="1600">
            <a:latin typeface="Arial" panose="020B0604020202020204" pitchFamily="34" charset="0"/>
            <a:cs typeface="Arial" panose="020B0604020202020204" pitchFamily="34" charset="0"/>
          </a:endParaRPr>
        </a:p>
      </dgm:t>
    </dgm:pt>
    <dgm:pt modelId="{1D291F35-5655-8841-A733-8849940070B9}">
      <dgm:prSet custT="1"/>
      <dgm:spPr>
        <a:solidFill>
          <a:srgbClr val="6B7581"/>
        </a:solidFill>
        <a:scene3d>
          <a:camera prst="orthographicFront"/>
          <a:lightRig rig="threePt" dir="t"/>
        </a:scene3d>
        <a:sp3d>
          <a:bevelT/>
        </a:sp3d>
      </dgm:spPr>
      <dgm:t>
        <a:bodyPr/>
        <a:lstStyle/>
        <a:p>
          <a:r>
            <a:rPr lang="en-US" sz="1600" dirty="0">
              <a:latin typeface="Arial" panose="020B0604020202020204" pitchFamily="34" charset="0"/>
              <a:cs typeface="Arial" panose="020B0604020202020204" pitchFamily="34" charset="0"/>
            </a:rPr>
            <a:t>4) Lifestyle changes if gain greater than 5% body weight change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(AIII)</a:t>
          </a:r>
        </a:p>
      </dgm:t>
    </dgm:pt>
    <dgm:pt modelId="{AD1535CA-9806-7347-AB03-CB4EAA8FF0B8}" type="parTrans" cxnId="{8BFF4291-479A-724C-9AAB-B32289A05147}">
      <dgm:prSet/>
      <dgm:spPr/>
      <dgm:t>
        <a:bodyPr/>
        <a:lstStyle/>
        <a:p>
          <a:endParaRPr lang="en-US" sz="1600">
            <a:latin typeface="Arial" panose="020B0604020202020204" pitchFamily="34" charset="0"/>
            <a:cs typeface="Arial" panose="020B0604020202020204" pitchFamily="34" charset="0"/>
          </a:endParaRPr>
        </a:p>
      </dgm:t>
    </dgm:pt>
    <dgm:pt modelId="{E0D50ED8-8905-674A-9CD9-4187DD40E39C}" type="sibTrans" cxnId="{8BFF4291-479A-724C-9AAB-B32289A05147}">
      <dgm:prSet/>
      <dgm:spPr/>
      <dgm:t>
        <a:bodyPr/>
        <a:lstStyle/>
        <a:p>
          <a:endParaRPr lang="en-US" sz="1600">
            <a:latin typeface="Arial" panose="020B0604020202020204" pitchFamily="34" charset="0"/>
            <a:cs typeface="Arial" panose="020B0604020202020204" pitchFamily="34" charset="0"/>
          </a:endParaRPr>
        </a:p>
      </dgm:t>
    </dgm:pt>
    <dgm:pt modelId="{22E7E37E-29F4-8B48-BE0B-EDA471BED734}" type="pres">
      <dgm:prSet presAssocID="{B3D1A4AD-32DE-BE44-8922-1CBC44516670}" presName="diagram" presStyleCnt="0">
        <dgm:presLayoutVars>
          <dgm:dir/>
          <dgm:resizeHandles val="exact"/>
        </dgm:presLayoutVars>
      </dgm:prSet>
      <dgm:spPr/>
    </dgm:pt>
    <dgm:pt modelId="{B1D1B976-0628-0240-A89B-D5957879BC0B}" type="pres">
      <dgm:prSet presAssocID="{48B74F0C-18C1-F84B-A78E-11E5F8786639}" presName="node" presStyleLbl="node1" presStyleIdx="0" presStyleCnt="5" custScaleX="106044" custLinFactNeighborX="-51949" custLinFactNeighborY="7171">
        <dgm:presLayoutVars>
          <dgm:bulletEnabled val="1"/>
        </dgm:presLayoutVars>
      </dgm:prSet>
      <dgm:spPr/>
    </dgm:pt>
    <dgm:pt modelId="{25673095-719C-2947-907C-46FF1A91D3D0}" type="pres">
      <dgm:prSet presAssocID="{CD3EE10A-05A4-7846-BFC4-A55E8C3BAAFB}" presName="sibTrans" presStyleCnt="0"/>
      <dgm:spPr/>
    </dgm:pt>
    <dgm:pt modelId="{8AE7416D-72AB-3D4F-BE39-7C7FBB79D5FB}" type="pres">
      <dgm:prSet presAssocID="{060E0061-328A-E848-B539-E9C52A6574A6}" presName="node" presStyleLbl="node1" presStyleIdx="1" presStyleCnt="5" custLinFactNeighborX="-55412" custLinFactNeighborY="7183">
        <dgm:presLayoutVars>
          <dgm:bulletEnabled val="1"/>
        </dgm:presLayoutVars>
      </dgm:prSet>
      <dgm:spPr/>
    </dgm:pt>
    <dgm:pt modelId="{858107E2-5A81-824A-8D6F-5289D1E979D7}" type="pres">
      <dgm:prSet presAssocID="{ADCAB203-848A-DD40-BEB0-6DE8B72C6BF4}" presName="sibTrans" presStyleCnt="0"/>
      <dgm:spPr/>
    </dgm:pt>
    <dgm:pt modelId="{66A484EB-20F2-F84D-9DAE-38B85299587D}" type="pres">
      <dgm:prSet presAssocID="{63C87B70-AC79-DD48-8577-11AE9745BD09}" presName="node" presStyleLbl="node1" presStyleIdx="2" presStyleCnt="5" custLinFactX="100000" custLinFactY="-9433" custLinFactNeighborX="120000" custLinFactNeighborY="-100000">
        <dgm:presLayoutVars>
          <dgm:bulletEnabled val="1"/>
        </dgm:presLayoutVars>
      </dgm:prSet>
      <dgm:spPr/>
    </dgm:pt>
    <dgm:pt modelId="{6B12E79D-5535-8D47-93FD-462CED5A0F72}" type="pres">
      <dgm:prSet presAssocID="{B31687FC-C174-4D4C-91F7-29E3A6178323}" presName="sibTrans" presStyleCnt="0"/>
      <dgm:spPr/>
    </dgm:pt>
    <dgm:pt modelId="{E762B006-E90F-BC45-91BB-DAC3E44C38ED}" type="pres">
      <dgm:prSet presAssocID="{1D291F35-5655-8841-A733-8849940070B9}" presName="node" presStyleLbl="node1" presStyleIdx="3" presStyleCnt="5" custLinFactNeighborX="-62389" custLinFactNeighborY="0">
        <dgm:presLayoutVars>
          <dgm:bulletEnabled val="1"/>
        </dgm:presLayoutVars>
      </dgm:prSet>
      <dgm:spPr/>
    </dgm:pt>
    <dgm:pt modelId="{C42AADCC-9E8F-E748-85C0-E179FA2D7BF6}" type="pres">
      <dgm:prSet presAssocID="{E0D50ED8-8905-674A-9CD9-4187DD40E39C}" presName="sibTrans" presStyleCnt="0"/>
      <dgm:spPr/>
    </dgm:pt>
    <dgm:pt modelId="{B52912EA-ED1B-3B49-9811-6633492839E5}" type="pres">
      <dgm:prSet presAssocID="{D2DB8FCD-FBF6-DE46-BB31-033C28D65DCA}" presName="node" presStyleLbl="node1" presStyleIdx="4" presStyleCnt="5" custLinFactNeighborX="-66691">
        <dgm:presLayoutVars>
          <dgm:bulletEnabled val="1"/>
        </dgm:presLayoutVars>
      </dgm:prSet>
      <dgm:spPr/>
    </dgm:pt>
  </dgm:ptLst>
  <dgm:cxnLst>
    <dgm:cxn modelId="{1D58C63F-34B6-B949-94D3-5ED5E3D78AD0}" type="presOf" srcId="{D2DB8FCD-FBF6-DE46-BB31-033C28D65DCA}" destId="{B52912EA-ED1B-3B49-9811-6633492839E5}" srcOrd="0" destOrd="0" presId="urn:microsoft.com/office/officeart/2005/8/layout/default"/>
    <dgm:cxn modelId="{06929B54-2033-AB41-BEC4-90AF5816F30B}" srcId="{B3D1A4AD-32DE-BE44-8922-1CBC44516670}" destId="{060E0061-328A-E848-B539-E9C52A6574A6}" srcOrd="1" destOrd="0" parTransId="{017E4D12-29D8-6749-8A79-A0272BC088E1}" sibTransId="{ADCAB203-848A-DD40-BEB0-6DE8B72C6BF4}"/>
    <dgm:cxn modelId="{096D7769-AA8D-8C4A-9524-5850C2BB1C6D}" type="presOf" srcId="{63C87B70-AC79-DD48-8577-11AE9745BD09}" destId="{66A484EB-20F2-F84D-9DAE-38B85299587D}" srcOrd="0" destOrd="0" presId="urn:microsoft.com/office/officeart/2005/8/layout/default"/>
    <dgm:cxn modelId="{4BBB3D81-F9D7-2048-9BF8-0418ED32B411}" srcId="{B3D1A4AD-32DE-BE44-8922-1CBC44516670}" destId="{63C87B70-AC79-DD48-8577-11AE9745BD09}" srcOrd="2" destOrd="0" parTransId="{4F720A4A-3552-6240-B658-AD7ECE48521A}" sibTransId="{B31687FC-C174-4D4C-91F7-29E3A6178323}"/>
    <dgm:cxn modelId="{8BC00B83-647F-934C-9C08-6FC8CECA9012}" type="presOf" srcId="{48B74F0C-18C1-F84B-A78E-11E5F8786639}" destId="{B1D1B976-0628-0240-A89B-D5957879BC0B}" srcOrd="0" destOrd="0" presId="urn:microsoft.com/office/officeart/2005/8/layout/default"/>
    <dgm:cxn modelId="{47D04889-5EC1-1743-94F9-FCC08373D0B2}" srcId="{B3D1A4AD-32DE-BE44-8922-1CBC44516670}" destId="{D2DB8FCD-FBF6-DE46-BB31-033C28D65DCA}" srcOrd="4" destOrd="0" parTransId="{99216F07-6E59-B342-AF59-6D491EE31A52}" sibTransId="{201685A4-760C-8044-AB81-69BC10834C77}"/>
    <dgm:cxn modelId="{8BFF4291-479A-724C-9AAB-B32289A05147}" srcId="{B3D1A4AD-32DE-BE44-8922-1CBC44516670}" destId="{1D291F35-5655-8841-A733-8849940070B9}" srcOrd="3" destOrd="0" parTransId="{AD1535CA-9806-7347-AB03-CB4EAA8FF0B8}" sibTransId="{E0D50ED8-8905-674A-9CD9-4187DD40E39C}"/>
    <dgm:cxn modelId="{3BC13296-7E09-BC43-8696-138869B9A3D9}" srcId="{B3D1A4AD-32DE-BE44-8922-1CBC44516670}" destId="{48B74F0C-18C1-F84B-A78E-11E5F8786639}" srcOrd="0" destOrd="0" parTransId="{19605356-7B0F-004C-85BB-47606A798C9F}" sibTransId="{CD3EE10A-05A4-7846-BFC4-A55E8C3BAAFB}"/>
    <dgm:cxn modelId="{5FF10ABA-163A-5847-A981-27120E856591}" type="presOf" srcId="{1D291F35-5655-8841-A733-8849940070B9}" destId="{E762B006-E90F-BC45-91BB-DAC3E44C38ED}" srcOrd="0" destOrd="0" presId="urn:microsoft.com/office/officeart/2005/8/layout/default"/>
    <dgm:cxn modelId="{0FDCDAC9-C724-AC4C-B8EB-BF2E0AFD74B1}" type="presOf" srcId="{B3D1A4AD-32DE-BE44-8922-1CBC44516670}" destId="{22E7E37E-29F4-8B48-BE0B-EDA471BED734}" srcOrd="0" destOrd="0" presId="urn:microsoft.com/office/officeart/2005/8/layout/default"/>
    <dgm:cxn modelId="{FECF07D5-5B85-9143-9015-840FCB7788C2}" type="presOf" srcId="{060E0061-328A-E848-B539-E9C52A6574A6}" destId="{8AE7416D-72AB-3D4F-BE39-7C7FBB79D5FB}" srcOrd="0" destOrd="0" presId="urn:microsoft.com/office/officeart/2005/8/layout/default"/>
    <dgm:cxn modelId="{C70383BF-8E13-DF42-85B6-FD5CF589DB68}" type="presParOf" srcId="{22E7E37E-29F4-8B48-BE0B-EDA471BED734}" destId="{B1D1B976-0628-0240-A89B-D5957879BC0B}" srcOrd="0" destOrd="0" presId="urn:microsoft.com/office/officeart/2005/8/layout/default"/>
    <dgm:cxn modelId="{202EEA1C-318E-F94A-9C47-427612A0A827}" type="presParOf" srcId="{22E7E37E-29F4-8B48-BE0B-EDA471BED734}" destId="{25673095-719C-2947-907C-46FF1A91D3D0}" srcOrd="1" destOrd="0" presId="urn:microsoft.com/office/officeart/2005/8/layout/default"/>
    <dgm:cxn modelId="{13B96336-F2E2-C74E-8512-6130C6365DBE}" type="presParOf" srcId="{22E7E37E-29F4-8B48-BE0B-EDA471BED734}" destId="{8AE7416D-72AB-3D4F-BE39-7C7FBB79D5FB}" srcOrd="2" destOrd="0" presId="urn:microsoft.com/office/officeart/2005/8/layout/default"/>
    <dgm:cxn modelId="{23A8D22E-67D8-AC49-9C64-D969A74B5CC3}" type="presParOf" srcId="{22E7E37E-29F4-8B48-BE0B-EDA471BED734}" destId="{858107E2-5A81-824A-8D6F-5289D1E979D7}" srcOrd="3" destOrd="0" presId="urn:microsoft.com/office/officeart/2005/8/layout/default"/>
    <dgm:cxn modelId="{49D45B8F-A4BE-8944-AF08-2EF9946FA864}" type="presParOf" srcId="{22E7E37E-29F4-8B48-BE0B-EDA471BED734}" destId="{66A484EB-20F2-F84D-9DAE-38B85299587D}" srcOrd="4" destOrd="0" presId="urn:microsoft.com/office/officeart/2005/8/layout/default"/>
    <dgm:cxn modelId="{7D239697-404F-0B46-8B09-8F855AB6B217}" type="presParOf" srcId="{22E7E37E-29F4-8B48-BE0B-EDA471BED734}" destId="{6B12E79D-5535-8D47-93FD-462CED5A0F72}" srcOrd="5" destOrd="0" presId="urn:microsoft.com/office/officeart/2005/8/layout/default"/>
    <dgm:cxn modelId="{83E56185-4739-D948-9F7B-D68AE6AC644B}" type="presParOf" srcId="{22E7E37E-29F4-8B48-BE0B-EDA471BED734}" destId="{E762B006-E90F-BC45-91BB-DAC3E44C38ED}" srcOrd="6" destOrd="0" presId="urn:microsoft.com/office/officeart/2005/8/layout/default"/>
    <dgm:cxn modelId="{1899F246-069D-6B40-97E5-081788AF1A6B}" type="presParOf" srcId="{22E7E37E-29F4-8B48-BE0B-EDA471BED734}" destId="{C42AADCC-9E8F-E748-85C0-E179FA2D7BF6}" srcOrd="7" destOrd="0" presId="urn:microsoft.com/office/officeart/2005/8/layout/default"/>
    <dgm:cxn modelId="{9669F0B0-2FE8-8C44-9F40-CC605F86BA62}" type="presParOf" srcId="{22E7E37E-29F4-8B48-BE0B-EDA471BED734}" destId="{B52912EA-ED1B-3B49-9811-6633492839E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61F6-9D12-6943-A324-A457C94D86AA}">
      <dsp:nvSpPr>
        <dsp:cNvPr id="0" name=""/>
        <dsp:cNvSpPr/>
      </dsp:nvSpPr>
      <dsp:spPr>
        <a:xfrm>
          <a:off x="1797" y="605814"/>
          <a:ext cx="2815409" cy="170302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Acquire HIV after exposure to cabotegravir</a:t>
          </a:r>
        </a:p>
      </dsp:txBody>
      <dsp:txXfrm>
        <a:off x="51677" y="655694"/>
        <a:ext cx="2715649" cy="1603261"/>
      </dsp:txXfrm>
    </dsp:sp>
    <dsp:sp modelId="{74471BEF-2163-B941-872A-0D546969397D}">
      <dsp:nvSpPr>
        <dsp:cNvPr id="0" name=""/>
        <dsp:cNvSpPr/>
      </dsp:nvSpPr>
      <dsp:spPr>
        <a:xfrm>
          <a:off x="3141040" y="1055771"/>
          <a:ext cx="686527" cy="803107"/>
        </a:xfrm>
        <a:prstGeom prst="rightArrow">
          <a:avLst>
            <a:gd name="adj1" fmla="val 60000"/>
            <a:gd name="adj2" fmla="val 50000"/>
          </a:avLst>
        </a:prstGeom>
        <a:solidFill>
          <a:schemeClr val="bg1">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141040" y="1216392"/>
        <a:ext cx="480569" cy="481865"/>
      </dsp:txXfrm>
    </dsp:sp>
    <dsp:sp modelId="{D215BE47-D5FE-284A-BA62-FCAE2244CF5F}">
      <dsp:nvSpPr>
        <dsp:cNvPr id="0" name=""/>
        <dsp:cNvSpPr/>
      </dsp:nvSpPr>
      <dsp:spPr>
        <a:xfrm>
          <a:off x="4112541" y="608786"/>
          <a:ext cx="3238336" cy="169707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Draw blood for genotype (with integrase); start boosted PI + TXF/XTC if initiate ART prior to result (AIII)</a:t>
          </a:r>
        </a:p>
      </dsp:txBody>
      <dsp:txXfrm>
        <a:off x="4162247" y="658492"/>
        <a:ext cx="3138924" cy="1597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61F6-9D12-6943-A324-A457C94D86AA}">
      <dsp:nvSpPr>
        <dsp:cNvPr id="0" name=""/>
        <dsp:cNvSpPr/>
      </dsp:nvSpPr>
      <dsp:spPr>
        <a:xfrm>
          <a:off x="736" y="700818"/>
          <a:ext cx="2852715" cy="151301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Acquire HIV while receiving oral </a:t>
          </a:r>
          <a:r>
            <a:rPr lang="en-US" sz="2000" kern="1200" dirty="0" err="1">
              <a:latin typeface="Arial" panose="020B0604020202020204" pitchFamily="34" charset="0"/>
              <a:cs typeface="Arial" panose="020B0604020202020204" pitchFamily="34" charset="0"/>
            </a:rPr>
            <a:t>PrEP</a:t>
          </a:r>
          <a:r>
            <a:rPr lang="en-US" sz="2000" kern="1200" dirty="0">
              <a:latin typeface="Arial" panose="020B0604020202020204" pitchFamily="34" charset="0"/>
              <a:cs typeface="Arial" panose="020B0604020202020204" pitchFamily="34" charset="0"/>
            </a:rPr>
            <a:t> (TXF/XTC)</a:t>
          </a:r>
        </a:p>
      </dsp:txBody>
      <dsp:txXfrm>
        <a:off x="45051" y="745133"/>
        <a:ext cx="2764085" cy="1424384"/>
      </dsp:txXfrm>
    </dsp:sp>
    <dsp:sp modelId="{74471BEF-2163-B941-872A-0D546969397D}">
      <dsp:nvSpPr>
        <dsp:cNvPr id="0" name=""/>
        <dsp:cNvSpPr/>
      </dsp:nvSpPr>
      <dsp:spPr>
        <a:xfrm>
          <a:off x="3174772" y="1058888"/>
          <a:ext cx="681199" cy="796874"/>
        </a:xfrm>
        <a:prstGeom prst="rightArrow">
          <a:avLst>
            <a:gd name="adj1" fmla="val 60000"/>
            <a:gd name="adj2" fmla="val 50000"/>
          </a:avLst>
        </a:prstGeom>
        <a:solidFill>
          <a:schemeClr val="bg1">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dsp:txBody>
      <dsp:txXfrm>
        <a:off x="3174772" y="1218263"/>
        <a:ext cx="476839" cy="478124"/>
      </dsp:txXfrm>
    </dsp:sp>
    <dsp:sp modelId="{D215BE47-D5FE-284A-BA62-FCAE2244CF5F}">
      <dsp:nvSpPr>
        <dsp:cNvPr id="0" name=""/>
        <dsp:cNvSpPr/>
      </dsp:nvSpPr>
      <dsp:spPr>
        <a:xfrm>
          <a:off x="4138733" y="718593"/>
          <a:ext cx="3213205" cy="14774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Draw blood for genotype; ok to start DTG or BIC + TXF/XTC prior to result (AIII)</a:t>
          </a:r>
        </a:p>
      </dsp:txBody>
      <dsp:txXfrm>
        <a:off x="4182006" y="761866"/>
        <a:ext cx="3126659" cy="1390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1B976-0628-0240-A89B-D5957879BC0B}">
      <dsp:nvSpPr>
        <dsp:cNvPr id="0" name=""/>
        <dsp:cNvSpPr/>
      </dsp:nvSpPr>
      <dsp:spPr>
        <a:xfrm>
          <a:off x="757" y="930935"/>
          <a:ext cx="2770876" cy="1567769"/>
        </a:xfrm>
        <a:prstGeom prst="rect">
          <a:avLst/>
        </a:prstGeom>
        <a:solidFill>
          <a:srgbClr val="3F8E75"/>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 Counsel about possible weight gain and cardiometabolic complications when initiating or switching ART (AIII)</a:t>
          </a:r>
        </a:p>
      </dsp:txBody>
      <dsp:txXfrm>
        <a:off x="757" y="930935"/>
        <a:ext cx="2770876" cy="1567769"/>
      </dsp:txXfrm>
    </dsp:sp>
    <dsp:sp modelId="{8AE7416D-72AB-3D4F-BE39-7C7FBB79D5FB}">
      <dsp:nvSpPr>
        <dsp:cNvPr id="0" name=""/>
        <dsp:cNvSpPr/>
      </dsp:nvSpPr>
      <dsp:spPr>
        <a:xfrm>
          <a:off x="2942442" y="931123"/>
          <a:ext cx="2612949" cy="1567769"/>
        </a:xfrm>
        <a:prstGeom prst="rect">
          <a:avLst/>
        </a:prstGeom>
        <a:solidFill>
          <a:srgbClr val="6B758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 Document weight and BMI at baseline and every 6 months</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 (</a:t>
          </a:r>
          <a:r>
            <a:rPr lang="en-US" sz="1600" kern="1200" dirty="0" err="1">
              <a:latin typeface="Arial" panose="020B0604020202020204" pitchFamily="34" charset="0"/>
              <a:cs typeface="Arial" panose="020B0604020202020204" pitchFamily="34" charset="0"/>
            </a:rPr>
            <a:t>AIIa</a:t>
          </a:r>
          <a:r>
            <a:rPr lang="en-US" sz="1600" kern="1200" dirty="0">
              <a:latin typeface="Arial" panose="020B0604020202020204" pitchFamily="34" charset="0"/>
              <a:cs typeface="Arial" panose="020B0604020202020204" pitchFamily="34" charset="0"/>
            </a:rPr>
            <a:t>)</a:t>
          </a:r>
        </a:p>
      </dsp:txBody>
      <dsp:txXfrm>
        <a:off x="2942442" y="931123"/>
        <a:ext cx="2612949" cy="1567769"/>
      </dsp:txXfrm>
    </dsp:sp>
    <dsp:sp modelId="{66A484EB-20F2-F84D-9DAE-38B85299587D}">
      <dsp:nvSpPr>
        <dsp:cNvPr id="0" name=""/>
        <dsp:cNvSpPr/>
      </dsp:nvSpPr>
      <dsp:spPr>
        <a:xfrm>
          <a:off x="5748488" y="931917"/>
          <a:ext cx="2612949" cy="1567769"/>
        </a:xfrm>
        <a:prstGeom prst="rect">
          <a:avLst/>
        </a:prstGeom>
        <a:solidFill>
          <a:srgbClr val="3F8E75"/>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3) Yearly diabetes screen and CVD risk score if receiving INSTI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(BIII)</a:t>
          </a:r>
        </a:p>
      </dsp:txBody>
      <dsp:txXfrm>
        <a:off x="5748488" y="931917"/>
        <a:ext cx="2612949" cy="1567769"/>
      </dsp:txXfrm>
    </dsp:sp>
    <dsp:sp modelId="{E762B006-E90F-BC45-91BB-DAC3E44C38ED}">
      <dsp:nvSpPr>
        <dsp:cNvPr id="0" name=""/>
        <dsp:cNvSpPr/>
      </dsp:nvSpPr>
      <dsp:spPr>
        <a:xfrm>
          <a:off x="1244051" y="2647574"/>
          <a:ext cx="2612949" cy="1567769"/>
        </a:xfrm>
        <a:prstGeom prst="rect">
          <a:avLst/>
        </a:prstGeom>
        <a:solidFill>
          <a:srgbClr val="6B758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4) Lifestyle changes if gain greater than 5% body weight change</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(AIII)</a:t>
          </a:r>
        </a:p>
      </dsp:txBody>
      <dsp:txXfrm>
        <a:off x="1244051" y="2647574"/>
        <a:ext cx="2612949" cy="1567769"/>
      </dsp:txXfrm>
    </dsp:sp>
    <dsp:sp modelId="{B52912EA-ED1B-3B49-9811-6633492839E5}">
      <dsp:nvSpPr>
        <dsp:cNvPr id="0" name=""/>
        <dsp:cNvSpPr/>
      </dsp:nvSpPr>
      <dsp:spPr>
        <a:xfrm>
          <a:off x="4005886" y="2647574"/>
          <a:ext cx="2612949" cy="1567769"/>
        </a:xfrm>
        <a:prstGeom prst="rect">
          <a:avLst/>
        </a:prstGeom>
        <a:solidFill>
          <a:srgbClr val="3F8E75"/>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5) Until there are data proving benefit, switching ART because of weight gain </a:t>
          </a:r>
          <a:br>
            <a:rPr lang="en-US" sz="1600" kern="1200" dirty="0">
              <a:latin typeface="Arial" panose="020B0604020202020204" pitchFamily="34" charset="0"/>
              <a:cs typeface="Arial" panose="020B0604020202020204" pitchFamily="34" charset="0"/>
            </a:rPr>
          </a:br>
          <a:r>
            <a:rPr lang="en-US" sz="1600" u="none" kern="1200" dirty="0">
              <a:latin typeface="Arial" panose="020B0604020202020204" pitchFamily="34" charset="0"/>
              <a:cs typeface="Arial" panose="020B0604020202020204" pitchFamily="34" charset="0"/>
            </a:rPr>
            <a:t>not recommended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a:t>
          </a:r>
          <a:r>
            <a:rPr lang="en-US" sz="1600" kern="1200" dirty="0" err="1">
              <a:latin typeface="Arial" panose="020B0604020202020204" pitchFamily="34" charset="0"/>
              <a:cs typeface="Arial" panose="020B0604020202020204" pitchFamily="34" charset="0"/>
            </a:rPr>
            <a:t>BIIa</a:t>
          </a:r>
          <a:r>
            <a:rPr lang="en-US" sz="1600" kern="1200" dirty="0">
              <a:latin typeface="Arial" panose="020B0604020202020204" pitchFamily="34" charset="0"/>
              <a:cs typeface="Arial" panose="020B0604020202020204" pitchFamily="34" charset="0"/>
            </a:rPr>
            <a:t>)</a:t>
          </a:r>
        </a:p>
      </dsp:txBody>
      <dsp:txXfrm>
        <a:off x="4005886" y="2647574"/>
        <a:ext cx="2612949" cy="15677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9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953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534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67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210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126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48950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876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95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204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831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70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847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a:t>
            </a:r>
            <a:r>
              <a:rPr lang="en-US" sz="1800">
                <a:solidFill>
                  <a:schemeClr val="tx1"/>
                </a:solidFill>
                <a:latin typeface="Arial"/>
              </a:rPr>
              <a:t>Grant U1OHA32104 </a:t>
            </a:r>
            <a:r>
              <a:rPr lang="en-US" sz="1800" dirty="0">
                <a:solidFill>
                  <a:schemeClr val="tx1"/>
                </a:solidFill>
                <a:latin typeface="Arial"/>
              </a:rPr>
              <a:t>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3376350" y="3803044"/>
            <a:ext cx="2404630" cy="563949"/>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5197134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1339659155"/>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unding_Slide_2">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Disclaimer</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a:lnSpc>
                <a:spcPts val="2400"/>
              </a:lnSpc>
            </a:pPr>
            <a:r>
              <a:rPr lang="en-US" sz="1800" dirty="0">
                <a:solidFill>
                  <a:schemeClr val="tx1"/>
                </a:solidFill>
                <a:latin typeface="Arial"/>
              </a:rPr>
              <a:t>Funding for this presentation was made possible by U1OHA32104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77225"/>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6" r:id="rId2"/>
    <p:sldLayoutId id="2147483694" r:id="rId3"/>
    <p:sldLayoutId id="2147483738" r:id="rId4"/>
    <p:sldLayoutId id="2147483740" r:id="rId5"/>
    <p:sldLayoutId id="2147483739" r:id="rId6"/>
    <p:sldLayoutId id="2147483699" r:id="rId7"/>
    <p:sldLayoutId id="2147483733" r:id="rId8"/>
    <p:sldLayoutId id="2147483700" r:id="rId9"/>
    <p:sldLayoutId id="2147483698" r:id="rId10"/>
    <p:sldLayoutId id="2147483735" r:id="rId11"/>
    <p:sldLayoutId id="2147483752" r:id="rId12"/>
    <p:sldLayoutId id="2147483695" r:id="rId13"/>
    <p:sldLayoutId id="2147483696" r:id="rId14"/>
    <p:sldLayoutId id="2147483714" r:id="rId15"/>
    <p:sldLayoutId id="2147483707" r:id="rId16"/>
    <p:sldLayoutId id="2147483732" r:id="rId17"/>
    <p:sldLayoutId id="2147483727" r:id="rId18"/>
    <p:sldLayoutId id="2147483754" r:id="rId19"/>
    <p:sldLayoutId id="2147483755" r:id="rId20"/>
    <p:sldLayoutId id="2147483703" r:id="rId21"/>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normAutofit/>
          </a:bodyPr>
          <a:lstStyle/>
          <a:p>
            <a:r>
              <a:rPr lang="en-US" sz="2400" dirty="0"/>
              <a:t>2022 IAS-USA HIV Treatment and Prevention Guidelines</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November 27, 2023</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p>
          <a:p>
            <a:r>
              <a:rPr lang="en-US" dirty="0"/>
              <a:t>Associate Editor, National HIV Curriculum</a:t>
            </a:r>
          </a:p>
          <a:p>
            <a:r>
              <a:rPr lang="en-US" dirty="0"/>
              <a:t>Associate Professor of Medicine, </a:t>
            </a:r>
          </a:p>
          <a:p>
            <a:r>
              <a:rPr lang="en-US" dirty="0"/>
              <a:t>Division of Allergy and Infectious Diseases</a:t>
            </a:r>
            <a:br>
              <a:rPr lang="en-US" dirty="0"/>
            </a:br>
            <a:r>
              <a:rPr lang="en-US" dirty="0"/>
              <a:t>University of Washington</a:t>
            </a:r>
          </a:p>
        </p:txBody>
      </p:sp>
    </p:spTree>
    <p:extLst>
      <p:ext uri="{BB962C8B-B14F-4D97-AF65-F5344CB8AC3E}">
        <p14:creationId xmlns:p14="http://schemas.microsoft.com/office/powerpoint/2010/main" val="2404133127"/>
      </p:ext>
    </p:extLst>
  </p:cSld>
  <p:clrMapOvr>
    <a:masterClrMapping/>
  </p:clrMapOvr>
  <p:transition spd="slow" advTm="345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2618-0734-D4F8-27A9-04FFBEB5AE78}"/>
              </a:ext>
            </a:extLst>
          </p:cNvPr>
          <p:cNvSpPr>
            <a:spLocks noGrp="1"/>
          </p:cNvSpPr>
          <p:nvPr>
            <p:ph type="title"/>
          </p:nvPr>
        </p:nvSpPr>
        <p:spPr/>
        <p:txBody>
          <a:bodyPr>
            <a:normAutofit/>
          </a:bodyPr>
          <a:lstStyle/>
          <a:p>
            <a:r>
              <a:rPr lang="en-US" dirty="0"/>
              <a:t>Switching ART Regimens</a:t>
            </a:r>
          </a:p>
        </p:txBody>
      </p:sp>
      <p:sp>
        <p:nvSpPr>
          <p:cNvPr id="3" name="Text Placeholder 2">
            <a:extLst>
              <a:ext uri="{FF2B5EF4-FFF2-40B4-BE49-F238E27FC236}">
                <a16:creationId xmlns:a16="http://schemas.microsoft.com/office/drawing/2014/main" id="{A527D871-0BD8-3C3B-837E-DDB1118A6EB8}"/>
              </a:ext>
            </a:extLst>
          </p:cNvPr>
          <p:cNvSpPr>
            <a:spLocks noGrp="1"/>
          </p:cNvSpPr>
          <p:nvPr>
            <p:ph type="body" sz="quarter" idx="14"/>
          </p:nvPr>
        </p:nvSpPr>
        <p:spPr/>
        <p:txBody>
          <a:bodyPr/>
          <a:lstStyle/>
          <a:p>
            <a:r>
              <a:rPr lang="en-US" dirty="0"/>
              <a:t>Source: Gandhi RT, et al. JAMA. 2023;329:63-84. </a:t>
            </a:r>
          </a:p>
        </p:txBody>
      </p:sp>
      <p:sp>
        <p:nvSpPr>
          <p:cNvPr id="5" name="Content Placeholder 4">
            <a:extLst>
              <a:ext uri="{FF2B5EF4-FFF2-40B4-BE49-F238E27FC236}">
                <a16:creationId xmlns:a16="http://schemas.microsoft.com/office/drawing/2014/main" id="{C1F54CC3-F0BF-71BA-87A4-A711463E8E08}"/>
              </a:ext>
            </a:extLst>
          </p:cNvPr>
          <p:cNvSpPr>
            <a:spLocks noGrp="1"/>
          </p:cNvSpPr>
          <p:nvPr>
            <p:ph sz="half" idx="2"/>
          </p:nvPr>
        </p:nvSpPr>
        <p:spPr/>
        <p:txBody>
          <a:bodyPr>
            <a:normAutofit fontScale="92500"/>
          </a:bodyPr>
          <a:lstStyle/>
          <a:p>
            <a:pPr>
              <a:spcBef>
                <a:spcPts val="1650"/>
              </a:spcBef>
            </a:pPr>
            <a:r>
              <a:rPr lang="en-US" dirty="0"/>
              <a:t>Guidelines emphasize efficacy of bictegravir/TAF/FTC or dolutegravir + TXF/XTC in setting of NRTI resistance (M184V +/- K65R) if viral suppression</a:t>
            </a:r>
          </a:p>
          <a:p>
            <a:pPr>
              <a:spcBef>
                <a:spcPts val="1650"/>
              </a:spcBef>
            </a:pPr>
            <a:r>
              <a:rPr lang="en-US" dirty="0"/>
              <a:t>Switching to long-acting, injectable cabotegravir/</a:t>
            </a:r>
            <a:r>
              <a:rPr lang="en-US" dirty="0" err="1"/>
              <a:t>rilpivirine</a:t>
            </a:r>
            <a:r>
              <a:rPr lang="en-US" dirty="0"/>
              <a:t>:</a:t>
            </a:r>
          </a:p>
          <a:p>
            <a:pPr lvl="1">
              <a:spcBef>
                <a:spcPts val="1200"/>
              </a:spcBef>
            </a:pPr>
            <a:r>
              <a:rPr lang="en-US" sz="1875" dirty="0"/>
              <a:t>Not recommended in setting of viremia outside of research setting</a:t>
            </a:r>
          </a:p>
          <a:p>
            <a:pPr lvl="1">
              <a:spcBef>
                <a:spcPts val="1650"/>
              </a:spcBef>
            </a:pPr>
            <a:r>
              <a:rPr lang="en-US" sz="1875" dirty="0"/>
              <a:t>Administered by clinic staff, so requires more resources (and visits) than oral ART</a:t>
            </a:r>
          </a:p>
          <a:p>
            <a:pPr lvl="1">
              <a:spcBef>
                <a:spcPts val="1650"/>
              </a:spcBef>
            </a:pPr>
            <a:r>
              <a:rPr lang="en-US" sz="1875" dirty="0"/>
              <a:t>With on-time injections, still small risk of treatment failure and resistance (1-2%) </a:t>
            </a:r>
          </a:p>
          <a:p>
            <a:pPr lvl="1">
              <a:spcBef>
                <a:spcPts val="1650"/>
              </a:spcBef>
            </a:pPr>
            <a:r>
              <a:rPr lang="en-US" sz="1875" dirty="0"/>
              <a:t>Collect </a:t>
            </a:r>
            <a:r>
              <a:rPr lang="en-US" sz="1875" dirty="0" err="1"/>
              <a:t>proviral</a:t>
            </a:r>
            <a:r>
              <a:rPr lang="en-US" sz="1875" dirty="0"/>
              <a:t> genotype before switching if don’t have pre-ART genotype results</a:t>
            </a:r>
          </a:p>
        </p:txBody>
      </p:sp>
      <p:sp>
        <p:nvSpPr>
          <p:cNvPr id="4" name="Rectangle 3">
            <a:extLst>
              <a:ext uri="{FF2B5EF4-FFF2-40B4-BE49-F238E27FC236}">
                <a16:creationId xmlns:a16="http://schemas.microsoft.com/office/drawing/2014/main" id="{83FEA979-EE33-C5E0-0C77-DA97450A6384}"/>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98202"/>
      </p:ext>
    </p:extLst>
  </p:cSld>
  <p:clrMapOvr>
    <a:masterClrMapping/>
  </p:clrMapOvr>
  <p:transition spd="slow" advTm="13949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11B39-8C34-13B5-5241-206455A24294}"/>
              </a:ext>
            </a:extLst>
          </p:cNvPr>
          <p:cNvSpPr>
            <a:spLocks noGrp="1"/>
          </p:cNvSpPr>
          <p:nvPr>
            <p:ph type="title"/>
          </p:nvPr>
        </p:nvSpPr>
        <p:spPr/>
        <p:txBody>
          <a:bodyPr>
            <a:normAutofit/>
          </a:bodyPr>
          <a:lstStyle/>
          <a:p>
            <a:r>
              <a:rPr lang="en-US" dirty="0"/>
              <a:t>Virologic Failure</a:t>
            </a:r>
          </a:p>
        </p:txBody>
      </p:sp>
      <p:sp>
        <p:nvSpPr>
          <p:cNvPr id="5" name="Text Placeholder 4">
            <a:extLst>
              <a:ext uri="{FF2B5EF4-FFF2-40B4-BE49-F238E27FC236}">
                <a16:creationId xmlns:a16="http://schemas.microsoft.com/office/drawing/2014/main" id="{FEC89D87-E9EA-0BD5-0A3F-08B88BE4C3D4}"/>
              </a:ext>
            </a:extLst>
          </p:cNvPr>
          <p:cNvSpPr>
            <a:spLocks noGrp="1"/>
          </p:cNvSpPr>
          <p:nvPr>
            <p:ph type="body" sz="quarter" idx="14"/>
          </p:nvPr>
        </p:nvSpPr>
        <p:spPr/>
        <p:txBody>
          <a:bodyPr/>
          <a:lstStyle/>
          <a:p>
            <a:r>
              <a:rPr lang="en-US" dirty="0"/>
              <a:t>Source: Gandhi RT, et al. JAMA. 2023;329:63-84. </a:t>
            </a:r>
          </a:p>
        </p:txBody>
      </p:sp>
      <p:graphicFrame>
        <p:nvGraphicFramePr>
          <p:cNvPr id="4" name="Group 65">
            <a:extLst>
              <a:ext uri="{FF2B5EF4-FFF2-40B4-BE49-F238E27FC236}">
                <a16:creationId xmlns:a16="http://schemas.microsoft.com/office/drawing/2014/main" id="{B0215CD9-FABF-DB9F-01EC-F1BE0B154E8D}"/>
              </a:ext>
            </a:extLst>
          </p:cNvPr>
          <p:cNvGraphicFramePr>
            <a:graphicFrameLocks noGrp="1"/>
          </p:cNvGraphicFramePr>
          <p:nvPr>
            <p:extLst>
              <p:ext uri="{D42A27DB-BD31-4B8C-83A1-F6EECF244321}">
                <p14:modId xmlns:p14="http://schemas.microsoft.com/office/powerpoint/2010/main" val="4051262827"/>
              </p:ext>
            </p:extLst>
          </p:nvPr>
        </p:nvGraphicFramePr>
        <p:xfrm>
          <a:off x="536008" y="990485"/>
          <a:ext cx="8048037" cy="3783035"/>
        </p:xfrm>
        <a:graphic>
          <a:graphicData uri="http://schemas.openxmlformats.org/drawingml/2006/table">
            <a:tbl>
              <a:tblPr>
                <a:effectLst/>
              </a:tblPr>
              <a:tblGrid>
                <a:gridCol w="2736239">
                  <a:extLst>
                    <a:ext uri="{9D8B030D-6E8A-4147-A177-3AD203B41FA5}">
                      <a16:colId xmlns:a16="http://schemas.microsoft.com/office/drawing/2014/main" val="20000"/>
                    </a:ext>
                  </a:extLst>
                </a:gridCol>
                <a:gridCol w="5311798">
                  <a:extLst>
                    <a:ext uri="{9D8B030D-6E8A-4147-A177-3AD203B41FA5}">
                      <a16:colId xmlns:a16="http://schemas.microsoft.com/office/drawing/2014/main" val="2613345084"/>
                    </a:ext>
                  </a:extLst>
                </a:gridCol>
              </a:tblGrid>
              <a:tr h="431887">
                <a:tc>
                  <a:txBody>
                    <a:bodyPr/>
                    <a:lstStyle/>
                    <a:p>
                      <a:pPr marL="36576" marR="0" lvl="0" indent="0" algn="l" defTabSz="457200" rtl="0" eaLnBrk="0" fontAlgn="base" latinLnBrk="0" hangingPunct="0">
                        <a:lnSpc>
                          <a:spcPts val="1800"/>
                        </a:lnSpc>
                        <a:spcBef>
                          <a:spcPts val="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Virologic Failure Scenario</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36576" marR="0" lvl="0" indent="0" algn="l" defTabSz="457200" rtl="0" eaLnBrk="0" fontAlgn="base" latinLnBrk="0" hangingPunct="0">
                        <a:lnSpc>
                          <a:spcPts val="1800"/>
                        </a:lnSpc>
                        <a:spcBef>
                          <a:spcPts val="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Recommended ART Options</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1"/>
                  </a:ext>
                </a:extLst>
              </a:tr>
              <a:tr h="580255">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dirty="0">
                          <a:solidFill>
                            <a:srgbClr val="000000"/>
                          </a:solidFill>
                          <a:latin typeface="+mn-lt"/>
                          <a:ea typeface="+mn-ea"/>
                          <a:cs typeface="Arial" panose="020B0604020202020204" pitchFamily="34" charset="0"/>
                        </a:rPr>
                        <a:t>At least one active NRTI</a:t>
                      </a:r>
                      <a:endParaRPr lang="en-US" sz="1500" b="0" kern="1200" spc="-30" dirty="0">
                        <a:solidFill>
                          <a:srgbClr val="000000"/>
                        </a:solidFill>
                        <a:latin typeface="+mn-lt"/>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274320" marR="0" indent="-182880" algn="l" defTabSz="457200" rtl="0" eaLnBrk="1" fontAlgn="auto" latinLnBrk="0" hangingPunct="1">
                        <a:lnSpc>
                          <a:spcPts val="1800"/>
                        </a:lnSpc>
                        <a:spcBef>
                          <a:spcPts val="300"/>
                        </a:spcBef>
                        <a:spcAft>
                          <a:spcPts val="0"/>
                        </a:spcAft>
                        <a:buClr>
                          <a:srgbClr val="0070C0"/>
                        </a:buClr>
                        <a:buSzTx/>
                        <a:buFont typeface="Arial" panose="020B0604020202020204" pitchFamily="34" charset="0"/>
                        <a:buChar char="•"/>
                        <a:tabLst/>
                        <a:defRPr/>
                      </a:pPr>
                      <a:r>
                        <a:rPr lang="en-US" sz="1500" dirty="0"/>
                        <a:t>Dolutegravir + TXF/XTC</a:t>
                      </a:r>
                    </a:p>
                    <a:p>
                      <a:pPr marL="274320" marR="0" indent="-182880" algn="l" defTabSz="457200" rtl="0" eaLnBrk="1" fontAlgn="auto" latinLnBrk="0" hangingPunct="1">
                        <a:lnSpc>
                          <a:spcPts val="1800"/>
                        </a:lnSpc>
                        <a:spcBef>
                          <a:spcPts val="300"/>
                        </a:spcBef>
                        <a:spcAft>
                          <a:spcPts val="0"/>
                        </a:spcAft>
                        <a:buClr>
                          <a:srgbClr val="0070C0"/>
                        </a:buClr>
                        <a:buSzTx/>
                        <a:buFont typeface="Arial" panose="020B0604020202020204" pitchFamily="34" charset="0"/>
                        <a:buChar char="•"/>
                        <a:tabLst/>
                        <a:defRPr/>
                      </a:pPr>
                      <a:r>
                        <a:rPr lang="en-US" sz="1500" dirty="0"/>
                        <a:t>Bictegravir/TAF/FTC</a:t>
                      </a:r>
                      <a:endParaRPr lang="en-US" sz="1500" b="0" kern="1200" spc="-30" dirty="0">
                        <a:solidFill>
                          <a:srgbClr val="000000"/>
                        </a:solidFill>
                        <a:latin typeface="+mn-lt"/>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extLst>
                  <a:ext uri="{0D108BD9-81ED-4DB2-BD59-A6C34878D82A}">
                    <a16:rowId xmlns:a16="http://schemas.microsoft.com/office/drawing/2014/main" val="10002"/>
                  </a:ext>
                </a:extLst>
              </a:tr>
              <a:tr h="1037174">
                <a:tc>
                  <a:txBody>
                    <a:bodyPr/>
                    <a:lstStyle/>
                    <a:p>
                      <a:pPr marL="45720" marR="0" lvl="0" indent="0" algn="l" defTabSz="457200" rtl="0" eaLnBrk="1" fontAlgn="auto" latinLnBrk="0" hangingPunct="1">
                        <a:lnSpc>
                          <a:spcPts val="1800"/>
                        </a:lnSpc>
                        <a:spcBef>
                          <a:spcPts val="0"/>
                        </a:spcBef>
                        <a:spcAft>
                          <a:spcPts val="0"/>
                        </a:spcAft>
                        <a:buClrTx/>
                        <a:buSzTx/>
                        <a:buFontTx/>
                        <a:buNone/>
                        <a:tabLst/>
                        <a:defRPr/>
                      </a:pPr>
                      <a:r>
                        <a:rPr lang="en-US" sz="1500" kern="1200" spc="-30" baseline="0" dirty="0">
                          <a:solidFill>
                            <a:schemeClr val="tx1"/>
                          </a:solidFill>
                          <a:latin typeface="+mn-lt"/>
                          <a:ea typeface="+mn-ea"/>
                          <a:cs typeface="Arial" panose="020B0604020202020204" pitchFamily="34" charset="0"/>
                        </a:rPr>
                        <a:t>No active NRTI</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274320" lvl="1" indent="-182880">
                        <a:lnSpc>
                          <a:spcPts val="1800"/>
                        </a:lnSpc>
                        <a:spcBef>
                          <a:spcPts val="300"/>
                        </a:spcBef>
                        <a:buClr>
                          <a:srgbClr val="0070C0"/>
                        </a:buClr>
                        <a:buFont typeface="Arial" panose="020B0604020202020204" pitchFamily="34" charset="0"/>
                        <a:buChar char="•"/>
                      </a:pPr>
                      <a:r>
                        <a:rPr lang="en-US" sz="1500" dirty="0"/>
                        <a:t>Boosted darunavir + TXF/XTC</a:t>
                      </a:r>
                    </a:p>
                    <a:p>
                      <a:pPr marL="274320" lvl="1" indent="-182880">
                        <a:lnSpc>
                          <a:spcPts val="1800"/>
                        </a:lnSpc>
                        <a:spcBef>
                          <a:spcPts val="300"/>
                        </a:spcBef>
                        <a:buClr>
                          <a:srgbClr val="0070C0"/>
                        </a:buClr>
                        <a:buFont typeface="Arial" panose="020B0604020202020204" pitchFamily="34" charset="0"/>
                        <a:buChar char="•"/>
                      </a:pPr>
                      <a:r>
                        <a:rPr lang="en-US" sz="1500" dirty="0"/>
                        <a:t>Boosted darunavir + dolutegravir +/- additional agents</a:t>
                      </a:r>
                    </a:p>
                    <a:p>
                      <a:pPr marL="274320" lvl="1" indent="-182880">
                        <a:lnSpc>
                          <a:spcPts val="1800"/>
                        </a:lnSpc>
                        <a:spcBef>
                          <a:spcPts val="300"/>
                        </a:spcBef>
                        <a:buClr>
                          <a:srgbClr val="0070C0"/>
                        </a:buClr>
                        <a:buFont typeface="Arial" panose="020B0604020202020204" pitchFamily="34" charset="0"/>
                        <a:buChar char="•"/>
                      </a:pPr>
                      <a:r>
                        <a:rPr lang="en-US" sz="1500" dirty="0"/>
                        <a:t>Alternative: dolutegravir + TXF/XTC (4% risk of emergent dolutegravir resistance)</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3"/>
                  </a:ext>
                </a:extLst>
              </a:tr>
              <a:tr h="1037174">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chemeClr val="tx1"/>
                          </a:solidFill>
                          <a:latin typeface="+mn-lt"/>
                          <a:ea typeface="+mn-ea"/>
                          <a:cs typeface="Arial" panose="020B0604020202020204" pitchFamily="34" charset="0"/>
                        </a:rPr>
                        <a:t>Low-level INSTI resistance</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274320" lvl="1" indent="-182880">
                        <a:lnSpc>
                          <a:spcPts val="1800"/>
                        </a:lnSpc>
                        <a:spcBef>
                          <a:spcPts val="300"/>
                        </a:spcBef>
                        <a:buClr>
                          <a:srgbClr val="0070C0"/>
                        </a:buClr>
                        <a:buFont typeface="Arial" panose="020B0604020202020204" pitchFamily="34" charset="0"/>
                        <a:buChar char="•"/>
                      </a:pPr>
                      <a:r>
                        <a:rPr lang="en-US" sz="1500" dirty="0"/>
                        <a:t>Dolutegravir BID + 1 or preferably 2 active drugs from classes not previously used (fostemsavir, </a:t>
                      </a:r>
                      <a:r>
                        <a:rPr lang="en-US" sz="1500" dirty="0" err="1"/>
                        <a:t>lenacapavir</a:t>
                      </a:r>
                      <a:r>
                        <a:rPr lang="en-US" sz="1500" dirty="0"/>
                        <a:t>, maraviroc if R5-tropic, ibalizumab, enfuvirtide) </a:t>
                      </a:r>
                      <a:br>
                        <a:rPr lang="en-US" sz="1500" dirty="0"/>
                      </a:br>
                      <a:r>
                        <a:rPr lang="en-US" sz="1500" dirty="0"/>
                        <a:t>+/- recycled NRTIs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extLst>
                  <a:ext uri="{0D108BD9-81ED-4DB2-BD59-A6C34878D82A}">
                    <a16:rowId xmlns:a16="http://schemas.microsoft.com/office/drawing/2014/main" val="10004"/>
                  </a:ext>
                </a:extLst>
              </a:tr>
              <a:tr h="580255">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chemeClr val="tx1"/>
                          </a:solidFill>
                          <a:latin typeface="+mn-lt"/>
                          <a:ea typeface="+mn-ea"/>
                          <a:cs typeface="Arial" panose="020B0604020202020204" pitchFamily="34" charset="0"/>
                        </a:rPr>
                        <a:t>High-level INSTI resistance + PI resistance</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274320" marR="0" lvl="0" indent="-182880" algn="l" defTabSz="457200" rtl="0" eaLnBrk="1" fontAlgn="auto" latinLnBrk="0" hangingPunct="1">
                        <a:lnSpc>
                          <a:spcPts val="1800"/>
                        </a:lnSpc>
                        <a:spcBef>
                          <a:spcPts val="300"/>
                        </a:spcBef>
                        <a:spcAft>
                          <a:spcPts val="0"/>
                        </a:spcAft>
                        <a:buClr>
                          <a:srgbClr val="0070C0"/>
                        </a:buClr>
                        <a:buSzTx/>
                        <a:buFont typeface="Arial" panose="020B0604020202020204" pitchFamily="34" charset="0"/>
                        <a:buChar char="•"/>
                        <a:tabLst/>
                        <a:defRPr/>
                      </a:pPr>
                      <a:r>
                        <a:rPr lang="en-US" sz="1500" dirty="0"/>
                        <a:t>At least 2 fully active agents + recycled NRTIs</a:t>
                      </a:r>
                      <a:endParaRPr lang="en-US" sz="1500" dirty="0">
                        <a:solidFill>
                          <a:schemeClr val="tx1"/>
                        </a:solidFill>
                        <a:latin typeface="+mn-lt"/>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3815419375"/>
                  </a:ext>
                </a:extLst>
              </a:tr>
            </a:tbl>
          </a:graphicData>
        </a:graphic>
      </p:graphicFrame>
      <p:sp>
        <p:nvSpPr>
          <p:cNvPr id="2" name="Rectangle 1">
            <a:extLst>
              <a:ext uri="{FF2B5EF4-FFF2-40B4-BE49-F238E27FC236}">
                <a16:creationId xmlns:a16="http://schemas.microsoft.com/office/drawing/2014/main" id="{309895F5-DD0A-A70A-B349-CF7A0BFF672F}"/>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821865"/>
      </p:ext>
    </p:extLst>
  </p:cSld>
  <p:clrMapOvr>
    <a:masterClrMapping/>
  </p:clrMapOvr>
  <p:transition spd="slow" advTm="14443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76B4-EBF3-11D1-E0DF-0F86A2BE1013}"/>
              </a:ext>
            </a:extLst>
          </p:cNvPr>
          <p:cNvSpPr>
            <a:spLocks noGrp="1"/>
          </p:cNvSpPr>
          <p:nvPr>
            <p:ph type="title"/>
          </p:nvPr>
        </p:nvSpPr>
        <p:spPr/>
        <p:txBody>
          <a:bodyPr>
            <a:normAutofit/>
          </a:bodyPr>
          <a:lstStyle/>
          <a:p>
            <a:r>
              <a:rPr lang="en-US" dirty="0"/>
              <a:t>Laboratory Monitoring</a:t>
            </a:r>
          </a:p>
        </p:txBody>
      </p:sp>
      <p:sp>
        <p:nvSpPr>
          <p:cNvPr id="5" name="Text Placeholder 4">
            <a:extLst>
              <a:ext uri="{FF2B5EF4-FFF2-40B4-BE49-F238E27FC236}">
                <a16:creationId xmlns:a16="http://schemas.microsoft.com/office/drawing/2014/main" id="{4F230646-E6EA-1EEB-F42C-8A6E10F748B6}"/>
              </a:ext>
            </a:extLst>
          </p:cNvPr>
          <p:cNvSpPr>
            <a:spLocks noGrp="1"/>
          </p:cNvSpPr>
          <p:nvPr>
            <p:ph type="body" sz="quarter" idx="14"/>
          </p:nvPr>
        </p:nvSpPr>
        <p:spPr/>
        <p:txBody>
          <a:bodyPr/>
          <a:lstStyle/>
          <a:p>
            <a:r>
              <a:rPr lang="en-US" dirty="0"/>
              <a:t>Source: Gandhi RT, et al. JAMA. 2023;329:63-84. </a:t>
            </a:r>
          </a:p>
        </p:txBody>
      </p:sp>
      <p:graphicFrame>
        <p:nvGraphicFramePr>
          <p:cNvPr id="4" name="Group 65">
            <a:extLst>
              <a:ext uri="{FF2B5EF4-FFF2-40B4-BE49-F238E27FC236}">
                <a16:creationId xmlns:a16="http://schemas.microsoft.com/office/drawing/2014/main" id="{1827DD38-8D66-78A0-234E-966B08FF185F}"/>
              </a:ext>
            </a:extLst>
          </p:cNvPr>
          <p:cNvGraphicFramePr>
            <a:graphicFrameLocks noGrp="1"/>
          </p:cNvGraphicFramePr>
          <p:nvPr>
            <p:extLst>
              <p:ext uri="{D42A27DB-BD31-4B8C-83A1-F6EECF244321}">
                <p14:modId xmlns:p14="http://schemas.microsoft.com/office/powerpoint/2010/main" val="2983834734"/>
              </p:ext>
            </p:extLst>
          </p:nvPr>
        </p:nvGraphicFramePr>
        <p:xfrm>
          <a:off x="406147" y="964050"/>
          <a:ext cx="8321040" cy="3850859"/>
        </p:xfrm>
        <a:graphic>
          <a:graphicData uri="http://schemas.openxmlformats.org/drawingml/2006/table">
            <a:tbl>
              <a:tblPr>
                <a:effectLst/>
              </a:tblPr>
              <a:tblGrid>
                <a:gridCol w="1267205">
                  <a:extLst>
                    <a:ext uri="{9D8B030D-6E8A-4147-A177-3AD203B41FA5}">
                      <a16:colId xmlns:a16="http://schemas.microsoft.com/office/drawing/2014/main" val="20000"/>
                    </a:ext>
                  </a:extLst>
                </a:gridCol>
                <a:gridCol w="2441448">
                  <a:extLst>
                    <a:ext uri="{9D8B030D-6E8A-4147-A177-3AD203B41FA5}">
                      <a16:colId xmlns:a16="http://schemas.microsoft.com/office/drawing/2014/main" val="1389077286"/>
                    </a:ext>
                  </a:extLst>
                </a:gridCol>
                <a:gridCol w="2871216">
                  <a:extLst>
                    <a:ext uri="{9D8B030D-6E8A-4147-A177-3AD203B41FA5}">
                      <a16:colId xmlns:a16="http://schemas.microsoft.com/office/drawing/2014/main" val="2289019174"/>
                    </a:ext>
                  </a:extLst>
                </a:gridCol>
                <a:gridCol w="1741171">
                  <a:extLst>
                    <a:ext uri="{9D8B030D-6E8A-4147-A177-3AD203B41FA5}">
                      <a16:colId xmlns:a16="http://schemas.microsoft.com/office/drawing/2014/main" val="1203588184"/>
                    </a:ext>
                  </a:extLst>
                </a:gridCol>
              </a:tblGrid>
              <a:tr h="566687">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Lab</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HIV diagnosis/</a:t>
                      </a:r>
                      <a:b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Start of ART</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During ART</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virologic failure</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792214">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HIV RNA</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Yes</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Within 6 weeks of starting; once suppressed: every 3 months for 1 year then every 6 months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Yes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571111">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CD4</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Yes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Every 6 months until &gt;250 cells/mm</a:t>
                      </a:r>
                      <a:r>
                        <a:rPr lang="en-US" sz="1400" b="0" kern="1200" spc="-30" baseline="30000" dirty="0">
                          <a:solidFill>
                            <a:srgbClr val="000000"/>
                          </a:solidFill>
                          <a:latin typeface="Arial" panose="020B0604020202020204" pitchFamily="34" charset="0"/>
                          <a:ea typeface="+mn-ea"/>
                          <a:cs typeface="Arial" panose="020B0604020202020204" pitchFamily="34" charset="0"/>
                        </a:rPr>
                        <a:t>3</a:t>
                      </a:r>
                      <a:r>
                        <a:rPr lang="en-US" sz="1400" b="0" kern="1200" spc="-30" dirty="0">
                          <a:solidFill>
                            <a:srgbClr val="000000"/>
                          </a:solidFill>
                          <a:latin typeface="Arial" panose="020B0604020202020204" pitchFamily="34" charset="0"/>
                          <a:ea typeface="+mn-ea"/>
                          <a:cs typeface="Arial" panose="020B0604020202020204" pitchFamily="34" charset="0"/>
                        </a:rPr>
                        <a:t> for 1 year, then stop</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Yes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extLst>
                  <a:ext uri="{0D108BD9-81ED-4DB2-BD59-A6C34878D82A}">
                    <a16:rowId xmlns:a16="http://schemas.microsoft.com/office/drawing/2014/main" val="380700626"/>
                  </a:ext>
                </a:extLst>
              </a:tr>
              <a:tr h="335186">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RT genotype</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Yes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N/A</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Yes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3991748271"/>
                  </a:ext>
                </a:extLst>
              </a:tr>
              <a:tr h="1020728">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INSTI genotype</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If partner known to have failing ART regimen that includes an INSTI, or patient received CAB for </a:t>
                      </a:r>
                      <a:r>
                        <a:rPr lang="en-US" sz="1400" b="0" kern="1200" spc="-30" dirty="0" err="1">
                          <a:solidFill>
                            <a:srgbClr val="000000"/>
                          </a:solidFill>
                          <a:latin typeface="Arial" panose="020B0604020202020204" pitchFamily="34" charset="0"/>
                          <a:ea typeface="+mn-ea"/>
                          <a:cs typeface="Arial" panose="020B0604020202020204" pitchFamily="34" charset="0"/>
                        </a:rPr>
                        <a:t>PrEP</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N/A</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If failing ART regimen includes an INSTI</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alpha val="25000"/>
                      </a:srgbClr>
                    </a:solidFill>
                  </a:tcPr>
                </a:tc>
                <a:extLst>
                  <a:ext uri="{0D108BD9-81ED-4DB2-BD59-A6C34878D82A}">
                    <a16:rowId xmlns:a16="http://schemas.microsoft.com/office/drawing/2014/main" val="15253952"/>
                  </a:ext>
                </a:extLst>
              </a:tr>
              <a:tr h="563700">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Cryptococcal antigen test</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If CD4 &lt;100 cells/mm</a:t>
                      </a:r>
                      <a:r>
                        <a:rPr lang="en-US" sz="1400" b="0" kern="1200" spc="-30" baseline="30000" dirty="0">
                          <a:solidFill>
                            <a:srgbClr val="000000"/>
                          </a:solidFill>
                          <a:latin typeface="Arial" panose="020B0604020202020204" pitchFamily="34" charset="0"/>
                          <a:ea typeface="+mn-ea"/>
                          <a:cs typeface="Arial" panose="020B0604020202020204" pitchFamily="34" charset="0"/>
                        </a:rPr>
                        <a:t>3</a:t>
                      </a:r>
                      <a:r>
                        <a:rPr lang="en-US" sz="1400" b="0" kern="1200" spc="-30" dirty="0">
                          <a:solidFill>
                            <a:srgbClr val="000000"/>
                          </a:solidFill>
                          <a:latin typeface="Arial" panose="020B0604020202020204" pitchFamily="34" charset="0"/>
                          <a:ea typeface="+mn-ea"/>
                          <a:cs typeface="Arial" panose="020B0604020202020204" pitchFamily="34" charset="0"/>
                        </a:rPr>
                        <a:t> </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N/A</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N/A</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2807951150"/>
                  </a:ext>
                </a:extLst>
              </a:tr>
            </a:tbl>
          </a:graphicData>
        </a:graphic>
      </p:graphicFrame>
      <p:sp>
        <p:nvSpPr>
          <p:cNvPr id="6" name="Rectangle 5">
            <a:extLst>
              <a:ext uri="{FF2B5EF4-FFF2-40B4-BE49-F238E27FC236}">
                <a16:creationId xmlns:a16="http://schemas.microsoft.com/office/drawing/2014/main" id="{90EA577B-2583-2A89-F2A2-1FF14A4FD6FB}"/>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453994"/>
      </p:ext>
    </p:extLst>
  </p:cSld>
  <p:clrMapOvr>
    <a:masterClrMapping/>
  </p:clrMapOvr>
  <p:transition spd="slow" advTm="7701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D6EF-A847-067A-3A67-A9D69CCE330C}"/>
              </a:ext>
            </a:extLst>
          </p:cNvPr>
          <p:cNvSpPr>
            <a:spLocks noGrp="1"/>
          </p:cNvSpPr>
          <p:nvPr>
            <p:ph type="title"/>
          </p:nvPr>
        </p:nvSpPr>
        <p:spPr/>
        <p:txBody>
          <a:bodyPr>
            <a:normAutofit/>
          </a:bodyPr>
          <a:lstStyle/>
          <a:p>
            <a:r>
              <a:rPr lang="en-US" dirty="0"/>
              <a:t>Weight Gain and Metabolic Complications</a:t>
            </a:r>
          </a:p>
        </p:txBody>
      </p:sp>
      <p:sp>
        <p:nvSpPr>
          <p:cNvPr id="5" name="Text Placeholder 4">
            <a:extLst>
              <a:ext uri="{FF2B5EF4-FFF2-40B4-BE49-F238E27FC236}">
                <a16:creationId xmlns:a16="http://schemas.microsoft.com/office/drawing/2014/main" id="{3B00856E-3030-94D8-1156-714730B5F095}"/>
              </a:ext>
            </a:extLst>
          </p:cNvPr>
          <p:cNvSpPr>
            <a:spLocks noGrp="1"/>
          </p:cNvSpPr>
          <p:nvPr>
            <p:ph type="body" sz="quarter" idx="14"/>
          </p:nvPr>
        </p:nvSpPr>
        <p:spPr/>
        <p:txBody>
          <a:bodyPr/>
          <a:lstStyle/>
          <a:p>
            <a:r>
              <a:rPr lang="en-US" dirty="0"/>
              <a:t>Source: Gandhi RT, et al. JAMA. 2023;329:63-84. </a:t>
            </a:r>
          </a:p>
        </p:txBody>
      </p:sp>
      <p:sp>
        <p:nvSpPr>
          <p:cNvPr id="4" name="Content Placeholder 3">
            <a:extLst>
              <a:ext uri="{FF2B5EF4-FFF2-40B4-BE49-F238E27FC236}">
                <a16:creationId xmlns:a16="http://schemas.microsoft.com/office/drawing/2014/main" id="{E1644C1E-99A3-D258-5D15-75E69C68E206}"/>
              </a:ext>
            </a:extLst>
          </p:cNvPr>
          <p:cNvSpPr>
            <a:spLocks noGrp="1"/>
          </p:cNvSpPr>
          <p:nvPr>
            <p:ph sz="half" idx="2"/>
          </p:nvPr>
        </p:nvSpPr>
        <p:spPr/>
        <p:txBody>
          <a:bodyPr>
            <a:normAutofit/>
          </a:bodyPr>
          <a:lstStyle/>
          <a:p>
            <a:pPr>
              <a:spcBef>
                <a:spcPts val="1650"/>
              </a:spcBef>
            </a:pPr>
            <a:r>
              <a:rPr lang="en-US" dirty="0"/>
              <a:t>Weight gain generally occurs within first year following start of any ART</a:t>
            </a:r>
          </a:p>
          <a:p>
            <a:pPr>
              <a:spcBef>
                <a:spcPts val="1650"/>
              </a:spcBef>
            </a:pPr>
            <a:r>
              <a:rPr lang="en-US" dirty="0"/>
              <a:t>Greater weight gain associated with INSTI or TAF vs. EFV, PI, TDF</a:t>
            </a:r>
          </a:p>
          <a:p>
            <a:pPr>
              <a:spcBef>
                <a:spcPts val="1650"/>
              </a:spcBef>
            </a:pPr>
            <a:r>
              <a:rPr lang="en-US" dirty="0"/>
              <a:t>Can occur with switch to INSTI +/- TAF</a:t>
            </a:r>
          </a:p>
          <a:p>
            <a:pPr>
              <a:spcBef>
                <a:spcPts val="1650"/>
              </a:spcBef>
            </a:pPr>
            <a:r>
              <a:rPr lang="en-US" dirty="0"/>
              <a:t>More likely for individuals born female and Black or Hispanic individuals</a:t>
            </a:r>
          </a:p>
          <a:p>
            <a:pPr>
              <a:spcBef>
                <a:spcPts val="1650"/>
              </a:spcBef>
            </a:pPr>
            <a:r>
              <a:rPr lang="en-US" dirty="0"/>
              <a:t>Use of EFV or TDF associated with weight suppression</a:t>
            </a:r>
          </a:p>
          <a:p>
            <a:pPr>
              <a:spcBef>
                <a:spcPts val="1650"/>
              </a:spcBef>
            </a:pPr>
            <a:r>
              <a:rPr lang="en-US" dirty="0"/>
              <a:t>INSTIs may be associated with incident CVD, DM, hyperglycemia, HTN</a:t>
            </a:r>
            <a:r>
              <a:rPr lang="en-US"/>
              <a:t>, MASLD</a:t>
            </a:r>
            <a:r>
              <a:rPr lang="en-US" dirty="0"/>
              <a:t>; more data on long-term complications &amp; management needed</a:t>
            </a:r>
          </a:p>
        </p:txBody>
      </p:sp>
      <p:sp>
        <p:nvSpPr>
          <p:cNvPr id="3" name="Rectangle 2">
            <a:extLst>
              <a:ext uri="{FF2B5EF4-FFF2-40B4-BE49-F238E27FC236}">
                <a16:creationId xmlns:a16="http://schemas.microsoft.com/office/drawing/2014/main" id="{C639FE5D-7A74-7B31-7DB8-D49C9D560E58}"/>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766129"/>
      </p:ext>
    </p:extLst>
  </p:cSld>
  <p:clrMapOvr>
    <a:masterClrMapping/>
  </p:clrMapOvr>
  <p:transition spd="slow" advTm="205734"/>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F39AADB-91AF-CACC-15EF-CDF0DA7CE5CE}"/>
              </a:ext>
            </a:extLst>
          </p:cNvPr>
          <p:cNvGraphicFramePr/>
          <p:nvPr>
            <p:extLst>
              <p:ext uri="{D42A27DB-BD31-4B8C-83A1-F6EECF244321}">
                <p14:modId xmlns:p14="http://schemas.microsoft.com/office/powerpoint/2010/main" val="1772265107"/>
              </p:ext>
            </p:extLst>
          </p:nvPr>
        </p:nvGraphicFramePr>
        <p:xfrm>
          <a:off x="323089" y="311908"/>
          <a:ext cx="8361438" cy="5033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03AD6EF-A847-067A-3A67-A9D69CCE330C}"/>
              </a:ext>
            </a:extLst>
          </p:cNvPr>
          <p:cNvSpPr>
            <a:spLocks noGrp="1"/>
          </p:cNvSpPr>
          <p:nvPr>
            <p:ph type="title"/>
          </p:nvPr>
        </p:nvSpPr>
        <p:spPr/>
        <p:txBody>
          <a:bodyPr>
            <a:normAutofit/>
          </a:bodyPr>
          <a:lstStyle/>
          <a:p>
            <a:r>
              <a:rPr lang="en-US" dirty="0"/>
              <a:t>Weight Gain and Metabolic Complications</a:t>
            </a:r>
          </a:p>
        </p:txBody>
      </p:sp>
      <p:sp>
        <p:nvSpPr>
          <p:cNvPr id="3" name="Text Placeholder 2">
            <a:extLst>
              <a:ext uri="{FF2B5EF4-FFF2-40B4-BE49-F238E27FC236}">
                <a16:creationId xmlns:a16="http://schemas.microsoft.com/office/drawing/2014/main" id="{CCECA49A-75F2-78FB-E935-53E6C01573E2}"/>
              </a:ext>
            </a:extLst>
          </p:cNvPr>
          <p:cNvSpPr>
            <a:spLocks noGrp="1"/>
          </p:cNvSpPr>
          <p:nvPr>
            <p:ph type="body" sz="quarter" idx="14"/>
          </p:nvPr>
        </p:nvSpPr>
        <p:spPr/>
        <p:txBody>
          <a:bodyPr/>
          <a:lstStyle/>
          <a:p>
            <a:r>
              <a:rPr lang="en-US" dirty="0"/>
              <a:t>Source: Gandhi RT, et al. JAMA. 2023;329:63-84. </a:t>
            </a:r>
          </a:p>
        </p:txBody>
      </p:sp>
      <p:sp>
        <p:nvSpPr>
          <p:cNvPr id="6" name="Rectangle 5">
            <a:extLst>
              <a:ext uri="{FF2B5EF4-FFF2-40B4-BE49-F238E27FC236}">
                <a16:creationId xmlns:a16="http://schemas.microsoft.com/office/drawing/2014/main" id="{7E1DBEBE-875A-EA2C-47A5-767A9E0F5C66}"/>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764005"/>
      </p:ext>
    </p:extLst>
  </p:cSld>
  <p:clrMapOvr>
    <a:masterClrMapping/>
  </p:clrMapOvr>
  <p:transition spd="slow" advTm="12489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2AEC-6E05-C1D9-A019-BD19BA5CAEE2}"/>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CE2B4166-8B21-2830-FAAD-F68D79DAF1FF}"/>
              </a:ext>
            </a:extLst>
          </p:cNvPr>
          <p:cNvSpPr>
            <a:spLocks noGrp="1"/>
          </p:cNvSpPr>
          <p:nvPr>
            <p:ph type="body" sz="quarter" idx="14"/>
          </p:nvPr>
        </p:nvSpPr>
        <p:spPr/>
        <p:txBody>
          <a:bodyPr/>
          <a:lstStyle/>
          <a:p>
            <a:r>
              <a:rPr lang="en-US" dirty="0"/>
              <a:t>Source: Gandhi RT, et al. JAMA. 2023;329:63-84. </a:t>
            </a:r>
          </a:p>
        </p:txBody>
      </p:sp>
      <p:sp>
        <p:nvSpPr>
          <p:cNvPr id="4" name="Content Placeholder 3">
            <a:extLst>
              <a:ext uri="{FF2B5EF4-FFF2-40B4-BE49-F238E27FC236}">
                <a16:creationId xmlns:a16="http://schemas.microsoft.com/office/drawing/2014/main" id="{BAF17CC8-EA6B-4B73-4258-5BC68FDE8B36}"/>
              </a:ext>
            </a:extLst>
          </p:cNvPr>
          <p:cNvSpPr>
            <a:spLocks noGrp="1"/>
          </p:cNvSpPr>
          <p:nvPr>
            <p:ph sz="half" idx="2"/>
          </p:nvPr>
        </p:nvSpPr>
        <p:spPr/>
        <p:txBody>
          <a:bodyPr>
            <a:normAutofit/>
          </a:bodyPr>
          <a:lstStyle/>
          <a:p>
            <a:r>
              <a:rPr lang="en-US" dirty="0"/>
              <a:t>Generally preferred to start ART as soon as possible</a:t>
            </a:r>
          </a:p>
          <a:p>
            <a:r>
              <a:rPr lang="en-US" dirty="0"/>
              <a:t>Most PWH should start bictegravir or dolutegravir-based ART</a:t>
            </a:r>
          </a:p>
          <a:p>
            <a:r>
              <a:rPr lang="en-US" dirty="0"/>
              <a:t>If at least one NRTI remains active, bictegravir or dolutegravir-based options generally remain effective, especially if the viral load suppressed</a:t>
            </a:r>
          </a:p>
          <a:p>
            <a:r>
              <a:rPr lang="en-US" dirty="0"/>
              <a:t>With multiclass drug resistance and no NRTI options, need salvage ARV options to create an effective regimen</a:t>
            </a:r>
          </a:p>
          <a:p>
            <a:r>
              <a:rPr lang="en-US" dirty="0"/>
              <a:t>INSTIs, especially dolutegravir and bictegravir, may lead to greater weight gain than other classes, especially if combined with TAF; the mechanisms, predictors, and optimal management require further study</a:t>
            </a:r>
          </a:p>
        </p:txBody>
      </p:sp>
      <p:sp>
        <p:nvSpPr>
          <p:cNvPr id="3" name="Rectangle 2">
            <a:extLst>
              <a:ext uri="{FF2B5EF4-FFF2-40B4-BE49-F238E27FC236}">
                <a16:creationId xmlns:a16="http://schemas.microsoft.com/office/drawing/2014/main" id="{7ABEA692-8472-D50C-707F-0C82429F3865}"/>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300193"/>
      </p:ext>
    </p:extLst>
  </p:cSld>
  <p:clrMapOvr>
    <a:masterClrMapping/>
  </p:clrMapOvr>
  <p:transition spd="slow" advTm="7841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4059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 conflicts of interest or relationships to disclose.</a:t>
            </a:r>
          </a:p>
        </p:txBody>
      </p:sp>
    </p:spTree>
    <p:extLst>
      <p:ext uri="{BB962C8B-B14F-4D97-AF65-F5344CB8AC3E}">
        <p14:creationId xmlns:p14="http://schemas.microsoft.com/office/powerpoint/2010/main" val="2624438095"/>
      </p:ext>
    </p:extLst>
  </p:cSld>
  <p:clrMapOvr>
    <a:masterClrMapping/>
  </p:clrMapOvr>
  <p:transition spd="slow" advTm="536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99BB77-0F9A-5873-9C58-5EE978BBCB8E}"/>
              </a:ext>
            </a:extLst>
          </p:cNvPr>
          <p:cNvSpPr>
            <a:spLocks noGrp="1"/>
          </p:cNvSpPr>
          <p:nvPr>
            <p:ph type="body" sz="quarter" idx="4294967295"/>
          </p:nvPr>
        </p:nvSpPr>
        <p:spPr>
          <a:xfrm>
            <a:off x="397565" y="4846638"/>
            <a:ext cx="6960498" cy="239712"/>
          </a:xfrm>
          <a:prstGeom prst="rect">
            <a:avLst/>
          </a:prstGeom>
        </p:spPr>
        <p:txBody>
          <a:bodyPr/>
          <a:lstStyle/>
          <a:p>
            <a:pPr marL="0" indent="0">
              <a:buNone/>
            </a:pPr>
            <a:r>
              <a:rPr lang="en-US" sz="1200" dirty="0">
                <a:solidFill>
                  <a:schemeClr val="bg1"/>
                </a:solidFill>
                <a:latin typeface="Arial" panose="020B0604020202020204" pitchFamily="34" charset="0"/>
                <a:cs typeface="Arial" panose="020B0604020202020204" pitchFamily="34" charset="0"/>
              </a:rPr>
              <a:t>Source: Gandhi RT, et al. JAMA. 2023;329:63-84. </a:t>
            </a:r>
          </a:p>
        </p:txBody>
      </p:sp>
      <p:pic>
        <p:nvPicPr>
          <p:cNvPr id="3" name="Picture 2">
            <a:extLst>
              <a:ext uri="{FF2B5EF4-FFF2-40B4-BE49-F238E27FC236}">
                <a16:creationId xmlns:a16="http://schemas.microsoft.com/office/drawing/2014/main" id="{72944E8B-575C-9ADA-5EC9-EB87D0BE7265}"/>
              </a:ext>
            </a:extLst>
          </p:cNvPr>
          <p:cNvPicPr>
            <a:picLocks noChangeAspect="1"/>
          </p:cNvPicPr>
          <p:nvPr/>
        </p:nvPicPr>
        <p:blipFill>
          <a:blip r:embed="rId3"/>
          <a:stretch>
            <a:fillRect/>
          </a:stretch>
        </p:blipFill>
        <p:spPr>
          <a:xfrm>
            <a:off x="2536027" y="120601"/>
            <a:ext cx="4071945" cy="465158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328160746"/>
      </p:ext>
    </p:extLst>
  </p:cSld>
  <p:clrMapOvr>
    <a:masterClrMapping/>
  </p:clrMapOvr>
  <p:transition spd="slow" advTm="1013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11B39-8C34-13B5-5241-206455A24294}"/>
              </a:ext>
            </a:extLst>
          </p:cNvPr>
          <p:cNvSpPr>
            <a:spLocks noGrp="1"/>
          </p:cNvSpPr>
          <p:nvPr>
            <p:ph type="title"/>
          </p:nvPr>
        </p:nvSpPr>
        <p:spPr/>
        <p:txBody>
          <a:bodyPr>
            <a:normAutofit/>
          </a:bodyPr>
          <a:lstStyle/>
          <a:p>
            <a:r>
              <a:rPr lang="en-US" dirty="0"/>
              <a:t>Recommendations for Timing of ART Initiation</a:t>
            </a:r>
          </a:p>
        </p:txBody>
      </p:sp>
      <p:sp>
        <p:nvSpPr>
          <p:cNvPr id="6" name="Text Placeholder 5">
            <a:extLst>
              <a:ext uri="{FF2B5EF4-FFF2-40B4-BE49-F238E27FC236}">
                <a16:creationId xmlns:a16="http://schemas.microsoft.com/office/drawing/2014/main" id="{2EABF5B7-D6BC-0CBA-21CE-A22404F15ED0}"/>
              </a:ext>
            </a:extLst>
          </p:cNvPr>
          <p:cNvSpPr>
            <a:spLocks noGrp="1"/>
          </p:cNvSpPr>
          <p:nvPr>
            <p:ph type="body" sz="quarter" idx="14"/>
          </p:nvPr>
        </p:nvSpPr>
        <p:spPr/>
        <p:txBody>
          <a:bodyPr/>
          <a:lstStyle/>
          <a:p>
            <a:r>
              <a:rPr lang="en-US" dirty="0"/>
              <a:t>Source: Gandhi RT, et al. JAMA. 2023;329:63-84. </a:t>
            </a:r>
          </a:p>
        </p:txBody>
      </p:sp>
      <p:sp>
        <p:nvSpPr>
          <p:cNvPr id="2" name="Content Placeholder 1">
            <a:extLst>
              <a:ext uri="{FF2B5EF4-FFF2-40B4-BE49-F238E27FC236}">
                <a16:creationId xmlns:a16="http://schemas.microsoft.com/office/drawing/2014/main" id="{894A9E32-C54C-E55B-08BD-00E4D956EAEC}"/>
              </a:ext>
            </a:extLst>
          </p:cNvPr>
          <p:cNvSpPr>
            <a:spLocks noGrp="1"/>
          </p:cNvSpPr>
          <p:nvPr>
            <p:ph sz="half" idx="2"/>
          </p:nvPr>
        </p:nvSpPr>
        <p:spPr/>
        <p:txBody>
          <a:bodyPr>
            <a:normAutofit/>
          </a:bodyPr>
          <a:lstStyle/>
          <a:p>
            <a:r>
              <a:rPr lang="en-US" dirty="0"/>
              <a:t>As soon as possible after diagnosis, ideally </a:t>
            </a:r>
            <a:r>
              <a:rPr lang="en-US" u="sng" dirty="0"/>
              <a:t>within 7 days</a:t>
            </a:r>
          </a:p>
          <a:p>
            <a:pPr lvl="1"/>
            <a:r>
              <a:rPr lang="en-US" dirty="0"/>
              <a:t>Includes same day as diagnosis or first visit, if no suspicion for an OI (AIII)</a:t>
            </a:r>
          </a:p>
          <a:p>
            <a:r>
              <a:rPr lang="en-US" dirty="0"/>
              <a:t>At time of diagnosis of acute HIV (</a:t>
            </a:r>
            <a:r>
              <a:rPr lang="en-US" dirty="0" err="1"/>
              <a:t>AIIa</a:t>
            </a:r>
            <a:r>
              <a:rPr lang="en-US" dirty="0"/>
              <a:t>)</a:t>
            </a:r>
          </a:p>
          <a:p>
            <a:r>
              <a:rPr lang="en-US" dirty="0"/>
              <a:t>If diagnosed during pregnancy, begin ART immediately (</a:t>
            </a:r>
            <a:r>
              <a:rPr lang="en-US" dirty="0" err="1"/>
              <a:t>AIa</a:t>
            </a:r>
            <a:r>
              <a:rPr lang="en-US" dirty="0"/>
              <a:t>)</a:t>
            </a:r>
          </a:p>
          <a:p>
            <a:r>
              <a:rPr lang="en-US" dirty="0"/>
              <a:t>Elite controllers: theoretical benefits, so treatment “reasonable”</a:t>
            </a:r>
          </a:p>
          <a:p>
            <a:endParaRPr lang="en-US" dirty="0"/>
          </a:p>
          <a:p>
            <a:endParaRPr lang="en-US" dirty="0"/>
          </a:p>
        </p:txBody>
      </p:sp>
      <p:sp>
        <p:nvSpPr>
          <p:cNvPr id="4" name="Rectangle 3">
            <a:extLst>
              <a:ext uri="{FF2B5EF4-FFF2-40B4-BE49-F238E27FC236}">
                <a16:creationId xmlns:a16="http://schemas.microsoft.com/office/drawing/2014/main" id="{F6DE53A4-0701-AEE8-9677-FF3289D97E02}"/>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779053"/>
      </p:ext>
    </p:extLst>
  </p:cSld>
  <p:clrMapOvr>
    <a:masterClrMapping/>
  </p:clrMapOvr>
  <p:transition spd="slow" advTm="7425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11B39-8C34-13B5-5241-206455A24294}"/>
              </a:ext>
            </a:extLst>
          </p:cNvPr>
          <p:cNvSpPr>
            <a:spLocks noGrp="1"/>
          </p:cNvSpPr>
          <p:nvPr>
            <p:ph type="title"/>
          </p:nvPr>
        </p:nvSpPr>
        <p:spPr/>
        <p:txBody>
          <a:bodyPr>
            <a:normAutofit/>
          </a:bodyPr>
          <a:lstStyle/>
          <a:p>
            <a:r>
              <a:rPr lang="en-US" sz="2100" dirty="0"/>
              <a:t>Recommendations for ART Timing with an Opportunistic Infection (OI)</a:t>
            </a:r>
          </a:p>
        </p:txBody>
      </p:sp>
      <p:sp>
        <p:nvSpPr>
          <p:cNvPr id="5" name="Text Placeholder 4">
            <a:extLst>
              <a:ext uri="{FF2B5EF4-FFF2-40B4-BE49-F238E27FC236}">
                <a16:creationId xmlns:a16="http://schemas.microsoft.com/office/drawing/2014/main" id="{434C54F7-D1A8-57E0-465F-A7EBCABDEC34}"/>
              </a:ext>
            </a:extLst>
          </p:cNvPr>
          <p:cNvSpPr>
            <a:spLocks noGrp="1"/>
          </p:cNvSpPr>
          <p:nvPr>
            <p:ph type="body" sz="quarter" idx="14"/>
          </p:nvPr>
        </p:nvSpPr>
        <p:spPr/>
        <p:txBody>
          <a:bodyPr/>
          <a:lstStyle/>
          <a:p>
            <a:r>
              <a:rPr lang="en-US" dirty="0"/>
              <a:t>Source: Gandhi RT, et al. JAMA. 2023;329:63-84. </a:t>
            </a:r>
          </a:p>
        </p:txBody>
      </p:sp>
      <p:sp>
        <p:nvSpPr>
          <p:cNvPr id="2" name="Content Placeholder 1">
            <a:extLst>
              <a:ext uri="{FF2B5EF4-FFF2-40B4-BE49-F238E27FC236}">
                <a16:creationId xmlns:a16="http://schemas.microsoft.com/office/drawing/2014/main" id="{894A9E32-C54C-E55B-08BD-00E4D956EAEC}"/>
              </a:ext>
            </a:extLst>
          </p:cNvPr>
          <p:cNvSpPr>
            <a:spLocks noGrp="1"/>
          </p:cNvSpPr>
          <p:nvPr>
            <p:ph sz="half" idx="2"/>
          </p:nvPr>
        </p:nvSpPr>
        <p:spPr/>
        <p:txBody>
          <a:bodyPr>
            <a:normAutofit/>
          </a:bodyPr>
          <a:lstStyle/>
          <a:p>
            <a:r>
              <a:rPr lang="en-US" dirty="0"/>
              <a:t>Generally, start ART within 2 weeks of starting OI treatment</a:t>
            </a:r>
          </a:p>
          <a:p>
            <a:endParaRPr lang="en-US" dirty="0"/>
          </a:p>
        </p:txBody>
      </p:sp>
      <p:graphicFrame>
        <p:nvGraphicFramePr>
          <p:cNvPr id="4" name="Group 65">
            <a:extLst>
              <a:ext uri="{FF2B5EF4-FFF2-40B4-BE49-F238E27FC236}">
                <a16:creationId xmlns:a16="http://schemas.microsoft.com/office/drawing/2014/main" id="{B0215CD9-FABF-DB9F-01EC-F1BE0B154E8D}"/>
              </a:ext>
            </a:extLst>
          </p:cNvPr>
          <p:cNvGraphicFramePr>
            <a:graphicFrameLocks noGrp="1"/>
          </p:cNvGraphicFramePr>
          <p:nvPr/>
        </p:nvGraphicFramePr>
        <p:xfrm>
          <a:off x="304800" y="1651465"/>
          <a:ext cx="8534400" cy="2960606"/>
        </p:xfrm>
        <a:graphic>
          <a:graphicData uri="http://schemas.openxmlformats.org/drawingml/2006/table">
            <a:tbl>
              <a:tblPr>
                <a:effectLst/>
              </a:tblPr>
              <a:tblGrid>
                <a:gridCol w="2360023">
                  <a:extLst>
                    <a:ext uri="{9D8B030D-6E8A-4147-A177-3AD203B41FA5}">
                      <a16:colId xmlns:a16="http://schemas.microsoft.com/office/drawing/2014/main" val="20000"/>
                    </a:ext>
                  </a:extLst>
                </a:gridCol>
                <a:gridCol w="6174377">
                  <a:extLst>
                    <a:ext uri="{9D8B030D-6E8A-4147-A177-3AD203B41FA5}">
                      <a16:colId xmlns:a16="http://schemas.microsoft.com/office/drawing/2014/main" val="2613345084"/>
                    </a:ext>
                  </a:extLst>
                </a:gridCol>
              </a:tblGrid>
              <a:tr h="382127">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OI Scenario</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Specific Considerations for ART Initiation Timing</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1"/>
                  </a:ext>
                </a:extLst>
              </a:tr>
              <a:tr h="533153">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500" b="0" kern="1200" dirty="0">
                          <a:solidFill>
                            <a:srgbClr val="000000"/>
                          </a:solidFill>
                          <a:latin typeface="+mn-lt"/>
                          <a:ea typeface="+mn-ea"/>
                          <a:cs typeface="Arial" panose="020B0604020202020204" pitchFamily="34" charset="0"/>
                        </a:rPr>
                        <a:t>TB without meningitis</a:t>
                      </a:r>
                      <a:endParaRPr lang="en-US" sz="1500" b="0" kern="1200" spc="-30" dirty="0">
                        <a:solidFill>
                          <a:srgbClr val="000000"/>
                        </a:solidFill>
                        <a:latin typeface="+mn-lt"/>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500" b="0" kern="1200" spc="-30" dirty="0">
                          <a:solidFill>
                            <a:srgbClr val="000000"/>
                          </a:solidFill>
                          <a:latin typeface="+mn-lt"/>
                          <a:ea typeface="+mn-ea"/>
                          <a:cs typeface="Arial" panose="020B0604020202020204" pitchFamily="34" charset="0"/>
                        </a:rPr>
                        <a:t>Within 2 weeks after starting TB treatment, especially if CD4 &lt;50 (</a:t>
                      </a:r>
                      <a:r>
                        <a:rPr lang="en-US" sz="1500" b="0" kern="1200" spc="-30" dirty="0" err="1">
                          <a:solidFill>
                            <a:srgbClr val="000000"/>
                          </a:solidFill>
                          <a:latin typeface="+mn-lt"/>
                          <a:ea typeface="+mn-ea"/>
                          <a:cs typeface="Arial" panose="020B0604020202020204" pitchFamily="34" charset="0"/>
                        </a:rPr>
                        <a:t>AIa</a:t>
                      </a:r>
                      <a:r>
                        <a:rPr lang="en-US" sz="1500" b="0" kern="1200" spc="-30" dirty="0">
                          <a:solidFill>
                            <a:srgbClr val="000000"/>
                          </a:solidFill>
                          <a:latin typeface="+mn-lt"/>
                          <a:ea typeface="+mn-ea"/>
                          <a:cs typeface="Arial" panose="020B0604020202020204" pitchFamily="34" charset="0"/>
                        </a:rPr>
                        <a:t>)</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382127">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500" kern="1200" spc="-30" baseline="0" dirty="0">
                          <a:solidFill>
                            <a:schemeClr val="tx1"/>
                          </a:solidFill>
                          <a:latin typeface="+mn-lt"/>
                          <a:ea typeface="+mn-ea"/>
                          <a:cs typeface="Arial" panose="020B0604020202020204" pitchFamily="34" charset="0"/>
                        </a:rPr>
                        <a:t>TB with meningitis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500" dirty="0">
                          <a:solidFill>
                            <a:schemeClr val="tx1"/>
                          </a:solidFill>
                          <a:latin typeface="+mn-lt"/>
                        </a:rPr>
                        <a:t>Within 2 weeks of starting TB treatment and corticosteroids (</a:t>
                      </a:r>
                      <a:r>
                        <a:rPr lang="en-US" sz="1500" dirty="0" err="1">
                          <a:solidFill>
                            <a:schemeClr val="tx1"/>
                          </a:solidFill>
                          <a:latin typeface="+mn-lt"/>
                        </a:rPr>
                        <a:t>BIa</a:t>
                      </a:r>
                      <a:r>
                        <a:rPr lang="en-US" sz="1500" dirty="0">
                          <a:solidFill>
                            <a:schemeClr val="tx1"/>
                          </a:solidFill>
                          <a:latin typeface="+mn-lt"/>
                        </a:rPr>
                        <a:t>)</a:t>
                      </a:r>
                      <a:endParaRPr lang="en-US" sz="1500" kern="1200" spc="-30" baseline="0" dirty="0">
                        <a:solidFill>
                          <a:schemeClr val="tx1"/>
                        </a:solidFill>
                        <a:latin typeface="+mn-lt"/>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3153">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500" b="0" kern="1200" spc="-30" dirty="0">
                          <a:solidFill>
                            <a:schemeClr val="tx1"/>
                          </a:solidFill>
                          <a:latin typeface="+mn-lt"/>
                          <a:ea typeface="+mn-ea"/>
                          <a:cs typeface="Arial" panose="020B0604020202020204" pitchFamily="34" charset="0"/>
                        </a:rPr>
                        <a:t>Cryptococcal meningitis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500" dirty="0">
                          <a:solidFill>
                            <a:schemeClr val="tx1"/>
                          </a:solidFill>
                          <a:latin typeface="+mn-lt"/>
                        </a:rPr>
                        <a:t>2-4 weeks after starting antifungal treatment (</a:t>
                      </a:r>
                      <a:r>
                        <a:rPr lang="en-US" sz="1500" dirty="0" err="1">
                          <a:solidFill>
                            <a:schemeClr val="tx1"/>
                          </a:solidFill>
                          <a:latin typeface="+mn-lt"/>
                        </a:rPr>
                        <a:t>BIIb</a:t>
                      </a:r>
                      <a:r>
                        <a:rPr lang="en-US" sz="1500" dirty="0">
                          <a:solidFill>
                            <a:schemeClr val="tx1"/>
                          </a:solidFill>
                          <a:latin typeface="+mn-lt"/>
                        </a:rPr>
                        <a:t>)</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4"/>
                  </a:ext>
                </a:extLst>
              </a:tr>
              <a:tr h="533153">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500" b="0" kern="1200" spc="-30" dirty="0">
                          <a:solidFill>
                            <a:schemeClr val="tx1"/>
                          </a:solidFill>
                          <a:latin typeface="+mn-lt"/>
                          <a:ea typeface="+mn-ea"/>
                          <a:cs typeface="Arial" panose="020B0604020202020204" pitchFamily="34" charset="0"/>
                        </a:rPr>
                        <a:t>Cryptococcal antigenemia</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500" dirty="0">
                          <a:latin typeface="+mn-lt"/>
                        </a:rPr>
                        <a:t>Start ART immediately (BIII)</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15419375"/>
                  </a:ext>
                </a:extLst>
              </a:tr>
              <a:tr h="486050">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500" b="0" kern="1200" spc="-30" dirty="0">
                          <a:solidFill>
                            <a:schemeClr val="tx1"/>
                          </a:solidFill>
                          <a:latin typeface="+mn-lt"/>
                          <a:ea typeface="+mn-ea"/>
                          <a:cs typeface="Arial" panose="020B0604020202020204" pitchFamily="34" charset="0"/>
                        </a:rPr>
                        <a:t>New cancer diagnosis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500" dirty="0">
                          <a:latin typeface="+mn-lt"/>
                        </a:rPr>
                        <a:t>Start ART immediately, with attention to drug interactions (</a:t>
                      </a:r>
                      <a:r>
                        <a:rPr lang="en-US" sz="1500" dirty="0" err="1">
                          <a:latin typeface="+mn-lt"/>
                        </a:rPr>
                        <a:t>BIIa</a:t>
                      </a:r>
                      <a:r>
                        <a:rPr lang="en-US" sz="1500" dirty="0">
                          <a:latin typeface="+mn-lt"/>
                        </a:rPr>
                        <a:t>)</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2132720432"/>
                  </a:ext>
                </a:extLst>
              </a:tr>
            </a:tbl>
          </a:graphicData>
        </a:graphic>
      </p:graphicFrame>
      <p:sp>
        <p:nvSpPr>
          <p:cNvPr id="6" name="Rectangle 5">
            <a:extLst>
              <a:ext uri="{FF2B5EF4-FFF2-40B4-BE49-F238E27FC236}">
                <a16:creationId xmlns:a16="http://schemas.microsoft.com/office/drawing/2014/main" id="{69941511-2C4C-D14A-5C18-8C9239B77562}"/>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443150"/>
      </p:ext>
    </p:extLst>
  </p:cSld>
  <p:clrMapOvr>
    <a:masterClrMapping/>
  </p:clrMapOvr>
  <p:transition spd="slow" advTm="16534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nvGraphicFramePr>
        <p:xfrm>
          <a:off x="848550" y="1161886"/>
          <a:ext cx="7357838" cy="2336743"/>
        </p:xfrm>
        <a:graphic>
          <a:graphicData uri="http://schemas.openxmlformats.org/drawingml/2006/table">
            <a:tbl>
              <a:tblPr>
                <a:effectLst/>
              </a:tblPr>
              <a:tblGrid>
                <a:gridCol w="7357838">
                  <a:extLst>
                    <a:ext uri="{9D8B030D-6E8A-4147-A177-3AD203B41FA5}">
                      <a16:colId xmlns:a16="http://schemas.microsoft.com/office/drawing/2014/main" val="20000"/>
                    </a:ext>
                  </a:extLst>
                </a:gridCol>
              </a:tblGrid>
              <a:tr h="509452">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Initial Regimens (Listed in Alphabetical Order)</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F8E75"/>
                    </a:solidFill>
                  </a:tcPr>
                </a:tc>
                <a:extLst>
                  <a:ext uri="{0D108BD9-81ED-4DB2-BD59-A6C34878D82A}">
                    <a16:rowId xmlns:a16="http://schemas.microsoft.com/office/drawing/2014/main" val="10001"/>
                  </a:ext>
                </a:extLst>
              </a:tr>
              <a:tr h="50945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700" b="0" kern="1200" dirty="0">
                          <a:solidFill>
                            <a:srgbClr val="000000"/>
                          </a:solidFill>
                          <a:latin typeface="Arial" panose="020B0604020202020204" pitchFamily="34" charset="0"/>
                          <a:ea typeface="+mn-ea"/>
                          <a:cs typeface="Arial" panose="020B0604020202020204" pitchFamily="34" charset="0"/>
                        </a:rPr>
                        <a:t>Bictegravir/TAF/FTC (</a:t>
                      </a:r>
                      <a:r>
                        <a:rPr lang="en-US" sz="1700" b="0" kern="1200" dirty="0" err="1">
                          <a:solidFill>
                            <a:srgbClr val="000000"/>
                          </a:solidFill>
                          <a:latin typeface="Arial" panose="020B0604020202020204" pitchFamily="34" charset="0"/>
                          <a:ea typeface="+mn-ea"/>
                          <a:cs typeface="Arial" panose="020B0604020202020204" pitchFamily="34" charset="0"/>
                        </a:rPr>
                        <a:t>AIa</a:t>
                      </a:r>
                      <a:r>
                        <a:rPr lang="en-US" sz="1700" b="0" kern="1200" dirty="0">
                          <a:solidFill>
                            <a:srgbClr val="000000"/>
                          </a:solidFill>
                          <a:latin typeface="Arial" panose="020B0604020202020204" pitchFamily="34" charset="0"/>
                          <a:ea typeface="+mn-ea"/>
                          <a:cs typeface="Arial" panose="020B0604020202020204" pitchFamily="34" charset="0"/>
                        </a:rPr>
                        <a:t>)</a:t>
                      </a:r>
                      <a:endParaRPr lang="en-US" sz="17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509452">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700" b="0" kern="1200" dirty="0">
                          <a:solidFill>
                            <a:srgbClr val="000000"/>
                          </a:solidFill>
                          <a:latin typeface="Arial" panose="020B0604020202020204" pitchFamily="34" charset="0"/>
                          <a:ea typeface="+mn-ea"/>
                          <a:cs typeface="Arial" panose="020B0604020202020204" pitchFamily="34" charset="0"/>
                        </a:rPr>
                        <a:t>Dolutegravir</a:t>
                      </a:r>
                      <a:r>
                        <a:rPr lang="en-US" sz="1700" b="0" kern="1200" baseline="0" dirty="0">
                          <a:solidFill>
                            <a:srgbClr val="000000"/>
                          </a:solidFill>
                          <a:latin typeface="Arial" panose="020B0604020202020204" pitchFamily="34" charset="0"/>
                          <a:ea typeface="+mn-ea"/>
                          <a:cs typeface="Arial" panose="020B0604020202020204" pitchFamily="34" charset="0"/>
                        </a:rPr>
                        <a:t> + TXF/XTC (</a:t>
                      </a:r>
                      <a:r>
                        <a:rPr lang="en-US" sz="1700" b="0" kern="1200" baseline="0" dirty="0" err="1">
                          <a:solidFill>
                            <a:srgbClr val="000000"/>
                          </a:solidFill>
                          <a:latin typeface="Arial" panose="020B0604020202020204" pitchFamily="34" charset="0"/>
                          <a:ea typeface="+mn-ea"/>
                          <a:cs typeface="Arial" panose="020B0604020202020204" pitchFamily="34" charset="0"/>
                        </a:rPr>
                        <a:t>AIa</a:t>
                      </a:r>
                      <a:r>
                        <a:rPr lang="en-US" sz="1700" b="0" kern="1200" baseline="0" dirty="0">
                          <a:solidFill>
                            <a:srgbClr val="000000"/>
                          </a:solidFill>
                          <a:latin typeface="Arial" panose="020B0604020202020204" pitchFamily="34" charset="0"/>
                          <a:ea typeface="+mn-ea"/>
                          <a:cs typeface="Arial" panose="020B0604020202020204" pitchFamily="34" charset="0"/>
                        </a:rPr>
                        <a:t>) </a:t>
                      </a:r>
                      <a:r>
                        <a:rPr lang="en-US" sz="1400" b="0" kern="1200" baseline="0" dirty="0">
                          <a:solidFill>
                            <a:schemeClr val="tx1">
                              <a:lumMod val="65000"/>
                              <a:lumOff val="35000"/>
                            </a:schemeClr>
                          </a:solidFill>
                          <a:latin typeface="Arial" panose="020B0604020202020204" pitchFamily="34" charset="0"/>
                          <a:ea typeface="+mn-ea"/>
                          <a:cs typeface="Arial" panose="020B0604020202020204" pitchFamily="34" charset="0"/>
                        </a:rPr>
                        <a:t>(TXF/XTC = TAF or TDF with FTC or 3TC)</a:t>
                      </a:r>
                      <a:endParaRPr lang="en-US" sz="1400" kern="1200" spc="-3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800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700" b="0" kern="1200" dirty="0">
                          <a:solidFill>
                            <a:srgbClr val="000000"/>
                          </a:solidFill>
                          <a:latin typeface="Arial" panose="020B0604020202020204" pitchFamily="34" charset="0"/>
                          <a:ea typeface="+mn-ea"/>
                          <a:cs typeface="Arial" panose="020B0604020202020204" pitchFamily="34" charset="0"/>
                        </a:rPr>
                        <a:t>Dolutegravir/3TC (</a:t>
                      </a:r>
                      <a:r>
                        <a:rPr lang="en-US" sz="1700" b="0" kern="1200" dirty="0" err="1">
                          <a:solidFill>
                            <a:srgbClr val="000000"/>
                          </a:solidFill>
                          <a:latin typeface="Arial" panose="020B0604020202020204" pitchFamily="34" charset="0"/>
                          <a:ea typeface="+mn-ea"/>
                          <a:cs typeface="Arial" panose="020B0604020202020204" pitchFamily="34" charset="0"/>
                        </a:rPr>
                        <a:t>AIa</a:t>
                      </a:r>
                      <a:r>
                        <a:rPr lang="en-US" sz="1700" b="0" kern="1200" dirty="0">
                          <a:solidFill>
                            <a:srgbClr val="000000"/>
                          </a:solidFill>
                          <a:latin typeface="Arial" panose="020B0604020202020204" pitchFamily="34" charset="0"/>
                          <a:ea typeface="+mn-ea"/>
                          <a:cs typeface="Arial" panose="020B0604020202020204" pitchFamily="34" charset="0"/>
                        </a:rPr>
                        <a:t>) </a:t>
                      </a:r>
                      <a:r>
                        <a:rPr lang="en-US" sz="1400" b="0" kern="1200" dirty="0">
                          <a:solidFill>
                            <a:srgbClr val="000000"/>
                          </a:solidFill>
                          <a:latin typeface="Arial" panose="020B0604020202020204" pitchFamily="34" charset="0"/>
                          <a:ea typeface="+mn-ea"/>
                          <a:cs typeface="Arial" panose="020B0604020202020204" pitchFamily="34" charset="0"/>
                        </a:rPr>
                        <a:t>– only if HIV RNA &lt;500,000 copies/mL and no HBV (should not be used for rapid initiation when genotype, HIV RNA, HBV serology pending)</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4"/>
                  </a:ext>
                </a:extLst>
              </a:tr>
            </a:tbl>
          </a:graphicData>
        </a:graphic>
      </p:graphicFrame>
      <p:sp>
        <p:nvSpPr>
          <p:cNvPr id="39" name="Title 38"/>
          <p:cNvSpPr>
            <a:spLocks noGrp="1"/>
          </p:cNvSpPr>
          <p:nvPr>
            <p:ph type="title"/>
          </p:nvPr>
        </p:nvSpPr>
        <p:spPr/>
        <p:txBody>
          <a:bodyPr>
            <a:normAutofit/>
          </a:bodyPr>
          <a:lstStyle/>
          <a:p>
            <a:r>
              <a:rPr lang="en-US" dirty="0"/>
              <a:t>Recommended Initial Regimens for Most People with HIV</a:t>
            </a:r>
            <a:endParaRPr lang="en-US" dirty="0">
              <a:solidFill>
                <a:schemeClr val="accent2">
                  <a:lumMod val="20000"/>
                  <a:lumOff val="80000"/>
                </a:schemeClr>
              </a:solidFill>
            </a:endParaRPr>
          </a:p>
        </p:txBody>
      </p:sp>
      <p:sp>
        <p:nvSpPr>
          <p:cNvPr id="3" name="Text Placeholder 2">
            <a:extLst>
              <a:ext uri="{FF2B5EF4-FFF2-40B4-BE49-F238E27FC236}">
                <a16:creationId xmlns:a16="http://schemas.microsoft.com/office/drawing/2014/main" id="{0D96FB9A-4E71-B862-D341-1A4F13B0FD46}"/>
              </a:ext>
            </a:extLst>
          </p:cNvPr>
          <p:cNvSpPr>
            <a:spLocks noGrp="1"/>
          </p:cNvSpPr>
          <p:nvPr>
            <p:ph type="body" sz="quarter" idx="14"/>
          </p:nvPr>
        </p:nvSpPr>
        <p:spPr/>
        <p:txBody>
          <a:bodyPr/>
          <a:lstStyle/>
          <a:p>
            <a:r>
              <a:rPr lang="en-US" dirty="0"/>
              <a:t>Source: Gandhi RT, et al. JAMA. 2023;329:63-84. </a:t>
            </a:r>
          </a:p>
        </p:txBody>
      </p:sp>
      <p:sp>
        <p:nvSpPr>
          <p:cNvPr id="4" name="Content Placeholder 4">
            <a:extLst>
              <a:ext uri="{FF2B5EF4-FFF2-40B4-BE49-F238E27FC236}">
                <a16:creationId xmlns:a16="http://schemas.microsoft.com/office/drawing/2014/main" id="{8D446435-4E87-280F-D94F-5224EF9DE0D2}"/>
              </a:ext>
            </a:extLst>
          </p:cNvPr>
          <p:cNvSpPr txBox="1">
            <a:spLocks/>
          </p:cNvSpPr>
          <p:nvPr/>
        </p:nvSpPr>
        <p:spPr>
          <a:xfrm>
            <a:off x="818983" y="3669695"/>
            <a:ext cx="7490129" cy="9420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350" dirty="0">
                <a:latin typeface="Helvetica" pitchFamily="2" charset="0"/>
              </a:rPr>
              <a:t>“Although INSTIs and [TAF] have been implicated in weight gain for some individuals and preliminary data raise concern about metabolic adverse effects with INSTIs, such concerns do not override the potential benefit…(AIII).”</a:t>
            </a:r>
          </a:p>
        </p:txBody>
      </p:sp>
      <p:sp>
        <p:nvSpPr>
          <p:cNvPr id="2" name="Rectangle 1">
            <a:extLst>
              <a:ext uri="{FF2B5EF4-FFF2-40B4-BE49-F238E27FC236}">
                <a16:creationId xmlns:a16="http://schemas.microsoft.com/office/drawing/2014/main" id="{8F02093A-D339-96B4-B599-F04BE4F04FD1}"/>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182680"/>
      </p:ext>
    </p:extLst>
  </p:cSld>
  <p:clrMapOvr>
    <a:masterClrMapping/>
  </p:clrMapOvr>
  <p:transition spd="slow" advTm="16850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prstGeom prst="rect">
            <a:avLst/>
          </a:prstGeom>
        </p:spPr>
        <p:txBody>
          <a:bodyPr>
            <a:normAutofit/>
          </a:bodyPr>
          <a:lstStyle/>
          <a:p>
            <a:r>
              <a:rPr lang="en-US" dirty="0"/>
              <a:t>Recommended Initial Regimens After PrEP Exposure</a:t>
            </a:r>
            <a:endParaRPr lang="en-US" dirty="0">
              <a:solidFill>
                <a:schemeClr val="accent2">
                  <a:lumMod val="20000"/>
                  <a:lumOff val="80000"/>
                </a:schemeClr>
              </a:solidFill>
            </a:endParaRPr>
          </a:p>
        </p:txBody>
      </p:sp>
      <p:sp>
        <p:nvSpPr>
          <p:cNvPr id="3" name="Text Placeholder 2">
            <a:extLst>
              <a:ext uri="{FF2B5EF4-FFF2-40B4-BE49-F238E27FC236}">
                <a16:creationId xmlns:a16="http://schemas.microsoft.com/office/drawing/2014/main" id="{DA3F0387-3AEF-8A96-7694-909A86CDA816}"/>
              </a:ext>
            </a:extLst>
          </p:cNvPr>
          <p:cNvSpPr>
            <a:spLocks noGrp="1"/>
          </p:cNvSpPr>
          <p:nvPr>
            <p:ph type="body" sz="quarter" idx="14"/>
          </p:nvPr>
        </p:nvSpPr>
        <p:spPr/>
        <p:txBody>
          <a:bodyPr/>
          <a:lstStyle/>
          <a:p>
            <a:r>
              <a:rPr lang="en-US" dirty="0"/>
              <a:t>Source: Gandhi RT, et al. JAMA. 2023;329:63-84. </a:t>
            </a:r>
          </a:p>
        </p:txBody>
      </p:sp>
      <p:graphicFrame>
        <p:nvGraphicFramePr>
          <p:cNvPr id="2" name="Diagram 1">
            <a:extLst>
              <a:ext uri="{FF2B5EF4-FFF2-40B4-BE49-F238E27FC236}">
                <a16:creationId xmlns:a16="http://schemas.microsoft.com/office/drawing/2014/main" id="{69F8BE85-FD69-F3C6-B566-600F992AE042}"/>
              </a:ext>
            </a:extLst>
          </p:cNvPr>
          <p:cNvGraphicFramePr/>
          <p:nvPr>
            <p:extLst>
              <p:ext uri="{D42A27DB-BD31-4B8C-83A1-F6EECF244321}">
                <p14:modId xmlns:p14="http://schemas.microsoft.com/office/powerpoint/2010/main" val="2833563807"/>
              </p:ext>
            </p:extLst>
          </p:nvPr>
        </p:nvGraphicFramePr>
        <p:xfrm>
          <a:off x="933139" y="2313172"/>
          <a:ext cx="7352675" cy="291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893F7AA-FB9D-D954-07F9-1EEBE998AE57}"/>
              </a:ext>
            </a:extLst>
          </p:cNvPr>
          <p:cNvGraphicFramePr/>
          <p:nvPr>
            <p:extLst>
              <p:ext uri="{D42A27DB-BD31-4B8C-83A1-F6EECF244321}">
                <p14:modId xmlns:p14="http://schemas.microsoft.com/office/powerpoint/2010/main" val="1501510398"/>
              </p:ext>
            </p:extLst>
          </p:nvPr>
        </p:nvGraphicFramePr>
        <p:xfrm>
          <a:off x="933138" y="427219"/>
          <a:ext cx="7352675" cy="2914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a:extLst>
              <a:ext uri="{FF2B5EF4-FFF2-40B4-BE49-F238E27FC236}">
                <a16:creationId xmlns:a16="http://schemas.microsoft.com/office/drawing/2014/main" id="{FCE9EC8A-B3C9-72AA-A7B4-973C9532787F}"/>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345605"/>
      </p:ext>
    </p:extLst>
  </p:cSld>
  <p:clrMapOvr>
    <a:masterClrMapping/>
  </p:clrMapOvr>
  <p:transition spd="slow" advTm="16959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dirty="0"/>
              <a:t>Recommended Regimens During Pregnancy</a:t>
            </a:r>
            <a:endParaRPr lang="en-US" dirty="0">
              <a:solidFill>
                <a:schemeClr val="accent2">
                  <a:lumMod val="20000"/>
                  <a:lumOff val="80000"/>
                </a:schemeClr>
              </a:solidFill>
            </a:endParaRPr>
          </a:p>
        </p:txBody>
      </p:sp>
      <p:sp>
        <p:nvSpPr>
          <p:cNvPr id="2" name="Text Placeholder 1">
            <a:extLst>
              <a:ext uri="{FF2B5EF4-FFF2-40B4-BE49-F238E27FC236}">
                <a16:creationId xmlns:a16="http://schemas.microsoft.com/office/drawing/2014/main" id="{BF0EC9FE-F2D8-650A-3899-834025CCBD64}"/>
              </a:ext>
            </a:extLst>
          </p:cNvPr>
          <p:cNvSpPr>
            <a:spLocks noGrp="1"/>
          </p:cNvSpPr>
          <p:nvPr>
            <p:ph type="body" sz="quarter" idx="14"/>
          </p:nvPr>
        </p:nvSpPr>
        <p:spPr/>
        <p:txBody>
          <a:bodyPr/>
          <a:lstStyle/>
          <a:p>
            <a:r>
              <a:rPr lang="en-US" dirty="0"/>
              <a:t>Source: Gandhi RT, et al. JAMA. 2023;329:63-84. </a:t>
            </a:r>
          </a:p>
        </p:txBody>
      </p:sp>
      <p:graphicFrame>
        <p:nvGraphicFramePr>
          <p:cNvPr id="3" name="Group 65">
            <a:extLst>
              <a:ext uri="{FF2B5EF4-FFF2-40B4-BE49-F238E27FC236}">
                <a16:creationId xmlns:a16="http://schemas.microsoft.com/office/drawing/2014/main" id="{A7E323D8-2233-EF94-3A9C-65BBC278E7D6}"/>
              </a:ext>
            </a:extLst>
          </p:cNvPr>
          <p:cNvGraphicFramePr>
            <a:graphicFrameLocks noGrp="1"/>
          </p:cNvGraphicFramePr>
          <p:nvPr>
            <p:extLst>
              <p:ext uri="{D42A27DB-BD31-4B8C-83A1-F6EECF244321}">
                <p14:modId xmlns:p14="http://schemas.microsoft.com/office/powerpoint/2010/main" val="2209860815"/>
              </p:ext>
            </p:extLst>
          </p:nvPr>
        </p:nvGraphicFramePr>
        <p:xfrm>
          <a:off x="640080" y="1051705"/>
          <a:ext cx="7863840" cy="3675889"/>
        </p:xfrm>
        <a:graphic>
          <a:graphicData uri="http://schemas.openxmlformats.org/drawingml/2006/table">
            <a:tbl>
              <a:tblPr>
                <a:effectLst/>
              </a:tblPr>
              <a:tblGrid>
                <a:gridCol w="7863840">
                  <a:extLst>
                    <a:ext uri="{9D8B030D-6E8A-4147-A177-3AD203B41FA5}">
                      <a16:colId xmlns:a16="http://schemas.microsoft.com/office/drawing/2014/main" val="1389077286"/>
                    </a:ext>
                  </a:extLst>
                </a:gridCol>
              </a:tblGrid>
              <a:tr h="402343">
                <a:tc>
                  <a:txBody>
                    <a:bodyPr/>
                    <a:lstStyle/>
                    <a:p>
                      <a:pPr marL="36576" marR="0" lvl="0" indent="0" algn="l" defTabSz="457200" rtl="0" eaLnBrk="0" fontAlgn="base" latinLnBrk="0" hangingPunct="0">
                        <a:lnSpc>
                          <a:spcPts val="220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Recommended ART Regimens During Pregnancy</a:t>
                      </a:r>
                    </a:p>
                  </a:txBody>
                  <a:tcPr marL="121888" marR="121888" marT="73133" marB="73133"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193"/>
                    </a:solidFill>
                  </a:tcPr>
                </a:tc>
                <a:extLst>
                  <a:ext uri="{0D108BD9-81ED-4DB2-BD59-A6C34878D82A}">
                    <a16:rowId xmlns:a16="http://schemas.microsoft.com/office/drawing/2014/main" val="10001"/>
                  </a:ext>
                </a:extLst>
              </a:tr>
              <a:tr h="420641">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dirty="0">
                          <a:solidFill>
                            <a:srgbClr val="000000"/>
                          </a:solidFill>
                          <a:latin typeface="Arial" panose="020B0604020202020204" pitchFamily="34" charset="0"/>
                          <a:ea typeface="+mn-ea"/>
                          <a:cs typeface="Arial" panose="020B0604020202020204" pitchFamily="34" charset="0"/>
                        </a:rPr>
                        <a:t>Dolutegravir + TAF/FTC (</a:t>
                      </a:r>
                      <a:r>
                        <a:rPr lang="en-US" sz="1600" b="0" kern="1200" dirty="0" err="1">
                          <a:solidFill>
                            <a:srgbClr val="000000"/>
                          </a:solidFill>
                          <a:latin typeface="Arial" panose="020B0604020202020204" pitchFamily="34" charset="0"/>
                          <a:ea typeface="+mn-ea"/>
                          <a:cs typeface="Arial" panose="020B0604020202020204" pitchFamily="34" charset="0"/>
                        </a:rPr>
                        <a:t>AIa</a:t>
                      </a:r>
                      <a:r>
                        <a:rPr lang="en-US" sz="1600" b="0" kern="1200" dirty="0">
                          <a:solidFill>
                            <a:srgbClr val="000000"/>
                          </a:solidFill>
                          <a:latin typeface="Arial" panose="020B0604020202020204" pitchFamily="34" charset="0"/>
                          <a:ea typeface="+mn-ea"/>
                          <a:cs typeface="Arial" panose="020B0604020202020204" pitchFamily="34" charset="0"/>
                        </a:rPr>
                        <a:t>)</a:t>
                      </a:r>
                      <a:endParaRPr lang="en-US" sz="1600" b="0" kern="1200" spc="-30" dirty="0">
                        <a:solidFill>
                          <a:srgbClr val="000000"/>
                        </a:solidFill>
                        <a:latin typeface="Arial" panose="020B0604020202020204" pitchFamily="34" charset="0"/>
                        <a:ea typeface="+mn-ea"/>
                        <a:cs typeface="Arial" panose="020B0604020202020204" pitchFamily="34" charset="0"/>
                      </a:endParaRP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420641">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Dolutegravir + TDF/XTC is a suitable alternative (</a:t>
                      </a:r>
                      <a:r>
                        <a:rPr lang="en-US" sz="1600" b="0" kern="1200" spc="-30" dirty="0" err="1">
                          <a:solidFill>
                            <a:srgbClr val="000000"/>
                          </a:solidFill>
                          <a:latin typeface="Arial" panose="020B0604020202020204" pitchFamily="34" charset="0"/>
                          <a:ea typeface="+mn-ea"/>
                          <a:cs typeface="Arial" panose="020B0604020202020204" pitchFamily="34" charset="0"/>
                        </a:rPr>
                        <a:t>AIa</a:t>
                      </a:r>
                      <a:r>
                        <a:rPr lang="en-US" sz="1600" b="0" kern="1200" spc="-30" dirty="0">
                          <a:solidFill>
                            <a:srgbClr val="000000"/>
                          </a:solidFill>
                          <a:latin typeface="Arial" panose="020B0604020202020204" pitchFamily="34" charset="0"/>
                          <a:ea typeface="+mn-ea"/>
                          <a:cs typeface="Arial" panose="020B0604020202020204" pitchFamily="34" charset="0"/>
                        </a:rPr>
                        <a:t>)</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0700626"/>
                  </a:ext>
                </a:extLst>
              </a:tr>
              <a:tr h="1539071">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spc="-30" dirty="0">
                          <a:solidFill>
                            <a:srgbClr val="000000"/>
                          </a:solidFill>
                          <a:latin typeface="Arial" panose="020B0604020202020204" pitchFamily="34" charset="0"/>
                          <a:ea typeface="+mn-ea"/>
                          <a:cs typeface="Arial" panose="020B0604020202020204" pitchFamily="34" charset="0"/>
                        </a:rPr>
                        <a:t>If dolutegravir not an option, may replace with:</a:t>
                      </a:r>
                    </a:p>
                    <a:p>
                      <a:pPr marL="274320" marR="0" indent="182880" algn="l" defTabSz="457200" rtl="0" eaLnBrk="1" fontAlgn="auto" latinLnBrk="0" hangingPunct="1">
                        <a:lnSpc>
                          <a:spcPts val="2200"/>
                        </a:lnSpc>
                        <a:spcBef>
                          <a:spcPts val="0"/>
                        </a:spcBef>
                        <a:spcAft>
                          <a:spcPts val="0"/>
                        </a:spcAft>
                        <a:buClr>
                          <a:srgbClr val="0070C0"/>
                        </a:buClr>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Raltegravir 400 mg BID (</a:t>
                      </a:r>
                      <a:r>
                        <a:rPr lang="en-US" sz="1600" b="0" kern="1200" spc="-30" dirty="0" err="1">
                          <a:solidFill>
                            <a:srgbClr val="000000"/>
                          </a:solidFill>
                          <a:latin typeface="Arial" panose="020B0604020202020204" pitchFamily="34" charset="0"/>
                          <a:ea typeface="+mn-ea"/>
                          <a:cs typeface="Arial" panose="020B0604020202020204" pitchFamily="34" charset="0"/>
                        </a:rPr>
                        <a:t>AIIa</a:t>
                      </a:r>
                      <a:r>
                        <a:rPr lang="en-US" sz="1600" b="0" kern="1200" spc="-30" dirty="0">
                          <a:solidFill>
                            <a:srgbClr val="000000"/>
                          </a:solidFill>
                          <a:latin typeface="Arial" panose="020B0604020202020204" pitchFamily="34" charset="0"/>
                          <a:ea typeface="+mn-ea"/>
                          <a:cs typeface="Arial" panose="020B0604020202020204" pitchFamily="34" charset="0"/>
                        </a:rPr>
                        <a:t>)</a:t>
                      </a:r>
                    </a:p>
                    <a:p>
                      <a:pPr marL="274320" marR="0" indent="182880" algn="l" defTabSz="457200" rtl="0" eaLnBrk="1" fontAlgn="auto" latinLnBrk="0" hangingPunct="1">
                        <a:lnSpc>
                          <a:spcPts val="2200"/>
                        </a:lnSpc>
                        <a:spcBef>
                          <a:spcPts val="0"/>
                        </a:spcBef>
                        <a:spcAft>
                          <a:spcPts val="0"/>
                        </a:spcAft>
                        <a:buClr>
                          <a:srgbClr val="0070C0"/>
                        </a:buClr>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Atazanavir plus ritonavir (</a:t>
                      </a:r>
                      <a:r>
                        <a:rPr lang="en-US" sz="1600" b="0" kern="1200" spc="-30" dirty="0" err="1">
                          <a:solidFill>
                            <a:srgbClr val="000000"/>
                          </a:solidFill>
                          <a:latin typeface="Arial" panose="020B0604020202020204" pitchFamily="34" charset="0"/>
                          <a:ea typeface="+mn-ea"/>
                          <a:cs typeface="Arial" panose="020B0604020202020204" pitchFamily="34" charset="0"/>
                        </a:rPr>
                        <a:t>BIIa</a:t>
                      </a:r>
                      <a:r>
                        <a:rPr lang="en-US" sz="1600" b="0" kern="1200" spc="-30" dirty="0">
                          <a:solidFill>
                            <a:srgbClr val="000000"/>
                          </a:solidFill>
                          <a:latin typeface="Arial" panose="020B0604020202020204" pitchFamily="34" charset="0"/>
                          <a:ea typeface="+mn-ea"/>
                          <a:cs typeface="Arial" panose="020B0604020202020204" pitchFamily="34" charset="0"/>
                        </a:rPr>
                        <a:t>)</a:t>
                      </a:r>
                    </a:p>
                    <a:p>
                      <a:pPr marL="274320" marR="0" indent="182880" algn="l" defTabSz="457200" rtl="0" eaLnBrk="1" fontAlgn="auto" latinLnBrk="0" hangingPunct="1">
                        <a:lnSpc>
                          <a:spcPts val="2200"/>
                        </a:lnSpc>
                        <a:spcBef>
                          <a:spcPts val="0"/>
                        </a:spcBef>
                        <a:spcAft>
                          <a:spcPts val="0"/>
                        </a:spcAft>
                        <a:buClr>
                          <a:srgbClr val="0070C0"/>
                        </a:buClr>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Darunavir plus ritonavir (</a:t>
                      </a:r>
                      <a:r>
                        <a:rPr lang="en-US" sz="1600" b="0" kern="1200" spc="-30" dirty="0" err="1">
                          <a:solidFill>
                            <a:srgbClr val="000000"/>
                          </a:solidFill>
                          <a:latin typeface="Arial" panose="020B0604020202020204" pitchFamily="34" charset="0"/>
                          <a:ea typeface="+mn-ea"/>
                          <a:cs typeface="Arial" panose="020B0604020202020204" pitchFamily="34" charset="0"/>
                        </a:rPr>
                        <a:t>BIIa</a:t>
                      </a:r>
                      <a:r>
                        <a:rPr lang="en-US" sz="1600" b="0" kern="1200" spc="-30" dirty="0">
                          <a:solidFill>
                            <a:srgbClr val="000000"/>
                          </a:solidFill>
                          <a:latin typeface="Arial" panose="020B0604020202020204" pitchFamily="34" charset="0"/>
                          <a:ea typeface="+mn-ea"/>
                          <a:cs typeface="Arial" panose="020B0604020202020204" pitchFamily="34" charset="0"/>
                        </a:rPr>
                        <a:t>)</a:t>
                      </a:r>
                    </a:p>
                    <a:p>
                      <a:pPr marL="274320" marR="0" indent="182880" algn="l" defTabSz="457200" rtl="0" eaLnBrk="1" fontAlgn="auto" latinLnBrk="0" hangingPunct="1">
                        <a:lnSpc>
                          <a:spcPts val="2200"/>
                        </a:lnSpc>
                        <a:spcBef>
                          <a:spcPts val="0"/>
                        </a:spcBef>
                        <a:spcAft>
                          <a:spcPts val="0"/>
                        </a:spcAft>
                        <a:buClr>
                          <a:srgbClr val="0070C0"/>
                        </a:buClr>
                        <a:buSzTx/>
                        <a:buFont typeface="Arial" panose="020B0604020202020204" pitchFamily="34" charset="0"/>
                        <a:buChar char="•"/>
                        <a:tabLst/>
                        <a:defRPr/>
                      </a:pPr>
                      <a:r>
                        <a:rPr lang="en-US" sz="1600" b="0" kern="1200" spc="-30" dirty="0" err="1">
                          <a:solidFill>
                            <a:srgbClr val="000000"/>
                          </a:solidFill>
                          <a:latin typeface="Arial" panose="020B0604020202020204" pitchFamily="34" charset="0"/>
                          <a:ea typeface="+mn-ea"/>
                          <a:cs typeface="Arial" panose="020B0604020202020204" pitchFamily="34" charset="0"/>
                        </a:rPr>
                        <a:t>Rilpivirine</a:t>
                      </a:r>
                      <a:r>
                        <a:rPr lang="en-US" sz="1600" b="0" kern="1200" spc="-30" dirty="0">
                          <a:solidFill>
                            <a:srgbClr val="000000"/>
                          </a:solidFill>
                          <a:latin typeface="Arial" panose="020B0604020202020204" pitchFamily="34" charset="0"/>
                          <a:ea typeface="+mn-ea"/>
                          <a:cs typeface="Arial" panose="020B0604020202020204" pitchFamily="34" charset="0"/>
                        </a:rPr>
                        <a:t> (</a:t>
                      </a:r>
                      <a:r>
                        <a:rPr lang="en-US" sz="1600" b="0" kern="1200" spc="-30" dirty="0" err="1">
                          <a:solidFill>
                            <a:srgbClr val="000000"/>
                          </a:solidFill>
                          <a:latin typeface="Arial" panose="020B0604020202020204" pitchFamily="34" charset="0"/>
                          <a:ea typeface="+mn-ea"/>
                          <a:cs typeface="Arial" panose="020B0604020202020204" pitchFamily="34" charset="0"/>
                        </a:rPr>
                        <a:t>BIIa</a:t>
                      </a:r>
                      <a:r>
                        <a:rPr lang="en-US" sz="1600" b="0" kern="1200" spc="-30" dirty="0">
                          <a:solidFill>
                            <a:srgbClr val="000000"/>
                          </a:solidFill>
                          <a:latin typeface="Arial" panose="020B0604020202020204" pitchFamily="34" charset="0"/>
                          <a:ea typeface="+mn-ea"/>
                          <a:cs typeface="Arial" panose="020B0604020202020204" pitchFamily="34" charset="0"/>
                        </a:rPr>
                        <a:t>)</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3330993217"/>
                  </a:ext>
                </a:extLst>
              </a:tr>
              <a:tr h="893193">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400" b="0" kern="1200" spc="-30" dirty="0">
                          <a:solidFill>
                            <a:srgbClr val="000000"/>
                          </a:solidFill>
                          <a:latin typeface="Arial" panose="020B0604020202020204" pitchFamily="34" charset="0"/>
                          <a:ea typeface="+mn-ea"/>
                          <a:cs typeface="Arial" panose="020B0604020202020204" pitchFamily="34" charset="0"/>
                        </a:rPr>
                        <a:t>If already taking a bictegravir or </a:t>
                      </a:r>
                      <a:r>
                        <a:rPr lang="en-US" sz="1400" b="0" kern="1200" spc="-30" dirty="0" err="1">
                          <a:solidFill>
                            <a:srgbClr val="000000"/>
                          </a:solidFill>
                          <a:latin typeface="Arial" panose="020B0604020202020204" pitchFamily="34" charset="0"/>
                          <a:ea typeface="+mn-ea"/>
                          <a:cs typeface="Arial" panose="020B0604020202020204" pitchFamily="34" charset="0"/>
                        </a:rPr>
                        <a:t>doravirine</a:t>
                      </a:r>
                      <a:r>
                        <a:rPr lang="en-US" sz="1400" b="0" kern="1200" spc="-30" dirty="0">
                          <a:solidFill>
                            <a:srgbClr val="000000"/>
                          </a:solidFill>
                          <a:latin typeface="Arial" panose="020B0604020202020204" pitchFamily="34" charset="0"/>
                          <a:ea typeface="+mn-ea"/>
                          <a:cs typeface="Arial" panose="020B0604020202020204" pitchFamily="34" charset="0"/>
                        </a:rPr>
                        <a:t> 3-drug regimen or 2-drug regimen of dolutegravir/</a:t>
                      </a:r>
                      <a:r>
                        <a:rPr lang="en-US" sz="1400" b="0" kern="1200" spc="-30" dirty="0" err="1">
                          <a:solidFill>
                            <a:srgbClr val="000000"/>
                          </a:solidFill>
                          <a:latin typeface="Arial" panose="020B0604020202020204" pitchFamily="34" charset="0"/>
                          <a:ea typeface="+mn-ea"/>
                          <a:cs typeface="Arial" panose="020B0604020202020204" pitchFamily="34" charset="0"/>
                        </a:rPr>
                        <a:t>rilpivirine</a:t>
                      </a:r>
                      <a:r>
                        <a:rPr lang="en-US" sz="1400" b="0" kern="1200" spc="-30" dirty="0">
                          <a:solidFill>
                            <a:srgbClr val="000000"/>
                          </a:solidFill>
                          <a:latin typeface="Arial" panose="020B0604020202020204" pitchFamily="34" charset="0"/>
                          <a:ea typeface="+mn-ea"/>
                          <a:cs typeface="Arial" panose="020B0604020202020204" pitchFamily="34" charset="0"/>
                        </a:rPr>
                        <a:t> or dolutegravir/3TC, ok to continue, but counsel about uncertainties and monitor HIV RNA more frequently. Avoid cobicistat-containing regimens during pregnancy (</a:t>
                      </a:r>
                      <a:r>
                        <a:rPr lang="en-US" sz="1400" b="0" kern="1200" spc="-30" dirty="0" err="1">
                          <a:solidFill>
                            <a:srgbClr val="000000"/>
                          </a:solidFill>
                          <a:latin typeface="Arial" panose="020B0604020202020204" pitchFamily="34" charset="0"/>
                          <a:ea typeface="+mn-ea"/>
                          <a:cs typeface="Arial" panose="020B0604020202020204" pitchFamily="34" charset="0"/>
                        </a:rPr>
                        <a:t>AIIb</a:t>
                      </a:r>
                      <a:r>
                        <a:rPr lang="en-US" sz="1400" b="0" kern="1200" spc="-30" dirty="0">
                          <a:solidFill>
                            <a:srgbClr val="000000"/>
                          </a:solidFill>
                          <a:latin typeface="Arial" panose="020B0604020202020204" pitchFamily="34" charset="0"/>
                          <a:ea typeface="+mn-ea"/>
                          <a:cs typeface="Arial" panose="020B0604020202020204" pitchFamily="34" charset="0"/>
                        </a:rPr>
                        <a:t>).</a:t>
                      </a:r>
                    </a:p>
                  </a:txBody>
                  <a:tcPr marL="121888" marR="121888" marT="82275" marB="82275"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BDEC7"/>
                    </a:solidFill>
                  </a:tcPr>
                </a:tc>
                <a:extLst>
                  <a:ext uri="{0D108BD9-81ED-4DB2-BD59-A6C34878D82A}">
                    <a16:rowId xmlns:a16="http://schemas.microsoft.com/office/drawing/2014/main" val="2847933944"/>
                  </a:ext>
                </a:extLst>
              </a:tr>
            </a:tbl>
          </a:graphicData>
        </a:graphic>
      </p:graphicFrame>
      <p:sp>
        <p:nvSpPr>
          <p:cNvPr id="4" name="Rectangle 3">
            <a:extLst>
              <a:ext uri="{FF2B5EF4-FFF2-40B4-BE49-F238E27FC236}">
                <a16:creationId xmlns:a16="http://schemas.microsoft.com/office/drawing/2014/main" id="{9FFF15A4-9C8D-1B1A-A9F5-CA5CAF44E0E3}"/>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475886"/>
      </p:ext>
    </p:extLst>
  </p:cSld>
  <p:clrMapOvr>
    <a:masterClrMapping/>
  </p:clrMapOvr>
  <p:transition spd="slow" advTm="10647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extLst>
              <p:ext uri="{D42A27DB-BD31-4B8C-83A1-F6EECF244321}">
                <p14:modId xmlns:p14="http://schemas.microsoft.com/office/powerpoint/2010/main" val="2680876482"/>
              </p:ext>
            </p:extLst>
          </p:nvPr>
        </p:nvGraphicFramePr>
        <p:xfrm>
          <a:off x="271256" y="1045053"/>
          <a:ext cx="8601489" cy="3675888"/>
        </p:xfrm>
        <a:graphic>
          <a:graphicData uri="http://schemas.openxmlformats.org/drawingml/2006/table">
            <a:tbl>
              <a:tblPr>
                <a:effectLst/>
              </a:tblPr>
              <a:tblGrid>
                <a:gridCol w="2746264">
                  <a:extLst>
                    <a:ext uri="{9D8B030D-6E8A-4147-A177-3AD203B41FA5}">
                      <a16:colId xmlns:a16="http://schemas.microsoft.com/office/drawing/2014/main" val="20000"/>
                    </a:ext>
                  </a:extLst>
                </a:gridCol>
                <a:gridCol w="5855225">
                  <a:extLst>
                    <a:ext uri="{9D8B030D-6E8A-4147-A177-3AD203B41FA5}">
                      <a16:colId xmlns:a16="http://schemas.microsoft.com/office/drawing/2014/main" val="1389077286"/>
                    </a:ext>
                  </a:extLst>
                </a:gridCol>
              </a:tblGrid>
              <a:tr h="373107">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Regimen</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solidFill>
                  </a:tcPr>
                </a:tc>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Potential Uses and Cautions</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581259">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dirty="0">
                          <a:solidFill>
                            <a:srgbClr val="000000"/>
                          </a:solidFill>
                          <a:latin typeface="Arial" panose="020B0604020202020204" pitchFamily="34" charset="0"/>
                          <a:ea typeface="+mn-ea"/>
                          <a:cs typeface="Arial" panose="020B0604020202020204" pitchFamily="34" charset="0"/>
                        </a:rPr>
                        <a:t>Darunavir/cobicistat/TAF/FTC</a:t>
                      </a:r>
                      <a:endParaRPr lang="en-US" sz="15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dirty="0">
                          <a:solidFill>
                            <a:srgbClr val="000000"/>
                          </a:solidFill>
                          <a:latin typeface="Arial" panose="020B0604020202020204" pitchFamily="34" charset="0"/>
                          <a:ea typeface="+mn-ea"/>
                          <a:cs typeface="Arial" panose="020B0604020202020204" pitchFamily="34" charset="0"/>
                        </a:rPr>
                        <a:t>Preferred if prior CAB </a:t>
                      </a:r>
                      <a:r>
                        <a:rPr lang="en-US" sz="1500" b="0" kern="1200" dirty="0" err="1">
                          <a:solidFill>
                            <a:srgbClr val="000000"/>
                          </a:solidFill>
                          <a:latin typeface="Arial" panose="020B0604020202020204" pitchFamily="34" charset="0"/>
                          <a:ea typeface="+mn-ea"/>
                          <a:cs typeface="Arial" panose="020B0604020202020204" pitchFamily="34" charset="0"/>
                        </a:rPr>
                        <a:t>PrEP</a:t>
                      </a:r>
                      <a:r>
                        <a:rPr lang="en-US" sz="1500" b="0" kern="1200" dirty="0">
                          <a:solidFill>
                            <a:srgbClr val="000000"/>
                          </a:solidFill>
                          <a:latin typeface="Arial" panose="020B0604020202020204" pitchFamily="34" charset="0"/>
                          <a:ea typeface="+mn-ea"/>
                          <a:cs typeface="Arial" panose="020B0604020202020204" pitchFamily="34" charset="0"/>
                        </a:rPr>
                        <a:t> exposure but INSTI genotype not available</a:t>
                      </a:r>
                      <a:endParaRPr lang="en-US" sz="15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644729">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rgbClr val="000000"/>
                          </a:solidFill>
                          <a:latin typeface="Arial" panose="020B0604020202020204" pitchFamily="34" charset="0"/>
                          <a:ea typeface="+mn-ea"/>
                          <a:cs typeface="Arial" panose="020B0604020202020204" pitchFamily="34" charset="0"/>
                        </a:rPr>
                        <a:t>Boosted darunavir + TXF/XTC</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rgbClr val="000000"/>
                          </a:solidFill>
                          <a:latin typeface="Arial" panose="020B0604020202020204" pitchFamily="34" charset="0"/>
                          <a:ea typeface="+mn-ea"/>
                          <a:cs typeface="Arial" panose="020B0604020202020204" pitchFamily="34" charset="0"/>
                        </a:rPr>
                        <a:t>Potential use for known or suspected multidrug resistance or INSTI resistance or if high risk of poor adherence</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0700626"/>
                  </a:ext>
                </a:extLst>
              </a:tr>
              <a:tr h="644729">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err="1">
                          <a:solidFill>
                            <a:srgbClr val="000000"/>
                          </a:solidFill>
                          <a:latin typeface="Arial" panose="020B0604020202020204" pitchFamily="34" charset="0"/>
                          <a:ea typeface="+mn-ea"/>
                          <a:cs typeface="Arial" panose="020B0604020202020204" pitchFamily="34" charset="0"/>
                        </a:rPr>
                        <a:t>Doravirine</a:t>
                      </a:r>
                      <a:r>
                        <a:rPr lang="en-US" sz="1500" b="0" kern="1200" spc="-30" dirty="0">
                          <a:solidFill>
                            <a:srgbClr val="000000"/>
                          </a:solidFill>
                          <a:latin typeface="Arial" panose="020B0604020202020204" pitchFamily="34" charset="0"/>
                          <a:ea typeface="+mn-ea"/>
                          <a:cs typeface="Arial" panose="020B0604020202020204" pitchFamily="34" charset="0"/>
                        </a:rPr>
                        <a:t>/TDF/3TC or </a:t>
                      </a:r>
                      <a:br>
                        <a:rPr lang="en-US" sz="1500" b="0" kern="1200" spc="-30" dirty="0">
                          <a:solidFill>
                            <a:srgbClr val="000000"/>
                          </a:solidFill>
                          <a:latin typeface="Arial" panose="020B0604020202020204" pitchFamily="34" charset="0"/>
                          <a:ea typeface="+mn-ea"/>
                          <a:cs typeface="Arial" panose="020B0604020202020204" pitchFamily="34" charset="0"/>
                        </a:rPr>
                      </a:br>
                      <a:r>
                        <a:rPr lang="en-US" sz="1500" b="0" kern="1200" spc="-30" dirty="0" err="1">
                          <a:solidFill>
                            <a:srgbClr val="000000"/>
                          </a:solidFill>
                          <a:latin typeface="Arial" panose="020B0604020202020204" pitchFamily="34" charset="0"/>
                          <a:ea typeface="+mn-ea"/>
                          <a:cs typeface="Arial" panose="020B0604020202020204" pitchFamily="34" charset="0"/>
                        </a:rPr>
                        <a:t>doravirine</a:t>
                      </a:r>
                      <a:r>
                        <a:rPr lang="en-US" sz="1500" b="0" kern="1200" spc="-30" dirty="0">
                          <a:solidFill>
                            <a:srgbClr val="000000"/>
                          </a:solidFill>
                          <a:latin typeface="Arial" panose="020B0604020202020204" pitchFamily="34" charset="0"/>
                          <a:ea typeface="+mn-ea"/>
                          <a:cs typeface="Arial" panose="020B0604020202020204" pitchFamily="34" charset="0"/>
                        </a:rPr>
                        <a:t> + TXF/XTC</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rgbClr val="000000"/>
                          </a:solidFill>
                          <a:latin typeface="Arial" panose="020B0604020202020204" pitchFamily="34" charset="0"/>
                          <a:ea typeface="+mn-ea"/>
                          <a:cs typeface="Arial" panose="020B0604020202020204" pitchFamily="34" charset="0"/>
                        </a:rPr>
                        <a:t>May be useful for persons who do not tolerate INSTIs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3991748271"/>
                  </a:ext>
                </a:extLst>
              </a:tr>
              <a:tr h="787335">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err="1">
                          <a:solidFill>
                            <a:srgbClr val="000000"/>
                          </a:solidFill>
                          <a:latin typeface="Arial" panose="020B0604020202020204" pitchFamily="34" charset="0"/>
                          <a:ea typeface="+mn-ea"/>
                          <a:cs typeface="Arial" panose="020B0604020202020204" pitchFamily="34" charset="0"/>
                        </a:rPr>
                        <a:t>Rilpivirine</a:t>
                      </a:r>
                      <a:r>
                        <a:rPr lang="en-US" sz="1500" b="0" kern="1200" spc="-30" dirty="0">
                          <a:solidFill>
                            <a:srgbClr val="000000"/>
                          </a:solidFill>
                          <a:latin typeface="Arial" panose="020B0604020202020204" pitchFamily="34" charset="0"/>
                          <a:ea typeface="+mn-ea"/>
                          <a:cs typeface="Arial" panose="020B0604020202020204" pitchFamily="34" charset="0"/>
                        </a:rPr>
                        <a:t>/TAF/FTC</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rgbClr val="000000"/>
                          </a:solidFill>
                          <a:latin typeface="Arial" panose="020B0604020202020204" pitchFamily="34" charset="0"/>
                          <a:ea typeface="+mn-ea"/>
                          <a:cs typeface="Arial" panose="020B0604020202020204" pitchFamily="34" charset="0"/>
                        </a:rPr>
                        <a:t>Small pill size, but only use if current HIV RNA &lt;100,000 and CD4 &gt;200 cells/mm</a:t>
                      </a:r>
                      <a:r>
                        <a:rPr lang="en-US" sz="1500" b="0" kern="1200" spc="-30" baseline="30000" dirty="0">
                          <a:solidFill>
                            <a:srgbClr val="000000"/>
                          </a:solidFill>
                          <a:latin typeface="Arial" panose="020B0604020202020204" pitchFamily="34" charset="0"/>
                          <a:ea typeface="+mn-ea"/>
                          <a:cs typeface="Arial" panose="020B0604020202020204" pitchFamily="34" charset="0"/>
                        </a:rPr>
                        <a:t>3</a:t>
                      </a:r>
                      <a:r>
                        <a:rPr lang="en-US" sz="1500" b="0" kern="1200" spc="-30" dirty="0">
                          <a:solidFill>
                            <a:srgbClr val="000000"/>
                          </a:solidFill>
                          <a:latin typeface="Arial" panose="020B0604020202020204" pitchFamily="34" charset="0"/>
                          <a:ea typeface="+mn-ea"/>
                          <a:cs typeface="Arial" panose="020B0604020202020204" pitchFamily="34" charset="0"/>
                        </a:rPr>
                        <a:t> (and no PPI and can adhere to meal requirement)</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253952"/>
                  </a:ext>
                </a:extLst>
              </a:tr>
              <a:tr h="644729">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rgbClr val="000000"/>
                          </a:solidFill>
                          <a:latin typeface="Arial" panose="020B0604020202020204" pitchFamily="34" charset="0"/>
                          <a:ea typeface="+mn-ea"/>
                          <a:cs typeface="Arial" panose="020B0604020202020204" pitchFamily="34" charset="0"/>
                        </a:rPr>
                        <a:t>Raltegravir + TXF/XTC</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45720" marR="0" indent="0" algn="l" defTabSz="457200" rtl="0" eaLnBrk="1" fontAlgn="auto" latinLnBrk="0" hangingPunct="1">
                        <a:lnSpc>
                          <a:spcPts val="1800"/>
                        </a:lnSpc>
                        <a:spcBef>
                          <a:spcPts val="0"/>
                        </a:spcBef>
                        <a:spcAft>
                          <a:spcPts val="0"/>
                        </a:spcAft>
                        <a:buClrTx/>
                        <a:buSzTx/>
                        <a:buFontTx/>
                        <a:buNone/>
                        <a:tabLst/>
                        <a:defRPr/>
                      </a:pPr>
                      <a:r>
                        <a:rPr lang="en-US" sz="1500" b="0" kern="1200" spc="-30" dirty="0">
                          <a:solidFill>
                            <a:srgbClr val="000000"/>
                          </a:solidFill>
                          <a:latin typeface="Arial" panose="020B0604020202020204" pitchFamily="34" charset="0"/>
                          <a:ea typeface="+mn-ea"/>
                          <a:cs typeface="Arial" panose="020B0604020202020204" pitchFamily="34" charset="0"/>
                        </a:rPr>
                        <a:t>Potential use for HIV-TB coinfection or if pregnancy, pregnancy intention, or high risk of drug interactions</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2807951150"/>
                  </a:ext>
                </a:extLst>
              </a:tr>
            </a:tbl>
          </a:graphicData>
        </a:graphic>
      </p:graphicFrame>
      <p:sp>
        <p:nvSpPr>
          <p:cNvPr id="39" name="Title 38"/>
          <p:cNvSpPr>
            <a:spLocks noGrp="1"/>
          </p:cNvSpPr>
          <p:nvPr>
            <p:ph type="title"/>
          </p:nvPr>
        </p:nvSpPr>
        <p:spPr/>
        <p:txBody>
          <a:bodyPr>
            <a:normAutofit/>
          </a:bodyPr>
          <a:lstStyle/>
          <a:p>
            <a:r>
              <a:rPr lang="en-US" dirty="0"/>
              <a:t>Other ART Regimens and Considerations</a:t>
            </a:r>
            <a:endParaRPr lang="en-US" dirty="0">
              <a:solidFill>
                <a:schemeClr val="accent2">
                  <a:lumMod val="20000"/>
                  <a:lumOff val="80000"/>
                </a:schemeClr>
              </a:solidFill>
            </a:endParaRPr>
          </a:p>
        </p:txBody>
      </p:sp>
      <p:sp>
        <p:nvSpPr>
          <p:cNvPr id="2" name="Text Placeholder 1">
            <a:extLst>
              <a:ext uri="{FF2B5EF4-FFF2-40B4-BE49-F238E27FC236}">
                <a16:creationId xmlns:a16="http://schemas.microsoft.com/office/drawing/2014/main" id="{68F2BF4E-8C5D-578A-E11F-7EF2FE244FD3}"/>
              </a:ext>
            </a:extLst>
          </p:cNvPr>
          <p:cNvSpPr>
            <a:spLocks noGrp="1"/>
          </p:cNvSpPr>
          <p:nvPr>
            <p:ph type="body" sz="quarter" idx="14"/>
          </p:nvPr>
        </p:nvSpPr>
        <p:spPr/>
        <p:txBody>
          <a:bodyPr/>
          <a:lstStyle/>
          <a:p>
            <a:r>
              <a:rPr lang="en-US" dirty="0"/>
              <a:t>Source: Gandhi RT, et al. JAMA. 2023;329:63-84. </a:t>
            </a:r>
          </a:p>
        </p:txBody>
      </p:sp>
      <p:sp>
        <p:nvSpPr>
          <p:cNvPr id="3" name="Rectangle 2">
            <a:extLst>
              <a:ext uri="{FF2B5EF4-FFF2-40B4-BE49-F238E27FC236}">
                <a16:creationId xmlns:a16="http://schemas.microsoft.com/office/drawing/2014/main" id="{7B80CD88-3122-07F9-5C25-8A8C2FB1704F}"/>
              </a:ext>
            </a:extLst>
          </p:cNvPr>
          <p:cNvSpPr/>
          <p:nvPr/>
        </p:nvSpPr>
        <p:spPr>
          <a:xfrm>
            <a:off x="0" y="0"/>
            <a:ext cx="9144000" cy="25603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algn="just"/>
            <a:r>
              <a:rPr lang="en-US" sz="1200" i="1" dirty="0">
                <a:latin typeface="Arial" panose="020B0604020202020204" pitchFamily="34" charset="0"/>
                <a:cs typeface="Arial" panose="020B0604020202020204" pitchFamily="34" charset="0"/>
              </a:rPr>
              <a:t>2022 IAS-USA HIV Treatment and Prevention Guidelines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040364"/>
      </p:ext>
    </p:extLst>
  </p:cSld>
  <p:clrMapOvr>
    <a:masterClrMapping/>
  </p:clrMapOvr>
  <p:transition spd="slow" advTm="138496"/>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F80DD7-EFBC-4D3F-B7C0-75CF3EA2A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3D4CF5-EEDC-43FF-A15C-56FED2367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50750</TotalTime>
  <Words>1461</Words>
  <Application>Microsoft Macintosh PowerPoint</Application>
  <PresentationFormat>On-screen Show (16:9)</PresentationFormat>
  <Paragraphs>151</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Corbel</vt:lpstr>
      <vt:lpstr>Geneva</vt:lpstr>
      <vt:lpstr>Helvetica</vt:lpstr>
      <vt:lpstr>Lucida Grande</vt:lpstr>
      <vt:lpstr>Times New Roman</vt:lpstr>
      <vt:lpstr>NCRC</vt:lpstr>
      <vt:lpstr>2022 IAS-USA HIV Treatment and Prevention Guidelines</vt:lpstr>
      <vt:lpstr>No conflicts of interest or relationships to disclose.</vt:lpstr>
      <vt:lpstr>PowerPoint Presentation</vt:lpstr>
      <vt:lpstr>Recommendations for Timing of ART Initiation</vt:lpstr>
      <vt:lpstr>Recommendations for ART Timing with an Opportunistic Infection (OI)</vt:lpstr>
      <vt:lpstr>Recommended Initial Regimens for Most People with HIV</vt:lpstr>
      <vt:lpstr>Recommended Initial Regimens After PrEP Exposure</vt:lpstr>
      <vt:lpstr>Recommended Regimens During Pregnancy</vt:lpstr>
      <vt:lpstr>Other ART Regimens and Considerations</vt:lpstr>
      <vt:lpstr>Switching ART Regimens</vt:lpstr>
      <vt:lpstr>Virologic Failure</vt:lpstr>
      <vt:lpstr>Laboratory Monitoring</vt:lpstr>
      <vt:lpstr>Weight Gain and Metabolic Complications</vt:lpstr>
      <vt:lpstr>Weight Gain and Metabolic Complications</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2238</cp:revision>
  <cp:lastPrinted>2008-02-05T14:34:24Z</cp:lastPrinted>
  <dcterms:created xsi:type="dcterms:W3CDTF">2010-11-28T05:36:22Z</dcterms:created>
  <dcterms:modified xsi:type="dcterms:W3CDTF">2024-02-05T21:14:05Z</dcterms:modified>
</cp:coreProperties>
</file>