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10"/>
  </p:notesMasterIdLst>
  <p:handoutMasterIdLst>
    <p:handoutMasterId r:id="rId11"/>
  </p:handoutMasterIdLst>
  <p:sldIdLst>
    <p:sldId id="929" r:id="rId2"/>
    <p:sldId id="1617" r:id="rId3"/>
    <p:sldId id="1618" r:id="rId4"/>
    <p:sldId id="1634" r:id="rId5"/>
    <p:sldId id="1619" r:id="rId6"/>
    <p:sldId id="1635" r:id="rId7"/>
    <p:sldId id="1625" r:id="rId8"/>
    <p:sldId id="1114" r:id="rId9"/>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8103"/>
    <a:srgbClr val="9E6102"/>
    <a:srgbClr val="704400"/>
    <a:srgbClr val="DAD3D3"/>
    <a:srgbClr val="E0D9D9"/>
    <a:srgbClr val="66426F"/>
    <a:srgbClr val="7F7F7F"/>
    <a:srgbClr val="54737F"/>
    <a:srgbClr val="AD8200"/>
    <a:srgbClr val="DBE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40" autoAdjust="0"/>
    <p:restoredTop sz="94807" autoAdjust="0"/>
  </p:normalViewPr>
  <p:slideViewPr>
    <p:cSldViewPr snapToGrid="0" showGuides="1">
      <p:cViewPr varScale="1">
        <p:scale>
          <a:sx n="148" d="100"/>
          <a:sy n="148" d="100"/>
        </p:scale>
        <p:origin x="200" y="368"/>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070890444250001"/>
          <c:y val="0.11184659659544"/>
          <c:w val="0.86151149509089098"/>
          <c:h val="0.85850158607551397"/>
        </c:manualLayout>
      </c:layout>
      <c:barChart>
        <c:barDir val="col"/>
        <c:grouping val="clustered"/>
        <c:varyColors val="0"/>
        <c:ser>
          <c:idx val="0"/>
          <c:order val="0"/>
          <c:tx>
            <c:strRef>
              <c:f>Sheet1!$B$1</c:f>
              <c:strCache>
                <c:ptCount val="1"/>
                <c:pt idx="0">
                  <c:v>IM CAB-RPV</c:v>
                </c:pt>
              </c:strCache>
            </c:strRef>
          </c:tx>
          <c:spPr>
            <a:gradFill>
              <a:gsLst>
                <a:gs pos="0">
                  <a:srgbClr val="704400"/>
                </a:gs>
                <a:gs pos="99000">
                  <a:srgbClr val="D38103"/>
                </a:gs>
              </a:gsLst>
              <a:lin ang="0" scaled="0"/>
            </a:gradFill>
            <a:ln w="12700">
              <a:noFill/>
            </a:ln>
            <a:effectLst/>
            <a:scene3d>
              <a:camera prst="orthographicFront"/>
              <a:lightRig rig="threePt" dir="t"/>
            </a:scene3d>
            <a:sp3d>
              <a:bevelT/>
            </a:sp3d>
          </c:spPr>
          <c:invertIfNegative val="0"/>
          <c:dPt>
            <c:idx val="0"/>
            <c:invertIfNegative val="0"/>
            <c:bubble3D val="0"/>
            <c:spPr>
              <a:gradFill>
                <a:gsLst>
                  <a:gs pos="0">
                    <a:srgbClr val="704400"/>
                  </a:gs>
                  <a:gs pos="99000">
                    <a:srgbClr val="D38103"/>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0-ACEF-CC49-BF35-979A7302D13B}"/>
              </c:ext>
            </c:extLst>
          </c:dPt>
          <c:dLbls>
            <c:spPr>
              <a:solidFill>
                <a:sysClr val="window" lastClr="FFFFFF">
                  <a:alpha val="50000"/>
                </a:sysClr>
              </a:solidFill>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ITT</c:v>
                </c:pt>
              </c:strCache>
            </c:strRef>
          </c:cat>
          <c:val>
            <c:numRef>
              <c:f>Sheet1!$B$2</c:f>
              <c:numCache>
                <c:formatCode>0</c:formatCode>
                <c:ptCount val="1"/>
                <c:pt idx="0">
                  <c:v>90</c:v>
                </c:pt>
              </c:numCache>
            </c:numRef>
          </c:val>
          <c:extLst>
            <c:ext xmlns:c16="http://schemas.microsoft.com/office/drawing/2014/chart" uri="{C3380CC4-5D6E-409C-BE32-E72D297353CC}">
              <c16:uniqueId val="{00000000-3F7F-4E4F-95D5-0DC8D65902A8}"/>
            </c:ext>
          </c:extLst>
        </c:ser>
        <c:ser>
          <c:idx val="1"/>
          <c:order val="1"/>
          <c:tx>
            <c:strRef>
              <c:f>Sheet1!$C$1</c:f>
              <c:strCache>
                <c:ptCount val="1"/>
                <c:pt idx="0">
                  <c:v>BIC-TAF-FTC</c:v>
                </c:pt>
              </c:strCache>
            </c:strRef>
          </c:tx>
          <c:spPr>
            <a:solidFill>
              <a:srgbClr val="0070C0"/>
            </a:solidFill>
            <a:ln w="12700">
              <a:noFill/>
            </a:ln>
            <a:effectLst/>
            <a:scene3d>
              <a:camera prst="orthographicFront"/>
              <a:lightRig rig="threePt" dir="t"/>
            </a:scene3d>
            <a:sp3d>
              <a:bevelT w="38100" h="38100"/>
            </a:sp3d>
          </c:spPr>
          <c:invertIfNegative val="0"/>
          <c:dPt>
            <c:idx val="0"/>
            <c:invertIfNegative val="0"/>
            <c:bubble3D val="0"/>
            <c:spPr>
              <a:gradFill>
                <a:gsLst>
                  <a:gs pos="0">
                    <a:srgbClr val="005593"/>
                  </a:gs>
                  <a:gs pos="98000">
                    <a:srgbClr val="2591D0"/>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1-3F7F-4E4F-95D5-0DC8D65902A8}"/>
              </c:ext>
            </c:extLst>
          </c:dPt>
          <c:dLbls>
            <c:spPr>
              <a:solidFill>
                <a:sysClr val="window" lastClr="FFFFFF">
                  <a:alpha val="50000"/>
                </a:sysClr>
              </a:solidFill>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ITT</c:v>
                </c:pt>
              </c:strCache>
            </c:strRef>
          </c:cat>
          <c:val>
            <c:numRef>
              <c:f>Sheet1!$C$2</c:f>
              <c:numCache>
                <c:formatCode>0</c:formatCode>
                <c:ptCount val="1"/>
                <c:pt idx="0">
                  <c:v>93</c:v>
                </c:pt>
              </c:numCache>
            </c:numRef>
          </c:val>
          <c:extLst>
            <c:ext xmlns:c16="http://schemas.microsoft.com/office/drawing/2014/chart" uri="{C3380CC4-5D6E-409C-BE32-E72D297353CC}">
              <c16:uniqueId val="{00000002-3F7F-4E4F-95D5-0DC8D65902A8}"/>
            </c:ext>
          </c:extLst>
        </c:ser>
        <c:dLbls>
          <c:showLegendKey val="0"/>
          <c:showVal val="1"/>
          <c:showCatName val="0"/>
          <c:showSerName val="0"/>
          <c:showPercent val="0"/>
          <c:showBubbleSize val="0"/>
        </c:dLbls>
        <c:gapWidth val="240"/>
        <c:overlap val="-100"/>
        <c:axId val="-1975460280"/>
        <c:axId val="-2102631144"/>
      </c:barChart>
      <c:catAx>
        <c:axId val="-1975460280"/>
        <c:scaling>
          <c:orientation val="minMax"/>
        </c:scaling>
        <c:delete val="1"/>
        <c:axPos val="b"/>
        <c:numFmt formatCode="General" sourceLinked="0"/>
        <c:majorTickMark val="out"/>
        <c:minorTickMark val="none"/>
        <c:tickLblPos val="nextTo"/>
        <c:crossAx val="-2102631144"/>
        <c:crosses val="autoZero"/>
        <c:auto val="1"/>
        <c:lblAlgn val="ctr"/>
        <c:lblOffset val="1"/>
        <c:tickLblSkip val="1"/>
        <c:tickMarkSkip val="1"/>
        <c:noMultiLvlLbl val="0"/>
      </c:catAx>
      <c:valAx>
        <c:axId val="-2102631144"/>
        <c:scaling>
          <c:orientation val="minMax"/>
          <c:max val="100"/>
          <c:min val="0"/>
        </c:scaling>
        <c:delete val="0"/>
        <c:axPos val="l"/>
        <c:title>
          <c:tx>
            <c:rich>
              <a:bodyPr/>
              <a:lstStyle/>
              <a:p>
                <a:pPr>
                  <a:defRPr/>
                </a:pPr>
                <a:r>
                  <a:rPr lang="en-US"/>
                  <a:t>HIV RNA &lt;50 copies/mL (%)</a:t>
                </a:r>
              </a:p>
            </c:rich>
          </c:tx>
          <c:layout>
            <c:manualLayout>
              <c:xMode val="edge"/>
              <c:yMode val="edge"/>
              <c:x val="0"/>
              <c:y val="0.13516604695246426"/>
            </c:manualLayout>
          </c:layout>
          <c:overlay val="0"/>
        </c:title>
        <c:numFmt formatCode="0" sourceLinked="0"/>
        <c:majorTickMark val="out"/>
        <c:minorTickMark val="none"/>
        <c:tickLblPos val="nextTo"/>
        <c:spPr>
          <a:ln w="6350" cmpd="sng">
            <a:solidFill>
              <a:srgbClr val="000000"/>
            </a:solidFill>
          </a:ln>
        </c:spPr>
        <c:txPr>
          <a:bodyPr/>
          <a:lstStyle/>
          <a:p>
            <a:pPr>
              <a:defRPr sz="1200"/>
            </a:pPr>
            <a:endParaRPr lang="en-US"/>
          </a:p>
        </c:txPr>
        <c:crossAx val="-1975460280"/>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118451565082142"/>
          <c:y val="0"/>
          <c:w val="0.82463837853601596"/>
          <c:h val="0.112095154316161"/>
        </c:manualLayout>
      </c:layout>
      <c:overlay val="0"/>
      <c:spPr>
        <a:noFill/>
      </c:sp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54608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8199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14380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61956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effectLst/>
                <a:latin typeface="Times" pitchFamily="2" charset="0"/>
              </a:rPr>
            </a:br>
            <a:endParaRPr lang="en-US" dirty="0">
              <a:effectLst/>
              <a:latin typeface="Times" pitchFamily="2" charset="0"/>
            </a:endParaRPr>
          </a:p>
          <a:p>
            <a:pPr algn="just"/>
            <a:r>
              <a:rPr lang="en-US" dirty="0">
                <a:solidFill>
                  <a:srgbClr val="000000"/>
                </a:solidFill>
                <a:effectLst/>
                <a:latin typeface="Times" pitchFamily="2" charset="0"/>
              </a:rPr>
              <a:t> </a:t>
            </a:r>
            <a:r>
              <a:rPr lang="en-US" b="1" dirty="0">
                <a:solidFill>
                  <a:srgbClr val="221E1F"/>
                </a:solidFill>
                <a:effectLst/>
                <a:latin typeface="Times" pitchFamily="2" charset="0"/>
              </a:rPr>
              <a:t>Injection site reactions were reported by 316 (70%) of 454 long-acting participants; most (98%) were grade 1 or 2. </a:t>
            </a:r>
            <a:endParaRPr lang="en-US" dirty="0">
              <a:solidFill>
                <a:srgbClr val="221E1F"/>
              </a:solidFill>
              <a:effectLst/>
              <a:latin typeface="Times" pitchFamily="2" charset="0"/>
            </a:endParaRPr>
          </a:p>
          <a:p>
            <a:endParaRPr lang="en-US" dirty="0"/>
          </a:p>
        </p:txBody>
      </p:sp>
    </p:spTree>
    <p:extLst>
      <p:ext uri="{BB962C8B-B14F-4D97-AF65-F5344CB8AC3E}">
        <p14:creationId xmlns:p14="http://schemas.microsoft.com/office/powerpoint/2010/main" val="17965762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$1,332,044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1800" b="0" dirty="0"/>
              <a:t>Switch to IM CAB and RPV Every 2 Months vs. Continued Oral BIC-TAF-FTC</a:t>
            </a:r>
            <a:br>
              <a:rPr lang="en-US" sz="1800" b="0" dirty="0"/>
            </a:br>
            <a:r>
              <a:rPr lang="en-US" dirty="0"/>
              <a:t>SOLAR</a:t>
            </a:r>
          </a:p>
        </p:txBody>
      </p:sp>
    </p:spTree>
    <p:extLst>
      <p:ext uri="{BB962C8B-B14F-4D97-AF65-F5344CB8AC3E}">
        <p14:creationId xmlns:p14="http://schemas.microsoft.com/office/powerpoint/2010/main" val="160269424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Arrow Connector 10">
            <a:extLst>
              <a:ext uri="{FF2B5EF4-FFF2-40B4-BE49-F238E27FC236}">
                <a16:creationId xmlns:a16="http://schemas.microsoft.com/office/drawing/2014/main" id="{F01EF1AF-A1AD-AB5F-75B5-5E018B1D8577}"/>
              </a:ext>
            </a:extLst>
          </p:cNvPr>
          <p:cNvCxnSpPr/>
          <p:nvPr/>
        </p:nvCxnSpPr>
        <p:spPr>
          <a:xfrm flipV="1">
            <a:off x="5312282" y="2697703"/>
            <a:ext cx="310153" cy="475147"/>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9952219-040A-74F2-B409-39747A013569}"/>
              </a:ext>
            </a:extLst>
          </p:cNvPr>
          <p:cNvCxnSpPr>
            <a:cxnSpLocks/>
          </p:cNvCxnSpPr>
          <p:nvPr/>
        </p:nvCxnSpPr>
        <p:spPr>
          <a:xfrm>
            <a:off x="5307099" y="3359754"/>
            <a:ext cx="310475" cy="472963"/>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0CA785C-C1FE-8C5A-8A05-57905FB1D28E}"/>
              </a:ext>
            </a:extLst>
          </p:cNvPr>
          <p:cNvSpPr>
            <a:spLocks noGrp="1"/>
          </p:cNvSpPr>
          <p:nvPr>
            <p:ph sz="half" idx="2"/>
          </p:nvPr>
        </p:nvSpPr>
        <p:spPr>
          <a:xfrm>
            <a:off x="323852" y="1184224"/>
            <a:ext cx="5024526" cy="3585203"/>
          </a:xfrm>
        </p:spPr>
        <p:txBody>
          <a:bodyPr>
            <a:noAutofit/>
          </a:bodyPr>
          <a:lstStyle/>
          <a:p>
            <a:pPr>
              <a:lnSpc>
                <a:spcPts val="1700"/>
              </a:lnSpc>
            </a:pPr>
            <a:r>
              <a:rPr lang="en-US" sz="1400" b="1" dirty="0"/>
              <a:t>Background: </a:t>
            </a:r>
            <a:r>
              <a:rPr lang="en-US" sz="1400" dirty="0"/>
              <a:t>Randomized, multicenter, active-controlled, open-label, phase 3b, non-inferiority study designed to evaluate the efficacy and safety of switching to long-acting, intramuscular cabotegravir and </a:t>
            </a:r>
            <a:r>
              <a:rPr lang="en-US" sz="1400" dirty="0" err="1"/>
              <a:t>rilpivirine</a:t>
            </a:r>
            <a:r>
              <a:rPr lang="en-US" sz="1400" dirty="0"/>
              <a:t> versus continuing daily, oral, fixed-dose bictegravir-TAF-FTC</a:t>
            </a:r>
          </a:p>
          <a:p>
            <a:pPr>
              <a:lnSpc>
                <a:spcPts val="1700"/>
              </a:lnSpc>
              <a:spcBef>
                <a:spcPts val="800"/>
              </a:spcBef>
            </a:pPr>
            <a:r>
              <a:rPr lang="en-US" sz="1400" b="1" dirty="0"/>
              <a:t>Inclusion Criteria</a:t>
            </a:r>
          </a:p>
          <a:p>
            <a:pPr lvl="1">
              <a:lnSpc>
                <a:spcPts val="1700"/>
              </a:lnSpc>
            </a:pPr>
            <a:r>
              <a:rPr lang="en-US" sz="1400" dirty="0"/>
              <a:t>Age &gt;18 years</a:t>
            </a:r>
          </a:p>
          <a:p>
            <a:pPr lvl="1">
              <a:lnSpc>
                <a:spcPts val="1700"/>
              </a:lnSpc>
            </a:pPr>
            <a:r>
              <a:rPr lang="en-US" sz="1400" dirty="0"/>
              <a:t>Taking bictegravir-TAF-FTC as a first or second regimen</a:t>
            </a:r>
          </a:p>
          <a:p>
            <a:pPr lvl="1">
              <a:lnSpc>
                <a:spcPts val="1700"/>
              </a:lnSpc>
            </a:pPr>
            <a:r>
              <a:rPr lang="en-US" sz="1400" dirty="0"/>
              <a:t>No history of non-INSTI-based ART</a:t>
            </a:r>
          </a:p>
          <a:p>
            <a:pPr lvl="1">
              <a:lnSpc>
                <a:spcPts val="1700"/>
              </a:lnSpc>
            </a:pPr>
            <a:r>
              <a:rPr lang="en-US" sz="1400" dirty="0"/>
              <a:t>No known or suspected resistance to study drugs</a:t>
            </a:r>
          </a:p>
          <a:p>
            <a:pPr lvl="1">
              <a:lnSpc>
                <a:spcPts val="1700"/>
              </a:lnSpc>
            </a:pPr>
            <a:r>
              <a:rPr lang="en-US" sz="1400" dirty="0"/>
              <a:t>HIV RNA &lt;50 copies/mL for at least 6 months</a:t>
            </a:r>
          </a:p>
          <a:p>
            <a:pPr lvl="1">
              <a:lnSpc>
                <a:spcPts val="1700"/>
              </a:lnSpc>
            </a:pPr>
            <a:r>
              <a:rPr lang="en-US" sz="1400" dirty="0"/>
              <a:t>If pregnancy potential, agreed to contraception</a:t>
            </a:r>
          </a:p>
          <a:p>
            <a:pPr>
              <a:lnSpc>
                <a:spcPts val="1700"/>
              </a:lnSpc>
              <a:spcBef>
                <a:spcPts val="800"/>
              </a:spcBef>
            </a:pPr>
            <a:r>
              <a:rPr lang="en-US" sz="1400" b="1" dirty="0"/>
              <a:t>Regimens (2:1 randomization)</a:t>
            </a:r>
          </a:p>
          <a:p>
            <a:pPr lvl="1">
              <a:lnSpc>
                <a:spcPts val="1700"/>
              </a:lnSpc>
            </a:pPr>
            <a:r>
              <a:rPr lang="en-US" sz="1400" dirty="0"/>
              <a:t>Bictegravir-TAF-FTC (50/25/200 mg) daily</a:t>
            </a:r>
          </a:p>
          <a:p>
            <a:pPr lvl="1">
              <a:lnSpc>
                <a:spcPts val="1700"/>
              </a:lnSpc>
            </a:pPr>
            <a:r>
              <a:rPr lang="en-US" sz="1400" dirty="0"/>
              <a:t>CAB-RPV (600/900 mg) IM (oral lead-in period optional)</a:t>
            </a:r>
          </a:p>
        </p:txBody>
      </p:sp>
      <p:sp>
        <p:nvSpPr>
          <p:cNvPr id="2" name="Title 1"/>
          <p:cNvSpPr>
            <a:spLocks noGrp="1"/>
          </p:cNvSpPr>
          <p:nvPr>
            <p:ph type="title"/>
          </p:nvPr>
        </p:nvSpPr>
        <p:spPr/>
        <p:txBody>
          <a:bodyPr>
            <a:normAutofit/>
          </a:bodyPr>
          <a:lstStyle/>
          <a:p>
            <a:r>
              <a:rPr lang="en-US" sz="2000" dirty="0"/>
              <a:t>Switch to IM CAB and RPV versus Continued BIC-TAF-FTC</a:t>
            </a:r>
            <a:br>
              <a:rPr lang="en-US" sz="2000" dirty="0"/>
            </a:br>
            <a:r>
              <a:rPr lang="en-US" sz="2000" dirty="0"/>
              <a:t>SOLAR: Study Design</a:t>
            </a:r>
          </a:p>
        </p:txBody>
      </p:sp>
      <p:sp>
        <p:nvSpPr>
          <p:cNvPr id="6" name="Content Placeholder 5"/>
          <p:cNvSpPr>
            <a:spLocks noGrp="1"/>
          </p:cNvSpPr>
          <p:nvPr>
            <p:ph type="body" sz="quarter" idx="16"/>
          </p:nvPr>
        </p:nvSpPr>
        <p:spPr/>
        <p:txBody>
          <a:bodyPr/>
          <a:lstStyle/>
          <a:p>
            <a:r>
              <a:rPr lang="en-US" dirty="0"/>
              <a:t>Source: </a:t>
            </a:r>
            <a:r>
              <a:rPr lang="en-US" dirty="0" err="1"/>
              <a:t>Ramgopal</a:t>
            </a:r>
            <a:r>
              <a:rPr lang="en-US" dirty="0"/>
              <a:t> MN, et al. </a:t>
            </a:r>
            <a:r>
              <a:rPr lang="en-US" dirty="0">
                <a:latin typeface="Helvetica" pitchFamily="2" charset="0"/>
              </a:rPr>
              <a:t>Lancet HIV. 2023;10:e566-77.</a:t>
            </a:r>
            <a:endParaRPr lang="en-US" dirty="0">
              <a:effectLst/>
              <a:latin typeface="Helvetica" pitchFamily="2" charset="0"/>
            </a:endParaRPr>
          </a:p>
        </p:txBody>
      </p:sp>
      <p:sp>
        <p:nvSpPr>
          <p:cNvPr id="4" name="Rectangle 7">
            <a:extLst>
              <a:ext uri="{FF2B5EF4-FFF2-40B4-BE49-F238E27FC236}">
                <a16:creationId xmlns:a16="http://schemas.microsoft.com/office/drawing/2014/main" id="{E02FA8B7-27A8-BDA7-867A-174E411B31E3}"/>
              </a:ext>
            </a:extLst>
          </p:cNvPr>
          <p:cNvSpPr>
            <a:spLocks noChangeArrowheads="1"/>
          </p:cNvSpPr>
          <p:nvPr/>
        </p:nvSpPr>
        <p:spPr bwMode="ltGray">
          <a:xfrm>
            <a:off x="5648487" y="1889759"/>
            <a:ext cx="3251219" cy="818384"/>
          </a:xfrm>
          <a:prstGeom prst="rect">
            <a:avLst/>
          </a:prstGeom>
          <a:solidFill>
            <a:srgbClr val="9E6102">
              <a:alpha val="2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050" i="1" dirty="0">
                <a:latin typeface="Arial" panose="020B0604020202020204" pitchFamily="34" charset="0"/>
                <a:cs typeface="Arial" panose="020B0604020202020204" pitchFamily="34" charset="0"/>
              </a:rPr>
              <a:t>Option 1: switch with no oral lead in period</a:t>
            </a:r>
          </a:p>
          <a:p>
            <a:pPr algn="ctr"/>
            <a:r>
              <a:rPr lang="en-US" sz="1350" b="1" dirty="0">
                <a:solidFill>
                  <a:srgbClr val="000000"/>
                </a:solidFill>
                <a:latin typeface="Arial" panose="020B0604020202020204" pitchFamily="34" charset="0"/>
                <a:cs typeface="Arial" panose="020B0604020202020204" pitchFamily="34" charset="0"/>
              </a:rPr>
              <a:t>IM CAB/RPV every 2 months</a:t>
            </a:r>
          </a:p>
          <a:p>
            <a:pPr algn="ctr"/>
            <a:r>
              <a:rPr lang="en-US" sz="1050" dirty="0">
                <a:solidFill>
                  <a:srgbClr val="000000"/>
                </a:solidFill>
                <a:latin typeface="Arial" panose="020B0604020202020204" pitchFamily="34" charset="0"/>
                <a:cs typeface="Arial" panose="020B0604020202020204" pitchFamily="34" charset="0"/>
              </a:rPr>
              <a:t>(n = 270)</a:t>
            </a:r>
          </a:p>
        </p:txBody>
      </p:sp>
      <p:sp>
        <p:nvSpPr>
          <p:cNvPr id="7" name="Rectangle 7">
            <a:extLst>
              <a:ext uri="{FF2B5EF4-FFF2-40B4-BE49-F238E27FC236}">
                <a16:creationId xmlns:a16="http://schemas.microsoft.com/office/drawing/2014/main" id="{6B4B818F-CD3A-E28B-0031-44DA349BC746}"/>
              </a:ext>
            </a:extLst>
          </p:cNvPr>
          <p:cNvSpPr>
            <a:spLocks noChangeArrowheads="1"/>
          </p:cNvSpPr>
          <p:nvPr/>
        </p:nvSpPr>
        <p:spPr bwMode="ltGray">
          <a:xfrm>
            <a:off x="5648487" y="2707903"/>
            <a:ext cx="966159" cy="818384"/>
          </a:xfrm>
          <a:prstGeom prst="rect">
            <a:avLst/>
          </a:prstGeom>
          <a:solidFill>
            <a:srgbClr val="9E6102">
              <a:alpha val="1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050" i="1" dirty="0">
                <a:latin typeface="Arial" panose="020B0604020202020204" pitchFamily="34" charset="0"/>
                <a:cs typeface="Arial" panose="020B0604020202020204" pitchFamily="34" charset="0"/>
              </a:rPr>
              <a:t>Option 2: oral CAB-RPV lead in</a:t>
            </a:r>
            <a:br>
              <a:rPr lang="en-US" sz="1050" dirty="0">
                <a:solidFill>
                  <a:srgbClr val="000000"/>
                </a:solidFill>
                <a:latin typeface="Arial" panose="020B0604020202020204" pitchFamily="34" charset="0"/>
                <a:cs typeface="Arial" panose="020B0604020202020204" pitchFamily="34" charset="0"/>
              </a:rPr>
            </a:br>
            <a:r>
              <a:rPr lang="en-US" sz="1050" dirty="0">
                <a:solidFill>
                  <a:srgbClr val="000000"/>
                </a:solidFill>
                <a:latin typeface="Arial" panose="020B0604020202020204" pitchFamily="34" charset="0"/>
                <a:cs typeface="Arial" panose="020B0604020202020204" pitchFamily="34" charset="0"/>
              </a:rPr>
              <a:t>(n = 175)</a:t>
            </a:r>
          </a:p>
        </p:txBody>
      </p:sp>
      <p:sp>
        <p:nvSpPr>
          <p:cNvPr id="9" name="TextBox 8">
            <a:extLst>
              <a:ext uri="{FF2B5EF4-FFF2-40B4-BE49-F238E27FC236}">
                <a16:creationId xmlns:a16="http://schemas.microsoft.com/office/drawing/2014/main" id="{C2368B95-DBC2-A4F8-3CB1-6950F855BF8D}"/>
              </a:ext>
            </a:extLst>
          </p:cNvPr>
          <p:cNvSpPr txBox="1"/>
          <p:nvPr/>
        </p:nvSpPr>
        <p:spPr>
          <a:xfrm>
            <a:off x="5658532" y="1200111"/>
            <a:ext cx="956114" cy="300082"/>
          </a:xfrm>
          <a:prstGeom prst="rect">
            <a:avLst/>
          </a:prstGeom>
          <a:solidFill>
            <a:schemeClr val="accent3">
              <a:lumMod val="20000"/>
              <a:lumOff val="80000"/>
            </a:schemeClr>
          </a:solidFill>
          <a:ln>
            <a:solidFill>
              <a:schemeClr val="tx1"/>
            </a:solidFill>
          </a:ln>
        </p:spPr>
        <p:txBody>
          <a:bodyPr wrap="square" rtlCol="0">
            <a:spAutoFit/>
          </a:bodyPr>
          <a:lstStyle/>
          <a:p>
            <a:pPr algn="ctr"/>
            <a:r>
              <a:rPr lang="en-US" sz="1350" dirty="0">
                <a:latin typeface="Arial" panose="020B0604020202020204" pitchFamily="34" charset="0"/>
                <a:cs typeface="Arial" panose="020B0604020202020204" pitchFamily="34" charset="0"/>
              </a:rPr>
              <a:t>Month 1</a:t>
            </a:r>
          </a:p>
        </p:txBody>
      </p:sp>
      <p:sp>
        <p:nvSpPr>
          <p:cNvPr id="10" name="Rectangle 7">
            <a:extLst>
              <a:ext uri="{FF2B5EF4-FFF2-40B4-BE49-F238E27FC236}">
                <a16:creationId xmlns:a16="http://schemas.microsoft.com/office/drawing/2014/main" id="{1E94DB60-D539-6191-A763-4B286AD9948B}"/>
              </a:ext>
            </a:extLst>
          </p:cNvPr>
          <p:cNvSpPr>
            <a:spLocks noChangeArrowheads="1"/>
          </p:cNvSpPr>
          <p:nvPr/>
        </p:nvSpPr>
        <p:spPr bwMode="ltGray">
          <a:xfrm>
            <a:off x="6828780" y="2707903"/>
            <a:ext cx="2070926" cy="818384"/>
          </a:xfrm>
          <a:prstGeom prst="rect">
            <a:avLst/>
          </a:prstGeom>
          <a:solidFill>
            <a:srgbClr val="9E6102">
              <a:alpha val="2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350" b="1" dirty="0">
                <a:solidFill>
                  <a:srgbClr val="000000"/>
                </a:solidFill>
                <a:latin typeface="Arial" panose="020B0604020202020204" pitchFamily="34" charset="0"/>
                <a:cs typeface="Arial" panose="020B0604020202020204" pitchFamily="34" charset="0"/>
              </a:rPr>
              <a:t>IM CAB-RPV every 2 months</a:t>
            </a:r>
          </a:p>
          <a:p>
            <a:pPr algn="ctr"/>
            <a:r>
              <a:rPr lang="en-US" sz="1050" dirty="0">
                <a:solidFill>
                  <a:srgbClr val="000000"/>
                </a:solidFill>
                <a:latin typeface="Arial" panose="020B0604020202020204" pitchFamily="34" charset="0"/>
                <a:cs typeface="Arial" panose="020B0604020202020204" pitchFamily="34" charset="0"/>
              </a:rPr>
              <a:t>(n = 166)</a:t>
            </a:r>
            <a:endParaRPr lang="en-US" sz="900" dirty="0">
              <a:solidFill>
                <a:srgbClr val="000000"/>
              </a:solidFill>
              <a:latin typeface="Arial" panose="020B0604020202020204" pitchFamily="34" charset="0"/>
              <a:cs typeface="Arial" panose="020B0604020202020204" pitchFamily="34" charset="0"/>
            </a:endParaRPr>
          </a:p>
        </p:txBody>
      </p:sp>
      <p:sp>
        <p:nvSpPr>
          <p:cNvPr id="13" name="Line 11">
            <a:extLst>
              <a:ext uri="{FF2B5EF4-FFF2-40B4-BE49-F238E27FC236}">
                <a16:creationId xmlns:a16="http://schemas.microsoft.com/office/drawing/2014/main" id="{7E0F8DE5-D655-CF37-9F11-3613638E706F}"/>
              </a:ext>
            </a:extLst>
          </p:cNvPr>
          <p:cNvSpPr>
            <a:spLocks noChangeAspect="1" noChangeShapeType="1"/>
          </p:cNvSpPr>
          <p:nvPr/>
        </p:nvSpPr>
        <p:spPr bwMode="auto">
          <a:xfrm rot="20430663">
            <a:off x="6632745" y="3117900"/>
            <a:ext cx="197486" cy="72513"/>
          </a:xfrm>
          <a:prstGeom prst="line">
            <a:avLst/>
          </a:prstGeom>
          <a:noFill/>
          <a:ln w="31750">
            <a:solidFill>
              <a:srgbClr val="000000"/>
            </a:solidFill>
            <a:round/>
            <a:headEnd/>
            <a:tailEnd type="triangle" w="med" len="med"/>
          </a:ln>
          <a:effectLst/>
        </p:spPr>
        <p:txBody>
          <a:bodyPr wrap="none" anchor="ctr">
            <a:prstTxWarp prst="textNoShape">
              <a:avLst/>
            </a:prstTxWarp>
          </a:bodyPr>
          <a:lstStyle/>
          <a:p>
            <a:endParaRPr lang="en-US" sz="180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25EFC366-00B5-0ED5-A1E1-8C8A9B7C213B}"/>
              </a:ext>
            </a:extLst>
          </p:cNvPr>
          <p:cNvSpPr txBox="1"/>
          <p:nvPr/>
        </p:nvSpPr>
        <p:spPr>
          <a:xfrm>
            <a:off x="6713620" y="1197798"/>
            <a:ext cx="2186083" cy="300082"/>
          </a:xfrm>
          <a:prstGeom prst="rect">
            <a:avLst/>
          </a:prstGeom>
          <a:solidFill>
            <a:schemeClr val="accent3">
              <a:lumMod val="20000"/>
              <a:lumOff val="80000"/>
            </a:schemeClr>
          </a:solidFill>
          <a:ln>
            <a:solidFill>
              <a:schemeClr val="tx1"/>
            </a:solidFill>
          </a:ln>
        </p:spPr>
        <p:txBody>
          <a:bodyPr wrap="square" rtlCol="0">
            <a:spAutoFit/>
          </a:bodyPr>
          <a:lstStyle/>
          <a:p>
            <a:pPr algn="ctr"/>
            <a:r>
              <a:rPr lang="en-US" sz="1350" dirty="0">
                <a:latin typeface="Arial" panose="020B0604020202020204" pitchFamily="34" charset="0"/>
                <a:cs typeface="Arial" panose="020B0604020202020204" pitchFamily="34" charset="0"/>
              </a:rPr>
              <a:t>Month 11 or 12 of IM ART  </a:t>
            </a:r>
          </a:p>
        </p:txBody>
      </p:sp>
      <p:cxnSp>
        <p:nvCxnSpPr>
          <p:cNvPr id="35" name="Straight Arrow Connector 34">
            <a:extLst>
              <a:ext uri="{FF2B5EF4-FFF2-40B4-BE49-F238E27FC236}">
                <a16:creationId xmlns:a16="http://schemas.microsoft.com/office/drawing/2014/main" id="{68AD1F58-1114-799A-F4A4-74BBC157C085}"/>
              </a:ext>
            </a:extLst>
          </p:cNvPr>
          <p:cNvCxnSpPr/>
          <p:nvPr/>
        </p:nvCxnSpPr>
        <p:spPr>
          <a:xfrm>
            <a:off x="6611552" y="1515132"/>
            <a:ext cx="0" cy="20453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ECE0AE90-75E8-3FFF-2B20-1745D3139232}"/>
              </a:ext>
            </a:extLst>
          </p:cNvPr>
          <p:cNvCxnSpPr/>
          <p:nvPr/>
        </p:nvCxnSpPr>
        <p:spPr>
          <a:xfrm>
            <a:off x="8896038" y="1515132"/>
            <a:ext cx="0" cy="20453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8F0294E5-C62F-AD72-FD19-E504FCACE026}"/>
              </a:ext>
            </a:extLst>
          </p:cNvPr>
          <p:cNvSpPr>
            <a:spLocks noChangeArrowheads="1"/>
          </p:cNvSpPr>
          <p:nvPr/>
        </p:nvSpPr>
        <p:spPr bwMode="ltGray">
          <a:xfrm>
            <a:off x="5658531" y="3808653"/>
            <a:ext cx="3241173" cy="742950"/>
          </a:xfrm>
          <a:prstGeom prst="rect">
            <a:avLst/>
          </a:prstGeom>
          <a:solidFill>
            <a:schemeClr val="accent1">
              <a:alpha val="14770"/>
            </a:scheme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350" b="1" dirty="0">
                <a:solidFill>
                  <a:srgbClr val="000000"/>
                </a:solidFill>
                <a:latin typeface="Arial" panose="020B0604020202020204" pitchFamily="34" charset="0"/>
                <a:cs typeface="Arial" panose="020B0604020202020204" pitchFamily="34" charset="0"/>
              </a:rPr>
              <a:t>Oral BIC-TAF-FTC daily</a:t>
            </a:r>
          </a:p>
          <a:p>
            <a:pPr algn="ctr"/>
            <a:r>
              <a:rPr lang="en-US" sz="1050" dirty="0">
                <a:solidFill>
                  <a:srgbClr val="000000"/>
                </a:solidFill>
                <a:latin typeface="Arial" panose="020B0604020202020204" pitchFamily="34" charset="0"/>
                <a:cs typeface="Arial" panose="020B0604020202020204" pitchFamily="34" charset="0"/>
              </a:rPr>
              <a:t>(n = 227)</a:t>
            </a:r>
          </a:p>
        </p:txBody>
      </p:sp>
    </p:spTree>
    <p:extLst>
      <p:ext uri="{BB962C8B-B14F-4D97-AF65-F5344CB8AC3E}">
        <p14:creationId xmlns:p14="http://schemas.microsoft.com/office/powerpoint/2010/main" val="32430667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to IM CAB and RPV versus Continued BIC-TAF-FTC</a:t>
            </a:r>
            <a:br>
              <a:rPr lang="en-US" sz="2000" dirty="0"/>
            </a:br>
            <a:r>
              <a:rPr lang="en-US" sz="2000" dirty="0"/>
              <a:t>SOLAR: Baseline Characteristics</a:t>
            </a:r>
          </a:p>
        </p:txBody>
      </p:sp>
      <p:sp>
        <p:nvSpPr>
          <p:cNvPr id="6" name="Content Placeholder 5"/>
          <p:cNvSpPr>
            <a:spLocks noGrp="1"/>
          </p:cNvSpPr>
          <p:nvPr>
            <p:ph type="body" sz="quarter" idx="14"/>
          </p:nvPr>
        </p:nvSpPr>
        <p:spPr/>
        <p:txBody>
          <a:bodyPr/>
          <a:lstStyle/>
          <a:p>
            <a:r>
              <a:rPr lang="en-US" dirty="0"/>
              <a:t>Source: </a:t>
            </a:r>
            <a:r>
              <a:rPr lang="en-US" dirty="0" err="1"/>
              <a:t>Ramgopal</a:t>
            </a:r>
            <a:r>
              <a:rPr lang="en-US" dirty="0"/>
              <a:t> MN, et al. </a:t>
            </a:r>
            <a:r>
              <a:rPr lang="en-US" dirty="0">
                <a:latin typeface="Helvetica" pitchFamily="2" charset="0"/>
              </a:rPr>
              <a:t>Lancet HIV. 2023;10:e566-77.</a:t>
            </a:r>
            <a:endParaRPr lang="en-US" dirty="0">
              <a:effectLst/>
              <a:latin typeface="Helvetica" pitchFamily="2" charset="0"/>
            </a:endParaRPr>
          </a:p>
        </p:txBody>
      </p:sp>
      <p:graphicFrame>
        <p:nvGraphicFramePr>
          <p:cNvPr id="11" name="Group 45"/>
          <p:cNvGraphicFramePr>
            <a:graphicFrameLocks noGrp="1"/>
          </p:cNvGraphicFramePr>
          <p:nvPr>
            <p:extLst>
              <p:ext uri="{D42A27DB-BD31-4B8C-83A1-F6EECF244321}">
                <p14:modId xmlns:p14="http://schemas.microsoft.com/office/powerpoint/2010/main" val="3822580032"/>
              </p:ext>
            </p:extLst>
          </p:nvPr>
        </p:nvGraphicFramePr>
        <p:xfrm>
          <a:off x="674370" y="1078230"/>
          <a:ext cx="7772399" cy="3623166"/>
        </p:xfrm>
        <a:graphic>
          <a:graphicData uri="http://schemas.openxmlformats.org/drawingml/2006/table">
            <a:tbl>
              <a:tblPr>
                <a:effectLst/>
              </a:tblPr>
              <a:tblGrid>
                <a:gridCol w="3501081">
                  <a:extLst>
                    <a:ext uri="{9D8B030D-6E8A-4147-A177-3AD203B41FA5}">
                      <a16:colId xmlns:a16="http://schemas.microsoft.com/office/drawing/2014/main" val="20000"/>
                    </a:ext>
                  </a:extLst>
                </a:gridCol>
                <a:gridCol w="2135659">
                  <a:extLst>
                    <a:ext uri="{9D8B030D-6E8A-4147-A177-3AD203B41FA5}">
                      <a16:colId xmlns:a16="http://schemas.microsoft.com/office/drawing/2014/main" val="20001"/>
                    </a:ext>
                  </a:extLst>
                </a:gridCol>
                <a:gridCol w="2135659">
                  <a:extLst>
                    <a:ext uri="{9D8B030D-6E8A-4147-A177-3AD203B41FA5}">
                      <a16:colId xmlns:a16="http://schemas.microsoft.com/office/drawing/2014/main" val="20002"/>
                    </a:ext>
                  </a:extLst>
                </a:gridCol>
              </a:tblGrid>
              <a:tr h="343481">
                <a:tc gridSpan="3">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SOLAR Study Baseline Characteristics</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lumOff val="5000"/>
                      </a:schemeClr>
                    </a:solidFill>
                  </a:tcPr>
                </a:tc>
                <a:tc hMerge="1">
                  <a:txBody>
                    <a:bodyPr/>
                    <a:lstStyle/>
                    <a:p>
                      <a:endParaRPr lang="en-US"/>
                    </a:p>
                  </a:txBody>
                  <a:tcPr/>
                </a:tc>
                <a:tc hMerge="1">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endParaRPr kumimoji="0" lang="en-US" sz="1800" b="1" i="0" u="none" strike="noStrike" cap="none" normalizeH="0" baseline="0" dirty="0">
                        <a:ln>
                          <a:noFill/>
                        </a:ln>
                        <a:solidFill>
                          <a:schemeClr val="bg1"/>
                        </a:solidFill>
                        <a:effectLst/>
                        <a:latin typeface="Arial" pitchFamily="-106" charset="0"/>
                        <a:ea typeface="ＭＳ Ｐゴシック" pitchFamily="-106" charset="-128"/>
                        <a:cs typeface="ＭＳ Ｐゴシック" pitchFamily="-106" charset="-128"/>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89333">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Characteristic</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algn="ctr"/>
                      <a:r>
                        <a:rPr kumimoji="0" lang="en-US" sz="1400" b="1" i="0" u="none" strike="noStrike" cap="none" normalizeH="0" baseline="0" dirty="0">
                          <a:ln>
                            <a:noFill/>
                          </a:ln>
                          <a:solidFill>
                            <a:schemeClr val="bg1"/>
                          </a:solidFill>
                          <a:effectLst/>
                          <a:latin typeface="Arial"/>
                          <a:ea typeface="ＭＳ Ｐゴシック" pitchFamily="-106" charset="-128"/>
                          <a:cs typeface="Arial"/>
                        </a:rPr>
                        <a:t>IM CAB-RPV</a:t>
                      </a:r>
                      <a:br>
                        <a:rPr kumimoji="0" lang="en-US" sz="1400" b="1" i="0" u="none" strike="noStrike" cap="none" normalizeH="0" baseline="0" dirty="0">
                          <a:ln>
                            <a:noFill/>
                          </a:ln>
                          <a:solidFill>
                            <a:schemeClr val="bg1"/>
                          </a:solidFill>
                          <a:effectLst/>
                          <a:latin typeface="Arial"/>
                          <a:ea typeface="ＭＳ Ｐゴシック" pitchFamily="-106" charset="-128"/>
                          <a:cs typeface="Arial"/>
                        </a:rPr>
                      </a:br>
                      <a:r>
                        <a:rPr kumimoji="0" lang="en-US" sz="1200" b="0" i="0" u="none" strike="noStrike" cap="none" normalizeH="0" baseline="0" dirty="0">
                          <a:ln>
                            <a:noFill/>
                          </a:ln>
                          <a:solidFill>
                            <a:schemeClr val="bg1"/>
                          </a:solidFill>
                          <a:effectLst/>
                          <a:latin typeface="Arial"/>
                          <a:ea typeface="ＭＳ Ｐゴシック" pitchFamily="-106" charset="-128"/>
                          <a:cs typeface="Arial"/>
                        </a:rPr>
                        <a:t>(n = 447)</a:t>
                      </a:r>
                      <a:endParaRPr lang="en-US" sz="1200" b="0" dirty="0">
                        <a:solidFill>
                          <a:schemeClr val="bg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9E6102"/>
                    </a:solidFill>
                  </a:tcPr>
                </a:tc>
                <a:tc>
                  <a:txBody>
                    <a:bodyPr/>
                    <a:lstStyle/>
                    <a:p>
                      <a:pPr marL="0" marR="0" lvl="0" indent="0" algn="ctr"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BIC-TAF-FTC</a:t>
                      </a:r>
                      <a:br>
                        <a:rPr kumimoji="0" lang="en-US" sz="1400" b="1" i="0" u="none" strike="noStrike" cap="none" normalizeH="0" baseline="0" dirty="0">
                          <a:ln>
                            <a:noFill/>
                          </a:ln>
                          <a:solidFill>
                            <a:schemeClr val="bg1"/>
                          </a:solidFill>
                          <a:effectLst/>
                          <a:latin typeface="Arial"/>
                          <a:ea typeface="ＭＳ Ｐゴシック" pitchFamily="-106" charset="-128"/>
                          <a:cs typeface="Arial"/>
                        </a:rPr>
                      </a:br>
                      <a:r>
                        <a:rPr kumimoji="0" lang="en-US" sz="1200" b="0" i="0" u="none" strike="noStrike" cap="none" normalizeH="0" baseline="0" dirty="0">
                          <a:ln>
                            <a:noFill/>
                          </a:ln>
                          <a:solidFill>
                            <a:schemeClr val="bg1"/>
                          </a:solidFill>
                          <a:effectLst/>
                          <a:latin typeface="Arial"/>
                          <a:ea typeface="ＭＳ Ｐゴシック" pitchFamily="-106" charset="-128"/>
                          <a:cs typeface="Arial"/>
                        </a:rPr>
                        <a:t>(n = 223)</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1"/>
                  </a:ext>
                </a:extLst>
              </a:tr>
              <a:tr h="336294">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Median age, years (range)</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50000"/>
                        <a:lumOff val="50000"/>
                        <a:alpha val="10000"/>
                      </a:scheme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37 (18-74)</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E6102">
                        <a:alpha val="10000"/>
                      </a:srgb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37 (18-66)</a:t>
                      </a:r>
                      <a:endParaRPr lang="en-US" sz="14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10000"/>
                      </a:srgbClr>
                    </a:solidFill>
                  </a:tcPr>
                </a:tc>
                <a:extLst>
                  <a:ext uri="{0D108BD9-81ED-4DB2-BD59-A6C34878D82A}">
                    <a16:rowId xmlns:a16="http://schemas.microsoft.com/office/drawing/2014/main" val="10002"/>
                  </a:ext>
                </a:extLst>
              </a:tr>
              <a:tr h="336294">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Age ≥50 years, n (%)</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50000"/>
                        <a:lumOff val="50000"/>
                        <a:alpha val="25000"/>
                      </a:scheme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86 (19%)</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E6102">
                        <a:alpha val="25000"/>
                      </a:srgb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42 (19%)</a:t>
                      </a:r>
                      <a:endParaRPr lang="en-US" sz="14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25000"/>
                      </a:srgbClr>
                    </a:solidFill>
                  </a:tcPr>
                </a:tc>
                <a:extLst>
                  <a:ext uri="{0D108BD9-81ED-4DB2-BD59-A6C34878D82A}">
                    <a16:rowId xmlns:a16="http://schemas.microsoft.com/office/drawing/2014/main" val="10003"/>
                  </a:ext>
                </a:extLst>
              </a:tr>
              <a:tr h="336294">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Cisgender female, n (%)</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50000"/>
                        <a:lumOff val="50000"/>
                        <a:alpha val="10000"/>
                      </a:scheme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76 (17%)</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E6102">
                        <a:alpha val="10000"/>
                      </a:srgb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41 (18%)</a:t>
                      </a:r>
                      <a:endParaRPr lang="en-US" sz="14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10000"/>
                      </a:srgbClr>
                    </a:solidFill>
                  </a:tcPr>
                </a:tc>
                <a:extLst>
                  <a:ext uri="{0D108BD9-81ED-4DB2-BD59-A6C34878D82A}">
                    <a16:rowId xmlns:a16="http://schemas.microsoft.com/office/drawing/2014/main" val="10004"/>
                  </a:ext>
                </a:extLst>
              </a:tr>
              <a:tr h="336294">
                <a:tc>
                  <a:txBody>
                    <a:bodyPr/>
                    <a:lstStyle/>
                    <a:p>
                      <a:pPr marL="0" marR="0" lvl="0" indent="0" algn="l" defTabSz="457200" rtl="0" eaLnBrk="0" fontAlgn="base" latinLnBrk="0" hangingPunct="0">
                        <a:lnSpc>
                          <a:spcPct val="100000"/>
                        </a:lnSpc>
                        <a:spcBef>
                          <a:spcPct val="0"/>
                        </a:spcBef>
                        <a:spcAft>
                          <a:spcPct val="0"/>
                        </a:spcAft>
                        <a:buClrTx/>
                        <a:buSzTx/>
                        <a:buFontTx/>
                        <a:buNone/>
                        <a:tabLst/>
                      </a:pPr>
                      <a:r>
                        <a:rPr lang="en-US" sz="1400" kern="1200" dirty="0">
                          <a:solidFill>
                            <a:schemeClr val="tx1"/>
                          </a:solidFill>
                          <a:effectLst/>
                          <a:latin typeface="Arial"/>
                          <a:ea typeface="+mn-ea"/>
                          <a:cs typeface="Arial"/>
                        </a:rPr>
                        <a:t>Cisgender male, n (%)</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50000"/>
                        <a:lumOff val="50000"/>
                        <a:alpha val="25000"/>
                      </a:scheme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359 (80%)</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E6102">
                        <a:alpha val="25000"/>
                      </a:srgb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178 (80%)</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25000"/>
                      </a:srgbClr>
                    </a:solidFill>
                  </a:tcPr>
                </a:tc>
                <a:extLst>
                  <a:ext uri="{0D108BD9-81ED-4DB2-BD59-A6C34878D82A}">
                    <a16:rowId xmlns:a16="http://schemas.microsoft.com/office/drawing/2014/main" val="10005"/>
                  </a:ext>
                </a:extLst>
              </a:tr>
              <a:tr h="336294">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Transgender female, n (%)</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50000"/>
                        <a:lumOff val="50000"/>
                        <a:alpha val="10000"/>
                      </a:scheme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9 (2%)</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E6102">
                        <a:alpha val="10000"/>
                      </a:srgb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3 (1%)</a:t>
                      </a:r>
                      <a:endParaRPr lang="en-US" sz="14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10000"/>
                      </a:srgbClr>
                    </a:solidFill>
                  </a:tcPr>
                </a:tc>
                <a:extLst>
                  <a:ext uri="{0D108BD9-81ED-4DB2-BD59-A6C34878D82A}">
                    <a16:rowId xmlns:a16="http://schemas.microsoft.com/office/drawing/2014/main" val="10006"/>
                  </a:ext>
                </a:extLst>
              </a:tr>
              <a:tr h="336294">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Transgender male, n (%)</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25000"/>
                      </a:scheme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1 (&lt;1%)</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E6102">
                        <a:alpha val="25000"/>
                      </a:srgb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0</a:t>
                      </a:r>
                      <a:endParaRPr lang="en-US" sz="14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25000"/>
                      </a:srgbClr>
                    </a:solidFill>
                  </a:tcPr>
                </a:tc>
                <a:extLst>
                  <a:ext uri="{0D108BD9-81ED-4DB2-BD59-A6C34878D82A}">
                    <a16:rowId xmlns:a16="http://schemas.microsoft.com/office/drawing/2014/main" val="10007"/>
                  </a:ext>
                </a:extLst>
              </a:tr>
              <a:tr h="336294">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a:ea typeface="ＭＳ Ｐゴシック" pitchFamily="-106" charset="-128"/>
                          <a:cs typeface="Arial"/>
                        </a:rPr>
                        <a:t>Gender non-binary, n (%)</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15000"/>
                      </a:schemeClr>
                    </a:solidFill>
                  </a:tcPr>
                </a:tc>
                <a:tc>
                  <a:txBody>
                    <a:bodyPr/>
                    <a:lstStyle/>
                    <a:p>
                      <a:pPr algn="ctr">
                        <a:lnSpc>
                          <a:spcPct val="80000"/>
                        </a:lnSpc>
                        <a:spcBef>
                          <a:spcPct val="67000"/>
                        </a:spcBef>
                        <a:buFont typeface="Symbol" charset="0"/>
                        <a:buNone/>
                        <a:defRPr/>
                      </a:pPr>
                      <a:r>
                        <a:rPr lang="en-US" sz="1400" b="0" dirty="0">
                          <a:solidFill>
                            <a:schemeClr val="tx1"/>
                          </a:solidFill>
                          <a:latin typeface="Arial"/>
                          <a:cs typeface="Arial"/>
                        </a:rPr>
                        <a:t>1 (&lt;1%)</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E6102">
                        <a:alpha val="15000"/>
                      </a:srgbClr>
                    </a:solidFill>
                  </a:tcPr>
                </a:tc>
                <a:tc>
                  <a:txBody>
                    <a:bodyPr/>
                    <a:lstStyle/>
                    <a:p>
                      <a:pPr algn="ctr">
                        <a:lnSpc>
                          <a:spcPct val="80000"/>
                        </a:lnSpc>
                        <a:spcBef>
                          <a:spcPct val="67000"/>
                        </a:spcBef>
                        <a:buFont typeface="Symbol" charset="0"/>
                        <a:buNone/>
                        <a:defRPr/>
                      </a:pPr>
                      <a:r>
                        <a:rPr lang="en-US" sz="1400" b="0" dirty="0">
                          <a:solidFill>
                            <a:schemeClr val="tx1"/>
                          </a:solidFill>
                          <a:latin typeface="Arial"/>
                          <a:cs typeface="Arial"/>
                        </a:rPr>
                        <a:t>0</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15000"/>
                      </a:srgbClr>
                    </a:solidFill>
                  </a:tcPr>
                </a:tc>
                <a:extLst>
                  <a:ext uri="{0D108BD9-81ED-4DB2-BD59-A6C34878D82A}">
                    <a16:rowId xmlns:a16="http://schemas.microsoft.com/office/drawing/2014/main" val="4012541702"/>
                  </a:ext>
                </a:extLst>
              </a:tr>
              <a:tr h="336294">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a:ea typeface="ＭＳ Ｐゴシック" pitchFamily="-106" charset="-128"/>
                          <a:cs typeface="Arial"/>
                        </a:rPr>
                        <a:t>Other gender, n (%)</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25000"/>
                      </a:schemeClr>
                    </a:solidFill>
                  </a:tcPr>
                </a:tc>
                <a:tc>
                  <a:txBody>
                    <a:bodyPr/>
                    <a:lstStyle/>
                    <a:p>
                      <a:pPr algn="ctr">
                        <a:lnSpc>
                          <a:spcPct val="80000"/>
                        </a:lnSpc>
                        <a:spcBef>
                          <a:spcPct val="67000"/>
                        </a:spcBef>
                        <a:buFont typeface="Symbol" charset="0"/>
                        <a:buNone/>
                        <a:defRPr/>
                      </a:pPr>
                      <a:r>
                        <a:rPr lang="en-US" sz="1400" b="0" dirty="0">
                          <a:solidFill>
                            <a:schemeClr val="tx1"/>
                          </a:solidFill>
                          <a:latin typeface="Arial"/>
                          <a:cs typeface="Arial"/>
                        </a:rPr>
                        <a:t>1 (&lt;1%)</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E6102">
                        <a:alpha val="25000"/>
                      </a:srgbClr>
                    </a:solidFill>
                  </a:tcPr>
                </a:tc>
                <a:tc>
                  <a:txBody>
                    <a:bodyPr/>
                    <a:lstStyle/>
                    <a:p>
                      <a:pPr algn="ctr">
                        <a:lnSpc>
                          <a:spcPct val="80000"/>
                        </a:lnSpc>
                        <a:spcBef>
                          <a:spcPct val="67000"/>
                        </a:spcBef>
                        <a:buFont typeface="Symbol" charset="0"/>
                        <a:buNone/>
                        <a:defRPr/>
                      </a:pPr>
                      <a:r>
                        <a:rPr lang="en-US" sz="1400" b="0" dirty="0">
                          <a:solidFill>
                            <a:schemeClr val="tx1"/>
                          </a:solidFill>
                          <a:latin typeface="Arial"/>
                          <a:cs typeface="Arial"/>
                        </a:rPr>
                        <a:t>1 (&lt;1%)</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25000"/>
                      </a:srgbClr>
                    </a:solidFill>
                  </a:tcPr>
                </a:tc>
                <a:extLst>
                  <a:ext uri="{0D108BD9-81ED-4DB2-BD59-A6C34878D82A}">
                    <a16:rowId xmlns:a16="http://schemas.microsoft.com/office/drawing/2014/main" val="866338865"/>
                  </a:ext>
                </a:extLst>
              </a:tr>
            </a:tbl>
          </a:graphicData>
        </a:graphic>
      </p:graphicFrame>
    </p:spTree>
    <p:extLst>
      <p:ext uri="{BB962C8B-B14F-4D97-AF65-F5344CB8AC3E}">
        <p14:creationId xmlns:p14="http://schemas.microsoft.com/office/powerpoint/2010/main" val="301412957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to IM CAB and RPV versus Continued BIC-TAF-FTC</a:t>
            </a:r>
            <a:br>
              <a:rPr lang="en-US" sz="2000" dirty="0"/>
            </a:br>
            <a:r>
              <a:rPr lang="en-US" sz="2000" dirty="0"/>
              <a:t>SOLAR: Baseline Characteristics</a:t>
            </a:r>
          </a:p>
        </p:txBody>
      </p:sp>
      <p:sp>
        <p:nvSpPr>
          <p:cNvPr id="6" name="Content Placeholder 5"/>
          <p:cNvSpPr>
            <a:spLocks noGrp="1"/>
          </p:cNvSpPr>
          <p:nvPr>
            <p:ph type="body" sz="quarter" idx="14"/>
          </p:nvPr>
        </p:nvSpPr>
        <p:spPr/>
        <p:txBody>
          <a:bodyPr/>
          <a:lstStyle/>
          <a:p>
            <a:r>
              <a:rPr lang="en-US" dirty="0"/>
              <a:t>Source: </a:t>
            </a:r>
            <a:r>
              <a:rPr lang="en-US" dirty="0" err="1"/>
              <a:t>Ramgopal</a:t>
            </a:r>
            <a:r>
              <a:rPr lang="en-US" dirty="0"/>
              <a:t> MN, et al. </a:t>
            </a:r>
            <a:r>
              <a:rPr lang="en-US" dirty="0">
                <a:latin typeface="Helvetica" pitchFamily="2" charset="0"/>
              </a:rPr>
              <a:t>Lancet HIV. 2023;10:e566-77.</a:t>
            </a:r>
            <a:endParaRPr lang="en-US" dirty="0"/>
          </a:p>
        </p:txBody>
      </p:sp>
      <p:graphicFrame>
        <p:nvGraphicFramePr>
          <p:cNvPr id="11" name="Group 45"/>
          <p:cNvGraphicFramePr>
            <a:graphicFrameLocks noGrp="1"/>
          </p:cNvGraphicFramePr>
          <p:nvPr>
            <p:extLst>
              <p:ext uri="{D42A27DB-BD31-4B8C-83A1-F6EECF244321}">
                <p14:modId xmlns:p14="http://schemas.microsoft.com/office/powerpoint/2010/main" val="4000540240"/>
              </p:ext>
            </p:extLst>
          </p:nvPr>
        </p:nvGraphicFramePr>
        <p:xfrm>
          <a:off x="674370" y="1078230"/>
          <a:ext cx="7772399" cy="3626119"/>
        </p:xfrm>
        <a:graphic>
          <a:graphicData uri="http://schemas.openxmlformats.org/drawingml/2006/table">
            <a:tbl>
              <a:tblPr>
                <a:effectLst/>
              </a:tblPr>
              <a:tblGrid>
                <a:gridCol w="3501081">
                  <a:extLst>
                    <a:ext uri="{9D8B030D-6E8A-4147-A177-3AD203B41FA5}">
                      <a16:colId xmlns:a16="http://schemas.microsoft.com/office/drawing/2014/main" val="20000"/>
                    </a:ext>
                  </a:extLst>
                </a:gridCol>
                <a:gridCol w="2135659">
                  <a:extLst>
                    <a:ext uri="{9D8B030D-6E8A-4147-A177-3AD203B41FA5}">
                      <a16:colId xmlns:a16="http://schemas.microsoft.com/office/drawing/2014/main" val="20001"/>
                    </a:ext>
                  </a:extLst>
                </a:gridCol>
                <a:gridCol w="2135659">
                  <a:extLst>
                    <a:ext uri="{9D8B030D-6E8A-4147-A177-3AD203B41FA5}">
                      <a16:colId xmlns:a16="http://schemas.microsoft.com/office/drawing/2014/main" val="20002"/>
                    </a:ext>
                  </a:extLst>
                </a:gridCol>
              </a:tblGrid>
              <a:tr h="314563">
                <a:tc gridSpan="3">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SOLAR Study Baseline Characteristics: Continued</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lumOff val="5000"/>
                      </a:schemeClr>
                    </a:solidFill>
                  </a:tcPr>
                </a:tc>
                <a:tc hMerge="1">
                  <a:txBody>
                    <a:bodyPr/>
                    <a:lstStyle/>
                    <a:p>
                      <a:endParaRPr lang="en-US"/>
                    </a:p>
                  </a:txBody>
                  <a:tcPr/>
                </a:tc>
                <a:tc hMerge="1">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endParaRPr kumimoji="0" lang="en-US" sz="1800" b="1" i="0" u="none" strike="noStrike" cap="none" normalizeH="0" baseline="0" dirty="0">
                        <a:ln>
                          <a:noFill/>
                        </a:ln>
                        <a:solidFill>
                          <a:schemeClr val="bg1"/>
                        </a:solidFill>
                        <a:effectLst/>
                        <a:latin typeface="Arial" pitchFamily="-106" charset="0"/>
                        <a:ea typeface="ＭＳ Ｐゴシック" pitchFamily="-106" charset="-128"/>
                        <a:cs typeface="ＭＳ Ｐゴシック" pitchFamily="-106" charset="-128"/>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39718">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Characteristic</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algn="ctr"/>
                      <a:r>
                        <a:rPr kumimoji="0" lang="en-US" sz="1400" b="1" i="0" u="none" strike="noStrike" cap="none" normalizeH="0" baseline="0" dirty="0">
                          <a:ln>
                            <a:noFill/>
                          </a:ln>
                          <a:solidFill>
                            <a:schemeClr val="bg1"/>
                          </a:solidFill>
                          <a:effectLst/>
                          <a:latin typeface="Arial"/>
                          <a:ea typeface="ＭＳ Ｐゴシック" pitchFamily="-106" charset="-128"/>
                          <a:cs typeface="Arial"/>
                        </a:rPr>
                        <a:t>IM CAB-RPV</a:t>
                      </a:r>
                      <a:br>
                        <a:rPr kumimoji="0" lang="en-US" sz="1400" b="1" i="0" u="none" strike="noStrike" cap="none" normalizeH="0" baseline="0" dirty="0">
                          <a:ln>
                            <a:noFill/>
                          </a:ln>
                          <a:solidFill>
                            <a:schemeClr val="bg1"/>
                          </a:solidFill>
                          <a:effectLst/>
                          <a:latin typeface="Arial"/>
                          <a:ea typeface="ＭＳ Ｐゴシック" pitchFamily="-106" charset="-128"/>
                          <a:cs typeface="Arial"/>
                        </a:rPr>
                      </a:br>
                      <a:r>
                        <a:rPr kumimoji="0" lang="en-US" sz="1200" b="0" i="0" u="none" strike="noStrike" cap="none" normalizeH="0" baseline="0" dirty="0">
                          <a:ln>
                            <a:noFill/>
                          </a:ln>
                          <a:solidFill>
                            <a:schemeClr val="bg1"/>
                          </a:solidFill>
                          <a:effectLst/>
                          <a:latin typeface="Arial"/>
                          <a:ea typeface="ＭＳ Ｐゴシック" pitchFamily="-106" charset="-128"/>
                          <a:cs typeface="Arial"/>
                        </a:rPr>
                        <a:t>(n = 447)</a:t>
                      </a:r>
                      <a:endParaRPr lang="en-US" sz="1200" b="0" dirty="0">
                        <a:solidFill>
                          <a:schemeClr val="bg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9E6102"/>
                    </a:solidFill>
                  </a:tcPr>
                </a:tc>
                <a:tc>
                  <a:txBody>
                    <a:bodyPr/>
                    <a:lstStyle/>
                    <a:p>
                      <a:pPr marL="0" marR="0" lvl="0" indent="0" algn="ctr"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BIC-TAF-FTC</a:t>
                      </a:r>
                      <a:br>
                        <a:rPr kumimoji="0" lang="en-US" sz="1400" b="1" i="0" u="none" strike="noStrike" cap="none" normalizeH="0" baseline="0" dirty="0">
                          <a:ln>
                            <a:noFill/>
                          </a:ln>
                          <a:solidFill>
                            <a:schemeClr val="bg1"/>
                          </a:solidFill>
                          <a:effectLst/>
                          <a:latin typeface="Arial"/>
                          <a:ea typeface="ＭＳ Ｐゴシック" pitchFamily="-106" charset="-128"/>
                          <a:cs typeface="Arial"/>
                        </a:rPr>
                      </a:br>
                      <a:r>
                        <a:rPr kumimoji="0" lang="en-US" sz="1200" b="0" i="0" u="none" strike="noStrike" cap="none" normalizeH="0" baseline="0" dirty="0">
                          <a:ln>
                            <a:noFill/>
                          </a:ln>
                          <a:solidFill>
                            <a:schemeClr val="bg1"/>
                          </a:solidFill>
                          <a:effectLst/>
                          <a:latin typeface="Arial"/>
                          <a:ea typeface="ＭＳ Ｐゴシック" pitchFamily="-106" charset="-128"/>
                          <a:cs typeface="Arial"/>
                        </a:rPr>
                        <a:t>(n = 223)</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1"/>
                  </a:ext>
                </a:extLst>
              </a:tr>
              <a:tr h="307982">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White race, n (%)</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50000"/>
                        <a:lumOff val="50000"/>
                        <a:alpha val="10000"/>
                      </a:scheme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307 (69%)</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E6102">
                        <a:alpha val="10000"/>
                      </a:srgb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156 (70%)</a:t>
                      </a:r>
                      <a:endParaRPr lang="en-US" sz="14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10000"/>
                      </a:srgbClr>
                    </a:solidFill>
                  </a:tcPr>
                </a:tc>
                <a:extLst>
                  <a:ext uri="{0D108BD9-81ED-4DB2-BD59-A6C34878D82A}">
                    <a16:rowId xmlns:a16="http://schemas.microsoft.com/office/drawing/2014/main" val="10002"/>
                  </a:ext>
                </a:extLst>
              </a:tr>
              <a:tr h="307982">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Black or African American race, n (%)</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50000"/>
                        <a:lumOff val="50000"/>
                        <a:alpha val="25000"/>
                      </a:scheme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95 (21%)</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E6102">
                        <a:alpha val="25000"/>
                      </a:srgb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49 (22%)</a:t>
                      </a:r>
                      <a:endParaRPr lang="en-US" sz="14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25000"/>
                      </a:srgbClr>
                    </a:solidFill>
                  </a:tcPr>
                </a:tc>
                <a:extLst>
                  <a:ext uri="{0D108BD9-81ED-4DB2-BD59-A6C34878D82A}">
                    <a16:rowId xmlns:a16="http://schemas.microsoft.com/office/drawing/2014/main" val="10003"/>
                  </a:ext>
                </a:extLst>
              </a:tr>
              <a:tr h="307982">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Asian race, n (%)</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50000"/>
                        <a:lumOff val="50000"/>
                        <a:alpha val="10000"/>
                      </a:scheme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23 (5%)</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E6102">
                        <a:alpha val="10000"/>
                      </a:srgb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11 (5%)</a:t>
                      </a:r>
                      <a:endParaRPr lang="en-US" sz="14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10000"/>
                      </a:srgbClr>
                    </a:solidFill>
                  </a:tcPr>
                </a:tc>
                <a:extLst>
                  <a:ext uri="{0D108BD9-81ED-4DB2-BD59-A6C34878D82A}">
                    <a16:rowId xmlns:a16="http://schemas.microsoft.com/office/drawing/2014/main" val="10004"/>
                  </a:ext>
                </a:extLst>
              </a:tr>
              <a:tr h="307982">
                <a:tc>
                  <a:txBody>
                    <a:bodyPr/>
                    <a:lstStyle/>
                    <a:p>
                      <a:pPr marL="0" marR="0" lvl="0" indent="0" algn="l" defTabSz="457200" rtl="0" eaLnBrk="0" fontAlgn="base" latinLnBrk="0" hangingPunct="0">
                        <a:lnSpc>
                          <a:spcPct val="100000"/>
                        </a:lnSpc>
                        <a:spcBef>
                          <a:spcPct val="0"/>
                        </a:spcBef>
                        <a:spcAft>
                          <a:spcPct val="0"/>
                        </a:spcAft>
                        <a:buClrTx/>
                        <a:buSzTx/>
                        <a:buFontTx/>
                        <a:buNone/>
                        <a:tabLst/>
                      </a:pPr>
                      <a:r>
                        <a:rPr lang="en-US" sz="1400" kern="1200" dirty="0">
                          <a:solidFill>
                            <a:schemeClr val="tx1"/>
                          </a:solidFill>
                          <a:effectLst/>
                          <a:latin typeface="Arial"/>
                          <a:ea typeface="+mn-ea"/>
                          <a:cs typeface="Arial"/>
                        </a:rPr>
                        <a:t>Other race, n (%)</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50000"/>
                        <a:lumOff val="50000"/>
                        <a:alpha val="25000"/>
                      </a:scheme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22 (5%)</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E6102">
                        <a:alpha val="25000"/>
                      </a:srgb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7 (3%)</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25000"/>
                      </a:srgbClr>
                    </a:solidFill>
                  </a:tcPr>
                </a:tc>
                <a:extLst>
                  <a:ext uri="{0D108BD9-81ED-4DB2-BD59-A6C34878D82A}">
                    <a16:rowId xmlns:a16="http://schemas.microsoft.com/office/drawing/2014/main" val="10005"/>
                  </a:ext>
                </a:extLst>
              </a:tr>
              <a:tr h="307982">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Hispanic or Latinx ethnicity, n (%)</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50000"/>
                        <a:lumOff val="50000"/>
                        <a:alpha val="10000"/>
                      </a:scheme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93 (21%)</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E6102">
                        <a:alpha val="10000"/>
                      </a:srgb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38 (17%)</a:t>
                      </a:r>
                      <a:endParaRPr lang="en-US" sz="14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10000"/>
                      </a:srgbClr>
                    </a:solidFill>
                  </a:tcPr>
                </a:tc>
                <a:extLst>
                  <a:ext uri="{0D108BD9-81ED-4DB2-BD59-A6C34878D82A}">
                    <a16:rowId xmlns:a16="http://schemas.microsoft.com/office/drawing/2014/main" val="10006"/>
                  </a:ext>
                </a:extLst>
              </a:tr>
              <a:tr h="307982">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BMI, kg/m</a:t>
                      </a:r>
                      <a:r>
                        <a:rPr lang="en-US" sz="1400" kern="1200" baseline="30000" dirty="0">
                          <a:solidFill>
                            <a:schemeClr val="tx1"/>
                          </a:solidFill>
                          <a:effectLst/>
                          <a:latin typeface="Arial"/>
                          <a:ea typeface="+mn-ea"/>
                          <a:cs typeface="Arial"/>
                        </a:rPr>
                        <a:t>2</a:t>
                      </a:r>
                      <a:r>
                        <a:rPr lang="en-US" sz="1400" kern="1200" dirty="0">
                          <a:solidFill>
                            <a:schemeClr val="tx1"/>
                          </a:solidFill>
                          <a:effectLst/>
                          <a:latin typeface="Arial"/>
                          <a:ea typeface="+mn-ea"/>
                          <a:cs typeface="Arial"/>
                        </a:rPr>
                        <a:t>, median (IQR)</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25000"/>
                      </a:scheme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26.0 (23.2-29.4)</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E6102">
                        <a:alpha val="25000"/>
                      </a:srgb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25.4 (23.4-29.6)</a:t>
                      </a:r>
                      <a:endParaRPr lang="en-US" sz="14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25000"/>
                      </a:srgbClr>
                    </a:solidFill>
                  </a:tcPr>
                </a:tc>
                <a:extLst>
                  <a:ext uri="{0D108BD9-81ED-4DB2-BD59-A6C34878D82A}">
                    <a16:rowId xmlns:a16="http://schemas.microsoft.com/office/drawing/2014/main" val="10007"/>
                  </a:ext>
                </a:extLst>
              </a:tr>
              <a:tr h="307982">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a:ea typeface="ＭＳ Ｐゴシック" pitchFamily="-106" charset="-128"/>
                          <a:cs typeface="Arial"/>
                        </a:rPr>
                        <a:t>BMI ≥30, n (%)</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15000"/>
                      </a:schemeClr>
                    </a:solidFill>
                  </a:tcPr>
                </a:tc>
                <a:tc>
                  <a:txBody>
                    <a:bodyPr/>
                    <a:lstStyle/>
                    <a:p>
                      <a:pPr algn="ctr">
                        <a:lnSpc>
                          <a:spcPct val="80000"/>
                        </a:lnSpc>
                        <a:spcBef>
                          <a:spcPct val="67000"/>
                        </a:spcBef>
                        <a:buFont typeface="Symbol" charset="0"/>
                        <a:buNone/>
                        <a:defRPr/>
                      </a:pPr>
                      <a:r>
                        <a:rPr lang="en-US" sz="1400" b="0" dirty="0">
                          <a:solidFill>
                            <a:schemeClr val="tx1"/>
                          </a:solidFill>
                          <a:latin typeface="Arial"/>
                          <a:cs typeface="Arial"/>
                        </a:rPr>
                        <a:t>93 (21%)</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E6102">
                        <a:alpha val="15000"/>
                      </a:srgbClr>
                    </a:solidFill>
                  </a:tcPr>
                </a:tc>
                <a:tc>
                  <a:txBody>
                    <a:bodyPr/>
                    <a:lstStyle/>
                    <a:p>
                      <a:pPr algn="ctr">
                        <a:lnSpc>
                          <a:spcPct val="80000"/>
                        </a:lnSpc>
                        <a:spcBef>
                          <a:spcPct val="67000"/>
                        </a:spcBef>
                        <a:buFont typeface="Symbol" charset="0"/>
                        <a:buNone/>
                        <a:defRPr/>
                      </a:pPr>
                      <a:r>
                        <a:rPr lang="en-US" sz="1400" b="0" dirty="0">
                          <a:solidFill>
                            <a:schemeClr val="tx1"/>
                          </a:solidFill>
                          <a:latin typeface="Arial"/>
                          <a:cs typeface="Arial"/>
                        </a:rPr>
                        <a:t>52 (23%)</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15000"/>
                      </a:srgbClr>
                    </a:solidFill>
                  </a:tcPr>
                </a:tc>
                <a:extLst>
                  <a:ext uri="{0D108BD9-81ED-4DB2-BD59-A6C34878D82A}">
                    <a16:rowId xmlns:a16="http://schemas.microsoft.com/office/drawing/2014/main" val="4012541702"/>
                  </a:ext>
                </a:extLst>
              </a:tr>
              <a:tr h="307982">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Duration previous ART, years (median)</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25000"/>
                      </a:scheme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2.58</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E6102">
                        <a:alpha val="25000"/>
                      </a:srgbClr>
                    </a:solidFill>
                  </a:tcPr>
                </a:tc>
                <a:tc>
                  <a:txBody>
                    <a:bodyPr/>
                    <a:lstStyle/>
                    <a:p>
                      <a:pPr algn="ctr">
                        <a:lnSpc>
                          <a:spcPct val="80000"/>
                        </a:lnSpc>
                        <a:spcBef>
                          <a:spcPct val="67000"/>
                        </a:spcBef>
                        <a:buFont typeface="Symbol" charset="0"/>
                        <a:buNone/>
                        <a:defRPr/>
                      </a:pPr>
                      <a:r>
                        <a:rPr lang="en-US" sz="1400" b="0" kern="1200" dirty="0">
                          <a:solidFill>
                            <a:schemeClr val="tx1"/>
                          </a:solidFill>
                          <a:effectLst/>
                          <a:latin typeface="Arial"/>
                          <a:ea typeface="+mn-ea"/>
                          <a:cs typeface="Arial"/>
                        </a:rPr>
                        <a:t>2.47</a:t>
                      </a:r>
                      <a:endParaRPr lang="en-US" sz="14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25000"/>
                      </a:srgbClr>
                    </a:solidFill>
                  </a:tcPr>
                </a:tc>
                <a:extLst>
                  <a:ext uri="{0D108BD9-81ED-4DB2-BD59-A6C34878D82A}">
                    <a16:rowId xmlns:a16="http://schemas.microsoft.com/office/drawing/2014/main" val="2899826607"/>
                  </a:ext>
                </a:extLst>
              </a:tr>
              <a:tr h="307982">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a:ea typeface="ＭＳ Ｐゴシック" pitchFamily="-106" charset="-128"/>
                          <a:cs typeface="Arial"/>
                        </a:rPr>
                        <a:t>CD4 count, cells/mm</a:t>
                      </a:r>
                      <a:r>
                        <a:rPr kumimoji="0" lang="en-US" sz="1400" b="0" i="0" u="none" strike="noStrike" cap="none" normalizeH="0" baseline="30000" dirty="0">
                          <a:ln>
                            <a:noFill/>
                          </a:ln>
                          <a:solidFill>
                            <a:schemeClr val="tx1"/>
                          </a:solidFill>
                          <a:effectLst/>
                          <a:latin typeface="Arial"/>
                          <a:ea typeface="ＭＳ Ｐゴシック" pitchFamily="-106" charset="-128"/>
                          <a:cs typeface="Arial"/>
                        </a:rPr>
                        <a:t>3</a:t>
                      </a:r>
                      <a:r>
                        <a:rPr kumimoji="0" lang="en-US" sz="1400" b="0" i="0" u="none" strike="noStrike" cap="none" normalizeH="0" baseline="0" dirty="0">
                          <a:ln>
                            <a:noFill/>
                          </a:ln>
                          <a:solidFill>
                            <a:schemeClr val="tx1"/>
                          </a:solidFill>
                          <a:effectLst/>
                          <a:latin typeface="Arial"/>
                          <a:ea typeface="ＭＳ Ｐゴシック" pitchFamily="-106" charset="-128"/>
                          <a:cs typeface="Arial"/>
                        </a:rPr>
                        <a:t>, median (IQR)</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15000"/>
                      </a:schemeClr>
                    </a:solidFill>
                  </a:tcPr>
                </a:tc>
                <a:tc>
                  <a:txBody>
                    <a:bodyPr/>
                    <a:lstStyle/>
                    <a:p>
                      <a:pPr algn="ctr">
                        <a:lnSpc>
                          <a:spcPct val="80000"/>
                        </a:lnSpc>
                        <a:spcBef>
                          <a:spcPct val="67000"/>
                        </a:spcBef>
                        <a:buFont typeface="Symbol" charset="0"/>
                        <a:buNone/>
                        <a:defRPr/>
                      </a:pPr>
                      <a:r>
                        <a:rPr lang="en-US" sz="1400" b="0" dirty="0">
                          <a:solidFill>
                            <a:schemeClr val="tx1"/>
                          </a:solidFill>
                          <a:latin typeface="Arial"/>
                          <a:cs typeface="Arial"/>
                        </a:rPr>
                        <a:t>649 (447-850)</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E6102">
                        <a:alpha val="15000"/>
                      </a:srgbClr>
                    </a:solidFill>
                  </a:tcPr>
                </a:tc>
                <a:tc>
                  <a:txBody>
                    <a:bodyPr/>
                    <a:lstStyle/>
                    <a:p>
                      <a:pPr algn="ctr">
                        <a:lnSpc>
                          <a:spcPct val="80000"/>
                        </a:lnSpc>
                        <a:spcBef>
                          <a:spcPct val="67000"/>
                        </a:spcBef>
                        <a:buFont typeface="Symbol" charset="0"/>
                        <a:buNone/>
                        <a:defRPr/>
                      </a:pPr>
                      <a:r>
                        <a:rPr lang="en-US" sz="1400" b="0" dirty="0">
                          <a:solidFill>
                            <a:schemeClr val="tx1"/>
                          </a:solidFill>
                          <a:latin typeface="Arial"/>
                          <a:cs typeface="Arial"/>
                        </a:rPr>
                        <a:t>640 (459-846)</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15000"/>
                      </a:srgbClr>
                    </a:solidFill>
                  </a:tcPr>
                </a:tc>
                <a:extLst>
                  <a:ext uri="{0D108BD9-81ED-4DB2-BD59-A6C34878D82A}">
                    <a16:rowId xmlns:a16="http://schemas.microsoft.com/office/drawing/2014/main" val="3499344211"/>
                  </a:ext>
                </a:extLst>
              </a:tr>
            </a:tbl>
          </a:graphicData>
        </a:graphic>
      </p:graphicFrame>
    </p:spTree>
    <p:extLst>
      <p:ext uri="{BB962C8B-B14F-4D97-AF65-F5344CB8AC3E}">
        <p14:creationId xmlns:p14="http://schemas.microsoft.com/office/powerpoint/2010/main" val="194813553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to IM CAB and RPV versus Continued BIC-TAF-FTC</a:t>
            </a:r>
            <a:br>
              <a:rPr lang="en-US" sz="2000" dirty="0"/>
            </a:br>
            <a:r>
              <a:rPr lang="en-US" sz="2000" dirty="0"/>
              <a:t>SOLAR: Results</a:t>
            </a:r>
          </a:p>
        </p:txBody>
      </p:sp>
      <p:sp>
        <p:nvSpPr>
          <p:cNvPr id="6" name="Content Placeholder 5"/>
          <p:cNvSpPr>
            <a:spLocks noGrp="1"/>
          </p:cNvSpPr>
          <p:nvPr>
            <p:ph type="body" sz="quarter" idx="15"/>
          </p:nvPr>
        </p:nvSpPr>
        <p:spPr/>
        <p:txBody>
          <a:bodyPr/>
          <a:lstStyle/>
          <a:p>
            <a:r>
              <a:rPr lang="en-US" dirty="0"/>
              <a:t>Virologic Response (Modified Intention-to-Treat Analysis) at Month 11-12</a:t>
            </a:r>
          </a:p>
        </p:txBody>
      </p:sp>
      <p:sp>
        <p:nvSpPr>
          <p:cNvPr id="3" name="Text Placeholder 2"/>
          <p:cNvSpPr>
            <a:spLocks noGrp="1"/>
          </p:cNvSpPr>
          <p:nvPr>
            <p:ph type="body" sz="quarter" idx="16"/>
          </p:nvPr>
        </p:nvSpPr>
        <p:spPr/>
        <p:txBody>
          <a:bodyPr/>
          <a:lstStyle/>
          <a:p>
            <a:r>
              <a:rPr lang="en-US" dirty="0"/>
              <a:t>Source: </a:t>
            </a:r>
            <a:r>
              <a:rPr lang="en-US" dirty="0" err="1"/>
              <a:t>Ramgopal</a:t>
            </a:r>
            <a:r>
              <a:rPr lang="en-US" dirty="0"/>
              <a:t> MN, et al. </a:t>
            </a:r>
            <a:r>
              <a:rPr lang="en-US" dirty="0">
                <a:latin typeface="Helvetica" pitchFamily="2" charset="0"/>
              </a:rPr>
              <a:t>Lancet HIV. 2023;10:e566-77.</a:t>
            </a:r>
            <a:r>
              <a:rPr lang="en-US" dirty="0"/>
              <a:t> </a:t>
            </a:r>
          </a:p>
        </p:txBody>
      </p:sp>
      <p:graphicFrame>
        <p:nvGraphicFramePr>
          <p:cNvPr id="11" name="Chart 10"/>
          <p:cNvGraphicFramePr>
            <a:graphicFrameLocks/>
          </p:cNvGraphicFramePr>
          <p:nvPr>
            <p:extLst>
              <p:ext uri="{D42A27DB-BD31-4B8C-83A1-F6EECF244321}">
                <p14:modId xmlns:p14="http://schemas.microsoft.com/office/powerpoint/2010/main" val="901597639"/>
              </p:ext>
            </p:extLst>
          </p:nvPr>
        </p:nvGraphicFramePr>
        <p:xfrm>
          <a:off x="692873" y="1353363"/>
          <a:ext cx="7772400" cy="310896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3188431" y="4108665"/>
            <a:ext cx="914400" cy="242374"/>
          </a:xfrm>
          <a:prstGeom prst="rect">
            <a:avLst/>
          </a:prstGeom>
          <a:noFill/>
        </p:spPr>
        <p:txBody>
          <a:bodyPr wrap="square" rtlCol="0" anchor="ctr" anchorCtr="1">
            <a:spAutoFit/>
          </a:bodyPr>
          <a:lstStyle/>
          <a:p>
            <a:r>
              <a:rPr lang="en-US" sz="975" dirty="0">
                <a:solidFill>
                  <a:srgbClr val="FFFFFF"/>
                </a:solidFill>
                <a:latin typeface="Arial"/>
              </a:rPr>
              <a:t>403/447</a:t>
            </a:r>
          </a:p>
        </p:txBody>
      </p:sp>
      <p:sp>
        <p:nvSpPr>
          <p:cNvPr id="9" name="TextBox 8"/>
          <p:cNvSpPr txBox="1"/>
          <p:nvPr/>
        </p:nvSpPr>
        <p:spPr>
          <a:xfrm>
            <a:off x="5678381" y="4091330"/>
            <a:ext cx="914400" cy="242374"/>
          </a:xfrm>
          <a:prstGeom prst="rect">
            <a:avLst/>
          </a:prstGeom>
          <a:noFill/>
        </p:spPr>
        <p:txBody>
          <a:bodyPr wrap="square" rtlCol="0" anchor="ctr" anchorCtr="1">
            <a:spAutoFit/>
          </a:bodyPr>
          <a:lstStyle/>
          <a:p>
            <a:r>
              <a:rPr lang="en-US" sz="975" dirty="0">
                <a:solidFill>
                  <a:srgbClr val="FFFFFF"/>
                </a:solidFill>
                <a:latin typeface="Arial"/>
              </a:rPr>
              <a:t>207/223</a:t>
            </a:r>
          </a:p>
        </p:txBody>
      </p:sp>
      <p:sp>
        <p:nvSpPr>
          <p:cNvPr id="4" name="TextBox 3">
            <a:extLst>
              <a:ext uri="{FF2B5EF4-FFF2-40B4-BE49-F238E27FC236}">
                <a16:creationId xmlns:a16="http://schemas.microsoft.com/office/drawing/2014/main" id="{3496C73B-FE22-9C5A-598E-CDA1C4E8EA7E}"/>
              </a:ext>
            </a:extLst>
          </p:cNvPr>
          <p:cNvSpPr txBox="1"/>
          <p:nvPr/>
        </p:nvSpPr>
        <p:spPr>
          <a:xfrm>
            <a:off x="1556140" y="4573011"/>
            <a:ext cx="6721586" cy="276999"/>
          </a:xfrm>
          <a:prstGeom prst="rect">
            <a:avLst/>
          </a:prstGeom>
          <a:solidFill>
            <a:schemeClr val="bg1">
              <a:lumMod val="95000"/>
            </a:schemeClr>
          </a:solidFill>
        </p:spPr>
        <p:txBody>
          <a:bodyPr wrap="square" rtlCol="0">
            <a:spAutoFit/>
          </a:bodyPr>
          <a:lstStyle/>
          <a:p>
            <a:r>
              <a:rPr lang="en-US" sz="1200" dirty="0">
                <a:latin typeface="Arial"/>
              </a:rPr>
              <a:t>HIV RNA ≥50 copies/mL at 48 weeks: 5 (1%) in IM CAB-RPV arm, 1 (1%) in BIC-TAF-FTC arm</a:t>
            </a:r>
          </a:p>
        </p:txBody>
      </p:sp>
    </p:spTree>
    <p:extLst>
      <p:ext uri="{BB962C8B-B14F-4D97-AF65-F5344CB8AC3E}">
        <p14:creationId xmlns:p14="http://schemas.microsoft.com/office/powerpoint/2010/main" val="3073067242"/>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to IM CAB and RPV versus Continued BIC-TAF-FTC</a:t>
            </a:r>
            <a:br>
              <a:rPr lang="en-US" sz="2000" dirty="0"/>
            </a:br>
            <a:r>
              <a:rPr lang="en-US" sz="2000" dirty="0"/>
              <a:t>SOLAR: Results</a:t>
            </a:r>
          </a:p>
        </p:txBody>
      </p:sp>
      <p:sp>
        <p:nvSpPr>
          <p:cNvPr id="6" name="Content Placeholder 5"/>
          <p:cNvSpPr>
            <a:spLocks noGrp="1"/>
          </p:cNvSpPr>
          <p:nvPr>
            <p:ph type="body" sz="quarter" idx="14"/>
          </p:nvPr>
        </p:nvSpPr>
        <p:spPr/>
        <p:txBody>
          <a:bodyPr/>
          <a:lstStyle/>
          <a:p>
            <a:r>
              <a:rPr lang="en-US" dirty="0"/>
              <a:t>Source: </a:t>
            </a:r>
            <a:r>
              <a:rPr lang="en-US" dirty="0" err="1"/>
              <a:t>Ramgopal</a:t>
            </a:r>
            <a:r>
              <a:rPr lang="en-US" dirty="0"/>
              <a:t> MN, et al. </a:t>
            </a:r>
            <a:r>
              <a:rPr lang="en-US" dirty="0">
                <a:latin typeface="Helvetica" pitchFamily="2" charset="0"/>
              </a:rPr>
              <a:t>Lancet HIV. 2023;10:e566-77.</a:t>
            </a:r>
            <a:endParaRPr lang="en-US" dirty="0"/>
          </a:p>
        </p:txBody>
      </p:sp>
      <p:graphicFrame>
        <p:nvGraphicFramePr>
          <p:cNvPr id="7" name="Group 65"/>
          <p:cNvGraphicFramePr>
            <a:graphicFrameLocks noGrp="1"/>
          </p:cNvGraphicFramePr>
          <p:nvPr>
            <p:extLst>
              <p:ext uri="{D42A27DB-BD31-4B8C-83A1-F6EECF244321}">
                <p14:modId xmlns:p14="http://schemas.microsoft.com/office/powerpoint/2010/main" val="3074547476"/>
              </p:ext>
            </p:extLst>
          </p:nvPr>
        </p:nvGraphicFramePr>
        <p:xfrm>
          <a:off x="690117" y="988084"/>
          <a:ext cx="7772400" cy="3714008"/>
        </p:xfrm>
        <a:graphic>
          <a:graphicData uri="http://schemas.openxmlformats.org/drawingml/2006/table">
            <a:tbl>
              <a:tblPr>
                <a:effectLst/>
              </a:tblPr>
              <a:tblGrid>
                <a:gridCol w="2806700">
                  <a:extLst>
                    <a:ext uri="{9D8B030D-6E8A-4147-A177-3AD203B41FA5}">
                      <a16:colId xmlns:a16="http://schemas.microsoft.com/office/drawing/2014/main" val="20000"/>
                    </a:ext>
                  </a:extLst>
                </a:gridCol>
                <a:gridCol w="2482850">
                  <a:extLst>
                    <a:ext uri="{9D8B030D-6E8A-4147-A177-3AD203B41FA5}">
                      <a16:colId xmlns:a16="http://schemas.microsoft.com/office/drawing/2014/main" val="20001"/>
                    </a:ext>
                  </a:extLst>
                </a:gridCol>
                <a:gridCol w="2482850">
                  <a:extLst>
                    <a:ext uri="{9D8B030D-6E8A-4147-A177-3AD203B41FA5}">
                      <a16:colId xmlns:a16="http://schemas.microsoft.com/office/drawing/2014/main" val="20002"/>
                    </a:ext>
                  </a:extLst>
                </a:gridCol>
              </a:tblGrid>
              <a:tr h="219943">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FFFFFF"/>
                          </a:solidFill>
                          <a:latin typeface="Arial" panose="020B0604020202020204" pitchFamily="34" charset="0"/>
                          <a:cs typeface="Arial" panose="020B0604020202020204" pitchFamily="34" charset="0"/>
                        </a:rPr>
                        <a:t>Treatment Emergent Adverse Events</a:t>
                      </a:r>
                      <a:r>
                        <a:rPr lang="en-US" sz="1200" b="1" baseline="0" dirty="0">
                          <a:solidFill>
                            <a:srgbClr val="FFFFFF"/>
                          </a:solidFill>
                          <a:latin typeface="Arial" panose="020B0604020202020204" pitchFamily="34" charset="0"/>
                          <a:cs typeface="Arial" panose="020B0604020202020204" pitchFamily="34" charset="0"/>
                        </a:rPr>
                        <a:t> (AEs) Through Month 11-12</a:t>
                      </a:r>
                      <a:endParaRPr lang="en-US" sz="1200" b="1" dirty="0">
                        <a:solidFill>
                          <a:srgbClr val="FFFFFF"/>
                        </a:solidFill>
                        <a:latin typeface="Arial" panose="020B0604020202020204" pitchFamily="34" charset="0"/>
                        <a:cs typeface="Arial" panose="020B0604020202020204" pitchFamily="34" charset="0"/>
                      </a:endParaRPr>
                    </a:p>
                  </a:txBody>
                  <a:tcPr marL="137160"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75000"/>
                        <a:lumOff val="25000"/>
                      </a:schemeClr>
                    </a:solidFill>
                  </a:tcPr>
                </a:tc>
                <a:tc hMerge="1">
                  <a:txBody>
                    <a:bodyPr/>
                    <a:lstStyle/>
                    <a:p>
                      <a:pPr marL="0" indent="0" algn="l"/>
                      <a:endParaRPr kumimoji="0" lang="en-US" sz="1600" b="0" i="0" u="none" strike="noStrike" cap="none" normalizeH="0" baseline="0" dirty="0">
                        <a:ln>
                          <a:noFill/>
                        </a:ln>
                        <a:solidFill>
                          <a:srgbClr val="FFFFFF"/>
                        </a:solidFill>
                        <a:effectLst/>
                        <a:latin typeface="+mn-lt"/>
                        <a:ea typeface="ＭＳ Ｐゴシック" pitchFamily="-108" charset="-128"/>
                        <a:cs typeface="Arial"/>
                      </a:endParaRPr>
                    </a:p>
                  </a:txBody>
                  <a:tcPr marL="65762" marR="65762" marT="32871" marB="32871" anchor="ctr" horzOverflow="overflow">
                    <a:lnL w="952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326496"/>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FFFF"/>
                        </a:solidFill>
                      </a:endParaRPr>
                    </a:p>
                  </a:txBody>
                  <a:tcPr marL="65762" marR="65762" marT="32871" marB="32871"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001D48"/>
                    </a:solidFill>
                  </a:tcPr>
                </a:tc>
                <a:extLst>
                  <a:ext uri="{0D108BD9-81ED-4DB2-BD59-A6C34878D82A}">
                    <a16:rowId xmlns:a16="http://schemas.microsoft.com/office/drawing/2014/main" val="10000"/>
                  </a:ext>
                </a:extLst>
              </a:tr>
              <a:tr h="383556">
                <a:tc>
                  <a:txBody>
                    <a:bodyPr/>
                    <a:lstStyle/>
                    <a:p>
                      <a:pPr marL="0" indent="0" algn="l">
                        <a:lnSpc>
                          <a:spcPts val="1400"/>
                        </a:lnSpc>
                      </a:pPr>
                      <a:endParaRPr kumimoji="0" lang="en-US" sz="1200" b="1" i="0" u="none" strike="noStrike" cap="none" normalizeH="0" baseline="0" dirty="0">
                        <a:ln>
                          <a:noFill/>
                        </a:ln>
                        <a:solidFill>
                          <a:schemeClr val="bg1"/>
                        </a:solidFill>
                        <a:effectLst/>
                        <a:latin typeface="Arial" panose="020B0604020202020204" pitchFamily="34" charset="0"/>
                        <a:ea typeface="ＭＳ Ｐゴシック" pitchFamily="-108" charset="-128"/>
                        <a:cs typeface="Arial" panose="020B0604020202020204" pitchFamily="34" charset="0"/>
                      </a:endParaRPr>
                    </a:p>
                  </a:txBody>
                  <a:tcPr marL="49322" marR="49322" marT="24653" marB="24653" anchor="ctr" horzOverflow="overflow">
                    <a:lnL w="952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marL="0" indent="0" algn="ctr">
                        <a:lnSpc>
                          <a:spcPts val="1400"/>
                        </a:lnSpc>
                      </a:pPr>
                      <a:r>
                        <a:rPr kumimoji="0" lang="en-US" sz="12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IM CAB-RPV</a:t>
                      </a:r>
                      <a:br>
                        <a:rPr kumimoji="0" lang="en-US" sz="12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br>
                      <a:r>
                        <a:rPr kumimoji="0" lang="en-US" sz="12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447)</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rgbClr val="9E6102"/>
                    </a:solidFill>
                  </a:tcPr>
                </a:tc>
                <a:tc>
                  <a:txBody>
                    <a:bodyPr/>
                    <a:lstStyle/>
                    <a:p>
                      <a:pPr marL="0" indent="0" algn="ctr">
                        <a:lnSpc>
                          <a:spcPts val="1400"/>
                        </a:lnSpc>
                      </a:pPr>
                      <a:r>
                        <a:rPr kumimoji="0" lang="en-US" sz="12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BIC-TAF-FTC</a:t>
                      </a:r>
                      <a:br>
                        <a:rPr kumimoji="0" lang="en-US" sz="12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br>
                      <a:r>
                        <a:rPr kumimoji="0" lang="en-US" sz="12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223)</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1"/>
                  </a:ext>
                </a:extLst>
              </a:tr>
              <a:tr h="24202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200" kern="1200" spc="-30" dirty="0">
                          <a:solidFill>
                            <a:srgbClr val="000000"/>
                          </a:solidFill>
                          <a:latin typeface="Arial" panose="020B0604020202020204" pitchFamily="34" charset="0"/>
                          <a:ea typeface="+mn-ea"/>
                          <a:cs typeface="Arial" panose="020B0604020202020204" pitchFamily="34" charset="0"/>
                        </a:rPr>
                        <a:t>Any drug-related AE</a:t>
                      </a:r>
                    </a:p>
                  </a:txBody>
                  <a:tcPr marL="137160" marR="49322" marT="24653" marB="24653" anchor="ctr" horzOverflow="overflow">
                    <a:lnL w="952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50000"/>
                        <a:lumOff val="50000"/>
                        <a:alpha val="10000"/>
                      </a:scheme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327 (72%)</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E6102">
                        <a:alpha val="10000"/>
                      </a:srgb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 (1%)</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10000"/>
                      </a:srgbClr>
                    </a:solidFill>
                  </a:tcPr>
                </a:tc>
                <a:extLst>
                  <a:ext uri="{0D108BD9-81ED-4DB2-BD59-A6C34878D82A}">
                    <a16:rowId xmlns:a16="http://schemas.microsoft.com/office/drawing/2014/main" val="10002"/>
                  </a:ext>
                </a:extLst>
              </a:tr>
              <a:tr h="242020">
                <a:tc>
                  <a:txBody>
                    <a:bodyPr/>
                    <a:lstStyle/>
                    <a:p>
                      <a:pPr marL="36576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200" kern="1200" spc="-30" dirty="0">
                          <a:solidFill>
                            <a:srgbClr val="000000"/>
                          </a:solidFill>
                          <a:latin typeface="Arial" panose="020B0604020202020204" pitchFamily="34" charset="0"/>
                          <a:ea typeface="+mn-ea"/>
                          <a:cs typeface="Arial" panose="020B0604020202020204" pitchFamily="34" charset="0"/>
                        </a:rPr>
                        <a:t>Excluding ISR*</a:t>
                      </a:r>
                    </a:p>
                  </a:txBody>
                  <a:tcPr marL="137160" marR="49322" marT="24653" marB="24653" anchor="ctr" horzOverflow="overflow">
                    <a:lnL w="952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50000"/>
                        <a:lumOff val="50000"/>
                        <a:alpha val="2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90 (20%)</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E6102">
                        <a:alpha val="25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NA</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25000"/>
                      </a:srgbClr>
                    </a:solidFill>
                  </a:tcPr>
                </a:tc>
                <a:extLst>
                  <a:ext uri="{0D108BD9-81ED-4DB2-BD59-A6C34878D82A}">
                    <a16:rowId xmlns:a16="http://schemas.microsoft.com/office/drawing/2014/main" val="10003"/>
                  </a:ext>
                </a:extLst>
              </a:tr>
              <a:tr h="24202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200" kern="1200" spc="-30" dirty="0">
                          <a:solidFill>
                            <a:srgbClr val="000000"/>
                          </a:solidFill>
                          <a:latin typeface="Arial" panose="020B0604020202020204" pitchFamily="34" charset="0"/>
                          <a:ea typeface="+mn-ea"/>
                          <a:cs typeface="Arial" panose="020B0604020202020204" pitchFamily="34" charset="0"/>
                        </a:rPr>
                        <a:t>Any ≥grade 3 drug-related AE</a:t>
                      </a:r>
                    </a:p>
                  </a:txBody>
                  <a:tcPr marL="137160" marR="49322" marT="24653" marB="24653" anchor="ctr" horzOverflow="overflow">
                    <a:lnL w="952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50000"/>
                        <a:lumOff val="50000"/>
                        <a:alpha val="1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22 (5%)</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E6102">
                        <a:alpha val="10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10000"/>
                      </a:srgbClr>
                    </a:solidFill>
                  </a:tcPr>
                </a:tc>
                <a:extLst>
                  <a:ext uri="{0D108BD9-81ED-4DB2-BD59-A6C34878D82A}">
                    <a16:rowId xmlns:a16="http://schemas.microsoft.com/office/drawing/2014/main" val="10004"/>
                  </a:ext>
                </a:extLst>
              </a:tr>
              <a:tr h="242020">
                <a:tc>
                  <a:txBody>
                    <a:bodyPr/>
                    <a:lstStyle/>
                    <a:p>
                      <a:pPr marL="36576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200" kern="1200" spc="-30" dirty="0">
                          <a:solidFill>
                            <a:srgbClr val="000000"/>
                          </a:solidFill>
                          <a:latin typeface="Arial" panose="020B0604020202020204" pitchFamily="34" charset="0"/>
                          <a:ea typeface="+mn-ea"/>
                          <a:cs typeface="Arial" panose="020B0604020202020204" pitchFamily="34" charset="0"/>
                        </a:rPr>
                        <a:t>Excluding ISR*</a:t>
                      </a:r>
                    </a:p>
                  </a:txBody>
                  <a:tcPr marL="137160" marR="49322" marT="24653" marB="24653" anchor="ctr" horzOverflow="overflow">
                    <a:lnL w="952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50000"/>
                        <a:lumOff val="50000"/>
                        <a:alpha val="2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 (2%)</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E6102">
                        <a:alpha val="25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NA</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25000"/>
                      </a:srgbClr>
                    </a:solidFill>
                  </a:tcPr>
                </a:tc>
                <a:extLst>
                  <a:ext uri="{0D108BD9-81ED-4DB2-BD59-A6C34878D82A}">
                    <a16:rowId xmlns:a16="http://schemas.microsoft.com/office/drawing/2014/main" val="10005"/>
                  </a:ext>
                </a:extLst>
              </a:tr>
              <a:tr h="24202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200" kern="1200" spc="-30" dirty="0">
                          <a:solidFill>
                            <a:srgbClr val="000000"/>
                          </a:solidFill>
                          <a:latin typeface="Arial" panose="020B0604020202020204" pitchFamily="34" charset="0"/>
                          <a:ea typeface="+mn-ea"/>
                          <a:cs typeface="Arial" panose="020B0604020202020204" pitchFamily="34" charset="0"/>
                        </a:rPr>
                        <a:t>Drug-related serious AE</a:t>
                      </a:r>
                    </a:p>
                  </a:txBody>
                  <a:tcPr marL="137160" marR="49322" marT="24653" marB="24653" anchor="ctr" horzOverflow="overflow">
                    <a:lnL w="952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50000"/>
                        <a:lumOff val="50000"/>
                        <a:alpha val="1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 (1%)</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E6102">
                        <a:alpha val="10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10000"/>
                      </a:srgbClr>
                    </a:solidFill>
                  </a:tcPr>
                </a:tc>
                <a:extLst>
                  <a:ext uri="{0D108BD9-81ED-4DB2-BD59-A6C34878D82A}">
                    <a16:rowId xmlns:a16="http://schemas.microsoft.com/office/drawing/2014/main" val="10006"/>
                  </a:ext>
                </a:extLst>
              </a:tr>
              <a:tr h="270076">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200" kern="1200" spc="-30" baseline="0" dirty="0">
                          <a:solidFill>
                            <a:srgbClr val="000000"/>
                          </a:solidFill>
                          <a:latin typeface="Arial" panose="020B0604020202020204" pitchFamily="34" charset="0"/>
                          <a:ea typeface="+mn-ea"/>
                          <a:cs typeface="Arial" panose="020B0604020202020204" pitchFamily="34" charset="0"/>
                        </a:rPr>
                        <a:t>Drug-related AE in &gt;2% </a:t>
                      </a:r>
                      <a:endParaRPr lang="en-US" sz="1200" kern="1200" spc="-30" baseline="30000" dirty="0">
                        <a:solidFill>
                          <a:srgbClr val="000000"/>
                        </a:solidFill>
                        <a:latin typeface="Arial" panose="020B0604020202020204" pitchFamily="34" charset="0"/>
                        <a:ea typeface="+mn-ea"/>
                        <a:cs typeface="Arial" panose="020B0604020202020204" pitchFamily="34" charset="0"/>
                      </a:endParaRPr>
                    </a:p>
                  </a:txBody>
                  <a:tcPr marL="137160" marR="49322" marT="24653" marB="24653" anchor="ctr" horzOverflow="overflow">
                    <a:lnL w="952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50000"/>
                        <a:lumOff val="50000"/>
                        <a:alpha val="2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endPar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E6102">
                        <a:alpha val="25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endPar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25000"/>
                      </a:srgbClr>
                    </a:solidFill>
                  </a:tcPr>
                </a:tc>
                <a:extLst>
                  <a:ext uri="{0D108BD9-81ED-4DB2-BD59-A6C34878D82A}">
                    <a16:rowId xmlns:a16="http://schemas.microsoft.com/office/drawing/2014/main" val="10007"/>
                  </a:ext>
                </a:extLst>
              </a:tr>
              <a:tr h="242020">
                <a:tc>
                  <a:txBody>
                    <a:bodyPr/>
                    <a:lstStyle/>
                    <a:p>
                      <a:pPr marL="36576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200" kern="1200" spc="-30" baseline="0" dirty="0">
                          <a:solidFill>
                            <a:srgbClr val="000000"/>
                          </a:solidFill>
                          <a:latin typeface="Arial" panose="020B0604020202020204" pitchFamily="34" charset="0"/>
                          <a:ea typeface="+mn-ea"/>
                          <a:cs typeface="Arial" panose="020B0604020202020204" pitchFamily="34" charset="0"/>
                        </a:rPr>
                        <a:t>Pyrexia</a:t>
                      </a:r>
                    </a:p>
                  </a:txBody>
                  <a:tcPr marL="137160" marR="49322" marT="24653" marB="24653" anchor="ctr" horzOverflow="overflow">
                    <a:lnL w="952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1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13 (3%)</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E6102">
                        <a:alpha val="10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10000"/>
                      </a:srgbClr>
                    </a:solidFill>
                  </a:tcPr>
                </a:tc>
                <a:extLst>
                  <a:ext uri="{0D108BD9-81ED-4DB2-BD59-A6C34878D82A}">
                    <a16:rowId xmlns:a16="http://schemas.microsoft.com/office/drawing/2014/main" val="10008"/>
                  </a:ext>
                </a:extLst>
              </a:tr>
              <a:tr h="242020">
                <a:tc>
                  <a:txBody>
                    <a:bodyPr/>
                    <a:lstStyle/>
                    <a:p>
                      <a:pPr marL="36576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200" kern="1200" spc="-30" baseline="0" dirty="0">
                          <a:solidFill>
                            <a:srgbClr val="000000"/>
                          </a:solidFill>
                          <a:latin typeface="Arial" panose="020B0604020202020204" pitchFamily="34" charset="0"/>
                          <a:ea typeface="+mn-ea"/>
                          <a:cs typeface="Arial" panose="020B0604020202020204" pitchFamily="34" charset="0"/>
                        </a:rPr>
                        <a:t>Headache</a:t>
                      </a:r>
                    </a:p>
                  </a:txBody>
                  <a:tcPr marL="137160" marR="49322" marT="24653" marB="24653" anchor="ctr" horzOverflow="overflow">
                    <a:lnL w="952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2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11 (2%)</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E6102">
                        <a:alpha val="20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20000"/>
                      </a:srgbClr>
                    </a:solidFill>
                  </a:tcPr>
                </a:tc>
                <a:extLst>
                  <a:ext uri="{0D108BD9-81ED-4DB2-BD59-A6C34878D82A}">
                    <a16:rowId xmlns:a16="http://schemas.microsoft.com/office/drawing/2014/main" val="1779807249"/>
                  </a:ext>
                </a:extLst>
              </a:tr>
              <a:tr h="242020">
                <a:tc>
                  <a:txBody>
                    <a:bodyPr/>
                    <a:lstStyle/>
                    <a:p>
                      <a:pPr marL="36576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200" kern="1200" spc="-30" baseline="0" dirty="0">
                          <a:solidFill>
                            <a:srgbClr val="000000"/>
                          </a:solidFill>
                          <a:latin typeface="Arial" panose="020B0604020202020204" pitchFamily="34" charset="0"/>
                          <a:ea typeface="+mn-ea"/>
                          <a:cs typeface="Arial" panose="020B0604020202020204" pitchFamily="34" charset="0"/>
                        </a:rPr>
                        <a:t>Fatigue</a:t>
                      </a:r>
                    </a:p>
                  </a:txBody>
                  <a:tcPr marL="137160" marR="49322" marT="24653" marB="24653" anchor="ctr" horzOverflow="overflow">
                    <a:lnL w="952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1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 (2%)</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E6102">
                        <a:alpha val="10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10000"/>
                      </a:srgbClr>
                    </a:solidFill>
                  </a:tcPr>
                </a:tc>
                <a:extLst>
                  <a:ext uri="{0D108BD9-81ED-4DB2-BD59-A6C34878D82A}">
                    <a16:rowId xmlns:a16="http://schemas.microsoft.com/office/drawing/2014/main" val="971928546"/>
                  </a:ext>
                </a:extLst>
              </a:tr>
              <a:tr h="242020">
                <a:tc>
                  <a:txBody>
                    <a:bodyPr/>
                    <a:lstStyle/>
                    <a:p>
                      <a:pPr marL="36576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200" kern="1200" spc="-30" baseline="0" dirty="0">
                          <a:solidFill>
                            <a:srgbClr val="000000"/>
                          </a:solidFill>
                          <a:latin typeface="Arial" panose="020B0604020202020204" pitchFamily="34" charset="0"/>
                          <a:ea typeface="+mn-ea"/>
                          <a:cs typeface="Arial" panose="020B0604020202020204" pitchFamily="34" charset="0"/>
                        </a:rPr>
                        <a:t>Diarrhea</a:t>
                      </a:r>
                    </a:p>
                  </a:txBody>
                  <a:tcPr marL="137160" marR="49322" marT="24653" marB="24653" anchor="ctr" horzOverflow="overflow">
                    <a:lnL w="952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2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9 (2%)</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E6102">
                        <a:alpha val="20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20000"/>
                      </a:srgbClr>
                    </a:solidFill>
                  </a:tcPr>
                </a:tc>
                <a:extLst>
                  <a:ext uri="{0D108BD9-81ED-4DB2-BD59-A6C34878D82A}">
                    <a16:rowId xmlns:a16="http://schemas.microsoft.com/office/drawing/2014/main" val="32040101"/>
                  </a:ext>
                </a:extLst>
              </a:tr>
              <a:tr h="242020">
                <a:tc>
                  <a:txBody>
                    <a:bodyPr/>
                    <a:lstStyle/>
                    <a:p>
                      <a:pPr marL="0" marR="0" lvl="1" indent="0" algn="l" defTabSz="914400" rtl="0" eaLnBrk="1" fontAlgn="auto" latinLnBrk="0" hangingPunct="1">
                        <a:lnSpc>
                          <a:spcPts val="1800"/>
                        </a:lnSpc>
                        <a:spcBef>
                          <a:spcPts val="0"/>
                        </a:spcBef>
                        <a:spcAft>
                          <a:spcPts val="0"/>
                        </a:spcAft>
                        <a:buClr>
                          <a:schemeClr val="bg2"/>
                        </a:buClr>
                        <a:buSzTx/>
                        <a:buFontTx/>
                        <a:buNone/>
                        <a:tabLst/>
                        <a:defRPr/>
                      </a:pPr>
                      <a:r>
                        <a:rPr lang="en-US" sz="1200" kern="1200" spc="-30" baseline="0" dirty="0">
                          <a:solidFill>
                            <a:srgbClr val="000000"/>
                          </a:solidFill>
                          <a:latin typeface="Arial" panose="020B0604020202020204" pitchFamily="34" charset="0"/>
                          <a:ea typeface="+mn-ea"/>
                          <a:cs typeface="Arial" panose="020B0604020202020204" pitchFamily="34" charset="0"/>
                        </a:rPr>
                        <a:t>Drug-related AE leading to withdrawal</a:t>
                      </a:r>
                    </a:p>
                  </a:txBody>
                  <a:tcPr marL="137160" marR="49322" marT="24653" marB="24653" anchor="ctr" horzOverflow="overflow">
                    <a:lnL w="952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tx1">
                        <a:lumMod val="50000"/>
                        <a:lumOff val="50000"/>
                        <a:alpha val="1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19 (4%)</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E6102">
                        <a:alpha val="10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10000"/>
                      </a:srgbClr>
                    </a:solidFill>
                  </a:tcPr>
                </a:tc>
                <a:extLst>
                  <a:ext uri="{0D108BD9-81ED-4DB2-BD59-A6C34878D82A}">
                    <a16:rowId xmlns:a16="http://schemas.microsoft.com/office/drawing/2014/main" val="668482284"/>
                  </a:ext>
                </a:extLst>
              </a:tr>
              <a:tr h="242020">
                <a:tc gridSpan="3">
                  <a:txBody>
                    <a:bodyPr/>
                    <a:lstStyle/>
                    <a:p>
                      <a:pPr marL="0" marR="0" lvl="1" indent="0" algn="l" defTabSz="914400" rtl="0" eaLnBrk="1" fontAlgn="auto" latinLnBrk="0" hangingPunct="1">
                        <a:lnSpc>
                          <a:spcPts val="1800"/>
                        </a:lnSpc>
                        <a:spcBef>
                          <a:spcPts val="0"/>
                        </a:spcBef>
                        <a:spcAft>
                          <a:spcPts val="0"/>
                        </a:spcAft>
                        <a:buClr>
                          <a:schemeClr val="bg2"/>
                        </a:buClr>
                        <a:buSzTx/>
                        <a:buFontTx/>
                        <a:buNone/>
                        <a:tabLst/>
                        <a:defRPr/>
                      </a:pPr>
                      <a:r>
                        <a:rPr lang="en-US" sz="1100" kern="1200" spc="-30" baseline="0" dirty="0">
                          <a:solidFill>
                            <a:srgbClr val="000000"/>
                          </a:solidFill>
                          <a:latin typeface="Arial" panose="020B0604020202020204" pitchFamily="34" charset="0"/>
                          <a:ea typeface="+mn-ea"/>
                          <a:cs typeface="Arial" panose="020B0604020202020204" pitchFamily="34" charset="0"/>
                        </a:rPr>
                        <a:t>*Injection site reactions (ISRs) were reported by 70% of long-acting CAB-RPV participants; 98% were grade 1 or 2</a:t>
                      </a:r>
                    </a:p>
                  </a:txBody>
                  <a:tcPr marL="137160"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accent5">
                        <a:lumMod val="40000"/>
                        <a:lumOff val="60000"/>
                        <a:alpha val="10000"/>
                      </a:schemeClr>
                    </a:solidFill>
                  </a:tcPr>
                </a:tc>
                <a:tc hMerge="1">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endPar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597F31">
                        <a:alpha val="10000"/>
                      </a:srgbClr>
                    </a:solidFill>
                  </a:tcPr>
                </a:tc>
                <a:tc hMerge="1">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endPar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10000"/>
                      </a:srgbClr>
                    </a:solidFill>
                  </a:tcPr>
                </a:tc>
                <a:extLst>
                  <a:ext uri="{0D108BD9-81ED-4DB2-BD59-A6C34878D82A}">
                    <a16:rowId xmlns:a16="http://schemas.microsoft.com/office/drawing/2014/main" val="3305711064"/>
                  </a:ext>
                </a:extLst>
              </a:tr>
            </a:tbl>
          </a:graphicData>
        </a:graphic>
      </p:graphicFrame>
    </p:spTree>
    <p:extLst>
      <p:ext uri="{BB962C8B-B14F-4D97-AF65-F5344CB8AC3E}">
        <p14:creationId xmlns:p14="http://schemas.microsoft.com/office/powerpoint/2010/main" val="72403413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033A8-FD96-2368-1D5D-945712A8A7EB}"/>
              </a:ext>
            </a:extLst>
          </p:cNvPr>
          <p:cNvSpPr>
            <a:spLocks noGrp="1"/>
          </p:cNvSpPr>
          <p:nvPr>
            <p:ph type="title"/>
          </p:nvPr>
        </p:nvSpPr>
        <p:spPr/>
        <p:txBody>
          <a:bodyPr>
            <a:normAutofit/>
          </a:bodyPr>
          <a:lstStyle/>
          <a:p>
            <a:r>
              <a:rPr lang="en-US" sz="2000" dirty="0"/>
              <a:t>Switch to IM CAB and RPV versus Continued BIC-TAF-FTC</a:t>
            </a:r>
            <a:br>
              <a:rPr lang="en-US" sz="2000" dirty="0"/>
            </a:br>
            <a:r>
              <a:rPr lang="en-US" sz="2000" dirty="0"/>
              <a:t>SOLAR: Conclusion</a:t>
            </a:r>
          </a:p>
        </p:txBody>
      </p:sp>
      <p:sp>
        <p:nvSpPr>
          <p:cNvPr id="3" name="Text Placeholder 2">
            <a:extLst>
              <a:ext uri="{FF2B5EF4-FFF2-40B4-BE49-F238E27FC236}">
                <a16:creationId xmlns:a16="http://schemas.microsoft.com/office/drawing/2014/main" id="{E8DFA524-F7FA-7EFE-3579-B87156F4C088}"/>
              </a:ext>
            </a:extLst>
          </p:cNvPr>
          <p:cNvSpPr>
            <a:spLocks noGrp="1"/>
          </p:cNvSpPr>
          <p:nvPr>
            <p:ph type="body" sz="quarter" idx="16"/>
          </p:nvPr>
        </p:nvSpPr>
        <p:spPr/>
        <p:txBody>
          <a:bodyPr/>
          <a:lstStyle/>
          <a:p>
            <a:r>
              <a:rPr lang="en-US" dirty="0"/>
              <a:t>Source: </a:t>
            </a:r>
            <a:r>
              <a:rPr lang="en-US" dirty="0" err="1"/>
              <a:t>Ramgopal</a:t>
            </a:r>
            <a:r>
              <a:rPr lang="en-US" dirty="0"/>
              <a:t> MN, et al. </a:t>
            </a:r>
            <a:r>
              <a:rPr lang="en-US" dirty="0">
                <a:latin typeface="Helvetica" pitchFamily="2" charset="0"/>
              </a:rPr>
              <a:t>Lancet HIV. 2023;10:e566-77.</a:t>
            </a:r>
            <a:endParaRPr lang="en-US" dirty="0"/>
          </a:p>
        </p:txBody>
      </p:sp>
      <p:sp>
        <p:nvSpPr>
          <p:cNvPr id="4" name="Content Placeholder 3">
            <a:extLst>
              <a:ext uri="{FF2B5EF4-FFF2-40B4-BE49-F238E27FC236}">
                <a16:creationId xmlns:a16="http://schemas.microsoft.com/office/drawing/2014/main" id="{4B395289-6843-720C-FDEF-7EA814389457}"/>
              </a:ext>
            </a:extLst>
          </p:cNvPr>
          <p:cNvSpPr>
            <a:spLocks noGrp="1"/>
          </p:cNvSpPr>
          <p:nvPr>
            <p:ph sz="half" idx="2"/>
          </p:nvPr>
        </p:nvSpPr>
        <p:spPr>
          <a:xfrm>
            <a:off x="-18168" y="1958193"/>
            <a:ext cx="9180576" cy="1966823"/>
          </a:xfrm>
        </p:spPr>
        <p:txBody>
          <a:bodyPr>
            <a:noAutofit/>
          </a:bodyPr>
          <a:lstStyle/>
          <a:p>
            <a:pPr>
              <a:lnSpc>
                <a:spcPts val="2600"/>
              </a:lnSpc>
            </a:pPr>
            <a:r>
              <a:rPr lang="en-US" sz="1800" b="1" i="0" dirty="0">
                <a:solidFill>
                  <a:srgbClr val="C00000"/>
                </a:solidFill>
              </a:rPr>
              <a:t>Interpretation</a:t>
            </a:r>
            <a:r>
              <a:rPr lang="en-US" sz="1800" b="0" i="0" dirty="0">
                <a:solidFill>
                  <a:schemeClr val="tx1"/>
                </a:solidFill>
              </a:rPr>
              <a:t>: </a:t>
            </a:r>
            <a:r>
              <a:rPr lang="en-US" sz="1800" i="0" dirty="0">
                <a:solidFill>
                  <a:schemeClr val="tx1"/>
                </a:solidFill>
              </a:rPr>
              <a:t>“</a:t>
            </a:r>
            <a:r>
              <a:rPr lang="en-US" sz="1800" dirty="0">
                <a:solidFill>
                  <a:srgbClr val="221E1F"/>
                </a:solidFill>
                <a:effectLst/>
              </a:rPr>
              <a:t>These data support the use of long-acting cabotegravir plus </a:t>
            </a:r>
            <a:r>
              <a:rPr lang="en-US" sz="1800" dirty="0" err="1">
                <a:solidFill>
                  <a:srgbClr val="221E1F"/>
                </a:solidFill>
                <a:effectLst/>
              </a:rPr>
              <a:t>rilpivirine</a:t>
            </a:r>
            <a:r>
              <a:rPr lang="en-US" sz="1800" dirty="0">
                <a:solidFill>
                  <a:srgbClr val="221E1F"/>
                </a:solidFill>
                <a:effectLst/>
              </a:rPr>
              <a:t> dosed every 2 months as a complete antiretroviral regimen that has similar efficacy to a commonly used integrase strand transfer inhibitor-based first-line regimen, while addressing unmet psychosocial issues associated with daily oral treatment.</a:t>
            </a:r>
            <a:r>
              <a:rPr lang="en-US" sz="1800" kern="1200" dirty="0">
                <a:solidFill>
                  <a:schemeClr val="tx1"/>
                </a:solidFill>
                <a:effectLst/>
              </a:rPr>
              <a:t>”</a:t>
            </a:r>
          </a:p>
        </p:txBody>
      </p:sp>
    </p:spTree>
    <p:extLst>
      <p:ext uri="{BB962C8B-B14F-4D97-AF65-F5344CB8AC3E}">
        <p14:creationId xmlns:p14="http://schemas.microsoft.com/office/powerpoint/2010/main" val="150435852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9311076"/>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52888</TotalTime>
  <Words>889</Words>
  <Application>Microsoft Macintosh PowerPoint</Application>
  <PresentationFormat>On-screen Show (16:9)</PresentationFormat>
  <Paragraphs>136</Paragraphs>
  <Slides>8</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Corbel</vt:lpstr>
      <vt:lpstr>Geneva</vt:lpstr>
      <vt:lpstr>Helvetica</vt:lpstr>
      <vt:lpstr>Lucida Grande</vt:lpstr>
      <vt:lpstr>Symbol</vt:lpstr>
      <vt:lpstr>Times</vt:lpstr>
      <vt:lpstr>Times New Roman</vt:lpstr>
      <vt:lpstr>NCRC</vt:lpstr>
      <vt:lpstr>Switch to IM CAB and RPV Every 2 Months vs. Continued Oral BIC-TAF-FTC SOLAR</vt:lpstr>
      <vt:lpstr>Switch to IM CAB and RPV versus Continued BIC-TAF-FTC SOLAR: Study Design</vt:lpstr>
      <vt:lpstr>Switch to IM CAB and RPV versus Continued BIC-TAF-FTC SOLAR: Baseline Characteristics</vt:lpstr>
      <vt:lpstr>Switch to IM CAB and RPV versus Continued BIC-TAF-FTC SOLAR: Baseline Characteristics</vt:lpstr>
      <vt:lpstr>Switch to IM CAB and RPV versus Continued BIC-TAF-FTC SOLAR: Results</vt:lpstr>
      <vt:lpstr>Switch to IM CAB and RPV versus Continued BIC-TAF-FTC SOLAR: Results</vt:lpstr>
      <vt:lpstr>Switch to IM CAB and RPV versus Continued BIC-TAF-FTC SOLAR: Conclusion</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2313</cp:revision>
  <cp:lastPrinted>2008-02-05T14:34:24Z</cp:lastPrinted>
  <dcterms:created xsi:type="dcterms:W3CDTF">2010-11-28T05:36:22Z</dcterms:created>
  <dcterms:modified xsi:type="dcterms:W3CDTF">2023-10-06T18:26:51Z</dcterms:modified>
</cp:coreProperties>
</file>