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8"/>
  </p:notesMasterIdLst>
  <p:handoutMasterIdLst>
    <p:handoutMasterId r:id="rId29"/>
  </p:handoutMasterIdLst>
  <p:sldIdLst>
    <p:sldId id="256" r:id="rId2"/>
    <p:sldId id="259" r:id="rId3"/>
    <p:sldId id="1788" r:id="rId4"/>
    <p:sldId id="1795" r:id="rId5"/>
    <p:sldId id="1790" r:id="rId6"/>
    <p:sldId id="1791" r:id="rId7"/>
    <p:sldId id="1792" r:id="rId8"/>
    <p:sldId id="1069" r:id="rId9"/>
    <p:sldId id="988" r:id="rId10"/>
    <p:sldId id="989" r:id="rId11"/>
    <p:sldId id="993" r:id="rId12"/>
    <p:sldId id="1039" r:id="rId13"/>
    <p:sldId id="1070" r:id="rId14"/>
    <p:sldId id="862" r:id="rId15"/>
    <p:sldId id="863" r:id="rId16"/>
    <p:sldId id="882" r:id="rId17"/>
    <p:sldId id="870" r:id="rId18"/>
    <p:sldId id="1004" r:id="rId19"/>
    <p:sldId id="1117" r:id="rId20"/>
    <p:sldId id="1112" r:id="rId21"/>
    <p:sldId id="1113" r:id="rId22"/>
    <p:sldId id="1797" r:id="rId23"/>
    <p:sldId id="1798" r:id="rId24"/>
    <p:sldId id="1075" r:id="rId25"/>
    <p:sldId id="1794" r:id="rId26"/>
    <p:sldId id="1116" r:id="rId27"/>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F00"/>
    <a:srgbClr val="00497F"/>
    <a:srgbClr val="314663"/>
    <a:srgbClr val="0089BB"/>
    <a:srgbClr val="A0BEE7"/>
    <a:srgbClr val="788EAC"/>
    <a:srgbClr val="008FC3"/>
    <a:srgbClr val="C89600"/>
    <a:srgbClr val="7891B0"/>
    <a:srgbClr val="9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79028" autoAdjust="0"/>
  </p:normalViewPr>
  <p:slideViewPr>
    <p:cSldViewPr snapToGrid="0" showGuides="1">
      <p:cViewPr varScale="1">
        <p:scale>
          <a:sx n="136" d="100"/>
          <a:sy n="136" d="100"/>
        </p:scale>
        <p:origin x="1224" y="18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w="38100" h="38100"/>
            </a:sp3d>
          </c:spPr>
          <c:invertIfNegative val="0"/>
          <c:dPt>
            <c:idx val="0"/>
            <c:invertIfNegative val="0"/>
            <c:bubble3D val="0"/>
            <c:spPr>
              <a:solidFill>
                <a:srgbClr val="526A6B"/>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0B9A-D845-A5CD-6BF59634602A}"/>
              </c:ext>
            </c:extLst>
          </c:dPt>
          <c:dPt>
            <c:idx val="1"/>
            <c:invertIfNegative val="0"/>
            <c:bubble3D val="0"/>
            <c:spPr>
              <a:solidFill>
                <a:srgbClr val="404D7D"/>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0B9A-D845-A5CD-6BF59634602A}"/>
              </c:ext>
            </c:extLst>
          </c:dPt>
          <c:dPt>
            <c:idx val="2"/>
            <c:invertIfNegative val="0"/>
            <c:bubble3D val="0"/>
            <c:extLst>
              <c:ext xmlns:c16="http://schemas.microsoft.com/office/drawing/2014/chart" uri="{C3380CC4-5D6E-409C-BE32-E72D297353CC}">
                <c16:uniqueId val="{00000004-0B9A-D845-A5CD-6BF59634602A}"/>
              </c:ext>
            </c:extLst>
          </c:dPt>
          <c:dLbls>
            <c:numFmt formatCode="0" sourceLinked="0"/>
            <c:spPr>
              <a:solidFill>
                <a:srgbClr val="FFFFFF">
                  <a:alpha val="50000"/>
                </a:srgb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c:v>
                </c:pt>
                <c:pt idx="1">
                  <c:v>mITT</c:v>
                </c:pt>
              </c:strCache>
            </c:strRef>
          </c:cat>
          <c:val>
            <c:numRef>
              <c:f>Sheet1!$B$2:$B$3</c:f>
              <c:numCache>
                <c:formatCode>0.0</c:formatCode>
                <c:ptCount val="2"/>
                <c:pt idx="0">
                  <c:v>98</c:v>
                </c:pt>
                <c:pt idx="1">
                  <c:v>99</c:v>
                </c:pt>
              </c:numCache>
            </c:numRef>
          </c:val>
          <c:extLst>
            <c:ext xmlns:c16="http://schemas.microsoft.com/office/drawing/2014/chart" uri="{C3380CC4-5D6E-409C-BE32-E72D297353CC}">
              <c16:uniqueId val="{00000005-0B9A-D845-A5CD-6BF59634602A}"/>
            </c:ext>
          </c:extLst>
        </c:ser>
        <c:dLbls>
          <c:showLegendKey val="0"/>
          <c:showVal val="1"/>
          <c:showCatName val="0"/>
          <c:showSerName val="0"/>
          <c:showPercent val="0"/>
          <c:showBubbleSize val="0"/>
        </c:dLbls>
        <c:gapWidth val="150"/>
        <c:axId val="-2008633256"/>
        <c:axId val="-2087548296"/>
      </c:barChart>
      <c:catAx>
        <c:axId val="-20086332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87548296"/>
        <c:crosses val="autoZero"/>
        <c:auto val="1"/>
        <c:lblAlgn val="ctr"/>
        <c:lblOffset val="1"/>
        <c:tickLblSkip val="1"/>
        <c:tickMarkSkip val="1"/>
        <c:noMultiLvlLbl val="0"/>
      </c:catAx>
      <c:valAx>
        <c:axId val="-2087548296"/>
        <c:scaling>
          <c:orientation val="minMax"/>
          <c:max val="100"/>
          <c:min val="0"/>
        </c:scaling>
        <c:delete val="0"/>
        <c:axPos val="l"/>
        <c:title>
          <c:tx>
            <c:rich>
              <a:bodyPr rot="-5400000" vert="horz"/>
              <a:lstStyle/>
              <a:p>
                <a:pPr>
                  <a:defRPr sz="1400"/>
                </a:pPr>
                <a:r>
                  <a:rPr lang="en-US" sz="1400"/>
                  <a:t>Patients (%) SVR12</a:t>
                </a:r>
              </a:p>
            </c:rich>
          </c:tx>
          <c:layout>
            <c:manualLayout>
              <c:xMode val="edge"/>
              <c:yMode val="edge"/>
              <c:x val="3.9654495432855401E-3"/>
              <c:y val="0.180020197204372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086332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2.6414846729064499E-2"/>
          <c:w val="0.84265951669834405"/>
          <c:h val="0.827948298915465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w="38100" h="38100"/>
            </a:sp3d>
          </c:spPr>
          <c:invertIfNegative val="0"/>
          <c:dPt>
            <c:idx val="0"/>
            <c:invertIfNegative val="0"/>
            <c:bubble3D val="0"/>
            <c:spPr>
              <a:solidFill>
                <a:srgbClr val="0070C0"/>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3AD6-AB40-AFB5-F08D05A3A0B0}"/>
              </c:ext>
            </c:extLst>
          </c:dPt>
          <c:dPt>
            <c:idx val="1"/>
            <c:invertIfNegative val="0"/>
            <c:bubble3D val="0"/>
            <c:spPr>
              <a:solidFill>
                <a:srgbClr val="BD8F00"/>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3AD6-AB40-AFB5-F08D05A3A0B0}"/>
              </c:ext>
            </c:extLst>
          </c:dPt>
          <c:dPt>
            <c:idx val="2"/>
            <c:invertIfNegative val="0"/>
            <c:bubble3D val="0"/>
            <c:extLst>
              <c:ext xmlns:c16="http://schemas.microsoft.com/office/drawing/2014/chart" uri="{C3380CC4-5D6E-409C-BE32-E72D297353CC}">
                <c16:uniqueId val="{00000004-3AD6-AB40-AFB5-F08D05A3A0B0}"/>
              </c:ext>
            </c:extLst>
          </c:dPt>
          <c:dLbls>
            <c:dLbl>
              <c:idx val="0"/>
              <c:layout>
                <c:manualLayout>
                  <c:x val="-5.658370848008886E-17"/>
                  <c:y val="5.34723879212068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D6-AB40-AFB5-F08D05A3A0B0}"/>
                </c:ext>
              </c:extLst>
            </c:dLbl>
            <c:dLbl>
              <c:idx val="1"/>
              <c:layout>
                <c:manualLayout>
                  <c:x val="3.0864197530864196E-3"/>
                  <c:y val="0.1086070680558869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D6-AB40-AFB5-F08D05A3A0B0}"/>
                </c:ext>
              </c:extLst>
            </c:dLbl>
            <c:numFmt formatCode="0" sourceLinked="0"/>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GLE-PIB x 8 Weeks_x000d_ (Without Cirrhosis)</c:v>
                </c:pt>
                <c:pt idx="1">
                  <c:v>GLE-PIB x 12 Weeks_x000d_ (With Cirrhosis)</c:v>
                </c:pt>
              </c:strCache>
            </c:strRef>
          </c:cat>
          <c:val>
            <c:numRef>
              <c:f>Sheet1!$B$2:$B$3</c:f>
              <c:numCache>
                <c:formatCode>0</c:formatCode>
                <c:ptCount val="2"/>
                <c:pt idx="0">
                  <c:v>100</c:v>
                </c:pt>
                <c:pt idx="1">
                  <c:v>93</c:v>
                </c:pt>
              </c:numCache>
            </c:numRef>
          </c:val>
          <c:extLst>
            <c:ext xmlns:c16="http://schemas.microsoft.com/office/drawing/2014/chart" uri="{C3380CC4-5D6E-409C-BE32-E72D297353CC}">
              <c16:uniqueId val="{00000005-3AD6-AB40-AFB5-F08D05A3A0B0}"/>
            </c:ext>
          </c:extLst>
        </c:ser>
        <c:dLbls>
          <c:showLegendKey val="0"/>
          <c:showVal val="1"/>
          <c:showCatName val="0"/>
          <c:showSerName val="0"/>
          <c:showPercent val="0"/>
          <c:showBubbleSize val="0"/>
        </c:dLbls>
        <c:gapWidth val="150"/>
        <c:axId val="-2087452360"/>
        <c:axId val="-2082499704"/>
      </c:barChart>
      <c:catAx>
        <c:axId val="-208745236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ctr">
              <a:defRPr sz="1200"/>
            </a:pPr>
            <a:endParaRPr lang="en-US"/>
          </a:p>
        </c:txPr>
        <c:crossAx val="-2082499704"/>
        <c:crosses val="autoZero"/>
        <c:auto val="1"/>
        <c:lblAlgn val="ctr"/>
        <c:lblOffset val="1"/>
        <c:tickLblSkip val="1"/>
        <c:tickMarkSkip val="1"/>
        <c:noMultiLvlLbl val="0"/>
      </c:catAx>
      <c:valAx>
        <c:axId val="-2082499704"/>
        <c:scaling>
          <c:orientation val="minMax"/>
          <c:max val="100"/>
          <c:min val="0"/>
        </c:scaling>
        <c:delete val="0"/>
        <c:axPos val="l"/>
        <c:title>
          <c:tx>
            <c:rich>
              <a:bodyPr rot="-5400000" vert="horz"/>
              <a:lstStyle/>
              <a:p>
                <a:pPr>
                  <a:defRPr sz="1400"/>
                </a:pPr>
                <a:r>
                  <a:rPr lang="en-US" sz="1400"/>
                  <a:t>Patients (%) SVR12</a:t>
                </a:r>
              </a:p>
            </c:rich>
          </c:tx>
          <c:layout>
            <c:manualLayout>
              <c:xMode val="edge"/>
              <c:yMode val="edge"/>
              <c:x val="3.9654495432855401E-3"/>
              <c:y val="0.180020197204372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8745236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6357258175127196"/>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w="38100" h="38100"/>
            </a:sp3d>
          </c:spPr>
          <c:invertIfNegative val="0"/>
          <c:dPt>
            <c:idx val="0"/>
            <c:invertIfNegative val="0"/>
            <c:bubble3D val="0"/>
            <c:spPr>
              <a:solidFill>
                <a:srgbClr val="005C9E"/>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2DB4-B748-B9CF-048209603524}"/>
              </c:ext>
            </c:extLst>
          </c:dPt>
          <c:dPt>
            <c:idx val="1"/>
            <c:invertIfNegative val="0"/>
            <c:bubble3D val="0"/>
            <c:spPr>
              <a:solidFill>
                <a:srgbClr val="657F21"/>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2DB4-B748-B9CF-048209603524}"/>
              </c:ext>
            </c:extLst>
          </c:dPt>
          <c:dPt>
            <c:idx val="2"/>
            <c:invertIfNegative val="0"/>
            <c:bubble3D val="0"/>
            <c:spPr>
              <a:solidFill>
                <a:srgbClr val="657F21"/>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2DB4-B748-B9CF-048209603524}"/>
              </c:ext>
            </c:extLst>
          </c:dPt>
          <c:dPt>
            <c:idx val="3"/>
            <c:invertIfNegative val="0"/>
            <c:bubble3D val="0"/>
            <c:spPr>
              <a:solidFill>
                <a:srgbClr val="647E7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7-2DB4-B748-B9CF-048209603524}"/>
              </c:ext>
            </c:extLst>
          </c:dPt>
          <c:dPt>
            <c:idx val="4"/>
            <c:invertIfNegative val="0"/>
            <c:bubble3D val="0"/>
            <c:spPr>
              <a:solidFill>
                <a:srgbClr val="647E7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9-2DB4-B748-B9CF-048209603524}"/>
              </c:ext>
            </c:extLst>
          </c:dPt>
          <c:dPt>
            <c:idx val="5"/>
            <c:invertIfNegative val="0"/>
            <c:bubble3D val="0"/>
            <c:spPr>
              <a:solidFill>
                <a:srgbClr val="647E7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B-2DB4-B748-B9CF-048209603524}"/>
              </c:ext>
            </c:extLst>
          </c:dPt>
          <c:dPt>
            <c:idx val="6"/>
            <c:invertIfNegative val="0"/>
            <c:bubble3D val="0"/>
            <c:spPr>
              <a:solidFill>
                <a:srgbClr val="326496"/>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D-2DB4-B748-B9CF-048209603524}"/>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1a</c:v>
                </c:pt>
                <c:pt idx="2">
                  <c:v>1b</c:v>
                </c:pt>
                <c:pt idx="3">
                  <c:v>2</c:v>
                </c:pt>
                <c:pt idx="4">
                  <c:v>3</c:v>
                </c:pt>
                <c:pt idx="5">
                  <c:v>4</c:v>
                </c:pt>
              </c:strCache>
            </c:strRef>
          </c:cat>
          <c:val>
            <c:numRef>
              <c:f>Sheet1!$B$2:$B$7</c:f>
              <c:numCache>
                <c:formatCode>0</c:formatCode>
                <c:ptCount val="6"/>
                <c:pt idx="0">
                  <c:v>95</c:v>
                </c:pt>
                <c:pt idx="1">
                  <c:v>95</c:v>
                </c:pt>
                <c:pt idx="2">
                  <c:v>92</c:v>
                </c:pt>
                <c:pt idx="3">
                  <c:v>100</c:v>
                </c:pt>
                <c:pt idx="4">
                  <c:v>92</c:v>
                </c:pt>
                <c:pt idx="5">
                  <c:v>100</c:v>
                </c:pt>
              </c:numCache>
            </c:numRef>
          </c:val>
          <c:extLst>
            <c:ext xmlns:c16="http://schemas.microsoft.com/office/drawing/2014/chart" uri="{C3380CC4-5D6E-409C-BE32-E72D297353CC}">
              <c16:uniqueId val="{0000000E-2DB4-B748-B9CF-048209603524}"/>
            </c:ext>
          </c:extLst>
        </c:ser>
        <c:dLbls>
          <c:showLegendKey val="0"/>
          <c:showVal val="1"/>
          <c:showCatName val="0"/>
          <c:showSerName val="0"/>
          <c:showPercent val="0"/>
          <c:showBubbleSize val="0"/>
        </c:dLbls>
        <c:gapWidth val="50"/>
        <c:axId val="-2068608808"/>
        <c:axId val="-2068631848"/>
      </c:barChart>
      <c:catAx>
        <c:axId val="-2068608808"/>
        <c:scaling>
          <c:orientation val="minMax"/>
        </c:scaling>
        <c:delete val="0"/>
        <c:axPos val="b"/>
        <c:title>
          <c:tx>
            <c:rich>
              <a:bodyPr/>
              <a:lstStyle/>
              <a:p>
                <a:pPr>
                  <a:defRPr sz="1400"/>
                </a:pPr>
                <a:r>
                  <a:rPr lang="en-US" sz="1400" dirty="0"/>
                  <a:t>HCV Genotype</a:t>
                </a:r>
              </a:p>
            </c:rich>
          </c:tx>
          <c:layout>
            <c:manualLayout>
              <c:xMode val="edge"/>
              <c:yMode val="edge"/>
              <c:x val="0.448576354092102"/>
              <c:y val="0.89386950326558501"/>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68631848"/>
        <c:crosses val="autoZero"/>
        <c:auto val="1"/>
        <c:lblAlgn val="ctr"/>
        <c:lblOffset val="1"/>
        <c:tickLblSkip val="1"/>
        <c:tickMarkSkip val="1"/>
        <c:noMultiLvlLbl val="0"/>
      </c:catAx>
      <c:valAx>
        <c:axId val="-2068631848"/>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6.7947983774755416E-3"/>
              <c:y val="0.10711771372119971"/>
            </c:manualLayout>
          </c:layout>
          <c:overlay val="0"/>
        </c:title>
        <c:numFmt formatCode="0" sourceLinked="0"/>
        <c:majorTickMark val="out"/>
        <c:minorTickMark val="none"/>
        <c:tickLblPos val="nextTo"/>
        <c:spPr>
          <a:ln w="6350">
            <a:solidFill>
              <a:srgbClr val="000000"/>
            </a:solidFill>
          </a:ln>
        </c:spPr>
        <c:crossAx val="-206860880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4263676599248618"/>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w="38100" h="38100"/>
            </a:sp3d>
          </c:spPr>
          <c:invertIfNegative val="0"/>
          <c:dPt>
            <c:idx val="0"/>
            <c:invertIfNegative val="0"/>
            <c:bubble3D val="0"/>
            <c:spPr>
              <a:solidFill>
                <a:srgbClr val="005C9E"/>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D264-194C-8712-5AB6F8121F5B}"/>
              </c:ext>
            </c:extLst>
          </c:dPt>
          <c:dPt>
            <c:idx val="1"/>
            <c:invertIfNegative val="0"/>
            <c:bubble3D val="0"/>
            <c:spPr>
              <a:solidFill>
                <a:srgbClr val="718E25"/>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D264-194C-8712-5AB6F8121F5B}"/>
              </c:ext>
            </c:extLst>
          </c:dPt>
          <c:dPt>
            <c:idx val="2"/>
            <c:invertIfNegative val="0"/>
            <c:bubble3D val="0"/>
            <c:spPr>
              <a:solidFill>
                <a:srgbClr val="B59452">
                  <a:lumMod val="75000"/>
                </a:srgbClr>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D264-194C-8712-5AB6F8121F5B}"/>
              </c:ext>
            </c:extLst>
          </c:dPt>
          <c:dPt>
            <c:idx val="3"/>
            <c:invertIfNegative val="0"/>
            <c:bubble3D val="0"/>
            <c:spPr>
              <a:solidFill>
                <a:srgbClr val="885690"/>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7-D264-194C-8712-5AB6F8121F5B}"/>
              </c:ext>
            </c:extLst>
          </c:dPt>
          <c:dPt>
            <c:idx val="4"/>
            <c:invertIfNegative val="0"/>
            <c:bubble3D val="0"/>
            <c:spPr>
              <a:solidFill>
                <a:srgbClr val="96323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9-D264-194C-8712-5AB6F8121F5B}"/>
              </c:ext>
            </c:extLst>
          </c:dPt>
          <c:dPt>
            <c:idx val="5"/>
            <c:invertIfNegative val="0"/>
            <c:bubble3D val="0"/>
            <c:spPr>
              <a:solidFill>
                <a:srgbClr val="73624D"/>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B-D264-194C-8712-5AB6F8121F5B}"/>
              </c:ext>
            </c:extLst>
          </c:dPt>
          <c:dPt>
            <c:idx val="6"/>
            <c:invertIfNegative val="0"/>
            <c:bubble3D val="0"/>
            <c:spPr>
              <a:solidFill>
                <a:srgbClr val="326496"/>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D-D264-194C-8712-5AB6F8121F5B}"/>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Naïve </c:v>
                </c:pt>
                <c:pt idx="2">
                  <c:v>Experienced</c:v>
                </c:pt>
                <c:pt idx="3">
                  <c:v>No cirrhosis</c:v>
                </c:pt>
                <c:pt idx="4">
                  <c:v>Cirrhosis</c:v>
                </c:pt>
              </c:strCache>
            </c:strRef>
          </c:cat>
          <c:val>
            <c:numRef>
              <c:f>Sheet1!$B$2:$B$6</c:f>
              <c:numCache>
                <c:formatCode>0.0</c:formatCode>
                <c:ptCount val="5"/>
                <c:pt idx="0">
                  <c:v>95</c:v>
                </c:pt>
                <c:pt idx="1">
                  <c:v>93</c:v>
                </c:pt>
                <c:pt idx="2">
                  <c:v>97</c:v>
                </c:pt>
                <c:pt idx="3">
                  <c:v>94</c:v>
                </c:pt>
                <c:pt idx="4">
                  <c:v>100</c:v>
                </c:pt>
              </c:numCache>
            </c:numRef>
          </c:val>
          <c:extLst>
            <c:ext xmlns:c16="http://schemas.microsoft.com/office/drawing/2014/chart" uri="{C3380CC4-5D6E-409C-BE32-E72D297353CC}">
              <c16:uniqueId val="{0000000E-D264-194C-8712-5AB6F8121F5B}"/>
            </c:ext>
          </c:extLst>
        </c:ser>
        <c:dLbls>
          <c:showLegendKey val="0"/>
          <c:showVal val="1"/>
          <c:showCatName val="0"/>
          <c:showSerName val="0"/>
          <c:showPercent val="0"/>
          <c:showBubbleSize val="0"/>
        </c:dLbls>
        <c:gapWidth val="75"/>
        <c:axId val="-2133430584"/>
        <c:axId val="-2132996312"/>
      </c:barChart>
      <c:catAx>
        <c:axId val="-21334305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2996312"/>
        <c:crosses val="autoZero"/>
        <c:auto val="1"/>
        <c:lblAlgn val="ctr"/>
        <c:lblOffset val="1"/>
        <c:tickLblSkip val="1"/>
        <c:tickMarkSkip val="1"/>
        <c:noMultiLvlLbl val="0"/>
      </c:catAx>
      <c:valAx>
        <c:axId val="-2132996312"/>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5.279646862324028E-3"/>
              <c:y val="6.3994252873563223E-2"/>
            </c:manualLayout>
          </c:layout>
          <c:overlay val="0"/>
        </c:title>
        <c:numFmt formatCode="0" sourceLinked="0"/>
        <c:majorTickMark val="out"/>
        <c:minorTickMark val="none"/>
        <c:tickLblPos val="nextTo"/>
        <c:spPr>
          <a:ln w="6350">
            <a:solidFill>
              <a:srgbClr val="000000"/>
            </a:solidFill>
          </a:ln>
        </c:spPr>
        <c:crossAx val="-21334305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56404446290801"/>
          <c:y val="3.5239993941012897E-2"/>
          <c:w val="0.87304743672053597"/>
          <c:h val="0.87006665285260398"/>
        </c:manualLayout>
      </c:layout>
      <c:barChart>
        <c:barDir val="col"/>
        <c:grouping val="clustered"/>
        <c:varyColors val="0"/>
        <c:ser>
          <c:idx val="0"/>
          <c:order val="0"/>
          <c:tx>
            <c:strRef>
              <c:f>Sheet1!$A$2</c:f>
              <c:strCache>
                <c:ptCount val="1"/>
              </c:strCache>
            </c:strRef>
          </c:tx>
          <c:spPr>
            <a:solidFill>
              <a:srgbClr val="806939"/>
            </a:solidFill>
            <a:ln w="12906">
              <a:noFill/>
              <a:prstDash val="solid"/>
            </a:ln>
            <a:effectLst/>
            <a:scene3d>
              <a:camera prst="orthographicFront"/>
              <a:lightRig rig="threePt" dir="t"/>
            </a:scene3d>
            <a:sp3d>
              <a:bevelT w="38100" h="38100"/>
            </a:sp3d>
          </c:spPr>
          <c:invertIfNegative val="0"/>
          <c:dPt>
            <c:idx val="0"/>
            <c:invertIfNegative val="0"/>
            <c:bubble3D val="0"/>
            <c:spPr>
              <a:solidFill>
                <a:srgbClr val="005C9E"/>
              </a:solidFill>
              <a:ln w="12906">
                <a:noFill/>
                <a:prstDash val="solid"/>
              </a:ln>
              <a:effectLst/>
              <a:scene3d>
                <a:camera prst="orthographicFront"/>
                <a:lightRig rig="threePt" dir="t"/>
              </a:scene3d>
              <a:sp3d>
                <a:bevelT w="38100" h="38100"/>
              </a:sp3d>
            </c:spPr>
            <c:extLst>
              <c:ext xmlns:c16="http://schemas.microsoft.com/office/drawing/2014/chart" uri="{C3380CC4-5D6E-409C-BE32-E72D297353CC}">
                <c16:uniqueId val="{00000001-B287-9445-92C2-36FB40281C09}"/>
              </c:ext>
            </c:extLst>
          </c:dPt>
          <c:dPt>
            <c:idx val="1"/>
            <c:invertIfNegative val="0"/>
            <c:bubble3D val="0"/>
            <c:spPr>
              <a:solidFill>
                <a:srgbClr val="7E7B51"/>
              </a:solidFill>
              <a:ln w="12906">
                <a:noFill/>
                <a:prstDash val="solid"/>
              </a:ln>
              <a:effectLst/>
              <a:scene3d>
                <a:camera prst="orthographicFront"/>
                <a:lightRig rig="threePt" dir="t"/>
              </a:scene3d>
              <a:sp3d>
                <a:bevelT w="38100" h="38100"/>
              </a:sp3d>
            </c:spPr>
            <c:extLst>
              <c:ext xmlns:c16="http://schemas.microsoft.com/office/drawing/2014/chart" uri="{C3380CC4-5D6E-409C-BE32-E72D297353CC}">
                <c16:uniqueId val="{00000003-B287-9445-92C2-36FB40281C09}"/>
              </c:ext>
            </c:extLst>
          </c:dPt>
          <c:dPt>
            <c:idx val="2"/>
            <c:invertIfNegative val="0"/>
            <c:bubble3D val="0"/>
            <c:spPr>
              <a:solidFill>
                <a:srgbClr val="517886"/>
              </a:solidFill>
              <a:ln w="12906">
                <a:noFill/>
                <a:prstDash val="solid"/>
              </a:ln>
              <a:effectLst/>
              <a:scene3d>
                <a:camera prst="orthographicFront"/>
                <a:lightRig rig="threePt" dir="t"/>
              </a:scene3d>
              <a:sp3d>
                <a:bevelT w="38100" h="38100"/>
              </a:sp3d>
            </c:spPr>
            <c:extLst>
              <c:ext xmlns:c16="http://schemas.microsoft.com/office/drawing/2014/chart" uri="{C3380CC4-5D6E-409C-BE32-E72D297353CC}">
                <c16:uniqueId val="{00000005-B287-9445-92C2-36FB40281C09}"/>
              </c:ext>
            </c:extLst>
          </c:dPt>
          <c:dPt>
            <c:idx val="3"/>
            <c:invertIfNegative val="0"/>
            <c:bubble3D val="0"/>
            <c:extLst>
              <c:ext xmlns:c16="http://schemas.microsoft.com/office/drawing/2014/chart" uri="{C3380CC4-5D6E-409C-BE32-E72D297353CC}">
                <c16:uniqueId val="{00000006-B287-9445-92C2-36FB40281C09}"/>
              </c:ext>
            </c:extLst>
          </c:dPt>
          <c:dLbls>
            <c:numFmt formatCode="0" sourceLinked="0"/>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Overall</c:v>
                </c:pt>
                <c:pt idx="1">
                  <c:v>HCV monoinfection</c:v>
                </c:pt>
                <c:pt idx="2">
                  <c:v>HIV/HCV coinfection</c:v>
                </c:pt>
              </c:strCache>
            </c:strRef>
          </c:cat>
          <c:val>
            <c:numRef>
              <c:f>Sheet1!$B$2:$D$2</c:f>
              <c:numCache>
                <c:formatCode>0.0</c:formatCode>
                <c:ptCount val="3"/>
                <c:pt idx="0">
                  <c:v>95</c:v>
                </c:pt>
                <c:pt idx="1">
                  <c:v>95</c:v>
                </c:pt>
                <c:pt idx="2">
                  <c:v>95</c:v>
                </c:pt>
              </c:numCache>
            </c:numRef>
          </c:val>
          <c:extLst>
            <c:ext xmlns:c16="http://schemas.microsoft.com/office/drawing/2014/chart" uri="{C3380CC4-5D6E-409C-BE32-E72D297353CC}">
              <c16:uniqueId val="{00000007-B287-9445-92C2-36FB40281C09}"/>
            </c:ext>
          </c:extLst>
        </c:ser>
        <c:dLbls>
          <c:showLegendKey val="0"/>
          <c:showVal val="1"/>
          <c:showCatName val="0"/>
          <c:showSerName val="0"/>
          <c:showPercent val="0"/>
          <c:showBubbleSize val="0"/>
        </c:dLbls>
        <c:gapWidth val="100"/>
        <c:axId val="-2111087800"/>
        <c:axId val="-2111164456"/>
      </c:barChart>
      <c:catAx>
        <c:axId val="-2111087800"/>
        <c:scaling>
          <c:orientation val="minMax"/>
        </c:scaling>
        <c:delete val="0"/>
        <c:axPos val="b"/>
        <c:numFmt formatCode="General" sourceLinked="1"/>
        <c:majorTickMark val="out"/>
        <c:minorTickMark val="none"/>
        <c:tickLblPos val="low"/>
        <c:spPr>
          <a:ln w="6350" cmpd="sng">
            <a:solidFill>
              <a:srgbClr val="000000"/>
            </a:solidFill>
            <a:prstDash val="solid"/>
          </a:ln>
        </c:spPr>
        <c:txPr>
          <a:bodyPr rot="0" vert="horz"/>
          <a:lstStyle/>
          <a:p>
            <a:pPr>
              <a:defRPr sz="1600" b="1"/>
            </a:pPr>
            <a:endParaRPr lang="en-US"/>
          </a:p>
        </c:txPr>
        <c:crossAx val="-2111164456"/>
        <c:crosses val="autoZero"/>
        <c:auto val="1"/>
        <c:lblAlgn val="ctr"/>
        <c:lblOffset val="10"/>
        <c:tickLblSkip val="1"/>
        <c:tickMarkSkip val="1"/>
        <c:noMultiLvlLbl val="0"/>
      </c:catAx>
      <c:valAx>
        <c:axId val="-2111164456"/>
        <c:scaling>
          <c:orientation val="minMax"/>
          <c:max val="100"/>
          <c:min val="0"/>
        </c:scaling>
        <c:delete val="0"/>
        <c:axPos val="l"/>
        <c:title>
          <c:tx>
            <c:rich>
              <a:bodyPr/>
              <a:lstStyle/>
              <a:p>
                <a:pPr>
                  <a:defRPr sz="1600" b="1"/>
                </a:pPr>
                <a:r>
                  <a:rPr lang="en-US" sz="1600" b="1" baseline="0" dirty="0"/>
                  <a:t>Patients with SVR (%)</a:t>
                </a:r>
                <a:endParaRPr lang="en-US" sz="1600" b="1" dirty="0"/>
              </a:p>
            </c:rich>
          </c:tx>
          <c:layout>
            <c:manualLayout>
              <c:xMode val="edge"/>
              <c:yMode val="edge"/>
              <c:x val="1.5901137357830272E-3"/>
              <c:y val="0.15107548234102317"/>
            </c:manualLayout>
          </c:layout>
          <c:overlay val="0"/>
          <c:spPr>
            <a:noFill/>
            <a:ln w="25813">
              <a:noFill/>
            </a:ln>
          </c:spPr>
        </c:title>
        <c:numFmt formatCode="0" sourceLinked="0"/>
        <c:majorTickMark val="out"/>
        <c:minorTickMark val="none"/>
        <c:tickLblPos val="nextTo"/>
        <c:spPr>
          <a:ln w="6350" cmpd="sng">
            <a:solidFill>
              <a:srgbClr val="000000"/>
            </a:solidFill>
            <a:prstDash val="solid"/>
          </a:ln>
        </c:spPr>
        <c:txPr>
          <a:bodyPr rot="0" vert="horz"/>
          <a:lstStyle/>
          <a:p>
            <a:pPr>
              <a:defRPr sz="1200"/>
            </a:pPr>
            <a:endParaRPr lang="en-US"/>
          </a:p>
        </c:txPr>
        <c:crossAx val="-21110878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ysClr val="window" lastClr="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2757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11</a:t>
            </a:fld>
            <a:endParaRPr lang="en-US" dirty="0"/>
          </a:p>
        </p:txBody>
      </p:sp>
    </p:spTree>
    <p:extLst>
      <p:ext uri="{BB962C8B-B14F-4D97-AF65-F5344CB8AC3E}">
        <p14:creationId xmlns:p14="http://schemas.microsoft.com/office/powerpoint/2010/main" val="1065289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a:t>
            </a:fld>
            <a:endParaRPr lang="en-US" dirty="0"/>
          </a:p>
        </p:txBody>
      </p:sp>
    </p:spTree>
    <p:extLst>
      <p:ext uri="{BB962C8B-B14F-4D97-AF65-F5344CB8AC3E}">
        <p14:creationId xmlns:p14="http://schemas.microsoft.com/office/powerpoint/2010/main" val="202470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8672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608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7098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1172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179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9532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2537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426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005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5160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8600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876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6840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4806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91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213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374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45860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973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699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492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a:t>
            </a:fld>
            <a:endParaRPr lang="en-US" dirty="0"/>
          </a:p>
        </p:txBody>
      </p:sp>
    </p:spTree>
    <p:extLst>
      <p:ext uri="{BB962C8B-B14F-4D97-AF65-F5344CB8AC3E}">
        <p14:creationId xmlns:p14="http://schemas.microsoft.com/office/powerpoint/2010/main" val="2724256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_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8E5E1F83-D67F-F14A-9245-05135CB11DAC}"/>
              </a:ext>
            </a:extLst>
          </p:cNvPr>
          <p:cNvSpPr>
            <a:spLocks noGrp="1"/>
          </p:cNvSpPr>
          <p:nvPr>
            <p:ph sz="half" idx="2" hasCustomPrompt="1"/>
          </p:nvPr>
        </p:nvSpPr>
        <p:spPr>
          <a:xfrm>
            <a:off x="323850" y="1184225"/>
            <a:ext cx="4720339" cy="3409424"/>
          </a:xfrm>
          <a:prstGeom prst="rect">
            <a:avLst/>
          </a:prstGeom>
          <a:solidFill>
            <a:schemeClr val="bg1">
              <a:lumMod val="95000"/>
            </a:schemeClr>
          </a:solidFill>
        </p:spPr>
        <p:txBody>
          <a:bodyPr anchor="t" anchorCtr="0">
            <a:normAutofit/>
          </a:bodyPr>
          <a:lstStyle>
            <a:lvl1pPr marL="205740" marR="0" indent="-171450" algn="l" defTabSz="685800" rtl="0" eaLnBrk="1" fontAlgn="auto" latinLnBrk="0" hangingPunct="1">
              <a:lnSpc>
                <a:spcPts val="1800"/>
              </a:lnSpc>
              <a:spcBef>
                <a:spcPts val="1800"/>
              </a:spcBef>
              <a:spcAft>
                <a:spcPts val="0"/>
              </a:spcAft>
              <a:buClr>
                <a:srgbClr val="0070C0"/>
              </a:buClr>
              <a:buSzPct val="11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ts val="1800"/>
              </a:lnSpc>
              <a:spcBef>
                <a:spcPts val="60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3376350" y="3803044"/>
            <a:ext cx="2404630" cy="563949"/>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5197134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462066" y="1206396"/>
            <a:ext cx="8221581" cy="2222340"/>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an AIDS Education and Training Center (AETC) Program </a:t>
            </a:r>
            <a:r>
              <a:rPr lang="en-US" altLang="en-US" sz="1800" dirty="0">
                <a:solidFill>
                  <a:srgbClr val="000000"/>
                </a:solidFill>
                <a:latin typeface="Arial" panose="020B0604020202020204" pitchFamily="34" charset="0"/>
                <a:cs typeface="Arial" panose="020B0604020202020204" pitchFamily="34" charset="0"/>
              </a:rPr>
              <a:t>supported by the Health Resources and Services Administration (HRSA) of the U.S. Department of Health and Human Services (HHS) as part of an award totaling $1,016,660 with 0% financed with non-governmental sources.</a:t>
            </a:r>
            <a:r>
              <a:rPr lang="en-US" sz="1800" dirty="0">
                <a:solidFill>
                  <a:schemeClr val="tx1"/>
                </a:solidFill>
                <a:latin typeface="Arial"/>
              </a:rPr>
              <a:t> 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269" y="4249096"/>
            <a:ext cx="1558843" cy="511301"/>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3376350" y="4222764"/>
            <a:ext cx="2404630" cy="563949"/>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
        <p:nvSpPr>
          <p:cNvPr id="38" name="TextBox 37">
            <a:extLst>
              <a:ext uri="{FF2B5EF4-FFF2-40B4-BE49-F238E27FC236}">
                <a16:creationId xmlns:a16="http://schemas.microsoft.com/office/drawing/2014/main" id="{7BE7BE7D-234C-D541-BAE2-5042A384E32A}"/>
              </a:ext>
            </a:extLst>
          </p:cNvPr>
          <p:cNvSpPr txBox="1"/>
          <p:nvPr userDrawn="1"/>
        </p:nvSpPr>
        <p:spPr>
          <a:xfrm>
            <a:off x="510803" y="3288469"/>
            <a:ext cx="8109782" cy="612155"/>
          </a:xfrm>
          <a:prstGeom prst="rect">
            <a:avLst/>
          </a:prstGeom>
          <a:solidFill>
            <a:schemeClr val="bg1">
              <a:lumMod val="95000"/>
            </a:schemeClr>
          </a:solidFill>
        </p:spPr>
        <p:txBody>
          <a:bodyPr wrap="square" lIns="68580" tIns="68580" rIns="68580" bIns="102870" rtlCol="0">
            <a:spAutoFit/>
          </a:bodyPr>
          <a:lstStyle/>
          <a:p>
            <a:pPr algn="l">
              <a:lnSpc>
                <a:spcPts val="1800"/>
              </a:lnSpc>
            </a:pPr>
            <a:r>
              <a:rPr lang="en-US" sz="1200" i="1" dirty="0">
                <a:solidFill>
                  <a:schemeClr val="tx1"/>
                </a:solidFill>
                <a:latin typeface="Arial"/>
              </a:rPr>
              <a:t>The content in this presentation are those of the author(s) and do not necessarily represent the official views of, nor an endorsement, by HRSA, HHS, or the U.S. Government. </a:t>
            </a: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5"/>
          <a:stretch>
            <a:fillRect/>
          </a:stretch>
        </p:blipFill>
        <p:spPr>
          <a:xfrm>
            <a:off x="6471603" y="4249096"/>
            <a:ext cx="1905128" cy="497803"/>
          </a:xfrm>
          <a:prstGeom prst="rect">
            <a:avLst/>
          </a:prstGeom>
        </p:spPr>
      </p:pic>
    </p:spTree>
    <p:extLst>
      <p:ext uri="{BB962C8B-B14F-4D97-AF65-F5344CB8AC3E}">
        <p14:creationId xmlns:p14="http://schemas.microsoft.com/office/powerpoint/2010/main" val="18995042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694" r:id="rId2"/>
    <p:sldLayoutId id="2147483738" r:id="rId3"/>
    <p:sldLayoutId id="2147483740" r:id="rId4"/>
    <p:sldLayoutId id="2147483739" r:id="rId5"/>
    <p:sldLayoutId id="2147483699" r:id="rId6"/>
    <p:sldLayoutId id="2147483733" r:id="rId7"/>
    <p:sldLayoutId id="2147483700" r:id="rId8"/>
    <p:sldLayoutId id="2147483698" r:id="rId9"/>
    <p:sldLayoutId id="2147483735" r:id="rId10"/>
    <p:sldLayoutId id="2147483752" r:id="rId11"/>
    <p:sldLayoutId id="2147483695" r:id="rId12"/>
    <p:sldLayoutId id="2147483696" r:id="rId13"/>
    <p:sldLayoutId id="2147483714" r:id="rId14"/>
    <p:sldLayoutId id="2147483707" r:id="rId15"/>
    <p:sldLayoutId id="2147483732" r:id="rId16"/>
    <p:sldLayoutId id="2147483727" r:id="rId17"/>
    <p:sldLayoutId id="2147483754" r:id="rId18"/>
    <p:sldLayoutId id="2147483753" r:id="rId19"/>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Management of HCV and HIV Coinfection </a:t>
            </a:r>
          </a:p>
        </p:txBody>
      </p:sp>
      <p:sp>
        <p:nvSpPr>
          <p:cNvPr id="4" name="Text Placeholder 3">
            <a:extLst>
              <a:ext uri="{FF2B5EF4-FFF2-40B4-BE49-F238E27FC236}">
                <a16:creationId xmlns:a16="http://schemas.microsoft.com/office/drawing/2014/main" id="{1F25142C-168B-8648-8E96-0D2DEB8BE044}"/>
              </a:ext>
            </a:extLst>
          </p:cNvPr>
          <p:cNvSpPr>
            <a:spLocks noGrp="1"/>
          </p:cNvSpPr>
          <p:nvPr>
            <p:ph type="body" sz="quarter" idx="14"/>
          </p:nvPr>
        </p:nvSpPr>
        <p:spPr/>
        <p:txBody>
          <a:bodyPr/>
          <a:lstStyle/>
          <a:p>
            <a:r>
              <a:rPr lang="en-US" dirty="0"/>
              <a:t>Last Updated: July 30, 2023 </a:t>
            </a:r>
          </a:p>
        </p:txBody>
      </p:sp>
      <p:sp>
        <p:nvSpPr>
          <p:cNvPr id="3" name="Text Placeholder 2"/>
          <p:cNvSpPr>
            <a:spLocks noGrp="1"/>
          </p:cNvSpPr>
          <p:nvPr>
            <p:ph type="body" sz="quarter" idx="18"/>
          </p:nvPr>
        </p:nvSpPr>
        <p:spPr/>
        <p:txBody>
          <a:bodyPr/>
          <a:lstStyle/>
          <a:p>
            <a:r>
              <a:rPr lang="en-US" sz="1500" b="1" dirty="0"/>
              <a:t>Maria </a:t>
            </a:r>
            <a:r>
              <a:rPr lang="en-US" sz="1500" b="1" dirty="0" err="1"/>
              <a:t>Corcorran</a:t>
            </a:r>
            <a:r>
              <a:rPr lang="en-US" sz="1500" b="1" dirty="0"/>
              <a:t>, MD, MPH</a:t>
            </a:r>
          </a:p>
          <a:p>
            <a:r>
              <a:rPr lang="en-US" sz="1500" dirty="0"/>
              <a:t>Associate Editor, Hepatitis C Online and Hepatitis B Online</a:t>
            </a:r>
          </a:p>
          <a:p>
            <a:r>
              <a:rPr lang="en-US" sz="1500" dirty="0"/>
              <a:t>Assistant Professor</a:t>
            </a:r>
            <a:br>
              <a:rPr lang="en-US" sz="1500" dirty="0"/>
            </a:br>
            <a:r>
              <a:rPr lang="en-US" sz="1500" dirty="0"/>
              <a:t>Division of Allergy and Infectious Diseases</a:t>
            </a:r>
          </a:p>
          <a:p>
            <a:r>
              <a:rPr lang="en-US" sz="1500"/>
              <a:t>University of Washington</a:t>
            </a:r>
            <a:endParaRPr lang="en-US" sz="1500" dirty="0"/>
          </a:p>
        </p:txBody>
      </p:sp>
      <p:sp>
        <p:nvSpPr>
          <p:cNvPr id="5" name="Rectangle 2">
            <a:extLst>
              <a:ext uri="{FF2B5EF4-FFF2-40B4-BE49-F238E27FC236}">
                <a16:creationId xmlns:a16="http://schemas.microsoft.com/office/drawing/2014/main" id="{F8D59FC9-7927-264E-B1EF-B0CD8C463CF7}"/>
              </a:ext>
            </a:extLst>
          </p:cNvPr>
          <p:cNvSpPr>
            <a:spLocks noChangeArrowheads="1"/>
          </p:cNvSpPr>
          <p:nvPr/>
        </p:nvSpPr>
        <p:spPr bwMode="auto">
          <a:xfrm>
            <a:off x="5925213" y="-252547"/>
            <a:ext cx="5931337"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Tree>
    <p:extLst>
      <p:ext uri="{BB962C8B-B14F-4D97-AF65-F5344CB8AC3E}">
        <p14:creationId xmlns:p14="http://schemas.microsoft.com/office/powerpoint/2010/main" val="1036818162"/>
      </p:ext>
    </p:extLst>
  </p:cSld>
  <p:clrMapOvr>
    <a:masterClrMapping/>
  </p:clrMapOvr>
  <p:transition spd="slow" advTm="1349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with HIV-HCV Coinfection</a:t>
            </a:r>
            <a:br>
              <a:rPr lang="en-US" sz="2000" dirty="0"/>
            </a:br>
            <a:r>
              <a:rPr lang="en-US" sz="2000" dirty="0"/>
              <a:t>EXPEDITION-2: Study Design</a:t>
            </a:r>
          </a:p>
        </p:txBody>
      </p:sp>
      <p:sp>
        <p:nvSpPr>
          <p:cNvPr id="36" name="Content Placeholder 6"/>
          <p:cNvSpPr>
            <a:spLocks noGrp="1"/>
          </p:cNvSpPr>
          <p:nvPr>
            <p:ph type="body" sz="quarter" idx="14"/>
          </p:nvPr>
        </p:nvSpPr>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8" name="Title 1"/>
          <p:cNvSpPr txBox="1">
            <a:spLocks/>
          </p:cNvSpPr>
          <p:nvPr/>
        </p:nvSpPr>
        <p:spPr>
          <a:xfrm>
            <a:off x="1371601"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35" name="Straight Connector 34"/>
          <p:cNvCxnSpPr/>
          <p:nvPr/>
        </p:nvCxnSpPr>
        <p:spPr>
          <a:xfrm>
            <a:off x="4390263" y="210477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5"/>
          <p:cNvSpPr>
            <a:spLocks noChangeArrowheads="1"/>
          </p:cNvSpPr>
          <p:nvPr/>
        </p:nvSpPr>
        <p:spPr bwMode="auto">
          <a:xfrm>
            <a:off x="3018663" y="1828279"/>
            <a:ext cx="1371600" cy="544859"/>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a:t>
            </a:r>
          </a:p>
        </p:txBody>
      </p:sp>
      <p:sp>
        <p:nvSpPr>
          <p:cNvPr id="50" name="Rectangle 49"/>
          <p:cNvSpPr/>
          <p:nvPr/>
        </p:nvSpPr>
        <p:spPr>
          <a:xfrm>
            <a:off x="6087358" y="1943389"/>
            <a:ext cx="768223"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cxnSp>
        <p:nvCxnSpPr>
          <p:cNvPr id="60" name="Straight Connector 59"/>
          <p:cNvCxnSpPr/>
          <p:nvPr/>
        </p:nvCxnSpPr>
        <p:spPr>
          <a:xfrm>
            <a:off x="5086350" y="307145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5"/>
          <p:cNvSpPr>
            <a:spLocks noChangeArrowheads="1"/>
          </p:cNvSpPr>
          <p:nvPr/>
        </p:nvSpPr>
        <p:spPr bwMode="auto">
          <a:xfrm>
            <a:off x="3018663" y="2803160"/>
            <a:ext cx="2056258" cy="548685"/>
          </a:xfrm>
          <a:prstGeom prst="rect">
            <a:avLst/>
          </a:prstGeom>
          <a:solidFill>
            <a:srgbClr val="7F6000">
              <a:alpha val="20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a:t>
            </a:r>
          </a:p>
        </p:txBody>
      </p:sp>
      <p:sp>
        <p:nvSpPr>
          <p:cNvPr id="62" name="Rectangle 61"/>
          <p:cNvSpPr/>
          <p:nvPr/>
        </p:nvSpPr>
        <p:spPr>
          <a:xfrm>
            <a:off x="6820355" y="2919496"/>
            <a:ext cx="768223"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64" name="Rectangle 25"/>
          <p:cNvSpPr>
            <a:spLocks noChangeArrowheads="1"/>
          </p:cNvSpPr>
          <p:nvPr/>
        </p:nvSpPr>
        <p:spPr bwMode="auto">
          <a:xfrm>
            <a:off x="1137788" y="3771901"/>
            <a:ext cx="6871716" cy="85723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61">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Abbreviations</a:t>
            </a:r>
            <a:r>
              <a:rPr lang="en-US" sz="1050" dirty="0">
                <a:solidFill>
                  <a:srgbClr val="000000"/>
                </a:solidFill>
                <a:latin typeface="Arial" panose="020B0604020202020204" pitchFamily="34" charset="0"/>
                <a:cs typeface="Arial" panose="020B0604020202020204" pitchFamily="34" charset="0"/>
              </a:rPr>
              <a:t>: GLE-PIB = Glecaprevir-pibrentasvir</a:t>
            </a:r>
          </a:p>
          <a:p>
            <a:pPr defTabSz="701261">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Drug Dosing: </a:t>
            </a:r>
            <a:r>
              <a:rPr lang="en-US" sz="1050" dirty="0">
                <a:solidFill>
                  <a:srgbClr val="000000"/>
                </a:solidFill>
                <a:latin typeface="Arial" panose="020B0604020202020204" pitchFamily="34" charset="0"/>
                <a:cs typeface="Arial" panose="020B0604020202020204" pitchFamily="34" charset="0"/>
              </a:rPr>
              <a:t>Glecaprevir-pibrentasvir (100/40 mg) fixed-dose combination; three pills (300/120 mg) once daily</a:t>
            </a:r>
          </a:p>
        </p:txBody>
      </p:sp>
      <p:sp>
        <p:nvSpPr>
          <p:cNvPr id="28" name="Rectangle 27"/>
          <p:cNvSpPr/>
          <p:nvPr/>
        </p:nvSpPr>
        <p:spPr>
          <a:xfrm>
            <a:off x="1955571" y="1828801"/>
            <a:ext cx="1057994" cy="546587"/>
          </a:xfrm>
          <a:prstGeom prst="rect">
            <a:avLst/>
          </a:prstGeom>
          <a:solidFill>
            <a:schemeClr val="tx1">
              <a:lumMod val="65000"/>
              <a:lumOff val="3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GT 1-6</a:t>
            </a:r>
          </a:p>
          <a:p>
            <a:pPr algn="ctr"/>
            <a:r>
              <a:rPr lang="en-US" sz="1050" b="1" dirty="0">
                <a:solidFill>
                  <a:schemeClr val="bg1"/>
                </a:solidFill>
                <a:latin typeface="Arial" panose="020B0604020202020204" pitchFamily="34" charset="0"/>
                <a:cs typeface="Arial" panose="020B0604020202020204" pitchFamily="34" charset="0"/>
              </a:rPr>
              <a:t>Non-Cirrhotic</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n = 137</a:t>
            </a:r>
          </a:p>
        </p:txBody>
      </p:sp>
      <p:sp>
        <p:nvSpPr>
          <p:cNvPr id="29" name="Rectangle 28"/>
          <p:cNvSpPr/>
          <p:nvPr/>
        </p:nvSpPr>
        <p:spPr>
          <a:xfrm>
            <a:off x="1952356" y="2803160"/>
            <a:ext cx="1057994" cy="546587"/>
          </a:xfrm>
          <a:prstGeom prst="rect">
            <a:avLst/>
          </a:prstGeom>
          <a:solidFill>
            <a:schemeClr val="tx1">
              <a:lumMod val="65000"/>
              <a:lumOff val="3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GT 1-6</a:t>
            </a:r>
          </a:p>
          <a:p>
            <a:pPr algn="ctr"/>
            <a:r>
              <a:rPr lang="en-US" sz="1050" b="1" dirty="0">
                <a:solidFill>
                  <a:schemeClr val="bg1"/>
                </a:solidFill>
                <a:latin typeface="Arial" panose="020B0604020202020204" pitchFamily="34" charset="0"/>
                <a:cs typeface="Arial" panose="020B0604020202020204" pitchFamily="34" charset="0"/>
              </a:rPr>
              <a:t>Cirrhotic</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n = 16</a:t>
            </a:r>
          </a:p>
        </p:txBody>
      </p:sp>
      <p:grpSp>
        <p:nvGrpSpPr>
          <p:cNvPr id="31" name="Group 30">
            <a:extLst>
              <a:ext uri="{FF2B5EF4-FFF2-40B4-BE49-F238E27FC236}">
                <a16:creationId xmlns:a16="http://schemas.microsoft.com/office/drawing/2014/main" id="{E5D6D9E5-1FCE-9C4E-80D6-AF4F8F5B2CC5}"/>
              </a:ext>
            </a:extLst>
          </p:cNvPr>
          <p:cNvGrpSpPr/>
          <p:nvPr/>
        </p:nvGrpSpPr>
        <p:grpSpPr>
          <a:xfrm>
            <a:off x="1138417" y="1021866"/>
            <a:ext cx="6871718" cy="386328"/>
            <a:chOff x="1138416" y="1021866"/>
            <a:chExt cx="6871718" cy="386328"/>
          </a:xfrm>
        </p:grpSpPr>
        <p:sp>
          <p:nvSpPr>
            <p:cNvPr id="32" name="Rectangle 31">
              <a:extLst>
                <a:ext uri="{FF2B5EF4-FFF2-40B4-BE49-F238E27FC236}">
                  <a16:creationId xmlns:a16="http://schemas.microsoft.com/office/drawing/2014/main" id="{C0034587-9C32-1445-A0CF-A046DDC86D6B}"/>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33" name="Straight Connector 32">
              <a:extLst>
                <a:ext uri="{FF2B5EF4-FFF2-40B4-BE49-F238E27FC236}">
                  <a16:creationId xmlns:a16="http://schemas.microsoft.com/office/drawing/2014/main" id="{6D797B81-4220-DA48-A4C1-690F85948EFF}"/>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6DDD86C-ADEC-F047-AE8F-FD648828FF72}"/>
                </a:ext>
              </a:extLst>
            </p:cNvPr>
            <p:cNvGrpSpPr/>
            <p:nvPr/>
          </p:nvGrpSpPr>
          <p:grpSpPr>
            <a:xfrm>
              <a:off x="1857714" y="1021866"/>
              <a:ext cx="5481256" cy="386328"/>
              <a:chOff x="1857714" y="1021866"/>
              <a:chExt cx="5481256" cy="386328"/>
            </a:xfrm>
          </p:grpSpPr>
          <p:sp>
            <p:nvSpPr>
              <p:cNvPr id="63" name="Rectangle 62">
                <a:extLst>
                  <a:ext uri="{FF2B5EF4-FFF2-40B4-BE49-F238E27FC236}">
                    <a16:creationId xmlns:a16="http://schemas.microsoft.com/office/drawing/2014/main" id="{A451A093-A569-394E-8DCA-D04768E5F2C0}"/>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65" name="Group 64">
                <a:extLst>
                  <a:ext uri="{FF2B5EF4-FFF2-40B4-BE49-F238E27FC236}">
                    <a16:creationId xmlns:a16="http://schemas.microsoft.com/office/drawing/2014/main" id="{F481ED5F-0AAD-AB47-9348-8334FC8532CA}"/>
                  </a:ext>
                </a:extLst>
              </p:cNvPr>
              <p:cNvGrpSpPr/>
              <p:nvPr/>
            </p:nvGrpSpPr>
            <p:grpSpPr>
              <a:xfrm>
                <a:off x="2825227" y="1021866"/>
                <a:ext cx="4513743" cy="386328"/>
                <a:chOff x="2825227" y="1021866"/>
                <a:chExt cx="4513743" cy="386328"/>
              </a:xfrm>
            </p:grpSpPr>
            <p:sp>
              <p:nvSpPr>
                <p:cNvPr id="66" name="Rectangle 65">
                  <a:extLst>
                    <a:ext uri="{FF2B5EF4-FFF2-40B4-BE49-F238E27FC236}">
                      <a16:creationId xmlns:a16="http://schemas.microsoft.com/office/drawing/2014/main" id="{3C1A1D6C-00BC-E64F-B18B-88CF689AF137}"/>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67" name="Rectangle 66">
                  <a:extLst>
                    <a:ext uri="{FF2B5EF4-FFF2-40B4-BE49-F238E27FC236}">
                      <a16:creationId xmlns:a16="http://schemas.microsoft.com/office/drawing/2014/main" id="{36E348B5-73B2-1047-854D-D8DBFE823EC5}"/>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68" name="Rectangle 67">
                  <a:extLst>
                    <a:ext uri="{FF2B5EF4-FFF2-40B4-BE49-F238E27FC236}">
                      <a16:creationId xmlns:a16="http://schemas.microsoft.com/office/drawing/2014/main" id="{9CF15202-021D-BB48-9728-89BFF22D047A}"/>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69" name="Rectangle 68">
                  <a:extLst>
                    <a:ext uri="{FF2B5EF4-FFF2-40B4-BE49-F238E27FC236}">
                      <a16:creationId xmlns:a16="http://schemas.microsoft.com/office/drawing/2014/main" id="{5EB545B9-7BFB-0A48-9BA4-3E7F4C0C7F11}"/>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70" name="Rectangle 69">
                  <a:extLst>
                    <a:ext uri="{FF2B5EF4-FFF2-40B4-BE49-F238E27FC236}">
                      <a16:creationId xmlns:a16="http://schemas.microsoft.com/office/drawing/2014/main" id="{AA47CE13-0663-5240-B4CB-2DCAE4207F1C}"/>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71" name="Rectangle 70">
                  <a:extLst>
                    <a:ext uri="{FF2B5EF4-FFF2-40B4-BE49-F238E27FC236}">
                      <a16:creationId xmlns:a16="http://schemas.microsoft.com/office/drawing/2014/main" id="{A4F78D71-4363-6947-A115-AD7FDA1C6B37}"/>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72" name="Rectangle 71">
                  <a:extLst>
                    <a:ext uri="{FF2B5EF4-FFF2-40B4-BE49-F238E27FC236}">
                      <a16:creationId xmlns:a16="http://schemas.microsoft.com/office/drawing/2014/main" id="{26906FFF-40B7-F244-9D01-C7E4D39A5184}"/>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37" name="Group 36">
              <a:extLst>
                <a:ext uri="{FF2B5EF4-FFF2-40B4-BE49-F238E27FC236}">
                  <a16:creationId xmlns:a16="http://schemas.microsoft.com/office/drawing/2014/main" id="{D4286657-2761-4544-AD1E-B9ABBAB02721}"/>
                </a:ext>
              </a:extLst>
            </p:cNvPr>
            <p:cNvGrpSpPr/>
            <p:nvPr/>
          </p:nvGrpSpPr>
          <p:grpSpPr>
            <a:xfrm>
              <a:off x="3028672" y="1328205"/>
              <a:ext cx="4105701" cy="65723"/>
              <a:chOff x="3028672" y="1328205"/>
              <a:chExt cx="4105701" cy="65723"/>
            </a:xfrm>
          </p:grpSpPr>
          <p:cxnSp>
            <p:nvCxnSpPr>
              <p:cNvPr id="39" name="Straight Connector 38">
                <a:extLst>
                  <a:ext uri="{FF2B5EF4-FFF2-40B4-BE49-F238E27FC236}">
                    <a16:creationId xmlns:a16="http://schemas.microsoft.com/office/drawing/2014/main" id="{C93AC6B6-051D-E24D-A8BE-23053B27C222}"/>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C8BE69C-FC08-4344-861A-696DCF118A94}"/>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0432E2-22C6-9D47-8FDE-76EE346BE25D}"/>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7546D12-50DE-864C-93EC-B5AECE6973BB}"/>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F4978B-01FA-FE4E-BC02-496FF43BBCCC}"/>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723C16C-3429-4A49-AD8D-1CDAC95A7982}"/>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11D03F6-3845-AE45-89F3-72EAD2C896F7}"/>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37053529"/>
      </p:ext>
    </p:extLst>
  </p:cSld>
  <p:clrMapOvr>
    <a:masterClrMapping/>
  </p:clrMapOvr>
  <p:transition spd="slow" advTm="1398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with HIV-HCV Coinfection</a:t>
            </a:r>
            <a:br>
              <a:rPr lang="en-US" sz="2000" dirty="0"/>
            </a:br>
            <a:r>
              <a:rPr lang="en-US" sz="2000" dirty="0"/>
              <a:t>EXPEDITION-2: Results</a:t>
            </a:r>
          </a:p>
        </p:txBody>
      </p:sp>
      <p:sp>
        <p:nvSpPr>
          <p:cNvPr id="6" name="Text Placeholder 5"/>
          <p:cNvSpPr>
            <a:spLocks noGrp="1"/>
          </p:cNvSpPr>
          <p:nvPr>
            <p:ph type="body" sz="quarter" idx="14"/>
          </p:nvPr>
        </p:nvSpPr>
        <p:spPr>
          <a:prstGeom prst="rect">
            <a:avLst/>
          </a:prstGeom>
        </p:spPr>
        <p:txBody>
          <a:bodyPr/>
          <a:lstStyle/>
          <a:p>
            <a:r>
              <a:rPr lang="fr-FR" dirty="0">
                <a:latin typeface="Arial" pitchFamily="-110" charset="0"/>
                <a:ea typeface="ＭＳ Ｐゴシック" pitchFamily="-110" charset="-128"/>
                <a:cs typeface="ＭＳ Ｐゴシック" pitchFamily="-110" charset="-128"/>
              </a:rPr>
              <a:t>Source: </a:t>
            </a:r>
            <a:r>
              <a:rPr lang="fr-FR" dirty="0" err="1">
                <a:latin typeface="Arial" pitchFamily="-110" charset="0"/>
                <a:ea typeface="ＭＳ Ｐゴシック" pitchFamily="-110" charset="-128"/>
                <a:cs typeface="ＭＳ Ｐゴシック" pitchFamily="-110" charset="-128"/>
              </a:rPr>
              <a:t>Rockstroh</a:t>
            </a:r>
            <a:r>
              <a:rPr lang="fr-FR" dirty="0">
                <a:latin typeface="Arial" pitchFamily="-110" charset="0"/>
                <a:ea typeface="ＭＳ Ｐゴシック" pitchFamily="-110" charset="-128"/>
                <a:cs typeface="ＭＳ Ｐゴシック" pitchFamily="-110" charset="-128"/>
              </a:rPr>
              <a:t> JK, et al. Clin Infect Dis. 2018;67:1010-7.</a:t>
            </a:r>
            <a:endParaRPr lang="en-US" dirty="0">
              <a:latin typeface="Arial" pitchFamily="-110" charset="0"/>
              <a:ea typeface="ＭＳ Ｐゴシック" pitchFamily="-110" charset="-128"/>
              <a:cs typeface="ＭＳ Ｐゴシック" pitchFamily="-110" charset="-128"/>
            </a:endParaRPr>
          </a:p>
        </p:txBody>
      </p:sp>
      <p:sp>
        <p:nvSpPr>
          <p:cNvPr id="8" name="Title 1"/>
          <p:cNvSpPr txBox="1">
            <a:spLocks/>
          </p:cNvSpPr>
          <p:nvPr/>
        </p:nvSpPr>
        <p:spPr>
          <a:xfrm>
            <a:off x="1371601"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0" name="Chart 19"/>
          <p:cNvGraphicFramePr>
            <a:graphicFrameLocks/>
          </p:cNvGraphicFramePr>
          <p:nvPr>
            <p:extLst>
              <p:ext uri="{D42A27DB-BD31-4B8C-83A1-F6EECF244321}">
                <p14:modId xmlns:p14="http://schemas.microsoft.com/office/powerpoint/2010/main" val="2281822451"/>
              </p:ext>
            </p:extLst>
          </p:nvPr>
        </p:nvGraphicFramePr>
        <p:xfrm>
          <a:off x="466725" y="982896"/>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5"/>
          <p:cNvSpPr>
            <a:spLocks noChangeArrowheads="1"/>
          </p:cNvSpPr>
          <p:nvPr/>
        </p:nvSpPr>
        <p:spPr bwMode="auto">
          <a:xfrm>
            <a:off x="1139171" y="4345696"/>
            <a:ext cx="7317309" cy="39775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35" defTabSz="701261">
              <a:spcBef>
                <a:spcPts val="180"/>
              </a:spcBef>
            </a:pPr>
            <a:r>
              <a:rPr lang="en-US" sz="1050" dirty="0">
                <a:solidFill>
                  <a:srgbClr val="000000"/>
                </a:solidFill>
                <a:latin typeface="Arial"/>
                <a:cs typeface="Arial"/>
              </a:rPr>
              <a:t>One GT3 patient with cirrhosis and 85% compliance had on-treatment virologic failure</a:t>
            </a:r>
          </a:p>
          <a:p>
            <a:pPr marL="205735" defTabSz="701261">
              <a:spcBef>
                <a:spcPts val="600"/>
              </a:spcBef>
            </a:pPr>
            <a:r>
              <a:rPr lang="en-US" sz="1050" b="1" dirty="0">
                <a:solidFill>
                  <a:srgbClr val="000000"/>
                </a:solidFill>
                <a:latin typeface="Arial"/>
                <a:cs typeface="Arial"/>
              </a:rPr>
              <a:t>Abbreviations: </a:t>
            </a:r>
            <a:r>
              <a:rPr lang="en-US" sz="1050" dirty="0">
                <a:solidFill>
                  <a:srgbClr val="000000"/>
                </a:solidFill>
                <a:latin typeface="Arial"/>
                <a:cs typeface="Arial"/>
              </a:rPr>
              <a:t>ITT = Intent-to-treat; mITT = modified intent-to-treat</a:t>
            </a:r>
          </a:p>
        </p:txBody>
      </p:sp>
      <p:sp>
        <p:nvSpPr>
          <p:cNvPr id="10" name="Rectangle 9"/>
          <p:cNvSpPr/>
          <p:nvPr/>
        </p:nvSpPr>
        <p:spPr>
          <a:xfrm>
            <a:off x="6196005" y="3731764"/>
            <a:ext cx="1041712"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150/151</a:t>
            </a:r>
          </a:p>
        </p:txBody>
      </p:sp>
      <p:sp>
        <p:nvSpPr>
          <p:cNvPr id="11" name="Rectangle 10"/>
          <p:cNvSpPr/>
          <p:nvPr/>
        </p:nvSpPr>
        <p:spPr>
          <a:xfrm>
            <a:off x="2683451" y="3731764"/>
            <a:ext cx="989037"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150/153</a:t>
            </a:r>
          </a:p>
        </p:txBody>
      </p:sp>
      <p:sp>
        <p:nvSpPr>
          <p:cNvPr id="12" name="Rectangle 11">
            <a:extLst>
              <a:ext uri="{FF2B5EF4-FFF2-40B4-BE49-F238E27FC236}">
                <a16:creationId xmlns:a16="http://schemas.microsoft.com/office/drawing/2014/main" id="{8379D68B-60C2-9B95-B512-A0CD9BEBACD0}"/>
              </a:ext>
            </a:extLst>
          </p:cNvPr>
          <p:cNvSpPr/>
          <p:nvPr/>
        </p:nvSpPr>
        <p:spPr>
          <a:xfrm>
            <a:off x="2606452" y="1471925"/>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96-100)</a:t>
            </a:r>
          </a:p>
        </p:txBody>
      </p:sp>
    </p:spTree>
    <p:extLst>
      <p:ext uri="{BB962C8B-B14F-4D97-AF65-F5344CB8AC3E}">
        <p14:creationId xmlns:p14="http://schemas.microsoft.com/office/powerpoint/2010/main" val="777479775"/>
      </p:ext>
    </p:extLst>
  </p:cSld>
  <p:clrMapOvr>
    <a:masterClrMapping/>
  </p:clrMapOvr>
  <p:transition spd="slow" advTm="1092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with HIV-HCV Coinfection</a:t>
            </a:r>
            <a:br>
              <a:rPr lang="en-US" sz="2000" dirty="0"/>
            </a:br>
            <a:r>
              <a:rPr lang="en-US" sz="2000" dirty="0"/>
              <a:t>EXPEDITION-2: Results</a:t>
            </a:r>
          </a:p>
        </p:txBody>
      </p:sp>
      <p:sp>
        <p:nvSpPr>
          <p:cNvPr id="6" name="Text Placeholder 5"/>
          <p:cNvSpPr>
            <a:spLocks noGrp="1"/>
          </p:cNvSpPr>
          <p:nvPr>
            <p:ph type="body" sz="quarter" idx="15"/>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EXPEDITION-2: Overall SVR by Treatment Regimen </a:t>
            </a:r>
          </a:p>
        </p:txBody>
      </p:sp>
      <p:sp>
        <p:nvSpPr>
          <p:cNvPr id="2" name="Content Placeholder 1"/>
          <p:cNvSpPr>
            <a:spLocks noGrp="1"/>
          </p:cNvSpPr>
          <p:nvPr>
            <p:ph type="body" sz="quarter" idx="16"/>
          </p:nvPr>
        </p:nvSpPr>
        <p:spPr>
          <a:prstGeom prst="rect">
            <a:avLst/>
          </a:prstGeom>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8" name="Title 1"/>
          <p:cNvSpPr txBox="1">
            <a:spLocks/>
          </p:cNvSpPr>
          <p:nvPr/>
        </p:nvSpPr>
        <p:spPr>
          <a:xfrm>
            <a:off x="1371601"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0" name="Chart 19"/>
          <p:cNvGraphicFramePr>
            <a:graphicFrameLocks/>
          </p:cNvGraphicFramePr>
          <p:nvPr>
            <p:extLst>
              <p:ext uri="{D42A27DB-BD31-4B8C-83A1-F6EECF244321}">
                <p14:modId xmlns:p14="http://schemas.microsoft.com/office/powerpoint/2010/main" val="2248510754"/>
              </p:ext>
            </p:extLst>
          </p:nvPr>
        </p:nvGraphicFramePr>
        <p:xfrm>
          <a:off x="467513" y="1396206"/>
          <a:ext cx="82296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5"/>
          <p:cNvSpPr>
            <a:spLocks noChangeArrowheads="1"/>
          </p:cNvSpPr>
          <p:nvPr/>
        </p:nvSpPr>
        <p:spPr bwMode="auto">
          <a:xfrm>
            <a:off x="1139172" y="4457701"/>
            <a:ext cx="7282933" cy="267452"/>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35" defTabSz="701261">
              <a:spcBef>
                <a:spcPts val="180"/>
              </a:spcBef>
            </a:pPr>
            <a:r>
              <a:rPr lang="en-US" sz="1050" dirty="0">
                <a:solidFill>
                  <a:srgbClr val="000000"/>
                </a:solidFill>
                <a:latin typeface="Arial"/>
                <a:cs typeface="Arial"/>
              </a:rPr>
              <a:t>*Excludes one patient with missing data who achieved SVR24</a:t>
            </a:r>
          </a:p>
        </p:txBody>
      </p:sp>
      <p:sp>
        <p:nvSpPr>
          <p:cNvPr id="10" name="Rectangle 9"/>
          <p:cNvSpPr/>
          <p:nvPr/>
        </p:nvSpPr>
        <p:spPr>
          <a:xfrm>
            <a:off x="6347758" y="3683214"/>
            <a:ext cx="715208"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14/15</a:t>
            </a:r>
          </a:p>
        </p:txBody>
      </p:sp>
      <p:sp>
        <p:nvSpPr>
          <p:cNvPr id="11" name="Rectangle 10"/>
          <p:cNvSpPr/>
          <p:nvPr/>
        </p:nvSpPr>
        <p:spPr>
          <a:xfrm>
            <a:off x="2776410" y="3683214"/>
            <a:ext cx="833064"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136/136</a:t>
            </a:r>
            <a:r>
              <a:rPr lang="en-US" sz="1050" dirty="0">
                <a:solidFill>
                  <a:schemeClr val="bg1"/>
                </a:solidFill>
              </a:rPr>
              <a:t>*</a:t>
            </a:r>
          </a:p>
        </p:txBody>
      </p:sp>
      <p:sp>
        <p:nvSpPr>
          <p:cNvPr id="12" name="Rectangle 11">
            <a:extLst>
              <a:ext uri="{FF2B5EF4-FFF2-40B4-BE49-F238E27FC236}">
                <a16:creationId xmlns:a16="http://schemas.microsoft.com/office/drawing/2014/main" id="{4166D014-97F8-2DDD-865E-EACF33A950EA}"/>
              </a:ext>
            </a:extLst>
          </p:cNvPr>
          <p:cNvSpPr/>
          <p:nvPr/>
        </p:nvSpPr>
        <p:spPr>
          <a:xfrm>
            <a:off x="2582399" y="1783396"/>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93-99.9)</a:t>
            </a:r>
          </a:p>
        </p:txBody>
      </p:sp>
    </p:spTree>
    <p:extLst>
      <p:ext uri="{BB962C8B-B14F-4D97-AF65-F5344CB8AC3E}">
        <p14:creationId xmlns:p14="http://schemas.microsoft.com/office/powerpoint/2010/main" val="98394380"/>
      </p:ext>
    </p:extLst>
  </p:cSld>
  <p:clrMapOvr>
    <a:masterClrMapping/>
  </p:clrMapOvr>
  <p:transition spd="slow" advTm="1558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E644-B2B4-9D43-B505-CA7313D16156}"/>
              </a:ext>
            </a:extLst>
          </p:cNvPr>
          <p:cNvSpPr>
            <a:spLocks noGrp="1"/>
          </p:cNvSpPr>
          <p:nvPr>
            <p:ph type="title"/>
          </p:nvPr>
        </p:nvSpPr>
        <p:spPr/>
        <p:txBody>
          <a:bodyPr/>
          <a:lstStyle/>
          <a:p>
            <a:r>
              <a:rPr lang="en-US" dirty="0"/>
              <a:t>Sofosbuvir-</a:t>
            </a:r>
            <a:r>
              <a:rPr lang="en-US" dirty="0" err="1"/>
              <a:t>Velpatasvir</a:t>
            </a:r>
            <a:endParaRPr lang="en-US" dirty="0"/>
          </a:p>
        </p:txBody>
      </p:sp>
      <p:sp>
        <p:nvSpPr>
          <p:cNvPr id="3" name="Text Placeholder 2">
            <a:extLst>
              <a:ext uri="{FF2B5EF4-FFF2-40B4-BE49-F238E27FC236}">
                <a16:creationId xmlns:a16="http://schemas.microsoft.com/office/drawing/2014/main" id="{1AAB5152-B51D-3509-0FEB-73BD47DC38E8}"/>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1EC4A32-C7F3-E647-B0FE-7A1E1BE4558F}"/>
              </a:ext>
            </a:extLst>
          </p:cNvPr>
          <p:cNvSpPr>
            <a:spLocks noGrp="1"/>
          </p:cNvSpPr>
          <p:nvPr>
            <p:ph sz="half" idx="2"/>
          </p:nvPr>
        </p:nvSpPr>
        <p:spPr/>
        <p:txBody>
          <a:bodyPr/>
          <a:lstStyle/>
          <a:p>
            <a:r>
              <a:rPr lang="en-US" dirty="0" err="1"/>
              <a:t>Pangenotypic</a:t>
            </a:r>
            <a:r>
              <a:rPr lang="en-US" dirty="0"/>
              <a:t> NS5A-NS5B inhibitor, given as a single pill combination.</a:t>
            </a:r>
          </a:p>
          <a:p>
            <a:pPr>
              <a:spcBef>
                <a:spcPts val="2400"/>
              </a:spcBef>
            </a:pPr>
            <a:r>
              <a:rPr lang="en-US" dirty="0"/>
              <a:t>Safe for use in patients with decompensated cirrhosis.</a:t>
            </a:r>
          </a:p>
          <a:p>
            <a:pPr>
              <a:spcBef>
                <a:spcPts val="2400"/>
              </a:spcBef>
            </a:pPr>
            <a:r>
              <a:rPr lang="en-US" dirty="0"/>
              <a:t>SVR-12 rates ≥95% for treatment naïve individuals with and without compensated cirrhosis </a:t>
            </a:r>
          </a:p>
          <a:p>
            <a:pPr marL="34289" indent="0">
              <a:buNone/>
            </a:pPr>
            <a:r>
              <a:rPr lang="en-US" dirty="0"/>
              <a:t> </a:t>
            </a:r>
          </a:p>
        </p:txBody>
      </p:sp>
    </p:spTree>
    <p:extLst>
      <p:ext uri="{BB962C8B-B14F-4D97-AF65-F5344CB8AC3E}">
        <p14:creationId xmlns:p14="http://schemas.microsoft.com/office/powerpoint/2010/main" val="1526973431"/>
      </p:ext>
    </p:extLst>
  </p:cSld>
  <p:clrMapOvr>
    <a:masterClrMapping/>
  </p:clrMapOvr>
  <p:transition spd="slow" advTm="3466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Patients with HIV-HCV Coinfection</a:t>
            </a:r>
            <a:br>
              <a:rPr lang="en-US" sz="2000" dirty="0"/>
            </a:br>
            <a:r>
              <a:rPr lang="en-US" sz="2000" dirty="0"/>
              <a:t>ASTRAL-5: Study Features</a:t>
            </a:r>
          </a:p>
        </p:txBody>
      </p:sp>
      <p:sp>
        <p:nvSpPr>
          <p:cNvPr id="6" name="Content Placeholder 5"/>
          <p:cNvSpPr>
            <a:spLocks noGrp="1"/>
          </p:cNvSpPr>
          <p:nvPr>
            <p:ph type="body" sz="quarter" idx="16"/>
          </p:nvPr>
        </p:nvSpPr>
        <p:spPr/>
        <p:txBody>
          <a:bodyPr/>
          <a:lstStyle/>
          <a:p>
            <a:r>
              <a:rPr lang="en-US" dirty="0"/>
              <a:t>Source: Wyles D, et al. Clin Infect Dis. 2017;65:6-12.</a:t>
            </a:r>
          </a:p>
        </p:txBody>
      </p:sp>
      <p:sp>
        <p:nvSpPr>
          <p:cNvPr id="3" name="Content Placeholder 2">
            <a:extLst>
              <a:ext uri="{FF2B5EF4-FFF2-40B4-BE49-F238E27FC236}">
                <a16:creationId xmlns:a16="http://schemas.microsoft.com/office/drawing/2014/main" id="{24711CA7-9719-C349-805F-DED20BE2D2A7}"/>
              </a:ext>
            </a:extLst>
          </p:cNvPr>
          <p:cNvSpPr>
            <a:spLocks noGrp="1"/>
          </p:cNvSpPr>
          <p:nvPr>
            <p:ph sz="half" idx="2"/>
          </p:nvPr>
        </p:nvSpPr>
        <p:spPr>
          <a:xfrm>
            <a:off x="472821" y="1096441"/>
            <a:ext cx="8229600" cy="3640152"/>
          </a:xfrm>
        </p:spPr>
        <p:txBody>
          <a:bodyPr>
            <a:normAutofit/>
          </a:bodyPr>
          <a:lstStyle/>
          <a:p>
            <a:pPr>
              <a:lnSpc>
                <a:spcPts val="1800"/>
              </a:lnSpc>
            </a:pPr>
            <a:r>
              <a:rPr lang="en-US" sz="1500" b="1" dirty="0"/>
              <a:t>Design</a:t>
            </a:r>
            <a:r>
              <a:rPr lang="en-US" sz="1500" dirty="0"/>
              <a:t>: Single-arm, open-label, multicenter, phase 3 trial of sofosbuvir-velpatasvir in HIV-HCV coinfected treatment-naïve and treatment-experienced patients with genotypes 1-6 HCV</a:t>
            </a:r>
          </a:p>
          <a:p>
            <a:pPr>
              <a:lnSpc>
                <a:spcPts val="1800"/>
              </a:lnSpc>
              <a:spcBef>
                <a:spcPts val="1200"/>
              </a:spcBef>
            </a:pPr>
            <a:r>
              <a:rPr lang="en-US" sz="1500" b="1" dirty="0"/>
              <a:t>Setting</a:t>
            </a:r>
            <a:r>
              <a:rPr lang="en-US" sz="1500" dirty="0"/>
              <a:t>: Multiple sites in US</a:t>
            </a:r>
          </a:p>
          <a:p>
            <a:pPr>
              <a:lnSpc>
                <a:spcPts val="1800"/>
              </a:lnSpc>
              <a:spcBef>
                <a:spcPts val="1200"/>
              </a:spcBef>
            </a:pPr>
            <a:r>
              <a:rPr lang="en-US" sz="1500" b="1" dirty="0"/>
              <a:t>Entry Criteria</a:t>
            </a:r>
          </a:p>
          <a:p>
            <a:pPr lvl="1">
              <a:lnSpc>
                <a:spcPts val="1800"/>
              </a:lnSpc>
              <a:spcBef>
                <a:spcPts val="0"/>
              </a:spcBef>
            </a:pPr>
            <a:r>
              <a:rPr lang="en-US" sz="1500" dirty="0"/>
              <a:t>Chronic HCV GT 1-6</a:t>
            </a:r>
          </a:p>
          <a:p>
            <a:pPr lvl="1">
              <a:lnSpc>
                <a:spcPts val="1800"/>
              </a:lnSpc>
              <a:spcBef>
                <a:spcPts val="0"/>
              </a:spcBef>
            </a:pPr>
            <a:r>
              <a:rPr lang="en-US" sz="1500" dirty="0"/>
              <a:t>Age ≥18 years</a:t>
            </a:r>
          </a:p>
          <a:p>
            <a:pPr lvl="1">
              <a:lnSpc>
                <a:spcPts val="1800"/>
              </a:lnSpc>
              <a:spcBef>
                <a:spcPts val="0"/>
              </a:spcBef>
            </a:pPr>
            <a:r>
              <a:rPr lang="en-US" sz="1500" dirty="0"/>
              <a:t>HIV coinfection</a:t>
            </a:r>
          </a:p>
          <a:p>
            <a:pPr lvl="1">
              <a:lnSpc>
                <a:spcPts val="1800"/>
              </a:lnSpc>
              <a:spcBef>
                <a:spcPts val="0"/>
              </a:spcBef>
            </a:pPr>
            <a:r>
              <a:rPr lang="en-US" sz="1500" dirty="0"/>
              <a:t>CD4 count ≥100 cells/mm</a:t>
            </a:r>
            <a:r>
              <a:rPr lang="en-US" sz="1500" baseline="30000" dirty="0"/>
              <a:t>3</a:t>
            </a:r>
            <a:r>
              <a:rPr lang="en-US" sz="1500" dirty="0"/>
              <a:t> and HIV RNA ≤50 copies/mL</a:t>
            </a:r>
          </a:p>
          <a:p>
            <a:pPr lvl="1">
              <a:lnSpc>
                <a:spcPts val="1800"/>
              </a:lnSpc>
              <a:spcBef>
                <a:spcPts val="0"/>
              </a:spcBef>
            </a:pPr>
            <a:r>
              <a:rPr lang="en-US" sz="1500" dirty="0"/>
              <a:t>On stable ART for ≥8 weeks</a:t>
            </a:r>
          </a:p>
          <a:p>
            <a:pPr lvl="1">
              <a:lnSpc>
                <a:spcPts val="1800"/>
              </a:lnSpc>
              <a:spcBef>
                <a:spcPts val="0"/>
              </a:spcBef>
            </a:pPr>
            <a:r>
              <a:rPr lang="en-US" sz="1500" dirty="0"/>
              <a:t>Prior treatment failure allowed (but no prior NS5A or NS5B)</a:t>
            </a:r>
          </a:p>
          <a:p>
            <a:pPr lvl="1">
              <a:lnSpc>
                <a:spcPts val="1800"/>
              </a:lnSpc>
              <a:spcBef>
                <a:spcPts val="0"/>
              </a:spcBef>
            </a:pPr>
            <a:r>
              <a:rPr lang="en-US" sz="1500" dirty="0"/>
              <a:t>Patients with compensated cirrhosis allowed</a:t>
            </a:r>
          </a:p>
          <a:p>
            <a:pPr>
              <a:lnSpc>
                <a:spcPts val="1800"/>
              </a:lnSpc>
              <a:spcBef>
                <a:spcPts val="1200"/>
              </a:spcBef>
            </a:pPr>
            <a:r>
              <a:rPr lang="en-US" sz="1500" b="1" dirty="0">
                <a:solidFill>
                  <a:schemeClr val="tx1"/>
                </a:solidFill>
              </a:rPr>
              <a:t>Primary End Point</a:t>
            </a:r>
            <a:r>
              <a:rPr lang="en-US" sz="1500" dirty="0">
                <a:solidFill>
                  <a:schemeClr val="tx1"/>
                </a:solidFill>
              </a:rPr>
              <a:t>: SVR12</a:t>
            </a:r>
          </a:p>
        </p:txBody>
      </p:sp>
    </p:spTree>
    <p:extLst>
      <p:ext uri="{BB962C8B-B14F-4D97-AF65-F5344CB8AC3E}">
        <p14:creationId xmlns:p14="http://schemas.microsoft.com/office/powerpoint/2010/main" val="2853767397"/>
      </p:ext>
    </p:extLst>
  </p:cSld>
  <p:clrMapOvr>
    <a:masterClrMapping/>
  </p:clrMapOvr>
  <p:transition spd="slow" advTm="3640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8603F3-DAB7-0B46-AD40-0F12536CE442}"/>
              </a:ext>
            </a:extLst>
          </p:cNvPr>
          <p:cNvSpPr/>
          <p:nvPr/>
        </p:nvSpPr>
        <p:spPr>
          <a:xfrm>
            <a:off x="1138417" y="1085902"/>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2" name="Title 1"/>
          <p:cNvSpPr>
            <a:spLocks noGrp="1"/>
          </p:cNvSpPr>
          <p:nvPr>
            <p:ph type="title"/>
          </p:nvPr>
        </p:nvSpPr>
        <p:spPr/>
        <p:txBody>
          <a:bodyPr>
            <a:normAutofit/>
          </a:bodyPr>
          <a:lstStyle/>
          <a:p>
            <a:r>
              <a:rPr lang="en-US" sz="2000" dirty="0"/>
              <a:t>Sofosbuvir-Velpatasvir in Patients with HIV-HCV Coinfection</a:t>
            </a:r>
            <a:br>
              <a:rPr lang="en-US" sz="2000" dirty="0"/>
            </a:br>
            <a:r>
              <a:rPr lang="en-US" sz="2000" dirty="0"/>
              <a:t>ASTRAL-5: Study Design</a:t>
            </a:r>
          </a:p>
        </p:txBody>
      </p:sp>
      <p:sp>
        <p:nvSpPr>
          <p:cNvPr id="6" name="Content Placeholder 5"/>
          <p:cNvSpPr>
            <a:spLocks noGrp="1"/>
          </p:cNvSpPr>
          <p:nvPr>
            <p:ph type="body" sz="quarter" idx="14"/>
          </p:nvPr>
        </p:nvSpPr>
        <p:spPr/>
        <p:txBody>
          <a:bodyPr/>
          <a:lstStyle/>
          <a:p>
            <a:r>
              <a:rPr lang="en-US" dirty="0"/>
              <a:t>Source: Wyles D, et al. Clin Infect Dis. 2017;65:6-12.</a:t>
            </a:r>
          </a:p>
        </p:txBody>
      </p:sp>
      <p:sp>
        <p:nvSpPr>
          <p:cNvPr id="5" name="Rectangle 4"/>
          <p:cNvSpPr/>
          <p:nvPr/>
        </p:nvSpPr>
        <p:spPr>
          <a:xfrm>
            <a:off x="1137789" y="2000250"/>
            <a:ext cx="2062612" cy="101656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75"/>
              </a:lnSpc>
              <a:spcBef>
                <a:spcPts val="300"/>
              </a:spcBef>
            </a:pPr>
            <a:r>
              <a:rPr lang="en-US" sz="1200" b="1" dirty="0">
                <a:solidFill>
                  <a:srgbClr val="FFFFFF"/>
                </a:solidFill>
                <a:latin typeface="Arial"/>
                <a:cs typeface="Arial"/>
              </a:rPr>
              <a:t>HIV-HCV Coinfected</a:t>
            </a:r>
          </a:p>
          <a:p>
            <a:pPr>
              <a:lnSpc>
                <a:spcPts val="1575"/>
              </a:lnSpc>
              <a:spcBef>
                <a:spcPts val="300"/>
              </a:spcBef>
            </a:pPr>
            <a:r>
              <a:rPr lang="en-US" sz="1200" b="1" dirty="0">
                <a:solidFill>
                  <a:srgbClr val="FFFFFF"/>
                </a:solidFill>
                <a:latin typeface="Arial"/>
                <a:cs typeface="Arial"/>
              </a:rPr>
              <a:t>Treatment-naïve or Treatment-experienced</a:t>
            </a:r>
          </a:p>
          <a:p>
            <a:pPr>
              <a:lnSpc>
                <a:spcPts val="1575"/>
              </a:lnSpc>
              <a:spcBef>
                <a:spcPts val="300"/>
              </a:spcBef>
            </a:pPr>
            <a:r>
              <a:rPr lang="en-US" sz="1200" b="1" dirty="0">
                <a:solidFill>
                  <a:srgbClr val="FFFFFF"/>
                </a:solidFill>
                <a:latin typeface="Arial"/>
                <a:cs typeface="Arial"/>
              </a:rPr>
              <a:t>GT 1, 2, 3, 4, or 6</a:t>
            </a:r>
          </a:p>
        </p:txBody>
      </p:sp>
      <p:sp>
        <p:nvSpPr>
          <p:cNvPr id="7" name="Rectangle 6"/>
          <p:cNvSpPr/>
          <p:nvPr/>
        </p:nvSpPr>
        <p:spPr>
          <a:xfrm>
            <a:off x="3131609" y="2328628"/>
            <a:ext cx="76846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 </a:t>
            </a:r>
            <a:r>
              <a:rPr lang="en-US" sz="1050" dirty="0">
                <a:solidFill>
                  <a:srgbClr val="000000"/>
                </a:solidFill>
                <a:latin typeface="Arial" panose="020B0604020202020204" pitchFamily="34" charset="0"/>
                <a:cs typeface="Arial" panose="020B0604020202020204" pitchFamily="34" charset="0"/>
              </a:rPr>
              <a:t>n = 106</a:t>
            </a:r>
          </a:p>
        </p:txBody>
      </p:sp>
      <p:sp>
        <p:nvSpPr>
          <p:cNvPr id="8" name="Rectangle 5"/>
          <p:cNvSpPr>
            <a:spLocks noChangeArrowheads="1"/>
          </p:cNvSpPr>
          <p:nvPr/>
        </p:nvSpPr>
        <p:spPr bwMode="auto">
          <a:xfrm>
            <a:off x="3860224" y="2200712"/>
            <a:ext cx="1799084" cy="542489"/>
          </a:xfrm>
          <a:prstGeom prst="rect">
            <a:avLst/>
          </a:prstGeom>
          <a:solidFill>
            <a:schemeClr val="accent1">
              <a:lumMod val="20000"/>
              <a:lumOff val="80000"/>
            </a:schemeClr>
          </a:solidFill>
          <a:ln w="9525" cmpd="sng">
            <a:solidFill>
              <a:srgbClr val="000000"/>
            </a:solidFill>
            <a:miter lim="800000"/>
            <a:headEnd/>
            <a:tailEnd/>
          </a:ln>
          <a:effectLst/>
        </p:spPr>
        <p:txBody>
          <a:bodyPr wrap="none" anchor="ctr"/>
          <a:lstStyle/>
          <a:p>
            <a:pPr algn="ctr"/>
            <a:r>
              <a:rPr lang="en-US" sz="1200" b="1" dirty="0">
                <a:latin typeface="Arial"/>
                <a:cs typeface="Arial"/>
              </a:rPr>
              <a:t>Sofosbuvir-Velpatasvir</a:t>
            </a:r>
          </a:p>
        </p:txBody>
      </p:sp>
      <p:cxnSp>
        <p:nvCxnSpPr>
          <p:cNvPr id="9" name="Straight Connector 8"/>
          <p:cNvCxnSpPr/>
          <p:nvPr/>
        </p:nvCxnSpPr>
        <p:spPr>
          <a:xfrm>
            <a:off x="5657850" y="2471467"/>
            <a:ext cx="1803654" cy="0"/>
          </a:xfrm>
          <a:prstGeom prst="line">
            <a:avLst/>
          </a:prstGeom>
          <a:ln w="9525" cmpd="sng">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431935" y="1058443"/>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12" name="Rectangle 11"/>
          <p:cNvSpPr/>
          <p:nvPr/>
        </p:nvSpPr>
        <p:spPr>
          <a:xfrm>
            <a:off x="365760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13" name="Rectangle 12"/>
          <p:cNvSpPr/>
          <p:nvPr/>
        </p:nvSpPr>
        <p:spPr>
          <a:xfrm>
            <a:off x="724890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14" name="Straight Connector 13"/>
          <p:cNvCxnSpPr/>
          <p:nvPr/>
        </p:nvCxnSpPr>
        <p:spPr>
          <a:xfrm flipV="1">
            <a:off x="1138417"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60224" y="1328206"/>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460674" y="1328206"/>
            <a:ext cx="0" cy="6827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2925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cxnSp>
        <p:nvCxnSpPr>
          <p:cNvPr id="18" name="Straight Connector 17"/>
          <p:cNvCxnSpPr/>
          <p:nvPr/>
        </p:nvCxnSpPr>
        <p:spPr>
          <a:xfrm flipV="1">
            <a:off x="5657850" y="1328206"/>
            <a:ext cx="0" cy="6827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36402" y="2312533"/>
            <a:ext cx="682252"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20" name="Rectangle 25"/>
          <p:cNvSpPr>
            <a:spLocks noChangeArrowheads="1"/>
          </p:cNvSpPr>
          <p:nvPr/>
        </p:nvSpPr>
        <p:spPr bwMode="auto">
          <a:xfrm>
            <a:off x="1137788" y="3657600"/>
            <a:ext cx="6871716" cy="512046"/>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61">
              <a:lnSpc>
                <a:spcPts val="1350"/>
              </a:lnSpc>
              <a:spcBef>
                <a:spcPts val="600"/>
              </a:spcBef>
            </a:pPr>
            <a:r>
              <a:rPr lang="en-US" sz="1200" b="1" dirty="0">
                <a:solidFill>
                  <a:srgbClr val="000000"/>
                </a:solidFill>
                <a:latin typeface="Arial" pitchFamily="22" charset="0"/>
              </a:rPr>
              <a:t>Drug Dosing</a:t>
            </a:r>
            <a:r>
              <a:rPr lang="en-US" sz="1200" dirty="0">
                <a:solidFill>
                  <a:srgbClr val="000000"/>
                </a:solidFill>
                <a:latin typeface="Arial"/>
                <a:cs typeface="Arial"/>
              </a:rPr>
              <a:t>: Sofosbuvir-velpatasvir</a:t>
            </a:r>
            <a:r>
              <a:rPr lang="en-US" sz="1200" dirty="0">
                <a:solidFill>
                  <a:srgbClr val="000000"/>
                </a:solidFill>
                <a:latin typeface="Arial" pitchFamily="22" charset="0"/>
              </a:rPr>
              <a:t> (400/100 mg): fixed-dose combination; one pill once daily</a:t>
            </a:r>
          </a:p>
        </p:txBody>
      </p:sp>
    </p:spTree>
    <p:extLst>
      <p:ext uri="{BB962C8B-B14F-4D97-AF65-F5344CB8AC3E}">
        <p14:creationId xmlns:p14="http://schemas.microsoft.com/office/powerpoint/2010/main" val="1366202774"/>
      </p:ext>
    </p:extLst>
  </p:cSld>
  <p:clrMapOvr>
    <a:masterClrMapping/>
  </p:clrMapOvr>
  <p:transition spd="slow" advTm="915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Patients with HIV-HCV Coinfection</a:t>
            </a:r>
            <a:br>
              <a:rPr lang="en-US" sz="2000" dirty="0"/>
            </a:br>
            <a:r>
              <a:rPr lang="en-US" sz="2000" dirty="0"/>
              <a:t>ASTRAL-5: Results</a:t>
            </a:r>
          </a:p>
        </p:txBody>
      </p:sp>
      <p:sp>
        <p:nvSpPr>
          <p:cNvPr id="2" name="Text Placeholder 1"/>
          <p:cNvSpPr>
            <a:spLocks noGrp="1"/>
          </p:cNvSpPr>
          <p:nvPr>
            <p:ph type="body" sz="quarter" idx="15"/>
          </p:nvPr>
        </p:nvSpPr>
        <p:spPr/>
        <p:txBody>
          <a:bodyPr/>
          <a:lstStyle/>
          <a:p>
            <a:r>
              <a:rPr lang="en-US" dirty="0"/>
              <a:t>SVR12 Results by Genotype</a:t>
            </a:r>
          </a:p>
        </p:txBody>
      </p:sp>
      <p:sp>
        <p:nvSpPr>
          <p:cNvPr id="7" name="Content Placeholder 6"/>
          <p:cNvSpPr>
            <a:spLocks noGrp="1"/>
          </p:cNvSpPr>
          <p:nvPr>
            <p:ph type="body" sz="quarter" idx="16"/>
          </p:nvPr>
        </p:nvSpPr>
        <p:spPr/>
        <p:txBody>
          <a:bodyPr/>
          <a:lstStyle/>
          <a:p>
            <a:r>
              <a:rPr lang="en-US" dirty="0"/>
              <a:t>Source: Wyles D, et al. Clin Infect Dis. 2017;65:6-12.</a:t>
            </a:r>
          </a:p>
        </p:txBody>
      </p:sp>
      <p:graphicFrame>
        <p:nvGraphicFramePr>
          <p:cNvPr id="15" name="Chart 14"/>
          <p:cNvGraphicFramePr>
            <a:graphicFrameLocks/>
          </p:cNvGraphicFramePr>
          <p:nvPr>
            <p:extLst>
              <p:ext uri="{D42A27DB-BD31-4B8C-83A1-F6EECF244321}">
                <p14:modId xmlns:p14="http://schemas.microsoft.com/office/powerpoint/2010/main" val="4071596764"/>
              </p:ext>
            </p:extLst>
          </p:nvPr>
        </p:nvGraphicFramePr>
        <p:xfrm>
          <a:off x="457200" y="1512648"/>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589102" y="3660065"/>
            <a:ext cx="84050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101/106</a:t>
            </a:r>
          </a:p>
        </p:txBody>
      </p:sp>
      <p:sp>
        <p:nvSpPr>
          <p:cNvPr id="19" name="Rectangle 18"/>
          <p:cNvSpPr/>
          <p:nvPr/>
        </p:nvSpPr>
        <p:spPr>
          <a:xfrm>
            <a:off x="5157379" y="3677822"/>
            <a:ext cx="84050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11/11</a:t>
            </a:r>
          </a:p>
        </p:txBody>
      </p:sp>
      <p:sp>
        <p:nvSpPr>
          <p:cNvPr id="21" name="Rectangle 20"/>
          <p:cNvSpPr/>
          <p:nvPr/>
        </p:nvSpPr>
        <p:spPr>
          <a:xfrm>
            <a:off x="7531141" y="3660065"/>
            <a:ext cx="84050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5/5</a:t>
            </a:r>
          </a:p>
        </p:txBody>
      </p:sp>
      <p:sp>
        <p:nvSpPr>
          <p:cNvPr id="12" name="Rectangle 11"/>
          <p:cNvSpPr/>
          <p:nvPr/>
        </p:nvSpPr>
        <p:spPr>
          <a:xfrm>
            <a:off x="2827957" y="3650147"/>
            <a:ext cx="711956" cy="285753"/>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63/66</a:t>
            </a:r>
          </a:p>
        </p:txBody>
      </p:sp>
      <p:sp>
        <p:nvSpPr>
          <p:cNvPr id="13" name="Rectangle 12"/>
          <p:cNvSpPr/>
          <p:nvPr/>
        </p:nvSpPr>
        <p:spPr>
          <a:xfrm>
            <a:off x="4011717" y="3650147"/>
            <a:ext cx="753331" cy="285753"/>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11/12</a:t>
            </a:r>
          </a:p>
        </p:txBody>
      </p:sp>
      <p:sp>
        <p:nvSpPr>
          <p:cNvPr id="14" name="Rectangle 13"/>
          <p:cNvSpPr/>
          <p:nvPr/>
        </p:nvSpPr>
        <p:spPr>
          <a:xfrm>
            <a:off x="6403097" y="3650147"/>
            <a:ext cx="704695" cy="285753"/>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11/12</a:t>
            </a:r>
          </a:p>
        </p:txBody>
      </p:sp>
      <p:sp>
        <p:nvSpPr>
          <p:cNvPr id="22" name="Line Callout 1 21"/>
          <p:cNvSpPr/>
          <p:nvPr/>
        </p:nvSpPr>
        <p:spPr>
          <a:xfrm>
            <a:off x="3977195" y="2921107"/>
            <a:ext cx="787851" cy="290318"/>
          </a:xfrm>
          <a:prstGeom prst="borderCallout1">
            <a:avLst>
              <a:gd name="adj1" fmla="val 231359"/>
              <a:gd name="adj2" fmla="val 48021"/>
              <a:gd name="adj3" fmla="val 100906"/>
              <a:gd name="adj4" fmla="val 48344"/>
            </a:avLst>
          </a:prstGeom>
          <a:solidFill>
            <a:srgbClr val="D9D9D9"/>
          </a:solidFill>
          <a:ln>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1 LTFU</a:t>
            </a:r>
          </a:p>
        </p:txBody>
      </p:sp>
      <p:sp>
        <p:nvSpPr>
          <p:cNvPr id="23" name="Line Callout 1 22"/>
          <p:cNvSpPr/>
          <p:nvPr/>
        </p:nvSpPr>
        <p:spPr>
          <a:xfrm>
            <a:off x="2787857" y="2926081"/>
            <a:ext cx="787835" cy="290318"/>
          </a:xfrm>
          <a:prstGeom prst="borderCallout1">
            <a:avLst>
              <a:gd name="adj1" fmla="val 234417"/>
              <a:gd name="adj2" fmla="val 48320"/>
              <a:gd name="adj3" fmla="val 100906"/>
              <a:gd name="adj4" fmla="val 48642"/>
            </a:avLst>
          </a:prstGeom>
          <a:solidFill>
            <a:srgbClr val="D9D9D9"/>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2 Relapses</a:t>
            </a:r>
          </a:p>
          <a:p>
            <a:pPr algn="ctr"/>
            <a:r>
              <a:rPr lang="en-US" sz="900" dirty="0">
                <a:latin typeface="Arial" panose="020B0604020202020204" pitchFamily="34" charset="0"/>
                <a:cs typeface="Arial" panose="020B0604020202020204" pitchFamily="34" charset="0"/>
              </a:rPr>
              <a:t>1 LTFU</a:t>
            </a:r>
          </a:p>
        </p:txBody>
      </p:sp>
      <p:sp>
        <p:nvSpPr>
          <p:cNvPr id="24" name="Line Callout 1 23"/>
          <p:cNvSpPr/>
          <p:nvPr/>
        </p:nvSpPr>
        <p:spPr>
          <a:xfrm>
            <a:off x="6377137" y="2926081"/>
            <a:ext cx="756612" cy="298219"/>
          </a:xfrm>
          <a:prstGeom prst="borderCallout1">
            <a:avLst>
              <a:gd name="adj1" fmla="val 237394"/>
              <a:gd name="adj2" fmla="val 47956"/>
              <a:gd name="adj3" fmla="val 103883"/>
              <a:gd name="adj4" fmla="val 48279"/>
            </a:avLst>
          </a:prstGeom>
          <a:solidFill>
            <a:srgbClr val="D9D9D9"/>
          </a:solidFill>
          <a:ln>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1 Withdrew</a:t>
            </a:r>
          </a:p>
          <a:p>
            <a:pPr algn="ctr"/>
            <a:r>
              <a:rPr lang="en-US" sz="900" dirty="0">
                <a:latin typeface="Arial" panose="020B0604020202020204" pitchFamily="34" charset="0"/>
                <a:cs typeface="Arial" panose="020B0604020202020204" pitchFamily="34" charset="0"/>
              </a:rPr>
              <a:t>Consent</a:t>
            </a:r>
          </a:p>
        </p:txBody>
      </p:sp>
    </p:spTree>
    <p:extLst>
      <p:ext uri="{BB962C8B-B14F-4D97-AF65-F5344CB8AC3E}">
        <p14:creationId xmlns:p14="http://schemas.microsoft.com/office/powerpoint/2010/main" val="2066444132"/>
      </p:ext>
    </p:extLst>
  </p:cSld>
  <p:clrMapOvr>
    <a:masterClrMapping/>
  </p:clrMapOvr>
  <p:transition spd="slow" advTm="1187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Patients with HIV-HCV Coinfection</a:t>
            </a:r>
            <a:br>
              <a:rPr lang="en-US" sz="2000" dirty="0"/>
            </a:br>
            <a:r>
              <a:rPr lang="en-US" sz="2000" dirty="0"/>
              <a:t>ASTRAL-5: Results</a:t>
            </a:r>
          </a:p>
        </p:txBody>
      </p:sp>
      <p:sp>
        <p:nvSpPr>
          <p:cNvPr id="2" name="Text Placeholder 1"/>
          <p:cNvSpPr>
            <a:spLocks noGrp="1"/>
          </p:cNvSpPr>
          <p:nvPr>
            <p:ph type="body" sz="quarter" idx="15"/>
          </p:nvPr>
        </p:nvSpPr>
        <p:spPr/>
        <p:txBody>
          <a:bodyPr/>
          <a:lstStyle/>
          <a:p>
            <a:r>
              <a:rPr lang="en-US" dirty="0"/>
              <a:t>SVR12 Results by Treatment Experience and Cirrhosis Status</a:t>
            </a:r>
          </a:p>
        </p:txBody>
      </p:sp>
      <p:sp>
        <p:nvSpPr>
          <p:cNvPr id="7" name="Content Placeholder 6"/>
          <p:cNvSpPr>
            <a:spLocks noGrp="1"/>
          </p:cNvSpPr>
          <p:nvPr>
            <p:ph type="body" sz="quarter" idx="16"/>
          </p:nvPr>
        </p:nvSpPr>
        <p:spPr/>
        <p:txBody>
          <a:bodyPr/>
          <a:lstStyle/>
          <a:p>
            <a:r>
              <a:rPr lang="en-US" dirty="0"/>
              <a:t>Source: Wyles D, et al. Clin Infect Dis. 2017;65:6-12.</a:t>
            </a:r>
          </a:p>
        </p:txBody>
      </p:sp>
      <p:sp>
        <p:nvSpPr>
          <p:cNvPr id="10" name="Rectangle 9"/>
          <p:cNvSpPr/>
          <p:nvPr/>
        </p:nvSpPr>
        <p:spPr>
          <a:xfrm>
            <a:off x="2636742" y="3698423"/>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210/218</a:t>
            </a:r>
          </a:p>
        </p:txBody>
      </p:sp>
      <p:sp>
        <p:nvSpPr>
          <p:cNvPr id="11" name="Rectangle 10"/>
          <p:cNvSpPr/>
          <p:nvPr/>
        </p:nvSpPr>
        <p:spPr>
          <a:xfrm>
            <a:off x="3998840" y="3698423"/>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139/144</a:t>
            </a:r>
          </a:p>
        </p:txBody>
      </p:sp>
      <p:sp>
        <p:nvSpPr>
          <p:cNvPr id="12" name="Rectangle 11"/>
          <p:cNvSpPr/>
          <p:nvPr/>
        </p:nvSpPr>
        <p:spPr>
          <a:xfrm>
            <a:off x="5339210" y="3698423"/>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42/44</a:t>
            </a:r>
          </a:p>
        </p:txBody>
      </p:sp>
      <p:sp>
        <p:nvSpPr>
          <p:cNvPr id="13" name="Rectangle 12"/>
          <p:cNvSpPr/>
          <p:nvPr/>
        </p:nvSpPr>
        <p:spPr>
          <a:xfrm>
            <a:off x="6686550" y="3698423"/>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27/28</a:t>
            </a:r>
          </a:p>
        </p:txBody>
      </p:sp>
      <p:graphicFrame>
        <p:nvGraphicFramePr>
          <p:cNvPr id="9" name="Chart 8"/>
          <p:cNvGraphicFramePr>
            <a:graphicFrameLocks/>
          </p:cNvGraphicFramePr>
          <p:nvPr>
            <p:extLst>
              <p:ext uri="{D42A27DB-BD31-4B8C-83A1-F6EECF244321}">
                <p14:modId xmlns:p14="http://schemas.microsoft.com/office/powerpoint/2010/main" val="1926124124"/>
              </p:ext>
            </p:extLst>
          </p:nvPr>
        </p:nvGraphicFramePr>
        <p:xfrm>
          <a:off x="461010" y="1587389"/>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25"/>
          <p:cNvSpPr>
            <a:spLocks noChangeArrowheads="1"/>
          </p:cNvSpPr>
          <p:nvPr/>
        </p:nvSpPr>
        <p:spPr bwMode="auto">
          <a:xfrm>
            <a:off x="3224762" y="4316271"/>
            <a:ext cx="2000250" cy="285750"/>
          </a:xfrm>
          <a:prstGeom prst="rect">
            <a:avLst/>
          </a:prstGeom>
          <a:noFill/>
          <a:ln w="12700">
            <a:noFill/>
            <a:miter lim="800000"/>
            <a:headEnd/>
            <a:tailEnd/>
          </a:ln>
        </p:spPr>
        <p:txBody>
          <a:bodyPr lIns="0" tIns="34073" rIns="0" bIns="34073" anchor="ctr">
            <a:prstTxWarp prst="textNoShape">
              <a:avLst/>
            </a:prstTxWarp>
          </a:bodyPr>
          <a:lstStyle/>
          <a:p>
            <a:pPr algn="ctr" defTabSz="701261">
              <a:spcBef>
                <a:spcPct val="50000"/>
              </a:spcBef>
            </a:pPr>
            <a:r>
              <a:rPr lang="en-US" sz="1400" b="1" dirty="0">
                <a:solidFill>
                  <a:srgbClr val="000000"/>
                </a:solidFill>
                <a:latin typeface="Arial" pitchFamily="22" charset="0"/>
              </a:rPr>
              <a:t>Treatment</a:t>
            </a:r>
            <a:r>
              <a:rPr lang="en-US" sz="1050" b="1" dirty="0">
                <a:solidFill>
                  <a:srgbClr val="000000"/>
                </a:solidFill>
                <a:latin typeface="Arial" pitchFamily="22" charset="0"/>
              </a:rPr>
              <a:t> </a:t>
            </a:r>
            <a:r>
              <a:rPr lang="en-US" sz="1400" b="1" dirty="0">
                <a:solidFill>
                  <a:srgbClr val="000000"/>
                </a:solidFill>
                <a:latin typeface="Arial" pitchFamily="22" charset="0"/>
              </a:rPr>
              <a:t>Experience</a:t>
            </a:r>
          </a:p>
        </p:txBody>
      </p:sp>
      <p:cxnSp>
        <p:nvCxnSpPr>
          <p:cNvPr id="15" name="Straight Connector 14"/>
          <p:cNvCxnSpPr/>
          <p:nvPr/>
        </p:nvCxnSpPr>
        <p:spPr>
          <a:xfrm>
            <a:off x="3036167" y="4309057"/>
            <a:ext cx="2377440"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Rectangle 25"/>
          <p:cNvSpPr>
            <a:spLocks noChangeArrowheads="1"/>
          </p:cNvSpPr>
          <p:nvPr/>
        </p:nvSpPr>
        <p:spPr bwMode="auto">
          <a:xfrm>
            <a:off x="6130248" y="4316271"/>
            <a:ext cx="2000250" cy="285750"/>
          </a:xfrm>
          <a:prstGeom prst="rect">
            <a:avLst/>
          </a:prstGeom>
          <a:noFill/>
          <a:ln w="12700">
            <a:noFill/>
            <a:miter lim="800000"/>
            <a:headEnd/>
            <a:tailEnd/>
          </a:ln>
        </p:spPr>
        <p:txBody>
          <a:bodyPr lIns="0" tIns="34073" rIns="0" bIns="34073" anchor="ctr">
            <a:prstTxWarp prst="textNoShape">
              <a:avLst/>
            </a:prstTxWarp>
          </a:bodyPr>
          <a:lstStyle/>
          <a:p>
            <a:pPr algn="ctr" defTabSz="701261">
              <a:spcBef>
                <a:spcPct val="50000"/>
              </a:spcBef>
            </a:pPr>
            <a:r>
              <a:rPr lang="en-US" sz="1400" b="1" dirty="0">
                <a:solidFill>
                  <a:srgbClr val="000000"/>
                </a:solidFill>
                <a:latin typeface="Arial" pitchFamily="22" charset="0"/>
              </a:rPr>
              <a:t>Cirrhosis</a:t>
            </a:r>
            <a:r>
              <a:rPr lang="en-US" sz="1050" b="1" dirty="0">
                <a:solidFill>
                  <a:srgbClr val="000000"/>
                </a:solidFill>
                <a:latin typeface="Arial" pitchFamily="22" charset="0"/>
              </a:rPr>
              <a:t> </a:t>
            </a:r>
            <a:r>
              <a:rPr lang="en-US" sz="1400" b="1" dirty="0">
                <a:solidFill>
                  <a:srgbClr val="000000"/>
                </a:solidFill>
                <a:latin typeface="Arial" pitchFamily="22" charset="0"/>
              </a:rPr>
              <a:t>Status</a:t>
            </a:r>
          </a:p>
        </p:txBody>
      </p:sp>
      <p:cxnSp>
        <p:nvCxnSpPr>
          <p:cNvPr id="17" name="Straight Connector 16"/>
          <p:cNvCxnSpPr/>
          <p:nvPr/>
        </p:nvCxnSpPr>
        <p:spPr>
          <a:xfrm>
            <a:off x="5941653" y="4326813"/>
            <a:ext cx="2377440"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704514" y="3678070"/>
            <a:ext cx="893999"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101/106</a:t>
            </a:r>
          </a:p>
        </p:txBody>
      </p:sp>
      <p:sp>
        <p:nvSpPr>
          <p:cNvPr id="19" name="Rectangle 18"/>
          <p:cNvSpPr/>
          <p:nvPr/>
        </p:nvSpPr>
        <p:spPr>
          <a:xfrm>
            <a:off x="3120011" y="3678070"/>
            <a:ext cx="941679"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71/75</a:t>
            </a:r>
          </a:p>
        </p:txBody>
      </p:sp>
      <p:sp>
        <p:nvSpPr>
          <p:cNvPr id="20" name="Rectangle 19"/>
          <p:cNvSpPr/>
          <p:nvPr/>
        </p:nvSpPr>
        <p:spPr>
          <a:xfrm>
            <a:off x="4535511" y="3678070"/>
            <a:ext cx="94167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30/31</a:t>
            </a:r>
          </a:p>
        </p:txBody>
      </p:sp>
      <p:sp>
        <p:nvSpPr>
          <p:cNvPr id="21" name="Rectangle 20"/>
          <p:cNvSpPr/>
          <p:nvPr/>
        </p:nvSpPr>
        <p:spPr>
          <a:xfrm>
            <a:off x="7388681" y="3678070"/>
            <a:ext cx="920819"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19/19</a:t>
            </a:r>
          </a:p>
        </p:txBody>
      </p:sp>
      <p:sp>
        <p:nvSpPr>
          <p:cNvPr id="22" name="Rectangle 21"/>
          <p:cNvSpPr/>
          <p:nvPr/>
        </p:nvSpPr>
        <p:spPr>
          <a:xfrm>
            <a:off x="5958987" y="3678070"/>
            <a:ext cx="94167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82/87</a:t>
            </a:r>
          </a:p>
        </p:txBody>
      </p:sp>
    </p:spTree>
    <p:extLst>
      <p:ext uri="{BB962C8B-B14F-4D97-AF65-F5344CB8AC3E}">
        <p14:creationId xmlns:p14="http://schemas.microsoft.com/office/powerpoint/2010/main" val="1893362039"/>
      </p:ext>
    </p:extLst>
  </p:cSld>
  <p:clrMapOvr>
    <a:masterClrMapping/>
  </p:clrMapOvr>
  <p:transition spd="slow" advTm="2212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E19A-A3AF-284C-AD6B-C4663E5215B1}"/>
              </a:ext>
            </a:extLst>
          </p:cNvPr>
          <p:cNvSpPr>
            <a:spLocks noGrp="1"/>
          </p:cNvSpPr>
          <p:nvPr>
            <p:ph type="title"/>
          </p:nvPr>
        </p:nvSpPr>
        <p:spPr/>
        <p:txBody>
          <a:bodyPr>
            <a:norm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Study Overview</a:t>
            </a:r>
          </a:p>
        </p:txBody>
      </p:sp>
      <p:sp>
        <p:nvSpPr>
          <p:cNvPr id="4" name="Content Placeholder 3">
            <a:extLst>
              <a:ext uri="{FF2B5EF4-FFF2-40B4-BE49-F238E27FC236}">
                <a16:creationId xmlns:a16="http://schemas.microsoft.com/office/drawing/2014/main" id="{ED8F0CF6-8991-D44A-A6C5-B337BB21B30C}"/>
              </a:ext>
            </a:extLst>
          </p:cNvPr>
          <p:cNvSpPr>
            <a:spLocks noGrp="1"/>
          </p:cNvSpPr>
          <p:nvPr>
            <p:ph type="body" sz="quarter" idx="14"/>
          </p:nvPr>
        </p:nvSpPr>
        <p:spPr/>
        <p:txBody>
          <a:bodyPr/>
          <a:lstStyle/>
          <a:p>
            <a:r>
              <a:rPr lang="en-US" dirty="0"/>
              <a:t>Source: Solomon SS, et al. Lancet Gastroenterol Hepatol. 2022;7:307-17. </a:t>
            </a:r>
          </a:p>
        </p:txBody>
      </p:sp>
      <p:sp>
        <p:nvSpPr>
          <p:cNvPr id="3" name="Content Placeholder 2">
            <a:extLst>
              <a:ext uri="{FF2B5EF4-FFF2-40B4-BE49-F238E27FC236}">
                <a16:creationId xmlns:a16="http://schemas.microsoft.com/office/drawing/2014/main" id="{3A111280-0EB4-A74B-A3F0-34BCC87143A8}"/>
              </a:ext>
            </a:extLst>
          </p:cNvPr>
          <p:cNvSpPr>
            <a:spLocks noGrp="1"/>
          </p:cNvSpPr>
          <p:nvPr>
            <p:ph sz="half" idx="2"/>
          </p:nvPr>
        </p:nvSpPr>
        <p:spPr>
          <a:prstGeom prst="rect">
            <a:avLst/>
          </a:prstGeom>
        </p:spPr>
        <p:txBody>
          <a:bodyPr>
            <a:normAutofit fontScale="85000" lnSpcReduction="10000"/>
          </a:bodyPr>
          <a:lstStyle/>
          <a:p>
            <a:pPr>
              <a:lnSpc>
                <a:spcPts val="1900"/>
              </a:lnSpc>
            </a:pPr>
            <a:r>
              <a:rPr lang="en-US" b="1" dirty="0"/>
              <a:t>Design</a:t>
            </a:r>
            <a:r>
              <a:rPr lang="en-US" dirty="0"/>
              <a:t>: Phase 4 open-label single-arm trial to examine the safety and efficacy of a  minimal monitoring approach to HCV care delivery using 12 weeks of sofosbuvir-</a:t>
            </a:r>
            <a:r>
              <a:rPr lang="en-US" dirty="0" err="1"/>
              <a:t>velpatasvir</a:t>
            </a:r>
            <a:r>
              <a:rPr lang="en-US" dirty="0"/>
              <a:t> in treatment-naïve patients</a:t>
            </a:r>
          </a:p>
          <a:p>
            <a:pPr>
              <a:lnSpc>
                <a:spcPts val="1900"/>
              </a:lnSpc>
            </a:pPr>
            <a:r>
              <a:rPr lang="en-US" b="1" dirty="0"/>
              <a:t>Setting</a:t>
            </a:r>
            <a:r>
              <a:rPr lang="en-US" dirty="0"/>
              <a:t>: Multiple sites in Brazil, South Africa, Thailand, Uganda &amp; United States</a:t>
            </a:r>
          </a:p>
          <a:p>
            <a:pPr>
              <a:lnSpc>
                <a:spcPts val="1900"/>
              </a:lnSpc>
            </a:pPr>
            <a:r>
              <a:rPr lang="en-US" b="1" dirty="0"/>
              <a:t>Entry criteria</a:t>
            </a:r>
            <a:r>
              <a:rPr lang="en-US" dirty="0"/>
              <a:t>:</a:t>
            </a:r>
          </a:p>
          <a:p>
            <a:pPr lvl="1">
              <a:lnSpc>
                <a:spcPts val="1900"/>
              </a:lnSpc>
            </a:pPr>
            <a:r>
              <a:rPr lang="en-US" dirty="0"/>
              <a:t>Chronic HCV infection as determined by HCV RNA &gt;1000 IU/mL</a:t>
            </a:r>
          </a:p>
          <a:p>
            <a:pPr lvl="1">
              <a:lnSpc>
                <a:spcPts val="1900"/>
              </a:lnSpc>
              <a:spcBef>
                <a:spcPts val="0"/>
              </a:spcBef>
            </a:pPr>
            <a:r>
              <a:rPr lang="en-US" dirty="0"/>
              <a:t>Treatment-naïve</a:t>
            </a:r>
          </a:p>
          <a:p>
            <a:pPr lvl="1">
              <a:lnSpc>
                <a:spcPts val="1900"/>
              </a:lnSpc>
              <a:spcBef>
                <a:spcPts val="0"/>
              </a:spcBef>
            </a:pPr>
            <a:r>
              <a:rPr lang="en-US" dirty="0"/>
              <a:t>Age 18 years or older</a:t>
            </a:r>
          </a:p>
          <a:p>
            <a:pPr lvl="1">
              <a:lnSpc>
                <a:spcPts val="1900"/>
              </a:lnSpc>
              <a:spcBef>
                <a:spcPts val="0"/>
              </a:spcBef>
            </a:pPr>
            <a:r>
              <a:rPr lang="en-US" dirty="0"/>
              <a:t>HIV coinfection permitted</a:t>
            </a:r>
          </a:p>
          <a:p>
            <a:pPr lvl="1">
              <a:lnSpc>
                <a:spcPts val="1900"/>
              </a:lnSpc>
              <a:spcBef>
                <a:spcPts val="0"/>
              </a:spcBef>
            </a:pPr>
            <a:r>
              <a:rPr lang="en-US" dirty="0"/>
              <a:t>Compensated cirrhosis permitted (FIB-4 ≥3.25, capped at ≤20% participants)</a:t>
            </a:r>
          </a:p>
          <a:p>
            <a:pPr lvl="1">
              <a:lnSpc>
                <a:spcPts val="1900"/>
              </a:lnSpc>
              <a:spcBef>
                <a:spcPts val="0"/>
              </a:spcBef>
            </a:pPr>
            <a:r>
              <a:rPr lang="en-US" dirty="0"/>
              <a:t>Absence of coinfection with HBV</a:t>
            </a:r>
          </a:p>
          <a:p>
            <a:pPr>
              <a:lnSpc>
                <a:spcPts val="1900"/>
              </a:lnSpc>
            </a:pPr>
            <a:r>
              <a:rPr lang="en-US" b="1" dirty="0"/>
              <a:t>Primary End-point</a:t>
            </a:r>
            <a:r>
              <a:rPr lang="en-US" dirty="0"/>
              <a:t>: SVR ≥22 weeks post-treatment initiation</a:t>
            </a:r>
          </a:p>
        </p:txBody>
      </p:sp>
    </p:spTree>
    <p:extLst>
      <p:ext uri="{BB962C8B-B14F-4D97-AF65-F5344CB8AC3E}">
        <p14:creationId xmlns:p14="http://schemas.microsoft.com/office/powerpoint/2010/main" val="3943026556"/>
      </p:ext>
    </p:extLst>
  </p:cSld>
  <p:clrMapOvr>
    <a:masterClrMapping/>
  </p:clrMapOvr>
  <p:transition spd="slow" advTm="3744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8CF6D5-18B8-A6E5-82C4-0EA3A10F5426}"/>
              </a:ext>
            </a:extLst>
          </p:cNvPr>
          <p:cNvSpPr/>
          <p:nvPr/>
        </p:nvSpPr>
        <p:spPr>
          <a:xfrm>
            <a:off x="360001" y="3821749"/>
            <a:ext cx="2040337" cy="876128"/>
          </a:xfrm>
          <a:prstGeom prst="rect">
            <a:avLst/>
          </a:prstGeom>
          <a:solidFill>
            <a:srgbClr val="005C9E">
              <a:alpha val="1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666993C4-9D8F-CB17-CF10-DC78CEE916C4}"/>
              </a:ext>
            </a:extLst>
          </p:cNvPr>
          <p:cNvCxnSpPr>
            <a:cxnSpLocks/>
          </p:cNvCxnSpPr>
          <p:nvPr/>
        </p:nvCxnSpPr>
        <p:spPr>
          <a:xfrm flipV="1">
            <a:off x="5669455" y="3861026"/>
            <a:ext cx="2834640"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77D98B-43FB-9192-C95E-2FC42928DC02}"/>
              </a:ext>
            </a:extLst>
          </p:cNvPr>
          <p:cNvSpPr>
            <a:spLocks noGrp="1"/>
          </p:cNvSpPr>
          <p:nvPr>
            <p:ph type="title"/>
          </p:nvPr>
        </p:nvSpPr>
        <p:spPr/>
        <p:txBody>
          <a:bodyPr>
            <a:norm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a:t>
            </a:r>
          </a:p>
        </p:txBody>
      </p:sp>
      <p:sp>
        <p:nvSpPr>
          <p:cNvPr id="8" name="Text Placeholder 7">
            <a:extLst>
              <a:ext uri="{FF2B5EF4-FFF2-40B4-BE49-F238E27FC236}">
                <a16:creationId xmlns:a16="http://schemas.microsoft.com/office/drawing/2014/main" id="{61B1BBC7-A2F8-B4E1-B511-3C154AF89209}"/>
              </a:ext>
            </a:extLst>
          </p:cNvPr>
          <p:cNvSpPr>
            <a:spLocks noGrp="1"/>
          </p:cNvSpPr>
          <p:nvPr>
            <p:ph type="body" sz="quarter" idx="14"/>
          </p:nvPr>
        </p:nvSpPr>
        <p:spPr/>
        <p:txBody>
          <a:bodyPr/>
          <a:lstStyle/>
          <a:p>
            <a:r>
              <a:rPr lang="en-US" dirty="0"/>
              <a:t>Source: Solomon SS, et al. Lancet Gastroenterol Hepatol. 2022;7:307-17. </a:t>
            </a:r>
          </a:p>
        </p:txBody>
      </p:sp>
      <p:sp>
        <p:nvSpPr>
          <p:cNvPr id="7" name="Content Placeholder 6">
            <a:extLst>
              <a:ext uri="{FF2B5EF4-FFF2-40B4-BE49-F238E27FC236}">
                <a16:creationId xmlns:a16="http://schemas.microsoft.com/office/drawing/2014/main" id="{785724F1-74B0-7789-6440-6C147AD8E4F9}"/>
              </a:ext>
            </a:extLst>
          </p:cNvPr>
          <p:cNvSpPr>
            <a:spLocks noGrp="1"/>
          </p:cNvSpPr>
          <p:nvPr>
            <p:ph sz="half" idx="4294967295"/>
          </p:nvPr>
        </p:nvSpPr>
        <p:spPr>
          <a:xfrm>
            <a:off x="5125764" y="1050925"/>
            <a:ext cx="3559199" cy="1419225"/>
          </a:xfrm>
          <a:prstGeom prst="rect">
            <a:avLst/>
          </a:prstGeom>
          <a:solidFill>
            <a:schemeClr val="bg1">
              <a:lumMod val="95000"/>
            </a:schemeClr>
          </a:solidFill>
        </p:spPr>
        <p:txBody>
          <a:bodyPr>
            <a:noAutofit/>
          </a:bodyPr>
          <a:lstStyle/>
          <a:p>
            <a:pPr marL="182880" indent="-91440">
              <a:lnSpc>
                <a:spcPts val="1700"/>
              </a:lnSpc>
              <a:buClr>
                <a:srgbClr val="0070C0"/>
              </a:buClr>
            </a:pPr>
            <a:r>
              <a:rPr lang="en-US" sz="1300" dirty="0">
                <a:latin typeface="Arial" panose="020B0604020202020204" pitchFamily="34" charset="0"/>
                <a:cs typeface="Arial" panose="020B0604020202020204" pitchFamily="34" charset="0"/>
              </a:rPr>
              <a:t>No pre-treatment genotyping</a:t>
            </a:r>
          </a:p>
          <a:p>
            <a:pPr marL="182880" indent="-91440">
              <a:lnSpc>
                <a:spcPts val="1700"/>
              </a:lnSpc>
              <a:buClr>
                <a:srgbClr val="0070C0"/>
              </a:buClr>
            </a:pPr>
            <a:r>
              <a:rPr lang="en-US" sz="1300" dirty="0">
                <a:latin typeface="Arial" panose="020B0604020202020204" pitchFamily="34" charset="0"/>
                <a:cs typeface="Arial" panose="020B0604020202020204" pitchFamily="34" charset="0"/>
              </a:rPr>
              <a:t>Cirrhosis determination based on Fib-4</a:t>
            </a:r>
          </a:p>
          <a:p>
            <a:pPr marL="182880" indent="-91440">
              <a:lnSpc>
                <a:spcPts val="1700"/>
              </a:lnSpc>
              <a:buClr>
                <a:srgbClr val="0070C0"/>
              </a:buClr>
            </a:pPr>
            <a:r>
              <a:rPr lang="en-US" sz="1300" dirty="0">
                <a:latin typeface="Arial" panose="020B0604020202020204" pitchFamily="34" charset="0"/>
                <a:cs typeface="Arial" panose="020B0604020202020204" pitchFamily="34" charset="0"/>
              </a:rPr>
              <a:t>All treatment medication provided at entry</a:t>
            </a:r>
          </a:p>
          <a:p>
            <a:pPr marL="182880" indent="-91440">
              <a:lnSpc>
                <a:spcPts val="1700"/>
              </a:lnSpc>
              <a:buClr>
                <a:srgbClr val="0070C0"/>
              </a:buClr>
            </a:pPr>
            <a:r>
              <a:rPr lang="en-US" sz="1300" dirty="0">
                <a:latin typeface="Arial" panose="020B0604020202020204" pitchFamily="34" charset="0"/>
                <a:cs typeface="Arial" panose="020B0604020202020204" pitchFamily="34" charset="0"/>
              </a:rPr>
              <a:t>No scheduled on treatment visits/labs</a:t>
            </a:r>
          </a:p>
          <a:p>
            <a:pPr marL="182880" indent="-91440">
              <a:lnSpc>
                <a:spcPts val="1700"/>
              </a:lnSpc>
              <a:buClr>
                <a:srgbClr val="0070C0"/>
              </a:buClr>
            </a:pPr>
            <a:r>
              <a:rPr lang="en-US" sz="1300" dirty="0">
                <a:latin typeface="Arial" panose="020B0604020202020204" pitchFamily="34" charset="0"/>
                <a:cs typeface="Arial" panose="020B0604020202020204" pitchFamily="34" charset="0"/>
              </a:rPr>
              <a:t>Remote contact at weeks 4 and 22</a:t>
            </a:r>
          </a:p>
        </p:txBody>
      </p:sp>
      <p:sp>
        <p:nvSpPr>
          <p:cNvPr id="15" name="TextBox 14">
            <a:extLst>
              <a:ext uri="{FF2B5EF4-FFF2-40B4-BE49-F238E27FC236}">
                <a16:creationId xmlns:a16="http://schemas.microsoft.com/office/drawing/2014/main" id="{7A6D038A-6CB7-25B9-12D1-92694E3ED250}"/>
              </a:ext>
            </a:extLst>
          </p:cNvPr>
          <p:cNvSpPr txBox="1"/>
          <p:nvPr/>
        </p:nvSpPr>
        <p:spPr>
          <a:xfrm>
            <a:off x="2614987" y="3965608"/>
            <a:ext cx="347240" cy="307777"/>
          </a:xfrm>
          <a:prstGeom prst="rect">
            <a:avLst/>
          </a:prstGeom>
          <a:noFill/>
        </p:spPr>
        <p:txBody>
          <a:bodyPr wrap="square" rtlCol="0">
            <a:spAutoFit/>
          </a:bodyPr>
          <a:lstStyle/>
          <a:p>
            <a:pPr algn="ctr"/>
            <a:r>
              <a:rPr lang="en-US" sz="1400" dirty="0">
                <a:latin typeface="Arial"/>
                <a:cs typeface="Arial"/>
              </a:rPr>
              <a:t>0</a:t>
            </a:r>
          </a:p>
        </p:txBody>
      </p:sp>
      <p:sp>
        <p:nvSpPr>
          <p:cNvPr id="17" name="TextBox 16">
            <a:extLst>
              <a:ext uri="{FF2B5EF4-FFF2-40B4-BE49-F238E27FC236}">
                <a16:creationId xmlns:a16="http://schemas.microsoft.com/office/drawing/2014/main" id="{E398E679-9E80-7162-8CD9-CF0DDBACF945}"/>
              </a:ext>
            </a:extLst>
          </p:cNvPr>
          <p:cNvSpPr txBox="1"/>
          <p:nvPr/>
        </p:nvSpPr>
        <p:spPr>
          <a:xfrm>
            <a:off x="3304181" y="3965608"/>
            <a:ext cx="857068" cy="307777"/>
          </a:xfrm>
          <a:prstGeom prst="rect">
            <a:avLst/>
          </a:prstGeom>
          <a:noFill/>
        </p:spPr>
        <p:txBody>
          <a:bodyPr wrap="square" rtlCol="0">
            <a:spAutoFit/>
          </a:bodyPr>
          <a:lstStyle/>
          <a:p>
            <a:pPr algn="ctr"/>
            <a:r>
              <a:rPr lang="en-US" sz="1400" dirty="0">
                <a:latin typeface="Arial"/>
                <a:cs typeface="Arial"/>
              </a:rPr>
              <a:t>4 </a:t>
            </a:r>
          </a:p>
        </p:txBody>
      </p:sp>
      <p:sp>
        <p:nvSpPr>
          <p:cNvPr id="24" name="TextBox 23">
            <a:extLst>
              <a:ext uri="{FF2B5EF4-FFF2-40B4-BE49-F238E27FC236}">
                <a16:creationId xmlns:a16="http://schemas.microsoft.com/office/drawing/2014/main" id="{6A3F0BA0-0DCB-F444-6759-A6AFC6D4631D}"/>
              </a:ext>
            </a:extLst>
          </p:cNvPr>
          <p:cNvSpPr txBox="1"/>
          <p:nvPr/>
        </p:nvSpPr>
        <p:spPr>
          <a:xfrm>
            <a:off x="4268696" y="3965608"/>
            <a:ext cx="857068" cy="307777"/>
          </a:xfrm>
          <a:prstGeom prst="rect">
            <a:avLst/>
          </a:prstGeom>
          <a:noFill/>
        </p:spPr>
        <p:txBody>
          <a:bodyPr wrap="square" rtlCol="0">
            <a:spAutoFit/>
          </a:bodyPr>
          <a:lstStyle/>
          <a:p>
            <a:pPr algn="ctr"/>
            <a:r>
              <a:rPr lang="en-US" sz="1400" dirty="0">
                <a:latin typeface="Arial"/>
                <a:cs typeface="Arial"/>
              </a:rPr>
              <a:t>8 </a:t>
            </a:r>
          </a:p>
        </p:txBody>
      </p:sp>
      <p:sp>
        <p:nvSpPr>
          <p:cNvPr id="25" name="TextBox 24">
            <a:extLst>
              <a:ext uri="{FF2B5EF4-FFF2-40B4-BE49-F238E27FC236}">
                <a16:creationId xmlns:a16="http://schemas.microsoft.com/office/drawing/2014/main" id="{8362F748-3C63-F428-6B04-333EA4B52A96}"/>
              </a:ext>
            </a:extLst>
          </p:cNvPr>
          <p:cNvSpPr txBox="1"/>
          <p:nvPr/>
        </p:nvSpPr>
        <p:spPr>
          <a:xfrm>
            <a:off x="5217891" y="3965608"/>
            <a:ext cx="857068" cy="307777"/>
          </a:xfrm>
          <a:prstGeom prst="rect">
            <a:avLst/>
          </a:prstGeom>
          <a:noFill/>
        </p:spPr>
        <p:txBody>
          <a:bodyPr wrap="square" rtlCol="0">
            <a:spAutoFit/>
          </a:bodyPr>
          <a:lstStyle/>
          <a:p>
            <a:pPr algn="ctr"/>
            <a:r>
              <a:rPr lang="en-US" sz="1400" dirty="0">
                <a:latin typeface="Arial"/>
                <a:cs typeface="Arial"/>
              </a:rPr>
              <a:t>12 </a:t>
            </a:r>
          </a:p>
        </p:txBody>
      </p:sp>
      <p:sp>
        <p:nvSpPr>
          <p:cNvPr id="26" name="TextBox 25">
            <a:extLst>
              <a:ext uri="{FF2B5EF4-FFF2-40B4-BE49-F238E27FC236}">
                <a16:creationId xmlns:a16="http://schemas.microsoft.com/office/drawing/2014/main" id="{2476718F-0885-B83A-95F3-CF26486E3DA8}"/>
              </a:ext>
            </a:extLst>
          </p:cNvPr>
          <p:cNvSpPr txBox="1"/>
          <p:nvPr/>
        </p:nvSpPr>
        <p:spPr>
          <a:xfrm>
            <a:off x="6180549" y="3965608"/>
            <a:ext cx="857068" cy="307777"/>
          </a:xfrm>
          <a:prstGeom prst="rect">
            <a:avLst/>
          </a:prstGeom>
          <a:noFill/>
        </p:spPr>
        <p:txBody>
          <a:bodyPr wrap="square" rtlCol="0">
            <a:spAutoFit/>
          </a:bodyPr>
          <a:lstStyle/>
          <a:p>
            <a:pPr algn="ctr"/>
            <a:r>
              <a:rPr lang="en-US" sz="1400" dirty="0">
                <a:latin typeface="Arial"/>
                <a:cs typeface="Arial"/>
              </a:rPr>
              <a:t>16 </a:t>
            </a:r>
          </a:p>
        </p:txBody>
      </p:sp>
      <p:sp>
        <p:nvSpPr>
          <p:cNvPr id="27" name="TextBox 26">
            <a:extLst>
              <a:ext uri="{FF2B5EF4-FFF2-40B4-BE49-F238E27FC236}">
                <a16:creationId xmlns:a16="http://schemas.microsoft.com/office/drawing/2014/main" id="{9D5E46E3-7230-5ADB-71B7-6D090E327E32}"/>
              </a:ext>
            </a:extLst>
          </p:cNvPr>
          <p:cNvSpPr txBox="1"/>
          <p:nvPr/>
        </p:nvSpPr>
        <p:spPr>
          <a:xfrm>
            <a:off x="7122666" y="3965608"/>
            <a:ext cx="857068" cy="307777"/>
          </a:xfrm>
          <a:prstGeom prst="rect">
            <a:avLst/>
          </a:prstGeom>
          <a:noFill/>
        </p:spPr>
        <p:txBody>
          <a:bodyPr wrap="square" rtlCol="0">
            <a:spAutoFit/>
          </a:bodyPr>
          <a:lstStyle/>
          <a:p>
            <a:pPr algn="ctr"/>
            <a:r>
              <a:rPr lang="en-US" sz="1400" dirty="0">
                <a:latin typeface="Arial"/>
                <a:cs typeface="Arial"/>
              </a:rPr>
              <a:t>20 </a:t>
            </a:r>
          </a:p>
        </p:txBody>
      </p:sp>
      <p:sp>
        <p:nvSpPr>
          <p:cNvPr id="29" name="TextBox 28">
            <a:extLst>
              <a:ext uri="{FF2B5EF4-FFF2-40B4-BE49-F238E27FC236}">
                <a16:creationId xmlns:a16="http://schemas.microsoft.com/office/drawing/2014/main" id="{34394C5E-51E6-A90A-291B-7CDE9494A1C2}"/>
              </a:ext>
            </a:extLst>
          </p:cNvPr>
          <p:cNvSpPr txBox="1"/>
          <p:nvPr/>
        </p:nvSpPr>
        <p:spPr>
          <a:xfrm>
            <a:off x="5102977" y="4448089"/>
            <a:ext cx="758557" cy="338554"/>
          </a:xfrm>
          <a:prstGeom prst="rect">
            <a:avLst/>
          </a:prstGeom>
          <a:noFill/>
        </p:spPr>
        <p:txBody>
          <a:bodyPr wrap="square" rtlCol="0">
            <a:spAutoFit/>
          </a:bodyPr>
          <a:lstStyle/>
          <a:p>
            <a:pPr algn="ctr"/>
            <a:r>
              <a:rPr lang="en-US" sz="1600" dirty="0">
                <a:latin typeface="Arial"/>
                <a:cs typeface="Arial"/>
              </a:rPr>
              <a:t>Week </a:t>
            </a:r>
          </a:p>
        </p:txBody>
      </p:sp>
      <p:cxnSp>
        <p:nvCxnSpPr>
          <p:cNvPr id="31" name="Straight Connector 30">
            <a:extLst>
              <a:ext uri="{FF2B5EF4-FFF2-40B4-BE49-F238E27FC236}">
                <a16:creationId xmlns:a16="http://schemas.microsoft.com/office/drawing/2014/main" id="{A3B4E31C-D4A6-4A64-61C0-8F7DCD0EB793}"/>
              </a:ext>
            </a:extLst>
          </p:cNvPr>
          <p:cNvCxnSpPr>
            <a:cxnSpLocks/>
            <a:endCxn id="35" idx="2"/>
          </p:cNvCxnSpPr>
          <p:nvPr/>
        </p:nvCxnSpPr>
        <p:spPr>
          <a:xfrm>
            <a:off x="2794280" y="3861027"/>
            <a:ext cx="2834640" cy="1184"/>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B56A904-7966-BE52-C32D-335C740580F9}"/>
              </a:ext>
            </a:extLst>
          </p:cNvPr>
          <p:cNvSpPr/>
          <p:nvPr/>
        </p:nvSpPr>
        <p:spPr>
          <a:xfrm>
            <a:off x="2748552"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9F675A-91BE-06BC-EC50-74FD32BADE6F}"/>
              </a:ext>
            </a:extLst>
          </p:cNvPr>
          <p:cNvSpPr/>
          <p:nvPr/>
        </p:nvSpPr>
        <p:spPr>
          <a:xfrm>
            <a:off x="3700306" y="3825634"/>
            <a:ext cx="73152" cy="73152"/>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543FDD3-6238-1028-B41A-FD4B79EAA123}"/>
              </a:ext>
            </a:extLst>
          </p:cNvPr>
          <p:cNvSpPr/>
          <p:nvPr/>
        </p:nvSpPr>
        <p:spPr>
          <a:xfrm>
            <a:off x="5603814"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D221D38-66FA-B8F4-6D32-4EF439D3B752}"/>
              </a:ext>
            </a:extLst>
          </p:cNvPr>
          <p:cNvSpPr/>
          <p:nvPr/>
        </p:nvSpPr>
        <p:spPr>
          <a:xfrm>
            <a:off x="6555568"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7E4A6D7-30E6-7EEC-629D-D06869118D9F}"/>
              </a:ext>
            </a:extLst>
          </p:cNvPr>
          <p:cNvSpPr/>
          <p:nvPr/>
        </p:nvSpPr>
        <p:spPr>
          <a:xfrm>
            <a:off x="4652060"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9BC2224-2600-CBF8-0090-C4BA53EABAA1}"/>
              </a:ext>
            </a:extLst>
          </p:cNvPr>
          <p:cNvSpPr/>
          <p:nvPr/>
        </p:nvSpPr>
        <p:spPr>
          <a:xfrm>
            <a:off x="7507322"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0A38223-3C88-212E-D32B-A302891660CF}"/>
              </a:ext>
            </a:extLst>
          </p:cNvPr>
          <p:cNvSpPr/>
          <p:nvPr/>
        </p:nvSpPr>
        <p:spPr>
          <a:xfrm>
            <a:off x="8459078"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C5457A4-267F-90FA-411B-BF3B429331BB}"/>
              </a:ext>
            </a:extLst>
          </p:cNvPr>
          <p:cNvSpPr txBox="1"/>
          <p:nvPr/>
        </p:nvSpPr>
        <p:spPr>
          <a:xfrm>
            <a:off x="7649645" y="3965608"/>
            <a:ext cx="857068" cy="307777"/>
          </a:xfrm>
          <a:prstGeom prst="rect">
            <a:avLst/>
          </a:prstGeom>
          <a:noFill/>
        </p:spPr>
        <p:txBody>
          <a:bodyPr wrap="square" rtlCol="0">
            <a:spAutoFit/>
          </a:bodyPr>
          <a:lstStyle/>
          <a:p>
            <a:pPr algn="ctr"/>
            <a:r>
              <a:rPr lang="en-US" sz="1400" dirty="0">
                <a:latin typeface="Arial"/>
                <a:cs typeface="Arial"/>
              </a:rPr>
              <a:t>22 </a:t>
            </a:r>
          </a:p>
        </p:txBody>
      </p:sp>
      <p:sp>
        <p:nvSpPr>
          <p:cNvPr id="53" name="TextBox 52">
            <a:extLst>
              <a:ext uri="{FF2B5EF4-FFF2-40B4-BE49-F238E27FC236}">
                <a16:creationId xmlns:a16="http://schemas.microsoft.com/office/drawing/2014/main" id="{AE6F41DB-6560-56AB-0FDC-1BFE79DD850A}"/>
              </a:ext>
            </a:extLst>
          </p:cNvPr>
          <p:cNvSpPr txBox="1"/>
          <p:nvPr/>
        </p:nvSpPr>
        <p:spPr>
          <a:xfrm>
            <a:off x="8087933" y="3965608"/>
            <a:ext cx="857068" cy="307777"/>
          </a:xfrm>
          <a:prstGeom prst="rect">
            <a:avLst/>
          </a:prstGeom>
          <a:noFill/>
        </p:spPr>
        <p:txBody>
          <a:bodyPr wrap="square" rtlCol="0">
            <a:spAutoFit/>
          </a:bodyPr>
          <a:lstStyle/>
          <a:p>
            <a:pPr algn="ctr"/>
            <a:r>
              <a:rPr lang="en-US" sz="1400" dirty="0">
                <a:latin typeface="Arial"/>
                <a:cs typeface="Arial"/>
              </a:rPr>
              <a:t>24 </a:t>
            </a:r>
          </a:p>
        </p:txBody>
      </p:sp>
      <p:pic>
        <p:nvPicPr>
          <p:cNvPr id="54" name="Picture 53">
            <a:extLst>
              <a:ext uri="{FF2B5EF4-FFF2-40B4-BE49-F238E27FC236}">
                <a16:creationId xmlns:a16="http://schemas.microsoft.com/office/drawing/2014/main" id="{0D453AB6-8E35-E90F-16CE-AC52E0A141CA}"/>
              </a:ext>
            </a:extLst>
          </p:cNvPr>
          <p:cNvPicPr>
            <a:picLocks noChangeAspect="1"/>
          </p:cNvPicPr>
          <p:nvPr/>
        </p:nvPicPr>
        <p:blipFill>
          <a:blip r:embed="rId3"/>
          <a:stretch>
            <a:fillRect/>
          </a:stretch>
        </p:blipFill>
        <p:spPr>
          <a:xfrm>
            <a:off x="7878861" y="3191328"/>
            <a:ext cx="345838" cy="460133"/>
          </a:xfrm>
          <a:prstGeom prst="rect">
            <a:avLst/>
          </a:prstGeom>
          <a:noFill/>
        </p:spPr>
      </p:pic>
      <p:sp>
        <p:nvSpPr>
          <p:cNvPr id="56" name="Pentagon 55">
            <a:extLst>
              <a:ext uri="{FF2B5EF4-FFF2-40B4-BE49-F238E27FC236}">
                <a16:creationId xmlns:a16="http://schemas.microsoft.com/office/drawing/2014/main" id="{305B1A19-102B-5803-36B6-0CA5AC3299C8}"/>
              </a:ext>
            </a:extLst>
          </p:cNvPr>
          <p:cNvSpPr/>
          <p:nvPr/>
        </p:nvSpPr>
        <p:spPr>
          <a:xfrm rot="5400000">
            <a:off x="8348836" y="2906664"/>
            <a:ext cx="307777" cy="401053"/>
          </a:xfrm>
          <a:prstGeom prst="homePlate">
            <a:avLst/>
          </a:prstGeom>
          <a:solidFill>
            <a:srgbClr val="92D050"/>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C0C0328D-750D-B005-FD51-776CFCF3EAC5}"/>
              </a:ext>
            </a:extLst>
          </p:cNvPr>
          <p:cNvSpPr txBox="1"/>
          <p:nvPr/>
        </p:nvSpPr>
        <p:spPr>
          <a:xfrm>
            <a:off x="8215626" y="2645640"/>
            <a:ext cx="629062" cy="307777"/>
          </a:xfrm>
          <a:prstGeom prst="rect">
            <a:avLst/>
          </a:prstGeom>
          <a:noFill/>
        </p:spPr>
        <p:txBody>
          <a:bodyPr wrap="square" rtlCol="0">
            <a:spAutoFit/>
          </a:bodyPr>
          <a:lstStyle/>
          <a:p>
            <a:pPr algn="ctr"/>
            <a:r>
              <a:rPr lang="en-US" sz="1400" dirty="0">
                <a:latin typeface="Arial"/>
                <a:cs typeface="Arial"/>
              </a:rPr>
              <a:t>SVR </a:t>
            </a:r>
          </a:p>
        </p:txBody>
      </p:sp>
      <p:sp>
        <p:nvSpPr>
          <p:cNvPr id="58" name="Oval 57">
            <a:extLst>
              <a:ext uri="{FF2B5EF4-FFF2-40B4-BE49-F238E27FC236}">
                <a16:creationId xmlns:a16="http://schemas.microsoft.com/office/drawing/2014/main" id="{C06E3CF6-6535-D363-FF6B-2A92B9FA9B39}"/>
              </a:ext>
            </a:extLst>
          </p:cNvPr>
          <p:cNvSpPr/>
          <p:nvPr/>
        </p:nvSpPr>
        <p:spPr>
          <a:xfrm>
            <a:off x="8010792" y="3825634"/>
            <a:ext cx="73152" cy="73152"/>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98C41208-E747-B019-B3F4-BEB1F5B0A125}"/>
              </a:ext>
            </a:extLst>
          </p:cNvPr>
          <p:cNvCxnSpPr/>
          <p:nvPr/>
        </p:nvCxnSpPr>
        <p:spPr>
          <a:xfrm>
            <a:off x="3736798" y="3599323"/>
            <a:ext cx="0" cy="21518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56C6B3F0-B755-5224-EFEA-584530B50BAD}"/>
              </a:ext>
            </a:extLst>
          </p:cNvPr>
          <p:cNvPicPr>
            <a:picLocks noChangeAspect="1"/>
          </p:cNvPicPr>
          <p:nvPr/>
        </p:nvPicPr>
        <p:blipFill>
          <a:blip r:embed="rId3"/>
          <a:stretch>
            <a:fillRect/>
          </a:stretch>
        </p:blipFill>
        <p:spPr>
          <a:xfrm>
            <a:off x="3573129" y="3191328"/>
            <a:ext cx="345838" cy="460133"/>
          </a:xfrm>
          <a:prstGeom prst="rect">
            <a:avLst/>
          </a:prstGeom>
          <a:noFill/>
        </p:spPr>
      </p:pic>
      <p:cxnSp>
        <p:nvCxnSpPr>
          <p:cNvPr id="61" name="Straight Connector 60">
            <a:extLst>
              <a:ext uri="{FF2B5EF4-FFF2-40B4-BE49-F238E27FC236}">
                <a16:creationId xmlns:a16="http://schemas.microsoft.com/office/drawing/2014/main" id="{725CF5D7-AAAB-AB59-AB5A-4302B651B20A}"/>
              </a:ext>
            </a:extLst>
          </p:cNvPr>
          <p:cNvCxnSpPr/>
          <p:nvPr/>
        </p:nvCxnSpPr>
        <p:spPr>
          <a:xfrm>
            <a:off x="8049108" y="3599323"/>
            <a:ext cx="0" cy="21518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Rectangle 5">
            <a:extLst>
              <a:ext uri="{FF2B5EF4-FFF2-40B4-BE49-F238E27FC236}">
                <a16:creationId xmlns:a16="http://schemas.microsoft.com/office/drawing/2014/main" id="{6F28C03C-BF73-9A86-A5EF-8DECF6139845}"/>
              </a:ext>
            </a:extLst>
          </p:cNvPr>
          <p:cNvSpPr>
            <a:spLocks noChangeArrowheads="1"/>
          </p:cNvSpPr>
          <p:nvPr/>
        </p:nvSpPr>
        <p:spPr bwMode="auto">
          <a:xfrm>
            <a:off x="2794282" y="2773515"/>
            <a:ext cx="2809533" cy="358198"/>
          </a:xfrm>
          <a:prstGeom prst="rect">
            <a:avLst/>
          </a:prstGeom>
          <a:solidFill>
            <a:srgbClr val="005C9E">
              <a:alpha val="15000"/>
            </a:srgbClr>
          </a:solidFill>
          <a:ln w="12700" cmpd="sng">
            <a:solidFill>
              <a:srgbClr val="000000"/>
            </a:solidFill>
            <a:miter lim="800000"/>
            <a:headEnd/>
            <a:tailEnd/>
          </a:ln>
          <a:effectLst/>
        </p:spPr>
        <p:txBody>
          <a:bodyPr wrap="none" anchor="ctr"/>
          <a:lstStyle/>
          <a:p>
            <a:pPr algn="ctr"/>
            <a:r>
              <a:rPr lang="en-US" sz="1200" b="1" dirty="0">
                <a:solidFill>
                  <a:srgbClr val="000000"/>
                </a:solidFill>
                <a:latin typeface="Arial"/>
                <a:cs typeface="Arial"/>
              </a:rPr>
              <a:t>Sofosbuvir-</a:t>
            </a:r>
            <a:r>
              <a:rPr lang="en-US" sz="1200" b="1" dirty="0" err="1">
                <a:solidFill>
                  <a:srgbClr val="000000"/>
                </a:solidFill>
                <a:latin typeface="Arial"/>
                <a:cs typeface="Arial"/>
              </a:rPr>
              <a:t>Velpatasvir</a:t>
            </a:r>
            <a:r>
              <a:rPr lang="en-US" sz="1200" b="1" dirty="0">
                <a:solidFill>
                  <a:srgbClr val="000000"/>
                </a:solidFill>
                <a:latin typeface="Arial"/>
                <a:cs typeface="Arial"/>
              </a:rPr>
              <a:t> (SOF-VEL)</a:t>
            </a:r>
            <a:endParaRPr lang="en-US" sz="1200" dirty="0">
              <a:solidFill>
                <a:srgbClr val="000000"/>
              </a:solidFill>
              <a:latin typeface="Arial"/>
              <a:cs typeface="Arial"/>
            </a:endParaRPr>
          </a:p>
        </p:txBody>
      </p:sp>
      <p:pic>
        <p:nvPicPr>
          <p:cNvPr id="63" name="Picture 62">
            <a:extLst>
              <a:ext uri="{FF2B5EF4-FFF2-40B4-BE49-F238E27FC236}">
                <a16:creationId xmlns:a16="http://schemas.microsoft.com/office/drawing/2014/main" id="{73C69D73-6A86-D37C-C148-10FB74BAA1FE}"/>
              </a:ext>
            </a:extLst>
          </p:cNvPr>
          <p:cNvPicPr>
            <a:picLocks noChangeAspect="1"/>
          </p:cNvPicPr>
          <p:nvPr/>
        </p:nvPicPr>
        <p:blipFill>
          <a:blip r:embed="rId4"/>
          <a:stretch>
            <a:fillRect/>
          </a:stretch>
        </p:blipFill>
        <p:spPr>
          <a:xfrm rot="16723697">
            <a:off x="733745" y="1093616"/>
            <a:ext cx="614464" cy="1331337"/>
          </a:xfrm>
          <a:prstGeom prst="rect">
            <a:avLst/>
          </a:prstGeom>
        </p:spPr>
      </p:pic>
      <p:sp>
        <p:nvSpPr>
          <p:cNvPr id="64" name="TextBox 63">
            <a:extLst>
              <a:ext uri="{FF2B5EF4-FFF2-40B4-BE49-F238E27FC236}">
                <a16:creationId xmlns:a16="http://schemas.microsoft.com/office/drawing/2014/main" id="{12BBF2E6-F58A-5A87-1F1C-A8A5538BC0B7}"/>
              </a:ext>
            </a:extLst>
          </p:cNvPr>
          <p:cNvSpPr txBox="1"/>
          <p:nvPr/>
        </p:nvSpPr>
        <p:spPr>
          <a:xfrm>
            <a:off x="324990" y="1130137"/>
            <a:ext cx="1406111" cy="307777"/>
          </a:xfrm>
          <a:prstGeom prst="rect">
            <a:avLst/>
          </a:prstGeom>
          <a:noFill/>
        </p:spPr>
        <p:txBody>
          <a:bodyPr wrap="square" rtlCol="0">
            <a:spAutoFit/>
          </a:bodyPr>
          <a:lstStyle/>
          <a:p>
            <a:pPr algn="ctr"/>
            <a:r>
              <a:rPr lang="en-US" sz="1400" dirty="0">
                <a:latin typeface="Arial"/>
                <a:cs typeface="Arial"/>
              </a:rPr>
              <a:t>No Genotype </a:t>
            </a:r>
          </a:p>
        </p:txBody>
      </p:sp>
      <p:sp>
        <p:nvSpPr>
          <p:cNvPr id="65" name="TextBox 64">
            <a:extLst>
              <a:ext uri="{FF2B5EF4-FFF2-40B4-BE49-F238E27FC236}">
                <a16:creationId xmlns:a16="http://schemas.microsoft.com/office/drawing/2014/main" id="{84EF94C1-2C48-176C-77D5-93C958555CDC}"/>
              </a:ext>
            </a:extLst>
          </p:cNvPr>
          <p:cNvSpPr txBox="1"/>
          <p:nvPr/>
        </p:nvSpPr>
        <p:spPr>
          <a:xfrm>
            <a:off x="360001" y="1359948"/>
            <a:ext cx="1550895" cy="830997"/>
          </a:xfrm>
          <a:prstGeom prst="rect">
            <a:avLst/>
          </a:prstGeom>
          <a:noFill/>
        </p:spPr>
        <p:txBody>
          <a:bodyPr wrap="square" rtlCol="0">
            <a:spAutoFit/>
          </a:bodyPr>
          <a:lstStyle/>
          <a:p>
            <a:pPr algn="ctr"/>
            <a:r>
              <a:rPr lang="en-US" sz="4800" dirty="0">
                <a:solidFill>
                  <a:srgbClr val="C00000"/>
                </a:solidFill>
                <a:latin typeface="Arial"/>
                <a:cs typeface="Arial"/>
              </a:rPr>
              <a:t>X</a:t>
            </a:r>
          </a:p>
        </p:txBody>
      </p:sp>
      <p:pic>
        <p:nvPicPr>
          <p:cNvPr id="37" name="Picture 36">
            <a:extLst>
              <a:ext uri="{FF2B5EF4-FFF2-40B4-BE49-F238E27FC236}">
                <a16:creationId xmlns:a16="http://schemas.microsoft.com/office/drawing/2014/main" id="{E06066EB-6979-0BF2-FD62-7DD2AA08C495}"/>
              </a:ext>
            </a:extLst>
          </p:cNvPr>
          <p:cNvPicPr>
            <a:picLocks noChangeAspect="1"/>
          </p:cNvPicPr>
          <p:nvPr/>
        </p:nvPicPr>
        <p:blipFill>
          <a:blip r:embed="rId5"/>
          <a:stretch>
            <a:fillRect/>
          </a:stretch>
        </p:blipFill>
        <p:spPr>
          <a:xfrm>
            <a:off x="1141418" y="3892017"/>
            <a:ext cx="477502" cy="477502"/>
          </a:xfrm>
          <a:prstGeom prst="rect">
            <a:avLst/>
          </a:prstGeom>
        </p:spPr>
      </p:pic>
      <p:pic>
        <p:nvPicPr>
          <p:cNvPr id="40" name="Picture 39">
            <a:extLst>
              <a:ext uri="{FF2B5EF4-FFF2-40B4-BE49-F238E27FC236}">
                <a16:creationId xmlns:a16="http://schemas.microsoft.com/office/drawing/2014/main" id="{06D12D6B-558A-B306-FB0F-8E245668E13B}"/>
              </a:ext>
            </a:extLst>
          </p:cNvPr>
          <p:cNvPicPr>
            <a:picLocks noChangeAspect="1"/>
          </p:cNvPicPr>
          <p:nvPr/>
        </p:nvPicPr>
        <p:blipFill>
          <a:blip r:embed="rId5"/>
          <a:stretch>
            <a:fillRect/>
          </a:stretch>
        </p:blipFill>
        <p:spPr>
          <a:xfrm>
            <a:off x="1551146" y="3980609"/>
            <a:ext cx="477502" cy="477502"/>
          </a:xfrm>
          <a:prstGeom prst="rect">
            <a:avLst/>
          </a:prstGeom>
        </p:spPr>
      </p:pic>
      <p:pic>
        <p:nvPicPr>
          <p:cNvPr id="42" name="Picture 41">
            <a:extLst>
              <a:ext uri="{FF2B5EF4-FFF2-40B4-BE49-F238E27FC236}">
                <a16:creationId xmlns:a16="http://schemas.microsoft.com/office/drawing/2014/main" id="{6D2422CC-9EFF-C0EF-D74B-CB1A27B8B4A1}"/>
              </a:ext>
            </a:extLst>
          </p:cNvPr>
          <p:cNvPicPr>
            <a:picLocks noChangeAspect="1"/>
          </p:cNvPicPr>
          <p:nvPr/>
        </p:nvPicPr>
        <p:blipFill>
          <a:blip r:embed="rId5"/>
          <a:stretch>
            <a:fillRect/>
          </a:stretch>
        </p:blipFill>
        <p:spPr>
          <a:xfrm>
            <a:off x="716823" y="3940253"/>
            <a:ext cx="477502" cy="477502"/>
          </a:xfrm>
          <a:prstGeom prst="rect">
            <a:avLst/>
          </a:prstGeom>
        </p:spPr>
      </p:pic>
      <p:sp>
        <p:nvSpPr>
          <p:cNvPr id="43" name="TextBox 42">
            <a:extLst>
              <a:ext uri="{FF2B5EF4-FFF2-40B4-BE49-F238E27FC236}">
                <a16:creationId xmlns:a16="http://schemas.microsoft.com/office/drawing/2014/main" id="{C5D2F8AF-FC6C-8A49-CE47-86B3120DC470}"/>
              </a:ext>
            </a:extLst>
          </p:cNvPr>
          <p:cNvSpPr txBox="1"/>
          <p:nvPr/>
        </p:nvSpPr>
        <p:spPr>
          <a:xfrm>
            <a:off x="323849" y="3524561"/>
            <a:ext cx="2160486" cy="307777"/>
          </a:xfrm>
          <a:prstGeom prst="rect">
            <a:avLst/>
          </a:prstGeom>
          <a:noFill/>
        </p:spPr>
        <p:txBody>
          <a:bodyPr wrap="square" rtlCol="0">
            <a:spAutoFit/>
          </a:bodyPr>
          <a:lstStyle/>
          <a:p>
            <a:pPr algn="ctr"/>
            <a:r>
              <a:rPr lang="en-US" sz="1400" dirty="0">
                <a:latin typeface="Arial"/>
                <a:cs typeface="Arial"/>
              </a:rPr>
              <a:t>All pills provided at Entry</a:t>
            </a:r>
          </a:p>
        </p:txBody>
      </p:sp>
      <p:pic>
        <p:nvPicPr>
          <p:cNvPr id="48" name="Picture 47" descr="Liver_Hepatitis.jpg">
            <a:extLst>
              <a:ext uri="{FF2B5EF4-FFF2-40B4-BE49-F238E27FC236}">
                <a16:creationId xmlns:a16="http://schemas.microsoft.com/office/drawing/2014/main" id="{12C27EA0-F2EA-83F0-F3EC-8289E54F00A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8208" y1="68523" x2="88208" y2="68523"/>
                      </a14:backgroundRemoval>
                    </a14:imgEffect>
                  </a14:imgLayer>
                </a14:imgProps>
              </a:ext>
              <a:ext uri="{28A0092B-C50C-407E-A947-70E740481C1C}">
                <a14:useLocalDpi xmlns:a14="http://schemas.microsoft.com/office/drawing/2010/main"/>
              </a:ext>
            </a:extLst>
          </a:blip>
          <a:stretch>
            <a:fillRect/>
          </a:stretch>
        </p:blipFill>
        <p:spPr>
          <a:xfrm>
            <a:off x="500418" y="2665269"/>
            <a:ext cx="981911" cy="637624"/>
          </a:xfrm>
          <a:prstGeom prst="rect">
            <a:avLst/>
          </a:prstGeom>
        </p:spPr>
      </p:pic>
      <p:sp>
        <p:nvSpPr>
          <p:cNvPr id="50" name="TextBox 49">
            <a:extLst>
              <a:ext uri="{FF2B5EF4-FFF2-40B4-BE49-F238E27FC236}">
                <a16:creationId xmlns:a16="http://schemas.microsoft.com/office/drawing/2014/main" id="{39C2B74A-06EB-A777-92DB-0160FBE81BDA}"/>
              </a:ext>
            </a:extLst>
          </p:cNvPr>
          <p:cNvSpPr txBox="1"/>
          <p:nvPr/>
        </p:nvSpPr>
        <p:spPr>
          <a:xfrm>
            <a:off x="288990" y="2351245"/>
            <a:ext cx="2231011" cy="307777"/>
          </a:xfrm>
          <a:prstGeom prst="rect">
            <a:avLst/>
          </a:prstGeom>
          <a:noFill/>
        </p:spPr>
        <p:txBody>
          <a:bodyPr wrap="square" rtlCol="0">
            <a:spAutoFit/>
          </a:bodyPr>
          <a:lstStyle/>
          <a:p>
            <a:pPr algn="ctr"/>
            <a:r>
              <a:rPr lang="en-US" sz="1400" dirty="0">
                <a:latin typeface="Arial"/>
                <a:cs typeface="Arial"/>
              </a:rPr>
              <a:t>Cirrhosis Status by Fib-4</a:t>
            </a:r>
          </a:p>
        </p:txBody>
      </p:sp>
      <p:pic>
        <p:nvPicPr>
          <p:cNvPr id="10" name="Picture 9">
            <a:extLst>
              <a:ext uri="{FF2B5EF4-FFF2-40B4-BE49-F238E27FC236}">
                <a16:creationId xmlns:a16="http://schemas.microsoft.com/office/drawing/2014/main" id="{196E1D45-80FB-3D1A-F98C-6E8D6E9E9027}"/>
              </a:ext>
            </a:extLst>
          </p:cNvPr>
          <p:cNvPicPr>
            <a:picLocks noChangeAspect="1"/>
          </p:cNvPicPr>
          <p:nvPr/>
        </p:nvPicPr>
        <p:blipFill>
          <a:blip r:embed="rId8"/>
          <a:stretch>
            <a:fillRect/>
          </a:stretch>
        </p:blipFill>
        <p:spPr>
          <a:xfrm flipH="1">
            <a:off x="1656516" y="2608510"/>
            <a:ext cx="141653" cy="725579"/>
          </a:xfrm>
          <a:prstGeom prst="rect">
            <a:avLst/>
          </a:prstGeom>
        </p:spPr>
      </p:pic>
      <p:pic>
        <p:nvPicPr>
          <p:cNvPr id="52" name="Picture 51">
            <a:extLst>
              <a:ext uri="{FF2B5EF4-FFF2-40B4-BE49-F238E27FC236}">
                <a16:creationId xmlns:a16="http://schemas.microsoft.com/office/drawing/2014/main" id="{8298EA5D-EBEB-4B08-016A-1FAF482A853F}"/>
              </a:ext>
            </a:extLst>
          </p:cNvPr>
          <p:cNvPicPr>
            <a:picLocks noChangeAspect="1"/>
          </p:cNvPicPr>
          <p:nvPr/>
        </p:nvPicPr>
        <p:blipFill>
          <a:blip r:embed="rId8"/>
          <a:stretch>
            <a:fillRect/>
          </a:stretch>
        </p:blipFill>
        <p:spPr>
          <a:xfrm flipH="1">
            <a:off x="8451199" y="3252113"/>
            <a:ext cx="110153" cy="564229"/>
          </a:xfrm>
          <a:prstGeom prst="rect">
            <a:avLst/>
          </a:prstGeom>
        </p:spPr>
      </p:pic>
      <p:sp>
        <p:nvSpPr>
          <p:cNvPr id="45" name="TextBox 44">
            <a:extLst>
              <a:ext uri="{FF2B5EF4-FFF2-40B4-BE49-F238E27FC236}">
                <a16:creationId xmlns:a16="http://schemas.microsoft.com/office/drawing/2014/main" id="{4EC7D201-F5A6-1344-6048-CBC166D8F06B}"/>
              </a:ext>
            </a:extLst>
          </p:cNvPr>
          <p:cNvSpPr txBox="1"/>
          <p:nvPr/>
        </p:nvSpPr>
        <p:spPr>
          <a:xfrm>
            <a:off x="372273" y="4447786"/>
            <a:ext cx="1991914" cy="261610"/>
          </a:xfrm>
          <a:prstGeom prst="rect">
            <a:avLst/>
          </a:prstGeom>
          <a:noFill/>
        </p:spPr>
        <p:txBody>
          <a:bodyPr wrap="square" rtlCol="0">
            <a:spAutoFit/>
          </a:bodyPr>
          <a:lstStyle/>
          <a:p>
            <a:pPr algn="ctr"/>
            <a:r>
              <a:rPr lang="en-US" sz="1100" dirty="0">
                <a:latin typeface="Arial"/>
                <a:cs typeface="Arial"/>
              </a:rPr>
              <a:t>Sofosbuvir-</a:t>
            </a:r>
            <a:r>
              <a:rPr lang="en-US" sz="1100" dirty="0" err="1">
                <a:latin typeface="Arial"/>
                <a:cs typeface="Arial"/>
              </a:rPr>
              <a:t>Velpatasvir</a:t>
            </a:r>
            <a:endParaRPr lang="en-US" sz="1100" dirty="0">
              <a:latin typeface="Arial"/>
              <a:cs typeface="Arial"/>
            </a:endParaRPr>
          </a:p>
        </p:txBody>
      </p:sp>
      <p:sp>
        <p:nvSpPr>
          <p:cNvPr id="3" name="Rectangle 2">
            <a:extLst>
              <a:ext uri="{FF2B5EF4-FFF2-40B4-BE49-F238E27FC236}">
                <a16:creationId xmlns:a16="http://schemas.microsoft.com/office/drawing/2014/main" id="{06EF81B8-350B-58AB-0794-244946E28E57}"/>
              </a:ext>
            </a:extLst>
          </p:cNvPr>
          <p:cNvSpPr/>
          <p:nvPr/>
        </p:nvSpPr>
        <p:spPr>
          <a:xfrm>
            <a:off x="858496" y="4186339"/>
            <a:ext cx="192024"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F80E1D-007C-E4B4-D5E3-02661161A105}"/>
              </a:ext>
            </a:extLst>
          </p:cNvPr>
          <p:cNvSpPr/>
          <p:nvPr/>
        </p:nvSpPr>
        <p:spPr>
          <a:xfrm>
            <a:off x="1281246" y="4139642"/>
            <a:ext cx="192024" cy="100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62C8EFE-2DB3-3547-0013-B1F1567DA077}"/>
              </a:ext>
            </a:extLst>
          </p:cNvPr>
          <p:cNvSpPr/>
          <p:nvPr/>
        </p:nvSpPr>
        <p:spPr>
          <a:xfrm>
            <a:off x="1690593" y="4237905"/>
            <a:ext cx="198635" cy="99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829760"/>
      </p:ext>
    </p:extLst>
  </p:cSld>
  <p:clrMapOvr>
    <a:masterClrMapping/>
  </p:clrMapOvr>
  <p:transition spd="slow" advTm="2287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None</a:t>
            </a:r>
          </a:p>
        </p:txBody>
      </p:sp>
    </p:spTree>
    <p:extLst>
      <p:ext uri="{BB962C8B-B14F-4D97-AF65-F5344CB8AC3E}">
        <p14:creationId xmlns:p14="http://schemas.microsoft.com/office/powerpoint/2010/main" val="262443809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Study Population</a:t>
            </a:r>
          </a:p>
        </p:txBody>
      </p:sp>
      <p:sp>
        <p:nvSpPr>
          <p:cNvPr id="2" name="Content Placeholder 1"/>
          <p:cNvSpPr>
            <a:spLocks noGrp="1"/>
          </p:cNvSpPr>
          <p:nvPr>
            <p:ph type="body" sz="quarter" idx="14"/>
          </p:nvPr>
        </p:nvSpPr>
        <p:spPr/>
        <p:txBody>
          <a:bodyPr/>
          <a:lstStyle/>
          <a:p>
            <a:r>
              <a:rPr lang="en-US" dirty="0"/>
              <a:t>Source: Solomon SS, et al. Lancet Gastroenterol Hepatol. 2022;7:307-17. </a:t>
            </a:r>
          </a:p>
        </p:txBody>
      </p:sp>
      <p:graphicFrame>
        <p:nvGraphicFramePr>
          <p:cNvPr id="7" name="Content Placeholder 2"/>
          <p:cNvGraphicFramePr>
            <a:graphicFrameLocks/>
          </p:cNvGraphicFramePr>
          <p:nvPr/>
        </p:nvGraphicFramePr>
        <p:xfrm>
          <a:off x="892741" y="1013627"/>
          <a:ext cx="7315200" cy="3525245"/>
        </p:xfrm>
        <a:graphic>
          <a:graphicData uri="http://schemas.openxmlformats.org/drawingml/2006/table">
            <a:tbl>
              <a:tblPr firstRow="1" bandRow="1">
                <a:tableStyleId>{5C22544A-7EE6-4342-B048-85BDC9FD1C3A}</a:tableStyleId>
              </a:tblPr>
              <a:tblGrid>
                <a:gridCol w="4340740">
                  <a:extLst>
                    <a:ext uri="{9D8B030D-6E8A-4147-A177-3AD203B41FA5}">
                      <a16:colId xmlns:a16="http://schemas.microsoft.com/office/drawing/2014/main" val="20000"/>
                    </a:ext>
                  </a:extLst>
                </a:gridCol>
                <a:gridCol w="2974460">
                  <a:extLst>
                    <a:ext uri="{9D8B030D-6E8A-4147-A177-3AD203B41FA5}">
                      <a16:colId xmlns:a16="http://schemas.microsoft.com/office/drawing/2014/main" val="20001"/>
                    </a:ext>
                  </a:extLst>
                </a:gridCol>
              </a:tblGrid>
              <a:tr h="436919">
                <a:tc>
                  <a:txBody>
                    <a:bodyPr/>
                    <a:lstStyle/>
                    <a:p>
                      <a:pPr>
                        <a:lnSpc>
                          <a:spcPct val="100000"/>
                        </a:lnSpc>
                      </a:pPr>
                      <a:r>
                        <a:rPr lang="en-US" sz="1200" dirty="0">
                          <a:latin typeface="Arial" panose="020B0604020202020204" pitchFamily="34" charset="0"/>
                          <a:cs typeface="Arial" panose="020B0604020202020204" pitchFamily="34" charset="0"/>
                        </a:rPr>
                        <a:t>Baseline Characteristic</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Sofosbuvir-</a:t>
                      </a:r>
                      <a:r>
                        <a:rPr lang="en-US" sz="1200" b="1" dirty="0" err="1">
                          <a:solidFill>
                            <a:srgbClr val="FFFFFF"/>
                          </a:solidFill>
                          <a:latin typeface="Arial" panose="020B0604020202020204" pitchFamily="34" charset="0"/>
                          <a:cs typeface="Arial" panose="020B0604020202020204" pitchFamily="34" charset="0"/>
                        </a:rPr>
                        <a:t>Velpatasvir</a:t>
                      </a:r>
                      <a:endParaRPr lang="en-US" sz="1200" b="0" dirty="0">
                        <a:solidFill>
                          <a:srgbClr val="FFFFFF"/>
                        </a:solidFill>
                        <a:latin typeface="Arial" panose="020B0604020202020204" pitchFamily="34" charset="0"/>
                        <a:cs typeface="Arial" panose="020B0604020202020204" pitchFamily="34" charset="0"/>
                      </a:endParaRPr>
                    </a:p>
                    <a:p>
                      <a:pPr algn="ctr">
                        <a:lnSpc>
                          <a:spcPct val="100000"/>
                        </a:lnSpc>
                      </a:pPr>
                      <a:r>
                        <a:rPr lang="en-US" sz="1200" b="0" dirty="0">
                          <a:solidFill>
                            <a:srgbClr val="FFFFFF"/>
                          </a:solidFill>
                          <a:latin typeface="Arial" panose="020B0604020202020204" pitchFamily="34" charset="0"/>
                          <a:cs typeface="Arial" panose="020B0604020202020204" pitchFamily="34" charset="0"/>
                        </a:rPr>
                        <a:t>(n = 399)</a:t>
                      </a:r>
                      <a:endParaRPr lang="en-US" sz="12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extLst>
                  <a:ext uri="{0D108BD9-81ED-4DB2-BD59-A6C34878D82A}">
                    <a16:rowId xmlns:a16="http://schemas.microsoft.com/office/drawing/2014/main" val="10000"/>
                  </a:ext>
                </a:extLst>
              </a:tr>
              <a:tr h="251460">
                <a:tc>
                  <a:txBody>
                    <a:bodyPr/>
                    <a:lstStyle/>
                    <a:p>
                      <a:pPr>
                        <a:lnSpc>
                          <a:spcPct val="100000"/>
                        </a:lnSpc>
                      </a:pPr>
                      <a:r>
                        <a:rPr lang="en-US" sz="1200" dirty="0">
                          <a:latin typeface="Arial" panose="020B0604020202020204" pitchFamily="34" charset="0"/>
                          <a:cs typeface="Arial" panose="020B0604020202020204" pitchFamily="34" charset="0"/>
                        </a:rPr>
                        <a:t>Age, median (range)</a:t>
                      </a: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200" baseline="0" dirty="0">
                          <a:latin typeface="Arial" panose="020B0604020202020204" pitchFamily="34" charset="0"/>
                          <a:cs typeface="Arial" panose="020B0604020202020204" pitchFamily="34" charset="0"/>
                        </a:rPr>
                        <a:t>47 (20-82)</a:t>
                      </a:r>
                      <a:endParaRPr lang="en-US" sz="1200" dirty="0">
                        <a:latin typeface="Arial" panose="020B0604020202020204" pitchFamily="34" charset="0"/>
                        <a:cs typeface="Arial" panose="020B0604020202020204" pitchFamily="34" charset="0"/>
                      </a:endParaRPr>
                    </a:p>
                  </a:txBody>
                  <a:tcPr marL="68580" marR="68580" marT="34290" marB="34290" anchor="ct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51460">
                <a:tc>
                  <a:txBody>
                    <a:bodyPr/>
                    <a:lstStyle/>
                    <a:p>
                      <a:pPr>
                        <a:lnSpc>
                          <a:spcPct val="100000"/>
                        </a:lnSpc>
                      </a:pPr>
                      <a:r>
                        <a:rPr lang="en-US" sz="1200" dirty="0">
                          <a:latin typeface="Arial" panose="020B0604020202020204" pitchFamily="34" charset="0"/>
                          <a:cs typeface="Arial" panose="020B0604020202020204" pitchFamily="34" charset="0"/>
                        </a:rPr>
                        <a:t>Female sex at birth,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139 (35)</a:t>
                      </a:r>
                    </a:p>
                  </a:txBody>
                  <a:tcPr marL="68580" marR="68580" marT="34290" marB="34290" anchor="ctr"/>
                </a:tc>
                <a:extLst>
                  <a:ext uri="{0D108BD9-81ED-4DB2-BD59-A6C34878D82A}">
                    <a16:rowId xmlns:a16="http://schemas.microsoft.com/office/drawing/2014/main" val="10002"/>
                  </a:ext>
                </a:extLst>
              </a:tr>
              <a:tr h="276514">
                <a:tc>
                  <a:txBody>
                    <a:bodyPr/>
                    <a:lstStyle/>
                    <a:p>
                      <a:pPr>
                        <a:lnSpc>
                          <a:spcPct val="100000"/>
                        </a:lnSpc>
                      </a:pPr>
                      <a:r>
                        <a:rPr lang="en-US" sz="1200" dirty="0">
                          <a:latin typeface="Arial" panose="020B0604020202020204" pitchFamily="34" charset="0"/>
                          <a:cs typeface="Arial" panose="020B0604020202020204" pitchFamily="34" charset="0"/>
                        </a:rPr>
                        <a:t>Identity across transgender spectrum,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22 (6)</a:t>
                      </a:r>
                    </a:p>
                  </a:txBody>
                  <a:tcPr marL="68580" marR="68580" marT="34290" marB="34290" anchor="ctr"/>
                </a:tc>
                <a:extLst>
                  <a:ext uri="{0D108BD9-81ED-4DB2-BD59-A6C34878D82A}">
                    <a16:rowId xmlns:a16="http://schemas.microsoft.com/office/drawing/2014/main" val="10003"/>
                  </a:ext>
                </a:extLst>
              </a:tr>
              <a:tr h="800100">
                <a:tc>
                  <a:txBody>
                    <a:bodyPr/>
                    <a:lstStyle/>
                    <a:p>
                      <a:pPr>
                        <a:lnSpc>
                          <a:spcPct val="100000"/>
                        </a:lnSpc>
                      </a:pPr>
                      <a:r>
                        <a:rPr lang="en-US" sz="1200" dirty="0">
                          <a:latin typeface="Arial" panose="020B0604020202020204" pitchFamily="34" charset="0"/>
                          <a:cs typeface="Arial" panose="020B0604020202020204" pitchFamily="34" charset="0"/>
                        </a:rPr>
                        <a:t>Race, n (%)</a:t>
                      </a:r>
                    </a:p>
                    <a:p>
                      <a:pPr marL="119063" indent="0">
                        <a:lnSpc>
                          <a:spcPct val="100000"/>
                        </a:lnSpc>
                      </a:pPr>
                      <a:r>
                        <a:rPr lang="en-US" sz="1200" dirty="0">
                          <a:latin typeface="Arial" panose="020B0604020202020204" pitchFamily="34" charset="0"/>
                          <a:cs typeface="Arial" panose="020B0604020202020204" pitchFamily="34" charset="0"/>
                        </a:rPr>
                        <a:t>White</a:t>
                      </a:r>
                    </a:p>
                    <a:p>
                      <a:pPr marL="119063" indent="0">
                        <a:lnSpc>
                          <a:spcPct val="100000"/>
                        </a:lnSpc>
                      </a:pPr>
                      <a:r>
                        <a:rPr lang="en-US" sz="1200" dirty="0">
                          <a:latin typeface="Arial" panose="020B0604020202020204" pitchFamily="34" charset="0"/>
                          <a:cs typeface="Arial" panose="020B0604020202020204" pitchFamily="34" charset="0"/>
                        </a:rPr>
                        <a:t>Black</a:t>
                      </a:r>
                    </a:p>
                    <a:p>
                      <a:pPr marL="119063" indent="0">
                        <a:lnSpc>
                          <a:spcPct val="100000"/>
                        </a:lnSpc>
                      </a:pPr>
                      <a:r>
                        <a:rPr lang="en-US" sz="1200" dirty="0">
                          <a:latin typeface="Arial" panose="020B0604020202020204" pitchFamily="34" charset="0"/>
                          <a:cs typeface="Arial" panose="020B0604020202020204" pitchFamily="34" charset="0"/>
                        </a:rPr>
                        <a:t>Asian</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166 (42)</a:t>
                      </a:r>
                    </a:p>
                    <a:p>
                      <a:pPr algn="ctr">
                        <a:lnSpc>
                          <a:spcPct val="100000"/>
                        </a:lnSpc>
                      </a:pPr>
                      <a:r>
                        <a:rPr lang="en-US" sz="1200" dirty="0">
                          <a:latin typeface="Arial" panose="020B0604020202020204" pitchFamily="34" charset="0"/>
                          <a:cs typeface="Arial" panose="020B0604020202020204" pitchFamily="34" charset="0"/>
                        </a:rPr>
                        <a:t>72 (18)</a:t>
                      </a:r>
                    </a:p>
                    <a:p>
                      <a:pPr algn="ctr">
                        <a:lnSpc>
                          <a:spcPct val="100000"/>
                        </a:lnSpc>
                      </a:pPr>
                      <a:r>
                        <a:rPr lang="en-US" sz="1200" dirty="0">
                          <a:latin typeface="Arial" panose="020B0604020202020204" pitchFamily="34" charset="0"/>
                          <a:cs typeface="Arial" panose="020B0604020202020204" pitchFamily="34" charset="0"/>
                        </a:rPr>
                        <a:t>113 (28)</a:t>
                      </a:r>
                    </a:p>
                  </a:txBody>
                  <a:tcPr marL="68580" marR="68580" marT="34290" marB="34290" anchor="ctr"/>
                </a:tc>
                <a:extLst>
                  <a:ext uri="{0D108BD9-81ED-4DB2-BD59-A6C34878D82A}">
                    <a16:rowId xmlns:a16="http://schemas.microsoft.com/office/drawing/2014/main" val="10004"/>
                  </a:ext>
                </a:extLst>
              </a:tr>
              <a:tr h="268613">
                <a:tc>
                  <a:txBody>
                    <a:bodyPr/>
                    <a:lstStyle/>
                    <a:p>
                      <a:pPr>
                        <a:lnSpc>
                          <a:spcPct val="100000"/>
                        </a:lnSpc>
                      </a:pPr>
                      <a:r>
                        <a:rPr lang="en-US" sz="1200" dirty="0">
                          <a:latin typeface="Arial" panose="020B0604020202020204" pitchFamily="34" charset="0"/>
                          <a:cs typeface="Arial" panose="020B0604020202020204" pitchFamily="34" charset="0"/>
                        </a:rPr>
                        <a:t>HCV RNA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 median (IQR)</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6.1 (5.6 – 6.6)</a:t>
                      </a:r>
                    </a:p>
                  </a:txBody>
                  <a:tcPr marL="68580" marR="68580" marT="34290" marB="34290" anchor="ctr"/>
                </a:tc>
                <a:extLst>
                  <a:ext uri="{0D108BD9-81ED-4DB2-BD59-A6C34878D82A}">
                    <a16:rowId xmlns:a16="http://schemas.microsoft.com/office/drawing/2014/main" val="10005"/>
                  </a:ext>
                </a:extLst>
              </a:tr>
              <a:tr h="268613">
                <a:tc>
                  <a:txBody>
                    <a:bodyPr/>
                    <a:lstStyle/>
                    <a:p>
                      <a:pPr>
                        <a:lnSpc>
                          <a:spcPct val="100000"/>
                        </a:lnSpc>
                      </a:pPr>
                      <a:r>
                        <a:rPr lang="en-US" sz="1200" dirty="0">
                          <a:latin typeface="Arial" panose="020B0604020202020204" pitchFamily="34" charset="0"/>
                          <a:cs typeface="Arial" panose="020B0604020202020204" pitchFamily="34" charset="0"/>
                        </a:rPr>
                        <a:t>Current injection drug use,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12 (3)</a:t>
                      </a:r>
                    </a:p>
                  </a:txBody>
                  <a:tcPr marL="68580" marR="68580" marT="34290" marB="34290" anchor="ctr"/>
                </a:tc>
                <a:extLst>
                  <a:ext uri="{0D108BD9-81ED-4DB2-BD59-A6C34878D82A}">
                    <a16:rowId xmlns:a16="http://schemas.microsoft.com/office/drawing/2014/main" val="10006"/>
                  </a:ext>
                </a:extLst>
              </a:tr>
              <a:tr h="268613">
                <a:tc>
                  <a:txBody>
                    <a:bodyPr/>
                    <a:lstStyle/>
                    <a:p>
                      <a:pPr>
                        <a:lnSpc>
                          <a:spcPct val="100000"/>
                        </a:lnSpc>
                      </a:pPr>
                      <a:r>
                        <a:rPr lang="en-US" sz="1200" dirty="0">
                          <a:latin typeface="Arial" panose="020B0604020202020204" pitchFamily="34" charset="0"/>
                          <a:cs typeface="Arial" panose="020B0604020202020204" pitchFamily="34" charset="0"/>
                        </a:rPr>
                        <a:t>Current alcohol use,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161 (40%)</a:t>
                      </a:r>
                    </a:p>
                  </a:txBody>
                  <a:tcPr marL="68580" marR="68580" marT="34290" marB="34290" anchor="ctr"/>
                </a:tc>
                <a:extLst>
                  <a:ext uri="{0D108BD9-81ED-4DB2-BD59-A6C34878D82A}">
                    <a16:rowId xmlns:a16="http://schemas.microsoft.com/office/drawing/2014/main" val="3452358690"/>
                  </a:ext>
                </a:extLst>
              </a:tr>
              <a:tr h="268613">
                <a:tc>
                  <a:txBody>
                    <a:bodyPr/>
                    <a:lstStyle/>
                    <a:p>
                      <a:pPr>
                        <a:lnSpc>
                          <a:spcPct val="100000"/>
                        </a:lnSpc>
                      </a:pPr>
                      <a:r>
                        <a:rPr lang="en-US" sz="1200" dirty="0">
                          <a:latin typeface="Arial" panose="020B0604020202020204" pitchFamily="34" charset="0"/>
                          <a:cs typeface="Arial" panose="020B0604020202020204" pitchFamily="34" charset="0"/>
                        </a:rPr>
                        <a:t>Cirrhosis (by FIB-4 ≥3.25),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34 (9)</a:t>
                      </a:r>
                    </a:p>
                  </a:txBody>
                  <a:tcPr marL="68580" marR="68580" marT="34290" marB="34290" anchor="ctr"/>
                </a:tc>
                <a:extLst>
                  <a:ext uri="{0D108BD9-81ED-4DB2-BD59-A6C34878D82A}">
                    <a16:rowId xmlns:a16="http://schemas.microsoft.com/office/drawing/2014/main" val="10007"/>
                  </a:ext>
                </a:extLst>
              </a:tr>
              <a:tr h="434340">
                <a:tc>
                  <a:txBody>
                    <a:bodyPr/>
                    <a:lstStyle/>
                    <a:p>
                      <a:pPr>
                        <a:lnSpc>
                          <a:spcPct val="100000"/>
                        </a:lnSpc>
                      </a:pPr>
                      <a:r>
                        <a:rPr lang="en-US" sz="1200" dirty="0">
                          <a:latin typeface="Arial" panose="020B0604020202020204" pitchFamily="34" charset="0"/>
                          <a:cs typeface="Arial" panose="020B0604020202020204" pitchFamily="34" charset="0"/>
                        </a:rPr>
                        <a:t>HIV coinfection, n (%)</a:t>
                      </a:r>
                    </a:p>
                    <a:p>
                      <a:pPr>
                        <a:lnSpc>
                          <a:spcPct val="100000"/>
                        </a:lnSpc>
                      </a:pPr>
                      <a:r>
                        <a:rPr lang="en-US" sz="1200" dirty="0">
                          <a:latin typeface="Arial" panose="020B0604020202020204" pitchFamily="34" charset="0"/>
                          <a:cs typeface="Arial" panose="020B0604020202020204" pitchFamily="34" charset="0"/>
                        </a:rPr>
                        <a:t>  Suppressed on antiretroviral therapy, n (% of HIV/HCV)</a:t>
                      </a: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r>
                        <a:rPr lang="en-US" sz="1200" dirty="0">
                          <a:latin typeface="Arial" panose="020B0604020202020204" pitchFamily="34" charset="0"/>
                          <a:cs typeface="Arial" panose="020B0604020202020204" pitchFamily="34" charset="0"/>
                        </a:rPr>
                        <a:t>166 (42)</a:t>
                      </a:r>
                    </a:p>
                    <a:p>
                      <a:pPr algn="ctr">
                        <a:lnSpc>
                          <a:spcPct val="100000"/>
                        </a:lnSpc>
                      </a:pPr>
                      <a:r>
                        <a:rPr lang="en-US" sz="1200" dirty="0">
                          <a:latin typeface="Arial" panose="020B0604020202020204" pitchFamily="34" charset="0"/>
                          <a:cs typeface="Arial" panose="020B0604020202020204" pitchFamily="34" charset="0"/>
                        </a:rPr>
                        <a:t>164 (99)</a:t>
                      </a:r>
                    </a:p>
                  </a:txBody>
                  <a:tcPr marL="68580" marR="68580" marT="34290" marB="34290" anchor="ct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4033408070"/>
                  </a:ext>
                </a:extLst>
              </a:tr>
            </a:tbl>
          </a:graphicData>
        </a:graphic>
      </p:graphicFrame>
      <p:sp>
        <p:nvSpPr>
          <p:cNvPr id="4" name="TextBox 3">
            <a:extLst>
              <a:ext uri="{FF2B5EF4-FFF2-40B4-BE49-F238E27FC236}">
                <a16:creationId xmlns:a16="http://schemas.microsoft.com/office/drawing/2014/main" id="{6EC92E76-384B-944F-9812-0D3D2A9AA383}"/>
              </a:ext>
            </a:extLst>
          </p:cNvPr>
          <p:cNvSpPr txBox="1"/>
          <p:nvPr/>
        </p:nvSpPr>
        <p:spPr>
          <a:xfrm>
            <a:off x="779020" y="4569323"/>
            <a:ext cx="341151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IQR, interquartile range; FIB-4, Fibrosis-4 index</a:t>
            </a:r>
          </a:p>
        </p:txBody>
      </p:sp>
      <p:sp>
        <p:nvSpPr>
          <p:cNvPr id="5" name="5-Point Star 4">
            <a:extLst>
              <a:ext uri="{FF2B5EF4-FFF2-40B4-BE49-F238E27FC236}">
                <a16:creationId xmlns:a16="http://schemas.microsoft.com/office/drawing/2014/main" id="{E56FFEC4-B969-AA46-89A9-0103A1B1A3F8}"/>
              </a:ext>
            </a:extLst>
          </p:cNvPr>
          <p:cNvSpPr/>
          <p:nvPr/>
        </p:nvSpPr>
        <p:spPr>
          <a:xfrm>
            <a:off x="492919" y="4200525"/>
            <a:ext cx="286100" cy="2464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44364930"/>
      </p:ext>
    </p:extLst>
  </p:cSld>
  <p:clrMapOvr>
    <a:masterClrMapping/>
  </p:clrMapOvr>
  <p:transition spd="slow" advTm="10518"/>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7337F-05DD-704D-AE22-AC22F3257986}"/>
              </a:ext>
            </a:extLst>
          </p:cNvPr>
          <p:cNvSpPr>
            <a:spLocks noGrp="1"/>
          </p:cNvSpPr>
          <p:nvPr>
            <p:ph type="title"/>
          </p:nvPr>
        </p:nvSpPr>
        <p:spPr/>
        <p:txBody>
          <a:bodyPr>
            <a:norm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Results, Overall and by HIV Status</a:t>
            </a:r>
          </a:p>
        </p:txBody>
      </p:sp>
      <p:sp>
        <p:nvSpPr>
          <p:cNvPr id="2" name="Content Placeholder 1">
            <a:extLst>
              <a:ext uri="{FF2B5EF4-FFF2-40B4-BE49-F238E27FC236}">
                <a16:creationId xmlns:a16="http://schemas.microsoft.com/office/drawing/2014/main" id="{6BDA22E6-373B-0242-AC4C-3716A5FBAD87}"/>
              </a:ext>
            </a:extLst>
          </p:cNvPr>
          <p:cNvSpPr>
            <a:spLocks noGrp="1"/>
          </p:cNvSpPr>
          <p:nvPr>
            <p:ph type="body" sz="quarter" idx="14"/>
          </p:nvPr>
        </p:nvSpPr>
        <p:spPr/>
        <p:txBody>
          <a:bodyPr/>
          <a:lstStyle/>
          <a:p>
            <a:r>
              <a:rPr lang="en-US" dirty="0"/>
              <a:t>Source: Solomon SS, et al. Lancet Gastroenterol Hepatol. 2022;7:307-17. </a:t>
            </a:r>
          </a:p>
        </p:txBody>
      </p:sp>
      <p:graphicFrame>
        <p:nvGraphicFramePr>
          <p:cNvPr id="6" name="Object 2">
            <a:extLst>
              <a:ext uri="{FF2B5EF4-FFF2-40B4-BE49-F238E27FC236}">
                <a16:creationId xmlns:a16="http://schemas.microsoft.com/office/drawing/2014/main" id="{92328BB2-3CB9-6649-8081-C85CE4B8D60E}"/>
              </a:ext>
            </a:extLst>
          </p:cNvPr>
          <p:cNvGraphicFramePr>
            <a:graphicFrameLocks/>
          </p:cNvGraphicFramePr>
          <p:nvPr>
            <p:extLst>
              <p:ext uri="{D42A27DB-BD31-4B8C-83A1-F6EECF244321}">
                <p14:modId xmlns:p14="http://schemas.microsoft.com/office/powerpoint/2010/main" val="3976352279"/>
              </p:ext>
            </p:extLst>
          </p:nvPr>
        </p:nvGraphicFramePr>
        <p:xfrm>
          <a:off x="479366" y="1096244"/>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3AE9F12E-DB09-4E42-AD06-EAED8C41E2ED}"/>
              </a:ext>
            </a:extLst>
          </p:cNvPr>
          <p:cNvSpPr/>
          <p:nvPr/>
        </p:nvSpPr>
        <p:spPr>
          <a:xfrm>
            <a:off x="2122173" y="3856754"/>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379/399</a:t>
            </a:r>
          </a:p>
        </p:txBody>
      </p:sp>
      <p:sp>
        <p:nvSpPr>
          <p:cNvPr id="8" name="Rectangle 7">
            <a:extLst>
              <a:ext uri="{FF2B5EF4-FFF2-40B4-BE49-F238E27FC236}">
                <a16:creationId xmlns:a16="http://schemas.microsoft.com/office/drawing/2014/main" id="{624AF4D0-930C-4045-BD8A-46654DC25380}"/>
              </a:ext>
            </a:extLst>
          </p:cNvPr>
          <p:cNvSpPr/>
          <p:nvPr/>
        </p:nvSpPr>
        <p:spPr>
          <a:xfrm>
            <a:off x="4529297" y="3856754"/>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222/233</a:t>
            </a:r>
          </a:p>
        </p:txBody>
      </p:sp>
      <p:sp>
        <p:nvSpPr>
          <p:cNvPr id="9" name="Rectangle 8">
            <a:extLst>
              <a:ext uri="{FF2B5EF4-FFF2-40B4-BE49-F238E27FC236}">
                <a16:creationId xmlns:a16="http://schemas.microsoft.com/office/drawing/2014/main" id="{572FA55C-D430-EE42-847B-D81536E3D97D}"/>
              </a:ext>
            </a:extLst>
          </p:cNvPr>
          <p:cNvSpPr/>
          <p:nvPr/>
        </p:nvSpPr>
        <p:spPr>
          <a:xfrm>
            <a:off x="6891673" y="3856754"/>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157/166</a:t>
            </a:r>
          </a:p>
        </p:txBody>
      </p:sp>
      <p:sp>
        <p:nvSpPr>
          <p:cNvPr id="11" name="Rectangle 10">
            <a:extLst>
              <a:ext uri="{FF2B5EF4-FFF2-40B4-BE49-F238E27FC236}">
                <a16:creationId xmlns:a16="http://schemas.microsoft.com/office/drawing/2014/main" id="{790C9C6A-8B72-0AEF-FF2F-B5A44618A9E8}"/>
              </a:ext>
            </a:extLst>
          </p:cNvPr>
          <p:cNvSpPr/>
          <p:nvPr/>
        </p:nvSpPr>
        <p:spPr>
          <a:xfrm>
            <a:off x="1987915" y="1682287"/>
            <a:ext cx="125599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92-97)</a:t>
            </a:r>
          </a:p>
        </p:txBody>
      </p:sp>
      <p:sp>
        <p:nvSpPr>
          <p:cNvPr id="12" name="Rectangle 11">
            <a:extLst>
              <a:ext uri="{FF2B5EF4-FFF2-40B4-BE49-F238E27FC236}">
                <a16:creationId xmlns:a16="http://schemas.microsoft.com/office/drawing/2014/main" id="{3BA082B8-D63E-B067-07D6-D6B136D4B004}"/>
              </a:ext>
            </a:extLst>
          </p:cNvPr>
          <p:cNvSpPr/>
          <p:nvPr/>
        </p:nvSpPr>
        <p:spPr>
          <a:xfrm>
            <a:off x="4325131" y="1672558"/>
            <a:ext cx="1340852" cy="291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92-97)</a:t>
            </a:r>
          </a:p>
        </p:txBody>
      </p:sp>
      <p:sp>
        <p:nvSpPr>
          <p:cNvPr id="13" name="Rectangle 12">
            <a:extLst>
              <a:ext uri="{FF2B5EF4-FFF2-40B4-BE49-F238E27FC236}">
                <a16:creationId xmlns:a16="http://schemas.microsoft.com/office/drawing/2014/main" id="{BFDCF20D-A153-9E55-B3D3-9FAC4F6EAD28}"/>
              </a:ext>
            </a:extLst>
          </p:cNvPr>
          <p:cNvSpPr/>
          <p:nvPr/>
        </p:nvSpPr>
        <p:spPr>
          <a:xfrm>
            <a:off x="6709867" y="1672126"/>
            <a:ext cx="1340852" cy="291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90-97)</a:t>
            </a:r>
          </a:p>
        </p:txBody>
      </p:sp>
    </p:spTree>
    <p:extLst>
      <p:ext uri="{BB962C8B-B14F-4D97-AF65-F5344CB8AC3E}">
        <p14:creationId xmlns:p14="http://schemas.microsoft.com/office/powerpoint/2010/main" val="3674553031"/>
      </p:ext>
    </p:extLst>
  </p:cSld>
  <p:clrMapOvr>
    <a:masterClrMapping/>
  </p:clrMapOvr>
  <p:transition spd="slow" advTm="1527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505E-9F2E-F845-9D4E-6BC9AA8007FF}"/>
              </a:ext>
            </a:extLst>
          </p:cNvPr>
          <p:cNvSpPr>
            <a:spLocks noGrp="1"/>
          </p:cNvSpPr>
          <p:nvPr>
            <p:ph type="title"/>
          </p:nvPr>
        </p:nvSpPr>
        <p:spPr/>
        <p:txBody>
          <a:bodyPr/>
          <a:lstStyle/>
          <a:p>
            <a:r>
              <a:rPr lang="en-US" dirty="0"/>
              <a:t>Recommendations for HCV Treatment in PLWH</a:t>
            </a:r>
          </a:p>
        </p:txBody>
      </p:sp>
      <p:sp>
        <p:nvSpPr>
          <p:cNvPr id="3" name="Text Placeholder 2">
            <a:extLst>
              <a:ext uri="{FF2B5EF4-FFF2-40B4-BE49-F238E27FC236}">
                <a16:creationId xmlns:a16="http://schemas.microsoft.com/office/drawing/2014/main" id="{7975D994-A272-544A-8F4A-E526F1DAEFEE}"/>
              </a:ext>
            </a:extLst>
          </p:cNvPr>
          <p:cNvSpPr>
            <a:spLocks noGrp="1"/>
          </p:cNvSpPr>
          <p:nvPr>
            <p:ph type="body" sz="quarter" idx="14"/>
          </p:nvPr>
        </p:nvSpPr>
        <p:spPr/>
        <p:txBody>
          <a:bodyPr/>
          <a:lstStyle/>
          <a:p>
            <a:r>
              <a:rPr lang="en-US" b="0" dirty="0"/>
              <a:t>Source: Opportunistic Infections Guidelines. Hepatitis C. January 18, 2023</a:t>
            </a:r>
          </a:p>
        </p:txBody>
      </p:sp>
      <p:sp>
        <p:nvSpPr>
          <p:cNvPr id="4" name="Content Placeholder 3">
            <a:extLst>
              <a:ext uri="{FF2B5EF4-FFF2-40B4-BE49-F238E27FC236}">
                <a16:creationId xmlns:a16="http://schemas.microsoft.com/office/drawing/2014/main" id="{0845DD02-31A7-014E-B077-C4F7B7890A1C}"/>
              </a:ext>
            </a:extLst>
          </p:cNvPr>
          <p:cNvSpPr>
            <a:spLocks noGrp="1"/>
          </p:cNvSpPr>
          <p:nvPr>
            <p:ph sz="half" idx="2"/>
          </p:nvPr>
        </p:nvSpPr>
        <p:spPr/>
        <p:txBody>
          <a:bodyPr>
            <a:normAutofit/>
          </a:bodyPr>
          <a:lstStyle/>
          <a:p>
            <a:pPr>
              <a:lnSpc>
                <a:spcPts val="1800"/>
              </a:lnSpc>
            </a:pPr>
            <a:r>
              <a:rPr lang="en-US" sz="1800" b="1" dirty="0"/>
              <a:t>Treatment-naïve without cirrhosis</a:t>
            </a:r>
          </a:p>
          <a:p>
            <a:pPr lvl="1">
              <a:lnSpc>
                <a:spcPts val="1800"/>
              </a:lnSpc>
              <a:spcBef>
                <a:spcPts val="400"/>
              </a:spcBef>
            </a:pPr>
            <a:r>
              <a:rPr lang="en-US" dirty="0" err="1"/>
              <a:t>Glecaprevir</a:t>
            </a:r>
            <a:r>
              <a:rPr lang="en-US" dirty="0"/>
              <a:t>/</a:t>
            </a:r>
            <a:r>
              <a:rPr lang="en-US" dirty="0" err="1"/>
              <a:t>pibrentasvir</a:t>
            </a:r>
            <a:r>
              <a:rPr lang="en-US" dirty="0"/>
              <a:t> for 8 weeks</a:t>
            </a:r>
          </a:p>
          <a:p>
            <a:pPr lvl="1">
              <a:lnSpc>
                <a:spcPts val="1800"/>
              </a:lnSpc>
              <a:spcBef>
                <a:spcPts val="400"/>
              </a:spcBef>
            </a:pPr>
            <a:r>
              <a:rPr lang="en-US" dirty="0"/>
              <a:t>Sofosbuvir/</a:t>
            </a:r>
            <a:r>
              <a:rPr lang="en-US" dirty="0" err="1"/>
              <a:t>velpatasvir</a:t>
            </a:r>
            <a:r>
              <a:rPr lang="en-US" dirty="0"/>
              <a:t> for 12 weeks</a:t>
            </a:r>
          </a:p>
          <a:p>
            <a:pPr>
              <a:lnSpc>
                <a:spcPts val="1800"/>
              </a:lnSpc>
              <a:spcBef>
                <a:spcPts val="2000"/>
              </a:spcBef>
            </a:pPr>
            <a:r>
              <a:rPr lang="en-US" sz="1800" b="1" dirty="0"/>
              <a:t>Treatment-naïve with compensated cirrhosis (GT 1,2,4-6)</a:t>
            </a:r>
          </a:p>
          <a:p>
            <a:pPr lvl="1">
              <a:lnSpc>
                <a:spcPts val="1800"/>
              </a:lnSpc>
              <a:spcBef>
                <a:spcPts val="400"/>
              </a:spcBef>
            </a:pPr>
            <a:r>
              <a:rPr lang="en-US" dirty="0" err="1"/>
              <a:t>Glecaprevir</a:t>
            </a:r>
            <a:r>
              <a:rPr lang="en-US" dirty="0"/>
              <a:t>/</a:t>
            </a:r>
            <a:r>
              <a:rPr lang="en-US" dirty="0" err="1"/>
              <a:t>pibrentasvir</a:t>
            </a:r>
            <a:r>
              <a:rPr lang="en-US" dirty="0"/>
              <a:t> for 8-12 weeks^</a:t>
            </a:r>
          </a:p>
          <a:p>
            <a:pPr lvl="1">
              <a:lnSpc>
                <a:spcPts val="1800"/>
              </a:lnSpc>
              <a:spcBef>
                <a:spcPts val="400"/>
              </a:spcBef>
            </a:pPr>
            <a:r>
              <a:rPr lang="en-US" dirty="0"/>
              <a:t>Sofosbuvir/</a:t>
            </a:r>
            <a:r>
              <a:rPr lang="en-US" dirty="0" err="1"/>
              <a:t>velpatasvir</a:t>
            </a:r>
            <a:r>
              <a:rPr lang="en-US" dirty="0"/>
              <a:t> for 12 weeks</a:t>
            </a:r>
          </a:p>
          <a:p>
            <a:pPr>
              <a:lnSpc>
                <a:spcPts val="1800"/>
              </a:lnSpc>
              <a:spcBef>
                <a:spcPts val="2000"/>
              </a:spcBef>
            </a:pPr>
            <a:r>
              <a:rPr lang="en-US" sz="1800" b="1" dirty="0"/>
              <a:t>Treatment-naïve with compensated cirrhosis (GT 3)*</a:t>
            </a:r>
          </a:p>
          <a:p>
            <a:pPr lvl="1">
              <a:lnSpc>
                <a:spcPts val="1800"/>
              </a:lnSpc>
              <a:spcBef>
                <a:spcPts val="400"/>
              </a:spcBef>
            </a:pPr>
            <a:r>
              <a:rPr lang="en-US" dirty="0" err="1"/>
              <a:t>Glecaprevir</a:t>
            </a:r>
            <a:r>
              <a:rPr lang="en-US" dirty="0"/>
              <a:t>/</a:t>
            </a:r>
            <a:r>
              <a:rPr lang="en-US" dirty="0" err="1"/>
              <a:t>pibrentasvir</a:t>
            </a:r>
            <a:r>
              <a:rPr lang="en-US" dirty="0"/>
              <a:t> for 8 weeks (12 week course is an alternative)</a:t>
            </a:r>
          </a:p>
        </p:txBody>
      </p:sp>
      <p:sp>
        <p:nvSpPr>
          <p:cNvPr id="7" name="Rectangle 25">
            <a:extLst>
              <a:ext uri="{FF2B5EF4-FFF2-40B4-BE49-F238E27FC236}">
                <a16:creationId xmlns:a16="http://schemas.microsoft.com/office/drawing/2014/main" id="{ABD03FD3-6FDB-DAE9-39D4-F8EE91A7F493}"/>
              </a:ext>
            </a:extLst>
          </p:cNvPr>
          <p:cNvSpPr>
            <a:spLocks noChangeArrowheads="1"/>
          </p:cNvSpPr>
          <p:nvPr/>
        </p:nvSpPr>
        <p:spPr bwMode="auto">
          <a:xfrm>
            <a:off x="0" y="3995697"/>
            <a:ext cx="9144000" cy="737821"/>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91440" tIns="0" rIns="91440" bIns="0" anchor="ctr">
            <a:prstTxWarp prst="textNoShape">
              <a:avLst/>
            </a:prstTxWarp>
          </a:bodyPr>
          <a:lstStyle/>
          <a:p>
            <a:pPr marL="182880" lvl="1" indent="0">
              <a:lnSpc>
                <a:spcPts val="1400"/>
              </a:lnSpc>
              <a:buNone/>
            </a:pPr>
            <a:r>
              <a:rPr lang="en-US" sz="1100" dirty="0">
                <a:latin typeface="Arial" panose="020B0604020202020204" pitchFamily="34" charset="0"/>
                <a:cs typeface="Arial" panose="020B0604020202020204" pitchFamily="34" charset="0"/>
              </a:rPr>
              <a:t>^Although 12-week duration is better studied, real world data suggest 8wk duration is ok. 12wk duration listed as “alternative” in OI guidelines</a:t>
            </a:r>
          </a:p>
          <a:p>
            <a:pPr marL="182880" lvl="1" indent="0">
              <a:lnSpc>
                <a:spcPts val="1400"/>
              </a:lnSpc>
              <a:buNone/>
            </a:pPr>
            <a:r>
              <a:rPr lang="en-US" sz="1100" dirty="0">
                <a:latin typeface="Arial" panose="020B0604020202020204" pitchFamily="34" charset="0"/>
                <a:cs typeface="Arial" panose="020B0604020202020204" pitchFamily="34" charset="0"/>
              </a:rPr>
              <a:t>*Sofosbuvir/</a:t>
            </a:r>
            <a:r>
              <a:rPr lang="en-US" sz="1100" dirty="0" err="1">
                <a:latin typeface="Arial" panose="020B0604020202020204" pitchFamily="34" charset="0"/>
                <a:cs typeface="Arial" panose="020B0604020202020204" pitchFamily="34" charset="0"/>
              </a:rPr>
              <a:t>velpatasvir</a:t>
            </a:r>
            <a:r>
              <a:rPr lang="en-US" sz="1100" dirty="0">
                <a:latin typeface="Arial" panose="020B0604020202020204" pitchFamily="34" charset="0"/>
                <a:cs typeface="Arial" panose="020B0604020202020204" pitchFamily="34" charset="0"/>
              </a:rPr>
              <a:t> requires pre-treatment NS5A RAS testing in patients w/ GT3 + cirrhosis</a:t>
            </a:r>
          </a:p>
          <a:p>
            <a:pPr marL="182880" lvl="1" indent="0">
              <a:lnSpc>
                <a:spcPts val="1400"/>
              </a:lnSpc>
              <a:buNone/>
            </a:pPr>
            <a:r>
              <a:rPr lang="en-US" sz="1100" dirty="0">
                <a:latin typeface="Arial" panose="020B0604020202020204" pitchFamily="34" charset="0"/>
                <a:cs typeface="Arial" panose="020B0604020202020204" pitchFamily="34" charset="0"/>
              </a:rPr>
              <a:t>	- if no resistance 12wks of sofosbuvir/</a:t>
            </a:r>
            <a:r>
              <a:rPr lang="en-US" sz="1100" dirty="0" err="1">
                <a:latin typeface="Arial" panose="020B0604020202020204" pitchFamily="34" charset="0"/>
                <a:cs typeface="Arial" panose="020B0604020202020204" pitchFamily="34" charset="0"/>
              </a:rPr>
              <a:t>velpatasvir</a:t>
            </a:r>
            <a:r>
              <a:rPr lang="en-US" sz="1100" dirty="0">
                <a:latin typeface="Arial" panose="020B0604020202020204" pitchFamily="34" charset="0"/>
                <a:cs typeface="Arial" panose="020B0604020202020204" pitchFamily="34" charset="0"/>
              </a:rPr>
              <a:t> is ok; if resistance, must add ribavirin</a:t>
            </a:r>
          </a:p>
        </p:txBody>
      </p:sp>
    </p:spTree>
    <p:extLst>
      <p:ext uri="{BB962C8B-B14F-4D97-AF65-F5344CB8AC3E}">
        <p14:creationId xmlns:p14="http://schemas.microsoft.com/office/powerpoint/2010/main" val="2093838981"/>
      </p:ext>
    </p:extLst>
  </p:cSld>
  <p:clrMapOvr>
    <a:masterClrMapping/>
  </p:clrMapOvr>
  <p:transition spd="slow" advTm="8426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1E5EFB-EDBD-C240-BE76-871B7877CE48}"/>
              </a:ext>
            </a:extLst>
          </p:cNvPr>
          <p:cNvPicPr>
            <a:picLocks noChangeAspect="1"/>
          </p:cNvPicPr>
          <p:nvPr/>
        </p:nvPicPr>
        <p:blipFill>
          <a:blip r:embed="rId3"/>
          <a:stretch>
            <a:fillRect/>
          </a:stretch>
        </p:blipFill>
        <p:spPr>
          <a:xfrm>
            <a:off x="2095219" y="0"/>
            <a:ext cx="4953563" cy="5143500"/>
          </a:xfrm>
          <a:prstGeom prst="rect">
            <a:avLst/>
          </a:prstGeom>
        </p:spPr>
      </p:pic>
      <p:sp>
        <p:nvSpPr>
          <p:cNvPr id="6" name="Frame 5">
            <a:extLst>
              <a:ext uri="{FF2B5EF4-FFF2-40B4-BE49-F238E27FC236}">
                <a16:creationId xmlns:a16="http://schemas.microsoft.com/office/drawing/2014/main" id="{5614916A-A056-8146-B3AB-6B4AB439F844}"/>
              </a:ext>
            </a:extLst>
          </p:cNvPr>
          <p:cNvSpPr/>
          <p:nvPr/>
        </p:nvSpPr>
        <p:spPr>
          <a:xfrm>
            <a:off x="2095219" y="2043954"/>
            <a:ext cx="4953563" cy="1226372"/>
          </a:xfrm>
          <a:prstGeom prst="frame">
            <a:avLst>
              <a:gd name="adj1" fmla="val 2851"/>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BE85278C-90A4-5446-9527-19A5CD34AE63}"/>
              </a:ext>
            </a:extLst>
          </p:cNvPr>
          <p:cNvSpPr/>
          <p:nvPr/>
        </p:nvSpPr>
        <p:spPr>
          <a:xfrm>
            <a:off x="2095218" y="3820758"/>
            <a:ext cx="4953563" cy="1322742"/>
          </a:xfrm>
          <a:prstGeom prst="frame">
            <a:avLst>
              <a:gd name="adj1" fmla="val 2851"/>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550D00BB-F4C7-F14D-AD11-A35EA982FE03}"/>
              </a:ext>
            </a:extLst>
          </p:cNvPr>
          <p:cNvSpPr txBox="1"/>
          <p:nvPr/>
        </p:nvSpPr>
        <p:spPr>
          <a:xfrm>
            <a:off x="217170" y="4044702"/>
            <a:ext cx="1878048" cy="1269578"/>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Source: </a:t>
            </a:r>
            <a:r>
              <a:rPr lang="en-US" sz="1050" i="0" dirty="0">
                <a:solidFill>
                  <a:schemeClr val="bg1"/>
                </a:solidFill>
                <a:effectLst/>
                <a:latin typeface="Arial" panose="020B0604020202020204" pitchFamily="34" charset="0"/>
                <a:cs typeface="Arial" panose="020B0604020202020204" pitchFamily="34" charset="0"/>
              </a:rPr>
              <a:t>HCV Guidance: Recommendations for Testing, Managing, and Treating Hepatitis C, </a:t>
            </a:r>
          </a:p>
          <a:p>
            <a:r>
              <a:rPr lang="en-US" sz="1050" b="0" dirty="0">
                <a:solidFill>
                  <a:schemeClr val="bg1"/>
                </a:solidFill>
                <a:latin typeface="Arial" panose="020B0604020202020204" pitchFamily="34" charset="0"/>
                <a:cs typeface="Arial" panose="020B0604020202020204" pitchFamily="34" charset="0"/>
              </a:rPr>
              <a:t>October 24.2022.</a:t>
            </a:r>
          </a:p>
          <a:p>
            <a:endParaRPr lang="en-US" dirty="0">
              <a:latin typeface="Arial"/>
            </a:endParaRPr>
          </a:p>
        </p:txBody>
      </p:sp>
    </p:spTree>
    <p:extLst>
      <p:ext uri="{BB962C8B-B14F-4D97-AF65-F5344CB8AC3E}">
        <p14:creationId xmlns:p14="http://schemas.microsoft.com/office/powerpoint/2010/main" val="1108355771"/>
      </p:ext>
    </p:extLst>
  </p:cSld>
  <p:clrMapOvr>
    <a:masterClrMapping/>
  </p:clrMapOvr>
  <p:transition spd="slow" advTm="420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3D61-91F3-DFF5-B81F-A63C3E7431B7}"/>
              </a:ext>
            </a:extLst>
          </p:cNvPr>
          <p:cNvSpPr>
            <a:spLocks noGrp="1"/>
          </p:cNvSpPr>
          <p:nvPr>
            <p:ph type="title"/>
          </p:nvPr>
        </p:nvSpPr>
        <p:spPr/>
        <p:txBody>
          <a:bodyPr/>
          <a:lstStyle/>
          <a:p>
            <a:r>
              <a:rPr lang="en-US" dirty="0"/>
              <a:t>Laboratory Monitoring</a:t>
            </a:r>
          </a:p>
        </p:txBody>
      </p:sp>
      <p:sp>
        <p:nvSpPr>
          <p:cNvPr id="3" name="Text Placeholder 2">
            <a:extLst>
              <a:ext uri="{FF2B5EF4-FFF2-40B4-BE49-F238E27FC236}">
                <a16:creationId xmlns:a16="http://schemas.microsoft.com/office/drawing/2014/main" id="{9343B3FA-FC67-24D2-60E0-3B71B531D919}"/>
              </a:ext>
            </a:extLst>
          </p:cNvPr>
          <p:cNvSpPr>
            <a:spLocks noGrp="1"/>
          </p:cNvSpPr>
          <p:nvPr>
            <p:ph type="body" sz="quarter" idx="14"/>
          </p:nvPr>
        </p:nvSpPr>
        <p:spPr/>
        <p:txBody>
          <a:bodyPr/>
          <a:lstStyle/>
          <a:p>
            <a:r>
              <a:rPr lang="en-US" dirty="0"/>
              <a:t>Source: AASLD/IDSA HCV Guidance: Recommendations for Testing, Managing, and Treating Hepatitis C </a:t>
            </a:r>
          </a:p>
          <a:p>
            <a:endParaRPr lang="en-US" dirty="0"/>
          </a:p>
        </p:txBody>
      </p:sp>
      <p:sp>
        <p:nvSpPr>
          <p:cNvPr id="5" name="Content Placeholder 4">
            <a:extLst>
              <a:ext uri="{FF2B5EF4-FFF2-40B4-BE49-F238E27FC236}">
                <a16:creationId xmlns:a16="http://schemas.microsoft.com/office/drawing/2014/main" id="{13C4C0D0-5F8C-5949-B9CB-11CBA0A38986}"/>
              </a:ext>
            </a:extLst>
          </p:cNvPr>
          <p:cNvSpPr>
            <a:spLocks noGrp="1"/>
          </p:cNvSpPr>
          <p:nvPr>
            <p:ph sz="half" idx="2"/>
          </p:nvPr>
        </p:nvSpPr>
        <p:spPr/>
        <p:txBody>
          <a:bodyPr/>
          <a:lstStyle/>
          <a:p>
            <a:r>
              <a:rPr lang="en-US" dirty="0"/>
              <a:t>Most patients will not require any on-treatment laboratory monitoring.</a:t>
            </a:r>
          </a:p>
          <a:p>
            <a:r>
              <a:rPr lang="en-US" dirty="0"/>
              <a:t>Patients taking diabetes medications should monitor for hypoglycemia. </a:t>
            </a:r>
          </a:p>
          <a:p>
            <a:r>
              <a:rPr lang="en-US" dirty="0"/>
              <a:t>Patients on warfarin should have INR monitoring to evaluate for subtherapeutic anticoagulation.</a:t>
            </a:r>
          </a:p>
          <a:p>
            <a:r>
              <a:rPr lang="en-US" dirty="0"/>
              <a:t>In patients with compensated cirrhosis, providers may order liver function testing to monitor for liver injury during treatment.</a:t>
            </a:r>
          </a:p>
          <a:p>
            <a:r>
              <a:rPr lang="en-US" dirty="0"/>
              <a:t>All patients should undergo repeat HCV RNA and liver function testing 12 weeks post-treatment to assess for HCV cure and transaminase normalization.</a:t>
            </a:r>
          </a:p>
        </p:txBody>
      </p:sp>
    </p:spTree>
    <p:extLst>
      <p:ext uri="{BB962C8B-B14F-4D97-AF65-F5344CB8AC3E}">
        <p14:creationId xmlns:p14="http://schemas.microsoft.com/office/powerpoint/2010/main" val="3378779768"/>
      </p:ext>
    </p:extLst>
  </p:cSld>
  <p:clrMapOvr>
    <a:masterClrMapping/>
  </p:clrMapOvr>
  <p:transition spd="slow" advTm="60266"/>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8658-F378-4B41-BBD7-E8A044CF0F2B}"/>
              </a:ext>
            </a:extLst>
          </p:cNvPr>
          <p:cNvSpPr>
            <a:spLocks noGrp="1"/>
          </p:cNvSpPr>
          <p:nvPr>
            <p:ph type="title"/>
          </p:nvPr>
        </p:nvSpPr>
        <p:spPr/>
        <p:txBody>
          <a:bodyPr/>
          <a:lstStyle/>
          <a:p>
            <a:r>
              <a:rPr lang="en-US" dirty="0"/>
              <a:t>Conclusions</a:t>
            </a:r>
          </a:p>
        </p:txBody>
      </p:sp>
      <p:sp>
        <p:nvSpPr>
          <p:cNvPr id="5" name="Text Placeholder 4">
            <a:extLst>
              <a:ext uri="{FF2B5EF4-FFF2-40B4-BE49-F238E27FC236}">
                <a16:creationId xmlns:a16="http://schemas.microsoft.com/office/drawing/2014/main" id="{678E316A-D7AF-C2DD-F851-3CC1E95AD66D}"/>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5F4B57D-5E2A-3B4B-BBB5-49FE8CEF5DDA}"/>
              </a:ext>
            </a:extLst>
          </p:cNvPr>
          <p:cNvSpPr>
            <a:spLocks noGrp="1"/>
          </p:cNvSpPr>
          <p:nvPr>
            <p:ph sz="half" idx="2"/>
          </p:nvPr>
        </p:nvSpPr>
        <p:spPr/>
        <p:txBody>
          <a:bodyPr>
            <a:normAutofit fontScale="92500" lnSpcReduction="10000"/>
          </a:bodyPr>
          <a:lstStyle/>
          <a:p>
            <a:r>
              <a:rPr lang="en-US" dirty="0"/>
              <a:t>HIV and HCV coinfection is common, owing to shared risk factors. </a:t>
            </a:r>
          </a:p>
          <a:p>
            <a:r>
              <a:rPr lang="en-US" dirty="0"/>
              <a:t>Coinfection with HIV accelerates the progression of hepatic fibrosis in patients with HCV, and HCV is the leading cause of liver-related deaths in PLWH.</a:t>
            </a:r>
          </a:p>
          <a:p>
            <a:r>
              <a:rPr lang="en-US" dirty="0" err="1"/>
              <a:t>Glecaprevir</a:t>
            </a:r>
            <a:r>
              <a:rPr lang="en-US" dirty="0"/>
              <a:t>/</a:t>
            </a:r>
            <a:r>
              <a:rPr lang="en-US" dirty="0" err="1"/>
              <a:t>pibrentasvir</a:t>
            </a:r>
            <a:r>
              <a:rPr lang="en-US" dirty="0"/>
              <a:t> and sofosbuvir/</a:t>
            </a:r>
            <a:r>
              <a:rPr lang="en-US" dirty="0" err="1"/>
              <a:t>velpatasvir</a:t>
            </a:r>
            <a:r>
              <a:rPr lang="en-US" dirty="0"/>
              <a:t> are the preferred regimens to treat HCV in patients w/ and w/o HIV due to their efficacy and </a:t>
            </a:r>
            <a:r>
              <a:rPr lang="en-US" dirty="0" err="1"/>
              <a:t>pangenotypic</a:t>
            </a:r>
            <a:r>
              <a:rPr lang="en-US" dirty="0"/>
              <a:t> activity. </a:t>
            </a:r>
          </a:p>
          <a:p>
            <a:r>
              <a:rPr lang="en-US" dirty="0"/>
              <a:t>Many patients with HIV can be treated for HCV using a minimal monitoring approach, and most will need on-treatment monitoring. </a:t>
            </a:r>
          </a:p>
          <a:p>
            <a:r>
              <a:rPr lang="en-US" dirty="0"/>
              <a:t>Preferred HCV treatment regimens have limited interactions with most first line ART, but important drug-drug interactions with PIs and NNRTIs exist.</a:t>
            </a:r>
          </a:p>
        </p:txBody>
      </p:sp>
    </p:spTree>
    <p:extLst>
      <p:ext uri="{BB962C8B-B14F-4D97-AF65-F5344CB8AC3E}">
        <p14:creationId xmlns:p14="http://schemas.microsoft.com/office/powerpoint/2010/main" val="3219524431"/>
      </p:ext>
    </p:extLst>
  </p:cSld>
  <p:clrMapOvr>
    <a:masterClrMapping/>
  </p:clrMapOvr>
  <p:transition spd="slow" advTm="54292"/>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405940"/>
      </p:ext>
    </p:extLst>
  </p:cSld>
  <p:clrMapOvr>
    <a:masterClrMapping/>
  </p:clrMapOvr>
  <p:transition spd="slow" advTm="1183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26F4-D3F1-8740-988C-5F0076BA0D4C}"/>
              </a:ext>
            </a:extLst>
          </p:cNvPr>
          <p:cNvSpPr>
            <a:spLocks noGrp="1"/>
          </p:cNvSpPr>
          <p:nvPr>
            <p:ph type="title"/>
          </p:nvPr>
        </p:nvSpPr>
        <p:spPr/>
        <p:txBody>
          <a:bodyPr/>
          <a:lstStyle/>
          <a:p>
            <a:r>
              <a:rPr lang="en-US" dirty="0"/>
              <a:t>Epidemiology</a:t>
            </a:r>
          </a:p>
        </p:txBody>
      </p:sp>
      <p:sp>
        <p:nvSpPr>
          <p:cNvPr id="4" name="Content Placeholder 3">
            <a:extLst>
              <a:ext uri="{FF2B5EF4-FFF2-40B4-BE49-F238E27FC236}">
                <a16:creationId xmlns:a16="http://schemas.microsoft.com/office/drawing/2014/main" id="{2603A619-0EB5-914E-8C83-C34E5A3F5A10}"/>
              </a:ext>
            </a:extLst>
          </p:cNvPr>
          <p:cNvSpPr>
            <a:spLocks noGrp="1"/>
          </p:cNvSpPr>
          <p:nvPr>
            <p:ph sz="half" idx="2"/>
          </p:nvPr>
        </p:nvSpPr>
        <p:spPr/>
        <p:txBody>
          <a:bodyPr>
            <a:normAutofit/>
          </a:bodyPr>
          <a:lstStyle/>
          <a:p>
            <a:r>
              <a:rPr lang="en-US" sz="2000" dirty="0"/>
              <a:t>Coinfection with hepatitis C virus (HCV) and HIV is common, owing to shared risk factors. </a:t>
            </a:r>
          </a:p>
          <a:p>
            <a:pPr lvl="1"/>
            <a:r>
              <a:rPr lang="en-US" dirty="0"/>
              <a:t>All persons with HIV should be screened for HCV.</a:t>
            </a:r>
          </a:p>
          <a:p>
            <a:pPr>
              <a:spcBef>
                <a:spcPts val="1800"/>
              </a:spcBef>
            </a:pPr>
            <a:r>
              <a:rPr lang="en-US" sz="2000" dirty="0"/>
              <a:t>Among persons living with HIV in the U.S., an estimated 15 to 30% have HCV coinfection</a:t>
            </a:r>
            <a:r>
              <a:rPr lang="en-US" dirty="0"/>
              <a:t>. </a:t>
            </a:r>
          </a:p>
          <a:p>
            <a:pPr>
              <a:spcBef>
                <a:spcPts val="1800"/>
              </a:spcBef>
            </a:pPr>
            <a:r>
              <a:rPr lang="en-US" sz="2000" dirty="0"/>
              <a:t>In the U.S., approximately 5% of persons with chronic HCV have HIV coinfection.</a:t>
            </a:r>
          </a:p>
        </p:txBody>
      </p:sp>
      <p:sp>
        <p:nvSpPr>
          <p:cNvPr id="6" name="Text Placeholder 5">
            <a:extLst>
              <a:ext uri="{FF2B5EF4-FFF2-40B4-BE49-F238E27FC236}">
                <a16:creationId xmlns:a16="http://schemas.microsoft.com/office/drawing/2014/main" id="{8A585594-E593-E52D-9BF4-9B5D945CF8D8}"/>
              </a:ext>
            </a:extLst>
          </p:cNvPr>
          <p:cNvSpPr>
            <a:spLocks noGrp="1"/>
          </p:cNvSpPr>
          <p:nvPr>
            <p:ph type="body" sz="quarter" idx="14"/>
          </p:nvPr>
        </p:nvSpPr>
        <p:spPr>
          <a:xfrm>
            <a:off x="323850" y="4516341"/>
            <a:ext cx="7357838" cy="570009"/>
          </a:xfrm>
        </p:spPr>
        <p:txBody>
          <a:bodyPr/>
          <a:lstStyle/>
          <a:p>
            <a:r>
              <a:rPr lang="en-US" dirty="0"/>
              <a:t>Source: Bosh KA, et al. Epidemiol Infect 2018;146:920-30; Platt L, et al. Lancet Infect Dis. 2016;16:797-808; Crowell TA, et al. J </a:t>
            </a:r>
            <a:r>
              <a:rPr lang="en-US" dirty="0" err="1"/>
              <a:t>Acquir</a:t>
            </a:r>
            <a:r>
              <a:rPr lang="en-US" dirty="0"/>
              <a:t> Immune </a:t>
            </a:r>
            <a:r>
              <a:rPr lang="en-US" dirty="0" err="1"/>
              <a:t>Defic</a:t>
            </a:r>
            <a:r>
              <a:rPr lang="en-US" dirty="0"/>
              <a:t> </a:t>
            </a:r>
            <a:r>
              <a:rPr lang="en-US" dirty="0" err="1"/>
              <a:t>Syndr</a:t>
            </a:r>
            <a:r>
              <a:rPr lang="en-US" dirty="0"/>
              <a:t>. 2015;68:425-31; Kim AY, et al. J Infect Dis. 2013;207 Suppl 1(Suppl 1):S1-6.</a:t>
            </a:r>
          </a:p>
        </p:txBody>
      </p:sp>
    </p:spTree>
    <p:extLst>
      <p:ext uri="{BB962C8B-B14F-4D97-AF65-F5344CB8AC3E}">
        <p14:creationId xmlns:p14="http://schemas.microsoft.com/office/powerpoint/2010/main" val="3671479664"/>
      </p:ext>
    </p:extLst>
  </p:cSld>
  <p:clrMapOvr>
    <a:masterClrMapping/>
  </p:clrMapOvr>
  <p:transition spd="slow" advTm="2355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497114-6829-CEB0-B432-0286410C7B16}"/>
              </a:ext>
            </a:extLst>
          </p:cNvPr>
          <p:cNvSpPr>
            <a:spLocks noGrp="1"/>
          </p:cNvSpPr>
          <p:nvPr>
            <p:ph type="title"/>
          </p:nvPr>
        </p:nvSpPr>
        <p:spPr/>
        <p:txBody>
          <a:bodyPr>
            <a:normAutofit/>
          </a:bodyPr>
          <a:lstStyle/>
          <a:p>
            <a:r>
              <a:rPr lang="en-US" sz="2000" dirty="0"/>
              <a:t>Prevalence and Incidence of HCV Infection in MSM:</a:t>
            </a:r>
            <a:br>
              <a:rPr lang="en-US" sz="2000" dirty="0"/>
            </a:br>
            <a:r>
              <a:rPr lang="en-US" sz="2000" dirty="0"/>
              <a:t>Systematic Review and Meta-Analysis</a:t>
            </a:r>
          </a:p>
        </p:txBody>
      </p:sp>
      <p:sp>
        <p:nvSpPr>
          <p:cNvPr id="2" name="Text Placeholder 1">
            <a:extLst>
              <a:ext uri="{FF2B5EF4-FFF2-40B4-BE49-F238E27FC236}">
                <a16:creationId xmlns:a16="http://schemas.microsoft.com/office/drawing/2014/main" id="{067A9466-6CA8-461E-2565-145A3DC19C99}"/>
              </a:ext>
            </a:extLst>
          </p:cNvPr>
          <p:cNvSpPr>
            <a:spLocks noGrp="1"/>
          </p:cNvSpPr>
          <p:nvPr>
            <p:ph type="body" sz="quarter" idx="14"/>
          </p:nvPr>
        </p:nvSpPr>
        <p:spPr/>
        <p:txBody>
          <a:bodyPr/>
          <a:lstStyle/>
          <a:p>
            <a:r>
              <a:rPr lang="en-US" dirty="0"/>
              <a:t>Source: </a:t>
            </a:r>
            <a:r>
              <a:rPr lang="en-US" dirty="0" err="1"/>
              <a:t>Jin</a:t>
            </a:r>
            <a:r>
              <a:rPr lang="en-US" dirty="0"/>
              <a:t> F, et al. Lancet Gastroenterol Hepatol 2021;6(1):39-56.</a:t>
            </a:r>
          </a:p>
        </p:txBody>
      </p:sp>
      <p:sp>
        <p:nvSpPr>
          <p:cNvPr id="4" name="Content Placeholder 3">
            <a:extLst>
              <a:ext uri="{FF2B5EF4-FFF2-40B4-BE49-F238E27FC236}">
                <a16:creationId xmlns:a16="http://schemas.microsoft.com/office/drawing/2014/main" id="{F9D4F44C-B015-364C-AB6C-71FBC384661A}"/>
              </a:ext>
            </a:extLst>
          </p:cNvPr>
          <p:cNvSpPr>
            <a:spLocks noGrp="1"/>
          </p:cNvSpPr>
          <p:nvPr>
            <p:ph sz="half" idx="2"/>
          </p:nvPr>
        </p:nvSpPr>
        <p:spPr/>
        <p:txBody>
          <a:bodyPr/>
          <a:lstStyle/>
          <a:p>
            <a:r>
              <a:rPr lang="en-US" b="0" dirty="0"/>
              <a:t>Systematic review and meta-analysis evaluating HCV prevalence and incidence in MSM. </a:t>
            </a:r>
          </a:p>
          <a:p>
            <a:r>
              <a:rPr lang="en-US" b="0" dirty="0"/>
              <a:t>Pooled HCV prevalence in MSM was 3.4%</a:t>
            </a:r>
          </a:p>
          <a:p>
            <a:pPr lvl="1"/>
            <a:r>
              <a:rPr lang="en-US" sz="1350" dirty="0"/>
              <a:t>1.5% in HIV-negative MSM</a:t>
            </a:r>
          </a:p>
          <a:p>
            <a:pPr lvl="1"/>
            <a:r>
              <a:rPr lang="en-US" sz="1350" dirty="0"/>
              <a:t>6.3% in HIV-positive MSM</a:t>
            </a:r>
          </a:p>
          <a:p>
            <a:r>
              <a:rPr lang="en-US" b="0" dirty="0"/>
              <a:t>In HIV-negative MSM, pooled HCV incidence was:</a:t>
            </a:r>
          </a:p>
          <a:p>
            <a:pPr lvl="1"/>
            <a:r>
              <a:rPr lang="en-US" sz="1350" dirty="0"/>
              <a:t> 0.12/1000 PY in individuals not on </a:t>
            </a:r>
            <a:r>
              <a:rPr lang="en-US" sz="1350" dirty="0" err="1"/>
              <a:t>PrEP</a:t>
            </a:r>
            <a:r>
              <a:rPr lang="en-US" sz="1350" dirty="0"/>
              <a:t> </a:t>
            </a:r>
          </a:p>
          <a:p>
            <a:pPr lvl="1"/>
            <a:r>
              <a:rPr lang="en-US" sz="1350" dirty="0"/>
              <a:t>14.80/1000 PY in individuals on PrEP</a:t>
            </a:r>
          </a:p>
        </p:txBody>
      </p:sp>
    </p:spTree>
    <p:extLst>
      <p:ext uri="{BB962C8B-B14F-4D97-AF65-F5344CB8AC3E}">
        <p14:creationId xmlns:p14="http://schemas.microsoft.com/office/powerpoint/2010/main" val="4105217488"/>
      </p:ext>
    </p:extLst>
  </p:cSld>
  <p:clrMapOvr>
    <a:masterClrMapping/>
  </p:clrMapOvr>
  <p:transition spd="slow" advTm="6499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E231-ACBB-0B4D-8CEE-2664157BCB10}"/>
              </a:ext>
            </a:extLst>
          </p:cNvPr>
          <p:cNvSpPr>
            <a:spLocks noGrp="1"/>
          </p:cNvSpPr>
          <p:nvPr>
            <p:ph type="title"/>
          </p:nvPr>
        </p:nvSpPr>
        <p:spPr/>
        <p:txBody>
          <a:bodyPr/>
          <a:lstStyle/>
          <a:p>
            <a:r>
              <a:rPr lang="en-US" dirty="0"/>
              <a:t>HCV and HIV: Natural History</a:t>
            </a:r>
          </a:p>
        </p:txBody>
      </p:sp>
      <p:sp>
        <p:nvSpPr>
          <p:cNvPr id="3" name="Text Placeholder 2">
            <a:extLst>
              <a:ext uri="{FF2B5EF4-FFF2-40B4-BE49-F238E27FC236}">
                <a16:creationId xmlns:a16="http://schemas.microsoft.com/office/drawing/2014/main" id="{247CDFDB-D8F3-C047-86A1-9C5AD1FEDF37}"/>
              </a:ext>
            </a:extLst>
          </p:cNvPr>
          <p:cNvSpPr>
            <a:spLocks noGrp="1"/>
          </p:cNvSpPr>
          <p:nvPr>
            <p:ph type="body" sz="quarter" idx="14"/>
          </p:nvPr>
        </p:nvSpPr>
        <p:spPr/>
        <p:txBody>
          <a:bodyPr/>
          <a:lstStyle/>
          <a:p>
            <a:r>
              <a:rPr lang="en-US" b="0" dirty="0">
                <a:solidFill>
                  <a:schemeClr val="bg2"/>
                </a:solidFill>
                <a:latin typeface="Arial" panose="020B0604020202020204" pitchFamily="34" charset="0"/>
                <a:cs typeface="Arial" panose="020B0604020202020204" pitchFamily="34" charset="0"/>
              </a:rPr>
              <a:t>Sources:  </a:t>
            </a:r>
            <a:r>
              <a:rPr lang="en-US" dirty="0">
                <a:solidFill>
                  <a:schemeClr val="bg2"/>
                </a:solidFill>
                <a:latin typeface="Arial" panose="020B0604020202020204" pitchFamily="34" charset="0"/>
                <a:cs typeface="Arial" panose="020B0604020202020204" pitchFamily="34" charset="0"/>
              </a:rPr>
              <a:t>Kirk GD, et al. Ann Inter Med. 2013:158:658-66</a:t>
            </a:r>
            <a:r>
              <a:rPr lang="en-US" b="0" dirty="0">
                <a:solidFill>
                  <a:schemeClr val="bg2"/>
                </a:solidFill>
                <a:latin typeface="Arial" panose="020B0604020202020204" pitchFamily="34" charset="0"/>
                <a:cs typeface="Arial" panose="020B0604020202020204" pitchFamily="34" charset="0"/>
              </a:rPr>
              <a:t>; Di Martino V, et al. </a:t>
            </a:r>
            <a:r>
              <a:rPr lang="en-US" dirty="0">
                <a:solidFill>
                  <a:schemeClr val="bg2"/>
                </a:solidFill>
                <a:latin typeface="Arial" panose="020B0604020202020204" pitchFamily="34" charset="0"/>
                <a:cs typeface="Arial" panose="020B0604020202020204" pitchFamily="34" charset="0"/>
              </a:rPr>
              <a:t>Hepatology. 2001;34:1193-9; </a:t>
            </a:r>
            <a:r>
              <a:rPr lang="en-US" b="0" i="0" dirty="0">
                <a:solidFill>
                  <a:schemeClr val="bg2"/>
                </a:solidFill>
                <a:effectLst/>
                <a:latin typeface="Arial" panose="020B0604020202020204" pitchFamily="34" charset="0"/>
                <a:cs typeface="Arial" panose="020B0604020202020204" pitchFamily="34" charset="0"/>
              </a:rPr>
              <a:t>Graham CS, et al. Clin Infect Dis. 2001 Aug 15;33(4):562-9.</a:t>
            </a:r>
            <a:r>
              <a:rPr lang="en-US" b="0" dirty="0">
                <a:solidFill>
                  <a:schemeClr val="bg2"/>
                </a:solidFill>
                <a:latin typeface="Arial" panose="020B0604020202020204" pitchFamily="34" charset="0"/>
                <a:cs typeface="Arial" panose="020B0604020202020204" pitchFamily="34" charset="0"/>
              </a:rPr>
              <a:t>   </a:t>
            </a:r>
          </a:p>
        </p:txBody>
      </p:sp>
      <p:sp>
        <p:nvSpPr>
          <p:cNvPr id="4" name="Content Placeholder 3">
            <a:extLst>
              <a:ext uri="{FF2B5EF4-FFF2-40B4-BE49-F238E27FC236}">
                <a16:creationId xmlns:a16="http://schemas.microsoft.com/office/drawing/2014/main" id="{DB0FBFAD-093E-B64F-9F3E-53A78BC4FD56}"/>
              </a:ext>
            </a:extLst>
          </p:cNvPr>
          <p:cNvSpPr>
            <a:spLocks noGrp="1"/>
          </p:cNvSpPr>
          <p:nvPr>
            <p:ph sz="half" idx="2"/>
          </p:nvPr>
        </p:nvSpPr>
        <p:spPr/>
        <p:txBody>
          <a:bodyPr>
            <a:normAutofit/>
          </a:bodyPr>
          <a:lstStyle/>
          <a:p>
            <a:r>
              <a:rPr lang="en-US" sz="1800" dirty="0"/>
              <a:t>Coinfection with HIV accelerates the progression of hepatic fibrosis in patients with HCV, and patient w/ HIV are less likely to spontaneously clear HCV.</a:t>
            </a:r>
          </a:p>
          <a:p>
            <a:pPr>
              <a:spcBef>
                <a:spcPts val="2400"/>
              </a:spcBef>
            </a:pPr>
            <a:r>
              <a:rPr lang="en-US" sz="1800" dirty="0"/>
              <a:t>Cirrhosis has been observed to occur 12 to 16 years earlier in persons with HCV + HIV vs. HCV alone. </a:t>
            </a:r>
          </a:p>
          <a:p>
            <a:pPr>
              <a:spcBef>
                <a:spcPts val="2400"/>
              </a:spcBef>
            </a:pPr>
            <a:r>
              <a:rPr lang="en-US" sz="1800" dirty="0"/>
              <a:t>Up to 80-90% of liver-related deaths in persons living with HIV are attributable to HCV infection. </a:t>
            </a:r>
          </a:p>
          <a:p>
            <a:endParaRPr lang="en-US" sz="1800" dirty="0"/>
          </a:p>
        </p:txBody>
      </p:sp>
    </p:spTree>
    <p:extLst>
      <p:ext uri="{BB962C8B-B14F-4D97-AF65-F5344CB8AC3E}">
        <p14:creationId xmlns:p14="http://schemas.microsoft.com/office/powerpoint/2010/main" val="3239714780"/>
      </p:ext>
    </p:extLst>
  </p:cSld>
  <p:clrMapOvr>
    <a:masterClrMapping/>
  </p:clrMapOvr>
  <p:transition spd="slow" advTm="3647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A765-48CB-7247-9122-3D1FAA51DA2F}"/>
              </a:ext>
            </a:extLst>
          </p:cNvPr>
          <p:cNvSpPr>
            <a:spLocks noGrp="1"/>
          </p:cNvSpPr>
          <p:nvPr>
            <p:ph type="title"/>
          </p:nvPr>
        </p:nvSpPr>
        <p:spPr/>
        <p:txBody>
          <a:bodyPr/>
          <a:lstStyle/>
          <a:p>
            <a:r>
              <a:rPr lang="en-US" dirty="0"/>
              <a:t>Pre-Treatment Assessment </a:t>
            </a:r>
          </a:p>
        </p:txBody>
      </p:sp>
      <p:sp>
        <p:nvSpPr>
          <p:cNvPr id="3" name="Text Placeholder 2">
            <a:extLst>
              <a:ext uri="{FF2B5EF4-FFF2-40B4-BE49-F238E27FC236}">
                <a16:creationId xmlns:a16="http://schemas.microsoft.com/office/drawing/2014/main" id="{36822637-D848-1D41-BE24-9296ECD6798E}"/>
              </a:ext>
            </a:extLst>
          </p:cNvPr>
          <p:cNvSpPr>
            <a:spLocks noGrp="1"/>
          </p:cNvSpPr>
          <p:nvPr>
            <p:ph type="body" sz="quarter" idx="14"/>
          </p:nvPr>
        </p:nvSpPr>
        <p:spPr/>
        <p:txBody>
          <a:bodyPr/>
          <a:lstStyle/>
          <a:p>
            <a:r>
              <a:rPr lang="en-US" b="0" dirty="0"/>
              <a:t>Source: Opportunistic Infections Guidelines. Hepatitis C. January 18, 2023</a:t>
            </a:r>
          </a:p>
        </p:txBody>
      </p:sp>
      <p:sp>
        <p:nvSpPr>
          <p:cNvPr id="4" name="Content Placeholder 3">
            <a:extLst>
              <a:ext uri="{FF2B5EF4-FFF2-40B4-BE49-F238E27FC236}">
                <a16:creationId xmlns:a16="http://schemas.microsoft.com/office/drawing/2014/main" id="{45908899-71EA-C546-87BF-A62FD448E074}"/>
              </a:ext>
            </a:extLst>
          </p:cNvPr>
          <p:cNvSpPr>
            <a:spLocks noGrp="1"/>
          </p:cNvSpPr>
          <p:nvPr>
            <p:ph sz="half" idx="2"/>
          </p:nvPr>
        </p:nvSpPr>
        <p:spPr/>
        <p:txBody>
          <a:bodyPr>
            <a:normAutofit/>
          </a:bodyPr>
          <a:lstStyle/>
          <a:p>
            <a:r>
              <a:rPr lang="en-US" sz="1800" dirty="0"/>
              <a:t>Assess fibrosis</a:t>
            </a:r>
          </a:p>
          <a:p>
            <a:pPr lvl="1"/>
            <a:r>
              <a:rPr lang="en-US" dirty="0"/>
              <a:t>Non-invasive tests (e.g., FIB-4)</a:t>
            </a:r>
          </a:p>
          <a:p>
            <a:pPr lvl="1"/>
            <a:r>
              <a:rPr lang="en-US" dirty="0"/>
              <a:t>Transient elastography (e.g., </a:t>
            </a:r>
            <a:r>
              <a:rPr lang="en-US" dirty="0" err="1"/>
              <a:t>FibroScan</a:t>
            </a:r>
            <a:r>
              <a:rPr lang="en-US" dirty="0"/>
              <a:t>)</a:t>
            </a:r>
          </a:p>
          <a:p>
            <a:pPr lvl="1"/>
            <a:r>
              <a:rPr lang="en-US" dirty="0"/>
              <a:t>Liver biopsy is the gold standard but not routinely recommended</a:t>
            </a:r>
          </a:p>
          <a:p>
            <a:r>
              <a:rPr lang="en-US" sz="1800" dirty="0"/>
              <a:t>Laboratory evaluation</a:t>
            </a:r>
          </a:p>
          <a:p>
            <a:pPr lvl="1"/>
            <a:r>
              <a:rPr lang="en-US" dirty="0"/>
              <a:t>CBC, CMP</a:t>
            </a:r>
          </a:p>
          <a:p>
            <a:pPr lvl="1"/>
            <a:r>
              <a:rPr lang="en-US" dirty="0"/>
              <a:t>HCV RNA</a:t>
            </a:r>
          </a:p>
          <a:p>
            <a:pPr lvl="1"/>
            <a:r>
              <a:rPr lang="en-US" dirty="0"/>
              <a:t>HBV serologic testing</a:t>
            </a:r>
          </a:p>
          <a:p>
            <a:pPr lvl="1"/>
            <a:r>
              <a:rPr lang="en-US" dirty="0"/>
              <a:t>+/- HCV genotype in patients with cirrhosis</a:t>
            </a:r>
          </a:p>
          <a:p>
            <a:r>
              <a:rPr lang="en-US" sz="1800" dirty="0"/>
              <a:t>Medication and drug-drug interaction review</a:t>
            </a:r>
          </a:p>
        </p:txBody>
      </p:sp>
    </p:spTree>
    <p:extLst>
      <p:ext uri="{BB962C8B-B14F-4D97-AF65-F5344CB8AC3E}">
        <p14:creationId xmlns:p14="http://schemas.microsoft.com/office/powerpoint/2010/main" val="3147269231"/>
      </p:ext>
    </p:extLst>
  </p:cSld>
  <p:clrMapOvr>
    <a:masterClrMapping/>
  </p:clrMapOvr>
  <p:transition spd="slow" advTm="13721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CA4C-AA8B-6F48-96C9-17880DE4A259}"/>
              </a:ext>
            </a:extLst>
          </p:cNvPr>
          <p:cNvSpPr>
            <a:spLocks noGrp="1"/>
          </p:cNvSpPr>
          <p:nvPr>
            <p:ph type="title"/>
          </p:nvPr>
        </p:nvSpPr>
        <p:spPr/>
        <p:txBody>
          <a:bodyPr/>
          <a:lstStyle/>
          <a:p>
            <a:r>
              <a:rPr lang="en-US" dirty="0"/>
              <a:t>HCV Treatment Outcomes in Patients with HIV</a:t>
            </a:r>
          </a:p>
        </p:txBody>
      </p:sp>
      <p:sp>
        <p:nvSpPr>
          <p:cNvPr id="3" name="Text Placeholder 2">
            <a:extLst>
              <a:ext uri="{FF2B5EF4-FFF2-40B4-BE49-F238E27FC236}">
                <a16:creationId xmlns:a16="http://schemas.microsoft.com/office/drawing/2014/main" id="{ADBF60B1-D9C6-E04B-A384-B62D41419F84}"/>
              </a:ext>
            </a:extLst>
          </p:cNvPr>
          <p:cNvSpPr>
            <a:spLocks noGrp="1"/>
          </p:cNvSpPr>
          <p:nvPr>
            <p:ph type="body" sz="quarter" idx="14"/>
          </p:nvPr>
        </p:nvSpPr>
        <p:spPr/>
        <p:txBody>
          <a:bodyPr/>
          <a:lstStyle/>
          <a:p>
            <a:r>
              <a:rPr lang="en-US" b="0" dirty="0"/>
              <a:t>Source: Hepatitis C Online (</a:t>
            </a:r>
            <a:r>
              <a:rPr lang="en-US" b="0" dirty="0" err="1"/>
              <a:t>www.hepatitisc.uw.edu</a:t>
            </a:r>
            <a:r>
              <a:rPr lang="en-US" b="0" dirty="0"/>
              <a:t>)</a:t>
            </a:r>
          </a:p>
        </p:txBody>
      </p:sp>
      <p:pic>
        <p:nvPicPr>
          <p:cNvPr id="5" name="Picture 2" descr="&lt;div&gt;&lt;/div&gt;">
            <a:extLst>
              <a:ext uri="{FF2B5EF4-FFF2-40B4-BE49-F238E27FC236}">
                <a16:creationId xmlns:a16="http://schemas.microsoft.com/office/drawing/2014/main" id="{D62F3EB2-5441-FE4B-8D67-C6A2AA09307F}"/>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208087" y="1008556"/>
            <a:ext cx="6727825" cy="373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11678"/>
      </p:ext>
    </p:extLst>
  </p:cSld>
  <p:clrMapOvr>
    <a:masterClrMapping/>
  </p:clrMapOvr>
  <p:transition spd="slow" advTm="3398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FFC5-2270-E34A-82C4-1E3CA0AA04E7}"/>
              </a:ext>
            </a:extLst>
          </p:cNvPr>
          <p:cNvSpPr>
            <a:spLocks noGrp="1"/>
          </p:cNvSpPr>
          <p:nvPr>
            <p:ph type="title"/>
          </p:nvPr>
        </p:nvSpPr>
        <p:spPr/>
        <p:txBody>
          <a:bodyPr/>
          <a:lstStyle/>
          <a:p>
            <a:r>
              <a:rPr lang="en-US" dirty="0" err="1"/>
              <a:t>Glecaprevir-Pibrentasvir</a:t>
            </a:r>
            <a:endParaRPr lang="en-US" dirty="0"/>
          </a:p>
        </p:txBody>
      </p:sp>
      <p:sp>
        <p:nvSpPr>
          <p:cNvPr id="3" name="Text Placeholder 2">
            <a:extLst>
              <a:ext uri="{FF2B5EF4-FFF2-40B4-BE49-F238E27FC236}">
                <a16:creationId xmlns:a16="http://schemas.microsoft.com/office/drawing/2014/main" id="{64A89773-87C3-B9B2-7311-29830FB658D2}"/>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FE0CA016-87B1-B140-8565-E93CB63AD691}"/>
              </a:ext>
            </a:extLst>
          </p:cNvPr>
          <p:cNvSpPr>
            <a:spLocks noGrp="1"/>
          </p:cNvSpPr>
          <p:nvPr>
            <p:ph sz="half" idx="2"/>
          </p:nvPr>
        </p:nvSpPr>
        <p:spPr/>
        <p:txBody>
          <a:bodyPr>
            <a:normAutofit/>
          </a:bodyPr>
          <a:lstStyle/>
          <a:p>
            <a:r>
              <a:rPr lang="en-US" sz="2000" dirty="0"/>
              <a:t>First </a:t>
            </a:r>
            <a:r>
              <a:rPr lang="en-US" sz="2000" dirty="0" err="1">
                <a:effectLst/>
                <a:ea typeface="Calibri" panose="020F0502020204030204" pitchFamily="34" charset="0"/>
              </a:rPr>
              <a:t>pangenotypic</a:t>
            </a:r>
            <a:r>
              <a:rPr lang="en-US" sz="2000" dirty="0">
                <a:effectLst/>
                <a:ea typeface="Calibri" panose="020F0502020204030204" pitchFamily="34" charset="0"/>
              </a:rPr>
              <a:t> NS3/4A protease inhibitor-NS5A inhibitor combination to be approved</a:t>
            </a:r>
            <a:r>
              <a:rPr lang="en-US" sz="2000" dirty="0">
                <a:effectLst/>
              </a:rPr>
              <a:t> </a:t>
            </a:r>
            <a:endParaRPr lang="en-US" sz="2000" dirty="0"/>
          </a:p>
          <a:p>
            <a:pPr>
              <a:spcBef>
                <a:spcPts val="1800"/>
              </a:spcBef>
            </a:pPr>
            <a:r>
              <a:rPr lang="en-US" sz="2000" dirty="0"/>
              <a:t>Not an option for patients with decompensated cirrhosis due to the presence of a protease inhibitor. </a:t>
            </a:r>
          </a:p>
          <a:p>
            <a:pPr>
              <a:spcBef>
                <a:spcPts val="1800"/>
              </a:spcBef>
            </a:pPr>
            <a:r>
              <a:rPr lang="en-US" sz="2000" dirty="0"/>
              <a:t>SVR-12 rates ≥95% for treatment naïve individuals with and without compensated cirrhosis </a:t>
            </a:r>
          </a:p>
        </p:txBody>
      </p:sp>
    </p:spTree>
    <p:extLst>
      <p:ext uri="{BB962C8B-B14F-4D97-AF65-F5344CB8AC3E}">
        <p14:creationId xmlns:p14="http://schemas.microsoft.com/office/powerpoint/2010/main" val="3057382867"/>
      </p:ext>
    </p:extLst>
  </p:cSld>
  <p:clrMapOvr>
    <a:masterClrMapping/>
  </p:clrMapOvr>
  <p:transition spd="slow" advTm="4135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Glecaprevir-Pibrentasvir</a:t>
            </a:r>
            <a:r>
              <a:rPr lang="en-US" sz="2000" dirty="0"/>
              <a:t> in Patients with HIV-HCV Coinfection</a:t>
            </a:r>
            <a:br>
              <a:rPr lang="en-US" sz="2000" dirty="0"/>
            </a:br>
            <a:r>
              <a:rPr lang="en-US" sz="2000" dirty="0"/>
              <a:t>EXPEDITION-2: Study Features</a:t>
            </a:r>
          </a:p>
        </p:txBody>
      </p:sp>
      <p:sp>
        <p:nvSpPr>
          <p:cNvPr id="6" name="Content Placeholder 5"/>
          <p:cNvSpPr>
            <a:spLocks noGrp="1"/>
          </p:cNvSpPr>
          <p:nvPr>
            <p:ph type="body" sz="quarter" idx="16"/>
          </p:nvPr>
        </p:nvSpPr>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3" name="Content Placeholder 2">
            <a:extLst>
              <a:ext uri="{FF2B5EF4-FFF2-40B4-BE49-F238E27FC236}">
                <a16:creationId xmlns:a16="http://schemas.microsoft.com/office/drawing/2014/main" id="{C600BACF-B22B-E447-AC46-40AF72A2450C}"/>
              </a:ext>
            </a:extLst>
          </p:cNvPr>
          <p:cNvSpPr>
            <a:spLocks noGrp="1"/>
          </p:cNvSpPr>
          <p:nvPr>
            <p:ph sz="half" idx="2"/>
          </p:nvPr>
        </p:nvSpPr>
        <p:spPr>
          <a:xfrm>
            <a:off x="460099" y="1160371"/>
            <a:ext cx="8223802" cy="3586558"/>
          </a:xfrm>
        </p:spPr>
        <p:txBody>
          <a:bodyPr>
            <a:noAutofit/>
          </a:bodyPr>
          <a:lstStyle/>
          <a:p>
            <a:pPr marL="210307" indent="-173732" defTabSz="457189" fontAlgn="base">
              <a:spcBef>
                <a:spcPts val="0"/>
              </a:spcBef>
              <a:spcAft>
                <a:spcPct val="0"/>
              </a:spcAft>
              <a:buClr>
                <a:srgbClr val="126B8F"/>
              </a:buClr>
              <a:buSzPct val="90000"/>
              <a:defRPr/>
            </a:pPr>
            <a:r>
              <a:rPr lang="en-US" sz="1500" b="1" dirty="0">
                <a:latin typeface="Arial" pitchFamily="22" charset="0"/>
              </a:rPr>
              <a:t>Design</a:t>
            </a:r>
            <a:r>
              <a:rPr lang="en-US" sz="1500" dirty="0">
                <a:latin typeface="Arial" pitchFamily="22" charset="0"/>
              </a:rPr>
              <a:t>: Open-label, phase 3 trial to evaluate the safety and efficacy of the fixed-dose combination of glecaprevir-pibrentasvir for 8 or 12 weeks in persons with HIV-HCV coinfection, without or with compensated cirrhosis</a:t>
            </a:r>
          </a:p>
          <a:p>
            <a:pPr marL="210307" indent="-173732" defTabSz="457189" fontAlgn="base">
              <a:spcAft>
                <a:spcPct val="0"/>
              </a:spcAft>
              <a:buClr>
                <a:srgbClr val="126B8F"/>
              </a:buClr>
              <a:buSzPct val="90000"/>
              <a:defRPr/>
            </a:pPr>
            <a:r>
              <a:rPr lang="en-US" sz="1500" b="1" dirty="0">
                <a:latin typeface="Arial" pitchFamily="22" charset="0"/>
              </a:rPr>
              <a:t>Setting: </a:t>
            </a:r>
            <a:r>
              <a:rPr lang="en-US" sz="1500" dirty="0">
                <a:latin typeface="Arial" pitchFamily="22" charset="0"/>
              </a:rPr>
              <a:t>Australia, Europe, Russian Federation, UK, US</a:t>
            </a:r>
          </a:p>
          <a:p>
            <a:pPr marL="210307" indent="-173732" defTabSz="457189" fontAlgn="base">
              <a:spcAft>
                <a:spcPct val="0"/>
              </a:spcAft>
              <a:buClr>
                <a:srgbClr val="126B8F"/>
              </a:buClr>
              <a:buSzPct val="90000"/>
              <a:tabLst>
                <a:tab pos="279393" algn="l"/>
              </a:tabLst>
              <a:defRPr/>
            </a:pPr>
            <a:r>
              <a:rPr lang="en-US" sz="1500" b="1" dirty="0">
                <a:latin typeface="Arial" pitchFamily="22" charset="0"/>
              </a:rPr>
              <a:t>Key Eligibility Criteria</a:t>
            </a:r>
          </a:p>
          <a:p>
            <a:pPr marL="376037" lvl="1" indent="-173732" defTabSz="457189" fontAlgn="base">
              <a:spcBef>
                <a:spcPts val="400"/>
              </a:spcBef>
              <a:spcAft>
                <a:spcPct val="0"/>
              </a:spcAft>
              <a:buClr>
                <a:srgbClr val="126B8F"/>
              </a:buClr>
              <a:buSzPct val="90000"/>
              <a:tabLst>
                <a:tab pos="279393" algn="l"/>
              </a:tabLst>
              <a:defRPr/>
            </a:pPr>
            <a:r>
              <a:rPr lang="en-US" sz="1500" dirty="0">
                <a:latin typeface="Arial" pitchFamily="22" charset="0"/>
              </a:rPr>
              <a:t>Adults with chronic HCV GT 1, 2, 3, 4, 5, or 6</a:t>
            </a:r>
          </a:p>
          <a:p>
            <a:pPr marL="376037" lvl="1" indent="-173732" defTabSz="457189" fontAlgn="base">
              <a:spcBef>
                <a:spcPts val="400"/>
              </a:spcBef>
              <a:spcAft>
                <a:spcPct val="0"/>
              </a:spcAft>
              <a:buClr>
                <a:srgbClr val="126B8F"/>
              </a:buClr>
              <a:buSzPct val="90000"/>
              <a:tabLst>
                <a:tab pos="279393" algn="l"/>
              </a:tabLst>
              <a:defRPr/>
            </a:pPr>
            <a:r>
              <a:rPr lang="en-US" sz="1500" dirty="0">
                <a:latin typeface="Arial" pitchFamily="22" charset="0"/>
              </a:rPr>
              <a:t>HCV RNA </a:t>
            </a:r>
            <a:r>
              <a:rPr lang="en-US" sz="1500" dirty="0">
                <a:solidFill>
                  <a:schemeClr val="tx1"/>
                </a:solidFill>
                <a:latin typeface="Arial" pitchFamily="22" charset="0"/>
              </a:rPr>
              <a:t>≥</a:t>
            </a:r>
            <a:r>
              <a:rPr lang="en-US" sz="1500" dirty="0">
                <a:latin typeface="Arial" pitchFamily="22" charset="0"/>
              </a:rPr>
              <a:t>1,000 IU/mL at screening</a:t>
            </a:r>
            <a:endParaRPr lang="en-US" sz="1500" dirty="0">
              <a:solidFill>
                <a:schemeClr val="tx1"/>
              </a:solidFill>
              <a:latin typeface="Arial" pitchFamily="22" charset="0"/>
            </a:endParaRPr>
          </a:p>
          <a:p>
            <a:pPr marL="376037" lvl="1" indent="-173732" defTabSz="457189" fontAlgn="base">
              <a:spcBef>
                <a:spcPts val="400"/>
              </a:spcBef>
              <a:spcAft>
                <a:spcPct val="0"/>
              </a:spcAft>
              <a:buClr>
                <a:srgbClr val="126B8F"/>
              </a:buClr>
              <a:buSzPct val="90000"/>
              <a:tabLst>
                <a:tab pos="279393" algn="l"/>
              </a:tabLst>
              <a:defRPr/>
            </a:pPr>
            <a:r>
              <a:rPr lang="en-US" sz="1500" dirty="0">
                <a:solidFill>
                  <a:schemeClr val="tx1"/>
                </a:solidFill>
                <a:latin typeface="Arial" pitchFamily="22" charset="0"/>
              </a:rPr>
              <a:t>Naïve or treated with peginterferon +/- ribavirin (PR) or PR +/- sofosbuvir</a:t>
            </a:r>
          </a:p>
          <a:p>
            <a:pPr marL="376037" lvl="1" indent="-173732" defTabSz="457189" fontAlgn="base">
              <a:spcBef>
                <a:spcPts val="400"/>
              </a:spcBef>
              <a:spcAft>
                <a:spcPct val="0"/>
              </a:spcAft>
              <a:buClr>
                <a:srgbClr val="126B8F"/>
              </a:buClr>
              <a:buSzPct val="90000"/>
              <a:tabLst>
                <a:tab pos="279393" algn="l"/>
              </a:tabLst>
              <a:defRPr/>
            </a:pPr>
            <a:r>
              <a:rPr lang="en-US" sz="1500" dirty="0">
                <a:solidFill>
                  <a:schemeClr val="tx1"/>
                </a:solidFill>
                <a:latin typeface="Arial" pitchFamily="22" charset="0"/>
              </a:rPr>
              <a:t>Compensated cirrhosis allowed</a:t>
            </a:r>
          </a:p>
          <a:p>
            <a:pPr marL="376037" lvl="1" indent="-173732" defTabSz="457189" fontAlgn="base">
              <a:spcBef>
                <a:spcPts val="400"/>
              </a:spcBef>
              <a:spcAft>
                <a:spcPct val="0"/>
              </a:spcAft>
              <a:buClr>
                <a:srgbClr val="126B8F"/>
              </a:buClr>
              <a:buSzPct val="90000"/>
              <a:tabLst>
                <a:tab pos="279393" algn="l"/>
              </a:tabLst>
              <a:defRPr/>
            </a:pPr>
            <a:r>
              <a:rPr lang="en-US" sz="1500" dirty="0">
                <a:solidFill>
                  <a:schemeClr val="tx1"/>
                </a:solidFill>
                <a:latin typeface="Arial" pitchFamily="22" charset="0"/>
              </a:rPr>
              <a:t>On ART or ART-naïve with CD4 </a:t>
            </a:r>
            <a:r>
              <a:rPr lang="en-US" sz="1500" dirty="0"/>
              <a:t>≥500 cells/mm</a:t>
            </a:r>
            <a:r>
              <a:rPr lang="en-US" sz="1500" baseline="30000" dirty="0"/>
              <a:t>3</a:t>
            </a:r>
            <a:r>
              <a:rPr lang="en-US" sz="1500" dirty="0"/>
              <a:t> or CD4 percentage ≥29% </a:t>
            </a:r>
            <a:endParaRPr lang="en-US" sz="1500" dirty="0">
              <a:solidFill>
                <a:schemeClr val="tx1"/>
              </a:solidFill>
              <a:latin typeface="Arial" pitchFamily="22" charset="0"/>
            </a:endParaRPr>
          </a:p>
          <a:p>
            <a:pPr marL="210307" indent="-173732" defTabSz="457189" fontAlgn="base">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p>
          <a:p>
            <a:endParaRPr lang="en-US" sz="1500" dirty="0"/>
          </a:p>
        </p:txBody>
      </p:sp>
    </p:spTree>
    <p:extLst>
      <p:ext uri="{BB962C8B-B14F-4D97-AF65-F5344CB8AC3E}">
        <p14:creationId xmlns:p14="http://schemas.microsoft.com/office/powerpoint/2010/main" val="932473022"/>
      </p:ext>
    </p:extLst>
  </p:cSld>
  <p:clrMapOvr>
    <a:masterClrMapping/>
  </p:clrMapOvr>
  <p:transition spd="slow" advTm="41962"/>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50843</TotalTime>
  <Words>1954</Words>
  <Application>Microsoft Macintosh PowerPoint</Application>
  <PresentationFormat>On-screen Show (16:9)</PresentationFormat>
  <Paragraphs>263</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Geneva</vt:lpstr>
      <vt:lpstr>Lucida Grande</vt:lpstr>
      <vt:lpstr>Times New Roman</vt:lpstr>
      <vt:lpstr>NCRC</vt:lpstr>
      <vt:lpstr>Management of HCV and HIV Coinfection </vt:lpstr>
      <vt:lpstr>None</vt:lpstr>
      <vt:lpstr>Epidemiology</vt:lpstr>
      <vt:lpstr>Prevalence and Incidence of HCV Infection in MSM: Systematic Review and Meta-Analysis</vt:lpstr>
      <vt:lpstr>HCV and HIV: Natural History</vt:lpstr>
      <vt:lpstr>Pre-Treatment Assessment </vt:lpstr>
      <vt:lpstr>HCV Treatment Outcomes in Patients with HIV</vt:lpstr>
      <vt:lpstr>Glecaprevir-Pibrentasvir</vt:lpstr>
      <vt:lpstr>Glecaprevir-Pibrentasvir in Patients with HIV-HCV Coinfection EXPEDITION-2: Study Features</vt:lpstr>
      <vt:lpstr>Glecaprevir-Pibrentasvir in Patients with HIV-HCV Coinfection EXPEDITION-2: Study Design</vt:lpstr>
      <vt:lpstr>Glecaprevir-Pibrentasvir in Patients with HIV-HCV Coinfection EXPEDITION-2: Results</vt:lpstr>
      <vt:lpstr>Glecaprevir-Pibrentasvir in Patients with HIV-HCV Coinfection EXPEDITION-2: Results</vt:lpstr>
      <vt:lpstr>Sofosbuvir-Velpatasvir</vt:lpstr>
      <vt:lpstr>Sofosbuvir-Velpatasvir in Patients with HIV-HCV Coinfection ASTRAL-5: Study Features</vt:lpstr>
      <vt:lpstr>Sofosbuvir-Velpatasvir in Patients with HIV-HCV Coinfection ASTRAL-5: Study Design</vt:lpstr>
      <vt:lpstr>Sofosbuvir-Velpatasvir in Patients with HIV-HCV Coinfection ASTRAL-5: Results</vt:lpstr>
      <vt:lpstr>Sofosbuvir-Velpatasvir in Patients with HIV-HCV Coinfection ASTRAL-5: Results</vt:lpstr>
      <vt:lpstr>Sofosbuvir-Velpatasvir with Minimal Monitoring +/- HIV Coinfection ACTG A5360 (MINMON): Study Overview</vt:lpstr>
      <vt:lpstr>Sofosbuvir-Velpatasvir with Minimal Monitoring +/- HIV Coinfection ACTG A5360 (MINMON):</vt:lpstr>
      <vt:lpstr>Sofosbuvir-Velpatasvir with Minimal Monitoring +/- HIV Coinfection ACTG A5360 (MINMON): Study Population</vt:lpstr>
      <vt:lpstr>Sofosbuvir-Velpatasvir with Minimal Monitoring +/- HIV Coinfection ACTG A5360 (MINMON): Results, Overall and by HIV Status</vt:lpstr>
      <vt:lpstr>Recommendations for HCV Treatment in PLWH</vt:lpstr>
      <vt:lpstr>PowerPoint Presentation</vt:lpstr>
      <vt:lpstr>Laboratory Monitoring</vt:lpstr>
      <vt:lpstr>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2254</cp:revision>
  <cp:lastPrinted>2008-02-05T14:34:24Z</cp:lastPrinted>
  <dcterms:created xsi:type="dcterms:W3CDTF">2010-11-28T05:36:22Z</dcterms:created>
  <dcterms:modified xsi:type="dcterms:W3CDTF">2023-09-21T22:18:41Z</dcterms:modified>
</cp:coreProperties>
</file>