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8"/>
  </p:notesMasterIdLst>
  <p:handoutMasterIdLst>
    <p:handoutMasterId r:id="rId9"/>
  </p:handoutMasterIdLst>
  <p:sldIdLst>
    <p:sldId id="4521" r:id="rId2"/>
    <p:sldId id="4522" r:id="rId3"/>
    <p:sldId id="4523" r:id="rId4"/>
    <p:sldId id="4524" r:id="rId5"/>
    <p:sldId id="4525" r:id="rId6"/>
    <p:sldId id="4514" r:id="rId7"/>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D057"/>
    <a:srgbClr val="0084E6"/>
    <a:srgbClr val="00497F"/>
    <a:srgbClr val="26527F"/>
    <a:srgbClr val="668C40"/>
    <a:srgbClr val="5B8036"/>
    <a:srgbClr val="AD76BA"/>
    <a:srgbClr val="6B467B"/>
    <a:srgbClr val="468593"/>
    <a:srgbClr val="2946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62" autoAdjust="0"/>
    <p:restoredTop sz="90679" autoAdjust="0"/>
  </p:normalViewPr>
  <p:slideViewPr>
    <p:cSldViewPr snapToGrid="0" showGuides="1">
      <p:cViewPr varScale="1">
        <p:scale>
          <a:sx n="152" d="100"/>
          <a:sy n="152" d="100"/>
        </p:scale>
        <p:origin x="408" y="176"/>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29227422961019"/>
          <c:y val="0.11943591426071699"/>
          <c:w val="0.84453618644891604"/>
          <c:h val="0.71288177469085801"/>
        </c:manualLayout>
      </c:layout>
      <c:barChart>
        <c:barDir val="col"/>
        <c:grouping val="clustered"/>
        <c:varyColors val="0"/>
        <c:ser>
          <c:idx val="0"/>
          <c:order val="0"/>
          <c:tx>
            <c:strRef>
              <c:f>Sheet1!$B$1</c:f>
              <c:strCache>
                <c:ptCount val="1"/>
                <c:pt idx="0">
                  <c:v>Atazanavir-Cobicistat + TDF-FTC</c:v>
                </c:pt>
              </c:strCache>
            </c:strRef>
          </c:tx>
          <c:spPr>
            <a:gradFill>
              <a:gsLst>
                <a:gs pos="0">
                  <a:srgbClr val="00497F"/>
                </a:gs>
                <a:gs pos="99000">
                  <a:srgbClr val="0084E6"/>
                </a:gs>
              </a:gsLst>
              <a:lin ang="0" scaled="1"/>
            </a:gradFill>
            <a:ln w="12700">
              <a:noFill/>
            </a:ln>
            <a:effectLst/>
            <a:scene3d>
              <a:camera prst="orthographicFront"/>
              <a:lightRig rig="threePt" dir="t"/>
            </a:scene3d>
            <a:sp3d>
              <a:bevelT w="38100" h="38100"/>
            </a:sp3d>
          </c:spPr>
          <c:invertIfNegative val="0"/>
          <c:dLbls>
            <c:dLbl>
              <c:idx val="0"/>
              <c:layout>
                <c:manualLayout>
                  <c:x val="0"/>
                  <c:y val="1.30208333333333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88A-4BBB-ADA4-D7878AC2ECB8}"/>
                </c:ext>
              </c:extLst>
            </c:dLbl>
            <c:dLbl>
              <c:idx val="1"/>
              <c:layout>
                <c:manualLayout>
                  <c:x val="1.6339869281045752E-3"/>
                  <c:y val="1.73611111111111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88A-4BBB-ADA4-D7878AC2ECB8}"/>
                </c:ext>
              </c:extLst>
            </c:dLbl>
            <c:dLbl>
              <c:idx val="2"/>
              <c:layout>
                <c:manualLayout>
                  <c:x val="0"/>
                  <c:y val="1.30208333333333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88A-4BBB-ADA4-D7878AC2ECB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c:v>
                </c:pt>
                <c:pt idx="1">
                  <c:v>&lt;100,000 copies/mL</c:v>
                </c:pt>
                <c:pt idx="2">
                  <c:v>≥100,000 copies/mL</c:v>
                </c:pt>
              </c:strCache>
            </c:strRef>
          </c:cat>
          <c:val>
            <c:numRef>
              <c:f>Sheet1!$B$2:$B$4</c:f>
              <c:numCache>
                <c:formatCode>0.0</c:formatCode>
                <c:ptCount val="3"/>
                <c:pt idx="0">
                  <c:v>85.2</c:v>
                </c:pt>
                <c:pt idx="1">
                  <c:v>84.4</c:v>
                </c:pt>
                <c:pt idx="2">
                  <c:v>86.4</c:v>
                </c:pt>
              </c:numCache>
            </c:numRef>
          </c:val>
          <c:extLst>
            <c:ext xmlns:c16="http://schemas.microsoft.com/office/drawing/2014/chart" uri="{C3380CC4-5D6E-409C-BE32-E72D297353CC}">
              <c16:uniqueId val="{00000000-00DB-409A-A0C9-F9194B8D297E}"/>
            </c:ext>
          </c:extLst>
        </c:ser>
        <c:ser>
          <c:idx val="1"/>
          <c:order val="1"/>
          <c:tx>
            <c:strRef>
              <c:f>Sheet1!$C$1</c:f>
              <c:strCache>
                <c:ptCount val="1"/>
                <c:pt idx="0">
                  <c:v>Atazanavir + Ritonavir + TDF-FTC</c:v>
                </c:pt>
              </c:strCache>
            </c:strRef>
          </c:tx>
          <c:spPr>
            <a:gradFill>
              <a:gsLst>
                <a:gs pos="1000">
                  <a:srgbClr val="668C40"/>
                </a:gs>
                <a:gs pos="100000">
                  <a:srgbClr val="93D057"/>
                </a:gs>
              </a:gsLst>
              <a:lin ang="0" scaled="1"/>
            </a:gradFill>
            <a:ln w="12700">
              <a:noFill/>
            </a:ln>
            <a:effectLst/>
            <a:scene3d>
              <a:camera prst="orthographicFront"/>
              <a:lightRig rig="threePt" dir="t"/>
            </a:scene3d>
            <a:sp3d>
              <a:bevelT w="38100" h="38100"/>
            </a:sp3d>
          </c:spPr>
          <c:invertIfNegative val="0"/>
          <c:dLbls>
            <c:dLbl>
              <c:idx val="0"/>
              <c:layout>
                <c:manualLayout>
                  <c:x val="0"/>
                  <c:y val="6.510245789588801E-3"/>
                </c:manualLayout>
              </c:layout>
              <c:showLegendKey val="0"/>
              <c:showVal val="1"/>
              <c:showCatName val="0"/>
              <c:showSerName val="0"/>
              <c:showPercent val="0"/>
              <c:showBubbleSize val="0"/>
              <c:extLst>
                <c:ext xmlns:c15="http://schemas.microsoft.com/office/drawing/2012/chart" uri="{CE6537A1-D6FC-4f65-9D91-7224C49458BB}">
                  <c15:layout>
                    <c:manualLayout>
                      <c:w val="4.7973856209150324E-2"/>
                      <c:h val="6.8598261154855636E-2"/>
                    </c:manualLayout>
                  </c15:layout>
                </c:ext>
                <c:ext xmlns:c16="http://schemas.microsoft.com/office/drawing/2014/chart" uri="{C3380CC4-5D6E-409C-BE32-E72D297353CC}">
                  <c16:uniqueId val="{00000001-088A-4BBB-ADA4-D7878AC2ECB8}"/>
                </c:ext>
              </c:extLst>
            </c:dLbl>
            <c:dLbl>
              <c:idx val="1"/>
              <c:layout>
                <c:manualLayout>
                  <c:x val="-1.1982432384018818E-16"/>
                  <c:y val="1.73611111111111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88A-4BBB-ADA4-D7878AC2ECB8}"/>
                </c:ext>
              </c:extLst>
            </c:dLbl>
            <c:dLbl>
              <c:idx val="2"/>
              <c:layout>
                <c:manualLayout>
                  <c:x val="-3.2679738562091504E-3"/>
                  <c:y val="1.73611111111110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88A-4BBB-ADA4-D7878AC2ECB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c:v>
                </c:pt>
                <c:pt idx="1">
                  <c:v>&lt;100,000 copies/mL</c:v>
                </c:pt>
                <c:pt idx="2">
                  <c:v>≥100,000 copies/mL</c:v>
                </c:pt>
              </c:strCache>
            </c:strRef>
          </c:cat>
          <c:val>
            <c:numRef>
              <c:f>Sheet1!$C$2:$C$4</c:f>
              <c:numCache>
                <c:formatCode>0.0</c:formatCode>
                <c:ptCount val="3"/>
                <c:pt idx="0">
                  <c:v>87.4</c:v>
                </c:pt>
                <c:pt idx="1">
                  <c:v>88.3</c:v>
                </c:pt>
                <c:pt idx="2">
                  <c:v>86</c:v>
                </c:pt>
              </c:numCache>
            </c:numRef>
          </c:val>
          <c:extLst>
            <c:ext xmlns:c16="http://schemas.microsoft.com/office/drawing/2014/chart" uri="{C3380CC4-5D6E-409C-BE32-E72D297353CC}">
              <c16:uniqueId val="{00000001-00DB-409A-A0C9-F9194B8D297E}"/>
            </c:ext>
          </c:extLst>
        </c:ser>
        <c:dLbls>
          <c:showLegendKey val="0"/>
          <c:showVal val="1"/>
          <c:showCatName val="0"/>
          <c:showSerName val="0"/>
          <c:showPercent val="0"/>
          <c:showBubbleSize val="0"/>
        </c:dLbls>
        <c:gapWidth val="75"/>
        <c:axId val="-2083022664"/>
        <c:axId val="-2092980456"/>
      </c:barChart>
      <c:catAx>
        <c:axId val="-2083022664"/>
        <c:scaling>
          <c:orientation val="minMax"/>
        </c:scaling>
        <c:delete val="0"/>
        <c:axPos val="b"/>
        <c:title>
          <c:tx>
            <c:rich>
              <a:bodyPr/>
              <a:lstStyle/>
              <a:p>
                <a:pPr>
                  <a:defRPr sz="1400"/>
                </a:pPr>
                <a:r>
                  <a:rPr lang="en-US" sz="1400"/>
                  <a:t>Baseline HIV RNA </a:t>
                </a:r>
              </a:p>
            </c:rich>
          </c:tx>
          <c:layout>
            <c:manualLayout>
              <c:xMode val="edge"/>
              <c:yMode val="edge"/>
              <c:x val="0.61076269878029965"/>
              <c:y val="0.9242460317460317"/>
            </c:manualLayout>
          </c:layout>
          <c:overlay val="0"/>
        </c:title>
        <c:numFmt formatCode="General" sourceLinked="0"/>
        <c:majorTickMark val="out"/>
        <c:minorTickMark val="none"/>
        <c:tickLblPos val="nextTo"/>
        <c:spPr>
          <a:ln w="6350" cap="flat" cmpd="sng" algn="ctr">
            <a:solidFill>
              <a:srgbClr val="000000"/>
            </a:solidFill>
            <a:prstDash val="solid"/>
            <a:round/>
            <a:headEnd type="none" w="med" len="med"/>
            <a:tailEnd type="none" w="med" len="med"/>
          </a:ln>
        </c:spPr>
        <c:crossAx val="-2092980456"/>
        <c:crosses val="autoZero"/>
        <c:auto val="1"/>
        <c:lblAlgn val="ctr"/>
        <c:lblOffset val="1"/>
        <c:tickLblSkip val="1"/>
        <c:tickMarkSkip val="1"/>
        <c:noMultiLvlLbl val="0"/>
      </c:catAx>
      <c:valAx>
        <c:axId val="-2092980456"/>
        <c:scaling>
          <c:orientation val="minMax"/>
          <c:max val="100"/>
          <c:min val="0"/>
        </c:scaling>
        <c:delete val="0"/>
        <c:axPos val="l"/>
        <c:title>
          <c:tx>
            <c:rich>
              <a:bodyPr/>
              <a:lstStyle/>
              <a:p>
                <a:pPr>
                  <a:defRPr sz="1400"/>
                </a:pPr>
                <a:r>
                  <a:rPr lang="en-US" sz="1400"/>
                  <a:t>HIV RNA &lt;50 copies/mL (%)</a:t>
                </a:r>
              </a:p>
            </c:rich>
          </c:tx>
          <c:layout>
            <c:manualLayout>
              <c:xMode val="edge"/>
              <c:yMode val="edge"/>
              <c:x val="5.9951881014873153E-3"/>
              <c:y val="0.1120803649543807"/>
            </c:manualLayout>
          </c:layout>
          <c:overlay val="0"/>
        </c:title>
        <c:numFmt formatCode="0" sourceLinked="0"/>
        <c:majorTickMark val="out"/>
        <c:minorTickMark val="none"/>
        <c:tickLblPos val="nextTo"/>
        <c:spPr>
          <a:ln w="6350">
            <a:solidFill>
              <a:srgbClr val="000000"/>
            </a:solidFill>
          </a:ln>
        </c:spPr>
        <c:crossAx val="-2083022664"/>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17618573413617417"/>
          <c:y val="1.5802028652668415E-2"/>
          <c:w val="0.79304796459266125"/>
          <c:h val="0.10368766404199477"/>
        </c:manualLayout>
      </c:layout>
      <c:overlay val="0"/>
      <c:spPr>
        <a:noFill/>
      </c:spPr>
      <c:txPr>
        <a:bodyPr/>
        <a:lstStyle/>
        <a:p>
          <a:pPr>
            <a:defRPr sz="1400" b="0"/>
          </a:pPr>
          <a:endParaRPr lang="en-US"/>
        </a:p>
      </c:tx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20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9271010241366905E-2"/>
          <c:y val="0.12638045244344459"/>
          <c:w val="0.87449256342957127"/>
          <c:h val="0.71434351956005504"/>
        </c:manualLayout>
      </c:layout>
      <c:barChart>
        <c:barDir val="col"/>
        <c:grouping val="clustered"/>
        <c:varyColors val="0"/>
        <c:ser>
          <c:idx val="0"/>
          <c:order val="0"/>
          <c:tx>
            <c:strRef>
              <c:f>Sheet1!$B$1</c:f>
              <c:strCache>
                <c:ptCount val="1"/>
                <c:pt idx="0">
                  <c:v>Atazanavir-Cobicistat + TDF-FTC</c:v>
                </c:pt>
              </c:strCache>
            </c:strRef>
          </c:tx>
          <c:spPr>
            <a:gradFill>
              <a:gsLst>
                <a:gs pos="0">
                  <a:srgbClr val="00497F"/>
                </a:gs>
                <a:gs pos="99000">
                  <a:srgbClr val="0084E6"/>
                </a:gs>
              </a:gsLst>
              <a:lin ang="0" scaled="1"/>
            </a:gradFill>
            <a:ln w="12700">
              <a:noFill/>
            </a:ln>
            <a:effectLst/>
            <a:scene3d>
              <a:camera prst="orthographicFront"/>
              <a:lightRig rig="threePt" dir="t"/>
            </a:scene3d>
            <a:sp3d>
              <a:bevelT w="38100" h="38100"/>
            </a:sp3d>
          </c:spPr>
          <c:invertIfNegative val="0"/>
          <c:dLbls>
            <c:numFmt formatCode="0" sourceLinked="0"/>
            <c:spPr>
              <a:noFill/>
            </c:spPr>
            <c:txPr>
              <a:bodyPr/>
              <a:lstStyle/>
              <a:p>
                <a:pPr>
                  <a:defRPr b="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Serious Adverse Events</c:v>
                </c:pt>
                <c:pt idx="1">
                  <c:v>Treatment stopped
(due to AE)</c:v>
                </c:pt>
                <c:pt idx="2">
                  <c:v>Jaundice</c:v>
                </c:pt>
                <c:pt idx="3">
                  <c:v>Hyperbilirubinemia</c:v>
                </c:pt>
              </c:strCache>
            </c:strRef>
          </c:cat>
          <c:val>
            <c:numRef>
              <c:f>Sheet1!$B$2:$B$5</c:f>
              <c:numCache>
                <c:formatCode>0</c:formatCode>
                <c:ptCount val="4"/>
                <c:pt idx="0">
                  <c:v>10</c:v>
                </c:pt>
                <c:pt idx="1">
                  <c:v>7</c:v>
                </c:pt>
                <c:pt idx="2">
                  <c:v>21</c:v>
                </c:pt>
                <c:pt idx="3">
                  <c:v>11</c:v>
                </c:pt>
              </c:numCache>
            </c:numRef>
          </c:val>
          <c:extLst>
            <c:ext xmlns:c16="http://schemas.microsoft.com/office/drawing/2014/chart" uri="{C3380CC4-5D6E-409C-BE32-E72D297353CC}">
              <c16:uniqueId val="{00000000-A64A-4A4C-BCA9-9040517AF9C5}"/>
            </c:ext>
          </c:extLst>
        </c:ser>
        <c:ser>
          <c:idx val="1"/>
          <c:order val="1"/>
          <c:tx>
            <c:strRef>
              <c:f>Sheet1!$C$1</c:f>
              <c:strCache>
                <c:ptCount val="1"/>
                <c:pt idx="0">
                  <c:v>Atazanavir + Ritonavir + TDF-FTC</c:v>
                </c:pt>
              </c:strCache>
            </c:strRef>
          </c:tx>
          <c:spPr>
            <a:gradFill>
              <a:gsLst>
                <a:gs pos="1000">
                  <a:srgbClr val="668C40"/>
                </a:gs>
                <a:gs pos="100000">
                  <a:srgbClr val="93D057"/>
                </a:gs>
              </a:gsLst>
              <a:lin ang="0" scaled="1"/>
            </a:gradFill>
            <a:ln w="12700">
              <a:noFill/>
            </a:ln>
            <a:effectLst/>
            <a:scene3d>
              <a:camera prst="orthographicFront"/>
              <a:lightRig rig="threePt" dir="t"/>
            </a:scene3d>
            <a:sp3d>
              <a:bevelT w="38100" h="38100"/>
            </a:sp3d>
          </c:spPr>
          <c:invertIfNegative val="0"/>
          <c:dLbls>
            <c:numFmt formatCode="0" sourceLinked="0"/>
            <c:spPr>
              <a:noFill/>
            </c:spPr>
            <c:txPr>
              <a:bodyPr/>
              <a:lstStyle/>
              <a:p>
                <a:pPr>
                  <a:defRPr b="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Serious Adverse Events</c:v>
                </c:pt>
                <c:pt idx="1">
                  <c:v>Treatment stopped
(due to AE)</c:v>
                </c:pt>
                <c:pt idx="2">
                  <c:v>Jaundice</c:v>
                </c:pt>
                <c:pt idx="3">
                  <c:v>Hyperbilirubinemia</c:v>
                </c:pt>
              </c:strCache>
            </c:strRef>
          </c:cat>
          <c:val>
            <c:numRef>
              <c:f>Sheet1!$C$2:$C$5</c:f>
              <c:numCache>
                <c:formatCode>0</c:formatCode>
                <c:ptCount val="4"/>
                <c:pt idx="0">
                  <c:v>7</c:v>
                </c:pt>
                <c:pt idx="1">
                  <c:v>7</c:v>
                </c:pt>
                <c:pt idx="2">
                  <c:v>16</c:v>
                </c:pt>
                <c:pt idx="3">
                  <c:v>10</c:v>
                </c:pt>
              </c:numCache>
            </c:numRef>
          </c:val>
          <c:extLst>
            <c:ext xmlns:c16="http://schemas.microsoft.com/office/drawing/2014/chart" uri="{C3380CC4-5D6E-409C-BE32-E72D297353CC}">
              <c16:uniqueId val="{00000001-A64A-4A4C-BCA9-9040517AF9C5}"/>
            </c:ext>
          </c:extLst>
        </c:ser>
        <c:dLbls>
          <c:showLegendKey val="0"/>
          <c:showVal val="1"/>
          <c:showCatName val="0"/>
          <c:showSerName val="0"/>
          <c:showPercent val="0"/>
          <c:showBubbleSize val="0"/>
        </c:dLbls>
        <c:gapWidth val="75"/>
        <c:axId val="-2017194376"/>
        <c:axId val="-2083242520"/>
      </c:barChart>
      <c:catAx>
        <c:axId val="-2017194376"/>
        <c:scaling>
          <c:orientation val="minMax"/>
        </c:scaling>
        <c:delete val="0"/>
        <c:axPos val="b"/>
        <c:numFmt formatCode="General" sourceLinked="0"/>
        <c:majorTickMark val="out"/>
        <c:minorTickMark val="none"/>
        <c:tickLblPos val="nextTo"/>
        <c:spPr>
          <a:ln w="6350" cap="flat" cmpd="sng" algn="ctr">
            <a:solidFill>
              <a:srgbClr val="000000"/>
            </a:solidFill>
            <a:prstDash val="solid"/>
            <a:round/>
            <a:headEnd type="none" w="med" len="med"/>
            <a:tailEnd type="none" w="med" len="med"/>
          </a:ln>
        </c:spPr>
        <c:txPr>
          <a:bodyPr/>
          <a:lstStyle/>
          <a:p>
            <a:pPr>
              <a:defRPr b="0"/>
            </a:pPr>
            <a:endParaRPr lang="en-US"/>
          </a:p>
        </c:txPr>
        <c:crossAx val="-2083242520"/>
        <c:crosses val="autoZero"/>
        <c:auto val="1"/>
        <c:lblAlgn val="ctr"/>
        <c:lblOffset val="1"/>
        <c:tickLblSkip val="1"/>
        <c:tickMarkSkip val="1"/>
        <c:noMultiLvlLbl val="0"/>
      </c:catAx>
      <c:valAx>
        <c:axId val="-2083242520"/>
        <c:scaling>
          <c:orientation val="minMax"/>
          <c:max val="25"/>
          <c:min val="0"/>
        </c:scaling>
        <c:delete val="0"/>
        <c:axPos val="l"/>
        <c:title>
          <c:tx>
            <c:rich>
              <a:bodyPr/>
              <a:lstStyle/>
              <a:p>
                <a:pPr>
                  <a:defRPr sz="1400"/>
                </a:pPr>
                <a:r>
                  <a:rPr lang="en-US" sz="1400"/>
                  <a:t>Patients (%)</a:t>
                </a:r>
              </a:p>
            </c:rich>
          </c:tx>
          <c:layout>
            <c:manualLayout>
              <c:xMode val="edge"/>
              <c:yMode val="edge"/>
              <c:x val="0"/>
              <c:y val="0.294620697022693"/>
            </c:manualLayout>
          </c:layout>
          <c:overlay val="0"/>
        </c:title>
        <c:numFmt formatCode="0" sourceLinked="0"/>
        <c:majorTickMark val="out"/>
        <c:minorTickMark val="none"/>
        <c:tickLblPos val="nextTo"/>
        <c:spPr>
          <a:ln w="6350">
            <a:solidFill>
              <a:srgbClr val="000000"/>
            </a:solidFill>
          </a:ln>
        </c:spPr>
        <c:txPr>
          <a:bodyPr/>
          <a:lstStyle/>
          <a:p>
            <a:pPr>
              <a:defRPr b="0"/>
            </a:pPr>
            <a:endParaRPr lang="en-US"/>
          </a:p>
        </c:txPr>
        <c:crossAx val="-2017194376"/>
        <c:crosses val="autoZero"/>
        <c:crossBetween val="between"/>
        <c:majorUnit val="5"/>
      </c:valAx>
      <c:spPr>
        <a:solidFill>
          <a:srgbClr val="E6EBF2"/>
        </a:solidFill>
        <a:ln w="6350" cap="flat" cmpd="sng" algn="ctr">
          <a:solidFill>
            <a:srgbClr val="000000"/>
          </a:solidFill>
          <a:prstDash val="solid"/>
          <a:round/>
          <a:headEnd type="none" w="med" len="med"/>
          <a:tailEnd type="none" w="med" len="med"/>
        </a:ln>
        <a:effectLst/>
      </c:spPr>
    </c:plotArea>
    <c:legend>
      <c:legendPos val="t"/>
      <c:legendEntry>
        <c:idx val="0"/>
        <c:txPr>
          <a:bodyPr/>
          <a:lstStyle/>
          <a:p>
            <a:pPr algn="r">
              <a:defRPr sz="1400" b="0"/>
            </a:pPr>
            <a:endParaRPr lang="en-US"/>
          </a:p>
        </c:txPr>
      </c:legendEntry>
      <c:layout>
        <c:manualLayout>
          <c:xMode val="edge"/>
          <c:yMode val="edge"/>
          <c:x val="0.15167593021460551"/>
          <c:y val="1.8543358318437099E-2"/>
          <c:w val="0.81900301065308012"/>
          <c:h val="8.1576179701191798E-2"/>
        </c:manualLayout>
      </c:layout>
      <c:overlay val="0"/>
      <c:spPr>
        <a:noFill/>
      </c:spPr>
      <c:txPr>
        <a:bodyPr/>
        <a:lstStyle/>
        <a:p>
          <a:pPr algn="r">
            <a:defRPr sz="1400" b="0"/>
          </a:pPr>
          <a:endParaRPr lang="en-US"/>
        </a:p>
      </c:tx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200" b="1" i="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$1,332,044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60754619"/>
      </p:ext>
    </p:extLst>
  </p:cSld>
  <p:clrMapOvr>
    <a:masterClrMapping/>
  </p:clrMapOvr>
  <p:transition spd="slow"/>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57"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1800" b="0" dirty="0"/>
              <a:t>Atazanavir + [Cobicistat or Ritonavir] + TDF-FTC (Phase 3)</a:t>
            </a:r>
            <a:br>
              <a:rPr lang="en-US" sz="1800" dirty="0"/>
            </a:br>
            <a:r>
              <a:rPr lang="en-US" dirty="0"/>
              <a:t>Study 114</a:t>
            </a:r>
          </a:p>
        </p:txBody>
      </p:sp>
    </p:spTree>
    <p:extLst>
      <p:ext uri="{BB962C8B-B14F-4D97-AF65-F5344CB8AC3E}">
        <p14:creationId xmlns:p14="http://schemas.microsoft.com/office/powerpoint/2010/main" val="62507815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Line 11"/>
          <p:cNvSpPr>
            <a:spLocks noChangeAspect="1" noChangeShapeType="1"/>
          </p:cNvSpPr>
          <p:nvPr/>
        </p:nvSpPr>
        <p:spPr bwMode="auto">
          <a:xfrm rot="1169337" flipV="1">
            <a:off x="5068630" y="2176892"/>
            <a:ext cx="548640" cy="871421"/>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Atazanavir + [Cobicistat or Ritonavir] + TDF-FTC (Phase 3)</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Study 114: Study Design</a:t>
            </a:r>
            <a:endParaRPr lang="en-US" sz="2000" dirty="0"/>
          </a:p>
        </p:txBody>
      </p:sp>
      <p:sp>
        <p:nvSpPr>
          <p:cNvPr id="8" name="Text Placeholder 7">
            <a:extLst>
              <a:ext uri="{FF2B5EF4-FFF2-40B4-BE49-F238E27FC236}">
                <a16:creationId xmlns:a16="http://schemas.microsoft.com/office/drawing/2014/main" id="{64E53EEB-64E3-68A2-53CA-9BD8F0901ED8}"/>
              </a:ext>
            </a:extLst>
          </p:cNvPr>
          <p:cNvSpPr>
            <a:spLocks noGrp="1"/>
          </p:cNvSpPr>
          <p:nvPr>
            <p:ph type="body" sz="quarter" idx="16"/>
          </p:nvPr>
        </p:nvSpPr>
        <p:spPr/>
        <p:txBody>
          <a:bodyPr/>
          <a:lstStyle/>
          <a:p>
            <a:r>
              <a:rPr lang="en-US" dirty="0"/>
              <a:t>Source: </a:t>
            </a:r>
            <a:r>
              <a:rPr lang="en-US" dirty="0">
                <a:latin typeface="Arial" pitchFamily="31" charset="0"/>
              </a:rPr>
              <a:t>Gallant JE, et al. </a:t>
            </a:r>
            <a:r>
              <a:rPr lang="pt-BR" dirty="0">
                <a:latin typeface="Arial" pitchFamily="31" charset="0"/>
              </a:rPr>
              <a:t>J </a:t>
            </a:r>
            <a:r>
              <a:rPr lang="pt-BR" dirty="0" err="1">
                <a:latin typeface="Arial" pitchFamily="31" charset="0"/>
              </a:rPr>
              <a:t>Infect</a:t>
            </a:r>
            <a:r>
              <a:rPr lang="pt-BR" dirty="0">
                <a:latin typeface="Arial" pitchFamily="31" charset="0"/>
              </a:rPr>
              <a:t> </a:t>
            </a:r>
            <a:r>
              <a:rPr lang="pt-BR" dirty="0" err="1">
                <a:latin typeface="Arial" pitchFamily="31" charset="0"/>
              </a:rPr>
              <a:t>Dis</a:t>
            </a:r>
            <a:r>
              <a:rPr lang="pt-BR" dirty="0">
                <a:latin typeface="Arial" pitchFamily="31" charset="0"/>
              </a:rPr>
              <a:t>. 2013;208:32-9.</a:t>
            </a:r>
            <a:endParaRPr lang="en-US" dirty="0">
              <a:latin typeface="Arial" pitchFamily="31" charset="0"/>
            </a:endParaRPr>
          </a:p>
        </p:txBody>
      </p:sp>
      <p:sp>
        <p:nvSpPr>
          <p:cNvPr id="5" name="Content Placeholder 4"/>
          <p:cNvSpPr>
            <a:spLocks noGrp="1"/>
          </p:cNvSpPr>
          <p:nvPr>
            <p:ph sz="half" idx="2"/>
          </p:nvPr>
        </p:nvSpPr>
        <p:spPr/>
        <p:txBody>
          <a:bodyPr>
            <a:normAutofit fontScale="47500" lnSpcReduction="20000"/>
          </a:bodyPr>
          <a:lstStyle/>
          <a:p>
            <a:pPr>
              <a:lnSpc>
                <a:spcPct val="120000"/>
              </a:lnSpc>
            </a:pPr>
            <a:r>
              <a:rPr lang="en-US" sz="3000" b="1" dirty="0">
                <a:cs typeface="Arial"/>
              </a:rPr>
              <a:t>Background</a:t>
            </a:r>
            <a:r>
              <a:rPr lang="en-US" sz="1800" dirty="0">
                <a:cs typeface="Arial"/>
              </a:rPr>
              <a:t>: </a:t>
            </a:r>
            <a:r>
              <a:rPr lang="en-US" sz="2900" dirty="0">
                <a:cs typeface="Arial"/>
              </a:rPr>
              <a:t>Randomized, double-blind, double-dummy, active controlled phase 3 trial to compare the safety and efficacy of cobicistat and ritonavir as pharmacokinetic enhancers administered with atazanavir and fixed-dose tenofovir DF-emtricitabine in treatment-naïve adults with HIV infection</a:t>
            </a:r>
          </a:p>
          <a:p>
            <a:pPr>
              <a:lnSpc>
                <a:spcPct val="120000"/>
              </a:lnSpc>
            </a:pPr>
            <a:r>
              <a:rPr lang="en-US" sz="2900" b="1" dirty="0">
                <a:cs typeface="Arial"/>
              </a:rPr>
              <a:t>Inclusion Criteria (n = 692)</a:t>
            </a:r>
          </a:p>
          <a:p>
            <a:pPr lvl="1">
              <a:lnSpc>
                <a:spcPct val="120000"/>
              </a:lnSpc>
            </a:pPr>
            <a:r>
              <a:rPr lang="en-US" sz="2900" dirty="0">
                <a:latin typeface="Arial" pitchFamily="22" charset="0"/>
              </a:rPr>
              <a:t>Age ≥18 years</a:t>
            </a:r>
          </a:p>
          <a:p>
            <a:pPr lvl="1">
              <a:lnSpc>
                <a:spcPct val="120000"/>
              </a:lnSpc>
            </a:pPr>
            <a:r>
              <a:rPr lang="en-US" sz="2900" dirty="0">
                <a:latin typeface="Arial" pitchFamily="22" charset="0"/>
              </a:rPr>
              <a:t>Antiretroviral treatment-naïve</a:t>
            </a:r>
          </a:p>
          <a:p>
            <a:pPr lvl="1">
              <a:lnSpc>
                <a:spcPct val="120000"/>
              </a:lnSpc>
            </a:pPr>
            <a:r>
              <a:rPr lang="en-US" sz="2900" dirty="0">
                <a:latin typeface="Arial" pitchFamily="22" charset="0"/>
              </a:rPr>
              <a:t>Sensitive to atazanavir, tenofovir, and emtricitabine</a:t>
            </a:r>
          </a:p>
          <a:p>
            <a:pPr lvl="1">
              <a:lnSpc>
                <a:spcPct val="120000"/>
              </a:lnSpc>
            </a:pPr>
            <a:r>
              <a:rPr lang="en-US" sz="2900" dirty="0">
                <a:latin typeface="Arial" pitchFamily="22" charset="0"/>
              </a:rPr>
              <a:t>HIV RNA  ≥5000 copies/mL</a:t>
            </a:r>
            <a:endParaRPr lang="en-US" sz="2900" b="1" dirty="0">
              <a:cs typeface="Arial"/>
            </a:endParaRPr>
          </a:p>
          <a:p>
            <a:pPr>
              <a:lnSpc>
                <a:spcPct val="120000"/>
              </a:lnSpc>
            </a:pPr>
            <a:r>
              <a:rPr lang="en-US" sz="2900" b="1" dirty="0">
                <a:latin typeface="Arial" pitchFamily="22" charset="0"/>
              </a:rPr>
              <a:t>Treatment Arms (all once daily)</a:t>
            </a:r>
          </a:p>
          <a:p>
            <a:pPr lvl="1">
              <a:lnSpc>
                <a:spcPct val="120000"/>
              </a:lnSpc>
            </a:pPr>
            <a:r>
              <a:rPr lang="en-US" sz="2900" dirty="0">
                <a:latin typeface="Arial" pitchFamily="22" charset="0"/>
              </a:rPr>
              <a:t>Atazanavir-cobicistat (300/150 mg) + TDF-FTC</a:t>
            </a:r>
          </a:p>
          <a:p>
            <a:pPr lvl="1">
              <a:lnSpc>
                <a:spcPct val="120000"/>
              </a:lnSpc>
            </a:pPr>
            <a:r>
              <a:rPr lang="en-US" sz="2900" dirty="0">
                <a:cs typeface="Arial"/>
              </a:rPr>
              <a:t>Atazanavir 300 mg + Ritonavir 100 mg + TDF-FTC</a:t>
            </a:r>
            <a:endParaRPr lang="en-US" dirty="0"/>
          </a:p>
        </p:txBody>
      </p:sp>
      <p:sp>
        <p:nvSpPr>
          <p:cNvPr id="24" name="Rectangle 7"/>
          <p:cNvSpPr>
            <a:spLocks noChangeArrowheads="1"/>
          </p:cNvSpPr>
          <p:nvPr/>
        </p:nvSpPr>
        <p:spPr bwMode="ltGray">
          <a:xfrm>
            <a:off x="5826702" y="1641423"/>
            <a:ext cx="2827439" cy="921254"/>
          </a:xfrm>
          <a:prstGeom prst="rect">
            <a:avLst/>
          </a:prstGeom>
          <a:solidFill>
            <a:schemeClr val="accent1">
              <a:lumMod val="20000"/>
              <a:lumOff val="80000"/>
            </a:scheme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lnSpc>
                <a:spcPts val="1350"/>
              </a:lnSpc>
              <a:spcBef>
                <a:spcPts val="450"/>
              </a:spcBef>
            </a:pPr>
            <a:r>
              <a:rPr lang="en-US" sz="1200" b="1" dirty="0">
                <a:solidFill>
                  <a:srgbClr val="000000"/>
                </a:solidFill>
                <a:latin typeface="Arial"/>
                <a:cs typeface="Arial"/>
              </a:rPr>
              <a:t>Atazanavir-cobicistat + </a:t>
            </a:r>
            <a:br>
              <a:rPr lang="en-US" sz="1200" b="1" dirty="0">
                <a:solidFill>
                  <a:srgbClr val="000000"/>
                </a:solidFill>
                <a:latin typeface="Arial"/>
                <a:cs typeface="Arial"/>
              </a:rPr>
            </a:br>
            <a:r>
              <a:rPr lang="en-US" sz="1200" b="1" dirty="0">
                <a:solidFill>
                  <a:srgbClr val="000000"/>
                </a:solidFill>
                <a:latin typeface="Arial"/>
                <a:cs typeface="Arial"/>
              </a:rPr>
              <a:t>Tenofovir DF-Emtricitabine </a:t>
            </a:r>
            <a:br>
              <a:rPr lang="en-US" sz="1200" b="1" dirty="0">
                <a:solidFill>
                  <a:srgbClr val="000000"/>
                </a:solidFill>
                <a:latin typeface="Arial"/>
                <a:cs typeface="Arial"/>
              </a:rPr>
            </a:br>
            <a:r>
              <a:rPr lang="en-US" sz="1050" dirty="0">
                <a:solidFill>
                  <a:srgbClr val="000000"/>
                </a:solidFill>
                <a:latin typeface="Arial"/>
                <a:cs typeface="Arial"/>
              </a:rPr>
              <a:t>(n = 344)</a:t>
            </a:r>
          </a:p>
        </p:txBody>
      </p:sp>
      <p:sp>
        <p:nvSpPr>
          <p:cNvPr id="33" name="Rectangle 7"/>
          <p:cNvSpPr>
            <a:spLocks noChangeArrowheads="1"/>
          </p:cNvSpPr>
          <p:nvPr/>
        </p:nvSpPr>
        <p:spPr bwMode="ltGray">
          <a:xfrm>
            <a:off x="5826702" y="3322378"/>
            <a:ext cx="2827439" cy="921254"/>
          </a:xfrm>
          <a:prstGeom prst="rect">
            <a:avLst/>
          </a:prstGeom>
          <a:solidFill>
            <a:schemeClr val="accent2">
              <a:lumMod val="20000"/>
              <a:lumOff val="80000"/>
            </a:scheme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spcBef>
                <a:spcPts val="450"/>
              </a:spcBef>
            </a:pPr>
            <a:r>
              <a:rPr lang="en-US" sz="1200" b="1" dirty="0">
                <a:solidFill>
                  <a:srgbClr val="000000"/>
                </a:solidFill>
                <a:latin typeface="Arial"/>
                <a:cs typeface="Arial"/>
              </a:rPr>
              <a:t>Atazanavir + ritonavir Tenofovir DF-Emtricitabine </a:t>
            </a:r>
            <a:br>
              <a:rPr lang="en-US" sz="1200" b="1" dirty="0">
                <a:solidFill>
                  <a:srgbClr val="000000"/>
                </a:solidFill>
                <a:latin typeface="Arial"/>
                <a:cs typeface="Arial"/>
              </a:rPr>
            </a:br>
            <a:r>
              <a:rPr lang="en-US" sz="1050" dirty="0">
                <a:solidFill>
                  <a:srgbClr val="000000"/>
                </a:solidFill>
                <a:latin typeface="Arial"/>
                <a:cs typeface="Arial"/>
              </a:rPr>
              <a:t>(n = 348)</a:t>
            </a:r>
          </a:p>
        </p:txBody>
      </p:sp>
      <p:sp>
        <p:nvSpPr>
          <p:cNvPr id="9" name="Line 11">
            <a:extLst>
              <a:ext uri="{FF2B5EF4-FFF2-40B4-BE49-F238E27FC236}">
                <a16:creationId xmlns:a16="http://schemas.microsoft.com/office/drawing/2014/main" id="{36C61BAA-DBEF-1A85-680C-593031600995}"/>
              </a:ext>
            </a:extLst>
          </p:cNvPr>
          <p:cNvSpPr>
            <a:spLocks noChangeAspect="1" noChangeShapeType="1"/>
          </p:cNvSpPr>
          <p:nvPr/>
        </p:nvSpPr>
        <p:spPr bwMode="auto">
          <a:xfrm rot="20430663">
            <a:off x="5070737" y="2852274"/>
            <a:ext cx="548640" cy="871421"/>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Tree>
    <p:extLst>
      <p:ext uri="{BB962C8B-B14F-4D97-AF65-F5344CB8AC3E}">
        <p14:creationId xmlns:p14="http://schemas.microsoft.com/office/powerpoint/2010/main" val="243480744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Atazanavir + [Cobicistat or Ritonavir] + TDF-FTC (Phase 3)</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Study 114: Results</a:t>
            </a:r>
            <a:endParaRPr lang="en-US" sz="2000" dirty="0"/>
          </a:p>
        </p:txBody>
      </p:sp>
      <p:sp>
        <p:nvSpPr>
          <p:cNvPr id="5" name="Text Placeholder 4"/>
          <p:cNvSpPr>
            <a:spLocks noGrp="1"/>
          </p:cNvSpPr>
          <p:nvPr>
            <p:ph type="body" sz="quarter" idx="15"/>
          </p:nvPr>
        </p:nvSpPr>
        <p:spPr/>
        <p:txBody>
          <a:bodyPr/>
          <a:lstStyle/>
          <a:p>
            <a:pPr defTabSz="342900">
              <a:lnSpc>
                <a:spcPct val="85000"/>
              </a:lnSpc>
            </a:pPr>
            <a:r>
              <a:rPr lang="en-US" dirty="0">
                <a:latin typeface="Arial" pitchFamily="-110" charset="0"/>
                <a:ea typeface="ＭＳ Ｐゴシック" pitchFamily="-110" charset="-128"/>
                <a:cs typeface="ＭＳ Ｐゴシック" pitchFamily="-110" charset="-128"/>
              </a:rPr>
              <a:t>Week 48: Virologic Response (ITT, Missing=Failure)</a:t>
            </a:r>
          </a:p>
        </p:txBody>
      </p:sp>
      <p:sp>
        <p:nvSpPr>
          <p:cNvPr id="6" name="Content Placeholder 5"/>
          <p:cNvSpPr>
            <a:spLocks noGrp="1"/>
          </p:cNvSpPr>
          <p:nvPr>
            <p:ph type="body" sz="quarter" idx="16"/>
          </p:nvPr>
        </p:nvSpPr>
        <p:spPr/>
        <p:txBody>
          <a:bodyPr/>
          <a:lstStyle/>
          <a:p>
            <a:r>
              <a:rPr lang="en-US" dirty="0"/>
              <a:t>Source: </a:t>
            </a:r>
            <a:r>
              <a:rPr lang="en-US" dirty="0">
                <a:latin typeface="Arial" pitchFamily="31" charset="0"/>
              </a:rPr>
              <a:t>Gallant JE, et al. </a:t>
            </a:r>
            <a:r>
              <a:rPr lang="pt-BR" dirty="0">
                <a:latin typeface="Arial" pitchFamily="31" charset="0"/>
              </a:rPr>
              <a:t>J </a:t>
            </a:r>
            <a:r>
              <a:rPr lang="pt-BR" dirty="0" err="1">
                <a:latin typeface="Arial" pitchFamily="31" charset="0"/>
              </a:rPr>
              <a:t>Infect</a:t>
            </a:r>
            <a:r>
              <a:rPr lang="pt-BR" dirty="0">
                <a:latin typeface="Arial" pitchFamily="31" charset="0"/>
              </a:rPr>
              <a:t> </a:t>
            </a:r>
            <a:r>
              <a:rPr lang="pt-BR" dirty="0" err="1">
                <a:latin typeface="Arial" pitchFamily="31" charset="0"/>
              </a:rPr>
              <a:t>Dis</a:t>
            </a:r>
            <a:r>
              <a:rPr lang="pt-BR" dirty="0">
                <a:latin typeface="Arial" pitchFamily="31" charset="0"/>
              </a:rPr>
              <a:t>. 2013;208:32-9.</a:t>
            </a:r>
            <a:endParaRPr lang="en-US" dirty="0">
              <a:latin typeface="Arial" pitchFamily="31" charset="0"/>
            </a:endParaRPr>
          </a:p>
        </p:txBody>
      </p:sp>
      <p:graphicFrame>
        <p:nvGraphicFramePr>
          <p:cNvPr id="14" name="Chart 13"/>
          <p:cNvGraphicFramePr>
            <a:graphicFrameLocks/>
          </p:cNvGraphicFramePr>
          <p:nvPr>
            <p:extLst>
              <p:ext uri="{D42A27DB-BD31-4B8C-83A1-F6EECF244321}">
                <p14:modId xmlns:p14="http://schemas.microsoft.com/office/powerpoint/2010/main" val="1387530556"/>
              </p:ext>
            </p:extLst>
          </p:nvPr>
        </p:nvGraphicFramePr>
        <p:xfrm>
          <a:off x="675314" y="1371601"/>
          <a:ext cx="7772400" cy="3200400"/>
        </p:xfrm>
        <a:graphic>
          <a:graphicData uri="http://schemas.openxmlformats.org/drawingml/2006/chart">
            <c:chart xmlns:c="http://schemas.openxmlformats.org/drawingml/2006/chart" xmlns:r="http://schemas.openxmlformats.org/officeDocument/2006/relationships" r:id="rId2"/>
          </a:graphicData>
        </a:graphic>
      </p:graphicFrame>
      <p:cxnSp>
        <p:nvCxnSpPr>
          <p:cNvPr id="15" name="Straight Connector 14"/>
          <p:cNvCxnSpPr/>
          <p:nvPr/>
        </p:nvCxnSpPr>
        <p:spPr>
          <a:xfrm>
            <a:off x="4191024" y="4300982"/>
            <a:ext cx="3767959"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2005529" y="3775939"/>
            <a:ext cx="760685" cy="25391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50" dirty="0">
                <a:solidFill>
                  <a:srgbClr val="FFFFFF"/>
                </a:solidFill>
                <a:latin typeface="Arial" panose="020B0604020202020204" pitchFamily="34" charset="0"/>
                <a:cs typeface="Arial" panose="020B0604020202020204" pitchFamily="34" charset="0"/>
              </a:rPr>
              <a:t>293/344</a:t>
            </a:r>
          </a:p>
        </p:txBody>
      </p:sp>
      <p:sp>
        <p:nvSpPr>
          <p:cNvPr id="17" name="TextBox 16"/>
          <p:cNvSpPr txBox="1"/>
          <p:nvPr/>
        </p:nvSpPr>
        <p:spPr>
          <a:xfrm>
            <a:off x="2791836" y="3769820"/>
            <a:ext cx="760685" cy="25391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50" dirty="0">
                <a:solidFill>
                  <a:srgbClr val="FFFFFF"/>
                </a:solidFill>
                <a:latin typeface="Arial" panose="020B0604020202020204" pitchFamily="34" charset="0"/>
                <a:cs typeface="Arial" panose="020B0604020202020204" pitchFamily="34" charset="0"/>
              </a:rPr>
              <a:t>304/348</a:t>
            </a:r>
          </a:p>
        </p:txBody>
      </p:sp>
      <p:sp>
        <p:nvSpPr>
          <p:cNvPr id="18" name="TextBox 17"/>
          <p:cNvSpPr txBox="1"/>
          <p:nvPr/>
        </p:nvSpPr>
        <p:spPr>
          <a:xfrm>
            <a:off x="4191024" y="3775939"/>
            <a:ext cx="772993" cy="25391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50" dirty="0">
                <a:solidFill>
                  <a:srgbClr val="FFFFFF"/>
                </a:solidFill>
                <a:latin typeface="Arial" panose="020B0604020202020204" pitchFamily="34" charset="0"/>
                <a:cs typeface="Arial" panose="020B0604020202020204" pitchFamily="34" charset="0"/>
              </a:rPr>
              <a:t>179/212</a:t>
            </a:r>
          </a:p>
        </p:txBody>
      </p:sp>
      <p:sp>
        <p:nvSpPr>
          <p:cNvPr id="19" name="TextBox 18"/>
          <p:cNvSpPr txBox="1"/>
          <p:nvPr/>
        </p:nvSpPr>
        <p:spPr>
          <a:xfrm>
            <a:off x="4964017" y="3775939"/>
            <a:ext cx="779911" cy="25391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50" dirty="0">
                <a:solidFill>
                  <a:srgbClr val="FFFFFF"/>
                </a:solidFill>
                <a:latin typeface="Arial" panose="020B0604020202020204" pitchFamily="34" charset="0"/>
                <a:cs typeface="Arial" panose="020B0604020202020204" pitchFamily="34" charset="0"/>
              </a:rPr>
              <a:t>181/205</a:t>
            </a:r>
          </a:p>
        </p:txBody>
      </p:sp>
      <p:sp>
        <p:nvSpPr>
          <p:cNvPr id="20" name="TextBox 19"/>
          <p:cNvSpPr txBox="1"/>
          <p:nvPr/>
        </p:nvSpPr>
        <p:spPr>
          <a:xfrm>
            <a:off x="6382431" y="3775939"/>
            <a:ext cx="740980" cy="25391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50" dirty="0">
                <a:solidFill>
                  <a:srgbClr val="FFFFFF"/>
                </a:solidFill>
                <a:latin typeface="Arial" panose="020B0604020202020204" pitchFamily="34" charset="0"/>
                <a:cs typeface="Arial" panose="020B0604020202020204" pitchFamily="34" charset="0"/>
              </a:rPr>
              <a:t>114/132</a:t>
            </a:r>
          </a:p>
        </p:txBody>
      </p:sp>
      <p:sp>
        <p:nvSpPr>
          <p:cNvPr id="21" name="TextBox 20"/>
          <p:cNvSpPr txBox="1"/>
          <p:nvPr/>
        </p:nvSpPr>
        <p:spPr>
          <a:xfrm>
            <a:off x="7123411" y="3775939"/>
            <a:ext cx="779430" cy="25391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50" dirty="0">
                <a:solidFill>
                  <a:srgbClr val="FFFFFF"/>
                </a:solidFill>
                <a:latin typeface="Arial" panose="020B0604020202020204" pitchFamily="34" charset="0"/>
                <a:cs typeface="Arial" panose="020B0604020202020204" pitchFamily="34" charset="0"/>
              </a:rPr>
              <a:t>123/143</a:t>
            </a:r>
          </a:p>
        </p:txBody>
      </p:sp>
    </p:spTree>
    <p:extLst>
      <p:ext uri="{BB962C8B-B14F-4D97-AF65-F5344CB8AC3E}">
        <p14:creationId xmlns:p14="http://schemas.microsoft.com/office/powerpoint/2010/main" val="260320865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Atazanavir + [Cobicistat or Ritonavir] + TDF-FTC (Phase 3)</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Study 114: Results</a:t>
            </a:r>
            <a:endParaRPr lang="en-US" sz="2000" dirty="0"/>
          </a:p>
        </p:txBody>
      </p:sp>
      <p:sp>
        <p:nvSpPr>
          <p:cNvPr id="5" name="Text Placeholder 4"/>
          <p:cNvSpPr>
            <a:spLocks noGrp="1"/>
          </p:cNvSpPr>
          <p:nvPr>
            <p:ph type="body" sz="quarter" idx="15"/>
          </p:nvPr>
        </p:nvSpPr>
        <p:spPr/>
        <p:txBody>
          <a:bodyPr/>
          <a:lstStyle/>
          <a:p>
            <a:pPr defTabSz="342900">
              <a:lnSpc>
                <a:spcPct val="85000"/>
              </a:lnSpc>
            </a:pPr>
            <a:r>
              <a:rPr lang="en-US" dirty="0">
                <a:latin typeface="Arial" pitchFamily="-110" charset="0"/>
                <a:ea typeface="ＭＳ Ｐゴシック" pitchFamily="-110" charset="-128"/>
                <a:cs typeface="ＭＳ Ｐゴシック" pitchFamily="-110" charset="-128"/>
              </a:rPr>
              <a:t>Adverse Events (AE) and Treatment Discontinuations </a:t>
            </a:r>
          </a:p>
        </p:txBody>
      </p:sp>
      <p:sp>
        <p:nvSpPr>
          <p:cNvPr id="6" name="Content Placeholder 5"/>
          <p:cNvSpPr>
            <a:spLocks noGrp="1"/>
          </p:cNvSpPr>
          <p:nvPr>
            <p:ph type="body" sz="quarter" idx="16"/>
          </p:nvPr>
        </p:nvSpPr>
        <p:spPr/>
        <p:txBody>
          <a:bodyPr/>
          <a:lstStyle/>
          <a:p>
            <a:r>
              <a:rPr lang="en-US" dirty="0"/>
              <a:t>Source: </a:t>
            </a:r>
            <a:r>
              <a:rPr lang="en-US" dirty="0">
                <a:latin typeface="Arial" pitchFamily="31" charset="0"/>
              </a:rPr>
              <a:t>Gallant JE, et al. </a:t>
            </a:r>
            <a:r>
              <a:rPr lang="pt-BR" dirty="0">
                <a:latin typeface="Arial" pitchFamily="31" charset="0"/>
              </a:rPr>
              <a:t>J </a:t>
            </a:r>
            <a:r>
              <a:rPr lang="pt-BR" dirty="0" err="1">
                <a:latin typeface="Arial" pitchFamily="31" charset="0"/>
              </a:rPr>
              <a:t>Infect</a:t>
            </a:r>
            <a:r>
              <a:rPr lang="pt-BR" dirty="0">
                <a:latin typeface="Arial" pitchFamily="31" charset="0"/>
              </a:rPr>
              <a:t> </a:t>
            </a:r>
            <a:r>
              <a:rPr lang="pt-BR" dirty="0" err="1">
                <a:latin typeface="Arial" pitchFamily="31" charset="0"/>
              </a:rPr>
              <a:t>Dis</a:t>
            </a:r>
            <a:r>
              <a:rPr lang="pt-BR" dirty="0">
                <a:latin typeface="Arial" pitchFamily="31" charset="0"/>
              </a:rPr>
              <a:t>. 2013;208:32-9.</a:t>
            </a:r>
            <a:endParaRPr lang="en-US" dirty="0">
              <a:latin typeface="Arial" pitchFamily="31" charset="0"/>
            </a:endParaRPr>
          </a:p>
        </p:txBody>
      </p:sp>
      <p:graphicFrame>
        <p:nvGraphicFramePr>
          <p:cNvPr id="7" name="Chart 6"/>
          <p:cNvGraphicFramePr>
            <a:graphicFrameLocks/>
          </p:cNvGraphicFramePr>
          <p:nvPr>
            <p:extLst>
              <p:ext uri="{D42A27DB-BD31-4B8C-83A1-F6EECF244321}">
                <p14:modId xmlns:p14="http://schemas.microsoft.com/office/powerpoint/2010/main" val="2924513157"/>
              </p:ext>
            </p:extLst>
          </p:nvPr>
        </p:nvGraphicFramePr>
        <p:xfrm>
          <a:off x="674916" y="1371601"/>
          <a:ext cx="7772400" cy="3383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284188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Atazanavir + [Cobicistat or Ritonavir] + TDF-FTC (Phase 3)</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Study 114: Conclusions</a:t>
            </a:r>
            <a:endParaRPr lang="en-US" sz="2000" dirty="0"/>
          </a:p>
        </p:txBody>
      </p:sp>
      <p:sp>
        <p:nvSpPr>
          <p:cNvPr id="4" name="Text Placeholder 3"/>
          <p:cNvSpPr>
            <a:spLocks noGrp="1"/>
          </p:cNvSpPr>
          <p:nvPr>
            <p:ph type="body" sz="quarter" idx="16"/>
          </p:nvPr>
        </p:nvSpPr>
        <p:spPr/>
        <p:txBody>
          <a:bodyPr/>
          <a:lstStyle/>
          <a:p>
            <a:r>
              <a:rPr lang="en-US" dirty="0"/>
              <a:t>Source: </a:t>
            </a:r>
            <a:r>
              <a:rPr lang="en-US" dirty="0">
                <a:latin typeface="Arial" pitchFamily="31" charset="0"/>
              </a:rPr>
              <a:t>Gallant JE, et al. </a:t>
            </a:r>
            <a:r>
              <a:rPr lang="pt-BR" dirty="0">
                <a:latin typeface="Arial" pitchFamily="31" charset="0"/>
              </a:rPr>
              <a:t>J Infect Dis. 2013;208:32-9.</a:t>
            </a:r>
            <a:endParaRPr lang="en-US" dirty="0">
              <a:latin typeface="Arial" pitchFamily="31" charset="0"/>
            </a:endParaRPr>
          </a:p>
        </p:txBody>
      </p:sp>
      <p:sp>
        <p:nvSpPr>
          <p:cNvPr id="3" name="Content Placeholder 2"/>
          <p:cNvSpPr>
            <a:spLocks noGrp="1"/>
          </p:cNvSpPr>
          <p:nvPr>
            <p:ph sz="half" idx="2"/>
          </p:nvPr>
        </p:nvSpPr>
        <p:spPr>
          <a:xfrm>
            <a:off x="-18168" y="2123866"/>
            <a:ext cx="9180576" cy="1574460"/>
          </a:xfrm>
        </p:spPr>
        <p:txBody>
          <a:bodyPr>
            <a:noAutofit/>
          </a:bodyPr>
          <a:lstStyle/>
          <a:p>
            <a:pPr>
              <a:lnSpc>
                <a:spcPts val="2800"/>
              </a:lnSpc>
            </a:pPr>
            <a:r>
              <a:rPr lang="en-US" b="1" dirty="0">
                <a:solidFill>
                  <a:srgbClr val="C00000"/>
                </a:solidFill>
                <a:latin typeface="Arial"/>
                <a:cs typeface="Arial"/>
              </a:rPr>
              <a:t>Conclusions</a:t>
            </a:r>
            <a:r>
              <a:rPr lang="en-US" dirty="0">
                <a:solidFill>
                  <a:schemeClr val="tx1"/>
                </a:solidFill>
                <a:latin typeface="Arial"/>
                <a:cs typeface="Arial"/>
              </a:rPr>
              <a:t>: </a:t>
            </a:r>
            <a:r>
              <a:rPr lang="en-US" dirty="0">
                <a:cs typeface="Arial"/>
              </a:rPr>
              <a:t>“COBI was noninferior to RTV in combination with ATV plus FTC/TDF at week 48. Both regimens achieved high rates of virologic success. Safety and tolerability profiles of the 2 regimens were comparable. Once-daily COBI is a safe and effective pharmacoenhancer of the protease inhibitor ATV.”</a:t>
            </a:r>
            <a:endParaRPr lang="en-US" dirty="0"/>
          </a:p>
        </p:txBody>
      </p:sp>
    </p:spTree>
    <p:extLst>
      <p:ext uri="{BB962C8B-B14F-4D97-AF65-F5344CB8AC3E}">
        <p14:creationId xmlns:p14="http://schemas.microsoft.com/office/powerpoint/2010/main" val="26126641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04466"/>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56536</TotalTime>
  <Words>350</Words>
  <Application>Microsoft Macintosh PowerPoint</Application>
  <PresentationFormat>On-screen Show (16:9)</PresentationFormat>
  <Paragraphs>32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Corbel</vt:lpstr>
      <vt:lpstr>Geneva</vt:lpstr>
      <vt:lpstr>Lucida Grande</vt:lpstr>
      <vt:lpstr>Times New Roman</vt:lpstr>
      <vt:lpstr>NCRC</vt:lpstr>
      <vt:lpstr>Atazanavir + [Cobicistat or Ritonavir] + TDF-FTC (Phase 3) Study 114</vt:lpstr>
      <vt:lpstr>Atazanavir + [Cobicistat or Ritonavir] + TDF-FTC (Phase 3) Study 114: Study Design</vt:lpstr>
      <vt:lpstr>Atazanavir + [Cobicistat or Ritonavir] + TDF-FTC (Phase 3) Study 114: Results</vt:lpstr>
      <vt:lpstr>Atazanavir + [Cobicistat or Ritonavir] + TDF-FTC (Phase 3) Study 114: Results</vt:lpstr>
      <vt:lpstr>Atazanavir + [Cobicistat or Ritonavir] + TDF-FTC (Phase 3) Study 114: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2422</cp:revision>
  <cp:lastPrinted>2008-02-05T14:34:24Z</cp:lastPrinted>
  <dcterms:created xsi:type="dcterms:W3CDTF">2010-11-28T05:36:22Z</dcterms:created>
  <dcterms:modified xsi:type="dcterms:W3CDTF">2023-09-19T17:01:45Z</dcterms:modified>
</cp:coreProperties>
</file>