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3"/>
  </p:notesMasterIdLst>
  <p:handoutMasterIdLst>
    <p:handoutMasterId r:id="rId24"/>
  </p:handoutMasterIdLst>
  <p:sldIdLst>
    <p:sldId id="4513" r:id="rId2"/>
    <p:sldId id="4515" r:id="rId3"/>
    <p:sldId id="4516" r:id="rId4"/>
    <p:sldId id="4517" r:id="rId5"/>
    <p:sldId id="4518" r:id="rId6"/>
    <p:sldId id="4519" r:id="rId7"/>
    <p:sldId id="4520" r:id="rId8"/>
    <p:sldId id="4521" r:id="rId9"/>
    <p:sldId id="4522" r:id="rId10"/>
    <p:sldId id="4523" r:id="rId11"/>
    <p:sldId id="4524" r:id="rId12"/>
    <p:sldId id="4525" r:id="rId13"/>
    <p:sldId id="4526" r:id="rId14"/>
    <p:sldId id="4527" r:id="rId15"/>
    <p:sldId id="4528" r:id="rId16"/>
    <p:sldId id="4529" r:id="rId17"/>
    <p:sldId id="4530" r:id="rId18"/>
    <p:sldId id="4531" r:id="rId19"/>
    <p:sldId id="4532" r:id="rId20"/>
    <p:sldId id="4533" r:id="rId21"/>
    <p:sldId id="4514" r:id="rId2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7"/>
    <a:srgbClr val="0084E6"/>
    <a:srgbClr val="00497F"/>
    <a:srgbClr val="26527F"/>
    <a:srgbClr val="668C40"/>
    <a:srgbClr val="5B8036"/>
    <a:srgbClr val="AD76BA"/>
    <a:srgbClr val="6B467B"/>
    <a:srgbClr val="468593"/>
    <a:srgbClr val="294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7" autoAdjust="0"/>
    <p:restoredTop sz="90679" autoAdjust="0"/>
  </p:normalViewPr>
  <p:slideViewPr>
    <p:cSldViewPr snapToGrid="0" showGuides="1">
      <p:cViewPr varScale="1">
        <p:scale>
          <a:sx n="118" d="100"/>
          <a:sy n="118" d="100"/>
        </p:scale>
        <p:origin x="200" y="73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39436982142"/>
          <c:y val="0.11461340769903762"/>
          <c:w val="0.84453618644891604"/>
          <c:h val="0.75215229172742293"/>
        </c:manualLayout>
      </c:layout>
      <c:barChart>
        <c:barDir val="col"/>
        <c:grouping val="clustered"/>
        <c:varyColors val="0"/>
        <c:ser>
          <c:idx val="0"/>
          <c:order val="0"/>
          <c:tx>
            <c:strRef>
              <c:f>Sheet1!$B$1</c:f>
              <c:strCache>
                <c:ptCount val="1"/>
                <c:pt idx="0">
                  <c:v>Atazanavir-cobicistat + TDF-FTC</c:v>
                </c:pt>
              </c:strCache>
            </c:strRef>
          </c:tx>
          <c:spPr>
            <a:gradFill>
              <a:gsLst>
                <a:gs pos="0">
                  <a:srgbClr val="00497F"/>
                </a:gs>
                <a:gs pos="99000">
                  <a:srgbClr val="0084E6"/>
                </a:gs>
              </a:gsLst>
              <a:lin ang="0" scaled="1"/>
            </a:gradFill>
            <a:ln w="12700">
              <a:solidFill>
                <a:schemeClr val="tx1"/>
              </a:solidFill>
            </a:ln>
            <a:effectLst/>
            <a:scene3d>
              <a:camera prst="orthographicFront"/>
              <a:lightRig rig="threePt" dir="t"/>
            </a:scene3d>
            <a:sp3d>
              <a:bevelT w="38100" h="38100"/>
            </a:sp3d>
          </c:spPr>
          <c:invertIfNegative val="0"/>
          <c:dPt>
            <c:idx val="1"/>
            <c:invertIfNegative val="0"/>
            <c:bubble3D val="0"/>
            <c:spPr>
              <a:gradFill>
                <a:gsLst>
                  <a:gs pos="0">
                    <a:srgbClr val="00497F"/>
                  </a:gs>
                  <a:gs pos="99000">
                    <a:srgbClr val="0084E6"/>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46D2-4AC3-B42B-074E010C58AB}"/>
              </c:ext>
            </c:extLst>
          </c:dPt>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 </c:v>
                </c:pt>
              </c:strCache>
            </c:strRef>
          </c:cat>
          <c:val>
            <c:numRef>
              <c:f>Sheet1!$B$2:$B$3</c:f>
              <c:numCache>
                <c:formatCode>0</c:formatCode>
                <c:ptCount val="2"/>
                <c:pt idx="0">
                  <c:v>84</c:v>
                </c:pt>
                <c:pt idx="1">
                  <c:v>82</c:v>
                </c:pt>
              </c:numCache>
            </c:numRef>
          </c:val>
          <c:extLst>
            <c:ext xmlns:c16="http://schemas.microsoft.com/office/drawing/2014/chart" uri="{C3380CC4-5D6E-409C-BE32-E72D297353CC}">
              <c16:uniqueId val="{00000000-74F3-4D0B-A67C-A64325352EAE}"/>
            </c:ext>
          </c:extLst>
        </c:ser>
        <c:ser>
          <c:idx val="1"/>
          <c:order val="1"/>
          <c:tx>
            <c:strRef>
              <c:f>Sheet1!$C$1</c:f>
              <c:strCache>
                <c:ptCount val="1"/>
                <c:pt idx="0">
                  <c:v>Atazanavir + Ritonavir + TDF-FTC</c:v>
                </c:pt>
              </c:strCache>
            </c:strRef>
          </c:tx>
          <c:spPr>
            <a:gradFill>
              <a:gsLst>
                <a:gs pos="1000">
                  <a:srgbClr val="668C40"/>
                </a:gs>
                <a:gs pos="100000">
                  <a:srgbClr val="93D057"/>
                </a:gs>
              </a:gsLst>
              <a:lin ang="0" scaled="1"/>
            </a:gradFill>
            <a:ln w="6350">
              <a:noFill/>
            </a:ln>
            <a:effectLst/>
            <a:scene3d>
              <a:camera prst="orthographicFront"/>
              <a:lightRig rig="threePt" dir="t"/>
            </a:scene3d>
            <a:sp3d>
              <a:bevelT w="38100" h="38100"/>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 </c:v>
                </c:pt>
              </c:strCache>
            </c:strRef>
          </c:cat>
          <c:val>
            <c:numRef>
              <c:f>Sheet1!$C$2:$C$3</c:f>
              <c:numCache>
                <c:formatCode>0</c:formatCode>
                <c:ptCount val="2"/>
                <c:pt idx="0">
                  <c:v>86</c:v>
                </c:pt>
                <c:pt idx="1">
                  <c:v>86</c:v>
                </c:pt>
              </c:numCache>
            </c:numRef>
          </c:val>
          <c:extLst>
            <c:ext xmlns:c16="http://schemas.microsoft.com/office/drawing/2014/chart" uri="{C3380CC4-5D6E-409C-BE32-E72D297353CC}">
              <c16:uniqueId val="{00000001-74F3-4D0B-A67C-A64325352EAE}"/>
            </c:ext>
          </c:extLst>
        </c:ser>
        <c:dLbls>
          <c:showLegendKey val="0"/>
          <c:showVal val="1"/>
          <c:showCatName val="0"/>
          <c:showSerName val="0"/>
          <c:showPercent val="0"/>
          <c:showBubbleSize val="0"/>
        </c:dLbls>
        <c:gapWidth val="175"/>
        <c:axId val="-2017168744"/>
        <c:axId val="2042152920"/>
      </c:barChart>
      <c:catAx>
        <c:axId val="-2017168744"/>
        <c:scaling>
          <c:orientation val="minMax"/>
        </c:scaling>
        <c:delete val="0"/>
        <c:axPos val="b"/>
        <c:title>
          <c:tx>
            <c:rich>
              <a:bodyPr/>
              <a:lstStyle/>
              <a:p>
                <a:pPr>
                  <a:defRPr sz="1400"/>
                </a:pPr>
                <a:r>
                  <a:rPr lang="en-US" sz="1400"/>
                  <a:t>Study Week </a:t>
                </a:r>
              </a:p>
            </c:rich>
          </c:tx>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b="0"/>
            </a:pPr>
            <a:endParaRPr lang="en-US"/>
          </a:p>
        </c:txPr>
        <c:crossAx val="2042152920"/>
        <c:crosses val="autoZero"/>
        <c:auto val="1"/>
        <c:lblAlgn val="ctr"/>
        <c:lblOffset val="1"/>
        <c:tickLblSkip val="1"/>
        <c:tickMarkSkip val="1"/>
        <c:noMultiLvlLbl val="0"/>
      </c:catAx>
      <c:valAx>
        <c:axId val="2042152920"/>
        <c:scaling>
          <c:orientation val="minMax"/>
          <c:max val="100"/>
          <c:min val="0"/>
        </c:scaling>
        <c:delete val="0"/>
        <c:axPos val="l"/>
        <c:title>
          <c:tx>
            <c:rich>
              <a:bodyPr/>
              <a:lstStyle/>
              <a:p>
                <a:pPr>
                  <a:defRPr sz="1400"/>
                </a:pPr>
                <a:r>
                  <a:rPr lang="en-US" sz="1400"/>
                  <a:t>HIV RNA &lt;50 copies/mL (%)</a:t>
                </a:r>
              </a:p>
            </c:rich>
          </c:tx>
          <c:layout>
            <c:manualLayout>
              <c:xMode val="edge"/>
              <c:yMode val="edge"/>
              <c:x val="1.0624774844320931E-2"/>
              <c:y val="0.1388372460386896"/>
            </c:manualLayout>
          </c:layout>
          <c:overlay val="0"/>
        </c:title>
        <c:numFmt formatCode="0" sourceLinked="0"/>
        <c:majorTickMark val="out"/>
        <c:minorTickMark val="none"/>
        <c:tickLblPos val="nextTo"/>
        <c:spPr>
          <a:ln w="6350">
            <a:solidFill>
              <a:srgbClr val="000000"/>
            </a:solidFill>
          </a:ln>
        </c:spPr>
        <c:txPr>
          <a:bodyPr/>
          <a:lstStyle/>
          <a:p>
            <a:pPr>
              <a:defRPr sz="1200" b="0"/>
            </a:pPr>
            <a:endParaRPr lang="en-US"/>
          </a:p>
        </c:txPr>
        <c:crossAx val="-20171687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egendEntry>
        <c:idx val="1"/>
        <c:txPr>
          <a:bodyPr/>
          <a:lstStyle/>
          <a:p>
            <a:pPr algn="r">
              <a:defRPr sz="1400" b="0"/>
            </a:pPr>
            <a:endParaRPr lang="en-US"/>
          </a:p>
        </c:txPr>
      </c:legendEntry>
      <c:layout>
        <c:manualLayout>
          <c:xMode val="edge"/>
          <c:yMode val="edge"/>
          <c:x val="0.18490041685965725"/>
          <c:y val="3.1564072069116357E-2"/>
          <c:w val="0.78686802017394886"/>
          <c:h val="8.1576179701191798E-2"/>
        </c:manualLayout>
      </c:layout>
      <c:overlay val="0"/>
      <c:spPr>
        <a:noFill/>
      </c:spPr>
      <c:txPr>
        <a:bodyPr/>
        <a:lstStyle/>
        <a:p>
          <a:pPr algn="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6138129792599"/>
          <c:y val="0.14051712285964252"/>
          <c:w val="0.84453618644891604"/>
          <c:h val="0.7262482814648169"/>
        </c:manualLayout>
      </c:layout>
      <c:barChart>
        <c:barDir val="col"/>
        <c:grouping val="clustered"/>
        <c:varyColors val="0"/>
        <c:ser>
          <c:idx val="0"/>
          <c:order val="0"/>
          <c:tx>
            <c:strRef>
              <c:f>Sheet1!$B$1</c:f>
              <c:strCache>
                <c:ptCount val="1"/>
                <c:pt idx="0">
                  <c:v>Atazanavir/cobicistat + FTC-TDF</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dLbl>
              <c:idx val="3"/>
              <c:numFmt formatCode="0" sourceLinked="0"/>
              <c:spPr>
                <a:solidFill>
                  <a:sysClr val="window" lastClr="FFFFFF">
                    <a:alpha val="50000"/>
                  </a:sysClr>
                </a:solidFill>
              </c:spPr>
              <c:txPr>
                <a:bodyPr/>
                <a:lstStyle/>
                <a:p>
                  <a:pPr>
                    <a:defRPr b="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0D-4E52-9B59-890ADA719FF3}"/>
                </c:ext>
              </c:extLst>
            </c:dLbl>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Treatment-related AEs</c:v>
                </c:pt>
                <c:pt idx="1">
                  <c:v>Treatment discontinuation due to AEs</c:v>
                </c:pt>
                <c:pt idx="2">
                  <c:v>Ocular icterus/jaundice</c:v>
                </c:pt>
                <c:pt idx="3">
                  <c:v>Hyperbilirubinemia</c:v>
                </c:pt>
              </c:strCache>
            </c:strRef>
          </c:cat>
          <c:val>
            <c:numRef>
              <c:f>Sheet1!$B$2:$B$5</c:f>
              <c:numCache>
                <c:formatCode>0</c:formatCode>
                <c:ptCount val="4"/>
                <c:pt idx="0">
                  <c:v>36</c:v>
                </c:pt>
                <c:pt idx="1">
                  <c:v>4</c:v>
                </c:pt>
                <c:pt idx="2">
                  <c:v>14</c:v>
                </c:pt>
                <c:pt idx="3">
                  <c:v>96</c:v>
                </c:pt>
              </c:numCache>
            </c:numRef>
          </c:val>
          <c:extLst>
            <c:ext xmlns:c16="http://schemas.microsoft.com/office/drawing/2014/chart" uri="{C3380CC4-5D6E-409C-BE32-E72D297353CC}">
              <c16:uniqueId val="{00000001-310D-4E52-9B59-890ADA719FF3}"/>
            </c:ext>
          </c:extLst>
        </c:ser>
        <c:ser>
          <c:idx val="1"/>
          <c:order val="1"/>
          <c:tx>
            <c:strRef>
              <c:f>Sheet1!$C$1</c:f>
              <c:strCache>
                <c:ptCount val="1"/>
                <c:pt idx="0">
                  <c:v>Atazanavir/ritonavir + FTC-TDF</c:v>
                </c:pt>
              </c:strCache>
            </c:strRef>
          </c:tx>
          <c:spPr>
            <a:gradFill>
              <a:gsLst>
                <a:gs pos="1000">
                  <a:srgbClr val="668C40"/>
                </a:gs>
                <a:gs pos="100000">
                  <a:srgbClr val="93D057"/>
                </a:gs>
              </a:gsLst>
              <a:lin ang="0" scaled="1"/>
            </a:gradFill>
            <a:ln w="12700">
              <a:noFill/>
            </a:ln>
            <a:effectLst/>
            <a:scene3d>
              <a:camera prst="orthographicFront"/>
              <a:lightRig rig="threePt" dir="t"/>
            </a:scene3d>
            <a:sp3d>
              <a:bevelT w="38100" h="38100"/>
            </a:sp3d>
          </c:spPr>
          <c:invertIfNegative val="0"/>
          <c:dLbls>
            <c:dLbl>
              <c:idx val="3"/>
              <c:numFmt formatCode="0" sourceLinked="0"/>
              <c:spPr>
                <a:solidFill>
                  <a:sysClr val="window" lastClr="FFFFFF">
                    <a:alpha val="50000"/>
                  </a:sysClr>
                </a:solidFill>
              </c:spPr>
              <c:txPr>
                <a:bodyPr/>
                <a:lstStyle/>
                <a:p>
                  <a:pPr>
                    <a:defRPr b="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0D-4E52-9B59-890ADA719FF3}"/>
                </c:ext>
              </c:extLst>
            </c:dLbl>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Treatment-related AEs</c:v>
                </c:pt>
                <c:pt idx="1">
                  <c:v>Treatment discontinuation due to AEs</c:v>
                </c:pt>
                <c:pt idx="2">
                  <c:v>Ocular icterus/jaundice</c:v>
                </c:pt>
                <c:pt idx="3">
                  <c:v>Hyperbilirubinemia</c:v>
                </c:pt>
              </c:strCache>
            </c:strRef>
          </c:cat>
          <c:val>
            <c:numRef>
              <c:f>Sheet1!$C$2:$C$5</c:f>
              <c:numCache>
                <c:formatCode>0</c:formatCode>
                <c:ptCount val="4"/>
                <c:pt idx="0">
                  <c:v>48</c:v>
                </c:pt>
                <c:pt idx="1">
                  <c:v>3</c:v>
                </c:pt>
                <c:pt idx="2">
                  <c:v>17</c:v>
                </c:pt>
                <c:pt idx="3">
                  <c:v>100</c:v>
                </c:pt>
              </c:numCache>
            </c:numRef>
          </c:val>
          <c:extLst>
            <c:ext xmlns:c16="http://schemas.microsoft.com/office/drawing/2014/chart" uri="{C3380CC4-5D6E-409C-BE32-E72D297353CC}">
              <c16:uniqueId val="{00000003-310D-4E52-9B59-890ADA719FF3}"/>
            </c:ext>
          </c:extLst>
        </c:ser>
        <c:dLbls>
          <c:showLegendKey val="0"/>
          <c:showVal val="1"/>
          <c:showCatName val="0"/>
          <c:showSerName val="0"/>
          <c:showPercent val="0"/>
          <c:showBubbleSize val="0"/>
        </c:dLbls>
        <c:gapWidth val="75"/>
        <c:axId val="2135625672"/>
        <c:axId val="-2082757480"/>
      </c:barChart>
      <c:catAx>
        <c:axId val="2135625672"/>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100" b="0"/>
            </a:pPr>
            <a:endParaRPr lang="en-US"/>
          </a:p>
        </c:txPr>
        <c:crossAx val="-2082757480"/>
        <c:crosses val="autoZero"/>
        <c:auto val="1"/>
        <c:lblAlgn val="ctr"/>
        <c:lblOffset val="1"/>
        <c:tickLblSkip val="1"/>
        <c:tickMarkSkip val="1"/>
        <c:noMultiLvlLbl val="0"/>
      </c:catAx>
      <c:valAx>
        <c:axId val="-2082757480"/>
        <c:scaling>
          <c:orientation val="minMax"/>
          <c:max val="100"/>
          <c:min val="0"/>
        </c:scaling>
        <c:delete val="0"/>
        <c:axPos val="l"/>
        <c:title>
          <c:tx>
            <c:rich>
              <a:bodyPr/>
              <a:lstStyle/>
              <a:p>
                <a:pPr>
                  <a:defRPr sz="1400"/>
                </a:pPr>
                <a:r>
                  <a:rPr lang="en-US" sz="1400"/>
                  <a:t>Patients (%)</a:t>
                </a:r>
              </a:p>
            </c:rich>
          </c:tx>
          <c:layout>
            <c:manualLayout>
              <c:xMode val="edge"/>
              <c:yMode val="edge"/>
              <c:x val="1.9884076990376202E-2"/>
              <c:y val="0.29206241797900262"/>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13562567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11899619165251404"/>
          <c:y val="1.8543238735783025E-2"/>
          <c:w val="0.86148670652279602"/>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71288177469085801"/>
        </c:manualLayout>
      </c:layout>
      <c:barChart>
        <c:barDir val="col"/>
        <c:grouping val="clustered"/>
        <c:varyColors val="0"/>
        <c:ser>
          <c:idx val="0"/>
          <c:order val="0"/>
          <c:tx>
            <c:strRef>
              <c:f>Sheet1!$B$1</c:f>
              <c:strCache>
                <c:ptCount val="1"/>
                <c:pt idx="0">
                  <c:v>Atazanavir-Cobicistat + TDF-FTC</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dLbl>
              <c:idx val="0"/>
              <c:layout>
                <c:manualLayout>
                  <c:x val="0"/>
                  <c:y val="1.3020833333333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8A-4BBB-ADA4-D7878AC2ECB8}"/>
                </c:ext>
              </c:extLst>
            </c:dLbl>
            <c:dLbl>
              <c:idx val="1"/>
              <c:layout>
                <c:manualLayout>
                  <c:x val="1.6339869281045752E-3"/>
                  <c:y val="1.736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8A-4BBB-ADA4-D7878AC2ECB8}"/>
                </c:ext>
              </c:extLst>
            </c:dLbl>
            <c:dLbl>
              <c:idx val="2"/>
              <c:layout>
                <c:manualLayout>
                  <c:x val="0"/>
                  <c:y val="1.3020833333333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8A-4BBB-ADA4-D7878AC2EC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&lt;100,000 copies/mL</c:v>
                </c:pt>
                <c:pt idx="2">
                  <c:v>≥100,000 copies/mL</c:v>
                </c:pt>
              </c:strCache>
            </c:strRef>
          </c:cat>
          <c:val>
            <c:numRef>
              <c:f>Sheet1!$B$2:$B$4</c:f>
              <c:numCache>
                <c:formatCode>0.0</c:formatCode>
                <c:ptCount val="3"/>
                <c:pt idx="0">
                  <c:v>85.2</c:v>
                </c:pt>
                <c:pt idx="1">
                  <c:v>84.4</c:v>
                </c:pt>
                <c:pt idx="2">
                  <c:v>86.4</c:v>
                </c:pt>
              </c:numCache>
            </c:numRef>
          </c:val>
          <c:extLst>
            <c:ext xmlns:c16="http://schemas.microsoft.com/office/drawing/2014/chart" uri="{C3380CC4-5D6E-409C-BE32-E72D297353CC}">
              <c16:uniqueId val="{00000000-00DB-409A-A0C9-F9194B8D297E}"/>
            </c:ext>
          </c:extLst>
        </c:ser>
        <c:ser>
          <c:idx val="1"/>
          <c:order val="1"/>
          <c:tx>
            <c:strRef>
              <c:f>Sheet1!$C$1</c:f>
              <c:strCache>
                <c:ptCount val="1"/>
                <c:pt idx="0">
                  <c:v>Atazanavir + Ritonavir + TDF-FTC</c:v>
                </c:pt>
              </c:strCache>
            </c:strRef>
          </c:tx>
          <c:spPr>
            <a:gradFill>
              <a:gsLst>
                <a:gs pos="1000">
                  <a:srgbClr val="668C40"/>
                </a:gs>
                <a:gs pos="100000">
                  <a:srgbClr val="93D057"/>
                </a:gs>
              </a:gsLst>
              <a:lin ang="0" scaled="1"/>
            </a:gradFill>
            <a:ln w="12700">
              <a:noFill/>
            </a:ln>
            <a:effectLst/>
            <a:scene3d>
              <a:camera prst="orthographicFront"/>
              <a:lightRig rig="threePt" dir="t"/>
            </a:scene3d>
            <a:sp3d>
              <a:bevelT w="38100" h="38100"/>
            </a:sp3d>
          </c:spPr>
          <c:invertIfNegative val="0"/>
          <c:dLbls>
            <c:dLbl>
              <c:idx val="0"/>
              <c:layout>
                <c:manualLayout>
                  <c:x val="0"/>
                  <c:y val="6.510245789588801E-3"/>
                </c:manualLayout>
              </c:layout>
              <c:showLegendKey val="0"/>
              <c:showVal val="1"/>
              <c:showCatName val="0"/>
              <c:showSerName val="0"/>
              <c:showPercent val="0"/>
              <c:showBubbleSize val="0"/>
              <c:extLst>
                <c:ext xmlns:c15="http://schemas.microsoft.com/office/drawing/2012/chart" uri="{CE6537A1-D6FC-4f65-9D91-7224C49458BB}">
                  <c15:layout>
                    <c:manualLayout>
                      <c:w val="4.7973856209150324E-2"/>
                      <c:h val="6.8598261154855636E-2"/>
                    </c:manualLayout>
                  </c15:layout>
                </c:ext>
                <c:ext xmlns:c16="http://schemas.microsoft.com/office/drawing/2014/chart" uri="{C3380CC4-5D6E-409C-BE32-E72D297353CC}">
                  <c16:uniqueId val="{00000001-088A-4BBB-ADA4-D7878AC2ECB8}"/>
                </c:ext>
              </c:extLst>
            </c:dLbl>
            <c:dLbl>
              <c:idx val="1"/>
              <c:layout>
                <c:manualLayout>
                  <c:x val="-1.1982432384018818E-16"/>
                  <c:y val="1.736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8A-4BBB-ADA4-D7878AC2ECB8}"/>
                </c:ext>
              </c:extLst>
            </c:dLbl>
            <c:dLbl>
              <c:idx val="2"/>
              <c:layout>
                <c:manualLayout>
                  <c:x val="-3.2679738562091504E-3"/>
                  <c:y val="1.7361111111111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8A-4BBB-ADA4-D7878AC2EC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&lt;100,000 copies/mL</c:v>
                </c:pt>
                <c:pt idx="2">
                  <c:v>≥100,000 copies/mL</c:v>
                </c:pt>
              </c:strCache>
            </c:strRef>
          </c:cat>
          <c:val>
            <c:numRef>
              <c:f>Sheet1!$C$2:$C$4</c:f>
              <c:numCache>
                <c:formatCode>0.0</c:formatCode>
                <c:ptCount val="3"/>
                <c:pt idx="0">
                  <c:v>87.4</c:v>
                </c:pt>
                <c:pt idx="1">
                  <c:v>88.3</c:v>
                </c:pt>
                <c:pt idx="2">
                  <c:v>86</c:v>
                </c:pt>
              </c:numCache>
            </c:numRef>
          </c:val>
          <c:extLst>
            <c:ext xmlns:c16="http://schemas.microsoft.com/office/drawing/2014/chart" uri="{C3380CC4-5D6E-409C-BE32-E72D297353CC}">
              <c16:uniqueId val="{00000001-00DB-409A-A0C9-F9194B8D297E}"/>
            </c:ext>
          </c:extLst>
        </c:ser>
        <c:dLbls>
          <c:showLegendKey val="0"/>
          <c:showVal val="1"/>
          <c:showCatName val="0"/>
          <c:showSerName val="0"/>
          <c:showPercent val="0"/>
          <c:showBubbleSize val="0"/>
        </c:dLbls>
        <c:gapWidth val="75"/>
        <c:axId val="-2083022664"/>
        <c:axId val="-2092980456"/>
      </c:barChart>
      <c:catAx>
        <c:axId val="-2083022664"/>
        <c:scaling>
          <c:orientation val="minMax"/>
        </c:scaling>
        <c:delete val="0"/>
        <c:axPos val="b"/>
        <c:title>
          <c:tx>
            <c:rich>
              <a:bodyPr/>
              <a:lstStyle/>
              <a:p>
                <a:pPr>
                  <a:defRPr sz="1400"/>
                </a:pPr>
                <a:r>
                  <a:rPr lang="en-US" sz="1400"/>
                  <a:t>Baseline HIV RNA </a:t>
                </a:r>
              </a:p>
            </c:rich>
          </c:tx>
          <c:layout>
            <c:manualLayout>
              <c:xMode val="edge"/>
              <c:yMode val="edge"/>
              <c:x val="0.61076269878029965"/>
              <c:y val="0.9242460317460317"/>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92980456"/>
        <c:crosses val="autoZero"/>
        <c:auto val="1"/>
        <c:lblAlgn val="ctr"/>
        <c:lblOffset val="1"/>
        <c:tickLblSkip val="1"/>
        <c:tickMarkSkip val="1"/>
        <c:noMultiLvlLbl val="0"/>
      </c:catAx>
      <c:valAx>
        <c:axId val="-2092980456"/>
        <c:scaling>
          <c:orientation val="minMax"/>
          <c:max val="100"/>
          <c:min val="0"/>
        </c:scaling>
        <c:delete val="0"/>
        <c:axPos val="l"/>
        <c:title>
          <c:tx>
            <c:rich>
              <a:bodyPr/>
              <a:lstStyle/>
              <a:p>
                <a:pPr>
                  <a:defRPr sz="1400"/>
                </a:pPr>
                <a:r>
                  <a:rPr lang="en-US" sz="1400"/>
                  <a:t>HIV RNA &lt;50 copies/mL (%)</a:t>
                </a:r>
              </a:p>
            </c:rich>
          </c:tx>
          <c:layout>
            <c:manualLayout>
              <c:xMode val="edge"/>
              <c:yMode val="edge"/>
              <c:x val="5.9951881014873153E-3"/>
              <c:y val="0.1120803649543807"/>
            </c:manualLayout>
          </c:layout>
          <c:overlay val="0"/>
        </c:title>
        <c:numFmt formatCode="0" sourceLinked="0"/>
        <c:majorTickMark val="out"/>
        <c:minorTickMark val="none"/>
        <c:tickLblPos val="nextTo"/>
        <c:spPr>
          <a:ln w="6350">
            <a:solidFill>
              <a:srgbClr val="000000"/>
            </a:solidFill>
          </a:ln>
        </c:spPr>
        <c:crossAx val="-208302266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618573413617417"/>
          <c:y val="1.5802028652668415E-2"/>
          <c:w val="0.79304796459266125"/>
          <c:h val="0.10368766404199477"/>
        </c:manualLayout>
      </c:layout>
      <c:overlay val="0"/>
      <c:spPr>
        <a:noFill/>
      </c:spPr>
      <c:txPr>
        <a:bodyPr/>
        <a:lstStyle/>
        <a:p>
          <a:pP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271010241366905E-2"/>
          <c:y val="0.12638045244344459"/>
          <c:w val="0.87449256342957127"/>
          <c:h val="0.71434351956005504"/>
        </c:manualLayout>
      </c:layout>
      <c:barChart>
        <c:barDir val="col"/>
        <c:grouping val="clustered"/>
        <c:varyColors val="0"/>
        <c:ser>
          <c:idx val="0"/>
          <c:order val="0"/>
          <c:tx>
            <c:strRef>
              <c:f>Sheet1!$B$1</c:f>
              <c:strCache>
                <c:ptCount val="1"/>
                <c:pt idx="0">
                  <c:v>Atazanavir-Cobicistat + TDF-FTC</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Serious Adverse Events</c:v>
                </c:pt>
                <c:pt idx="1">
                  <c:v>Treatment stopped
(due to AE)</c:v>
                </c:pt>
                <c:pt idx="2">
                  <c:v>Jaundice</c:v>
                </c:pt>
                <c:pt idx="3">
                  <c:v>Hyperbilirubinemia</c:v>
                </c:pt>
              </c:strCache>
            </c:strRef>
          </c:cat>
          <c:val>
            <c:numRef>
              <c:f>Sheet1!$B$2:$B$5</c:f>
              <c:numCache>
                <c:formatCode>0</c:formatCode>
                <c:ptCount val="4"/>
                <c:pt idx="0">
                  <c:v>10</c:v>
                </c:pt>
                <c:pt idx="1">
                  <c:v>7</c:v>
                </c:pt>
                <c:pt idx="2">
                  <c:v>21</c:v>
                </c:pt>
                <c:pt idx="3">
                  <c:v>11</c:v>
                </c:pt>
              </c:numCache>
            </c:numRef>
          </c:val>
          <c:extLst>
            <c:ext xmlns:c16="http://schemas.microsoft.com/office/drawing/2014/chart" uri="{C3380CC4-5D6E-409C-BE32-E72D297353CC}">
              <c16:uniqueId val="{00000000-A64A-4A4C-BCA9-9040517AF9C5}"/>
            </c:ext>
          </c:extLst>
        </c:ser>
        <c:ser>
          <c:idx val="1"/>
          <c:order val="1"/>
          <c:tx>
            <c:strRef>
              <c:f>Sheet1!$C$1</c:f>
              <c:strCache>
                <c:ptCount val="1"/>
                <c:pt idx="0">
                  <c:v>Atazanavir + Ritonavir + TDF-FTC</c:v>
                </c:pt>
              </c:strCache>
            </c:strRef>
          </c:tx>
          <c:spPr>
            <a:gradFill>
              <a:gsLst>
                <a:gs pos="1000">
                  <a:srgbClr val="668C40"/>
                </a:gs>
                <a:gs pos="100000">
                  <a:srgbClr val="93D057"/>
                </a:gs>
              </a:gsLst>
              <a:lin ang="0" scaled="1"/>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Serious Adverse Events</c:v>
                </c:pt>
                <c:pt idx="1">
                  <c:v>Treatment stopped
(due to AE)</c:v>
                </c:pt>
                <c:pt idx="2">
                  <c:v>Jaundice</c:v>
                </c:pt>
                <c:pt idx="3">
                  <c:v>Hyperbilirubinemia</c:v>
                </c:pt>
              </c:strCache>
            </c:strRef>
          </c:cat>
          <c:val>
            <c:numRef>
              <c:f>Sheet1!$C$2:$C$5</c:f>
              <c:numCache>
                <c:formatCode>0</c:formatCode>
                <c:ptCount val="4"/>
                <c:pt idx="0">
                  <c:v>7</c:v>
                </c:pt>
                <c:pt idx="1">
                  <c:v>7</c:v>
                </c:pt>
                <c:pt idx="2">
                  <c:v>16</c:v>
                </c:pt>
                <c:pt idx="3">
                  <c:v>10</c:v>
                </c:pt>
              </c:numCache>
            </c:numRef>
          </c:val>
          <c:extLst>
            <c:ext xmlns:c16="http://schemas.microsoft.com/office/drawing/2014/chart" uri="{C3380CC4-5D6E-409C-BE32-E72D297353CC}">
              <c16:uniqueId val="{00000001-A64A-4A4C-BCA9-9040517AF9C5}"/>
            </c:ext>
          </c:extLst>
        </c:ser>
        <c:dLbls>
          <c:showLegendKey val="0"/>
          <c:showVal val="1"/>
          <c:showCatName val="0"/>
          <c:showSerName val="0"/>
          <c:showPercent val="0"/>
          <c:showBubbleSize val="0"/>
        </c:dLbls>
        <c:gapWidth val="75"/>
        <c:axId val="-2017194376"/>
        <c:axId val="-2083242520"/>
      </c:barChart>
      <c:catAx>
        <c:axId val="-20171943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b="0"/>
            </a:pPr>
            <a:endParaRPr lang="en-US"/>
          </a:p>
        </c:txPr>
        <c:crossAx val="-2083242520"/>
        <c:crosses val="autoZero"/>
        <c:auto val="1"/>
        <c:lblAlgn val="ctr"/>
        <c:lblOffset val="1"/>
        <c:tickLblSkip val="1"/>
        <c:tickMarkSkip val="1"/>
        <c:noMultiLvlLbl val="0"/>
      </c:catAx>
      <c:valAx>
        <c:axId val="-2083242520"/>
        <c:scaling>
          <c:orientation val="minMax"/>
          <c:max val="25"/>
          <c:min val="0"/>
        </c:scaling>
        <c:delete val="0"/>
        <c:axPos val="l"/>
        <c:title>
          <c:tx>
            <c:rich>
              <a:bodyPr/>
              <a:lstStyle/>
              <a:p>
                <a:pPr>
                  <a:defRPr sz="1400"/>
                </a:pPr>
                <a:r>
                  <a:rPr lang="en-US" sz="1400"/>
                  <a:t>Patients (%)</a:t>
                </a:r>
              </a:p>
            </c:rich>
          </c:tx>
          <c:layout>
            <c:manualLayout>
              <c:xMode val="edge"/>
              <c:yMode val="edge"/>
              <c:x val="0"/>
              <c:y val="0.294620697022693"/>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17194376"/>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15167593021460551"/>
          <c:y val="1.8543358318437099E-2"/>
          <c:w val="0.81900301065308012"/>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39436982142"/>
          <c:y val="0.13530902387201602"/>
          <c:w val="0.84453618644891604"/>
          <c:h val="0.68656587898663402"/>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 </c:v>
                </c:pt>
              </c:strCache>
            </c:strRef>
          </c:cat>
          <c:val>
            <c:numRef>
              <c:f>Sheet1!$B$2:$B$3</c:f>
              <c:numCache>
                <c:formatCode>0.0</c:formatCode>
                <c:ptCount val="2"/>
                <c:pt idx="0">
                  <c:v>90.4</c:v>
                </c:pt>
                <c:pt idx="1">
                  <c:v>82.2</c:v>
                </c:pt>
              </c:numCache>
            </c:numRef>
          </c:val>
          <c:extLst>
            <c:ext xmlns:c16="http://schemas.microsoft.com/office/drawing/2014/chart" uri="{C3380CC4-5D6E-409C-BE32-E72D297353CC}">
              <c16:uniqueId val="{00000000-3B71-4FCA-909B-2FC3638DC2BD}"/>
            </c:ext>
          </c:extLst>
        </c:ser>
        <c:dLbls>
          <c:showLegendKey val="0"/>
          <c:showVal val="1"/>
          <c:showCatName val="0"/>
          <c:showSerName val="0"/>
          <c:showPercent val="0"/>
          <c:showBubbleSize val="0"/>
        </c:dLbls>
        <c:gapWidth val="175"/>
        <c:axId val="-2017188536"/>
        <c:axId val="2134988872"/>
      </c:barChart>
      <c:catAx>
        <c:axId val="-2017188536"/>
        <c:scaling>
          <c:orientation val="minMax"/>
        </c:scaling>
        <c:delete val="0"/>
        <c:axPos val="b"/>
        <c:title>
          <c:tx>
            <c:rich>
              <a:bodyPr/>
              <a:lstStyle/>
              <a:p>
                <a:pPr>
                  <a:defRPr sz="1400"/>
                </a:pPr>
                <a:r>
                  <a:rPr lang="en-US" sz="1400"/>
                  <a:t>Study Week </a:t>
                </a:r>
              </a:p>
            </c:rich>
          </c:tx>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b="0"/>
            </a:pPr>
            <a:endParaRPr lang="en-US"/>
          </a:p>
        </c:txPr>
        <c:crossAx val="2134988872"/>
        <c:crosses val="autoZero"/>
        <c:auto val="1"/>
        <c:lblAlgn val="ctr"/>
        <c:lblOffset val="1"/>
        <c:tickLblSkip val="1"/>
        <c:tickMarkSkip val="1"/>
        <c:noMultiLvlLbl val="0"/>
      </c:catAx>
      <c:valAx>
        <c:axId val="2134988872"/>
        <c:scaling>
          <c:orientation val="minMax"/>
          <c:max val="100"/>
          <c:min val="0"/>
        </c:scaling>
        <c:delete val="0"/>
        <c:axPos val="l"/>
        <c:title>
          <c:tx>
            <c:rich>
              <a:bodyPr/>
              <a:lstStyle/>
              <a:p>
                <a:pPr>
                  <a:defRPr sz="1400"/>
                </a:pPr>
                <a:r>
                  <a:rPr lang="en-US" sz="1400"/>
                  <a:t>HIV RNA &lt;50 copies/mL (%)</a:t>
                </a:r>
              </a:p>
            </c:rich>
          </c:tx>
          <c:layout>
            <c:manualLayout>
              <c:xMode val="edge"/>
              <c:yMode val="edge"/>
              <c:x val="1.053406927075292E-2"/>
              <c:y val="0.10372640919885015"/>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171885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41365858679429779"/>
          <c:y val="1.8543358318437099E-2"/>
          <c:w val="0.55702048273377591"/>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solidFill>
                <a:sysClr val="window" lastClr="FFFFFF">
                  <a:alpha val="50000"/>
                </a:sysClr>
              </a:solidFill>
            </c:spPr>
            <c:txPr>
              <a:bodyPr/>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Snapshot</c:v>
                </c:pt>
                <c:pt idx="1">
                  <c:v>ITT, Missing=Failure</c:v>
                </c:pt>
                <c:pt idx="2">
                  <c:v>ITT, Missing=Excluded</c:v>
                </c:pt>
              </c:strCache>
            </c:strRef>
          </c:cat>
          <c:val>
            <c:numRef>
              <c:f>Sheet1!$B$2:$B$4</c:f>
              <c:numCache>
                <c:formatCode>0.0</c:formatCode>
                <c:ptCount val="3"/>
                <c:pt idx="0">
                  <c:v>82.2</c:v>
                </c:pt>
                <c:pt idx="1">
                  <c:v>87.7</c:v>
                </c:pt>
                <c:pt idx="2">
                  <c:v>97</c:v>
                </c:pt>
              </c:numCache>
            </c:numRef>
          </c:val>
          <c:extLst>
            <c:ext xmlns:c16="http://schemas.microsoft.com/office/drawing/2014/chart" uri="{C3380CC4-5D6E-409C-BE32-E72D297353CC}">
              <c16:uniqueId val="{00000000-4494-483A-85CF-E202BDB1A496}"/>
            </c:ext>
          </c:extLst>
        </c:ser>
        <c:dLbls>
          <c:showLegendKey val="0"/>
          <c:showVal val="1"/>
          <c:showCatName val="0"/>
          <c:showSerName val="0"/>
          <c:showPercent val="0"/>
          <c:showBubbleSize val="0"/>
        </c:dLbls>
        <c:gapWidth val="125"/>
        <c:axId val="-2082595112"/>
        <c:axId val="-2016900600"/>
      </c:barChart>
      <c:catAx>
        <c:axId val="-2082595112"/>
        <c:scaling>
          <c:orientation val="minMax"/>
        </c:scaling>
        <c:delete val="0"/>
        <c:axPos val="b"/>
        <c:title>
          <c:tx>
            <c:rich>
              <a:bodyPr/>
              <a:lstStyle/>
              <a:p>
                <a:pPr>
                  <a:defRPr sz="1400"/>
                </a:pPr>
                <a:r>
                  <a:rPr lang="en-US" sz="1400"/>
                  <a:t>Statistical Analysis </a:t>
                </a:r>
              </a:p>
            </c:rich>
          </c:tx>
          <c:layout>
            <c:manualLayout>
              <c:xMode val="edge"/>
              <c:yMode val="edge"/>
              <c:x val="0.42541046952464301"/>
              <c:y val="0.909600063360676"/>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b="0"/>
            </a:pPr>
            <a:endParaRPr lang="en-US"/>
          </a:p>
        </c:txPr>
        <c:crossAx val="-2016900600"/>
        <c:crosses val="autoZero"/>
        <c:auto val="1"/>
        <c:lblAlgn val="ctr"/>
        <c:lblOffset val="1"/>
        <c:tickLblSkip val="1"/>
        <c:tickMarkSkip val="1"/>
        <c:noMultiLvlLbl val="0"/>
      </c:catAx>
      <c:valAx>
        <c:axId val="-2016900600"/>
        <c:scaling>
          <c:orientation val="minMax"/>
          <c:max val="100"/>
          <c:min val="0"/>
        </c:scaling>
        <c:delete val="0"/>
        <c:axPos val="l"/>
        <c:title>
          <c:tx>
            <c:rich>
              <a:bodyPr/>
              <a:lstStyle/>
              <a:p>
                <a:pPr>
                  <a:defRPr sz="1400"/>
                </a:pPr>
                <a:r>
                  <a:rPr lang="en-US" sz="1400"/>
                  <a:t>HIV RNA &lt;50 copies/mL (%)</a:t>
                </a:r>
              </a:p>
            </c:rich>
          </c:tx>
          <c:layout>
            <c:manualLayout>
              <c:xMode val="edge"/>
              <c:yMode val="edge"/>
              <c:x val="1.2168056198857496E-2"/>
              <c:y val="0.11756165614433331"/>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825951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36409423086820031"/>
          <c:y val="1.8543358318437099E-2"/>
          <c:w val="0.60658470999948533"/>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63187689774071"/>
          <c:y val="0.1190421998031496"/>
          <c:w val="0.823171512550255"/>
          <c:h val="0.78447615923009628"/>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&lt; 70 mL/min</c:v>
                </c:pt>
                <c:pt idx="2">
                  <c:v>≥ 70 mL/min</c:v>
                </c:pt>
              </c:strCache>
            </c:strRef>
          </c:cat>
          <c:val>
            <c:numRef>
              <c:f>Sheet1!$B$2:$B$4</c:f>
              <c:numCache>
                <c:formatCode>0.0</c:formatCode>
                <c:ptCount val="3"/>
                <c:pt idx="0">
                  <c:v>-3.8</c:v>
                </c:pt>
                <c:pt idx="1">
                  <c:v>-1.1000000000000001</c:v>
                </c:pt>
                <c:pt idx="2">
                  <c:v>-6.6</c:v>
                </c:pt>
              </c:numCache>
            </c:numRef>
          </c:val>
          <c:extLst>
            <c:ext xmlns:c16="http://schemas.microsoft.com/office/drawing/2014/chart" uri="{C3380CC4-5D6E-409C-BE32-E72D297353CC}">
              <c16:uniqueId val="{00000000-95E2-4FAA-A4B0-9CA9DE342D30}"/>
            </c:ext>
          </c:extLst>
        </c:ser>
        <c:dLbls>
          <c:showLegendKey val="0"/>
          <c:showVal val="1"/>
          <c:showCatName val="0"/>
          <c:showSerName val="0"/>
          <c:showPercent val="0"/>
          <c:showBubbleSize val="0"/>
        </c:dLbls>
        <c:gapWidth val="125"/>
        <c:axId val="-2083450120"/>
        <c:axId val="-2093616952"/>
      </c:barChart>
      <c:catAx>
        <c:axId val="-20834501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93616952"/>
        <c:crosses val="autoZero"/>
        <c:auto val="1"/>
        <c:lblAlgn val="ctr"/>
        <c:lblOffset val="1"/>
        <c:tickLblSkip val="1"/>
        <c:tickMarkSkip val="1"/>
        <c:noMultiLvlLbl val="0"/>
      </c:catAx>
      <c:valAx>
        <c:axId val="-2093616952"/>
        <c:scaling>
          <c:orientation val="minMax"/>
          <c:max val="4"/>
          <c:min val="-10"/>
        </c:scaling>
        <c:delete val="0"/>
        <c:axPos val="l"/>
        <c:title>
          <c:tx>
            <c:rich>
              <a:bodyPr/>
              <a:lstStyle/>
              <a:p>
                <a:pPr>
                  <a:defRPr sz="1400"/>
                </a:pPr>
                <a:r>
                  <a:rPr lang="en-US" sz="1400"/>
                  <a:t>Median Change in CrCl  from Baseline (mL/min)</a:t>
                </a:r>
              </a:p>
            </c:rich>
          </c:tx>
          <c:layout>
            <c:manualLayout>
              <c:xMode val="edge"/>
              <c:yMode val="edge"/>
              <c:x val="1.4614570838888501E-2"/>
              <c:y val="0.1320002139581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83450120"/>
        <c:crosses val="autoZero"/>
        <c:crossBetween val="between"/>
        <c:majorUnit val="2"/>
        <c:minorUnit val="0.4"/>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4285227214245276"/>
          <c:y val="2.63892659969228E-3"/>
          <c:w val="0.51702665843240181"/>
          <c:h val="8.744395231846018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b="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88752508877567"/>
          <c:y val="0.14721378577677791"/>
          <c:w val="0.86087604858216249"/>
          <c:h val="0.75674151146524304"/>
        </c:manualLayout>
      </c:layout>
      <c:barChart>
        <c:barDir val="col"/>
        <c:grouping val="clustered"/>
        <c:varyColors val="0"/>
        <c:ser>
          <c:idx val="0"/>
          <c:order val="0"/>
          <c:tx>
            <c:strRef>
              <c:f>Sheet1!$B$1</c:f>
              <c:strCache>
                <c:ptCount val="1"/>
                <c:pt idx="0">
                  <c:v>Cobicistat + [Darunavir or Atazanavir] + 2 NRTIs</c:v>
                </c:pt>
              </c:strCache>
            </c:strRef>
          </c:tx>
          <c:spPr>
            <a:gradFill>
              <a:gsLst>
                <a:gs pos="0">
                  <a:srgbClr val="00497F"/>
                </a:gs>
                <a:gs pos="99000">
                  <a:srgbClr val="0084E6"/>
                </a:gs>
              </a:gsLst>
              <a:lin ang="0" scaled="1"/>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Serious Adverse Events</c:v>
                </c:pt>
                <c:pt idx="1">
                  <c:v>Treatment discontinuation due to AEs</c:v>
                </c:pt>
              </c:strCache>
            </c:strRef>
          </c:cat>
          <c:val>
            <c:numRef>
              <c:f>Sheet1!$B$2:$B$3</c:f>
              <c:numCache>
                <c:formatCode>0</c:formatCode>
                <c:ptCount val="2"/>
                <c:pt idx="0">
                  <c:v>7</c:v>
                </c:pt>
                <c:pt idx="1">
                  <c:v>10</c:v>
                </c:pt>
              </c:numCache>
            </c:numRef>
          </c:val>
          <c:extLst>
            <c:ext xmlns:c16="http://schemas.microsoft.com/office/drawing/2014/chart" uri="{C3380CC4-5D6E-409C-BE32-E72D297353CC}">
              <c16:uniqueId val="{00000000-1010-443D-896B-EC822C7D906B}"/>
            </c:ext>
          </c:extLst>
        </c:ser>
        <c:dLbls>
          <c:showLegendKey val="0"/>
          <c:showVal val="1"/>
          <c:showCatName val="0"/>
          <c:showSerName val="0"/>
          <c:showPercent val="0"/>
          <c:showBubbleSize val="0"/>
        </c:dLbls>
        <c:gapWidth val="200"/>
        <c:axId val="-2017265256"/>
        <c:axId val="-2017315368"/>
      </c:barChart>
      <c:catAx>
        <c:axId val="-201726525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400" b="0"/>
            </a:pPr>
            <a:endParaRPr lang="en-US"/>
          </a:p>
        </c:txPr>
        <c:crossAx val="-2017315368"/>
        <c:crosses val="autoZero"/>
        <c:auto val="1"/>
        <c:lblAlgn val="ctr"/>
        <c:lblOffset val="1"/>
        <c:tickLblSkip val="1"/>
        <c:tickMarkSkip val="1"/>
        <c:noMultiLvlLbl val="0"/>
      </c:catAx>
      <c:valAx>
        <c:axId val="-2017315368"/>
        <c:scaling>
          <c:orientation val="minMax"/>
          <c:max val="14"/>
          <c:min val="0"/>
        </c:scaling>
        <c:delete val="0"/>
        <c:axPos val="l"/>
        <c:title>
          <c:tx>
            <c:rich>
              <a:bodyPr/>
              <a:lstStyle/>
              <a:p>
                <a:pPr>
                  <a:defRPr sz="1400"/>
                </a:pPr>
                <a:r>
                  <a:rPr lang="en-US" sz="1400" dirty="0"/>
                  <a:t>Patients (%)</a:t>
                </a:r>
              </a:p>
            </c:rich>
          </c:tx>
          <c:layout>
            <c:manualLayout>
              <c:xMode val="edge"/>
              <c:yMode val="edge"/>
              <c:x val="1.2803509855385723E-2"/>
              <c:y val="0.32678446444194476"/>
            </c:manualLayout>
          </c:layout>
          <c:overlay val="0"/>
        </c:title>
        <c:numFmt formatCode="0" sourceLinked="0"/>
        <c:majorTickMark val="out"/>
        <c:minorTickMark val="none"/>
        <c:tickLblPos val="nextTo"/>
        <c:spPr>
          <a:ln w="6350">
            <a:solidFill>
              <a:srgbClr val="000000"/>
            </a:solidFill>
          </a:ln>
        </c:spPr>
        <c:txPr>
          <a:bodyPr/>
          <a:lstStyle/>
          <a:p>
            <a:pPr>
              <a:defRPr b="0"/>
            </a:pPr>
            <a:endParaRPr lang="en-US"/>
          </a:p>
        </c:txPr>
        <c:crossAx val="-2017265256"/>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43326642993155273"/>
          <c:y val="1.8543358318437099E-2"/>
          <c:w val="0.53741263959652108"/>
          <c:h val="0.10538557680289966"/>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6075461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7"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1ABF-D916-18F4-669F-490EF5367C4C}"/>
              </a:ext>
            </a:extLst>
          </p:cNvPr>
          <p:cNvSpPr>
            <a:spLocks noGrp="1"/>
          </p:cNvSpPr>
          <p:nvPr>
            <p:ph type="ctrTitle"/>
          </p:nvPr>
        </p:nvSpPr>
        <p:spPr/>
        <p:txBody>
          <a:bodyPr/>
          <a:lstStyle/>
          <a:p>
            <a:r>
              <a:rPr lang="en-US"/>
              <a:t>Atazanavir-Cobicistat (</a:t>
            </a:r>
            <a:r>
              <a:rPr lang="en-US" i="1"/>
              <a:t>Evotaz</a:t>
            </a:r>
            <a:r>
              <a:rPr lang="en-US"/>
              <a:t>)</a:t>
            </a:r>
            <a:endParaRPr lang="en-US" dirty="0"/>
          </a:p>
        </p:txBody>
      </p:sp>
      <p:sp>
        <p:nvSpPr>
          <p:cNvPr id="4" name="Text Placeholder 3">
            <a:extLst>
              <a:ext uri="{FF2B5EF4-FFF2-40B4-BE49-F238E27FC236}">
                <a16:creationId xmlns:a16="http://schemas.microsoft.com/office/drawing/2014/main" id="{C48C7E16-35FA-4C44-31B2-62825A194337}"/>
              </a:ext>
            </a:extLst>
          </p:cNvPr>
          <p:cNvSpPr>
            <a:spLocks noGrp="1"/>
          </p:cNvSpPr>
          <p:nvPr>
            <p:ph type="body" sz="quarter" idx="18"/>
          </p:nvPr>
        </p:nvSpPr>
        <p:spPr/>
        <p:txBody>
          <a:bodyPr/>
          <a:lstStyle/>
          <a:p>
            <a:pPr>
              <a:spcBef>
                <a:spcPts val="600"/>
              </a:spcBef>
            </a:pPr>
            <a:r>
              <a:rPr lang="en-US" dirty="0"/>
              <a:t>Prepared by:</a:t>
            </a:r>
          </a:p>
          <a:p>
            <a:pPr>
              <a:spcBef>
                <a:spcPts val="600"/>
              </a:spcBef>
            </a:pPr>
            <a:r>
              <a:rPr lang="en-US" dirty="0"/>
              <a:t>David H. Spach, MD</a:t>
            </a:r>
            <a:br>
              <a:rPr lang="en-US" dirty="0"/>
            </a:br>
            <a:r>
              <a:rPr lang="en-US" dirty="0"/>
              <a:t>Brian R. Wood, MD</a:t>
            </a:r>
          </a:p>
        </p:txBody>
      </p:sp>
      <p:sp>
        <p:nvSpPr>
          <p:cNvPr id="6" name="Text Placeholder 5">
            <a:extLst>
              <a:ext uri="{FF2B5EF4-FFF2-40B4-BE49-F238E27FC236}">
                <a16:creationId xmlns:a16="http://schemas.microsoft.com/office/drawing/2014/main" id="{37116352-5662-2DB4-89D6-4442CDC1B542}"/>
              </a:ext>
            </a:extLst>
          </p:cNvPr>
          <p:cNvSpPr>
            <a:spLocks noGrp="1"/>
          </p:cNvSpPr>
          <p:nvPr>
            <p:ph type="body" sz="quarter" idx="14"/>
          </p:nvPr>
        </p:nvSpPr>
        <p:spPr/>
        <p:txBody>
          <a:bodyPr/>
          <a:lstStyle/>
          <a:p>
            <a:r>
              <a:rPr lang="en-US" dirty="0"/>
              <a:t>Last Updated</a:t>
            </a:r>
            <a:r>
              <a:rPr lang="en-US"/>
              <a:t>: September 19, 2023</a:t>
            </a:r>
          </a:p>
        </p:txBody>
      </p:sp>
    </p:spTree>
    <p:extLst>
      <p:ext uri="{BB962C8B-B14F-4D97-AF65-F5344CB8AC3E}">
        <p14:creationId xmlns:p14="http://schemas.microsoft.com/office/powerpoint/2010/main" val="85296330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3)</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114: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(ITT, Missing=Failure)</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Gallant JE, et al. </a:t>
            </a:r>
            <a:r>
              <a:rPr lang="pt-BR" dirty="0">
                <a:latin typeface="Arial" pitchFamily="31" charset="0"/>
              </a:rPr>
              <a:t>J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2013;208:32-9.</a:t>
            </a:r>
            <a:endParaRPr lang="en-US" dirty="0">
              <a:latin typeface="Arial" pitchFamily="31" charset="0"/>
            </a:endParaRPr>
          </a:p>
        </p:txBody>
      </p:sp>
      <p:graphicFrame>
        <p:nvGraphicFramePr>
          <p:cNvPr id="14" name="Chart 13"/>
          <p:cNvGraphicFramePr>
            <a:graphicFrameLocks/>
          </p:cNvGraphicFramePr>
          <p:nvPr>
            <p:extLst>
              <p:ext uri="{D42A27DB-BD31-4B8C-83A1-F6EECF244321}">
                <p14:modId xmlns:p14="http://schemas.microsoft.com/office/powerpoint/2010/main" val="1387530556"/>
              </p:ext>
            </p:extLst>
          </p:nvPr>
        </p:nvGraphicFramePr>
        <p:xfrm>
          <a:off x="675314" y="1371601"/>
          <a:ext cx="7772400" cy="320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a:off x="4191024" y="4300982"/>
            <a:ext cx="376795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005529" y="3775939"/>
            <a:ext cx="76068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293/344</a:t>
            </a:r>
          </a:p>
        </p:txBody>
      </p:sp>
      <p:sp>
        <p:nvSpPr>
          <p:cNvPr id="17" name="TextBox 16"/>
          <p:cNvSpPr txBox="1"/>
          <p:nvPr/>
        </p:nvSpPr>
        <p:spPr>
          <a:xfrm>
            <a:off x="2791836" y="3769820"/>
            <a:ext cx="76068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304/348</a:t>
            </a:r>
          </a:p>
        </p:txBody>
      </p:sp>
      <p:sp>
        <p:nvSpPr>
          <p:cNvPr id="18" name="TextBox 17"/>
          <p:cNvSpPr txBox="1"/>
          <p:nvPr/>
        </p:nvSpPr>
        <p:spPr>
          <a:xfrm>
            <a:off x="4191024" y="3775939"/>
            <a:ext cx="772993"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179/212</a:t>
            </a:r>
          </a:p>
        </p:txBody>
      </p:sp>
      <p:sp>
        <p:nvSpPr>
          <p:cNvPr id="19" name="TextBox 18"/>
          <p:cNvSpPr txBox="1"/>
          <p:nvPr/>
        </p:nvSpPr>
        <p:spPr>
          <a:xfrm>
            <a:off x="4964017" y="3775939"/>
            <a:ext cx="77991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181/205</a:t>
            </a:r>
          </a:p>
        </p:txBody>
      </p:sp>
      <p:sp>
        <p:nvSpPr>
          <p:cNvPr id="20" name="TextBox 19"/>
          <p:cNvSpPr txBox="1"/>
          <p:nvPr/>
        </p:nvSpPr>
        <p:spPr>
          <a:xfrm>
            <a:off x="6382431" y="3775939"/>
            <a:ext cx="74098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114/132</a:t>
            </a:r>
          </a:p>
        </p:txBody>
      </p:sp>
      <p:sp>
        <p:nvSpPr>
          <p:cNvPr id="21" name="TextBox 20"/>
          <p:cNvSpPr txBox="1"/>
          <p:nvPr/>
        </p:nvSpPr>
        <p:spPr>
          <a:xfrm>
            <a:off x="7123411" y="3775939"/>
            <a:ext cx="77943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123/143</a:t>
            </a:r>
          </a:p>
        </p:txBody>
      </p:sp>
    </p:spTree>
    <p:extLst>
      <p:ext uri="{BB962C8B-B14F-4D97-AF65-F5344CB8AC3E}">
        <p14:creationId xmlns:p14="http://schemas.microsoft.com/office/powerpoint/2010/main" val="260320865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3)</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114: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(AE) and Treatment Discontinuations </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Gallant JE, et al. </a:t>
            </a:r>
            <a:r>
              <a:rPr lang="pt-BR" dirty="0">
                <a:latin typeface="Arial" pitchFamily="31" charset="0"/>
              </a:rPr>
              <a:t>J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2013;208:32-9.</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2924513157"/>
              </p:ext>
            </p:extLst>
          </p:nvPr>
        </p:nvGraphicFramePr>
        <p:xfrm>
          <a:off x="674916" y="1371601"/>
          <a:ext cx="77724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84188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3)</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114: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31" charset="0"/>
              </a:rPr>
              <a:t>Gallant JE, et al. </a:t>
            </a:r>
            <a:r>
              <a:rPr lang="pt-BR" dirty="0">
                <a:latin typeface="Arial" pitchFamily="31" charset="0"/>
              </a:rPr>
              <a:t>J Infect Dis. 2013;208:32-9.</a:t>
            </a:r>
            <a:endParaRPr lang="en-US" dirty="0">
              <a:latin typeface="Arial" pitchFamily="31" charset="0"/>
            </a:endParaRPr>
          </a:p>
        </p:txBody>
      </p:sp>
      <p:sp>
        <p:nvSpPr>
          <p:cNvPr id="3" name="Content Placeholder 2"/>
          <p:cNvSpPr>
            <a:spLocks noGrp="1"/>
          </p:cNvSpPr>
          <p:nvPr>
            <p:ph sz="half" idx="2"/>
          </p:nvPr>
        </p:nvSpPr>
        <p:spPr>
          <a:xfrm>
            <a:off x="-18168" y="2123866"/>
            <a:ext cx="9180576" cy="1574460"/>
          </a:xfrm>
        </p:spPr>
        <p:txBody>
          <a:bodyPr>
            <a:noAutofit/>
          </a:bodyPr>
          <a:lstStyle/>
          <a:p>
            <a:pPr>
              <a:lnSpc>
                <a:spcPts val="2800"/>
              </a:lnSpc>
            </a:pPr>
            <a:r>
              <a:rPr lang="en-US" b="1" dirty="0">
                <a:solidFill>
                  <a:srgbClr val="C00000"/>
                </a:solidFill>
                <a:latin typeface="Arial"/>
                <a:cs typeface="Arial"/>
              </a:rPr>
              <a:t>Conclusions</a:t>
            </a:r>
            <a:r>
              <a:rPr lang="en-US" dirty="0">
                <a:solidFill>
                  <a:schemeClr val="tx1"/>
                </a:solidFill>
                <a:latin typeface="Arial"/>
                <a:cs typeface="Arial"/>
              </a:rPr>
              <a:t>: </a:t>
            </a:r>
            <a:r>
              <a:rPr lang="en-US" dirty="0">
                <a:cs typeface="Arial"/>
              </a:rPr>
              <a:t>“COBI was noninferior to RTV in combination with ATV plus FTC/TDF at week 48. Both regimens achieved high rates of virologic success. Safety and tolerability profiles of the 2 regimens were comparable. Once-daily COBI is a safe and effective pharmacoenhancer of the protease inhibitor ATV.”</a:t>
            </a:r>
            <a:endParaRPr lang="en-US" dirty="0"/>
          </a:p>
        </p:txBody>
      </p:sp>
    </p:spTree>
    <p:extLst>
      <p:ext uri="{BB962C8B-B14F-4D97-AF65-F5344CB8AC3E}">
        <p14:creationId xmlns:p14="http://schemas.microsoft.com/office/powerpoint/2010/main" val="26126641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Cobicistat-Boosted PIs in Patients with Renal Impairment</a:t>
            </a:r>
            <a:br>
              <a:rPr lang="en-US" sz="1800" dirty="0"/>
            </a:br>
            <a:r>
              <a:rPr lang="en-US" dirty="0"/>
              <a:t>Study 118</a:t>
            </a:r>
          </a:p>
        </p:txBody>
      </p:sp>
    </p:spTree>
    <p:extLst>
      <p:ext uri="{BB962C8B-B14F-4D97-AF65-F5344CB8AC3E}">
        <p14:creationId xmlns:p14="http://schemas.microsoft.com/office/powerpoint/2010/main" val="293948549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cxnSpLocks/>
          </p:cNvCxnSpPr>
          <p:nvPr/>
        </p:nvCxnSpPr>
        <p:spPr>
          <a:xfrm>
            <a:off x="4932861" y="2778483"/>
            <a:ext cx="640625" cy="0"/>
          </a:xfrm>
          <a:prstGeom prst="line">
            <a:avLst/>
          </a:prstGeom>
          <a:ln w="1905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000" dirty="0"/>
              <a:t>Cobicistat-Boosted PIs in Patients with Renal Impairment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Design</a:t>
            </a:r>
            <a:endParaRPr lang="en-US" sz="2000" dirty="0"/>
          </a:p>
        </p:txBody>
      </p:sp>
      <p:sp>
        <p:nvSpPr>
          <p:cNvPr id="7" name="Text Placeholder 6"/>
          <p:cNvSpPr>
            <a:spLocks noGrp="1"/>
          </p:cNvSpPr>
          <p:nvPr>
            <p:ph type="body" sz="quarter" idx="16"/>
          </p:nvPr>
        </p:nvSpPr>
        <p:spPr>
          <a:prstGeom prst="rect">
            <a:avLst/>
          </a:prstGeom>
        </p:spPr>
        <p:txBody>
          <a:bodyPr/>
          <a:lstStyle/>
          <a:p>
            <a:r>
              <a:rPr lang="en-US" dirty="0"/>
              <a:t>Source: McDonald CK, et al. </a:t>
            </a:r>
            <a:r>
              <a:rPr lang="it-IT" dirty="0"/>
              <a:t>HIV Clin Trials. 2014;15:269-73.</a:t>
            </a:r>
            <a:endParaRPr lang="en-US" dirty="0">
              <a:latin typeface="Arial" pitchFamily="31" charset="0"/>
            </a:endParaRPr>
          </a:p>
        </p:txBody>
      </p:sp>
      <p:sp>
        <p:nvSpPr>
          <p:cNvPr id="5" name="Content Placeholder 4"/>
          <p:cNvSpPr>
            <a:spLocks noGrp="1"/>
          </p:cNvSpPr>
          <p:nvPr>
            <p:ph sz="half" idx="2"/>
          </p:nvPr>
        </p:nvSpPr>
        <p:spPr>
          <a:xfrm>
            <a:off x="334736" y="1031825"/>
            <a:ext cx="4622222" cy="3504315"/>
          </a:xfrm>
        </p:spPr>
        <p:txBody>
          <a:bodyPr>
            <a:normAutofit/>
          </a:bodyPr>
          <a:lstStyle/>
          <a:p>
            <a:r>
              <a:rPr lang="en-US" sz="1500" b="1" dirty="0">
                <a:cs typeface="Arial"/>
              </a:rPr>
              <a:t>Background</a:t>
            </a:r>
            <a:r>
              <a:rPr lang="en-US" sz="1500" dirty="0">
                <a:cs typeface="Arial"/>
              </a:rPr>
              <a:t>: Phase 3, non-comparative, open label, 2 cohort study to compare the safety and efficacy of switching ritonavir to cobicistat in virologically suppressed adults with HIV infection and mild to moderate renal impairment</a:t>
            </a:r>
          </a:p>
          <a:p>
            <a:r>
              <a:rPr lang="en-US" sz="1500" b="1" dirty="0">
                <a:cs typeface="Arial"/>
              </a:rPr>
              <a:t>Inclusion Criteria (n = 73)* </a:t>
            </a:r>
          </a:p>
          <a:p>
            <a:pPr lvl="1"/>
            <a:r>
              <a:rPr lang="en-US" sz="1500" dirty="0">
                <a:latin typeface="Arial" pitchFamily="22" charset="0"/>
              </a:rPr>
              <a:t>Antiretroviral treatment-experienced</a:t>
            </a:r>
          </a:p>
          <a:p>
            <a:pPr lvl="1"/>
            <a:r>
              <a:rPr lang="en-US" sz="1500" dirty="0">
                <a:latin typeface="Arial" pitchFamily="22" charset="0"/>
              </a:rPr>
              <a:t>HIV RNA undetectable x 6 months</a:t>
            </a:r>
          </a:p>
          <a:p>
            <a:pPr lvl="1"/>
            <a:r>
              <a:rPr lang="en-US" sz="1500" dirty="0">
                <a:latin typeface="Arial" pitchFamily="22" charset="0"/>
              </a:rPr>
              <a:t>On regimen of 2 NRTIs + ATV/r or DRV/r</a:t>
            </a:r>
          </a:p>
          <a:p>
            <a:pPr lvl="1"/>
            <a:r>
              <a:rPr lang="en-US" sz="1500" dirty="0">
                <a:latin typeface="Arial" pitchFamily="22" charset="0"/>
              </a:rPr>
              <a:t>Stable renal function with CrCl 50 to 89 mL/min</a:t>
            </a:r>
            <a:endParaRPr lang="en-US" sz="1500" b="1" dirty="0">
              <a:cs typeface="Arial"/>
            </a:endParaRPr>
          </a:p>
          <a:p>
            <a:r>
              <a:rPr lang="en-US" sz="1500" b="1" dirty="0">
                <a:latin typeface="Arial" pitchFamily="22" charset="0"/>
              </a:rPr>
              <a:t>Treatment Arms</a:t>
            </a:r>
          </a:p>
          <a:p>
            <a:pPr lvl="1"/>
            <a:r>
              <a:rPr lang="en-US" sz="1500" dirty="0">
                <a:latin typeface="Arial" pitchFamily="22" charset="0"/>
              </a:rPr>
              <a:t>Cobicistat 150 mg QD + [Atazanavir 300 mg QD or Darunavir 800 mg QD] + 2 NRTIs</a:t>
            </a:r>
            <a:endParaRPr lang="en-US" sz="1500" b="1" dirty="0">
              <a:cs typeface="Arial"/>
            </a:endParaRPr>
          </a:p>
          <a:p>
            <a:endParaRPr lang="en-US" sz="1500" dirty="0"/>
          </a:p>
        </p:txBody>
      </p:sp>
      <p:sp>
        <p:nvSpPr>
          <p:cNvPr id="24" name="Rectangle 7"/>
          <p:cNvSpPr>
            <a:spLocks noChangeArrowheads="1"/>
          </p:cNvSpPr>
          <p:nvPr/>
        </p:nvSpPr>
        <p:spPr bwMode="ltGray">
          <a:xfrm>
            <a:off x="5638801" y="2296673"/>
            <a:ext cx="3211286" cy="1154097"/>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400" b="1" dirty="0">
                <a:solidFill>
                  <a:srgbClr val="000000"/>
                </a:solidFill>
                <a:latin typeface="Arial"/>
                <a:cs typeface="Arial"/>
              </a:rPr>
              <a:t>Cobicistat + </a:t>
            </a:r>
            <a:br>
              <a:rPr lang="en-US" sz="1400" b="1" dirty="0">
                <a:solidFill>
                  <a:srgbClr val="000000"/>
                </a:solidFill>
                <a:latin typeface="Arial"/>
                <a:cs typeface="Arial"/>
              </a:rPr>
            </a:br>
            <a:r>
              <a:rPr lang="en-US" sz="1400" b="1" dirty="0">
                <a:solidFill>
                  <a:srgbClr val="000000"/>
                </a:solidFill>
                <a:latin typeface="Arial"/>
                <a:cs typeface="Arial"/>
              </a:rPr>
              <a:t>Atazanavir or Darunavir </a:t>
            </a:r>
            <a:br>
              <a:rPr lang="en-US" sz="1400" b="1" dirty="0">
                <a:solidFill>
                  <a:srgbClr val="000000"/>
                </a:solidFill>
                <a:latin typeface="Arial"/>
                <a:cs typeface="Arial"/>
              </a:rPr>
            </a:br>
            <a:r>
              <a:rPr lang="en-US" sz="1400" b="1" dirty="0">
                <a:solidFill>
                  <a:srgbClr val="000000"/>
                </a:solidFill>
                <a:latin typeface="Arial"/>
                <a:cs typeface="Arial"/>
              </a:rPr>
              <a:t>+ 2 NRTIs</a:t>
            </a:r>
            <a:br>
              <a:rPr lang="en-US" sz="1400" b="1" dirty="0">
                <a:solidFill>
                  <a:srgbClr val="000000"/>
                </a:solidFill>
                <a:latin typeface="Arial"/>
                <a:cs typeface="Arial"/>
              </a:rPr>
            </a:br>
            <a:r>
              <a:rPr lang="en-US" sz="1400" dirty="0">
                <a:solidFill>
                  <a:srgbClr val="000000"/>
                </a:solidFill>
                <a:latin typeface="Arial"/>
                <a:cs typeface="Arial"/>
              </a:rPr>
              <a:t>(n = 73)</a:t>
            </a:r>
          </a:p>
        </p:txBody>
      </p:sp>
      <p:sp>
        <p:nvSpPr>
          <p:cNvPr id="16" name="TextBox 15"/>
          <p:cNvSpPr txBox="1"/>
          <p:nvPr/>
        </p:nvSpPr>
        <p:spPr>
          <a:xfrm>
            <a:off x="323850" y="4512881"/>
            <a:ext cx="4514850" cy="276999"/>
          </a:xfrm>
          <a:prstGeom prst="rect">
            <a:avLst/>
          </a:prstGeom>
          <a:noFill/>
        </p:spPr>
        <p:txBody>
          <a:bodyPr wrap="square" rtlCol="0">
            <a:spAutoFit/>
          </a:bodyPr>
          <a:lstStyle/>
          <a:p>
            <a:r>
              <a:rPr lang="en-US" sz="1200" dirty="0">
                <a:solidFill>
                  <a:srgbClr val="000000"/>
                </a:solidFill>
                <a:latin typeface="Arial"/>
                <a:cs typeface="Arial"/>
              </a:rPr>
              <a:t>*Note: only ritonavir-to-cobicistat switch cohort presented here</a:t>
            </a:r>
            <a:endParaRPr lang="en-US" sz="1200" dirty="0">
              <a:latin typeface="Arial"/>
              <a:cs typeface="Arial"/>
            </a:endParaRPr>
          </a:p>
        </p:txBody>
      </p:sp>
    </p:spTree>
    <p:extLst>
      <p:ext uri="{BB962C8B-B14F-4D97-AF65-F5344CB8AC3E}">
        <p14:creationId xmlns:p14="http://schemas.microsoft.com/office/powerpoint/2010/main" val="399847406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Results3</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24 and 48: Virologic Response (Snapshot Analysis)</a:t>
            </a:r>
          </a:p>
        </p:txBody>
      </p:sp>
      <p:sp>
        <p:nvSpPr>
          <p:cNvPr id="6" name="Content Placeholder 5"/>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2142753613"/>
              </p:ext>
            </p:extLst>
          </p:nvPr>
        </p:nvGraphicFramePr>
        <p:xfrm>
          <a:off x="674916" y="1371601"/>
          <a:ext cx="7772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5788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by Different Statistical Analyses </a:t>
            </a:r>
          </a:p>
        </p:txBody>
      </p:sp>
      <p:sp>
        <p:nvSpPr>
          <p:cNvPr id="6" name="Content Placeholder 5"/>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175422202"/>
              </p:ext>
            </p:extLst>
          </p:nvPr>
        </p:nvGraphicFramePr>
        <p:xfrm>
          <a:off x="685800" y="1382487"/>
          <a:ext cx="77724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57929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Creatinine Clearance, by Baseline </a:t>
            </a:r>
            <a:r>
              <a:rPr lang="en-US" dirty="0" err="1">
                <a:latin typeface="Arial" pitchFamily="-110" charset="0"/>
                <a:ea typeface="ＭＳ Ｐゴシック" pitchFamily="-110" charset="-128"/>
                <a:cs typeface="ＭＳ Ｐゴシック" pitchFamily="-110" charset="-128"/>
              </a:rPr>
              <a:t>CrCl</a:t>
            </a:r>
            <a:endParaRPr lang="en-US" dirty="0">
              <a:latin typeface="Arial" pitchFamily="-110" charset="0"/>
              <a:ea typeface="ＭＳ Ｐゴシック" pitchFamily="-110" charset="-128"/>
              <a:cs typeface="ＭＳ Ｐゴシック" pitchFamily="-110" charset="-128"/>
            </a:endParaRPr>
          </a:p>
        </p:txBody>
      </p:sp>
      <p:sp>
        <p:nvSpPr>
          <p:cNvPr id="8" name="Content Placeholder 7"/>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3912492228"/>
              </p:ext>
            </p:extLst>
          </p:nvPr>
        </p:nvGraphicFramePr>
        <p:xfrm>
          <a:off x="685800" y="1417877"/>
          <a:ext cx="7772400" cy="292608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a:cxnSpLocks/>
          </p:cNvCxnSpPr>
          <p:nvPr/>
        </p:nvCxnSpPr>
        <p:spPr>
          <a:xfrm flipV="1">
            <a:off x="4572000" y="4445213"/>
            <a:ext cx="3117125" cy="5186"/>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0" y="4464214"/>
            <a:ext cx="3117125" cy="307777"/>
          </a:xfrm>
          <a:prstGeom prst="rect">
            <a:avLst/>
          </a:prstGeom>
          <a:noFill/>
        </p:spPr>
        <p:txBody>
          <a:bodyPr wrap="square" rtlCol="0">
            <a:spAutoFit/>
          </a:bodyPr>
          <a:lstStyle/>
          <a:p>
            <a:pPr algn="ctr"/>
            <a:r>
              <a:rPr lang="en-US" sz="1400" b="1" dirty="0">
                <a:latin typeface="Arial"/>
              </a:rPr>
              <a:t>Baseline</a:t>
            </a:r>
            <a:r>
              <a:rPr lang="en-US" sz="1200" b="1" dirty="0">
                <a:latin typeface="Arial"/>
              </a:rPr>
              <a:t> CrCl</a:t>
            </a:r>
          </a:p>
        </p:txBody>
      </p:sp>
    </p:spTree>
    <p:extLst>
      <p:ext uri="{BB962C8B-B14F-4D97-AF65-F5344CB8AC3E}">
        <p14:creationId xmlns:p14="http://schemas.microsoft.com/office/powerpoint/2010/main" val="172458565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Content Placeholder 4"/>
          <p:cNvSpPr>
            <a:spLocks noGrp="1"/>
          </p:cNvSpPr>
          <p:nvPr>
            <p:ph type="body" sz="quarter" idx="14"/>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1848570362"/>
              </p:ext>
            </p:extLst>
          </p:nvPr>
        </p:nvGraphicFramePr>
        <p:xfrm>
          <a:off x="687978" y="1071156"/>
          <a:ext cx="7772400" cy="3566158"/>
        </p:xfrm>
        <a:graphic>
          <a:graphicData uri="http://schemas.openxmlformats.org/drawingml/2006/table">
            <a:tbl>
              <a:tblPr>
                <a:effectLst/>
              </a:tblPr>
              <a:tblGrid>
                <a:gridCol w="3862251">
                  <a:extLst>
                    <a:ext uri="{9D8B030D-6E8A-4147-A177-3AD203B41FA5}">
                      <a16:colId xmlns:a16="http://schemas.microsoft.com/office/drawing/2014/main" val="20000"/>
                    </a:ext>
                  </a:extLst>
                </a:gridCol>
                <a:gridCol w="3910149">
                  <a:extLst>
                    <a:ext uri="{9D8B030D-6E8A-4147-A177-3AD203B41FA5}">
                      <a16:colId xmlns:a16="http://schemas.microsoft.com/office/drawing/2014/main" val="20001"/>
                    </a:ext>
                  </a:extLst>
                </a:gridCol>
              </a:tblGrid>
              <a:tr h="60373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Confirmed Renal Laboratory Abnormalities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656137">
                <a:tc>
                  <a:txBody>
                    <a:bodyPr/>
                    <a:lstStyle/>
                    <a:p>
                      <a:pPr marL="0" indent="0" algn="l"/>
                      <a:r>
                        <a:rPr kumimoji="0" lang="en-US" sz="16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 </a:t>
                      </a:r>
                      <a:r>
                        <a:rPr kumimoji="0" lang="en-US" sz="16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Laboratory Value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Cobicistat + [ATV or DRV] + 2 NRTIs</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(n=73)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Serum</a:t>
                      </a:r>
                      <a:r>
                        <a:rPr lang="en-US" sz="1400" kern="1200" spc="-30" baseline="0" dirty="0">
                          <a:solidFill>
                            <a:srgbClr val="000000"/>
                          </a:solidFill>
                          <a:latin typeface="Arial" panose="020B0604020202020204" pitchFamily="34" charset="0"/>
                          <a:ea typeface="+mn-ea"/>
                          <a:cs typeface="Arial" panose="020B0604020202020204" pitchFamily="34" charset="0"/>
                        </a:rPr>
                        <a:t> creatinine increase ≥ 0.4mg/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2"/>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Hypophosphatemia (</a:t>
                      </a:r>
                      <a:r>
                        <a:rPr lang="en-US" sz="1400" kern="1200" spc="-30" baseline="0" dirty="0">
                          <a:solidFill>
                            <a:srgbClr val="000000"/>
                          </a:solidFill>
                          <a:latin typeface="Arial" panose="020B0604020202020204" pitchFamily="34" charset="0"/>
                          <a:ea typeface="+mn-ea"/>
                          <a:cs typeface="Arial" panose="020B0604020202020204" pitchFamily="34" charset="0"/>
                        </a:rPr>
                        <a:t>≥ grade 1 increase)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3"/>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Proteinuria (≥ grade 2 increase)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4"/>
                  </a:ext>
                </a:extLst>
              </a:tr>
              <a:tr h="576572">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Normoglycemic glycosuria (≥ grade 1 increase)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016882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118: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and Treatment Discontinuations </a:t>
            </a:r>
          </a:p>
        </p:txBody>
      </p:sp>
      <p:sp>
        <p:nvSpPr>
          <p:cNvPr id="6" name="Content Placeholder 5"/>
          <p:cNvSpPr>
            <a:spLocks noGrp="1"/>
          </p:cNvSpPr>
          <p:nvPr>
            <p:ph type="body" sz="quarter" idx="16"/>
          </p:nvPr>
        </p:nvSpPr>
        <p:spPr/>
        <p:txBody>
          <a:bodyPr/>
          <a:lstStyle/>
          <a:p>
            <a:r>
              <a:rPr lang="en-US" dirty="0"/>
              <a:t>Source: McDonald CK, et al. </a:t>
            </a:r>
            <a:r>
              <a:rPr lang="it-IT" dirty="0"/>
              <a:t>HIV </a:t>
            </a:r>
            <a:r>
              <a:rPr lang="it-IT" dirty="0" err="1"/>
              <a:t>Clin</a:t>
            </a:r>
            <a:r>
              <a:rPr lang="it-IT" dirty="0"/>
              <a:t> Trials. 2014;15:269-73.</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3863702616"/>
              </p:ext>
            </p:extLst>
          </p:nvPr>
        </p:nvGraphicFramePr>
        <p:xfrm>
          <a:off x="685801" y="1393373"/>
          <a:ext cx="7772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7477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1800" b="0" dirty="0"/>
              <a:t>Antiretroviral Therapy: Studies</a:t>
            </a:r>
            <a:br>
              <a:rPr lang="en-US" dirty="0"/>
            </a:br>
            <a:r>
              <a:rPr lang="en-US" dirty="0"/>
              <a:t>Atazanavir-Cobicistat (</a:t>
            </a:r>
            <a:r>
              <a:rPr lang="en-US" i="1" dirty="0"/>
              <a:t>Evotaz</a:t>
            </a:r>
            <a:r>
              <a:rPr lang="en-US" dirty="0"/>
              <a:t>)</a:t>
            </a:r>
          </a:p>
        </p:txBody>
      </p:sp>
    </p:spTree>
    <p:extLst>
      <p:ext uri="{BB962C8B-B14F-4D97-AF65-F5344CB8AC3E}">
        <p14:creationId xmlns:p14="http://schemas.microsoft.com/office/powerpoint/2010/main" val="32645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Cobicistat-Boosted PIs in Patients with Renal Impairment</a:t>
            </a:r>
            <a:br>
              <a:rPr lang="en-US" sz="2000" dirty="0"/>
            </a:br>
            <a:r>
              <a:rPr lang="en-US" sz="2000" dirty="0">
                <a:ea typeface="ＭＳ Ｐゴシック" pitchFamily="31" charset="-128"/>
                <a:cs typeface="ＭＳ Ｐゴシック" pitchFamily="31" charset="-128"/>
              </a:rPr>
              <a:t>Study 118: Conclusions</a:t>
            </a:r>
            <a:endParaRPr lang="en-US" sz="2000" dirty="0"/>
          </a:p>
        </p:txBody>
      </p:sp>
      <p:sp>
        <p:nvSpPr>
          <p:cNvPr id="4" name="Text Placeholder 3"/>
          <p:cNvSpPr>
            <a:spLocks noGrp="1"/>
          </p:cNvSpPr>
          <p:nvPr>
            <p:ph type="body" sz="quarter" idx="16"/>
          </p:nvPr>
        </p:nvSpPr>
        <p:spPr/>
        <p:txBody>
          <a:bodyPr/>
          <a:lstStyle/>
          <a:p>
            <a:r>
              <a:rPr lang="en-US" dirty="0"/>
              <a:t>Source: McDonald CK, et al. </a:t>
            </a:r>
            <a:r>
              <a:rPr lang="it-IT" dirty="0"/>
              <a:t>HIV Clin Trials. 2014;15:269-73.</a:t>
            </a:r>
            <a:endParaRPr lang="en-US" dirty="0">
              <a:latin typeface="Arial" pitchFamily="31" charset="0"/>
            </a:endParaRPr>
          </a:p>
        </p:txBody>
      </p:sp>
      <p:sp>
        <p:nvSpPr>
          <p:cNvPr id="3" name="Content Placeholder 2"/>
          <p:cNvSpPr>
            <a:spLocks noGrp="1"/>
          </p:cNvSpPr>
          <p:nvPr>
            <p:ph sz="half" idx="2"/>
          </p:nvPr>
        </p:nvSpPr>
        <p:spPr>
          <a:xfrm>
            <a:off x="-18168" y="2036780"/>
            <a:ext cx="9180576" cy="1574460"/>
          </a:xfrm>
        </p:spPr>
        <p:txBody>
          <a:bodyPr>
            <a:noAutofit/>
          </a:bodyPr>
          <a:lstStyle/>
          <a:p>
            <a:pPr>
              <a:lnSpc>
                <a:spcPts val="2800"/>
              </a:lnSpc>
            </a:pPr>
            <a:r>
              <a:rPr lang="en-US" b="1" dirty="0">
                <a:solidFill>
                  <a:srgbClr val="C00000"/>
                </a:solidFill>
                <a:latin typeface="Arial"/>
                <a:cs typeface="Arial"/>
              </a:rPr>
              <a:t>Conclusions</a:t>
            </a:r>
            <a:r>
              <a:rPr lang="en-US" dirty="0">
                <a:solidFill>
                  <a:schemeClr val="tx1"/>
                </a:solidFill>
                <a:latin typeface="Arial"/>
                <a:cs typeface="Arial"/>
              </a:rPr>
              <a:t>: </a:t>
            </a:r>
            <a:r>
              <a:rPr lang="en-US" dirty="0">
                <a:cs typeface="Arial"/>
              </a:rPr>
              <a:t>“COBI was noninferior to RTV in combination with ATV plus FTC/TDF at week 48. Both regimens achieved high rates of virologic success. Safety and tolerability profiles of the 2 regimens were comparable. Once-daily COBI is a safe and effective pharmacoenhancer of the protease inhibitor ATV.”</a:t>
            </a:r>
            <a:endParaRPr lang="en-US" dirty="0">
              <a:latin typeface="Arial"/>
              <a:cs typeface="Arial"/>
            </a:endParaRPr>
          </a:p>
        </p:txBody>
      </p:sp>
    </p:spTree>
    <p:extLst>
      <p:ext uri="{BB962C8B-B14F-4D97-AF65-F5344CB8AC3E}">
        <p14:creationId xmlns:p14="http://schemas.microsoft.com/office/powerpoint/2010/main" val="159023761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446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Atazanavir + [Cobicistat or Ritonavir] + TDF-FTC (Phase 2)</a:t>
            </a:r>
            <a:br>
              <a:rPr lang="en-US" sz="1800" dirty="0"/>
            </a:br>
            <a:r>
              <a:rPr lang="en-US" dirty="0"/>
              <a:t>Study 105</a:t>
            </a:r>
          </a:p>
        </p:txBody>
      </p:sp>
    </p:spTree>
    <p:extLst>
      <p:ext uri="{BB962C8B-B14F-4D97-AF65-F5344CB8AC3E}">
        <p14:creationId xmlns:p14="http://schemas.microsoft.com/office/powerpoint/2010/main" val="163901185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061952" y="2105450"/>
            <a:ext cx="616974" cy="97995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2" name="Line 11"/>
          <p:cNvSpPr>
            <a:spLocks noChangeAspect="1" noChangeShapeType="1"/>
          </p:cNvSpPr>
          <p:nvPr/>
        </p:nvSpPr>
        <p:spPr bwMode="auto">
          <a:xfrm rot="20430663">
            <a:off x="5075808" y="2818881"/>
            <a:ext cx="605765" cy="96215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2)</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105: Study Design</a:t>
            </a:r>
            <a:endParaRPr lang="en-US" sz="2000" dirty="0"/>
          </a:p>
        </p:txBody>
      </p:sp>
      <p:sp>
        <p:nvSpPr>
          <p:cNvPr id="7" name="Text Placeholder 6"/>
          <p:cNvSpPr>
            <a:spLocks noGrp="1"/>
          </p:cNvSpPr>
          <p:nvPr>
            <p:ph type="body" sz="quarter" idx="16"/>
          </p:nvPr>
        </p:nvSpPr>
        <p:spPr/>
        <p:txBody>
          <a:bodyPr/>
          <a:lstStyle/>
          <a:p>
            <a:r>
              <a:rPr lang="fr-FR" dirty="0"/>
              <a:t>Source: </a:t>
            </a:r>
            <a:r>
              <a:rPr lang="fr-FR" dirty="0" err="1"/>
              <a:t>Elion</a:t>
            </a:r>
            <a:r>
              <a:rPr lang="fr-FR" dirty="0"/>
              <a:t> R, et al. AIDS. 2011;25:1881-6. </a:t>
            </a:r>
          </a:p>
        </p:txBody>
      </p:sp>
      <p:sp>
        <p:nvSpPr>
          <p:cNvPr id="5" name="Content Placeholder 4"/>
          <p:cNvSpPr>
            <a:spLocks noGrp="1"/>
          </p:cNvSpPr>
          <p:nvPr>
            <p:ph sz="half" idx="2"/>
          </p:nvPr>
        </p:nvSpPr>
        <p:spPr/>
        <p:txBody>
          <a:bodyPr>
            <a:noAutofit/>
          </a:bodyPr>
          <a:lstStyle/>
          <a:p>
            <a:r>
              <a:rPr lang="en-US" sz="1400" b="1" dirty="0"/>
              <a:t>Background</a:t>
            </a:r>
            <a:r>
              <a:rPr lang="en-US" sz="1400" dirty="0"/>
              <a:t>: Randomized, partially placebo-controlled, double-blind phase 2 trial to compare the safety and efficacy of cobicistat and ritonavir as pharmacokinetic enhancers administered with atazanavir and fixed-dose tenofovir DF-emtricitabine in treatment-naïve adults with HIV infection</a:t>
            </a:r>
          </a:p>
          <a:p>
            <a:r>
              <a:rPr lang="en-US" sz="1400" b="1" dirty="0"/>
              <a:t>Inclusion Criteria </a:t>
            </a:r>
            <a:r>
              <a:rPr lang="en-US" sz="1400" dirty="0"/>
              <a:t>(n = 85)</a:t>
            </a:r>
          </a:p>
          <a:p>
            <a:pPr lvl="1"/>
            <a:r>
              <a:rPr lang="en-US" sz="1400" dirty="0"/>
              <a:t>Age ≥18 years</a:t>
            </a:r>
          </a:p>
          <a:p>
            <a:pPr lvl="1"/>
            <a:r>
              <a:rPr lang="en-US" sz="1400" dirty="0"/>
              <a:t>Antiretroviral treatment-naïve </a:t>
            </a:r>
          </a:p>
          <a:p>
            <a:pPr lvl="1"/>
            <a:r>
              <a:rPr lang="en-US" sz="1400" dirty="0"/>
              <a:t>HIV RNA  ≥5000 copies/mL </a:t>
            </a:r>
          </a:p>
          <a:p>
            <a:pPr lvl="1"/>
            <a:r>
              <a:rPr lang="en-US" sz="1400" dirty="0"/>
              <a:t>CD4 count &gt;50 cells/mm</a:t>
            </a:r>
            <a:r>
              <a:rPr lang="en-US" sz="1400" baseline="30000" dirty="0"/>
              <a:t>3</a:t>
            </a:r>
          </a:p>
          <a:p>
            <a:r>
              <a:rPr lang="en-US" sz="1400" b="1" dirty="0"/>
              <a:t>Treatment Arms (all once daily)</a:t>
            </a:r>
          </a:p>
          <a:p>
            <a:pPr lvl="1"/>
            <a:r>
              <a:rPr lang="en-US" sz="1400" dirty="0"/>
              <a:t>Atazanavir-cobicistat (300/150 mg) + TDF-FTC</a:t>
            </a:r>
          </a:p>
          <a:p>
            <a:pPr lvl="1"/>
            <a:r>
              <a:rPr lang="en-US" sz="1400" dirty="0"/>
              <a:t>Atazanavir 300 mg + Ritonavir 100 mg + TDF-FTC</a:t>
            </a:r>
            <a:br>
              <a:rPr lang="en-US" sz="1400" dirty="0"/>
            </a:br>
            <a:endParaRPr lang="en-US" sz="1400" dirty="0"/>
          </a:p>
        </p:txBody>
      </p:sp>
      <p:sp>
        <p:nvSpPr>
          <p:cNvPr id="24" name="Rectangle 7"/>
          <p:cNvSpPr>
            <a:spLocks noChangeArrowheads="1"/>
          </p:cNvSpPr>
          <p:nvPr/>
        </p:nvSpPr>
        <p:spPr bwMode="ltGray">
          <a:xfrm>
            <a:off x="5934765" y="1728588"/>
            <a:ext cx="2311613" cy="92125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200" b="1" dirty="0">
                <a:solidFill>
                  <a:srgbClr val="000000"/>
                </a:solidFill>
                <a:latin typeface="Arial" panose="020B0604020202020204" pitchFamily="34" charset="0"/>
                <a:cs typeface="Arial" panose="020B0604020202020204" pitchFamily="34" charset="0"/>
              </a:rPr>
              <a:t>Atazanavir-cobicistat + </a:t>
            </a:r>
            <a:br>
              <a:rPr lang="en-US" sz="1200" b="1" dirty="0">
                <a:solidFill>
                  <a:srgbClr val="000000"/>
                </a:solidFill>
                <a:latin typeface="Arial" panose="020B0604020202020204" pitchFamily="34" charset="0"/>
                <a:cs typeface="Arial" panose="020B0604020202020204" pitchFamily="34" charset="0"/>
              </a:rPr>
            </a:br>
            <a:r>
              <a:rPr lang="en-US" sz="1200" b="1" dirty="0">
                <a:solidFill>
                  <a:srgbClr val="000000"/>
                </a:solidFill>
                <a:latin typeface="Arial" panose="020B0604020202020204" pitchFamily="34" charset="0"/>
                <a:cs typeface="Arial" panose="020B0604020202020204" pitchFamily="34" charset="0"/>
              </a:rPr>
              <a:t>Tenofovir DF-Emtricitabine </a:t>
            </a:r>
            <a:br>
              <a:rPr lang="en-US" sz="1200" b="1"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(n = 50)</a:t>
            </a:r>
          </a:p>
        </p:txBody>
      </p:sp>
      <p:sp>
        <p:nvSpPr>
          <p:cNvPr id="33" name="Rectangle 7"/>
          <p:cNvSpPr>
            <a:spLocks noChangeArrowheads="1"/>
          </p:cNvSpPr>
          <p:nvPr/>
        </p:nvSpPr>
        <p:spPr bwMode="ltGray">
          <a:xfrm>
            <a:off x="5934765" y="3022268"/>
            <a:ext cx="2311613" cy="92125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450"/>
              </a:spcBef>
            </a:pPr>
            <a:r>
              <a:rPr lang="en-US" sz="1200" b="1" dirty="0">
                <a:solidFill>
                  <a:srgbClr val="000000"/>
                </a:solidFill>
                <a:latin typeface="Arial" panose="020B0604020202020204" pitchFamily="34" charset="0"/>
                <a:cs typeface="Arial" panose="020B0604020202020204" pitchFamily="34" charset="0"/>
              </a:rPr>
              <a:t>Atazanavir + Ritonavir + </a:t>
            </a:r>
            <a:br>
              <a:rPr lang="en-US" sz="1200" b="1" dirty="0">
                <a:solidFill>
                  <a:srgbClr val="000000"/>
                </a:solidFill>
                <a:latin typeface="Arial" panose="020B0604020202020204" pitchFamily="34" charset="0"/>
                <a:cs typeface="Arial" panose="020B0604020202020204" pitchFamily="34" charset="0"/>
              </a:rPr>
            </a:br>
            <a:r>
              <a:rPr lang="en-US" sz="1200" b="1" dirty="0">
                <a:solidFill>
                  <a:srgbClr val="000000"/>
                </a:solidFill>
                <a:latin typeface="Arial" panose="020B0604020202020204" pitchFamily="34" charset="0"/>
                <a:cs typeface="Arial" panose="020B0604020202020204" pitchFamily="34" charset="0"/>
              </a:rPr>
              <a:t>Tenofovir DF-Emtricitabine </a:t>
            </a:r>
            <a:br>
              <a:rPr lang="en-US" sz="1200" b="1"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(n = 29)</a:t>
            </a:r>
          </a:p>
        </p:txBody>
      </p:sp>
      <p:sp>
        <p:nvSpPr>
          <p:cNvPr id="13" name="Oval 12"/>
          <p:cNvSpPr>
            <a:spLocks noChangeAspect="1"/>
          </p:cNvSpPr>
          <p:nvPr/>
        </p:nvSpPr>
        <p:spPr>
          <a:xfrm>
            <a:off x="5200860" y="2439684"/>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panose="020B0604020202020204" pitchFamily="34" charset="0"/>
                <a:cs typeface="Arial" panose="020B0604020202020204" pitchFamily="34" charset="0"/>
              </a:rPr>
              <a:t>2x</a:t>
            </a:r>
          </a:p>
        </p:txBody>
      </p:sp>
      <p:sp>
        <p:nvSpPr>
          <p:cNvPr id="14" name="Oval 13"/>
          <p:cNvSpPr>
            <a:spLocks noChangeAspect="1"/>
          </p:cNvSpPr>
          <p:nvPr/>
        </p:nvSpPr>
        <p:spPr>
          <a:xfrm>
            <a:off x="5200860" y="3111256"/>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panose="020B0604020202020204" pitchFamily="34" charset="0"/>
                <a:cs typeface="Arial" panose="020B0604020202020204" pitchFamily="34" charset="0"/>
              </a:rPr>
              <a:t>1x</a:t>
            </a:r>
          </a:p>
        </p:txBody>
      </p:sp>
    </p:spTree>
    <p:extLst>
      <p:ext uri="{BB962C8B-B14F-4D97-AF65-F5344CB8AC3E}">
        <p14:creationId xmlns:p14="http://schemas.microsoft.com/office/powerpoint/2010/main" val="60767095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2)</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105: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24 and 48: Virologic Response (ITT, Missing=Failure)</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Elion R, et al. </a:t>
            </a:r>
            <a:r>
              <a:rPr lang="is-IS" dirty="0">
                <a:latin typeface="Arial" pitchFamily="31" charset="0"/>
              </a:rPr>
              <a:t>AIDS. 2011;25:1881-6</a:t>
            </a:r>
            <a:r>
              <a:rPr lang="nb-NO" dirty="0">
                <a:latin typeface="Arial" pitchFamily="31" charset="0"/>
              </a:rPr>
              <a:t>. </a:t>
            </a:r>
          </a:p>
        </p:txBody>
      </p:sp>
      <p:graphicFrame>
        <p:nvGraphicFramePr>
          <p:cNvPr id="7" name="Chart 6"/>
          <p:cNvGraphicFramePr>
            <a:graphicFrameLocks/>
          </p:cNvGraphicFramePr>
          <p:nvPr>
            <p:extLst>
              <p:ext uri="{D42A27DB-BD31-4B8C-83A1-F6EECF244321}">
                <p14:modId xmlns:p14="http://schemas.microsoft.com/office/powerpoint/2010/main" val="2714813757"/>
              </p:ext>
            </p:extLst>
          </p:nvPr>
        </p:nvGraphicFramePr>
        <p:xfrm>
          <a:off x="696692" y="1374799"/>
          <a:ext cx="77724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608010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2)</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105: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and Treatment Discontinuations </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Elion R, et al. </a:t>
            </a:r>
            <a:r>
              <a:rPr lang="is-IS" dirty="0">
                <a:latin typeface="Arial" pitchFamily="31" charset="0"/>
              </a:rPr>
              <a:t>AIDS. 2011;25:1881-6</a:t>
            </a:r>
            <a:r>
              <a:rPr lang="nb-NO" dirty="0">
                <a:latin typeface="Arial" pitchFamily="31" charset="0"/>
              </a:rPr>
              <a:t>. </a:t>
            </a:r>
          </a:p>
        </p:txBody>
      </p:sp>
      <p:graphicFrame>
        <p:nvGraphicFramePr>
          <p:cNvPr id="7" name="Chart 6"/>
          <p:cNvGraphicFramePr>
            <a:graphicFrameLocks/>
          </p:cNvGraphicFramePr>
          <p:nvPr>
            <p:extLst>
              <p:ext uri="{D42A27DB-BD31-4B8C-83A1-F6EECF244321}">
                <p14:modId xmlns:p14="http://schemas.microsoft.com/office/powerpoint/2010/main" val="2003163477"/>
              </p:ext>
            </p:extLst>
          </p:nvPr>
        </p:nvGraphicFramePr>
        <p:xfrm>
          <a:off x="685802" y="1382487"/>
          <a:ext cx="7772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440124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2)</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105: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31" charset="0"/>
              </a:rPr>
              <a:t>Elion R, et al. </a:t>
            </a:r>
            <a:r>
              <a:rPr lang="is-IS" dirty="0">
                <a:latin typeface="Arial" pitchFamily="31" charset="0"/>
              </a:rPr>
              <a:t>AIDS. 2011;25:1881-6.</a:t>
            </a:r>
            <a:endParaRPr lang="en-US" dirty="0">
              <a:latin typeface="Arial" pitchFamily="31" charset="0"/>
            </a:endParaRPr>
          </a:p>
        </p:txBody>
      </p:sp>
      <p:sp>
        <p:nvSpPr>
          <p:cNvPr id="3" name="Content Placeholder 2"/>
          <p:cNvSpPr>
            <a:spLocks noGrp="1"/>
          </p:cNvSpPr>
          <p:nvPr>
            <p:ph sz="half" idx="2"/>
          </p:nvPr>
        </p:nvSpPr>
        <p:spPr>
          <a:xfrm>
            <a:off x="-18168" y="2011613"/>
            <a:ext cx="9180576" cy="1574460"/>
          </a:xfrm>
        </p:spPr>
        <p:txBody>
          <a:bodyPr/>
          <a:lstStyle/>
          <a:p>
            <a:pPr>
              <a:lnSpc>
                <a:spcPts val="2800"/>
              </a:lnSpc>
            </a:pPr>
            <a:r>
              <a:rPr lang="en-US" b="1" dirty="0">
                <a:solidFill>
                  <a:srgbClr val="C00000"/>
                </a:solidFill>
                <a:latin typeface="Arial"/>
                <a:cs typeface="Arial"/>
              </a:rPr>
              <a:t>Conclusion</a:t>
            </a:r>
            <a:r>
              <a:rPr lang="en-US" dirty="0">
                <a:solidFill>
                  <a:schemeClr val="tx1"/>
                </a:solidFill>
                <a:latin typeface="Arial"/>
                <a:cs typeface="Arial"/>
              </a:rPr>
              <a:t>: </a:t>
            </a:r>
            <a:r>
              <a:rPr lang="en-US" dirty="0">
                <a:cs typeface="Arial"/>
              </a:rPr>
              <a:t>“Using cobicistat and ritonavir as pharmacoenhancers for atazanavir and administered with emtricitabine/tenofovir DF achieved comparable rates of virologic suppression and CD4 cell count increase with satisfactory safety profiles.”</a:t>
            </a:r>
            <a:endParaRPr lang="en-US" dirty="0"/>
          </a:p>
        </p:txBody>
      </p:sp>
    </p:spTree>
    <p:extLst>
      <p:ext uri="{BB962C8B-B14F-4D97-AF65-F5344CB8AC3E}">
        <p14:creationId xmlns:p14="http://schemas.microsoft.com/office/powerpoint/2010/main" val="78589215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Atazanavir + [Cobicistat or Ritonavir] + TDF-FTC (Phase 3)</a:t>
            </a:r>
            <a:br>
              <a:rPr lang="en-US" sz="1800" dirty="0"/>
            </a:br>
            <a:r>
              <a:rPr lang="en-US" dirty="0"/>
              <a:t>Study 114</a:t>
            </a:r>
          </a:p>
        </p:txBody>
      </p:sp>
    </p:spTree>
    <p:extLst>
      <p:ext uri="{BB962C8B-B14F-4D97-AF65-F5344CB8AC3E}">
        <p14:creationId xmlns:p14="http://schemas.microsoft.com/office/powerpoint/2010/main" val="6250781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068630" y="2176892"/>
            <a:ext cx="548640" cy="87142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Atazanavir + [Cobicistat or Ritonavir] + TDF-FTC (Phase 3)</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114: Study Design</a:t>
            </a:r>
            <a:endParaRPr lang="en-US" sz="2000" dirty="0"/>
          </a:p>
        </p:txBody>
      </p:sp>
      <p:sp>
        <p:nvSpPr>
          <p:cNvPr id="8" name="Text Placeholder 7">
            <a:extLst>
              <a:ext uri="{FF2B5EF4-FFF2-40B4-BE49-F238E27FC236}">
                <a16:creationId xmlns:a16="http://schemas.microsoft.com/office/drawing/2014/main" id="{64E53EEB-64E3-68A2-53CA-9BD8F0901ED8}"/>
              </a:ext>
            </a:extLst>
          </p:cNvPr>
          <p:cNvSpPr>
            <a:spLocks noGrp="1"/>
          </p:cNvSpPr>
          <p:nvPr>
            <p:ph type="body" sz="quarter" idx="16"/>
          </p:nvPr>
        </p:nvSpPr>
        <p:spPr/>
        <p:txBody>
          <a:bodyPr/>
          <a:lstStyle/>
          <a:p>
            <a:r>
              <a:rPr lang="en-US" dirty="0"/>
              <a:t>Source: </a:t>
            </a:r>
            <a:r>
              <a:rPr lang="en-US" dirty="0">
                <a:latin typeface="Arial" pitchFamily="31" charset="0"/>
              </a:rPr>
              <a:t>Gallant JE, et al. </a:t>
            </a:r>
            <a:r>
              <a:rPr lang="pt-BR" dirty="0">
                <a:latin typeface="Arial" pitchFamily="31" charset="0"/>
              </a:rPr>
              <a:t>J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2013;208:32-9.</a:t>
            </a:r>
            <a:endParaRPr lang="en-US" dirty="0">
              <a:latin typeface="Arial" pitchFamily="31" charset="0"/>
            </a:endParaRPr>
          </a:p>
        </p:txBody>
      </p:sp>
      <p:sp>
        <p:nvSpPr>
          <p:cNvPr id="5" name="Content Placeholder 4"/>
          <p:cNvSpPr>
            <a:spLocks noGrp="1"/>
          </p:cNvSpPr>
          <p:nvPr>
            <p:ph sz="half" idx="2"/>
          </p:nvPr>
        </p:nvSpPr>
        <p:spPr/>
        <p:txBody>
          <a:bodyPr>
            <a:normAutofit fontScale="47500" lnSpcReduction="20000"/>
          </a:bodyPr>
          <a:lstStyle/>
          <a:p>
            <a:pPr>
              <a:lnSpc>
                <a:spcPct val="120000"/>
              </a:lnSpc>
            </a:pPr>
            <a:r>
              <a:rPr lang="en-US" sz="3000" b="1" dirty="0">
                <a:cs typeface="Arial"/>
              </a:rPr>
              <a:t>Background</a:t>
            </a:r>
            <a:r>
              <a:rPr lang="en-US" sz="1800" dirty="0">
                <a:cs typeface="Arial"/>
              </a:rPr>
              <a:t>: </a:t>
            </a:r>
            <a:r>
              <a:rPr lang="en-US" sz="2900" dirty="0">
                <a:cs typeface="Arial"/>
              </a:rPr>
              <a:t>Randomized, double-blind, double-dummy, active controlled phase 3 trial to compare the safety and efficacy of cobicistat and ritonavir as pharmacokinetic enhancers administered with atazanavir and fixed-dose tenofovir DF-emtricitabine in treatment-naïve adults with HIV infection</a:t>
            </a:r>
          </a:p>
          <a:p>
            <a:pPr>
              <a:lnSpc>
                <a:spcPct val="120000"/>
              </a:lnSpc>
            </a:pPr>
            <a:r>
              <a:rPr lang="en-US" sz="2900" b="1" dirty="0">
                <a:cs typeface="Arial"/>
              </a:rPr>
              <a:t>Inclusion Criteria (n = 692)</a:t>
            </a:r>
          </a:p>
          <a:p>
            <a:pPr lvl="1">
              <a:lnSpc>
                <a:spcPct val="120000"/>
              </a:lnSpc>
            </a:pPr>
            <a:r>
              <a:rPr lang="en-US" sz="2900" dirty="0">
                <a:latin typeface="Arial" pitchFamily="22" charset="0"/>
              </a:rPr>
              <a:t>Age ≥18 years</a:t>
            </a:r>
          </a:p>
          <a:p>
            <a:pPr lvl="1">
              <a:lnSpc>
                <a:spcPct val="120000"/>
              </a:lnSpc>
            </a:pPr>
            <a:r>
              <a:rPr lang="en-US" sz="2900" dirty="0">
                <a:latin typeface="Arial" pitchFamily="22" charset="0"/>
              </a:rPr>
              <a:t>Antiretroviral treatment-naïve</a:t>
            </a:r>
          </a:p>
          <a:p>
            <a:pPr lvl="1">
              <a:lnSpc>
                <a:spcPct val="120000"/>
              </a:lnSpc>
            </a:pPr>
            <a:r>
              <a:rPr lang="en-US" sz="2900" dirty="0">
                <a:latin typeface="Arial" pitchFamily="22" charset="0"/>
              </a:rPr>
              <a:t>Sensitive to atazanavir, tenofovir, and emtricitabine</a:t>
            </a:r>
          </a:p>
          <a:p>
            <a:pPr lvl="1">
              <a:lnSpc>
                <a:spcPct val="120000"/>
              </a:lnSpc>
            </a:pPr>
            <a:r>
              <a:rPr lang="en-US" sz="2900" dirty="0">
                <a:latin typeface="Arial" pitchFamily="22" charset="0"/>
              </a:rPr>
              <a:t>HIV RNA  ≥5000 copies/mL</a:t>
            </a:r>
            <a:endParaRPr lang="en-US" sz="2900" b="1" dirty="0">
              <a:cs typeface="Arial"/>
            </a:endParaRPr>
          </a:p>
          <a:p>
            <a:pPr>
              <a:lnSpc>
                <a:spcPct val="120000"/>
              </a:lnSpc>
            </a:pPr>
            <a:r>
              <a:rPr lang="en-US" sz="2900" b="1" dirty="0">
                <a:latin typeface="Arial" pitchFamily="22" charset="0"/>
              </a:rPr>
              <a:t>Treatment Arms (all once daily)</a:t>
            </a:r>
          </a:p>
          <a:p>
            <a:pPr lvl="1">
              <a:lnSpc>
                <a:spcPct val="120000"/>
              </a:lnSpc>
            </a:pPr>
            <a:r>
              <a:rPr lang="en-US" sz="2900" dirty="0">
                <a:latin typeface="Arial" pitchFamily="22" charset="0"/>
              </a:rPr>
              <a:t>Atazanavir-cobicistat (300/150 mg) + TDF-FTC</a:t>
            </a:r>
          </a:p>
          <a:p>
            <a:pPr lvl="1">
              <a:lnSpc>
                <a:spcPct val="120000"/>
              </a:lnSpc>
            </a:pPr>
            <a:r>
              <a:rPr lang="en-US" sz="2900" dirty="0">
                <a:cs typeface="Arial"/>
              </a:rPr>
              <a:t>Atazanavir 300 mg + Ritonavir 100 mg + TDF-FTC</a:t>
            </a:r>
            <a:endParaRPr lang="en-US" dirty="0"/>
          </a:p>
        </p:txBody>
      </p:sp>
      <p:sp>
        <p:nvSpPr>
          <p:cNvPr id="24" name="Rectangle 7"/>
          <p:cNvSpPr>
            <a:spLocks noChangeArrowheads="1"/>
          </p:cNvSpPr>
          <p:nvPr/>
        </p:nvSpPr>
        <p:spPr bwMode="ltGray">
          <a:xfrm>
            <a:off x="5826702" y="1641423"/>
            <a:ext cx="2827439" cy="92125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200" b="1" dirty="0">
                <a:solidFill>
                  <a:srgbClr val="000000"/>
                </a:solidFill>
                <a:latin typeface="Arial"/>
                <a:cs typeface="Arial"/>
              </a:rPr>
              <a:t>Atazanavir-cobicistat + </a:t>
            </a:r>
            <a:br>
              <a:rPr lang="en-US" sz="1200" b="1" dirty="0">
                <a:solidFill>
                  <a:srgbClr val="000000"/>
                </a:solidFill>
                <a:latin typeface="Arial"/>
                <a:cs typeface="Arial"/>
              </a:rPr>
            </a:br>
            <a:r>
              <a:rPr lang="en-US" sz="1200" b="1" dirty="0">
                <a:solidFill>
                  <a:srgbClr val="000000"/>
                </a:solidFill>
                <a:latin typeface="Arial"/>
                <a:cs typeface="Arial"/>
              </a:rPr>
              <a:t>Tenofovir DF-Emtricitabine </a:t>
            </a:r>
            <a:br>
              <a:rPr lang="en-US" sz="1200" b="1" dirty="0">
                <a:solidFill>
                  <a:srgbClr val="000000"/>
                </a:solidFill>
                <a:latin typeface="Arial"/>
                <a:cs typeface="Arial"/>
              </a:rPr>
            </a:br>
            <a:r>
              <a:rPr lang="en-US" sz="1050" dirty="0">
                <a:solidFill>
                  <a:srgbClr val="000000"/>
                </a:solidFill>
                <a:latin typeface="Arial"/>
                <a:cs typeface="Arial"/>
              </a:rPr>
              <a:t>(n = 344)</a:t>
            </a:r>
          </a:p>
        </p:txBody>
      </p:sp>
      <p:sp>
        <p:nvSpPr>
          <p:cNvPr id="33" name="Rectangle 7"/>
          <p:cNvSpPr>
            <a:spLocks noChangeArrowheads="1"/>
          </p:cNvSpPr>
          <p:nvPr/>
        </p:nvSpPr>
        <p:spPr bwMode="ltGray">
          <a:xfrm>
            <a:off x="5826702" y="3322378"/>
            <a:ext cx="2827439" cy="92125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450"/>
              </a:spcBef>
            </a:pPr>
            <a:r>
              <a:rPr lang="en-US" sz="1200" b="1" dirty="0">
                <a:solidFill>
                  <a:srgbClr val="000000"/>
                </a:solidFill>
                <a:latin typeface="Arial"/>
                <a:cs typeface="Arial"/>
              </a:rPr>
              <a:t>Atazanavir + ritonavir Tenofovir DF-Emtricitabine </a:t>
            </a:r>
            <a:br>
              <a:rPr lang="en-US" sz="1200" b="1" dirty="0">
                <a:solidFill>
                  <a:srgbClr val="000000"/>
                </a:solidFill>
                <a:latin typeface="Arial"/>
                <a:cs typeface="Arial"/>
              </a:rPr>
            </a:br>
            <a:r>
              <a:rPr lang="en-US" sz="1050" dirty="0">
                <a:solidFill>
                  <a:srgbClr val="000000"/>
                </a:solidFill>
                <a:latin typeface="Arial"/>
                <a:cs typeface="Arial"/>
              </a:rPr>
              <a:t>(n = 348)</a:t>
            </a:r>
          </a:p>
        </p:txBody>
      </p:sp>
      <p:sp>
        <p:nvSpPr>
          <p:cNvPr id="9" name="Line 11">
            <a:extLst>
              <a:ext uri="{FF2B5EF4-FFF2-40B4-BE49-F238E27FC236}">
                <a16:creationId xmlns:a16="http://schemas.microsoft.com/office/drawing/2014/main" id="{36C61BAA-DBEF-1A85-680C-593031600995}"/>
              </a:ext>
            </a:extLst>
          </p:cNvPr>
          <p:cNvSpPr>
            <a:spLocks noChangeAspect="1" noChangeShapeType="1"/>
          </p:cNvSpPr>
          <p:nvPr/>
        </p:nvSpPr>
        <p:spPr bwMode="auto">
          <a:xfrm rot="20430663">
            <a:off x="5070737" y="2852274"/>
            <a:ext cx="548640" cy="87142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243480744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56536</TotalTime>
  <Words>1208</Words>
  <Application>Microsoft Macintosh PowerPoint</Application>
  <PresentationFormat>On-screen Show (16:9)</PresentationFormat>
  <Paragraphs>122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Corbel</vt:lpstr>
      <vt:lpstr>Geneva</vt:lpstr>
      <vt:lpstr>Lucida Grande</vt:lpstr>
      <vt:lpstr>Times New Roman</vt:lpstr>
      <vt:lpstr>NCRC</vt:lpstr>
      <vt:lpstr>Atazanavir-Cobicistat (Evotaz)</vt:lpstr>
      <vt:lpstr>Antiretroviral Therapy: Studies Atazanavir-Cobicistat (Evotaz)</vt:lpstr>
      <vt:lpstr>Atazanavir + [Cobicistat or Ritonavir] + TDF-FTC (Phase 2) Study 105</vt:lpstr>
      <vt:lpstr>Atazanavir + [Cobicistat or Ritonavir] + TDF-FTC (Phase 2) Study 105: Study Design</vt:lpstr>
      <vt:lpstr>Atazanavir + [Cobicistat or Ritonavir] + TDF-FTC (Phase 2) Study 105: Results</vt:lpstr>
      <vt:lpstr>Atazanavir + [Cobicistat or Ritonavir] + TDF-FTC (Phase 2) Study 105: Results</vt:lpstr>
      <vt:lpstr>Atazanavir + [Cobicistat or Ritonavir] + TDF-FTC (Phase 2) Study 105: Conclusions</vt:lpstr>
      <vt:lpstr>Atazanavir + [Cobicistat or Ritonavir] + TDF-FTC (Phase 3) Study 114</vt:lpstr>
      <vt:lpstr>Atazanavir + [Cobicistat or Ritonavir] + TDF-FTC (Phase 3) Study 114: Study Design</vt:lpstr>
      <vt:lpstr>Atazanavir + [Cobicistat or Ritonavir] + TDF-FTC (Phase 3) Study 114: Results</vt:lpstr>
      <vt:lpstr>Atazanavir + [Cobicistat or Ritonavir] + TDF-FTC (Phase 3) Study 114: Results</vt:lpstr>
      <vt:lpstr>Atazanavir + [Cobicistat or Ritonavir] + TDF-FTC (Phase 3) Study 114: Conclusions</vt:lpstr>
      <vt:lpstr>Cobicistat-Boosted PIs in Patients with Renal Impairment Study 118</vt:lpstr>
      <vt:lpstr>Cobicistat-Boosted PIs in Patients with Renal Impairment  Study 118: Design</vt:lpstr>
      <vt:lpstr>Cobicistat-Boosted PIs in Patients with Renal Impairment Study 118: Results3</vt:lpstr>
      <vt:lpstr>Cobicistat-Boosted PIs in Patients with Renal Impairment Study 118: Results</vt:lpstr>
      <vt:lpstr>Cobicistat-Boosted PIs in Patients with Renal Impairment Study 118: Results</vt:lpstr>
      <vt:lpstr>Cobicistat-Boosted PIs in Patients with Renal Impairment Study 118: Results</vt:lpstr>
      <vt:lpstr>Cobicistat-Boosted PIs in Patients with Renal Impairment Study 118: Results</vt:lpstr>
      <vt:lpstr>Cobicistat-Boosted PIs in Patients with Renal Impairment Study 118: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2420</cp:revision>
  <cp:lastPrinted>2008-02-05T14:34:24Z</cp:lastPrinted>
  <dcterms:created xsi:type="dcterms:W3CDTF">2010-11-28T05:36:22Z</dcterms:created>
  <dcterms:modified xsi:type="dcterms:W3CDTF">2023-09-19T16:56:08Z</dcterms:modified>
</cp:coreProperties>
</file>