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4510" r:id="rId2"/>
    <p:sldId id="4506" r:id="rId3"/>
    <p:sldId id="4507" r:id="rId4"/>
    <p:sldId id="4511" r:id="rId5"/>
    <p:sldId id="4512" r:id="rId6"/>
    <p:sldId id="1092" r:id="rId7"/>
    <p:sldId id="4514"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6BA"/>
    <a:srgbClr val="6B467B"/>
    <a:srgbClr val="468593"/>
    <a:srgbClr val="294680"/>
    <a:srgbClr val="5AB4C8"/>
    <a:srgbClr val="67C6DC"/>
    <a:srgbClr val="3C737F"/>
    <a:srgbClr val="3B8077"/>
    <a:srgbClr val="4678DD"/>
    <a:srgbClr val="315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62" autoAdjust="0"/>
    <p:restoredTop sz="90679" autoAdjust="0"/>
  </p:normalViewPr>
  <p:slideViewPr>
    <p:cSldViewPr snapToGrid="0" showGuides="1">
      <p:cViewPr varScale="1">
        <p:scale>
          <a:sx n="152" d="100"/>
          <a:sy n="152" d="100"/>
        </p:scale>
        <p:origin x="408"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533853407213"/>
          <c:y val="0.10919841725500599"/>
          <c:w val="0.86151149509089098"/>
          <c:h val="0.85850158607551397"/>
        </c:manualLayout>
      </c:layout>
      <c:barChart>
        <c:barDir val="col"/>
        <c:grouping val="clustered"/>
        <c:varyColors val="0"/>
        <c:ser>
          <c:idx val="0"/>
          <c:order val="0"/>
          <c:tx>
            <c:strRef>
              <c:f>Sheet1!$B$1</c:f>
              <c:strCache>
                <c:ptCount val="1"/>
                <c:pt idx="0">
                  <c:v>Early Switch</c:v>
                </c:pt>
              </c:strCache>
            </c:strRef>
          </c:tx>
          <c:spPr>
            <a:gradFill>
              <a:gsLst>
                <a:gs pos="0">
                  <a:srgbClr val="6B467B"/>
                </a:gs>
                <a:gs pos="98000">
                  <a:srgbClr val="AD76BA"/>
                </a:gs>
              </a:gsLst>
              <a:lin ang="0" scaled="0"/>
            </a:gradFill>
            <a:ln w="6096">
              <a:noFill/>
              <a:prstDash val="solid"/>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2-60DC-7B44-8581-4F8440A13AA9}"/>
              </c:ext>
            </c:extLst>
          </c:dPt>
          <c:dLbls>
            <c:dLbl>
              <c:idx val="0"/>
              <c:numFmt formatCode="0" sourceLinked="0"/>
              <c:spPr>
                <a:solidFill>
                  <a:srgbClr val="FFFFFF">
                    <a:alpha val="50000"/>
                  </a:srgbClr>
                </a:solidFill>
                <a:ln w="12191">
                  <a:noFill/>
                </a:ln>
              </c:spPr>
              <c:txPr>
                <a:bodyPr/>
                <a:lstStyle/>
                <a:p>
                  <a:pPr>
                    <a:defRPr sz="1200"/>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60DC-7B44-8581-4F8440A13AA9}"/>
                </c:ext>
              </c:extLst>
            </c:dLbl>
            <c:spPr>
              <a:solidFill>
                <a:srgbClr val="FFFFFF">
                  <a:alpha val="50000"/>
                </a:srgbClr>
              </a:solidFill>
              <a:ln w="12191">
                <a:noFill/>
              </a:ln>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0.0</c:formatCode>
                <c:ptCount val="1"/>
                <c:pt idx="0">
                  <c:v>87.5</c:v>
                </c:pt>
              </c:numCache>
            </c:numRef>
          </c:val>
          <c:extLst>
            <c:ext xmlns:c16="http://schemas.microsoft.com/office/drawing/2014/chart" uri="{C3380CC4-5D6E-409C-BE32-E72D297353CC}">
              <c16:uniqueId val="{00000000-1642-7A4D-A017-3591DDFEB7A5}"/>
            </c:ext>
          </c:extLst>
        </c:ser>
        <c:ser>
          <c:idx val="1"/>
          <c:order val="1"/>
          <c:tx>
            <c:strRef>
              <c:f>Sheet1!$C$1</c:f>
              <c:strCache>
                <c:ptCount val="1"/>
                <c:pt idx="0">
                  <c:v>Late Switch</c:v>
                </c:pt>
              </c:strCache>
            </c:strRef>
          </c:tx>
          <c:spPr>
            <a:gradFill>
              <a:gsLst>
                <a:gs pos="0">
                  <a:srgbClr val="4F606E"/>
                </a:gs>
                <a:gs pos="97000">
                  <a:srgbClr val="88A6BF"/>
                </a:gs>
              </a:gsLst>
              <a:lin ang="0" scaled="0"/>
            </a:gradFill>
            <a:ln w="6096">
              <a:noFill/>
              <a:prstDash val="solid"/>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1642-7A4D-A017-3591DDFEB7A5}"/>
              </c:ext>
            </c:extLst>
          </c:dPt>
          <c:dLbls>
            <c:dLbl>
              <c:idx val="0"/>
              <c:numFmt formatCode="0" sourceLinked="0"/>
              <c:spPr>
                <a:solidFill>
                  <a:srgbClr val="FFFFFF">
                    <a:alpha val="50000"/>
                  </a:srgbClr>
                </a:solidFill>
                <a:ln w="12191">
                  <a:noFill/>
                </a:ln>
              </c:spPr>
              <c:txPr>
                <a:bodyPr/>
                <a:lstStyle/>
                <a:p>
                  <a:pPr>
                    <a:defRPr sz="1200"/>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1642-7A4D-A017-3591DDFEB7A5}"/>
                </c:ext>
              </c:extLst>
            </c:dLbl>
            <c:spPr>
              <a:solidFill>
                <a:srgbClr val="FFFFFF">
                  <a:alpha val="50000"/>
                </a:srgbClr>
              </a:solidFill>
              <a:ln w="12191">
                <a:noFill/>
              </a:ln>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0.0</c:formatCode>
                <c:ptCount val="1"/>
                <c:pt idx="0">
                  <c:v>94.8</c:v>
                </c:pt>
              </c:numCache>
            </c:numRef>
          </c:val>
          <c:extLst>
            <c:ext xmlns:c16="http://schemas.microsoft.com/office/drawing/2014/chart" uri="{C3380CC4-5D6E-409C-BE32-E72D297353CC}">
              <c16:uniqueId val="{00000002-1642-7A4D-A017-3591DDFEB7A5}"/>
            </c:ext>
          </c:extLst>
        </c:ser>
        <c:dLbls>
          <c:showLegendKey val="0"/>
          <c:showVal val="0"/>
          <c:showCatName val="0"/>
          <c:showSerName val="0"/>
          <c:showPercent val="0"/>
          <c:showBubbleSize val="0"/>
        </c:dLbls>
        <c:gapWidth val="250"/>
        <c:overlap val="-100"/>
        <c:axId val="-2043870568"/>
        <c:axId val="-2043791928"/>
      </c:barChart>
      <c:catAx>
        <c:axId val="-2043870568"/>
        <c:scaling>
          <c:orientation val="minMax"/>
        </c:scaling>
        <c:delete val="1"/>
        <c:axPos val="b"/>
        <c:numFmt formatCode="General" sourceLinked="1"/>
        <c:majorTickMark val="out"/>
        <c:minorTickMark val="none"/>
        <c:tickLblPos val="nextTo"/>
        <c:crossAx val="-2043791928"/>
        <c:crosses val="autoZero"/>
        <c:auto val="1"/>
        <c:lblAlgn val="ctr"/>
        <c:lblOffset val="100"/>
        <c:noMultiLvlLbl val="0"/>
      </c:catAx>
      <c:valAx>
        <c:axId val="-2043791928"/>
        <c:scaling>
          <c:orientation val="minMax"/>
          <c:max val="100"/>
          <c:min val="0"/>
        </c:scaling>
        <c:delete val="0"/>
        <c:axPos val="l"/>
        <c:title>
          <c:tx>
            <c:rich>
              <a:bodyPr/>
              <a:lstStyle/>
              <a:p>
                <a:pPr>
                  <a:defRPr sz="1300" b="1"/>
                </a:pPr>
                <a:r>
                  <a:rPr lang="en-US" sz="1300" b="1"/>
                  <a:t>HIV RNA &lt;50 copies/mL (%)</a:t>
                </a:r>
              </a:p>
            </c:rich>
          </c:tx>
          <c:layout>
            <c:manualLayout>
              <c:xMode val="edge"/>
              <c:yMode val="edge"/>
              <c:x val="1.5431526941485259E-3"/>
              <c:y val="0.12621010336670879"/>
            </c:manualLayout>
          </c:layout>
          <c:overlay val="0"/>
          <c:spPr>
            <a:noFill/>
            <a:ln w="12191">
              <a:noFill/>
            </a:ln>
          </c:spPr>
        </c:title>
        <c:numFmt formatCode="0" sourceLinked="0"/>
        <c:majorTickMark val="out"/>
        <c:minorTickMark val="none"/>
        <c:tickLblPos val="nextTo"/>
        <c:spPr>
          <a:ln w="6350">
            <a:solidFill>
              <a:srgbClr val="000000"/>
            </a:solidFill>
            <a:prstDash val="solid"/>
          </a:ln>
        </c:spPr>
        <c:txPr>
          <a:bodyPr rot="0" vert="horz"/>
          <a:lstStyle/>
          <a:p>
            <a:pPr>
              <a:defRPr sz="1200"/>
            </a:pPr>
            <a:endParaRPr lang="en-US"/>
          </a:p>
        </c:txPr>
        <c:crossAx val="-2043870568"/>
        <c:crosses val="autoZero"/>
        <c:crossBetween val="between"/>
        <c:majorUnit val="20"/>
        <c:minorUnit val="20"/>
      </c:valAx>
      <c:spPr>
        <a:solidFill>
          <a:srgbClr val="E6EBF2"/>
        </a:solidFill>
        <a:ln w="6350">
          <a:solidFill>
            <a:srgbClr val="000000"/>
          </a:solidFill>
          <a:prstDash val="solid"/>
        </a:ln>
      </c:spPr>
    </c:plotArea>
    <c:legend>
      <c:legendPos val="t"/>
      <c:layout>
        <c:manualLayout>
          <c:xMode val="edge"/>
          <c:yMode val="edge"/>
          <c:x val="0.17777947895401963"/>
          <c:y val="1.5857392825896776E-3"/>
          <c:w val="0.71851511616603481"/>
          <c:h val="8.5643970047282497E-2"/>
        </c:manualLayout>
      </c:layout>
      <c:overlay val="0"/>
    </c:legend>
    <c:plotVisOnly val="1"/>
    <c:dispBlanksAs val="gap"/>
    <c:showDLblsOverMax val="0"/>
  </c:chart>
  <c:spPr>
    <a:noFill/>
    <a:ln>
      <a:noFill/>
    </a:ln>
  </c:spPr>
  <c:txPr>
    <a:bodyPr/>
    <a:lstStyle/>
    <a:p>
      <a:pPr>
        <a:defRPr sz="1400" b="0" i="0" u="none" strike="noStrike" baseline="0">
          <a:solidFill>
            <a:srgbClr val="000000"/>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87781BCB-CAC4-AC48-831E-987115CC90FC}"/>
              </a:ext>
            </a:extLst>
          </p:cNvPr>
          <p:cNvSpPr>
            <a:spLocks noGrp="1" noRot="1" noChangeAspect="1" noChangeArrowheads="1" noTextEdit="1"/>
          </p:cNvSpPr>
          <p:nvPr>
            <p:ph type="sldImg"/>
          </p:nvPr>
        </p:nvSpPr>
        <p:spPr>
          <a:ln/>
        </p:spPr>
      </p:sp>
      <p:sp>
        <p:nvSpPr>
          <p:cNvPr id="27650" name="Notes Placeholder 2">
            <a:extLst>
              <a:ext uri="{FF2B5EF4-FFF2-40B4-BE49-F238E27FC236}">
                <a16:creationId xmlns:a16="http://schemas.microsoft.com/office/drawing/2014/main" id="{6FF0AEB3-7FC1-A245-BD06-64A758720833}"/>
              </a:ext>
            </a:extLst>
          </p:cNvPr>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pPr>
              <a:spcBef>
                <a:spcPts val="1775"/>
              </a:spcBef>
            </a:pPr>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24516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34CAB2ED-4855-2840-95FA-CF77F27A2F64}"/>
              </a:ext>
            </a:extLst>
          </p:cNvPr>
          <p:cNvSpPr>
            <a:spLocks noGrp="1" noRot="1" noChangeAspect="1" noChangeArrowheads="1" noTextEdit="1"/>
          </p:cNvSpPr>
          <p:nvPr>
            <p:ph type="sldImg"/>
          </p:nvPr>
        </p:nvSpPr>
        <p:spPr>
          <a:ln/>
        </p:spPr>
      </p:sp>
      <p:sp>
        <p:nvSpPr>
          <p:cNvPr id="29698" name="Notes Placeholder 2">
            <a:extLst>
              <a:ext uri="{FF2B5EF4-FFF2-40B4-BE49-F238E27FC236}">
                <a16:creationId xmlns:a16="http://schemas.microsoft.com/office/drawing/2014/main" id="{D93B54EC-23E0-9B4A-B992-034EF617729C}"/>
              </a:ext>
            </a:extLst>
          </p:cNvPr>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6610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2DC99639-81E7-FA45-B928-333FB59DE0DB}"/>
              </a:ext>
            </a:extLst>
          </p:cNvPr>
          <p:cNvSpPr>
            <a:spLocks noGrp="1" noRot="1" noChangeAspect="1" noChangeArrowheads="1" noTextEdit="1"/>
          </p:cNvSpPr>
          <p:nvPr>
            <p:ph type="sldImg"/>
          </p:nvPr>
        </p:nvSpPr>
        <p:spPr>
          <a:ln/>
        </p:spPr>
      </p:sp>
      <p:sp>
        <p:nvSpPr>
          <p:cNvPr id="31746" name="Notes Placeholder 2">
            <a:extLst>
              <a:ext uri="{FF2B5EF4-FFF2-40B4-BE49-F238E27FC236}">
                <a16:creationId xmlns:a16="http://schemas.microsoft.com/office/drawing/2014/main" id="{6E2560E5-B4EB-F047-9BB8-CEC052C16E2A}"/>
              </a:ext>
            </a:extLst>
          </p:cNvPr>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52019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34CAB2ED-4855-2840-95FA-CF77F27A2F64}"/>
              </a:ext>
            </a:extLst>
          </p:cNvPr>
          <p:cNvSpPr>
            <a:spLocks noGrp="1" noRot="1" noChangeAspect="1" noChangeArrowheads="1" noTextEdit="1"/>
          </p:cNvSpPr>
          <p:nvPr>
            <p:ph type="sldImg"/>
          </p:nvPr>
        </p:nvSpPr>
        <p:spPr>
          <a:ln/>
        </p:spPr>
      </p:sp>
      <p:sp>
        <p:nvSpPr>
          <p:cNvPr id="29698" name="Notes Placeholder 2">
            <a:extLst>
              <a:ext uri="{FF2B5EF4-FFF2-40B4-BE49-F238E27FC236}">
                <a16:creationId xmlns:a16="http://schemas.microsoft.com/office/drawing/2014/main" id="{D93B54EC-23E0-9B4A-B992-034EF617729C}"/>
              </a:ext>
            </a:extLst>
          </p:cNvPr>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3859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596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$1,332,044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2" y="690303"/>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371600"/>
          </a:xfrm>
          <a:prstGeom prst="rect">
            <a:avLst/>
          </a:prstGeom>
        </p:spPr>
        <p:txBody>
          <a:bodyPr lIns="91440" anchor="ctr" anchorCtr="0">
            <a:normAutofit/>
          </a:bodyPr>
          <a:lstStyle>
            <a:lvl1pPr algn="l">
              <a:lnSpc>
                <a:spcPts val="3000"/>
              </a:lnSpc>
              <a:defRPr sz="24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2395531"/>
            <a:ext cx="8221886" cy="1234440"/>
          </a:xfrm>
          <a:prstGeom prst="rect">
            <a:avLst/>
          </a:prstGeom>
        </p:spPr>
        <p:txBody>
          <a:bodyPr lIns="91440" tIns="91440" rIns="91440" bIns="91440" anchor="ctr" anchorCtr="0">
            <a:noAutofit/>
          </a:bodyPr>
          <a:lstStyle>
            <a:lvl1pPr marL="0" indent="0" algn="l">
              <a:lnSpc>
                <a:spcPts val="21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69384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4428995"/>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4" y="217634"/>
            <a:ext cx="3858507" cy="27432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5" y="4578474"/>
            <a:ext cx="1575509" cy="453277"/>
          </a:xfrm>
          <a:prstGeom prst="rect">
            <a:avLst/>
          </a:prstGeom>
        </p:spPr>
      </p:pic>
    </p:spTree>
    <p:extLst>
      <p:ext uri="{BB962C8B-B14F-4D97-AF65-F5344CB8AC3E}">
        <p14:creationId xmlns:p14="http://schemas.microsoft.com/office/powerpoint/2010/main" val="3869213364"/>
      </p:ext>
    </p:extLst>
  </p:cSld>
  <p:clrMapOvr>
    <a:masterClrMapping/>
  </p:clrMapOvr>
  <p:transition spd="slow"/>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1_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2333" y="2324233"/>
            <a:ext cx="8223499" cy="853250"/>
          </a:xfrm>
          <a:prstGeom prst="rect">
            <a:avLst/>
          </a:prstGeom>
        </p:spPr>
        <p:txBody>
          <a:bodyPr lIns="91440" tIns="45720" rIns="91440" bIns="45720" anchor="t">
            <a:normAutofit/>
          </a:bodyPr>
          <a:lstStyle>
            <a:lvl1pPr algn="ctr">
              <a:defRPr sz="24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3" y="1907113"/>
            <a:ext cx="8223499" cy="407762"/>
          </a:xfrm>
          <a:prstGeom prst="rect">
            <a:avLst/>
          </a:prstGeom>
        </p:spPr>
        <p:txBody>
          <a:bodyPr tIns="91440" bIns="91440" anchor="t"/>
          <a:lstStyle>
            <a:lvl1pPr marL="0" indent="0" algn="ctr">
              <a:lnSpc>
                <a:spcPct val="100000"/>
              </a:lnSpc>
              <a:spcBef>
                <a:spcPts val="0"/>
              </a:spcBef>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9" name="Straight Connector 8"/>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 y="3778214"/>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2690149"/>
      </p:ext>
    </p:extLst>
  </p:cSld>
  <p:clrMapOvr>
    <a:masterClrMapping/>
  </p:clrMapOvr>
  <p:transition spd="slow"/>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Divider Color">
    <p:spTree>
      <p:nvGrpSpPr>
        <p:cNvPr id="1" name=""/>
        <p:cNvGrpSpPr/>
        <p:nvPr/>
      </p:nvGrpSpPr>
      <p:grpSpPr>
        <a:xfrm>
          <a:off x="0" y="0"/>
          <a:ext cx="0" cy="0"/>
          <a:chOff x="0" y="0"/>
          <a:chExt cx="0" cy="0"/>
        </a:xfrm>
      </p:grpSpPr>
      <p:sp>
        <p:nvSpPr>
          <p:cNvPr id="12" name="Title 4"/>
          <p:cNvSpPr txBox="1">
            <a:spLocks/>
          </p:cNvSpPr>
          <p:nvPr/>
        </p:nvSpPr>
        <p:spPr>
          <a:xfrm>
            <a:off x="1" y="2095500"/>
            <a:ext cx="9143999" cy="971550"/>
          </a:xfrm>
          <a:prstGeom prst="rect">
            <a:avLst/>
          </a:prstGeom>
          <a:solidFill>
            <a:srgbClr val="E5DBDE"/>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9306" y="2105025"/>
            <a:ext cx="8229568" cy="956120"/>
          </a:xfrm>
          <a:prstGeom prst="rect">
            <a:avLst/>
          </a:prstGeom>
        </p:spPr>
        <p:txBody>
          <a:bodyPr tIns="0" anchor="ctr">
            <a:normAutofit/>
          </a:bodyPr>
          <a:lstStyle>
            <a:lvl1pPr algn="ctr">
              <a:defRPr sz="24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1687324"/>
            <a:ext cx="8229600" cy="407766"/>
          </a:xfrm>
          <a:prstGeom prst="rect">
            <a:avLst/>
          </a:prstGeom>
        </p:spPr>
        <p:txBody>
          <a:bodyPr bIns="0" anchor="ctr"/>
          <a:lstStyle>
            <a:lvl1pPr marL="0" indent="0" algn="ctr">
              <a:lnSpc>
                <a:spcPct val="100000"/>
              </a:lnSpc>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14" name="Straight Connector 13"/>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377823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213040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 id="2147483757" r:id="rId24"/>
    <p:sldLayoutId id="2147483758" r:id="rId25"/>
    <p:sldLayoutId id="2147483759" r:id="rId26"/>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1800" b="0" dirty="0" err="1">
                <a:ea typeface="ＭＳ Ｐゴシック" pitchFamily="22" charset="-128"/>
                <a:cs typeface="ＭＳ Ｐゴシック" pitchFamily="22" charset="-128"/>
              </a:rPr>
              <a:t>Rilpivirine</a:t>
            </a:r>
            <a:r>
              <a:rPr lang="en-US" sz="1800" b="0" dirty="0">
                <a:ea typeface="ＭＳ Ｐゴシック" pitchFamily="22" charset="-128"/>
                <a:cs typeface="ＭＳ Ｐゴシック" pitchFamily="22" charset="-128"/>
              </a:rPr>
              <a:t> + Darunavir-Cobicistat Dual ART as an Alternative to Standard 3-Drug ART</a:t>
            </a:r>
            <a:br>
              <a:rPr lang="en-US" sz="2025" b="0" dirty="0"/>
            </a:br>
            <a:r>
              <a:rPr lang="en-US" dirty="0"/>
              <a:t>PROBE 2</a:t>
            </a:r>
          </a:p>
        </p:txBody>
      </p:sp>
    </p:spTree>
    <p:extLst>
      <p:ext uri="{BB962C8B-B14F-4D97-AF65-F5344CB8AC3E}">
        <p14:creationId xmlns:p14="http://schemas.microsoft.com/office/powerpoint/2010/main" val="320722595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1">
            <a:extLst>
              <a:ext uri="{FF2B5EF4-FFF2-40B4-BE49-F238E27FC236}">
                <a16:creationId xmlns:a16="http://schemas.microsoft.com/office/drawing/2014/main" id="{36E7DA89-9F62-5298-4431-9329D92FC404}"/>
              </a:ext>
            </a:extLst>
          </p:cNvPr>
          <p:cNvSpPr>
            <a:spLocks noChangeShapeType="1"/>
          </p:cNvSpPr>
          <p:nvPr/>
        </p:nvSpPr>
        <p:spPr bwMode="auto">
          <a:xfrm rot="1169337" flipV="1">
            <a:off x="5015722" y="2446170"/>
            <a:ext cx="290143" cy="460842"/>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5" name="Line 11">
            <a:extLst>
              <a:ext uri="{FF2B5EF4-FFF2-40B4-BE49-F238E27FC236}">
                <a16:creationId xmlns:a16="http://schemas.microsoft.com/office/drawing/2014/main" id="{3B449C2B-B98B-85B3-B9EE-E2E79FC6055F}"/>
              </a:ext>
            </a:extLst>
          </p:cNvPr>
          <p:cNvSpPr>
            <a:spLocks noChangeShapeType="1"/>
          </p:cNvSpPr>
          <p:nvPr/>
        </p:nvSpPr>
        <p:spPr bwMode="auto">
          <a:xfrm rot="20430663">
            <a:off x="5001583" y="3078286"/>
            <a:ext cx="313896" cy="40729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6627" name="Title 3">
            <a:extLst>
              <a:ext uri="{FF2B5EF4-FFF2-40B4-BE49-F238E27FC236}">
                <a16:creationId xmlns:a16="http://schemas.microsoft.com/office/drawing/2014/main" id="{8B07AD33-AA74-5D48-BFF1-5F0E1D475529}"/>
              </a:ext>
            </a:extLst>
          </p:cNvPr>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pPr eaLnBrk="1" hangingPunct="1"/>
            <a:r>
              <a:rPr lang="en-US" sz="2000" b="0" dirty="0" err="1">
                <a:ea typeface="ＭＳ Ｐゴシック" pitchFamily="22" charset="-128"/>
                <a:cs typeface="ＭＳ Ｐゴシック" pitchFamily="22" charset="-128"/>
              </a:rPr>
              <a:t>Rilpivirine</a:t>
            </a:r>
            <a:r>
              <a:rPr lang="en-US" sz="2000" b="0" dirty="0">
                <a:ea typeface="ＭＳ Ｐゴシック" pitchFamily="22" charset="-128"/>
                <a:cs typeface="ＭＳ Ｐゴシック" pitchFamily="22" charset="-128"/>
              </a:rPr>
              <a:t> + Darunavir-Cobicistat versus Standard 3-Drug ART</a:t>
            </a: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PROBE 2 Trial: Background</a:t>
            </a:r>
          </a:p>
        </p:txBody>
      </p:sp>
      <p:sp>
        <p:nvSpPr>
          <p:cNvPr id="26628" name="Content Placeholder 5">
            <a:extLst>
              <a:ext uri="{FF2B5EF4-FFF2-40B4-BE49-F238E27FC236}">
                <a16:creationId xmlns:a16="http://schemas.microsoft.com/office/drawing/2014/main" id="{5A9EF6DC-E8DE-D542-A611-58E1B6EF357F}"/>
              </a:ext>
            </a:extLst>
          </p:cNvPr>
          <p:cNvSpPr>
            <a:spLocks noGrp="1"/>
          </p:cNvSpPr>
          <p:nvPr>
            <p:ph type="body" sz="quarter" idx="16"/>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a:spcBef>
                <a:spcPct val="0"/>
              </a:spcBef>
            </a:pPr>
            <a:r>
              <a:rPr lang="en-US" altLang="en-US" dirty="0">
                <a:latin typeface="Arial" panose="020B0604020202020204" pitchFamily="34" charset="0"/>
                <a:cs typeface="Arial" panose="020B0604020202020204" pitchFamily="34" charset="0"/>
              </a:rPr>
              <a:t>Source: Maggiolo F, et al. </a:t>
            </a:r>
            <a:r>
              <a:rPr lang="en-US" altLang="en-US" dirty="0" err="1">
                <a:latin typeface="Arial" panose="020B0604020202020204" pitchFamily="34" charset="0"/>
                <a:cs typeface="Arial" panose="020B0604020202020204" pitchFamily="34" charset="0"/>
              </a:rPr>
              <a:t>Antivir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Ther</a:t>
            </a:r>
            <a:r>
              <a:rPr lang="en-US" altLang="en-US" dirty="0">
                <a:latin typeface="Arial" panose="020B0604020202020204" pitchFamily="34" charset="0"/>
                <a:cs typeface="Arial" panose="020B0604020202020204" pitchFamily="34" charset="0"/>
              </a:rPr>
              <a:t>. 2021;26:51-7.</a:t>
            </a:r>
          </a:p>
        </p:txBody>
      </p:sp>
      <p:sp>
        <p:nvSpPr>
          <p:cNvPr id="2" name="Content Placeholder 1">
            <a:extLst>
              <a:ext uri="{FF2B5EF4-FFF2-40B4-BE49-F238E27FC236}">
                <a16:creationId xmlns:a16="http://schemas.microsoft.com/office/drawing/2014/main" id="{ABA2AB8C-CC17-D213-525C-03863B8A0B12}"/>
              </a:ext>
            </a:extLst>
          </p:cNvPr>
          <p:cNvSpPr>
            <a:spLocks noGrp="1"/>
          </p:cNvSpPr>
          <p:nvPr>
            <p:ph sz="half" idx="2"/>
          </p:nvPr>
        </p:nvSpPr>
        <p:spPr/>
        <p:txBody>
          <a:bodyPr>
            <a:normAutofit/>
          </a:bodyPr>
          <a:lstStyle/>
          <a:p>
            <a:pPr>
              <a:lnSpc>
                <a:spcPts val="1900"/>
              </a:lnSpc>
            </a:pPr>
            <a:r>
              <a:rPr lang="en-US" sz="1500" b="1" dirty="0"/>
              <a:t>Background</a:t>
            </a:r>
            <a:r>
              <a:rPr lang="en-US" sz="1500" dirty="0"/>
              <a:t>: </a:t>
            </a:r>
            <a:r>
              <a:rPr lang="en-US" sz="1500" u="none" baseline="0" dirty="0">
                <a:solidFill>
                  <a:srgbClr val="000000"/>
                </a:solidFill>
                <a:latin typeface="Arial" panose="020B0604020202020204" pitchFamily="34" charset="0"/>
                <a:cs typeface="Arial" panose="020B0604020202020204" pitchFamily="34" charset="0"/>
              </a:rPr>
              <a:t>Randomized, open label, parallel group, active controlled trial comparing a switch to dual ART maintenance therapy </a:t>
            </a:r>
            <a:r>
              <a:rPr lang="en-US" sz="1500" dirty="0"/>
              <a:t>with </a:t>
            </a:r>
            <a:r>
              <a:rPr lang="en-US" sz="1500" dirty="0" err="1"/>
              <a:t>rilpivirine</a:t>
            </a:r>
            <a:r>
              <a:rPr lang="en-US" sz="1500" dirty="0"/>
              <a:t> + darunavir-cobicistat versus continued 3-drug ART for individuals with a suppressed viral load</a:t>
            </a:r>
          </a:p>
          <a:p>
            <a:pPr>
              <a:lnSpc>
                <a:spcPts val="1900"/>
              </a:lnSpc>
            </a:pPr>
            <a:r>
              <a:rPr lang="en-US" sz="1500" b="1" dirty="0"/>
              <a:t>Enrollment Criteria</a:t>
            </a:r>
          </a:p>
          <a:p>
            <a:pPr lvl="1">
              <a:lnSpc>
                <a:spcPts val="1900"/>
              </a:lnSpc>
            </a:pPr>
            <a:r>
              <a:rPr lang="en-US" sz="1500" b="0" u="none" baseline="0" dirty="0">
                <a:solidFill>
                  <a:srgbClr val="000000"/>
                </a:solidFill>
                <a:latin typeface="Arial" panose="020B0604020202020204" pitchFamily="34" charset="0"/>
                <a:cs typeface="Arial" panose="020B0604020202020204" pitchFamily="34" charset="0"/>
              </a:rPr>
              <a:t>Age ≥18 years</a:t>
            </a:r>
            <a:endParaRPr lang="en-US" sz="1500" dirty="0"/>
          </a:p>
          <a:p>
            <a:pPr lvl="1">
              <a:lnSpc>
                <a:spcPts val="1900"/>
              </a:lnSpc>
            </a:pPr>
            <a:r>
              <a:rPr lang="en-US" sz="1500" b="0" u="none" baseline="0" dirty="0">
                <a:solidFill>
                  <a:srgbClr val="000000"/>
                </a:solidFill>
                <a:latin typeface="Arial" panose="020B0604020202020204" pitchFamily="34" charset="0"/>
                <a:cs typeface="Arial" panose="020B0604020202020204" pitchFamily="34" charset="0"/>
              </a:rPr>
              <a:t>HIV RNA &lt;50 copies/mL for ≥6 months</a:t>
            </a:r>
          </a:p>
          <a:p>
            <a:pPr lvl="1">
              <a:lnSpc>
                <a:spcPts val="1900"/>
              </a:lnSpc>
            </a:pPr>
            <a:r>
              <a:rPr lang="en-US" sz="1500" b="0" u="none" baseline="0" dirty="0">
                <a:solidFill>
                  <a:srgbClr val="000000"/>
                </a:solidFill>
                <a:latin typeface="Arial" panose="020B0604020202020204" pitchFamily="34" charset="0"/>
                <a:cs typeface="Arial" panose="020B0604020202020204" pitchFamily="34" charset="0"/>
              </a:rPr>
              <a:t>Taking an NNRTI, INSTI, or boosted PI, along with a 2-NRTI backbone</a:t>
            </a:r>
          </a:p>
          <a:p>
            <a:pPr lvl="1">
              <a:lnSpc>
                <a:spcPts val="1900"/>
              </a:lnSpc>
            </a:pPr>
            <a:r>
              <a:rPr lang="en-US" sz="1500" dirty="0"/>
              <a:t>No INSTI or PI resistance-associated mutations</a:t>
            </a:r>
          </a:p>
          <a:p>
            <a:pPr lvl="1">
              <a:lnSpc>
                <a:spcPts val="1900"/>
              </a:lnSpc>
            </a:pPr>
            <a:r>
              <a:rPr lang="en-US" sz="1500" dirty="0"/>
              <a:t>No chronic hepatitis B</a:t>
            </a:r>
          </a:p>
          <a:p>
            <a:pPr lvl="1">
              <a:lnSpc>
                <a:spcPts val="1900"/>
              </a:lnSpc>
            </a:pPr>
            <a:r>
              <a:rPr lang="en-US" sz="1500" dirty="0"/>
              <a:t>Not pregnant or breastfeeding</a:t>
            </a:r>
          </a:p>
        </p:txBody>
      </p:sp>
      <p:sp>
        <p:nvSpPr>
          <p:cNvPr id="3" name="Rectangle 7">
            <a:extLst>
              <a:ext uri="{FF2B5EF4-FFF2-40B4-BE49-F238E27FC236}">
                <a16:creationId xmlns:a16="http://schemas.microsoft.com/office/drawing/2014/main" id="{420A0F64-895E-5B56-5D59-2AF6793FE77F}"/>
              </a:ext>
            </a:extLst>
          </p:cNvPr>
          <p:cNvSpPr>
            <a:spLocks noChangeArrowheads="1"/>
          </p:cNvSpPr>
          <p:nvPr/>
        </p:nvSpPr>
        <p:spPr bwMode="ltGray">
          <a:xfrm>
            <a:off x="5422190" y="2052563"/>
            <a:ext cx="3255983" cy="818384"/>
          </a:xfrm>
          <a:prstGeom prst="rect">
            <a:avLst/>
          </a:prstGeom>
          <a:solidFill>
            <a:srgbClr val="66426F">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Early Switch Group</a:t>
            </a:r>
          </a:p>
          <a:p>
            <a:pPr algn="ctr">
              <a:lnSpc>
                <a:spcPts val="1350"/>
              </a:lnSpc>
              <a:spcBef>
                <a:spcPts val="750"/>
              </a:spcBef>
            </a:pPr>
            <a:r>
              <a:rPr lang="en-US" sz="1200" b="1" dirty="0" err="1">
                <a:solidFill>
                  <a:srgbClr val="000000"/>
                </a:solidFill>
                <a:latin typeface="Arial"/>
                <a:cs typeface="Arial"/>
              </a:rPr>
              <a:t>Rilpivirine</a:t>
            </a:r>
            <a:r>
              <a:rPr lang="en-US" sz="1200" b="1" dirty="0">
                <a:solidFill>
                  <a:srgbClr val="000000"/>
                </a:solidFill>
                <a:latin typeface="Arial"/>
                <a:cs typeface="Arial"/>
              </a:rPr>
              <a:t> + Darunavir-Cobicistat</a:t>
            </a:r>
            <a:br>
              <a:rPr lang="en-US" sz="1350" b="1" dirty="0">
                <a:solidFill>
                  <a:srgbClr val="000000"/>
                </a:solidFill>
                <a:latin typeface="Arial"/>
                <a:cs typeface="Arial"/>
              </a:rPr>
            </a:br>
            <a:r>
              <a:rPr lang="en-US" sz="1050" dirty="0">
                <a:solidFill>
                  <a:srgbClr val="000000"/>
                </a:solidFill>
                <a:latin typeface="Arial"/>
                <a:cs typeface="Arial"/>
              </a:rPr>
              <a:t>(n = 80)</a:t>
            </a:r>
          </a:p>
        </p:txBody>
      </p:sp>
      <p:sp>
        <p:nvSpPr>
          <p:cNvPr id="6" name="Line 11">
            <a:extLst>
              <a:ext uri="{FF2B5EF4-FFF2-40B4-BE49-F238E27FC236}">
                <a16:creationId xmlns:a16="http://schemas.microsoft.com/office/drawing/2014/main" id="{30B6D25E-FCE0-0EFC-9323-CC8AECE7884A}"/>
              </a:ext>
            </a:extLst>
          </p:cNvPr>
          <p:cNvSpPr>
            <a:spLocks noChangeAspect="1" noChangeShapeType="1"/>
          </p:cNvSpPr>
          <p:nvPr/>
        </p:nvSpPr>
        <p:spPr bwMode="auto">
          <a:xfrm rot="1169337">
            <a:off x="7000449"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7" name="Line 11">
            <a:extLst>
              <a:ext uri="{FF2B5EF4-FFF2-40B4-BE49-F238E27FC236}">
                <a16:creationId xmlns:a16="http://schemas.microsoft.com/office/drawing/2014/main" id="{DF1001E8-3AF5-CF55-CEF7-BCE3AAB965F2}"/>
              </a:ext>
            </a:extLst>
          </p:cNvPr>
          <p:cNvSpPr>
            <a:spLocks noChangeAspect="1" noChangeShapeType="1"/>
          </p:cNvSpPr>
          <p:nvPr/>
        </p:nvSpPr>
        <p:spPr bwMode="auto">
          <a:xfrm rot="1169337">
            <a:off x="8593983"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8" name="Rectangle 7">
            <a:extLst>
              <a:ext uri="{FF2B5EF4-FFF2-40B4-BE49-F238E27FC236}">
                <a16:creationId xmlns:a16="http://schemas.microsoft.com/office/drawing/2014/main" id="{C8A86FEE-6CD6-5C1B-6E21-3A42ED96EE73}"/>
              </a:ext>
            </a:extLst>
          </p:cNvPr>
          <p:cNvSpPr/>
          <p:nvPr/>
        </p:nvSpPr>
        <p:spPr>
          <a:xfrm>
            <a:off x="6559366" y="1378326"/>
            <a:ext cx="971550"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24</a:t>
            </a:r>
          </a:p>
        </p:txBody>
      </p:sp>
      <p:sp>
        <p:nvSpPr>
          <p:cNvPr id="9" name="Rectangle 8">
            <a:extLst>
              <a:ext uri="{FF2B5EF4-FFF2-40B4-BE49-F238E27FC236}">
                <a16:creationId xmlns:a16="http://schemas.microsoft.com/office/drawing/2014/main" id="{D1F74907-1808-D8DF-BCC6-E03943A43633}"/>
              </a:ext>
            </a:extLst>
          </p:cNvPr>
          <p:cNvSpPr/>
          <p:nvPr/>
        </p:nvSpPr>
        <p:spPr>
          <a:xfrm>
            <a:off x="8061871" y="1378326"/>
            <a:ext cx="820674"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48</a:t>
            </a:r>
          </a:p>
        </p:txBody>
      </p:sp>
      <p:sp>
        <p:nvSpPr>
          <p:cNvPr id="10" name="Rectangle 7">
            <a:extLst>
              <a:ext uri="{FF2B5EF4-FFF2-40B4-BE49-F238E27FC236}">
                <a16:creationId xmlns:a16="http://schemas.microsoft.com/office/drawing/2014/main" id="{E6B8704A-E668-26B9-DD1F-0F0B3CE0EEF3}"/>
              </a:ext>
            </a:extLst>
          </p:cNvPr>
          <p:cNvSpPr>
            <a:spLocks noChangeArrowheads="1"/>
          </p:cNvSpPr>
          <p:nvPr/>
        </p:nvSpPr>
        <p:spPr bwMode="ltGray">
          <a:xfrm>
            <a:off x="5422191" y="3156698"/>
            <a:ext cx="1634217" cy="818384"/>
          </a:xfrm>
          <a:prstGeom prst="rect">
            <a:avLst/>
          </a:prstGeom>
          <a:solidFill>
            <a:srgbClr val="4B7075">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Late Switch Group</a:t>
            </a:r>
          </a:p>
          <a:p>
            <a:pPr algn="ctr">
              <a:lnSpc>
                <a:spcPts val="1350"/>
              </a:lnSpc>
              <a:spcBef>
                <a:spcPts val="750"/>
              </a:spcBef>
            </a:pPr>
            <a:r>
              <a:rPr lang="en-US" sz="1200" b="1" dirty="0">
                <a:solidFill>
                  <a:srgbClr val="000000"/>
                </a:solidFill>
                <a:latin typeface="Arial"/>
                <a:cs typeface="Arial"/>
              </a:rPr>
              <a:t>Baseline ART </a:t>
            </a:r>
            <a:br>
              <a:rPr lang="en-US" sz="1500" b="1" dirty="0">
                <a:solidFill>
                  <a:srgbClr val="000000"/>
                </a:solidFill>
                <a:latin typeface="Arial"/>
                <a:cs typeface="Arial"/>
              </a:rPr>
            </a:br>
            <a:r>
              <a:rPr lang="en-US" sz="1050" dirty="0">
                <a:solidFill>
                  <a:srgbClr val="000000"/>
                </a:solidFill>
                <a:latin typeface="Arial"/>
                <a:cs typeface="Arial"/>
              </a:rPr>
              <a:t>(n = 80)</a:t>
            </a:r>
          </a:p>
        </p:txBody>
      </p:sp>
      <p:sp>
        <p:nvSpPr>
          <p:cNvPr id="11" name="Line 11">
            <a:extLst>
              <a:ext uri="{FF2B5EF4-FFF2-40B4-BE49-F238E27FC236}">
                <a16:creationId xmlns:a16="http://schemas.microsoft.com/office/drawing/2014/main" id="{06E49A19-5D50-5244-E15F-2DF947C74E9C}"/>
              </a:ext>
            </a:extLst>
          </p:cNvPr>
          <p:cNvSpPr>
            <a:spLocks noChangeAspect="1" noChangeShapeType="1"/>
          </p:cNvSpPr>
          <p:nvPr/>
        </p:nvSpPr>
        <p:spPr bwMode="auto">
          <a:xfrm rot="1169337">
            <a:off x="5374802"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Rectangle 11">
            <a:extLst>
              <a:ext uri="{FF2B5EF4-FFF2-40B4-BE49-F238E27FC236}">
                <a16:creationId xmlns:a16="http://schemas.microsoft.com/office/drawing/2014/main" id="{2AC4193F-5510-A4EF-7CD1-2EEB439DB966}"/>
              </a:ext>
            </a:extLst>
          </p:cNvPr>
          <p:cNvSpPr/>
          <p:nvPr/>
        </p:nvSpPr>
        <p:spPr>
          <a:xfrm>
            <a:off x="5079291" y="1378326"/>
            <a:ext cx="800100"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0</a:t>
            </a:r>
          </a:p>
        </p:txBody>
      </p:sp>
      <p:sp>
        <p:nvSpPr>
          <p:cNvPr id="13" name="Rectangle 7">
            <a:extLst>
              <a:ext uri="{FF2B5EF4-FFF2-40B4-BE49-F238E27FC236}">
                <a16:creationId xmlns:a16="http://schemas.microsoft.com/office/drawing/2014/main" id="{3224937D-5013-6E3F-D0F6-BB70FC69157C}"/>
              </a:ext>
            </a:extLst>
          </p:cNvPr>
          <p:cNvSpPr>
            <a:spLocks noChangeArrowheads="1"/>
          </p:cNvSpPr>
          <p:nvPr/>
        </p:nvSpPr>
        <p:spPr bwMode="ltGray">
          <a:xfrm>
            <a:off x="7056408" y="3156652"/>
            <a:ext cx="1634217" cy="818384"/>
          </a:xfrm>
          <a:prstGeom prst="rect">
            <a:avLst/>
          </a:prstGeom>
          <a:solidFill>
            <a:srgbClr val="4B7075">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Late Switch Group</a:t>
            </a:r>
          </a:p>
          <a:p>
            <a:pPr algn="ctr">
              <a:lnSpc>
                <a:spcPts val="1350"/>
              </a:lnSpc>
              <a:spcBef>
                <a:spcPts val="750"/>
              </a:spcBef>
            </a:pPr>
            <a:r>
              <a:rPr lang="en-US" sz="1200" b="1" dirty="0" err="1">
                <a:solidFill>
                  <a:srgbClr val="000000"/>
                </a:solidFill>
                <a:latin typeface="Arial"/>
                <a:cs typeface="Arial"/>
              </a:rPr>
              <a:t>Rilpivirine</a:t>
            </a:r>
            <a:r>
              <a:rPr lang="en-US" sz="1200" b="1" dirty="0">
                <a:solidFill>
                  <a:srgbClr val="000000"/>
                </a:solidFill>
                <a:latin typeface="Arial"/>
                <a:cs typeface="Arial"/>
              </a:rPr>
              <a:t> + </a:t>
            </a:r>
            <a:br>
              <a:rPr lang="en-US" sz="1200" b="1" dirty="0">
                <a:solidFill>
                  <a:srgbClr val="000000"/>
                </a:solidFill>
                <a:latin typeface="Arial"/>
                <a:cs typeface="Arial"/>
              </a:rPr>
            </a:br>
            <a:r>
              <a:rPr lang="en-US" sz="1200" b="1" dirty="0">
                <a:solidFill>
                  <a:srgbClr val="000000"/>
                </a:solidFill>
                <a:latin typeface="Arial"/>
                <a:cs typeface="Arial"/>
              </a:rPr>
              <a:t>Darunavir-Cobicistat</a:t>
            </a:r>
            <a:br>
              <a:rPr lang="en-US" sz="1350" b="1" dirty="0">
                <a:solidFill>
                  <a:srgbClr val="000000"/>
                </a:solidFill>
                <a:latin typeface="Arial"/>
                <a:cs typeface="Arial"/>
              </a:rPr>
            </a:br>
            <a:r>
              <a:rPr lang="en-US" sz="1050" dirty="0">
                <a:solidFill>
                  <a:srgbClr val="000000"/>
                </a:solidFill>
                <a:latin typeface="Arial"/>
                <a:cs typeface="Arial"/>
              </a:rPr>
              <a:t>(n = 80)</a:t>
            </a:r>
          </a:p>
        </p:txBody>
      </p:sp>
    </p:spTree>
    <p:extLst>
      <p:ext uri="{BB962C8B-B14F-4D97-AF65-F5344CB8AC3E}">
        <p14:creationId xmlns:p14="http://schemas.microsoft.com/office/powerpoint/2010/main" val="350817426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4E53B3E3-120D-CE45-A42B-A811C3E0719C}"/>
              </a:ext>
            </a:extLst>
          </p:cNvPr>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Autofit/>
          </a:bodyPr>
          <a:lstStyle/>
          <a:p>
            <a:pPr eaLnBrk="1" hangingPunct="1"/>
            <a:r>
              <a:rPr lang="en-US" sz="2000" b="0" dirty="0" err="1">
                <a:ea typeface="ＭＳ Ｐゴシック" pitchFamily="22" charset="-128"/>
                <a:cs typeface="ＭＳ Ｐゴシック" pitchFamily="22" charset="-128"/>
              </a:rPr>
              <a:t>Rilpivirine</a:t>
            </a:r>
            <a:r>
              <a:rPr lang="en-US" sz="2000" b="0" dirty="0">
                <a:ea typeface="ＭＳ Ｐゴシック" pitchFamily="22" charset="-128"/>
                <a:cs typeface="ＭＳ Ｐゴシック" pitchFamily="22" charset="-128"/>
              </a:rPr>
              <a:t> + Darunavir-Cobicistat versus Standard 3-Drug ART</a:t>
            </a: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PROBE 2 Trial: Baseline Characteristics</a:t>
            </a:r>
          </a:p>
        </p:txBody>
      </p:sp>
      <p:sp>
        <p:nvSpPr>
          <p:cNvPr id="28674" name="Text Placeholder 5">
            <a:extLst>
              <a:ext uri="{FF2B5EF4-FFF2-40B4-BE49-F238E27FC236}">
                <a16:creationId xmlns:a16="http://schemas.microsoft.com/office/drawing/2014/main" id="{A699DBA8-4850-9842-9A6D-A9E1CE890F76}"/>
              </a:ext>
            </a:extLst>
          </p:cNvPr>
          <p:cNvSpPr>
            <a:spLocks noGrp="1"/>
          </p:cNvSpPr>
          <p:nvPr>
            <p:ph type="body"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a:spcBef>
                <a:spcPct val="0"/>
              </a:spcBef>
            </a:pPr>
            <a:r>
              <a:rPr lang="en-US" altLang="en-US" dirty="0">
                <a:latin typeface="Arial" panose="020B0604020202020204" pitchFamily="34" charset="0"/>
                <a:cs typeface="Arial" panose="020B0604020202020204" pitchFamily="34" charset="0"/>
              </a:rPr>
              <a:t>Source: Maggiolo F, et al. </a:t>
            </a:r>
            <a:r>
              <a:rPr lang="en-US" altLang="en-US" dirty="0" err="1">
                <a:latin typeface="Arial" panose="020B0604020202020204" pitchFamily="34" charset="0"/>
                <a:cs typeface="Arial" panose="020B0604020202020204" pitchFamily="34" charset="0"/>
              </a:rPr>
              <a:t>Antivir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Ther</a:t>
            </a:r>
            <a:r>
              <a:rPr lang="en-US" altLang="en-US" dirty="0">
                <a:latin typeface="Arial" panose="020B0604020202020204" pitchFamily="34" charset="0"/>
                <a:cs typeface="Arial" panose="020B0604020202020204" pitchFamily="34" charset="0"/>
              </a:rPr>
              <a:t>. 2021;26:51-7.</a:t>
            </a:r>
          </a:p>
        </p:txBody>
      </p:sp>
      <p:graphicFrame>
        <p:nvGraphicFramePr>
          <p:cNvPr id="2" name="Group 45">
            <a:extLst>
              <a:ext uri="{FF2B5EF4-FFF2-40B4-BE49-F238E27FC236}">
                <a16:creationId xmlns:a16="http://schemas.microsoft.com/office/drawing/2014/main" id="{2A4C32C9-EDAD-7E34-58E5-14EFA62A0D36}"/>
              </a:ext>
            </a:extLst>
          </p:cNvPr>
          <p:cNvGraphicFramePr>
            <a:graphicFrameLocks noGrp="1"/>
          </p:cNvGraphicFramePr>
          <p:nvPr>
            <p:extLst>
              <p:ext uri="{D42A27DB-BD31-4B8C-83A1-F6EECF244321}">
                <p14:modId xmlns:p14="http://schemas.microsoft.com/office/powerpoint/2010/main" val="48517382"/>
              </p:ext>
            </p:extLst>
          </p:nvPr>
        </p:nvGraphicFramePr>
        <p:xfrm>
          <a:off x="1070809" y="967519"/>
          <a:ext cx="7151216" cy="3630706"/>
        </p:xfrm>
        <a:graphic>
          <a:graphicData uri="http://schemas.openxmlformats.org/drawingml/2006/table">
            <a:tbl>
              <a:tblPr>
                <a:effectLst/>
              </a:tblPr>
              <a:tblGrid>
                <a:gridCol w="3013262">
                  <a:extLst>
                    <a:ext uri="{9D8B030D-6E8A-4147-A177-3AD203B41FA5}">
                      <a16:colId xmlns:a16="http://schemas.microsoft.com/office/drawing/2014/main" val="20000"/>
                    </a:ext>
                  </a:extLst>
                </a:gridCol>
                <a:gridCol w="2068977">
                  <a:extLst>
                    <a:ext uri="{9D8B030D-6E8A-4147-A177-3AD203B41FA5}">
                      <a16:colId xmlns:a16="http://schemas.microsoft.com/office/drawing/2014/main" val="20001"/>
                    </a:ext>
                  </a:extLst>
                </a:gridCol>
                <a:gridCol w="2068977">
                  <a:extLst>
                    <a:ext uri="{9D8B030D-6E8A-4147-A177-3AD203B41FA5}">
                      <a16:colId xmlns:a16="http://schemas.microsoft.com/office/drawing/2014/main" val="20002"/>
                    </a:ext>
                  </a:extLst>
                </a:gridCol>
              </a:tblGrid>
              <a:tr h="3188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Baseline Characteristic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Early Switch</a:t>
                      </a:r>
                      <a:br>
                        <a:rPr kumimoji="0" lang="en-US" sz="12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(n = 80)</a:t>
                      </a:r>
                      <a:endParaRPr lang="en-US" sz="1100" b="0" dirty="0">
                        <a:solidFill>
                          <a:schemeClr val="bg1"/>
                        </a:solidFill>
                        <a:latin typeface="Arial" panose="020B0604020202020204" pitchFamily="34" charset="0"/>
                        <a:cs typeface="Arial" panose="020B0604020202020204" pitchFamily="34" charset="0"/>
                      </a:endParaRP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44C85"/>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Late Switch</a:t>
                      </a:r>
                      <a:br>
                        <a:rPr kumimoji="0" lang="en-US" sz="12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(n = 80)</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197605">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Main NRTI backbone agent</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2"/>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ABC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22.5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12.5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TAF</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30.0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35.0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4"/>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defRPr/>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TDF</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47.5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52.5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197605">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defRPr/>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Core (anchor) agent</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6"/>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PI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21.3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17.5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4258878489"/>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NNRTI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72.4</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65.0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3409278010"/>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INSTI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6.3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17.5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189225934"/>
                  </a:ext>
                </a:extLst>
              </a:tr>
              <a:tr h="197605">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Number of pills in regimen</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endParaRPr lang="en-US" sz="13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2704898373"/>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1</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55.0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67.5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977469325"/>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2</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36.3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28.8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61438390"/>
                  </a:ext>
                </a:extLst>
              </a:tr>
              <a:tr h="197605">
                <a:tc>
                  <a:txBody>
                    <a:bodyPr/>
                    <a:lstStyle/>
                    <a:p>
                      <a:pPr marL="36576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3</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3.8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739185381"/>
                  </a:ext>
                </a:extLst>
              </a:tr>
            </a:tbl>
          </a:graphicData>
        </a:graphic>
      </p:graphicFrame>
      <p:sp>
        <p:nvSpPr>
          <p:cNvPr id="3" name="TextBox 2">
            <a:extLst>
              <a:ext uri="{FF2B5EF4-FFF2-40B4-BE49-F238E27FC236}">
                <a16:creationId xmlns:a16="http://schemas.microsoft.com/office/drawing/2014/main" id="{1BC28D39-C9A2-655A-0A54-CF94699D8858}"/>
              </a:ext>
            </a:extLst>
          </p:cNvPr>
          <p:cNvSpPr txBox="1"/>
          <p:nvPr/>
        </p:nvSpPr>
        <p:spPr>
          <a:xfrm>
            <a:off x="1054918" y="4591378"/>
            <a:ext cx="5671745"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Overall, 82.5% participants were men, 95.6% were white, and median age was 50 years</a:t>
            </a:r>
          </a:p>
        </p:txBody>
      </p:sp>
    </p:spTree>
    <p:extLst>
      <p:ext uri="{BB962C8B-B14F-4D97-AF65-F5344CB8AC3E}">
        <p14:creationId xmlns:p14="http://schemas.microsoft.com/office/powerpoint/2010/main" val="133827314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34C0C3FF-19A5-F04E-A834-2968455FA3AC}"/>
              </a:ext>
            </a:extLst>
          </p:cNvPr>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r>
              <a:rPr lang="en-US" sz="2000" b="0" dirty="0" err="1">
                <a:ea typeface="ＭＳ Ｐゴシック" pitchFamily="22" charset="-128"/>
                <a:cs typeface="ＭＳ Ｐゴシック" pitchFamily="22" charset="-128"/>
              </a:rPr>
              <a:t>Rilpivirine</a:t>
            </a:r>
            <a:r>
              <a:rPr lang="en-US" sz="2000" b="0" dirty="0">
                <a:ea typeface="ＭＳ Ｐゴシック" pitchFamily="22" charset="-128"/>
                <a:cs typeface="ＭＳ Ｐゴシック" pitchFamily="22" charset="-128"/>
              </a:rPr>
              <a:t> + Darunavir-Cobicistat versus Standard 3-Drug ART</a:t>
            </a: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PROBE 2 Trial: Baseline Characteristics</a:t>
            </a:r>
          </a:p>
        </p:txBody>
      </p:sp>
      <p:sp>
        <p:nvSpPr>
          <p:cNvPr id="30722" name="Content Placeholder 5">
            <a:extLst>
              <a:ext uri="{FF2B5EF4-FFF2-40B4-BE49-F238E27FC236}">
                <a16:creationId xmlns:a16="http://schemas.microsoft.com/office/drawing/2014/main" id="{B3E206DE-EA76-874A-BA7D-66754D7BCB59}"/>
              </a:ext>
            </a:extLst>
          </p:cNvPr>
          <p:cNvSpPr>
            <a:spLocks noGrp="1"/>
          </p:cNvSpPr>
          <p:nvPr>
            <p:ph type="body" sz="quarter" idx="1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eaLnBrk="1" hangingPunct="1">
              <a:spcBef>
                <a:spcPct val="0"/>
              </a:spcBef>
            </a:pPr>
            <a:r>
              <a:rPr lang="en-US" altLang="en-US">
                <a:latin typeface="Arial" panose="020B0604020202020204" pitchFamily="34" charset="0"/>
                <a:cs typeface="Arial" panose="020B0604020202020204" pitchFamily="34" charset="0"/>
              </a:rPr>
              <a:t>Week 48 Virologic Response (Intention-to-Treat Analysis)</a:t>
            </a:r>
          </a:p>
        </p:txBody>
      </p:sp>
      <p:sp>
        <p:nvSpPr>
          <p:cNvPr id="30723" name="Text Placeholder 2">
            <a:extLst>
              <a:ext uri="{FF2B5EF4-FFF2-40B4-BE49-F238E27FC236}">
                <a16:creationId xmlns:a16="http://schemas.microsoft.com/office/drawing/2014/main" id="{477054CC-9E30-4445-AC18-A24C904686B8}"/>
              </a:ext>
            </a:extLst>
          </p:cNvPr>
          <p:cNvSpPr>
            <a:spLocks noGrp="1"/>
          </p:cNvSpPr>
          <p:nvPr>
            <p:ph type="body" sz="quarter" idx="16"/>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a:spcBef>
                <a:spcPct val="0"/>
              </a:spcBef>
            </a:pPr>
            <a:r>
              <a:rPr lang="en-US" altLang="en-US" dirty="0">
                <a:latin typeface="Arial" panose="020B0604020202020204" pitchFamily="34" charset="0"/>
                <a:cs typeface="Arial" panose="020B0604020202020204" pitchFamily="34" charset="0"/>
              </a:rPr>
              <a:t>Source: Maggiolo F, et al. </a:t>
            </a:r>
            <a:r>
              <a:rPr lang="en-US" altLang="en-US" dirty="0" err="1">
                <a:latin typeface="Arial" panose="020B0604020202020204" pitchFamily="34" charset="0"/>
                <a:cs typeface="Arial" panose="020B0604020202020204" pitchFamily="34" charset="0"/>
              </a:rPr>
              <a:t>Antivir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Ther</a:t>
            </a:r>
            <a:r>
              <a:rPr lang="en-US" altLang="en-US" dirty="0">
                <a:latin typeface="Arial" panose="020B0604020202020204" pitchFamily="34" charset="0"/>
                <a:cs typeface="Arial" panose="020B0604020202020204" pitchFamily="34" charset="0"/>
              </a:rPr>
              <a:t>. 2021;26:51-7.</a:t>
            </a:r>
          </a:p>
        </p:txBody>
      </p:sp>
      <p:graphicFrame>
        <p:nvGraphicFramePr>
          <p:cNvPr id="2" name="Chart 10">
            <a:extLst>
              <a:ext uri="{FF2B5EF4-FFF2-40B4-BE49-F238E27FC236}">
                <a16:creationId xmlns:a16="http://schemas.microsoft.com/office/drawing/2014/main" id="{53FC6E23-68C3-D148-8C98-750E981D0FD6}"/>
              </a:ext>
            </a:extLst>
          </p:cNvPr>
          <p:cNvGraphicFramePr>
            <a:graphicFrameLocks/>
          </p:cNvGraphicFramePr>
          <p:nvPr>
            <p:extLst>
              <p:ext uri="{D42A27DB-BD31-4B8C-83A1-F6EECF244321}">
                <p14:modId xmlns:p14="http://schemas.microsoft.com/office/powerpoint/2010/main" val="1532870514"/>
              </p:ext>
            </p:extLst>
          </p:nvPr>
        </p:nvGraphicFramePr>
        <p:xfrm>
          <a:off x="685800" y="1374161"/>
          <a:ext cx="7772400" cy="292608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DC8AAC3-17C0-232E-D22B-FC6241A4BA8A}"/>
              </a:ext>
            </a:extLst>
          </p:cNvPr>
          <p:cNvSpPr txBox="1"/>
          <p:nvPr/>
        </p:nvSpPr>
        <p:spPr>
          <a:xfrm>
            <a:off x="1840831" y="4247378"/>
            <a:ext cx="6432274" cy="461665"/>
          </a:xfrm>
          <a:prstGeom prst="rect">
            <a:avLst/>
          </a:prstGeom>
          <a:noFill/>
        </p:spPr>
        <p:txBody>
          <a:bodyPr wrap="none" rtlCol="0">
            <a:spAutoFit/>
          </a:bodyPr>
          <a:lstStyle/>
          <a:p>
            <a:r>
              <a:rPr lang="en-US" sz="1200" dirty="0">
                <a:latin typeface="+mn-lt"/>
              </a:rPr>
              <a:t>Virologic failure (HIV RNA &gt;50 copies/mL) occurred in zero participants in early switch group </a:t>
            </a:r>
            <a:br>
              <a:rPr lang="en-US" sz="1200" dirty="0">
                <a:latin typeface="+mn-lt"/>
              </a:rPr>
            </a:br>
            <a:r>
              <a:rPr lang="en-US" sz="1200" dirty="0">
                <a:latin typeface="+mn-lt"/>
              </a:rPr>
              <a:t>and 2 participants in late switch group, though with no emergent drug resistance mutations.</a:t>
            </a:r>
          </a:p>
        </p:txBody>
      </p:sp>
    </p:spTree>
    <p:extLst>
      <p:ext uri="{BB962C8B-B14F-4D97-AF65-F5344CB8AC3E}">
        <p14:creationId xmlns:p14="http://schemas.microsoft.com/office/powerpoint/2010/main" val="230067548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4E53B3E3-120D-CE45-A42B-A811C3E0719C}"/>
              </a:ext>
            </a:extLst>
          </p:cNvPr>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pPr eaLnBrk="1" hangingPunct="1"/>
            <a:r>
              <a:rPr lang="en-US" sz="2000" b="0" dirty="0" err="1">
                <a:ea typeface="ＭＳ Ｐゴシック" pitchFamily="22" charset="-128"/>
                <a:cs typeface="ＭＳ Ｐゴシック" pitchFamily="22" charset="-128"/>
              </a:rPr>
              <a:t>Rilpivirine</a:t>
            </a:r>
            <a:r>
              <a:rPr lang="en-US" sz="2000" b="0" dirty="0">
                <a:ea typeface="ＭＳ Ｐゴシック" pitchFamily="22" charset="-128"/>
                <a:cs typeface="ＭＳ Ｐゴシック" pitchFamily="22" charset="-128"/>
              </a:rPr>
              <a:t> + Darunavir-Cobicistat versus Standard 3-Drug ART</a:t>
            </a: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PROBE 2 Trial: Week 48 Results</a:t>
            </a:r>
          </a:p>
        </p:txBody>
      </p:sp>
      <p:sp>
        <p:nvSpPr>
          <p:cNvPr id="28674" name="Text Placeholder 5">
            <a:extLst>
              <a:ext uri="{FF2B5EF4-FFF2-40B4-BE49-F238E27FC236}">
                <a16:creationId xmlns:a16="http://schemas.microsoft.com/office/drawing/2014/main" id="{A699DBA8-4850-9842-9A6D-A9E1CE890F76}"/>
              </a:ext>
            </a:extLst>
          </p:cNvPr>
          <p:cNvSpPr>
            <a:spLocks noGrp="1"/>
          </p:cNvSpPr>
          <p:nvPr>
            <p:ph type="body"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a:spcBef>
                <a:spcPct val="0"/>
              </a:spcBef>
            </a:pPr>
            <a:r>
              <a:rPr lang="en-US" altLang="en-US" dirty="0">
                <a:latin typeface="Arial" panose="020B0604020202020204" pitchFamily="34" charset="0"/>
                <a:cs typeface="Arial" panose="020B0604020202020204" pitchFamily="34" charset="0"/>
              </a:rPr>
              <a:t>Source: Maggiolo F, et al. </a:t>
            </a:r>
            <a:r>
              <a:rPr lang="en-US" altLang="en-US" dirty="0" err="1">
                <a:latin typeface="Arial" panose="020B0604020202020204" pitchFamily="34" charset="0"/>
                <a:cs typeface="Arial" panose="020B0604020202020204" pitchFamily="34" charset="0"/>
              </a:rPr>
              <a:t>Antivir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Ther</a:t>
            </a:r>
            <a:r>
              <a:rPr lang="en-US" altLang="en-US" dirty="0">
                <a:latin typeface="Arial" panose="020B0604020202020204" pitchFamily="34" charset="0"/>
                <a:cs typeface="Arial" panose="020B0604020202020204" pitchFamily="34" charset="0"/>
              </a:rPr>
              <a:t>. 2021;26:51-7.</a:t>
            </a:r>
          </a:p>
        </p:txBody>
      </p:sp>
      <p:graphicFrame>
        <p:nvGraphicFramePr>
          <p:cNvPr id="2" name="Group 45">
            <a:extLst>
              <a:ext uri="{FF2B5EF4-FFF2-40B4-BE49-F238E27FC236}">
                <a16:creationId xmlns:a16="http://schemas.microsoft.com/office/drawing/2014/main" id="{2A4C32C9-EDAD-7E34-58E5-14EFA62A0D36}"/>
              </a:ext>
            </a:extLst>
          </p:cNvPr>
          <p:cNvGraphicFramePr>
            <a:graphicFrameLocks noGrp="1"/>
          </p:cNvGraphicFramePr>
          <p:nvPr>
            <p:extLst>
              <p:ext uri="{D42A27DB-BD31-4B8C-83A1-F6EECF244321}">
                <p14:modId xmlns:p14="http://schemas.microsoft.com/office/powerpoint/2010/main" val="3122012788"/>
              </p:ext>
            </p:extLst>
          </p:nvPr>
        </p:nvGraphicFramePr>
        <p:xfrm>
          <a:off x="591087" y="1138854"/>
          <a:ext cx="7955280" cy="3088939"/>
        </p:xfrm>
        <a:graphic>
          <a:graphicData uri="http://schemas.openxmlformats.org/drawingml/2006/table">
            <a:tbl>
              <a:tblPr>
                <a:effectLst/>
              </a:tblPr>
              <a:tblGrid>
                <a:gridCol w="2042026">
                  <a:extLst>
                    <a:ext uri="{9D8B030D-6E8A-4147-A177-3AD203B41FA5}">
                      <a16:colId xmlns:a16="http://schemas.microsoft.com/office/drawing/2014/main" val="20000"/>
                    </a:ext>
                  </a:extLst>
                </a:gridCol>
                <a:gridCol w="848186">
                  <a:extLst>
                    <a:ext uri="{9D8B030D-6E8A-4147-A177-3AD203B41FA5}">
                      <a16:colId xmlns:a16="http://schemas.microsoft.com/office/drawing/2014/main" val="20001"/>
                    </a:ext>
                  </a:extLst>
                </a:gridCol>
                <a:gridCol w="1099268">
                  <a:extLst>
                    <a:ext uri="{9D8B030D-6E8A-4147-A177-3AD203B41FA5}">
                      <a16:colId xmlns:a16="http://schemas.microsoft.com/office/drawing/2014/main" val="1987580645"/>
                    </a:ext>
                  </a:extLst>
                </a:gridCol>
                <a:gridCol w="889294">
                  <a:extLst>
                    <a:ext uri="{9D8B030D-6E8A-4147-A177-3AD203B41FA5}">
                      <a16:colId xmlns:a16="http://schemas.microsoft.com/office/drawing/2014/main" val="18194811"/>
                    </a:ext>
                  </a:extLst>
                </a:gridCol>
                <a:gridCol w="1185727">
                  <a:extLst>
                    <a:ext uri="{9D8B030D-6E8A-4147-A177-3AD203B41FA5}">
                      <a16:colId xmlns:a16="http://schemas.microsoft.com/office/drawing/2014/main" val="20002"/>
                    </a:ext>
                  </a:extLst>
                </a:gridCol>
                <a:gridCol w="1012808">
                  <a:extLst>
                    <a:ext uri="{9D8B030D-6E8A-4147-A177-3AD203B41FA5}">
                      <a16:colId xmlns:a16="http://schemas.microsoft.com/office/drawing/2014/main" val="4090129907"/>
                    </a:ext>
                  </a:extLst>
                </a:gridCol>
                <a:gridCol w="877971">
                  <a:extLst>
                    <a:ext uri="{9D8B030D-6E8A-4147-A177-3AD203B41FA5}">
                      <a16:colId xmlns:a16="http://schemas.microsoft.com/office/drawing/2014/main" val="3697332906"/>
                    </a:ext>
                  </a:extLst>
                </a:gridCol>
              </a:tblGrid>
              <a:tr h="50879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endPar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gridSpan="3">
                  <a:txBody>
                    <a:bodyPr/>
                    <a:lstStyle/>
                    <a:p>
                      <a:pPr algn="ct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Early Switch</a:t>
                      </a:r>
                      <a:br>
                        <a:rPr kumimoji="0" lang="en-US" sz="12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(n = 80)</a:t>
                      </a:r>
                      <a:endParaRPr lang="en-US" sz="1100" b="0" dirty="0">
                        <a:solidFill>
                          <a:schemeClr val="bg1"/>
                        </a:solidFill>
                        <a:latin typeface="Arial" panose="020B0604020202020204" pitchFamily="34" charset="0"/>
                        <a:cs typeface="Arial" panose="020B0604020202020204" pitchFamily="34" charset="0"/>
                      </a:endParaRP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44C85"/>
                    </a:solidFill>
                  </a:tcPr>
                </a:tc>
                <a:tc hMerge="1">
                  <a:txBody>
                    <a:bodyPr/>
                    <a:lstStyle/>
                    <a:p>
                      <a:endParaRPr lang="en-US"/>
                    </a:p>
                  </a:txBody>
                  <a:tcPr/>
                </a:tc>
                <a:tc hMerge="1">
                  <a:txBody>
                    <a:bodyPr/>
                    <a:lstStyle/>
                    <a:p>
                      <a:endParaRPr lang="en-US"/>
                    </a:p>
                  </a:txBody>
                  <a:tcPr/>
                </a:tc>
                <a:tc gridSpan="3">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Late Switch</a:t>
                      </a:r>
                      <a:br>
                        <a:rPr kumimoji="0" lang="en-US" sz="12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(n = 80)</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9180">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Variable (medians)</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lang="en-US" sz="1100" b="0" dirty="0">
                          <a:solidFill>
                            <a:schemeClr val="bg1"/>
                          </a:solidFill>
                          <a:latin typeface="Arial" panose="020B0604020202020204" pitchFamily="34" charset="0"/>
                          <a:cs typeface="Arial" panose="020B0604020202020204" pitchFamily="34" charset="0"/>
                        </a:rPr>
                        <a:t>Baseline</a:t>
                      </a: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44C85"/>
                    </a:solidFill>
                  </a:tcPr>
                </a:tc>
                <a:tc>
                  <a:txBody>
                    <a:bodyPr/>
                    <a:lstStyle/>
                    <a:p>
                      <a:pPr algn="ctr"/>
                      <a:r>
                        <a:rPr lang="en-US" sz="1100" b="0" dirty="0">
                          <a:solidFill>
                            <a:schemeClr val="bg1"/>
                          </a:solidFill>
                          <a:latin typeface="Arial" panose="020B0604020202020204" pitchFamily="34" charset="0"/>
                          <a:cs typeface="Arial" panose="020B0604020202020204" pitchFamily="34" charset="0"/>
                        </a:rPr>
                        <a:t>Week 48</a:t>
                      </a: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44C85"/>
                    </a:solidFill>
                  </a:tcPr>
                </a:tc>
                <a:tc>
                  <a:txBody>
                    <a:bodyPr/>
                    <a:lstStyle/>
                    <a:p>
                      <a:pPr algn="ctr"/>
                      <a:r>
                        <a:rPr lang="en-US" sz="1100" b="0" dirty="0">
                          <a:solidFill>
                            <a:schemeClr val="bg1"/>
                          </a:solidFill>
                          <a:latin typeface="Arial" panose="020B0604020202020204" pitchFamily="34" charset="0"/>
                          <a:cs typeface="Arial" panose="020B0604020202020204" pitchFamily="34" charset="0"/>
                        </a:rPr>
                        <a:t>P Value</a:t>
                      </a: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44C85"/>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Baseline</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Week 48</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100" b="0"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P Value</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2318647175"/>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Total cholesterol, mg/dL</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200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208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0.51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188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210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&lt;0.001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2"/>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HDL, mg/dL</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48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48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0.32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46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46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0.783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LDL, mg/dL</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125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135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0.002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125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139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&lt;0.001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4"/>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defRPr/>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Triglycerides, mg/dL</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126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156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0.004</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125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164</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0.001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defRPr/>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Bone stiffness, g/cm</a:t>
                      </a:r>
                      <a:r>
                        <a:rPr kumimoji="0" lang="en-US" sz="1300" b="0" i="0" u="none" strike="noStrike" cap="none" normalizeH="0" baseline="3000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2</a:t>
                      </a: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t>
                      </a:r>
                      <a:endParaRPr kumimoji="0" lang="en-US" sz="1300" b="0" i="0" u="none" strike="noStrike" cap="none" normalizeH="0" baseline="3000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83.9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86.0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0.017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85.4</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87.1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0.894</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0000"/>
                      </a:srgbClr>
                    </a:solidFill>
                  </a:tcPr>
                </a:tc>
                <a:extLst>
                  <a:ext uri="{0D108BD9-81ED-4DB2-BD59-A6C34878D82A}">
                    <a16:rowId xmlns:a16="http://schemas.microsoft.com/office/drawing/2014/main" val="10006"/>
                  </a:ext>
                </a:extLst>
              </a:tr>
              <a:tr h="37682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Body weight, kg</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69.5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69.0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NR</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44C85">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73.0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73.0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NR</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4258878489"/>
                  </a:ext>
                </a:extLst>
              </a:tr>
            </a:tbl>
          </a:graphicData>
        </a:graphic>
      </p:graphicFrame>
      <p:sp>
        <p:nvSpPr>
          <p:cNvPr id="4" name="TextBox 3">
            <a:extLst>
              <a:ext uri="{FF2B5EF4-FFF2-40B4-BE49-F238E27FC236}">
                <a16:creationId xmlns:a16="http://schemas.microsoft.com/office/drawing/2014/main" id="{F6DBF891-142C-84C6-86D0-EC70BDF6A792}"/>
              </a:ext>
            </a:extLst>
          </p:cNvPr>
          <p:cNvSpPr txBox="1"/>
          <p:nvPr/>
        </p:nvSpPr>
        <p:spPr>
          <a:xfrm>
            <a:off x="544202" y="4297322"/>
            <a:ext cx="3122971" cy="246221"/>
          </a:xfrm>
          <a:prstGeom prst="rect">
            <a:avLst/>
          </a:prstGeom>
          <a:noFill/>
        </p:spPr>
        <p:txBody>
          <a:bodyPr wrap="none" rtlCol="0">
            <a:spAutoFit/>
          </a:bodyPr>
          <a:lstStyle/>
          <a:p>
            <a:r>
              <a:rPr lang="en-US" sz="1000" dirty="0">
                <a:latin typeface="+mn-lt"/>
              </a:rPr>
              <a:t>*Bone stiffness measured by quantitative ultrasound</a:t>
            </a:r>
          </a:p>
        </p:txBody>
      </p:sp>
    </p:spTree>
    <p:extLst>
      <p:ext uri="{BB962C8B-B14F-4D97-AF65-F5344CB8AC3E}">
        <p14:creationId xmlns:p14="http://schemas.microsoft.com/office/powerpoint/2010/main" val="125054422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0" dirty="0" err="1">
                <a:ea typeface="ＭＳ Ｐゴシック" pitchFamily="22" charset="-128"/>
                <a:cs typeface="ＭＳ Ｐゴシック" pitchFamily="22" charset="-128"/>
              </a:rPr>
              <a:t>Rilpivirine</a:t>
            </a:r>
            <a:r>
              <a:rPr lang="en-US" sz="2000" b="0" dirty="0">
                <a:ea typeface="ＭＳ Ｐゴシック" pitchFamily="22" charset="-128"/>
                <a:cs typeface="ＭＳ Ｐゴシック" pitchFamily="22" charset="-128"/>
              </a:rPr>
              <a:t> + Darunavir-Cobicistat versus Standard 3-Drug ART</a:t>
            </a: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PROBE 2 Trial: Conclusions</a:t>
            </a:r>
            <a:endParaRPr lang="en-US" sz="2000" dirty="0"/>
          </a:p>
        </p:txBody>
      </p:sp>
      <p:sp>
        <p:nvSpPr>
          <p:cNvPr id="6" name="Content Placeholder 5"/>
          <p:cNvSpPr>
            <a:spLocks noGrp="1"/>
          </p:cNvSpPr>
          <p:nvPr>
            <p:ph type="body" sz="quarter" idx="16"/>
          </p:nvPr>
        </p:nvSpPr>
        <p:spPr/>
        <p:txBody>
          <a:bodyPr/>
          <a:lstStyle/>
          <a:p>
            <a:pPr>
              <a:spcBef>
                <a:spcPct val="0"/>
              </a:spcBef>
            </a:pPr>
            <a:r>
              <a:rPr lang="en-US" altLang="en-US" dirty="0">
                <a:latin typeface="Arial" panose="020B0604020202020204" pitchFamily="34" charset="0"/>
                <a:cs typeface="Arial" panose="020B0604020202020204" pitchFamily="34" charset="0"/>
              </a:rPr>
              <a:t>Source: Maggiolo F, et al. </a:t>
            </a:r>
            <a:r>
              <a:rPr lang="en-US" altLang="en-US" dirty="0" err="1">
                <a:latin typeface="Arial" panose="020B0604020202020204" pitchFamily="34" charset="0"/>
                <a:cs typeface="Arial" panose="020B0604020202020204" pitchFamily="34" charset="0"/>
              </a:rPr>
              <a:t>Antivir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Ther</a:t>
            </a:r>
            <a:r>
              <a:rPr lang="en-US" altLang="en-US" dirty="0">
                <a:latin typeface="Arial" panose="020B0604020202020204" pitchFamily="34" charset="0"/>
                <a:cs typeface="Arial" panose="020B0604020202020204" pitchFamily="34" charset="0"/>
              </a:rPr>
              <a:t>. 2021;26:51-7.</a:t>
            </a:r>
          </a:p>
        </p:txBody>
      </p:sp>
      <p:sp>
        <p:nvSpPr>
          <p:cNvPr id="3" name="Content Placeholder 2">
            <a:extLst>
              <a:ext uri="{FF2B5EF4-FFF2-40B4-BE49-F238E27FC236}">
                <a16:creationId xmlns:a16="http://schemas.microsoft.com/office/drawing/2014/main" id="{32771BD0-B74C-B0C7-552D-FFFD20AB82D6}"/>
              </a:ext>
            </a:extLst>
          </p:cNvPr>
          <p:cNvSpPr>
            <a:spLocks noGrp="1"/>
          </p:cNvSpPr>
          <p:nvPr>
            <p:ph sz="half" idx="2"/>
          </p:nvPr>
        </p:nvSpPr>
        <p:spPr>
          <a:xfrm>
            <a:off x="-18168" y="1921079"/>
            <a:ext cx="9180576" cy="1795243"/>
          </a:xfrm>
        </p:spPr>
        <p:txBody>
          <a:bodyPr>
            <a:noAutofit/>
          </a:bodyPr>
          <a:lstStyle/>
          <a:p>
            <a:pPr>
              <a:lnSpc>
                <a:spcPts val="2800"/>
              </a:lnSpc>
            </a:pPr>
            <a:r>
              <a:rPr lang="en-US" b="1" i="0" dirty="0">
                <a:solidFill>
                  <a:srgbClr val="C00000"/>
                </a:solidFill>
                <a:latin typeface="Arial" panose="020B0604020202020204" pitchFamily="34" charset="0"/>
                <a:cs typeface="Arial" panose="020B0604020202020204" pitchFamily="34" charset="0"/>
              </a:rPr>
              <a:t>Conclusions</a:t>
            </a:r>
            <a:r>
              <a:rPr lang="en-US" b="0" i="0" dirty="0">
                <a:solidFill>
                  <a:schemeClr val="tx1"/>
                </a:solidFill>
                <a:latin typeface="Arial" panose="020B0604020202020204" pitchFamily="34" charset="0"/>
                <a:cs typeface="Arial" panose="020B0604020202020204" pitchFamily="34" charset="0"/>
              </a:rPr>
              <a:t>: “</a:t>
            </a:r>
            <a:r>
              <a:rPr lang="en-US" dirty="0"/>
              <a:t>The combination of </a:t>
            </a:r>
            <a:r>
              <a:rPr lang="en-US" dirty="0" err="1"/>
              <a:t>rilpivirine</a:t>
            </a:r>
            <a:r>
              <a:rPr lang="en-US" dirty="0"/>
              <a:t> plus darunavir/cobicistat sustained virological suppression, was associated with a low frequency of virological failure, and had a favorable safety profile, which support its use as a nucleoside reverse transcriptase inhibitor-sparing and integrase inhibitor-sparing alternative to three-drug regimens</a:t>
            </a:r>
            <a:r>
              <a:rPr lang="en-US" b="0" kern="1200" dirty="0">
                <a:solidFill>
                  <a:schemeClr val="tx1"/>
                </a:solidFill>
                <a:effectLst/>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259685396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446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56416</TotalTime>
  <Words>561</Words>
  <Application>Microsoft Macintosh PowerPoint</Application>
  <PresentationFormat>On-screen Show (16:9)</PresentationFormat>
  <Paragraphs>118</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Corbel</vt:lpstr>
      <vt:lpstr>Geneva</vt:lpstr>
      <vt:lpstr>Lucida Grande</vt:lpstr>
      <vt:lpstr>Symbol</vt:lpstr>
      <vt:lpstr>Times New Roman</vt:lpstr>
      <vt:lpstr>NCRC</vt:lpstr>
      <vt:lpstr>Rilpivirine + Darunavir-Cobicistat Dual ART as an Alternative to Standard 3-Drug ART PROBE 2</vt:lpstr>
      <vt:lpstr>Rilpivirine + Darunavir-Cobicistat versus Standard 3-Drug ART PROBE 2 Trial: Background</vt:lpstr>
      <vt:lpstr>Rilpivirine + Darunavir-Cobicistat versus Standard 3-Drug ART PROBE 2 Trial: Baseline Characteristics</vt:lpstr>
      <vt:lpstr>Rilpivirine + Darunavir-Cobicistat versus Standard 3-Drug ART PROBE 2 Trial: Baseline Characteristics</vt:lpstr>
      <vt:lpstr>Rilpivirine + Darunavir-Cobicistat versus Standard 3-Drug ART PROBE 2 Trial: Week 48 Results</vt:lpstr>
      <vt:lpstr>Rilpivirine + Darunavir-Cobicistat versus Standard 3-Drug ART PROBE 2 Trial: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2409</cp:revision>
  <cp:lastPrinted>2008-02-05T14:34:24Z</cp:lastPrinted>
  <dcterms:created xsi:type="dcterms:W3CDTF">2010-11-28T05:36:22Z</dcterms:created>
  <dcterms:modified xsi:type="dcterms:W3CDTF">2023-09-12T22:58:24Z</dcterms:modified>
</cp:coreProperties>
</file>