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9"/>
  </p:notesMasterIdLst>
  <p:handoutMasterIdLst>
    <p:handoutMasterId r:id="rId20"/>
  </p:handoutMasterIdLst>
  <p:sldIdLst>
    <p:sldId id="4513" r:id="rId2"/>
    <p:sldId id="1335" r:id="rId3"/>
    <p:sldId id="950" r:id="rId4"/>
    <p:sldId id="954" r:id="rId5"/>
    <p:sldId id="979" r:id="rId6"/>
    <p:sldId id="982" r:id="rId7"/>
    <p:sldId id="980" r:id="rId8"/>
    <p:sldId id="983" r:id="rId9"/>
    <p:sldId id="985" r:id="rId10"/>
    <p:sldId id="905" r:id="rId11"/>
    <p:sldId id="4510" r:id="rId12"/>
    <p:sldId id="4506" r:id="rId13"/>
    <p:sldId id="4507" r:id="rId14"/>
    <p:sldId id="4511" r:id="rId15"/>
    <p:sldId id="4512" r:id="rId16"/>
    <p:sldId id="1092" r:id="rId17"/>
    <p:sldId id="4514" r:id="rId18"/>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6BA"/>
    <a:srgbClr val="6B467B"/>
    <a:srgbClr val="468593"/>
    <a:srgbClr val="294680"/>
    <a:srgbClr val="5AB4C8"/>
    <a:srgbClr val="67C6DC"/>
    <a:srgbClr val="3C737F"/>
    <a:srgbClr val="3B8077"/>
    <a:srgbClr val="4678DD"/>
    <a:srgbClr val="315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7" autoAdjust="0"/>
    <p:restoredTop sz="90679" autoAdjust="0"/>
  </p:normalViewPr>
  <p:slideViewPr>
    <p:cSldViewPr snapToGrid="0" showGuides="1">
      <p:cViewPr varScale="1">
        <p:scale>
          <a:sx n="118" d="100"/>
          <a:sy n="118" d="100"/>
        </p:scale>
        <p:origin x="200" y="73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9227422961019"/>
          <c:y val="0.11943591426071699"/>
          <c:w val="0.84453618644891604"/>
          <c:h val="0.71288177469085801"/>
        </c:manualLayout>
      </c:layout>
      <c:barChart>
        <c:barDir val="col"/>
        <c:grouping val="clustered"/>
        <c:varyColors val="0"/>
        <c:ser>
          <c:idx val="0"/>
          <c:order val="0"/>
          <c:tx>
            <c:strRef>
              <c:f>Sheet1!$B$1</c:f>
              <c:strCache>
                <c:ptCount val="1"/>
                <c:pt idx="0">
                  <c:v>All patients </c:v>
                </c:pt>
              </c:strCache>
            </c:strRef>
          </c:tx>
          <c:spPr>
            <a:gradFill>
              <a:gsLst>
                <a:gs pos="0">
                  <a:srgbClr val="294680"/>
                </a:gs>
                <a:gs pos="99000">
                  <a:srgbClr val="4678DD"/>
                </a:gs>
              </a:gsLst>
              <a:lin ang="0" scaled="1"/>
            </a:gradFill>
            <a:ln w="12700">
              <a:noFill/>
            </a:ln>
            <a:effectLst/>
            <a:scene3d>
              <a:camera prst="orthographicFront"/>
              <a:lightRig rig="threePt" dir="t"/>
            </a:scene3d>
            <a:sp3d>
              <a:bevelT h="38100"/>
            </a:sp3d>
          </c:spPr>
          <c:invertIfNegative val="0"/>
          <c:dPt>
            <c:idx val="0"/>
            <c:invertIfNegative val="0"/>
            <c:bubble3D val="0"/>
            <c:spPr>
              <a:gradFill>
                <a:gsLst>
                  <a:gs pos="0">
                    <a:srgbClr val="294680"/>
                  </a:gs>
                  <a:gs pos="99000">
                    <a:srgbClr val="4678D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AC04-A34E-899E-0006F1C2161E}"/>
              </c:ext>
            </c:extLst>
          </c:dPt>
          <c:dPt>
            <c:idx val="2"/>
            <c:invertIfNegative val="0"/>
            <c:bubble3D val="0"/>
            <c:spPr>
              <a:gradFill>
                <a:gsLst>
                  <a:gs pos="0">
                    <a:srgbClr val="294680"/>
                  </a:gs>
                  <a:gs pos="99000">
                    <a:srgbClr val="4678D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C04-A34E-899E-0006F1C2161E}"/>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Sheet1!$B$2:$B$4</c:f>
              <c:numCache>
                <c:formatCode>0</c:formatCode>
                <c:ptCount val="3"/>
                <c:pt idx="0">
                  <c:v>81</c:v>
                </c:pt>
                <c:pt idx="1">
                  <c:v>81</c:v>
                </c:pt>
                <c:pt idx="2">
                  <c:v>80</c:v>
                </c:pt>
              </c:numCache>
            </c:numRef>
          </c:val>
          <c:extLst>
            <c:ext xmlns:c16="http://schemas.microsoft.com/office/drawing/2014/chart" uri="{C3380CC4-5D6E-409C-BE32-E72D297353CC}">
              <c16:uniqueId val="{00000000-7A06-9B46-A383-D2525E17BE91}"/>
            </c:ext>
          </c:extLst>
        </c:ser>
        <c:ser>
          <c:idx val="1"/>
          <c:order val="1"/>
          <c:tx>
            <c:strRef>
              <c:f>Sheet1!$C$1</c:f>
              <c:strCache>
                <c:ptCount val="1"/>
                <c:pt idx="0">
                  <c:v>Treatment-naïve</c:v>
                </c:pt>
              </c:strCache>
            </c:strRef>
          </c:tx>
          <c:spPr>
            <a:gradFill>
              <a:gsLst>
                <a:gs pos="0">
                  <a:srgbClr val="3C737F"/>
                </a:gs>
                <a:gs pos="99000">
                  <a:srgbClr val="67C6DC"/>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6-3904-FE46-9EF1-60EA87590721}"/>
              </c:ext>
            </c:extLst>
          </c:dPt>
          <c:dPt>
            <c:idx val="1"/>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5-3904-FE46-9EF1-60EA87590721}"/>
              </c:ext>
            </c:extLst>
          </c:dPt>
          <c:dPt>
            <c:idx val="2"/>
            <c:invertIfNegative val="0"/>
            <c:bubble3D val="0"/>
            <c:spPr>
              <a:gradFill>
                <a:gsLst>
                  <a:gs pos="0">
                    <a:srgbClr val="3C737F"/>
                  </a:gs>
                  <a:gs pos="99000">
                    <a:srgbClr val="5AB4C8"/>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3904-FE46-9EF1-60EA87590721}"/>
              </c:ext>
            </c:extLst>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 </c:v>
                </c:pt>
                <c:pt idx="1">
                  <c:v>≤100,000 copies/mL</c:v>
                </c:pt>
                <c:pt idx="2">
                  <c:v>&gt;100,000 copies/mL</c:v>
                </c:pt>
              </c:strCache>
            </c:strRef>
          </c:cat>
          <c:val>
            <c:numRef>
              <c:f>Sheet1!$C$2:$C$4</c:f>
              <c:numCache>
                <c:formatCode>General</c:formatCode>
                <c:ptCount val="3"/>
                <c:pt idx="0">
                  <c:v>83</c:v>
                </c:pt>
                <c:pt idx="1">
                  <c:v>84</c:v>
                </c:pt>
                <c:pt idx="2">
                  <c:v>81</c:v>
                </c:pt>
              </c:numCache>
            </c:numRef>
          </c:val>
          <c:extLst>
            <c:ext xmlns:c16="http://schemas.microsoft.com/office/drawing/2014/chart" uri="{C3380CC4-5D6E-409C-BE32-E72D297353CC}">
              <c16:uniqueId val="{00000001-7A06-9B46-A383-D2525E17BE91}"/>
            </c:ext>
          </c:extLst>
        </c:ser>
        <c:dLbls>
          <c:showLegendKey val="0"/>
          <c:showVal val="1"/>
          <c:showCatName val="0"/>
          <c:showSerName val="0"/>
          <c:showPercent val="0"/>
          <c:showBubbleSize val="0"/>
        </c:dLbls>
        <c:gapWidth val="75"/>
        <c:axId val="-1986881352"/>
        <c:axId val="-1986970744"/>
      </c:barChart>
      <c:catAx>
        <c:axId val="-1986881352"/>
        <c:scaling>
          <c:orientation val="minMax"/>
        </c:scaling>
        <c:delete val="0"/>
        <c:axPos val="b"/>
        <c:title>
          <c:tx>
            <c:rich>
              <a:bodyPr/>
              <a:lstStyle/>
              <a:p>
                <a:pPr>
                  <a:defRPr/>
                </a:pPr>
                <a:r>
                  <a:rPr lang="en-US"/>
                  <a:t>Baseline HIV RNA </a:t>
                </a:r>
              </a:p>
            </c:rich>
          </c:tx>
          <c:layout>
            <c:manualLayout>
              <c:xMode val="edge"/>
              <c:yMode val="edge"/>
              <c:x val="0.61239671429960096"/>
              <c:y val="0.92714397148032801"/>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1986970744"/>
        <c:crosses val="autoZero"/>
        <c:auto val="1"/>
        <c:lblAlgn val="ctr"/>
        <c:lblOffset val="1"/>
        <c:tickLblSkip val="1"/>
        <c:tickMarkSkip val="1"/>
        <c:noMultiLvlLbl val="0"/>
      </c:catAx>
      <c:valAx>
        <c:axId val="-1986970744"/>
        <c:scaling>
          <c:orientation val="minMax"/>
          <c:max val="100"/>
          <c:min val="0"/>
        </c:scaling>
        <c:delete val="0"/>
        <c:axPos val="l"/>
        <c:title>
          <c:tx>
            <c:rich>
              <a:bodyPr/>
              <a:lstStyle/>
              <a:p>
                <a:pPr>
                  <a:defRPr/>
                </a:pPr>
                <a:r>
                  <a:rPr lang="en-US" dirty="0"/>
                  <a:t>HIV RNA &lt;50 copies/mL (%)</a:t>
                </a:r>
              </a:p>
            </c:rich>
          </c:tx>
          <c:layout>
            <c:manualLayout>
              <c:xMode val="edge"/>
              <c:yMode val="edge"/>
              <c:x val="1.3656178152149586E-3"/>
              <c:y val="0.12423949540091273"/>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8688135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507340453971031"/>
          <c:y val="1.8543358318437099E-2"/>
          <c:w val="0.4635272674249050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27422961019"/>
          <c:y val="0.11943591426071699"/>
          <c:w val="0.84453618644891604"/>
          <c:h val="0.68656587898663402"/>
        </c:manualLayout>
      </c:layout>
      <c:barChart>
        <c:barDir val="col"/>
        <c:grouping val="clustered"/>
        <c:varyColors val="0"/>
        <c:ser>
          <c:idx val="0"/>
          <c:order val="0"/>
          <c:tx>
            <c:strRef>
              <c:f>Sheet1!$B$1</c:f>
              <c:strCache>
                <c:ptCount val="1"/>
                <c:pt idx="0">
                  <c:v>All patients</c:v>
                </c:pt>
              </c:strCache>
            </c:strRef>
          </c:tx>
          <c:spPr>
            <a:gradFill>
              <a:gsLst>
                <a:gs pos="0">
                  <a:srgbClr val="294680"/>
                </a:gs>
                <a:gs pos="99000">
                  <a:srgbClr val="4678DD"/>
                </a:gs>
              </a:gsLst>
              <a:lin ang="0" scaled="0"/>
            </a:gradFill>
            <a:ln w="12700">
              <a:noFill/>
            </a:ln>
            <a:effectLst/>
            <a:scene3d>
              <a:camera prst="orthographicFront"/>
              <a:lightRig rig="threePt" dir="t"/>
            </a:scene3d>
            <a:sp3d>
              <a:bevelT w="38100" h="38100"/>
            </a:sp3d>
          </c:spPr>
          <c:invertIfNegative val="0"/>
          <c:dLbls>
            <c:numFmt formatCode="0" sourceLinked="0"/>
            <c:spPr>
              <a:noFill/>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Snapshot</c:v>
                </c:pt>
                <c:pt idx="1">
                  <c:v>TLOVR Analysis</c:v>
                </c:pt>
                <c:pt idx="2">
                  <c:v>Missing = Failure </c:v>
                </c:pt>
              </c:strCache>
            </c:strRef>
          </c:cat>
          <c:val>
            <c:numRef>
              <c:f>Sheet1!$B$2:$B$4</c:f>
              <c:numCache>
                <c:formatCode>0</c:formatCode>
                <c:ptCount val="3"/>
                <c:pt idx="0">
                  <c:v>81</c:v>
                </c:pt>
                <c:pt idx="1">
                  <c:v>81</c:v>
                </c:pt>
                <c:pt idx="2">
                  <c:v>83</c:v>
                </c:pt>
              </c:numCache>
            </c:numRef>
          </c:val>
          <c:extLst>
            <c:ext xmlns:c16="http://schemas.microsoft.com/office/drawing/2014/chart" uri="{C3380CC4-5D6E-409C-BE32-E72D297353CC}">
              <c16:uniqueId val="{00000000-83A7-5248-8490-2DB5A3B490D2}"/>
            </c:ext>
          </c:extLst>
        </c:ser>
        <c:ser>
          <c:idx val="1"/>
          <c:order val="1"/>
          <c:tx>
            <c:strRef>
              <c:f>Sheet1!$C$1</c:f>
              <c:strCache>
                <c:ptCount val="1"/>
                <c:pt idx="0">
                  <c:v>Treatment-naïve</c:v>
                </c:pt>
              </c:strCache>
            </c:strRef>
          </c:tx>
          <c:spPr>
            <a:gradFill>
              <a:gsLst>
                <a:gs pos="0">
                  <a:srgbClr val="3C737F"/>
                </a:gs>
                <a:gs pos="99000">
                  <a:srgbClr val="5AB4C8"/>
                </a:gs>
              </a:gsLst>
              <a:lin ang="0" scaled="0"/>
            </a:gradFill>
            <a:ln w="12700">
              <a:noFill/>
            </a:ln>
            <a:scene3d>
              <a:camera prst="orthographicFront"/>
              <a:lightRig rig="threePt" dir="t"/>
            </a:scene3d>
            <a:sp3d>
              <a:bevelT w="38100" h="38100"/>
            </a:sp3d>
          </c:spPr>
          <c:invertIfNegative val="0"/>
          <c:dLbls>
            <c:spPr>
              <a:noFill/>
              <a:ln>
                <a:noFill/>
              </a:ln>
              <a:effectLst/>
            </c:spPr>
            <c:txPr>
              <a:bodyPr/>
              <a:lstStyle/>
              <a:p>
                <a:pPr>
                  <a:defRPr sz="12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Snapshot</c:v>
                </c:pt>
                <c:pt idx="1">
                  <c:v>TLOVR Analysis</c:v>
                </c:pt>
                <c:pt idx="2">
                  <c:v>Missing = Failure </c:v>
                </c:pt>
              </c:strCache>
            </c:strRef>
          </c:cat>
          <c:val>
            <c:numRef>
              <c:f>Sheet1!$C$2:$C$4</c:f>
              <c:numCache>
                <c:formatCode>0</c:formatCode>
                <c:ptCount val="3"/>
                <c:pt idx="0">
                  <c:v>83</c:v>
                </c:pt>
                <c:pt idx="1">
                  <c:v>83</c:v>
                </c:pt>
                <c:pt idx="2">
                  <c:v>85</c:v>
                </c:pt>
              </c:numCache>
            </c:numRef>
          </c:val>
          <c:extLst>
            <c:ext xmlns:c16="http://schemas.microsoft.com/office/drawing/2014/chart" uri="{C3380CC4-5D6E-409C-BE32-E72D297353CC}">
              <c16:uniqueId val="{00000001-83A7-5248-8490-2DB5A3B490D2}"/>
            </c:ext>
          </c:extLst>
        </c:ser>
        <c:dLbls>
          <c:showLegendKey val="0"/>
          <c:showVal val="1"/>
          <c:showCatName val="0"/>
          <c:showSerName val="0"/>
          <c:showPercent val="0"/>
          <c:showBubbleSize val="0"/>
        </c:dLbls>
        <c:gapWidth val="75"/>
        <c:axId val="-2114773976"/>
        <c:axId val="-2114486600"/>
      </c:barChart>
      <c:catAx>
        <c:axId val="-2114773976"/>
        <c:scaling>
          <c:orientation val="minMax"/>
        </c:scaling>
        <c:delete val="0"/>
        <c:axPos val="b"/>
        <c:title>
          <c:tx>
            <c:rich>
              <a:bodyPr/>
              <a:lstStyle/>
              <a:p>
                <a:pPr>
                  <a:defRPr/>
                </a:pPr>
                <a:r>
                  <a:rPr lang="en-US"/>
                  <a:t>Statistical Analysis </a:t>
                </a:r>
              </a:p>
            </c:rich>
          </c:tx>
          <c:layout>
            <c:manualLayout>
              <c:xMode val="edge"/>
              <c:yMode val="edge"/>
              <c:x val="0.42541046952464301"/>
              <c:y val="0.909600063360676"/>
            </c:manualLayout>
          </c:layout>
          <c:overlay val="0"/>
        </c:title>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b="0"/>
            </a:pPr>
            <a:endParaRPr lang="en-US"/>
          </a:p>
        </c:txPr>
        <c:crossAx val="-2114486600"/>
        <c:crosses val="autoZero"/>
        <c:auto val="1"/>
        <c:lblAlgn val="ctr"/>
        <c:lblOffset val="1"/>
        <c:tickLblSkip val="1"/>
        <c:tickMarkSkip val="1"/>
        <c:noMultiLvlLbl val="0"/>
      </c:catAx>
      <c:valAx>
        <c:axId val="-2114486600"/>
        <c:scaling>
          <c:orientation val="minMax"/>
          <c:max val="100"/>
          <c:min val="0"/>
        </c:scaling>
        <c:delete val="0"/>
        <c:axPos val="l"/>
        <c:title>
          <c:tx>
            <c:rich>
              <a:bodyPr/>
              <a:lstStyle/>
              <a:p>
                <a:pPr>
                  <a:defRPr/>
                </a:pPr>
                <a:r>
                  <a:rPr lang="en-US"/>
                  <a:t>HIV RNA &lt;50 copies/mL (%)</a:t>
                </a:r>
              </a:p>
            </c:rich>
          </c:tx>
          <c:layout>
            <c:manualLayout>
              <c:xMode val="edge"/>
              <c:yMode val="edge"/>
              <c:x val="4.0930385155343958E-3"/>
              <c:y val="0.12131540989808706"/>
            </c:manualLayout>
          </c:layout>
          <c:overlay val="0"/>
        </c:title>
        <c:numFmt formatCode="0" sourceLinked="0"/>
        <c:majorTickMark val="out"/>
        <c:minorTickMark val="none"/>
        <c:tickLblPos val="nextTo"/>
        <c:spPr>
          <a:ln w="6350">
            <a:solidFill>
              <a:srgbClr val="000000"/>
            </a:solidFill>
          </a:ln>
        </c:spPr>
        <c:txPr>
          <a:bodyPr/>
          <a:lstStyle/>
          <a:p>
            <a:pPr>
              <a:defRPr sz="1200" b="0"/>
            </a:pPr>
            <a:endParaRPr lang="en-US"/>
          </a:p>
        </c:txPr>
        <c:crossAx val="-21147739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b="0"/>
            </a:pPr>
            <a:endParaRPr lang="en-US"/>
          </a:p>
        </c:txPr>
      </c:legendEntry>
      <c:layout>
        <c:manualLayout>
          <c:xMode val="edge"/>
          <c:yMode val="edge"/>
          <c:x val="0.51659971323029097"/>
          <c:y val="2.13305395311091E-2"/>
          <c:w val="0.47259781763390701"/>
          <c:h val="6.8830151645261406E-2"/>
        </c:manualLayout>
      </c:layout>
      <c:overlay val="0"/>
      <c:spPr>
        <a:noFill/>
      </c:spPr>
      <c:txPr>
        <a:bodyPr/>
        <a:lstStyle/>
        <a:p>
          <a:pPr algn="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38248997945023"/>
          <c:y val="0.11943591426071699"/>
          <c:w val="0.84938109117174321"/>
          <c:h val="0.75674151146524304"/>
        </c:manualLayout>
      </c:layout>
      <c:barChart>
        <c:barDir val="col"/>
        <c:grouping val="clustered"/>
        <c:varyColors val="0"/>
        <c:ser>
          <c:idx val="0"/>
          <c:order val="0"/>
          <c:tx>
            <c:strRef>
              <c:f>Sheet1!$B$1</c:f>
              <c:strCache>
                <c:ptCount val="1"/>
                <c:pt idx="0">
                  <c:v>All patients</c:v>
                </c:pt>
              </c:strCache>
            </c:strRef>
          </c:tx>
          <c:spPr>
            <a:gradFill>
              <a:gsLst>
                <a:gs pos="0">
                  <a:srgbClr val="294680"/>
                </a:gs>
                <a:gs pos="99000">
                  <a:srgbClr val="4678DD"/>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E0A7-744B-87EF-290633DA70DE}"/>
              </c:ext>
            </c:extLst>
          </c:dPt>
          <c:dLbls>
            <c:numFmt formatCode="0" sourceLinked="0"/>
            <c:spPr>
              <a:noFill/>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Serious adverse events</c:v>
                </c:pt>
                <c:pt idx="1">
                  <c:v>Treatment discontinuation due to AEs</c:v>
                </c:pt>
              </c:strCache>
            </c:strRef>
          </c:cat>
          <c:val>
            <c:numRef>
              <c:f>Sheet1!$B$2:$B$3</c:f>
              <c:numCache>
                <c:formatCode>0</c:formatCode>
                <c:ptCount val="2"/>
                <c:pt idx="0">
                  <c:v>8</c:v>
                </c:pt>
                <c:pt idx="1">
                  <c:v>5</c:v>
                </c:pt>
              </c:numCache>
            </c:numRef>
          </c:val>
          <c:extLst>
            <c:ext xmlns:c16="http://schemas.microsoft.com/office/drawing/2014/chart" uri="{C3380CC4-5D6E-409C-BE32-E72D297353CC}">
              <c16:uniqueId val="{00000002-E0A7-744B-87EF-290633DA70DE}"/>
            </c:ext>
          </c:extLst>
        </c:ser>
        <c:ser>
          <c:idx val="1"/>
          <c:order val="1"/>
          <c:tx>
            <c:strRef>
              <c:f>Sheet1!$C$1</c:f>
              <c:strCache>
                <c:ptCount val="1"/>
                <c:pt idx="0">
                  <c:v>Treatment-naïve</c:v>
                </c:pt>
              </c:strCache>
            </c:strRef>
          </c:tx>
          <c:spPr>
            <a:gradFill>
              <a:gsLst>
                <a:gs pos="0">
                  <a:srgbClr val="3C737F"/>
                </a:gs>
                <a:gs pos="99000">
                  <a:srgbClr val="5AB4C8"/>
                </a:gs>
              </a:gsLst>
              <a:lin ang="0" scaled="0"/>
            </a:gradFill>
            <a:ln w="12700">
              <a:noFill/>
            </a:ln>
            <a:scene3d>
              <a:camera prst="orthographicFront"/>
              <a:lightRig rig="threePt" dir="t"/>
            </a:scene3d>
            <a:sp3d>
              <a:bevelT w="38100" h="38100"/>
            </a:sp3d>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Serious adverse events</c:v>
                </c:pt>
                <c:pt idx="1">
                  <c:v>Treatment discontinuation due to AEs</c:v>
                </c:pt>
              </c:strCache>
            </c:strRef>
          </c:cat>
          <c:val>
            <c:numRef>
              <c:f>Sheet1!$C$2:$C$3</c:f>
              <c:numCache>
                <c:formatCode>General</c:formatCode>
                <c:ptCount val="2"/>
                <c:pt idx="0">
                  <c:v>7</c:v>
                </c:pt>
                <c:pt idx="1">
                  <c:v>5</c:v>
                </c:pt>
              </c:numCache>
            </c:numRef>
          </c:val>
          <c:extLst>
            <c:ext xmlns:c16="http://schemas.microsoft.com/office/drawing/2014/chart" uri="{C3380CC4-5D6E-409C-BE32-E72D297353CC}">
              <c16:uniqueId val="{00000003-E0A7-744B-87EF-290633DA70DE}"/>
            </c:ext>
          </c:extLst>
        </c:ser>
        <c:dLbls>
          <c:showLegendKey val="0"/>
          <c:showVal val="1"/>
          <c:showCatName val="0"/>
          <c:showSerName val="0"/>
          <c:showPercent val="0"/>
          <c:showBubbleSize val="0"/>
        </c:dLbls>
        <c:gapWidth val="175"/>
        <c:axId val="-2114619560"/>
        <c:axId val="-2114629608"/>
      </c:barChart>
      <c:catAx>
        <c:axId val="-211461956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114629608"/>
        <c:crosses val="autoZero"/>
        <c:auto val="1"/>
        <c:lblAlgn val="ctr"/>
        <c:lblOffset val="1"/>
        <c:tickLblSkip val="1"/>
        <c:tickMarkSkip val="1"/>
        <c:noMultiLvlLbl val="0"/>
      </c:catAx>
      <c:valAx>
        <c:axId val="-2114629608"/>
        <c:scaling>
          <c:orientation val="minMax"/>
          <c:max val="12"/>
          <c:min val="0"/>
        </c:scaling>
        <c:delete val="0"/>
        <c:axPos val="l"/>
        <c:title>
          <c:tx>
            <c:rich>
              <a:bodyPr/>
              <a:lstStyle/>
              <a:p>
                <a:pPr>
                  <a:defRPr/>
                </a:pPr>
                <a:r>
                  <a:rPr lang="en-US"/>
                  <a:t>Patients (%)</a:t>
                </a:r>
              </a:p>
            </c:rich>
          </c:tx>
          <c:layout>
            <c:manualLayout>
              <c:xMode val="edge"/>
              <c:yMode val="edge"/>
              <c:x val="1.2993524791959147E-2"/>
              <c:y val="0.32678465867442247"/>
            </c:manualLayout>
          </c:layout>
          <c:overlay val="0"/>
        </c:title>
        <c:numFmt formatCode="0" sourceLinked="0"/>
        <c:majorTickMark val="out"/>
        <c:minorTickMark val="none"/>
        <c:tickLblPos val="nextTo"/>
        <c:spPr>
          <a:ln w="6350">
            <a:solidFill>
              <a:srgbClr val="000000"/>
            </a:solidFill>
          </a:ln>
        </c:spPr>
        <c:txPr>
          <a:bodyPr/>
          <a:lstStyle/>
          <a:p>
            <a:pPr>
              <a:defRPr sz="1200" b="0"/>
            </a:pPr>
            <a:endParaRPr lang="en-US"/>
          </a:p>
        </c:txPr>
        <c:crossAx val="-2114619560"/>
        <c:crosses val="autoZero"/>
        <c:crossBetween val="between"/>
        <c:majorUnit val="2"/>
        <c:min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egendEntry>
        <c:idx val="0"/>
        <c:txPr>
          <a:bodyPr/>
          <a:lstStyle/>
          <a:p>
            <a:pPr algn="r">
              <a:defRPr b="0"/>
            </a:pPr>
            <a:endParaRPr lang="en-US"/>
          </a:p>
        </c:txPr>
      </c:legendEntry>
      <c:layout>
        <c:manualLayout>
          <c:xMode val="edge"/>
          <c:yMode val="edge"/>
          <c:x val="0.51659971323029097"/>
          <c:y val="1.8543358318437099E-2"/>
          <c:w val="0.44553380480217702"/>
          <c:h val="7.5135355165138404E-2"/>
        </c:manualLayout>
      </c:layout>
      <c:overlay val="0"/>
      <c:spPr>
        <a:noFill/>
      </c:spPr>
      <c:txPr>
        <a:bodyPr/>
        <a:lstStyle/>
        <a:p>
          <a:pPr algn="r">
            <a:defRPr b="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b="1" i="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33853407213"/>
          <c:y val="0.10919841725500599"/>
          <c:w val="0.86151149509089098"/>
          <c:h val="0.85850158607551397"/>
        </c:manualLayout>
      </c:layout>
      <c:barChart>
        <c:barDir val="col"/>
        <c:grouping val="clustered"/>
        <c:varyColors val="0"/>
        <c:ser>
          <c:idx val="0"/>
          <c:order val="0"/>
          <c:tx>
            <c:strRef>
              <c:f>Sheet1!$B$1</c:f>
              <c:strCache>
                <c:ptCount val="1"/>
                <c:pt idx="0">
                  <c:v>Early Switch</c:v>
                </c:pt>
              </c:strCache>
            </c:strRef>
          </c:tx>
          <c:spPr>
            <a:gradFill>
              <a:gsLst>
                <a:gs pos="0">
                  <a:srgbClr val="6B467B"/>
                </a:gs>
                <a:gs pos="98000">
                  <a:srgbClr val="AD76BA"/>
                </a:gs>
              </a:gsLst>
              <a:lin ang="0" scaled="0"/>
            </a:gradFill>
            <a:ln w="6096">
              <a:noFill/>
              <a:prstDash val="solid"/>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2-60DC-7B44-8581-4F8440A13AA9}"/>
              </c:ext>
            </c:extLst>
          </c:dPt>
          <c:dLbls>
            <c:dLbl>
              <c:idx val="0"/>
              <c:numFmt formatCode="0" sourceLinked="0"/>
              <c:spPr>
                <a:solidFill>
                  <a:srgbClr val="FFFFFF">
                    <a:alpha val="50000"/>
                  </a:srgbClr>
                </a:solidFill>
                <a:ln w="12191">
                  <a:noFill/>
                </a:ln>
              </c:spPr>
              <c:txPr>
                <a:bodyPr/>
                <a:lstStyle/>
                <a:p>
                  <a:pPr>
                    <a:defRPr sz="12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DC-7B44-8581-4F8440A13AA9}"/>
                </c:ext>
              </c:extLst>
            </c:dLbl>
            <c:spPr>
              <a:solidFill>
                <a:srgbClr val="FFFFFF">
                  <a:alpha val="50000"/>
                </a:srgbClr>
              </a:solidFill>
              <a:ln w="12191">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0.0</c:formatCode>
                <c:ptCount val="1"/>
                <c:pt idx="0">
                  <c:v>87.5</c:v>
                </c:pt>
              </c:numCache>
            </c:numRef>
          </c:val>
          <c:extLst>
            <c:ext xmlns:c16="http://schemas.microsoft.com/office/drawing/2014/chart" uri="{C3380CC4-5D6E-409C-BE32-E72D297353CC}">
              <c16:uniqueId val="{00000000-1642-7A4D-A017-3591DDFEB7A5}"/>
            </c:ext>
          </c:extLst>
        </c:ser>
        <c:ser>
          <c:idx val="1"/>
          <c:order val="1"/>
          <c:tx>
            <c:strRef>
              <c:f>Sheet1!$C$1</c:f>
              <c:strCache>
                <c:ptCount val="1"/>
                <c:pt idx="0">
                  <c:v>Late Switch</c:v>
                </c:pt>
              </c:strCache>
            </c:strRef>
          </c:tx>
          <c:spPr>
            <a:gradFill>
              <a:gsLst>
                <a:gs pos="0">
                  <a:srgbClr val="4F606E"/>
                </a:gs>
                <a:gs pos="97000">
                  <a:srgbClr val="88A6BF"/>
                </a:gs>
              </a:gsLst>
              <a:lin ang="0" scaled="0"/>
            </a:gradFill>
            <a:ln w="6096">
              <a:noFill/>
              <a:prstDash val="solid"/>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1642-7A4D-A017-3591DDFEB7A5}"/>
              </c:ext>
            </c:extLst>
          </c:dPt>
          <c:dLbls>
            <c:dLbl>
              <c:idx val="0"/>
              <c:numFmt formatCode="0" sourceLinked="0"/>
              <c:spPr>
                <a:solidFill>
                  <a:srgbClr val="FFFFFF">
                    <a:alpha val="50000"/>
                  </a:srgbClr>
                </a:solidFill>
                <a:ln w="12191">
                  <a:noFill/>
                </a:ln>
              </c:spPr>
              <c:txPr>
                <a:bodyPr/>
                <a:lstStyle/>
                <a:p>
                  <a:pPr>
                    <a:defRPr sz="12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642-7A4D-A017-3591DDFEB7A5}"/>
                </c:ext>
              </c:extLst>
            </c:dLbl>
            <c:spPr>
              <a:solidFill>
                <a:srgbClr val="FFFFFF">
                  <a:alpha val="50000"/>
                </a:srgbClr>
              </a:solidFill>
              <a:ln w="12191">
                <a:noFill/>
              </a:ln>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0.0</c:formatCode>
                <c:ptCount val="1"/>
                <c:pt idx="0">
                  <c:v>94.8</c:v>
                </c:pt>
              </c:numCache>
            </c:numRef>
          </c:val>
          <c:extLst>
            <c:ext xmlns:c16="http://schemas.microsoft.com/office/drawing/2014/chart" uri="{C3380CC4-5D6E-409C-BE32-E72D297353CC}">
              <c16:uniqueId val="{00000002-1642-7A4D-A017-3591DDFEB7A5}"/>
            </c:ext>
          </c:extLst>
        </c:ser>
        <c:dLbls>
          <c:showLegendKey val="0"/>
          <c:showVal val="0"/>
          <c:showCatName val="0"/>
          <c:showSerName val="0"/>
          <c:showPercent val="0"/>
          <c:showBubbleSize val="0"/>
        </c:dLbls>
        <c:gapWidth val="250"/>
        <c:overlap val="-100"/>
        <c:axId val="-2043870568"/>
        <c:axId val="-2043791928"/>
      </c:barChart>
      <c:catAx>
        <c:axId val="-2043870568"/>
        <c:scaling>
          <c:orientation val="minMax"/>
        </c:scaling>
        <c:delete val="1"/>
        <c:axPos val="b"/>
        <c:numFmt formatCode="General" sourceLinked="1"/>
        <c:majorTickMark val="out"/>
        <c:minorTickMark val="none"/>
        <c:tickLblPos val="nextTo"/>
        <c:crossAx val="-2043791928"/>
        <c:crosses val="autoZero"/>
        <c:auto val="1"/>
        <c:lblAlgn val="ctr"/>
        <c:lblOffset val="100"/>
        <c:noMultiLvlLbl val="0"/>
      </c:catAx>
      <c:valAx>
        <c:axId val="-2043791928"/>
        <c:scaling>
          <c:orientation val="minMax"/>
          <c:max val="100"/>
          <c:min val="0"/>
        </c:scaling>
        <c:delete val="0"/>
        <c:axPos val="l"/>
        <c:title>
          <c:tx>
            <c:rich>
              <a:bodyPr/>
              <a:lstStyle/>
              <a:p>
                <a:pPr>
                  <a:defRPr sz="1300" b="1"/>
                </a:pPr>
                <a:r>
                  <a:rPr lang="en-US" sz="1300" b="1"/>
                  <a:t>HIV RNA &lt;50 copies/mL (%)</a:t>
                </a:r>
              </a:p>
            </c:rich>
          </c:tx>
          <c:layout>
            <c:manualLayout>
              <c:xMode val="edge"/>
              <c:yMode val="edge"/>
              <c:x val="1.5431526941485259E-3"/>
              <c:y val="0.12621010336670879"/>
            </c:manualLayout>
          </c:layout>
          <c:overlay val="0"/>
          <c:spPr>
            <a:noFill/>
            <a:ln w="12191">
              <a:noFill/>
            </a:ln>
          </c:spPr>
        </c:title>
        <c:numFmt formatCode="0" sourceLinked="0"/>
        <c:majorTickMark val="out"/>
        <c:minorTickMark val="none"/>
        <c:tickLblPos val="nextTo"/>
        <c:spPr>
          <a:ln w="6350">
            <a:solidFill>
              <a:srgbClr val="000000"/>
            </a:solidFill>
            <a:prstDash val="solid"/>
          </a:ln>
        </c:spPr>
        <c:txPr>
          <a:bodyPr rot="0" vert="horz"/>
          <a:lstStyle/>
          <a:p>
            <a:pPr>
              <a:defRPr sz="1200"/>
            </a:pPr>
            <a:endParaRPr lang="en-US"/>
          </a:p>
        </c:txPr>
        <c:crossAx val="-2043870568"/>
        <c:crosses val="autoZero"/>
        <c:crossBetween val="between"/>
        <c:majorUnit val="20"/>
        <c:minorUnit val="20"/>
      </c:valAx>
      <c:spPr>
        <a:solidFill>
          <a:srgbClr val="E6EBF2"/>
        </a:solidFill>
        <a:ln w="6350">
          <a:solidFill>
            <a:srgbClr val="000000"/>
          </a:solidFill>
          <a:prstDash val="solid"/>
        </a:ln>
      </c:spPr>
    </c:plotArea>
    <c:legend>
      <c:legendPos val="t"/>
      <c:layout>
        <c:manualLayout>
          <c:xMode val="edge"/>
          <c:yMode val="edge"/>
          <c:x val="0.17777947895401963"/>
          <c:y val="1.5857392825896776E-3"/>
          <c:w val="0.71851511616603481"/>
          <c:h val="8.5643970047282497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0.00499</cdr:x>
      <cdr:y>0.92737</cdr:y>
    </cdr:from>
    <cdr:to>
      <cdr:x>0.38462</cdr:x>
      <cdr:y>0.98478</cdr:y>
    </cdr:to>
    <cdr:sp macro="" textlink="">
      <cdr:nvSpPr>
        <cdr:cNvPr id="2" name="TextBox 1"/>
        <cdr:cNvSpPr txBox="1"/>
      </cdr:nvSpPr>
      <cdr:spPr>
        <a:xfrm xmlns:a="http://schemas.openxmlformats.org/drawingml/2006/main">
          <a:off x="39263" y="3137560"/>
          <a:ext cx="2985350" cy="19423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100" dirty="0">
              <a:latin typeface="Arial"/>
            </a:rPr>
            <a:t>TLOVR = Time to loss of </a:t>
          </a:r>
          <a:r>
            <a:rPr lang="en-US" sz="1100" dirty="0" err="1">
              <a:latin typeface="Arial"/>
            </a:rPr>
            <a:t>virologic</a:t>
          </a:r>
          <a:r>
            <a:rPr lang="en-US" sz="1100" dirty="0">
              <a:latin typeface="Arial"/>
            </a:rPr>
            <a:t> response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7781BCB-CAC4-AC48-831E-987115CC90FC}"/>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6FF0AEB3-7FC1-A245-BD06-64A758720833}"/>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pPr>
              <a:spcBef>
                <a:spcPts val="1775"/>
              </a:spcBef>
            </a:pPr>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451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4CAB2ED-4855-2840-95FA-CF77F27A2F6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93B54EC-23E0-9B4A-B992-034EF617729C}"/>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6610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DC99639-81E7-FA45-B928-333FB59DE0DB}"/>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6E2560E5-B4EB-F047-9BB8-CEC052C16E2A}"/>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5201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4CAB2ED-4855-2840-95FA-CF77F27A2F64}"/>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D93B54EC-23E0-9B4A-B992-034EF617729C}"/>
              </a:ext>
            </a:extLst>
          </p:cNvPr>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3385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596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869213364"/>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1_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2333" y="2324233"/>
            <a:ext cx="8223499" cy="853250"/>
          </a:xfrm>
          <a:prstGeom prst="rect">
            <a:avLst/>
          </a:prstGeom>
        </p:spPr>
        <p:txBody>
          <a:bodyPr lIns="91440" tIns="45720" rIns="91440" bIns="45720" anchor="t">
            <a:normAutofit/>
          </a:bodyPr>
          <a:lstStyle>
            <a:lvl1pPr algn="ctr">
              <a:defRPr sz="2400" b="1" cap="none">
                <a:solidFill>
                  <a:srgbClr val="003A78"/>
                </a:solidFill>
              </a:defRPr>
            </a:lvl1pPr>
          </a:lstStyle>
          <a:p>
            <a:r>
              <a:rPr lang="en-US" dirty="0"/>
              <a:t>Click To Edit Section Title</a:t>
            </a:r>
          </a:p>
        </p:txBody>
      </p:sp>
      <p:sp>
        <p:nvSpPr>
          <p:cNvPr id="3" name="Text Placeholder 2"/>
          <p:cNvSpPr>
            <a:spLocks noGrp="1"/>
          </p:cNvSpPr>
          <p:nvPr>
            <p:ph type="body" idx="1" hasCustomPrompt="1"/>
          </p:nvPr>
        </p:nvSpPr>
        <p:spPr>
          <a:xfrm>
            <a:off x="452333" y="1907113"/>
            <a:ext cx="8223499" cy="407762"/>
          </a:xfrm>
          <a:prstGeom prst="rect">
            <a:avLst/>
          </a:prstGeom>
        </p:spPr>
        <p:txBody>
          <a:bodyPr tIns="91440" bIns="91440" anchor="t"/>
          <a:lstStyle>
            <a:lvl1pPr marL="0" indent="0" algn="ctr">
              <a:lnSpc>
                <a:spcPct val="100000"/>
              </a:lnSpc>
              <a:spcBef>
                <a:spcPts val="0"/>
              </a:spcBef>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2" name="Picture 11"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9" name="Straight Connector 8"/>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 y="3778214"/>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690149"/>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Divider Color">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130402"/>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58" r:id="rId25"/>
    <p:sldLayoutId id="2147483759"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1ABF-D916-18F4-669F-490EF5367C4C}"/>
              </a:ext>
            </a:extLst>
          </p:cNvPr>
          <p:cNvSpPr>
            <a:spLocks noGrp="1"/>
          </p:cNvSpPr>
          <p:nvPr>
            <p:ph type="ctrTitle"/>
          </p:nvPr>
        </p:nvSpPr>
        <p:spPr/>
        <p:txBody>
          <a:bodyPr/>
          <a:lstStyle/>
          <a:p>
            <a:r>
              <a:rPr lang="en-US" dirty="0"/>
              <a:t>Darunavir-Cobicistat</a:t>
            </a:r>
          </a:p>
        </p:txBody>
      </p:sp>
      <p:sp>
        <p:nvSpPr>
          <p:cNvPr id="3" name="Text Placeholder 2">
            <a:extLst>
              <a:ext uri="{FF2B5EF4-FFF2-40B4-BE49-F238E27FC236}">
                <a16:creationId xmlns:a16="http://schemas.microsoft.com/office/drawing/2014/main" id="{32CF9AE2-73E2-E471-EBA0-A2664E625F1D}"/>
              </a:ext>
            </a:extLst>
          </p:cNvPr>
          <p:cNvSpPr>
            <a:spLocks noGrp="1"/>
          </p:cNvSpPr>
          <p:nvPr>
            <p:ph type="body" sz="quarter" idx="14"/>
          </p:nvPr>
        </p:nvSpPr>
        <p:spPr/>
        <p:txBody>
          <a:bodyPr/>
          <a:lstStyle/>
          <a:p>
            <a:r>
              <a:rPr lang="en-US" dirty="0"/>
              <a:t>Last Updated: September 12, 2023</a:t>
            </a:r>
          </a:p>
        </p:txBody>
      </p:sp>
      <p:sp>
        <p:nvSpPr>
          <p:cNvPr id="4" name="Text Placeholder 3">
            <a:extLst>
              <a:ext uri="{FF2B5EF4-FFF2-40B4-BE49-F238E27FC236}">
                <a16:creationId xmlns:a16="http://schemas.microsoft.com/office/drawing/2014/main" id="{C48C7E16-35FA-4C44-31B2-62825A194337}"/>
              </a:ext>
            </a:extLst>
          </p:cNvPr>
          <p:cNvSpPr>
            <a:spLocks noGrp="1"/>
          </p:cNvSpPr>
          <p:nvPr>
            <p:ph type="body" sz="quarter" idx="18"/>
          </p:nvPr>
        </p:nvSpPr>
        <p:spPr/>
        <p:txBody>
          <a:bodyPr/>
          <a:lstStyle/>
          <a:p>
            <a:pPr>
              <a:spcBef>
                <a:spcPts val="600"/>
              </a:spcBef>
            </a:pPr>
            <a:r>
              <a:rPr lang="en-US" dirty="0"/>
              <a:t>Prepared by:</a:t>
            </a:r>
          </a:p>
          <a:p>
            <a:pPr>
              <a:spcBef>
                <a:spcPts val="600"/>
              </a:spcBef>
            </a:pPr>
            <a:r>
              <a:rPr lang="en-US" dirty="0"/>
              <a:t>Brian R. Wood, MD</a:t>
            </a:r>
            <a:br>
              <a:rPr lang="en-US" dirty="0"/>
            </a:br>
            <a:r>
              <a:rPr lang="en-US" dirty="0"/>
              <a:t>David H. Spach, MD</a:t>
            </a:r>
          </a:p>
        </p:txBody>
      </p:sp>
    </p:spTree>
    <p:extLst>
      <p:ext uri="{BB962C8B-B14F-4D97-AF65-F5344CB8AC3E}">
        <p14:creationId xmlns:p14="http://schemas.microsoft.com/office/powerpoint/2010/main" val="85296330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Conclusion</a:t>
            </a:r>
            <a:endParaRPr lang="en-US" sz="2000" dirty="0"/>
          </a:p>
        </p:txBody>
      </p:sp>
      <p:sp>
        <p:nvSpPr>
          <p:cNvPr id="7" name="Content Placeholder 6"/>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sp>
        <p:nvSpPr>
          <p:cNvPr id="3" name="Content Placeholder 2">
            <a:extLst>
              <a:ext uri="{FF2B5EF4-FFF2-40B4-BE49-F238E27FC236}">
                <a16:creationId xmlns:a16="http://schemas.microsoft.com/office/drawing/2014/main" id="{51E924D2-32E7-648C-4FC8-EE4E1B12D49D}"/>
              </a:ext>
            </a:extLst>
          </p:cNvPr>
          <p:cNvSpPr>
            <a:spLocks noGrp="1"/>
          </p:cNvSpPr>
          <p:nvPr>
            <p:ph sz="half" idx="2"/>
          </p:nvPr>
        </p:nvSpPr>
        <p:spPr/>
        <p:txBody>
          <a:bodyPr/>
          <a:lstStyle/>
          <a:p>
            <a:pPr>
              <a:lnSpc>
                <a:spcPts val="2500"/>
              </a:lnSpc>
            </a:pPr>
            <a:r>
              <a:rPr lang="en-US" sz="1600" b="1" i="0" dirty="0">
                <a:solidFill>
                  <a:srgbClr val="C00000"/>
                </a:solidFill>
              </a:rPr>
              <a:t>Conclusion</a:t>
            </a:r>
            <a:r>
              <a:rPr lang="en-US" sz="1600" b="0" i="0" dirty="0">
                <a:solidFill>
                  <a:schemeClr val="tx1"/>
                </a:solidFill>
              </a:rPr>
              <a:t>: </a:t>
            </a:r>
            <a:r>
              <a:rPr lang="en-US" sz="1600" b="0" dirty="0">
                <a:solidFill>
                  <a:srgbClr val="000000"/>
                </a:solidFill>
              </a:rPr>
              <a:t>“Darunavir/cobicistat 800/150 mg once daily was generally well tolerated through Week 48, with no new safety concerns. Pharmacokinetics, virologic and immunologic responses for darunavir/cobicistat were similar to previous data for darunavir/ritonavir 800/100 mg once daily.”</a:t>
            </a:r>
          </a:p>
        </p:txBody>
      </p:sp>
    </p:spTree>
    <p:extLst>
      <p:ext uri="{BB962C8B-B14F-4D97-AF65-F5344CB8AC3E}">
        <p14:creationId xmlns:p14="http://schemas.microsoft.com/office/powerpoint/2010/main" val="395307422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1800" b="0" dirty="0" err="1">
                <a:ea typeface="ＭＳ Ｐゴシック" pitchFamily="22" charset="-128"/>
                <a:cs typeface="ＭＳ Ｐゴシック" pitchFamily="22" charset="-128"/>
              </a:rPr>
              <a:t>Rilpivirine</a:t>
            </a:r>
            <a:r>
              <a:rPr lang="en-US" sz="1800" b="0" dirty="0">
                <a:ea typeface="ＭＳ Ｐゴシック" pitchFamily="22" charset="-128"/>
                <a:cs typeface="ＭＳ Ｐゴシック" pitchFamily="22" charset="-128"/>
              </a:rPr>
              <a:t> + Darunavir-Cobicistat Dual ART as an Alternative to Standard 3-Drug ART</a:t>
            </a:r>
            <a:br>
              <a:rPr lang="en-US" sz="2025" b="0" dirty="0"/>
            </a:br>
            <a:r>
              <a:rPr lang="en-US" dirty="0"/>
              <a:t>PROBE 2</a:t>
            </a:r>
          </a:p>
        </p:txBody>
      </p:sp>
    </p:spTree>
    <p:extLst>
      <p:ext uri="{BB962C8B-B14F-4D97-AF65-F5344CB8AC3E}">
        <p14:creationId xmlns:p14="http://schemas.microsoft.com/office/powerpoint/2010/main" val="32072259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1">
            <a:extLst>
              <a:ext uri="{FF2B5EF4-FFF2-40B4-BE49-F238E27FC236}">
                <a16:creationId xmlns:a16="http://schemas.microsoft.com/office/drawing/2014/main" id="{36E7DA89-9F62-5298-4431-9329D92FC404}"/>
              </a:ext>
            </a:extLst>
          </p:cNvPr>
          <p:cNvSpPr>
            <a:spLocks noChangeShapeType="1"/>
          </p:cNvSpPr>
          <p:nvPr/>
        </p:nvSpPr>
        <p:spPr bwMode="auto">
          <a:xfrm rot="1169337" flipV="1">
            <a:off x="5015722" y="2446170"/>
            <a:ext cx="290143" cy="460842"/>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5" name="Line 11">
            <a:extLst>
              <a:ext uri="{FF2B5EF4-FFF2-40B4-BE49-F238E27FC236}">
                <a16:creationId xmlns:a16="http://schemas.microsoft.com/office/drawing/2014/main" id="{3B449C2B-B98B-85B3-B9EE-E2E79FC6055F}"/>
              </a:ext>
            </a:extLst>
          </p:cNvPr>
          <p:cNvSpPr>
            <a:spLocks noChangeShapeType="1"/>
          </p:cNvSpPr>
          <p:nvPr/>
        </p:nvSpPr>
        <p:spPr bwMode="auto">
          <a:xfrm rot="20430663">
            <a:off x="5001583" y="3078286"/>
            <a:ext cx="313896" cy="40729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6627" name="Title 3">
            <a:extLst>
              <a:ext uri="{FF2B5EF4-FFF2-40B4-BE49-F238E27FC236}">
                <a16:creationId xmlns:a16="http://schemas.microsoft.com/office/drawing/2014/main" id="{8B07AD33-AA74-5D48-BFF1-5F0E1D475529}"/>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b="0" dirty="0" err="1">
                <a:ea typeface="ＭＳ Ｐゴシック" pitchFamily="22" charset="-128"/>
                <a:cs typeface="ＭＳ Ｐゴシック" pitchFamily="22" charset="-128"/>
              </a:rPr>
              <a:t>Rilpivirine</a:t>
            </a:r>
            <a:r>
              <a:rPr lang="en-US" sz="2000" b="0" dirty="0">
                <a:ea typeface="ＭＳ Ｐゴシック" pitchFamily="22" charset="-128"/>
                <a:cs typeface="ＭＳ Ｐゴシック" pitchFamily="22" charset="-128"/>
              </a:rPr>
              <a:t> + Darunavir-Cobicistat versus Standard 3-Drug ART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PROBE 2 Trial: Background</a:t>
            </a:r>
          </a:p>
        </p:txBody>
      </p:sp>
      <p:sp>
        <p:nvSpPr>
          <p:cNvPr id="26628" name="Content Placeholder 5">
            <a:extLst>
              <a:ext uri="{FF2B5EF4-FFF2-40B4-BE49-F238E27FC236}">
                <a16:creationId xmlns:a16="http://schemas.microsoft.com/office/drawing/2014/main" id="{5A9EF6DC-E8DE-D542-A611-58E1B6EF357F}"/>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Maggiolo F, et al. </a:t>
            </a:r>
            <a:r>
              <a:rPr lang="en-US" altLang="en-US" dirty="0" err="1">
                <a:latin typeface="Arial" panose="020B0604020202020204" pitchFamily="34" charset="0"/>
                <a:cs typeface="Arial" panose="020B0604020202020204" pitchFamily="34" charset="0"/>
              </a:rPr>
              <a:t>Antivir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Ther</a:t>
            </a:r>
            <a:r>
              <a:rPr lang="en-US" altLang="en-US" dirty="0">
                <a:latin typeface="Arial" panose="020B0604020202020204" pitchFamily="34" charset="0"/>
                <a:cs typeface="Arial" panose="020B0604020202020204" pitchFamily="34" charset="0"/>
              </a:rPr>
              <a:t>. 2021;26:51-7.</a:t>
            </a:r>
          </a:p>
        </p:txBody>
      </p:sp>
      <p:sp>
        <p:nvSpPr>
          <p:cNvPr id="2" name="Content Placeholder 1">
            <a:extLst>
              <a:ext uri="{FF2B5EF4-FFF2-40B4-BE49-F238E27FC236}">
                <a16:creationId xmlns:a16="http://schemas.microsoft.com/office/drawing/2014/main" id="{ABA2AB8C-CC17-D213-525C-03863B8A0B12}"/>
              </a:ext>
            </a:extLst>
          </p:cNvPr>
          <p:cNvSpPr>
            <a:spLocks noGrp="1"/>
          </p:cNvSpPr>
          <p:nvPr>
            <p:ph sz="half" idx="2"/>
          </p:nvPr>
        </p:nvSpPr>
        <p:spPr/>
        <p:txBody>
          <a:bodyPr>
            <a:normAutofit/>
          </a:bodyPr>
          <a:lstStyle/>
          <a:p>
            <a:pPr>
              <a:lnSpc>
                <a:spcPts val="1900"/>
              </a:lnSpc>
            </a:pPr>
            <a:r>
              <a:rPr lang="en-US" sz="1500" b="1" dirty="0"/>
              <a:t>Background</a:t>
            </a:r>
            <a:r>
              <a:rPr lang="en-US" sz="1500" dirty="0"/>
              <a:t>: </a:t>
            </a:r>
            <a:r>
              <a:rPr lang="en-US" sz="1500" u="none" baseline="0" dirty="0">
                <a:solidFill>
                  <a:srgbClr val="000000"/>
                </a:solidFill>
                <a:latin typeface="Arial" panose="020B0604020202020204" pitchFamily="34" charset="0"/>
                <a:cs typeface="Arial" panose="020B0604020202020204" pitchFamily="34" charset="0"/>
              </a:rPr>
              <a:t>Randomized, open label, parallel group, active controlled trial comparing a switch to dual ART maintenance therapy </a:t>
            </a:r>
            <a:r>
              <a:rPr lang="en-US" sz="1500" dirty="0"/>
              <a:t>with </a:t>
            </a:r>
            <a:r>
              <a:rPr lang="en-US" sz="1500" dirty="0" err="1"/>
              <a:t>rilpivirine</a:t>
            </a:r>
            <a:r>
              <a:rPr lang="en-US" sz="1500" dirty="0"/>
              <a:t> + darunavir-cobicistat versus continued 3-drug ART for individuals with a suppressed viral load</a:t>
            </a:r>
          </a:p>
          <a:p>
            <a:pPr>
              <a:lnSpc>
                <a:spcPts val="1900"/>
              </a:lnSpc>
            </a:pPr>
            <a:r>
              <a:rPr lang="en-US" sz="1500" b="1" dirty="0"/>
              <a:t>Enrollment Criteria</a:t>
            </a:r>
          </a:p>
          <a:p>
            <a:pPr lvl="1">
              <a:lnSpc>
                <a:spcPts val="1900"/>
              </a:lnSpc>
            </a:pPr>
            <a:r>
              <a:rPr lang="en-US" sz="1500" b="0" u="none" baseline="0" dirty="0">
                <a:solidFill>
                  <a:srgbClr val="000000"/>
                </a:solidFill>
                <a:latin typeface="Arial" panose="020B0604020202020204" pitchFamily="34" charset="0"/>
                <a:cs typeface="Arial" panose="020B0604020202020204" pitchFamily="34" charset="0"/>
              </a:rPr>
              <a:t>Age ≥18 years</a:t>
            </a:r>
            <a:endParaRPr lang="en-US" sz="1500" dirty="0"/>
          </a:p>
          <a:p>
            <a:pPr lvl="1">
              <a:lnSpc>
                <a:spcPts val="1900"/>
              </a:lnSpc>
            </a:pPr>
            <a:r>
              <a:rPr lang="en-US" sz="1500" b="0" u="none" baseline="0" dirty="0">
                <a:solidFill>
                  <a:srgbClr val="000000"/>
                </a:solidFill>
                <a:latin typeface="Arial" panose="020B0604020202020204" pitchFamily="34" charset="0"/>
                <a:cs typeface="Arial" panose="020B0604020202020204" pitchFamily="34" charset="0"/>
              </a:rPr>
              <a:t>HIV RNA &lt;50 copies/mL for ≥6 months</a:t>
            </a:r>
          </a:p>
          <a:p>
            <a:pPr lvl="1">
              <a:lnSpc>
                <a:spcPts val="1900"/>
              </a:lnSpc>
            </a:pPr>
            <a:r>
              <a:rPr lang="en-US" sz="1500" b="0" u="none" baseline="0" dirty="0">
                <a:solidFill>
                  <a:srgbClr val="000000"/>
                </a:solidFill>
                <a:latin typeface="Arial" panose="020B0604020202020204" pitchFamily="34" charset="0"/>
                <a:cs typeface="Arial" panose="020B0604020202020204" pitchFamily="34" charset="0"/>
              </a:rPr>
              <a:t>Taking an NNRTI, INSTI, or boosted PI, along with a 2-NRTI backbone</a:t>
            </a:r>
          </a:p>
          <a:p>
            <a:pPr lvl="1">
              <a:lnSpc>
                <a:spcPts val="1900"/>
              </a:lnSpc>
            </a:pPr>
            <a:r>
              <a:rPr lang="en-US" sz="1500" dirty="0"/>
              <a:t>No INSTI or PI resistance-associated mutations</a:t>
            </a:r>
          </a:p>
          <a:p>
            <a:pPr lvl="1">
              <a:lnSpc>
                <a:spcPts val="1900"/>
              </a:lnSpc>
            </a:pPr>
            <a:r>
              <a:rPr lang="en-US" sz="1500" dirty="0"/>
              <a:t>No chronic hepatitis B</a:t>
            </a:r>
          </a:p>
          <a:p>
            <a:pPr lvl="1">
              <a:lnSpc>
                <a:spcPts val="1900"/>
              </a:lnSpc>
            </a:pPr>
            <a:r>
              <a:rPr lang="en-US" sz="1500" dirty="0"/>
              <a:t>Not pregnant or breastfeeding</a:t>
            </a:r>
          </a:p>
        </p:txBody>
      </p:sp>
      <p:sp>
        <p:nvSpPr>
          <p:cNvPr id="3" name="Rectangle 7">
            <a:extLst>
              <a:ext uri="{FF2B5EF4-FFF2-40B4-BE49-F238E27FC236}">
                <a16:creationId xmlns:a16="http://schemas.microsoft.com/office/drawing/2014/main" id="{420A0F64-895E-5B56-5D59-2AF6793FE77F}"/>
              </a:ext>
            </a:extLst>
          </p:cNvPr>
          <p:cNvSpPr>
            <a:spLocks noChangeArrowheads="1"/>
          </p:cNvSpPr>
          <p:nvPr/>
        </p:nvSpPr>
        <p:spPr bwMode="ltGray">
          <a:xfrm>
            <a:off x="5422190" y="2052563"/>
            <a:ext cx="3255983" cy="818384"/>
          </a:xfrm>
          <a:prstGeom prst="rect">
            <a:avLst/>
          </a:prstGeom>
          <a:solidFill>
            <a:srgbClr val="66426F">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Early Switch Group</a:t>
            </a:r>
          </a:p>
          <a:p>
            <a:pPr algn="ctr">
              <a:lnSpc>
                <a:spcPts val="1350"/>
              </a:lnSpc>
              <a:spcBef>
                <a:spcPts val="750"/>
              </a:spcBef>
            </a:pPr>
            <a:r>
              <a:rPr lang="en-US" sz="1200" b="1" dirty="0" err="1">
                <a:solidFill>
                  <a:srgbClr val="000000"/>
                </a:solidFill>
                <a:latin typeface="Arial"/>
                <a:cs typeface="Arial"/>
              </a:rPr>
              <a:t>Rilpivirine</a:t>
            </a:r>
            <a:r>
              <a:rPr lang="en-US" sz="1200" b="1" dirty="0">
                <a:solidFill>
                  <a:srgbClr val="000000"/>
                </a:solidFill>
                <a:latin typeface="Arial"/>
                <a:cs typeface="Arial"/>
              </a:rPr>
              <a:t> + Darunavir-Cobicistat</a:t>
            </a:r>
            <a:br>
              <a:rPr lang="en-US" sz="1350" b="1" dirty="0">
                <a:solidFill>
                  <a:srgbClr val="000000"/>
                </a:solidFill>
                <a:latin typeface="Arial"/>
                <a:cs typeface="Arial"/>
              </a:rPr>
            </a:br>
            <a:r>
              <a:rPr lang="en-US" sz="1050" dirty="0">
                <a:solidFill>
                  <a:srgbClr val="000000"/>
                </a:solidFill>
                <a:latin typeface="Arial"/>
                <a:cs typeface="Arial"/>
              </a:rPr>
              <a:t>(n = 80)</a:t>
            </a:r>
          </a:p>
        </p:txBody>
      </p:sp>
      <p:sp>
        <p:nvSpPr>
          <p:cNvPr id="6" name="Line 11">
            <a:extLst>
              <a:ext uri="{FF2B5EF4-FFF2-40B4-BE49-F238E27FC236}">
                <a16:creationId xmlns:a16="http://schemas.microsoft.com/office/drawing/2014/main" id="{30B6D25E-FCE0-0EFC-9323-CC8AECE7884A}"/>
              </a:ext>
            </a:extLst>
          </p:cNvPr>
          <p:cNvSpPr>
            <a:spLocks noChangeAspect="1" noChangeShapeType="1"/>
          </p:cNvSpPr>
          <p:nvPr/>
        </p:nvSpPr>
        <p:spPr bwMode="auto">
          <a:xfrm rot="1169337">
            <a:off x="7000449"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7" name="Line 11">
            <a:extLst>
              <a:ext uri="{FF2B5EF4-FFF2-40B4-BE49-F238E27FC236}">
                <a16:creationId xmlns:a16="http://schemas.microsoft.com/office/drawing/2014/main" id="{DF1001E8-3AF5-CF55-CEF7-BCE3AAB965F2}"/>
              </a:ext>
            </a:extLst>
          </p:cNvPr>
          <p:cNvSpPr>
            <a:spLocks noChangeAspect="1" noChangeShapeType="1"/>
          </p:cNvSpPr>
          <p:nvPr/>
        </p:nvSpPr>
        <p:spPr bwMode="auto">
          <a:xfrm rot="1169337">
            <a:off x="8593983"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8" name="Rectangle 7">
            <a:extLst>
              <a:ext uri="{FF2B5EF4-FFF2-40B4-BE49-F238E27FC236}">
                <a16:creationId xmlns:a16="http://schemas.microsoft.com/office/drawing/2014/main" id="{C8A86FEE-6CD6-5C1B-6E21-3A42ED96EE73}"/>
              </a:ext>
            </a:extLst>
          </p:cNvPr>
          <p:cNvSpPr/>
          <p:nvPr/>
        </p:nvSpPr>
        <p:spPr>
          <a:xfrm>
            <a:off x="6559366" y="1378326"/>
            <a:ext cx="97155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24</a:t>
            </a:r>
          </a:p>
        </p:txBody>
      </p:sp>
      <p:sp>
        <p:nvSpPr>
          <p:cNvPr id="9" name="Rectangle 8">
            <a:extLst>
              <a:ext uri="{FF2B5EF4-FFF2-40B4-BE49-F238E27FC236}">
                <a16:creationId xmlns:a16="http://schemas.microsoft.com/office/drawing/2014/main" id="{D1F74907-1808-D8DF-BCC6-E03943A43633}"/>
              </a:ext>
            </a:extLst>
          </p:cNvPr>
          <p:cNvSpPr/>
          <p:nvPr/>
        </p:nvSpPr>
        <p:spPr>
          <a:xfrm>
            <a:off x="8061871" y="1378326"/>
            <a:ext cx="820674"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48</a:t>
            </a:r>
          </a:p>
        </p:txBody>
      </p:sp>
      <p:sp>
        <p:nvSpPr>
          <p:cNvPr id="10" name="Rectangle 7">
            <a:extLst>
              <a:ext uri="{FF2B5EF4-FFF2-40B4-BE49-F238E27FC236}">
                <a16:creationId xmlns:a16="http://schemas.microsoft.com/office/drawing/2014/main" id="{E6B8704A-E668-26B9-DD1F-0F0B3CE0EEF3}"/>
              </a:ext>
            </a:extLst>
          </p:cNvPr>
          <p:cNvSpPr>
            <a:spLocks noChangeArrowheads="1"/>
          </p:cNvSpPr>
          <p:nvPr/>
        </p:nvSpPr>
        <p:spPr bwMode="ltGray">
          <a:xfrm>
            <a:off x="5422191" y="3156698"/>
            <a:ext cx="1634217"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200" b="1" dirty="0">
                <a:solidFill>
                  <a:srgbClr val="000000"/>
                </a:solidFill>
                <a:latin typeface="Arial"/>
                <a:cs typeface="Arial"/>
              </a:rPr>
              <a:t>Baseline ART </a:t>
            </a:r>
            <a:br>
              <a:rPr lang="en-US" sz="1500" b="1" dirty="0">
                <a:solidFill>
                  <a:srgbClr val="000000"/>
                </a:solidFill>
                <a:latin typeface="Arial"/>
                <a:cs typeface="Arial"/>
              </a:rPr>
            </a:br>
            <a:r>
              <a:rPr lang="en-US" sz="1050" dirty="0">
                <a:solidFill>
                  <a:srgbClr val="000000"/>
                </a:solidFill>
                <a:latin typeface="Arial"/>
                <a:cs typeface="Arial"/>
              </a:rPr>
              <a:t>(n = 80)</a:t>
            </a:r>
          </a:p>
        </p:txBody>
      </p:sp>
      <p:sp>
        <p:nvSpPr>
          <p:cNvPr id="11" name="Line 11">
            <a:extLst>
              <a:ext uri="{FF2B5EF4-FFF2-40B4-BE49-F238E27FC236}">
                <a16:creationId xmlns:a16="http://schemas.microsoft.com/office/drawing/2014/main" id="{06E49A19-5D50-5244-E15F-2DF947C74E9C}"/>
              </a:ext>
            </a:extLst>
          </p:cNvPr>
          <p:cNvSpPr>
            <a:spLocks noChangeAspect="1" noChangeShapeType="1"/>
          </p:cNvSpPr>
          <p:nvPr/>
        </p:nvSpPr>
        <p:spPr bwMode="auto">
          <a:xfrm rot="1169337">
            <a:off x="5374802" y="1652458"/>
            <a:ext cx="113072" cy="30633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Rectangle 11">
            <a:extLst>
              <a:ext uri="{FF2B5EF4-FFF2-40B4-BE49-F238E27FC236}">
                <a16:creationId xmlns:a16="http://schemas.microsoft.com/office/drawing/2014/main" id="{2AC4193F-5510-A4EF-7CD1-2EEB439DB966}"/>
              </a:ext>
            </a:extLst>
          </p:cNvPr>
          <p:cNvSpPr/>
          <p:nvPr/>
        </p:nvSpPr>
        <p:spPr>
          <a:xfrm>
            <a:off x="5079291" y="1378326"/>
            <a:ext cx="800100" cy="2697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Week 0</a:t>
            </a:r>
          </a:p>
        </p:txBody>
      </p:sp>
      <p:sp>
        <p:nvSpPr>
          <p:cNvPr id="13" name="Rectangle 7">
            <a:extLst>
              <a:ext uri="{FF2B5EF4-FFF2-40B4-BE49-F238E27FC236}">
                <a16:creationId xmlns:a16="http://schemas.microsoft.com/office/drawing/2014/main" id="{3224937D-5013-6E3F-D0F6-BB70FC69157C}"/>
              </a:ext>
            </a:extLst>
          </p:cNvPr>
          <p:cNvSpPr>
            <a:spLocks noChangeArrowheads="1"/>
          </p:cNvSpPr>
          <p:nvPr/>
        </p:nvSpPr>
        <p:spPr bwMode="ltGray">
          <a:xfrm>
            <a:off x="7056408" y="3156652"/>
            <a:ext cx="1634217" cy="818384"/>
          </a:xfrm>
          <a:prstGeom prst="rect">
            <a:avLst/>
          </a:prstGeom>
          <a:solidFill>
            <a:srgbClr val="4B7075">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lnSpc>
                <a:spcPts val="1350"/>
              </a:lnSpc>
              <a:spcBef>
                <a:spcPts val="750"/>
              </a:spcBef>
            </a:pPr>
            <a:r>
              <a:rPr lang="en-US" sz="1200" i="1" dirty="0">
                <a:latin typeface="Arial"/>
              </a:rPr>
              <a:t>Late Switch Group</a:t>
            </a:r>
          </a:p>
          <a:p>
            <a:pPr algn="ctr">
              <a:lnSpc>
                <a:spcPts val="1350"/>
              </a:lnSpc>
              <a:spcBef>
                <a:spcPts val="750"/>
              </a:spcBef>
            </a:pPr>
            <a:r>
              <a:rPr lang="en-US" sz="1200" b="1" dirty="0" err="1">
                <a:solidFill>
                  <a:srgbClr val="000000"/>
                </a:solidFill>
                <a:latin typeface="Arial"/>
                <a:cs typeface="Arial"/>
              </a:rPr>
              <a:t>Rilpivirine</a:t>
            </a:r>
            <a:r>
              <a:rPr lang="en-US" sz="1200" b="1" dirty="0">
                <a:solidFill>
                  <a:srgbClr val="000000"/>
                </a:solidFill>
                <a:latin typeface="Arial"/>
                <a:cs typeface="Arial"/>
              </a:rPr>
              <a:t> + </a:t>
            </a:r>
            <a:br>
              <a:rPr lang="en-US" sz="1200" b="1" dirty="0">
                <a:solidFill>
                  <a:srgbClr val="000000"/>
                </a:solidFill>
                <a:latin typeface="Arial"/>
                <a:cs typeface="Arial"/>
              </a:rPr>
            </a:br>
            <a:r>
              <a:rPr lang="en-US" sz="1200" b="1" dirty="0">
                <a:solidFill>
                  <a:srgbClr val="000000"/>
                </a:solidFill>
                <a:latin typeface="Arial"/>
                <a:cs typeface="Arial"/>
              </a:rPr>
              <a:t>Darunavir-Cobicistat</a:t>
            </a:r>
            <a:br>
              <a:rPr lang="en-US" sz="1350" b="1" dirty="0">
                <a:solidFill>
                  <a:srgbClr val="000000"/>
                </a:solidFill>
                <a:latin typeface="Arial"/>
                <a:cs typeface="Arial"/>
              </a:rPr>
            </a:br>
            <a:r>
              <a:rPr lang="en-US" sz="1050" dirty="0">
                <a:solidFill>
                  <a:srgbClr val="000000"/>
                </a:solidFill>
                <a:latin typeface="Arial"/>
                <a:cs typeface="Arial"/>
              </a:rPr>
              <a:t>(n = 80)</a:t>
            </a:r>
          </a:p>
        </p:txBody>
      </p:sp>
    </p:spTree>
    <p:extLst>
      <p:ext uri="{BB962C8B-B14F-4D97-AF65-F5344CB8AC3E}">
        <p14:creationId xmlns:p14="http://schemas.microsoft.com/office/powerpoint/2010/main" val="35081742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E53B3E3-120D-CE45-A42B-A811C3E0719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p>
            <a:pPr eaLnBrk="1" hangingPunct="1"/>
            <a:r>
              <a:rPr lang="en-US" sz="2000" b="0" dirty="0" err="1">
                <a:ea typeface="ＭＳ Ｐゴシック" pitchFamily="22" charset="-128"/>
                <a:cs typeface="ＭＳ Ｐゴシック" pitchFamily="22" charset="-128"/>
              </a:rPr>
              <a:t>Rilpivirine</a:t>
            </a:r>
            <a:r>
              <a:rPr lang="en-US" sz="2000" b="0" dirty="0">
                <a:ea typeface="ＭＳ Ｐゴシック" pitchFamily="22" charset="-128"/>
                <a:cs typeface="ＭＳ Ｐゴシック" pitchFamily="22" charset="-128"/>
              </a:rPr>
              <a:t> + Darunavir-Cobicistat versus Standard 3-Drug ART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PROBE 2 Trial: Baseline Characteristics</a:t>
            </a:r>
          </a:p>
        </p:txBody>
      </p:sp>
      <p:sp>
        <p:nvSpPr>
          <p:cNvPr id="28674" name="Text Placeholder 5">
            <a:extLst>
              <a:ext uri="{FF2B5EF4-FFF2-40B4-BE49-F238E27FC236}">
                <a16:creationId xmlns:a16="http://schemas.microsoft.com/office/drawing/2014/main" id="{A699DBA8-4850-9842-9A6D-A9E1CE890F76}"/>
              </a:ext>
            </a:extLst>
          </p:cNvPr>
          <p:cNvSpPr>
            <a:spLocks noGrp="1"/>
          </p:cNvSpPr>
          <p:nvPr>
            <p:ph type="body"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Maggiolo F, et al. </a:t>
            </a:r>
            <a:r>
              <a:rPr lang="en-US" altLang="en-US" dirty="0" err="1">
                <a:latin typeface="Arial" panose="020B0604020202020204" pitchFamily="34" charset="0"/>
                <a:cs typeface="Arial" panose="020B0604020202020204" pitchFamily="34" charset="0"/>
              </a:rPr>
              <a:t>Antivir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Ther</a:t>
            </a:r>
            <a:r>
              <a:rPr lang="en-US" altLang="en-US" dirty="0">
                <a:latin typeface="Arial" panose="020B0604020202020204" pitchFamily="34" charset="0"/>
                <a:cs typeface="Arial" panose="020B0604020202020204" pitchFamily="34" charset="0"/>
              </a:rPr>
              <a:t>. 2021;26:51-7.</a:t>
            </a:r>
          </a:p>
        </p:txBody>
      </p:sp>
      <p:graphicFrame>
        <p:nvGraphicFramePr>
          <p:cNvPr id="2" name="Group 45">
            <a:extLst>
              <a:ext uri="{FF2B5EF4-FFF2-40B4-BE49-F238E27FC236}">
                <a16:creationId xmlns:a16="http://schemas.microsoft.com/office/drawing/2014/main" id="{2A4C32C9-EDAD-7E34-58E5-14EFA62A0D36}"/>
              </a:ext>
            </a:extLst>
          </p:cNvPr>
          <p:cNvGraphicFramePr>
            <a:graphicFrameLocks noGrp="1"/>
          </p:cNvGraphicFramePr>
          <p:nvPr>
            <p:extLst>
              <p:ext uri="{D42A27DB-BD31-4B8C-83A1-F6EECF244321}">
                <p14:modId xmlns:p14="http://schemas.microsoft.com/office/powerpoint/2010/main" val="48517382"/>
              </p:ext>
            </p:extLst>
          </p:nvPr>
        </p:nvGraphicFramePr>
        <p:xfrm>
          <a:off x="1070809" y="967519"/>
          <a:ext cx="7151216" cy="3630706"/>
        </p:xfrm>
        <a:graphic>
          <a:graphicData uri="http://schemas.openxmlformats.org/drawingml/2006/table">
            <a:tbl>
              <a:tblPr>
                <a:effectLst/>
              </a:tblPr>
              <a:tblGrid>
                <a:gridCol w="3013262">
                  <a:extLst>
                    <a:ext uri="{9D8B030D-6E8A-4147-A177-3AD203B41FA5}">
                      <a16:colId xmlns:a16="http://schemas.microsoft.com/office/drawing/2014/main" val="20000"/>
                    </a:ext>
                  </a:extLst>
                </a:gridCol>
                <a:gridCol w="2068977">
                  <a:extLst>
                    <a:ext uri="{9D8B030D-6E8A-4147-A177-3AD203B41FA5}">
                      <a16:colId xmlns:a16="http://schemas.microsoft.com/office/drawing/2014/main" val="20001"/>
                    </a:ext>
                  </a:extLst>
                </a:gridCol>
                <a:gridCol w="2068977">
                  <a:extLst>
                    <a:ext uri="{9D8B030D-6E8A-4147-A177-3AD203B41FA5}">
                      <a16:colId xmlns:a16="http://schemas.microsoft.com/office/drawing/2014/main" val="20002"/>
                    </a:ext>
                  </a:extLst>
                </a:gridCol>
              </a:tblGrid>
              <a:tr h="3188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Baseline Characteristic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Early Switch</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80)</a:t>
                      </a:r>
                      <a:endParaRPr lang="en-US" sz="1100" b="0" dirty="0">
                        <a:solidFill>
                          <a:schemeClr val="bg1"/>
                        </a:solidFill>
                        <a:latin typeface="Arial" panose="020B0604020202020204" pitchFamily="34" charset="0"/>
                        <a:cs typeface="Arial" panose="020B0604020202020204" pitchFamily="34" charset="0"/>
                      </a:endParaRP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4C85"/>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Late Switch</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80)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197605">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Main NRTI backbone agent</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2"/>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ABC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22.5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12.5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TAF</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30.0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35.0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4"/>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TDF</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47.5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52.5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197605">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Core (anchor) agent</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6"/>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17.5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4258878489"/>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NNRTI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72.4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65.0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3409278010"/>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INSTI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17.5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189225934"/>
                  </a:ext>
                </a:extLst>
              </a:tr>
              <a:tr h="197605">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Number of pills in regimen</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endParaRPr lang="en-US" sz="13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2704898373"/>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1</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55.0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67.5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977469325"/>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2</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36.3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28.8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61438390"/>
                  </a:ext>
                </a:extLst>
              </a:tr>
              <a:tr h="197605">
                <a:tc>
                  <a:txBody>
                    <a:bodyPr/>
                    <a:lstStyle/>
                    <a:p>
                      <a:pPr marL="36576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3</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3.8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739185381"/>
                  </a:ext>
                </a:extLst>
              </a:tr>
            </a:tbl>
          </a:graphicData>
        </a:graphic>
      </p:graphicFrame>
      <p:sp>
        <p:nvSpPr>
          <p:cNvPr id="3" name="TextBox 2">
            <a:extLst>
              <a:ext uri="{FF2B5EF4-FFF2-40B4-BE49-F238E27FC236}">
                <a16:creationId xmlns:a16="http://schemas.microsoft.com/office/drawing/2014/main" id="{1BC28D39-C9A2-655A-0A54-CF94699D8858}"/>
              </a:ext>
            </a:extLst>
          </p:cNvPr>
          <p:cNvSpPr txBox="1"/>
          <p:nvPr/>
        </p:nvSpPr>
        <p:spPr>
          <a:xfrm>
            <a:off x="1054918" y="4591378"/>
            <a:ext cx="567174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Overall, 82.5% participants were men, 95.6% were white, and median age was 50 years</a:t>
            </a:r>
          </a:p>
        </p:txBody>
      </p:sp>
    </p:spTree>
    <p:extLst>
      <p:ext uri="{BB962C8B-B14F-4D97-AF65-F5344CB8AC3E}">
        <p14:creationId xmlns:p14="http://schemas.microsoft.com/office/powerpoint/2010/main" val="133827314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4C0C3FF-19A5-F04E-A834-2968455FA3A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b="0" dirty="0" err="1">
                <a:ea typeface="ＭＳ Ｐゴシック" pitchFamily="22" charset="-128"/>
                <a:cs typeface="ＭＳ Ｐゴシック" pitchFamily="22" charset="-128"/>
              </a:rPr>
              <a:t>Rilpivirine</a:t>
            </a:r>
            <a:r>
              <a:rPr lang="en-US" sz="2000" b="0" dirty="0">
                <a:ea typeface="ＭＳ Ｐゴシック" pitchFamily="22" charset="-128"/>
                <a:cs typeface="ＭＳ Ｐゴシック" pitchFamily="22" charset="-128"/>
              </a:rPr>
              <a:t> + Darunavir-Cobicistat versus Standard 3-Drug ART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PROBE 2 Trial: Baseline Characteristics</a:t>
            </a:r>
          </a:p>
        </p:txBody>
      </p:sp>
      <p:sp>
        <p:nvSpPr>
          <p:cNvPr id="30722" name="Content Placeholder 5">
            <a:extLst>
              <a:ext uri="{FF2B5EF4-FFF2-40B4-BE49-F238E27FC236}">
                <a16:creationId xmlns:a16="http://schemas.microsoft.com/office/drawing/2014/main" id="{B3E206DE-EA76-874A-BA7D-66754D7BCB59}"/>
              </a:ext>
            </a:extLst>
          </p:cNvPr>
          <p:cNvSpPr>
            <a:spLocks noGrp="1"/>
          </p:cNvSpPr>
          <p:nvPr>
            <p:ph type="body" sz="quarter" idx="1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Week 48 Virologic Response (Intention-to-Treat Analysis)</a:t>
            </a:r>
          </a:p>
        </p:txBody>
      </p:sp>
      <p:sp>
        <p:nvSpPr>
          <p:cNvPr id="30723" name="Text Placeholder 2">
            <a:extLst>
              <a:ext uri="{FF2B5EF4-FFF2-40B4-BE49-F238E27FC236}">
                <a16:creationId xmlns:a16="http://schemas.microsoft.com/office/drawing/2014/main" id="{477054CC-9E30-4445-AC18-A24C904686B8}"/>
              </a:ext>
            </a:extLst>
          </p:cNvPr>
          <p:cNvSpPr>
            <a:spLocks noGrp="1"/>
          </p:cNvSpPr>
          <p:nvPr>
            <p:ph type="body" sz="quarter" idx="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Maggiolo F, et al. </a:t>
            </a:r>
            <a:r>
              <a:rPr lang="en-US" altLang="en-US" dirty="0" err="1">
                <a:latin typeface="Arial" panose="020B0604020202020204" pitchFamily="34" charset="0"/>
                <a:cs typeface="Arial" panose="020B0604020202020204" pitchFamily="34" charset="0"/>
              </a:rPr>
              <a:t>Antivir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Ther</a:t>
            </a:r>
            <a:r>
              <a:rPr lang="en-US" altLang="en-US" dirty="0">
                <a:latin typeface="Arial" panose="020B0604020202020204" pitchFamily="34" charset="0"/>
                <a:cs typeface="Arial" panose="020B0604020202020204" pitchFamily="34" charset="0"/>
              </a:rPr>
              <a:t>. 2021;26:51-7.</a:t>
            </a:r>
          </a:p>
        </p:txBody>
      </p:sp>
      <p:graphicFrame>
        <p:nvGraphicFramePr>
          <p:cNvPr id="2" name="Chart 10">
            <a:extLst>
              <a:ext uri="{FF2B5EF4-FFF2-40B4-BE49-F238E27FC236}">
                <a16:creationId xmlns:a16="http://schemas.microsoft.com/office/drawing/2014/main" id="{53FC6E23-68C3-D148-8C98-750E981D0FD6}"/>
              </a:ext>
            </a:extLst>
          </p:cNvPr>
          <p:cNvGraphicFramePr>
            <a:graphicFrameLocks/>
          </p:cNvGraphicFramePr>
          <p:nvPr>
            <p:extLst>
              <p:ext uri="{D42A27DB-BD31-4B8C-83A1-F6EECF244321}">
                <p14:modId xmlns:p14="http://schemas.microsoft.com/office/powerpoint/2010/main" val="1532870514"/>
              </p:ext>
            </p:extLst>
          </p:nvPr>
        </p:nvGraphicFramePr>
        <p:xfrm>
          <a:off x="685800" y="1374161"/>
          <a:ext cx="77724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DC8AAC3-17C0-232E-D22B-FC6241A4BA8A}"/>
              </a:ext>
            </a:extLst>
          </p:cNvPr>
          <p:cNvSpPr txBox="1"/>
          <p:nvPr/>
        </p:nvSpPr>
        <p:spPr>
          <a:xfrm>
            <a:off x="1840831" y="4247378"/>
            <a:ext cx="6432274" cy="461665"/>
          </a:xfrm>
          <a:prstGeom prst="rect">
            <a:avLst/>
          </a:prstGeom>
          <a:noFill/>
        </p:spPr>
        <p:txBody>
          <a:bodyPr wrap="none" rtlCol="0">
            <a:spAutoFit/>
          </a:bodyPr>
          <a:lstStyle/>
          <a:p>
            <a:r>
              <a:rPr lang="en-US" sz="1200" dirty="0">
                <a:latin typeface="+mn-lt"/>
              </a:rPr>
              <a:t>Virologic failure (HIV RNA &gt;50 copies/mL) occurred in zero participants in early switch group </a:t>
            </a:r>
            <a:br>
              <a:rPr lang="en-US" sz="1200" dirty="0">
                <a:latin typeface="+mn-lt"/>
              </a:rPr>
            </a:br>
            <a:r>
              <a:rPr lang="en-US" sz="1200" dirty="0">
                <a:latin typeface="+mn-lt"/>
              </a:rPr>
              <a:t>and 2 participants in late switch group, though with no emergent drug resistance mutations.</a:t>
            </a:r>
          </a:p>
        </p:txBody>
      </p:sp>
    </p:spTree>
    <p:extLst>
      <p:ext uri="{BB962C8B-B14F-4D97-AF65-F5344CB8AC3E}">
        <p14:creationId xmlns:p14="http://schemas.microsoft.com/office/powerpoint/2010/main" val="230067548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E53B3E3-120D-CE45-A42B-A811C3E0719C}"/>
              </a:ext>
            </a:extLst>
          </p:cNvPr>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sz="2000" b="0" dirty="0" err="1">
                <a:ea typeface="ＭＳ Ｐゴシック" pitchFamily="22" charset="-128"/>
                <a:cs typeface="ＭＳ Ｐゴシック" pitchFamily="22" charset="-128"/>
              </a:rPr>
              <a:t>Rilpivirine</a:t>
            </a:r>
            <a:r>
              <a:rPr lang="en-US" sz="2000" b="0" dirty="0">
                <a:ea typeface="ＭＳ Ｐゴシック" pitchFamily="22" charset="-128"/>
                <a:cs typeface="ＭＳ Ｐゴシック" pitchFamily="22" charset="-128"/>
              </a:rPr>
              <a:t> + Darunavir-Cobicistat versus Standard 3-Drug ART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PROBE 2 Trial: Week 48 Results</a:t>
            </a:r>
          </a:p>
        </p:txBody>
      </p:sp>
      <p:sp>
        <p:nvSpPr>
          <p:cNvPr id="28674" name="Text Placeholder 5">
            <a:extLst>
              <a:ext uri="{FF2B5EF4-FFF2-40B4-BE49-F238E27FC236}">
                <a16:creationId xmlns:a16="http://schemas.microsoft.com/office/drawing/2014/main" id="{A699DBA8-4850-9842-9A6D-A9E1CE890F76}"/>
              </a:ext>
            </a:extLst>
          </p:cNvPr>
          <p:cNvSpPr>
            <a:spLocks noGrp="1"/>
          </p:cNvSpPr>
          <p:nvPr>
            <p:ph type="body"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Maggiolo F, et al. </a:t>
            </a:r>
            <a:r>
              <a:rPr lang="en-US" altLang="en-US" dirty="0" err="1">
                <a:latin typeface="Arial" panose="020B0604020202020204" pitchFamily="34" charset="0"/>
                <a:cs typeface="Arial" panose="020B0604020202020204" pitchFamily="34" charset="0"/>
              </a:rPr>
              <a:t>Antivir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Ther</a:t>
            </a:r>
            <a:r>
              <a:rPr lang="en-US" altLang="en-US" dirty="0">
                <a:latin typeface="Arial" panose="020B0604020202020204" pitchFamily="34" charset="0"/>
                <a:cs typeface="Arial" panose="020B0604020202020204" pitchFamily="34" charset="0"/>
              </a:rPr>
              <a:t>. 2021;26:51-7.</a:t>
            </a:r>
          </a:p>
        </p:txBody>
      </p:sp>
      <p:graphicFrame>
        <p:nvGraphicFramePr>
          <p:cNvPr id="2" name="Group 45">
            <a:extLst>
              <a:ext uri="{FF2B5EF4-FFF2-40B4-BE49-F238E27FC236}">
                <a16:creationId xmlns:a16="http://schemas.microsoft.com/office/drawing/2014/main" id="{2A4C32C9-EDAD-7E34-58E5-14EFA62A0D36}"/>
              </a:ext>
            </a:extLst>
          </p:cNvPr>
          <p:cNvGraphicFramePr>
            <a:graphicFrameLocks noGrp="1"/>
          </p:cNvGraphicFramePr>
          <p:nvPr>
            <p:extLst>
              <p:ext uri="{D42A27DB-BD31-4B8C-83A1-F6EECF244321}">
                <p14:modId xmlns:p14="http://schemas.microsoft.com/office/powerpoint/2010/main" val="3122012788"/>
              </p:ext>
            </p:extLst>
          </p:nvPr>
        </p:nvGraphicFramePr>
        <p:xfrm>
          <a:off x="591087" y="1138854"/>
          <a:ext cx="7955280" cy="3088939"/>
        </p:xfrm>
        <a:graphic>
          <a:graphicData uri="http://schemas.openxmlformats.org/drawingml/2006/table">
            <a:tbl>
              <a:tblPr>
                <a:effectLst/>
              </a:tblPr>
              <a:tblGrid>
                <a:gridCol w="2042026">
                  <a:extLst>
                    <a:ext uri="{9D8B030D-6E8A-4147-A177-3AD203B41FA5}">
                      <a16:colId xmlns:a16="http://schemas.microsoft.com/office/drawing/2014/main" val="20000"/>
                    </a:ext>
                  </a:extLst>
                </a:gridCol>
                <a:gridCol w="848186">
                  <a:extLst>
                    <a:ext uri="{9D8B030D-6E8A-4147-A177-3AD203B41FA5}">
                      <a16:colId xmlns:a16="http://schemas.microsoft.com/office/drawing/2014/main" val="20001"/>
                    </a:ext>
                  </a:extLst>
                </a:gridCol>
                <a:gridCol w="1099268">
                  <a:extLst>
                    <a:ext uri="{9D8B030D-6E8A-4147-A177-3AD203B41FA5}">
                      <a16:colId xmlns:a16="http://schemas.microsoft.com/office/drawing/2014/main" val="1987580645"/>
                    </a:ext>
                  </a:extLst>
                </a:gridCol>
                <a:gridCol w="889294">
                  <a:extLst>
                    <a:ext uri="{9D8B030D-6E8A-4147-A177-3AD203B41FA5}">
                      <a16:colId xmlns:a16="http://schemas.microsoft.com/office/drawing/2014/main" val="18194811"/>
                    </a:ext>
                  </a:extLst>
                </a:gridCol>
                <a:gridCol w="1185727">
                  <a:extLst>
                    <a:ext uri="{9D8B030D-6E8A-4147-A177-3AD203B41FA5}">
                      <a16:colId xmlns:a16="http://schemas.microsoft.com/office/drawing/2014/main" val="20002"/>
                    </a:ext>
                  </a:extLst>
                </a:gridCol>
                <a:gridCol w="1012808">
                  <a:extLst>
                    <a:ext uri="{9D8B030D-6E8A-4147-A177-3AD203B41FA5}">
                      <a16:colId xmlns:a16="http://schemas.microsoft.com/office/drawing/2014/main" val="4090129907"/>
                    </a:ext>
                  </a:extLst>
                </a:gridCol>
                <a:gridCol w="877971">
                  <a:extLst>
                    <a:ext uri="{9D8B030D-6E8A-4147-A177-3AD203B41FA5}">
                      <a16:colId xmlns:a16="http://schemas.microsoft.com/office/drawing/2014/main" val="3697332906"/>
                    </a:ext>
                  </a:extLst>
                </a:gridCol>
              </a:tblGrid>
              <a:tr h="50879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endPar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3">
                  <a:txBody>
                    <a:bodyPr/>
                    <a:lstStyle/>
                    <a:p>
                      <a:pPr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Early Switch</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80)</a:t>
                      </a:r>
                      <a:endParaRPr lang="en-US" sz="1100" b="0" dirty="0">
                        <a:solidFill>
                          <a:schemeClr val="bg1"/>
                        </a:solidFill>
                        <a:latin typeface="Arial" panose="020B0604020202020204" pitchFamily="34" charset="0"/>
                        <a:cs typeface="Arial" panose="020B0604020202020204" pitchFamily="34" charset="0"/>
                      </a:endParaRP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4C85"/>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Late Switch</a:t>
                      </a:r>
                      <a:b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80)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9180">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Variable (medians)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Baseline</a:t>
                      </a: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4C85"/>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Week 48</a:t>
                      </a: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4C85"/>
                    </a:solidFill>
                  </a:tcPr>
                </a:tc>
                <a:tc>
                  <a:txBody>
                    <a:bodyPr/>
                    <a:lstStyle/>
                    <a:p>
                      <a:pPr algn="ctr"/>
                      <a:r>
                        <a:rPr lang="en-US" sz="1100" b="0" dirty="0">
                          <a:solidFill>
                            <a:schemeClr val="bg1"/>
                          </a:solidFill>
                          <a:latin typeface="Arial" panose="020B0604020202020204" pitchFamily="34" charset="0"/>
                          <a:cs typeface="Arial" panose="020B0604020202020204" pitchFamily="34" charset="0"/>
                        </a:rPr>
                        <a:t>P Value</a:t>
                      </a:r>
                    </a:p>
                  </a:txBody>
                  <a:tcPr marL="49322" marR="49322" marT="24653" marB="24653"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44C85"/>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Baseline</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Week 48</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P Value</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2318647175"/>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Total cholesterol, mg/dL</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200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208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0.51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188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210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&lt;0.001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2"/>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HDL, mg/dL</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0.32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46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0.783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10003"/>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LDL, mg/dL</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125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135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0.002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125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139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&lt;0.001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4"/>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Triglycerides, mg/dL</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126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156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0.004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125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164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0.001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3183164680"/>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Bone stiffness, g/cm</a:t>
                      </a:r>
                      <a:r>
                        <a:rPr kumimoji="0" lang="en-US" sz="1300" b="0" i="0" u="none" strike="noStrike" cap="none" normalizeH="0" baseline="3000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2</a:t>
                      </a: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t>
                      </a:r>
                      <a:endParaRPr kumimoji="0" lang="en-US" sz="1300" b="0" i="0" u="none" strike="noStrike" cap="none" normalizeH="0" baseline="3000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83.9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86.0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0.017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85.4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87.1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0.894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0000"/>
                      </a:srgbClr>
                    </a:solidFill>
                  </a:tcPr>
                </a:tc>
                <a:extLst>
                  <a:ext uri="{0D108BD9-81ED-4DB2-BD59-A6C34878D82A}">
                    <a16:rowId xmlns:a16="http://schemas.microsoft.com/office/drawing/2014/main" val="10006"/>
                  </a:ext>
                </a:extLst>
              </a:tr>
              <a:tr h="37682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Body weight, kg</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69.5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69.0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NR</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44C85">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73.0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73.0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tc>
                  <a:txBody>
                    <a:bodyPr/>
                    <a:lstStyle/>
                    <a:p>
                      <a:pPr algn="ctr">
                        <a:lnSpc>
                          <a:spcPct val="80000"/>
                        </a:lnSpc>
                        <a:spcBef>
                          <a:spcPct val="67000"/>
                        </a:spcBef>
                        <a:buFont typeface="Symbol" charset="0"/>
                        <a:buNone/>
                        <a:defRPr/>
                      </a:pPr>
                      <a:r>
                        <a:rPr lang="en-US" sz="1300" b="0" dirty="0">
                          <a:solidFill>
                            <a:schemeClr val="tx1"/>
                          </a:solidFill>
                          <a:latin typeface="Arial" panose="020B0604020202020204" pitchFamily="34" charset="0"/>
                          <a:cs typeface="Arial" panose="020B0604020202020204" pitchFamily="34" charset="0"/>
                        </a:rPr>
                        <a:t>NR</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25000"/>
                      </a:srgbClr>
                    </a:solidFill>
                  </a:tcPr>
                </a:tc>
                <a:extLst>
                  <a:ext uri="{0D108BD9-81ED-4DB2-BD59-A6C34878D82A}">
                    <a16:rowId xmlns:a16="http://schemas.microsoft.com/office/drawing/2014/main" val="4258878489"/>
                  </a:ext>
                </a:extLst>
              </a:tr>
            </a:tbl>
          </a:graphicData>
        </a:graphic>
      </p:graphicFrame>
      <p:sp>
        <p:nvSpPr>
          <p:cNvPr id="4" name="TextBox 3">
            <a:extLst>
              <a:ext uri="{FF2B5EF4-FFF2-40B4-BE49-F238E27FC236}">
                <a16:creationId xmlns:a16="http://schemas.microsoft.com/office/drawing/2014/main" id="{F6DBF891-142C-84C6-86D0-EC70BDF6A792}"/>
              </a:ext>
            </a:extLst>
          </p:cNvPr>
          <p:cNvSpPr txBox="1"/>
          <p:nvPr/>
        </p:nvSpPr>
        <p:spPr>
          <a:xfrm>
            <a:off x="544202" y="4297322"/>
            <a:ext cx="3122971" cy="246221"/>
          </a:xfrm>
          <a:prstGeom prst="rect">
            <a:avLst/>
          </a:prstGeom>
          <a:noFill/>
        </p:spPr>
        <p:txBody>
          <a:bodyPr wrap="none" rtlCol="0">
            <a:spAutoFit/>
          </a:bodyPr>
          <a:lstStyle/>
          <a:p>
            <a:r>
              <a:rPr lang="en-US" sz="1000" dirty="0">
                <a:latin typeface="+mn-lt"/>
              </a:rPr>
              <a:t>*Bone stiffness measured by quantitative ultrasound</a:t>
            </a:r>
          </a:p>
        </p:txBody>
      </p:sp>
    </p:spTree>
    <p:extLst>
      <p:ext uri="{BB962C8B-B14F-4D97-AF65-F5344CB8AC3E}">
        <p14:creationId xmlns:p14="http://schemas.microsoft.com/office/powerpoint/2010/main" val="125054422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0" dirty="0" err="1">
                <a:ea typeface="ＭＳ Ｐゴシック" pitchFamily="22" charset="-128"/>
                <a:cs typeface="ＭＳ Ｐゴシック" pitchFamily="22" charset="-128"/>
              </a:rPr>
              <a:t>Rilpivirine</a:t>
            </a:r>
            <a:r>
              <a:rPr lang="en-US" sz="2000" b="0" dirty="0">
                <a:ea typeface="ＭＳ Ｐゴシック" pitchFamily="22" charset="-128"/>
                <a:cs typeface="ＭＳ Ｐゴシック" pitchFamily="22" charset="-128"/>
              </a:rPr>
              <a:t> + Darunavir-Cobicistat versus Standard 3-Drug ART</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PROBE 2 Trial: Conclusions</a:t>
            </a:r>
            <a:endParaRPr lang="en-US" sz="2000" dirty="0"/>
          </a:p>
        </p:txBody>
      </p:sp>
      <p:sp>
        <p:nvSpPr>
          <p:cNvPr id="6" name="Content Placeholder 5"/>
          <p:cNvSpPr>
            <a:spLocks noGrp="1"/>
          </p:cNvSpPr>
          <p:nvPr>
            <p:ph type="body" sz="quarter" idx="16"/>
          </p:nvPr>
        </p:nvSpPr>
        <p:spPr/>
        <p:txBody>
          <a:bodyPr/>
          <a:lstStyle/>
          <a:p>
            <a:pPr>
              <a:spcBef>
                <a:spcPct val="0"/>
              </a:spcBef>
            </a:pPr>
            <a:r>
              <a:rPr lang="en-US" altLang="en-US" dirty="0">
                <a:latin typeface="Arial" panose="020B0604020202020204" pitchFamily="34" charset="0"/>
                <a:cs typeface="Arial" panose="020B0604020202020204" pitchFamily="34" charset="0"/>
              </a:rPr>
              <a:t>Source: Maggiolo F, et al. </a:t>
            </a:r>
            <a:r>
              <a:rPr lang="en-US" altLang="en-US" dirty="0" err="1">
                <a:latin typeface="Arial" panose="020B0604020202020204" pitchFamily="34" charset="0"/>
                <a:cs typeface="Arial" panose="020B0604020202020204" pitchFamily="34" charset="0"/>
              </a:rPr>
              <a:t>Antivir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Ther</a:t>
            </a:r>
            <a:r>
              <a:rPr lang="en-US" altLang="en-US" dirty="0">
                <a:latin typeface="Arial" panose="020B0604020202020204" pitchFamily="34" charset="0"/>
                <a:cs typeface="Arial" panose="020B0604020202020204" pitchFamily="34" charset="0"/>
              </a:rPr>
              <a:t>. 2021;26:51-7.</a:t>
            </a:r>
          </a:p>
        </p:txBody>
      </p:sp>
      <p:sp>
        <p:nvSpPr>
          <p:cNvPr id="3" name="Content Placeholder 2">
            <a:extLst>
              <a:ext uri="{FF2B5EF4-FFF2-40B4-BE49-F238E27FC236}">
                <a16:creationId xmlns:a16="http://schemas.microsoft.com/office/drawing/2014/main" id="{32771BD0-B74C-B0C7-552D-FFFD20AB82D6}"/>
              </a:ext>
            </a:extLst>
          </p:cNvPr>
          <p:cNvSpPr>
            <a:spLocks noGrp="1"/>
          </p:cNvSpPr>
          <p:nvPr>
            <p:ph sz="half" idx="2"/>
          </p:nvPr>
        </p:nvSpPr>
        <p:spPr>
          <a:xfrm>
            <a:off x="-18168" y="1921079"/>
            <a:ext cx="9180576" cy="1795243"/>
          </a:xfrm>
        </p:spPr>
        <p:txBody>
          <a:bodyPr>
            <a:noAutofit/>
          </a:bodyPr>
          <a:lstStyle/>
          <a:p>
            <a:pPr>
              <a:lnSpc>
                <a:spcPts val="2800"/>
              </a:lnSpc>
            </a:pPr>
            <a:r>
              <a:rPr lang="en-US" b="1" i="0" dirty="0">
                <a:solidFill>
                  <a:srgbClr val="C00000"/>
                </a:solidFill>
                <a:latin typeface="Arial" panose="020B0604020202020204" pitchFamily="34" charset="0"/>
                <a:cs typeface="Arial" panose="020B0604020202020204" pitchFamily="34" charset="0"/>
              </a:rPr>
              <a:t>Conclusions</a:t>
            </a:r>
            <a:r>
              <a:rPr lang="en-US" b="0" i="0" dirty="0">
                <a:solidFill>
                  <a:schemeClr val="tx1"/>
                </a:solidFill>
                <a:latin typeface="Arial" panose="020B0604020202020204" pitchFamily="34" charset="0"/>
                <a:cs typeface="Arial" panose="020B0604020202020204" pitchFamily="34" charset="0"/>
              </a:rPr>
              <a:t>: “</a:t>
            </a:r>
            <a:r>
              <a:rPr lang="en-US" dirty="0"/>
              <a:t>The combination of </a:t>
            </a:r>
            <a:r>
              <a:rPr lang="en-US" dirty="0" err="1"/>
              <a:t>rilpivirine</a:t>
            </a:r>
            <a:r>
              <a:rPr lang="en-US" dirty="0"/>
              <a:t> plus darunavir/cobicistat sustained virological suppression, was associated with a low frequency of virological failure, and had a favorable safety profile, which support its use as a nucleoside reverse transcriptase inhibitor-sparing and integrase inhibitor-sparing alternative to three-drug regimens</a:t>
            </a:r>
            <a:r>
              <a:rPr lang="en-US" b="0" kern="1200" dirty="0">
                <a:solidFill>
                  <a:schemeClr val="tx1"/>
                </a:solidFill>
                <a:effectLst/>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5968539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44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63906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t>Darunavir-Cobicistat</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1408510"/>
            <a:ext cx="8229600" cy="1678610"/>
          </a:xfrm>
          <a:prstGeom prst="rect">
            <a:avLst/>
          </a:prstGeom>
          <a:solidFill>
            <a:schemeClr val="tx1">
              <a:alpha val="18000"/>
            </a:schemeClr>
          </a:solidFill>
          <a:ln>
            <a:solidFill>
              <a:schemeClr val="bg1"/>
            </a:solidFill>
          </a:ln>
          <a:effectLst/>
        </p:spPr>
        <p:txBody>
          <a:bodyPr tIns="36576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Study 130: Darunavir-cobicistat + 2NRTIs</a:t>
            </a:r>
            <a:endParaRPr lang="en-US" sz="1800" dirty="0">
              <a:solidFill>
                <a:schemeClr val="bg1"/>
              </a:solidFill>
              <a:latin typeface="Arial" panose="020B0604020202020204" pitchFamily="34" charset="0"/>
              <a:cs typeface="Arial" panose="020B0604020202020204" pitchFamily="34" charset="0"/>
            </a:endParaRPr>
          </a:p>
          <a:p>
            <a:pPr marL="283464" indent="-192024">
              <a:lnSpc>
                <a:spcPts val="1600"/>
              </a:lnSpc>
              <a:spcBef>
                <a:spcPts val="2800"/>
              </a:spcBef>
              <a:buClr>
                <a:srgbClr val="00B0F0"/>
              </a:buClr>
            </a:pPr>
            <a:r>
              <a:rPr lang="en-US" sz="1800" b="1" dirty="0">
                <a:solidFill>
                  <a:schemeClr val="bg1"/>
                </a:solidFill>
                <a:latin typeface="Arial" panose="020B0604020202020204" pitchFamily="34" charset="0"/>
                <a:cs typeface="Arial" panose="020B0604020202020204" pitchFamily="34" charset="0"/>
              </a:rPr>
              <a:t>PROBE 2: Darunavir-cobicistat  + </a:t>
            </a:r>
            <a:r>
              <a:rPr lang="en-US" sz="1800" b="1" dirty="0" err="1">
                <a:solidFill>
                  <a:schemeClr val="bg1"/>
                </a:solidFill>
                <a:latin typeface="Arial" panose="020B0604020202020204" pitchFamily="34" charset="0"/>
                <a:cs typeface="Arial" panose="020B0604020202020204" pitchFamily="34" charset="0"/>
              </a:rPr>
              <a:t>Rilpivirine</a:t>
            </a:r>
            <a:r>
              <a:rPr lang="en-US" sz="1800" b="1" dirty="0">
                <a:solidFill>
                  <a:schemeClr val="bg1"/>
                </a:solidFill>
                <a:latin typeface="Arial" panose="020B0604020202020204" pitchFamily="34" charset="0"/>
                <a:cs typeface="Arial" panose="020B0604020202020204" pitchFamily="34" charset="0"/>
              </a:rPr>
              <a:t> versus 3-Drug Regimen</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151218"/>
            <a:ext cx="8229600" cy="578780"/>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91440" bIns="68580" anchor="ctr">
            <a:prstTxWarp prst="textNoShape">
              <a:avLst/>
            </a:prstTxWarp>
          </a:bodyPr>
          <a:lstStyle/>
          <a:p>
            <a:pPr marL="182880" defTabSz="701279">
              <a:lnSpc>
                <a:spcPts val="1600"/>
              </a:lnSpc>
              <a:spcBef>
                <a:spcPts val="6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NRTIs = nucleoside reverse transcriptase inhibitors</a:t>
            </a:r>
          </a:p>
        </p:txBody>
      </p:sp>
    </p:spTree>
    <p:extLst>
      <p:ext uri="{BB962C8B-B14F-4D97-AF65-F5344CB8AC3E}">
        <p14:creationId xmlns:p14="http://schemas.microsoft.com/office/powerpoint/2010/main" val="34602010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Darunavir-Cobicistat</a:t>
            </a:r>
            <a:endParaRPr lang="en-US" dirty="0"/>
          </a:p>
        </p:txBody>
      </p:sp>
    </p:spTree>
    <p:extLst>
      <p:ext uri="{BB962C8B-B14F-4D97-AF65-F5344CB8AC3E}">
        <p14:creationId xmlns:p14="http://schemas.microsoft.com/office/powerpoint/2010/main" val="93614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Darunavir-Cobicistat + 2 NRTIs</a:t>
            </a:r>
            <a:br>
              <a:rPr lang="en-US" sz="1800" b="0" dirty="0"/>
            </a:br>
            <a:r>
              <a:rPr lang="en-US" dirty="0"/>
              <a:t>Study 130</a:t>
            </a:r>
          </a:p>
        </p:txBody>
      </p:sp>
    </p:spTree>
    <p:extLst>
      <p:ext uri="{BB962C8B-B14F-4D97-AF65-F5344CB8AC3E}">
        <p14:creationId xmlns:p14="http://schemas.microsoft.com/office/powerpoint/2010/main" val="339241808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Design</a:t>
            </a:r>
            <a:endParaRPr lang="en-US" sz="2000" dirty="0"/>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sp>
        <p:nvSpPr>
          <p:cNvPr id="4" name="Content Placeholder 3">
            <a:extLst>
              <a:ext uri="{FF2B5EF4-FFF2-40B4-BE49-F238E27FC236}">
                <a16:creationId xmlns:a16="http://schemas.microsoft.com/office/drawing/2014/main" id="{2CF78980-AEFB-74A0-3368-4DC3EC9B971C}"/>
              </a:ext>
            </a:extLst>
          </p:cNvPr>
          <p:cNvSpPr>
            <a:spLocks noGrp="1"/>
          </p:cNvSpPr>
          <p:nvPr>
            <p:ph sz="half" idx="2"/>
          </p:nvPr>
        </p:nvSpPr>
        <p:spPr>
          <a:xfrm>
            <a:off x="323850" y="1184224"/>
            <a:ext cx="5215714" cy="3624843"/>
          </a:xfrm>
        </p:spPr>
        <p:txBody>
          <a:bodyPr>
            <a:noAutofit/>
          </a:bodyPr>
          <a:lstStyle/>
          <a:p>
            <a:pPr>
              <a:lnSpc>
                <a:spcPts val="1700"/>
              </a:lnSpc>
            </a:pPr>
            <a:r>
              <a:rPr lang="en-US" sz="1500" b="1" dirty="0"/>
              <a:t>Background</a:t>
            </a:r>
            <a:r>
              <a:rPr lang="en-US" sz="1500" dirty="0"/>
              <a:t>: </a:t>
            </a:r>
            <a:r>
              <a:rPr lang="en-US" sz="1500" u="none" baseline="0" dirty="0">
                <a:solidFill>
                  <a:srgbClr val="000000"/>
                </a:solidFill>
              </a:rPr>
              <a:t>Phase 3b, open label, single-arm study to evaluate the safety and efficacy of cobicistat-boosted darunavir plus two NRTIs in antiretroviral treatment-naïve and treatment-experienced adults with HIV</a:t>
            </a:r>
            <a:endParaRPr lang="en-US" sz="1500" dirty="0"/>
          </a:p>
          <a:p>
            <a:pPr>
              <a:lnSpc>
                <a:spcPts val="1700"/>
              </a:lnSpc>
              <a:spcBef>
                <a:spcPts val="1000"/>
              </a:spcBef>
            </a:pPr>
            <a:r>
              <a:rPr lang="en-US" sz="1500" b="1" dirty="0"/>
              <a:t>Inclusions Criteria (n = 313)</a:t>
            </a:r>
          </a:p>
          <a:p>
            <a:pPr lvl="1">
              <a:lnSpc>
                <a:spcPts val="1700"/>
              </a:lnSpc>
            </a:pPr>
            <a:r>
              <a:rPr lang="en-US" sz="1500" dirty="0">
                <a:solidFill>
                  <a:srgbClr val="000000"/>
                </a:solidFill>
              </a:rPr>
              <a:t>Antiretroviral</a:t>
            </a:r>
            <a:r>
              <a:rPr lang="en-US" sz="1500" baseline="0" dirty="0">
                <a:solidFill>
                  <a:srgbClr val="000000"/>
                </a:solidFill>
              </a:rPr>
              <a:t> t</a:t>
            </a:r>
            <a:r>
              <a:rPr lang="en-US" sz="1500" dirty="0">
                <a:solidFill>
                  <a:srgbClr val="000000"/>
                </a:solidFill>
              </a:rPr>
              <a:t>reatment-naïve</a:t>
            </a:r>
            <a:r>
              <a:rPr lang="en-US" sz="1500" baseline="0" dirty="0">
                <a:solidFill>
                  <a:srgbClr val="000000"/>
                </a:solidFill>
              </a:rPr>
              <a:t> or –experienced</a:t>
            </a:r>
            <a:endParaRPr lang="en-US" sz="1500" dirty="0"/>
          </a:p>
          <a:p>
            <a:pPr lvl="1">
              <a:lnSpc>
                <a:spcPts val="1700"/>
              </a:lnSpc>
            </a:pPr>
            <a:r>
              <a:rPr lang="en-US" sz="1500" baseline="0" dirty="0">
                <a:solidFill>
                  <a:srgbClr val="000000"/>
                </a:solidFill>
              </a:rPr>
              <a:t>On stable ART for ≥12 weeks</a:t>
            </a:r>
            <a:endParaRPr lang="en-US" sz="1500" dirty="0"/>
          </a:p>
          <a:p>
            <a:pPr lvl="1">
              <a:lnSpc>
                <a:spcPts val="1700"/>
              </a:lnSpc>
            </a:pPr>
            <a:r>
              <a:rPr lang="en-US" sz="1500" baseline="0" dirty="0">
                <a:solidFill>
                  <a:srgbClr val="000000"/>
                </a:solidFill>
              </a:rPr>
              <a:t>HIV RNA ≥1000 copies/mL</a:t>
            </a:r>
          </a:p>
          <a:p>
            <a:pPr lvl="1">
              <a:lnSpc>
                <a:spcPts val="1700"/>
              </a:lnSpc>
            </a:pPr>
            <a:r>
              <a:rPr lang="en-US" sz="1500" baseline="0" dirty="0">
                <a:solidFill>
                  <a:srgbClr val="000000"/>
                </a:solidFill>
              </a:rPr>
              <a:t>GFR ≥80 mL/min </a:t>
            </a:r>
            <a:endParaRPr lang="en-US" sz="1500" baseline="0" dirty="0"/>
          </a:p>
          <a:p>
            <a:pPr lvl="1">
              <a:lnSpc>
                <a:spcPts val="1700"/>
              </a:lnSpc>
            </a:pPr>
            <a:r>
              <a:rPr lang="en-US" sz="1500" dirty="0">
                <a:solidFill>
                  <a:srgbClr val="000000"/>
                </a:solidFill>
              </a:rPr>
              <a:t>No darunavir-associated resistance mutations</a:t>
            </a:r>
            <a:endParaRPr lang="en-US" sz="1500" dirty="0"/>
          </a:p>
          <a:p>
            <a:pPr lvl="1">
              <a:lnSpc>
                <a:spcPts val="1700"/>
              </a:lnSpc>
            </a:pPr>
            <a:r>
              <a:rPr lang="en-US" sz="1500" baseline="0" dirty="0">
                <a:solidFill>
                  <a:srgbClr val="000000"/>
                </a:solidFill>
              </a:rPr>
              <a:t>Genotypic sensitivity to the two NRTIs</a:t>
            </a:r>
            <a:endParaRPr lang="en-US" sz="1500" dirty="0"/>
          </a:p>
          <a:p>
            <a:pPr lvl="1">
              <a:lnSpc>
                <a:spcPts val="1700"/>
              </a:lnSpc>
            </a:pPr>
            <a:r>
              <a:rPr lang="en-US" sz="1500" baseline="0" dirty="0">
                <a:solidFill>
                  <a:srgbClr val="000000"/>
                </a:solidFill>
              </a:rPr>
              <a:t>No past or current use of darunavir </a:t>
            </a:r>
            <a:endParaRPr lang="en-US" sz="1500" dirty="0"/>
          </a:p>
          <a:p>
            <a:pPr>
              <a:lnSpc>
                <a:spcPts val="1700"/>
              </a:lnSpc>
              <a:spcBef>
                <a:spcPts val="1000"/>
              </a:spcBef>
            </a:pPr>
            <a:r>
              <a:rPr lang="en-US" sz="1500" b="1" dirty="0"/>
              <a:t>Treatment Arms</a:t>
            </a:r>
          </a:p>
          <a:p>
            <a:pPr lvl="1">
              <a:lnSpc>
                <a:spcPts val="1700"/>
              </a:lnSpc>
            </a:pPr>
            <a:r>
              <a:rPr lang="en-US" sz="1500" b="0" baseline="0" dirty="0">
                <a:solidFill>
                  <a:srgbClr val="000000"/>
                </a:solidFill>
              </a:rPr>
              <a:t>Cobicistat 150 mg QD + Darunavir 800 mg QD + </a:t>
            </a:r>
            <a:br>
              <a:rPr lang="en-US" sz="1500" b="0" baseline="0" dirty="0">
                <a:solidFill>
                  <a:srgbClr val="000000"/>
                </a:solidFill>
              </a:rPr>
            </a:br>
            <a:r>
              <a:rPr lang="en-US" sz="1500" b="0" baseline="0" dirty="0">
                <a:solidFill>
                  <a:srgbClr val="000000"/>
                </a:solidFill>
              </a:rPr>
              <a:t>2 investigator-selected NRTIs</a:t>
            </a:r>
            <a:endParaRPr lang="en-US" sz="1500" dirty="0"/>
          </a:p>
        </p:txBody>
      </p:sp>
      <p:sp>
        <p:nvSpPr>
          <p:cNvPr id="24" name="Rectangle 7"/>
          <p:cNvSpPr>
            <a:spLocks noChangeArrowheads="1"/>
          </p:cNvSpPr>
          <p:nvPr/>
        </p:nvSpPr>
        <p:spPr bwMode="ltGray">
          <a:xfrm>
            <a:off x="6134984" y="2494750"/>
            <a:ext cx="2838893" cy="921254"/>
          </a:xfrm>
          <a:prstGeom prst="rect">
            <a:avLst/>
          </a:prstGeom>
          <a:solidFill>
            <a:schemeClr val="accent1">
              <a:lumMod val="20000"/>
              <a:lumOff val="80000"/>
            </a:schemeClr>
          </a:solidFill>
          <a:ln w="12700"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lnSpc>
                <a:spcPts val="1350"/>
              </a:lnSpc>
              <a:spcBef>
                <a:spcPts val="450"/>
              </a:spcBef>
            </a:pPr>
            <a:r>
              <a:rPr lang="en-US" sz="1350" b="1" dirty="0">
                <a:solidFill>
                  <a:srgbClr val="000000"/>
                </a:solidFill>
                <a:latin typeface="Arial"/>
                <a:cs typeface="Arial"/>
              </a:rPr>
              <a:t>Cobicistat + Darunavir + 2 NRTIs</a:t>
            </a:r>
            <a:br>
              <a:rPr lang="en-US" sz="1350" b="1" dirty="0">
                <a:solidFill>
                  <a:srgbClr val="000000"/>
                </a:solidFill>
                <a:latin typeface="Arial"/>
                <a:cs typeface="Arial"/>
              </a:rPr>
            </a:br>
            <a:r>
              <a:rPr lang="en-US" sz="1050" dirty="0">
                <a:solidFill>
                  <a:srgbClr val="000000"/>
                </a:solidFill>
                <a:latin typeface="Arial"/>
                <a:cs typeface="Arial"/>
              </a:rPr>
              <a:t>(n = 313)</a:t>
            </a:r>
          </a:p>
        </p:txBody>
      </p:sp>
      <p:cxnSp>
        <p:nvCxnSpPr>
          <p:cNvPr id="11" name="Straight Connector 10"/>
          <p:cNvCxnSpPr/>
          <p:nvPr/>
        </p:nvCxnSpPr>
        <p:spPr>
          <a:xfrm>
            <a:off x="5552853" y="2977905"/>
            <a:ext cx="571500" cy="0"/>
          </a:xfrm>
          <a:prstGeom prst="line">
            <a:avLst/>
          </a:prstGeom>
          <a:ln w="19050">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38512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(Intent-to-Treat FDA Snapshot Analysis)</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14" name="Chart 13"/>
          <p:cNvGraphicFramePr>
            <a:graphicFrameLocks/>
          </p:cNvGraphicFramePr>
          <p:nvPr>
            <p:extLst>
              <p:ext uri="{D42A27DB-BD31-4B8C-83A1-F6EECF244321}">
                <p14:modId xmlns:p14="http://schemas.microsoft.com/office/powerpoint/2010/main" val="2306069165"/>
              </p:ext>
            </p:extLst>
          </p:nvPr>
        </p:nvGraphicFramePr>
        <p:xfrm>
          <a:off x="645932" y="1371600"/>
          <a:ext cx="7863840" cy="3383280"/>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p:cNvCxnSpPr/>
          <p:nvPr/>
        </p:nvCxnSpPr>
        <p:spPr>
          <a:xfrm>
            <a:off x="4124148" y="4513523"/>
            <a:ext cx="39319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74922"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253/313</a:t>
            </a:r>
          </a:p>
        </p:txBody>
      </p:sp>
      <p:sp>
        <p:nvSpPr>
          <p:cNvPr id="17" name="TextBox 16"/>
          <p:cNvSpPr txBox="1"/>
          <p:nvPr/>
        </p:nvSpPr>
        <p:spPr>
          <a:xfrm>
            <a:off x="2754484"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244/295</a:t>
            </a:r>
          </a:p>
        </p:txBody>
      </p:sp>
      <p:sp>
        <p:nvSpPr>
          <p:cNvPr id="18" name="TextBox 17"/>
          <p:cNvSpPr txBox="1"/>
          <p:nvPr/>
        </p:nvSpPr>
        <p:spPr>
          <a:xfrm>
            <a:off x="4169727"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148/182</a:t>
            </a:r>
          </a:p>
        </p:txBody>
      </p:sp>
      <p:sp>
        <p:nvSpPr>
          <p:cNvPr id="19" name="TextBox 18"/>
          <p:cNvSpPr txBox="1"/>
          <p:nvPr/>
        </p:nvSpPr>
        <p:spPr>
          <a:xfrm>
            <a:off x="4966397"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145/173</a:t>
            </a:r>
          </a:p>
        </p:txBody>
      </p:sp>
      <p:sp>
        <p:nvSpPr>
          <p:cNvPr id="20" name="TextBox 19"/>
          <p:cNvSpPr txBox="1"/>
          <p:nvPr/>
        </p:nvSpPr>
        <p:spPr>
          <a:xfrm>
            <a:off x="6415319"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105/131</a:t>
            </a:r>
          </a:p>
        </p:txBody>
      </p:sp>
      <p:sp>
        <p:nvSpPr>
          <p:cNvPr id="21" name="TextBox 20"/>
          <p:cNvSpPr txBox="1"/>
          <p:nvPr/>
        </p:nvSpPr>
        <p:spPr>
          <a:xfrm>
            <a:off x="7194882" y="3878223"/>
            <a:ext cx="8393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rgbClr val="FFFFFF"/>
                </a:solidFill>
                <a:latin typeface="Arial" panose="020B0604020202020204" pitchFamily="34" charset="0"/>
                <a:cs typeface="Arial" panose="020B0604020202020204" pitchFamily="34" charset="0"/>
              </a:rPr>
              <a:t>99/122</a:t>
            </a:r>
          </a:p>
        </p:txBody>
      </p:sp>
    </p:spTree>
    <p:extLst>
      <p:ext uri="{BB962C8B-B14F-4D97-AF65-F5344CB8AC3E}">
        <p14:creationId xmlns:p14="http://schemas.microsoft.com/office/powerpoint/2010/main" val="5492151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Study 130: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48: Virologic Response, by Different Statistical Analyses </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3211318217"/>
              </p:ext>
            </p:extLst>
          </p:nvPr>
        </p:nvGraphicFramePr>
        <p:xfrm>
          <a:off x="629958" y="1351658"/>
          <a:ext cx="786384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409303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Darunavir-Cobicistat + 2 NRTIs</a:t>
            </a:r>
            <a:br>
              <a:rPr lang="en-US" sz="2000" dirty="0">
                <a:latin typeface="Arial" charset="0"/>
              </a:rPr>
            </a:br>
            <a:r>
              <a:rPr lang="en-US" sz="2000" dirty="0">
                <a:latin typeface="Arial" charset="0"/>
              </a:rPr>
              <a:t>Study 130: Results</a:t>
            </a:r>
            <a:endParaRPr lang="en-US" sz="2000" dirty="0"/>
          </a:p>
        </p:txBody>
      </p:sp>
      <p:sp>
        <p:nvSpPr>
          <p:cNvPr id="5" name="Content Placeholder 4"/>
          <p:cNvSpPr>
            <a:spLocks noGrp="1"/>
          </p:cNvSpPr>
          <p:nvPr>
            <p:ph type="body" sz="quarter" idx="14"/>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Group 65"/>
          <p:cNvGraphicFramePr>
            <a:graphicFrameLocks noGrp="1"/>
          </p:cNvGraphicFramePr>
          <p:nvPr>
            <p:extLst>
              <p:ext uri="{D42A27DB-BD31-4B8C-83A1-F6EECF244321}">
                <p14:modId xmlns:p14="http://schemas.microsoft.com/office/powerpoint/2010/main" val="1568066102"/>
              </p:ext>
            </p:extLst>
          </p:nvPr>
        </p:nvGraphicFramePr>
        <p:xfrm>
          <a:off x="699087" y="1072554"/>
          <a:ext cx="7772399" cy="3286044"/>
        </p:xfrm>
        <a:graphic>
          <a:graphicData uri="http://schemas.openxmlformats.org/drawingml/2006/table">
            <a:tbl>
              <a:tblPr>
                <a:effectLst/>
              </a:tblPr>
              <a:tblGrid>
                <a:gridCol w="3382433">
                  <a:extLst>
                    <a:ext uri="{9D8B030D-6E8A-4147-A177-3AD203B41FA5}">
                      <a16:colId xmlns:a16="http://schemas.microsoft.com/office/drawing/2014/main" val="20000"/>
                    </a:ext>
                  </a:extLst>
                </a:gridCol>
                <a:gridCol w="2194983">
                  <a:extLst>
                    <a:ext uri="{9D8B030D-6E8A-4147-A177-3AD203B41FA5}">
                      <a16:colId xmlns:a16="http://schemas.microsoft.com/office/drawing/2014/main" val="20001"/>
                    </a:ext>
                  </a:extLst>
                </a:gridCol>
                <a:gridCol w="2194983">
                  <a:extLst>
                    <a:ext uri="{9D8B030D-6E8A-4147-A177-3AD203B41FA5}">
                      <a16:colId xmlns:a16="http://schemas.microsoft.com/office/drawing/2014/main" val="20002"/>
                    </a:ext>
                  </a:extLst>
                </a:gridCol>
              </a:tblGrid>
              <a:tr h="70605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Week 48: Adverse events (any grade), occurring in ≥ 10% of patients </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endParaRPr lang="en-US"/>
                    </a:p>
                  </a:txBody>
                  <a:tcPr/>
                </a:tc>
                <a:extLst>
                  <a:ext uri="{0D108BD9-81ED-4DB2-BD59-A6C34878D82A}">
                    <a16:rowId xmlns:a16="http://schemas.microsoft.com/office/drawing/2014/main" val="10000"/>
                  </a:ext>
                </a:extLst>
              </a:tr>
              <a:tr h="773204">
                <a:tc>
                  <a:txBody>
                    <a:bodyPr/>
                    <a:lstStyle/>
                    <a:p>
                      <a:pPr marL="91440" indent="0" algn="l"/>
                      <a:r>
                        <a:rPr kumimoji="0" lang="en-US" sz="14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Event</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All Patients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1529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Treatment-Naïve</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295)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68593"/>
                    </a:solidFill>
                  </a:tcPr>
                </a:tc>
                <a:extLst>
                  <a:ext uri="{0D108BD9-81ED-4DB2-BD59-A6C34878D82A}">
                    <a16:rowId xmlns:a16="http://schemas.microsoft.com/office/drawing/2014/main" val="10001"/>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27%</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25000"/>
                      </a:srgbClr>
                    </a:solidFill>
                  </a:tcPr>
                </a:tc>
                <a:extLst>
                  <a:ext uri="{0D108BD9-81ED-4DB2-BD59-A6C34878D82A}">
                    <a16:rowId xmlns:a16="http://schemas.microsoft.com/office/drawing/2014/main" val="10002"/>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Nausea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10000"/>
                      </a:srgbClr>
                    </a:solidFill>
                  </a:tcPr>
                </a:tc>
                <a:extLst>
                  <a:ext uri="{0D108BD9-81ED-4DB2-BD59-A6C34878D82A}">
                    <a16:rowId xmlns:a16="http://schemas.microsoft.com/office/drawing/2014/main" val="10003"/>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Upper respiratory tract infection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25000"/>
                      </a:srgbClr>
                    </a:solidFill>
                  </a:tcPr>
                </a:tc>
                <a:extLst>
                  <a:ext uri="{0D108BD9-81ED-4DB2-BD59-A6C34878D82A}">
                    <a16:rowId xmlns:a16="http://schemas.microsoft.com/office/drawing/2014/main" val="10004"/>
                  </a:ext>
                </a:extLst>
              </a:tr>
              <a:tr h="451696">
                <a:tc>
                  <a:txBody>
                    <a:bodyPr/>
                    <a:lstStyle/>
                    <a:p>
                      <a:pPr marL="0" marR="0" lvl="1" indent="0" algn="l" defTabSz="914400" rtl="0" eaLnBrk="1" fontAlgn="auto" latinLnBrk="0" hangingPunct="1">
                        <a:lnSpc>
                          <a:spcPct val="100000"/>
                        </a:lnSpc>
                        <a:spcBef>
                          <a:spcPts val="0"/>
                        </a:spcBef>
                        <a:spcAft>
                          <a:spcPts val="0"/>
                        </a:spcAft>
                        <a:buClr>
                          <a:schemeClr val="bg2"/>
                        </a:buClr>
                        <a:buSzTx/>
                        <a:buFontTx/>
                        <a:buNone/>
                        <a:tabLst/>
                        <a:defRPr/>
                      </a:pPr>
                      <a:r>
                        <a:rPr lang="en-US" sz="1400" kern="1200" spc="-30" baseline="0" dirty="0">
                          <a:solidFill>
                            <a:srgbClr val="000000"/>
                          </a:solidFill>
                          <a:latin typeface="Arial" panose="020B0604020202020204" pitchFamily="34" charset="0"/>
                          <a:ea typeface="+mn-ea"/>
                          <a:cs typeface="Arial" panose="020B0604020202020204" pitchFamily="34" charset="0"/>
                        </a:rPr>
                        <a:t>Headache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315296">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68593">
                        <a:alpha val="1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46862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Darunavir-Cobicistat + 2 N(t)RTIs</a:t>
            </a:r>
            <a:br>
              <a:rPr lang="en-US" sz="1800" dirty="0">
                <a:solidFill>
                  <a:srgbClr val="FFFFFF"/>
                </a:solidFill>
                <a:latin typeface="Arial" charset="0"/>
              </a:rPr>
            </a:br>
            <a:r>
              <a:rPr lang="en-US" sz="2100" dirty="0">
                <a:solidFill>
                  <a:srgbClr val="FFFFFF"/>
                </a:solidFill>
                <a:latin typeface="Arial" charset="0"/>
              </a:rPr>
              <a:t>Study 130: Results</a:t>
            </a:r>
            <a:endParaRPr lang="en-US" sz="2100" dirty="0"/>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Adverse Events and Treatment Discontinuations </a:t>
            </a:r>
          </a:p>
        </p:txBody>
      </p:sp>
      <p:sp>
        <p:nvSpPr>
          <p:cNvPr id="6" name="Content Placeholder 5"/>
          <p:cNvSpPr>
            <a:spLocks noGrp="1"/>
          </p:cNvSpPr>
          <p:nvPr>
            <p:ph type="body" sz="quarter" idx="16"/>
          </p:nvPr>
        </p:nvSpPr>
        <p:spPr/>
        <p:txBody>
          <a:bodyPr/>
          <a:lstStyle/>
          <a:p>
            <a:r>
              <a:rPr lang="en-US" dirty="0"/>
              <a:t>Source: </a:t>
            </a:r>
            <a:r>
              <a:rPr lang="en-US" dirty="0" err="1"/>
              <a:t>Tashima</a:t>
            </a:r>
            <a:r>
              <a:rPr lang="en-US" dirty="0"/>
              <a:t> K, et al. AIDS Res </a:t>
            </a:r>
            <a:r>
              <a:rPr lang="en-US" dirty="0" err="1"/>
              <a:t>Ther</a:t>
            </a:r>
            <a:r>
              <a:rPr lang="en-US" dirty="0"/>
              <a:t>. 2014;11:39. </a:t>
            </a:r>
            <a:endParaRPr lang="en-US" dirty="0">
              <a:latin typeface="Arial" pitchFamily="31" charset="0"/>
            </a:endParaRPr>
          </a:p>
        </p:txBody>
      </p:sp>
      <p:graphicFrame>
        <p:nvGraphicFramePr>
          <p:cNvPr id="7" name="Chart 6"/>
          <p:cNvGraphicFramePr>
            <a:graphicFrameLocks/>
          </p:cNvGraphicFramePr>
          <p:nvPr>
            <p:extLst>
              <p:ext uri="{D42A27DB-BD31-4B8C-83A1-F6EECF244321}">
                <p14:modId xmlns:p14="http://schemas.microsoft.com/office/powerpoint/2010/main" val="4165544143"/>
              </p:ext>
            </p:extLst>
          </p:nvPr>
        </p:nvGraphicFramePr>
        <p:xfrm>
          <a:off x="645926" y="1371600"/>
          <a:ext cx="7863840" cy="3383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323974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56416</TotalTime>
  <Words>1040</Words>
  <Application>Microsoft Macintosh PowerPoint</Application>
  <PresentationFormat>On-screen Show (16:9)</PresentationFormat>
  <Paragraphs>188</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Corbel</vt:lpstr>
      <vt:lpstr>Geneva</vt:lpstr>
      <vt:lpstr>Lucida Grande</vt:lpstr>
      <vt:lpstr>Symbol</vt:lpstr>
      <vt:lpstr>Times New Roman</vt:lpstr>
      <vt:lpstr>NCRC</vt:lpstr>
      <vt:lpstr>Darunavir-Cobicistat</vt:lpstr>
      <vt:lpstr>PowerPoint Presentation</vt:lpstr>
      <vt:lpstr>Darunavir-Cobicistat</vt:lpstr>
      <vt:lpstr>Darunavir-Cobicistat + 2 NRTIs Study 130</vt:lpstr>
      <vt:lpstr>Darunavir-Cobicistat + 2 NRTIs Study 130: Design</vt:lpstr>
      <vt:lpstr>Darunavir-Cobicistat + 2 NRTIs Study 130: Results</vt:lpstr>
      <vt:lpstr>Darunavir-Cobicistat + 2 NRTIs Study 130: Results</vt:lpstr>
      <vt:lpstr>Darunavir-Cobicistat + 2 NRTIs Study 130: Results</vt:lpstr>
      <vt:lpstr>Darunavir-Cobicistat + 2 N(t)RTIs Study 130: Results</vt:lpstr>
      <vt:lpstr>Darunavir-Cobicistat + 2 NRTIs  Study 130: Conclusion</vt:lpstr>
      <vt:lpstr>Rilpivirine + Darunavir-Cobicistat Dual ART as an Alternative to Standard 3-Drug ART PROBE 2</vt:lpstr>
      <vt:lpstr>Rilpivirine + Darunavir-Cobicistat versus Standard 3-Drug ART PROBE 2 Trial: Background</vt:lpstr>
      <vt:lpstr>Rilpivirine + Darunavir-Cobicistat versus Standard 3-Drug ART PROBE 2 Trial: Baseline Characteristics</vt:lpstr>
      <vt:lpstr>Rilpivirine + Darunavir-Cobicistat versus Standard 3-Drug ART PROBE 2 Trial: Baseline Characteristics</vt:lpstr>
      <vt:lpstr>Rilpivirine + Darunavir-Cobicistat versus Standard 3-Drug ART PROBE 2 Trial: Week 48 Results</vt:lpstr>
      <vt:lpstr>Rilpivirine + Darunavir-Cobicistat versus Standard 3-Drug ART PROBE 2 Trial: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2407</cp:revision>
  <cp:lastPrinted>2008-02-05T14:34:24Z</cp:lastPrinted>
  <dcterms:created xsi:type="dcterms:W3CDTF">2010-11-28T05:36:22Z</dcterms:created>
  <dcterms:modified xsi:type="dcterms:W3CDTF">2023-09-12T22:54:37Z</dcterms:modified>
</cp:coreProperties>
</file>