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4"/>
  </p:sldMasterIdLst>
  <p:notesMasterIdLst>
    <p:notesMasterId r:id="rId32"/>
  </p:notesMasterIdLst>
  <p:handoutMasterIdLst>
    <p:handoutMasterId r:id="rId33"/>
  </p:handoutMasterIdLst>
  <p:sldIdLst>
    <p:sldId id="1114" r:id="rId5"/>
    <p:sldId id="1119" r:id="rId6"/>
    <p:sldId id="1224" r:id="rId7"/>
    <p:sldId id="1218" r:id="rId8"/>
    <p:sldId id="1269" r:id="rId9"/>
    <p:sldId id="1185" r:id="rId10"/>
    <p:sldId id="1186" r:id="rId11"/>
    <p:sldId id="1268" r:id="rId12"/>
    <p:sldId id="1275" r:id="rId13"/>
    <p:sldId id="1276" r:id="rId14"/>
    <p:sldId id="1272" r:id="rId15"/>
    <p:sldId id="1273" r:id="rId16"/>
    <p:sldId id="1092" r:id="rId17"/>
    <p:sldId id="1192" r:id="rId18"/>
    <p:sldId id="1193" r:id="rId19"/>
    <p:sldId id="1198" r:id="rId20"/>
    <p:sldId id="1195" r:id="rId21"/>
    <p:sldId id="1203" r:id="rId22"/>
    <p:sldId id="1204" r:id="rId23"/>
    <p:sldId id="1206" r:id="rId24"/>
    <p:sldId id="1207" r:id="rId25"/>
    <p:sldId id="1208" r:id="rId26"/>
    <p:sldId id="4584" r:id="rId27"/>
    <p:sldId id="303" r:id="rId28"/>
    <p:sldId id="4586" r:id="rId29"/>
    <p:sldId id="4585" r:id="rId30"/>
    <p:sldId id="4587" r:id="rId3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4"/>
    <a:srgbClr val="6E5200"/>
    <a:srgbClr val="EFE2DC"/>
    <a:srgbClr val="E2D0C9"/>
    <a:srgbClr val="EAEAEA"/>
    <a:srgbClr val="EFEFEF"/>
    <a:srgbClr val="004A7F"/>
    <a:srgbClr val="005E7F"/>
    <a:srgbClr val="595959"/>
    <a:srgbClr val="717B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autoAdjust="0"/>
    <p:restoredTop sz="94940" autoAdjust="0"/>
  </p:normalViewPr>
  <p:slideViewPr>
    <p:cSldViewPr snapToGrid="0" showGuides="1">
      <p:cViewPr varScale="1">
        <p:scale>
          <a:sx n="166" d="100"/>
          <a:sy n="166" d="100"/>
        </p:scale>
        <p:origin x="592" y="17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87151973650354"/>
          <c:y val="0.11943591426071699"/>
          <c:w val="0.84989205393443468"/>
          <c:h val="0.82584506482144282"/>
        </c:manualLayout>
      </c:layout>
      <c:barChart>
        <c:barDir val="col"/>
        <c:grouping val="clustered"/>
        <c:varyColors val="0"/>
        <c:ser>
          <c:idx val="0"/>
          <c:order val="0"/>
          <c:tx>
            <c:strRef>
              <c:f>Sheet1!$B$1</c:f>
              <c:strCache>
                <c:ptCount val="1"/>
                <c:pt idx="0">
                  <c:v>IM Cabotegravir + Rilpivirine</c:v>
                </c:pt>
              </c:strCache>
            </c:strRef>
          </c:tx>
          <c:spPr>
            <a:gradFill>
              <a:gsLst>
                <a:gs pos="0">
                  <a:srgbClr val="9D6000"/>
                </a:gs>
                <a:gs pos="100000">
                  <a:srgbClr val="D99B02"/>
                </a:gs>
              </a:gsLst>
              <a:lin ang="0" scaled="1"/>
            </a:gradFill>
            <a:ln w="12700" cmpd="sng">
              <a:noFill/>
            </a:ln>
            <a:effectLst/>
            <a:scene3d>
              <a:camera prst="orthographicFront"/>
              <a:lightRig rig="threePt" dir="t"/>
            </a:scene3d>
            <a:sp3d>
              <a:bevelT w="38100" h="38100"/>
            </a:sp3d>
          </c:spPr>
          <c:invertIfNegative val="0"/>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Sheet1!$B$2</c:f>
              <c:numCache>
                <c:formatCode>0</c:formatCode>
                <c:ptCount val="1"/>
                <c:pt idx="0">
                  <c:v>92.5</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3-Drug Oral ART</c:v>
                </c:pt>
              </c:strCache>
            </c:strRef>
          </c:tx>
          <c:spPr>
            <a:gradFill>
              <a:gsLst>
                <a:gs pos="0">
                  <a:srgbClr val="1F5E6F"/>
                </a:gs>
                <a:gs pos="100000">
                  <a:srgbClr val="65B1B8"/>
                </a:gs>
              </a:gsLst>
              <a:lin ang="0" scaled="1"/>
            </a:gradFill>
            <a:ln w="12700">
              <a:noFill/>
            </a:ln>
            <a:effectLst/>
            <a:scene3d>
              <a:camera prst="orthographicFront"/>
              <a:lightRig rig="threePt" dir="t"/>
            </a:scene3d>
            <a:sp3d>
              <a:bevelT w="38100" h="38100"/>
            </a:sp3d>
          </c:spPr>
          <c:invertIfNegative val="0"/>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Sheet1!$C$2</c:f>
              <c:numCache>
                <c:formatCode>0</c:formatCode>
                <c:ptCount val="1"/>
                <c:pt idx="0">
                  <c:v>95.5</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71533368"/>
        <c:axId val="-2071491288"/>
      </c:barChart>
      <c:catAx>
        <c:axId val="-2071533368"/>
        <c:scaling>
          <c:orientation val="minMax"/>
        </c:scaling>
        <c:delete val="1"/>
        <c:axPos val="b"/>
        <c:numFmt formatCode="General" sourceLinked="0"/>
        <c:majorTickMark val="out"/>
        <c:minorTickMark val="none"/>
        <c:tickLblPos val="nextTo"/>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a:pPr>
                <a:r>
                  <a:rPr lang="en-US"/>
                  <a:t>HIV RNA &lt;50 copies/mL (%)</a:t>
                </a:r>
              </a:p>
            </c:rich>
          </c:tx>
          <c:layout>
            <c:manualLayout>
              <c:xMode val="edge"/>
              <c:yMode val="edge"/>
              <c:x val="1.0932273171735886E-3"/>
              <c:y val="9.4283385031416533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542687372411782"/>
          <c:y val="9.9945019878490892E-4"/>
          <c:w val="0.753446704578594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04835805408045"/>
          <c:y val="6.1029194453070874E-2"/>
          <c:w val="0.84328012777472583"/>
          <c:h val="0.83795557257440467"/>
        </c:manualLayout>
      </c:layout>
      <c:barChart>
        <c:barDir val="col"/>
        <c:grouping val="clustered"/>
        <c:varyColors val="0"/>
        <c:ser>
          <c:idx val="0"/>
          <c:order val="0"/>
          <c:tx>
            <c:strRef>
              <c:f>Sheet1!$B$1</c:f>
              <c:strCache>
                <c:ptCount val="1"/>
                <c:pt idx="0">
                  <c:v>IM CAB+RPV q8 weeks</c:v>
                </c:pt>
              </c:strCache>
            </c:strRef>
          </c:tx>
          <c:spPr>
            <a:gradFill>
              <a:gsLst>
                <a:gs pos="0">
                  <a:srgbClr val="1F5E6F"/>
                </a:gs>
                <a:gs pos="100000">
                  <a:srgbClr val="65B1B8"/>
                </a:gs>
              </a:gsLst>
              <a:lin ang="0" scaled="1"/>
            </a:gradFill>
            <a:ln w="12700" cmpd="sng">
              <a:noFill/>
            </a:ln>
            <a:effectLst/>
            <a:scene3d>
              <a:camera prst="orthographicFront"/>
              <a:lightRig rig="threePt" dir="t"/>
            </a:scene3d>
            <a:sp3d>
              <a:bevelT w="38100" h="38100"/>
            </a:sp3d>
          </c:spPr>
          <c:invertIfNegative val="0"/>
          <c:dPt>
            <c:idx val="0"/>
            <c:invertIfNegative val="0"/>
            <c:bubble3D val="0"/>
            <c:spPr>
              <a:gradFill>
                <a:gsLst>
                  <a:gs pos="0">
                    <a:srgbClr val="8B5500"/>
                  </a:gs>
                  <a:gs pos="100000">
                    <a:srgbClr val="B16C00"/>
                  </a:gs>
                </a:gsLst>
                <a:lin ang="0" scaled="1"/>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0-C2D8-AD4C-AA27-7067E7986AD9}"/>
              </c:ext>
            </c:extLst>
          </c:dPt>
          <c:dPt>
            <c:idx val="1"/>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w="38100" h="38100"/>
              </a:sp3d>
            </c:spPr>
            <c:extLst>
              <c:ext xmlns:c16="http://schemas.microsoft.com/office/drawing/2014/chart" uri="{C3380CC4-5D6E-409C-BE32-E72D297353CC}">
                <c16:uniqueId val="{00000001-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 + IM RPV every 8 weeks</c:v>
                </c:pt>
                <c:pt idx="1">
                  <c:v>IM CAB + IM RPV every 4 weeks</c:v>
                </c:pt>
              </c:strCache>
            </c:strRef>
          </c:cat>
          <c:val>
            <c:numRef>
              <c:f>Sheet1!$B$2:$B$3</c:f>
              <c:numCache>
                <c:formatCode>0</c:formatCode>
                <c:ptCount val="2"/>
                <c:pt idx="0">
                  <c:v>94.1</c:v>
                </c:pt>
                <c:pt idx="1">
                  <c:v>92.5</c:v>
                </c:pt>
              </c:numCache>
            </c:numRef>
          </c:val>
          <c:extLst>
            <c:ext xmlns:c16="http://schemas.microsoft.com/office/drawing/2014/chart" uri="{C3380CC4-5D6E-409C-BE32-E72D297353CC}">
              <c16:uniqueId val="{00000002-C2D8-AD4C-AA27-7067E7986AD9}"/>
            </c:ext>
          </c:extLst>
        </c:ser>
        <c:dLbls>
          <c:showLegendKey val="0"/>
          <c:showVal val="1"/>
          <c:showCatName val="0"/>
          <c:showSerName val="0"/>
          <c:showPercent val="0"/>
          <c:showBubbleSize val="0"/>
        </c:dLbls>
        <c:gapWidth val="193"/>
        <c:overlap val="-100"/>
        <c:axId val="-2071533368"/>
        <c:axId val="-2071491288"/>
      </c:barChart>
      <c:catAx>
        <c:axId val="-207153336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a:pPr>
                <a:r>
                  <a:rPr lang="en-US"/>
                  <a:t>HIV RNA &lt;50 copies/mL (%)</a:t>
                </a:r>
              </a:p>
            </c:rich>
          </c:tx>
          <c:layout>
            <c:manualLayout>
              <c:xMode val="edge"/>
              <c:yMode val="edge"/>
              <c:x val="5.9951626686199104E-3"/>
              <c:y val="7.3239613987645488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AB923-1ABD-7A42-AA06-E407D9C7B749}" type="doc">
      <dgm:prSet loTypeId="urn:microsoft.com/office/officeart/2005/8/layout/default" loCatId="" qsTypeId="urn:microsoft.com/office/officeart/2005/8/quickstyle/simple2" qsCatId="simple" csTypeId="urn:microsoft.com/office/officeart/2005/8/colors/accent2_2" csCatId="accent2" phldr="1"/>
      <dgm:spPr/>
      <dgm:t>
        <a:bodyPr/>
        <a:lstStyle/>
        <a:p>
          <a:endParaRPr lang="en-US"/>
        </a:p>
      </dgm:t>
    </dgm:pt>
    <dgm:pt modelId="{ACB5B056-A34C-A448-82A5-D1254C9575DF}">
      <dgm:prSet phldrT="[Text]" custT="1"/>
      <dgm:spPr>
        <a:solidFill>
          <a:srgbClr val="006D95"/>
        </a:solidFill>
      </dgm:spPr>
      <dgm:t>
        <a:bodyPr/>
        <a:lstStyle/>
        <a:p>
          <a:pPr marL="182880" algn="l">
            <a:lnSpc>
              <a:spcPts val="3000"/>
            </a:lnSpc>
          </a:pPr>
          <a:r>
            <a:rPr lang="en-US" sz="2000" b="0" i="0" dirty="0">
              <a:effectLst/>
              <a:latin typeface="Arial" panose="020B0604020202020204" pitchFamily="34" charset="0"/>
              <a:cs typeface="Arial" panose="020B0604020202020204" pitchFamily="34" charset="0"/>
            </a:rPr>
            <a:t>“The panel recommends </a:t>
          </a:r>
          <a:r>
            <a:rPr lang="en-US" sz="2000" b="1" i="0" dirty="0">
              <a:effectLst/>
              <a:latin typeface="Arial" panose="020B0604020202020204" pitchFamily="34" charset="0"/>
              <a:cs typeface="Arial" panose="020B0604020202020204" pitchFamily="34" charset="0"/>
            </a:rPr>
            <a:t>against</a:t>
          </a:r>
          <a:r>
            <a:rPr lang="en-US" sz="2000" b="0" i="0" dirty="0">
              <a:effectLst/>
              <a:latin typeface="Arial" panose="020B0604020202020204" pitchFamily="34" charset="0"/>
              <a:cs typeface="Arial" panose="020B0604020202020204" pitchFamily="34" charset="0"/>
            </a:rPr>
            <a:t> long-acting, intramuscular CAB and RPV in people who have detectable viral load due to suboptimal adherence to ART and who have ongoing challenges with retention in HIV care, except in a clinical trial.” </a:t>
          </a:r>
          <a:r>
            <a:rPr lang="en-US" sz="2000" b="1" i="0" dirty="0">
              <a:effectLst/>
              <a:latin typeface="Arial" panose="020B0604020202020204" pitchFamily="34" charset="0"/>
              <a:cs typeface="Arial" panose="020B0604020202020204" pitchFamily="34" charset="0"/>
            </a:rPr>
            <a:t>(AIII)</a:t>
          </a:r>
        </a:p>
        <a:p>
          <a:pPr marL="182880" algn="ctr">
            <a:lnSpc>
              <a:spcPts val="3000"/>
            </a:lnSpc>
          </a:pPr>
          <a:r>
            <a:rPr lang="en-US" sz="1200" b="0" i="1" dirty="0">
              <a:effectLst/>
              <a:latin typeface="Arial" panose="020B0604020202020204" pitchFamily="34" charset="0"/>
              <a:cs typeface="Arial" panose="020B0604020202020204" pitchFamily="34" charset="0"/>
            </a:rPr>
            <a:t>HHS </a:t>
          </a:r>
          <a:r>
            <a:rPr lang="en-US" sz="1200" b="0" i="1" dirty="0">
              <a:latin typeface="Arial" panose="020B0604020202020204" pitchFamily="34" charset="0"/>
              <a:cs typeface="Arial" panose="020B0604020202020204" pitchFamily="34" charset="0"/>
            </a:rPr>
            <a:t>Guidelines </a:t>
          </a:r>
          <a:r>
            <a:rPr lang="en-US" sz="1200" i="1" dirty="0">
              <a:latin typeface="Arial" panose="020B0604020202020204" pitchFamily="34" charset="0"/>
              <a:cs typeface="Arial" panose="020B0604020202020204" pitchFamily="34" charset="0"/>
            </a:rPr>
            <a:t>for Use of Antiretroviral Agents in Adults and Adolescents with HIV</a:t>
          </a:r>
          <a:endParaRPr lang="en-US" sz="1200" b="1" i="1" dirty="0">
            <a:effectLst/>
            <a:latin typeface="Arial" panose="020B0604020202020204" pitchFamily="34" charset="0"/>
            <a:cs typeface="Arial" panose="020B0604020202020204" pitchFamily="34" charset="0"/>
          </a:endParaRPr>
        </a:p>
      </dgm:t>
    </dgm:pt>
    <dgm:pt modelId="{25799BC0-C753-7449-8F66-D72D4913B787}" type="parTrans" cxnId="{8DC7F9AE-3C6C-8844-B3C6-5816708CF17B}">
      <dgm:prSet/>
      <dgm:spPr/>
      <dgm:t>
        <a:bodyPr/>
        <a:lstStyle/>
        <a:p>
          <a:endParaRPr lang="en-US" sz="3600">
            <a:solidFill>
              <a:schemeClr val="bg1"/>
            </a:solidFill>
            <a:latin typeface="+mn-lt"/>
          </a:endParaRPr>
        </a:p>
      </dgm:t>
    </dgm:pt>
    <dgm:pt modelId="{1CCADB25-5FB2-174E-8B85-711234D19EF4}" type="sibTrans" cxnId="{8DC7F9AE-3C6C-8844-B3C6-5816708CF17B}">
      <dgm:prSet/>
      <dgm:spPr/>
      <dgm:t>
        <a:bodyPr/>
        <a:lstStyle/>
        <a:p>
          <a:endParaRPr lang="en-US" sz="3600">
            <a:solidFill>
              <a:schemeClr val="bg1"/>
            </a:solidFill>
            <a:latin typeface="+mn-lt"/>
          </a:endParaRPr>
        </a:p>
      </dgm:t>
    </dgm:pt>
    <dgm:pt modelId="{4D8F91CF-B0FE-4C42-A8AE-F5600B2F6EF7}" type="pres">
      <dgm:prSet presAssocID="{1BEAB923-1ABD-7A42-AA06-E407D9C7B749}" presName="diagram" presStyleCnt="0">
        <dgm:presLayoutVars>
          <dgm:dir/>
          <dgm:resizeHandles val="exact"/>
        </dgm:presLayoutVars>
      </dgm:prSet>
      <dgm:spPr/>
    </dgm:pt>
    <dgm:pt modelId="{0DC0F43B-5925-9644-9D7F-FB6EF4831A96}" type="pres">
      <dgm:prSet presAssocID="{ACB5B056-A34C-A448-82A5-D1254C9575DF}" presName="node" presStyleLbl="node1" presStyleIdx="0" presStyleCnt="1" custScaleX="131330" custScaleY="90396">
        <dgm:presLayoutVars>
          <dgm:bulletEnabled val="1"/>
        </dgm:presLayoutVars>
      </dgm:prSet>
      <dgm:spPr/>
    </dgm:pt>
  </dgm:ptLst>
  <dgm:cxnLst>
    <dgm:cxn modelId="{9FE63887-5EEF-2C48-8240-183270DCE57E}" type="presOf" srcId="{1BEAB923-1ABD-7A42-AA06-E407D9C7B749}" destId="{4D8F91CF-B0FE-4C42-A8AE-F5600B2F6EF7}" srcOrd="0" destOrd="0" presId="urn:microsoft.com/office/officeart/2005/8/layout/default"/>
    <dgm:cxn modelId="{7AAAB790-3D45-5C4E-BF0D-FC2513DBAA7A}" type="presOf" srcId="{ACB5B056-A34C-A448-82A5-D1254C9575DF}" destId="{0DC0F43B-5925-9644-9D7F-FB6EF4831A96}" srcOrd="0" destOrd="0" presId="urn:microsoft.com/office/officeart/2005/8/layout/default"/>
    <dgm:cxn modelId="{8DC7F9AE-3C6C-8844-B3C6-5816708CF17B}" srcId="{1BEAB923-1ABD-7A42-AA06-E407D9C7B749}" destId="{ACB5B056-A34C-A448-82A5-D1254C9575DF}" srcOrd="0" destOrd="0" parTransId="{25799BC0-C753-7449-8F66-D72D4913B787}" sibTransId="{1CCADB25-5FB2-174E-8B85-711234D19EF4}"/>
    <dgm:cxn modelId="{8A9F9AA4-18EB-7642-848D-17ED0E2194DA}" type="presParOf" srcId="{4D8F91CF-B0FE-4C42-A8AE-F5600B2F6EF7}" destId="{0DC0F43B-5925-9644-9D7F-FB6EF4831A96}"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F43B-5925-9644-9D7F-FB6EF4831A96}">
      <dsp:nvSpPr>
        <dsp:cNvPr id="0" name=""/>
        <dsp:cNvSpPr/>
      </dsp:nvSpPr>
      <dsp:spPr>
        <a:xfrm>
          <a:off x="3150" y="118837"/>
          <a:ext cx="6863442" cy="2834513"/>
        </a:xfrm>
        <a:prstGeom prst="rect">
          <a:avLst/>
        </a:prstGeom>
        <a:solidFill>
          <a:srgbClr val="006D9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182880" lvl="0" indent="0" algn="l" defTabSz="889000">
            <a:lnSpc>
              <a:spcPts val="3000"/>
            </a:lnSpc>
            <a:spcBef>
              <a:spcPct val="0"/>
            </a:spcBef>
            <a:spcAft>
              <a:spcPct val="35000"/>
            </a:spcAft>
            <a:buNone/>
          </a:pPr>
          <a:r>
            <a:rPr lang="en-US" sz="2000" b="0" i="0" kern="1200" dirty="0">
              <a:effectLst/>
              <a:latin typeface="Arial" panose="020B0604020202020204" pitchFamily="34" charset="0"/>
              <a:cs typeface="Arial" panose="020B0604020202020204" pitchFamily="34" charset="0"/>
            </a:rPr>
            <a:t>“The panel recommends </a:t>
          </a:r>
          <a:r>
            <a:rPr lang="en-US" sz="2000" b="1" i="0" kern="1200" dirty="0">
              <a:effectLst/>
              <a:latin typeface="Arial" panose="020B0604020202020204" pitchFamily="34" charset="0"/>
              <a:cs typeface="Arial" panose="020B0604020202020204" pitchFamily="34" charset="0"/>
            </a:rPr>
            <a:t>against</a:t>
          </a:r>
          <a:r>
            <a:rPr lang="en-US" sz="2000" b="0" i="0" kern="1200" dirty="0">
              <a:effectLst/>
              <a:latin typeface="Arial" panose="020B0604020202020204" pitchFamily="34" charset="0"/>
              <a:cs typeface="Arial" panose="020B0604020202020204" pitchFamily="34" charset="0"/>
            </a:rPr>
            <a:t> long-acting, intramuscular CAB and RPV in people who have detectable viral load due to suboptimal adherence to ART and who have ongoing challenges with retention in HIV care, except in a clinical trial.” </a:t>
          </a:r>
          <a:r>
            <a:rPr lang="en-US" sz="2000" b="1" i="0" kern="1200" dirty="0">
              <a:effectLst/>
              <a:latin typeface="Arial" panose="020B0604020202020204" pitchFamily="34" charset="0"/>
              <a:cs typeface="Arial" panose="020B0604020202020204" pitchFamily="34" charset="0"/>
            </a:rPr>
            <a:t>(AIII)</a:t>
          </a:r>
        </a:p>
        <a:p>
          <a:pPr marL="182880" lvl="0" indent="0" algn="ctr" defTabSz="889000">
            <a:lnSpc>
              <a:spcPts val="3000"/>
            </a:lnSpc>
            <a:spcBef>
              <a:spcPct val="0"/>
            </a:spcBef>
            <a:spcAft>
              <a:spcPct val="35000"/>
            </a:spcAft>
            <a:buNone/>
          </a:pPr>
          <a:r>
            <a:rPr lang="en-US" sz="1200" b="0" i="1" kern="1200" dirty="0">
              <a:effectLst/>
              <a:latin typeface="Arial" panose="020B0604020202020204" pitchFamily="34" charset="0"/>
              <a:cs typeface="Arial" panose="020B0604020202020204" pitchFamily="34" charset="0"/>
            </a:rPr>
            <a:t>HHS </a:t>
          </a:r>
          <a:r>
            <a:rPr lang="en-US" sz="1200" b="0" i="1" kern="1200" dirty="0">
              <a:latin typeface="Arial" panose="020B0604020202020204" pitchFamily="34" charset="0"/>
              <a:cs typeface="Arial" panose="020B0604020202020204" pitchFamily="34" charset="0"/>
            </a:rPr>
            <a:t>Guidelines </a:t>
          </a:r>
          <a:r>
            <a:rPr lang="en-US" sz="1200" i="1" kern="1200" dirty="0">
              <a:latin typeface="Arial" panose="020B0604020202020204" pitchFamily="34" charset="0"/>
              <a:cs typeface="Arial" panose="020B0604020202020204" pitchFamily="34" charset="0"/>
            </a:rPr>
            <a:t>for Use of Antiretroviral Agents in Adults and Adolescents with HIV</a:t>
          </a:r>
          <a:endParaRPr lang="en-US" sz="1200" b="1" i="1" kern="1200" dirty="0">
            <a:effectLst/>
            <a:latin typeface="Arial" panose="020B0604020202020204" pitchFamily="34" charset="0"/>
            <a:cs typeface="Arial" panose="020B0604020202020204" pitchFamily="34" charset="0"/>
          </a:endParaRPr>
        </a:p>
      </dsp:txBody>
      <dsp:txXfrm>
        <a:off x="3150" y="118837"/>
        <a:ext cx="6863442" cy="2834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0608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814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881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96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72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06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384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2513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6371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24814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06904"/>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unding_Slide_2">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a:t>
            </a:r>
          </a:p>
        </p:txBody>
      </p:sp>
      <p:sp>
        <p:nvSpPr>
          <p:cNvPr id="36" name="TextBox 35"/>
          <p:cNvSpPr txBox="1"/>
          <p:nvPr userDrawn="1"/>
        </p:nvSpPr>
        <p:spPr>
          <a:xfrm>
            <a:off x="462066" y="1206396"/>
            <a:ext cx="8221581" cy="1606787"/>
          </a:xfrm>
          <a:prstGeom prst="rect">
            <a:avLst/>
          </a:prstGeom>
          <a:noFill/>
        </p:spPr>
        <p:txBody>
          <a:bodyPr wrap="square" rtlCol="0">
            <a:spAutoFit/>
          </a:bodyPr>
          <a:lstStyle/>
          <a:p>
            <a:pPr>
              <a:lnSpc>
                <a:spcPts val="2400"/>
              </a:lnSpc>
            </a:pPr>
            <a:r>
              <a:rPr lang="en-US" sz="1800" dirty="0">
                <a:solidFill>
                  <a:schemeClr val="tx1"/>
                </a:solidFill>
                <a:latin typeface="Arial"/>
              </a:rPr>
              <a:t>The production of this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a:t>
            </a:r>
            <a:r>
              <a:rPr lang="en-US" sz="1800" dirty="0">
                <a:solidFill>
                  <a:schemeClr val="tx1"/>
                </a:solidFill>
                <a:latin typeface="Arial"/>
              </a:rPr>
              <a:t> Mini-Lecture was supported by </a:t>
            </a:r>
            <a:r>
              <a:rPr lang="en-US" sz="1800">
                <a:solidFill>
                  <a:schemeClr val="tx1"/>
                </a:solidFill>
                <a:latin typeface="Arial"/>
              </a:rPr>
              <a:t>Grant U1OHA32104 </a:t>
            </a:r>
            <a:r>
              <a:rPr lang="en-US" sz="1800" dirty="0">
                <a:solidFill>
                  <a:schemeClr val="tx1"/>
                </a:solidFill>
                <a:latin typeface="Arial"/>
              </a:rPr>
              <a:t>from the Health Resources and Services Administration (HRSA) of the U.S. Department of Health and Human Services (HHS). Its contents are solely the responsibility of University of Washington IDEA Program and do not necessarily represent the official views of HRSA or HHS. </a:t>
            </a:r>
          </a:p>
        </p:txBody>
      </p:sp>
      <p:pic>
        <p:nvPicPr>
          <p:cNvPr id="42" name="Picture 41" descr="AETC_Program-color-outline-01.png">
            <a:extLst>
              <a:ext uri="{FF2B5EF4-FFF2-40B4-BE49-F238E27FC236}">
                <a16:creationId xmlns:a16="http://schemas.microsoft.com/office/drawing/2014/main" id="{2899E127-2C3E-714D-A384-79FBE6A76E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1549" y="3801943"/>
            <a:ext cx="1951461" cy="640080"/>
          </a:xfrm>
          <a:prstGeom prst="rect">
            <a:avLst/>
          </a:prstGeom>
        </p:spPr>
      </p:pic>
      <p:grpSp>
        <p:nvGrpSpPr>
          <p:cNvPr id="43" name="Logo Stacked V2">
            <a:extLst>
              <a:ext uri="{FF2B5EF4-FFF2-40B4-BE49-F238E27FC236}">
                <a16:creationId xmlns:a16="http://schemas.microsoft.com/office/drawing/2014/main" id="{4B49C6DF-94C3-AB4A-8D5B-7D6C964A240A}"/>
              </a:ext>
            </a:extLst>
          </p:cNvPr>
          <p:cNvGrpSpPr>
            <a:grpSpLocks noChangeAspect="1"/>
          </p:cNvGrpSpPr>
          <p:nvPr userDrawn="1"/>
        </p:nvGrpSpPr>
        <p:grpSpPr>
          <a:xfrm>
            <a:off x="3376350" y="3803044"/>
            <a:ext cx="2404630" cy="563949"/>
            <a:chOff x="680865" y="3439338"/>
            <a:chExt cx="4686473" cy="1068091"/>
          </a:xfrm>
        </p:grpSpPr>
        <p:pic>
          <p:nvPicPr>
            <p:cNvPr id="44" name="Logomark V2">
              <a:extLst>
                <a:ext uri="{FF2B5EF4-FFF2-40B4-BE49-F238E27FC236}">
                  <a16:creationId xmlns:a16="http://schemas.microsoft.com/office/drawing/2014/main" id="{364EE4CD-B9EF-6840-928E-48008487E24A}"/>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45" name="Nat HIV Cur logo type stacked">
              <a:extLst>
                <a:ext uri="{FF2B5EF4-FFF2-40B4-BE49-F238E27FC236}">
                  <a16:creationId xmlns:a16="http://schemas.microsoft.com/office/drawing/2014/main" id="{0D17D895-D7B3-534D-9006-5B7731B53141}"/>
                </a:ext>
              </a:extLst>
            </p:cNvPr>
            <p:cNvGrpSpPr>
              <a:grpSpLocks noChangeAspect="1"/>
            </p:cNvGrpSpPr>
            <p:nvPr/>
          </p:nvGrpSpPr>
          <p:grpSpPr bwMode="auto">
            <a:xfrm>
              <a:off x="1898650" y="3455065"/>
              <a:ext cx="3468688" cy="1036638"/>
              <a:chOff x="1196" y="1585"/>
              <a:chExt cx="2185" cy="653"/>
            </a:xfrm>
          </p:grpSpPr>
          <p:sp>
            <p:nvSpPr>
              <p:cNvPr id="46" name="Freeform 5">
                <a:extLst>
                  <a:ext uri="{FF2B5EF4-FFF2-40B4-BE49-F238E27FC236}">
                    <a16:creationId xmlns:a16="http://schemas.microsoft.com/office/drawing/2014/main" id="{53DCCF81-6AD7-8B4C-A6AC-CF0A10EF42F2}"/>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7" name="Freeform 6">
                <a:extLst>
                  <a:ext uri="{FF2B5EF4-FFF2-40B4-BE49-F238E27FC236}">
                    <a16:creationId xmlns:a16="http://schemas.microsoft.com/office/drawing/2014/main" id="{5759CF37-E01C-7D4A-AAE2-81AAA5B8470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8" name="Freeform 7">
                <a:extLst>
                  <a:ext uri="{FF2B5EF4-FFF2-40B4-BE49-F238E27FC236}">
                    <a16:creationId xmlns:a16="http://schemas.microsoft.com/office/drawing/2014/main" id="{465036CA-0932-E544-8DDE-F94A28497D7D}"/>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49" name="Freeform 8">
                <a:extLst>
                  <a:ext uri="{FF2B5EF4-FFF2-40B4-BE49-F238E27FC236}">
                    <a16:creationId xmlns:a16="http://schemas.microsoft.com/office/drawing/2014/main" id="{B1BAE9A5-B123-6946-ACA5-3C5A52AA06E0}"/>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0" name="Freeform 9">
                <a:extLst>
                  <a:ext uri="{FF2B5EF4-FFF2-40B4-BE49-F238E27FC236}">
                    <a16:creationId xmlns:a16="http://schemas.microsoft.com/office/drawing/2014/main" id="{DC68CC7E-F31B-0D42-820B-46156B235B8C}"/>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1" name="Freeform 10">
                <a:extLst>
                  <a:ext uri="{FF2B5EF4-FFF2-40B4-BE49-F238E27FC236}">
                    <a16:creationId xmlns:a16="http://schemas.microsoft.com/office/drawing/2014/main" id="{D7E9859C-EBA8-514A-9898-9FB95F0DAD2E}"/>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2" name="Freeform 11">
                <a:extLst>
                  <a:ext uri="{FF2B5EF4-FFF2-40B4-BE49-F238E27FC236}">
                    <a16:creationId xmlns:a16="http://schemas.microsoft.com/office/drawing/2014/main" id="{87BF4617-C110-2C42-B92B-4ABDF1DEBFB3}"/>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3" name="Freeform 12">
                <a:extLst>
                  <a:ext uri="{FF2B5EF4-FFF2-40B4-BE49-F238E27FC236}">
                    <a16:creationId xmlns:a16="http://schemas.microsoft.com/office/drawing/2014/main" id="{01286F0D-71EB-B043-A586-F68D45282C39}"/>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4" name="Freeform 13">
                <a:extLst>
                  <a:ext uri="{FF2B5EF4-FFF2-40B4-BE49-F238E27FC236}">
                    <a16:creationId xmlns:a16="http://schemas.microsoft.com/office/drawing/2014/main" id="{FBC91008-A251-194E-8D7A-DEE6A40015A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5" name="Freeform 14">
                <a:extLst>
                  <a:ext uri="{FF2B5EF4-FFF2-40B4-BE49-F238E27FC236}">
                    <a16:creationId xmlns:a16="http://schemas.microsoft.com/office/drawing/2014/main" id="{8EECC80B-A690-694D-9189-EBB0AD82228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6" name="Freeform 15">
                <a:extLst>
                  <a:ext uri="{FF2B5EF4-FFF2-40B4-BE49-F238E27FC236}">
                    <a16:creationId xmlns:a16="http://schemas.microsoft.com/office/drawing/2014/main" id="{3ED1EA17-1292-6D49-A4C4-CA17496F403A}"/>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7" name="Freeform 16">
                <a:extLst>
                  <a:ext uri="{FF2B5EF4-FFF2-40B4-BE49-F238E27FC236}">
                    <a16:creationId xmlns:a16="http://schemas.microsoft.com/office/drawing/2014/main" id="{4736BF32-574F-5F4A-9BEE-A1D5552EA9A4}"/>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8" name="Freeform 17">
                <a:extLst>
                  <a:ext uri="{FF2B5EF4-FFF2-40B4-BE49-F238E27FC236}">
                    <a16:creationId xmlns:a16="http://schemas.microsoft.com/office/drawing/2014/main" id="{6444FEB4-5494-284B-9E46-FC2BC494FB18}"/>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59" name="Freeform 18">
                <a:extLst>
                  <a:ext uri="{FF2B5EF4-FFF2-40B4-BE49-F238E27FC236}">
                    <a16:creationId xmlns:a16="http://schemas.microsoft.com/office/drawing/2014/main" id="{F2015306-5EE1-F045-89AB-F4A7D7B2838B}"/>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0" name="Freeform 19">
                <a:extLst>
                  <a:ext uri="{FF2B5EF4-FFF2-40B4-BE49-F238E27FC236}">
                    <a16:creationId xmlns:a16="http://schemas.microsoft.com/office/drawing/2014/main" id="{13B8334D-1032-BB4B-AFCA-A6C0E35A515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1" name="Freeform 20">
                <a:extLst>
                  <a:ext uri="{FF2B5EF4-FFF2-40B4-BE49-F238E27FC236}">
                    <a16:creationId xmlns:a16="http://schemas.microsoft.com/office/drawing/2014/main" id="{FCD65450-E736-444D-93E2-2F98CE6146B3}"/>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2" name="Freeform 21">
                <a:extLst>
                  <a:ext uri="{FF2B5EF4-FFF2-40B4-BE49-F238E27FC236}">
                    <a16:creationId xmlns:a16="http://schemas.microsoft.com/office/drawing/2014/main" id="{7BC6164E-300A-224C-BB15-83952A82C25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3" name="Freeform 22">
                <a:extLst>
                  <a:ext uri="{FF2B5EF4-FFF2-40B4-BE49-F238E27FC236}">
                    <a16:creationId xmlns:a16="http://schemas.microsoft.com/office/drawing/2014/main" id="{C059914D-986D-7F43-9ECA-432C6B5EA56F}"/>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4" name="Freeform 23">
                <a:extLst>
                  <a:ext uri="{FF2B5EF4-FFF2-40B4-BE49-F238E27FC236}">
                    <a16:creationId xmlns:a16="http://schemas.microsoft.com/office/drawing/2014/main" id="{473B0FCD-05A3-C24D-93B6-8AE9A71959D5}"/>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5" name="Freeform 24">
                <a:extLst>
                  <a:ext uri="{FF2B5EF4-FFF2-40B4-BE49-F238E27FC236}">
                    <a16:creationId xmlns:a16="http://schemas.microsoft.com/office/drawing/2014/main" id="{E1E80AE9-13D2-B94D-B996-14EC3C0F363E}"/>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66" name="Freeform 25">
                <a:extLst>
                  <a:ext uri="{FF2B5EF4-FFF2-40B4-BE49-F238E27FC236}">
                    <a16:creationId xmlns:a16="http://schemas.microsoft.com/office/drawing/2014/main" id="{8A076AD0-D328-7641-993C-13FFDAFCF3D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4D213F58-E253-9941-AEA1-117C0600B80E}"/>
              </a:ext>
            </a:extLst>
          </p:cNvPr>
          <p:cNvPicPr>
            <a:picLocks noChangeAspect="1"/>
          </p:cNvPicPr>
          <p:nvPr userDrawn="1"/>
        </p:nvPicPr>
        <p:blipFill>
          <a:blip r:embed="rId5"/>
          <a:stretch>
            <a:fillRect/>
          </a:stretch>
        </p:blipFill>
        <p:spPr>
          <a:xfrm>
            <a:off x="6471603" y="3801943"/>
            <a:ext cx="2204669" cy="576072"/>
          </a:xfrm>
          <a:prstGeom prst="rect">
            <a:avLst/>
          </a:prstGeom>
        </p:spPr>
      </p:pic>
    </p:spTree>
    <p:extLst>
      <p:ext uri="{BB962C8B-B14F-4D97-AF65-F5344CB8AC3E}">
        <p14:creationId xmlns:p14="http://schemas.microsoft.com/office/powerpoint/2010/main" val="1091737384"/>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1206707"/>
            <a:ext cx="8229600" cy="1005093"/>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3A2B47A-BED0-F7BB-1922-348849B1BFDA}"/>
              </a:ext>
            </a:extLst>
          </p:cNvPr>
          <p:cNvSpPr/>
          <p:nvPr userDrawn="1"/>
        </p:nvSpPr>
        <p:spPr>
          <a:xfrm>
            <a:off x="-7257" y="867745"/>
            <a:ext cx="9151257" cy="308429"/>
          </a:xfrm>
          <a:prstGeom prst="rect">
            <a:avLst/>
          </a:prstGeom>
          <a:solidFill>
            <a:srgbClr val="007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1400" dirty="0">
                <a:latin typeface="Arial" panose="020B0604020202020204" pitchFamily="34" charset="0"/>
                <a:cs typeface="Arial" panose="020B0604020202020204" pitchFamily="34" charset="0"/>
              </a:rPr>
              <a:t>Mini-Lecture Series</a:t>
            </a:r>
          </a:p>
        </p:txBody>
      </p:sp>
    </p:spTree>
    <p:extLst>
      <p:ext uri="{BB962C8B-B14F-4D97-AF65-F5344CB8AC3E}">
        <p14:creationId xmlns:p14="http://schemas.microsoft.com/office/powerpoint/2010/main" val="1729946933"/>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8" r:id="rId23"/>
    <p:sldLayoutId id="2147483759" r:id="rId24"/>
    <p:sldLayoutId id="2147483757" r:id="rId25"/>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a:xfrm>
            <a:off x="438219" y="1385382"/>
            <a:ext cx="8229600" cy="1005093"/>
          </a:xfrm>
        </p:spPr>
        <p:txBody>
          <a:bodyPr>
            <a:normAutofit/>
          </a:bodyPr>
          <a:lstStyle/>
          <a:p>
            <a:r>
              <a:rPr lang="en-US" sz="2400" dirty="0">
                <a:latin typeface="Arial" panose="020B0604020202020204" pitchFamily="34" charset="0"/>
                <a:cs typeface="Arial" panose="020B0604020202020204" pitchFamily="34" charset="0"/>
              </a:rPr>
              <a:t>Long-Acting, Injectable Cabotegravir-</a:t>
            </a:r>
            <a:r>
              <a:rPr lang="en-US" sz="2400" dirty="0" err="1">
                <a:latin typeface="Arial" panose="020B0604020202020204" pitchFamily="34" charset="0"/>
                <a:cs typeface="Arial" panose="020B0604020202020204" pitchFamily="34" charset="0"/>
              </a:rPr>
              <a:t>Rilpivirine</a:t>
            </a:r>
            <a:endParaRPr lang="en-US" sz="2400" dirty="0"/>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lIns="91440" tIns="45720" rIns="91440" bIns="45720" anchor="ctr">
            <a:noAutofit/>
          </a:bodyPr>
          <a:lstStyle/>
          <a:p>
            <a:r>
              <a:rPr lang="en-US" dirty="0"/>
              <a:t>Last Updated: January 24, 2023</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a:xfrm>
            <a:off x="438219" y="2571750"/>
            <a:ext cx="8229600" cy="1284898"/>
          </a:xfrm>
        </p:spPr>
        <p:txBody>
          <a:bodyPr/>
          <a:lstStyle/>
          <a:p>
            <a:r>
              <a:rPr lang="en-US" sz="1600" dirty="0"/>
              <a:t>Brian R. Wood, MD</a:t>
            </a:r>
            <a:br>
              <a:rPr lang="en-US" sz="1600" dirty="0"/>
            </a:br>
            <a:r>
              <a:rPr lang="en-US" sz="1600" dirty="0"/>
              <a:t>Associate Editor, National HIV Curriculum</a:t>
            </a:r>
            <a:br>
              <a:rPr lang="en-US" sz="1600" dirty="0"/>
            </a:br>
            <a:r>
              <a:rPr lang="en-US" sz="1600" dirty="0"/>
              <a:t>Associate Professor of Medicine</a:t>
            </a:r>
            <a:br>
              <a:rPr lang="en-US" sz="1600" dirty="0"/>
            </a:br>
            <a:r>
              <a:rPr lang="en-US" sz="1600" dirty="0"/>
              <a:t>Division of Allergy and Infectious Diseases</a:t>
            </a:r>
          </a:p>
          <a:p>
            <a:r>
              <a:rPr lang="en-US" sz="1600" dirty="0"/>
              <a:t>University of Washington</a:t>
            </a:r>
          </a:p>
        </p:txBody>
      </p:sp>
      <p:pic>
        <p:nvPicPr>
          <p:cNvPr id="9" name="Audio 8">
            <a:hlinkClick r:id="" action="ppaction://media"/>
            <a:extLst>
              <a:ext uri="{FF2B5EF4-FFF2-40B4-BE49-F238E27FC236}">
                <a16:creationId xmlns:a16="http://schemas.microsoft.com/office/drawing/2014/main" id="{8CE8900D-F905-43FF-0402-5E6A1C3D89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800" y="4178300"/>
            <a:ext cx="812800" cy="812800"/>
          </a:xfrm>
          <a:prstGeom prst="rect">
            <a:avLst/>
          </a:prstGeom>
        </p:spPr>
      </p:pic>
    </p:spTree>
    <p:extLst>
      <p:ext uri="{BB962C8B-B14F-4D97-AF65-F5344CB8AC3E}">
        <p14:creationId xmlns:p14="http://schemas.microsoft.com/office/powerpoint/2010/main" val="1510167498"/>
      </p:ext>
    </p:extLst>
  </p:cSld>
  <p:clrMapOvr>
    <a:masterClrMapping/>
  </p:clrMapOvr>
  <p:transition spd="slow" advTm="1624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dirty="0"/>
              <a:t>Recommendations for Restarting Injection Doses after Missed </a:t>
            </a:r>
            <a:br>
              <a:rPr lang="en-US" sz="2000" dirty="0"/>
            </a:br>
            <a:r>
              <a:rPr lang="en-US" sz="2000" dirty="0"/>
              <a:t>Injections with Every 2-Month Dosing Schedule</a:t>
            </a:r>
            <a:endParaRPr lang="en-US" altLang="en-US" sz="2000" dirty="0">
              <a:latin typeface="Arial" panose="020B0604020202020204" pitchFamily="34" charset="0"/>
              <a:cs typeface="Arial" panose="020B0604020202020204" pitchFamily="34" charset="0"/>
            </a:endParaRP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4027735035"/>
              </p:ext>
            </p:extLst>
          </p:nvPr>
        </p:nvGraphicFramePr>
        <p:xfrm>
          <a:off x="236765" y="1085566"/>
          <a:ext cx="8686800" cy="3657601"/>
        </p:xfrm>
        <a:graphic>
          <a:graphicData uri="http://schemas.openxmlformats.org/drawingml/2006/table">
            <a:tbl>
              <a:tblPr>
                <a:effectLst/>
              </a:tblPr>
              <a:tblGrid>
                <a:gridCol w="2308412">
                  <a:extLst>
                    <a:ext uri="{9D8B030D-6E8A-4147-A177-3AD203B41FA5}">
                      <a16:colId xmlns:a16="http://schemas.microsoft.com/office/drawing/2014/main" val="20000"/>
                    </a:ext>
                  </a:extLst>
                </a:gridCol>
                <a:gridCol w="6378388">
                  <a:extLst>
                    <a:ext uri="{9D8B030D-6E8A-4147-A177-3AD203B41FA5}">
                      <a16:colId xmlns:a16="http://schemas.microsoft.com/office/drawing/2014/main" val="20004"/>
                    </a:ext>
                  </a:extLst>
                </a:gridCol>
              </a:tblGrid>
              <a:tr h="364127">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Injection Dosing Recommendations after Missed Injections with Every-2-Month Dosing Schedule</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998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Missed Injection Visit</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80000"/>
                      </a:srgbClr>
                    </a:solidFill>
                  </a:tcPr>
                </a:tc>
                <a:extLst>
                  <a:ext uri="{0D108BD9-81ED-4DB2-BD59-A6C34878D82A}">
                    <a16:rowId xmlns:a16="http://schemas.microsoft.com/office/drawing/2014/main" val="10001"/>
                  </a:ext>
                </a:extLst>
              </a:tr>
              <a:tr h="150438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Injection 2</a:t>
                      </a: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≤2 months</a:t>
                      </a:r>
                      <a:r>
                        <a:rPr lang="en-US" sz="1200" dirty="0">
                          <a:latin typeface="Arial" panose="020B0604020202020204" pitchFamily="34" charset="0"/>
                          <a:cs typeface="Arial" panose="020B0604020202020204" pitchFamily="34" charset="0"/>
                        </a:rPr>
                        <a:t>: Resume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as soon as possible, then continue to follow the every-2-month injection dosing schedule.</a:t>
                      </a:r>
                    </a:p>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&gt;2 months</a:t>
                      </a:r>
                      <a:r>
                        <a:rPr lang="en-US" sz="1200" dirty="0">
                          <a:latin typeface="Arial" panose="020B0604020202020204" pitchFamily="34" charset="0"/>
                          <a:cs typeface="Arial" panose="020B0604020202020204" pitchFamily="34" charset="0"/>
                        </a:rPr>
                        <a:t>: Re-initiate the patient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followed by the second initiation injection dose 1 month later. Then continue to follow the every-2-month injection dosing schedule thereafter.</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10000"/>
                      </a:srgbClr>
                    </a:solidFill>
                  </a:tcPr>
                </a:tc>
                <a:extLst>
                  <a:ext uri="{0D108BD9-81ED-4DB2-BD59-A6C34878D82A}">
                    <a16:rowId xmlns:a16="http://schemas.microsoft.com/office/drawing/2014/main" val="1174406683"/>
                  </a:ext>
                </a:extLst>
              </a:tr>
              <a:tr h="1409102">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Injection 3 or Later</a:t>
                      </a: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≤3 months</a:t>
                      </a:r>
                      <a:r>
                        <a:rPr lang="en-US" sz="1200" dirty="0">
                          <a:latin typeface="Arial" panose="020B0604020202020204" pitchFamily="34" charset="0"/>
                          <a:cs typeface="Arial" panose="020B0604020202020204" pitchFamily="34" charset="0"/>
                        </a:rPr>
                        <a:t>: Resume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as soon as possible and continue with the every-2-month injection dosing schedule.</a:t>
                      </a:r>
                    </a:p>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&gt;3 months</a:t>
                      </a:r>
                      <a:r>
                        <a:rPr lang="en-US" sz="1200" dirty="0">
                          <a:latin typeface="Arial" panose="020B0604020202020204" pitchFamily="34" charset="0"/>
                          <a:cs typeface="Arial" panose="020B0604020202020204" pitchFamily="34" charset="0"/>
                        </a:rPr>
                        <a:t>: Re-initiate the patient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followed by the second initiation injection dose 1 month later. Then continue with the every-2-month injection dosing schedule thereafter.</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9933303"/>
      </p:ext>
    </p:extLst>
  </p:cSld>
  <p:clrMapOvr>
    <a:masterClrMapping/>
  </p:clrMapOvr>
  <p:transition spd="slow" advTm="94656"/>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24694" y="3757187"/>
            <a:ext cx="7084800" cy="9672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800" dirty="0"/>
              <a:t>Cabotegravir and </a:t>
            </a:r>
            <a:r>
              <a:rPr lang="en-US" sz="1800" dirty="0" err="1"/>
              <a:t>Rilpivirine</a:t>
            </a:r>
            <a:r>
              <a:rPr lang="en-US" sz="1800" dirty="0"/>
              <a:t> Extended-Release Injectable Suspension </a:t>
            </a:r>
            <a:br>
              <a:rPr lang="en-US" sz="2100" dirty="0"/>
            </a:br>
            <a:r>
              <a:rPr lang="en-US" sz="2100" dirty="0"/>
              <a:t>Switching from Every 1-Month to Every 2-Month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sz="700" dirty="0"/>
              <a:t>Source: Cabotegravir-</a:t>
            </a:r>
            <a:r>
              <a:rPr lang="en-US" sz="700" dirty="0" err="1"/>
              <a:t>Rilpivirine</a:t>
            </a:r>
            <a:r>
              <a:rPr lang="en-US" sz="700"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484502"/>
            <a:ext cx="6777422" cy="185413"/>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650687" y="2175426"/>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3"/>
            <a:stretch>
              <a:fillRect/>
            </a:stretch>
          </p:blipFill>
          <p:spPr>
            <a:xfrm rot="2700000">
              <a:off x="1607011" y="2186228"/>
              <a:ext cx="1144991" cy="1097280"/>
            </a:xfrm>
            <a:prstGeom prst="rect">
              <a:avLst/>
            </a:prstGeom>
          </p:spPr>
        </p:pic>
      </p:gr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4176805"/>
            <a:ext cx="6897804" cy="274320"/>
          </a:xfrm>
          <a:prstGeom prst="rect">
            <a:avLst/>
          </a:prstGeom>
          <a:gradFill>
            <a:gsLst>
              <a:gs pos="89000">
                <a:srgbClr val="0060A4">
                  <a:alpha val="20000"/>
                </a:srgbClr>
              </a:gs>
              <a:gs pos="99000">
                <a:schemeClr val="bg1"/>
              </a:gs>
              <a:gs pos="95000">
                <a:srgbClr val="0060A4">
                  <a:alpha val="1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2-Month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304177" y="2903626"/>
            <a:ext cx="8497062" cy="0"/>
          </a:xfrm>
          <a:prstGeom prst="line">
            <a:avLst/>
          </a:prstGeom>
          <a:ln w="22225" cmpd="sng">
            <a:gradFill>
              <a:gsLst>
                <a:gs pos="0">
                  <a:schemeClr val="accent1">
                    <a:lumMod val="5000"/>
                    <a:lumOff val="95000"/>
                  </a:schemeClr>
                </a:gs>
                <a:gs pos="6000">
                  <a:schemeClr val="tx1"/>
                </a:gs>
                <a:gs pos="100000">
                  <a:schemeClr val="tx1"/>
                </a:gs>
              </a:gsLst>
              <a:lin ang="0" scaled="0"/>
            </a:gra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898408"/>
            <a:ext cx="6644199" cy="39751"/>
            <a:chOff x="1135348" y="3513284"/>
            <a:chExt cx="6644199" cy="99378"/>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21222"/>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715997" y="3055081"/>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56103" y="3055081"/>
            <a:ext cx="1398791"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993EA0CD-643A-775F-94D5-3CDDF64F1534}"/>
              </a:ext>
            </a:extLst>
          </p:cNvPr>
          <p:cNvSpPr/>
          <p:nvPr/>
        </p:nvSpPr>
        <p:spPr>
          <a:xfrm flipH="1">
            <a:off x="1546514"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321377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80B20989-6F89-1810-75F6-8402E7FA3C95}"/>
              </a:ext>
            </a:extLst>
          </p:cNvPr>
          <p:cNvSpPr/>
          <p:nvPr/>
        </p:nvSpPr>
        <p:spPr>
          <a:xfrm flipH="1">
            <a:off x="7351442"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1477896" y="2179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2322438" y="2179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sp>
        <p:nvSpPr>
          <p:cNvPr id="120" name="Arc 119">
            <a:extLst>
              <a:ext uri="{FF2B5EF4-FFF2-40B4-BE49-F238E27FC236}">
                <a16:creationId xmlns:a16="http://schemas.microsoft.com/office/drawing/2014/main" id="{68BC263A-276E-CFFF-A54C-4C8CA20EBCDB}"/>
              </a:ext>
            </a:extLst>
          </p:cNvPr>
          <p:cNvSpPr/>
          <p:nvPr/>
        </p:nvSpPr>
        <p:spPr>
          <a:xfrm flipH="1">
            <a:off x="238776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1C26C6E4-2622-61B2-2B43-9F9DF517B35C}"/>
              </a:ext>
            </a:extLst>
          </p:cNvPr>
          <p:cNvSpPr/>
          <p:nvPr/>
        </p:nvSpPr>
        <p:spPr>
          <a:xfrm flipH="1">
            <a:off x="4045198"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578CF58B-67E7-7A66-1B9E-D994955E750F}"/>
              </a:ext>
            </a:extLst>
          </p:cNvPr>
          <p:cNvSpPr/>
          <p:nvPr/>
        </p:nvSpPr>
        <p:spPr>
          <a:xfrm flipH="1">
            <a:off x="568477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a:extLst>
              <a:ext uri="{FF2B5EF4-FFF2-40B4-BE49-F238E27FC236}">
                <a16:creationId xmlns:a16="http://schemas.microsoft.com/office/drawing/2014/main" id="{A29F477C-BB52-D225-E5A7-49EB91E1667D}"/>
              </a:ext>
            </a:extLst>
          </p:cNvPr>
          <p:cNvGrpSpPr/>
          <p:nvPr/>
        </p:nvGrpSpPr>
        <p:grpSpPr>
          <a:xfrm>
            <a:off x="3164192" y="2179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cxnSp>
        <p:nvCxnSpPr>
          <p:cNvPr id="154" name="Straight Arrow Connector 153">
            <a:extLst>
              <a:ext uri="{FF2B5EF4-FFF2-40B4-BE49-F238E27FC236}">
                <a16:creationId xmlns:a16="http://schemas.microsoft.com/office/drawing/2014/main" id="{1156059F-62BF-1074-7B8C-022DF2980B8C}"/>
              </a:ext>
            </a:extLst>
          </p:cNvPr>
          <p:cNvCxnSpPr>
            <a:cxnSpLocks/>
          </p:cNvCxnSpPr>
          <p:nvPr/>
        </p:nvCxnSpPr>
        <p:spPr>
          <a:xfrm>
            <a:off x="1533122"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2356731"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3199794"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4029888"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5696560"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50334-0865-9837-B973-103955D36BFF}"/>
              </a:ext>
            </a:extLst>
          </p:cNvPr>
          <p:cNvGrpSpPr/>
          <p:nvPr/>
        </p:nvGrpSpPr>
        <p:grpSpPr>
          <a:xfrm>
            <a:off x="706877" y="3031745"/>
            <a:ext cx="7909231" cy="261610"/>
            <a:chOff x="1530473" y="3051199"/>
            <a:chExt cx="7909231" cy="261610"/>
          </a:xfrm>
        </p:grpSpPr>
        <p:sp>
          <p:nvSpPr>
            <p:cNvPr id="152" name="TextBox 151">
              <a:extLst>
                <a:ext uri="{FF2B5EF4-FFF2-40B4-BE49-F238E27FC236}">
                  <a16:creationId xmlns:a16="http://schemas.microsoft.com/office/drawing/2014/main" id="{BCDDEDB2-CA0E-5223-B363-8C1A33825E35}"/>
                </a:ext>
              </a:extLst>
            </p:cNvPr>
            <p:cNvSpPr txBox="1"/>
            <p:nvPr/>
          </p:nvSpPr>
          <p:spPr>
            <a:xfrm>
              <a:off x="2347596"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0" name="TextBox 159">
              <a:extLst>
                <a:ext uri="{FF2B5EF4-FFF2-40B4-BE49-F238E27FC236}">
                  <a16:creationId xmlns:a16="http://schemas.microsoft.com/office/drawing/2014/main" id="{E1CDFD12-2F1D-B98C-90E5-A84CA0C13255}"/>
                </a:ext>
              </a:extLst>
            </p:cNvPr>
            <p:cNvSpPr txBox="1"/>
            <p:nvPr/>
          </p:nvSpPr>
          <p:spPr>
            <a:xfrm>
              <a:off x="1530473"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1" name="TextBox 160">
              <a:extLst>
                <a:ext uri="{FF2B5EF4-FFF2-40B4-BE49-F238E27FC236}">
                  <a16:creationId xmlns:a16="http://schemas.microsoft.com/office/drawing/2014/main" id="{32F366FF-930D-F333-0EC0-0F55EA9C5DFA}"/>
                </a:ext>
              </a:extLst>
            </p:cNvPr>
            <p:cNvSpPr txBox="1"/>
            <p:nvPr/>
          </p:nvSpPr>
          <p:spPr>
            <a:xfrm>
              <a:off x="317120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2" name="TextBox 161">
              <a:extLst>
                <a:ext uri="{FF2B5EF4-FFF2-40B4-BE49-F238E27FC236}">
                  <a16:creationId xmlns:a16="http://schemas.microsoft.com/office/drawing/2014/main" id="{E5CC7600-9492-D466-3812-0CD62275BA39}"/>
                </a:ext>
              </a:extLst>
            </p:cNvPr>
            <p:cNvSpPr txBox="1"/>
            <p:nvPr/>
          </p:nvSpPr>
          <p:spPr>
            <a:xfrm>
              <a:off x="400778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5246594" y="3051199"/>
              <a:ext cx="857068" cy="261610"/>
            </a:xfrm>
            <a:prstGeom prst="rect">
              <a:avLst/>
            </a:prstGeom>
            <a:noFill/>
          </p:spPr>
          <p:txBody>
            <a:bodyPr wrap="square" rtlCol="0">
              <a:spAutoFit/>
            </a:bodyPr>
            <a:lstStyle/>
            <a:p>
              <a:pPr algn="ctr"/>
              <a:r>
                <a:rPr lang="en-US" sz="1100" dirty="0">
                  <a:latin typeface="Arial"/>
                  <a:cs typeface="Arial"/>
                </a:rPr>
                <a:t>2 Months</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8411171" y="3051199"/>
              <a:ext cx="1028533" cy="261610"/>
            </a:xfrm>
            <a:prstGeom prst="rect">
              <a:avLst/>
            </a:prstGeom>
            <a:noFill/>
          </p:spPr>
          <p:txBody>
            <a:bodyPr wrap="square" rtlCol="0">
              <a:spAutoFit/>
            </a:bodyPr>
            <a:lstStyle/>
            <a:p>
              <a:pPr algn="ctr"/>
              <a:r>
                <a:rPr lang="en-US" sz="1100" dirty="0">
                  <a:latin typeface="Arial"/>
                  <a:cs typeface="Arial"/>
                </a:rPr>
                <a:t>2 Months…</a:t>
              </a:r>
            </a:p>
          </p:txBody>
        </p:sp>
        <p:sp>
          <p:nvSpPr>
            <p:cNvPr id="91" name="TextBox 90">
              <a:extLst>
                <a:ext uri="{FF2B5EF4-FFF2-40B4-BE49-F238E27FC236}">
                  <a16:creationId xmlns:a16="http://schemas.microsoft.com/office/drawing/2014/main" id="{8BC664B6-9129-BEED-6C8D-B14A452753CF}"/>
                </a:ext>
              </a:extLst>
            </p:cNvPr>
            <p:cNvSpPr txBox="1"/>
            <p:nvPr/>
          </p:nvSpPr>
          <p:spPr>
            <a:xfrm>
              <a:off x="6867870" y="3051199"/>
              <a:ext cx="857068" cy="261610"/>
            </a:xfrm>
            <a:prstGeom prst="rect">
              <a:avLst/>
            </a:prstGeom>
            <a:noFill/>
          </p:spPr>
          <p:txBody>
            <a:bodyPr wrap="square" rtlCol="0">
              <a:spAutoFit/>
            </a:bodyPr>
            <a:lstStyle/>
            <a:p>
              <a:pPr algn="ctr"/>
              <a:r>
                <a:rPr lang="en-US" sz="1100" dirty="0">
                  <a:latin typeface="Arial"/>
                  <a:cs typeface="Arial"/>
                </a:rPr>
                <a:t>2 Months</a:t>
              </a:r>
            </a:p>
          </p:txBody>
        </p:sp>
      </p:gr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62788" y="3841560"/>
            <a:ext cx="6897804" cy="274320"/>
          </a:xfrm>
          <a:prstGeom prst="rect">
            <a:avLst/>
          </a:prstGeom>
          <a:gradFill>
            <a:gsLst>
              <a:gs pos="0">
                <a:srgbClr val="00B0F0">
                  <a:alpha val="20000"/>
                </a:srgbClr>
              </a:gs>
              <a:gs pos="96000">
                <a:schemeClr val="bg1"/>
              </a:gs>
              <a:gs pos="84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1-Month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4043642" y="1492649"/>
            <a:ext cx="4700086" cy="436223"/>
          </a:xfrm>
          <a:prstGeom prst="rect">
            <a:avLst/>
          </a:prstGeom>
          <a:gradFill>
            <a:gsLst>
              <a:gs pos="90000">
                <a:srgbClr val="0060A4">
                  <a:alpha val="20000"/>
                </a:srgbClr>
              </a:gs>
              <a:gs pos="0">
                <a:srgbClr val="0060A4">
                  <a:alpha val="19848"/>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2-Month Injections</a:t>
            </a:r>
            <a:endParaRPr lang="en-US" sz="1000" dirty="0">
              <a:solidFill>
                <a:srgbClr val="000000"/>
              </a:solidFill>
              <a:latin typeface="Arial"/>
              <a:cs typeface="Arial"/>
            </a:endParaRPr>
          </a:p>
        </p:txBody>
      </p:sp>
      <p:sp>
        <p:nvSpPr>
          <p:cNvPr id="87" name="Arc 86">
            <a:extLst>
              <a:ext uri="{FF2B5EF4-FFF2-40B4-BE49-F238E27FC236}">
                <a16:creationId xmlns:a16="http://schemas.microsoft.com/office/drawing/2014/main" id="{0E608AA0-9385-1826-AE18-A43A052B0CE1}"/>
              </a:ext>
            </a:extLst>
          </p:cNvPr>
          <p:cNvSpPr/>
          <p:nvPr/>
        </p:nvSpPr>
        <p:spPr>
          <a:xfrm flipH="1">
            <a:off x="70659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a:extLst>
              <a:ext uri="{FF2B5EF4-FFF2-40B4-BE49-F238E27FC236}">
                <a16:creationId xmlns:a16="http://schemas.microsoft.com/office/drawing/2014/main" id="{4D84B73F-F8B8-89F1-9A74-1EABA233326F}"/>
              </a:ext>
            </a:extLst>
          </p:cNvPr>
          <p:cNvGrpSpPr>
            <a:grpSpLocks noChangeAspect="1"/>
          </p:cNvGrpSpPr>
          <p:nvPr/>
        </p:nvGrpSpPr>
        <p:grpSpPr>
          <a:xfrm>
            <a:off x="4002337" y="2188396"/>
            <a:ext cx="710715" cy="590122"/>
            <a:chOff x="1630867" y="2162372"/>
            <a:chExt cx="1378969" cy="1144991"/>
          </a:xfrm>
        </p:grpSpPr>
        <p:pic>
          <p:nvPicPr>
            <p:cNvPr id="93" name="Picture 92">
              <a:extLst>
                <a:ext uri="{FF2B5EF4-FFF2-40B4-BE49-F238E27FC236}">
                  <a16:creationId xmlns:a16="http://schemas.microsoft.com/office/drawing/2014/main" id="{BEA0C907-AE47-17BF-AE90-19CCFB31D913}"/>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94" name="Picture 93">
              <a:extLst>
                <a:ext uri="{FF2B5EF4-FFF2-40B4-BE49-F238E27FC236}">
                  <a16:creationId xmlns:a16="http://schemas.microsoft.com/office/drawing/2014/main" id="{CB05F5D4-C259-FC35-26F4-0743ECBCF62D}"/>
                </a:ext>
              </a:extLst>
            </p:cNvPr>
            <p:cNvPicPr>
              <a:picLocks noChangeAspect="1"/>
            </p:cNvPicPr>
            <p:nvPr/>
          </p:nvPicPr>
          <p:blipFill>
            <a:blip r:embed="rId3"/>
            <a:stretch>
              <a:fillRect/>
            </a:stretch>
          </p:blipFill>
          <p:spPr>
            <a:xfrm rot="2700000">
              <a:off x="1607012" y="2186227"/>
              <a:ext cx="1144991" cy="1097281"/>
            </a:xfrm>
            <a:prstGeom prst="rect">
              <a:avLst/>
            </a:prstGeom>
          </p:spPr>
        </p:pic>
      </p:grpSp>
      <p:grpSp>
        <p:nvGrpSpPr>
          <p:cNvPr id="95" name="Group 94">
            <a:extLst>
              <a:ext uri="{FF2B5EF4-FFF2-40B4-BE49-F238E27FC236}">
                <a16:creationId xmlns:a16="http://schemas.microsoft.com/office/drawing/2014/main" id="{188EF3E8-A5C4-ACA3-14C6-23140681C503}"/>
              </a:ext>
            </a:extLst>
          </p:cNvPr>
          <p:cNvGrpSpPr>
            <a:grpSpLocks noChangeAspect="1"/>
          </p:cNvGrpSpPr>
          <p:nvPr/>
        </p:nvGrpSpPr>
        <p:grpSpPr>
          <a:xfrm>
            <a:off x="5621756" y="2188396"/>
            <a:ext cx="710715" cy="590122"/>
            <a:chOff x="1630867" y="2162372"/>
            <a:chExt cx="1378969" cy="1144991"/>
          </a:xfrm>
        </p:grpSpPr>
        <p:pic>
          <p:nvPicPr>
            <p:cNvPr id="98" name="Picture 97">
              <a:extLst>
                <a:ext uri="{FF2B5EF4-FFF2-40B4-BE49-F238E27FC236}">
                  <a16:creationId xmlns:a16="http://schemas.microsoft.com/office/drawing/2014/main" id="{4EFE41ED-CC4C-6528-1ECF-5DEDCC055942}"/>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99" name="Picture 98">
              <a:extLst>
                <a:ext uri="{FF2B5EF4-FFF2-40B4-BE49-F238E27FC236}">
                  <a16:creationId xmlns:a16="http://schemas.microsoft.com/office/drawing/2014/main" id="{5A949C57-8351-6582-9962-96DEC0890C63}"/>
                </a:ext>
              </a:extLst>
            </p:cNvPr>
            <p:cNvPicPr>
              <a:picLocks noChangeAspect="1"/>
            </p:cNvPicPr>
            <p:nvPr/>
          </p:nvPicPr>
          <p:blipFill>
            <a:blip r:embed="rId3"/>
            <a:stretch>
              <a:fillRect/>
            </a:stretch>
          </p:blipFill>
          <p:spPr>
            <a:xfrm rot="2700000">
              <a:off x="1607012" y="2186227"/>
              <a:ext cx="1144991" cy="1097281"/>
            </a:xfrm>
            <a:prstGeom prst="rect">
              <a:avLst/>
            </a:prstGeom>
          </p:spPr>
        </p:pic>
      </p:grpSp>
      <p:grpSp>
        <p:nvGrpSpPr>
          <p:cNvPr id="100" name="Group 99">
            <a:extLst>
              <a:ext uri="{FF2B5EF4-FFF2-40B4-BE49-F238E27FC236}">
                <a16:creationId xmlns:a16="http://schemas.microsoft.com/office/drawing/2014/main" id="{6523FF09-C7D6-4723-2F0E-A41C3139C2FE}"/>
              </a:ext>
            </a:extLst>
          </p:cNvPr>
          <p:cNvGrpSpPr>
            <a:grpSpLocks noChangeAspect="1"/>
          </p:cNvGrpSpPr>
          <p:nvPr/>
        </p:nvGrpSpPr>
        <p:grpSpPr>
          <a:xfrm>
            <a:off x="7288429" y="2188396"/>
            <a:ext cx="710715" cy="590122"/>
            <a:chOff x="1630867" y="2162372"/>
            <a:chExt cx="1378969" cy="1144991"/>
          </a:xfrm>
        </p:grpSpPr>
        <p:pic>
          <p:nvPicPr>
            <p:cNvPr id="101" name="Picture 100">
              <a:extLst>
                <a:ext uri="{FF2B5EF4-FFF2-40B4-BE49-F238E27FC236}">
                  <a16:creationId xmlns:a16="http://schemas.microsoft.com/office/drawing/2014/main" id="{49F6734F-AEDF-68E8-E713-E123A5854F2C}"/>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02" name="Picture 101">
              <a:extLst>
                <a:ext uri="{FF2B5EF4-FFF2-40B4-BE49-F238E27FC236}">
                  <a16:creationId xmlns:a16="http://schemas.microsoft.com/office/drawing/2014/main" id="{4022A4D3-DC32-2332-822E-79316117E615}"/>
                </a:ext>
              </a:extLst>
            </p:cNvPr>
            <p:cNvPicPr>
              <a:picLocks noChangeAspect="1"/>
            </p:cNvPicPr>
            <p:nvPr/>
          </p:nvPicPr>
          <p:blipFill>
            <a:blip r:embed="rId3"/>
            <a:stretch>
              <a:fillRect/>
            </a:stretch>
          </p:blipFill>
          <p:spPr>
            <a:xfrm rot="2700000">
              <a:off x="1607012" y="2186227"/>
              <a:ext cx="1144991" cy="1097281"/>
            </a:xfrm>
            <a:prstGeom prst="rect">
              <a:avLst/>
            </a:prstGeom>
          </p:spPr>
        </p:pic>
      </p:grpSp>
      <p:sp>
        <p:nvSpPr>
          <p:cNvPr id="103" name="Rectangle 7">
            <a:extLst>
              <a:ext uri="{FF2B5EF4-FFF2-40B4-BE49-F238E27FC236}">
                <a16:creationId xmlns:a16="http://schemas.microsoft.com/office/drawing/2014/main" id="{E164955E-A4CD-311F-A469-7C3CE022E068}"/>
              </a:ext>
            </a:extLst>
          </p:cNvPr>
          <p:cNvSpPr>
            <a:spLocks noChangeArrowheads="1"/>
          </p:cNvSpPr>
          <p:nvPr/>
        </p:nvSpPr>
        <p:spPr bwMode="ltGray">
          <a:xfrm>
            <a:off x="410301" y="1492649"/>
            <a:ext cx="3575304" cy="436223"/>
          </a:xfrm>
          <a:prstGeom prst="rect">
            <a:avLst/>
          </a:prstGeom>
          <a:gradFill>
            <a:gsLst>
              <a:gs pos="100000">
                <a:srgbClr val="00B0F0">
                  <a:alpha val="19918"/>
                </a:srgbClr>
              </a:gs>
              <a:gs pos="18000">
                <a:srgbClr val="00B0F0">
                  <a:alpha val="19895"/>
                </a:srgbClr>
              </a:gs>
              <a:gs pos="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1-Month Injections</a:t>
            </a:r>
            <a:endParaRPr lang="en-US" sz="1000" dirty="0">
              <a:solidFill>
                <a:srgbClr val="000000"/>
              </a:solidFill>
              <a:latin typeface="Arial"/>
              <a:cs typeface="Arial"/>
            </a:endParaRPr>
          </a:p>
        </p:txBody>
      </p:sp>
      <p:cxnSp>
        <p:nvCxnSpPr>
          <p:cNvPr id="12" name="Straight Arrow Connector 11">
            <a:extLst>
              <a:ext uri="{FF2B5EF4-FFF2-40B4-BE49-F238E27FC236}">
                <a16:creationId xmlns:a16="http://schemas.microsoft.com/office/drawing/2014/main" id="{9C5FA24B-8A1F-3DE2-F02F-DD1B618C45F0}"/>
              </a:ext>
            </a:extLst>
          </p:cNvPr>
          <p:cNvCxnSpPr>
            <a:cxnSpLocks/>
          </p:cNvCxnSpPr>
          <p:nvPr/>
        </p:nvCxnSpPr>
        <p:spPr>
          <a:xfrm>
            <a:off x="4009403" y="1361758"/>
            <a:ext cx="0" cy="1536657"/>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B7215CCD-7DCE-BE9D-76B4-7B3DC868287F}"/>
              </a:ext>
            </a:extLst>
          </p:cNvPr>
          <p:cNvSpPr>
            <a:spLocks noChangeArrowheads="1"/>
          </p:cNvSpPr>
          <p:nvPr/>
        </p:nvSpPr>
        <p:spPr bwMode="auto">
          <a:xfrm>
            <a:off x="3514091" y="1143947"/>
            <a:ext cx="987524" cy="202704"/>
          </a:xfrm>
          <a:prstGeom prst="rect">
            <a:avLst/>
          </a:prstGeom>
          <a:solidFill>
            <a:srgbClr val="C00000">
              <a:alpha val="15000"/>
            </a:srgbClr>
          </a:solid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100" dirty="0">
                <a:latin typeface="Arial" pitchFamily="31" charset="0"/>
              </a:rPr>
              <a:t>Switch</a:t>
            </a:r>
          </a:p>
        </p:txBody>
      </p:sp>
      <p:sp>
        <p:nvSpPr>
          <p:cNvPr id="70" name="Rectangle 69">
            <a:extLst>
              <a:ext uri="{FF2B5EF4-FFF2-40B4-BE49-F238E27FC236}">
                <a16:creationId xmlns:a16="http://schemas.microsoft.com/office/drawing/2014/main" id="{54FBB23E-E22F-ED5F-82BA-838AE04E4DF5}"/>
              </a:ext>
            </a:extLst>
          </p:cNvPr>
          <p:cNvSpPr>
            <a:spLocks noChangeArrowheads="1"/>
          </p:cNvSpPr>
          <p:nvPr/>
        </p:nvSpPr>
        <p:spPr bwMode="auto">
          <a:xfrm>
            <a:off x="406751" y="373273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71" name="Rectangle 70">
            <a:extLst>
              <a:ext uri="{FF2B5EF4-FFF2-40B4-BE49-F238E27FC236}">
                <a16:creationId xmlns:a16="http://schemas.microsoft.com/office/drawing/2014/main" id="{60488CA1-8F1C-AC2C-14A2-4AE620381C8B}"/>
              </a:ext>
            </a:extLst>
          </p:cNvPr>
          <p:cNvSpPr>
            <a:spLocks noChangeArrowheads="1"/>
          </p:cNvSpPr>
          <p:nvPr/>
        </p:nvSpPr>
        <p:spPr bwMode="auto">
          <a:xfrm>
            <a:off x="414042" y="4199430"/>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pic>
        <p:nvPicPr>
          <p:cNvPr id="72" name="Picture 71">
            <a:extLst>
              <a:ext uri="{FF2B5EF4-FFF2-40B4-BE49-F238E27FC236}">
                <a16:creationId xmlns:a16="http://schemas.microsoft.com/office/drawing/2014/main" id="{448682AB-CB10-EA10-4CB0-3B2B641ADEA4}"/>
              </a:ext>
            </a:extLst>
          </p:cNvPr>
          <p:cNvPicPr>
            <a:picLocks noChangeAspect="1"/>
          </p:cNvPicPr>
          <p:nvPr/>
        </p:nvPicPr>
        <p:blipFill>
          <a:blip r:embed="rId4"/>
          <a:stretch>
            <a:fillRect/>
          </a:stretch>
        </p:blipFill>
        <p:spPr>
          <a:xfrm rot="2700000">
            <a:off x="190185" y="3792180"/>
            <a:ext cx="365382" cy="350158"/>
          </a:xfrm>
          <a:prstGeom prst="rect">
            <a:avLst/>
          </a:prstGeom>
        </p:spPr>
      </p:pic>
      <p:pic>
        <p:nvPicPr>
          <p:cNvPr id="74" name="Picture 73">
            <a:extLst>
              <a:ext uri="{FF2B5EF4-FFF2-40B4-BE49-F238E27FC236}">
                <a16:creationId xmlns:a16="http://schemas.microsoft.com/office/drawing/2014/main" id="{CB566F9C-F0E8-7745-0E4D-BCC1F6FD23BA}"/>
              </a:ext>
            </a:extLst>
          </p:cNvPr>
          <p:cNvPicPr>
            <a:picLocks noChangeAspect="1"/>
          </p:cNvPicPr>
          <p:nvPr/>
        </p:nvPicPr>
        <p:blipFill>
          <a:blip r:embed="rId5"/>
          <a:stretch>
            <a:fillRect/>
          </a:stretch>
        </p:blipFill>
        <p:spPr>
          <a:xfrm rot="18900000" flipH="1">
            <a:off x="189466" y="4257540"/>
            <a:ext cx="365383" cy="350158"/>
          </a:xfrm>
          <a:prstGeom prst="rect">
            <a:avLst/>
          </a:prstGeom>
        </p:spPr>
      </p:pic>
    </p:spTree>
    <p:extLst>
      <p:ext uri="{BB962C8B-B14F-4D97-AF65-F5344CB8AC3E}">
        <p14:creationId xmlns:p14="http://schemas.microsoft.com/office/powerpoint/2010/main" val="2021916037"/>
      </p:ext>
    </p:extLst>
  </p:cSld>
  <p:clrMapOvr>
    <a:masterClrMapping/>
  </p:clrMapOvr>
  <p:transition spd="slow" advTm="29514"/>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67233" y="3720110"/>
            <a:ext cx="7042261" cy="10043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800" dirty="0"/>
              <a:t>Cabotegravir and </a:t>
            </a:r>
            <a:r>
              <a:rPr lang="en-US" sz="1800" dirty="0" err="1"/>
              <a:t>Rilpivirine</a:t>
            </a:r>
            <a:r>
              <a:rPr lang="en-US" sz="1800" dirty="0"/>
              <a:t> Extended-Release Injectable Suspension </a:t>
            </a:r>
            <a:br>
              <a:rPr lang="en-US" sz="2100" dirty="0"/>
            </a:br>
            <a:r>
              <a:rPr lang="en-US" sz="2100" dirty="0"/>
              <a:t>Switching from Every 2-Month to Every 1-Month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sz="700" dirty="0"/>
              <a:t>Source: Cabotegravir-</a:t>
            </a:r>
            <a:r>
              <a:rPr lang="en-US" sz="700" dirty="0" err="1"/>
              <a:t>Rilpivirine</a:t>
            </a:r>
            <a:r>
              <a:rPr lang="en-US" sz="700"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484502"/>
            <a:ext cx="6777422" cy="185413"/>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p>
        </p:txBody>
      </p:sp>
      <p:sp>
        <p:nvSpPr>
          <p:cNvPr id="63" name="Rectangle 62">
            <a:extLst>
              <a:ext uri="{FF2B5EF4-FFF2-40B4-BE49-F238E27FC236}">
                <a16:creationId xmlns:a16="http://schemas.microsoft.com/office/drawing/2014/main" id="{C4D80752-8471-F343-9737-3B91005072BC}"/>
              </a:ext>
            </a:extLst>
          </p:cNvPr>
          <p:cNvSpPr>
            <a:spLocks noChangeArrowheads="1"/>
          </p:cNvSpPr>
          <p:nvPr/>
        </p:nvSpPr>
        <p:spPr bwMode="auto">
          <a:xfrm>
            <a:off x="406751" y="373273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64" name="Rectangle 63">
            <a:extLst>
              <a:ext uri="{FF2B5EF4-FFF2-40B4-BE49-F238E27FC236}">
                <a16:creationId xmlns:a16="http://schemas.microsoft.com/office/drawing/2014/main" id="{FB9CA5B7-7CFA-724F-A01A-E139C05B3BD3}"/>
              </a:ext>
            </a:extLst>
          </p:cNvPr>
          <p:cNvSpPr>
            <a:spLocks noChangeArrowheads="1"/>
          </p:cNvSpPr>
          <p:nvPr/>
        </p:nvSpPr>
        <p:spPr bwMode="auto">
          <a:xfrm>
            <a:off x="414042" y="4199430"/>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3825388"/>
            <a:ext cx="6891980" cy="274320"/>
          </a:xfrm>
          <a:prstGeom prst="rect">
            <a:avLst/>
          </a:prstGeom>
          <a:gradFill>
            <a:gsLst>
              <a:gs pos="0">
                <a:srgbClr val="0060A4">
                  <a:alpha val="20000"/>
                </a:srgbClr>
              </a:gs>
              <a:gs pos="100000">
                <a:schemeClr val="bg1"/>
              </a:gs>
              <a:gs pos="80000">
                <a:srgbClr val="0060A4">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2-Month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304177" y="2903626"/>
            <a:ext cx="8308237" cy="0"/>
          </a:xfrm>
          <a:prstGeom prst="line">
            <a:avLst/>
          </a:prstGeom>
          <a:ln w="22225" cmpd="sng">
            <a:gradFill>
              <a:gsLst>
                <a:gs pos="0">
                  <a:schemeClr val="accent1">
                    <a:lumMod val="5000"/>
                    <a:lumOff val="95000"/>
                  </a:schemeClr>
                </a:gs>
                <a:gs pos="6000">
                  <a:schemeClr val="tx1"/>
                </a:gs>
                <a:gs pos="100000">
                  <a:schemeClr val="tx1"/>
                </a:gs>
              </a:gsLst>
              <a:lin ang="0" scaled="0"/>
            </a:gra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898415"/>
            <a:ext cx="6644199" cy="36576"/>
            <a:chOff x="1135348" y="3513284"/>
            <a:chExt cx="6644199"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56103" y="3055081"/>
            <a:ext cx="822960"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4041254"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4849108"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717550" y="3055081"/>
            <a:ext cx="1645920" cy="0"/>
          </a:xfrm>
          <a:prstGeom prst="straightConnector1">
            <a:avLst/>
          </a:prstGeom>
          <a:ln w="19050">
            <a:solidFill>
              <a:srgbClr val="595959"/>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5696560"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E5CC7600-9492-D466-3812-0CD62275BA39}"/>
              </a:ext>
            </a:extLst>
          </p:cNvPr>
          <p:cNvSpPr txBox="1"/>
          <p:nvPr/>
        </p:nvSpPr>
        <p:spPr>
          <a:xfrm>
            <a:off x="1146175" y="3031745"/>
            <a:ext cx="857068" cy="261610"/>
          </a:xfrm>
          <a:prstGeom prst="rect">
            <a:avLst/>
          </a:prstGeom>
          <a:noFill/>
        </p:spPr>
        <p:txBody>
          <a:bodyPr wrap="square" rtlCol="0">
            <a:spAutoFit/>
          </a:bodyPr>
          <a:lstStyle/>
          <a:p>
            <a:pPr algn="ctr"/>
            <a:r>
              <a:rPr lang="en-US" sz="1100" dirty="0">
                <a:latin typeface="Arial"/>
                <a:cs typeface="Arial"/>
              </a:rPr>
              <a:t>2 Months</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3990185"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7356644" y="3031745"/>
            <a:ext cx="1028533" cy="261610"/>
          </a:xfrm>
          <a:prstGeom prst="rect">
            <a:avLst/>
          </a:prstGeom>
          <a:noFill/>
        </p:spPr>
        <p:txBody>
          <a:bodyPr wrap="square" rtlCol="0">
            <a:spAutoFit/>
          </a:bodyPr>
          <a:lstStyle/>
          <a:p>
            <a:pPr algn="ctr"/>
            <a:r>
              <a:rPr lang="en-US" sz="1100" dirty="0">
                <a:latin typeface="Arial"/>
                <a:cs typeface="Arial"/>
              </a:rPr>
              <a:t>1 Month…</a:t>
            </a:r>
          </a:p>
        </p:txBody>
      </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33667" y="4154945"/>
            <a:ext cx="6946707" cy="274320"/>
          </a:xfrm>
          <a:prstGeom prst="rect">
            <a:avLst/>
          </a:prstGeom>
          <a:gradFill>
            <a:gsLst>
              <a:gs pos="0">
                <a:srgbClr val="00B0F0">
                  <a:alpha val="20000"/>
                </a:srgbClr>
              </a:gs>
              <a:gs pos="100000">
                <a:schemeClr val="bg1"/>
              </a:gs>
              <a:gs pos="80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1-Month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307523" y="1492649"/>
            <a:ext cx="3673398" cy="436223"/>
          </a:xfrm>
          <a:prstGeom prst="rect">
            <a:avLst/>
          </a:prstGeom>
          <a:gradFill>
            <a:gsLst>
              <a:gs pos="90000">
                <a:srgbClr val="0060A4">
                  <a:alpha val="20000"/>
                </a:srgbClr>
              </a:gs>
              <a:gs pos="20000">
                <a:srgbClr val="0060A4">
                  <a:alpha val="19848"/>
                </a:srgbClr>
              </a:gs>
              <a:gs pos="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2-Month Injections</a:t>
            </a:r>
            <a:endParaRPr lang="en-US" sz="1000" dirty="0">
              <a:solidFill>
                <a:srgbClr val="000000"/>
              </a:solidFill>
              <a:latin typeface="Arial"/>
              <a:cs typeface="Arial"/>
            </a:endParaRPr>
          </a:p>
        </p:txBody>
      </p:sp>
      <p:sp>
        <p:nvSpPr>
          <p:cNvPr id="110" name="Arc 109">
            <a:extLst>
              <a:ext uri="{FF2B5EF4-FFF2-40B4-BE49-F238E27FC236}">
                <a16:creationId xmlns:a16="http://schemas.microsoft.com/office/drawing/2014/main" id="{993EA0CD-643A-775F-94D5-3CDDF64F1534}"/>
              </a:ext>
            </a:extLst>
          </p:cNvPr>
          <p:cNvSpPr/>
          <p:nvPr/>
        </p:nvSpPr>
        <p:spPr>
          <a:xfrm flipH="1">
            <a:off x="5691543"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7348295"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68BC263A-276E-CFFF-A54C-4C8CA20EBCDB}"/>
              </a:ext>
            </a:extLst>
          </p:cNvPr>
          <p:cNvSpPr/>
          <p:nvPr/>
        </p:nvSpPr>
        <p:spPr>
          <a:xfrm flipH="1">
            <a:off x="655348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5599312" y="2179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6472974" y="2179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23" name="Group 122">
            <a:extLst>
              <a:ext uri="{FF2B5EF4-FFF2-40B4-BE49-F238E27FC236}">
                <a16:creationId xmlns:a16="http://schemas.microsoft.com/office/drawing/2014/main" id="{A29F477C-BB52-D225-E5A7-49EB91E1667D}"/>
              </a:ext>
            </a:extLst>
          </p:cNvPr>
          <p:cNvGrpSpPr/>
          <p:nvPr/>
        </p:nvGrpSpPr>
        <p:grpSpPr>
          <a:xfrm>
            <a:off x="7308904" y="2179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sp>
        <p:nvSpPr>
          <p:cNvPr id="87" name="Arc 86">
            <a:extLst>
              <a:ext uri="{FF2B5EF4-FFF2-40B4-BE49-F238E27FC236}">
                <a16:creationId xmlns:a16="http://schemas.microsoft.com/office/drawing/2014/main" id="{0E608AA0-9385-1826-AE18-A43A052B0CE1}"/>
              </a:ext>
            </a:extLst>
          </p:cNvPr>
          <p:cNvSpPr/>
          <p:nvPr/>
        </p:nvSpPr>
        <p:spPr>
          <a:xfrm flipH="1">
            <a:off x="4039191"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16E05E02-E18C-C482-98CF-DDF5E7E47A74}"/>
              </a:ext>
            </a:extLst>
          </p:cNvPr>
          <p:cNvGrpSpPr/>
          <p:nvPr/>
        </p:nvGrpSpPr>
        <p:grpSpPr>
          <a:xfrm>
            <a:off x="671725" y="2188396"/>
            <a:ext cx="2370902" cy="941980"/>
            <a:chOff x="4002337" y="2188396"/>
            <a:chExt cx="2370902" cy="941980"/>
          </a:xfrm>
        </p:grpSpPr>
        <p:sp>
          <p:nvSpPr>
            <p:cNvPr id="121" name="Arc 120">
              <a:extLst>
                <a:ext uri="{FF2B5EF4-FFF2-40B4-BE49-F238E27FC236}">
                  <a16:creationId xmlns:a16="http://schemas.microsoft.com/office/drawing/2014/main" id="{1C26C6E4-2622-61B2-2B43-9F9DF517B35C}"/>
                </a:ext>
              </a:extLst>
            </p:cNvPr>
            <p:cNvSpPr/>
            <p:nvPr/>
          </p:nvSpPr>
          <p:spPr>
            <a:xfrm flipH="1">
              <a:off x="4035573"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a:extLst>
                <a:ext uri="{FF2B5EF4-FFF2-40B4-BE49-F238E27FC236}">
                  <a16:creationId xmlns:a16="http://schemas.microsoft.com/office/drawing/2014/main" id="{4D84B73F-F8B8-89F1-9A74-1EABA233326F}"/>
                </a:ext>
              </a:extLst>
            </p:cNvPr>
            <p:cNvGrpSpPr>
              <a:grpSpLocks noChangeAspect="1"/>
            </p:cNvGrpSpPr>
            <p:nvPr/>
          </p:nvGrpSpPr>
          <p:grpSpPr>
            <a:xfrm>
              <a:off x="4002337" y="2188396"/>
              <a:ext cx="710715" cy="590122"/>
              <a:chOff x="1630867" y="2162372"/>
              <a:chExt cx="1378969" cy="1144991"/>
            </a:xfrm>
          </p:grpSpPr>
          <p:pic>
            <p:nvPicPr>
              <p:cNvPr id="93" name="Picture 92">
                <a:extLst>
                  <a:ext uri="{FF2B5EF4-FFF2-40B4-BE49-F238E27FC236}">
                    <a16:creationId xmlns:a16="http://schemas.microsoft.com/office/drawing/2014/main" id="{BEA0C907-AE47-17BF-AE90-19CCFB31D913}"/>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94" name="Picture 93">
                <a:extLst>
                  <a:ext uri="{FF2B5EF4-FFF2-40B4-BE49-F238E27FC236}">
                    <a16:creationId xmlns:a16="http://schemas.microsoft.com/office/drawing/2014/main" id="{CB05F5D4-C259-FC35-26F4-0743ECBCF62D}"/>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nvGrpSpPr>
            <p:cNvPr id="7" name="Group 6">
              <a:extLst>
                <a:ext uri="{FF2B5EF4-FFF2-40B4-BE49-F238E27FC236}">
                  <a16:creationId xmlns:a16="http://schemas.microsoft.com/office/drawing/2014/main" id="{F9C402E9-3621-850D-E21B-5C23CD8A706E}"/>
                </a:ext>
              </a:extLst>
            </p:cNvPr>
            <p:cNvGrpSpPr/>
            <p:nvPr/>
          </p:nvGrpSpPr>
          <p:grpSpPr>
            <a:xfrm>
              <a:off x="5662524" y="2188396"/>
              <a:ext cx="710715" cy="941980"/>
              <a:chOff x="5662524" y="2188396"/>
              <a:chExt cx="710715" cy="941980"/>
            </a:xfrm>
          </p:grpSpPr>
          <p:sp>
            <p:nvSpPr>
              <p:cNvPr id="122" name="Arc 121">
                <a:extLst>
                  <a:ext uri="{FF2B5EF4-FFF2-40B4-BE49-F238E27FC236}">
                    <a16:creationId xmlns:a16="http://schemas.microsoft.com/office/drawing/2014/main" id="{578CF58B-67E7-7A66-1B9E-D994955E750F}"/>
                  </a:ext>
                </a:extLst>
              </p:cNvPr>
              <p:cNvSpPr/>
              <p:nvPr/>
            </p:nvSpPr>
            <p:spPr>
              <a:xfrm flipH="1">
                <a:off x="571008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5" name="Group 94">
                <a:extLst>
                  <a:ext uri="{FF2B5EF4-FFF2-40B4-BE49-F238E27FC236}">
                    <a16:creationId xmlns:a16="http://schemas.microsoft.com/office/drawing/2014/main" id="{188EF3E8-A5C4-ACA3-14C6-23140681C503}"/>
                  </a:ext>
                </a:extLst>
              </p:cNvPr>
              <p:cNvGrpSpPr>
                <a:grpSpLocks noChangeAspect="1"/>
              </p:cNvGrpSpPr>
              <p:nvPr/>
            </p:nvGrpSpPr>
            <p:grpSpPr>
              <a:xfrm>
                <a:off x="5662524" y="2188396"/>
                <a:ext cx="710715" cy="590122"/>
                <a:chOff x="1630867" y="2162372"/>
                <a:chExt cx="1378969" cy="1144991"/>
              </a:xfrm>
            </p:grpSpPr>
            <p:pic>
              <p:nvPicPr>
                <p:cNvPr id="98" name="Picture 97">
                  <a:extLst>
                    <a:ext uri="{FF2B5EF4-FFF2-40B4-BE49-F238E27FC236}">
                      <a16:creationId xmlns:a16="http://schemas.microsoft.com/office/drawing/2014/main" id="{4EFE41ED-CC4C-6528-1ECF-5DEDCC055942}"/>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99" name="Picture 98">
                  <a:extLst>
                    <a:ext uri="{FF2B5EF4-FFF2-40B4-BE49-F238E27FC236}">
                      <a16:creationId xmlns:a16="http://schemas.microsoft.com/office/drawing/2014/main" id="{5A949C57-8351-6582-9962-96DEC0890C63}"/>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grpSp>
      <p:sp>
        <p:nvSpPr>
          <p:cNvPr id="103" name="Rectangle 7">
            <a:extLst>
              <a:ext uri="{FF2B5EF4-FFF2-40B4-BE49-F238E27FC236}">
                <a16:creationId xmlns:a16="http://schemas.microsoft.com/office/drawing/2014/main" id="{E164955E-A4CD-311F-A469-7C3CE022E068}"/>
              </a:ext>
            </a:extLst>
          </p:cNvPr>
          <p:cNvSpPr>
            <a:spLocks noChangeArrowheads="1"/>
          </p:cNvSpPr>
          <p:nvPr/>
        </p:nvSpPr>
        <p:spPr bwMode="ltGray">
          <a:xfrm>
            <a:off x="4041254" y="1492649"/>
            <a:ext cx="4682897" cy="436223"/>
          </a:xfrm>
          <a:prstGeom prst="rect">
            <a:avLst/>
          </a:prstGeom>
          <a:gradFill>
            <a:gsLst>
              <a:gs pos="81000">
                <a:srgbClr val="00B0F0">
                  <a:alpha val="19918"/>
                </a:srgbClr>
              </a:gs>
              <a:gs pos="0">
                <a:srgbClr val="00B0F0">
                  <a:alpha val="19895"/>
                </a:srgbClr>
              </a:gs>
              <a:gs pos="100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1-Month Injections</a:t>
            </a:r>
            <a:endParaRPr lang="en-US" sz="1000" dirty="0">
              <a:solidFill>
                <a:srgbClr val="000000"/>
              </a:solidFill>
              <a:latin typeface="Arial"/>
              <a:cs typeface="Arial"/>
            </a:endParaRPr>
          </a:p>
        </p:txBody>
      </p:sp>
      <p:sp>
        <p:nvSpPr>
          <p:cNvPr id="105" name="Rectangle 104">
            <a:extLst>
              <a:ext uri="{FF2B5EF4-FFF2-40B4-BE49-F238E27FC236}">
                <a16:creationId xmlns:a16="http://schemas.microsoft.com/office/drawing/2014/main" id="{B7215CCD-7DCE-BE9D-76B4-7B3DC868287F}"/>
              </a:ext>
            </a:extLst>
          </p:cNvPr>
          <p:cNvSpPr>
            <a:spLocks noChangeArrowheads="1"/>
          </p:cNvSpPr>
          <p:nvPr/>
        </p:nvSpPr>
        <p:spPr bwMode="auto">
          <a:xfrm>
            <a:off x="3514091" y="1143947"/>
            <a:ext cx="987524" cy="202704"/>
          </a:xfrm>
          <a:prstGeom prst="rect">
            <a:avLst/>
          </a:prstGeom>
          <a:solidFill>
            <a:srgbClr val="C00000">
              <a:alpha val="15000"/>
            </a:srgbClr>
          </a:solid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100" dirty="0">
                <a:latin typeface="Arial" pitchFamily="31" charset="0"/>
              </a:rPr>
              <a:t>Switch</a:t>
            </a:r>
          </a:p>
        </p:txBody>
      </p:sp>
      <p:sp>
        <p:nvSpPr>
          <p:cNvPr id="85" name="Arc 84">
            <a:extLst>
              <a:ext uri="{FF2B5EF4-FFF2-40B4-BE49-F238E27FC236}">
                <a16:creationId xmlns:a16="http://schemas.microsoft.com/office/drawing/2014/main" id="{C491F98A-6117-3F56-48F3-DA08A5A34AAB}"/>
              </a:ext>
            </a:extLst>
          </p:cNvPr>
          <p:cNvSpPr/>
          <p:nvPr/>
        </p:nvSpPr>
        <p:spPr>
          <a:xfrm flipH="1">
            <a:off x="4875114"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a:extLst>
              <a:ext uri="{FF2B5EF4-FFF2-40B4-BE49-F238E27FC236}">
                <a16:creationId xmlns:a16="http://schemas.microsoft.com/office/drawing/2014/main" id="{EFE119D2-C4F3-8EA2-5A81-9685F3D0E878}"/>
              </a:ext>
            </a:extLst>
          </p:cNvPr>
          <p:cNvGrpSpPr/>
          <p:nvPr/>
        </p:nvGrpSpPr>
        <p:grpSpPr>
          <a:xfrm>
            <a:off x="4774719" y="2179772"/>
            <a:ext cx="713232" cy="594039"/>
            <a:chOff x="5673942" y="2908705"/>
            <a:chExt cx="1374727" cy="1144987"/>
          </a:xfrm>
        </p:grpSpPr>
        <p:pic>
          <p:nvPicPr>
            <p:cNvPr id="89" name="Picture 88">
              <a:extLst>
                <a:ext uri="{FF2B5EF4-FFF2-40B4-BE49-F238E27FC236}">
                  <a16:creationId xmlns:a16="http://schemas.microsoft.com/office/drawing/2014/main" id="{EE2CD1C4-BCF4-9BAF-CFD4-AABCD29CD7C4}"/>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90" name="Picture 89">
              <a:extLst>
                <a:ext uri="{FF2B5EF4-FFF2-40B4-BE49-F238E27FC236}">
                  <a16:creationId xmlns:a16="http://schemas.microsoft.com/office/drawing/2014/main" id="{AF8ABF58-2B52-0189-CB82-35898313652F}"/>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26" name="Group 125">
            <a:extLst>
              <a:ext uri="{FF2B5EF4-FFF2-40B4-BE49-F238E27FC236}">
                <a16:creationId xmlns:a16="http://schemas.microsoft.com/office/drawing/2014/main" id="{FEE101CF-C9DE-AC36-75C6-11A6CA6B74B7}"/>
              </a:ext>
            </a:extLst>
          </p:cNvPr>
          <p:cNvGrpSpPr/>
          <p:nvPr/>
        </p:nvGrpSpPr>
        <p:grpSpPr>
          <a:xfrm>
            <a:off x="3931457" y="2179773"/>
            <a:ext cx="713234" cy="594039"/>
            <a:chOff x="5673941" y="2908706"/>
            <a:chExt cx="1374731" cy="1144987"/>
          </a:xfrm>
        </p:grpSpPr>
        <p:pic>
          <p:nvPicPr>
            <p:cNvPr id="127" name="Picture 126">
              <a:extLst>
                <a:ext uri="{FF2B5EF4-FFF2-40B4-BE49-F238E27FC236}">
                  <a16:creationId xmlns:a16="http://schemas.microsoft.com/office/drawing/2014/main" id="{C45B01E9-21D3-C9FE-3201-3FB29233ECCA}"/>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28" name="Picture 127">
              <a:extLst>
                <a:ext uri="{FF2B5EF4-FFF2-40B4-BE49-F238E27FC236}">
                  <a16:creationId xmlns:a16="http://schemas.microsoft.com/office/drawing/2014/main" id="{6582571E-B914-A055-AA2D-CD360B64ED37}"/>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cxnSp>
        <p:nvCxnSpPr>
          <p:cNvPr id="129" name="Straight Arrow Connector 128">
            <a:extLst>
              <a:ext uri="{FF2B5EF4-FFF2-40B4-BE49-F238E27FC236}">
                <a16:creationId xmlns:a16="http://schemas.microsoft.com/office/drawing/2014/main" id="{2AC6AA52-6561-1213-DEF1-D52FFE660939}"/>
              </a:ext>
            </a:extLst>
          </p:cNvPr>
          <p:cNvCxnSpPr>
            <a:cxnSpLocks/>
          </p:cNvCxnSpPr>
          <p:nvPr/>
        </p:nvCxnSpPr>
        <p:spPr>
          <a:xfrm>
            <a:off x="6521153"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8D9D552-14A7-423A-8C3B-569948175E04}"/>
              </a:ext>
            </a:extLst>
          </p:cNvPr>
          <p:cNvSpPr txBox="1"/>
          <p:nvPr/>
        </p:nvSpPr>
        <p:spPr>
          <a:xfrm>
            <a:off x="4839271"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31" name="TextBox 130">
            <a:extLst>
              <a:ext uri="{FF2B5EF4-FFF2-40B4-BE49-F238E27FC236}">
                <a16:creationId xmlns:a16="http://schemas.microsoft.com/office/drawing/2014/main" id="{3FE1D6DD-6E13-6EA2-14F8-CF2FC6E8CFF4}"/>
              </a:ext>
            </a:extLst>
          </p:cNvPr>
          <p:cNvSpPr txBox="1"/>
          <p:nvPr/>
        </p:nvSpPr>
        <p:spPr>
          <a:xfrm>
            <a:off x="5680192"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32" name="TextBox 131">
            <a:extLst>
              <a:ext uri="{FF2B5EF4-FFF2-40B4-BE49-F238E27FC236}">
                <a16:creationId xmlns:a16="http://schemas.microsoft.com/office/drawing/2014/main" id="{E5AD83AB-DA30-C0C5-5707-2CD776F89772}"/>
              </a:ext>
            </a:extLst>
          </p:cNvPr>
          <p:cNvSpPr txBox="1"/>
          <p:nvPr/>
        </p:nvSpPr>
        <p:spPr>
          <a:xfrm>
            <a:off x="6521113" y="3031745"/>
            <a:ext cx="857068" cy="261610"/>
          </a:xfrm>
          <a:prstGeom prst="rect">
            <a:avLst/>
          </a:prstGeom>
          <a:noFill/>
        </p:spPr>
        <p:txBody>
          <a:bodyPr wrap="square" rtlCol="0">
            <a:spAutoFit/>
          </a:bodyPr>
          <a:lstStyle/>
          <a:p>
            <a:pPr algn="ctr"/>
            <a:r>
              <a:rPr lang="en-US" sz="1100" dirty="0">
                <a:latin typeface="Arial"/>
                <a:cs typeface="Arial"/>
              </a:rPr>
              <a:t>1 Month</a:t>
            </a:r>
          </a:p>
        </p:txBody>
      </p:sp>
      <p:cxnSp>
        <p:nvCxnSpPr>
          <p:cNvPr id="134" name="Straight Arrow Connector 133">
            <a:extLst>
              <a:ext uri="{FF2B5EF4-FFF2-40B4-BE49-F238E27FC236}">
                <a16:creationId xmlns:a16="http://schemas.microsoft.com/office/drawing/2014/main" id="{E33F9A12-C504-1956-FEB1-5D21DD2310E1}"/>
              </a:ext>
            </a:extLst>
          </p:cNvPr>
          <p:cNvCxnSpPr>
            <a:cxnSpLocks/>
          </p:cNvCxnSpPr>
          <p:nvPr/>
        </p:nvCxnSpPr>
        <p:spPr>
          <a:xfrm>
            <a:off x="2350408"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A0BE4ED2-9B4B-CBFB-FA9E-A96064321CFB}"/>
              </a:ext>
            </a:extLst>
          </p:cNvPr>
          <p:cNvCxnSpPr>
            <a:cxnSpLocks/>
          </p:cNvCxnSpPr>
          <p:nvPr/>
        </p:nvCxnSpPr>
        <p:spPr>
          <a:xfrm>
            <a:off x="304177" y="3055081"/>
            <a:ext cx="385615" cy="0"/>
          </a:xfrm>
          <a:prstGeom prst="straightConnector1">
            <a:avLst/>
          </a:prstGeom>
          <a:ln w="19050">
            <a:gradFill>
              <a:gsLst>
                <a:gs pos="0">
                  <a:schemeClr val="accent1">
                    <a:lumMod val="5000"/>
                    <a:lumOff val="95000"/>
                  </a:schemeClr>
                </a:gs>
                <a:gs pos="74000">
                  <a:srgbClr val="595959"/>
                </a:gs>
                <a:gs pos="100000">
                  <a:srgbClr val="595959"/>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6DB2664-BDF8-C9C7-EFA3-3B057FB2E37B}"/>
              </a:ext>
            </a:extLst>
          </p:cNvPr>
          <p:cNvSpPr txBox="1"/>
          <p:nvPr/>
        </p:nvSpPr>
        <p:spPr>
          <a:xfrm>
            <a:off x="2697389" y="3031745"/>
            <a:ext cx="857068" cy="261610"/>
          </a:xfrm>
          <a:prstGeom prst="rect">
            <a:avLst/>
          </a:prstGeom>
          <a:noFill/>
        </p:spPr>
        <p:txBody>
          <a:bodyPr wrap="square" rtlCol="0">
            <a:spAutoFit/>
          </a:bodyPr>
          <a:lstStyle/>
          <a:p>
            <a:pPr algn="ctr"/>
            <a:r>
              <a:rPr lang="en-US" sz="1100" dirty="0">
                <a:latin typeface="Arial"/>
                <a:cs typeface="Arial"/>
              </a:rPr>
              <a:t>2 Months</a:t>
            </a:r>
          </a:p>
        </p:txBody>
      </p:sp>
      <p:pic>
        <p:nvPicPr>
          <p:cNvPr id="139" name="Picture 138">
            <a:extLst>
              <a:ext uri="{FF2B5EF4-FFF2-40B4-BE49-F238E27FC236}">
                <a16:creationId xmlns:a16="http://schemas.microsoft.com/office/drawing/2014/main" id="{4B8D5D84-C171-750C-9DDF-2E3E5887DA42}"/>
              </a:ext>
            </a:extLst>
          </p:cNvPr>
          <p:cNvPicPr>
            <a:picLocks noChangeAspect="1"/>
          </p:cNvPicPr>
          <p:nvPr/>
        </p:nvPicPr>
        <p:blipFill>
          <a:blip r:embed="rId2"/>
          <a:stretch>
            <a:fillRect/>
          </a:stretch>
        </p:blipFill>
        <p:spPr>
          <a:xfrm rot="2700000">
            <a:off x="190185" y="3792180"/>
            <a:ext cx="365382" cy="350158"/>
          </a:xfrm>
          <a:prstGeom prst="rect">
            <a:avLst/>
          </a:prstGeom>
        </p:spPr>
      </p:pic>
      <p:pic>
        <p:nvPicPr>
          <p:cNvPr id="140" name="Picture 139">
            <a:extLst>
              <a:ext uri="{FF2B5EF4-FFF2-40B4-BE49-F238E27FC236}">
                <a16:creationId xmlns:a16="http://schemas.microsoft.com/office/drawing/2014/main" id="{04364C99-FBED-1E42-E53F-87757C2FF9FC}"/>
              </a:ext>
            </a:extLst>
          </p:cNvPr>
          <p:cNvPicPr>
            <a:picLocks noChangeAspect="1"/>
          </p:cNvPicPr>
          <p:nvPr/>
        </p:nvPicPr>
        <p:blipFill>
          <a:blip r:embed="rId3"/>
          <a:stretch>
            <a:fillRect/>
          </a:stretch>
        </p:blipFill>
        <p:spPr>
          <a:xfrm rot="18900000" flipH="1">
            <a:off x="189466" y="4257540"/>
            <a:ext cx="365383" cy="350158"/>
          </a:xfrm>
          <a:prstGeom prst="rect">
            <a:avLst/>
          </a:prstGeom>
        </p:spPr>
      </p:pic>
      <p:cxnSp>
        <p:nvCxnSpPr>
          <p:cNvPr id="141" name="Straight Arrow Connector 140">
            <a:extLst>
              <a:ext uri="{FF2B5EF4-FFF2-40B4-BE49-F238E27FC236}">
                <a16:creationId xmlns:a16="http://schemas.microsoft.com/office/drawing/2014/main" id="{59192C80-651E-9936-CE1B-0D54DB58F429}"/>
              </a:ext>
            </a:extLst>
          </p:cNvPr>
          <p:cNvCxnSpPr>
            <a:cxnSpLocks/>
          </p:cNvCxnSpPr>
          <p:nvPr/>
        </p:nvCxnSpPr>
        <p:spPr>
          <a:xfrm>
            <a:off x="4008110" y="1365713"/>
            <a:ext cx="0" cy="1536657"/>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309924"/>
      </p:ext>
    </p:extLst>
  </p:cSld>
  <p:clrMapOvr>
    <a:masterClrMapping/>
  </p:clrMapOvr>
  <p:transition spd="slow" advTm="41706"/>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Long-Acting IM Cabotegravir and IM </a:t>
            </a:r>
            <a:r>
              <a:rPr lang="en-US" sz="1800" b="0" dirty="0" err="1"/>
              <a:t>Rilpivirine</a:t>
            </a:r>
            <a:r>
              <a:rPr lang="en-US" sz="1800" b="0" dirty="0"/>
              <a:t> for HIV Maintenance</a:t>
            </a:r>
            <a:br>
              <a:rPr lang="en-US" sz="2025" b="0" dirty="0"/>
            </a:br>
            <a:r>
              <a:rPr lang="en-US" sz="2025" b="0" dirty="0"/>
              <a:t> </a:t>
            </a:r>
            <a:r>
              <a:rPr lang="en-US" dirty="0"/>
              <a:t>ATLAS Study</a:t>
            </a:r>
          </a:p>
        </p:txBody>
      </p:sp>
    </p:spTree>
    <p:extLst>
      <p:ext uri="{BB962C8B-B14F-4D97-AF65-F5344CB8AC3E}">
        <p14:creationId xmlns:p14="http://schemas.microsoft.com/office/powerpoint/2010/main" val="2256174747"/>
      </p:ext>
    </p:extLst>
  </p:cSld>
  <p:clrMapOvr>
    <a:masterClrMapping/>
  </p:clrMapOvr>
  <p:transition spd="slow" advTm="38698"/>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Design</a:t>
            </a:r>
          </a:p>
        </p:txBody>
      </p:sp>
      <p:sp>
        <p:nvSpPr>
          <p:cNvPr id="3" name="Text Placeholder 2"/>
          <p:cNvSpPr>
            <a:spLocks noGrp="1"/>
          </p:cNvSpPr>
          <p:nvPr>
            <p:ph type="body" sz="quarter" idx="16"/>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sp>
        <p:nvSpPr>
          <p:cNvPr id="4" name="Content Placeholder 3">
            <a:extLst>
              <a:ext uri="{FF2B5EF4-FFF2-40B4-BE49-F238E27FC236}">
                <a16:creationId xmlns:a16="http://schemas.microsoft.com/office/drawing/2014/main" id="{3A705AF8-2842-ED46-9385-2ED532ED59A0}"/>
              </a:ext>
            </a:extLst>
          </p:cNvPr>
          <p:cNvSpPr>
            <a:spLocks noGrp="1"/>
          </p:cNvSpPr>
          <p:nvPr>
            <p:ph sz="half" idx="2"/>
          </p:nvPr>
        </p:nvSpPr>
        <p:spPr>
          <a:xfrm>
            <a:off x="323851" y="1184224"/>
            <a:ext cx="4248149" cy="3370853"/>
          </a:xfrm>
        </p:spPr>
        <p:txBody>
          <a:bodyPr>
            <a:normAutofit/>
          </a:bodyPr>
          <a:lstStyle/>
          <a:p>
            <a:pPr>
              <a:lnSpc>
                <a:spcPts val="1800"/>
              </a:lnSpc>
            </a:pPr>
            <a:r>
              <a:rPr lang="en-US" sz="1400" b="1" dirty="0">
                <a:latin typeface="Arial"/>
                <a:cs typeface="Arial"/>
              </a:rPr>
              <a:t>Background</a:t>
            </a:r>
            <a:r>
              <a:rPr lang="en-US" sz="1400" dirty="0">
                <a:latin typeface="Arial"/>
                <a:cs typeface="Arial"/>
              </a:rPr>
              <a:t>: </a:t>
            </a:r>
            <a:r>
              <a:rPr lang="en-US" sz="1400" dirty="0">
                <a:latin typeface="Arial" pitchFamily="22" charset="0"/>
              </a:rPr>
              <a:t>Phase 3, randomized, open-label trial assessing IM cabotegravir plus IM </a:t>
            </a:r>
            <a:r>
              <a:rPr lang="en-US" sz="1400" dirty="0" err="1">
                <a:latin typeface="Arial" pitchFamily="22" charset="0"/>
              </a:rPr>
              <a:t>rilpivirine</a:t>
            </a:r>
            <a:r>
              <a:rPr lang="en-US" sz="1400" dirty="0">
                <a:latin typeface="Arial" pitchFamily="22" charset="0"/>
              </a:rPr>
              <a:t> after oral induction for adults taking a 3-drug oral antiretroviral therapy regimen</a:t>
            </a:r>
          </a:p>
          <a:p>
            <a:pPr>
              <a:lnSpc>
                <a:spcPts val="1800"/>
              </a:lnSpc>
            </a:pPr>
            <a:r>
              <a:rPr lang="en-US" sz="1400" b="1" dirty="0">
                <a:latin typeface="Arial"/>
                <a:cs typeface="Arial"/>
              </a:rPr>
              <a:t>Inclusion Criteria</a:t>
            </a:r>
            <a:endParaRPr lang="en-US" sz="1400" b="1" u="sng" dirty="0">
              <a:latin typeface="Arial"/>
              <a:cs typeface="Arial"/>
            </a:endParaRPr>
          </a:p>
          <a:p>
            <a:pPr lvl="1">
              <a:lnSpc>
                <a:spcPts val="1800"/>
              </a:lnSpc>
            </a:pPr>
            <a:r>
              <a:rPr lang="en-US" sz="1400" dirty="0">
                <a:latin typeface="Arial" pitchFamily="22" charset="0"/>
              </a:rPr>
              <a:t>Age ≥18 years</a:t>
            </a:r>
          </a:p>
          <a:p>
            <a:pPr lvl="1">
              <a:lnSpc>
                <a:spcPts val="1800"/>
              </a:lnSpc>
            </a:pPr>
            <a:r>
              <a:rPr lang="en-US" sz="1400" dirty="0">
                <a:latin typeface="Arial" pitchFamily="22" charset="0"/>
              </a:rPr>
              <a:t>Taking 2 NRTIs + INSTI, NNRTI, or PI</a:t>
            </a:r>
          </a:p>
          <a:p>
            <a:pPr lvl="1">
              <a:lnSpc>
                <a:spcPts val="1800"/>
              </a:lnSpc>
            </a:pPr>
            <a:r>
              <a:rPr lang="en-US" sz="1400" dirty="0">
                <a:latin typeface="Arial" pitchFamily="22" charset="0"/>
              </a:rPr>
              <a:t>Stable ARV regimen ≥6 months</a:t>
            </a:r>
          </a:p>
          <a:p>
            <a:pPr lvl="1">
              <a:lnSpc>
                <a:spcPts val="1800"/>
              </a:lnSpc>
            </a:pPr>
            <a:r>
              <a:rPr lang="en-US" sz="1400" dirty="0">
                <a:latin typeface="Arial" pitchFamily="22" charset="0"/>
              </a:rPr>
              <a:t>HIV RNA &lt;50 copies/mL ≥6 months</a:t>
            </a:r>
          </a:p>
          <a:p>
            <a:pPr lvl="1">
              <a:lnSpc>
                <a:spcPts val="1800"/>
              </a:lnSpc>
            </a:pPr>
            <a:r>
              <a:rPr lang="en-US" sz="1400" dirty="0">
                <a:latin typeface="Arial" pitchFamily="22" charset="0"/>
              </a:rPr>
              <a:t>No history of virologic failure</a:t>
            </a:r>
          </a:p>
          <a:p>
            <a:pPr lvl="1">
              <a:lnSpc>
                <a:spcPts val="1800"/>
              </a:lnSpc>
            </a:pPr>
            <a:r>
              <a:rPr lang="en-US" sz="1400" dirty="0">
                <a:latin typeface="Arial" pitchFamily="22" charset="0"/>
              </a:rPr>
              <a:t>No INSTI or NNRTI resistance mutations allowed, except for K103N </a:t>
            </a:r>
          </a:p>
          <a:p>
            <a:pPr lvl="1">
              <a:lnSpc>
                <a:spcPts val="1800"/>
              </a:lnSpc>
            </a:pPr>
            <a:r>
              <a:rPr lang="en-US" sz="1400" dirty="0">
                <a:latin typeface="Arial" pitchFamily="22" charset="0"/>
              </a:rPr>
              <a:t>No chronic hepatitis B</a:t>
            </a:r>
            <a:endParaRPr lang="en-US" sz="1400" u="sng" dirty="0">
              <a:cs typeface="Arial"/>
            </a:endParaRPr>
          </a:p>
          <a:p>
            <a:pPr>
              <a:lnSpc>
                <a:spcPts val="1800"/>
              </a:lnSpc>
            </a:pPr>
            <a:endParaRPr lang="en-US" sz="1400" dirty="0"/>
          </a:p>
        </p:txBody>
      </p:sp>
      <p:sp>
        <p:nvSpPr>
          <p:cNvPr id="45" name="Rectangle 21">
            <a:extLst>
              <a:ext uri="{FF2B5EF4-FFF2-40B4-BE49-F238E27FC236}">
                <a16:creationId xmlns:a16="http://schemas.microsoft.com/office/drawing/2014/main" id="{8FAC9600-9C5A-7441-8A80-A17DE5E7781E}"/>
              </a:ext>
            </a:extLst>
          </p:cNvPr>
          <p:cNvSpPr>
            <a:spLocks noChangeArrowheads="1"/>
          </p:cNvSpPr>
          <p:nvPr/>
        </p:nvSpPr>
        <p:spPr bwMode="ltGray">
          <a:xfrm>
            <a:off x="6157782" y="2241660"/>
            <a:ext cx="2346336" cy="685800"/>
          </a:xfrm>
          <a:prstGeom prst="rect">
            <a:avLst/>
          </a:prstGeom>
          <a:solidFill>
            <a:srgbClr val="BB720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RPV every 4 weeks</a:t>
            </a:r>
            <a:br>
              <a:rPr lang="en-US" sz="1200" b="1" dirty="0">
                <a:solidFill>
                  <a:srgbClr val="000000"/>
                </a:solidFill>
                <a:latin typeface="Arial"/>
                <a:cs typeface="Arial"/>
              </a:rPr>
            </a:br>
            <a:r>
              <a:rPr lang="en-US" sz="1200" dirty="0">
                <a:solidFill>
                  <a:srgbClr val="000000"/>
                </a:solidFill>
                <a:latin typeface="Arial"/>
                <a:cs typeface="Arial"/>
              </a:rPr>
              <a:t>(n = 308) </a:t>
            </a:r>
          </a:p>
        </p:txBody>
      </p:sp>
      <p:sp>
        <p:nvSpPr>
          <p:cNvPr id="47" name="Rectangle 21">
            <a:extLst>
              <a:ext uri="{FF2B5EF4-FFF2-40B4-BE49-F238E27FC236}">
                <a16:creationId xmlns:a16="http://schemas.microsoft.com/office/drawing/2014/main" id="{A4FAB0BD-16E2-094D-A4BB-39EF21171CD3}"/>
              </a:ext>
            </a:extLst>
          </p:cNvPr>
          <p:cNvSpPr>
            <a:spLocks noChangeArrowheads="1"/>
          </p:cNvSpPr>
          <p:nvPr/>
        </p:nvSpPr>
        <p:spPr bwMode="ltGray">
          <a:xfrm>
            <a:off x="5028479" y="3076810"/>
            <a:ext cx="3475638" cy="662786"/>
          </a:xfrm>
          <a:prstGeom prst="rect">
            <a:avLst/>
          </a:prstGeom>
          <a:solidFill>
            <a:srgbClr val="1F5E6F">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Continue 3-drug Oral Antiretroviral Therapy</a:t>
            </a:r>
            <a:br>
              <a:rPr lang="en-US" sz="1350" b="1" dirty="0">
                <a:solidFill>
                  <a:srgbClr val="000000"/>
                </a:solidFill>
                <a:latin typeface="Arial"/>
                <a:cs typeface="Arial"/>
              </a:rPr>
            </a:br>
            <a:r>
              <a:rPr lang="en-US" sz="1200" dirty="0">
                <a:solidFill>
                  <a:srgbClr val="000000"/>
                </a:solidFill>
                <a:latin typeface="Arial"/>
                <a:cs typeface="Arial"/>
              </a:rPr>
              <a:t>(n = 308)</a:t>
            </a:r>
          </a:p>
        </p:txBody>
      </p:sp>
      <p:sp>
        <p:nvSpPr>
          <p:cNvPr id="51" name="TextBox 50">
            <a:extLst>
              <a:ext uri="{FF2B5EF4-FFF2-40B4-BE49-F238E27FC236}">
                <a16:creationId xmlns:a16="http://schemas.microsoft.com/office/drawing/2014/main" id="{6F09C733-FA30-9E40-AE86-A6F4EDD691AE}"/>
              </a:ext>
            </a:extLst>
          </p:cNvPr>
          <p:cNvSpPr txBox="1"/>
          <p:nvPr/>
        </p:nvSpPr>
        <p:spPr>
          <a:xfrm>
            <a:off x="5028479" y="1224997"/>
            <a:ext cx="1091652" cy="369332"/>
          </a:xfrm>
          <a:prstGeom prst="rect">
            <a:avLst/>
          </a:prstGeom>
          <a:solidFill>
            <a:schemeClr val="tx1">
              <a:lumMod val="65000"/>
              <a:lumOff val="35000"/>
            </a:schemeClr>
          </a:solidFill>
        </p:spPr>
        <p:txBody>
          <a:bodyPr wrap="square" tIns="91440" bIns="91440" rtlCol="0">
            <a:spAutoFit/>
          </a:bodyPr>
          <a:lstStyle/>
          <a:p>
            <a:pPr algn="ctr"/>
            <a:r>
              <a:rPr lang="en-US" sz="1200" dirty="0">
                <a:solidFill>
                  <a:schemeClr val="bg1"/>
                </a:solidFill>
                <a:latin typeface="Arial"/>
                <a:cs typeface="Arial"/>
              </a:rPr>
              <a:t>Lead-In</a:t>
            </a:r>
          </a:p>
        </p:txBody>
      </p:sp>
      <p:sp>
        <p:nvSpPr>
          <p:cNvPr id="52" name="TextBox 51">
            <a:extLst>
              <a:ext uri="{FF2B5EF4-FFF2-40B4-BE49-F238E27FC236}">
                <a16:creationId xmlns:a16="http://schemas.microsoft.com/office/drawing/2014/main" id="{7B71E04B-5EDE-434A-BDF8-B922494E5B1D}"/>
              </a:ext>
            </a:extLst>
          </p:cNvPr>
          <p:cNvSpPr txBox="1"/>
          <p:nvPr/>
        </p:nvSpPr>
        <p:spPr>
          <a:xfrm>
            <a:off x="6137270" y="1224997"/>
            <a:ext cx="2466610" cy="369332"/>
          </a:xfrm>
          <a:prstGeom prst="rect">
            <a:avLst/>
          </a:prstGeom>
          <a:solidFill>
            <a:schemeClr val="tx1">
              <a:lumMod val="65000"/>
              <a:lumOff val="35000"/>
            </a:schemeClr>
          </a:solidFill>
        </p:spPr>
        <p:txBody>
          <a:bodyPr wrap="square" tIns="91440" bIns="91440" rtlCol="0">
            <a:spAutoFit/>
          </a:bodyPr>
          <a:lstStyle/>
          <a:p>
            <a:pPr algn="ctr"/>
            <a:r>
              <a:rPr lang="en-US" sz="1200" dirty="0">
                <a:solidFill>
                  <a:schemeClr val="bg1"/>
                </a:solidFill>
                <a:latin typeface="Arial"/>
                <a:cs typeface="Arial"/>
              </a:rPr>
              <a:t>Maintenance</a:t>
            </a:r>
          </a:p>
        </p:txBody>
      </p:sp>
      <p:sp>
        <p:nvSpPr>
          <p:cNvPr id="53" name="TextBox 52">
            <a:extLst>
              <a:ext uri="{FF2B5EF4-FFF2-40B4-BE49-F238E27FC236}">
                <a16:creationId xmlns:a16="http://schemas.microsoft.com/office/drawing/2014/main" id="{9305DA65-57AD-4E4A-BD0D-FB4E4569391A}"/>
              </a:ext>
            </a:extLst>
          </p:cNvPr>
          <p:cNvSpPr txBox="1"/>
          <p:nvPr/>
        </p:nvSpPr>
        <p:spPr>
          <a:xfrm>
            <a:off x="6018639" y="1839080"/>
            <a:ext cx="269626" cy="276999"/>
          </a:xfrm>
          <a:prstGeom prst="rect">
            <a:avLst/>
          </a:prstGeom>
          <a:noFill/>
        </p:spPr>
        <p:txBody>
          <a:bodyPr wrap="none" rtlCol="0">
            <a:spAutoFit/>
          </a:bodyPr>
          <a:lstStyle/>
          <a:p>
            <a:pPr algn="ctr"/>
            <a:r>
              <a:rPr lang="en-US" sz="1200" dirty="0">
                <a:latin typeface="Arial"/>
                <a:cs typeface="Arial"/>
              </a:rPr>
              <a:t>4</a:t>
            </a:r>
          </a:p>
        </p:txBody>
      </p:sp>
      <p:sp>
        <p:nvSpPr>
          <p:cNvPr id="55" name="TextBox 54">
            <a:extLst>
              <a:ext uri="{FF2B5EF4-FFF2-40B4-BE49-F238E27FC236}">
                <a16:creationId xmlns:a16="http://schemas.microsoft.com/office/drawing/2014/main" id="{6E6009DC-B16A-DB49-A50C-441705A5368F}"/>
              </a:ext>
            </a:extLst>
          </p:cNvPr>
          <p:cNvSpPr txBox="1"/>
          <p:nvPr/>
        </p:nvSpPr>
        <p:spPr>
          <a:xfrm>
            <a:off x="5841123" y="1651967"/>
            <a:ext cx="574646" cy="276999"/>
          </a:xfrm>
          <a:prstGeom prst="rect">
            <a:avLst/>
          </a:prstGeom>
          <a:noFill/>
        </p:spPr>
        <p:txBody>
          <a:bodyPr wrap="none" rtlCol="0">
            <a:spAutoFit/>
          </a:bodyPr>
          <a:lstStyle/>
          <a:p>
            <a:pPr algn="ctr"/>
            <a:r>
              <a:rPr lang="en-US" sz="1200" dirty="0">
                <a:latin typeface="Arial"/>
                <a:cs typeface="Arial"/>
              </a:rPr>
              <a:t>Week</a:t>
            </a:r>
          </a:p>
        </p:txBody>
      </p:sp>
      <p:cxnSp>
        <p:nvCxnSpPr>
          <p:cNvPr id="17" name="Straight Arrow Connector 16">
            <a:extLst>
              <a:ext uri="{FF2B5EF4-FFF2-40B4-BE49-F238E27FC236}">
                <a16:creationId xmlns:a16="http://schemas.microsoft.com/office/drawing/2014/main" id="{543F6B83-001A-DE40-9FAB-80CB51813DA6}"/>
              </a:ext>
            </a:extLst>
          </p:cNvPr>
          <p:cNvCxnSpPr>
            <a:cxnSpLocks/>
          </p:cNvCxnSpPr>
          <p:nvPr/>
        </p:nvCxnSpPr>
        <p:spPr>
          <a:xfrm flipV="1">
            <a:off x="4572000" y="2691627"/>
            <a:ext cx="420721" cy="22054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D8A9761-A25D-E945-97BA-24DA9DC70C9A}"/>
              </a:ext>
            </a:extLst>
          </p:cNvPr>
          <p:cNvSpPr txBox="1"/>
          <p:nvPr/>
        </p:nvSpPr>
        <p:spPr>
          <a:xfrm>
            <a:off x="8328711" y="1839080"/>
            <a:ext cx="354585" cy="276999"/>
          </a:xfrm>
          <a:prstGeom prst="rect">
            <a:avLst/>
          </a:prstGeom>
          <a:noFill/>
        </p:spPr>
        <p:txBody>
          <a:bodyPr wrap="none" rtlCol="0">
            <a:spAutoFit/>
          </a:bodyPr>
          <a:lstStyle/>
          <a:p>
            <a:pPr algn="ctr"/>
            <a:r>
              <a:rPr lang="en-US" sz="1200" dirty="0">
                <a:latin typeface="Arial"/>
                <a:cs typeface="Arial"/>
              </a:rPr>
              <a:t>48</a:t>
            </a:r>
          </a:p>
        </p:txBody>
      </p:sp>
      <p:sp>
        <p:nvSpPr>
          <p:cNvPr id="23" name="TextBox 22">
            <a:extLst>
              <a:ext uri="{FF2B5EF4-FFF2-40B4-BE49-F238E27FC236}">
                <a16:creationId xmlns:a16="http://schemas.microsoft.com/office/drawing/2014/main" id="{88384E4A-9922-5B4C-90C0-57B476ED9BDE}"/>
              </a:ext>
            </a:extLst>
          </p:cNvPr>
          <p:cNvSpPr txBox="1"/>
          <p:nvPr/>
        </p:nvSpPr>
        <p:spPr>
          <a:xfrm>
            <a:off x="8140034" y="1651967"/>
            <a:ext cx="574646" cy="276999"/>
          </a:xfrm>
          <a:prstGeom prst="rect">
            <a:avLst/>
          </a:prstGeom>
          <a:noFill/>
        </p:spPr>
        <p:txBody>
          <a:bodyPr wrap="none" rtlCol="0">
            <a:spAutoFit/>
          </a:bodyPr>
          <a:lstStyle/>
          <a:p>
            <a:pPr algn="ctr"/>
            <a:r>
              <a:rPr lang="en-US" sz="1200" dirty="0">
                <a:latin typeface="Arial"/>
                <a:cs typeface="Arial"/>
              </a:rPr>
              <a:t>Week</a:t>
            </a:r>
          </a:p>
        </p:txBody>
      </p:sp>
      <p:sp>
        <p:nvSpPr>
          <p:cNvPr id="24" name="Rectangle 21">
            <a:extLst>
              <a:ext uri="{FF2B5EF4-FFF2-40B4-BE49-F238E27FC236}">
                <a16:creationId xmlns:a16="http://schemas.microsoft.com/office/drawing/2014/main" id="{386080E7-E82C-E644-ABCD-DD222AC4EC4A}"/>
              </a:ext>
            </a:extLst>
          </p:cNvPr>
          <p:cNvSpPr>
            <a:spLocks noChangeArrowheads="1"/>
          </p:cNvSpPr>
          <p:nvPr/>
        </p:nvSpPr>
        <p:spPr bwMode="ltGray">
          <a:xfrm>
            <a:off x="5028480" y="2241660"/>
            <a:ext cx="1108790" cy="685800"/>
          </a:xfrm>
          <a:prstGeom prst="rect">
            <a:avLst/>
          </a:prstGeom>
          <a:solidFill>
            <a:schemeClr val="bg1">
              <a:lumMod val="85000"/>
              <a:alpha val="72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CAB + RPV</a:t>
            </a:r>
            <a:endParaRPr lang="en-US" sz="1200" dirty="0">
              <a:solidFill>
                <a:srgbClr val="000000"/>
              </a:solidFill>
              <a:latin typeface="Arial"/>
              <a:cs typeface="Arial"/>
            </a:endParaRPr>
          </a:p>
        </p:txBody>
      </p:sp>
      <p:sp>
        <p:nvSpPr>
          <p:cNvPr id="25" name="TextBox 24">
            <a:extLst>
              <a:ext uri="{FF2B5EF4-FFF2-40B4-BE49-F238E27FC236}">
                <a16:creationId xmlns:a16="http://schemas.microsoft.com/office/drawing/2014/main" id="{76B8C938-6F63-B44F-ADBB-5F08CF2994C3}"/>
              </a:ext>
            </a:extLst>
          </p:cNvPr>
          <p:cNvSpPr txBox="1"/>
          <p:nvPr/>
        </p:nvSpPr>
        <p:spPr>
          <a:xfrm>
            <a:off x="4988724" y="4301162"/>
            <a:ext cx="3524353" cy="253916"/>
          </a:xfrm>
          <a:prstGeom prst="rect">
            <a:avLst/>
          </a:prstGeom>
          <a:solidFill>
            <a:schemeClr val="bg1">
              <a:lumMod val="95000"/>
            </a:schemeClr>
          </a:solidFill>
        </p:spPr>
        <p:txBody>
          <a:bodyPr wrap="square" rtlCol="0">
            <a:spAutoFit/>
          </a:bodyPr>
          <a:lstStyle/>
          <a:p>
            <a:r>
              <a:rPr lang="en-US" sz="1050" dirty="0">
                <a:latin typeface="Arial" panose="020B0604020202020204" pitchFamily="34" charset="0"/>
                <a:cs typeface="Arial" panose="020B0604020202020204" pitchFamily="34" charset="0"/>
              </a:rPr>
              <a:t>Abbreviations: CAB = cabotegravir; RPV = </a:t>
            </a:r>
            <a:r>
              <a:rPr lang="en-US" sz="1050" dirty="0" err="1">
                <a:latin typeface="Arial" panose="020B0604020202020204" pitchFamily="34" charset="0"/>
                <a:cs typeface="Arial" panose="020B0604020202020204" pitchFamily="34" charset="0"/>
              </a:rPr>
              <a:t>rilpivirine</a:t>
            </a:r>
            <a:endParaRPr lang="en-US" sz="105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99A8A013-615B-4940-81F0-F3760177F130}"/>
              </a:ext>
            </a:extLst>
          </p:cNvPr>
          <p:cNvCxnSpPr>
            <a:cxnSpLocks/>
          </p:cNvCxnSpPr>
          <p:nvPr/>
        </p:nvCxnSpPr>
        <p:spPr>
          <a:xfrm>
            <a:off x="4572000" y="2926245"/>
            <a:ext cx="420721" cy="22054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riangle 18">
            <a:extLst>
              <a:ext uri="{FF2B5EF4-FFF2-40B4-BE49-F238E27FC236}">
                <a16:creationId xmlns:a16="http://schemas.microsoft.com/office/drawing/2014/main" id="{036DC065-7FA7-B19E-395C-BAECCE50D1CB}"/>
              </a:ext>
            </a:extLst>
          </p:cNvPr>
          <p:cNvSpPr/>
          <p:nvPr/>
        </p:nvSpPr>
        <p:spPr>
          <a:xfrm flipV="1">
            <a:off x="6108206" y="2067115"/>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E3F63B25-6FC3-B35F-1BE2-76970C65044E}"/>
              </a:ext>
            </a:extLst>
          </p:cNvPr>
          <p:cNvSpPr/>
          <p:nvPr/>
        </p:nvSpPr>
        <p:spPr>
          <a:xfrm flipV="1">
            <a:off x="8467357" y="2067115"/>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78642"/>
      </p:ext>
    </p:extLst>
  </p:cSld>
  <p:clrMapOvr>
    <a:masterClrMapping/>
  </p:clrMapOvr>
  <p:transition spd="slow" advTm="80288"/>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2654755517"/>
              </p:ext>
            </p:extLst>
          </p:nvPr>
        </p:nvGraphicFramePr>
        <p:xfrm>
          <a:off x="690771" y="1371601"/>
          <a:ext cx="7772400"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7"/>
            <a:ext cx="742950" cy="253916"/>
          </a:xfrm>
          <a:prstGeom prst="rect">
            <a:avLst/>
          </a:prstGeom>
          <a:noFill/>
        </p:spPr>
        <p:txBody>
          <a:bodyPr wrap="square" rtlCol="0" anchor="ctr" anchorCtr="1">
            <a:spAutoFit/>
          </a:bodyPr>
          <a:lstStyle/>
          <a:p>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771650" y="4470127"/>
            <a:ext cx="5657850"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HIV RNA ≥50 copies/mL at 48 weeks: 2 % CAB + RPV, 1% 3-drug oral ART </a:t>
            </a:r>
          </a:p>
        </p:txBody>
      </p:sp>
      <p:sp>
        <p:nvSpPr>
          <p:cNvPr id="8" name="TextBox 7">
            <a:extLst>
              <a:ext uri="{FF2B5EF4-FFF2-40B4-BE49-F238E27FC236}">
                <a16:creationId xmlns:a16="http://schemas.microsoft.com/office/drawing/2014/main" id="{626EDDAA-F985-524F-A8E3-36EA08AAE63F}"/>
              </a:ext>
            </a:extLst>
          </p:cNvPr>
          <p:cNvSpPr txBox="1"/>
          <p:nvPr/>
        </p:nvSpPr>
        <p:spPr>
          <a:xfrm>
            <a:off x="3332293" y="3890055"/>
            <a:ext cx="742950" cy="276999"/>
          </a:xfrm>
          <a:prstGeom prst="rect">
            <a:avLst/>
          </a:prstGeom>
          <a:noFill/>
        </p:spPr>
        <p:txBody>
          <a:bodyPr wrap="square" rtlCol="0" anchor="ctr" anchorCtr="1">
            <a:spAutoFit/>
          </a:bodyPr>
          <a:lstStyle/>
          <a:p>
            <a:r>
              <a:rPr lang="en-US" sz="1200" dirty="0">
                <a:solidFill>
                  <a:srgbClr val="FFFFFF"/>
                </a:solidFill>
                <a:latin typeface="Arial"/>
              </a:rPr>
              <a:t>285/308</a:t>
            </a:r>
          </a:p>
        </p:txBody>
      </p:sp>
      <p:sp>
        <p:nvSpPr>
          <p:cNvPr id="10" name="TextBox 9">
            <a:extLst>
              <a:ext uri="{FF2B5EF4-FFF2-40B4-BE49-F238E27FC236}">
                <a16:creationId xmlns:a16="http://schemas.microsoft.com/office/drawing/2014/main" id="{C27765F4-B685-9D4C-92C1-4C1930574A29}"/>
              </a:ext>
            </a:extLst>
          </p:cNvPr>
          <p:cNvSpPr txBox="1"/>
          <p:nvPr/>
        </p:nvSpPr>
        <p:spPr>
          <a:xfrm>
            <a:off x="5867455" y="3890055"/>
            <a:ext cx="742950" cy="276999"/>
          </a:xfrm>
          <a:prstGeom prst="rect">
            <a:avLst/>
          </a:prstGeom>
          <a:noFill/>
        </p:spPr>
        <p:txBody>
          <a:bodyPr wrap="square" rtlCol="0" anchor="ctr" anchorCtr="1">
            <a:spAutoFit/>
          </a:bodyPr>
          <a:lstStyle/>
          <a:p>
            <a:r>
              <a:rPr lang="en-US" sz="1200" dirty="0">
                <a:solidFill>
                  <a:srgbClr val="FFFFFF"/>
                </a:solidFill>
                <a:latin typeface="Arial"/>
              </a:rPr>
              <a:t>294/308</a:t>
            </a:r>
          </a:p>
        </p:txBody>
      </p:sp>
    </p:spTree>
    <p:extLst>
      <p:ext uri="{BB962C8B-B14F-4D97-AF65-F5344CB8AC3E}">
        <p14:creationId xmlns:p14="http://schemas.microsoft.com/office/powerpoint/2010/main" val="840888928"/>
      </p:ext>
    </p:extLst>
  </p:cSld>
  <p:clrMapOvr>
    <a:masterClrMapping/>
  </p:clrMapOvr>
  <p:transition spd="slow" advTm="1476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5F2BBD-7BF4-7443-ADB9-53B59644F2CC}"/>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Results</a:t>
            </a:r>
          </a:p>
        </p:txBody>
      </p:sp>
      <p:sp>
        <p:nvSpPr>
          <p:cNvPr id="7" name="Text Placeholder 6">
            <a:extLst>
              <a:ext uri="{FF2B5EF4-FFF2-40B4-BE49-F238E27FC236}">
                <a16:creationId xmlns:a16="http://schemas.microsoft.com/office/drawing/2014/main" id="{7C237DE4-D544-7F44-AF0B-F98D507D3E25}"/>
              </a:ext>
            </a:extLst>
          </p:cNvPr>
          <p:cNvSpPr>
            <a:spLocks noGrp="1"/>
          </p:cNvSpPr>
          <p:nvPr>
            <p:ph type="body" sz="quarter" idx="14"/>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extLst>
              <p:ext uri="{D42A27DB-BD31-4B8C-83A1-F6EECF244321}">
                <p14:modId xmlns:p14="http://schemas.microsoft.com/office/powerpoint/2010/main" val="1977651567"/>
              </p:ext>
            </p:extLst>
          </p:nvPr>
        </p:nvGraphicFramePr>
        <p:xfrm>
          <a:off x="457200" y="1094142"/>
          <a:ext cx="8229600" cy="3576870"/>
        </p:xfrm>
        <a:graphic>
          <a:graphicData uri="http://schemas.openxmlformats.org/drawingml/2006/table">
            <a:tbl>
              <a:tblPr>
                <a:effectLst/>
              </a:tblPr>
              <a:tblGrid>
                <a:gridCol w="1719328">
                  <a:extLst>
                    <a:ext uri="{9D8B030D-6E8A-4147-A177-3AD203B41FA5}">
                      <a16:colId xmlns:a16="http://schemas.microsoft.com/office/drawing/2014/main" val="20000"/>
                    </a:ext>
                  </a:extLst>
                </a:gridCol>
                <a:gridCol w="1610041">
                  <a:extLst>
                    <a:ext uri="{9D8B030D-6E8A-4147-A177-3AD203B41FA5}">
                      <a16:colId xmlns:a16="http://schemas.microsoft.com/office/drawing/2014/main" val="20001"/>
                    </a:ext>
                  </a:extLst>
                </a:gridCol>
                <a:gridCol w="1589023">
                  <a:extLst>
                    <a:ext uri="{9D8B030D-6E8A-4147-A177-3AD203B41FA5}">
                      <a16:colId xmlns:a16="http://schemas.microsoft.com/office/drawing/2014/main" val="2239871560"/>
                    </a:ext>
                  </a:extLst>
                </a:gridCol>
                <a:gridCol w="1763299">
                  <a:extLst>
                    <a:ext uri="{9D8B030D-6E8A-4147-A177-3AD203B41FA5}">
                      <a16:colId xmlns:a16="http://schemas.microsoft.com/office/drawing/2014/main" val="20002"/>
                    </a:ext>
                  </a:extLst>
                </a:gridCol>
                <a:gridCol w="1547909">
                  <a:extLst>
                    <a:ext uri="{9D8B030D-6E8A-4147-A177-3AD203B41FA5}">
                      <a16:colId xmlns:a16="http://schemas.microsoft.com/office/drawing/2014/main" val="517719981"/>
                    </a:ext>
                  </a:extLst>
                </a:gridCol>
              </a:tblGrid>
              <a:tr h="51429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in the IM CAB-RPV arm with Viral Rebound Meeting Protocol-Defined Criteria for Genotype Resistance Testing</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48104">
                <a:tc rowSpan="2">
                  <a:txBody>
                    <a:bodyPr/>
                    <a:lstStyle/>
                    <a:p>
                      <a:pPr marL="18288"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Country, HIV-1 Subtype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A4A4A"/>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Baseline</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B7E89"/>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Virologic Failure</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alpha val="90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362175166"/>
                  </a:ext>
                </a:extLst>
              </a:tr>
              <a:tr h="591240">
                <a:tc vMerge="1">
                  <a:txBody>
                    <a:bodyPr/>
                    <a:lstStyle/>
                    <a:p>
                      <a:pPr marL="0" indent="0" algn="l"/>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NNRTI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B7E89"/>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0001"/>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A/A1</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E138E/A</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25,745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extLst>
                  <a:ext uri="{0D108BD9-81ED-4DB2-BD59-A6C34878D82A}">
                    <a16:rowId xmlns:a16="http://schemas.microsoft.com/office/drawing/2014/main" val="10002"/>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F, France, AG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V108V/I, E138K</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258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extLst>
                  <a:ext uri="{0D108BD9-81ED-4DB2-BD59-A6C34878D82A}">
                    <a16:rowId xmlns:a16="http://schemas.microsoft.com/office/drawing/2014/main" val="10003"/>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M, Russia, A/A1</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1841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N155H, L74I</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extLst>
                  <a:ext uri="{0D108BD9-81ED-4DB2-BD59-A6C34878D82A}">
                    <a16:rowId xmlns:a16="http://schemas.microsoft.com/office/drawing/2014/main" val="10004"/>
                  </a:ext>
                </a:extLst>
              </a:tr>
              <a:tr h="421690">
                <a:tc gridSpan="5">
                  <a:txBody>
                    <a:bodyPr/>
                    <a:lstStyle/>
                    <a:p>
                      <a:pPr marL="58738" marR="0" lvl="1" indent="0" algn="l" defTabSz="914400" rtl="0" eaLnBrk="1" fontAlgn="auto" latinLnBrk="0" hangingPunct="1">
                        <a:lnSpc>
                          <a:spcPts val="1000"/>
                        </a:lnSpc>
                        <a:spcBef>
                          <a:spcPts val="40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also 4 virologic failures in the oral ART arm; new RAMs detected included one G190S, one M184I, and one M230M/I.</a:t>
                      </a:r>
                    </a:p>
                    <a:p>
                      <a:pPr marL="58738" marR="0" lvl="1" indent="0" algn="l" defTabSz="914400" rtl="0" eaLnBrk="1" fontAlgn="auto" latinLnBrk="0" hangingPunct="1">
                        <a:lnSpc>
                          <a:spcPts val="1000"/>
                        </a:lnSpc>
                        <a:spcBef>
                          <a:spcPts val="40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Abbreviations: RAMs = resistance associated mutations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939112"/>
      </p:ext>
    </p:extLst>
  </p:cSld>
  <p:clrMapOvr>
    <a:masterClrMapping/>
  </p:clrMapOvr>
  <p:transition spd="slow" advTm="90933"/>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sz="18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Adverse Events</a:t>
            </a:r>
            <a:endParaRPr lang="en-US" sz="2325" dirty="0"/>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6" name="Group 65">
            <a:extLst>
              <a:ext uri="{FF2B5EF4-FFF2-40B4-BE49-F238E27FC236}">
                <a16:creationId xmlns:a16="http://schemas.microsoft.com/office/drawing/2014/main" id="{6343AA73-D6B6-EA45-80E8-449AE3A754D0}"/>
              </a:ext>
            </a:extLst>
          </p:cNvPr>
          <p:cNvGraphicFramePr>
            <a:graphicFrameLocks noGrp="1"/>
          </p:cNvGraphicFramePr>
          <p:nvPr>
            <p:extLst>
              <p:ext uri="{D42A27DB-BD31-4B8C-83A1-F6EECF244321}">
                <p14:modId xmlns:p14="http://schemas.microsoft.com/office/powerpoint/2010/main" val="2835458845"/>
              </p:ext>
            </p:extLst>
          </p:nvPr>
        </p:nvGraphicFramePr>
        <p:xfrm>
          <a:off x="960120" y="1002524"/>
          <a:ext cx="7223760" cy="3749040"/>
        </p:xfrm>
        <a:graphic>
          <a:graphicData uri="http://schemas.openxmlformats.org/drawingml/2006/table">
            <a:tbl>
              <a:tblPr>
                <a:effectLst/>
              </a:tblPr>
              <a:tblGrid>
                <a:gridCol w="3620426">
                  <a:extLst>
                    <a:ext uri="{9D8B030D-6E8A-4147-A177-3AD203B41FA5}">
                      <a16:colId xmlns:a16="http://schemas.microsoft.com/office/drawing/2014/main" val="20000"/>
                    </a:ext>
                  </a:extLst>
                </a:gridCol>
                <a:gridCol w="3603334">
                  <a:extLst>
                    <a:ext uri="{9D8B030D-6E8A-4147-A177-3AD203B41FA5}">
                      <a16:colId xmlns:a16="http://schemas.microsoft.com/office/drawing/2014/main" val="20001"/>
                    </a:ext>
                  </a:extLst>
                </a:gridCol>
              </a:tblGrid>
              <a:tr h="3556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Injection Site Reactions (ISRs)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extLst>
                  <a:ext uri="{0D108BD9-81ED-4DB2-BD59-A6C34878D82A}">
                    <a16:rowId xmlns:a16="http://schemas.microsoft.com/office/drawing/2014/main" val="10000"/>
                  </a:ext>
                </a:extLst>
              </a:tr>
              <a:tr h="442795">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Type of Reactions</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 with Reaction</a:t>
                      </a:r>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6A00"/>
                    </a:solidFill>
                  </a:tcPr>
                </a:tc>
                <a:extLst>
                  <a:ext uri="{0D108BD9-81ED-4DB2-BD59-A6C34878D82A}">
                    <a16:rowId xmlns:a16="http://schemas.microsoft.com/office/drawing/2014/main" val="10001"/>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Participants who received injections, 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0002"/>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Any reaction,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250 (81)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0004"/>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Pain,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231 (75)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4253887532"/>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Grade 3 pain,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568810395"/>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Pain leading to withdrawal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046866651"/>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Nodule,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37 (12)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202630435"/>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Induration,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 (10)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789613450"/>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Swelling,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 (7)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4079041313"/>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Median duration of reaction, days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2553226102"/>
                  </a:ext>
                </a:extLst>
              </a:tr>
              <a:tr h="261279">
                <a:tc gridSpan="2">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The majority of ISRs (99%) were grade 1-2; 88% resolved within 7 days.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29B">
                        <a:alpha val="9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7987670"/>
      </p:ext>
    </p:extLst>
  </p:cSld>
  <p:clrMapOvr>
    <a:masterClrMapping/>
  </p:clrMapOvr>
  <p:transition spd="slow" advTm="2791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IM Cabotegravir and IM </a:t>
            </a:r>
            <a:r>
              <a:rPr lang="en-US" sz="1800" b="0" dirty="0" err="1"/>
              <a:t>Rilpivirine</a:t>
            </a:r>
            <a:r>
              <a:rPr lang="en-US" sz="1800" b="0" dirty="0"/>
              <a:t> Every 2 Months for HIV Maintenance</a:t>
            </a:r>
            <a:br>
              <a:rPr lang="en-US" sz="2025" b="0" dirty="0"/>
            </a:br>
            <a:r>
              <a:rPr lang="en-US" sz="2025" b="0" dirty="0"/>
              <a:t> </a:t>
            </a:r>
            <a:r>
              <a:rPr lang="en-US" dirty="0"/>
              <a:t>ATLAS-2M</a:t>
            </a:r>
          </a:p>
        </p:txBody>
      </p:sp>
    </p:spTree>
    <p:extLst>
      <p:ext uri="{BB962C8B-B14F-4D97-AF65-F5344CB8AC3E}">
        <p14:creationId xmlns:p14="http://schemas.microsoft.com/office/powerpoint/2010/main" val="2867676333"/>
      </p:ext>
    </p:extLst>
  </p:cSld>
  <p:clrMapOvr>
    <a:masterClrMapping/>
  </p:clrMapOvr>
  <p:transition spd="slow" advTm="2308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543F6B83-001A-DE40-9FAB-80CB51813DA6}"/>
              </a:ext>
            </a:extLst>
          </p:cNvPr>
          <p:cNvCxnSpPr>
            <a:cxnSpLocks/>
          </p:cNvCxnSpPr>
          <p:nvPr/>
        </p:nvCxnSpPr>
        <p:spPr>
          <a:xfrm flipV="1">
            <a:off x="4259812" y="2512930"/>
            <a:ext cx="288749" cy="182306"/>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74EF16A-1305-9941-9C30-864E900688F7}"/>
              </a:ext>
            </a:extLst>
          </p:cNvPr>
          <p:cNvCxnSpPr>
            <a:cxnSpLocks/>
          </p:cNvCxnSpPr>
          <p:nvPr/>
        </p:nvCxnSpPr>
        <p:spPr>
          <a:xfrm>
            <a:off x="4259812" y="3026311"/>
            <a:ext cx="288749" cy="240026"/>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ATLAS-2M Study</a:t>
            </a:r>
            <a:r>
              <a:rPr lang="en-US" sz="2100" dirty="0"/>
              <a:t>: Design</a:t>
            </a:r>
          </a:p>
        </p:txBody>
      </p:sp>
      <p:sp>
        <p:nvSpPr>
          <p:cNvPr id="3" name="Text Placeholder 2"/>
          <p:cNvSpPr>
            <a:spLocks noGrp="1"/>
          </p:cNvSpPr>
          <p:nvPr>
            <p:ph type="body" sz="quarter" idx="16"/>
          </p:nvPr>
        </p:nvSpPr>
        <p:spPr/>
        <p:txBody>
          <a:bodyPr/>
          <a:lstStyle/>
          <a:p>
            <a:r>
              <a:rPr lang="en-US" dirty="0"/>
              <a:t>Source: Overton ET, et al. Lancet. 2020:396:1994-2005.</a:t>
            </a:r>
            <a:endParaRPr lang="en-US" dirty="0">
              <a:latin typeface="Arial" pitchFamily="31" charset="0"/>
            </a:endParaRPr>
          </a:p>
        </p:txBody>
      </p:sp>
      <p:sp>
        <p:nvSpPr>
          <p:cNvPr id="4" name="Content Placeholder 3">
            <a:extLst>
              <a:ext uri="{FF2B5EF4-FFF2-40B4-BE49-F238E27FC236}">
                <a16:creationId xmlns:a16="http://schemas.microsoft.com/office/drawing/2014/main" id="{CAD16FF0-E4F4-836B-E885-20DEC8DF04DA}"/>
              </a:ext>
            </a:extLst>
          </p:cNvPr>
          <p:cNvSpPr>
            <a:spLocks noGrp="1"/>
          </p:cNvSpPr>
          <p:nvPr>
            <p:ph sz="half" idx="2"/>
          </p:nvPr>
        </p:nvSpPr>
        <p:spPr>
          <a:xfrm>
            <a:off x="323852" y="1184225"/>
            <a:ext cx="4021420" cy="3387776"/>
          </a:xfrm>
        </p:spPr>
        <p:txBody>
          <a:bodyPr>
            <a:normAutofit fontScale="92500"/>
          </a:bodyPr>
          <a:lstStyle/>
          <a:p>
            <a:pPr>
              <a:lnSpc>
                <a:spcPts val="1800"/>
              </a:lnSpc>
            </a:pPr>
            <a:r>
              <a:rPr lang="en-US" sz="1400" b="1" dirty="0"/>
              <a:t>Background</a:t>
            </a:r>
            <a:r>
              <a:rPr lang="en-US" sz="1400" dirty="0"/>
              <a:t>: Phase 3, randomized, open-label trial assessing IM CAB plus IM RPV maintenance ART administered every 8 weeks versus every 4 weeks</a:t>
            </a:r>
          </a:p>
          <a:p>
            <a:pPr>
              <a:lnSpc>
                <a:spcPts val="1800"/>
              </a:lnSpc>
            </a:pPr>
            <a:r>
              <a:rPr lang="en-US" sz="1400" b="1" dirty="0"/>
              <a:t>Inclusion Criteria</a:t>
            </a:r>
          </a:p>
          <a:p>
            <a:pPr lvl="1">
              <a:lnSpc>
                <a:spcPts val="1800"/>
              </a:lnSpc>
            </a:pPr>
            <a:r>
              <a:rPr lang="en-US" sz="1400" dirty="0"/>
              <a:t>Age ≥18 years</a:t>
            </a:r>
          </a:p>
          <a:p>
            <a:pPr lvl="1">
              <a:lnSpc>
                <a:spcPts val="1800"/>
              </a:lnSpc>
            </a:pPr>
            <a:r>
              <a:rPr lang="en-US" sz="1400" dirty="0"/>
              <a:t>Taking an uninterrupted first or second oral standard of care ART regimen for ≥6 months</a:t>
            </a:r>
          </a:p>
          <a:p>
            <a:pPr lvl="1">
              <a:lnSpc>
                <a:spcPts val="1800"/>
              </a:lnSpc>
            </a:pPr>
            <a:r>
              <a:rPr lang="en-US" sz="1400" dirty="0"/>
              <a:t>HIV RNA &lt;50 copies/mL ≥6 months at screening and &gt;2x in prior year</a:t>
            </a:r>
          </a:p>
          <a:p>
            <a:pPr lvl="1">
              <a:lnSpc>
                <a:spcPts val="1800"/>
              </a:lnSpc>
            </a:pPr>
            <a:r>
              <a:rPr lang="en-US" sz="1400" dirty="0"/>
              <a:t>No history of virologic failure</a:t>
            </a:r>
          </a:p>
          <a:p>
            <a:pPr lvl="1">
              <a:lnSpc>
                <a:spcPts val="1800"/>
              </a:lnSpc>
            </a:pPr>
            <a:r>
              <a:rPr lang="en-US" sz="1400" dirty="0"/>
              <a:t>No INSTI or NNRTI resistance, except that K103N mutation allowed</a:t>
            </a:r>
          </a:p>
        </p:txBody>
      </p:sp>
      <p:cxnSp>
        <p:nvCxnSpPr>
          <p:cNvPr id="43" name="Straight Connector 42">
            <a:extLst>
              <a:ext uri="{FF2B5EF4-FFF2-40B4-BE49-F238E27FC236}">
                <a16:creationId xmlns:a16="http://schemas.microsoft.com/office/drawing/2014/main" id="{BC222C6F-4BCA-1243-95E9-C02406E764F3}"/>
              </a:ext>
            </a:extLst>
          </p:cNvPr>
          <p:cNvCxnSpPr>
            <a:cxnSpLocks/>
          </p:cNvCxnSpPr>
          <p:nvPr/>
        </p:nvCxnSpPr>
        <p:spPr>
          <a:xfrm flipH="1">
            <a:off x="5532053" y="1911921"/>
            <a:ext cx="0" cy="27432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Rectangle 21">
            <a:extLst>
              <a:ext uri="{FF2B5EF4-FFF2-40B4-BE49-F238E27FC236}">
                <a16:creationId xmlns:a16="http://schemas.microsoft.com/office/drawing/2014/main" id="{8FAC9600-9C5A-7441-8A80-A17DE5E7781E}"/>
              </a:ext>
            </a:extLst>
          </p:cNvPr>
          <p:cNvSpPr>
            <a:spLocks noChangeArrowheads="1"/>
          </p:cNvSpPr>
          <p:nvPr/>
        </p:nvSpPr>
        <p:spPr bwMode="ltGray">
          <a:xfrm>
            <a:off x="5546915" y="2056372"/>
            <a:ext cx="3383431" cy="697973"/>
          </a:xfrm>
          <a:prstGeom prst="rect">
            <a:avLst/>
          </a:prstGeom>
          <a:solidFill>
            <a:srgbClr val="704400">
              <a:alpha val="21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CAB 600 mg (3 mL) + RPV 900 mg (3 mL) </a:t>
            </a:r>
            <a:br>
              <a:rPr lang="en-US" sz="1200" b="1" dirty="0">
                <a:solidFill>
                  <a:srgbClr val="000000"/>
                </a:solidFill>
                <a:latin typeface="Arial"/>
                <a:cs typeface="Arial"/>
              </a:rPr>
            </a:br>
            <a:r>
              <a:rPr lang="en-US" sz="1200" b="1" dirty="0">
                <a:solidFill>
                  <a:srgbClr val="000000"/>
                </a:solidFill>
                <a:latin typeface="Arial"/>
                <a:cs typeface="Arial"/>
              </a:rPr>
              <a:t>3 mL IM injections Every 8 weeks^</a:t>
            </a:r>
            <a:br>
              <a:rPr lang="en-US" sz="1200" b="1" dirty="0">
                <a:solidFill>
                  <a:srgbClr val="000000"/>
                </a:solidFill>
                <a:latin typeface="Arial"/>
                <a:cs typeface="Arial"/>
              </a:rPr>
            </a:br>
            <a:r>
              <a:rPr lang="en-US" sz="1050" dirty="0">
                <a:solidFill>
                  <a:srgbClr val="000000"/>
                </a:solidFill>
                <a:latin typeface="Arial"/>
                <a:cs typeface="Arial"/>
              </a:rPr>
              <a:t>(n = 522) </a:t>
            </a:r>
          </a:p>
        </p:txBody>
      </p:sp>
      <p:sp>
        <p:nvSpPr>
          <p:cNvPr id="51" name="TextBox 50">
            <a:extLst>
              <a:ext uri="{FF2B5EF4-FFF2-40B4-BE49-F238E27FC236}">
                <a16:creationId xmlns:a16="http://schemas.microsoft.com/office/drawing/2014/main" id="{6F09C733-FA30-9E40-AE86-A6F4EDD691AE}"/>
              </a:ext>
            </a:extLst>
          </p:cNvPr>
          <p:cNvSpPr txBox="1"/>
          <p:nvPr/>
        </p:nvSpPr>
        <p:spPr>
          <a:xfrm>
            <a:off x="4539416" y="1181046"/>
            <a:ext cx="978683" cy="276999"/>
          </a:xfrm>
          <a:prstGeom prst="rect">
            <a:avLst/>
          </a:prstGeom>
          <a:solidFill>
            <a:schemeClr val="bg1">
              <a:lumMod val="50000"/>
            </a:schemeClr>
          </a:solidFill>
        </p:spPr>
        <p:txBody>
          <a:bodyPr wrap="square" rtlCol="0">
            <a:spAutoFit/>
          </a:bodyPr>
          <a:lstStyle/>
          <a:p>
            <a:pPr algn="ctr"/>
            <a:r>
              <a:rPr lang="en-US" sz="1200" dirty="0">
                <a:solidFill>
                  <a:schemeClr val="bg1"/>
                </a:solidFill>
                <a:latin typeface="Arial"/>
                <a:cs typeface="Arial"/>
              </a:rPr>
              <a:t>Lead-In</a:t>
            </a:r>
          </a:p>
        </p:txBody>
      </p:sp>
      <p:sp>
        <p:nvSpPr>
          <p:cNvPr id="52" name="TextBox 51">
            <a:extLst>
              <a:ext uri="{FF2B5EF4-FFF2-40B4-BE49-F238E27FC236}">
                <a16:creationId xmlns:a16="http://schemas.microsoft.com/office/drawing/2014/main" id="{7B71E04B-5EDE-434A-BDF8-B922494E5B1D}"/>
              </a:ext>
            </a:extLst>
          </p:cNvPr>
          <p:cNvSpPr txBox="1"/>
          <p:nvPr/>
        </p:nvSpPr>
        <p:spPr>
          <a:xfrm>
            <a:off x="5532053" y="1181046"/>
            <a:ext cx="3398293"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a:t>
            </a:r>
          </a:p>
        </p:txBody>
      </p:sp>
      <p:sp>
        <p:nvSpPr>
          <p:cNvPr id="55" name="TextBox 54">
            <a:extLst>
              <a:ext uri="{FF2B5EF4-FFF2-40B4-BE49-F238E27FC236}">
                <a16:creationId xmlns:a16="http://schemas.microsoft.com/office/drawing/2014/main" id="{6E6009DC-B16A-DB49-A50C-441705A5368F}"/>
              </a:ext>
            </a:extLst>
          </p:cNvPr>
          <p:cNvSpPr txBox="1"/>
          <p:nvPr/>
        </p:nvSpPr>
        <p:spPr>
          <a:xfrm>
            <a:off x="5007296" y="1474333"/>
            <a:ext cx="1061388" cy="461665"/>
          </a:xfrm>
          <a:prstGeom prst="rect">
            <a:avLst/>
          </a:prstGeom>
          <a:noFill/>
        </p:spPr>
        <p:txBody>
          <a:bodyPr wrap="square" rtlCol="0">
            <a:spAutoFit/>
          </a:bodyPr>
          <a:lstStyle/>
          <a:p>
            <a:pPr algn="ctr"/>
            <a:r>
              <a:rPr lang="en-US" sz="1200" dirty="0">
                <a:latin typeface="Arial"/>
                <a:cs typeface="Arial"/>
              </a:rPr>
              <a:t>Week</a:t>
            </a:r>
            <a:br>
              <a:rPr lang="en-US" sz="1200" dirty="0">
                <a:latin typeface="Arial"/>
                <a:cs typeface="Arial"/>
              </a:rPr>
            </a:br>
            <a:r>
              <a:rPr lang="en-US" sz="1200" dirty="0">
                <a:latin typeface="Arial"/>
                <a:cs typeface="Arial"/>
              </a:rPr>
              <a:t>4</a:t>
            </a:r>
          </a:p>
        </p:txBody>
      </p:sp>
      <p:sp>
        <p:nvSpPr>
          <p:cNvPr id="23" name="TextBox 22">
            <a:extLst>
              <a:ext uri="{FF2B5EF4-FFF2-40B4-BE49-F238E27FC236}">
                <a16:creationId xmlns:a16="http://schemas.microsoft.com/office/drawing/2014/main" id="{88384E4A-9922-5B4C-90C0-57B476ED9BDE}"/>
              </a:ext>
            </a:extLst>
          </p:cNvPr>
          <p:cNvSpPr txBox="1"/>
          <p:nvPr/>
        </p:nvSpPr>
        <p:spPr>
          <a:xfrm>
            <a:off x="8454282" y="1474333"/>
            <a:ext cx="869172" cy="461665"/>
          </a:xfrm>
          <a:prstGeom prst="rect">
            <a:avLst/>
          </a:prstGeom>
          <a:noFill/>
        </p:spPr>
        <p:txBody>
          <a:bodyPr wrap="square" rtlCol="0">
            <a:spAutoFit/>
          </a:bodyPr>
          <a:lstStyle/>
          <a:p>
            <a:pPr algn="ctr"/>
            <a:r>
              <a:rPr lang="en-US" sz="1200" dirty="0">
                <a:latin typeface="Arial"/>
                <a:cs typeface="Arial"/>
              </a:rPr>
              <a:t>Week</a:t>
            </a:r>
            <a:br>
              <a:rPr lang="en-US" sz="1200" dirty="0">
                <a:latin typeface="Arial"/>
                <a:cs typeface="Arial"/>
              </a:rPr>
            </a:br>
            <a:r>
              <a:rPr lang="en-US" sz="1200" dirty="0">
                <a:latin typeface="Arial"/>
                <a:cs typeface="Arial"/>
              </a:rPr>
              <a:t>48</a:t>
            </a:r>
          </a:p>
        </p:txBody>
      </p:sp>
      <p:sp>
        <p:nvSpPr>
          <p:cNvPr id="24" name="Rectangle 21">
            <a:extLst>
              <a:ext uri="{FF2B5EF4-FFF2-40B4-BE49-F238E27FC236}">
                <a16:creationId xmlns:a16="http://schemas.microsoft.com/office/drawing/2014/main" id="{386080E7-E82C-E644-ABCD-DD222AC4EC4A}"/>
              </a:ext>
            </a:extLst>
          </p:cNvPr>
          <p:cNvSpPr>
            <a:spLocks noChangeArrowheads="1"/>
          </p:cNvSpPr>
          <p:nvPr/>
        </p:nvSpPr>
        <p:spPr bwMode="ltGray">
          <a:xfrm>
            <a:off x="4554431" y="2056372"/>
            <a:ext cx="963668" cy="697973"/>
          </a:xfrm>
          <a:prstGeom prst="rect">
            <a:avLst/>
          </a:prstGeom>
          <a:solidFill>
            <a:schemeClr val="bg1">
              <a:lumMod val="85000"/>
              <a:alpha val="5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a:t>
            </a:r>
            <a:br>
              <a:rPr lang="en-US" sz="1200" b="1" dirty="0">
                <a:solidFill>
                  <a:srgbClr val="000000"/>
                </a:solidFill>
                <a:latin typeface="Arial"/>
                <a:cs typeface="Arial"/>
              </a:rPr>
            </a:br>
            <a:r>
              <a:rPr lang="en-US" sz="1200" b="1" dirty="0">
                <a:solidFill>
                  <a:srgbClr val="000000"/>
                </a:solidFill>
                <a:latin typeface="Arial"/>
                <a:cs typeface="Arial"/>
              </a:rPr>
              <a:t>CAB + RPV</a:t>
            </a:r>
            <a:endParaRPr lang="en-US" sz="1200" dirty="0">
              <a:solidFill>
                <a:srgbClr val="000000"/>
              </a:solidFill>
              <a:latin typeface="Arial"/>
              <a:cs typeface="Arial"/>
            </a:endParaRPr>
          </a:p>
        </p:txBody>
      </p:sp>
      <p:sp>
        <p:nvSpPr>
          <p:cNvPr id="26" name="Rectangle 21">
            <a:extLst>
              <a:ext uri="{FF2B5EF4-FFF2-40B4-BE49-F238E27FC236}">
                <a16:creationId xmlns:a16="http://schemas.microsoft.com/office/drawing/2014/main" id="{975FBD3A-B3F1-A141-B7FA-08A2714225F2}"/>
              </a:ext>
            </a:extLst>
          </p:cNvPr>
          <p:cNvSpPr>
            <a:spLocks noChangeArrowheads="1"/>
          </p:cNvSpPr>
          <p:nvPr/>
        </p:nvSpPr>
        <p:spPr bwMode="ltGray">
          <a:xfrm>
            <a:off x="5537667" y="2915924"/>
            <a:ext cx="3392679" cy="697973"/>
          </a:xfrm>
          <a:prstGeom prst="rect">
            <a:avLst/>
          </a:prstGeom>
          <a:solidFill>
            <a:srgbClr val="B46D01">
              <a:alpha val="16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CAB 400 mg (2 mL) + RPV 600 mg (2 mL) </a:t>
            </a:r>
            <a:br>
              <a:rPr lang="en-US" sz="1200" b="1" dirty="0">
                <a:solidFill>
                  <a:srgbClr val="000000"/>
                </a:solidFill>
                <a:latin typeface="Arial"/>
                <a:cs typeface="Arial"/>
              </a:rPr>
            </a:br>
            <a:r>
              <a:rPr lang="en-US" sz="1200" b="1" dirty="0">
                <a:solidFill>
                  <a:srgbClr val="000000"/>
                </a:solidFill>
                <a:latin typeface="Arial"/>
                <a:cs typeface="Arial"/>
              </a:rPr>
              <a:t>2 mL IM Injections Every 4 weeks</a:t>
            </a:r>
            <a:r>
              <a:rPr lang="en-US" sz="1200" b="1" baseline="30000" dirty="0">
                <a:solidFill>
                  <a:srgbClr val="000000"/>
                </a:solidFill>
                <a:latin typeface="Arial"/>
                <a:cs typeface="Arial"/>
              </a:rPr>
              <a:t>#</a:t>
            </a:r>
            <a:br>
              <a:rPr lang="en-US" sz="1200" b="1" dirty="0">
                <a:solidFill>
                  <a:srgbClr val="000000"/>
                </a:solidFill>
                <a:latin typeface="Arial"/>
                <a:cs typeface="Arial"/>
              </a:rPr>
            </a:br>
            <a:r>
              <a:rPr lang="en-US" sz="1050" dirty="0">
                <a:solidFill>
                  <a:srgbClr val="000000"/>
                </a:solidFill>
                <a:latin typeface="Arial"/>
                <a:cs typeface="Arial"/>
              </a:rPr>
              <a:t>(n = 523) </a:t>
            </a:r>
          </a:p>
        </p:txBody>
      </p:sp>
      <p:sp>
        <p:nvSpPr>
          <p:cNvPr id="27" name="Rectangle 21">
            <a:extLst>
              <a:ext uri="{FF2B5EF4-FFF2-40B4-BE49-F238E27FC236}">
                <a16:creationId xmlns:a16="http://schemas.microsoft.com/office/drawing/2014/main" id="{DDB1BD92-2468-A344-9455-D38695D1449C}"/>
              </a:ext>
            </a:extLst>
          </p:cNvPr>
          <p:cNvSpPr>
            <a:spLocks noChangeArrowheads="1"/>
          </p:cNvSpPr>
          <p:nvPr/>
        </p:nvSpPr>
        <p:spPr bwMode="ltGray">
          <a:xfrm>
            <a:off x="4554431" y="2915924"/>
            <a:ext cx="963668" cy="697973"/>
          </a:xfrm>
          <a:prstGeom prst="rect">
            <a:avLst/>
          </a:prstGeom>
          <a:solidFill>
            <a:schemeClr val="bg1">
              <a:lumMod val="85000"/>
              <a:alpha val="5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a:t>
            </a:r>
            <a:br>
              <a:rPr lang="en-US" sz="1200" b="1" dirty="0">
                <a:solidFill>
                  <a:srgbClr val="000000"/>
                </a:solidFill>
                <a:latin typeface="Arial"/>
                <a:cs typeface="Arial"/>
              </a:rPr>
            </a:br>
            <a:r>
              <a:rPr lang="en-US" sz="1200" b="1" dirty="0">
                <a:solidFill>
                  <a:srgbClr val="000000"/>
                </a:solidFill>
                <a:latin typeface="Arial"/>
                <a:cs typeface="Arial"/>
              </a:rPr>
              <a:t>CAB + RPV</a:t>
            </a:r>
            <a:endParaRPr lang="en-US" sz="1200" dirty="0">
              <a:solidFill>
                <a:srgbClr val="000000"/>
              </a:solidFill>
              <a:latin typeface="Arial"/>
              <a:cs typeface="Arial"/>
            </a:endParaRPr>
          </a:p>
        </p:txBody>
      </p:sp>
      <p:sp>
        <p:nvSpPr>
          <p:cNvPr id="28" name="TextBox 27">
            <a:extLst>
              <a:ext uri="{FF2B5EF4-FFF2-40B4-BE49-F238E27FC236}">
                <a16:creationId xmlns:a16="http://schemas.microsoft.com/office/drawing/2014/main" id="{322364D5-1CD9-8A41-912A-FC94EF816990}"/>
              </a:ext>
            </a:extLst>
          </p:cNvPr>
          <p:cNvSpPr txBox="1"/>
          <p:nvPr/>
        </p:nvSpPr>
        <p:spPr>
          <a:xfrm>
            <a:off x="4547365" y="3700984"/>
            <a:ext cx="4445557" cy="1138773"/>
          </a:xfrm>
          <a:prstGeom prst="rect">
            <a:avLst/>
          </a:prstGeom>
          <a:solidFill>
            <a:schemeClr val="bg1">
              <a:lumMod val="95000"/>
            </a:schemeClr>
          </a:solidFill>
        </p:spPr>
        <p:txBody>
          <a:bodyPr wrap="square" rtlCol="0">
            <a:spAutoFit/>
          </a:bodyPr>
          <a:lstStyle/>
          <a:p>
            <a:pPr>
              <a:spcBef>
                <a:spcPts val="300"/>
              </a:spcBef>
            </a:pPr>
            <a:r>
              <a:rPr lang="en-US" sz="1050" dirty="0">
                <a:latin typeface="Arial" panose="020B0604020202020204" pitchFamily="34" charset="0"/>
                <a:cs typeface="Arial" panose="020B0604020202020204" pitchFamily="34" charset="0"/>
              </a:rPr>
              <a:t>*Some individuals enrolled from ATLAS trial; those already receiving IM CAB + RPV through ATLAS did not require oral lead-in for ATLAS-2M</a:t>
            </a:r>
          </a:p>
          <a:p>
            <a:pPr>
              <a:spcBef>
                <a:spcPts val="300"/>
              </a:spcBef>
            </a:pPr>
            <a:r>
              <a:rPr lang="en-US" sz="1050" dirty="0">
                <a:latin typeface="Arial" panose="020B0604020202020204" pitchFamily="34" charset="0"/>
                <a:cs typeface="Arial" panose="020B0604020202020204" pitchFamily="34" charset="0"/>
              </a:rPr>
              <a:t>^Participants first received loading doses of CAB 600 mg (3 mL) + RPV 900 mg (3 mL) 3 mL IM injections given at study weeks 4 and 8</a:t>
            </a:r>
          </a:p>
          <a:p>
            <a:pPr>
              <a:spcBef>
                <a:spcPts val="300"/>
              </a:spcBef>
            </a:pP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Participants first received loading dose of CAB 600 mg (3 mL) + RPV 900 mg (3 mL) 3 mL IM injections given at study week 4</a:t>
            </a:r>
          </a:p>
        </p:txBody>
      </p:sp>
      <p:cxnSp>
        <p:nvCxnSpPr>
          <p:cNvPr id="29" name="Straight Connector 28">
            <a:extLst>
              <a:ext uri="{FF2B5EF4-FFF2-40B4-BE49-F238E27FC236}">
                <a16:creationId xmlns:a16="http://schemas.microsoft.com/office/drawing/2014/main" id="{73707E65-FF51-F279-A8EC-634B12CC2709}"/>
              </a:ext>
            </a:extLst>
          </p:cNvPr>
          <p:cNvCxnSpPr>
            <a:cxnSpLocks/>
          </p:cNvCxnSpPr>
          <p:nvPr/>
        </p:nvCxnSpPr>
        <p:spPr>
          <a:xfrm flipH="1">
            <a:off x="8933279" y="1911921"/>
            <a:ext cx="0" cy="27432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759017"/>
      </p:ext>
    </p:extLst>
  </p:cSld>
  <p:clrMapOvr>
    <a:masterClrMapping/>
  </p:clrMapOvr>
  <p:transition spd="slow" advTm="369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8069-0313-E648-BFAF-20F3E21E1842}"/>
              </a:ext>
            </a:extLst>
          </p:cNvPr>
          <p:cNvSpPr>
            <a:spLocks noGrp="1"/>
          </p:cNvSpPr>
          <p:nvPr>
            <p:ph type="title"/>
          </p:nvPr>
        </p:nvSpPr>
        <p:spPr/>
        <p:txBody>
          <a:bodyPr/>
          <a:lstStyle/>
          <a:p>
            <a:r>
              <a:rPr lang="en-US" dirty="0"/>
              <a:t>Dr. Wood has no financial conflicts of interest or disclosures.</a:t>
            </a:r>
          </a:p>
        </p:txBody>
      </p:sp>
    </p:spTree>
    <p:extLst>
      <p:ext uri="{BB962C8B-B14F-4D97-AF65-F5344CB8AC3E}">
        <p14:creationId xmlns:p14="http://schemas.microsoft.com/office/powerpoint/2010/main" val="2328250722"/>
      </p:ext>
    </p:extLst>
  </p:cSld>
  <p:clrMapOvr>
    <a:masterClrMapping/>
  </p:clrMapOvr>
  <p:transition spd="slow" advTm="310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ATLAS-2M Study</a:t>
            </a:r>
            <a:r>
              <a:rPr lang="en-US" sz="21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Overton ET, et al. Lancet. 2020:396:1994-2005.</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3946557066"/>
              </p:ext>
            </p:extLst>
          </p:nvPr>
        </p:nvGraphicFramePr>
        <p:xfrm>
          <a:off x="640080" y="1343652"/>
          <a:ext cx="7863840"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61333" y="3802206"/>
            <a:ext cx="742950" cy="253916"/>
          </a:xfrm>
          <a:prstGeom prst="rect">
            <a:avLst/>
          </a:prstGeom>
          <a:noFill/>
        </p:spPr>
        <p:txBody>
          <a:bodyPr wrap="square" rtlCol="0" anchor="ctr" anchorCtr="1">
            <a:spAutoFit/>
          </a:bodyPr>
          <a:lstStyle/>
          <a:p>
            <a:r>
              <a:rPr lang="en-US" sz="1050" dirty="0">
                <a:solidFill>
                  <a:srgbClr val="FFFFFF"/>
                </a:solidFill>
                <a:latin typeface="Arial"/>
              </a:rPr>
              <a:t>484/523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26362" y="4485199"/>
            <a:ext cx="7177558"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HIV RNA ≥50 copies/mL at 48 weeks: 9/522 (2%) in q8-week arm, 5/523 (1%) in q4-week arm</a:t>
            </a:r>
          </a:p>
        </p:txBody>
      </p:sp>
      <p:sp>
        <p:nvSpPr>
          <p:cNvPr id="8" name="TextBox 7">
            <a:extLst>
              <a:ext uri="{FF2B5EF4-FFF2-40B4-BE49-F238E27FC236}">
                <a16:creationId xmlns:a16="http://schemas.microsoft.com/office/drawing/2014/main" id="{7C59665D-5C71-CB44-881E-18A1A7A9C81A}"/>
              </a:ext>
            </a:extLst>
          </p:cNvPr>
          <p:cNvSpPr txBox="1"/>
          <p:nvPr/>
        </p:nvSpPr>
        <p:spPr>
          <a:xfrm>
            <a:off x="2935142" y="3802206"/>
            <a:ext cx="742950" cy="253916"/>
          </a:xfrm>
          <a:prstGeom prst="rect">
            <a:avLst/>
          </a:prstGeom>
          <a:noFill/>
        </p:spPr>
        <p:txBody>
          <a:bodyPr wrap="square" rtlCol="0" anchor="ctr" anchorCtr="1">
            <a:spAutoFit/>
          </a:bodyPr>
          <a:lstStyle/>
          <a:p>
            <a:r>
              <a:rPr lang="en-US" sz="1050" dirty="0">
                <a:solidFill>
                  <a:srgbClr val="FFFFFF"/>
                </a:solidFill>
                <a:latin typeface="Arial"/>
              </a:rPr>
              <a:t>491/522</a:t>
            </a:r>
          </a:p>
        </p:txBody>
      </p:sp>
    </p:spTree>
    <p:extLst>
      <p:ext uri="{BB962C8B-B14F-4D97-AF65-F5344CB8AC3E}">
        <p14:creationId xmlns:p14="http://schemas.microsoft.com/office/powerpoint/2010/main" val="2363362169"/>
      </p:ext>
    </p:extLst>
  </p:cSld>
  <p:clrMapOvr>
    <a:masterClrMapping/>
  </p:clrMapOvr>
  <p:transition spd="slow" advTm="2849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5F2BBD-7BF4-7443-ADB9-53B59644F2CC}"/>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ATLAS-2M Study</a:t>
            </a:r>
            <a:r>
              <a:rPr lang="en-US" sz="2100" dirty="0"/>
              <a:t>: Results</a:t>
            </a:r>
          </a:p>
        </p:txBody>
      </p:sp>
      <p:sp>
        <p:nvSpPr>
          <p:cNvPr id="7" name="Text Placeholder 6">
            <a:extLst>
              <a:ext uri="{FF2B5EF4-FFF2-40B4-BE49-F238E27FC236}">
                <a16:creationId xmlns:a16="http://schemas.microsoft.com/office/drawing/2014/main" id="{7C237DE4-D544-7F44-AF0B-F98D507D3E25}"/>
              </a:ext>
            </a:extLst>
          </p:cNvPr>
          <p:cNvSpPr>
            <a:spLocks noGrp="1"/>
          </p:cNvSpPr>
          <p:nvPr>
            <p:ph type="body" sz="quarter" idx="14"/>
          </p:nvPr>
        </p:nvSpPr>
        <p:spPr/>
        <p:txBody>
          <a:bodyPr/>
          <a:lstStyle/>
          <a:p>
            <a:r>
              <a:rPr lang="en-US" dirty="0"/>
              <a:t>Source: Overton ET, et al. Lancet. 2020:396:1994-2005.</a:t>
            </a:r>
            <a:endParaRPr lang="en-US" dirty="0">
              <a:latin typeface="Arial" pitchFamily="31" charset="0"/>
            </a:endParaRP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extLst>
              <p:ext uri="{D42A27DB-BD31-4B8C-83A1-F6EECF244321}">
                <p14:modId xmlns:p14="http://schemas.microsoft.com/office/powerpoint/2010/main" val="1172080952"/>
              </p:ext>
            </p:extLst>
          </p:nvPr>
        </p:nvGraphicFramePr>
        <p:xfrm>
          <a:off x="417311" y="1061804"/>
          <a:ext cx="8321041" cy="3511931"/>
        </p:xfrm>
        <a:graphic>
          <a:graphicData uri="http://schemas.openxmlformats.org/drawingml/2006/table">
            <a:tbl>
              <a:tblPr>
                <a:effectLst/>
              </a:tblPr>
              <a:tblGrid>
                <a:gridCol w="1191911">
                  <a:extLst>
                    <a:ext uri="{9D8B030D-6E8A-4147-A177-3AD203B41FA5}">
                      <a16:colId xmlns:a16="http://schemas.microsoft.com/office/drawing/2014/main" val="20000"/>
                    </a:ext>
                  </a:extLst>
                </a:gridCol>
                <a:gridCol w="1425826">
                  <a:extLst>
                    <a:ext uri="{9D8B030D-6E8A-4147-A177-3AD203B41FA5}">
                      <a16:colId xmlns:a16="http://schemas.microsoft.com/office/drawing/2014/main" val="20001"/>
                    </a:ext>
                  </a:extLst>
                </a:gridCol>
                <a:gridCol w="1425826">
                  <a:extLst>
                    <a:ext uri="{9D8B030D-6E8A-4147-A177-3AD203B41FA5}">
                      <a16:colId xmlns:a16="http://schemas.microsoft.com/office/drawing/2014/main" val="2239871560"/>
                    </a:ext>
                  </a:extLst>
                </a:gridCol>
                <a:gridCol w="1425826">
                  <a:extLst>
                    <a:ext uri="{9D8B030D-6E8A-4147-A177-3AD203B41FA5}">
                      <a16:colId xmlns:a16="http://schemas.microsoft.com/office/drawing/2014/main" val="2646659511"/>
                    </a:ext>
                  </a:extLst>
                </a:gridCol>
                <a:gridCol w="1425826">
                  <a:extLst>
                    <a:ext uri="{9D8B030D-6E8A-4147-A177-3AD203B41FA5}">
                      <a16:colId xmlns:a16="http://schemas.microsoft.com/office/drawing/2014/main" val="20002"/>
                    </a:ext>
                  </a:extLst>
                </a:gridCol>
                <a:gridCol w="1425826">
                  <a:extLst>
                    <a:ext uri="{9D8B030D-6E8A-4147-A177-3AD203B41FA5}">
                      <a16:colId xmlns:a16="http://schemas.microsoft.com/office/drawing/2014/main" val="517719981"/>
                    </a:ext>
                  </a:extLst>
                </a:gridCol>
              </a:tblGrid>
              <a:tr h="544805">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with Viral Rebound Meeting Protocol-Defined Criteria for Genotype Resistance Testing</a:t>
                      </a:r>
                      <a:endParaRPr lang="en-US" sz="13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722364">
                <a:tc>
                  <a:txBody>
                    <a:bodyPr/>
                    <a:lstStyle/>
                    <a:p>
                      <a:pPr marL="0" indent="0" algn="l"/>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Total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Number of Participants</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Archived (Baseline) RPV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A494A"/>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Archived (Baseline) INSTI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4D2170"/>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RPV RAMs Detected at Time of VF</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A494A"/>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 Detected at Time of VF</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4D2170"/>
                    </a:solidFill>
                  </a:tcPr>
                </a:tc>
                <a:extLst>
                  <a:ext uri="{0D108BD9-81ED-4DB2-BD59-A6C34878D82A}">
                    <a16:rowId xmlns:a16="http://schemas.microsoft.com/office/drawing/2014/main" val="10001"/>
                  </a:ext>
                </a:extLst>
              </a:tr>
              <a:tr h="793451">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Q8 Weeks</a:t>
                      </a:r>
                    </a:p>
                  </a:txBody>
                  <a:tcPr marL="6858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20000"/>
                      </a:srgbClr>
                    </a:solidFill>
                  </a:tcPr>
                </a:tc>
                <a:extLst>
                  <a:ext uri="{0D108BD9-81ED-4DB2-BD59-A6C34878D82A}">
                    <a16:rowId xmlns:a16="http://schemas.microsoft.com/office/drawing/2014/main" val="10002"/>
                  </a:ext>
                </a:extLst>
              </a:tr>
              <a:tr h="793451">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Q4 Weeks</a:t>
                      </a:r>
                    </a:p>
                  </a:txBody>
                  <a:tcPr marL="6858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66922"/>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9582"/>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30000"/>
                      </a:srgbClr>
                    </a:solidFill>
                  </a:tcPr>
                </a:tc>
                <a:extLst>
                  <a:ext uri="{0D108BD9-81ED-4DB2-BD59-A6C34878D82A}">
                    <a16:rowId xmlns:a16="http://schemas.microsoft.com/office/drawing/2014/main" val="10003"/>
                  </a:ext>
                </a:extLst>
              </a:tr>
              <a:tr h="579213">
                <a:tc gridSpan="6">
                  <a:txBody>
                    <a:bodyPr/>
                    <a:lstStyle/>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*Detected by archive (DNA) genotype</a:t>
                      </a:r>
                    </a:p>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**One participant had RPV RAMs; the other an NNRTI polymorphism that reduced RPV activity &gt;100-fold</a:t>
                      </a:r>
                    </a:p>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 RAMs = resistance associated mutations; VF = virologic failure</a:t>
                      </a:r>
                    </a:p>
                  </a:txBody>
                  <a:tcPr marL="68580" marR="68580" marT="68580" marB="6858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55247380"/>
      </p:ext>
    </p:extLst>
  </p:cSld>
  <p:clrMapOvr>
    <a:masterClrMapping/>
  </p:clrMapOvr>
  <p:transition spd="slow" advTm="66026"/>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ATLAS-2M Study</a:t>
            </a:r>
            <a:r>
              <a:rPr lang="en-US" sz="2100" dirty="0"/>
              <a:t>: Results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Overton ET, et al. Lancet. 2020:396:1994-2005.</a:t>
            </a:r>
            <a:endParaRPr lang="en-US" dirty="0">
              <a:latin typeface="Arial" pitchFamily="31" charset="0"/>
            </a:endParaRPr>
          </a:p>
        </p:txBody>
      </p:sp>
      <p:graphicFrame>
        <p:nvGraphicFramePr>
          <p:cNvPr id="6" name="Group 65">
            <a:extLst>
              <a:ext uri="{FF2B5EF4-FFF2-40B4-BE49-F238E27FC236}">
                <a16:creationId xmlns:a16="http://schemas.microsoft.com/office/drawing/2014/main" id="{6343AA73-D6B6-EA45-80E8-449AE3A754D0}"/>
              </a:ext>
            </a:extLst>
          </p:cNvPr>
          <p:cNvGraphicFramePr>
            <a:graphicFrameLocks noGrp="1"/>
          </p:cNvGraphicFramePr>
          <p:nvPr>
            <p:extLst>
              <p:ext uri="{D42A27DB-BD31-4B8C-83A1-F6EECF244321}">
                <p14:modId xmlns:p14="http://schemas.microsoft.com/office/powerpoint/2010/main" val="2655857515"/>
              </p:ext>
            </p:extLst>
          </p:nvPr>
        </p:nvGraphicFramePr>
        <p:xfrm>
          <a:off x="454246" y="1044541"/>
          <a:ext cx="8229601" cy="3666749"/>
        </p:xfrm>
        <a:graphic>
          <a:graphicData uri="http://schemas.openxmlformats.org/drawingml/2006/table">
            <a:tbl>
              <a:tblPr>
                <a:effectLst/>
              </a:tblPr>
              <a:tblGrid>
                <a:gridCol w="2987597">
                  <a:extLst>
                    <a:ext uri="{9D8B030D-6E8A-4147-A177-3AD203B41FA5}">
                      <a16:colId xmlns:a16="http://schemas.microsoft.com/office/drawing/2014/main" val="20000"/>
                    </a:ext>
                  </a:extLst>
                </a:gridCol>
                <a:gridCol w="2621002">
                  <a:extLst>
                    <a:ext uri="{9D8B030D-6E8A-4147-A177-3AD203B41FA5}">
                      <a16:colId xmlns:a16="http://schemas.microsoft.com/office/drawing/2014/main" val="20001"/>
                    </a:ext>
                  </a:extLst>
                </a:gridCol>
                <a:gridCol w="2621002">
                  <a:extLst>
                    <a:ext uri="{9D8B030D-6E8A-4147-A177-3AD203B41FA5}">
                      <a16:colId xmlns:a16="http://schemas.microsoft.com/office/drawing/2014/main" val="2268791518"/>
                    </a:ext>
                  </a:extLst>
                </a:gridCol>
              </a:tblGrid>
              <a:tr h="32203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Injection Site Reactions (ISRs)*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476424">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Types of Reactions</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8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4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solidFill>
                  </a:tcPr>
                </a:tc>
                <a:extLst>
                  <a:ext uri="{0D108BD9-81ED-4DB2-BD59-A6C34878D82A}">
                    <a16:rowId xmlns:a16="http://schemas.microsoft.com/office/drawing/2014/main" val="10001"/>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Participants who received injections, n</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002"/>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Any reaction,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392 (76)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390 (75)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004"/>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Serious reaction,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 (0)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4253887532"/>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Reaction leading to discontinuation,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568810395"/>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Pain,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371 (72)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363 (70)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46866651"/>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Nodule,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 (10)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 (17)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202630435"/>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Induration,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41 (8)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 (8)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789613450"/>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Swelling,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 (6)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 (5)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4079041313"/>
                  </a:ext>
                </a:extLst>
              </a:tr>
              <a:tr h="328596">
                <a:tc gridSpan="3">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*The majority of ISRs (98%) were grade 1-2.</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87E00">
                        <a:alpha val="8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87E00">
                        <a:alpha val="8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0155784"/>
      </p:ext>
    </p:extLst>
  </p:cSld>
  <p:clrMapOvr>
    <a:masterClrMapping/>
  </p:clrMapOvr>
  <p:transition spd="slow" advTm="3214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800A-4C46-4E41-F81E-DD88A636AA84}"/>
              </a:ext>
            </a:extLst>
          </p:cNvPr>
          <p:cNvSpPr>
            <a:spLocks noGrp="1"/>
          </p:cNvSpPr>
          <p:nvPr>
            <p:ph type="title"/>
          </p:nvPr>
        </p:nvSpPr>
        <p:spPr/>
        <p:txBody>
          <a:bodyPr/>
          <a:lstStyle/>
          <a:p>
            <a:r>
              <a:rPr lang="en-US" dirty="0"/>
              <a:t>Long-Acting Cabotegravir-</a:t>
            </a:r>
            <a:r>
              <a:rPr lang="en-US" dirty="0" err="1"/>
              <a:t>Rilpivirine</a:t>
            </a:r>
            <a:r>
              <a:rPr lang="en-US" dirty="0"/>
              <a:t> Considerations if Adherence Challenges or Virologic Failure</a:t>
            </a:r>
          </a:p>
        </p:txBody>
      </p:sp>
    </p:spTree>
    <p:extLst>
      <p:ext uri="{BB962C8B-B14F-4D97-AF65-F5344CB8AC3E}">
        <p14:creationId xmlns:p14="http://schemas.microsoft.com/office/powerpoint/2010/main" val="3779299972"/>
      </p:ext>
    </p:extLst>
  </p:cSld>
  <p:clrMapOvr>
    <a:masterClrMapping/>
  </p:clrMapOvr>
  <p:transition spd="slow" advTm="29642"/>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8299-0B01-97C1-3B95-AF8FC8AC4451}"/>
              </a:ext>
            </a:extLst>
          </p:cNvPr>
          <p:cNvSpPr>
            <a:spLocks noGrp="1"/>
          </p:cNvSpPr>
          <p:nvPr>
            <p:ph type="title"/>
          </p:nvPr>
        </p:nvSpPr>
        <p:spPr/>
        <p:txBody>
          <a:bodyPr>
            <a:normAutofit/>
          </a:bodyPr>
          <a:lstStyle/>
          <a:p>
            <a:r>
              <a:rPr lang="en-US" sz="2000" dirty="0"/>
              <a:t>Long-Acting Cabotegravir-</a:t>
            </a:r>
            <a:r>
              <a:rPr lang="en-US" sz="2000" dirty="0" err="1"/>
              <a:t>Rilpivirine</a:t>
            </a:r>
            <a:r>
              <a:rPr lang="en-US" sz="2000" dirty="0"/>
              <a:t> (CAB-RPV) Considerations if Significant Adherence or Retention in Care Challenges</a:t>
            </a:r>
          </a:p>
        </p:txBody>
      </p:sp>
      <p:sp>
        <p:nvSpPr>
          <p:cNvPr id="3" name="Text Placeholder 2">
            <a:extLst>
              <a:ext uri="{FF2B5EF4-FFF2-40B4-BE49-F238E27FC236}">
                <a16:creationId xmlns:a16="http://schemas.microsoft.com/office/drawing/2014/main" id="{A57FCFF5-B91F-EA12-75D8-7322EF5FB960}"/>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graphicFrame>
        <p:nvGraphicFramePr>
          <p:cNvPr id="5" name="Diagram 4">
            <a:extLst>
              <a:ext uri="{FF2B5EF4-FFF2-40B4-BE49-F238E27FC236}">
                <a16:creationId xmlns:a16="http://schemas.microsoft.com/office/drawing/2014/main" id="{171B1171-E1D1-68E0-ED61-9508CC8424C2}"/>
              </a:ext>
            </a:extLst>
          </p:cNvPr>
          <p:cNvGraphicFramePr/>
          <p:nvPr>
            <p:extLst>
              <p:ext uri="{D42A27DB-BD31-4B8C-83A1-F6EECF244321}">
                <p14:modId xmlns:p14="http://schemas.microsoft.com/office/powerpoint/2010/main" val="3000301752"/>
              </p:ext>
            </p:extLst>
          </p:nvPr>
        </p:nvGraphicFramePr>
        <p:xfrm>
          <a:off x="1137128" y="1340949"/>
          <a:ext cx="6869744" cy="3072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015216"/>
      </p:ext>
    </p:extLst>
  </p:cSld>
  <p:clrMapOvr>
    <a:masterClrMapping/>
  </p:clrMapOvr>
  <p:transition spd="slow" advTm="44384"/>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78299-0B01-97C1-3B95-AF8FC8AC4451}"/>
              </a:ext>
            </a:extLst>
          </p:cNvPr>
          <p:cNvSpPr>
            <a:spLocks noGrp="1"/>
          </p:cNvSpPr>
          <p:nvPr>
            <p:ph type="title"/>
          </p:nvPr>
        </p:nvSpPr>
        <p:spPr/>
        <p:txBody>
          <a:bodyPr>
            <a:normAutofit/>
          </a:bodyPr>
          <a:lstStyle/>
          <a:p>
            <a:r>
              <a:rPr lang="en-US" sz="2000" dirty="0"/>
              <a:t>Long-Acting Cabotegravir-</a:t>
            </a:r>
            <a:r>
              <a:rPr lang="en-US" sz="2000" dirty="0" err="1"/>
              <a:t>Rilpivirine</a:t>
            </a:r>
            <a:r>
              <a:rPr lang="en-US" sz="2000" dirty="0"/>
              <a:t> (CAB-RPV) and Virologic Failure</a:t>
            </a:r>
          </a:p>
        </p:txBody>
      </p:sp>
      <p:sp>
        <p:nvSpPr>
          <p:cNvPr id="3" name="Text Placeholder 2">
            <a:extLst>
              <a:ext uri="{FF2B5EF4-FFF2-40B4-BE49-F238E27FC236}">
                <a16:creationId xmlns:a16="http://schemas.microsoft.com/office/drawing/2014/main" id="{A57FCFF5-B91F-EA12-75D8-7322EF5FB960}"/>
              </a:ext>
            </a:extLst>
          </p:cNvPr>
          <p:cNvSpPr>
            <a:spLocks noGrp="1"/>
          </p:cNvSpPr>
          <p:nvPr>
            <p:ph type="body" sz="quarter" idx="14"/>
          </p:nvPr>
        </p:nvSpPr>
        <p:spPr/>
        <p:txBody>
          <a:bodyPr/>
          <a:lstStyle/>
          <a:p>
            <a:r>
              <a:rPr lang="en-US" dirty="0"/>
              <a:t>Source: HHS Guidelines for Use of Antiretroviral Agents in Adults and Adolescents with HIV. Sept 21, 2022. </a:t>
            </a:r>
          </a:p>
        </p:txBody>
      </p:sp>
      <p:sp>
        <p:nvSpPr>
          <p:cNvPr id="6" name="Content Placeholder 5">
            <a:extLst>
              <a:ext uri="{FF2B5EF4-FFF2-40B4-BE49-F238E27FC236}">
                <a16:creationId xmlns:a16="http://schemas.microsoft.com/office/drawing/2014/main" id="{019DF0CE-4743-E9B0-567B-CFF82459F2C6}"/>
              </a:ext>
            </a:extLst>
          </p:cNvPr>
          <p:cNvSpPr>
            <a:spLocks noGrp="1"/>
          </p:cNvSpPr>
          <p:nvPr>
            <p:ph sz="half" idx="2"/>
          </p:nvPr>
        </p:nvSpPr>
        <p:spPr/>
        <p:txBody>
          <a:bodyPr>
            <a:normAutofit/>
          </a:bodyPr>
          <a:lstStyle/>
          <a:p>
            <a:r>
              <a:rPr lang="en-US" sz="2000" dirty="0"/>
              <a:t>Guidelines previously recommended checking resistance assay(s) within 4 weeks ART stoppage</a:t>
            </a:r>
          </a:p>
          <a:p>
            <a:r>
              <a:rPr lang="en-US" sz="2000" dirty="0"/>
              <a:t>Injectable CAB and RPV have very long half-lives</a:t>
            </a:r>
          </a:p>
          <a:p>
            <a:r>
              <a:rPr lang="en-US" sz="2000" dirty="0"/>
              <a:t>Resistance tests now recommended with virologic failure after CAB-RPV stoppage, regardless of time since last dose</a:t>
            </a:r>
          </a:p>
        </p:txBody>
      </p:sp>
    </p:spTree>
    <p:extLst>
      <p:ext uri="{BB962C8B-B14F-4D97-AF65-F5344CB8AC3E}">
        <p14:creationId xmlns:p14="http://schemas.microsoft.com/office/powerpoint/2010/main" val="3064082640"/>
      </p:ext>
    </p:extLst>
  </p:cSld>
  <p:clrMapOvr>
    <a:masterClrMapping/>
  </p:clrMapOvr>
  <p:transition spd="slow" advTm="79477"/>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B0DD2-C8C8-1150-AD24-5FC7A72E78FD}"/>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B2C0BAB7-EF70-BB36-D8A5-AB949135CD77}"/>
              </a:ext>
            </a:extLst>
          </p:cNvPr>
          <p:cNvSpPr>
            <a:spLocks noGrp="1"/>
          </p:cNvSpPr>
          <p:nvPr>
            <p:ph sz="half" idx="2"/>
          </p:nvPr>
        </p:nvSpPr>
        <p:spPr/>
        <p:txBody>
          <a:bodyPr>
            <a:normAutofit/>
          </a:bodyPr>
          <a:lstStyle/>
          <a:p>
            <a:r>
              <a:rPr lang="en-US" sz="2000" dirty="0"/>
              <a:t>Intramuscular cabotegravir-</a:t>
            </a:r>
            <a:r>
              <a:rPr lang="en-US" sz="2000" dirty="0" err="1"/>
              <a:t>rilpivirine</a:t>
            </a:r>
            <a:r>
              <a:rPr lang="en-US" sz="2000" dirty="0"/>
              <a:t> (CAB-RPV) is the first approved long-acting antiretroviral treatment regimen</a:t>
            </a:r>
          </a:p>
          <a:p>
            <a:r>
              <a:rPr lang="en-US" sz="2000" dirty="0"/>
              <a:t>Eligible patients are those taking a stable oral regimen with suppressed HIV RNA, no HBV, no CAB or RPV resistance</a:t>
            </a:r>
          </a:p>
          <a:p>
            <a:r>
              <a:rPr lang="en-US" sz="2000" dirty="0"/>
              <a:t>Must attend visits every 1 or 2 months for injections administered by a healthcare professional</a:t>
            </a:r>
          </a:p>
          <a:p>
            <a:r>
              <a:rPr lang="en-US" sz="2000" dirty="0"/>
              <a:t>Usage has been limited thus far due to clinical factors, insurance coverage, and logistical barriers</a:t>
            </a:r>
          </a:p>
          <a:p>
            <a:endParaRPr lang="en-US" sz="2000" dirty="0"/>
          </a:p>
        </p:txBody>
      </p:sp>
    </p:spTree>
    <p:extLst>
      <p:ext uri="{BB962C8B-B14F-4D97-AF65-F5344CB8AC3E}">
        <p14:creationId xmlns:p14="http://schemas.microsoft.com/office/powerpoint/2010/main" val="2488255053"/>
      </p:ext>
    </p:extLst>
  </p:cSld>
  <p:clrMapOvr>
    <a:masterClrMapping/>
  </p:clrMapOvr>
  <p:transition spd="slow" advTm="6096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5405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i="1" dirty="0"/>
              <a:t>Cabotegravir and </a:t>
            </a:r>
            <a:r>
              <a:rPr lang="en-US" sz="2000" i="1" dirty="0" err="1"/>
              <a:t>Rilpivirine</a:t>
            </a:r>
            <a:br>
              <a:rPr lang="en-US" sz="2000" dirty="0"/>
            </a:br>
            <a:r>
              <a:rPr lang="en-US" sz="2000" dirty="0"/>
              <a:t>Oral and Injectable Preparations</a:t>
            </a:r>
          </a:p>
        </p:txBody>
      </p:sp>
      <p:sp>
        <p:nvSpPr>
          <p:cNvPr id="18" name="Bent Arrow 17">
            <a:extLst>
              <a:ext uri="{FF2B5EF4-FFF2-40B4-BE49-F238E27FC236}">
                <a16:creationId xmlns:a16="http://schemas.microsoft.com/office/drawing/2014/main" id="{493BD16E-C491-0C47-8983-B13456894176}"/>
              </a:ext>
            </a:extLst>
          </p:cNvPr>
          <p:cNvSpPr/>
          <p:nvPr/>
        </p:nvSpPr>
        <p:spPr>
          <a:xfrm flipV="1">
            <a:off x="5741017"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9" name="Rounded Rectangle 18">
            <a:extLst>
              <a:ext uri="{FF2B5EF4-FFF2-40B4-BE49-F238E27FC236}">
                <a16:creationId xmlns:a16="http://schemas.microsoft.com/office/drawing/2014/main" id="{EEAADC5B-10A3-684E-9481-38A01F14D936}"/>
              </a:ext>
            </a:extLst>
          </p:cNvPr>
          <p:cNvSpPr/>
          <p:nvPr/>
        </p:nvSpPr>
        <p:spPr>
          <a:xfrm>
            <a:off x="6083917"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20" name="Rounded Rectangle 19">
            <a:extLst>
              <a:ext uri="{FF2B5EF4-FFF2-40B4-BE49-F238E27FC236}">
                <a16:creationId xmlns:a16="http://schemas.microsoft.com/office/drawing/2014/main" id="{86B1EDBB-19CA-2044-90BA-2303CBAA98A0}"/>
              </a:ext>
            </a:extLst>
          </p:cNvPr>
          <p:cNvSpPr/>
          <p:nvPr/>
        </p:nvSpPr>
        <p:spPr>
          <a:xfrm>
            <a:off x="7428013"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NNRTI</a:t>
            </a:r>
          </a:p>
        </p:txBody>
      </p:sp>
      <p:sp>
        <p:nvSpPr>
          <p:cNvPr id="21" name="Bent Arrow 20">
            <a:extLst>
              <a:ext uri="{FF2B5EF4-FFF2-40B4-BE49-F238E27FC236}">
                <a16:creationId xmlns:a16="http://schemas.microsoft.com/office/drawing/2014/main" id="{071535FB-A276-1C45-8030-1D234A04B029}"/>
              </a:ext>
            </a:extLst>
          </p:cNvPr>
          <p:cNvSpPr/>
          <p:nvPr/>
        </p:nvSpPr>
        <p:spPr>
          <a:xfrm flipV="1">
            <a:off x="7087753"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23" name="Rectangle 3">
            <a:extLst>
              <a:ext uri="{FF2B5EF4-FFF2-40B4-BE49-F238E27FC236}">
                <a16:creationId xmlns:a16="http://schemas.microsoft.com/office/drawing/2014/main" id="{284E69E7-9C1D-694D-AF6F-F92D380D3FAE}"/>
              </a:ext>
            </a:extLst>
          </p:cNvPr>
          <p:cNvSpPr>
            <a:spLocks noChangeArrowheads="1"/>
          </p:cNvSpPr>
          <p:nvPr/>
        </p:nvSpPr>
        <p:spPr bwMode="auto">
          <a:xfrm>
            <a:off x="5073593" y="3348907"/>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Cabotegravir  +  </a:t>
            </a:r>
            <a:r>
              <a:rPr lang="en-US" sz="1800" dirty="0" err="1">
                <a:solidFill>
                  <a:srgbClr val="000000"/>
                </a:solidFill>
                <a:latin typeface="Arial" pitchFamily="-107" charset="0"/>
                <a:ea typeface="Arial" pitchFamily="-107" charset="0"/>
                <a:cs typeface="Arial" pitchFamily="-107" charset="0"/>
              </a:rPr>
              <a:t>Rilpivirine</a:t>
            </a:r>
            <a:endParaRPr lang="en-US" sz="1800" dirty="0">
              <a:solidFill>
                <a:srgbClr val="000000"/>
              </a:solidFill>
              <a:latin typeface="Arial" pitchFamily="-107" charset="0"/>
              <a:ea typeface="Arial" pitchFamily="-107" charset="0"/>
              <a:cs typeface="Arial" pitchFamily="-107" charset="0"/>
            </a:endParaRPr>
          </a:p>
        </p:txBody>
      </p:sp>
      <p:sp>
        <p:nvSpPr>
          <p:cNvPr id="5" name="Rectangle 4">
            <a:extLst>
              <a:ext uri="{FF2B5EF4-FFF2-40B4-BE49-F238E27FC236}">
                <a16:creationId xmlns:a16="http://schemas.microsoft.com/office/drawing/2014/main" id="{CBB20466-8FDA-2044-ACB8-F1559A9828C0}"/>
              </a:ext>
            </a:extLst>
          </p:cNvPr>
          <p:cNvSpPr/>
          <p:nvPr/>
        </p:nvSpPr>
        <p:spPr>
          <a:xfrm>
            <a:off x="5073593"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CAF63F9A-2F64-0C42-858D-0D1E663EADF9}"/>
              </a:ext>
            </a:extLst>
          </p:cNvPr>
          <p:cNvSpPr/>
          <p:nvPr/>
        </p:nvSpPr>
        <p:spPr>
          <a:xfrm>
            <a:off x="908772"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908772" y="1168148"/>
            <a:ext cx="3276600" cy="342900"/>
          </a:xfrm>
          <a:prstGeom prst="rect">
            <a:avLst/>
          </a:prstGeom>
          <a:solidFill>
            <a:schemeClr val="bg1">
              <a:lumMod val="75000"/>
            </a:schemeClr>
          </a:solidFill>
          <a:ln w="19050">
            <a:noFill/>
            <a:miter lim="800000"/>
            <a:headEnd/>
            <a:tailEnd/>
          </a:ln>
          <a:scene3d>
            <a:camera prst="orthographicFront"/>
            <a:lightRig rig="threePt" dir="t"/>
          </a:scene3d>
          <a:sp3d>
            <a:bevelT/>
          </a:sp3d>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Optional Lead-In Oral Components</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5073593" y="1168148"/>
            <a:ext cx="3276600" cy="342900"/>
          </a:xfrm>
          <a:prstGeom prst="rect">
            <a:avLst/>
          </a:prstGeom>
          <a:solidFill>
            <a:schemeClr val="bg1">
              <a:lumMod val="75000"/>
            </a:schemeClr>
          </a:solidFill>
          <a:ln w="19050">
            <a:noFill/>
            <a:miter lim="800000"/>
            <a:headEnd/>
            <a:tailEnd/>
          </a:ln>
          <a:scene3d>
            <a:camera prst="orthographicFront"/>
            <a:lightRig rig="threePt" dir="t"/>
          </a:scene3d>
          <a:sp3d>
            <a:bevelT/>
          </a:sp3d>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Intramuscular Injection Components</a:t>
            </a:r>
          </a:p>
        </p:txBody>
      </p:sp>
      <p:sp>
        <p:nvSpPr>
          <p:cNvPr id="34" name="Bent Arrow 33">
            <a:extLst>
              <a:ext uri="{FF2B5EF4-FFF2-40B4-BE49-F238E27FC236}">
                <a16:creationId xmlns:a16="http://schemas.microsoft.com/office/drawing/2014/main" id="{E35794B3-B36A-8D40-976C-484324D20C72}"/>
              </a:ext>
            </a:extLst>
          </p:cNvPr>
          <p:cNvSpPr/>
          <p:nvPr/>
        </p:nvSpPr>
        <p:spPr>
          <a:xfrm flipV="1">
            <a:off x="1306355"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5" name="Rounded Rectangle 34">
            <a:extLst>
              <a:ext uri="{FF2B5EF4-FFF2-40B4-BE49-F238E27FC236}">
                <a16:creationId xmlns:a16="http://schemas.microsoft.com/office/drawing/2014/main" id="{0046F16E-40CF-DF49-9A6F-26DB58F8C1E4}"/>
              </a:ext>
            </a:extLst>
          </p:cNvPr>
          <p:cNvSpPr/>
          <p:nvPr/>
        </p:nvSpPr>
        <p:spPr>
          <a:xfrm>
            <a:off x="1602188"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36" name="Rounded Rectangle 35">
            <a:extLst>
              <a:ext uri="{FF2B5EF4-FFF2-40B4-BE49-F238E27FC236}">
                <a16:creationId xmlns:a16="http://schemas.microsoft.com/office/drawing/2014/main" id="{099E5464-B416-454F-B5F2-541FDED87C62}"/>
              </a:ext>
            </a:extLst>
          </p:cNvPr>
          <p:cNvSpPr/>
          <p:nvPr/>
        </p:nvSpPr>
        <p:spPr>
          <a:xfrm>
            <a:off x="3271568" y="4076793"/>
            <a:ext cx="873054" cy="22685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NNRTI</a:t>
            </a:r>
          </a:p>
        </p:txBody>
      </p:sp>
      <p:sp>
        <p:nvSpPr>
          <p:cNvPr id="37" name="Bent Arrow 36">
            <a:extLst>
              <a:ext uri="{FF2B5EF4-FFF2-40B4-BE49-F238E27FC236}">
                <a16:creationId xmlns:a16="http://schemas.microsoft.com/office/drawing/2014/main" id="{D97FB2BE-DBDE-6048-8457-4BCE4B9672DB}"/>
              </a:ext>
            </a:extLst>
          </p:cNvPr>
          <p:cNvSpPr/>
          <p:nvPr/>
        </p:nvSpPr>
        <p:spPr>
          <a:xfrm flipV="1">
            <a:off x="2985091"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8" name="Rounded Rectangle 37">
            <a:extLst>
              <a:ext uri="{FF2B5EF4-FFF2-40B4-BE49-F238E27FC236}">
                <a16:creationId xmlns:a16="http://schemas.microsoft.com/office/drawing/2014/main" id="{6F94C6DF-0010-BE4B-AD38-7A5CD60BCD38}"/>
              </a:ext>
            </a:extLst>
          </p:cNvPr>
          <p:cNvSpPr/>
          <p:nvPr/>
        </p:nvSpPr>
        <p:spPr>
          <a:xfrm>
            <a:off x="2719834" y="3648471"/>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25 mg</a:t>
            </a:r>
          </a:p>
        </p:txBody>
      </p:sp>
      <p:sp>
        <p:nvSpPr>
          <p:cNvPr id="40" name="Rounded Rectangle 39">
            <a:extLst>
              <a:ext uri="{FF2B5EF4-FFF2-40B4-BE49-F238E27FC236}">
                <a16:creationId xmlns:a16="http://schemas.microsoft.com/office/drawing/2014/main" id="{529B1492-18E5-594C-8E1F-F54E355B3044}"/>
              </a:ext>
            </a:extLst>
          </p:cNvPr>
          <p:cNvSpPr/>
          <p:nvPr/>
        </p:nvSpPr>
        <p:spPr>
          <a:xfrm>
            <a:off x="1032441" y="3648471"/>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30 </a:t>
            </a:r>
            <a:r>
              <a:rPr lang="en-US" sz="1500" dirty="0">
                <a:solidFill>
                  <a:srgbClr val="595959"/>
                </a:solidFill>
              </a:rPr>
              <a:t>mg</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915590" y="3348907"/>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Cabotegravir  +  </a:t>
            </a:r>
            <a:r>
              <a:rPr lang="en-US" sz="1800" dirty="0" err="1">
                <a:solidFill>
                  <a:srgbClr val="000000"/>
                </a:solidFill>
                <a:latin typeface="Arial" pitchFamily="-107" charset="0"/>
                <a:ea typeface="Arial" pitchFamily="-107" charset="0"/>
                <a:cs typeface="Arial" pitchFamily="-107" charset="0"/>
              </a:rPr>
              <a:t>Rilpivirine</a:t>
            </a:r>
            <a:endParaRPr lang="en-US" sz="1800" dirty="0">
              <a:solidFill>
                <a:srgbClr val="000000"/>
              </a:solidFill>
              <a:latin typeface="Arial" pitchFamily="-107" charset="0"/>
              <a:ea typeface="Arial" pitchFamily="-107" charset="0"/>
              <a:cs typeface="Arial" pitchFamily="-107" charset="0"/>
            </a:endParaRPr>
          </a:p>
        </p:txBody>
      </p:sp>
      <p:sp>
        <p:nvSpPr>
          <p:cNvPr id="33" name="Rounded Rectangle 32">
            <a:extLst>
              <a:ext uri="{FF2B5EF4-FFF2-40B4-BE49-F238E27FC236}">
                <a16:creationId xmlns:a16="http://schemas.microsoft.com/office/drawing/2014/main" id="{C2A27213-DB11-A142-8038-29F5133F488C}"/>
              </a:ext>
            </a:extLst>
          </p:cNvPr>
          <p:cNvSpPr/>
          <p:nvPr/>
        </p:nvSpPr>
        <p:spPr>
          <a:xfrm>
            <a:off x="5400097" y="3648471"/>
            <a:ext cx="1201005"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5959"/>
                </a:solidFill>
                <a:latin typeface="Arial" panose="020B0604020202020204" pitchFamily="34" charset="0"/>
                <a:cs typeface="Arial" panose="020B0604020202020204" pitchFamily="34" charset="0"/>
              </a:rPr>
              <a:t>200 mg/mL</a:t>
            </a:r>
            <a:endParaRPr lang="en-US" sz="1500" dirty="0">
              <a:solidFill>
                <a:srgbClr val="595959"/>
              </a:solidFill>
            </a:endParaRPr>
          </a:p>
        </p:txBody>
      </p:sp>
      <p:sp>
        <p:nvSpPr>
          <p:cNvPr id="39" name="Rounded Rectangle 38">
            <a:extLst>
              <a:ext uri="{FF2B5EF4-FFF2-40B4-BE49-F238E27FC236}">
                <a16:creationId xmlns:a16="http://schemas.microsoft.com/office/drawing/2014/main" id="{02CE1D27-3710-444D-A650-6D80ADB0CEE0}"/>
              </a:ext>
            </a:extLst>
          </p:cNvPr>
          <p:cNvSpPr/>
          <p:nvPr/>
        </p:nvSpPr>
        <p:spPr>
          <a:xfrm>
            <a:off x="6997785" y="3648471"/>
            <a:ext cx="1201005"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5959"/>
                </a:solidFill>
                <a:latin typeface="Arial" panose="020B0604020202020204" pitchFamily="34" charset="0"/>
                <a:cs typeface="Arial" panose="020B0604020202020204" pitchFamily="34" charset="0"/>
              </a:rPr>
              <a:t>300 mg/mL</a:t>
            </a:r>
            <a:endParaRPr lang="en-US" sz="1500" dirty="0">
              <a:solidFill>
                <a:srgbClr val="595959"/>
              </a:solidFill>
            </a:endParaRPr>
          </a:p>
        </p:txBody>
      </p:sp>
      <p:pic>
        <p:nvPicPr>
          <p:cNvPr id="32" name="Picture 31">
            <a:extLst>
              <a:ext uri="{FF2B5EF4-FFF2-40B4-BE49-F238E27FC236}">
                <a16:creationId xmlns:a16="http://schemas.microsoft.com/office/drawing/2014/main" id="{BE7AC52C-BB97-FC42-B891-9D626D04D4A7}"/>
              </a:ext>
            </a:extLst>
          </p:cNvPr>
          <p:cNvPicPr>
            <a:picLocks noChangeAspect="1"/>
          </p:cNvPicPr>
          <p:nvPr/>
        </p:nvPicPr>
        <p:blipFill>
          <a:blip r:embed="rId2"/>
          <a:stretch>
            <a:fillRect/>
          </a:stretch>
        </p:blipFill>
        <p:spPr>
          <a:xfrm rot="2700000">
            <a:off x="5667054" y="2021913"/>
            <a:ext cx="1144988" cy="1097280"/>
          </a:xfrm>
          <a:prstGeom prst="rect">
            <a:avLst/>
          </a:prstGeom>
        </p:spPr>
      </p:pic>
      <p:sp>
        <p:nvSpPr>
          <p:cNvPr id="44" name="Rounded Rectangle 43">
            <a:extLst>
              <a:ext uri="{FF2B5EF4-FFF2-40B4-BE49-F238E27FC236}">
                <a16:creationId xmlns:a16="http://schemas.microsoft.com/office/drawing/2014/main" id="{8EF93071-58B1-DD4C-A52E-B6D99538B122}"/>
              </a:ext>
            </a:extLst>
          </p:cNvPr>
          <p:cNvSpPr/>
          <p:nvPr/>
        </p:nvSpPr>
        <p:spPr>
          <a:xfrm>
            <a:off x="7559126" y="2945782"/>
            <a:ext cx="50151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err="1">
                <a:solidFill>
                  <a:schemeClr val="tx1"/>
                </a:solidFill>
              </a:rPr>
              <a:t>Rilpivirine</a:t>
            </a:r>
            <a:endParaRPr lang="en-US" sz="525" dirty="0">
              <a:solidFill>
                <a:schemeClr val="tx1"/>
              </a:solidFill>
            </a:endParaRPr>
          </a:p>
        </p:txBody>
      </p:sp>
      <p:pic>
        <p:nvPicPr>
          <p:cNvPr id="6" name="Picture 5">
            <a:extLst>
              <a:ext uri="{FF2B5EF4-FFF2-40B4-BE49-F238E27FC236}">
                <a16:creationId xmlns:a16="http://schemas.microsoft.com/office/drawing/2014/main" id="{BA1EB8BB-20CF-6040-AB4B-ABD9B84E1FB8}"/>
              </a:ext>
            </a:extLst>
          </p:cNvPr>
          <p:cNvPicPr>
            <a:picLocks noChangeAspect="1"/>
          </p:cNvPicPr>
          <p:nvPr/>
        </p:nvPicPr>
        <p:blipFill>
          <a:blip r:embed="rId3"/>
          <a:stretch>
            <a:fillRect/>
          </a:stretch>
        </p:blipFill>
        <p:spPr>
          <a:xfrm>
            <a:off x="5485545" y="2230656"/>
            <a:ext cx="489859" cy="1028700"/>
          </a:xfrm>
          <a:prstGeom prst="rect">
            <a:avLst/>
          </a:prstGeom>
        </p:spPr>
      </p:pic>
      <p:pic>
        <p:nvPicPr>
          <p:cNvPr id="8" name="Picture 7">
            <a:extLst>
              <a:ext uri="{FF2B5EF4-FFF2-40B4-BE49-F238E27FC236}">
                <a16:creationId xmlns:a16="http://schemas.microsoft.com/office/drawing/2014/main" id="{79768048-11FC-4447-B7C0-0E401745CD7F}"/>
              </a:ext>
            </a:extLst>
          </p:cNvPr>
          <p:cNvPicPr>
            <a:picLocks noChangeAspect="1"/>
          </p:cNvPicPr>
          <p:nvPr/>
        </p:nvPicPr>
        <p:blipFill>
          <a:blip r:embed="rId4"/>
          <a:stretch>
            <a:fillRect/>
          </a:stretch>
        </p:blipFill>
        <p:spPr>
          <a:xfrm>
            <a:off x="7583410" y="2127786"/>
            <a:ext cx="471488" cy="1131570"/>
          </a:xfrm>
          <a:prstGeom prst="rect">
            <a:avLst/>
          </a:prstGeom>
        </p:spPr>
      </p:pic>
      <p:sp>
        <p:nvSpPr>
          <p:cNvPr id="31" name="Rounded Rectangle 30">
            <a:extLst>
              <a:ext uri="{FF2B5EF4-FFF2-40B4-BE49-F238E27FC236}">
                <a16:creationId xmlns:a16="http://schemas.microsoft.com/office/drawing/2014/main" id="{565D8BF4-EEDF-2447-B6C3-68931F41F390}"/>
              </a:ext>
            </a:extLst>
          </p:cNvPr>
          <p:cNvSpPr/>
          <p:nvPr/>
        </p:nvSpPr>
        <p:spPr>
          <a:xfrm>
            <a:off x="5394006" y="2945782"/>
            <a:ext cx="65426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a:solidFill>
                  <a:schemeClr val="tx1"/>
                </a:solidFill>
              </a:rPr>
              <a:t>Cabotegravir</a:t>
            </a:r>
          </a:p>
        </p:txBody>
      </p:sp>
      <p:pic>
        <p:nvPicPr>
          <p:cNvPr id="13" name="Picture 12">
            <a:extLst>
              <a:ext uri="{FF2B5EF4-FFF2-40B4-BE49-F238E27FC236}">
                <a16:creationId xmlns:a16="http://schemas.microsoft.com/office/drawing/2014/main" id="{616855D7-4475-9043-9980-8ECE11DBE6AE}"/>
              </a:ext>
            </a:extLst>
          </p:cNvPr>
          <p:cNvPicPr>
            <a:picLocks noChangeAspect="1"/>
          </p:cNvPicPr>
          <p:nvPr/>
        </p:nvPicPr>
        <p:blipFill>
          <a:blip r:embed="rId5"/>
          <a:stretch>
            <a:fillRect/>
          </a:stretch>
        </p:blipFill>
        <p:spPr>
          <a:xfrm rot="2700000">
            <a:off x="6697827" y="2021914"/>
            <a:ext cx="1144991" cy="1097280"/>
          </a:xfrm>
          <a:prstGeom prst="rect">
            <a:avLst/>
          </a:prstGeom>
        </p:spPr>
      </p:pic>
      <p:sp>
        <p:nvSpPr>
          <p:cNvPr id="46" name="Rounded Rectangle 45">
            <a:extLst>
              <a:ext uri="{FF2B5EF4-FFF2-40B4-BE49-F238E27FC236}">
                <a16:creationId xmlns:a16="http://schemas.microsoft.com/office/drawing/2014/main" id="{EA32A36A-936D-8741-9071-DF3DC07902F7}"/>
              </a:ext>
            </a:extLst>
          </p:cNvPr>
          <p:cNvSpPr/>
          <p:nvPr/>
        </p:nvSpPr>
        <p:spPr>
          <a:xfrm>
            <a:off x="7488226" y="2945782"/>
            <a:ext cx="65426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err="1">
                <a:solidFill>
                  <a:schemeClr val="tx1"/>
                </a:solidFill>
              </a:rPr>
              <a:t>Rilpivirine</a:t>
            </a:r>
            <a:endParaRPr lang="en-US" sz="525" dirty="0">
              <a:solidFill>
                <a:schemeClr val="tx1"/>
              </a:solidFill>
            </a:endParaRPr>
          </a:p>
        </p:txBody>
      </p:sp>
      <p:sp>
        <p:nvSpPr>
          <p:cNvPr id="41" name="Oval 40">
            <a:extLst>
              <a:ext uri="{FF2B5EF4-FFF2-40B4-BE49-F238E27FC236}">
                <a16:creationId xmlns:a16="http://schemas.microsoft.com/office/drawing/2014/main" id="{DA76CA6E-10D8-FE40-88F6-185C13493839}"/>
              </a:ext>
            </a:extLst>
          </p:cNvPr>
          <p:cNvSpPr/>
          <p:nvPr/>
        </p:nvSpPr>
        <p:spPr>
          <a:xfrm>
            <a:off x="1407626" y="2286468"/>
            <a:ext cx="710211" cy="448154"/>
          </a:xfrm>
          <a:prstGeom prst="ellipse">
            <a:avLst/>
          </a:prstGeom>
          <a:gradFill>
            <a:gsLst>
              <a:gs pos="100000">
                <a:srgbClr val="FFC000"/>
              </a:gs>
              <a:gs pos="0">
                <a:srgbClr val="6E5200"/>
              </a:gs>
            </a:gsLst>
            <a:lin ang="14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Oval 2">
            <a:extLst>
              <a:ext uri="{FF2B5EF4-FFF2-40B4-BE49-F238E27FC236}">
                <a16:creationId xmlns:a16="http://schemas.microsoft.com/office/drawing/2014/main" id="{88573094-8BA5-8E92-5D17-632FDA7907D2}"/>
              </a:ext>
            </a:extLst>
          </p:cNvPr>
          <p:cNvSpPr/>
          <p:nvPr/>
        </p:nvSpPr>
        <p:spPr>
          <a:xfrm>
            <a:off x="3064603" y="2263680"/>
            <a:ext cx="548640" cy="548640"/>
          </a:xfrm>
          <a:prstGeom prst="ellipse">
            <a:avLst/>
          </a:prstGeom>
          <a:gradFill flip="none" rotWithShape="1">
            <a:gsLst>
              <a:gs pos="1000">
                <a:srgbClr val="E2D0C9"/>
              </a:gs>
              <a:gs pos="50000">
                <a:srgbClr val="EFE2DC"/>
              </a:gs>
              <a:gs pos="100000">
                <a:srgbClr val="EFEFEF">
                  <a:shade val="100000"/>
                  <a:satMod val="115000"/>
                </a:srgbClr>
              </a:gs>
            </a:gsLst>
            <a:lin ang="8100000" scaled="1"/>
            <a:tileRect/>
          </a:gradFill>
          <a:ln w="9525">
            <a:solidFill>
              <a:schemeClr val="bg1">
                <a:lumMod val="75000"/>
              </a:schemeClr>
            </a:solidFill>
          </a:ln>
          <a:effectLst>
            <a:outerShdw blurRad="50800" dist="50800" dir="4200000" algn="ctr" rotWithShape="0">
              <a:schemeClr val="tx1">
                <a:lumMod val="75000"/>
                <a:lumOff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C4E48F7-452E-7C61-3760-C8E1DD491662}"/>
              </a:ext>
            </a:extLst>
          </p:cNvPr>
          <p:cNvSpPr/>
          <p:nvPr/>
        </p:nvSpPr>
        <p:spPr>
          <a:xfrm rot="20425789">
            <a:off x="3098568" y="2243810"/>
            <a:ext cx="355832" cy="237424"/>
          </a:xfrm>
          <a:prstGeom prst="ellips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0565F3-ED63-2389-5532-397B8963BA2A}"/>
              </a:ext>
            </a:extLst>
          </p:cNvPr>
          <p:cNvSpPr/>
          <p:nvPr/>
        </p:nvSpPr>
        <p:spPr>
          <a:xfrm rot="20425789">
            <a:off x="1387086" y="2242334"/>
            <a:ext cx="541934" cy="309716"/>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9433"/>
      </p:ext>
    </p:extLst>
  </p:cSld>
  <p:clrMapOvr>
    <a:masterClrMapping/>
  </p:clrMapOvr>
  <p:transition spd="slow" advTm="3715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i="1" dirty="0">
                <a:latin typeface="Arial" panose="020B0604020202020204" pitchFamily="34" charset="0"/>
                <a:cs typeface="Arial" panose="020B0604020202020204" pitchFamily="34" charset="0"/>
              </a:rPr>
              <a:t>Cabotegravir and </a:t>
            </a:r>
            <a:r>
              <a:rPr lang="en-US" altLang="en-US" sz="2000" i="1" dirty="0" err="1">
                <a:latin typeface="Arial" panose="020B0604020202020204" pitchFamily="34" charset="0"/>
                <a:cs typeface="Arial" panose="020B0604020202020204" pitchFamily="34" charset="0"/>
              </a:rPr>
              <a:t>Rilpivirine</a:t>
            </a:r>
            <a:r>
              <a:rPr lang="en-US" altLang="en-US" sz="2000" i="1" dirty="0">
                <a:latin typeface="Arial" panose="020B0604020202020204" pitchFamily="34" charset="0"/>
                <a:cs typeface="Arial" panose="020B0604020202020204" pitchFamily="34" charset="0"/>
              </a:rPr>
              <a:t> Extended Release Injectable Suspension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Indications</a:t>
            </a:r>
            <a:endParaRPr lang="en-US" altLang="en-US" sz="2000" i="1" dirty="0">
              <a:latin typeface="Arial" panose="020B0604020202020204" pitchFamily="34" charset="0"/>
              <a:cs typeface="Arial" panose="020B0604020202020204" pitchFamily="34" charset="0"/>
            </a:endParaRPr>
          </a:p>
        </p:txBody>
      </p:sp>
      <p:sp>
        <p:nvSpPr>
          <p:cNvPr id="36867" name="Text Placehold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C</a:t>
            </a:r>
            <a:r>
              <a:rPr lang="en-US" dirty="0"/>
              <a:t>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sp>
        <p:nvSpPr>
          <p:cNvPr id="36868"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marL="204788" indent="-170260">
              <a:lnSpc>
                <a:spcPts val="1700"/>
              </a:lnSpc>
              <a:buFont typeface="Arial" panose="020B0604020202020204" pitchFamily="34" charset="0"/>
              <a:buChar char="•"/>
            </a:pPr>
            <a:r>
              <a:rPr lang="en-US" altLang="en-US" sz="1600" b="1" dirty="0"/>
              <a:t>Complete regimen to treat HIV-1 </a:t>
            </a:r>
          </a:p>
          <a:p>
            <a:pPr marL="204788" indent="-170260">
              <a:lnSpc>
                <a:spcPts val="1800"/>
              </a:lnSpc>
              <a:buFont typeface="Arial" panose="020B0604020202020204" pitchFamily="34" charset="0"/>
              <a:buChar char="•"/>
            </a:pPr>
            <a:r>
              <a:rPr lang="en-US" altLang="en-US" sz="1600" b="1" dirty="0"/>
              <a:t>For adults and adolescents (≥12 years who weigh ≥35 kg)</a:t>
            </a:r>
          </a:p>
          <a:p>
            <a:pPr marL="461963" lvl="1" indent="-170260" defTabSz="684610" fontAlgn="base">
              <a:lnSpc>
                <a:spcPts val="1700"/>
              </a:lnSpc>
              <a:spcAft>
                <a:spcPct val="0"/>
              </a:spcAft>
              <a:buSzTx/>
            </a:pPr>
            <a:r>
              <a:rPr lang="en-US" altLang="en-US" sz="1600" dirty="0"/>
              <a:t>Replace antiretroviral regimen in persons with HIV RNA &lt;50 copies/mL</a:t>
            </a:r>
          </a:p>
          <a:p>
            <a:pPr marL="461963" lvl="1" indent="-170260" defTabSz="684610" fontAlgn="base">
              <a:lnSpc>
                <a:spcPts val="1700"/>
              </a:lnSpc>
              <a:spcAft>
                <a:spcPct val="0"/>
              </a:spcAft>
              <a:buSzTx/>
            </a:pPr>
            <a:r>
              <a:rPr lang="en-US" altLang="en-US" sz="1600" dirty="0"/>
              <a:t>On stable antiretroviral regimen</a:t>
            </a:r>
          </a:p>
          <a:p>
            <a:pPr marL="461963" lvl="1" indent="-170260" defTabSz="684610" fontAlgn="base">
              <a:lnSpc>
                <a:spcPts val="1700"/>
              </a:lnSpc>
              <a:spcAft>
                <a:spcPct val="0"/>
              </a:spcAft>
              <a:buSzTx/>
            </a:pPr>
            <a:r>
              <a:rPr lang="en-US" altLang="en-US" sz="1600" dirty="0"/>
              <a:t>No history of treatment failure</a:t>
            </a:r>
          </a:p>
          <a:p>
            <a:pPr marL="461963" lvl="1" indent="-170260" defTabSz="684610" fontAlgn="base">
              <a:lnSpc>
                <a:spcPts val="1700"/>
              </a:lnSpc>
              <a:spcAft>
                <a:spcPct val="0"/>
              </a:spcAft>
              <a:buSzTx/>
            </a:pPr>
            <a:r>
              <a:rPr lang="en-US" altLang="en-US" sz="1600" dirty="0"/>
              <a:t>No known or suspected resistance to cabotegravir or </a:t>
            </a:r>
            <a:r>
              <a:rPr lang="en-US" altLang="en-US" sz="1600" dirty="0" err="1"/>
              <a:t>rilpivirine</a:t>
            </a:r>
            <a:endParaRPr lang="en-US" altLang="en-US" sz="1600" dirty="0"/>
          </a:p>
          <a:p>
            <a:pPr marL="204788" indent="-170260" defTabSz="684610" fontAlgn="base">
              <a:lnSpc>
                <a:spcPts val="1700"/>
              </a:lnSpc>
              <a:spcAft>
                <a:spcPct val="0"/>
              </a:spcAft>
              <a:buSzTx/>
            </a:pPr>
            <a:r>
              <a:rPr lang="en-US" altLang="en-US" sz="1600" b="1" dirty="0"/>
              <a:t>Oral Lead-In</a:t>
            </a:r>
          </a:p>
          <a:p>
            <a:pPr marL="461963" lvl="1" indent="-170260" defTabSz="684610" fontAlgn="base">
              <a:lnSpc>
                <a:spcPts val="1700"/>
              </a:lnSpc>
              <a:spcAft>
                <a:spcPct val="0"/>
              </a:spcAft>
              <a:buSzTx/>
            </a:pPr>
            <a:r>
              <a:rPr lang="en-US" altLang="en-US" sz="1600" dirty="0"/>
              <a:t>Lead-in is optional</a:t>
            </a:r>
          </a:p>
          <a:p>
            <a:pPr marL="204788" indent="-170260" defTabSz="684610" fontAlgn="base">
              <a:lnSpc>
                <a:spcPts val="1700"/>
              </a:lnSpc>
              <a:spcAft>
                <a:spcPct val="0"/>
              </a:spcAft>
              <a:buSzTx/>
            </a:pPr>
            <a:r>
              <a:rPr lang="en-US" altLang="en-US" sz="1600" b="1" dirty="0"/>
              <a:t>Continuation Phase Injections</a:t>
            </a:r>
          </a:p>
          <a:p>
            <a:pPr marL="461963" lvl="1" indent="-170260" defTabSz="684610" fontAlgn="base">
              <a:lnSpc>
                <a:spcPts val="1700"/>
              </a:lnSpc>
              <a:spcAft>
                <a:spcPct val="0"/>
              </a:spcAft>
              <a:buSzTx/>
            </a:pPr>
            <a:r>
              <a:rPr lang="en-US" altLang="en-US" sz="1600" dirty="0"/>
              <a:t>Approved for every 1-month and every 2-month injections</a:t>
            </a:r>
          </a:p>
          <a:p>
            <a:pPr marL="461963" lvl="1" indent="-170260" defTabSz="684610" fontAlgn="base">
              <a:lnSpc>
                <a:spcPts val="1700"/>
              </a:lnSpc>
              <a:spcAft>
                <a:spcPct val="0"/>
              </a:spcAft>
              <a:buSzTx/>
            </a:pPr>
            <a:r>
              <a:rPr lang="en-US" altLang="en-US" sz="1600" dirty="0"/>
              <a:t>Doses are different with every 1-month and every 2-month injections</a:t>
            </a:r>
          </a:p>
          <a:p>
            <a:pPr marL="461963" lvl="1" indent="-170260" defTabSz="684610" fontAlgn="base">
              <a:lnSpc>
                <a:spcPts val="1700"/>
              </a:lnSpc>
              <a:spcAft>
                <a:spcPct val="0"/>
              </a:spcAft>
              <a:buSzTx/>
            </a:pPr>
            <a:r>
              <a:rPr lang="en-US" altLang="en-US" sz="1600" dirty="0"/>
              <a:t>Injections may be given up to 7 days before or after the scheduled date</a:t>
            </a:r>
          </a:p>
          <a:p>
            <a:pPr marL="291703" lvl="1" indent="0" defTabSz="684610" fontAlgn="base">
              <a:lnSpc>
                <a:spcPts val="1700"/>
              </a:lnSpc>
              <a:spcAft>
                <a:spcPct val="0"/>
              </a:spcAft>
              <a:buSzTx/>
              <a:buNone/>
            </a:pPr>
            <a:endParaRPr lang="en-US" altLang="en-US" sz="1600" dirty="0"/>
          </a:p>
        </p:txBody>
      </p:sp>
    </p:spTree>
  </p:cSld>
  <p:clrMapOvr>
    <a:masterClrMapping/>
  </p:clrMapOvr>
  <p:transition spd="slow" advTm="119776"/>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67233" y="3577992"/>
            <a:ext cx="7042261" cy="12683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Schedule for Every 1-Month Injectable Cabotegravir and </a:t>
            </a:r>
            <a:r>
              <a:rPr lang="en-US" sz="2000" dirty="0" err="1"/>
              <a:t>Rilpivirine</a:t>
            </a:r>
            <a:endParaRPr lang="en-US" sz="2000" dirty="0"/>
          </a:p>
        </p:txBody>
      </p:sp>
      <p:sp>
        <p:nvSpPr>
          <p:cNvPr id="3" name="Text Placeholder 2"/>
          <p:cNvSpPr>
            <a:spLocks noGrp="1"/>
          </p:cNvSpPr>
          <p:nvPr>
            <p:ph type="body" sz="quarter" idx="14"/>
          </p:nvPr>
        </p:nvSpPr>
        <p:spPr/>
        <p:txBody>
          <a:bodyPr/>
          <a:lstStyle/>
          <a:p>
            <a:r>
              <a:rPr lang="en-US" dirty="0"/>
              <a:t>Source: Cabotegravir-</a:t>
            </a:r>
            <a:r>
              <a:rPr lang="en-US" dirty="0" err="1"/>
              <a:t>Rilpivirine</a:t>
            </a:r>
            <a:r>
              <a:rPr lang="en-US"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536382"/>
            <a:ext cx="6777422" cy="338551"/>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br>
              <a:rPr lang="en-US" sz="800" dirty="0">
                <a:latin typeface="Arial" pitchFamily="31" charset="0"/>
              </a:rPr>
            </a:br>
            <a:r>
              <a:rPr lang="en-US" sz="800" dirty="0">
                <a:latin typeface="Arial" pitchFamily="31" charset="0"/>
              </a:rPr>
              <a:t>Injections may be given up to 7 days before or after the scheduled date</a:t>
            </a: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1572467" y="2252426"/>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3"/>
            <a:stretch>
              <a:fillRect/>
            </a:stretch>
          </p:blipFill>
          <p:spPr>
            <a:xfrm rot="2700000">
              <a:off x="1607011" y="2186228"/>
              <a:ext cx="1144991" cy="1097280"/>
            </a:xfrm>
            <a:prstGeom prst="rect">
              <a:avLst/>
            </a:prstGeom>
          </p:spPr>
        </p:pic>
      </p:grpSp>
      <p:pic>
        <p:nvPicPr>
          <p:cNvPr id="77" name="Picture 76">
            <a:extLst>
              <a:ext uri="{FF2B5EF4-FFF2-40B4-BE49-F238E27FC236}">
                <a16:creationId xmlns:a16="http://schemas.microsoft.com/office/drawing/2014/main" id="{583CA2FE-4E80-6443-A07C-A9C76AE9E2D0}"/>
              </a:ext>
            </a:extLst>
          </p:cNvPr>
          <p:cNvPicPr>
            <a:picLocks noChangeAspect="1"/>
          </p:cNvPicPr>
          <p:nvPr/>
        </p:nvPicPr>
        <p:blipFill>
          <a:blip r:embed="rId4"/>
          <a:stretch>
            <a:fillRect/>
          </a:stretch>
        </p:blipFill>
        <p:spPr>
          <a:xfrm>
            <a:off x="605109" y="2578007"/>
            <a:ext cx="261258" cy="228600"/>
          </a:xfrm>
          <a:prstGeom prst="rect">
            <a:avLst/>
          </a:prstGeom>
          <a:effectLst>
            <a:outerShdw blurRad="50800" dist="63500" dir="4200000" algn="ctr" rotWithShape="0">
              <a:schemeClr val="tx1">
                <a:lumMod val="50000"/>
                <a:lumOff val="50000"/>
              </a:schemeClr>
            </a:outerShdw>
          </a:effectLst>
        </p:spPr>
      </p:pic>
      <p:sp>
        <p:nvSpPr>
          <p:cNvPr id="78" name="Oval 77">
            <a:extLst>
              <a:ext uri="{FF2B5EF4-FFF2-40B4-BE49-F238E27FC236}">
                <a16:creationId xmlns:a16="http://schemas.microsoft.com/office/drawing/2014/main" id="{8CF0C44F-DB12-F84F-BC77-E9B7EEFB4CD7}"/>
              </a:ext>
            </a:extLst>
          </p:cNvPr>
          <p:cNvSpPr>
            <a:spLocks noChangeAspect="1"/>
          </p:cNvSpPr>
          <p:nvPr/>
        </p:nvSpPr>
        <p:spPr>
          <a:xfrm>
            <a:off x="642693" y="2392730"/>
            <a:ext cx="182499" cy="137160"/>
          </a:xfrm>
          <a:prstGeom prst="ellipse">
            <a:avLst/>
          </a:prstGeom>
          <a:gradFill>
            <a:gsLst>
              <a:gs pos="0">
                <a:srgbClr val="FFC000"/>
              </a:gs>
              <a:gs pos="100000">
                <a:srgbClr val="5842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3964667"/>
            <a:ext cx="6903628" cy="274320"/>
          </a:xfrm>
          <a:prstGeom prst="rect">
            <a:avLst/>
          </a:prstGeom>
          <a:gradFill>
            <a:gsLst>
              <a:gs pos="85000">
                <a:srgbClr val="0060A4">
                  <a:alpha val="20000"/>
                </a:srgbClr>
              </a:gs>
              <a:gs pos="100000">
                <a:schemeClr val="bg1"/>
              </a:gs>
              <a:gs pos="0">
                <a:srgbClr val="0060A4">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1-time Initiation Phase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480199" y="2980626"/>
            <a:ext cx="8321040" cy="0"/>
          </a:xfrm>
          <a:prstGeom prst="line">
            <a:avLst/>
          </a:prstGeom>
          <a:ln w="22225"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94A65F0-1A22-FB46-BE4D-B207274372CD}"/>
              </a:ext>
            </a:extLst>
          </p:cNvPr>
          <p:cNvCxnSpPr>
            <a:cxnSpLocks/>
          </p:cNvCxnSpPr>
          <p:nvPr/>
        </p:nvCxnSpPr>
        <p:spPr>
          <a:xfrm>
            <a:off x="1537231" y="2138900"/>
            <a:ext cx="0" cy="815977"/>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7">
            <a:extLst>
              <a:ext uri="{FF2B5EF4-FFF2-40B4-BE49-F238E27FC236}">
                <a16:creationId xmlns:a16="http://schemas.microsoft.com/office/drawing/2014/main" id="{DF431E7F-7EC9-1A4B-9DA6-3A7CDDC6931E}"/>
              </a:ext>
            </a:extLst>
          </p:cNvPr>
          <p:cNvSpPr>
            <a:spLocks noChangeArrowheads="1"/>
          </p:cNvSpPr>
          <p:nvPr/>
        </p:nvSpPr>
        <p:spPr bwMode="ltGray">
          <a:xfrm>
            <a:off x="1762787" y="3662936"/>
            <a:ext cx="6903628" cy="274320"/>
          </a:xfrm>
          <a:prstGeom prst="rect">
            <a:avLst/>
          </a:prstGeom>
          <a:gradFill>
            <a:gsLst>
              <a:gs pos="0">
                <a:schemeClr val="bg1">
                  <a:lumMod val="85000"/>
                  <a:alpha val="60000"/>
                </a:schemeClr>
              </a:gs>
              <a:gs pos="100000">
                <a:schemeClr val="bg1"/>
              </a:gs>
              <a:gs pos="86000">
                <a:schemeClr val="bg1">
                  <a:lumMod val="85000"/>
                  <a:alpha val="60000"/>
                </a:scheme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000" dirty="0">
                <a:solidFill>
                  <a:srgbClr val="000000"/>
                </a:solidFill>
                <a:latin typeface="Arial"/>
                <a:cs typeface="Arial"/>
              </a:rPr>
              <a:t>Optional Oral Lead-In Dosing: Cabotegravir 30 mg PO daily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sz="1000" dirty="0">
                <a:solidFill>
                  <a:srgbClr val="000000"/>
                </a:solidFill>
                <a:latin typeface="Arial"/>
                <a:cs typeface="Arial"/>
              </a:rPr>
              <a:t> 25 mg PO daily</a:t>
            </a:r>
          </a:p>
        </p:txBody>
      </p:sp>
      <p:grpSp>
        <p:nvGrpSpPr>
          <p:cNvPr id="9" name="Group 8">
            <a:extLst>
              <a:ext uri="{FF2B5EF4-FFF2-40B4-BE49-F238E27FC236}">
                <a16:creationId xmlns:a16="http://schemas.microsoft.com/office/drawing/2014/main" id="{1AD91DB4-7FD1-5341-8ECB-123856E01745}"/>
              </a:ext>
            </a:extLst>
          </p:cNvPr>
          <p:cNvGrpSpPr/>
          <p:nvPr/>
        </p:nvGrpSpPr>
        <p:grpSpPr>
          <a:xfrm>
            <a:off x="694368" y="2975415"/>
            <a:ext cx="6644199" cy="36576"/>
            <a:chOff x="1135348" y="3513284"/>
            <a:chExt cx="6644199"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60" name="Arc 59">
            <a:extLst>
              <a:ext uri="{FF2B5EF4-FFF2-40B4-BE49-F238E27FC236}">
                <a16:creationId xmlns:a16="http://schemas.microsoft.com/office/drawing/2014/main" id="{11E3553F-0E54-834E-9E03-A2CDDBE813AC}"/>
              </a:ext>
            </a:extLst>
          </p:cNvPr>
          <p:cNvSpPr/>
          <p:nvPr/>
        </p:nvSpPr>
        <p:spPr>
          <a:xfrm flipH="1">
            <a:off x="1528962" y="2709118"/>
            <a:ext cx="538619" cy="457332"/>
          </a:xfrm>
          <a:prstGeom prst="arc">
            <a:avLst/>
          </a:prstGeom>
          <a:ln w="15875">
            <a:gradFill>
              <a:gsLst>
                <a:gs pos="0">
                  <a:schemeClr val="accent1">
                    <a:lumMod val="5000"/>
                    <a:lumOff val="95000"/>
                  </a:schemeClr>
                </a:gs>
                <a:gs pos="40000">
                  <a:schemeClr val="bg2">
                    <a:lumMod val="50000"/>
                  </a:schemeClr>
                </a:gs>
              </a:gsLst>
              <a:lin ang="5400000" scaled="1"/>
            </a:gra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9C1105E6-1F0C-EF48-92E4-566E38013467}"/>
              </a:ext>
            </a:extLst>
          </p:cNvPr>
          <p:cNvSpPr/>
          <p:nvPr/>
        </p:nvSpPr>
        <p:spPr>
          <a:xfrm rot="16200000" flipH="1">
            <a:off x="1163419" y="2272950"/>
            <a:ext cx="0" cy="610114"/>
          </a:xfrm>
          <a:custGeom>
            <a:avLst/>
            <a:gdLst>
              <a:gd name="connsiteX0" fmla="*/ 367536 w 404062"/>
              <a:gd name="connsiteY0" fmla="*/ 192134 h 900976"/>
              <a:gd name="connsiteX1" fmla="*/ 403802 w 404062"/>
              <a:gd name="connsiteY1" fmla="*/ 473309 h 900976"/>
              <a:gd name="connsiteX2" fmla="*/ 328245 w 404062"/>
              <a:gd name="connsiteY2" fmla="*/ 802248 h 900976"/>
              <a:gd name="connsiteX3" fmla="*/ 202031 w 404062"/>
              <a:gd name="connsiteY3" fmla="*/ 450488 h 900976"/>
              <a:gd name="connsiteX4" fmla="*/ 367536 w 404062"/>
              <a:gd name="connsiteY4" fmla="*/ 192134 h 900976"/>
              <a:gd name="connsiteX0" fmla="*/ 367536 w 404062"/>
              <a:gd name="connsiteY0" fmla="*/ 192134 h 900976"/>
              <a:gd name="connsiteX1" fmla="*/ 403802 w 404062"/>
              <a:gd name="connsiteY1" fmla="*/ 473309 h 900976"/>
              <a:gd name="connsiteX2" fmla="*/ 328245 w 404062"/>
              <a:gd name="connsiteY2" fmla="*/ 802248 h 900976"/>
              <a:gd name="connsiteX0" fmla="*/ 39291 w 75816"/>
              <a:gd name="connsiteY0" fmla="*/ 0 h 610114"/>
              <a:gd name="connsiteX1" fmla="*/ 75557 w 75816"/>
              <a:gd name="connsiteY1" fmla="*/ 281175 h 610114"/>
              <a:gd name="connsiteX2" fmla="*/ 0 w 75816"/>
              <a:gd name="connsiteY2" fmla="*/ 610114 h 610114"/>
              <a:gd name="connsiteX3" fmla="*/ 23415 w 75816"/>
              <a:gd name="connsiteY3" fmla="*/ 274979 h 610114"/>
              <a:gd name="connsiteX4" fmla="*/ 39291 w 75816"/>
              <a:gd name="connsiteY4" fmla="*/ 0 h 610114"/>
              <a:gd name="connsiteX0" fmla="*/ 39291 w 75816"/>
              <a:gd name="connsiteY0" fmla="*/ 0 h 610114"/>
              <a:gd name="connsiteX1" fmla="*/ 75557 w 75816"/>
              <a:gd name="connsiteY1" fmla="*/ 281175 h 610114"/>
              <a:gd name="connsiteX2" fmla="*/ 0 w 75816"/>
              <a:gd name="connsiteY2" fmla="*/ 610114 h 610114"/>
            </a:gdLst>
            <a:ahLst/>
            <a:cxnLst>
              <a:cxn ang="0">
                <a:pos x="connsiteX0" y="connsiteY0"/>
              </a:cxn>
              <a:cxn ang="0">
                <a:pos x="connsiteX1" y="connsiteY1"/>
              </a:cxn>
              <a:cxn ang="0">
                <a:pos x="connsiteX2" y="connsiteY2"/>
              </a:cxn>
            </a:cxnLst>
            <a:rect l="l" t="t" r="r" b="b"/>
            <a:pathLst>
              <a:path w="75816" h="610114" stroke="0" extrusionOk="0">
                <a:moveTo>
                  <a:pt x="39291" y="0"/>
                </a:moveTo>
                <a:cubicBezTo>
                  <a:pt x="65073" y="82118"/>
                  <a:pt x="77835" y="181063"/>
                  <a:pt x="75557" y="281175"/>
                </a:cubicBezTo>
                <a:cubicBezTo>
                  <a:pt x="72629" y="409871"/>
                  <a:pt x="45125" y="529611"/>
                  <a:pt x="0" y="610114"/>
                </a:cubicBezTo>
                <a:lnTo>
                  <a:pt x="23415" y="274979"/>
                </a:lnTo>
                <a:cubicBezTo>
                  <a:pt x="78583" y="188861"/>
                  <a:pt x="-15877" y="86118"/>
                  <a:pt x="39291" y="0"/>
                </a:cubicBezTo>
                <a:close/>
              </a:path>
              <a:path w="75816" h="610114" fill="none">
                <a:moveTo>
                  <a:pt x="39291" y="0"/>
                </a:moveTo>
                <a:cubicBezTo>
                  <a:pt x="65073" y="82118"/>
                  <a:pt x="77835" y="181063"/>
                  <a:pt x="75557" y="281175"/>
                </a:cubicBezTo>
                <a:cubicBezTo>
                  <a:pt x="72629" y="409871"/>
                  <a:pt x="45125" y="529611"/>
                  <a:pt x="0" y="610114"/>
                </a:cubicBezTo>
              </a:path>
            </a:pathLst>
          </a:cu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FF964978-B58A-4E92-9748-D8D4E0CFF334}"/>
              </a:ext>
            </a:extLst>
          </p:cNvPr>
          <p:cNvCxnSpPr>
            <a:cxnSpLocks/>
          </p:cNvCxnSpPr>
          <p:nvPr/>
        </p:nvCxnSpPr>
        <p:spPr>
          <a:xfrm>
            <a:off x="708525" y="3132081"/>
            <a:ext cx="822960" cy="0"/>
          </a:xfrm>
          <a:prstGeom prst="straightConnector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1539593" y="3132081"/>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17175" y="3132081"/>
            <a:ext cx="777240"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7">
            <a:extLst>
              <a:ext uri="{FF2B5EF4-FFF2-40B4-BE49-F238E27FC236}">
                <a16:creationId xmlns:a16="http://schemas.microsoft.com/office/drawing/2014/main" id="{73ABF8D6-A5CC-8624-F147-3EAE71C5E2EB}"/>
              </a:ext>
            </a:extLst>
          </p:cNvPr>
          <p:cNvSpPr>
            <a:spLocks noChangeArrowheads="1"/>
          </p:cNvSpPr>
          <p:nvPr/>
        </p:nvSpPr>
        <p:spPr bwMode="ltGray">
          <a:xfrm>
            <a:off x="566062" y="1563738"/>
            <a:ext cx="942572" cy="424752"/>
          </a:xfrm>
          <a:prstGeom prst="rect">
            <a:avLst/>
          </a:prstGeom>
          <a:solidFill>
            <a:schemeClr val="bg1">
              <a:lumMod val="75000"/>
              <a:alpha val="41000"/>
            </a:scheme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900" b="1" dirty="0">
                <a:solidFill>
                  <a:srgbClr val="000000"/>
                </a:solidFill>
                <a:latin typeface="Arial"/>
                <a:cs typeface="Arial"/>
              </a:rPr>
              <a:t>Optional</a:t>
            </a:r>
            <a:r>
              <a:rPr lang="en-US" sz="900" dirty="0">
                <a:solidFill>
                  <a:srgbClr val="000000"/>
                </a:solidFill>
                <a:latin typeface="Arial"/>
                <a:cs typeface="Arial"/>
              </a:rPr>
              <a:t> </a:t>
            </a:r>
            <a:br>
              <a:rPr lang="en-US" sz="900" dirty="0">
                <a:solidFill>
                  <a:srgbClr val="000000"/>
                </a:solidFill>
                <a:latin typeface="Arial"/>
                <a:cs typeface="Arial"/>
              </a:rPr>
            </a:br>
            <a:r>
              <a:rPr lang="en-US" sz="900" dirty="0">
                <a:solidFill>
                  <a:srgbClr val="000000"/>
                </a:solidFill>
                <a:latin typeface="Arial"/>
                <a:cs typeface="Arial"/>
              </a:rPr>
              <a:t>Oral Lead-In</a:t>
            </a:r>
          </a:p>
        </p:txBody>
      </p:sp>
      <p:sp>
        <p:nvSpPr>
          <p:cNvPr id="66" name="Rectangle 65">
            <a:extLst>
              <a:ext uri="{FF2B5EF4-FFF2-40B4-BE49-F238E27FC236}">
                <a16:creationId xmlns:a16="http://schemas.microsoft.com/office/drawing/2014/main" id="{F63DE782-5D57-D4BD-C13D-5D6AA0D7E974}"/>
              </a:ext>
            </a:extLst>
          </p:cNvPr>
          <p:cNvSpPr>
            <a:spLocks noChangeArrowheads="1"/>
          </p:cNvSpPr>
          <p:nvPr/>
        </p:nvSpPr>
        <p:spPr bwMode="auto">
          <a:xfrm>
            <a:off x="1535818" y="1332487"/>
            <a:ext cx="7608182" cy="178375"/>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050" dirty="0">
                <a:latin typeface="Arial" pitchFamily="31" charset="0"/>
              </a:rPr>
              <a:t>Administer first injections on the last day of current fully suppressive antiretroviral therapy or last day of oral lead-in (if used)</a:t>
            </a:r>
          </a:p>
        </p:txBody>
      </p:sp>
      <p:sp>
        <p:nvSpPr>
          <p:cNvPr id="68" name="Rectangle 7">
            <a:extLst>
              <a:ext uri="{FF2B5EF4-FFF2-40B4-BE49-F238E27FC236}">
                <a16:creationId xmlns:a16="http://schemas.microsoft.com/office/drawing/2014/main" id="{DA1F91B9-F4AC-8178-BAA0-81FEA4CD3A92}"/>
              </a:ext>
            </a:extLst>
          </p:cNvPr>
          <p:cNvSpPr>
            <a:spLocks noChangeArrowheads="1"/>
          </p:cNvSpPr>
          <p:nvPr/>
        </p:nvSpPr>
        <p:spPr bwMode="ltGray">
          <a:xfrm>
            <a:off x="1535818" y="1016306"/>
            <a:ext cx="7608182" cy="280844"/>
          </a:xfrm>
          <a:prstGeom prst="rect">
            <a:avLst/>
          </a:prstGeom>
          <a:gradFill>
            <a:gsLst>
              <a:gs pos="83000">
                <a:srgbClr val="0060A4">
                  <a:alpha val="20000"/>
                </a:srgbClr>
              </a:gs>
              <a:gs pos="100000">
                <a:schemeClr val="bg1"/>
              </a:gs>
              <a:gs pos="90000">
                <a:srgbClr val="0060A4">
                  <a:alpha val="19930"/>
                </a:srgb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100" b="1" dirty="0">
                <a:solidFill>
                  <a:srgbClr val="000000"/>
                </a:solidFill>
                <a:latin typeface="Arial"/>
                <a:cs typeface="Arial"/>
              </a:rPr>
              <a:t>Schedule for Injections*: </a:t>
            </a:r>
            <a:r>
              <a:rPr lang="en-US" sz="1100" dirty="0">
                <a:solidFill>
                  <a:srgbClr val="000000"/>
                </a:solidFill>
                <a:latin typeface="Arial"/>
                <a:cs typeface="Arial"/>
              </a:rPr>
              <a:t>One-time initiation phase injections then monthly continuation phase injections thereafter</a:t>
            </a:r>
            <a:endParaRPr lang="en-US" sz="1000" dirty="0">
              <a:solidFill>
                <a:srgbClr val="000000"/>
              </a:solidFill>
              <a:latin typeface="Arial"/>
              <a:cs typeface="Arial"/>
            </a:endParaRPr>
          </a:p>
        </p:txBody>
      </p:sp>
      <p:sp>
        <p:nvSpPr>
          <p:cNvPr id="110" name="Arc 109">
            <a:extLst>
              <a:ext uri="{FF2B5EF4-FFF2-40B4-BE49-F238E27FC236}">
                <a16:creationId xmlns:a16="http://schemas.microsoft.com/office/drawing/2014/main" id="{993EA0CD-643A-775F-94D5-3CDDF64F1534}"/>
              </a:ext>
            </a:extLst>
          </p:cNvPr>
          <p:cNvSpPr/>
          <p:nvPr/>
        </p:nvSpPr>
        <p:spPr>
          <a:xfrm flipH="1">
            <a:off x="237548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4020310"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7CDBDD88-ED9A-980E-5B8E-EC331D0F3DA7}"/>
              </a:ext>
            </a:extLst>
          </p:cNvPr>
          <p:cNvSpPr/>
          <p:nvPr/>
        </p:nvSpPr>
        <p:spPr>
          <a:xfrm flipH="1">
            <a:off x="569189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80B20989-6F89-1810-75F6-8402E7FA3C95}"/>
              </a:ext>
            </a:extLst>
          </p:cNvPr>
          <p:cNvSpPr/>
          <p:nvPr/>
        </p:nvSpPr>
        <p:spPr>
          <a:xfrm flipH="1">
            <a:off x="7356242"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2331169" y="2256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3213403" y="2256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sp>
        <p:nvSpPr>
          <p:cNvPr id="120" name="Arc 119">
            <a:extLst>
              <a:ext uri="{FF2B5EF4-FFF2-40B4-BE49-F238E27FC236}">
                <a16:creationId xmlns:a16="http://schemas.microsoft.com/office/drawing/2014/main" id="{68BC263A-276E-CFFF-A54C-4C8CA20EBCDB}"/>
              </a:ext>
            </a:extLst>
          </p:cNvPr>
          <p:cNvSpPr/>
          <p:nvPr/>
        </p:nvSpPr>
        <p:spPr>
          <a:xfrm flipH="1">
            <a:off x="3210003"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1C26C6E4-2622-61B2-2B43-9F9DF517B35C}"/>
              </a:ext>
            </a:extLst>
          </p:cNvPr>
          <p:cNvSpPr/>
          <p:nvPr/>
        </p:nvSpPr>
        <p:spPr>
          <a:xfrm flipH="1">
            <a:off x="487652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578CF58B-67E7-7A66-1B9E-D994955E750F}"/>
              </a:ext>
            </a:extLst>
          </p:cNvPr>
          <p:cNvSpPr/>
          <p:nvPr/>
        </p:nvSpPr>
        <p:spPr>
          <a:xfrm flipH="1">
            <a:off x="6548105"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a:extLst>
              <a:ext uri="{FF2B5EF4-FFF2-40B4-BE49-F238E27FC236}">
                <a16:creationId xmlns:a16="http://schemas.microsoft.com/office/drawing/2014/main" id="{A29F477C-BB52-D225-E5A7-49EB91E1667D}"/>
              </a:ext>
            </a:extLst>
          </p:cNvPr>
          <p:cNvGrpSpPr/>
          <p:nvPr/>
        </p:nvGrpSpPr>
        <p:grpSpPr>
          <a:xfrm>
            <a:off x="3972755" y="2256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26" name="Group 125">
            <a:extLst>
              <a:ext uri="{FF2B5EF4-FFF2-40B4-BE49-F238E27FC236}">
                <a16:creationId xmlns:a16="http://schemas.microsoft.com/office/drawing/2014/main" id="{4CF37C1A-65E3-F74F-47B3-15AF15F7707C}"/>
              </a:ext>
            </a:extLst>
          </p:cNvPr>
          <p:cNvGrpSpPr/>
          <p:nvPr/>
        </p:nvGrpSpPr>
        <p:grpSpPr>
          <a:xfrm>
            <a:off x="4821373" y="2256772"/>
            <a:ext cx="713232" cy="594039"/>
            <a:chOff x="5673942" y="2908705"/>
            <a:chExt cx="1374727" cy="1144987"/>
          </a:xfrm>
        </p:grpSpPr>
        <p:pic>
          <p:nvPicPr>
            <p:cNvPr id="128" name="Picture 127">
              <a:extLst>
                <a:ext uri="{FF2B5EF4-FFF2-40B4-BE49-F238E27FC236}">
                  <a16:creationId xmlns:a16="http://schemas.microsoft.com/office/drawing/2014/main" id="{44733414-793C-96B3-E1AC-D662C64E09E3}"/>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29" name="Picture 128">
              <a:extLst>
                <a:ext uri="{FF2B5EF4-FFF2-40B4-BE49-F238E27FC236}">
                  <a16:creationId xmlns:a16="http://schemas.microsoft.com/office/drawing/2014/main" id="{4DF8CF02-F9BF-C8C6-1726-FA405B7D95D7}"/>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0" name="Group 129">
            <a:extLst>
              <a:ext uri="{FF2B5EF4-FFF2-40B4-BE49-F238E27FC236}">
                <a16:creationId xmlns:a16="http://schemas.microsoft.com/office/drawing/2014/main" id="{F1B0E691-9EE3-6D75-79A9-81CD1ED64B01}"/>
              </a:ext>
            </a:extLst>
          </p:cNvPr>
          <p:cNvGrpSpPr/>
          <p:nvPr/>
        </p:nvGrpSpPr>
        <p:grpSpPr>
          <a:xfrm>
            <a:off x="6491871" y="2256772"/>
            <a:ext cx="713232" cy="594039"/>
            <a:chOff x="5673942" y="2908705"/>
            <a:chExt cx="1374727" cy="1144987"/>
          </a:xfrm>
        </p:grpSpPr>
        <p:pic>
          <p:nvPicPr>
            <p:cNvPr id="131" name="Picture 130">
              <a:extLst>
                <a:ext uri="{FF2B5EF4-FFF2-40B4-BE49-F238E27FC236}">
                  <a16:creationId xmlns:a16="http://schemas.microsoft.com/office/drawing/2014/main" id="{8C29B977-684C-351C-7243-379B1EA22744}"/>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32" name="Picture 131">
              <a:extLst>
                <a:ext uri="{FF2B5EF4-FFF2-40B4-BE49-F238E27FC236}">
                  <a16:creationId xmlns:a16="http://schemas.microsoft.com/office/drawing/2014/main" id="{AD3DEED6-A43D-9A0D-A503-EC66A60E4BA0}"/>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3" name="Group 132">
            <a:extLst>
              <a:ext uri="{FF2B5EF4-FFF2-40B4-BE49-F238E27FC236}">
                <a16:creationId xmlns:a16="http://schemas.microsoft.com/office/drawing/2014/main" id="{9B607485-E212-BB48-09FB-AFE68F975609}"/>
              </a:ext>
            </a:extLst>
          </p:cNvPr>
          <p:cNvGrpSpPr/>
          <p:nvPr/>
        </p:nvGrpSpPr>
        <p:grpSpPr>
          <a:xfrm>
            <a:off x="7323144" y="2256772"/>
            <a:ext cx="713232" cy="594039"/>
            <a:chOff x="5673942" y="2908705"/>
            <a:chExt cx="1374727" cy="1144987"/>
          </a:xfrm>
        </p:grpSpPr>
        <p:pic>
          <p:nvPicPr>
            <p:cNvPr id="134" name="Picture 133">
              <a:extLst>
                <a:ext uri="{FF2B5EF4-FFF2-40B4-BE49-F238E27FC236}">
                  <a16:creationId xmlns:a16="http://schemas.microsoft.com/office/drawing/2014/main" id="{3A53FAD6-B406-658F-C696-D0A1E724EDD3}"/>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35" name="Picture 134">
              <a:extLst>
                <a:ext uri="{FF2B5EF4-FFF2-40B4-BE49-F238E27FC236}">
                  <a16:creationId xmlns:a16="http://schemas.microsoft.com/office/drawing/2014/main" id="{5535871D-1D16-31FD-F619-2FE8D6ED4D35}"/>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6" name="Group 135">
            <a:extLst>
              <a:ext uri="{FF2B5EF4-FFF2-40B4-BE49-F238E27FC236}">
                <a16:creationId xmlns:a16="http://schemas.microsoft.com/office/drawing/2014/main" id="{82DF6912-174D-AB0E-C6E4-7D7C9657DCF4}"/>
              </a:ext>
            </a:extLst>
          </p:cNvPr>
          <p:cNvGrpSpPr/>
          <p:nvPr/>
        </p:nvGrpSpPr>
        <p:grpSpPr>
          <a:xfrm>
            <a:off x="5669456" y="2256772"/>
            <a:ext cx="713232" cy="594039"/>
            <a:chOff x="5673942" y="2908705"/>
            <a:chExt cx="1374727" cy="1144987"/>
          </a:xfrm>
        </p:grpSpPr>
        <p:pic>
          <p:nvPicPr>
            <p:cNvPr id="140" name="Picture 139">
              <a:extLst>
                <a:ext uri="{FF2B5EF4-FFF2-40B4-BE49-F238E27FC236}">
                  <a16:creationId xmlns:a16="http://schemas.microsoft.com/office/drawing/2014/main" id="{AB77F5BF-3DCA-8B65-3290-6E139C5F1B94}"/>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51" name="Picture 150">
              <a:extLst>
                <a:ext uri="{FF2B5EF4-FFF2-40B4-BE49-F238E27FC236}">
                  <a16:creationId xmlns:a16="http://schemas.microsoft.com/office/drawing/2014/main" id="{42B3031D-760E-2A34-1539-DF32A889F956}"/>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cxnSp>
        <p:nvCxnSpPr>
          <p:cNvPr id="154" name="Straight Arrow Connector 153">
            <a:extLst>
              <a:ext uri="{FF2B5EF4-FFF2-40B4-BE49-F238E27FC236}">
                <a16:creationId xmlns:a16="http://schemas.microsoft.com/office/drawing/2014/main" id="{1156059F-62BF-1074-7B8C-022DF2980B8C}"/>
              </a:ext>
            </a:extLst>
          </p:cNvPr>
          <p:cNvCxnSpPr>
            <a:cxnSpLocks/>
          </p:cNvCxnSpPr>
          <p:nvPr/>
        </p:nvCxnSpPr>
        <p:spPr>
          <a:xfrm>
            <a:off x="2356718"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3180327"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4023390"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4853484"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C4BE990F-F284-3A8D-66E3-FD46B6E002CA}"/>
              </a:ext>
            </a:extLst>
          </p:cNvPr>
          <p:cNvCxnSpPr>
            <a:cxnSpLocks/>
          </p:cNvCxnSpPr>
          <p:nvPr/>
        </p:nvCxnSpPr>
        <p:spPr>
          <a:xfrm>
            <a:off x="5696548"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6520156"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50334-0865-9837-B973-103955D36BFF}"/>
              </a:ext>
            </a:extLst>
          </p:cNvPr>
          <p:cNvGrpSpPr/>
          <p:nvPr/>
        </p:nvGrpSpPr>
        <p:grpSpPr>
          <a:xfrm>
            <a:off x="693892" y="3108745"/>
            <a:ext cx="7682252" cy="261610"/>
            <a:chOff x="693892" y="3051199"/>
            <a:chExt cx="7682252" cy="261610"/>
          </a:xfrm>
        </p:grpSpPr>
        <p:sp>
          <p:nvSpPr>
            <p:cNvPr id="90" name="TextBox 89">
              <a:extLst>
                <a:ext uri="{FF2B5EF4-FFF2-40B4-BE49-F238E27FC236}">
                  <a16:creationId xmlns:a16="http://schemas.microsoft.com/office/drawing/2014/main" id="{24885F24-A847-D433-CCFD-E506359C7DC9}"/>
                </a:ext>
              </a:extLst>
            </p:cNvPr>
            <p:cNvSpPr txBox="1"/>
            <p:nvPr/>
          </p:nvSpPr>
          <p:spPr>
            <a:xfrm>
              <a:off x="69389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52" name="TextBox 151">
              <a:extLst>
                <a:ext uri="{FF2B5EF4-FFF2-40B4-BE49-F238E27FC236}">
                  <a16:creationId xmlns:a16="http://schemas.microsoft.com/office/drawing/2014/main" id="{BCDDEDB2-CA0E-5223-B363-8C1A33825E35}"/>
                </a:ext>
              </a:extLst>
            </p:cNvPr>
            <p:cNvSpPr txBox="1"/>
            <p:nvPr/>
          </p:nvSpPr>
          <p:spPr>
            <a:xfrm>
              <a:off x="2347596"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0" name="TextBox 159">
              <a:extLst>
                <a:ext uri="{FF2B5EF4-FFF2-40B4-BE49-F238E27FC236}">
                  <a16:creationId xmlns:a16="http://schemas.microsoft.com/office/drawing/2014/main" id="{E1CDFD12-2F1D-B98C-90E5-A84CA0C13255}"/>
                </a:ext>
              </a:extLst>
            </p:cNvPr>
            <p:cNvSpPr txBox="1"/>
            <p:nvPr/>
          </p:nvSpPr>
          <p:spPr>
            <a:xfrm>
              <a:off x="1530473"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1" name="TextBox 160">
              <a:extLst>
                <a:ext uri="{FF2B5EF4-FFF2-40B4-BE49-F238E27FC236}">
                  <a16:creationId xmlns:a16="http://schemas.microsoft.com/office/drawing/2014/main" id="{32F366FF-930D-F333-0EC0-0F55EA9C5DFA}"/>
                </a:ext>
              </a:extLst>
            </p:cNvPr>
            <p:cNvSpPr txBox="1"/>
            <p:nvPr/>
          </p:nvSpPr>
          <p:spPr>
            <a:xfrm>
              <a:off x="317120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2" name="TextBox 161">
              <a:extLst>
                <a:ext uri="{FF2B5EF4-FFF2-40B4-BE49-F238E27FC236}">
                  <a16:creationId xmlns:a16="http://schemas.microsoft.com/office/drawing/2014/main" id="{E5CC7600-9492-D466-3812-0CD62275BA39}"/>
                </a:ext>
              </a:extLst>
            </p:cNvPr>
            <p:cNvSpPr txBox="1"/>
            <p:nvPr/>
          </p:nvSpPr>
          <p:spPr>
            <a:xfrm>
              <a:off x="400778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3" name="TextBox 162">
              <a:extLst>
                <a:ext uri="{FF2B5EF4-FFF2-40B4-BE49-F238E27FC236}">
                  <a16:creationId xmlns:a16="http://schemas.microsoft.com/office/drawing/2014/main" id="{18301880-64FD-DC32-33A1-DFE325192581}"/>
                </a:ext>
              </a:extLst>
            </p:cNvPr>
            <p:cNvSpPr txBox="1"/>
            <p:nvPr/>
          </p:nvSpPr>
          <p:spPr>
            <a:xfrm>
              <a:off x="4844361"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4" name="TextBox 163">
              <a:extLst>
                <a:ext uri="{FF2B5EF4-FFF2-40B4-BE49-F238E27FC236}">
                  <a16:creationId xmlns:a16="http://schemas.microsoft.com/office/drawing/2014/main" id="{44C5110E-9FC3-0929-731F-CD9BF490D6BA}"/>
                </a:ext>
              </a:extLst>
            </p:cNvPr>
            <p:cNvSpPr txBox="1"/>
            <p:nvPr/>
          </p:nvSpPr>
          <p:spPr>
            <a:xfrm>
              <a:off x="5680940"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651103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7347611" y="3051199"/>
              <a:ext cx="1028533" cy="261610"/>
            </a:xfrm>
            <a:prstGeom prst="rect">
              <a:avLst/>
            </a:prstGeom>
            <a:noFill/>
          </p:spPr>
          <p:txBody>
            <a:bodyPr wrap="square" rtlCol="0">
              <a:spAutoFit/>
            </a:bodyPr>
            <a:lstStyle/>
            <a:p>
              <a:pPr algn="ctr"/>
              <a:r>
                <a:rPr lang="en-US" sz="1100" dirty="0">
                  <a:latin typeface="Arial"/>
                  <a:cs typeface="Arial"/>
                </a:rPr>
                <a:t>1 Month…</a:t>
              </a:r>
            </a:p>
          </p:txBody>
        </p:sp>
      </p:gr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62788" y="4262982"/>
            <a:ext cx="6903628" cy="274320"/>
          </a:xfrm>
          <a:prstGeom prst="rect">
            <a:avLst/>
          </a:prstGeom>
          <a:gradFill>
            <a:gsLst>
              <a:gs pos="0">
                <a:srgbClr val="00B0F0">
                  <a:alpha val="20000"/>
                </a:srgbClr>
              </a:gs>
              <a:gs pos="100000">
                <a:schemeClr val="bg1"/>
              </a:gs>
              <a:gs pos="85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Continuation Phase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8" name="Rectangle 7">
            <a:extLst>
              <a:ext uri="{FF2B5EF4-FFF2-40B4-BE49-F238E27FC236}">
                <a16:creationId xmlns:a16="http://schemas.microsoft.com/office/drawing/2014/main" id="{C5DA994A-0E8F-0709-3543-C1FC5634247C}"/>
              </a:ext>
            </a:extLst>
          </p:cNvPr>
          <p:cNvSpPr>
            <a:spLocks noChangeArrowheads="1"/>
          </p:cNvSpPr>
          <p:nvPr/>
        </p:nvSpPr>
        <p:spPr bwMode="ltGray">
          <a:xfrm>
            <a:off x="1541105" y="1563738"/>
            <a:ext cx="822960" cy="436223"/>
          </a:xfrm>
          <a:prstGeom prst="rect">
            <a:avLst/>
          </a:prstGeom>
          <a:solidFill>
            <a:srgbClr val="0060A4">
              <a:alpha val="20000"/>
            </a:srgb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000" b="1" dirty="0">
                <a:solidFill>
                  <a:srgbClr val="000000"/>
                </a:solidFill>
                <a:latin typeface="Arial"/>
                <a:cs typeface="Arial"/>
              </a:rPr>
              <a:t>Initiation Phase</a:t>
            </a:r>
            <a:endParaRPr lang="en-US" sz="1000" dirty="0">
              <a:solidFill>
                <a:srgbClr val="000000"/>
              </a:solidFill>
              <a:latin typeface="Arial"/>
              <a:cs typeface="Arial"/>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2387854" y="1569649"/>
            <a:ext cx="6337537" cy="436223"/>
          </a:xfrm>
          <a:prstGeom prst="rect">
            <a:avLst/>
          </a:prstGeom>
          <a:gradFill>
            <a:gsLst>
              <a:gs pos="81000">
                <a:srgbClr val="00B0F0">
                  <a:alpha val="19918"/>
                </a:srgbClr>
              </a:gs>
              <a:gs pos="0">
                <a:srgbClr val="00B0F0">
                  <a:alpha val="19895"/>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Continuation Phase</a:t>
            </a:r>
            <a:endParaRPr lang="en-US" sz="1000" dirty="0">
              <a:solidFill>
                <a:srgbClr val="000000"/>
              </a:solidFill>
              <a:latin typeface="Arial"/>
              <a:cs typeface="Arial"/>
            </a:endParaRPr>
          </a:p>
        </p:txBody>
      </p:sp>
      <p:pic>
        <p:nvPicPr>
          <p:cNvPr id="91" name="Picture 90">
            <a:extLst>
              <a:ext uri="{FF2B5EF4-FFF2-40B4-BE49-F238E27FC236}">
                <a16:creationId xmlns:a16="http://schemas.microsoft.com/office/drawing/2014/main" id="{6BE6CAFB-52CE-16C6-CFDD-69C34257E87E}"/>
              </a:ext>
            </a:extLst>
          </p:cNvPr>
          <p:cNvPicPr>
            <a:picLocks noChangeAspect="1"/>
          </p:cNvPicPr>
          <p:nvPr/>
        </p:nvPicPr>
        <p:blipFill>
          <a:blip r:embed="rId7"/>
          <a:stretch>
            <a:fillRect/>
          </a:stretch>
        </p:blipFill>
        <p:spPr>
          <a:xfrm rot="18898089" flipH="1">
            <a:off x="320818" y="4152555"/>
            <a:ext cx="357810" cy="342900"/>
          </a:xfrm>
          <a:prstGeom prst="rect">
            <a:avLst/>
          </a:prstGeom>
        </p:spPr>
      </p:pic>
      <p:pic>
        <p:nvPicPr>
          <p:cNvPr id="92" name="Picture 91">
            <a:extLst>
              <a:ext uri="{FF2B5EF4-FFF2-40B4-BE49-F238E27FC236}">
                <a16:creationId xmlns:a16="http://schemas.microsoft.com/office/drawing/2014/main" id="{52345DE8-9EFF-231C-003D-1AF738CA40F2}"/>
              </a:ext>
            </a:extLst>
          </p:cNvPr>
          <p:cNvPicPr>
            <a:picLocks noChangeAspect="1"/>
          </p:cNvPicPr>
          <p:nvPr/>
        </p:nvPicPr>
        <p:blipFill>
          <a:blip r:embed="rId8"/>
          <a:stretch>
            <a:fillRect/>
          </a:stretch>
        </p:blipFill>
        <p:spPr>
          <a:xfrm rot="2706700">
            <a:off x="320809" y="3654291"/>
            <a:ext cx="357809" cy="342900"/>
          </a:xfrm>
          <a:prstGeom prst="rect">
            <a:avLst/>
          </a:prstGeom>
        </p:spPr>
      </p:pic>
      <p:sp>
        <p:nvSpPr>
          <p:cNvPr id="93" name="Rectangle 92">
            <a:extLst>
              <a:ext uri="{FF2B5EF4-FFF2-40B4-BE49-F238E27FC236}">
                <a16:creationId xmlns:a16="http://schemas.microsoft.com/office/drawing/2014/main" id="{484F3DFD-A7E1-F192-B6A1-5CFE30B96AF6}"/>
              </a:ext>
            </a:extLst>
          </p:cNvPr>
          <p:cNvSpPr>
            <a:spLocks noChangeArrowheads="1"/>
          </p:cNvSpPr>
          <p:nvPr/>
        </p:nvSpPr>
        <p:spPr bwMode="auto">
          <a:xfrm>
            <a:off x="592623" y="369418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94" name="Rectangle 93">
            <a:extLst>
              <a:ext uri="{FF2B5EF4-FFF2-40B4-BE49-F238E27FC236}">
                <a16:creationId xmlns:a16="http://schemas.microsoft.com/office/drawing/2014/main" id="{B2F397AB-72A1-50C6-2B51-8607DD39D590}"/>
              </a:ext>
            </a:extLst>
          </p:cNvPr>
          <p:cNvSpPr>
            <a:spLocks noChangeArrowheads="1"/>
          </p:cNvSpPr>
          <p:nvPr/>
        </p:nvSpPr>
        <p:spPr bwMode="auto">
          <a:xfrm>
            <a:off x="592623" y="4168142"/>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pic>
        <p:nvPicPr>
          <p:cNvPr id="95" name="Picture 94">
            <a:extLst>
              <a:ext uri="{FF2B5EF4-FFF2-40B4-BE49-F238E27FC236}">
                <a16:creationId xmlns:a16="http://schemas.microsoft.com/office/drawing/2014/main" id="{8DFE7C8E-2EC2-2774-7A41-FC3FC1DD8858}"/>
              </a:ext>
            </a:extLst>
          </p:cNvPr>
          <p:cNvPicPr>
            <a:picLocks noChangeAspect="1"/>
          </p:cNvPicPr>
          <p:nvPr/>
        </p:nvPicPr>
        <p:blipFill>
          <a:blip r:embed="rId4"/>
          <a:stretch>
            <a:fillRect/>
          </a:stretch>
        </p:blipFill>
        <p:spPr>
          <a:xfrm>
            <a:off x="595493" y="4110729"/>
            <a:ext cx="186326" cy="163035"/>
          </a:xfrm>
          <a:prstGeom prst="rect">
            <a:avLst/>
          </a:prstGeom>
          <a:effectLst>
            <a:outerShdw blurRad="50800" dist="63500" dir="4200000" algn="ctr" rotWithShape="0">
              <a:schemeClr val="tx1">
                <a:lumMod val="50000"/>
                <a:lumOff val="50000"/>
              </a:schemeClr>
            </a:outerShdw>
          </a:effectLst>
        </p:spPr>
      </p:pic>
      <p:sp>
        <p:nvSpPr>
          <p:cNvPr id="98" name="Oval 97">
            <a:extLst>
              <a:ext uri="{FF2B5EF4-FFF2-40B4-BE49-F238E27FC236}">
                <a16:creationId xmlns:a16="http://schemas.microsoft.com/office/drawing/2014/main" id="{8F5C2A6B-81AF-FB3A-3E37-70F150BE480F}"/>
              </a:ext>
            </a:extLst>
          </p:cNvPr>
          <p:cNvSpPr/>
          <p:nvPr/>
        </p:nvSpPr>
        <p:spPr>
          <a:xfrm>
            <a:off x="616982" y="3698824"/>
            <a:ext cx="150876" cy="109728"/>
          </a:xfrm>
          <a:prstGeom prst="ellipse">
            <a:avLst/>
          </a:prstGeom>
          <a:gradFill>
            <a:gsLst>
              <a:gs pos="0">
                <a:srgbClr val="FFC000"/>
              </a:gs>
              <a:gs pos="100000">
                <a:srgbClr val="5842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31556030"/>
      </p:ext>
    </p:extLst>
  </p:cSld>
  <p:clrMapOvr>
    <a:masterClrMapping/>
  </p:clrMapOvr>
  <p:transition spd="slow" advTm="15729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Management of Missed Injections in Persons on Every 1-Month Dosing</a:t>
            </a: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2269417979"/>
              </p:ext>
            </p:extLst>
          </p:nvPr>
        </p:nvGraphicFramePr>
        <p:xfrm>
          <a:off x="236765" y="1076187"/>
          <a:ext cx="8686800" cy="3470362"/>
        </p:xfrm>
        <a:graphic>
          <a:graphicData uri="http://schemas.openxmlformats.org/drawingml/2006/table">
            <a:tbl>
              <a:tblPr>
                <a:effectLst/>
              </a:tblPr>
              <a:tblGrid>
                <a:gridCol w="3502478">
                  <a:extLst>
                    <a:ext uri="{9D8B030D-6E8A-4147-A177-3AD203B41FA5}">
                      <a16:colId xmlns:a16="http://schemas.microsoft.com/office/drawing/2014/main" val="20000"/>
                    </a:ext>
                  </a:extLst>
                </a:gridCol>
                <a:gridCol w="5184322">
                  <a:extLst>
                    <a:ext uri="{9D8B030D-6E8A-4147-A177-3AD203B41FA5}">
                      <a16:colId xmlns:a16="http://schemas.microsoft.com/office/drawing/2014/main" val="20004"/>
                    </a:ext>
                  </a:extLst>
                </a:gridCol>
              </a:tblGrid>
              <a:tr h="411699">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Management for Planned and Unplanned Missed Injections in Patients on Every 1-Month Dosing</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5E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2962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 for Oral Bridging</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80000"/>
                      </a:srgbClr>
                    </a:solidFill>
                  </a:tcPr>
                </a:tc>
                <a:extLst>
                  <a:ext uri="{0D108BD9-81ED-4DB2-BD59-A6C34878D82A}">
                    <a16:rowId xmlns:a16="http://schemas.microsoft.com/office/drawing/2014/main" val="10001"/>
                  </a:ext>
                </a:extLst>
              </a:tr>
              <a:tr h="189751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a:t>
                      </a:r>
                      <a:r>
                        <a:rPr lang="en-US" sz="1200" dirty="0">
                          <a:latin typeface="Arial" panose="020B0604020202020204" pitchFamily="34" charset="0"/>
                          <a:cs typeface="Arial" panose="020B0604020202020204" pitchFamily="34" charset="0"/>
                        </a:rPr>
                        <a:t>to miss a scheduled injection &gt;7 days</a:t>
                      </a:r>
                      <a:endParaRPr lang="en-US" sz="1200" baseline="0" dirty="0">
                        <a:latin typeface="Arial" panose="020B0604020202020204" pitchFamily="34" charset="0"/>
                        <a:cs typeface="Arial" panose="020B0604020202020204" pitchFamily="34" charset="0"/>
                      </a:endParaRPr>
                    </a:p>
                  </a:txBody>
                  <a:tcPr marL="68579" marR="68579" marT="182880" marB="18288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Two oral options are are available</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daily oral therapy with </a:t>
                      </a:r>
                      <a:r>
                        <a:rPr lang="en-US" sz="1200" baseline="0" dirty="0">
                          <a:latin typeface="Arial" panose="020B0604020202020204" pitchFamily="34" charset="0"/>
                          <a:cs typeface="Arial" panose="020B0604020202020204" pitchFamily="34" charset="0"/>
                        </a:rPr>
                        <a:t>cabotegravir 30 mg plus </a:t>
                      </a:r>
                      <a:r>
                        <a:rPr lang="en-US" sz="1200" baseline="0" dirty="0" err="1">
                          <a:latin typeface="Arial" panose="020B0604020202020204" pitchFamily="34" charset="0"/>
                          <a:cs typeface="Arial" panose="020B0604020202020204" pitchFamily="34" charset="0"/>
                        </a:rPr>
                        <a:t>rilpivirine</a:t>
                      </a:r>
                      <a:r>
                        <a:rPr lang="en-US" sz="1200" baseline="0" dirty="0">
                          <a:latin typeface="Arial" panose="020B0604020202020204" pitchFamily="34" charset="0"/>
                          <a:cs typeface="Arial" panose="020B0604020202020204" pitchFamily="34" charset="0"/>
                        </a:rPr>
                        <a:t> 25 mg</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up to 2 months to replace missed injection visits.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any fully suppressive antiretroviral regimen until injections resume</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Start oral therapy with either option above approximately 1 month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(+/- 7 days) after the last injection dose of cabotegravir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Continue oral therapy until the day injection dosing is restarted.</a:t>
                      </a:r>
                    </a:p>
                  </a:txBody>
                  <a:tcPr marL="68579" marR="68579" marT="182880" marB="18288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9804"/>
                      </a:srgbClr>
                    </a:solidFill>
                  </a:tcPr>
                </a:tc>
                <a:extLst>
                  <a:ext uri="{0D108BD9-81ED-4DB2-BD59-A6C34878D82A}">
                    <a16:rowId xmlns:a16="http://schemas.microsoft.com/office/drawing/2014/main" val="10002"/>
                  </a:ext>
                </a:extLst>
              </a:tr>
              <a:tr h="64443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Unplanned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from last injections is &gt;1 month + 7 days</a:t>
                      </a:r>
                    </a:p>
                  </a:txBody>
                  <a:tcPr marL="68579" marR="68579" marT="182880" marB="18288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indent="-102870" algn="l">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If oral therapy has not been taken, reassess patients clinically to ensure resumption of injections remains appropriate.</a:t>
                      </a:r>
                    </a:p>
                  </a:txBody>
                  <a:tcPr marL="68579" marR="68579" marT="182880" marB="18288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20000"/>
                      </a:srgbClr>
                    </a:solidFill>
                  </a:tcPr>
                </a:tc>
                <a:extLst>
                  <a:ext uri="{0D108BD9-81ED-4DB2-BD59-A6C34878D82A}">
                    <a16:rowId xmlns:a16="http://schemas.microsoft.com/office/drawing/2014/main" val="10004"/>
                  </a:ext>
                </a:extLst>
              </a:tr>
            </a:tbl>
          </a:graphicData>
        </a:graphic>
      </p:graphicFrame>
    </p:spTree>
  </p:cSld>
  <p:clrMapOvr>
    <a:masterClrMapping/>
  </p:clrMapOvr>
  <p:transition spd="slow" advTm="5648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dirty="0"/>
              <a:t>Recommendations for Restarting Injection Doses after Missed </a:t>
            </a:r>
            <a:br>
              <a:rPr lang="en-US" sz="2000" dirty="0"/>
            </a:br>
            <a:r>
              <a:rPr lang="en-US" sz="2000" dirty="0"/>
              <a:t>Injections with Every 1-Month Dosing Schedule</a:t>
            </a:r>
            <a:endParaRPr lang="en-US" altLang="en-US" sz="2000" dirty="0">
              <a:latin typeface="Arial" panose="020B0604020202020204" pitchFamily="34" charset="0"/>
              <a:cs typeface="Arial" panose="020B0604020202020204" pitchFamily="34" charset="0"/>
            </a:endParaRPr>
          </a:p>
        </p:txBody>
      </p:sp>
      <p:sp>
        <p:nvSpPr>
          <p:cNvPr id="41987" name="Text Placeholder 2"/>
          <p:cNvSpPr>
            <a:spLocks noGrp="1"/>
          </p:cNvSpPr>
          <p:nvPr>
            <p:ph type="body" sz="quarter" idx="14"/>
          </p:nvPr>
        </p:nvSpPr>
        <p:spPr bwMode="auto">
          <a:xfrm>
            <a:off x="323850" y="4813697"/>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Cabotegravir-</a:t>
            </a:r>
            <a:r>
              <a:rPr lang="en-US" altLang="en-US" dirty="0" err="1">
                <a:latin typeface="Arial" panose="020B0604020202020204" pitchFamily="34" charset="0"/>
                <a:cs typeface="Arial" panose="020B0604020202020204" pitchFamily="34" charset="0"/>
              </a:rPr>
              <a:t>Rilpivirine</a:t>
            </a:r>
            <a:r>
              <a:rPr lang="en-US" altLang="en-US" dirty="0">
                <a:latin typeface="Arial" panose="020B0604020202020204" pitchFamily="34" charset="0"/>
                <a:cs typeface="Arial" panose="020B0604020202020204" pitchFamily="34" charset="0"/>
              </a:rPr>
              <a:t> Prescribing Information</a:t>
            </a: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1791980993"/>
              </p:ext>
            </p:extLst>
          </p:nvPr>
        </p:nvGraphicFramePr>
        <p:xfrm>
          <a:off x="367373" y="1117374"/>
          <a:ext cx="8412480" cy="3411807"/>
        </p:xfrm>
        <a:graphic>
          <a:graphicData uri="http://schemas.openxmlformats.org/drawingml/2006/table">
            <a:tbl>
              <a:tblPr>
                <a:effectLst/>
              </a:tblPr>
              <a:tblGrid>
                <a:gridCol w="3305896">
                  <a:extLst>
                    <a:ext uri="{9D8B030D-6E8A-4147-A177-3AD203B41FA5}">
                      <a16:colId xmlns:a16="http://schemas.microsoft.com/office/drawing/2014/main" val="20000"/>
                    </a:ext>
                  </a:extLst>
                </a:gridCol>
                <a:gridCol w="5106584">
                  <a:extLst>
                    <a:ext uri="{9D8B030D-6E8A-4147-A177-3AD203B41FA5}">
                      <a16:colId xmlns:a16="http://schemas.microsoft.com/office/drawing/2014/main" val="20004"/>
                    </a:ext>
                  </a:extLst>
                </a:gridCol>
              </a:tblGrid>
              <a:tr h="445371">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Injection Dosing Recommendations after Missed Injections with Every-1-Month Dosing Schedule</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79" marB="685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5E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40286">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Recommendation</a:t>
                      </a:r>
                    </a:p>
                  </a:txBody>
                  <a:tcPr marL="137159" marR="137159" marT="34290" marB="3429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80000"/>
                      </a:srgbClr>
                    </a:solidFill>
                  </a:tcPr>
                </a:tc>
                <a:extLst>
                  <a:ext uri="{0D108BD9-81ED-4DB2-BD59-A6C34878D82A}">
                    <a16:rowId xmlns:a16="http://schemas.microsoft.com/office/drawing/2014/main" val="10001"/>
                  </a:ext>
                </a:extLst>
              </a:tr>
              <a:tr h="1263075">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Less than or equal to 2 months</a:t>
                      </a:r>
                    </a:p>
                  </a:txBody>
                  <a:tcPr marL="68579" marR="68579" marT="34290" marB="18288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91440" marR="0" indent="0" algn="l" defTabSz="914400" rtl="0" eaLnBrk="1" fontAlgn="auto" latinLnBrk="0" hangingPunct="1">
                        <a:lnSpc>
                          <a:spcPts val="18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Resume with cabotegravir 400 mg (2 mL) and </a:t>
                      </a:r>
                      <a:r>
                        <a:rPr lang="en-US" sz="140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600 mg (2 mL) monthly injections as soon as possible.</a:t>
                      </a:r>
                    </a:p>
                  </a:txBody>
                  <a:tcPr marL="68579" marR="68579" marT="34290" marB="18288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11000"/>
                      </a:srgbClr>
                    </a:solidFill>
                  </a:tcPr>
                </a:tc>
                <a:extLst>
                  <a:ext uri="{0D108BD9-81ED-4DB2-BD59-A6C34878D82A}">
                    <a16:rowId xmlns:a16="http://schemas.microsoft.com/office/drawing/2014/main" val="10002"/>
                  </a:ext>
                </a:extLst>
              </a:tr>
              <a:tr h="1263075">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Greater than 2 months</a:t>
                      </a:r>
                    </a:p>
                  </a:txBody>
                  <a:tcPr marL="68579" marR="68579" marT="34290" marB="18288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91440" indent="0" algn="l">
                        <a:lnSpc>
                          <a:spcPts val="1800"/>
                        </a:lnSpc>
                        <a:spcBef>
                          <a:spcPts val="0"/>
                        </a:spcBef>
                        <a:buFontTx/>
                        <a:buNone/>
                      </a:pPr>
                      <a:r>
                        <a:rPr lang="en-US" sz="1400" dirty="0">
                          <a:latin typeface="Arial" panose="020B0604020202020204" pitchFamily="34" charset="0"/>
                          <a:cs typeface="Arial" panose="020B0604020202020204" pitchFamily="34" charset="0"/>
                        </a:rPr>
                        <a:t>Reinitiate with with cabotegravir 600 mg (3 mL) and </a:t>
                      </a:r>
                      <a:r>
                        <a:rPr lang="en-US" sz="1400" baseline="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900 mg (3 mL) then continue to follow the monthly cabotegravir 400 mg (2 mL) and </a:t>
                      </a:r>
                      <a:r>
                        <a:rPr lang="en-US" sz="140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600 mg (2 mL) monthly injection dosing schedule.</a:t>
                      </a:r>
                    </a:p>
                  </a:txBody>
                  <a:tcPr marL="68579" marR="68579" marT="34290" marB="18288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20000"/>
                      </a:srgbClr>
                    </a:solidFill>
                  </a:tcPr>
                </a:tc>
                <a:extLst>
                  <a:ext uri="{0D108BD9-81ED-4DB2-BD59-A6C34878D82A}">
                    <a16:rowId xmlns:a16="http://schemas.microsoft.com/office/drawing/2014/main" val="10004"/>
                  </a:ext>
                </a:extLst>
              </a:tr>
            </a:tbl>
          </a:graphicData>
        </a:graphic>
      </p:graphicFrame>
    </p:spTree>
  </p:cSld>
  <p:clrMapOvr>
    <a:masterClrMapping/>
  </p:clrMapOvr>
  <p:transition spd="slow" advTm="6256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595435" y="3544436"/>
            <a:ext cx="7114059" cy="11897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100" dirty="0"/>
              <a:t>Schedule for Every 2-Month Injectable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dirty="0"/>
              <a:t>Source: Cabotegravir-</a:t>
            </a:r>
            <a:r>
              <a:rPr lang="en-US" dirty="0" err="1"/>
              <a:t>Rilpivirine</a:t>
            </a:r>
            <a:r>
              <a:rPr lang="en-US" dirty="0"/>
              <a:t> Prescribing Information; Illustration: David H. Spach, MD</a:t>
            </a:r>
          </a:p>
        </p:txBody>
      </p:sp>
      <p:pic>
        <p:nvPicPr>
          <p:cNvPr id="61" name="Picture 60">
            <a:extLst>
              <a:ext uri="{FF2B5EF4-FFF2-40B4-BE49-F238E27FC236}">
                <a16:creationId xmlns:a16="http://schemas.microsoft.com/office/drawing/2014/main" id="{46AF7624-015D-0140-8AC3-30D206564875}"/>
              </a:ext>
            </a:extLst>
          </p:cNvPr>
          <p:cNvPicPr>
            <a:picLocks noChangeAspect="1"/>
          </p:cNvPicPr>
          <p:nvPr/>
        </p:nvPicPr>
        <p:blipFill>
          <a:blip r:embed="rId2"/>
          <a:stretch>
            <a:fillRect/>
          </a:stretch>
        </p:blipFill>
        <p:spPr>
          <a:xfrm rot="18898089" flipH="1">
            <a:off x="320818" y="4152555"/>
            <a:ext cx="357810" cy="342900"/>
          </a:xfrm>
          <a:prstGeom prst="rect">
            <a:avLst/>
          </a:prstGeom>
        </p:spPr>
      </p:pic>
      <p:pic>
        <p:nvPicPr>
          <p:cNvPr id="62" name="Picture 61">
            <a:extLst>
              <a:ext uri="{FF2B5EF4-FFF2-40B4-BE49-F238E27FC236}">
                <a16:creationId xmlns:a16="http://schemas.microsoft.com/office/drawing/2014/main" id="{CC850B11-8AD0-224A-9048-BCB5440C4C98}"/>
              </a:ext>
            </a:extLst>
          </p:cNvPr>
          <p:cNvPicPr>
            <a:picLocks noChangeAspect="1"/>
          </p:cNvPicPr>
          <p:nvPr/>
        </p:nvPicPr>
        <p:blipFill>
          <a:blip r:embed="rId3"/>
          <a:stretch>
            <a:fillRect/>
          </a:stretch>
        </p:blipFill>
        <p:spPr>
          <a:xfrm rot="2706700">
            <a:off x="320809" y="3654291"/>
            <a:ext cx="357809" cy="342900"/>
          </a:xfrm>
          <a:prstGeom prst="rect">
            <a:avLst/>
          </a:prstGeom>
        </p:spPr>
      </p:pic>
      <p:sp>
        <p:nvSpPr>
          <p:cNvPr id="63" name="Rectangle 62">
            <a:extLst>
              <a:ext uri="{FF2B5EF4-FFF2-40B4-BE49-F238E27FC236}">
                <a16:creationId xmlns:a16="http://schemas.microsoft.com/office/drawing/2014/main" id="{C4D80752-8471-F343-9737-3B91005072BC}"/>
              </a:ext>
            </a:extLst>
          </p:cNvPr>
          <p:cNvSpPr>
            <a:spLocks noChangeArrowheads="1"/>
          </p:cNvSpPr>
          <p:nvPr/>
        </p:nvSpPr>
        <p:spPr bwMode="auto">
          <a:xfrm>
            <a:off x="592623" y="369418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64" name="Rectangle 63">
            <a:extLst>
              <a:ext uri="{FF2B5EF4-FFF2-40B4-BE49-F238E27FC236}">
                <a16:creationId xmlns:a16="http://schemas.microsoft.com/office/drawing/2014/main" id="{FB9CA5B7-7CFA-724F-A01A-E139C05B3BD3}"/>
              </a:ext>
            </a:extLst>
          </p:cNvPr>
          <p:cNvSpPr>
            <a:spLocks noChangeArrowheads="1"/>
          </p:cNvSpPr>
          <p:nvPr/>
        </p:nvSpPr>
        <p:spPr bwMode="auto">
          <a:xfrm>
            <a:off x="592623" y="4168142"/>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1588369" y="2236137"/>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5"/>
            <a:stretch>
              <a:fillRect/>
            </a:stretch>
          </p:blipFill>
          <p:spPr>
            <a:xfrm rot="2700000">
              <a:off x="1607011" y="2186228"/>
              <a:ext cx="1144991" cy="1097280"/>
            </a:xfrm>
            <a:prstGeom prst="rect">
              <a:avLst/>
            </a:prstGeom>
          </p:spPr>
        </p:pic>
      </p:grpSp>
      <p:pic>
        <p:nvPicPr>
          <p:cNvPr id="71" name="Picture 70">
            <a:extLst>
              <a:ext uri="{FF2B5EF4-FFF2-40B4-BE49-F238E27FC236}">
                <a16:creationId xmlns:a16="http://schemas.microsoft.com/office/drawing/2014/main" id="{6B552585-8E2A-914B-B00C-491525C65430}"/>
              </a:ext>
            </a:extLst>
          </p:cNvPr>
          <p:cNvPicPr>
            <a:picLocks noChangeAspect="1"/>
          </p:cNvPicPr>
          <p:nvPr/>
        </p:nvPicPr>
        <p:blipFill>
          <a:blip r:embed="rId6"/>
          <a:stretch>
            <a:fillRect/>
          </a:stretch>
        </p:blipFill>
        <p:spPr>
          <a:xfrm>
            <a:off x="595493" y="4110729"/>
            <a:ext cx="186326" cy="163035"/>
          </a:xfrm>
          <a:prstGeom prst="rect">
            <a:avLst/>
          </a:prstGeom>
          <a:effectLst>
            <a:outerShdw blurRad="50800" dist="63500" dir="4200000" algn="ctr" rotWithShape="0">
              <a:schemeClr val="tx1">
                <a:lumMod val="50000"/>
                <a:lumOff val="50000"/>
              </a:schemeClr>
            </a:outerShdw>
          </a:effectLst>
        </p:spPr>
      </p:pic>
      <p:sp>
        <p:nvSpPr>
          <p:cNvPr id="72" name="Oval 71">
            <a:extLst>
              <a:ext uri="{FF2B5EF4-FFF2-40B4-BE49-F238E27FC236}">
                <a16:creationId xmlns:a16="http://schemas.microsoft.com/office/drawing/2014/main" id="{F9925F03-8C84-E147-BF5C-3D21D6A3AB11}"/>
              </a:ext>
            </a:extLst>
          </p:cNvPr>
          <p:cNvSpPr/>
          <p:nvPr/>
        </p:nvSpPr>
        <p:spPr>
          <a:xfrm>
            <a:off x="616982" y="3698824"/>
            <a:ext cx="150876" cy="109728"/>
          </a:xfrm>
          <a:prstGeom prst="ellipse">
            <a:avLst/>
          </a:prstGeom>
          <a:gradFill>
            <a:gsLst>
              <a:gs pos="0">
                <a:srgbClr val="FFC000"/>
              </a:gs>
              <a:gs pos="100000">
                <a:srgbClr val="5842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7" name="Picture 76">
            <a:extLst>
              <a:ext uri="{FF2B5EF4-FFF2-40B4-BE49-F238E27FC236}">
                <a16:creationId xmlns:a16="http://schemas.microsoft.com/office/drawing/2014/main" id="{583CA2FE-4E80-6443-A07C-A9C76AE9E2D0}"/>
              </a:ext>
            </a:extLst>
          </p:cNvPr>
          <p:cNvPicPr>
            <a:picLocks noChangeAspect="1"/>
          </p:cNvPicPr>
          <p:nvPr/>
        </p:nvPicPr>
        <p:blipFill>
          <a:blip r:embed="rId6"/>
          <a:stretch>
            <a:fillRect/>
          </a:stretch>
        </p:blipFill>
        <p:spPr>
          <a:xfrm>
            <a:off x="605109" y="2561718"/>
            <a:ext cx="261258" cy="228600"/>
          </a:xfrm>
          <a:prstGeom prst="rect">
            <a:avLst/>
          </a:prstGeom>
          <a:effectLst>
            <a:outerShdw blurRad="50800" dist="63500" dir="4200000" algn="ctr" rotWithShape="0">
              <a:schemeClr val="tx1">
                <a:lumMod val="50000"/>
                <a:lumOff val="50000"/>
              </a:schemeClr>
            </a:outerShdw>
          </a:effectLst>
        </p:spPr>
      </p:pic>
      <p:sp>
        <p:nvSpPr>
          <p:cNvPr id="78" name="Oval 77">
            <a:extLst>
              <a:ext uri="{FF2B5EF4-FFF2-40B4-BE49-F238E27FC236}">
                <a16:creationId xmlns:a16="http://schemas.microsoft.com/office/drawing/2014/main" id="{8CF0C44F-DB12-F84F-BC77-E9B7EEFB4CD7}"/>
              </a:ext>
            </a:extLst>
          </p:cNvPr>
          <p:cNvSpPr>
            <a:spLocks noChangeAspect="1"/>
          </p:cNvSpPr>
          <p:nvPr/>
        </p:nvSpPr>
        <p:spPr>
          <a:xfrm>
            <a:off x="642693" y="2376441"/>
            <a:ext cx="182499" cy="137160"/>
          </a:xfrm>
          <a:prstGeom prst="ellipse">
            <a:avLst/>
          </a:prstGeom>
          <a:gradFill>
            <a:gsLst>
              <a:gs pos="0">
                <a:srgbClr val="FFC000"/>
              </a:gs>
              <a:gs pos="100000">
                <a:srgbClr val="584200"/>
              </a:gs>
            </a:gsLst>
          </a:gradFill>
          <a:ln>
            <a:solidFill>
              <a:srgbClr val="8752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47499" y="4162437"/>
            <a:ext cx="6946706" cy="274320"/>
          </a:xfrm>
          <a:prstGeom prst="rect">
            <a:avLst/>
          </a:prstGeom>
          <a:gradFill>
            <a:gsLst>
              <a:gs pos="0">
                <a:srgbClr val="0060A4">
                  <a:alpha val="20000"/>
                </a:srgbClr>
              </a:gs>
              <a:gs pos="99000">
                <a:schemeClr val="bg1"/>
              </a:gs>
              <a:gs pos="80000">
                <a:srgbClr val="0060A4">
                  <a:alpha val="15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All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480199" y="2964337"/>
            <a:ext cx="8321040" cy="0"/>
          </a:xfrm>
          <a:prstGeom prst="line">
            <a:avLst/>
          </a:prstGeom>
          <a:ln w="22225"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94A65F0-1A22-FB46-BE4D-B207274372CD}"/>
              </a:ext>
            </a:extLst>
          </p:cNvPr>
          <p:cNvCxnSpPr>
            <a:cxnSpLocks/>
          </p:cNvCxnSpPr>
          <p:nvPr/>
        </p:nvCxnSpPr>
        <p:spPr>
          <a:xfrm flipH="1">
            <a:off x="1537444" y="2122611"/>
            <a:ext cx="2149" cy="808239"/>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959126"/>
            <a:ext cx="6611774" cy="36576"/>
            <a:chOff x="1135348" y="3513284"/>
            <a:chExt cx="6611774"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47122"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138" name="Group 137">
            <a:extLst>
              <a:ext uri="{FF2B5EF4-FFF2-40B4-BE49-F238E27FC236}">
                <a16:creationId xmlns:a16="http://schemas.microsoft.com/office/drawing/2014/main" id="{18EFA418-4C22-6E4E-B45A-E04BAC0A30D5}"/>
              </a:ext>
            </a:extLst>
          </p:cNvPr>
          <p:cNvGrpSpPr>
            <a:grpSpLocks noChangeAspect="1"/>
          </p:cNvGrpSpPr>
          <p:nvPr/>
        </p:nvGrpSpPr>
        <p:grpSpPr>
          <a:xfrm>
            <a:off x="2386904" y="2236137"/>
            <a:ext cx="710715" cy="590122"/>
            <a:chOff x="1630867" y="2162372"/>
            <a:chExt cx="1378969" cy="1144991"/>
          </a:xfrm>
        </p:grpSpPr>
        <p:pic>
          <p:nvPicPr>
            <p:cNvPr id="139" name="Picture 138">
              <a:extLst>
                <a:ext uri="{FF2B5EF4-FFF2-40B4-BE49-F238E27FC236}">
                  <a16:creationId xmlns:a16="http://schemas.microsoft.com/office/drawing/2014/main" id="{BAD0100F-3765-F549-AA7C-68F6936C828B}"/>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1" name="Picture 140">
              <a:extLst>
                <a:ext uri="{FF2B5EF4-FFF2-40B4-BE49-F238E27FC236}">
                  <a16:creationId xmlns:a16="http://schemas.microsoft.com/office/drawing/2014/main" id="{019084A7-1AB9-6048-982D-4798E31D6656}"/>
                </a:ext>
              </a:extLst>
            </p:cNvPr>
            <p:cNvPicPr>
              <a:picLocks noChangeAspect="1"/>
            </p:cNvPicPr>
            <p:nvPr/>
          </p:nvPicPr>
          <p:blipFill>
            <a:blip r:embed="rId5"/>
            <a:stretch>
              <a:fillRect/>
            </a:stretch>
          </p:blipFill>
          <p:spPr>
            <a:xfrm rot="2700000">
              <a:off x="1607011" y="2186228"/>
              <a:ext cx="1144991" cy="1097280"/>
            </a:xfrm>
            <a:prstGeom prst="rect">
              <a:avLst/>
            </a:prstGeom>
          </p:spPr>
        </p:pic>
      </p:grpSp>
      <p:grpSp>
        <p:nvGrpSpPr>
          <p:cNvPr id="142" name="Group 141">
            <a:extLst>
              <a:ext uri="{FF2B5EF4-FFF2-40B4-BE49-F238E27FC236}">
                <a16:creationId xmlns:a16="http://schemas.microsoft.com/office/drawing/2014/main" id="{F7331A75-5A24-CB43-AEF3-D601D0A2F81F}"/>
              </a:ext>
            </a:extLst>
          </p:cNvPr>
          <p:cNvGrpSpPr>
            <a:grpSpLocks noChangeAspect="1"/>
          </p:cNvGrpSpPr>
          <p:nvPr/>
        </p:nvGrpSpPr>
        <p:grpSpPr>
          <a:xfrm>
            <a:off x="3998979" y="2236137"/>
            <a:ext cx="710715" cy="590122"/>
            <a:chOff x="1630867" y="2162372"/>
            <a:chExt cx="1378969" cy="1144991"/>
          </a:xfrm>
        </p:grpSpPr>
        <p:pic>
          <p:nvPicPr>
            <p:cNvPr id="143" name="Picture 142">
              <a:extLst>
                <a:ext uri="{FF2B5EF4-FFF2-40B4-BE49-F238E27FC236}">
                  <a16:creationId xmlns:a16="http://schemas.microsoft.com/office/drawing/2014/main" id="{9D7143F5-0A84-F74C-8C49-D9E2AD1B8A7A}"/>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4" name="Picture 143">
              <a:extLst>
                <a:ext uri="{FF2B5EF4-FFF2-40B4-BE49-F238E27FC236}">
                  <a16:creationId xmlns:a16="http://schemas.microsoft.com/office/drawing/2014/main" id="{ADED8618-5B0A-9D4A-8B99-DC0926775876}"/>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nvGrpSpPr>
          <p:cNvPr id="145" name="Group 144">
            <a:extLst>
              <a:ext uri="{FF2B5EF4-FFF2-40B4-BE49-F238E27FC236}">
                <a16:creationId xmlns:a16="http://schemas.microsoft.com/office/drawing/2014/main" id="{8D8406D5-C10F-D64C-8891-59FD8F26DB9B}"/>
              </a:ext>
            </a:extLst>
          </p:cNvPr>
          <p:cNvGrpSpPr>
            <a:grpSpLocks noChangeAspect="1"/>
          </p:cNvGrpSpPr>
          <p:nvPr/>
        </p:nvGrpSpPr>
        <p:grpSpPr>
          <a:xfrm>
            <a:off x="5654722" y="2236137"/>
            <a:ext cx="710715" cy="590122"/>
            <a:chOff x="1630867" y="2162372"/>
            <a:chExt cx="1378969" cy="1144991"/>
          </a:xfrm>
        </p:grpSpPr>
        <p:pic>
          <p:nvPicPr>
            <p:cNvPr id="146" name="Picture 145">
              <a:extLst>
                <a:ext uri="{FF2B5EF4-FFF2-40B4-BE49-F238E27FC236}">
                  <a16:creationId xmlns:a16="http://schemas.microsoft.com/office/drawing/2014/main" id="{5138D08D-BEF3-964B-99FE-FE616FCE8609}"/>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7" name="Picture 146">
              <a:extLst>
                <a:ext uri="{FF2B5EF4-FFF2-40B4-BE49-F238E27FC236}">
                  <a16:creationId xmlns:a16="http://schemas.microsoft.com/office/drawing/2014/main" id="{ADE53D66-21C9-6247-96B8-749CD5906894}"/>
                </a:ext>
              </a:extLst>
            </p:cNvPr>
            <p:cNvPicPr>
              <a:picLocks noChangeAspect="1"/>
            </p:cNvPicPr>
            <p:nvPr/>
          </p:nvPicPr>
          <p:blipFill>
            <a:blip r:embed="rId5"/>
            <a:stretch>
              <a:fillRect/>
            </a:stretch>
          </p:blipFill>
          <p:spPr>
            <a:xfrm rot="2700000">
              <a:off x="1607011" y="2186228"/>
              <a:ext cx="1144991" cy="1097280"/>
            </a:xfrm>
            <a:prstGeom prst="rect">
              <a:avLst/>
            </a:prstGeom>
          </p:spPr>
        </p:pic>
      </p:grpSp>
      <p:grpSp>
        <p:nvGrpSpPr>
          <p:cNvPr id="148" name="Group 147">
            <a:extLst>
              <a:ext uri="{FF2B5EF4-FFF2-40B4-BE49-F238E27FC236}">
                <a16:creationId xmlns:a16="http://schemas.microsoft.com/office/drawing/2014/main" id="{7FC97C7E-244E-554D-ADC0-58773477F831}"/>
              </a:ext>
            </a:extLst>
          </p:cNvPr>
          <p:cNvGrpSpPr>
            <a:grpSpLocks noChangeAspect="1"/>
          </p:cNvGrpSpPr>
          <p:nvPr/>
        </p:nvGrpSpPr>
        <p:grpSpPr>
          <a:xfrm>
            <a:off x="7303921" y="2236137"/>
            <a:ext cx="710715" cy="590122"/>
            <a:chOff x="1630867" y="2162372"/>
            <a:chExt cx="1378969" cy="1144991"/>
          </a:xfrm>
        </p:grpSpPr>
        <p:pic>
          <p:nvPicPr>
            <p:cNvPr id="149" name="Picture 148">
              <a:extLst>
                <a:ext uri="{FF2B5EF4-FFF2-40B4-BE49-F238E27FC236}">
                  <a16:creationId xmlns:a16="http://schemas.microsoft.com/office/drawing/2014/main" id="{F7A4CA8B-CAEE-694F-8CBB-FA5E82F20416}"/>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50" name="Picture 149">
              <a:extLst>
                <a:ext uri="{FF2B5EF4-FFF2-40B4-BE49-F238E27FC236}">
                  <a16:creationId xmlns:a16="http://schemas.microsoft.com/office/drawing/2014/main" id="{B1282B1C-6B9A-3844-8B52-B9EDC8BE64D8}"/>
                </a:ext>
              </a:extLst>
            </p:cNvPr>
            <p:cNvPicPr>
              <a:picLocks noChangeAspect="1"/>
            </p:cNvPicPr>
            <p:nvPr/>
          </p:nvPicPr>
          <p:blipFill>
            <a:blip r:embed="rId5"/>
            <a:stretch>
              <a:fillRect/>
            </a:stretch>
          </p:blipFill>
          <p:spPr>
            <a:xfrm rot="2700000">
              <a:off x="1607011" y="2186228"/>
              <a:ext cx="1144991" cy="1097280"/>
            </a:xfrm>
            <a:prstGeom prst="rect">
              <a:avLst/>
            </a:prstGeom>
          </p:spPr>
        </p:pic>
      </p:grpSp>
      <p:sp>
        <p:nvSpPr>
          <p:cNvPr id="55" name="Arc 54">
            <a:extLst>
              <a:ext uri="{FF2B5EF4-FFF2-40B4-BE49-F238E27FC236}">
                <a16:creationId xmlns:a16="http://schemas.microsoft.com/office/drawing/2014/main" id="{99297D14-E591-2A4C-A308-ADFCEF04492A}"/>
              </a:ext>
            </a:extLst>
          </p:cNvPr>
          <p:cNvSpPr/>
          <p:nvPr/>
        </p:nvSpPr>
        <p:spPr>
          <a:xfrm flipH="1">
            <a:off x="2376862"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9AD2F53F-E8EB-1D44-8570-96C90A1F5395}"/>
              </a:ext>
            </a:extLst>
          </p:cNvPr>
          <p:cNvSpPr/>
          <p:nvPr/>
        </p:nvSpPr>
        <p:spPr>
          <a:xfrm flipH="1">
            <a:off x="4020705"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2EEC8ADF-8E97-A14F-85DF-541B1A08D609}"/>
              </a:ext>
            </a:extLst>
          </p:cNvPr>
          <p:cNvSpPr/>
          <p:nvPr/>
        </p:nvSpPr>
        <p:spPr>
          <a:xfrm flipH="1">
            <a:off x="5682248"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5FE59ED7-4BF3-7E4E-B189-3C02D7258BF5}"/>
              </a:ext>
            </a:extLst>
          </p:cNvPr>
          <p:cNvSpPr/>
          <p:nvPr/>
        </p:nvSpPr>
        <p:spPr>
          <a:xfrm flipH="1">
            <a:off x="7320011"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11E3553F-0E54-834E-9E03-A2CDDBE813AC}"/>
              </a:ext>
            </a:extLst>
          </p:cNvPr>
          <p:cNvSpPr/>
          <p:nvPr/>
        </p:nvSpPr>
        <p:spPr>
          <a:xfrm flipH="1">
            <a:off x="1531090" y="2692829"/>
            <a:ext cx="538619" cy="493912"/>
          </a:xfrm>
          <a:prstGeom prst="arc">
            <a:avLst>
              <a:gd name="adj1" fmla="val 16200000"/>
              <a:gd name="adj2" fmla="val 20796663"/>
            </a:avLst>
          </a:prstGeom>
          <a:ln w="15875">
            <a:gradFill>
              <a:gsLst>
                <a:gs pos="0">
                  <a:schemeClr val="accent1">
                    <a:lumMod val="5000"/>
                    <a:lumOff val="95000"/>
                  </a:schemeClr>
                </a:gs>
                <a:gs pos="40000">
                  <a:schemeClr val="bg2">
                    <a:lumMod val="50000"/>
                  </a:schemeClr>
                </a:gs>
              </a:gsLst>
              <a:lin ang="5400000" scaled="1"/>
            </a:gra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9C1105E6-1F0C-EF48-92E4-566E38013467}"/>
              </a:ext>
            </a:extLst>
          </p:cNvPr>
          <p:cNvSpPr/>
          <p:nvPr/>
        </p:nvSpPr>
        <p:spPr>
          <a:xfrm rot="16200000" flipH="1">
            <a:off x="1163419" y="2256661"/>
            <a:ext cx="0" cy="610114"/>
          </a:xfrm>
          <a:custGeom>
            <a:avLst/>
            <a:gdLst>
              <a:gd name="connsiteX0" fmla="*/ 367536 w 404062"/>
              <a:gd name="connsiteY0" fmla="*/ 192134 h 900976"/>
              <a:gd name="connsiteX1" fmla="*/ 403802 w 404062"/>
              <a:gd name="connsiteY1" fmla="*/ 473309 h 900976"/>
              <a:gd name="connsiteX2" fmla="*/ 328245 w 404062"/>
              <a:gd name="connsiteY2" fmla="*/ 802248 h 900976"/>
              <a:gd name="connsiteX3" fmla="*/ 202031 w 404062"/>
              <a:gd name="connsiteY3" fmla="*/ 450488 h 900976"/>
              <a:gd name="connsiteX4" fmla="*/ 367536 w 404062"/>
              <a:gd name="connsiteY4" fmla="*/ 192134 h 900976"/>
              <a:gd name="connsiteX0" fmla="*/ 367536 w 404062"/>
              <a:gd name="connsiteY0" fmla="*/ 192134 h 900976"/>
              <a:gd name="connsiteX1" fmla="*/ 403802 w 404062"/>
              <a:gd name="connsiteY1" fmla="*/ 473309 h 900976"/>
              <a:gd name="connsiteX2" fmla="*/ 328245 w 404062"/>
              <a:gd name="connsiteY2" fmla="*/ 802248 h 900976"/>
              <a:gd name="connsiteX0" fmla="*/ 39291 w 75816"/>
              <a:gd name="connsiteY0" fmla="*/ 0 h 610114"/>
              <a:gd name="connsiteX1" fmla="*/ 75557 w 75816"/>
              <a:gd name="connsiteY1" fmla="*/ 281175 h 610114"/>
              <a:gd name="connsiteX2" fmla="*/ 0 w 75816"/>
              <a:gd name="connsiteY2" fmla="*/ 610114 h 610114"/>
              <a:gd name="connsiteX3" fmla="*/ 23415 w 75816"/>
              <a:gd name="connsiteY3" fmla="*/ 274979 h 610114"/>
              <a:gd name="connsiteX4" fmla="*/ 39291 w 75816"/>
              <a:gd name="connsiteY4" fmla="*/ 0 h 610114"/>
              <a:gd name="connsiteX0" fmla="*/ 39291 w 75816"/>
              <a:gd name="connsiteY0" fmla="*/ 0 h 610114"/>
              <a:gd name="connsiteX1" fmla="*/ 75557 w 75816"/>
              <a:gd name="connsiteY1" fmla="*/ 281175 h 610114"/>
              <a:gd name="connsiteX2" fmla="*/ 0 w 75816"/>
              <a:gd name="connsiteY2" fmla="*/ 610114 h 610114"/>
            </a:gdLst>
            <a:ahLst/>
            <a:cxnLst>
              <a:cxn ang="0">
                <a:pos x="connsiteX0" y="connsiteY0"/>
              </a:cxn>
              <a:cxn ang="0">
                <a:pos x="connsiteX1" y="connsiteY1"/>
              </a:cxn>
              <a:cxn ang="0">
                <a:pos x="connsiteX2" y="connsiteY2"/>
              </a:cxn>
            </a:cxnLst>
            <a:rect l="l" t="t" r="r" b="b"/>
            <a:pathLst>
              <a:path w="75816" h="610114" stroke="0" extrusionOk="0">
                <a:moveTo>
                  <a:pt x="39291" y="0"/>
                </a:moveTo>
                <a:cubicBezTo>
                  <a:pt x="65073" y="82118"/>
                  <a:pt x="77835" y="181063"/>
                  <a:pt x="75557" y="281175"/>
                </a:cubicBezTo>
                <a:cubicBezTo>
                  <a:pt x="72629" y="409871"/>
                  <a:pt x="45125" y="529611"/>
                  <a:pt x="0" y="610114"/>
                </a:cubicBezTo>
                <a:lnTo>
                  <a:pt x="23415" y="274979"/>
                </a:lnTo>
                <a:cubicBezTo>
                  <a:pt x="78583" y="188861"/>
                  <a:pt x="-15877" y="86118"/>
                  <a:pt x="39291" y="0"/>
                </a:cubicBezTo>
                <a:close/>
              </a:path>
              <a:path w="75816" h="610114" fill="none">
                <a:moveTo>
                  <a:pt x="39291" y="0"/>
                </a:moveTo>
                <a:cubicBezTo>
                  <a:pt x="65073" y="82118"/>
                  <a:pt x="77835" y="181063"/>
                  <a:pt x="75557" y="281175"/>
                </a:cubicBezTo>
                <a:cubicBezTo>
                  <a:pt x="72629" y="409871"/>
                  <a:pt x="45125" y="529611"/>
                  <a:pt x="0" y="610114"/>
                </a:cubicBezTo>
              </a:path>
            </a:pathLst>
          </a:cu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FF964978-B58A-4E92-9748-D8D4E0CFF334}"/>
              </a:ext>
            </a:extLst>
          </p:cNvPr>
          <p:cNvCxnSpPr>
            <a:cxnSpLocks/>
          </p:cNvCxnSpPr>
          <p:nvPr/>
        </p:nvCxnSpPr>
        <p:spPr>
          <a:xfrm>
            <a:off x="708525" y="3115792"/>
            <a:ext cx="822960" cy="0"/>
          </a:xfrm>
          <a:prstGeom prst="straightConnector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1539593" y="3115792"/>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436F2B0-3E32-51A9-C09D-D1F3D32E5854}"/>
              </a:ext>
            </a:extLst>
          </p:cNvPr>
          <p:cNvCxnSpPr>
            <a:cxnSpLocks/>
          </p:cNvCxnSpPr>
          <p:nvPr/>
        </p:nvCxnSpPr>
        <p:spPr>
          <a:xfrm>
            <a:off x="2369038"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1D2524B-3383-7D62-7DD8-81069A338C5E}"/>
              </a:ext>
            </a:extLst>
          </p:cNvPr>
          <p:cNvCxnSpPr>
            <a:cxnSpLocks/>
          </p:cNvCxnSpPr>
          <p:nvPr/>
        </p:nvCxnSpPr>
        <p:spPr>
          <a:xfrm>
            <a:off x="4022739"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9FB5897-76A0-B3E0-E4CD-B8AD2EEED520}"/>
              </a:ext>
            </a:extLst>
          </p:cNvPr>
          <p:cNvCxnSpPr>
            <a:cxnSpLocks/>
          </p:cNvCxnSpPr>
          <p:nvPr/>
        </p:nvCxnSpPr>
        <p:spPr>
          <a:xfrm>
            <a:off x="5663471"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17175" y="3115792"/>
            <a:ext cx="1371600" cy="0"/>
          </a:xfrm>
          <a:prstGeom prst="straightConnector1">
            <a:avLst/>
          </a:prstGeom>
          <a:ln w="19050">
            <a:gradFill>
              <a:gsLst>
                <a:gs pos="0">
                  <a:schemeClr val="tx1">
                    <a:lumMod val="65000"/>
                    <a:lumOff val="35000"/>
                  </a:schemeClr>
                </a:gs>
                <a:gs pos="82000">
                  <a:schemeClr val="tx1">
                    <a:lumMod val="65000"/>
                    <a:lumOff val="35000"/>
                  </a:schemeClr>
                </a:gs>
                <a:gs pos="95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7">
            <a:extLst>
              <a:ext uri="{FF2B5EF4-FFF2-40B4-BE49-F238E27FC236}">
                <a16:creationId xmlns:a16="http://schemas.microsoft.com/office/drawing/2014/main" id="{73ABF8D6-A5CC-8624-F147-3EAE71C5E2EB}"/>
              </a:ext>
            </a:extLst>
          </p:cNvPr>
          <p:cNvSpPr>
            <a:spLocks noChangeArrowheads="1"/>
          </p:cNvSpPr>
          <p:nvPr/>
        </p:nvSpPr>
        <p:spPr bwMode="ltGray">
          <a:xfrm>
            <a:off x="566062" y="1525318"/>
            <a:ext cx="942572" cy="445836"/>
          </a:xfrm>
          <a:prstGeom prst="rect">
            <a:avLst/>
          </a:prstGeom>
          <a:solidFill>
            <a:schemeClr val="bg1">
              <a:lumMod val="75000"/>
              <a:alpha val="41000"/>
            </a:scheme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900" b="1" dirty="0">
                <a:solidFill>
                  <a:srgbClr val="000000"/>
                </a:solidFill>
                <a:latin typeface="Arial"/>
                <a:cs typeface="Arial"/>
              </a:rPr>
              <a:t>Optional</a:t>
            </a:r>
            <a:r>
              <a:rPr lang="en-US" sz="900" dirty="0">
                <a:solidFill>
                  <a:srgbClr val="000000"/>
                </a:solidFill>
                <a:latin typeface="Arial"/>
                <a:cs typeface="Arial"/>
              </a:rPr>
              <a:t> </a:t>
            </a:r>
            <a:br>
              <a:rPr lang="en-US" sz="900" dirty="0">
                <a:solidFill>
                  <a:srgbClr val="000000"/>
                </a:solidFill>
                <a:latin typeface="Arial"/>
                <a:cs typeface="Arial"/>
              </a:rPr>
            </a:br>
            <a:r>
              <a:rPr lang="en-US" sz="900" dirty="0">
                <a:solidFill>
                  <a:srgbClr val="000000"/>
                </a:solidFill>
                <a:latin typeface="Arial"/>
                <a:cs typeface="Arial"/>
              </a:rPr>
              <a:t>Oral Lead-In</a:t>
            </a:r>
          </a:p>
        </p:txBody>
      </p:sp>
      <p:sp>
        <p:nvSpPr>
          <p:cNvPr id="66" name="Rectangle 65">
            <a:extLst>
              <a:ext uri="{FF2B5EF4-FFF2-40B4-BE49-F238E27FC236}">
                <a16:creationId xmlns:a16="http://schemas.microsoft.com/office/drawing/2014/main" id="{F63DE782-5D57-D4BD-C13D-5D6AA0D7E974}"/>
              </a:ext>
            </a:extLst>
          </p:cNvPr>
          <p:cNvSpPr>
            <a:spLocks noChangeArrowheads="1"/>
          </p:cNvSpPr>
          <p:nvPr/>
        </p:nvSpPr>
        <p:spPr bwMode="auto">
          <a:xfrm>
            <a:off x="1535818" y="1284849"/>
            <a:ext cx="7138841" cy="22860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100" dirty="0">
                <a:latin typeface="Arial" pitchFamily="31" charset="0"/>
              </a:rPr>
              <a:t>Administer first injections on the last day of current antiretroviral therapy or last day of oral lead-in (if used)</a:t>
            </a:r>
          </a:p>
        </p:txBody>
      </p:sp>
      <p:sp>
        <p:nvSpPr>
          <p:cNvPr id="68" name="Rectangle 7">
            <a:extLst>
              <a:ext uri="{FF2B5EF4-FFF2-40B4-BE49-F238E27FC236}">
                <a16:creationId xmlns:a16="http://schemas.microsoft.com/office/drawing/2014/main" id="{DA1F91B9-F4AC-8178-BAA0-81FEA4CD3A92}"/>
              </a:ext>
            </a:extLst>
          </p:cNvPr>
          <p:cNvSpPr>
            <a:spLocks noChangeArrowheads="1"/>
          </p:cNvSpPr>
          <p:nvPr/>
        </p:nvSpPr>
        <p:spPr bwMode="ltGray">
          <a:xfrm>
            <a:off x="1535818" y="1001504"/>
            <a:ext cx="7146472" cy="280844"/>
          </a:xfrm>
          <a:prstGeom prst="rect">
            <a:avLst/>
          </a:prstGeom>
          <a:gradFill>
            <a:gsLst>
              <a:gs pos="83000">
                <a:srgbClr val="0060A4">
                  <a:alpha val="20000"/>
                </a:srgbClr>
              </a:gs>
              <a:gs pos="100000">
                <a:schemeClr val="bg1"/>
              </a:gs>
              <a:gs pos="90000">
                <a:srgbClr val="0060A4">
                  <a:alpha val="19930"/>
                </a:srgb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100" b="1" dirty="0">
                <a:solidFill>
                  <a:srgbClr val="000000"/>
                </a:solidFill>
                <a:latin typeface="Arial"/>
                <a:cs typeface="Arial"/>
              </a:rPr>
              <a:t>Schedule for Injections</a:t>
            </a:r>
            <a:r>
              <a:rPr lang="en-US" sz="1100" dirty="0">
                <a:solidFill>
                  <a:srgbClr val="000000"/>
                </a:solidFill>
                <a:latin typeface="Arial"/>
                <a:cs typeface="Arial"/>
              </a:rPr>
              <a:t>*: First two injections given 1 month apart then every 2 months thereafter</a:t>
            </a:r>
            <a:endParaRPr lang="en-US" sz="1000" dirty="0">
              <a:solidFill>
                <a:srgbClr val="000000"/>
              </a:solidFill>
              <a:latin typeface="Arial"/>
              <a:cs typeface="Arial"/>
            </a:endParaRPr>
          </a:p>
        </p:txBody>
      </p:sp>
      <p:grpSp>
        <p:nvGrpSpPr>
          <p:cNvPr id="7" name="Group 6">
            <a:extLst>
              <a:ext uri="{FF2B5EF4-FFF2-40B4-BE49-F238E27FC236}">
                <a16:creationId xmlns:a16="http://schemas.microsoft.com/office/drawing/2014/main" id="{9DFACE9C-847D-3765-E65B-5359702781A4}"/>
              </a:ext>
            </a:extLst>
          </p:cNvPr>
          <p:cNvGrpSpPr/>
          <p:nvPr/>
        </p:nvGrpSpPr>
        <p:grpSpPr>
          <a:xfrm>
            <a:off x="693892" y="3118395"/>
            <a:ext cx="8107347" cy="261610"/>
            <a:chOff x="693892" y="2889074"/>
            <a:chExt cx="8107347" cy="261610"/>
          </a:xfrm>
        </p:grpSpPr>
        <p:sp>
          <p:nvSpPr>
            <p:cNvPr id="90" name="TextBox 89">
              <a:extLst>
                <a:ext uri="{FF2B5EF4-FFF2-40B4-BE49-F238E27FC236}">
                  <a16:creationId xmlns:a16="http://schemas.microsoft.com/office/drawing/2014/main" id="{24885F24-A847-D433-CCFD-E506359C7DC9}"/>
                </a:ext>
              </a:extLst>
            </p:cNvPr>
            <p:cNvSpPr txBox="1"/>
            <p:nvPr/>
          </p:nvSpPr>
          <p:spPr>
            <a:xfrm>
              <a:off x="693892" y="2889074"/>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93" name="TextBox 92">
              <a:extLst>
                <a:ext uri="{FF2B5EF4-FFF2-40B4-BE49-F238E27FC236}">
                  <a16:creationId xmlns:a16="http://schemas.microsoft.com/office/drawing/2014/main" id="{E6056D05-7BB4-FEC4-81D5-0FD3239B62F1}"/>
                </a:ext>
              </a:extLst>
            </p:cNvPr>
            <p:cNvSpPr txBox="1"/>
            <p:nvPr/>
          </p:nvSpPr>
          <p:spPr>
            <a:xfrm>
              <a:off x="4021768" y="2889074"/>
              <a:ext cx="1653159" cy="261610"/>
            </a:xfrm>
            <a:prstGeom prst="rect">
              <a:avLst/>
            </a:prstGeom>
            <a:noFill/>
          </p:spPr>
          <p:txBody>
            <a:bodyPr wrap="square" rtlCol="0">
              <a:spAutoFit/>
            </a:bodyPr>
            <a:lstStyle/>
            <a:p>
              <a:pPr algn="ctr"/>
              <a:r>
                <a:rPr lang="en-US" sz="1100" dirty="0">
                  <a:latin typeface="Arial"/>
                  <a:cs typeface="Arial"/>
                </a:rPr>
                <a:t>2 Months</a:t>
              </a:r>
            </a:p>
          </p:txBody>
        </p:sp>
        <p:sp>
          <p:nvSpPr>
            <p:cNvPr id="94" name="TextBox 93">
              <a:extLst>
                <a:ext uri="{FF2B5EF4-FFF2-40B4-BE49-F238E27FC236}">
                  <a16:creationId xmlns:a16="http://schemas.microsoft.com/office/drawing/2014/main" id="{BB3EBA08-8CF7-84B3-4B11-64DB70B6D95A}"/>
                </a:ext>
              </a:extLst>
            </p:cNvPr>
            <p:cNvSpPr txBox="1"/>
            <p:nvPr/>
          </p:nvSpPr>
          <p:spPr>
            <a:xfrm>
              <a:off x="5674926" y="2889074"/>
              <a:ext cx="1631207" cy="261610"/>
            </a:xfrm>
            <a:prstGeom prst="rect">
              <a:avLst/>
            </a:prstGeom>
            <a:noFill/>
          </p:spPr>
          <p:txBody>
            <a:bodyPr wrap="square" rtlCol="0">
              <a:spAutoFit/>
            </a:bodyPr>
            <a:lstStyle/>
            <a:p>
              <a:pPr algn="ctr"/>
              <a:r>
                <a:rPr lang="en-US" sz="1100" dirty="0">
                  <a:latin typeface="Arial"/>
                  <a:cs typeface="Arial"/>
                </a:rPr>
                <a:t>2 Months</a:t>
              </a:r>
            </a:p>
          </p:txBody>
        </p:sp>
        <p:sp>
          <p:nvSpPr>
            <p:cNvPr id="98" name="TextBox 97">
              <a:extLst>
                <a:ext uri="{FF2B5EF4-FFF2-40B4-BE49-F238E27FC236}">
                  <a16:creationId xmlns:a16="http://schemas.microsoft.com/office/drawing/2014/main" id="{B914AC7D-9712-9233-1167-37AFAC6FCF15}"/>
                </a:ext>
              </a:extLst>
            </p:cNvPr>
            <p:cNvSpPr txBox="1"/>
            <p:nvPr/>
          </p:nvSpPr>
          <p:spPr>
            <a:xfrm>
              <a:off x="7313916" y="2889074"/>
              <a:ext cx="1487323" cy="261610"/>
            </a:xfrm>
            <a:prstGeom prst="rect">
              <a:avLst/>
            </a:prstGeom>
            <a:noFill/>
          </p:spPr>
          <p:txBody>
            <a:bodyPr wrap="square" rtlCol="0">
              <a:spAutoFit/>
            </a:bodyPr>
            <a:lstStyle/>
            <a:p>
              <a:pPr algn="ctr"/>
              <a:r>
                <a:rPr lang="en-US" sz="1100" dirty="0">
                  <a:latin typeface="Arial"/>
                  <a:cs typeface="Arial"/>
                </a:rPr>
                <a:t>2 Months…</a:t>
              </a:r>
            </a:p>
          </p:txBody>
        </p:sp>
        <p:sp>
          <p:nvSpPr>
            <p:cNvPr id="75" name="TextBox 74">
              <a:extLst>
                <a:ext uri="{FF2B5EF4-FFF2-40B4-BE49-F238E27FC236}">
                  <a16:creationId xmlns:a16="http://schemas.microsoft.com/office/drawing/2014/main" id="{59873571-4614-53B9-8683-3C037B09ADF2}"/>
                </a:ext>
              </a:extLst>
            </p:cNvPr>
            <p:cNvSpPr txBox="1"/>
            <p:nvPr/>
          </p:nvSpPr>
          <p:spPr>
            <a:xfrm>
              <a:off x="1523985" y="2889074"/>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76" name="TextBox 75">
              <a:extLst>
                <a:ext uri="{FF2B5EF4-FFF2-40B4-BE49-F238E27FC236}">
                  <a16:creationId xmlns:a16="http://schemas.microsoft.com/office/drawing/2014/main" id="{A85F28EC-8D3D-EDC0-DBB4-7989619D2B83}"/>
                </a:ext>
              </a:extLst>
            </p:cNvPr>
            <p:cNvSpPr txBox="1"/>
            <p:nvPr/>
          </p:nvSpPr>
          <p:spPr>
            <a:xfrm>
              <a:off x="2361581" y="2889074"/>
              <a:ext cx="1653159" cy="261610"/>
            </a:xfrm>
            <a:prstGeom prst="rect">
              <a:avLst/>
            </a:prstGeom>
            <a:noFill/>
          </p:spPr>
          <p:txBody>
            <a:bodyPr wrap="square" rtlCol="0">
              <a:spAutoFit/>
            </a:bodyPr>
            <a:lstStyle/>
            <a:p>
              <a:pPr algn="ctr"/>
              <a:r>
                <a:rPr lang="en-US" sz="1100" dirty="0">
                  <a:latin typeface="Arial"/>
                  <a:cs typeface="Arial"/>
                </a:rPr>
                <a:t>2 Months</a:t>
              </a:r>
            </a:p>
          </p:txBody>
        </p:sp>
      </p:grpSp>
      <p:sp>
        <p:nvSpPr>
          <p:cNvPr id="69" name="Rectangle 7">
            <a:extLst>
              <a:ext uri="{FF2B5EF4-FFF2-40B4-BE49-F238E27FC236}">
                <a16:creationId xmlns:a16="http://schemas.microsoft.com/office/drawing/2014/main" id="{133E4142-BCD9-809F-5D12-7BAE6FCDEF5A}"/>
              </a:ext>
            </a:extLst>
          </p:cNvPr>
          <p:cNvSpPr>
            <a:spLocks noChangeArrowheads="1"/>
          </p:cNvSpPr>
          <p:nvPr/>
        </p:nvSpPr>
        <p:spPr bwMode="ltGray">
          <a:xfrm>
            <a:off x="1747419" y="3583061"/>
            <a:ext cx="6946706" cy="274320"/>
          </a:xfrm>
          <a:prstGeom prst="rect">
            <a:avLst/>
          </a:prstGeom>
          <a:gradFill>
            <a:gsLst>
              <a:gs pos="0">
                <a:schemeClr val="bg1">
                  <a:lumMod val="85000"/>
                  <a:alpha val="60000"/>
                </a:schemeClr>
              </a:gs>
              <a:gs pos="100000">
                <a:schemeClr val="bg1"/>
              </a:gs>
              <a:gs pos="86000">
                <a:schemeClr val="bg1">
                  <a:lumMod val="85000"/>
                  <a:alpha val="60000"/>
                </a:scheme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000" dirty="0">
                <a:solidFill>
                  <a:srgbClr val="000000"/>
                </a:solidFill>
                <a:latin typeface="Arial"/>
                <a:cs typeface="Arial"/>
              </a:rPr>
              <a:t>Optional Oral Lead-In Dosing: Cabotegravir 30 mg PO daily </a:t>
            </a:r>
            <a:r>
              <a:rPr lang="en-US" altLang="en-US" sz="1000" dirty="0">
                <a:solidFill>
                  <a:srgbClr val="000000"/>
                </a:solidFill>
                <a:latin typeface="Arial" panose="020B0604020202020204" pitchFamily="34" charset="0"/>
                <a:cs typeface="Arial" panose="020B0604020202020204" pitchFamily="34" charset="0"/>
              </a:rPr>
              <a:t>and</a:t>
            </a:r>
            <a:r>
              <a:rPr lang="en-US" sz="1000" dirty="0">
                <a:solidFill>
                  <a:srgbClr val="000000"/>
                </a:solidFill>
                <a:latin typeface="Arial"/>
                <a:cs typeface="Arial"/>
              </a:rPr>
              <a:t> </a:t>
            </a:r>
            <a:r>
              <a:rPr lang="en-US" altLang="en-US" sz="1000" dirty="0" err="1">
                <a:solidFill>
                  <a:srgbClr val="000000"/>
                </a:solidFill>
                <a:latin typeface="Arial" panose="020B0604020202020204" pitchFamily="34" charset="0"/>
                <a:cs typeface="Arial" panose="020B0604020202020204" pitchFamily="34" charset="0"/>
              </a:rPr>
              <a:t>Rilpivirine</a:t>
            </a:r>
            <a:r>
              <a:rPr lang="en-US" sz="1000" dirty="0">
                <a:solidFill>
                  <a:srgbClr val="000000"/>
                </a:solidFill>
                <a:latin typeface="Arial"/>
                <a:cs typeface="Arial"/>
              </a:rPr>
              <a:t> 25 mg PO daily</a:t>
            </a:r>
          </a:p>
        </p:txBody>
      </p:sp>
      <p:sp>
        <p:nvSpPr>
          <p:cNvPr id="67" name="Rectangle 66">
            <a:extLst>
              <a:ext uri="{FF2B5EF4-FFF2-40B4-BE49-F238E27FC236}">
                <a16:creationId xmlns:a16="http://schemas.microsoft.com/office/drawing/2014/main" id="{4319919E-5EE9-FD66-40D9-635EB896102C}"/>
              </a:ext>
            </a:extLst>
          </p:cNvPr>
          <p:cNvSpPr>
            <a:spLocks noChangeArrowheads="1"/>
          </p:cNvSpPr>
          <p:nvPr/>
        </p:nvSpPr>
        <p:spPr bwMode="auto">
          <a:xfrm>
            <a:off x="1762787" y="4452847"/>
            <a:ext cx="6777422" cy="262715"/>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8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br>
              <a:rPr lang="en-US" sz="800" dirty="0">
                <a:latin typeface="Arial" pitchFamily="31" charset="0"/>
              </a:rPr>
            </a:br>
            <a:r>
              <a:rPr lang="en-US" sz="800" dirty="0">
                <a:latin typeface="Arial" pitchFamily="31" charset="0"/>
              </a:rPr>
              <a:t>Injections may be given up to 7 days before or after the scheduled date</a:t>
            </a:r>
          </a:p>
        </p:txBody>
      </p:sp>
      <p:sp>
        <p:nvSpPr>
          <p:cNvPr id="79" name="Rectangle 7">
            <a:extLst>
              <a:ext uri="{FF2B5EF4-FFF2-40B4-BE49-F238E27FC236}">
                <a16:creationId xmlns:a16="http://schemas.microsoft.com/office/drawing/2014/main" id="{D6215F16-C321-DBB3-CFE3-75BDE4196C86}"/>
              </a:ext>
            </a:extLst>
          </p:cNvPr>
          <p:cNvSpPr>
            <a:spLocks noChangeArrowheads="1"/>
          </p:cNvSpPr>
          <p:nvPr/>
        </p:nvSpPr>
        <p:spPr bwMode="ltGray">
          <a:xfrm>
            <a:off x="1541105" y="1525318"/>
            <a:ext cx="833610" cy="443236"/>
          </a:xfrm>
          <a:prstGeom prst="rect">
            <a:avLst/>
          </a:prstGeom>
          <a:solidFill>
            <a:srgbClr val="0060A4">
              <a:alpha val="20000"/>
            </a:srgb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000" b="1" dirty="0">
                <a:solidFill>
                  <a:srgbClr val="000000"/>
                </a:solidFill>
                <a:latin typeface="Arial"/>
                <a:cs typeface="Arial"/>
              </a:rPr>
              <a:t>Initiation Phase</a:t>
            </a:r>
            <a:endParaRPr lang="en-US" sz="1000" dirty="0">
              <a:solidFill>
                <a:srgbClr val="000000"/>
              </a:solidFill>
              <a:latin typeface="Arial"/>
              <a:cs typeface="Arial"/>
            </a:endParaRPr>
          </a:p>
        </p:txBody>
      </p:sp>
      <p:sp>
        <p:nvSpPr>
          <p:cNvPr id="82" name="Rectangle 7">
            <a:extLst>
              <a:ext uri="{FF2B5EF4-FFF2-40B4-BE49-F238E27FC236}">
                <a16:creationId xmlns:a16="http://schemas.microsoft.com/office/drawing/2014/main" id="{73BCF175-D697-B038-063D-7A7417C73ADA}"/>
              </a:ext>
            </a:extLst>
          </p:cNvPr>
          <p:cNvSpPr>
            <a:spLocks noChangeArrowheads="1"/>
          </p:cNvSpPr>
          <p:nvPr/>
        </p:nvSpPr>
        <p:spPr bwMode="ltGray">
          <a:xfrm>
            <a:off x="2407186" y="1531229"/>
            <a:ext cx="6318205" cy="436223"/>
          </a:xfrm>
          <a:prstGeom prst="rect">
            <a:avLst/>
          </a:prstGeom>
          <a:gradFill>
            <a:gsLst>
              <a:gs pos="81000">
                <a:srgbClr val="00B0F0">
                  <a:alpha val="19918"/>
                </a:srgbClr>
              </a:gs>
              <a:gs pos="0">
                <a:srgbClr val="00B0F0">
                  <a:alpha val="19895"/>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Continuation Phase</a:t>
            </a:r>
            <a:endParaRPr lang="en-US" sz="1000" dirty="0">
              <a:solidFill>
                <a:srgbClr val="000000"/>
              </a:solidFill>
              <a:latin typeface="Arial"/>
              <a:cs typeface="Arial"/>
            </a:endParaRPr>
          </a:p>
        </p:txBody>
      </p:sp>
      <p:sp>
        <p:nvSpPr>
          <p:cNvPr id="83" name="Rectangle 82">
            <a:extLst>
              <a:ext uri="{FF2B5EF4-FFF2-40B4-BE49-F238E27FC236}">
                <a16:creationId xmlns:a16="http://schemas.microsoft.com/office/drawing/2014/main" id="{ED63DE83-BE45-B055-88E7-3826343C7138}"/>
              </a:ext>
            </a:extLst>
          </p:cNvPr>
          <p:cNvSpPr>
            <a:spLocks noChangeArrowheads="1"/>
          </p:cNvSpPr>
          <p:nvPr/>
        </p:nvSpPr>
        <p:spPr bwMode="auto">
          <a:xfrm>
            <a:off x="1747499" y="3872749"/>
            <a:ext cx="6903628" cy="274320"/>
          </a:xfrm>
          <a:prstGeom prst="rect">
            <a:avLst/>
          </a:prstGeom>
          <a:gradFill>
            <a:gsLst>
              <a:gs pos="0">
                <a:srgbClr val="00B0F0">
                  <a:alpha val="20000"/>
                </a:srgbClr>
              </a:gs>
              <a:gs pos="100000">
                <a:schemeClr val="bg1"/>
              </a:gs>
              <a:gs pos="85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First Two Injections (Initiation Phase): </a:t>
            </a:r>
            <a:r>
              <a:rPr lang="en-US" sz="1000" dirty="0">
                <a:latin typeface="Arial" pitchFamily="31" charset="0"/>
              </a:rPr>
              <a:t>given 1 month apart, before transitioning to every 2-month dosing</a:t>
            </a:r>
          </a:p>
        </p:txBody>
      </p:sp>
    </p:spTree>
    <p:extLst>
      <p:ext uri="{BB962C8B-B14F-4D97-AF65-F5344CB8AC3E}">
        <p14:creationId xmlns:p14="http://schemas.microsoft.com/office/powerpoint/2010/main" val="1241098823"/>
      </p:ext>
    </p:extLst>
  </p:cSld>
  <p:clrMapOvr>
    <a:masterClrMapping/>
  </p:clrMapOvr>
  <p:transition spd="slow" advTm="7154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cs typeface="Arial" panose="020B0604020202020204" pitchFamily="34" charset="0"/>
              </a:rPr>
              <a:t>Management of Missed Injections in Persons on Every 2-Month Dosing</a:t>
            </a: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1168980358"/>
              </p:ext>
            </p:extLst>
          </p:nvPr>
        </p:nvGraphicFramePr>
        <p:xfrm>
          <a:off x="236765" y="1079740"/>
          <a:ext cx="8686800" cy="3431685"/>
        </p:xfrm>
        <a:graphic>
          <a:graphicData uri="http://schemas.openxmlformats.org/drawingml/2006/table">
            <a:tbl>
              <a:tblPr>
                <a:effectLst/>
              </a:tblPr>
              <a:tblGrid>
                <a:gridCol w="3502478">
                  <a:extLst>
                    <a:ext uri="{9D8B030D-6E8A-4147-A177-3AD203B41FA5}">
                      <a16:colId xmlns:a16="http://schemas.microsoft.com/office/drawing/2014/main" val="20000"/>
                    </a:ext>
                  </a:extLst>
                </a:gridCol>
                <a:gridCol w="5184322">
                  <a:extLst>
                    <a:ext uri="{9D8B030D-6E8A-4147-A177-3AD203B41FA5}">
                      <a16:colId xmlns:a16="http://schemas.microsoft.com/office/drawing/2014/main" val="20004"/>
                    </a:ext>
                  </a:extLst>
                </a:gridCol>
              </a:tblGrid>
              <a:tr h="433953">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Oral Bridge Therapy for Planned and Unplanned Missed Injections in Patients on 2-Month Dosing</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5285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525252">
                        <a:alpha val="8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 for Oral Bridging</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80000"/>
                      </a:srgbClr>
                    </a:solidFill>
                  </a:tcPr>
                </a:tc>
                <a:extLst>
                  <a:ext uri="{0D108BD9-81ED-4DB2-BD59-A6C34878D82A}">
                    <a16:rowId xmlns:a16="http://schemas.microsoft.com/office/drawing/2014/main" val="10001"/>
                  </a:ext>
                </a:extLst>
              </a:tr>
              <a:tr h="181335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a:t>
                      </a:r>
                      <a:r>
                        <a:rPr lang="en-US" sz="1200" dirty="0">
                          <a:latin typeface="Arial" panose="020B0604020202020204" pitchFamily="34" charset="0"/>
                          <a:cs typeface="Arial" panose="020B0604020202020204" pitchFamily="34" charset="0"/>
                        </a:rPr>
                        <a:t>to miss a scheduled injection &gt;7 days</a:t>
                      </a:r>
                      <a:endParaRPr lang="en-US" sz="1200" baseline="0" dirty="0">
                        <a:latin typeface="Arial" panose="020B0604020202020204" pitchFamily="34" charset="0"/>
                        <a:cs typeface="Arial" panose="020B0604020202020204" pitchFamily="34" charset="0"/>
                      </a:endParaRP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Two oral options are are available</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daily oral therapy with </a:t>
                      </a:r>
                      <a:r>
                        <a:rPr lang="en-US" sz="1200" baseline="0" dirty="0">
                          <a:latin typeface="Arial" panose="020B0604020202020204" pitchFamily="34" charset="0"/>
                          <a:cs typeface="Arial" panose="020B0604020202020204" pitchFamily="34" charset="0"/>
                        </a:rPr>
                        <a:t>cabotegravir 50 mg plus </a:t>
                      </a:r>
                      <a:r>
                        <a:rPr lang="en-US" sz="1200" baseline="0" dirty="0" err="1">
                          <a:latin typeface="Arial" panose="020B0604020202020204" pitchFamily="34" charset="0"/>
                          <a:cs typeface="Arial" panose="020B0604020202020204" pitchFamily="34" charset="0"/>
                        </a:rPr>
                        <a:t>rilpivirine</a:t>
                      </a:r>
                      <a:r>
                        <a:rPr lang="en-US" sz="1200" baseline="0" dirty="0">
                          <a:latin typeface="Arial" panose="020B0604020202020204" pitchFamily="34" charset="0"/>
                          <a:cs typeface="Arial" panose="020B0604020202020204" pitchFamily="34" charset="0"/>
                        </a:rPr>
                        <a:t> 25 mg</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up to 2 months to replace missed injection visits.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any fully suppressive antiretroviral regimen until injections resume</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Start oral therapy with either option above approximately 2 months (+/- 7 days) after the last injection doses. </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Continue oral therapy until the day injection dosing is restarted.</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10000"/>
                      </a:srgbClr>
                    </a:solidFill>
                  </a:tcPr>
                </a:tc>
                <a:extLst>
                  <a:ext uri="{0D108BD9-81ED-4DB2-BD59-A6C34878D82A}">
                    <a16:rowId xmlns:a16="http://schemas.microsoft.com/office/drawing/2014/main" val="10002"/>
                  </a:ext>
                </a:extLst>
              </a:tr>
              <a:tr h="63483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Unplanned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for </a:t>
                      </a:r>
                      <a:r>
                        <a:rPr lang="en-US" sz="1200" dirty="0">
                          <a:latin typeface="Arial" panose="020B0604020202020204" pitchFamily="34" charset="0"/>
                          <a:cs typeface="Arial" panose="020B0604020202020204" pitchFamily="34" charset="0"/>
                        </a:rPr>
                        <a:t>scheduled injection is missed or delayed by &gt;7 days</a:t>
                      </a:r>
                      <a:endParaRPr lang="en-US" sz="1200" baseline="0" dirty="0">
                        <a:latin typeface="Arial" panose="020B0604020202020204" pitchFamily="34" charset="0"/>
                        <a:cs typeface="Arial" panose="020B0604020202020204" pitchFamily="34" charset="0"/>
                      </a:endParaRP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indent="-102870" algn="l">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If oral therapy has not been taken, reassess patients clinically to ensure resumption of injections remains appropriate.</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9754385"/>
      </p:ext>
    </p:extLst>
  </p:cSld>
  <p:clrMapOvr>
    <a:masterClrMapping/>
  </p:clrMapOvr>
  <p:transition spd="slow" advTm="39424"/>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b06a5aa-8e31-4bdb-9b13-38c58a92ec8a" xsi:nil="true"/>
    <lcf76f155ced4ddcb4097134ff3c332f xmlns="b7aca33b-70f7-4b35-941e-ee6681619fc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6C46A81A49D94F9009685E4B23D186" ma:contentTypeVersion="17" ma:contentTypeDescription="Create a new document." ma:contentTypeScope="" ma:versionID="6b04e90d94d79223b5d968c1a839709d">
  <xsd:schema xmlns:xsd="http://www.w3.org/2001/XMLSchema" xmlns:xs="http://www.w3.org/2001/XMLSchema" xmlns:p="http://schemas.microsoft.com/office/2006/metadata/properties" xmlns:ns2="b7aca33b-70f7-4b35-941e-ee6681619fcd" xmlns:ns3="f0143cca-387b-4f25-9ae9-1df784fffe76" xmlns:ns4="ab06a5aa-8e31-4bdb-9b13-38c58a92ec8a" targetNamespace="http://schemas.microsoft.com/office/2006/metadata/properties" ma:root="true" ma:fieldsID="515bedb4d9c13cae191552054c754455" ns2:_="" ns3:_="" ns4:_="">
    <xsd:import namespace="b7aca33b-70f7-4b35-941e-ee6681619fcd"/>
    <xsd:import namespace="f0143cca-387b-4f25-9ae9-1df784fffe76"/>
    <xsd:import namespace="ab06a5aa-8e31-4bdb-9b13-38c58a92ec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aca33b-70f7-4b35-941e-ee6681619f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143cca-387b-4f25-9ae9-1df784fffe7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06a5aa-8e31-4bdb-9b13-38c58a92ec8a"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1604607-135b-4839-a647-a8ae1577f103}" ma:internalName="TaxCatchAll" ma:showField="CatchAllData" ma:web="f0143cca-387b-4f25-9ae9-1df784fffe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6BCC7-9C4A-46DE-AB17-1A919A85CA64}">
  <ds:schemaRefs>
    <ds:schemaRef ds:uri="http://schemas.microsoft.com/office/2006/metadata/properties"/>
    <ds:schemaRef ds:uri="http://schemas.microsoft.com/office/infopath/2007/PartnerControls"/>
    <ds:schemaRef ds:uri="ab06a5aa-8e31-4bdb-9b13-38c58a92ec8a"/>
    <ds:schemaRef ds:uri="b7aca33b-70f7-4b35-941e-ee6681619fcd"/>
  </ds:schemaRefs>
</ds:datastoreItem>
</file>

<file path=customXml/itemProps2.xml><?xml version="1.0" encoding="utf-8"?>
<ds:datastoreItem xmlns:ds="http://schemas.openxmlformats.org/officeDocument/2006/customXml" ds:itemID="{E20240B8-71C4-4E14-B590-E1B3C6C66CE3}">
  <ds:schemaRefs>
    <ds:schemaRef ds:uri="http://schemas.microsoft.com/sharepoint/v3/contenttype/forms"/>
  </ds:schemaRefs>
</ds:datastoreItem>
</file>

<file path=customXml/itemProps3.xml><?xml version="1.0" encoding="utf-8"?>
<ds:datastoreItem xmlns:ds="http://schemas.openxmlformats.org/officeDocument/2006/customXml" ds:itemID="{78E57B65-4ACC-42DB-A141-A70E0D086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aca33b-70f7-4b35-941e-ee6681619fcd"/>
    <ds:schemaRef ds:uri="f0143cca-387b-4f25-9ae9-1df784fffe76"/>
    <ds:schemaRef ds:uri="ab06a5aa-8e31-4bdb-9b13-38c58a92e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NCRC.thmx</Template>
  <TotalTime>51931</TotalTime>
  <Words>2895</Words>
  <Application>Microsoft Macintosh PowerPoint</Application>
  <PresentationFormat>On-screen Show (16:9)</PresentationFormat>
  <Paragraphs>338</Paragraphs>
  <Slides>27</Slides>
  <Notes>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Corbel</vt:lpstr>
      <vt:lpstr>Geneva</vt:lpstr>
      <vt:lpstr>Lucida Grande</vt:lpstr>
      <vt:lpstr>Times New Roman</vt:lpstr>
      <vt:lpstr>NCRC</vt:lpstr>
      <vt:lpstr>Long-Acting, Injectable Cabotegravir-Rilpivirine</vt:lpstr>
      <vt:lpstr>Dr. Wood has no financial conflicts of interest or disclosures.</vt:lpstr>
      <vt:lpstr>Cabotegravir and Rilpivirine Oral and Injectable Preparations</vt:lpstr>
      <vt:lpstr>Cabotegravir and Rilpivirine Extended Release Injectable Suspension Indications</vt:lpstr>
      <vt:lpstr>Schedule for Every 1-Month Injectable Cabotegravir and Rilpivirine</vt:lpstr>
      <vt:lpstr>Management of Missed Injections in Persons on Every 1-Month Dosing</vt:lpstr>
      <vt:lpstr>Recommendations for Restarting Injection Doses after Missed  Injections with Every 1-Month Dosing Schedule</vt:lpstr>
      <vt:lpstr>Schedule for Every 2-Month Injectable Cabotegravir and Rilpivirine</vt:lpstr>
      <vt:lpstr>Management of Missed Injections in Persons on Every 2-Month Dosing</vt:lpstr>
      <vt:lpstr>Recommendations for Restarting Injection Doses after Missed  Injections with Every 2-Month Dosing Schedule</vt:lpstr>
      <vt:lpstr>Cabotegravir and Rilpivirine Extended-Release Injectable Suspension  Switching from Every 1-Month to Every 2-Month Cabotegravir and Rilpivirine</vt:lpstr>
      <vt:lpstr>Cabotegravir and Rilpivirine Extended-Release Injectable Suspension  Switching from Every 2-Month to Every 1-Month Cabotegravir and Rilpivirine</vt:lpstr>
      <vt:lpstr>Long-Acting IM Cabotegravir and IM Rilpivirine for HIV Maintenance  ATLAS Study</vt:lpstr>
      <vt:lpstr>Long-Acting IM Cabotegravir and IM Rilpivirine for HIV Maintenance ATLAS Study: Design</vt:lpstr>
      <vt:lpstr>Long-Acting IM Cabotegravir and IM Rilpivirine for HIV Maintenance ATLAS Study: Results</vt:lpstr>
      <vt:lpstr>Long-Acting IM Cabotegravir and IM Rilpivirine for HIV Maintenance ATLAS Study: Results</vt:lpstr>
      <vt:lpstr>Long-Acting IM Cabotegravir and IM Rilpivirine for HIV Maintenance ATLAS Study: Adverse Events</vt:lpstr>
      <vt:lpstr>IM Cabotegravir and IM Rilpivirine Every 2 Months for HIV Maintenance  ATLAS-2M</vt:lpstr>
      <vt:lpstr>IM Cabotegravir and IM Rilpivirine Every 2 Months for HIV Maintenance ATLAS-2M Study: Design</vt:lpstr>
      <vt:lpstr>IM Cabotegravir and IM Rilpivirine Every 2 Months for HIV Maintenance ATLAS-2M Study: Results</vt:lpstr>
      <vt:lpstr>IM Cabotegravir and IM Rilpivirine Every 2 Months for HIV Maintenance ATLAS-2M Study: Results</vt:lpstr>
      <vt:lpstr>IM Cabotegravir and IM Rilpivirine Every 2 Months for HIV Maintenance ATLAS-2M Study: Results</vt:lpstr>
      <vt:lpstr>Long-Acting Cabotegravir-Rilpivirine Considerations if Adherence Challenges or Virologic Failure</vt:lpstr>
      <vt:lpstr>Long-Acting Cabotegravir-Rilpivirine (CAB-RPV) Considerations if Significant Adherence or Retention in Care Challenges</vt:lpstr>
      <vt:lpstr>Long-Acting Cabotegravir-Rilpivirine (CAB-RPV) and Virologic Failure</vt:lpstr>
      <vt:lpstr>Summary</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John F. Young</cp:lastModifiedBy>
  <cp:revision>2283</cp:revision>
  <cp:lastPrinted>2008-02-05T14:34:24Z</cp:lastPrinted>
  <dcterms:created xsi:type="dcterms:W3CDTF">2010-11-28T05:36:22Z</dcterms:created>
  <dcterms:modified xsi:type="dcterms:W3CDTF">2023-04-14T23:55:56Z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0x0101005A6C46A81A49D94F9009685E4B23D186</vt:lpwstr>
  </property>
</Properties>
</file>