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3.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4.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4"/>
  </p:sldMasterIdLst>
  <p:notesMasterIdLst>
    <p:notesMasterId r:id="rId32"/>
  </p:notesMasterIdLst>
  <p:handoutMasterIdLst>
    <p:handoutMasterId r:id="rId33"/>
  </p:handoutMasterIdLst>
  <p:sldIdLst>
    <p:sldId id="1114" r:id="rId5"/>
    <p:sldId id="1119" r:id="rId6"/>
    <p:sldId id="1610" r:id="rId7"/>
    <p:sldId id="1315" r:id="rId8"/>
    <p:sldId id="1198" r:id="rId9"/>
    <p:sldId id="966" r:id="rId10"/>
    <p:sldId id="1546" r:id="rId11"/>
    <p:sldId id="1321" r:id="rId12"/>
    <p:sldId id="1618" r:id="rId13"/>
    <p:sldId id="348" r:id="rId14"/>
    <p:sldId id="349" r:id="rId15"/>
    <p:sldId id="1613" r:id="rId16"/>
    <p:sldId id="325" r:id="rId17"/>
    <p:sldId id="950" r:id="rId18"/>
    <p:sldId id="964" r:id="rId19"/>
    <p:sldId id="1614" r:id="rId20"/>
    <p:sldId id="1616" r:id="rId21"/>
    <p:sldId id="959" r:id="rId22"/>
    <p:sldId id="960" r:id="rId23"/>
    <p:sldId id="961" r:id="rId24"/>
    <p:sldId id="962" r:id="rId25"/>
    <p:sldId id="1617" r:id="rId26"/>
    <p:sldId id="357" r:id="rId27"/>
    <p:sldId id="1581" r:id="rId28"/>
    <p:sldId id="1320" r:id="rId29"/>
    <p:sldId id="1312" r:id="rId30"/>
    <p:sldId id="1113" r:id="rId31"/>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7075"/>
    <a:srgbClr val="4C666E"/>
    <a:srgbClr val="506174"/>
    <a:srgbClr val="E38425"/>
    <a:srgbClr val="2281B8"/>
    <a:srgbClr val="4F606E"/>
    <a:srgbClr val="6B467B"/>
    <a:srgbClr val="88A6BF"/>
    <a:srgbClr val="677D8F"/>
    <a:srgbClr val="AD76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090A1F-CFFF-844F-A817-F7D0D615CE7B}" v="62" dt="2022-11-22T01:56:41.9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72" autoAdjust="0"/>
    <p:restoredTop sz="75033" autoAdjust="0"/>
  </p:normalViewPr>
  <p:slideViewPr>
    <p:cSldViewPr snapToGrid="0" showGuides="1">
      <p:cViewPr varScale="1">
        <p:scale>
          <a:sx n="129" d="100"/>
          <a:sy n="129" d="100"/>
        </p:scale>
        <p:origin x="1728" y="176"/>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apila, Aley G." userId="eb5df672-94ee-4360-b5af-6dd392d4fea6" providerId="ADAL" clId="{6D090A1F-CFFF-844F-A817-F7D0D615CE7B}"/>
    <pc:docChg chg="modSld">
      <pc:chgData name="Kalapila, Aley G." userId="eb5df672-94ee-4360-b5af-6dd392d4fea6" providerId="ADAL" clId="{6D090A1F-CFFF-844F-A817-F7D0D615CE7B}" dt="2022-11-22T01:56:41.972" v="61"/>
      <pc:docMkLst>
        <pc:docMk/>
      </pc:docMkLst>
      <pc:sldChg chg="addSp delSp modSp">
        <pc:chgData name="Kalapila, Aley G." userId="eb5df672-94ee-4360-b5af-6dd392d4fea6" providerId="ADAL" clId="{6D090A1F-CFFF-844F-A817-F7D0D615CE7B}" dt="2022-11-22T01:02:43.022" v="13"/>
        <pc:sldMkLst>
          <pc:docMk/>
          <pc:sldMk cId="1400779780" sldId="325"/>
        </pc:sldMkLst>
        <pc:picChg chg="add del mod">
          <ac:chgData name="Kalapila, Aley G." userId="eb5df672-94ee-4360-b5af-6dd392d4fea6" providerId="ADAL" clId="{6D090A1F-CFFF-844F-A817-F7D0D615CE7B}" dt="2022-11-22T01:02:43.022" v="13"/>
          <ac:picMkLst>
            <pc:docMk/>
            <pc:sldMk cId="1400779780" sldId="325"/>
            <ac:picMk id="11" creationId="{E9F49071-68E6-2A03-637D-948CFA76B0C7}"/>
          </ac:picMkLst>
        </pc:picChg>
        <pc:picChg chg="add mod">
          <ac:chgData name="Kalapila, Aley G." userId="eb5df672-94ee-4360-b5af-6dd392d4fea6" providerId="ADAL" clId="{6D090A1F-CFFF-844F-A817-F7D0D615CE7B}" dt="2022-11-22T01:02:43.022" v="13"/>
          <ac:picMkLst>
            <pc:docMk/>
            <pc:sldMk cId="1400779780" sldId="325"/>
            <ac:picMk id="12" creationId="{AFDAE891-E9E9-0D9B-BE11-C43B1931DF76}"/>
          </ac:picMkLst>
        </pc:picChg>
      </pc:sldChg>
      <pc:sldChg chg="addSp delSp modSp modTransition modAnim">
        <pc:chgData name="Kalapila, Aley G." userId="eb5df672-94ee-4360-b5af-6dd392d4fea6" providerId="ADAL" clId="{6D090A1F-CFFF-844F-A817-F7D0D615CE7B}" dt="2022-11-22T01:02:43.022" v="13"/>
        <pc:sldMkLst>
          <pc:docMk/>
          <pc:sldMk cId="1762537444" sldId="348"/>
        </pc:sldMkLst>
        <pc:picChg chg="add del mod">
          <ac:chgData name="Kalapila, Aley G." userId="eb5df672-94ee-4360-b5af-6dd392d4fea6" providerId="ADAL" clId="{6D090A1F-CFFF-844F-A817-F7D0D615CE7B}" dt="2022-11-22T00:58:07.349" v="9"/>
          <ac:picMkLst>
            <pc:docMk/>
            <pc:sldMk cId="1762537444" sldId="348"/>
            <ac:picMk id="3" creationId="{978AB395-3E3C-724C-B626-C7C0CD66716A}"/>
          </ac:picMkLst>
        </pc:picChg>
        <pc:picChg chg="add del mod">
          <ac:chgData name="Kalapila, Aley G." userId="eb5df672-94ee-4360-b5af-6dd392d4fea6" providerId="ADAL" clId="{6D090A1F-CFFF-844F-A817-F7D0D615CE7B}" dt="2022-11-22T00:58:15.262" v="10"/>
          <ac:picMkLst>
            <pc:docMk/>
            <pc:sldMk cId="1762537444" sldId="348"/>
            <ac:picMk id="4" creationId="{C7DD31F6-C452-18F8-C789-3AA1774E1D54}"/>
          </ac:picMkLst>
        </pc:picChg>
        <pc:picChg chg="add del mod">
          <ac:chgData name="Kalapila, Aley G." userId="eb5df672-94ee-4360-b5af-6dd392d4fea6" providerId="ADAL" clId="{6D090A1F-CFFF-844F-A817-F7D0D615CE7B}" dt="2022-11-22T01:00:30.636" v="12"/>
          <ac:picMkLst>
            <pc:docMk/>
            <pc:sldMk cId="1762537444" sldId="348"/>
            <ac:picMk id="7" creationId="{EE7EAE9E-84F5-04C5-C796-4A3688AA047C}"/>
          </ac:picMkLst>
        </pc:picChg>
        <pc:picChg chg="add mod">
          <ac:chgData name="Kalapila, Aley G." userId="eb5df672-94ee-4360-b5af-6dd392d4fea6" providerId="ADAL" clId="{6D090A1F-CFFF-844F-A817-F7D0D615CE7B}" dt="2022-11-22T01:02:43.022" v="13"/>
          <ac:picMkLst>
            <pc:docMk/>
            <pc:sldMk cId="1762537444" sldId="348"/>
            <ac:picMk id="8" creationId="{53600218-ECDB-864A-60BC-2A2BC550D87B}"/>
          </ac:picMkLst>
        </pc:picChg>
      </pc:sldChg>
      <pc:sldChg chg="addSp delSp modSp">
        <pc:chgData name="Kalapila, Aley G." userId="eb5df672-94ee-4360-b5af-6dd392d4fea6" providerId="ADAL" clId="{6D090A1F-CFFF-844F-A817-F7D0D615CE7B}" dt="2022-11-22T01:02:43.022" v="13"/>
        <pc:sldMkLst>
          <pc:docMk/>
          <pc:sldMk cId="752184437" sldId="349"/>
        </pc:sldMkLst>
        <pc:picChg chg="add del mod">
          <ac:chgData name="Kalapila, Aley G." userId="eb5df672-94ee-4360-b5af-6dd392d4fea6" providerId="ADAL" clId="{6D090A1F-CFFF-844F-A817-F7D0D615CE7B}" dt="2022-11-22T01:02:43.022" v="13"/>
          <ac:picMkLst>
            <pc:docMk/>
            <pc:sldMk cId="752184437" sldId="349"/>
            <ac:picMk id="3" creationId="{2E807D5F-C0E8-39AE-1252-F5817A2D21E0}"/>
          </ac:picMkLst>
        </pc:picChg>
        <pc:picChg chg="add mod">
          <ac:chgData name="Kalapila, Aley G." userId="eb5df672-94ee-4360-b5af-6dd392d4fea6" providerId="ADAL" clId="{6D090A1F-CFFF-844F-A817-F7D0D615CE7B}" dt="2022-11-22T01:02:43.022" v="13"/>
          <ac:picMkLst>
            <pc:docMk/>
            <pc:sldMk cId="752184437" sldId="349"/>
            <ac:picMk id="5" creationId="{B24995E3-2A01-52FE-4069-3793BAB1FAEE}"/>
          </ac:picMkLst>
        </pc:picChg>
      </pc:sldChg>
      <pc:sldChg chg="addSp delSp modSp modTransition modAnim">
        <pc:chgData name="Kalapila, Aley G." userId="eb5df672-94ee-4360-b5af-6dd392d4fea6" providerId="ADAL" clId="{6D090A1F-CFFF-844F-A817-F7D0D615CE7B}" dt="2022-11-22T01:36:10.173" v="49"/>
        <pc:sldMkLst>
          <pc:docMk/>
          <pc:sldMk cId="2857095372" sldId="357"/>
        </pc:sldMkLst>
        <pc:picChg chg="add del mod">
          <ac:chgData name="Kalapila, Aley G." userId="eb5df672-94ee-4360-b5af-6dd392d4fea6" providerId="ADAL" clId="{6D090A1F-CFFF-844F-A817-F7D0D615CE7B}" dt="2022-11-22T01:10:32.579" v="19"/>
          <ac:picMkLst>
            <pc:docMk/>
            <pc:sldMk cId="2857095372" sldId="357"/>
            <ac:picMk id="3" creationId="{205BD074-16E8-5F58-2347-D04F58E487F5}"/>
          </ac:picMkLst>
        </pc:picChg>
        <pc:picChg chg="add del mod">
          <ac:chgData name="Kalapila, Aley G." userId="eb5df672-94ee-4360-b5af-6dd392d4fea6" providerId="ADAL" clId="{6D090A1F-CFFF-844F-A817-F7D0D615CE7B}" dt="2022-11-22T01:35:38.989" v="48"/>
          <ac:picMkLst>
            <pc:docMk/>
            <pc:sldMk cId="2857095372" sldId="357"/>
            <ac:picMk id="5" creationId="{C1EAB2D6-2BF9-B48A-899C-5B3379990C5F}"/>
          </ac:picMkLst>
        </pc:picChg>
        <pc:picChg chg="add mod">
          <ac:chgData name="Kalapila, Aley G." userId="eb5df672-94ee-4360-b5af-6dd392d4fea6" providerId="ADAL" clId="{6D090A1F-CFFF-844F-A817-F7D0D615CE7B}" dt="2022-11-22T01:36:10.173" v="49"/>
          <ac:picMkLst>
            <pc:docMk/>
            <pc:sldMk cId="2857095372" sldId="357"/>
            <ac:picMk id="10" creationId="{68690A63-47E2-0BE8-8A25-E05F763F5575}"/>
          </ac:picMkLst>
        </pc:picChg>
      </pc:sldChg>
      <pc:sldChg chg="addSp delSp modSp modTransition modAnim">
        <pc:chgData name="Kalapila, Aley G." userId="eb5df672-94ee-4360-b5af-6dd392d4fea6" providerId="ADAL" clId="{6D090A1F-CFFF-844F-A817-F7D0D615CE7B}" dt="2022-11-22T01:05:30.821" v="15"/>
        <pc:sldMkLst>
          <pc:docMk/>
          <pc:sldMk cId="1255949503" sldId="950"/>
        </pc:sldMkLst>
        <pc:picChg chg="add del mod">
          <ac:chgData name="Kalapila, Aley G." userId="eb5df672-94ee-4360-b5af-6dd392d4fea6" providerId="ADAL" clId="{6D090A1F-CFFF-844F-A817-F7D0D615CE7B}" dt="2022-11-22T01:02:43.022" v="13"/>
          <ac:picMkLst>
            <pc:docMk/>
            <pc:sldMk cId="1255949503" sldId="950"/>
            <ac:picMk id="4" creationId="{6B07022C-85C4-FE1C-DA7B-7DA8545F0358}"/>
          </ac:picMkLst>
        </pc:picChg>
        <pc:picChg chg="add del mod">
          <ac:chgData name="Kalapila, Aley G." userId="eb5df672-94ee-4360-b5af-6dd392d4fea6" providerId="ADAL" clId="{6D090A1F-CFFF-844F-A817-F7D0D615CE7B}" dt="2022-11-22T01:02:44.504" v="14"/>
          <ac:picMkLst>
            <pc:docMk/>
            <pc:sldMk cId="1255949503" sldId="950"/>
            <ac:picMk id="5" creationId="{36F4B085-C660-7E26-7421-852FD8B58ACD}"/>
          </ac:picMkLst>
        </pc:picChg>
        <pc:picChg chg="add mod">
          <ac:chgData name="Kalapila, Aley G." userId="eb5df672-94ee-4360-b5af-6dd392d4fea6" providerId="ADAL" clId="{6D090A1F-CFFF-844F-A817-F7D0D615CE7B}" dt="2022-11-22T01:05:30.821" v="15"/>
          <ac:picMkLst>
            <pc:docMk/>
            <pc:sldMk cId="1255949503" sldId="950"/>
            <ac:picMk id="7" creationId="{08861D3F-09F1-AAFF-C046-AABAEE7C9D27}"/>
          </ac:picMkLst>
        </pc:picChg>
      </pc:sldChg>
      <pc:sldChg chg="addSp modSp">
        <pc:chgData name="Kalapila, Aley G." userId="eb5df672-94ee-4360-b5af-6dd392d4fea6" providerId="ADAL" clId="{6D090A1F-CFFF-844F-A817-F7D0D615CE7B}" dt="2022-11-22T01:05:30.821" v="15"/>
        <pc:sldMkLst>
          <pc:docMk/>
          <pc:sldMk cId="1971277345" sldId="959"/>
        </pc:sldMkLst>
        <pc:picChg chg="add mod">
          <ac:chgData name="Kalapila, Aley G." userId="eb5df672-94ee-4360-b5af-6dd392d4fea6" providerId="ADAL" clId="{6D090A1F-CFFF-844F-A817-F7D0D615CE7B}" dt="2022-11-22T01:05:30.821" v="15"/>
          <ac:picMkLst>
            <pc:docMk/>
            <pc:sldMk cId="1971277345" sldId="959"/>
            <ac:picMk id="3" creationId="{00253D85-70A2-6A80-CAA0-1E3E8C592851}"/>
          </ac:picMkLst>
        </pc:picChg>
      </pc:sldChg>
      <pc:sldChg chg="addSp modSp">
        <pc:chgData name="Kalapila, Aley G." userId="eb5df672-94ee-4360-b5af-6dd392d4fea6" providerId="ADAL" clId="{6D090A1F-CFFF-844F-A817-F7D0D615CE7B}" dt="2022-11-22T01:05:30.821" v="15"/>
        <pc:sldMkLst>
          <pc:docMk/>
          <pc:sldMk cId="3067827877" sldId="960"/>
        </pc:sldMkLst>
        <pc:picChg chg="add mod">
          <ac:chgData name="Kalapila, Aley G." userId="eb5df672-94ee-4360-b5af-6dd392d4fea6" providerId="ADAL" clId="{6D090A1F-CFFF-844F-A817-F7D0D615CE7B}" dt="2022-11-22T01:05:30.821" v="15"/>
          <ac:picMkLst>
            <pc:docMk/>
            <pc:sldMk cId="3067827877" sldId="960"/>
            <ac:picMk id="3" creationId="{4311095F-0F24-7FBF-218C-DA4E880D2AF1}"/>
          </ac:picMkLst>
        </pc:picChg>
      </pc:sldChg>
      <pc:sldChg chg="addSp modSp">
        <pc:chgData name="Kalapila, Aley G." userId="eb5df672-94ee-4360-b5af-6dd392d4fea6" providerId="ADAL" clId="{6D090A1F-CFFF-844F-A817-F7D0D615CE7B}" dt="2022-11-22T01:05:30.821" v="15"/>
        <pc:sldMkLst>
          <pc:docMk/>
          <pc:sldMk cId="2533531499" sldId="961"/>
        </pc:sldMkLst>
        <pc:picChg chg="add mod">
          <ac:chgData name="Kalapila, Aley G." userId="eb5df672-94ee-4360-b5af-6dd392d4fea6" providerId="ADAL" clId="{6D090A1F-CFFF-844F-A817-F7D0D615CE7B}" dt="2022-11-22T01:05:30.821" v="15"/>
          <ac:picMkLst>
            <pc:docMk/>
            <pc:sldMk cId="2533531499" sldId="961"/>
            <ac:picMk id="3" creationId="{76FB10D0-35A1-EC57-0A16-46F083B24BE9}"/>
          </ac:picMkLst>
        </pc:picChg>
      </pc:sldChg>
      <pc:sldChg chg="addSp modSp">
        <pc:chgData name="Kalapila, Aley G." userId="eb5df672-94ee-4360-b5af-6dd392d4fea6" providerId="ADAL" clId="{6D090A1F-CFFF-844F-A817-F7D0D615CE7B}" dt="2022-11-22T01:05:30.821" v="15"/>
        <pc:sldMkLst>
          <pc:docMk/>
          <pc:sldMk cId="36833671" sldId="962"/>
        </pc:sldMkLst>
        <pc:picChg chg="add mod">
          <ac:chgData name="Kalapila, Aley G." userId="eb5df672-94ee-4360-b5af-6dd392d4fea6" providerId="ADAL" clId="{6D090A1F-CFFF-844F-A817-F7D0D615CE7B}" dt="2022-11-22T01:05:30.821" v="15"/>
          <ac:picMkLst>
            <pc:docMk/>
            <pc:sldMk cId="36833671" sldId="962"/>
            <ac:picMk id="3" creationId="{80B3D46D-5E96-F0E9-4731-58F835B3099E}"/>
          </ac:picMkLst>
        </pc:picChg>
      </pc:sldChg>
      <pc:sldChg chg="addSp modSp">
        <pc:chgData name="Kalapila, Aley G." userId="eb5df672-94ee-4360-b5af-6dd392d4fea6" providerId="ADAL" clId="{6D090A1F-CFFF-844F-A817-F7D0D615CE7B}" dt="2022-11-22T01:05:30.821" v="15"/>
        <pc:sldMkLst>
          <pc:docMk/>
          <pc:sldMk cId="1362468818" sldId="964"/>
        </pc:sldMkLst>
        <pc:picChg chg="add mod">
          <ac:chgData name="Kalapila, Aley G." userId="eb5df672-94ee-4360-b5af-6dd392d4fea6" providerId="ADAL" clId="{6D090A1F-CFFF-844F-A817-F7D0D615CE7B}" dt="2022-11-22T01:05:30.821" v="15"/>
          <ac:picMkLst>
            <pc:docMk/>
            <pc:sldMk cId="1362468818" sldId="964"/>
            <ac:picMk id="3" creationId="{548B4DF3-EB2F-65DA-EBB1-96520C4D1A4F}"/>
          </ac:picMkLst>
        </pc:picChg>
      </pc:sldChg>
      <pc:sldChg chg="addSp delSp modSp modTransition modAnim">
        <pc:chgData name="Kalapila, Aley G." userId="eb5df672-94ee-4360-b5af-6dd392d4fea6" providerId="ADAL" clId="{6D090A1F-CFFF-844F-A817-F7D0D615CE7B}" dt="2022-11-22T01:26:32.483" v="43"/>
        <pc:sldMkLst>
          <pc:docMk/>
          <pc:sldMk cId="4210824166" sldId="966"/>
        </pc:sldMkLst>
        <pc:picChg chg="add del mod">
          <ac:chgData name="Kalapila, Aley G." userId="eb5df672-94ee-4360-b5af-6dd392d4fea6" providerId="ADAL" clId="{6D090A1F-CFFF-844F-A817-F7D0D615CE7B}" dt="2022-11-22T01:24:15.349" v="38"/>
          <ac:picMkLst>
            <pc:docMk/>
            <pc:sldMk cId="4210824166" sldId="966"/>
            <ac:picMk id="3" creationId="{5A35322A-52F9-EBFF-4211-50473FD95E6E}"/>
          </ac:picMkLst>
        </pc:picChg>
        <pc:picChg chg="add del mod">
          <ac:chgData name="Kalapila, Aley G." userId="eb5df672-94ee-4360-b5af-6dd392d4fea6" providerId="ADAL" clId="{6D090A1F-CFFF-844F-A817-F7D0D615CE7B}" dt="2022-11-22T01:24:47.841" v="40"/>
          <ac:picMkLst>
            <pc:docMk/>
            <pc:sldMk cId="4210824166" sldId="966"/>
            <ac:picMk id="79" creationId="{CECBA490-85F0-CF85-65FA-E30AA069F915}"/>
          </ac:picMkLst>
        </pc:picChg>
        <pc:picChg chg="add del mod">
          <ac:chgData name="Kalapila, Aley G." userId="eb5df672-94ee-4360-b5af-6dd392d4fea6" providerId="ADAL" clId="{6D090A1F-CFFF-844F-A817-F7D0D615CE7B}" dt="2022-11-22T01:25:57.877" v="42"/>
          <ac:picMkLst>
            <pc:docMk/>
            <pc:sldMk cId="4210824166" sldId="966"/>
            <ac:picMk id="111" creationId="{1EC360CB-22D8-55FA-CAAD-84A5ABBFDB4B}"/>
          </ac:picMkLst>
        </pc:picChg>
        <pc:picChg chg="add mod">
          <ac:chgData name="Kalapila, Aley G." userId="eb5df672-94ee-4360-b5af-6dd392d4fea6" providerId="ADAL" clId="{6D090A1F-CFFF-844F-A817-F7D0D615CE7B}" dt="2022-11-22T01:26:32.483" v="43"/>
          <ac:picMkLst>
            <pc:docMk/>
            <pc:sldMk cId="4210824166" sldId="966"/>
            <ac:picMk id="112" creationId="{910150E3-0E6A-2A4A-6C96-450AFF2E2F4C}"/>
          </ac:picMkLst>
        </pc:picChg>
      </pc:sldChg>
      <pc:sldChg chg="addSp modSp">
        <pc:chgData name="Kalapila, Aley G." userId="eb5df672-94ee-4360-b5af-6dd392d4fea6" providerId="ADAL" clId="{6D090A1F-CFFF-844F-A817-F7D0D615CE7B}" dt="2022-11-22T01:17:39.479" v="27"/>
        <pc:sldMkLst>
          <pc:docMk/>
          <pc:sldMk cId="2974859813" sldId="1113"/>
        </pc:sldMkLst>
        <pc:picChg chg="add mod">
          <ac:chgData name="Kalapila, Aley G." userId="eb5df672-94ee-4360-b5af-6dd392d4fea6" providerId="ADAL" clId="{6D090A1F-CFFF-844F-A817-F7D0D615CE7B}" dt="2022-11-22T01:17:39.479" v="27"/>
          <ac:picMkLst>
            <pc:docMk/>
            <pc:sldMk cId="2974859813" sldId="1113"/>
            <ac:picMk id="2" creationId="{AB6A27F2-08BB-F9E5-EAB4-CFE7C52896A1}"/>
          </ac:picMkLst>
        </pc:picChg>
      </pc:sldChg>
      <pc:sldChg chg="addSp delSp modSp modTransition modAnim">
        <pc:chgData name="Kalapila, Aley G." userId="eb5df672-94ee-4360-b5af-6dd392d4fea6" providerId="ADAL" clId="{6D090A1F-CFFF-844F-A817-F7D0D615CE7B}" dt="2022-11-22T01:18:19.418" v="29"/>
        <pc:sldMkLst>
          <pc:docMk/>
          <pc:sldMk cId="1510167498" sldId="1114"/>
        </pc:sldMkLst>
        <pc:picChg chg="add del mod">
          <ac:chgData name="Kalapila, Aley G." userId="eb5df672-94ee-4360-b5af-6dd392d4fea6" providerId="ADAL" clId="{6D090A1F-CFFF-844F-A817-F7D0D615CE7B}" dt="2022-11-22T00:49:06.287" v="2"/>
          <ac:picMkLst>
            <pc:docMk/>
            <pc:sldMk cId="1510167498" sldId="1114"/>
            <ac:picMk id="2" creationId="{33C6C71C-5A31-7385-E87C-B10404B382DF}"/>
          </ac:picMkLst>
        </pc:picChg>
        <pc:picChg chg="add del mod">
          <ac:chgData name="Kalapila, Aley G." userId="eb5df672-94ee-4360-b5af-6dd392d4fea6" providerId="ADAL" clId="{6D090A1F-CFFF-844F-A817-F7D0D615CE7B}" dt="2022-11-22T01:18:01.625" v="28"/>
          <ac:picMkLst>
            <pc:docMk/>
            <pc:sldMk cId="1510167498" sldId="1114"/>
            <ac:picMk id="3" creationId="{C862D841-07DA-5E7B-C617-089C7C4064D1}"/>
          </ac:picMkLst>
        </pc:picChg>
        <pc:picChg chg="add mod">
          <ac:chgData name="Kalapila, Aley G." userId="eb5df672-94ee-4360-b5af-6dd392d4fea6" providerId="ADAL" clId="{6D090A1F-CFFF-844F-A817-F7D0D615CE7B}" dt="2022-11-22T01:18:19.418" v="29"/>
          <ac:picMkLst>
            <pc:docMk/>
            <pc:sldMk cId="1510167498" sldId="1114"/>
            <ac:picMk id="4" creationId="{1E747FC8-2C78-38C4-2DAE-16F1AC97DFD2}"/>
          </ac:picMkLst>
        </pc:picChg>
      </pc:sldChg>
      <pc:sldChg chg="addSp delSp modSp modTransition modAnim">
        <pc:chgData name="Kalapila, Aley G." userId="eb5df672-94ee-4360-b5af-6dd392d4fea6" providerId="ADAL" clId="{6D090A1F-CFFF-844F-A817-F7D0D615CE7B}" dt="2022-11-22T00:50:21.748" v="3"/>
        <pc:sldMkLst>
          <pc:docMk/>
          <pc:sldMk cId="2328250722" sldId="1119"/>
        </pc:sldMkLst>
        <pc:picChg chg="add del mod">
          <ac:chgData name="Kalapila, Aley G." userId="eb5df672-94ee-4360-b5af-6dd392d4fea6" providerId="ADAL" clId="{6D090A1F-CFFF-844F-A817-F7D0D615CE7B}" dt="2022-11-22T00:48:59.226" v="1"/>
          <ac:picMkLst>
            <pc:docMk/>
            <pc:sldMk cId="2328250722" sldId="1119"/>
            <ac:picMk id="3" creationId="{36029A41-98A7-EA1D-E306-6EE245CD452C}"/>
          </ac:picMkLst>
        </pc:picChg>
        <pc:picChg chg="add mod">
          <ac:chgData name="Kalapila, Aley G." userId="eb5df672-94ee-4360-b5af-6dd392d4fea6" providerId="ADAL" clId="{6D090A1F-CFFF-844F-A817-F7D0D615CE7B}" dt="2022-11-22T00:50:21.748" v="3"/>
          <ac:picMkLst>
            <pc:docMk/>
            <pc:sldMk cId="2328250722" sldId="1119"/>
            <ac:picMk id="4" creationId="{2D2800A7-D8A6-5625-811F-8129005D39B7}"/>
          </ac:picMkLst>
        </pc:picChg>
      </pc:sldChg>
      <pc:sldChg chg="addSp modSp">
        <pc:chgData name="Kalapila, Aley G." userId="eb5df672-94ee-4360-b5af-6dd392d4fea6" providerId="ADAL" clId="{6D090A1F-CFFF-844F-A817-F7D0D615CE7B}" dt="2022-11-22T00:56:31.839" v="7"/>
        <pc:sldMkLst>
          <pc:docMk/>
          <pc:sldMk cId="4088698014" sldId="1198"/>
        </pc:sldMkLst>
        <pc:picChg chg="add mod">
          <ac:chgData name="Kalapila, Aley G." userId="eb5df672-94ee-4360-b5af-6dd392d4fea6" providerId="ADAL" clId="{6D090A1F-CFFF-844F-A817-F7D0D615CE7B}" dt="2022-11-22T00:56:31.839" v="7"/>
          <ac:picMkLst>
            <pc:docMk/>
            <pc:sldMk cId="4088698014" sldId="1198"/>
            <ac:picMk id="3" creationId="{3B25841A-A362-5F5B-C4AA-5156137CC1AC}"/>
          </ac:picMkLst>
        </pc:picChg>
      </pc:sldChg>
      <pc:sldChg chg="addSp delSp modSp modTransition modAnim">
        <pc:chgData name="Kalapila, Aley G." userId="eb5df672-94ee-4360-b5af-6dd392d4fea6" providerId="ADAL" clId="{6D090A1F-CFFF-844F-A817-F7D0D615CE7B}" dt="2022-11-22T01:56:41.972" v="61"/>
        <pc:sldMkLst>
          <pc:docMk/>
          <pc:sldMk cId="2216711448" sldId="1312"/>
        </pc:sldMkLst>
        <pc:picChg chg="add del mod">
          <ac:chgData name="Kalapila, Aley G." userId="eb5df672-94ee-4360-b5af-6dd392d4fea6" providerId="ADAL" clId="{6D090A1F-CFFF-844F-A817-F7D0D615CE7B}" dt="2022-11-22T01:52:28.428" v="58"/>
          <ac:picMkLst>
            <pc:docMk/>
            <pc:sldMk cId="2216711448" sldId="1312"/>
            <ac:picMk id="7" creationId="{B8CB4C3C-FB0D-1580-E94F-E32D17389607}"/>
          </ac:picMkLst>
        </pc:picChg>
        <pc:picChg chg="add del mod">
          <ac:chgData name="Kalapila, Aley G." userId="eb5df672-94ee-4360-b5af-6dd392d4fea6" providerId="ADAL" clId="{6D090A1F-CFFF-844F-A817-F7D0D615CE7B}" dt="2022-11-22T01:54:56.780" v="60"/>
          <ac:picMkLst>
            <pc:docMk/>
            <pc:sldMk cId="2216711448" sldId="1312"/>
            <ac:picMk id="8" creationId="{CD262ED1-A488-25D6-855A-8C6759925FEE}"/>
          </ac:picMkLst>
        </pc:picChg>
        <pc:picChg chg="add mod">
          <ac:chgData name="Kalapila, Aley G." userId="eb5df672-94ee-4360-b5af-6dd392d4fea6" providerId="ADAL" clId="{6D090A1F-CFFF-844F-A817-F7D0D615CE7B}" dt="2022-11-22T01:56:41.972" v="61"/>
          <ac:picMkLst>
            <pc:docMk/>
            <pc:sldMk cId="2216711448" sldId="1312"/>
            <ac:picMk id="9" creationId="{DF856E7C-0458-EC37-ABC3-C8F051FF280D}"/>
          </ac:picMkLst>
        </pc:picChg>
      </pc:sldChg>
      <pc:sldChg chg="addSp delSp modSp modTransition modAnim">
        <pc:chgData name="Kalapila, Aley G." userId="eb5df672-94ee-4360-b5af-6dd392d4fea6" providerId="ADAL" clId="{6D090A1F-CFFF-844F-A817-F7D0D615CE7B}" dt="2022-11-22T00:56:31.839" v="7"/>
        <pc:sldMkLst>
          <pc:docMk/>
          <pc:sldMk cId="2943227424" sldId="1315"/>
        </pc:sldMkLst>
        <pc:picChg chg="add del mod">
          <ac:chgData name="Kalapila, Aley G." userId="eb5df672-94ee-4360-b5af-6dd392d4fea6" providerId="ADAL" clId="{6D090A1F-CFFF-844F-A817-F7D0D615CE7B}" dt="2022-11-22T00:50:21.748" v="3"/>
          <ac:picMkLst>
            <pc:docMk/>
            <pc:sldMk cId="2943227424" sldId="1315"/>
            <ac:picMk id="5" creationId="{408C88C0-E4EF-7A40-A5F2-B1A62779945E}"/>
          </ac:picMkLst>
        </pc:picChg>
        <pc:picChg chg="add del mod">
          <ac:chgData name="Kalapila, Aley G." userId="eb5df672-94ee-4360-b5af-6dd392d4fea6" providerId="ADAL" clId="{6D090A1F-CFFF-844F-A817-F7D0D615CE7B}" dt="2022-11-22T00:50:22.726" v="4"/>
          <ac:picMkLst>
            <pc:docMk/>
            <pc:sldMk cId="2943227424" sldId="1315"/>
            <ac:picMk id="6" creationId="{53E5EECF-DD4B-8BC4-5D62-48C2BE020712}"/>
          </ac:picMkLst>
        </pc:picChg>
        <pc:picChg chg="add del mod">
          <ac:chgData name="Kalapila, Aley G." userId="eb5df672-94ee-4360-b5af-6dd392d4fea6" providerId="ADAL" clId="{6D090A1F-CFFF-844F-A817-F7D0D615CE7B}" dt="2022-11-22T00:52:10.859" v="6"/>
          <ac:picMkLst>
            <pc:docMk/>
            <pc:sldMk cId="2943227424" sldId="1315"/>
            <ac:picMk id="7" creationId="{4EFE723C-2A66-BF0E-CD86-C1817B075A08}"/>
          </ac:picMkLst>
        </pc:picChg>
        <pc:picChg chg="add mod">
          <ac:chgData name="Kalapila, Aley G." userId="eb5df672-94ee-4360-b5af-6dd392d4fea6" providerId="ADAL" clId="{6D090A1F-CFFF-844F-A817-F7D0D615CE7B}" dt="2022-11-22T00:56:31.839" v="7"/>
          <ac:picMkLst>
            <pc:docMk/>
            <pc:sldMk cId="2943227424" sldId="1315"/>
            <ac:picMk id="8" creationId="{16B607B6-2AC3-DBFC-4C7B-B44B3362BBF5}"/>
          </ac:picMkLst>
        </pc:picChg>
      </pc:sldChg>
      <pc:sldChg chg="addSp delSp modSp modTransition modAnim">
        <pc:chgData name="Kalapila, Aley G." userId="eb5df672-94ee-4360-b5af-6dd392d4fea6" providerId="ADAL" clId="{6D090A1F-CFFF-844F-A817-F7D0D615CE7B}" dt="2022-11-22T01:50:03.759" v="57"/>
        <pc:sldMkLst>
          <pc:docMk/>
          <pc:sldMk cId="3376834385" sldId="1320"/>
        </pc:sldMkLst>
        <pc:picChg chg="add del mod">
          <ac:chgData name="Kalapila, Aley G." userId="eb5df672-94ee-4360-b5af-6dd392d4fea6" providerId="ADAL" clId="{6D090A1F-CFFF-844F-A817-F7D0D615CE7B}" dt="2022-11-22T01:10:33.936" v="20"/>
          <ac:picMkLst>
            <pc:docMk/>
            <pc:sldMk cId="3376834385" sldId="1320"/>
            <ac:picMk id="3" creationId="{DAAB6525-0A6B-DA70-52F2-0867E9E0B320}"/>
          </ac:picMkLst>
        </pc:picChg>
        <pc:picChg chg="add del mod">
          <ac:chgData name="Kalapila, Aley G." userId="eb5df672-94ee-4360-b5af-6dd392d4fea6" providerId="ADAL" clId="{6D090A1F-CFFF-844F-A817-F7D0D615CE7B}" dt="2022-11-22T01:11:11.507" v="22"/>
          <ac:picMkLst>
            <pc:docMk/>
            <pc:sldMk cId="3376834385" sldId="1320"/>
            <ac:picMk id="6" creationId="{C75238B3-AB3F-1022-11B9-0EF018BAA667}"/>
          </ac:picMkLst>
        </pc:picChg>
        <pc:picChg chg="add del mod">
          <ac:chgData name="Kalapila, Aley G." userId="eb5df672-94ee-4360-b5af-6dd392d4fea6" providerId="ADAL" clId="{6D090A1F-CFFF-844F-A817-F7D0D615CE7B}" dt="2022-11-22T01:12:34.547" v="24"/>
          <ac:picMkLst>
            <pc:docMk/>
            <pc:sldMk cId="3376834385" sldId="1320"/>
            <ac:picMk id="7" creationId="{5D48094D-D6F5-937E-A265-F835A27CDA4B}"/>
          </ac:picMkLst>
        </pc:picChg>
        <pc:picChg chg="add del mod">
          <ac:chgData name="Kalapila, Aley G." userId="eb5df672-94ee-4360-b5af-6dd392d4fea6" providerId="ADAL" clId="{6D090A1F-CFFF-844F-A817-F7D0D615CE7B}" dt="2022-11-22T01:13:46.899" v="26"/>
          <ac:picMkLst>
            <pc:docMk/>
            <pc:sldMk cId="3376834385" sldId="1320"/>
            <ac:picMk id="8" creationId="{0D1381F6-CDD9-59AD-6ED4-9B26E8E2A0F2}"/>
          </ac:picMkLst>
        </pc:picChg>
        <pc:picChg chg="add del mod">
          <ac:chgData name="Kalapila, Aley G." userId="eb5df672-94ee-4360-b5af-6dd392d4fea6" providerId="ADAL" clId="{6D090A1F-CFFF-844F-A817-F7D0D615CE7B}" dt="2022-11-22T01:43:08.885" v="52"/>
          <ac:picMkLst>
            <pc:docMk/>
            <pc:sldMk cId="3376834385" sldId="1320"/>
            <ac:picMk id="9" creationId="{E6FE5603-37AC-7D70-11B4-4D5420A36269}"/>
          </ac:picMkLst>
        </pc:picChg>
        <pc:picChg chg="add del mod">
          <ac:chgData name="Kalapila, Aley G." userId="eb5df672-94ee-4360-b5af-6dd392d4fea6" providerId="ADAL" clId="{6D090A1F-CFFF-844F-A817-F7D0D615CE7B}" dt="2022-11-22T01:43:52.699" v="54"/>
          <ac:picMkLst>
            <pc:docMk/>
            <pc:sldMk cId="3376834385" sldId="1320"/>
            <ac:picMk id="10" creationId="{4E0E82DB-0EF6-A8E1-3FB8-B751CBAD0FB6}"/>
          </ac:picMkLst>
        </pc:picChg>
        <pc:picChg chg="add del mod">
          <ac:chgData name="Kalapila, Aley G." userId="eb5df672-94ee-4360-b5af-6dd392d4fea6" providerId="ADAL" clId="{6D090A1F-CFFF-844F-A817-F7D0D615CE7B}" dt="2022-11-22T01:47:59.318" v="56"/>
          <ac:picMkLst>
            <pc:docMk/>
            <pc:sldMk cId="3376834385" sldId="1320"/>
            <ac:picMk id="11" creationId="{6CDCE285-45F7-7F51-4F1B-C29AD6C74E50}"/>
          </ac:picMkLst>
        </pc:picChg>
        <pc:picChg chg="add mod">
          <ac:chgData name="Kalapila, Aley G." userId="eb5df672-94ee-4360-b5af-6dd392d4fea6" providerId="ADAL" clId="{6D090A1F-CFFF-844F-A817-F7D0D615CE7B}" dt="2022-11-22T01:50:03.759" v="57"/>
          <ac:picMkLst>
            <pc:docMk/>
            <pc:sldMk cId="3376834385" sldId="1320"/>
            <ac:picMk id="12" creationId="{4B29BB50-D7F2-9A49-29B2-AE27E89778F6}"/>
          </ac:picMkLst>
        </pc:picChg>
      </pc:sldChg>
      <pc:sldChg chg="addSp delSp modSp modTransition modAnim">
        <pc:chgData name="Kalapila, Aley G." userId="eb5df672-94ee-4360-b5af-6dd392d4fea6" providerId="ADAL" clId="{6D090A1F-CFFF-844F-A817-F7D0D615CE7B}" dt="2022-11-22T00:58:07.349" v="9"/>
        <pc:sldMkLst>
          <pc:docMk/>
          <pc:sldMk cId="3150544547" sldId="1321"/>
        </pc:sldMkLst>
        <pc:picChg chg="add del mod">
          <ac:chgData name="Kalapila, Aley G." userId="eb5df672-94ee-4360-b5af-6dd392d4fea6" providerId="ADAL" clId="{6D090A1F-CFFF-844F-A817-F7D0D615CE7B}" dt="2022-11-22T00:56:39.110" v="8"/>
          <ac:picMkLst>
            <pc:docMk/>
            <pc:sldMk cId="3150544547" sldId="1321"/>
            <ac:picMk id="4" creationId="{B516B47A-F059-7089-A986-C40A735951F0}"/>
          </ac:picMkLst>
        </pc:picChg>
        <pc:picChg chg="add mod">
          <ac:chgData name="Kalapila, Aley G." userId="eb5df672-94ee-4360-b5af-6dd392d4fea6" providerId="ADAL" clId="{6D090A1F-CFFF-844F-A817-F7D0D615CE7B}" dt="2022-11-22T00:58:07.349" v="9"/>
          <ac:picMkLst>
            <pc:docMk/>
            <pc:sldMk cId="3150544547" sldId="1321"/>
            <ac:picMk id="5" creationId="{9F4A66EE-B512-4061-B6EC-95637CD43564}"/>
          </ac:picMkLst>
        </pc:picChg>
      </pc:sldChg>
      <pc:sldChg chg="addSp modSp">
        <pc:chgData name="Kalapila, Aley G." userId="eb5df672-94ee-4360-b5af-6dd392d4fea6" providerId="ADAL" clId="{6D090A1F-CFFF-844F-A817-F7D0D615CE7B}" dt="2022-11-22T00:56:31.839" v="7"/>
        <pc:sldMkLst>
          <pc:docMk/>
          <pc:sldMk cId="1719107175" sldId="1546"/>
        </pc:sldMkLst>
        <pc:picChg chg="add mod">
          <ac:chgData name="Kalapila, Aley G." userId="eb5df672-94ee-4360-b5af-6dd392d4fea6" providerId="ADAL" clId="{6D090A1F-CFFF-844F-A817-F7D0D615CE7B}" dt="2022-11-22T00:56:31.839" v="7"/>
          <ac:picMkLst>
            <pc:docMk/>
            <pc:sldMk cId="1719107175" sldId="1546"/>
            <ac:picMk id="4" creationId="{BF0B924A-60EC-FF21-B197-CB3E9319B643}"/>
          </ac:picMkLst>
        </pc:picChg>
      </pc:sldChg>
      <pc:sldChg chg="addSp delSp modSp modTransition modAnim">
        <pc:chgData name="Kalapila, Aley G." userId="eb5df672-94ee-4360-b5af-6dd392d4fea6" providerId="ADAL" clId="{6D090A1F-CFFF-844F-A817-F7D0D615CE7B}" dt="2022-11-22T01:39:09.185" v="51"/>
        <pc:sldMkLst>
          <pc:docMk/>
          <pc:sldMk cId="4275364771" sldId="1581"/>
        </pc:sldMkLst>
        <pc:picChg chg="add del mod">
          <ac:chgData name="Kalapila, Aley G." userId="eb5df672-94ee-4360-b5af-6dd392d4fea6" providerId="ADAL" clId="{6D090A1F-CFFF-844F-A817-F7D0D615CE7B}" dt="2022-11-22T01:37:40.778" v="50"/>
          <ac:picMkLst>
            <pc:docMk/>
            <pc:sldMk cId="4275364771" sldId="1581"/>
            <ac:picMk id="7" creationId="{B5C44573-7F70-5C3D-EFEF-A0FF72E84662}"/>
          </ac:picMkLst>
        </pc:picChg>
        <pc:picChg chg="add mod">
          <ac:chgData name="Kalapila, Aley G." userId="eb5df672-94ee-4360-b5af-6dd392d4fea6" providerId="ADAL" clId="{6D090A1F-CFFF-844F-A817-F7D0D615CE7B}" dt="2022-11-22T01:39:09.185" v="51"/>
          <ac:picMkLst>
            <pc:docMk/>
            <pc:sldMk cId="4275364771" sldId="1581"/>
            <ac:picMk id="8" creationId="{970F4B6C-1209-728D-A2F1-C2B3D60A337C}"/>
          </ac:picMkLst>
        </pc:picChg>
      </pc:sldChg>
      <pc:sldChg chg="addSp delSp modSp modTransition modAnim">
        <pc:chgData name="Kalapila, Aley G." userId="eb5df672-94ee-4360-b5af-6dd392d4fea6" providerId="ADAL" clId="{6D090A1F-CFFF-844F-A817-F7D0D615CE7B}" dt="2022-11-22T01:21:26.993" v="37"/>
        <pc:sldMkLst>
          <pc:docMk/>
          <pc:sldMk cId="1861901355" sldId="1610"/>
        </pc:sldMkLst>
        <pc:picChg chg="add del mod">
          <ac:chgData name="Kalapila, Aley G." userId="eb5df672-94ee-4360-b5af-6dd392d4fea6" providerId="ADAL" clId="{6D090A1F-CFFF-844F-A817-F7D0D615CE7B}" dt="2022-11-22T00:50:21.748" v="3"/>
          <ac:picMkLst>
            <pc:docMk/>
            <pc:sldMk cId="1861901355" sldId="1610"/>
            <ac:picMk id="16" creationId="{C9B9C1AB-AFAD-7EDA-E749-53F871D3F0DF}"/>
          </ac:picMkLst>
        </pc:picChg>
        <pc:picChg chg="add del mod">
          <ac:chgData name="Kalapila, Aley G." userId="eb5df672-94ee-4360-b5af-6dd392d4fea6" providerId="ADAL" clId="{6D090A1F-CFFF-844F-A817-F7D0D615CE7B}" dt="2022-11-22T01:19:04.567" v="30"/>
          <ac:picMkLst>
            <pc:docMk/>
            <pc:sldMk cId="1861901355" sldId="1610"/>
            <ac:picMk id="17" creationId="{E7C3ECDA-A994-40BD-C3E6-77875F217E8A}"/>
          </ac:picMkLst>
        </pc:picChg>
        <pc:picChg chg="add del mod">
          <ac:chgData name="Kalapila, Aley G." userId="eb5df672-94ee-4360-b5af-6dd392d4fea6" providerId="ADAL" clId="{6D090A1F-CFFF-844F-A817-F7D0D615CE7B}" dt="2022-11-22T01:19:40.653" v="32"/>
          <ac:picMkLst>
            <pc:docMk/>
            <pc:sldMk cId="1861901355" sldId="1610"/>
            <ac:picMk id="18" creationId="{4A32AEFC-276F-8735-38B5-9BE947CA9871}"/>
          </ac:picMkLst>
        </pc:picChg>
        <pc:picChg chg="add del mod">
          <ac:chgData name="Kalapila, Aley G." userId="eb5df672-94ee-4360-b5af-6dd392d4fea6" providerId="ADAL" clId="{6D090A1F-CFFF-844F-A817-F7D0D615CE7B}" dt="2022-11-22T01:20:09.983" v="34"/>
          <ac:picMkLst>
            <pc:docMk/>
            <pc:sldMk cId="1861901355" sldId="1610"/>
            <ac:picMk id="19" creationId="{29D943E8-1E9F-942B-E58F-0EB9B4ED38B2}"/>
          </ac:picMkLst>
        </pc:picChg>
        <pc:picChg chg="add del mod">
          <ac:chgData name="Kalapila, Aley G." userId="eb5df672-94ee-4360-b5af-6dd392d4fea6" providerId="ADAL" clId="{6D090A1F-CFFF-844F-A817-F7D0D615CE7B}" dt="2022-11-22T01:21:01.771" v="36"/>
          <ac:picMkLst>
            <pc:docMk/>
            <pc:sldMk cId="1861901355" sldId="1610"/>
            <ac:picMk id="20" creationId="{5EA18AAD-A27E-A95C-F0C8-E9E284E216D8}"/>
          </ac:picMkLst>
        </pc:picChg>
        <pc:picChg chg="add mod">
          <ac:chgData name="Kalapila, Aley G." userId="eb5df672-94ee-4360-b5af-6dd392d4fea6" providerId="ADAL" clId="{6D090A1F-CFFF-844F-A817-F7D0D615CE7B}" dt="2022-11-22T01:21:26.993" v="37"/>
          <ac:picMkLst>
            <pc:docMk/>
            <pc:sldMk cId="1861901355" sldId="1610"/>
            <ac:picMk id="21" creationId="{1157ADFA-A6E1-F299-5AFC-AEA63ED5EA2A}"/>
          </ac:picMkLst>
        </pc:picChg>
      </pc:sldChg>
      <pc:sldChg chg="addSp delSp modSp">
        <pc:chgData name="Kalapila, Aley G." userId="eb5df672-94ee-4360-b5af-6dd392d4fea6" providerId="ADAL" clId="{6D090A1F-CFFF-844F-A817-F7D0D615CE7B}" dt="2022-11-22T01:02:43.022" v="13"/>
        <pc:sldMkLst>
          <pc:docMk/>
          <pc:sldMk cId="103325570" sldId="1613"/>
        </pc:sldMkLst>
        <pc:picChg chg="add del mod">
          <ac:chgData name="Kalapila, Aley G." userId="eb5df672-94ee-4360-b5af-6dd392d4fea6" providerId="ADAL" clId="{6D090A1F-CFFF-844F-A817-F7D0D615CE7B}" dt="2022-11-22T01:02:43.022" v="13"/>
          <ac:picMkLst>
            <pc:docMk/>
            <pc:sldMk cId="103325570" sldId="1613"/>
            <ac:picMk id="5" creationId="{10A6B7DF-07BF-FFE6-CC4A-63E31DBDDC28}"/>
          </ac:picMkLst>
        </pc:picChg>
        <pc:picChg chg="add mod">
          <ac:chgData name="Kalapila, Aley G." userId="eb5df672-94ee-4360-b5af-6dd392d4fea6" providerId="ADAL" clId="{6D090A1F-CFFF-844F-A817-F7D0D615CE7B}" dt="2022-11-22T01:02:43.022" v="13"/>
          <ac:picMkLst>
            <pc:docMk/>
            <pc:sldMk cId="103325570" sldId="1613"/>
            <ac:picMk id="15" creationId="{C3AD6840-F72E-C54B-1183-15B3E3CEA183}"/>
          </ac:picMkLst>
        </pc:picChg>
      </pc:sldChg>
      <pc:sldChg chg="addSp modSp">
        <pc:chgData name="Kalapila, Aley G." userId="eb5df672-94ee-4360-b5af-6dd392d4fea6" providerId="ADAL" clId="{6D090A1F-CFFF-844F-A817-F7D0D615CE7B}" dt="2022-11-22T01:05:30.821" v="15"/>
        <pc:sldMkLst>
          <pc:docMk/>
          <pc:sldMk cId="3073067242" sldId="1614"/>
        </pc:sldMkLst>
        <pc:picChg chg="add mod">
          <ac:chgData name="Kalapila, Aley G." userId="eb5df672-94ee-4360-b5af-6dd392d4fea6" providerId="ADAL" clId="{6D090A1F-CFFF-844F-A817-F7D0D615CE7B}" dt="2022-11-22T01:05:30.821" v="15"/>
          <ac:picMkLst>
            <pc:docMk/>
            <pc:sldMk cId="3073067242" sldId="1614"/>
            <ac:picMk id="4" creationId="{F0C63069-40F6-F180-B910-D55C8D195ABA}"/>
          </ac:picMkLst>
        </pc:picChg>
      </pc:sldChg>
      <pc:sldChg chg="addSp modSp">
        <pc:chgData name="Kalapila, Aley G." userId="eb5df672-94ee-4360-b5af-6dd392d4fea6" providerId="ADAL" clId="{6D090A1F-CFFF-844F-A817-F7D0D615CE7B}" dt="2022-11-22T01:05:30.821" v="15"/>
        <pc:sldMkLst>
          <pc:docMk/>
          <pc:sldMk cId="2129169879" sldId="1616"/>
        </pc:sldMkLst>
        <pc:picChg chg="add mod">
          <ac:chgData name="Kalapila, Aley G." userId="eb5df672-94ee-4360-b5af-6dd392d4fea6" providerId="ADAL" clId="{6D090A1F-CFFF-844F-A817-F7D0D615CE7B}" dt="2022-11-22T01:05:30.821" v="15"/>
          <ac:picMkLst>
            <pc:docMk/>
            <pc:sldMk cId="2129169879" sldId="1616"/>
            <ac:picMk id="5" creationId="{45123078-2E2C-A189-EF97-D2833B1AB55D}"/>
          </ac:picMkLst>
        </pc:picChg>
      </pc:sldChg>
      <pc:sldChg chg="addSp delSp modSp modTransition modAnim">
        <pc:chgData name="Kalapila, Aley G." userId="eb5df672-94ee-4360-b5af-6dd392d4fea6" providerId="ADAL" clId="{6D090A1F-CFFF-844F-A817-F7D0D615CE7B}" dt="2022-11-22T01:34:41.343" v="47"/>
        <pc:sldMkLst>
          <pc:docMk/>
          <pc:sldMk cId="900393728" sldId="1617"/>
        </pc:sldMkLst>
        <pc:picChg chg="add del mod">
          <ac:chgData name="Kalapila, Aley G." userId="eb5df672-94ee-4360-b5af-6dd392d4fea6" providerId="ADAL" clId="{6D090A1F-CFFF-844F-A817-F7D0D615CE7B}" dt="2022-11-22T01:05:37.068" v="16"/>
          <ac:picMkLst>
            <pc:docMk/>
            <pc:sldMk cId="900393728" sldId="1617"/>
            <ac:picMk id="4" creationId="{DA23C3D4-1F3E-F330-C619-E80C3B72CE9C}"/>
          </ac:picMkLst>
        </pc:picChg>
        <pc:picChg chg="add del mod">
          <ac:chgData name="Kalapila, Aley G." userId="eb5df672-94ee-4360-b5af-6dd392d4fea6" providerId="ADAL" clId="{6D090A1F-CFFF-844F-A817-F7D0D615CE7B}" dt="2022-11-22T01:06:38.111" v="18"/>
          <ac:picMkLst>
            <pc:docMk/>
            <pc:sldMk cId="900393728" sldId="1617"/>
            <ac:picMk id="5" creationId="{5C5EB279-1926-6D96-3D0B-4EA4A34D6404}"/>
          </ac:picMkLst>
        </pc:picChg>
        <pc:picChg chg="add del mod">
          <ac:chgData name="Kalapila, Aley G." userId="eb5df672-94ee-4360-b5af-6dd392d4fea6" providerId="ADAL" clId="{6D090A1F-CFFF-844F-A817-F7D0D615CE7B}" dt="2022-11-22T01:33:52.342" v="46"/>
          <ac:picMkLst>
            <pc:docMk/>
            <pc:sldMk cId="900393728" sldId="1617"/>
            <ac:picMk id="7" creationId="{79A51E3B-2641-93F2-AD1B-E49F5BEB010F}"/>
          </ac:picMkLst>
        </pc:picChg>
        <pc:picChg chg="add mod">
          <ac:chgData name="Kalapila, Aley G." userId="eb5df672-94ee-4360-b5af-6dd392d4fea6" providerId="ADAL" clId="{6D090A1F-CFFF-844F-A817-F7D0D615CE7B}" dt="2022-11-22T01:34:41.343" v="47"/>
          <ac:picMkLst>
            <pc:docMk/>
            <pc:sldMk cId="900393728" sldId="1617"/>
            <ac:picMk id="8" creationId="{0ADFBB48-18EB-7631-D4A9-BB1DC0B6ED27}"/>
          </ac:picMkLst>
        </pc:picChg>
      </pc:sldChg>
      <pc:sldChg chg="addSp delSp modSp modTransition modAnim">
        <pc:chgData name="Kalapila, Aley G." userId="eb5df672-94ee-4360-b5af-6dd392d4fea6" providerId="ADAL" clId="{6D090A1F-CFFF-844F-A817-F7D0D615CE7B}" dt="2022-11-22T01:28:32.754" v="45"/>
        <pc:sldMkLst>
          <pc:docMk/>
          <pc:sldMk cId="4232526811" sldId="1618"/>
        </pc:sldMkLst>
        <pc:picChg chg="add del mod">
          <ac:chgData name="Kalapila, Aley G." userId="eb5df672-94ee-4360-b5af-6dd392d4fea6" providerId="ADAL" clId="{6D090A1F-CFFF-844F-A817-F7D0D615CE7B}" dt="2022-11-22T00:58:07.349" v="9"/>
          <ac:picMkLst>
            <pc:docMk/>
            <pc:sldMk cId="4232526811" sldId="1618"/>
            <ac:picMk id="3" creationId="{52A27243-A1FF-ED6F-B0AE-5D13A8030D40}"/>
          </ac:picMkLst>
        </pc:picChg>
        <pc:picChg chg="add del mod">
          <ac:chgData name="Kalapila, Aley G." userId="eb5df672-94ee-4360-b5af-6dd392d4fea6" providerId="ADAL" clId="{6D090A1F-CFFF-844F-A817-F7D0D615CE7B}" dt="2022-11-22T01:28:15.559" v="44"/>
          <ac:picMkLst>
            <pc:docMk/>
            <pc:sldMk cId="4232526811" sldId="1618"/>
            <ac:picMk id="6" creationId="{9485D8F8-439B-2056-21DE-571FA368C8B3}"/>
          </ac:picMkLst>
        </pc:picChg>
        <pc:picChg chg="add mod">
          <ac:chgData name="Kalapila, Aley G." userId="eb5df672-94ee-4360-b5af-6dd392d4fea6" providerId="ADAL" clId="{6D090A1F-CFFF-844F-A817-F7D0D615CE7B}" dt="2022-11-22T01:28:32.754" v="45"/>
          <ac:picMkLst>
            <pc:docMk/>
            <pc:sldMk cId="4232526811" sldId="1618"/>
            <ac:picMk id="7" creationId="{5BBF872F-43BE-BAA4-165F-70E998FF4CE7}"/>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26855240379967"/>
          <c:y val="0.13289501210022669"/>
          <c:w val="0.8574950264631912"/>
          <c:h val="0.69046225495183344"/>
        </c:manualLayout>
      </c:layout>
      <c:barChart>
        <c:barDir val="col"/>
        <c:grouping val="clustered"/>
        <c:varyColors val="0"/>
        <c:ser>
          <c:idx val="0"/>
          <c:order val="0"/>
          <c:tx>
            <c:strRef>
              <c:f>Sheet1!$B$1</c:f>
              <c:strCache>
                <c:ptCount val="1"/>
                <c:pt idx="0">
                  <c:v>Dolutegravir + Abacavir-Lamivudine</c:v>
                </c:pt>
              </c:strCache>
            </c:strRef>
          </c:tx>
          <c:spPr>
            <a:gradFill flip="none" rotWithShape="1">
              <a:gsLst>
                <a:gs pos="17000">
                  <a:srgbClr val="005FA3"/>
                </a:gs>
                <a:gs pos="99000">
                  <a:srgbClr val="2281B8"/>
                </a:gs>
              </a:gsLst>
              <a:lin ang="0" scaled="0"/>
              <a:tileRect/>
            </a:gradFill>
            <a:ln w="12700">
              <a:noFill/>
            </a:ln>
            <a:effectLst/>
            <a:scene3d>
              <a:camera prst="orthographicFront"/>
              <a:lightRig rig="threePt" dir="t"/>
            </a:scene3d>
            <a:sp3d>
              <a:bevelT/>
            </a:sp3d>
          </c:spPr>
          <c:invertIfNegative val="0"/>
          <c:dLbls>
            <c:dLbl>
              <c:idx val="1"/>
              <c:layout>
                <c:manualLayout>
                  <c:x val="5.6583708480088897E-17"/>
                  <c:y val="1.1299212598425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B1-604C-ABB1-9A8782D108CC}"/>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Sheet1!$B$2:$B$4</c:f>
              <c:numCache>
                <c:formatCode>0</c:formatCode>
                <c:ptCount val="3"/>
                <c:pt idx="0">
                  <c:v>88</c:v>
                </c:pt>
                <c:pt idx="1">
                  <c:v>90</c:v>
                </c:pt>
                <c:pt idx="2">
                  <c:v>83</c:v>
                </c:pt>
              </c:numCache>
            </c:numRef>
          </c:val>
          <c:extLst>
            <c:ext xmlns:c16="http://schemas.microsoft.com/office/drawing/2014/chart" uri="{C3380CC4-5D6E-409C-BE32-E72D297353CC}">
              <c16:uniqueId val="{00000001-D0B1-604C-ABB1-9A8782D108CC}"/>
            </c:ext>
          </c:extLst>
        </c:ser>
        <c:ser>
          <c:idx val="1"/>
          <c:order val="1"/>
          <c:tx>
            <c:strRef>
              <c:f>Sheet1!$C$1</c:f>
              <c:strCache>
                <c:ptCount val="1"/>
                <c:pt idx="0">
                  <c:v>Efavirenz-Tenofovir DF-Emtricitabine</c:v>
                </c:pt>
              </c:strCache>
            </c:strRef>
          </c:tx>
          <c:spPr>
            <a:gradFill>
              <a:gsLst>
                <a:gs pos="0">
                  <a:srgbClr val="806000"/>
                </a:gs>
                <a:gs pos="99000">
                  <a:srgbClr val="D4A565"/>
                </a:gs>
              </a:gsLst>
              <a:lin ang="0" scaled="0"/>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2-D0B1-604C-ABB1-9A8782D108CC}"/>
              </c:ext>
            </c:extLst>
          </c:dPt>
          <c:dLbls>
            <c:dLbl>
              <c:idx val="1"/>
              <c:layout>
                <c:manualLayout>
                  <c:x val="1.1316741696017799E-16"/>
                  <c:y val="8.47457627118644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B1-604C-ABB1-9A8782D108CC}"/>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Sheet1!$C$2:$C$4</c:f>
              <c:numCache>
                <c:formatCode>0</c:formatCode>
                <c:ptCount val="3"/>
                <c:pt idx="0">
                  <c:v>81</c:v>
                </c:pt>
                <c:pt idx="1">
                  <c:v>83</c:v>
                </c:pt>
                <c:pt idx="2">
                  <c:v>76</c:v>
                </c:pt>
              </c:numCache>
            </c:numRef>
          </c:val>
          <c:extLst>
            <c:ext xmlns:c16="http://schemas.microsoft.com/office/drawing/2014/chart" uri="{C3380CC4-5D6E-409C-BE32-E72D297353CC}">
              <c16:uniqueId val="{00000004-D0B1-604C-ABB1-9A8782D108CC}"/>
            </c:ext>
          </c:extLst>
        </c:ser>
        <c:dLbls>
          <c:showLegendKey val="0"/>
          <c:showVal val="1"/>
          <c:showCatName val="0"/>
          <c:showSerName val="0"/>
          <c:showPercent val="0"/>
          <c:showBubbleSize val="0"/>
        </c:dLbls>
        <c:gapWidth val="100"/>
        <c:axId val="-2039526936"/>
        <c:axId val="-2040148424"/>
      </c:barChart>
      <c:catAx>
        <c:axId val="-2039526936"/>
        <c:scaling>
          <c:orientation val="minMax"/>
        </c:scaling>
        <c:delete val="0"/>
        <c:axPos val="b"/>
        <c:title>
          <c:tx>
            <c:rich>
              <a:bodyPr/>
              <a:lstStyle/>
              <a:p>
                <a:pPr>
                  <a:defRPr/>
                </a:pPr>
                <a:r>
                  <a:rPr lang="en-US"/>
                  <a:t>Baseline HIV RNA </a:t>
                </a:r>
              </a:p>
            </c:rich>
          </c:tx>
          <c:layout>
            <c:manualLayout>
              <c:xMode val="edge"/>
              <c:yMode val="edge"/>
              <c:x val="0.57381646738602099"/>
              <c:y val="0.93103630054717701"/>
            </c:manualLayout>
          </c:layout>
          <c:overlay val="0"/>
        </c:title>
        <c:numFmt formatCode="General" sourceLinked="0"/>
        <c:majorTickMark val="out"/>
        <c:minorTickMark val="none"/>
        <c:tickLblPos val="nextTo"/>
        <c:spPr>
          <a:ln w="6350" cmpd="sng">
            <a:solidFill>
              <a:srgbClr val="000000"/>
            </a:solidFill>
          </a:ln>
        </c:spPr>
        <c:crossAx val="-2040148424"/>
        <c:crosses val="autoZero"/>
        <c:auto val="1"/>
        <c:lblAlgn val="ctr"/>
        <c:lblOffset val="1"/>
        <c:tickLblSkip val="1"/>
        <c:tickMarkSkip val="1"/>
        <c:noMultiLvlLbl val="0"/>
      </c:catAx>
      <c:valAx>
        <c:axId val="-2040148424"/>
        <c:scaling>
          <c:orientation val="minMax"/>
          <c:max val="100"/>
          <c:min val="0"/>
        </c:scaling>
        <c:delete val="0"/>
        <c:axPos val="l"/>
        <c:title>
          <c:tx>
            <c:rich>
              <a:bodyPr/>
              <a:lstStyle/>
              <a:p>
                <a:pPr>
                  <a:defRPr/>
                </a:pPr>
                <a:r>
                  <a:rPr lang="en-US"/>
                  <a:t>HIV RNA &lt;50 copies/mL (%)</a:t>
                </a:r>
              </a:p>
            </c:rich>
          </c:tx>
          <c:layout>
            <c:manualLayout>
              <c:xMode val="edge"/>
              <c:yMode val="edge"/>
              <c:x val="4.6883097361349654E-3"/>
              <c:y val="0.14057696990204363"/>
            </c:manualLayout>
          </c:layout>
          <c:overlay val="0"/>
        </c:title>
        <c:numFmt formatCode="0" sourceLinked="0"/>
        <c:majorTickMark val="out"/>
        <c:minorTickMark val="none"/>
        <c:tickLblPos val="nextTo"/>
        <c:spPr>
          <a:ln w="6350" cmpd="sng">
            <a:solidFill>
              <a:srgbClr val="000000"/>
            </a:solidFill>
          </a:ln>
        </c:spPr>
        <c:crossAx val="-20395269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1367363295074875"/>
          <c:y val="4.3953773361668176E-2"/>
          <c:w val="0.86525626094007535"/>
          <c:h val="7.19416010498687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26855240379967"/>
          <c:y val="0.13289501210022669"/>
          <c:w val="0.8574950264631912"/>
          <c:h val="0.69046225495183344"/>
        </c:manualLayout>
      </c:layout>
      <c:barChart>
        <c:barDir val="col"/>
        <c:grouping val="clustered"/>
        <c:varyColors val="0"/>
        <c:ser>
          <c:idx val="0"/>
          <c:order val="0"/>
          <c:tx>
            <c:strRef>
              <c:f>Sheet1!$B$1</c:f>
              <c:strCache>
                <c:ptCount val="1"/>
                <c:pt idx="0">
                  <c:v>Dolutegravir + Abacavir-Lamivudine</c:v>
                </c:pt>
              </c:strCache>
            </c:strRef>
          </c:tx>
          <c:spPr>
            <a:gradFill flip="none" rotWithShape="1">
              <a:gsLst>
                <a:gs pos="17000">
                  <a:srgbClr val="005FA3"/>
                </a:gs>
                <a:gs pos="99000">
                  <a:srgbClr val="2281B8"/>
                </a:gs>
              </a:gsLst>
              <a:lin ang="0" scaled="0"/>
              <a:tileRect/>
            </a:gradFill>
            <a:ln w="12700">
              <a:noFill/>
            </a:ln>
            <a:effectLst/>
            <a:scene3d>
              <a:camera prst="orthographicFront"/>
              <a:lightRig rig="threePt" dir="t"/>
            </a:scene3d>
            <a:sp3d>
              <a:bevelT/>
            </a:sp3d>
          </c:spPr>
          <c:invertIfNegative val="0"/>
          <c:dLbls>
            <c:dLbl>
              <c:idx val="1"/>
              <c:layout>
                <c:manualLayout>
                  <c:x val="5.6583708480088897E-17"/>
                  <c:y val="1.1299212598425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B1-604C-ABB1-9A8782D108CC}"/>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Sheet1!$B$2:$B$4</c:f>
              <c:numCache>
                <c:formatCode>0</c:formatCode>
                <c:ptCount val="3"/>
                <c:pt idx="0">
                  <c:v>88</c:v>
                </c:pt>
                <c:pt idx="1">
                  <c:v>90</c:v>
                </c:pt>
                <c:pt idx="2">
                  <c:v>83</c:v>
                </c:pt>
              </c:numCache>
            </c:numRef>
          </c:val>
          <c:extLst>
            <c:ext xmlns:c16="http://schemas.microsoft.com/office/drawing/2014/chart" uri="{C3380CC4-5D6E-409C-BE32-E72D297353CC}">
              <c16:uniqueId val="{00000001-D0B1-604C-ABB1-9A8782D108CC}"/>
            </c:ext>
          </c:extLst>
        </c:ser>
        <c:ser>
          <c:idx val="1"/>
          <c:order val="1"/>
          <c:tx>
            <c:strRef>
              <c:f>Sheet1!$C$1</c:f>
              <c:strCache>
                <c:ptCount val="1"/>
                <c:pt idx="0">
                  <c:v>Efavirenz-Tenofovir DF-Emtricitabine</c:v>
                </c:pt>
              </c:strCache>
            </c:strRef>
          </c:tx>
          <c:spPr>
            <a:gradFill>
              <a:gsLst>
                <a:gs pos="0">
                  <a:srgbClr val="806000"/>
                </a:gs>
                <a:gs pos="99000">
                  <a:srgbClr val="D4A565"/>
                </a:gs>
              </a:gsLst>
              <a:lin ang="0" scaled="0"/>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2-D0B1-604C-ABB1-9A8782D108CC}"/>
              </c:ext>
            </c:extLst>
          </c:dPt>
          <c:dLbls>
            <c:dLbl>
              <c:idx val="1"/>
              <c:layout>
                <c:manualLayout>
                  <c:x val="1.1316741696017799E-16"/>
                  <c:y val="8.47457627118644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B1-604C-ABB1-9A8782D108CC}"/>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Sheet1!$C$2:$C$4</c:f>
              <c:numCache>
                <c:formatCode>0</c:formatCode>
                <c:ptCount val="3"/>
                <c:pt idx="0">
                  <c:v>81</c:v>
                </c:pt>
                <c:pt idx="1">
                  <c:v>83</c:v>
                </c:pt>
                <c:pt idx="2">
                  <c:v>76</c:v>
                </c:pt>
              </c:numCache>
            </c:numRef>
          </c:val>
          <c:extLst>
            <c:ext xmlns:c16="http://schemas.microsoft.com/office/drawing/2014/chart" uri="{C3380CC4-5D6E-409C-BE32-E72D297353CC}">
              <c16:uniqueId val="{00000004-D0B1-604C-ABB1-9A8782D108CC}"/>
            </c:ext>
          </c:extLst>
        </c:ser>
        <c:dLbls>
          <c:showLegendKey val="0"/>
          <c:showVal val="1"/>
          <c:showCatName val="0"/>
          <c:showSerName val="0"/>
          <c:showPercent val="0"/>
          <c:showBubbleSize val="0"/>
        </c:dLbls>
        <c:gapWidth val="100"/>
        <c:axId val="-2039526936"/>
        <c:axId val="-2040148424"/>
      </c:barChart>
      <c:catAx>
        <c:axId val="-2039526936"/>
        <c:scaling>
          <c:orientation val="minMax"/>
        </c:scaling>
        <c:delete val="0"/>
        <c:axPos val="b"/>
        <c:title>
          <c:tx>
            <c:rich>
              <a:bodyPr/>
              <a:lstStyle/>
              <a:p>
                <a:pPr>
                  <a:defRPr/>
                </a:pPr>
                <a:r>
                  <a:rPr lang="en-US"/>
                  <a:t>Baseline HIV RNA </a:t>
                </a:r>
              </a:p>
            </c:rich>
          </c:tx>
          <c:layout>
            <c:manualLayout>
              <c:xMode val="edge"/>
              <c:yMode val="edge"/>
              <c:x val="0.57381646738602099"/>
              <c:y val="0.93103630054717701"/>
            </c:manualLayout>
          </c:layout>
          <c:overlay val="0"/>
        </c:title>
        <c:numFmt formatCode="General" sourceLinked="0"/>
        <c:majorTickMark val="out"/>
        <c:minorTickMark val="none"/>
        <c:tickLblPos val="nextTo"/>
        <c:spPr>
          <a:ln w="6350" cmpd="sng">
            <a:solidFill>
              <a:srgbClr val="000000"/>
            </a:solidFill>
          </a:ln>
        </c:spPr>
        <c:crossAx val="-2040148424"/>
        <c:crosses val="autoZero"/>
        <c:auto val="1"/>
        <c:lblAlgn val="ctr"/>
        <c:lblOffset val="1"/>
        <c:tickLblSkip val="1"/>
        <c:tickMarkSkip val="1"/>
        <c:noMultiLvlLbl val="0"/>
      </c:catAx>
      <c:valAx>
        <c:axId val="-2040148424"/>
        <c:scaling>
          <c:orientation val="minMax"/>
          <c:max val="100"/>
          <c:min val="0"/>
        </c:scaling>
        <c:delete val="0"/>
        <c:axPos val="l"/>
        <c:title>
          <c:tx>
            <c:rich>
              <a:bodyPr/>
              <a:lstStyle/>
              <a:p>
                <a:pPr>
                  <a:defRPr/>
                </a:pPr>
                <a:r>
                  <a:rPr lang="en-US"/>
                  <a:t>HIV RNA &lt;50 copies/mL (%)</a:t>
                </a:r>
              </a:p>
            </c:rich>
          </c:tx>
          <c:layout>
            <c:manualLayout>
              <c:xMode val="edge"/>
              <c:yMode val="edge"/>
              <c:x val="4.6883097361349654E-3"/>
              <c:y val="0.14057696990204363"/>
            </c:manualLayout>
          </c:layout>
          <c:overlay val="0"/>
        </c:title>
        <c:numFmt formatCode="0" sourceLinked="0"/>
        <c:majorTickMark val="out"/>
        <c:minorTickMark val="none"/>
        <c:tickLblPos val="nextTo"/>
        <c:spPr>
          <a:ln w="6350" cmpd="sng">
            <a:solidFill>
              <a:srgbClr val="000000"/>
            </a:solidFill>
          </a:ln>
        </c:spPr>
        <c:crossAx val="-20395269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1367363295074875"/>
          <c:y val="4.3953773361668176E-2"/>
          <c:w val="0.86525626094007535"/>
          <c:h val="7.19416010498687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0890444250001"/>
          <c:y val="0.11184659659544"/>
          <c:w val="0.86151149509089098"/>
          <c:h val="0.85850158607551397"/>
        </c:manualLayout>
      </c:layout>
      <c:barChart>
        <c:barDir val="col"/>
        <c:grouping val="clustered"/>
        <c:varyColors val="0"/>
        <c:ser>
          <c:idx val="0"/>
          <c:order val="0"/>
          <c:tx>
            <c:strRef>
              <c:f>Sheet1!$B$1</c:f>
              <c:strCache>
                <c:ptCount val="1"/>
                <c:pt idx="0">
                  <c:v>Bictegravir-TAF-FTC</c:v>
                </c:pt>
              </c:strCache>
            </c:strRef>
          </c:tx>
          <c:spPr>
            <a:gradFill>
              <a:gsLst>
                <a:gs pos="0">
                  <a:srgbClr val="597F31"/>
                </a:gs>
                <a:gs pos="99000">
                  <a:srgbClr val="9DBA74"/>
                </a:gs>
              </a:gsLst>
              <a:lin ang="0" scaled="0"/>
            </a:gradFill>
            <a:ln w="12700">
              <a:noFill/>
            </a:ln>
            <a:effectLst/>
            <a:scene3d>
              <a:camera prst="orthographicFront"/>
              <a:lightRig rig="threePt" dir="t"/>
            </a:scene3d>
            <a:sp3d>
              <a:bevelT/>
            </a:sp3d>
          </c:spPr>
          <c:invertIfNegative val="0"/>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Sheet1!$B$2</c:f>
              <c:numCache>
                <c:formatCode>0.0</c:formatCode>
                <c:ptCount val="1"/>
                <c:pt idx="0">
                  <c:v>92.4</c:v>
                </c:pt>
              </c:numCache>
            </c:numRef>
          </c:val>
          <c:extLst>
            <c:ext xmlns:c16="http://schemas.microsoft.com/office/drawing/2014/chart" uri="{C3380CC4-5D6E-409C-BE32-E72D297353CC}">
              <c16:uniqueId val="{00000000-3F7F-4E4F-95D5-0DC8D65902A8}"/>
            </c:ext>
          </c:extLst>
        </c:ser>
        <c:ser>
          <c:idx val="1"/>
          <c:order val="1"/>
          <c:tx>
            <c:strRef>
              <c:f>Sheet1!$C$1</c:f>
              <c:strCache>
                <c:ptCount val="1"/>
                <c:pt idx="0">
                  <c:v>Dolutegravir-ABC-3TC</c:v>
                </c:pt>
              </c:strCache>
            </c:strRef>
          </c:tx>
          <c:spPr>
            <a:solidFill>
              <a:srgbClr val="0070C0"/>
            </a:solidFill>
            <a:ln w="12700">
              <a:noFill/>
            </a:ln>
            <a:effectLst/>
            <a:scene3d>
              <a:camera prst="orthographicFront"/>
              <a:lightRig rig="threePt" dir="t"/>
            </a:scene3d>
            <a:sp3d>
              <a:bevelT/>
            </a:sp3d>
          </c:spPr>
          <c:invertIfNegative val="0"/>
          <c:dPt>
            <c:idx val="0"/>
            <c:invertIfNegative val="0"/>
            <c:bubble3D val="0"/>
            <c:spPr>
              <a:gradFill>
                <a:gsLst>
                  <a:gs pos="17000">
                    <a:srgbClr val="005FA3"/>
                  </a:gs>
                  <a:gs pos="99000">
                    <a:srgbClr val="2281B8"/>
                  </a:gs>
                </a:gsLst>
                <a:lin ang="0" scaled="0"/>
              </a:gradFill>
              <a:ln w="12700">
                <a:noFill/>
              </a:ln>
              <a:effectLst/>
              <a:scene3d>
                <a:camera prst="orthographicFront"/>
                <a:lightRig rig="threePt" dir="t"/>
              </a:scene3d>
              <a:sp3d>
                <a:bevelT/>
              </a:sp3d>
            </c:spPr>
            <c:extLst>
              <c:ext xmlns:c16="http://schemas.microsoft.com/office/drawing/2014/chart" uri="{C3380CC4-5D6E-409C-BE32-E72D297353CC}">
                <c16:uniqueId val="{00000001-3F7F-4E4F-95D5-0DC8D65902A8}"/>
              </c:ext>
            </c:extLst>
          </c:dPt>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Sheet1!$C$2</c:f>
              <c:numCache>
                <c:formatCode>0.0</c:formatCode>
                <c:ptCount val="1"/>
                <c:pt idx="0">
                  <c:v>93</c:v>
                </c:pt>
              </c:numCache>
            </c:numRef>
          </c:val>
          <c:extLst>
            <c:ext xmlns:c16="http://schemas.microsoft.com/office/drawing/2014/chart" uri="{C3380CC4-5D6E-409C-BE32-E72D297353CC}">
              <c16:uniqueId val="{00000002-3F7F-4E4F-95D5-0DC8D65902A8}"/>
            </c:ext>
          </c:extLst>
        </c:ser>
        <c:dLbls>
          <c:showLegendKey val="0"/>
          <c:showVal val="1"/>
          <c:showCatName val="0"/>
          <c:showSerName val="0"/>
          <c:showPercent val="0"/>
          <c:showBubbleSize val="0"/>
        </c:dLbls>
        <c:gapWidth val="240"/>
        <c:overlap val="-100"/>
        <c:axId val="-1975460280"/>
        <c:axId val="-2102631144"/>
      </c:barChart>
      <c:catAx>
        <c:axId val="-1975460280"/>
        <c:scaling>
          <c:orientation val="minMax"/>
        </c:scaling>
        <c:delete val="1"/>
        <c:axPos val="b"/>
        <c:numFmt formatCode="General" sourceLinked="0"/>
        <c:majorTickMark val="out"/>
        <c:minorTickMark val="none"/>
        <c:tickLblPos val="nextTo"/>
        <c:crossAx val="-2102631144"/>
        <c:crosses val="autoZero"/>
        <c:auto val="1"/>
        <c:lblAlgn val="ctr"/>
        <c:lblOffset val="1"/>
        <c:tickLblSkip val="1"/>
        <c:tickMarkSkip val="1"/>
        <c:noMultiLvlLbl val="0"/>
      </c:catAx>
      <c:valAx>
        <c:axId val="-2102631144"/>
        <c:scaling>
          <c:orientation val="minMax"/>
          <c:max val="100"/>
          <c:min val="0"/>
        </c:scaling>
        <c:delete val="0"/>
        <c:axPos val="l"/>
        <c:title>
          <c:tx>
            <c:rich>
              <a:bodyPr/>
              <a:lstStyle/>
              <a:p>
                <a:pPr>
                  <a:defRPr/>
                </a:pPr>
                <a:r>
                  <a:rPr lang="en-US"/>
                  <a:t>HIV RNA &lt;50 copies/mL (%)</a:t>
                </a:r>
              </a:p>
            </c:rich>
          </c:tx>
          <c:layout>
            <c:manualLayout>
              <c:xMode val="edge"/>
              <c:yMode val="edge"/>
              <c:x val="0"/>
              <c:y val="0.13516604695246426"/>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7546028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18451565082142"/>
          <c:y val="0"/>
          <c:w val="0.82463837853601596"/>
          <c:h val="0.112095154316161"/>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0890444250001"/>
          <c:y val="0.11184659659544"/>
          <c:w val="0.86151149509089098"/>
          <c:h val="0.85850158607551397"/>
        </c:manualLayout>
      </c:layout>
      <c:barChart>
        <c:barDir val="col"/>
        <c:grouping val="clustered"/>
        <c:varyColors val="0"/>
        <c:ser>
          <c:idx val="0"/>
          <c:order val="0"/>
          <c:tx>
            <c:strRef>
              <c:f>Sheet1!$B$1</c:f>
              <c:strCache>
                <c:ptCount val="1"/>
                <c:pt idx="0">
                  <c:v>Bictegravir-TAF-FTC</c:v>
                </c:pt>
              </c:strCache>
            </c:strRef>
          </c:tx>
          <c:spPr>
            <a:gradFill>
              <a:gsLst>
                <a:gs pos="0">
                  <a:srgbClr val="597F31"/>
                </a:gs>
                <a:gs pos="99000">
                  <a:srgbClr val="9DBA74"/>
                </a:gs>
              </a:gsLst>
              <a:lin ang="0" scaled="0"/>
            </a:gradFill>
            <a:ln w="12700">
              <a:noFill/>
            </a:ln>
            <a:effectLst/>
            <a:scene3d>
              <a:camera prst="orthographicFront"/>
              <a:lightRig rig="threePt" dir="t"/>
            </a:scene3d>
            <a:sp3d>
              <a:bevelT/>
            </a:sp3d>
          </c:spPr>
          <c:invertIfNegative val="0"/>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Sheet1!$B$2</c:f>
              <c:numCache>
                <c:formatCode>0.0</c:formatCode>
                <c:ptCount val="1"/>
                <c:pt idx="0">
                  <c:v>92.4</c:v>
                </c:pt>
              </c:numCache>
            </c:numRef>
          </c:val>
          <c:extLst>
            <c:ext xmlns:c16="http://schemas.microsoft.com/office/drawing/2014/chart" uri="{C3380CC4-5D6E-409C-BE32-E72D297353CC}">
              <c16:uniqueId val="{00000000-3F7F-4E4F-95D5-0DC8D65902A8}"/>
            </c:ext>
          </c:extLst>
        </c:ser>
        <c:ser>
          <c:idx val="1"/>
          <c:order val="1"/>
          <c:tx>
            <c:strRef>
              <c:f>Sheet1!$C$1</c:f>
              <c:strCache>
                <c:ptCount val="1"/>
                <c:pt idx="0">
                  <c:v>Dolutegravir-ABC-3TC</c:v>
                </c:pt>
              </c:strCache>
            </c:strRef>
          </c:tx>
          <c:spPr>
            <a:solidFill>
              <a:srgbClr val="0070C0"/>
            </a:solidFill>
            <a:ln w="12700">
              <a:noFill/>
            </a:ln>
            <a:effectLst/>
            <a:scene3d>
              <a:camera prst="orthographicFront"/>
              <a:lightRig rig="threePt" dir="t"/>
            </a:scene3d>
            <a:sp3d>
              <a:bevelT/>
            </a:sp3d>
          </c:spPr>
          <c:invertIfNegative val="0"/>
          <c:dPt>
            <c:idx val="0"/>
            <c:invertIfNegative val="0"/>
            <c:bubble3D val="0"/>
            <c:spPr>
              <a:gradFill>
                <a:gsLst>
                  <a:gs pos="17000">
                    <a:srgbClr val="005FA3"/>
                  </a:gs>
                  <a:gs pos="99000">
                    <a:srgbClr val="2281B8"/>
                  </a:gs>
                </a:gsLst>
                <a:lin ang="0" scaled="0"/>
              </a:gradFill>
              <a:ln w="12700">
                <a:noFill/>
              </a:ln>
              <a:effectLst/>
              <a:scene3d>
                <a:camera prst="orthographicFront"/>
                <a:lightRig rig="threePt" dir="t"/>
              </a:scene3d>
              <a:sp3d>
                <a:bevelT/>
              </a:sp3d>
            </c:spPr>
            <c:extLst>
              <c:ext xmlns:c16="http://schemas.microsoft.com/office/drawing/2014/chart" uri="{C3380CC4-5D6E-409C-BE32-E72D297353CC}">
                <c16:uniqueId val="{00000001-3F7F-4E4F-95D5-0DC8D65902A8}"/>
              </c:ext>
            </c:extLst>
          </c:dPt>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Sheet1!$C$2</c:f>
              <c:numCache>
                <c:formatCode>0.0</c:formatCode>
                <c:ptCount val="1"/>
                <c:pt idx="0">
                  <c:v>93</c:v>
                </c:pt>
              </c:numCache>
            </c:numRef>
          </c:val>
          <c:extLst>
            <c:ext xmlns:c16="http://schemas.microsoft.com/office/drawing/2014/chart" uri="{C3380CC4-5D6E-409C-BE32-E72D297353CC}">
              <c16:uniqueId val="{00000002-3F7F-4E4F-95D5-0DC8D65902A8}"/>
            </c:ext>
          </c:extLst>
        </c:ser>
        <c:dLbls>
          <c:showLegendKey val="0"/>
          <c:showVal val="1"/>
          <c:showCatName val="0"/>
          <c:showSerName val="0"/>
          <c:showPercent val="0"/>
          <c:showBubbleSize val="0"/>
        </c:dLbls>
        <c:gapWidth val="240"/>
        <c:overlap val="-100"/>
        <c:axId val="-1975460280"/>
        <c:axId val="-2102631144"/>
      </c:barChart>
      <c:catAx>
        <c:axId val="-1975460280"/>
        <c:scaling>
          <c:orientation val="minMax"/>
        </c:scaling>
        <c:delete val="1"/>
        <c:axPos val="b"/>
        <c:numFmt formatCode="General" sourceLinked="0"/>
        <c:majorTickMark val="out"/>
        <c:minorTickMark val="none"/>
        <c:tickLblPos val="nextTo"/>
        <c:crossAx val="-2102631144"/>
        <c:crosses val="autoZero"/>
        <c:auto val="1"/>
        <c:lblAlgn val="ctr"/>
        <c:lblOffset val="1"/>
        <c:tickLblSkip val="1"/>
        <c:tickMarkSkip val="1"/>
        <c:noMultiLvlLbl val="0"/>
      </c:catAx>
      <c:valAx>
        <c:axId val="-2102631144"/>
        <c:scaling>
          <c:orientation val="minMax"/>
          <c:max val="100"/>
          <c:min val="0"/>
        </c:scaling>
        <c:delete val="0"/>
        <c:axPos val="l"/>
        <c:title>
          <c:tx>
            <c:rich>
              <a:bodyPr/>
              <a:lstStyle/>
              <a:p>
                <a:pPr>
                  <a:defRPr/>
                </a:pPr>
                <a:r>
                  <a:rPr lang="en-US"/>
                  <a:t>HIV RNA &lt;50 copies/mL (%)</a:t>
                </a:r>
              </a:p>
            </c:rich>
          </c:tx>
          <c:layout>
            <c:manualLayout>
              <c:xMode val="edge"/>
              <c:yMode val="edge"/>
              <c:x val="0"/>
              <c:y val="0.13516604695246426"/>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7546028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18451565082142"/>
          <c:y val="0"/>
          <c:w val="0.82463837853601596"/>
          <c:h val="0.112095154316161"/>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96816370175949"/>
          <c:y val="0.10748853112295501"/>
          <c:w val="0.85379544570817534"/>
          <c:h val="0.70179935841353203"/>
        </c:manualLayout>
      </c:layout>
      <c:barChart>
        <c:barDir val="col"/>
        <c:grouping val="clustered"/>
        <c:varyColors val="0"/>
        <c:ser>
          <c:idx val="0"/>
          <c:order val="0"/>
          <c:tx>
            <c:strRef>
              <c:f>Sheet1!$B$1</c:f>
              <c:strCache>
                <c:ptCount val="1"/>
                <c:pt idx="0">
                  <c:v>Bictegravir-TAF-FTC</c:v>
                </c:pt>
              </c:strCache>
            </c:strRef>
          </c:tx>
          <c:spPr>
            <a:gradFill>
              <a:gsLst>
                <a:gs pos="0">
                  <a:srgbClr val="597F31"/>
                </a:gs>
                <a:gs pos="99000">
                  <a:srgbClr val="9DBA74"/>
                </a:gs>
              </a:gsLst>
              <a:lin ang="0" scaled="0"/>
            </a:gradFill>
            <a:ln w="12700">
              <a:noFill/>
            </a:ln>
            <a:effectLst/>
            <a:scene3d>
              <a:camera prst="orthographicFront"/>
              <a:lightRig rig="threePt" dir="t"/>
            </a:scene3d>
            <a:sp3d>
              <a:bevelT/>
            </a:sp3d>
          </c:spPr>
          <c:invertIfNegative val="0"/>
          <c:dLbls>
            <c:numFmt formatCode="0.0" sourceLinked="0"/>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Urine Albumin/
Creatinine</c:v>
                </c:pt>
                <c:pt idx="1">
                  <c:v>Retinonl Binding
 Protein</c:v>
                </c:pt>
                <c:pt idx="2">
                  <c:v>Beta-2-Microglobulin/
Creatinine</c:v>
                </c:pt>
              </c:strCache>
            </c:strRef>
          </c:cat>
          <c:val>
            <c:numRef>
              <c:f>Sheet1!$B$2:$B$4</c:f>
              <c:numCache>
                <c:formatCode>0.0</c:formatCode>
                <c:ptCount val="3"/>
                <c:pt idx="0">
                  <c:v>0.6</c:v>
                </c:pt>
                <c:pt idx="1">
                  <c:v>13.6</c:v>
                </c:pt>
                <c:pt idx="2">
                  <c:v>-23</c:v>
                </c:pt>
              </c:numCache>
            </c:numRef>
          </c:val>
          <c:extLst>
            <c:ext xmlns:c16="http://schemas.microsoft.com/office/drawing/2014/chart" uri="{C3380CC4-5D6E-409C-BE32-E72D297353CC}">
              <c16:uniqueId val="{00000000-F100-674D-990E-29F1F51D1513}"/>
            </c:ext>
          </c:extLst>
        </c:ser>
        <c:ser>
          <c:idx val="1"/>
          <c:order val="1"/>
          <c:tx>
            <c:strRef>
              <c:f>Sheet1!$C$1</c:f>
              <c:strCache>
                <c:ptCount val="1"/>
                <c:pt idx="0">
                  <c:v>Dolutegravir-ABC-3TC</c:v>
                </c:pt>
              </c:strCache>
            </c:strRef>
          </c:tx>
          <c:spPr>
            <a:gradFill>
              <a:gsLst>
                <a:gs pos="0">
                  <a:srgbClr val="005FA3"/>
                </a:gs>
                <a:gs pos="99000">
                  <a:srgbClr val="2281B8"/>
                </a:gs>
              </a:gsLst>
              <a:lin ang="0" scaled="0"/>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F100-674D-990E-29F1F51D1513}"/>
              </c:ext>
            </c:extLst>
          </c:dPt>
          <c:dLbls>
            <c:numFmt formatCode="0.0" sourceLinked="0"/>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Urine Albumin/
Creatinine</c:v>
                </c:pt>
                <c:pt idx="1">
                  <c:v>Retinonl Binding
 Protein</c:v>
                </c:pt>
                <c:pt idx="2">
                  <c:v>Beta-2-Microglobulin/
Creatinine</c:v>
                </c:pt>
              </c:strCache>
            </c:strRef>
          </c:cat>
          <c:val>
            <c:numRef>
              <c:f>Sheet1!$C$2:$C$4</c:f>
              <c:numCache>
                <c:formatCode>0.0</c:formatCode>
                <c:ptCount val="3"/>
                <c:pt idx="0">
                  <c:v>6.2</c:v>
                </c:pt>
                <c:pt idx="1">
                  <c:v>19.899999999999999</c:v>
                </c:pt>
                <c:pt idx="2">
                  <c:v>-18.100000000000001</c:v>
                </c:pt>
              </c:numCache>
            </c:numRef>
          </c:val>
          <c:extLst>
            <c:ext xmlns:c16="http://schemas.microsoft.com/office/drawing/2014/chart" uri="{C3380CC4-5D6E-409C-BE32-E72D297353CC}">
              <c16:uniqueId val="{00000002-F100-674D-990E-29F1F51D1513}"/>
            </c:ext>
          </c:extLst>
        </c:ser>
        <c:dLbls>
          <c:showLegendKey val="0"/>
          <c:showVal val="1"/>
          <c:showCatName val="0"/>
          <c:showSerName val="0"/>
          <c:showPercent val="0"/>
          <c:showBubbleSize val="0"/>
        </c:dLbls>
        <c:gapWidth val="110"/>
        <c:axId val="-2019082936"/>
        <c:axId val="-2090859352"/>
      </c:barChart>
      <c:catAx>
        <c:axId val="-2019082936"/>
        <c:scaling>
          <c:orientation val="minMax"/>
        </c:scaling>
        <c:delete val="0"/>
        <c:axPos val="b"/>
        <c:numFmt formatCode="General" sourceLinked="1"/>
        <c:majorTickMark val="out"/>
        <c:minorTickMark val="none"/>
        <c:tickLblPos val="low"/>
        <c:spPr>
          <a:ln w="6350" cmpd="sng">
            <a:solidFill>
              <a:srgbClr val="000000"/>
            </a:solidFill>
          </a:ln>
        </c:spPr>
        <c:txPr>
          <a:bodyPr rot="0" vert="horz"/>
          <a:lstStyle/>
          <a:p>
            <a:pPr>
              <a:defRPr/>
            </a:pPr>
            <a:endParaRPr lang="en-US"/>
          </a:p>
        </c:txPr>
        <c:crossAx val="-2090859352"/>
        <c:crosses val="autoZero"/>
        <c:auto val="1"/>
        <c:lblAlgn val="ctr"/>
        <c:lblOffset val="1"/>
        <c:tickLblSkip val="1"/>
        <c:tickMarkSkip val="1"/>
        <c:noMultiLvlLbl val="0"/>
      </c:catAx>
      <c:valAx>
        <c:axId val="-2090859352"/>
        <c:scaling>
          <c:orientation val="minMax"/>
          <c:max val="30"/>
          <c:min val="-30"/>
        </c:scaling>
        <c:delete val="0"/>
        <c:axPos val="l"/>
        <c:title>
          <c:tx>
            <c:rich>
              <a:bodyPr/>
              <a:lstStyle/>
              <a:p>
                <a:pPr>
                  <a:defRPr sz="1200"/>
                </a:pPr>
                <a:r>
                  <a:rPr lang="en-US" sz="1200"/>
                  <a:t>Median % Change from Baseline</a:t>
                </a:r>
              </a:p>
            </c:rich>
          </c:tx>
          <c:layout>
            <c:manualLayout>
              <c:xMode val="edge"/>
              <c:yMode val="edge"/>
              <c:x val="1.5432098765432098E-2"/>
              <c:y val="8.1265189073588026E-2"/>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19082936"/>
        <c:crosses val="autoZero"/>
        <c:crossBetween val="between"/>
        <c:majorUnit val="1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1203703703703703"/>
          <c:y val="3.8181493760648341E-3"/>
          <c:w val="0.56018518518518523"/>
          <c:h val="0.103015036256061"/>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07927481287061"/>
          <c:y val="0.10748853112295501"/>
          <c:w val="0.86768433459706429"/>
          <c:h val="0.76237779248375304"/>
        </c:manualLayout>
      </c:layout>
      <c:barChart>
        <c:barDir val="col"/>
        <c:grouping val="clustered"/>
        <c:varyColors val="0"/>
        <c:ser>
          <c:idx val="0"/>
          <c:order val="0"/>
          <c:tx>
            <c:strRef>
              <c:f>Sheet1!$B$1</c:f>
              <c:strCache>
                <c:ptCount val="1"/>
                <c:pt idx="0">
                  <c:v>Bictegravir-TAF-FTC</c:v>
                </c:pt>
              </c:strCache>
            </c:strRef>
          </c:tx>
          <c:spPr>
            <a:gradFill>
              <a:gsLst>
                <a:gs pos="0">
                  <a:srgbClr val="597F31"/>
                </a:gs>
                <a:gs pos="100000">
                  <a:srgbClr val="AFD081"/>
                </a:gs>
              </a:gsLst>
              <a:lin ang="0" scaled="0"/>
            </a:gradFill>
            <a:ln w="12700">
              <a:noFill/>
            </a:ln>
            <a:effectLst/>
            <a:scene3d>
              <a:camera prst="orthographicFront"/>
              <a:lightRig rig="threePt" dir="t"/>
            </a:scene3d>
            <a:sp3d>
              <a:bevelT/>
            </a:sp3d>
          </c:spPr>
          <c:invertIfNegative val="0"/>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Spine</c:v>
                </c:pt>
                <c:pt idx="1">
                  <c:v>Hip</c:v>
                </c:pt>
              </c:strCache>
            </c:strRef>
          </c:cat>
          <c:val>
            <c:numRef>
              <c:f>Sheet1!$B$2:$B$3</c:f>
              <c:numCache>
                <c:formatCode>0.00</c:formatCode>
                <c:ptCount val="2"/>
                <c:pt idx="0">
                  <c:v>-0.83</c:v>
                </c:pt>
                <c:pt idx="1">
                  <c:v>-0.78</c:v>
                </c:pt>
              </c:numCache>
            </c:numRef>
          </c:val>
          <c:extLst>
            <c:ext xmlns:c16="http://schemas.microsoft.com/office/drawing/2014/chart" uri="{C3380CC4-5D6E-409C-BE32-E72D297353CC}">
              <c16:uniqueId val="{00000000-87DC-BC47-8EAB-2B0674E19EE3}"/>
            </c:ext>
          </c:extLst>
        </c:ser>
        <c:ser>
          <c:idx val="1"/>
          <c:order val="1"/>
          <c:tx>
            <c:strRef>
              <c:f>Sheet1!$C$1</c:f>
              <c:strCache>
                <c:ptCount val="1"/>
                <c:pt idx="0">
                  <c:v>Dolutegravir-ABC-3TC</c:v>
                </c:pt>
              </c:strCache>
            </c:strRef>
          </c:tx>
          <c:spPr>
            <a:gradFill>
              <a:gsLst>
                <a:gs pos="0">
                  <a:srgbClr val="005FA3"/>
                </a:gs>
                <a:gs pos="98000">
                  <a:srgbClr val="2281B8"/>
                </a:gs>
              </a:gsLst>
              <a:lin ang="0" scaled="0"/>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87DC-BC47-8EAB-2B0674E19EE3}"/>
              </c:ext>
            </c:extLst>
          </c:dPt>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Spine</c:v>
                </c:pt>
                <c:pt idx="1">
                  <c:v>Hip</c:v>
                </c:pt>
              </c:strCache>
            </c:strRef>
          </c:cat>
          <c:val>
            <c:numRef>
              <c:f>Sheet1!$C$2:$C$3</c:f>
              <c:numCache>
                <c:formatCode>0.00</c:formatCode>
                <c:ptCount val="2"/>
                <c:pt idx="0">
                  <c:v>-0.6</c:v>
                </c:pt>
                <c:pt idx="1">
                  <c:v>-1.02</c:v>
                </c:pt>
              </c:numCache>
            </c:numRef>
          </c:val>
          <c:extLst>
            <c:ext xmlns:c16="http://schemas.microsoft.com/office/drawing/2014/chart" uri="{C3380CC4-5D6E-409C-BE32-E72D297353CC}">
              <c16:uniqueId val="{00000002-87DC-BC47-8EAB-2B0674E19EE3}"/>
            </c:ext>
          </c:extLst>
        </c:ser>
        <c:dLbls>
          <c:showLegendKey val="0"/>
          <c:showVal val="1"/>
          <c:showCatName val="0"/>
          <c:showSerName val="0"/>
          <c:showPercent val="0"/>
          <c:showBubbleSize val="0"/>
        </c:dLbls>
        <c:gapWidth val="135"/>
        <c:axId val="-1962353160"/>
        <c:axId val="-1962350216"/>
      </c:barChart>
      <c:catAx>
        <c:axId val="-1962353160"/>
        <c:scaling>
          <c:orientation val="minMax"/>
        </c:scaling>
        <c:delete val="0"/>
        <c:axPos val="b"/>
        <c:numFmt formatCode="General" sourceLinked="1"/>
        <c:majorTickMark val="out"/>
        <c:minorTickMark val="none"/>
        <c:tickLblPos val="low"/>
        <c:spPr>
          <a:ln w="6350" cmpd="sng">
            <a:solidFill>
              <a:srgbClr val="000000"/>
            </a:solidFill>
          </a:ln>
        </c:spPr>
        <c:txPr>
          <a:bodyPr rot="0" vert="horz"/>
          <a:lstStyle/>
          <a:p>
            <a:pPr>
              <a:defRPr/>
            </a:pPr>
            <a:endParaRPr lang="en-US"/>
          </a:p>
        </c:txPr>
        <c:crossAx val="-1962350216"/>
        <c:crosses val="autoZero"/>
        <c:auto val="1"/>
        <c:lblAlgn val="ctr"/>
        <c:lblOffset val="1"/>
        <c:tickLblSkip val="1"/>
        <c:tickMarkSkip val="1"/>
        <c:noMultiLvlLbl val="0"/>
      </c:catAx>
      <c:valAx>
        <c:axId val="-1962350216"/>
        <c:scaling>
          <c:orientation val="minMax"/>
          <c:max val="0.5"/>
          <c:min val="-1.5"/>
        </c:scaling>
        <c:delete val="0"/>
        <c:axPos val="l"/>
        <c:title>
          <c:tx>
            <c:rich>
              <a:bodyPr/>
              <a:lstStyle/>
              <a:p>
                <a:pPr>
                  <a:defRPr sz="1200"/>
                </a:pPr>
                <a:r>
                  <a:rPr lang="en-US" sz="1200"/>
                  <a:t>Median % Change from Baseline</a:t>
                </a:r>
              </a:p>
            </c:rich>
          </c:tx>
          <c:layout>
            <c:manualLayout>
              <c:xMode val="edge"/>
              <c:yMode val="edge"/>
              <c:x val="2.5720569651015847E-3"/>
              <c:y val="0.10186978316899575"/>
            </c:manualLayout>
          </c:layout>
          <c:overlay val="0"/>
        </c:title>
        <c:numFmt formatCode="0.0" sourceLinked="0"/>
        <c:majorTickMark val="out"/>
        <c:minorTickMark val="none"/>
        <c:tickLblPos val="nextTo"/>
        <c:spPr>
          <a:ln w="6350" cmpd="sng">
            <a:solidFill>
              <a:srgbClr val="000000"/>
            </a:solidFill>
          </a:ln>
        </c:spPr>
        <c:txPr>
          <a:bodyPr/>
          <a:lstStyle/>
          <a:p>
            <a:pPr>
              <a:defRPr sz="1200"/>
            </a:pPr>
            <a:endParaRPr lang="en-US"/>
          </a:p>
        </c:txPr>
        <c:crossAx val="-1962353160"/>
        <c:crosses val="autoZero"/>
        <c:crossBetween val="between"/>
        <c:majorUnit val="0.5"/>
        <c:minorUnit val="0.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4684662681053757"/>
          <c:y val="8.3011160767066279E-3"/>
          <c:w val="0.62247788470885579"/>
          <c:h val="8.6065883713688299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17667930397588"/>
          <c:y val="9.6051782589676268E-2"/>
          <c:w val="0.85358680859337033"/>
          <c:h val="0.72643263342082243"/>
        </c:manualLayout>
      </c:layout>
      <c:barChart>
        <c:barDir val="col"/>
        <c:grouping val="clustered"/>
        <c:varyColors val="0"/>
        <c:ser>
          <c:idx val="0"/>
          <c:order val="0"/>
          <c:tx>
            <c:strRef>
              <c:f>Sheet1!$B$1</c:f>
              <c:strCache>
                <c:ptCount val="1"/>
                <c:pt idx="0">
                  <c:v>Bictegravir-TAF-FTC</c:v>
                </c:pt>
              </c:strCache>
            </c:strRef>
          </c:tx>
          <c:spPr>
            <a:gradFill>
              <a:gsLst>
                <a:gs pos="100000">
                  <a:srgbClr val="AFD081"/>
                </a:gs>
                <a:gs pos="0">
                  <a:srgbClr val="597F31"/>
                </a:gs>
                <a:gs pos="100000">
                  <a:srgbClr val="2281B8"/>
                </a:gs>
              </a:gsLst>
              <a:lin ang="0" scaled="0"/>
            </a:gradFill>
            <a:ln w="12700">
              <a:noFill/>
            </a:ln>
            <a:effectLst/>
            <a:scene3d>
              <a:camera prst="orthographicFront"/>
              <a:lightRig rig="threePt" dir="t"/>
            </a:scene3d>
            <a:sp3d>
              <a:bevelT/>
            </a:sp3d>
          </c:spPr>
          <c:invertIfNegative val="0"/>
          <c:dLbls>
            <c:numFmt formatCode="0" sourceLinked="0"/>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TC</c:v>
                </c:pt>
                <c:pt idx="1">
                  <c:v>LDL</c:v>
                </c:pt>
                <c:pt idx="2">
                  <c:v>HDL</c:v>
                </c:pt>
                <c:pt idx="3">
                  <c:v>TG</c:v>
                </c:pt>
              </c:strCache>
            </c:strRef>
          </c:cat>
          <c:val>
            <c:numRef>
              <c:f>Sheet1!$B$2:$B$5</c:f>
              <c:numCache>
                <c:formatCode>0</c:formatCode>
                <c:ptCount val="4"/>
                <c:pt idx="0">
                  <c:v>13</c:v>
                </c:pt>
                <c:pt idx="1">
                  <c:v>7</c:v>
                </c:pt>
                <c:pt idx="2">
                  <c:v>5</c:v>
                </c:pt>
                <c:pt idx="3">
                  <c:v>9</c:v>
                </c:pt>
              </c:numCache>
            </c:numRef>
          </c:val>
          <c:extLst>
            <c:ext xmlns:c16="http://schemas.microsoft.com/office/drawing/2014/chart" uri="{C3380CC4-5D6E-409C-BE32-E72D297353CC}">
              <c16:uniqueId val="{00000000-BD2A-4146-8523-EF0FFBC938DC}"/>
            </c:ext>
          </c:extLst>
        </c:ser>
        <c:ser>
          <c:idx val="1"/>
          <c:order val="1"/>
          <c:tx>
            <c:strRef>
              <c:f>Sheet1!$C$1</c:f>
              <c:strCache>
                <c:ptCount val="1"/>
                <c:pt idx="0">
                  <c:v>Dolutegravir-ABC-3TC</c:v>
                </c:pt>
              </c:strCache>
            </c:strRef>
          </c:tx>
          <c:spPr>
            <a:gradFill>
              <a:gsLst>
                <a:gs pos="0">
                  <a:srgbClr val="005FA3"/>
                </a:gs>
                <a:gs pos="98000">
                  <a:srgbClr val="2281B8"/>
                </a:gs>
              </a:gsLst>
              <a:lin ang="0" scaled="0"/>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BD2A-4146-8523-EF0FFBC938DC}"/>
              </c:ext>
            </c:extLst>
          </c:dPt>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TC</c:v>
                </c:pt>
                <c:pt idx="1">
                  <c:v>LDL</c:v>
                </c:pt>
                <c:pt idx="2">
                  <c:v>HDL</c:v>
                </c:pt>
                <c:pt idx="3">
                  <c:v>TG</c:v>
                </c:pt>
              </c:strCache>
            </c:strRef>
          </c:cat>
          <c:val>
            <c:numRef>
              <c:f>Sheet1!$C$2:$C$5</c:f>
              <c:numCache>
                <c:formatCode>0</c:formatCode>
                <c:ptCount val="4"/>
                <c:pt idx="0">
                  <c:v>11</c:v>
                </c:pt>
                <c:pt idx="1">
                  <c:v>4</c:v>
                </c:pt>
                <c:pt idx="2">
                  <c:v>5</c:v>
                </c:pt>
                <c:pt idx="3">
                  <c:v>3</c:v>
                </c:pt>
              </c:numCache>
            </c:numRef>
          </c:val>
          <c:extLst>
            <c:ext xmlns:c16="http://schemas.microsoft.com/office/drawing/2014/chart" uri="{C3380CC4-5D6E-409C-BE32-E72D297353CC}">
              <c16:uniqueId val="{00000002-BD2A-4146-8523-EF0FFBC938DC}"/>
            </c:ext>
          </c:extLst>
        </c:ser>
        <c:dLbls>
          <c:showLegendKey val="0"/>
          <c:showVal val="1"/>
          <c:showCatName val="0"/>
          <c:showSerName val="0"/>
          <c:showPercent val="0"/>
          <c:showBubbleSize val="0"/>
        </c:dLbls>
        <c:gapWidth val="110"/>
        <c:axId val="-2019142600"/>
        <c:axId val="-2018672936"/>
      </c:barChart>
      <c:catAx>
        <c:axId val="-2019142600"/>
        <c:scaling>
          <c:orientation val="minMax"/>
        </c:scaling>
        <c:delete val="0"/>
        <c:axPos val="b"/>
        <c:numFmt formatCode="General" sourceLinked="1"/>
        <c:majorTickMark val="out"/>
        <c:minorTickMark val="none"/>
        <c:tickLblPos val="nextTo"/>
        <c:spPr>
          <a:ln w="6350" cmpd="sng">
            <a:solidFill>
              <a:srgbClr val="000000"/>
            </a:solidFill>
          </a:ln>
        </c:spPr>
        <c:txPr>
          <a:bodyPr rot="0" vert="horz"/>
          <a:lstStyle/>
          <a:p>
            <a:pPr>
              <a:defRPr/>
            </a:pPr>
            <a:endParaRPr lang="en-US"/>
          </a:p>
        </c:txPr>
        <c:crossAx val="-2018672936"/>
        <c:crosses val="autoZero"/>
        <c:auto val="1"/>
        <c:lblAlgn val="ctr"/>
        <c:lblOffset val="1"/>
        <c:tickLblSkip val="1"/>
        <c:tickMarkSkip val="1"/>
        <c:noMultiLvlLbl val="0"/>
      </c:catAx>
      <c:valAx>
        <c:axId val="-2018672936"/>
        <c:scaling>
          <c:orientation val="minMax"/>
          <c:max val="20"/>
          <c:min val="0"/>
        </c:scaling>
        <c:delete val="0"/>
        <c:axPos val="l"/>
        <c:title>
          <c:tx>
            <c:rich>
              <a:bodyPr/>
              <a:lstStyle/>
              <a:p>
                <a:pPr>
                  <a:defRPr sz="1200"/>
                </a:pPr>
                <a:r>
                  <a:rPr lang="en-US" sz="1200"/>
                  <a:t>Median Change from Baseline (mg/dL)</a:t>
                </a:r>
              </a:p>
            </c:rich>
          </c:tx>
          <c:layout>
            <c:manualLayout>
              <c:xMode val="edge"/>
              <c:yMode val="edge"/>
              <c:x val="1.2345679012345678E-2"/>
              <c:y val="7.5325076552930886E-2"/>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19142600"/>
        <c:crosses val="autoZero"/>
        <c:crossBetween val="between"/>
        <c:majorUnit val="5"/>
        <c:min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1566552444833277"/>
          <c:y val="1.49179233951688E-2"/>
          <c:w val="0.55520231846019252"/>
          <c:h val="7.19416010498687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42495382521628"/>
          <c:y val="0.11878797989234401"/>
          <c:w val="0.85533865558471867"/>
          <c:h val="0.75851620977933332"/>
        </c:manualLayout>
      </c:layout>
      <c:barChart>
        <c:barDir val="col"/>
        <c:grouping val="clustered"/>
        <c:varyColors val="0"/>
        <c:ser>
          <c:idx val="0"/>
          <c:order val="0"/>
          <c:tx>
            <c:strRef>
              <c:f>Sheet1!$B$1</c:f>
              <c:strCache>
                <c:ptCount val="1"/>
                <c:pt idx="0">
                  <c:v>Early Switch Group</c:v>
                </c:pt>
              </c:strCache>
            </c:strRef>
          </c:tx>
          <c:spPr>
            <a:gradFill>
              <a:gsLst>
                <a:gs pos="0">
                  <a:srgbClr val="6B467B"/>
                </a:gs>
                <a:gs pos="98000">
                  <a:srgbClr val="AD76BA"/>
                </a:gs>
              </a:gsLst>
              <a:lin ang="0" scaled="0"/>
            </a:gradFill>
            <a:ln w="12700">
              <a:noFill/>
            </a:ln>
            <a:effectLst/>
            <a:scene3d>
              <a:camera prst="orthographicFront"/>
              <a:lightRig rig="threePt" dir="t"/>
            </a:scene3d>
            <a:sp3d>
              <a:bevelT/>
            </a:sp3d>
          </c:spPr>
          <c:invertIfNegative val="0"/>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24</c:v>
                </c:pt>
                <c:pt idx="1">
                  <c:v>Week 48</c:v>
                </c:pt>
              </c:strCache>
            </c:strRef>
          </c:cat>
          <c:val>
            <c:numRef>
              <c:f>Sheet1!$B$2:$B$3</c:f>
              <c:numCache>
                <c:formatCode>0</c:formatCode>
                <c:ptCount val="2"/>
                <c:pt idx="0">
                  <c:v>85</c:v>
                </c:pt>
                <c:pt idx="1">
                  <c:v>83</c:v>
                </c:pt>
              </c:numCache>
            </c:numRef>
          </c:val>
          <c:extLst>
            <c:ext xmlns:c16="http://schemas.microsoft.com/office/drawing/2014/chart" uri="{C3380CC4-5D6E-409C-BE32-E72D297353CC}">
              <c16:uniqueId val="{00000000-ECF3-0841-92C9-477850D95030}"/>
            </c:ext>
          </c:extLst>
        </c:ser>
        <c:ser>
          <c:idx val="1"/>
          <c:order val="1"/>
          <c:tx>
            <c:strRef>
              <c:f>Sheet1!$C$1</c:f>
              <c:strCache>
                <c:ptCount val="1"/>
                <c:pt idx="0">
                  <c:v>Late Switch Group</c:v>
                </c:pt>
              </c:strCache>
            </c:strRef>
          </c:tx>
          <c:spPr>
            <a:gradFill>
              <a:gsLst>
                <a:gs pos="0">
                  <a:srgbClr val="4F606E"/>
                </a:gs>
                <a:gs pos="97000">
                  <a:srgbClr val="88A6BF"/>
                </a:gs>
              </a:gsLst>
              <a:lin ang="0" scaled="0"/>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ECF3-0841-92C9-477850D95030}"/>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24</c:v>
                </c:pt>
                <c:pt idx="1">
                  <c:v>Week 48</c:v>
                </c:pt>
              </c:strCache>
            </c:strRef>
          </c:cat>
          <c:val>
            <c:numRef>
              <c:f>Sheet1!$C$2:$C$3</c:f>
              <c:numCache>
                <c:formatCode>0</c:formatCode>
                <c:ptCount val="2"/>
                <c:pt idx="0">
                  <c:v>88</c:v>
                </c:pt>
                <c:pt idx="1">
                  <c:v>92</c:v>
                </c:pt>
              </c:numCache>
            </c:numRef>
          </c:val>
          <c:extLst>
            <c:ext xmlns:c16="http://schemas.microsoft.com/office/drawing/2014/chart" uri="{C3380CC4-5D6E-409C-BE32-E72D297353CC}">
              <c16:uniqueId val="{00000002-ECF3-0841-92C9-477850D95030}"/>
            </c:ext>
          </c:extLst>
        </c:ser>
        <c:dLbls>
          <c:showLegendKey val="0"/>
          <c:showVal val="1"/>
          <c:showCatName val="0"/>
          <c:showSerName val="0"/>
          <c:showPercent val="0"/>
          <c:showBubbleSize val="0"/>
        </c:dLbls>
        <c:gapWidth val="125"/>
        <c:axId val="-2013610888"/>
        <c:axId val="-2013306344"/>
      </c:barChart>
      <c:catAx>
        <c:axId val="-2013610888"/>
        <c:scaling>
          <c:orientation val="minMax"/>
        </c:scaling>
        <c:delete val="0"/>
        <c:axPos val="b"/>
        <c:numFmt formatCode="General" sourceLinked="0"/>
        <c:majorTickMark val="out"/>
        <c:minorTickMark val="none"/>
        <c:tickLblPos val="nextTo"/>
        <c:spPr>
          <a:ln w="6350" cmpd="sng">
            <a:solidFill>
              <a:srgbClr val="000000"/>
            </a:solidFill>
          </a:ln>
        </c:spPr>
        <c:crossAx val="-2013306344"/>
        <c:crosses val="autoZero"/>
        <c:auto val="1"/>
        <c:lblAlgn val="ctr"/>
        <c:lblOffset val="1"/>
        <c:tickLblSkip val="1"/>
        <c:tickMarkSkip val="1"/>
        <c:noMultiLvlLbl val="0"/>
      </c:catAx>
      <c:valAx>
        <c:axId val="-2013306344"/>
        <c:scaling>
          <c:orientation val="minMax"/>
          <c:max val="100"/>
          <c:min val="0"/>
        </c:scaling>
        <c:delete val="0"/>
        <c:axPos val="l"/>
        <c:title>
          <c:tx>
            <c:rich>
              <a:bodyPr/>
              <a:lstStyle/>
              <a:p>
                <a:pPr>
                  <a:defRPr/>
                </a:pPr>
                <a:r>
                  <a:rPr lang="en-US"/>
                  <a:t>HIV RNA &lt;50 copies/mL (%)</a:t>
                </a:r>
              </a:p>
            </c:rich>
          </c:tx>
          <c:layout>
            <c:manualLayout>
              <c:xMode val="edge"/>
              <c:yMode val="edge"/>
              <c:x val="3.0302809371050843E-3"/>
              <c:y val="0.14444505200738794"/>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1361088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8739100320793238"/>
          <c:y val="9.2682355497793693E-3"/>
          <c:w val="0.4834767181880042"/>
          <c:h val="9.8823549333457494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8140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0374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6843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9955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2501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0864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1"/>
              </a:solidFill>
            </a:endParaRPr>
          </a:p>
          <a:p>
            <a:endParaRPr lang="en-US" dirty="0"/>
          </a:p>
        </p:txBody>
      </p:sp>
    </p:spTree>
    <p:extLst>
      <p:ext uri="{BB962C8B-B14F-4D97-AF65-F5344CB8AC3E}">
        <p14:creationId xmlns:p14="http://schemas.microsoft.com/office/powerpoint/2010/main" val="1560929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4302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1281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3946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7874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9573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1"/>
              </a:solidFill>
            </a:endParaRPr>
          </a:p>
          <a:p>
            <a:endParaRPr lang="en-US" dirty="0"/>
          </a:p>
        </p:txBody>
      </p:sp>
    </p:spTree>
    <p:extLst>
      <p:ext uri="{BB962C8B-B14F-4D97-AF65-F5344CB8AC3E}">
        <p14:creationId xmlns:p14="http://schemas.microsoft.com/office/powerpoint/2010/main" val="2643670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4036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7896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4608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199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1956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1206707"/>
            <a:ext cx="8229600" cy="1005093"/>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3A2B47A-BED0-F7BB-1922-348849B1BFDA}"/>
              </a:ext>
            </a:extLst>
          </p:cNvPr>
          <p:cNvSpPr/>
          <p:nvPr userDrawn="1"/>
        </p:nvSpPr>
        <p:spPr>
          <a:xfrm>
            <a:off x="-7257" y="867745"/>
            <a:ext cx="9151257" cy="308429"/>
          </a:xfrm>
          <a:prstGeom prst="rect">
            <a:avLst/>
          </a:prstGeom>
          <a:solidFill>
            <a:srgbClr val="007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1400" dirty="0">
                <a:latin typeface="Arial" panose="020B0604020202020204" pitchFamily="34" charset="0"/>
                <a:cs typeface="Arial" panose="020B0604020202020204" pitchFamily="34" charset="0"/>
              </a:rPr>
              <a:t>Mini-Lecture Series</a:t>
            </a:r>
          </a:p>
        </p:txBody>
      </p:sp>
    </p:spTree>
    <p:extLst>
      <p:ext uri="{BB962C8B-B14F-4D97-AF65-F5344CB8AC3E}">
        <p14:creationId xmlns:p14="http://schemas.microsoft.com/office/powerpoint/2010/main" val="2581664290"/>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248149"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5B1CDD72-3EE1-8AA0-00ED-B78E18652EA4}"/>
              </a:ext>
            </a:extLst>
          </p:cNvPr>
          <p:cNvSpPr txBox="1"/>
          <p:nvPr userDrawn="1"/>
        </p:nvSpPr>
        <p:spPr>
          <a:xfrm>
            <a:off x="462066" y="1206396"/>
            <a:ext cx="8221581" cy="1606787"/>
          </a:xfrm>
          <a:prstGeom prst="rect">
            <a:avLst/>
          </a:prstGeom>
          <a:noFill/>
        </p:spPr>
        <p:txBody>
          <a:bodyPr wrap="square" rtlCol="0">
            <a:spAutoFit/>
          </a:bodyPr>
          <a:lstStyle/>
          <a:p>
            <a:pPr>
              <a:lnSpc>
                <a:spcPts val="2400"/>
              </a:lnSpc>
            </a:pPr>
            <a:r>
              <a:rPr lang="en-US" sz="1800" dirty="0">
                <a:solidFill>
                  <a:schemeClr val="tx1"/>
                </a:solidFill>
                <a:latin typeface="Arial"/>
              </a:rPr>
              <a:t>The production of this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a:t>
            </a:r>
            <a:r>
              <a:rPr lang="en-US" sz="1800" dirty="0">
                <a:solidFill>
                  <a:schemeClr val="tx1"/>
                </a:solidFill>
                <a:latin typeface="Arial"/>
              </a:rPr>
              <a:t> Mini-Lecture was supported by Grant U1OHA32104 from the Health Resources and Services Administration (HRSA) of the U.S. Department of Health and Human Services (HHS). Its contents are solely the responsibility of University of Washington IDEA Program and do not necessarily represent the official views of HRSA or HHS. </a:t>
            </a:r>
          </a:p>
        </p:txBody>
      </p:sp>
      <p:pic>
        <p:nvPicPr>
          <p:cNvPr id="36" name="Picture 35" descr="AETC_Program-color-outline-01.png">
            <a:extLst>
              <a:ext uri="{FF2B5EF4-FFF2-40B4-BE49-F238E27FC236}">
                <a16:creationId xmlns:a16="http://schemas.microsoft.com/office/drawing/2014/main" id="{6202D818-35D1-91A8-E4DD-A3CB781613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549" y="3801943"/>
            <a:ext cx="1951461" cy="640080"/>
          </a:xfrm>
          <a:prstGeom prst="rect">
            <a:avLst/>
          </a:prstGeom>
        </p:spPr>
      </p:pic>
      <p:grpSp>
        <p:nvGrpSpPr>
          <p:cNvPr id="37" name="Logo Stacked V2">
            <a:extLst>
              <a:ext uri="{FF2B5EF4-FFF2-40B4-BE49-F238E27FC236}">
                <a16:creationId xmlns:a16="http://schemas.microsoft.com/office/drawing/2014/main" id="{990F1EDC-1DB5-EBAE-3CE9-595A75C1A799}"/>
              </a:ext>
            </a:extLst>
          </p:cNvPr>
          <p:cNvGrpSpPr>
            <a:grpSpLocks noChangeAspect="1"/>
          </p:cNvGrpSpPr>
          <p:nvPr userDrawn="1"/>
        </p:nvGrpSpPr>
        <p:grpSpPr>
          <a:xfrm>
            <a:off x="3376350" y="3803044"/>
            <a:ext cx="2404630" cy="563949"/>
            <a:chOff x="680865" y="3439338"/>
            <a:chExt cx="4686473" cy="1068091"/>
          </a:xfrm>
        </p:grpSpPr>
        <p:pic>
          <p:nvPicPr>
            <p:cNvPr id="38" name="Logomark V2">
              <a:extLst>
                <a:ext uri="{FF2B5EF4-FFF2-40B4-BE49-F238E27FC236}">
                  <a16:creationId xmlns:a16="http://schemas.microsoft.com/office/drawing/2014/main" id="{07BDD23E-5F22-C206-9F80-90C6C3A66D81}"/>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CCE1F43E-2566-50AA-5486-2053503615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E45FEB8F-00F7-E411-3898-5A10D08B92E9}"/>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6">
                <a:extLst>
                  <a:ext uri="{FF2B5EF4-FFF2-40B4-BE49-F238E27FC236}">
                    <a16:creationId xmlns:a16="http://schemas.microsoft.com/office/drawing/2014/main" id="{66E950A7-3025-7E3E-0DFD-6B21938568F4}"/>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7">
                <a:extLst>
                  <a:ext uri="{FF2B5EF4-FFF2-40B4-BE49-F238E27FC236}">
                    <a16:creationId xmlns:a16="http://schemas.microsoft.com/office/drawing/2014/main" id="{9B586105-F97C-6C36-ACF1-F4D52CBD776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8">
                <a:extLst>
                  <a:ext uri="{FF2B5EF4-FFF2-40B4-BE49-F238E27FC236}">
                    <a16:creationId xmlns:a16="http://schemas.microsoft.com/office/drawing/2014/main" id="{2BAD9CA9-B631-EF8E-8937-661F8971D008}"/>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5" name="Freeform 9">
                <a:extLst>
                  <a:ext uri="{FF2B5EF4-FFF2-40B4-BE49-F238E27FC236}">
                    <a16:creationId xmlns:a16="http://schemas.microsoft.com/office/drawing/2014/main" id="{9DFD11F3-2C52-A621-91F1-D4E15310F69C}"/>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6" name="Freeform 10">
                <a:extLst>
                  <a:ext uri="{FF2B5EF4-FFF2-40B4-BE49-F238E27FC236}">
                    <a16:creationId xmlns:a16="http://schemas.microsoft.com/office/drawing/2014/main" id="{3924B121-EC30-DFD4-AD09-8FC41C09BC6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11">
                <a:extLst>
                  <a:ext uri="{FF2B5EF4-FFF2-40B4-BE49-F238E27FC236}">
                    <a16:creationId xmlns:a16="http://schemas.microsoft.com/office/drawing/2014/main" id="{62406ADA-3FA8-9CC1-B18F-BC30C917595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12">
                <a:extLst>
                  <a:ext uri="{FF2B5EF4-FFF2-40B4-BE49-F238E27FC236}">
                    <a16:creationId xmlns:a16="http://schemas.microsoft.com/office/drawing/2014/main" id="{1425549B-3664-9AB8-9C60-AD8E95A25AA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13">
                <a:extLst>
                  <a:ext uri="{FF2B5EF4-FFF2-40B4-BE49-F238E27FC236}">
                    <a16:creationId xmlns:a16="http://schemas.microsoft.com/office/drawing/2014/main" id="{AB1D8A4F-ED74-7839-A0A7-CF68F186BBCC}"/>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14">
                <a:extLst>
                  <a:ext uri="{FF2B5EF4-FFF2-40B4-BE49-F238E27FC236}">
                    <a16:creationId xmlns:a16="http://schemas.microsoft.com/office/drawing/2014/main" id="{B262DC15-9597-7F8E-97B1-16E5B75D8634}"/>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15">
                <a:extLst>
                  <a:ext uri="{FF2B5EF4-FFF2-40B4-BE49-F238E27FC236}">
                    <a16:creationId xmlns:a16="http://schemas.microsoft.com/office/drawing/2014/main" id="{2A26241E-09CE-874D-43CA-0DF0CFBF183A}"/>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16">
                <a:extLst>
                  <a:ext uri="{FF2B5EF4-FFF2-40B4-BE49-F238E27FC236}">
                    <a16:creationId xmlns:a16="http://schemas.microsoft.com/office/drawing/2014/main" id="{681BD4B9-30CF-DE01-6E04-AD8ED9262B6F}"/>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17">
                <a:extLst>
                  <a:ext uri="{FF2B5EF4-FFF2-40B4-BE49-F238E27FC236}">
                    <a16:creationId xmlns:a16="http://schemas.microsoft.com/office/drawing/2014/main" id="{82F92E4E-A653-1D89-649E-587F6988DBE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18">
                <a:extLst>
                  <a:ext uri="{FF2B5EF4-FFF2-40B4-BE49-F238E27FC236}">
                    <a16:creationId xmlns:a16="http://schemas.microsoft.com/office/drawing/2014/main" id="{40601294-9288-9E71-1F85-4A844AA41FEF}"/>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19">
                <a:extLst>
                  <a:ext uri="{FF2B5EF4-FFF2-40B4-BE49-F238E27FC236}">
                    <a16:creationId xmlns:a16="http://schemas.microsoft.com/office/drawing/2014/main" id="{9FCA86EF-097A-99EE-C2E3-3F369BF2427C}"/>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20">
                <a:extLst>
                  <a:ext uri="{FF2B5EF4-FFF2-40B4-BE49-F238E27FC236}">
                    <a16:creationId xmlns:a16="http://schemas.microsoft.com/office/drawing/2014/main" id="{1245B472-3F8D-CD02-5C33-78218BC644FE}"/>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21">
                <a:extLst>
                  <a:ext uri="{FF2B5EF4-FFF2-40B4-BE49-F238E27FC236}">
                    <a16:creationId xmlns:a16="http://schemas.microsoft.com/office/drawing/2014/main" id="{D613E3F1-5960-2008-58FA-3064B61154CF}"/>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22">
                <a:extLst>
                  <a:ext uri="{FF2B5EF4-FFF2-40B4-BE49-F238E27FC236}">
                    <a16:creationId xmlns:a16="http://schemas.microsoft.com/office/drawing/2014/main" id="{47994C3E-A589-0E76-98F1-F60F3CCEB4B4}"/>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23">
                <a:extLst>
                  <a:ext uri="{FF2B5EF4-FFF2-40B4-BE49-F238E27FC236}">
                    <a16:creationId xmlns:a16="http://schemas.microsoft.com/office/drawing/2014/main" id="{EE8D9322-3A33-C472-2D29-CCAB5E7DC167}"/>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0" name="Freeform 24">
                <a:extLst>
                  <a:ext uri="{FF2B5EF4-FFF2-40B4-BE49-F238E27FC236}">
                    <a16:creationId xmlns:a16="http://schemas.microsoft.com/office/drawing/2014/main" id="{3DBD9D93-D472-BBEC-20F3-02492DED13E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1" name="Freeform 25">
                <a:extLst>
                  <a:ext uri="{FF2B5EF4-FFF2-40B4-BE49-F238E27FC236}">
                    <a16:creationId xmlns:a16="http://schemas.microsoft.com/office/drawing/2014/main" id="{5CE505BE-78A4-3604-B3FD-FDCCFFD9FD9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62" name="Picture 61">
            <a:extLst>
              <a:ext uri="{FF2B5EF4-FFF2-40B4-BE49-F238E27FC236}">
                <a16:creationId xmlns:a16="http://schemas.microsoft.com/office/drawing/2014/main" id="{BA06E011-44F5-F2BB-6D3B-01C49F9F03E6}"/>
              </a:ext>
            </a:extLst>
          </p:cNvPr>
          <p:cNvPicPr>
            <a:picLocks noChangeAspect="1"/>
          </p:cNvPicPr>
          <p:nvPr userDrawn="1"/>
        </p:nvPicPr>
        <p:blipFill>
          <a:blip r:embed="rId5"/>
          <a:stretch>
            <a:fillRect/>
          </a:stretch>
        </p:blipFill>
        <p:spPr>
          <a:xfrm>
            <a:off x="6471603" y="3801943"/>
            <a:ext cx="2204669" cy="576072"/>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7" r:id="rId1"/>
    <p:sldLayoutId id="2147483695" r:id="rId2"/>
    <p:sldLayoutId id="2147483696" r:id="rId3"/>
    <p:sldLayoutId id="2147483714" r:id="rId4"/>
    <p:sldLayoutId id="2147483699" r:id="rId5"/>
    <p:sldLayoutId id="2147483733" r:id="rId6"/>
    <p:sldLayoutId id="2147483700" r:id="rId7"/>
    <p:sldLayoutId id="2147483738" r:id="rId8"/>
    <p:sldLayoutId id="2147483740" r:id="rId9"/>
    <p:sldLayoutId id="2147483739" r:id="rId10"/>
    <p:sldLayoutId id="2147483698" r:id="rId11"/>
    <p:sldLayoutId id="2147483752" r:id="rId12"/>
    <p:sldLayoutId id="2147483755" r:id="rId13"/>
    <p:sldLayoutId id="2147483754" r:id="rId14"/>
    <p:sldLayoutId id="2147483756" r:id="rId15"/>
    <p:sldLayoutId id="2147483735" r:id="rId16"/>
    <p:sldLayoutId id="2147483707" r:id="rId17"/>
    <p:sldLayoutId id="2147483732" r:id="rId18"/>
    <p:sldLayoutId id="2147483727" r:id="rId19"/>
    <p:sldLayoutId id="2147483694" r:id="rId20"/>
    <p:sldLayoutId id="2147483703" r:id="rId21"/>
    <p:sldLayoutId id="2147483706" r:id="rId22"/>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6.xml"/><Relationship Id="rId6" Type="http://schemas.microsoft.com/office/2007/relationships/hdphoto" Target="../media/hdphoto3.wdp"/><Relationship Id="rId5" Type="http://schemas.microsoft.com/office/2007/relationships/hdphoto" Target="../media/hdphoto2.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89747-553D-D241-B369-425B6D09E203}"/>
              </a:ext>
            </a:extLst>
          </p:cNvPr>
          <p:cNvSpPr>
            <a:spLocks noGrp="1"/>
          </p:cNvSpPr>
          <p:nvPr>
            <p:ph type="ctrTitle"/>
          </p:nvPr>
        </p:nvSpPr>
        <p:spPr>
          <a:xfrm>
            <a:off x="438219" y="1296355"/>
            <a:ext cx="8229600" cy="1005093"/>
          </a:xfrm>
        </p:spPr>
        <p:txBody>
          <a:bodyPr>
            <a:normAutofit/>
          </a:bodyPr>
          <a:lstStyle/>
          <a:p>
            <a:r>
              <a:rPr lang="en-US" sz="2800" dirty="0"/>
              <a:t>Dolutegravir-Abacavir-Lamivudine</a:t>
            </a:r>
            <a:endParaRPr lang="en-US" sz="2400" dirty="0"/>
          </a:p>
        </p:txBody>
      </p:sp>
      <p:sp>
        <p:nvSpPr>
          <p:cNvPr id="6" name="Text Placeholder 5">
            <a:extLst>
              <a:ext uri="{FF2B5EF4-FFF2-40B4-BE49-F238E27FC236}">
                <a16:creationId xmlns:a16="http://schemas.microsoft.com/office/drawing/2014/main" id="{3C94925A-DF00-1444-A1A4-4CCD6B653F33}"/>
              </a:ext>
            </a:extLst>
          </p:cNvPr>
          <p:cNvSpPr>
            <a:spLocks noGrp="1"/>
          </p:cNvSpPr>
          <p:nvPr>
            <p:ph type="body" sz="quarter" idx="14"/>
          </p:nvPr>
        </p:nvSpPr>
        <p:spPr/>
        <p:txBody>
          <a:bodyPr lIns="91440" tIns="45720" rIns="91440" bIns="45720" anchor="ctr">
            <a:noAutofit/>
          </a:bodyPr>
          <a:lstStyle/>
          <a:p>
            <a:r>
              <a:rPr lang="en-US" dirty="0"/>
              <a:t>Last Updated:  November 4, 2022</a:t>
            </a:r>
          </a:p>
        </p:txBody>
      </p:sp>
      <p:sp>
        <p:nvSpPr>
          <p:cNvPr id="7" name="Text Placeholder 6">
            <a:extLst>
              <a:ext uri="{FF2B5EF4-FFF2-40B4-BE49-F238E27FC236}">
                <a16:creationId xmlns:a16="http://schemas.microsoft.com/office/drawing/2014/main" id="{919C7EDB-EBBD-E842-A022-8F7717541955}"/>
              </a:ext>
            </a:extLst>
          </p:cNvPr>
          <p:cNvSpPr>
            <a:spLocks noGrp="1"/>
          </p:cNvSpPr>
          <p:nvPr>
            <p:ph type="body" sz="quarter" idx="18"/>
          </p:nvPr>
        </p:nvSpPr>
        <p:spPr/>
        <p:txBody>
          <a:bodyPr/>
          <a:lstStyle/>
          <a:p>
            <a:r>
              <a:rPr lang="en-US" dirty="0" err="1"/>
              <a:t>Aley</a:t>
            </a:r>
            <a:r>
              <a:rPr lang="en-US" dirty="0"/>
              <a:t> </a:t>
            </a:r>
            <a:r>
              <a:rPr lang="en-US" dirty="0" err="1"/>
              <a:t>Kalapila</a:t>
            </a:r>
            <a:r>
              <a:rPr lang="en-US" dirty="0"/>
              <a:t>, MD, PhD</a:t>
            </a:r>
            <a:br>
              <a:rPr lang="en-US" dirty="0"/>
            </a:br>
            <a:r>
              <a:rPr lang="en-US" dirty="0"/>
              <a:t>Associate Editor, National HIV Curriculum</a:t>
            </a:r>
            <a:br>
              <a:rPr lang="en-US" dirty="0"/>
            </a:br>
            <a:r>
              <a:rPr lang="en-US" dirty="0"/>
              <a:t>Associate Professor of Medicine</a:t>
            </a:r>
            <a:br>
              <a:rPr lang="en-US" dirty="0"/>
            </a:br>
            <a:r>
              <a:rPr lang="en-US" dirty="0"/>
              <a:t>Division of Infectious Diseases</a:t>
            </a:r>
          </a:p>
          <a:p>
            <a:r>
              <a:rPr lang="en-US" dirty="0"/>
              <a:t>Emory University School of Medicine &amp; Grady Health System</a:t>
            </a:r>
          </a:p>
        </p:txBody>
      </p:sp>
    </p:spTree>
    <p:extLst>
      <p:ext uri="{BB962C8B-B14F-4D97-AF65-F5344CB8AC3E}">
        <p14:creationId xmlns:p14="http://schemas.microsoft.com/office/powerpoint/2010/main" val="1510167498"/>
      </p:ext>
    </p:extLst>
  </p:cSld>
  <p:clrMapOvr>
    <a:masterClrMapping/>
  </p:clrMapOvr>
  <p:transition spd="slow" advTm="13667"/>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368974" y="2474076"/>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368974" y="2928058"/>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err="1">
                <a:ea typeface="ＭＳ Ｐゴシック" pitchFamily="22" charset="-128"/>
                <a:cs typeface="ＭＳ Ｐゴシック" pitchFamily="22" charset="-128"/>
              </a:rPr>
              <a:t>Dolutegravir</a:t>
            </a:r>
            <a:r>
              <a:rPr lang="en-US" sz="2000" dirty="0">
                <a:ea typeface="ＭＳ Ｐゴシック" pitchFamily="22" charset="-128"/>
                <a:cs typeface="ＭＳ Ｐゴシック" pitchFamily="22" charset="-128"/>
              </a:rPr>
              <a:t> + ABC-3TC versus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SINGLE Study: Design</a:t>
            </a:r>
            <a:endParaRPr lang="en-US" sz="2000" dirty="0"/>
          </a:p>
        </p:txBody>
      </p:sp>
      <p:sp>
        <p:nvSpPr>
          <p:cNvPr id="24" name="Rectangle 7"/>
          <p:cNvSpPr>
            <a:spLocks noChangeArrowheads="1"/>
          </p:cNvSpPr>
          <p:nvPr/>
        </p:nvSpPr>
        <p:spPr bwMode="ltGray">
          <a:xfrm>
            <a:off x="5770486" y="1976006"/>
            <a:ext cx="3018490" cy="818384"/>
          </a:xfrm>
          <a:prstGeom prst="rect">
            <a:avLst/>
          </a:prstGeom>
          <a:solidFill>
            <a:srgbClr val="0070C0">
              <a:alpha val="25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600" b="1" dirty="0" err="1">
                <a:solidFill>
                  <a:srgbClr val="000000"/>
                </a:solidFill>
                <a:latin typeface="Arial"/>
                <a:cs typeface="Arial"/>
              </a:rPr>
              <a:t>Dolutegravir</a:t>
            </a:r>
            <a:r>
              <a:rPr lang="en-US" sz="1600" b="1" dirty="0">
                <a:solidFill>
                  <a:srgbClr val="000000"/>
                </a:solidFill>
                <a:latin typeface="Arial"/>
                <a:cs typeface="Arial"/>
              </a:rPr>
              <a:t> + ABC-3TC</a:t>
            </a:r>
            <a:br>
              <a:rPr lang="en-US" sz="1350" b="1" dirty="0">
                <a:solidFill>
                  <a:srgbClr val="000000"/>
                </a:solidFill>
                <a:latin typeface="Arial"/>
                <a:cs typeface="Arial"/>
              </a:rPr>
            </a:br>
            <a:r>
              <a:rPr lang="en-US" sz="1200" b="1" dirty="0">
                <a:solidFill>
                  <a:srgbClr val="000000"/>
                </a:solidFill>
                <a:latin typeface="Arial"/>
                <a:cs typeface="Arial"/>
              </a:rPr>
              <a:t> </a:t>
            </a:r>
            <a:r>
              <a:rPr lang="en-US" sz="1200" dirty="0">
                <a:solidFill>
                  <a:srgbClr val="000000"/>
                </a:solidFill>
                <a:latin typeface="Arial"/>
                <a:cs typeface="Arial"/>
              </a:rPr>
              <a:t>(n = 414)</a:t>
            </a:r>
          </a:p>
        </p:txBody>
      </p:sp>
      <p:sp>
        <p:nvSpPr>
          <p:cNvPr id="33" name="Rectangle 7"/>
          <p:cNvSpPr>
            <a:spLocks noChangeArrowheads="1"/>
          </p:cNvSpPr>
          <p:nvPr/>
        </p:nvSpPr>
        <p:spPr bwMode="ltGray">
          <a:xfrm>
            <a:off x="5770486" y="3157871"/>
            <a:ext cx="3018490" cy="818384"/>
          </a:xfrm>
          <a:prstGeom prst="rect">
            <a:avLst/>
          </a:prstGeom>
          <a:solidFill>
            <a:srgbClr val="806000">
              <a:alpha val="20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600" b="1" dirty="0">
                <a:solidFill>
                  <a:srgbClr val="000000"/>
                </a:solidFill>
                <a:latin typeface="Arial"/>
                <a:cs typeface="Arial"/>
              </a:rPr>
              <a:t>Efavirenz-TDF-FTC</a:t>
            </a:r>
            <a:br>
              <a:rPr lang="en-US" sz="1350" b="1" dirty="0">
                <a:solidFill>
                  <a:srgbClr val="000000"/>
                </a:solidFill>
                <a:latin typeface="Arial"/>
                <a:cs typeface="Arial"/>
              </a:rPr>
            </a:br>
            <a:r>
              <a:rPr lang="en-US" sz="1200" dirty="0">
                <a:solidFill>
                  <a:srgbClr val="000000"/>
                </a:solidFill>
                <a:latin typeface="Arial"/>
                <a:cs typeface="Arial"/>
              </a:rPr>
              <a:t>(n = 419)</a:t>
            </a:r>
          </a:p>
        </p:txBody>
      </p:sp>
      <p:sp>
        <p:nvSpPr>
          <p:cNvPr id="5" name="Content Placeholder 4">
            <a:extLst>
              <a:ext uri="{FF2B5EF4-FFF2-40B4-BE49-F238E27FC236}">
                <a16:creationId xmlns:a16="http://schemas.microsoft.com/office/drawing/2014/main" id="{6B5F25BA-911F-19C7-6B16-AE17EE8FF4B0}"/>
              </a:ext>
            </a:extLst>
          </p:cNvPr>
          <p:cNvSpPr>
            <a:spLocks noGrp="1"/>
          </p:cNvSpPr>
          <p:nvPr>
            <p:ph sz="half" idx="2"/>
          </p:nvPr>
        </p:nvSpPr>
        <p:spPr>
          <a:xfrm>
            <a:off x="323851" y="1184224"/>
            <a:ext cx="4994910" cy="3533249"/>
          </a:xfrm>
        </p:spPr>
        <p:txBody>
          <a:bodyPr>
            <a:normAutofit/>
          </a:bodyPr>
          <a:lstStyle/>
          <a:p>
            <a:pPr>
              <a:lnSpc>
                <a:spcPts val="2000"/>
              </a:lnSpc>
            </a:pPr>
            <a:r>
              <a:rPr lang="en-US" sz="1500" b="1" u="none" dirty="0">
                <a:solidFill>
                  <a:srgbClr val="000000"/>
                </a:solidFill>
                <a:latin typeface="Arial"/>
                <a:cs typeface="Arial"/>
              </a:rPr>
              <a:t>Background</a:t>
            </a:r>
            <a:r>
              <a:rPr lang="en-US" sz="1500" u="none" dirty="0">
                <a:solidFill>
                  <a:srgbClr val="000000"/>
                </a:solidFill>
                <a:latin typeface="Arial"/>
                <a:cs typeface="Arial"/>
              </a:rPr>
              <a:t>:</a:t>
            </a:r>
            <a:r>
              <a:rPr lang="en-US" sz="1500" u="none" baseline="0" dirty="0">
                <a:solidFill>
                  <a:srgbClr val="000000"/>
                </a:solidFill>
                <a:latin typeface="Arial"/>
                <a:cs typeface="Arial"/>
              </a:rPr>
              <a:t> </a:t>
            </a:r>
          </a:p>
          <a:p>
            <a:pPr lvl="1">
              <a:lnSpc>
                <a:spcPts val="2000"/>
              </a:lnSpc>
            </a:pPr>
            <a:r>
              <a:rPr lang="en-US" sz="1500" u="none" baseline="0" dirty="0">
                <a:solidFill>
                  <a:srgbClr val="000000"/>
                </a:solidFill>
                <a:latin typeface="Arial"/>
                <a:cs typeface="Arial"/>
              </a:rPr>
              <a:t>R</a:t>
            </a:r>
            <a:r>
              <a:rPr lang="en-US" sz="1500" dirty="0">
                <a:solidFill>
                  <a:srgbClr val="000000"/>
                </a:solidFill>
                <a:latin typeface="Arial"/>
                <a:cs typeface="Arial"/>
              </a:rPr>
              <a:t>andomized,</a:t>
            </a:r>
            <a:r>
              <a:rPr lang="en-US" sz="1500" baseline="0" dirty="0">
                <a:solidFill>
                  <a:srgbClr val="000000"/>
                </a:solidFill>
                <a:latin typeface="Arial"/>
                <a:cs typeface="Arial"/>
              </a:rPr>
              <a:t> </a:t>
            </a:r>
            <a:r>
              <a:rPr lang="en-US" sz="1500" dirty="0">
                <a:solidFill>
                  <a:srgbClr val="000000"/>
                </a:solidFill>
                <a:latin typeface="Arial"/>
                <a:cs typeface="Arial"/>
              </a:rPr>
              <a:t>double-blind</a:t>
            </a:r>
            <a:r>
              <a:rPr lang="en-US" sz="1500" baseline="0" dirty="0">
                <a:solidFill>
                  <a:srgbClr val="000000"/>
                </a:solidFill>
                <a:latin typeface="Arial"/>
                <a:cs typeface="Arial"/>
              </a:rPr>
              <a:t> study, phase 3 trial comparing dolutegravir + abacavir-lamivudine with efavirenz-tenofovir DF-emtricitabine</a:t>
            </a:r>
          </a:p>
          <a:p>
            <a:pPr>
              <a:lnSpc>
                <a:spcPts val="2000"/>
              </a:lnSpc>
            </a:pPr>
            <a:r>
              <a:rPr lang="en-US" sz="1500" b="1" dirty="0">
                <a:latin typeface="Arial"/>
                <a:cs typeface="Arial"/>
              </a:rPr>
              <a:t>Inclusion Criteria (n = 833)</a:t>
            </a:r>
          </a:p>
          <a:p>
            <a:pPr lvl="1">
              <a:lnSpc>
                <a:spcPts val="2000"/>
              </a:lnSpc>
            </a:pPr>
            <a:r>
              <a:rPr lang="en-US" sz="1500" dirty="0">
                <a:latin typeface="Arial"/>
                <a:cs typeface="Arial"/>
              </a:rPr>
              <a:t>Antiretroviral-naïve adults</a:t>
            </a:r>
          </a:p>
          <a:p>
            <a:pPr lvl="1">
              <a:lnSpc>
                <a:spcPts val="2000"/>
              </a:lnSpc>
            </a:pPr>
            <a:r>
              <a:rPr lang="en-US" sz="1500" dirty="0">
                <a:latin typeface="Arial"/>
                <a:cs typeface="Arial"/>
              </a:rPr>
              <a:t>Age ≥18 years</a:t>
            </a:r>
          </a:p>
          <a:p>
            <a:pPr lvl="1">
              <a:lnSpc>
                <a:spcPts val="2000"/>
              </a:lnSpc>
            </a:pPr>
            <a:r>
              <a:rPr lang="en-US" sz="1500" dirty="0">
                <a:latin typeface="Arial"/>
                <a:cs typeface="Arial"/>
              </a:rPr>
              <a:t>HIV RNA ≥1,000 copies/mL</a:t>
            </a:r>
          </a:p>
          <a:p>
            <a:pPr lvl="1">
              <a:lnSpc>
                <a:spcPts val="2000"/>
              </a:lnSpc>
            </a:pPr>
            <a:r>
              <a:rPr lang="en-US" sz="1500" dirty="0">
                <a:latin typeface="Arial"/>
                <a:cs typeface="Arial"/>
              </a:rPr>
              <a:t>No active CDC AIDS condition</a:t>
            </a:r>
          </a:p>
          <a:p>
            <a:pPr>
              <a:lnSpc>
                <a:spcPts val="2000"/>
              </a:lnSpc>
            </a:pPr>
            <a:r>
              <a:rPr lang="en-US" sz="1500" b="1" dirty="0">
                <a:latin typeface="Arial"/>
                <a:cs typeface="Arial"/>
              </a:rPr>
              <a:t>Treatment Arms</a:t>
            </a:r>
          </a:p>
          <a:p>
            <a:pPr lvl="1">
              <a:lnSpc>
                <a:spcPts val="2000"/>
              </a:lnSpc>
            </a:pPr>
            <a:r>
              <a:rPr lang="en-US" sz="1500" dirty="0">
                <a:latin typeface="Arial"/>
                <a:cs typeface="Arial"/>
              </a:rPr>
              <a:t>Dolutegravir (QD) + Abacavir-lamivudine</a:t>
            </a:r>
          </a:p>
          <a:p>
            <a:pPr lvl="1">
              <a:lnSpc>
                <a:spcPts val="2000"/>
              </a:lnSpc>
            </a:pPr>
            <a:r>
              <a:rPr lang="en-US" sz="1500" dirty="0">
                <a:latin typeface="Arial"/>
                <a:cs typeface="Arial"/>
              </a:rPr>
              <a:t>Efavirenz-Tenofovir DF-Emtricitabine</a:t>
            </a:r>
            <a:endParaRPr lang="en-US" sz="1500" u="sng" baseline="0" dirty="0">
              <a:solidFill>
                <a:srgbClr val="000000"/>
              </a:solidFill>
              <a:latin typeface="Arial"/>
              <a:cs typeface="Arial"/>
            </a:endParaRPr>
          </a:p>
          <a:p>
            <a:pPr>
              <a:lnSpc>
                <a:spcPts val="2000"/>
              </a:lnSpc>
            </a:pPr>
            <a:endParaRPr lang="en-US" sz="1500" dirty="0"/>
          </a:p>
        </p:txBody>
      </p:sp>
      <p:sp>
        <p:nvSpPr>
          <p:cNvPr id="6" name="Content Placeholder 5"/>
          <p:cNvSpPr>
            <a:spLocks noGrp="1"/>
          </p:cNvSpPr>
          <p:nvPr>
            <p:ph type="body" sz="quarter" idx="16"/>
          </p:nvPr>
        </p:nvSpPr>
        <p:spPr/>
        <p:txBody>
          <a:bodyPr/>
          <a:lstStyle/>
          <a:p>
            <a:r>
              <a:rPr lang="en-US" dirty="0"/>
              <a:t>Source: </a:t>
            </a:r>
            <a:r>
              <a:rPr lang="en-US" dirty="0" err="1"/>
              <a:t>Walmsley</a:t>
            </a:r>
            <a:r>
              <a:rPr lang="en-US" dirty="0"/>
              <a:t> SL, et al.  N </a:t>
            </a:r>
            <a:r>
              <a:rPr lang="en-US" dirty="0" err="1"/>
              <a:t>Engl</a:t>
            </a:r>
            <a:r>
              <a:rPr lang="en-US" dirty="0"/>
              <a:t> J Med. 2013;369;1807-18.</a:t>
            </a:r>
            <a:endParaRPr lang="en-US" dirty="0">
              <a:latin typeface="Arial" pitchFamily="22" charset="0"/>
            </a:endParaRPr>
          </a:p>
        </p:txBody>
      </p:sp>
    </p:spTree>
    <p:extLst>
      <p:ext uri="{BB962C8B-B14F-4D97-AF65-F5344CB8AC3E}">
        <p14:creationId xmlns:p14="http://schemas.microsoft.com/office/powerpoint/2010/main" val="1762537444"/>
      </p:ext>
    </p:extLst>
  </p:cSld>
  <p:clrMapOvr>
    <a:masterClrMapping/>
  </p:clrMapOvr>
  <p:transition spd="slow" advTm="6401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ea typeface="ＭＳ Ｐゴシック" pitchFamily="22" charset="-128"/>
                <a:cs typeface="ＭＳ Ｐゴシック" pitchFamily="22" charset="-128"/>
              </a:rPr>
              <a:t>Dolutegravir</a:t>
            </a:r>
            <a:r>
              <a:rPr lang="en-US" sz="2000" dirty="0">
                <a:ea typeface="ＭＳ Ｐゴシック" pitchFamily="22" charset="-128"/>
                <a:cs typeface="ＭＳ Ｐゴシック" pitchFamily="22" charset="-128"/>
              </a:rPr>
              <a:t> + ABC-3TC versus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SINGLE Study: Result</a:t>
            </a:r>
            <a:endParaRPr lang="en-US" sz="2000" dirty="0"/>
          </a:p>
        </p:txBody>
      </p:sp>
      <p:sp>
        <p:nvSpPr>
          <p:cNvPr id="4" name="Text Placeholder 3"/>
          <p:cNvSpPr>
            <a:spLocks noGrp="1"/>
          </p:cNvSpPr>
          <p:nvPr>
            <p:ph type="body" sz="quarter" idx="15"/>
          </p:nvPr>
        </p:nvSpPr>
        <p:spPr/>
        <p:txBody>
          <a:bodyPr/>
          <a:lstStyle/>
          <a:p>
            <a:r>
              <a:rPr lang="en-US" dirty="0"/>
              <a:t>Week 48 Virologic Response (ITT Analysis)</a:t>
            </a:r>
          </a:p>
        </p:txBody>
      </p:sp>
      <p:sp>
        <p:nvSpPr>
          <p:cNvPr id="7" name="Content Placeholder 6"/>
          <p:cNvSpPr>
            <a:spLocks noGrp="1"/>
          </p:cNvSpPr>
          <p:nvPr>
            <p:ph type="body" sz="quarter" idx="16"/>
          </p:nvPr>
        </p:nvSpPr>
        <p:spPr/>
        <p:txBody>
          <a:bodyPr/>
          <a:lstStyle/>
          <a:p>
            <a:r>
              <a:rPr lang="en-US" dirty="0"/>
              <a:t>Source: </a:t>
            </a:r>
            <a:r>
              <a:rPr lang="en-US" dirty="0" err="1"/>
              <a:t>Walmsley</a:t>
            </a:r>
            <a:r>
              <a:rPr lang="en-US" dirty="0"/>
              <a:t> SL, et al.  N </a:t>
            </a:r>
            <a:r>
              <a:rPr lang="en-US" dirty="0" err="1"/>
              <a:t>Engl</a:t>
            </a:r>
            <a:r>
              <a:rPr lang="en-US" dirty="0"/>
              <a:t> J Med. 2013;369;1807-18.</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1988778400"/>
              </p:ext>
            </p:extLst>
          </p:nvPr>
        </p:nvGraphicFramePr>
        <p:xfrm>
          <a:off x="463694" y="1347216"/>
          <a:ext cx="8229600" cy="347472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864391" y="3871204"/>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364/414</a:t>
            </a:r>
          </a:p>
        </p:txBody>
      </p:sp>
      <p:sp>
        <p:nvSpPr>
          <p:cNvPr id="9" name="Rectangle 8"/>
          <p:cNvSpPr/>
          <p:nvPr/>
        </p:nvSpPr>
        <p:spPr>
          <a:xfrm>
            <a:off x="2636355" y="3871204"/>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338/419</a:t>
            </a:r>
          </a:p>
        </p:txBody>
      </p:sp>
      <p:sp>
        <p:nvSpPr>
          <p:cNvPr id="10" name="Rectangle 9"/>
          <p:cNvSpPr/>
          <p:nvPr/>
        </p:nvSpPr>
        <p:spPr>
          <a:xfrm>
            <a:off x="4224067" y="3871204"/>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253/280</a:t>
            </a:r>
          </a:p>
        </p:txBody>
      </p:sp>
      <p:sp>
        <p:nvSpPr>
          <p:cNvPr id="11" name="Rectangle 10"/>
          <p:cNvSpPr/>
          <p:nvPr/>
        </p:nvSpPr>
        <p:spPr>
          <a:xfrm>
            <a:off x="5002690" y="3871204"/>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238/288</a:t>
            </a:r>
          </a:p>
        </p:txBody>
      </p:sp>
      <p:sp>
        <p:nvSpPr>
          <p:cNvPr id="12" name="Rectangle 11"/>
          <p:cNvSpPr/>
          <p:nvPr/>
        </p:nvSpPr>
        <p:spPr>
          <a:xfrm>
            <a:off x="6599959" y="3871204"/>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111/134</a:t>
            </a:r>
          </a:p>
        </p:txBody>
      </p:sp>
      <p:sp>
        <p:nvSpPr>
          <p:cNvPr id="13" name="Rectangle 12"/>
          <p:cNvSpPr/>
          <p:nvPr/>
        </p:nvSpPr>
        <p:spPr>
          <a:xfrm>
            <a:off x="7383294" y="3871204"/>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100/131</a:t>
            </a:r>
          </a:p>
        </p:txBody>
      </p:sp>
      <p:cxnSp>
        <p:nvCxnSpPr>
          <p:cNvPr id="14" name="Straight Connector 13"/>
          <p:cNvCxnSpPr>
            <a:cxnSpLocks/>
          </p:cNvCxnSpPr>
          <p:nvPr/>
        </p:nvCxnSpPr>
        <p:spPr>
          <a:xfrm>
            <a:off x="4198447" y="4562078"/>
            <a:ext cx="403115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2184437"/>
      </p:ext>
    </p:extLst>
  </p:cSld>
  <p:clrMapOvr>
    <a:masterClrMapping/>
  </p:clrMapOvr>
  <p:transition spd="slow" advTm="20192"/>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ea typeface="ＭＳ Ｐゴシック" pitchFamily="22" charset="-128"/>
                <a:cs typeface="ＭＳ Ｐゴシック" pitchFamily="22" charset="-128"/>
              </a:rPr>
              <a:t>Dolutegravir</a:t>
            </a:r>
            <a:r>
              <a:rPr lang="en-US" sz="2000" dirty="0">
                <a:ea typeface="ＭＳ Ｐゴシック" pitchFamily="22" charset="-128"/>
                <a:cs typeface="ＭＳ Ｐゴシック" pitchFamily="22" charset="-128"/>
              </a:rPr>
              <a:t> + ABC-3TC versus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SINGLE Study: Result</a:t>
            </a:r>
            <a:endParaRPr lang="en-US" sz="2000" dirty="0"/>
          </a:p>
        </p:txBody>
      </p:sp>
      <p:sp>
        <p:nvSpPr>
          <p:cNvPr id="4" name="Text Placeholder 3"/>
          <p:cNvSpPr>
            <a:spLocks noGrp="1"/>
          </p:cNvSpPr>
          <p:nvPr>
            <p:ph type="body" sz="quarter" idx="15"/>
          </p:nvPr>
        </p:nvSpPr>
        <p:spPr/>
        <p:txBody>
          <a:bodyPr/>
          <a:lstStyle/>
          <a:p>
            <a:r>
              <a:rPr lang="en-US" dirty="0"/>
              <a:t>Week 48 Virologic Response (ITT Analysis)</a:t>
            </a:r>
          </a:p>
        </p:txBody>
      </p:sp>
      <p:sp>
        <p:nvSpPr>
          <p:cNvPr id="7" name="Content Placeholder 6"/>
          <p:cNvSpPr>
            <a:spLocks noGrp="1"/>
          </p:cNvSpPr>
          <p:nvPr>
            <p:ph type="body" sz="quarter" idx="16"/>
          </p:nvPr>
        </p:nvSpPr>
        <p:spPr/>
        <p:txBody>
          <a:bodyPr/>
          <a:lstStyle/>
          <a:p>
            <a:r>
              <a:rPr lang="en-US" dirty="0"/>
              <a:t>Source: </a:t>
            </a:r>
            <a:r>
              <a:rPr lang="en-US" dirty="0" err="1"/>
              <a:t>Walmsley</a:t>
            </a:r>
            <a:r>
              <a:rPr lang="en-US" dirty="0"/>
              <a:t> SL, et al.  N </a:t>
            </a:r>
            <a:r>
              <a:rPr lang="en-US" dirty="0" err="1"/>
              <a:t>Engl</a:t>
            </a:r>
            <a:r>
              <a:rPr lang="en-US" dirty="0"/>
              <a:t> J Med. 2013;369;1807-18.</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4192037746"/>
              </p:ext>
            </p:extLst>
          </p:nvPr>
        </p:nvGraphicFramePr>
        <p:xfrm>
          <a:off x="463694" y="1347216"/>
          <a:ext cx="8229600" cy="347472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864391" y="3871204"/>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364/414</a:t>
            </a:r>
          </a:p>
        </p:txBody>
      </p:sp>
      <p:sp>
        <p:nvSpPr>
          <p:cNvPr id="9" name="Rectangle 8"/>
          <p:cNvSpPr/>
          <p:nvPr/>
        </p:nvSpPr>
        <p:spPr>
          <a:xfrm>
            <a:off x="2636355" y="3871204"/>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338/419</a:t>
            </a:r>
          </a:p>
        </p:txBody>
      </p:sp>
      <p:sp>
        <p:nvSpPr>
          <p:cNvPr id="10" name="Rectangle 9"/>
          <p:cNvSpPr/>
          <p:nvPr/>
        </p:nvSpPr>
        <p:spPr>
          <a:xfrm>
            <a:off x="4224067" y="3871204"/>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253/280</a:t>
            </a:r>
          </a:p>
        </p:txBody>
      </p:sp>
      <p:sp>
        <p:nvSpPr>
          <p:cNvPr id="11" name="Rectangle 10"/>
          <p:cNvSpPr/>
          <p:nvPr/>
        </p:nvSpPr>
        <p:spPr>
          <a:xfrm>
            <a:off x="5002690" y="3871204"/>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238/288</a:t>
            </a:r>
          </a:p>
        </p:txBody>
      </p:sp>
      <p:sp>
        <p:nvSpPr>
          <p:cNvPr id="12" name="Rectangle 11"/>
          <p:cNvSpPr/>
          <p:nvPr/>
        </p:nvSpPr>
        <p:spPr>
          <a:xfrm>
            <a:off x="6599959" y="3871204"/>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111/134</a:t>
            </a:r>
          </a:p>
        </p:txBody>
      </p:sp>
      <p:sp>
        <p:nvSpPr>
          <p:cNvPr id="13" name="Rectangle 12"/>
          <p:cNvSpPr/>
          <p:nvPr/>
        </p:nvSpPr>
        <p:spPr>
          <a:xfrm>
            <a:off x="7383294" y="3871204"/>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100/131</a:t>
            </a:r>
          </a:p>
        </p:txBody>
      </p:sp>
      <p:cxnSp>
        <p:nvCxnSpPr>
          <p:cNvPr id="14" name="Straight Connector 13"/>
          <p:cNvCxnSpPr>
            <a:cxnSpLocks/>
          </p:cNvCxnSpPr>
          <p:nvPr/>
        </p:nvCxnSpPr>
        <p:spPr>
          <a:xfrm>
            <a:off x="4198447" y="4562078"/>
            <a:ext cx="403115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E97DF7C-DDD3-97CA-BCF8-F596814D5E89}"/>
              </a:ext>
            </a:extLst>
          </p:cNvPr>
          <p:cNvSpPr/>
          <p:nvPr/>
        </p:nvSpPr>
        <p:spPr>
          <a:xfrm>
            <a:off x="0" y="2571750"/>
            <a:ext cx="9144000" cy="916686"/>
          </a:xfrm>
          <a:prstGeom prst="rect">
            <a:avLst/>
          </a:prstGeom>
          <a:solidFill>
            <a:schemeClr val="tx1">
              <a:alpha val="7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pPr>
            <a:r>
              <a:rPr lang="en-US" sz="1350" u="sng" dirty="0"/>
              <a:t>Discontinuation of therapy due to adverse events</a:t>
            </a:r>
          </a:p>
          <a:p>
            <a:pPr algn="ctr">
              <a:spcBef>
                <a:spcPts val="600"/>
              </a:spcBef>
            </a:pPr>
            <a:r>
              <a:rPr lang="en-US" sz="1350" dirty="0"/>
              <a:t>Dolutegravir + Abacavir-Lamivudine: 2%</a:t>
            </a:r>
            <a:br>
              <a:rPr lang="en-US" sz="1350" dirty="0"/>
            </a:br>
            <a:r>
              <a:rPr lang="en-US" sz="1350" dirty="0"/>
              <a:t>Efavirenz-Tenofovir-Emtricitabine: 10%</a:t>
            </a:r>
          </a:p>
        </p:txBody>
      </p:sp>
    </p:spTree>
    <p:extLst>
      <p:ext uri="{BB962C8B-B14F-4D97-AF65-F5344CB8AC3E}">
        <p14:creationId xmlns:p14="http://schemas.microsoft.com/office/powerpoint/2010/main" val="103325570"/>
      </p:ext>
    </p:extLst>
  </p:cSld>
  <p:clrMapOvr>
    <a:masterClrMapping/>
  </p:clrMapOvr>
  <p:transition spd="slow" advTm="10357"/>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ea typeface="ＭＳ Ｐゴシック" pitchFamily="22" charset="-128"/>
                <a:cs typeface="ＭＳ Ｐゴシック" pitchFamily="22" charset="-128"/>
              </a:rPr>
              <a:t>Dolutegravir</a:t>
            </a:r>
            <a:r>
              <a:rPr lang="en-US" sz="2000" dirty="0">
                <a:ea typeface="ＭＳ Ｐゴシック" pitchFamily="22" charset="-128"/>
                <a:cs typeface="ＭＳ Ｐゴシック" pitchFamily="22" charset="-128"/>
              </a:rPr>
              <a:t> + ABC-3TC versus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SINGLE Study: Result</a:t>
            </a:r>
            <a:endParaRPr lang="en-US" sz="2000" dirty="0"/>
          </a:p>
        </p:txBody>
      </p:sp>
      <p:sp>
        <p:nvSpPr>
          <p:cNvPr id="9" name="Text Placeholder 8"/>
          <p:cNvSpPr>
            <a:spLocks noGrp="1"/>
          </p:cNvSpPr>
          <p:nvPr>
            <p:ph type="body" sz="quarter" idx="15"/>
          </p:nvPr>
        </p:nvSpPr>
        <p:spPr/>
        <p:txBody>
          <a:bodyPr/>
          <a:lstStyle/>
          <a:p>
            <a:r>
              <a:rPr lang="en-US"/>
              <a:t>Mean Change </a:t>
            </a:r>
            <a:r>
              <a:rPr lang="en-US" dirty="0"/>
              <a:t>from Baseline in Serum </a:t>
            </a:r>
            <a:r>
              <a:rPr lang="en-US" dirty="0" err="1"/>
              <a:t>Creatinine</a:t>
            </a:r>
            <a:r>
              <a:rPr lang="en-US" dirty="0"/>
              <a:t> Levels</a:t>
            </a:r>
          </a:p>
        </p:txBody>
      </p:sp>
      <p:sp>
        <p:nvSpPr>
          <p:cNvPr id="7" name="Content Placeholder 6"/>
          <p:cNvSpPr>
            <a:spLocks noGrp="1"/>
          </p:cNvSpPr>
          <p:nvPr>
            <p:ph type="body" sz="quarter" idx="16"/>
          </p:nvPr>
        </p:nvSpPr>
        <p:spPr>
          <a:xfrm>
            <a:off x="323892" y="4743454"/>
            <a:ext cx="7360835" cy="342896"/>
          </a:xfrm>
        </p:spPr>
        <p:txBody>
          <a:bodyPr/>
          <a:lstStyle/>
          <a:p>
            <a:pPr>
              <a:lnSpc>
                <a:spcPts val="1050"/>
              </a:lnSpc>
            </a:pPr>
            <a:r>
              <a:rPr lang="en-US" dirty="0"/>
              <a:t>Source: </a:t>
            </a:r>
            <a:r>
              <a:rPr lang="en-US" dirty="0" err="1"/>
              <a:t>Walmsley</a:t>
            </a:r>
            <a:r>
              <a:rPr lang="en-US" dirty="0"/>
              <a:t> SL, et al.  N </a:t>
            </a:r>
            <a:r>
              <a:rPr lang="en-US" dirty="0" err="1"/>
              <a:t>Engl</a:t>
            </a:r>
            <a:r>
              <a:rPr lang="en-US" dirty="0"/>
              <a:t> J Med. 2013;369;1807-18. </a:t>
            </a:r>
            <a:br>
              <a:rPr lang="en-US" dirty="0"/>
            </a:br>
            <a:r>
              <a:rPr lang="en-US" sz="825" dirty="0">
                <a:solidFill>
                  <a:schemeClr val="accent6"/>
                </a:solidFill>
              </a:rPr>
              <a:t>© 2013 Massachusetts Medical Society. Reprinted with permission from Massachusetts Medical Society. </a:t>
            </a:r>
            <a:endParaRPr lang="en-US" sz="825" dirty="0">
              <a:solidFill>
                <a:schemeClr val="accent6"/>
              </a:solidFill>
              <a:latin typeface="Arial" pitchFamily="22" charset="0"/>
            </a:endParaRPr>
          </a:p>
        </p:txBody>
      </p:sp>
      <p:grpSp>
        <p:nvGrpSpPr>
          <p:cNvPr id="10" name="Group 9">
            <a:extLst>
              <a:ext uri="{FF2B5EF4-FFF2-40B4-BE49-F238E27FC236}">
                <a16:creationId xmlns:a16="http://schemas.microsoft.com/office/drawing/2014/main" id="{F3C87CFA-942A-1D31-FB46-E681AC36C701}"/>
              </a:ext>
            </a:extLst>
          </p:cNvPr>
          <p:cNvGrpSpPr/>
          <p:nvPr/>
        </p:nvGrpSpPr>
        <p:grpSpPr>
          <a:xfrm>
            <a:off x="775257" y="1365613"/>
            <a:ext cx="7591230" cy="3296192"/>
            <a:chOff x="775257" y="1365613"/>
            <a:chExt cx="7591230" cy="3296192"/>
          </a:xfrm>
        </p:grpSpPr>
        <p:pic>
          <p:nvPicPr>
            <p:cNvPr id="5" name="Picture 4" descr="DTG_SINGLE_Walmsely_NEJM_2013.pdf"/>
            <p:cNvPicPr>
              <a:picLocks noChangeAspect="1"/>
            </p:cNvPicPr>
            <p:nvPr/>
          </p:nvPicPr>
          <p:blipFill rotWithShape="1">
            <a:blip r:embed="rId3" cstate="print">
              <a:extLst>
                <a:ext uri="{28A0092B-C50C-407E-A947-70E740481C1C}">
                  <a14:useLocalDpi xmlns:a14="http://schemas.microsoft.com/office/drawing/2010/main"/>
                </a:ext>
              </a:extLst>
            </a:blip>
            <a:srcRect l="12671" t="44120" r="25596" b="35777"/>
            <a:stretch/>
          </p:blipFill>
          <p:spPr>
            <a:xfrm>
              <a:off x="775257" y="1365613"/>
              <a:ext cx="7591230" cy="3296192"/>
            </a:xfrm>
            <a:prstGeom prst="rect">
              <a:avLst/>
            </a:prstGeom>
            <a:ln>
              <a:solidFill>
                <a:schemeClr val="tx1">
                  <a:lumMod val="50000"/>
                  <a:lumOff val="50000"/>
                </a:schemeClr>
              </a:solidFill>
            </a:ln>
          </p:spPr>
        </p:pic>
        <p:sp>
          <p:nvSpPr>
            <p:cNvPr id="3" name="Rectangle 7">
              <a:extLst>
                <a:ext uri="{FF2B5EF4-FFF2-40B4-BE49-F238E27FC236}">
                  <a16:creationId xmlns:a16="http://schemas.microsoft.com/office/drawing/2014/main" id="{F2968C6C-0ED9-B21C-6D06-B42AD1C126F7}"/>
                </a:ext>
              </a:extLst>
            </p:cNvPr>
            <p:cNvSpPr>
              <a:spLocks noChangeArrowheads="1"/>
            </p:cNvSpPr>
            <p:nvPr/>
          </p:nvSpPr>
          <p:spPr bwMode="ltGray">
            <a:xfrm>
              <a:off x="3806606" y="1365613"/>
              <a:ext cx="2421081" cy="342896"/>
            </a:xfrm>
            <a:prstGeom prst="rect">
              <a:avLst/>
            </a:prstGeom>
            <a:solidFill>
              <a:schemeClr val="bg1"/>
            </a:solidFill>
            <a:ln w="9525" cap="flat" cmpd="sng" algn="ctr">
              <a:no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400" dirty="0">
                  <a:solidFill>
                    <a:srgbClr val="000000"/>
                  </a:solidFill>
                  <a:latin typeface="Arial"/>
                  <a:cs typeface="Arial"/>
                </a:rPr>
                <a:t>Dolutegravir + ABC-3TC</a:t>
              </a:r>
            </a:p>
          </p:txBody>
        </p:sp>
        <p:sp>
          <p:nvSpPr>
            <p:cNvPr id="4" name="Rectangle 7">
              <a:extLst>
                <a:ext uri="{FF2B5EF4-FFF2-40B4-BE49-F238E27FC236}">
                  <a16:creationId xmlns:a16="http://schemas.microsoft.com/office/drawing/2014/main" id="{B3620134-41C9-FC95-1189-86FFD43309AF}"/>
                </a:ext>
              </a:extLst>
            </p:cNvPr>
            <p:cNvSpPr>
              <a:spLocks noChangeArrowheads="1"/>
            </p:cNvSpPr>
            <p:nvPr/>
          </p:nvSpPr>
          <p:spPr bwMode="ltGray">
            <a:xfrm>
              <a:off x="6227687" y="1365613"/>
              <a:ext cx="2085039" cy="342896"/>
            </a:xfrm>
            <a:prstGeom prst="rect">
              <a:avLst/>
            </a:prstGeom>
            <a:solidFill>
              <a:schemeClr val="bg1"/>
            </a:solidFill>
            <a:ln w="9525" cap="flat" cmpd="sng" algn="ctr">
              <a:no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400" dirty="0">
                  <a:solidFill>
                    <a:srgbClr val="000000"/>
                  </a:solidFill>
                  <a:latin typeface="Arial"/>
                  <a:cs typeface="Arial"/>
                </a:rPr>
                <a:t>Efavirenz-TDF-FTC</a:t>
              </a:r>
            </a:p>
          </p:txBody>
        </p:sp>
        <p:sp>
          <p:nvSpPr>
            <p:cNvPr id="6" name="Rectangle 5">
              <a:extLst>
                <a:ext uri="{FF2B5EF4-FFF2-40B4-BE49-F238E27FC236}">
                  <a16:creationId xmlns:a16="http://schemas.microsoft.com/office/drawing/2014/main" id="{AE2FB049-4A50-0F20-14FA-171339FD0F4E}"/>
                </a:ext>
              </a:extLst>
            </p:cNvPr>
            <p:cNvSpPr/>
            <p:nvPr/>
          </p:nvSpPr>
          <p:spPr>
            <a:xfrm rot="2584408">
              <a:off x="3915938" y="1500594"/>
              <a:ext cx="91440" cy="91440"/>
            </a:xfrm>
            <a:prstGeom prst="rect">
              <a:avLst/>
            </a:prstGeom>
            <a:solidFill>
              <a:srgbClr val="228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D55F96B-1177-D0B6-2416-C68E83E782AB}"/>
                </a:ext>
              </a:extLst>
            </p:cNvPr>
            <p:cNvSpPr/>
            <p:nvPr/>
          </p:nvSpPr>
          <p:spPr>
            <a:xfrm>
              <a:off x="6346420" y="1510045"/>
              <a:ext cx="91440" cy="91440"/>
            </a:xfrm>
            <a:prstGeom prst="rect">
              <a:avLst/>
            </a:prstGeom>
            <a:solidFill>
              <a:srgbClr val="E38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0779780"/>
      </p:ext>
    </p:extLst>
  </p:cSld>
  <p:clrMapOvr>
    <a:masterClrMapping/>
  </p:clrMapOvr>
  <p:transition spd="slow" advTm="24725"/>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557977" y="2524051"/>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557977" y="2981251"/>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3" name="Content Placeholder 2">
            <a:extLst>
              <a:ext uri="{FF2B5EF4-FFF2-40B4-BE49-F238E27FC236}">
                <a16:creationId xmlns:a16="http://schemas.microsoft.com/office/drawing/2014/main" id="{20CA785C-C1FE-8C5A-8A05-57905FB1D28E}"/>
              </a:ext>
            </a:extLst>
          </p:cNvPr>
          <p:cNvSpPr>
            <a:spLocks noGrp="1"/>
          </p:cNvSpPr>
          <p:nvPr>
            <p:ph sz="half" idx="2"/>
          </p:nvPr>
        </p:nvSpPr>
        <p:spPr>
          <a:xfrm>
            <a:off x="323851" y="1184224"/>
            <a:ext cx="5162549" cy="3585203"/>
          </a:xfrm>
        </p:spPr>
        <p:txBody>
          <a:bodyPr>
            <a:noAutofit/>
          </a:bodyPr>
          <a:lstStyle/>
          <a:p>
            <a:pPr>
              <a:lnSpc>
                <a:spcPts val="1700"/>
              </a:lnSpc>
            </a:pPr>
            <a:r>
              <a:rPr lang="en-US" sz="1400" b="1" dirty="0"/>
              <a:t>Background</a:t>
            </a:r>
          </a:p>
          <a:p>
            <a:pPr lvl="1">
              <a:lnSpc>
                <a:spcPts val="1700"/>
              </a:lnSpc>
            </a:pPr>
            <a:r>
              <a:rPr lang="en-US" sz="1400" dirty="0"/>
              <a:t>Randomized, double-blind, active-controlled, phase 3 study evaluating the efficacy and safety of </a:t>
            </a:r>
            <a:r>
              <a:rPr lang="en-US" sz="1400" dirty="0" err="1"/>
              <a:t>bictegravir</a:t>
            </a:r>
            <a:r>
              <a:rPr lang="en-US" sz="1400" dirty="0"/>
              <a:t>-tenofovir alafenamide-emtricitabine versus dolutegravir-abacavir-lamivudine for treatment-naïve adults with HIV</a:t>
            </a:r>
          </a:p>
          <a:p>
            <a:pPr>
              <a:lnSpc>
                <a:spcPts val="1700"/>
              </a:lnSpc>
              <a:spcBef>
                <a:spcPts val="800"/>
              </a:spcBef>
            </a:pPr>
            <a:r>
              <a:rPr lang="en-US" sz="1400" b="1" dirty="0"/>
              <a:t>Inclusion Criteria</a:t>
            </a:r>
          </a:p>
          <a:p>
            <a:pPr lvl="1">
              <a:lnSpc>
                <a:spcPts val="1700"/>
              </a:lnSpc>
            </a:pPr>
            <a:r>
              <a:rPr lang="en-US" sz="1400" dirty="0"/>
              <a:t>Age &gt;18 years</a:t>
            </a:r>
          </a:p>
          <a:p>
            <a:pPr lvl="1">
              <a:lnSpc>
                <a:spcPts val="1700"/>
              </a:lnSpc>
            </a:pPr>
            <a:r>
              <a:rPr lang="en-US" sz="1400" dirty="0"/>
              <a:t>Antiretroviral-naïve (or ≤10 days of treatment)</a:t>
            </a:r>
          </a:p>
          <a:p>
            <a:pPr lvl="1">
              <a:lnSpc>
                <a:spcPts val="1700"/>
              </a:lnSpc>
            </a:pPr>
            <a:r>
              <a:rPr lang="en-US" sz="1400" dirty="0"/>
              <a:t>HIV RNA ≥500 copies/mL</a:t>
            </a:r>
          </a:p>
          <a:p>
            <a:pPr lvl="1">
              <a:lnSpc>
                <a:spcPts val="1700"/>
              </a:lnSpc>
            </a:pPr>
            <a:r>
              <a:rPr lang="en-US" sz="1400" dirty="0"/>
              <a:t>eGFR ≥50 mL/min</a:t>
            </a:r>
          </a:p>
          <a:p>
            <a:pPr lvl="1">
              <a:lnSpc>
                <a:spcPts val="1700"/>
              </a:lnSpc>
            </a:pPr>
            <a:r>
              <a:rPr lang="en-US" sz="1400" dirty="0"/>
              <a:t>HLA B*5701 negative</a:t>
            </a:r>
          </a:p>
          <a:p>
            <a:pPr lvl="1">
              <a:lnSpc>
                <a:spcPts val="1700"/>
              </a:lnSpc>
            </a:pPr>
            <a:r>
              <a:rPr lang="en-US" sz="1400" dirty="0"/>
              <a:t>No chronic HBV infection</a:t>
            </a:r>
          </a:p>
          <a:p>
            <a:pPr>
              <a:lnSpc>
                <a:spcPts val="1700"/>
              </a:lnSpc>
              <a:spcBef>
                <a:spcPts val="800"/>
              </a:spcBef>
            </a:pPr>
            <a:r>
              <a:rPr lang="en-US" sz="1400" b="1" dirty="0"/>
              <a:t>Regimens</a:t>
            </a:r>
          </a:p>
          <a:p>
            <a:pPr lvl="1">
              <a:lnSpc>
                <a:spcPts val="1700"/>
              </a:lnSpc>
            </a:pPr>
            <a:r>
              <a:rPr lang="en-US" sz="1400" dirty="0" err="1"/>
              <a:t>Bictegravir</a:t>
            </a:r>
            <a:r>
              <a:rPr lang="en-US" sz="1400" dirty="0"/>
              <a:t>-TAF-FTC (50/25/200 mg)</a:t>
            </a:r>
          </a:p>
          <a:p>
            <a:pPr lvl="1">
              <a:lnSpc>
                <a:spcPts val="1700"/>
              </a:lnSpc>
            </a:pPr>
            <a:r>
              <a:rPr lang="en-US" sz="1400" dirty="0"/>
              <a:t>Dolutegravir-ABC-3TC (50/600/300 mg)</a:t>
            </a:r>
          </a:p>
          <a:p>
            <a:pPr>
              <a:lnSpc>
                <a:spcPts val="1700"/>
              </a:lnSpc>
            </a:pPr>
            <a:endParaRPr lang="en-US" sz="1400" dirty="0"/>
          </a:p>
          <a:p>
            <a:pPr>
              <a:lnSpc>
                <a:spcPts val="1700"/>
              </a:lnSpc>
            </a:pPr>
            <a:endParaRPr lang="en-US" sz="1400" dirty="0"/>
          </a:p>
          <a:p>
            <a:pPr>
              <a:lnSpc>
                <a:spcPts val="1700"/>
              </a:lnSpc>
            </a:pPr>
            <a:endParaRPr lang="en-US" sz="1400" dirty="0"/>
          </a:p>
        </p:txBody>
      </p:sp>
      <p:sp>
        <p:nvSpPr>
          <p:cNvPr id="2" name="Title 1"/>
          <p:cNvSpPr>
            <a:spLocks noGrp="1"/>
          </p:cNvSpPr>
          <p:nvPr>
            <p:ph type="title"/>
          </p:nvPr>
        </p:nvSpPr>
        <p:spPr/>
        <p:txBody>
          <a:bodyPr>
            <a:normAutofit/>
          </a:bodyPr>
          <a:lstStyle/>
          <a:p>
            <a:r>
              <a:rPr lang="en-US" sz="2000" dirty="0"/>
              <a:t>BIC-TAF-FTC </a:t>
            </a:r>
            <a:r>
              <a:rPr lang="en-US" sz="2000" dirty="0">
                <a:ea typeface="ＭＳ Ｐゴシック" pitchFamily="22" charset="-128"/>
                <a:cs typeface="ＭＳ Ｐゴシック" pitchFamily="22" charset="-128"/>
              </a:rPr>
              <a:t>versus </a:t>
            </a:r>
            <a:r>
              <a:rPr lang="en-US" sz="2000" dirty="0"/>
              <a:t>DTG-ABC-3TC as Initial Therapy</a:t>
            </a:r>
            <a:br>
              <a:rPr lang="en-US" sz="2000" dirty="0">
                <a:ea typeface="ＭＳ Ｐゴシック" pitchFamily="31" charset="-128"/>
                <a:cs typeface="ＭＳ Ｐゴシック" pitchFamily="31" charset="-128"/>
              </a:rPr>
            </a:br>
            <a:r>
              <a:rPr lang="en-US" sz="2000" dirty="0"/>
              <a:t>GS-380-1489: Design</a:t>
            </a:r>
          </a:p>
        </p:txBody>
      </p:sp>
      <p:sp>
        <p:nvSpPr>
          <p:cNvPr id="6" name="Content Placeholder 5"/>
          <p:cNvSpPr>
            <a:spLocks noGrp="1"/>
          </p:cNvSpPr>
          <p:nvPr>
            <p:ph type="body" sz="quarter" idx="16"/>
          </p:nvPr>
        </p:nvSpPr>
        <p:spPr/>
        <p:txBody>
          <a:bodyPr/>
          <a:lstStyle/>
          <a:p>
            <a:r>
              <a:rPr lang="en-US" dirty="0"/>
              <a:t>Source: Gallant J, et al. </a:t>
            </a:r>
            <a:r>
              <a:rPr lang="fr-FR" dirty="0"/>
              <a:t>Lancet. 2017;390:2063-72.</a:t>
            </a:r>
            <a:endParaRPr lang="en-US" dirty="0"/>
          </a:p>
        </p:txBody>
      </p:sp>
      <p:sp>
        <p:nvSpPr>
          <p:cNvPr id="24" name="Rectangle 7"/>
          <p:cNvSpPr>
            <a:spLocks noChangeArrowheads="1"/>
          </p:cNvSpPr>
          <p:nvPr/>
        </p:nvSpPr>
        <p:spPr bwMode="ltGray">
          <a:xfrm>
            <a:off x="5970354" y="1992631"/>
            <a:ext cx="2737228" cy="818384"/>
          </a:xfrm>
          <a:prstGeom prst="rect">
            <a:avLst/>
          </a:prstGeom>
          <a:solidFill>
            <a:srgbClr val="92D050">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600" b="1" dirty="0" err="1">
                <a:solidFill>
                  <a:srgbClr val="000000"/>
                </a:solidFill>
                <a:latin typeface="Arial"/>
                <a:cs typeface="Arial"/>
              </a:rPr>
              <a:t>Bictegravir</a:t>
            </a:r>
            <a:r>
              <a:rPr lang="en-US" sz="1600" b="1" dirty="0">
                <a:solidFill>
                  <a:srgbClr val="000000"/>
                </a:solidFill>
                <a:latin typeface="Arial"/>
                <a:cs typeface="Arial"/>
              </a:rPr>
              <a:t>-TAF-FTC</a:t>
            </a:r>
          </a:p>
          <a:p>
            <a:pPr algn="ctr"/>
            <a:r>
              <a:rPr lang="en-US" sz="1200" dirty="0">
                <a:solidFill>
                  <a:srgbClr val="000000"/>
                </a:solidFill>
                <a:latin typeface="Arial"/>
                <a:cs typeface="Arial"/>
              </a:rPr>
              <a:t>(n = 314)</a:t>
            </a:r>
          </a:p>
        </p:txBody>
      </p:sp>
      <p:sp>
        <p:nvSpPr>
          <p:cNvPr id="33" name="Rectangle 7"/>
          <p:cNvSpPr>
            <a:spLocks noChangeArrowheads="1"/>
          </p:cNvSpPr>
          <p:nvPr/>
        </p:nvSpPr>
        <p:spPr bwMode="ltGray">
          <a:xfrm>
            <a:off x="5970354" y="3249931"/>
            <a:ext cx="2737228" cy="818384"/>
          </a:xfrm>
          <a:prstGeom prst="rect">
            <a:avLst/>
          </a:prstGeom>
          <a:solidFill>
            <a:srgbClr val="0070C0">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600" b="1" dirty="0">
                <a:solidFill>
                  <a:srgbClr val="000000"/>
                </a:solidFill>
                <a:latin typeface="Arial"/>
                <a:cs typeface="Arial"/>
              </a:rPr>
              <a:t>Dolutegravir-ABC-3TC</a:t>
            </a:r>
          </a:p>
          <a:p>
            <a:pPr algn="ctr"/>
            <a:r>
              <a:rPr lang="en-US" sz="1200" dirty="0">
                <a:solidFill>
                  <a:srgbClr val="000000"/>
                </a:solidFill>
                <a:latin typeface="Arial"/>
                <a:cs typeface="Arial"/>
              </a:rPr>
              <a:t>(n = 315)</a:t>
            </a:r>
          </a:p>
        </p:txBody>
      </p:sp>
    </p:spTree>
    <p:extLst>
      <p:ext uri="{BB962C8B-B14F-4D97-AF65-F5344CB8AC3E}">
        <p14:creationId xmlns:p14="http://schemas.microsoft.com/office/powerpoint/2010/main" val="1255949503"/>
      </p:ext>
    </p:extLst>
  </p:cSld>
  <p:clrMapOvr>
    <a:masterClrMapping/>
  </p:clrMapOvr>
  <p:transition spd="slow" advTm="51552"/>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BIC-TAF-FTC </a:t>
            </a:r>
            <a:r>
              <a:rPr lang="en-US" sz="2000" dirty="0">
                <a:ea typeface="ＭＳ Ｐゴシック" pitchFamily="22" charset="-128"/>
                <a:cs typeface="ＭＳ Ｐゴシック" pitchFamily="22" charset="-128"/>
              </a:rPr>
              <a:t>versus </a:t>
            </a:r>
            <a:r>
              <a:rPr lang="en-US" sz="2000" dirty="0"/>
              <a:t>DTG-ABC-3TC as Initial Therapy</a:t>
            </a:r>
            <a:br>
              <a:rPr lang="en-US" sz="2000" dirty="0">
                <a:ea typeface="ＭＳ Ｐゴシック" pitchFamily="31" charset="-128"/>
                <a:cs typeface="ＭＳ Ｐゴシック" pitchFamily="31" charset="-128"/>
              </a:rPr>
            </a:br>
            <a:r>
              <a:rPr lang="en-US" sz="2000" dirty="0"/>
              <a:t>GS-380-1489: Baseline Characteristics</a:t>
            </a:r>
          </a:p>
        </p:txBody>
      </p:sp>
      <p:sp>
        <p:nvSpPr>
          <p:cNvPr id="6" name="Content Placeholder 5"/>
          <p:cNvSpPr>
            <a:spLocks noGrp="1"/>
          </p:cNvSpPr>
          <p:nvPr>
            <p:ph type="body" sz="quarter" idx="14"/>
          </p:nvPr>
        </p:nvSpPr>
        <p:spPr/>
        <p:txBody>
          <a:bodyPr/>
          <a:lstStyle/>
          <a:p>
            <a:r>
              <a:rPr lang="en-US" dirty="0"/>
              <a:t>Source: Gallant J, et al. </a:t>
            </a:r>
            <a:r>
              <a:rPr lang="fr-FR" dirty="0"/>
              <a:t>Lancet. 2017;390:2063-72.</a:t>
            </a:r>
            <a:endParaRPr lang="en-US" dirty="0"/>
          </a:p>
        </p:txBody>
      </p:sp>
      <p:graphicFrame>
        <p:nvGraphicFramePr>
          <p:cNvPr id="11" name="Group 45"/>
          <p:cNvGraphicFramePr>
            <a:graphicFrameLocks noGrp="1"/>
          </p:cNvGraphicFramePr>
          <p:nvPr>
            <p:extLst>
              <p:ext uri="{D42A27DB-BD31-4B8C-83A1-F6EECF244321}">
                <p14:modId xmlns:p14="http://schemas.microsoft.com/office/powerpoint/2010/main" val="2197229116"/>
              </p:ext>
            </p:extLst>
          </p:nvPr>
        </p:nvGraphicFramePr>
        <p:xfrm>
          <a:off x="674370" y="1078230"/>
          <a:ext cx="7772399" cy="3657602"/>
        </p:xfrm>
        <a:graphic>
          <a:graphicData uri="http://schemas.openxmlformats.org/drawingml/2006/table">
            <a:tbl>
              <a:tblPr>
                <a:effectLst/>
              </a:tblPr>
              <a:tblGrid>
                <a:gridCol w="3501081">
                  <a:extLst>
                    <a:ext uri="{9D8B030D-6E8A-4147-A177-3AD203B41FA5}">
                      <a16:colId xmlns:a16="http://schemas.microsoft.com/office/drawing/2014/main" val="20000"/>
                    </a:ext>
                  </a:extLst>
                </a:gridCol>
                <a:gridCol w="2135659">
                  <a:extLst>
                    <a:ext uri="{9D8B030D-6E8A-4147-A177-3AD203B41FA5}">
                      <a16:colId xmlns:a16="http://schemas.microsoft.com/office/drawing/2014/main" val="20001"/>
                    </a:ext>
                  </a:extLst>
                </a:gridCol>
                <a:gridCol w="2135659">
                  <a:extLst>
                    <a:ext uri="{9D8B030D-6E8A-4147-A177-3AD203B41FA5}">
                      <a16:colId xmlns:a16="http://schemas.microsoft.com/office/drawing/2014/main" val="20002"/>
                    </a:ext>
                  </a:extLst>
                </a:gridCol>
              </a:tblGrid>
              <a:tr h="417417">
                <a:tc gridSpan="3">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a:ln>
                            <a:noFill/>
                          </a:ln>
                          <a:solidFill>
                            <a:schemeClr val="bg1"/>
                          </a:solidFill>
                          <a:effectLst/>
                          <a:latin typeface="Arial"/>
                          <a:ea typeface="ＭＳ Ｐゴシック" pitchFamily="-106" charset="-128"/>
                          <a:cs typeface="Arial"/>
                        </a:rPr>
                        <a:t>Study GS-380-1489 </a:t>
                      </a:r>
                      <a:r>
                        <a:rPr kumimoji="0" lang="en-US" sz="1400" b="1" i="0" u="none" strike="noStrike" cap="none" normalizeH="0" baseline="0" dirty="0">
                          <a:ln>
                            <a:noFill/>
                          </a:ln>
                          <a:solidFill>
                            <a:schemeClr val="bg1"/>
                          </a:solidFill>
                          <a:effectLst/>
                          <a:latin typeface="Arial"/>
                          <a:ea typeface="ＭＳ Ｐゴシック" pitchFamily="-106" charset="-128"/>
                          <a:cs typeface="Arial"/>
                        </a:rPr>
                        <a:t>Baseline Characteristics</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lumOff val="5000"/>
                      </a:schemeClr>
                    </a:solidFill>
                  </a:tcPr>
                </a:tc>
                <a:tc hMerge="1">
                  <a:txBody>
                    <a:bodyPr/>
                    <a:lstStyle/>
                    <a:p>
                      <a:endParaRPr lang="en-US"/>
                    </a:p>
                  </a:txBody>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endParaRPr kumimoji="0" lang="en-US" sz="1800" b="1" i="0" u="none" strike="noStrike" cap="none" normalizeH="0" baseline="0" dirty="0">
                        <a:ln>
                          <a:noFill/>
                        </a:ln>
                        <a:solidFill>
                          <a:schemeClr val="bg1"/>
                        </a:solidFill>
                        <a:effectLst/>
                        <a:latin typeface="Arial" pitchFamily="-106" charset="0"/>
                        <a:ea typeface="ＭＳ Ｐゴシック" pitchFamily="-106" charset="-128"/>
                        <a:cs typeface="ＭＳ Ｐゴシック" pitchFamily="-106" charset="-128"/>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16191">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Characteristic</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algn="ctr"/>
                      <a:r>
                        <a:rPr kumimoji="0" lang="en-US" sz="1400" b="1" i="0" u="none" strike="noStrike" cap="none" normalizeH="0" baseline="0" dirty="0">
                          <a:ln>
                            <a:noFill/>
                          </a:ln>
                          <a:solidFill>
                            <a:schemeClr val="bg1"/>
                          </a:solidFill>
                          <a:effectLst/>
                          <a:latin typeface="Arial"/>
                          <a:ea typeface="ＭＳ Ｐゴシック" pitchFamily="-106" charset="-128"/>
                          <a:cs typeface="Arial"/>
                        </a:rPr>
                        <a:t>BIC-TAF-FTC</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314)</a:t>
                      </a:r>
                      <a:endParaRPr lang="en-US" sz="1200" b="0" dirty="0">
                        <a:solidFill>
                          <a:schemeClr val="bg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597F31"/>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DTG-ABC-3TC</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315)</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369427">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Median age, years (range)</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20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31 (18-71)</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7F31">
                        <a:alpha val="20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32 (18-68)</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0000"/>
                      </a:srgbClr>
                    </a:solidFill>
                  </a:tcPr>
                </a:tc>
                <a:extLst>
                  <a:ext uri="{0D108BD9-81ED-4DB2-BD59-A6C34878D82A}">
                    <a16:rowId xmlns:a16="http://schemas.microsoft.com/office/drawing/2014/main" val="10002"/>
                  </a:ext>
                </a:extLst>
              </a:tr>
              <a:tr h="369427">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Male/Female,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35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91/9</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7F31">
                        <a:alpha val="35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90/10</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35000"/>
                      </a:srgbClr>
                    </a:solidFill>
                  </a:tcPr>
                </a:tc>
                <a:extLst>
                  <a:ext uri="{0D108BD9-81ED-4DB2-BD59-A6C34878D82A}">
                    <a16:rowId xmlns:a16="http://schemas.microsoft.com/office/drawing/2014/main" val="10003"/>
                  </a:ext>
                </a:extLst>
              </a:tr>
              <a:tr h="369427">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Black or African descent,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20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36</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7F31">
                        <a:alpha val="20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36</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0000"/>
                      </a:srgbClr>
                    </a:solidFill>
                  </a:tcPr>
                </a:tc>
                <a:extLst>
                  <a:ext uri="{0D108BD9-81ED-4DB2-BD59-A6C34878D82A}">
                    <a16:rowId xmlns:a16="http://schemas.microsoft.com/office/drawing/2014/main" val="10004"/>
                  </a:ext>
                </a:extLst>
              </a:tr>
              <a:tr h="369427">
                <a:tc>
                  <a:txBody>
                    <a:bodyPr/>
                    <a:lstStyle/>
                    <a:p>
                      <a:pPr marL="0" marR="0" lvl="0" indent="0" algn="l" defTabSz="457200" rtl="0" eaLnBrk="0" fontAlgn="base" latinLnBrk="0" hangingPunct="0">
                        <a:lnSpc>
                          <a:spcPct val="100000"/>
                        </a:lnSpc>
                        <a:spcBef>
                          <a:spcPct val="0"/>
                        </a:spcBef>
                        <a:spcAft>
                          <a:spcPct val="0"/>
                        </a:spcAft>
                        <a:buClrTx/>
                        <a:buSzTx/>
                        <a:buFontTx/>
                        <a:buNone/>
                        <a:tabLst/>
                      </a:pPr>
                      <a:r>
                        <a:rPr lang="en-US" sz="1400" kern="1200" dirty="0">
                          <a:solidFill>
                            <a:schemeClr val="tx1"/>
                          </a:solidFill>
                          <a:effectLst/>
                          <a:latin typeface="Arial"/>
                          <a:ea typeface="+mn-ea"/>
                          <a:cs typeface="Arial"/>
                        </a:rPr>
                        <a:t>HIV RNA &gt;100,000 copies/mL,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35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17</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7F31">
                        <a:alpha val="35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16</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35000"/>
                      </a:srgbClr>
                    </a:solidFill>
                  </a:tcPr>
                </a:tc>
                <a:extLst>
                  <a:ext uri="{0D108BD9-81ED-4DB2-BD59-A6C34878D82A}">
                    <a16:rowId xmlns:a16="http://schemas.microsoft.com/office/drawing/2014/main" val="10005"/>
                  </a:ext>
                </a:extLst>
              </a:tr>
              <a:tr h="369427">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CD4 count &lt;200 cells/mm</a:t>
                      </a:r>
                      <a:r>
                        <a:rPr lang="en-US" sz="1400" kern="1200" baseline="30000" dirty="0">
                          <a:solidFill>
                            <a:schemeClr val="tx1"/>
                          </a:solidFill>
                          <a:effectLst/>
                          <a:latin typeface="Arial"/>
                          <a:ea typeface="+mn-ea"/>
                          <a:cs typeface="Arial"/>
                        </a:rPr>
                        <a:t>3</a:t>
                      </a:r>
                      <a:r>
                        <a:rPr lang="en-US" sz="1400" kern="1200" dirty="0">
                          <a:solidFill>
                            <a:schemeClr val="tx1"/>
                          </a:solidFill>
                          <a:effectLst/>
                          <a:latin typeface="Arial"/>
                          <a:ea typeface="+mn-ea"/>
                          <a:cs typeface="Arial"/>
                        </a:rPr>
                        <a:t>,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20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11</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7F31">
                        <a:alpha val="20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10</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0000"/>
                      </a:srgbClr>
                    </a:solidFill>
                  </a:tcPr>
                </a:tc>
                <a:extLst>
                  <a:ext uri="{0D108BD9-81ED-4DB2-BD59-A6C34878D82A}">
                    <a16:rowId xmlns:a16="http://schemas.microsoft.com/office/drawing/2014/main" val="10006"/>
                  </a:ext>
                </a:extLst>
              </a:tr>
              <a:tr h="369427">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Median </a:t>
                      </a:r>
                      <a:r>
                        <a:rPr lang="en-US" sz="1400" kern="1200" dirty="0" err="1">
                          <a:solidFill>
                            <a:schemeClr val="tx1"/>
                          </a:solidFill>
                          <a:effectLst/>
                          <a:latin typeface="Arial"/>
                          <a:ea typeface="+mn-ea"/>
                          <a:cs typeface="Arial"/>
                        </a:rPr>
                        <a:t>CrCl</a:t>
                      </a:r>
                      <a:r>
                        <a:rPr lang="en-US" sz="1400" kern="1200" dirty="0">
                          <a:solidFill>
                            <a:schemeClr val="tx1"/>
                          </a:solidFill>
                          <a:effectLst/>
                          <a:latin typeface="Arial"/>
                          <a:ea typeface="+mn-ea"/>
                          <a:cs typeface="Arial"/>
                        </a:rPr>
                        <a:t>, mL/min</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35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125.9</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97F31">
                        <a:alpha val="35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123.0</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70C0">
                        <a:alpha val="35000"/>
                      </a:srgbClr>
                    </a:solidFill>
                  </a:tcPr>
                </a:tc>
                <a:extLst>
                  <a:ext uri="{0D108BD9-81ED-4DB2-BD59-A6C34878D82A}">
                    <a16:rowId xmlns:a16="http://schemas.microsoft.com/office/drawing/2014/main" val="10007"/>
                  </a:ext>
                </a:extLst>
              </a:tr>
              <a:tr h="307432">
                <a:tc gridSpan="3">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r>
                        <a:rPr lang="en-US" sz="1100" dirty="0">
                          <a:latin typeface="+mn-lt"/>
                        </a:rPr>
                        <a:t>Abbreviations: </a:t>
                      </a:r>
                      <a:r>
                        <a:rPr lang="en-US" sz="1100" dirty="0" err="1">
                          <a:latin typeface="+mn-lt"/>
                        </a:rPr>
                        <a:t>CrCl</a:t>
                      </a:r>
                      <a:r>
                        <a:rPr lang="en-US" sz="1100" dirty="0">
                          <a:latin typeface="+mn-lt"/>
                        </a:rPr>
                        <a:t> = </a:t>
                      </a:r>
                      <a:r>
                        <a:rPr lang="en-US" sz="1100" dirty="0" err="1">
                          <a:latin typeface="+mn-lt"/>
                        </a:rPr>
                        <a:t>creatinine</a:t>
                      </a:r>
                      <a:r>
                        <a:rPr lang="en-US" sz="1100" dirty="0">
                          <a:latin typeface="+mn-lt"/>
                        </a:rPr>
                        <a:t> clearance</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2690E">
                        <a:alpha val="10000"/>
                      </a:srgbClr>
                    </a:solidFill>
                  </a:tcPr>
                </a:tc>
                <a:tc hMerge="1">
                  <a:txBody>
                    <a:bodyPr/>
                    <a:lstStyle/>
                    <a:p>
                      <a:pPr algn="ctr">
                        <a:lnSpc>
                          <a:spcPct val="80000"/>
                        </a:lnSpc>
                        <a:spcBef>
                          <a:spcPct val="67000"/>
                        </a:spcBef>
                        <a:buFont typeface="Symbol" charset="0"/>
                        <a:buNone/>
                        <a:defRPr/>
                      </a:pPr>
                      <a:endParaRPr lang="en-US" sz="1800" b="0" dirty="0">
                        <a:solidFill>
                          <a:schemeClr val="tx1"/>
                        </a:solidFill>
                        <a:latin typeface="Arial"/>
                        <a:cs typeface="Arial"/>
                      </a:endParaRPr>
                    </a:p>
                  </a:txBody>
                  <a:tcPr marL="182880" marR="182880"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solidFill>
                      <a:srgbClr val="D9D9D9"/>
                    </a:solidFill>
                  </a:tcPr>
                </a:tc>
                <a:tc hMerge="1">
                  <a:txBody>
                    <a:bodyPr/>
                    <a:lstStyle/>
                    <a:p>
                      <a:pPr algn="ctr">
                        <a:lnSpc>
                          <a:spcPct val="80000"/>
                        </a:lnSpc>
                        <a:spcBef>
                          <a:spcPct val="67000"/>
                        </a:spcBef>
                        <a:buFont typeface="Symbol" charset="0"/>
                        <a:buNone/>
                        <a:defRPr/>
                      </a:pPr>
                      <a:endParaRPr lang="en-US" sz="1800" b="0" dirty="0">
                        <a:solidFill>
                          <a:schemeClr val="tx1"/>
                        </a:solidFill>
                        <a:latin typeface="Arial"/>
                        <a:cs typeface="Arial"/>
                      </a:endParaRPr>
                    </a:p>
                  </a:txBody>
                  <a:tcPr marL="182880" marR="182880" anchor="ctr" horzOverflow="overflow">
                    <a:lnL w="127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62468818"/>
      </p:ext>
    </p:extLst>
  </p:cSld>
  <p:clrMapOvr>
    <a:masterClrMapping/>
  </p:clrMapOvr>
  <p:transition spd="slow" advTm="9312"/>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BIC-TAF-FTC </a:t>
            </a:r>
            <a:r>
              <a:rPr lang="en-US" sz="2000" dirty="0">
                <a:ea typeface="ＭＳ Ｐゴシック" pitchFamily="22" charset="-128"/>
                <a:cs typeface="ＭＳ Ｐゴシック" pitchFamily="22" charset="-128"/>
              </a:rPr>
              <a:t>versus</a:t>
            </a:r>
            <a:r>
              <a:rPr lang="en-US" sz="2000" dirty="0"/>
              <a:t> DTG-ABC-3TC as Initial Therapy</a:t>
            </a:r>
            <a:br>
              <a:rPr lang="en-US" sz="2000" dirty="0">
                <a:ea typeface="ＭＳ Ｐゴシック" pitchFamily="31" charset="-128"/>
                <a:cs typeface="ＭＳ Ｐゴシック" pitchFamily="31" charset="-128"/>
              </a:rPr>
            </a:br>
            <a:r>
              <a:rPr lang="en-US" sz="2000" dirty="0"/>
              <a:t>GS-380-1489: Results</a:t>
            </a:r>
          </a:p>
        </p:txBody>
      </p:sp>
      <p:sp>
        <p:nvSpPr>
          <p:cNvPr id="6" name="Content Placeholder 5"/>
          <p:cNvSpPr>
            <a:spLocks noGrp="1"/>
          </p:cNvSpPr>
          <p:nvPr>
            <p:ph type="body" sz="quarter" idx="15"/>
          </p:nvPr>
        </p:nvSpPr>
        <p:spPr/>
        <p:txBody>
          <a:bodyPr/>
          <a:lstStyle/>
          <a:p>
            <a:r>
              <a:rPr lang="en-US" dirty="0"/>
              <a:t>Week 48 Virologic Response (Intention-to-Treat Analysis)</a:t>
            </a:r>
          </a:p>
        </p:txBody>
      </p:sp>
      <p:sp>
        <p:nvSpPr>
          <p:cNvPr id="3" name="Text Placeholder 2"/>
          <p:cNvSpPr>
            <a:spLocks noGrp="1"/>
          </p:cNvSpPr>
          <p:nvPr>
            <p:ph type="body" sz="quarter" idx="16"/>
          </p:nvPr>
        </p:nvSpPr>
        <p:spPr/>
        <p:txBody>
          <a:bodyPr/>
          <a:lstStyle/>
          <a:p>
            <a:r>
              <a:rPr lang="en-US" dirty="0"/>
              <a:t>Source: Gallant J, et al. </a:t>
            </a:r>
            <a:r>
              <a:rPr lang="fr-FR" dirty="0"/>
              <a:t>Lancet. 2017;390:2063-72.</a:t>
            </a:r>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3237620041"/>
              </p:ext>
            </p:extLst>
          </p:nvPr>
        </p:nvGraphicFramePr>
        <p:xfrm>
          <a:off x="644745" y="1317267"/>
          <a:ext cx="7839456" cy="32918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188431" y="4216953"/>
            <a:ext cx="914400" cy="242374"/>
          </a:xfrm>
          <a:prstGeom prst="rect">
            <a:avLst/>
          </a:prstGeom>
          <a:noFill/>
        </p:spPr>
        <p:txBody>
          <a:bodyPr wrap="square" rtlCol="0" anchor="ctr" anchorCtr="1">
            <a:spAutoFit/>
          </a:bodyPr>
          <a:lstStyle/>
          <a:p>
            <a:r>
              <a:rPr lang="en-US" sz="975" dirty="0">
                <a:solidFill>
                  <a:srgbClr val="FFFFFF"/>
                </a:solidFill>
                <a:latin typeface="Arial"/>
              </a:rPr>
              <a:t>290/314</a:t>
            </a:r>
          </a:p>
        </p:txBody>
      </p:sp>
      <p:sp>
        <p:nvSpPr>
          <p:cNvPr id="9" name="TextBox 8"/>
          <p:cNvSpPr txBox="1"/>
          <p:nvPr/>
        </p:nvSpPr>
        <p:spPr>
          <a:xfrm>
            <a:off x="5678381" y="4199618"/>
            <a:ext cx="914400" cy="242374"/>
          </a:xfrm>
          <a:prstGeom prst="rect">
            <a:avLst/>
          </a:prstGeom>
          <a:noFill/>
        </p:spPr>
        <p:txBody>
          <a:bodyPr wrap="square" rtlCol="0" anchor="ctr" anchorCtr="1">
            <a:spAutoFit/>
          </a:bodyPr>
          <a:lstStyle/>
          <a:p>
            <a:r>
              <a:rPr lang="en-US" sz="975" dirty="0">
                <a:solidFill>
                  <a:srgbClr val="FFFFFF"/>
                </a:solidFill>
                <a:latin typeface="Arial"/>
              </a:rPr>
              <a:t>293/315</a:t>
            </a:r>
          </a:p>
        </p:txBody>
      </p:sp>
    </p:spTree>
    <p:extLst>
      <p:ext uri="{BB962C8B-B14F-4D97-AF65-F5344CB8AC3E}">
        <p14:creationId xmlns:p14="http://schemas.microsoft.com/office/powerpoint/2010/main" val="3073067242"/>
      </p:ext>
    </p:extLst>
  </p:cSld>
  <p:clrMapOvr>
    <a:masterClrMapping/>
  </p:clrMapOvr>
  <p:transition spd="slow" advTm="16693"/>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BIC-TAF-FTC </a:t>
            </a:r>
            <a:r>
              <a:rPr lang="en-US" sz="2000" dirty="0">
                <a:ea typeface="ＭＳ Ｐゴシック" pitchFamily="22" charset="-128"/>
                <a:cs typeface="ＭＳ Ｐゴシック" pitchFamily="22" charset="-128"/>
              </a:rPr>
              <a:t>versus</a:t>
            </a:r>
            <a:r>
              <a:rPr lang="en-US" sz="2000" dirty="0"/>
              <a:t> DTG-ABC-3TC as Initial Therapy</a:t>
            </a:r>
            <a:br>
              <a:rPr lang="en-US" sz="2000" dirty="0">
                <a:ea typeface="ＭＳ Ｐゴシック" pitchFamily="31" charset="-128"/>
                <a:cs typeface="ＭＳ Ｐゴシック" pitchFamily="31" charset="-128"/>
              </a:rPr>
            </a:br>
            <a:r>
              <a:rPr lang="en-US" sz="2000" dirty="0"/>
              <a:t>GS-380-1489: Results</a:t>
            </a:r>
          </a:p>
        </p:txBody>
      </p:sp>
      <p:sp>
        <p:nvSpPr>
          <p:cNvPr id="6" name="Content Placeholder 5"/>
          <p:cNvSpPr>
            <a:spLocks noGrp="1"/>
          </p:cNvSpPr>
          <p:nvPr>
            <p:ph type="body" sz="quarter" idx="15"/>
          </p:nvPr>
        </p:nvSpPr>
        <p:spPr/>
        <p:txBody>
          <a:bodyPr/>
          <a:lstStyle/>
          <a:p>
            <a:r>
              <a:rPr lang="en-US" dirty="0"/>
              <a:t>Week 48 Virologic Response (Intention-to-Treat Analysis)</a:t>
            </a:r>
          </a:p>
        </p:txBody>
      </p:sp>
      <p:sp>
        <p:nvSpPr>
          <p:cNvPr id="3" name="Text Placeholder 2"/>
          <p:cNvSpPr>
            <a:spLocks noGrp="1"/>
          </p:cNvSpPr>
          <p:nvPr>
            <p:ph type="body" sz="quarter" idx="16"/>
          </p:nvPr>
        </p:nvSpPr>
        <p:spPr/>
        <p:txBody>
          <a:bodyPr/>
          <a:lstStyle/>
          <a:p>
            <a:r>
              <a:rPr lang="en-US" dirty="0"/>
              <a:t>Source: Gallant J, et al. </a:t>
            </a:r>
            <a:r>
              <a:rPr lang="fr-FR" dirty="0"/>
              <a:t>Lancet. 2017;390:2063-72.</a:t>
            </a:r>
            <a:endParaRPr lang="en-US" dirty="0"/>
          </a:p>
        </p:txBody>
      </p:sp>
      <p:graphicFrame>
        <p:nvGraphicFramePr>
          <p:cNvPr id="11" name="Chart 10"/>
          <p:cNvGraphicFramePr>
            <a:graphicFrameLocks/>
          </p:cNvGraphicFramePr>
          <p:nvPr/>
        </p:nvGraphicFramePr>
        <p:xfrm>
          <a:off x="644745" y="1317267"/>
          <a:ext cx="7839456" cy="32918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188431" y="4216953"/>
            <a:ext cx="914400" cy="242374"/>
          </a:xfrm>
          <a:prstGeom prst="rect">
            <a:avLst/>
          </a:prstGeom>
          <a:noFill/>
        </p:spPr>
        <p:txBody>
          <a:bodyPr wrap="square" rtlCol="0" anchor="ctr" anchorCtr="1">
            <a:spAutoFit/>
          </a:bodyPr>
          <a:lstStyle/>
          <a:p>
            <a:r>
              <a:rPr lang="en-US" sz="975" dirty="0">
                <a:solidFill>
                  <a:srgbClr val="FFFFFF"/>
                </a:solidFill>
                <a:latin typeface="Arial"/>
              </a:rPr>
              <a:t>290/314</a:t>
            </a:r>
          </a:p>
        </p:txBody>
      </p:sp>
      <p:sp>
        <p:nvSpPr>
          <p:cNvPr id="9" name="TextBox 8"/>
          <p:cNvSpPr txBox="1"/>
          <p:nvPr/>
        </p:nvSpPr>
        <p:spPr>
          <a:xfrm>
            <a:off x="5678381" y="4199618"/>
            <a:ext cx="914400" cy="242374"/>
          </a:xfrm>
          <a:prstGeom prst="rect">
            <a:avLst/>
          </a:prstGeom>
          <a:noFill/>
        </p:spPr>
        <p:txBody>
          <a:bodyPr wrap="square" rtlCol="0" anchor="ctr" anchorCtr="1">
            <a:spAutoFit/>
          </a:bodyPr>
          <a:lstStyle/>
          <a:p>
            <a:r>
              <a:rPr lang="en-US" sz="975" dirty="0">
                <a:solidFill>
                  <a:srgbClr val="FFFFFF"/>
                </a:solidFill>
                <a:latin typeface="Arial"/>
              </a:rPr>
              <a:t>293/315</a:t>
            </a:r>
          </a:p>
        </p:txBody>
      </p:sp>
      <p:sp>
        <p:nvSpPr>
          <p:cNvPr id="4" name="TextBox 3">
            <a:extLst>
              <a:ext uri="{FF2B5EF4-FFF2-40B4-BE49-F238E27FC236}">
                <a16:creationId xmlns:a16="http://schemas.microsoft.com/office/drawing/2014/main" id="{6F1263AF-DA6B-3B44-A892-6A7C6C613EFE}"/>
              </a:ext>
            </a:extLst>
          </p:cNvPr>
          <p:cNvSpPr txBox="1"/>
          <p:nvPr/>
        </p:nvSpPr>
        <p:spPr>
          <a:xfrm>
            <a:off x="1515035" y="2918180"/>
            <a:ext cx="6750424" cy="400110"/>
          </a:xfrm>
          <a:prstGeom prst="rect">
            <a:avLst/>
          </a:prstGeom>
          <a:solidFill>
            <a:schemeClr val="tx1">
              <a:alpha val="65000"/>
            </a:schemeClr>
          </a:solidFill>
        </p:spPr>
        <p:txBody>
          <a:bodyPr wrap="square" tIns="91440" bIns="91440" rtlCol="0" anchor="ctr">
            <a:spAutoFit/>
          </a:bodyPr>
          <a:lstStyle/>
          <a:p>
            <a:pPr algn="ctr"/>
            <a:r>
              <a:rPr lang="en-US" sz="1400" dirty="0">
                <a:solidFill>
                  <a:schemeClr val="bg1"/>
                </a:solidFill>
                <a:latin typeface="Arial" panose="020B0604020202020204" pitchFamily="34" charset="0"/>
                <a:cs typeface="Arial" panose="020B0604020202020204" pitchFamily="34" charset="0"/>
              </a:rPr>
              <a:t>No treatment-emergent resistance to any study drug occurred</a:t>
            </a:r>
          </a:p>
        </p:txBody>
      </p:sp>
    </p:spTree>
    <p:extLst>
      <p:ext uri="{BB962C8B-B14F-4D97-AF65-F5344CB8AC3E}">
        <p14:creationId xmlns:p14="http://schemas.microsoft.com/office/powerpoint/2010/main" val="2129169879"/>
      </p:ext>
    </p:extLst>
  </p:cSld>
  <p:clrMapOvr>
    <a:masterClrMapping/>
  </p:clrMapOvr>
  <p:transition spd="slow" advTm="832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solidFill>
                  <a:schemeClr val="accent2">
                    <a:lumMod val="20000"/>
                    <a:lumOff val="80000"/>
                  </a:schemeClr>
                </a:solidFill>
              </a:rPr>
              <a:t>BIC-TAF-FTC </a:t>
            </a:r>
            <a:r>
              <a:rPr lang="en-US" sz="1800" dirty="0">
                <a:solidFill>
                  <a:srgbClr val="E7F1CA"/>
                </a:solidFill>
                <a:ea typeface="ＭＳ Ｐゴシック" pitchFamily="22" charset="-128"/>
                <a:cs typeface="ＭＳ Ｐゴシック" pitchFamily="22" charset="-128"/>
              </a:rPr>
              <a:t>versus </a:t>
            </a:r>
            <a:r>
              <a:rPr lang="en-US" sz="1800" dirty="0">
                <a:solidFill>
                  <a:schemeClr val="accent2">
                    <a:lumMod val="20000"/>
                    <a:lumOff val="80000"/>
                  </a:schemeClr>
                </a:solidFill>
              </a:rPr>
              <a:t>DTG-ABC-3TC as Initial Therapy</a:t>
            </a:r>
            <a:br>
              <a:rPr lang="en-US" sz="1800" dirty="0">
                <a:solidFill>
                  <a:schemeClr val="accent2">
                    <a:lumMod val="20000"/>
                    <a:lumOff val="80000"/>
                  </a:schemeClr>
                </a:solidFill>
                <a:ea typeface="ＭＳ Ｐゴシック" pitchFamily="31" charset="-128"/>
                <a:cs typeface="ＭＳ Ｐゴシック" pitchFamily="31" charset="-128"/>
              </a:rPr>
            </a:br>
            <a:r>
              <a:rPr lang="en-US" sz="2100" dirty="0"/>
              <a:t>GS-380-1489: </a:t>
            </a:r>
            <a:r>
              <a:rPr lang="en-US" sz="2100" dirty="0">
                <a:ea typeface="ＭＳ Ｐゴシック" pitchFamily="31" charset="-128"/>
                <a:cs typeface="ＭＳ Ｐゴシック" pitchFamily="31" charset="-128"/>
              </a:rPr>
              <a:t>Adverse Events</a:t>
            </a:r>
            <a:endParaRPr lang="en-US" sz="2100" dirty="0"/>
          </a:p>
        </p:txBody>
      </p:sp>
      <p:sp>
        <p:nvSpPr>
          <p:cNvPr id="6" name="Content Placeholder 5"/>
          <p:cNvSpPr>
            <a:spLocks noGrp="1"/>
          </p:cNvSpPr>
          <p:nvPr>
            <p:ph type="body" sz="quarter" idx="14"/>
          </p:nvPr>
        </p:nvSpPr>
        <p:spPr/>
        <p:txBody>
          <a:bodyPr/>
          <a:lstStyle/>
          <a:p>
            <a:r>
              <a:rPr lang="en-US" dirty="0"/>
              <a:t>Source: Gallant J, et al. </a:t>
            </a:r>
            <a:r>
              <a:rPr lang="fr-FR" dirty="0"/>
              <a:t>Lancet. 2017;390:2063-72.</a:t>
            </a:r>
            <a:endParaRPr lang="en-US" dirty="0"/>
          </a:p>
        </p:txBody>
      </p:sp>
      <p:graphicFrame>
        <p:nvGraphicFramePr>
          <p:cNvPr id="7" name="Group 65"/>
          <p:cNvGraphicFramePr>
            <a:graphicFrameLocks noGrp="1"/>
          </p:cNvGraphicFramePr>
          <p:nvPr>
            <p:extLst>
              <p:ext uri="{D42A27DB-BD31-4B8C-83A1-F6EECF244321}">
                <p14:modId xmlns:p14="http://schemas.microsoft.com/office/powerpoint/2010/main" val="670766856"/>
              </p:ext>
            </p:extLst>
          </p:nvPr>
        </p:nvGraphicFramePr>
        <p:xfrm>
          <a:off x="914400" y="1048242"/>
          <a:ext cx="7315200" cy="3657599"/>
        </p:xfrm>
        <a:graphic>
          <a:graphicData uri="http://schemas.openxmlformats.org/drawingml/2006/table">
            <a:tbl>
              <a:tblPr>
                <a:effectLst/>
              </a:tblPr>
              <a:tblGrid>
                <a:gridCol w="2641600">
                  <a:extLst>
                    <a:ext uri="{9D8B030D-6E8A-4147-A177-3AD203B41FA5}">
                      <a16:colId xmlns:a16="http://schemas.microsoft.com/office/drawing/2014/main" val="20000"/>
                    </a:ext>
                  </a:extLst>
                </a:gridCol>
                <a:gridCol w="2336800">
                  <a:extLst>
                    <a:ext uri="{9D8B030D-6E8A-4147-A177-3AD203B41FA5}">
                      <a16:colId xmlns:a16="http://schemas.microsoft.com/office/drawing/2014/main" val="20001"/>
                    </a:ext>
                  </a:extLst>
                </a:gridCol>
                <a:gridCol w="2336800">
                  <a:extLst>
                    <a:ext uri="{9D8B030D-6E8A-4147-A177-3AD203B41FA5}">
                      <a16:colId xmlns:a16="http://schemas.microsoft.com/office/drawing/2014/main" val="20002"/>
                    </a:ext>
                  </a:extLst>
                </a:gridCol>
              </a:tblGrid>
              <a:tr h="416179">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Arial" panose="020B0604020202020204" pitchFamily="34" charset="0"/>
                          <a:cs typeface="Arial" panose="020B0604020202020204" pitchFamily="34" charset="0"/>
                        </a:rPr>
                        <a:t>Treatment Emergent Adverse Events</a:t>
                      </a:r>
                      <a:r>
                        <a:rPr lang="en-US" sz="1200" b="1" baseline="0" dirty="0">
                          <a:solidFill>
                            <a:srgbClr val="FFFFFF"/>
                          </a:solidFill>
                          <a:latin typeface="Arial" panose="020B0604020202020204" pitchFamily="34" charset="0"/>
                          <a:cs typeface="Arial" panose="020B0604020202020204" pitchFamily="34" charset="0"/>
                        </a:rPr>
                        <a:t> (AE’s &gt;5%) Through Week 48</a:t>
                      </a:r>
                      <a:endParaRPr lang="en-US" sz="1200" b="1"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572292">
                <a:tc>
                  <a:txBody>
                    <a:bodyPr/>
                    <a:lstStyle/>
                    <a:p>
                      <a:pPr marL="0" indent="0" algn="l">
                        <a:lnSpc>
                          <a:spcPts val="1400"/>
                        </a:lnSpc>
                      </a:pPr>
                      <a:endParaRPr kumimoji="0" lang="en-US" sz="1200" b="1"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lnSpc>
                          <a:spcPts val="1400"/>
                        </a:lnSpc>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BIC-TAF-FTC</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314)</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597F31"/>
                    </a:solidFill>
                  </a:tcPr>
                </a:tc>
                <a:tc>
                  <a:txBody>
                    <a:bodyPr/>
                    <a:lstStyle/>
                    <a:p>
                      <a:pPr marL="0" indent="0" algn="ctr">
                        <a:lnSpc>
                          <a:spcPts val="1400"/>
                        </a:lnSpc>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DTG-ABC-3TC</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315)</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381304">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Diarrhea,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20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7F31">
                        <a:alpha val="20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0000"/>
                      </a:srgbClr>
                    </a:solidFill>
                  </a:tcPr>
                </a:tc>
                <a:extLst>
                  <a:ext uri="{0D108BD9-81ED-4DB2-BD59-A6C34878D82A}">
                    <a16:rowId xmlns:a16="http://schemas.microsoft.com/office/drawing/2014/main" val="10002"/>
                  </a:ext>
                </a:extLst>
              </a:tr>
              <a:tr h="381304">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Headache,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3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7F31">
                        <a:alpha val="3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35000"/>
                      </a:srgbClr>
                    </a:solidFill>
                  </a:tcPr>
                </a:tc>
                <a:extLst>
                  <a:ext uri="{0D108BD9-81ED-4DB2-BD59-A6C34878D82A}">
                    <a16:rowId xmlns:a16="http://schemas.microsoft.com/office/drawing/2014/main" val="10003"/>
                  </a:ext>
                </a:extLst>
              </a:tr>
              <a:tr h="381304">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Nausea,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7F31">
                        <a:alpha val="2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23</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0000"/>
                      </a:srgbClr>
                    </a:solidFill>
                  </a:tcPr>
                </a:tc>
                <a:extLst>
                  <a:ext uri="{0D108BD9-81ED-4DB2-BD59-A6C34878D82A}">
                    <a16:rowId xmlns:a16="http://schemas.microsoft.com/office/drawing/2014/main" val="10004"/>
                  </a:ext>
                </a:extLst>
              </a:tr>
              <a:tr h="381304">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Fatigue,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3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7F31">
                        <a:alpha val="3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35000"/>
                      </a:srgbClr>
                    </a:solidFill>
                  </a:tcPr>
                </a:tc>
                <a:extLst>
                  <a:ext uri="{0D108BD9-81ED-4DB2-BD59-A6C34878D82A}">
                    <a16:rowId xmlns:a16="http://schemas.microsoft.com/office/drawing/2014/main" val="10005"/>
                  </a:ext>
                </a:extLst>
              </a:tr>
              <a:tr h="381304">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Arthralgia,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7F31">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0000"/>
                      </a:srgbClr>
                    </a:solidFill>
                  </a:tcPr>
                </a:tc>
                <a:extLst>
                  <a:ext uri="{0D108BD9-81ED-4DB2-BD59-A6C34878D82A}">
                    <a16:rowId xmlns:a16="http://schemas.microsoft.com/office/drawing/2014/main" val="10006"/>
                  </a:ext>
                </a:extLst>
              </a:tr>
              <a:tr h="381304">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Insomnia, %</a:t>
                      </a:r>
                      <a:endParaRPr lang="en-US" sz="1400" kern="1200" spc="-30" baseline="3000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3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7F31">
                        <a:alpha val="3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35000"/>
                      </a:srgbClr>
                    </a:solidFill>
                  </a:tcPr>
                </a:tc>
                <a:extLst>
                  <a:ext uri="{0D108BD9-81ED-4DB2-BD59-A6C34878D82A}">
                    <a16:rowId xmlns:a16="http://schemas.microsoft.com/office/drawing/2014/main" val="10007"/>
                  </a:ext>
                </a:extLst>
              </a:tr>
              <a:tr h="381304">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Change in </a:t>
                      </a:r>
                      <a:r>
                        <a:rPr lang="en-US" sz="1400" kern="1200" spc="-30" baseline="0" dirty="0" err="1">
                          <a:solidFill>
                            <a:srgbClr val="000000"/>
                          </a:solidFill>
                          <a:latin typeface="Arial" panose="020B0604020202020204" pitchFamily="34" charset="0"/>
                          <a:ea typeface="+mn-ea"/>
                          <a:cs typeface="Arial" panose="020B0604020202020204" pitchFamily="34" charset="0"/>
                        </a:rPr>
                        <a:t>eGFR</a:t>
                      </a:r>
                      <a:r>
                        <a:rPr lang="en-US" sz="1400" kern="1200" spc="-30" baseline="0" dirty="0">
                          <a:solidFill>
                            <a:srgbClr val="000000"/>
                          </a:solidFill>
                          <a:latin typeface="Arial" panose="020B0604020202020204" pitchFamily="34" charset="0"/>
                          <a:ea typeface="+mn-ea"/>
                          <a:cs typeface="Arial" panose="020B0604020202020204" pitchFamily="34" charset="0"/>
                        </a:rPr>
                        <a:t> (mL/min)</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-10.5</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97F31">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-10.8</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70C0">
                        <a:alpha val="20000"/>
                      </a:srgb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971277345"/>
      </p:ext>
    </p:extLst>
  </p:cSld>
  <p:clrMapOvr>
    <a:masterClrMapping/>
  </p:clrMapOvr>
  <p:transition spd="slow" advTm="16245"/>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BIC-TAF-FTC versus DTG-ABC-3TC for Initial Therapy</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GS-380-1489: Results</a:t>
            </a:r>
            <a:endParaRPr lang="en-US" sz="2000" dirty="0"/>
          </a:p>
        </p:txBody>
      </p:sp>
      <p:sp>
        <p:nvSpPr>
          <p:cNvPr id="4" name="Text Placeholder 3"/>
          <p:cNvSpPr>
            <a:spLocks noGrp="1"/>
          </p:cNvSpPr>
          <p:nvPr>
            <p:ph type="body" sz="quarter" idx="15"/>
          </p:nvPr>
        </p:nvSpPr>
        <p:spPr/>
        <p:txBody>
          <a:bodyPr/>
          <a:lstStyle/>
          <a:p>
            <a:r>
              <a:rPr lang="en-US" dirty="0"/>
              <a:t>Change in Markers of Proximal </a:t>
            </a:r>
            <a:r>
              <a:rPr lang="en-US" dirty="0" err="1"/>
              <a:t>Tubulopathy</a:t>
            </a:r>
            <a:r>
              <a:rPr lang="en-US" dirty="0"/>
              <a:t> at 48 Weeks</a:t>
            </a:r>
          </a:p>
        </p:txBody>
      </p:sp>
      <p:sp>
        <p:nvSpPr>
          <p:cNvPr id="7" name="Content Placeholder 6"/>
          <p:cNvSpPr>
            <a:spLocks noGrp="1"/>
          </p:cNvSpPr>
          <p:nvPr>
            <p:ph type="body" sz="quarter" idx="16"/>
          </p:nvPr>
        </p:nvSpPr>
        <p:spPr/>
        <p:txBody>
          <a:bodyPr/>
          <a:lstStyle/>
          <a:p>
            <a:r>
              <a:rPr lang="en-US" dirty="0"/>
              <a:t>Source: Gallant J, et al. </a:t>
            </a:r>
            <a:r>
              <a:rPr lang="fr-FR" dirty="0"/>
              <a:t>Lancet. 2017;390:2063-72.</a:t>
            </a:r>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1639019975"/>
              </p:ext>
            </p:extLst>
          </p:nvPr>
        </p:nvGraphicFramePr>
        <p:xfrm>
          <a:off x="457200" y="1482652"/>
          <a:ext cx="8229600" cy="329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7827877"/>
      </p:ext>
    </p:extLst>
  </p:cSld>
  <p:clrMapOvr>
    <a:masterClrMapping/>
  </p:clrMapOvr>
  <p:transition spd="slow" advTm="1506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8069-0313-E648-BFAF-20F3E21E1842}"/>
              </a:ext>
            </a:extLst>
          </p:cNvPr>
          <p:cNvSpPr>
            <a:spLocks noGrp="1"/>
          </p:cNvSpPr>
          <p:nvPr>
            <p:ph type="title"/>
          </p:nvPr>
        </p:nvSpPr>
        <p:spPr/>
        <p:txBody>
          <a:bodyPr/>
          <a:lstStyle/>
          <a:p>
            <a:r>
              <a:rPr lang="en-US" dirty="0"/>
              <a:t>Dr. </a:t>
            </a:r>
            <a:r>
              <a:rPr lang="en-US" dirty="0" err="1"/>
              <a:t>Kalapila</a:t>
            </a:r>
            <a:r>
              <a:rPr lang="en-US" dirty="0"/>
              <a:t> has no financial conflicts of interest or disclosures.</a:t>
            </a:r>
          </a:p>
        </p:txBody>
      </p:sp>
    </p:spTree>
    <p:extLst>
      <p:ext uri="{BB962C8B-B14F-4D97-AF65-F5344CB8AC3E}">
        <p14:creationId xmlns:p14="http://schemas.microsoft.com/office/powerpoint/2010/main" val="2328250722"/>
      </p:ext>
    </p:extLst>
  </p:cSld>
  <p:clrMapOvr>
    <a:masterClrMapping/>
  </p:clrMapOvr>
  <p:transition spd="slow" advTm="2869"/>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BIC-TAF-FTC versus DTG-ABC-3TC for Initial Therapy</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GS-380-1489: Results</a:t>
            </a:r>
            <a:endParaRPr lang="en-US" sz="2000" dirty="0"/>
          </a:p>
        </p:txBody>
      </p:sp>
      <p:sp>
        <p:nvSpPr>
          <p:cNvPr id="4" name="Text Placeholder 3"/>
          <p:cNvSpPr>
            <a:spLocks noGrp="1"/>
          </p:cNvSpPr>
          <p:nvPr>
            <p:ph type="body" sz="quarter" idx="15"/>
          </p:nvPr>
        </p:nvSpPr>
        <p:spPr/>
        <p:txBody>
          <a:bodyPr/>
          <a:lstStyle/>
          <a:p>
            <a:r>
              <a:rPr lang="en-US" dirty="0"/>
              <a:t>Change in Bone Mineral Density at 48 Weeks</a:t>
            </a:r>
          </a:p>
        </p:txBody>
      </p:sp>
      <p:sp>
        <p:nvSpPr>
          <p:cNvPr id="7" name="Content Placeholder 6"/>
          <p:cNvSpPr>
            <a:spLocks noGrp="1"/>
          </p:cNvSpPr>
          <p:nvPr>
            <p:ph type="body" sz="quarter" idx="16"/>
          </p:nvPr>
        </p:nvSpPr>
        <p:spPr/>
        <p:txBody>
          <a:bodyPr/>
          <a:lstStyle/>
          <a:p>
            <a:r>
              <a:rPr lang="en-US" dirty="0"/>
              <a:t>Source: Gallant J, et al. </a:t>
            </a:r>
            <a:r>
              <a:rPr lang="fr-FR" dirty="0"/>
              <a:t>Lancet. 2017;390:2063-72.</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4063361644"/>
              </p:ext>
            </p:extLst>
          </p:nvPr>
        </p:nvGraphicFramePr>
        <p:xfrm>
          <a:off x="457200" y="1400290"/>
          <a:ext cx="8229600" cy="3383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3531499"/>
      </p:ext>
    </p:extLst>
  </p:cSld>
  <p:clrMapOvr>
    <a:masterClrMapping/>
  </p:clrMapOvr>
  <p:transition spd="slow" advTm="1249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976694826"/>
              </p:ext>
            </p:extLst>
          </p:nvPr>
        </p:nvGraphicFramePr>
        <p:xfrm>
          <a:off x="457200" y="1317267"/>
          <a:ext cx="82296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BIC-TAF-FTC versus DTG-ABC-3TC for Initial Therapy</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GS-380-1489: Results</a:t>
            </a:r>
            <a:endParaRPr lang="en-US" sz="2000" dirty="0"/>
          </a:p>
        </p:txBody>
      </p:sp>
      <p:sp>
        <p:nvSpPr>
          <p:cNvPr id="4" name="Text Placeholder 3"/>
          <p:cNvSpPr>
            <a:spLocks noGrp="1"/>
          </p:cNvSpPr>
          <p:nvPr>
            <p:ph type="body" sz="quarter" idx="15"/>
          </p:nvPr>
        </p:nvSpPr>
        <p:spPr/>
        <p:txBody>
          <a:bodyPr/>
          <a:lstStyle/>
          <a:p>
            <a:r>
              <a:rPr lang="en-US" dirty="0"/>
              <a:t>Change in Lipids at 48 Weeks</a:t>
            </a:r>
          </a:p>
        </p:txBody>
      </p:sp>
      <p:sp>
        <p:nvSpPr>
          <p:cNvPr id="7" name="Content Placeholder 6"/>
          <p:cNvSpPr>
            <a:spLocks noGrp="1"/>
          </p:cNvSpPr>
          <p:nvPr>
            <p:ph type="body" sz="quarter" idx="16"/>
          </p:nvPr>
        </p:nvSpPr>
        <p:spPr/>
        <p:txBody>
          <a:bodyPr/>
          <a:lstStyle/>
          <a:p>
            <a:r>
              <a:rPr lang="en-US" dirty="0"/>
              <a:t>Source: Gallant J, et al. </a:t>
            </a:r>
            <a:r>
              <a:rPr lang="fr-FR" dirty="0"/>
              <a:t>Lancet. 2017;390:2063-72.</a:t>
            </a:r>
            <a:endParaRPr lang="en-US" dirty="0"/>
          </a:p>
        </p:txBody>
      </p:sp>
    </p:spTree>
    <p:extLst>
      <p:ext uri="{BB962C8B-B14F-4D97-AF65-F5344CB8AC3E}">
        <p14:creationId xmlns:p14="http://schemas.microsoft.com/office/powerpoint/2010/main" val="36833671"/>
      </p:ext>
    </p:extLst>
  </p:cSld>
  <p:clrMapOvr>
    <a:masterClrMapping/>
  </p:clrMapOvr>
  <p:transition spd="slow" advTm="9802"/>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Dolutegravir-Abacavir-Lamivudine (DTG-ABC-3TC)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STRIIVING: Design</a:t>
            </a:r>
            <a:endParaRPr lang="en-US" sz="2000" dirty="0"/>
          </a:p>
        </p:txBody>
      </p:sp>
      <p:sp>
        <p:nvSpPr>
          <p:cNvPr id="6" name="Content Placeholder 5"/>
          <p:cNvSpPr>
            <a:spLocks noGrp="1"/>
          </p:cNvSpPr>
          <p:nvPr>
            <p:ph type="body" sz="quarter" idx="16"/>
          </p:nvPr>
        </p:nvSpPr>
        <p:spPr/>
        <p:txBody>
          <a:bodyPr/>
          <a:lstStyle/>
          <a:p>
            <a:r>
              <a:rPr lang="en-US" dirty="0"/>
              <a:t>Source: </a:t>
            </a:r>
            <a:r>
              <a:rPr lang="en-US" dirty="0" err="1"/>
              <a:t>Trottier</a:t>
            </a:r>
            <a:r>
              <a:rPr lang="en-US" dirty="0"/>
              <a:t> B, et al.  </a:t>
            </a:r>
            <a:r>
              <a:rPr lang="en-US" dirty="0" err="1"/>
              <a:t>Antivir</a:t>
            </a:r>
            <a:r>
              <a:rPr lang="en-US" dirty="0"/>
              <a:t> Ther. 2017;22:295-305.</a:t>
            </a:r>
            <a:endParaRPr lang="en-US" dirty="0">
              <a:latin typeface="Arial" pitchFamily="22" charset="0"/>
            </a:endParaRPr>
          </a:p>
        </p:txBody>
      </p:sp>
      <p:sp>
        <p:nvSpPr>
          <p:cNvPr id="3" name="Content Placeholder 2">
            <a:extLst>
              <a:ext uri="{FF2B5EF4-FFF2-40B4-BE49-F238E27FC236}">
                <a16:creationId xmlns:a16="http://schemas.microsoft.com/office/drawing/2014/main" id="{AADC02CB-F221-BB56-2F2C-AB7F97B7F4FE}"/>
              </a:ext>
            </a:extLst>
          </p:cNvPr>
          <p:cNvSpPr>
            <a:spLocks noGrp="1"/>
          </p:cNvSpPr>
          <p:nvPr>
            <p:ph sz="half" idx="2"/>
          </p:nvPr>
        </p:nvSpPr>
        <p:spPr>
          <a:xfrm>
            <a:off x="323850" y="1184224"/>
            <a:ext cx="5067355" cy="3298129"/>
          </a:xfrm>
        </p:spPr>
        <p:txBody>
          <a:bodyPr>
            <a:normAutofit/>
          </a:bodyPr>
          <a:lstStyle/>
          <a:p>
            <a:pPr>
              <a:lnSpc>
                <a:spcPts val="1700"/>
              </a:lnSpc>
            </a:pPr>
            <a:r>
              <a:rPr lang="en-US" sz="1400" b="1" dirty="0"/>
              <a:t>Background</a:t>
            </a:r>
            <a:r>
              <a:rPr lang="en-US" sz="1400" dirty="0"/>
              <a:t> </a:t>
            </a:r>
          </a:p>
          <a:p>
            <a:pPr lvl="1">
              <a:lnSpc>
                <a:spcPts val="1700"/>
              </a:lnSpc>
            </a:pPr>
            <a:r>
              <a:rPr lang="en-US" sz="1400" dirty="0"/>
              <a:t>Open-label, randomized study, phase 3 trial comparing switch to dolutegravir-abacavir-lamivudine (DTG-ABC-3TC) versus continuation of baseline ART</a:t>
            </a:r>
          </a:p>
          <a:p>
            <a:pPr>
              <a:lnSpc>
                <a:spcPts val="1700"/>
              </a:lnSpc>
            </a:pPr>
            <a:r>
              <a:rPr lang="en-US" sz="1400" b="1" dirty="0"/>
              <a:t>Inclusion Criteria</a:t>
            </a:r>
            <a:r>
              <a:rPr lang="en-US" sz="1400" dirty="0"/>
              <a:t> (n = 553)</a:t>
            </a:r>
          </a:p>
          <a:p>
            <a:pPr lvl="1">
              <a:lnSpc>
                <a:spcPts val="1700"/>
              </a:lnSpc>
            </a:pPr>
            <a:r>
              <a:rPr lang="en-US" sz="1400" dirty="0"/>
              <a:t>HIV RNA &lt;50 copies/mL on ART</a:t>
            </a:r>
          </a:p>
          <a:p>
            <a:pPr lvl="1">
              <a:lnSpc>
                <a:spcPts val="1700"/>
              </a:lnSpc>
            </a:pPr>
            <a:r>
              <a:rPr lang="en-US" sz="1400" dirty="0"/>
              <a:t>Stable on current ART for ≥6 months</a:t>
            </a:r>
          </a:p>
          <a:p>
            <a:pPr lvl="1">
              <a:lnSpc>
                <a:spcPts val="1700"/>
              </a:lnSpc>
            </a:pPr>
            <a:r>
              <a:rPr lang="en-US" sz="1400" dirty="0"/>
              <a:t>No prior virologic failure</a:t>
            </a:r>
          </a:p>
          <a:p>
            <a:pPr lvl="1">
              <a:lnSpc>
                <a:spcPts val="1700"/>
              </a:lnSpc>
            </a:pPr>
            <a:r>
              <a:rPr lang="en-US" sz="1400" dirty="0"/>
              <a:t>HLA-B*5701 negative</a:t>
            </a:r>
          </a:p>
          <a:p>
            <a:pPr>
              <a:lnSpc>
                <a:spcPts val="1700"/>
              </a:lnSpc>
            </a:pPr>
            <a:r>
              <a:rPr lang="en-US" sz="1400" b="1" dirty="0"/>
              <a:t>Treatment Arms</a:t>
            </a:r>
          </a:p>
          <a:p>
            <a:pPr lvl="1">
              <a:lnSpc>
                <a:spcPts val="1700"/>
              </a:lnSpc>
            </a:pPr>
            <a:r>
              <a:rPr lang="en-US" sz="1400" dirty="0"/>
              <a:t>Switch to DTG-ABC-3TC</a:t>
            </a:r>
          </a:p>
          <a:p>
            <a:pPr lvl="1">
              <a:lnSpc>
                <a:spcPts val="1700"/>
              </a:lnSpc>
            </a:pPr>
            <a:r>
              <a:rPr lang="en-US" sz="1400" dirty="0"/>
              <a:t>Continuation of Baseline ART x 24 weeks, then switch to DTG-ABC-3TC</a:t>
            </a:r>
          </a:p>
          <a:p>
            <a:pPr>
              <a:lnSpc>
                <a:spcPts val="1700"/>
              </a:lnSpc>
            </a:pPr>
            <a:endParaRPr lang="en-US" sz="1400" dirty="0"/>
          </a:p>
          <a:p>
            <a:pPr>
              <a:lnSpc>
                <a:spcPts val="1700"/>
              </a:lnSpc>
            </a:pPr>
            <a:endParaRPr lang="en-US" sz="1400" dirty="0"/>
          </a:p>
        </p:txBody>
      </p:sp>
      <p:sp>
        <p:nvSpPr>
          <p:cNvPr id="24" name="Rectangle 7"/>
          <p:cNvSpPr>
            <a:spLocks noChangeArrowheads="1"/>
          </p:cNvSpPr>
          <p:nvPr/>
        </p:nvSpPr>
        <p:spPr bwMode="ltGray">
          <a:xfrm>
            <a:off x="5870763" y="2052563"/>
            <a:ext cx="2928366" cy="818384"/>
          </a:xfrm>
          <a:prstGeom prst="rect">
            <a:avLst/>
          </a:prstGeom>
          <a:solidFill>
            <a:schemeClr val="accent4">
              <a:lumMod val="40000"/>
              <a:lumOff val="60000"/>
              <a:alpha val="50000"/>
            </a:scheme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lnSpc>
                <a:spcPts val="1350"/>
              </a:lnSpc>
              <a:spcBef>
                <a:spcPts val="750"/>
              </a:spcBef>
            </a:pPr>
            <a:r>
              <a:rPr lang="en-US" sz="1200" i="1" dirty="0">
                <a:latin typeface="Arial"/>
              </a:rPr>
              <a:t>Early Switch Group</a:t>
            </a:r>
          </a:p>
          <a:p>
            <a:pPr algn="ctr">
              <a:lnSpc>
                <a:spcPts val="1350"/>
              </a:lnSpc>
              <a:spcBef>
                <a:spcPts val="750"/>
              </a:spcBef>
            </a:pPr>
            <a:r>
              <a:rPr lang="en-US" sz="1350" b="1" dirty="0">
                <a:solidFill>
                  <a:srgbClr val="000000"/>
                </a:solidFill>
                <a:latin typeface="Arial"/>
                <a:cs typeface="Arial"/>
              </a:rPr>
              <a:t>DTG-ABC-3TC</a:t>
            </a:r>
            <a:br>
              <a:rPr lang="en-US" sz="1350" b="1" dirty="0">
                <a:solidFill>
                  <a:srgbClr val="000000"/>
                </a:solidFill>
                <a:latin typeface="Arial"/>
                <a:cs typeface="Arial"/>
              </a:rPr>
            </a:br>
            <a:r>
              <a:rPr lang="en-US" sz="1050" dirty="0">
                <a:solidFill>
                  <a:srgbClr val="000000"/>
                </a:solidFill>
                <a:latin typeface="Arial"/>
                <a:cs typeface="Arial"/>
              </a:rPr>
              <a:t>(n = 275)</a:t>
            </a:r>
          </a:p>
        </p:txBody>
      </p:sp>
      <p:sp>
        <p:nvSpPr>
          <p:cNvPr id="11" name="Rectangle 25"/>
          <p:cNvSpPr>
            <a:spLocks noChangeArrowheads="1"/>
          </p:cNvSpPr>
          <p:nvPr/>
        </p:nvSpPr>
        <p:spPr bwMode="auto">
          <a:xfrm>
            <a:off x="323850" y="4536370"/>
            <a:ext cx="8820150" cy="284651"/>
          </a:xfrm>
          <a:prstGeom prst="rect">
            <a:avLst/>
          </a:prstGeom>
          <a:solidFill>
            <a:schemeClr val="bg1">
              <a:lumMod val="95000"/>
            </a:schemeClr>
          </a:solidFill>
          <a:ln w="12700">
            <a:noFill/>
            <a:miter lim="800000"/>
            <a:headEnd/>
            <a:tailEnd/>
          </a:ln>
        </p:spPr>
        <p:txBody>
          <a:bodyPr lIns="411480" tIns="34073" rIns="69365" bIns="34073" anchor="ctr">
            <a:prstTxWarp prst="textNoShape">
              <a:avLst/>
            </a:prstTxWarp>
          </a:bodyPr>
          <a:lstStyle/>
          <a:p>
            <a:pPr defTabSz="701279">
              <a:spcBef>
                <a:spcPct val="50000"/>
              </a:spcBef>
            </a:pPr>
            <a:r>
              <a:rPr lang="en-US" sz="1050" dirty="0">
                <a:solidFill>
                  <a:srgbClr val="000000"/>
                </a:solidFill>
                <a:latin typeface="Arial" pitchFamily="22" charset="0"/>
              </a:rPr>
              <a:t>*Baseline antiretroviral therapy (ART) consisting of 2 NRTIs + Anchor drug  (NNRTI, PI, or INSTI) </a:t>
            </a:r>
          </a:p>
        </p:txBody>
      </p:sp>
      <p:sp>
        <p:nvSpPr>
          <p:cNvPr id="10" name="Line 11"/>
          <p:cNvSpPr>
            <a:spLocks noChangeShapeType="1"/>
          </p:cNvSpPr>
          <p:nvPr/>
        </p:nvSpPr>
        <p:spPr bwMode="auto">
          <a:xfrm rot="1169337" flipV="1">
            <a:off x="5464294" y="2446170"/>
            <a:ext cx="290143" cy="460842"/>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450155" y="3078286"/>
            <a:ext cx="313896" cy="407296"/>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4" name="Line 11"/>
          <p:cNvSpPr>
            <a:spLocks noChangeAspect="1" noChangeShapeType="1"/>
          </p:cNvSpPr>
          <p:nvPr/>
        </p:nvSpPr>
        <p:spPr bwMode="auto">
          <a:xfrm rot="1169337">
            <a:off x="7267867" y="1652458"/>
            <a:ext cx="113072" cy="30633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5" name="Line 11"/>
          <p:cNvSpPr>
            <a:spLocks noChangeAspect="1" noChangeShapeType="1"/>
          </p:cNvSpPr>
          <p:nvPr/>
        </p:nvSpPr>
        <p:spPr bwMode="auto">
          <a:xfrm rot="1169337">
            <a:off x="8688875" y="1652458"/>
            <a:ext cx="113072" cy="30633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6" name="Rectangle 15"/>
          <p:cNvSpPr/>
          <p:nvPr/>
        </p:nvSpPr>
        <p:spPr>
          <a:xfrm>
            <a:off x="6800906" y="1378326"/>
            <a:ext cx="971550" cy="2697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Week 24</a:t>
            </a:r>
          </a:p>
        </p:txBody>
      </p:sp>
      <p:sp>
        <p:nvSpPr>
          <p:cNvPr id="17" name="Rectangle 16"/>
          <p:cNvSpPr/>
          <p:nvPr/>
        </p:nvSpPr>
        <p:spPr>
          <a:xfrm>
            <a:off x="8156763" y="1378326"/>
            <a:ext cx="820674" cy="2697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Week 48</a:t>
            </a:r>
          </a:p>
        </p:txBody>
      </p:sp>
      <p:sp>
        <p:nvSpPr>
          <p:cNvPr id="18" name="Rectangle 7"/>
          <p:cNvSpPr>
            <a:spLocks noChangeArrowheads="1"/>
          </p:cNvSpPr>
          <p:nvPr/>
        </p:nvSpPr>
        <p:spPr bwMode="ltGray">
          <a:xfrm>
            <a:off x="5870763" y="3156698"/>
            <a:ext cx="1428750" cy="818384"/>
          </a:xfrm>
          <a:prstGeom prst="rect">
            <a:avLst/>
          </a:prstGeom>
          <a:solidFill>
            <a:srgbClr val="4B7075">
              <a:alpha val="20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lnSpc>
                <a:spcPts val="1350"/>
              </a:lnSpc>
              <a:spcBef>
                <a:spcPts val="750"/>
              </a:spcBef>
            </a:pPr>
            <a:r>
              <a:rPr lang="en-US" sz="1200" i="1" dirty="0">
                <a:latin typeface="Arial"/>
              </a:rPr>
              <a:t>Late Switch Group</a:t>
            </a:r>
          </a:p>
          <a:p>
            <a:pPr algn="ctr">
              <a:lnSpc>
                <a:spcPts val="1350"/>
              </a:lnSpc>
              <a:spcBef>
                <a:spcPts val="750"/>
              </a:spcBef>
            </a:pPr>
            <a:r>
              <a:rPr lang="en-US" sz="1350" b="1" dirty="0">
                <a:solidFill>
                  <a:srgbClr val="000000"/>
                </a:solidFill>
                <a:latin typeface="Arial"/>
                <a:cs typeface="Arial"/>
              </a:rPr>
              <a:t>Baseline ART </a:t>
            </a:r>
            <a:br>
              <a:rPr lang="en-US" sz="1500" b="1" dirty="0">
                <a:solidFill>
                  <a:srgbClr val="000000"/>
                </a:solidFill>
                <a:latin typeface="Arial"/>
                <a:cs typeface="Arial"/>
              </a:rPr>
            </a:br>
            <a:r>
              <a:rPr lang="en-US" sz="1050" dirty="0">
                <a:solidFill>
                  <a:srgbClr val="000000"/>
                </a:solidFill>
                <a:latin typeface="Arial"/>
                <a:cs typeface="Arial"/>
              </a:rPr>
              <a:t>(n = 278)</a:t>
            </a:r>
          </a:p>
        </p:txBody>
      </p:sp>
      <p:sp>
        <p:nvSpPr>
          <p:cNvPr id="19" name="Line 11"/>
          <p:cNvSpPr>
            <a:spLocks noChangeAspect="1" noChangeShapeType="1"/>
          </p:cNvSpPr>
          <p:nvPr/>
        </p:nvSpPr>
        <p:spPr bwMode="auto">
          <a:xfrm rot="1169337">
            <a:off x="5823374" y="1652458"/>
            <a:ext cx="113072" cy="30633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0" name="Rectangle 19"/>
          <p:cNvSpPr/>
          <p:nvPr/>
        </p:nvSpPr>
        <p:spPr>
          <a:xfrm>
            <a:off x="5527863" y="1378326"/>
            <a:ext cx="800100" cy="2697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Week 0</a:t>
            </a:r>
          </a:p>
        </p:txBody>
      </p:sp>
      <p:sp>
        <p:nvSpPr>
          <p:cNvPr id="21" name="Rectangle 7"/>
          <p:cNvSpPr>
            <a:spLocks noChangeArrowheads="1"/>
          </p:cNvSpPr>
          <p:nvPr/>
        </p:nvSpPr>
        <p:spPr bwMode="ltGray">
          <a:xfrm>
            <a:off x="7299513" y="3157192"/>
            <a:ext cx="1543050" cy="818384"/>
          </a:xfrm>
          <a:prstGeom prst="rect">
            <a:avLst/>
          </a:prstGeom>
          <a:solidFill>
            <a:srgbClr val="4B7075">
              <a:alpha val="20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lnSpc>
                <a:spcPts val="1350"/>
              </a:lnSpc>
              <a:spcBef>
                <a:spcPts val="750"/>
              </a:spcBef>
            </a:pPr>
            <a:r>
              <a:rPr lang="en-US" sz="1200" i="1" dirty="0">
                <a:latin typeface="Arial"/>
              </a:rPr>
              <a:t>Late Switch Group</a:t>
            </a:r>
          </a:p>
          <a:p>
            <a:pPr algn="ctr">
              <a:lnSpc>
                <a:spcPts val="1350"/>
              </a:lnSpc>
              <a:spcBef>
                <a:spcPts val="750"/>
              </a:spcBef>
            </a:pPr>
            <a:r>
              <a:rPr lang="en-US" sz="1350" b="1" dirty="0">
                <a:solidFill>
                  <a:srgbClr val="000000"/>
                </a:solidFill>
                <a:latin typeface="Arial"/>
                <a:cs typeface="Arial"/>
              </a:rPr>
              <a:t>DTG-ABC-3TC</a:t>
            </a:r>
            <a:br>
              <a:rPr lang="en-US" sz="1350" b="1" dirty="0">
                <a:solidFill>
                  <a:srgbClr val="000000"/>
                </a:solidFill>
                <a:latin typeface="Arial"/>
                <a:cs typeface="Arial"/>
              </a:rPr>
            </a:br>
            <a:r>
              <a:rPr lang="en-US" sz="1050" dirty="0">
                <a:solidFill>
                  <a:srgbClr val="000000"/>
                </a:solidFill>
                <a:latin typeface="Arial"/>
                <a:cs typeface="Arial"/>
              </a:rPr>
              <a:t>(n = 244)</a:t>
            </a:r>
          </a:p>
        </p:txBody>
      </p:sp>
    </p:spTree>
    <p:extLst>
      <p:ext uri="{BB962C8B-B14F-4D97-AF65-F5344CB8AC3E}">
        <p14:creationId xmlns:p14="http://schemas.microsoft.com/office/powerpoint/2010/main" val="900393728"/>
      </p:ext>
    </p:extLst>
  </p:cSld>
  <p:clrMapOvr>
    <a:masterClrMapping/>
  </p:clrMapOvr>
  <p:transition spd="slow" advTm="44544"/>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Dolutegravir-Abacavir-Lamivudine (DTG-ABC-3TC)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STRIIVING: Results</a:t>
            </a:r>
            <a:endParaRPr lang="en-US" sz="2000" dirty="0"/>
          </a:p>
        </p:txBody>
      </p:sp>
      <p:sp>
        <p:nvSpPr>
          <p:cNvPr id="4" name="Text Placeholder 3"/>
          <p:cNvSpPr>
            <a:spLocks noGrp="1"/>
          </p:cNvSpPr>
          <p:nvPr>
            <p:ph type="body" sz="quarter" idx="15"/>
          </p:nvPr>
        </p:nvSpPr>
        <p:spPr/>
        <p:txBody>
          <a:bodyPr/>
          <a:lstStyle/>
          <a:p>
            <a:r>
              <a:rPr lang="en-US" dirty="0"/>
              <a:t>Week 24 and 48 Virologic Response</a:t>
            </a:r>
          </a:p>
        </p:txBody>
      </p:sp>
      <p:sp>
        <p:nvSpPr>
          <p:cNvPr id="7" name="Content Placeholder 6"/>
          <p:cNvSpPr>
            <a:spLocks noGrp="1"/>
          </p:cNvSpPr>
          <p:nvPr>
            <p:ph type="body" sz="quarter" idx="16"/>
          </p:nvPr>
        </p:nvSpPr>
        <p:spPr/>
        <p:txBody>
          <a:bodyPr/>
          <a:lstStyle/>
          <a:p>
            <a:r>
              <a:rPr lang="en-US" dirty="0"/>
              <a:t>Source: </a:t>
            </a:r>
            <a:r>
              <a:rPr lang="en-US" dirty="0" err="1"/>
              <a:t>Trottier</a:t>
            </a:r>
            <a:r>
              <a:rPr lang="en-US" dirty="0"/>
              <a:t> B, et al.  </a:t>
            </a:r>
            <a:r>
              <a:rPr lang="en-US" dirty="0" err="1"/>
              <a:t>Antivir</a:t>
            </a:r>
            <a:r>
              <a:rPr lang="en-US" dirty="0"/>
              <a:t> </a:t>
            </a:r>
            <a:r>
              <a:rPr lang="en-US" dirty="0" err="1"/>
              <a:t>Ther</a:t>
            </a:r>
            <a:r>
              <a:rPr lang="en-US" dirty="0"/>
              <a:t>. 2017;22:295-305.</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1893255966"/>
              </p:ext>
            </p:extLst>
          </p:nvPr>
        </p:nvGraphicFramePr>
        <p:xfrm>
          <a:off x="465802" y="1389530"/>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330251" y="3996636"/>
            <a:ext cx="678614"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rPr>
              <a:t>234/275</a:t>
            </a:r>
          </a:p>
        </p:txBody>
      </p:sp>
      <p:sp>
        <p:nvSpPr>
          <p:cNvPr id="9" name="Rectangle 8"/>
          <p:cNvSpPr/>
          <p:nvPr/>
        </p:nvSpPr>
        <p:spPr>
          <a:xfrm>
            <a:off x="3461886" y="3996636"/>
            <a:ext cx="678614"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rPr>
              <a:t>245/278</a:t>
            </a:r>
          </a:p>
        </p:txBody>
      </p:sp>
      <p:sp>
        <p:nvSpPr>
          <p:cNvPr id="12" name="Rectangle 11"/>
          <p:cNvSpPr/>
          <p:nvPr/>
        </p:nvSpPr>
        <p:spPr>
          <a:xfrm>
            <a:off x="5867783" y="3996636"/>
            <a:ext cx="678614"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rPr>
              <a:t>228/275</a:t>
            </a:r>
          </a:p>
        </p:txBody>
      </p:sp>
      <p:sp>
        <p:nvSpPr>
          <p:cNvPr id="13" name="Rectangle 12"/>
          <p:cNvSpPr/>
          <p:nvPr/>
        </p:nvSpPr>
        <p:spPr>
          <a:xfrm>
            <a:off x="6989288" y="3996636"/>
            <a:ext cx="678614"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rPr>
              <a:t>224/244</a:t>
            </a:r>
          </a:p>
        </p:txBody>
      </p:sp>
    </p:spTree>
    <p:extLst>
      <p:ext uri="{BB962C8B-B14F-4D97-AF65-F5344CB8AC3E}">
        <p14:creationId xmlns:p14="http://schemas.microsoft.com/office/powerpoint/2010/main" val="2857095372"/>
      </p:ext>
    </p:extLst>
  </p:cSld>
  <p:clrMapOvr>
    <a:masterClrMapping/>
  </p:clrMapOvr>
  <p:transition spd="slow" advTm="26976"/>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E5946B-4BCA-F58F-9AA3-298DF354837B}"/>
              </a:ext>
            </a:extLst>
          </p:cNvPr>
          <p:cNvSpPr/>
          <p:nvPr/>
        </p:nvSpPr>
        <p:spPr>
          <a:xfrm>
            <a:off x="0" y="1091047"/>
            <a:ext cx="9162288" cy="365760"/>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2CAD597-D30B-54C1-A126-58068A5725DF}"/>
              </a:ext>
            </a:extLst>
          </p:cNvPr>
          <p:cNvSpPr/>
          <p:nvPr/>
        </p:nvSpPr>
        <p:spPr>
          <a:xfrm>
            <a:off x="0" y="3356264"/>
            <a:ext cx="9162288" cy="365760"/>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555ED7-0655-3842-9FE5-9D37D25290A5}"/>
              </a:ext>
            </a:extLst>
          </p:cNvPr>
          <p:cNvSpPr>
            <a:spLocks noGrp="1"/>
          </p:cNvSpPr>
          <p:nvPr>
            <p:ph type="title"/>
          </p:nvPr>
        </p:nvSpPr>
        <p:spPr/>
        <p:txBody>
          <a:bodyPr lIns="91440" tIns="45720" rIns="91440" bIns="45720" anchor="ctr" anchorCtr="0">
            <a:normAutofit/>
          </a:bodyPr>
          <a:lstStyle/>
          <a:p>
            <a:r>
              <a:rPr lang="en-US" sz="2000" dirty="0"/>
              <a:t>Dolutegravir-Abacavir-Lamivudine</a:t>
            </a:r>
            <a:br>
              <a:rPr lang="en-US" sz="2000" dirty="0"/>
            </a:br>
            <a:r>
              <a:rPr lang="en-US" sz="2000" dirty="0"/>
              <a:t>Summary of Key Studies</a:t>
            </a:r>
          </a:p>
        </p:txBody>
      </p:sp>
      <p:sp>
        <p:nvSpPr>
          <p:cNvPr id="5" name="Text Placeholder 4">
            <a:extLst>
              <a:ext uri="{FF2B5EF4-FFF2-40B4-BE49-F238E27FC236}">
                <a16:creationId xmlns:a16="http://schemas.microsoft.com/office/drawing/2014/main" id="{AFE1F9AA-94E5-33A1-6D82-AA9188D2BC69}"/>
              </a:ext>
            </a:extLst>
          </p:cNvPr>
          <p:cNvSpPr>
            <a:spLocks noGrp="1"/>
          </p:cNvSpPr>
          <p:nvPr>
            <p:ph type="body" sz="quarter" idx="14"/>
          </p:nvPr>
        </p:nvSpPr>
        <p:spPr>
          <a:xfrm>
            <a:off x="323850" y="4846321"/>
            <a:ext cx="7493374" cy="240029"/>
          </a:xfrm>
        </p:spPr>
        <p:txBody>
          <a:bodyPr/>
          <a:lstStyle/>
          <a:p>
            <a:r>
              <a:rPr lang="en-US" sz="800" b="1" dirty="0"/>
              <a:t>Source: </a:t>
            </a:r>
            <a:r>
              <a:rPr lang="en-US" sz="800" baseline="30000" dirty="0"/>
              <a:t>1</a:t>
            </a:r>
            <a:r>
              <a:rPr lang="en-US" sz="800" dirty="0"/>
              <a:t>Walmsley SL, et al.  N </a:t>
            </a:r>
            <a:r>
              <a:rPr lang="en-US" sz="800" dirty="0" err="1"/>
              <a:t>Engl</a:t>
            </a:r>
            <a:r>
              <a:rPr lang="en-US" sz="800" dirty="0"/>
              <a:t> J Med. 2013;369;1807-18.  </a:t>
            </a:r>
            <a:r>
              <a:rPr lang="en-US" sz="800" baseline="30000" dirty="0">
                <a:latin typeface="Arial" pitchFamily="22" charset="0"/>
              </a:rPr>
              <a:t>2</a:t>
            </a:r>
            <a:r>
              <a:rPr lang="en-US" sz="800" dirty="0"/>
              <a:t> Gallant J, et al. </a:t>
            </a:r>
            <a:r>
              <a:rPr lang="fr-FR" sz="800" dirty="0"/>
              <a:t>Lancet. 2017;390:2063-72.  </a:t>
            </a:r>
            <a:r>
              <a:rPr lang="en-US" sz="800" baseline="30000" dirty="0"/>
              <a:t>3</a:t>
            </a:r>
            <a:r>
              <a:rPr lang="en-US" sz="800" dirty="0"/>
              <a:t>Trottier B, et al.  </a:t>
            </a:r>
            <a:r>
              <a:rPr lang="en-US" sz="800" dirty="0" err="1"/>
              <a:t>Antivir</a:t>
            </a:r>
            <a:r>
              <a:rPr lang="en-US" sz="800" dirty="0"/>
              <a:t> </a:t>
            </a:r>
            <a:r>
              <a:rPr lang="en-US" sz="800" dirty="0" err="1"/>
              <a:t>Ther</a:t>
            </a:r>
            <a:r>
              <a:rPr lang="en-US" sz="800" dirty="0"/>
              <a:t>. 2017;22:295-305.</a:t>
            </a:r>
            <a:endParaRPr lang="en-US" sz="800" dirty="0">
              <a:latin typeface="Arial" pitchFamily="22" charset="0"/>
            </a:endParaRPr>
          </a:p>
        </p:txBody>
      </p:sp>
      <p:sp>
        <p:nvSpPr>
          <p:cNvPr id="4" name="Content Placeholder 3">
            <a:extLst>
              <a:ext uri="{FF2B5EF4-FFF2-40B4-BE49-F238E27FC236}">
                <a16:creationId xmlns:a16="http://schemas.microsoft.com/office/drawing/2014/main" id="{10967ED9-B84E-9245-960F-147D67B98375}"/>
              </a:ext>
            </a:extLst>
          </p:cNvPr>
          <p:cNvSpPr>
            <a:spLocks noGrp="1"/>
          </p:cNvSpPr>
          <p:nvPr>
            <p:ph sz="half" idx="2"/>
          </p:nvPr>
        </p:nvSpPr>
        <p:spPr/>
        <p:txBody>
          <a:bodyPr lIns="91440" tIns="45720" rIns="91440" bIns="45720" anchor="t" anchorCtr="0">
            <a:noAutofit/>
          </a:bodyPr>
          <a:lstStyle/>
          <a:p>
            <a:pPr>
              <a:lnSpc>
                <a:spcPts val="1800"/>
              </a:lnSpc>
              <a:spcBef>
                <a:spcPts val="500"/>
              </a:spcBef>
              <a:spcAft>
                <a:spcPts val="500"/>
              </a:spcAft>
            </a:pPr>
            <a:r>
              <a:rPr lang="en-US" sz="1600" b="1" dirty="0">
                <a:latin typeface="Arial"/>
                <a:cs typeface="Arial"/>
              </a:rPr>
              <a:t>Trials in Treatment Naïve Adults</a:t>
            </a:r>
            <a:endParaRPr lang="en-US" sz="1600" dirty="0">
              <a:latin typeface="Arial"/>
              <a:cs typeface="Arial"/>
            </a:endParaRPr>
          </a:p>
          <a:p>
            <a:pPr lvl="1">
              <a:lnSpc>
                <a:spcPts val="1800"/>
              </a:lnSpc>
              <a:spcBef>
                <a:spcPts val="500"/>
              </a:spcBef>
              <a:spcAft>
                <a:spcPts val="500"/>
              </a:spcAft>
            </a:pPr>
            <a:r>
              <a:rPr lang="en-US" sz="1600" dirty="0"/>
              <a:t>SINGLE</a:t>
            </a:r>
            <a:r>
              <a:rPr lang="en-US" sz="1600" baseline="30000" dirty="0"/>
              <a:t>1</a:t>
            </a:r>
            <a:r>
              <a:rPr lang="en-US" sz="1600" dirty="0"/>
              <a:t>: DTG + ABC-3TC versus EFV-TDF-FTC</a:t>
            </a:r>
          </a:p>
          <a:p>
            <a:pPr lvl="2" indent="-137160">
              <a:lnSpc>
                <a:spcPts val="1800"/>
              </a:lnSpc>
              <a:spcBef>
                <a:spcPts val="0"/>
              </a:spcBef>
              <a:spcAft>
                <a:spcPts val="500"/>
              </a:spcAft>
              <a:buSzPct val="60000"/>
              <a:buFont typeface="Wingdings" pitchFamily="2" charset="2"/>
              <a:buChar char="v"/>
            </a:pPr>
            <a:r>
              <a:rPr lang="en-US" sz="1600" b="0" kern="1200" dirty="0">
                <a:solidFill>
                  <a:srgbClr val="0070C0"/>
                </a:solidFill>
                <a:latin typeface="Arial" panose="020B0604020202020204" pitchFamily="34" charset="0"/>
                <a:cs typeface="Arial" panose="020B0604020202020204" pitchFamily="34" charset="0"/>
              </a:rPr>
              <a:t>DTG plus ABC-3TC had a better safety profile and higher rates of </a:t>
            </a:r>
            <a:r>
              <a:rPr lang="en-US" sz="1600" dirty="0">
                <a:solidFill>
                  <a:srgbClr val="0070C0"/>
                </a:solidFill>
                <a:latin typeface="Arial" panose="020B0604020202020204" pitchFamily="34" charset="0"/>
                <a:cs typeface="Arial" panose="020B0604020202020204" pitchFamily="34" charset="0"/>
              </a:rPr>
              <a:t>virologic suppression</a:t>
            </a:r>
            <a:r>
              <a:rPr lang="en-US" sz="1600" b="0" kern="1200" dirty="0">
                <a:solidFill>
                  <a:srgbClr val="0070C0"/>
                </a:solidFill>
                <a:latin typeface="Arial" panose="020B0604020202020204" pitchFamily="34" charset="0"/>
                <a:cs typeface="Arial" panose="020B0604020202020204" pitchFamily="34" charset="0"/>
              </a:rPr>
              <a:t> through 48 weeks than EFV-TDF-FTC</a:t>
            </a:r>
            <a:endParaRPr lang="en-US" sz="1600" dirty="0">
              <a:latin typeface="Arial" panose="020B0604020202020204" pitchFamily="34" charset="0"/>
              <a:cs typeface="Arial" panose="020B0604020202020204" pitchFamily="34" charset="0"/>
            </a:endParaRPr>
          </a:p>
          <a:p>
            <a:pPr lvl="1">
              <a:lnSpc>
                <a:spcPts val="1800"/>
              </a:lnSpc>
              <a:spcBef>
                <a:spcPts val="500"/>
              </a:spcBef>
              <a:spcAft>
                <a:spcPts val="500"/>
              </a:spcAft>
            </a:pPr>
            <a:r>
              <a:rPr lang="en-US" sz="1600" dirty="0"/>
              <a:t>GS-380-1489</a:t>
            </a:r>
            <a:r>
              <a:rPr lang="en-US" sz="1600" baseline="30000" dirty="0"/>
              <a:t>2</a:t>
            </a:r>
            <a:r>
              <a:rPr lang="en-US" sz="1600" dirty="0"/>
              <a:t>: BIC-TAF-FTC versus DTG-ABC-3TC</a:t>
            </a:r>
          </a:p>
          <a:p>
            <a:pPr lvl="2" indent="-137160">
              <a:lnSpc>
                <a:spcPts val="1800"/>
              </a:lnSpc>
              <a:spcBef>
                <a:spcPts val="0"/>
              </a:spcBef>
              <a:spcAft>
                <a:spcPts val="500"/>
              </a:spcAft>
              <a:buSzPct val="60000"/>
              <a:buFont typeface="Wingdings" pitchFamily="2" charset="2"/>
              <a:buChar char="v"/>
            </a:pPr>
            <a:r>
              <a:rPr lang="en-US" sz="1600" b="0" kern="1200" dirty="0">
                <a:solidFill>
                  <a:srgbClr val="0070C0"/>
                </a:solidFill>
                <a:effectLst/>
                <a:latin typeface="Arial" panose="020B0604020202020204" pitchFamily="34" charset="0"/>
                <a:cs typeface="Arial" panose="020B0604020202020204" pitchFamily="34" charset="0"/>
              </a:rPr>
              <a:t>BIC-TAF-FTC had better tolerability, comparable safety profile and was non-inferior to DTG-ABC-3TC in achieving virological suppression at 48 weeks. </a:t>
            </a:r>
            <a:endParaRPr lang="en-US" sz="1600" b="1" dirty="0">
              <a:latin typeface="Arial"/>
              <a:cs typeface="Arial"/>
            </a:endParaRPr>
          </a:p>
          <a:p>
            <a:pPr>
              <a:lnSpc>
                <a:spcPts val="1800"/>
              </a:lnSpc>
              <a:spcBef>
                <a:spcPts val="1800"/>
              </a:spcBef>
              <a:spcAft>
                <a:spcPts val="500"/>
              </a:spcAft>
            </a:pPr>
            <a:r>
              <a:rPr lang="en-US" sz="1600" b="1" dirty="0">
                <a:latin typeface="Arial"/>
                <a:cs typeface="Arial"/>
              </a:rPr>
              <a:t>Trials In Adults with Virologic Suppression</a:t>
            </a:r>
            <a:endParaRPr lang="en-US" sz="1600" b="1" dirty="0">
              <a:latin typeface="Arial" panose="020B0604020202020204" pitchFamily="34" charset="0"/>
              <a:cs typeface="Arial" panose="020B0604020202020204" pitchFamily="34" charset="0"/>
            </a:endParaRPr>
          </a:p>
          <a:p>
            <a:pPr lvl="1">
              <a:lnSpc>
                <a:spcPts val="1800"/>
              </a:lnSpc>
              <a:spcBef>
                <a:spcPts val="500"/>
              </a:spcBef>
              <a:spcAft>
                <a:spcPts val="500"/>
              </a:spcAft>
            </a:pPr>
            <a:r>
              <a:rPr lang="en-US" sz="1600" dirty="0"/>
              <a:t>STRIVIING</a:t>
            </a:r>
            <a:r>
              <a:rPr lang="en-US" sz="1600" baseline="30000" dirty="0"/>
              <a:t>3</a:t>
            </a:r>
            <a:r>
              <a:rPr lang="en-US" sz="1600" dirty="0"/>
              <a:t>: Switch to DTG-ABC-3TC or stay on baseline ART</a:t>
            </a:r>
          </a:p>
          <a:p>
            <a:pPr lvl="2" indent="-137160">
              <a:lnSpc>
                <a:spcPts val="1800"/>
              </a:lnSpc>
              <a:spcBef>
                <a:spcPts val="0"/>
              </a:spcBef>
              <a:spcAft>
                <a:spcPts val="500"/>
              </a:spcAft>
              <a:buClr>
                <a:srgbClr val="0070C0"/>
              </a:buClr>
              <a:buSzPct val="60000"/>
              <a:buFont typeface="Wingdings" pitchFamily="2" charset="2"/>
              <a:buChar char="v"/>
            </a:pPr>
            <a:r>
              <a:rPr lang="en-US" sz="1600" b="0" dirty="0">
                <a:solidFill>
                  <a:srgbClr val="0070C0"/>
                </a:solidFill>
                <a:latin typeface="Arial" panose="020B0604020202020204" pitchFamily="34" charset="0"/>
                <a:cs typeface="Arial" panose="020B0604020202020204" pitchFamily="34" charset="0"/>
              </a:rPr>
              <a:t>DTG-ABC-3TC is safe and efficacious</a:t>
            </a:r>
            <a:r>
              <a:rPr lang="en-US" sz="1600" b="0" dirty="0">
                <a:solidFill>
                  <a:srgbClr val="00000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as a potential switch option for the treatment of HIV-1 in adults with viral suppression</a:t>
            </a:r>
            <a:endParaRPr lang="en-US" sz="1600" dirty="0">
              <a:latin typeface="Arial" panose="020B0604020202020204" pitchFamily="34" charset="0"/>
              <a:cs typeface="Arial" panose="020B0604020202020204" pitchFamily="34" charset="0"/>
            </a:endParaRPr>
          </a:p>
          <a:p>
            <a:pPr lvl="2">
              <a:lnSpc>
                <a:spcPts val="1800"/>
              </a:lnSpc>
              <a:spcBef>
                <a:spcPts val="500"/>
              </a:spcBef>
              <a:spcAft>
                <a:spcPts val="500"/>
              </a:spcAft>
            </a:pPr>
            <a:endParaRPr lang="en-US" sz="1600" b="0" kern="1200" dirty="0">
              <a:solidFill>
                <a:srgbClr val="0070C0"/>
              </a:solidFill>
              <a:effectLst/>
              <a:latin typeface="+mn-lt"/>
              <a:ea typeface="+mn-ea"/>
              <a:cs typeface="+mn-cs"/>
            </a:endParaRPr>
          </a:p>
        </p:txBody>
      </p:sp>
    </p:spTree>
    <p:extLst>
      <p:ext uri="{BB962C8B-B14F-4D97-AF65-F5344CB8AC3E}">
        <p14:creationId xmlns:p14="http://schemas.microsoft.com/office/powerpoint/2010/main" val="4275364771"/>
      </p:ext>
    </p:extLst>
  </p:cSld>
  <p:clrMapOvr>
    <a:masterClrMapping/>
  </p:clrMapOvr>
  <p:transition spd="slow" advTm="8394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Dolutegravir-Abacavir-Lamivudine</a:t>
            </a:r>
            <a:br>
              <a:rPr lang="en-US" sz="2000" i="1" dirty="0">
                <a:ea typeface="ＭＳ Ｐゴシック" pitchFamily="-108" charset="-128"/>
              </a:rPr>
            </a:br>
            <a:r>
              <a:rPr lang="en-US" sz="2000" dirty="0">
                <a:ea typeface="ＭＳ Ｐゴシック" pitchFamily="-108" charset="-128"/>
              </a:rPr>
              <a:t>Adverse Effects</a:t>
            </a:r>
            <a:endParaRPr lang="en-US" sz="2000" dirty="0"/>
          </a:p>
        </p:txBody>
      </p:sp>
      <p:sp>
        <p:nvSpPr>
          <p:cNvPr id="5" name="Text Placeholder 4">
            <a:extLst>
              <a:ext uri="{FF2B5EF4-FFF2-40B4-BE49-F238E27FC236}">
                <a16:creationId xmlns:a16="http://schemas.microsoft.com/office/drawing/2014/main" id="{214A4D6F-5041-6DBA-9BF6-36CB13DE91B5}"/>
              </a:ext>
            </a:extLst>
          </p:cNvPr>
          <p:cNvSpPr>
            <a:spLocks noGrp="1"/>
          </p:cNvSpPr>
          <p:nvPr>
            <p:ph type="body" sz="quarter" idx="14"/>
          </p:nvPr>
        </p:nvSpPr>
        <p:spPr/>
        <p:txBody>
          <a:bodyPr/>
          <a:lstStyle/>
          <a:p>
            <a:endParaRPr lang="en-US"/>
          </a:p>
        </p:txBody>
      </p:sp>
      <p:sp>
        <p:nvSpPr>
          <p:cNvPr id="4" name="Content Placeholder 3"/>
          <p:cNvSpPr>
            <a:spLocks noGrp="1"/>
          </p:cNvSpPr>
          <p:nvPr>
            <p:ph sz="half" idx="2"/>
          </p:nvPr>
        </p:nvSpPr>
        <p:spPr/>
        <p:txBody>
          <a:bodyPr lIns="91440" tIns="45720" rIns="91440" bIns="45720" anchor="t" anchorCtr="0">
            <a:noAutofit/>
          </a:bodyPr>
          <a:lstStyle/>
          <a:p>
            <a:r>
              <a:rPr lang="en-US" sz="1600" b="1" dirty="0"/>
              <a:t>Hypersensitivity reaction</a:t>
            </a:r>
          </a:p>
          <a:p>
            <a:pPr lvl="1"/>
            <a:r>
              <a:rPr lang="en-US" sz="1600" dirty="0"/>
              <a:t>ABC hypersensitivity: Serious and potentially fatal multi-organ failure and/or anaphylaxis ≤ 6weeks of starting treatment, typically in HLA-B*5701-positive persons</a:t>
            </a:r>
          </a:p>
          <a:p>
            <a:r>
              <a:rPr lang="en-US" sz="1600" b="1" dirty="0"/>
              <a:t>Hepatotoxicity</a:t>
            </a:r>
          </a:p>
          <a:p>
            <a:pPr lvl="1"/>
            <a:r>
              <a:rPr lang="en-US" sz="1600" dirty="0"/>
              <a:t>Severe acute exacerbations of HBV in individuals co-infected with HIV and HBV</a:t>
            </a:r>
          </a:p>
          <a:p>
            <a:pPr lvl="1"/>
            <a:r>
              <a:rPr lang="en-US" sz="1600" dirty="0"/>
              <a:t>Drug-induced liver injury due to DTG</a:t>
            </a:r>
          </a:p>
          <a:p>
            <a:pPr lvl="1"/>
            <a:r>
              <a:rPr lang="en-US" sz="1600" dirty="0"/>
              <a:t>Hepatomegaly and steatosis due to ABC and/or 3TC</a:t>
            </a:r>
          </a:p>
          <a:p>
            <a:r>
              <a:rPr lang="en-US" sz="1600" b="1" dirty="0"/>
              <a:t>Lactic Acidosis</a:t>
            </a:r>
          </a:p>
          <a:p>
            <a:pPr lvl="1"/>
            <a:r>
              <a:rPr lang="en-US" sz="1600" dirty="0"/>
              <a:t>Reported with use of NRTIs, including ABC and 3TC</a:t>
            </a:r>
            <a:endParaRPr lang="en-US" sz="1600" b="1" dirty="0"/>
          </a:p>
          <a:p>
            <a:r>
              <a:rPr lang="en-US" sz="1600" b="1" dirty="0"/>
              <a:t>Other	</a:t>
            </a:r>
          </a:p>
          <a:p>
            <a:pPr lvl="1"/>
            <a:r>
              <a:rPr lang="en-US" sz="1600" dirty="0"/>
              <a:t>Insomnia, headache, hyperglycemia, CPK elevation, increase in serum creatinine</a:t>
            </a:r>
          </a:p>
        </p:txBody>
      </p:sp>
    </p:spTree>
    <p:extLst>
      <p:ext uri="{BB962C8B-B14F-4D97-AF65-F5344CB8AC3E}">
        <p14:creationId xmlns:p14="http://schemas.microsoft.com/office/powerpoint/2010/main" val="3376834385"/>
      </p:ext>
    </p:extLst>
  </p:cSld>
  <p:clrMapOvr>
    <a:masterClrMapping/>
  </p:clrMapOvr>
  <p:transition spd="slow" advTm="11984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5BBFE-7E27-9C4C-960F-72436FDC62EB}"/>
              </a:ext>
            </a:extLst>
          </p:cNvPr>
          <p:cNvSpPr>
            <a:spLocks noGrp="1"/>
          </p:cNvSpPr>
          <p:nvPr>
            <p:ph type="title"/>
          </p:nvPr>
        </p:nvSpPr>
        <p:spPr/>
        <p:txBody>
          <a:bodyPr>
            <a:normAutofit/>
          </a:bodyPr>
          <a:lstStyle/>
          <a:p>
            <a:r>
              <a:rPr lang="en-US" sz="2000" dirty="0"/>
              <a:t>Dolutegravir-Abacavir-Lamivudine</a:t>
            </a:r>
            <a:br>
              <a:rPr lang="en-US" sz="2000" dirty="0"/>
            </a:br>
            <a:r>
              <a:rPr lang="en-US" sz="2000" dirty="0"/>
              <a:t>Editor’s Summary</a:t>
            </a:r>
            <a:endParaRPr lang="en-US" sz="2000" dirty="0">
              <a:solidFill>
                <a:schemeClr val="accent2">
                  <a:lumMod val="20000"/>
                  <a:lumOff val="80000"/>
                </a:schemeClr>
              </a:solidFill>
            </a:endParaRPr>
          </a:p>
        </p:txBody>
      </p:sp>
      <p:sp>
        <p:nvSpPr>
          <p:cNvPr id="5" name="Text Placeholder 4">
            <a:extLst>
              <a:ext uri="{FF2B5EF4-FFF2-40B4-BE49-F238E27FC236}">
                <a16:creationId xmlns:a16="http://schemas.microsoft.com/office/drawing/2014/main" id="{7AB06FE9-A7A2-15BC-AA4B-782DE65839A3}"/>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32FE147D-DE6A-4046-9A2D-7CADC3E53861}"/>
              </a:ext>
            </a:extLst>
          </p:cNvPr>
          <p:cNvSpPr>
            <a:spLocks noGrp="1"/>
          </p:cNvSpPr>
          <p:nvPr>
            <p:ph sz="half" idx="2"/>
          </p:nvPr>
        </p:nvSpPr>
        <p:spPr/>
        <p:txBody>
          <a:bodyPr lIns="91440" tIns="45720" rIns="91440" bIns="45720" anchor="t" anchorCtr="0">
            <a:noAutofit/>
          </a:bodyPr>
          <a:lstStyle/>
          <a:p>
            <a:pPr>
              <a:spcBef>
                <a:spcPts val="600"/>
              </a:spcBef>
            </a:pPr>
            <a:r>
              <a:rPr lang="en-US" sz="1600" dirty="0"/>
              <a:t>Once daily single-tablet combination regimen with high genetic barrier to resistance</a:t>
            </a:r>
          </a:p>
          <a:p>
            <a:pPr>
              <a:spcBef>
                <a:spcPts val="600"/>
              </a:spcBef>
            </a:pPr>
            <a:endParaRPr lang="en-US" sz="500" dirty="0"/>
          </a:p>
          <a:p>
            <a:pPr>
              <a:spcBef>
                <a:spcPts val="600"/>
              </a:spcBef>
            </a:pPr>
            <a:r>
              <a:rPr lang="en-US" sz="1600" dirty="0"/>
              <a:t>Well-tolerated regiment, but large pill that may be difficult to swallow</a:t>
            </a:r>
          </a:p>
          <a:p>
            <a:pPr>
              <a:spcBef>
                <a:spcPts val="600"/>
              </a:spcBef>
            </a:pPr>
            <a:endParaRPr lang="en-US" sz="500" dirty="0"/>
          </a:p>
          <a:p>
            <a:pPr>
              <a:spcBef>
                <a:spcPts val="600"/>
              </a:spcBef>
            </a:pPr>
            <a:r>
              <a:rPr lang="en-US" sz="1600" dirty="0"/>
              <a:t>Do not use in patients with positive HLA-B*5701 test</a:t>
            </a:r>
          </a:p>
          <a:p>
            <a:pPr>
              <a:spcBef>
                <a:spcPts val="600"/>
              </a:spcBef>
            </a:pPr>
            <a:endParaRPr lang="en-US" sz="500" dirty="0"/>
          </a:p>
          <a:p>
            <a:pPr>
              <a:spcBef>
                <a:spcPts val="600"/>
              </a:spcBef>
            </a:pPr>
            <a:r>
              <a:rPr lang="en-US" sz="1600" dirty="0"/>
              <a:t>Combine with an additional HBV active antiviral agent in patients with HIV-HBV coinfection </a:t>
            </a:r>
          </a:p>
          <a:p>
            <a:pPr>
              <a:spcBef>
                <a:spcPts val="600"/>
              </a:spcBef>
            </a:pPr>
            <a:endParaRPr lang="en-US" sz="500" dirty="0"/>
          </a:p>
          <a:p>
            <a:pPr>
              <a:spcBef>
                <a:spcPts val="600"/>
              </a:spcBef>
            </a:pPr>
            <a:r>
              <a:rPr lang="en-US" sz="1600" dirty="0"/>
              <a:t>The need for HLA-B*5701 testing prior to use precludes rapid or same-day initiation</a:t>
            </a:r>
          </a:p>
          <a:p>
            <a:pPr>
              <a:spcBef>
                <a:spcPts val="600"/>
              </a:spcBef>
            </a:pPr>
            <a:endParaRPr lang="en-US" sz="500" dirty="0"/>
          </a:p>
          <a:p>
            <a:pPr>
              <a:spcBef>
                <a:spcPts val="600"/>
              </a:spcBef>
            </a:pPr>
            <a:r>
              <a:rPr lang="en-US" sz="1600" dirty="0"/>
              <a:t>Potential switch option for individuals with viral suppression</a:t>
            </a:r>
          </a:p>
        </p:txBody>
      </p:sp>
      <p:sp>
        <p:nvSpPr>
          <p:cNvPr id="3" name="TextBox 2">
            <a:extLst>
              <a:ext uri="{FF2B5EF4-FFF2-40B4-BE49-F238E27FC236}">
                <a16:creationId xmlns:a16="http://schemas.microsoft.com/office/drawing/2014/main" id="{11484FD0-4378-967D-FCD1-D7A78545EB35}"/>
              </a:ext>
            </a:extLst>
          </p:cNvPr>
          <p:cNvSpPr txBox="1"/>
          <p:nvPr/>
        </p:nvSpPr>
        <p:spPr>
          <a:xfrm>
            <a:off x="9537700" y="5384800"/>
            <a:ext cx="184731" cy="461665"/>
          </a:xfrm>
          <a:prstGeom prst="rect">
            <a:avLst/>
          </a:prstGeom>
          <a:noFill/>
        </p:spPr>
        <p:txBody>
          <a:bodyPr wrap="none" rtlCol="0">
            <a:spAutoFit/>
          </a:bodyPr>
          <a:lstStyle/>
          <a:p>
            <a:endParaRPr lang="en-US" dirty="0">
              <a:latin typeface="Arial"/>
            </a:endParaRPr>
          </a:p>
        </p:txBody>
      </p:sp>
      <p:sp>
        <p:nvSpPr>
          <p:cNvPr id="6" name="TextBox 5">
            <a:extLst>
              <a:ext uri="{FF2B5EF4-FFF2-40B4-BE49-F238E27FC236}">
                <a16:creationId xmlns:a16="http://schemas.microsoft.com/office/drawing/2014/main" id="{D2BA9115-DD35-9AA3-2857-C1E5BD4CD2FE}"/>
              </a:ext>
            </a:extLst>
          </p:cNvPr>
          <p:cNvSpPr txBox="1"/>
          <p:nvPr/>
        </p:nvSpPr>
        <p:spPr>
          <a:xfrm>
            <a:off x="10820400" y="5384800"/>
            <a:ext cx="184731" cy="461665"/>
          </a:xfrm>
          <a:prstGeom prst="rect">
            <a:avLst/>
          </a:prstGeom>
          <a:noFill/>
        </p:spPr>
        <p:txBody>
          <a:bodyPr wrap="none" rtlCol="0">
            <a:spAutoFit/>
          </a:bodyPr>
          <a:lstStyle/>
          <a:p>
            <a:endParaRPr lang="en-US" dirty="0">
              <a:latin typeface="Arial"/>
            </a:endParaRPr>
          </a:p>
        </p:txBody>
      </p:sp>
    </p:spTree>
    <p:extLst>
      <p:ext uri="{BB962C8B-B14F-4D97-AF65-F5344CB8AC3E}">
        <p14:creationId xmlns:p14="http://schemas.microsoft.com/office/powerpoint/2010/main" val="2216711448"/>
      </p:ext>
    </p:extLst>
  </p:cSld>
  <p:clrMapOvr>
    <a:masterClrMapping/>
  </p:clrMapOvr>
  <p:transition spd="slow" advTm="100885"/>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859813"/>
      </p:ext>
    </p:extLst>
  </p:cSld>
  <p:clrMapOvr>
    <a:masterClrMapping/>
  </p:clrMapOvr>
  <p:transition spd="slow" advTm="2538"/>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041C92-50D8-AA55-5051-B150AFBE0523}"/>
              </a:ext>
            </a:extLst>
          </p:cNvPr>
          <p:cNvSpPr/>
          <p:nvPr/>
        </p:nvSpPr>
        <p:spPr>
          <a:xfrm>
            <a:off x="0" y="1176795"/>
            <a:ext cx="9144000" cy="28070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
            </a:r>
          </a:p>
        </p:txBody>
      </p:sp>
      <p:sp>
        <p:nvSpPr>
          <p:cNvPr id="27" name="Rectangle 3">
            <a:extLst>
              <a:ext uri="{FF2B5EF4-FFF2-40B4-BE49-F238E27FC236}">
                <a16:creationId xmlns:a16="http://schemas.microsoft.com/office/drawing/2014/main" id="{0D0CF64C-FDE6-EC49-9E32-90E72954D4A2}"/>
              </a:ext>
            </a:extLst>
          </p:cNvPr>
          <p:cNvSpPr>
            <a:spLocks noChangeArrowheads="1"/>
          </p:cNvSpPr>
          <p:nvPr/>
        </p:nvSpPr>
        <p:spPr bwMode="auto">
          <a:xfrm>
            <a:off x="0" y="3857204"/>
            <a:ext cx="9162288" cy="365760"/>
          </a:xfrm>
          <a:prstGeom prst="rect">
            <a:avLst/>
          </a:prstGeom>
          <a:solidFill>
            <a:schemeClr val="bg1">
              <a:lumMod val="85000"/>
            </a:schemeClr>
          </a:solidFill>
          <a:ln w="19050">
            <a:noFill/>
            <a:miter lim="800000"/>
            <a:headEnd/>
            <a:tailEnd/>
          </a:ln>
          <a:scene3d>
            <a:camera prst="orthographicFront"/>
            <a:lightRig rig="threePt" dir="t"/>
          </a:scene3d>
          <a:sp3d>
            <a:bevelT w="0" h="0"/>
          </a:sp3d>
        </p:spPr>
        <p:txBody>
          <a:bodyPr wrap="square" anchor="ctr">
            <a:prstTxWarp prst="textNoShape">
              <a:avLst/>
            </a:prstTxWarp>
          </a:bodyPr>
          <a:lstStyle/>
          <a:p>
            <a:pPr algn="ctr" eaLnBrk="1" hangingPunct="1">
              <a:lnSpc>
                <a:spcPts val="2400"/>
              </a:lnSpc>
            </a:pPr>
            <a:r>
              <a:rPr lang="en-US" sz="2000" dirty="0">
                <a:solidFill>
                  <a:srgbClr val="000000"/>
                </a:solidFill>
                <a:latin typeface="Arial" pitchFamily="-107" charset="0"/>
                <a:ea typeface="Arial" pitchFamily="-107" charset="0"/>
                <a:cs typeface="Arial" pitchFamily="-107" charset="0"/>
              </a:rPr>
              <a:t>Dose: 1 tablet once daily with or without food</a:t>
            </a:r>
          </a:p>
        </p:txBody>
      </p:sp>
      <p:sp>
        <p:nvSpPr>
          <p:cNvPr id="3" name="Rectangle 3">
            <a:extLst>
              <a:ext uri="{FF2B5EF4-FFF2-40B4-BE49-F238E27FC236}">
                <a16:creationId xmlns:a16="http://schemas.microsoft.com/office/drawing/2014/main" id="{4B61A036-FB15-CF04-609E-87112E87F83D}"/>
              </a:ext>
            </a:extLst>
          </p:cNvPr>
          <p:cNvSpPr>
            <a:spLocks noChangeArrowheads="1"/>
          </p:cNvSpPr>
          <p:nvPr/>
        </p:nvSpPr>
        <p:spPr bwMode="auto">
          <a:xfrm>
            <a:off x="-45720" y="1168086"/>
            <a:ext cx="9235440" cy="609600"/>
          </a:xfrm>
          <a:prstGeom prst="rect">
            <a:avLst/>
          </a:prstGeom>
          <a:solidFill>
            <a:srgbClr val="A8949B">
              <a:alpha val="60000"/>
            </a:srgbClr>
          </a:solid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800"/>
              </a:lnSpc>
            </a:pPr>
            <a:r>
              <a:rPr lang="en-US" dirty="0">
                <a:solidFill>
                  <a:srgbClr val="000000"/>
                </a:solidFill>
                <a:latin typeface="Arial" pitchFamily="-107" charset="0"/>
                <a:ea typeface="Arial" pitchFamily="-107" charset="0"/>
                <a:cs typeface="Arial" pitchFamily="-107" charset="0"/>
              </a:rPr>
              <a:t>Dolutegravir-Abacavir-Lamivudine (DTG-ABC-3TC)</a:t>
            </a:r>
          </a:p>
        </p:txBody>
      </p:sp>
      <p:sp>
        <p:nvSpPr>
          <p:cNvPr id="2" name="Bent Arrow 1">
            <a:extLst>
              <a:ext uri="{FF2B5EF4-FFF2-40B4-BE49-F238E27FC236}">
                <a16:creationId xmlns:a16="http://schemas.microsoft.com/office/drawing/2014/main" id="{A40C1BBA-EC9C-B17D-A3DB-4A16A5CA5C6F}"/>
              </a:ext>
            </a:extLst>
          </p:cNvPr>
          <p:cNvSpPr/>
          <p:nvPr/>
        </p:nvSpPr>
        <p:spPr>
          <a:xfrm flipV="1">
            <a:off x="2516695" y="2914366"/>
            <a:ext cx="457200" cy="463296"/>
          </a:xfrm>
          <a:prstGeom prst="bentArrow">
            <a:avLst/>
          </a:prstGeom>
          <a:solidFill>
            <a:srgbClr val="7F7076"/>
          </a:solidFill>
          <a:ln>
            <a:solidFill>
              <a:srgbClr val="4A2D5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Rounded Rectangle 6">
            <a:extLst>
              <a:ext uri="{FF2B5EF4-FFF2-40B4-BE49-F238E27FC236}">
                <a16:creationId xmlns:a16="http://schemas.microsoft.com/office/drawing/2014/main" id="{99F453C3-2FB5-C260-290D-866E1EFE3EAD}"/>
              </a:ext>
            </a:extLst>
          </p:cNvPr>
          <p:cNvSpPr/>
          <p:nvPr/>
        </p:nvSpPr>
        <p:spPr>
          <a:xfrm>
            <a:off x="2937819" y="3114662"/>
            <a:ext cx="1225296" cy="2986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52484C"/>
                </a:solidFill>
                <a:latin typeface="Arial" panose="020B0604020202020204" pitchFamily="34" charset="0"/>
                <a:cs typeface="Arial" panose="020B0604020202020204" pitchFamily="34" charset="0"/>
              </a:rPr>
              <a:t>INSTI</a:t>
            </a:r>
          </a:p>
        </p:txBody>
      </p:sp>
      <p:sp>
        <p:nvSpPr>
          <p:cNvPr id="8" name="Rounded Rectangle 7">
            <a:extLst>
              <a:ext uri="{FF2B5EF4-FFF2-40B4-BE49-F238E27FC236}">
                <a16:creationId xmlns:a16="http://schemas.microsoft.com/office/drawing/2014/main" id="{53B7B07D-8B9C-E959-FA3C-934476D589F9}"/>
              </a:ext>
            </a:extLst>
          </p:cNvPr>
          <p:cNvSpPr/>
          <p:nvPr/>
        </p:nvSpPr>
        <p:spPr>
          <a:xfrm>
            <a:off x="6831907" y="3114662"/>
            <a:ext cx="1225296" cy="2986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52484C"/>
                </a:solidFill>
                <a:latin typeface="Arial" panose="020B0604020202020204" pitchFamily="34" charset="0"/>
                <a:cs typeface="Arial" panose="020B0604020202020204" pitchFamily="34" charset="0"/>
              </a:rPr>
              <a:t>NRTI</a:t>
            </a:r>
          </a:p>
        </p:txBody>
      </p:sp>
      <p:sp>
        <p:nvSpPr>
          <p:cNvPr id="9" name="Bent Arrow 8">
            <a:extLst>
              <a:ext uri="{FF2B5EF4-FFF2-40B4-BE49-F238E27FC236}">
                <a16:creationId xmlns:a16="http://schemas.microsoft.com/office/drawing/2014/main" id="{5CA21143-725D-D06A-3447-5F4D1DCEF26F}"/>
              </a:ext>
            </a:extLst>
          </p:cNvPr>
          <p:cNvSpPr/>
          <p:nvPr/>
        </p:nvSpPr>
        <p:spPr>
          <a:xfrm flipV="1">
            <a:off x="6345106" y="2914366"/>
            <a:ext cx="457200" cy="463296"/>
          </a:xfrm>
          <a:prstGeom prst="bentArrow">
            <a:avLst/>
          </a:prstGeom>
          <a:solidFill>
            <a:srgbClr val="7F7076"/>
          </a:solidFill>
          <a:ln>
            <a:solidFill>
              <a:srgbClr val="4A2D5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 name="Rounded Rectangle 9">
            <a:extLst>
              <a:ext uri="{FF2B5EF4-FFF2-40B4-BE49-F238E27FC236}">
                <a16:creationId xmlns:a16="http://schemas.microsoft.com/office/drawing/2014/main" id="{38B57A0E-3AA1-8BCE-562C-63C478812211}"/>
              </a:ext>
            </a:extLst>
          </p:cNvPr>
          <p:cNvSpPr/>
          <p:nvPr/>
        </p:nvSpPr>
        <p:spPr>
          <a:xfrm>
            <a:off x="2203747" y="2482766"/>
            <a:ext cx="1225296" cy="39928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52484C"/>
                </a:solidFill>
                <a:latin typeface="Arial" panose="020B0604020202020204" pitchFamily="34" charset="0"/>
                <a:cs typeface="Arial" panose="020B0604020202020204" pitchFamily="34" charset="0"/>
              </a:rPr>
              <a:t>50 mg</a:t>
            </a:r>
          </a:p>
        </p:txBody>
      </p:sp>
      <p:sp>
        <p:nvSpPr>
          <p:cNvPr id="11" name="Rounded Rectangle 10">
            <a:extLst>
              <a:ext uri="{FF2B5EF4-FFF2-40B4-BE49-F238E27FC236}">
                <a16:creationId xmlns:a16="http://schemas.microsoft.com/office/drawing/2014/main" id="{2A3F49B5-DE3E-5A05-6E67-434016557EF9}"/>
              </a:ext>
            </a:extLst>
          </p:cNvPr>
          <p:cNvSpPr/>
          <p:nvPr/>
        </p:nvSpPr>
        <p:spPr>
          <a:xfrm>
            <a:off x="5876113" y="2482766"/>
            <a:ext cx="1524000" cy="39928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52484C"/>
                </a:solidFill>
                <a:latin typeface="Arial" panose="020B0604020202020204" pitchFamily="34" charset="0"/>
                <a:cs typeface="Arial" panose="020B0604020202020204" pitchFamily="34" charset="0"/>
              </a:rPr>
              <a:t>300 mg</a:t>
            </a:r>
          </a:p>
        </p:txBody>
      </p:sp>
      <p:sp>
        <p:nvSpPr>
          <p:cNvPr id="12" name="Rectangle 3">
            <a:extLst>
              <a:ext uri="{FF2B5EF4-FFF2-40B4-BE49-F238E27FC236}">
                <a16:creationId xmlns:a16="http://schemas.microsoft.com/office/drawing/2014/main" id="{5D17B228-E7C8-DA05-4FA5-A0261A5DE69C}"/>
              </a:ext>
            </a:extLst>
          </p:cNvPr>
          <p:cNvSpPr>
            <a:spLocks noChangeArrowheads="1"/>
          </p:cNvSpPr>
          <p:nvPr/>
        </p:nvSpPr>
        <p:spPr bwMode="auto">
          <a:xfrm>
            <a:off x="1828641" y="1792703"/>
            <a:ext cx="1801091" cy="822959"/>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800"/>
              </a:lnSpc>
            </a:pPr>
            <a:r>
              <a:rPr lang="en-US" sz="2000" dirty="0">
                <a:solidFill>
                  <a:srgbClr val="4A2D55"/>
                </a:solidFill>
                <a:latin typeface="Arial" pitchFamily="-107" charset="0"/>
                <a:ea typeface="Arial" pitchFamily="-107" charset="0"/>
                <a:cs typeface="Arial" pitchFamily="-107" charset="0"/>
              </a:rPr>
              <a:t>Dolutegravir</a:t>
            </a:r>
          </a:p>
        </p:txBody>
      </p:sp>
      <p:sp>
        <p:nvSpPr>
          <p:cNvPr id="4" name="Rectangle 3">
            <a:extLst>
              <a:ext uri="{FF2B5EF4-FFF2-40B4-BE49-F238E27FC236}">
                <a16:creationId xmlns:a16="http://schemas.microsoft.com/office/drawing/2014/main" id="{1F47FF80-596C-E4E7-1345-82FC3D7DE6ED}"/>
              </a:ext>
            </a:extLst>
          </p:cNvPr>
          <p:cNvSpPr>
            <a:spLocks noChangeArrowheads="1"/>
          </p:cNvSpPr>
          <p:nvPr/>
        </p:nvSpPr>
        <p:spPr bwMode="auto">
          <a:xfrm>
            <a:off x="5715400" y="1792703"/>
            <a:ext cx="1897149" cy="822959"/>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800"/>
              </a:lnSpc>
            </a:pPr>
            <a:r>
              <a:rPr lang="en-US" sz="2000" dirty="0">
                <a:solidFill>
                  <a:srgbClr val="4A2D55"/>
                </a:solidFill>
                <a:latin typeface="Arial" pitchFamily="-107" charset="0"/>
                <a:ea typeface="Arial" pitchFamily="-107" charset="0"/>
                <a:cs typeface="Arial" pitchFamily="-107" charset="0"/>
              </a:rPr>
              <a:t>Lamivudine</a:t>
            </a:r>
          </a:p>
        </p:txBody>
      </p:sp>
      <p:sp>
        <p:nvSpPr>
          <p:cNvPr id="6" name="Rounded Rectangle 5">
            <a:extLst>
              <a:ext uri="{FF2B5EF4-FFF2-40B4-BE49-F238E27FC236}">
                <a16:creationId xmlns:a16="http://schemas.microsoft.com/office/drawing/2014/main" id="{A0CBB6F5-FA0F-0EDD-4A18-4403921926AE}"/>
              </a:ext>
            </a:extLst>
          </p:cNvPr>
          <p:cNvSpPr/>
          <p:nvPr/>
        </p:nvSpPr>
        <p:spPr>
          <a:xfrm>
            <a:off x="4888807" y="3114662"/>
            <a:ext cx="1225296" cy="2986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52484C"/>
                </a:solidFill>
                <a:latin typeface="Arial" panose="020B0604020202020204" pitchFamily="34" charset="0"/>
                <a:cs typeface="Arial" panose="020B0604020202020204" pitchFamily="34" charset="0"/>
              </a:rPr>
              <a:t>NRTI</a:t>
            </a:r>
          </a:p>
        </p:txBody>
      </p:sp>
      <p:sp>
        <p:nvSpPr>
          <p:cNvPr id="13" name="Bent Arrow 12">
            <a:extLst>
              <a:ext uri="{FF2B5EF4-FFF2-40B4-BE49-F238E27FC236}">
                <a16:creationId xmlns:a16="http://schemas.microsoft.com/office/drawing/2014/main" id="{4AA0A729-383B-117F-FA21-95FF750E16D8}"/>
              </a:ext>
            </a:extLst>
          </p:cNvPr>
          <p:cNvSpPr/>
          <p:nvPr/>
        </p:nvSpPr>
        <p:spPr>
          <a:xfrm flipV="1">
            <a:off x="4402006" y="2914366"/>
            <a:ext cx="457200" cy="463296"/>
          </a:xfrm>
          <a:prstGeom prst="bentArrow">
            <a:avLst/>
          </a:prstGeom>
          <a:solidFill>
            <a:srgbClr val="7F7076"/>
          </a:solidFill>
          <a:ln>
            <a:solidFill>
              <a:srgbClr val="4A2D5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Rounded Rectangle 13">
            <a:extLst>
              <a:ext uri="{FF2B5EF4-FFF2-40B4-BE49-F238E27FC236}">
                <a16:creationId xmlns:a16="http://schemas.microsoft.com/office/drawing/2014/main" id="{0C585A02-A36D-118F-EF6A-18BB3724B5DE}"/>
              </a:ext>
            </a:extLst>
          </p:cNvPr>
          <p:cNvSpPr/>
          <p:nvPr/>
        </p:nvSpPr>
        <p:spPr>
          <a:xfrm>
            <a:off x="3933013" y="2482766"/>
            <a:ext cx="1524000" cy="39928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52484C"/>
                </a:solidFill>
                <a:latin typeface="Arial" panose="020B0604020202020204" pitchFamily="34" charset="0"/>
                <a:cs typeface="Arial" panose="020B0604020202020204" pitchFamily="34" charset="0"/>
              </a:rPr>
              <a:t>600 mg</a:t>
            </a:r>
          </a:p>
        </p:txBody>
      </p:sp>
      <p:sp>
        <p:nvSpPr>
          <p:cNvPr id="15" name="Rectangle 14">
            <a:extLst>
              <a:ext uri="{FF2B5EF4-FFF2-40B4-BE49-F238E27FC236}">
                <a16:creationId xmlns:a16="http://schemas.microsoft.com/office/drawing/2014/main" id="{0620B9F8-A002-B627-06C7-E8FB41C2F8F1}"/>
              </a:ext>
            </a:extLst>
          </p:cNvPr>
          <p:cNvSpPr>
            <a:spLocks noChangeArrowheads="1"/>
          </p:cNvSpPr>
          <p:nvPr/>
        </p:nvSpPr>
        <p:spPr bwMode="auto">
          <a:xfrm>
            <a:off x="3772300" y="1792703"/>
            <a:ext cx="1897149" cy="822959"/>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800"/>
              </a:lnSpc>
            </a:pPr>
            <a:r>
              <a:rPr lang="en-US" sz="2000" dirty="0">
                <a:solidFill>
                  <a:srgbClr val="4A2D55"/>
                </a:solidFill>
                <a:latin typeface="Arial" pitchFamily="-107" charset="0"/>
                <a:ea typeface="Arial" pitchFamily="-107" charset="0"/>
                <a:cs typeface="Arial" pitchFamily="-107" charset="0"/>
              </a:rPr>
              <a:t>Abacavir</a:t>
            </a:r>
          </a:p>
        </p:txBody>
      </p:sp>
    </p:spTree>
    <p:extLst>
      <p:ext uri="{BB962C8B-B14F-4D97-AF65-F5344CB8AC3E}">
        <p14:creationId xmlns:p14="http://schemas.microsoft.com/office/powerpoint/2010/main" val="1861901355"/>
      </p:ext>
    </p:extLst>
  </p:cSld>
  <p:clrMapOvr>
    <a:masterClrMapping/>
  </p:clrMapOvr>
  <mc:AlternateContent xmlns:mc="http://schemas.openxmlformats.org/markup-compatibility/2006" xmlns:p14="http://schemas.microsoft.com/office/powerpoint/2010/main">
    <mc:Choice Requires="p14">
      <p:transition p14:dur="0" advTm="21239"/>
    </mc:Choice>
    <mc:Fallback xmlns="">
      <p:transition advTm="2123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Dolutegravir-Abacavir-Lamivudine</a:t>
            </a:r>
            <a:br>
              <a:rPr lang="en-US" sz="2000" i="1" dirty="0">
                <a:ea typeface="ＭＳ Ｐゴシック" pitchFamily="-108" charset="-128"/>
              </a:rPr>
            </a:br>
            <a:r>
              <a:rPr lang="en-US" sz="2000" dirty="0">
                <a:ea typeface="ＭＳ Ｐゴシック" pitchFamily="-108" charset="-128"/>
              </a:rPr>
              <a:t>Single-Tablet Regimen</a:t>
            </a:r>
            <a:endParaRPr lang="en-US" sz="2000" dirty="0"/>
          </a:p>
        </p:txBody>
      </p:sp>
      <p:sp>
        <p:nvSpPr>
          <p:cNvPr id="3" name="Text Placeholder 2">
            <a:extLst>
              <a:ext uri="{FF2B5EF4-FFF2-40B4-BE49-F238E27FC236}">
                <a16:creationId xmlns:a16="http://schemas.microsoft.com/office/drawing/2014/main" id="{06C5D8A1-A6C8-D5C6-CE6E-E2DEA9DA0659}"/>
              </a:ext>
            </a:extLst>
          </p:cNvPr>
          <p:cNvSpPr>
            <a:spLocks noGrp="1"/>
          </p:cNvSpPr>
          <p:nvPr>
            <p:ph type="body" sz="quarter" idx="14"/>
          </p:nvPr>
        </p:nvSpPr>
        <p:spPr/>
        <p:txBody>
          <a:bodyPr/>
          <a:lstStyle/>
          <a:p>
            <a:endParaRPr lang="en-US"/>
          </a:p>
        </p:txBody>
      </p:sp>
      <p:sp>
        <p:nvSpPr>
          <p:cNvPr id="4" name="Content Placeholder 3"/>
          <p:cNvSpPr>
            <a:spLocks noGrp="1"/>
          </p:cNvSpPr>
          <p:nvPr>
            <p:ph sz="half" idx="2"/>
          </p:nvPr>
        </p:nvSpPr>
        <p:spPr>
          <a:xfrm>
            <a:off x="253510" y="1065264"/>
            <a:ext cx="8515350" cy="3600450"/>
          </a:xfrm>
        </p:spPr>
        <p:txBody>
          <a:bodyPr>
            <a:noAutofit/>
          </a:bodyPr>
          <a:lstStyle/>
          <a:p>
            <a:r>
              <a:rPr lang="en-US" sz="1700" b="1" dirty="0"/>
              <a:t>Indication </a:t>
            </a:r>
          </a:p>
          <a:p>
            <a:pPr lvl="1"/>
            <a:r>
              <a:rPr lang="en-US" sz="1700" dirty="0"/>
              <a:t>Complete regimen for treatment of HIV-1 in persons weighing ≥ 25 kg:</a:t>
            </a:r>
          </a:p>
          <a:p>
            <a:pPr lvl="2" indent="-137160">
              <a:buClr>
                <a:srgbClr val="0070C0"/>
              </a:buClr>
              <a:buSzPct val="50000"/>
              <a:buFont typeface="Wingdings" pitchFamily="2" charset="2"/>
              <a:buChar char="v"/>
            </a:pPr>
            <a:r>
              <a:rPr lang="en-US" sz="1700" dirty="0">
                <a:latin typeface="Arial" panose="020B0604020202020204" pitchFamily="34" charset="0"/>
                <a:cs typeface="Arial" panose="020B0604020202020204" pitchFamily="34" charset="0"/>
              </a:rPr>
              <a:t>No known substitutions associated with resistance to dolutegravir, </a:t>
            </a:r>
            <a:r>
              <a:rPr lang="en-US" sz="1700" i="1" dirty="0">
                <a:latin typeface="Arial" panose="020B0604020202020204" pitchFamily="34" charset="0"/>
                <a:cs typeface="Arial" panose="020B0604020202020204" pitchFamily="34" charset="0"/>
              </a:rPr>
              <a:t>and</a:t>
            </a:r>
          </a:p>
          <a:p>
            <a:pPr lvl="2" indent="-137160">
              <a:buClr>
                <a:srgbClr val="0070C0"/>
              </a:buClr>
              <a:buSzPct val="50000"/>
              <a:buFont typeface="Wingdings" pitchFamily="2" charset="2"/>
              <a:buChar char="v"/>
            </a:pPr>
            <a:r>
              <a:rPr lang="en-US" sz="1700" dirty="0">
                <a:latin typeface="Arial" panose="020B0604020202020204" pitchFamily="34" charset="0"/>
                <a:cs typeface="Arial" panose="020B0604020202020204" pitchFamily="34" charset="0"/>
              </a:rPr>
              <a:t>Do NOT have HLA-B*5701 allele </a:t>
            </a:r>
          </a:p>
          <a:p>
            <a:pPr>
              <a:spcBef>
                <a:spcPts val="2000"/>
              </a:spcBef>
            </a:pPr>
            <a:r>
              <a:rPr lang="en-US" sz="1700" b="1" dirty="0"/>
              <a:t>Testing Prior to Initiation</a:t>
            </a:r>
            <a:endParaRPr lang="en-US" sz="1700" dirty="0"/>
          </a:p>
          <a:p>
            <a:pPr lvl="1"/>
            <a:r>
              <a:rPr lang="en-US" sz="1700" dirty="0"/>
              <a:t>HLA-B*5701 allele testing</a:t>
            </a:r>
          </a:p>
          <a:p>
            <a:pPr lvl="1"/>
            <a:r>
              <a:rPr lang="en-US" sz="1700" dirty="0"/>
              <a:t>Serologic testing for hepatitis B (HBV) virus infection</a:t>
            </a:r>
            <a:endParaRPr lang="en-US" sz="1700" b="1" dirty="0"/>
          </a:p>
          <a:p>
            <a:pPr>
              <a:spcBef>
                <a:spcPts val="2000"/>
              </a:spcBef>
            </a:pPr>
            <a:r>
              <a:rPr lang="en-US" sz="1700" b="1" dirty="0"/>
              <a:t>With Renal or Hepatic Impairment</a:t>
            </a:r>
          </a:p>
          <a:p>
            <a:pPr lvl="1"/>
            <a:r>
              <a:rPr lang="en-US" sz="1700" dirty="0"/>
              <a:t>Not recommended if estimated </a:t>
            </a:r>
            <a:r>
              <a:rPr lang="en-US" sz="1700" dirty="0" err="1"/>
              <a:t>CrCl</a:t>
            </a:r>
            <a:r>
              <a:rPr lang="en-US" sz="1700" dirty="0"/>
              <a:t> &lt;30 mL/min</a:t>
            </a:r>
          </a:p>
          <a:p>
            <a:pPr lvl="1"/>
            <a:r>
              <a:rPr lang="en-US" sz="1700" dirty="0"/>
              <a:t>Not recommended with mild hepatic impairment (Child-Pugh A)</a:t>
            </a:r>
          </a:p>
        </p:txBody>
      </p:sp>
    </p:spTree>
    <p:extLst>
      <p:ext uri="{BB962C8B-B14F-4D97-AF65-F5344CB8AC3E}">
        <p14:creationId xmlns:p14="http://schemas.microsoft.com/office/powerpoint/2010/main" val="2943227424"/>
      </p:ext>
    </p:extLst>
  </p:cSld>
  <p:clrMapOvr>
    <a:masterClrMapping/>
  </p:clrMapOvr>
  <p:transition spd="slow" advTm="124949"/>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29DD-A020-9648-901F-41107B9632E9}"/>
              </a:ext>
            </a:extLst>
          </p:cNvPr>
          <p:cNvSpPr>
            <a:spLocks noGrp="1"/>
          </p:cNvSpPr>
          <p:nvPr>
            <p:ph type="title"/>
          </p:nvPr>
        </p:nvSpPr>
        <p:spPr/>
        <p:txBody>
          <a:bodyPr>
            <a:normAutofit/>
          </a:bodyPr>
          <a:lstStyle/>
          <a:p>
            <a:r>
              <a:rPr lang="en-US" dirty="0"/>
              <a:t>Dolutegravir-Abacavir-Lamivudine: </a:t>
            </a:r>
            <a:br>
              <a:rPr lang="en-US" dirty="0"/>
            </a:br>
            <a:r>
              <a:rPr lang="en-US" dirty="0"/>
              <a:t>Mechanism of Action</a:t>
            </a:r>
          </a:p>
        </p:txBody>
      </p:sp>
    </p:spTree>
    <p:extLst>
      <p:ext uri="{BB962C8B-B14F-4D97-AF65-F5344CB8AC3E}">
        <p14:creationId xmlns:p14="http://schemas.microsoft.com/office/powerpoint/2010/main" val="4088698014"/>
      </p:ext>
    </p:extLst>
  </p:cSld>
  <p:clrMapOvr>
    <a:masterClrMapping/>
  </p:clrMapOvr>
  <p:transition spd="slow" advTm="11477"/>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Nucleoside Reverse Transcriptase Inhibitors (NRTIs): Mechanism of Action</a:t>
            </a:r>
          </a:p>
        </p:txBody>
      </p:sp>
      <p:sp>
        <p:nvSpPr>
          <p:cNvPr id="77" name="Text Placeholder 76">
            <a:extLst>
              <a:ext uri="{FF2B5EF4-FFF2-40B4-BE49-F238E27FC236}">
                <a16:creationId xmlns:a16="http://schemas.microsoft.com/office/drawing/2014/main" id="{69087E21-B442-9843-9957-20B7D6B2D166}"/>
              </a:ext>
            </a:extLst>
          </p:cNvPr>
          <p:cNvSpPr>
            <a:spLocks noGrp="1"/>
          </p:cNvSpPr>
          <p:nvPr>
            <p:ph type="body" sz="quarter" idx="14"/>
          </p:nvPr>
        </p:nvSpPr>
        <p:spPr/>
        <p:txBody>
          <a:bodyPr/>
          <a:lstStyle/>
          <a:p>
            <a:r>
              <a:rPr lang="en-US" dirty="0"/>
              <a:t>Illustration: David H. Spach, MD</a:t>
            </a:r>
          </a:p>
        </p:txBody>
      </p:sp>
      <p:sp>
        <p:nvSpPr>
          <p:cNvPr id="4" name="AutoShape 50"/>
          <p:cNvSpPr>
            <a:spLocks noChangeAspect="1" noChangeArrowheads="1"/>
          </p:cNvSpPr>
          <p:nvPr/>
        </p:nvSpPr>
        <p:spPr bwMode="auto">
          <a:xfrm>
            <a:off x="1901428" y="1531096"/>
            <a:ext cx="155972" cy="155972"/>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AutoShape 51"/>
          <p:cNvSpPr>
            <a:spLocks noChangeAspect="1" noChangeArrowheads="1"/>
          </p:cNvSpPr>
          <p:nvPr/>
        </p:nvSpPr>
        <p:spPr bwMode="auto">
          <a:xfrm>
            <a:off x="1659412" y="1682660"/>
            <a:ext cx="155972" cy="155972"/>
          </a:xfrm>
          <a:prstGeom prst="pentagon">
            <a:avLst/>
          </a:prstGeom>
          <a:solidFill>
            <a:srgbClr val="0000FF"/>
          </a:solidFill>
          <a:ln w="12700">
            <a:solidFill>
              <a:schemeClr val="tx1"/>
            </a:solidFill>
            <a:miter lim="800000"/>
            <a:headEnd/>
            <a:tailEnd/>
          </a:ln>
          <a:effectLst/>
        </p:spPr>
        <p:txBody>
          <a:bodyPr wrap="none" lIns="67037" tIns="33518" rIns="67037" bIns="33518" anchor="ctr">
            <a:prstTxWarp prst="textNoShape">
              <a:avLst/>
            </a:prstTxWarp>
          </a:bodyPr>
          <a:lstStyle/>
          <a:p>
            <a:pPr algn="ctr" defTabSz="670322"/>
            <a:endParaRPr lang="en-US" sz="1725">
              <a:solidFill>
                <a:schemeClr val="bg1"/>
              </a:solidFill>
            </a:endParaRPr>
          </a:p>
        </p:txBody>
      </p:sp>
      <p:sp>
        <p:nvSpPr>
          <p:cNvPr id="6" name="AutoShape 12"/>
          <p:cNvSpPr>
            <a:spLocks noChangeAspect="1" noChangeArrowheads="1"/>
          </p:cNvSpPr>
          <p:nvPr/>
        </p:nvSpPr>
        <p:spPr bwMode="auto">
          <a:xfrm>
            <a:off x="2114550" y="1771650"/>
            <a:ext cx="155972" cy="155972"/>
          </a:xfrm>
          <a:prstGeom prst="pentagon">
            <a:avLst/>
          </a:prstGeom>
          <a:solidFill>
            <a:srgbClr val="FF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AutoShape 8"/>
          <p:cNvSpPr>
            <a:spLocks noChangeAspect="1" noChangeArrowheads="1"/>
          </p:cNvSpPr>
          <p:nvPr/>
        </p:nvSpPr>
        <p:spPr bwMode="auto">
          <a:xfrm>
            <a:off x="1831850" y="1999488"/>
            <a:ext cx="155972" cy="155972"/>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8" name="Footer Placeholder 3"/>
          <p:cNvSpPr txBox="1">
            <a:spLocks/>
          </p:cNvSpPr>
          <p:nvPr/>
        </p:nvSpPr>
        <p:spPr>
          <a:xfrm>
            <a:off x="1257300" y="3232404"/>
            <a:ext cx="857250" cy="544068"/>
          </a:xfrm>
          <a:prstGeom prst="rect">
            <a:avLst/>
          </a:prstGeom>
          <a:noFill/>
        </p:spPr>
        <p:txBody>
          <a:bodyPr vert="horz" lIns="68580" tIns="34290" rIns="68580" bIns="34290" rtlCol="0" anchor="ctr"/>
          <a:lstStyle/>
          <a:p>
            <a:pPr algn="ctr" defTabSz="685800" eaLnBrk="1" fontAlgn="auto" hangingPunct="1">
              <a:spcBef>
                <a:spcPts val="0"/>
              </a:spcBef>
              <a:spcAft>
                <a:spcPts val="0"/>
              </a:spcAft>
              <a:defRPr/>
            </a:pPr>
            <a:r>
              <a:rPr lang="en-US" sz="1350" b="1" dirty="0">
                <a:solidFill>
                  <a:srgbClr val="000000"/>
                </a:solidFill>
                <a:latin typeface="Arial"/>
                <a:cs typeface="Arial"/>
              </a:rPr>
              <a:t>HIV DNA</a:t>
            </a:r>
          </a:p>
        </p:txBody>
      </p:sp>
      <p:sp>
        <p:nvSpPr>
          <p:cNvPr id="9" name="Footer Placeholder 3"/>
          <p:cNvSpPr txBox="1">
            <a:spLocks/>
          </p:cNvSpPr>
          <p:nvPr/>
        </p:nvSpPr>
        <p:spPr>
          <a:xfrm>
            <a:off x="7118348" y="3374136"/>
            <a:ext cx="843534" cy="544068"/>
          </a:xfrm>
          <a:prstGeom prst="rect">
            <a:avLst/>
          </a:prstGeom>
          <a:solidFill>
            <a:schemeClr val="bg1"/>
          </a:solidFill>
        </p:spPr>
        <p:txBody>
          <a:bodyPr vert="horz" lIns="68580" tIns="34290" rIns="68580" bIns="34290" rtlCol="0" anchor="ctr"/>
          <a:lstStyle/>
          <a:p>
            <a:pPr algn="ctr" defTabSz="685800" eaLnBrk="1" fontAlgn="auto" hangingPunct="1">
              <a:spcBef>
                <a:spcPts val="0"/>
              </a:spcBef>
              <a:spcAft>
                <a:spcPts val="0"/>
              </a:spcAft>
              <a:defRPr/>
            </a:pPr>
            <a:r>
              <a:rPr lang="en-US" sz="1350" b="1" dirty="0">
                <a:solidFill>
                  <a:srgbClr val="000000"/>
                </a:solidFill>
                <a:latin typeface="Arial"/>
                <a:cs typeface="Arial"/>
              </a:rPr>
              <a:t>HIV RNA</a:t>
            </a:r>
          </a:p>
        </p:txBody>
      </p:sp>
      <p:grpSp>
        <p:nvGrpSpPr>
          <p:cNvPr id="10" name="Group 171"/>
          <p:cNvGrpSpPr/>
          <p:nvPr/>
        </p:nvGrpSpPr>
        <p:grpSpPr>
          <a:xfrm>
            <a:off x="1987822" y="3316938"/>
            <a:ext cx="5155928" cy="402432"/>
            <a:chOff x="1126429" y="4837112"/>
            <a:chExt cx="6874571" cy="536576"/>
          </a:xfrm>
        </p:grpSpPr>
        <p:grpSp>
          <p:nvGrpSpPr>
            <p:cNvPr id="11" name="Group 92"/>
            <p:cNvGrpSpPr/>
            <p:nvPr/>
          </p:nvGrpSpPr>
          <p:grpSpPr>
            <a:xfrm>
              <a:off x="1367699" y="5012270"/>
              <a:ext cx="6441691" cy="268894"/>
              <a:chOff x="571503" y="3488270"/>
              <a:chExt cx="6441691" cy="268894"/>
            </a:xfrm>
          </p:grpSpPr>
          <p:cxnSp>
            <p:nvCxnSpPr>
              <p:cNvPr id="49" name="Straight Connector 48"/>
              <p:cNvCxnSpPr/>
              <p:nvPr/>
            </p:nvCxnSpPr>
            <p:spPr>
              <a:xfrm rot="5400000">
                <a:off x="6911817" y="364520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6617903" y="364520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6323989" y="364520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a:off x="6030075" y="364520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5400000">
                <a:off x="5742200" y="364520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5448285" y="3655787"/>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5400000">
                <a:off x="5154371" y="3655787"/>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5400000">
                <a:off x="4860457" y="3655787"/>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5400000">
                <a:off x="4566543" y="3655787"/>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5400000">
                <a:off x="4272629" y="3655787"/>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5400000">
                <a:off x="3978715" y="3655787"/>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5400000">
                <a:off x="3684801"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5400000">
                <a:off x="3405410"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5400000">
                <a:off x="3111495"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5400000">
                <a:off x="2817581"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5400000">
                <a:off x="2523667"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5400000">
                <a:off x="2229753"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5400000">
                <a:off x="1935839"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5400000">
                <a:off x="1641925"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5400000">
                <a:off x="1348011"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5400000">
                <a:off x="1059542"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5400000">
                <a:off x="765628"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5400000">
                <a:off x="471714"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2" name="Line 29"/>
            <p:cNvSpPr>
              <a:spLocks noChangeShapeType="1"/>
            </p:cNvSpPr>
            <p:nvPr/>
          </p:nvSpPr>
          <p:spPr bwMode="auto">
            <a:xfrm>
              <a:off x="1126452" y="4927600"/>
              <a:ext cx="3675776" cy="0"/>
            </a:xfrm>
            <a:prstGeom prst="line">
              <a:avLst/>
            </a:prstGeom>
            <a:noFill/>
            <a:ln w="19050" cap="flat" cmpd="sng" algn="ctr">
              <a:solidFill>
                <a:schemeClr val="tx1"/>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3" name="Line 29"/>
            <p:cNvSpPr>
              <a:spLocks noChangeShapeType="1"/>
            </p:cNvSpPr>
            <p:nvPr/>
          </p:nvSpPr>
          <p:spPr bwMode="auto">
            <a:xfrm>
              <a:off x="1126429" y="5275263"/>
              <a:ext cx="6874571" cy="0"/>
            </a:xfrm>
            <a:prstGeom prst="line">
              <a:avLst/>
            </a:prstGeom>
            <a:noFill/>
            <a:ln w="19050" cap="flat" cmpd="sng" algn="ctr">
              <a:solidFill>
                <a:schemeClr val="tx1"/>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4" name="AutoShape 6"/>
            <p:cNvSpPr>
              <a:spLocks noChangeAspect="1" noChangeArrowheads="1"/>
            </p:cNvSpPr>
            <p:nvPr/>
          </p:nvSpPr>
          <p:spPr bwMode="auto">
            <a:xfrm>
              <a:off x="2145084" y="5165725"/>
              <a:ext cx="207963" cy="207963"/>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5" name="AutoShape 7"/>
            <p:cNvSpPr>
              <a:spLocks noChangeAspect="1" noChangeArrowheads="1"/>
            </p:cNvSpPr>
            <p:nvPr/>
          </p:nvSpPr>
          <p:spPr bwMode="auto">
            <a:xfrm>
              <a:off x="2437551" y="5165725"/>
              <a:ext cx="207963" cy="207963"/>
            </a:xfrm>
            <a:prstGeom prst="pentagon">
              <a:avLst/>
            </a:prstGeom>
            <a:solidFill>
              <a:srgbClr val="0000FF"/>
            </a:solidFill>
            <a:ln w="12700">
              <a:solidFill>
                <a:schemeClr val="tx1"/>
              </a:solidFill>
              <a:miter lim="800000"/>
              <a:headEnd/>
              <a:tailEnd/>
            </a:ln>
            <a:effectLst/>
          </p:spPr>
          <p:txBody>
            <a:bodyPr wrap="none" lIns="67037" tIns="33518" rIns="67037" bIns="33518" anchor="ctr">
              <a:prstTxWarp prst="textNoShape">
                <a:avLst/>
              </a:prstTxWarp>
            </a:bodyPr>
            <a:lstStyle/>
            <a:p>
              <a:pPr algn="ctr" defTabSz="670322"/>
              <a:endParaRPr lang="en-US" sz="1725">
                <a:solidFill>
                  <a:schemeClr val="bg1"/>
                </a:solidFill>
              </a:endParaRPr>
            </a:p>
          </p:txBody>
        </p:sp>
        <p:sp>
          <p:nvSpPr>
            <p:cNvPr id="16" name="AutoShape 8"/>
            <p:cNvSpPr>
              <a:spLocks noChangeAspect="1" noChangeArrowheads="1"/>
            </p:cNvSpPr>
            <p:nvPr/>
          </p:nvSpPr>
          <p:spPr bwMode="auto">
            <a:xfrm>
              <a:off x="2730018" y="5165725"/>
              <a:ext cx="207962" cy="207963"/>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7" name="AutoShape 9"/>
            <p:cNvSpPr>
              <a:spLocks noChangeAspect="1" noChangeArrowheads="1"/>
            </p:cNvSpPr>
            <p:nvPr/>
          </p:nvSpPr>
          <p:spPr bwMode="auto">
            <a:xfrm>
              <a:off x="3607416" y="5165725"/>
              <a:ext cx="207962" cy="207963"/>
            </a:xfrm>
            <a:prstGeom prst="pentagon">
              <a:avLst/>
            </a:prstGeom>
            <a:solidFill>
              <a:srgbClr val="00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8" name="AutoShape 10"/>
            <p:cNvSpPr>
              <a:spLocks noChangeAspect="1" noChangeArrowheads="1"/>
            </p:cNvSpPr>
            <p:nvPr/>
          </p:nvSpPr>
          <p:spPr bwMode="auto">
            <a:xfrm>
              <a:off x="4192349" y="5165725"/>
              <a:ext cx="207963" cy="207963"/>
            </a:xfrm>
            <a:prstGeom prst="pentagon">
              <a:avLst/>
            </a:prstGeom>
            <a:solidFill>
              <a:srgbClr val="FF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9" name="AutoShape 11"/>
            <p:cNvSpPr>
              <a:spLocks noChangeAspect="1" noChangeArrowheads="1"/>
            </p:cNvSpPr>
            <p:nvPr/>
          </p:nvSpPr>
          <p:spPr bwMode="auto">
            <a:xfrm>
              <a:off x="3899882" y="5165725"/>
              <a:ext cx="207963" cy="207963"/>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0" name="AutoShape 12"/>
            <p:cNvSpPr>
              <a:spLocks noChangeAspect="1" noChangeArrowheads="1"/>
            </p:cNvSpPr>
            <p:nvPr/>
          </p:nvSpPr>
          <p:spPr bwMode="auto">
            <a:xfrm>
              <a:off x="3022484" y="5165725"/>
              <a:ext cx="207962" cy="207963"/>
            </a:xfrm>
            <a:prstGeom prst="pentagon">
              <a:avLst/>
            </a:prstGeom>
            <a:solidFill>
              <a:srgbClr val="FF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1" name="AutoShape 13"/>
            <p:cNvSpPr>
              <a:spLocks noChangeAspect="1" noChangeArrowheads="1"/>
            </p:cNvSpPr>
            <p:nvPr/>
          </p:nvSpPr>
          <p:spPr bwMode="auto">
            <a:xfrm>
              <a:off x="3314950" y="5165725"/>
              <a:ext cx="207962" cy="207963"/>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2" name="AutoShape 14"/>
            <p:cNvSpPr>
              <a:spLocks noChangeAspect="1" noChangeArrowheads="1"/>
            </p:cNvSpPr>
            <p:nvPr/>
          </p:nvSpPr>
          <p:spPr bwMode="auto">
            <a:xfrm>
              <a:off x="4777283" y="5165725"/>
              <a:ext cx="207963" cy="207963"/>
            </a:xfrm>
            <a:prstGeom prst="pentagon">
              <a:avLst/>
            </a:prstGeom>
            <a:solidFill>
              <a:srgbClr val="00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3" name="AutoShape 15"/>
            <p:cNvSpPr>
              <a:spLocks noChangeAspect="1" noChangeArrowheads="1"/>
            </p:cNvSpPr>
            <p:nvPr/>
          </p:nvSpPr>
          <p:spPr bwMode="auto">
            <a:xfrm>
              <a:off x="4484816" y="5165725"/>
              <a:ext cx="207963" cy="207963"/>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4" name="AutoShape 25"/>
            <p:cNvSpPr>
              <a:spLocks noChangeAspect="1" noChangeArrowheads="1"/>
            </p:cNvSpPr>
            <p:nvPr/>
          </p:nvSpPr>
          <p:spPr bwMode="auto">
            <a:xfrm>
              <a:off x="5362217" y="5165725"/>
              <a:ext cx="207963" cy="207963"/>
            </a:xfrm>
            <a:prstGeom prst="pentagon">
              <a:avLst/>
            </a:prstGeom>
            <a:solidFill>
              <a:srgbClr val="00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5" name="AutoShape 26"/>
            <p:cNvSpPr>
              <a:spLocks noChangeAspect="1" noChangeArrowheads="1"/>
            </p:cNvSpPr>
            <p:nvPr/>
          </p:nvSpPr>
          <p:spPr bwMode="auto">
            <a:xfrm>
              <a:off x="5069750" y="5165725"/>
              <a:ext cx="207963" cy="207963"/>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6" name="AutoShape 30"/>
            <p:cNvSpPr>
              <a:spLocks noChangeAspect="1" noChangeArrowheads="1"/>
            </p:cNvSpPr>
            <p:nvPr/>
          </p:nvSpPr>
          <p:spPr bwMode="auto">
            <a:xfrm>
              <a:off x="5654684" y="5149850"/>
              <a:ext cx="207963" cy="207963"/>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7" name="AutoShape 31"/>
            <p:cNvSpPr>
              <a:spLocks noChangeAspect="1" noChangeArrowheads="1"/>
            </p:cNvSpPr>
            <p:nvPr/>
          </p:nvSpPr>
          <p:spPr bwMode="auto">
            <a:xfrm>
              <a:off x="5947151" y="5149850"/>
              <a:ext cx="207962" cy="207963"/>
            </a:xfrm>
            <a:prstGeom prst="pentagon">
              <a:avLst/>
            </a:prstGeom>
            <a:solidFill>
              <a:srgbClr val="0000FF"/>
            </a:solidFill>
            <a:ln w="12700">
              <a:solidFill>
                <a:schemeClr val="tx1"/>
              </a:solidFill>
              <a:miter lim="800000"/>
              <a:headEnd/>
              <a:tailEnd/>
            </a:ln>
            <a:effectLst/>
          </p:spPr>
          <p:txBody>
            <a:bodyPr wrap="none" lIns="67037" tIns="33518" rIns="67037" bIns="33518" anchor="ctr">
              <a:prstTxWarp prst="textNoShape">
                <a:avLst/>
              </a:prstTxWarp>
            </a:bodyPr>
            <a:lstStyle/>
            <a:p>
              <a:pPr algn="ctr" defTabSz="670322"/>
              <a:endParaRPr lang="en-US" sz="1725">
                <a:solidFill>
                  <a:schemeClr val="bg1"/>
                </a:solidFill>
              </a:endParaRPr>
            </a:p>
          </p:txBody>
        </p:sp>
        <p:sp>
          <p:nvSpPr>
            <p:cNvPr id="28" name="AutoShape 32"/>
            <p:cNvSpPr>
              <a:spLocks noChangeAspect="1" noChangeArrowheads="1"/>
            </p:cNvSpPr>
            <p:nvPr/>
          </p:nvSpPr>
          <p:spPr bwMode="auto">
            <a:xfrm>
              <a:off x="6239617" y="5149850"/>
              <a:ext cx="207962" cy="207963"/>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9" name="AutoShape 33"/>
            <p:cNvSpPr>
              <a:spLocks noChangeAspect="1" noChangeArrowheads="1"/>
            </p:cNvSpPr>
            <p:nvPr/>
          </p:nvSpPr>
          <p:spPr bwMode="auto">
            <a:xfrm>
              <a:off x="7117015" y="5149850"/>
              <a:ext cx="207963" cy="207963"/>
            </a:xfrm>
            <a:prstGeom prst="pentagon">
              <a:avLst/>
            </a:prstGeom>
            <a:solidFill>
              <a:srgbClr val="00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0" name="AutoShape 34"/>
            <p:cNvSpPr>
              <a:spLocks noChangeAspect="1" noChangeArrowheads="1"/>
            </p:cNvSpPr>
            <p:nvPr/>
          </p:nvSpPr>
          <p:spPr bwMode="auto">
            <a:xfrm>
              <a:off x="7701949" y="5149850"/>
              <a:ext cx="207963" cy="207963"/>
            </a:xfrm>
            <a:prstGeom prst="pentagon">
              <a:avLst/>
            </a:prstGeom>
            <a:solidFill>
              <a:srgbClr val="FF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1" name="AutoShape 35"/>
            <p:cNvSpPr>
              <a:spLocks noChangeAspect="1" noChangeArrowheads="1"/>
            </p:cNvSpPr>
            <p:nvPr/>
          </p:nvSpPr>
          <p:spPr bwMode="auto">
            <a:xfrm>
              <a:off x="7409482" y="5149850"/>
              <a:ext cx="207963" cy="207963"/>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2" name="AutoShape 36"/>
            <p:cNvSpPr>
              <a:spLocks noChangeAspect="1" noChangeArrowheads="1"/>
            </p:cNvSpPr>
            <p:nvPr/>
          </p:nvSpPr>
          <p:spPr bwMode="auto">
            <a:xfrm>
              <a:off x="6532083" y="5149850"/>
              <a:ext cx="207962" cy="207963"/>
            </a:xfrm>
            <a:prstGeom prst="pentagon">
              <a:avLst/>
            </a:prstGeom>
            <a:solidFill>
              <a:srgbClr val="FF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3" name="AutoShape 37"/>
            <p:cNvSpPr>
              <a:spLocks noChangeAspect="1" noChangeArrowheads="1"/>
            </p:cNvSpPr>
            <p:nvPr/>
          </p:nvSpPr>
          <p:spPr bwMode="auto">
            <a:xfrm>
              <a:off x="6824549" y="5149850"/>
              <a:ext cx="207962" cy="207963"/>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4" name="AutoShape 50"/>
            <p:cNvSpPr>
              <a:spLocks noChangeAspect="1" noChangeArrowheads="1"/>
            </p:cNvSpPr>
            <p:nvPr/>
          </p:nvSpPr>
          <p:spPr bwMode="auto">
            <a:xfrm>
              <a:off x="1267683" y="5165725"/>
              <a:ext cx="207963" cy="207963"/>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5" name="AutoShape 51"/>
            <p:cNvSpPr>
              <a:spLocks noChangeAspect="1" noChangeArrowheads="1"/>
            </p:cNvSpPr>
            <p:nvPr/>
          </p:nvSpPr>
          <p:spPr bwMode="auto">
            <a:xfrm>
              <a:off x="1560150" y="5165725"/>
              <a:ext cx="207963" cy="207963"/>
            </a:xfrm>
            <a:prstGeom prst="pentagon">
              <a:avLst/>
            </a:prstGeom>
            <a:solidFill>
              <a:srgbClr val="0000FF"/>
            </a:solidFill>
            <a:ln w="12700">
              <a:solidFill>
                <a:schemeClr val="tx1"/>
              </a:solidFill>
              <a:miter lim="800000"/>
              <a:headEnd/>
              <a:tailEnd/>
            </a:ln>
            <a:effectLst/>
          </p:spPr>
          <p:txBody>
            <a:bodyPr wrap="none" lIns="67037" tIns="33518" rIns="67037" bIns="33518" anchor="ctr">
              <a:prstTxWarp prst="textNoShape">
                <a:avLst/>
              </a:prstTxWarp>
            </a:bodyPr>
            <a:lstStyle/>
            <a:p>
              <a:pPr algn="ctr" defTabSz="670322"/>
              <a:endParaRPr lang="en-US" sz="1725">
                <a:solidFill>
                  <a:schemeClr val="bg1"/>
                </a:solidFill>
              </a:endParaRPr>
            </a:p>
          </p:txBody>
        </p:sp>
        <p:sp>
          <p:nvSpPr>
            <p:cNvPr id="36" name="AutoShape 52"/>
            <p:cNvSpPr>
              <a:spLocks noChangeAspect="1" noChangeArrowheads="1"/>
            </p:cNvSpPr>
            <p:nvPr/>
          </p:nvSpPr>
          <p:spPr bwMode="auto">
            <a:xfrm>
              <a:off x="1852617" y="5165725"/>
              <a:ext cx="207963" cy="207963"/>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7" name="AutoShape 82"/>
            <p:cNvSpPr>
              <a:spLocks noChangeAspect="1" noChangeArrowheads="1"/>
            </p:cNvSpPr>
            <p:nvPr/>
          </p:nvSpPr>
          <p:spPr bwMode="auto">
            <a:xfrm flipV="1">
              <a:off x="2437551" y="4837112"/>
              <a:ext cx="207963" cy="207963"/>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8" name="AutoShape 83"/>
            <p:cNvSpPr>
              <a:spLocks noChangeAspect="1" noChangeArrowheads="1"/>
            </p:cNvSpPr>
            <p:nvPr/>
          </p:nvSpPr>
          <p:spPr bwMode="auto">
            <a:xfrm flipV="1">
              <a:off x="2730018" y="4837112"/>
              <a:ext cx="207962" cy="207963"/>
            </a:xfrm>
            <a:prstGeom prst="pentagon">
              <a:avLst/>
            </a:prstGeom>
            <a:solidFill>
              <a:srgbClr val="0000FF"/>
            </a:solidFill>
            <a:ln w="12700">
              <a:solidFill>
                <a:schemeClr val="tx1"/>
              </a:solidFill>
              <a:miter lim="800000"/>
              <a:headEnd/>
              <a:tailEnd/>
            </a:ln>
            <a:effectLst/>
          </p:spPr>
          <p:txBody>
            <a:bodyPr rot="10800000" wrap="none" lIns="67037" tIns="33518" rIns="67037" bIns="33518" anchor="ctr">
              <a:prstTxWarp prst="textNoShape">
                <a:avLst/>
              </a:prstTxWarp>
            </a:bodyPr>
            <a:lstStyle/>
            <a:p>
              <a:pPr algn="ctr" defTabSz="670322"/>
              <a:endParaRPr lang="en-US" sz="1725">
                <a:solidFill>
                  <a:schemeClr val="bg1"/>
                </a:solidFill>
              </a:endParaRPr>
            </a:p>
          </p:txBody>
        </p:sp>
        <p:sp>
          <p:nvSpPr>
            <p:cNvPr id="39" name="AutoShape 84"/>
            <p:cNvSpPr>
              <a:spLocks noChangeAspect="1" noChangeArrowheads="1"/>
            </p:cNvSpPr>
            <p:nvPr/>
          </p:nvSpPr>
          <p:spPr bwMode="auto">
            <a:xfrm flipV="1">
              <a:off x="3022484" y="4837112"/>
              <a:ext cx="207962" cy="207963"/>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0" name="AutoShape 85"/>
            <p:cNvSpPr>
              <a:spLocks noChangeAspect="1" noChangeArrowheads="1"/>
            </p:cNvSpPr>
            <p:nvPr/>
          </p:nvSpPr>
          <p:spPr bwMode="auto">
            <a:xfrm flipV="1">
              <a:off x="3899882" y="4837112"/>
              <a:ext cx="207963" cy="207963"/>
            </a:xfrm>
            <a:prstGeom prst="pentagon">
              <a:avLst/>
            </a:prstGeom>
            <a:solidFill>
              <a:srgbClr val="00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1" name="AutoShape 86"/>
            <p:cNvSpPr>
              <a:spLocks noChangeAspect="1" noChangeArrowheads="1"/>
            </p:cNvSpPr>
            <p:nvPr/>
          </p:nvSpPr>
          <p:spPr bwMode="auto">
            <a:xfrm flipV="1">
              <a:off x="4484816" y="4837112"/>
              <a:ext cx="207963" cy="207963"/>
            </a:xfrm>
            <a:prstGeom prst="pentagon">
              <a:avLst/>
            </a:prstGeom>
            <a:solidFill>
              <a:srgbClr val="FF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2" name="AutoShape 87"/>
            <p:cNvSpPr>
              <a:spLocks noChangeAspect="1" noChangeArrowheads="1"/>
            </p:cNvSpPr>
            <p:nvPr/>
          </p:nvSpPr>
          <p:spPr bwMode="auto">
            <a:xfrm flipV="1">
              <a:off x="4192349" y="4837112"/>
              <a:ext cx="207963" cy="207963"/>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3" name="AutoShape 88"/>
            <p:cNvSpPr>
              <a:spLocks noChangeAspect="1" noChangeArrowheads="1"/>
            </p:cNvSpPr>
            <p:nvPr/>
          </p:nvSpPr>
          <p:spPr bwMode="auto">
            <a:xfrm flipV="1">
              <a:off x="3314950" y="4837112"/>
              <a:ext cx="207962" cy="207963"/>
            </a:xfrm>
            <a:prstGeom prst="pentagon">
              <a:avLst/>
            </a:prstGeom>
            <a:solidFill>
              <a:srgbClr val="FF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4" name="AutoShape 89"/>
            <p:cNvSpPr>
              <a:spLocks noChangeAspect="1" noChangeArrowheads="1"/>
            </p:cNvSpPr>
            <p:nvPr/>
          </p:nvSpPr>
          <p:spPr bwMode="auto">
            <a:xfrm flipV="1">
              <a:off x="3607416" y="4837112"/>
              <a:ext cx="207962" cy="207963"/>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5" name="AutoShape 105"/>
            <p:cNvSpPr>
              <a:spLocks noChangeAspect="1" noChangeArrowheads="1"/>
            </p:cNvSpPr>
            <p:nvPr/>
          </p:nvSpPr>
          <p:spPr bwMode="auto">
            <a:xfrm flipV="1">
              <a:off x="1560150" y="4837112"/>
              <a:ext cx="207963" cy="207963"/>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6" name="AutoShape 106"/>
            <p:cNvSpPr>
              <a:spLocks noChangeAspect="1" noChangeArrowheads="1"/>
            </p:cNvSpPr>
            <p:nvPr/>
          </p:nvSpPr>
          <p:spPr bwMode="auto">
            <a:xfrm flipV="1">
              <a:off x="1852617" y="4837112"/>
              <a:ext cx="207963" cy="207963"/>
            </a:xfrm>
            <a:prstGeom prst="pentagon">
              <a:avLst/>
            </a:prstGeom>
            <a:solidFill>
              <a:srgbClr val="0000FF"/>
            </a:solidFill>
            <a:ln w="12700">
              <a:solidFill>
                <a:schemeClr val="tx1"/>
              </a:solidFill>
              <a:miter lim="800000"/>
              <a:headEnd/>
              <a:tailEnd/>
            </a:ln>
            <a:effectLst/>
          </p:spPr>
          <p:txBody>
            <a:bodyPr rot="10800000" wrap="none" lIns="67037" tIns="33518" rIns="67037" bIns="33518" anchor="ctr">
              <a:prstTxWarp prst="textNoShape">
                <a:avLst/>
              </a:prstTxWarp>
            </a:bodyPr>
            <a:lstStyle/>
            <a:p>
              <a:pPr algn="ctr" defTabSz="670322"/>
              <a:endParaRPr lang="en-US" sz="1725">
                <a:solidFill>
                  <a:schemeClr val="bg1"/>
                </a:solidFill>
              </a:endParaRPr>
            </a:p>
          </p:txBody>
        </p:sp>
        <p:sp>
          <p:nvSpPr>
            <p:cNvPr id="47" name="AutoShape 107"/>
            <p:cNvSpPr>
              <a:spLocks noChangeAspect="1" noChangeArrowheads="1"/>
            </p:cNvSpPr>
            <p:nvPr/>
          </p:nvSpPr>
          <p:spPr bwMode="auto">
            <a:xfrm flipV="1">
              <a:off x="2145084" y="4837112"/>
              <a:ext cx="207963" cy="207963"/>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8" name="AutoShape 108"/>
            <p:cNvSpPr>
              <a:spLocks noChangeAspect="1" noChangeArrowheads="1"/>
            </p:cNvSpPr>
            <p:nvPr/>
          </p:nvSpPr>
          <p:spPr bwMode="auto">
            <a:xfrm flipV="1">
              <a:off x="1267684" y="4837112"/>
              <a:ext cx="207962" cy="207963"/>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grpSp>
      <p:sp>
        <p:nvSpPr>
          <p:cNvPr id="72" name="Footer Placeholder 3"/>
          <p:cNvSpPr txBox="1">
            <a:spLocks/>
          </p:cNvSpPr>
          <p:nvPr/>
        </p:nvSpPr>
        <p:spPr>
          <a:xfrm>
            <a:off x="907812" y="1028700"/>
            <a:ext cx="2199849" cy="544068"/>
          </a:xfrm>
          <a:prstGeom prst="rect">
            <a:avLst/>
          </a:prstGeom>
          <a:noFill/>
        </p:spPr>
        <p:txBody>
          <a:bodyPr vert="horz" lIns="68580" tIns="34290" rIns="68580" bIns="34290" rtlCol="0" anchor="ctr"/>
          <a:lstStyle/>
          <a:p>
            <a:pPr algn="ctr" defTabSz="685800" eaLnBrk="1" fontAlgn="auto" hangingPunct="1">
              <a:spcBef>
                <a:spcPts val="0"/>
              </a:spcBef>
              <a:spcAft>
                <a:spcPts val="0"/>
              </a:spcAft>
              <a:defRPr/>
            </a:pPr>
            <a:r>
              <a:rPr lang="en-US" sz="1600" b="1" dirty="0">
                <a:solidFill>
                  <a:srgbClr val="000000"/>
                </a:solidFill>
                <a:latin typeface="Arial"/>
                <a:cs typeface="Arial"/>
              </a:rPr>
              <a:t>Human Nucleotides</a:t>
            </a:r>
          </a:p>
        </p:txBody>
      </p:sp>
      <p:grpSp>
        <p:nvGrpSpPr>
          <p:cNvPr id="73" name="Group 257"/>
          <p:cNvGrpSpPr/>
          <p:nvPr/>
        </p:nvGrpSpPr>
        <p:grpSpPr>
          <a:xfrm>
            <a:off x="3589897" y="2187398"/>
            <a:ext cx="2725224" cy="2643259"/>
            <a:chOff x="3112077" y="2819400"/>
            <a:chExt cx="3898323" cy="3835404"/>
          </a:xfrm>
        </p:grpSpPr>
        <p:sp>
          <p:nvSpPr>
            <p:cNvPr id="74" name="Freeform 73"/>
            <p:cNvSpPr/>
            <p:nvPr/>
          </p:nvSpPr>
          <p:spPr>
            <a:xfrm>
              <a:off x="3112077" y="2819400"/>
              <a:ext cx="3898323" cy="3824261"/>
            </a:xfrm>
            <a:custGeom>
              <a:avLst/>
              <a:gdLst>
                <a:gd name="connsiteX0" fmla="*/ 1110192 w 4400550"/>
                <a:gd name="connsiteY0" fmla="*/ 92075 h 4316942"/>
                <a:gd name="connsiteX1" fmla="*/ 970492 w 4400550"/>
                <a:gd name="connsiteY1" fmla="*/ 15875 h 4316942"/>
                <a:gd name="connsiteX2" fmla="*/ 735542 w 4400550"/>
                <a:gd name="connsiteY2" fmla="*/ 34925 h 4316942"/>
                <a:gd name="connsiteX3" fmla="*/ 418042 w 4400550"/>
                <a:gd name="connsiteY3" fmla="*/ 225425 h 4316942"/>
                <a:gd name="connsiteX4" fmla="*/ 106892 w 4400550"/>
                <a:gd name="connsiteY4" fmla="*/ 682625 h 4316942"/>
                <a:gd name="connsiteX5" fmla="*/ 11642 w 4400550"/>
                <a:gd name="connsiteY5" fmla="*/ 1400175 h 4316942"/>
                <a:gd name="connsiteX6" fmla="*/ 176742 w 4400550"/>
                <a:gd name="connsiteY6" fmla="*/ 2282825 h 4316942"/>
                <a:gd name="connsiteX7" fmla="*/ 348192 w 4400550"/>
                <a:gd name="connsiteY7" fmla="*/ 2708275 h 4316942"/>
                <a:gd name="connsiteX8" fmla="*/ 437092 w 4400550"/>
                <a:gd name="connsiteY8" fmla="*/ 2994025 h 4316942"/>
                <a:gd name="connsiteX9" fmla="*/ 449792 w 4400550"/>
                <a:gd name="connsiteY9" fmla="*/ 3324225 h 4316942"/>
                <a:gd name="connsiteX10" fmla="*/ 418042 w 4400550"/>
                <a:gd name="connsiteY10" fmla="*/ 3590925 h 4316942"/>
                <a:gd name="connsiteX11" fmla="*/ 443442 w 4400550"/>
                <a:gd name="connsiteY11" fmla="*/ 3832225 h 4316942"/>
                <a:gd name="connsiteX12" fmla="*/ 646642 w 4400550"/>
                <a:gd name="connsiteY12" fmla="*/ 4054475 h 4316942"/>
                <a:gd name="connsiteX13" fmla="*/ 976842 w 4400550"/>
                <a:gd name="connsiteY13" fmla="*/ 4238625 h 4316942"/>
                <a:gd name="connsiteX14" fmla="*/ 1535642 w 4400550"/>
                <a:gd name="connsiteY14" fmla="*/ 4308475 h 4316942"/>
                <a:gd name="connsiteX15" fmla="*/ 1891242 w 4400550"/>
                <a:gd name="connsiteY15" fmla="*/ 4187825 h 4316942"/>
                <a:gd name="connsiteX16" fmla="*/ 2157942 w 4400550"/>
                <a:gd name="connsiteY16" fmla="*/ 4175125 h 4316942"/>
                <a:gd name="connsiteX17" fmla="*/ 2500842 w 4400550"/>
                <a:gd name="connsiteY17" fmla="*/ 4257675 h 4316942"/>
                <a:gd name="connsiteX18" fmla="*/ 2951692 w 4400550"/>
                <a:gd name="connsiteY18" fmla="*/ 4175125 h 4316942"/>
                <a:gd name="connsiteX19" fmla="*/ 3377142 w 4400550"/>
                <a:gd name="connsiteY19" fmla="*/ 4187825 h 4316942"/>
                <a:gd name="connsiteX20" fmla="*/ 3764492 w 4400550"/>
                <a:gd name="connsiteY20" fmla="*/ 4194175 h 4316942"/>
                <a:gd name="connsiteX21" fmla="*/ 4101042 w 4400550"/>
                <a:gd name="connsiteY21" fmla="*/ 3978275 h 4316942"/>
                <a:gd name="connsiteX22" fmla="*/ 4355042 w 4400550"/>
                <a:gd name="connsiteY22" fmla="*/ 3540125 h 4316942"/>
                <a:gd name="connsiteX23" fmla="*/ 4374092 w 4400550"/>
                <a:gd name="connsiteY23" fmla="*/ 3279775 h 4316942"/>
                <a:gd name="connsiteX24" fmla="*/ 4234392 w 4400550"/>
                <a:gd name="connsiteY24" fmla="*/ 3165475 h 4316942"/>
                <a:gd name="connsiteX25" fmla="*/ 4253442 w 4400550"/>
                <a:gd name="connsiteY25" fmla="*/ 2905125 h 4316942"/>
                <a:gd name="connsiteX26" fmla="*/ 3891492 w 4400550"/>
                <a:gd name="connsiteY26" fmla="*/ 2435225 h 4316942"/>
                <a:gd name="connsiteX27" fmla="*/ 3561292 w 4400550"/>
                <a:gd name="connsiteY27" fmla="*/ 2105025 h 4316942"/>
                <a:gd name="connsiteX28" fmla="*/ 3415242 w 4400550"/>
                <a:gd name="connsiteY28" fmla="*/ 1812925 h 4316942"/>
                <a:gd name="connsiteX29" fmla="*/ 3358092 w 4400550"/>
                <a:gd name="connsiteY29" fmla="*/ 1355725 h 4316942"/>
                <a:gd name="connsiteX30" fmla="*/ 3300942 w 4400550"/>
                <a:gd name="connsiteY30" fmla="*/ 1006475 h 4316942"/>
                <a:gd name="connsiteX31" fmla="*/ 3053292 w 4400550"/>
                <a:gd name="connsiteY31" fmla="*/ 898525 h 4316942"/>
                <a:gd name="connsiteX32" fmla="*/ 2754842 w 4400550"/>
                <a:gd name="connsiteY32" fmla="*/ 955675 h 4316942"/>
                <a:gd name="connsiteX33" fmla="*/ 2589742 w 4400550"/>
                <a:gd name="connsiteY33" fmla="*/ 1317625 h 4316942"/>
                <a:gd name="connsiteX34" fmla="*/ 2538942 w 4400550"/>
                <a:gd name="connsiteY34" fmla="*/ 1889125 h 4316942"/>
                <a:gd name="connsiteX35" fmla="*/ 2386542 w 4400550"/>
                <a:gd name="connsiteY35" fmla="*/ 2092325 h 4316942"/>
                <a:gd name="connsiteX36" fmla="*/ 2164292 w 4400550"/>
                <a:gd name="connsiteY36" fmla="*/ 2155825 h 4316942"/>
                <a:gd name="connsiteX37" fmla="*/ 1891242 w 4400550"/>
                <a:gd name="connsiteY37" fmla="*/ 2092325 h 4316942"/>
                <a:gd name="connsiteX38" fmla="*/ 1592792 w 4400550"/>
                <a:gd name="connsiteY38" fmla="*/ 2085975 h 4316942"/>
                <a:gd name="connsiteX39" fmla="*/ 1376892 w 4400550"/>
                <a:gd name="connsiteY39" fmla="*/ 1984375 h 4316942"/>
                <a:gd name="connsiteX40" fmla="*/ 1192742 w 4400550"/>
                <a:gd name="connsiteY40" fmla="*/ 1755775 h 4316942"/>
                <a:gd name="connsiteX41" fmla="*/ 1173692 w 4400550"/>
                <a:gd name="connsiteY41" fmla="*/ 1495425 h 4316942"/>
                <a:gd name="connsiteX42" fmla="*/ 1256242 w 4400550"/>
                <a:gd name="connsiteY42" fmla="*/ 1101725 h 4316942"/>
                <a:gd name="connsiteX43" fmla="*/ 1256242 w 4400550"/>
                <a:gd name="connsiteY43" fmla="*/ 847725 h 4316942"/>
                <a:gd name="connsiteX44" fmla="*/ 1205442 w 4400550"/>
                <a:gd name="connsiteY44" fmla="*/ 720725 h 4316942"/>
                <a:gd name="connsiteX45" fmla="*/ 1199092 w 4400550"/>
                <a:gd name="connsiteY45" fmla="*/ 396875 h 4316942"/>
                <a:gd name="connsiteX46" fmla="*/ 1167342 w 4400550"/>
                <a:gd name="connsiteY46" fmla="*/ 187325 h 4316942"/>
                <a:gd name="connsiteX47" fmla="*/ 1110192 w 4400550"/>
                <a:gd name="connsiteY47" fmla="*/ 92075 h 431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00550" h="4316942">
                  <a:moveTo>
                    <a:pt x="1110192" y="92075"/>
                  </a:moveTo>
                  <a:cubicBezTo>
                    <a:pt x="1077384" y="63500"/>
                    <a:pt x="1032934" y="25400"/>
                    <a:pt x="970492" y="15875"/>
                  </a:cubicBezTo>
                  <a:cubicBezTo>
                    <a:pt x="908050" y="6350"/>
                    <a:pt x="827617" y="0"/>
                    <a:pt x="735542" y="34925"/>
                  </a:cubicBezTo>
                  <a:cubicBezTo>
                    <a:pt x="643467" y="69850"/>
                    <a:pt x="522817" y="117475"/>
                    <a:pt x="418042" y="225425"/>
                  </a:cubicBezTo>
                  <a:cubicBezTo>
                    <a:pt x="313267" y="333375"/>
                    <a:pt x="174625" y="486833"/>
                    <a:pt x="106892" y="682625"/>
                  </a:cubicBezTo>
                  <a:cubicBezTo>
                    <a:pt x="39159" y="878417"/>
                    <a:pt x="0" y="1133475"/>
                    <a:pt x="11642" y="1400175"/>
                  </a:cubicBezTo>
                  <a:cubicBezTo>
                    <a:pt x="23284" y="1666875"/>
                    <a:pt x="120650" y="2064808"/>
                    <a:pt x="176742" y="2282825"/>
                  </a:cubicBezTo>
                  <a:cubicBezTo>
                    <a:pt x="232834" y="2500842"/>
                    <a:pt x="304800" y="2589742"/>
                    <a:pt x="348192" y="2708275"/>
                  </a:cubicBezTo>
                  <a:cubicBezTo>
                    <a:pt x="391584" y="2826808"/>
                    <a:pt x="420159" y="2891367"/>
                    <a:pt x="437092" y="2994025"/>
                  </a:cubicBezTo>
                  <a:cubicBezTo>
                    <a:pt x="454025" y="3096683"/>
                    <a:pt x="452967" y="3224742"/>
                    <a:pt x="449792" y="3324225"/>
                  </a:cubicBezTo>
                  <a:cubicBezTo>
                    <a:pt x="446617" y="3423708"/>
                    <a:pt x="419100" y="3506258"/>
                    <a:pt x="418042" y="3590925"/>
                  </a:cubicBezTo>
                  <a:cubicBezTo>
                    <a:pt x="416984" y="3675592"/>
                    <a:pt x="405342" y="3754967"/>
                    <a:pt x="443442" y="3832225"/>
                  </a:cubicBezTo>
                  <a:cubicBezTo>
                    <a:pt x="481542" y="3909483"/>
                    <a:pt x="557742" y="3986742"/>
                    <a:pt x="646642" y="4054475"/>
                  </a:cubicBezTo>
                  <a:cubicBezTo>
                    <a:pt x="735542" y="4122208"/>
                    <a:pt x="828675" y="4196292"/>
                    <a:pt x="976842" y="4238625"/>
                  </a:cubicBezTo>
                  <a:cubicBezTo>
                    <a:pt x="1125009" y="4280958"/>
                    <a:pt x="1383242" y="4316942"/>
                    <a:pt x="1535642" y="4308475"/>
                  </a:cubicBezTo>
                  <a:cubicBezTo>
                    <a:pt x="1688042" y="4300008"/>
                    <a:pt x="1787525" y="4210050"/>
                    <a:pt x="1891242" y="4187825"/>
                  </a:cubicBezTo>
                  <a:cubicBezTo>
                    <a:pt x="1994959" y="4165600"/>
                    <a:pt x="2056342" y="4163483"/>
                    <a:pt x="2157942" y="4175125"/>
                  </a:cubicBezTo>
                  <a:cubicBezTo>
                    <a:pt x="2259542" y="4186767"/>
                    <a:pt x="2368550" y="4257675"/>
                    <a:pt x="2500842" y="4257675"/>
                  </a:cubicBezTo>
                  <a:cubicBezTo>
                    <a:pt x="2633134" y="4257675"/>
                    <a:pt x="2805642" y="4186767"/>
                    <a:pt x="2951692" y="4175125"/>
                  </a:cubicBezTo>
                  <a:cubicBezTo>
                    <a:pt x="3097742" y="4163483"/>
                    <a:pt x="3377142" y="4187825"/>
                    <a:pt x="3377142" y="4187825"/>
                  </a:cubicBezTo>
                  <a:cubicBezTo>
                    <a:pt x="3512609" y="4191000"/>
                    <a:pt x="3643842" y="4229100"/>
                    <a:pt x="3764492" y="4194175"/>
                  </a:cubicBezTo>
                  <a:cubicBezTo>
                    <a:pt x="3885142" y="4159250"/>
                    <a:pt x="4002617" y="4087283"/>
                    <a:pt x="4101042" y="3978275"/>
                  </a:cubicBezTo>
                  <a:cubicBezTo>
                    <a:pt x="4199467" y="3869267"/>
                    <a:pt x="4309534" y="3656542"/>
                    <a:pt x="4355042" y="3540125"/>
                  </a:cubicBezTo>
                  <a:cubicBezTo>
                    <a:pt x="4400550" y="3423708"/>
                    <a:pt x="4394200" y="3342217"/>
                    <a:pt x="4374092" y="3279775"/>
                  </a:cubicBezTo>
                  <a:cubicBezTo>
                    <a:pt x="4353984" y="3217333"/>
                    <a:pt x="4254500" y="3227917"/>
                    <a:pt x="4234392" y="3165475"/>
                  </a:cubicBezTo>
                  <a:cubicBezTo>
                    <a:pt x="4214284" y="3103033"/>
                    <a:pt x="4310592" y="3026833"/>
                    <a:pt x="4253442" y="2905125"/>
                  </a:cubicBezTo>
                  <a:cubicBezTo>
                    <a:pt x="4196292" y="2783417"/>
                    <a:pt x="4006850" y="2568575"/>
                    <a:pt x="3891492" y="2435225"/>
                  </a:cubicBezTo>
                  <a:cubicBezTo>
                    <a:pt x="3776134" y="2301875"/>
                    <a:pt x="3640667" y="2208742"/>
                    <a:pt x="3561292" y="2105025"/>
                  </a:cubicBezTo>
                  <a:cubicBezTo>
                    <a:pt x="3481917" y="2001308"/>
                    <a:pt x="3449109" y="1937808"/>
                    <a:pt x="3415242" y="1812925"/>
                  </a:cubicBezTo>
                  <a:cubicBezTo>
                    <a:pt x="3381375" y="1688042"/>
                    <a:pt x="3377142" y="1490133"/>
                    <a:pt x="3358092" y="1355725"/>
                  </a:cubicBezTo>
                  <a:cubicBezTo>
                    <a:pt x="3339042" y="1221317"/>
                    <a:pt x="3351742" y="1082675"/>
                    <a:pt x="3300942" y="1006475"/>
                  </a:cubicBezTo>
                  <a:cubicBezTo>
                    <a:pt x="3250142" y="930275"/>
                    <a:pt x="3144309" y="906992"/>
                    <a:pt x="3053292" y="898525"/>
                  </a:cubicBezTo>
                  <a:cubicBezTo>
                    <a:pt x="2962275" y="890058"/>
                    <a:pt x="2832100" y="885825"/>
                    <a:pt x="2754842" y="955675"/>
                  </a:cubicBezTo>
                  <a:cubicBezTo>
                    <a:pt x="2677584" y="1025525"/>
                    <a:pt x="2625725" y="1162050"/>
                    <a:pt x="2589742" y="1317625"/>
                  </a:cubicBezTo>
                  <a:cubicBezTo>
                    <a:pt x="2553759" y="1473200"/>
                    <a:pt x="2572809" y="1760008"/>
                    <a:pt x="2538942" y="1889125"/>
                  </a:cubicBezTo>
                  <a:cubicBezTo>
                    <a:pt x="2505075" y="2018242"/>
                    <a:pt x="2448984" y="2047875"/>
                    <a:pt x="2386542" y="2092325"/>
                  </a:cubicBezTo>
                  <a:cubicBezTo>
                    <a:pt x="2324100" y="2136775"/>
                    <a:pt x="2246842" y="2155825"/>
                    <a:pt x="2164292" y="2155825"/>
                  </a:cubicBezTo>
                  <a:cubicBezTo>
                    <a:pt x="2081742" y="2155825"/>
                    <a:pt x="1986492" y="2103967"/>
                    <a:pt x="1891242" y="2092325"/>
                  </a:cubicBezTo>
                  <a:cubicBezTo>
                    <a:pt x="1795992" y="2080683"/>
                    <a:pt x="1678517" y="2103967"/>
                    <a:pt x="1592792" y="2085975"/>
                  </a:cubicBezTo>
                  <a:cubicBezTo>
                    <a:pt x="1507067" y="2067983"/>
                    <a:pt x="1443567" y="2039408"/>
                    <a:pt x="1376892" y="1984375"/>
                  </a:cubicBezTo>
                  <a:cubicBezTo>
                    <a:pt x="1310217" y="1929342"/>
                    <a:pt x="1226609" y="1837267"/>
                    <a:pt x="1192742" y="1755775"/>
                  </a:cubicBezTo>
                  <a:cubicBezTo>
                    <a:pt x="1158875" y="1674283"/>
                    <a:pt x="1163109" y="1604433"/>
                    <a:pt x="1173692" y="1495425"/>
                  </a:cubicBezTo>
                  <a:cubicBezTo>
                    <a:pt x="1184275" y="1386417"/>
                    <a:pt x="1242484" y="1209675"/>
                    <a:pt x="1256242" y="1101725"/>
                  </a:cubicBezTo>
                  <a:cubicBezTo>
                    <a:pt x="1270000" y="993775"/>
                    <a:pt x="1264709" y="911225"/>
                    <a:pt x="1256242" y="847725"/>
                  </a:cubicBezTo>
                  <a:cubicBezTo>
                    <a:pt x="1247775" y="784225"/>
                    <a:pt x="1214967" y="795867"/>
                    <a:pt x="1205442" y="720725"/>
                  </a:cubicBezTo>
                  <a:cubicBezTo>
                    <a:pt x="1195917" y="645583"/>
                    <a:pt x="1205442" y="485775"/>
                    <a:pt x="1199092" y="396875"/>
                  </a:cubicBezTo>
                  <a:cubicBezTo>
                    <a:pt x="1192742" y="307975"/>
                    <a:pt x="1184275" y="240242"/>
                    <a:pt x="1167342" y="187325"/>
                  </a:cubicBezTo>
                  <a:cubicBezTo>
                    <a:pt x="1150409" y="134408"/>
                    <a:pt x="1143000" y="120650"/>
                    <a:pt x="1110192" y="92075"/>
                  </a:cubicBezTo>
                  <a:close/>
                </a:path>
              </a:pathLst>
            </a:custGeom>
            <a:gradFill flip="none" rotWithShape="1">
              <a:gsLst>
                <a:gs pos="93000">
                  <a:srgbClr val="AC5901">
                    <a:alpha val="30000"/>
                  </a:srgbClr>
                </a:gs>
                <a:gs pos="51000">
                  <a:srgbClr val="723900">
                    <a:alpha val="30000"/>
                  </a:srgbClr>
                </a:gs>
              </a:gsLst>
              <a:lin ang="10800000" scaled="0"/>
              <a:tileRect/>
            </a:gradFill>
            <a:ln w="1270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5" name="Freeform 74"/>
            <p:cNvSpPr>
              <a:spLocks/>
            </p:cNvSpPr>
            <p:nvPr/>
          </p:nvSpPr>
          <p:spPr>
            <a:xfrm>
              <a:off x="3254839" y="4801143"/>
              <a:ext cx="3717625" cy="1853661"/>
            </a:xfrm>
            <a:custGeom>
              <a:avLst/>
              <a:gdLst>
                <a:gd name="connsiteX0" fmla="*/ 15875 w 4183592"/>
                <a:gd name="connsiteY0" fmla="*/ 91017 h 2015067"/>
                <a:gd name="connsiteX1" fmla="*/ 161925 w 4183592"/>
                <a:gd name="connsiteY1" fmla="*/ 427567 h 2015067"/>
                <a:gd name="connsiteX2" fmla="*/ 257175 w 4183592"/>
                <a:gd name="connsiteY2" fmla="*/ 738717 h 2015067"/>
                <a:gd name="connsiteX3" fmla="*/ 263525 w 4183592"/>
                <a:gd name="connsiteY3" fmla="*/ 1119717 h 2015067"/>
                <a:gd name="connsiteX4" fmla="*/ 231775 w 4183592"/>
                <a:gd name="connsiteY4" fmla="*/ 1348317 h 2015067"/>
                <a:gd name="connsiteX5" fmla="*/ 365125 w 4183592"/>
                <a:gd name="connsiteY5" fmla="*/ 1646767 h 2015067"/>
                <a:gd name="connsiteX6" fmla="*/ 695325 w 4183592"/>
                <a:gd name="connsiteY6" fmla="*/ 1907117 h 2015067"/>
                <a:gd name="connsiteX7" fmla="*/ 1196975 w 4183592"/>
                <a:gd name="connsiteY7" fmla="*/ 2008717 h 2015067"/>
                <a:gd name="connsiteX8" fmla="*/ 1597025 w 4183592"/>
                <a:gd name="connsiteY8" fmla="*/ 1945217 h 2015067"/>
                <a:gd name="connsiteX9" fmla="*/ 1806575 w 4183592"/>
                <a:gd name="connsiteY9" fmla="*/ 1830917 h 2015067"/>
                <a:gd name="connsiteX10" fmla="*/ 2162175 w 4183592"/>
                <a:gd name="connsiteY10" fmla="*/ 1888067 h 2015067"/>
                <a:gd name="connsiteX11" fmla="*/ 2492375 w 4183592"/>
                <a:gd name="connsiteY11" fmla="*/ 1907117 h 2015067"/>
                <a:gd name="connsiteX12" fmla="*/ 2867025 w 4183592"/>
                <a:gd name="connsiteY12" fmla="*/ 1843617 h 2015067"/>
                <a:gd name="connsiteX13" fmla="*/ 3171825 w 4183592"/>
                <a:gd name="connsiteY13" fmla="*/ 1875367 h 2015067"/>
                <a:gd name="connsiteX14" fmla="*/ 3413125 w 4183592"/>
                <a:gd name="connsiteY14" fmla="*/ 1900767 h 2015067"/>
                <a:gd name="connsiteX15" fmla="*/ 3806825 w 4183592"/>
                <a:gd name="connsiteY15" fmla="*/ 1742017 h 2015067"/>
                <a:gd name="connsiteX16" fmla="*/ 4035425 w 4183592"/>
                <a:gd name="connsiteY16" fmla="*/ 1468967 h 2015067"/>
                <a:gd name="connsiteX17" fmla="*/ 4162425 w 4183592"/>
                <a:gd name="connsiteY17" fmla="*/ 1164167 h 2015067"/>
                <a:gd name="connsiteX18" fmla="*/ 4162425 w 4183592"/>
                <a:gd name="connsiteY18" fmla="*/ 1011767 h 2015067"/>
                <a:gd name="connsiteX19" fmla="*/ 4060825 w 4183592"/>
                <a:gd name="connsiteY19" fmla="*/ 897467 h 2015067"/>
                <a:gd name="connsiteX20" fmla="*/ 3851275 w 4183592"/>
                <a:gd name="connsiteY20" fmla="*/ 941917 h 2015067"/>
                <a:gd name="connsiteX21" fmla="*/ 3559175 w 4183592"/>
                <a:gd name="connsiteY21" fmla="*/ 1037167 h 2015067"/>
                <a:gd name="connsiteX22" fmla="*/ 3375025 w 4183592"/>
                <a:gd name="connsiteY22" fmla="*/ 1056217 h 2015067"/>
                <a:gd name="connsiteX23" fmla="*/ 3095625 w 4183592"/>
                <a:gd name="connsiteY23" fmla="*/ 1011767 h 2015067"/>
                <a:gd name="connsiteX24" fmla="*/ 2784475 w 4183592"/>
                <a:gd name="connsiteY24" fmla="*/ 929217 h 2015067"/>
                <a:gd name="connsiteX25" fmla="*/ 2466975 w 4183592"/>
                <a:gd name="connsiteY25" fmla="*/ 821267 h 2015067"/>
                <a:gd name="connsiteX26" fmla="*/ 2219325 w 4183592"/>
                <a:gd name="connsiteY26" fmla="*/ 719667 h 2015067"/>
                <a:gd name="connsiteX27" fmla="*/ 1831975 w 4183592"/>
                <a:gd name="connsiteY27" fmla="*/ 732367 h 2015067"/>
                <a:gd name="connsiteX28" fmla="*/ 1577975 w 4183592"/>
                <a:gd name="connsiteY28" fmla="*/ 681567 h 2015067"/>
                <a:gd name="connsiteX29" fmla="*/ 1222375 w 4183592"/>
                <a:gd name="connsiteY29" fmla="*/ 497417 h 2015067"/>
                <a:gd name="connsiteX30" fmla="*/ 879475 w 4183592"/>
                <a:gd name="connsiteY30" fmla="*/ 268817 h 2015067"/>
                <a:gd name="connsiteX31" fmla="*/ 574675 w 4183592"/>
                <a:gd name="connsiteY31" fmla="*/ 116417 h 2015067"/>
                <a:gd name="connsiteX32" fmla="*/ 320675 w 4183592"/>
                <a:gd name="connsiteY32" fmla="*/ 33867 h 2015067"/>
                <a:gd name="connsiteX33" fmla="*/ 161925 w 4183592"/>
                <a:gd name="connsiteY33" fmla="*/ 2117 h 2015067"/>
                <a:gd name="connsiteX34" fmla="*/ 66675 w 4183592"/>
                <a:gd name="connsiteY34" fmla="*/ 21167 h 2015067"/>
                <a:gd name="connsiteX35" fmla="*/ 15875 w 4183592"/>
                <a:gd name="connsiteY35" fmla="*/ 91017 h 201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183592" h="2015067">
                  <a:moveTo>
                    <a:pt x="15875" y="91017"/>
                  </a:moveTo>
                  <a:cubicBezTo>
                    <a:pt x="31750" y="158750"/>
                    <a:pt x="121708" y="319617"/>
                    <a:pt x="161925" y="427567"/>
                  </a:cubicBezTo>
                  <a:cubicBezTo>
                    <a:pt x="202142" y="535517"/>
                    <a:pt x="240242" y="623359"/>
                    <a:pt x="257175" y="738717"/>
                  </a:cubicBezTo>
                  <a:cubicBezTo>
                    <a:pt x="274108" y="854075"/>
                    <a:pt x="267758" y="1018117"/>
                    <a:pt x="263525" y="1119717"/>
                  </a:cubicBezTo>
                  <a:cubicBezTo>
                    <a:pt x="259292" y="1221317"/>
                    <a:pt x="214842" y="1260475"/>
                    <a:pt x="231775" y="1348317"/>
                  </a:cubicBezTo>
                  <a:cubicBezTo>
                    <a:pt x="248708" y="1436159"/>
                    <a:pt x="287867" y="1553634"/>
                    <a:pt x="365125" y="1646767"/>
                  </a:cubicBezTo>
                  <a:cubicBezTo>
                    <a:pt x="442383" y="1739900"/>
                    <a:pt x="556683" y="1846792"/>
                    <a:pt x="695325" y="1907117"/>
                  </a:cubicBezTo>
                  <a:cubicBezTo>
                    <a:pt x="833967" y="1967442"/>
                    <a:pt x="1046692" y="2002367"/>
                    <a:pt x="1196975" y="2008717"/>
                  </a:cubicBezTo>
                  <a:cubicBezTo>
                    <a:pt x="1347258" y="2015067"/>
                    <a:pt x="1495425" y="1974850"/>
                    <a:pt x="1597025" y="1945217"/>
                  </a:cubicBezTo>
                  <a:cubicBezTo>
                    <a:pt x="1698625" y="1915584"/>
                    <a:pt x="1712383" y="1840442"/>
                    <a:pt x="1806575" y="1830917"/>
                  </a:cubicBezTo>
                  <a:cubicBezTo>
                    <a:pt x="1900767" y="1821392"/>
                    <a:pt x="2047875" y="1875367"/>
                    <a:pt x="2162175" y="1888067"/>
                  </a:cubicBezTo>
                  <a:cubicBezTo>
                    <a:pt x="2276475" y="1900767"/>
                    <a:pt x="2374900" y="1914525"/>
                    <a:pt x="2492375" y="1907117"/>
                  </a:cubicBezTo>
                  <a:cubicBezTo>
                    <a:pt x="2609850" y="1899709"/>
                    <a:pt x="2753783" y="1848909"/>
                    <a:pt x="2867025" y="1843617"/>
                  </a:cubicBezTo>
                  <a:cubicBezTo>
                    <a:pt x="2980267" y="1838325"/>
                    <a:pt x="3171825" y="1875367"/>
                    <a:pt x="3171825" y="1875367"/>
                  </a:cubicBezTo>
                  <a:cubicBezTo>
                    <a:pt x="3262842" y="1884892"/>
                    <a:pt x="3307292" y="1922992"/>
                    <a:pt x="3413125" y="1900767"/>
                  </a:cubicBezTo>
                  <a:cubicBezTo>
                    <a:pt x="3518958" y="1878542"/>
                    <a:pt x="3703108" y="1813984"/>
                    <a:pt x="3806825" y="1742017"/>
                  </a:cubicBezTo>
                  <a:cubicBezTo>
                    <a:pt x="3910542" y="1670050"/>
                    <a:pt x="3976158" y="1565275"/>
                    <a:pt x="4035425" y="1468967"/>
                  </a:cubicBezTo>
                  <a:cubicBezTo>
                    <a:pt x="4094692" y="1372659"/>
                    <a:pt x="4141258" y="1240367"/>
                    <a:pt x="4162425" y="1164167"/>
                  </a:cubicBezTo>
                  <a:cubicBezTo>
                    <a:pt x="4183592" y="1087967"/>
                    <a:pt x="4179358" y="1056217"/>
                    <a:pt x="4162425" y="1011767"/>
                  </a:cubicBezTo>
                  <a:cubicBezTo>
                    <a:pt x="4145492" y="967317"/>
                    <a:pt x="4112683" y="909109"/>
                    <a:pt x="4060825" y="897467"/>
                  </a:cubicBezTo>
                  <a:cubicBezTo>
                    <a:pt x="4008967" y="885825"/>
                    <a:pt x="3934883" y="918634"/>
                    <a:pt x="3851275" y="941917"/>
                  </a:cubicBezTo>
                  <a:cubicBezTo>
                    <a:pt x="3767667" y="965200"/>
                    <a:pt x="3638550" y="1018117"/>
                    <a:pt x="3559175" y="1037167"/>
                  </a:cubicBezTo>
                  <a:cubicBezTo>
                    <a:pt x="3479800" y="1056217"/>
                    <a:pt x="3452283" y="1060450"/>
                    <a:pt x="3375025" y="1056217"/>
                  </a:cubicBezTo>
                  <a:cubicBezTo>
                    <a:pt x="3297767" y="1051984"/>
                    <a:pt x="3194050" y="1032934"/>
                    <a:pt x="3095625" y="1011767"/>
                  </a:cubicBezTo>
                  <a:cubicBezTo>
                    <a:pt x="2997200" y="990600"/>
                    <a:pt x="2889250" y="960967"/>
                    <a:pt x="2784475" y="929217"/>
                  </a:cubicBezTo>
                  <a:cubicBezTo>
                    <a:pt x="2679700" y="897467"/>
                    <a:pt x="2561167" y="856192"/>
                    <a:pt x="2466975" y="821267"/>
                  </a:cubicBezTo>
                  <a:cubicBezTo>
                    <a:pt x="2372783" y="786342"/>
                    <a:pt x="2325158" y="734484"/>
                    <a:pt x="2219325" y="719667"/>
                  </a:cubicBezTo>
                  <a:cubicBezTo>
                    <a:pt x="2113492" y="704850"/>
                    <a:pt x="1938867" y="738717"/>
                    <a:pt x="1831975" y="732367"/>
                  </a:cubicBezTo>
                  <a:cubicBezTo>
                    <a:pt x="1725083" y="726017"/>
                    <a:pt x="1679575" y="720725"/>
                    <a:pt x="1577975" y="681567"/>
                  </a:cubicBezTo>
                  <a:cubicBezTo>
                    <a:pt x="1476375" y="642409"/>
                    <a:pt x="1338792" y="566209"/>
                    <a:pt x="1222375" y="497417"/>
                  </a:cubicBezTo>
                  <a:cubicBezTo>
                    <a:pt x="1105958" y="428625"/>
                    <a:pt x="987425" y="332317"/>
                    <a:pt x="879475" y="268817"/>
                  </a:cubicBezTo>
                  <a:cubicBezTo>
                    <a:pt x="771525" y="205317"/>
                    <a:pt x="667808" y="155575"/>
                    <a:pt x="574675" y="116417"/>
                  </a:cubicBezTo>
                  <a:cubicBezTo>
                    <a:pt x="481542" y="77259"/>
                    <a:pt x="389467" y="52917"/>
                    <a:pt x="320675" y="33867"/>
                  </a:cubicBezTo>
                  <a:cubicBezTo>
                    <a:pt x="251883" y="14817"/>
                    <a:pt x="204258" y="4234"/>
                    <a:pt x="161925" y="2117"/>
                  </a:cubicBezTo>
                  <a:cubicBezTo>
                    <a:pt x="119592" y="0"/>
                    <a:pt x="92075" y="4234"/>
                    <a:pt x="66675" y="21167"/>
                  </a:cubicBezTo>
                  <a:cubicBezTo>
                    <a:pt x="41275" y="38100"/>
                    <a:pt x="0" y="23284"/>
                    <a:pt x="15875" y="91017"/>
                  </a:cubicBezTo>
                  <a:close/>
                </a:path>
              </a:pathLst>
            </a:custGeom>
            <a:gradFill flip="none" rotWithShape="1">
              <a:gsLst>
                <a:gs pos="0">
                  <a:srgbClr val="D16B00">
                    <a:alpha val="25000"/>
                  </a:srgbClr>
                </a:gs>
                <a:gs pos="58000">
                  <a:srgbClr val="964D01">
                    <a:alpha val="25000"/>
                  </a:srgbClr>
                </a:gs>
              </a:gsLst>
              <a:lin ang="5940000" scaled="0"/>
              <a:tileRect/>
            </a:gradFill>
            <a:ln w="127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6" name="Footer Placeholder 3"/>
            <p:cNvSpPr txBox="1">
              <a:spLocks/>
            </p:cNvSpPr>
            <p:nvPr/>
          </p:nvSpPr>
          <p:spPr>
            <a:xfrm>
              <a:off x="3505200" y="5181600"/>
              <a:ext cx="3429000" cy="725424"/>
            </a:xfrm>
            <a:prstGeom prst="rect">
              <a:avLst/>
            </a:prstGeom>
            <a:noFill/>
          </p:spPr>
          <p:txBody>
            <a:bodyPr vert="horz" lIns="68580" tIns="34290" rIns="68580" bIns="34290" rtlCol="0" anchor="ctr"/>
            <a:lstStyle/>
            <a:p>
              <a:pPr algn="ctr" defTabSz="685800" eaLnBrk="1" fontAlgn="auto" hangingPunct="1">
                <a:spcBef>
                  <a:spcPts val="0"/>
                </a:spcBef>
                <a:spcAft>
                  <a:spcPts val="0"/>
                </a:spcAft>
                <a:defRPr/>
              </a:pPr>
              <a:r>
                <a:rPr lang="en-US" sz="1500" b="1" dirty="0">
                  <a:solidFill>
                    <a:schemeClr val="tx1">
                      <a:lumMod val="65000"/>
                      <a:lumOff val="35000"/>
                    </a:schemeClr>
                  </a:solidFill>
                  <a:latin typeface="Arial"/>
                  <a:cs typeface="Arial"/>
                </a:rPr>
                <a:t>Reverse Transcriptase</a:t>
              </a:r>
              <a:endParaRPr lang="en-US" sz="1050" b="1" dirty="0">
                <a:solidFill>
                  <a:schemeClr val="tx1">
                    <a:lumMod val="65000"/>
                    <a:lumOff val="35000"/>
                  </a:schemeClr>
                </a:solidFill>
                <a:latin typeface="Arial"/>
                <a:cs typeface="Arial"/>
              </a:endParaRPr>
            </a:p>
          </p:txBody>
        </p:sp>
      </p:grpSp>
      <p:sp>
        <p:nvSpPr>
          <p:cNvPr id="80" name="Diamond 79"/>
          <p:cNvSpPr/>
          <p:nvPr/>
        </p:nvSpPr>
        <p:spPr>
          <a:xfrm>
            <a:off x="4675307" y="3267786"/>
            <a:ext cx="242316" cy="242316"/>
          </a:xfrm>
          <a:prstGeom prst="diamond">
            <a:avLst/>
          </a:prstGeom>
          <a:gradFill flip="none" rotWithShape="1">
            <a:gsLst>
              <a:gs pos="39000">
                <a:schemeClr val="accent6">
                  <a:lumMod val="75000"/>
                </a:schemeClr>
              </a:gs>
              <a:gs pos="8000">
                <a:schemeClr val="bg1"/>
              </a:gs>
              <a:gs pos="22000">
                <a:schemeClr val="tx1">
                  <a:alpha val="47000"/>
                </a:schemeClr>
              </a:gs>
            </a:gsLst>
            <a:path path="circle">
              <a:fillToRect l="50000" t="50000" r="50000" b="50000"/>
            </a:path>
            <a:tileRect/>
          </a:gradFill>
          <a:ln>
            <a:noFill/>
          </a:ln>
          <a:effectLst>
            <a:glow rad="177800">
              <a:srgbClr val="FFFF00">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1" name="AutoShape 34"/>
          <p:cNvSpPr>
            <a:spLocks noChangeAspect="1" noChangeArrowheads="1"/>
          </p:cNvSpPr>
          <p:nvPr/>
        </p:nvSpPr>
        <p:spPr bwMode="auto">
          <a:xfrm rot="1138964">
            <a:off x="4464777" y="1507027"/>
            <a:ext cx="155972" cy="155972"/>
          </a:xfrm>
          <a:prstGeom prst="pentagon">
            <a:avLst/>
          </a:prstGeom>
          <a:solidFill>
            <a:srgbClr val="FF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82" name="AutoShape 35"/>
          <p:cNvSpPr>
            <a:spLocks noChangeAspect="1" noChangeArrowheads="1"/>
          </p:cNvSpPr>
          <p:nvPr/>
        </p:nvSpPr>
        <p:spPr bwMode="auto">
          <a:xfrm rot="21146800">
            <a:off x="3908499" y="1495475"/>
            <a:ext cx="155972" cy="155972"/>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83" name="AutoShape 37"/>
          <p:cNvSpPr>
            <a:spLocks noChangeAspect="1" noChangeArrowheads="1"/>
          </p:cNvSpPr>
          <p:nvPr/>
        </p:nvSpPr>
        <p:spPr bwMode="auto">
          <a:xfrm rot="20696328">
            <a:off x="3859360" y="1789237"/>
            <a:ext cx="155972" cy="155972"/>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84" name="Diamond 83"/>
          <p:cNvSpPr/>
          <p:nvPr/>
        </p:nvSpPr>
        <p:spPr>
          <a:xfrm>
            <a:off x="4870474" y="1257300"/>
            <a:ext cx="242316" cy="242316"/>
          </a:xfrm>
          <a:prstGeom prst="diamond">
            <a:avLst/>
          </a:prstGeom>
          <a:pattFill prst="narHorz">
            <a:fgClr>
              <a:schemeClr val="bg1">
                <a:lumMod val="75000"/>
              </a:schemeClr>
            </a:fgClr>
            <a:bgClr>
              <a:schemeClr val="tx1"/>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5" name="Diamond 84"/>
          <p:cNvSpPr/>
          <p:nvPr/>
        </p:nvSpPr>
        <p:spPr>
          <a:xfrm>
            <a:off x="4800623" y="1884932"/>
            <a:ext cx="242316" cy="242316"/>
          </a:xfrm>
          <a:prstGeom prst="diamond">
            <a:avLst/>
          </a:prstGeom>
          <a:pattFill prst="sphere">
            <a:fgClr>
              <a:srgbClr val="6CCAF0"/>
            </a:fgClr>
            <a:bgClr>
              <a:srgbClr val="0070C0"/>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6" name="AutoShape 34"/>
          <p:cNvSpPr>
            <a:spLocks noChangeAspect="1" noChangeArrowheads="1"/>
          </p:cNvSpPr>
          <p:nvPr/>
        </p:nvSpPr>
        <p:spPr bwMode="auto">
          <a:xfrm rot="1138964">
            <a:off x="3862900" y="1278427"/>
            <a:ext cx="155972" cy="155972"/>
          </a:xfrm>
          <a:prstGeom prst="pentagon">
            <a:avLst/>
          </a:prstGeom>
          <a:solidFill>
            <a:srgbClr val="FF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87" name="AutoShape 35"/>
          <p:cNvSpPr>
            <a:spLocks noChangeAspect="1" noChangeArrowheads="1"/>
          </p:cNvSpPr>
          <p:nvPr/>
        </p:nvSpPr>
        <p:spPr bwMode="auto">
          <a:xfrm rot="21146800">
            <a:off x="4533477" y="1834703"/>
            <a:ext cx="155972" cy="155972"/>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88" name="AutoShape 33"/>
          <p:cNvSpPr>
            <a:spLocks noChangeAspect="1" noChangeArrowheads="1"/>
          </p:cNvSpPr>
          <p:nvPr/>
        </p:nvSpPr>
        <p:spPr bwMode="auto">
          <a:xfrm rot="4703334">
            <a:off x="4255924" y="1271401"/>
            <a:ext cx="155972" cy="155972"/>
          </a:xfrm>
          <a:prstGeom prst="pentagon">
            <a:avLst/>
          </a:prstGeom>
          <a:solidFill>
            <a:srgbClr val="00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89" name="AutoShape 37"/>
          <p:cNvSpPr>
            <a:spLocks noChangeAspect="1" noChangeArrowheads="1"/>
          </p:cNvSpPr>
          <p:nvPr/>
        </p:nvSpPr>
        <p:spPr bwMode="auto">
          <a:xfrm rot="20696328">
            <a:off x="4223842" y="1874653"/>
            <a:ext cx="155972" cy="155972"/>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0" name="AutoShape 34"/>
          <p:cNvSpPr>
            <a:spLocks noChangeAspect="1" noChangeArrowheads="1"/>
          </p:cNvSpPr>
          <p:nvPr/>
        </p:nvSpPr>
        <p:spPr bwMode="auto">
          <a:xfrm rot="1138964">
            <a:off x="4094031" y="2127950"/>
            <a:ext cx="155972" cy="155972"/>
          </a:xfrm>
          <a:prstGeom prst="pentagon">
            <a:avLst/>
          </a:prstGeom>
          <a:solidFill>
            <a:srgbClr val="FF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1" name="AutoShape 35"/>
          <p:cNvSpPr>
            <a:spLocks noChangeAspect="1" noChangeArrowheads="1"/>
          </p:cNvSpPr>
          <p:nvPr/>
        </p:nvSpPr>
        <p:spPr bwMode="auto">
          <a:xfrm rot="21146800">
            <a:off x="4365700" y="2120453"/>
            <a:ext cx="155972" cy="155972"/>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2" name="AutoShape 37"/>
          <p:cNvSpPr>
            <a:spLocks noChangeAspect="1" noChangeArrowheads="1"/>
          </p:cNvSpPr>
          <p:nvPr/>
        </p:nvSpPr>
        <p:spPr bwMode="auto">
          <a:xfrm rot="20696328">
            <a:off x="4754066" y="2189286"/>
            <a:ext cx="155972" cy="155972"/>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3" name="AutoShape 33"/>
          <p:cNvSpPr>
            <a:spLocks noChangeAspect="1" noChangeArrowheads="1"/>
          </p:cNvSpPr>
          <p:nvPr/>
        </p:nvSpPr>
        <p:spPr bwMode="auto">
          <a:xfrm rot="4703334">
            <a:off x="3786001" y="2115928"/>
            <a:ext cx="155972" cy="155972"/>
          </a:xfrm>
          <a:prstGeom prst="pentagon">
            <a:avLst/>
          </a:prstGeom>
          <a:solidFill>
            <a:srgbClr val="00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4" name="AutoShape 37"/>
          <p:cNvSpPr>
            <a:spLocks noChangeAspect="1" noChangeArrowheads="1"/>
          </p:cNvSpPr>
          <p:nvPr/>
        </p:nvSpPr>
        <p:spPr bwMode="auto">
          <a:xfrm rot="4849485">
            <a:off x="4563887" y="1211588"/>
            <a:ext cx="155972" cy="155972"/>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5" name="AutoShape 33"/>
          <p:cNvSpPr>
            <a:spLocks noChangeAspect="1" noChangeArrowheads="1"/>
          </p:cNvSpPr>
          <p:nvPr/>
        </p:nvSpPr>
        <p:spPr bwMode="auto">
          <a:xfrm rot="15726027">
            <a:off x="5280503" y="1210129"/>
            <a:ext cx="155972" cy="155972"/>
          </a:xfrm>
          <a:prstGeom prst="pentagon">
            <a:avLst/>
          </a:prstGeom>
          <a:solidFill>
            <a:srgbClr val="00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6" name="AutoShape 35"/>
          <p:cNvSpPr>
            <a:spLocks noChangeAspect="1" noChangeArrowheads="1"/>
          </p:cNvSpPr>
          <p:nvPr/>
        </p:nvSpPr>
        <p:spPr bwMode="auto">
          <a:xfrm rot="5299957">
            <a:off x="4872711" y="1602437"/>
            <a:ext cx="155972" cy="155972"/>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7" name="AutoShape 33"/>
          <p:cNvSpPr>
            <a:spLocks noChangeAspect="1" noChangeArrowheads="1"/>
          </p:cNvSpPr>
          <p:nvPr/>
        </p:nvSpPr>
        <p:spPr bwMode="auto">
          <a:xfrm rot="15726027">
            <a:off x="5109052" y="1781629"/>
            <a:ext cx="155972" cy="155972"/>
          </a:xfrm>
          <a:prstGeom prst="pentagon">
            <a:avLst/>
          </a:prstGeom>
          <a:solidFill>
            <a:srgbClr val="00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8" name="AutoShape 35"/>
          <p:cNvSpPr>
            <a:spLocks noChangeAspect="1" noChangeArrowheads="1"/>
          </p:cNvSpPr>
          <p:nvPr/>
        </p:nvSpPr>
        <p:spPr bwMode="auto">
          <a:xfrm rot="5299957">
            <a:off x="5112316" y="2208864"/>
            <a:ext cx="155972" cy="155972"/>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9" name="AutoShape 35"/>
          <p:cNvSpPr>
            <a:spLocks noChangeAspect="1" noChangeArrowheads="1"/>
          </p:cNvSpPr>
          <p:nvPr/>
        </p:nvSpPr>
        <p:spPr bwMode="auto">
          <a:xfrm rot="5299957">
            <a:off x="5329911" y="1488137"/>
            <a:ext cx="155972" cy="155972"/>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0" name="AutoShape 35"/>
          <p:cNvSpPr>
            <a:spLocks noChangeAspect="1" noChangeArrowheads="1"/>
          </p:cNvSpPr>
          <p:nvPr/>
        </p:nvSpPr>
        <p:spPr bwMode="auto">
          <a:xfrm rot="21146800">
            <a:off x="4511251" y="2409875"/>
            <a:ext cx="155972" cy="155972"/>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1" name="Diamond 100"/>
          <p:cNvSpPr/>
          <p:nvPr/>
        </p:nvSpPr>
        <p:spPr>
          <a:xfrm>
            <a:off x="4170958" y="1543050"/>
            <a:ext cx="242316" cy="242316"/>
          </a:xfrm>
          <a:prstGeom prst="diamond">
            <a:avLst/>
          </a:prstGeom>
          <a:pattFill prst="narHorz">
            <a:fgClr>
              <a:schemeClr val="bg1">
                <a:lumMod val="75000"/>
              </a:schemeClr>
            </a:fgClr>
            <a:bgClr>
              <a:schemeClr val="tx1"/>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2" name="AutoShape 37"/>
          <p:cNvSpPr>
            <a:spLocks noChangeAspect="1" noChangeArrowheads="1"/>
          </p:cNvSpPr>
          <p:nvPr/>
        </p:nvSpPr>
        <p:spPr bwMode="auto">
          <a:xfrm rot="20696328">
            <a:off x="3973659" y="2405183"/>
            <a:ext cx="155972" cy="155972"/>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3" name="Diamond 102"/>
          <p:cNvSpPr/>
          <p:nvPr/>
        </p:nvSpPr>
        <p:spPr>
          <a:xfrm>
            <a:off x="5361047" y="1884932"/>
            <a:ext cx="242316" cy="242316"/>
          </a:xfrm>
          <a:prstGeom prst="diamond">
            <a:avLst/>
          </a:prstGeom>
          <a:pattFill prst="narHorz">
            <a:fgClr>
              <a:schemeClr val="bg1">
                <a:lumMod val="75000"/>
              </a:schemeClr>
            </a:fgClr>
            <a:bgClr>
              <a:schemeClr val="tx1"/>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4" name="Diamond 103"/>
          <p:cNvSpPr/>
          <p:nvPr/>
        </p:nvSpPr>
        <p:spPr>
          <a:xfrm>
            <a:off x="6453709" y="1591710"/>
            <a:ext cx="242316" cy="242316"/>
          </a:xfrm>
          <a:prstGeom prst="diamond">
            <a:avLst/>
          </a:prstGeom>
          <a:pattFill prst="sphere">
            <a:fgClr>
              <a:srgbClr val="6CCAF0"/>
            </a:fgClr>
            <a:bgClr>
              <a:srgbClr val="0070C0"/>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5" name="Diamond 104"/>
          <p:cNvSpPr/>
          <p:nvPr/>
        </p:nvSpPr>
        <p:spPr>
          <a:xfrm>
            <a:off x="6739459" y="1591710"/>
            <a:ext cx="242316" cy="242316"/>
          </a:xfrm>
          <a:prstGeom prst="diamond">
            <a:avLst/>
          </a:prstGeom>
          <a:pattFill prst="sphere">
            <a:fgClr>
              <a:srgbClr val="6CCAF0"/>
            </a:fgClr>
            <a:bgClr>
              <a:srgbClr val="0070C0"/>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6" name="Diamond 105"/>
          <p:cNvSpPr/>
          <p:nvPr/>
        </p:nvSpPr>
        <p:spPr>
          <a:xfrm>
            <a:off x="6453709" y="1918608"/>
            <a:ext cx="242316" cy="242316"/>
          </a:xfrm>
          <a:prstGeom prst="diamond">
            <a:avLst/>
          </a:prstGeom>
          <a:pattFill prst="narHorz">
            <a:fgClr>
              <a:schemeClr val="bg1">
                <a:lumMod val="75000"/>
              </a:schemeClr>
            </a:fgClr>
            <a:bgClr>
              <a:schemeClr val="tx1"/>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7" name="Diamond 106"/>
          <p:cNvSpPr/>
          <p:nvPr/>
        </p:nvSpPr>
        <p:spPr>
          <a:xfrm>
            <a:off x="6739459" y="1918608"/>
            <a:ext cx="242316" cy="242316"/>
          </a:xfrm>
          <a:prstGeom prst="diamond">
            <a:avLst/>
          </a:prstGeom>
          <a:pattFill prst="narHorz">
            <a:fgClr>
              <a:schemeClr val="bg1">
                <a:lumMod val="75000"/>
              </a:schemeClr>
            </a:fgClr>
            <a:bgClr>
              <a:schemeClr val="tx1"/>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8" name="Footer Placeholder 3"/>
          <p:cNvSpPr txBox="1">
            <a:spLocks/>
          </p:cNvSpPr>
          <p:nvPr/>
        </p:nvSpPr>
        <p:spPr>
          <a:xfrm>
            <a:off x="5776831" y="1028700"/>
            <a:ext cx="1904857" cy="544068"/>
          </a:xfrm>
          <a:prstGeom prst="rect">
            <a:avLst/>
          </a:prstGeom>
          <a:noFill/>
        </p:spPr>
        <p:txBody>
          <a:bodyPr vert="horz" lIns="68580" tIns="34290" rIns="68580" bIns="34290" rtlCol="0" anchor="ctr"/>
          <a:lstStyle/>
          <a:p>
            <a:pPr algn="ctr" defTabSz="685800" eaLnBrk="1" fontAlgn="auto" hangingPunct="1">
              <a:spcBef>
                <a:spcPts val="0"/>
              </a:spcBef>
              <a:spcAft>
                <a:spcPts val="0"/>
              </a:spcAft>
              <a:defRPr/>
            </a:pPr>
            <a:r>
              <a:rPr lang="en-US" sz="1600" b="1" dirty="0">
                <a:solidFill>
                  <a:srgbClr val="000000"/>
                </a:solidFill>
                <a:latin typeface="Arial"/>
                <a:cs typeface="Arial"/>
              </a:rPr>
              <a:t>NRTIs</a:t>
            </a:r>
          </a:p>
        </p:txBody>
      </p:sp>
      <p:cxnSp>
        <p:nvCxnSpPr>
          <p:cNvPr id="109" name="Straight Connector 108"/>
          <p:cNvCxnSpPr/>
          <p:nvPr/>
        </p:nvCxnSpPr>
        <p:spPr>
          <a:xfrm rot="5400000">
            <a:off x="4855035" y="3357158"/>
            <a:ext cx="269748" cy="1191"/>
          </a:xfrm>
          <a:prstGeom prst="line">
            <a:avLst/>
          </a:prstGeom>
          <a:ln w="4127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5400000">
            <a:off x="4922306" y="3357158"/>
            <a:ext cx="269748" cy="1191"/>
          </a:xfrm>
          <a:prstGeom prst="line">
            <a:avLst/>
          </a:prstGeom>
          <a:ln w="4127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7" name="Arc 775"/>
          <p:cNvSpPr>
            <a:spLocks noChangeAspect="1"/>
          </p:cNvSpPr>
          <p:nvPr/>
        </p:nvSpPr>
        <p:spPr bwMode="auto">
          <a:xfrm rot="374944" flipH="1">
            <a:off x="4638651" y="2705069"/>
            <a:ext cx="330532" cy="455135"/>
          </a:xfrm>
          <a:custGeom>
            <a:avLst/>
            <a:gdLst>
              <a:gd name="G0" fmla="+- 0 0 0"/>
              <a:gd name="G1" fmla="+- 20298 0 0"/>
              <a:gd name="G2" fmla="+- 21600 0 0"/>
              <a:gd name="T0" fmla="*/ 7383 w 21600"/>
              <a:gd name="T1" fmla="*/ 0 h 34208"/>
              <a:gd name="T2" fmla="*/ 16524 w 21600"/>
              <a:gd name="T3" fmla="*/ 34208 h 34208"/>
              <a:gd name="T4" fmla="*/ 0 w 21600"/>
              <a:gd name="T5" fmla="*/ 20298 h 34208"/>
            </a:gdLst>
            <a:ahLst/>
            <a:cxnLst>
              <a:cxn ang="0">
                <a:pos x="T0" y="T1"/>
              </a:cxn>
              <a:cxn ang="0">
                <a:pos x="T2" y="T3"/>
              </a:cxn>
              <a:cxn ang="0">
                <a:pos x="T4" y="T5"/>
              </a:cxn>
            </a:cxnLst>
            <a:rect l="0" t="0" r="r" b="b"/>
            <a:pathLst>
              <a:path w="21600" h="34208" fill="none" extrusionOk="0">
                <a:moveTo>
                  <a:pt x="7383" y="-1"/>
                </a:moveTo>
                <a:cubicBezTo>
                  <a:pt x="15918" y="3103"/>
                  <a:pt x="21600" y="11215"/>
                  <a:pt x="21600" y="20298"/>
                </a:cubicBezTo>
                <a:cubicBezTo>
                  <a:pt x="21600" y="25387"/>
                  <a:pt x="19802" y="30314"/>
                  <a:pt x="16524" y="34208"/>
                </a:cubicBezTo>
              </a:path>
              <a:path w="21600" h="34208" stroke="0" extrusionOk="0">
                <a:moveTo>
                  <a:pt x="7383" y="-1"/>
                </a:moveTo>
                <a:cubicBezTo>
                  <a:pt x="15918" y="3103"/>
                  <a:pt x="21600" y="11215"/>
                  <a:pt x="21600" y="20298"/>
                </a:cubicBezTo>
                <a:cubicBezTo>
                  <a:pt x="21600" y="25387"/>
                  <a:pt x="19802" y="30314"/>
                  <a:pt x="16524" y="34208"/>
                </a:cubicBezTo>
                <a:lnTo>
                  <a:pt x="0" y="20298"/>
                </a:lnTo>
                <a:close/>
              </a:path>
            </a:pathLst>
          </a:custGeom>
          <a:noFill/>
          <a:ln w="57150" cmpd="sng">
            <a:solidFill>
              <a:schemeClr val="tx1">
                <a:lumMod val="65000"/>
                <a:lumOff val="35000"/>
              </a:schemeClr>
            </a:solidFill>
            <a:round/>
            <a:headEn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19" name="Footer Placeholder 3">
            <a:extLst>
              <a:ext uri="{FF2B5EF4-FFF2-40B4-BE49-F238E27FC236}">
                <a16:creationId xmlns:a16="http://schemas.microsoft.com/office/drawing/2014/main" id="{1FB50925-382C-BBCA-D353-89087FA6BF44}"/>
              </a:ext>
            </a:extLst>
          </p:cNvPr>
          <p:cNvSpPr txBox="1">
            <a:spLocks/>
          </p:cNvSpPr>
          <p:nvPr/>
        </p:nvSpPr>
        <p:spPr>
          <a:xfrm>
            <a:off x="5144200" y="3218517"/>
            <a:ext cx="1979090" cy="276063"/>
          </a:xfrm>
          <a:prstGeom prst="rect">
            <a:avLst/>
          </a:prstGeom>
          <a:solidFill>
            <a:srgbClr val="B32327"/>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a:cs typeface="Arial"/>
              </a:rPr>
              <a:t>Chain Termination</a:t>
            </a:r>
            <a:endParaRPr kumimoji="0" lang="en-US" sz="1400" b="1" i="0" u="none" strike="noStrike" kern="1200" cap="none" spc="0" normalizeH="0" baseline="0" noProof="0" dirty="0">
              <a:ln>
                <a:noFill/>
              </a:ln>
              <a:solidFill>
                <a:schemeClr val="bg1"/>
              </a:solidFill>
              <a:effectLst/>
              <a:uLnTx/>
              <a:uFillTx/>
              <a:latin typeface="Arial"/>
              <a:cs typeface="Arial"/>
            </a:endParaRPr>
          </a:p>
        </p:txBody>
      </p:sp>
      <p:sp>
        <p:nvSpPr>
          <p:cNvPr id="78" name="Diamond 77"/>
          <p:cNvSpPr/>
          <p:nvPr/>
        </p:nvSpPr>
        <p:spPr>
          <a:xfrm>
            <a:off x="4823602" y="2599959"/>
            <a:ext cx="242316" cy="242316"/>
          </a:xfrm>
          <a:prstGeom prst="diamond">
            <a:avLst/>
          </a:prstGeom>
          <a:pattFill prst="sphere">
            <a:fgClr>
              <a:srgbClr val="6CCAF0"/>
            </a:fgClr>
            <a:bgClr>
              <a:srgbClr val="0070C0"/>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1" name="Footer Placeholder 3">
            <a:extLst>
              <a:ext uri="{FF2B5EF4-FFF2-40B4-BE49-F238E27FC236}">
                <a16:creationId xmlns:a16="http://schemas.microsoft.com/office/drawing/2014/main" id="{BF98304D-849B-3CCB-3005-3C3545E9A285}"/>
              </a:ext>
            </a:extLst>
          </p:cNvPr>
          <p:cNvSpPr txBox="1">
            <a:spLocks/>
          </p:cNvSpPr>
          <p:nvPr/>
        </p:nvSpPr>
        <p:spPr>
          <a:xfrm>
            <a:off x="6944503" y="1514969"/>
            <a:ext cx="1979090" cy="374025"/>
          </a:xfrm>
          <a:prstGeom prst="rect">
            <a:avLst/>
          </a:prstGeom>
          <a:noFill/>
        </p:spPr>
        <p:txBody>
          <a:bodyPr vert="horz" lIns="68580" tIns="34290" rIns="68580" bIns="34290" rtlCol="0" anchor="ctr"/>
          <a:lstStyle/>
          <a:p>
            <a:pPr defTabSz="685800" eaLnBrk="1" fontAlgn="auto" hangingPunct="1">
              <a:spcBef>
                <a:spcPts val="0"/>
              </a:spcBef>
              <a:spcAft>
                <a:spcPts val="0"/>
              </a:spcAft>
              <a:defRPr/>
            </a:pPr>
            <a:r>
              <a:rPr lang="en-US" sz="1350" dirty="0">
                <a:solidFill>
                  <a:srgbClr val="000000"/>
                </a:solidFill>
                <a:latin typeface="Arial"/>
                <a:cs typeface="Arial"/>
              </a:rPr>
              <a:t>Abacavir</a:t>
            </a:r>
          </a:p>
        </p:txBody>
      </p:sp>
      <p:sp>
        <p:nvSpPr>
          <p:cNvPr id="122" name="Diamond 121">
            <a:extLst>
              <a:ext uri="{FF2B5EF4-FFF2-40B4-BE49-F238E27FC236}">
                <a16:creationId xmlns:a16="http://schemas.microsoft.com/office/drawing/2014/main" id="{8959C6B4-01BC-FDE8-6374-BA2AD3D61B8B}"/>
              </a:ext>
            </a:extLst>
          </p:cNvPr>
          <p:cNvSpPr/>
          <p:nvPr/>
        </p:nvSpPr>
        <p:spPr>
          <a:xfrm>
            <a:off x="4670881" y="3263499"/>
            <a:ext cx="242316" cy="242316"/>
          </a:xfrm>
          <a:prstGeom prst="diamond">
            <a:avLst/>
          </a:prstGeom>
          <a:pattFill prst="sphere">
            <a:fgClr>
              <a:srgbClr val="6CCAF0"/>
            </a:fgClr>
            <a:bgClr>
              <a:srgbClr val="0070C0"/>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3" name="Footer Placeholder 3">
            <a:extLst>
              <a:ext uri="{FF2B5EF4-FFF2-40B4-BE49-F238E27FC236}">
                <a16:creationId xmlns:a16="http://schemas.microsoft.com/office/drawing/2014/main" id="{58B41C42-C061-BAC3-273B-95370E86DBD5}"/>
              </a:ext>
            </a:extLst>
          </p:cNvPr>
          <p:cNvSpPr txBox="1">
            <a:spLocks/>
          </p:cNvSpPr>
          <p:nvPr/>
        </p:nvSpPr>
        <p:spPr>
          <a:xfrm>
            <a:off x="6944503" y="1852426"/>
            <a:ext cx="1979090" cy="374025"/>
          </a:xfrm>
          <a:prstGeom prst="rect">
            <a:avLst/>
          </a:prstGeom>
          <a:noFill/>
        </p:spPr>
        <p:txBody>
          <a:bodyPr vert="horz" lIns="68580" tIns="34290" rIns="68580" bIns="34290" rtlCol="0" anchor="ctr"/>
          <a:lstStyle/>
          <a:p>
            <a:pPr defTabSz="685800" eaLnBrk="1" fontAlgn="auto" hangingPunct="1">
              <a:spcBef>
                <a:spcPts val="0"/>
              </a:spcBef>
              <a:spcAft>
                <a:spcPts val="0"/>
              </a:spcAft>
              <a:defRPr/>
            </a:pPr>
            <a:r>
              <a:rPr lang="en-US" sz="1350" dirty="0">
                <a:solidFill>
                  <a:srgbClr val="000000"/>
                </a:solidFill>
                <a:latin typeface="Arial"/>
                <a:cs typeface="Arial"/>
              </a:rPr>
              <a:t>Lamivudine</a:t>
            </a:r>
          </a:p>
        </p:txBody>
      </p:sp>
    </p:spTree>
    <p:extLst>
      <p:ext uri="{BB962C8B-B14F-4D97-AF65-F5344CB8AC3E}">
        <p14:creationId xmlns:p14="http://schemas.microsoft.com/office/powerpoint/2010/main" val="4210824166"/>
      </p:ext>
    </p:extLst>
  </p:cSld>
  <p:clrMapOvr>
    <a:masterClrMapping/>
  </p:clrMapOvr>
  <p:transition spd="slow" advTm="30133"/>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Integrase Strand Transfer Inhibitors (INSTIs): Mechanism of Action</a:t>
            </a:r>
          </a:p>
        </p:txBody>
      </p:sp>
      <p:sp>
        <p:nvSpPr>
          <p:cNvPr id="3" name="Text Placeholder 2"/>
          <p:cNvSpPr>
            <a:spLocks noGrp="1"/>
          </p:cNvSpPr>
          <p:nvPr>
            <p:ph type="body" sz="quarter" idx="14"/>
          </p:nvPr>
        </p:nvSpPr>
        <p:spPr/>
        <p:txBody>
          <a:bodyPr/>
          <a:lstStyle/>
          <a:p>
            <a:r>
              <a:rPr lang="en-US" dirty="0"/>
              <a:t>Illustration: </a:t>
            </a:r>
            <a:r>
              <a:rPr lang="en-US" i="1" dirty="0"/>
              <a:t>Cognition Studio, Inc.</a:t>
            </a:r>
            <a:r>
              <a:rPr lang="en-US" dirty="0"/>
              <a:t> and David H. Spach, MD</a:t>
            </a:r>
          </a:p>
        </p:txBody>
      </p:sp>
      <p:pic>
        <p:nvPicPr>
          <p:cNvPr id="13" name="Picture 12" descr="dna_loop"/>
          <p:cNvPicPr>
            <a:picLocks noChangeAspect="1" noChangeArrowheads="1"/>
          </p:cNvPicPr>
          <p:nvPr/>
        </p:nvPicPr>
        <p:blipFill>
          <a:blip r:embed="rId2" cstate="screen">
            <a:extLst>
              <a:ext uri="{BEBA8EAE-BF5A-486C-A8C5-ECC9F3942E4B}">
                <a14:imgProps xmlns:a14="http://schemas.microsoft.com/office/drawing/2010/main">
                  <a14:imgLayer r:embed="rId3">
                    <a14:imgEffect>
                      <a14:backgroundRemoval t="0" b="100000" l="0" r="99700">
                        <a14:backgroundMark x1="11200" y1="24020" x2="11200" y2="24020"/>
                        <a14:backgroundMark x1="23300" y1="11642" x2="23300" y2="11642"/>
                        <a14:backgroundMark x1="21300" y1="17647" x2="21300" y2="17647"/>
                        <a14:backgroundMark x1="29900" y1="7598" x2="29900" y2="7598"/>
                        <a14:backgroundMark x1="7500" y1="31250" x2="7500" y2="31250"/>
                        <a14:backgroundMark x1="8100" y1="69240" x2="8100" y2="69240"/>
                        <a14:backgroundMark x1="35100" y1="8701" x2="35100" y2="8701"/>
                        <a14:backgroundMark x1="41100" y1="7721" x2="41100" y2="7721"/>
                        <a14:backgroundMark x1="55700" y1="7966" x2="55700" y2="7966"/>
                        <a14:backgroundMark x1="87400" y1="31618" x2="87400" y2="31618"/>
                        <a14:backgroundMark x1="93700" y1="52574" x2="93700" y2="52574"/>
                        <a14:backgroundMark x1="91300" y1="55270" x2="91300" y2="55270"/>
                        <a14:backgroundMark x1="88800" y1="64093" x2="88800" y2="64093"/>
                        <a14:backgroundMark x1="81200" y1="79902" x2="81200" y2="79902"/>
                        <a14:backgroundMark x1="74700" y1="16176" x2="74700" y2="16176"/>
                        <a14:backgroundMark x1="72400" y1="11029" x2="72400" y2="11029"/>
                        <a14:backgroundMark x1="61700" y1="10172" x2="61700" y2="10172"/>
                        <a14:backgroundMark x1="79800" y1="21569" x2="79800" y2="21569"/>
                        <a14:backgroundMark x1="85400" y1="22672" x2="85400" y2="22672"/>
                        <a14:backgroundMark x1="52000" y1="4657" x2="52000" y2="4657"/>
                        <a14:backgroundMark x1="17600" y1="22304" x2="17600" y2="22304"/>
                        <a14:backgroundMark x1="1700" y1="53922" x2="1700" y2="53922"/>
                        <a14:backgroundMark x1="1900" y1="60417" x2="1900" y2="60417"/>
                        <a14:backgroundMark x1="6700" y1="44853" x2="6700" y2="44853"/>
                        <a14:backgroundMark x1="37100" y1="9926" x2="37100" y2="9926"/>
                        <a14:backgroundMark x1="47100" y1="2941" x2="47100" y2="2941"/>
                        <a14:backgroundMark x1="69000" y1="7966" x2="69000" y2="7966"/>
                        <a14:backgroundMark x1="87400" y1="34804" x2="87400" y2="34804"/>
                        <a14:backgroundMark x1="94300" y1="50368" x2="94300" y2="50368"/>
                        <a14:backgroundMark x1="90500" y1="60417" x2="90500" y2="60417"/>
                        <a14:backgroundMark x1="76900" y1="84069" x2="76900" y2="84069"/>
                        <a14:backgroundMark x1="95300" y1="50735" x2="95300" y2="50735"/>
                        <a14:backgroundMark x1="96900" y1="51593" x2="96900" y2="51593"/>
                        <a14:backgroundMark x1="88600" y1="39828" x2="88600" y2="39828"/>
                        <a14:backgroundMark x1="57600" y1="9436" x2="57600" y2="9436"/>
                        <a14:backgroundMark x1="25300" y1="10049" x2="25300" y2="10049"/>
                      </a14:backgroundRemoval>
                    </a14:imgEffect>
                  </a14:imgLayer>
                </a14:imgProps>
              </a:ext>
              <a:ext uri="{28A0092B-C50C-407E-A947-70E740481C1C}">
                <a14:useLocalDpi xmlns:a14="http://schemas.microsoft.com/office/drawing/2010/main"/>
              </a:ext>
            </a:extLst>
          </a:blip>
          <a:srcRect/>
          <a:stretch>
            <a:fillRect/>
          </a:stretch>
        </p:blipFill>
        <p:spPr bwMode="auto">
          <a:xfrm>
            <a:off x="3391058" y="1085851"/>
            <a:ext cx="2374856" cy="2164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Dimer.png"/>
          <p:cNvPicPr>
            <a:picLocks noChangeAspect="1"/>
          </p:cNvPicPr>
          <p:nvPr/>
        </p:nvPicPr>
        <p:blipFill>
          <a:blip r:embed="rId4" cstate="screen">
            <a:alphaModFix amt="88000"/>
            <a:extLst>
              <a:ext uri="{BEBA8EAE-BF5A-486C-A8C5-ECC9F3942E4B}">
                <a14:imgProps xmlns:a14="http://schemas.microsoft.com/office/drawing/2010/main">
                  <a14:imgLayer r:embed="rId5">
                    <a14:imgEffect>
                      <a14:backgroundRemoval t="1940" b="97845" l="3678" r="94943"/>
                    </a14:imgEffect>
                  </a14:imgLayer>
                </a14:imgProps>
              </a:ext>
              <a:ext uri="{28A0092B-C50C-407E-A947-70E740481C1C}">
                <a14:useLocalDpi xmlns:a14="http://schemas.microsoft.com/office/drawing/2010/main"/>
              </a:ext>
            </a:extLst>
          </a:blip>
          <a:stretch>
            <a:fillRect/>
          </a:stretch>
        </p:blipFill>
        <p:spPr>
          <a:xfrm rot="859982">
            <a:off x="4945643" y="2372562"/>
            <a:ext cx="973360" cy="1037980"/>
          </a:xfrm>
          <a:prstGeom prst="rect">
            <a:avLst/>
          </a:prstGeom>
        </p:spPr>
      </p:pic>
      <p:pic>
        <p:nvPicPr>
          <p:cNvPr id="15" name="Picture 14" descr="Dimer.png"/>
          <p:cNvPicPr>
            <a:picLocks noChangeAspect="1"/>
          </p:cNvPicPr>
          <p:nvPr/>
        </p:nvPicPr>
        <p:blipFill>
          <a:blip r:embed="rId4" cstate="screen">
            <a:alphaModFix amt="88000"/>
            <a:extLst>
              <a:ext uri="{BEBA8EAE-BF5A-486C-A8C5-ECC9F3942E4B}">
                <a14:imgProps xmlns:a14="http://schemas.microsoft.com/office/drawing/2010/main">
                  <a14:imgLayer r:embed="rId6">
                    <a14:imgEffect>
                      <a14:backgroundRemoval t="1940" b="97845" l="3678" r="94943"/>
                    </a14:imgEffect>
                  </a14:imgLayer>
                </a14:imgProps>
              </a:ext>
              <a:ext uri="{28A0092B-C50C-407E-A947-70E740481C1C}">
                <a14:useLocalDpi xmlns:a14="http://schemas.microsoft.com/office/drawing/2010/main"/>
              </a:ext>
            </a:extLst>
          </a:blip>
          <a:stretch>
            <a:fillRect/>
          </a:stretch>
        </p:blipFill>
        <p:spPr>
          <a:xfrm rot="20505867">
            <a:off x="3173039" y="2310726"/>
            <a:ext cx="973360" cy="1037980"/>
          </a:xfrm>
          <a:prstGeom prst="rect">
            <a:avLst/>
          </a:prstGeom>
        </p:spPr>
      </p:pic>
      <p:pic>
        <p:nvPicPr>
          <p:cNvPr id="16" name="Picture 15" descr="Host_DNA.png"/>
          <p:cNvPicPr>
            <a:picLocks/>
          </p:cNvPicPr>
          <p:nvPr/>
        </p:nvPicPr>
        <p:blipFill rotWithShape="1">
          <a:blip r:embed="rId7" cstate="print">
            <a:extLst>
              <a:ext uri="{28A0092B-C50C-407E-A947-70E740481C1C}">
                <a14:useLocalDpi xmlns:a14="http://schemas.microsoft.com/office/drawing/2010/main"/>
              </a:ext>
            </a:extLst>
          </a:blip>
          <a:srcRect t="-8449"/>
          <a:stretch/>
        </p:blipFill>
        <p:spPr>
          <a:xfrm>
            <a:off x="632037" y="3377581"/>
            <a:ext cx="7879937" cy="1260446"/>
          </a:xfrm>
          <a:prstGeom prst="rect">
            <a:avLst/>
          </a:prstGeom>
          <a:effectLst>
            <a:outerShdw blurRad="50800" dist="38100" dir="2700000" algn="tl" rotWithShape="0">
              <a:srgbClr val="000000">
                <a:alpha val="43000"/>
              </a:srgbClr>
            </a:outerShdw>
          </a:effectLst>
        </p:spPr>
      </p:pic>
      <p:sp>
        <p:nvSpPr>
          <p:cNvPr id="8" name="Rectangle 13"/>
          <p:cNvSpPr>
            <a:spLocks noChangeArrowheads="1"/>
          </p:cNvSpPr>
          <p:nvPr/>
        </p:nvSpPr>
        <p:spPr bwMode="auto">
          <a:xfrm>
            <a:off x="911297" y="4078149"/>
            <a:ext cx="1466198" cy="559878"/>
          </a:xfrm>
          <a:prstGeom prst="rect">
            <a:avLst/>
          </a:prstGeom>
          <a:noFill/>
          <a:ln w="12700">
            <a:noFill/>
            <a:miter lim="800000"/>
            <a:headEnd/>
            <a:tailEnd/>
          </a:ln>
          <a:effectLst/>
        </p:spPr>
        <p:txBody>
          <a:bodyPr wrap="none" anchor="ctr">
            <a:prstTxWarp prst="textNoShape">
              <a:avLst/>
            </a:prstTxWarp>
          </a:bodyPr>
          <a:lstStyle/>
          <a:p>
            <a:pPr algn="ctr"/>
            <a:r>
              <a:rPr lang="en-US" sz="1400" dirty="0">
                <a:latin typeface="Arial" pitchFamily="18" charset="0"/>
              </a:rPr>
              <a:t>Host DNA</a:t>
            </a:r>
          </a:p>
        </p:txBody>
      </p:sp>
      <p:sp>
        <p:nvSpPr>
          <p:cNvPr id="9" name="Rectangle 13"/>
          <p:cNvSpPr>
            <a:spLocks noChangeArrowheads="1"/>
          </p:cNvSpPr>
          <p:nvPr/>
        </p:nvSpPr>
        <p:spPr bwMode="auto">
          <a:xfrm>
            <a:off x="6351848" y="4076541"/>
            <a:ext cx="1466198" cy="559878"/>
          </a:xfrm>
          <a:prstGeom prst="rect">
            <a:avLst/>
          </a:prstGeom>
          <a:noFill/>
          <a:ln w="12700">
            <a:noFill/>
            <a:miter lim="800000"/>
            <a:headEnd/>
            <a:tailEnd/>
          </a:ln>
          <a:effectLst/>
        </p:spPr>
        <p:txBody>
          <a:bodyPr wrap="none" anchor="ctr">
            <a:prstTxWarp prst="textNoShape">
              <a:avLst/>
            </a:prstTxWarp>
          </a:bodyPr>
          <a:lstStyle/>
          <a:p>
            <a:pPr algn="ctr"/>
            <a:r>
              <a:rPr lang="en-US" sz="1400" dirty="0">
                <a:latin typeface="Arial" pitchFamily="18" charset="0"/>
              </a:rPr>
              <a:t>Host DNA</a:t>
            </a:r>
          </a:p>
        </p:txBody>
      </p:sp>
      <p:sp>
        <p:nvSpPr>
          <p:cNvPr id="17" name="Rectangle 13"/>
          <p:cNvSpPr>
            <a:spLocks noChangeArrowheads="1"/>
          </p:cNvSpPr>
          <p:nvPr/>
        </p:nvSpPr>
        <p:spPr bwMode="auto">
          <a:xfrm>
            <a:off x="5942674" y="1051840"/>
            <a:ext cx="1075747" cy="432890"/>
          </a:xfrm>
          <a:prstGeom prst="rect">
            <a:avLst/>
          </a:prstGeom>
          <a:noFill/>
          <a:ln w="12700">
            <a:noFill/>
            <a:miter lim="800000"/>
            <a:headEnd/>
            <a:tailEnd/>
          </a:ln>
          <a:effectLst/>
        </p:spPr>
        <p:txBody>
          <a:bodyPr wrap="none" anchor="ctr">
            <a:prstTxWarp prst="textNoShape">
              <a:avLst/>
            </a:prstTxWarp>
          </a:bodyPr>
          <a:lstStyle/>
          <a:p>
            <a:pPr algn="ctr"/>
            <a:r>
              <a:rPr lang="en-US" sz="1800" dirty="0">
                <a:solidFill>
                  <a:srgbClr val="326496"/>
                </a:solidFill>
                <a:latin typeface="Arial" pitchFamily="18" charset="0"/>
              </a:rPr>
              <a:t>HIV DNA</a:t>
            </a:r>
          </a:p>
        </p:txBody>
      </p:sp>
      <p:cxnSp>
        <p:nvCxnSpPr>
          <p:cNvPr id="19" name="Straight Connector 18"/>
          <p:cNvCxnSpPr>
            <a:cxnSpLocks noChangeAspect="1"/>
          </p:cNvCxnSpPr>
          <p:nvPr/>
        </p:nvCxnSpPr>
        <p:spPr>
          <a:xfrm flipV="1">
            <a:off x="3458785" y="3130291"/>
            <a:ext cx="725902" cy="256373"/>
          </a:xfrm>
          <a:prstGeom prst="line">
            <a:avLst/>
          </a:prstGeom>
          <a:ln w="25400" cmpd="sng">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20" name="Diamond 19"/>
          <p:cNvSpPr>
            <a:spLocks noChangeAspect="1"/>
          </p:cNvSpPr>
          <p:nvPr/>
        </p:nvSpPr>
        <p:spPr>
          <a:xfrm>
            <a:off x="3461112" y="2965321"/>
            <a:ext cx="209410" cy="208162"/>
          </a:xfrm>
          <a:prstGeom prst="diamond">
            <a:avLst/>
          </a:prstGeom>
          <a:gradFill flip="none" rotWithShape="1">
            <a:gsLst>
              <a:gs pos="17000">
                <a:srgbClr val="FFFF00"/>
              </a:gs>
              <a:gs pos="100000">
                <a:schemeClr val="accent6"/>
              </a:gs>
              <a:gs pos="23000">
                <a:srgbClr val="FCBBF8"/>
              </a:gs>
            </a:gsLst>
            <a:path path="circle">
              <a:fillToRect l="50000" t="50000" r="50000" b="50000"/>
            </a:path>
            <a:tileRect/>
          </a:gra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iamond 20"/>
          <p:cNvSpPr>
            <a:spLocks noChangeAspect="1"/>
          </p:cNvSpPr>
          <p:nvPr/>
        </p:nvSpPr>
        <p:spPr>
          <a:xfrm>
            <a:off x="3778178" y="2851021"/>
            <a:ext cx="209410" cy="208162"/>
          </a:xfrm>
          <a:prstGeom prst="diamond">
            <a:avLst/>
          </a:prstGeom>
          <a:gradFill flip="none" rotWithShape="1">
            <a:gsLst>
              <a:gs pos="17000">
                <a:srgbClr val="FFFF00"/>
              </a:gs>
              <a:gs pos="100000">
                <a:schemeClr val="accent6"/>
              </a:gs>
              <a:gs pos="23000">
                <a:srgbClr val="FCBBF8"/>
              </a:gs>
            </a:gsLst>
            <a:path path="circle">
              <a:fillToRect l="50000" t="50000" r="50000" b="50000"/>
            </a:path>
            <a:tileRect/>
          </a:gra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iamond 21"/>
          <p:cNvSpPr>
            <a:spLocks noChangeAspect="1"/>
          </p:cNvSpPr>
          <p:nvPr/>
        </p:nvSpPr>
        <p:spPr>
          <a:xfrm>
            <a:off x="5098287" y="2926441"/>
            <a:ext cx="209410" cy="208162"/>
          </a:xfrm>
          <a:prstGeom prst="diamond">
            <a:avLst/>
          </a:prstGeom>
          <a:gradFill flip="none" rotWithShape="1">
            <a:gsLst>
              <a:gs pos="17000">
                <a:srgbClr val="FFFF00"/>
              </a:gs>
              <a:gs pos="100000">
                <a:schemeClr val="accent6"/>
              </a:gs>
              <a:gs pos="23000">
                <a:srgbClr val="FCBBF8"/>
              </a:gs>
            </a:gsLst>
            <a:path path="circle">
              <a:fillToRect l="50000" t="50000" r="50000" b="50000"/>
            </a:path>
            <a:tileRect/>
          </a:gra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iamond 22"/>
          <p:cNvSpPr>
            <a:spLocks noChangeAspect="1"/>
          </p:cNvSpPr>
          <p:nvPr/>
        </p:nvSpPr>
        <p:spPr>
          <a:xfrm>
            <a:off x="5459556" y="3040741"/>
            <a:ext cx="209410" cy="208162"/>
          </a:xfrm>
          <a:prstGeom prst="diamond">
            <a:avLst/>
          </a:prstGeom>
          <a:gradFill flip="none" rotWithShape="1">
            <a:gsLst>
              <a:gs pos="17000">
                <a:srgbClr val="FFFF00"/>
              </a:gs>
              <a:gs pos="100000">
                <a:schemeClr val="accent6"/>
              </a:gs>
              <a:gs pos="23000">
                <a:srgbClr val="FCBBF8"/>
              </a:gs>
            </a:gsLst>
            <a:path path="circle">
              <a:fillToRect l="50000" t="50000" r="50000" b="50000"/>
            </a:path>
            <a:tileRect/>
          </a:gra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cxnSpLocks noChangeAspect="1"/>
          </p:cNvCxnSpPr>
          <p:nvPr/>
        </p:nvCxnSpPr>
        <p:spPr>
          <a:xfrm flipV="1">
            <a:off x="3482382" y="3174481"/>
            <a:ext cx="725902" cy="256373"/>
          </a:xfrm>
          <a:prstGeom prst="line">
            <a:avLst/>
          </a:prstGeom>
          <a:ln w="25400" cmpd="sng">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cxnSpLocks noChangeAspect="1"/>
          </p:cNvCxnSpPr>
          <p:nvPr/>
        </p:nvCxnSpPr>
        <p:spPr>
          <a:xfrm flipH="1" flipV="1">
            <a:off x="4881552" y="3212191"/>
            <a:ext cx="725902" cy="256373"/>
          </a:xfrm>
          <a:prstGeom prst="line">
            <a:avLst/>
          </a:prstGeom>
          <a:ln w="25400" cmpd="sng">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cxnSpLocks noChangeAspect="1"/>
          </p:cNvCxnSpPr>
          <p:nvPr/>
        </p:nvCxnSpPr>
        <p:spPr>
          <a:xfrm flipH="1" flipV="1">
            <a:off x="4866263" y="3256381"/>
            <a:ext cx="725902" cy="256373"/>
          </a:xfrm>
          <a:prstGeom prst="line">
            <a:avLst/>
          </a:prstGeom>
          <a:ln w="25400" cmpd="sng">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35" name="Diamond 34">
            <a:extLst>
              <a:ext uri="{FF2B5EF4-FFF2-40B4-BE49-F238E27FC236}">
                <a16:creationId xmlns:a16="http://schemas.microsoft.com/office/drawing/2014/main" id="{CA08ECC5-E681-2F4A-AF1C-FA23736273B8}"/>
              </a:ext>
            </a:extLst>
          </p:cNvPr>
          <p:cNvSpPr>
            <a:spLocks noChangeAspect="1"/>
          </p:cNvSpPr>
          <p:nvPr/>
        </p:nvSpPr>
        <p:spPr>
          <a:xfrm>
            <a:off x="806592" y="2127587"/>
            <a:ext cx="209410" cy="208162"/>
          </a:xfrm>
          <a:prstGeom prst="diamond">
            <a:avLst/>
          </a:prstGeom>
          <a:gradFill flip="none" rotWithShape="1">
            <a:gsLst>
              <a:gs pos="17000">
                <a:srgbClr val="FFFF00"/>
              </a:gs>
              <a:gs pos="100000">
                <a:schemeClr val="accent6"/>
              </a:gs>
              <a:gs pos="23000">
                <a:srgbClr val="FCBBF8"/>
              </a:gs>
            </a:gsLst>
            <a:path path="circle">
              <a:fillToRect l="50000" t="50000" r="50000" b="50000"/>
            </a:path>
            <a:tileRect/>
          </a:gra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iamond 35">
            <a:extLst>
              <a:ext uri="{FF2B5EF4-FFF2-40B4-BE49-F238E27FC236}">
                <a16:creationId xmlns:a16="http://schemas.microsoft.com/office/drawing/2014/main" id="{A216A6F9-81EF-C844-BEF5-A94F18057996}"/>
              </a:ext>
            </a:extLst>
          </p:cNvPr>
          <p:cNvSpPr>
            <a:spLocks noChangeAspect="1"/>
          </p:cNvSpPr>
          <p:nvPr/>
        </p:nvSpPr>
        <p:spPr>
          <a:xfrm>
            <a:off x="1149583" y="2127587"/>
            <a:ext cx="209410" cy="208162"/>
          </a:xfrm>
          <a:prstGeom prst="diamond">
            <a:avLst/>
          </a:prstGeom>
          <a:gradFill flip="none" rotWithShape="1">
            <a:gsLst>
              <a:gs pos="17000">
                <a:srgbClr val="FFFF00"/>
              </a:gs>
              <a:gs pos="100000">
                <a:schemeClr val="accent6"/>
              </a:gs>
              <a:gs pos="23000">
                <a:srgbClr val="FCBBF8"/>
              </a:gs>
            </a:gsLst>
            <a:path path="circle">
              <a:fillToRect l="50000" t="50000" r="50000" b="50000"/>
            </a:path>
            <a:tileRect/>
          </a:gra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iamond 36">
            <a:extLst>
              <a:ext uri="{FF2B5EF4-FFF2-40B4-BE49-F238E27FC236}">
                <a16:creationId xmlns:a16="http://schemas.microsoft.com/office/drawing/2014/main" id="{1862C6B7-6430-CC42-9ED4-3DB9EBC0DD24}"/>
              </a:ext>
            </a:extLst>
          </p:cNvPr>
          <p:cNvSpPr>
            <a:spLocks noChangeAspect="1"/>
          </p:cNvSpPr>
          <p:nvPr/>
        </p:nvSpPr>
        <p:spPr>
          <a:xfrm>
            <a:off x="1492571" y="2127587"/>
            <a:ext cx="209410" cy="208162"/>
          </a:xfrm>
          <a:prstGeom prst="diamond">
            <a:avLst/>
          </a:prstGeom>
          <a:gradFill flip="none" rotWithShape="1">
            <a:gsLst>
              <a:gs pos="17000">
                <a:srgbClr val="FFFF00"/>
              </a:gs>
              <a:gs pos="100000">
                <a:schemeClr val="accent6"/>
              </a:gs>
              <a:gs pos="23000">
                <a:srgbClr val="FCBBF8"/>
              </a:gs>
            </a:gsLst>
            <a:path path="circle">
              <a:fillToRect l="50000" t="50000" r="50000" b="50000"/>
            </a:path>
            <a:tileRect/>
          </a:gra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Diamond 37">
            <a:extLst>
              <a:ext uri="{FF2B5EF4-FFF2-40B4-BE49-F238E27FC236}">
                <a16:creationId xmlns:a16="http://schemas.microsoft.com/office/drawing/2014/main" id="{F485038A-03E4-AC43-B535-A818AECBE09F}"/>
              </a:ext>
            </a:extLst>
          </p:cNvPr>
          <p:cNvSpPr>
            <a:spLocks noChangeAspect="1"/>
          </p:cNvSpPr>
          <p:nvPr/>
        </p:nvSpPr>
        <p:spPr>
          <a:xfrm>
            <a:off x="1835560" y="2127587"/>
            <a:ext cx="209410" cy="208162"/>
          </a:xfrm>
          <a:prstGeom prst="diamond">
            <a:avLst/>
          </a:prstGeom>
          <a:gradFill flip="none" rotWithShape="1">
            <a:gsLst>
              <a:gs pos="17000">
                <a:srgbClr val="FFFF00"/>
              </a:gs>
              <a:gs pos="100000">
                <a:schemeClr val="accent6"/>
              </a:gs>
              <a:gs pos="23000">
                <a:srgbClr val="FCBBF8"/>
              </a:gs>
            </a:gsLst>
            <a:path path="circle">
              <a:fillToRect l="50000" t="50000" r="50000" b="50000"/>
            </a:path>
            <a:tileRect/>
          </a:gra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13">
            <a:extLst>
              <a:ext uri="{FF2B5EF4-FFF2-40B4-BE49-F238E27FC236}">
                <a16:creationId xmlns:a16="http://schemas.microsoft.com/office/drawing/2014/main" id="{3C7EF551-D76B-2B45-BA94-DAF499BBA661}"/>
              </a:ext>
            </a:extLst>
          </p:cNvPr>
          <p:cNvSpPr>
            <a:spLocks noChangeArrowheads="1"/>
          </p:cNvSpPr>
          <p:nvPr/>
        </p:nvSpPr>
        <p:spPr bwMode="auto">
          <a:xfrm>
            <a:off x="1018182" y="2816757"/>
            <a:ext cx="1707622" cy="515183"/>
          </a:xfrm>
          <a:prstGeom prst="rect">
            <a:avLst/>
          </a:prstGeom>
          <a:noFill/>
          <a:ln w="12700">
            <a:noFill/>
            <a:miter lim="800000"/>
            <a:headEnd/>
            <a:tailEnd/>
          </a:ln>
          <a:effectLst/>
        </p:spPr>
        <p:txBody>
          <a:bodyPr wrap="none" anchor="ctr">
            <a:prstTxWarp prst="textNoShape">
              <a:avLst/>
            </a:prstTxWarp>
          </a:bodyPr>
          <a:lstStyle/>
          <a:p>
            <a:pPr algn="ctr"/>
            <a:r>
              <a:rPr lang="en-US" sz="2000" dirty="0">
                <a:solidFill>
                  <a:srgbClr val="7030A0"/>
                </a:solidFill>
                <a:latin typeface="Arial" pitchFamily="18" charset="0"/>
              </a:rPr>
              <a:t>HIV Integrase</a:t>
            </a:r>
          </a:p>
        </p:txBody>
      </p:sp>
      <p:cxnSp>
        <p:nvCxnSpPr>
          <p:cNvPr id="33" name="Straight Connector 32">
            <a:extLst>
              <a:ext uri="{FF2B5EF4-FFF2-40B4-BE49-F238E27FC236}">
                <a16:creationId xmlns:a16="http://schemas.microsoft.com/office/drawing/2014/main" id="{2BBD298D-7948-6D42-AAD1-2FEFEFAFD150}"/>
              </a:ext>
            </a:extLst>
          </p:cNvPr>
          <p:cNvCxnSpPr>
            <a:cxnSpLocks/>
          </p:cNvCxnSpPr>
          <p:nvPr/>
        </p:nvCxnSpPr>
        <p:spPr>
          <a:xfrm flipV="1">
            <a:off x="2674200" y="3006739"/>
            <a:ext cx="721807" cy="95859"/>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27" name="Rectangle 13">
            <a:extLst>
              <a:ext uri="{FF2B5EF4-FFF2-40B4-BE49-F238E27FC236}">
                <a16:creationId xmlns:a16="http://schemas.microsoft.com/office/drawing/2014/main" id="{9DD15A9A-C8CE-9F4F-A4B4-17748C3A8D1D}"/>
              </a:ext>
            </a:extLst>
          </p:cNvPr>
          <p:cNvSpPr>
            <a:spLocks noChangeArrowheads="1"/>
          </p:cNvSpPr>
          <p:nvPr/>
        </p:nvSpPr>
        <p:spPr bwMode="auto">
          <a:xfrm>
            <a:off x="78510" y="1600833"/>
            <a:ext cx="2647294" cy="695321"/>
          </a:xfrm>
          <a:prstGeom prst="rect">
            <a:avLst/>
          </a:prstGeom>
          <a:noFill/>
          <a:ln w="12700">
            <a:noFill/>
            <a:miter lim="800000"/>
            <a:headEnd/>
            <a:tailEnd/>
          </a:ln>
          <a:effectLst/>
        </p:spPr>
        <p:txBody>
          <a:bodyPr wrap="square" anchor="ctr">
            <a:prstTxWarp prst="textNoShape">
              <a:avLst/>
            </a:prstTxWarp>
          </a:bodyPr>
          <a:lstStyle/>
          <a:p>
            <a:pPr algn="ctr"/>
            <a:r>
              <a:rPr lang="en-US" sz="2000" b="1" dirty="0">
                <a:latin typeface="Arial" pitchFamily="18" charset="0"/>
              </a:rPr>
              <a:t>Dolutegravir</a:t>
            </a:r>
          </a:p>
        </p:txBody>
      </p:sp>
      <p:cxnSp>
        <p:nvCxnSpPr>
          <p:cNvPr id="28" name="Straight Connector 27">
            <a:extLst>
              <a:ext uri="{FF2B5EF4-FFF2-40B4-BE49-F238E27FC236}">
                <a16:creationId xmlns:a16="http://schemas.microsoft.com/office/drawing/2014/main" id="{F19D0D1B-06B5-62C3-B794-CD5CD669ECFB}"/>
              </a:ext>
            </a:extLst>
          </p:cNvPr>
          <p:cNvCxnSpPr>
            <a:cxnSpLocks/>
          </p:cNvCxnSpPr>
          <p:nvPr/>
        </p:nvCxnSpPr>
        <p:spPr>
          <a:xfrm flipV="1">
            <a:off x="5227055" y="1286081"/>
            <a:ext cx="721807" cy="9585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107175"/>
      </p:ext>
    </p:extLst>
  </p:cSld>
  <p:clrMapOvr>
    <a:masterClrMapping/>
  </p:clrMapOvr>
  <mc:AlternateContent xmlns:mc="http://schemas.openxmlformats.org/markup-compatibility/2006" xmlns:p14="http://schemas.microsoft.com/office/powerpoint/2010/main">
    <mc:Choice Requires="p14">
      <p:transition spd="slow" p14:dur="1250" advTm="54400">
        <p:fade/>
      </p:transition>
    </mc:Choice>
    <mc:Fallback xmlns="">
      <p:transition spd="slow" advTm="544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A96A5-B713-E046-A41B-4E9EB7EC8C65}"/>
              </a:ext>
            </a:extLst>
          </p:cNvPr>
          <p:cNvSpPr>
            <a:spLocks noGrp="1"/>
          </p:cNvSpPr>
          <p:nvPr>
            <p:ph type="title"/>
          </p:nvPr>
        </p:nvSpPr>
        <p:spPr/>
        <p:txBody>
          <a:bodyPr>
            <a:normAutofit/>
          </a:bodyPr>
          <a:lstStyle/>
          <a:p>
            <a:pPr fontAlgn="auto">
              <a:spcAft>
                <a:spcPts val="0"/>
              </a:spcAft>
            </a:pPr>
            <a:r>
              <a:rPr lang="en-US" dirty="0"/>
              <a:t>Key Clinical Trials</a:t>
            </a:r>
          </a:p>
        </p:txBody>
      </p:sp>
      <p:sp>
        <p:nvSpPr>
          <p:cNvPr id="3" name="Title 7">
            <a:extLst>
              <a:ext uri="{FF2B5EF4-FFF2-40B4-BE49-F238E27FC236}">
                <a16:creationId xmlns:a16="http://schemas.microsoft.com/office/drawing/2014/main" id="{7303BA22-B2F6-E94C-B8A3-D38F76776533}"/>
              </a:ext>
            </a:extLst>
          </p:cNvPr>
          <p:cNvSpPr txBox="1">
            <a:spLocks/>
          </p:cNvSpPr>
          <p:nvPr/>
        </p:nvSpPr>
        <p:spPr>
          <a:xfrm>
            <a:off x="468168" y="2293907"/>
            <a:ext cx="8223499" cy="1137666"/>
          </a:xfrm>
          <a:prstGeom prst="rect">
            <a:avLst/>
          </a:prstGeom>
        </p:spPr>
        <p:txBody>
          <a:bodyPr lIns="91440" tIns="45720" rIns="91440" bIns="45720" anchor="ctr">
            <a:normAutofit/>
          </a:bodyPr>
          <a:lstStyle>
            <a:lvl1pPr algn="ctr" defTabSz="685800" rtl="0" eaLnBrk="1" latinLnBrk="0" hangingPunct="1">
              <a:spcBef>
                <a:spcPct val="0"/>
              </a:spcBef>
              <a:buNone/>
              <a:defRPr sz="2400" b="1" kern="1200" cap="none">
                <a:solidFill>
                  <a:srgbClr val="003A78"/>
                </a:solidFill>
                <a:latin typeface="+mj-lt"/>
                <a:ea typeface="+mj-ea"/>
                <a:cs typeface="+mj-cs"/>
              </a:defRPr>
            </a:lvl1pPr>
          </a:lstStyle>
          <a:p>
            <a:pPr fontAlgn="auto">
              <a:spcAft>
                <a:spcPts val="0"/>
              </a:spcAft>
            </a:pPr>
            <a:endParaRPr lang="en-US" dirty="0"/>
          </a:p>
        </p:txBody>
      </p:sp>
    </p:spTree>
    <p:extLst>
      <p:ext uri="{BB962C8B-B14F-4D97-AF65-F5344CB8AC3E}">
        <p14:creationId xmlns:p14="http://schemas.microsoft.com/office/powerpoint/2010/main" val="3150544547"/>
      </p:ext>
    </p:extLst>
  </p:cSld>
  <p:clrMapOvr>
    <a:masterClrMapping/>
  </p:clrMapOvr>
  <p:transition spd="slow" advTm="9632"/>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55ED7-0655-3842-9FE5-9D37D25290A5}"/>
              </a:ext>
            </a:extLst>
          </p:cNvPr>
          <p:cNvSpPr>
            <a:spLocks noGrp="1"/>
          </p:cNvSpPr>
          <p:nvPr>
            <p:ph type="title"/>
          </p:nvPr>
        </p:nvSpPr>
        <p:spPr/>
        <p:txBody>
          <a:bodyPr lIns="91440" tIns="45720" rIns="91440" bIns="45720" anchor="ctr" anchorCtr="0">
            <a:normAutofit/>
          </a:bodyPr>
          <a:lstStyle/>
          <a:p>
            <a:r>
              <a:rPr lang="en-US" sz="2000" dirty="0"/>
              <a:t>Dolutegravir-Abacavir-Lamivudine</a:t>
            </a:r>
            <a:br>
              <a:rPr lang="en-US" sz="2000" dirty="0"/>
            </a:br>
            <a:r>
              <a:rPr lang="en-US" sz="2000" dirty="0"/>
              <a:t>Summary of Key Studies</a:t>
            </a:r>
          </a:p>
        </p:txBody>
      </p:sp>
      <p:sp>
        <p:nvSpPr>
          <p:cNvPr id="5" name="Text Placeholder 4">
            <a:extLst>
              <a:ext uri="{FF2B5EF4-FFF2-40B4-BE49-F238E27FC236}">
                <a16:creationId xmlns:a16="http://schemas.microsoft.com/office/drawing/2014/main" id="{AFE1F9AA-94E5-33A1-6D82-AA9188D2BC69}"/>
              </a:ext>
            </a:extLst>
          </p:cNvPr>
          <p:cNvSpPr>
            <a:spLocks noGrp="1"/>
          </p:cNvSpPr>
          <p:nvPr>
            <p:ph type="body" sz="quarter" idx="14"/>
          </p:nvPr>
        </p:nvSpPr>
        <p:spPr>
          <a:xfrm>
            <a:off x="323850" y="4846321"/>
            <a:ext cx="7493374" cy="240029"/>
          </a:xfrm>
        </p:spPr>
        <p:txBody>
          <a:bodyPr/>
          <a:lstStyle/>
          <a:p>
            <a:r>
              <a:rPr lang="en-US" sz="800" b="1" dirty="0"/>
              <a:t>Source: </a:t>
            </a:r>
            <a:r>
              <a:rPr lang="en-US" sz="800" baseline="30000" dirty="0"/>
              <a:t>1</a:t>
            </a:r>
            <a:r>
              <a:rPr lang="en-US" sz="800" dirty="0"/>
              <a:t>Walmsley SL, et al.  N </a:t>
            </a:r>
            <a:r>
              <a:rPr lang="en-US" sz="800" dirty="0" err="1"/>
              <a:t>Engl</a:t>
            </a:r>
            <a:r>
              <a:rPr lang="en-US" sz="800" dirty="0"/>
              <a:t> J Med. 2013;369;1807-18.  </a:t>
            </a:r>
            <a:r>
              <a:rPr lang="en-US" sz="800" baseline="30000" dirty="0">
                <a:latin typeface="Arial" pitchFamily="22" charset="0"/>
              </a:rPr>
              <a:t>2</a:t>
            </a:r>
            <a:r>
              <a:rPr lang="en-US" sz="800" dirty="0"/>
              <a:t> Gallant J, et al. </a:t>
            </a:r>
            <a:r>
              <a:rPr lang="fr-FR" sz="800" dirty="0"/>
              <a:t>Lancet. 2017;390:2063-72.  </a:t>
            </a:r>
            <a:r>
              <a:rPr lang="en-US" sz="800" baseline="30000" dirty="0"/>
              <a:t>3</a:t>
            </a:r>
            <a:r>
              <a:rPr lang="en-US" sz="800" dirty="0"/>
              <a:t>Trottier B, et al.  </a:t>
            </a:r>
            <a:r>
              <a:rPr lang="en-US" sz="800" dirty="0" err="1"/>
              <a:t>Antivir</a:t>
            </a:r>
            <a:r>
              <a:rPr lang="en-US" sz="800" dirty="0"/>
              <a:t> </a:t>
            </a:r>
            <a:r>
              <a:rPr lang="en-US" sz="800" dirty="0" err="1"/>
              <a:t>Ther</a:t>
            </a:r>
            <a:r>
              <a:rPr lang="en-US" sz="800" dirty="0"/>
              <a:t>. 2017;22:295-305.</a:t>
            </a:r>
            <a:endParaRPr lang="en-US" sz="800" dirty="0">
              <a:latin typeface="Arial" pitchFamily="22" charset="0"/>
            </a:endParaRPr>
          </a:p>
        </p:txBody>
      </p:sp>
      <p:sp>
        <p:nvSpPr>
          <p:cNvPr id="4" name="Content Placeholder 3">
            <a:extLst>
              <a:ext uri="{FF2B5EF4-FFF2-40B4-BE49-F238E27FC236}">
                <a16:creationId xmlns:a16="http://schemas.microsoft.com/office/drawing/2014/main" id="{10967ED9-B84E-9245-960F-147D67B98375}"/>
              </a:ext>
            </a:extLst>
          </p:cNvPr>
          <p:cNvSpPr>
            <a:spLocks noGrp="1"/>
          </p:cNvSpPr>
          <p:nvPr>
            <p:ph sz="half" idx="2"/>
          </p:nvPr>
        </p:nvSpPr>
        <p:spPr/>
        <p:txBody>
          <a:bodyPr lIns="91440" tIns="45720" rIns="91440" bIns="45720" anchor="t" anchorCtr="0">
            <a:noAutofit/>
          </a:bodyPr>
          <a:lstStyle/>
          <a:p>
            <a:pPr>
              <a:lnSpc>
                <a:spcPts val="1800"/>
              </a:lnSpc>
              <a:spcBef>
                <a:spcPts val="500"/>
              </a:spcBef>
              <a:spcAft>
                <a:spcPts val="500"/>
              </a:spcAft>
            </a:pPr>
            <a:r>
              <a:rPr lang="en-US" sz="1800" b="1" dirty="0">
                <a:latin typeface="Arial"/>
                <a:cs typeface="Arial"/>
              </a:rPr>
              <a:t>Trials in Treatment Naïve Adults</a:t>
            </a:r>
            <a:endParaRPr lang="en-US" sz="1800" dirty="0">
              <a:latin typeface="Arial"/>
              <a:cs typeface="Arial"/>
            </a:endParaRPr>
          </a:p>
          <a:p>
            <a:pPr lvl="1">
              <a:lnSpc>
                <a:spcPts val="1800"/>
              </a:lnSpc>
              <a:spcBef>
                <a:spcPts val="500"/>
              </a:spcBef>
              <a:spcAft>
                <a:spcPts val="500"/>
              </a:spcAft>
            </a:pPr>
            <a:r>
              <a:rPr lang="en-US" dirty="0"/>
              <a:t>SINGLE</a:t>
            </a:r>
            <a:r>
              <a:rPr lang="en-US" baseline="30000" dirty="0"/>
              <a:t>1</a:t>
            </a:r>
            <a:r>
              <a:rPr lang="en-US" dirty="0"/>
              <a:t>: DTG + ABC-3TC versus EFV-TDF-FTC</a:t>
            </a:r>
          </a:p>
          <a:p>
            <a:pPr lvl="1">
              <a:lnSpc>
                <a:spcPts val="1800"/>
              </a:lnSpc>
              <a:spcBef>
                <a:spcPts val="500"/>
              </a:spcBef>
              <a:spcAft>
                <a:spcPts val="500"/>
              </a:spcAft>
            </a:pPr>
            <a:r>
              <a:rPr lang="en-US" dirty="0"/>
              <a:t>GS-380-1489</a:t>
            </a:r>
            <a:r>
              <a:rPr lang="en-US" baseline="30000" dirty="0"/>
              <a:t>2</a:t>
            </a:r>
            <a:r>
              <a:rPr lang="en-US" dirty="0"/>
              <a:t>: BIC-TAF-FTC versus DTG-ABC-3TC</a:t>
            </a:r>
          </a:p>
          <a:p>
            <a:pPr>
              <a:lnSpc>
                <a:spcPts val="1800"/>
              </a:lnSpc>
              <a:spcBef>
                <a:spcPts val="2400"/>
              </a:spcBef>
              <a:spcAft>
                <a:spcPts val="500"/>
              </a:spcAft>
            </a:pPr>
            <a:r>
              <a:rPr lang="en-US" sz="1800" b="1" dirty="0">
                <a:latin typeface="Arial"/>
                <a:cs typeface="Arial"/>
              </a:rPr>
              <a:t>Trials In Adults with Virologic Suppression</a:t>
            </a:r>
            <a:endParaRPr lang="en-US" sz="1800" b="1" dirty="0">
              <a:latin typeface="Arial" panose="020B0604020202020204" pitchFamily="34" charset="0"/>
              <a:cs typeface="Arial" panose="020B0604020202020204" pitchFamily="34" charset="0"/>
            </a:endParaRPr>
          </a:p>
          <a:p>
            <a:pPr lvl="1">
              <a:lnSpc>
                <a:spcPts val="1800"/>
              </a:lnSpc>
              <a:spcBef>
                <a:spcPts val="500"/>
              </a:spcBef>
              <a:spcAft>
                <a:spcPts val="500"/>
              </a:spcAft>
            </a:pPr>
            <a:r>
              <a:rPr lang="en-US" dirty="0"/>
              <a:t>STRIVIING</a:t>
            </a:r>
            <a:r>
              <a:rPr lang="en-US" baseline="30000" dirty="0"/>
              <a:t>3</a:t>
            </a:r>
            <a:r>
              <a:rPr lang="en-US" dirty="0"/>
              <a:t>: Switch to DTG-ABC-3TC or stay on baseline ART</a:t>
            </a:r>
          </a:p>
        </p:txBody>
      </p:sp>
    </p:spTree>
    <p:extLst>
      <p:ext uri="{BB962C8B-B14F-4D97-AF65-F5344CB8AC3E}">
        <p14:creationId xmlns:p14="http://schemas.microsoft.com/office/powerpoint/2010/main" val="4232526811"/>
      </p:ext>
    </p:extLst>
  </p:cSld>
  <p:clrMapOvr>
    <a:masterClrMapping/>
  </p:clrMapOvr>
  <p:transition spd="slow" advTm="12864"/>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6C46A81A49D94F9009685E4B23D186" ma:contentTypeVersion="17" ma:contentTypeDescription="Create a new document." ma:contentTypeScope="" ma:versionID="6b04e90d94d79223b5d968c1a839709d">
  <xsd:schema xmlns:xsd="http://www.w3.org/2001/XMLSchema" xmlns:xs="http://www.w3.org/2001/XMLSchema" xmlns:p="http://schemas.microsoft.com/office/2006/metadata/properties" xmlns:ns2="b7aca33b-70f7-4b35-941e-ee6681619fcd" xmlns:ns3="f0143cca-387b-4f25-9ae9-1df784fffe76" xmlns:ns4="ab06a5aa-8e31-4bdb-9b13-38c58a92ec8a" targetNamespace="http://schemas.microsoft.com/office/2006/metadata/properties" ma:root="true" ma:fieldsID="515bedb4d9c13cae191552054c754455" ns2:_="" ns3:_="" ns4:_="">
    <xsd:import namespace="b7aca33b-70f7-4b35-941e-ee6681619fcd"/>
    <xsd:import namespace="f0143cca-387b-4f25-9ae9-1df784fffe76"/>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aca33b-70f7-4b35-941e-ee6681619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143cca-387b-4f25-9ae9-1df784fffe7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1604607-135b-4839-a647-a8ae1577f103}" ma:internalName="TaxCatchAll" ma:showField="CatchAllData" ma:web="f0143cca-387b-4f25-9ae9-1df784fffe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b7aca33b-70f7-4b35-941e-ee6681619fc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DEBB98-53BC-45CE-AF0B-62D5B9645A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aca33b-70f7-4b35-941e-ee6681619fcd"/>
    <ds:schemaRef ds:uri="f0143cca-387b-4f25-9ae9-1df784fffe76"/>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41FD17-ECA4-4220-AC97-44B7CEBC6552}">
  <ds:schemaRefs>
    <ds:schemaRef ds:uri="http://schemas.microsoft.com/office/2006/metadata/properties"/>
    <ds:schemaRef ds:uri="http://schemas.microsoft.com/office/infopath/2007/PartnerControls"/>
    <ds:schemaRef ds:uri="ab06a5aa-8e31-4bdb-9b13-38c58a92ec8a"/>
    <ds:schemaRef ds:uri="b7aca33b-70f7-4b35-941e-ee6681619fcd"/>
  </ds:schemaRefs>
</ds:datastoreItem>
</file>

<file path=customXml/itemProps3.xml><?xml version="1.0" encoding="utf-8"?>
<ds:datastoreItem xmlns:ds="http://schemas.openxmlformats.org/officeDocument/2006/customXml" ds:itemID="{BF2BA881-235B-45E6-8739-EA8DEC10A3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NCRC.thmx</Template>
  <TotalTime>54479</TotalTime>
  <Words>1567</Words>
  <Application>Microsoft Macintosh PowerPoint</Application>
  <PresentationFormat>On-screen Show (16:9)</PresentationFormat>
  <Paragraphs>259</Paragraphs>
  <Slides>27</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Corbel</vt:lpstr>
      <vt:lpstr>Geneva</vt:lpstr>
      <vt:lpstr>Lucida Grande</vt:lpstr>
      <vt:lpstr>Symbol</vt:lpstr>
      <vt:lpstr>Times New Roman</vt:lpstr>
      <vt:lpstr>Wingdings</vt:lpstr>
      <vt:lpstr>NCRC</vt:lpstr>
      <vt:lpstr>Dolutegravir-Abacavir-Lamivudine</vt:lpstr>
      <vt:lpstr>Dr. Kalapila has no financial conflicts of interest or disclosures.</vt:lpstr>
      <vt:lpstr>PowerPoint Presentation</vt:lpstr>
      <vt:lpstr>Dolutegravir-Abacavir-Lamivudine Single-Tablet Regimen</vt:lpstr>
      <vt:lpstr>Dolutegravir-Abacavir-Lamivudine:  Mechanism of Action</vt:lpstr>
      <vt:lpstr>Nucleoside Reverse Transcriptase Inhibitors (NRTIs): Mechanism of Action</vt:lpstr>
      <vt:lpstr>Integrase Strand Transfer Inhibitors (INSTIs): Mechanism of Action</vt:lpstr>
      <vt:lpstr>Key Clinical Trials</vt:lpstr>
      <vt:lpstr>Dolutegravir-Abacavir-Lamivudine Summary of Key Studies</vt:lpstr>
      <vt:lpstr>Dolutegravir + ABC-3TC versus Efavirenz-TDF-FTC SINGLE Study: Design</vt:lpstr>
      <vt:lpstr>Dolutegravir + ABC-3TC versus Efavirenz-TDF-FTC SINGLE Study: Result</vt:lpstr>
      <vt:lpstr>Dolutegravir + ABC-3TC versus Efavirenz-TDF-FTC SINGLE Study: Result</vt:lpstr>
      <vt:lpstr>Dolutegravir + ABC-3TC versus Efavirenz-TDF-FTC SINGLE Study: Result</vt:lpstr>
      <vt:lpstr>BIC-TAF-FTC versus DTG-ABC-3TC as Initial Therapy GS-380-1489: Design</vt:lpstr>
      <vt:lpstr>BIC-TAF-FTC versus DTG-ABC-3TC as Initial Therapy GS-380-1489: Baseline Characteristics</vt:lpstr>
      <vt:lpstr>BIC-TAF-FTC versus DTG-ABC-3TC as Initial Therapy GS-380-1489: Results</vt:lpstr>
      <vt:lpstr>BIC-TAF-FTC versus DTG-ABC-3TC as Initial Therapy GS-380-1489: Results</vt:lpstr>
      <vt:lpstr>BIC-TAF-FTC versus DTG-ABC-3TC as Initial Therapy GS-380-1489: Adverse Events</vt:lpstr>
      <vt:lpstr>BIC-TAF-FTC versus DTG-ABC-3TC for Initial Therapy GS-380-1489: Results</vt:lpstr>
      <vt:lpstr>BIC-TAF-FTC versus DTG-ABC-3TC for Initial Therapy GS-380-1489: Results</vt:lpstr>
      <vt:lpstr>BIC-TAF-FTC versus DTG-ABC-3TC for Initial Therapy GS-380-1489: Results</vt:lpstr>
      <vt:lpstr>Switch to Dolutegravir-Abacavir-Lamivudine (DTG-ABC-3TC) STRIIVING: Design</vt:lpstr>
      <vt:lpstr>Switch to Dolutegravir-Abacavir-Lamivudine (DTG-ABC-3TC) STRIIVING: Results</vt:lpstr>
      <vt:lpstr>Dolutegravir-Abacavir-Lamivudine Summary of Key Studies</vt:lpstr>
      <vt:lpstr>Dolutegravir-Abacavir-Lamivudine Adverse Effects</vt:lpstr>
      <vt:lpstr>Dolutegravir-Abacavir-Lamivudine Editor’s Summary</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John F. Young</cp:lastModifiedBy>
  <cp:revision>2295</cp:revision>
  <cp:lastPrinted>2008-02-05T14:34:24Z</cp:lastPrinted>
  <dcterms:created xsi:type="dcterms:W3CDTF">2010-11-28T05:36:22Z</dcterms:created>
  <dcterms:modified xsi:type="dcterms:W3CDTF">2023-03-03T17:34:10Z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0x0101005A6C46A81A49D94F9009685E4B23D186</vt:lpwstr>
  </property>
</Properties>
</file>