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8"/>
  </p:notesMasterIdLst>
  <p:handoutMasterIdLst>
    <p:handoutMasterId r:id="rId19"/>
  </p:handoutMasterIdLst>
  <p:sldIdLst>
    <p:sldId id="1114" r:id="rId2"/>
    <p:sldId id="1607" r:id="rId3"/>
    <p:sldId id="1661" r:id="rId4"/>
    <p:sldId id="1669" r:id="rId5"/>
    <p:sldId id="1668" r:id="rId6"/>
    <p:sldId id="1663" r:id="rId7"/>
    <p:sldId id="1665" r:id="rId8"/>
    <p:sldId id="1666" r:id="rId9"/>
    <p:sldId id="1674" r:id="rId10"/>
    <p:sldId id="1667" r:id="rId11"/>
    <p:sldId id="1664" r:id="rId12"/>
    <p:sldId id="1672" r:id="rId13"/>
    <p:sldId id="1673" r:id="rId14"/>
    <p:sldId id="1368" r:id="rId15"/>
    <p:sldId id="1676" r:id="rId16"/>
    <p:sldId id="1609" r:id="rId17"/>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DFDFDF"/>
    <a:srgbClr val="7D5E7F"/>
    <a:srgbClr val="926D94"/>
    <a:srgbClr val="49A5C0"/>
    <a:srgbClr val="333F81"/>
    <a:srgbClr val="035491"/>
    <a:srgbClr val="85630A"/>
    <a:srgbClr val="856301"/>
    <a:srgbClr val="B7E4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434BF4-56AC-464F-8C56-88403A6E775B}" v="2" dt="2022-11-03T15:13:44.1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75" autoAdjust="0"/>
    <p:restoredTop sz="90146" autoAdjust="0"/>
  </p:normalViewPr>
  <p:slideViewPr>
    <p:cSldViewPr snapToGrid="0" showGuides="1">
      <p:cViewPr varScale="1">
        <p:scale>
          <a:sx n="151" d="100"/>
          <a:sy n="151" d="100"/>
        </p:scale>
        <p:origin x="696" y="176"/>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9" d="100"/>
        <a:sy n="79"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apila, Aley G." userId="eb5df672-94ee-4360-b5af-6dd392d4fea6" providerId="ADAL" clId="{4A434BF4-56AC-464F-8C56-88403A6E775B}"/>
    <pc:docChg chg="undo custSel delSld modSld">
      <pc:chgData name="Kalapila, Aley G." userId="eb5df672-94ee-4360-b5af-6dd392d4fea6" providerId="ADAL" clId="{4A434BF4-56AC-464F-8C56-88403A6E775B}" dt="2022-11-03T21:42:07.322" v="1362" actId="2696"/>
      <pc:docMkLst>
        <pc:docMk/>
      </pc:docMkLst>
      <pc:sldChg chg="delSp modSp mod">
        <pc:chgData name="Kalapila, Aley G." userId="eb5df672-94ee-4360-b5af-6dd392d4fea6" providerId="ADAL" clId="{4A434BF4-56AC-464F-8C56-88403A6E775B}" dt="2022-11-03T21:41:39.353" v="1361" actId="478"/>
        <pc:sldMkLst>
          <pc:docMk/>
          <pc:sldMk cId="2312240156" sldId="1359"/>
        </pc:sldMkLst>
        <pc:spChg chg="del">
          <ac:chgData name="Kalapila, Aley G." userId="eb5df672-94ee-4360-b5af-6dd392d4fea6" providerId="ADAL" clId="{4A434BF4-56AC-464F-8C56-88403A6E775B}" dt="2022-11-03T17:22:34.114" v="247" actId="478"/>
          <ac:spMkLst>
            <pc:docMk/>
            <pc:sldMk cId="2312240156" sldId="1359"/>
            <ac:spMk id="3" creationId="{FB8FF007-FC43-790C-E1FD-2D5683486275}"/>
          </ac:spMkLst>
        </pc:spChg>
        <pc:spChg chg="mod">
          <ac:chgData name="Kalapila, Aley G." userId="eb5df672-94ee-4360-b5af-6dd392d4fea6" providerId="ADAL" clId="{4A434BF4-56AC-464F-8C56-88403A6E775B}" dt="2022-11-03T17:32:14.308" v="500" actId="20577"/>
          <ac:spMkLst>
            <pc:docMk/>
            <pc:sldMk cId="2312240156" sldId="1359"/>
            <ac:spMk id="4" creationId="{BD8B565D-8A46-C741-B50E-0D9881D2E192}"/>
          </ac:spMkLst>
        </pc:spChg>
        <pc:spChg chg="del mod">
          <ac:chgData name="Kalapila, Aley G." userId="eb5df672-94ee-4360-b5af-6dd392d4fea6" providerId="ADAL" clId="{4A434BF4-56AC-464F-8C56-88403A6E775B}" dt="2022-11-03T21:41:39.353" v="1361" actId="478"/>
          <ac:spMkLst>
            <pc:docMk/>
            <pc:sldMk cId="2312240156" sldId="1359"/>
            <ac:spMk id="7" creationId="{2B881EB5-4349-618D-238F-9C4B0D2D8547}"/>
          </ac:spMkLst>
        </pc:spChg>
      </pc:sldChg>
      <pc:sldChg chg="modSp del mod">
        <pc:chgData name="Kalapila, Aley G." userId="eb5df672-94ee-4360-b5af-6dd392d4fea6" providerId="ADAL" clId="{4A434BF4-56AC-464F-8C56-88403A6E775B}" dt="2022-11-03T21:42:07.322" v="1362" actId="2696"/>
        <pc:sldMkLst>
          <pc:docMk/>
          <pc:sldMk cId="2320354485" sldId="1367"/>
        </pc:sldMkLst>
        <pc:spChg chg="mod">
          <ac:chgData name="Kalapila, Aley G." userId="eb5df672-94ee-4360-b5af-6dd392d4fea6" providerId="ADAL" clId="{4A434BF4-56AC-464F-8C56-88403A6E775B}" dt="2022-11-03T17:28:09.960" v="466" actId="1076"/>
          <ac:spMkLst>
            <pc:docMk/>
            <pc:sldMk cId="2320354485" sldId="1367"/>
            <ac:spMk id="4" creationId="{C16A54A0-1D5C-D771-E192-59802DDF6DFB}"/>
          </ac:spMkLst>
        </pc:spChg>
        <pc:spChg chg="mod">
          <ac:chgData name="Kalapila, Aley G." userId="eb5df672-94ee-4360-b5af-6dd392d4fea6" providerId="ADAL" clId="{4A434BF4-56AC-464F-8C56-88403A6E775B}" dt="2022-11-03T17:27:51.137" v="464" actId="1076"/>
          <ac:spMkLst>
            <pc:docMk/>
            <pc:sldMk cId="2320354485" sldId="1367"/>
            <ac:spMk id="9" creationId="{95114A66-A7CC-63DD-1993-27C8072A210D}"/>
          </ac:spMkLst>
        </pc:spChg>
      </pc:sldChg>
      <pc:sldChg chg="addSp delSp modSp mod modClrScheme chgLayout">
        <pc:chgData name="Kalapila, Aley G." userId="eb5df672-94ee-4360-b5af-6dd392d4fea6" providerId="ADAL" clId="{4A434BF4-56AC-464F-8C56-88403A6E775B}" dt="2022-11-03T21:41:30.814" v="1360" actId="1035"/>
        <pc:sldMkLst>
          <pc:docMk/>
          <pc:sldMk cId="3799658827" sldId="1666"/>
        </pc:sldMkLst>
        <pc:spChg chg="mod ord">
          <ac:chgData name="Kalapila, Aley G." userId="eb5df672-94ee-4360-b5af-6dd392d4fea6" providerId="ADAL" clId="{4A434BF4-56AC-464F-8C56-88403A6E775B}" dt="2022-11-03T17:29:00.977" v="467" actId="700"/>
          <ac:spMkLst>
            <pc:docMk/>
            <pc:sldMk cId="3799658827" sldId="1666"/>
            <ac:spMk id="2" creationId="{9BBAC3BD-59D0-6154-7536-01DA5F070986}"/>
          </ac:spMkLst>
        </pc:spChg>
        <pc:spChg chg="del mod ord">
          <ac:chgData name="Kalapila, Aley G." userId="eb5df672-94ee-4360-b5af-6dd392d4fea6" providerId="ADAL" clId="{4A434BF4-56AC-464F-8C56-88403A6E775B}" dt="2022-11-03T17:29:00.977" v="467" actId="700"/>
          <ac:spMkLst>
            <pc:docMk/>
            <pc:sldMk cId="3799658827" sldId="1666"/>
            <ac:spMk id="3" creationId="{B01C37C3-9483-C123-43AB-B3295E6EA53B}"/>
          </ac:spMkLst>
        </pc:spChg>
        <pc:spChg chg="del">
          <ac:chgData name="Kalapila, Aley G." userId="eb5df672-94ee-4360-b5af-6dd392d4fea6" providerId="ADAL" clId="{4A434BF4-56AC-464F-8C56-88403A6E775B}" dt="2022-11-03T21:26:14.272" v="1135" actId="478"/>
          <ac:spMkLst>
            <pc:docMk/>
            <pc:sldMk cId="3799658827" sldId="1666"/>
            <ac:spMk id="4" creationId="{6F1E626E-B70B-A3CA-F4E0-9D456B8C5607}"/>
          </ac:spMkLst>
        </pc:spChg>
        <pc:spChg chg="add mod ord">
          <ac:chgData name="Kalapila, Aley G." userId="eb5df672-94ee-4360-b5af-6dd392d4fea6" providerId="ADAL" clId="{4A434BF4-56AC-464F-8C56-88403A6E775B}" dt="2022-11-03T21:41:18.149" v="1353" actId="255"/>
          <ac:spMkLst>
            <pc:docMk/>
            <pc:sldMk cId="3799658827" sldId="1666"/>
            <ac:spMk id="5" creationId="{4A4581C3-F274-908C-F122-483C3936E1FE}"/>
          </ac:spMkLst>
        </pc:spChg>
        <pc:spChg chg="add mod ord">
          <ac:chgData name="Kalapila, Aley G." userId="eb5df672-94ee-4360-b5af-6dd392d4fea6" providerId="ADAL" clId="{4A434BF4-56AC-464F-8C56-88403A6E775B}" dt="2022-11-03T21:41:30.814" v="1360" actId="1035"/>
          <ac:spMkLst>
            <pc:docMk/>
            <pc:sldMk cId="3799658827" sldId="1666"/>
            <ac:spMk id="6" creationId="{E414B78D-ABD1-BC61-C469-B1BA19A73A1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A49842-8FED-304B-961D-6E8ED09E1E46}" type="doc">
      <dgm:prSet loTypeId="urn:microsoft.com/office/officeart/2005/8/layout/process4" loCatId="" qsTypeId="urn:microsoft.com/office/officeart/2005/8/quickstyle/simple4" qsCatId="simple" csTypeId="urn:microsoft.com/office/officeart/2005/8/colors/accent1_2" csCatId="accent1" phldr="1"/>
      <dgm:spPr/>
      <dgm:t>
        <a:bodyPr/>
        <a:lstStyle/>
        <a:p>
          <a:endParaRPr lang="en-US"/>
        </a:p>
      </dgm:t>
    </dgm:pt>
    <dgm:pt modelId="{575429E0-A7AD-634C-BDDC-3BFF60671BAA}">
      <dgm:prSet phldrT="[Text]"/>
      <dgm:spPr>
        <a:effectLst/>
      </dgm:spPr>
      <dgm:t>
        <a:bodyPr/>
        <a:lstStyle/>
        <a:p>
          <a:r>
            <a:rPr lang="en-US" dirty="0">
              <a:latin typeface="Arial" panose="020B0604020202020204" pitchFamily="34" charset="0"/>
              <a:cs typeface="Arial" panose="020B0604020202020204" pitchFamily="34" charset="0"/>
            </a:rPr>
            <a:t>INDUCTION</a:t>
          </a:r>
        </a:p>
      </dgm:t>
    </dgm:pt>
    <dgm:pt modelId="{E5335257-B05B-D64D-A4D3-7C5EBEEA32DA}" type="parTrans" cxnId="{CA2F51AC-D0BC-4446-BEB7-7751F854C02C}">
      <dgm:prSet/>
      <dgm:spPr/>
      <dgm:t>
        <a:bodyPr/>
        <a:lstStyle/>
        <a:p>
          <a:endParaRPr lang="en-US">
            <a:latin typeface="Arial" panose="020B0604020202020204" pitchFamily="34" charset="0"/>
            <a:cs typeface="Arial" panose="020B0604020202020204" pitchFamily="34" charset="0"/>
          </a:endParaRPr>
        </a:p>
      </dgm:t>
    </dgm:pt>
    <dgm:pt modelId="{7A806B6C-DE7B-B348-B584-FE08412B143B}" type="sibTrans" cxnId="{CA2F51AC-D0BC-4446-BEB7-7751F854C02C}">
      <dgm:prSet/>
      <dgm:spPr/>
      <dgm:t>
        <a:bodyPr/>
        <a:lstStyle/>
        <a:p>
          <a:endParaRPr lang="en-US">
            <a:latin typeface="Arial" panose="020B0604020202020204" pitchFamily="34" charset="0"/>
            <a:cs typeface="Arial" panose="020B0604020202020204" pitchFamily="34" charset="0"/>
          </a:endParaRPr>
        </a:p>
      </dgm:t>
    </dgm:pt>
    <dgm:pt modelId="{0AE4CC64-5D00-6D49-BAEC-E074EDC57B5E}">
      <dgm:prSet phldrT="[Text]" custT="1"/>
      <dgm:spPr>
        <a:effectLst/>
      </dgm:spPr>
      <dgm:t>
        <a:bodyPr/>
        <a:lstStyle/>
        <a:p>
          <a:r>
            <a:rPr lang="en-US" sz="2000" u="none"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2 weeks </a:t>
          </a:r>
          <a:r>
            <a:rPr lang="en-US" sz="2000" i="1" u="none" dirty="0">
              <a:latin typeface="Arial" panose="020B0604020202020204" pitchFamily="34" charset="0"/>
              <a:cs typeface="Arial" panose="020B0604020202020204" pitchFamily="34" charset="0"/>
            </a:rPr>
            <a:t>plus</a:t>
          </a:r>
          <a:r>
            <a:rPr lang="en-US" sz="2000" dirty="0">
              <a:latin typeface="Arial" panose="020B0604020202020204" pitchFamily="34" charset="0"/>
              <a:cs typeface="Arial" panose="020B0604020202020204" pitchFamily="34" charset="0"/>
            </a:rPr>
            <a:t> clinical improvement </a:t>
          </a:r>
          <a:r>
            <a:rPr lang="en-US" sz="2000" i="1" u="none" dirty="0">
              <a:latin typeface="Arial" panose="020B0604020202020204" pitchFamily="34" charset="0"/>
              <a:cs typeface="Arial" panose="020B0604020202020204" pitchFamily="34" charset="0"/>
            </a:rPr>
            <a:t>plus</a:t>
          </a:r>
          <a:r>
            <a:rPr lang="en-US" sz="2000" dirty="0">
              <a:latin typeface="Arial" panose="020B0604020202020204" pitchFamily="34" charset="0"/>
              <a:cs typeface="Arial" panose="020B0604020202020204" pitchFamily="34" charset="0"/>
            </a:rPr>
            <a:t> negative CSF culture</a:t>
          </a:r>
        </a:p>
      </dgm:t>
    </dgm:pt>
    <dgm:pt modelId="{E72746FF-15B1-EF4B-A611-5BBC9DC28E2C}" type="parTrans" cxnId="{A7F0CBCA-0A61-1546-87B1-CC3487621572}">
      <dgm:prSet/>
      <dgm:spPr/>
      <dgm:t>
        <a:bodyPr/>
        <a:lstStyle/>
        <a:p>
          <a:endParaRPr lang="en-US">
            <a:latin typeface="Arial" panose="020B0604020202020204" pitchFamily="34" charset="0"/>
            <a:cs typeface="Arial" panose="020B0604020202020204" pitchFamily="34" charset="0"/>
          </a:endParaRPr>
        </a:p>
      </dgm:t>
    </dgm:pt>
    <dgm:pt modelId="{4931EAE3-19CB-FC48-8262-580D121A3E01}" type="sibTrans" cxnId="{A7F0CBCA-0A61-1546-87B1-CC3487621572}">
      <dgm:prSet/>
      <dgm:spPr/>
      <dgm:t>
        <a:bodyPr/>
        <a:lstStyle/>
        <a:p>
          <a:endParaRPr lang="en-US">
            <a:latin typeface="Arial" panose="020B0604020202020204" pitchFamily="34" charset="0"/>
            <a:cs typeface="Arial" panose="020B0604020202020204" pitchFamily="34" charset="0"/>
          </a:endParaRPr>
        </a:p>
      </dgm:t>
    </dgm:pt>
    <dgm:pt modelId="{2CFF85B9-596E-C442-9BC1-1D2BF711CED3}">
      <dgm:prSet phldrT="[Text]"/>
      <dgm:spPr>
        <a:effectLst/>
      </dgm:spPr>
      <dgm:t>
        <a:bodyPr/>
        <a:lstStyle/>
        <a:p>
          <a:r>
            <a:rPr lang="en-US" dirty="0">
              <a:latin typeface="Arial" panose="020B0604020202020204" pitchFamily="34" charset="0"/>
              <a:cs typeface="Arial" panose="020B0604020202020204" pitchFamily="34" charset="0"/>
            </a:rPr>
            <a:t>CONSOLIDATION</a:t>
          </a:r>
        </a:p>
      </dgm:t>
    </dgm:pt>
    <dgm:pt modelId="{1E60F53C-EF0E-2C47-8DD8-41B1C56AE800}" type="parTrans" cxnId="{94A42215-87B0-B349-8E47-57A5A3C91C6A}">
      <dgm:prSet/>
      <dgm:spPr/>
      <dgm:t>
        <a:bodyPr/>
        <a:lstStyle/>
        <a:p>
          <a:endParaRPr lang="en-US">
            <a:latin typeface="Arial" panose="020B0604020202020204" pitchFamily="34" charset="0"/>
            <a:cs typeface="Arial" panose="020B0604020202020204" pitchFamily="34" charset="0"/>
          </a:endParaRPr>
        </a:p>
      </dgm:t>
    </dgm:pt>
    <dgm:pt modelId="{24A976EB-40F6-8540-97B4-743F96B2F025}" type="sibTrans" cxnId="{94A42215-87B0-B349-8E47-57A5A3C91C6A}">
      <dgm:prSet/>
      <dgm:spPr/>
      <dgm:t>
        <a:bodyPr/>
        <a:lstStyle/>
        <a:p>
          <a:endParaRPr lang="en-US">
            <a:latin typeface="Arial" panose="020B0604020202020204" pitchFamily="34" charset="0"/>
            <a:cs typeface="Arial" panose="020B0604020202020204" pitchFamily="34" charset="0"/>
          </a:endParaRPr>
        </a:p>
      </dgm:t>
    </dgm:pt>
    <dgm:pt modelId="{064120D3-CCE0-5D48-8783-707EB51A05E2}">
      <dgm:prSet phldrT="[Text]" custT="1"/>
      <dgm:spPr>
        <a:effectLst/>
      </dgm:spPr>
      <dgm:t>
        <a:bodyPr/>
        <a:lstStyle/>
        <a:p>
          <a:r>
            <a:rPr lang="en-US" sz="2000" u="none"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8 weeks </a:t>
          </a:r>
          <a:r>
            <a:rPr lang="en-US" sz="2000" i="1" dirty="0">
              <a:latin typeface="Arial" panose="020B0604020202020204" pitchFamily="34" charset="0"/>
              <a:cs typeface="Arial" panose="020B0604020202020204" pitchFamily="34" charset="0"/>
            </a:rPr>
            <a:t>plus</a:t>
          </a:r>
          <a:r>
            <a:rPr lang="en-US" sz="2000" dirty="0">
              <a:latin typeface="Arial" panose="020B0604020202020204" pitchFamily="34" charset="0"/>
              <a:cs typeface="Arial" panose="020B0604020202020204" pitchFamily="34" charset="0"/>
            </a:rPr>
            <a:t> negative CSF culture </a:t>
          </a:r>
        </a:p>
      </dgm:t>
    </dgm:pt>
    <dgm:pt modelId="{1C857A81-1831-4948-B7DE-01C1BDE7FADA}" type="parTrans" cxnId="{CBABA24E-214E-164C-A915-D2C416FF8CE1}">
      <dgm:prSet/>
      <dgm:spPr/>
      <dgm:t>
        <a:bodyPr/>
        <a:lstStyle/>
        <a:p>
          <a:endParaRPr lang="en-US">
            <a:latin typeface="Arial" panose="020B0604020202020204" pitchFamily="34" charset="0"/>
            <a:cs typeface="Arial" panose="020B0604020202020204" pitchFamily="34" charset="0"/>
          </a:endParaRPr>
        </a:p>
      </dgm:t>
    </dgm:pt>
    <dgm:pt modelId="{C026E3A1-470B-9D4F-ACC3-777F52C99C35}" type="sibTrans" cxnId="{CBABA24E-214E-164C-A915-D2C416FF8CE1}">
      <dgm:prSet/>
      <dgm:spPr/>
      <dgm:t>
        <a:bodyPr/>
        <a:lstStyle/>
        <a:p>
          <a:endParaRPr lang="en-US">
            <a:latin typeface="Arial" panose="020B0604020202020204" pitchFamily="34" charset="0"/>
            <a:cs typeface="Arial" panose="020B0604020202020204" pitchFamily="34" charset="0"/>
          </a:endParaRPr>
        </a:p>
      </dgm:t>
    </dgm:pt>
    <dgm:pt modelId="{FE3509A4-6527-F641-9BA5-47182A76E5EE}">
      <dgm:prSet phldrT="[Text]"/>
      <dgm:spPr>
        <a:effectLst/>
      </dgm:spPr>
      <dgm:t>
        <a:bodyPr/>
        <a:lstStyle/>
        <a:p>
          <a:r>
            <a:rPr lang="en-US" dirty="0">
              <a:latin typeface="Arial" panose="020B0604020202020204" pitchFamily="34" charset="0"/>
              <a:cs typeface="Arial" panose="020B0604020202020204" pitchFamily="34" charset="0"/>
            </a:rPr>
            <a:t>MAINTENANCE</a:t>
          </a:r>
        </a:p>
      </dgm:t>
    </dgm:pt>
    <dgm:pt modelId="{7D5B0B32-8AC0-8642-885B-F4E8A1E7D92A}" type="parTrans" cxnId="{D305FE78-26A6-3D4D-9E5A-9FE97849CDB8}">
      <dgm:prSet/>
      <dgm:spPr/>
      <dgm:t>
        <a:bodyPr/>
        <a:lstStyle/>
        <a:p>
          <a:endParaRPr lang="en-US">
            <a:latin typeface="Arial" panose="020B0604020202020204" pitchFamily="34" charset="0"/>
            <a:cs typeface="Arial" panose="020B0604020202020204" pitchFamily="34" charset="0"/>
          </a:endParaRPr>
        </a:p>
      </dgm:t>
    </dgm:pt>
    <dgm:pt modelId="{79E1262B-EC2C-4144-87FD-FB0887033FEC}" type="sibTrans" cxnId="{D305FE78-26A6-3D4D-9E5A-9FE97849CDB8}">
      <dgm:prSet/>
      <dgm:spPr/>
      <dgm:t>
        <a:bodyPr/>
        <a:lstStyle/>
        <a:p>
          <a:endParaRPr lang="en-US">
            <a:latin typeface="Arial" panose="020B0604020202020204" pitchFamily="34" charset="0"/>
            <a:cs typeface="Arial" panose="020B0604020202020204" pitchFamily="34" charset="0"/>
          </a:endParaRPr>
        </a:p>
      </dgm:t>
    </dgm:pt>
    <dgm:pt modelId="{CDA72357-BA68-3D48-8B0F-CB8E5512ACBA}">
      <dgm:prSet phldrT="[Text]" custT="1"/>
      <dgm:spPr>
        <a:effectLst/>
      </dgm:spPr>
      <dgm:t>
        <a:bodyPr/>
        <a:lstStyle/>
        <a:p>
          <a:r>
            <a:rPr lang="en-US" sz="2000" dirty="0">
              <a:latin typeface="Arial" panose="020B0604020202020204" pitchFamily="34" charset="0"/>
              <a:cs typeface="Arial" panose="020B0604020202020204" pitchFamily="34" charset="0"/>
            </a:rPr>
            <a:t>≥1 year </a:t>
          </a:r>
        </a:p>
      </dgm:t>
    </dgm:pt>
    <dgm:pt modelId="{9C3F2520-D2B1-1743-9D26-3C63A511AD37}" type="parTrans" cxnId="{DFB266B8-FB96-5549-A46A-DAE45FDFD7FC}">
      <dgm:prSet/>
      <dgm:spPr/>
      <dgm:t>
        <a:bodyPr/>
        <a:lstStyle/>
        <a:p>
          <a:endParaRPr lang="en-US">
            <a:latin typeface="Arial" panose="020B0604020202020204" pitchFamily="34" charset="0"/>
            <a:cs typeface="Arial" panose="020B0604020202020204" pitchFamily="34" charset="0"/>
          </a:endParaRPr>
        </a:p>
      </dgm:t>
    </dgm:pt>
    <dgm:pt modelId="{A808215C-C36C-8345-B7F3-A09BD9BA338C}" type="sibTrans" cxnId="{DFB266B8-FB96-5549-A46A-DAE45FDFD7FC}">
      <dgm:prSet/>
      <dgm:spPr/>
      <dgm:t>
        <a:bodyPr/>
        <a:lstStyle/>
        <a:p>
          <a:endParaRPr lang="en-US">
            <a:latin typeface="Arial" panose="020B0604020202020204" pitchFamily="34" charset="0"/>
            <a:cs typeface="Arial" panose="020B0604020202020204" pitchFamily="34" charset="0"/>
          </a:endParaRPr>
        </a:p>
      </dgm:t>
    </dgm:pt>
    <dgm:pt modelId="{A609FBF0-1045-604F-BAAF-47D10969C577}" type="pres">
      <dgm:prSet presAssocID="{73A49842-8FED-304B-961D-6E8ED09E1E46}" presName="Name0" presStyleCnt="0">
        <dgm:presLayoutVars>
          <dgm:dir/>
          <dgm:animLvl val="lvl"/>
          <dgm:resizeHandles val="exact"/>
        </dgm:presLayoutVars>
      </dgm:prSet>
      <dgm:spPr/>
    </dgm:pt>
    <dgm:pt modelId="{ABDD5478-3E16-FC4F-9F03-4565AA974C68}" type="pres">
      <dgm:prSet presAssocID="{FE3509A4-6527-F641-9BA5-47182A76E5EE}" presName="boxAndChildren" presStyleCnt="0"/>
      <dgm:spPr/>
    </dgm:pt>
    <dgm:pt modelId="{DA0CD959-1F30-CF4C-855F-88CE3B3C555C}" type="pres">
      <dgm:prSet presAssocID="{FE3509A4-6527-F641-9BA5-47182A76E5EE}" presName="parentTextBox" presStyleLbl="node1" presStyleIdx="0" presStyleCnt="3"/>
      <dgm:spPr/>
    </dgm:pt>
    <dgm:pt modelId="{5C3401B2-7DA1-9F47-BA53-43EACEDDE39A}" type="pres">
      <dgm:prSet presAssocID="{FE3509A4-6527-F641-9BA5-47182A76E5EE}" presName="entireBox" presStyleLbl="node1" presStyleIdx="0" presStyleCnt="3"/>
      <dgm:spPr/>
    </dgm:pt>
    <dgm:pt modelId="{80991632-522D-734B-B65F-E78BFB8D3E8A}" type="pres">
      <dgm:prSet presAssocID="{FE3509A4-6527-F641-9BA5-47182A76E5EE}" presName="descendantBox" presStyleCnt="0"/>
      <dgm:spPr/>
    </dgm:pt>
    <dgm:pt modelId="{2A92E2B2-A0C7-2144-A8D3-3D9DBBC60E5D}" type="pres">
      <dgm:prSet presAssocID="{CDA72357-BA68-3D48-8B0F-CB8E5512ACBA}" presName="childTextBox" presStyleLbl="fgAccFollowNode1" presStyleIdx="0" presStyleCnt="3">
        <dgm:presLayoutVars>
          <dgm:bulletEnabled val="1"/>
        </dgm:presLayoutVars>
      </dgm:prSet>
      <dgm:spPr/>
    </dgm:pt>
    <dgm:pt modelId="{FDD4D6BF-640B-2A41-8123-5BFD73EEE24E}" type="pres">
      <dgm:prSet presAssocID="{24A976EB-40F6-8540-97B4-743F96B2F025}" presName="sp" presStyleCnt="0"/>
      <dgm:spPr/>
    </dgm:pt>
    <dgm:pt modelId="{511741C4-CD6A-3840-BCBC-1D34274EFE1D}" type="pres">
      <dgm:prSet presAssocID="{2CFF85B9-596E-C442-9BC1-1D2BF711CED3}" presName="arrowAndChildren" presStyleCnt="0"/>
      <dgm:spPr/>
    </dgm:pt>
    <dgm:pt modelId="{8C9B741A-C628-164B-B778-8DF65580F50F}" type="pres">
      <dgm:prSet presAssocID="{2CFF85B9-596E-C442-9BC1-1D2BF711CED3}" presName="parentTextArrow" presStyleLbl="node1" presStyleIdx="0" presStyleCnt="3"/>
      <dgm:spPr/>
    </dgm:pt>
    <dgm:pt modelId="{C5BD451F-8AAA-8244-B06C-8C6D38AAE7BB}" type="pres">
      <dgm:prSet presAssocID="{2CFF85B9-596E-C442-9BC1-1D2BF711CED3}" presName="arrow" presStyleLbl="node1" presStyleIdx="1" presStyleCnt="3"/>
      <dgm:spPr/>
    </dgm:pt>
    <dgm:pt modelId="{6A1A7C4E-CBAA-BA4D-B279-392B2103D955}" type="pres">
      <dgm:prSet presAssocID="{2CFF85B9-596E-C442-9BC1-1D2BF711CED3}" presName="descendantArrow" presStyleCnt="0"/>
      <dgm:spPr/>
    </dgm:pt>
    <dgm:pt modelId="{30FC3E37-5A95-934E-9EF9-A6011FE80B7E}" type="pres">
      <dgm:prSet presAssocID="{064120D3-CCE0-5D48-8783-707EB51A05E2}" presName="childTextArrow" presStyleLbl="fgAccFollowNode1" presStyleIdx="1" presStyleCnt="3">
        <dgm:presLayoutVars>
          <dgm:bulletEnabled val="1"/>
        </dgm:presLayoutVars>
      </dgm:prSet>
      <dgm:spPr/>
    </dgm:pt>
    <dgm:pt modelId="{39682351-8209-9344-BFC3-59B799CAF71C}" type="pres">
      <dgm:prSet presAssocID="{7A806B6C-DE7B-B348-B584-FE08412B143B}" presName="sp" presStyleCnt="0"/>
      <dgm:spPr/>
    </dgm:pt>
    <dgm:pt modelId="{CAE45645-727B-FF46-B9D2-0CE796F9F249}" type="pres">
      <dgm:prSet presAssocID="{575429E0-A7AD-634C-BDDC-3BFF60671BAA}" presName="arrowAndChildren" presStyleCnt="0"/>
      <dgm:spPr/>
    </dgm:pt>
    <dgm:pt modelId="{C2C5A255-EB28-FF4A-8F76-E3D1C07D3EB4}" type="pres">
      <dgm:prSet presAssocID="{575429E0-A7AD-634C-BDDC-3BFF60671BAA}" presName="parentTextArrow" presStyleLbl="node1" presStyleIdx="1" presStyleCnt="3"/>
      <dgm:spPr/>
    </dgm:pt>
    <dgm:pt modelId="{BEEA0EB3-6A51-EB47-9386-9246FED1C42D}" type="pres">
      <dgm:prSet presAssocID="{575429E0-A7AD-634C-BDDC-3BFF60671BAA}" presName="arrow" presStyleLbl="node1" presStyleIdx="2" presStyleCnt="3" custLinFactNeighborY="-1484"/>
      <dgm:spPr/>
    </dgm:pt>
    <dgm:pt modelId="{84195642-C7E5-9149-8742-02FED14E1063}" type="pres">
      <dgm:prSet presAssocID="{575429E0-A7AD-634C-BDDC-3BFF60671BAA}" presName="descendantArrow" presStyleCnt="0"/>
      <dgm:spPr/>
    </dgm:pt>
    <dgm:pt modelId="{F5B37B9C-5CD4-644C-B7B9-69EBD545FDD3}" type="pres">
      <dgm:prSet presAssocID="{0AE4CC64-5D00-6D49-BAEC-E074EDC57B5E}" presName="childTextArrow" presStyleLbl="fgAccFollowNode1" presStyleIdx="2" presStyleCnt="3">
        <dgm:presLayoutVars>
          <dgm:bulletEnabled val="1"/>
        </dgm:presLayoutVars>
      </dgm:prSet>
      <dgm:spPr/>
    </dgm:pt>
  </dgm:ptLst>
  <dgm:cxnLst>
    <dgm:cxn modelId="{E3286F13-796A-4A40-B4A4-35EA98DB561C}" type="presOf" srcId="{FE3509A4-6527-F641-9BA5-47182A76E5EE}" destId="{5C3401B2-7DA1-9F47-BA53-43EACEDDE39A}" srcOrd="1" destOrd="0" presId="urn:microsoft.com/office/officeart/2005/8/layout/process4"/>
    <dgm:cxn modelId="{94A42215-87B0-B349-8E47-57A5A3C91C6A}" srcId="{73A49842-8FED-304B-961D-6E8ED09E1E46}" destId="{2CFF85B9-596E-C442-9BC1-1D2BF711CED3}" srcOrd="1" destOrd="0" parTransId="{1E60F53C-EF0E-2C47-8DD8-41B1C56AE800}" sibTransId="{24A976EB-40F6-8540-97B4-743F96B2F025}"/>
    <dgm:cxn modelId="{E9EC3E15-F765-FE4E-9492-B2E3E48BBD9E}" type="presOf" srcId="{2CFF85B9-596E-C442-9BC1-1D2BF711CED3}" destId="{C5BD451F-8AAA-8244-B06C-8C6D38AAE7BB}" srcOrd="1" destOrd="0" presId="urn:microsoft.com/office/officeart/2005/8/layout/process4"/>
    <dgm:cxn modelId="{05E74223-5A5B-4F4A-8577-DC9729290F57}" type="presOf" srcId="{575429E0-A7AD-634C-BDDC-3BFF60671BAA}" destId="{BEEA0EB3-6A51-EB47-9386-9246FED1C42D}" srcOrd="1" destOrd="0" presId="urn:microsoft.com/office/officeart/2005/8/layout/process4"/>
    <dgm:cxn modelId="{CBABA24E-214E-164C-A915-D2C416FF8CE1}" srcId="{2CFF85B9-596E-C442-9BC1-1D2BF711CED3}" destId="{064120D3-CCE0-5D48-8783-707EB51A05E2}" srcOrd="0" destOrd="0" parTransId="{1C857A81-1831-4948-B7DE-01C1BDE7FADA}" sibTransId="{C026E3A1-470B-9D4F-ACC3-777F52C99C35}"/>
    <dgm:cxn modelId="{D305FE78-26A6-3D4D-9E5A-9FE97849CDB8}" srcId="{73A49842-8FED-304B-961D-6E8ED09E1E46}" destId="{FE3509A4-6527-F641-9BA5-47182A76E5EE}" srcOrd="2" destOrd="0" parTransId="{7D5B0B32-8AC0-8642-885B-F4E8A1E7D92A}" sibTransId="{79E1262B-EC2C-4144-87FD-FB0887033FEC}"/>
    <dgm:cxn modelId="{803D5A9D-0BB9-F84F-AB64-796389CA0E89}" type="presOf" srcId="{2CFF85B9-596E-C442-9BC1-1D2BF711CED3}" destId="{8C9B741A-C628-164B-B778-8DF65580F50F}" srcOrd="0" destOrd="0" presId="urn:microsoft.com/office/officeart/2005/8/layout/process4"/>
    <dgm:cxn modelId="{61B2029E-F3D7-1D4A-BE68-E390EBCE8A45}" type="presOf" srcId="{CDA72357-BA68-3D48-8B0F-CB8E5512ACBA}" destId="{2A92E2B2-A0C7-2144-A8D3-3D9DBBC60E5D}" srcOrd="0" destOrd="0" presId="urn:microsoft.com/office/officeart/2005/8/layout/process4"/>
    <dgm:cxn modelId="{DE434AA7-56E3-B54A-A50E-B7D0F187ACDD}" type="presOf" srcId="{FE3509A4-6527-F641-9BA5-47182A76E5EE}" destId="{DA0CD959-1F30-CF4C-855F-88CE3B3C555C}" srcOrd="0" destOrd="0" presId="urn:microsoft.com/office/officeart/2005/8/layout/process4"/>
    <dgm:cxn modelId="{CA2F51AC-D0BC-4446-BEB7-7751F854C02C}" srcId="{73A49842-8FED-304B-961D-6E8ED09E1E46}" destId="{575429E0-A7AD-634C-BDDC-3BFF60671BAA}" srcOrd="0" destOrd="0" parTransId="{E5335257-B05B-D64D-A4D3-7C5EBEEA32DA}" sibTransId="{7A806B6C-DE7B-B348-B584-FE08412B143B}"/>
    <dgm:cxn modelId="{D24FFEAD-E912-A24E-973E-DF74CC55C198}" type="presOf" srcId="{575429E0-A7AD-634C-BDDC-3BFF60671BAA}" destId="{C2C5A255-EB28-FF4A-8F76-E3D1C07D3EB4}" srcOrd="0" destOrd="0" presId="urn:microsoft.com/office/officeart/2005/8/layout/process4"/>
    <dgm:cxn modelId="{DFB266B8-FB96-5549-A46A-DAE45FDFD7FC}" srcId="{FE3509A4-6527-F641-9BA5-47182A76E5EE}" destId="{CDA72357-BA68-3D48-8B0F-CB8E5512ACBA}" srcOrd="0" destOrd="0" parTransId="{9C3F2520-D2B1-1743-9D26-3C63A511AD37}" sibTransId="{A808215C-C36C-8345-B7F3-A09BD9BA338C}"/>
    <dgm:cxn modelId="{B3D185C2-7F43-F54A-AD5D-6824A02745AA}" type="presOf" srcId="{0AE4CC64-5D00-6D49-BAEC-E074EDC57B5E}" destId="{F5B37B9C-5CD4-644C-B7B9-69EBD545FDD3}" srcOrd="0" destOrd="0" presId="urn:microsoft.com/office/officeart/2005/8/layout/process4"/>
    <dgm:cxn modelId="{A7F0CBCA-0A61-1546-87B1-CC3487621572}" srcId="{575429E0-A7AD-634C-BDDC-3BFF60671BAA}" destId="{0AE4CC64-5D00-6D49-BAEC-E074EDC57B5E}" srcOrd="0" destOrd="0" parTransId="{E72746FF-15B1-EF4B-A611-5BBC9DC28E2C}" sibTransId="{4931EAE3-19CB-FC48-8262-580D121A3E01}"/>
    <dgm:cxn modelId="{C1DB05DF-FBF8-2B48-9146-7A49D25EDCAC}" type="presOf" srcId="{064120D3-CCE0-5D48-8783-707EB51A05E2}" destId="{30FC3E37-5A95-934E-9EF9-A6011FE80B7E}" srcOrd="0" destOrd="0" presId="urn:microsoft.com/office/officeart/2005/8/layout/process4"/>
    <dgm:cxn modelId="{CC496EE8-E1C3-9D4B-94C0-D4B6BCD49DFF}" type="presOf" srcId="{73A49842-8FED-304B-961D-6E8ED09E1E46}" destId="{A609FBF0-1045-604F-BAAF-47D10969C577}" srcOrd="0" destOrd="0" presId="urn:microsoft.com/office/officeart/2005/8/layout/process4"/>
    <dgm:cxn modelId="{563DA4DE-3679-594C-B21D-054ECD9FD168}" type="presParOf" srcId="{A609FBF0-1045-604F-BAAF-47D10969C577}" destId="{ABDD5478-3E16-FC4F-9F03-4565AA974C68}" srcOrd="0" destOrd="0" presId="urn:microsoft.com/office/officeart/2005/8/layout/process4"/>
    <dgm:cxn modelId="{1EE6BA0B-9355-1648-AFAD-2859D2E02868}" type="presParOf" srcId="{ABDD5478-3E16-FC4F-9F03-4565AA974C68}" destId="{DA0CD959-1F30-CF4C-855F-88CE3B3C555C}" srcOrd="0" destOrd="0" presId="urn:microsoft.com/office/officeart/2005/8/layout/process4"/>
    <dgm:cxn modelId="{4BA82F58-AC15-CB40-827D-5025040E2C50}" type="presParOf" srcId="{ABDD5478-3E16-FC4F-9F03-4565AA974C68}" destId="{5C3401B2-7DA1-9F47-BA53-43EACEDDE39A}" srcOrd="1" destOrd="0" presId="urn:microsoft.com/office/officeart/2005/8/layout/process4"/>
    <dgm:cxn modelId="{228B4C55-C613-2D40-B24E-245A17163999}" type="presParOf" srcId="{ABDD5478-3E16-FC4F-9F03-4565AA974C68}" destId="{80991632-522D-734B-B65F-E78BFB8D3E8A}" srcOrd="2" destOrd="0" presId="urn:microsoft.com/office/officeart/2005/8/layout/process4"/>
    <dgm:cxn modelId="{2468FDCF-E2B9-5241-A88C-E1DEE7B71105}" type="presParOf" srcId="{80991632-522D-734B-B65F-E78BFB8D3E8A}" destId="{2A92E2B2-A0C7-2144-A8D3-3D9DBBC60E5D}" srcOrd="0" destOrd="0" presId="urn:microsoft.com/office/officeart/2005/8/layout/process4"/>
    <dgm:cxn modelId="{C2E3D478-D06E-8F40-A5CE-90B3CC48C4FB}" type="presParOf" srcId="{A609FBF0-1045-604F-BAAF-47D10969C577}" destId="{FDD4D6BF-640B-2A41-8123-5BFD73EEE24E}" srcOrd="1" destOrd="0" presId="urn:microsoft.com/office/officeart/2005/8/layout/process4"/>
    <dgm:cxn modelId="{3CF980F9-DAB3-394D-AA40-7B7B0516FCE6}" type="presParOf" srcId="{A609FBF0-1045-604F-BAAF-47D10969C577}" destId="{511741C4-CD6A-3840-BCBC-1D34274EFE1D}" srcOrd="2" destOrd="0" presId="urn:microsoft.com/office/officeart/2005/8/layout/process4"/>
    <dgm:cxn modelId="{5A93248A-8099-014C-8196-8402BFE6FEE7}" type="presParOf" srcId="{511741C4-CD6A-3840-BCBC-1D34274EFE1D}" destId="{8C9B741A-C628-164B-B778-8DF65580F50F}" srcOrd="0" destOrd="0" presId="urn:microsoft.com/office/officeart/2005/8/layout/process4"/>
    <dgm:cxn modelId="{9E766D13-2B52-2241-A6E6-18012F73583E}" type="presParOf" srcId="{511741C4-CD6A-3840-BCBC-1D34274EFE1D}" destId="{C5BD451F-8AAA-8244-B06C-8C6D38AAE7BB}" srcOrd="1" destOrd="0" presId="urn:microsoft.com/office/officeart/2005/8/layout/process4"/>
    <dgm:cxn modelId="{D90C6431-8E45-EB4A-A447-51797D803317}" type="presParOf" srcId="{511741C4-CD6A-3840-BCBC-1D34274EFE1D}" destId="{6A1A7C4E-CBAA-BA4D-B279-392B2103D955}" srcOrd="2" destOrd="0" presId="urn:microsoft.com/office/officeart/2005/8/layout/process4"/>
    <dgm:cxn modelId="{3F2F80CC-947E-5C41-9B6D-947261A332E1}" type="presParOf" srcId="{6A1A7C4E-CBAA-BA4D-B279-392B2103D955}" destId="{30FC3E37-5A95-934E-9EF9-A6011FE80B7E}" srcOrd="0" destOrd="0" presId="urn:microsoft.com/office/officeart/2005/8/layout/process4"/>
    <dgm:cxn modelId="{B6C187A3-AD8E-A049-9C06-C12F627F5BF7}" type="presParOf" srcId="{A609FBF0-1045-604F-BAAF-47D10969C577}" destId="{39682351-8209-9344-BFC3-59B799CAF71C}" srcOrd="3" destOrd="0" presId="urn:microsoft.com/office/officeart/2005/8/layout/process4"/>
    <dgm:cxn modelId="{339FB616-912F-4B43-93B1-AEAA33C2B41F}" type="presParOf" srcId="{A609FBF0-1045-604F-BAAF-47D10969C577}" destId="{CAE45645-727B-FF46-B9D2-0CE796F9F249}" srcOrd="4" destOrd="0" presId="urn:microsoft.com/office/officeart/2005/8/layout/process4"/>
    <dgm:cxn modelId="{33DF1EFF-490B-5642-AFC0-9D3B530A8502}" type="presParOf" srcId="{CAE45645-727B-FF46-B9D2-0CE796F9F249}" destId="{C2C5A255-EB28-FF4A-8F76-E3D1C07D3EB4}" srcOrd="0" destOrd="0" presId="urn:microsoft.com/office/officeart/2005/8/layout/process4"/>
    <dgm:cxn modelId="{D7C81B15-886C-E141-864E-47AD535F35CD}" type="presParOf" srcId="{CAE45645-727B-FF46-B9D2-0CE796F9F249}" destId="{BEEA0EB3-6A51-EB47-9386-9246FED1C42D}" srcOrd="1" destOrd="0" presId="urn:microsoft.com/office/officeart/2005/8/layout/process4"/>
    <dgm:cxn modelId="{A21CE0A1-FB98-1144-8024-CC8FF7D7C118}" type="presParOf" srcId="{CAE45645-727B-FF46-B9D2-0CE796F9F249}" destId="{84195642-C7E5-9149-8742-02FED14E1063}" srcOrd="2" destOrd="0" presId="urn:microsoft.com/office/officeart/2005/8/layout/process4"/>
    <dgm:cxn modelId="{872D9415-AFBE-5643-9BC7-2E90332FC1EC}" type="presParOf" srcId="{84195642-C7E5-9149-8742-02FED14E1063}" destId="{F5B37B9C-5CD4-644C-B7B9-69EBD545FDD3}" srcOrd="0" destOrd="0" presId="urn:microsoft.com/office/officeart/2005/8/layout/process4"/>
  </dgm:cxnLst>
  <dgm:bg>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401B2-7DA1-9F47-BA53-43EACEDDE39A}">
      <dsp:nvSpPr>
        <dsp:cNvPr id="0" name=""/>
        <dsp:cNvSpPr/>
      </dsp:nvSpPr>
      <dsp:spPr>
        <a:xfrm>
          <a:off x="0" y="2710249"/>
          <a:ext cx="8515350" cy="889564"/>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MAINTENANCE</a:t>
          </a:r>
        </a:p>
      </dsp:txBody>
      <dsp:txXfrm>
        <a:off x="0" y="2710249"/>
        <a:ext cx="8515350" cy="480364"/>
      </dsp:txXfrm>
    </dsp:sp>
    <dsp:sp modelId="{2A92E2B2-A0C7-2144-A8D3-3D9DBBC60E5D}">
      <dsp:nvSpPr>
        <dsp:cNvPr id="0" name=""/>
        <dsp:cNvSpPr/>
      </dsp:nvSpPr>
      <dsp:spPr>
        <a:xfrm>
          <a:off x="0" y="3172822"/>
          <a:ext cx="8515350" cy="40919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≥1 year </a:t>
          </a:r>
        </a:p>
      </dsp:txBody>
      <dsp:txXfrm>
        <a:off x="0" y="3172822"/>
        <a:ext cx="8515350" cy="409199"/>
      </dsp:txXfrm>
    </dsp:sp>
    <dsp:sp modelId="{C5BD451F-8AAA-8244-B06C-8C6D38AAE7BB}">
      <dsp:nvSpPr>
        <dsp:cNvPr id="0" name=""/>
        <dsp:cNvSpPr/>
      </dsp:nvSpPr>
      <dsp:spPr>
        <a:xfrm rot="10800000">
          <a:off x="0" y="1355442"/>
          <a:ext cx="8515350" cy="1368149"/>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CONSOLIDATION</a:t>
          </a:r>
        </a:p>
      </dsp:txBody>
      <dsp:txXfrm rot="-10800000">
        <a:off x="0" y="1355442"/>
        <a:ext cx="8515350" cy="480220"/>
      </dsp:txXfrm>
    </dsp:sp>
    <dsp:sp modelId="{30FC3E37-5A95-934E-9EF9-A6011FE80B7E}">
      <dsp:nvSpPr>
        <dsp:cNvPr id="0" name=""/>
        <dsp:cNvSpPr/>
      </dsp:nvSpPr>
      <dsp:spPr>
        <a:xfrm>
          <a:off x="0" y="1835663"/>
          <a:ext cx="8515350" cy="40907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u="none" kern="1200" dirty="0">
              <a:latin typeface="Arial" panose="020B0604020202020204" pitchFamily="34" charset="0"/>
              <a:cs typeface="Arial" panose="020B0604020202020204" pitchFamily="34" charset="0"/>
            </a:rPr>
            <a:t>≥</a:t>
          </a:r>
          <a:r>
            <a:rPr lang="en-US" sz="2000" kern="1200" dirty="0">
              <a:latin typeface="Arial" panose="020B0604020202020204" pitchFamily="34" charset="0"/>
              <a:cs typeface="Arial" panose="020B0604020202020204" pitchFamily="34" charset="0"/>
            </a:rPr>
            <a:t>8 weeks </a:t>
          </a:r>
          <a:r>
            <a:rPr lang="en-US" sz="2000" i="1" kern="1200" dirty="0">
              <a:latin typeface="Arial" panose="020B0604020202020204" pitchFamily="34" charset="0"/>
              <a:cs typeface="Arial" panose="020B0604020202020204" pitchFamily="34" charset="0"/>
            </a:rPr>
            <a:t>plus</a:t>
          </a:r>
          <a:r>
            <a:rPr lang="en-US" sz="2000" kern="1200" dirty="0">
              <a:latin typeface="Arial" panose="020B0604020202020204" pitchFamily="34" charset="0"/>
              <a:cs typeface="Arial" panose="020B0604020202020204" pitchFamily="34" charset="0"/>
            </a:rPr>
            <a:t> negative CSF culture </a:t>
          </a:r>
        </a:p>
      </dsp:txBody>
      <dsp:txXfrm>
        <a:off x="0" y="1835663"/>
        <a:ext cx="8515350" cy="409076"/>
      </dsp:txXfrm>
    </dsp:sp>
    <dsp:sp modelId="{BEEA0EB3-6A51-EB47-9386-9246FED1C42D}">
      <dsp:nvSpPr>
        <dsp:cNvPr id="0" name=""/>
        <dsp:cNvSpPr/>
      </dsp:nvSpPr>
      <dsp:spPr>
        <a:xfrm rot="10800000">
          <a:off x="0" y="0"/>
          <a:ext cx="8515350" cy="1368149"/>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INDUCTION</a:t>
          </a:r>
        </a:p>
      </dsp:txBody>
      <dsp:txXfrm rot="-10800000">
        <a:off x="0" y="0"/>
        <a:ext cx="8515350" cy="480220"/>
      </dsp:txXfrm>
    </dsp:sp>
    <dsp:sp modelId="{F5B37B9C-5CD4-644C-B7B9-69EBD545FDD3}">
      <dsp:nvSpPr>
        <dsp:cNvPr id="0" name=""/>
        <dsp:cNvSpPr/>
      </dsp:nvSpPr>
      <dsp:spPr>
        <a:xfrm>
          <a:off x="0" y="480857"/>
          <a:ext cx="8515350" cy="409076"/>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US" sz="2000" u="none" kern="1200" dirty="0">
              <a:latin typeface="Arial" panose="020B0604020202020204" pitchFamily="34" charset="0"/>
              <a:cs typeface="Arial" panose="020B0604020202020204" pitchFamily="34" charset="0"/>
            </a:rPr>
            <a:t>≥</a:t>
          </a:r>
          <a:r>
            <a:rPr lang="en-US" sz="2000" kern="1200" dirty="0">
              <a:latin typeface="Arial" panose="020B0604020202020204" pitchFamily="34" charset="0"/>
              <a:cs typeface="Arial" panose="020B0604020202020204" pitchFamily="34" charset="0"/>
            </a:rPr>
            <a:t>2 weeks </a:t>
          </a:r>
          <a:r>
            <a:rPr lang="en-US" sz="2000" i="1" u="none" kern="1200" dirty="0">
              <a:latin typeface="Arial" panose="020B0604020202020204" pitchFamily="34" charset="0"/>
              <a:cs typeface="Arial" panose="020B0604020202020204" pitchFamily="34" charset="0"/>
            </a:rPr>
            <a:t>plus</a:t>
          </a:r>
          <a:r>
            <a:rPr lang="en-US" sz="2000" kern="1200" dirty="0">
              <a:latin typeface="Arial" panose="020B0604020202020204" pitchFamily="34" charset="0"/>
              <a:cs typeface="Arial" panose="020B0604020202020204" pitchFamily="34" charset="0"/>
            </a:rPr>
            <a:t> clinical improvement </a:t>
          </a:r>
          <a:r>
            <a:rPr lang="en-US" sz="2000" i="1" u="none" kern="1200" dirty="0">
              <a:latin typeface="Arial" panose="020B0604020202020204" pitchFamily="34" charset="0"/>
              <a:cs typeface="Arial" panose="020B0604020202020204" pitchFamily="34" charset="0"/>
            </a:rPr>
            <a:t>plus</a:t>
          </a:r>
          <a:r>
            <a:rPr lang="en-US" sz="2000" kern="1200" dirty="0">
              <a:latin typeface="Arial" panose="020B0604020202020204" pitchFamily="34" charset="0"/>
              <a:cs typeface="Arial" panose="020B0604020202020204" pitchFamily="34" charset="0"/>
            </a:rPr>
            <a:t> negative CSF culture</a:t>
          </a:r>
        </a:p>
      </dsp:txBody>
      <dsp:txXfrm>
        <a:off x="0" y="480857"/>
        <a:ext cx="8515350" cy="40907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1778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27737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4071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47170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2417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1206707"/>
            <a:ext cx="8229600" cy="1005093"/>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13A2B47A-BED0-F7BB-1922-348849B1BFDA}"/>
              </a:ext>
            </a:extLst>
          </p:cNvPr>
          <p:cNvSpPr/>
          <p:nvPr userDrawn="1"/>
        </p:nvSpPr>
        <p:spPr>
          <a:xfrm>
            <a:off x="-7257" y="867745"/>
            <a:ext cx="9151257" cy="308429"/>
          </a:xfrm>
          <a:prstGeom prst="rect">
            <a:avLst/>
          </a:prstGeom>
          <a:solidFill>
            <a:srgbClr val="007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a:r>
              <a:rPr lang="en-US" sz="1400" dirty="0">
                <a:latin typeface="Arial" panose="020B0604020202020204" pitchFamily="34" charset="0"/>
                <a:cs typeface="Arial" panose="020B0604020202020204" pitchFamily="34" charset="0"/>
              </a:rPr>
              <a:t>Mini-Lecture Series</a:t>
            </a:r>
          </a:p>
        </p:txBody>
      </p:sp>
    </p:spTree>
    <p:extLst>
      <p:ext uri="{BB962C8B-B14F-4D97-AF65-F5344CB8AC3E}">
        <p14:creationId xmlns:p14="http://schemas.microsoft.com/office/powerpoint/2010/main" val="3947362879"/>
      </p:ext>
    </p:extLst>
  </p:cSld>
  <p:clrMapOvr>
    <a:masterClrMapping/>
  </p:clrMapOvr>
  <p:transition spd="slow"/>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tudy-Slid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248149"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B243D4E2-247F-A841-4463-2BB564117BAF}"/>
              </a:ext>
            </a:extLst>
          </p:cNvPr>
          <p:cNvSpPr txBox="1"/>
          <p:nvPr userDrawn="1"/>
        </p:nvSpPr>
        <p:spPr>
          <a:xfrm>
            <a:off x="462066" y="1206396"/>
            <a:ext cx="8221581" cy="1606787"/>
          </a:xfrm>
          <a:prstGeom prst="rect">
            <a:avLst/>
          </a:prstGeom>
          <a:noFill/>
        </p:spPr>
        <p:txBody>
          <a:bodyPr wrap="square" rtlCol="0">
            <a:spAutoFit/>
          </a:bodyPr>
          <a:lstStyle/>
          <a:p>
            <a:pPr>
              <a:lnSpc>
                <a:spcPts val="2400"/>
              </a:lnSpc>
            </a:pPr>
            <a:r>
              <a:rPr lang="en-US" sz="1800" dirty="0">
                <a:solidFill>
                  <a:schemeClr val="tx1"/>
                </a:solidFill>
                <a:latin typeface="Arial"/>
              </a:rPr>
              <a:t>The production of this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a:t>
            </a:r>
            <a:r>
              <a:rPr lang="en-US" sz="1800" dirty="0">
                <a:solidFill>
                  <a:schemeClr val="tx1"/>
                </a:solidFill>
                <a:latin typeface="Arial"/>
              </a:rPr>
              <a:t> Mini-Lecture was supported by Grant U1OHA32104 from the Health Resources and Services Administration (HRSA) of the U.S. Department of Health and Human Services (HHS). Its contents are solely the responsibility of University of Washington IDEA Program and do not necessarily represent the official views of HRSA or HHS. </a:t>
            </a:r>
          </a:p>
        </p:txBody>
      </p:sp>
      <p:pic>
        <p:nvPicPr>
          <p:cNvPr id="3" name="Picture 2" descr="AETC_Program-color-outline-01.png">
            <a:extLst>
              <a:ext uri="{FF2B5EF4-FFF2-40B4-BE49-F238E27FC236}">
                <a16:creationId xmlns:a16="http://schemas.microsoft.com/office/drawing/2014/main" id="{5D6832C7-D92B-47BD-1429-DD6CDB0567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1549" y="3801943"/>
            <a:ext cx="1951461" cy="640080"/>
          </a:xfrm>
          <a:prstGeom prst="rect">
            <a:avLst/>
          </a:prstGeom>
        </p:spPr>
      </p:pic>
      <p:grpSp>
        <p:nvGrpSpPr>
          <p:cNvPr id="4" name="Logo Stacked V2">
            <a:extLst>
              <a:ext uri="{FF2B5EF4-FFF2-40B4-BE49-F238E27FC236}">
                <a16:creationId xmlns:a16="http://schemas.microsoft.com/office/drawing/2014/main" id="{E959C999-8FB4-AC6B-D5F1-82358D2695CD}"/>
              </a:ext>
            </a:extLst>
          </p:cNvPr>
          <p:cNvGrpSpPr>
            <a:grpSpLocks noChangeAspect="1"/>
          </p:cNvGrpSpPr>
          <p:nvPr userDrawn="1"/>
        </p:nvGrpSpPr>
        <p:grpSpPr>
          <a:xfrm>
            <a:off x="3376350" y="3803044"/>
            <a:ext cx="2404630" cy="563949"/>
            <a:chOff x="680865" y="3439338"/>
            <a:chExt cx="4686473" cy="1068091"/>
          </a:xfrm>
        </p:grpSpPr>
        <p:pic>
          <p:nvPicPr>
            <p:cNvPr id="5" name="Logomark V2">
              <a:extLst>
                <a:ext uri="{FF2B5EF4-FFF2-40B4-BE49-F238E27FC236}">
                  <a16:creationId xmlns:a16="http://schemas.microsoft.com/office/drawing/2014/main" id="{43C9D2B4-9017-5503-AE0F-1E86B81DF0C9}"/>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6" name="Nat HIV Cur logo type stacked">
              <a:extLst>
                <a:ext uri="{FF2B5EF4-FFF2-40B4-BE49-F238E27FC236}">
                  <a16:creationId xmlns:a16="http://schemas.microsoft.com/office/drawing/2014/main" id="{79AAA010-074D-57A5-2BB7-34C0FCA9616E}"/>
                </a:ext>
              </a:extLst>
            </p:cNvPr>
            <p:cNvGrpSpPr>
              <a:grpSpLocks noChangeAspect="1"/>
            </p:cNvGrpSpPr>
            <p:nvPr/>
          </p:nvGrpSpPr>
          <p:grpSpPr bwMode="auto">
            <a:xfrm>
              <a:off x="1898650" y="3455065"/>
              <a:ext cx="3468688" cy="1036638"/>
              <a:chOff x="1196" y="1585"/>
              <a:chExt cx="2185" cy="653"/>
            </a:xfrm>
          </p:grpSpPr>
          <p:sp>
            <p:nvSpPr>
              <p:cNvPr id="7" name="Freeform 5">
                <a:extLst>
                  <a:ext uri="{FF2B5EF4-FFF2-40B4-BE49-F238E27FC236}">
                    <a16:creationId xmlns:a16="http://schemas.microsoft.com/office/drawing/2014/main" id="{8182A7FF-98ED-DF1C-B875-BA8707C5B1D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8" name="Freeform 6">
                <a:extLst>
                  <a:ext uri="{FF2B5EF4-FFF2-40B4-BE49-F238E27FC236}">
                    <a16:creationId xmlns:a16="http://schemas.microsoft.com/office/drawing/2014/main" id="{51BB702F-C7BB-022F-D3DD-B7300F98D28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 name="Freeform 7">
                <a:extLst>
                  <a:ext uri="{FF2B5EF4-FFF2-40B4-BE49-F238E27FC236}">
                    <a16:creationId xmlns:a16="http://schemas.microsoft.com/office/drawing/2014/main" id="{160D58A7-1C8E-754F-11B3-317209D98BB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8">
                <a:extLst>
                  <a:ext uri="{FF2B5EF4-FFF2-40B4-BE49-F238E27FC236}">
                    <a16:creationId xmlns:a16="http://schemas.microsoft.com/office/drawing/2014/main" id="{05F728AC-929B-7959-5D26-16F988F695CA}"/>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9">
                <a:extLst>
                  <a:ext uri="{FF2B5EF4-FFF2-40B4-BE49-F238E27FC236}">
                    <a16:creationId xmlns:a16="http://schemas.microsoft.com/office/drawing/2014/main" id="{67A8028F-4BCD-8BC9-4C35-33901A9EAC6B}"/>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10">
                <a:extLst>
                  <a:ext uri="{FF2B5EF4-FFF2-40B4-BE49-F238E27FC236}">
                    <a16:creationId xmlns:a16="http://schemas.microsoft.com/office/drawing/2014/main" id="{7C366605-7D3A-6145-C758-96414DB5A36B}"/>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4" name="Freeform 11">
                <a:extLst>
                  <a:ext uri="{FF2B5EF4-FFF2-40B4-BE49-F238E27FC236}">
                    <a16:creationId xmlns:a16="http://schemas.microsoft.com/office/drawing/2014/main" id="{673FEFD2-0F27-F487-8937-B93D3B911DD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5" name="Freeform 12">
                <a:extLst>
                  <a:ext uri="{FF2B5EF4-FFF2-40B4-BE49-F238E27FC236}">
                    <a16:creationId xmlns:a16="http://schemas.microsoft.com/office/drawing/2014/main" id="{C0652405-AE64-AD97-2C31-DD6B88D6FD03}"/>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6" name="Freeform 13">
                <a:extLst>
                  <a:ext uri="{FF2B5EF4-FFF2-40B4-BE49-F238E27FC236}">
                    <a16:creationId xmlns:a16="http://schemas.microsoft.com/office/drawing/2014/main" id="{904122CB-DEAE-50B3-4DD0-2862177BB70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7" name="Freeform 14">
                <a:extLst>
                  <a:ext uri="{FF2B5EF4-FFF2-40B4-BE49-F238E27FC236}">
                    <a16:creationId xmlns:a16="http://schemas.microsoft.com/office/drawing/2014/main" id="{51E8BB0A-060B-7151-FC32-BDEEB2AA7C42}"/>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15">
                <a:extLst>
                  <a:ext uri="{FF2B5EF4-FFF2-40B4-BE49-F238E27FC236}">
                    <a16:creationId xmlns:a16="http://schemas.microsoft.com/office/drawing/2014/main" id="{6086CB45-4DCA-4D4A-2234-FA990D4154E4}"/>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16">
                <a:extLst>
                  <a:ext uri="{FF2B5EF4-FFF2-40B4-BE49-F238E27FC236}">
                    <a16:creationId xmlns:a16="http://schemas.microsoft.com/office/drawing/2014/main" id="{23FA88C8-1C10-FA7A-DE82-EA33F8B681B6}"/>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0" name="Freeform 17">
                <a:extLst>
                  <a:ext uri="{FF2B5EF4-FFF2-40B4-BE49-F238E27FC236}">
                    <a16:creationId xmlns:a16="http://schemas.microsoft.com/office/drawing/2014/main" id="{70200634-2517-2950-A0AC-154544C9D204}"/>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1" name="Freeform 18">
                <a:extLst>
                  <a:ext uri="{FF2B5EF4-FFF2-40B4-BE49-F238E27FC236}">
                    <a16:creationId xmlns:a16="http://schemas.microsoft.com/office/drawing/2014/main" id="{810BA6A1-5000-6DEF-8AD2-428E33BC2886}"/>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2" name="Freeform 19">
                <a:extLst>
                  <a:ext uri="{FF2B5EF4-FFF2-40B4-BE49-F238E27FC236}">
                    <a16:creationId xmlns:a16="http://schemas.microsoft.com/office/drawing/2014/main" id="{8B740DAC-70A5-CF31-12F2-6FF85AD4F534}"/>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3" name="Freeform 20">
                <a:extLst>
                  <a:ext uri="{FF2B5EF4-FFF2-40B4-BE49-F238E27FC236}">
                    <a16:creationId xmlns:a16="http://schemas.microsoft.com/office/drawing/2014/main" id="{9FCBB043-E193-6211-319A-7309AE7DF43E}"/>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4" name="Freeform 21">
                <a:extLst>
                  <a:ext uri="{FF2B5EF4-FFF2-40B4-BE49-F238E27FC236}">
                    <a16:creationId xmlns:a16="http://schemas.microsoft.com/office/drawing/2014/main" id="{F3C3F979-0EC3-3CF1-09DD-6AD734105953}"/>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5" name="Freeform 22">
                <a:extLst>
                  <a:ext uri="{FF2B5EF4-FFF2-40B4-BE49-F238E27FC236}">
                    <a16:creationId xmlns:a16="http://schemas.microsoft.com/office/drawing/2014/main" id="{5600BBB6-BA27-12F1-ABDD-CC07FB67DBAD}"/>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6" name="Freeform 23">
                <a:extLst>
                  <a:ext uri="{FF2B5EF4-FFF2-40B4-BE49-F238E27FC236}">
                    <a16:creationId xmlns:a16="http://schemas.microsoft.com/office/drawing/2014/main" id="{EE116953-AA9E-A9EE-D665-0C86D832E912}"/>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7" name="Freeform 24">
                <a:extLst>
                  <a:ext uri="{FF2B5EF4-FFF2-40B4-BE49-F238E27FC236}">
                    <a16:creationId xmlns:a16="http://schemas.microsoft.com/office/drawing/2014/main" id="{C89516CA-E1CD-B224-6660-921DBCCAA52B}"/>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8" name="Freeform 25">
                <a:extLst>
                  <a:ext uri="{FF2B5EF4-FFF2-40B4-BE49-F238E27FC236}">
                    <a16:creationId xmlns:a16="http://schemas.microsoft.com/office/drawing/2014/main" id="{02FC9E30-5683-AB7A-73C9-E7B80C884DDA}"/>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29" name="Picture 28">
            <a:extLst>
              <a:ext uri="{FF2B5EF4-FFF2-40B4-BE49-F238E27FC236}">
                <a16:creationId xmlns:a16="http://schemas.microsoft.com/office/drawing/2014/main" id="{74EC2E85-89FD-DE91-69E2-837CC5ECE07C}"/>
              </a:ext>
            </a:extLst>
          </p:cNvPr>
          <p:cNvPicPr>
            <a:picLocks noChangeAspect="1"/>
          </p:cNvPicPr>
          <p:nvPr userDrawn="1"/>
        </p:nvPicPr>
        <p:blipFill>
          <a:blip r:embed="rId5"/>
          <a:stretch>
            <a:fillRect/>
          </a:stretch>
        </p:blipFill>
        <p:spPr>
          <a:xfrm>
            <a:off x="6471603" y="3801943"/>
            <a:ext cx="2204669" cy="576072"/>
          </a:xfrm>
          <a:prstGeom prst="rect">
            <a:avLst/>
          </a:prstGeom>
        </p:spPr>
      </p:pic>
    </p:spTree>
    <p:extLst>
      <p:ext uri="{BB962C8B-B14F-4D97-AF65-F5344CB8AC3E}">
        <p14:creationId xmlns:p14="http://schemas.microsoft.com/office/powerpoint/2010/main" val="3358114518"/>
      </p:ext>
    </p:extLst>
  </p:cSld>
  <p:clrMapOvr>
    <a:masterClrMapping/>
  </p:clrMapOvr>
  <p:transition spd="slow"/>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4193781"/>
      </p:ext>
    </p:extLst>
  </p:cSld>
  <p:clrMapOvr>
    <a:masterClrMapping/>
  </p:clrMapOvr>
  <p:transition spd="slow"/>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6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8" r:id="rId1"/>
    <p:sldLayoutId id="2147483695" r:id="rId2"/>
    <p:sldLayoutId id="2147483696" r:id="rId3"/>
    <p:sldLayoutId id="2147483714" r:id="rId4"/>
    <p:sldLayoutId id="2147483699" r:id="rId5"/>
    <p:sldLayoutId id="2147483733" r:id="rId6"/>
    <p:sldLayoutId id="2147483700" r:id="rId7"/>
    <p:sldLayoutId id="2147483738" r:id="rId8"/>
    <p:sldLayoutId id="2147483740" r:id="rId9"/>
    <p:sldLayoutId id="2147483739" r:id="rId10"/>
    <p:sldLayoutId id="2147483698" r:id="rId11"/>
    <p:sldLayoutId id="2147483752" r:id="rId12"/>
    <p:sldLayoutId id="2147483755" r:id="rId13"/>
    <p:sldLayoutId id="2147483754" r:id="rId14"/>
    <p:sldLayoutId id="2147483756" r:id="rId15"/>
    <p:sldLayoutId id="2147483735" r:id="rId16"/>
    <p:sldLayoutId id="2147483707" r:id="rId17"/>
    <p:sldLayoutId id="2147483732" r:id="rId18"/>
    <p:sldLayoutId id="2147483727" r:id="rId19"/>
    <p:sldLayoutId id="2147483694" r:id="rId20"/>
    <p:sldLayoutId id="2147483703" r:id="rId21"/>
    <p:sldLayoutId id="2147483757" r:id="rId22"/>
    <p:sldLayoutId id="2147483759"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8B89747-553D-D241-B369-425B6D09E203}"/>
              </a:ext>
            </a:extLst>
          </p:cNvPr>
          <p:cNvSpPr>
            <a:spLocks noGrp="1"/>
          </p:cNvSpPr>
          <p:nvPr>
            <p:ph type="ctrTitle"/>
          </p:nvPr>
        </p:nvSpPr>
        <p:spPr/>
        <p:txBody>
          <a:bodyPr/>
          <a:lstStyle/>
          <a:p>
            <a:r>
              <a:rPr lang="en-US" dirty="0"/>
              <a:t>Updates on Cryptococcal Disease Treatment</a:t>
            </a:r>
          </a:p>
        </p:txBody>
      </p:sp>
      <p:sp>
        <p:nvSpPr>
          <p:cNvPr id="6" name="Text Placeholder 5">
            <a:extLst>
              <a:ext uri="{FF2B5EF4-FFF2-40B4-BE49-F238E27FC236}">
                <a16:creationId xmlns:a16="http://schemas.microsoft.com/office/drawing/2014/main" id="{3C94925A-DF00-1444-A1A4-4CCD6B653F33}"/>
              </a:ext>
            </a:extLst>
          </p:cNvPr>
          <p:cNvSpPr>
            <a:spLocks noGrp="1"/>
          </p:cNvSpPr>
          <p:nvPr>
            <p:ph type="body" sz="quarter" idx="14"/>
          </p:nvPr>
        </p:nvSpPr>
        <p:spPr/>
        <p:txBody>
          <a:bodyPr/>
          <a:lstStyle/>
          <a:p>
            <a:r>
              <a:rPr lang="en-US" dirty="0"/>
              <a:t>Last Updated: January 19, 2023</a:t>
            </a:r>
          </a:p>
        </p:txBody>
      </p:sp>
      <p:sp>
        <p:nvSpPr>
          <p:cNvPr id="7" name="Text Placeholder 6">
            <a:extLst>
              <a:ext uri="{FF2B5EF4-FFF2-40B4-BE49-F238E27FC236}">
                <a16:creationId xmlns:a16="http://schemas.microsoft.com/office/drawing/2014/main" id="{919C7EDB-EBBD-E842-A022-8F7717541955}"/>
              </a:ext>
            </a:extLst>
          </p:cNvPr>
          <p:cNvSpPr>
            <a:spLocks noGrp="1"/>
          </p:cNvSpPr>
          <p:nvPr>
            <p:ph type="body" sz="quarter" idx="18"/>
          </p:nvPr>
        </p:nvSpPr>
        <p:spPr/>
        <p:txBody>
          <a:bodyPr/>
          <a:lstStyle/>
          <a:p>
            <a:r>
              <a:rPr lang="en-US" sz="1600" dirty="0" err="1"/>
              <a:t>Aley</a:t>
            </a:r>
            <a:r>
              <a:rPr lang="en-US" sz="1600" dirty="0"/>
              <a:t> </a:t>
            </a:r>
            <a:r>
              <a:rPr lang="en-US" sz="1600" dirty="0" err="1"/>
              <a:t>Kalapila</a:t>
            </a:r>
            <a:r>
              <a:rPr lang="en-US" sz="1600" dirty="0"/>
              <a:t>, MD, PhD</a:t>
            </a:r>
            <a:br>
              <a:rPr lang="en-US" sz="1600" dirty="0"/>
            </a:br>
            <a:r>
              <a:rPr lang="en-US" sz="1600" dirty="0"/>
              <a:t>Associate Editor, National HIV Curriculum</a:t>
            </a:r>
            <a:br>
              <a:rPr lang="en-US" sz="1600" dirty="0"/>
            </a:br>
            <a:r>
              <a:rPr lang="en-US" sz="1600" dirty="0"/>
              <a:t>Associate Professor of Medicine</a:t>
            </a:r>
            <a:br>
              <a:rPr lang="en-US" sz="1600" dirty="0"/>
            </a:br>
            <a:r>
              <a:rPr lang="en-US" sz="1600" dirty="0"/>
              <a:t>Division of Infectious Diseases</a:t>
            </a:r>
          </a:p>
          <a:p>
            <a:r>
              <a:rPr lang="en-US" sz="1600" dirty="0"/>
              <a:t>Emory University School of Medicine &amp; Grady Health System</a:t>
            </a:r>
          </a:p>
        </p:txBody>
      </p:sp>
    </p:spTree>
    <p:extLst>
      <p:ext uri="{BB962C8B-B14F-4D97-AF65-F5344CB8AC3E}">
        <p14:creationId xmlns:p14="http://schemas.microsoft.com/office/powerpoint/2010/main" val="151016749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9D13-44AC-8885-B430-4122E17F297C}"/>
              </a:ext>
            </a:extLst>
          </p:cNvPr>
          <p:cNvSpPr>
            <a:spLocks noGrp="1"/>
          </p:cNvSpPr>
          <p:nvPr>
            <p:ph type="title"/>
          </p:nvPr>
        </p:nvSpPr>
        <p:spPr/>
        <p:txBody>
          <a:bodyPr>
            <a:normAutofit/>
          </a:bodyPr>
          <a:lstStyle/>
          <a:p>
            <a:r>
              <a:rPr lang="en-US" sz="2000" dirty="0"/>
              <a:t>Treating Cryptococcal Meningitis – </a:t>
            </a:r>
            <a:r>
              <a:rPr lang="en-US" sz="2000" i="1" dirty="0"/>
              <a:t>Preferred Maintenance Regimen</a:t>
            </a:r>
          </a:p>
        </p:txBody>
      </p:sp>
      <p:sp>
        <p:nvSpPr>
          <p:cNvPr id="6" name="Text Placeholder 2">
            <a:extLst>
              <a:ext uri="{FF2B5EF4-FFF2-40B4-BE49-F238E27FC236}">
                <a16:creationId xmlns:a16="http://schemas.microsoft.com/office/drawing/2014/main" id="{ADA907E9-5001-B234-2566-F708B309AA66}"/>
              </a:ext>
            </a:extLst>
          </p:cNvPr>
          <p:cNvSpPr>
            <a:spLocks noGrp="1"/>
          </p:cNvSpPr>
          <p:nvPr>
            <p:ph type="body" sz="quarter" idx="14"/>
          </p:nvPr>
        </p:nvSpPr>
        <p:spPr/>
        <p:txBody>
          <a:bodyPr/>
          <a:lstStyle/>
          <a:p>
            <a:r>
              <a:rPr lang="en-US" dirty="0"/>
              <a:t>Source: HHS. Opportunistic Infections Guidelines. Cryptococcosis. July 1, 2021.</a:t>
            </a:r>
          </a:p>
        </p:txBody>
      </p:sp>
      <p:graphicFrame>
        <p:nvGraphicFramePr>
          <p:cNvPr id="5" name="Table 5">
            <a:extLst>
              <a:ext uri="{FF2B5EF4-FFF2-40B4-BE49-F238E27FC236}">
                <a16:creationId xmlns:a16="http://schemas.microsoft.com/office/drawing/2014/main" id="{12C8AC12-DC42-8891-6A16-A2F82EB6BFE7}"/>
              </a:ext>
            </a:extLst>
          </p:cNvPr>
          <p:cNvGraphicFramePr>
            <a:graphicFrameLocks noGrp="1"/>
          </p:cNvGraphicFramePr>
          <p:nvPr>
            <p:ph sz="half" idx="2"/>
          </p:nvPr>
        </p:nvGraphicFramePr>
        <p:xfrm>
          <a:off x="323850" y="1135063"/>
          <a:ext cx="8515348" cy="1252093"/>
        </p:xfrm>
        <a:graphic>
          <a:graphicData uri="http://schemas.openxmlformats.org/drawingml/2006/table">
            <a:tbl>
              <a:tblPr firstRow="1" bandRow="1">
                <a:tableStyleId>{5C22544A-7EE6-4342-B048-85BDC9FD1C3A}</a:tableStyleId>
              </a:tblPr>
              <a:tblGrid>
                <a:gridCol w="1662266">
                  <a:extLst>
                    <a:ext uri="{9D8B030D-6E8A-4147-A177-3AD203B41FA5}">
                      <a16:colId xmlns:a16="http://schemas.microsoft.com/office/drawing/2014/main" val="831880016"/>
                    </a:ext>
                  </a:extLst>
                </a:gridCol>
                <a:gridCol w="3426541">
                  <a:extLst>
                    <a:ext uri="{9D8B030D-6E8A-4147-A177-3AD203B41FA5}">
                      <a16:colId xmlns:a16="http://schemas.microsoft.com/office/drawing/2014/main" val="620812731"/>
                    </a:ext>
                  </a:extLst>
                </a:gridCol>
                <a:gridCol w="3426541">
                  <a:extLst>
                    <a:ext uri="{9D8B030D-6E8A-4147-A177-3AD203B41FA5}">
                      <a16:colId xmlns:a16="http://schemas.microsoft.com/office/drawing/2014/main" val="3371186183"/>
                    </a:ext>
                  </a:extLst>
                </a:gridCol>
              </a:tblGrid>
              <a:tr h="370840">
                <a:tc>
                  <a:txBody>
                    <a:bodyPr/>
                    <a:lstStyle/>
                    <a:p>
                      <a:endParaRPr lang="en-US" dirty="0">
                        <a:latin typeface="Arial" panose="020B0604020202020204" pitchFamily="34" charset="0"/>
                        <a:cs typeface="Arial" panose="020B0604020202020204" pitchFamily="34" charset="0"/>
                      </a:endParaRPr>
                    </a:p>
                  </a:txBody>
                  <a:tcPr>
                    <a:solidFill>
                      <a:schemeClr val="tx1">
                        <a:lumMod val="65000"/>
                        <a:lumOff val="35000"/>
                      </a:schemeClr>
                    </a:solidFill>
                  </a:tcPr>
                </a:tc>
                <a:tc>
                  <a:txBody>
                    <a:bodyPr/>
                    <a:lstStyle/>
                    <a:p>
                      <a:pPr algn="l">
                        <a:lnSpc>
                          <a:spcPts val="2100"/>
                        </a:lnSpc>
                      </a:pPr>
                      <a:r>
                        <a:rPr lang="en-US" sz="1600" dirty="0">
                          <a:latin typeface="Arial" panose="020B0604020202020204" pitchFamily="34" charset="0"/>
                          <a:cs typeface="Arial" panose="020B0604020202020204" pitchFamily="34" charset="0"/>
                        </a:rPr>
                        <a:t>Old Recommendation</a:t>
                      </a:r>
                    </a:p>
                  </a:txBody>
                  <a:tcPr marT="91440" marB="91440">
                    <a:solidFill>
                      <a:srgbClr val="0070C0"/>
                    </a:solidFill>
                  </a:tcPr>
                </a:tc>
                <a:tc>
                  <a:txBody>
                    <a:bodyPr/>
                    <a:lstStyle/>
                    <a:p>
                      <a:pPr algn="l">
                        <a:lnSpc>
                          <a:spcPts val="2100"/>
                        </a:lnSpc>
                      </a:pPr>
                      <a:r>
                        <a:rPr lang="en-US" sz="1600" dirty="0">
                          <a:latin typeface="Arial" panose="020B0604020202020204" pitchFamily="34" charset="0"/>
                          <a:cs typeface="Arial" panose="020B0604020202020204" pitchFamily="34" charset="0"/>
                        </a:rPr>
                        <a:t>New Recommendation</a:t>
                      </a:r>
                    </a:p>
                  </a:txBody>
                  <a:tcPr marT="91440" marB="91440">
                    <a:solidFill>
                      <a:srgbClr val="7F6000"/>
                    </a:solidFill>
                  </a:tcPr>
                </a:tc>
                <a:extLst>
                  <a:ext uri="{0D108BD9-81ED-4DB2-BD59-A6C34878D82A}">
                    <a16:rowId xmlns:a16="http://schemas.microsoft.com/office/drawing/2014/main" val="3884040211"/>
                  </a:ext>
                </a:extLst>
              </a:tr>
              <a:tr h="370840">
                <a:tc>
                  <a:txBody>
                    <a:bodyPr/>
                    <a:lstStyle/>
                    <a:p>
                      <a:endParaRPr lang="en-US" sz="1600" b="1" i="0" kern="1200" dirty="0">
                        <a:solidFill>
                          <a:schemeClr val="dk1"/>
                        </a:solidFill>
                        <a:effectLst/>
                        <a:latin typeface="Arial" panose="020B0604020202020204" pitchFamily="34" charset="0"/>
                        <a:ea typeface="+mn-ea"/>
                        <a:cs typeface="Arial" panose="020B0604020202020204" pitchFamily="34" charset="0"/>
                      </a:endParaRPr>
                    </a:p>
                    <a:p>
                      <a:r>
                        <a:rPr lang="en-US" sz="1600" b="1" i="0" kern="1200" dirty="0">
                          <a:solidFill>
                            <a:schemeClr val="dk1"/>
                          </a:solidFill>
                          <a:effectLst/>
                          <a:latin typeface="Arial" panose="020B0604020202020204" pitchFamily="34" charset="0"/>
                          <a:ea typeface="+mn-ea"/>
                          <a:cs typeface="Arial" panose="020B0604020202020204" pitchFamily="34" charset="0"/>
                        </a:rPr>
                        <a:t>Maintenance</a:t>
                      </a:r>
                    </a:p>
                    <a:p>
                      <a:r>
                        <a:rPr lang="en-US" sz="1400" b="0" i="0" kern="1200" dirty="0">
                          <a:solidFill>
                            <a:schemeClr val="dk1"/>
                          </a:solidFill>
                          <a:effectLst/>
                          <a:latin typeface="Arial" panose="020B0604020202020204" pitchFamily="34" charset="0"/>
                          <a:ea typeface="+mn-ea"/>
                          <a:cs typeface="Arial" panose="020B0604020202020204" pitchFamily="34" charset="0"/>
                        </a:rPr>
                        <a:t>(Duration ≥1 year)</a:t>
                      </a:r>
                    </a:p>
                  </a:txBody>
                  <a:tcP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b="0" i="0" kern="1200" dirty="0">
                        <a:solidFill>
                          <a:schemeClr val="dk1"/>
                        </a:solidFill>
                        <a:effectLst/>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Arial" panose="020B0604020202020204" pitchFamily="34" charset="0"/>
                          <a:ea typeface="+mn-ea"/>
                          <a:cs typeface="Arial" panose="020B0604020202020204" pitchFamily="34" charset="0"/>
                        </a:rPr>
                        <a:t>Fluconazole 200 mg PO once daily</a:t>
                      </a:r>
                    </a:p>
                    <a:p>
                      <a:endParaRPr lang="en-US" sz="1600" dirty="0">
                        <a:latin typeface="Arial" panose="020B0604020202020204" pitchFamily="34" charset="0"/>
                        <a:cs typeface="Arial" panose="020B0604020202020204" pitchFamily="34" charset="0"/>
                      </a:endParaRPr>
                    </a:p>
                  </a:txBody>
                  <a:tcPr>
                    <a:solidFill>
                      <a:srgbClr val="0070C0">
                        <a:alpha val="10000"/>
                      </a:srgbClr>
                    </a:solidFill>
                  </a:tcPr>
                </a:tc>
                <a:tc>
                  <a:txBody>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No change</a:t>
                      </a:r>
                    </a:p>
                  </a:txBody>
                  <a:tcPr>
                    <a:solidFill>
                      <a:srgbClr val="7F6000">
                        <a:alpha val="10000"/>
                      </a:srgbClr>
                    </a:solidFill>
                  </a:tcPr>
                </a:tc>
                <a:extLst>
                  <a:ext uri="{0D108BD9-81ED-4DB2-BD59-A6C34878D82A}">
                    <a16:rowId xmlns:a16="http://schemas.microsoft.com/office/drawing/2014/main" val="2817334679"/>
                  </a:ext>
                </a:extLst>
              </a:tr>
            </a:tbl>
          </a:graphicData>
        </a:graphic>
      </p:graphicFrame>
    </p:spTree>
    <p:extLst>
      <p:ext uri="{BB962C8B-B14F-4D97-AF65-F5344CB8AC3E}">
        <p14:creationId xmlns:p14="http://schemas.microsoft.com/office/powerpoint/2010/main" val="319018101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FD356-302D-87FF-FB28-D4C234995351}"/>
              </a:ext>
            </a:extLst>
          </p:cNvPr>
          <p:cNvSpPr>
            <a:spLocks noGrp="1"/>
          </p:cNvSpPr>
          <p:nvPr>
            <p:ph type="title"/>
          </p:nvPr>
        </p:nvSpPr>
        <p:spPr/>
        <p:txBody>
          <a:bodyPr>
            <a:normAutofit fontScale="90000"/>
          </a:bodyPr>
          <a:lstStyle/>
          <a:p>
            <a:r>
              <a:rPr lang="en-US" dirty="0"/>
              <a:t>Preferred Therapy for Cryptococcal Meningitis in Persons with HIV</a:t>
            </a:r>
          </a:p>
        </p:txBody>
      </p:sp>
      <p:sp>
        <p:nvSpPr>
          <p:cNvPr id="6" name="Content Placeholder 5">
            <a:extLst>
              <a:ext uri="{FF2B5EF4-FFF2-40B4-BE49-F238E27FC236}">
                <a16:creationId xmlns:a16="http://schemas.microsoft.com/office/drawing/2014/main" id="{7900DE4C-13C9-855C-9A0A-896FED30749C}"/>
              </a:ext>
            </a:extLst>
          </p:cNvPr>
          <p:cNvSpPr>
            <a:spLocks noGrp="1"/>
          </p:cNvSpPr>
          <p:nvPr>
            <p:ph sz="half" idx="2"/>
          </p:nvPr>
        </p:nvSpPr>
        <p:spPr/>
        <p:txBody>
          <a:bodyPr>
            <a:noAutofit/>
          </a:bodyPr>
          <a:lstStyle/>
          <a:p>
            <a:r>
              <a:rPr lang="en-US" sz="1700" b="1" i="0" kern="1200" dirty="0">
                <a:solidFill>
                  <a:schemeClr val="dk1"/>
                </a:solidFill>
                <a:effectLst/>
              </a:rPr>
              <a:t>Induction</a:t>
            </a:r>
            <a:endParaRPr lang="en-US" sz="1700" b="0" i="0" kern="1200" dirty="0">
              <a:solidFill>
                <a:schemeClr val="dk1"/>
              </a:solidFill>
              <a:effectLst/>
            </a:endParaRPr>
          </a:p>
          <a:p>
            <a:pPr lvl="1"/>
            <a:r>
              <a:rPr lang="en-US" sz="1400" b="0" i="0" kern="1200" dirty="0">
                <a:solidFill>
                  <a:schemeClr val="dk1"/>
                </a:solidFill>
                <a:effectLst/>
                <a:latin typeface="+mn-lt"/>
                <a:ea typeface="+mn-ea"/>
                <a:cs typeface="+mn-cs"/>
              </a:rPr>
              <a:t>Amphotericin B (liposomal or deoxycholate) IV once daily plus flucytosine PO 4 times a day for ≥2 weeks</a:t>
            </a:r>
            <a:endParaRPr lang="en-US" sz="1700" b="1" dirty="0"/>
          </a:p>
          <a:p>
            <a:pPr>
              <a:spcBef>
                <a:spcPts val="1400"/>
              </a:spcBef>
            </a:pPr>
            <a:r>
              <a:rPr lang="en-US" sz="1700" b="1" dirty="0"/>
              <a:t>Consolidation</a:t>
            </a:r>
          </a:p>
          <a:p>
            <a:pPr lvl="1"/>
            <a:r>
              <a:rPr lang="en-US" sz="1400" b="0" i="0" kern="1200" dirty="0">
                <a:solidFill>
                  <a:schemeClr val="dk1"/>
                </a:solidFill>
                <a:effectLst/>
                <a:latin typeface="+mn-lt"/>
                <a:ea typeface="+mn-ea"/>
                <a:cs typeface="+mn-cs"/>
              </a:rPr>
              <a:t>Fluconazole 800 mg PO once daily </a:t>
            </a:r>
          </a:p>
          <a:p>
            <a:pPr lvl="1"/>
            <a:r>
              <a:rPr lang="en-US" sz="1400" b="0" i="0" kern="1200" dirty="0">
                <a:solidFill>
                  <a:schemeClr val="dk1"/>
                </a:solidFill>
                <a:effectLst/>
                <a:latin typeface="+mn-lt"/>
                <a:ea typeface="+mn-ea"/>
                <a:cs typeface="+mn-cs"/>
              </a:rPr>
              <a:t>If CSF culture is negative, the fluconazole dose can be reduced to 400 mg PO once daily</a:t>
            </a:r>
          </a:p>
          <a:p>
            <a:pPr lvl="1"/>
            <a:r>
              <a:rPr lang="en-US" sz="1400" b="0" i="0" kern="1200" dirty="0">
                <a:solidFill>
                  <a:schemeClr val="dk1"/>
                </a:solidFill>
                <a:effectLst/>
                <a:latin typeface="+mn-lt"/>
                <a:ea typeface="+mn-ea"/>
                <a:cs typeface="+mn-cs"/>
              </a:rPr>
              <a:t>If CSF culture remains positive (but patient is clinically stable) after induction therapy, increase fluconazole dose to 1,200 mg and repeat lumbar puncture 2 weeks later</a:t>
            </a:r>
          </a:p>
          <a:p>
            <a:pPr lvl="1"/>
            <a:r>
              <a:rPr lang="en-US" sz="1400" dirty="0">
                <a:solidFill>
                  <a:schemeClr val="dk1"/>
                </a:solidFill>
                <a:latin typeface="+mn-lt"/>
                <a:cs typeface="+mn-cs"/>
              </a:rPr>
              <a:t>Continue consolidation for 8 weeks from negative CSF culture</a:t>
            </a:r>
            <a:endParaRPr lang="en-US" sz="1400" dirty="0"/>
          </a:p>
          <a:p>
            <a:pPr>
              <a:spcBef>
                <a:spcPts val="1400"/>
              </a:spcBef>
            </a:pPr>
            <a:r>
              <a:rPr lang="en-US" sz="1700" b="1" dirty="0"/>
              <a:t>Maintenance</a:t>
            </a:r>
          </a:p>
          <a:p>
            <a:pPr lvl="1"/>
            <a:r>
              <a:rPr lang="en-US" sz="1400" b="0" i="0" kern="1200" dirty="0">
                <a:solidFill>
                  <a:schemeClr val="dk1"/>
                </a:solidFill>
                <a:effectLst/>
                <a:latin typeface="+mn-lt"/>
                <a:ea typeface="+mn-ea"/>
                <a:cs typeface="+mn-cs"/>
              </a:rPr>
              <a:t>Fluconazole 200 mg PO once daily for ≥1 year</a:t>
            </a:r>
          </a:p>
          <a:p>
            <a:endParaRPr lang="en-US" sz="1700" dirty="0"/>
          </a:p>
        </p:txBody>
      </p:sp>
      <p:sp>
        <p:nvSpPr>
          <p:cNvPr id="3" name="Text Placeholder 2">
            <a:extLst>
              <a:ext uri="{FF2B5EF4-FFF2-40B4-BE49-F238E27FC236}">
                <a16:creationId xmlns:a16="http://schemas.microsoft.com/office/drawing/2014/main" id="{619275A7-A617-E3EF-505D-C7C7022B52AA}"/>
              </a:ext>
            </a:extLst>
          </p:cNvPr>
          <p:cNvSpPr>
            <a:spLocks noGrp="1"/>
          </p:cNvSpPr>
          <p:nvPr>
            <p:ph type="body" sz="quarter" idx="14"/>
          </p:nvPr>
        </p:nvSpPr>
        <p:spPr>
          <a:xfrm>
            <a:off x="323850" y="4846321"/>
            <a:ext cx="7357838" cy="240029"/>
          </a:xfrm>
        </p:spPr>
        <p:txBody>
          <a:bodyPr/>
          <a:lstStyle/>
          <a:p>
            <a:r>
              <a:rPr lang="en-US" sz="1050" dirty="0"/>
              <a:t>Source: HHS. Opportunistic Infections Guidelines. </a:t>
            </a:r>
            <a:r>
              <a:rPr lang="en-US" sz="1050" i="1" dirty="0"/>
              <a:t>Cryptococcosis</a:t>
            </a:r>
            <a:r>
              <a:rPr lang="en-US" sz="1050" dirty="0"/>
              <a:t>. July 1, 2021.</a:t>
            </a:r>
          </a:p>
        </p:txBody>
      </p:sp>
    </p:spTree>
    <p:extLst>
      <p:ext uri="{BB962C8B-B14F-4D97-AF65-F5344CB8AC3E}">
        <p14:creationId xmlns:p14="http://schemas.microsoft.com/office/powerpoint/2010/main" val="244713125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83CE6-7397-9A1E-C63E-DB4F77072CA0}"/>
              </a:ext>
            </a:extLst>
          </p:cNvPr>
          <p:cNvSpPr>
            <a:spLocks noGrp="1"/>
          </p:cNvSpPr>
          <p:nvPr>
            <p:ph type="title"/>
          </p:nvPr>
        </p:nvSpPr>
        <p:spPr/>
        <p:txBody>
          <a:bodyPr>
            <a:normAutofit/>
          </a:bodyPr>
          <a:lstStyle/>
          <a:p>
            <a:pPr>
              <a:lnSpc>
                <a:spcPts val="3000"/>
              </a:lnSpc>
            </a:pPr>
            <a:r>
              <a:rPr lang="en-US" sz="2200" dirty="0"/>
              <a:t>How do you treat Non-CNS Cryptococcal Disease?</a:t>
            </a:r>
          </a:p>
        </p:txBody>
      </p:sp>
    </p:spTree>
    <p:extLst>
      <p:ext uri="{BB962C8B-B14F-4D97-AF65-F5344CB8AC3E}">
        <p14:creationId xmlns:p14="http://schemas.microsoft.com/office/powerpoint/2010/main" val="251562005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36FCB-88AD-3ADA-D917-AC8D34F20DB2}"/>
              </a:ext>
            </a:extLst>
          </p:cNvPr>
          <p:cNvSpPr>
            <a:spLocks noGrp="1"/>
          </p:cNvSpPr>
          <p:nvPr>
            <p:ph type="title"/>
          </p:nvPr>
        </p:nvSpPr>
        <p:spPr/>
        <p:txBody>
          <a:bodyPr>
            <a:normAutofit/>
          </a:bodyPr>
          <a:lstStyle/>
          <a:p>
            <a:r>
              <a:rPr lang="en-US" sz="2000" dirty="0"/>
              <a:t>Treatment for Non-CNS Cryptococcal Disease: Serum LFA Titer ≥1:640</a:t>
            </a:r>
          </a:p>
        </p:txBody>
      </p:sp>
      <p:graphicFrame>
        <p:nvGraphicFramePr>
          <p:cNvPr id="5" name="Table 5">
            <a:extLst>
              <a:ext uri="{FF2B5EF4-FFF2-40B4-BE49-F238E27FC236}">
                <a16:creationId xmlns:a16="http://schemas.microsoft.com/office/drawing/2014/main" id="{8D496B52-56E6-4110-B208-6B3899A9C5DA}"/>
              </a:ext>
            </a:extLst>
          </p:cNvPr>
          <p:cNvGraphicFramePr>
            <a:graphicFrameLocks noGrp="1"/>
          </p:cNvGraphicFramePr>
          <p:nvPr>
            <p:ph sz="half" idx="2"/>
          </p:nvPr>
        </p:nvGraphicFramePr>
        <p:xfrm>
          <a:off x="303775" y="1074840"/>
          <a:ext cx="8515350" cy="2226002"/>
        </p:xfrm>
        <a:graphic>
          <a:graphicData uri="http://schemas.openxmlformats.org/drawingml/2006/table">
            <a:tbl>
              <a:tblPr firstRow="1" bandRow="1">
                <a:tableStyleId>{5C22544A-7EE6-4342-B048-85BDC9FD1C3A}</a:tableStyleId>
              </a:tblPr>
              <a:tblGrid>
                <a:gridCol w="8515350">
                  <a:extLst>
                    <a:ext uri="{9D8B030D-6E8A-4147-A177-3AD203B41FA5}">
                      <a16:colId xmlns:a16="http://schemas.microsoft.com/office/drawing/2014/main" val="481361246"/>
                    </a:ext>
                  </a:extLst>
                </a:gridCol>
              </a:tblGrid>
              <a:tr h="576979">
                <a:tc>
                  <a:txBody>
                    <a:bodyPr/>
                    <a:lstStyle/>
                    <a:p>
                      <a:pPr marL="91440"/>
                      <a:r>
                        <a:rPr lang="en-US" sz="1600" b="1" i="0" kern="1200" dirty="0">
                          <a:solidFill>
                            <a:schemeClr val="lt1"/>
                          </a:solidFill>
                          <a:effectLst/>
                          <a:latin typeface="Arial" panose="020B0604020202020204" pitchFamily="34" charset="0"/>
                          <a:ea typeface="+mn-ea"/>
                          <a:cs typeface="Arial" panose="020B0604020202020204" pitchFamily="34" charset="0"/>
                        </a:rPr>
                        <a:t>Treatment of non-CNS Cryptococcal Disease </a:t>
                      </a:r>
                      <a:endParaRPr lang="en-US" sz="1600" dirty="0">
                        <a:latin typeface="Arial" panose="020B0604020202020204" pitchFamily="34" charset="0"/>
                        <a:cs typeface="Arial" panose="020B0604020202020204" pitchFamily="34" charset="0"/>
                      </a:endParaRPr>
                    </a:p>
                  </a:txBody>
                  <a:tcPr marT="91440" marB="91440" anchor="ctr"/>
                </a:tc>
                <a:extLst>
                  <a:ext uri="{0D108BD9-81ED-4DB2-BD59-A6C34878D82A}">
                    <a16:rowId xmlns:a16="http://schemas.microsoft.com/office/drawing/2014/main" val="2737601147"/>
                  </a:ext>
                </a:extLst>
              </a:tr>
              <a:tr h="932999">
                <a:tc>
                  <a:txBody>
                    <a:bodyPr/>
                    <a:lstStyle/>
                    <a:p>
                      <a:pPr marL="91440" marR="0" lvl="0" indent="0" algn="l" defTabSz="685800" rtl="0" eaLnBrk="1" fontAlgn="auto" latinLnBrk="0" hangingPunct="1">
                        <a:lnSpc>
                          <a:spcPct val="100000"/>
                        </a:lnSpc>
                        <a:spcBef>
                          <a:spcPts val="0"/>
                        </a:spcBef>
                        <a:spcAft>
                          <a:spcPts val="0"/>
                        </a:spcAft>
                        <a:buClrTx/>
                        <a:buSzTx/>
                        <a:buFontTx/>
                        <a:buNone/>
                        <a:tabLst/>
                        <a:defRPr/>
                      </a:pPr>
                      <a:r>
                        <a:rPr lang="en-US" sz="1600" b="1" i="0" kern="1200" dirty="0">
                          <a:solidFill>
                            <a:schemeClr val="dk1"/>
                          </a:solidFill>
                          <a:effectLst/>
                          <a:latin typeface="Arial" panose="020B0604020202020204" pitchFamily="34" charset="0"/>
                          <a:ea typeface="+mn-ea"/>
                          <a:cs typeface="Arial" panose="020B0604020202020204" pitchFamily="34" charset="0"/>
                        </a:rPr>
                        <a:t>Extrapulmonary or Pulmonary Disease, or Asymptomatic Patients with Isolated Cryptococcal Antigenemia (Serum LFA Titer ≥1:640):</a:t>
                      </a:r>
                      <a:endParaRPr lang="en-US" sz="1600" b="0" i="0" kern="1200" dirty="0">
                        <a:solidFill>
                          <a:schemeClr val="dk1"/>
                        </a:solidFill>
                        <a:effectLst/>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422271717"/>
                  </a:ext>
                </a:extLst>
              </a:tr>
              <a:tr h="716024">
                <a:tc>
                  <a:txBody>
                    <a:bodyPr/>
                    <a:lstStyle/>
                    <a:p>
                      <a:pPr marL="91440" marR="0" lvl="0" indent="0" algn="l" defTabSz="6858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Arial" panose="020B0604020202020204" pitchFamily="34" charset="0"/>
                          <a:ea typeface="+mn-ea"/>
                          <a:cs typeface="Arial" panose="020B0604020202020204" pitchFamily="34" charset="0"/>
                        </a:rPr>
                        <a:t>Treat the same as cryptococcal meningitis: Induction + Consolidation + Maintenance</a:t>
                      </a:r>
                    </a:p>
                  </a:txBody>
                  <a:tcPr anchor="ctr"/>
                </a:tc>
                <a:extLst>
                  <a:ext uri="{0D108BD9-81ED-4DB2-BD59-A6C34878D82A}">
                    <a16:rowId xmlns:a16="http://schemas.microsoft.com/office/drawing/2014/main" val="1467679893"/>
                  </a:ext>
                </a:extLst>
              </a:tr>
            </a:tbl>
          </a:graphicData>
        </a:graphic>
      </p:graphicFrame>
      <p:sp>
        <p:nvSpPr>
          <p:cNvPr id="11" name="Content Placeholder 1">
            <a:extLst>
              <a:ext uri="{FF2B5EF4-FFF2-40B4-BE49-F238E27FC236}">
                <a16:creationId xmlns:a16="http://schemas.microsoft.com/office/drawing/2014/main" id="{38F76D91-689B-8C34-BB02-4FBF033174AA}"/>
              </a:ext>
            </a:extLst>
          </p:cNvPr>
          <p:cNvSpPr>
            <a:spLocks noGrp="1"/>
          </p:cNvSpPr>
          <p:nvPr>
            <p:ph type="body" sz="quarter" idx="14"/>
          </p:nvPr>
        </p:nvSpPr>
        <p:spPr>
          <a:xfrm>
            <a:off x="323850" y="4846322"/>
            <a:ext cx="7626350" cy="196498"/>
          </a:xfrm>
        </p:spPr>
        <p:txBody>
          <a:bodyPr/>
          <a:lstStyle/>
          <a:p>
            <a:r>
              <a:rPr lang="en-US" sz="900" dirty="0"/>
              <a:t>Source: HHS. Opportunistic Infections Guidelines. </a:t>
            </a:r>
            <a:r>
              <a:rPr lang="en-US" sz="900" i="1" dirty="0"/>
              <a:t>Cryptococcosis</a:t>
            </a:r>
            <a:r>
              <a:rPr lang="en-US" sz="900" dirty="0"/>
              <a:t>. July 1, 2021.</a:t>
            </a:r>
          </a:p>
        </p:txBody>
      </p:sp>
      <p:sp>
        <p:nvSpPr>
          <p:cNvPr id="3" name="Content Placeholder 4">
            <a:extLst>
              <a:ext uri="{FF2B5EF4-FFF2-40B4-BE49-F238E27FC236}">
                <a16:creationId xmlns:a16="http://schemas.microsoft.com/office/drawing/2014/main" id="{2614EA9F-679E-A714-0992-6D68BF2D0326}"/>
              </a:ext>
            </a:extLst>
          </p:cNvPr>
          <p:cNvSpPr txBox="1">
            <a:spLocks/>
          </p:cNvSpPr>
          <p:nvPr/>
        </p:nvSpPr>
        <p:spPr>
          <a:xfrm>
            <a:off x="333275" y="3378743"/>
            <a:ext cx="8515350" cy="969888"/>
          </a:xfrm>
          <a:prstGeom prst="rect">
            <a:avLst/>
          </a:prstGeom>
        </p:spPr>
        <p:txBody>
          <a:bodyPr anchor="t" anchorCtr="0">
            <a:normAutofit/>
          </a:bodyPr>
          <a:lstStyle>
            <a:lvl1pPr marL="205740" indent="-171450" algn="l" defTabSz="685800" rtl="0" eaLnBrk="1" latinLnBrk="0" hangingPunct="1">
              <a:lnSpc>
                <a:spcPct val="100000"/>
              </a:lnSpc>
              <a:spcBef>
                <a:spcPts val="1200"/>
              </a:spcBef>
              <a:buClr>
                <a:srgbClr val="0070C0"/>
              </a:buClr>
              <a:buSzPct val="110000"/>
              <a:buFont typeface="Arial"/>
              <a:buChar char="•"/>
              <a:defRPr sz="2400" kern="1200" baseline="0">
                <a:solidFill>
                  <a:srgbClr val="000000"/>
                </a:solidFill>
                <a:latin typeface="Arial" panose="020B0604020202020204" pitchFamily="34" charset="0"/>
                <a:ea typeface="+mn-ea"/>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kern="1200" baseline="0">
                <a:solidFill>
                  <a:srgbClr val="000000"/>
                </a:solidFill>
                <a:latin typeface="Arial" panose="020B0604020202020204" pitchFamily="34" charset="0"/>
                <a:ea typeface="+mn-ea"/>
                <a:cs typeface="Arial" panose="020B0604020202020204" pitchFamily="34" charset="0"/>
              </a:defRPr>
            </a:lvl2pPr>
            <a:lvl3pPr marL="720090" indent="-102870" algn="l" defTabSz="685800" rtl="0" eaLnBrk="1" latinLnBrk="0" hangingPunct="1">
              <a:lnSpc>
                <a:spcPct val="100000"/>
              </a:lnSpc>
              <a:spcBef>
                <a:spcPts val="300"/>
              </a:spcBef>
              <a:buClr>
                <a:schemeClr val="bg2"/>
              </a:buClr>
              <a:buSzPct val="70000"/>
              <a:buFont typeface="Arial" pitchFamily="34" charset="0"/>
              <a:buChar char="•"/>
              <a:defRPr sz="1500" kern="1200">
                <a:solidFill>
                  <a:srgbClr val="000000"/>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a:lstStyle>
          <a:p>
            <a:pPr fontAlgn="auto">
              <a:spcAft>
                <a:spcPts val="0"/>
              </a:spcAft>
            </a:pPr>
            <a:r>
              <a:rPr lang="en-US" sz="1600" dirty="0"/>
              <a:t>High titers of cryptococcal antigen are associated with higher mortality and risk of progression to meningitis with fluconazole monotherapy</a:t>
            </a:r>
          </a:p>
          <a:p>
            <a:pPr marL="291465" lvl="1" indent="0">
              <a:buFont typeface="Lucida Grande"/>
              <a:buNone/>
            </a:pPr>
            <a:endParaRPr lang="en-US" sz="1600" dirty="0"/>
          </a:p>
        </p:txBody>
      </p:sp>
    </p:spTree>
    <p:extLst>
      <p:ext uri="{BB962C8B-B14F-4D97-AF65-F5344CB8AC3E}">
        <p14:creationId xmlns:p14="http://schemas.microsoft.com/office/powerpoint/2010/main" val="2291947384"/>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36FCB-88AD-3ADA-D917-AC8D34F20DB2}"/>
              </a:ext>
            </a:extLst>
          </p:cNvPr>
          <p:cNvSpPr>
            <a:spLocks noGrp="1"/>
          </p:cNvSpPr>
          <p:nvPr>
            <p:ph type="title"/>
          </p:nvPr>
        </p:nvSpPr>
        <p:spPr/>
        <p:txBody>
          <a:bodyPr>
            <a:normAutofit/>
          </a:bodyPr>
          <a:lstStyle/>
          <a:p>
            <a:r>
              <a:rPr lang="en-US" sz="2000" dirty="0"/>
              <a:t>Treatment for Non-CNS Cryptococcal Disease: Serum LFA Titer ≤1:320</a:t>
            </a:r>
          </a:p>
        </p:txBody>
      </p:sp>
      <p:graphicFrame>
        <p:nvGraphicFramePr>
          <p:cNvPr id="5" name="Table 5">
            <a:extLst>
              <a:ext uri="{FF2B5EF4-FFF2-40B4-BE49-F238E27FC236}">
                <a16:creationId xmlns:a16="http://schemas.microsoft.com/office/drawing/2014/main" id="{8D496B52-56E6-4110-B208-6B3899A9C5DA}"/>
              </a:ext>
            </a:extLst>
          </p:cNvPr>
          <p:cNvGraphicFramePr>
            <a:graphicFrameLocks noGrp="1"/>
          </p:cNvGraphicFramePr>
          <p:nvPr>
            <p:ph sz="half" idx="2"/>
            <p:extLst>
              <p:ext uri="{D42A27DB-BD31-4B8C-83A1-F6EECF244321}">
                <p14:modId xmlns:p14="http://schemas.microsoft.com/office/powerpoint/2010/main" val="1290272688"/>
              </p:ext>
            </p:extLst>
          </p:nvPr>
        </p:nvGraphicFramePr>
        <p:xfrm>
          <a:off x="323438" y="1173163"/>
          <a:ext cx="8503920" cy="2834640"/>
        </p:xfrm>
        <a:graphic>
          <a:graphicData uri="http://schemas.openxmlformats.org/drawingml/2006/table">
            <a:tbl>
              <a:tblPr firstRow="1" bandRow="1">
                <a:tableStyleId>{5C22544A-7EE6-4342-B048-85BDC9FD1C3A}</a:tableStyleId>
              </a:tblPr>
              <a:tblGrid>
                <a:gridCol w="8503920">
                  <a:extLst>
                    <a:ext uri="{9D8B030D-6E8A-4147-A177-3AD203B41FA5}">
                      <a16:colId xmlns:a16="http://schemas.microsoft.com/office/drawing/2014/main" val="481361246"/>
                    </a:ext>
                  </a:extLst>
                </a:gridCol>
              </a:tblGrid>
              <a:tr h="501837">
                <a:tc>
                  <a:txBody>
                    <a:bodyPr/>
                    <a:lstStyle/>
                    <a:p>
                      <a:pPr marL="91440"/>
                      <a:r>
                        <a:rPr lang="en-US" sz="1600" b="1" i="0" kern="1200" dirty="0">
                          <a:solidFill>
                            <a:schemeClr val="lt1"/>
                          </a:solidFill>
                          <a:effectLst/>
                          <a:latin typeface="Arial" panose="020B0604020202020204" pitchFamily="34" charset="0"/>
                          <a:ea typeface="+mn-ea"/>
                          <a:cs typeface="Arial" panose="020B0604020202020204" pitchFamily="34" charset="0"/>
                        </a:rPr>
                        <a:t>Treatment of non-CNS Cryptococcal Disease </a:t>
                      </a:r>
                      <a:endParaRPr lang="en-US" sz="1600" dirty="0">
                        <a:latin typeface="Arial" panose="020B0604020202020204" pitchFamily="34" charset="0"/>
                        <a:cs typeface="Arial" panose="020B0604020202020204" pitchFamily="34" charset="0"/>
                      </a:endParaRPr>
                    </a:p>
                  </a:txBody>
                  <a:tcPr marT="91440" marB="91440" anchor="ctr"/>
                </a:tc>
                <a:extLst>
                  <a:ext uri="{0D108BD9-81ED-4DB2-BD59-A6C34878D82A}">
                    <a16:rowId xmlns:a16="http://schemas.microsoft.com/office/drawing/2014/main" val="2737601147"/>
                  </a:ext>
                </a:extLst>
              </a:tr>
              <a:tr h="681067">
                <a:tc>
                  <a:txBody>
                    <a:bodyPr/>
                    <a:lstStyle/>
                    <a:p>
                      <a:pPr marL="91440"/>
                      <a:r>
                        <a:rPr lang="en-US" sz="1600" b="1" i="0" kern="1200" dirty="0">
                          <a:solidFill>
                            <a:schemeClr val="dk1"/>
                          </a:solidFill>
                          <a:effectLst/>
                          <a:latin typeface="Arial" panose="020B0604020202020204" pitchFamily="34" charset="0"/>
                          <a:ea typeface="+mn-ea"/>
                          <a:cs typeface="Arial" panose="020B0604020202020204" pitchFamily="34" charset="0"/>
                        </a:rPr>
                        <a:t>Focal Pulmonary Disease or Asymptomatic Patients with Isolated Cryptococcal Antigenemia (Serum LFA Titer ≤1:320)</a:t>
                      </a:r>
                      <a:r>
                        <a:rPr lang="en-US" sz="1600" b="0" i="0" kern="1200" dirty="0">
                          <a:solidFill>
                            <a:schemeClr val="dk1"/>
                          </a:solidFill>
                          <a:effectLst/>
                          <a:latin typeface="Arial" panose="020B0604020202020204" pitchFamily="34" charset="0"/>
                          <a:ea typeface="+mn-ea"/>
                          <a:cs typeface="Arial" panose="020B0604020202020204" pitchFamily="34" charset="0"/>
                        </a:rPr>
                        <a:t>: </a:t>
                      </a:r>
                    </a:p>
                  </a:txBody>
                  <a:tcPr anchor="ctr"/>
                </a:tc>
                <a:extLst>
                  <a:ext uri="{0D108BD9-81ED-4DB2-BD59-A6C34878D82A}">
                    <a16:rowId xmlns:a16="http://schemas.microsoft.com/office/drawing/2014/main" val="3467339561"/>
                  </a:ext>
                </a:extLst>
              </a:tr>
              <a:tr h="1651736">
                <a:tc>
                  <a:txBody>
                    <a:bodyPr/>
                    <a:lstStyle/>
                    <a:p>
                      <a:pPr marL="91440">
                        <a:lnSpc>
                          <a:spcPts val="2300"/>
                        </a:lnSpc>
                      </a:pPr>
                      <a:r>
                        <a:rPr lang="en-US" sz="1600" b="0" i="0" kern="1200" dirty="0">
                          <a:solidFill>
                            <a:schemeClr val="dk1"/>
                          </a:solidFill>
                          <a:effectLst/>
                          <a:latin typeface="Arial" panose="020B0604020202020204" pitchFamily="34" charset="0"/>
                          <a:ea typeface="+mn-ea"/>
                          <a:cs typeface="Arial" panose="020B0604020202020204" pitchFamily="34" charset="0"/>
                        </a:rPr>
                        <a:t>Fluconazole 400 to 800 mg PO daily for 10 weeks, then</a:t>
                      </a:r>
                    </a:p>
                    <a:p>
                      <a:pPr marL="91440">
                        <a:lnSpc>
                          <a:spcPts val="2300"/>
                        </a:lnSpc>
                      </a:pPr>
                      <a:r>
                        <a:rPr lang="en-US" sz="1600" b="0" i="0" kern="1200" dirty="0">
                          <a:solidFill>
                            <a:schemeClr val="dk1"/>
                          </a:solidFill>
                          <a:effectLst/>
                          <a:latin typeface="Arial" panose="020B0604020202020204" pitchFamily="34" charset="0"/>
                          <a:ea typeface="+mn-ea"/>
                          <a:cs typeface="Arial" panose="020B0604020202020204" pitchFamily="34" charset="0"/>
                        </a:rPr>
                        <a:t>Fluconazole 200 mg PO daily for 6 months</a:t>
                      </a:r>
                      <a:br>
                        <a:rPr lang="en-US" sz="1600" b="0" i="0" kern="1200" dirty="0">
                          <a:solidFill>
                            <a:schemeClr val="dk1"/>
                          </a:solidFill>
                          <a:effectLst/>
                          <a:latin typeface="Arial" panose="020B0604020202020204" pitchFamily="34" charset="0"/>
                          <a:ea typeface="+mn-ea"/>
                          <a:cs typeface="Arial" panose="020B0604020202020204" pitchFamily="34" charset="0"/>
                        </a:rPr>
                      </a:br>
                      <a:r>
                        <a:rPr lang="en-US" sz="1600" b="0" i="0" kern="1200" dirty="0">
                          <a:solidFill>
                            <a:schemeClr val="dk1"/>
                          </a:solidFill>
                          <a:effectLst/>
                          <a:latin typeface="Arial" panose="020B0604020202020204" pitchFamily="34" charset="0"/>
                          <a:ea typeface="+mn-ea"/>
                          <a:cs typeface="Arial" panose="020B0604020202020204" pitchFamily="34" charset="0"/>
                        </a:rPr>
                        <a:t>     </a:t>
                      </a:r>
                      <a:r>
                        <a:rPr lang="en-US" sz="1600" b="0" i="1" kern="1200" dirty="0">
                          <a:solidFill>
                            <a:schemeClr val="dk1"/>
                          </a:solidFill>
                          <a:effectLst/>
                          <a:latin typeface="Arial" panose="020B0604020202020204" pitchFamily="34" charset="0"/>
                          <a:ea typeface="+mn-ea"/>
                          <a:cs typeface="Arial" panose="020B0604020202020204" pitchFamily="34" charset="0"/>
                        </a:rPr>
                        <a:t>plus</a:t>
                      </a:r>
                    </a:p>
                    <a:p>
                      <a:pPr marL="91440">
                        <a:lnSpc>
                          <a:spcPts val="2300"/>
                        </a:lnSpc>
                      </a:pPr>
                      <a:r>
                        <a:rPr lang="en-US" sz="1600" b="0" i="0" kern="1200" dirty="0">
                          <a:solidFill>
                            <a:schemeClr val="dk1"/>
                          </a:solidFill>
                          <a:effectLst/>
                          <a:latin typeface="Arial" panose="020B0604020202020204" pitchFamily="34" charset="0"/>
                          <a:ea typeface="+mn-ea"/>
                          <a:cs typeface="Arial" panose="020B0604020202020204" pitchFamily="34" charset="0"/>
                        </a:rPr>
                        <a:t>Effective combination antiretroviral therapy</a:t>
                      </a:r>
                    </a:p>
                  </a:txBody>
                  <a:tcPr anchor="ctr"/>
                </a:tc>
                <a:extLst>
                  <a:ext uri="{0D108BD9-81ED-4DB2-BD59-A6C34878D82A}">
                    <a16:rowId xmlns:a16="http://schemas.microsoft.com/office/drawing/2014/main" val="498161173"/>
                  </a:ext>
                </a:extLst>
              </a:tr>
            </a:tbl>
          </a:graphicData>
        </a:graphic>
      </p:graphicFrame>
      <p:sp>
        <p:nvSpPr>
          <p:cNvPr id="7" name="Text Placeholder 2">
            <a:extLst>
              <a:ext uri="{FF2B5EF4-FFF2-40B4-BE49-F238E27FC236}">
                <a16:creationId xmlns:a16="http://schemas.microsoft.com/office/drawing/2014/main" id="{9C6F1068-007B-6F87-4013-61FA61B95FBD}"/>
              </a:ext>
            </a:extLst>
          </p:cNvPr>
          <p:cNvSpPr txBox="1">
            <a:spLocks/>
          </p:cNvSpPr>
          <p:nvPr/>
        </p:nvSpPr>
        <p:spPr>
          <a:xfrm>
            <a:off x="213360" y="4850131"/>
            <a:ext cx="7357838" cy="240029"/>
          </a:xfrm>
          <a:prstGeom prst="rect">
            <a:avLst/>
          </a:prstGeom>
        </p:spPr>
        <p:txBody>
          <a:bodyPr vert="horz" anchor="ctr"/>
          <a:lstStyle>
            <a:lvl1pPr marL="0" indent="0" algn="l" defTabSz="685800" rtl="0" eaLnBrk="1" latinLnBrk="0" hangingPunct="1">
              <a:spcBef>
                <a:spcPts val="0"/>
              </a:spcBef>
              <a:buFont typeface="Arial" pitchFamily="34" charset="0"/>
              <a:buNone/>
              <a:defRPr sz="1050" b="0" kern="1200" baseline="0">
                <a:solidFill>
                  <a:srgbClr val="285078"/>
                </a:solidFill>
                <a:latin typeface="Arial"/>
                <a:ea typeface="+mn-ea"/>
                <a:cs typeface="Arial"/>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fontAlgn="auto">
              <a:spcAft>
                <a:spcPts val="0"/>
              </a:spcAft>
            </a:pPr>
            <a:r>
              <a:rPr lang="en-US" dirty="0"/>
              <a:t>Source: HHS. Opportunistic Infections Guidelines. </a:t>
            </a:r>
            <a:r>
              <a:rPr lang="en-US" i="1" dirty="0"/>
              <a:t>Cryptococcosis</a:t>
            </a:r>
            <a:r>
              <a:rPr lang="en-US" dirty="0"/>
              <a:t>. July 1, 2021.</a:t>
            </a:r>
          </a:p>
        </p:txBody>
      </p:sp>
    </p:spTree>
    <p:extLst>
      <p:ext uri="{BB962C8B-B14F-4D97-AF65-F5344CB8AC3E}">
        <p14:creationId xmlns:p14="http://schemas.microsoft.com/office/powerpoint/2010/main" val="315564538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7131F-3105-F443-8397-78165983F666}"/>
              </a:ext>
            </a:extLst>
          </p:cNvPr>
          <p:cNvSpPr>
            <a:spLocks noGrp="1"/>
          </p:cNvSpPr>
          <p:nvPr>
            <p:ph type="title"/>
          </p:nvPr>
        </p:nvSpPr>
        <p:spPr/>
        <p:txBody>
          <a:bodyPr>
            <a:normAutofit/>
          </a:bodyPr>
          <a:lstStyle/>
          <a:p>
            <a:r>
              <a:rPr lang="en-US" dirty="0"/>
              <a:t>Cryptococcosis July 2022 Guideline Update Summary</a:t>
            </a:r>
          </a:p>
        </p:txBody>
      </p:sp>
      <p:sp>
        <p:nvSpPr>
          <p:cNvPr id="3" name="Text Placeholder 2">
            <a:extLst>
              <a:ext uri="{FF2B5EF4-FFF2-40B4-BE49-F238E27FC236}">
                <a16:creationId xmlns:a16="http://schemas.microsoft.com/office/drawing/2014/main" id="{3C84026F-49A7-3FDA-0999-F9F9A049BA53}"/>
              </a:ext>
            </a:extLst>
          </p:cNvPr>
          <p:cNvSpPr>
            <a:spLocks noGrp="1"/>
          </p:cNvSpPr>
          <p:nvPr>
            <p:ph type="body" sz="quarter" idx="14"/>
          </p:nvPr>
        </p:nvSpPr>
        <p:spPr/>
        <p:txBody>
          <a:bodyPr/>
          <a:lstStyle/>
          <a:p>
            <a:r>
              <a:rPr lang="en-US" dirty="0"/>
              <a:t>Source: HHS. Opportunistic Infections Guidelines. </a:t>
            </a:r>
            <a:r>
              <a:rPr lang="en-US" i="1" dirty="0"/>
              <a:t>Cryptococcosis</a:t>
            </a:r>
            <a:r>
              <a:rPr lang="en-US" dirty="0"/>
              <a:t>. July 1, 2021.</a:t>
            </a:r>
          </a:p>
        </p:txBody>
      </p:sp>
      <p:sp>
        <p:nvSpPr>
          <p:cNvPr id="4" name="Content Placeholder 3">
            <a:extLst>
              <a:ext uri="{FF2B5EF4-FFF2-40B4-BE49-F238E27FC236}">
                <a16:creationId xmlns:a16="http://schemas.microsoft.com/office/drawing/2014/main" id="{D05BE8AB-5EAA-8FAB-ABE3-4D1CFB63635F}"/>
              </a:ext>
            </a:extLst>
          </p:cNvPr>
          <p:cNvSpPr>
            <a:spLocks noGrp="1"/>
          </p:cNvSpPr>
          <p:nvPr>
            <p:ph sz="half" idx="2"/>
          </p:nvPr>
        </p:nvSpPr>
        <p:spPr/>
        <p:txBody>
          <a:bodyPr>
            <a:normAutofit/>
          </a:bodyPr>
          <a:lstStyle/>
          <a:p>
            <a:r>
              <a:rPr lang="en-US" sz="1800" b="1" dirty="0"/>
              <a:t>Treatment of Cryptococcal Meningitis</a:t>
            </a:r>
          </a:p>
          <a:p>
            <a:pPr marL="634365" lvl="1" indent="-342900">
              <a:buFont typeface="+mj-lt"/>
              <a:buAutoNum type="arabicPeriod"/>
            </a:pPr>
            <a:r>
              <a:rPr lang="en-US" dirty="0"/>
              <a:t>For consolidation treatment, the recommended dose of oral fluconazole has been increased from 400 to 800 mg/day</a:t>
            </a:r>
          </a:p>
          <a:p>
            <a:pPr marL="634365" lvl="1" indent="-342900">
              <a:buFont typeface="+mj-lt"/>
              <a:buAutoNum type="arabicPeriod"/>
            </a:pPr>
            <a:r>
              <a:rPr lang="en-US" b="0" i="0" kern="1200" dirty="0">
                <a:solidFill>
                  <a:schemeClr val="dk1"/>
                </a:solidFill>
                <a:effectLst/>
                <a:latin typeface="Arial" panose="020B0604020202020204" pitchFamily="34" charset="0"/>
                <a:ea typeface="+mn-ea"/>
                <a:cs typeface="Arial" panose="020B0604020202020204" pitchFamily="34" charset="0"/>
              </a:rPr>
              <a:t>If CSF cultures positive after 2 weeks of induction </a:t>
            </a:r>
            <a:r>
              <a:rPr lang="en-US" dirty="0">
                <a:solidFill>
                  <a:schemeClr val="dk1"/>
                </a:solidFill>
              </a:rPr>
              <a:t>t</a:t>
            </a:r>
            <a:r>
              <a:rPr lang="en-US" b="0" i="0" kern="1200" dirty="0">
                <a:solidFill>
                  <a:schemeClr val="dk1"/>
                </a:solidFill>
                <a:effectLst/>
                <a:latin typeface="Arial" panose="020B0604020202020204" pitchFamily="34" charset="0"/>
                <a:ea typeface="+mn-ea"/>
                <a:cs typeface="Arial" panose="020B0604020202020204" pitchFamily="34" charset="0"/>
              </a:rPr>
              <a:t>herapy, </a:t>
            </a:r>
            <a:r>
              <a:rPr lang="en-US" i="0" kern="1200" dirty="0">
                <a:solidFill>
                  <a:schemeClr val="tx1"/>
                </a:solidFill>
                <a:effectLst/>
                <a:ea typeface="+mn-ea"/>
              </a:rPr>
              <a:t>i</a:t>
            </a:r>
            <a:r>
              <a:rPr lang="en-US" b="0" dirty="0">
                <a:solidFill>
                  <a:schemeClr val="tx1"/>
                </a:solidFill>
                <a:latin typeface="Arial" panose="020B0604020202020204" pitchFamily="34" charset="0"/>
                <a:cs typeface="Arial" panose="020B0604020202020204" pitchFamily="34" charset="0"/>
              </a:rPr>
              <a:t>ncrease ora</a:t>
            </a:r>
            <a:r>
              <a:rPr lang="en-US" dirty="0">
                <a:solidFill>
                  <a:schemeClr val="tx1"/>
                </a:solidFill>
              </a:rPr>
              <a:t>l </a:t>
            </a:r>
            <a:r>
              <a:rPr lang="en-US" b="0" dirty="0">
                <a:solidFill>
                  <a:schemeClr val="tx1"/>
                </a:solidFill>
                <a:latin typeface="Arial" panose="020B0604020202020204" pitchFamily="34" charset="0"/>
                <a:cs typeface="Arial" panose="020B0604020202020204" pitchFamily="34" charset="0"/>
              </a:rPr>
              <a:t>fluconazole dose to 1200 mg/day and repeat lumbar puncture 2 weeks later</a:t>
            </a:r>
          </a:p>
          <a:p>
            <a:pPr>
              <a:spcBef>
                <a:spcPts val="2400"/>
              </a:spcBef>
            </a:pPr>
            <a:r>
              <a:rPr lang="en-US" sz="1800" b="1" dirty="0"/>
              <a:t>Treatment of Non-CNS Cryptococcal Disease</a:t>
            </a:r>
          </a:p>
          <a:p>
            <a:pPr marL="634365" lvl="1" indent="-342900">
              <a:buFont typeface="+mj-lt"/>
              <a:buAutoNum type="arabicPeriod"/>
            </a:pPr>
            <a:r>
              <a:rPr lang="en-US" dirty="0"/>
              <a:t>To treat high titers (≥1:640) of cryptococcal antigenemia, manage the same as cryptococcal meningitis</a:t>
            </a:r>
          </a:p>
          <a:p>
            <a:pPr marL="634365" lvl="1" indent="-342900">
              <a:buFont typeface="+mj-lt"/>
              <a:buAutoNum type="arabicPeriod"/>
            </a:pPr>
            <a:r>
              <a:rPr lang="en-US" dirty="0"/>
              <a:t>To treat lower titers (≤1:320) of cryptococcal antigenemia, use oral fluconazole (400-800 mg/day)</a:t>
            </a:r>
            <a:endParaRPr lang="en-US" sz="1800" dirty="0"/>
          </a:p>
          <a:p>
            <a:endParaRPr lang="en-US" sz="1800" dirty="0"/>
          </a:p>
        </p:txBody>
      </p:sp>
    </p:spTree>
    <p:extLst>
      <p:ext uri="{BB962C8B-B14F-4D97-AF65-F5344CB8AC3E}">
        <p14:creationId xmlns:p14="http://schemas.microsoft.com/office/powerpoint/2010/main" val="1588638174"/>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65891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61822-2E8A-6179-C02C-7743C6FC04E4}"/>
              </a:ext>
            </a:extLst>
          </p:cNvPr>
          <p:cNvSpPr>
            <a:spLocks noGrp="1"/>
          </p:cNvSpPr>
          <p:nvPr>
            <p:ph type="title"/>
          </p:nvPr>
        </p:nvSpPr>
        <p:spPr/>
        <p:txBody>
          <a:bodyPr/>
          <a:lstStyle/>
          <a:p>
            <a:r>
              <a:rPr lang="en-US" dirty="0"/>
              <a:t>Dr. </a:t>
            </a:r>
            <a:r>
              <a:rPr lang="en-US" dirty="0" err="1"/>
              <a:t>Kalapila</a:t>
            </a:r>
            <a:r>
              <a:rPr lang="en-US" dirty="0"/>
              <a:t> has no financial conflicts of interest or disclosures.</a:t>
            </a:r>
          </a:p>
        </p:txBody>
      </p:sp>
    </p:spTree>
    <p:extLst>
      <p:ext uri="{BB962C8B-B14F-4D97-AF65-F5344CB8AC3E}">
        <p14:creationId xmlns:p14="http://schemas.microsoft.com/office/powerpoint/2010/main" val="1915186486"/>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0B81E-398A-55FE-C909-12A89998EECD}"/>
              </a:ext>
            </a:extLst>
          </p:cNvPr>
          <p:cNvSpPr>
            <a:spLocks noGrp="1"/>
          </p:cNvSpPr>
          <p:nvPr>
            <p:ph type="title"/>
          </p:nvPr>
        </p:nvSpPr>
        <p:spPr/>
        <p:txBody>
          <a:bodyPr>
            <a:normAutofit/>
          </a:bodyPr>
          <a:lstStyle/>
          <a:p>
            <a:r>
              <a:rPr lang="en-US" sz="2200" i="1" dirty="0"/>
              <a:t>Updates in Opportunistic Infections Guidelines</a:t>
            </a:r>
            <a:br>
              <a:rPr lang="en-US" dirty="0"/>
            </a:br>
            <a:r>
              <a:rPr lang="en-US" dirty="0"/>
              <a:t>Management of Cryptococcal Disease</a:t>
            </a:r>
          </a:p>
        </p:txBody>
      </p:sp>
      <p:sp>
        <p:nvSpPr>
          <p:cNvPr id="4" name="Content Placeholder 3">
            <a:extLst>
              <a:ext uri="{FF2B5EF4-FFF2-40B4-BE49-F238E27FC236}">
                <a16:creationId xmlns:a16="http://schemas.microsoft.com/office/drawing/2014/main" id="{EA4FA4D8-6180-E5DB-1BFD-7BAA44FDF9A9}"/>
              </a:ext>
            </a:extLst>
          </p:cNvPr>
          <p:cNvSpPr>
            <a:spLocks noGrp="1"/>
          </p:cNvSpPr>
          <p:nvPr>
            <p:ph sz="half" idx="2"/>
          </p:nvPr>
        </p:nvSpPr>
        <p:spPr/>
        <p:txBody>
          <a:bodyPr>
            <a:normAutofit/>
          </a:bodyPr>
          <a:lstStyle/>
          <a:p>
            <a:pPr>
              <a:spcBef>
                <a:spcPts val="1800"/>
              </a:spcBef>
            </a:pPr>
            <a:r>
              <a:rPr lang="en-US" sz="2000" dirty="0"/>
              <a:t>Treatment of cryptococcal meningitis</a:t>
            </a:r>
          </a:p>
          <a:p>
            <a:pPr>
              <a:spcBef>
                <a:spcPts val="1800"/>
              </a:spcBef>
            </a:pPr>
            <a:r>
              <a:rPr lang="en-US" sz="2000" dirty="0"/>
              <a:t>Treatment of non-central nervous system (CNS) cryptococcosis</a:t>
            </a:r>
          </a:p>
          <a:p>
            <a:pPr>
              <a:spcBef>
                <a:spcPts val="1800"/>
              </a:spcBef>
            </a:pPr>
            <a:r>
              <a:rPr lang="en-US" sz="2000" dirty="0"/>
              <a:t>Treatment for individuals with asymptomatic cryptococcal antigenemia</a:t>
            </a:r>
          </a:p>
          <a:p>
            <a:pPr>
              <a:spcBef>
                <a:spcPts val="1800"/>
              </a:spcBef>
            </a:pPr>
            <a:r>
              <a:rPr lang="en-US" sz="2000" dirty="0"/>
              <a:t>Summary</a:t>
            </a:r>
          </a:p>
        </p:txBody>
      </p:sp>
    </p:spTree>
    <p:extLst>
      <p:ext uri="{BB962C8B-B14F-4D97-AF65-F5344CB8AC3E}">
        <p14:creationId xmlns:p14="http://schemas.microsoft.com/office/powerpoint/2010/main" val="411950444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83CE6-7397-9A1E-C63E-DB4F77072CA0}"/>
              </a:ext>
            </a:extLst>
          </p:cNvPr>
          <p:cNvSpPr>
            <a:spLocks noGrp="1"/>
          </p:cNvSpPr>
          <p:nvPr>
            <p:ph type="title"/>
          </p:nvPr>
        </p:nvSpPr>
        <p:spPr/>
        <p:txBody>
          <a:bodyPr>
            <a:normAutofit/>
          </a:bodyPr>
          <a:lstStyle/>
          <a:p>
            <a:pPr>
              <a:lnSpc>
                <a:spcPts val="3000"/>
              </a:lnSpc>
            </a:pPr>
            <a:r>
              <a:rPr lang="en-US" sz="2200" dirty="0"/>
              <a:t>How do you treat Cryptococcal Meningitis?</a:t>
            </a:r>
          </a:p>
        </p:txBody>
      </p:sp>
    </p:spTree>
    <p:extLst>
      <p:ext uri="{BB962C8B-B14F-4D97-AF65-F5344CB8AC3E}">
        <p14:creationId xmlns:p14="http://schemas.microsoft.com/office/powerpoint/2010/main" val="55449697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78C67-E365-0B20-DF24-0557476AC425}"/>
              </a:ext>
            </a:extLst>
          </p:cNvPr>
          <p:cNvSpPr>
            <a:spLocks noGrp="1"/>
          </p:cNvSpPr>
          <p:nvPr>
            <p:ph type="title"/>
          </p:nvPr>
        </p:nvSpPr>
        <p:spPr/>
        <p:txBody>
          <a:bodyPr/>
          <a:lstStyle/>
          <a:p>
            <a:r>
              <a:rPr lang="en-US" dirty="0"/>
              <a:t>Phases of Treatment for Cryptococcal Meningitis</a:t>
            </a:r>
          </a:p>
        </p:txBody>
      </p:sp>
      <p:sp>
        <p:nvSpPr>
          <p:cNvPr id="3" name="Text Placeholder 2">
            <a:extLst>
              <a:ext uri="{FF2B5EF4-FFF2-40B4-BE49-F238E27FC236}">
                <a16:creationId xmlns:a16="http://schemas.microsoft.com/office/drawing/2014/main" id="{4AD168B6-83AD-D2AA-6A82-7FA3815382B3}"/>
              </a:ext>
            </a:extLst>
          </p:cNvPr>
          <p:cNvSpPr>
            <a:spLocks noGrp="1"/>
          </p:cNvSpPr>
          <p:nvPr>
            <p:ph type="body" sz="quarter" idx="14"/>
          </p:nvPr>
        </p:nvSpPr>
        <p:spPr>
          <a:xfrm>
            <a:off x="323850" y="4869181"/>
            <a:ext cx="7357838" cy="240029"/>
          </a:xfrm>
        </p:spPr>
        <p:txBody>
          <a:bodyPr/>
          <a:lstStyle/>
          <a:p>
            <a:r>
              <a:rPr lang="en-US" dirty="0"/>
              <a:t>Source: HHS. Opportunistic Infections Guidelines. Cryptococcosis. July 1, 2021.</a:t>
            </a:r>
          </a:p>
          <a:p>
            <a:endParaRPr lang="en-US" dirty="0"/>
          </a:p>
        </p:txBody>
      </p:sp>
      <p:graphicFrame>
        <p:nvGraphicFramePr>
          <p:cNvPr id="5" name="Content Placeholder 4">
            <a:extLst>
              <a:ext uri="{FF2B5EF4-FFF2-40B4-BE49-F238E27FC236}">
                <a16:creationId xmlns:a16="http://schemas.microsoft.com/office/drawing/2014/main" id="{ABAFC590-9B01-EDA3-5FC8-EBD510401F2F}"/>
              </a:ext>
            </a:extLst>
          </p:cNvPr>
          <p:cNvGraphicFramePr>
            <a:graphicFrameLocks noGrp="1"/>
          </p:cNvGraphicFramePr>
          <p:nvPr>
            <p:ph sz="half" idx="2"/>
            <p:extLst>
              <p:ext uri="{D42A27DB-BD31-4B8C-83A1-F6EECF244321}">
                <p14:modId xmlns:p14="http://schemas.microsoft.com/office/powerpoint/2010/main" val="305656550"/>
              </p:ext>
            </p:extLst>
          </p:nvPr>
        </p:nvGraphicFramePr>
        <p:xfrm>
          <a:off x="323850" y="1088249"/>
          <a:ext cx="8515350" cy="3600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7509330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9D13-44AC-8885-B430-4122E17F297C}"/>
              </a:ext>
            </a:extLst>
          </p:cNvPr>
          <p:cNvSpPr>
            <a:spLocks noGrp="1"/>
          </p:cNvSpPr>
          <p:nvPr>
            <p:ph type="title"/>
          </p:nvPr>
        </p:nvSpPr>
        <p:spPr/>
        <p:txBody>
          <a:bodyPr>
            <a:normAutofit fontScale="90000"/>
          </a:bodyPr>
          <a:lstStyle/>
          <a:p>
            <a:r>
              <a:rPr lang="en-US" dirty="0"/>
              <a:t>Treating Cryptococcal Meningitis – </a:t>
            </a:r>
            <a:r>
              <a:rPr lang="en-US" i="1" dirty="0"/>
              <a:t>Preferred Induction Regimen</a:t>
            </a:r>
          </a:p>
        </p:txBody>
      </p:sp>
      <p:graphicFrame>
        <p:nvGraphicFramePr>
          <p:cNvPr id="5" name="Table 5">
            <a:extLst>
              <a:ext uri="{FF2B5EF4-FFF2-40B4-BE49-F238E27FC236}">
                <a16:creationId xmlns:a16="http://schemas.microsoft.com/office/drawing/2014/main" id="{12C8AC12-DC42-8891-6A16-A2F82EB6BFE7}"/>
              </a:ext>
            </a:extLst>
          </p:cNvPr>
          <p:cNvGraphicFramePr>
            <a:graphicFrameLocks noGrp="1"/>
          </p:cNvGraphicFramePr>
          <p:nvPr>
            <p:ph sz="half" idx="2"/>
          </p:nvPr>
        </p:nvGraphicFramePr>
        <p:xfrm>
          <a:off x="245194" y="1076071"/>
          <a:ext cx="8686799" cy="3111373"/>
        </p:xfrm>
        <a:graphic>
          <a:graphicData uri="http://schemas.openxmlformats.org/drawingml/2006/table">
            <a:tbl>
              <a:tblPr firstRow="1" bandRow="1">
                <a:tableStyleId>{5C22544A-7EE6-4342-B048-85BDC9FD1C3A}</a:tableStyleId>
              </a:tblPr>
              <a:tblGrid>
                <a:gridCol w="1711425">
                  <a:extLst>
                    <a:ext uri="{9D8B030D-6E8A-4147-A177-3AD203B41FA5}">
                      <a16:colId xmlns:a16="http://schemas.microsoft.com/office/drawing/2014/main" val="831880016"/>
                    </a:ext>
                  </a:extLst>
                </a:gridCol>
                <a:gridCol w="3460955">
                  <a:extLst>
                    <a:ext uri="{9D8B030D-6E8A-4147-A177-3AD203B41FA5}">
                      <a16:colId xmlns:a16="http://schemas.microsoft.com/office/drawing/2014/main" val="620812731"/>
                    </a:ext>
                  </a:extLst>
                </a:gridCol>
                <a:gridCol w="3514419">
                  <a:extLst>
                    <a:ext uri="{9D8B030D-6E8A-4147-A177-3AD203B41FA5}">
                      <a16:colId xmlns:a16="http://schemas.microsoft.com/office/drawing/2014/main" val="1915514750"/>
                    </a:ext>
                  </a:extLst>
                </a:gridCol>
              </a:tblGrid>
              <a:tr h="370840">
                <a:tc>
                  <a:txBody>
                    <a:bodyPr/>
                    <a:lstStyle/>
                    <a:p>
                      <a:endParaRPr lang="en-US" dirty="0">
                        <a:latin typeface="Arial" panose="020B0604020202020204" pitchFamily="34" charset="0"/>
                        <a:cs typeface="Arial" panose="020B0604020202020204" pitchFamily="34" charset="0"/>
                      </a:endParaRPr>
                    </a:p>
                  </a:txBody>
                  <a:tcPr>
                    <a:solidFill>
                      <a:schemeClr val="tx1">
                        <a:lumMod val="65000"/>
                        <a:lumOff val="35000"/>
                      </a:schemeClr>
                    </a:solidFill>
                  </a:tcPr>
                </a:tc>
                <a:tc>
                  <a:txBody>
                    <a:bodyPr/>
                    <a:lstStyle/>
                    <a:p>
                      <a:pPr algn="l">
                        <a:lnSpc>
                          <a:spcPts val="2100"/>
                        </a:lnSpc>
                      </a:pPr>
                      <a:r>
                        <a:rPr lang="en-US" sz="1600" dirty="0">
                          <a:latin typeface="Arial" panose="020B0604020202020204" pitchFamily="34" charset="0"/>
                          <a:cs typeface="Arial" panose="020B0604020202020204" pitchFamily="34" charset="0"/>
                        </a:rPr>
                        <a:t>Old Recommendation</a:t>
                      </a:r>
                    </a:p>
                  </a:txBody>
                  <a:tcPr marT="91440" marB="91440">
                    <a:solidFill>
                      <a:srgbClr val="0070C0"/>
                    </a:solidFill>
                  </a:tcPr>
                </a:tc>
                <a:tc>
                  <a:txBody>
                    <a:bodyPr/>
                    <a:lstStyle/>
                    <a:p>
                      <a:pPr algn="l">
                        <a:lnSpc>
                          <a:spcPts val="2100"/>
                        </a:lnSpc>
                      </a:pPr>
                      <a:r>
                        <a:rPr lang="en-US" sz="1600" dirty="0">
                          <a:latin typeface="Arial" panose="020B0604020202020204" pitchFamily="34" charset="0"/>
                          <a:cs typeface="Arial" panose="020B0604020202020204" pitchFamily="34" charset="0"/>
                        </a:rPr>
                        <a:t>New Recommendation</a:t>
                      </a:r>
                    </a:p>
                  </a:txBody>
                  <a:tcPr marT="91440" marB="91440">
                    <a:solidFill>
                      <a:srgbClr val="7F6000"/>
                    </a:solidFill>
                  </a:tcPr>
                </a:tc>
                <a:extLst>
                  <a:ext uri="{0D108BD9-81ED-4DB2-BD59-A6C34878D82A}">
                    <a16:rowId xmlns:a16="http://schemas.microsoft.com/office/drawing/2014/main" val="3884040211"/>
                  </a:ext>
                </a:extLst>
              </a:tr>
              <a:tr h="565109">
                <a:tc>
                  <a:txBody>
                    <a:bodyPr/>
                    <a:lstStyle/>
                    <a:p>
                      <a:endParaRPr lang="en-US" sz="1600" b="1" i="0" kern="1200" dirty="0">
                        <a:solidFill>
                          <a:schemeClr val="dk1"/>
                        </a:solidFill>
                        <a:effectLst/>
                        <a:latin typeface="Arial" panose="020B0604020202020204" pitchFamily="34" charset="0"/>
                        <a:ea typeface="+mn-ea"/>
                        <a:cs typeface="Arial" panose="020B0604020202020204" pitchFamily="34" charset="0"/>
                      </a:endParaRPr>
                    </a:p>
                    <a:p>
                      <a:r>
                        <a:rPr lang="en-US" sz="1600" b="1" i="0" kern="1200" dirty="0">
                          <a:solidFill>
                            <a:schemeClr val="dk1"/>
                          </a:solidFill>
                          <a:effectLst/>
                          <a:latin typeface="Arial" panose="020B0604020202020204" pitchFamily="34" charset="0"/>
                          <a:ea typeface="+mn-ea"/>
                          <a:cs typeface="Arial" panose="020B0604020202020204" pitchFamily="34" charset="0"/>
                        </a:rPr>
                        <a:t>Induction</a:t>
                      </a:r>
                    </a:p>
                    <a:p>
                      <a:r>
                        <a:rPr lang="en-US" sz="1400" b="0" i="0" kern="1200" dirty="0">
                          <a:solidFill>
                            <a:schemeClr val="dk1"/>
                          </a:solidFill>
                          <a:effectLst/>
                          <a:latin typeface="Arial" panose="020B0604020202020204" pitchFamily="34" charset="0"/>
                          <a:ea typeface="+mn-ea"/>
                          <a:cs typeface="Arial" panose="020B0604020202020204" pitchFamily="34" charset="0"/>
                        </a:rPr>
                        <a:t>(Duration 2 weeks)</a:t>
                      </a:r>
                      <a:endParaRPr lang="en-US" sz="1400" b="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endParaRPr lang="en-US" sz="1600" b="0" i="1" kern="1200" dirty="0">
                        <a:solidFill>
                          <a:schemeClr val="dk1"/>
                        </a:solidFill>
                        <a:effectLst/>
                        <a:latin typeface="Arial" panose="020B0604020202020204" pitchFamily="34" charset="0"/>
                        <a:ea typeface="+mn-ea"/>
                        <a:cs typeface="Arial" panose="020B0604020202020204" pitchFamily="34" charset="0"/>
                      </a:endParaRPr>
                    </a:p>
                    <a:p>
                      <a:r>
                        <a:rPr lang="en-US" sz="1600" b="0" i="0" kern="1200" dirty="0">
                          <a:solidFill>
                            <a:schemeClr val="dk1"/>
                          </a:solidFill>
                          <a:effectLst/>
                          <a:latin typeface="Arial" panose="020B0604020202020204" pitchFamily="34" charset="0"/>
                          <a:ea typeface="+mn-ea"/>
                          <a:cs typeface="Arial" panose="020B0604020202020204" pitchFamily="34" charset="0"/>
                        </a:rPr>
                        <a:t>Liposomal amphotericin B 3–4 mg/kg IV once daily </a:t>
                      </a:r>
                      <a:r>
                        <a:rPr lang="en-US" sz="1600" b="0" i="1" kern="1200" dirty="0">
                          <a:solidFill>
                            <a:schemeClr val="dk1"/>
                          </a:solidFill>
                          <a:effectLst/>
                          <a:latin typeface="Arial" panose="020B0604020202020204" pitchFamily="34" charset="0"/>
                          <a:ea typeface="+mn-ea"/>
                          <a:cs typeface="Arial" panose="020B0604020202020204" pitchFamily="34" charset="0"/>
                        </a:rPr>
                        <a:t>plus</a:t>
                      </a:r>
                      <a:r>
                        <a:rPr lang="en-US" sz="1600" b="0" i="0" kern="1200" dirty="0">
                          <a:solidFill>
                            <a:schemeClr val="dk1"/>
                          </a:solidFill>
                          <a:effectLst/>
                          <a:latin typeface="Arial" panose="020B0604020202020204" pitchFamily="34" charset="0"/>
                          <a:ea typeface="+mn-ea"/>
                          <a:cs typeface="Arial" panose="020B0604020202020204" pitchFamily="34" charset="0"/>
                        </a:rPr>
                        <a:t> flucytosine 25 mg/kg PO four times a day (</a:t>
                      </a:r>
                      <a:r>
                        <a:rPr lang="en-US" sz="1600" b="1" i="0" kern="1200" dirty="0">
                          <a:solidFill>
                            <a:schemeClr val="dk1"/>
                          </a:solidFill>
                          <a:effectLst/>
                          <a:latin typeface="Arial" panose="020B0604020202020204" pitchFamily="34" charset="0"/>
                          <a:ea typeface="+mn-ea"/>
                          <a:cs typeface="Arial" panose="020B0604020202020204" pitchFamily="34" charset="0"/>
                        </a:rPr>
                        <a:t>AI</a:t>
                      </a:r>
                      <a:r>
                        <a:rPr lang="en-US" sz="1600" b="0" i="0" kern="1200" dirty="0">
                          <a:solidFill>
                            <a:schemeClr val="dk1"/>
                          </a:solidFill>
                          <a:effectLst/>
                          <a:latin typeface="Arial" panose="020B0604020202020204" pitchFamily="34" charset="0"/>
                          <a:ea typeface="+mn-ea"/>
                          <a:cs typeface="Arial" panose="020B0604020202020204" pitchFamily="34" charset="0"/>
                        </a:rPr>
                        <a:t>)</a:t>
                      </a:r>
                    </a:p>
                    <a:p>
                      <a:pPr>
                        <a:spcBef>
                          <a:spcPts val="600"/>
                        </a:spcBef>
                        <a:spcAft>
                          <a:spcPts val="600"/>
                        </a:spcAft>
                      </a:pPr>
                      <a:r>
                        <a:rPr lang="en-US" sz="1600" b="0" i="1" kern="1200" dirty="0">
                          <a:solidFill>
                            <a:schemeClr val="dk1"/>
                          </a:solidFill>
                          <a:effectLst/>
                          <a:latin typeface="Arial" panose="020B0604020202020204" pitchFamily="34" charset="0"/>
                          <a:ea typeface="+mn-ea"/>
                          <a:cs typeface="Arial" panose="020B0604020202020204" pitchFamily="34" charset="0"/>
                        </a:rPr>
                        <a:t>    or</a:t>
                      </a:r>
                    </a:p>
                    <a:p>
                      <a:r>
                        <a:rPr lang="en-US" sz="1600" b="0" i="0" kern="1200" dirty="0">
                          <a:solidFill>
                            <a:schemeClr val="dk1"/>
                          </a:solidFill>
                          <a:effectLst/>
                          <a:latin typeface="Arial" panose="020B0604020202020204" pitchFamily="34" charset="0"/>
                          <a:ea typeface="+mn-ea"/>
                          <a:cs typeface="Arial" panose="020B0604020202020204" pitchFamily="34" charset="0"/>
                        </a:rPr>
                        <a:t>Amphotericin B deoxycholate 0.7–1.0 mg/kg IV once daily </a:t>
                      </a:r>
                      <a:r>
                        <a:rPr lang="en-US" sz="1600" b="0" i="1" kern="1200" dirty="0">
                          <a:solidFill>
                            <a:schemeClr val="dk1"/>
                          </a:solidFill>
                          <a:effectLst/>
                          <a:latin typeface="Arial" panose="020B0604020202020204" pitchFamily="34" charset="0"/>
                          <a:ea typeface="+mn-ea"/>
                          <a:cs typeface="Arial" panose="020B0604020202020204" pitchFamily="34" charset="0"/>
                        </a:rPr>
                        <a:t>plus</a:t>
                      </a:r>
                      <a:r>
                        <a:rPr lang="en-US" sz="1600" b="0" i="0" kern="1200" dirty="0">
                          <a:solidFill>
                            <a:schemeClr val="dk1"/>
                          </a:solidFill>
                          <a:effectLst/>
                          <a:latin typeface="Arial" panose="020B0604020202020204" pitchFamily="34" charset="0"/>
                          <a:ea typeface="+mn-ea"/>
                          <a:cs typeface="Arial" panose="020B0604020202020204" pitchFamily="34" charset="0"/>
                        </a:rPr>
                        <a:t> flucytosine 25 mg/kg PO four times a day (</a:t>
                      </a:r>
                      <a:r>
                        <a:rPr lang="en-US" sz="1600" b="1" i="0" kern="1200" dirty="0">
                          <a:solidFill>
                            <a:schemeClr val="dk1"/>
                          </a:solidFill>
                          <a:effectLst/>
                          <a:latin typeface="Arial" panose="020B0604020202020204" pitchFamily="34" charset="0"/>
                          <a:ea typeface="+mn-ea"/>
                          <a:cs typeface="Arial" panose="020B0604020202020204" pitchFamily="34" charset="0"/>
                        </a:rPr>
                        <a:t>AI</a:t>
                      </a:r>
                      <a:r>
                        <a:rPr lang="en-US" sz="1600" b="0" i="0" kern="1200" dirty="0">
                          <a:solidFill>
                            <a:schemeClr val="dk1"/>
                          </a:solidFill>
                          <a:effectLst/>
                          <a:latin typeface="Arial" panose="020B0604020202020204" pitchFamily="34" charset="0"/>
                          <a:ea typeface="+mn-ea"/>
                          <a:cs typeface="Arial" panose="020B0604020202020204" pitchFamily="34" charset="0"/>
                        </a:rPr>
                        <a:t>)—if cost is an issue and the risk of renal dysfunction is low.</a:t>
                      </a:r>
                    </a:p>
                  </a:txBody>
                  <a:tcPr>
                    <a:solidFill>
                      <a:srgbClr val="0070C0">
                        <a:alpha val="10000"/>
                      </a:srgbClr>
                    </a:solidFill>
                  </a:tcPr>
                </a:tc>
                <a:tc>
                  <a:txBody>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No change</a:t>
                      </a:r>
                    </a:p>
                  </a:txBody>
                  <a:tcPr>
                    <a:solidFill>
                      <a:srgbClr val="7F6000">
                        <a:alpha val="10000"/>
                      </a:srgbClr>
                    </a:solidFill>
                  </a:tcPr>
                </a:tc>
                <a:extLst>
                  <a:ext uri="{0D108BD9-81ED-4DB2-BD59-A6C34878D82A}">
                    <a16:rowId xmlns:a16="http://schemas.microsoft.com/office/drawing/2014/main" val="1794399048"/>
                  </a:ext>
                </a:extLst>
              </a:tr>
            </a:tbl>
          </a:graphicData>
        </a:graphic>
      </p:graphicFrame>
      <p:sp>
        <p:nvSpPr>
          <p:cNvPr id="4" name="Text Placeholder 2">
            <a:extLst>
              <a:ext uri="{FF2B5EF4-FFF2-40B4-BE49-F238E27FC236}">
                <a16:creationId xmlns:a16="http://schemas.microsoft.com/office/drawing/2014/main" id="{2447A252-88E8-7C2D-F515-7A6854C88928}"/>
              </a:ext>
            </a:extLst>
          </p:cNvPr>
          <p:cNvSpPr>
            <a:spLocks noGrp="1"/>
          </p:cNvSpPr>
          <p:nvPr>
            <p:ph type="body" sz="quarter" idx="14"/>
          </p:nvPr>
        </p:nvSpPr>
        <p:spPr/>
        <p:txBody>
          <a:bodyPr/>
          <a:lstStyle/>
          <a:p>
            <a:r>
              <a:rPr lang="en-US" dirty="0"/>
              <a:t>Source: HHS. Opportunistic Infections Guidelines. Cryptococcosis. July 1, 2021.</a:t>
            </a:r>
          </a:p>
          <a:p>
            <a:endParaRPr lang="en-US" dirty="0"/>
          </a:p>
        </p:txBody>
      </p:sp>
    </p:spTree>
    <p:extLst>
      <p:ext uri="{BB962C8B-B14F-4D97-AF65-F5344CB8AC3E}">
        <p14:creationId xmlns:p14="http://schemas.microsoft.com/office/powerpoint/2010/main" val="128952723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9D13-44AC-8885-B430-4122E17F297C}"/>
              </a:ext>
            </a:extLst>
          </p:cNvPr>
          <p:cNvSpPr>
            <a:spLocks noGrp="1"/>
          </p:cNvSpPr>
          <p:nvPr>
            <p:ph type="title"/>
          </p:nvPr>
        </p:nvSpPr>
        <p:spPr>
          <a:xfrm>
            <a:off x="209550" y="89379"/>
            <a:ext cx="8820150" cy="818388"/>
          </a:xfrm>
        </p:spPr>
        <p:txBody>
          <a:bodyPr>
            <a:normAutofit fontScale="90000"/>
          </a:bodyPr>
          <a:lstStyle/>
          <a:p>
            <a:r>
              <a:rPr lang="en-US" dirty="0"/>
              <a:t>Treating Cryptococcal Meningitis – </a:t>
            </a:r>
            <a:r>
              <a:rPr lang="en-US" i="1" dirty="0"/>
              <a:t>Preferred Consolidation Regimen</a:t>
            </a:r>
          </a:p>
        </p:txBody>
      </p:sp>
      <p:graphicFrame>
        <p:nvGraphicFramePr>
          <p:cNvPr id="5" name="Table 5">
            <a:extLst>
              <a:ext uri="{FF2B5EF4-FFF2-40B4-BE49-F238E27FC236}">
                <a16:creationId xmlns:a16="http://schemas.microsoft.com/office/drawing/2014/main" id="{12C8AC12-DC42-8891-6A16-A2F82EB6BFE7}"/>
              </a:ext>
            </a:extLst>
          </p:cNvPr>
          <p:cNvGraphicFramePr>
            <a:graphicFrameLocks noGrp="1"/>
          </p:cNvGraphicFramePr>
          <p:nvPr>
            <p:ph sz="half" idx="2"/>
            <p:extLst>
              <p:ext uri="{D42A27DB-BD31-4B8C-83A1-F6EECF244321}">
                <p14:modId xmlns:p14="http://schemas.microsoft.com/office/powerpoint/2010/main" val="3173071657"/>
              </p:ext>
            </p:extLst>
          </p:nvPr>
        </p:nvGraphicFramePr>
        <p:xfrm>
          <a:off x="229418" y="1135062"/>
          <a:ext cx="8686801" cy="2248225"/>
        </p:xfrm>
        <a:graphic>
          <a:graphicData uri="http://schemas.openxmlformats.org/drawingml/2006/table">
            <a:tbl>
              <a:tblPr firstRow="1" bandRow="1">
                <a:tableStyleId>{5C22544A-7EE6-4342-B048-85BDC9FD1C3A}</a:tableStyleId>
              </a:tblPr>
              <a:tblGrid>
                <a:gridCol w="1785649">
                  <a:extLst>
                    <a:ext uri="{9D8B030D-6E8A-4147-A177-3AD203B41FA5}">
                      <a16:colId xmlns:a16="http://schemas.microsoft.com/office/drawing/2014/main" val="831880016"/>
                    </a:ext>
                  </a:extLst>
                </a:gridCol>
                <a:gridCol w="3450576">
                  <a:extLst>
                    <a:ext uri="{9D8B030D-6E8A-4147-A177-3AD203B41FA5}">
                      <a16:colId xmlns:a16="http://schemas.microsoft.com/office/drawing/2014/main" val="620812731"/>
                    </a:ext>
                  </a:extLst>
                </a:gridCol>
                <a:gridCol w="3450576">
                  <a:extLst>
                    <a:ext uri="{9D8B030D-6E8A-4147-A177-3AD203B41FA5}">
                      <a16:colId xmlns:a16="http://schemas.microsoft.com/office/drawing/2014/main" val="4148056015"/>
                    </a:ext>
                  </a:extLst>
                </a:gridCol>
              </a:tblGrid>
              <a:tr h="427677">
                <a:tc>
                  <a:txBody>
                    <a:bodyPr/>
                    <a:lstStyle/>
                    <a:p>
                      <a:pPr>
                        <a:lnSpc>
                          <a:spcPts val="1800"/>
                        </a:lnSpc>
                      </a:pPr>
                      <a:endParaRPr lang="en-US" dirty="0">
                        <a:latin typeface="Arial" panose="020B0604020202020204" pitchFamily="34" charset="0"/>
                        <a:cs typeface="Arial" panose="020B0604020202020204" pitchFamily="34" charset="0"/>
                      </a:endParaRPr>
                    </a:p>
                  </a:txBody>
                  <a:tcPr>
                    <a:solidFill>
                      <a:schemeClr val="tx1">
                        <a:lumMod val="65000"/>
                        <a:lumOff val="35000"/>
                      </a:schemeClr>
                    </a:solidFill>
                  </a:tcPr>
                </a:tc>
                <a:tc>
                  <a:txBody>
                    <a:bodyPr/>
                    <a:lstStyle/>
                    <a:p>
                      <a:pPr algn="l">
                        <a:lnSpc>
                          <a:spcPts val="2100"/>
                        </a:lnSpc>
                      </a:pPr>
                      <a:r>
                        <a:rPr lang="en-US" sz="1600" dirty="0">
                          <a:latin typeface="Arial" panose="020B0604020202020204" pitchFamily="34" charset="0"/>
                          <a:cs typeface="Arial" panose="020B0604020202020204" pitchFamily="34" charset="0"/>
                        </a:rPr>
                        <a:t>Old Recommendation</a:t>
                      </a:r>
                    </a:p>
                  </a:txBody>
                  <a:tcPr marT="91440" marB="91440">
                    <a:solidFill>
                      <a:srgbClr val="0070C0"/>
                    </a:solidFill>
                  </a:tcPr>
                </a:tc>
                <a:tc>
                  <a:txBody>
                    <a:bodyPr/>
                    <a:lstStyle/>
                    <a:p>
                      <a:pPr algn="l">
                        <a:lnSpc>
                          <a:spcPts val="2100"/>
                        </a:lnSpc>
                      </a:pPr>
                      <a:r>
                        <a:rPr lang="en-US" sz="1600" dirty="0">
                          <a:latin typeface="Arial" panose="020B0604020202020204" pitchFamily="34" charset="0"/>
                          <a:cs typeface="Arial" panose="020B0604020202020204" pitchFamily="34" charset="0"/>
                        </a:rPr>
                        <a:t>New Recommendation</a:t>
                      </a:r>
                    </a:p>
                  </a:txBody>
                  <a:tcPr marT="91440" marB="91440">
                    <a:solidFill>
                      <a:srgbClr val="7F6000"/>
                    </a:solidFill>
                  </a:tcPr>
                </a:tc>
                <a:extLst>
                  <a:ext uri="{0D108BD9-81ED-4DB2-BD59-A6C34878D82A}">
                    <a16:rowId xmlns:a16="http://schemas.microsoft.com/office/drawing/2014/main" val="3884040211"/>
                  </a:ext>
                </a:extLst>
              </a:tr>
              <a:tr h="1819092">
                <a:tc>
                  <a:txBody>
                    <a:bodyPr/>
                    <a:lstStyle/>
                    <a:p>
                      <a:endParaRPr lang="en-US" sz="1600" b="1" i="0" kern="1200" dirty="0">
                        <a:solidFill>
                          <a:schemeClr val="dk1"/>
                        </a:solidFill>
                        <a:effectLst/>
                        <a:latin typeface="Arial" panose="020B0604020202020204" pitchFamily="34" charset="0"/>
                        <a:ea typeface="+mn-ea"/>
                        <a:cs typeface="Arial" panose="020B0604020202020204" pitchFamily="34" charset="0"/>
                      </a:endParaRPr>
                    </a:p>
                    <a:p>
                      <a:r>
                        <a:rPr lang="en-US" sz="1600" b="1" i="0" kern="1200" dirty="0">
                          <a:solidFill>
                            <a:schemeClr val="dk1"/>
                          </a:solidFill>
                          <a:effectLst/>
                          <a:latin typeface="Arial" panose="020B0604020202020204" pitchFamily="34" charset="0"/>
                          <a:ea typeface="+mn-ea"/>
                          <a:cs typeface="Arial" panose="020B0604020202020204" pitchFamily="34" charset="0"/>
                        </a:rPr>
                        <a:t>Consolidation</a:t>
                      </a:r>
                    </a:p>
                    <a:p>
                      <a:r>
                        <a:rPr lang="en-US" sz="1400" b="0" i="0" kern="1200" dirty="0">
                          <a:solidFill>
                            <a:schemeClr val="dk1"/>
                          </a:solidFill>
                          <a:effectLst/>
                          <a:latin typeface="Arial" panose="020B0604020202020204" pitchFamily="34" charset="0"/>
                          <a:ea typeface="+mn-ea"/>
                          <a:cs typeface="Arial" panose="020B0604020202020204" pitchFamily="34" charset="0"/>
                        </a:rPr>
                        <a:t>(Duration ≥8 weeks)</a:t>
                      </a:r>
                    </a:p>
                  </a:txBody>
                  <a:tcPr>
                    <a:solidFill>
                      <a:schemeClr val="bg1">
                        <a:lumMod val="85000"/>
                      </a:schemeClr>
                    </a:solidFill>
                  </a:tcPr>
                </a:tc>
                <a:tc>
                  <a:txBody>
                    <a:bodyPr/>
                    <a:lstStyle/>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Fluconazole </a:t>
                      </a:r>
                      <a:r>
                        <a:rPr lang="en-US" sz="1600" b="1" dirty="0">
                          <a:latin typeface="Arial" panose="020B0604020202020204" pitchFamily="34" charset="0"/>
                          <a:cs typeface="Arial" panose="020B0604020202020204" pitchFamily="34" charset="0"/>
                        </a:rPr>
                        <a:t>400 mg </a:t>
                      </a:r>
                      <a:r>
                        <a:rPr lang="en-US" sz="1600" dirty="0">
                          <a:latin typeface="Arial" panose="020B0604020202020204" pitchFamily="34" charset="0"/>
                          <a:cs typeface="Arial" panose="020B0604020202020204" pitchFamily="34" charset="0"/>
                        </a:rPr>
                        <a:t>PO once daily</a:t>
                      </a:r>
                    </a:p>
                  </a:txBody>
                  <a:tcPr>
                    <a:solidFill>
                      <a:srgbClr val="0070C0">
                        <a:alpha val="10000"/>
                      </a:srgbClr>
                    </a:solidFill>
                  </a:tcPr>
                </a:tc>
                <a:tc>
                  <a:txBody>
                    <a:bodyPr/>
                    <a:lstStyle/>
                    <a:p>
                      <a:endParaRPr lang="en-US" sz="1600" b="1" dirty="0">
                        <a:latin typeface="Arial" panose="020B0604020202020204" pitchFamily="34" charset="0"/>
                        <a:cs typeface="Arial" panose="020B0604020202020204" pitchFamily="34" charset="0"/>
                      </a:endParaRPr>
                    </a:p>
                    <a:p>
                      <a:r>
                        <a:rPr lang="en-US" sz="1600" b="0" dirty="0">
                          <a:solidFill>
                            <a:schemeClr val="tx1"/>
                          </a:solidFill>
                          <a:latin typeface="Arial" panose="020B0604020202020204" pitchFamily="34" charset="0"/>
                          <a:cs typeface="Arial" panose="020B0604020202020204" pitchFamily="34" charset="0"/>
                        </a:rPr>
                        <a:t>Fluconazole </a:t>
                      </a:r>
                      <a:r>
                        <a:rPr lang="en-US" sz="1600" b="1" dirty="0">
                          <a:solidFill>
                            <a:schemeClr val="tx1"/>
                          </a:solidFill>
                          <a:latin typeface="Arial" panose="020B0604020202020204" pitchFamily="34" charset="0"/>
                          <a:cs typeface="Arial" panose="020B0604020202020204" pitchFamily="34" charset="0"/>
                        </a:rPr>
                        <a:t>800 mg </a:t>
                      </a:r>
                      <a:r>
                        <a:rPr lang="en-US" sz="1600" b="0" dirty="0">
                          <a:solidFill>
                            <a:schemeClr val="tx1"/>
                          </a:solidFill>
                          <a:latin typeface="Arial" panose="020B0604020202020204" pitchFamily="34" charset="0"/>
                          <a:cs typeface="Arial" panose="020B0604020202020204" pitchFamily="34" charset="0"/>
                        </a:rPr>
                        <a:t>PO once daily (</a:t>
                      </a:r>
                      <a:r>
                        <a:rPr lang="en-US" sz="1600" b="1" dirty="0">
                          <a:solidFill>
                            <a:schemeClr val="tx1"/>
                          </a:solidFill>
                          <a:latin typeface="Arial" panose="020B0604020202020204" pitchFamily="34" charset="0"/>
                          <a:cs typeface="Arial" panose="020B0604020202020204" pitchFamily="34" charset="0"/>
                        </a:rPr>
                        <a:t>AI</a:t>
                      </a:r>
                      <a:r>
                        <a:rPr lang="en-US" sz="1600" b="0" dirty="0">
                          <a:solidFill>
                            <a:schemeClr val="tx1"/>
                          </a:solidFill>
                          <a:latin typeface="Arial" panose="020B0604020202020204" pitchFamily="34" charset="0"/>
                          <a:cs typeface="Arial" panose="020B0604020202020204" pitchFamily="34" charset="0"/>
                        </a:rPr>
                        <a:t>)*</a:t>
                      </a:r>
                    </a:p>
                    <a:p>
                      <a:endParaRPr lang="en-US" sz="1600" b="0" dirty="0">
                        <a:solidFill>
                          <a:schemeClr val="tx1"/>
                        </a:solidFill>
                        <a:latin typeface="Arial" panose="020B0604020202020204" pitchFamily="34" charset="0"/>
                        <a:cs typeface="Arial" panose="020B0604020202020204" pitchFamily="34" charset="0"/>
                      </a:endParaRPr>
                    </a:p>
                    <a:p>
                      <a:r>
                        <a:rPr lang="en-US" sz="1400" b="0" dirty="0">
                          <a:solidFill>
                            <a:schemeClr val="tx1"/>
                          </a:solidFill>
                          <a:latin typeface="Arial" panose="020B0604020202020204" pitchFamily="34" charset="0"/>
                          <a:cs typeface="Arial" panose="020B0604020202020204" pitchFamily="34" charset="0"/>
                        </a:rPr>
                        <a:t>*IF CSF cultures remain negative, then the consolidation fluconazole dose can be reduced to 400 mg once daily</a:t>
                      </a:r>
                    </a:p>
                  </a:txBody>
                  <a:tcPr>
                    <a:solidFill>
                      <a:srgbClr val="7F6000">
                        <a:alpha val="10000"/>
                      </a:srgbClr>
                    </a:solidFill>
                  </a:tcPr>
                </a:tc>
                <a:extLst>
                  <a:ext uri="{0D108BD9-81ED-4DB2-BD59-A6C34878D82A}">
                    <a16:rowId xmlns:a16="http://schemas.microsoft.com/office/drawing/2014/main" val="2108584528"/>
                  </a:ext>
                </a:extLst>
              </a:tr>
            </a:tbl>
          </a:graphicData>
        </a:graphic>
      </p:graphicFrame>
      <p:sp>
        <p:nvSpPr>
          <p:cNvPr id="6" name="Text Placeholder 2">
            <a:extLst>
              <a:ext uri="{FF2B5EF4-FFF2-40B4-BE49-F238E27FC236}">
                <a16:creationId xmlns:a16="http://schemas.microsoft.com/office/drawing/2014/main" id="{12FE8F9E-F360-2EA2-DD37-6EEE86ED60C4}"/>
              </a:ext>
            </a:extLst>
          </p:cNvPr>
          <p:cNvSpPr>
            <a:spLocks noGrp="1"/>
          </p:cNvSpPr>
          <p:nvPr>
            <p:ph type="body" sz="quarter" idx="14"/>
          </p:nvPr>
        </p:nvSpPr>
        <p:spPr>
          <a:xfrm>
            <a:off x="323850" y="4869181"/>
            <a:ext cx="7357838" cy="240029"/>
          </a:xfrm>
        </p:spPr>
        <p:txBody>
          <a:bodyPr/>
          <a:lstStyle/>
          <a:p>
            <a:r>
              <a:rPr lang="en-US" dirty="0"/>
              <a:t>Source: HHS. Opportunistic Infections Guidelines. Cryptococcosis. July 1, 2021.</a:t>
            </a:r>
          </a:p>
          <a:p>
            <a:endParaRPr lang="en-US" dirty="0"/>
          </a:p>
        </p:txBody>
      </p:sp>
    </p:spTree>
    <p:extLst>
      <p:ext uri="{BB962C8B-B14F-4D97-AF65-F5344CB8AC3E}">
        <p14:creationId xmlns:p14="http://schemas.microsoft.com/office/powerpoint/2010/main" val="13401390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9D13-44AC-8885-B430-4122E17F297C}"/>
              </a:ext>
            </a:extLst>
          </p:cNvPr>
          <p:cNvSpPr>
            <a:spLocks noGrp="1"/>
          </p:cNvSpPr>
          <p:nvPr>
            <p:ph type="title"/>
          </p:nvPr>
        </p:nvSpPr>
        <p:spPr/>
        <p:txBody>
          <a:bodyPr>
            <a:normAutofit fontScale="90000"/>
          </a:bodyPr>
          <a:lstStyle/>
          <a:p>
            <a:r>
              <a:rPr lang="en-US" dirty="0"/>
              <a:t>Treating Cryptococcal Meningitis – </a:t>
            </a:r>
            <a:r>
              <a:rPr lang="en-US" i="1" dirty="0"/>
              <a:t>Management of Persistently Positive CSF Cultures after Induction Therapy</a:t>
            </a:r>
          </a:p>
        </p:txBody>
      </p:sp>
      <p:sp>
        <p:nvSpPr>
          <p:cNvPr id="8" name="Text Placeholder 2">
            <a:extLst>
              <a:ext uri="{FF2B5EF4-FFF2-40B4-BE49-F238E27FC236}">
                <a16:creationId xmlns:a16="http://schemas.microsoft.com/office/drawing/2014/main" id="{55218BE5-70C5-1EBB-7CC7-39B19D806B0C}"/>
              </a:ext>
            </a:extLst>
          </p:cNvPr>
          <p:cNvSpPr>
            <a:spLocks noGrp="1"/>
          </p:cNvSpPr>
          <p:nvPr>
            <p:ph type="body" sz="quarter" idx="14"/>
          </p:nvPr>
        </p:nvSpPr>
        <p:spPr/>
        <p:txBody>
          <a:bodyPr/>
          <a:lstStyle/>
          <a:p>
            <a:r>
              <a:rPr lang="en-US" dirty="0"/>
              <a:t>Source: HHS. Opportunistic Infections Guidelines. Cryptococcosis. July 1, 2021.</a:t>
            </a:r>
          </a:p>
        </p:txBody>
      </p:sp>
      <p:graphicFrame>
        <p:nvGraphicFramePr>
          <p:cNvPr id="5" name="Table 5">
            <a:extLst>
              <a:ext uri="{FF2B5EF4-FFF2-40B4-BE49-F238E27FC236}">
                <a16:creationId xmlns:a16="http://schemas.microsoft.com/office/drawing/2014/main" id="{12C8AC12-DC42-8891-6A16-A2F82EB6BFE7}"/>
              </a:ext>
            </a:extLst>
          </p:cNvPr>
          <p:cNvGraphicFramePr>
            <a:graphicFrameLocks noGrp="1"/>
          </p:cNvGraphicFramePr>
          <p:nvPr>
            <p:ph sz="half" idx="2"/>
          </p:nvPr>
        </p:nvGraphicFramePr>
        <p:xfrm>
          <a:off x="323850" y="1135063"/>
          <a:ext cx="8515348" cy="2651760"/>
        </p:xfrm>
        <a:graphic>
          <a:graphicData uri="http://schemas.openxmlformats.org/drawingml/2006/table">
            <a:tbl>
              <a:tblPr firstRow="1" bandRow="1">
                <a:tableStyleId>{5C22544A-7EE6-4342-B048-85BDC9FD1C3A}</a:tableStyleId>
              </a:tblPr>
              <a:tblGrid>
                <a:gridCol w="2502721">
                  <a:extLst>
                    <a:ext uri="{9D8B030D-6E8A-4147-A177-3AD203B41FA5}">
                      <a16:colId xmlns:a16="http://schemas.microsoft.com/office/drawing/2014/main" val="831880016"/>
                    </a:ext>
                  </a:extLst>
                </a:gridCol>
                <a:gridCol w="2769729">
                  <a:extLst>
                    <a:ext uri="{9D8B030D-6E8A-4147-A177-3AD203B41FA5}">
                      <a16:colId xmlns:a16="http://schemas.microsoft.com/office/drawing/2014/main" val="620812731"/>
                    </a:ext>
                  </a:extLst>
                </a:gridCol>
                <a:gridCol w="3242898">
                  <a:extLst>
                    <a:ext uri="{9D8B030D-6E8A-4147-A177-3AD203B41FA5}">
                      <a16:colId xmlns:a16="http://schemas.microsoft.com/office/drawing/2014/main" val="4148056015"/>
                    </a:ext>
                  </a:extLst>
                </a:gridCol>
              </a:tblGrid>
              <a:tr h="459804">
                <a:tc>
                  <a:txBody>
                    <a:bodyPr/>
                    <a:lstStyle/>
                    <a:p>
                      <a:endParaRPr lang="en-US" sz="1400" dirty="0">
                        <a:latin typeface="Arial" panose="020B0604020202020204" pitchFamily="34" charset="0"/>
                        <a:cs typeface="Arial" panose="020B0604020202020204" pitchFamily="34" charset="0"/>
                      </a:endParaRPr>
                    </a:p>
                  </a:txBody>
                  <a:tcPr>
                    <a:solidFill>
                      <a:schemeClr val="tx1">
                        <a:lumMod val="65000"/>
                        <a:lumOff val="35000"/>
                      </a:schemeClr>
                    </a:solidFill>
                  </a:tcPr>
                </a:tc>
                <a:tc>
                  <a:txBody>
                    <a:bodyPr/>
                    <a:lstStyle/>
                    <a:p>
                      <a:pPr algn="l">
                        <a:lnSpc>
                          <a:spcPts val="2100"/>
                        </a:lnSpc>
                      </a:pPr>
                      <a:r>
                        <a:rPr lang="en-US" sz="1600" dirty="0">
                          <a:latin typeface="Arial" panose="020B0604020202020204" pitchFamily="34" charset="0"/>
                          <a:cs typeface="Arial" panose="020B0604020202020204" pitchFamily="34" charset="0"/>
                        </a:rPr>
                        <a:t>Old Recommendation</a:t>
                      </a:r>
                    </a:p>
                  </a:txBody>
                  <a:tcPr marT="91440" marB="91440">
                    <a:solidFill>
                      <a:srgbClr val="0070C0"/>
                    </a:solidFill>
                  </a:tcPr>
                </a:tc>
                <a:tc>
                  <a:txBody>
                    <a:bodyPr/>
                    <a:lstStyle/>
                    <a:p>
                      <a:pPr algn="l">
                        <a:lnSpc>
                          <a:spcPts val="2100"/>
                        </a:lnSpc>
                      </a:pPr>
                      <a:r>
                        <a:rPr lang="en-US" sz="1600" dirty="0">
                          <a:latin typeface="Arial" panose="020B0604020202020204" pitchFamily="34" charset="0"/>
                          <a:cs typeface="Arial" panose="020B0604020202020204" pitchFamily="34" charset="0"/>
                        </a:rPr>
                        <a:t>New Recommendation</a:t>
                      </a:r>
                    </a:p>
                  </a:txBody>
                  <a:tcPr marT="91440" marB="91440">
                    <a:solidFill>
                      <a:srgbClr val="7F6000"/>
                    </a:solidFill>
                  </a:tcPr>
                </a:tc>
                <a:extLst>
                  <a:ext uri="{0D108BD9-81ED-4DB2-BD59-A6C34878D82A}">
                    <a16:rowId xmlns:a16="http://schemas.microsoft.com/office/drawing/2014/main" val="3884040211"/>
                  </a:ext>
                </a:extLst>
              </a:tr>
              <a:tr h="2191956">
                <a:tc>
                  <a:txBody>
                    <a:bodyPr/>
                    <a:lstStyle/>
                    <a:p>
                      <a:endParaRPr lang="en-US" sz="1400" dirty="0">
                        <a:latin typeface="Arial" panose="020B0604020202020204" pitchFamily="34" charset="0"/>
                        <a:cs typeface="Arial" panose="020B0604020202020204" pitchFamily="34" charset="0"/>
                      </a:endParaRPr>
                    </a:p>
                    <a:p>
                      <a:r>
                        <a:rPr lang="en-US" sz="1400" b="1" i="0" kern="1200" dirty="0">
                          <a:solidFill>
                            <a:schemeClr val="dk1"/>
                          </a:solidFill>
                          <a:effectLst/>
                          <a:latin typeface="Arial" panose="020B0604020202020204" pitchFamily="34" charset="0"/>
                          <a:ea typeface="+mn-ea"/>
                          <a:cs typeface="Arial" panose="020B0604020202020204" pitchFamily="34" charset="0"/>
                        </a:rPr>
                        <a:t>Consolidation Therapy </a:t>
                      </a:r>
                      <a:br>
                        <a:rPr lang="en-US" sz="1400" b="1" i="0" kern="1200" dirty="0">
                          <a:solidFill>
                            <a:schemeClr val="dk1"/>
                          </a:solidFill>
                          <a:effectLst/>
                          <a:latin typeface="Arial" panose="020B0604020202020204" pitchFamily="34" charset="0"/>
                          <a:ea typeface="+mn-ea"/>
                          <a:cs typeface="Arial" panose="020B0604020202020204" pitchFamily="34" charset="0"/>
                        </a:rPr>
                      </a:br>
                      <a:r>
                        <a:rPr lang="en-US" sz="1400" b="1" i="0" kern="1200" dirty="0">
                          <a:solidFill>
                            <a:schemeClr val="dk1"/>
                          </a:solidFill>
                          <a:effectLst/>
                          <a:latin typeface="Arial" panose="020B0604020202020204" pitchFamily="34" charset="0"/>
                          <a:ea typeface="+mn-ea"/>
                          <a:cs typeface="Arial" panose="020B0604020202020204" pitchFamily="34" charset="0"/>
                        </a:rPr>
                        <a:t>in Setting of: </a:t>
                      </a:r>
                      <a:br>
                        <a:rPr lang="en-US" sz="1400" b="1" i="0" kern="1200" dirty="0">
                          <a:solidFill>
                            <a:schemeClr val="dk1"/>
                          </a:solidFill>
                          <a:effectLst/>
                          <a:latin typeface="Arial" panose="020B0604020202020204" pitchFamily="34" charset="0"/>
                          <a:ea typeface="+mn-ea"/>
                          <a:cs typeface="Arial" panose="020B0604020202020204" pitchFamily="34" charset="0"/>
                        </a:rPr>
                      </a:br>
                      <a:r>
                        <a:rPr lang="en-US" sz="1400" b="0" i="0" kern="1200" dirty="0">
                          <a:solidFill>
                            <a:schemeClr val="dk1"/>
                          </a:solidFill>
                          <a:effectLst/>
                          <a:latin typeface="Arial" panose="020B0604020202020204" pitchFamily="34" charset="0"/>
                          <a:ea typeface="+mn-ea"/>
                          <a:cs typeface="Arial" panose="020B0604020202020204" pitchFamily="34" charset="0"/>
                        </a:rPr>
                        <a:t>POSITIVE CSF cultures after 2 weeks of Induction Therapy</a:t>
                      </a:r>
                    </a:p>
                    <a:p>
                      <a:r>
                        <a:rPr lang="en-US" sz="1400" b="0" i="1" u="none" kern="1200" dirty="0">
                          <a:solidFill>
                            <a:schemeClr val="dk1"/>
                          </a:solidFill>
                          <a:effectLst/>
                          <a:latin typeface="Arial" panose="020B0604020202020204" pitchFamily="34" charset="0"/>
                          <a:ea typeface="+mn-ea"/>
                          <a:cs typeface="Arial" panose="020B0604020202020204" pitchFamily="34" charset="0"/>
                        </a:rPr>
                        <a:t>    and</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i="0" kern="1200" dirty="0">
                          <a:solidFill>
                            <a:schemeClr val="dk1"/>
                          </a:solidFill>
                          <a:effectLst/>
                          <a:latin typeface="Arial" panose="020B0604020202020204" pitchFamily="34" charset="0"/>
                          <a:ea typeface="+mn-ea"/>
                          <a:cs typeface="Arial" panose="020B0604020202020204" pitchFamily="34" charset="0"/>
                        </a:rPr>
                        <a:t>Clinically stable</a:t>
                      </a:r>
                      <a:br>
                        <a:rPr lang="en-US" sz="1400" b="0" i="0" kern="1200" dirty="0">
                          <a:solidFill>
                            <a:schemeClr val="dk1"/>
                          </a:solidFill>
                          <a:effectLst/>
                          <a:latin typeface="Arial" panose="020B0604020202020204" pitchFamily="34" charset="0"/>
                          <a:ea typeface="+mn-ea"/>
                          <a:cs typeface="Arial" panose="020B0604020202020204" pitchFamily="34" charset="0"/>
                        </a:rPr>
                      </a:br>
                      <a:endParaRPr lang="en-US" sz="1400" b="0" i="0" kern="1200" dirty="0">
                        <a:solidFill>
                          <a:schemeClr val="dk1"/>
                        </a:solidFill>
                        <a:effectLst/>
                        <a:latin typeface="Arial" panose="020B0604020202020204" pitchFamily="34" charset="0"/>
                        <a:ea typeface="+mn-ea"/>
                        <a:cs typeface="Arial" panose="020B0604020202020204" pitchFamily="34" charset="0"/>
                      </a:endParaRPr>
                    </a:p>
                  </a:txBody>
                  <a:tcPr>
                    <a:solidFill>
                      <a:schemeClr val="bg1">
                        <a:lumMod val="85000"/>
                      </a:schemeClr>
                    </a:solidFill>
                  </a:tcPr>
                </a:tc>
                <a:tc>
                  <a:txBody>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Repeat induction therapy</a:t>
                      </a:r>
                    </a:p>
                  </a:txBody>
                  <a:tcPr>
                    <a:solidFill>
                      <a:srgbClr val="0070C0">
                        <a:alpha val="10000"/>
                      </a:srgbClr>
                    </a:solidFill>
                  </a:tcPr>
                </a:tc>
                <a:tc>
                  <a:txBody>
                    <a:bodyPr/>
                    <a:lstStyle/>
                    <a:p>
                      <a:endParaRPr lang="en-US" dirty="0">
                        <a:latin typeface="Arial" panose="020B0604020202020204" pitchFamily="34" charset="0"/>
                        <a:cs typeface="Arial" panose="020B0604020202020204" pitchFamily="34" charset="0"/>
                      </a:endParaRPr>
                    </a:p>
                    <a:p>
                      <a:r>
                        <a:rPr lang="en-US" b="0" dirty="0">
                          <a:solidFill>
                            <a:schemeClr val="tx1"/>
                          </a:solidFill>
                          <a:latin typeface="Arial" panose="020B0604020202020204" pitchFamily="34" charset="0"/>
                          <a:cs typeface="Arial" panose="020B0604020202020204" pitchFamily="34" charset="0"/>
                        </a:rPr>
                        <a:t>Increase fluconazole dose to 1200 mg PO once daily and repeat lumbar puncture  2 weeks later (</a:t>
                      </a:r>
                      <a:r>
                        <a:rPr lang="en-US" b="1" dirty="0">
                          <a:solidFill>
                            <a:schemeClr val="tx1"/>
                          </a:solidFill>
                          <a:latin typeface="Arial" panose="020B0604020202020204" pitchFamily="34" charset="0"/>
                          <a:cs typeface="Arial" panose="020B0604020202020204" pitchFamily="34" charset="0"/>
                        </a:rPr>
                        <a:t>BIII</a:t>
                      </a:r>
                      <a:r>
                        <a:rPr lang="en-US" b="0" dirty="0">
                          <a:solidFill>
                            <a:schemeClr val="tx1"/>
                          </a:solidFill>
                          <a:latin typeface="Arial" panose="020B0604020202020204" pitchFamily="34" charset="0"/>
                          <a:cs typeface="Arial" panose="020B0604020202020204" pitchFamily="34" charset="0"/>
                        </a:rPr>
                        <a:t>)</a:t>
                      </a:r>
                    </a:p>
                    <a:p>
                      <a:pPr marL="0" marR="0" lvl="0" indent="0" algn="l" defTabSz="685800" rtl="0" eaLnBrk="1" fontAlgn="auto" latinLnBrk="0" hangingPunct="1">
                        <a:lnSpc>
                          <a:spcPct val="100000"/>
                        </a:lnSpc>
                        <a:spcBef>
                          <a:spcPts val="0"/>
                        </a:spcBef>
                        <a:spcAft>
                          <a:spcPts val="0"/>
                        </a:spcAft>
                        <a:buClrTx/>
                        <a:buSzTx/>
                        <a:buFontTx/>
                        <a:buNone/>
                        <a:tabLst/>
                        <a:defRPr/>
                      </a:pPr>
                      <a:br>
                        <a:rPr lang="en-US" sz="1400" b="0" dirty="0">
                          <a:solidFill>
                            <a:schemeClr val="tx1"/>
                          </a:solidFill>
                          <a:latin typeface="Arial" panose="020B0604020202020204" pitchFamily="34" charset="0"/>
                          <a:cs typeface="Arial" panose="020B0604020202020204" pitchFamily="34" charset="0"/>
                        </a:rPr>
                      </a:br>
                      <a:r>
                        <a:rPr lang="en-US" sz="1400" b="0" dirty="0">
                          <a:solidFill>
                            <a:schemeClr val="tx1"/>
                          </a:solidFill>
                          <a:latin typeface="Arial" panose="020B0604020202020204" pitchFamily="34" charset="0"/>
                          <a:cs typeface="Arial" panose="020B0604020202020204" pitchFamily="34" charset="0"/>
                        </a:rPr>
                        <a:t>Duration of consolidation therapy should be 8 weeks from the time the CSF cultures are negative</a:t>
                      </a:r>
                    </a:p>
                  </a:txBody>
                  <a:tcPr>
                    <a:solidFill>
                      <a:srgbClr val="7F6000">
                        <a:alpha val="10000"/>
                      </a:srgbClr>
                    </a:solidFill>
                  </a:tcPr>
                </a:tc>
                <a:extLst>
                  <a:ext uri="{0D108BD9-81ED-4DB2-BD59-A6C34878D82A}">
                    <a16:rowId xmlns:a16="http://schemas.microsoft.com/office/drawing/2014/main" val="3987719190"/>
                  </a:ext>
                </a:extLst>
              </a:tr>
            </a:tbl>
          </a:graphicData>
        </a:graphic>
      </p:graphicFrame>
    </p:spTree>
    <p:extLst>
      <p:ext uri="{BB962C8B-B14F-4D97-AF65-F5344CB8AC3E}">
        <p14:creationId xmlns:p14="http://schemas.microsoft.com/office/powerpoint/2010/main" val="293197490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AC3BD-59D0-6154-7536-01DA5F070986}"/>
              </a:ext>
            </a:extLst>
          </p:cNvPr>
          <p:cNvSpPr>
            <a:spLocks noGrp="1"/>
          </p:cNvSpPr>
          <p:nvPr>
            <p:ph type="title"/>
          </p:nvPr>
        </p:nvSpPr>
        <p:spPr/>
        <p:txBody>
          <a:bodyPr/>
          <a:lstStyle/>
          <a:p>
            <a:r>
              <a:rPr lang="en-US" dirty="0"/>
              <a:t>STUDIES SUMMARY – Increased Consolidation Dosing</a:t>
            </a:r>
          </a:p>
        </p:txBody>
      </p:sp>
      <p:sp>
        <p:nvSpPr>
          <p:cNvPr id="5" name="Content Placeholder 4">
            <a:extLst>
              <a:ext uri="{FF2B5EF4-FFF2-40B4-BE49-F238E27FC236}">
                <a16:creationId xmlns:a16="http://schemas.microsoft.com/office/drawing/2014/main" id="{4A4581C3-F274-908C-F122-483C3936E1FE}"/>
              </a:ext>
            </a:extLst>
          </p:cNvPr>
          <p:cNvSpPr>
            <a:spLocks noGrp="1"/>
          </p:cNvSpPr>
          <p:nvPr>
            <p:ph sz="half" idx="2"/>
          </p:nvPr>
        </p:nvSpPr>
        <p:spPr>
          <a:xfrm>
            <a:off x="314325" y="1163883"/>
            <a:ext cx="8515350" cy="2455617"/>
          </a:xfrm>
        </p:spPr>
        <p:txBody>
          <a:bodyPr>
            <a:normAutofit/>
          </a:bodyPr>
          <a:lstStyle/>
          <a:p>
            <a:r>
              <a:rPr lang="en-US" sz="1800" baseline="30000" dirty="0"/>
              <a:t>1,2 </a:t>
            </a:r>
            <a:r>
              <a:rPr lang="en-US" sz="1800" dirty="0"/>
              <a:t>Clinical trials demonstrated higher rates of breakthrough infection relapses for individuals taking 400 mg compared to 800 mg of fluconazole</a:t>
            </a:r>
          </a:p>
          <a:p>
            <a:r>
              <a:rPr lang="en-US" sz="1800" baseline="30000" dirty="0"/>
              <a:t>3,4 </a:t>
            </a:r>
            <a:r>
              <a:rPr lang="en-US" sz="1800" dirty="0"/>
              <a:t>Studies have also shown that </a:t>
            </a:r>
            <a:r>
              <a:rPr lang="en-US" sz="1800" b="0" i="0" dirty="0">
                <a:solidFill>
                  <a:srgbClr val="000000"/>
                </a:solidFill>
                <a:effectLst/>
              </a:rPr>
              <a:t>antifungal activity of fluconazole in CSF of patients with cryptococcal meningitis increases with higher doses of the drug</a:t>
            </a:r>
            <a:r>
              <a:rPr lang="en-US" sz="1800" dirty="0"/>
              <a:t> </a:t>
            </a:r>
          </a:p>
          <a:p>
            <a:pPr marL="291465" lvl="1" indent="0">
              <a:buNone/>
            </a:pPr>
            <a:endParaRPr lang="en-US" dirty="0"/>
          </a:p>
        </p:txBody>
      </p:sp>
      <p:sp>
        <p:nvSpPr>
          <p:cNvPr id="6" name="Text Placeholder 5">
            <a:extLst>
              <a:ext uri="{FF2B5EF4-FFF2-40B4-BE49-F238E27FC236}">
                <a16:creationId xmlns:a16="http://schemas.microsoft.com/office/drawing/2014/main" id="{E414B78D-ABD1-BC61-C469-B1BA19A73A16}"/>
              </a:ext>
            </a:extLst>
          </p:cNvPr>
          <p:cNvSpPr>
            <a:spLocks noGrp="1"/>
          </p:cNvSpPr>
          <p:nvPr>
            <p:ph type="body" sz="quarter" idx="14"/>
          </p:nvPr>
        </p:nvSpPr>
        <p:spPr>
          <a:xfrm>
            <a:off x="323850" y="3875616"/>
            <a:ext cx="7357838" cy="820657"/>
          </a:xfrm>
        </p:spPr>
        <p:txBody>
          <a:bodyPr/>
          <a:lstStyle/>
          <a:p>
            <a:r>
              <a:rPr lang="en-US" sz="1000" dirty="0">
                <a:latin typeface="Arial" panose="020B0604020202020204" pitchFamily="34" charset="0"/>
                <a:cs typeface="Arial" panose="020B0604020202020204" pitchFamily="34" charset="0"/>
              </a:rPr>
              <a:t>Source:</a:t>
            </a:r>
          </a:p>
          <a:p>
            <a:pPr marL="228600" indent="-228600">
              <a:buAutoNum type="arabicPeriod"/>
            </a:pPr>
            <a:r>
              <a:rPr lang="en-US" sz="1000" b="0" i="0" dirty="0">
                <a:solidFill>
                  <a:srgbClr val="000000"/>
                </a:solidFill>
                <a:effectLst/>
                <a:latin typeface="Arial" panose="020B0604020202020204" pitchFamily="34" charset="0"/>
                <a:cs typeface="Arial" panose="020B0604020202020204" pitchFamily="34" charset="0"/>
              </a:rPr>
              <a:t>van der Horst CM, </a:t>
            </a:r>
            <a:r>
              <a:rPr lang="en-US" sz="1000" b="0" dirty="0">
                <a:solidFill>
                  <a:srgbClr val="000000"/>
                </a:solidFill>
                <a:effectLst/>
                <a:latin typeface="Arial" panose="020B0604020202020204" pitchFamily="34" charset="0"/>
                <a:cs typeface="Arial" panose="020B0604020202020204" pitchFamily="34" charset="0"/>
              </a:rPr>
              <a:t>et al</a:t>
            </a:r>
            <a:r>
              <a:rPr lang="en-US" sz="1000" b="0" i="0" dirty="0">
                <a:solidFill>
                  <a:srgbClr val="000000"/>
                </a:solidFill>
                <a:effectLst/>
                <a:latin typeface="Arial" panose="020B0604020202020204" pitchFamily="34" charset="0"/>
                <a:cs typeface="Arial" panose="020B0604020202020204" pitchFamily="34" charset="0"/>
              </a:rPr>
              <a:t>. </a:t>
            </a:r>
            <a:r>
              <a:rPr lang="en-US" sz="1000" b="0" i="1" dirty="0">
                <a:solidFill>
                  <a:srgbClr val="000000"/>
                </a:solidFill>
                <a:effectLst/>
                <a:latin typeface="Arial" panose="020B0604020202020204" pitchFamily="34" charset="0"/>
                <a:cs typeface="Arial" panose="020B0604020202020204" pitchFamily="34" charset="0"/>
              </a:rPr>
              <a:t>N </a:t>
            </a:r>
            <a:r>
              <a:rPr lang="en-US" sz="1000" b="0" i="1" dirty="0" err="1">
                <a:solidFill>
                  <a:srgbClr val="000000"/>
                </a:solidFill>
                <a:effectLst/>
                <a:latin typeface="Arial" panose="020B0604020202020204" pitchFamily="34" charset="0"/>
                <a:cs typeface="Arial" panose="020B0604020202020204" pitchFamily="34" charset="0"/>
              </a:rPr>
              <a:t>Engl</a:t>
            </a:r>
            <a:r>
              <a:rPr lang="en-US" sz="1000" b="0" i="1" dirty="0">
                <a:solidFill>
                  <a:srgbClr val="000000"/>
                </a:solidFill>
                <a:effectLst/>
                <a:latin typeface="Arial" panose="020B0604020202020204" pitchFamily="34" charset="0"/>
                <a:cs typeface="Arial" panose="020B0604020202020204" pitchFamily="34" charset="0"/>
              </a:rPr>
              <a:t> J Med</a:t>
            </a:r>
            <a:r>
              <a:rPr lang="en-US" sz="1000" b="0" i="0" dirty="0">
                <a:solidFill>
                  <a:srgbClr val="000000"/>
                </a:solidFill>
                <a:effectLst/>
                <a:latin typeface="Arial" panose="020B0604020202020204" pitchFamily="34" charset="0"/>
                <a:cs typeface="Arial" panose="020B0604020202020204" pitchFamily="34" charset="0"/>
              </a:rPr>
              <a:t>. 1997;337(1):15-21</a:t>
            </a:r>
            <a:endParaRPr lang="en-US" sz="1000" b="0" dirty="0">
              <a:solidFill>
                <a:srgbClr val="333333"/>
              </a:solidFill>
              <a:effectLst/>
              <a:latin typeface="Arial" panose="020B0604020202020204" pitchFamily="34" charset="0"/>
              <a:cs typeface="Arial" panose="020B0604020202020204" pitchFamily="34" charset="0"/>
            </a:endParaRPr>
          </a:p>
          <a:p>
            <a:pPr marL="228600" indent="-228600">
              <a:buAutoNum type="arabicPeriod"/>
            </a:pPr>
            <a:r>
              <a:rPr lang="en-US" sz="1000" b="0" i="0" dirty="0">
                <a:solidFill>
                  <a:srgbClr val="000000"/>
                </a:solidFill>
                <a:effectLst/>
                <a:latin typeface="Arial" panose="020B0604020202020204" pitchFamily="34" charset="0"/>
                <a:cs typeface="Arial" panose="020B0604020202020204" pitchFamily="34" charset="0"/>
              </a:rPr>
              <a:t>Pappas PG, </a:t>
            </a:r>
            <a:r>
              <a:rPr lang="en-US" sz="1000" b="0" dirty="0">
                <a:solidFill>
                  <a:srgbClr val="000000"/>
                </a:solidFill>
                <a:effectLst/>
                <a:latin typeface="Arial" panose="020B0604020202020204" pitchFamily="34" charset="0"/>
                <a:cs typeface="Arial" panose="020B0604020202020204" pitchFamily="34" charset="0"/>
              </a:rPr>
              <a:t>et al</a:t>
            </a:r>
            <a:r>
              <a:rPr lang="en-US" sz="1000" b="0" i="0" dirty="0">
                <a:solidFill>
                  <a:srgbClr val="000000"/>
                </a:solidFill>
                <a:effectLst/>
                <a:latin typeface="Arial" panose="020B0604020202020204" pitchFamily="34" charset="0"/>
                <a:cs typeface="Arial" panose="020B0604020202020204" pitchFamily="34" charset="0"/>
              </a:rPr>
              <a:t>. </a:t>
            </a:r>
            <a:r>
              <a:rPr lang="en-US" sz="1000" b="0" i="1" dirty="0">
                <a:solidFill>
                  <a:srgbClr val="000000"/>
                </a:solidFill>
                <a:effectLst/>
                <a:latin typeface="Arial" panose="020B0604020202020204" pitchFamily="34" charset="0"/>
                <a:cs typeface="Arial" panose="020B0604020202020204" pitchFamily="34" charset="0"/>
              </a:rPr>
              <a:t>Clin Infect Dis</a:t>
            </a:r>
            <a:r>
              <a:rPr lang="en-US" sz="1000" b="0" i="0" dirty="0">
                <a:solidFill>
                  <a:srgbClr val="000000"/>
                </a:solidFill>
                <a:effectLst/>
                <a:latin typeface="Arial" panose="020B0604020202020204" pitchFamily="34" charset="0"/>
                <a:cs typeface="Arial" panose="020B0604020202020204" pitchFamily="34" charset="0"/>
              </a:rPr>
              <a:t>. 2009;48(12):1775-1783</a:t>
            </a:r>
            <a:endParaRPr lang="en-US" sz="1000" b="0" dirty="0">
              <a:solidFill>
                <a:srgbClr val="000000"/>
              </a:solidFill>
              <a:effectLst/>
              <a:latin typeface="Arial" panose="020B0604020202020204" pitchFamily="34" charset="0"/>
              <a:cs typeface="Arial" panose="020B0604020202020204" pitchFamily="34" charset="0"/>
            </a:endParaRPr>
          </a:p>
          <a:p>
            <a:pPr marL="228600" indent="-228600">
              <a:buAutoNum type="arabicPeriod"/>
            </a:pPr>
            <a:r>
              <a:rPr lang="en-US" sz="1000" b="0" i="0" dirty="0">
                <a:solidFill>
                  <a:srgbClr val="000000"/>
                </a:solidFill>
                <a:effectLst/>
                <a:latin typeface="Arial" panose="020B0604020202020204" pitchFamily="34" charset="0"/>
                <a:cs typeface="Arial" panose="020B0604020202020204" pitchFamily="34" charset="0"/>
              </a:rPr>
              <a:t>Day JN, et al. </a:t>
            </a:r>
            <a:r>
              <a:rPr lang="en-US" sz="1000" b="0" i="1" dirty="0">
                <a:solidFill>
                  <a:srgbClr val="000000"/>
                </a:solidFill>
                <a:effectLst/>
                <a:latin typeface="Arial" panose="020B0604020202020204" pitchFamily="34" charset="0"/>
                <a:cs typeface="Arial" panose="020B0604020202020204" pitchFamily="34" charset="0"/>
              </a:rPr>
              <a:t>N </a:t>
            </a:r>
            <a:r>
              <a:rPr lang="en-US" sz="1000" b="0" i="1" dirty="0" err="1">
                <a:solidFill>
                  <a:srgbClr val="000000"/>
                </a:solidFill>
                <a:effectLst/>
                <a:latin typeface="Arial" panose="020B0604020202020204" pitchFamily="34" charset="0"/>
                <a:cs typeface="Arial" panose="020B0604020202020204" pitchFamily="34" charset="0"/>
              </a:rPr>
              <a:t>Engl</a:t>
            </a:r>
            <a:r>
              <a:rPr lang="en-US" sz="1000" b="0" i="1" dirty="0">
                <a:solidFill>
                  <a:srgbClr val="000000"/>
                </a:solidFill>
                <a:effectLst/>
                <a:latin typeface="Arial" panose="020B0604020202020204" pitchFamily="34" charset="0"/>
                <a:cs typeface="Arial" panose="020B0604020202020204" pitchFamily="34" charset="0"/>
              </a:rPr>
              <a:t> J Med</a:t>
            </a:r>
            <a:r>
              <a:rPr lang="en-US" sz="1000" b="0" i="0" dirty="0">
                <a:solidFill>
                  <a:srgbClr val="000000"/>
                </a:solidFill>
                <a:effectLst/>
                <a:latin typeface="Arial" panose="020B0604020202020204" pitchFamily="34" charset="0"/>
                <a:cs typeface="Arial" panose="020B0604020202020204" pitchFamily="34" charset="0"/>
              </a:rPr>
              <a:t>. 2013;368(14):1291-1302</a:t>
            </a:r>
          </a:p>
          <a:p>
            <a:pPr marL="228600" indent="-228600">
              <a:buAutoNum type="arabicPeriod"/>
            </a:pPr>
            <a:r>
              <a:rPr lang="en-US" sz="1000" b="0" i="0" dirty="0" err="1">
                <a:solidFill>
                  <a:srgbClr val="000000"/>
                </a:solidFill>
                <a:effectLst/>
                <a:latin typeface="Arial" panose="020B0604020202020204" pitchFamily="34" charset="0"/>
                <a:cs typeface="Arial" panose="020B0604020202020204" pitchFamily="34" charset="0"/>
              </a:rPr>
              <a:t>Bicanic</a:t>
            </a:r>
            <a:r>
              <a:rPr lang="en-US" sz="1000" b="0" i="0" dirty="0">
                <a:solidFill>
                  <a:srgbClr val="000000"/>
                </a:solidFill>
                <a:effectLst/>
                <a:latin typeface="Arial" panose="020B0604020202020204" pitchFamily="34" charset="0"/>
                <a:cs typeface="Arial" panose="020B0604020202020204" pitchFamily="34" charset="0"/>
              </a:rPr>
              <a:t> T, et al.  </a:t>
            </a:r>
            <a:r>
              <a:rPr lang="en-US" sz="1000" b="0" i="1" dirty="0">
                <a:solidFill>
                  <a:srgbClr val="000000"/>
                </a:solidFill>
                <a:effectLst/>
                <a:latin typeface="Arial" panose="020B0604020202020204" pitchFamily="34" charset="0"/>
                <a:cs typeface="Arial" panose="020B0604020202020204" pitchFamily="34" charset="0"/>
              </a:rPr>
              <a:t>Clin Infect Dis</a:t>
            </a:r>
            <a:r>
              <a:rPr lang="en-US" sz="1000" b="0" i="0" dirty="0">
                <a:solidFill>
                  <a:srgbClr val="000000"/>
                </a:solidFill>
                <a:effectLst/>
                <a:latin typeface="Arial" panose="020B0604020202020204" pitchFamily="34" charset="0"/>
                <a:cs typeface="Arial" panose="020B0604020202020204" pitchFamily="34" charset="0"/>
              </a:rPr>
              <a:t>. 2007;45(1):76-80</a:t>
            </a:r>
            <a:endParaRPr lang="en-US" sz="1000" b="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3739423"/>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NCRC.thmx</Template>
  <TotalTime>64040</TotalTime>
  <Words>947</Words>
  <Application>Microsoft Macintosh PowerPoint</Application>
  <PresentationFormat>On-screen Show (16:9)</PresentationFormat>
  <Paragraphs>110</Paragraphs>
  <Slides>16</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Corbel</vt:lpstr>
      <vt:lpstr>Geneva</vt:lpstr>
      <vt:lpstr>Lucida Grande</vt:lpstr>
      <vt:lpstr>Times New Roman</vt:lpstr>
      <vt:lpstr>NCRC</vt:lpstr>
      <vt:lpstr>Updates on Cryptococcal Disease Treatment</vt:lpstr>
      <vt:lpstr>Dr. Kalapila has no financial conflicts of interest or disclosures.</vt:lpstr>
      <vt:lpstr>Updates in Opportunistic Infections Guidelines Management of Cryptococcal Disease</vt:lpstr>
      <vt:lpstr>How do you treat Cryptococcal Meningitis?</vt:lpstr>
      <vt:lpstr>Phases of Treatment for Cryptococcal Meningitis</vt:lpstr>
      <vt:lpstr>Treating Cryptococcal Meningitis – Preferred Induction Regimen</vt:lpstr>
      <vt:lpstr>Treating Cryptococcal Meningitis – Preferred Consolidation Regimen</vt:lpstr>
      <vt:lpstr>Treating Cryptococcal Meningitis – Management of Persistently Positive CSF Cultures after Induction Therapy</vt:lpstr>
      <vt:lpstr>STUDIES SUMMARY – Increased Consolidation Dosing</vt:lpstr>
      <vt:lpstr>Treating Cryptococcal Meningitis – Preferred Maintenance Regimen</vt:lpstr>
      <vt:lpstr>Preferred Therapy for Cryptococcal Meningitis in Persons with HIV</vt:lpstr>
      <vt:lpstr>How do you treat Non-CNS Cryptococcal Disease?</vt:lpstr>
      <vt:lpstr>Treatment for Non-CNS Cryptococcal Disease: Serum LFA Titer ≥1:640</vt:lpstr>
      <vt:lpstr>Treatment for Non-CNS Cryptococcal Disease: Serum LFA Titer ≤1:320</vt:lpstr>
      <vt:lpstr>Cryptococcosis July 2022 Guideline Update Summary</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2339</cp:revision>
  <cp:lastPrinted>2008-02-05T14:34:24Z</cp:lastPrinted>
  <dcterms:created xsi:type="dcterms:W3CDTF">2010-11-28T05:36:22Z</dcterms:created>
  <dcterms:modified xsi:type="dcterms:W3CDTF">2023-01-19T19:51:07Z</dcterms:modified>
</cp:coreProperties>
</file>