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33"/>
  </p:notesMasterIdLst>
  <p:handoutMasterIdLst>
    <p:handoutMasterId r:id="rId34"/>
  </p:handoutMasterIdLst>
  <p:sldIdLst>
    <p:sldId id="1114" r:id="rId2"/>
    <p:sldId id="1119" r:id="rId3"/>
    <p:sldId id="1584" r:id="rId4"/>
    <p:sldId id="1585" r:id="rId5"/>
    <p:sldId id="1592" r:id="rId6"/>
    <p:sldId id="1548" r:id="rId7"/>
    <p:sldId id="1581" r:id="rId8"/>
    <p:sldId id="1198" r:id="rId9"/>
    <p:sldId id="1577" r:id="rId10"/>
    <p:sldId id="1549" r:id="rId11"/>
    <p:sldId id="1364" r:id="rId12"/>
    <p:sldId id="1040" r:id="rId13"/>
    <p:sldId id="1321" r:id="rId14"/>
    <p:sldId id="1586" r:id="rId15"/>
    <p:sldId id="900" r:id="rId16"/>
    <p:sldId id="901" r:id="rId17"/>
    <p:sldId id="902" r:id="rId18"/>
    <p:sldId id="1578" r:id="rId19"/>
    <p:sldId id="999" r:id="rId20"/>
    <p:sldId id="1001" r:id="rId21"/>
    <p:sldId id="1002" r:id="rId22"/>
    <p:sldId id="1003" r:id="rId23"/>
    <p:sldId id="1004" r:id="rId24"/>
    <p:sldId id="1587" r:id="rId25"/>
    <p:sldId id="1589" r:id="rId26"/>
    <p:sldId id="1590" r:id="rId27"/>
    <p:sldId id="1591" r:id="rId28"/>
    <p:sldId id="1322" r:id="rId29"/>
    <p:sldId id="1320" r:id="rId30"/>
    <p:sldId id="1312" r:id="rId31"/>
    <p:sldId id="1113" r:id="rId3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BA9"/>
    <a:srgbClr val="7FF0EB"/>
    <a:srgbClr val="EB662F"/>
    <a:srgbClr val="AA5A54"/>
    <a:srgbClr val="CA5728"/>
    <a:srgbClr val="8B7B79"/>
    <a:srgbClr val="854022"/>
    <a:srgbClr val="2F6AAA"/>
    <a:srgbClr val="734A81"/>
    <a:srgbClr val="55B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74434" autoAdjust="0"/>
  </p:normalViewPr>
  <p:slideViewPr>
    <p:cSldViewPr snapToGrid="0" showGuides="1">
      <p:cViewPr varScale="1">
        <p:scale>
          <a:sx n="128" d="100"/>
          <a:sy n="128" d="100"/>
        </p:scale>
        <p:origin x="1856" y="16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768421308447556"/>
          <c:y val="0.11943591426071699"/>
          <c:w val="0.84607939632545937"/>
          <c:h val="0.79182932770454795"/>
        </c:manualLayout>
      </c:layout>
      <c:barChart>
        <c:barDir val="col"/>
        <c:grouping val="clustered"/>
        <c:varyColors val="0"/>
        <c:ser>
          <c:idx val="0"/>
          <c:order val="0"/>
          <c:tx>
            <c:strRef>
              <c:f>Sheet1!$B$1</c:f>
              <c:strCache>
                <c:ptCount val="1"/>
                <c:pt idx="0">
                  <c:v>Darunavir + Ritonavir + TDF-FTC</c:v>
                </c:pt>
              </c:strCache>
            </c:strRef>
          </c:tx>
          <c:spPr>
            <a:gradFill flip="none" rotWithShape="1">
              <a:gsLst>
                <a:gs pos="3000">
                  <a:srgbClr val="004A7F"/>
                </a:gs>
                <a:gs pos="100000">
                  <a:srgbClr val="00B0F0">
                    <a:alpha val="81000"/>
                  </a:srgbClr>
                </a:gs>
              </a:gsLst>
              <a:lin ang="0" scaled="0"/>
              <a:tileRect/>
            </a:gradFill>
            <a:ln w="12700">
              <a:noFill/>
            </a:ln>
            <a:effectLst/>
            <a:scene3d>
              <a:camera prst="orthographicFront"/>
              <a:lightRig rig="threePt" dir="t"/>
            </a:scene3d>
            <a:sp3d>
              <a:bevelT w="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Sheet1!$B$2:$B$4</c:f>
              <c:numCache>
                <c:formatCode>0</c:formatCode>
                <c:ptCount val="3"/>
                <c:pt idx="0">
                  <c:v>84</c:v>
                </c:pt>
                <c:pt idx="1">
                  <c:v>86</c:v>
                </c:pt>
                <c:pt idx="2">
                  <c:v>79</c:v>
                </c:pt>
              </c:numCache>
            </c:numRef>
          </c:val>
          <c:extLst>
            <c:ext xmlns:c16="http://schemas.microsoft.com/office/drawing/2014/chart" uri="{C3380CC4-5D6E-409C-BE32-E72D297353CC}">
              <c16:uniqueId val="{00000000-07EF-456F-BD93-13559001340D}"/>
            </c:ext>
          </c:extLst>
        </c:ser>
        <c:ser>
          <c:idx val="1"/>
          <c:order val="1"/>
          <c:tx>
            <c:strRef>
              <c:f>Sheet1!$C$1</c:f>
              <c:strCache>
                <c:ptCount val="1"/>
                <c:pt idx="0">
                  <c:v>Lopinavir-ritonavir + TDF-FTC</c:v>
                </c:pt>
              </c:strCache>
            </c:strRef>
          </c:tx>
          <c:spPr>
            <a:gradFill>
              <a:gsLst>
                <a:gs pos="3000">
                  <a:srgbClr val="597F31"/>
                </a:gs>
                <a:gs pos="99000">
                  <a:srgbClr val="92D050">
                    <a:alpha val="68000"/>
                  </a:srgbClr>
                </a:gs>
              </a:gsLst>
              <a:lin ang="0" scaled="0"/>
            </a:gradFill>
            <a:ln w="12700">
              <a:noFill/>
            </a:ln>
            <a:effectLst/>
            <a:scene3d>
              <a:camera prst="orthographicFront"/>
              <a:lightRig rig="threePt" dir="t"/>
            </a:scene3d>
            <a:sp3d>
              <a:bevelT w="38100"/>
            </a:sp3d>
          </c:spPr>
          <c:invertIfNegative val="0"/>
          <c:dPt>
            <c:idx val="0"/>
            <c:invertIfNegative val="0"/>
            <c:bubble3D val="0"/>
            <c:extLst>
              <c:ext xmlns:c16="http://schemas.microsoft.com/office/drawing/2014/chart" uri="{C3380CC4-5D6E-409C-BE32-E72D297353CC}">
                <c16:uniqueId val="{00000001-07EF-456F-BD93-13559001340D}"/>
              </c:ext>
            </c:extLst>
          </c:dPt>
          <c:dPt>
            <c:idx val="1"/>
            <c:invertIfNegative val="0"/>
            <c:bubble3D val="0"/>
            <c:extLst>
              <c:ext xmlns:c16="http://schemas.microsoft.com/office/drawing/2014/chart" uri="{C3380CC4-5D6E-409C-BE32-E72D297353CC}">
                <c16:uniqueId val="{00000002-07EF-456F-BD93-13559001340D}"/>
              </c:ext>
            </c:extLst>
          </c:dPt>
          <c:dPt>
            <c:idx val="2"/>
            <c:invertIfNegative val="0"/>
            <c:bubble3D val="0"/>
            <c:extLst>
              <c:ext xmlns:c16="http://schemas.microsoft.com/office/drawing/2014/chart" uri="{C3380CC4-5D6E-409C-BE32-E72D297353CC}">
                <c16:uniqueId val="{00000003-07EF-456F-BD93-13559001340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Sheet1!$C$2:$C$4</c:f>
              <c:numCache>
                <c:formatCode>0</c:formatCode>
                <c:ptCount val="3"/>
                <c:pt idx="0">
                  <c:v>78</c:v>
                </c:pt>
                <c:pt idx="1">
                  <c:v>85</c:v>
                </c:pt>
                <c:pt idx="2">
                  <c:v>67</c:v>
                </c:pt>
              </c:numCache>
            </c:numRef>
          </c:val>
          <c:extLst>
            <c:ext xmlns:c16="http://schemas.microsoft.com/office/drawing/2014/chart" uri="{C3380CC4-5D6E-409C-BE32-E72D297353CC}">
              <c16:uniqueId val="{00000004-07EF-456F-BD93-13559001340D}"/>
            </c:ext>
          </c:extLst>
        </c:ser>
        <c:dLbls>
          <c:showLegendKey val="0"/>
          <c:showVal val="1"/>
          <c:showCatName val="0"/>
          <c:showSerName val="0"/>
          <c:showPercent val="0"/>
          <c:showBubbleSize val="0"/>
        </c:dLbls>
        <c:gapWidth val="100"/>
        <c:axId val="1824878920"/>
        <c:axId val="1825254728"/>
      </c:barChart>
      <c:catAx>
        <c:axId val="182487892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825254728"/>
        <c:crosses val="autoZero"/>
        <c:auto val="1"/>
        <c:lblAlgn val="ctr"/>
        <c:lblOffset val="1"/>
        <c:tickLblSkip val="1"/>
        <c:tickMarkSkip val="1"/>
        <c:noMultiLvlLbl val="0"/>
      </c:catAx>
      <c:valAx>
        <c:axId val="1825254728"/>
        <c:scaling>
          <c:orientation val="minMax"/>
          <c:max val="100"/>
        </c:scaling>
        <c:delete val="0"/>
        <c:axPos val="l"/>
        <c:title>
          <c:tx>
            <c:rich>
              <a:bodyPr/>
              <a:lstStyle/>
              <a:p>
                <a:pPr>
                  <a:defRPr/>
                </a:pPr>
                <a:r>
                  <a:rPr lang="en-US"/>
                  <a:t>HIV RNA &lt;50 copies/mL (%)</a:t>
                </a:r>
              </a:p>
            </c:rich>
          </c:tx>
          <c:layout>
            <c:manualLayout>
              <c:xMode val="edge"/>
              <c:yMode val="edge"/>
              <c:x val="1.8518518518518517E-2"/>
              <c:y val="0.11049579280531112"/>
            </c:manualLayout>
          </c:layout>
          <c:overlay val="0"/>
        </c:title>
        <c:numFmt formatCode="0" sourceLinked="0"/>
        <c:majorTickMark val="out"/>
        <c:minorTickMark val="none"/>
        <c:tickLblPos val="nextTo"/>
        <c:spPr>
          <a:ln w="6350">
            <a:solidFill>
              <a:srgbClr val="000000"/>
            </a:solidFill>
          </a:ln>
        </c:spPr>
        <c:crossAx val="182487892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6197008360066104"/>
          <c:y val="0"/>
          <c:w val="0.70889763779527559"/>
          <c:h val="0.10870644845864857"/>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877"/>
          <c:y val="0.122360010204016"/>
          <c:w val="0.84453618644891626"/>
          <c:h val="0.69826181773306895"/>
        </c:manualLayout>
      </c:layout>
      <c:barChart>
        <c:barDir val="col"/>
        <c:grouping val="clustered"/>
        <c:varyColors val="0"/>
        <c:ser>
          <c:idx val="0"/>
          <c:order val="0"/>
          <c:tx>
            <c:strRef>
              <c:f>Sheet1!$B$1</c:f>
              <c:strCache>
                <c:ptCount val="1"/>
                <c:pt idx="0">
                  <c:v>Darunavir + Ritonavir + TDF-FTC</c:v>
                </c:pt>
              </c:strCache>
            </c:strRef>
          </c:tx>
          <c:spPr>
            <a:gradFill>
              <a:gsLst>
                <a:gs pos="3000">
                  <a:srgbClr val="004A7F"/>
                </a:gs>
                <a:gs pos="100000">
                  <a:srgbClr val="00B0F0">
                    <a:alpha val="81000"/>
                  </a:srgbClr>
                </a:gs>
              </a:gsLst>
              <a:lin ang="0" scaled="0"/>
            </a:gradFill>
            <a:ln w="12700">
              <a:noFill/>
            </a:ln>
            <a:effectLst/>
            <a:scene3d>
              <a:camera prst="orthographicFront"/>
              <a:lightRig rig="threePt" dir="t"/>
            </a:scene3d>
            <a:sp3d>
              <a:bevelT w="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Sheet1!$B$2:$B$4</c:f>
              <c:numCache>
                <c:formatCode>0</c:formatCode>
                <c:ptCount val="3"/>
                <c:pt idx="0">
                  <c:v>79</c:v>
                </c:pt>
                <c:pt idx="1">
                  <c:v>81</c:v>
                </c:pt>
                <c:pt idx="2">
                  <c:v>76</c:v>
                </c:pt>
              </c:numCache>
            </c:numRef>
          </c:val>
          <c:extLst>
            <c:ext xmlns:c16="http://schemas.microsoft.com/office/drawing/2014/chart" uri="{C3380CC4-5D6E-409C-BE32-E72D297353CC}">
              <c16:uniqueId val="{00000000-0817-4F91-ADEF-1946376DE7E2}"/>
            </c:ext>
          </c:extLst>
        </c:ser>
        <c:ser>
          <c:idx val="1"/>
          <c:order val="1"/>
          <c:tx>
            <c:strRef>
              <c:f>Sheet1!$C$1</c:f>
              <c:strCache>
                <c:ptCount val="1"/>
                <c:pt idx="0">
                  <c:v>Lopinavir-ritonavir + TDF-FTC</c:v>
                </c:pt>
              </c:strCache>
            </c:strRef>
          </c:tx>
          <c:spPr>
            <a:gradFill>
              <a:gsLst>
                <a:gs pos="3000">
                  <a:srgbClr val="597F31"/>
                </a:gs>
                <a:gs pos="99000">
                  <a:srgbClr val="92D050">
                    <a:alpha val="68000"/>
                  </a:srgbClr>
                </a:gs>
              </a:gsLst>
              <a:lin ang="0" scaled="0"/>
            </a:gradFill>
            <a:ln w="12700">
              <a:noFill/>
            </a:ln>
            <a:effectLst/>
            <a:scene3d>
              <a:camera prst="orthographicFront"/>
              <a:lightRig rig="threePt" dir="t"/>
            </a:scene3d>
            <a:sp3d>
              <a:bevelT w="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&lt;100,000 copies/mL</c:v>
                </c:pt>
                <c:pt idx="2">
                  <c:v>≥100,000 copies/mL</c:v>
                </c:pt>
              </c:strCache>
            </c:strRef>
          </c:cat>
          <c:val>
            <c:numRef>
              <c:f>Sheet1!$C$2:$C$4</c:f>
              <c:numCache>
                <c:formatCode>0</c:formatCode>
                <c:ptCount val="3"/>
                <c:pt idx="0">
                  <c:v>71</c:v>
                </c:pt>
                <c:pt idx="1">
                  <c:v>75</c:v>
                </c:pt>
                <c:pt idx="2">
                  <c:v>63</c:v>
                </c:pt>
              </c:numCache>
            </c:numRef>
          </c:val>
          <c:extLst>
            <c:ext xmlns:c16="http://schemas.microsoft.com/office/drawing/2014/chart" uri="{C3380CC4-5D6E-409C-BE32-E72D297353CC}">
              <c16:uniqueId val="{00000001-0817-4F91-ADEF-1946376DE7E2}"/>
            </c:ext>
          </c:extLst>
        </c:ser>
        <c:dLbls>
          <c:showLegendKey val="0"/>
          <c:showVal val="1"/>
          <c:showCatName val="0"/>
          <c:showSerName val="0"/>
          <c:showPercent val="0"/>
          <c:showBubbleSize val="0"/>
        </c:dLbls>
        <c:gapWidth val="100"/>
        <c:axId val="2102268712"/>
        <c:axId val="2098653336"/>
      </c:barChart>
      <c:catAx>
        <c:axId val="2102268712"/>
        <c:scaling>
          <c:orientation val="minMax"/>
        </c:scaling>
        <c:delete val="0"/>
        <c:axPos val="b"/>
        <c:title>
          <c:tx>
            <c:rich>
              <a:bodyPr/>
              <a:lstStyle/>
              <a:p>
                <a:pPr>
                  <a:defRPr/>
                </a:pPr>
                <a:r>
                  <a:rPr lang="en-US"/>
                  <a:t>Baseline HIV RNA</a:t>
                </a:r>
              </a:p>
            </c:rich>
          </c:tx>
          <c:layout>
            <c:manualLayout>
              <c:xMode val="edge"/>
              <c:yMode val="edge"/>
              <c:x val="0.58461893652182395"/>
              <c:y val="0.92714397148032801"/>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98653336"/>
        <c:crosses val="autoZero"/>
        <c:auto val="1"/>
        <c:lblAlgn val="ctr"/>
        <c:lblOffset val="1"/>
        <c:tickLblSkip val="1"/>
        <c:tickMarkSkip val="1"/>
        <c:noMultiLvlLbl val="0"/>
      </c:catAx>
      <c:valAx>
        <c:axId val="2098653336"/>
        <c:scaling>
          <c:orientation val="minMax"/>
          <c:max val="100"/>
        </c:scaling>
        <c:delete val="0"/>
        <c:axPos val="l"/>
        <c:title>
          <c:tx>
            <c:rich>
              <a:bodyPr/>
              <a:lstStyle/>
              <a:p>
                <a:pPr>
                  <a:defRPr/>
                </a:pPr>
                <a:r>
                  <a:rPr lang="en-US"/>
                  <a:t>HIV RNA &lt;50 copies/mL (%)</a:t>
                </a:r>
              </a:p>
            </c:rich>
          </c:tx>
          <c:layout>
            <c:manualLayout>
              <c:xMode val="edge"/>
              <c:yMode val="edge"/>
              <c:x val="1.0802469135802469E-2"/>
              <c:y val="0.11469725138524352"/>
            </c:manualLayout>
          </c:layout>
          <c:overlay val="0"/>
        </c:title>
        <c:numFmt formatCode="0" sourceLinked="0"/>
        <c:majorTickMark val="out"/>
        <c:minorTickMark val="none"/>
        <c:tickLblPos val="nextTo"/>
        <c:spPr>
          <a:ln w="6350">
            <a:solidFill>
              <a:srgbClr val="000000"/>
            </a:solidFill>
          </a:ln>
        </c:spPr>
        <c:crossAx val="21022687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1296296296296297"/>
          <c:y val="9.9956255468066474E-4"/>
          <c:w val="0.7592592592592593"/>
          <c:h val="0.121649274713657"/>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96998639059001"/>
          <c:y val="0.10753959035481001"/>
          <c:w val="0.87077075435015105"/>
          <c:h val="0.80150937934988098"/>
        </c:manualLayout>
      </c:layout>
      <c:barChart>
        <c:barDir val="col"/>
        <c:grouping val="clustered"/>
        <c:varyColors val="0"/>
        <c:ser>
          <c:idx val="0"/>
          <c:order val="0"/>
          <c:tx>
            <c:strRef>
              <c:f>Sheet1!$B$1</c:f>
              <c:strCache>
                <c:ptCount val="1"/>
                <c:pt idx="0">
                  <c:v>Darunavir + Ritonavir + TDF-FTC</c:v>
                </c:pt>
              </c:strCache>
            </c:strRef>
          </c:tx>
          <c:spPr>
            <a:gradFill>
              <a:gsLst>
                <a:gs pos="3000">
                  <a:srgbClr val="004A7F"/>
                </a:gs>
                <a:gs pos="100000">
                  <a:srgbClr val="00B0F0">
                    <a:alpha val="81000"/>
                  </a:srgbClr>
                </a:gs>
              </a:gsLst>
              <a:lin ang="0" scaled="0"/>
            </a:gradFill>
            <a:ln w="12700">
              <a:noFill/>
            </a:ln>
            <a:effectLst/>
            <a:scene3d>
              <a:camera prst="orthographicFront"/>
              <a:lightRig rig="threePt" dir="t"/>
            </a:scene3d>
            <a:sp3d>
              <a:bevelT w="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Cholesterol</c:v>
                </c:pt>
                <c:pt idx="2">
                  <c:v>HDL Cholesterol</c:v>
                </c:pt>
                <c:pt idx="3">
                  <c:v>Triglycerides</c:v>
                </c:pt>
              </c:strCache>
            </c:strRef>
          </c:cat>
          <c:val>
            <c:numRef>
              <c:f>Sheet1!$B$2:$B$5</c:f>
              <c:numCache>
                <c:formatCode>0</c:formatCode>
                <c:ptCount val="4"/>
                <c:pt idx="0">
                  <c:v>15</c:v>
                </c:pt>
                <c:pt idx="1">
                  <c:v>14</c:v>
                </c:pt>
                <c:pt idx="2">
                  <c:v>15</c:v>
                </c:pt>
                <c:pt idx="3">
                  <c:v>12</c:v>
                </c:pt>
              </c:numCache>
            </c:numRef>
          </c:val>
          <c:extLst>
            <c:ext xmlns:c16="http://schemas.microsoft.com/office/drawing/2014/chart" uri="{C3380CC4-5D6E-409C-BE32-E72D297353CC}">
              <c16:uniqueId val="{00000000-E22F-4B74-97DC-924F764698CF}"/>
            </c:ext>
          </c:extLst>
        </c:ser>
        <c:ser>
          <c:idx val="1"/>
          <c:order val="1"/>
          <c:tx>
            <c:strRef>
              <c:f>Sheet1!$C$1</c:f>
              <c:strCache>
                <c:ptCount val="1"/>
                <c:pt idx="0">
                  <c:v>Lopinavir-ritonavir + TDF-FTC</c:v>
                </c:pt>
              </c:strCache>
            </c:strRef>
          </c:tx>
          <c:spPr>
            <a:gradFill>
              <a:gsLst>
                <a:gs pos="3000">
                  <a:srgbClr val="597F31"/>
                </a:gs>
                <a:gs pos="99000">
                  <a:srgbClr val="92D050">
                    <a:alpha val="68000"/>
                  </a:srgbClr>
                </a:gs>
              </a:gsLst>
              <a:lin ang="0" scaled="0"/>
            </a:gradFill>
            <a:ln w="12700">
              <a:noFill/>
            </a:ln>
            <a:effectLst/>
            <a:scene3d>
              <a:camera prst="orthographicFront"/>
              <a:lightRig rig="threePt" dir="t"/>
            </a:scene3d>
            <a:sp3d>
              <a:bevelT w="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Cholesterol</c:v>
                </c:pt>
                <c:pt idx="2">
                  <c:v>HDL Cholesterol</c:v>
                </c:pt>
                <c:pt idx="3">
                  <c:v>Triglycerides</c:v>
                </c:pt>
              </c:strCache>
            </c:strRef>
          </c:cat>
          <c:val>
            <c:numRef>
              <c:f>Sheet1!$C$2:$C$5</c:f>
              <c:numCache>
                <c:formatCode>0</c:formatCode>
                <c:ptCount val="4"/>
                <c:pt idx="0">
                  <c:v>23</c:v>
                </c:pt>
                <c:pt idx="1">
                  <c:v>18</c:v>
                </c:pt>
                <c:pt idx="2">
                  <c:v>19</c:v>
                </c:pt>
                <c:pt idx="3">
                  <c:v>50</c:v>
                </c:pt>
              </c:numCache>
            </c:numRef>
          </c:val>
          <c:extLst>
            <c:ext xmlns:c16="http://schemas.microsoft.com/office/drawing/2014/chart" uri="{C3380CC4-5D6E-409C-BE32-E72D297353CC}">
              <c16:uniqueId val="{00000001-E22F-4B74-97DC-924F764698CF}"/>
            </c:ext>
          </c:extLst>
        </c:ser>
        <c:dLbls>
          <c:showLegendKey val="0"/>
          <c:showVal val="1"/>
          <c:showCatName val="0"/>
          <c:showSerName val="0"/>
          <c:showPercent val="0"/>
          <c:showBubbleSize val="0"/>
        </c:dLbls>
        <c:gapWidth val="80"/>
        <c:axId val="1824807640"/>
        <c:axId val="1824950088"/>
      </c:barChart>
      <c:catAx>
        <c:axId val="182480764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824950088"/>
        <c:crossesAt val="0"/>
        <c:auto val="1"/>
        <c:lblAlgn val="ctr"/>
        <c:lblOffset val="1"/>
        <c:tickLblSkip val="1"/>
        <c:tickMarkSkip val="1"/>
        <c:noMultiLvlLbl val="0"/>
      </c:catAx>
      <c:valAx>
        <c:axId val="1824950088"/>
        <c:scaling>
          <c:orientation val="minMax"/>
          <c:max val="60"/>
          <c:min val="0"/>
        </c:scaling>
        <c:delete val="0"/>
        <c:axPos val="l"/>
        <c:title>
          <c:tx>
            <c:rich>
              <a:bodyPr/>
              <a:lstStyle/>
              <a:p>
                <a:pPr>
                  <a:defRPr/>
                </a:pPr>
                <a:r>
                  <a:rPr lang="en-US"/>
                  <a:t>Median Change from Baseline (%)</a:t>
                </a:r>
              </a:p>
            </c:rich>
          </c:tx>
          <c:layout>
            <c:manualLayout>
              <c:xMode val="edge"/>
              <c:yMode val="edge"/>
              <c:x val="0"/>
              <c:y val="0.148772010513714"/>
            </c:manualLayout>
          </c:layout>
          <c:overlay val="0"/>
        </c:title>
        <c:numFmt formatCode="0" sourceLinked="0"/>
        <c:majorTickMark val="out"/>
        <c:minorTickMark val="none"/>
        <c:tickLblPos val="nextTo"/>
        <c:spPr>
          <a:ln w="6350">
            <a:solidFill>
              <a:srgbClr val="000000"/>
            </a:solidFill>
          </a:ln>
        </c:spPr>
        <c:crossAx val="1824807640"/>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2956267619325363"/>
          <c:y val="1.8292917106143201E-2"/>
          <c:w val="0.75210751433848544"/>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9.6043917789522815E-2"/>
          <c:w val="0.84453618644891604"/>
          <c:h val="0.78013323546810309"/>
        </c:manualLayout>
      </c:layout>
      <c:barChart>
        <c:barDir val="col"/>
        <c:grouping val="clustered"/>
        <c:varyColors val="0"/>
        <c:ser>
          <c:idx val="0"/>
          <c:order val="0"/>
          <c:tx>
            <c:strRef>
              <c:f>Sheet1!$B$1</c:f>
              <c:strCache>
                <c:ptCount val="1"/>
                <c:pt idx="0">
                  <c:v>Darunavir + RTV + OBR</c:v>
                </c:pt>
              </c:strCache>
            </c:strRef>
          </c:tx>
          <c:spPr>
            <a:gradFill>
              <a:gsLst>
                <a:gs pos="6000">
                  <a:srgbClr val="806000"/>
                </a:gs>
                <a:gs pos="100000">
                  <a:srgbClr val="FFC000">
                    <a:alpha val="69785"/>
                  </a:srgbClr>
                </a:gs>
              </a:gsLst>
              <a:lin ang="0" scaled="0"/>
            </a:gradFill>
            <a:ln w="12700">
              <a:noFill/>
            </a:ln>
            <a:effectLst/>
            <a:scene3d>
              <a:camera prst="orthographicFront"/>
              <a:lightRig rig="threePt" dir="t"/>
            </a:scene3d>
            <a:sp3d>
              <a:bevelT w="38100" h="38100"/>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 log10 Decrease in HIV RNA</c:v>
                </c:pt>
                <c:pt idx="1">
                  <c:v>HIV RNA &lt;50 copies/mL</c:v>
                </c:pt>
              </c:strCache>
            </c:strRef>
          </c:cat>
          <c:val>
            <c:numRef>
              <c:f>Sheet1!$B$2:$B$3</c:f>
              <c:numCache>
                <c:formatCode>0</c:formatCode>
                <c:ptCount val="2"/>
                <c:pt idx="0">
                  <c:v>61</c:v>
                </c:pt>
                <c:pt idx="1">
                  <c:v>45</c:v>
                </c:pt>
              </c:numCache>
            </c:numRef>
          </c:val>
          <c:extLst>
            <c:ext xmlns:c16="http://schemas.microsoft.com/office/drawing/2014/chart" uri="{C3380CC4-5D6E-409C-BE32-E72D297353CC}">
              <c16:uniqueId val="{00000000-76DA-426B-A8FD-11A93E816949}"/>
            </c:ext>
          </c:extLst>
        </c:ser>
        <c:ser>
          <c:idx val="1"/>
          <c:order val="1"/>
          <c:tx>
            <c:strRef>
              <c:f>Sheet1!$C$1</c:f>
              <c:strCache>
                <c:ptCount val="1"/>
                <c:pt idx="0">
                  <c:v>Control PI + RTV + OBR</c:v>
                </c:pt>
              </c:strCache>
            </c:strRef>
          </c:tx>
          <c:spPr>
            <a:gradFill>
              <a:gsLst>
                <a:gs pos="20000">
                  <a:srgbClr val="627267"/>
                </a:gs>
                <a:gs pos="100000">
                  <a:srgbClr val="9BB3A2">
                    <a:alpha val="69020"/>
                  </a:srgbClr>
                </a:gs>
              </a:gsLst>
              <a:lin ang="0" scaled="0"/>
            </a:gradFill>
            <a:ln w="12700">
              <a:noFill/>
            </a:ln>
            <a:effectLst/>
            <a:scene3d>
              <a:camera prst="orthographicFront"/>
              <a:lightRig rig="threePt" dir="t"/>
            </a:scene3d>
            <a:sp3d>
              <a:bevelT w="38100" h="38100"/>
            </a:sp3d>
          </c:spPr>
          <c:invertIfNegative val="0"/>
          <c:dLbls>
            <c:numFmt formatCode="0" sourceLinked="0"/>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 log10 Decrease in HIV RNA</c:v>
                </c:pt>
                <c:pt idx="1">
                  <c:v>HIV RNA &lt;50 copies/mL</c:v>
                </c:pt>
              </c:strCache>
            </c:strRef>
          </c:cat>
          <c:val>
            <c:numRef>
              <c:f>Sheet1!$C$2:$C$3</c:f>
              <c:numCache>
                <c:formatCode>0</c:formatCode>
                <c:ptCount val="2"/>
                <c:pt idx="0">
                  <c:v>15</c:v>
                </c:pt>
                <c:pt idx="1">
                  <c:v>10</c:v>
                </c:pt>
              </c:numCache>
            </c:numRef>
          </c:val>
          <c:extLst>
            <c:ext xmlns:c16="http://schemas.microsoft.com/office/drawing/2014/chart" uri="{C3380CC4-5D6E-409C-BE32-E72D297353CC}">
              <c16:uniqueId val="{00000001-76DA-426B-A8FD-11A93E816949}"/>
            </c:ext>
          </c:extLst>
        </c:ser>
        <c:dLbls>
          <c:showLegendKey val="0"/>
          <c:showVal val="1"/>
          <c:showCatName val="0"/>
          <c:showSerName val="0"/>
          <c:showPercent val="0"/>
          <c:showBubbleSize val="0"/>
        </c:dLbls>
        <c:gapWidth val="175"/>
        <c:axId val="-2048947944"/>
        <c:axId val="-2049045960"/>
      </c:barChart>
      <c:catAx>
        <c:axId val="-2048947944"/>
        <c:scaling>
          <c:orientation val="minMax"/>
        </c:scaling>
        <c:delete val="0"/>
        <c:axPos val="b"/>
        <c:numFmt formatCode="General" sourceLinked="1"/>
        <c:majorTickMark val="out"/>
        <c:minorTickMark val="none"/>
        <c:tickLblPos val="nextTo"/>
        <c:spPr>
          <a:ln w="6350" cap="flat" cmpd="sng" algn="ctr">
            <a:solidFill>
              <a:srgbClr val="000000"/>
            </a:solidFill>
            <a:prstDash val="solid"/>
            <a:round/>
            <a:headEnd type="none" w="med" len="med"/>
            <a:tailEnd type="none" w="med" len="med"/>
          </a:ln>
        </c:spPr>
        <c:crossAx val="-2049045960"/>
        <c:crosses val="autoZero"/>
        <c:auto val="1"/>
        <c:lblAlgn val="ctr"/>
        <c:lblOffset val="1"/>
        <c:tickLblSkip val="1"/>
        <c:tickMarkSkip val="1"/>
        <c:noMultiLvlLbl val="0"/>
      </c:catAx>
      <c:valAx>
        <c:axId val="-2049045960"/>
        <c:scaling>
          <c:orientation val="minMax"/>
          <c:max val="80"/>
          <c:min val="0"/>
        </c:scaling>
        <c:delete val="0"/>
        <c:axPos val="l"/>
        <c:title>
          <c:tx>
            <c:rich>
              <a:bodyPr/>
              <a:lstStyle/>
              <a:p>
                <a:pPr>
                  <a:defRPr b="1"/>
                </a:pPr>
                <a:r>
                  <a:rPr lang="en-US" b="1" dirty="0"/>
                  <a:t>Virologic Response (%)</a:t>
                </a:r>
              </a:p>
            </c:rich>
          </c:tx>
          <c:layout>
            <c:manualLayout>
              <c:xMode val="edge"/>
              <c:yMode val="edge"/>
              <c:x val="7.5383979780305234E-3"/>
              <c:y val="0.17571198643393898"/>
            </c:manualLayout>
          </c:layout>
          <c:overlay val="0"/>
        </c:title>
        <c:numFmt formatCode="0" sourceLinked="0"/>
        <c:majorTickMark val="out"/>
        <c:minorTickMark val="none"/>
        <c:tickLblPos val="nextTo"/>
        <c:spPr>
          <a:ln w="6350">
            <a:solidFill>
              <a:srgbClr val="000000"/>
            </a:solidFill>
          </a:ln>
        </c:spPr>
        <c:crossAx val="-204894794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9931576261300672"/>
          <c:y val="0"/>
          <c:w val="0.57136324973267227"/>
          <c:h val="0.1049681339390663"/>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b="0"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4147953701"/>
          <c:y val="0.11943591426071699"/>
          <c:w val="0.83373371731311396"/>
          <c:h val="0.71288177469085801"/>
        </c:manualLayout>
      </c:layout>
      <c:barChart>
        <c:barDir val="col"/>
        <c:grouping val="clustered"/>
        <c:varyColors val="0"/>
        <c:ser>
          <c:idx val="0"/>
          <c:order val="0"/>
          <c:tx>
            <c:strRef>
              <c:f>Sheet1!$B$1</c:f>
              <c:strCache>
                <c:ptCount val="1"/>
                <c:pt idx="0">
                  <c:v>Darunavir + RTV + OBR</c:v>
                </c:pt>
              </c:strCache>
            </c:strRef>
          </c:tx>
          <c:spPr>
            <a:gradFill>
              <a:gsLst>
                <a:gs pos="6000">
                  <a:srgbClr val="806000"/>
                </a:gs>
                <a:gs pos="100000">
                  <a:srgbClr val="FFC000">
                    <a:alpha val="69785"/>
                  </a:srgbClr>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B216-4D61-93CC-C680C2BB0B3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c:v>
                </c:pt>
                <c:pt idx="1">
                  <c:v>≤20,00</c:v>
                </c:pt>
                <c:pt idx="2">
                  <c:v>20,000-100,000</c:v>
                </c:pt>
                <c:pt idx="3">
                  <c:v>≥100,000</c:v>
                </c:pt>
              </c:strCache>
            </c:strRef>
          </c:cat>
          <c:val>
            <c:numRef>
              <c:f>Sheet1!$B$2:$B$5</c:f>
              <c:numCache>
                <c:formatCode>0</c:formatCode>
                <c:ptCount val="4"/>
                <c:pt idx="0">
                  <c:v>61</c:v>
                </c:pt>
                <c:pt idx="1">
                  <c:v>83</c:v>
                </c:pt>
                <c:pt idx="2">
                  <c:v>41</c:v>
                </c:pt>
                <c:pt idx="3">
                  <c:v>66</c:v>
                </c:pt>
              </c:numCache>
            </c:numRef>
          </c:val>
          <c:extLst>
            <c:ext xmlns:c16="http://schemas.microsoft.com/office/drawing/2014/chart" uri="{C3380CC4-5D6E-409C-BE32-E72D297353CC}">
              <c16:uniqueId val="{00000002-B216-4D61-93CC-C680C2BB0B3F}"/>
            </c:ext>
          </c:extLst>
        </c:ser>
        <c:ser>
          <c:idx val="1"/>
          <c:order val="1"/>
          <c:tx>
            <c:strRef>
              <c:f>Sheet1!$C$1</c:f>
              <c:strCache>
                <c:ptCount val="1"/>
                <c:pt idx="0">
                  <c:v>Control PI + RTV + OBR</c:v>
                </c:pt>
              </c:strCache>
            </c:strRef>
          </c:tx>
          <c:spPr>
            <a:gradFill>
              <a:gsLst>
                <a:gs pos="20000">
                  <a:srgbClr val="627267"/>
                </a:gs>
                <a:gs pos="100000">
                  <a:srgbClr val="9BB3A2">
                    <a:alpha val="69020"/>
                  </a:srgbClr>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c:v>
                </c:pt>
                <c:pt idx="1">
                  <c:v>≤20,00</c:v>
                </c:pt>
                <c:pt idx="2">
                  <c:v>20,000-100,000</c:v>
                </c:pt>
                <c:pt idx="3">
                  <c:v>≥100,000</c:v>
                </c:pt>
              </c:strCache>
            </c:strRef>
          </c:cat>
          <c:val>
            <c:numRef>
              <c:f>Sheet1!$C$2:$C$5</c:f>
              <c:numCache>
                <c:formatCode>0</c:formatCode>
                <c:ptCount val="4"/>
                <c:pt idx="0">
                  <c:v>15</c:v>
                </c:pt>
                <c:pt idx="1">
                  <c:v>24</c:v>
                </c:pt>
                <c:pt idx="2">
                  <c:v>13</c:v>
                </c:pt>
                <c:pt idx="3">
                  <c:v>6</c:v>
                </c:pt>
              </c:numCache>
            </c:numRef>
          </c:val>
          <c:extLst>
            <c:ext xmlns:c16="http://schemas.microsoft.com/office/drawing/2014/chart" uri="{C3380CC4-5D6E-409C-BE32-E72D297353CC}">
              <c16:uniqueId val="{00000003-B216-4D61-93CC-C680C2BB0B3F}"/>
            </c:ext>
          </c:extLst>
        </c:ser>
        <c:dLbls>
          <c:showLegendKey val="0"/>
          <c:showVal val="1"/>
          <c:showCatName val="0"/>
          <c:showSerName val="0"/>
          <c:showPercent val="0"/>
          <c:showBubbleSize val="0"/>
        </c:dLbls>
        <c:gapWidth val="65"/>
        <c:axId val="-2048980392"/>
        <c:axId val="-2048998680"/>
      </c:barChart>
      <c:catAx>
        <c:axId val="-204898039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8998680"/>
        <c:crosses val="autoZero"/>
        <c:auto val="1"/>
        <c:lblAlgn val="ctr"/>
        <c:lblOffset val="1"/>
        <c:tickLblSkip val="1"/>
        <c:tickMarkSkip val="1"/>
        <c:noMultiLvlLbl val="0"/>
      </c:catAx>
      <c:valAx>
        <c:axId val="-2048998680"/>
        <c:scaling>
          <c:orientation val="minMax"/>
          <c:max val="100"/>
        </c:scaling>
        <c:delete val="0"/>
        <c:axPos val="l"/>
        <c:title>
          <c:tx>
            <c:rich>
              <a:bodyPr/>
              <a:lstStyle/>
              <a:p>
                <a:pPr algn="ctr" rtl="0">
                  <a:defRPr/>
                </a:pPr>
                <a:r>
                  <a:rPr lang="en-US" dirty="0"/>
                  <a:t>HIV RNA reduction ≥1·0 log10 copies per mL (%)</a:t>
                </a:r>
              </a:p>
            </c:rich>
          </c:tx>
          <c:layout>
            <c:manualLayout>
              <c:xMode val="edge"/>
              <c:yMode val="edge"/>
              <c:x val="9.0816078545737332E-3"/>
              <c:y val="0.10748563524154076"/>
            </c:manualLayout>
          </c:layout>
          <c:overlay val="0"/>
        </c:title>
        <c:numFmt formatCode="0" sourceLinked="0"/>
        <c:majorTickMark val="out"/>
        <c:minorTickMark val="none"/>
        <c:tickLblPos val="nextTo"/>
        <c:spPr>
          <a:ln w="6350">
            <a:solidFill>
              <a:srgbClr val="000000"/>
            </a:solidFill>
          </a:ln>
        </c:spPr>
        <c:crossAx val="-20489803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20612058909303"/>
          <c:y val="1.3322084739407575E-2"/>
          <c:w val="0.66414455137552253"/>
          <c:h val="9.178290213723285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1943591426071699"/>
          <c:w val="0.82601761556664899"/>
          <c:h val="0.71288177469085801"/>
        </c:manualLayout>
      </c:layout>
      <c:barChart>
        <c:barDir val="col"/>
        <c:grouping val="clustered"/>
        <c:varyColors val="0"/>
        <c:ser>
          <c:idx val="0"/>
          <c:order val="0"/>
          <c:tx>
            <c:strRef>
              <c:f>Sheet1!$B$1</c:f>
              <c:strCache>
                <c:ptCount val="1"/>
                <c:pt idx="0">
                  <c:v>Darunavir + RTV + OBR</c:v>
                </c:pt>
              </c:strCache>
            </c:strRef>
          </c:tx>
          <c:spPr>
            <a:gradFill>
              <a:gsLst>
                <a:gs pos="6000">
                  <a:srgbClr val="806000"/>
                </a:gs>
                <a:gs pos="100000">
                  <a:srgbClr val="FFC000">
                    <a:alpha val="69785"/>
                  </a:srgbClr>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c:v>
                </c:pt>
                <c:pt idx="1">
                  <c:v>2</c:v>
                </c:pt>
                <c:pt idx="2">
                  <c:v>≥ 3</c:v>
                </c:pt>
              </c:strCache>
            </c:strRef>
          </c:cat>
          <c:val>
            <c:numRef>
              <c:f>Sheet1!$B$2:$B$4</c:f>
              <c:numCache>
                <c:formatCode>0</c:formatCode>
                <c:ptCount val="3"/>
                <c:pt idx="0">
                  <c:v>67</c:v>
                </c:pt>
                <c:pt idx="1">
                  <c:v>44</c:v>
                </c:pt>
                <c:pt idx="2">
                  <c:v>44</c:v>
                </c:pt>
              </c:numCache>
            </c:numRef>
          </c:val>
          <c:extLst>
            <c:ext xmlns:c16="http://schemas.microsoft.com/office/drawing/2014/chart" uri="{C3380CC4-5D6E-409C-BE32-E72D297353CC}">
              <c16:uniqueId val="{00000000-79D6-42EB-9D4E-5755A0598B7E}"/>
            </c:ext>
          </c:extLst>
        </c:ser>
        <c:ser>
          <c:idx val="1"/>
          <c:order val="1"/>
          <c:tx>
            <c:strRef>
              <c:f>Sheet1!$C$1</c:f>
              <c:strCache>
                <c:ptCount val="1"/>
                <c:pt idx="0">
                  <c:v>Control PI + RTV + OBR</c:v>
                </c:pt>
              </c:strCache>
            </c:strRef>
          </c:tx>
          <c:spPr>
            <a:gradFill>
              <a:gsLst>
                <a:gs pos="20000">
                  <a:srgbClr val="627267"/>
                </a:gs>
                <a:gs pos="100000">
                  <a:srgbClr val="9BB3A2">
                    <a:alpha val="69020"/>
                  </a:srgbClr>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c:v>
                </c:pt>
                <c:pt idx="1">
                  <c:v>2</c:v>
                </c:pt>
                <c:pt idx="2">
                  <c:v>≥ 3</c:v>
                </c:pt>
              </c:strCache>
            </c:strRef>
          </c:cat>
          <c:val>
            <c:numRef>
              <c:f>Sheet1!$C$2:$C$4</c:f>
              <c:numCache>
                <c:formatCode>0</c:formatCode>
                <c:ptCount val="3"/>
                <c:pt idx="0">
                  <c:v>19</c:v>
                </c:pt>
                <c:pt idx="1">
                  <c:v>17</c:v>
                </c:pt>
                <c:pt idx="2">
                  <c:v>5</c:v>
                </c:pt>
              </c:numCache>
            </c:numRef>
          </c:val>
          <c:extLst>
            <c:ext xmlns:c16="http://schemas.microsoft.com/office/drawing/2014/chart" uri="{C3380CC4-5D6E-409C-BE32-E72D297353CC}">
              <c16:uniqueId val="{00000001-79D6-42EB-9D4E-5755A0598B7E}"/>
            </c:ext>
          </c:extLst>
        </c:ser>
        <c:dLbls>
          <c:showLegendKey val="0"/>
          <c:showVal val="1"/>
          <c:showCatName val="0"/>
          <c:showSerName val="0"/>
          <c:showPercent val="0"/>
          <c:showBubbleSize val="0"/>
        </c:dLbls>
        <c:gapWidth val="100"/>
        <c:axId val="1887780760"/>
        <c:axId val="1887964856"/>
      </c:barChart>
      <c:catAx>
        <c:axId val="1887780760"/>
        <c:scaling>
          <c:orientation val="minMax"/>
        </c:scaling>
        <c:delete val="0"/>
        <c:axPos val="b"/>
        <c:title>
          <c:tx>
            <c:rich>
              <a:bodyPr/>
              <a:lstStyle/>
              <a:p>
                <a:pPr>
                  <a:defRPr/>
                </a:pPr>
                <a:r>
                  <a:rPr lang="en-US" dirty="0"/>
                  <a:t>Number of Primary PI Resistance Mutations</a:t>
                </a:r>
              </a:p>
            </c:rich>
          </c:tx>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887964856"/>
        <c:crosses val="autoZero"/>
        <c:auto val="1"/>
        <c:lblAlgn val="ctr"/>
        <c:lblOffset val="1"/>
        <c:tickLblSkip val="1"/>
        <c:tickMarkSkip val="1"/>
        <c:noMultiLvlLbl val="0"/>
      </c:catAx>
      <c:valAx>
        <c:axId val="1887964856"/>
        <c:scaling>
          <c:orientation val="minMax"/>
          <c:max val="80"/>
        </c:scaling>
        <c:delete val="0"/>
        <c:axPos val="l"/>
        <c:title>
          <c:tx>
            <c:rich>
              <a:bodyPr/>
              <a:lstStyle/>
              <a:p>
                <a:pPr algn="ctr" rtl="0">
                  <a:defRPr/>
                </a:pPr>
                <a:r>
                  <a:rPr lang="en-US"/>
                  <a:t>HIV RNA &lt;50 copies/mL (%)</a:t>
                </a:r>
              </a:p>
            </c:rich>
          </c:tx>
          <c:layout>
            <c:manualLayout>
              <c:xMode val="edge"/>
              <c:yMode val="edge"/>
              <c:x val="1.8340867113832992E-2"/>
              <c:y val="0.10957442819647543"/>
            </c:manualLayout>
          </c:layout>
          <c:overlay val="0"/>
        </c:title>
        <c:numFmt formatCode="0" sourceLinked="0"/>
        <c:majorTickMark val="out"/>
        <c:minorTickMark val="none"/>
        <c:tickLblPos val="nextTo"/>
        <c:spPr>
          <a:ln w="6350">
            <a:solidFill>
              <a:srgbClr val="000000"/>
            </a:solidFill>
          </a:ln>
        </c:spPr>
        <c:crossAx val="18877807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622931592750599"/>
          <c:y val="3.3163302314110597E-2"/>
          <c:w val="0.82463833820944199"/>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877"/>
          <c:y val="0.104816102084364"/>
          <c:w val="0.84453618644891626"/>
          <c:h val="0.72750166459915599"/>
        </c:manualLayout>
      </c:layout>
      <c:barChart>
        <c:barDir val="col"/>
        <c:grouping val="clustered"/>
        <c:varyColors val="0"/>
        <c:ser>
          <c:idx val="0"/>
          <c:order val="0"/>
          <c:tx>
            <c:strRef>
              <c:f>Sheet1!$B$1</c:f>
              <c:strCache>
                <c:ptCount val="1"/>
                <c:pt idx="0">
                  <c:v>Darunavir + RTV + OBR</c:v>
                </c:pt>
              </c:strCache>
            </c:strRef>
          </c:tx>
          <c:spPr>
            <a:gradFill>
              <a:gsLst>
                <a:gs pos="6000">
                  <a:srgbClr val="806000"/>
                </a:gs>
                <a:gs pos="100000">
                  <a:srgbClr val="FFC000">
                    <a:alpha val="69785"/>
                  </a:srgbClr>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c:v>
                </c:pt>
                <c:pt idx="1">
                  <c:v>2</c:v>
                </c:pt>
                <c:pt idx="2">
                  <c:v>≥ 3</c:v>
                </c:pt>
              </c:strCache>
            </c:strRef>
          </c:cat>
          <c:val>
            <c:numRef>
              <c:f>Sheet1!$B$2:$B$4</c:f>
              <c:numCache>
                <c:formatCode>0</c:formatCode>
                <c:ptCount val="3"/>
                <c:pt idx="0">
                  <c:v>56</c:v>
                </c:pt>
                <c:pt idx="1">
                  <c:v>46</c:v>
                </c:pt>
                <c:pt idx="2">
                  <c:v>26</c:v>
                </c:pt>
              </c:numCache>
            </c:numRef>
          </c:val>
          <c:extLst>
            <c:ext xmlns:c16="http://schemas.microsoft.com/office/drawing/2014/chart" uri="{C3380CC4-5D6E-409C-BE32-E72D297353CC}">
              <c16:uniqueId val="{00000000-0530-4EBF-91B3-AEFC40D31E9E}"/>
            </c:ext>
          </c:extLst>
        </c:ser>
        <c:ser>
          <c:idx val="1"/>
          <c:order val="1"/>
          <c:tx>
            <c:strRef>
              <c:f>Sheet1!$C$1</c:f>
              <c:strCache>
                <c:ptCount val="1"/>
                <c:pt idx="0">
                  <c:v>Control PI + RTV + OBR</c:v>
                </c:pt>
              </c:strCache>
            </c:strRef>
          </c:tx>
          <c:spPr>
            <a:gradFill>
              <a:gsLst>
                <a:gs pos="20000">
                  <a:srgbClr val="627267"/>
                </a:gs>
                <a:gs pos="100000">
                  <a:srgbClr val="9BB3A2">
                    <a:alpha val="69020"/>
                  </a:srgbClr>
                </a:gs>
              </a:gsLst>
              <a:lin ang="0" scaled="0"/>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c:v>
                </c:pt>
                <c:pt idx="1">
                  <c:v>2</c:v>
                </c:pt>
                <c:pt idx="2">
                  <c:v>≥ 3</c:v>
                </c:pt>
              </c:strCache>
            </c:strRef>
          </c:cat>
          <c:val>
            <c:numRef>
              <c:f>Sheet1!$C$2:$C$4</c:f>
              <c:numCache>
                <c:formatCode>0</c:formatCode>
                <c:ptCount val="3"/>
                <c:pt idx="0">
                  <c:v>17</c:v>
                </c:pt>
                <c:pt idx="1">
                  <c:v>7</c:v>
                </c:pt>
                <c:pt idx="2">
                  <c:v>3</c:v>
                </c:pt>
              </c:numCache>
            </c:numRef>
          </c:val>
          <c:extLst>
            <c:ext xmlns:c16="http://schemas.microsoft.com/office/drawing/2014/chart" uri="{C3380CC4-5D6E-409C-BE32-E72D297353CC}">
              <c16:uniqueId val="{00000001-0530-4EBF-91B3-AEFC40D31E9E}"/>
            </c:ext>
          </c:extLst>
        </c:ser>
        <c:dLbls>
          <c:showLegendKey val="0"/>
          <c:showVal val="1"/>
          <c:showCatName val="0"/>
          <c:showSerName val="0"/>
          <c:showPercent val="0"/>
          <c:showBubbleSize val="0"/>
        </c:dLbls>
        <c:gapWidth val="100"/>
        <c:axId val="1887948056"/>
        <c:axId val="1888322792"/>
      </c:barChart>
      <c:catAx>
        <c:axId val="1887948056"/>
        <c:scaling>
          <c:orientation val="minMax"/>
        </c:scaling>
        <c:delete val="0"/>
        <c:axPos val="b"/>
        <c:title>
          <c:tx>
            <c:rich>
              <a:bodyPr/>
              <a:lstStyle/>
              <a:p>
                <a:pPr>
                  <a:defRPr/>
                </a:pPr>
                <a:r>
                  <a:rPr lang="en-US" dirty="0"/>
                  <a:t>Number of Darunavir Resistance-Associated Mutations</a:t>
                </a:r>
              </a:p>
            </c:rich>
          </c:tx>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888322792"/>
        <c:crosses val="autoZero"/>
        <c:auto val="1"/>
        <c:lblAlgn val="ctr"/>
        <c:lblOffset val="1"/>
        <c:tickLblSkip val="1"/>
        <c:tickMarkSkip val="1"/>
        <c:noMultiLvlLbl val="0"/>
      </c:catAx>
      <c:valAx>
        <c:axId val="1888322792"/>
        <c:scaling>
          <c:orientation val="minMax"/>
          <c:max val="80"/>
        </c:scaling>
        <c:delete val="0"/>
        <c:axPos val="l"/>
        <c:title>
          <c:tx>
            <c:rich>
              <a:bodyPr/>
              <a:lstStyle/>
              <a:p>
                <a:pPr algn="ctr" rtl="0">
                  <a:defRPr/>
                </a:pPr>
                <a:r>
                  <a:rPr lang="en-US"/>
                  <a:t>HIV RNA &lt;50 copies/mL (%)</a:t>
                </a:r>
              </a:p>
            </c:rich>
          </c:tx>
          <c:layout>
            <c:manualLayout>
              <c:xMode val="edge"/>
              <c:yMode val="edge"/>
              <c:x val="5.9951881014873145E-3"/>
              <c:y val="9.8922634670666171E-2"/>
            </c:manualLayout>
          </c:layout>
          <c:overlay val="0"/>
        </c:title>
        <c:numFmt formatCode="0" sourceLinked="0"/>
        <c:majorTickMark val="out"/>
        <c:minorTickMark val="none"/>
        <c:tickLblPos val="nextTo"/>
        <c:spPr>
          <a:ln w="6350">
            <a:solidFill>
              <a:srgbClr val="000000"/>
            </a:solidFill>
          </a:ln>
        </c:spPr>
        <c:crossAx val="188794805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295773792164868"/>
          <c:y val="0"/>
          <c:w val="0.63790998347428796"/>
          <c:h val="0.10765591801024874"/>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96816370175949"/>
          <c:y val="0.11943591426071699"/>
          <c:w val="0.85379544570817534"/>
          <c:h val="0.71288177469085801"/>
        </c:manualLayout>
      </c:layout>
      <c:barChart>
        <c:barDir val="col"/>
        <c:grouping val="clustered"/>
        <c:varyColors val="0"/>
        <c:ser>
          <c:idx val="0"/>
          <c:order val="0"/>
          <c:tx>
            <c:strRef>
              <c:f>Sheet1!$B$1</c:f>
              <c:strCache>
                <c:ptCount val="1"/>
                <c:pt idx="0">
                  <c:v>Once-Daily Darunavir + Ritonavir + OBR</c:v>
                </c:pt>
              </c:strCache>
            </c:strRef>
          </c:tx>
          <c:spPr>
            <a:gradFill flip="none" rotWithShape="1">
              <a:gsLst>
                <a:gs pos="10000">
                  <a:srgbClr val="72547F"/>
                </a:gs>
                <a:gs pos="100000">
                  <a:srgbClr val="B587BB">
                    <a:alpha val="68000"/>
                  </a:srgbClr>
                </a:gs>
              </a:gsLst>
              <a:lin ang="0" scaled="1"/>
              <a:tileRect/>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≤50,000 copies/mL</c:v>
                </c:pt>
                <c:pt idx="2">
                  <c:v>&gt;50,000 copies/mL</c:v>
                </c:pt>
              </c:strCache>
            </c:strRef>
          </c:cat>
          <c:val>
            <c:numRef>
              <c:f>Sheet1!$B$2:$B$4</c:f>
              <c:numCache>
                <c:formatCode>0.0</c:formatCode>
                <c:ptCount val="3"/>
                <c:pt idx="0">
                  <c:v>72.099999999999994</c:v>
                </c:pt>
                <c:pt idx="1">
                  <c:v>78.400000000000006</c:v>
                </c:pt>
                <c:pt idx="2">
                  <c:v>52.8</c:v>
                </c:pt>
              </c:numCache>
            </c:numRef>
          </c:val>
          <c:extLst>
            <c:ext xmlns:c16="http://schemas.microsoft.com/office/drawing/2014/chart" uri="{C3380CC4-5D6E-409C-BE32-E72D297353CC}">
              <c16:uniqueId val="{00000000-8D16-41FB-A7F7-FFE40A1AEF0A}"/>
            </c:ext>
          </c:extLst>
        </c:ser>
        <c:ser>
          <c:idx val="1"/>
          <c:order val="1"/>
          <c:tx>
            <c:strRef>
              <c:f>Sheet1!$C$1</c:f>
              <c:strCache>
                <c:ptCount val="1"/>
                <c:pt idx="0">
                  <c:v>Twice-Daily Darunavir + Ritonavir + OBR</c:v>
                </c:pt>
              </c:strCache>
            </c:strRef>
          </c:tx>
          <c:spPr>
            <a:gradFill>
              <a:gsLst>
                <a:gs pos="6000">
                  <a:srgbClr val="004F89"/>
                </a:gs>
                <a:gs pos="100000">
                  <a:srgbClr val="55B7F0">
                    <a:alpha val="78039"/>
                  </a:srgbClr>
                </a:gs>
              </a:gsLst>
              <a:lin ang="0" scaled="1"/>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≤50,000 copies/mL</c:v>
                </c:pt>
                <c:pt idx="2">
                  <c:v>&gt;50,000 copies/mL</c:v>
                </c:pt>
              </c:strCache>
            </c:strRef>
          </c:cat>
          <c:val>
            <c:numRef>
              <c:f>Sheet1!$C$2:$C$4</c:f>
              <c:numCache>
                <c:formatCode>0.0</c:formatCode>
                <c:ptCount val="3"/>
                <c:pt idx="0">
                  <c:v>70.900000000000006</c:v>
                </c:pt>
                <c:pt idx="1">
                  <c:v>76.8</c:v>
                </c:pt>
                <c:pt idx="2">
                  <c:v>52.8</c:v>
                </c:pt>
              </c:numCache>
            </c:numRef>
          </c:val>
          <c:extLst>
            <c:ext xmlns:c16="http://schemas.microsoft.com/office/drawing/2014/chart" uri="{C3380CC4-5D6E-409C-BE32-E72D297353CC}">
              <c16:uniqueId val="{00000001-8D16-41FB-A7F7-FFE40A1AEF0A}"/>
            </c:ext>
          </c:extLst>
        </c:ser>
        <c:dLbls>
          <c:showLegendKey val="0"/>
          <c:showVal val="1"/>
          <c:showCatName val="0"/>
          <c:showSerName val="0"/>
          <c:showPercent val="0"/>
          <c:showBubbleSize val="0"/>
        </c:dLbls>
        <c:gapWidth val="100"/>
        <c:axId val="-2036264488"/>
        <c:axId val="-2036330856"/>
      </c:barChart>
      <c:catAx>
        <c:axId val="-203626448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36330856"/>
        <c:crosses val="autoZero"/>
        <c:auto val="1"/>
        <c:lblAlgn val="ctr"/>
        <c:lblOffset val="1"/>
        <c:tickLblSkip val="1"/>
        <c:tickMarkSkip val="1"/>
        <c:noMultiLvlLbl val="0"/>
      </c:catAx>
      <c:valAx>
        <c:axId val="-2036330856"/>
        <c:scaling>
          <c:orientation val="minMax"/>
          <c:max val="100"/>
        </c:scaling>
        <c:delete val="0"/>
        <c:axPos val="l"/>
        <c:title>
          <c:tx>
            <c:rich>
              <a:bodyPr/>
              <a:lstStyle/>
              <a:p>
                <a:pPr>
                  <a:defRPr/>
                </a:pPr>
                <a:r>
                  <a:rPr lang="en-US"/>
                  <a:t>HIV RNA &lt;50 copies/mL (%)</a:t>
                </a:r>
              </a:p>
            </c:rich>
          </c:tx>
          <c:layout>
            <c:manualLayout>
              <c:xMode val="edge"/>
              <c:yMode val="edge"/>
              <c:x val="5.9951881014873145E-3"/>
              <c:y val="8.5068461149069186E-2"/>
            </c:manualLayout>
          </c:layout>
          <c:overlay val="0"/>
        </c:title>
        <c:numFmt formatCode="0" sourceLinked="0"/>
        <c:majorTickMark val="out"/>
        <c:minorTickMark val="none"/>
        <c:tickLblPos val="nextTo"/>
        <c:spPr>
          <a:ln w="6350">
            <a:solidFill>
              <a:srgbClr val="000000"/>
            </a:solidFill>
          </a:ln>
        </c:spPr>
        <c:crossAx val="-20362644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764909594634003"/>
          <c:y val="1.7568773501239119E-2"/>
          <c:w val="0.8632186254495966"/>
          <c:h val="8.7536273526564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26331777972198"/>
          <c:y val="0.104398167334346"/>
          <c:w val="0.84617344706911624"/>
          <c:h val="0.78893631717087997"/>
        </c:manualLayout>
      </c:layout>
      <c:barChart>
        <c:barDir val="col"/>
        <c:grouping val="clustered"/>
        <c:varyColors val="0"/>
        <c:ser>
          <c:idx val="0"/>
          <c:order val="0"/>
          <c:tx>
            <c:strRef>
              <c:f>Sheet1!$B$1</c:f>
              <c:strCache>
                <c:ptCount val="1"/>
                <c:pt idx="0">
                  <c:v>Daily Darunavir + Ritonavir + OBR</c:v>
                </c:pt>
              </c:strCache>
            </c:strRef>
          </c:tx>
          <c:spPr>
            <a:gradFill>
              <a:gsLst>
                <a:gs pos="10000">
                  <a:srgbClr val="72547F"/>
                </a:gs>
                <a:gs pos="100000">
                  <a:srgbClr val="B587BB">
                    <a:alpha val="68000"/>
                  </a:srgbClr>
                </a:gs>
              </a:gsLst>
              <a:lin ang="0" scaled="1"/>
            </a:gradFill>
            <a:ln w="635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c:v>
                </c:pt>
                <c:pt idx="3">
                  <c:v>HDL</c:v>
                </c:pt>
              </c:strCache>
            </c:strRef>
          </c:cat>
          <c:val>
            <c:numRef>
              <c:f>Sheet1!$B$2:$B$5</c:f>
              <c:numCache>
                <c:formatCode>0</c:formatCode>
                <c:ptCount val="4"/>
                <c:pt idx="0">
                  <c:v>4</c:v>
                </c:pt>
                <c:pt idx="1">
                  <c:v>9</c:v>
                </c:pt>
                <c:pt idx="2">
                  <c:v>7</c:v>
                </c:pt>
                <c:pt idx="3">
                  <c:v>0</c:v>
                </c:pt>
              </c:numCache>
            </c:numRef>
          </c:val>
          <c:extLst>
            <c:ext xmlns:c16="http://schemas.microsoft.com/office/drawing/2014/chart" uri="{C3380CC4-5D6E-409C-BE32-E72D297353CC}">
              <c16:uniqueId val="{00000000-A4C2-45AD-84F6-9553E70FAC72}"/>
            </c:ext>
          </c:extLst>
        </c:ser>
        <c:ser>
          <c:idx val="1"/>
          <c:order val="1"/>
          <c:tx>
            <c:strRef>
              <c:f>Sheet1!$C$1</c:f>
              <c:strCache>
                <c:ptCount val="1"/>
                <c:pt idx="0">
                  <c:v>Twice-Daily Darunavir + Ritonavir + OBR </c:v>
                </c:pt>
              </c:strCache>
            </c:strRef>
          </c:tx>
          <c:spPr>
            <a:gradFill flip="none" rotWithShape="1">
              <a:gsLst>
                <a:gs pos="6000">
                  <a:srgbClr val="004F89"/>
                </a:gs>
                <a:gs pos="100000">
                  <a:srgbClr val="55B7F0">
                    <a:alpha val="78039"/>
                  </a:srgbClr>
                </a:gs>
              </a:gsLst>
              <a:lin ang="0" scaled="1"/>
              <a:tileRect/>
            </a:gra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Triglycerides</c:v>
                </c:pt>
                <c:pt idx="2">
                  <c:v>LDL</c:v>
                </c:pt>
                <c:pt idx="3">
                  <c:v>HDL</c:v>
                </c:pt>
              </c:strCache>
            </c:strRef>
          </c:cat>
          <c:val>
            <c:numRef>
              <c:f>Sheet1!$C$2:$C$5</c:f>
              <c:numCache>
                <c:formatCode>0</c:formatCode>
                <c:ptCount val="4"/>
                <c:pt idx="0">
                  <c:v>11</c:v>
                </c:pt>
                <c:pt idx="1">
                  <c:v>26</c:v>
                </c:pt>
                <c:pt idx="2">
                  <c:v>4</c:v>
                </c:pt>
                <c:pt idx="3">
                  <c:v>0</c:v>
                </c:pt>
              </c:numCache>
            </c:numRef>
          </c:val>
          <c:extLst>
            <c:ext xmlns:c16="http://schemas.microsoft.com/office/drawing/2014/chart" uri="{C3380CC4-5D6E-409C-BE32-E72D297353CC}">
              <c16:uniqueId val="{00000001-A4C2-45AD-84F6-9553E70FAC72}"/>
            </c:ext>
          </c:extLst>
        </c:ser>
        <c:dLbls>
          <c:showLegendKey val="0"/>
          <c:showVal val="1"/>
          <c:showCatName val="0"/>
          <c:showSerName val="0"/>
          <c:showPercent val="0"/>
          <c:showBubbleSize val="0"/>
        </c:dLbls>
        <c:gapWidth val="100"/>
        <c:axId val="1824399016"/>
        <c:axId val="1824393544"/>
      </c:barChart>
      <c:catAx>
        <c:axId val="182439901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1824393544"/>
        <c:crosses val="autoZero"/>
        <c:auto val="1"/>
        <c:lblAlgn val="ctr"/>
        <c:lblOffset val="1"/>
        <c:tickLblSkip val="1"/>
        <c:tickMarkSkip val="1"/>
        <c:noMultiLvlLbl val="0"/>
      </c:catAx>
      <c:valAx>
        <c:axId val="1824393544"/>
        <c:scaling>
          <c:orientation val="minMax"/>
          <c:max val="40"/>
          <c:min val="0"/>
        </c:scaling>
        <c:delete val="0"/>
        <c:axPos val="l"/>
        <c:title>
          <c:tx>
            <c:rich>
              <a:bodyPr/>
              <a:lstStyle/>
              <a:p>
                <a:pPr>
                  <a:defRPr/>
                </a:pPr>
                <a:r>
                  <a:rPr lang="en-US"/>
                  <a:t>Median Change from Baseline (mg/dL)</a:t>
                </a:r>
              </a:p>
            </c:rich>
          </c:tx>
          <c:layout>
            <c:manualLayout>
              <c:xMode val="edge"/>
              <c:yMode val="edge"/>
              <c:x val="2.718236609312722E-4"/>
              <c:y val="0.15536807899012622"/>
            </c:manualLayout>
          </c:layout>
          <c:overlay val="0"/>
        </c:title>
        <c:numFmt formatCode="0" sourceLinked="0"/>
        <c:majorTickMark val="out"/>
        <c:minorTickMark val="none"/>
        <c:tickLblPos val="nextTo"/>
        <c:spPr>
          <a:ln w="6350">
            <a:solidFill>
              <a:srgbClr val="000000"/>
            </a:solidFill>
          </a:ln>
        </c:spPr>
        <c:crossAx val="1824399016"/>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416156313794109"/>
          <c:y val="1.7006742691646301E-2"/>
          <c:w val="0.84588461164576645"/>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0.43519</cdr:x>
      <cdr:y>0.91228</cdr:y>
    </cdr:from>
    <cdr:to>
      <cdr:x>0.95593</cdr:x>
      <cdr:y>0.91228</cdr:y>
    </cdr:to>
    <cdr:cxnSp macro="">
      <cdr:nvCxnSpPr>
        <cdr:cNvPr id="3" name="Straight Connector 2">
          <a:extLst xmlns:a="http://schemas.openxmlformats.org/drawingml/2006/main">
            <a:ext uri="{FF2B5EF4-FFF2-40B4-BE49-F238E27FC236}">
              <a16:creationId xmlns:a16="http://schemas.microsoft.com/office/drawing/2014/main" id="{665ED6CE-33AF-419A-6F9B-50A0C0FAC937}"/>
            </a:ext>
          </a:extLst>
        </cdr:cNvPr>
        <cdr:cNvCxnSpPr/>
      </cdr:nvCxnSpPr>
      <cdr:spPr>
        <a:xfrm xmlns:a="http://schemas.openxmlformats.org/drawingml/2006/main">
          <a:off x="3581400" y="3962399"/>
          <a:ext cx="4285484" cy="0"/>
        </a:xfrm>
        <a:prstGeom xmlns:a="http://schemas.openxmlformats.org/drawingml/2006/main" prst="line">
          <a:avLst/>
        </a:prstGeom>
        <a:ln xmlns:a="http://schemas.openxmlformats.org/drawingml/2006/main" w="9525" cmpd="sng">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029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31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2204356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30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28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94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98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81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63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973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59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960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27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347776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2581664290"/>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06" r:id="rId22"/>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normAutofit/>
          </a:bodyPr>
          <a:lstStyle/>
          <a:p>
            <a:r>
              <a:rPr lang="en-US" sz="2400" dirty="0"/>
              <a:t>Boosted Darunavir</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lIns="91440" tIns="45720" rIns="91440" bIns="45720" anchor="ctr">
            <a:noAutofit/>
          </a:bodyPr>
          <a:lstStyle/>
          <a:p>
            <a:r>
              <a:rPr lang="en-US" dirty="0"/>
              <a:t>Last Updated: January 19,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A31E-1086-E53C-B69B-01D18EC627DA}"/>
              </a:ext>
            </a:extLst>
          </p:cNvPr>
          <p:cNvSpPr>
            <a:spLocks noGrp="1"/>
          </p:cNvSpPr>
          <p:nvPr>
            <p:ph type="title"/>
          </p:nvPr>
        </p:nvSpPr>
        <p:spPr/>
        <p:txBody>
          <a:bodyPr>
            <a:normAutofit/>
          </a:bodyPr>
          <a:lstStyle/>
          <a:p>
            <a:r>
              <a:rPr lang="en-US" dirty="0"/>
              <a:t>Protease Inhibitors: Mechanism of Action</a:t>
            </a:r>
          </a:p>
        </p:txBody>
      </p:sp>
      <p:sp>
        <p:nvSpPr>
          <p:cNvPr id="3" name="Text Placeholder 2">
            <a:extLst>
              <a:ext uri="{FF2B5EF4-FFF2-40B4-BE49-F238E27FC236}">
                <a16:creationId xmlns:a16="http://schemas.microsoft.com/office/drawing/2014/main" id="{6BC60B29-7CDA-D9E0-E459-11C3CF1C87F3}"/>
              </a:ext>
            </a:extLst>
          </p:cNvPr>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pic>
        <p:nvPicPr>
          <p:cNvPr id="5" name="Picture 4" descr="Protease_200.jpg">
            <a:extLst>
              <a:ext uri="{FF2B5EF4-FFF2-40B4-BE49-F238E27FC236}">
                <a16:creationId xmlns:a16="http://schemas.microsoft.com/office/drawing/2014/main" id="{4CF861A1-1469-20EC-13F1-2DB1656BC34C}"/>
              </a:ext>
            </a:extLst>
          </p:cNvPr>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2778921" y="1250705"/>
            <a:ext cx="3629868" cy="3168134"/>
          </a:xfrm>
          <a:prstGeom prst="rect">
            <a:avLst/>
          </a:prstGeom>
        </p:spPr>
      </p:pic>
      <p:sp>
        <p:nvSpPr>
          <p:cNvPr id="6" name="Rectangle 1078">
            <a:extLst>
              <a:ext uri="{FF2B5EF4-FFF2-40B4-BE49-F238E27FC236}">
                <a16:creationId xmlns:a16="http://schemas.microsoft.com/office/drawing/2014/main" id="{3C9CB1E5-D6B9-DA8E-7B59-B28EAFA85335}"/>
              </a:ext>
            </a:extLst>
          </p:cNvPr>
          <p:cNvSpPr>
            <a:spLocks noChangeArrowheads="1"/>
          </p:cNvSpPr>
          <p:nvPr/>
        </p:nvSpPr>
        <p:spPr bwMode="auto">
          <a:xfrm>
            <a:off x="1784174" y="2740686"/>
            <a:ext cx="1076724" cy="188171"/>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Active Site</a:t>
            </a:r>
          </a:p>
        </p:txBody>
      </p:sp>
      <p:sp>
        <p:nvSpPr>
          <p:cNvPr id="7" name="Rectangle 1078">
            <a:extLst>
              <a:ext uri="{FF2B5EF4-FFF2-40B4-BE49-F238E27FC236}">
                <a16:creationId xmlns:a16="http://schemas.microsoft.com/office/drawing/2014/main" id="{3F9E36EF-2B13-245A-E4DA-B544D95954D3}"/>
              </a:ext>
            </a:extLst>
          </p:cNvPr>
          <p:cNvSpPr>
            <a:spLocks noChangeArrowheads="1"/>
          </p:cNvSpPr>
          <p:nvPr/>
        </p:nvSpPr>
        <p:spPr bwMode="auto">
          <a:xfrm>
            <a:off x="3675796" y="4418839"/>
            <a:ext cx="1821766" cy="240029"/>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800" dirty="0">
                <a:solidFill>
                  <a:srgbClr val="0070C0"/>
                </a:solidFill>
                <a:latin typeface="Arial" pitchFamily="31" charset="0"/>
              </a:rPr>
              <a:t>HIV Protease</a:t>
            </a:r>
          </a:p>
        </p:txBody>
      </p:sp>
      <p:cxnSp>
        <p:nvCxnSpPr>
          <p:cNvPr id="8" name="Straight Arrow Connector 7">
            <a:extLst>
              <a:ext uri="{FF2B5EF4-FFF2-40B4-BE49-F238E27FC236}">
                <a16:creationId xmlns:a16="http://schemas.microsoft.com/office/drawing/2014/main" id="{497070E2-A4B6-355D-0A3C-F26FB8C890E0}"/>
              </a:ext>
            </a:extLst>
          </p:cNvPr>
          <p:cNvCxnSpPr>
            <a:cxnSpLocks/>
          </p:cNvCxnSpPr>
          <p:nvPr/>
        </p:nvCxnSpPr>
        <p:spPr>
          <a:xfrm flipH="1">
            <a:off x="2778921" y="2834771"/>
            <a:ext cx="1624267" cy="0"/>
          </a:xfrm>
          <a:prstGeom prst="straightConnector1">
            <a:avLst/>
          </a:prstGeom>
          <a:ln w="9525">
            <a:solidFill>
              <a:schemeClr val="tx1"/>
            </a:solidFill>
            <a:miter lim="800000"/>
            <a:headEnd type="none"/>
            <a:tailEnd type="none"/>
          </a:ln>
          <a:effectLst>
            <a:glow rad="25400">
              <a:schemeClr val="bg1">
                <a:alpha val="50000"/>
              </a:schemeClr>
            </a:glow>
          </a:effectLst>
        </p:spPr>
        <p:style>
          <a:lnRef idx="1">
            <a:schemeClr val="accent1"/>
          </a:lnRef>
          <a:fillRef idx="0">
            <a:schemeClr val="accent1"/>
          </a:fillRef>
          <a:effectRef idx="0">
            <a:schemeClr val="accent1"/>
          </a:effectRef>
          <a:fontRef idx="minor">
            <a:schemeClr val="tx1"/>
          </a:fontRef>
        </p:style>
      </p:cxnSp>
      <p:sp>
        <p:nvSpPr>
          <p:cNvPr id="10" name="Diamond 9">
            <a:extLst>
              <a:ext uri="{FF2B5EF4-FFF2-40B4-BE49-F238E27FC236}">
                <a16:creationId xmlns:a16="http://schemas.microsoft.com/office/drawing/2014/main" id="{FEB08857-4CC8-DC4F-FBCF-B707654064CC}"/>
              </a:ext>
            </a:extLst>
          </p:cNvPr>
          <p:cNvSpPr/>
          <p:nvPr/>
        </p:nvSpPr>
        <p:spPr>
          <a:xfrm>
            <a:off x="4449198" y="265453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iamond 11">
            <a:extLst>
              <a:ext uri="{FF2B5EF4-FFF2-40B4-BE49-F238E27FC236}">
                <a16:creationId xmlns:a16="http://schemas.microsoft.com/office/drawing/2014/main" id="{F0FF3B66-6D3D-2978-1258-C4610CCC2A1D}"/>
              </a:ext>
            </a:extLst>
          </p:cNvPr>
          <p:cNvSpPr/>
          <p:nvPr/>
        </p:nvSpPr>
        <p:spPr>
          <a:xfrm>
            <a:off x="4864125" y="2275370"/>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Diamond 12">
            <a:extLst>
              <a:ext uri="{FF2B5EF4-FFF2-40B4-BE49-F238E27FC236}">
                <a16:creationId xmlns:a16="http://schemas.microsoft.com/office/drawing/2014/main" id="{ECDEF16B-10F3-7316-9F80-6A3AE953A263}"/>
              </a:ext>
            </a:extLst>
          </p:cNvPr>
          <p:cNvSpPr/>
          <p:nvPr/>
        </p:nvSpPr>
        <p:spPr>
          <a:xfrm>
            <a:off x="5449007" y="195835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Diamond 13">
            <a:extLst>
              <a:ext uri="{FF2B5EF4-FFF2-40B4-BE49-F238E27FC236}">
                <a16:creationId xmlns:a16="http://schemas.microsoft.com/office/drawing/2014/main" id="{7647123E-61C2-6425-D17A-36FD2F687536}"/>
              </a:ext>
            </a:extLst>
          </p:cNvPr>
          <p:cNvSpPr/>
          <p:nvPr/>
        </p:nvSpPr>
        <p:spPr>
          <a:xfrm>
            <a:off x="5994082" y="167818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Diamond 16">
            <a:extLst>
              <a:ext uri="{FF2B5EF4-FFF2-40B4-BE49-F238E27FC236}">
                <a16:creationId xmlns:a16="http://schemas.microsoft.com/office/drawing/2014/main" id="{9F3692B8-93E1-5CEC-BB0A-4D41549B4269}"/>
              </a:ext>
            </a:extLst>
          </p:cNvPr>
          <p:cNvSpPr/>
          <p:nvPr/>
        </p:nvSpPr>
        <p:spPr>
          <a:xfrm>
            <a:off x="6564189" y="1509852"/>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iamond 17">
            <a:extLst>
              <a:ext uri="{FF2B5EF4-FFF2-40B4-BE49-F238E27FC236}">
                <a16:creationId xmlns:a16="http://schemas.microsoft.com/office/drawing/2014/main" id="{802E8BB4-7D9B-F299-3462-65B286D47530}"/>
              </a:ext>
            </a:extLst>
          </p:cNvPr>
          <p:cNvSpPr/>
          <p:nvPr/>
        </p:nvSpPr>
        <p:spPr>
          <a:xfrm>
            <a:off x="7112044" y="1745865"/>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078">
            <a:extLst>
              <a:ext uri="{FF2B5EF4-FFF2-40B4-BE49-F238E27FC236}">
                <a16:creationId xmlns:a16="http://schemas.microsoft.com/office/drawing/2014/main" id="{5C66BA24-1789-6E1D-3C73-D6F7CA3BFCD1}"/>
              </a:ext>
            </a:extLst>
          </p:cNvPr>
          <p:cNvSpPr>
            <a:spLocks noChangeArrowheads="1"/>
          </p:cNvSpPr>
          <p:nvPr/>
        </p:nvSpPr>
        <p:spPr bwMode="auto">
          <a:xfrm>
            <a:off x="6681209" y="2095517"/>
            <a:ext cx="1250880" cy="390369"/>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2000" dirty="0">
                <a:solidFill>
                  <a:schemeClr val="tx1"/>
                </a:solidFill>
                <a:latin typeface="Arial" pitchFamily="31" charset="0"/>
              </a:rPr>
              <a:t>Darunavir</a:t>
            </a:r>
          </a:p>
        </p:txBody>
      </p:sp>
    </p:spTree>
    <p:extLst>
      <p:ext uri="{BB962C8B-B14F-4D97-AF65-F5344CB8AC3E}">
        <p14:creationId xmlns:p14="http://schemas.microsoft.com/office/powerpoint/2010/main" val="158080493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r>
              <a:rPr lang="en-US" dirty="0"/>
              <a:t>Resistance</a:t>
            </a:r>
            <a:endParaRPr lang="en-US" b="0" dirty="0"/>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1154964900"/>
      </p:ext>
    </p:extLst>
  </p:cSld>
  <p:clrMapOvr>
    <a:masterClrMapping/>
  </p:clrMapOvr>
  <p:transition spd="slow" advTm="1707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V-Protease_series_BLUE.jpg"/>
          <p:cNvPicPr>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4554332" y="1022045"/>
            <a:ext cx="4006475" cy="3707688"/>
          </a:xfrm>
          <a:prstGeom prst="rect">
            <a:avLst/>
          </a:prstGeom>
        </p:spPr>
      </p:pic>
      <p:sp>
        <p:nvSpPr>
          <p:cNvPr id="2" name="Title 1"/>
          <p:cNvSpPr>
            <a:spLocks noGrp="1"/>
          </p:cNvSpPr>
          <p:nvPr>
            <p:ph type="title"/>
          </p:nvPr>
        </p:nvSpPr>
        <p:spPr/>
        <p:txBody>
          <a:bodyPr/>
          <a:lstStyle/>
          <a:p>
            <a:r>
              <a:rPr lang="en-US" dirty="0"/>
              <a:t>HIV Protease and Darunavir Amino Acid Mutations</a:t>
            </a:r>
          </a:p>
        </p:txBody>
      </p:sp>
      <p:sp>
        <p:nvSpPr>
          <p:cNvPr id="3" name="Text Placeholder 2"/>
          <p:cNvSpPr>
            <a:spLocks noGrp="1"/>
          </p:cNvSpPr>
          <p:nvPr>
            <p:ph type="body" sz="quarter" idx="14"/>
          </p:nvPr>
        </p:nvSpPr>
        <p:spPr/>
        <p:txBody>
          <a:bodyPr/>
          <a:lstStyle/>
          <a:p>
            <a:r>
              <a:rPr lang="en-US" dirty="0"/>
              <a:t>Illustration: David H. Spach, MD and </a:t>
            </a:r>
            <a:r>
              <a:rPr lang="en-US" i="1" dirty="0"/>
              <a:t>Cognition Studio, Inc.</a:t>
            </a:r>
            <a:endParaRPr lang="en-US" dirty="0"/>
          </a:p>
        </p:txBody>
      </p:sp>
      <p:sp>
        <p:nvSpPr>
          <p:cNvPr id="7" name="AutoShape 1081"/>
          <p:cNvSpPr>
            <a:spLocks noChangeAspect="1" noChangeArrowheads="1"/>
          </p:cNvSpPr>
          <p:nvPr/>
        </p:nvSpPr>
        <p:spPr bwMode="auto">
          <a:xfrm rot="7956452" flipH="1">
            <a:off x="6789167" y="2436799"/>
            <a:ext cx="103716" cy="182880"/>
          </a:xfrm>
          <a:prstGeom prst="triangle">
            <a:avLst>
              <a:gd name="adj" fmla="val 50000"/>
            </a:avLst>
          </a:prstGeom>
          <a:solidFill>
            <a:schemeClr val="tx1"/>
          </a:solidFill>
          <a:ln w="12700">
            <a:solidFill>
              <a:schemeClr val="tx1"/>
            </a:solidFill>
            <a:miter lim="800000"/>
            <a:headEnd/>
            <a:tailEnd/>
          </a:ln>
        </p:spPr>
        <p:txBody>
          <a:bodyPr wrap="none" anchor="ctr">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8" name="Rectangle 1078"/>
          <p:cNvSpPr>
            <a:spLocks noChangeArrowheads="1"/>
          </p:cNvSpPr>
          <p:nvPr/>
        </p:nvSpPr>
        <p:spPr bwMode="auto">
          <a:xfrm>
            <a:off x="6234510" y="2286000"/>
            <a:ext cx="660256" cy="170557"/>
          </a:xfrm>
          <a:prstGeom prst="rect">
            <a:avLst/>
          </a:prstGeom>
          <a:noFill/>
          <a:ln w="12700">
            <a:noFill/>
            <a:miter lim="800000"/>
            <a:headEnd/>
            <a:tailEnd/>
          </a:ln>
        </p:spPr>
        <p:txBody>
          <a:bodyPr wrap="none" lIns="67037" tIns="33518" rIns="67037" bIns="33518" anchor="ctr">
            <a:prstTxWarp prst="textNoShape">
              <a:avLst/>
            </a:prstTxWarp>
          </a:bodyPr>
          <a:lstStyle/>
          <a:p>
            <a:pPr algn="ctr" defTabSz="670322"/>
            <a:r>
              <a:rPr lang="en-US" sz="1050" dirty="0">
                <a:latin typeface="Arial" pitchFamily="31" charset="0"/>
              </a:rPr>
              <a:t>Active Site</a:t>
            </a:r>
          </a:p>
        </p:txBody>
      </p:sp>
      <p:sp>
        <p:nvSpPr>
          <p:cNvPr id="9" name="AutoShape 1080"/>
          <p:cNvSpPr>
            <a:spLocks noChangeAspect="1" noChangeArrowheads="1"/>
          </p:cNvSpPr>
          <p:nvPr/>
        </p:nvSpPr>
        <p:spPr bwMode="auto">
          <a:xfrm rot="13643548">
            <a:off x="6254151" y="2464040"/>
            <a:ext cx="79187" cy="139628"/>
          </a:xfrm>
          <a:prstGeom prst="triangle">
            <a:avLst>
              <a:gd name="adj" fmla="val 50000"/>
            </a:avLst>
          </a:prstGeom>
          <a:solidFill>
            <a:schemeClr val="tx2"/>
          </a:solidFill>
          <a:ln w="12700">
            <a:solidFill>
              <a:schemeClr val="tx1"/>
            </a:solidFill>
            <a:miter lim="800000"/>
            <a:headEnd/>
            <a:tailEnd/>
          </a:ln>
        </p:spPr>
        <p:txBody>
          <a:bodyPr wrap="none" anchor="ctr">
            <a:prstTxWarp prst="textNoShape">
              <a:avLst/>
            </a:prstTxWarp>
          </a:bodyPr>
          <a:lstStyle/>
          <a:p>
            <a:endParaRPr lang="en-US" sz="1800"/>
          </a:p>
        </p:txBody>
      </p:sp>
      <p:sp>
        <p:nvSpPr>
          <p:cNvPr id="10" name="Rectangle 13"/>
          <p:cNvSpPr>
            <a:spLocks noChangeArrowheads="1"/>
          </p:cNvSpPr>
          <p:nvPr/>
        </p:nvSpPr>
        <p:spPr bwMode="auto">
          <a:xfrm>
            <a:off x="5472606" y="4538546"/>
            <a:ext cx="2153705" cy="432890"/>
          </a:xfrm>
          <a:prstGeom prst="rect">
            <a:avLst/>
          </a:prstGeom>
          <a:noFill/>
          <a:ln w="12700">
            <a:noFill/>
            <a:miter lim="800000"/>
            <a:headEnd/>
            <a:tailEnd/>
          </a:ln>
          <a:effectLst/>
        </p:spPr>
        <p:txBody>
          <a:bodyPr wrap="none" anchor="ctr">
            <a:prstTxWarp prst="textNoShape">
              <a:avLst/>
            </a:prstTxWarp>
          </a:bodyPr>
          <a:lstStyle/>
          <a:p>
            <a:pPr algn="ctr"/>
            <a:r>
              <a:rPr lang="en-US" sz="1800" dirty="0">
                <a:latin typeface="Arial" pitchFamily="18" charset="0"/>
              </a:rPr>
              <a:t>HIV Protease</a:t>
            </a:r>
          </a:p>
        </p:txBody>
      </p:sp>
      <p:sp>
        <p:nvSpPr>
          <p:cNvPr id="11" name="Octagon 10"/>
          <p:cNvSpPr>
            <a:spLocks noChangeAspect="1"/>
          </p:cNvSpPr>
          <p:nvPr/>
        </p:nvSpPr>
        <p:spPr>
          <a:xfrm>
            <a:off x="6389799" y="2898793"/>
            <a:ext cx="364664" cy="370180"/>
          </a:xfrm>
          <a:prstGeom prst="octagon">
            <a:avLst/>
          </a:prstGeom>
          <a:gradFill flip="none" rotWithShape="1">
            <a:gsLst>
              <a:gs pos="25000">
                <a:srgbClr val="FFFF00"/>
              </a:gs>
              <a:gs pos="70000">
                <a:srgbClr val="FFC000"/>
              </a:gs>
              <a:gs pos="15000">
                <a:schemeClr val="bg1"/>
              </a:gs>
            </a:gsLst>
            <a:path path="circle">
              <a:fillToRect l="50000" t="50000" r="50000" b="50000"/>
            </a:path>
            <a:tileRect/>
          </a:gradFill>
          <a:ln>
            <a:noFill/>
          </a:ln>
          <a:effectLst>
            <a:glow rad="254000">
              <a:srgbClr val="FFFF00">
                <a:alpha val="40000"/>
              </a:srgbClr>
            </a:glow>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A606DC1B-4D7B-5555-E005-102997B51943}"/>
              </a:ext>
            </a:extLst>
          </p:cNvPr>
          <p:cNvSpPr txBox="1"/>
          <p:nvPr/>
        </p:nvSpPr>
        <p:spPr>
          <a:xfrm>
            <a:off x="210207" y="1257057"/>
            <a:ext cx="4258941" cy="3303340"/>
          </a:xfrm>
          <a:prstGeom prst="rect">
            <a:avLst/>
          </a:prstGeom>
          <a:solidFill>
            <a:schemeClr val="bg1">
              <a:lumMod val="95000"/>
            </a:schemeClr>
          </a:solidFill>
        </p:spPr>
        <p:txBody>
          <a:bodyPr wrap="square">
            <a:spAutoFit/>
          </a:bodyPr>
          <a:lstStyle/>
          <a:p>
            <a:pPr algn="ctr">
              <a:lnSpc>
                <a:spcPts val="2100"/>
              </a:lnSpc>
            </a:pPr>
            <a:r>
              <a:rPr lang="en-US" sz="1500" b="1" i="0" dirty="0">
                <a:solidFill>
                  <a:srgbClr val="333333"/>
                </a:solidFill>
                <a:effectLst/>
                <a:latin typeface="Arial" panose="020B0604020202020204" pitchFamily="34" charset="0"/>
                <a:cs typeface="Arial" panose="020B0604020202020204" pitchFamily="34" charset="0"/>
              </a:rPr>
              <a:t>Darunavir Resistance-Associated Mutations </a:t>
            </a:r>
            <a:br>
              <a:rPr lang="en-US" sz="1600" b="0" i="0" dirty="0">
                <a:solidFill>
                  <a:srgbClr val="333333"/>
                </a:solidFill>
                <a:effectLst/>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V11I</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V32I</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L33F</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I47V</a:t>
            </a:r>
            <a:br>
              <a:rPr lang="en-US" sz="1600" dirty="0">
                <a:solidFill>
                  <a:srgbClr val="333333"/>
                </a:solidFill>
                <a:latin typeface="Arial" panose="020B0604020202020204" pitchFamily="34" charset="0"/>
                <a:cs typeface="Arial" panose="020B0604020202020204" pitchFamily="34" charset="0"/>
              </a:rPr>
            </a:br>
            <a:r>
              <a:rPr lang="en-US" sz="1600" i="0" dirty="0">
                <a:effectLst/>
                <a:latin typeface="Arial" panose="020B0604020202020204" pitchFamily="34" charset="0"/>
                <a:cs typeface="Arial" panose="020B0604020202020204" pitchFamily="34" charset="0"/>
              </a:rPr>
              <a:t>I50V</a:t>
            </a:r>
            <a:br>
              <a:rPr lang="en-US" sz="1600" dirty="0">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I54L</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I54M</a:t>
            </a:r>
            <a:br>
              <a:rPr lang="en-US" sz="1600" i="0" dirty="0">
                <a:solidFill>
                  <a:srgbClr val="333333"/>
                </a:solidFill>
                <a:effectLst/>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T74P</a:t>
            </a:r>
            <a:br>
              <a:rPr lang="en-US" sz="1600" i="0" dirty="0">
                <a:solidFill>
                  <a:srgbClr val="333333"/>
                </a:solidFill>
                <a:effectLst/>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L76V</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I84V</a:t>
            </a:r>
            <a:br>
              <a:rPr lang="en-US" sz="1600" dirty="0">
                <a:solidFill>
                  <a:srgbClr val="333333"/>
                </a:solidFill>
                <a:latin typeface="Arial" panose="020B0604020202020204" pitchFamily="34" charset="0"/>
                <a:cs typeface="Arial" panose="020B0604020202020204" pitchFamily="34" charset="0"/>
              </a:rPr>
            </a:br>
            <a:r>
              <a:rPr lang="en-US" sz="1600" i="0" dirty="0">
                <a:solidFill>
                  <a:srgbClr val="333333"/>
                </a:solidFill>
                <a:effectLst/>
                <a:latin typeface="Arial" panose="020B0604020202020204" pitchFamily="34" charset="0"/>
                <a:cs typeface="Arial" panose="020B0604020202020204" pitchFamily="34" charset="0"/>
              </a:rPr>
              <a:t>L89V</a:t>
            </a:r>
            <a:endParaRPr lang="en-US" sz="1600" dirty="0">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39F59631-AB8F-9B5F-DA7C-004DF7A6F357}"/>
              </a:ext>
            </a:extLst>
          </p:cNvPr>
          <p:cNvGrpSpPr/>
          <p:nvPr/>
        </p:nvGrpSpPr>
        <p:grpSpPr>
          <a:xfrm>
            <a:off x="6919701" y="1304509"/>
            <a:ext cx="1143985" cy="2197970"/>
            <a:chOff x="6919701" y="1304509"/>
            <a:chExt cx="1143985" cy="2197970"/>
          </a:xfrm>
        </p:grpSpPr>
        <p:sp>
          <p:nvSpPr>
            <p:cNvPr id="13" name="Oval 1051"/>
            <p:cNvSpPr>
              <a:spLocks noChangeAspect="1" noChangeArrowheads="1"/>
            </p:cNvSpPr>
            <p:nvPr/>
          </p:nvSpPr>
          <p:spPr bwMode="auto">
            <a:xfrm>
              <a:off x="7184292" y="1304509"/>
              <a:ext cx="274320" cy="274320"/>
            </a:xfrm>
            <a:prstGeom prst="ellipse">
              <a:avLst/>
            </a:prstGeom>
            <a:solidFill>
              <a:srgbClr val="FFC000">
                <a:alpha val="99076"/>
              </a:srgbClr>
            </a:solidFill>
            <a:ln w="19050" cmpd="dbl">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54</a:t>
              </a:r>
            </a:p>
          </p:txBody>
        </p:sp>
        <p:sp>
          <p:nvSpPr>
            <p:cNvPr id="15" name="Oval 1053"/>
            <p:cNvSpPr>
              <a:spLocks noChangeAspect="1" noChangeArrowheads="1"/>
            </p:cNvSpPr>
            <p:nvPr/>
          </p:nvSpPr>
          <p:spPr bwMode="auto">
            <a:xfrm>
              <a:off x="6919701" y="1393077"/>
              <a:ext cx="274320" cy="274320"/>
            </a:xfrm>
            <a:prstGeom prst="ellipse">
              <a:avLst/>
            </a:prstGeom>
            <a:solidFill>
              <a:srgbClr val="FFC000"/>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50</a:t>
              </a:r>
            </a:p>
          </p:txBody>
        </p:sp>
        <p:sp>
          <p:nvSpPr>
            <p:cNvPr id="17" name="Oval 1055"/>
            <p:cNvSpPr>
              <a:spLocks noChangeAspect="1" noChangeArrowheads="1"/>
            </p:cNvSpPr>
            <p:nvPr/>
          </p:nvSpPr>
          <p:spPr bwMode="auto">
            <a:xfrm>
              <a:off x="7416234" y="1653546"/>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a:latin typeface="Arial" panose="020B0604020202020204" pitchFamily="34" charset="0"/>
                  <a:cs typeface="Arial" panose="020B0604020202020204" pitchFamily="34" charset="0"/>
                </a:rPr>
                <a:t>47</a:t>
              </a:r>
              <a:endParaRPr lang="en-US" sz="1200" i="1" dirty="0">
                <a:latin typeface="Arial" panose="020B0604020202020204" pitchFamily="34" charset="0"/>
                <a:cs typeface="Arial" panose="020B0604020202020204" pitchFamily="34" charset="0"/>
              </a:endParaRPr>
            </a:p>
          </p:txBody>
        </p:sp>
        <p:sp>
          <p:nvSpPr>
            <p:cNvPr id="29" name="Oval 1067"/>
            <p:cNvSpPr>
              <a:spLocks noChangeAspect="1" noChangeArrowheads="1"/>
            </p:cNvSpPr>
            <p:nvPr/>
          </p:nvSpPr>
          <p:spPr bwMode="auto">
            <a:xfrm>
              <a:off x="7361579" y="2248810"/>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32</a:t>
              </a:r>
            </a:p>
          </p:txBody>
        </p:sp>
        <p:sp>
          <p:nvSpPr>
            <p:cNvPr id="30" name="Oval 1068"/>
            <p:cNvSpPr>
              <a:spLocks noChangeAspect="1" noChangeArrowheads="1"/>
            </p:cNvSpPr>
            <p:nvPr/>
          </p:nvSpPr>
          <p:spPr bwMode="auto">
            <a:xfrm>
              <a:off x="6993724" y="253618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a:latin typeface="Arial" panose="020B0604020202020204" pitchFamily="34" charset="0"/>
                  <a:cs typeface="Arial" panose="020B0604020202020204" pitchFamily="34" charset="0"/>
                </a:rPr>
                <a:t>84</a:t>
              </a:r>
            </a:p>
          </p:txBody>
        </p:sp>
        <p:sp>
          <p:nvSpPr>
            <p:cNvPr id="12" name="Oval 1067">
              <a:extLst>
                <a:ext uri="{FF2B5EF4-FFF2-40B4-BE49-F238E27FC236}">
                  <a16:creationId xmlns:a16="http://schemas.microsoft.com/office/drawing/2014/main" id="{38278D92-A91C-02C2-6165-016DBF9F0B8A}"/>
                </a:ext>
              </a:extLst>
            </p:cNvPr>
            <p:cNvSpPr>
              <a:spLocks noChangeAspect="1" noChangeArrowheads="1"/>
            </p:cNvSpPr>
            <p:nvPr/>
          </p:nvSpPr>
          <p:spPr bwMode="auto">
            <a:xfrm>
              <a:off x="7620153" y="2418448"/>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33</a:t>
              </a:r>
            </a:p>
          </p:txBody>
        </p:sp>
        <p:sp>
          <p:nvSpPr>
            <p:cNvPr id="34" name="Oval 1067">
              <a:extLst>
                <a:ext uri="{FF2B5EF4-FFF2-40B4-BE49-F238E27FC236}">
                  <a16:creationId xmlns:a16="http://schemas.microsoft.com/office/drawing/2014/main" id="{8B7A9941-498E-7D4A-1486-82226273033A}"/>
                </a:ext>
              </a:extLst>
            </p:cNvPr>
            <p:cNvSpPr>
              <a:spLocks noChangeAspect="1" noChangeArrowheads="1"/>
            </p:cNvSpPr>
            <p:nvPr/>
          </p:nvSpPr>
          <p:spPr bwMode="auto">
            <a:xfrm>
              <a:off x="7782307" y="2169722"/>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76</a:t>
              </a:r>
            </a:p>
          </p:txBody>
        </p:sp>
        <p:sp>
          <p:nvSpPr>
            <p:cNvPr id="35" name="Oval 1065">
              <a:extLst>
                <a:ext uri="{FF2B5EF4-FFF2-40B4-BE49-F238E27FC236}">
                  <a16:creationId xmlns:a16="http://schemas.microsoft.com/office/drawing/2014/main" id="{A544580D-BB23-0E45-4220-631172F33DB5}"/>
                </a:ext>
              </a:extLst>
            </p:cNvPr>
            <p:cNvSpPr>
              <a:spLocks noChangeAspect="1" noChangeArrowheads="1"/>
            </p:cNvSpPr>
            <p:nvPr/>
          </p:nvSpPr>
          <p:spPr bwMode="auto">
            <a:xfrm>
              <a:off x="7175812" y="3096127"/>
              <a:ext cx="274320" cy="274320"/>
            </a:xfrm>
            <a:prstGeom prst="ellipse">
              <a:avLst/>
            </a:prstGeom>
            <a:solidFill>
              <a:srgbClr val="FFC000">
                <a:alpha val="99076"/>
              </a:srgbClr>
            </a:solidFill>
            <a:ln w="1905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11</a:t>
              </a:r>
            </a:p>
          </p:txBody>
        </p:sp>
        <p:sp>
          <p:nvSpPr>
            <p:cNvPr id="38" name="Oval 1066">
              <a:extLst>
                <a:ext uri="{FF2B5EF4-FFF2-40B4-BE49-F238E27FC236}">
                  <a16:creationId xmlns:a16="http://schemas.microsoft.com/office/drawing/2014/main" id="{83AF116D-BDB1-6C50-F61A-34C7A369CC4D}"/>
                </a:ext>
              </a:extLst>
            </p:cNvPr>
            <p:cNvSpPr>
              <a:spLocks noChangeAspect="1" noChangeArrowheads="1"/>
            </p:cNvSpPr>
            <p:nvPr/>
          </p:nvSpPr>
          <p:spPr bwMode="auto">
            <a:xfrm>
              <a:off x="7466915" y="322815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89</a:t>
              </a:r>
            </a:p>
          </p:txBody>
        </p:sp>
        <p:sp>
          <p:nvSpPr>
            <p:cNvPr id="39" name="Oval 1067">
              <a:extLst>
                <a:ext uri="{FF2B5EF4-FFF2-40B4-BE49-F238E27FC236}">
                  <a16:creationId xmlns:a16="http://schemas.microsoft.com/office/drawing/2014/main" id="{CEDBE3A8-9F8B-03A4-7E2A-BB4679C98A2D}"/>
                </a:ext>
              </a:extLst>
            </p:cNvPr>
            <p:cNvSpPr>
              <a:spLocks noChangeAspect="1" noChangeArrowheads="1"/>
            </p:cNvSpPr>
            <p:nvPr/>
          </p:nvSpPr>
          <p:spPr bwMode="auto">
            <a:xfrm>
              <a:off x="7789366" y="270648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74</a:t>
              </a:r>
            </a:p>
          </p:txBody>
        </p:sp>
      </p:grpSp>
      <p:grpSp>
        <p:nvGrpSpPr>
          <p:cNvPr id="46" name="Group 45">
            <a:extLst>
              <a:ext uri="{FF2B5EF4-FFF2-40B4-BE49-F238E27FC236}">
                <a16:creationId xmlns:a16="http://schemas.microsoft.com/office/drawing/2014/main" id="{B8FA80EE-E0DD-03DD-F33A-28BB1D0E939F}"/>
              </a:ext>
            </a:extLst>
          </p:cNvPr>
          <p:cNvGrpSpPr/>
          <p:nvPr/>
        </p:nvGrpSpPr>
        <p:grpSpPr>
          <a:xfrm flipH="1">
            <a:off x="5132942" y="1304509"/>
            <a:ext cx="1143985" cy="2197970"/>
            <a:chOff x="6919701" y="1304509"/>
            <a:chExt cx="1143985" cy="2197970"/>
          </a:xfrm>
        </p:grpSpPr>
        <p:sp>
          <p:nvSpPr>
            <p:cNvPr id="47" name="Oval 1051">
              <a:extLst>
                <a:ext uri="{FF2B5EF4-FFF2-40B4-BE49-F238E27FC236}">
                  <a16:creationId xmlns:a16="http://schemas.microsoft.com/office/drawing/2014/main" id="{12894BFD-3C80-FC73-0095-4D2E3FE64368}"/>
                </a:ext>
              </a:extLst>
            </p:cNvPr>
            <p:cNvSpPr>
              <a:spLocks noChangeAspect="1" noChangeArrowheads="1"/>
            </p:cNvSpPr>
            <p:nvPr/>
          </p:nvSpPr>
          <p:spPr bwMode="auto">
            <a:xfrm>
              <a:off x="7184292" y="1304509"/>
              <a:ext cx="274320" cy="274320"/>
            </a:xfrm>
            <a:prstGeom prst="ellipse">
              <a:avLst/>
            </a:prstGeom>
            <a:solidFill>
              <a:srgbClr val="FFC000">
                <a:alpha val="99076"/>
              </a:srgbClr>
            </a:solidFill>
            <a:ln w="19050" cmpd="dbl">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54</a:t>
              </a:r>
            </a:p>
          </p:txBody>
        </p:sp>
        <p:sp>
          <p:nvSpPr>
            <p:cNvPr id="48" name="Oval 1053">
              <a:extLst>
                <a:ext uri="{FF2B5EF4-FFF2-40B4-BE49-F238E27FC236}">
                  <a16:creationId xmlns:a16="http://schemas.microsoft.com/office/drawing/2014/main" id="{C8D37674-B263-36FA-37EB-80D35F77E1B5}"/>
                </a:ext>
              </a:extLst>
            </p:cNvPr>
            <p:cNvSpPr>
              <a:spLocks noChangeAspect="1" noChangeArrowheads="1"/>
            </p:cNvSpPr>
            <p:nvPr/>
          </p:nvSpPr>
          <p:spPr bwMode="auto">
            <a:xfrm>
              <a:off x="6919701" y="1393077"/>
              <a:ext cx="274320" cy="274320"/>
            </a:xfrm>
            <a:prstGeom prst="ellipse">
              <a:avLst/>
            </a:prstGeom>
            <a:solidFill>
              <a:srgbClr val="FFC000"/>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50</a:t>
              </a:r>
            </a:p>
          </p:txBody>
        </p:sp>
        <p:sp>
          <p:nvSpPr>
            <p:cNvPr id="49" name="Oval 1055">
              <a:extLst>
                <a:ext uri="{FF2B5EF4-FFF2-40B4-BE49-F238E27FC236}">
                  <a16:creationId xmlns:a16="http://schemas.microsoft.com/office/drawing/2014/main" id="{CBF7381D-15A3-13AD-C995-0514B3544560}"/>
                </a:ext>
              </a:extLst>
            </p:cNvPr>
            <p:cNvSpPr>
              <a:spLocks noChangeAspect="1" noChangeArrowheads="1"/>
            </p:cNvSpPr>
            <p:nvPr/>
          </p:nvSpPr>
          <p:spPr bwMode="auto">
            <a:xfrm>
              <a:off x="7416234" y="1653546"/>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a:latin typeface="Arial" panose="020B0604020202020204" pitchFamily="34" charset="0"/>
                  <a:cs typeface="Arial" panose="020B0604020202020204" pitchFamily="34" charset="0"/>
                </a:rPr>
                <a:t>47</a:t>
              </a:r>
              <a:endParaRPr lang="en-US" sz="1200" i="1" dirty="0">
                <a:latin typeface="Arial" panose="020B0604020202020204" pitchFamily="34" charset="0"/>
                <a:cs typeface="Arial" panose="020B0604020202020204" pitchFamily="34" charset="0"/>
              </a:endParaRPr>
            </a:p>
          </p:txBody>
        </p:sp>
        <p:sp>
          <p:nvSpPr>
            <p:cNvPr id="50" name="Oval 1067">
              <a:extLst>
                <a:ext uri="{FF2B5EF4-FFF2-40B4-BE49-F238E27FC236}">
                  <a16:creationId xmlns:a16="http://schemas.microsoft.com/office/drawing/2014/main" id="{8998DE74-CED7-2310-F6E3-7E84093C29D7}"/>
                </a:ext>
              </a:extLst>
            </p:cNvPr>
            <p:cNvSpPr>
              <a:spLocks noChangeAspect="1" noChangeArrowheads="1"/>
            </p:cNvSpPr>
            <p:nvPr/>
          </p:nvSpPr>
          <p:spPr bwMode="auto">
            <a:xfrm>
              <a:off x="7361579" y="2248810"/>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32</a:t>
              </a:r>
            </a:p>
          </p:txBody>
        </p:sp>
        <p:sp>
          <p:nvSpPr>
            <p:cNvPr id="51" name="Oval 1068">
              <a:extLst>
                <a:ext uri="{FF2B5EF4-FFF2-40B4-BE49-F238E27FC236}">
                  <a16:creationId xmlns:a16="http://schemas.microsoft.com/office/drawing/2014/main" id="{B3BC7046-5D90-71D0-0F9F-EC766A0CDCF3}"/>
                </a:ext>
              </a:extLst>
            </p:cNvPr>
            <p:cNvSpPr>
              <a:spLocks noChangeAspect="1" noChangeArrowheads="1"/>
            </p:cNvSpPr>
            <p:nvPr/>
          </p:nvSpPr>
          <p:spPr bwMode="auto">
            <a:xfrm>
              <a:off x="6993724" y="253618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a:latin typeface="Arial" panose="020B0604020202020204" pitchFamily="34" charset="0"/>
                  <a:cs typeface="Arial" panose="020B0604020202020204" pitchFamily="34" charset="0"/>
                </a:rPr>
                <a:t>84</a:t>
              </a:r>
            </a:p>
          </p:txBody>
        </p:sp>
        <p:sp>
          <p:nvSpPr>
            <p:cNvPr id="52" name="Oval 1067">
              <a:extLst>
                <a:ext uri="{FF2B5EF4-FFF2-40B4-BE49-F238E27FC236}">
                  <a16:creationId xmlns:a16="http://schemas.microsoft.com/office/drawing/2014/main" id="{D12568BE-1265-FD98-4890-2A9111A7690B}"/>
                </a:ext>
              </a:extLst>
            </p:cNvPr>
            <p:cNvSpPr>
              <a:spLocks noChangeAspect="1" noChangeArrowheads="1"/>
            </p:cNvSpPr>
            <p:nvPr/>
          </p:nvSpPr>
          <p:spPr bwMode="auto">
            <a:xfrm>
              <a:off x="7620153" y="2418448"/>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33</a:t>
              </a:r>
            </a:p>
          </p:txBody>
        </p:sp>
        <p:sp>
          <p:nvSpPr>
            <p:cNvPr id="53" name="Oval 1067">
              <a:extLst>
                <a:ext uri="{FF2B5EF4-FFF2-40B4-BE49-F238E27FC236}">
                  <a16:creationId xmlns:a16="http://schemas.microsoft.com/office/drawing/2014/main" id="{F9C619EF-C721-AF9A-0395-F435D1493712}"/>
                </a:ext>
              </a:extLst>
            </p:cNvPr>
            <p:cNvSpPr>
              <a:spLocks noChangeAspect="1" noChangeArrowheads="1"/>
            </p:cNvSpPr>
            <p:nvPr/>
          </p:nvSpPr>
          <p:spPr bwMode="auto">
            <a:xfrm>
              <a:off x="7782307" y="2169722"/>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76</a:t>
              </a:r>
            </a:p>
          </p:txBody>
        </p:sp>
        <p:sp>
          <p:nvSpPr>
            <p:cNvPr id="54" name="Oval 1065">
              <a:extLst>
                <a:ext uri="{FF2B5EF4-FFF2-40B4-BE49-F238E27FC236}">
                  <a16:creationId xmlns:a16="http://schemas.microsoft.com/office/drawing/2014/main" id="{ECEC9DE7-0837-4E10-40A3-7F0A32C99BCA}"/>
                </a:ext>
              </a:extLst>
            </p:cNvPr>
            <p:cNvSpPr>
              <a:spLocks noChangeAspect="1" noChangeArrowheads="1"/>
            </p:cNvSpPr>
            <p:nvPr/>
          </p:nvSpPr>
          <p:spPr bwMode="auto">
            <a:xfrm>
              <a:off x="7175812" y="3096127"/>
              <a:ext cx="274320" cy="274320"/>
            </a:xfrm>
            <a:prstGeom prst="ellipse">
              <a:avLst/>
            </a:prstGeom>
            <a:solidFill>
              <a:srgbClr val="FFC000">
                <a:alpha val="99076"/>
              </a:srgbClr>
            </a:solidFill>
            <a:ln w="1905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11</a:t>
              </a:r>
            </a:p>
          </p:txBody>
        </p:sp>
        <p:sp>
          <p:nvSpPr>
            <p:cNvPr id="55" name="Oval 1066">
              <a:extLst>
                <a:ext uri="{FF2B5EF4-FFF2-40B4-BE49-F238E27FC236}">
                  <a16:creationId xmlns:a16="http://schemas.microsoft.com/office/drawing/2014/main" id="{F993D514-2B05-9E51-CBC3-1DC85B1A714E}"/>
                </a:ext>
              </a:extLst>
            </p:cNvPr>
            <p:cNvSpPr>
              <a:spLocks noChangeAspect="1" noChangeArrowheads="1"/>
            </p:cNvSpPr>
            <p:nvPr/>
          </p:nvSpPr>
          <p:spPr bwMode="auto">
            <a:xfrm>
              <a:off x="7466915" y="322815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89</a:t>
              </a:r>
            </a:p>
          </p:txBody>
        </p:sp>
        <p:sp>
          <p:nvSpPr>
            <p:cNvPr id="56" name="Oval 1067">
              <a:extLst>
                <a:ext uri="{FF2B5EF4-FFF2-40B4-BE49-F238E27FC236}">
                  <a16:creationId xmlns:a16="http://schemas.microsoft.com/office/drawing/2014/main" id="{839A63FF-ABE7-256F-E979-0D15216C699F}"/>
                </a:ext>
              </a:extLst>
            </p:cNvPr>
            <p:cNvSpPr>
              <a:spLocks noChangeAspect="1" noChangeArrowheads="1"/>
            </p:cNvSpPr>
            <p:nvPr/>
          </p:nvSpPr>
          <p:spPr bwMode="auto">
            <a:xfrm>
              <a:off x="7789366" y="2706489"/>
              <a:ext cx="274320" cy="274320"/>
            </a:xfrm>
            <a:prstGeom prst="ellipse">
              <a:avLst/>
            </a:prstGeom>
            <a:solidFill>
              <a:srgbClr val="FFC000">
                <a:alpha val="99076"/>
              </a:srgbClr>
            </a:solidFill>
            <a:ln w="12700">
              <a:solidFill>
                <a:schemeClr val="tx1"/>
              </a:solidFill>
              <a:round/>
              <a:headEnd/>
              <a:tailEnd/>
            </a:ln>
          </p:spPr>
          <p:txBody>
            <a:bodyPr wrap="none" lIns="0" tIns="0" rIns="0" bIns="0" anchor="ctr">
              <a:prstTxWarp prst="textNoShape">
                <a:avLst/>
              </a:prstTxWarp>
            </a:bodyPr>
            <a:lstStyle/>
            <a:p>
              <a:pPr algn="ctr" defTabSz="670322">
                <a:lnSpc>
                  <a:spcPts val="1400"/>
                </a:lnSpc>
              </a:pPr>
              <a:r>
                <a:rPr lang="en-US" sz="1200" i="1" dirty="0">
                  <a:latin typeface="Arial" panose="020B0604020202020204" pitchFamily="34" charset="0"/>
                  <a:cs typeface="Arial" panose="020B0604020202020204" pitchFamily="34" charset="0"/>
                </a:rPr>
                <a:t>74</a:t>
              </a:r>
            </a:p>
          </p:txBody>
        </p:sp>
      </p:grpSp>
    </p:spTree>
    <p:extLst>
      <p:ext uri="{BB962C8B-B14F-4D97-AF65-F5344CB8AC3E}">
        <p14:creationId xmlns:p14="http://schemas.microsoft.com/office/powerpoint/2010/main" val="24050321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pPr fontAlgn="auto">
              <a:spcAft>
                <a:spcPts val="0"/>
              </a:spcAft>
            </a:pPr>
            <a:r>
              <a:rPr lang="en-US" dirty="0"/>
              <a:t>Key Clinical Trials</a:t>
            </a:r>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150544547"/>
      </p:ext>
    </p:extLst>
  </p:cSld>
  <p:clrMapOvr>
    <a:masterClrMapping/>
  </p:clrMapOvr>
  <p:transition spd="slow" advTm="890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43858" y="246941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243858" y="2923398"/>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Once Daily Darunavir/r versus Lopinavir/r in Treatment-Naïve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ARTEMIS: </a:t>
            </a:r>
            <a:r>
              <a:rPr lang="en-US" sz="2000" dirty="0">
                <a:ea typeface="ＭＳ Ｐゴシック" pitchFamily="22" charset="-128"/>
                <a:cs typeface="ＭＳ Ｐゴシック" pitchFamily="22" charset="-128"/>
              </a:rPr>
              <a:t>Study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a:latin typeface="Arial" pitchFamily="31" charset="0"/>
              </a:rPr>
              <a:t>Ortiz R, et al. AIDS. 2008;22:189-97.</a:t>
            </a:r>
          </a:p>
        </p:txBody>
      </p:sp>
      <p:sp>
        <p:nvSpPr>
          <p:cNvPr id="4" name="Content Placeholder 3">
            <a:extLst>
              <a:ext uri="{FF2B5EF4-FFF2-40B4-BE49-F238E27FC236}">
                <a16:creationId xmlns:a16="http://schemas.microsoft.com/office/drawing/2014/main" id="{F62086FC-B73E-5706-BCF4-E60E7259206E}"/>
              </a:ext>
            </a:extLst>
          </p:cNvPr>
          <p:cNvSpPr>
            <a:spLocks noGrp="1"/>
          </p:cNvSpPr>
          <p:nvPr>
            <p:ph sz="half" idx="2"/>
          </p:nvPr>
        </p:nvSpPr>
        <p:spPr>
          <a:xfrm>
            <a:off x="323850" y="1184224"/>
            <a:ext cx="5088394" cy="3576962"/>
          </a:xfrm>
        </p:spPr>
        <p:txBody>
          <a:bodyPr bIns="0">
            <a:normAutofit/>
          </a:bodyPr>
          <a:lstStyle/>
          <a:p>
            <a:pPr>
              <a:lnSpc>
                <a:spcPts val="2000"/>
              </a:lnSpc>
            </a:pPr>
            <a:r>
              <a:rPr lang="en-US" b="1" dirty="0"/>
              <a:t>Background</a:t>
            </a:r>
            <a:r>
              <a:rPr lang="en-US" dirty="0"/>
              <a:t>: Randomized, open-label phase 3 trial comparing the efficacy and safety of once-daily darunavir + ritonavir with lopinavir-ritonavir in treatment-naïve persons with HIV</a:t>
            </a:r>
          </a:p>
          <a:p>
            <a:pPr>
              <a:lnSpc>
                <a:spcPts val="2000"/>
              </a:lnSpc>
            </a:pPr>
            <a:r>
              <a:rPr lang="en-US" b="1" dirty="0"/>
              <a:t>Inclusion Criteria </a:t>
            </a:r>
            <a:r>
              <a:rPr lang="en-US" dirty="0"/>
              <a:t>(n = 689)</a:t>
            </a:r>
          </a:p>
          <a:p>
            <a:pPr lvl="1">
              <a:lnSpc>
                <a:spcPts val="2000"/>
              </a:lnSpc>
            </a:pPr>
            <a:r>
              <a:rPr lang="en-US" dirty="0"/>
              <a:t>Age &gt;18 years</a:t>
            </a:r>
          </a:p>
          <a:p>
            <a:pPr lvl="1">
              <a:lnSpc>
                <a:spcPts val="2000"/>
              </a:lnSpc>
            </a:pPr>
            <a:r>
              <a:rPr lang="en-US" dirty="0"/>
              <a:t>Antiretroviral-naïve</a:t>
            </a:r>
          </a:p>
          <a:p>
            <a:pPr lvl="1">
              <a:lnSpc>
                <a:spcPts val="2000"/>
              </a:lnSpc>
            </a:pPr>
            <a:r>
              <a:rPr lang="en-US" dirty="0"/>
              <a:t>HIV RNA ≥5000 copies/mL</a:t>
            </a:r>
          </a:p>
          <a:p>
            <a:pPr lvl="1">
              <a:lnSpc>
                <a:spcPts val="2000"/>
              </a:lnSpc>
            </a:pPr>
            <a:r>
              <a:rPr lang="en-US" dirty="0"/>
              <a:t>No AIDS-defining illness</a:t>
            </a:r>
          </a:p>
          <a:p>
            <a:pPr>
              <a:lnSpc>
                <a:spcPts val="2000"/>
              </a:lnSpc>
            </a:pPr>
            <a:r>
              <a:rPr lang="en-US" b="1" dirty="0"/>
              <a:t>Treatment Arms</a:t>
            </a:r>
          </a:p>
          <a:p>
            <a:pPr lvl="1">
              <a:lnSpc>
                <a:spcPts val="2000"/>
              </a:lnSpc>
            </a:pPr>
            <a:r>
              <a:rPr lang="en-US" dirty="0"/>
              <a:t>DRV 800 mg QD + RTV 100 mg QD + TDF-FTC</a:t>
            </a:r>
          </a:p>
          <a:p>
            <a:pPr lvl="1">
              <a:lnSpc>
                <a:spcPts val="2000"/>
              </a:lnSpc>
            </a:pPr>
            <a:r>
              <a:rPr lang="en-US" dirty="0"/>
              <a:t>LPV/r 800/200 mg QD (or 400 mg bid) + TDF-FTC</a:t>
            </a:r>
          </a:p>
        </p:txBody>
      </p:sp>
      <p:sp>
        <p:nvSpPr>
          <p:cNvPr id="24" name="Rectangle 7"/>
          <p:cNvSpPr>
            <a:spLocks noChangeArrowheads="1"/>
          </p:cNvSpPr>
          <p:nvPr/>
        </p:nvSpPr>
        <p:spPr bwMode="ltGray">
          <a:xfrm>
            <a:off x="5666745" y="1971346"/>
            <a:ext cx="3361645" cy="818384"/>
          </a:xfrm>
          <a:prstGeom prst="rect">
            <a:avLst/>
          </a:prstGeom>
          <a:solidFill>
            <a:srgbClr val="0070C0">
              <a:alpha val="20000"/>
            </a:srgbClr>
          </a:solidFill>
          <a:ln w="12700"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a:solidFill>
                  <a:srgbClr val="000000"/>
                </a:solidFill>
                <a:latin typeface="Arial"/>
                <a:cs typeface="Arial"/>
              </a:rPr>
              <a:t>Darunavir + Ritonavir + TDF-FTC</a:t>
            </a:r>
            <a:br>
              <a:rPr lang="en-US" sz="1350" b="1" dirty="0">
                <a:solidFill>
                  <a:srgbClr val="000000"/>
                </a:solidFill>
                <a:latin typeface="Arial"/>
                <a:cs typeface="Arial"/>
              </a:rPr>
            </a:br>
            <a:r>
              <a:rPr lang="en-US" sz="1050" dirty="0">
                <a:solidFill>
                  <a:srgbClr val="000000"/>
                </a:solidFill>
                <a:latin typeface="Arial"/>
                <a:cs typeface="Arial"/>
              </a:rPr>
              <a:t>(n = 343)</a:t>
            </a:r>
          </a:p>
        </p:txBody>
      </p:sp>
      <p:sp>
        <p:nvSpPr>
          <p:cNvPr id="33" name="Rectangle 7"/>
          <p:cNvSpPr>
            <a:spLocks noChangeArrowheads="1"/>
          </p:cNvSpPr>
          <p:nvPr/>
        </p:nvSpPr>
        <p:spPr bwMode="ltGray">
          <a:xfrm>
            <a:off x="5666745" y="3153211"/>
            <a:ext cx="3361645" cy="818384"/>
          </a:xfrm>
          <a:prstGeom prst="rect">
            <a:avLst/>
          </a:prstGeom>
          <a:solidFill>
            <a:srgbClr val="92D050">
              <a:alpha val="25000"/>
            </a:srgbClr>
          </a:solidFill>
          <a:ln w="12700"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Lopinavir-ritonavir + TDF-FTC </a:t>
            </a:r>
          </a:p>
          <a:p>
            <a:pPr algn="ctr"/>
            <a:r>
              <a:rPr lang="en-US" sz="1050" dirty="0">
                <a:solidFill>
                  <a:srgbClr val="000000"/>
                </a:solidFill>
                <a:latin typeface="Arial"/>
                <a:cs typeface="Arial"/>
              </a:rPr>
              <a:t>(n = 346)</a:t>
            </a:r>
          </a:p>
        </p:txBody>
      </p:sp>
    </p:spTree>
    <p:extLst>
      <p:ext uri="{BB962C8B-B14F-4D97-AF65-F5344CB8AC3E}">
        <p14:creationId xmlns:p14="http://schemas.microsoft.com/office/powerpoint/2010/main" val="235894783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Once Daily Darunavir/r versus Lopinavir/r in Treatment-Naïve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ARTEMIS: Results at 48 Weeks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(Intent-to-Treat Analysis)</a:t>
            </a:r>
          </a:p>
        </p:txBody>
      </p:sp>
      <p:sp>
        <p:nvSpPr>
          <p:cNvPr id="10" name="Content Placeholder 9"/>
          <p:cNvSpPr>
            <a:spLocks noGrp="1"/>
          </p:cNvSpPr>
          <p:nvPr>
            <p:ph type="body" sz="quarter" idx="16"/>
          </p:nvPr>
        </p:nvSpPr>
        <p:spPr/>
        <p:txBody>
          <a:bodyPr/>
          <a:lstStyle/>
          <a:p>
            <a:r>
              <a:rPr lang="en-US" dirty="0"/>
              <a:t>Source: </a:t>
            </a:r>
            <a:r>
              <a:rPr lang="en-US" dirty="0">
                <a:latin typeface="Arial" pitchFamily="31" charset="0"/>
              </a:rPr>
              <a:t>Ortiz R, et al. AIDS. 2008;22:189-97.</a:t>
            </a:r>
          </a:p>
        </p:txBody>
      </p:sp>
      <p:graphicFrame>
        <p:nvGraphicFramePr>
          <p:cNvPr id="6" name="Chart 5"/>
          <p:cNvGraphicFramePr>
            <a:graphicFrameLocks/>
          </p:cNvGraphicFramePr>
          <p:nvPr>
            <p:extLst>
              <p:ext uri="{D42A27DB-BD31-4B8C-83A1-F6EECF244321}">
                <p14:modId xmlns:p14="http://schemas.microsoft.com/office/powerpoint/2010/main" val="726185378"/>
              </p:ext>
            </p:extLst>
          </p:nvPr>
        </p:nvGraphicFramePr>
        <p:xfrm>
          <a:off x="468376" y="1455683"/>
          <a:ext cx="8229600" cy="31089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35016" y="4629779"/>
            <a:ext cx="39735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latin typeface="Arial"/>
              </a:rPr>
              <a:t>Baseline HIV RNA </a:t>
            </a:r>
          </a:p>
        </p:txBody>
      </p:sp>
      <p:cxnSp>
        <p:nvCxnSpPr>
          <p:cNvPr id="9" name="Straight Connector 8"/>
          <p:cNvCxnSpPr>
            <a:cxnSpLocks/>
          </p:cNvCxnSpPr>
          <p:nvPr/>
        </p:nvCxnSpPr>
        <p:spPr>
          <a:xfrm>
            <a:off x="4182466" y="4614040"/>
            <a:ext cx="397356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90482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Once Daily Darunavir/r versus Lopinavir/r in Treatment-Naïve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ARTEMIS: Results at 96 Weeks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96: Virologic Response (Intent-to-Treat Analysis)</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31" charset="0"/>
              </a:rPr>
              <a:t>Mills AM, et al. AIDS. 2009;23:1679-88.</a:t>
            </a:r>
          </a:p>
        </p:txBody>
      </p:sp>
      <p:graphicFrame>
        <p:nvGraphicFramePr>
          <p:cNvPr id="6" name="Chart 5"/>
          <p:cNvGraphicFramePr>
            <a:graphicFrameLocks/>
          </p:cNvGraphicFramePr>
          <p:nvPr>
            <p:extLst>
              <p:ext uri="{D42A27DB-BD31-4B8C-83A1-F6EECF244321}">
                <p14:modId xmlns:p14="http://schemas.microsoft.com/office/powerpoint/2010/main" val="422533153"/>
              </p:ext>
            </p:extLst>
          </p:nvPr>
        </p:nvGraphicFramePr>
        <p:xfrm>
          <a:off x="591312" y="1371601"/>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le 10"/>
          <p:cNvSpPr/>
          <p:nvPr/>
        </p:nvSpPr>
        <p:spPr>
          <a:xfrm>
            <a:off x="7031229" y="3624441"/>
            <a:ext cx="822960" cy="235458"/>
          </a:xfrm>
          <a:prstGeom prst="roundRect">
            <a:avLst/>
          </a:prstGeom>
          <a:solidFill>
            <a:srgbClr val="00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050" dirty="0">
                <a:solidFill>
                  <a:srgbClr val="FFFFFF"/>
                </a:solidFill>
                <a:latin typeface="Arial" pitchFamily="31" charset="0"/>
              </a:rPr>
              <a:t>P = 0.023</a:t>
            </a:r>
            <a:endParaRPr lang="en-US" sz="1050" b="1" dirty="0">
              <a:solidFill>
                <a:srgbClr val="FFFFFF"/>
              </a:solidFill>
              <a:latin typeface="Arial" pitchFamily="31" charset="0"/>
            </a:endParaRPr>
          </a:p>
        </p:txBody>
      </p:sp>
      <p:sp>
        <p:nvSpPr>
          <p:cNvPr id="12" name="Rounded Rectangle 11"/>
          <p:cNvSpPr/>
          <p:nvPr/>
        </p:nvSpPr>
        <p:spPr>
          <a:xfrm>
            <a:off x="4735480" y="3624441"/>
            <a:ext cx="822960" cy="235458"/>
          </a:xfrm>
          <a:prstGeom prst="roundRect">
            <a:avLst/>
          </a:prstGeom>
          <a:solidFill>
            <a:srgbClr val="00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050" dirty="0">
                <a:solidFill>
                  <a:srgbClr val="FFFFFF"/>
                </a:solidFill>
                <a:latin typeface="Arial" pitchFamily="31" charset="0"/>
              </a:rPr>
              <a:t>P = 0.174</a:t>
            </a:r>
            <a:endParaRPr lang="en-US" sz="1050" b="1" dirty="0">
              <a:solidFill>
                <a:srgbClr val="FFFFFF"/>
              </a:solidFill>
              <a:latin typeface="Arial" pitchFamily="31" charset="0"/>
            </a:endParaRPr>
          </a:p>
        </p:txBody>
      </p:sp>
      <p:sp>
        <p:nvSpPr>
          <p:cNvPr id="13" name="Rounded Rectangle 12"/>
          <p:cNvSpPr/>
          <p:nvPr/>
        </p:nvSpPr>
        <p:spPr>
          <a:xfrm>
            <a:off x="2397691" y="3624441"/>
            <a:ext cx="822960" cy="235458"/>
          </a:xfrm>
          <a:prstGeom prst="roundRect">
            <a:avLst/>
          </a:prstGeom>
          <a:solidFill>
            <a:srgbClr val="00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050" dirty="0">
                <a:solidFill>
                  <a:srgbClr val="FFFFFF"/>
                </a:solidFill>
                <a:latin typeface="Arial" pitchFamily="31" charset="0"/>
              </a:rPr>
              <a:t>P = 0.012</a:t>
            </a:r>
            <a:endParaRPr lang="en-US" sz="1050" b="1" dirty="0">
              <a:solidFill>
                <a:srgbClr val="FFFFFF"/>
              </a:solidFill>
              <a:latin typeface="Arial" pitchFamily="31" charset="0"/>
            </a:endParaRPr>
          </a:p>
        </p:txBody>
      </p:sp>
    </p:spTree>
    <p:extLst>
      <p:ext uri="{BB962C8B-B14F-4D97-AF65-F5344CB8AC3E}">
        <p14:creationId xmlns:p14="http://schemas.microsoft.com/office/powerpoint/2010/main" val="26161721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Once Daily Darunavir/r versus Lopinavir/r in Treatment-Naïve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ARTEMIS: Results at 96 Weeks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96: Analysis of Lipids</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31" charset="0"/>
              </a:rPr>
              <a:t>Mills AM, et al. AIDS. 2009;23:1679-88.</a:t>
            </a:r>
          </a:p>
        </p:txBody>
      </p:sp>
      <p:graphicFrame>
        <p:nvGraphicFramePr>
          <p:cNvPr id="12" name="Chart 11"/>
          <p:cNvGraphicFramePr>
            <a:graphicFrameLocks/>
          </p:cNvGraphicFramePr>
          <p:nvPr>
            <p:extLst>
              <p:ext uri="{D42A27DB-BD31-4B8C-83A1-F6EECF244321}">
                <p14:modId xmlns:p14="http://schemas.microsoft.com/office/powerpoint/2010/main" val="798839787"/>
              </p:ext>
            </p:extLst>
          </p:nvPr>
        </p:nvGraphicFramePr>
        <p:xfrm>
          <a:off x="455547" y="1382112"/>
          <a:ext cx="8229600" cy="3202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51060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sz="2000" dirty="0"/>
              <a:t>Boosted Darunavir</a:t>
            </a:r>
            <a:br>
              <a:rPr lang="en-US" sz="2000" dirty="0"/>
            </a:br>
            <a:r>
              <a:rPr lang="en-US" sz="2000" dirty="0"/>
              <a:t>Summary of Key Studies</a:t>
            </a:r>
          </a:p>
        </p:txBody>
      </p:sp>
      <p:sp>
        <p:nvSpPr>
          <p:cNvPr id="6" name="Text Placeholder 5">
            <a:extLst>
              <a:ext uri="{FF2B5EF4-FFF2-40B4-BE49-F238E27FC236}">
                <a16:creationId xmlns:a16="http://schemas.microsoft.com/office/drawing/2014/main" id="{69634D02-E6A4-A04B-AD60-3F366369E7DA}"/>
              </a:ext>
            </a:extLst>
          </p:cNvPr>
          <p:cNvSpPr>
            <a:spLocks noGrp="1"/>
          </p:cNvSpPr>
          <p:nvPr>
            <p:ph type="body" sz="quarter" idx="14"/>
          </p:nvPr>
        </p:nvSpPr>
        <p:spPr/>
        <p:txBody>
          <a:bodyPr vert="horz" lIns="91440" tIns="45720" rIns="91440" bIns="45720" anchor="ctr"/>
          <a:lstStyle/>
          <a:p>
            <a:r>
              <a:rPr lang="en-US" sz="1000" dirty="0">
                <a:latin typeface="Arial" pitchFamily="31" charset="0"/>
              </a:rPr>
              <a:t>1Ortiz R, et al. AIDS. 2008;22:189-97</a:t>
            </a:r>
            <a:r>
              <a:rPr lang="en-US" sz="1000" dirty="0"/>
              <a:t>.</a:t>
            </a:r>
          </a:p>
          <a:p>
            <a:r>
              <a:rPr lang="en-US" sz="1000" dirty="0">
                <a:latin typeface="Arial" pitchFamily="31" charset="0"/>
              </a:rPr>
              <a:t>2Mills AM, et al. AIDS. 2009;23:1679-88</a:t>
            </a:r>
            <a:endParaRPr lang="en-US" sz="1000" dirty="0"/>
          </a:p>
          <a:p>
            <a:br>
              <a:rPr lang="nb-NO" sz="1000" dirty="0"/>
            </a:br>
            <a:endParaRPr lang="en-US" sz="1000" dirty="0"/>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lIns="91440" tIns="45720" rIns="91440" bIns="45720" anchor="t" anchorCtr="0">
            <a:normAutofit/>
          </a:bodyPr>
          <a:lstStyle/>
          <a:p>
            <a:pPr>
              <a:spcBef>
                <a:spcPts val="1800"/>
              </a:spcBef>
            </a:pPr>
            <a:r>
              <a:rPr lang="en-US" b="1" dirty="0">
                <a:latin typeface="Arial"/>
                <a:cs typeface="Arial"/>
              </a:rPr>
              <a:t>Trials in Treatment Naïve Adults</a:t>
            </a:r>
            <a:endParaRPr lang="en-US" b="1" dirty="0">
              <a:latin typeface="Arial" panose="020B0604020202020204" pitchFamily="34" charset="0"/>
              <a:cs typeface="Arial" panose="020B0604020202020204" pitchFamily="34" charset="0"/>
            </a:endParaRPr>
          </a:p>
          <a:p>
            <a:pPr lvl="1"/>
            <a:r>
              <a:rPr lang="en-US" baseline="30000" dirty="0">
                <a:latin typeface="Arial"/>
                <a:cs typeface="Arial"/>
              </a:rPr>
              <a:t>1,2</a:t>
            </a:r>
            <a:r>
              <a:rPr lang="en-US" dirty="0">
                <a:latin typeface="Arial"/>
                <a:cs typeface="Arial"/>
              </a:rPr>
              <a:t>ARTEMIS: DRV/r versus LPV/r</a:t>
            </a:r>
          </a:p>
          <a:p>
            <a:pPr lvl="2"/>
            <a:r>
              <a:rPr lang="en-US" sz="1800" dirty="0">
                <a:solidFill>
                  <a:srgbClr val="2973AB"/>
                </a:solidFill>
                <a:cs typeface="Arial"/>
              </a:rPr>
              <a:t>O</a:t>
            </a:r>
            <a:r>
              <a:rPr lang="en-US" sz="1800" b="0" dirty="0">
                <a:solidFill>
                  <a:srgbClr val="2973AB"/>
                </a:solidFill>
                <a:latin typeface="+mn-lt"/>
                <a:cs typeface="Arial"/>
              </a:rPr>
              <a:t>nce-daily DRV/r was superior in virologic response to LPV/r, with a more favorable safety, gastrointestinal and lipid profile, in antiretroviral-naive patients</a:t>
            </a:r>
            <a:endParaRPr lang="en-US" sz="1800" dirty="0">
              <a:solidFill>
                <a:srgbClr val="0070C0"/>
              </a:solidFill>
              <a:cs typeface="Arial"/>
            </a:endParaRPr>
          </a:p>
        </p:txBody>
      </p:sp>
      <p:sp>
        <p:nvSpPr>
          <p:cNvPr id="3" name="TextBox 2">
            <a:extLst>
              <a:ext uri="{FF2B5EF4-FFF2-40B4-BE49-F238E27FC236}">
                <a16:creationId xmlns:a16="http://schemas.microsoft.com/office/drawing/2014/main" id="{A072730B-2B53-FB5E-291F-64A4643ABDA1}"/>
              </a:ext>
            </a:extLst>
          </p:cNvPr>
          <p:cNvSpPr txBox="1"/>
          <p:nvPr/>
        </p:nvSpPr>
        <p:spPr>
          <a:xfrm>
            <a:off x="409903" y="3039762"/>
            <a:ext cx="8202756" cy="707886"/>
          </a:xfrm>
          <a:prstGeom prst="rect">
            <a:avLst/>
          </a:prstGeom>
          <a:solidFill>
            <a:srgbClr val="C2ABA9">
              <a:alpha val="35000"/>
            </a:srgbClr>
          </a:solidFill>
        </p:spPr>
        <p:txBody>
          <a:bodyPr wrap="square" rtlCol="0">
            <a:spAutoFit/>
          </a:bodyPr>
          <a:lstStyle/>
          <a:p>
            <a:r>
              <a:rPr lang="en-US" sz="2000" dirty="0">
                <a:latin typeface="Arial"/>
              </a:rPr>
              <a:t>Efficacy of Darunavir-cobicistat is based on clinical trials establishing the efficacy of using DRV/r once daily in treatment naïve individuals</a:t>
            </a:r>
          </a:p>
        </p:txBody>
      </p:sp>
    </p:spTree>
    <p:extLst>
      <p:ext uri="{BB962C8B-B14F-4D97-AF65-F5344CB8AC3E}">
        <p14:creationId xmlns:p14="http://schemas.microsoft.com/office/powerpoint/2010/main" val="1232867688"/>
      </p:ext>
    </p:extLst>
  </p:cSld>
  <p:clrMapOvr>
    <a:masterClrMapping/>
  </p:clrMapOvr>
  <p:transition spd="slow" advTm="7733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675373" y="2363666"/>
            <a:ext cx="337805" cy="5365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Aspect="1" noChangeShapeType="1"/>
          </p:cNvSpPr>
          <p:nvPr/>
        </p:nvSpPr>
        <p:spPr bwMode="auto">
          <a:xfrm rot="20430663">
            <a:off x="5675373" y="2808498"/>
            <a:ext cx="337805" cy="5365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t>Darunavir/r versus other PIs in Treatment-Experienced </a:t>
            </a:r>
            <a:br>
              <a:rPr lang="en-US" sz="2000" dirty="0"/>
            </a:br>
            <a:r>
              <a:rPr lang="en-US" sz="2000" dirty="0"/>
              <a:t>POWER 1 and 2</a:t>
            </a:r>
            <a:r>
              <a:rPr lang="en-US" sz="2000" dirty="0">
                <a:ea typeface="ＭＳ Ｐゴシック" pitchFamily="31" charset="-128"/>
                <a:cs typeface="ＭＳ Ｐゴシック" pitchFamily="31" charset="-128"/>
              </a:rPr>
              <a:t>: Study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Clotet</a:t>
            </a:r>
            <a:r>
              <a:rPr lang="en-US" dirty="0"/>
              <a:t> B, et al. </a:t>
            </a:r>
            <a:r>
              <a:rPr lang="is-IS" dirty="0"/>
              <a:t>Lancet. 2007;369:1169-78.</a:t>
            </a:r>
            <a:endParaRPr lang="en-US" dirty="0"/>
          </a:p>
        </p:txBody>
      </p:sp>
      <p:sp>
        <p:nvSpPr>
          <p:cNvPr id="4" name="Content Placeholder 3">
            <a:extLst>
              <a:ext uri="{FF2B5EF4-FFF2-40B4-BE49-F238E27FC236}">
                <a16:creationId xmlns:a16="http://schemas.microsoft.com/office/drawing/2014/main" id="{FD2A5549-351F-1F6C-D054-3D9815EE72AE}"/>
              </a:ext>
            </a:extLst>
          </p:cNvPr>
          <p:cNvSpPr>
            <a:spLocks noGrp="1"/>
          </p:cNvSpPr>
          <p:nvPr>
            <p:ph sz="half" idx="2"/>
          </p:nvPr>
        </p:nvSpPr>
        <p:spPr>
          <a:xfrm>
            <a:off x="323850" y="1184224"/>
            <a:ext cx="5323893" cy="3387776"/>
          </a:xfrm>
        </p:spPr>
        <p:txBody>
          <a:bodyPr bIns="0">
            <a:normAutofit fontScale="92500"/>
          </a:bodyPr>
          <a:lstStyle/>
          <a:p>
            <a:r>
              <a:rPr lang="en-US" b="1" dirty="0"/>
              <a:t>Background</a:t>
            </a:r>
            <a:r>
              <a:rPr lang="en-US" dirty="0"/>
              <a:t>: Two randomized, phase 2b trials to compare the efficacy and safety of ritonavir-boosted darunavir with other protease inhibitors in treatment-experienced adults with HIV and PI resistance</a:t>
            </a:r>
          </a:p>
          <a:p>
            <a:pPr>
              <a:spcBef>
                <a:spcPts val="800"/>
              </a:spcBef>
            </a:pPr>
            <a:r>
              <a:rPr lang="en-US" b="1" dirty="0"/>
              <a:t>Inclusion Criteria (n = 155)</a:t>
            </a:r>
          </a:p>
          <a:p>
            <a:pPr lvl="1"/>
            <a:r>
              <a:rPr lang="en-US" dirty="0"/>
              <a:t>Age  ≥18 years</a:t>
            </a:r>
          </a:p>
          <a:p>
            <a:pPr lvl="1"/>
            <a:r>
              <a:rPr lang="en-US" dirty="0"/>
              <a:t>HIV RNA &gt;1000 copies/mL</a:t>
            </a:r>
          </a:p>
          <a:p>
            <a:pPr lvl="1"/>
            <a:r>
              <a:rPr lang="en-US" dirty="0"/>
              <a:t>On PI-containing regimen</a:t>
            </a:r>
          </a:p>
          <a:p>
            <a:pPr lvl="1"/>
            <a:r>
              <a:rPr lang="en-US" dirty="0"/>
              <a:t>Took&gt;1 NRTI,  and  ≥1 NNRTI as part of failing regimen </a:t>
            </a:r>
          </a:p>
          <a:p>
            <a:pPr lvl="1"/>
            <a:r>
              <a:rPr lang="en-US" dirty="0"/>
              <a:t>At least 1 primary PI mutation at screening</a:t>
            </a:r>
          </a:p>
          <a:p>
            <a:pPr>
              <a:spcBef>
                <a:spcPts val="800"/>
              </a:spcBef>
            </a:pPr>
            <a:r>
              <a:rPr lang="en-US" b="1" dirty="0"/>
              <a:t>Treatment Arms</a:t>
            </a:r>
          </a:p>
          <a:p>
            <a:pPr lvl="1"/>
            <a:r>
              <a:rPr lang="en-US" dirty="0"/>
              <a:t>Darunavir 600 mg BID + Ritonavir 100 mg bid + OBR*</a:t>
            </a:r>
          </a:p>
          <a:p>
            <a:pPr lvl="1"/>
            <a:r>
              <a:rPr lang="en-US" dirty="0"/>
              <a:t>Investigator-selected control PI + OBR*</a:t>
            </a:r>
          </a:p>
        </p:txBody>
      </p:sp>
      <p:sp>
        <p:nvSpPr>
          <p:cNvPr id="24" name="Rectangle 7"/>
          <p:cNvSpPr>
            <a:spLocks noChangeArrowheads="1"/>
          </p:cNvSpPr>
          <p:nvPr/>
        </p:nvSpPr>
        <p:spPr bwMode="ltGray">
          <a:xfrm>
            <a:off x="6103515" y="1805119"/>
            <a:ext cx="2872322" cy="852674"/>
          </a:xfrm>
          <a:prstGeom prst="rect">
            <a:avLst/>
          </a:prstGeom>
          <a:solidFill>
            <a:srgbClr val="B68900">
              <a:alpha val="24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400" b="1" dirty="0">
                <a:solidFill>
                  <a:srgbClr val="000000"/>
                </a:solidFill>
                <a:latin typeface="Arial"/>
                <a:cs typeface="Arial"/>
              </a:rPr>
              <a:t>Darunavir BID + RTV BID + OBR </a:t>
            </a:r>
            <a:br>
              <a:rPr lang="en-US" sz="1200" b="1" dirty="0">
                <a:solidFill>
                  <a:srgbClr val="000000"/>
                </a:solidFill>
                <a:latin typeface="Arial"/>
                <a:cs typeface="Arial"/>
              </a:rPr>
            </a:br>
            <a:r>
              <a:rPr lang="en-US" sz="1050" dirty="0">
                <a:solidFill>
                  <a:srgbClr val="000000"/>
                </a:solidFill>
                <a:latin typeface="Arial"/>
                <a:cs typeface="Arial"/>
              </a:rPr>
              <a:t>(n = 131)</a:t>
            </a:r>
          </a:p>
        </p:txBody>
      </p:sp>
      <p:sp>
        <p:nvSpPr>
          <p:cNvPr id="33" name="Rectangle 7"/>
          <p:cNvSpPr>
            <a:spLocks noChangeArrowheads="1"/>
          </p:cNvSpPr>
          <p:nvPr/>
        </p:nvSpPr>
        <p:spPr bwMode="ltGray">
          <a:xfrm>
            <a:off x="6103515" y="3044134"/>
            <a:ext cx="2872322" cy="852674"/>
          </a:xfrm>
          <a:prstGeom prst="rect">
            <a:avLst/>
          </a:prstGeom>
          <a:solidFill>
            <a:srgbClr val="627267">
              <a:alpha val="3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450"/>
              </a:spcBef>
            </a:pPr>
            <a:r>
              <a:rPr lang="en-US" sz="1400" b="1" dirty="0">
                <a:solidFill>
                  <a:srgbClr val="000000"/>
                </a:solidFill>
                <a:latin typeface="Arial"/>
                <a:cs typeface="Arial"/>
              </a:rPr>
              <a:t>Control PI + RTV + OBR</a:t>
            </a:r>
            <a:br>
              <a:rPr lang="en-US" sz="1200" dirty="0">
                <a:solidFill>
                  <a:srgbClr val="000000"/>
                </a:solidFill>
                <a:latin typeface="Arial"/>
                <a:cs typeface="Arial"/>
              </a:rPr>
            </a:br>
            <a:r>
              <a:rPr lang="en-US" sz="1050" dirty="0">
                <a:solidFill>
                  <a:srgbClr val="000000"/>
                </a:solidFill>
                <a:latin typeface="Arial"/>
                <a:cs typeface="Arial"/>
              </a:rPr>
              <a:t>(n =124)</a:t>
            </a:r>
          </a:p>
        </p:txBody>
      </p:sp>
      <p:sp>
        <p:nvSpPr>
          <p:cNvPr id="3" name="TextBox 2"/>
          <p:cNvSpPr txBox="1"/>
          <p:nvPr/>
        </p:nvSpPr>
        <p:spPr>
          <a:xfrm>
            <a:off x="323850" y="4626000"/>
            <a:ext cx="5323893" cy="253916"/>
          </a:xfrm>
          <a:prstGeom prst="rect">
            <a:avLst/>
          </a:prstGeom>
          <a:solidFill>
            <a:schemeClr val="bg1">
              <a:lumMod val="95000"/>
            </a:schemeClr>
          </a:solidFill>
        </p:spPr>
        <p:txBody>
          <a:bodyPr wrap="square" lIns="274320" rtlCol="0">
            <a:spAutoFit/>
          </a:bodyPr>
          <a:lstStyle/>
          <a:p>
            <a:r>
              <a:rPr lang="en-US" sz="1050" dirty="0">
                <a:latin typeface="Arial"/>
                <a:cs typeface="Arial"/>
              </a:rPr>
              <a:t>*OBR = Optimized background regimen: ≥2 NRTIs +/- enfuvirtide</a:t>
            </a:r>
          </a:p>
        </p:txBody>
      </p:sp>
    </p:spTree>
    <p:extLst>
      <p:ext uri="{BB962C8B-B14F-4D97-AF65-F5344CB8AC3E}">
        <p14:creationId xmlns:p14="http://schemas.microsoft.com/office/powerpoint/2010/main" val="244016596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Darunavir/r versus other PIs in Treatment-Experienced </a:t>
            </a:r>
            <a:br>
              <a:rPr lang="en-US" sz="2000" dirty="0"/>
            </a:br>
            <a:r>
              <a:rPr lang="en-US" sz="2000" dirty="0"/>
              <a:t>POWER 1 and 2</a:t>
            </a:r>
            <a:r>
              <a:rPr lang="en-US" sz="2000" dirty="0">
                <a:ea typeface="ＭＳ Ｐゴシック" pitchFamily="31" charset="-128"/>
                <a:cs typeface="ＭＳ Ｐゴシック" pitchFamily="31" charset="-128"/>
              </a:rPr>
              <a:t>: </a:t>
            </a:r>
            <a:r>
              <a:rPr lang="en-US" sz="2000" dirty="0">
                <a:latin typeface="Arial" pitchFamily="22" charset="0"/>
              </a:rPr>
              <a:t>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a:t>
            </a:r>
          </a:p>
        </p:txBody>
      </p:sp>
      <p:sp>
        <p:nvSpPr>
          <p:cNvPr id="6" name="Content Placeholder 5"/>
          <p:cNvSpPr>
            <a:spLocks noGrp="1"/>
          </p:cNvSpPr>
          <p:nvPr>
            <p:ph type="body" sz="quarter" idx="16"/>
          </p:nvPr>
        </p:nvSpPr>
        <p:spPr/>
        <p:txBody>
          <a:bodyPr/>
          <a:lstStyle/>
          <a:p>
            <a:r>
              <a:rPr lang="en-US" dirty="0"/>
              <a:t>Source: </a:t>
            </a:r>
            <a:r>
              <a:rPr lang="en-US" dirty="0" err="1"/>
              <a:t>Clotet</a:t>
            </a:r>
            <a:r>
              <a:rPr lang="en-US" dirty="0"/>
              <a:t> B, et al. </a:t>
            </a:r>
            <a:r>
              <a:rPr lang="is-IS" dirty="0"/>
              <a:t>Lancet. 2007;369:1169-78.</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82113977"/>
              </p:ext>
            </p:extLst>
          </p:nvPr>
        </p:nvGraphicFramePr>
        <p:xfrm>
          <a:off x="457200" y="1436374"/>
          <a:ext cx="8229600" cy="325754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5914575" y="4009614"/>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50/110</a:t>
            </a:r>
          </a:p>
        </p:txBody>
      </p:sp>
      <p:sp>
        <p:nvSpPr>
          <p:cNvPr id="13" name="Rectangle 12"/>
          <p:cNvSpPr/>
          <p:nvPr/>
        </p:nvSpPr>
        <p:spPr>
          <a:xfrm>
            <a:off x="6876446" y="4009614"/>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12/120</a:t>
            </a:r>
          </a:p>
        </p:txBody>
      </p:sp>
      <p:sp>
        <p:nvSpPr>
          <p:cNvPr id="8" name="Rectangle 7"/>
          <p:cNvSpPr/>
          <p:nvPr/>
        </p:nvSpPr>
        <p:spPr>
          <a:xfrm>
            <a:off x="2414306" y="4009614"/>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67/110</a:t>
            </a:r>
          </a:p>
        </p:txBody>
      </p:sp>
      <p:sp>
        <p:nvSpPr>
          <p:cNvPr id="9" name="Rectangle 8"/>
          <p:cNvSpPr/>
          <p:nvPr/>
        </p:nvSpPr>
        <p:spPr>
          <a:xfrm>
            <a:off x="3426346" y="4009614"/>
            <a:ext cx="73152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rPr>
              <a:t>18/120</a:t>
            </a:r>
          </a:p>
        </p:txBody>
      </p:sp>
    </p:spTree>
    <p:extLst>
      <p:ext uri="{BB962C8B-B14F-4D97-AF65-F5344CB8AC3E}">
        <p14:creationId xmlns:p14="http://schemas.microsoft.com/office/powerpoint/2010/main" val="21461820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Darunavir/r versus other PIs in Treatment-Experienced </a:t>
            </a:r>
            <a:br>
              <a:rPr lang="en-US" sz="2000" dirty="0"/>
            </a:br>
            <a:r>
              <a:rPr lang="en-US" sz="2000" dirty="0"/>
              <a:t>POWER 1 and 2</a:t>
            </a:r>
            <a:r>
              <a:rPr lang="en-US" sz="2000" dirty="0">
                <a:ea typeface="ＭＳ Ｐゴシック" pitchFamily="31" charset="-128"/>
                <a:cs typeface="ＭＳ Ｐゴシック" pitchFamily="31" charset="-128"/>
              </a:rPr>
              <a:t>: </a:t>
            </a:r>
            <a:r>
              <a:rPr lang="en-US" sz="2000" dirty="0">
                <a:latin typeface="Arial" pitchFamily="22" charset="0"/>
              </a:rPr>
              <a:t>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 ITT-TLOVR)</a:t>
            </a:r>
          </a:p>
        </p:txBody>
      </p:sp>
      <p:sp>
        <p:nvSpPr>
          <p:cNvPr id="7" name="Content Placeholder 6"/>
          <p:cNvSpPr>
            <a:spLocks noGrp="1"/>
          </p:cNvSpPr>
          <p:nvPr>
            <p:ph type="body" sz="quarter" idx="16"/>
          </p:nvPr>
        </p:nvSpPr>
        <p:spPr/>
        <p:txBody>
          <a:bodyPr/>
          <a:lstStyle/>
          <a:p>
            <a:r>
              <a:rPr lang="en-US" dirty="0"/>
              <a:t>Source: </a:t>
            </a:r>
            <a:r>
              <a:rPr lang="en-US" dirty="0" err="1"/>
              <a:t>Clotet</a:t>
            </a:r>
            <a:r>
              <a:rPr lang="en-US" dirty="0"/>
              <a:t> B, et al. </a:t>
            </a:r>
            <a:r>
              <a:rPr lang="is-IS" dirty="0"/>
              <a:t>Lancet. 2007;369:1169-78.</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17510858"/>
              </p:ext>
            </p:extLst>
          </p:nvPr>
        </p:nvGraphicFramePr>
        <p:xfrm>
          <a:off x="457200" y="1416092"/>
          <a:ext cx="8229600"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a:cxnSpLocks/>
          </p:cNvCxnSpPr>
          <p:nvPr/>
        </p:nvCxnSpPr>
        <p:spPr>
          <a:xfrm>
            <a:off x="3662481" y="4463324"/>
            <a:ext cx="458814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70601" y="4512654"/>
            <a:ext cx="3771900" cy="300082"/>
          </a:xfrm>
          <a:prstGeom prst="rect">
            <a:avLst/>
          </a:prstGeom>
          <a:noFill/>
        </p:spPr>
        <p:txBody>
          <a:bodyPr wrap="square" rtlCol="0">
            <a:spAutoFit/>
          </a:bodyPr>
          <a:lstStyle/>
          <a:p>
            <a:pPr algn="ctr"/>
            <a:r>
              <a:rPr lang="en-US" sz="1350" b="1" dirty="0">
                <a:latin typeface="Arial"/>
              </a:rPr>
              <a:t>Baseline HIV RNA (copies/mL) </a:t>
            </a:r>
          </a:p>
        </p:txBody>
      </p:sp>
    </p:spTree>
    <p:extLst>
      <p:ext uri="{BB962C8B-B14F-4D97-AF65-F5344CB8AC3E}">
        <p14:creationId xmlns:p14="http://schemas.microsoft.com/office/powerpoint/2010/main" val="215825472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Darunavir/r versus other PIs in Treatment-Experienced </a:t>
            </a:r>
            <a:br>
              <a:rPr lang="en-US" sz="2000" dirty="0"/>
            </a:br>
            <a:r>
              <a:rPr lang="en-US" sz="2000" dirty="0"/>
              <a:t>POWER 1 and 2</a:t>
            </a:r>
            <a:r>
              <a:rPr lang="en-US" sz="2000" dirty="0">
                <a:ea typeface="ＭＳ Ｐゴシック" pitchFamily="31" charset="-128"/>
                <a:cs typeface="ＭＳ Ｐゴシック" pitchFamily="31" charset="-128"/>
              </a:rPr>
              <a:t>: </a:t>
            </a:r>
            <a:r>
              <a:rPr lang="en-US" sz="2000" dirty="0">
                <a:latin typeface="Arial" pitchFamily="22" charset="0"/>
              </a:rPr>
              <a:t>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Primary PI Mutations at Baseline</a:t>
            </a:r>
          </a:p>
        </p:txBody>
      </p:sp>
      <p:sp>
        <p:nvSpPr>
          <p:cNvPr id="7" name="Content Placeholder 6"/>
          <p:cNvSpPr>
            <a:spLocks noGrp="1"/>
          </p:cNvSpPr>
          <p:nvPr>
            <p:ph type="body" sz="quarter" idx="16"/>
          </p:nvPr>
        </p:nvSpPr>
        <p:spPr/>
        <p:txBody>
          <a:bodyPr/>
          <a:lstStyle/>
          <a:p>
            <a:r>
              <a:rPr lang="en-US" dirty="0"/>
              <a:t>Source: </a:t>
            </a:r>
            <a:r>
              <a:rPr lang="en-US" dirty="0" err="1"/>
              <a:t>Clotet</a:t>
            </a:r>
            <a:r>
              <a:rPr lang="en-US" dirty="0"/>
              <a:t> B, et al. </a:t>
            </a:r>
            <a:r>
              <a:rPr lang="is-IS" dirty="0"/>
              <a:t>Lancet. 2007;369:1169-78.</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5193961"/>
              </p:ext>
            </p:extLst>
          </p:nvPr>
        </p:nvGraphicFramePr>
        <p:xfrm>
          <a:off x="434527" y="1392621"/>
          <a:ext cx="82296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42705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Darunavir/r versus other PIs in Treatment-Experienced </a:t>
            </a:r>
            <a:br>
              <a:rPr lang="en-US" sz="2000" dirty="0"/>
            </a:br>
            <a:r>
              <a:rPr lang="en-US" sz="2000" dirty="0"/>
              <a:t>POWER 1 and 2</a:t>
            </a:r>
            <a:r>
              <a:rPr lang="en-US" sz="2000" dirty="0">
                <a:ea typeface="ＭＳ Ｐゴシック" pitchFamily="31" charset="-128"/>
                <a:cs typeface="ＭＳ Ｐゴシック" pitchFamily="31" charset="-128"/>
              </a:rPr>
              <a:t>: </a:t>
            </a:r>
            <a:r>
              <a:rPr lang="en-US" sz="2000" dirty="0">
                <a:latin typeface="Arial" pitchFamily="22" charset="0"/>
              </a:rPr>
              <a:t>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DRV Resistance-Associated Mutations at Baseline</a:t>
            </a:r>
          </a:p>
        </p:txBody>
      </p:sp>
      <p:sp>
        <p:nvSpPr>
          <p:cNvPr id="7" name="Content Placeholder 6"/>
          <p:cNvSpPr>
            <a:spLocks noGrp="1"/>
          </p:cNvSpPr>
          <p:nvPr>
            <p:ph type="body" sz="quarter" idx="16"/>
          </p:nvPr>
        </p:nvSpPr>
        <p:spPr/>
        <p:txBody>
          <a:bodyPr/>
          <a:lstStyle/>
          <a:p>
            <a:r>
              <a:rPr lang="en-US" dirty="0"/>
              <a:t>Source: </a:t>
            </a:r>
            <a:r>
              <a:rPr lang="en-US" dirty="0" err="1"/>
              <a:t>Clotet</a:t>
            </a:r>
            <a:r>
              <a:rPr lang="en-US" dirty="0"/>
              <a:t> B, et al. </a:t>
            </a:r>
            <a:r>
              <a:rPr lang="is-IS" dirty="0"/>
              <a:t>Lancet. 2007;369:1169-78.</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11461262"/>
              </p:ext>
            </p:extLst>
          </p:nvPr>
        </p:nvGraphicFramePr>
        <p:xfrm>
          <a:off x="466054" y="1424151"/>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91929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B561-3823-9335-9736-B35B49E8A6C3}"/>
              </a:ext>
            </a:extLst>
          </p:cNvPr>
          <p:cNvSpPr>
            <a:spLocks noGrp="1"/>
          </p:cNvSpPr>
          <p:nvPr>
            <p:ph type="title"/>
          </p:nvPr>
        </p:nvSpPr>
        <p:spPr/>
        <p:txBody>
          <a:bodyPr>
            <a:normAutofit/>
          </a:bodyPr>
          <a:lstStyle/>
          <a:p>
            <a:r>
              <a:rPr lang="en-US" sz="2000" dirty="0"/>
              <a:t>Once-daily versus Twice-daily Darunavir in Treatment-Experienced </a:t>
            </a:r>
            <a:br>
              <a:rPr lang="en-US" sz="2000" dirty="0"/>
            </a:br>
            <a:r>
              <a:rPr lang="en-US" sz="2000" dirty="0"/>
              <a:t>ODIN</a:t>
            </a:r>
            <a:r>
              <a:rPr lang="en-US" sz="2000" dirty="0">
                <a:ea typeface="ＭＳ Ｐゴシック" pitchFamily="31" charset="-128"/>
                <a:cs typeface="ＭＳ Ｐゴシック" pitchFamily="31" charset="-128"/>
              </a:rPr>
              <a:t>: Study Design</a:t>
            </a:r>
            <a:endParaRPr lang="en-US" sz="2000" dirty="0"/>
          </a:p>
        </p:txBody>
      </p:sp>
      <p:sp>
        <p:nvSpPr>
          <p:cNvPr id="3" name="Text Placeholder 2">
            <a:extLst>
              <a:ext uri="{FF2B5EF4-FFF2-40B4-BE49-F238E27FC236}">
                <a16:creationId xmlns:a16="http://schemas.microsoft.com/office/drawing/2014/main" id="{FC68CB9A-8189-EEE2-A069-259588C9E24A}"/>
              </a:ext>
            </a:extLst>
          </p:cNvPr>
          <p:cNvSpPr>
            <a:spLocks noGrp="1"/>
          </p:cNvSpPr>
          <p:nvPr>
            <p:ph type="body" sz="quarter" idx="16"/>
          </p:nvPr>
        </p:nvSpPr>
        <p:spPr/>
        <p:txBody>
          <a:bodyPr/>
          <a:lstStyle/>
          <a:p>
            <a:r>
              <a:rPr lang="en-US" dirty="0"/>
              <a:t>Source: Cahn P, et al. AIDS. 2011;25:929-39.</a:t>
            </a:r>
          </a:p>
        </p:txBody>
      </p:sp>
      <p:sp>
        <p:nvSpPr>
          <p:cNvPr id="5" name="Rectangle 7">
            <a:extLst>
              <a:ext uri="{FF2B5EF4-FFF2-40B4-BE49-F238E27FC236}">
                <a16:creationId xmlns:a16="http://schemas.microsoft.com/office/drawing/2014/main" id="{C9A30CFA-3AF2-BCC3-97C0-5E244DE1C7A9}"/>
              </a:ext>
            </a:extLst>
          </p:cNvPr>
          <p:cNvSpPr>
            <a:spLocks noChangeArrowheads="1"/>
          </p:cNvSpPr>
          <p:nvPr/>
        </p:nvSpPr>
        <p:spPr bwMode="ltGray">
          <a:xfrm>
            <a:off x="5906718" y="1584485"/>
            <a:ext cx="2827379" cy="982976"/>
          </a:xfrm>
          <a:prstGeom prst="rect">
            <a:avLst/>
          </a:prstGeom>
          <a:solidFill>
            <a:srgbClr val="7030A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600"/>
              </a:lnSpc>
              <a:spcBef>
                <a:spcPts val="450"/>
              </a:spcBef>
            </a:pPr>
            <a:r>
              <a:rPr lang="en-US" sz="1400" b="1" dirty="0">
                <a:solidFill>
                  <a:srgbClr val="000000"/>
                </a:solidFill>
                <a:latin typeface="Arial"/>
                <a:cs typeface="Arial"/>
              </a:rPr>
              <a:t>Darunavir 800 mg QD + </a:t>
            </a:r>
            <a:br>
              <a:rPr lang="en-US" sz="1400" b="1" dirty="0">
                <a:solidFill>
                  <a:srgbClr val="000000"/>
                </a:solidFill>
                <a:latin typeface="Arial"/>
                <a:cs typeface="Arial"/>
              </a:rPr>
            </a:br>
            <a:r>
              <a:rPr lang="en-US" sz="1400" b="1" dirty="0">
                <a:solidFill>
                  <a:srgbClr val="000000"/>
                </a:solidFill>
                <a:latin typeface="Arial"/>
                <a:cs typeface="Arial"/>
              </a:rPr>
              <a:t>Ritonavir 100 mg QD + </a:t>
            </a:r>
            <a:br>
              <a:rPr lang="en-US" sz="1400" b="1" dirty="0">
                <a:solidFill>
                  <a:srgbClr val="000000"/>
                </a:solidFill>
                <a:latin typeface="Arial"/>
                <a:cs typeface="Arial"/>
              </a:rPr>
            </a:br>
            <a:r>
              <a:rPr lang="en-US" sz="1400" b="1" dirty="0">
                <a:solidFill>
                  <a:srgbClr val="000000"/>
                </a:solidFill>
                <a:latin typeface="Arial"/>
                <a:cs typeface="Arial"/>
              </a:rPr>
              <a:t>OBR</a:t>
            </a:r>
            <a:br>
              <a:rPr lang="en-US" sz="1200" b="1" dirty="0">
                <a:solidFill>
                  <a:srgbClr val="000000"/>
                </a:solidFill>
                <a:latin typeface="Arial"/>
                <a:cs typeface="Arial"/>
              </a:rPr>
            </a:br>
            <a:r>
              <a:rPr lang="en-US" sz="1050" dirty="0">
                <a:solidFill>
                  <a:srgbClr val="000000"/>
                </a:solidFill>
                <a:latin typeface="Arial"/>
                <a:cs typeface="Arial"/>
              </a:rPr>
              <a:t>(n = 294)</a:t>
            </a:r>
          </a:p>
        </p:txBody>
      </p:sp>
      <p:sp>
        <p:nvSpPr>
          <p:cNvPr id="6" name="Rectangle 7">
            <a:extLst>
              <a:ext uri="{FF2B5EF4-FFF2-40B4-BE49-F238E27FC236}">
                <a16:creationId xmlns:a16="http://schemas.microsoft.com/office/drawing/2014/main" id="{04CD01EC-5523-585A-B4FA-E999C0913736}"/>
              </a:ext>
            </a:extLst>
          </p:cNvPr>
          <p:cNvSpPr>
            <a:spLocks noChangeArrowheads="1"/>
          </p:cNvSpPr>
          <p:nvPr/>
        </p:nvSpPr>
        <p:spPr bwMode="ltGray">
          <a:xfrm>
            <a:off x="5906718" y="2838625"/>
            <a:ext cx="2827379" cy="982976"/>
          </a:xfrm>
          <a:prstGeom prst="rect">
            <a:avLst/>
          </a:prstGeom>
          <a:solidFill>
            <a:srgbClr val="2973AB">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600"/>
              </a:lnSpc>
              <a:spcBef>
                <a:spcPts val="450"/>
              </a:spcBef>
            </a:pPr>
            <a:r>
              <a:rPr lang="en-US" sz="1400" b="1" dirty="0">
                <a:solidFill>
                  <a:srgbClr val="000000"/>
                </a:solidFill>
                <a:latin typeface="Arial"/>
                <a:cs typeface="Arial"/>
              </a:rPr>
              <a:t>Darunavir 600 mg BID +</a:t>
            </a:r>
            <a:br>
              <a:rPr lang="en-US" sz="1400" b="1" dirty="0">
                <a:solidFill>
                  <a:srgbClr val="000000"/>
                </a:solidFill>
                <a:latin typeface="Arial"/>
                <a:cs typeface="Arial"/>
              </a:rPr>
            </a:br>
            <a:r>
              <a:rPr lang="en-US" sz="1400" b="1" dirty="0">
                <a:solidFill>
                  <a:srgbClr val="000000"/>
                </a:solidFill>
                <a:latin typeface="Arial"/>
                <a:cs typeface="Arial"/>
              </a:rPr>
              <a:t>Ritonavir 100 mg BID + </a:t>
            </a:r>
            <a:br>
              <a:rPr lang="en-US" sz="1400" b="1" dirty="0">
                <a:solidFill>
                  <a:srgbClr val="000000"/>
                </a:solidFill>
                <a:latin typeface="Arial"/>
                <a:cs typeface="Arial"/>
              </a:rPr>
            </a:br>
            <a:r>
              <a:rPr lang="en-US" sz="1400" b="1" dirty="0">
                <a:solidFill>
                  <a:srgbClr val="000000"/>
                </a:solidFill>
                <a:latin typeface="Arial"/>
                <a:cs typeface="Arial"/>
              </a:rPr>
              <a:t>OBR</a:t>
            </a:r>
            <a:br>
              <a:rPr lang="en-US" sz="1200" b="1" dirty="0">
                <a:solidFill>
                  <a:srgbClr val="000000"/>
                </a:solidFill>
                <a:latin typeface="Arial"/>
                <a:cs typeface="Arial"/>
              </a:rPr>
            </a:br>
            <a:r>
              <a:rPr lang="en-US" sz="1050" dirty="0">
                <a:solidFill>
                  <a:srgbClr val="000000"/>
                </a:solidFill>
                <a:latin typeface="Arial"/>
                <a:cs typeface="Arial"/>
              </a:rPr>
              <a:t>(n = 296)</a:t>
            </a:r>
          </a:p>
        </p:txBody>
      </p:sp>
      <p:sp>
        <p:nvSpPr>
          <p:cNvPr id="7" name="TextBox 6">
            <a:extLst>
              <a:ext uri="{FF2B5EF4-FFF2-40B4-BE49-F238E27FC236}">
                <a16:creationId xmlns:a16="http://schemas.microsoft.com/office/drawing/2014/main" id="{696B08BC-A7E0-563F-60C9-F045A6EFA473}"/>
              </a:ext>
            </a:extLst>
          </p:cNvPr>
          <p:cNvSpPr txBox="1"/>
          <p:nvPr/>
        </p:nvSpPr>
        <p:spPr>
          <a:xfrm>
            <a:off x="5546520" y="4060394"/>
            <a:ext cx="3552497" cy="616707"/>
          </a:xfrm>
          <a:prstGeom prst="rect">
            <a:avLst/>
          </a:prstGeom>
          <a:solidFill>
            <a:schemeClr val="bg1">
              <a:lumMod val="95000"/>
            </a:schemeClr>
          </a:solidFill>
        </p:spPr>
        <p:txBody>
          <a:bodyPr wrap="square" lIns="91440" rtlCol="0">
            <a:spAutoFit/>
          </a:bodyPr>
          <a:lstStyle/>
          <a:p>
            <a:pPr>
              <a:lnSpc>
                <a:spcPts val="1350"/>
              </a:lnSpc>
            </a:pPr>
            <a:r>
              <a:rPr lang="en-US" sz="1050" b="1" dirty="0">
                <a:latin typeface="Arial"/>
                <a:cs typeface="Arial"/>
              </a:rPr>
              <a:t>ODIN = O</a:t>
            </a:r>
            <a:r>
              <a:rPr lang="en-US" sz="1050" dirty="0">
                <a:latin typeface="Arial"/>
                <a:cs typeface="Arial"/>
              </a:rPr>
              <a:t>nce-daily </a:t>
            </a:r>
            <a:r>
              <a:rPr lang="en-US" sz="1050" b="1" dirty="0">
                <a:latin typeface="Arial"/>
                <a:cs typeface="Arial"/>
              </a:rPr>
              <a:t>D</a:t>
            </a:r>
            <a:r>
              <a:rPr lang="en-US" sz="1050" dirty="0">
                <a:latin typeface="Arial"/>
                <a:cs typeface="Arial"/>
              </a:rPr>
              <a:t>arunavir </a:t>
            </a:r>
            <a:r>
              <a:rPr lang="en-US" sz="1050" b="1" dirty="0">
                <a:latin typeface="Arial"/>
                <a:cs typeface="Arial"/>
              </a:rPr>
              <a:t>I</a:t>
            </a:r>
            <a:r>
              <a:rPr lang="en-US" sz="1050" dirty="0">
                <a:latin typeface="Arial"/>
                <a:cs typeface="Arial"/>
              </a:rPr>
              <a:t>n treatment-</a:t>
            </a:r>
            <a:r>
              <a:rPr lang="en-US" sz="1050" dirty="0" err="1">
                <a:latin typeface="Arial"/>
                <a:cs typeface="Arial"/>
              </a:rPr>
              <a:t>experie</a:t>
            </a:r>
            <a:r>
              <a:rPr lang="en-US" sz="1050" b="1" dirty="0" err="1">
                <a:latin typeface="Arial"/>
                <a:cs typeface="Arial"/>
              </a:rPr>
              <a:t>N</a:t>
            </a:r>
            <a:r>
              <a:rPr lang="en-US" sz="1050" dirty="0" err="1">
                <a:latin typeface="Arial"/>
                <a:cs typeface="Arial"/>
              </a:rPr>
              <a:t>ced</a:t>
            </a:r>
            <a:r>
              <a:rPr lang="en-US" sz="1050" dirty="0">
                <a:latin typeface="Arial"/>
                <a:cs typeface="Arial"/>
              </a:rPr>
              <a:t> *OBR = Optimized background regimen: ≥2 nucleoside reverse transcriptase inhibitors, investigator-selected </a:t>
            </a:r>
          </a:p>
        </p:txBody>
      </p:sp>
      <p:sp>
        <p:nvSpPr>
          <p:cNvPr id="8" name="Line 11">
            <a:extLst>
              <a:ext uri="{FF2B5EF4-FFF2-40B4-BE49-F238E27FC236}">
                <a16:creationId xmlns:a16="http://schemas.microsoft.com/office/drawing/2014/main" id="{A80AD371-0117-AF4B-E1FF-99CA03177E84}"/>
              </a:ext>
            </a:extLst>
          </p:cNvPr>
          <p:cNvSpPr>
            <a:spLocks noChangeAspect="1" noChangeShapeType="1"/>
          </p:cNvSpPr>
          <p:nvPr/>
        </p:nvSpPr>
        <p:spPr bwMode="auto">
          <a:xfrm rot="1169337" flipV="1">
            <a:off x="5433064" y="2347341"/>
            <a:ext cx="337805" cy="5365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9" name="Line 11">
            <a:extLst>
              <a:ext uri="{FF2B5EF4-FFF2-40B4-BE49-F238E27FC236}">
                <a16:creationId xmlns:a16="http://schemas.microsoft.com/office/drawing/2014/main" id="{442293E6-A4F2-7BE8-0D93-9F9593EC0F1F}"/>
              </a:ext>
            </a:extLst>
          </p:cNvPr>
          <p:cNvSpPr>
            <a:spLocks noChangeAspect="1" noChangeShapeType="1"/>
          </p:cNvSpPr>
          <p:nvPr/>
        </p:nvSpPr>
        <p:spPr bwMode="auto">
          <a:xfrm rot="20430663">
            <a:off x="5433064" y="2792173"/>
            <a:ext cx="337805" cy="5365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Content Placeholder 3">
            <a:extLst>
              <a:ext uri="{FF2B5EF4-FFF2-40B4-BE49-F238E27FC236}">
                <a16:creationId xmlns:a16="http://schemas.microsoft.com/office/drawing/2014/main" id="{D6102B40-4ACD-CEE6-340E-3AF3CA960825}"/>
              </a:ext>
            </a:extLst>
          </p:cNvPr>
          <p:cNvSpPr>
            <a:spLocks noGrp="1"/>
          </p:cNvSpPr>
          <p:nvPr>
            <p:ph sz="half" idx="2"/>
          </p:nvPr>
        </p:nvSpPr>
        <p:spPr>
          <a:xfrm>
            <a:off x="323851" y="1184224"/>
            <a:ext cx="5036425" cy="3408797"/>
          </a:xfrm>
        </p:spPr>
        <p:txBody>
          <a:bodyPr bIns="0">
            <a:normAutofit/>
          </a:bodyPr>
          <a:lstStyle/>
          <a:p>
            <a:r>
              <a:rPr lang="en-US" sz="1500" b="1" u="none" dirty="0">
                <a:solidFill>
                  <a:srgbClr val="000000"/>
                </a:solidFill>
              </a:rPr>
              <a:t>Background</a:t>
            </a:r>
            <a:r>
              <a:rPr lang="en-US" sz="1500" u="none" dirty="0">
                <a:solidFill>
                  <a:srgbClr val="000000"/>
                </a:solidFill>
              </a:rPr>
              <a:t>:</a:t>
            </a:r>
            <a:r>
              <a:rPr lang="en-US" sz="1500" u="none" baseline="0" dirty="0">
                <a:solidFill>
                  <a:srgbClr val="000000"/>
                </a:solidFill>
              </a:rPr>
              <a:t> Randomized, open-label phase 3 trial to compare once daily versus twice-daily dosing of ritonavir-boosted darunavir in treatment-experienced patients with HIV</a:t>
            </a:r>
          </a:p>
          <a:p>
            <a:r>
              <a:rPr lang="en-US" sz="1500" b="1" u="none" baseline="0" dirty="0">
                <a:solidFill>
                  <a:srgbClr val="000000"/>
                </a:solidFill>
              </a:rPr>
              <a:t>Inclusion Criteria (n = 590)</a:t>
            </a:r>
          </a:p>
          <a:p>
            <a:pPr lvl="1"/>
            <a:r>
              <a:rPr lang="en-US" sz="1500" dirty="0">
                <a:solidFill>
                  <a:srgbClr val="000000"/>
                </a:solidFill>
              </a:rPr>
              <a:t>Age ≥18 years</a:t>
            </a:r>
            <a:endParaRPr lang="en-US" sz="1500" dirty="0"/>
          </a:p>
          <a:p>
            <a:pPr lvl="1"/>
            <a:r>
              <a:rPr lang="en-US" sz="1500" baseline="0" dirty="0">
                <a:solidFill>
                  <a:srgbClr val="000000"/>
                </a:solidFill>
              </a:rPr>
              <a:t>On stable antiretroviral regimen for &gt;12 weeks </a:t>
            </a:r>
            <a:endParaRPr lang="en-US" sz="1500" dirty="0"/>
          </a:p>
          <a:p>
            <a:pPr lvl="1"/>
            <a:r>
              <a:rPr lang="en-US" sz="1500" dirty="0">
                <a:solidFill>
                  <a:srgbClr val="000000"/>
                </a:solidFill>
              </a:rPr>
              <a:t>HIV</a:t>
            </a:r>
            <a:r>
              <a:rPr lang="en-US" sz="1500" baseline="0" dirty="0">
                <a:solidFill>
                  <a:srgbClr val="000000"/>
                </a:solidFill>
              </a:rPr>
              <a:t> RNA &gt;1000 copies/mL</a:t>
            </a:r>
            <a:endParaRPr lang="en-US" sz="1500" dirty="0"/>
          </a:p>
          <a:p>
            <a:pPr lvl="1"/>
            <a:r>
              <a:rPr lang="en-US" sz="1500" baseline="0" dirty="0">
                <a:solidFill>
                  <a:srgbClr val="000000"/>
                </a:solidFill>
              </a:rPr>
              <a:t>CD4 count &gt;200 cells/mm</a:t>
            </a:r>
            <a:r>
              <a:rPr lang="en-US" sz="1500" baseline="30000" dirty="0">
                <a:solidFill>
                  <a:srgbClr val="000000"/>
                </a:solidFill>
              </a:rPr>
              <a:t>3</a:t>
            </a:r>
            <a:endParaRPr lang="en-US" sz="1500" dirty="0"/>
          </a:p>
          <a:p>
            <a:pPr lvl="1"/>
            <a:r>
              <a:rPr lang="en-US" sz="1500" baseline="0" dirty="0">
                <a:solidFill>
                  <a:srgbClr val="000000"/>
                </a:solidFill>
              </a:rPr>
              <a:t>No darunavir resistance-associated mutations</a:t>
            </a:r>
            <a:endParaRPr lang="en-US" sz="1500" u="none" baseline="0" dirty="0">
              <a:solidFill>
                <a:srgbClr val="000000"/>
              </a:solidFill>
            </a:endParaRPr>
          </a:p>
          <a:p>
            <a:r>
              <a:rPr lang="en-US" sz="1500" b="1" dirty="0">
                <a:solidFill>
                  <a:srgbClr val="000000"/>
                </a:solidFill>
              </a:rPr>
              <a:t>Treatment Arms</a:t>
            </a:r>
            <a:endParaRPr lang="en-US" sz="1500" dirty="0"/>
          </a:p>
          <a:p>
            <a:pPr lvl="1"/>
            <a:r>
              <a:rPr lang="en-US" sz="1500" b="0" baseline="0" dirty="0">
                <a:solidFill>
                  <a:srgbClr val="000000"/>
                </a:solidFill>
              </a:rPr>
              <a:t>Darunavir 800 mg QD + RTV 100 mg QD + OBR*</a:t>
            </a:r>
          </a:p>
          <a:p>
            <a:pPr lvl="1"/>
            <a:r>
              <a:rPr lang="en-US" sz="1500" b="0" baseline="0" dirty="0">
                <a:solidFill>
                  <a:srgbClr val="000000"/>
                </a:solidFill>
              </a:rPr>
              <a:t>Darunavir 600 mg BID + RTV 100 mg BID + OBR</a:t>
            </a:r>
            <a:endParaRPr lang="en-US" sz="1500" dirty="0"/>
          </a:p>
        </p:txBody>
      </p:sp>
    </p:spTree>
    <p:extLst>
      <p:ext uri="{BB962C8B-B14F-4D97-AF65-F5344CB8AC3E}">
        <p14:creationId xmlns:p14="http://schemas.microsoft.com/office/powerpoint/2010/main" val="63613791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Arial" pitchFamily="-108" charset="0"/>
                <a:ea typeface="ＭＳ Ｐゴシック" pitchFamily="-108" charset="-128"/>
                <a:cs typeface="ＭＳ Ｐゴシック" pitchFamily="-108" charset="-128"/>
              </a:rPr>
              <a:t>Once Daily versus Twice Daily Darunavir in ARV-Experienced</a:t>
            </a:r>
            <a:br>
              <a:rPr lang="en-US" sz="2000" dirty="0">
                <a:latin typeface="Arial" pitchFamily="-108" charset="0"/>
                <a:ea typeface="ＭＳ Ｐゴシック" pitchFamily="-108" charset="-128"/>
                <a:cs typeface="ＭＳ Ｐゴシック" pitchFamily="-108" charset="-128"/>
              </a:rPr>
            </a:br>
            <a:r>
              <a:rPr lang="en-US" sz="2000" dirty="0">
                <a:latin typeface="Arial" pitchFamily="-108" charset="0"/>
                <a:ea typeface="ＭＳ Ｐゴシック" pitchFamily="-108" charset="-128"/>
                <a:cs typeface="ＭＳ Ｐゴシック" pitchFamily="-108" charset="-128"/>
              </a:rPr>
              <a:t>ODIN: Result </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 ITT-TLOVR)</a:t>
            </a:r>
          </a:p>
        </p:txBody>
      </p:sp>
      <p:sp>
        <p:nvSpPr>
          <p:cNvPr id="7" name="Content Placeholder 6"/>
          <p:cNvSpPr>
            <a:spLocks noGrp="1"/>
          </p:cNvSpPr>
          <p:nvPr>
            <p:ph type="body" sz="quarter" idx="16"/>
          </p:nvPr>
        </p:nvSpPr>
        <p:spPr/>
        <p:txBody>
          <a:bodyPr/>
          <a:lstStyle/>
          <a:p>
            <a:r>
              <a:rPr lang="en-US" dirty="0"/>
              <a:t>Source: Cahn P, et al. AIDS. 2011;25:929-39.</a:t>
            </a:r>
          </a:p>
        </p:txBody>
      </p:sp>
      <p:graphicFrame>
        <p:nvGraphicFramePr>
          <p:cNvPr id="6" name="Chart 5"/>
          <p:cNvGraphicFramePr>
            <a:graphicFrameLocks/>
          </p:cNvGraphicFramePr>
          <p:nvPr>
            <p:extLst>
              <p:ext uri="{D42A27DB-BD31-4B8C-83A1-F6EECF244321}">
                <p14:modId xmlns:p14="http://schemas.microsoft.com/office/powerpoint/2010/main" val="3144372037"/>
              </p:ext>
            </p:extLst>
          </p:nvPr>
        </p:nvGraphicFramePr>
        <p:xfrm>
          <a:off x="457200" y="1371601"/>
          <a:ext cx="8229600" cy="325754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a:cxnSpLocks/>
          </p:cNvCxnSpPr>
          <p:nvPr/>
        </p:nvCxnSpPr>
        <p:spPr>
          <a:xfrm>
            <a:off x="4129299" y="4400550"/>
            <a:ext cx="4110811"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31749" y="4479101"/>
            <a:ext cx="3252978" cy="300082"/>
          </a:xfrm>
          <a:prstGeom prst="rect">
            <a:avLst/>
          </a:prstGeom>
          <a:noFill/>
        </p:spPr>
        <p:txBody>
          <a:bodyPr wrap="square" rtlCol="0">
            <a:spAutoFit/>
          </a:bodyPr>
          <a:lstStyle/>
          <a:p>
            <a:pPr algn="ctr"/>
            <a:r>
              <a:rPr lang="en-US" sz="1350" b="1" dirty="0">
                <a:latin typeface="Arial"/>
              </a:rPr>
              <a:t>Baseline HIV RNA </a:t>
            </a:r>
          </a:p>
        </p:txBody>
      </p:sp>
    </p:spTree>
    <p:extLst>
      <p:ext uri="{BB962C8B-B14F-4D97-AF65-F5344CB8AC3E}">
        <p14:creationId xmlns:p14="http://schemas.microsoft.com/office/powerpoint/2010/main" val="140432832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sz="1800" dirty="0">
                <a:latin typeface="Arial" pitchFamily="-108" charset="0"/>
                <a:ea typeface="ＭＳ Ｐゴシック" pitchFamily="-108" charset="-128"/>
                <a:cs typeface="ＭＳ Ｐゴシック" pitchFamily="-108" charset="-128"/>
              </a:rPr>
              <a:t>Once-Daily versus Twice Daily Darunavir in ARV-Experienced</a:t>
            </a:r>
            <a:br>
              <a:rPr lang="en-US" sz="1800" dirty="0">
                <a:latin typeface="Arial" pitchFamily="-108" charset="0"/>
                <a:ea typeface="ＭＳ Ｐゴシック" pitchFamily="-108" charset="-128"/>
                <a:cs typeface="ＭＳ Ｐゴシック" pitchFamily="-108" charset="-128"/>
              </a:rPr>
            </a:br>
            <a:r>
              <a:rPr lang="en-US" sz="2100" dirty="0">
                <a:latin typeface="Arial" pitchFamily="-108" charset="0"/>
                <a:ea typeface="ＭＳ Ｐゴシック" pitchFamily="-108" charset="-128"/>
                <a:cs typeface="ＭＳ Ｐゴシック" pitchFamily="-108" charset="-128"/>
              </a:rPr>
              <a:t>ODIN: Result (Impact on Lipids)</a:t>
            </a:r>
            <a:endParaRPr lang="en-US" sz="2100"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Lipids from Baseline </a:t>
            </a:r>
          </a:p>
        </p:txBody>
      </p:sp>
      <p:sp>
        <p:nvSpPr>
          <p:cNvPr id="8" name="Content Placeholder 7"/>
          <p:cNvSpPr>
            <a:spLocks noGrp="1"/>
          </p:cNvSpPr>
          <p:nvPr>
            <p:ph type="body" sz="quarter" idx="16"/>
          </p:nvPr>
        </p:nvSpPr>
        <p:spPr/>
        <p:txBody>
          <a:bodyPr/>
          <a:lstStyle/>
          <a:p>
            <a:r>
              <a:rPr lang="en-US" dirty="0"/>
              <a:t>Source: Cahn P, et al. AIDS. 2011;25:929-39.</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3360013941"/>
              </p:ext>
            </p:extLst>
          </p:nvPr>
        </p:nvGraphicFramePr>
        <p:xfrm>
          <a:off x="456072" y="137160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4125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Arial" pitchFamily="-108" charset="0"/>
                <a:ea typeface="ＭＳ Ｐゴシック" pitchFamily="-108" charset="-128"/>
                <a:cs typeface="ＭＳ Ｐゴシック" pitchFamily="-108" charset="-128"/>
              </a:rPr>
              <a:t>Once Daily versus Twice Daily Darunavir in ARV-Experienced </a:t>
            </a:r>
            <a:r>
              <a:rPr lang="en-US" sz="2100" dirty="0">
                <a:latin typeface="Arial" pitchFamily="-108" charset="0"/>
                <a:ea typeface="ＭＳ Ｐゴシック" pitchFamily="-108" charset="-128"/>
                <a:cs typeface="ＭＳ Ｐゴシック" pitchFamily="-108" charset="-128"/>
              </a:rPr>
              <a:t>ODIN: Result </a:t>
            </a:r>
            <a:endParaRPr lang="en-US" sz="1800" dirty="0"/>
          </a:p>
        </p:txBody>
      </p:sp>
      <p:sp>
        <p:nvSpPr>
          <p:cNvPr id="5" name="Content Placeholder 4"/>
          <p:cNvSpPr>
            <a:spLocks noGrp="1"/>
          </p:cNvSpPr>
          <p:nvPr>
            <p:ph type="body" sz="quarter" idx="14"/>
          </p:nvPr>
        </p:nvSpPr>
        <p:spPr/>
        <p:txBody>
          <a:bodyPr/>
          <a:lstStyle/>
          <a:p>
            <a:r>
              <a:rPr lang="en-US" dirty="0"/>
              <a:t>Source: Cahn P, et al. AIDS. 2011;25:929-39.</a:t>
            </a:r>
          </a:p>
        </p:txBody>
      </p:sp>
      <p:graphicFrame>
        <p:nvGraphicFramePr>
          <p:cNvPr id="7" name="Group 65"/>
          <p:cNvGraphicFramePr>
            <a:graphicFrameLocks noGrp="1"/>
          </p:cNvGraphicFramePr>
          <p:nvPr>
            <p:extLst>
              <p:ext uri="{D42A27DB-BD31-4B8C-83A1-F6EECF244321}">
                <p14:modId xmlns:p14="http://schemas.microsoft.com/office/powerpoint/2010/main" val="1967044097"/>
              </p:ext>
            </p:extLst>
          </p:nvPr>
        </p:nvGraphicFramePr>
        <p:xfrm>
          <a:off x="457200" y="1010268"/>
          <a:ext cx="8229602" cy="3657599"/>
        </p:xfrm>
        <a:graphic>
          <a:graphicData uri="http://schemas.openxmlformats.org/drawingml/2006/table">
            <a:tbl>
              <a:tblPr>
                <a:effectLst/>
              </a:tblPr>
              <a:tblGrid>
                <a:gridCol w="1613338">
                  <a:extLst>
                    <a:ext uri="{9D8B030D-6E8A-4147-A177-3AD203B41FA5}">
                      <a16:colId xmlns:a16="http://schemas.microsoft.com/office/drawing/2014/main" val="20000"/>
                    </a:ext>
                  </a:extLst>
                </a:gridCol>
                <a:gridCol w="3308132">
                  <a:extLst>
                    <a:ext uri="{9D8B030D-6E8A-4147-A177-3AD203B41FA5}">
                      <a16:colId xmlns:a16="http://schemas.microsoft.com/office/drawing/2014/main" val="20001"/>
                    </a:ext>
                  </a:extLst>
                </a:gridCol>
                <a:gridCol w="3308132">
                  <a:extLst>
                    <a:ext uri="{9D8B030D-6E8A-4147-A177-3AD203B41FA5}">
                      <a16:colId xmlns:a16="http://schemas.microsoft.com/office/drawing/2014/main" val="20002"/>
                    </a:ext>
                  </a:extLst>
                </a:gridCol>
              </a:tblGrid>
              <a:tr h="43282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panose="020B0604020202020204" pitchFamily="34" charset="0"/>
                          <a:cs typeface="Arial" panose="020B0604020202020204" pitchFamily="34" charset="0"/>
                        </a:rPr>
                        <a:t>Adverse Events Possibly Related</a:t>
                      </a:r>
                      <a:r>
                        <a:rPr lang="en-US" sz="1400" b="1" baseline="0" dirty="0">
                          <a:solidFill>
                            <a:srgbClr val="FFFFFF"/>
                          </a:solidFill>
                          <a:latin typeface="Arial" panose="020B0604020202020204" pitchFamily="34" charset="0"/>
                          <a:cs typeface="Arial" panose="020B0604020202020204" pitchFamily="34" charset="0"/>
                        </a:rPr>
                        <a:t> to Darunavir + Ritonavir </a:t>
                      </a:r>
                      <a:r>
                        <a:rPr lang="en-US" sz="1400" b="1" dirty="0">
                          <a:solidFill>
                            <a:srgbClr val="FFFFFF"/>
                          </a:solidFill>
                          <a:latin typeface="Arial" panose="020B0604020202020204" pitchFamily="34" charset="0"/>
                          <a:cs typeface="Arial" panose="020B0604020202020204" pitchFamily="34" charset="0"/>
                        </a:rPr>
                        <a:t>(≥ 2% incidence in either arm) </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809513">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Symptom</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 + RTV + Once Daily + OBR</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294)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34A81"/>
                    </a:solidFill>
                  </a:tcPr>
                </a:tc>
                <a:tc>
                  <a:txBody>
                    <a:bodyPr/>
                    <a:lstStyle/>
                    <a:p>
                      <a:pPr marL="0" indent="0" algn="ct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 + RTV + Twice Daily + OBR</a:t>
                      </a:r>
                    </a:p>
                    <a:p>
                      <a:pPr marL="0" indent="0" algn="ct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296)</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2F6AAA"/>
                    </a:solidFill>
                  </a:tcPr>
                </a:tc>
                <a:extLst>
                  <a:ext uri="{0D108BD9-81ED-4DB2-BD59-A6C34878D82A}">
                    <a16:rowId xmlns:a16="http://schemas.microsoft.com/office/drawing/2014/main" val="10001"/>
                  </a:ext>
                </a:extLst>
              </a:tr>
              <a:tr h="48305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34A81">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F6AAA">
                        <a:alpha val="20000"/>
                      </a:srgbClr>
                    </a:solidFill>
                  </a:tcPr>
                </a:tc>
                <a:extLst>
                  <a:ext uri="{0D108BD9-81ED-4DB2-BD59-A6C34878D82A}">
                    <a16:rowId xmlns:a16="http://schemas.microsoft.com/office/drawing/2014/main" val="10002"/>
                  </a:ext>
                </a:extLst>
              </a:tr>
              <a:tr h="48305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Vomiting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34A81">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F6AAA">
                        <a:alpha val="35000"/>
                      </a:srgbClr>
                    </a:solidFill>
                  </a:tcPr>
                </a:tc>
                <a:extLst>
                  <a:ext uri="{0D108BD9-81ED-4DB2-BD59-A6C34878D82A}">
                    <a16:rowId xmlns:a16="http://schemas.microsoft.com/office/drawing/2014/main" val="10003"/>
                  </a:ext>
                </a:extLst>
              </a:tr>
              <a:tr h="48305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34A81">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F6AAA">
                        <a:alpha val="20000"/>
                      </a:srgbClr>
                    </a:solidFill>
                  </a:tcPr>
                </a:tc>
                <a:extLst>
                  <a:ext uri="{0D108BD9-81ED-4DB2-BD59-A6C34878D82A}">
                    <a16:rowId xmlns:a16="http://schemas.microsoft.com/office/drawing/2014/main" val="10004"/>
                  </a:ext>
                </a:extLst>
              </a:tr>
              <a:tr h="48305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Rash</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65000"/>
                        <a:alpha val="3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34A81">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F6AAA">
                        <a:alpha val="35000"/>
                      </a:srgbClr>
                    </a:solidFill>
                  </a:tcPr>
                </a:tc>
                <a:extLst>
                  <a:ext uri="{0D108BD9-81ED-4DB2-BD59-A6C34878D82A}">
                    <a16:rowId xmlns:a16="http://schemas.microsoft.com/office/drawing/2014/main" val="10005"/>
                  </a:ext>
                </a:extLst>
              </a:tr>
              <a:tr h="48305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6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34A81">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F6AAA">
                        <a:alpha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181680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dirty="0"/>
              <a:t>Boosted Darunavir: Summary of Key Studies</a:t>
            </a:r>
          </a:p>
        </p:txBody>
      </p:sp>
      <p:sp>
        <p:nvSpPr>
          <p:cNvPr id="6" name="Text Placeholder 5">
            <a:extLst>
              <a:ext uri="{FF2B5EF4-FFF2-40B4-BE49-F238E27FC236}">
                <a16:creationId xmlns:a16="http://schemas.microsoft.com/office/drawing/2014/main" id="{69634D02-E6A4-A04B-AD60-3F366369E7DA}"/>
              </a:ext>
            </a:extLst>
          </p:cNvPr>
          <p:cNvSpPr>
            <a:spLocks noGrp="1"/>
          </p:cNvSpPr>
          <p:nvPr>
            <p:ph type="body" sz="quarter" idx="14"/>
          </p:nvPr>
        </p:nvSpPr>
        <p:spPr>
          <a:xfrm>
            <a:off x="323850" y="4288221"/>
            <a:ext cx="7357838" cy="798130"/>
          </a:xfrm>
        </p:spPr>
        <p:txBody>
          <a:bodyPr vert="horz" lIns="91440" tIns="45720" rIns="91440" bIns="45720" anchor="ctr"/>
          <a:lstStyle/>
          <a:p>
            <a:r>
              <a:rPr lang="en-US" sz="900" dirty="0"/>
              <a:t>Source:</a:t>
            </a:r>
            <a:br>
              <a:rPr lang="en-US" sz="900" dirty="0"/>
            </a:br>
            <a:r>
              <a:rPr lang="en-US" sz="900" baseline="30000" dirty="0">
                <a:latin typeface="Arial" pitchFamily="31" charset="0"/>
              </a:rPr>
              <a:t>1 </a:t>
            </a:r>
            <a:r>
              <a:rPr lang="en-US" sz="900" dirty="0">
                <a:latin typeface="Arial" pitchFamily="31" charset="0"/>
              </a:rPr>
              <a:t>Ortiz R, et al. AIDS. 2008;22:189-97</a:t>
            </a:r>
            <a:r>
              <a:rPr lang="en-US" sz="900" dirty="0"/>
              <a:t>.</a:t>
            </a:r>
          </a:p>
          <a:p>
            <a:r>
              <a:rPr lang="en-US" sz="900" baseline="30000" dirty="0">
                <a:latin typeface="Arial" pitchFamily="31" charset="0"/>
              </a:rPr>
              <a:t>2 </a:t>
            </a:r>
            <a:r>
              <a:rPr lang="en-US" sz="900" dirty="0">
                <a:latin typeface="Arial" pitchFamily="31" charset="0"/>
              </a:rPr>
              <a:t>Mills AM, et al. AIDS. 2009;23:1679-88.</a:t>
            </a:r>
          </a:p>
          <a:p>
            <a:r>
              <a:rPr lang="en-US" sz="900" baseline="30000" dirty="0"/>
              <a:t>3 </a:t>
            </a:r>
            <a:r>
              <a:rPr lang="en-US" sz="900" dirty="0" err="1"/>
              <a:t>Clotet</a:t>
            </a:r>
            <a:r>
              <a:rPr lang="en-US" sz="900" dirty="0"/>
              <a:t> B, et al. </a:t>
            </a:r>
            <a:r>
              <a:rPr lang="is-IS" sz="900" dirty="0"/>
              <a:t>Lancet. 2007;369:1169-78.</a:t>
            </a:r>
          </a:p>
          <a:p>
            <a:r>
              <a:rPr lang="en-US" sz="900" baseline="30000" dirty="0"/>
              <a:t>4</a:t>
            </a:r>
            <a:r>
              <a:rPr lang="en-US" sz="900" dirty="0"/>
              <a:t> Cahn P, et al. AIDS. 2011;25:929-39.</a:t>
            </a:r>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a:xfrm>
            <a:off x="323850" y="1135604"/>
            <a:ext cx="8651984" cy="3600450"/>
          </a:xfrm>
        </p:spPr>
        <p:txBody>
          <a:bodyPr lIns="91440" tIns="45720" rIns="91440" bIns="45720" anchor="t" anchorCtr="0">
            <a:normAutofit/>
          </a:bodyPr>
          <a:lstStyle/>
          <a:p>
            <a:pPr>
              <a:spcBef>
                <a:spcPts val="1800"/>
              </a:spcBef>
            </a:pPr>
            <a:r>
              <a:rPr lang="en-US" sz="1600" b="1" dirty="0">
                <a:latin typeface="Arial"/>
                <a:cs typeface="Arial"/>
              </a:rPr>
              <a:t>Trials in Treatment Naïve Adults</a:t>
            </a:r>
            <a:endParaRPr lang="en-US" sz="1600" b="1" dirty="0">
              <a:latin typeface="Arial" panose="020B0604020202020204" pitchFamily="34" charset="0"/>
              <a:cs typeface="Arial" panose="020B0604020202020204" pitchFamily="34" charset="0"/>
            </a:endParaRPr>
          </a:p>
          <a:p>
            <a:pPr lvl="1"/>
            <a:r>
              <a:rPr lang="en-US" sz="1600" baseline="30000" dirty="0">
                <a:solidFill>
                  <a:srgbClr val="0070C0"/>
                </a:solidFill>
                <a:latin typeface="Arial"/>
                <a:cs typeface="Arial"/>
              </a:rPr>
              <a:t>1,2</a:t>
            </a:r>
            <a:r>
              <a:rPr lang="en-US" sz="1600" dirty="0">
                <a:latin typeface="Arial"/>
                <a:cs typeface="Arial"/>
              </a:rPr>
              <a:t>ARTEMIS: DRV/r versus LPV/r</a:t>
            </a:r>
          </a:p>
          <a:p>
            <a:pPr lvl="2"/>
            <a:r>
              <a:rPr lang="en-US" sz="1600" dirty="0">
                <a:solidFill>
                  <a:srgbClr val="2973AB"/>
                </a:solidFill>
                <a:cs typeface="Arial"/>
              </a:rPr>
              <a:t>O</a:t>
            </a:r>
            <a:r>
              <a:rPr lang="en-US" sz="1600" b="0" dirty="0">
                <a:solidFill>
                  <a:srgbClr val="2973AB"/>
                </a:solidFill>
                <a:latin typeface="+mn-lt"/>
                <a:cs typeface="Arial"/>
              </a:rPr>
              <a:t>nce-daily DRV/r was superior in virologic response to LPV/r, with a more favorable safety, gastrointestinal and lipid profile, in antiretroviral-naive patients</a:t>
            </a:r>
            <a:endParaRPr lang="en-US" sz="1600" dirty="0">
              <a:solidFill>
                <a:srgbClr val="0070C0"/>
              </a:solidFill>
              <a:cs typeface="Arial"/>
            </a:endParaRPr>
          </a:p>
          <a:p>
            <a:r>
              <a:rPr lang="en-US" sz="1600" b="1" dirty="0">
                <a:latin typeface="Arial"/>
                <a:cs typeface="Arial"/>
              </a:rPr>
              <a:t>Trials In Treatment Experienced Adults with PI resistance</a:t>
            </a:r>
            <a:endParaRPr lang="en-US" sz="1600" b="1" dirty="0">
              <a:latin typeface="Arial" panose="020B0604020202020204" pitchFamily="34" charset="0"/>
              <a:cs typeface="Arial" panose="020B0604020202020204" pitchFamily="34" charset="0"/>
            </a:endParaRPr>
          </a:p>
          <a:p>
            <a:pPr lvl="1">
              <a:spcBef>
                <a:spcPts val="600"/>
              </a:spcBef>
            </a:pPr>
            <a:r>
              <a:rPr lang="en-US" sz="1600" baseline="60000" dirty="0">
                <a:solidFill>
                  <a:srgbClr val="0070C0"/>
                </a:solidFill>
                <a:latin typeface="Arial"/>
                <a:cs typeface="Arial"/>
              </a:rPr>
              <a:t>3</a:t>
            </a:r>
            <a:r>
              <a:rPr lang="en-US" sz="1600" dirty="0">
                <a:latin typeface="Arial"/>
                <a:cs typeface="Arial"/>
              </a:rPr>
              <a:t>POWER 1 and 2: Switch to DRV-COBI-TAF-FTC or stay on PI + TDF-FTC</a:t>
            </a:r>
          </a:p>
          <a:p>
            <a:pPr lvl="2">
              <a:buClr>
                <a:srgbClr val="0070C0"/>
              </a:buClr>
            </a:pPr>
            <a:r>
              <a:rPr lang="en-US" sz="1600" dirty="0">
                <a:solidFill>
                  <a:srgbClr val="2973AB"/>
                </a:solidFill>
                <a:cs typeface="Arial"/>
              </a:rPr>
              <a:t>Using D</a:t>
            </a:r>
            <a:r>
              <a:rPr lang="en-US" sz="1600" b="0" kern="1200" dirty="0">
                <a:solidFill>
                  <a:srgbClr val="2973AB"/>
                </a:solidFill>
                <a:latin typeface="+mn-lt"/>
                <a:ea typeface="+mn-ea"/>
                <a:cs typeface="Arial"/>
              </a:rPr>
              <a:t>RV/r 600/100 mg twice daily with OBR, had more effective virologic response plus favorable safety and tolerability, up t</a:t>
            </a:r>
            <a:r>
              <a:rPr lang="en-US" sz="1600" dirty="0">
                <a:solidFill>
                  <a:srgbClr val="2973AB"/>
                </a:solidFill>
                <a:cs typeface="Arial"/>
              </a:rPr>
              <a:t>o week 48,</a:t>
            </a:r>
            <a:r>
              <a:rPr lang="en-US" sz="1600" b="0" kern="1200" dirty="0">
                <a:solidFill>
                  <a:srgbClr val="2973AB"/>
                </a:solidFill>
                <a:latin typeface="+mn-lt"/>
                <a:ea typeface="+mn-ea"/>
                <a:cs typeface="Arial"/>
              </a:rPr>
              <a:t> in treatment-experienced patients</a:t>
            </a:r>
            <a:endParaRPr lang="en-US" sz="1600" baseline="60000" dirty="0">
              <a:solidFill>
                <a:srgbClr val="0070C0"/>
              </a:solidFill>
              <a:latin typeface="Arial"/>
              <a:cs typeface="Arial"/>
            </a:endParaRPr>
          </a:p>
          <a:p>
            <a:pPr lvl="1">
              <a:spcBef>
                <a:spcPts val="600"/>
              </a:spcBef>
            </a:pPr>
            <a:r>
              <a:rPr lang="en-US" sz="1600" baseline="60000" dirty="0">
                <a:solidFill>
                  <a:srgbClr val="0070C0"/>
                </a:solidFill>
                <a:latin typeface="Arial"/>
                <a:cs typeface="Arial"/>
              </a:rPr>
              <a:t>4</a:t>
            </a:r>
            <a:r>
              <a:rPr lang="en-US" sz="1600" dirty="0">
                <a:latin typeface="Arial"/>
                <a:cs typeface="Arial"/>
              </a:rPr>
              <a:t>ODIN: Switch to DRV-COBI-TAF-FTC or stay on PI + TDF-FTC</a:t>
            </a:r>
          </a:p>
          <a:p>
            <a:pPr lvl="2">
              <a:buClr>
                <a:srgbClr val="0070C0"/>
              </a:buClr>
            </a:pPr>
            <a:r>
              <a:rPr lang="en-US" sz="1600" b="0" kern="1200" dirty="0">
                <a:solidFill>
                  <a:srgbClr val="2973AB"/>
                </a:solidFill>
                <a:latin typeface="Arial"/>
                <a:ea typeface="+mn-ea"/>
                <a:cs typeface="Arial"/>
              </a:rPr>
              <a:t>Once-daily DRV/r 800/100 mg was non-inferior in virologic response to twice-daily DRV/r 600/100 mg at 48 weeks in treatment-experienced patients with no DRV RAMs</a:t>
            </a:r>
            <a:endParaRPr lang="en-US" sz="1600" b="0" kern="1200" dirty="0">
              <a:solidFill>
                <a:srgbClr val="2973AB"/>
              </a:solidFill>
              <a:latin typeface="+mn-lt"/>
              <a:ea typeface="+mn-ea"/>
              <a:cs typeface="Arial"/>
            </a:endParaRPr>
          </a:p>
        </p:txBody>
      </p:sp>
    </p:spTree>
    <p:extLst>
      <p:ext uri="{BB962C8B-B14F-4D97-AF65-F5344CB8AC3E}">
        <p14:creationId xmlns:p14="http://schemas.microsoft.com/office/powerpoint/2010/main" val="3200986070"/>
      </p:ext>
    </p:extLst>
  </p:cSld>
  <p:clrMapOvr>
    <a:masterClrMapping/>
  </p:clrMapOvr>
  <p:transition spd="slow" advTm="77333"/>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Boosted Darunavir</a:t>
            </a:r>
            <a:r>
              <a:rPr lang="en-US" i="1" dirty="0">
                <a:ea typeface="ＭＳ Ｐゴシック" pitchFamily="-108" charset="-128"/>
              </a:rPr>
              <a:t>: </a:t>
            </a:r>
            <a:r>
              <a:rPr lang="en-US" dirty="0">
                <a:ea typeface="ＭＳ Ｐゴシック" pitchFamily="-108" charset="-128"/>
              </a:rPr>
              <a:t>Adverse Effects</a:t>
            </a:r>
            <a:endParaRPr lang="en-US" dirty="0"/>
          </a:p>
        </p:txBody>
      </p:sp>
      <p:sp>
        <p:nvSpPr>
          <p:cNvPr id="5" name="Text Placeholder 4">
            <a:extLst>
              <a:ext uri="{FF2B5EF4-FFF2-40B4-BE49-F238E27FC236}">
                <a16:creationId xmlns:a16="http://schemas.microsoft.com/office/drawing/2014/main" id="{2C156059-3BB9-19E8-FDC2-CFB408D91D1D}"/>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lIns="91440" tIns="45720" rIns="91440" bIns="45720" anchor="t" anchorCtr="0">
            <a:normAutofit/>
          </a:bodyPr>
          <a:lstStyle/>
          <a:p>
            <a:r>
              <a:rPr lang="en-US" sz="1650" b="1" dirty="0"/>
              <a:t>Gastrointestinal</a:t>
            </a:r>
          </a:p>
          <a:p>
            <a:pPr lvl="1"/>
            <a:r>
              <a:rPr lang="en-US" sz="1600" dirty="0"/>
              <a:t>Diarrhea and nausea</a:t>
            </a:r>
          </a:p>
          <a:p>
            <a:r>
              <a:rPr lang="en-US" sz="1650" b="1" dirty="0"/>
              <a:t>Hepatotoxicity</a:t>
            </a:r>
          </a:p>
          <a:p>
            <a:pPr lvl="1"/>
            <a:r>
              <a:rPr lang="en-US" sz="1600" dirty="0"/>
              <a:t>Risk increased with pre-existing liver dysfunction, including chronic HBV or HCV</a:t>
            </a:r>
            <a:endParaRPr lang="en-US" sz="1500" b="1" dirty="0"/>
          </a:p>
          <a:p>
            <a:r>
              <a:rPr lang="en-US" sz="1650" b="1" dirty="0"/>
              <a:t>Skin Reactions	</a:t>
            </a:r>
          </a:p>
          <a:p>
            <a:pPr lvl="1"/>
            <a:r>
              <a:rPr lang="en-US" sz="1600" dirty="0"/>
              <a:t>Darunavir contains a sulfonamide moiety</a:t>
            </a:r>
          </a:p>
          <a:p>
            <a:pPr lvl="1"/>
            <a:r>
              <a:rPr lang="en-US" sz="1600" dirty="0"/>
              <a:t>Rash in approximately 8%</a:t>
            </a:r>
          </a:p>
          <a:p>
            <a:pPr lvl="1"/>
            <a:r>
              <a:rPr lang="en-US" sz="1600" dirty="0"/>
              <a:t>Stevens-Johnson syndrome in 0.1% of persons taking darunavir with cobicistat</a:t>
            </a:r>
          </a:p>
          <a:p>
            <a:r>
              <a:rPr lang="en-US" sz="1600" b="1" dirty="0"/>
              <a:t>Prior Sulfonamide Allergy</a:t>
            </a:r>
          </a:p>
          <a:p>
            <a:pPr lvl="1"/>
            <a:r>
              <a:rPr lang="en-US" sz="1600" dirty="0"/>
              <a:t>Incidence and severity of rash similar with or without a history of sulfonamide allergy</a:t>
            </a:r>
          </a:p>
          <a:p>
            <a:pPr lvl="1"/>
            <a:r>
              <a:rPr lang="en-US" sz="1600" dirty="0"/>
              <a:t>History of sulfonamide allergy not a contraindication but monitoring recommended</a:t>
            </a:r>
          </a:p>
        </p:txBody>
      </p:sp>
    </p:spTree>
    <p:extLst>
      <p:ext uri="{BB962C8B-B14F-4D97-AF65-F5344CB8AC3E}">
        <p14:creationId xmlns:p14="http://schemas.microsoft.com/office/powerpoint/2010/main" val="337683438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Boosted Darunavir Basics</a:t>
            </a:r>
          </a:p>
        </p:txBody>
      </p:sp>
      <p:sp>
        <p:nvSpPr>
          <p:cNvPr id="4" name="Text Placeholder 3">
            <a:extLst>
              <a:ext uri="{FF2B5EF4-FFF2-40B4-BE49-F238E27FC236}">
                <a16:creationId xmlns:a16="http://schemas.microsoft.com/office/drawing/2014/main" id="{2B2C86D7-9DCD-B1EC-4CD5-837C262A1EC6}"/>
              </a:ext>
            </a:extLst>
          </p:cNvPr>
          <p:cNvSpPr>
            <a:spLocks noGrp="1"/>
          </p:cNvSpPr>
          <p:nvPr>
            <p:ph type="body" sz="quarter" idx="14"/>
          </p:nvPr>
        </p:nvSpPr>
        <p:spPr/>
        <p:txBody>
          <a:bodyPr/>
          <a:lstStyle/>
          <a:p>
            <a:r>
              <a:rPr lang="en-US" dirty="0"/>
              <a:t>Source: Darunavir Prescribing Information and Darunavir-Cobicistat Prescribing Information. </a:t>
            </a:r>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Autofit/>
          </a:bodyPr>
          <a:lstStyle/>
          <a:p>
            <a:r>
              <a:rPr lang="en-US" sz="1700" b="1" dirty="0"/>
              <a:t>Medication</a:t>
            </a:r>
          </a:p>
          <a:p>
            <a:pPr lvl="1"/>
            <a:r>
              <a:rPr lang="en-US" sz="1700" dirty="0"/>
              <a:t>Oral protease inhibitor (PI)</a:t>
            </a:r>
          </a:p>
          <a:p>
            <a:r>
              <a:rPr lang="en-US" sz="1700" b="1" dirty="0"/>
              <a:t>Administration</a:t>
            </a:r>
          </a:p>
          <a:p>
            <a:pPr lvl="1"/>
            <a:r>
              <a:rPr lang="en-US" sz="1700" dirty="0"/>
              <a:t>Co-administered with Ritonavir (DRV/r) OR</a:t>
            </a:r>
          </a:p>
          <a:p>
            <a:pPr lvl="1"/>
            <a:r>
              <a:rPr lang="en-US" sz="1700" dirty="0"/>
              <a:t>Co-administered with Cobicistat as a fixed dose combination tablet (DRV/c) </a:t>
            </a:r>
          </a:p>
          <a:p>
            <a:pPr lvl="1"/>
            <a:r>
              <a:rPr lang="en-US" sz="1700" dirty="0"/>
              <a:t>Several drug-drug interactions due to ritonavir and cobicistat CYP3A inhibition</a:t>
            </a:r>
          </a:p>
          <a:p>
            <a:r>
              <a:rPr lang="en-US" sz="1700" b="1" dirty="0"/>
              <a:t>Indication</a:t>
            </a:r>
          </a:p>
          <a:p>
            <a:pPr lvl="1"/>
            <a:r>
              <a:rPr lang="en-US" sz="1700" dirty="0"/>
              <a:t>Once daily DRV/r or DRV/c</a:t>
            </a:r>
            <a:r>
              <a:rPr lang="en-US" sz="1700" b="1" dirty="0"/>
              <a:t> </a:t>
            </a:r>
            <a:r>
              <a:rPr lang="en-US" sz="1700" dirty="0"/>
              <a:t>is indicated for the treatment of HIV-1 in adult and pediatric patients </a:t>
            </a:r>
          </a:p>
          <a:p>
            <a:pPr lvl="1"/>
            <a:r>
              <a:rPr lang="en-US" sz="1700" dirty="0"/>
              <a:t>Twice daily DRV/r can be used in treatment-experienced adults with certain PI resistance mutations</a:t>
            </a:r>
          </a:p>
        </p:txBody>
      </p:sp>
    </p:spTree>
    <p:extLst>
      <p:ext uri="{BB962C8B-B14F-4D97-AF65-F5344CB8AC3E}">
        <p14:creationId xmlns:p14="http://schemas.microsoft.com/office/powerpoint/2010/main" val="189118326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rmAutofit/>
          </a:bodyPr>
          <a:lstStyle/>
          <a:p>
            <a:r>
              <a:rPr lang="en-US" dirty="0"/>
              <a:t>Boosted Darunavir: Editor’s Summary</a:t>
            </a:r>
            <a:endParaRPr lang="en-US" dirty="0">
              <a:solidFill>
                <a:schemeClr val="accent2">
                  <a:lumMod val="20000"/>
                  <a:lumOff val="80000"/>
                </a:schemeClr>
              </a:solidFill>
            </a:endParaRPr>
          </a:p>
        </p:txBody>
      </p:sp>
      <p:sp>
        <p:nvSpPr>
          <p:cNvPr id="7" name="Text Placeholder 6">
            <a:extLst>
              <a:ext uri="{FF2B5EF4-FFF2-40B4-BE49-F238E27FC236}">
                <a16:creationId xmlns:a16="http://schemas.microsoft.com/office/drawing/2014/main" id="{326BD9FE-8E0A-FBE1-9B16-96561EB78FF9}"/>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p:txBody>
          <a:bodyPr lIns="91440" tIns="45720" rIns="91440" bIns="45720" anchor="t" anchorCtr="0">
            <a:noAutofit/>
          </a:bodyPr>
          <a:lstStyle/>
          <a:p>
            <a:pPr>
              <a:spcBef>
                <a:spcPts val="800"/>
              </a:spcBef>
            </a:pPr>
            <a:r>
              <a:rPr lang="en-US" sz="1700" dirty="0"/>
              <a:t>Oral PI available to be given with ritonavir or, in a fixed dose combination with cobicistat</a:t>
            </a:r>
            <a:endParaRPr lang="en-US" sz="1000" dirty="0"/>
          </a:p>
          <a:p>
            <a:pPr>
              <a:spcBef>
                <a:spcPts val="1400"/>
              </a:spcBef>
            </a:pPr>
            <a:r>
              <a:rPr lang="en-US" sz="1700" dirty="0"/>
              <a:t>High genetic barrier to resistance</a:t>
            </a:r>
            <a:endParaRPr lang="en-US" sz="1000" dirty="0"/>
          </a:p>
          <a:p>
            <a:pPr>
              <a:spcBef>
                <a:spcPts val="1400"/>
              </a:spcBef>
            </a:pPr>
            <a:r>
              <a:rPr lang="en-US" sz="1700" dirty="0"/>
              <a:t>DRV/c should not be used in patients with severe renal or severe hepatic impairment, but DRV/r remains an option</a:t>
            </a:r>
            <a:endParaRPr lang="en-US" sz="1000" dirty="0"/>
          </a:p>
          <a:p>
            <a:pPr>
              <a:spcBef>
                <a:spcPts val="1400"/>
              </a:spcBef>
            </a:pPr>
            <a:r>
              <a:rPr lang="en-US" sz="1700" dirty="0"/>
              <a:t>Mostly associated with gastrointestinal adverse effects, such as diarrhea and nausea</a:t>
            </a:r>
            <a:endParaRPr lang="en-US" sz="1000" dirty="0"/>
          </a:p>
          <a:p>
            <a:pPr>
              <a:spcBef>
                <a:spcPts val="1400"/>
              </a:spcBef>
            </a:pPr>
            <a:r>
              <a:rPr lang="en-US" sz="1700" dirty="0"/>
              <a:t>As an inhibitor of CYP3A, Cobicistat and Ritonavir can cause problematic interactions with drugs metabolized by CYP3A or drugs that induce or inhibit CYP3A</a:t>
            </a:r>
          </a:p>
        </p:txBody>
      </p:sp>
      <p:sp>
        <p:nvSpPr>
          <p:cNvPr id="3" name="TextBox 2">
            <a:extLst>
              <a:ext uri="{FF2B5EF4-FFF2-40B4-BE49-F238E27FC236}">
                <a16:creationId xmlns:a16="http://schemas.microsoft.com/office/drawing/2014/main" id="{11484FD0-4378-967D-FCD1-D7A78545EB35}"/>
              </a:ext>
            </a:extLst>
          </p:cNvPr>
          <p:cNvSpPr txBox="1"/>
          <p:nvPr/>
        </p:nvSpPr>
        <p:spPr>
          <a:xfrm>
            <a:off x="9537700" y="5384800"/>
            <a:ext cx="184731" cy="461665"/>
          </a:xfrm>
          <a:prstGeom prst="rect">
            <a:avLst/>
          </a:prstGeom>
          <a:noFill/>
        </p:spPr>
        <p:txBody>
          <a:bodyPr wrap="none" rtlCol="0">
            <a:spAutoFit/>
          </a:bodyPr>
          <a:lstStyle/>
          <a:p>
            <a:endParaRPr lang="en-US" dirty="0">
              <a:latin typeface="Arial"/>
            </a:endParaRPr>
          </a:p>
        </p:txBody>
      </p:sp>
      <p:sp>
        <p:nvSpPr>
          <p:cNvPr id="6" name="TextBox 5">
            <a:extLst>
              <a:ext uri="{FF2B5EF4-FFF2-40B4-BE49-F238E27FC236}">
                <a16:creationId xmlns:a16="http://schemas.microsoft.com/office/drawing/2014/main" id="{D2BA9115-DD35-9AA3-2857-C1E5BD4CD2FE}"/>
              </a:ext>
            </a:extLst>
          </p:cNvPr>
          <p:cNvSpPr txBox="1"/>
          <p:nvPr/>
        </p:nvSpPr>
        <p:spPr>
          <a:xfrm>
            <a:off x="10820400" y="5384800"/>
            <a:ext cx="184731" cy="461665"/>
          </a:xfrm>
          <a:prstGeom prst="rect">
            <a:avLst/>
          </a:prstGeom>
          <a:noFill/>
        </p:spPr>
        <p:txBody>
          <a:bodyPr wrap="none" rtlCol="0">
            <a:spAutoFit/>
          </a:bodyPr>
          <a:lstStyle/>
          <a:p>
            <a:endParaRPr lang="en-US" dirty="0">
              <a:latin typeface="Arial"/>
            </a:endParaRPr>
          </a:p>
        </p:txBody>
      </p:sp>
    </p:spTree>
    <p:extLst>
      <p:ext uri="{BB962C8B-B14F-4D97-AF65-F5344CB8AC3E}">
        <p14:creationId xmlns:p14="http://schemas.microsoft.com/office/powerpoint/2010/main" val="221671144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Boosted Darunavir Basics</a:t>
            </a:r>
          </a:p>
        </p:txBody>
      </p:sp>
      <p:sp>
        <p:nvSpPr>
          <p:cNvPr id="4" name="Text Placeholder 3">
            <a:extLst>
              <a:ext uri="{FF2B5EF4-FFF2-40B4-BE49-F238E27FC236}">
                <a16:creationId xmlns:a16="http://schemas.microsoft.com/office/drawing/2014/main" id="{16F5BBDD-0237-6B0E-5AC5-8AB21E6211E8}"/>
              </a:ext>
            </a:extLst>
          </p:cNvPr>
          <p:cNvSpPr>
            <a:spLocks noGrp="1"/>
          </p:cNvSpPr>
          <p:nvPr>
            <p:ph type="body" sz="quarter" idx="14"/>
          </p:nvPr>
        </p:nvSpPr>
        <p:spPr/>
        <p:txBody>
          <a:bodyPr/>
          <a:lstStyle/>
          <a:p>
            <a:r>
              <a:rPr lang="en-US" dirty="0"/>
              <a:t>Source: Darunavir Prescribing Information and Darunavir-Cobicistat Prescribing Information. </a:t>
            </a:r>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Autofit/>
          </a:bodyPr>
          <a:lstStyle/>
          <a:p>
            <a:pPr>
              <a:spcBef>
                <a:spcPts val="1400"/>
              </a:spcBef>
            </a:pPr>
            <a:r>
              <a:rPr lang="en-US" sz="1700" b="1" dirty="0"/>
              <a:t>Testing Prior to Initiation</a:t>
            </a:r>
            <a:endParaRPr lang="en-US" sz="1700" dirty="0"/>
          </a:p>
          <a:p>
            <a:pPr lvl="1"/>
            <a:r>
              <a:rPr lang="en-US" sz="1700" dirty="0"/>
              <a:t>Liver function tests if using DRV/r</a:t>
            </a:r>
          </a:p>
          <a:p>
            <a:pPr lvl="1"/>
            <a:r>
              <a:rPr lang="en-US" sz="1700" dirty="0"/>
              <a:t>Renal function if using DRV/c</a:t>
            </a:r>
          </a:p>
          <a:p>
            <a:pPr lvl="1"/>
            <a:r>
              <a:rPr lang="en-US" sz="1700" dirty="0"/>
              <a:t>Genotype especially for treatment experienced individuals</a:t>
            </a:r>
            <a:endParaRPr lang="en-US" sz="1700" b="1" dirty="0"/>
          </a:p>
          <a:p>
            <a:pPr>
              <a:spcBef>
                <a:spcPts val="2400"/>
              </a:spcBef>
            </a:pPr>
            <a:r>
              <a:rPr lang="en-US" sz="1700" b="1" dirty="0"/>
              <a:t>With Renal Impairment</a:t>
            </a:r>
          </a:p>
          <a:p>
            <a:pPr lvl="1"/>
            <a:r>
              <a:rPr lang="en-US" sz="1700" dirty="0"/>
              <a:t>DRV/c is not recommended for severe renal impairment </a:t>
            </a:r>
          </a:p>
          <a:p>
            <a:pPr>
              <a:spcBef>
                <a:spcPts val="2400"/>
              </a:spcBef>
            </a:pPr>
            <a:r>
              <a:rPr lang="en-US" sz="1700" b="1" dirty="0"/>
              <a:t>With Hepatic Impairment</a:t>
            </a:r>
          </a:p>
          <a:p>
            <a:pPr lvl="1"/>
            <a:r>
              <a:rPr lang="en-US" sz="1700" dirty="0"/>
              <a:t>DRV/c is not recommended for severe hepatic impairment</a:t>
            </a:r>
          </a:p>
          <a:p>
            <a:pPr lvl="1"/>
            <a:r>
              <a:rPr lang="en-US" sz="1700" dirty="0"/>
              <a:t>Close monitoring of liver function tests are recommended if using DRV/r </a:t>
            </a:r>
          </a:p>
        </p:txBody>
      </p:sp>
    </p:spTree>
    <p:extLst>
      <p:ext uri="{BB962C8B-B14F-4D97-AF65-F5344CB8AC3E}">
        <p14:creationId xmlns:p14="http://schemas.microsoft.com/office/powerpoint/2010/main" val="38179864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BE29C-00D4-0DF6-B6CE-4A8B5D4DFA64}"/>
              </a:ext>
            </a:extLst>
          </p:cNvPr>
          <p:cNvSpPr/>
          <p:nvPr/>
        </p:nvSpPr>
        <p:spPr>
          <a:xfrm>
            <a:off x="0" y="1017765"/>
            <a:ext cx="9144000" cy="3085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27574431-49AB-3349-9E3C-3C6C7C1AA06E}"/>
              </a:ext>
            </a:extLst>
          </p:cNvPr>
          <p:cNvSpPr>
            <a:spLocks noChangeArrowheads="1"/>
          </p:cNvSpPr>
          <p:nvPr/>
        </p:nvSpPr>
        <p:spPr bwMode="auto">
          <a:xfrm>
            <a:off x="-43926" y="1010427"/>
            <a:ext cx="9235440" cy="609600"/>
          </a:xfrm>
          <a:prstGeom prst="rect">
            <a:avLst/>
          </a:prstGeom>
          <a:gradFill flip="none" rotWithShape="1">
            <a:gsLst>
              <a:gs pos="0">
                <a:srgbClr val="AA5A54">
                  <a:alpha val="60000"/>
                </a:srgbClr>
              </a:gs>
              <a:gs pos="99000">
                <a:srgbClr val="EB662F">
                  <a:alpha val="60000"/>
                </a:srgbClr>
              </a:gs>
            </a:gsLst>
            <a:lin ang="0" scaled="1"/>
            <a:tileRect/>
          </a:gradFill>
          <a:ln w="19050">
            <a:noFill/>
            <a:miter lim="800000"/>
            <a:headEnd/>
            <a:tailEnd/>
          </a:ln>
          <a:scene3d>
            <a:camera prst="orthographicFront"/>
            <a:lightRig rig="threePt" dir="t"/>
          </a:scene3d>
          <a:sp3d>
            <a:bevelT w="38100" h="38100"/>
          </a:sp3d>
        </p:spPr>
        <p:txBody>
          <a:bodyPr wrap="square" anchor="ctr">
            <a:prstTxWarp prst="textNoShape">
              <a:avLst/>
            </a:prstTxWarp>
          </a:bodyPr>
          <a:lstStyle/>
          <a:p>
            <a:pPr algn="ctr" eaLnBrk="1" hangingPunct="1">
              <a:lnSpc>
                <a:spcPts val="2800"/>
              </a:lnSpc>
            </a:pPr>
            <a:r>
              <a:rPr lang="en-US" dirty="0">
                <a:solidFill>
                  <a:srgbClr val="000000"/>
                </a:solidFill>
                <a:latin typeface="Arial" pitchFamily="-107" charset="0"/>
                <a:ea typeface="Arial" pitchFamily="-107" charset="0"/>
                <a:cs typeface="Arial" pitchFamily="-107" charset="0"/>
              </a:rPr>
              <a:t>Darunavir</a:t>
            </a:r>
          </a:p>
        </p:txBody>
      </p:sp>
      <p:sp>
        <p:nvSpPr>
          <p:cNvPr id="16"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3753287"/>
            <a:ext cx="4545443"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a:ea typeface="Arial" pitchFamily="-107" charset="0"/>
                <a:cs typeface="Arial"/>
              </a:rPr>
              <a:t>Dosing: Once daily with food</a:t>
            </a:r>
            <a:endParaRPr lang="en-US" sz="1600" dirty="0">
              <a:solidFill>
                <a:srgbClr val="000000"/>
              </a:solidFill>
              <a:latin typeface="Arial" pitchFamily="-107" charset="0"/>
              <a:ea typeface="Arial" pitchFamily="-107" charset="0"/>
              <a:cs typeface="Arial" pitchFamily="-107" charset="0"/>
            </a:endParaRPr>
          </a:p>
        </p:txBody>
      </p:sp>
      <p:sp>
        <p:nvSpPr>
          <p:cNvPr id="17" name="Rectangle 3">
            <a:extLst>
              <a:ext uri="{FF2B5EF4-FFF2-40B4-BE49-F238E27FC236}">
                <a16:creationId xmlns:a16="http://schemas.microsoft.com/office/drawing/2014/main" id="{74BD9C59-7724-0A93-AA06-BC1A608286D6}"/>
              </a:ext>
            </a:extLst>
          </p:cNvPr>
          <p:cNvSpPr>
            <a:spLocks noChangeArrowheads="1"/>
          </p:cNvSpPr>
          <p:nvPr/>
        </p:nvSpPr>
        <p:spPr bwMode="auto">
          <a:xfrm>
            <a:off x="291366" y="2096922"/>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Darunavir</a:t>
            </a:r>
          </a:p>
        </p:txBody>
      </p:sp>
      <p:sp>
        <p:nvSpPr>
          <p:cNvPr id="2" name="Bent Arrow 1">
            <a:extLst>
              <a:ext uri="{FF2B5EF4-FFF2-40B4-BE49-F238E27FC236}">
                <a16:creationId xmlns:a16="http://schemas.microsoft.com/office/drawing/2014/main" id="{5CB1C600-4D97-85F1-892E-D6A2C6581D9E}"/>
              </a:ext>
            </a:extLst>
          </p:cNvPr>
          <p:cNvSpPr/>
          <p:nvPr/>
        </p:nvSpPr>
        <p:spPr>
          <a:xfrm flipV="1">
            <a:off x="3129397" y="2840915"/>
            <a:ext cx="342900" cy="347472"/>
          </a:xfrm>
          <a:prstGeom prst="bentArrow">
            <a:avLst/>
          </a:prstGeom>
          <a:solidFill>
            <a:srgbClr val="AA5A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AA5A54"/>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C113F002-A0C7-91DD-81AA-7812C7B6B4FA}"/>
              </a:ext>
            </a:extLst>
          </p:cNvPr>
          <p:cNvSpPr/>
          <p:nvPr/>
        </p:nvSpPr>
        <p:spPr>
          <a:xfrm>
            <a:off x="3472681" y="2951241"/>
            <a:ext cx="1241075"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Booster</a:t>
            </a:r>
          </a:p>
        </p:txBody>
      </p:sp>
      <p:sp>
        <p:nvSpPr>
          <p:cNvPr id="23" name="Bent Arrow 22">
            <a:extLst>
              <a:ext uri="{FF2B5EF4-FFF2-40B4-BE49-F238E27FC236}">
                <a16:creationId xmlns:a16="http://schemas.microsoft.com/office/drawing/2014/main" id="{F6C8C1D6-56E4-1598-355A-E9141F0949B6}"/>
              </a:ext>
            </a:extLst>
          </p:cNvPr>
          <p:cNvSpPr/>
          <p:nvPr/>
        </p:nvSpPr>
        <p:spPr>
          <a:xfrm flipV="1">
            <a:off x="1293085" y="2840915"/>
            <a:ext cx="342900" cy="347472"/>
          </a:xfrm>
          <a:prstGeom prst="bentArrow">
            <a:avLst/>
          </a:prstGeom>
          <a:solidFill>
            <a:srgbClr val="AA5A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70CF5F7E-4ECE-3E24-9BE5-F8CFC27BA522}"/>
              </a:ext>
            </a:extLst>
          </p:cNvPr>
          <p:cNvSpPr/>
          <p:nvPr/>
        </p:nvSpPr>
        <p:spPr>
          <a:xfrm>
            <a:off x="1653591" y="29512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PI</a:t>
            </a:r>
          </a:p>
        </p:txBody>
      </p:sp>
      <p:sp>
        <p:nvSpPr>
          <p:cNvPr id="27" name="Rounded Rectangle 26">
            <a:extLst>
              <a:ext uri="{FF2B5EF4-FFF2-40B4-BE49-F238E27FC236}">
                <a16:creationId xmlns:a16="http://schemas.microsoft.com/office/drawing/2014/main" id="{93C1B8FD-5214-4B80-AA5C-948DA10C0803}"/>
              </a:ext>
            </a:extLst>
          </p:cNvPr>
          <p:cNvSpPr/>
          <p:nvPr/>
        </p:nvSpPr>
        <p:spPr>
          <a:xfrm>
            <a:off x="785509" y="2519230"/>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A5A54"/>
                </a:solidFill>
                <a:latin typeface="Arial" panose="020B0604020202020204" pitchFamily="34" charset="0"/>
                <a:cs typeface="Arial" panose="020B0604020202020204" pitchFamily="34" charset="0"/>
              </a:rPr>
              <a:t>800 mg</a:t>
            </a:r>
          </a:p>
        </p:txBody>
      </p:sp>
      <p:sp>
        <p:nvSpPr>
          <p:cNvPr id="28" name="Rounded Rectangle 27">
            <a:extLst>
              <a:ext uri="{FF2B5EF4-FFF2-40B4-BE49-F238E27FC236}">
                <a16:creationId xmlns:a16="http://schemas.microsoft.com/office/drawing/2014/main" id="{C8B1AAFD-E067-02C3-EA03-7594938E9D77}"/>
              </a:ext>
            </a:extLst>
          </p:cNvPr>
          <p:cNvSpPr/>
          <p:nvPr/>
        </p:nvSpPr>
        <p:spPr>
          <a:xfrm>
            <a:off x="2593869" y="2519230"/>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A5A54"/>
                </a:solidFill>
                <a:latin typeface="Arial" panose="020B0604020202020204" pitchFamily="34" charset="0"/>
                <a:cs typeface="Arial" panose="020B0604020202020204" pitchFamily="34" charset="0"/>
              </a:rPr>
              <a:t>100 mg</a:t>
            </a:r>
          </a:p>
        </p:txBody>
      </p:sp>
      <p:sp>
        <p:nvSpPr>
          <p:cNvPr id="29" name="Rectangle 3">
            <a:extLst>
              <a:ext uri="{FF2B5EF4-FFF2-40B4-BE49-F238E27FC236}">
                <a16:creationId xmlns:a16="http://schemas.microsoft.com/office/drawing/2014/main" id="{94171EFC-DC0C-659C-D73A-435FB004D29E}"/>
              </a:ext>
            </a:extLst>
          </p:cNvPr>
          <p:cNvSpPr>
            <a:spLocks noChangeArrowheads="1"/>
          </p:cNvSpPr>
          <p:nvPr/>
        </p:nvSpPr>
        <p:spPr bwMode="auto">
          <a:xfrm>
            <a:off x="2495233" y="2096922"/>
            <a:ext cx="1507199"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Ritonavir</a:t>
            </a:r>
          </a:p>
        </p:txBody>
      </p:sp>
      <p:sp>
        <p:nvSpPr>
          <p:cNvPr id="4" name="Rectangle 3">
            <a:extLst>
              <a:ext uri="{FF2B5EF4-FFF2-40B4-BE49-F238E27FC236}">
                <a16:creationId xmlns:a16="http://schemas.microsoft.com/office/drawing/2014/main" id="{EF5857B8-5EE3-8547-4EA1-0F51CF438F07}"/>
              </a:ext>
            </a:extLst>
          </p:cNvPr>
          <p:cNvSpPr>
            <a:spLocks noChangeArrowheads="1"/>
          </p:cNvSpPr>
          <p:nvPr/>
        </p:nvSpPr>
        <p:spPr bwMode="auto">
          <a:xfrm>
            <a:off x="4593021" y="3753287"/>
            <a:ext cx="4594905"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a:ea typeface="Arial" pitchFamily="-107" charset="0"/>
                <a:cs typeface="Arial"/>
              </a:rPr>
              <a:t>Dosing: Twice daily with food</a:t>
            </a:r>
            <a:endParaRPr lang="en-US" sz="1600" dirty="0">
              <a:solidFill>
                <a:srgbClr val="000000"/>
              </a:solidFill>
              <a:latin typeface="Arial" pitchFamily="-107" charset="0"/>
              <a:ea typeface="Arial" pitchFamily="-107" charset="0"/>
              <a:cs typeface="Arial" pitchFamily="-107" charset="0"/>
            </a:endParaRPr>
          </a:p>
        </p:txBody>
      </p:sp>
      <p:sp>
        <p:nvSpPr>
          <p:cNvPr id="15" name="Rectangle 3">
            <a:extLst>
              <a:ext uri="{FF2B5EF4-FFF2-40B4-BE49-F238E27FC236}">
                <a16:creationId xmlns:a16="http://schemas.microsoft.com/office/drawing/2014/main" id="{919518A8-2B7C-A5F7-375D-D08445AAFEDA}"/>
              </a:ext>
            </a:extLst>
          </p:cNvPr>
          <p:cNvSpPr>
            <a:spLocks noChangeArrowheads="1"/>
          </p:cNvSpPr>
          <p:nvPr/>
        </p:nvSpPr>
        <p:spPr bwMode="auto">
          <a:xfrm>
            <a:off x="2082201" y="2096922"/>
            <a:ext cx="489705"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a:t>
            </a:r>
          </a:p>
        </p:txBody>
      </p:sp>
      <p:sp>
        <p:nvSpPr>
          <p:cNvPr id="18" name="Rectangle 3">
            <a:extLst>
              <a:ext uri="{FF2B5EF4-FFF2-40B4-BE49-F238E27FC236}">
                <a16:creationId xmlns:a16="http://schemas.microsoft.com/office/drawing/2014/main" id="{32557917-C92C-B7CD-A20E-44AF28A185F4}"/>
              </a:ext>
            </a:extLst>
          </p:cNvPr>
          <p:cNvSpPr>
            <a:spLocks noChangeArrowheads="1"/>
          </p:cNvSpPr>
          <p:nvPr/>
        </p:nvSpPr>
        <p:spPr bwMode="auto">
          <a:xfrm>
            <a:off x="4695201" y="2096922"/>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Darunavir</a:t>
            </a:r>
          </a:p>
        </p:txBody>
      </p:sp>
      <p:sp>
        <p:nvSpPr>
          <p:cNvPr id="19" name="Bent Arrow 18">
            <a:extLst>
              <a:ext uri="{FF2B5EF4-FFF2-40B4-BE49-F238E27FC236}">
                <a16:creationId xmlns:a16="http://schemas.microsoft.com/office/drawing/2014/main" id="{46990F20-344A-412A-5216-684EEF710F9C}"/>
              </a:ext>
            </a:extLst>
          </p:cNvPr>
          <p:cNvSpPr/>
          <p:nvPr/>
        </p:nvSpPr>
        <p:spPr>
          <a:xfrm flipV="1">
            <a:off x="7533232" y="2840915"/>
            <a:ext cx="342900" cy="347472"/>
          </a:xfrm>
          <a:prstGeom prst="bentArrow">
            <a:avLst/>
          </a:prstGeom>
          <a:solidFill>
            <a:srgbClr val="EB6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D1CA67BA-5CF1-D685-7BC3-53BEB548C772}"/>
              </a:ext>
            </a:extLst>
          </p:cNvPr>
          <p:cNvSpPr/>
          <p:nvPr/>
        </p:nvSpPr>
        <p:spPr>
          <a:xfrm>
            <a:off x="7876516" y="2951241"/>
            <a:ext cx="1241075"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Booster</a:t>
            </a:r>
          </a:p>
        </p:txBody>
      </p:sp>
      <p:sp>
        <p:nvSpPr>
          <p:cNvPr id="21" name="Bent Arrow 20">
            <a:extLst>
              <a:ext uri="{FF2B5EF4-FFF2-40B4-BE49-F238E27FC236}">
                <a16:creationId xmlns:a16="http://schemas.microsoft.com/office/drawing/2014/main" id="{ED9F3366-E61D-FC4C-9C62-3FDC8DE7C63C}"/>
              </a:ext>
            </a:extLst>
          </p:cNvPr>
          <p:cNvSpPr/>
          <p:nvPr/>
        </p:nvSpPr>
        <p:spPr>
          <a:xfrm flipV="1">
            <a:off x="5696920" y="2840915"/>
            <a:ext cx="342900" cy="347472"/>
          </a:xfrm>
          <a:prstGeom prst="bentArrow">
            <a:avLst/>
          </a:prstGeom>
          <a:solidFill>
            <a:srgbClr val="EB66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45BAC450-8E46-C420-C6FF-4ADB726C673C}"/>
              </a:ext>
            </a:extLst>
          </p:cNvPr>
          <p:cNvSpPr/>
          <p:nvPr/>
        </p:nvSpPr>
        <p:spPr>
          <a:xfrm>
            <a:off x="6057426" y="29512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PI</a:t>
            </a:r>
          </a:p>
        </p:txBody>
      </p:sp>
      <p:sp>
        <p:nvSpPr>
          <p:cNvPr id="25" name="Rounded Rectangle 24">
            <a:extLst>
              <a:ext uri="{FF2B5EF4-FFF2-40B4-BE49-F238E27FC236}">
                <a16:creationId xmlns:a16="http://schemas.microsoft.com/office/drawing/2014/main" id="{0B300587-D6C0-89C3-CF7F-ACE632D7F4B9}"/>
              </a:ext>
            </a:extLst>
          </p:cNvPr>
          <p:cNvSpPr/>
          <p:nvPr/>
        </p:nvSpPr>
        <p:spPr>
          <a:xfrm>
            <a:off x="5189344" y="2519230"/>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CA5728"/>
                </a:solidFill>
                <a:latin typeface="Arial" panose="020B0604020202020204" pitchFamily="34" charset="0"/>
                <a:cs typeface="Arial" panose="020B0604020202020204" pitchFamily="34" charset="0"/>
              </a:rPr>
              <a:t>600 mg</a:t>
            </a:r>
          </a:p>
        </p:txBody>
      </p:sp>
      <p:sp>
        <p:nvSpPr>
          <p:cNvPr id="26" name="Rounded Rectangle 25">
            <a:extLst>
              <a:ext uri="{FF2B5EF4-FFF2-40B4-BE49-F238E27FC236}">
                <a16:creationId xmlns:a16="http://schemas.microsoft.com/office/drawing/2014/main" id="{58E39C09-C863-6590-3C87-F0C81427F187}"/>
              </a:ext>
            </a:extLst>
          </p:cNvPr>
          <p:cNvSpPr/>
          <p:nvPr/>
        </p:nvSpPr>
        <p:spPr>
          <a:xfrm>
            <a:off x="6997704" y="2519230"/>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CA5728"/>
                </a:solidFill>
                <a:latin typeface="Arial" panose="020B0604020202020204" pitchFamily="34" charset="0"/>
                <a:cs typeface="Arial" panose="020B0604020202020204" pitchFamily="34" charset="0"/>
              </a:rPr>
              <a:t>100 mg</a:t>
            </a:r>
          </a:p>
        </p:txBody>
      </p:sp>
      <p:sp>
        <p:nvSpPr>
          <p:cNvPr id="30" name="Rectangle 3">
            <a:extLst>
              <a:ext uri="{FF2B5EF4-FFF2-40B4-BE49-F238E27FC236}">
                <a16:creationId xmlns:a16="http://schemas.microsoft.com/office/drawing/2014/main" id="{D2F39349-53BE-CA88-68AF-CD45674B6A66}"/>
              </a:ext>
            </a:extLst>
          </p:cNvPr>
          <p:cNvSpPr>
            <a:spLocks noChangeArrowheads="1"/>
          </p:cNvSpPr>
          <p:nvPr/>
        </p:nvSpPr>
        <p:spPr bwMode="auto">
          <a:xfrm>
            <a:off x="6899068" y="2096922"/>
            <a:ext cx="1507199"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Ritonavir</a:t>
            </a:r>
          </a:p>
        </p:txBody>
      </p:sp>
      <p:sp>
        <p:nvSpPr>
          <p:cNvPr id="31" name="Rectangle 3">
            <a:extLst>
              <a:ext uri="{FF2B5EF4-FFF2-40B4-BE49-F238E27FC236}">
                <a16:creationId xmlns:a16="http://schemas.microsoft.com/office/drawing/2014/main" id="{EDE66329-FE9B-6613-F51C-A17B607A5268}"/>
              </a:ext>
            </a:extLst>
          </p:cNvPr>
          <p:cNvSpPr>
            <a:spLocks noChangeArrowheads="1"/>
          </p:cNvSpPr>
          <p:nvPr/>
        </p:nvSpPr>
        <p:spPr bwMode="auto">
          <a:xfrm>
            <a:off x="6486036" y="2096922"/>
            <a:ext cx="489705"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a:t>
            </a:r>
          </a:p>
        </p:txBody>
      </p:sp>
      <p:cxnSp>
        <p:nvCxnSpPr>
          <p:cNvPr id="33" name="Straight Connector 32">
            <a:extLst>
              <a:ext uri="{FF2B5EF4-FFF2-40B4-BE49-F238E27FC236}">
                <a16:creationId xmlns:a16="http://schemas.microsoft.com/office/drawing/2014/main" id="{7543F0C9-6346-01C4-61CB-1878B413ED9D}"/>
              </a:ext>
            </a:extLst>
          </p:cNvPr>
          <p:cNvCxnSpPr>
            <a:cxnSpLocks/>
          </p:cNvCxnSpPr>
          <p:nvPr/>
        </p:nvCxnSpPr>
        <p:spPr>
          <a:xfrm>
            <a:off x="4569232" y="1610003"/>
            <a:ext cx="0" cy="2505456"/>
          </a:xfrm>
          <a:prstGeom prst="line">
            <a:avLst/>
          </a:prstGeom>
          <a:ln w="25400">
            <a:solidFill>
              <a:srgbClr val="8540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53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BE29C-00D4-0DF6-B6CE-4A8B5D4DFA64}"/>
              </a:ext>
            </a:extLst>
          </p:cNvPr>
          <p:cNvSpPr/>
          <p:nvPr/>
        </p:nvSpPr>
        <p:spPr>
          <a:xfrm>
            <a:off x="0" y="1017765"/>
            <a:ext cx="9144000" cy="3085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27574431-49AB-3349-9E3C-3C6C7C1AA06E}"/>
              </a:ext>
            </a:extLst>
          </p:cNvPr>
          <p:cNvSpPr>
            <a:spLocks noChangeArrowheads="1"/>
          </p:cNvSpPr>
          <p:nvPr/>
        </p:nvSpPr>
        <p:spPr bwMode="auto">
          <a:xfrm>
            <a:off x="-43926" y="1010427"/>
            <a:ext cx="9235440" cy="609600"/>
          </a:xfrm>
          <a:prstGeom prst="rect">
            <a:avLst/>
          </a:prstGeom>
          <a:solidFill>
            <a:srgbClr val="C2ABA9">
              <a:alpha val="72941"/>
            </a:srgbClr>
          </a:solidFill>
          <a:ln w="19050">
            <a:noFill/>
            <a:miter lim="800000"/>
            <a:headEnd/>
            <a:tailEnd/>
          </a:ln>
          <a:scene3d>
            <a:camera prst="orthographicFront"/>
            <a:lightRig rig="threePt" dir="t"/>
          </a:scene3d>
          <a:sp3d>
            <a:bevelT w="38100" h="38100"/>
          </a:sp3d>
        </p:spPr>
        <p:txBody>
          <a:bodyPr wrap="square" anchor="ctr">
            <a:prstTxWarp prst="textNoShape">
              <a:avLst/>
            </a:prstTxWarp>
          </a:bodyPr>
          <a:lstStyle/>
          <a:p>
            <a:pPr algn="ctr" eaLnBrk="1" hangingPunct="1">
              <a:lnSpc>
                <a:spcPts val="2800"/>
              </a:lnSpc>
            </a:pPr>
            <a:r>
              <a:rPr lang="en-US" dirty="0">
                <a:solidFill>
                  <a:srgbClr val="000000"/>
                </a:solidFill>
                <a:latin typeface="Arial" pitchFamily="-107" charset="0"/>
                <a:ea typeface="Arial" pitchFamily="-107" charset="0"/>
                <a:cs typeface="Arial" pitchFamily="-107" charset="0"/>
              </a:rPr>
              <a:t>Darunavir-Cobicistat</a:t>
            </a:r>
          </a:p>
        </p:txBody>
      </p:sp>
      <p:sp>
        <p:nvSpPr>
          <p:cNvPr id="16"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3753287"/>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a:ea typeface="Arial" pitchFamily="-107" charset="0"/>
                <a:cs typeface="Arial"/>
              </a:rPr>
              <a:t>Dosing: Once daily with food</a:t>
            </a:r>
            <a:endParaRPr lang="en-US" sz="1600" dirty="0">
              <a:solidFill>
                <a:srgbClr val="000000"/>
              </a:solidFill>
              <a:latin typeface="Arial" pitchFamily="-107" charset="0"/>
              <a:ea typeface="Arial" pitchFamily="-107" charset="0"/>
              <a:cs typeface="Arial" pitchFamily="-107" charset="0"/>
            </a:endParaRPr>
          </a:p>
        </p:txBody>
      </p:sp>
      <p:sp>
        <p:nvSpPr>
          <p:cNvPr id="17" name="Rectangle 3">
            <a:extLst>
              <a:ext uri="{FF2B5EF4-FFF2-40B4-BE49-F238E27FC236}">
                <a16:creationId xmlns:a16="http://schemas.microsoft.com/office/drawing/2014/main" id="{74BD9C59-7724-0A93-AA06-BC1A608286D6}"/>
              </a:ext>
            </a:extLst>
          </p:cNvPr>
          <p:cNvSpPr>
            <a:spLocks noChangeArrowheads="1"/>
          </p:cNvSpPr>
          <p:nvPr/>
        </p:nvSpPr>
        <p:spPr bwMode="auto">
          <a:xfrm>
            <a:off x="2519559" y="2096922"/>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Darunavir</a:t>
            </a:r>
          </a:p>
        </p:txBody>
      </p:sp>
      <p:sp>
        <p:nvSpPr>
          <p:cNvPr id="2" name="Bent Arrow 1">
            <a:extLst>
              <a:ext uri="{FF2B5EF4-FFF2-40B4-BE49-F238E27FC236}">
                <a16:creationId xmlns:a16="http://schemas.microsoft.com/office/drawing/2014/main" id="{5CB1C600-4D97-85F1-892E-D6A2C6581D9E}"/>
              </a:ext>
            </a:extLst>
          </p:cNvPr>
          <p:cNvSpPr/>
          <p:nvPr/>
        </p:nvSpPr>
        <p:spPr>
          <a:xfrm flipV="1">
            <a:off x="5357590" y="2840915"/>
            <a:ext cx="342900" cy="347472"/>
          </a:xfrm>
          <a:prstGeom prst="bentArrow">
            <a:avLst/>
          </a:prstGeom>
          <a:solidFill>
            <a:srgbClr val="C2A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C113F002-A0C7-91DD-81AA-7812C7B6B4FA}"/>
              </a:ext>
            </a:extLst>
          </p:cNvPr>
          <p:cNvSpPr/>
          <p:nvPr/>
        </p:nvSpPr>
        <p:spPr>
          <a:xfrm>
            <a:off x="5700874" y="2951241"/>
            <a:ext cx="1241075"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Booster</a:t>
            </a:r>
          </a:p>
        </p:txBody>
      </p:sp>
      <p:sp>
        <p:nvSpPr>
          <p:cNvPr id="23" name="Bent Arrow 22">
            <a:extLst>
              <a:ext uri="{FF2B5EF4-FFF2-40B4-BE49-F238E27FC236}">
                <a16:creationId xmlns:a16="http://schemas.microsoft.com/office/drawing/2014/main" id="{F6C8C1D6-56E4-1598-355A-E9141F0949B6}"/>
              </a:ext>
            </a:extLst>
          </p:cNvPr>
          <p:cNvSpPr/>
          <p:nvPr/>
        </p:nvSpPr>
        <p:spPr>
          <a:xfrm flipV="1">
            <a:off x="3521278" y="2840915"/>
            <a:ext cx="342900" cy="347472"/>
          </a:xfrm>
          <a:prstGeom prst="bentArrow">
            <a:avLst/>
          </a:prstGeom>
          <a:solidFill>
            <a:srgbClr val="C2ABA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70CF5F7E-4ECE-3E24-9BE5-F8CFC27BA522}"/>
              </a:ext>
            </a:extLst>
          </p:cNvPr>
          <p:cNvSpPr/>
          <p:nvPr/>
        </p:nvSpPr>
        <p:spPr>
          <a:xfrm>
            <a:off x="3881784" y="2951241"/>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PI</a:t>
            </a:r>
          </a:p>
        </p:txBody>
      </p:sp>
      <p:sp>
        <p:nvSpPr>
          <p:cNvPr id="27" name="Rounded Rectangle 26">
            <a:extLst>
              <a:ext uri="{FF2B5EF4-FFF2-40B4-BE49-F238E27FC236}">
                <a16:creationId xmlns:a16="http://schemas.microsoft.com/office/drawing/2014/main" id="{93C1B8FD-5214-4B80-AA5C-948DA10C0803}"/>
              </a:ext>
            </a:extLst>
          </p:cNvPr>
          <p:cNvSpPr/>
          <p:nvPr/>
        </p:nvSpPr>
        <p:spPr>
          <a:xfrm>
            <a:off x="3013702" y="2519230"/>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B7B79"/>
                </a:solidFill>
                <a:latin typeface="Arial" panose="020B0604020202020204" pitchFamily="34" charset="0"/>
                <a:cs typeface="Arial" panose="020B0604020202020204" pitchFamily="34" charset="0"/>
              </a:rPr>
              <a:t>800 mg</a:t>
            </a:r>
          </a:p>
        </p:txBody>
      </p:sp>
      <p:sp>
        <p:nvSpPr>
          <p:cNvPr id="28" name="Rounded Rectangle 27">
            <a:extLst>
              <a:ext uri="{FF2B5EF4-FFF2-40B4-BE49-F238E27FC236}">
                <a16:creationId xmlns:a16="http://schemas.microsoft.com/office/drawing/2014/main" id="{C8B1AAFD-E067-02C3-EA03-7594938E9D77}"/>
              </a:ext>
            </a:extLst>
          </p:cNvPr>
          <p:cNvSpPr/>
          <p:nvPr/>
        </p:nvSpPr>
        <p:spPr>
          <a:xfrm>
            <a:off x="4822062" y="2519230"/>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B7B79"/>
                </a:solidFill>
                <a:latin typeface="Arial" panose="020B0604020202020204" pitchFamily="34" charset="0"/>
                <a:cs typeface="Arial" panose="020B0604020202020204" pitchFamily="34" charset="0"/>
              </a:rPr>
              <a:t>150 mg</a:t>
            </a:r>
          </a:p>
        </p:txBody>
      </p:sp>
      <p:sp>
        <p:nvSpPr>
          <p:cNvPr id="29" name="Rectangle 3">
            <a:extLst>
              <a:ext uri="{FF2B5EF4-FFF2-40B4-BE49-F238E27FC236}">
                <a16:creationId xmlns:a16="http://schemas.microsoft.com/office/drawing/2014/main" id="{94171EFC-DC0C-659C-D73A-435FB004D29E}"/>
              </a:ext>
            </a:extLst>
          </p:cNvPr>
          <p:cNvSpPr>
            <a:spLocks noChangeArrowheads="1"/>
          </p:cNvSpPr>
          <p:nvPr/>
        </p:nvSpPr>
        <p:spPr bwMode="auto">
          <a:xfrm>
            <a:off x="4361428" y="2096922"/>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Cobicistat</a:t>
            </a:r>
          </a:p>
        </p:txBody>
      </p:sp>
    </p:spTree>
    <p:extLst>
      <p:ext uri="{BB962C8B-B14F-4D97-AF65-F5344CB8AC3E}">
        <p14:creationId xmlns:p14="http://schemas.microsoft.com/office/powerpoint/2010/main" val="2386121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a:extLst>
              <a:ext uri="{FF2B5EF4-FFF2-40B4-BE49-F238E27FC236}">
                <a16:creationId xmlns:a16="http://schemas.microsoft.com/office/drawing/2014/main" id="{55C1E96A-BBF4-A2A7-0D51-1F37D8E48E6C}"/>
              </a:ext>
            </a:extLst>
          </p:cNvPr>
          <p:cNvSpPr>
            <a:spLocks noChangeArrowheads="1"/>
          </p:cNvSpPr>
          <p:nvPr/>
        </p:nvSpPr>
        <p:spPr bwMode="auto">
          <a:xfrm>
            <a:off x="0" y="1476475"/>
            <a:ext cx="9143999" cy="1324034"/>
          </a:xfrm>
          <a:prstGeom prst="rect">
            <a:avLst/>
          </a:prstGeom>
          <a:solidFill>
            <a:srgbClr val="002060">
              <a:alpha val="10000"/>
            </a:srgb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endParaRPr lang="en-US" sz="1600" dirty="0">
              <a:latin typeface="Arial" panose="020B0604020202020204" pitchFamily="34" charset="0"/>
              <a:ea typeface="Arial" pitchFamily="-107" charset="0"/>
              <a:cs typeface="Arial" panose="020B0604020202020204" pitchFamily="34" charset="0"/>
            </a:endParaRPr>
          </a:p>
        </p:txBody>
      </p:sp>
      <p:sp>
        <p:nvSpPr>
          <p:cNvPr id="40" name="Rectangle 3">
            <a:extLst>
              <a:ext uri="{FF2B5EF4-FFF2-40B4-BE49-F238E27FC236}">
                <a16:creationId xmlns:a16="http://schemas.microsoft.com/office/drawing/2014/main" id="{26E45F97-E2B9-6700-0411-D21F010D6B17}"/>
              </a:ext>
            </a:extLst>
          </p:cNvPr>
          <p:cNvSpPr>
            <a:spLocks noChangeArrowheads="1"/>
          </p:cNvSpPr>
          <p:nvPr/>
        </p:nvSpPr>
        <p:spPr bwMode="auto">
          <a:xfrm>
            <a:off x="0" y="3408450"/>
            <a:ext cx="9143999" cy="1325880"/>
          </a:xfrm>
          <a:prstGeom prst="rect">
            <a:avLst/>
          </a:prstGeom>
          <a:solidFill>
            <a:schemeClr val="tx1">
              <a:lumMod val="65000"/>
              <a:lumOff val="35000"/>
              <a:alpha val="8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endParaRPr lang="en-US" sz="1600" dirty="0">
              <a:latin typeface="Arial" panose="020B0604020202020204" pitchFamily="34" charset="0"/>
              <a:ea typeface="Arial" pitchFamily="-107" charset="0"/>
              <a:cs typeface="Arial" panose="020B0604020202020204" pitchFamily="34" charset="0"/>
            </a:endParaRPr>
          </a:p>
        </p:txBody>
      </p:sp>
      <p:sp>
        <p:nvSpPr>
          <p:cNvPr id="2" name="Title 1"/>
          <p:cNvSpPr>
            <a:spLocks noGrp="1"/>
          </p:cNvSpPr>
          <p:nvPr>
            <p:ph type="title"/>
          </p:nvPr>
        </p:nvSpPr>
        <p:spPr/>
        <p:txBody>
          <a:bodyPr>
            <a:normAutofit/>
          </a:bodyPr>
          <a:lstStyle/>
          <a:p>
            <a:r>
              <a:rPr lang="en-US" dirty="0"/>
              <a:t>Recommended Darunavir Dosing in Adult Patients</a:t>
            </a:r>
          </a:p>
        </p:txBody>
      </p:sp>
      <p:sp>
        <p:nvSpPr>
          <p:cNvPr id="5" name="Text Placeholder 4">
            <a:extLst>
              <a:ext uri="{FF2B5EF4-FFF2-40B4-BE49-F238E27FC236}">
                <a16:creationId xmlns:a16="http://schemas.microsoft.com/office/drawing/2014/main" id="{C09AE4DC-769F-5CFF-EC08-D79619747086}"/>
              </a:ext>
            </a:extLst>
          </p:cNvPr>
          <p:cNvSpPr>
            <a:spLocks noGrp="1"/>
          </p:cNvSpPr>
          <p:nvPr>
            <p:ph type="body" sz="quarter" idx="14"/>
          </p:nvPr>
        </p:nvSpPr>
        <p:spPr/>
        <p:txBody>
          <a:bodyPr/>
          <a:lstStyle/>
          <a:p>
            <a:r>
              <a:rPr lang="en-US" dirty="0"/>
              <a:t>Source: Darunavir Prescribing Information and Darunavir-Cobicistat Prescribing Information. </a:t>
            </a:r>
          </a:p>
        </p:txBody>
      </p:sp>
      <p:sp>
        <p:nvSpPr>
          <p:cNvPr id="12" name="Rectangle 3">
            <a:extLst>
              <a:ext uri="{FF2B5EF4-FFF2-40B4-BE49-F238E27FC236}">
                <a16:creationId xmlns:a16="http://schemas.microsoft.com/office/drawing/2014/main" id="{5D905A78-FB40-B29D-6881-2533A0C88D56}"/>
              </a:ext>
            </a:extLst>
          </p:cNvPr>
          <p:cNvSpPr>
            <a:spLocks noChangeArrowheads="1"/>
          </p:cNvSpPr>
          <p:nvPr/>
        </p:nvSpPr>
        <p:spPr bwMode="auto">
          <a:xfrm>
            <a:off x="174108" y="2309264"/>
            <a:ext cx="4219216" cy="365760"/>
          </a:xfrm>
          <a:prstGeom prst="rect">
            <a:avLst/>
          </a:prstGeom>
          <a:no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panose="020B0604020202020204" pitchFamily="34" charset="0"/>
                <a:ea typeface="Arial" pitchFamily="-107" charset="0"/>
                <a:cs typeface="Arial" panose="020B0604020202020204" pitchFamily="34" charset="0"/>
              </a:rPr>
              <a:t>Dosing: Once daily with food</a:t>
            </a:r>
          </a:p>
        </p:txBody>
      </p:sp>
      <p:sp>
        <p:nvSpPr>
          <p:cNvPr id="7" name="Rectangle 3">
            <a:extLst>
              <a:ext uri="{FF2B5EF4-FFF2-40B4-BE49-F238E27FC236}">
                <a16:creationId xmlns:a16="http://schemas.microsoft.com/office/drawing/2014/main" id="{9C5FFFF1-CE0C-FF12-D004-BB023DA17BE4}"/>
              </a:ext>
            </a:extLst>
          </p:cNvPr>
          <p:cNvSpPr>
            <a:spLocks noChangeArrowheads="1"/>
          </p:cNvSpPr>
          <p:nvPr/>
        </p:nvSpPr>
        <p:spPr bwMode="auto">
          <a:xfrm>
            <a:off x="291366" y="1612162"/>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Darunavir</a:t>
            </a:r>
          </a:p>
        </p:txBody>
      </p:sp>
      <p:sp>
        <p:nvSpPr>
          <p:cNvPr id="18" name="Rounded Rectangle 17">
            <a:extLst>
              <a:ext uri="{FF2B5EF4-FFF2-40B4-BE49-F238E27FC236}">
                <a16:creationId xmlns:a16="http://schemas.microsoft.com/office/drawing/2014/main" id="{257A9617-0E51-D34D-D2F5-8201C0E570F1}"/>
              </a:ext>
            </a:extLst>
          </p:cNvPr>
          <p:cNvSpPr/>
          <p:nvPr/>
        </p:nvSpPr>
        <p:spPr>
          <a:xfrm>
            <a:off x="785509" y="1981920"/>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54022"/>
                </a:solidFill>
                <a:latin typeface="Arial" panose="020B0604020202020204" pitchFamily="34" charset="0"/>
                <a:cs typeface="Arial" panose="020B0604020202020204" pitchFamily="34" charset="0"/>
              </a:rPr>
              <a:t>800 mg</a:t>
            </a:r>
          </a:p>
        </p:txBody>
      </p:sp>
      <p:sp>
        <p:nvSpPr>
          <p:cNvPr id="19" name="Rounded Rectangle 18">
            <a:extLst>
              <a:ext uri="{FF2B5EF4-FFF2-40B4-BE49-F238E27FC236}">
                <a16:creationId xmlns:a16="http://schemas.microsoft.com/office/drawing/2014/main" id="{3B01DBB0-5335-DDEC-E43E-6B6C42A90120}"/>
              </a:ext>
            </a:extLst>
          </p:cNvPr>
          <p:cNvSpPr/>
          <p:nvPr/>
        </p:nvSpPr>
        <p:spPr>
          <a:xfrm>
            <a:off x="2593869" y="1981920"/>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54022"/>
                </a:solidFill>
                <a:latin typeface="Arial" panose="020B0604020202020204" pitchFamily="34" charset="0"/>
                <a:cs typeface="Arial" panose="020B0604020202020204" pitchFamily="34" charset="0"/>
              </a:rPr>
              <a:t>100 mg</a:t>
            </a:r>
          </a:p>
        </p:txBody>
      </p:sp>
      <p:sp>
        <p:nvSpPr>
          <p:cNvPr id="20" name="Rectangle 3">
            <a:extLst>
              <a:ext uri="{FF2B5EF4-FFF2-40B4-BE49-F238E27FC236}">
                <a16:creationId xmlns:a16="http://schemas.microsoft.com/office/drawing/2014/main" id="{4CC1EB18-D55B-997E-4D7B-7E022EEE3A30}"/>
              </a:ext>
            </a:extLst>
          </p:cNvPr>
          <p:cNvSpPr>
            <a:spLocks noChangeArrowheads="1"/>
          </p:cNvSpPr>
          <p:nvPr/>
        </p:nvSpPr>
        <p:spPr bwMode="auto">
          <a:xfrm>
            <a:off x="2495233" y="1612162"/>
            <a:ext cx="1507199"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Ritonavir</a:t>
            </a:r>
          </a:p>
        </p:txBody>
      </p:sp>
      <p:sp>
        <p:nvSpPr>
          <p:cNvPr id="21" name="Rectangle 3">
            <a:extLst>
              <a:ext uri="{FF2B5EF4-FFF2-40B4-BE49-F238E27FC236}">
                <a16:creationId xmlns:a16="http://schemas.microsoft.com/office/drawing/2014/main" id="{23E09F57-3BD8-FAA8-2377-4C7E6BF8E746}"/>
              </a:ext>
            </a:extLst>
          </p:cNvPr>
          <p:cNvSpPr>
            <a:spLocks noChangeArrowheads="1"/>
          </p:cNvSpPr>
          <p:nvPr/>
        </p:nvSpPr>
        <p:spPr bwMode="auto">
          <a:xfrm>
            <a:off x="2082201" y="1612162"/>
            <a:ext cx="489705"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a:t>
            </a:r>
          </a:p>
        </p:txBody>
      </p:sp>
      <p:sp>
        <p:nvSpPr>
          <p:cNvPr id="22" name="Rectangle 3">
            <a:extLst>
              <a:ext uri="{FF2B5EF4-FFF2-40B4-BE49-F238E27FC236}">
                <a16:creationId xmlns:a16="http://schemas.microsoft.com/office/drawing/2014/main" id="{ED14F9D4-DDD6-5FEC-FCC7-0C3462269B47}"/>
              </a:ext>
            </a:extLst>
          </p:cNvPr>
          <p:cNvSpPr>
            <a:spLocks noChangeArrowheads="1"/>
          </p:cNvSpPr>
          <p:nvPr/>
        </p:nvSpPr>
        <p:spPr bwMode="auto">
          <a:xfrm>
            <a:off x="4873740" y="1612162"/>
            <a:ext cx="3397900"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Darunavir-Cobicistat</a:t>
            </a:r>
          </a:p>
        </p:txBody>
      </p:sp>
      <p:sp>
        <p:nvSpPr>
          <p:cNvPr id="27" name="Rounded Rectangle 26">
            <a:extLst>
              <a:ext uri="{FF2B5EF4-FFF2-40B4-BE49-F238E27FC236}">
                <a16:creationId xmlns:a16="http://schemas.microsoft.com/office/drawing/2014/main" id="{7CBB3D46-4080-BE8A-B053-B518DA87A11C}"/>
              </a:ext>
            </a:extLst>
          </p:cNvPr>
          <p:cNvSpPr/>
          <p:nvPr/>
        </p:nvSpPr>
        <p:spPr>
          <a:xfrm>
            <a:off x="5468829" y="1981920"/>
            <a:ext cx="2266784"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B7B79"/>
                </a:solidFill>
                <a:latin typeface="Arial" panose="020B0604020202020204" pitchFamily="34" charset="0"/>
                <a:cs typeface="Arial" panose="020B0604020202020204" pitchFamily="34" charset="0"/>
              </a:rPr>
              <a:t>800 mg-150 mg</a:t>
            </a:r>
          </a:p>
        </p:txBody>
      </p:sp>
      <p:sp>
        <p:nvSpPr>
          <p:cNvPr id="31" name="Rectangle 3">
            <a:extLst>
              <a:ext uri="{FF2B5EF4-FFF2-40B4-BE49-F238E27FC236}">
                <a16:creationId xmlns:a16="http://schemas.microsoft.com/office/drawing/2014/main" id="{7B253DA7-B734-C0A3-D9C4-E5C5A60A49E5}"/>
              </a:ext>
            </a:extLst>
          </p:cNvPr>
          <p:cNvSpPr>
            <a:spLocks noChangeArrowheads="1"/>
          </p:cNvSpPr>
          <p:nvPr/>
        </p:nvSpPr>
        <p:spPr bwMode="auto">
          <a:xfrm>
            <a:off x="0" y="2956510"/>
            <a:ext cx="9143999" cy="457200"/>
          </a:xfrm>
          <a:prstGeom prst="rect">
            <a:avLst/>
          </a:prstGeom>
          <a:solidFill>
            <a:schemeClr val="tx1">
              <a:lumMod val="65000"/>
              <a:lumOff val="35000"/>
              <a:alpha val="22477"/>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latin typeface="Arial" panose="020B0604020202020204" pitchFamily="34" charset="0"/>
                <a:ea typeface="Arial" pitchFamily="-107" charset="0"/>
                <a:cs typeface="Arial" panose="020B0604020202020204" pitchFamily="34" charset="0"/>
              </a:rPr>
              <a:t>Treatment Experienced with ≥1 Darunavir Resistance-Associated Mutations</a:t>
            </a:r>
          </a:p>
        </p:txBody>
      </p:sp>
      <p:sp>
        <p:nvSpPr>
          <p:cNvPr id="32" name="Rectangle 3">
            <a:extLst>
              <a:ext uri="{FF2B5EF4-FFF2-40B4-BE49-F238E27FC236}">
                <a16:creationId xmlns:a16="http://schemas.microsoft.com/office/drawing/2014/main" id="{CA3E5D75-6363-8194-E280-8094697F1F6B}"/>
              </a:ext>
            </a:extLst>
          </p:cNvPr>
          <p:cNvSpPr>
            <a:spLocks noChangeArrowheads="1"/>
          </p:cNvSpPr>
          <p:nvPr/>
        </p:nvSpPr>
        <p:spPr bwMode="auto">
          <a:xfrm>
            <a:off x="4577942" y="2309264"/>
            <a:ext cx="4219216" cy="365760"/>
          </a:xfrm>
          <a:prstGeom prst="rect">
            <a:avLst/>
          </a:prstGeom>
          <a:no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panose="020B0604020202020204" pitchFamily="34" charset="0"/>
                <a:ea typeface="Arial" pitchFamily="-107" charset="0"/>
                <a:cs typeface="Arial" panose="020B0604020202020204" pitchFamily="34" charset="0"/>
              </a:rPr>
              <a:t>Dosing: Once daily with food</a:t>
            </a:r>
          </a:p>
        </p:txBody>
      </p:sp>
      <p:sp>
        <p:nvSpPr>
          <p:cNvPr id="33" name="Rectangle 3">
            <a:extLst>
              <a:ext uri="{FF2B5EF4-FFF2-40B4-BE49-F238E27FC236}">
                <a16:creationId xmlns:a16="http://schemas.microsoft.com/office/drawing/2014/main" id="{75330EDE-3D0F-8F1D-B239-5A441CC477AF}"/>
              </a:ext>
            </a:extLst>
          </p:cNvPr>
          <p:cNvSpPr>
            <a:spLocks noChangeArrowheads="1"/>
          </p:cNvSpPr>
          <p:nvPr/>
        </p:nvSpPr>
        <p:spPr bwMode="auto">
          <a:xfrm>
            <a:off x="2495233" y="4337623"/>
            <a:ext cx="4219216" cy="365760"/>
          </a:xfrm>
          <a:prstGeom prst="rect">
            <a:avLst/>
          </a:prstGeom>
          <a:no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panose="020B0604020202020204" pitchFamily="34" charset="0"/>
                <a:ea typeface="Arial" pitchFamily="-107" charset="0"/>
                <a:cs typeface="Arial" panose="020B0604020202020204" pitchFamily="34" charset="0"/>
              </a:rPr>
              <a:t>Dosing: Twice daily with food</a:t>
            </a:r>
          </a:p>
        </p:txBody>
      </p:sp>
      <p:sp>
        <p:nvSpPr>
          <p:cNvPr id="34" name="Rectangle 3">
            <a:extLst>
              <a:ext uri="{FF2B5EF4-FFF2-40B4-BE49-F238E27FC236}">
                <a16:creationId xmlns:a16="http://schemas.microsoft.com/office/drawing/2014/main" id="{2B602D7A-95B5-DD39-6BE1-C3DD58DD25C6}"/>
              </a:ext>
            </a:extLst>
          </p:cNvPr>
          <p:cNvSpPr>
            <a:spLocks noChangeArrowheads="1"/>
          </p:cNvSpPr>
          <p:nvPr/>
        </p:nvSpPr>
        <p:spPr bwMode="auto">
          <a:xfrm>
            <a:off x="2612491" y="3546066"/>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Darunavir</a:t>
            </a:r>
          </a:p>
        </p:txBody>
      </p:sp>
      <p:sp>
        <p:nvSpPr>
          <p:cNvPr id="35" name="Rounded Rectangle 34">
            <a:extLst>
              <a:ext uri="{FF2B5EF4-FFF2-40B4-BE49-F238E27FC236}">
                <a16:creationId xmlns:a16="http://schemas.microsoft.com/office/drawing/2014/main" id="{B2F8A03A-CA8F-CDF1-ED6F-BEDD2BB573C4}"/>
              </a:ext>
            </a:extLst>
          </p:cNvPr>
          <p:cNvSpPr/>
          <p:nvPr/>
        </p:nvSpPr>
        <p:spPr>
          <a:xfrm>
            <a:off x="3106634" y="3968374"/>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54022"/>
                </a:solidFill>
                <a:latin typeface="Arial" panose="020B0604020202020204" pitchFamily="34" charset="0"/>
                <a:cs typeface="Arial" panose="020B0604020202020204" pitchFamily="34" charset="0"/>
              </a:rPr>
              <a:t>600 mg</a:t>
            </a:r>
          </a:p>
        </p:txBody>
      </p:sp>
      <p:sp>
        <p:nvSpPr>
          <p:cNvPr id="36" name="Rounded Rectangle 35">
            <a:extLst>
              <a:ext uri="{FF2B5EF4-FFF2-40B4-BE49-F238E27FC236}">
                <a16:creationId xmlns:a16="http://schemas.microsoft.com/office/drawing/2014/main" id="{E0C6832C-88C9-2FBF-E762-EBFBFEFE36AF}"/>
              </a:ext>
            </a:extLst>
          </p:cNvPr>
          <p:cNvSpPr/>
          <p:nvPr/>
        </p:nvSpPr>
        <p:spPr>
          <a:xfrm>
            <a:off x="4914994" y="3968374"/>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854022"/>
                </a:solidFill>
                <a:latin typeface="Arial" panose="020B0604020202020204" pitchFamily="34" charset="0"/>
                <a:cs typeface="Arial" panose="020B0604020202020204" pitchFamily="34" charset="0"/>
              </a:rPr>
              <a:t>100 mg</a:t>
            </a:r>
          </a:p>
        </p:txBody>
      </p:sp>
      <p:sp>
        <p:nvSpPr>
          <p:cNvPr id="37" name="Rectangle 3">
            <a:extLst>
              <a:ext uri="{FF2B5EF4-FFF2-40B4-BE49-F238E27FC236}">
                <a16:creationId xmlns:a16="http://schemas.microsoft.com/office/drawing/2014/main" id="{8F933646-5A14-4766-C8EC-142DA468E828}"/>
              </a:ext>
            </a:extLst>
          </p:cNvPr>
          <p:cNvSpPr>
            <a:spLocks noChangeArrowheads="1"/>
          </p:cNvSpPr>
          <p:nvPr/>
        </p:nvSpPr>
        <p:spPr bwMode="auto">
          <a:xfrm>
            <a:off x="4816358" y="3546066"/>
            <a:ext cx="1507199"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Ritonavir</a:t>
            </a:r>
          </a:p>
        </p:txBody>
      </p:sp>
      <p:sp>
        <p:nvSpPr>
          <p:cNvPr id="38" name="Rectangle 3">
            <a:extLst>
              <a:ext uri="{FF2B5EF4-FFF2-40B4-BE49-F238E27FC236}">
                <a16:creationId xmlns:a16="http://schemas.microsoft.com/office/drawing/2014/main" id="{FE7360B6-FF4A-E5B1-66DC-4DD5ABD60832}"/>
              </a:ext>
            </a:extLst>
          </p:cNvPr>
          <p:cNvSpPr>
            <a:spLocks noChangeArrowheads="1"/>
          </p:cNvSpPr>
          <p:nvPr/>
        </p:nvSpPr>
        <p:spPr bwMode="auto">
          <a:xfrm>
            <a:off x="4403326" y="3546066"/>
            <a:ext cx="489705"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anose="020B0604020202020204" pitchFamily="34" charset="0"/>
                <a:ea typeface="Arial" pitchFamily="-107" charset="0"/>
                <a:cs typeface="Arial" panose="020B0604020202020204" pitchFamily="34" charset="0"/>
              </a:rPr>
              <a:t>+</a:t>
            </a:r>
          </a:p>
        </p:txBody>
      </p:sp>
      <p:sp>
        <p:nvSpPr>
          <p:cNvPr id="39" name="Rectangle 3">
            <a:extLst>
              <a:ext uri="{FF2B5EF4-FFF2-40B4-BE49-F238E27FC236}">
                <a16:creationId xmlns:a16="http://schemas.microsoft.com/office/drawing/2014/main" id="{8CEBA460-8EB9-D8C3-1A7B-B2F774B20724}"/>
              </a:ext>
            </a:extLst>
          </p:cNvPr>
          <p:cNvSpPr>
            <a:spLocks noChangeArrowheads="1"/>
          </p:cNvSpPr>
          <p:nvPr/>
        </p:nvSpPr>
        <p:spPr bwMode="auto">
          <a:xfrm>
            <a:off x="0" y="1008764"/>
            <a:ext cx="9143999" cy="457200"/>
          </a:xfrm>
          <a:prstGeom prst="rect">
            <a:avLst/>
          </a:prstGeom>
          <a:solidFill>
            <a:srgbClr val="002060">
              <a:alpha val="22477"/>
            </a:srgb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latin typeface="Arial" panose="020B0604020202020204" pitchFamily="34" charset="0"/>
                <a:ea typeface="Arial" pitchFamily="-107" charset="0"/>
                <a:cs typeface="Arial" panose="020B0604020202020204" pitchFamily="34" charset="0"/>
              </a:rPr>
              <a:t>Treatment-Na</a:t>
            </a:r>
            <a:r>
              <a:rPr lang="en-US" sz="1600" dirty="0">
                <a:latin typeface="Arial" panose="020B0604020202020204" pitchFamily="34" charset="0"/>
                <a:cs typeface="Arial" panose="020B0604020202020204" pitchFamily="34" charset="0"/>
              </a:rPr>
              <a:t>ï</a:t>
            </a:r>
            <a:r>
              <a:rPr lang="en-US" sz="1600" dirty="0">
                <a:latin typeface="Arial" panose="020B0604020202020204" pitchFamily="34" charset="0"/>
                <a:ea typeface="Arial" pitchFamily="-107" charset="0"/>
                <a:cs typeface="Arial" panose="020B0604020202020204" pitchFamily="34" charset="0"/>
              </a:rPr>
              <a:t>ve and Treatment Experienced with no Darunavir Resistance-Associated Mutations</a:t>
            </a:r>
          </a:p>
        </p:txBody>
      </p:sp>
      <p:cxnSp>
        <p:nvCxnSpPr>
          <p:cNvPr id="4" name="Straight Connector 3">
            <a:extLst>
              <a:ext uri="{FF2B5EF4-FFF2-40B4-BE49-F238E27FC236}">
                <a16:creationId xmlns:a16="http://schemas.microsoft.com/office/drawing/2014/main" id="{DAFCDB5D-98CC-BB35-DDB9-5F715D96DC64}"/>
              </a:ext>
            </a:extLst>
          </p:cNvPr>
          <p:cNvCxnSpPr/>
          <p:nvPr/>
        </p:nvCxnSpPr>
        <p:spPr>
          <a:xfrm>
            <a:off x="4574622" y="1476475"/>
            <a:ext cx="0" cy="132403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513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9DD-A020-9648-901F-41107B9632E9}"/>
              </a:ext>
            </a:extLst>
          </p:cNvPr>
          <p:cNvSpPr>
            <a:spLocks noGrp="1"/>
          </p:cNvSpPr>
          <p:nvPr>
            <p:ph type="title"/>
          </p:nvPr>
        </p:nvSpPr>
        <p:spPr/>
        <p:txBody>
          <a:bodyPr>
            <a:normAutofit/>
          </a:bodyPr>
          <a:lstStyle/>
          <a:p>
            <a:r>
              <a:rPr lang="en-US" dirty="0"/>
              <a:t>Darunavir: Mechanism of Action</a:t>
            </a:r>
          </a:p>
        </p:txBody>
      </p:sp>
    </p:spTree>
    <p:extLst>
      <p:ext uri="{BB962C8B-B14F-4D97-AF65-F5344CB8AC3E}">
        <p14:creationId xmlns:p14="http://schemas.microsoft.com/office/powerpoint/2010/main" val="40886980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96A2B3-A506-7349-0D11-A15961A60473}"/>
              </a:ext>
            </a:extLst>
          </p:cNvPr>
          <p:cNvSpPr>
            <a:spLocks noGrp="1"/>
          </p:cNvSpPr>
          <p:nvPr>
            <p:ph type="title"/>
          </p:nvPr>
        </p:nvSpPr>
        <p:spPr/>
        <p:txBody>
          <a:bodyPr/>
          <a:lstStyle/>
          <a:p>
            <a:r>
              <a:rPr lang="en-US" dirty="0"/>
              <a:t>HIV Protease and Polypeptide Cleavage</a:t>
            </a:r>
          </a:p>
        </p:txBody>
      </p:sp>
      <p:sp>
        <p:nvSpPr>
          <p:cNvPr id="3" name="Text Placeholder 2">
            <a:extLst>
              <a:ext uri="{FF2B5EF4-FFF2-40B4-BE49-F238E27FC236}">
                <a16:creationId xmlns:a16="http://schemas.microsoft.com/office/drawing/2014/main" id="{B88DDEB5-3E52-3734-3EB0-7153189614C9}"/>
              </a:ext>
            </a:extLst>
          </p:cNvPr>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pic>
        <p:nvPicPr>
          <p:cNvPr id="8" name="Picture 7">
            <a:extLst>
              <a:ext uri="{FF2B5EF4-FFF2-40B4-BE49-F238E27FC236}">
                <a16:creationId xmlns:a16="http://schemas.microsoft.com/office/drawing/2014/main" id="{42B51DD4-F9C8-C357-DB28-95C4B1DF30D2}"/>
              </a:ext>
            </a:extLst>
          </p:cNvPr>
          <p:cNvPicPr>
            <a:picLocks noChangeAspect="1"/>
          </p:cNvPicPr>
          <p:nvPr/>
        </p:nvPicPr>
        <p:blipFill>
          <a:blip r:embed="rId2"/>
          <a:stretch>
            <a:fillRect/>
          </a:stretch>
        </p:blipFill>
        <p:spPr>
          <a:xfrm>
            <a:off x="2580935" y="1144154"/>
            <a:ext cx="1359779" cy="3569422"/>
          </a:xfrm>
          <a:prstGeom prst="rect">
            <a:avLst/>
          </a:prstGeom>
        </p:spPr>
      </p:pic>
      <p:pic>
        <p:nvPicPr>
          <p:cNvPr id="16" name="Picture 15">
            <a:extLst>
              <a:ext uri="{FF2B5EF4-FFF2-40B4-BE49-F238E27FC236}">
                <a16:creationId xmlns:a16="http://schemas.microsoft.com/office/drawing/2014/main" id="{B82DB171-C57F-C5BF-18D4-52153E4E6B35}"/>
              </a:ext>
            </a:extLst>
          </p:cNvPr>
          <p:cNvPicPr>
            <a:picLocks noChangeAspect="1"/>
          </p:cNvPicPr>
          <p:nvPr/>
        </p:nvPicPr>
        <p:blipFill>
          <a:blip r:embed="rId3"/>
          <a:stretch>
            <a:fillRect/>
          </a:stretch>
        </p:blipFill>
        <p:spPr>
          <a:xfrm rot="21191906">
            <a:off x="5346871" y="1253548"/>
            <a:ext cx="1071001" cy="1935002"/>
          </a:xfrm>
          <a:prstGeom prst="rect">
            <a:avLst/>
          </a:prstGeom>
        </p:spPr>
      </p:pic>
      <p:pic>
        <p:nvPicPr>
          <p:cNvPr id="18" name="Picture 17">
            <a:extLst>
              <a:ext uri="{FF2B5EF4-FFF2-40B4-BE49-F238E27FC236}">
                <a16:creationId xmlns:a16="http://schemas.microsoft.com/office/drawing/2014/main" id="{269FDC04-1331-0D20-3567-AF18A4C2303F}"/>
              </a:ext>
            </a:extLst>
          </p:cNvPr>
          <p:cNvPicPr>
            <a:picLocks noChangeAspect="1"/>
          </p:cNvPicPr>
          <p:nvPr/>
        </p:nvPicPr>
        <p:blipFill>
          <a:blip r:embed="rId4"/>
          <a:stretch>
            <a:fillRect/>
          </a:stretch>
        </p:blipFill>
        <p:spPr>
          <a:xfrm rot="337557">
            <a:off x="5524798" y="3474140"/>
            <a:ext cx="960194" cy="1157617"/>
          </a:xfrm>
          <a:prstGeom prst="rect">
            <a:avLst/>
          </a:prstGeom>
        </p:spPr>
      </p:pic>
      <p:sp>
        <p:nvSpPr>
          <p:cNvPr id="21" name="Right Arrow 20">
            <a:extLst>
              <a:ext uri="{FF2B5EF4-FFF2-40B4-BE49-F238E27FC236}">
                <a16:creationId xmlns:a16="http://schemas.microsoft.com/office/drawing/2014/main" id="{2ECD4D41-22ED-7525-C27C-7C595A45BFBD}"/>
              </a:ext>
            </a:extLst>
          </p:cNvPr>
          <p:cNvSpPr/>
          <p:nvPr/>
        </p:nvSpPr>
        <p:spPr>
          <a:xfrm>
            <a:off x="3983224" y="2666257"/>
            <a:ext cx="1177552" cy="42157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078">
            <a:extLst>
              <a:ext uri="{FF2B5EF4-FFF2-40B4-BE49-F238E27FC236}">
                <a16:creationId xmlns:a16="http://schemas.microsoft.com/office/drawing/2014/main" id="{122A9352-61D5-2704-E465-9E5B13666F20}"/>
              </a:ext>
            </a:extLst>
          </p:cNvPr>
          <p:cNvSpPr>
            <a:spLocks noChangeArrowheads="1"/>
          </p:cNvSpPr>
          <p:nvPr/>
        </p:nvSpPr>
        <p:spPr bwMode="auto">
          <a:xfrm>
            <a:off x="2722462" y="1047638"/>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Gag</a:t>
            </a:r>
          </a:p>
        </p:txBody>
      </p:sp>
      <p:cxnSp>
        <p:nvCxnSpPr>
          <p:cNvPr id="14" name="Straight Connector 13">
            <a:extLst>
              <a:ext uri="{FF2B5EF4-FFF2-40B4-BE49-F238E27FC236}">
                <a16:creationId xmlns:a16="http://schemas.microsoft.com/office/drawing/2014/main" id="{1B1E9DEA-491E-1B2C-E96A-48C21293E8DE}"/>
              </a:ext>
            </a:extLst>
          </p:cNvPr>
          <p:cNvCxnSpPr>
            <a:cxnSpLocks/>
          </p:cNvCxnSpPr>
          <p:nvPr/>
        </p:nvCxnSpPr>
        <p:spPr>
          <a:xfrm>
            <a:off x="5860379" y="3375150"/>
            <a:ext cx="365760"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11DCABF-10B7-53E7-685D-B0249A526041}"/>
              </a:ext>
            </a:extLst>
          </p:cNvPr>
          <p:cNvSpPr/>
          <p:nvPr/>
        </p:nvSpPr>
        <p:spPr>
          <a:xfrm>
            <a:off x="3176280" y="3259707"/>
            <a:ext cx="120267" cy="111826"/>
          </a:xfrm>
          <a:prstGeom prst="ellipse">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250E0F7-6953-E9C7-2AD3-EE5F3DADD7F6}"/>
              </a:ext>
            </a:extLst>
          </p:cNvPr>
          <p:cNvCxnSpPr>
            <a:cxnSpLocks/>
          </p:cNvCxnSpPr>
          <p:nvPr/>
        </p:nvCxnSpPr>
        <p:spPr>
          <a:xfrm>
            <a:off x="5862324" y="3323299"/>
            <a:ext cx="365760"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078">
            <a:extLst>
              <a:ext uri="{FF2B5EF4-FFF2-40B4-BE49-F238E27FC236}">
                <a16:creationId xmlns:a16="http://schemas.microsoft.com/office/drawing/2014/main" id="{78A3683E-DF45-08F8-D7FE-95A6A650287A}"/>
              </a:ext>
            </a:extLst>
          </p:cNvPr>
          <p:cNvSpPr>
            <a:spLocks noChangeArrowheads="1"/>
          </p:cNvSpPr>
          <p:nvPr/>
        </p:nvSpPr>
        <p:spPr bwMode="auto">
          <a:xfrm>
            <a:off x="5309718" y="1047638"/>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Gag</a:t>
            </a:r>
          </a:p>
        </p:txBody>
      </p:sp>
      <p:sp>
        <p:nvSpPr>
          <p:cNvPr id="24" name="Rectangle 1078">
            <a:extLst>
              <a:ext uri="{FF2B5EF4-FFF2-40B4-BE49-F238E27FC236}">
                <a16:creationId xmlns:a16="http://schemas.microsoft.com/office/drawing/2014/main" id="{DF6E8CA6-850A-D055-DA7D-E684D99975E6}"/>
              </a:ext>
            </a:extLst>
          </p:cNvPr>
          <p:cNvSpPr>
            <a:spLocks noChangeArrowheads="1"/>
          </p:cNvSpPr>
          <p:nvPr/>
        </p:nvSpPr>
        <p:spPr bwMode="auto">
          <a:xfrm>
            <a:off x="1826407" y="3134940"/>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Protease</a:t>
            </a:r>
          </a:p>
        </p:txBody>
      </p:sp>
      <p:pic>
        <p:nvPicPr>
          <p:cNvPr id="7" name="Picture 6">
            <a:extLst>
              <a:ext uri="{FF2B5EF4-FFF2-40B4-BE49-F238E27FC236}">
                <a16:creationId xmlns:a16="http://schemas.microsoft.com/office/drawing/2014/main" id="{804974AA-854A-32CA-7935-19889D427D7D}"/>
              </a:ext>
            </a:extLst>
          </p:cNvPr>
          <p:cNvPicPr>
            <a:picLocks noChangeAspect="1"/>
          </p:cNvPicPr>
          <p:nvPr/>
        </p:nvPicPr>
        <p:blipFill>
          <a:blip r:embed="rId5"/>
          <a:stretch>
            <a:fillRect/>
          </a:stretch>
        </p:blipFill>
        <p:spPr>
          <a:xfrm rot="2857400">
            <a:off x="2813979" y="3170186"/>
            <a:ext cx="621168" cy="772263"/>
          </a:xfrm>
          <a:prstGeom prst="rect">
            <a:avLst/>
          </a:prstGeom>
        </p:spPr>
      </p:pic>
      <p:pic>
        <p:nvPicPr>
          <p:cNvPr id="6" name="Picture 5">
            <a:extLst>
              <a:ext uri="{FF2B5EF4-FFF2-40B4-BE49-F238E27FC236}">
                <a16:creationId xmlns:a16="http://schemas.microsoft.com/office/drawing/2014/main" id="{3FDFE2DB-6D67-EE56-DB6B-818A7C1B544E}"/>
              </a:ext>
            </a:extLst>
          </p:cNvPr>
          <p:cNvPicPr>
            <a:picLocks noChangeAspect="1"/>
          </p:cNvPicPr>
          <p:nvPr/>
        </p:nvPicPr>
        <p:blipFill>
          <a:blip r:embed="rId4"/>
          <a:stretch>
            <a:fillRect/>
          </a:stretch>
        </p:blipFill>
        <p:spPr>
          <a:xfrm>
            <a:off x="2728858" y="3300964"/>
            <a:ext cx="1017897" cy="1227184"/>
          </a:xfrm>
          <a:prstGeom prst="rect">
            <a:avLst/>
          </a:prstGeom>
        </p:spPr>
      </p:pic>
      <p:pic>
        <p:nvPicPr>
          <p:cNvPr id="25" name="Picture 24">
            <a:extLst>
              <a:ext uri="{FF2B5EF4-FFF2-40B4-BE49-F238E27FC236}">
                <a16:creationId xmlns:a16="http://schemas.microsoft.com/office/drawing/2014/main" id="{48AE9913-C6D2-2618-5943-4463174E1EE3}"/>
              </a:ext>
            </a:extLst>
          </p:cNvPr>
          <p:cNvPicPr>
            <a:picLocks noChangeAspect="1"/>
          </p:cNvPicPr>
          <p:nvPr/>
        </p:nvPicPr>
        <p:blipFill>
          <a:blip r:embed="rId6"/>
          <a:stretch>
            <a:fillRect/>
          </a:stretch>
        </p:blipFill>
        <p:spPr>
          <a:xfrm rot="2908819">
            <a:off x="1198452" y="3162050"/>
            <a:ext cx="762000" cy="520700"/>
          </a:xfrm>
          <a:prstGeom prst="rect">
            <a:avLst/>
          </a:prstGeom>
        </p:spPr>
      </p:pic>
      <p:pic>
        <p:nvPicPr>
          <p:cNvPr id="26" name="Picture 25">
            <a:extLst>
              <a:ext uri="{FF2B5EF4-FFF2-40B4-BE49-F238E27FC236}">
                <a16:creationId xmlns:a16="http://schemas.microsoft.com/office/drawing/2014/main" id="{2BE89BA8-9E17-F5D2-6641-3236864E061E}"/>
              </a:ext>
            </a:extLst>
          </p:cNvPr>
          <p:cNvPicPr>
            <a:picLocks noChangeAspect="1"/>
          </p:cNvPicPr>
          <p:nvPr/>
        </p:nvPicPr>
        <p:blipFill>
          <a:blip r:embed="rId6"/>
          <a:stretch>
            <a:fillRect/>
          </a:stretch>
        </p:blipFill>
        <p:spPr>
          <a:xfrm rot="3912396">
            <a:off x="5175900" y="3202281"/>
            <a:ext cx="762000" cy="520700"/>
          </a:xfrm>
          <a:prstGeom prst="rect">
            <a:avLst/>
          </a:prstGeom>
        </p:spPr>
      </p:pic>
    </p:spTree>
    <p:extLst>
      <p:ext uri="{BB962C8B-B14F-4D97-AF65-F5344CB8AC3E}">
        <p14:creationId xmlns:p14="http://schemas.microsoft.com/office/powerpoint/2010/main" val="183081721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53800</TotalTime>
  <Words>1878</Words>
  <Application>Microsoft Macintosh PowerPoint</Application>
  <PresentationFormat>On-screen Show (16:9)</PresentationFormat>
  <Paragraphs>263</Paragraphs>
  <Slides>31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Corbel</vt:lpstr>
      <vt:lpstr>Geneva</vt:lpstr>
      <vt:lpstr>Lucida Grande</vt:lpstr>
      <vt:lpstr>Times New Roman</vt:lpstr>
      <vt:lpstr>NCRC</vt:lpstr>
      <vt:lpstr>Boosted Darunavir</vt:lpstr>
      <vt:lpstr>Dr. Kalapila has no financial conflicts of interest or disclosures.</vt:lpstr>
      <vt:lpstr>Boosted Darunavir Basics</vt:lpstr>
      <vt:lpstr>Boosted Darunavir Basics</vt:lpstr>
      <vt:lpstr>PowerPoint Presentation</vt:lpstr>
      <vt:lpstr>PowerPoint Presentation</vt:lpstr>
      <vt:lpstr>Recommended Darunavir Dosing in Adult Patients</vt:lpstr>
      <vt:lpstr>Darunavir: Mechanism of Action</vt:lpstr>
      <vt:lpstr>HIV Protease and Polypeptide Cleavage</vt:lpstr>
      <vt:lpstr>Protease Inhibitors: Mechanism of Action</vt:lpstr>
      <vt:lpstr>Resistance</vt:lpstr>
      <vt:lpstr>HIV Protease and Darunavir Amino Acid Mutations</vt:lpstr>
      <vt:lpstr>Key Clinical Trials</vt:lpstr>
      <vt:lpstr>Once Daily Darunavir/r versus Lopinavir/r in Treatment-Naïve  ARTEMIS: Study Design</vt:lpstr>
      <vt:lpstr>Once Daily Darunavir/r versus Lopinavir/r in Treatment-Naïve  ARTEMIS: Results at 48 Weeks </vt:lpstr>
      <vt:lpstr>Once Daily Darunavir/r versus Lopinavir/r in Treatment-Naïve  ARTEMIS: Results at 96 Weeks </vt:lpstr>
      <vt:lpstr>Once Daily Darunavir/r versus Lopinavir/r in Treatment-Naïve  ARTEMIS: Results at 96 Weeks </vt:lpstr>
      <vt:lpstr>Boosted Darunavir Summary of Key Studies</vt:lpstr>
      <vt:lpstr>Darunavir/r versus other PIs in Treatment-Experienced  POWER 1 and 2: Study Design</vt:lpstr>
      <vt:lpstr>Darunavir/r versus other PIs in Treatment-Experienced  POWER 1 and 2: Result </vt:lpstr>
      <vt:lpstr>Darunavir/r versus other PIs in Treatment-Experienced  POWER 1 and 2: Result </vt:lpstr>
      <vt:lpstr>Darunavir/r versus other PIs in Treatment-Experienced  POWER 1 and 2: Result </vt:lpstr>
      <vt:lpstr>Darunavir/r versus other PIs in Treatment-Experienced  POWER 1 and 2: Result </vt:lpstr>
      <vt:lpstr>Once-daily versus Twice-daily Darunavir in Treatment-Experienced  ODIN: Study Design</vt:lpstr>
      <vt:lpstr>Once Daily versus Twice Daily Darunavir in ARV-Experienced ODIN: Result </vt:lpstr>
      <vt:lpstr>Once-Daily versus Twice Daily Darunavir in ARV-Experienced ODIN: Result (Impact on Lipids)</vt:lpstr>
      <vt:lpstr>Once Daily versus Twice Daily Darunavir in ARV-Experienced ODIN: Result </vt:lpstr>
      <vt:lpstr>Boosted Darunavir: Summary of Key Studies</vt:lpstr>
      <vt:lpstr>Boosted Darunavir: Adverse Effects</vt:lpstr>
      <vt:lpstr>Boosted Darunavir: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2293</cp:revision>
  <cp:lastPrinted>2008-02-05T14:34:24Z</cp:lastPrinted>
  <dcterms:created xsi:type="dcterms:W3CDTF">2010-11-28T05:36:22Z</dcterms:created>
  <dcterms:modified xsi:type="dcterms:W3CDTF">2023-01-25T20:21:44Z</dcterms:modified>
</cp:coreProperties>
</file>