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3"/>
  </p:notesMasterIdLst>
  <p:handoutMasterIdLst>
    <p:handoutMasterId r:id="rId24"/>
  </p:handoutMasterIdLst>
  <p:sldIdLst>
    <p:sldId id="256" r:id="rId2"/>
    <p:sldId id="1117" r:id="rId3"/>
    <p:sldId id="259" r:id="rId4"/>
    <p:sldId id="1617" r:id="rId5"/>
    <p:sldId id="257" r:id="rId6"/>
    <p:sldId id="264" r:id="rId7"/>
    <p:sldId id="1443" r:id="rId8"/>
    <p:sldId id="266" r:id="rId9"/>
    <p:sldId id="964" r:id="rId10"/>
    <p:sldId id="1260" r:id="rId11"/>
    <p:sldId id="1615" r:id="rId12"/>
    <p:sldId id="278" r:id="rId13"/>
    <p:sldId id="268" r:id="rId14"/>
    <p:sldId id="270" r:id="rId15"/>
    <p:sldId id="1611" r:id="rId16"/>
    <p:sldId id="1612" r:id="rId17"/>
    <p:sldId id="1616" r:id="rId18"/>
    <p:sldId id="286" r:id="rId19"/>
    <p:sldId id="287" r:id="rId20"/>
    <p:sldId id="1614" r:id="rId21"/>
    <p:sldId id="1609" r:id="rId2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081"/>
    <a:srgbClr val="618A36"/>
    <a:srgbClr val="6D9B3C"/>
    <a:srgbClr val="2A66A2"/>
    <a:srgbClr val="357CC5"/>
    <a:srgbClr val="3D8EE1"/>
    <a:srgbClr val="333F81"/>
    <a:srgbClr val="035491"/>
    <a:srgbClr val="85630A"/>
    <a:srgbClr val="856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8" autoAdjust="0"/>
    <p:restoredTop sz="90146" autoAdjust="0"/>
  </p:normalViewPr>
  <p:slideViewPr>
    <p:cSldViewPr snapToGrid="0" showGuides="1">
      <p:cViewPr varScale="1">
        <p:scale>
          <a:sx n="157" d="100"/>
          <a:sy n="157" d="100"/>
        </p:scale>
        <p:origin x="528" y="16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492223194323"/>
          <c:y val="4.9394623058210026E-2"/>
          <c:w val="0.86254277243122401"/>
          <c:h val="0.78394606878626538"/>
        </c:manualLayout>
      </c:layout>
      <c:barChart>
        <c:barDir val="col"/>
        <c:grouping val="stacked"/>
        <c:varyColors val="0"/>
        <c:ser>
          <c:idx val="0"/>
          <c:order val="0"/>
          <c:tx>
            <c:strRef>
              <c:f>Sheet1!$B$1</c:f>
              <c:strCache>
                <c:ptCount val="1"/>
                <c:pt idx="0">
                  <c:v>HBs Ab ≥10 mIU/mL</c:v>
                </c:pt>
              </c:strCache>
            </c:strRef>
          </c:tx>
          <c:spPr>
            <a:gradFill>
              <a:gsLst>
                <a:gs pos="0">
                  <a:srgbClr val="184553"/>
                </a:gs>
                <a:gs pos="100000">
                  <a:srgbClr val="5DA6C0"/>
                </a:gs>
              </a:gsLst>
              <a:lin ang="0" scaled="1"/>
            </a:gradFill>
            <a:ln w="6350">
              <a:noFill/>
            </a:ln>
            <a:effectLst/>
            <a:scene3d>
              <a:camera prst="orthographicFront"/>
              <a:lightRig rig="threePt" dir="t"/>
            </a:scene3d>
            <a:sp3d>
              <a:bevelT w="0" h="0"/>
            </a:sp3d>
          </c:spPr>
          <c:invertIfNegative val="0"/>
          <c:dLbls>
            <c:dLbl>
              <c:idx val="0"/>
              <c:layout>
                <c:manualLayout>
                  <c:x val="4.6296296296296294E-3"/>
                  <c:y val="-3.33508311461067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9C-944C-92D5-6849177ED573}"/>
                </c:ext>
              </c:extLst>
            </c:dLbl>
            <c:spPr>
              <a:solidFill>
                <a:sysClr val="window" lastClr="FFFFFF">
                  <a:alpha val="50000"/>
                </a:sysClr>
              </a:solid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Entry</c:v>
                </c:pt>
                <c:pt idx="1">
                  <c:v>Week 4</c:v>
                </c:pt>
                <c:pt idx="2">
                  <c:v>Week 8</c:v>
                </c:pt>
                <c:pt idx="3">
                  <c:v>Week 12</c:v>
                </c:pt>
                <c:pt idx="4">
                  <c:v>Week 24</c:v>
                </c:pt>
                <c:pt idx="5">
                  <c:v>Week 28 </c:v>
                </c:pt>
              </c:strCache>
            </c:strRef>
          </c:cat>
          <c:val>
            <c:numRef>
              <c:f>Sheet1!$B$2:$B$7</c:f>
              <c:numCache>
                <c:formatCode>General</c:formatCode>
                <c:ptCount val="6"/>
                <c:pt idx="0">
                  <c:v>0</c:v>
                </c:pt>
                <c:pt idx="1">
                  <c:v>30.2</c:v>
                </c:pt>
                <c:pt idx="2" formatCode="0.0">
                  <c:v>87</c:v>
                </c:pt>
                <c:pt idx="3">
                  <c:v>94.5</c:v>
                </c:pt>
                <c:pt idx="4">
                  <c:v>98.5</c:v>
                </c:pt>
                <c:pt idx="5">
                  <c:v>100</c:v>
                </c:pt>
              </c:numCache>
            </c:numRef>
          </c:val>
          <c:extLst>
            <c:ext xmlns:c16="http://schemas.microsoft.com/office/drawing/2014/chart" uri="{C3380CC4-5D6E-409C-BE32-E72D297353CC}">
              <c16:uniqueId val="{00000001-9C03-FB4F-AE80-38C67409EEF9}"/>
            </c:ext>
          </c:extLst>
        </c:ser>
        <c:dLbls>
          <c:dLblPos val="inEnd"/>
          <c:showLegendKey val="0"/>
          <c:showVal val="1"/>
          <c:showCatName val="0"/>
          <c:showSerName val="0"/>
          <c:showPercent val="0"/>
          <c:showBubbleSize val="0"/>
        </c:dLbls>
        <c:gapWidth val="75"/>
        <c:overlap val="100"/>
        <c:axId val="-2045114360"/>
        <c:axId val="2118982312"/>
      </c:barChart>
      <c:catAx>
        <c:axId val="-2045114360"/>
        <c:scaling>
          <c:orientation val="minMax"/>
        </c:scaling>
        <c:delete val="0"/>
        <c:axPos val="b"/>
        <c:title>
          <c:tx>
            <c:rich>
              <a:bodyPr/>
              <a:lstStyle/>
              <a:p>
                <a:pPr>
                  <a:defRPr/>
                </a:pPr>
                <a:r>
                  <a:rPr lang="en-US" dirty="0"/>
                  <a:t>Study Week</a:t>
                </a:r>
              </a:p>
            </c:rich>
          </c:tx>
          <c:layout>
            <c:manualLayout>
              <c:xMode val="edge"/>
              <c:yMode val="edge"/>
              <c:x val="0.50154163021289011"/>
              <c:y val="0.93266313932980605"/>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crossAx val="2118982312"/>
        <c:crosses val="autoZero"/>
        <c:auto val="1"/>
        <c:lblAlgn val="ctr"/>
        <c:lblOffset val="0"/>
        <c:noMultiLvlLbl val="0"/>
      </c:catAx>
      <c:valAx>
        <c:axId val="2118982312"/>
        <c:scaling>
          <c:orientation val="minMax"/>
          <c:max val="100"/>
          <c:min val="0"/>
        </c:scaling>
        <c:delete val="0"/>
        <c:axPos val="l"/>
        <c:title>
          <c:tx>
            <c:rich>
              <a:bodyPr/>
              <a:lstStyle/>
              <a:p>
                <a:pPr>
                  <a:defRPr/>
                </a:pPr>
                <a:r>
                  <a:rPr lang="en-US"/>
                  <a:t>Percentage of Patients</a:t>
                </a:r>
              </a:p>
            </c:rich>
          </c:tx>
          <c:layout>
            <c:manualLayout>
              <c:xMode val="edge"/>
              <c:yMode val="edge"/>
              <c:x val="7.6260085544862461E-3"/>
              <c:y val="0.15704671594218239"/>
            </c:manualLayout>
          </c:layout>
          <c:overlay val="0"/>
          <c:spPr>
            <a:noFill/>
            <a:ln w="25400">
              <a:noFill/>
            </a:ln>
          </c:spPr>
        </c:title>
        <c:numFmt formatCode="General" sourceLinked="0"/>
        <c:majorTickMark val="out"/>
        <c:minorTickMark val="none"/>
        <c:tickLblPos val="nextTo"/>
        <c:spPr>
          <a:ln w="6350" cmpd="sng">
            <a:solidFill>
              <a:srgbClr val="000000"/>
            </a:solidFill>
          </a:ln>
        </c:spPr>
        <c:crossAx val="-2045114360"/>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032747642655779"/>
          <c:y val="7.3137202045428437E-2"/>
          <c:w val="0.26866603480120538"/>
          <c:h val="0.12187696331704499"/>
        </c:manualLayout>
      </c:layout>
      <c:overlay val="0"/>
      <c:spPr>
        <a:solidFill>
          <a:sysClr val="window" lastClr="FFFFFF"/>
        </a:solidFill>
        <a:ln w="6350">
          <a:solidFill>
            <a:srgbClr val="000000">
              <a:lumMod val="50000"/>
              <a:lumOff val="50000"/>
            </a:srgbClr>
          </a:solidFill>
        </a:ln>
      </c:spPr>
      <c:txPr>
        <a:bodyPr/>
        <a:lstStyle/>
        <a:p>
          <a:pPr>
            <a:defRPr sz="1600"/>
          </a:pPr>
          <a:endParaRPr lang="en-US"/>
        </a:p>
      </c:tx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805537821288"/>
          <c:y val="5.9352025441264285E-2"/>
          <c:w val="0.84865385070109478"/>
          <c:h val="0.79162521351497728"/>
        </c:manualLayout>
      </c:layout>
      <c:barChart>
        <c:barDir val="col"/>
        <c:grouping val="stacked"/>
        <c:varyColors val="0"/>
        <c:ser>
          <c:idx val="1"/>
          <c:order val="0"/>
          <c:tx>
            <c:strRef>
              <c:f>Sheet1!$C$1</c:f>
              <c:strCache>
                <c:ptCount val="1"/>
                <c:pt idx="0">
                  <c:v>HBs Ab &gt;1,000 mIU/mL</c:v>
                </c:pt>
              </c:strCache>
            </c:strRef>
          </c:tx>
          <c:spPr>
            <a:gradFill>
              <a:gsLst>
                <a:gs pos="0">
                  <a:srgbClr val="2A66A2">
                    <a:alpha val="74000"/>
                  </a:srgbClr>
                </a:gs>
                <a:gs pos="100000">
                  <a:srgbClr val="00B0F0">
                    <a:alpha val="50000"/>
                  </a:srgbClr>
                </a:gs>
              </a:gsLst>
              <a:lin ang="0" scaled="1"/>
            </a:gradFill>
            <a:ln w="6350">
              <a:noFill/>
            </a:ln>
            <a:effectLst/>
            <a:scene3d>
              <a:camera prst="orthographicFront"/>
              <a:lightRig rig="threePt" dir="t"/>
            </a:scene3d>
            <a:sp3d>
              <a:bevelT w="0" h="0"/>
            </a:sp3d>
          </c:spPr>
          <c:invertIfNegative val="0"/>
          <c:dLbls>
            <c:dLbl>
              <c:idx val="0"/>
              <c:layout>
                <c:manualLayout>
                  <c:x val="0"/>
                  <c:y val="-2.8218694885361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5-FE45-A217-EF64B0B5AF90}"/>
                </c:ext>
              </c:extLst>
            </c:dLbl>
            <c:spPr>
              <a:noFill/>
              <a:ln>
                <a:noFill/>
              </a:ln>
              <a:effectLst/>
            </c:spPr>
            <c:txPr>
              <a:bodyPr wrap="square" lIns="38100" tIns="19050" rIns="38100" bIns="19050" anchor="ctr">
                <a:spAutoFit/>
              </a:bodyPr>
              <a:lstStyle/>
              <a:p>
                <a:pPr>
                  <a:defRPr sz="13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Entry</c:v>
                </c:pt>
                <c:pt idx="1">
                  <c:v>Week 4</c:v>
                </c:pt>
                <c:pt idx="2">
                  <c:v>Week 8</c:v>
                </c:pt>
                <c:pt idx="3">
                  <c:v>Week 12</c:v>
                </c:pt>
                <c:pt idx="4">
                  <c:v>Week 24</c:v>
                </c:pt>
                <c:pt idx="5">
                  <c:v>Week 28 </c:v>
                </c:pt>
              </c:strCache>
            </c:strRef>
          </c:cat>
          <c:val>
            <c:numRef>
              <c:f>Sheet1!$C$2:$C$7</c:f>
              <c:numCache>
                <c:formatCode>General</c:formatCode>
                <c:ptCount val="6"/>
                <c:pt idx="0">
                  <c:v>0</c:v>
                </c:pt>
                <c:pt idx="1">
                  <c:v>5.5</c:v>
                </c:pt>
                <c:pt idx="2">
                  <c:v>11.6</c:v>
                </c:pt>
                <c:pt idx="3">
                  <c:v>15.3</c:v>
                </c:pt>
                <c:pt idx="4">
                  <c:v>27.9</c:v>
                </c:pt>
                <c:pt idx="5">
                  <c:v>83.8</c:v>
                </c:pt>
              </c:numCache>
            </c:numRef>
          </c:val>
          <c:extLst>
            <c:ext xmlns:c16="http://schemas.microsoft.com/office/drawing/2014/chart" uri="{C3380CC4-5D6E-409C-BE32-E72D297353CC}">
              <c16:uniqueId val="{00000000-6A94-A94C-BF55-2BD3546198D1}"/>
            </c:ext>
          </c:extLst>
        </c:ser>
        <c:ser>
          <c:idx val="0"/>
          <c:order val="1"/>
          <c:tx>
            <c:strRef>
              <c:f>Sheet1!$B$1</c:f>
              <c:strCache>
                <c:ptCount val="1"/>
                <c:pt idx="0">
                  <c:v>HBs Ab 10-1,000 mIU/mL</c:v>
                </c:pt>
              </c:strCache>
            </c:strRef>
          </c:tx>
          <c:spPr>
            <a:gradFill>
              <a:gsLst>
                <a:gs pos="100000">
                  <a:srgbClr val="AED081">
                    <a:alpha val="81176"/>
                  </a:srgbClr>
                </a:gs>
                <a:gs pos="0">
                  <a:srgbClr val="618A36">
                    <a:alpha val="74118"/>
                  </a:srgbClr>
                </a:gs>
              </a:gsLst>
              <a:lin ang="0" scaled="1"/>
            </a:gradFill>
            <a:ln w="6350">
              <a:noFill/>
            </a:ln>
            <a:effectLst/>
            <a:scene3d>
              <a:camera prst="orthographicFront"/>
              <a:lightRig rig="threePt" dir="t"/>
            </a:scene3d>
            <a:sp3d>
              <a:bevelT w="0" h="0"/>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C15-FE45-A217-EF64B0B5AF90}"/>
                </c:ext>
              </c:extLst>
            </c:dLbl>
            <c:spPr>
              <a:noFill/>
              <a:ln>
                <a:noFill/>
              </a:ln>
              <a:effectLst/>
            </c:spPr>
            <c:txPr>
              <a:bodyPr wrap="square" lIns="38100" tIns="19050" rIns="38100" bIns="19050" anchor="ctr">
                <a:spAutoFit/>
              </a:bodyPr>
              <a:lstStyle/>
              <a:p>
                <a:pPr>
                  <a:defRPr sz="13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Entry</c:v>
                </c:pt>
                <c:pt idx="1">
                  <c:v>Week 4</c:v>
                </c:pt>
                <c:pt idx="2">
                  <c:v>Week 8</c:v>
                </c:pt>
                <c:pt idx="3">
                  <c:v>Week 12</c:v>
                </c:pt>
                <c:pt idx="4">
                  <c:v>Week 24</c:v>
                </c:pt>
                <c:pt idx="5">
                  <c:v>Week 28 </c:v>
                </c:pt>
              </c:strCache>
            </c:strRef>
          </c:cat>
          <c:val>
            <c:numRef>
              <c:f>Sheet1!$B$2:$B$7</c:f>
              <c:numCache>
                <c:formatCode>General</c:formatCode>
                <c:ptCount val="6"/>
                <c:pt idx="0">
                  <c:v>0</c:v>
                </c:pt>
                <c:pt idx="1">
                  <c:v>24.7</c:v>
                </c:pt>
                <c:pt idx="2">
                  <c:v>75.400000000000006</c:v>
                </c:pt>
                <c:pt idx="3">
                  <c:v>79.2</c:v>
                </c:pt>
                <c:pt idx="4">
                  <c:v>70.599999999999994</c:v>
                </c:pt>
                <c:pt idx="5">
                  <c:v>16.2</c:v>
                </c:pt>
              </c:numCache>
            </c:numRef>
          </c:val>
          <c:extLst>
            <c:ext xmlns:c16="http://schemas.microsoft.com/office/drawing/2014/chart" uri="{C3380CC4-5D6E-409C-BE32-E72D297353CC}">
              <c16:uniqueId val="{00000001-9C03-FB4F-AE80-38C67409EEF9}"/>
            </c:ext>
          </c:extLst>
        </c:ser>
        <c:dLbls>
          <c:dLblPos val="ctr"/>
          <c:showLegendKey val="0"/>
          <c:showVal val="1"/>
          <c:showCatName val="0"/>
          <c:showSerName val="0"/>
          <c:showPercent val="0"/>
          <c:showBubbleSize val="0"/>
        </c:dLbls>
        <c:gapWidth val="75"/>
        <c:overlap val="100"/>
        <c:axId val="-2045114360"/>
        <c:axId val="2118982312"/>
      </c:barChart>
      <c:catAx>
        <c:axId val="-2045114360"/>
        <c:scaling>
          <c:orientation val="minMax"/>
        </c:scaling>
        <c:delete val="0"/>
        <c:axPos val="b"/>
        <c:title>
          <c:tx>
            <c:rich>
              <a:bodyPr/>
              <a:lstStyle/>
              <a:p>
                <a:pPr>
                  <a:defRPr/>
                </a:pPr>
                <a:r>
                  <a:rPr lang="en-US" dirty="0"/>
                  <a:t>Study Week</a:t>
                </a:r>
              </a:p>
            </c:rich>
          </c:tx>
          <c:layout>
            <c:manualLayout>
              <c:xMode val="edge"/>
              <c:yMode val="edge"/>
              <c:x val="0.527776240807737"/>
              <c:y val="0.93492063492063493"/>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crossAx val="2118982312"/>
        <c:crosses val="autoZero"/>
        <c:auto val="1"/>
        <c:lblAlgn val="ctr"/>
        <c:lblOffset val="0"/>
        <c:noMultiLvlLbl val="0"/>
      </c:catAx>
      <c:valAx>
        <c:axId val="2118982312"/>
        <c:scaling>
          <c:orientation val="minMax"/>
          <c:max val="100"/>
          <c:min val="0"/>
        </c:scaling>
        <c:delete val="0"/>
        <c:axPos val="l"/>
        <c:title>
          <c:tx>
            <c:rich>
              <a:bodyPr/>
              <a:lstStyle/>
              <a:p>
                <a:pPr>
                  <a:defRPr/>
                </a:pPr>
                <a:r>
                  <a:rPr lang="en-US"/>
                  <a:t>Percentage of Patients</a:t>
                </a:r>
              </a:p>
            </c:rich>
          </c:tx>
          <c:layout>
            <c:manualLayout>
              <c:xMode val="edge"/>
              <c:yMode val="edge"/>
              <c:x val="7.6260085544862461E-3"/>
              <c:y val="0.19892874501798385"/>
            </c:manualLayout>
          </c:layout>
          <c:overlay val="0"/>
          <c:spPr>
            <a:noFill/>
            <a:ln w="25400">
              <a:noFill/>
            </a:ln>
          </c:spPr>
        </c:title>
        <c:numFmt formatCode="General" sourceLinked="0"/>
        <c:majorTickMark val="out"/>
        <c:minorTickMark val="none"/>
        <c:tickLblPos val="nextTo"/>
        <c:spPr>
          <a:ln w="6350" cmpd="sng">
            <a:solidFill>
              <a:srgbClr val="000000"/>
            </a:solidFill>
          </a:ln>
        </c:spPr>
        <c:crossAx val="-2045114360"/>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351851851851852"/>
          <c:y val="7.8483245149911812E-2"/>
          <c:w val="0.2860625060756295"/>
          <c:h val="0.19550000694357653"/>
        </c:manualLayout>
      </c:layout>
      <c:overlay val="0"/>
      <c:spPr>
        <a:solidFill>
          <a:sysClr val="window" lastClr="FFFFFF"/>
        </a:solidFill>
        <a:ln w="6350">
          <a:solidFill>
            <a:srgbClr val="000000">
              <a:lumMod val="65000"/>
              <a:lumOff val="35000"/>
            </a:srgbClr>
          </a:solidFill>
        </a:ln>
      </c:sp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74028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1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57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478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9375" y="0"/>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67" name="Rectangle 3"/>
          <p:cNvSpPr>
            <a:spLocks noChangeArrowheads="1"/>
          </p:cNvSpPr>
          <p:nvPr/>
        </p:nvSpPr>
        <p:spPr bwMode="auto">
          <a:xfrm>
            <a:off x="3889375" y="9796463"/>
            <a:ext cx="2992438" cy="504825"/>
          </a:xfrm>
          <a:prstGeom prst="rect">
            <a:avLst/>
          </a:prstGeom>
          <a:noFill/>
          <a:ln w="12700">
            <a:noFill/>
            <a:miter lim="800000"/>
            <a:headEnd/>
            <a:tailEnd/>
          </a:ln>
        </p:spPr>
        <p:txBody>
          <a:bodyPr lIns="90488" tIns="44450" rIns="90488" bIns="44450" anchor="b">
            <a:prstTxWarp prst="textNoShape">
              <a:avLst/>
            </a:prstTxWarp>
          </a:bodyPr>
          <a:lstStyle/>
          <a:p>
            <a:pPr algn="r"/>
            <a:r>
              <a:rPr lang="en-US" sz="1200">
                <a:solidFill>
                  <a:srgbClr val="FFFFFF"/>
                </a:solidFill>
              </a:rPr>
              <a:t>1</a:t>
            </a:r>
          </a:p>
        </p:txBody>
      </p:sp>
      <p:sp>
        <p:nvSpPr>
          <p:cNvPr id="36868" name="Rectangle 4"/>
          <p:cNvSpPr>
            <a:spLocks noChangeArrowheads="1"/>
          </p:cNvSpPr>
          <p:nvPr/>
        </p:nvSpPr>
        <p:spPr bwMode="auto">
          <a:xfrm>
            <a:off x="0" y="9796463"/>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69" name="Rectangle 5"/>
          <p:cNvSpPr>
            <a:spLocks noChangeArrowheads="1"/>
          </p:cNvSpPr>
          <p:nvPr/>
        </p:nvSpPr>
        <p:spPr bwMode="auto">
          <a:xfrm>
            <a:off x="0" y="0"/>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70" name="Rectangle 6"/>
          <p:cNvSpPr>
            <a:spLocks noGrp="1" noRot="1" noChangeAspect="1" noChangeArrowheads="1"/>
          </p:cNvSpPr>
          <p:nvPr>
            <p:ph type="sldImg"/>
          </p:nvPr>
        </p:nvSpPr>
        <p:spPr>
          <a:xfrm>
            <a:off x="80963" y="857250"/>
            <a:ext cx="6697662" cy="3768725"/>
          </a:xfrm>
          <a:solidFill>
            <a:srgbClr val="FFFFFF"/>
          </a:solidFill>
          <a:ln cap="flat"/>
        </p:spPr>
      </p:sp>
      <p:sp>
        <p:nvSpPr>
          <p:cNvPr id="36871" name="Rectangle 7"/>
          <p:cNvSpPr>
            <a:spLocks noGrp="1" noChangeArrowheads="1"/>
          </p:cNvSpPr>
          <p:nvPr>
            <p:ph type="body" idx="1"/>
          </p:nvPr>
        </p:nvSpPr>
        <p:spPr>
          <a:xfrm>
            <a:off x="896938" y="4897438"/>
            <a:ext cx="5013325" cy="4645025"/>
          </a:xfrm>
          <a:noFill/>
          <a:ln w="9525"/>
        </p:spPr>
        <p:txBody>
          <a:bodyPr/>
          <a:lstStyle/>
          <a:p>
            <a:endParaRPr lang="en-US" dirty="0">
              <a:latin typeface="Times New Roman"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156624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9375" y="0"/>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67" name="Rectangle 3"/>
          <p:cNvSpPr>
            <a:spLocks noChangeArrowheads="1"/>
          </p:cNvSpPr>
          <p:nvPr/>
        </p:nvSpPr>
        <p:spPr bwMode="auto">
          <a:xfrm>
            <a:off x="3889375" y="9796463"/>
            <a:ext cx="2992438" cy="504825"/>
          </a:xfrm>
          <a:prstGeom prst="rect">
            <a:avLst/>
          </a:prstGeom>
          <a:noFill/>
          <a:ln w="12700">
            <a:noFill/>
            <a:miter lim="800000"/>
            <a:headEnd/>
            <a:tailEnd/>
          </a:ln>
        </p:spPr>
        <p:txBody>
          <a:bodyPr lIns="90488" tIns="44450" rIns="90488" bIns="44450" anchor="b">
            <a:prstTxWarp prst="textNoShape">
              <a:avLst/>
            </a:prstTxWarp>
          </a:bodyPr>
          <a:lstStyle/>
          <a:p>
            <a:pPr algn="r"/>
            <a:r>
              <a:rPr lang="en-US" sz="1200">
                <a:solidFill>
                  <a:srgbClr val="FFFFFF"/>
                </a:solidFill>
              </a:rPr>
              <a:t>1</a:t>
            </a:r>
          </a:p>
        </p:txBody>
      </p:sp>
      <p:sp>
        <p:nvSpPr>
          <p:cNvPr id="36868" name="Rectangle 4"/>
          <p:cNvSpPr>
            <a:spLocks noChangeArrowheads="1"/>
          </p:cNvSpPr>
          <p:nvPr/>
        </p:nvSpPr>
        <p:spPr bwMode="auto">
          <a:xfrm>
            <a:off x="0" y="9796463"/>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69" name="Rectangle 5"/>
          <p:cNvSpPr>
            <a:spLocks noChangeArrowheads="1"/>
          </p:cNvSpPr>
          <p:nvPr/>
        </p:nvSpPr>
        <p:spPr bwMode="auto">
          <a:xfrm>
            <a:off x="0" y="0"/>
            <a:ext cx="2992438" cy="504825"/>
          </a:xfrm>
          <a:prstGeom prst="rect">
            <a:avLst/>
          </a:prstGeom>
          <a:noFill/>
          <a:ln w="12700">
            <a:noFill/>
            <a:miter lim="800000"/>
            <a:headEnd/>
            <a:tailEnd/>
          </a:ln>
        </p:spPr>
        <p:txBody>
          <a:bodyPr>
            <a:prstTxWarp prst="textNoShape">
              <a:avLst/>
            </a:prstTxWarp>
          </a:bodyPr>
          <a:lstStyle/>
          <a:p>
            <a:endParaRPr lang="en-US"/>
          </a:p>
        </p:txBody>
      </p:sp>
      <p:sp>
        <p:nvSpPr>
          <p:cNvPr id="36870" name="Rectangle 6"/>
          <p:cNvSpPr>
            <a:spLocks noGrp="1" noRot="1" noChangeAspect="1" noChangeArrowheads="1"/>
          </p:cNvSpPr>
          <p:nvPr>
            <p:ph type="sldImg"/>
          </p:nvPr>
        </p:nvSpPr>
        <p:spPr>
          <a:xfrm>
            <a:off x="80963" y="857250"/>
            <a:ext cx="6697662" cy="3768725"/>
          </a:xfrm>
          <a:solidFill>
            <a:srgbClr val="FFFFFF"/>
          </a:solidFill>
          <a:ln cap="flat"/>
        </p:spPr>
      </p:sp>
      <p:sp>
        <p:nvSpPr>
          <p:cNvPr id="36871" name="Rectangle 7"/>
          <p:cNvSpPr>
            <a:spLocks noGrp="1" noChangeArrowheads="1"/>
          </p:cNvSpPr>
          <p:nvPr>
            <p:ph type="body" idx="1"/>
          </p:nvPr>
        </p:nvSpPr>
        <p:spPr>
          <a:xfrm>
            <a:off x="896938" y="4897438"/>
            <a:ext cx="5013325" cy="4645025"/>
          </a:xfrm>
          <a:noFill/>
          <a:ln w="9525"/>
        </p:spPr>
        <p:txBody>
          <a:bodyPr/>
          <a:lstStyle/>
          <a:p>
            <a:endParaRPr lang="en-US" dirty="0">
              <a:latin typeface="Times New Roman"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285948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03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47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0463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394736287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43D4E2-247F-A841-4463-2BB564117BAF}"/>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 name="Picture 2" descr="AETC_Program-color-outline-01.png">
            <a:extLst>
              <a:ext uri="{FF2B5EF4-FFF2-40B4-BE49-F238E27FC236}">
                <a16:creationId xmlns:a16="http://schemas.microsoft.com/office/drawing/2014/main" id="{5D6832C7-D92B-47BD-1429-DD6CDB056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 name="Logo Stacked V2">
            <a:extLst>
              <a:ext uri="{FF2B5EF4-FFF2-40B4-BE49-F238E27FC236}">
                <a16:creationId xmlns:a16="http://schemas.microsoft.com/office/drawing/2014/main" id="{E959C999-8FB4-AC6B-D5F1-82358D2695CD}"/>
              </a:ext>
            </a:extLst>
          </p:cNvPr>
          <p:cNvGrpSpPr>
            <a:grpSpLocks noChangeAspect="1"/>
          </p:cNvGrpSpPr>
          <p:nvPr userDrawn="1"/>
        </p:nvGrpSpPr>
        <p:grpSpPr>
          <a:xfrm>
            <a:off x="3376350" y="3803044"/>
            <a:ext cx="2404630" cy="563949"/>
            <a:chOff x="680865" y="3439338"/>
            <a:chExt cx="4686473" cy="1068091"/>
          </a:xfrm>
        </p:grpSpPr>
        <p:pic>
          <p:nvPicPr>
            <p:cNvPr id="5" name="Logomark V2">
              <a:extLst>
                <a:ext uri="{FF2B5EF4-FFF2-40B4-BE49-F238E27FC236}">
                  <a16:creationId xmlns:a16="http://schemas.microsoft.com/office/drawing/2014/main" id="{43C9D2B4-9017-5503-AE0F-1E86B81DF0C9}"/>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6" name="Nat HIV Cur logo type stacked">
              <a:extLst>
                <a:ext uri="{FF2B5EF4-FFF2-40B4-BE49-F238E27FC236}">
                  <a16:creationId xmlns:a16="http://schemas.microsoft.com/office/drawing/2014/main" id="{79AAA010-074D-57A5-2BB7-34C0FCA9616E}"/>
                </a:ext>
              </a:extLst>
            </p:cNvPr>
            <p:cNvGrpSpPr>
              <a:grpSpLocks noChangeAspect="1"/>
            </p:cNvGrpSpPr>
            <p:nvPr/>
          </p:nvGrpSpPr>
          <p:grpSpPr bwMode="auto">
            <a:xfrm>
              <a:off x="1898650" y="3455065"/>
              <a:ext cx="3468688" cy="1036638"/>
              <a:chOff x="1196" y="1585"/>
              <a:chExt cx="2185" cy="653"/>
            </a:xfrm>
          </p:grpSpPr>
          <p:sp>
            <p:nvSpPr>
              <p:cNvPr id="7" name="Freeform 5">
                <a:extLst>
                  <a:ext uri="{FF2B5EF4-FFF2-40B4-BE49-F238E27FC236}">
                    <a16:creationId xmlns:a16="http://schemas.microsoft.com/office/drawing/2014/main" id="{8182A7FF-98ED-DF1C-B875-BA8707C5B1D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6">
                <a:extLst>
                  <a:ext uri="{FF2B5EF4-FFF2-40B4-BE49-F238E27FC236}">
                    <a16:creationId xmlns:a16="http://schemas.microsoft.com/office/drawing/2014/main" id="{51BB702F-C7BB-022F-D3DD-B7300F98D28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7">
                <a:extLst>
                  <a:ext uri="{FF2B5EF4-FFF2-40B4-BE49-F238E27FC236}">
                    <a16:creationId xmlns:a16="http://schemas.microsoft.com/office/drawing/2014/main" id="{160D58A7-1C8E-754F-11B3-317209D98BB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8">
                <a:extLst>
                  <a:ext uri="{FF2B5EF4-FFF2-40B4-BE49-F238E27FC236}">
                    <a16:creationId xmlns:a16="http://schemas.microsoft.com/office/drawing/2014/main" id="{05F728AC-929B-7959-5D26-16F988F695C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9">
                <a:extLst>
                  <a:ext uri="{FF2B5EF4-FFF2-40B4-BE49-F238E27FC236}">
                    <a16:creationId xmlns:a16="http://schemas.microsoft.com/office/drawing/2014/main" id="{67A8028F-4BCD-8BC9-4C35-33901A9EAC6B}"/>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0">
                <a:extLst>
                  <a:ext uri="{FF2B5EF4-FFF2-40B4-BE49-F238E27FC236}">
                    <a16:creationId xmlns:a16="http://schemas.microsoft.com/office/drawing/2014/main" id="{7C366605-7D3A-6145-C758-96414DB5A36B}"/>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1">
                <a:extLst>
                  <a:ext uri="{FF2B5EF4-FFF2-40B4-BE49-F238E27FC236}">
                    <a16:creationId xmlns:a16="http://schemas.microsoft.com/office/drawing/2014/main" id="{673FEFD2-0F27-F487-8937-B93D3B911DD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2">
                <a:extLst>
                  <a:ext uri="{FF2B5EF4-FFF2-40B4-BE49-F238E27FC236}">
                    <a16:creationId xmlns:a16="http://schemas.microsoft.com/office/drawing/2014/main" id="{C0652405-AE64-AD97-2C31-DD6B88D6FD03}"/>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3">
                <a:extLst>
                  <a:ext uri="{FF2B5EF4-FFF2-40B4-BE49-F238E27FC236}">
                    <a16:creationId xmlns:a16="http://schemas.microsoft.com/office/drawing/2014/main" id="{904122CB-DEAE-50B3-4DD0-2862177BB70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4">
                <a:extLst>
                  <a:ext uri="{FF2B5EF4-FFF2-40B4-BE49-F238E27FC236}">
                    <a16:creationId xmlns:a16="http://schemas.microsoft.com/office/drawing/2014/main" id="{51E8BB0A-060B-7151-FC32-BDEEB2AA7C4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5">
                <a:extLst>
                  <a:ext uri="{FF2B5EF4-FFF2-40B4-BE49-F238E27FC236}">
                    <a16:creationId xmlns:a16="http://schemas.microsoft.com/office/drawing/2014/main" id="{6086CB45-4DCA-4D4A-2234-FA990D4154E4}"/>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6">
                <a:extLst>
                  <a:ext uri="{FF2B5EF4-FFF2-40B4-BE49-F238E27FC236}">
                    <a16:creationId xmlns:a16="http://schemas.microsoft.com/office/drawing/2014/main" id="{23FA88C8-1C10-FA7A-DE82-EA33F8B681B6}"/>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7">
                <a:extLst>
                  <a:ext uri="{FF2B5EF4-FFF2-40B4-BE49-F238E27FC236}">
                    <a16:creationId xmlns:a16="http://schemas.microsoft.com/office/drawing/2014/main" id="{70200634-2517-2950-A0AC-154544C9D204}"/>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8">
                <a:extLst>
                  <a:ext uri="{FF2B5EF4-FFF2-40B4-BE49-F238E27FC236}">
                    <a16:creationId xmlns:a16="http://schemas.microsoft.com/office/drawing/2014/main" id="{810BA6A1-5000-6DEF-8AD2-428E33BC288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9">
                <a:extLst>
                  <a:ext uri="{FF2B5EF4-FFF2-40B4-BE49-F238E27FC236}">
                    <a16:creationId xmlns:a16="http://schemas.microsoft.com/office/drawing/2014/main" id="{8B740DAC-70A5-CF31-12F2-6FF85AD4F534}"/>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20">
                <a:extLst>
                  <a:ext uri="{FF2B5EF4-FFF2-40B4-BE49-F238E27FC236}">
                    <a16:creationId xmlns:a16="http://schemas.microsoft.com/office/drawing/2014/main" id="{9FCBB043-E193-6211-319A-7309AE7DF43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21">
                <a:extLst>
                  <a:ext uri="{FF2B5EF4-FFF2-40B4-BE49-F238E27FC236}">
                    <a16:creationId xmlns:a16="http://schemas.microsoft.com/office/drawing/2014/main" id="{F3C3F979-0EC3-3CF1-09DD-6AD734105953}"/>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22">
                <a:extLst>
                  <a:ext uri="{FF2B5EF4-FFF2-40B4-BE49-F238E27FC236}">
                    <a16:creationId xmlns:a16="http://schemas.microsoft.com/office/drawing/2014/main" id="{5600BBB6-BA27-12F1-ABDD-CC07FB67DBAD}"/>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23">
                <a:extLst>
                  <a:ext uri="{FF2B5EF4-FFF2-40B4-BE49-F238E27FC236}">
                    <a16:creationId xmlns:a16="http://schemas.microsoft.com/office/drawing/2014/main" id="{EE116953-AA9E-A9EE-D665-0C86D832E912}"/>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
                <a:extLst>
                  <a:ext uri="{FF2B5EF4-FFF2-40B4-BE49-F238E27FC236}">
                    <a16:creationId xmlns:a16="http://schemas.microsoft.com/office/drawing/2014/main" id="{C89516CA-E1CD-B224-6660-921DBCCAA52B}"/>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5">
                <a:extLst>
                  <a:ext uri="{FF2B5EF4-FFF2-40B4-BE49-F238E27FC236}">
                    <a16:creationId xmlns:a16="http://schemas.microsoft.com/office/drawing/2014/main" id="{02FC9E30-5683-AB7A-73C9-E7B80C884DDA}"/>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29" name="Picture 28">
            <a:extLst>
              <a:ext uri="{FF2B5EF4-FFF2-40B4-BE49-F238E27FC236}">
                <a16:creationId xmlns:a16="http://schemas.microsoft.com/office/drawing/2014/main" id="{74EC2E85-89FD-DE91-69E2-837CC5ECE07C}"/>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335811451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113" y="693142"/>
            <a:ext cx="9154751" cy="3736555"/>
          </a:xfrm>
          <a:prstGeom prst="rect">
            <a:avLst/>
          </a:prstGeom>
          <a:noFill/>
          <a:ln>
            <a:noFill/>
          </a:ln>
          <a:effectLst/>
        </p:spPr>
      </p:pic>
      <p:sp>
        <p:nvSpPr>
          <p:cNvPr id="282" name="Title 1"/>
          <p:cNvSpPr>
            <a:spLocks noGrp="1"/>
          </p:cNvSpPr>
          <p:nvPr>
            <p:ph type="ctrTitle" hasCustomPrompt="1"/>
          </p:nvPr>
        </p:nvSpPr>
        <p:spPr>
          <a:xfrm>
            <a:off x="438220"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7" y="2395531"/>
            <a:ext cx="8221886" cy="1234440"/>
          </a:xfrm>
          <a:prstGeom prst="rect">
            <a:avLst/>
          </a:prstGeom>
        </p:spPr>
        <p:txBody>
          <a:bodyPr lIns="91440" tIns="91440" rIns="91440" bIns="91440" anchor="ctr" anchorCtr="0">
            <a:noAutofit/>
          </a:bodyPr>
          <a:lstStyle>
            <a:lvl1pPr marL="0" indent="0" algn="l">
              <a:lnSpc>
                <a:spcPts val="1950"/>
              </a:lnSpc>
              <a:spcBef>
                <a:spcPts val="0"/>
              </a:spcBef>
              <a:spcAft>
                <a:spcPts val="0"/>
              </a:spcAft>
              <a:buNone/>
              <a:defRPr sz="165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p:nvCxnSpPr>
        <p:spPr>
          <a:xfrm>
            <a:off x="2"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DD80A1B7-010A-0B4D-A62C-032707EFB1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6741" y="69448"/>
            <a:ext cx="1680833" cy="569567"/>
          </a:xfrm>
          <a:prstGeom prst="rect">
            <a:avLst/>
          </a:prstGeom>
        </p:spPr>
      </p:pic>
      <p:pic>
        <p:nvPicPr>
          <p:cNvPr id="3" name="Picture 2">
            <a:extLst>
              <a:ext uri="{FF2B5EF4-FFF2-40B4-BE49-F238E27FC236}">
                <a16:creationId xmlns:a16="http://schemas.microsoft.com/office/drawing/2014/main" id="{280694C1-A3FA-F24A-A383-41A5B40CF8A3}"/>
              </a:ext>
            </a:extLst>
          </p:cNvPr>
          <p:cNvPicPr>
            <a:picLocks noChangeAspect="1"/>
          </p:cNvPicPr>
          <p:nvPr userDrawn="1"/>
        </p:nvPicPr>
        <p:blipFill>
          <a:blip r:embed="rId4"/>
          <a:stretch>
            <a:fillRect/>
          </a:stretch>
        </p:blipFill>
        <p:spPr>
          <a:xfrm>
            <a:off x="8103547" y="4535204"/>
            <a:ext cx="941665" cy="463943"/>
          </a:xfrm>
          <a:prstGeom prst="rect">
            <a:avLst/>
          </a:prstGeom>
        </p:spPr>
      </p:pic>
    </p:spTree>
    <p:extLst>
      <p:ext uri="{BB962C8B-B14F-4D97-AF65-F5344CB8AC3E}">
        <p14:creationId xmlns:p14="http://schemas.microsoft.com/office/powerpoint/2010/main" val="669043872"/>
      </p:ext>
    </p:extLst>
  </p:cSld>
  <p:clrMapOvr>
    <a:masterClrMapping/>
  </p:clrMapOvr>
  <p:transition spd="slow"/>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66" name="Rectangle 65"/>
          <p:cNvSpPr/>
          <p:nvPr/>
        </p:nvSpPr>
        <p:spPr>
          <a:xfrm>
            <a:off x="0" y="925695"/>
            <a:ext cx="9162288" cy="42130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7" name="Rectangle 56"/>
          <p:cNvSpPr/>
          <p:nvPr/>
        </p:nvSpPr>
        <p:spPr>
          <a:xfrm>
            <a:off x="323850" y="269272"/>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100" baseline="0">
                <a:solidFill>
                  <a:schemeClr val="bg1"/>
                </a:solidFill>
                <a:latin typeface="Arial"/>
                <a:cs typeface="Arial"/>
              </a:defRPr>
            </a:lvl1pPr>
          </a:lstStyle>
          <a:p>
            <a:r>
              <a:rPr lang="en-US" dirty="0"/>
              <a:t>[List any potential conflicts of interest or relationships </a:t>
            </a:r>
            <a:br>
              <a:rPr lang="en-US" dirty="0"/>
            </a:br>
            <a:r>
              <a:rPr lang="en-US" dirty="0"/>
              <a:t>(such as affiliation with a pharmaceutical company via a speakers bureau or grant funding, etc.)]</a:t>
            </a:r>
            <a:br>
              <a:rPr lang="en-US" dirty="0"/>
            </a:br>
            <a:br>
              <a:rPr lang="en-US" dirty="0"/>
            </a:br>
            <a:r>
              <a:rPr lang="en-US" dirty="0"/>
              <a:t>All relevant financial relationships have been mitigated.</a:t>
            </a:r>
            <a:br>
              <a:rPr lang="en-US" dirty="0"/>
            </a:br>
            <a:br>
              <a:rPr lang="en-US" dirty="0"/>
            </a:br>
            <a:r>
              <a:rPr lang="en-US"/>
              <a:t>[If </a:t>
            </a:r>
            <a:r>
              <a:rPr lang="en-US" dirty="0"/>
              <a:t>none, list: “No conflicts of interest or relationships to disclose</a:t>
            </a:r>
            <a:r>
              <a:rPr lang="en-US"/>
              <a:t>.” ]</a:t>
            </a:r>
            <a:endParaRPr lang="en-US" dirty="0"/>
          </a:p>
        </p:txBody>
      </p:sp>
      <p:cxnSp>
        <p:nvCxnSpPr>
          <p:cNvPr id="9" name="Straight Connector 8"/>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86BD056-5CED-D148-A598-283310ACCB48}"/>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5497" y="4766310"/>
            <a:ext cx="678942" cy="363474"/>
          </a:xfrm>
          <a:prstGeom prst="rect">
            <a:avLst/>
          </a:prstGeom>
        </p:spPr>
      </p:pic>
    </p:spTree>
    <p:extLst>
      <p:ext uri="{BB962C8B-B14F-4D97-AF65-F5344CB8AC3E}">
        <p14:creationId xmlns:p14="http://schemas.microsoft.com/office/powerpoint/2010/main" val="1914537121"/>
      </p:ext>
    </p:extLst>
  </p:cSld>
  <p:clrMapOvr>
    <a:masterClrMapping/>
  </p:clrMapOvr>
  <p:transition spd="slow"/>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 Blue_Text Slide">
    <p:spTree>
      <p:nvGrpSpPr>
        <p:cNvPr id="1" name=""/>
        <p:cNvGrpSpPr/>
        <p:nvPr/>
      </p:nvGrpSpPr>
      <p:grpSpPr>
        <a:xfrm>
          <a:off x="0" y="0"/>
          <a:ext cx="0" cy="0"/>
          <a:chOff x="0" y="0"/>
          <a:chExt cx="0" cy="0"/>
        </a:xfrm>
      </p:grpSpPr>
      <p:sp>
        <p:nvSpPr>
          <p:cNvPr id="9" name="Rectangle 8"/>
          <p:cNvSpPr/>
          <p:nvPr userDrawn="1"/>
        </p:nvSpPr>
        <p:spPr>
          <a:xfrm>
            <a:off x="0" y="936278"/>
            <a:ext cx="9162288" cy="42130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1"/>
              </a:buClr>
              <a:buSzPct val="110000"/>
              <a:buFont typeface="Arial"/>
              <a:buChar char="•"/>
              <a:defRPr sz="1800" baseline="0">
                <a:solidFill>
                  <a:schemeClr val="bg1"/>
                </a:solidFill>
              </a:defRPr>
            </a:lvl1pPr>
            <a:lvl2pPr marL="462915" marR="0" indent="-171450" algn="l" defTabSz="685800" rtl="0" eaLnBrk="1" fontAlgn="auto" latinLnBrk="0" hangingPunct="1">
              <a:lnSpc>
                <a:spcPct val="100000"/>
              </a:lnSpc>
              <a:spcBef>
                <a:spcPts val="300"/>
              </a:spcBef>
              <a:spcAft>
                <a:spcPts val="0"/>
              </a:spcAft>
              <a:buClr>
                <a:schemeClr val="bg1"/>
              </a:buClr>
              <a:buSzPct val="85000"/>
              <a:buFont typeface="Arial" panose="020B0604020202020204" pitchFamily="34" charset="0"/>
              <a:buChar char="•"/>
              <a:tabLst/>
              <a:defRPr sz="1650" baseline="0">
                <a:solidFill>
                  <a:schemeClr val="bg1"/>
                </a:solidFill>
              </a:defRPr>
            </a:lvl2pPr>
            <a:lvl3pPr marL="720090" indent="-102870">
              <a:lnSpc>
                <a:spcPct val="100000"/>
              </a:lnSpc>
              <a:spcBef>
                <a:spcPts val="300"/>
              </a:spcBef>
              <a:buClr>
                <a:schemeClr val="bg1"/>
              </a:buClr>
              <a:buSzPct val="70000"/>
              <a:buFont typeface="Arial" panose="020B0604020202020204" pitchFamily="34" charset="0"/>
              <a:buChar char="•"/>
              <a:defRPr sz="1500" baseline="0">
                <a:solidFill>
                  <a:schemeClr val="bg1"/>
                </a:solidFill>
              </a:defRPr>
            </a:lvl3pPr>
            <a:lvl4pPr marL="1243013" indent="-214313">
              <a:buClr>
                <a:schemeClr val="bg1"/>
              </a:buClr>
              <a:buFont typeface="Arial" panose="020B0604020202020204" pitchFamily="34" charset="0"/>
              <a:buChar char="•"/>
              <a:defRPr sz="1350" baseline="0">
                <a:solidFill>
                  <a:schemeClr val="bg1"/>
                </a:solidFill>
              </a:defRPr>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2nd level</a:t>
            </a:r>
          </a:p>
          <a:p>
            <a:pPr lvl="2"/>
            <a:r>
              <a:rPr lang="en-US" dirty="0"/>
              <a:t>3rd level</a:t>
            </a:r>
          </a:p>
          <a:p>
            <a:pPr lvl="3"/>
            <a:r>
              <a:rPr lang="en-US" dirty="0"/>
              <a:t>4th level</a:t>
            </a:r>
          </a:p>
        </p:txBody>
      </p:sp>
      <p:cxnSp>
        <p:nvCxnSpPr>
          <p:cNvPr id="32" name="Straight Connector 31"/>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6B98C43-CD95-164D-BACC-C09A36D27B3B}"/>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2198" y="4764120"/>
            <a:ext cx="678942" cy="362654"/>
          </a:xfrm>
          <a:prstGeom prst="rect">
            <a:avLst/>
          </a:prstGeom>
        </p:spPr>
      </p:pic>
    </p:spTree>
    <p:extLst>
      <p:ext uri="{BB962C8B-B14F-4D97-AF65-F5344CB8AC3E}">
        <p14:creationId xmlns:p14="http://schemas.microsoft.com/office/powerpoint/2010/main" val="3423555700"/>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4"/>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cxnSp>
        <p:nvCxnSpPr>
          <p:cNvPr id="9" name="Straight Connector 8"/>
          <p:cNvCxnSpPr/>
          <p:nvPr/>
        </p:nvCxnSpPr>
        <p:spPr>
          <a:xfrm>
            <a:off x="2"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ackground.jpg">
            <a:extLst>
              <a:ext uri="{FF2B5EF4-FFF2-40B4-BE49-F238E27FC236}">
                <a16:creationId xmlns:a16="http://schemas.microsoft.com/office/drawing/2014/main" id="{E7866DBB-7583-3B4A-AE24-CCEB521FE9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flipH="1">
            <a:off x="-1" y="3769156"/>
            <a:ext cx="9162289" cy="1374344"/>
          </a:xfrm>
          <a:prstGeom prst="rect">
            <a:avLst/>
          </a:prstGeom>
        </p:spPr>
      </p:pic>
      <p:pic>
        <p:nvPicPr>
          <p:cNvPr id="12" name="Picture 11">
            <a:extLst>
              <a:ext uri="{FF2B5EF4-FFF2-40B4-BE49-F238E27FC236}">
                <a16:creationId xmlns:a16="http://schemas.microsoft.com/office/drawing/2014/main" id="{7AE2D489-6A0E-914C-86F3-144575F411CD}"/>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3824" y="4776820"/>
            <a:ext cx="678942" cy="363474"/>
          </a:xfrm>
          <a:prstGeom prst="rect">
            <a:avLst/>
          </a:prstGeom>
        </p:spPr>
      </p:pic>
    </p:spTree>
    <p:extLst>
      <p:ext uri="{BB962C8B-B14F-4D97-AF65-F5344CB8AC3E}">
        <p14:creationId xmlns:p14="http://schemas.microsoft.com/office/powerpoint/2010/main" val="1824886777"/>
      </p:ext>
    </p:extLst>
  </p:cSld>
  <p:clrMapOvr>
    <a:masterClrMapping/>
  </p:clrMapOvr>
  <p:transition spd="slow"/>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5493" y="4766007"/>
            <a:ext cx="678942" cy="363474"/>
          </a:xfrm>
          <a:prstGeom prst="rect">
            <a:avLst/>
          </a:prstGeom>
        </p:spPr>
      </p:pic>
    </p:spTree>
    <p:extLst>
      <p:ext uri="{BB962C8B-B14F-4D97-AF65-F5344CB8AC3E}">
        <p14:creationId xmlns:p14="http://schemas.microsoft.com/office/powerpoint/2010/main" val="675071249"/>
      </p:ext>
    </p:extLst>
  </p:cSld>
  <p:clrMapOvr>
    <a:masterClrMapping/>
  </p:clrMapOvr>
  <p:transition spd="slow"/>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04510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p:txBody>
      </p:sp>
      <p:cxnSp>
        <p:nvCxnSpPr>
          <p:cNvPr id="32" name="Straight Connector 31"/>
          <p:cNvCxnSpPr/>
          <p:nvPr/>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200" b="1"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6037316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57" r:id="rId22"/>
    <p:sldLayoutId id="2147483759" r:id="rId23"/>
    <p:sldLayoutId id="2147483760" r:id="rId24"/>
    <p:sldLayoutId id="2147483762" r:id="rId25"/>
    <p:sldLayoutId id="2147483763" r:id="rId26"/>
    <p:sldLayoutId id="2147483764" r:id="rId27"/>
    <p:sldLayoutId id="2147483766" r:id="rId28"/>
    <p:sldLayoutId id="2147483767" r:id="rId29"/>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latin typeface="Arial" panose="020B0604020202020204" pitchFamily="34" charset="0"/>
                <a:cs typeface="Arial" panose="020B0604020202020204" pitchFamily="34" charset="0"/>
              </a:rPr>
              <a:t>ID Week 2022 Report Back</a:t>
            </a:r>
          </a:p>
        </p:txBody>
      </p:sp>
      <p:sp>
        <p:nvSpPr>
          <p:cNvPr id="4" name="Text Placeholder 3">
            <a:extLst>
              <a:ext uri="{FF2B5EF4-FFF2-40B4-BE49-F238E27FC236}">
                <a16:creationId xmlns:a16="http://schemas.microsoft.com/office/drawing/2014/main" id="{1F25142C-168B-8648-8E96-0D2DEB8BE044}"/>
              </a:ext>
            </a:extLst>
          </p:cNvPr>
          <p:cNvSpPr>
            <a:spLocks noGrp="1"/>
          </p:cNvSpPr>
          <p:nvPr>
            <p:ph type="body" sz="quarter" idx="14"/>
          </p:nvPr>
        </p:nvSpPr>
        <p:spPr/>
        <p:txBody>
          <a:bodyPr/>
          <a:lstStyle/>
          <a:p>
            <a:r>
              <a:rPr lang="en-US" dirty="0"/>
              <a:t>Last Updated: December 19, 2022 </a:t>
            </a:r>
          </a:p>
        </p:txBody>
      </p:sp>
      <p:sp>
        <p:nvSpPr>
          <p:cNvPr id="3" name="Text Placeholder 2"/>
          <p:cNvSpPr>
            <a:spLocks noGrp="1"/>
          </p:cNvSpPr>
          <p:nvPr>
            <p:ph type="body" sz="quarter" idx="18"/>
          </p:nvPr>
        </p:nvSpPr>
        <p:spPr/>
        <p:txBody>
          <a:bodyPr/>
          <a:lstStyle/>
          <a:p>
            <a:r>
              <a:rPr lang="en-US" sz="1500" dirty="0">
                <a:latin typeface="Arial" panose="020B0604020202020204" pitchFamily="34" charset="0"/>
                <a:cs typeface="Arial" panose="020B0604020202020204" pitchFamily="34" charset="0"/>
              </a:rPr>
              <a:t>Jehan Budak, MD</a:t>
            </a:r>
          </a:p>
          <a:p>
            <a:r>
              <a:rPr lang="en-US" sz="1500" dirty="0">
                <a:latin typeface="Arial" panose="020B0604020202020204" pitchFamily="34" charset="0"/>
                <a:cs typeface="Arial" panose="020B0604020202020204" pitchFamily="34" charset="0"/>
              </a:rPr>
              <a:t>Assistant Professor</a:t>
            </a:r>
          </a:p>
          <a:p>
            <a:r>
              <a:rPr lang="en-US" sz="1500" dirty="0">
                <a:latin typeface="Arial" panose="020B0604020202020204" pitchFamily="34" charset="0"/>
                <a:cs typeface="Arial" panose="020B0604020202020204" pitchFamily="34" charset="0"/>
              </a:rPr>
              <a:t>Division of Infectious Diseases</a:t>
            </a:r>
          </a:p>
          <a:p>
            <a:r>
              <a:rPr lang="en-US" sz="1500" dirty="0">
                <a:latin typeface="Arial" panose="020B0604020202020204" pitchFamily="34" charset="0"/>
                <a:cs typeface="Arial" panose="020B0604020202020204" pitchFamily="34" charset="0"/>
              </a:rPr>
              <a:t>University of Washington</a:t>
            </a:r>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5925213" y="-252547"/>
            <a:ext cx="593133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Tree>
    <p:extLst>
      <p:ext uri="{BB962C8B-B14F-4D97-AF65-F5344CB8AC3E}">
        <p14:creationId xmlns:p14="http://schemas.microsoft.com/office/powerpoint/2010/main" val="1036818162"/>
      </p:ext>
    </p:extLst>
  </p:cSld>
  <p:clrMapOvr>
    <a:masterClrMapping/>
  </p:clrMapOvr>
  <p:transition spd="slow" advTm="1434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182204417"/>
              </p:ext>
            </p:extLst>
          </p:nvPr>
        </p:nvGraphicFramePr>
        <p:xfrm>
          <a:off x="457200" y="1130157"/>
          <a:ext cx="8229600" cy="364657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20"/>
          <p:cNvSpPr>
            <a:spLocks noGrp="1"/>
          </p:cNvSpPr>
          <p:nvPr>
            <p:ph type="body" sz="quarter" idx="14"/>
          </p:nvPr>
        </p:nvSpPr>
        <p:spPr/>
        <p:txBody>
          <a:bodyPr/>
          <a:lstStyle/>
          <a:p>
            <a:r>
              <a:rPr lang="en-US" dirty="0"/>
              <a:t>Source: Marks K, et al. ID Week. October 19-23, 2022; Washington, D.C. Poster LB749. </a:t>
            </a:r>
          </a:p>
        </p:txBody>
      </p:sp>
      <p:sp>
        <p:nvSpPr>
          <p:cNvPr id="3" name="Title 2">
            <a:extLst>
              <a:ext uri="{FF2B5EF4-FFF2-40B4-BE49-F238E27FC236}">
                <a16:creationId xmlns:a16="http://schemas.microsoft.com/office/drawing/2014/main" id="{BCB326DC-3ED6-DE41-3B17-728D6C3DC71B}"/>
              </a:ext>
            </a:extLst>
          </p:cNvPr>
          <p:cNvSpPr>
            <a:spLocks noGrp="1"/>
          </p:cNvSpPr>
          <p:nvPr>
            <p:ph type="title"/>
          </p:nvPr>
        </p:nvSpPr>
        <p:spPr/>
        <p:txBody>
          <a:bodyPr>
            <a:normAutofit fontScale="90000"/>
          </a:bodyPr>
          <a:lstStyle/>
          <a:p>
            <a:r>
              <a:rPr lang="en-US" dirty="0" err="1"/>
              <a:t>BEe-HIVe</a:t>
            </a:r>
            <a:r>
              <a:rPr lang="en-US" dirty="0"/>
              <a:t> Arm B Results: </a:t>
            </a:r>
            <a:r>
              <a:rPr lang="en-US" dirty="0" err="1"/>
              <a:t>Seroprotection</a:t>
            </a:r>
            <a:r>
              <a:rPr lang="en-US" dirty="0"/>
              <a:t> Rate by Study Week </a:t>
            </a:r>
          </a:p>
        </p:txBody>
      </p:sp>
    </p:spTree>
    <p:extLst>
      <p:ext uri="{BB962C8B-B14F-4D97-AF65-F5344CB8AC3E}">
        <p14:creationId xmlns:p14="http://schemas.microsoft.com/office/powerpoint/2010/main" val="1425199486"/>
      </p:ext>
    </p:extLst>
  </p:cSld>
  <p:clrMapOvr>
    <a:masterClrMapping/>
  </p:clrMapOvr>
  <p:transition spd="slow" advTm="4137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418191432"/>
              </p:ext>
            </p:extLst>
          </p:nvPr>
        </p:nvGraphicFramePr>
        <p:xfrm>
          <a:off x="457200" y="1176278"/>
          <a:ext cx="82296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20"/>
          <p:cNvSpPr>
            <a:spLocks noGrp="1"/>
          </p:cNvSpPr>
          <p:nvPr>
            <p:ph type="body" sz="quarter" idx="14"/>
          </p:nvPr>
        </p:nvSpPr>
        <p:spPr/>
        <p:txBody>
          <a:bodyPr/>
          <a:lstStyle/>
          <a:p>
            <a:r>
              <a:rPr lang="en-US" dirty="0"/>
              <a:t>Source: Marks K, et al. ID Week. October 19-23, 2022; Washington, D.C. Poster LB749. </a:t>
            </a:r>
          </a:p>
        </p:txBody>
      </p:sp>
      <p:sp>
        <p:nvSpPr>
          <p:cNvPr id="3" name="Title 2">
            <a:extLst>
              <a:ext uri="{FF2B5EF4-FFF2-40B4-BE49-F238E27FC236}">
                <a16:creationId xmlns:a16="http://schemas.microsoft.com/office/drawing/2014/main" id="{BCB326DC-3ED6-DE41-3B17-728D6C3DC71B}"/>
              </a:ext>
            </a:extLst>
          </p:cNvPr>
          <p:cNvSpPr>
            <a:spLocks noGrp="1"/>
          </p:cNvSpPr>
          <p:nvPr>
            <p:ph type="title"/>
          </p:nvPr>
        </p:nvSpPr>
        <p:spPr/>
        <p:txBody>
          <a:bodyPr>
            <a:normAutofit fontScale="90000"/>
          </a:bodyPr>
          <a:lstStyle/>
          <a:p>
            <a:r>
              <a:rPr lang="en-US" dirty="0" err="1"/>
              <a:t>BEe-HIVe</a:t>
            </a:r>
            <a:r>
              <a:rPr lang="en-US" dirty="0"/>
              <a:t> Arm B Results: </a:t>
            </a:r>
            <a:r>
              <a:rPr lang="en-US" dirty="0" err="1"/>
              <a:t>Seroprotection</a:t>
            </a:r>
            <a:r>
              <a:rPr lang="en-US" dirty="0"/>
              <a:t> Rate by Study Week </a:t>
            </a:r>
          </a:p>
        </p:txBody>
      </p:sp>
    </p:spTree>
    <p:extLst>
      <p:ext uri="{BB962C8B-B14F-4D97-AF65-F5344CB8AC3E}">
        <p14:creationId xmlns:p14="http://schemas.microsoft.com/office/powerpoint/2010/main" val="1207485090"/>
      </p:ext>
    </p:extLst>
  </p:cSld>
  <p:clrMapOvr>
    <a:masterClrMapping/>
  </p:clrMapOvr>
  <p:transition spd="slow" advTm="2546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765B-500B-22A5-884E-893BBBFC002E}"/>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BEe-HIVe</a:t>
            </a:r>
            <a:r>
              <a:rPr lang="en-US" dirty="0">
                <a:latin typeface="Arial" panose="020B0604020202020204" pitchFamily="34" charset="0"/>
                <a:cs typeface="Arial" panose="020B0604020202020204" pitchFamily="34" charset="0"/>
              </a:rPr>
              <a:t> </a:t>
            </a:r>
            <a:r>
              <a:rPr lang="en-US" dirty="0"/>
              <a:t>Arm B Adverse Effects</a:t>
            </a:r>
          </a:p>
        </p:txBody>
      </p:sp>
      <p:sp>
        <p:nvSpPr>
          <p:cNvPr id="3" name="Text Placeholder 2">
            <a:extLst>
              <a:ext uri="{FF2B5EF4-FFF2-40B4-BE49-F238E27FC236}">
                <a16:creationId xmlns:a16="http://schemas.microsoft.com/office/drawing/2014/main" id="{FF46A275-E652-5CEA-07F0-BDE01D0182F9}"/>
              </a:ext>
            </a:extLst>
          </p:cNvPr>
          <p:cNvSpPr>
            <a:spLocks noGrp="1"/>
          </p:cNvSpPr>
          <p:nvPr>
            <p:ph type="body" sz="quarter" idx="14"/>
          </p:nvPr>
        </p:nvSpPr>
        <p:spPr/>
        <p:txBody>
          <a:bodyPr/>
          <a:lstStyle/>
          <a:p>
            <a:r>
              <a:rPr lang="en-US" dirty="0"/>
              <a:t>Source: Marks K, et al. ID Week. October 19-23, 2022; Washington, D.C. Poster LB749. </a:t>
            </a:r>
          </a:p>
        </p:txBody>
      </p:sp>
      <p:sp>
        <p:nvSpPr>
          <p:cNvPr id="4" name="Content Placeholder 3">
            <a:extLst>
              <a:ext uri="{FF2B5EF4-FFF2-40B4-BE49-F238E27FC236}">
                <a16:creationId xmlns:a16="http://schemas.microsoft.com/office/drawing/2014/main" id="{12825A7F-0C8D-7EA0-A317-D171A0DA5D23}"/>
              </a:ext>
            </a:extLst>
          </p:cNvPr>
          <p:cNvSpPr>
            <a:spLocks noGrp="1"/>
          </p:cNvSpPr>
          <p:nvPr>
            <p:ph sz="half" idx="2"/>
          </p:nvPr>
        </p:nvSpPr>
        <p:spPr/>
        <p:txBody>
          <a:bodyPr>
            <a:normAutofit/>
          </a:bodyPr>
          <a:lstStyle/>
          <a:p>
            <a:r>
              <a:rPr lang="en-US" dirty="0"/>
              <a:t>61% of participants experienced ≥1 AE(s) related to study treatment</a:t>
            </a:r>
            <a:endParaRPr lang="en-US" dirty="0">
              <a:highlight>
                <a:srgbClr val="FFFF00"/>
              </a:highlight>
            </a:endParaRPr>
          </a:p>
          <a:p>
            <a:pPr lvl="1"/>
            <a:r>
              <a:rPr lang="en-US" dirty="0"/>
              <a:t>Grade 1 = 39% of participants</a:t>
            </a:r>
          </a:p>
          <a:p>
            <a:pPr lvl="1"/>
            <a:r>
              <a:rPr lang="en-US" dirty="0"/>
              <a:t>Grade 2 = 20% of participants</a:t>
            </a:r>
          </a:p>
          <a:p>
            <a:pPr lvl="1"/>
            <a:r>
              <a:rPr lang="en-US" dirty="0"/>
              <a:t>Grade 3 malaise in 1 participant</a:t>
            </a:r>
          </a:p>
          <a:p>
            <a:pPr lvl="1"/>
            <a:endParaRPr lang="en-US" dirty="0"/>
          </a:p>
        </p:txBody>
      </p:sp>
      <p:graphicFrame>
        <p:nvGraphicFramePr>
          <p:cNvPr id="6" name="Table 6">
            <a:extLst>
              <a:ext uri="{FF2B5EF4-FFF2-40B4-BE49-F238E27FC236}">
                <a16:creationId xmlns:a16="http://schemas.microsoft.com/office/drawing/2014/main" id="{F70EE2E5-803B-8C8E-7532-4B489744CFF3}"/>
              </a:ext>
            </a:extLst>
          </p:cNvPr>
          <p:cNvGraphicFramePr>
            <a:graphicFrameLocks noGrp="1"/>
          </p:cNvGraphicFramePr>
          <p:nvPr>
            <p:extLst>
              <p:ext uri="{D42A27DB-BD31-4B8C-83A1-F6EECF244321}">
                <p14:modId xmlns:p14="http://schemas.microsoft.com/office/powerpoint/2010/main" val="3716984060"/>
              </p:ext>
            </p:extLst>
          </p:nvPr>
        </p:nvGraphicFramePr>
        <p:xfrm>
          <a:off x="508083" y="2541491"/>
          <a:ext cx="4324896" cy="2194563"/>
        </p:xfrm>
        <a:graphic>
          <a:graphicData uri="http://schemas.openxmlformats.org/drawingml/2006/table">
            <a:tbl>
              <a:tblPr firstRow="1" bandRow="1">
                <a:tableStyleId>{5C22544A-7EE6-4342-B048-85BDC9FD1C3A}</a:tableStyleId>
              </a:tblPr>
              <a:tblGrid>
                <a:gridCol w="2162448">
                  <a:extLst>
                    <a:ext uri="{9D8B030D-6E8A-4147-A177-3AD203B41FA5}">
                      <a16:colId xmlns:a16="http://schemas.microsoft.com/office/drawing/2014/main" val="1323131552"/>
                    </a:ext>
                  </a:extLst>
                </a:gridCol>
                <a:gridCol w="2162448">
                  <a:extLst>
                    <a:ext uri="{9D8B030D-6E8A-4147-A177-3AD203B41FA5}">
                      <a16:colId xmlns:a16="http://schemas.microsoft.com/office/drawing/2014/main" val="2664260558"/>
                    </a:ext>
                  </a:extLst>
                </a:gridCol>
              </a:tblGrid>
              <a:tr h="313509">
                <a:tc>
                  <a:txBody>
                    <a:bodyPr/>
                    <a:lstStyle/>
                    <a:p>
                      <a:r>
                        <a:rPr lang="en-US" sz="1400" dirty="0">
                          <a:latin typeface="Arial" panose="020B0604020202020204" pitchFamily="34" charset="0"/>
                          <a:cs typeface="Arial" panose="020B0604020202020204" pitchFamily="34" charset="0"/>
                        </a:rPr>
                        <a:t>Adverse Effects</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Percent of Participants</a:t>
                      </a:r>
                    </a:p>
                  </a:txBody>
                  <a:tcPr marL="68580" marR="68580" marT="34290" marB="34290" anchor="ctr"/>
                </a:tc>
                <a:extLst>
                  <a:ext uri="{0D108BD9-81ED-4DB2-BD59-A6C34878D82A}">
                    <a16:rowId xmlns:a16="http://schemas.microsoft.com/office/drawing/2014/main" val="1399609133"/>
                  </a:ext>
                </a:extLst>
              </a:tr>
              <a:tr h="313509">
                <a:tc>
                  <a:txBody>
                    <a:bodyPr/>
                    <a:lstStyle/>
                    <a:p>
                      <a:r>
                        <a:rPr lang="en-US" sz="1400" dirty="0">
                          <a:latin typeface="Arial" panose="020B0604020202020204" pitchFamily="34" charset="0"/>
                          <a:cs typeface="Arial" panose="020B0604020202020204" pitchFamily="34" charset="0"/>
                        </a:rPr>
                        <a:t>Injection site reaction</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40%</a:t>
                      </a:r>
                    </a:p>
                  </a:txBody>
                  <a:tcPr marL="68580" marR="68580" marT="34290" marB="34290" anchor="ctr"/>
                </a:tc>
                <a:extLst>
                  <a:ext uri="{0D108BD9-81ED-4DB2-BD59-A6C34878D82A}">
                    <a16:rowId xmlns:a16="http://schemas.microsoft.com/office/drawing/2014/main" val="3625727821"/>
                  </a:ext>
                </a:extLst>
              </a:tr>
              <a:tr h="313509">
                <a:tc>
                  <a:txBody>
                    <a:bodyPr/>
                    <a:lstStyle/>
                    <a:p>
                      <a:r>
                        <a:rPr lang="en-US" sz="1400" dirty="0">
                          <a:latin typeface="Arial" panose="020B0604020202020204" pitchFamily="34" charset="0"/>
                          <a:cs typeface="Arial" panose="020B0604020202020204" pitchFamily="34" charset="0"/>
                        </a:rPr>
                        <a:t>Malaise </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26%</a:t>
                      </a:r>
                    </a:p>
                  </a:txBody>
                  <a:tcPr marL="68580" marR="68580" marT="34290" marB="34290" anchor="ctr"/>
                </a:tc>
                <a:extLst>
                  <a:ext uri="{0D108BD9-81ED-4DB2-BD59-A6C34878D82A}">
                    <a16:rowId xmlns:a16="http://schemas.microsoft.com/office/drawing/2014/main" val="3676220576"/>
                  </a:ext>
                </a:extLst>
              </a:tr>
              <a:tr h="313509">
                <a:tc>
                  <a:txBody>
                    <a:bodyPr/>
                    <a:lstStyle/>
                    <a:p>
                      <a:r>
                        <a:rPr lang="en-US" sz="1400" dirty="0">
                          <a:latin typeface="Arial" panose="020B0604020202020204" pitchFamily="34" charset="0"/>
                          <a:cs typeface="Arial" panose="020B0604020202020204" pitchFamily="34" charset="0"/>
                        </a:rPr>
                        <a:t>Fatigue</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23%</a:t>
                      </a:r>
                    </a:p>
                  </a:txBody>
                  <a:tcPr marL="68580" marR="68580" marT="34290" marB="34290" anchor="ctr"/>
                </a:tc>
                <a:extLst>
                  <a:ext uri="{0D108BD9-81ED-4DB2-BD59-A6C34878D82A}">
                    <a16:rowId xmlns:a16="http://schemas.microsoft.com/office/drawing/2014/main" val="2080345167"/>
                  </a:ext>
                </a:extLst>
              </a:tr>
              <a:tr h="313509">
                <a:tc>
                  <a:txBody>
                    <a:bodyPr/>
                    <a:lstStyle/>
                    <a:p>
                      <a:r>
                        <a:rPr lang="en-US" sz="1400" dirty="0">
                          <a:latin typeface="Arial" panose="020B0604020202020204" pitchFamily="34" charset="0"/>
                          <a:cs typeface="Arial" panose="020B0604020202020204" pitchFamily="34" charset="0"/>
                        </a:rPr>
                        <a:t>Myalgia</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22%</a:t>
                      </a:r>
                    </a:p>
                  </a:txBody>
                  <a:tcPr marL="68580" marR="68580" marT="34290" marB="34290" anchor="ctr"/>
                </a:tc>
                <a:extLst>
                  <a:ext uri="{0D108BD9-81ED-4DB2-BD59-A6C34878D82A}">
                    <a16:rowId xmlns:a16="http://schemas.microsoft.com/office/drawing/2014/main" val="1678054223"/>
                  </a:ext>
                </a:extLst>
              </a:tr>
              <a:tr h="313509">
                <a:tc>
                  <a:txBody>
                    <a:bodyPr/>
                    <a:lstStyle/>
                    <a:p>
                      <a:r>
                        <a:rPr lang="en-US" sz="1400" dirty="0">
                          <a:latin typeface="Arial" panose="020B0604020202020204" pitchFamily="34" charset="0"/>
                          <a:cs typeface="Arial" panose="020B0604020202020204" pitchFamily="34" charset="0"/>
                        </a:rPr>
                        <a:t>Headache </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22%</a:t>
                      </a:r>
                    </a:p>
                  </a:txBody>
                  <a:tcPr marL="68580" marR="68580" marT="34290" marB="34290" anchor="ctr"/>
                </a:tc>
                <a:extLst>
                  <a:ext uri="{0D108BD9-81ED-4DB2-BD59-A6C34878D82A}">
                    <a16:rowId xmlns:a16="http://schemas.microsoft.com/office/drawing/2014/main" val="2522300953"/>
                  </a:ext>
                </a:extLst>
              </a:tr>
              <a:tr h="313509">
                <a:tc>
                  <a:txBody>
                    <a:bodyPr/>
                    <a:lstStyle/>
                    <a:p>
                      <a:r>
                        <a:rPr lang="en-US" sz="1400" dirty="0">
                          <a:latin typeface="Arial" panose="020B0604020202020204" pitchFamily="34" charset="0"/>
                          <a:cs typeface="Arial" panose="020B0604020202020204" pitchFamily="34" charset="0"/>
                        </a:rPr>
                        <a:t>Fever</a:t>
                      </a:r>
                    </a:p>
                  </a:txBody>
                  <a:tcPr marL="68580" marR="68580" marT="34290" marB="34290" anchor="ctr"/>
                </a:tc>
                <a:tc>
                  <a:txBody>
                    <a:bodyPr/>
                    <a:lstStyle/>
                    <a:p>
                      <a:pPr algn="ctr"/>
                      <a:r>
                        <a:rPr lang="en-US" sz="1400" dirty="0">
                          <a:latin typeface="Arial" panose="020B0604020202020204" pitchFamily="34" charset="0"/>
                          <a:cs typeface="Arial" panose="020B0604020202020204" pitchFamily="34" charset="0"/>
                        </a:rPr>
                        <a:t>3%</a:t>
                      </a:r>
                    </a:p>
                  </a:txBody>
                  <a:tcPr marL="68580" marR="68580" marT="34290" marB="34290" anchor="ctr"/>
                </a:tc>
                <a:extLst>
                  <a:ext uri="{0D108BD9-81ED-4DB2-BD59-A6C34878D82A}">
                    <a16:rowId xmlns:a16="http://schemas.microsoft.com/office/drawing/2014/main" val="1782130900"/>
                  </a:ext>
                </a:extLst>
              </a:tr>
            </a:tbl>
          </a:graphicData>
        </a:graphic>
      </p:graphicFrame>
    </p:spTree>
    <p:extLst>
      <p:ext uri="{BB962C8B-B14F-4D97-AF65-F5344CB8AC3E}">
        <p14:creationId xmlns:p14="http://schemas.microsoft.com/office/powerpoint/2010/main" val="1544504538"/>
      </p:ext>
    </p:extLst>
  </p:cSld>
  <p:clrMapOvr>
    <a:masterClrMapping/>
  </p:clrMapOvr>
  <p:transition spd="slow" advTm="2821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0C1D-CF8E-CD85-EA74-2195F0F8E8AB}"/>
              </a:ext>
            </a:extLst>
          </p:cNvPr>
          <p:cNvSpPr>
            <a:spLocks noGrp="1"/>
          </p:cNvSpPr>
          <p:nvPr>
            <p:ph type="title"/>
          </p:nvPr>
        </p:nvSpPr>
        <p:spPr/>
        <p:txBody>
          <a:bodyPr/>
          <a:lstStyle/>
          <a:p>
            <a:r>
              <a:rPr lang="en-US" dirty="0" err="1"/>
              <a:t>BEe-HIVe</a:t>
            </a:r>
            <a:r>
              <a:rPr lang="en-US" dirty="0"/>
              <a:t> Arm B Preliminary Results: Summary</a:t>
            </a:r>
          </a:p>
        </p:txBody>
      </p:sp>
      <p:sp>
        <p:nvSpPr>
          <p:cNvPr id="6" name="Text Placeholder 5">
            <a:extLst>
              <a:ext uri="{FF2B5EF4-FFF2-40B4-BE49-F238E27FC236}">
                <a16:creationId xmlns:a16="http://schemas.microsoft.com/office/drawing/2014/main" id="{8A198332-C679-BA46-5F96-0EEAB3816E41}"/>
              </a:ext>
            </a:extLst>
          </p:cNvPr>
          <p:cNvSpPr>
            <a:spLocks noGrp="1"/>
          </p:cNvSpPr>
          <p:nvPr>
            <p:ph type="body" sz="quarter" idx="14"/>
          </p:nvPr>
        </p:nvSpPr>
        <p:spPr/>
        <p:txBody>
          <a:bodyPr/>
          <a:lstStyle/>
          <a:p>
            <a:r>
              <a:rPr lang="en-US" dirty="0"/>
              <a:t>Source: Marks K, et al. ID Week. October 19-23, 2022; Washington, D.C. Poster LB749. </a:t>
            </a:r>
          </a:p>
        </p:txBody>
      </p:sp>
      <p:sp>
        <p:nvSpPr>
          <p:cNvPr id="4" name="Content Placeholder 3">
            <a:extLst>
              <a:ext uri="{FF2B5EF4-FFF2-40B4-BE49-F238E27FC236}">
                <a16:creationId xmlns:a16="http://schemas.microsoft.com/office/drawing/2014/main" id="{A440594F-2F09-5D2B-8B1D-B2B25545F103}"/>
              </a:ext>
            </a:extLst>
          </p:cNvPr>
          <p:cNvSpPr>
            <a:spLocks noGrp="1"/>
          </p:cNvSpPr>
          <p:nvPr>
            <p:ph sz="half" idx="2"/>
          </p:nvPr>
        </p:nvSpPr>
        <p:spPr/>
        <p:txBody>
          <a:bodyPr>
            <a:normAutofit/>
          </a:bodyPr>
          <a:lstStyle/>
          <a:p>
            <a:r>
              <a:rPr lang="en-US" dirty="0"/>
              <a:t>In this single arm study, 100% of 68 HBV vaccine naïve PWH after 3-dose </a:t>
            </a:r>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 </a:t>
            </a:r>
            <a:r>
              <a:rPr lang="en-US" dirty="0"/>
              <a:t>achieved SPR (</a:t>
            </a:r>
            <a:r>
              <a:rPr lang="en-US" dirty="0" err="1"/>
              <a:t>HBsAb</a:t>
            </a:r>
            <a:r>
              <a:rPr lang="en-US" dirty="0"/>
              <a:t> ≥10 </a:t>
            </a:r>
            <a:r>
              <a:rPr lang="en-US" dirty="0" err="1"/>
              <a:t>mIU</a:t>
            </a:r>
            <a:r>
              <a:rPr lang="en-US" dirty="0"/>
              <a:t>/mL)</a:t>
            </a:r>
          </a:p>
          <a:p>
            <a:r>
              <a:rPr lang="en-US" dirty="0"/>
              <a:t>There were no unexpected safety issues or deaths</a:t>
            </a:r>
          </a:p>
          <a:p>
            <a:r>
              <a:rPr lang="en-US" dirty="0"/>
              <a:t>Low representation from predictors of non-response (low CD4 cell count, viremia, HCV)</a:t>
            </a:r>
          </a:p>
          <a:p>
            <a:r>
              <a:rPr lang="en-US" b="1" dirty="0"/>
              <a:t>Unfortunately, 2 dose </a:t>
            </a:r>
            <a:r>
              <a:rPr lang="en-US" b="1" dirty="0" err="1"/>
              <a:t>HepB</a:t>
            </a:r>
            <a:r>
              <a:rPr lang="en-US" b="1" dirty="0"/>
              <a:t>-CpG was not the protocol used in this study</a:t>
            </a:r>
          </a:p>
        </p:txBody>
      </p:sp>
    </p:spTree>
    <p:extLst>
      <p:ext uri="{BB962C8B-B14F-4D97-AF65-F5344CB8AC3E}">
        <p14:creationId xmlns:p14="http://schemas.microsoft.com/office/powerpoint/2010/main" val="3631815556"/>
      </p:ext>
    </p:extLst>
  </p:cSld>
  <p:clrMapOvr>
    <a:masterClrMapping/>
  </p:clrMapOvr>
  <p:transition spd="slow" advTm="6677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0FE3-A013-965B-20BC-94274AEBBD07}"/>
              </a:ext>
            </a:extLst>
          </p:cNvPr>
          <p:cNvSpPr>
            <a:spLocks noGrp="1"/>
          </p:cNvSpPr>
          <p:nvPr>
            <p:ph type="title"/>
          </p:nvPr>
        </p:nvSpPr>
        <p:spPr/>
        <p:txBody>
          <a:bodyPr/>
          <a:lstStyle/>
          <a:p>
            <a:r>
              <a:rPr lang="en-US" dirty="0"/>
              <a:t>Outcomes with LAI CAB-RPV</a:t>
            </a:r>
          </a:p>
        </p:txBody>
      </p:sp>
    </p:spTree>
    <p:extLst>
      <p:ext uri="{BB962C8B-B14F-4D97-AF65-F5344CB8AC3E}">
        <p14:creationId xmlns:p14="http://schemas.microsoft.com/office/powerpoint/2010/main" val="3619380952"/>
      </p:ext>
    </p:extLst>
  </p:cSld>
  <p:clrMapOvr>
    <a:masterClrMapping/>
  </p:clrMapOvr>
  <p:transition spd="slow" advTm="1004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75CB-5AF4-6382-09F4-0C8E43FF55B6}"/>
              </a:ext>
            </a:extLst>
          </p:cNvPr>
          <p:cNvSpPr>
            <a:spLocks noGrp="1"/>
          </p:cNvSpPr>
          <p:nvPr>
            <p:ph type="title"/>
          </p:nvPr>
        </p:nvSpPr>
        <p:spPr/>
        <p:txBody>
          <a:bodyPr/>
          <a:lstStyle/>
          <a:p>
            <a:r>
              <a:rPr lang="en-US" dirty="0"/>
              <a:t>Clinical Experience with LAI Cabotegravir-</a:t>
            </a:r>
            <a:r>
              <a:rPr lang="en-US" dirty="0" err="1"/>
              <a:t>Rilpivirine</a:t>
            </a:r>
            <a:endParaRPr lang="en-US" dirty="0"/>
          </a:p>
        </p:txBody>
      </p:sp>
      <p:sp>
        <p:nvSpPr>
          <p:cNvPr id="7" name="Text Placeholder 6">
            <a:extLst>
              <a:ext uri="{FF2B5EF4-FFF2-40B4-BE49-F238E27FC236}">
                <a16:creationId xmlns:a16="http://schemas.microsoft.com/office/drawing/2014/main" id="{2B59859B-F6C7-B066-584A-BB4B057BDFA3}"/>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C6433399-D5FC-82A2-7348-26FC55781AD7}"/>
              </a:ext>
            </a:extLst>
          </p:cNvPr>
          <p:cNvSpPr>
            <a:spLocks noGrp="1"/>
          </p:cNvSpPr>
          <p:nvPr>
            <p:ph sz="half" idx="2"/>
          </p:nvPr>
        </p:nvSpPr>
        <p:spPr/>
        <p:txBody>
          <a:bodyPr>
            <a:normAutofit/>
          </a:bodyPr>
          <a:lstStyle/>
          <a:p>
            <a:r>
              <a:rPr lang="en-US" sz="2000" dirty="0"/>
              <a:t>Real World Use and Effectiveness in the US in the OPERA Cohort</a:t>
            </a:r>
          </a:p>
          <a:p>
            <a:pPr lvl="1"/>
            <a:r>
              <a:rPr lang="en-US" dirty="0" err="1">
                <a:solidFill>
                  <a:srgbClr val="0070C0"/>
                </a:solidFill>
              </a:rPr>
              <a:t>Sension</a:t>
            </a:r>
            <a:r>
              <a:rPr lang="en-US" dirty="0">
                <a:solidFill>
                  <a:srgbClr val="0070C0"/>
                </a:solidFill>
              </a:rPr>
              <a:t> </a:t>
            </a:r>
            <a:r>
              <a:rPr lang="en-US" b="0" dirty="0">
                <a:solidFill>
                  <a:srgbClr val="0070C0"/>
                </a:solidFill>
              </a:rPr>
              <a:t>MG, et al,</a:t>
            </a:r>
            <a:r>
              <a:rPr lang="en-US" dirty="0">
                <a:solidFill>
                  <a:srgbClr val="0070C0"/>
                </a:solidFill>
              </a:rPr>
              <a:t> Abstract #</a:t>
            </a:r>
            <a:r>
              <a:rPr lang="en-US" b="0" dirty="0">
                <a:solidFill>
                  <a:srgbClr val="0070C0"/>
                </a:solidFill>
              </a:rPr>
              <a:t>1582.</a:t>
            </a:r>
            <a:endParaRPr lang="en-US" dirty="0">
              <a:solidFill>
                <a:srgbClr val="0070C0"/>
              </a:solidFill>
            </a:endParaRPr>
          </a:p>
          <a:p>
            <a:pPr>
              <a:spcBef>
                <a:spcPts val="2400"/>
              </a:spcBef>
            </a:pPr>
            <a:r>
              <a:rPr lang="en-US" sz="2000" dirty="0"/>
              <a:t>Low level HBV Viremia in PWH with HBV Core Ab Positivity After Switch</a:t>
            </a:r>
          </a:p>
          <a:p>
            <a:pPr lvl="1"/>
            <a:r>
              <a:rPr lang="en-US" b="0" dirty="0">
                <a:solidFill>
                  <a:srgbClr val="0070C0"/>
                </a:solidFill>
              </a:rPr>
              <a:t>Welford </a:t>
            </a:r>
            <a:r>
              <a:rPr lang="en-US" dirty="0">
                <a:solidFill>
                  <a:srgbClr val="0070C0"/>
                </a:solidFill>
              </a:rPr>
              <a:t>EM</a:t>
            </a:r>
            <a:r>
              <a:rPr lang="en-US" b="0" dirty="0">
                <a:solidFill>
                  <a:srgbClr val="0070C0"/>
                </a:solidFill>
              </a:rPr>
              <a:t>, et al, Abstract #1583.</a:t>
            </a:r>
            <a:endParaRPr lang="en-US" dirty="0"/>
          </a:p>
          <a:p>
            <a:pPr>
              <a:spcBef>
                <a:spcPts val="2400"/>
              </a:spcBef>
            </a:pPr>
            <a:r>
              <a:rPr lang="en-US" sz="2000" dirty="0"/>
              <a:t>CARISEL: Implementation Effectiveness in EU Clinical Sites</a:t>
            </a:r>
          </a:p>
          <a:p>
            <a:pPr lvl="1"/>
            <a:r>
              <a:rPr lang="en-US" dirty="0">
                <a:solidFill>
                  <a:srgbClr val="0070C0"/>
                </a:solidFill>
              </a:rPr>
              <a:t>De Wit S, </a:t>
            </a:r>
            <a:r>
              <a:rPr lang="en-US" b="0" dirty="0">
                <a:solidFill>
                  <a:srgbClr val="0070C0"/>
                </a:solidFill>
              </a:rPr>
              <a:t>et al, Abstract #1584.</a:t>
            </a:r>
            <a:endParaRPr lang="en-US" dirty="0">
              <a:solidFill>
                <a:srgbClr val="0070C0"/>
              </a:solidFill>
            </a:endParaRPr>
          </a:p>
          <a:p>
            <a:endParaRPr lang="en-US" sz="2000" dirty="0"/>
          </a:p>
        </p:txBody>
      </p:sp>
    </p:spTree>
    <p:extLst>
      <p:ext uri="{BB962C8B-B14F-4D97-AF65-F5344CB8AC3E}">
        <p14:creationId xmlns:p14="http://schemas.microsoft.com/office/powerpoint/2010/main" val="2024447416"/>
      </p:ext>
    </p:extLst>
  </p:cSld>
  <p:clrMapOvr>
    <a:masterClrMapping/>
  </p:clrMapOvr>
  <p:transition spd="slow" advTm="2094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E6D6-7C92-A726-FA4F-ABFF6883F672}"/>
              </a:ext>
            </a:extLst>
          </p:cNvPr>
          <p:cNvSpPr>
            <a:spLocks noGrp="1"/>
          </p:cNvSpPr>
          <p:nvPr>
            <p:ph type="title"/>
          </p:nvPr>
        </p:nvSpPr>
        <p:spPr/>
        <p:txBody>
          <a:bodyPr>
            <a:normAutofit/>
          </a:bodyPr>
          <a:lstStyle/>
          <a:p>
            <a:r>
              <a:rPr lang="en-US" sz="2175" dirty="0"/>
              <a:t>Real World Use &amp; Effectiveness of LAI CAB-RPV in OPERA Cohort</a:t>
            </a:r>
          </a:p>
        </p:txBody>
      </p:sp>
      <p:sp>
        <p:nvSpPr>
          <p:cNvPr id="3" name="Text Placeholder 2">
            <a:extLst>
              <a:ext uri="{FF2B5EF4-FFF2-40B4-BE49-F238E27FC236}">
                <a16:creationId xmlns:a16="http://schemas.microsoft.com/office/drawing/2014/main" id="{367D9548-DB6E-0108-CF06-B76652FD18D4}"/>
              </a:ext>
            </a:extLst>
          </p:cNvPr>
          <p:cNvSpPr>
            <a:spLocks noGrp="1"/>
          </p:cNvSpPr>
          <p:nvPr>
            <p:ph type="body" sz="quarter" idx="14"/>
          </p:nvPr>
        </p:nvSpPr>
        <p:spPr/>
        <p:txBody>
          <a:bodyPr/>
          <a:lstStyle/>
          <a:p>
            <a:r>
              <a:rPr lang="en-US" b="0" dirty="0"/>
              <a:t>Source: </a:t>
            </a:r>
            <a:r>
              <a:rPr lang="en-US" b="0" dirty="0" err="1"/>
              <a:t>Sension</a:t>
            </a:r>
            <a:r>
              <a:rPr lang="en-US" b="0" dirty="0"/>
              <a:t> MG, et al. </a:t>
            </a:r>
            <a:r>
              <a:rPr lang="en-US" dirty="0"/>
              <a:t>ID Week. October 19-23, 2022; Washington, D.C. Poster 1582.</a:t>
            </a:r>
            <a:endParaRPr lang="en-US" b="0" dirty="0"/>
          </a:p>
        </p:txBody>
      </p:sp>
      <p:sp>
        <p:nvSpPr>
          <p:cNvPr id="4" name="Content Placeholder 3">
            <a:extLst>
              <a:ext uri="{FF2B5EF4-FFF2-40B4-BE49-F238E27FC236}">
                <a16:creationId xmlns:a16="http://schemas.microsoft.com/office/drawing/2014/main" id="{D9394F4D-F610-8EC8-57F8-E1A6C29DA237}"/>
              </a:ext>
            </a:extLst>
          </p:cNvPr>
          <p:cNvSpPr>
            <a:spLocks noGrp="1"/>
          </p:cNvSpPr>
          <p:nvPr>
            <p:ph sz="half" idx="2"/>
          </p:nvPr>
        </p:nvSpPr>
        <p:spPr>
          <a:xfrm>
            <a:off x="323850" y="1135604"/>
            <a:ext cx="8515350" cy="3259114"/>
          </a:xfrm>
        </p:spPr>
        <p:txBody>
          <a:bodyPr>
            <a:normAutofit/>
          </a:bodyPr>
          <a:lstStyle/>
          <a:p>
            <a:r>
              <a:rPr lang="en-US" dirty="0"/>
              <a:t>Between 1/2021 and 2/2022, 383 ART experienced PWH in the OPERA cohort received 1</a:t>
            </a:r>
            <a:r>
              <a:rPr lang="en-US" baseline="30000" dirty="0"/>
              <a:t>st</a:t>
            </a:r>
            <a:r>
              <a:rPr lang="en-US" dirty="0"/>
              <a:t> dose long acting injectable (LAI) CAB-RPV </a:t>
            </a:r>
          </a:p>
          <a:p>
            <a:endParaRPr lang="en-US" dirty="0"/>
          </a:p>
          <a:p>
            <a:endParaRPr lang="en-US" dirty="0"/>
          </a:p>
          <a:p>
            <a:endParaRPr lang="en-US" dirty="0"/>
          </a:p>
          <a:p>
            <a:endParaRPr lang="en-US" dirty="0"/>
          </a:p>
          <a:p>
            <a:endParaRPr lang="en-US" dirty="0"/>
          </a:p>
          <a:p>
            <a:pPr marL="34290" indent="0">
              <a:buNone/>
            </a:pPr>
            <a:endParaRPr lang="en-US" dirty="0"/>
          </a:p>
          <a:p>
            <a:endParaRPr lang="en-US" dirty="0"/>
          </a:p>
          <a:p>
            <a:endParaRPr lang="en-US" dirty="0"/>
          </a:p>
          <a:p>
            <a:pPr marL="34290" indent="0">
              <a:buNone/>
            </a:pPr>
            <a:endParaRPr lang="en-US" dirty="0"/>
          </a:p>
        </p:txBody>
      </p:sp>
      <p:graphicFrame>
        <p:nvGraphicFramePr>
          <p:cNvPr id="6" name="Table 6">
            <a:extLst>
              <a:ext uri="{FF2B5EF4-FFF2-40B4-BE49-F238E27FC236}">
                <a16:creationId xmlns:a16="http://schemas.microsoft.com/office/drawing/2014/main" id="{F8607A9C-8CEB-D4E5-3C55-DCB092F92921}"/>
              </a:ext>
            </a:extLst>
          </p:cNvPr>
          <p:cNvGraphicFramePr>
            <a:graphicFrameLocks noGrp="1"/>
          </p:cNvGraphicFramePr>
          <p:nvPr>
            <p:extLst>
              <p:ext uri="{D42A27DB-BD31-4B8C-83A1-F6EECF244321}">
                <p14:modId xmlns:p14="http://schemas.microsoft.com/office/powerpoint/2010/main" val="1730242295"/>
              </p:ext>
            </p:extLst>
          </p:nvPr>
        </p:nvGraphicFramePr>
        <p:xfrm>
          <a:off x="902992" y="2022520"/>
          <a:ext cx="7347158" cy="2373038"/>
        </p:xfrm>
        <a:graphic>
          <a:graphicData uri="http://schemas.openxmlformats.org/drawingml/2006/table">
            <a:tbl>
              <a:tblPr firstRow="1" bandRow="1">
                <a:tableStyleId>{5C22544A-7EE6-4342-B048-85BDC9FD1C3A}</a:tableStyleId>
              </a:tblPr>
              <a:tblGrid>
                <a:gridCol w="4850538">
                  <a:extLst>
                    <a:ext uri="{9D8B030D-6E8A-4147-A177-3AD203B41FA5}">
                      <a16:colId xmlns:a16="http://schemas.microsoft.com/office/drawing/2014/main" val="2196575179"/>
                    </a:ext>
                  </a:extLst>
                </a:gridCol>
                <a:gridCol w="2496620">
                  <a:extLst>
                    <a:ext uri="{9D8B030D-6E8A-4147-A177-3AD203B41FA5}">
                      <a16:colId xmlns:a16="http://schemas.microsoft.com/office/drawing/2014/main" val="1280389189"/>
                    </a:ext>
                  </a:extLst>
                </a:gridCol>
              </a:tblGrid>
              <a:tr h="597390">
                <a:tc>
                  <a:txBody>
                    <a:bodyPr/>
                    <a:lstStyle/>
                    <a:p>
                      <a:r>
                        <a:rPr lang="en-US" sz="1600" dirty="0">
                          <a:latin typeface="Arial" panose="020B0604020202020204" pitchFamily="34" charset="0"/>
                          <a:cs typeface="Arial" panose="020B0604020202020204" pitchFamily="34" charset="0"/>
                        </a:rPr>
                        <a:t>Baseline HIV-1 RNA at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dose LAI CAB-RPV</a:t>
                      </a:r>
                    </a:p>
                  </a:txBody>
                  <a:tcPr anchor="ctr"/>
                </a:tc>
                <a:tc>
                  <a:txBody>
                    <a:bodyPr/>
                    <a:lstStyle/>
                    <a:p>
                      <a:pPr algn="ctr"/>
                      <a:r>
                        <a:rPr lang="en-US" sz="1600" dirty="0">
                          <a:latin typeface="Arial" panose="020B0604020202020204" pitchFamily="34" charset="0"/>
                          <a:cs typeface="Arial" panose="020B0604020202020204" pitchFamily="34" charset="0"/>
                        </a:rPr>
                        <a:t>n (%)</a:t>
                      </a:r>
                    </a:p>
                  </a:txBody>
                  <a:tcPr anchor="ctr"/>
                </a:tc>
                <a:extLst>
                  <a:ext uri="{0D108BD9-81ED-4DB2-BD59-A6C34878D82A}">
                    <a16:rowId xmlns:a16="http://schemas.microsoft.com/office/drawing/2014/main" val="81530292"/>
                  </a:ext>
                </a:extLst>
              </a:tr>
              <a:tr h="443912">
                <a:tc>
                  <a:txBody>
                    <a:bodyPr/>
                    <a:lstStyle/>
                    <a:p>
                      <a:r>
                        <a:rPr lang="en-US" sz="1600" dirty="0">
                          <a:latin typeface="Arial" panose="020B0604020202020204" pitchFamily="34" charset="0"/>
                          <a:cs typeface="Arial" panose="020B0604020202020204" pitchFamily="34" charset="0"/>
                        </a:rPr>
                        <a:t>HIV-1 RNA &lt;50 copies/mL</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321 (84%)</a:t>
                      </a:r>
                    </a:p>
                  </a:txBody>
                  <a:tcPr anchor="ctr"/>
                </a:tc>
                <a:extLst>
                  <a:ext uri="{0D108BD9-81ED-4DB2-BD59-A6C34878D82A}">
                    <a16:rowId xmlns:a16="http://schemas.microsoft.com/office/drawing/2014/main" val="182199344"/>
                  </a:ext>
                </a:extLst>
              </a:tr>
              <a:tr h="443912">
                <a:tc>
                  <a:txBody>
                    <a:bodyPr/>
                    <a:lstStyle/>
                    <a:p>
                      <a:r>
                        <a:rPr lang="en-US" sz="1600" dirty="0">
                          <a:latin typeface="Arial" panose="020B0604020202020204" pitchFamily="34" charset="0"/>
                          <a:cs typeface="Arial" panose="020B0604020202020204" pitchFamily="34" charset="0"/>
                        </a:rPr>
                        <a:t>HIV-1 RNA 50-199 copies/mL</a:t>
                      </a:r>
                    </a:p>
                  </a:txBody>
                  <a:tcPr anchor="ctr"/>
                </a:tc>
                <a:tc>
                  <a:txBody>
                    <a:bodyPr/>
                    <a:lstStyle/>
                    <a:p>
                      <a:pPr algn="ctr"/>
                      <a:r>
                        <a:rPr lang="en-US" sz="1600" dirty="0">
                          <a:latin typeface="Arial" panose="020B0604020202020204" pitchFamily="34" charset="0"/>
                          <a:cs typeface="Arial" panose="020B0604020202020204" pitchFamily="34" charset="0"/>
                        </a:rPr>
                        <a:t>27 (7%)</a:t>
                      </a:r>
                    </a:p>
                  </a:txBody>
                  <a:tcPr anchor="ctr"/>
                </a:tc>
                <a:extLst>
                  <a:ext uri="{0D108BD9-81ED-4DB2-BD59-A6C34878D82A}">
                    <a16:rowId xmlns:a16="http://schemas.microsoft.com/office/drawing/2014/main" val="4045698299"/>
                  </a:ext>
                </a:extLst>
              </a:tr>
              <a:tr h="443912">
                <a:tc>
                  <a:txBody>
                    <a:bodyPr/>
                    <a:lstStyle/>
                    <a:p>
                      <a:r>
                        <a:rPr lang="en-US" sz="1600" dirty="0">
                          <a:latin typeface="Arial" panose="020B0604020202020204" pitchFamily="34" charset="0"/>
                          <a:cs typeface="Arial" panose="020B0604020202020204" pitchFamily="34" charset="0"/>
                        </a:rPr>
                        <a:t>HIV-1 RNA ≥200 copies/mL</a:t>
                      </a:r>
                    </a:p>
                  </a:txBody>
                  <a:tcPr anchor="ctr"/>
                </a:tc>
                <a:tc>
                  <a:txBody>
                    <a:bodyPr/>
                    <a:lstStyle/>
                    <a:p>
                      <a:pPr algn="ctr"/>
                      <a:r>
                        <a:rPr lang="en-US" sz="1600" dirty="0">
                          <a:latin typeface="Arial" panose="020B0604020202020204" pitchFamily="34" charset="0"/>
                          <a:cs typeface="Arial" panose="020B0604020202020204" pitchFamily="34" charset="0"/>
                        </a:rPr>
                        <a:t>28 (7%)</a:t>
                      </a:r>
                    </a:p>
                  </a:txBody>
                  <a:tcPr anchor="ctr"/>
                </a:tc>
                <a:extLst>
                  <a:ext uri="{0D108BD9-81ED-4DB2-BD59-A6C34878D82A}">
                    <a16:rowId xmlns:a16="http://schemas.microsoft.com/office/drawing/2014/main" val="3222109020"/>
                  </a:ext>
                </a:extLst>
              </a:tr>
              <a:tr h="443912">
                <a:tc>
                  <a:txBody>
                    <a:bodyPr/>
                    <a:lstStyle/>
                    <a:p>
                      <a:r>
                        <a:rPr lang="en-US" sz="1600" dirty="0">
                          <a:latin typeface="Arial" panose="020B0604020202020204" pitchFamily="34" charset="0"/>
                          <a:cs typeface="Arial" panose="020B0604020202020204" pitchFamily="34" charset="0"/>
                        </a:rPr>
                        <a:t>No baseline HIV-1 RNA</a:t>
                      </a:r>
                    </a:p>
                  </a:txBody>
                  <a:tcPr anchor="ctr"/>
                </a:tc>
                <a:tc>
                  <a:txBody>
                    <a:bodyPr/>
                    <a:lstStyle/>
                    <a:p>
                      <a:pPr algn="ctr"/>
                      <a:r>
                        <a:rPr lang="en-US" sz="1600" dirty="0">
                          <a:latin typeface="Arial" panose="020B0604020202020204" pitchFamily="34" charset="0"/>
                          <a:cs typeface="Arial" panose="020B0604020202020204" pitchFamily="34" charset="0"/>
                        </a:rPr>
                        <a:t>7 (2%)</a:t>
                      </a:r>
                    </a:p>
                  </a:txBody>
                  <a:tcPr anchor="ctr"/>
                </a:tc>
                <a:extLst>
                  <a:ext uri="{0D108BD9-81ED-4DB2-BD59-A6C34878D82A}">
                    <a16:rowId xmlns:a16="http://schemas.microsoft.com/office/drawing/2014/main" val="859325365"/>
                  </a:ext>
                </a:extLst>
              </a:tr>
            </a:tbl>
          </a:graphicData>
        </a:graphic>
      </p:graphicFrame>
    </p:spTree>
    <p:extLst>
      <p:ext uri="{BB962C8B-B14F-4D97-AF65-F5344CB8AC3E}">
        <p14:creationId xmlns:p14="http://schemas.microsoft.com/office/powerpoint/2010/main" val="1555278324"/>
      </p:ext>
    </p:extLst>
  </p:cSld>
  <p:clrMapOvr>
    <a:masterClrMapping/>
  </p:clrMapOvr>
  <p:transition spd="slow" advTm="3916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E6D6-7C92-A726-FA4F-ABFF6883F672}"/>
              </a:ext>
            </a:extLst>
          </p:cNvPr>
          <p:cNvSpPr>
            <a:spLocks noGrp="1"/>
          </p:cNvSpPr>
          <p:nvPr>
            <p:ph type="title"/>
          </p:nvPr>
        </p:nvSpPr>
        <p:spPr/>
        <p:txBody>
          <a:bodyPr>
            <a:normAutofit/>
          </a:bodyPr>
          <a:lstStyle/>
          <a:p>
            <a:r>
              <a:rPr lang="en-US" sz="2175" dirty="0"/>
              <a:t>Real World Use &amp; Effectiveness of LAI CAB-RPV in OPERA Cohort</a:t>
            </a:r>
          </a:p>
        </p:txBody>
      </p:sp>
      <p:sp>
        <p:nvSpPr>
          <p:cNvPr id="3" name="Text Placeholder 2">
            <a:extLst>
              <a:ext uri="{FF2B5EF4-FFF2-40B4-BE49-F238E27FC236}">
                <a16:creationId xmlns:a16="http://schemas.microsoft.com/office/drawing/2014/main" id="{367D9548-DB6E-0108-CF06-B76652FD18D4}"/>
              </a:ext>
            </a:extLst>
          </p:cNvPr>
          <p:cNvSpPr>
            <a:spLocks noGrp="1"/>
          </p:cNvSpPr>
          <p:nvPr>
            <p:ph type="body" sz="quarter" idx="14"/>
          </p:nvPr>
        </p:nvSpPr>
        <p:spPr/>
        <p:txBody>
          <a:bodyPr/>
          <a:lstStyle/>
          <a:p>
            <a:r>
              <a:rPr lang="en-US" b="0" dirty="0"/>
              <a:t>Source: </a:t>
            </a:r>
            <a:r>
              <a:rPr lang="en-US" b="0" dirty="0" err="1"/>
              <a:t>Sension</a:t>
            </a:r>
            <a:r>
              <a:rPr lang="en-US" b="0" dirty="0"/>
              <a:t> MG, et al. </a:t>
            </a:r>
            <a:r>
              <a:rPr lang="en-US" dirty="0"/>
              <a:t>ID Week. October 19-23, 2022; Washington, D.C. Poster 1582.</a:t>
            </a:r>
            <a:endParaRPr lang="en-US" b="0" dirty="0"/>
          </a:p>
        </p:txBody>
      </p:sp>
      <p:sp>
        <p:nvSpPr>
          <p:cNvPr id="4" name="Content Placeholder 3">
            <a:extLst>
              <a:ext uri="{FF2B5EF4-FFF2-40B4-BE49-F238E27FC236}">
                <a16:creationId xmlns:a16="http://schemas.microsoft.com/office/drawing/2014/main" id="{D9394F4D-F610-8EC8-57F8-E1A6C29DA237}"/>
              </a:ext>
            </a:extLst>
          </p:cNvPr>
          <p:cNvSpPr>
            <a:spLocks noGrp="1"/>
          </p:cNvSpPr>
          <p:nvPr>
            <p:ph sz="half" idx="2"/>
          </p:nvPr>
        </p:nvSpPr>
        <p:spPr>
          <a:xfrm>
            <a:off x="323850" y="1135604"/>
            <a:ext cx="8515350" cy="3259114"/>
          </a:xfrm>
        </p:spPr>
        <p:txBody>
          <a:bodyPr>
            <a:normAutofit/>
          </a:bodyPr>
          <a:lstStyle/>
          <a:p>
            <a:r>
              <a:rPr lang="en-US" dirty="0"/>
              <a:t>89% remained on LAI CAB-RPV at the end of follow up</a:t>
            </a:r>
          </a:p>
          <a:p>
            <a:endParaRPr lang="en-US" dirty="0"/>
          </a:p>
          <a:p>
            <a:r>
              <a:rPr lang="en-US" dirty="0"/>
              <a:t>Of PWH with HIV-1 RNA &lt;200 copies/mL prior to initiation, 99% had HIV-1 RNA &lt;200 copies/mL at the end of follow up</a:t>
            </a:r>
          </a:p>
          <a:p>
            <a:endParaRPr lang="en-US" dirty="0"/>
          </a:p>
          <a:p>
            <a:r>
              <a:rPr lang="en-US" dirty="0"/>
              <a:t>Of PWH with HIV-1 RNA ≥200 copies/mL prior to initiation, 91% achieved HIV-1 RNA &lt;200 copies/mL</a:t>
            </a:r>
          </a:p>
          <a:p>
            <a:endParaRPr lang="en-US" dirty="0"/>
          </a:p>
          <a:p>
            <a:endParaRPr lang="en-US" dirty="0"/>
          </a:p>
          <a:p>
            <a:endParaRPr lang="en-US" dirty="0"/>
          </a:p>
          <a:p>
            <a:endParaRPr lang="en-US" dirty="0"/>
          </a:p>
          <a:p>
            <a:endParaRPr lang="en-US" dirty="0"/>
          </a:p>
          <a:p>
            <a:pPr marL="34290" indent="0">
              <a:buNone/>
            </a:pPr>
            <a:endParaRPr lang="en-US" dirty="0"/>
          </a:p>
          <a:p>
            <a:endParaRPr lang="en-US" dirty="0"/>
          </a:p>
          <a:p>
            <a:endParaRPr lang="en-US" dirty="0"/>
          </a:p>
          <a:p>
            <a:pPr marL="34290" indent="0">
              <a:buNone/>
            </a:pPr>
            <a:endParaRPr lang="en-US" dirty="0"/>
          </a:p>
        </p:txBody>
      </p:sp>
    </p:spTree>
    <p:extLst>
      <p:ext uri="{BB962C8B-B14F-4D97-AF65-F5344CB8AC3E}">
        <p14:creationId xmlns:p14="http://schemas.microsoft.com/office/powerpoint/2010/main" val="3446060711"/>
      </p:ext>
    </p:extLst>
  </p:cSld>
  <p:clrMapOvr>
    <a:masterClrMapping/>
  </p:clrMapOvr>
  <p:transition spd="slow" advTm="27957"/>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4842-33A3-77AC-DEB9-0F07EE1C3365}"/>
              </a:ext>
            </a:extLst>
          </p:cNvPr>
          <p:cNvSpPr>
            <a:spLocks noGrp="1"/>
          </p:cNvSpPr>
          <p:nvPr>
            <p:ph type="title"/>
          </p:nvPr>
        </p:nvSpPr>
        <p:spPr/>
        <p:txBody>
          <a:bodyPr>
            <a:normAutofit/>
          </a:bodyPr>
          <a:lstStyle/>
          <a:p>
            <a:r>
              <a:rPr lang="en-US" sz="2100" dirty="0"/>
              <a:t>Low Level </a:t>
            </a:r>
            <a:r>
              <a:rPr lang="en-US" sz="2100" dirty="0" err="1"/>
              <a:t>HBViremia</a:t>
            </a:r>
            <a:r>
              <a:rPr lang="en-US" sz="2100" dirty="0"/>
              <a:t> after Switch to CAB-RPV in </a:t>
            </a:r>
            <a:r>
              <a:rPr lang="en-US" sz="2100" dirty="0" err="1"/>
              <a:t>HBcAb</a:t>
            </a:r>
            <a:r>
              <a:rPr lang="en-US" sz="2100" dirty="0"/>
              <a:t> Positivity</a:t>
            </a:r>
          </a:p>
        </p:txBody>
      </p:sp>
      <p:sp>
        <p:nvSpPr>
          <p:cNvPr id="3" name="Text Placeholder 2">
            <a:extLst>
              <a:ext uri="{FF2B5EF4-FFF2-40B4-BE49-F238E27FC236}">
                <a16:creationId xmlns:a16="http://schemas.microsoft.com/office/drawing/2014/main" id="{16F86F80-7E33-DFFF-B1D6-D962829EEA05}"/>
              </a:ext>
            </a:extLst>
          </p:cNvPr>
          <p:cNvSpPr>
            <a:spLocks noGrp="1"/>
          </p:cNvSpPr>
          <p:nvPr>
            <p:ph type="body" sz="quarter" idx="14"/>
          </p:nvPr>
        </p:nvSpPr>
        <p:spPr/>
        <p:txBody>
          <a:bodyPr/>
          <a:lstStyle/>
          <a:p>
            <a:r>
              <a:rPr lang="en-US" b="0" dirty="0"/>
              <a:t>Source: Welford EM, et al. ID </a:t>
            </a:r>
            <a:r>
              <a:rPr lang="en-US" dirty="0"/>
              <a:t>Week.</a:t>
            </a:r>
            <a:r>
              <a:rPr lang="en-US" b="0" dirty="0"/>
              <a:t> </a:t>
            </a:r>
            <a:r>
              <a:rPr lang="en-US" dirty="0"/>
              <a:t>October 19-23, 2022; Washington, D.C. Poster </a:t>
            </a:r>
            <a:r>
              <a:rPr lang="en-US" b="0" dirty="0"/>
              <a:t>1583. </a:t>
            </a:r>
          </a:p>
        </p:txBody>
      </p:sp>
      <p:sp>
        <p:nvSpPr>
          <p:cNvPr id="4" name="Content Placeholder 3">
            <a:extLst>
              <a:ext uri="{FF2B5EF4-FFF2-40B4-BE49-F238E27FC236}">
                <a16:creationId xmlns:a16="http://schemas.microsoft.com/office/drawing/2014/main" id="{345ACC3A-9A21-3100-6F6A-C59E08DB4810}"/>
              </a:ext>
            </a:extLst>
          </p:cNvPr>
          <p:cNvSpPr>
            <a:spLocks noGrp="1"/>
          </p:cNvSpPr>
          <p:nvPr>
            <p:ph sz="half" idx="2"/>
          </p:nvPr>
        </p:nvSpPr>
        <p:spPr/>
        <p:txBody>
          <a:bodyPr>
            <a:normAutofit/>
          </a:bodyPr>
          <a:lstStyle/>
          <a:p>
            <a:r>
              <a:rPr lang="en-US" dirty="0"/>
              <a:t>Retrospective case series of 149 PWH switched to LAI CAB-RPV</a:t>
            </a:r>
          </a:p>
          <a:p>
            <a:r>
              <a:rPr lang="en-US" dirty="0"/>
              <a:t>25.5% (38/149) HBV core antibody positive and surface Ag negative</a:t>
            </a:r>
          </a:p>
          <a:p>
            <a:r>
              <a:rPr lang="en-US" dirty="0"/>
              <a:t>7.9% (3/149) developed HBV DNA ranging from &lt;10 to 101 IU/mL</a:t>
            </a:r>
          </a:p>
          <a:p>
            <a:pPr lvl="1"/>
            <a:r>
              <a:rPr lang="en-US" dirty="0"/>
              <a:t>Time to positivity: 2 at time of 1</a:t>
            </a:r>
            <a:r>
              <a:rPr lang="en-US" baseline="30000" dirty="0"/>
              <a:t>st</a:t>
            </a:r>
            <a:r>
              <a:rPr lang="en-US" dirty="0"/>
              <a:t> LAI CAB-RPV, 1 between 1</a:t>
            </a:r>
            <a:r>
              <a:rPr lang="en-US" baseline="30000" dirty="0"/>
              <a:t>st</a:t>
            </a:r>
            <a:r>
              <a:rPr lang="en-US" dirty="0"/>
              <a:t> and 2</a:t>
            </a:r>
            <a:r>
              <a:rPr lang="en-US" baseline="30000" dirty="0"/>
              <a:t>nd</a:t>
            </a:r>
            <a:r>
              <a:rPr lang="en-US" dirty="0"/>
              <a:t> doses</a:t>
            </a:r>
          </a:p>
          <a:p>
            <a:pPr lvl="1"/>
            <a:r>
              <a:rPr lang="en-US" dirty="0"/>
              <a:t>1 had positive </a:t>
            </a:r>
            <a:r>
              <a:rPr lang="en-US" dirty="0" err="1"/>
              <a:t>HBsAb</a:t>
            </a:r>
            <a:r>
              <a:rPr lang="en-US" dirty="0"/>
              <a:t> prior to switch to LAI CAB-RPV</a:t>
            </a:r>
          </a:p>
          <a:p>
            <a:pPr lvl="1"/>
            <a:r>
              <a:rPr lang="en-US" dirty="0"/>
              <a:t>2 switched to BIC/TAF/FTC and achieved HBV viral suppression</a:t>
            </a:r>
          </a:p>
          <a:p>
            <a:pPr lvl="1"/>
            <a:r>
              <a:rPr lang="en-US" dirty="0"/>
              <a:t>1 continued CAB-RPV, HBV DNA level decreased from 14 to &lt;10 IU/mL </a:t>
            </a:r>
          </a:p>
          <a:p>
            <a:r>
              <a:rPr lang="en-US" dirty="0"/>
              <a:t>Clinical significance of this HBV low-level viremia is unknown</a:t>
            </a:r>
          </a:p>
        </p:txBody>
      </p:sp>
    </p:spTree>
    <p:extLst>
      <p:ext uri="{BB962C8B-B14F-4D97-AF65-F5344CB8AC3E}">
        <p14:creationId xmlns:p14="http://schemas.microsoft.com/office/powerpoint/2010/main" val="183955064"/>
      </p:ext>
    </p:extLst>
  </p:cSld>
  <p:clrMapOvr>
    <a:masterClrMapping/>
  </p:clrMapOvr>
  <p:transition spd="slow" advTm="8307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40FC-2C65-2A29-0B3E-E33D8CABF1B9}"/>
              </a:ext>
            </a:extLst>
          </p:cNvPr>
          <p:cNvSpPr>
            <a:spLocks noGrp="1"/>
          </p:cNvSpPr>
          <p:nvPr>
            <p:ph type="title"/>
          </p:nvPr>
        </p:nvSpPr>
        <p:spPr/>
        <p:txBody>
          <a:bodyPr/>
          <a:lstStyle/>
          <a:p>
            <a:r>
              <a:rPr lang="en-US" dirty="0"/>
              <a:t>CARISEL: Implementation of LAI CAB-RPV in the EU</a:t>
            </a:r>
          </a:p>
        </p:txBody>
      </p:sp>
      <p:sp>
        <p:nvSpPr>
          <p:cNvPr id="3" name="Text Placeholder 2">
            <a:extLst>
              <a:ext uri="{FF2B5EF4-FFF2-40B4-BE49-F238E27FC236}">
                <a16:creationId xmlns:a16="http://schemas.microsoft.com/office/drawing/2014/main" id="{16CA7D2D-7D0E-2AE6-6ABA-86B4BD7F8A96}"/>
              </a:ext>
            </a:extLst>
          </p:cNvPr>
          <p:cNvSpPr>
            <a:spLocks noGrp="1"/>
          </p:cNvSpPr>
          <p:nvPr>
            <p:ph type="body" sz="quarter" idx="14"/>
          </p:nvPr>
        </p:nvSpPr>
        <p:spPr/>
        <p:txBody>
          <a:bodyPr/>
          <a:lstStyle/>
          <a:p>
            <a:r>
              <a:rPr lang="en-US" b="0" dirty="0"/>
              <a:t>Source: De Wit S, et al. ID </a:t>
            </a:r>
            <a:r>
              <a:rPr lang="en-US" dirty="0"/>
              <a:t>Week.</a:t>
            </a:r>
            <a:r>
              <a:rPr lang="en-US" b="0" dirty="0"/>
              <a:t> </a:t>
            </a:r>
            <a:r>
              <a:rPr lang="en-US" dirty="0"/>
              <a:t>October 19-23, 2022; Washington, D.C. Poster </a:t>
            </a:r>
            <a:r>
              <a:rPr lang="en-US" b="0" dirty="0"/>
              <a:t>1584.  </a:t>
            </a:r>
          </a:p>
        </p:txBody>
      </p:sp>
      <p:sp>
        <p:nvSpPr>
          <p:cNvPr id="4" name="Content Placeholder 3">
            <a:extLst>
              <a:ext uri="{FF2B5EF4-FFF2-40B4-BE49-F238E27FC236}">
                <a16:creationId xmlns:a16="http://schemas.microsoft.com/office/drawing/2014/main" id="{65CC8EE7-7C1C-840A-8067-A59F79FF5180}"/>
              </a:ext>
            </a:extLst>
          </p:cNvPr>
          <p:cNvSpPr>
            <a:spLocks noGrp="1"/>
          </p:cNvSpPr>
          <p:nvPr>
            <p:ph sz="half" idx="2"/>
          </p:nvPr>
        </p:nvSpPr>
        <p:spPr/>
        <p:txBody>
          <a:bodyPr>
            <a:normAutofit/>
          </a:bodyPr>
          <a:lstStyle/>
          <a:p>
            <a:r>
              <a:rPr lang="en-US" dirty="0" err="1"/>
              <a:t>ViiV</a:t>
            </a:r>
            <a:r>
              <a:rPr lang="en-US" dirty="0"/>
              <a:t> sponsored phase 3b multicenter open-label implementation-effectiveness trial examining strategies to support implementation across 5 EU countries</a:t>
            </a:r>
          </a:p>
          <a:p>
            <a:pPr lvl="1"/>
            <a:r>
              <a:rPr lang="en-US" dirty="0"/>
              <a:t>437 participants at 18 clinical sites with 70 staff providers</a:t>
            </a:r>
          </a:p>
          <a:p>
            <a:r>
              <a:rPr lang="en-US" dirty="0"/>
              <a:t>Comparing standard arm to enhanced implementation</a:t>
            </a:r>
          </a:p>
          <a:p>
            <a:pPr lvl="1"/>
            <a:r>
              <a:rPr lang="en-US" dirty="0"/>
              <a:t>Standard arm = Education resources, virtual injection training, regular support</a:t>
            </a:r>
          </a:p>
          <a:p>
            <a:pPr lvl="1"/>
            <a:r>
              <a:rPr lang="en-US" dirty="0"/>
              <a:t>Enhanced arm = Face-to-face injection training, CQI, educational resources</a:t>
            </a:r>
          </a:p>
          <a:p>
            <a:r>
              <a:rPr lang="en-US" dirty="0"/>
              <a:t>Month 12 endpoints</a:t>
            </a:r>
          </a:p>
          <a:p>
            <a:pPr lvl="1"/>
            <a:r>
              <a:rPr lang="en-US" dirty="0"/>
              <a:t>Viral suppression 87% across both arms</a:t>
            </a:r>
          </a:p>
        </p:txBody>
      </p:sp>
    </p:spTree>
    <p:extLst>
      <p:ext uri="{BB962C8B-B14F-4D97-AF65-F5344CB8AC3E}">
        <p14:creationId xmlns:p14="http://schemas.microsoft.com/office/powerpoint/2010/main" val="3059093189"/>
      </p:ext>
    </p:extLst>
  </p:cSld>
  <p:clrMapOvr>
    <a:masterClrMapping/>
  </p:clrMapOvr>
  <p:transition spd="slow" advTm="4918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08067"/>
      </p:ext>
    </p:extLst>
  </p:cSld>
  <p:clrMapOvr>
    <a:masterClrMapping/>
  </p:clrMapOvr>
  <p:transition spd="slow" advTm="17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3606-C722-E7BD-9083-DC742A0BBF96}"/>
              </a:ext>
            </a:extLst>
          </p:cNvPr>
          <p:cNvSpPr>
            <a:spLocks noGrp="1"/>
          </p:cNvSpPr>
          <p:nvPr>
            <p:ph type="title"/>
          </p:nvPr>
        </p:nvSpPr>
        <p:spPr/>
        <p:txBody>
          <a:bodyPr/>
          <a:lstStyle/>
          <a:p>
            <a:r>
              <a:rPr lang="en-US" dirty="0"/>
              <a:t>Conclusions</a:t>
            </a:r>
          </a:p>
        </p:txBody>
      </p:sp>
      <p:sp>
        <p:nvSpPr>
          <p:cNvPr id="4" name="Content Placeholder 3">
            <a:extLst>
              <a:ext uri="{FF2B5EF4-FFF2-40B4-BE49-F238E27FC236}">
                <a16:creationId xmlns:a16="http://schemas.microsoft.com/office/drawing/2014/main" id="{77AC54DB-B896-B3A4-D86B-0AD94CFE92A8}"/>
              </a:ext>
            </a:extLst>
          </p:cNvPr>
          <p:cNvSpPr>
            <a:spLocks noGrp="1"/>
          </p:cNvSpPr>
          <p:nvPr>
            <p:ph sz="half" idx="2"/>
          </p:nvPr>
        </p:nvSpPr>
        <p:spPr>
          <a:xfrm>
            <a:off x="323850" y="1135604"/>
            <a:ext cx="8515350" cy="3415849"/>
          </a:xfrm>
        </p:spPr>
        <p:txBody>
          <a:bodyPr>
            <a:normAutofit/>
          </a:bodyPr>
          <a:lstStyle/>
          <a:p>
            <a:r>
              <a:rPr lang="en-US" sz="1700" dirty="0" err="1">
                <a:latin typeface="Arial" panose="020B0604020202020204" pitchFamily="34" charset="0"/>
                <a:cs typeface="Arial" panose="020B0604020202020204" pitchFamily="34" charset="0"/>
              </a:rPr>
              <a:t>HepB</a:t>
            </a:r>
            <a:r>
              <a:rPr lang="en-US" sz="1700" dirty="0">
                <a:latin typeface="Arial" panose="020B0604020202020204" pitchFamily="34" charset="0"/>
                <a:cs typeface="Arial" panose="020B0604020202020204" pitchFamily="34" charset="0"/>
              </a:rPr>
              <a:t>-CpG </a:t>
            </a:r>
            <a:r>
              <a:rPr lang="en-US" sz="1700" dirty="0"/>
              <a:t>is safe and effective in HBV vaccine naïve PWH.</a:t>
            </a:r>
            <a:r>
              <a:rPr lang="en-US" sz="1700" baseline="30000" dirty="0">
                <a:solidFill>
                  <a:srgbClr val="0070C0"/>
                </a:solidFill>
              </a:rPr>
              <a:t>1</a:t>
            </a:r>
          </a:p>
          <a:p>
            <a:pPr lvl="1"/>
            <a:r>
              <a:rPr lang="en-US" sz="1700" dirty="0"/>
              <a:t>Though the 2-dose protocol was not used, we can extrapolate that the vaccine is efficacious (SPR 94%) at 12 weeks after only 2 doses. </a:t>
            </a:r>
          </a:p>
          <a:p>
            <a:r>
              <a:rPr lang="en-US" sz="1700" dirty="0"/>
              <a:t>Virologic outcomes early after PWH in OPERA cohort switched to LAI CAB-RPV demonstrated high rates of viral suppression and low rates of virologic failure.</a:t>
            </a:r>
            <a:r>
              <a:rPr lang="en-US" sz="1700" baseline="30000" dirty="0">
                <a:solidFill>
                  <a:srgbClr val="0070C0"/>
                </a:solidFill>
              </a:rPr>
              <a:t>2</a:t>
            </a:r>
          </a:p>
          <a:p>
            <a:r>
              <a:rPr lang="en-US" sz="1700" dirty="0"/>
              <a:t>Of 149 PWH switched to LAI CAB-RPV, 38 were </a:t>
            </a:r>
            <a:r>
              <a:rPr lang="en-US" sz="1700" dirty="0" err="1"/>
              <a:t>HBcAb</a:t>
            </a:r>
            <a:r>
              <a:rPr lang="en-US" sz="1700" dirty="0"/>
              <a:t>-positive, HBsAg-negative, and three developed HBV low-level viremia, the clinical significance of which is unknown.</a:t>
            </a:r>
            <a:r>
              <a:rPr lang="en-US" sz="1700" baseline="30000" dirty="0">
                <a:solidFill>
                  <a:srgbClr val="0070C0"/>
                </a:solidFill>
              </a:rPr>
              <a:t>3</a:t>
            </a:r>
          </a:p>
          <a:p>
            <a:r>
              <a:rPr lang="en-US" sz="1700" dirty="0"/>
              <a:t>Regardless of implementation support and clinical infrastructure across 18 clinical sites in the EU, LAI CAB-RPV is effective for PWH.</a:t>
            </a:r>
            <a:r>
              <a:rPr lang="en-US" sz="1700" baseline="30000" dirty="0">
                <a:solidFill>
                  <a:srgbClr val="0070C0"/>
                </a:solidFill>
              </a:rPr>
              <a:t>4</a:t>
            </a:r>
            <a:endParaRPr lang="en-US" sz="1700" dirty="0">
              <a:solidFill>
                <a:srgbClr val="0070C0"/>
              </a:solidFill>
            </a:endParaRPr>
          </a:p>
          <a:p>
            <a:endParaRPr lang="en-US" dirty="0"/>
          </a:p>
        </p:txBody>
      </p:sp>
      <p:sp>
        <p:nvSpPr>
          <p:cNvPr id="3" name="Text Placeholder 2">
            <a:extLst>
              <a:ext uri="{FF2B5EF4-FFF2-40B4-BE49-F238E27FC236}">
                <a16:creationId xmlns:a16="http://schemas.microsoft.com/office/drawing/2014/main" id="{293B8402-DA8F-0145-6983-C3D0BD845B76}"/>
              </a:ext>
            </a:extLst>
          </p:cNvPr>
          <p:cNvSpPr>
            <a:spLocks noGrp="1"/>
          </p:cNvSpPr>
          <p:nvPr>
            <p:ph type="body" sz="quarter" idx="14"/>
          </p:nvPr>
        </p:nvSpPr>
        <p:spPr>
          <a:xfrm>
            <a:off x="323850" y="4292600"/>
            <a:ext cx="7638622" cy="800097"/>
          </a:xfrm>
        </p:spPr>
        <p:txBody>
          <a:bodyPr/>
          <a:lstStyle/>
          <a:p>
            <a:r>
              <a:rPr lang="en-US" b="0" baseline="30000" dirty="0"/>
              <a:t>1 </a:t>
            </a:r>
            <a:r>
              <a:rPr lang="en-US" b="0" dirty="0"/>
              <a:t>Marks K, et al. ID Week. October 19-23, 2022; Washington, D.C. Poster LB749. </a:t>
            </a:r>
            <a:br>
              <a:rPr lang="en-US" b="0" dirty="0"/>
            </a:br>
            <a:r>
              <a:rPr lang="en-US" b="0" baseline="30000" dirty="0"/>
              <a:t>2</a:t>
            </a:r>
            <a:r>
              <a:rPr lang="en-US" b="0" dirty="0"/>
              <a:t> </a:t>
            </a:r>
            <a:r>
              <a:rPr lang="en-US" b="0" dirty="0" err="1"/>
              <a:t>Sension</a:t>
            </a:r>
            <a:r>
              <a:rPr lang="en-US" b="0" dirty="0"/>
              <a:t> MG, et al. ID Week. October 19-23, 2022; Washington, D.C. Poster 1582. </a:t>
            </a:r>
            <a:br>
              <a:rPr lang="en-US" b="0" dirty="0"/>
            </a:br>
            <a:r>
              <a:rPr lang="en-US" b="0" baseline="30000" dirty="0"/>
              <a:t>3</a:t>
            </a:r>
            <a:r>
              <a:rPr lang="en-US" b="0" dirty="0"/>
              <a:t> Welford EM, et al. ID Week. October 19-23, 2022; Washington, D.C. Poster 1583. </a:t>
            </a:r>
            <a:br>
              <a:rPr lang="en-US" b="0" dirty="0"/>
            </a:br>
            <a:r>
              <a:rPr lang="en-US" b="0" baseline="30000" dirty="0"/>
              <a:t>4</a:t>
            </a:r>
            <a:r>
              <a:rPr lang="en-US" b="0" dirty="0"/>
              <a:t> De Wit S, et al. ID Week. October 19-23, 2022; Washington, D.C. Poster 1584. </a:t>
            </a:r>
          </a:p>
        </p:txBody>
      </p:sp>
    </p:spTree>
    <p:extLst>
      <p:ext uri="{BB962C8B-B14F-4D97-AF65-F5344CB8AC3E}">
        <p14:creationId xmlns:p14="http://schemas.microsoft.com/office/powerpoint/2010/main" val="3226265834"/>
      </p:ext>
    </p:extLst>
  </p:cSld>
  <p:clrMapOvr>
    <a:masterClrMapping/>
  </p:clrMapOvr>
  <p:transition spd="slow" advTm="7652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658912"/>
      </p:ext>
    </p:extLst>
  </p:cSld>
  <p:clrMapOvr>
    <a:masterClrMapping/>
  </p:clrMapOvr>
  <p:transition spd="slow" advTm="277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Dr. Budak has no financial conflicts of interests to disclose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4438095"/>
      </p:ext>
    </p:extLst>
  </p:cSld>
  <p:clrMapOvr>
    <a:masterClrMapping/>
  </p:clrMapOvr>
  <p:transition spd="slow" advTm="183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778C-235D-2342-AE96-D5E7B9DC8C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ID Week Summary: Outline</a:t>
            </a:r>
          </a:p>
        </p:txBody>
      </p:sp>
      <p:sp>
        <p:nvSpPr>
          <p:cNvPr id="6" name="Text Placeholder 5">
            <a:extLst>
              <a:ext uri="{FF2B5EF4-FFF2-40B4-BE49-F238E27FC236}">
                <a16:creationId xmlns:a16="http://schemas.microsoft.com/office/drawing/2014/main" id="{CBFFFA8B-9A6A-B73C-4261-D056F8246ECE}"/>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D36ACB78-0AC2-27C4-2693-5E8DAA38BF17}"/>
              </a:ext>
            </a:extLst>
          </p:cNvPr>
          <p:cNvSpPr>
            <a:spLocks noGrp="1"/>
          </p:cNvSpPr>
          <p:nvPr>
            <p:ph sz="half" idx="2"/>
          </p:nvPr>
        </p:nvSpPr>
        <p:spPr/>
        <p:txBody>
          <a:bodyPr/>
          <a:lstStyle/>
          <a:p>
            <a:pPr marL="502920" indent="-457200">
              <a:buFont typeface="+mj-lt"/>
              <a:buAutoNum type="arabicPeriod"/>
            </a:pPr>
            <a:r>
              <a:rPr lang="en-US" dirty="0">
                <a:latin typeface="Arial" panose="020B0604020202020204" pitchFamily="34" charset="0"/>
                <a:cs typeface="Arial" panose="020B0604020202020204" pitchFamily="34" charset="0"/>
              </a:rPr>
              <a:t>Hepatitis B Vaccination with </a:t>
            </a:r>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 (</a:t>
            </a:r>
            <a:r>
              <a:rPr lang="en-US" i="1" dirty="0" err="1">
                <a:latin typeface="Arial" panose="020B0604020202020204" pitchFamily="34" charset="0"/>
                <a:cs typeface="Arial" panose="020B0604020202020204" pitchFamily="34" charset="0"/>
              </a:rPr>
              <a:t>Heplisav</a:t>
            </a:r>
            <a:r>
              <a:rPr lang="en-US" i="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BEe-HIVe</a:t>
            </a:r>
            <a:r>
              <a:rPr lang="en-US" dirty="0">
                <a:latin typeface="Arial" panose="020B0604020202020204" pitchFamily="34" charset="0"/>
                <a:cs typeface="Arial" panose="020B0604020202020204" pitchFamily="34" charset="0"/>
              </a:rPr>
              <a:t> preliminary results</a:t>
            </a:r>
          </a:p>
          <a:p>
            <a:pPr marL="502920" indent="-457200">
              <a:buFont typeface="+mj-lt"/>
              <a:buAutoNum type="arabicPeriod"/>
            </a:pPr>
            <a:endParaRPr lang="en-US" dirty="0">
              <a:latin typeface="Arial" panose="020B0604020202020204" pitchFamily="34" charset="0"/>
              <a:cs typeface="Arial" panose="020B0604020202020204" pitchFamily="34" charset="0"/>
            </a:endParaRPr>
          </a:p>
          <a:p>
            <a:pPr marL="502920" indent="-457200">
              <a:buFont typeface="+mj-lt"/>
              <a:buAutoNum type="arabicPeriod"/>
            </a:pPr>
            <a:r>
              <a:rPr lang="en-US" dirty="0">
                <a:latin typeface="Arial" panose="020B0604020202020204" pitchFamily="34" charset="0"/>
                <a:cs typeface="Arial" panose="020B0604020202020204" pitchFamily="34" charset="0"/>
              </a:rPr>
              <a:t>Real World Outcomes </a:t>
            </a:r>
            <a:r>
              <a:rPr lang="en-US" dirty="0"/>
              <a:t>with</a:t>
            </a:r>
            <a:r>
              <a:rPr lang="en-US" dirty="0">
                <a:latin typeface="Arial" panose="020B0604020202020204" pitchFamily="34" charset="0"/>
                <a:cs typeface="Arial" panose="020B0604020202020204" pitchFamily="34" charset="0"/>
              </a:rPr>
              <a:t> Injectable Cabotegravir-</a:t>
            </a:r>
            <a:r>
              <a:rPr lang="en-US" dirty="0" err="1">
                <a:latin typeface="Arial" panose="020B0604020202020204" pitchFamily="34" charset="0"/>
                <a:cs typeface="Arial" panose="020B0604020202020204" pitchFamily="34" charset="0"/>
              </a:rPr>
              <a:t>Rilpivirine</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Cabenuva</a:t>
            </a:r>
            <a:r>
              <a:rPr lang="en-US" dirty="0">
                <a:latin typeface="Arial" panose="020B0604020202020204" pitchFamily="34" charset="0"/>
                <a:cs typeface="Arial" panose="020B0604020202020204" pitchFamily="34" charset="0"/>
              </a:rPr>
              <a:t>)</a:t>
            </a:r>
          </a:p>
          <a:p>
            <a:endParaRPr lang="en-US" b="1" dirty="0"/>
          </a:p>
        </p:txBody>
      </p:sp>
    </p:spTree>
    <p:extLst>
      <p:ext uri="{BB962C8B-B14F-4D97-AF65-F5344CB8AC3E}">
        <p14:creationId xmlns:p14="http://schemas.microsoft.com/office/powerpoint/2010/main" val="3423789732"/>
      </p:ext>
    </p:extLst>
  </p:cSld>
  <p:clrMapOvr>
    <a:masterClrMapping/>
  </p:clrMapOvr>
  <p:transition spd="slow" advTm="2540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1588-9B9E-DA44-8CA4-2DDC809C0EC1}"/>
              </a:ext>
            </a:extLst>
          </p:cNvPr>
          <p:cNvSpPr>
            <a:spLocks noGrp="1"/>
          </p:cNvSpPr>
          <p:nvPr>
            <p:ph type="title"/>
          </p:nvPr>
        </p:nvSpPr>
        <p:spPr/>
        <p:txBody>
          <a:bodyPr/>
          <a:lstStyle/>
          <a:p>
            <a:pPr marL="34290"/>
            <a:r>
              <a:rPr lang="en-US" b="0" dirty="0" err="1">
                <a:latin typeface="Arial" panose="020B0604020202020204" pitchFamily="34" charset="0"/>
                <a:cs typeface="Arial" panose="020B0604020202020204" pitchFamily="34" charset="0"/>
              </a:rPr>
              <a:t>BEe-HIVe</a:t>
            </a:r>
            <a:r>
              <a:rPr lang="en-US" b="0" dirty="0">
                <a:latin typeface="Arial" panose="020B0604020202020204" pitchFamily="34" charset="0"/>
                <a:cs typeface="Arial" panose="020B0604020202020204" pitchFamily="34" charset="0"/>
              </a:rPr>
              <a:t> Preliminary Results</a:t>
            </a:r>
          </a:p>
        </p:txBody>
      </p:sp>
    </p:spTree>
    <p:extLst>
      <p:ext uri="{BB962C8B-B14F-4D97-AF65-F5344CB8AC3E}">
        <p14:creationId xmlns:p14="http://schemas.microsoft.com/office/powerpoint/2010/main" val="4005379505"/>
      </p:ext>
    </p:extLst>
  </p:cSld>
  <p:clrMapOvr>
    <a:masterClrMapping/>
  </p:clrMapOvr>
  <p:transition spd="slow" advTm="423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7DF4-90BD-7BCA-16E0-CA07CCB9B03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Background</a:t>
            </a:r>
          </a:p>
        </p:txBody>
      </p:sp>
      <p:sp>
        <p:nvSpPr>
          <p:cNvPr id="3" name="Text Placeholder 2">
            <a:extLst>
              <a:ext uri="{FF2B5EF4-FFF2-40B4-BE49-F238E27FC236}">
                <a16:creationId xmlns:a16="http://schemas.microsoft.com/office/drawing/2014/main" id="{76ECAFDA-3578-404D-245E-C489F5138BBB}"/>
              </a:ext>
            </a:extLst>
          </p:cNvPr>
          <p:cNvSpPr>
            <a:spLocks noGrp="1"/>
          </p:cNvSpPr>
          <p:nvPr>
            <p:ph type="body" sz="quarter" idx="14"/>
          </p:nvPr>
        </p:nvSpPr>
        <p:spPr>
          <a:xfrm>
            <a:off x="323850" y="4648201"/>
            <a:ext cx="7357838" cy="438150"/>
          </a:xfrm>
        </p:spPr>
        <p:txBody>
          <a:bodyPr/>
          <a:lstStyle/>
          <a:p>
            <a:r>
              <a:rPr lang="en-US" b="0" baseline="30000" dirty="0">
                <a:latin typeface="Arial" panose="020B0604020202020204" pitchFamily="34" charset="0"/>
                <a:cs typeface="Arial" panose="020B0604020202020204" pitchFamily="34" charset="0"/>
              </a:rPr>
              <a:t>1</a:t>
            </a:r>
            <a:r>
              <a:rPr lang="en-US" b="0" dirty="0">
                <a:latin typeface="Arial" panose="020B0604020202020204" pitchFamily="34" charset="0"/>
                <a:cs typeface="Arial" panose="020B0604020202020204" pitchFamily="34" charset="0"/>
              </a:rPr>
              <a:t> Kim NH, et al. Int J STD AIDS. 2009; 20:595-600. </a:t>
            </a:r>
            <a:br>
              <a:rPr lang="en-US" b="0" dirty="0">
                <a:latin typeface="Arial" panose="020B0604020202020204" pitchFamily="34" charset="0"/>
                <a:cs typeface="Arial" panose="020B0604020202020204" pitchFamily="34" charset="0"/>
              </a:rPr>
            </a:br>
            <a:r>
              <a:rPr lang="en-US" b="0" baseline="30000"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Schnittman</a:t>
            </a:r>
            <a:r>
              <a:rPr lang="en-US" b="0" dirty="0">
                <a:latin typeface="Arial" panose="020B0604020202020204" pitchFamily="34" charset="0"/>
                <a:cs typeface="Arial" panose="020B0604020202020204" pitchFamily="34" charset="0"/>
              </a:rPr>
              <a:t> S, et al. JAIDS</a:t>
            </a:r>
            <a:r>
              <a:rPr lang="en-US" dirty="0">
                <a:latin typeface="Arial" panose="020B0604020202020204" pitchFamily="34" charset="0"/>
                <a:cs typeface="Arial" panose="020B0604020202020204" pitchFamily="34" charset="0"/>
              </a:rPr>
              <a:t>; 86: 445-449.</a:t>
            </a:r>
            <a:endParaRPr lang="en-US" b="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1DD715F-50DD-88DF-BF00-71A2C8123979}"/>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HBV vaccine </a:t>
            </a:r>
            <a:r>
              <a:rPr lang="en-US" dirty="0" err="1">
                <a:latin typeface="Arial" panose="020B0604020202020204" pitchFamily="34" charset="0"/>
                <a:cs typeface="Arial" panose="020B0604020202020204" pitchFamily="34" charset="0"/>
              </a:rPr>
              <a:t>seroprotection</a:t>
            </a:r>
            <a:r>
              <a:rPr lang="en-US" dirty="0">
                <a:latin typeface="Arial" panose="020B0604020202020204" pitchFamily="34" charset="0"/>
                <a:cs typeface="Arial" panose="020B0604020202020204" pitchFamily="34" charset="0"/>
              </a:rPr>
              <a:t> rates (SPR) in persons with HIV (PWH) are lower (range 18-71%) than in adults without HIV (range 60-80%)</a:t>
            </a:r>
            <a:r>
              <a:rPr lang="en-US" baseline="30000" dirty="0">
                <a:solidFill>
                  <a:srgbClr val="0070C0"/>
                </a:solidFill>
                <a:latin typeface="Arial" panose="020B0604020202020204" pitchFamily="34" charset="0"/>
                <a:cs typeface="Arial" panose="020B0604020202020204" pitchFamily="34" charset="0"/>
              </a:rPr>
              <a:t>1</a:t>
            </a:r>
          </a:p>
          <a:p>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 vaccine, </a:t>
            </a:r>
            <a:r>
              <a:rPr lang="en-US" dirty="0"/>
              <a:t>FDA approved in 2017,</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2-dose series for adults ≥18 years</a:t>
            </a:r>
          </a:p>
          <a:p>
            <a:pPr lvl="1"/>
            <a:r>
              <a:rPr lang="en-US" dirty="0">
                <a:latin typeface="Arial" panose="020B0604020202020204" pitchFamily="34" charset="0"/>
                <a:cs typeface="Arial" panose="020B0604020202020204" pitchFamily="34" charset="0"/>
              </a:rPr>
              <a:t>In immunocompetent adults, SPRs with Hep B vaccine (</a:t>
            </a:r>
            <a:r>
              <a:rPr lang="en-US" i="1" dirty="0" err="1">
                <a:latin typeface="Arial" panose="020B0604020202020204" pitchFamily="34" charset="0"/>
                <a:cs typeface="Arial" panose="020B0604020202020204" pitchFamily="34" charset="0"/>
              </a:rPr>
              <a:t>Engerix</a:t>
            </a:r>
            <a:r>
              <a:rPr lang="en-US" i="1" dirty="0">
                <a:latin typeface="Arial" panose="020B0604020202020204" pitchFamily="34" charset="0"/>
                <a:cs typeface="Arial" panose="020B0604020202020204" pitchFamily="34" charset="0"/>
              </a:rPr>
              <a:t>-B </a:t>
            </a:r>
            <a:r>
              <a:rPr lang="en-US" dirty="0">
                <a:latin typeface="Arial" panose="020B0604020202020204" pitchFamily="34" charset="0"/>
                <a:cs typeface="Arial" panose="020B0604020202020204" pitchFamily="34" charset="0"/>
              </a:rPr>
              <a:t>or </a:t>
            </a:r>
            <a:r>
              <a:rPr lang="en-US" i="1" dirty="0" err="1">
                <a:latin typeface="Arial" panose="020B0604020202020204" pitchFamily="34" charset="0"/>
                <a:cs typeface="Arial" panose="020B0604020202020204" pitchFamily="34" charset="0"/>
              </a:rPr>
              <a:t>Recombivax</a:t>
            </a:r>
            <a:r>
              <a:rPr lang="en-US" i="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ranged from 65-80% vs. 90-95% with HepB-CpG</a:t>
            </a:r>
            <a:r>
              <a:rPr lang="en-US" baseline="30000" dirty="0"/>
              <a:t>1</a:t>
            </a: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single center study of 51 PWH, without immunity to hepatitis B, receiving </a:t>
            </a:r>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 demonstrated overall SPRs of 82%, with higher SPR in those with higher CD4 cell counts</a:t>
            </a:r>
            <a:r>
              <a:rPr lang="en-US" baseline="30000" dirty="0">
                <a:solidFill>
                  <a:srgbClr val="0070C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655189192"/>
      </p:ext>
    </p:extLst>
  </p:cSld>
  <p:clrMapOvr>
    <a:masterClrMapping/>
  </p:clrMapOvr>
  <p:transition spd="slow" advTm="6341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8629-6381-3643-9794-AD8EDAB00B49}"/>
              </a:ext>
            </a:extLst>
          </p:cNvPr>
          <p:cNvSpPr>
            <a:spLocks noGrp="1"/>
          </p:cNvSpPr>
          <p:nvPr>
            <p:ph type="title"/>
          </p:nvPr>
        </p:nvSpPr>
        <p:spPr/>
        <p:txBody>
          <a:bodyPr>
            <a:normAutofit fontScale="90000"/>
          </a:bodyPr>
          <a:lstStyle/>
          <a:p>
            <a:r>
              <a:rPr lang="en-US" dirty="0"/>
              <a:t>B-Enhancement of HBV Vaccination in Persons Living With HIV (</a:t>
            </a:r>
            <a:r>
              <a:rPr lang="en-US" dirty="0" err="1"/>
              <a:t>BEe-HIVe</a:t>
            </a:r>
            <a:r>
              <a:rPr lang="en-US" dirty="0"/>
              <a:t>): Study Design</a:t>
            </a:r>
          </a:p>
        </p:txBody>
      </p:sp>
      <p:sp>
        <p:nvSpPr>
          <p:cNvPr id="3" name="Text Placeholder 2">
            <a:extLst>
              <a:ext uri="{FF2B5EF4-FFF2-40B4-BE49-F238E27FC236}">
                <a16:creationId xmlns:a16="http://schemas.microsoft.com/office/drawing/2014/main" id="{703BD04C-FC84-0948-8C51-2D9C5250A938}"/>
              </a:ext>
            </a:extLst>
          </p:cNvPr>
          <p:cNvSpPr>
            <a:spLocks noGrp="1"/>
          </p:cNvSpPr>
          <p:nvPr>
            <p:ph type="body" sz="quarter" idx="16"/>
          </p:nvPr>
        </p:nvSpPr>
        <p:spPr/>
        <p:txBody>
          <a:bodyPr/>
          <a:lstStyle/>
          <a:p>
            <a:r>
              <a:rPr lang="en-US" dirty="0"/>
              <a:t>Source: Marks K, et al. ID Week. October 19-23, 2022; Washington, D.C. Poster LB749. </a:t>
            </a:r>
          </a:p>
        </p:txBody>
      </p:sp>
      <p:sp>
        <p:nvSpPr>
          <p:cNvPr id="12" name="Rectangle 5">
            <a:extLst>
              <a:ext uri="{FF2B5EF4-FFF2-40B4-BE49-F238E27FC236}">
                <a16:creationId xmlns:a16="http://schemas.microsoft.com/office/drawing/2014/main" id="{95BB77F3-4E49-B54F-9F84-C4E1227B8957}"/>
              </a:ext>
            </a:extLst>
          </p:cNvPr>
          <p:cNvSpPr>
            <a:spLocks noChangeArrowheads="1"/>
          </p:cNvSpPr>
          <p:nvPr/>
        </p:nvSpPr>
        <p:spPr bwMode="auto">
          <a:xfrm>
            <a:off x="4695078" y="2233172"/>
            <a:ext cx="1476616" cy="457200"/>
          </a:xfrm>
          <a:prstGeom prst="rect">
            <a:avLst/>
          </a:prstGeom>
          <a:solidFill>
            <a:srgbClr val="C0CEDD">
              <a:alpha val="65000"/>
            </a:srgbClr>
          </a:solidFill>
          <a:ln w="9525" cmpd="sng">
            <a:solidFill>
              <a:srgbClr val="000000"/>
            </a:solidFill>
            <a:miter lim="800000"/>
            <a:headEnd/>
            <a:tailEnd/>
          </a:ln>
          <a:effectLst/>
        </p:spPr>
        <p:txBody>
          <a:bodyPr wrap="none" anchor="ctr"/>
          <a:lstStyle/>
          <a:p>
            <a:r>
              <a:rPr lang="en-US" sz="1600" b="1" dirty="0" err="1">
                <a:latin typeface="Arial"/>
                <a:cs typeface="Arial"/>
              </a:rPr>
              <a:t>HepB</a:t>
            </a:r>
            <a:r>
              <a:rPr lang="en-US" sz="1600" b="1" dirty="0">
                <a:latin typeface="Arial"/>
                <a:cs typeface="Arial"/>
              </a:rPr>
              <a:t> (CpG)</a:t>
            </a:r>
            <a:endParaRPr lang="en-US" sz="1600" dirty="0">
              <a:latin typeface="Arial"/>
              <a:cs typeface="Arial"/>
            </a:endParaRPr>
          </a:p>
        </p:txBody>
      </p:sp>
      <p:sp>
        <p:nvSpPr>
          <p:cNvPr id="13" name="Rectangle 12">
            <a:extLst>
              <a:ext uri="{FF2B5EF4-FFF2-40B4-BE49-F238E27FC236}">
                <a16:creationId xmlns:a16="http://schemas.microsoft.com/office/drawing/2014/main" id="{AAC697C9-00ED-4F45-9708-A19FE457A956}"/>
              </a:ext>
            </a:extLst>
          </p:cNvPr>
          <p:cNvSpPr>
            <a:spLocks noChangeArrowheads="1"/>
          </p:cNvSpPr>
          <p:nvPr/>
        </p:nvSpPr>
        <p:spPr bwMode="auto">
          <a:xfrm>
            <a:off x="6261863" y="2233172"/>
            <a:ext cx="2743200" cy="457200"/>
          </a:xfrm>
          <a:prstGeom prst="rect">
            <a:avLst/>
          </a:prstGeom>
          <a:solidFill>
            <a:schemeClr val="accent1">
              <a:lumMod val="20000"/>
              <a:lumOff val="80000"/>
              <a:alpha val="42000"/>
            </a:schemeClr>
          </a:solidFill>
          <a:ln w="9525" cmpd="sng">
            <a:solidFill>
              <a:srgbClr val="000000"/>
            </a:solidFill>
            <a:miter lim="800000"/>
            <a:headEnd/>
            <a:tailEnd/>
          </a:ln>
          <a:effectLst/>
        </p:spPr>
        <p:txBody>
          <a:bodyPr wrap="none" anchor="ctr"/>
          <a:lstStyle/>
          <a:p>
            <a:r>
              <a:rPr lang="en-US" sz="1600" dirty="0">
                <a:latin typeface="Arial"/>
                <a:cs typeface="Arial"/>
              </a:rPr>
              <a:t>3 doses: 0, 4, and 24 weeks</a:t>
            </a:r>
          </a:p>
        </p:txBody>
      </p:sp>
      <p:sp>
        <p:nvSpPr>
          <p:cNvPr id="14" name="Rectangle 13">
            <a:extLst>
              <a:ext uri="{FF2B5EF4-FFF2-40B4-BE49-F238E27FC236}">
                <a16:creationId xmlns:a16="http://schemas.microsoft.com/office/drawing/2014/main" id="{9C4F0D38-94A4-B64A-88CF-B4709AEE0E94}"/>
              </a:ext>
            </a:extLst>
          </p:cNvPr>
          <p:cNvSpPr>
            <a:spLocks noChangeArrowheads="1"/>
          </p:cNvSpPr>
          <p:nvPr/>
        </p:nvSpPr>
        <p:spPr bwMode="auto">
          <a:xfrm>
            <a:off x="4695124" y="2759505"/>
            <a:ext cx="1475983" cy="457200"/>
          </a:xfrm>
          <a:prstGeom prst="rect">
            <a:avLst/>
          </a:prstGeom>
          <a:solidFill>
            <a:schemeClr val="accent2">
              <a:lumMod val="40000"/>
              <a:lumOff val="60000"/>
              <a:alpha val="78000"/>
            </a:schemeClr>
          </a:solidFill>
          <a:ln w="9525" cmpd="sng">
            <a:solidFill>
              <a:srgbClr val="000000"/>
            </a:solidFill>
            <a:miter lim="800000"/>
            <a:headEnd/>
            <a:tailEnd/>
          </a:ln>
          <a:effectLst/>
        </p:spPr>
        <p:txBody>
          <a:bodyPr wrap="none" anchor="ctr"/>
          <a:lstStyle/>
          <a:p>
            <a:r>
              <a:rPr lang="en-US" sz="1600" b="1" dirty="0" err="1">
                <a:latin typeface="Arial"/>
                <a:cs typeface="Arial"/>
              </a:rPr>
              <a:t>HepB</a:t>
            </a:r>
            <a:r>
              <a:rPr lang="en-US" sz="1600" b="1" dirty="0">
                <a:latin typeface="Arial"/>
                <a:cs typeface="Arial"/>
              </a:rPr>
              <a:t> (</a:t>
            </a:r>
            <a:r>
              <a:rPr lang="en-US" sz="1600" b="1" dirty="0" err="1">
                <a:latin typeface="Arial"/>
                <a:cs typeface="Arial"/>
              </a:rPr>
              <a:t>Eng</a:t>
            </a:r>
            <a:r>
              <a:rPr lang="en-US" sz="1600" b="1" dirty="0">
                <a:latin typeface="Arial"/>
                <a:cs typeface="Arial"/>
              </a:rPr>
              <a:t>-B) </a:t>
            </a:r>
            <a:endParaRPr lang="en-US" sz="1600" dirty="0">
              <a:latin typeface="Arial"/>
              <a:cs typeface="Arial"/>
            </a:endParaRPr>
          </a:p>
        </p:txBody>
      </p:sp>
      <p:sp>
        <p:nvSpPr>
          <p:cNvPr id="15" name="Rectangle 14">
            <a:extLst>
              <a:ext uri="{FF2B5EF4-FFF2-40B4-BE49-F238E27FC236}">
                <a16:creationId xmlns:a16="http://schemas.microsoft.com/office/drawing/2014/main" id="{155D60FB-39BF-9542-A154-3ADD02F68498}"/>
              </a:ext>
            </a:extLst>
          </p:cNvPr>
          <p:cNvSpPr>
            <a:spLocks noChangeArrowheads="1"/>
          </p:cNvSpPr>
          <p:nvPr/>
        </p:nvSpPr>
        <p:spPr bwMode="auto">
          <a:xfrm>
            <a:off x="6261863" y="2759505"/>
            <a:ext cx="2743200" cy="457200"/>
          </a:xfrm>
          <a:prstGeom prst="rect">
            <a:avLst/>
          </a:prstGeom>
          <a:solidFill>
            <a:schemeClr val="accent2">
              <a:lumMod val="20000"/>
              <a:lumOff val="80000"/>
              <a:alpha val="78000"/>
            </a:schemeClr>
          </a:solidFill>
          <a:ln w="9525" cmpd="sng">
            <a:solidFill>
              <a:srgbClr val="000000"/>
            </a:solidFill>
            <a:miter lim="800000"/>
            <a:headEnd/>
            <a:tailEnd/>
          </a:ln>
          <a:effectLst/>
        </p:spPr>
        <p:txBody>
          <a:bodyPr wrap="none" anchor="ctr"/>
          <a:lstStyle/>
          <a:p>
            <a:r>
              <a:rPr lang="en-US" sz="1600" dirty="0">
                <a:latin typeface="Arial"/>
                <a:cs typeface="Arial"/>
              </a:rPr>
              <a:t>3 doses: 0, 4, and 24 weeks</a:t>
            </a:r>
          </a:p>
        </p:txBody>
      </p:sp>
      <p:sp>
        <p:nvSpPr>
          <p:cNvPr id="16" name="Rectangle 5">
            <a:extLst>
              <a:ext uri="{FF2B5EF4-FFF2-40B4-BE49-F238E27FC236}">
                <a16:creationId xmlns:a16="http://schemas.microsoft.com/office/drawing/2014/main" id="{76337802-C639-DB4F-9D08-9D73C1CA1C3A}"/>
              </a:ext>
            </a:extLst>
          </p:cNvPr>
          <p:cNvSpPr>
            <a:spLocks noChangeArrowheads="1"/>
          </p:cNvSpPr>
          <p:nvPr/>
        </p:nvSpPr>
        <p:spPr bwMode="auto">
          <a:xfrm>
            <a:off x="4695078" y="1722830"/>
            <a:ext cx="1476616" cy="457200"/>
          </a:xfrm>
          <a:prstGeom prst="rect">
            <a:avLst/>
          </a:prstGeom>
          <a:solidFill>
            <a:srgbClr val="C0CEDD">
              <a:alpha val="65000"/>
            </a:srgbClr>
          </a:solidFill>
          <a:ln w="9525" cmpd="sng">
            <a:solidFill>
              <a:srgbClr val="000000"/>
            </a:solidFill>
            <a:miter lim="800000"/>
            <a:headEnd/>
            <a:tailEnd/>
          </a:ln>
          <a:effectLst/>
        </p:spPr>
        <p:txBody>
          <a:bodyPr wrap="none" anchor="ctr"/>
          <a:lstStyle/>
          <a:p>
            <a:r>
              <a:rPr lang="en-US" sz="1600" b="1" dirty="0" err="1">
                <a:latin typeface="Arial"/>
                <a:cs typeface="Arial"/>
              </a:rPr>
              <a:t>HepB</a:t>
            </a:r>
            <a:r>
              <a:rPr lang="en-US" sz="1600" b="1" dirty="0">
                <a:latin typeface="Arial"/>
                <a:cs typeface="Arial"/>
              </a:rPr>
              <a:t> (CpG)</a:t>
            </a:r>
            <a:endParaRPr lang="en-US" sz="1600" dirty="0">
              <a:latin typeface="Arial"/>
              <a:cs typeface="Arial"/>
            </a:endParaRPr>
          </a:p>
        </p:txBody>
      </p:sp>
      <p:sp>
        <p:nvSpPr>
          <p:cNvPr id="17" name="Rectangle 16">
            <a:extLst>
              <a:ext uri="{FF2B5EF4-FFF2-40B4-BE49-F238E27FC236}">
                <a16:creationId xmlns:a16="http://schemas.microsoft.com/office/drawing/2014/main" id="{F3B867F3-AC7C-CF49-818A-E2D905450719}"/>
              </a:ext>
            </a:extLst>
          </p:cNvPr>
          <p:cNvSpPr>
            <a:spLocks noChangeArrowheads="1"/>
          </p:cNvSpPr>
          <p:nvPr/>
        </p:nvSpPr>
        <p:spPr bwMode="auto">
          <a:xfrm>
            <a:off x="6261863" y="1722830"/>
            <a:ext cx="2743200" cy="457200"/>
          </a:xfrm>
          <a:prstGeom prst="rect">
            <a:avLst/>
          </a:prstGeom>
          <a:solidFill>
            <a:schemeClr val="accent1">
              <a:lumMod val="20000"/>
              <a:lumOff val="80000"/>
              <a:alpha val="42000"/>
            </a:schemeClr>
          </a:solidFill>
          <a:ln w="9525" cmpd="sng">
            <a:solidFill>
              <a:srgbClr val="000000"/>
            </a:solidFill>
            <a:miter lim="800000"/>
            <a:headEnd/>
            <a:tailEnd/>
          </a:ln>
          <a:effectLst/>
        </p:spPr>
        <p:txBody>
          <a:bodyPr wrap="none" anchor="ctr"/>
          <a:lstStyle/>
          <a:p>
            <a:r>
              <a:rPr lang="en-US" sz="1600" dirty="0">
                <a:latin typeface="Arial"/>
                <a:cs typeface="Arial"/>
              </a:rPr>
              <a:t>2 doses: 0, 4 weeks</a:t>
            </a:r>
          </a:p>
        </p:txBody>
      </p:sp>
      <p:sp>
        <p:nvSpPr>
          <p:cNvPr id="18" name="Rectangle 5">
            <a:extLst>
              <a:ext uri="{FF2B5EF4-FFF2-40B4-BE49-F238E27FC236}">
                <a16:creationId xmlns:a16="http://schemas.microsoft.com/office/drawing/2014/main" id="{6DFA82E1-D61A-634C-B250-D55A4E33F079}"/>
              </a:ext>
            </a:extLst>
          </p:cNvPr>
          <p:cNvSpPr>
            <a:spLocks noChangeArrowheads="1"/>
          </p:cNvSpPr>
          <p:nvPr/>
        </p:nvSpPr>
        <p:spPr bwMode="auto">
          <a:xfrm>
            <a:off x="4695078" y="4110290"/>
            <a:ext cx="1476616" cy="457200"/>
          </a:xfrm>
          <a:prstGeom prst="rect">
            <a:avLst/>
          </a:prstGeom>
          <a:solidFill>
            <a:srgbClr val="C0CEDD">
              <a:alpha val="65000"/>
            </a:srgbClr>
          </a:solidFill>
          <a:ln w="9525" cmpd="sng">
            <a:solidFill>
              <a:srgbClr val="000000"/>
            </a:solidFill>
            <a:miter lim="800000"/>
            <a:headEnd/>
            <a:tailEnd/>
          </a:ln>
          <a:effectLst/>
        </p:spPr>
        <p:txBody>
          <a:bodyPr wrap="none" anchor="ctr"/>
          <a:lstStyle/>
          <a:p>
            <a:r>
              <a:rPr lang="en-US" sz="1600" b="1" dirty="0" err="1">
                <a:latin typeface="Arial"/>
                <a:cs typeface="Arial"/>
              </a:rPr>
              <a:t>HepB</a:t>
            </a:r>
            <a:r>
              <a:rPr lang="en-US" sz="1600" b="1" dirty="0">
                <a:latin typeface="Arial"/>
                <a:cs typeface="Arial"/>
              </a:rPr>
              <a:t> (CpG)</a:t>
            </a:r>
            <a:endParaRPr lang="en-US" sz="1600" dirty="0">
              <a:latin typeface="Arial"/>
              <a:cs typeface="Arial"/>
            </a:endParaRPr>
          </a:p>
        </p:txBody>
      </p:sp>
      <p:sp>
        <p:nvSpPr>
          <p:cNvPr id="19" name="Rectangle 18">
            <a:extLst>
              <a:ext uri="{FF2B5EF4-FFF2-40B4-BE49-F238E27FC236}">
                <a16:creationId xmlns:a16="http://schemas.microsoft.com/office/drawing/2014/main" id="{1AEDB20F-6A47-9548-A29A-EEF05403CC8F}"/>
              </a:ext>
            </a:extLst>
          </p:cNvPr>
          <p:cNvSpPr>
            <a:spLocks noChangeArrowheads="1"/>
          </p:cNvSpPr>
          <p:nvPr/>
        </p:nvSpPr>
        <p:spPr bwMode="auto">
          <a:xfrm>
            <a:off x="6261863" y="4110290"/>
            <a:ext cx="2743200" cy="457200"/>
          </a:xfrm>
          <a:prstGeom prst="rect">
            <a:avLst/>
          </a:prstGeom>
          <a:solidFill>
            <a:schemeClr val="accent1">
              <a:lumMod val="20000"/>
              <a:lumOff val="80000"/>
              <a:alpha val="42000"/>
            </a:schemeClr>
          </a:solidFill>
          <a:ln w="9525" cmpd="sng">
            <a:solidFill>
              <a:srgbClr val="000000"/>
            </a:solidFill>
            <a:miter lim="800000"/>
            <a:headEnd/>
            <a:tailEnd/>
          </a:ln>
          <a:effectLst/>
        </p:spPr>
        <p:txBody>
          <a:bodyPr wrap="none" anchor="ctr"/>
          <a:lstStyle/>
          <a:p>
            <a:r>
              <a:rPr lang="en-US" sz="1600" dirty="0">
                <a:latin typeface="Arial"/>
                <a:cs typeface="Arial"/>
              </a:rPr>
              <a:t>3 doses: 0, 4, and 24 weeks</a:t>
            </a:r>
          </a:p>
        </p:txBody>
      </p:sp>
      <p:sp>
        <p:nvSpPr>
          <p:cNvPr id="20" name="Rectangle 19">
            <a:extLst>
              <a:ext uri="{FF2B5EF4-FFF2-40B4-BE49-F238E27FC236}">
                <a16:creationId xmlns:a16="http://schemas.microsoft.com/office/drawing/2014/main" id="{9C6AB8E9-8FF5-2248-956A-D9E5CD1EF161}"/>
              </a:ext>
            </a:extLst>
          </p:cNvPr>
          <p:cNvSpPr>
            <a:spLocks noChangeArrowheads="1"/>
          </p:cNvSpPr>
          <p:nvPr/>
        </p:nvSpPr>
        <p:spPr bwMode="auto">
          <a:xfrm>
            <a:off x="4695078" y="1198190"/>
            <a:ext cx="4309985" cy="457200"/>
          </a:xfrm>
          <a:prstGeom prst="rect">
            <a:avLst/>
          </a:prstGeom>
          <a:solidFill>
            <a:schemeClr val="tx1">
              <a:lumMod val="85000"/>
              <a:lumOff val="15000"/>
              <a:alpha val="78000"/>
            </a:schemeClr>
          </a:solidFill>
          <a:ln w="9525" cmpd="sng">
            <a:solidFill>
              <a:srgbClr val="000000"/>
            </a:solidFill>
            <a:miter lim="800000"/>
            <a:headEnd/>
            <a:tailEnd/>
          </a:ln>
          <a:effectLst/>
        </p:spPr>
        <p:txBody>
          <a:bodyPr wrap="none" anchor="ctr"/>
          <a:lstStyle/>
          <a:p>
            <a:r>
              <a:rPr lang="en-US" sz="1600" b="1" dirty="0">
                <a:solidFill>
                  <a:schemeClr val="bg1"/>
                </a:solidFill>
                <a:latin typeface="Arial"/>
                <a:cs typeface="Arial"/>
              </a:rPr>
              <a:t>Arm A: HBV Vaccine Non-Responders</a:t>
            </a:r>
          </a:p>
        </p:txBody>
      </p:sp>
      <p:sp>
        <p:nvSpPr>
          <p:cNvPr id="22" name="Rectangle 21">
            <a:extLst>
              <a:ext uri="{FF2B5EF4-FFF2-40B4-BE49-F238E27FC236}">
                <a16:creationId xmlns:a16="http://schemas.microsoft.com/office/drawing/2014/main" id="{B8A0EED0-E12D-454A-92BC-447426DA79EE}"/>
              </a:ext>
            </a:extLst>
          </p:cNvPr>
          <p:cNvSpPr>
            <a:spLocks noChangeArrowheads="1"/>
          </p:cNvSpPr>
          <p:nvPr/>
        </p:nvSpPr>
        <p:spPr bwMode="auto">
          <a:xfrm>
            <a:off x="4695078" y="3597910"/>
            <a:ext cx="4309985" cy="457200"/>
          </a:xfrm>
          <a:prstGeom prst="rect">
            <a:avLst/>
          </a:prstGeom>
          <a:solidFill>
            <a:schemeClr val="tx1">
              <a:lumMod val="85000"/>
              <a:lumOff val="15000"/>
              <a:alpha val="78000"/>
            </a:schemeClr>
          </a:solidFill>
          <a:ln w="9525" cmpd="sng">
            <a:solidFill>
              <a:srgbClr val="000000"/>
            </a:solidFill>
            <a:miter lim="800000"/>
            <a:headEnd/>
            <a:tailEnd/>
          </a:ln>
          <a:effectLst/>
        </p:spPr>
        <p:txBody>
          <a:bodyPr wrap="none" anchor="ctr"/>
          <a:lstStyle/>
          <a:p>
            <a:r>
              <a:rPr lang="en-US" sz="1600" b="1" dirty="0">
                <a:solidFill>
                  <a:schemeClr val="bg1"/>
                </a:solidFill>
                <a:latin typeface="Arial"/>
                <a:cs typeface="Arial"/>
              </a:rPr>
              <a:t>Arm B: HBV Vaccine Naive</a:t>
            </a:r>
          </a:p>
        </p:txBody>
      </p:sp>
      <p:sp>
        <p:nvSpPr>
          <p:cNvPr id="5" name="Content Placeholder 4">
            <a:extLst>
              <a:ext uri="{FF2B5EF4-FFF2-40B4-BE49-F238E27FC236}">
                <a16:creationId xmlns:a16="http://schemas.microsoft.com/office/drawing/2014/main" id="{2F9346F9-F5D3-C54D-1BF4-EE3F4DB1A8C4}"/>
              </a:ext>
            </a:extLst>
          </p:cNvPr>
          <p:cNvSpPr>
            <a:spLocks noGrp="1"/>
          </p:cNvSpPr>
          <p:nvPr>
            <p:ph sz="half" idx="2"/>
          </p:nvPr>
        </p:nvSpPr>
        <p:spPr>
          <a:xfrm>
            <a:off x="323851" y="1184224"/>
            <a:ext cx="4248149" cy="3662100"/>
          </a:xfrm>
        </p:spPr>
        <p:txBody>
          <a:bodyPr>
            <a:noAutofit/>
          </a:bodyPr>
          <a:lstStyle/>
          <a:p>
            <a:r>
              <a:rPr lang="en-US" b="1" dirty="0">
                <a:latin typeface="Arial" pitchFamily="22" charset="0"/>
              </a:rPr>
              <a:t>Entry Criteria Arm A and B</a:t>
            </a:r>
          </a:p>
          <a:p>
            <a:pPr lvl="1"/>
            <a:r>
              <a:rPr lang="en-US" dirty="0">
                <a:latin typeface="Arial" pitchFamily="22" charset="0"/>
              </a:rPr>
              <a:t>PWH and age </a:t>
            </a:r>
            <a:r>
              <a:rPr lang="en-US" dirty="0">
                <a:solidFill>
                  <a:schemeClr val="tx1"/>
                </a:solidFill>
                <a:latin typeface="Arial" pitchFamily="22" charset="0"/>
              </a:rPr>
              <a:t>18-70 years</a:t>
            </a:r>
          </a:p>
          <a:p>
            <a:pPr lvl="1"/>
            <a:r>
              <a:rPr lang="en-US" dirty="0">
                <a:solidFill>
                  <a:schemeClr val="tx1"/>
                </a:solidFill>
                <a:latin typeface="Arial" pitchFamily="22" charset="0"/>
              </a:rPr>
              <a:t>On ART &amp; HIV-1 RNA &lt;1,000 copies/mL</a:t>
            </a:r>
          </a:p>
          <a:p>
            <a:pPr lvl="1"/>
            <a:r>
              <a:rPr lang="en-US" dirty="0">
                <a:solidFill>
                  <a:schemeClr val="tx1"/>
                </a:solidFill>
                <a:latin typeface="Arial" pitchFamily="22" charset="0"/>
              </a:rPr>
              <a:t>CD4 &gt;100 cells/mm</a:t>
            </a:r>
            <a:r>
              <a:rPr lang="en-US" baseline="30000" dirty="0">
                <a:solidFill>
                  <a:schemeClr val="tx1"/>
                </a:solidFill>
                <a:latin typeface="Arial" pitchFamily="22" charset="0"/>
              </a:rPr>
              <a:t>3</a:t>
            </a:r>
          </a:p>
          <a:p>
            <a:pPr lvl="1"/>
            <a:r>
              <a:rPr lang="en-US" dirty="0">
                <a:latin typeface="Arial" panose="020B0604020202020204" pitchFamily="34" charset="0"/>
                <a:cs typeface="Arial" panose="020B0604020202020204" pitchFamily="34" charset="0"/>
              </a:rPr>
              <a:t>Negative HBV surface Ab (</a:t>
            </a:r>
            <a:r>
              <a:rPr lang="en-US" dirty="0" err="1">
                <a:latin typeface="Arial" panose="020B0604020202020204" pitchFamily="34" charset="0"/>
                <a:cs typeface="Arial" panose="020B0604020202020204" pitchFamily="34" charset="0"/>
              </a:rPr>
              <a:t>sAb</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No history of hepatitis B </a:t>
            </a:r>
          </a:p>
          <a:p>
            <a:pPr lvl="1"/>
            <a:r>
              <a:rPr lang="en-US" dirty="0">
                <a:solidFill>
                  <a:schemeClr val="tx1"/>
                </a:solidFill>
                <a:latin typeface="Arial" pitchFamily="22" charset="0"/>
              </a:rPr>
              <a:t>Not pregnant</a:t>
            </a:r>
          </a:p>
          <a:p>
            <a:r>
              <a:rPr lang="en-US" b="1" dirty="0">
                <a:solidFill>
                  <a:schemeClr val="tx1"/>
                </a:solidFill>
                <a:latin typeface="Arial" pitchFamily="22" charset="0"/>
              </a:rPr>
              <a:t>Arm A (Vaccine Non-Responders)</a:t>
            </a:r>
          </a:p>
          <a:p>
            <a:pPr lvl="1"/>
            <a:r>
              <a:rPr lang="en-US" dirty="0">
                <a:solidFill>
                  <a:schemeClr val="tx1"/>
                </a:solidFill>
                <a:latin typeface="Arial" pitchFamily="22" charset="0"/>
              </a:rPr>
              <a:t>Serum Hep B </a:t>
            </a:r>
            <a:r>
              <a:rPr lang="en-US" dirty="0" err="1">
                <a:solidFill>
                  <a:schemeClr val="tx1"/>
                </a:solidFill>
                <a:latin typeface="Arial" pitchFamily="22" charset="0"/>
              </a:rPr>
              <a:t>sAb</a:t>
            </a:r>
            <a:r>
              <a:rPr lang="en-US" dirty="0">
                <a:solidFill>
                  <a:schemeClr val="tx1"/>
                </a:solidFill>
                <a:latin typeface="Arial" pitchFamily="22" charset="0"/>
              </a:rPr>
              <a:t> &lt;10 </a:t>
            </a:r>
            <a:r>
              <a:rPr lang="en-US" dirty="0" err="1">
                <a:solidFill>
                  <a:schemeClr val="tx1"/>
                </a:solidFill>
                <a:latin typeface="Arial" pitchFamily="22" charset="0"/>
              </a:rPr>
              <a:t>mIU</a:t>
            </a:r>
            <a:r>
              <a:rPr lang="en-US" dirty="0">
                <a:solidFill>
                  <a:schemeClr val="tx1"/>
                </a:solidFill>
                <a:latin typeface="Arial" pitchFamily="22" charset="0"/>
              </a:rPr>
              <a:t>/mL</a:t>
            </a:r>
          </a:p>
          <a:p>
            <a:pPr lvl="1"/>
            <a:r>
              <a:rPr lang="en-US" dirty="0">
                <a:solidFill>
                  <a:schemeClr val="tx1"/>
                </a:solidFill>
                <a:latin typeface="Arial" pitchFamily="22" charset="0"/>
              </a:rPr>
              <a:t>HBV vaccination (&gt;168 days prior)</a:t>
            </a:r>
          </a:p>
          <a:p>
            <a:r>
              <a:rPr lang="en-US" b="1" dirty="0">
                <a:solidFill>
                  <a:schemeClr val="tx1"/>
                </a:solidFill>
                <a:latin typeface="Arial" pitchFamily="22" charset="0"/>
              </a:rPr>
              <a:t>Arm B (Vaccine Naïve)</a:t>
            </a:r>
          </a:p>
          <a:p>
            <a:pPr lvl="1"/>
            <a:r>
              <a:rPr lang="en-US" dirty="0">
                <a:solidFill>
                  <a:schemeClr val="tx1"/>
                </a:solidFill>
                <a:latin typeface="Arial" pitchFamily="22" charset="0"/>
              </a:rPr>
              <a:t>Hep B </a:t>
            </a:r>
            <a:r>
              <a:rPr lang="en-US" dirty="0" err="1">
                <a:solidFill>
                  <a:schemeClr val="tx1"/>
                </a:solidFill>
                <a:latin typeface="Arial" pitchFamily="22" charset="0"/>
              </a:rPr>
              <a:t>sAb</a:t>
            </a:r>
            <a:r>
              <a:rPr lang="en-US" dirty="0">
                <a:solidFill>
                  <a:schemeClr val="tx1"/>
                </a:solidFill>
                <a:latin typeface="Arial" pitchFamily="22" charset="0"/>
              </a:rPr>
              <a:t> negative (&lt;45 days)</a:t>
            </a:r>
          </a:p>
        </p:txBody>
      </p:sp>
      <p:sp>
        <p:nvSpPr>
          <p:cNvPr id="6" name="Rectangle 5">
            <a:extLst>
              <a:ext uri="{FF2B5EF4-FFF2-40B4-BE49-F238E27FC236}">
                <a16:creationId xmlns:a16="http://schemas.microsoft.com/office/drawing/2014/main" id="{3B13EE3C-4D6D-B535-D9C0-263CC1EF7084}"/>
              </a:ext>
            </a:extLst>
          </p:cNvPr>
          <p:cNvSpPr/>
          <p:nvPr/>
        </p:nvSpPr>
        <p:spPr>
          <a:xfrm>
            <a:off x="4633433" y="3495539"/>
            <a:ext cx="4425696" cy="1186528"/>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257071"/>
      </p:ext>
    </p:extLst>
  </p:cSld>
  <p:clrMapOvr>
    <a:masterClrMapping/>
  </p:clrMapOvr>
  <p:transition spd="slow" advTm="6210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547C-11D2-3C23-136D-50D07EED499A}"/>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BEe-HIVe</a:t>
            </a:r>
            <a:r>
              <a:rPr lang="en-US" dirty="0">
                <a:latin typeface="Arial" panose="020B0604020202020204" pitchFamily="34" charset="0"/>
                <a:cs typeface="Arial" panose="020B0604020202020204" pitchFamily="34" charset="0"/>
              </a:rPr>
              <a:t> </a:t>
            </a:r>
            <a:r>
              <a:rPr lang="en-US" dirty="0"/>
              <a:t>Arm B Methods</a:t>
            </a:r>
          </a:p>
        </p:txBody>
      </p:sp>
      <p:sp>
        <p:nvSpPr>
          <p:cNvPr id="3" name="Text Placeholder 2">
            <a:extLst>
              <a:ext uri="{FF2B5EF4-FFF2-40B4-BE49-F238E27FC236}">
                <a16:creationId xmlns:a16="http://schemas.microsoft.com/office/drawing/2014/main" id="{4CC17107-EA19-E071-ABF9-19C5D3DF1809}"/>
              </a:ext>
            </a:extLst>
          </p:cNvPr>
          <p:cNvSpPr>
            <a:spLocks noGrp="1"/>
          </p:cNvSpPr>
          <p:nvPr>
            <p:ph type="body" sz="quarter" idx="14"/>
          </p:nvPr>
        </p:nvSpPr>
        <p:spPr/>
        <p:txBody>
          <a:bodyPr/>
          <a:lstStyle/>
          <a:p>
            <a:r>
              <a:rPr lang="en-US" dirty="0"/>
              <a:t>Source: Marks K, et al. ID Week. October 19-23, 2022; Washington, D.C. Poster LB749. </a:t>
            </a:r>
          </a:p>
        </p:txBody>
      </p:sp>
      <p:sp>
        <p:nvSpPr>
          <p:cNvPr id="4" name="Content Placeholder 3">
            <a:extLst>
              <a:ext uri="{FF2B5EF4-FFF2-40B4-BE49-F238E27FC236}">
                <a16:creationId xmlns:a16="http://schemas.microsoft.com/office/drawing/2014/main" id="{BD667969-761E-0756-A2B4-51622DE4875A}"/>
              </a:ext>
            </a:extLst>
          </p:cNvPr>
          <p:cNvSpPr>
            <a:spLocks noGrp="1"/>
          </p:cNvSpPr>
          <p:nvPr>
            <p:ph sz="half" idx="2"/>
          </p:nvPr>
        </p:nvSpPr>
        <p:spPr/>
        <p:txBody>
          <a:bodyPr/>
          <a:lstStyle/>
          <a:p>
            <a:r>
              <a:rPr lang="en-US" dirty="0"/>
              <a:t>Objectives</a:t>
            </a:r>
          </a:p>
          <a:p>
            <a:pPr marL="634365" lvl="1" indent="-342900">
              <a:buFont typeface="+mj-lt"/>
              <a:buAutoNum type="arabicPeriod"/>
            </a:pPr>
            <a:r>
              <a:rPr lang="en-US" dirty="0"/>
              <a:t>Determine SPR (</a:t>
            </a:r>
            <a:r>
              <a:rPr lang="en-US" dirty="0" err="1"/>
              <a:t>HBsAb</a:t>
            </a:r>
            <a:r>
              <a:rPr lang="en-US" dirty="0"/>
              <a:t> ≥ 10 </a:t>
            </a:r>
            <a:r>
              <a:rPr lang="en-US" dirty="0" err="1"/>
              <a:t>mIU</a:t>
            </a:r>
            <a:r>
              <a:rPr lang="en-US" dirty="0"/>
              <a:t>/mL) at 28 weeks of 3-dose </a:t>
            </a:r>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a:t>
            </a:r>
            <a:r>
              <a:rPr lang="en-US" dirty="0"/>
              <a:t> in  HBV vaccine-naïve PWH </a:t>
            </a:r>
          </a:p>
          <a:p>
            <a:pPr marL="634365" lvl="1" indent="-342900">
              <a:buFont typeface="+mj-lt"/>
              <a:buAutoNum type="arabicPeriod"/>
            </a:pPr>
            <a:r>
              <a:rPr lang="en-US" dirty="0"/>
              <a:t>Describe grade ≥3 adverse events</a:t>
            </a:r>
          </a:p>
          <a:p>
            <a:pPr lvl="1"/>
            <a:endParaRPr lang="en-US" dirty="0"/>
          </a:p>
          <a:p>
            <a:r>
              <a:rPr lang="en-US" dirty="0" err="1">
                <a:latin typeface="Arial" panose="020B0604020202020204" pitchFamily="34" charset="0"/>
                <a:cs typeface="Arial" panose="020B0604020202020204" pitchFamily="34" charset="0"/>
              </a:rPr>
              <a:t>HepB</a:t>
            </a:r>
            <a:r>
              <a:rPr lang="en-US" dirty="0">
                <a:latin typeface="Arial" panose="020B0604020202020204" pitchFamily="34" charset="0"/>
                <a:cs typeface="Arial" panose="020B0604020202020204" pitchFamily="34" charset="0"/>
              </a:rPr>
              <a:t>-CpG </a:t>
            </a:r>
            <a:r>
              <a:rPr lang="en-US" dirty="0"/>
              <a:t>given at entry, 4 weeks, and 24 weeks; followed out to 72 weeks</a:t>
            </a:r>
          </a:p>
        </p:txBody>
      </p:sp>
      <p:sp>
        <p:nvSpPr>
          <p:cNvPr id="5" name="Rectangle 4">
            <a:extLst>
              <a:ext uri="{FF2B5EF4-FFF2-40B4-BE49-F238E27FC236}">
                <a16:creationId xmlns:a16="http://schemas.microsoft.com/office/drawing/2014/main" id="{A7F24A62-079A-159F-57B8-395F4BA78188}"/>
              </a:ext>
            </a:extLst>
          </p:cNvPr>
          <p:cNvSpPr/>
          <p:nvPr/>
        </p:nvSpPr>
        <p:spPr>
          <a:xfrm>
            <a:off x="359173" y="3230884"/>
            <a:ext cx="8093261" cy="342900"/>
          </a:xfrm>
          <a:prstGeom prst="rect">
            <a:avLst/>
          </a:prstGeom>
          <a:gradFill flip="none" rotWithShape="1">
            <a:gsLst>
              <a:gs pos="83000">
                <a:srgbClr val="D9D9D9"/>
              </a:gs>
              <a:gs pos="100000">
                <a:schemeClr val="bg1">
                  <a:lumMod val="85000"/>
                  <a:alpha val="6273"/>
                </a:schemeClr>
              </a:gs>
              <a:gs pos="0">
                <a:schemeClr val="bg1">
                  <a:lumMod val="8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000000"/>
              </a:solidFill>
              <a:latin typeface="Arial"/>
              <a:cs typeface="Arial"/>
            </a:endParaRPr>
          </a:p>
        </p:txBody>
      </p:sp>
      <p:sp>
        <p:nvSpPr>
          <p:cNvPr id="8" name="Rectangle 7">
            <a:extLst>
              <a:ext uri="{FF2B5EF4-FFF2-40B4-BE49-F238E27FC236}">
                <a16:creationId xmlns:a16="http://schemas.microsoft.com/office/drawing/2014/main" id="{D4143F92-13F4-2192-EFA6-085D3CC24143}"/>
              </a:ext>
            </a:extLst>
          </p:cNvPr>
          <p:cNvSpPr/>
          <p:nvPr/>
        </p:nvSpPr>
        <p:spPr>
          <a:xfrm>
            <a:off x="394295" y="3285362"/>
            <a:ext cx="684065"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latin typeface="Arial" panose="020B0604020202020204" pitchFamily="34" charset="0"/>
                <a:cs typeface="Arial" panose="020B0604020202020204" pitchFamily="34" charset="0"/>
              </a:rPr>
              <a:t>Week</a:t>
            </a:r>
          </a:p>
        </p:txBody>
      </p:sp>
      <p:sp>
        <p:nvSpPr>
          <p:cNvPr id="9" name="Rectangle 8">
            <a:extLst>
              <a:ext uri="{FF2B5EF4-FFF2-40B4-BE49-F238E27FC236}">
                <a16:creationId xmlns:a16="http://schemas.microsoft.com/office/drawing/2014/main" id="{74230D0B-62FB-B5F7-DF35-BD6B7546842C}"/>
              </a:ext>
            </a:extLst>
          </p:cNvPr>
          <p:cNvSpPr/>
          <p:nvPr/>
        </p:nvSpPr>
        <p:spPr>
          <a:xfrm>
            <a:off x="2073674"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0</a:t>
            </a:r>
          </a:p>
        </p:txBody>
      </p:sp>
      <p:sp>
        <p:nvSpPr>
          <p:cNvPr id="10" name="Rectangle 9">
            <a:extLst>
              <a:ext uri="{FF2B5EF4-FFF2-40B4-BE49-F238E27FC236}">
                <a16:creationId xmlns:a16="http://schemas.microsoft.com/office/drawing/2014/main" id="{9E3CD9A1-AD9B-86B1-26F3-7FD10006ED3D}"/>
              </a:ext>
            </a:extLst>
          </p:cNvPr>
          <p:cNvSpPr/>
          <p:nvPr/>
        </p:nvSpPr>
        <p:spPr>
          <a:xfrm>
            <a:off x="7165036" y="320626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28</a:t>
            </a:r>
          </a:p>
        </p:txBody>
      </p:sp>
      <p:sp>
        <p:nvSpPr>
          <p:cNvPr id="11" name="Rectangle 10">
            <a:extLst>
              <a:ext uri="{FF2B5EF4-FFF2-40B4-BE49-F238E27FC236}">
                <a16:creationId xmlns:a16="http://schemas.microsoft.com/office/drawing/2014/main" id="{7A6206D2-E9D1-1E76-D768-7D2A65EB83C5}"/>
              </a:ext>
            </a:extLst>
          </p:cNvPr>
          <p:cNvSpPr/>
          <p:nvPr/>
        </p:nvSpPr>
        <p:spPr>
          <a:xfrm>
            <a:off x="3528348"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12" name="Straight Connector 11">
            <a:extLst>
              <a:ext uri="{FF2B5EF4-FFF2-40B4-BE49-F238E27FC236}">
                <a16:creationId xmlns:a16="http://schemas.microsoft.com/office/drawing/2014/main" id="{F6796F94-0406-5C5D-19D2-703F964F4D33}"/>
              </a:ext>
            </a:extLst>
          </p:cNvPr>
          <p:cNvCxnSpPr>
            <a:cxnSpLocks/>
          </p:cNvCxnSpPr>
          <p:nvPr/>
        </p:nvCxnSpPr>
        <p:spPr>
          <a:xfrm>
            <a:off x="359174" y="3580637"/>
            <a:ext cx="809326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A64A50-60D0-98B3-D948-85BE7E4A7355}"/>
              </a:ext>
            </a:extLst>
          </p:cNvPr>
          <p:cNvCxnSpPr>
            <a:cxnSpLocks/>
          </p:cNvCxnSpPr>
          <p:nvPr/>
        </p:nvCxnSpPr>
        <p:spPr>
          <a:xfrm flipV="1">
            <a:off x="2278482" y="3512598"/>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AA3D0-AF7E-E9A0-647F-BDB1B45D9720}"/>
              </a:ext>
            </a:extLst>
          </p:cNvPr>
          <p:cNvCxnSpPr>
            <a:cxnSpLocks/>
          </p:cNvCxnSpPr>
          <p:nvPr/>
        </p:nvCxnSpPr>
        <p:spPr>
          <a:xfrm flipV="1">
            <a:off x="3742329" y="351690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81029E-B0DC-39B7-0736-5752B4EADC79}"/>
              </a:ext>
            </a:extLst>
          </p:cNvPr>
          <p:cNvCxnSpPr>
            <a:cxnSpLocks/>
          </p:cNvCxnSpPr>
          <p:nvPr/>
        </p:nvCxnSpPr>
        <p:spPr>
          <a:xfrm flipV="1">
            <a:off x="7374052" y="3512598"/>
            <a:ext cx="0" cy="6803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E3713F9-2E64-E455-ABE6-62804B2ACFD4}"/>
              </a:ext>
            </a:extLst>
          </p:cNvPr>
          <p:cNvSpPr/>
          <p:nvPr/>
        </p:nvSpPr>
        <p:spPr>
          <a:xfrm>
            <a:off x="4983022" y="32199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16</a:t>
            </a:r>
          </a:p>
        </p:txBody>
      </p:sp>
      <p:cxnSp>
        <p:nvCxnSpPr>
          <p:cNvPr id="17" name="Straight Connector 16">
            <a:extLst>
              <a:ext uri="{FF2B5EF4-FFF2-40B4-BE49-F238E27FC236}">
                <a16:creationId xmlns:a16="http://schemas.microsoft.com/office/drawing/2014/main" id="{4D0ED40B-565D-8F5C-D8C1-79C61C4B4FEE}"/>
              </a:ext>
            </a:extLst>
          </p:cNvPr>
          <p:cNvCxnSpPr/>
          <p:nvPr/>
        </p:nvCxnSpPr>
        <p:spPr>
          <a:xfrm flipV="1">
            <a:off x="5206176" y="351259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6A9C2A-4DAB-D299-9387-853B2449ACAD}"/>
              </a:ext>
            </a:extLst>
          </p:cNvPr>
          <p:cNvSpPr/>
          <p:nvPr/>
        </p:nvSpPr>
        <p:spPr>
          <a:xfrm>
            <a:off x="3010755"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latin typeface="Arial"/>
              <a:cs typeface="Arial"/>
            </a:endParaRPr>
          </a:p>
        </p:txBody>
      </p:sp>
      <p:cxnSp>
        <p:nvCxnSpPr>
          <p:cNvPr id="19" name="Straight Connector 18">
            <a:extLst>
              <a:ext uri="{FF2B5EF4-FFF2-40B4-BE49-F238E27FC236}">
                <a16:creationId xmlns:a16="http://schemas.microsoft.com/office/drawing/2014/main" id="{0E0C3F3D-FF95-0DF4-89E1-68310A3DCE43}"/>
              </a:ext>
            </a:extLst>
          </p:cNvPr>
          <p:cNvCxnSpPr>
            <a:cxnSpLocks/>
          </p:cNvCxnSpPr>
          <p:nvPr/>
        </p:nvCxnSpPr>
        <p:spPr>
          <a:xfrm flipV="1">
            <a:off x="3010405" y="351690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33FD39D-C1A5-45F0-FA1B-28E5D0B07B87}"/>
              </a:ext>
            </a:extLst>
          </p:cNvPr>
          <p:cNvSpPr/>
          <p:nvPr/>
        </p:nvSpPr>
        <p:spPr>
          <a:xfrm>
            <a:off x="2801011"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4</a:t>
            </a:r>
          </a:p>
        </p:txBody>
      </p:sp>
      <p:cxnSp>
        <p:nvCxnSpPr>
          <p:cNvPr id="21" name="Straight Connector 20">
            <a:extLst>
              <a:ext uri="{FF2B5EF4-FFF2-40B4-BE49-F238E27FC236}">
                <a16:creationId xmlns:a16="http://schemas.microsoft.com/office/drawing/2014/main" id="{7C711BD4-DE64-7E15-9D0B-CE00D93E53E8}"/>
              </a:ext>
            </a:extLst>
          </p:cNvPr>
          <p:cNvCxnSpPr>
            <a:cxnSpLocks/>
          </p:cNvCxnSpPr>
          <p:nvPr/>
        </p:nvCxnSpPr>
        <p:spPr>
          <a:xfrm flipV="1">
            <a:off x="4474252" y="351690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BD68F4D-2AE9-906C-434F-B70D19ABBF8C}"/>
              </a:ext>
            </a:extLst>
          </p:cNvPr>
          <p:cNvSpPr/>
          <p:nvPr/>
        </p:nvSpPr>
        <p:spPr>
          <a:xfrm>
            <a:off x="4255685"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12</a:t>
            </a:r>
          </a:p>
        </p:txBody>
      </p:sp>
      <p:sp>
        <p:nvSpPr>
          <p:cNvPr id="23" name="Rectangle 22">
            <a:extLst>
              <a:ext uri="{FF2B5EF4-FFF2-40B4-BE49-F238E27FC236}">
                <a16:creationId xmlns:a16="http://schemas.microsoft.com/office/drawing/2014/main" id="{E601F62A-6936-72EC-1A2B-24CDB072CB6B}"/>
              </a:ext>
            </a:extLst>
          </p:cNvPr>
          <p:cNvSpPr/>
          <p:nvPr/>
        </p:nvSpPr>
        <p:spPr>
          <a:xfrm>
            <a:off x="5710359" y="321235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20</a:t>
            </a:r>
          </a:p>
        </p:txBody>
      </p:sp>
      <p:cxnSp>
        <p:nvCxnSpPr>
          <p:cNvPr id="24" name="Straight Connector 23">
            <a:extLst>
              <a:ext uri="{FF2B5EF4-FFF2-40B4-BE49-F238E27FC236}">
                <a16:creationId xmlns:a16="http://schemas.microsoft.com/office/drawing/2014/main" id="{38533AEC-1512-21F1-A9E9-6B21AA128639}"/>
              </a:ext>
            </a:extLst>
          </p:cNvPr>
          <p:cNvCxnSpPr/>
          <p:nvPr/>
        </p:nvCxnSpPr>
        <p:spPr>
          <a:xfrm flipV="1">
            <a:off x="5938099" y="351259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DA264B-288B-0072-B1AF-61A9850A3FD7}"/>
              </a:ext>
            </a:extLst>
          </p:cNvPr>
          <p:cNvCxnSpPr>
            <a:cxnSpLocks/>
          </p:cNvCxnSpPr>
          <p:nvPr/>
        </p:nvCxnSpPr>
        <p:spPr>
          <a:xfrm>
            <a:off x="2291038" y="3921941"/>
            <a:ext cx="4378983" cy="0"/>
          </a:xfrm>
          <a:prstGeom prst="line">
            <a:avLst/>
          </a:prstGeom>
          <a:ln w="22225">
            <a:solidFill>
              <a:srgbClr val="0070C0"/>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Diamond 25">
            <a:extLst>
              <a:ext uri="{FF2B5EF4-FFF2-40B4-BE49-F238E27FC236}">
                <a16:creationId xmlns:a16="http://schemas.microsoft.com/office/drawing/2014/main" id="{1060709C-084F-BA10-CFAD-518D523B25D5}"/>
              </a:ext>
            </a:extLst>
          </p:cNvPr>
          <p:cNvSpPr>
            <a:spLocks/>
          </p:cNvSpPr>
          <p:nvPr/>
        </p:nvSpPr>
        <p:spPr>
          <a:xfrm>
            <a:off x="2830003" y="3746131"/>
            <a:ext cx="342900" cy="342900"/>
          </a:xfrm>
          <a:prstGeom prst="diamond">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27" name="Diamond 26">
            <a:extLst>
              <a:ext uri="{FF2B5EF4-FFF2-40B4-BE49-F238E27FC236}">
                <a16:creationId xmlns:a16="http://schemas.microsoft.com/office/drawing/2014/main" id="{10B16D92-8D3C-92E6-DE68-49BEDEF1EAAD}"/>
              </a:ext>
            </a:extLst>
          </p:cNvPr>
          <p:cNvSpPr>
            <a:spLocks/>
          </p:cNvSpPr>
          <p:nvPr/>
        </p:nvSpPr>
        <p:spPr>
          <a:xfrm>
            <a:off x="2116617" y="3746131"/>
            <a:ext cx="342900" cy="342900"/>
          </a:xfrm>
          <a:prstGeom prst="diamond">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cxnSp>
        <p:nvCxnSpPr>
          <p:cNvPr id="31" name="Straight Connector 30">
            <a:extLst>
              <a:ext uri="{FF2B5EF4-FFF2-40B4-BE49-F238E27FC236}">
                <a16:creationId xmlns:a16="http://schemas.microsoft.com/office/drawing/2014/main" id="{3A1F7540-2068-A066-7E24-8035E35FA4A1}"/>
              </a:ext>
            </a:extLst>
          </p:cNvPr>
          <p:cNvCxnSpPr>
            <a:cxnSpLocks/>
          </p:cNvCxnSpPr>
          <p:nvPr/>
        </p:nvCxnSpPr>
        <p:spPr>
          <a:xfrm flipV="1">
            <a:off x="6660496" y="3512598"/>
            <a:ext cx="0" cy="6803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66863A5-361C-9887-27BA-E35843A20796}"/>
              </a:ext>
            </a:extLst>
          </p:cNvPr>
          <p:cNvSpPr/>
          <p:nvPr/>
        </p:nvSpPr>
        <p:spPr>
          <a:xfrm>
            <a:off x="6437696" y="320626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24</a:t>
            </a:r>
          </a:p>
        </p:txBody>
      </p:sp>
      <p:sp>
        <p:nvSpPr>
          <p:cNvPr id="35" name="Diamond 34">
            <a:extLst>
              <a:ext uri="{FF2B5EF4-FFF2-40B4-BE49-F238E27FC236}">
                <a16:creationId xmlns:a16="http://schemas.microsoft.com/office/drawing/2014/main" id="{3F03B171-A385-1814-A8D1-5D5A06285851}"/>
              </a:ext>
            </a:extLst>
          </p:cNvPr>
          <p:cNvSpPr>
            <a:spLocks/>
          </p:cNvSpPr>
          <p:nvPr/>
        </p:nvSpPr>
        <p:spPr>
          <a:xfrm>
            <a:off x="6487603" y="3746131"/>
            <a:ext cx="342900" cy="342900"/>
          </a:xfrm>
          <a:prstGeom prst="diamond">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38" name="Oval 37">
            <a:extLst>
              <a:ext uri="{FF2B5EF4-FFF2-40B4-BE49-F238E27FC236}">
                <a16:creationId xmlns:a16="http://schemas.microsoft.com/office/drawing/2014/main" id="{B23D2C94-59AD-B07B-D044-D6EAEE04BE27}"/>
              </a:ext>
            </a:extLst>
          </p:cNvPr>
          <p:cNvSpPr/>
          <p:nvPr/>
        </p:nvSpPr>
        <p:spPr>
          <a:xfrm>
            <a:off x="7134299" y="3746131"/>
            <a:ext cx="511315" cy="3429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chemeClr val="tx1"/>
                </a:solidFill>
                <a:latin typeface="Arial" panose="020B0604020202020204" pitchFamily="34" charset="0"/>
                <a:cs typeface="Arial" panose="020B0604020202020204" pitchFamily="34" charset="0"/>
              </a:rPr>
              <a:t>SPR</a:t>
            </a:r>
          </a:p>
        </p:txBody>
      </p:sp>
      <p:sp>
        <p:nvSpPr>
          <p:cNvPr id="41" name="Rectangle 40">
            <a:extLst>
              <a:ext uri="{FF2B5EF4-FFF2-40B4-BE49-F238E27FC236}">
                <a16:creationId xmlns:a16="http://schemas.microsoft.com/office/drawing/2014/main" id="{1B8BF29F-C302-38ED-4429-234F45FF06A4}"/>
              </a:ext>
            </a:extLst>
          </p:cNvPr>
          <p:cNvSpPr/>
          <p:nvPr/>
        </p:nvSpPr>
        <p:spPr>
          <a:xfrm>
            <a:off x="356766" y="3754968"/>
            <a:ext cx="1638289" cy="342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bg1"/>
                </a:solidFill>
                <a:latin typeface="Arial" panose="020B0604020202020204" pitchFamily="34" charset="0"/>
                <a:cs typeface="Arial" panose="020B0604020202020204" pitchFamily="34" charset="0"/>
              </a:rPr>
              <a:t>HepB</a:t>
            </a:r>
            <a:r>
              <a:rPr lang="en-US" sz="1400" dirty="0">
                <a:solidFill>
                  <a:schemeClr val="bg1"/>
                </a:solidFill>
                <a:latin typeface="Arial" panose="020B0604020202020204" pitchFamily="34" charset="0"/>
                <a:cs typeface="Arial" panose="020B0604020202020204" pitchFamily="34" charset="0"/>
              </a:rPr>
              <a:t>-CpG Doses</a:t>
            </a:r>
          </a:p>
        </p:txBody>
      </p:sp>
      <p:sp>
        <p:nvSpPr>
          <p:cNvPr id="28" name="Rectangle 27">
            <a:extLst>
              <a:ext uri="{FF2B5EF4-FFF2-40B4-BE49-F238E27FC236}">
                <a16:creationId xmlns:a16="http://schemas.microsoft.com/office/drawing/2014/main" id="{EADB6E5C-9BBF-819A-3181-45C9D6FD7B09}"/>
              </a:ext>
            </a:extLst>
          </p:cNvPr>
          <p:cNvSpPr/>
          <p:nvPr/>
        </p:nvSpPr>
        <p:spPr>
          <a:xfrm>
            <a:off x="8181038" y="320626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72</a:t>
            </a:r>
          </a:p>
        </p:txBody>
      </p:sp>
      <p:cxnSp>
        <p:nvCxnSpPr>
          <p:cNvPr id="32" name="Straight Connector 31">
            <a:extLst>
              <a:ext uri="{FF2B5EF4-FFF2-40B4-BE49-F238E27FC236}">
                <a16:creationId xmlns:a16="http://schemas.microsoft.com/office/drawing/2014/main" id="{5414BE21-2204-CD81-1495-1038038EDF5A}"/>
              </a:ext>
            </a:extLst>
          </p:cNvPr>
          <p:cNvCxnSpPr>
            <a:cxnSpLocks/>
          </p:cNvCxnSpPr>
          <p:nvPr/>
        </p:nvCxnSpPr>
        <p:spPr>
          <a:xfrm flipH="1">
            <a:off x="7869377" y="3206261"/>
            <a:ext cx="311661" cy="40002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C75FBA-F7FB-A759-2392-27C21605CB5E}"/>
              </a:ext>
            </a:extLst>
          </p:cNvPr>
          <p:cNvSpPr txBox="1"/>
          <p:nvPr/>
        </p:nvSpPr>
        <p:spPr>
          <a:xfrm>
            <a:off x="349905" y="4319949"/>
            <a:ext cx="8102529" cy="326243"/>
          </a:xfrm>
          <a:prstGeom prst="rect">
            <a:avLst/>
          </a:prstGeom>
          <a:solidFill>
            <a:srgbClr val="0070C0">
              <a:alpha val="10000"/>
            </a:srgbClr>
          </a:solidFill>
        </p:spPr>
        <p:txBody>
          <a:bodyPr wrap="square" tIns="54864" bIns="54864">
            <a:spAutoFit/>
          </a:bodyPr>
          <a:lstStyle/>
          <a:p>
            <a:r>
              <a:rPr lang="en-US" sz="1400" dirty="0">
                <a:latin typeface="Arial" panose="020B0604020202020204" pitchFamily="34" charset="0"/>
                <a:cs typeface="Arial" panose="020B0604020202020204" pitchFamily="34" charset="0"/>
              </a:rPr>
              <a:t>68 of 74 PWH in Arm B completed 3 doses of </a:t>
            </a:r>
            <a:r>
              <a:rPr lang="en-US" sz="1400" dirty="0" err="1">
                <a:latin typeface="Arial" panose="020B0604020202020204" pitchFamily="34" charset="0"/>
                <a:cs typeface="Arial" panose="020B0604020202020204" pitchFamily="34" charset="0"/>
              </a:rPr>
              <a:t>HepB</a:t>
            </a:r>
            <a:r>
              <a:rPr lang="en-US" sz="1400" dirty="0">
                <a:latin typeface="Arial" panose="020B0604020202020204" pitchFamily="34" charset="0"/>
                <a:cs typeface="Arial" panose="020B0604020202020204" pitchFamily="34" charset="0"/>
              </a:rPr>
              <a:t>-CpG vaccine</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had an </a:t>
            </a:r>
            <a:r>
              <a:rPr lang="en-US" sz="1400" dirty="0" err="1">
                <a:latin typeface="Arial" panose="020B0604020202020204" pitchFamily="34" charset="0"/>
                <a:cs typeface="Arial" panose="020B0604020202020204" pitchFamily="34" charset="0"/>
              </a:rPr>
              <a:t>HBsAb</a:t>
            </a:r>
            <a:r>
              <a:rPr lang="en-US" sz="1400" dirty="0">
                <a:latin typeface="Arial" panose="020B0604020202020204" pitchFamily="34" charset="0"/>
                <a:cs typeface="Arial" panose="020B0604020202020204" pitchFamily="34" charset="0"/>
              </a:rPr>
              <a:t> measurement</a:t>
            </a:r>
          </a:p>
        </p:txBody>
      </p:sp>
    </p:spTree>
    <p:extLst>
      <p:ext uri="{BB962C8B-B14F-4D97-AF65-F5344CB8AC3E}">
        <p14:creationId xmlns:p14="http://schemas.microsoft.com/office/powerpoint/2010/main" val="3539797060"/>
      </p:ext>
    </p:extLst>
  </p:cSld>
  <p:clrMapOvr>
    <a:masterClrMapping/>
  </p:clrMapOvr>
  <p:transition spd="slow" advTm="5432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latin typeface="Arial" panose="020B0604020202020204" pitchFamily="34" charset="0"/>
                <a:cs typeface="Arial" panose="020B0604020202020204" pitchFamily="34" charset="0"/>
              </a:rPr>
              <a:t>BEe-HIVe</a:t>
            </a:r>
            <a:r>
              <a:rPr lang="en-US" sz="2000" dirty="0">
                <a:latin typeface="Arial" panose="020B0604020202020204" pitchFamily="34" charset="0"/>
                <a:cs typeface="Arial" panose="020B0604020202020204" pitchFamily="34" charset="0"/>
              </a:rPr>
              <a:t> </a:t>
            </a:r>
            <a:r>
              <a:rPr lang="en-US" sz="2000" dirty="0"/>
              <a:t>Arm B: Use of  </a:t>
            </a:r>
            <a:r>
              <a:rPr lang="en-US" sz="2000" dirty="0" err="1"/>
              <a:t>HepB</a:t>
            </a:r>
            <a:r>
              <a:rPr lang="en-US" sz="2000" dirty="0"/>
              <a:t>-CpG in HBV Vaccine Naïve PWH</a:t>
            </a:r>
            <a:br>
              <a:rPr lang="en-US" sz="2000" dirty="0"/>
            </a:br>
            <a:r>
              <a:rPr lang="en-US" sz="2000" dirty="0"/>
              <a:t>Key Patient Characteristics</a:t>
            </a:r>
          </a:p>
        </p:txBody>
      </p:sp>
      <p:sp>
        <p:nvSpPr>
          <p:cNvPr id="6" name="Content Placeholder 5"/>
          <p:cNvSpPr>
            <a:spLocks noGrp="1"/>
          </p:cNvSpPr>
          <p:nvPr>
            <p:ph type="body" sz="quarter" idx="14"/>
          </p:nvPr>
        </p:nvSpPr>
        <p:spPr/>
        <p:txBody>
          <a:bodyPr/>
          <a:lstStyle/>
          <a:p>
            <a:r>
              <a:rPr lang="en-US" dirty="0"/>
              <a:t>Source: Marks K, et al. ID Week. October 19-23, 2022; Washington, D.C. Poster LB749. </a:t>
            </a:r>
          </a:p>
        </p:txBody>
      </p:sp>
      <p:graphicFrame>
        <p:nvGraphicFramePr>
          <p:cNvPr id="11" name="Group 45"/>
          <p:cNvGraphicFramePr>
            <a:graphicFrameLocks noGrp="1"/>
          </p:cNvGraphicFramePr>
          <p:nvPr>
            <p:extLst>
              <p:ext uri="{D42A27DB-BD31-4B8C-83A1-F6EECF244321}">
                <p14:modId xmlns:p14="http://schemas.microsoft.com/office/powerpoint/2010/main" val="1677234673"/>
              </p:ext>
            </p:extLst>
          </p:nvPr>
        </p:nvGraphicFramePr>
        <p:xfrm>
          <a:off x="652983" y="1083657"/>
          <a:ext cx="7838034" cy="3383280"/>
        </p:xfrm>
        <a:graphic>
          <a:graphicData uri="http://schemas.openxmlformats.org/drawingml/2006/table">
            <a:tbl>
              <a:tblPr>
                <a:effectLst/>
              </a:tblPr>
              <a:tblGrid>
                <a:gridCol w="4868344">
                  <a:extLst>
                    <a:ext uri="{9D8B030D-6E8A-4147-A177-3AD203B41FA5}">
                      <a16:colId xmlns:a16="http://schemas.microsoft.com/office/drawing/2014/main" val="20000"/>
                    </a:ext>
                  </a:extLst>
                </a:gridCol>
                <a:gridCol w="2969690">
                  <a:extLst>
                    <a:ext uri="{9D8B030D-6E8A-4147-A177-3AD203B41FA5}">
                      <a16:colId xmlns:a16="http://schemas.microsoft.com/office/drawing/2014/main" val="20002"/>
                    </a:ext>
                  </a:extLst>
                </a:gridCol>
              </a:tblGrid>
              <a:tr h="524610">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err="1">
                          <a:ln>
                            <a:noFill/>
                          </a:ln>
                          <a:solidFill>
                            <a:schemeClr val="bg1"/>
                          </a:solidFill>
                          <a:effectLst/>
                          <a:latin typeface="Arial" panose="020B0604020202020204" pitchFamily="34" charset="0"/>
                          <a:ea typeface="ＭＳ Ｐゴシック" pitchFamily="-106" charset="-128"/>
                          <a:cs typeface="Arial" panose="020B0604020202020204" pitchFamily="34" charset="0"/>
                        </a:rPr>
                        <a:t>BEe</a:t>
                      </a:r>
                      <a:r>
                        <a:rPr kumimoji="0" lang="en-US" sz="16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a:t>
                      </a:r>
                      <a:r>
                        <a:rPr kumimoji="0" lang="en-US" sz="1600" b="1" i="0" u="none" strike="noStrike" cap="none" normalizeH="0" baseline="0" dirty="0" err="1">
                          <a:ln>
                            <a:noFill/>
                          </a:ln>
                          <a:solidFill>
                            <a:schemeClr val="bg1"/>
                          </a:solidFill>
                          <a:effectLst/>
                          <a:latin typeface="Arial" panose="020B0604020202020204" pitchFamily="34" charset="0"/>
                          <a:ea typeface="ＭＳ Ｐゴシック" pitchFamily="-106" charset="-128"/>
                          <a:cs typeface="Arial" panose="020B0604020202020204" pitchFamily="34" charset="0"/>
                        </a:rPr>
                        <a:t>HIVe</a:t>
                      </a:r>
                      <a:r>
                        <a:rPr kumimoji="0" lang="en-US" sz="16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 Key Patient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7185">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Arm B (n = 74)</a:t>
                      </a:r>
                      <a:endParaRPr kumimoji="0" lang="en-US" sz="16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6429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600" kern="1200" dirty="0">
                          <a:solidFill>
                            <a:schemeClr val="tx1"/>
                          </a:solidFill>
                          <a:effectLst/>
                          <a:latin typeface="Arial" panose="020B0604020202020204" pitchFamily="34" charset="0"/>
                          <a:ea typeface="+mn-ea"/>
                          <a:cs typeface="Arial" panose="020B0604020202020204" pitchFamily="34" charset="0"/>
                        </a:rPr>
                        <a:t>Median age, years (Q1,Q3)</a:t>
                      </a:r>
                      <a:endPar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algn="ctr">
                        <a:lnSpc>
                          <a:spcPct val="80000"/>
                        </a:lnSpc>
                        <a:spcBef>
                          <a:spcPct val="67000"/>
                        </a:spcBef>
                        <a:buFont typeface="Symbol" charset="0"/>
                        <a:buNone/>
                        <a:defRPr/>
                      </a:pPr>
                      <a:r>
                        <a:rPr lang="en-US" sz="1600" b="0" kern="1200" dirty="0">
                          <a:solidFill>
                            <a:schemeClr val="tx1"/>
                          </a:solidFill>
                          <a:effectLst/>
                          <a:latin typeface="Arial" panose="020B0604020202020204" pitchFamily="34" charset="0"/>
                          <a:ea typeface="+mn-ea"/>
                          <a:cs typeface="Arial" panose="020B0604020202020204" pitchFamily="34" charset="0"/>
                        </a:rPr>
                        <a:t>47 (40, 51)</a:t>
                      </a:r>
                      <a:endParaRPr lang="en-US" sz="16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2"/>
                  </a:ext>
                </a:extLst>
              </a:tr>
              <a:tr h="46429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600" kern="1200" dirty="0">
                          <a:solidFill>
                            <a:schemeClr val="tx1"/>
                          </a:solidFill>
                          <a:effectLst/>
                          <a:latin typeface="Arial" panose="020B0604020202020204" pitchFamily="34" charset="0"/>
                          <a:ea typeface="+mn-ea"/>
                          <a:cs typeface="Arial" panose="020B0604020202020204" pitchFamily="34" charset="0"/>
                        </a:rPr>
                        <a:t>Male/Female at birth, %</a:t>
                      </a:r>
                      <a:endPar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algn="ctr">
                        <a:lnSpc>
                          <a:spcPct val="80000"/>
                        </a:lnSpc>
                        <a:spcBef>
                          <a:spcPct val="67000"/>
                        </a:spcBef>
                        <a:buFont typeface="Symbol" charset="0"/>
                        <a:buNone/>
                        <a:defRPr/>
                      </a:pPr>
                      <a:r>
                        <a:rPr lang="en-US" sz="1600" b="0" kern="1200" dirty="0">
                          <a:solidFill>
                            <a:schemeClr val="tx1"/>
                          </a:solidFill>
                          <a:effectLst/>
                          <a:latin typeface="Arial" panose="020B0604020202020204" pitchFamily="34" charset="0"/>
                          <a:ea typeface="+mn-ea"/>
                          <a:cs typeface="Arial" panose="020B0604020202020204" pitchFamily="34" charset="0"/>
                        </a:rPr>
                        <a:t>46/54</a:t>
                      </a:r>
                      <a:endParaRPr lang="en-US" sz="16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10003"/>
                  </a:ext>
                </a:extLst>
              </a:tr>
              <a:tr h="464297">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600" kern="1200" dirty="0">
                          <a:solidFill>
                            <a:schemeClr val="tx1"/>
                          </a:solidFill>
                          <a:effectLst/>
                          <a:latin typeface="Arial" panose="020B0604020202020204" pitchFamily="34" charset="0"/>
                          <a:ea typeface="+mn-ea"/>
                          <a:cs typeface="Arial" panose="020B0604020202020204" pitchFamily="34" charset="0"/>
                        </a:rPr>
                        <a:t>HIV RNA &lt;60 copies/mL, %</a:t>
                      </a:r>
                      <a:endPar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algn="ctr">
                        <a:lnSpc>
                          <a:spcPct val="80000"/>
                        </a:lnSpc>
                        <a:spcBef>
                          <a:spcPct val="67000"/>
                        </a:spcBef>
                        <a:buFont typeface="Symbol" charset="0"/>
                        <a:buNone/>
                        <a:defRPr/>
                      </a:pPr>
                      <a:r>
                        <a:rPr lang="en-US" sz="1600" b="0" kern="1200" dirty="0">
                          <a:solidFill>
                            <a:schemeClr val="tx1"/>
                          </a:solidFill>
                          <a:effectLst/>
                          <a:latin typeface="Arial" panose="020B0604020202020204" pitchFamily="34" charset="0"/>
                          <a:ea typeface="+mn-ea"/>
                          <a:cs typeface="Arial" panose="020B0604020202020204" pitchFamily="34" charset="0"/>
                        </a:rPr>
                        <a:t>96</a:t>
                      </a:r>
                      <a:endParaRPr lang="en-US" sz="16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4"/>
                  </a:ext>
                </a:extLst>
              </a:tr>
              <a:tr h="464297">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Median current CD4 count (cells/mm</a:t>
                      </a:r>
                      <a:r>
                        <a:rPr lang="en-US" sz="1600" kern="1200" baseline="30000" dirty="0">
                          <a:solidFill>
                            <a:schemeClr val="tx1"/>
                          </a:solidFill>
                          <a:effectLst/>
                          <a:latin typeface="Arial" panose="020B0604020202020204" pitchFamily="34" charset="0"/>
                          <a:ea typeface="+mn-ea"/>
                          <a:cs typeface="Arial" panose="020B0604020202020204" pitchFamily="34" charset="0"/>
                        </a:rPr>
                        <a:t>3</a:t>
                      </a:r>
                      <a:r>
                        <a:rPr lang="en-US" sz="1600" kern="1200" baseline="0" dirty="0">
                          <a:solidFill>
                            <a:schemeClr val="tx1"/>
                          </a:solidFill>
                          <a:effectLst/>
                          <a:latin typeface="Arial" panose="020B0604020202020204" pitchFamily="34" charset="0"/>
                          <a:ea typeface="+mn-ea"/>
                          <a:cs typeface="Arial" panose="020B0604020202020204" pitchFamily="34" charset="0"/>
                        </a:rPr>
                        <a:t>) (Q1, Q3)</a:t>
                      </a:r>
                      <a:endPar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685800" rtl="0" eaLnBrk="1" fontAlgn="auto" latinLnBrk="0" hangingPunct="1">
                        <a:lnSpc>
                          <a:spcPct val="80000"/>
                        </a:lnSpc>
                        <a:spcBef>
                          <a:spcPct val="67000"/>
                        </a:spcBef>
                        <a:spcAft>
                          <a:spcPts val="0"/>
                        </a:spcAft>
                        <a:buClrTx/>
                        <a:buSzTx/>
                        <a:buFont typeface="Symbol" charset="0"/>
                        <a:buNone/>
                        <a:tabLst/>
                        <a:defRPr/>
                      </a:pPr>
                      <a:r>
                        <a:rPr lang="en-US" sz="1600" b="0" kern="1200" dirty="0">
                          <a:solidFill>
                            <a:schemeClr val="tx1"/>
                          </a:solidFill>
                          <a:effectLst/>
                          <a:latin typeface="Arial" panose="020B0604020202020204" pitchFamily="34" charset="0"/>
                          <a:ea typeface="+mn-ea"/>
                          <a:cs typeface="Arial" panose="020B0604020202020204" pitchFamily="34" charset="0"/>
                        </a:rPr>
                        <a:t>625 (473, 829)</a:t>
                      </a:r>
                      <a:endParaRPr lang="en-US" sz="16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10005"/>
                  </a:ext>
                </a:extLst>
              </a:tr>
              <a:tr h="46429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Median nadir CD4 count (cells/mm</a:t>
                      </a:r>
                      <a:r>
                        <a:rPr lang="en-US" sz="1600" kern="1200" baseline="30000" dirty="0">
                          <a:solidFill>
                            <a:schemeClr val="tx1"/>
                          </a:solidFill>
                          <a:effectLst/>
                          <a:latin typeface="Arial" panose="020B0604020202020204" pitchFamily="34" charset="0"/>
                          <a:ea typeface="+mn-ea"/>
                          <a:cs typeface="Arial" panose="020B0604020202020204" pitchFamily="34" charset="0"/>
                        </a:rPr>
                        <a:t>3</a:t>
                      </a:r>
                      <a:r>
                        <a:rPr lang="en-US" sz="1600" kern="1200" baseline="0" dirty="0">
                          <a:solidFill>
                            <a:schemeClr val="tx1"/>
                          </a:solidFill>
                          <a:effectLst/>
                          <a:latin typeface="Arial" panose="020B0604020202020204" pitchFamily="34" charset="0"/>
                          <a:ea typeface="+mn-ea"/>
                          <a:cs typeface="Arial" panose="020B0604020202020204" pitchFamily="34" charset="0"/>
                        </a:rPr>
                        <a:t>) (Q1, Q3)</a:t>
                      </a:r>
                      <a:endPar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685800" rtl="0" eaLnBrk="1" fontAlgn="auto" latinLnBrk="0" hangingPunct="1">
                        <a:lnSpc>
                          <a:spcPct val="80000"/>
                        </a:lnSpc>
                        <a:spcBef>
                          <a:spcPct val="67000"/>
                        </a:spcBef>
                        <a:spcAft>
                          <a:spcPts val="0"/>
                        </a:spcAft>
                        <a:buClrTx/>
                        <a:buSzTx/>
                        <a:buFont typeface="Symbol" charset="0"/>
                        <a:buNone/>
                        <a:tabLst/>
                        <a:defRPr/>
                      </a:pPr>
                      <a:r>
                        <a:rPr lang="en-US" sz="1600" b="0" kern="1200" dirty="0">
                          <a:solidFill>
                            <a:schemeClr val="tx1"/>
                          </a:solidFill>
                          <a:effectLst/>
                          <a:latin typeface="Arial" panose="020B0604020202020204" pitchFamily="34" charset="0"/>
                          <a:ea typeface="+mn-ea"/>
                          <a:cs typeface="Arial" panose="020B0604020202020204" pitchFamily="34" charset="0"/>
                        </a:rPr>
                        <a:t>247 (140, 429)</a:t>
                      </a:r>
                      <a:endParaRPr lang="en-US" sz="16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2468818"/>
      </p:ext>
    </p:extLst>
  </p:cSld>
  <p:clrMapOvr>
    <a:masterClrMapping/>
  </p:clrMapOvr>
  <p:transition spd="slow" advTm="26602"/>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83385</TotalTime>
  <Words>1631</Words>
  <Application>Microsoft Macintosh PowerPoint</Application>
  <PresentationFormat>On-screen Show (16:9)</PresentationFormat>
  <Paragraphs>186</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Corbel</vt:lpstr>
      <vt:lpstr>Geneva</vt:lpstr>
      <vt:lpstr>Lucida Grande</vt:lpstr>
      <vt:lpstr>Symbol</vt:lpstr>
      <vt:lpstr>Times New Roman</vt:lpstr>
      <vt:lpstr>NCRC</vt:lpstr>
      <vt:lpstr>ID Week 2022 Report Back</vt:lpstr>
      <vt:lpstr>PowerPoint Presentation</vt:lpstr>
      <vt:lpstr>Dr. Budak has no financial conflicts of interests to disclose. </vt:lpstr>
      <vt:lpstr>ID Week Summary: Outline</vt:lpstr>
      <vt:lpstr>BEe-HIVe Preliminary Results</vt:lpstr>
      <vt:lpstr>Background</vt:lpstr>
      <vt:lpstr>B-Enhancement of HBV Vaccination in Persons Living With HIV (BEe-HIVe): Study Design</vt:lpstr>
      <vt:lpstr>BEe-HIVe Arm B Methods</vt:lpstr>
      <vt:lpstr>BEe-HIVe Arm B: Use of  HepB-CpG in HBV Vaccine Naïve PWH Key Patient Characteristics</vt:lpstr>
      <vt:lpstr>BEe-HIVe Arm B Results: Seroprotection Rate by Study Week </vt:lpstr>
      <vt:lpstr>BEe-HIVe Arm B Results: Seroprotection Rate by Study Week </vt:lpstr>
      <vt:lpstr>BEe-HIVe Arm B Adverse Effects</vt:lpstr>
      <vt:lpstr>BEe-HIVe Arm B Preliminary Results: Summary</vt:lpstr>
      <vt:lpstr>Outcomes with LAI CAB-RPV</vt:lpstr>
      <vt:lpstr>Clinical Experience with LAI Cabotegravir-Rilpivirine</vt:lpstr>
      <vt:lpstr>Real World Use &amp; Effectiveness of LAI CAB-RPV in OPERA Cohort</vt:lpstr>
      <vt:lpstr>Real World Use &amp; Effectiveness of LAI CAB-RPV in OPERA Cohort</vt:lpstr>
      <vt:lpstr>Low Level HBViremia after Switch to CAB-RPV in HBcAb Positivity</vt:lpstr>
      <vt:lpstr>CARISEL: Implementation of LAI CAB-RPV in the EU</vt:lpstr>
      <vt:lpstr>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2356</cp:revision>
  <cp:lastPrinted>2008-02-05T14:34:24Z</cp:lastPrinted>
  <dcterms:created xsi:type="dcterms:W3CDTF">2010-11-28T05:36:22Z</dcterms:created>
  <dcterms:modified xsi:type="dcterms:W3CDTF">2023-01-25T19:22:42Z</dcterms:modified>
</cp:coreProperties>
</file>