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9"/>
  </p:notesMasterIdLst>
  <p:handoutMasterIdLst>
    <p:handoutMasterId r:id="rId10"/>
  </p:handoutMasterIdLst>
  <p:sldIdLst>
    <p:sldId id="1145" r:id="rId2"/>
    <p:sldId id="1386" r:id="rId3"/>
    <p:sldId id="1387" r:id="rId4"/>
    <p:sldId id="1388" r:id="rId5"/>
    <p:sldId id="1354" r:id="rId6"/>
    <p:sldId id="1389" r:id="rId7"/>
    <p:sldId id="1390" r:id="rId8"/>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000"/>
    <a:srgbClr val="5C8333"/>
    <a:srgbClr val="73557E"/>
    <a:srgbClr val="B384C4"/>
    <a:srgbClr val="7030A0"/>
    <a:srgbClr val="728995"/>
    <a:srgbClr val="B385C3"/>
    <a:srgbClr val="684A7F"/>
    <a:srgbClr val="7F7C0D"/>
    <a:srgbClr val="CEC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82423" autoAdjust="0"/>
  </p:normalViewPr>
  <p:slideViewPr>
    <p:cSldViewPr snapToGrid="0" showGuides="1">
      <p:cViewPr varScale="1">
        <p:scale>
          <a:sx n="137" d="100"/>
          <a:sy n="137" d="100"/>
        </p:scale>
        <p:origin x="1560"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878808214091018"/>
          <c:y val="5.0113552566308499E-2"/>
          <c:w val="0.87176203155353316"/>
          <c:h val="0.80587724699213048"/>
        </c:manualLayout>
      </c:layout>
      <c:barChart>
        <c:barDir val="col"/>
        <c:grouping val="clustered"/>
        <c:varyColors val="0"/>
        <c:ser>
          <c:idx val="1"/>
          <c:order val="0"/>
          <c:tx>
            <c:strRef>
              <c:f>Sheet1!$B$1</c:f>
              <c:strCache>
                <c:ptCount val="1"/>
                <c:pt idx="0">
                  <c:v>No Condomless Receptive Anal Intercourse</c:v>
                </c:pt>
              </c:strCache>
            </c:strRef>
          </c:tx>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invertIfNegative val="0"/>
          <c:dLbls>
            <c:delete val="1"/>
          </c:dLbls>
          <c:cat>
            <c:strRef>
              <c:f>Sheet1!$A$2:$A$7</c:f>
              <c:strCache>
                <c:ptCount val="6"/>
                <c:pt idx="0">
                  <c:v>Never</c:v>
                </c:pt>
                <c:pt idx="1">
                  <c:v>Some</c:v>
                </c:pt>
                <c:pt idx="2">
                  <c:v>Always</c:v>
                </c:pt>
                <c:pt idx="3">
                  <c:v>Never</c:v>
                </c:pt>
                <c:pt idx="4">
                  <c:v>Some</c:v>
                </c:pt>
                <c:pt idx="5">
                  <c:v>Always</c:v>
                </c:pt>
              </c:strCache>
            </c:strRef>
          </c:cat>
          <c:val>
            <c:numRef>
              <c:f>Sheet1!$B$2:$B$7</c:f>
              <c:numCache>
                <c:formatCode>0</c:formatCode>
                <c:ptCount val="6"/>
                <c:pt idx="0">
                  <c:v>43</c:v>
                </c:pt>
                <c:pt idx="1">
                  <c:v>26</c:v>
                </c:pt>
                <c:pt idx="2">
                  <c:v>30</c:v>
                </c:pt>
                <c:pt idx="3">
                  <c:v>14</c:v>
                </c:pt>
                <c:pt idx="4">
                  <c:v>71</c:v>
                </c:pt>
                <c:pt idx="5">
                  <c:v>13</c:v>
                </c:pt>
              </c:numCache>
            </c:numRef>
          </c:val>
          <c:extLst>
            <c:ext xmlns:c16="http://schemas.microsoft.com/office/drawing/2014/chart" uri="{C3380CC4-5D6E-409C-BE32-E72D297353CC}">
              <c16:uniqueId val="{00000001-1F2A-2249-B717-8BF32DEC83C1}"/>
            </c:ext>
          </c:extLst>
        </c:ser>
        <c:ser>
          <c:idx val="0"/>
          <c:order val="1"/>
          <c:tx>
            <c:strRef>
              <c:f>Sheet1!$C$1</c:f>
              <c:strCache>
                <c:ptCount val="1"/>
                <c:pt idx="0">
                  <c:v>Condomless Receptive Anal Intercourse</c:v>
                </c:pt>
              </c:strCache>
            </c:strRef>
          </c:tx>
          <c:spPr>
            <a:gradFill>
              <a:gsLst>
                <a:gs pos="0">
                  <a:srgbClr val="326496"/>
                </a:gs>
                <a:gs pos="99000">
                  <a:srgbClr val="0082E3"/>
                </a:gs>
              </a:gsLst>
              <a:lin ang="0" scaled="1"/>
            </a:gradFill>
            <a:ln w="12700" cmpd="sng">
              <a:noFill/>
            </a:ln>
            <a:effectLst/>
            <a:scene3d>
              <a:camera prst="orthographicFront"/>
              <a:lightRig rig="threePt" dir="t"/>
            </a:scene3d>
            <a:sp3d>
              <a:bevelT w="38100" h="38100"/>
            </a:sp3d>
          </c:spPr>
          <c:invertIfNegative val="0"/>
          <c:dLbls>
            <c:delete val="1"/>
          </c:dLbls>
          <c:cat>
            <c:strRef>
              <c:f>Sheet1!$A$2:$A$7</c:f>
              <c:strCache>
                <c:ptCount val="6"/>
                <c:pt idx="0">
                  <c:v>Never</c:v>
                </c:pt>
                <c:pt idx="1">
                  <c:v>Some</c:v>
                </c:pt>
                <c:pt idx="2">
                  <c:v>Always</c:v>
                </c:pt>
                <c:pt idx="3">
                  <c:v>Never</c:v>
                </c:pt>
                <c:pt idx="4">
                  <c:v>Some</c:v>
                </c:pt>
                <c:pt idx="5">
                  <c:v>Always</c:v>
                </c:pt>
              </c:strCache>
            </c:strRef>
          </c:cat>
          <c:val>
            <c:numRef>
              <c:f>Sheet1!$C$2:$C$7</c:f>
              <c:numCache>
                <c:formatCode>0</c:formatCode>
                <c:ptCount val="6"/>
                <c:pt idx="0">
                  <c:v>23</c:v>
                </c:pt>
                <c:pt idx="1">
                  <c:v>42</c:v>
                </c:pt>
                <c:pt idx="2">
                  <c:v>31</c:v>
                </c:pt>
                <c:pt idx="3">
                  <c:v>30</c:v>
                </c:pt>
                <c:pt idx="4">
                  <c:v>53</c:v>
                </c:pt>
                <c:pt idx="5">
                  <c:v>14</c:v>
                </c:pt>
              </c:numCache>
            </c:numRef>
          </c:val>
          <c:extLst>
            <c:ext xmlns:c16="http://schemas.microsoft.com/office/drawing/2014/chart" uri="{C3380CC4-5D6E-409C-BE32-E72D297353CC}">
              <c16:uniqueId val="{00000002-1F2A-2249-B717-8BF32DEC83C1}"/>
            </c:ext>
          </c:extLst>
        </c:ser>
        <c:dLbls>
          <c:showLegendKey val="0"/>
          <c:showVal val="1"/>
          <c:showCatName val="0"/>
          <c:showSerName val="0"/>
          <c:showPercent val="0"/>
          <c:showBubbleSize val="0"/>
        </c:dLbls>
        <c:gapWidth val="100"/>
        <c:axId val="-2138889512"/>
        <c:axId val="-2137052280"/>
      </c:barChart>
      <c:catAx>
        <c:axId val="-213888951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7052280"/>
        <c:crosses val="autoZero"/>
        <c:auto val="1"/>
        <c:lblAlgn val="ctr"/>
        <c:lblOffset val="1"/>
        <c:tickLblSkip val="1"/>
        <c:tickMarkSkip val="1"/>
        <c:noMultiLvlLbl val="0"/>
      </c:catAx>
      <c:valAx>
        <c:axId val="-2137052280"/>
        <c:scaling>
          <c:orientation val="minMax"/>
          <c:max val="100"/>
          <c:min val="0"/>
        </c:scaling>
        <c:delete val="0"/>
        <c:axPos val="l"/>
        <c:title>
          <c:tx>
            <c:rich>
              <a:bodyPr/>
              <a:lstStyle/>
              <a:p>
                <a:pPr>
                  <a:defRPr sz="1400" b="1"/>
                </a:pPr>
                <a:r>
                  <a:rPr lang="en-US" sz="1400" b="1" dirty="0"/>
                  <a:t>Percent of participants (%)</a:t>
                </a:r>
              </a:p>
            </c:rich>
          </c:tx>
          <c:layout>
            <c:manualLayout>
              <c:xMode val="edge"/>
              <c:yMode val="edge"/>
              <c:x val="1.8657893457762226E-2"/>
              <c:y val="7.370609389086169E-2"/>
            </c:manualLayout>
          </c:layout>
          <c:overlay val="0"/>
          <c:spPr>
            <a:noFill/>
            <a:ln w="25400">
              <a:noFill/>
            </a:ln>
          </c:spPr>
        </c:title>
        <c:numFmt formatCode="0" sourceLinked="0"/>
        <c:majorTickMark val="out"/>
        <c:minorTickMark val="none"/>
        <c:tickLblPos val="nextTo"/>
        <c:spPr>
          <a:ln w="6350">
            <a:solidFill>
              <a:schemeClr val="tx1"/>
            </a:solidFill>
          </a:ln>
        </c:spPr>
        <c:txPr>
          <a:bodyPr/>
          <a:lstStyle/>
          <a:p>
            <a:pPr>
              <a:defRPr sz="1200"/>
            </a:pPr>
            <a:endParaRPr lang="en-US"/>
          </a:p>
        </c:txPr>
        <c:crossAx val="-2138889512"/>
        <c:crosses val="autoZero"/>
        <c:crossBetween val="between"/>
        <c:majorUnit val="20"/>
        <c:min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58029892096821234"/>
          <c:y val="7.3810022778887527E-2"/>
          <c:w val="0.39841219500340241"/>
          <c:h val="0.14332203904375851"/>
        </c:manualLayout>
      </c:layout>
      <c:overlay val="0"/>
      <c:spPr>
        <a:solidFill>
          <a:schemeClr val="bg1"/>
        </a:solidFill>
        <a:ln w="6350">
          <a:solidFill>
            <a:schemeClr val="tx1">
              <a:lumMod val="65000"/>
              <a:lumOff val="35000"/>
            </a:schemeClr>
          </a:solidFill>
        </a:ln>
      </c:spPr>
      <c:txPr>
        <a:bodyPr/>
        <a:lstStyle/>
        <a:p>
          <a:pPr>
            <a:defRPr sz="1200"/>
          </a:pPr>
          <a:endParaRPr lang="en-US"/>
        </a:p>
      </c:tx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291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65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120147804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3"/>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9" name="Straight Connector 8"/>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315300"/>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4871569"/>
            <a:ext cx="1324004" cy="226314"/>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928774"/>
      </p:ext>
    </p:extLst>
  </p:cSld>
  <p:clrMapOvr>
    <a:masterClrMapping/>
  </p:clrMapOvr>
  <p:transition spd="slow"/>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p:nvGrpSpPr>
        <p:grpSpPr>
          <a:xfrm>
            <a:off x="7725251" y="4871569"/>
            <a:ext cx="1324004" cy="226314"/>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p:txBody>
      </p:sp>
      <p:cxnSp>
        <p:nvCxnSpPr>
          <p:cNvPr id="32" name="Straight Connector 31"/>
          <p:cNvCxnSpPr/>
          <p:nvPr/>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019667507"/>
      </p:ext>
    </p:extLst>
  </p:cSld>
  <p:clrMapOvr>
    <a:masterClrMapping/>
  </p:clrMapOvr>
  <p:transition spd="slow"/>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ivider Color">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85662"/>
      </p:ext>
    </p:extLst>
  </p:cSld>
  <p:clrMapOvr>
    <a:masterClrMapping/>
  </p:clrMapOvr>
  <p:transition spd="slow"/>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Open Blue ">
    <p:spTree>
      <p:nvGrpSpPr>
        <p:cNvPr id="1" name=""/>
        <p:cNvGrpSpPr/>
        <p:nvPr/>
      </p:nvGrpSpPr>
      <p:grpSpPr>
        <a:xfrm>
          <a:off x="0" y="0"/>
          <a:ext cx="0" cy="0"/>
          <a:chOff x="0" y="0"/>
          <a:chExt cx="0" cy="0"/>
        </a:xfrm>
      </p:grpSpPr>
      <p:grpSp>
        <p:nvGrpSpPr>
          <p:cNvPr id="16" name="Group 15"/>
          <p:cNvGrpSpPr/>
          <p:nvPr/>
        </p:nvGrpSpPr>
        <p:grpSpPr>
          <a:xfrm>
            <a:off x="1" y="-57150"/>
            <a:ext cx="9156413" cy="5232437"/>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sp>
        <p:nvSpPr>
          <p:cNvPr id="98" name="Title 1"/>
          <p:cNvSpPr>
            <a:spLocks noGrp="1"/>
          </p:cNvSpPr>
          <p:nvPr>
            <p:ph type="title" hasCustomPrompt="1"/>
          </p:nvPr>
        </p:nvSpPr>
        <p:spPr>
          <a:xfrm>
            <a:off x="323850" y="114900"/>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928616709"/>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 id="2147483760" r:id="rId27"/>
    <p:sldLayoutId id="2147483761" r:id="rId28"/>
    <p:sldLayoutId id="2147483762" r:id="rId29"/>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000"/>
              </a:lnSpc>
            </a:pPr>
            <a:r>
              <a:rPr lang="en-US" b="0" dirty="0"/>
              <a:t>TDF-FTC versus Placebo as HIV PrEP for Transgender Women</a:t>
            </a:r>
            <a:br>
              <a:rPr lang="en-US" sz="2325" b="0" dirty="0"/>
            </a:br>
            <a:r>
              <a:rPr lang="en-US" sz="2800" dirty="0" err="1"/>
              <a:t>iPrEx</a:t>
            </a:r>
            <a:r>
              <a:rPr lang="en-US" sz="2800" dirty="0"/>
              <a:t> Trial </a:t>
            </a:r>
            <a:r>
              <a:rPr lang="en-US" sz="2800" dirty="0" err="1"/>
              <a:t>Substudy</a:t>
            </a:r>
            <a:endParaRPr lang="en-US" sz="2800" dirty="0"/>
          </a:p>
        </p:txBody>
      </p:sp>
    </p:spTree>
    <p:extLst>
      <p:ext uri="{BB962C8B-B14F-4D97-AF65-F5344CB8AC3E}">
        <p14:creationId xmlns:p14="http://schemas.microsoft.com/office/powerpoint/2010/main" val="31025734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AE4D0A87-A4D3-9517-91E3-F6843BB8BA1C}"/>
              </a:ext>
            </a:extLst>
          </p:cNvPr>
          <p:cNvCxnSpPr>
            <a:cxnSpLocks/>
            <a:endCxn id="11" idx="1"/>
          </p:cNvCxnSpPr>
          <p:nvPr/>
        </p:nvCxnSpPr>
        <p:spPr>
          <a:xfrm>
            <a:off x="5650089" y="2931732"/>
            <a:ext cx="5725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Transgender Women</a:t>
            </a:r>
            <a:br>
              <a:rPr lang="en-US" sz="2000" dirty="0"/>
            </a:br>
            <a:r>
              <a:rPr lang="en-US" sz="2000" dirty="0" err="1"/>
              <a:t>iPrEx</a:t>
            </a:r>
            <a:r>
              <a:rPr lang="en-US" sz="2000" dirty="0"/>
              <a:t> </a:t>
            </a:r>
            <a:r>
              <a:rPr lang="en-US" sz="2000" dirty="0" err="1"/>
              <a:t>Substudy</a:t>
            </a:r>
            <a:r>
              <a:rPr lang="en-US" sz="2000" dirty="0"/>
              <a:t>: Study Design</a:t>
            </a:r>
          </a:p>
        </p:txBody>
      </p:sp>
      <p:sp>
        <p:nvSpPr>
          <p:cNvPr id="3" name="Text Placeholder 2"/>
          <p:cNvSpPr>
            <a:spLocks noGrp="1"/>
          </p:cNvSpPr>
          <p:nvPr>
            <p:ph type="body" sz="quarter" idx="16"/>
          </p:nvPr>
        </p:nvSpPr>
        <p:spPr/>
        <p:txBody>
          <a:bodyPr/>
          <a:lstStyle/>
          <a:p>
            <a:r>
              <a:rPr lang="en-US" dirty="0"/>
              <a:t>Source: Deutsch MB, et al. Lancet HIV. 2015;2:e512-9.</a:t>
            </a:r>
          </a:p>
        </p:txBody>
      </p:sp>
      <p:sp>
        <p:nvSpPr>
          <p:cNvPr id="14" name="Content Placeholder 13"/>
          <p:cNvSpPr>
            <a:spLocks noGrp="1"/>
          </p:cNvSpPr>
          <p:nvPr>
            <p:ph sz="half" idx="2"/>
          </p:nvPr>
        </p:nvSpPr>
        <p:spPr>
          <a:xfrm>
            <a:off x="323850" y="1155350"/>
            <a:ext cx="5666403" cy="3599530"/>
          </a:xfrm>
        </p:spPr>
        <p:txBody>
          <a:bodyPr>
            <a:normAutofit fontScale="25000" lnSpcReduction="20000"/>
          </a:bodyPr>
          <a:lstStyle/>
          <a:p>
            <a:pPr marL="182880" lvl="0" indent="-182880" defTabSz="457200" fontAlgn="base">
              <a:lnSpc>
                <a:spcPts val="2000"/>
              </a:lnSpc>
              <a:spcAft>
                <a:spcPct val="0"/>
              </a:spcAft>
              <a:buSzTx/>
              <a:defRPr/>
            </a:pPr>
            <a:r>
              <a:rPr lang="en-US" sz="6000" b="1" dirty="0">
                <a:cs typeface="Arial"/>
              </a:rPr>
              <a:t>Background</a:t>
            </a:r>
            <a:r>
              <a:rPr lang="en-US" sz="6000" dirty="0">
                <a:cs typeface="Arial"/>
              </a:rPr>
              <a:t>: </a:t>
            </a:r>
            <a:r>
              <a:rPr lang="en-US" sz="6000" dirty="0"/>
              <a:t>Subgroup analysis of the </a:t>
            </a:r>
            <a:r>
              <a:rPr lang="en-US" sz="6000" dirty="0" err="1"/>
              <a:t>iPrEX</a:t>
            </a:r>
            <a:r>
              <a:rPr lang="en-US" sz="6000" dirty="0"/>
              <a:t> randomized controlled trial (RCT) and open-label extension (OLE), designed to assess efficacy, tolerability, drug concentrations,  and adherence with TDF-FTC </a:t>
            </a:r>
            <a:r>
              <a:rPr lang="en-US" sz="6000" dirty="0" err="1"/>
              <a:t>PrEP</a:t>
            </a:r>
            <a:r>
              <a:rPr lang="en-US" sz="6000" dirty="0"/>
              <a:t> for transgender women</a:t>
            </a:r>
          </a:p>
          <a:p>
            <a:pPr marL="182563" lvl="0" indent="-182563" defTabSz="457200" fontAlgn="base">
              <a:spcBef>
                <a:spcPts val="800"/>
              </a:spcBef>
              <a:spcAft>
                <a:spcPts val="600"/>
              </a:spcAft>
              <a:buClr>
                <a:srgbClr val="3370B1"/>
              </a:buClr>
              <a:buSzTx/>
            </a:pPr>
            <a:r>
              <a:rPr lang="en-US" sz="6000" b="1" dirty="0">
                <a:cs typeface="Arial"/>
              </a:rPr>
              <a:t>Participants from the RCT (all assigned male sex at birth)</a:t>
            </a:r>
            <a:endParaRPr lang="en-US" sz="6000" dirty="0">
              <a:cs typeface="Arial"/>
            </a:endParaRPr>
          </a:p>
          <a:p>
            <a:pPr marL="348298" lvl="1" indent="-182563" defTabSz="457200" fontAlgn="base">
              <a:spcAft>
                <a:spcPts val="600"/>
              </a:spcAft>
              <a:buSzTx/>
            </a:pPr>
            <a:r>
              <a:rPr lang="en-US" sz="6000" dirty="0"/>
              <a:t>Total number = 339 </a:t>
            </a:r>
          </a:p>
          <a:p>
            <a:pPr marL="348298" lvl="1" indent="-182563" defTabSz="457200" fontAlgn="base">
              <a:spcAft>
                <a:spcPts val="600"/>
              </a:spcAft>
              <a:buSzTx/>
            </a:pPr>
            <a:r>
              <a:rPr lang="en-US" sz="6000" dirty="0"/>
              <a:t>296 who identified as ”trans”</a:t>
            </a:r>
          </a:p>
          <a:p>
            <a:pPr marL="348298" lvl="1" indent="-182563" defTabSz="457200" fontAlgn="base">
              <a:spcAft>
                <a:spcPts val="600"/>
              </a:spcAft>
              <a:buSzTx/>
            </a:pPr>
            <a:r>
              <a:rPr lang="en-US" sz="6000" dirty="0"/>
              <a:t>29 who identified as women</a:t>
            </a:r>
          </a:p>
          <a:p>
            <a:pPr marL="348298" lvl="1" indent="-182563" defTabSz="457200" fontAlgn="base">
              <a:spcAft>
                <a:spcPts val="600"/>
              </a:spcAft>
              <a:buSzTx/>
            </a:pPr>
            <a:r>
              <a:rPr lang="en-US" sz="6000" dirty="0"/>
              <a:t>14 who identified as men but reported taking feminizing hormone therapy</a:t>
            </a:r>
          </a:p>
          <a:p>
            <a:pPr marL="182563" indent="-182563" defTabSz="457200" fontAlgn="base">
              <a:spcBef>
                <a:spcPts val="800"/>
              </a:spcBef>
              <a:spcAft>
                <a:spcPts val="600"/>
              </a:spcAft>
              <a:buClr>
                <a:srgbClr val="3370B1"/>
              </a:buClr>
              <a:buSzTx/>
            </a:pPr>
            <a:r>
              <a:rPr lang="en-US" sz="6000" b="1" dirty="0"/>
              <a:t>Participants in OLE </a:t>
            </a:r>
            <a:r>
              <a:rPr lang="en-US" sz="6000" b="1" dirty="0">
                <a:cs typeface="Arial"/>
              </a:rPr>
              <a:t>(all assigned male sex at birth)</a:t>
            </a:r>
            <a:endParaRPr lang="en-US" sz="6000" b="1" dirty="0"/>
          </a:p>
          <a:p>
            <a:pPr marL="348298" lvl="1" indent="-182563" defTabSz="457200" fontAlgn="base">
              <a:spcAft>
                <a:spcPts val="600"/>
              </a:spcAft>
              <a:buClr>
                <a:srgbClr val="3370B1"/>
              </a:buClr>
              <a:buSzTx/>
            </a:pPr>
            <a:r>
              <a:rPr lang="en-US" sz="6000" dirty="0"/>
              <a:t>192 transgender women enrolled</a:t>
            </a:r>
          </a:p>
          <a:p>
            <a:pPr marL="348298" lvl="1" indent="-182563" defTabSz="457200" fontAlgn="base">
              <a:spcAft>
                <a:spcPts val="600"/>
              </a:spcAft>
              <a:buClr>
                <a:srgbClr val="3370B1"/>
              </a:buClr>
              <a:buSzTx/>
            </a:pPr>
            <a:r>
              <a:rPr lang="en-US" sz="6000" dirty="0"/>
              <a:t>151 (79%) chose to take </a:t>
            </a:r>
            <a:r>
              <a:rPr lang="en-US" sz="6000" dirty="0" err="1"/>
              <a:t>PrEP</a:t>
            </a:r>
            <a:r>
              <a:rPr lang="en-US" sz="6000" dirty="0"/>
              <a:t> for at least part of the study</a:t>
            </a:r>
          </a:p>
          <a:p>
            <a:endParaRPr lang="en-US" dirty="0"/>
          </a:p>
        </p:txBody>
      </p:sp>
      <p:sp>
        <p:nvSpPr>
          <p:cNvPr id="11" name="Rectangle 7"/>
          <p:cNvSpPr>
            <a:spLocks noChangeArrowheads="1"/>
          </p:cNvSpPr>
          <p:nvPr/>
        </p:nvSpPr>
        <p:spPr bwMode="ltGray">
          <a:xfrm>
            <a:off x="6222660" y="2301280"/>
            <a:ext cx="2753816" cy="1260904"/>
          </a:xfrm>
          <a:prstGeom prst="rect">
            <a:avLst/>
          </a:prstGeom>
          <a:solidFill>
            <a:srgbClr val="4477A6">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spcBef>
                <a:spcPts val="0"/>
              </a:spcBef>
              <a:spcAft>
                <a:spcPts val="600"/>
              </a:spcAft>
            </a:pPr>
            <a:r>
              <a:rPr lang="en-US" sz="1400" b="1" dirty="0">
                <a:solidFill>
                  <a:srgbClr val="000000"/>
                </a:solidFill>
                <a:latin typeface="Arial"/>
                <a:cs typeface="Arial"/>
              </a:rPr>
              <a:t>Outcomes:</a:t>
            </a:r>
          </a:p>
          <a:p>
            <a:pPr marL="102870" indent="-102870">
              <a:buClr>
                <a:srgbClr val="0070C0"/>
              </a:buClr>
              <a:buSzPct val="110000"/>
              <a:buFont typeface="Arial" panose="020B0604020202020204" pitchFamily="34" charset="0"/>
              <a:buChar char="•"/>
            </a:pPr>
            <a:r>
              <a:rPr lang="en-US" sz="1400" dirty="0">
                <a:solidFill>
                  <a:srgbClr val="000000"/>
                </a:solidFill>
                <a:latin typeface="Arial"/>
                <a:cs typeface="Arial"/>
              </a:rPr>
              <a:t>HIV seroconversions</a:t>
            </a:r>
          </a:p>
          <a:p>
            <a:pPr marL="102870" indent="-102870">
              <a:buClr>
                <a:srgbClr val="0070C0"/>
              </a:buClr>
              <a:buSzPct val="110000"/>
              <a:buFont typeface="Arial" panose="020B0604020202020204" pitchFamily="34" charset="0"/>
              <a:buChar char="•"/>
            </a:pPr>
            <a:r>
              <a:rPr lang="en-US" sz="1400" dirty="0">
                <a:solidFill>
                  <a:srgbClr val="000000"/>
                </a:solidFill>
                <a:latin typeface="Arial"/>
                <a:cs typeface="Arial"/>
              </a:rPr>
              <a:t>Drug concentrations overall and at the time of seroconversion</a:t>
            </a:r>
          </a:p>
        </p:txBody>
      </p:sp>
    </p:spTree>
    <p:extLst>
      <p:ext uri="{BB962C8B-B14F-4D97-AF65-F5344CB8AC3E}">
        <p14:creationId xmlns:p14="http://schemas.microsoft.com/office/powerpoint/2010/main" val="50564606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Transgender Women (TGW)</a:t>
            </a:r>
            <a:br>
              <a:rPr lang="en-US" sz="2000" dirty="0"/>
            </a:br>
            <a:r>
              <a:rPr lang="en-US" sz="2000" dirty="0" err="1"/>
              <a:t>iPrEx</a:t>
            </a:r>
            <a:r>
              <a:rPr lang="en-US" sz="2000" dirty="0"/>
              <a:t> </a:t>
            </a:r>
            <a:r>
              <a:rPr lang="en-US" sz="2000" dirty="0" err="1"/>
              <a:t>Substudy</a:t>
            </a:r>
            <a:r>
              <a:rPr lang="en-US" sz="2000" dirty="0"/>
              <a:t>: Baseline Demographics in the RCT</a:t>
            </a:r>
          </a:p>
        </p:txBody>
      </p:sp>
      <p:sp>
        <p:nvSpPr>
          <p:cNvPr id="3" name="Text Placeholder 2"/>
          <p:cNvSpPr>
            <a:spLocks noGrp="1"/>
          </p:cNvSpPr>
          <p:nvPr>
            <p:ph type="body" sz="quarter" idx="16"/>
          </p:nvPr>
        </p:nvSpPr>
        <p:spPr/>
        <p:txBody>
          <a:bodyPr/>
          <a:lstStyle/>
          <a:p>
            <a:r>
              <a:rPr lang="en-US" dirty="0"/>
              <a:t>Source: Deutsch MB, et al. Lancet HIV. 2015;2:e512-9.</a:t>
            </a:r>
          </a:p>
        </p:txBody>
      </p:sp>
      <p:graphicFrame>
        <p:nvGraphicFramePr>
          <p:cNvPr id="12" name="Group 65">
            <a:extLst>
              <a:ext uri="{FF2B5EF4-FFF2-40B4-BE49-F238E27FC236}">
                <a16:creationId xmlns:a16="http://schemas.microsoft.com/office/drawing/2014/main" id="{1C0EDB5F-10D3-B440-8D89-D35684F5B188}"/>
              </a:ext>
            </a:extLst>
          </p:cNvPr>
          <p:cNvGraphicFramePr>
            <a:graphicFrameLocks noGrp="1"/>
          </p:cNvGraphicFramePr>
          <p:nvPr/>
        </p:nvGraphicFramePr>
        <p:xfrm>
          <a:off x="493776" y="982980"/>
          <a:ext cx="8229599" cy="3747234"/>
        </p:xfrm>
        <a:graphic>
          <a:graphicData uri="http://schemas.openxmlformats.org/drawingml/2006/table">
            <a:tbl>
              <a:tblPr>
                <a:effectLst/>
              </a:tblPr>
              <a:tblGrid>
                <a:gridCol w="2368694">
                  <a:extLst>
                    <a:ext uri="{9D8B030D-6E8A-4147-A177-3AD203B41FA5}">
                      <a16:colId xmlns:a16="http://schemas.microsoft.com/office/drawing/2014/main" val="20000"/>
                    </a:ext>
                  </a:extLst>
                </a:gridCol>
                <a:gridCol w="1953635">
                  <a:extLst>
                    <a:ext uri="{9D8B030D-6E8A-4147-A177-3AD203B41FA5}">
                      <a16:colId xmlns:a16="http://schemas.microsoft.com/office/drawing/2014/main" val="72602077"/>
                    </a:ext>
                  </a:extLst>
                </a:gridCol>
                <a:gridCol w="1953635">
                  <a:extLst>
                    <a:ext uri="{9D8B030D-6E8A-4147-A177-3AD203B41FA5}">
                      <a16:colId xmlns:a16="http://schemas.microsoft.com/office/drawing/2014/main" val="20001"/>
                    </a:ext>
                  </a:extLst>
                </a:gridCol>
                <a:gridCol w="1953635">
                  <a:extLst>
                    <a:ext uri="{9D8B030D-6E8A-4147-A177-3AD203B41FA5}">
                      <a16:colId xmlns:a16="http://schemas.microsoft.com/office/drawing/2014/main" val="20002"/>
                    </a:ext>
                  </a:extLst>
                </a:gridCol>
              </a:tblGrid>
              <a:tr h="428282">
                <a:tc>
                  <a:txBody>
                    <a:bodyPr/>
                    <a:lstStyle/>
                    <a:p>
                      <a:pPr marL="91440" indent="0" algn="l"/>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Variable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solidFill>
                  </a:tcPr>
                </a:tc>
                <a:tc>
                  <a:txBody>
                    <a:bodyPr/>
                    <a:lstStyle/>
                    <a:p>
                      <a:pPr marL="91440" indent="0" algn="l"/>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Value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TGW</a:t>
                      </a:r>
                    </a:p>
                    <a:p>
                      <a:pPr marL="0" indent="0" algn="ct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339)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F9BBA"/>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MSM</a:t>
                      </a:r>
                    </a:p>
                    <a:p>
                      <a:pPr marL="0" indent="0" algn="ct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2,160)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6B0"/>
                    </a:solidFill>
                  </a:tcPr>
                </a:tc>
                <a:extLst>
                  <a:ext uri="{0D108BD9-81ED-4DB2-BD59-A6C34878D82A}">
                    <a16:rowId xmlns:a16="http://schemas.microsoft.com/office/drawing/2014/main" val="10001"/>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Mean age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Years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26.2</a:t>
                      </a:r>
                    </a:p>
                  </a:txBody>
                  <a:tcPr marL="49322" marR="49322" marT="24653" marB="24653" anchor="ctr" horzOverflow="overflow">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27.3</a:t>
                      </a:r>
                    </a:p>
                  </a:txBody>
                  <a:tcPr marL="49322" marR="49322" marT="24653" marB="24653"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0003"/>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Education</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Les than High school</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126 (37%)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397 (19%)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0004"/>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High school</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169 (50%)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1,209 (57%)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3976758852"/>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College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42 (13%)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527 (25%)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0005"/>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u="none" kern="1200" spc="-30" dirty="0">
                          <a:solidFill>
                            <a:srgbClr val="000000"/>
                          </a:solidFill>
                          <a:latin typeface="Arial" panose="020B0604020202020204" pitchFamily="34" charset="0"/>
                          <a:ea typeface="+mn-ea"/>
                          <a:cs typeface="Arial" panose="020B0604020202020204" pitchFamily="34" charset="0"/>
                        </a:rPr>
                        <a:t>Partners (baseline)</a:t>
                      </a: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u="none" kern="1200" spc="-30" dirty="0">
                          <a:solidFill>
                            <a:srgbClr val="000000"/>
                          </a:solidFill>
                          <a:latin typeface="Arial" panose="020B0604020202020204" pitchFamily="34" charset="0"/>
                          <a:ea typeface="+mn-ea"/>
                          <a:cs typeface="Arial" panose="020B0604020202020204" pitchFamily="34" charset="0"/>
                        </a:rPr>
                        <a:t>≤1</a:t>
                      </a: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 (4%)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198 (9%)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0007"/>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1-5</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82 (24%)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803 (37%)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0008"/>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5-10</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50 (15%)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476 (22%)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0009"/>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&gt;10</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193 (57%)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683 (32%)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675627450"/>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Condomless RAI</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49 (14%)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965 (45%)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3915442810"/>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290 (86%)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1,195 (55%)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742303583"/>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Cocaine or meth use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302 (89%)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2,020 (94%)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350486597"/>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37 (11%)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140 (7%)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359751899"/>
                  </a:ext>
                </a:extLst>
              </a:tr>
              <a:tr h="255304">
                <a:tc gridSpan="4">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 RAI = receptive anal intercourse</a:t>
                      </a:r>
                    </a:p>
                  </a:txBody>
                  <a:tcPr marL="6858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16D00">
                        <a:alpha val="10000"/>
                      </a:srgbClr>
                    </a:solidFill>
                  </a:tcPr>
                </a:tc>
                <a:tc hMerge="1">
                  <a:txBody>
                    <a:bodyPr/>
                    <a:lstStyle/>
                    <a:p>
                      <a:endParaRPr lang="en-US"/>
                    </a:p>
                  </a:txBody>
                  <a:tcPr/>
                </a:tc>
                <a:tc hMerge="1">
                  <a:txBody>
                    <a:bodyPr/>
                    <a:lstStyle/>
                    <a:p>
                      <a:pPr marL="0" algn="ctr">
                        <a:spcBef>
                          <a:spcPts val="0"/>
                        </a:spcBef>
                      </a:pPr>
                      <a:endParaRPr lang="en-US" sz="1300" dirty="0">
                        <a:latin typeface="Arial" panose="020B0604020202020204" pitchFamily="34" charset="0"/>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35000"/>
                      </a:srgbClr>
                    </a:solidFill>
                  </a:tcPr>
                </a:tc>
                <a:tc hMerge="1">
                  <a:txBody>
                    <a:bodyPr/>
                    <a:lstStyle/>
                    <a:p>
                      <a:pPr marL="0" algn="ctr">
                        <a:spcBef>
                          <a:spcPts val="0"/>
                        </a:spcBef>
                      </a:pPr>
                      <a:endParaRPr lang="en-US" sz="1300" dirty="0">
                        <a:latin typeface="Arial" panose="020B0604020202020204" pitchFamily="34" charset="0"/>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23683808"/>
                  </a:ext>
                </a:extLst>
              </a:tr>
            </a:tbl>
          </a:graphicData>
        </a:graphic>
      </p:graphicFrame>
    </p:spTree>
    <p:extLst>
      <p:ext uri="{BB962C8B-B14F-4D97-AF65-F5344CB8AC3E}">
        <p14:creationId xmlns:p14="http://schemas.microsoft.com/office/powerpoint/2010/main" val="207941571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Transgender Women (TGW)</a:t>
            </a:r>
            <a:br>
              <a:rPr lang="en-US" sz="2000" dirty="0"/>
            </a:br>
            <a:r>
              <a:rPr lang="en-US" sz="2000" dirty="0" err="1"/>
              <a:t>iPrEx</a:t>
            </a:r>
            <a:r>
              <a:rPr lang="en-US" sz="2000" dirty="0"/>
              <a:t> </a:t>
            </a:r>
            <a:r>
              <a:rPr lang="en-US" sz="2000" dirty="0" err="1"/>
              <a:t>Substudy</a:t>
            </a:r>
            <a:r>
              <a:rPr lang="en-US" sz="2000" dirty="0"/>
              <a:t>: Baseline Demographics in the RCT (continued)</a:t>
            </a:r>
          </a:p>
        </p:txBody>
      </p:sp>
      <p:sp>
        <p:nvSpPr>
          <p:cNvPr id="3" name="Text Placeholder 2"/>
          <p:cNvSpPr>
            <a:spLocks noGrp="1"/>
          </p:cNvSpPr>
          <p:nvPr>
            <p:ph type="body" sz="quarter" idx="16"/>
          </p:nvPr>
        </p:nvSpPr>
        <p:spPr/>
        <p:txBody>
          <a:bodyPr/>
          <a:lstStyle/>
          <a:p>
            <a:r>
              <a:rPr lang="en-US" dirty="0"/>
              <a:t>Source: Deutsch MB, et al. Lancet HIV. 2015;2(12):e512-9.</a:t>
            </a:r>
          </a:p>
        </p:txBody>
      </p:sp>
      <p:graphicFrame>
        <p:nvGraphicFramePr>
          <p:cNvPr id="12" name="Group 65">
            <a:extLst>
              <a:ext uri="{FF2B5EF4-FFF2-40B4-BE49-F238E27FC236}">
                <a16:creationId xmlns:a16="http://schemas.microsoft.com/office/drawing/2014/main" id="{1C0EDB5F-10D3-B440-8D89-D35684F5B188}"/>
              </a:ext>
            </a:extLst>
          </p:cNvPr>
          <p:cNvGraphicFramePr>
            <a:graphicFrameLocks noGrp="1"/>
          </p:cNvGraphicFramePr>
          <p:nvPr/>
        </p:nvGraphicFramePr>
        <p:xfrm>
          <a:off x="465783" y="1037921"/>
          <a:ext cx="8229602" cy="3657600"/>
        </p:xfrm>
        <a:graphic>
          <a:graphicData uri="http://schemas.openxmlformats.org/drawingml/2006/table">
            <a:tbl>
              <a:tblPr>
                <a:effectLst/>
              </a:tblPr>
              <a:tblGrid>
                <a:gridCol w="2368694">
                  <a:extLst>
                    <a:ext uri="{9D8B030D-6E8A-4147-A177-3AD203B41FA5}">
                      <a16:colId xmlns:a16="http://schemas.microsoft.com/office/drawing/2014/main" val="20000"/>
                    </a:ext>
                  </a:extLst>
                </a:gridCol>
                <a:gridCol w="1953636">
                  <a:extLst>
                    <a:ext uri="{9D8B030D-6E8A-4147-A177-3AD203B41FA5}">
                      <a16:colId xmlns:a16="http://schemas.microsoft.com/office/drawing/2014/main" val="72602077"/>
                    </a:ext>
                  </a:extLst>
                </a:gridCol>
                <a:gridCol w="1953636">
                  <a:extLst>
                    <a:ext uri="{9D8B030D-6E8A-4147-A177-3AD203B41FA5}">
                      <a16:colId xmlns:a16="http://schemas.microsoft.com/office/drawing/2014/main" val="20001"/>
                    </a:ext>
                  </a:extLst>
                </a:gridCol>
                <a:gridCol w="1953636">
                  <a:extLst>
                    <a:ext uri="{9D8B030D-6E8A-4147-A177-3AD203B41FA5}">
                      <a16:colId xmlns:a16="http://schemas.microsoft.com/office/drawing/2014/main" val="20002"/>
                    </a:ext>
                  </a:extLst>
                </a:gridCol>
              </a:tblGrid>
              <a:tr h="525430">
                <a:tc>
                  <a:txBody>
                    <a:bodyPr/>
                    <a:lstStyle/>
                    <a:p>
                      <a:pPr marL="91440" indent="0" algn="l"/>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Variable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solidFill>
                  </a:tcPr>
                </a:tc>
                <a:tc>
                  <a:txBody>
                    <a:bodyPr/>
                    <a:lstStyle/>
                    <a:p>
                      <a:pPr marL="91440" indent="0" algn="l"/>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Value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TGW</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339)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F9BBA"/>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MSM</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2,160)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6B0"/>
                    </a:solidFill>
                  </a:tcPr>
                </a:tc>
                <a:extLst>
                  <a:ext uri="{0D108BD9-81ED-4DB2-BD59-A6C34878D82A}">
                    <a16:rowId xmlns:a16="http://schemas.microsoft.com/office/drawing/2014/main" val="10001"/>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STI (past 6 months)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212 (63%)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1,635 (76%)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3976758852"/>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127 (38%)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525 (24%)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0005"/>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u="none" kern="1200" spc="-30" dirty="0">
                          <a:solidFill>
                            <a:srgbClr val="000000"/>
                          </a:solidFill>
                          <a:latin typeface="Arial" panose="020B0604020202020204" pitchFamily="34" charset="0"/>
                          <a:ea typeface="+mn-ea"/>
                          <a:cs typeface="Arial" panose="020B0604020202020204" pitchFamily="34" charset="0"/>
                        </a:rPr>
                        <a:t>Circumcised</a:t>
                      </a: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u="none" kern="1200" spc="-30" dirty="0">
                          <a:solidFill>
                            <a:srgbClr val="000000"/>
                          </a:solidFill>
                          <a:latin typeface="Arial" panose="020B0604020202020204" pitchFamily="34" charset="0"/>
                          <a:ea typeface="+mn-ea"/>
                          <a:cs typeface="Arial" panose="020B0604020202020204" pitchFamily="34" charset="0"/>
                        </a:rPr>
                        <a:t>No</a:t>
                      </a: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323 (96%)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1,835 (85%)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0007"/>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 (4%)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320 (15%)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0008"/>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Living situation</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With partner</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27 (8%)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154 (7%)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0009"/>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Alone</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77 (23%)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306 (14%)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675627450"/>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With family/friends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230 (68%)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1,663 (77%)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3915442810"/>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Other</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5 (2%)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37 (2%)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1742303583"/>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Transactional sex</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0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122 (36%)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20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1,250 (63%)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20000"/>
                      </a:srgbClr>
                    </a:solidFill>
                  </a:tcPr>
                </a:tc>
                <a:extLst>
                  <a:ext uri="{0D108BD9-81ED-4DB2-BD59-A6C34878D82A}">
                    <a16:rowId xmlns:a16="http://schemas.microsoft.com/office/drawing/2014/main" val="1350486597"/>
                  </a:ext>
                </a:extLst>
              </a:tr>
              <a:tr h="313217">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3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Yes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217 (64%)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A5C6">
                        <a:alpha val="35000"/>
                      </a:srgbClr>
                    </a:solidFill>
                  </a:tcPr>
                </a:tc>
                <a:tc>
                  <a:txBody>
                    <a:bodyPr/>
                    <a:lstStyle/>
                    <a:p>
                      <a:pPr marL="0" algn="ctr">
                        <a:spcBef>
                          <a:spcPts val="0"/>
                        </a:spcBef>
                      </a:pPr>
                      <a:r>
                        <a:rPr lang="en-US" sz="1300" dirty="0">
                          <a:latin typeface="Arial" panose="020B0604020202020204" pitchFamily="34" charset="0"/>
                          <a:cs typeface="Arial" panose="020B0604020202020204" pitchFamily="34" charset="0"/>
                        </a:rPr>
                        <a:t>810 (38%)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extLst>
                  <a:ext uri="{0D108BD9-81ED-4DB2-BD59-A6C34878D82A}">
                    <a16:rowId xmlns:a16="http://schemas.microsoft.com/office/drawing/2014/main" val="359751899"/>
                  </a:ext>
                </a:extLst>
              </a:tr>
            </a:tbl>
          </a:graphicData>
        </a:graphic>
      </p:graphicFrame>
    </p:spTree>
    <p:extLst>
      <p:ext uri="{BB962C8B-B14F-4D97-AF65-F5344CB8AC3E}">
        <p14:creationId xmlns:p14="http://schemas.microsoft.com/office/powerpoint/2010/main" val="408353643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Transgender Women (TGW)</a:t>
            </a:r>
            <a:br>
              <a:rPr lang="en-US" sz="2000" dirty="0"/>
            </a:br>
            <a:r>
              <a:rPr lang="en-US" sz="2000" dirty="0" err="1"/>
              <a:t>iPrEx</a:t>
            </a:r>
            <a:r>
              <a:rPr lang="en-US" sz="2000" dirty="0"/>
              <a:t> </a:t>
            </a:r>
            <a:r>
              <a:rPr lang="en-US" sz="2000" dirty="0" err="1"/>
              <a:t>Substudy</a:t>
            </a:r>
            <a:r>
              <a:rPr lang="en-US" sz="2000" dirty="0"/>
              <a:t>: Results from the RCT</a:t>
            </a:r>
          </a:p>
        </p:txBody>
      </p:sp>
      <p:sp>
        <p:nvSpPr>
          <p:cNvPr id="3" name="Text Placeholder 2"/>
          <p:cNvSpPr>
            <a:spLocks noGrp="1"/>
          </p:cNvSpPr>
          <p:nvPr>
            <p:ph type="body" sz="quarter" idx="14"/>
          </p:nvPr>
        </p:nvSpPr>
        <p:spPr/>
        <p:txBody>
          <a:bodyPr/>
          <a:lstStyle/>
          <a:p>
            <a:r>
              <a:rPr lang="en-US" dirty="0"/>
              <a:t>Source: Deutsch MB, et al. Lancet HIV. 2015;2:e512-9.</a:t>
            </a:r>
          </a:p>
        </p:txBody>
      </p:sp>
      <p:graphicFrame>
        <p:nvGraphicFramePr>
          <p:cNvPr id="5" name="Chart 4">
            <a:extLst>
              <a:ext uri="{FF2B5EF4-FFF2-40B4-BE49-F238E27FC236}">
                <a16:creationId xmlns:a16="http://schemas.microsoft.com/office/drawing/2014/main" id="{962ACB9A-1679-EE5C-7EBF-F55DD496967D}"/>
              </a:ext>
            </a:extLst>
          </p:cNvPr>
          <p:cNvGraphicFramePr>
            <a:graphicFrameLocks/>
          </p:cNvGraphicFramePr>
          <p:nvPr/>
        </p:nvGraphicFramePr>
        <p:xfrm>
          <a:off x="323850" y="1469827"/>
          <a:ext cx="8229600" cy="28556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88C10BD-7306-A46C-37E7-07C11C9A693A}"/>
              </a:ext>
            </a:extLst>
          </p:cNvPr>
          <p:cNvSpPr txBox="1"/>
          <p:nvPr/>
        </p:nvSpPr>
        <p:spPr>
          <a:xfrm>
            <a:off x="902031" y="4124251"/>
            <a:ext cx="437940" cy="307777"/>
          </a:xfrm>
          <a:prstGeom prst="rect">
            <a:avLst/>
          </a:prstGeom>
          <a:noFill/>
        </p:spPr>
        <p:txBody>
          <a:bodyPr wrap="none" rtlCol="0">
            <a:spAutoFit/>
          </a:bodyPr>
          <a:lstStyle/>
          <a:p>
            <a:r>
              <a:rPr lang="en-US" sz="1400" dirty="0">
                <a:latin typeface="Arial"/>
              </a:rPr>
              <a:t>n =</a:t>
            </a:r>
          </a:p>
        </p:txBody>
      </p:sp>
      <p:sp>
        <p:nvSpPr>
          <p:cNvPr id="6" name="TextBox 5">
            <a:extLst>
              <a:ext uri="{FF2B5EF4-FFF2-40B4-BE49-F238E27FC236}">
                <a16:creationId xmlns:a16="http://schemas.microsoft.com/office/drawing/2014/main" id="{09246B2D-205D-60D7-E245-05FB5DD7D1D5}"/>
              </a:ext>
            </a:extLst>
          </p:cNvPr>
          <p:cNvSpPr txBox="1"/>
          <p:nvPr/>
        </p:nvSpPr>
        <p:spPr>
          <a:xfrm>
            <a:off x="1676996" y="4124251"/>
            <a:ext cx="383438" cy="307777"/>
          </a:xfrm>
          <a:prstGeom prst="rect">
            <a:avLst/>
          </a:prstGeom>
          <a:noFill/>
        </p:spPr>
        <p:txBody>
          <a:bodyPr wrap="none" rtlCol="0">
            <a:spAutoFit/>
          </a:bodyPr>
          <a:lstStyle/>
          <a:p>
            <a:r>
              <a:rPr lang="en-US" sz="1400" dirty="0">
                <a:latin typeface="Arial"/>
              </a:rPr>
              <a:t>83</a:t>
            </a:r>
          </a:p>
        </p:txBody>
      </p:sp>
      <p:sp>
        <p:nvSpPr>
          <p:cNvPr id="7" name="TextBox 6">
            <a:extLst>
              <a:ext uri="{FF2B5EF4-FFF2-40B4-BE49-F238E27FC236}">
                <a16:creationId xmlns:a16="http://schemas.microsoft.com/office/drawing/2014/main" id="{538E4AD1-D065-BF7B-8C28-3A3CF8C1A0AF}"/>
              </a:ext>
            </a:extLst>
          </p:cNvPr>
          <p:cNvSpPr txBox="1"/>
          <p:nvPr/>
        </p:nvSpPr>
        <p:spPr>
          <a:xfrm>
            <a:off x="2796566" y="4438990"/>
            <a:ext cx="603050" cy="307777"/>
          </a:xfrm>
          <a:prstGeom prst="rect">
            <a:avLst/>
          </a:prstGeom>
          <a:noFill/>
        </p:spPr>
        <p:txBody>
          <a:bodyPr wrap="none" rtlCol="0">
            <a:spAutoFit/>
          </a:bodyPr>
          <a:lstStyle/>
          <a:p>
            <a:r>
              <a:rPr lang="en-US" sz="1400" b="1" dirty="0">
                <a:latin typeface="Arial"/>
              </a:rPr>
              <a:t>MSM</a:t>
            </a:r>
          </a:p>
        </p:txBody>
      </p:sp>
      <p:sp>
        <p:nvSpPr>
          <p:cNvPr id="9" name="TextBox 8">
            <a:extLst>
              <a:ext uri="{FF2B5EF4-FFF2-40B4-BE49-F238E27FC236}">
                <a16:creationId xmlns:a16="http://schemas.microsoft.com/office/drawing/2014/main" id="{016C4049-66F5-8CB5-A2D9-B4A3673507A0}"/>
              </a:ext>
            </a:extLst>
          </p:cNvPr>
          <p:cNvSpPr txBox="1"/>
          <p:nvPr/>
        </p:nvSpPr>
        <p:spPr>
          <a:xfrm>
            <a:off x="7620894" y="4134201"/>
            <a:ext cx="284052" cy="307777"/>
          </a:xfrm>
          <a:prstGeom prst="rect">
            <a:avLst/>
          </a:prstGeom>
          <a:noFill/>
        </p:spPr>
        <p:txBody>
          <a:bodyPr wrap="none" rtlCol="0">
            <a:spAutoFit/>
          </a:bodyPr>
          <a:lstStyle/>
          <a:p>
            <a:r>
              <a:rPr lang="en-US" sz="1400" dirty="0">
                <a:latin typeface="Arial"/>
              </a:rPr>
              <a:t>6</a:t>
            </a:r>
          </a:p>
        </p:txBody>
      </p:sp>
      <p:sp>
        <p:nvSpPr>
          <p:cNvPr id="10" name="TextBox 9">
            <a:extLst>
              <a:ext uri="{FF2B5EF4-FFF2-40B4-BE49-F238E27FC236}">
                <a16:creationId xmlns:a16="http://schemas.microsoft.com/office/drawing/2014/main" id="{78275730-19B7-C739-D053-9CB5B9C8F6A6}"/>
              </a:ext>
            </a:extLst>
          </p:cNvPr>
          <p:cNvSpPr txBox="1"/>
          <p:nvPr/>
        </p:nvSpPr>
        <p:spPr>
          <a:xfrm>
            <a:off x="6488834" y="4132042"/>
            <a:ext cx="383438" cy="307777"/>
          </a:xfrm>
          <a:prstGeom prst="rect">
            <a:avLst/>
          </a:prstGeom>
          <a:noFill/>
        </p:spPr>
        <p:txBody>
          <a:bodyPr wrap="none" rtlCol="0">
            <a:spAutoFit/>
          </a:bodyPr>
          <a:lstStyle/>
          <a:p>
            <a:r>
              <a:rPr lang="en-US" sz="1400" dirty="0">
                <a:latin typeface="Arial"/>
              </a:rPr>
              <a:t>23</a:t>
            </a:r>
          </a:p>
        </p:txBody>
      </p:sp>
      <p:sp>
        <p:nvSpPr>
          <p:cNvPr id="11" name="TextBox 10">
            <a:extLst>
              <a:ext uri="{FF2B5EF4-FFF2-40B4-BE49-F238E27FC236}">
                <a16:creationId xmlns:a16="http://schemas.microsoft.com/office/drawing/2014/main" id="{10380614-02C2-DE95-8725-5111DB8ED0F2}"/>
              </a:ext>
            </a:extLst>
          </p:cNvPr>
          <p:cNvSpPr txBox="1"/>
          <p:nvPr/>
        </p:nvSpPr>
        <p:spPr>
          <a:xfrm>
            <a:off x="5242095" y="4131213"/>
            <a:ext cx="370101" cy="307777"/>
          </a:xfrm>
          <a:prstGeom prst="rect">
            <a:avLst/>
          </a:prstGeom>
          <a:noFill/>
        </p:spPr>
        <p:txBody>
          <a:bodyPr wrap="none" rtlCol="0">
            <a:spAutoFit/>
          </a:bodyPr>
          <a:lstStyle/>
          <a:p>
            <a:r>
              <a:rPr lang="en-US" sz="1400" dirty="0">
                <a:latin typeface="Arial"/>
              </a:rPr>
              <a:t>11</a:t>
            </a:r>
          </a:p>
        </p:txBody>
      </p:sp>
      <p:sp>
        <p:nvSpPr>
          <p:cNvPr id="12" name="TextBox 11">
            <a:extLst>
              <a:ext uri="{FF2B5EF4-FFF2-40B4-BE49-F238E27FC236}">
                <a16:creationId xmlns:a16="http://schemas.microsoft.com/office/drawing/2014/main" id="{932164F8-8114-4D99-24D9-B693E8670ED3}"/>
              </a:ext>
            </a:extLst>
          </p:cNvPr>
          <p:cNvSpPr txBox="1"/>
          <p:nvPr/>
        </p:nvSpPr>
        <p:spPr>
          <a:xfrm>
            <a:off x="4081158" y="4131214"/>
            <a:ext cx="383438" cy="307777"/>
          </a:xfrm>
          <a:prstGeom prst="rect">
            <a:avLst/>
          </a:prstGeom>
          <a:noFill/>
        </p:spPr>
        <p:txBody>
          <a:bodyPr wrap="none" rtlCol="0">
            <a:spAutoFit/>
          </a:bodyPr>
          <a:lstStyle/>
          <a:p>
            <a:r>
              <a:rPr lang="en-US" sz="1400" dirty="0">
                <a:latin typeface="Arial"/>
              </a:rPr>
              <a:t>84</a:t>
            </a:r>
          </a:p>
        </p:txBody>
      </p:sp>
      <p:sp>
        <p:nvSpPr>
          <p:cNvPr id="13" name="TextBox 12">
            <a:extLst>
              <a:ext uri="{FF2B5EF4-FFF2-40B4-BE49-F238E27FC236}">
                <a16:creationId xmlns:a16="http://schemas.microsoft.com/office/drawing/2014/main" id="{E432B1B1-DBD1-2773-E024-AD63B876DAE8}"/>
              </a:ext>
            </a:extLst>
          </p:cNvPr>
          <p:cNvSpPr txBox="1"/>
          <p:nvPr/>
        </p:nvSpPr>
        <p:spPr>
          <a:xfrm>
            <a:off x="2920221" y="4124251"/>
            <a:ext cx="383438" cy="307777"/>
          </a:xfrm>
          <a:prstGeom prst="rect">
            <a:avLst/>
          </a:prstGeom>
          <a:noFill/>
        </p:spPr>
        <p:txBody>
          <a:bodyPr wrap="none" rtlCol="0">
            <a:spAutoFit/>
          </a:bodyPr>
          <a:lstStyle/>
          <a:p>
            <a:r>
              <a:rPr lang="en-US" sz="1400" dirty="0">
                <a:latin typeface="Arial"/>
              </a:rPr>
              <a:t>95</a:t>
            </a:r>
          </a:p>
        </p:txBody>
      </p:sp>
      <p:sp>
        <p:nvSpPr>
          <p:cNvPr id="14" name="TextBox 13">
            <a:extLst>
              <a:ext uri="{FF2B5EF4-FFF2-40B4-BE49-F238E27FC236}">
                <a16:creationId xmlns:a16="http://schemas.microsoft.com/office/drawing/2014/main" id="{A232A785-8B4F-E348-D3F6-2F8171D12684}"/>
              </a:ext>
            </a:extLst>
          </p:cNvPr>
          <p:cNvSpPr txBox="1"/>
          <p:nvPr/>
        </p:nvSpPr>
        <p:spPr>
          <a:xfrm>
            <a:off x="6403032" y="4443132"/>
            <a:ext cx="603050" cy="307777"/>
          </a:xfrm>
          <a:prstGeom prst="rect">
            <a:avLst/>
          </a:prstGeom>
          <a:noFill/>
        </p:spPr>
        <p:txBody>
          <a:bodyPr wrap="none" rtlCol="0">
            <a:spAutoFit/>
          </a:bodyPr>
          <a:lstStyle/>
          <a:p>
            <a:r>
              <a:rPr lang="en-US" sz="1400" b="1" dirty="0">
                <a:latin typeface="Arial"/>
              </a:rPr>
              <a:t>TGW</a:t>
            </a:r>
          </a:p>
        </p:txBody>
      </p:sp>
      <p:sp>
        <p:nvSpPr>
          <p:cNvPr id="16" name="TextBox 15">
            <a:extLst>
              <a:ext uri="{FF2B5EF4-FFF2-40B4-BE49-F238E27FC236}">
                <a16:creationId xmlns:a16="http://schemas.microsoft.com/office/drawing/2014/main" id="{6D9E7B4F-5510-BF1E-5618-6ED97309BE58}"/>
              </a:ext>
            </a:extLst>
          </p:cNvPr>
          <p:cNvSpPr txBox="1"/>
          <p:nvPr/>
        </p:nvSpPr>
        <p:spPr>
          <a:xfrm>
            <a:off x="1" y="937446"/>
            <a:ext cx="9144000" cy="502702"/>
          </a:xfrm>
          <a:prstGeom prst="rect">
            <a:avLst/>
          </a:prstGeom>
          <a:solidFill>
            <a:schemeClr val="bg1">
              <a:lumMod val="95000"/>
            </a:schemeClr>
          </a:solidFill>
        </p:spPr>
        <p:txBody>
          <a:bodyPr wrap="square" rtlCol="0">
            <a:spAutoFit/>
          </a:bodyPr>
          <a:lstStyle/>
          <a:p>
            <a:pPr algn="ctr">
              <a:lnSpc>
                <a:spcPts val="1600"/>
              </a:lnSpc>
            </a:pPr>
            <a:r>
              <a:rPr lang="en-US" sz="1400" dirty="0">
                <a:latin typeface="Arial" panose="020B0604020202020204" pitchFamily="34" charset="0"/>
                <a:cs typeface="Arial" panose="020B0604020202020204" pitchFamily="34" charset="0"/>
              </a:rPr>
              <a:t>Proportion of participants by consistency of drug detection (never, some, always),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gender, and non-condom receptive anal intercourse (</a:t>
            </a:r>
            <a:r>
              <a:rPr lang="en-US" sz="1400" dirty="0" err="1">
                <a:latin typeface="Arial" panose="020B0604020202020204" pitchFamily="34" charset="0"/>
                <a:cs typeface="Arial" panose="020B0604020202020204" pitchFamily="34" charset="0"/>
              </a:rPr>
              <a:t>ncRAI</a:t>
            </a:r>
            <a:r>
              <a:rPr lang="en-US" sz="1400" dirty="0">
                <a:latin typeface="Arial" panose="020B0604020202020204" pitchFamily="34" charset="0"/>
                <a:cs typeface="Arial" panose="020B0604020202020204" pitchFamily="34" charset="0"/>
              </a:rPr>
              <a:t>), regardless of hormone use</a:t>
            </a:r>
          </a:p>
        </p:txBody>
      </p:sp>
      <p:cxnSp>
        <p:nvCxnSpPr>
          <p:cNvPr id="18" name="Straight Connector 17">
            <a:extLst>
              <a:ext uri="{FF2B5EF4-FFF2-40B4-BE49-F238E27FC236}">
                <a16:creationId xmlns:a16="http://schemas.microsoft.com/office/drawing/2014/main" id="{660C9654-44DF-BA29-26DE-E0A67CBB4730}"/>
              </a:ext>
            </a:extLst>
          </p:cNvPr>
          <p:cNvCxnSpPr>
            <a:cxnSpLocks/>
          </p:cNvCxnSpPr>
          <p:nvPr/>
        </p:nvCxnSpPr>
        <p:spPr>
          <a:xfrm flipV="1">
            <a:off x="4889081" y="1612415"/>
            <a:ext cx="0" cy="2299627"/>
          </a:xfrm>
          <a:prstGeom prst="line">
            <a:avLst/>
          </a:prstGeom>
          <a:ln>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274E1A-3003-03AC-9001-AA82E93AD4E9}"/>
              </a:ext>
            </a:extLst>
          </p:cNvPr>
          <p:cNvCxnSpPr>
            <a:cxnSpLocks/>
          </p:cNvCxnSpPr>
          <p:nvPr/>
        </p:nvCxnSpPr>
        <p:spPr>
          <a:xfrm>
            <a:off x="1283561" y="4432028"/>
            <a:ext cx="3557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36C415-7E2D-7A4B-5956-5FE91F9758AF}"/>
              </a:ext>
            </a:extLst>
          </p:cNvPr>
          <p:cNvCxnSpPr/>
          <p:nvPr/>
        </p:nvCxnSpPr>
        <p:spPr>
          <a:xfrm>
            <a:off x="4931499" y="4434296"/>
            <a:ext cx="3542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0199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000" dirty="0"/>
              <a:t>TDF-FTC versus Placebo as HIV </a:t>
            </a:r>
            <a:r>
              <a:rPr lang="en-US" sz="2000" dirty="0" err="1"/>
              <a:t>PrEP</a:t>
            </a:r>
            <a:r>
              <a:rPr lang="en-US" sz="2000" dirty="0"/>
              <a:t> for Transgender Women (TGW)</a:t>
            </a:r>
            <a:br>
              <a:rPr lang="en-US" sz="2000" dirty="0"/>
            </a:br>
            <a:r>
              <a:rPr lang="en-US" sz="2000" dirty="0" err="1"/>
              <a:t>iPrEx</a:t>
            </a:r>
            <a:r>
              <a:rPr lang="en-US" sz="2000" dirty="0"/>
              <a:t> </a:t>
            </a:r>
            <a:r>
              <a:rPr lang="en-US" sz="2000" dirty="0" err="1"/>
              <a:t>Substudy</a:t>
            </a:r>
            <a:r>
              <a:rPr lang="en-US" sz="2000" dirty="0"/>
              <a:t>: Results (Drug Concentrations &amp; HIV Incidence in the OLE)</a:t>
            </a:r>
          </a:p>
        </p:txBody>
      </p:sp>
      <p:sp>
        <p:nvSpPr>
          <p:cNvPr id="3" name="Text Placeholder 2"/>
          <p:cNvSpPr>
            <a:spLocks noGrp="1"/>
          </p:cNvSpPr>
          <p:nvPr>
            <p:ph type="body" sz="quarter" idx="16"/>
          </p:nvPr>
        </p:nvSpPr>
        <p:spPr/>
        <p:txBody>
          <a:bodyPr/>
          <a:lstStyle/>
          <a:p>
            <a:r>
              <a:rPr lang="en-US" dirty="0"/>
              <a:t>Source: Deutsch MB, et al. Lancet HIV. 2015;2:e512-9.</a:t>
            </a:r>
          </a:p>
        </p:txBody>
      </p:sp>
      <p:graphicFrame>
        <p:nvGraphicFramePr>
          <p:cNvPr id="5" name="Group 65">
            <a:extLst>
              <a:ext uri="{FF2B5EF4-FFF2-40B4-BE49-F238E27FC236}">
                <a16:creationId xmlns:a16="http://schemas.microsoft.com/office/drawing/2014/main" id="{59E6B999-DA54-85CC-174F-465FCC2A486E}"/>
              </a:ext>
            </a:extLst>
          </p:cNvPr>
          <p:cNvGraphicFramePr>
            <a:graphicFrameLocks noGrp="1"/>
          </p:cNvGraphicFramePr>
          <p:nvPr/>
        </p:nvGraphicFramePr>
        <p:xfrm>
          <a:off x="474649" y="980228"/>
          <a:ext cx="8229600" cy="3793634"/>
        </p:xfrm>
        <a:graphic>
          <a:graphicData uri="http://schemas.openxmlformats.org/drawingml/2006/table">
            <a:tbl>
              <a:tblPr>
                <a:effectLst/>
              </a:tblPr>
              <a:tblGrid>
                <a:gridCol w="1448731">
                  <a:extLst>
                    <a:ext uri="{9D8B030D-6E8A-4147-A177-3AD203B41FA5}">
                      <a16:colId xmlns:a16="http://schemas.microsoft.com/office/drawing/2014/main" val="20000"/>
                    </a:ext>
                  </a:extLst>
                </a:gridCol>
                <a:gridCol w="882640">
                  <a:extLst>
                    <a:ext uri="{9D8B030D-6E8A-4147-A177-3AD203B41FA5}">
                      <a16:colId xmlns:a16="http://schemas.microsoft.com/office/drawing/2014/main" val="72602077"/>
                    </a:ext>
                  </a:extLst>
                </a:gridCol>
                <a:gridCol w="1382071">
                  <a:extLst>
                    <a:ext uri="{9D8B030D-6E8A-4147-A177-3AD203B41FA5}">
                      <a16:colId xmlns:a16="http://schemas.microsoft.com/office/drawing/2014/main" val="2482547990"/>
                    </a:ext>
                  </a:extLst>
                </a:gridCol>
                <a:gridCol w="2258079">
                  <a:extLst>
                    <a:ext uri="{9D8B030D-6E8A-4147-A177-3AD203B41FA5}">
                      <a16:colId xmlns:a16="http://schemas.microsoft.com/office/drawing/2014/main" val="83236177"/>
                    </a:ext>
                  </a:extLst>
                </a:gridCol>
                <a:gridCol w="2258079">
                  <a:extLst>
                    <a:ext uri="{9D8B030D-6E8A-4147-A177-3AD203B41FA5}">
                      <a16:colId xmlns:a16="http://schemas.microsoft.com/office/drawing/2014/main" val="1306120525"/>
                    </a:ext>
                  </a:extLst>
                </a:gridCol>
              </a:tblGrid>
              <a:tr h="428282">
                <a:tc>
                  <a:txBody>
                    <a:bodyPr/>
                    <a:lstStyle/>
                    <a:p>
                      <a:pPr marL="9144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 level by dried blood spot</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solidFill>
                  </a:tcPr>
                </a:tc>
                <a:tc>
                  <a:txBody>
                    <a:bodyPr/>
                    <a:lstStyle/>
                    <a:p>
                      <a:pPr marL="9144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Gender</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9144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Person years of follow up</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acquisitions (number)</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6B0"/>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acquisition (Rate)</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per 100 person years follow up</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67881"/>
                    </a:solidFill>
                  </a:tcPr>
                </a:tc>
                <a:extLst>
                  <a:ext uri="{0D108BD9-81ED-4DB2-BD59-A6C34878D82A}">
                    <a16:rowId xmlns:a16="http://schemas.microsoft.com/office/drawing/2014/main" val="10001"/>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Off </a:t>
                      </a:r>
                      <a:r>
                        <a:rPr lang="en-US" sz="1400" kern="1200" spc="-30" dirty="0" err="1">
                          <a:solidFill>
                            <a:srgbClr val="000000"/>
                          </a:solidFill>
                          <a:latin typeface="Arial" panose="020B0604020202020204" pitchFamily="34" charset="0"/>
                          <a:ea typeface="+mn-ea"/>
                          <a:cs typeface="Arial" panose="020B0604020202020204" pitchFamily="34" charset="0"/>
                        </a:rPr>
                        <a:t>PrEP</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MSM</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447</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3375690725"/>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34746"/>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4746"/>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53</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4746"/>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4746"/>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34746"/>
                      </a:srgbClr>
                    </a:solidFill>
                  </a:tcPr>
                </a:tc>
                <a:extLst>
                  <a:ext uri="{0D108BD9-81ED-4DB2-BD59-A6C34878D82A}">
                    <a16:rowId xmlns:a16="http://schemas.microsoft.com/office/drawing/2014/main" val="1439282589"/>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Below limit of quantification</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MSM</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326</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2718032650"/>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35117"/>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117"/>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58</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117"/>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35000"/>
                      </a:srgbClr>
                    </a:solidFill>
                  </a:tcPr>
                </a:tc>
                <a:extLst>
                  <a:ext uri="{0D108BD9-81ED-4DB2-BD59-A6C34878D82A}">
                    <a16:rowId xmlns:a16="http://schemas.microsoft.com/office/drawing/2014/main" val="3448715229"/>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&lt;2 pills/week</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u="none" kern="1200" spc="-30" dirty="0">
                          <a:solidFill>
                            <a:srgbClr val="000000"/>
                          </a:solidFill>
                          <a:latin typeface="Arial" panose="020B0604020202020204" pitchFamily="34" charset="0"/>
                          <a:ea typeface="+mn-ea"/>
                          <a:cs typeface="Arial" panose="020B0604020202020204" pitchFamily="34" charset="0"/>
                        </a:rPr>
                        <a:t>MSM</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324</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10007"/>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3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76</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tc>
                  <a:txBody>
                    <a:bodyPr/>
                    <a:lstStyle/>
                    <a:p>
                      <a:pPr marL="0" marR="0" lvl="1" indent="-279400" algn="ctr" defTabSz="914400" rtl="0" eaLnBrk="1" fontAlgn="auto" latinLnBrk="0" hangingPunct="1">
                        <a:lnSpc>
                          <a:spcPct val="100000"/>
                        </a:lnSpc>
                        <a:spcBef>
                          <a:spcPts val="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35000"/>
                      </a:srgbClr>
                    </a:solidFill>
                  </a:tcPr>
                </a:tc>
                <a:extLst>
                  <a:ext uri="{0D108BD9-81ED-4DB2-BD59-A6C34878D82A}">
                    <a16:rowId xmlns:a16="http://schemas.microsoft.com/office/drawing/2014/main" val="10008"/>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2-3 pills/week</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MSM</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156</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0.64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10009"/>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3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24</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3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0.00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35000"/>
                      </a:srgbClr>
                    </a:solidFill>
                  </a:tcPr>
                </a:tc>
                <a:extLst>
                  <a:ext uri="{0D108BD9-81ED-4DB2-BD59-A6C34878D82A}">
                    <a16:rowId xmlns:a16="http://schemas.microsoft.com/office/drawing/2014/main" val="1675627450"/>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4-6 pills/week</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MSM</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288</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0.00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3915442810"/>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3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28</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0.00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7881">
                        <a:alpha val="35000"/>
                      </a:srgbClr>
                    </a:solidFill>
                  </a:tcPr>
                </a:tc>
                <a:extLst>
                  <a:ext uri="{0D108BD9-81ED-4DB2-BD59-A6C34878D82A}">
                    <a16:rowId xmlns:a16="http://schemas.microsoft.com/office/drawing/2014/main" val="1742303583"/>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Daily</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1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MSM</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176</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1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0.00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7881">
                        <a:alpha val="15000"/>
                      </a:srgbClr>
                    </a:solidFill>
                  </a:tcPr>
                </a:tc>
                <a:extLst>
                  <a:ext uri="{0D108BD9-81ED-4DB2-BD59-A6C34878D82A}">
                    <a16:rowId xmlns:a16="http://schemas.microsoft.com/office/drawing/2014/main" val="1350486597"/>
                  </a:ext>
                </a:extLst>
              </a:tr>
              <a:tr h="255304">
                <a:tc>
                  <a:txBody>
                    <a:bodyPr/>
                    <a:lstStyle/>
                    <a:p>
                      <a:pPr marL="58738" marR="0" lvl="1" indent="0" algn="l" defTabSz="914400" rtl="0" eaLnBrk="1" fontAlgn="auto" latinLnBrk="0" hangingPunct="1">
                        <a:lnSpc>
                          <a:spcPct val="100000"/>
                        </a:lnSpc>
                        <a:spcBef>
                          <a:spcPts val="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35000"/>
                      </a:schemeClr>
                    </a:solidFill>
                  </a:tcPr>
                </a:tc>
                <a:tc>
                  <a:txBody>
                    <a:bodyPr/>
                    <a:lstStyle/>
                    <a:p>
                      <a:pPr marL="0"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TGW</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5000"/>
                      </a:schemeClr>
                    </a:solidFill>
                  </a:tcPr>
                </a:tc>
                <a:tc>
                  <a:txBody>
                    <a:bodyPr/>
                    <a:lstStyle/>
                    <a:p>
                      <a:pPr marL="58738" marR="0" lvl="1" indent="0" algn="ctr"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5</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5000"/>
                      </a:scheme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477A6">
                        <a:alpha val="35000"/>
                      </a:srgbClr>
                    </a:solidFill>
                  </a:tcPr>
                </a:tc>
                <a:tc>
                  <a:txBody>
                    <a:bodyPr/>
                    <a:lstStyle/>
                    <a:p>
                      <a:pPr marL="0" algn="ctr">
                        <a:spcBef>
                          <a:spcPts val="0"/>
                        </a:spcBef>
                      </a:pPr>
                      <a:r>
                        <a:rPr lang="en-US" sz="1400" dirty="0">
                          <a:latin typeface="Arial" panose="020B0604020202020204" pitchFamily="34" charset="0"/>
                          <a:cs typeface="Arial" panose="020B0604020202020204" pitchFamily="34" charset="0"/>
                        </a:rPr>
                        <a:t>0.00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7881">
                        <a:alpha val="35000"/>
                      </a:srgbClr>
                    </a:solidFill>
                  </a:tcPr>
                </a:tc>
                <a:extLst>
                  <a:ext uri="{0D108BD9-81ED-4DB2-BD59-A6C34878D82A}">
                    <a16:rowId xmlns:a16="http://schemas.microsoft.com/office/drawing/2014/main" val="359751899"/>
                  </a:ext>
                </a:extLst>
              </a:tr>
            </a:tbl>
          </a:graphicData>
        </a:graphic>
      </p:graphicFrame>
    </p:spTree>
    <p:extLst>
      <p:ext uri="{BB962C8B-B14F-4D97-AF65-F5344CB8AC3E}">
        <p14:creationId xmlns:p14="http://schemas.microsoft.com/office/powerpoint/2010/main" val="41253629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TDF-FTC versus Placebo as HIV </a:t>
            </a:r>
            <a:r>
              <a:rPr lang="en-US" sz="2000" dirty="0" err="1"/>
              <a:t>PrEP</a:t>
            </a:r>
            <a:r>
              <a:rPr lang="en-US" sz="2000" dirty="0"/>
              <a:t> for Transgender Women (TGW)</a:t>
            </a:r>
            <a:br>
              <a:rPr lang="en-US" sz="2000" dirty="0"/>
            </a:br>
            <a:r>
              <a:rPr lang="en-US" sz="2000" dirty="0" err="1"/>
              <a:t>iPrEx</a:t>
            </a:r>
            <a:r>
              <a:rPr lang="en-US" sz="2000" dirty="0"/>
              <a:t> </a:t>
            </a:r>
            <a:r>
              <a:rPr lang="en-US" sz="2000" dirty="0" err="1"/>
              <a:t>Substudy</a:t>
            </a:r>
            <a:r>
              <a:rPr lang="en-US" sz="2000" dirty="0"/>
              <a:t>: Interpretation</a:t>
            </a:r>
          </a:p>
        </p:txBody>
      </p:sp>
      <p:sp>
        <p:nvSpPr>
          <p:cNvPr id="5" name="Text Placeholder 4"/>
          <p:cNvSpPr>
            <a:spLocks noGrp="1"/>
          </p:cNvSpPr>
          <p:nvPr>
            <p:ph type="body" sz="quarter" idx="16"/>
          </p:nvPr>
        </p:nvSpPr>
        <p:spPr/>
        <p:txBody>
          <a:bodyPr/>
          <a:lstStyle/>
          <a:p>
            <a:r>
              <a:rPr lang="en-US" dirty="0"/>
              <a:t>Source: Deutsch MB, et al. Lancet HIV. 2015;2:e512-9.</a:t>
            </a:r>
          </a:p>
        </p:txBody>
      </p:sp>
      <p:sp>
        <p:nvSpPr>
          <p:cNvPr id="2" name="Content Placeholder 1"/>
          <p:cNvSpPr>
            <a:spLocks noGrp="1"/>
          </p:cNvSpPr>
          <p:nvPr>
            <p:ph sz="half" idx="2"/>
          </p:nvPr>
        </p:nvSpPr>
        <p:spPr>
          <a:xfrm>
            <a:off x="-18168" y="1992149"/>
            <a:ext cx="9180576" cy="1574460"/>
          </a:xfrm>
        </p:spPr>
        <p:txBody>
          <a:bodyPr>
            <a:noAutofit/>
          </a:bodyPr>
          <a:lstStyle/>
          <a:p>
            <a:pPr>
              <a:lnSpc>
                <a:spcPts val="2800"/>
              </a:lnSpc>
            </a:pPr>
            <a:r>
              <a:rPr lang="en-US" b="1" dirty="0">
                <a:solidFill>
                  <a:srgbClr val="C00000"/>
                </a:solidFill>
              </a:rPr>
              <a:t>Interpretation</a:t>
            </a:r>
            <a:r>
              <a:rPr lang="en-US" dirty="0">
                <a:solidFill>
                  <a:schemeClr val="tx1"/>
                </a:solidFill>
              </a:rPr>
              <a:t>: “</a:t>
            </a:r>
            <a:r>
              <a:rPr lang="en-US" b="0" i="0" dirty="0">
                <a:solidFill>
                  <a:srgbClr val="212121"/>
                </a:solidFill>
                <a:effectLst/>
              </a:rPr>
              <a:t>There were no HIV infections among TGW having drug concentrations commensurate with use of 4 or more FTC/TDF tablets per week. TGW receiving </a:t>
            </a:r>
            <a:r>
              <a:rPr lang="en-US" b="0" i="0" dirty="0" err="1">
                <a:solidFill>
                  <a:srgbClr val="212121"/>
                </a:solidFill>
                <a:effectLst/>
              </a:rPr>
              <a:t>PrEP</a:t>
            </a:r>
            <a:r>
              <a:rPr lang="en-US" b="0" i="0" dirty="0">
                <a:solidFill>
                  <a:srgbClr val="212121"/>
                </a:solidFill>
                <a:effectLst/>
              </a:rPr>
              <a:t> had low drug concentrations, especially at times of potential HIV exposure, leading to no </a:t>
            </a:r>
            <a:r>
              <a:rPr lang="en-US" b="0" i="0" dirty="0" err="1">
                <a:solidFill>
                  <a:srgbClr val="212121"/>
                </a:solidFill>
                <a:effectLst/>
              </a:rPr>
              <a:t>PrEP</a:t>
            </a:r>
            <a:r>
              <a:rPr lang="en-US" b="0" i="0" dirty="0">
                <a:solidFill>
                  <a:srgbClr val="212121"/>
                </a:solidFill>
                <a:effectLst/>
              </a:rPr>
              <a:t> effectiveness among this subgroup.</a:t>
            </a:r>
            <a:r>
              <a:rPr lang="en-US" dirty="0">
                <a:solidFill>
                  <a:schemeClr val="tx1"/>
                </a:solidFill>
              </a:rPr>
              <a:t>”</a:t>
            </a:r>
          </a:p>
        </p:txBody>
      </p:sp>
    </p:spTree>
    <p:extLst>
      <p:ext uri="{BB962C8B-B14F-4D97-AF65-F5344CB8AC3E}">
        <p14:creationId xmlns:p14="http://schemas.microsoft.com/office/powerpoint/2010/main" val="87964687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61260</TotalTime>
  <Words>800</Words>
  <Application>Microsoft Macintosh PowerPoint</Application>
  <PresentationFormat>On-screen Show (16:9)</PresentationFormat>
  <Paragraphs>184</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Corbel</vt:lpstr>
      <vt:lpstr>Geneva</vt:lpstr>
      <vt:lpstr>Lucida Grande</vt:lpstr>
      <vt:lpstr>Times New Roman</vt:lpstr>
      <vt:lpstr>NCRC</vt:lpstr>
      <vt:lpstr>TDF-FTC versus Placebo as HIV PrEP for Transgender Women iPrEx Trial Substudy</vt:lpstr>
      <vt:lpstr>TDF-FTC versus Placebo as HIV PrEP for Transgender Women iPrEx Substudy: Study Design</vt:lpstr>
      <vt:lpstr>TDF-FTC versus Placebo as HIV PrEP for Transgender Women (TGW) iPrEx Substudy: Baseline Demographics in the RCT</vt:lpstr>
      <vt:lpstr>TDF-FTC versus Placebo as HIV PrEP for Transgender Women (TGW) iPrEx Substudy: Baseline Demographics in the RCT (continued)</vt:lpstr>
      <vt:lpstr>TDF-FTC versus Placebo as HIV PrEP for Transgender Women (TGW) iPrEx Substudy: Results from the RCT</vt:lpstr>
      <vt:lpstr>TDF-FTC versus Placebo as HIV PrEP for Transgender Women (TGW) iPrEx Substudy: Results (Drug Concentrations &amp; HIV Incidence in the OLE)</vt:lpstr>
      <vt:lpstr>TDF-FTC versus Placebo as HIV PrEP for Transgender Women (TGW) iPrEx Substudy: Interpretation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2454</cp:revision>
  <cp:lastPrinted>2008-02-05T14:34:24Z</cp:lastPrinted>
  <dcterms:created xsi:type="dcterms:W3CDTF">2010-11-28T05:36:22Z</dcterms:created>
  <dcterms:modified xsi:type="dcterms:W3CDTF">2023-01-20T15:54:05Z</dcterms:modified>
</cp:coreProperties>
</file>