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0"/>
  </p:notesMasterIdLst>
  <p:handoutMasterIdLst>
    <p:handoutMasterId r:id="rId21"/>
  </p:handoutMasterIdLst>
  <p:sldIdLst>
    <p:sldId id="4582" r:id="rId2"/>
    <p:sldId id="4600" r:id="rId3"/>
    <p:sldId id="1322" r:id="rId4"/>
    <p:sldId id="1111" r:id="rId5"/>
    <p:sldId id="4603" r:id="rId6"/>
    <p:sldId id="1575" r:id="rId7"/>
    <p:sldId id="4604" r:id="rId8"/>
    <p:sldId id="4605" r:id="rId9"/>
    <p:sldId id="4598" r:id="rId10"/>
    <p:sldId id="4583" r:id="rId11"/>
    <p:sldId id="4608" r:id="rId12"/>
    <p:sldId id="4581" r:id="rId13"/>
    <p:sldId id="4585" r:id="rId14"/>
    <p:sldId id="4610" r:id="rId15"/>
    <p:sldId id="4586" r:id="rId16"/>
    <p:sldId id="4609" r:id="rId17"/>
    <p:sldId id="4606" r:id="rId18"/>
    <p:sldId id="1109" r:id="rId1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44"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43E"/>
    <a:srgbClr val="C294C7"/>
    <a:srgbClr val="7F6482"/>
    <a:srgbClr val="957699"/>
    <a:srgbClr val="0060A5"/>
    <a:srgbClr val="A87F00"/>
    <a:srgbClr val="997400"/>
    <a:srgbClr val="7F6000"/>
    <a:srgbClr val="F8EDD1"/>
    <a:srgbClr val="5D7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94807" autoAdjust="0"/>
  </p:normalViewPr>
  <p:slideViewPr>
    <p:cSldViewPr snapToGrid="0" showGuides="1">
      <p:cViewPr varScale="1">
        <p:scale>
          <a:sx n="160" d="100"/>
          <a:sy n="160" d="100"/>
        </p:scale>
        <p:origin x="608" y="168"/>
      </p:cViewPr>
      <p:guideLst>
        <p:guide pos="2880"/>
        <p:guide orient="horz" pos="1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471762150420854"/>
          <c:y val="0.11346343560503212"/>
          <c:w val="0.83602299353385423"/>
          <c:h val="0.86407254050140281"/>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7E5F00"/>
                  </a:gs>
                  <a:gs pos="99000">
                    <a:srgbClr val="FFC0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FB70-2940-9767-393AFF061A6E}"/>
              </c:ext>
            </c:extLst>
          </c:dPt>
          <c:dPt>
            <c:idx val="1"/>
            <c:invertIfNegative val="0"/>
            <c:bubble3D val="0"/>
            <c:spPr>
              <a:gradFill>
                <a:gsLst>
                  <a:gs pos="0">
                    <a:schemeClr val="tx1">
                      <a:lumMod val="65000"/>
                      <a:lumOff val="35000"/>
                    </a:schemeClr>
                  </a:gs>
                  <a:gs pos="99000">
                    <a:schemeClr val="bg1">
                      <a:lumMod val="75000"/>
                    </a:schemeClr>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FB70-2940-9767-393AFF061A6E}"/>
              </c:ext>
            </c:extLst>
          </c:dPt>
          <c:dPt>
            <c:idx val="2"/>
            <c:invertIfNegative val="0"/>
            <c:bubble3D val="0"/>
            <c:spPr>
              <a:solidFill>
                <a:schemeClr val="accent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FB70-2940-9767-393AFF061A6E}"/>
              </c:ext>
            </c:extLst>
          </c:dPt>
          <c:dPt>
            <c:idx val="3"/>
            <c:invertIfNegative val="0"/>
            <c:bubble3D val="0"/>
            <c:spPr>
              <a:solidFill>
                <a:srgbClr val="96323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FB70-2940-9767-393AFF061A6E}"/>
              </c:ext>
            </c:extLst>
          </c:dPt>
          <c:dPt>
            <c:idx val="4"/>
            <c:invertIfNegative val="0"/>
            <c:bubble3D val="0"/>
            <c:spPr>
              <a:solidFill>
                <a:srgbClr val="5C8C84"/>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8-FB70-2940-9767-393AFF061A6E}"/>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0-2940-9767-393AFF061A6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70-2940-9767-393AFF061A6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0-2940-9767-393AFF061A6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70-2940-9767-393AFF061A6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70-2940-9767-393AFF061A6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0-2940-9767-393AFF061A6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70-2940-9767-393AFF061A6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0-2940-9767-393AFF061A6E}"/>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70-2940-9767-393AFF061A6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0-2940-9767-393AFF061A6E}"/>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70-2940-9767-393AFF061A6E}"/>
                </c:ext>
              </c:extLst>
            </c:dLbl>
            <c:numFmt formatCode="0.0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Lenacapavir</c:v>
                </c:pt>
                <c:pt idx="1">
                  <c:v>Placebo</c:v>
                </c:pt>
              </c:strCache>
            </c:strRef>
          </c:cat>
          <c:val>
            <c:numRef>
              <c:f>Sheet1!$B$2:$B$3</c:f>
              <c:numCache>
                <c:formatCode>0.00</c:formatCode>
                <c:ptCount val="2"/>
                <c:pt idx="0">
                  <c:v>-2.1</c:v>
                </c:pt>
                <c:pt idx="1">
                  <c:v>7.0000000000000007E-2</c:v>
                </c:pt>
              </c:numCache>
            </c:numRef>
          </c:val>
          <c:extLst>
            <c:ext xmlns:c16="http://schemas.microsoft.com/office/drawing/2014/chart" uri="{C3380CC4-5D6E-409C-BE32-E72D297353CC}">
              <c16:uniqueId val="{0000000F-FB70-2940-9767-393AFF061A6E}"/>
            </c:ext>
          </c:extLst>
        </c:ser>
        <c:dLbls>
          <c:showLegendKey val="0"/>
          <c:showVal val="1"/>
          <c:showCatName val="0"/>
          <c:showSerName val="0"/>
          <c:showPercent val="0"/>
          <c:showBubbleSize val="0"/>
        </c:dLbls>
        <c:gapWidth val="174"/>
        <c:axId val="1785264632"/>
        <c:axId val="1785105192"/>
      </c:barChart>
      <c:catAx>
        <c:axId val="1785264632"/>
        <c:scaling>
          <c:orientation val="minMax"/>
        </c:scaling>
        <c:delete val="0"/>
        <c:axPos val="b"/>
        <c:numFmt formatCode="General" sourceLinked="1"/>
        <c:majorTickMark val="out"/>
        <c:minorTickMark val="none"/>
        <c:tickLblPos val="high"/>
        <c:spPr>
          <a:ln w="6350" cap="flat" cmpd="sng" algn="ctr">
            <a:solidFill>
              <a:prstClr val="black"/>
            </a:solidFill>
            <a:prstDash val="solid"/>
            <a:round/>
            <a:headEnd type="none" w="med" len="med"/>
            <a:tailEnd type="none" w="med" len="med"/>
          </a:ln>
        </c:spPr>
        <c:txPr>
          <a:bodyPr/>
          <a:lstStyle/>
          <a:p>
            <a:pPr>
              <a:defRPr sz="1600"/>
            </a:pPr>
            <a:endParaRPr lang="en-US"/>
          </a:p>
        </c:txPr>
        <c:crossAx val="1785105192"/>
        <c:crosses val="autoZero"/>
        <c:auto val="1"/>
        <c:lblAlgn val="ctr"/>
        <c:lblOffset val="1"/>
        <c:tickLblSkip val="1"/>
        <c:tickMarkSkip val="1"/>
        <c:noMultiLvlLbl val="0"/>
      </c:catAx>
      <c:valAx>
        <c:axId val="1785105192"/>
        <c:scaling>
          <c:orientation val="minMax"/>
          <c:max val="0.5"/>
          <c:min val="-2.5"/>
        </c:scaling>
        <c:delete val="0"/>
        <c:axPos val="l"/>
        <c:title>
          <c:tx>
            <c:rich>
              <a:bodyPr/>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Median change in HIV RNA from baseline (log10 copies/mL)</a:t>
                </a:r>
              </a:p>
            </c:rich>
          </c:tx>
          <c:layout>
            <c:manualLayout>
              <c:xMode val="edge"/>
              <c:yMode val="edge"/>
              <c:x val="7.7422284239786485E-3"/>
              <c:y val="0.13450417835701572"/>
            </c:manualLayout>
          </c:layout>
          <c:overlay val="0"/>
        </c:title>
        <c:numFmt formatCode="0.00" sourceLinked="0"/>
        <c:majorTickMark val="out"/>
        <c:minorTickMark val="none"/>
        <c:tickLblPos val="nextTo"/>
        <c:spPr>
          <a:ln w="6350">
            <a:solidFill>
              <a:schemeClr val="tx1"/>
            </a:solidFill>
          </a:ln>
        </c:spPr>
        <c:txPr>
          <a:bodyPr/>
          <a:lstStyle/>
          <a:p>
            <a:pPr>
              <a:defRPr sz="1200"/>
            </a:pPr>
            <a:endParaRPr lang="en-US"/>
          </a:p>
        </c:txPr>
        <c:crossAx val="1785264632"/>
        <c:crosses val="autoZero"/>
        <c:crossBetween val="between"/>
        <c:majorUnit val="0.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236768536116894"/>
          <c:y val="3.0129983752030999E-2"/>
          <c:w val="0.86316220170754521"/>
          <c:h val="0.8722490938632671"/>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7E5F00"/>
                  </a:gs>
                  <a:gs pos="99000">
                    <a:srgbClr val="FFC0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FB70-2940-9767-393AFF061A6E}"/>
              </c:ext>
            </c:extLst>
          </c:dPt>
          <c:dPt>
            <c:idx val="1"/>
            <c:invertIfNegative val="0"/>
            <c:bubble3D val="0"/>
            <c:spPr>
              <a:gradFill>
                <a:gsLst>
                  <a:gs pos="0">
                    <a:schemeClr val="tx1">
                      <a:lumMod val="65000"/>
                      <a:lumOff val="35000"/>
                    </a:schemeClr>
                  </a:gs>
                  <a:gs pos="99000">
                    <a:schemeClr val="bg1">
                      <a:lumMod val="75000"/>
                    </a:schemeClr>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FB70-2940-9767-393AFF061A6E}"/>
              </c:ext>
            </c:extLst>
          </c:dPt>
          <c:dPt>
            <c:idx val="2"/>
            <c:invertIfNegative val="0"/>
            <c:bubble3D val="0"/>
            <c:spPr>
              <a:solidFill>
                <a:schemeClr val="accent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FB70-2940-9767-393AFF061A6E}"/>
              </c:ext>
            </c:extLst>
          </c:dPt>
          <c:dPt>
            <c:idx val="3"/>
            <c:invertIfNegative val="0"/>
            <c:bubble3D val="0"/>
            <c:spPr>
              <a:solidFill>
                <a:srgbClr val="96323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FB70-2940-9767-393AFF061A6E}"/>
              </c:ext>
            </c:extLst>
          </c:dPt>
          <c:dPt>
            <c:idx val="4"/>
            <c:invertIfNegative val="0"/>
            <c:bubble3D val="0"/>
            <c:spPr>
              <a:solidFill>
                <a:srgbClr val="5C8C84"/>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8-FB70-2940-9767-393AFF061A6E}"/>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0-2940-9767-393AFF061A6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70-2940-9767-393AFF061A6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0-2940-9767-393AFF061A6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70-2940-9767-393AFF061A6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70-2940-9767-393AFF061A6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0-2940-9767-393AFF061A6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70-2940-9767-393AFF061A6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0-2940-9767-393AFF061A6E}"/>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70-2940-9767-393AFF061A6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0-2940-9767-393AFF061A6E}"/>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70-2940-9767-393AFF061A6E}"/>
                </c:ext>
              </c:extLst>
            </c:dLbl>
            <c:numFmt formatCode="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Lenacapavir</c:v>
                </c:pt>
                <c:pt idx="1">
                  <c:v>Placebo</c:v>
                </c:pt>
              </c:strCache>
            </c:strRef>
          </c:cat>
          <c:val>
            <c:numRef>
              <c:f>Sheet1!$B$2:$B$3</c:f>
              <c:numCache>
                <c:formatCode>0.0</c:formatCode>
                <c:ptCount val="2"/>
                <c:pt idx="0">
                  <c:v>87.5</c:v>
                </c:pt>
                <c:pt idx="1">
                  <c:v>16.7</c:v>
                </c:pt>
              </c:numCache>
            </c:numRef>
          </c:val>
          <c:extLst>
            <c:ext xmlns:c16="http://schemas.microsoft.com/office/drawing/2014/chart" uri="{C3380CC4-5D6E-409C-BE32-E72D297353CC}">
              <c16:uniqueId val="{0000000F-FB70-2940-9767-393AFF061A6E}"/>
            </c:ext>
          </c:extLst>
        </c:ser>
        <c:dLbls>
          <c:showLegendKey val="0"/>
          <c:showVal val="1"/>
          <c:showCatName val="0"/>
          <c:showSerName val="0"/>
          <c:showPercent val="0"/>
          <c:showBubbleSize val="0"/>
        </c:dLbls>
        <c:gapWidth val="174"/>
        <c:axId val="1785264632"/>
        <c:axId val="1785105192"/>
      </c:barChart>
      <c:catAx>
        <c:axId val="1785264632"/>
        <c:scaling>
          <c:orientation val="minMax"/>
        </c:scaling>
        <c:delete val="0"/>
        <c:axPos val="b"/>
        <c:numFmt formatCode="General" sourceLinked="1"/>
        <c:majorTickMark val="out"/>
        <c:minorTickMark val="none"/>
        <c:tickLblPos val="low"/>
        <c:spPr>
          <a:ln w="6350" cap="flat" cmpd="sng" algn="ctr">
            <a:solidFill>
              <a:prstClr val="black"/>
            </a:solidFill>
            <a:prstDash val="solid"/>
            <a:round/>
            <a:headEnd type="none" w="med" len="med"/>
            <a:tailEnd type="none" w="med" len="med"/>
          </a:ln>
        </c:spPr>
        <c:txPr>
          <a:bodyPr anchor="b" anchorCtr="0"/>
          <a:lstStyle/>
          <a:p>
            <a:pPr>
              <a:defRPr sz="1600"/>
            </a:pPr>
            <a:endParaRPr lang="en-US"/>
          </a:p>
        </c:txPr>
        <c:crossAx val="1785105192"/>
        <c:crosses val="autoZero"/>
        <c:auto val="1"/>
        <c:lblAlgn val="ctr"/>
        <c:lblOffset val="1"/>
        <c:tickLblSkip val="1"/>
        <c:tickMarkSkip val="1"/>
        <c:noMultiLvlLbl val="0"/>
      </c:catAx>
      <c:valAx>
        <c:axId val="1785105192"/>
        <c:scaling>
          <c:orientation val="minMax"/>
          <c:max val="100"/>
          <c:min val="0"/>
        </c:scaling>
        <c:delete val="0"/>
        <c:axPos val="l"/>
        <c:title>
          <c:tx>
            <c:rich>
              <a:bodyPr/>
              <a:lstStyle/>
              <a:p>
                <a:pPr>
                  <a:defRPr sz="1400">
                    <a:latin typeface="Arial" panose="020B0604020202020204" pitchFamily="34" charset="0"/>
                    <a:cs typeface="Arial" panose="020B0604020202020204" pitchFamily="34" charset="0"/>
                  </a:defRPr>
                </a:pPr>
                <a:r>
                  <a:rPr lang="en-US" sz="1400" baseline="0" dirty="0">
                    <a:latin typeface="Arial" panose="020B0604020202020204" pitchFamily="34" charset="0"/>
                    <a:cs typeface="Arial" panose="020B0604020202020204" pitchFamily="34" charset="0"/>
                  </a:rPr>
                  <a:t>Patients (%)</a:t>
                </a:r>
                <a:endParaRPr lang="en-US" sz="1400" dirty="0">
                  <a:latin typeface="Arial" panose="020B0604020202020204" pitchFamily="34" charset="0"/>
                  <a:cs typeface="Arial" panose="020B0604020202020204" pitchFamily="34" charset="0"/>
                </a:endParaRPr>
              </a:p>
            </c:rich>
          </c:tx>
          <c:layout>
            <c:manualLayout>
              <c:xMode val="edge"/>
              <c:yMode val="edge"/>
              <c:x val="1.7320823402821775E-2"/>
              <c:y val="0.27736126734158228"/>
            </c:manualLayout>
          </c:layout>
          <c:overlay val="0"/>
        </c:title>
        <c:numFmt formatCode="0" sourceLinked="0"/>
        <c:majorTickMark val="out"/>
        <c:minorTickMark val="none"/>
        <c:tickLblPos val="nextTo"/>
        <c:spPr>
          <a:ln w="6350">
            <a:solidFill>
              <a:schemeClr val="tx1"/>
            </a:solidFill>
          </a:ln>
        </c:spPr>
        <c:txPr>
          <a:bodyPr/>
          <a:lstStyle/>
          <a:p>
            <a:pPr>
              <a:defRPr sz="1200"/>
            </a:pPr>
            <a:endParaRPr lang="en-US"/>
          </a:p>
        </c:txPr>
        <c:crossAx val="1785264632"/>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52509409388054E-2"/>
          <c:y val="5.753561597498183E-2"/>
          <c:w val="0.9015556232876254"/>
          <c:h val="0.83382378480889341"/>
        </c:manualLayout>
      </c:layout>
      <c:barChart>
        <c:barDir val="col"/>
        <c:grouping val="clustered"/>
        <c:varyColors val="0"/>
        <c:ser>
          <c:idx val="0"/>
          <c:order val="0"/>
          <c:tx>
            <c:strRef>
              <c:f>Sheet1!$B$1</c:f>
              <c:strCache>
                <c:ptCount val="1"/>
                <c:pt idx="0">
                  <c:v>Cohort 1 (Randomized, Combined)</c:v>
                </c:pt>
              </c:strCache>
            </c:strRef>
          </c:tx>
          <c:spPr>
            <a:gradFill>
              <a:gsLst>
                <a:gs pos="0">
                  <a:srgbClr val="7E5F00"/>
                </a:gs>
                <a:gs pos="99000">
                  <a:srgbClr val="FFC000"/>
                </a:gs>
              </a:gsLst>
              <a:lin ang="0" scaled="1"/>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&lt;50 copies/mL</c:v>
                </c:pt>
                <c:pt idx="1">
                  <c:v>HIV-1 RNA ≥50 copies/mL</c:v>
                </c:pt>
                <c:pt idx="2">
                  <c:v>No Virologic Data</c:v>
                </c:pt>
              </c:strCache>
            </c:strRef>
          </c:cat>
          <c:val>
            <c:numRef>
              <c:f>Sheet1!$B$2:$B$4</c:f>
              <c:numCache>
                <c:formatCode>0</c:formatCode>
                <c:ptCount val="3"/>
                <c:pt idx="0">
                  <c:v>81</c:v>
                </c:pt>
                <c:pt idx="1">
                  <c:v>19</c:v>
                </c:pt>
                <c:pt idx="2">
                  <c:v>0</c:v>
                </c:pt>
              </c:numCache>
            </c:numRef>
          </c:val>
          <c:extLst>
            <c:ext xmlns:c16="http://schemas.microsoft.com/office/drawing/2014/chart" uri="{C3380CC4-5D6E-409C-BE32-E72D297353CC}">
              <c16:uniqueId val="{00000000-1678-D641-A667-668C1B6D389D}"/>
            </c:ext>
          </c:extLst>
        </c:ser>
        <c:ser>
          <c:idx val="1"/>
          <c:order val="1"/>
          <c:tx>
            <c:strRef>
              <c:f>Sheet1!$C$1</c:f>
              <c:strCache>
                <c:ptCount val="1"/>
                <c:pt idx="0">
                  <c:v>Cohort 2 (Nonrandomized)</c:v>
                </c:pt>
              </c:strCache>
            </c:strRef>
          </c:tx>
          <c:spPr>
            <a:gradFill>
              <a:gsLst>
                <a:gs pos="0">
                  <a:srgbClr val="5D74AB"/>
                </a:gs>
                <a:gs pos="98000">
                  <a:srgbClr val="93AED2"/>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1678-D641-A667-668C1B6D389D}"/>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&lt;50 copies/mL</c:v>
                </c:pt>
                <c:pt idx="1">
                  <c:v>HIV-1 RNA ≥50 copies/mL</c:v>
                </c:pt>
                <c:pt idx="2">
                  <c:v>No Virologic Data</c:v>
                </c:pt>
              </c:strCache>
            </c:strRef>
          </c:cat>
          <c:val>
            <c:numRef>
              <c:f>Sheet1!$C$2:$C$4</c:f>
              <c:numCache>
                <c:formatCode>0</c:formatCode>
                <c:ptCount val="3"/>
                <c:pt idx="0" formatCode="General">
                  <c:v>83</c:v>
                </c:pt>
                <c:pt idx="1">
                  <c:v>14</c:v>
                </c:pt>
                <c:pt idx="2">
                  <c:v>3</c:v>
                </c:pt>
              </c:numCache>
            </c:numRef>
          </c:val>
          <c:extLst>
            <c:ext xmlns:c16="http://schemas.microsoft.com/office/drawing/2014/chart" uri="{C3380CC4-5D6E-409C-BE32-E72D297353CC}">
              <c16:uniqueId val="{00000002-1678-D641-A667-668C1B6D389D}"/>
            </c:ext>
          </c:extLst>
        </c:ser>
        <c:dLbls>
          <c:showLegendKey val="0"/>
          <c:showVal val="1"/>
          <c:showCatName val="0"/>
          <c:showSerName val="0"/>
          <c:showPercent val="0"/>
          <c:showBubbleSize val="0"/>
        </c:dLbls>
        <c:gapWidth val="175"/>
        <c:axId val="2046573128"/>
        <c:axId val="2046570504"/>
      </c:barChart>
      <c:catAx>
        <c:axId val="2046573128"/>
        <c:scaling>
          <c:orientation val="minMax"/>
        </c:scaling>
        <c:delete val="0"/>
        <c:axPos val="b"/>
        <c:numFmt formatCode="General" sourceLinked="0"/>
        <c:majorTickMark val="out"/>
        <c:minorTickMark val="none"/>
        <c:tickLblPos val="nextTo"/>
        <c:crossAx val="2046570504"/>
        <c:crosses val="autoZero"/>
        <c:auto val="1"/>
        <c:lblAlgn val="ctr"/>
        <c:lblOffset val="1"/>
        <c:tickLblSkip val="1"/>
        <c:tickMarkSkip val="1"/>
        <c:noMultiLvlLbl val="0"/>
      </c:catAx>
      <c:valAx>
        <c:axId val="2046570504"/>
        <c:scaling>
          <c:orientation val="minMax"/>
          <c:max val="100"/>
          <c:min val="0"/>
        </c:scaling>
        <c:delete val="0"/>
        <c:axPos val="l"/>
        <c:title>
          <c:tx>
            <c:rich>
              <a:bodyPr/>
              <a:lstStyle/>
              <a:p>
                <a:pPr>
                  <a:defRPr sz="1400"/>
                </a:pPr>
                <a:r>
                  <a:rPr lang="en-US" sz="1400" dirty="0"/>
                  <a:t>Patients (%)</a:t>
                </a:r>
              </a:p>
            </c:rich>
          </c:tx>
          <c:layout>
            <c:manualLayout>
              <c:xMode val="edge"/>
              <c:yMode val="edge"/>
              <c:x val="0"/>
              <c:y val="0.3060895253966726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65731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9387437593723058"/>
          <c:y val="7.3007983376085217E-2"/>
          <c:w val="0.38343627119325302"/>
          <c:h val="0.21233190464001589"/>
        </c:manualLayout>
      </c:layout>
      <c:overlay val="0"/>
      <c:spPr>
        <a:solidFill>
          <a:sysClr val="window" lastClr="FFFFFF"/>
        </a:solidFill>
        <a:ln w="6350">
          <a:solidFill>
            <a:srgbClr val="000000"/>
          </a:solidFill>
        </a:ln>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81632723689904618"/>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w="38100" h="38100"/>
            </a:sp3d>
          </c:spPr>
          <c:invertIfNegative val="0"/>
          <c:dPt>
            <c:idx val="0"/>
            <c:invertIfNegative val="0"/>
            <c:bubble3D val="0"/>
            <c:spPr>
              <a:solidFill>
                <a:srgbClr val="0060A5"/>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EB5-6749-B055-9409EAAC4C07}"/>
              </c:ext>
            </c:extLst>
          </c:dPt>
          <c:dPt>
            <c:idx val="1"/>
            <c:invertIfNegative val="0"/>
            <c:bubble3D val="0"/>
            <c:spPr>
              <a:solidFill>
                <a:srgbClr val="7F648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7EB5-6749-B055-9409EAAC4C07}"/>
              </c:ext>
            </c:extLst>
          </c:dPt>
          <c:dPt>
            <c:idx val="2"/>
            <c:invertIfNegative val="0"/>
            <c:bubble3D val="0"/>
            <c:spPr>
              <a:solidFill>
                <a:srgbClr val="73A43E"/>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7EB5-6749-B055-9409EAAC4C07}"/>
              </c:ext>
            </c:extLst>
          </c:dPt>
          <c:dPt>
            <c:idx val="3"/>
            <c:invertIfNegative val="0"/>
            <c:bubble3D val="0"/>
            <c:spPr>
              <a:solidFill>
                <a:srgbClr val="A87F0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7-7EB5-6749-B055-9409EAAC4C07}"/>
              </c:ext>
            </c:extLst>
          </c:dPt>
          <c:dPt>
            <c:idx val="4"/>
            <c:invertIfNegative val="0"/>
            <c:bubble3D val="0"/>
            <c:spPr>
              <a:solidFill>
                <a:srgbClr val="9D4053"/>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9-7EB5-6749-B055-9409EAAC4C07}"/>
              </c:ext>
            </c:extLst>
          </c:dPt>
          <c:dPt>
            <c:idx val="5"/>
            <c:invertIfNegative val="0"/>
            <c:bubble3D val="0"/>
            <c:spPr>
              <a:solidFill>
                <a:srgbClr val="73624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B-7EB5-6749-B055-9409EAAC4C07}"/>
              </c:ext>
            </c:extLst>
          </c:dPt>
          <c:dPt>
            <c:idx val="6"/>
            <c:invertIfNegative val="0"/>
            <c:bubble3D val="0"/>
            <c:spPr>
              <a:solidFill>
                <a:srgbClr val="326496"/>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D-7EB5-6749-B055-9409EAAC4C07}"/>
              </c:ext>
            </c:extLst>
          </c:dPt>
          <c:dLbls>
            <c:dLbl>
              <c:idx val="0"/>
              <c:tx>
                <c:rich>
                  <a:bodyPr/>
                  <a:lstStyle/>
                  <a:p>
                    <a:fld id="{646490B8-8145-0147-9E6C-15DDA14818AA}" type="VALUE">
                      <a:rPr lang="en-US" b="0" smtClean="0">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B5-6749-B055-9409EAAC4C07}"/>
                </c:ext>
              </c:extLst>
            </c:dLbl>
            <c:dLbl>
              <c:idx val="1"/>
              <c:tx>
                <c:rich>
                  <a:bodyPr/>
                  <a:lstStyle/>
                  <a:p>
                    <a:fld id="{D17DC577-8936-E844-9466-914DBA73B640}" type="VALUE">
                      <a:rPr lang="en-US" b="0" smtClean="0">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B5-6749-B055-9409EAAC4C07}"/>
                </c:ext>
              </c:extLst>
            </c:dLbl>
            <c:dLbl>
              <c:idx val="2"/>
              <c:tx>
                <c:rich>
                  <a:bodyPr/>
                  <a:lstStyle/>
                  <a:p>
                    <a:fld id="{6CC5A168-E7FF-444D-945E-857A49D059BA}" type="VALUE">
                      <a:rPr lang="en-US" b="0" smtClean="0">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B5-6749-B055-9409EAAC4C07}"/>
                </c:ext>
              </c:extLst>
            </c:dLbl>
            <c:dLbl>
              <c:idx val="3"/>
              <c:tx>
                <c:rich>
                  <a:bodyPr/>
                  <a:lstStyle/>
                  <a:p>
                    <a:fld id="{17A5BD42-C6D2-9547-A745-681F939C4A55}" type="VALUE">
                      <a:rPr lang="en-US" b="0" smtClean="0">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B5-6749-B055-9409EAAC4C07}"/>
                </c:ext>
              </c:extLst>
            </c:dLbl>
            <c:dLbl>
              <c:idx val="4"/>
              <c:tx>
                <c:rich>
                  <a:bodyPr/>
                  <a:lstStyle/>
                  <a:p>
                    <a:fld id="{B2A5795B-2D64-9645-A32C-658A6B349310}" type="VALUE">
                      <a:rPr lang="en-US" b="1" smtClean="0">
                        <a:solidFill>
                          <a:schemeClr val="tx1"/>
                        </a:solidFill>
                      </a:rPr>
                      <a:pPr/>
                      <a:t>[VALUE]</a:t>
                    </a:fld>
                    <a:r>
                      <a:rPr lang="en-US" b="1">
                        <a:solidFill>
                          <a:schemeClr val="tx1"/>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EB5-6749-B055-9409EAAC4C07}"/>
                </c:ext>
              </c:extLst>
            </c:dLbl>
            <c:numFmt formatCode="#,##0" sourceLinked="0"/>
            <c:spPr>
              <a:solidFill>
                <a:sysClr val="window" lastClr="FFFFFF">
                  <a:alpha val="50000"/>
                </a:sysClr>
              </a:solidFill>
            </c:spPr>
            <c:txPr>
              <a:bodyPr/>
              <a:lstStyle/>
              <a:p>
                <a:pPr>
                  <a:defRPr sz="1400" b="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LEN SC + TAF-FTC 
to LEN SC +TAF</c:v>
                </c:pt>
                <c:pt idx="1">
                  <c:v>LEN SC + TAF-FTC
to LEN SC +BIC</c:v>
                </c:pt>
                <c:pt idx="2">
                  <c:v>LEN PO + TAF-FTC</c:v>
                </c:pt>
                <c:pt idx="3">
                  <c:v>BIC-TAF-FTC</c:v>
                </c:pt>
              </c:strCache>
            </c:strRef>
          </c:cat>
          <c:val>
            <c:numRef>
              <c:f>Sheet1!$B$2:$B$5</c:f>
              <c:numCache>
                <c:formatCode>0</c:formatCode>
                <c:ptCount val="4"/>
                <c:pt idx="0">
                  <c:v>90</c:v>
                </c:pt>
                <c:pt idx="1">
                  <c:v>85</c:v>
                </c:pt>
                <c:pt idx="2">
                  <c:v>85</c:v>
                </c:pt>
                <c:pt idx="3">
                  <c:v>92</c:v>
                </c:pt>
              </c:numCache>
            </c:numRef>
          </c:val>
          <c:extLst>
            <c:ext xmlns:c16="http://schemas.microsoft.com/office/drawing/2014/chart" uri="{C3380CC4-5D6E-409C-BE32-E72D297353CC}">
              <c16:uniqueId val="{0000000E-7EB5-6749-B055-9409EAAC4C07}"/>
            </c:ext>
          </c:extLst>
        </c:ser>
        <c:dLbls>
          <c:showLegendKey val="0"/>
          <c:showVal val="1"/>
          <c:showCatName val="0"/>
          <c:showSerName val="0"/>
          <c:showPercent val="0"/>
          <c:showBubbleSize val="0"/>
        </c:dLbls>
        <c:gapWidth val="85"/>
        <c:axId val="-2118120632"/>
        <c:axId val="-2117433160"/>
      </c:barChart>
      <c:catAx>
        <c:axId val="-21181206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17433160"/>
        <c:crosses val="autoZero"/>
        <c:auto val="1"/>
        <c:lblAlgn val="ctr"/>
        <c:lblOffset val="1"/>
        <c:tickLblSkip val="1"/>
        <c:tickMarkSkip val="1"/>
        <c:noMultiLvlLbl val="0"/>
      </c:catAx>
      <c:valAx>
        <c:axId val="-2117433160"/>
        <c:scaling>
          <c:orientation val="minMax"/>
          <c:max val="100"/>
          <c:min val="0"/>
        </c:scaling>
        <c:delete val="0"/>
        <c:axPos val="l"/>
        <c:title>
          <c:tx>
            <c:rich>
              <a:bodyPr/>
              <a:lstStyle/>
              <a:p>
                <a:pPr>
                  <a:defRPr/>
                </a:pPr>
                <a:r>
                  <a:rPr lang="en-US" dirty="0"/>
                  <a:t>HIV RNA &lt;50 copies/mL (%)</a:t>
                </a:r>
                <a:r>
                  <a:rPr lang="en-US" baseline="0" dirty="0"/>
                  <a:t> </a:t>
                </a:r>
                <a:endParaRPr lang="en-US" dirty="0"/>
              </a:p>
            </c:rich>
          </c:tx>
          <c:layout>
            <c:manualLayout>
              <c:xMode val="edge"/>
              <c:yMode val="edge"/>
              <c:x val="5.1509186351706036E-3"/>
              <c:y val="7.4658599078041468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181206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1370345011222"/>
          <c:y val="2.2713548001621748E-2"/>
          <c:w val="0.8793512733462665"/>
          <c:h val="0.85549900774598298"/>
        </c:manualLayout>
      </c:layout>
      <c:lineChart>
        <c:grouping val="standard"/>
        <c:varyColors val="0"/>
        <c:ser>
          <c:idx val="1"/>
          <c:order val="0"/>
          <c:tx>
            <c:strRef>
              <c:f>Sheet1!$B$1</c:f>
              <c:strCache>
                <c:ptCount val="1"/>
                <c:pt idx="0">
                  <c:v>Group 1</c:v>
                </c:pt>
              </c:strCache>
            </c:strRef>
          </c:tx>
          <c:spPr>
            <a:ln w="19050">
              <a:solidFill>
                <a:srgbClr val="0060A5"/>
              </a:solidFill>
            </a:ln>
            <a:effectLst/>
          </c:spPr>
          <c:marker>
            <c:symbol val="circle"/>
            <c:size val="5"/>
            <c:spPr>
              <a:solidFill>
                <a:srgbClr val="00B0F0"/>
              </a:solidFill>
              <a:ln>
                <a:solidFill>
                  <a:srgbClr val="0070C0"/>
                </a:solidFill>
              </a:ln>
              <a:effectLst/>
            </c:spPr>
          </c:marker>
          <c:dLbls>
            <c:delete val="1"/>
          </c:dLbls>
          <c:cat>
            <c:numRef>
              <c:f>Sheet1!$A$2:$A$9</c:f>
              <c:numCache>
                <c:formatCode>0</c:formatCode>
                <c:ptCount val="8"/>
                <c:pt idx="0">
                  <c:v>0</c:v>
                </c:pt>
                <c:pt idx="1">
                  <c:v>4</c:v>
                </c:pt>
                <c:pt idx="2">
                  <c:v>10</c:v>
                </c:pt>
                <c:pt idx="3">
                  <c:v>16</c:v>
                </c:pt>
                <c:pt idx="4" formatCode="General">
                  <c:v>22</c:v>
                </c:pt>
                <c:pt idx="5" formatCode="General">
                  <c:v>28</c:v>
                </c:pt>
                <c:pt idx="6" formatCode="General">
                  <c:v>38</c:v>
                </c:pt>
                <c:pt idx="7" formatCode="General">
                  <c:v>54</c:v>
                </c:pt>
              </c:numCache>
            </c:numRef>
          </c:cat>
          <c:val>
            <c:numRef>
              <c:f>Sheet1!$B$2:$B$9</c:f>
              <c:numCache>
                <c:formatCode>General</c:formatCode>
                <c:ptCount val="8"/>
                <c:pt idx="0">
                  <c:v>0</c:v>
                </c:pt>
                <c:pt idx="1">
                  <c:v>83</c:v>
                </c:pt>
                <c:pt idx="2">
                  <c:v>94</c:v>
                </c:pt>
                <c:pt idx="3">
                  <c:v>92</c:v>
                </c:pt>
                <c:pt idx="4">
                  <c:v>90</c:v>
                </c:pt>
                <c:pt idx="5">
                  <c:v>94</c:v>
                </c:pt>
                <c:pt idx="6">
                  <c:v>90</c:v>
                </c:pt>
                <c:pt idx="7">
                  <c:v>90</c:v>
                </c:pt>
              </c:numCache>
            </c:numRef>
          </c:val>
          <c:smooth val="0"/>
          <c:extLst>
            <c:ext xmlns:c16="http://schemas.microsoft.com/office/drawing/2014/chart" uri="{C3380CC4-5D6E-409C-BE32-E72D297353CC}">
              <c16:uniqueId val="{0000000E-F666-D343-A21E-264529474B63}"/>
            </c:ext>
          </c:extLst>
        </c:ser>
        <c:ser>
          <c:idx val="2"/>
          <c:order val="1"/>
          <c:tx>
            <c:strRef>
              <c:f>Sheet1!$C$1</c:f>
              <c:strCache>
                <c:ptCount val="1"/>
                <c:pt idx="0">
                  <c:v>Group 2</c:v>
                </c:pt>
              </c:strCache>
            </c:strRef>
          </c:tx>
          <c:spPr>
            <a:ln w="19050">
              <a:solidFill>
                <a:srgbClr val="957699"/>
              </a:solidFill>
            </a:ln>
            <a:effectLst/>
          </c:spPr>
          <c:marker>
            <c:symbol val="circle"/>
            <c:size val="5"/>
            <c:spPr>
              <a:solidFill>
                <a:srgbClr val="C294C7"/>
              </a:solidFill>
              <a:ln>
                <a:solidFill>
                  <a:srgbClr val="7F6482"/>
                </a:solidFill>
              </a:ln>
              <a:effectLst/>
            </c:spPr>
          </c:marker>
          <c:dLbls>
            <c:delete val="1"/>
          </c:dLbls>
          <c:cat>
            <c:numRef>
              <c:f>Sheet1!$A$2:$A$9</c:f>
              <c:numCache>
                <c:formatCode>0</c:formatCode>
                <c:ptCount val="8"/>
                <c:pt idx="0">
                  <c:v>0</c:v>
                </c:pt>
                <c:pt idx="1">
                  <c:v>4</c:v>
                </c:pt>
                <c:pt idx="2">
                  <c:v>10</c:v>
                </c:pt>
                <c:pt idx="3">
                  <c:v>16</c:v>
                </c:pt>
                <c:pt idx="4" formatCode="General">
                  <c:v>22</c:v>
                </c:pt>
                <c:pt idx="5" formatCode="General">
                  <c:v>28</c:v>
                </c:pt>
                <c:pt idx="6" formatCode="General">
                  <c:v>38</c:v>
                </c:pt>
                <c:pt idx="7" formatCode="General">
                  <c:v>54</c:v>
                </c:pt>
              </c:numCache>
            </c:numRef>
          </c:cat>
          <c:val>
            <c:numRef>
              <c:f>Sheet1!$C$2:$C$9</c:f>
              <c:numCache>
                <c:formatCode>General</c:formatCode>
                <c:ptCount val="8"/>
                <c:pt idx="0">
                  <c:v>0</c:v>
                </c:pt>
                <c:pt idx="1">
                  <c:v>79</c:v>
                </c:pt>
                <c:pt idx="2">
                  <c:v>87</c:v>
                </c:pt>
                <c:pt idx="3">
                  <c:v>94</c:v>
                </c:pt>
                <c:pt idx="4">
                  <c:v>93</c:v>
                </c:pt>
                <c:pt idx="5">
                  <c:v>93</c:v>
                </c:pt>
                <c:pt idx="6">
                  <c:v>89</c:v>
                </c:pt>
                <c:pt idx="7">
                  <c:v>85</c:v>
                </c:pt>
              </c:numCache>
            </c:numRef>
          </c:val>
          <c:smooth val="0"/>
          <c:extLst>
            <c:ext xmlns:c16="http://schemas.microsoft.com/office/drawing/2014/chart" uri="{C3380CC4-5D6E-409C-BE32-E72D297353CC}">
              <c16:uniqueId val="{0000000F-F666-D343-A21E-264529474B63}"/>
            </c:ext>
          </c:extLst>
        </c:ser>
        <c:ser>
          <c:idx val="3"/>
          <c:order val="2"/>
          <c:tx>
            <c:strRef>
              <c:f>Sheet1!$D$1</c:f>
              <c:strCache>
                <c:ptCount val="1"/>
                <c:pt idx="0">
                  <c:v>Group 3</c:v>
                </c:pt>
              </c:strCache>
            </c:strRef>
          </c:tx>
          <c:spPr>
            <a:ln w="19050">
              <a:solidFill>
                <a:srgbClr val="73A43E"/>
              </a:solidFill>
            </a:ln>
            <a:effectLst/>
          </c:spPr>
          <c:marker>
            <c:symbol val="circle"/>
            <c:size val="5"/>
            <c:spPr>
              <a:solidFill>
                <a:srgbClr val="92D050"/>
              </a:solidFill>
              <a:ln>
                <a:solidFill>
                  <a:srgbClr val="73A43E"/>
                </a:solidFill>
              </a:ln>
              <a:effectLst/>
            </c:spPr>
          </c:marker>
          <c:dLbls>
            <c:delete val="1"/>
          </c:dLbls>
          <c:cat>
            <c:numRef>
              <c:f>Sheet1!$A$2:$A$9</c:f>
              <c:numCache>
                <c:formatCode>0</c:formatCode>
                <c:ptCount val="8"/>
                <c:pt idx="0">
                  <c:v>0</c:v>
                </c:pt>
                <c:pt idx="1">
                  <c:v>4</c:v>
                </c:pt>
                <c:pt idx="2">
                  <c:v>10</c:v>
                </c:pt>
                <c:pt idx="3">
                  <c:v>16</c:v>
                </c:pt>
                <c:pt idx="4" formatCode="General">
                  <c:v>22</c:v>
                </c:pt>
                <c:pt idx="5" formatCode="General">
                  <c:v>28</c:v>
                </c:pt>
                <c:pt idx="6" formatCode="General">
                  <c:v>38</c:v>
                </c:pt>
                <c:pt idx="7" formatCode="General">
                  <c:v>54</c:v>
                </c:pt>
              </c:numCache>
            </c:numRef>
          </c:cat>
          <c:val>
            <c:numRef>
              <c:f>Sheet1!$D$2:$D$9</c:f>
              <c:numCache>
                <c:formatCode>General</c:formatCode>
                <c:ptCount val="8"/>
                <c:pt idx="0">
                  <c:v>0</c:v>
                </c:pt>
                <c:pt idx="1">
                  <c:v>87</c:v>
                </c:pt>
                <c:pt idx="2">
                  <c:v>96</c:v>
                </c:pt>
                <c:pt idx="3">
                  <c:v>94</c:v>
                </c:pt>
                <c:pt idx="4">
                  <c:v>94</c:v>
                </c:pt>
                <c:pt idx="5">
                  <c:v>94</c:v>
                </c:pt>
                <c:pt idx="6">
                  <c:v>89</c:v>
                </c:pt>
                <c:pt idx="7">
                  <c:v>85</c:v>
                </c:pt>
              </c:numCache>
            </c:numRef>
          </c:val>
          <c:smooth val="0"/>
          <c:extLst>
            <c:ext xmlns:c16="http://schemas.microsoft.com/office/drawing/2014/chart" uri="{C3380CC4-5D6E-409C-BE32-E72D297353CC}">
              <c16:uniqueId val="{00000010-F666-D343-A21E-264529474B63}"/>
            </c:ext>
          </c:extLst>
        </c:ser>
        <c:ser>
          <c:idx val="4"/>
          <c:order val="3"/>
          <c:tx>
            <c:strRef>
              <c:f>Sheet1!$E$1</c:f>
              <c:strCache>
                <c:ptCount val="1"/>
                <c:pt idx="0">
                  <c:v>Group 4</c:v>
                </c:pt>
              </c:strCache>
            </c:strRef>
          </c:tx>
          <c:spPr>
            <a:ln w="19050"/>
            <a:effectLst/>
          </c:spPr>
          <c:marker>
            <c:symbol val="circle"/>
            <c:size val="5"/>
            <c:spPr>
              <a:solidFill>
                <a:srgbClr val="FFC000"/>
              </a:solidFill>
              <a:effectLst/>
            </c:spPr>
          </c:marker>
          <c:dLbls>
            <c:delete val="1"/>
          </c:dLbls>
          <c:cat>
            <c:numRef>
              <c:f>Sheet1!$A$2:$A$9</c:f>
              <c:numCache>
                <c:formatCode>0</c:formatCode>
                <c:ptCount val="8"/>
                <c:pt idx="0">
                  <c:v>0</c:v>
                </c:pt>
                <c:pt idx="1">
                  <c:v>4</c:v>
                </c:pt>
                <c:pt idx="2">
                  <c:v>10</c:v>
                </c:pt>
                <c:pt idx="3">
                  <c:v>16</c:v>
                </c:pt>
                <c:pt idx="4" formatCode="General">
                  <c:v>22</c:v>
                </c:pt>
                <c:pt idx="5" formatCode="General">
                  <c:v>28</c:v>
                </c:pt>
                <c:pt idx="6" formatCode="General">
                  <c:v>38</c:v>
                </c:pt>
                <c:pt idx="7" formatCode="General">
                  <c:v>54</c:v>
                </c:pt>
              </c:numCache>
            </c:numRef>
          </c:cat>
          <c:val>
            <c:numRef>
              <c:f>Sheet1!$E$2:$E$9</c:f>
              <c:numCache>
                <c:formatCode>General</c:formatCode>
                <c:ptCount val="8"/>
                <c:pt idx="0">
                  <c:v>0</c:v>
                </c:pt>
                <c:pt idx="1">
                  <c:v>84</c:v>
                </c:pt>
                <c:pt idx="2">
                  <c:v>100</c:v>
                </c:pt>
                <c:pt idx="3">
                  <c:v>100</c:v>
                </c:pt>
                <c:pt idx="4">
                  <c:v>100</c:v>
                </c:pt>
                <c:pt idx="5">
                  <c:v>100</c:v>
                </c:pt>
                <c:pt idx="6">
                  <c:v>96</c:v>
                </c:pt>
                <c:pt idx="7">
                  <c:v>92</c:v>
                </c:pt>
              </c:numCache>
            </c:numRef>
          </c:val>
          <c:smooth val="0"/>
          <c:extLst>
            <c:ext xmlns:c16="http://schemas.microsoft.com/office/drawing/2014/chart" uri="{C3380CC4-5D6E-409C-BE32-E72D297353CC}">
              <c16:uniqueId val="{00000011-F666-D343-A21E-264529474B63}"/>
            </c:ext>
          </c:extLst>
        </c:ser>
        <c:dLbls>
          <c:showLegendKey val="0"/>
          <c:showVal val="1"/>
          <c:showCatName val="0"/>
          <c:showSerName val="0"/>
          <c:showPercent val="0"/>
          <c:showBubbleSize val="0"/>
        </c:dLbls>
        <c:marker val="1"/>
        <c:smooth val="0"/>
        <c:axId val="-2118120632"/>
        <c:axId val="-2117433160"/>
      </c:lineChart>
      <c:catAx>
        <c:axId val="-2118120632"/>
        <c:scaling>
          <c:orientation val="minMax"/>
        </c:scaling>
        <c:delete val="0"/>
        <c:axPos val="b"/>
        <c:title>
          <c:tx>
            <c:rich>
              <a:bodyPr/>
              <a:lstStyle/>
              <a:p>
                <a:pPr>
                  <a:defRPr/>
                </a:pPr>
                <a:r>
                  <a:rPr lang="en-US" dirty="0"/>
                  <a:t>Week</a:t>
                </a:r>
              </a:p>
            </c:rich>
          </c:tx>
          <c:layout>
            <c:manualLayout>
              <c:xMode val="edge"/>
              <c:yMode val="edge"/>
              <c:x val="0.50924864011563775"/>
              <c:y val="0.93283560591511427"/>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17433160"/>
        <c:crosses val="autoZero"/>
        <c:auto val="1"/>
        <c:lblAlgn val="ctr"/>
        <c:lblOffset val="1"/>
        <c:noMultiLvlLbl val="0"/>
      </c:catAx>
      <c:valAx>
        <c:axId val="-2117433160"/>
        <c:scaling>
          <c:orientation val="minMax"/>
          <c:max val="105"/>
          <c:min val="0"/>
        </c:scaling>
        <c:delete val="0"/>
        <c:axPos val="l"/>
        <c:title>
          <c:tx>
            <c:rich>
              <a:bodyPr/>
              <a:lstStyle/>
              <a:p>
                <a:pPr>
                  <a:defRPr/>
                </a:pPr>
                <a:r>
                  <a:rPr lang="en-US" dirty="0"/>
                  <a:t>HIV RNA &lt;50 copies/mL (%)</a:t>
                </a:r>
                <a:r>
                  <a:rPr lang="en-US" baseline="0" dirty="0"/>
                  <a:t> </a:t>
                </a:r>
                <a:endParaRPr lang="en-US" dirty="0"/>
              </a:p>
            </c:rich>
          </c:tx>
          <c:layout>
            <c:manualLayout>
              <c:xMode val="edge"/>
              <c:yMode val="edge"/>
              <c:x val="3.6412567994218116E-3"/>
              <c:y val="0.11530898576702303"/>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18120632"/>
        <c:crossesAt val="1"/>
        <c:crossBetween val="midCat"/>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r"/>
      <c:layout>
        <c:manualLayout>
          <c:xMode val="edge"/>
          <c:yMode val="edge"/>
          <c:x val="0.76210725018068393"/>
          <c:y val="0.34342594448386754"/>
          <c:w val="0.14882270151013732"/>
          <c:h val="0.328435842387101"/>
        </c:manualLayout>
      </c:layout>
      <c:overlay val="0"/>
      <c:spPr>
        <a:solidFill>
          <a:sysClr val="window" lastClr="FFFFFF"/>
        </a:solidFill>
        <a:ln>
          <a:solidFill>
            <a:srgbClr val="000000">
              <a:lumMod val="50000"/>
              <a:lumOff val="50000"/>
            </a:srgbClr>
          </a:solidFill>
        </a:ln>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80152853438983895"/>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w="38100" h="38100"/>
            </a:sp3d>
          </c:spPr>
          <c:invertIfNegative val="0"/>
          <c:dPt>
            <c:idx val="0"/>
            <c:invertIfNegative val="0"/>
            <c:bubble3D val="0"/>
            <c:spPr>
              <a:solidFill>
                <a:srgbClr val="0060A5"/>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EB5-6749-B055-9409EAAC4C07}"/>
              </c:ext>
            </c:extLst>
          </c:dPt>
          <c:dPt>
            <c:idx val="1"/>
            <c:invertIfNegative val="0"/>
            <c:bubble3D val="0"/>
            <c:spPr>
              <a:solidFill>
                <a:srgbClr val="7F648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7EB5-6749-B055-9409EAAC4C07}"/>
              </c:ext>
            </c:extLst>
          </c:dPt>
          <c:dPt>
            <c:idx val="2"/>
            <c:invertIfNegative val="0"/>
            <c:bubble3D val="0"/>
            <c:spPr>
              <a:solidFill>
                <a:srgbClr val="73A43E"/>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7EB5-6749-B055-9409EAAC4C07}"/>
              </c:ext>
            </c:extLst>
          </c:dPt>
          <c:dPt>
            <c:idx val="3"/>
            <c:invertIfNegative val="0"/>
            <c:bubble3D val="0"/>
            <c:spPr>
              <a:solidFill>
                <a:srgbClr val="A89141"/>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7-7EB5-6749-B055-9409EAAC4C07}"/>
              </c:ext>
            </c:extLst>
          </c:dPt>
          <c:dPt>
            <c:idx val="4"/>
            <c:invertIfNegative val="0"/>
            <c:bubble3D val="0"/>
            <c:spPr>
              <a:solidFill>
                <a:srgbClr val="9D4053"/>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9-7EB5-6749-B055-9409EAAC4C07}"/>
              </c:ext>
            </c:extLst>
          </c:dPt>
          <c:dPt>
            <c:idx val="5"/>
            <c:invertIfNegative val="0"/>
            <c:bubble3D val="0"/>
            <c:spPr>
              <a:solidFill>
                <a:srgbClr val="73624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B-7EB5-6749-B055-9409EAAC4C07}"/>
              </c:ext>
            </c:extLst>
          </c:dPt>
          <c:dPt>
            <c:idx val="6"/>
            <c:invertIfNegative val="0"/>
            <c:bubble3D val="0"/>
            <c:spPr>
              <a:solidFill>
                <a:srgbClr val="326496"/>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D-7EB5-6749-B055-9409EAAC4C07}"/>
              </c:ext>
            </c:extLst>
          </c:dPt>
          <c:dLbls>
            <c:dLbl>
              <c:idx val="0"/>
              <c:tx>
                <c:rich>
                  <a:bodyPr/>
                  <a:lstStyle/>
                  <a:p>
                    <a:pPr>
                      <a:defRPr sz="1200" b="0">
                        <a:solidFill>
                          <a:schemeClr val="tx1"/>
                        </a:solidFill>
                      </a:defRPr>
                    </a:pPr>
                    <a:fld id="{646490B8-8145-0147-9E6C-15DDA14818AA}" type="VALUE">
                      <a:rPr lang="en-US" b="0" smtClean="0">
                        <a:solidFill>
                          <a:schemeClr val="tx1"/>
                        </a:solidFill>
                      </a:rPr>
                      <a:pPr>
                        <a:defRPr sz="1200" b="0">
                          <a:solidFill>
                            <a:schemeClr val="tx1"/>
                          </a:solidFill>
                        </a:defRPr>
                      </a:pPr>
                      <a:t>[VALUE]</a:t>
                    </a:fld>
                    <a:endParaRPr lang="en-US"/>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B5-6749-B055-9409EAAC4C07}"/>
                </c:ext>
              </c:extLst>
            </c:dLbl>
            <c:dLbl>
              <c:idx val="1"/>
              <c:tx>
                <c:rich>
                  <a:bodyPr/>
                  <a:lstStyle/>
                  <a:p>
                    <a:pPr>
                      <a:defRPr sz="1200" b="0">
                        <a:solidFill>
                          <a:schemeClr val="tx1"/>
                        </a:solidFill>
                      </a:defRPr>
                    </a:pPr>
                    <a:fld id="{D17DC577-8936-E844-9466-914DBA73B640}" type="VALUE">
                      <a:rPr lang="en-US" b="0" smtClean="0">
                        <a:solidFill>
                          <a:schemeClr val="tx1"/>
                        </a:solidFill>
                      </a:rPr>
                      <a:pPr>
                        <a:defRPr sz="1200" b="0">
                          <a:solidFill>
                            <a:schemeClr val="tx1"/>
                          </a:solidFill>
                        </a:defRPr>
                      </a:pPr>
                      <a:t>[VALUE]</a:t>
                    </a:fld>
                    <a:endParaRPr lang="en-US"/>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B5-6749-B055-9409EAAC4C07}"/>
                </c:ext>
              </c:extLst>
            </c:dLbl>
            <c:dLbl>
              <c:idx val="2"/>
              <c:tx>
                <c:rich>
                  <a:bodyPr/>
                  <a:lstStyle/>
                  <a:p>
                    <a:pPr>
                      <a:defRPr sz="1200" b="0">
                        <a:solidFill>
                          <a:schemeClr val="tx1"/>
                        </a:solidFill>
                      </a:defRPr>
                    </a:pPr>
                    <a:fld id="{6CC5A168-E7FF-444D-945E-857A49D059BA}" type="VALUE">
                      <a:rPr lang="en-US" b="0" smtClean="0">
                        <a:solidFill>
                          <a:schemeClr val="tx1"/>
                        </a:solidFill>
                      </a:rPr>
                      <a:pPr>
                        <a:defRPr sz="1200" b="0">
                          <a:solidFill>
                            <a:schemeClr val="tx1"/>
                          </a:solidFill>
                        </a:defRPr>
                      </a:pPr>
                      <a:t>[VALUE]</a:t>
                    </a:fld>
                    <a:endParaRPr lang="en-US"/>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B5-6749-B055-9409EAAC4C07}"/>
                </c:ext>
              </c:extLst>
            </c:dLbl>
            <c:dLbl>
              <c:idx val="3"/>
              <c:tx>
                <c:rich>
                  <a:bodyPr/>
                  <a:lstStyle/>
                  <a:p>
                    <a:pPr>
                      <a:defRPr sz="1200" b="0">
                        <a:solidFill>
                          <a:schemeClr val="tx1"/>
                        </a:solidFill>
                      </a:defRPr>
                    </a:pPr>
                    <a:fld id="{17A5BD42-C6D2-9547-A745-681F939C4A55}" type="VALUE">
                      <a:rPr lang="en-US" b="0" smtClean="0">
                        <a:solidFill>
                          <a:schemeClr val="tx1"/>
                        </a:solidFill>
                      </a:rPr>
                      <a:pPr>
                        <a:defRPr sz="1200" b="0">
                          <a:solidFill>
                            <a:schemeClr val="tx1"/>
                          </a:solidFill>
                        </a:defRPr>
                      </a:pPr>
                      <a:t>[VALUE]</a:t>
                    </a:fld>
                    <a:endParaRPr lang="en-US"/>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B5-6749-B055-9409EAAC4C07}"/>
                </c:ext>
              </c:extLst>
            </c:dLbl>
            <c:dLbl>
              <c:idx val="4"/>
              <c:tx>
                <c:rich>
                  <a:bodyPr/>
                  <a:lstStyle/>
                  <a:p>
                    <a:fld id="{B2A5795B-2D64-9645-A32C-658A6B349310}" type="VALUE">
                      <a:rPr lang="en-US" b="1" smtClean="0">
                        <a:solidFill>
                          <a:schemeClr val="tx1"/>
                        </a:solidFill>
                      </a:rPr>
                      <a:pPr/>
                      <a:t>[VALUE]</a:t>
                    </a:fld>
                    <a:r>
                      <a:rPr lang="en-US" b="1">
                        <a:solidFill>
                          <a:schemeClr val="tx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EB5-6749-B055-9409EAAC4C07}"/>
                </c:ext>
              </c:extLst>
            </c:dLbl>
            <c:numFmt formatCode="#,##0" sourceLinked="0"/>
            <c:spPr>
              <a:noFill/>
            </c:spPr>
            <c:txPr>
              <a:bodyPr/>
              <a:lstStyle/>
              <a:p>
                <a:pPr>
                  <a:defRPr sz="12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LEN SC + TAF-FTC 
to LEN SC +TAF</c:v>
                </c:pt>
                <c:pt idx="1">
                  <c:v>LEN SC + TAF-FTC
to LEN SC + BIC</c:v>
                </c:pt>
                <c:pt idx="2">
                  <c:v>LEN PO + TAF-FTC</c:v>
                </c:pt>
                <c:pt idx="3">
                  <c:v>BIC-TAF-FTC</c:v>
                </c:pt>
              </c:strCache>
            </c:strRef>
          </c:cat>
          <c:val>
            <c:numRef>
              <c:f>Sheet1!$B$2:$B$5</c:f>
              <c:numCache>
                <c:formatCode>0</c:formatCode>
                <c:ptCount val="4"/>
                <c:pt idx="0">
                  <c:v>4</c:v>
                </c:pt>
                <c:pt idx="1">
                  <c:v>4</c:v>
                </c:pt>
                <c:pt idx="2">
                  <c:v>6</c:v>
                </c:pt>
                <c:pt idx="3">
                  <c:v>0</c:v>
                </c:pt>
              </c:numCache>
            </c:numRef>
          </c:val>
          <c:extLst>
            <c:ext xmlns:c16="http://schemas.microsoft.com/office/drawing/2014/chart" uri="{C3380CC4-5D6E-409C-BE32-E72D297353CC}">
              <c16:uniqueId val="{0000000E-7EB5-6749-B055-9409EAAC4C07}"/>
            </c:ext>
          </c:extLst>
        </c:ser>
        <c:dLbls>
          <c:showLegendKey val="0"/>
          <c:showVal val="1"/>
          <c:showCatName val="0"/>
          <c:showSerName val="0"/>
          <c:showPercent val="0"/>
          <c:showBubbleSize val="0"/>
        </c:dLbls>
        <c:gapWidth val="85"/>
        <c:axId val="-2118120632"/>
        <c:axId val="-2117433160"/>
      </c:barChart>
      <c:catAx>
        <c:axId val="-21181206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17433160"/>
        <c:crosses val="autoZero"/>
        <c:auto val="1"/>
        <c:lblAlgn val="ctr"/>
        <c:lblOffset val="1"/>
        <c:tickLblSkip val="1"/>
        <c:tickMarkSkip val="1"/>
        <c:noMultiLvlLbl val="0"/>
      </c:catAx>
      <c:valAx>
        <c:axId val="-2117433160"/>
        <c:scaling>
          <c:orientation val="minMax"/>
          <c:max val="10"/>
          <c:min val="0"/>
        </c:scaling>
        <c:delete val="0"/>
        <c:axPos val="l"/>
        <c:title>
          <c:tx>
            <c:rich>
              <a:bodyPr/>
              <a:lstStyle/>
              <a:p>
                <a:pPr>
                  <a:defRPr/>
                </a:pPr>
                <a:r>
                  <a:rPr lang="en-US" dirty="0"/>
                  <a:t>HIV RNA ≥50 copies/mL (%)</a:t>
                </a:r>
                <a:r>
                  <a:rPr lang="en-US" baseline="0" dirty="0"/>
                  <a:t> </a:t>
                </a:r>
                <a:endParaRPr lang="en-US" dirty="0"/>
              </a:p>
            </c:rich>
          </c:tx>
          <c:layout>
            <c:manualLayout>
              <c:xMode val="edge"/>
              <c:yMode val="edge"/>
              <c:x val="9.6799041424169788E-3"/>
              <c:y val="6.319282197686952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18120632"/>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2382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6366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4030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a:t>
            </a:fld>
            <a:endParaRPr lang="en-US"/>
          </a:p>
        </p:txBody>
      </p:sp>
    </p:spTree>
    <p:extLst>
      <p:ext uri="{BB962C8B-B14F-4D97-AF65-F5344CB8AC3E}">
        <p14:creationId xmlns:p14="http://schemas.microsoft.com/office/powerpoint/2010/main" val="250733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a:t>
            </a:fld>
            <a:endParaRPr lang="en-US"/>
          </a:p>
        </p:txBody>
      </p:sp>
    </p:spTree>
    <p:extLst>
      <p:ext uri="{BB962C8B-B14F-4D97-AF65-F5344CB8AC3E}">
        <p14:creationId xmlns:p14="http://schemas.microsoft.com/office/powerpoint/2010/main" val="379859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a:t>
            </a:fld>
            <a:endParaRPr lang="en-US"/>
          </a:p>
        </p:txBody>
      </p:sp>
    </p:spTree>
    <p:extLst>
      <p:ext uri="{BB962C8B-B14F-4D97-AF65-F5344CB8AC3E}">
        <p14:creationId xmlns:p14="http://schemas.microsoft.com/office/powerpoint/2010/main" val="160461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9930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60651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43359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7180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271225603"/>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835453"/>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vider Re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cxnSp>
        <p:nvCxnSpPr>
          <p:cNvPr id="14" name="Straight Connector 13"/>
          <p:cNvCxnSpPr/>
          <p:nvPr/>
        </p:nvCxnSpPr>
        <p:spPr>
          <a:xfrm>
            <a:off x="1"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defRPr>
            </a:lvl1pPr>
          </a:lstStyle>
          <a:p>
            <a:r>
              <a:rPr lang="en-US" dirty="0"/>
              <a:t>Click To Edit Section Title</a:t>
            </a:r>
          </a:p>
        </p:txBody>
      </p:sp>
    </p:spTree>
    <p:extLst>
      <p:ext uri="{BB962C8B-B14F-4D97-AF65-F5344CB8AC3E}">
        <p14:creationId xmlns:p14="http://schemas.microsoft.com/office/powerpoint/2010/main" val="36910462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60" r:id="rId25"/>
    <p:sldLayoutId id="2147483762" r:id="rId26"/>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1063-8B13-8142-55BA-B8C69FB867F0}"/>
              </a:ext>
            </a:extLst>
          </p:cNvPr>
          <p:cNvSpPr>
            <a:spLocks noGrp="1"/>
          </p:cNvSpPr>
          <p:nvPr>
            <p:ph type="title"/>
          </p:nvPr>
        </p:nvSpPr>
        <p:spPr/>
        <p:txBody>
          <a:bodyPr/>
          <a:lstStyle/>
          <a:p>
            <a:pPr>
              <a:lnSpc>
                <a:spcPts val="3000"/>
              </a:lnSpc>
            </a:pPr>
            <a:r>
              <a:rPr lang="en-US" sz="1800" b="0" dirty="0" err="1">
                <a:latin typeface="Arial" panose="020B0604020202020204" pitchFamily="34" charset="0"/>
                <a:cs typeface="Arial" panose="020B0604020202020204" pitchFamily="34" charset="0"/>
              </a:rPr>
              <a:t>Lenacapavir</a:t>
            </a:r>
            <a:r>
              <a:rPr lang="en-US" sz="1800" b="0" dirty="0">
                <a:latin typeface="Arial" panose="020B0604020202020204" pitchFamily="34" charset="0"/>
                <a:cs typeface="Arial" panose="020B0604020202020204" pitchFamily="34" charset="0"/>
              </a:rPr>
              <a:t> for Persons with Multidrug-Resistant HIV</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CAPELLA</a:t>
            </a:r>
          </a:p>
        </p:txBody>
      </p:sp>
    </p:spTree>
    <p:extLst>
      <p:ext uri="{BB962C8B-B14F-4D97-AF65-F5344CB8AC3E}">
        <p14:creationId xmlns:p14="http://schemas.microsoft.com/office/powerpoint/2010/main" val="143586401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1063-8B13-8142-55BA-B8C69FB867F0}"/>
              </a:ext>
            </a:extLst>
          </p:cNvPr>
          <p:cNvSpPr>
            <a:spLocks noGrp="1"/>
          </p:cNvSpPr>
          <p:nvPr>
            <p:ph type="title"/>
          </p:nvPr>
        </p:nvSpPr>
        <p:spPr/>
        <p:txBody>
          <a:bodyPr/>
          <a:lstStyle/>
          <a:p>
            <a:pPr>
              <a:lnSpc>
                <a:spcPts val="3000"/>
              </a:lnSpc>
            </a:pPr>
            <a:r>
              <a:rPr lang="en-US" sz="1800" b="0" dirty="0" err="1"/>
              <a:t>Lenacapavir</a:t>
            </a:r>
            <a:r>
              <a:rPr lang="en-US" sz="1800" b="0" dirty="0"/>
              <a:t> for Treatment-Naïve Persons with HIV</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CALIBRATE</a:t>
            </a:r>
          </a:p>
        </p:txBody>
      </p:sp>
    </p:spTree>
    <p:extLst>
      <p:ext uri="{BB962C8B-B14F-4D97-AF65-F5344CB8AC3E}">
        <p14:creationId xmlns:p14="http://schemas.microsoft.com/office/powerpoint/2010/main" val="429082628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Background</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sp>
        <p:nvSpPr>
          <p:cNvPr id="11" name="Content Placeholder 10">
            <a:extLst>
              <a:ext uri="{FF2B5EF4-FFF2-40B4-BE49-F238E27FC236}">
                <a16:creationId xmlns:a16="http://schemas.microsoft.com/office/drawing/2014/main" id="{73CBAA7E-5C62-4D40-8C1F-3CF2A2447FAF}"/>
              </a:ext>
            </a:extLst>
          </p:cNvPr>
          <p:cNvSpPr>
            <a:spLocks noGrp="1"/>
          </p:cNvSpPr>
          <p:nvPr>
            <p:ph sz="half" idx="2"/>
          </p:nvPr>
        </p:nvSpPr>
        <p:spPr>
          <a:xfrm>
            <a:off x="323850" y="1135604"/>
            <a:ext cx="8515350" cy="3053442"/>
          </a:xfrm>
          <a:solidFill>
            <a:schemeClr val="bg1">
              <a:lumMod val="95000"/>
            </a:schemeClr>
          </a:solidFill>
        </p:spPr>
        <p:txBody>
          <a:bodyPr>
            <a:normAutofit/>
          </a:bodyPr>
          <a:lstStyle/>
          <a:p>
            <a:r>
              <a:rPr lang="en-US" sz="1400" b="1" dirty="0">
                <a:cs typeface="Arial"/>
              </a:rPr>
              <a:t>Background</a:t>
            </a:r>
          </a:p>
          <a:p>
            <a:pPr lvl="1"/>
            <a:r>
              <a:rPr lang="en-US" sz="1400" dirty="0">
                <a:cs typeface="Arial"/>
              </a:rPr>
              <a:t>Phase 2 randomized, open-label trial in United States and Dominican Republic evaluating the efficacy of </a:t>
            </a:r>
            <a:r>
              <a:rPr lang="en-US" sz="1400" dirty="0" err="1">
                <a:cs typeface="Arial"/>
              </a:rPr>
              <a:t>lenacapavir</a:t>
            </a:r>
            <a:r>
              <a:rPr lang="en-US" sz="1400" dirty="0">
                <a:cs typeface="Arial"/>
              </a:rPr>
              <a:t> in various combinations as initial and maintenance antiretroviral therapy in persons with HIV</a:t>
            </a:r>
          </a:p>
          <a:p>
            <a:r>
              <a:rPr lang="en-US" sz="1400" b="1" dirty="0">
                <a:cs typeface="Arial"/>
              </a:rPr>
              <a:t>Enrollment Criteria:</a:t>
            </a:r>
          </a:p>
          <a:p>
            <a:pPr lvl="1">
              <a:spcBef>
                <a:spcPts val="300"/>
              </a:spcBef>
            </a:pPr>
            <a:r>
              <a:rPr lang="en-US" sz="1400" dirty="0">
                <a:cs typeface="Arial"/>
              </a:rPr>
              <a:t>Age ≥18 years</a:t>
            </a:r>
          </a:p>
          <a:p>
            <a:pPr lvl="1">
              <a:spcBef>
                <a:spcPts val="300"/>
              </a:spcBef>
            </a:pPr>
            <a:r>
              <a:rPr lang="en-US" sz="1400" dirty="0">
                <a:cs typeface="Arial"/>
              </a:rPr>
              <a:t>Antiretroviral naïve</a:t>
            </a:r>
          </a:p>
          <a:p>
            <a:pPr lvl="1">
              <a:spcBef>
                <a:spcPts val="300"/>
              </a:spcBef>
            </a:pPr>
            <a:r>
              <a:rPr lang="en-US" sz="1400" dirty="0">
                <a:cs typeface="Arial"/>
              </a:rPr>
              <a:t>HIV RNA ≥200 copies/mL</a:t>
            </a:r>
          </a:p>
          <a:p>
            <a:pPr lvl="1">
              <a:spcBef>
                <a:spcPts val="300"/>
              </a:spcBef>
            </a:pPr>
            <a:r>
              <a:rPr lang="en-US" sz="1400" dirty="0">
                <a:cs typeface="Arial"/>
              </a:rPr>
              <a:t>CD4 count ≥200 cells/mm</a:t>
            </a:r>
            <a:r>
              <a:rPr lang="en-US" sz="1400" baseline="30000" dirty="0">
                <a:cs typeface="Arial"/>
              </a:rPr>
              <a:t>3</a:t>
            </a:r>
          </a:p>
          <a:p>
            <a:pPr lvl="1">
              <a:spcBef>
                <a:spcPts val="300"/>
              </a:spcBef>
            </a:pPr>
            <a:r>
              <a:rPr lang="en-US" sz="1400" dirty="0">
                <a:cs typeface="Arial"/>
              </a:rPr>
              <a:t>Negative pregnancy test for women</a:t>
            </a:r>
          </a:p>
          <a:p>
            <a:pPr lvl="1">
              <a:spcBef>
                <a:spcPts val="300"/>
              </a:spcBef>
            </a:pPr>
            <a:r>
              <a:rPr lang="en-US" sz="1400" dirty="0">
                <a:cs typeface="Arial"/>
              </a:rPr>
              <a:t>Exclusions: hepatitis B, hepatitis C, or any active opportunistic infection</a:t>
            </a:r>
          </a:p>
        </p:txBody>
      </p:sp>
    </p:spTree>
    <p:extLst>
      <p:ext uri="{BB962C8B-B14F-4D97-AF65-F5344CB8AC3E}">
        <p14:creationId xmlns:p14="http://schemas.microsoft.com/office/powerpoint/2010/main" val="27608811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Background</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sp>
        <p:nvSpPr>
          <p:cNvPr id="32" name="Rectangle 31">
            <a:extLst>
              <a:ext uri="{FF2B5EF4-FFF2-40B4-BE49-F238E27FC236}">
                <a16:creationId xmlns:a16="http://schemas.microsoft.com/office/drawing/2014/main" id="{F8DEB69E-F1E0-4F91-E7C6-B664960D5BEC}"/>
              </a:ext>
            </a:extLst>
          </p:cNvPr>
          <p:cNvSpPr>
            <a:spLocks noChangeArrowheads="1"/>
          </p:cNvSpPr>
          <p:nvPr/>
        </p:nvSpPr>
        <p:spPr bwMode="invGray">
          <a:xfrm>
            <a:off x="2281128" y="1906928"/>
            <a:ext cx="481870" cy="400938"/>
          </a:xfrm>
          <a:prstGeom prst="rect">
            <a:avLst/>
          </a:prstGeom>
          <a:solidFill>
            <a:srgbClr val="0070C0">
              <a:alpha val="10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000" b="1" dirty="0">
                <a:latin typeface="Arial"/>
                <a:cs typeface="Arial"/>
              </a:rPr>
              <a:t>LEN</a:t>
            </a:r>
            <a:br>
              <a:rPr lang="en-US" sz="1000" dirty="0">
                <a:solidFill>
                  <a:schemeClr val="tx1">
                    <a:lumMod val="75000"/>
                    <a:lumOff val="25000"/>
                  </a:schemeClr>
                </a:solidFill>
                <a:latin typeface="Arial"/>
                <a:cs typeface="Arial"/>
              </a:rPr>
            </a:br>
            <a:r>
              <a:rPr lang="en-US" sz="1000" dirty="0">
                <a:solidFill>
                  <a:schemeClr val="tx1">
                    <a:lumMod val="75000"/>
                    <a:lumOff val="25000"/>
                  </a:schemeClr>
                </a:solidFill>
                <a:latin typeface="Arial"/>
                <a:cs typeface="Arial"/>
              </a:rPr>
              <a:t>lead-in </a:t>
            </a:r>
          </a:p>
        </p:txBody>
      </p:sp>
      <p:sp>
        <p:nvSpPr>
          <p:cNvPr id="33" name="Rectangle 32">
            <a:extLst>
              <a:ext uri="{FF2B5EF4-FFF2-40B4-BE49-F238E27FC236}">
                <a16:creationId xmlns:a16="http://schemas.microsoft.com/office/drawing/2014/main" id="{4ED8BA55-B0C3-C5CC-9DAD-AD900055BF9B}"/>
              </a:ext>
            </a:extLst>
          </p:cNvPr>
          <p:cNvSpPr>
            <a:spLocks noChangeArrowheads="1"/>
          </p:cNvSpPr>
          <p:nvPr/>
        </p:nvSpPr>
        <p:spPr bwMode="invGray">
          <a:xfrm>
            <a:off x="2281128" y="2432033"/>
            <a:ext cx="481870" cy="400938"/>
          </a:xfrm>
          <a:prstGeom prst="rect">
            <a:avLst/>
          </a:prstGeom>
          <a:solidFill>
            <a:srgbClr val="7F6482">
              <a:alpha val="17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000" b="1" dirty="0">
                <a:latin typeface="Arial"/>
                <a:cs typeface="Arial"/>
              </a:rPr>
              <a:t>LEN</a:t>
            </a:r>
            <a:br>
              <a:rPr lang="en-US" sz="1000" dirty="0">
                <a:solidFill>
                  <a:schemeClr val="tx1">
                    <a:lumMod val="75000"/>
                    <a:lumOff val="25000"/>
                  </a:schemeClr>
                </a:solidFill>
                <a:latin typeface="Arial"/>
                <a:cs typeface="Arial"/>
              </a:rPr>
            </a:br>
            <a:r>
              <a:rPr lang="en-US" sz="1000" dirty="0">
                <a:solidFill>
                  <a:schemeClr val="tx1">
                    <a:lumMod val="75000"/>
                    <a:lumOff val="25000"/>
                  </a:schemeClr>
                </a:solidFill>
                <a:latin typeface="Arial"/>
                <a:cs typeface="Arial"/>
              </a:rPr>
              <a:t>lead-in</a:t>
            </a:r>
          </a:p>
        </p:txBody>
      </p:sp>
      <p:sp>
        <p:nvSpPr>
          <p:cNvPr id="34" name="Rectangle 33">
            <a:extLst>
              <a:ext uri="{FF2B5EF4-FFF2-40B4-BE49-F238E27FC236}">
                <a16:creationId xmlns:a16="http://schemas.microsoft.com/office/drawing/2014/main" id="{925EF2EB-E90A-FDEC-1D6D-F5A19E7296F6}"/>
              </a:ext>
            </a:extLst>
          </p:cNvPr>
          <p:cNvSpPr>
            <a:spLocks noChangeArrowheads="1"/>
          </p:cNvSpPr>
          <p:nvPr/>
        </p:nvSpPr>
        <p:spPr bwMode="invGray">
          <a:xfrm>
            <a:off x="2758769" y="1906928"/>
            <a:ext cx="1882789" cy="400938"/>
          </a:xfrm>
          <a:prstGeom prst="rect">
            <a:avLst/>
          </a:prstGeom>
          <a:solidFill>
            <a:srgbClr val="0070C0">
              <a:alpha val="30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(SC Q6M) + TAF-FTC</a:t>
            </a:r>
          </a:p>
        </p:txBody>
      </p:sp>
      <p:sp>
        <p:nvSpPr>
          <p:cNvPr id="35" name="Rectangle 34">
            <a:extLst>
              <a:ext uri="{FF2B5EF4-FFF2-40B4-BE49-F238E27FC236}">
                <a16:creationId xmlns:a16="http://schemas.microsoft.com/office/drawing/2014/main" id="{A3E6A51D-C765-B198-AFF2-C025A2F1D1BC}"/>
              </a:ext>
            </a:extLst>
          </p:cNvPr>
          <p:cNvSpPr>
            <a:spLocks noChangeArrowheads="1"/>
          </p:cNvSpPr>
          <p:nvPr/>
        </p:nvSpPr>
        <p:spPr bwMode="invGray">
          <a:xfrm>
            <a:off x="4626575" y="1906928"/>
            <a:ext cx="3743277" cy="400938"/>
          </a:xfrm>
          <a:prstGeom prst="rect">
            <a:avLst/>
          </a:prstGeom>
          <a:solidFill>
            <a:srgbClr val="00B0F0">
              <a:alpha val="29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(SC Q6M) + TAF</a:t>
            </a:r>
          </a:p>
        </p:txBody>
      </p:sp>
      <p:sp>
        <p:nvSpPr>
          <p:cNvPr id="36" name="Rectangle 35">
            <a:extLst>
              <a:ext uri="{FF2B5EF4-FFF2-40B4-BE49-F238E27FC236}">
                <a16:creationId xmlns:a16="http://schemas.microsoft.com/office/drawing/2014/main" id="{0DD923A9-5AC6-DB8D-8EE0-AF78F43AD0B5}"/>
              </a:ext>
            </a:extLst>
          </p:cNvPr>
          <p:cNvSpPr>
            <a:spLocks noChangeArrowheads="1"/>
          </p:cNvSpPr>
          <p:nvPr/>
        </p:nvSpPr>
        <p:spPr bwMode="invGray">
          <a:xfrm>
            <a:off x="2758769" y="2432033"/>
            <a:ext cx="1882789" cy="400938"/>
          </a:xfrm>
          <a:prstGeom prst="rect">
            <a:avLst/>
          </a:prstGeom>
          <a:solidFill>
            <a:srgbClr val="7F6482">
              <a:alpha val="35477"/>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(SC Q6M) + TAF-FTC</a:t>
            </a:r>
          </a:p>
        </p:txBody>
      </p:sp>
      <p:sp>
        <p:nvSpPr>
          <p:cNvPr id="37" name="Rectangle 36">
            <a:extLst>
              <a:ext uri="{FF2B5EF4-FFF2-40B4-BE49-F238E27FC236}">
                <a16:creationId xmlns:a16="http://schemas.microsoft.com/office/drawing/2014/main" id="{4905B87C-5FFF-BE2E-BA4F-34C09D5EE930}"/>
              </a:ext>
            </a:extLst>
          </p:cNvPr>
          <p:cNvSpPr>
            <a:spLocks noChangeArrowheads="1"/>
          </p:cNvSpPr>
          <p:nvPr/>
        </p:nvSpPr>
        <p:spPr bwMode="invGray">
          <a:xfrm>
            <a:off x="4626576" y="2432033"/>
            <a:ext cx="3743276" cy="400938"/>
          </a:xfrm>
          <a:prstGeom prst="rect">
            <a:avLst/>
          </a:prstGeom>
          <a:solidFill>
            <a:srgbClr val="7F6482">
              <a:alpha val="23922"/>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(SC Q6M) + BIC</a:t>
            </a:r>
          </a:p>
        </p:txBody>
      </p:sp>
      <p:sp>
        <p:nvSpPr>
          <p:cNvPr id="38" name="Rectangle 37">
            <a:extLst>
              <a:ext uri="{FF2B5EF4-FFF2-40B4-BE49-F238E27FC236}">
                <a16:creationId xmlns:a16="http://schemas.microsoft.com/office/drawing/2014/main" id="{636083A8-4B33-A117-D96A-4504FE62BAD0}"/>
              </a:ext>
            </a:extLst>
          </p:cNvPr>
          <p:cNvSpPr>
            <a:spLocks noChangeArrowheads="1"/>
          </p:cNvSpPr>
          <p:nvPr/>
        </p:nvSpPr>
        <p:spPr bwMode="invGray">
          <a:xfrm>
            <a:off x="2281127" y="3482244"/>
            <a:ext cx="6088725" cy="400938"/>
          </a:xfrm>
          <a:prstGeom prst="rect">
            <a:avLst/>
          </a:prstGeom>
          <a:solidFill>
            <a:srgbClr val="A87F00">
              <a:alpha val="24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BIC-TAF-FTC</a:t>
            </a:r>
          </a:p>
        </p:txBody>
      </p:sp>
      <p:sp>
        <p:nvSpPr>
          <p:cNvPr id="39" name="Rectangle 38">
            <a:extLst>
              <a:ext uri="{FF2B5EF4-FFF2-40B4-BE49-F238E27FC236}">
                <a16:creationId xmlns:a16="http://schemas.microsoft.com/office/drawing/2014/main" id="{6FC32732-C48D-B268-7B6B-FD45EEE02C35}"/>
              </a:ext>
            </a:extLst>
          </p:cNvPr>
          <p:cNvSpPr>
            <a:spLocks noChangeArrowheads="1"/>
          </p:cNvSpPr>
          <p:nvPr/>
        </p:nvSpPr>
        <p:spPr bwMode="invGray">
          <a:xfrm>
            <a:off x="2281128" y="2957138"/>
            <a:ext cx="6088725" cy="400938"/>
          </a:xfrm>
          <a:prstGeom prst="rect">
            <a:avLst/>
          </a:prstGeom>
          <a:solidFill>
            <a:srgbClr val="73A43E">
              <a:alpha val="20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(oral QD) + TAF-FTC </a:t>
            </a:r>
          </a:p>
        </p:txBody>
      </p:sp>
      <p:sp>
        <p:nvSpPr>
          <p:cNvPr id="40" name="Rectangle 39">
            <a:extLst>
              <a:ext uri="{FF2B5EF4-FFF2-40B4-BE49-F238E27FC236}">
                <a16:creationId xmlns:a16="http://schemas.microsoft.com/office/drawing/2014/main" id="{C1B9D680-C6F7-4D85-14C1-0FFB0AB666FA}"/>
              </a:ext>
            </a:extLst>
          </p:cNvPr>
          <p:cNvSpPr>
            <a:spLocks noChangeArrowheads="1"/>
          </p:cNvSpPr>
          <p:nvPr/>
        </p:nvSpPr>
        <p:spPr bwMode="invGray">
          <a:xfrm>
            <a:off x="687751" y="1906928"/>
            <a:ext cx="1383316" cy="400938"/>
          </a:xfrm>
          <a:prstGeom prst="rect">
            <a:avLst/>
          </a:prstGeom>
          <a:solidFill>
            <a:srgbClr val="0070C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1* </a:t>
            </a:r>
            <a:br>
              <a:rPr lang="en-US" sz="1100" b="1" dirty="0">
                <a:solidFill>
                  <a:schemeClr val="bg1"/>
                </a:solidFill>
                <a:latin typeface="Arial"/>
                <a:cs typeface="Arial"/>
              </a:rPr>
            </a:br>
            <a:r>
              <a:rPr lang="en-US" sz="1100" dirty="0">
                <a:solidFill>
                  <a:schemeClr val="bg1"/>
                </a:solidFill>
                <a:latin typeface="Arial"/>
                <a:cs typeface="Arial"/>
              </a:rPr>
              <a:t>(n = 52)</a:t>
            </a:r>
          </a:p>
        </p:txBody>
      </p:sp>
      <p:sp>
        <p:nvSpPr>
          <p:cNvPr id="41" name="Rectangle 40">
            <a:extLst>
              <a:ext uri="{FF2B5EF4-FFF2-40B4-BE49-F238E27FC236}">
                <a16:creationId xmlns:a16="http://schemas.microsoft.com/office/drawing/2014/main" id="{79D4CB25-1770-E06B-22AE-9253BA571E2D}"/>
              </a:ext>
            </a:extLst>
          </p:cNvPr>
          <p:cNvSpPr>
            <a:spLocks noChangeArrowheads="1"/>
          </p:cNvSpPr>
          <p:nvPr/>
        </p:nvSpPr>
        <p:spPr bwMode="invGray">
          <a:xfrm>
            <a:off x="687751" y="2432033"/>
            <a:ext cx="1383316" cy="400938"/>
          </a:xfrm>
          <a:prstGeom prst="rect">
            <a:avLst/>
          </a:prstGeom>
          <a:solidFill>
            <a:srgbClr val="7F6482"/>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2* </a:t>
            </a:r>
            <a:br>
              <a:rPr lang="en-US" sz="1100" b="1" dirty="0">
                <a:solidFill>
                  <a:schemeClr val="bg1"/>
                </a:solidFill>
                <a:latin typeface="Arial"/>
                <a:cs typeface="Arial"/>
              </a:rPr>
            </a:br>
            <a:r>
              <a:rPr lang="en-US" sz="1100" dirty="0">
                <a:solidFill>
                  <a:schemeClr val="bg1"/>
                </a:solidFill>
                <a:latin typeface="Arial"/>
                <a:cs typeface="Arial"/>
              </a:rPr>
              <a:t>(n = 53)</a:t>
            </a:r>
          </a:p>
        </p:txBody>
      </p:sp>
      <p:sp>
        <p:nvSpPr>
          <p:cNvPr id="42" name="Rectangle 41">
            <a:extLst>
              <a:ext uri="{FF2B5EF4-FFF2-40B4-BE49-F238E27FC236}">
                <a16:creationId xmlns:a16="http://schemas.microsoft.com/office/drawing/2014/main" id="{A6C50A9F-40A8-5EC5-E531-D23C81CEE638}"/>
              </a:ext>
            </a:extLst>
          </p:cNvPr>
          <p:cNvSpPr>
            <a:spLocks noChangeArrowheads="1"/>
          </p:cNvSpPr>
          <p:nvPr/>
        </p:nvSpPr>
        <p:spPr bwMode="invGray">
          <a:xfrm>
            <a:off x="687751" y="2957138"/>
            <a:ext cx="1383316" cy="400938"/>
          </a:xfrm>
          <a:prstGeom prst="rect">
            <a:avLst/>
          </a:prstGeom>
          <a:solidFill>
            <a:srgbClr val="73A43E"/>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3^ </a:t>
            </a:r>
            <a:br>
              <a:rPr lang="en-US" sz="1100" b="1" dirty="0">
                <a:solidFill>
                  <a:schemeClr val="bg1"/>
                </a:solidFill>
                <a:latin typeface="Arial"/>
                <a:cs typeface="Arial"/>
              </a:rPr>
            </a:br>
            <a:r>
              <a:rPr lang="en-US" sz="1100" dirty="0">
                <a:solidFill>
                  <a:schemeClr val="bg1"/>
                </a:solidFill>
                <a:latin typeface="Arial"/>
                <a:cs typeface="Arial"/>
              </a:rPr>
              <a:t>(n = 52)</a:t>
            </a:r>
          </a:p>
        </p:txBody>
      </p:sp>
      <p:sp>
        <p:nvSpPr>
          <p:cNvPr id="43" name="Rectangle 42">
            <a:extLst>
              <a:ext uri="{FF2B5EF4-FFF2-40B4-BE49-F238E27FC236}">
                <a16:creationId xmlns:a16="http://schemas.microsoft.com/office/drawing/2014/main" id="{DCCA33E8-50C6-78D9-DBD8-191200C6A7A9}"/>
              </a:ext>
            </a:extLst>
          </p:cNvPr>
          <p:cNvSpPr>
            <a:spLocks noChangeArrowheads="1"/>
          </p:cNvSpPr>
          <p:nvPr/>
        </p:nvSpPr>
        <p:spPr bwMode="invGray">
          <a:xfrm>
            <a:off x="687751" y="3482244"/>
            <a:ext cx="1383316" cy="400938"/>
          </a:xfrm>
          <a:prstGeom prst="rect">
            <a:avLst/>
          </a:prstGeom>
          <a:solidFill>
            <a:srgbClr val="A87F0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4</a:t>
            </a:r>
            <a:br>
              <a:rPr lang="en-US" sz="1100" b="1" dirty="0">
                <a:solidFill>
                  <a:schemeClr val="bg1"/>
                </a:solidFill>
                <a:latin typeface="Arial"/>
                <a:cs typeface="Arial"/>
              </a:rPr>
            </a:br>
            <a:r>
              <a:rPr lang="en-US" sz="1100" dirty="0">
                <a:solidFill>
                  <a:schemeClr val="bg1"/>
                </a:solidFill>
                <a:latin typeface="Arial"/>
                <a:cs typeface="Arial"/>
              </a:rPr>
              <a:t> (n = 25)</a:t>
            </a:r>
          </a:p>
        </p:txBody>
      </p:sp>
      <p:grpSp>
        <p:nvGrpSpPr>
          <p:cNvPr id="46" name="Group 45">
            <a:extLst>
              <a:ext uri="{FF2B5EF4-FFF2-40B4-BE49-F238E27FC236}">
                <a16:creationId xmlns:a16="http://schemas.microsoft.com/office/drawing/2014/main" id="{E1F0006A-6A75-C140-C696-A7937C8A06ED}"/>
              </a:ext>
            </a:extLst>
          </p:cNvPr>
          <p:cNvGrpSpPr/>
          <p:nvPr/>
        </p:nvGrpSpPr>
        <p:grpSpPr>
          <a:xfrm>
            <a:off x="1780689" y="1501059"/>
            <a:ext cx="6785933" cy="288725"/>
            <a:chOff x="494159" y="1130919"/>
            <a:chExt cx="10961734" cy="288725"/>
          </a:xfrm>
        </p:grpSpPr>
        <p:sp>
          <p:nvSpPr>
            <p:cNvPr id="48" name="Rectangle 47">
              <a:extLst>
                <a:ext uri="{FF2B5EF4-FFF2-40B4-BE49-F238E27FC236}">
                  <a16:creationId xmlns:a16="http://schemas.microsoft.com/office/drawing/2014/main" id="{8953BDF7-78DA-F143-0864-E8C3CEC5E64C}"/>
                </a:ext>
              </a:extLst>
            </p:cNvPr>
            <p:cNvSpPr/>
            <p:nvPr/>
          </p:nvSpPr>
          <p:spPr>
            <a:xfrm>
              <a:off x="1663413" y="1137900"/>
              <a:ext cx="808388"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2</a:t>
              </a:r>
            </a:p>
          </p:txBody>
        </p:sp>
        <p:sp>
          <p:nvSpPr>
            <p:cNvPr id="49" name="Rectangle 48">
              <a:extLst>
                <a:ext uri="{FF2B5EF4-FFF2-40B4-BE49-F238E27FC236}">
                  <a16:creationId xmlns:a16="http://schemas.microsoft.com/office/drawing/2014/main" id="{0273571D-0AD1-EEF1-3B8A-9C8EB39A7480}"/>
                </a:ext>
              </a:extLst>
            </p:cNvPr>
            <p:cNvSpPr/>
            <p:nvPr/>
          </p:nvSpPr>
          <p:spPr>
            <a:xfrm>
              <a:off x="7894177" y="1137900"/>
              <a:ext cx="587247"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54</a:t>
              </a:r>
            </a:p>
          </p:txBody>
        </p:sp>
        <p:sp>
          <p:nvSpPr>
            <p:cNvPr id="50" name="Rectangle 49">
              <a:extLst>
                <a:ext uri="{FF2B5EF4-FFF2-40B4-BE49-F238E27FC236}">
                  <a16:creationId xmlns:a16="http://schemas.microsoft.com/office/drawing/2014/main" id="{08B0C803-DA52-67D1-950D-D00266098189}"/>
                </a:ext>
              </a:extLst>
            </p:cNvPr>
            <p:cNvSpPr/>
            <p:nvPr/>
          </p:nvSpPr>
          <p:spPr>
            <a:xfrm>
              <a:off x="4713945" y="1137900"/>
              <a:ext cx="775099"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28</a:t>
              </a:r>
            </a:p>
          </p:txBody>
        </p:sp>
        <p:cxnSp>
          <p:nvCxnSpPr>
            <p:cNvPr id="51" name="Straight Connector 50">
              <a:extLst>
                <a:ext uri="{FF2B5EF4-FFF2-40B4-BE49-F238E27FC236}">
                  <a16:creationId xmlns:a16="http://schemas.microsoft.com/office/drawing/2014/main" id="{7FE44B7A-6C4D-923A-AA5D-45815C7BFC14}"/>
                </a:ext>
              </a:extLst>
            </p:cNvPr>
            <p:cNvCxnSpPr>
              <a:cxnSpLocks/>
            </p:cNvCxnSpPr>
            <p:nvPr/>
          </p:nvCxnSpPr>
          <p:spPr>
            <a:xfrm>
              <a:off x="963224" y="1419644"/>
              <a:ext cx="10177869"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AD9AE45-AA88-6313-38C1-4DFB35E196ED}"/>
                </a:ext>
              </a:extLst>
            </p:cNvPr>
            <p:cNvCxnSpPr>
              <a:cxnSpLocks/>
            </p:cNvCxnSpPr>
            <p:nvPr/>
          </p:nvCxnSpPr>
          <p:spPr>
            <a:xfrm flipV="1">
              <a:off x="2067374"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42D399C-6CA3-6CCE-B2C1-4E650F6DE4C6}"/>
                </a:ext>
              </a:extLst>
            </p:cNvPr>
            <p:cNvCxnSpPr/>
            <p:nvPr/>
          </p:nvCxnSpPr>
          <p:spPr>
            <a:xfrm flipV="1">
              <a:off x="5105917"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82B18AF-01B5-77DD-4776-D92B071A3A90}"/>
                </a:ext>
              </a:extLst>
            </p:cNvPr>
            <p:cNvCxnSpPr/>
            <p:nvPr/>
          </p:nvCxnSpPr>
          <p:spPr>
            <a:xfrm flipV="1">
              <a:off x="8188523"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948B12C-66C4-B097-FE83-C200A3A2BBD1}"/>
                </a:ext>
              </a:extLst>
            </p:cNvPr>
            <p:cNvCxnSpPr/>
            <p:nvPr/>
          </p:nvCxnSpPr>
          <p:spPr>
            <a:xfrm flipV="1">
              <a:off x="11138040"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70D7D42-B378-A824-3701-955F2717F78C}"/>
                </a:ext>
              </a:extLst>
            </p:cNvPr>
            <p:cNvSpPr/>
            <p:nvPr/>
          </p:nvSpPr>
          <p:spPr>
            <a:xfrm>
              <a:off x="10868646" y="1137900"/>
              <a:ext cx="587247"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80</a:t>
              </a:r>
            </a:p>
          </p:txBody>
        </p:sp>
        <p:sp>
          <p:nvSpPr>
            <p:cNvPr id="57" name="Rectangle 56">
              <a:extLst>
                <a:ext uri="{FF2B5EF4-FFF2-40B4-BE49-F238E27FC236}">
                  <a16:creationId xmlns:a16="http://schemas.microsoft.com/office/drawing/2014/main" id="{AE1E5329-B9E4-E68A-2632-E7045E465A7A}"/>
                </a:ext>
              </a:extLst>
            </p:cNvPr>
            <p:cNvSpPr/>
            <p:nvPr/>
          </p:nvSpPr>
          <p:spPr>
            <a:xfrm>
              <a:off x="494159" y="1130919"/>
              <a:ext cx="808390"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Week</a:t>
              </a:r>
            </a:p>
          </p:txBody>
        </p:sp>
        <p:sp>
          <p:nvSpPr>
            <p:cNvPr id="13" name="Rectangle 12">
              <a:extLst>
                <a:ext uri="{FF2B5EF4-FFF2-40B4-BE49-F238E27FC236}">
                  <a16:creationId xmlns:a16="http://schemas.microsoft.com/office/drawing/2014/main" id="{8FE3FAD1-A5F0-EC46-0266-392EC2E6C882}"/>
                </a:ext>
              </a:extLst>
            </p:cNvPr>
            <p:cNvSpPr/>
            <p:nvPr/>
          </p:nvSpPr>
          <p:spPr>
            <a:xfrm>
              <a:off x="981690" y="1137900"/>
              <a:ext cx="808388"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0</a:t>
              </a:r>
            </a:p>
          </p:txBody>
        </p:sp>
        <p:cxnSp>
          <p:nvCxnSpPr>
            <p:cNvPr id="14" name="Straight Connector 13">
              <a:extLst>
                <a:ext uri="{FF2B5EF4-FFF2-40B4-BE49-F238E27FC236}">
                  <a16:creationId xmlns:a16="http://schemas.microsoft.com/office/drawing/2014/main" id="{316B075A-9116-00D8-E53C-05A3E59F509A}"/>
                </a:ext>
              </a:extLst>
            </p:cNvPr>
            <p:cNvCxnSpPr>
              <a:cxnSpLocks/>
            </p:cNvCxnSpPr>
            <p:nvPr/>
          </p:nvCxnSpPr>
          <p:spPr>
            <a:xfrm flipV="1">
              <a:off x="1373027"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ectangle 57">
            <a:extLst>
              <a:ext uri="{FF2B5EF4-FFF2-40B4-BE49-F238E27FC236}">
                <a16:creationId xmlns:a16="http://schemas.microsoft.com/office/drawing/2014/main" id="{EFD45172-7520-C622-6E58-3FD0834005BF}"/>
              </a:ext>
            </a:extLst>
          </p:cNvPr>
          <p:cNvSpPr>
            <a:spLocks noChangeArrowheads="1"/>
          </p:cNvSpPr>
          <p:nvPr/>
        </p:nvSpPr>
        <p:spPr bwMode="invGray">
          <a:xfrm>
            <a:off x="687752" y="4019010"/>
            <a:ext cx="4185053" cy="731520"/>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wrap="square" lIns="68573" tIns="34286" rIns="68573" bIns="34286" anchor="ctr"/>
          <a:lstStyle/>
          <a:p>
            <a:pPr>
              <a:spcBef>
                <a:spcPts val="600"/>
              </a:spcBef>
              <a:defRPr/>
            </a:pPr>
            <a:r>
              <a:rPr lang="en-US" sz="1000" dirty="0">
                <a:solidFill>
                  <a:srgbClr val="000000"/>
                </a:solidFill>
                <a:latin typeface="Arial"/>
                <a:cs typeface="Arial"/>
              </a:rPr>
              <a:t>*Groups 1 and 2: LEN Oral lead in = 600 mg days 1 and 2, 300 mg day 8; first dose LEN SC = 927 mg on day 15; requires HIV RNA &lt;50 copies/mL on weeks 16 and 22 to change to 2-drug regimen</a:t>
            </a:r>
          </a:p>
          <a:p>
            <a:pPr>
              <a:spcBef>
                <a:spcPts val="600"/>
              </a:spcBef>
              <a:defRPr/>
            </a:pPr>
            <a:r>
              <a:rPr lang="en-US" sz="1000" dirty="0">
                <a:solidFill>
                  <a:srgbClr val="000000"/>
                </a:solidFill>
                <a:latin typeface="Arial"/>
                <a:cs typeface="Arial"/>
              </a:rPr>
              <a:t>^Group 3: LEN oral 600 mg days 1 and 2, followed by 50 mg daily</a:t>
            </a:r>
          </a:p>
        </p:txBody>
      </p:sp>
      <p:sp>
        <p:nvSpPr>
          <p:cNvPr id="59" name="Rectangle 58">
            <a:extLst>
              <a:ext uri="{FF2B5EF4-FFF2-40B4-BE49-F238E27FC236}">
                <a16:creationId xmlns:a16="http://schemas.microsoft.com/office/drawing/2014/main" id="{4298A18A-2DFB-D21D-745A-48D0D15776A0}"/>
              </a:ext>
            </a:extLst>
          </p:cNvPr>
          <p:cNvSpPr>
            <a:spLocks noChangeArrowheads="1"/>
          </p:cNvSpPr>
          <p:nvPr/>
        </p:nvSpPr>
        <p:spPr bwMode="invGray">
          <a:xfrm>
            <a:off x="5621279" y="1002350"/>
            <a:ext cx="1797681" cy="271322"/>
          </a:xfrm>
          <a:prstGeom prst="rect">
            <a:avLst/>
          </a:prstGeom>
          <a:no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dirty="0">
                <a:solidFill>
                  <a:srgbClr val="000000"/>
                </a:solidFill>
                <a:latin typeface="Arial"/>
                <a:cs typeface="Arial"/>
              </a:rPr>
              <a:t>Primary Endpoint</a:t>
            </a:r>
          </a:p>
        </p:txBody>
      </p:sp>
      <p:cxnSp>
        <p:nvCxnSpPr>
          <p:cNvPr id="19" name="Straight Arrow Connector 18">
            <a:extLst>
              <a:ext uri="{FF2B5EF4-FFF2-40B4-BE49-F238E27FC236}">
                <a16:creationId xmlns:a16="http://schemas.microsoft.com/office/drawing/2014/main" id="{AC2C8632-3F28-6B40-0124-A479C843527A}"/>
              </a:ext>
            </a:extLst>
          </p:cNvPr>
          <p:cNvCxnSpPr/>
          <p:nvPr/>
        </p:nvCxnSpPr>
        <p:spPr>
          <a:xfrm>
            <a:off x="6527935" y="1277228"/>
            <a:ext cx="0" cy="2308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5B32F63-04EF-84F7-A812-66D92401BD86}"/>
              </a:ext>
            </a:extLst>
          </p:cNvPr>
          <p:cNvSpPr>
            <a:spLocks noChangeArrowheads="1"/>
          </p:cNvSpPr>
          <p:nvPr/>
        </p:nvSpPr>
        <p:spPr bwMode="invGray">
          <a:xfrm>
            <a:off x="3722140" y="1002350"/>
            <a:ext cx="1797681" cy="271322"/>
          </a:xfrm>
          <a:prstGeom prst="rect">
            <a:avLst/>
          </a:prstGeom>
          <a:no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dirty="0">
                <a:solidFill>
                  <a:srgbClr val="000000"/>
                </a:solidFill>
                <a:latin typeface="Arial"/>
                <a:cs typeface="Arial"/>
              </a:rPr>
              <a:t>Secondary Endpoint</a:t>
            </a:r>
          </a:p>
        </p:txBody>
      </p:sp>
      <p:cxnSp>
        <p:nvCxnSpPr>
          <p:cNvPr id="21" name="Straight Arrow Connector 20">
            <a:extLst>
              <a:ext uri="{FF2B5EF4-FFF2-40B4-BE49-F238E27FC236}">
                <a16:creationId xmlns:a16="http://schemas.microsoft.com/office/drawing/2014/main" id="{2C6F122E-461A-D2F8-74F0-F9C2E1260E39}"/>
              </a:ext>
            </a:extLst>
          </p:cNvPr>
          <p:cNvCxnSpPr/>
          <p:nvPr/>
        </p:nvCxnSpPr>
        <p:spPr>
          <a:xfrm>
            <a:off x="4628796" y="1277228"/>
            <a:ext cx="0" cy="2308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67412D0-1BCD-09A8-D68E-3419E6500916}"/>
              </a:ext>
            </a:extLst>
          </p:cNvPr>
          <p:cNvSpPr>
            <a:spLocks noChangeArrowheads="1"/>
          </p:cNvSpPr>
          <p:nvPr/>
        </p:nvSpPr>
        <p:spPr bwMode="invGray">
          <a:xfrm>
            <a:off x="4978390" y="4019010"/>
            <a:ext cx="3391462" cy="731520"/>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wrap="square" lIns="68573" tIns="34286" rIns="68573" bIns="34286" anchor="ctr"/>
          <a:lstStyle/>
          <a:p>
            <a:pPr>
              <a:spcBef>
                <a:spcPts val="600"/>
              </a:spcBef>
              <a:defRPr/>
            </a:pPr>
            <a:r>
              <a:rPr lang="en-US" sz="1000" dirty="0">
                <a:solidFill>
                  <a:srgbClr val="000000"/>
                </a:solidFill>
                <a:latin typeface="Arial"/>
                <a:cs typeface="Arial"/>
              </a:rPr>
              <a:t>Abbreviations: LEN = </a:t>
            </a:r>
            <a:r>
              <a:rPr lang="en-US" sz="1000" dirty="0" err="1">
                <a:solidFill>
                  <a:srgbClr val="000000"/>
                </a:solidFill>
                <a:latin typeface="Arial"/>
                <a:cs typeface="Arial"/>
              </a:rPr>
              <a:t>lenacapavir</a:t>
            </a:r>
            <a:r>
              <a:rPr lang="en-US" sz="1000" dirty="0">
                <a:solidFill>
                  <a:srgbClr val="000000"/>
                </a:solidFill>
                <a:latin typeface="Arial"/>
                <a:cs typeface="Arial"/>
              </a:rPr>
              <a:t>; SC = subcutaneous; TAF-FTC = tenofovir alafenamide-emtricitabine; TAF = tenofovir alafenamide; BIC = </a:t>
            </a:r>
            <a:r>
              <a:rPr lang="en-US" sz="1000" dirty="0" err="1">
                <a:solidFill>
                  <a:srgbClr val="000000"/>
                </a:solidFill>
                <a:latin typeface="Arial"/>
                <a:cs typeface="Arial"/>
              </a:rPr>
              <a:t>bictegravir</a:t>
            </a:r>
            <a:r>
              <a:rPr lang="en-US" sz="1000" dirty="0">
                <a:solidFill>
                  <a:srgbClr val="000000"/>
                </a:solidFill>
                <a:latin typeface="Arial"/>
                <a:cs typeface="Arial"/>
              </a:rPr>
              <a:t>: BIC-TAF-FTC = </a:t>
            </a:r>
            <a:r>
              <a:rPr lang="en-US" sz="1000" dirty="0" err="1">
                <a:solidFill>
                  <a:srgbClr val="000000"/>
                </a:solidFill>
                <a:latin typeface="Arial"/>
                <a:cs typeface="Arial"/>
              </a:rPr>
              <a:t>bictegravir</a:t>
            </a:r>
            <a:r>
              <a:rPr lang="en-US" sz="1000" dirty="0">
                <a:solidFill>
                  <a:srgbClr val="000000"/>
                </a:solidFill>
                <a:latin typeface="Arial"/>
                <a:cs typeface="Arial"/>
              </a:rPr>
              <a:t>-tenofovir alafenamide-emtricitabine</a:t>
            </a:r>
          </a:p>
        </p:txBody>
      </p:sp>
    </p:spTree>
    <p:extLst>
      <p:ext uri="{BB962C8B-B14F-4D97-AF65-F5344CB8AC3E}">
        <p14:creationId xmlns:p14="http://schemas.microsoft.com/office/powerpoint/2010/main" val="91868780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Results</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graphicFrame>
        <p:nvGraphicFramePr>
          <p:cNvPr id="60" name="Chart 59">
            <a:extLst>
              <a:ext uri="{FF2B5EF4-FFF2-40B4-BE49-F238E27FC236}">
                <a16:creationId xmlns:a16="http://schemas.microsoft.com/office/drawing/2014/main" id="{4AE2C021-1FF1-443B-A7A5-57BC19C238A9}"/>
              </a:ext>
            </a:extLst>
          </p:cNvPr>
          <p:cNvGraphicFramePr>
            <a:graphicFrameLocks/>
          </p:cNvGraphicFramePr>
          <p:nvPr>
            <p:extLst>
              <p:ext uri="{D42A27DB-BD31-4B8C-83A1-F6EECF244321}">
                <p14:modId xmlns:p14="http://schemas.microsoft.com/office/powerpoint/2010/main" val="755035940"/>
              </p:ext>
            </p:extLst>
          </p:nvPr>
        </p:nvGraphicFramePr>
        <p:xfrm>
          <a:off x="363606" y="1086701"/>
          <a:ext cx="8412480" cy="3322926"/>
        </p:xfrm>
        <a:graphic>
          <a:graphicData uri="http://schemas.openxmlformats.org/drawingml/2006/chart">
            <c:chart xmlns:c="http://schemas.openxmlformats.org/drawingml/2006/chart" xmlns:r="http://schemas.openxmlformats.org/officeDocument/2006/relationships" r:id="rId3"/>
          </a:graphicData>
        </a:graphic>
      </p:graphicFrame>
      <p:sp>
        <p:nvSpPr>
          <p:cNvPr id="61" name="Rectangle 60">
            <a:extLst>
              <a:ext uri="{FF2B5EF4-FFF2-40B4-BE49-F238E27FC236}">
                <a16:creationId xmlns:a16="http://schemas.microsoft.com/office/drawing/2014/main" id="{6FB32116-D959-2D3F-BB18-CBD0D68F5758}"/>
              </a:ext>
            </a:extLst>
          </p:cNvPr>
          <p:cNvSpPr/>
          <p:nvPr/>
        </p:nvSpPr>
        <p:spPr>
          <a:xfrm>
            <a:off x="1878850" y="3521939"/>
            <a:ext cx="685800" cy="355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47/52</a:t>
            </a:r>
          </a:p>
        </p:txBody>
      </p:sp>
      <p:sp>
        <p:nvSpPr>
          <p:cNvPr id="62" name="Rectangle 61">
            <a:extLst>
              <a:ext uri="{FF2B5EF4-FFF2-40B4-BE49-F238E27FC236}">
                <a16:creationId xmlns:a16="http://schemas.microsoft.com/office/drawing/2014/main" id="{73D0058F-24E2-38DB-ECE9-DDDF69755988}"/>
              </a:ext>
            </a:extLst>
          </p:cNvPr>
          <p:cNvSpPr/>
          <p:nvPr/>
        </p:nvSpPr>
        <p:spPr>
          <a:xfrm>
            <a:off x="3721611" y="3521939"/>
            <a:ext cx="685800" cy="355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45/53</a:t>
            </a:r>
          </a:p>
        </p:txBody>
      </p:sp>
      <p:sp>
        <p:nvSpPr>
          <p:cNvPr id="63" name="Rectangle 62">
            <a:extLst>
              <a:ext uri="{FF2B5EF4-FFF2-40B4-BE49-F238E27FC236}">
                <a16:creationId xmlns:a16="http://schemas.microsoft.com/office/drawing/2014/main" id="{76930729-6F3E-B593-19CB-C8248E5FB566}"/>
              </a:ext>
            </a:extLst>
          </p:cNvPr>
          <p:cNvSpPr/>
          <p:nvPr/>
        </p:nvSpPr>
        <p:spPr>
          <a:xfrm>
            <a:off x="5578331" y="3521939"/>
            <a:ext cx="685800" cy="355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44/52</a:t>
            </a:r>
          </a:p>
        </p:txBody>
      </p:sp>
      <p:sp>
        <p:nvSpPr>
          <p:cNvPr id="68" name="Rectangle 67">
            <a:extLst>
              <a:ext uri="{FF2B5EF4-FFF2-40B4-BE49-F238E27FC236}">
                <a16:creationId xmlns:a16="http://schemas.microsoft.com/office/drawing/2014/main" id="{89161B0B-8620-B44F-633F-BD1477A90B2C}"/>
              </a:ext>
            </a:extLst>
          </p:cNvPr>
          <p:cNvSpPr/>
          <p:nvPr/>
        </p:nvSpPr>
        <p:spPr>
          <a:xfrm>
            <a:off x="7379211" y="3521939"/>
            <a:ext cx="685800" cy="355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23/25</a:t>
            </a:r>
          </a:p>
        </p:txBody>
      </p:sp>
      <p:sp>
        <p:nvSpPr>
          <p:cNvPr id="3" name="Rectangle 2">
            <a:extLst>
              <a:ext uri="{FF2B5EF4-FFF2-40B4-BE49-F238E27FC236}">
                <a16:creationId xmlns:a16="http://schemas.microsoft.com/office/drawing/2014/main" id="{6FFCA0CC-715E-9FF6-32A0-666AE6250C18}"/>
              </a:ext>
            </a:extLst>
          </p:cNvPr>
          <p:cNvSpPr>
            <a:spLocks noChangeArrowheads="1"/>
          </p:cNvSpPr>
          <p:nvPr/>
        </p:nvSpPr>
        <p:spPr bwMode="invGray">
          <a:xfrm>
            <a:off x="1498237" y="4409627"/>
            <a:ext cx="1383316" cy="263803"/>
          </a:xfrm>
          <a:prstGeom prst="rect">
            <a:avLst/>
          </a:prstGeom>
          <a:solidFill>
            <a:srgbClr val="0070C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1</a:t>
            </a:r>
            <a:endParaRPr lang="en-US" sz="1100" dirty="0">
              <a:solidFill>
                <a:schemeClr val="bg1"/>
              </a:solidFill>
              <a:latin typeface="Arial"/>
              <a:cs typeface="Arial"/>
            </a:endParaRPr>
          </a:p>
        </p:txBody>
      </p:sp>
      <p:sp>
        <p:nvSpPr>
          <p:cNvPr id="4" name="Rectangle 3">
            <a:extLst>
              <a:ext uri="{FF2B5EF4-FFF2-40B4-BE49-F238E27FC236}">
                <a16:creationId xmlns:a16="http://schemas.microsoft.com/office/drawing/2014/main" id="{E74D84EE-A3CD-65AE-8A99-68DAE9707352}"/>
              </a:ext>
            </a:extLst>
          </p:cNvPr>
          <p:cNvSpPr>
            <a:spLocks noChangeArrowheads="1"/>
          </p:cNvSpPr>
          <p:nvPr/>
        </p:nvSpPr>
        <p:spPr bwMode="invGray">
          <a:xfrm>
            <a:off x="3344010" y="4409627"/>
            <a:ext cx="1383316" cy="263803"/>
          </a:xfrm>
          <a:prstGeom prst="rect">
            <a:avLst/>
          </a:prstGeom>
          <a:solidFill>
            <a:srgbClr val="7F6482"/>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2</a:t>
            </a:r>
            <a:endParaRPr lang="en-US" sz="1100" dirty="0">
              <a:solidFill>
                <a:schemeClr val="bg1"/>
              </a:solidFill>
              <a:latin typeface="Arial"/>
              <a:cs typeface="Arial"/>
            </a:endParaRPr>
          </a:p>
        </p:txBody>
      </p:sp>
      <p:sp>
        <p:nvSpPr>
          <p:cNvPr id="5" name="Rectangle 4">
            <a:extLst>
              <a:ext uri="{FF2B5EF4-FFF2-40B4-BE49-F238E27FC236}">
                <a16:creationId xmlns:a16="http://schemas.microsoft.com/office/drawing/2014/main" id="{7AAF68C4-7188-F2A6-C2CD-9B1B1676312A}"/>
              </a:ext>
            </a:extLst>
          </p:cNvPr>
          <p:cNvSpPr>
            <a:spLocks noChangeArrowheads="1"/>
          </p:cNvSpPr>
          <p:nvPr/>
        </p:nvSpPr>
        <p:spPr bwMode="invGray">
          <a:xfrm>
            <a:off x="5197229" y="4409627"/>
            <a:ext cx="1383316" cy="263803"/>
          </a:xfrm>
          <a:prstGeom prst="rect">
            <a:avLst/>
          </a:prstGeom>
          <a:solidFill>
            <a:srgbClr val="73A43E"/>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3</a:t>
            </a:r>
            <a:endParaRPr lang="en-US" sz="1100" dirty="0">
              <a:solidFill>
                <a:schemeClr val="bg1"/>
              </a:solidFill>
              <a:latin typeface="Arial"/>
              <a:cs typeface="Arial"/>
            </a:endParaRPr>
          </a:p>
        </p:txBody>
      </p:sp>
      <p:sp>
        <p:nvSpPr>
          <p:cNvPr id="6" name="Rectangle 5">
            <a:extLst>
              <a:ext uri="{FF2B5EF4-FFF2-40B4-BE49-F238E27FC236}">
                <a16:creationId xmlns:a16="http://schemas.microsoft.com/office/drawing/2014/main" id="{DCF492CA-00E2-A2BF-67DA-255D0ABD158A}"/>
              </a:ext>
            </a:extLst>
          </p:cNvPr>
          <p:cNvSpPr>
            <a:spLocks noChangeArrowheads="1"/>
          </p:cNvSpPr>
          <p:nvPr/>
        </p:nvSpPr>
        <p:spPr bwMode="invGray">
          <a:xfrm>
            <a:off x="7069500" y="4409627"/>
            <a:ext cx="1383316" cy="263803"/>
          </a:xfrm>
          <a:prstGeom prst="rect">
            <a:avLst/>
          </a:prstGeom>
          <a:solidFill>
            <a:srgbClr val="A87F0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4</a:t>
            </a:r>
            <a:endParaRPr lang="en-US" sz="1100" dirty="0">
              <a:solidFill>
                <a:schemeClr val="bg1"/>
              </a:solidFill>
              <a:latin typeface="Arial"/>
              <a:cs typeface="Arial"/>
            </a:endParaRPr>
          </a:p>
        </p:txBody>
      </p:sp>
    </p:spTree>
    <p:extLst>
      <p:ext uri="{BB962C8B-B14F-4D97-AF65-F5344CB8AC3E}">
        <p14:creationId xmlns:p14="http://schemas.microsoft.com/office/powerpoint/2010/main" val="302348256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Results</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graphicFrame>
        <p:nvGraphicFramePr>
          <p:cNvPr id="60" name="Chart 59">
            <a:extLst>
              <a:ext uri="{FF2B5EF4-FFF2-40B4-BE49-F238E27FC236}">
                <a16:creationId xmlns:a16="http://schemas.microsoft.com/office/drawing/2014/main" id="{4AE2C021-1FF1-443B-A7A5-57BC19C238A9}"/>
              </a:ext>
            </a:extLst>
          </p:cNvPr>
          <p:cNvGraphicFramePr>
            <a:graphicFrameLocks/>
          </p:cNvGraphicFramePr>
          <p:nvPr>
            <p:extLst>
              <p:ext uri="{D42A27DB-BD31-4B8C-83A1-F6EECF244321}">
                <p14:modId xmlns:p14="http://schemas.microsoft.com/office/powerpoint/2010/main" val="4257758203"/>
              </p:ext>
            </p:extLst>
          </p:nvPr>
        </p:nvGraphicFramePr>
        <p:xfrm>
          <a:off x="363606" y="1049531"/>
          <a:ext cx="8412480" cy="3749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166958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Results</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graphicFrame>
        <p:nvGraphicFramePr>
          <p:cNvPr id="60" name="Chart 59">
            <a:extLst>
              <a:ext uri="{FF2B5EF4-FFF2-40B4-BE49-F238E27FC236}">
                <a16:creationId xmlns:a16="http://schemas.microsoft.com/office/drawing/2014/main" id="{4AE2C021-1FF1-443B-A7A5-57BC19C238A9}"/>
              </a:ext>
            </a:extLst>
          </p:cNvPr>
          <p:cNvGraphicFramePr>
            <a:graphicFrameLocks/>
          </p:cNvGraphicFramePr>
          <p:nvPr>
            <p:extLst>
              <p:ext uri="{D42A27DB-BD31-4B8C-83A1-F6EECF244321}">
                <p14:modId xmlns:p14="http://schemas.microsoft.com/office/powerpoint/2010/main" val="1058119712"/>
              </p:ext>
            </p:extLst>
          </p:nvPr>
        </p:nvGraphicFramePr>
        <p:xfrm>
          <a:off x="387051" y="1062892"/>
          <a:ext cx="8412480" cy="34327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744EB604-3340-A68E-5E70-650FB48DEF6A}"/>
              </a:ext>
            </a:extLst>
          </p:cNvPr>
          <p:cNvSpPr>
            <a:spLocks noChangeArrowheads="1"/>
          </p:cNvSpPr>
          <p:nvPr/>
        </p:nvSpPr>
        <p:spPr bwMode="invGray">
          <a:xfrm>
            <a:off x="1507763" y="4409627"/>
            <a:ext cx="1383316" cy="263803"/>
          </a:xfrm>
          <a:prstGeom prst="rect">
            <a:avLst/>
          </a:prstGeom>
          <a:solidFill>
            <a:srgbClr val="0070C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1</a:t>
            </a:r>
            <a:endParaRPr lang="en-US" sz="1100" dirty="0">
              <a:solidFill>
                <a:schemeClr val="bg1"/>
              </a:solidFill>
              <a:latin typeface="Arial"/>
              <a:cs typeface="Arial"/>
            </a:endParaRPr>
          </a:p>
        </p:txBody>
      </p:sp>
      <p:sp>
        <p:nvSpPr>
          <p:cNvPr id="4" name="Rectangle 3">
            <a:extLst>
              <a:ext uri="{FF2B5EF4-FFF2-40B4-BE49-F238E27FC236}">
                <a16:creationId xmlns:a16="http://schemas.microsoft.com/office/drawing/2014/main" id="{1E87BAB3-6397-FC4C-9181-FA2324DFC555}"/>
              </a:ext>
            </a:extLst>
          </p:cNvPr>
          <p:cNvSpPr>
            <a:spLocks noChangeArrowheads="1"/>
          </p:cNvSpPr>
          <p:nvPr/>
        </p:nvSpPr>
        <p:spPr bwMode="invGray">
          <a:xfrm>
            <a:off x="3382109" y="4409627"/>
            <a:ext cx="1383316" cy="263803"/>
          </a:xfrm>
          <a:prstGeom prst="rect">
            <a:avLst/>
          </a:prstGeom>
          <a:solidFill>
            <a:srgbClr val="7F6482"/>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2</a:t>
            </a:r>
            <a:endParaRPr lang="en-US" sz="1100" dirty="0">
              <a:solidFill>
                <a:schemeClr val="bg1"/>
              </a:solidFill>
              <a:latin typeface="Arial"/>
              <a:cs typeface="Arial"/>
            </a:endParaRPr>
          </a:p>
        </p:txBody>
      </p:sp>
      <p:sp>
        <p:nvSpPr>
          <p:cNvPr id="5" name="Rectangle 4">
            <a:extLst>
              <a:ext uri="{FF2B5EF4-FFF2-40B4-BE49-F238E27FC236}">
                <a16:creationId xmlns:a16="http://schemas.microsoft.com/office/drawing/2014/main" id="{10E0D2C4-3667-7309-A092-907AB1E9D1C6}"/>
              </a:ext>
            </a:extLst>
          </p:cNvPr>
          <p:cNvSpPr>
            <a:spLocks noChangeArrowheads="1"/>
          </p:cNvSpPr>
          <p:nvPr/>
        </p:nvSpPr>
        <p:spPr bwMode="invGray">
          <a:xfrm>
            <a:off x="5211518" y="4409627"/>
            <a:ext cx="1383316" cy="263803"/>
          </a:xfrm>
          <a:prstGeom prst="rect">
            <a:avLst/>
          </a:prstGeom>
          <a:solidFill>
            <a:srgbClr val="73A43E"/>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3</a:t>
            </a:r>
            <a:endParaRPr lang="en-US" sz="1100" dirty="0">
              <a:solidFill>
                <a:schemeClr val="bg1"/>
              </a:solidFill>
              <a:latin typeface="Arial"/>
              <a:cs typeface="Arial"/>
            </a:endParaRPr>
          </a:p>
        </p:txBody>
      </p:sp>
      <p:sp>
        <p:nvSpPr>
          <p:cNvPr id="6" name="Rectangle 5">
            <a:extLst>
              <a:ext uri="{FF2B5EF4-FFF2-40B4-BE49-F238E27FC236}">
                <a16:creationId xmlns:a16="http://schemas.microsoft.com/office/drawing/2014/main" id="{F4EFC52E-A371-5ACF-D67D-DD5C7C8599AB}"/>
              </a:ext>
            </a:extLst>
          </p:cNvPr>
          <p:cNvSpPr>
            <a:spLocks noChangeArrowheads="1"/>
          </p:cNvSpPr>
          <p:nvPr/>
        </p:nvSpPr>
        <p:spPr bwMode="invGray">
          <a:xfrm>
            <a:off x="7088552" y="4409627"/>
            <a:ext cx="1383316" cy="263803"/>
          </a:xfrm>
          <a:prstGeom prst="rect">
            <a:avLst/>
          </a:prstGeom>
          <a:solidFill>
            <a:srgbClr val="A87F0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4</a:t>
            </a:r>
            <a:endParaRPr lang="en-US" sz="1100" dirty="0">
              <a:solidFill>
                <a:schemeClr val="bg1"/>
              </a:solidFill>
              <a:latin typeface="Arial"/>
              <a:cs typeface="Arial"/>
            </a:endParaRPr>
          </a:p>
        </p:txBody>
      </p:sp>
    </p:spTree>
    <p:extLst>
      <p:ext uri="{BB962C8B-B14F-4D97-AF65-F5344CB8AC3E}">
        <p14:creationId xmlns:p14="http://schemas.microsoft.com/office/powerpoint/2010/main" val="227923614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000-E5F7-3E41-F098-9CA82A5D1D1F}"/>
              </a:ext>
            </a:extLst>
          </p:cNvPr>
          <p:cNvSpPr>
            <a:spLocks noGrp="1"/>
          </p:cNvSpPr>
          <p:nvPr>
            <p:ph type="title"/>
          </p:nvPr>
        </p:nvSpPr>
        <p:spPr/>
        <p:txBody>
          <a:bodyPr>
            <a:normAutofit/>
          </a:bodyPr>
          <a:lstStyle/>
          <a:p>
            <a:r>
              <a:rPr lang="en-US" sz="2000" dirty="0" err="1"/>
              <a:t>Lenacapavir</a:t>
            </a:r>
            <a:r>
              <a:rPr lang="en-US" sz="2000" dirty="0"/>
              <a:t> in Treatment-Naïve Persons with HIV</a:t>
            </a:r>
            <a:br>
              <a:rPr lang="en-US" sz="2000" dirty="0"/>
            </a:br>
            <a:r>
              <a:rPr lang="en-US" sz="2000" dirty="0"/>
              <a:t>CALIBRATE: Resistance</a:t>
            </a:r>
          </a:p>
        </p:txBody>
      </p:sp>
      <p:sp>
        <p:nvSpPr>
          <p:cNvPr id="3" name="Text Placeholder 2">
            <a:extLst>
              <a:ext uri="{FF2B5EF4-FFF2-40B4-BE49-F238E27FC236}">
                <a16:creationId xmlns:a16="http://schemas.microsoft.com/office/drawing/2014/main" id="{ACA363C3-9B75-0580-FE91-22462B582684}"/>
              </a:ext>
            </a:extLst>
          </p:cNvPr>
          <p:cNvSpPr>
            <a:spLocks noGrp="1"/>
          </p:cNvSpPr>
          <p:nvPr>
            <p:ph type="body" sz="quarter" idx="14"/>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a:t>
            </a:r>
            <a:r>
              <a:rPr lang="en-US" altLang="en-US">
                <a:latin typeface="Arial" panose="020B0604020202020204" pitchFamily="34" charset="0"/>
                <a:cs typeface="Arial" panose="020B0604020202020204" pitchFamily="34" charset="0"/>
              </a:rPr>
              <a:t>2022;386:1793-1803. </a:t>
            </a:r>
          </a:p>
        </p:txBody>
      </p:sp>
      <p:sp>
        <p:nvSpPr>
          <p:cNvPr id="4" name="Content Placeholder 3">
            <a:extLst>
              <a:ext uri="{FF2B5EF4-FFF2-40B4-BE49-F238E27FC236}">
                <a16:creationId xmlns:a16="http://schemas.microsoft.com/office/drawing/2014/main" id="{ABC69FEA-A15D-33E8-1059-509EC924D512}"/>
              </a:ext>
            </a:extLst>
          </p:cNvPr>
          <p:cNvSpPr>
            <a:spLocks noGrp="1"/>
          </p:cNvSpPr>
          <p:nvPr>
            <p:ph sz="half" idx="2"/>
          </p:nvPr>
        </p:nvSpPr>
        <p:spPr/>
        <p:txBody>
          <a:bodyPr>
            <a:normAutofit/>
          </a:bodyPr>
          <a:lstStyle/>
          <a:p>
            <a:pPr marL="34290" indent="0">
              <a:buNone/>
            </a:pPr>
            <a:r>
              <a:rPr lang="en-US" sz="1800" b="1" dirty="0" err="1"/>
              <a:t>Lenacapavir</a:t>
            </a:r>
            <a:r>
              <a:rPr lang="en-US" sz="1800" b="1" dirty="0"/>
              <a:t>-related capsid substitutions developed in 2 of 157 participants</a:t>
            </a:r>
          </a:p>
          <a:p>
            <a:pPr marL="388620"/>
            <a:r>
              <a:rPr lang="en-US" sz="1800" dirty="0"/>
              <a:t>Group 2 participant: Q67H + K70R</a:t>
            </a:r>
          </a:p>
          <a:p>
            <a:pPr marL="388620"/>
            <a:r>
              <a:rPr lang="en-US" sz="1800" dirty="0"/>
              <a:t>Group 3 participant: Q67H</a:t>
            </a:r>
          </a:p>
          <a:p>
            <a:endParaRPr lang="en-US" sz="1800" dirty="0"/>
          </a:p>
        </p:txBody>
      </p:sp>
    </p:spTree>
    <p:extLst>
      <p:ext uri="{BB962C8B-B14F-4D97-AF65-F5344CB8AC3E}">
        <p14:creationId xmlns:p14="http://schemas.microsoft.com/office/powerpoint/2010/main" val="316817490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5507-B229-C239-22EC-813A65996FBB}"/>
              </a:ext>
            </a:extLst>
          </p:cNvPr>
          <p:cNvSpPr>
            <a:spLocks noGrp="1"/>
          </p:cNvSpPr>
          <p:nvPr>
            <p:ph type="title"/>
          </p:nvPr>
        </p:nvSpPr>
        <p:spPr/>
        <p:txBody>
          <a:bodyPr>
            <a:normAutofit/>
          </a:bodyPr>
          <a:lstStyle/>
          <a:p>
            <a:r>
              <a:rPr lang="en-US" sz="2000" dirty="0" err="1"/>
              <a:t>Lenacapavir</a:t>
            </a:r>
            <a:r>
              <a:rPr lang="en-US" sz="2000" dirty="0"/>
              <a:t> in Treatment-Naïve Persons with HIV</a:t>
            </a:r>
            <a:br>
              <a:rPr lang="en-US" sz="2000" dirty="0"/>
            </a:br>
            <a:r>
              <a:rPr lang="en-US" sz="2000" dirty="0"/>
              <a:t>CALIBRATE Study: Results</a:t>
            </a:r>
          </a:p>
        </p:txBody>
      </p:sp>
      <p:sp>
        <p:nvSpPr>
          <p:cNvPr id="3" name="Text Placeholder 2">
            <a:extLst>
              <a:ext uri="{FF2B5EF4-FFF2-40B4-BE49-F238E27FC236}">
                <a16:creationId xmlns:a16="http://schemas.microsoft.com/office/drawing/2014/main" id="{B795CEC9-D4C8-BA0E-AD87-A19DFAA7B0D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7" name="Content Placeholder 6">
            <a:extLst>
              <a:ext uri="{FF2B5EF4-FFF2-40B4-BE49-F238E27FC236}">
                <a16:creationId xmlns:a16="http://schemas.microsoft.com/office/drawing/2014/main" id="{5B746671-AEB9-C717-43C7-382D5B827EDC}"/>
              </a:ext>
            </a:extLst>
          </p:cNvPr>
          <p:cNvSpPr>
            <a:spLocks noGrp="1"/>
          </p:cNvSpPr>
          <p:nvPr>
            <p:ph sz="half" idx="2"/>
          </p:nvPr>
        </p:nvSpPr>
        <p:spPr>
          <a:xfrm>
            <a:off x="-18288" y="2168237"/>
            <a:ext cx="9180576" cy="1340251"/>
          </a:xfrm>
        </p:spPr>
        <p:txBody>
          <a:bodyPr>
            <a:normAutofit/>
          </a:bodyPr>
          <a:lstStyle/>
          <a:p>
            <a:pPr>
              <a:lnSpc>
                <a:spcPts val="2600"/>
              </a:lnSpc>
            </a:pPr>
            <a:r>
              <a:rPr lang="en-US" sz="1800" b="1" dirty="0">
                <a:solidFill>
                  <a:srgbClr val="C00000"/>
                </a:solidFill>
              </a:rPr>
              <a:t>Interpretation</a:t>
            </a:r>
            <a:r>
              <a:rPr lang="en-US" sz="1800" dirty="0"/>
              <a:t>: “</a:t>
            </a:r>
            <a:r>
              <a:rPr lang="en-US" sz="1800" dirty="0" err="1"/>
              <a:t>Lenacapavir</a:t>
            </a:r>
            <a:r>
              <a:rPr lang="en-US" sz="1800" dirty="0"/>
              <a:t> warrants further investigation as a potential antiretroviral used orally and as injection in combination with other antiretroviral drugs.”</a:t>
            </a:r>
          </a:p>
        </p:txBody>
      </p:sp>
    </p:spTree>
    <p:extLst>
      <p:ext uri="{BB962C8B-B14F-4D97-AF65-F5344CB8AC3E}">
        <p14:creationId xmlns:p14="http://schemas.microsoft.com/office/powerpoint/2010/main" val="183026598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Multidrug Resistant HIV</a:t>
            </a:r>
            <a:br>
              <a:rPr lang="en-US" sz="2000" dirty="0"/>
            </a:br>
            <a:r>
              <a:rPr lang="en-US" sz="2000" dirty="0"/>
              <a:t>CAPELLA Study: Background</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11" name="Content Placeholder 10">
            <a:extLst>
              <a:ext uri="{FF2B5EF4-FFF2-40B4-BE49-F238E27FC236}">
                <a16:creationId xmlns:a16="http://schemas.microsoft.com/office/drawing/2014/main" id="{73CBAA7E-5C62-4D40-8C1F-3CF2A2447FAF}"/>
              </a:ext>
            </a:extLst>
          </p:cNvPr>
          <p:cNvSpPr>
            <a:spLocks noGrp="1"/>
          </p:cNvSpPr>
          <p:nvPr>
            <p:ph sz="half" idx="2"/>
          </p:nvPr>
        </p:nvSpPr>
        <p:spPr>
          <a:xfrm>
            <a:off x="323850" y="1184224"/>
            <a:ext cx="8515350" cy="2605999"/>
          </a:xfrm>
          <a:solidFill>
            <a:schemeClr val="bg1">
              <a:lumMod val="95000"/>
            </a:schemeClr>
          </a:solidFill>
        </p:spPr>
        <p:txBody>
          <a:bodyPr>
            <a:normAutofit/>
          </a:bodyPr>
          <a:lstStyle/>
          <a:p>
            <a:r>
              <a:rPr lang="en-US" sz="1400" b="1" dirty="0">
                <a:cs typeface="Arial"/>
              </a:rPr>
              <a:t>Background</a:t>
            </a:r>
          </a:p>
          <a:p>
            <a:pPr lvl="1"/>
            <a:r>
              <a:rPr lang="en-US" sz="1400" dirty="0">
                <a:cs typeface="Arial"/>
              </a:rPr>
              <a:t>Phase 3, randomized, trial with oral and subcutaneous </a:t>
            </a:r>
            <a:r>
              <a:rPr lang="en-US" sz="1400" dirty="0" err="1">
                <a:cs typeface="Arial"/>
              </a:rPr>
              <a:t>lenacapavir</a:t>
            </a:r>
            <a:r>
              <a:rPr lang="en-US" sz="1400" dirty="0">
                <a:cs typeface="Arial"/>
              </a:rPr>
              <a:t>, a first-in-class capsid inhibitor,  versus optimized background therapy (OBT)</a:t>
            </a:r>
          </a:p>
          <a:p>
            <a:r>
              <a:rPr lang="en-US" sz="1400" b="1" dirty="0">
                <a:cs typeface="Arial"/>
              </a:rPr>
              <a:t>Enrollment Criteria:</a:t>
            </a:r>
          </a:p>
          <a:p>
            <a:pPr lvl="1">
              <a:spcBef>
                <a:spcPts val="300"/>
              </a:spcBef>
            </a:pPr>
            <a:r>
              <a:rPr lang="en-US" sz="1400" dirty="0">
                <a:cs typeface="Arial"/>
              </a:rPr>
              <a:t>Age ≥12 years</a:t>
            </a:r>
          </a:p>
          <a:p>
            <a:pPr lvl="1">
              <a:spcBef>
                <a:spcPts val="300"/>
              </a:spcBef>
            </a:pPr>
            <a:r>
              <a:rPr lang="en-US" sz="1400" dirty="0">
                <a:cs typeface="Arial"/>
              </a:rPr>
              <a:t>Virologic failure on current ART</a:t>
            </a:r>
          </a:p>
          <a:p>
            <a:pPr lvl="1">
              <a:spcBef>
                <a:spcPts val="300"/>
              </a:spcBef>
            </a:pPr>
            <a:r>
              <a:rPr lang="en-US" sz="1400" dirty="0">
                <a:cs typeface="Arial"/>
              </a:rPr>
              <a:t>HIV RNA &gt;400 copies/mL for ≥8 </a:t>
            </a:r>
            <a:r>
              <a:rPr lang="en-US" sz="1400" dirty="0" err="1">
                <a:cs typeface="Arial"/>
              </a:rPr>
              <a:t>wks</a:t>
            </a:r>
            <a:endParaRPr lang="en-US" sz="1400" dirty="0">
              <a:cs typeface="Arial"/>
            </a:endParaRPr>
          </a:p>
          <a:p>
            <a:pPr lvl="1">
              <a:spcBef>
                <a:spcPts val="300"/>
              </a:spcBef>
            </a:pPr>
            <a:r>
              <a:rPr lang="en-US" sz="1400" dirty="0">
                <a:cs typeface="Arial"/>
              </a:rPr>
              <a:t>Documented HIV drug resistance to at least 2 HIV medications from at least 3 of the 4 main classes</a:t>
            </a:r>
          </a:p>
          <a:p>
            <a:pPr lvl="1">
              <a:spcBef>
                <a:spcPts val="300"/>
              </a:spcBef>
            </a:pPr>
            <a:r>
              <a:rPr lang="en-US" sz="1400" dirty="0">
                <a:cs typeface="Arial"/>
              </a:rPr>
              <a:t>At least one fully active agent available for HIV treatment</a:t>
            </a:r>
          </a:p>
          <a:p>
            <a:pPr lvl="1">
              <a:spcBef>
                <a:spcPts val="300"/>
              </a:spcBef>
            </a:pPr>
            <a:endParaRPr lang="en-US" sz="1400" b="1" dirty="0">
              <a:cs typeface="Arial"/>
            </a:endParaRPr>
          </a:p>
        </p:txBody>
      </p:sp>
    </p:spTree>
    <p:extLst>
      <p:ext uri="{BB962C8B-B14F-4D97-AF65-F5344CB8AC3E}">
        <p14:creationId xmlns:p14="http://schemas.microsoft.com/office/powerpoint/2010/main" val="215417378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C6A1BBA-6F01-9344-9154-BA6AA5234A98}"/>
              </a:ext>
            </a:extLst>
          </p:cNvPr>
          <p:cNvSpPr>
            <a:spLocks noChangeArrowheads="1"/>
          </p:cNvSpPr>
          <p:nvPr/>
        </p:nvSpPr>
        <p:spPr bwMode="invGray">
          <a:xfrm>
            <a:off x="4009872" y="1398302"/>
            <a:ext cx="1573400" cy="1729257"/>
          </a:xfrm>
          <a:prstGeom prst="rect">
            <a:avLst/>
          </a:prstGeom>
          <a:solidFill>
            <a:schemeClr val="bg1">
              <a:lumMod val="85000"/>
              <a:alpha val="47000"/>
            </a:schemeClr>
          </a:solidFill>
          <a:ln w="19050" cap="flat" cmpd="sng" algn="ctr">
            <a:noFill/>
            <a:prstDash val="solid"/>
            <a:miter lim="800000"/>
            <a:headEnd type="none" w="med" len="med"/>
            <a:tailEnd type="none" w="med" len="med"/>
          </a:ln>
          <a:effectLst/>
        </p:spPr>
        <p:txBody>
          <a:bodyPr wrap="none" lIns="68573" tIns="34286" rIns="68573" bIns="34286" anchor="t"/>
          <a:lstStyle/>
          <a:p>
            <a:pPr algn="ctr">
              <a:defRPr/>
            </a:pPr>
            <a:r>
              <a:rPr lang="en-US" sz="1000" b="1" dirty="0">
                <a:solidFill>
                  <a:srgbClr val="000000"/>
                </a:solidFill>
                <a:latin typeface="Arial"/>
                <a:cs typeface="Arial"/>
              </a:rPr>
              <a:t>Functional Monotherapy</a:t>
            </a:r>
          </a:p>
        </p:txBody>
      </p:sp>
      <p:sp>
        <p:nvSpPr>
          <p:cNvPr id="45060" name="Line 22">
            <a:extLst>
              <a:ext uri="{FF2B5EF4-FFF2-40B4-BE49-F238E27FC236}">
                <a16:creationId xmlns:a16="http://schemas.microsoft.com/office/drawing/2014/main" id="{80D0BAD9-BB18-C14D-B143-ABEE908AF3DF}"/>
              </a:ext>
            </a:extLst>
          </p:cNvPr>
          <p:cNvSpPr>
            <a:spLocks noChangeAspect="1" noChangeShapeType="1"/>
          </p:cNvSpPr>
          <p:nvPr/>
        </p:nvSpPr>
        <p:spPr bwMode="auto">
          <a:xfrm rot="1169337" flipV="1">
            <a:off x="3659640" y="2059043"/>
            <a:ext cx="266002" cy="4258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Multidrug Resistant HIV</a:t>
            </a:r>
            <a:br>
              <a:rPr lang="en-US" sz="2000" dirty="0"/>
            </a:br>
            <a:r>
              <a:rPr lang="en-US" sz="2000" dirty="0"/>
              <a:t>CAPELLA Study: Study Design</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5065" name="TextBox 9">
            <a:extLst>
              <a:ext uri="{FF2B5EF4-FFF2-40B4-BE49-F238E27FC236}">
                <a16:creationId xmlns:a16="http://schemas.microsoft.com/office/drawing/2014/main" id="{541CE444-DA15-0A46-BDC2-EE0E6135ECFC}"/>
              </a:ext>
            </a:extLst>
          </p:cNvPr>
          <p:cNvSpPr txBox="1">
            <a:spLocks noChangeArrowheads="1"/>
          </p:cNvSpPr>
          <p:nvPr/>
        </p:nvSpPr>
        <p:spPr bwMode="auto">
          <a:xfrm>
            <a:off x="5278352" y="1028191"/>
            <a:ext cx="6319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Day 15</a:t>
            </a:r>
          </a:p>
        </p:txBody>
      </p:sp>
      <p:sp>
        <p:nvSpPr>
          <p:cNvPr id="12" name="Rectangle 11">
            <a:extLst>
              <a:ext uri="{FF2B5EF4-FFF2-40B4-BE49-F238E27FC236}">
                <a16:creationId xmlns:a16="http://schemas.microsoft.com/office/drawing/2014/main" id="{85B6D15C-A42A-0D42-B182-219092D075DD}"/>
              </a:ext>
            </a:extLst>
          </p:cNvPr>
          <p:cNvSpPr>
            <a:spLocks noChangeArrowheads="1"/>
          </p:cNvSpPr>
          <p:nvPr/>
        </p:nvSpPr>
        <p:spPr bwMode="invGray">
          <a:xfrm>
            <a:off x="5645577" y="1714867"/>
            <a:ext cx="3245402"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SC </a:t>
            </a:r>
            <a:r>
              <a:rPr lang="en-US" sz="1200" b="1" dirty="0" err="1">
                <a:solidFill>
                  <a:srgbClr val="000000"/>
                </a:solidFill>
                <a:latin typeface="Arial"/>
                <a:cs typeface="Arial"/>
              </a:rPr>
              <a:t>Lenacapavir</a:t>
            </a:r>
            <a:r>
              <a:rPr lang="en-US" sz="1200" b="1" dirty="0">
                <a:solidFill>
                  <a:srgbClr val="000000"/>
                </a:solidFill>
                <a:latin typeface="Arial"/>
                <a:cs typeface="Arial"/>
              </a:rPr>
              <a:t> Q6M</a:t>
            </a:r>
            <a:br>
              <a:rPr lang="en-US" sz="1200" b="1" dirty="0">
                <a:solidFill>
                  <a:srgbClr val="000000"/>
                </a:solidFill>
                <a:latin typeface="Arial"/>
                <a:cs typeface="Arial"/>
              </a:rPr>
            </a:br>
            <a:r>
              <a:rPr lang="en-US" sz="12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24)</a:t>
            </a:r>
          </a:p>
        </p:txBody>
      </p:sp>
      <p:sp>
        <p:nvSpPr>
          <p:cNvPr id="45068" name="TextBox 13">
            <a:extLst>
              <a:ext uri="{FF2B5EF4-FFF2-40B4-BE49-F238E27FC236}">
                <a16:creationId xmlns:a16="http://schemas.microsoft.com/office/drawing/2014/main" id="{95FBDA14-A44F-344A-B62C-C5CE6146AFEB}"/>
              </a:ext>
            </a:extLst>
          </p:cNvPr>
          <p:cNvSpPr txBox="1">
            <a:spLocks noChangeArrowheads="1"/>
          </p:cNvSpPr>
          <p:nvPr/>
        </p:nvSpPr>
        <p:spPr bwMode="auto">
          <a:xfrm>
            <a:off x="3963282" y="3999378"/>
            <a:ext cx="5057052" cy="253916"/>
          </a:xfrm>
          <a:prstGeom prst="rect">
            <a:avLst/>
          </a:prstGeom>
          <a:solidFill>
            <a:schemeClr val="bg1">
              <a:lumMod val="95000"/>
            </a:schemeClr>
          </a:solidFill>
          <a:ln>
            <a:noFill/>
          </a:ln>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050" dirty="0">
                <a:latin typeface="Arial" panose="020B0604020202020204" pitchFamily="34" charset="0"/>
              </a:rPr>
              <a:t>OBT = optimized background regimen</a:t>
            </a:r>
          </a:p>
        </p:txBody>
      </p:sp>
      <p:sp>
        <p:nvSpPr>
          <p:cNvPr id="9" name="Rectangle 21">
            <a:extLst>
              <a:ext uri="{FF2B5EF4-FFF2-40B4-BE49-F238E27FC236}">
                <a16:creationId xmlns:a16="http://schemas.microsoft.com/office/drawing/2014/main" id="{59334993-BCED-344B-AC6A-607E1586ED2E}"/>
              </a:ext>
            </a:extLst>
          </p:cNvPr>
          <p:cNvSpPr>
            <a:spLocks noChangeArrowheads="1"/>
          </p:cNvSpPr>
          <p:nvPr/>
        </p:nvSpPr>
        <p:spPr bwMode="invGray">
          <a:xfrm>
            <a:off x="4009872" y="2428495"/>
            <a:ext cx="1476206" cy="640080"/>
          </a:xfrm>
          <a:prstGeom prst="rect">
            <a:avLst/>
          </a:prstGeom>
          <a:solidFill>
            <a:schemeClr val="bg1">
              <a:lumMod val="85000"/>
            </a:scheme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Placebo </a:t>
            </a:r>
            <a:br>
              <a:rPr lang="en-US" sz="1200" b="1" dirty="0">
                <a:solidFill>
                  <a:srgbClr val="000000"/>
                </a:solidFill>
                <a:latin typeface="Arial"/>
                <a:cs typeface="Arial"/>
              </a:rPr>
            </a:br>
            <a:r>
              <a:rPr lang="en-US" sz="1200" b="1" dirty="0">
                <a:solidFill>
                  <a:srgbClr val="000000"/>
                </a:solidFill>
                <a:latin typeface="Arial"/>
                <a:cs typeface="Arial"/>
              </a:rPr>
              <a:t>+ failing therapy</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8" name="Rectangle 7">
            <a:extLst>
              <a:ext uri="{FF2B5EF4-FFF2-40B4-BE49-F238E27FC236}">
                <a16:creationId xmlns:a16="http://schemas.microsoft.com/office/drawing/2014/main" id="{22480046-6817-2746-BE27-1BC252434456}"/>
              </a:ext>
            </a:extLst>
          </p:cNvPr>
          <p:cNvSpPr>
            <a:spLocks noChangeArrowheads="1"/>
          </p:cNvSpPr>
          <p:nvPr/>
        </p:nvSpPr>
        <p:spPr bwMode="invGray">
          <a:xfrm>
            <a:off x="4009872" y="1714867"/>
            <a:ext cx="1476205"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a:t>
            </a:r>
            <a:br>
              <a:rPr lang="en-US" sz="1200" b="1" dirty="0">
                <a:solidFill>
                  <a:srgbClr val="000000"/>
                </a:solidFill>
                <a:latin typeface="Arial"/>
                <a:cs typeface="Arial"/>
              </a:rPr>
            </a:br>
            <a:r>
              <a:rPr lang="en-US" sz="1200" b="1" dirty="0">
                <a:solidFill>
                  <a:srgbClr val="000000"/>
                </a:solidFill>
                <a:latin typeface="Arial"/>
                <a:cs typeface="Arial"/>
              </a:rPr>
              <a:t>+ failing therapy</a:t>
            </a:r>
            <a:br>
              <a:rPr lang="en-US" sz="1200" b="1" dirty="0">
                <a:solidFill>
                  <a:srgbClr val="000000"/>
                </a:solidFill>
                <a:latin typeface="Arial"/>
                <a:cs typeface="Arial"/>
              </a:rPr>
            </a:br>
            <a:r>
              <a:rPr lang="en-US" sz="1100" dirty="0">
                <a:solidFill>
                  <a:srgbClr val="000000"/>
                </a:solidFill>
                <a:latin typeface="Arial"/>
                <a:cs typeface="Arial"/>
              </a:rPr>
              <a:t>(n = 24)</a:t>
            </a:r>
          </a:p>
        </p:txBody>
      </p:sp>
      <p:sp>
        <p:nvSpPr>
          <p:cNvPr id="6" name="Oval 5">
            <a:extLst>
              <a:ext uri="{FF2B5EF4-FFF2-40B4-BE49-F238E27FC236}">
                <a16:creationId xmlns:a16="http://schemas.microsoft.com/office/drawing/2014/main" id="{8B097E53-BB5C-9842-B9C5-E564EC27B319}"/>
              </a:ext>
            </a:extLst>
          </p:cNvPr>
          <p:cNvSpPr/>
          <p:nvPr/>
        </p:nvSpPr>
        <p:spPr>
          <a:xfrm>
            <a:off x="3643599" y="1958342"/>
            <a:ext cx="228600" cy="228600"/>
          </a:xfrm>
          <a:prstGeom prst="ellipse">
            <a:avLst/>
          </a:prstGeom>
          <a:solidFill>
            <a:schemeClr val="tx1">
              <a:alpha val="990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t>2x</a:t>
            </a:r>
          </a:p>
        </p:txBody>
      </p:sp>
      <p:sp>
        <p:nvSpPr>
          <p:cNvPr id="22" name="Oval 21">
            <a:extLst>
              <a:ext uri="{FF2B5EF4-FFF2-40B4-BE49-F238E27FC236}">
                <a16:creationId xmlns:a16="http://schemas.microsoft.com/office/drawing/2014/main" id="{E14C7CB4-0121-CF44-9EA4-F876897D143B}"/>
              </a:ext>
            </a:extLst>
          </p:cNvPr>
          <p:cNvSpPr/>
          <p:nvPr/>
        </p:nvSpPr>
        <p:spPr>
          <a:xfrm>
            <a:off x="3643599" y="2707315"/>
            <a:ext cx="228600" cy="228600"/>
          </a:xfrm>
          <a:prstGeom prst="ellipse">
            <a:avLst/>
          </a:prstGeom>
          <a:solidFill>
            <a:schemeClr val="tx1">
              <a:alpha val="990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t>1x</a:t>
            </a:r>
          </a:p>
        </p:txBody>
      </p:sp>
      <p:sp>
        <p:nvSpPr>
          <p:cNvPr id="5" name="Triangle 4">
            <a:extLst>
              <a:ext uri="{FF2B5EF4-FFF2-40B4-BE49-F238E27FC236}">
                <a16:creationId xmlns:a16="http://schemas.microsoft.com/office/drawing/2014/main" id="{7A614905-4051-E941-A4E9-7549B7907A9B}"/>
              </a:ext>
            </a:extLst>
          </p:cNvPr>
          <p:cNvSpPr/>
          <p:nvPr/>
        </p:nvSpPr>
        <p:spPr>
          <a:xfrm flipV="1">
            <a:off x="5532436"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6E6B1A-D3E8-B251-9381-C3451E976669}"/>
              </a:ext>
            </a:extLst>
          </p:cNvPr>
          <p:cNvSpPr>
            <a:spLocks noChangeArrowheads="1"/>
          </p:cNvSpPr>
          <p:nvPr/>
        </p:nvSpPr>
        <p:spPr bwMode="invGray">
          <a:xfrm>
            <a:off x="5644916" y="3321541"/>
            <a:ext cx="1737360" cy="594531"/>
          </a:xfrm>
          <a:prstGeom prst="rect">
            <a:avLst/>
          </a:prstGeom>
          <a:solidFill>
            <a:srgbClr val="788EAC">
              <a:alpha val="20000"/>
            </a:srgb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SC </a:t>
            </a:r>
            <a:r>
              <a:rPr lang="en-US" sz="1200" b="1" dirty="0" err="1">
                <a:solidFill>
                  <a:srgbClr val="000000"/>
                </a:solidFill>
                <a:latin typeface="Arial"/>
                <a:cs typeface="Arial"/>
              </a:rPr>
              <a:t>Lenacapavir</a:t>
            </a:r>
            <a:r>
              <a:rPr lang="en-US" sz="1200" b="1" dirty="0">
                <a:solidFill>
                  <a:srgbClr val="000000"/>
                </a:solidFill>
                <a:latin typeface="Arial"/>
                <a:cs typeface="Arial"/>
              </a:rPr>
              <a:t> Q6M </a:t>
            </a:r>
            <a:br>
              <a:rPr lang="en-US" sz="1200" b="1" dirty="0">
                <a:solidFill>
                  <a:srgbClr val="000000"/>
                </a:solidFill>
                <a:latin typeface="Arial"/>
                <a:cs typeface="Arial"/>
              </a:rPr>
            </a:br>
            <a:r>
              <a:rPr lang="en-US" sz="12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36 )</a:t>
            </a:r>
          </a:p>
        </p:txBody>
      </p:sp>
      <p:sp>
        <p:nvSpPr>
          <p:cNvPr id="27" name="Rectangle 26">
            <a:extLst>
              <a:ext uri="{FF2B5EF4-FFF2-40B4-BE49-F238E27FC236}">
                <a16:creationId xmlns:a16="http://schemas.microsoft.com/office/drawing/2014/main" id="{AE7A4E6F-8F44-5156-8B68-27E01AFE7DA3}"/>
              </a:ext>
            </a:extLst>
          </p:cNvPr>
          <p:cNvSpPr>
            <a:spLocks noChangeArrowheads="1"/>
          </p:cNvSpPr>
          <p:nvPr/>
        </p:nvSpPr>
        <p:spPr bwMode="invGray">
          <a:xfrm>
            <a:off x="4009872" y="3315620"/>
            <a:ext cx="1476205" cy="594531"/>
          </a:xfrm>
          <a:prstGeom prst="rect">
            <a:avLst/>
          </a:prstGeom>
          <a:solidFill>
            <a:srgbClr val="788EAC">
              <a:alpha val="20000"/>
            </a:srgb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100" baseline="30000" dirty="0">
                <a:solidFill>
                  <a:srgbClr val="000000"/>
                </a:solidFill>
                <a:latin typeface="Arial"/>
                <a:cs typeface="Arial"/>
              </a:rPr>
              <a:t>^</a:t>
            </a: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a:t>
            </a:r>
            <a:br>
              <a:rPr lang="en-US" sz="1200" b="1" dirty="0">
                <a:solidFill>
                  <a:srgbClr val="000000"/>
                </a:solidFill>
                <a:latin typeface="Arial"/>
                <a:cs typeface="Arial"/>
              </a:rPr>
            </a:br>
            <a:r>
              <a:rPr lang="en-US" sz="1200" b="1" dirty="0">
                <a:solidFill>
                  <a:srgbClr val="000000"/>
                </a:solidFill>
                <a:latin typeface="Arial"/>
                <a:cs typeface="Arial"/>
              </a:rPr>
              <a:t>+ OBT</a:t>
            </a:r>
            <a:br>
              <a:rPr lang="en-US" sz="1200" b="1" dirty="0">
                <a:solidFill>
                  <a:srgbClr val="000000"/>
                </a:solidFill>
                <a:latin typeface="Arial"/>
                <a:cs typeface="Arial"/>
              </a:rPr>
            </a:br>
            <a:r>
              <a:rPr lang="en-US" sz="1100" dirty="0">
                <a:solidFill>
                  <a:srgbClr val="000000"/>
                </a:solidFill>
                <a:latin typeface="Arial"/>
                <a:cs typeface="Arial"/>
              </a:rPr>
              <a:t>(n = 36)</a:t>
            </a:r>
          </a:p>
        </p:txBody>
      </p:sp>
      <p:sp>
        <p:nvSpPr>
          <p:cNvPr id="28" name="Rectangle 21">
            <a:extLst>
              <a:ext uri="{FF2B5EF4-FFF2-40B4-BE49-F238E27FC236}">
                <a16:creationId xmlns:a16="http://schemas.microsoft.com/office/drawing/2014/main" id="{941B0A2F-AE98-4384-ED14-14955E1534E8}"/>
              </a:ext>
            </a:extLst>
          </p:cNvPr>
          <p:cNvSpPr>
            <a:spLocks noChangeArrowheads="1"/>
          </p:cNvSpPr>
          <p:nvPr/>
        </p:nvSpPr>
        <p:spPr bwMode="invGray">
          <a:xfrm>
            <a:off x="5643899" y="2428495"/>
            <a:ext cx="1490867"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square" lIns="68573" tIns="34286" rIns="68573" bIns="34286" anchor="ctr"/>
          <a:lstStyle/>
          <a:p>
            <a:pPr algn="ctr">
              <a:defRPr/>
            </a:pPr>
            <a:r>
              <a:rPr lang="en-US" sz="1200" baseline="30000" dirty="0">
                <a:solidFill>
                  <a:srgbClr val="000000"/>
                </a:solidFill>
                <a:latin typeface="Arial"/>
                <a:cs typeface="Arial"/>
              </a:rPr>
              <a:t>^</a:t>
            </a: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 OBT</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29" name="Rectangle 21">
            <a:extLst>
              <a:ext uri="{FF2B5EF4-FFF2-40B4-BE49-F238E27FC236}">
                <a16:creationId xmlns:a16="http://schemas.microsoft.com/office/drawing/2014/main" id="{A97A8F97-1DED-7A07-0D80-82DE4C203D57}"/>
              </a:ext>
            </a:extLst>
          </p:cNvPr>
          <p:cNvSpPr>
            <a:spLocks noChangeArrowheads="1"/>
          </p:cNvSpPr>
          <p:nvPr/>
        </p:nvSpPr>
        <p:spPr bwMode="invGray">
          <a:xfrm>
            <a:off x="7245059" y="2428495"/>
            <a:ext cx="1645920"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square" lIns="68573" tIns="34286" rIns="68573" bIns="34286" anchor="ctr"/>
          <a:lstStyle/>
          <a:p>
            <a:pPr algn="ctr">
              <a:defRPr/>
            </a:pPr>
            <a:r>
              <a:rPr lang="en-US" sz="1100" b="1" dirty="0">
                <a:solidFill>
                  <a:srgbClr val="000000"/>
                </a:solidFill>
                <a:latin typeface="Arial"/>
                <a:cs typeface="Arial"/>
              </a:rPr>
              <a:t>SC </a:t>
            </a:r>
            <a:r>
              <a:rPr lang="en-US" sz="1100" b="1" dirty="0" err="1">
                <a:solidFill>
                  <a:srgbClr val="000000"/>
                </a:solidFill>
                <a:latin typeface="Arial"/>
                <a:cs typeface="Arial"/>
              </a:rPr>
              <a:t>Lenacapavir</a:t>
            </a:r>
            <a:r>
              <a:rPr lang="en-US" sz="1100" b="1" dirty="0">
                <a:solidFill>
                  <a:srgbClr val="000000"/>
                </a:solidFill>
                <a:latin typeface="Arial"/>
                <a:cs typeface="Arial"/>
              </a:rPr>
              <a:t> Q6M </a:t>
            </a:r>
            <a:br>
              <a:rPr lang="en-US" sz="1100" b="1" dirty="0">
                <a:solidFill>
                  <a:srgbClr val="000000"/>
                </a:solidFill>
                <a:latin typeface="Arial"/>
                <a:cs typeface="Arial"/>
              </a:rPr>
            </a:br>
            <a:r>
              <a:rPr lang="en-US" sz="11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3" name="Rectangle 2">
            <a:extLst>
              <a:ext uri="{FF2B5EF4-FFF2-40B4-BE49-F238E27FC236}">
                <a16:creationId xmlns:a16="http://schemas.microsoft.com/office/drawing/2014/main" id="{A0AA8EF6-9CCD-49C6-D5FC-C57B3D9D040D}"/>
              </a:ext>
            </a:extLst>
          </p:cNvPr>
          <p:cNvSpPr>
            <a:spLocks noChangeArrowheads="1"/>
          </p:cNvSpPr>
          <p:nvPr/>
        </p:nvSpPr>
        <p:spPr bwMode="invGray">
          <a:xfrm>
            <a:off x="3962249" y="4280156"/>
            <a:ext cx="5095552" cy="53847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wrap="square" lIns="68573" tIns="34286" rIns="68573" bIns="34286" anchor="ctr"/>
          <a:lstStyle/>
          <a:p>
            <a:pPr>
              <a:spcBef>
                <a:spcPts val="600"/>
              </a:spcBef>
              <a:defRPr/>
            </a:pPr>
            <a:r>
              <a:rPr lang="en-US" sz="1000" dirty="0">
                <a:solidFill>
                  <a:srgbClr val="000000"/>
                </a:solidFill>
                <a:latin typeface="Arial"/>
                <a:cs typeface="Arial"/>
              </a:rPr>
              <a:t>*Oral </a:t>
            </a:r>
            <a:r>
              <a:rPr lang="en-US" sz="1000" dirty="0" err="1">
                <a:solidFill>
                  <a:srgbClr val="000000"/>
                </a:solidFill>
                <a:latin typeface="Arial"/>
                <a:cs typeface="Arial"/>
              </a:rPr>
              <a:t>lenacapavir</a:t>
            </a:r>
            <a:r>
              <a:rPr lang="en-US" sz="1000" dirty="0">
                <a:solidFill>
                  <a:srgbClr val="000000"/>
                </a:solidFill>
                <a:latin typeface="Arial"/>
                <a:cs typeface="Arial"/>
              </a:rPr>
              <a:t> = 600 mg days 1 and 2, 300 mg day 8</a:t>
            </a:r>
            <a:br>
              <a:rPr lang="en-US" sz="1000" dirty="0">
                <a:solidFill>
                  <a:srgbClr val="000000"/>
                </a:solidFill>
                <a:latin typeface="Arial"/>
                <a:cs typeface="Arial"/>
              </a:rPr>
            </a:br>
            <a:r>
              <a:rPr lang="en-US" sz="1000" baseline="30000" dirty="0">
                <a:solidFill>
                  <a:srgbClr val="000000"/>
                </a:solidFill>
                <a:latin typeface="Arial"/>
                <a:cs typeface="Arial"/>
              </a:rPr>
              <a:t>^</a:t>
            </a:r>
            <a:r>
              <a:rPr lang="en-US" sz="1000" dirty="0">
                <a:solidFill>
                  <a:srgbClr val="000000"/>
                </a:solidFill>
                <a:latin typeface="Arial"/>
                <a:cs typeface="Arial"/>
              </a:rPr>
              <a:t>Oral </a:t>
            </a:r>
            <a:r>
              <a:rPr lang="en-US" sz="1000" dirty="0" err="1">
                <a:solidFill>
                  <a:srgbClr val="000000"/>
                </a:solidFill>
                <a:latin typeface="Arial"/>
                <a:cs typeface="Arial"/>
              </a:rPr>
              <a:t>lenacapavir</a:t>
            </a:r>
            <a:r>
              <a:rPr lang="en-US" sz="1000" dirty="0">
                <a:solidFill>
                  <a:srgbClr val="000000"/>
                </a:solidFill>
                <a:latin typeface="Arial"/>
                <a:cs typeface="Arial"/>
              </a:rPr>
              <a:t> = 600 mg days 15 and 16, 300 mg day 22</a:t>
            </a:r>
            <a:br>
              <a:rPr lang="en-US" sz="1000" dirty="0">
                <a:solidFill>
                  <a:srgbClr val="000000"/>
                </a:solidFill>
                <a:latin typeface="Arial"/>
                <a:cs typeface="Arial"/>
              </a:rPr>
            </a:br>
            <a:r>
              <a:rPr lang="en-US" sz="1000" dirty="0">
                <a:solidFill>
                  <a:srgbClr val="000000"/>
                </a:solidFill>
                <a:latin typeface="Arial"/>
                <a:cs typeface="Arial"/>
              </a:rPr>
              <a:t>SC </a:t>
            </a:r>
            <a:r>
              <a:rPr lang="en-US" sz="1000" dirty="0" err="1">
                <a:solidFill>
                  <a:srgbClr val="000000"/>
                </a:solidFill>
                <a:latin typeface="Arial"/>
                <a:cs typeface="Arial"/>
              </a:rPr>
              <a:t>Lenacapavir</a:t>
            </a:r>
            <a:r>
              <a:rPr lang="en-US" sz="1000" dirty="0">
                <a:solidFill>
                  <a:srgbClr val="000000"/>
                </a:solidFill>
                <a:latin typeface="Arial"/>
                <a:cs typeface="Arial"/>
              </a:rPr>
              <a:t> = 927 mg every 6 months</a:t>
            </a:r>
          </a:p>
        </p:txBody>
      </p:sp>
      <p:sp>
        <p:nvSpPr>
          <p:cNvPr id="4" name="Right Arrow 3">
            <a:extLst>
              <a:ext uri="{FF2B5EF4-FFF2-40B4-BE49-F238E27FC236}">
                <a16:creationId xmlns:a16="http://schemas.microsoft.com/office/drawing/2014/main" id="{87D186F2-9369-1B96-36E3-05D9AFD6CD93}"/>
              </a:ext>
            </a:extLst>
          </p:cNvPr>
          <p:cNvSpPr/>
          <p:nvPr/>
        </p:nvSpPr>
        <p:spPr>
          <a:xfrm>
            <a:off x="5486077" y="1972640"/>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D425FF59-6636-F0B0-6F75-D4BCA342F44C}"/>
              </a:ext>
            </a:extLst>
          </p:cNvPr>
          <p:cNvSpPr/>
          <p:nvPr/>
        </p:nvSpPr>
        <p:spPr>
          <a:xfrm>
            <a:off x="5486077" y="2679223"/>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B6ED9036-0846-A31E-2D6B-22032C23AD4F}"/>
              </a:ext>
            </a:extLst>
          </p:cNvPr>
          <p:cNvSpPr/>
          <p:nvPr/>
        </p:nvSpPr>
        <p:spPr>
          <a:xfrm>
            <a:off x="5486077" y="3545131"/>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D81BA8C7-A48B-E4A1-9A08-0F6C22158DA1}"/>
              </a:ext>
            </a:extLst>
          </p:cNvPr>
          <p:cNvSpPr/>
          <p:nvPr/>
        </p:nvSpPr>
        <p:spPr>
          <a:xfrm>
            <a:off x="7134766" y="2679223"/>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900B49-9AD5-0B93-825B-CE8C41028BEC}"/>
              </a:ext>
            </a:extLst>
          </p:cNvPr>
          <p:cNvSpPr>
            <a:spLocks noChangeArrowheads="1"/>
          </p:cNvSpPr>
          <p:nvPr/>
        </p:nvSpPr>
        <p:spPr bwMode="invGray">
          <a:xfrm>
            <a:off x="107204" y="1714868"/>
            <a:ext cx="3488223" cy="1353708"/>
          </a:xfrm>
          <a:prstGeom prst="rect">
            <a:avLst/>
          </a:prstGeom>
          <a:solidFill>
            <a:srgbClr val="7F6000">
              <a:alpha val="14000"/>
            </a:srgbClr>
          </a:solidFill>
          <a:ln w="19050" cap="flat" cmpd="sng" algn="ctr">
            <a:noFill/>
            <a:prstDash val="solid"/>
            <a:miter lim="800000"/>
            <a:headEnd type="none" w="med" len="med"/>
            <a:tailEnd type="none" w="med" len="med"/>
          </a:ln>
          <a:effectLst/>
        </p:spPr>
        <p:txBody>
          <a:bodyPr wrap="square" lIns="91440" tIns="91440" rIns="68573" bIns="34286" anchor="t"/>
          <a:lstStyle/>
          <a:p>
            <a:pPr>
              <a:defRPr/>
            </a:pPr>
            <a:r>
              <a:rPr lang="en-US" sz="1200" b="1" dirty="0">
                <a:solidFill>
                  <a:srgbClr val="000000"/>
                </a:solidFill>
                <a:latin typeface="Arial"/>
                <a:cs typeface="Arial"/>
              </a:rPr>
              <a:t>Cohort 1 (Randomized, Stable Viremia)</a:t>
            </a:r>
          </a:p>
          <a:p>
            <a:pPr marL="80010" indent="-80010">
              <a:spcBef>
                <a:spcPts val="1200"/>
              </a:spcBef>
              <a:buClr>
                <a:srgbClr val="0070C0"/>
              </a:buClr>
              <a:buFont typeface="Arial" panose="020B0604020202020204" pitchFamily="34" charset="0"/>
              <a:buChar char="•"/>
              <a:defRPr/>
            </a:pPr>
            <a:r>
              <a:rPr lang="en-US" sz="1200" dirty="0">
                <a:solidFill>
                  <a:srgbClr val="000000"/>
                </a:solidFill>
                <a:latin typeface="Arial"/>
                <a:cs typeface="Arial"/>
              </a:rPr>
              <a:t>First 36 participants with:</a:t>
            </a:r>
            <a:br>
              <a:rPr lang="en-US" sz="1200" dirty="0">
                <a:solidFill>
                  <a:srgbClr val="000000"/>
                </a:solidFill>
                <a:latin typeface="Arial"/>
                <a:cs typeface="Arial"/>
              </a:rPr>
            </a:br>
            <a:r>
              <a:rPr lang="en-US" sz="1200" dirty="0">
                <a:solidFill>
                  <a:srgbClr val="0070C0"/>
                </a:solidFill>
                <a:latin typeface="Arial"/>
                <a:cs typeface="Arial"/>
              </a:rPr>
              <a:t>- </a:t>
            </a:r>
            <a:r>
              <a:rPr lang="en-US" sz="1200" dirty="0">
                <a:solidFill>
                  <a:srgbClr val="000000"/>
                </a:solidFill>
                <a:latin typeface="Arial"/>
                <a:cs typeface="Arial"/>
              </a:rPr>
              <a:t>HIV RNA decrease &lt;0.5 log between the</a:t>
            </a:r>
            <a:br>
              <a:rPr lang="en-US" sz="1200" dirty="0">
                <a:solidFill>
                  <a:srgbClr val="000000"/>
                </a:solidFill>
                <a:latin typeface="Arial"/>
                <a:cs typeface="Arial"/>
              </a:rPr>
            </a:br>
            <a:r>
              <a:rPr lang="en-US" sz="1200" dirty="0">
                <a:solidFill>
                  <a:srgbClr val="000000"/>
                </a:solidFill>
                <a:latin typeface="Arial"/>
                <a:cs typeface="Arial"/>
              </a:rPr>
              <a:t>  screening and cohort-selection visits </a:t>
            </a:r>
            <a:br>
              <a:rPr lang="en-US" sz="1200" dirty="0">
                <a:solidFill>
                  <a:srgbClr val="000000"/>
                </a:solidFill>
                <a:latin typeface="Arial"/>
                <a:cs typeface="Arial"/>
              </a:rPr>
            </a:br>
            <a:r>
              <a:rPr lang="en-US" sz="1200" dirty="0">
                <a:solidFill>
                  <a:srgbClr val="000000"/>
                </a:solidFill>
                <a:latin typeface="Arial"/>
                <a:cs typeface="Arial"/>
              </a:rPr>
              <a:t>       </a:t>
            </a:r>
            <a:r>
              <a:rPr lang="en-US" sz="1200" i="1" dirty="0">
                <a:solidFill>
                  <a:srgbClr val="000000"/>
                </a:solidFill>
                <a:latin typeface="Arial"/>
                <a:cs typeface="Arial"/>
              </a:rPr>
              <a:t>and</a:t>
            </a:r>
            <a:br>
              <a:rPr lang="en-US" sz="1200" i="1" dirty="0">
                <a:solidFill>
                  <a:srgbClr val="000000"/>
                </a:solidFill>
                <a:latin typeface="Arial"/>
                <a:cs typeface="Arial"/>
              </a:rPr>
            </a:br>
            <a:r>
              <a:rPr lang="en-US" sz="1200" i="1" dirty="0">
                <a:solidFill>
                  <a:srgbClr val="0070C0"/>
                </a:solidFill>
                <a:latin typeface="Arial"/>
                <a:cs typeface="Arial"/>
              </a:rPr>
              <a:t>-</a:t>
            </a:r>
            <a:r>
              <a:rPr lang="en-US" sz="1200" i="1" dirty="0">
                <a:solidFill>
                  <a:srgbClr val="000000"/>
                </a:solidFill>
                <a:latin typeface="Arial"/>
                <a:cs typeface="Arial"/>
              </a:rPr>
              <a:t> </a:t>
            </a:r>
            <a:r>
              <a:rPr lang="en-US" sz="1200" dirty="0">
                <a:solidFill>
                  <a:srgbClr val="000000"/>
                </a:solidFill>
                <a:latin typeface="Arial"/>
                <a:cs typeface="Arial"/>
              </a:rPr>
              <a:t>HIV-1 RNA ≥ 400 copies/mL during screening</a:t>
            </a:r>
          </a:p>
        </p:txBody>
      </p:sp>
      <p:sp>
        <p:nvSpPr>
          <p:cNvPr id="19" name="TextBox 9">
            <a:extLst>
              <a:ext uri="{FF2B5EF4-FFF2-40B4-BE49-F238E27FC236}">
                <a16:creationId xmlns:a16="http://schemas.microsoft.com/office/drawing/2014/main" id="{AA62AB62-93F5-0D15-31EB-9A2AC239149E}"/>
              </a:ext>
            </a:extLst>
          </p:cNvPr>
          <p:cNvSpPr txBox="1">
            <a:spLocks noChangeArrowheads="1"/>
          </p:cNvSpPr>
          <p:nvPr/>
        </p:nvSpPr>
        <p:spPr bwMode="auto">
          <a:xfrm>
            <a:off x="3726642" y="1028191"/>
            <a:ext cx="5533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Day 1</a:t>
            </a:r>
          </a:p>
        </p:txBody>
      </p:sp>
      <p:sp>
        <p:nvSpPr>
          <p:cNvPr id="20" name="Triangle 19">
            <a:extLst>
              <a:ext uri="{FF2B5EF4-FFF2-40B4-BE49-F238E27FC236}">
                <a16:creationId xmlns:a16="http://schemas.microsoft.com/office/drawing/2014/main" id="{C4ADFEC5-0286-FCC8-506F-201924F9BB18}"/>
              </a:ext>
            </a:extLst>
          </p:cNvPr>
          <p:cNvSpPr/>
          <p:nvPr/>
        </p:nvSpPr>
        <p:spPr>
          <a:xfrm flipV="1">
            <a:off x="3953018"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22">
            <a:extLst>
              <a:ext uri="{FF2B5EF4-FFF2-40B4-BE49-F238E27FC236}">
                <a16:creationId xmlns:a16="http://schemas.microsoft.com/office/drawing/2014/main" id="{0467F627-94C1-491C-82AE-48B95601F09B}"/>
              </a:ext>
            </a:extLst>
          </p:cNvPr>
          <p:cNvSpPr>
            <a:spLocks noChangeAspect="1" noChangeShapeType="1"/>
          </p:cNvSpPr>
          <p:nvPr/>
        </p:nvSpPr>
        <p:spPr bwMode="auto">
          <a:xfrm rot="20430663">
            <a:off x="3658847" y="2366800"/>
            <a:ext cx="266002" cy="4258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32" name="Rectangle 31">
            <a:extLst>
              <a:ext uri="{FF2B5EF4-FFF2-40B4-BE49-F238E27FC236}">
                <a16:creationId xmlns:a16="http://schemas.microsoft.com/office/drawing/2014/main" id="{84C64FEF-67E6-A74A-C7FD-E9D34EC78736}"/>
              </a:ext>
            </a:extLst>
          </p:cNvPr>
          <p:cNvSpPr>
            <a:spLocks noChangeArrowheads="1"/>
          </p:cNvSpPr>
          <p:nvPr/>
        </p:nvSpPr>
        <p:spPr bwMode="invGray">
          <a:xfrm>
            <a:off x="107204" y="3218087"/>
            <a:ext cx="3488223" cy="1453836"/>
          </a:xfrm>
          <a:prstGeom prst="rect">
            <a:avLst/>
          </a:prstGeom>
          <a:solidFill>
            <a:srgbClr val="788EAC">
              <a:alpha val="14000"/>
            </a:srgbClr>
          </a:solidFill>
          <a:ln w="19050" cap="flat" cmpd="sng" algn="ctr">
            <a:noFill/>
            <a:prstDash val="solid"/>
            <a:miter lim="800000"/>
            <a:headEnd type="none" w="med" len="med"/>
            <a:tailEnd type="none" w="med" len="med"/>
          </a:ln>
          <a:effectLst/>
        </p:spPr>
        <p:txBody>
          <a:bodyPr wrap="square" lIns="91440" tIns="91440" rIns="68573" bIns="34286" anchor="t"/>
          <a:lstStyle/>
          <a:p>
            <a:pPr>
              <a:defRPr/>
            </a:pPr>
            <a:r>
              <a:rPr lang="en-US" sz="1200" b="1" dirty="0">
                <a:solidFill>
                  <a:srgbClr val="000000"/>
                </a:solidFill>
                <a:latin typeface="Arial"/>
                <a:cs typeface="Arial"/>
              </a:rPr>
              <a:t>Cohort 2 (Nonrandomized, Reduced Viremia)</a:t>
            </a:r>
          </a:p>
          <a:p>
            <a:pPr marL="80010" indent="-80010">
              <a:spcBef>
                <a:spcPts val="1200"/>
              </a:spcBef>
              <a:buClr>
                <a:srgbClr val="0070C0"/>
              </a:buClr>
              <a:buFont typeface="Arial" panose="020B0604020202020204" pitchFamily="34" charset="0"/>
              <a:buChar char="•"/>
              <a:defRPr/>
            </a:pPr>
            <a:r>
              <a:rPr lang="en-US" sz="1200" dirty="0">
                <a:solidFill>
                  <a:srgbClr val="000000"/>
                </a:solidFill>
                <a:latin typeface="Arial"/>
                <a:cs typeface="Arial"/>
              </a:rPr>
              <a:t>Participants with:</a:t>
            </a:r>
            <a:br>
              <a:rPr lang="en-US" sz="1200" dirty="0">
                <a:solidFill>
                  <a:srgbClr val="000000"/>
                </a:solidFill>
                <a:latin typeface="Arial"/>
                <a:cs typeface="Arial"/>
              </a:rPr>
            </a:br>
            <a:r>
              <a:rPr lang="en-US" sz="1200" dirty="0">
                <a:solidFill>
                  <a:srgbClr val="0070C0"/>
                </a:solidFill>
                <a:latin typeface="Arial"/>
                <a:cs typeface="Arial"/>
              </a:rPr>
              <a:t>- </a:t>
            </a:r>
            <a:r>
              <a:rPr lang="en-US" sz="1200" dirty="0">
                <a:solidFill>
                  <a:srgbClr val="000000"/>
                </a:solidFill>
                <a:latin typeface="Arial"/>
                <a:cs typeface="Arial"/>
              </a:rPr>
              <a:t>HIV RNA decrease ≥0.5 log between the</a:t>
            </a:r>
            <a:br>
              <a:rPr lang="en-US" sz="1200" dirty="0">
                <a:solidFill>
                  <a:srgbClr val="000000"/>
                </a:solidFill>
                <a:latin typeface="Arial"/>
                <a:cs typeface="Arial"/>
              </a:rPr>
            </a:br>
            <a:r>
              <a:rPr lang="en-US" sz="1200" dirty="0">
                <a:solidFill>
                  <a:srgbClr val="000000"/>
                </a:solidFill>
                <a:latin typeface="Arial"/>
                <a:cs typeface="Arial"/>
              </a:rPr>
              <a:t>  screening and cohort-selection visits </a:t>
            </a:r>
            <a:br>
              <a:rPr lang="en-US" sz="1200" dirty="0">
                <a:solidFill>
                  <a:srgbClr val="000000"/>
                </a:solidFill>
                <a:latin typeface="Arial"/>
                <a:cs typeface="Arial"/>
              </a:rPr>
            </a:br>
            <a:r>
              <a:rPr lang="en-US" sz="1200" dirty="0">
                <a:solidFill>
                  <a:srgbClr val="000000"/>
                </a:solidFill>
                <a:latin typeface="Arial"/>
                <a:cs typeface="Arial"/>
              </a:rPr>
              <a:t>       </a:t>
            </a:r>
            <a:r>
              <a:rPr lang="en-US" sz="1200" i="1" dirty="0">
                <a:solidFill>
                  <a:srgbClr val="000000"/>
                </a:solidFill>
                <a:latin typeface="Arial"/>
                <a:cs typeface="Arial"/>
              </a:rPr>
              <a:t>or</a:t>
            </a:r>
            <a:br>
              <a:rPr lang="en-US" sz="1200" i="1" dirty="0">
                <a:solidFill>
                  <a:srgbClr val="000000"/>
                </a:solidFill>
                <a:latin typeface="Arial"/>
                <a:cs typeface="Arial"/>
              </a:rPr>
            </a:br>
            <a:r>
              <a:rPr lang="en-US" sz="1200" i="1" dirty="0">
                <a:solidFill>
                  <a:srgbClr val="0070C0"/>
                </a:solidFill>
                <a:latin typeface="Arial"/>
                <a:cs typeface="Arial"/>
              </a:rPr>
              <a:t>-</a:t>
            </a:r>
            <a:r>
              <a:rPr lang="en-US" sz="1200" i="1" dirty="0">
                <a:solidFill>
                  <a:srgbClr val="000000"/>
                </a:solidFill>
                <a:latin typeface="Arial"/>
                <a:cs typeface="Arial"/>
              </a:rPr>
              <a:t> </a:t>
            </a:r>
            <a:r>
              <a:rPr lang="en-US" sz="1200" dirty="0">
                <a:solidFill>
                  <a:srgbClr val="000000"/>
                </a:solidFill>
                <a:latin typeface="Arial"/>
                <a:cs typeface="Arial"/>
              </a:rPr>
              <a:t>HIV-1 RNA &lt;400 copies/mL during screening</a:t>
            </a:r>
          </a:p>
        </p:txBody>
      </p:sp>
      <p:sp>
        <p:nvSpPr>
          <p:cNvPr id="33" name="TextBox 9">
            <a:extLst>
              <a:ext uri="{FF2B5EF4-FFF2-40B4-BE49-F238E27FC236}">
                <a16:creationId xmlns:a16="http://schemas.microsoft.com/office/drawing/2014/main" id="{1FDF1FE9-1070-56DC-CC0E-5295AB2759D3}"/>
              </a:ext>
            </a:extLst>
          </p:cNvPr>
          <p:cNvSpPr txBox="1">
            <a:spLocks noChangeArrowheads="1"/>
          </p:cNvSpPr>
          <p:nvPr/>
        </p:nvSpPr>
        <p:spPr bwMode="auto">
          <a:xfrm>
            <a:off x="8423335" y="1028191"/>
            <a:ext cx="7409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Week 52</a:t>
            </a:r>
          </a:p>
        </p:txBody>
      </p:sp>
      <p:sp>
        <p:nvSpPr>
          <p:cNvPr id="34" name="Triangle 33">
            <a:extLst>
              <a:ext uri="{FF2B5EF4-FFF2-40B4-BE49-F238E27FC236}">
                <a16:creationId xmlns:a16="http://schemas.microsoft.com/office/drawing/2014/main" id="{4C4F0898-45AD-2F1B-1203-E0C909247BD5}"/>
              </a:ext>
            </a:extLst>
          </p:cNvPr>
          <p:cNvSpPr/>
          <p:nvPr/>
        </p:nvSpPr>
        <p:spPr>
          <a:xfrm flipV="1">
            <a:off x="8809032"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ne 22">
            <a:extLst>
              <a:ext uri="{FF2B5EF4-FFF2-40B4-BE49-F238E27FC236}">
                <a16:creationId xmlns:a16="http://schemas.microsoft.com/office/drawing/2014/main" id="{E5F7F81E-55D1-155C-FDAD-F3B37FC9A9AE}"/>
              </a:ext>
            </a:extLst>
          </p:cNvPr>
          <p:cNvSpPr>
            <a:spLocks noChangeShapeType="1"/>
          </p:cNvSpPr>
          <p:nvPr/>
        </p:nvSpPr>
        <p:spPr bwMode="auto">
          <a:xfrm rot="3600000" flipV="1">
            <a:off x="3687134" y="3481834"/>
            <a:ext cx="183410" cy="31767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1" name="TextBox 9">
            <a:extLst>
              <a:ext uri="{FF2B5EF4-FFF2-40B4-BE49-F238E27FC236}">
                <a16:creationId xmlns:a16="http://schemas.microsoft.com/office/drawing/2014/main" id="{6E30037F-08A3-CC06-E444-9117792AEB5E}"/>
              </a:ext>
            </a:extLst>
          </p:cNvPr>
          <p:cNvSpPr txBox="1">
            <a:spLocks noChangeArrowheads="1"/>
          </p:cNvSpPr>
          <p:nvPr/>
        </p:nvSpPr>
        <p:spPr bwMode="auto">
          <a:xfrm>
            <a:off x="120038" y="1314454"/>
            <a:ext cx="3462553" cy="261610"/>
          </a:xfrm>
          <a:prstGeom prst="rect">
            <a:avLst/>
          </a:prstGeom>
          <a:solidFill>
            <a:schemeClr val="bg1">
              <a:lumMod val="85000"/>
              <a:alpha val="90000"/>
            </a:schemeClr>
          </a:solidFill>
          <a:ln>
            <a:noFill/>
          </a:ln>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b="1" dirty="0">
                <a:latin typeface="Arial" panose="020B0604020202020204" pitchFamily="34" charset="0"/>
              </a:rPr>
              <a:t>Study Cohorts</a:t>
            </a:r>
          </a:p>
        </p:txBody>
      </p:sp>
    </p:spTree>
    <p:extLst>
      <p:ext uri="{BB962C8B-B14F-4D97-AF65-F5344CB8AC3E}">
        <p14:creationId xmlns:p14="http://schemas.microsoft.com/office/powerpoint/2010/main" val="29034157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dirty="0">
                <a:latin typeface="Arial" pitchFamily="22" charset="0"/>
              </a:rPr>
              <a:t>Baseline to Day 15 Change in HIV RNA Level (Functional Monotherapy in Randomized Cohort)</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graphicFrame>
        <p:nvGraphicFramePr>
          <p:cNvPr id="6" name="Chart 5"/>
          <p:cNvGraphicFramePr>
            <a:graphicFrameLocks/>
          </p:cNvGraphicFramePr>
          <p:nvPr>
            <p:extLst>
              <p:ext uri="{D42A27DB-BD31-4B8C-83A1-F6EECF244321}">
                <p14:modId xmlns:p14="http://schemas.microsoft.com/office/powerpoint/2010/main" val="247130774"/>
              </p:ext>
            </p:extLst>
          </p:nvPr>
        </p:nvGraphicFramePr>
        <p:xfrm>
          <a:off x="637836" y="1398038"/>
          <a:ext cx="79552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a:extLst>
              <a:ext uri="{FF2B5EF4-FFF2-40B4-BE49-F238E27FC236}">
                <a16:creationId xmlns:a16="http://schemas.microsoft.com/office/drawing/2014/main" id="{75A8D225-EB5A-A813-5944-609A6C850B7A}"/>
              </a:ext>
            </a:extLst>
          </p:cNvPr>
          <p:cNvSpPr/>
          <p:nvPr/>
        </p:nvSpPr>
        <p:spPr>
          <a:xfrm>
            <a:off x="4738422" y="2653664"/>
            <a:ext cx="914400" cy="274320"/>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 &lt; 0.001</a:t>
            </a:r>
          </a:p>
        </p:txBody>
      </p:sp>
    </p:spTree>
    <p:extLst>
      <p:ext uri="{BB962C8B-B14F-4D97-AF65-F5344CB8AC3E}">
        <p14:creationId xmlns:p14="http://schemas.microsoft.com/office/powerpoint/2010/main" val="178098057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172008942"/>
              </p:ext>
            </p:extLst>
          </p:nvPr>
        </p:nvGraphicFramePr>
        <p:xfrm>
          <a:off x="596274" y="1384184"/>
          <a:ext cx="79552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sz="1400" dirty="0">
                <a:latin typeface="Arial" pitchFamily="22" charset="0"/>
              </a:rPr>
              <a:t>Decrease in HIV RNA Level of ≥0.5 log at Day 15 (Functional Monotherapy in Randomized Cohort)</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 name="Rounded Rectangle 3">
            <a:extLst>
              <a:ext uri="{FF2B5EF4-FFF2-40B4-BE49-F238E27FC236}">
                <a16:creationId xmlns:a16="http://schemas.microsoft.com/office/drawing/2014/main" id="{AE032965-20B9-A191-EBF4-6E8959CB625B}"/>
              </a:ext>
            </a:extLst>
          </p:cNvPr>
          <p:cNvSpPr/>
          <p:nvPr/>
        </p:nvSpPr>
        <p:spPr>
          <a:xfrm>
            <a:off x="4717641" y="1616734"/>
            <a:ext cx="914400" cy="274320"/>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 &lt; 0.001</a:t>
            </a:r>
          </a:p>
        </p:txBody>
      </p:sp>
      <p:sp>
        <p:nvSpPr>
          <p:cNvPr id="5" name="Rectangle 4">
            <a:extLst>
              <a:ext uri="{FF2B5EF4-FFF2-40B4-BE49-F238E27FC236}">
                <a16:creationId xmlns:a16="http://schemas.microsoft.com/office/drawing/2014/main" id="{4B9CD162-0BC5-979C-90D4-D90B6869DC77}"/>
              </a:ext>
            </a:extLst>
          </p:cNvPr>
          <p:cNvSpPr/>
          <p:nvPr/>
        </p:nvSpPr>
        <p:spPr>
          <a:xfrm>
            <a:off x="3031125" y="3991945"/>
            <a:ext cx="6858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21/24</a:t>
            </a:r>
          </a:p>
        </p:txBody>
      </p:sp>
      <p:sp>
        <p:nvSpPr>
          <p:cNvPr id="7" name="Rectangle 6">
            <a:extLst>
              <a:ext uri="{FF2B5EF4-FFF2-40B4-BE49-F238E27FC236}">
                <a16:creationId xmlns:a16="http://schemas.microsoft.com/office/drawing/2014/main" id="{062CEB91-D5DE-5766-5F4B-AE25180F8192}"/>
              </a:ext>
            </a:extLst>
          </p:cNvPr>
          <p:cNvSpPr/>
          <p:nvPr/>
        </p:nvSpPr>
        <p:spPr>
          <a:xfrm>
            <a:off x="6481223" y="3991945"/>
            <a:ext cx="6858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2/12</a:t>
            </a:r>
          </a:p>
        </p:txBody>
      </p:sp>
    </p:spTree>
    <p:extLst>
      <p:ext uri="{BB962C8B-B14F-4D97-AF65-F5344CB8AC3E}">
        <p14:creationId xmlns:p14="http://schemas.microsoft.com/office/powerpoint/2010/main" val="362491147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dirty="0">
                <a:latin typeface="Arial" pitchFamily="22" charset="0"/>
              </a:rPr>
              <a:t>Virologic Responses at 26 Weeks</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graphicFrame>
        <p:nvGraphicFramePr>
          <p:cNvPr id="8" name="Chart 7">
            <a:extLst>
              <a:ext uri="{FF2B5EF4-FFF2-40B4-BE49-F238E27FC236}">
                <a16:creationId xmlns:a16="http://schemas.microsoft.com/office/drawing/2014/main" id="{34E65410-6B38-7FDB-07E9-FE65FEEDF060}"/>
              </a:ext>
            </a:extLst>
          </p:cNvPr>
          <p:cNvGraphicFramePr>
            <a:graphicFrameLocks/>
          </p:cNvGraphicFramePr>
          <p:nvPr>
            <p:extLst>
              <p:ext uri="{D42A27DB-BD31-4B8C-83A1-F6EECF244321}">
                <p14:modId xmlns:p14="http://schemas.microsoft.com/office/powerpoint/2010/main" val="1089197594"/>
              </p:ext>
            </p:extLst>
          </p:nvPr>
        </p:nvGraphicFramePr>
        <p:xfrm>
          <a:off x="405760" y="1317268"/>
          <a:ext cx="8359736" cy="3305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990623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000-E5F7-3E41-F098-9CA82A5D1D1F}"/>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Capsid Inhibitor Resistance</a:t>
            </a:r>
          </a:p>
        </p:txBody>
      </p:sp>
      <p:sp>
        <p:nvSpPr>
          <p:cNvPr id="3" name="Text Placeholder 2">
            <a:extLst>
              <a:ext uri="{FF2B5EF4-FFF2-40B4-BE49-F238E27FC236}">
                <a16:creationId xmlns:a16="http://schemas.microsoft.com/office/drawing/2014/main" id="{ACA363C3-9B75-0580-FE91-22462B582684}"/>
              </a:ext>
            </a:extLst>
          </p:cNvPr>
          <p:cNvSpPr>
            <a:spLocks noGrp="1"/>
          </p:cNvSpPr>
          <p:nvPr>
            <p:ph type="body" sz="quarter" idx="14"/>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a:t>
            </a:r>
            <a:r>
              <a:rPr lang="en-US" altLang="en-US">
                <a:latin typeface="Arial" panose="020B0604020202020204" pitchFamily="34" charset="0"/>
                <a:cs typeface="Arial" panose="020B0604020202020204" pitchFamily="34" charset="0"/>
              </a:rPr>
              <a:t>2022;386:1793-1803. </a:t>
            </a:r>
          </a:p>
        </p:txBody>
      </p:sp>
      <p:sp>
        <p:nvSpPr>
          <p:cNvPr id="4" name="Content Placeholder 3">
            <a:extLst>
              <a:ext uri="{FF2B5EF4-FFF2-40B4-BE49-F238E27FC236}">
                <a16:creationId xmlns:a16="http://schemas.microsoft.com/office/drawing/2014/main" id="{ABC69FEA-A15D-33E8-1059-509EC924D512}"/>
              </a:ext>
            </a:extLst>
          </p:cNvPr>
          <p:cNvSpPr>
            <a:spLocks noGrp="1"/>
          </p:cNvSpPr>
          <p:nvPr>
            <p:ph sz="half" idx="2"/>
          </p:nvPr>
        </p:nvSpPr>
        <p:spPr/>
        <p:txBody>
          <a:bodyPr/>
          <a:lstStyle/>
          <a:p>
            <a:pPr marL="34290" indent="0">
              <a:buNone/>
            </a:pPr>
            <a:r>
              <a:rPr lang="en-US" b="1" dirty="0" err="1"/>
              <a:t>Lenacapavir</a:t>
            </a:r>
            <a:r>
              <a:rPr lang="en-US" b="1" dirty="0"/>
              <a:t>-related capsid substitutions developed in 8 participants</a:t>
            </a:r>
          </a:p>
          <a:p>
            <a:pPr marL="388620"/>
            <a:r>
              <a:rPr lang="en-US" dirty="0"/>
              <a:t>5 with M66I (alone)</a:t>
            </a:r>
          </a:p>
          <a:p>
            <a:pPr marL="388620"/>
            <a:r>
              <a:rPr lang="en-US" dirty="0"/>
              <a:t>1 with M66I + N74D</a:t>
            </a:r>
          </a:p>
          <a:p>
            <a:pPr marL="388620"/>
            <a:r>
              <a:rPr lang="en-US" dirty="0"/>
              <a:t>1 with Q67H + K70R</a:t>
            </a:r>
          </a:p>
          <a:p>
            <a:pPr marL="388620"/>
            <a:r>
              <a:rPr lang="en-US" dirty="0"/>
              <a:t>1 with K70H (alone)</a:t>
            </a:r>
          </a:p>
          <a:p>
            <a:pPr marL="217170" indent="0">
              <a:buNone/>
            </a:pPr>
            <a:endParaRPr lang="en-US" dirty="0"/>
          </a:p>
          <a:p>
            <a:pPr marL="34290" indent="0">
              <a:buNone/>
            </a:pPr>
            <a:endParaRPr lang="en-US" dirty="0"/>
          </a:p>
          <a:p>
            <a:endParaRPr lang="en-US" dirty="0"/>
          </a:p>
          <a:p>
            <a:endParaRPr lang="en-US" dirty="0"/>
          </a:p>
        </p:txBody>
      </p:sp>
    </p:spTree>
    <p:extLst>
      <p:ext uri="{BB962C8B-B14F-4D97-AF65-F5344CB8AC3E}">
        <p14:creationId xmlns:p14="http://schemas.microsoft.com/office/powerpoint/2010/main" val="226324324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000-E5F7-3E41-F098-9CA82A5D1D1F}"/>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Capsid Inhibitor Resistance</a:t>
            </a:r>
          </a:p>
        </p:txBody>
      </p:sp>
      <p:sp>
        <p:nvSpPr>
          <p:cNvPr id="3" name="Text Placeholder 2">
            <a:extLst>
              <a:ext uri="{FF2B5EF4-FFF2-40B4-BE49-F238E27FC236}">
                <a16:creationId xmlns:a16="http://schemas.microsoft.com/office/drawing/2014/main" id="{ACA363C3-9B75-0580-FE91-22462B582684}"/>
              </a:ext>
            </a:extLst>
          </p:cNvPr>
          <p:cNvSpPr>
            <a:spLocks noGrp="1"/>
          </p:cNvSpPr>
          <p:nvPr>
            <p:ph type="body" sz="quarter" idx="14"/>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 name="Content Placeholder 3">
            <a:extLst>
              <a:ext uri="{FF2B5EF4-FFF2-40B4-BE49-F238E27FC236}">
                <a16:creationId xmlns:a16="http://schemas.microsoft.com/office/drawing/2014/main" id="{ABC69FEA-A15D-33E8-1059-509EC924D512}"/>
              </a:ext>
            </a:extLst>
          </p:cNvPr>
          <p:cNvSpPr>
            <a:spLocks noGrp="1"/>
          </p:cNvSpPr>
          <p:nvPr>
            <p:ph sz="half" idx="2"/>
          </p:nvPr>
        </p:nvSpPr>
        <p:spPr/>
        <p:txBody>
          <a:bodyPr/>
          <a:lstStyle/>
          <a:p>
            <a:pPr marL="34290" indent="0">
              <a:buNone/>
            </a:pPr>
            <a:r>
              <a:rPr lang="en-US" b="1" dirty="0"/>
              <a:t>Mutations and median change in </a:t>
            </a:r>
            <a:r>
              <a:rPr lang="en-US" b="1" dirty="0" err="1"/>
              <a:t>lenacapavir</a:t>
            </a:r>
            <a:r>
              <a:rPr lang="en-US" b="1" dirty="0"/>
              <a:t> susceptibility</a:t>
            </a:r>
          </a:p>
          <a:p>
            <a:pPr marL="388620"/>
            <a:r>
              <a:rPr lang="en-US" dirty="0"/>
              <a:t>M66I: </a:t>
            </a:r>
            <a:r>
              <a:rPr lang="en-US" dirty="0">
                <a:solidFill>
                  <a:srgbClr val="C00000"/>
                </a:solidFill>
              </a:rPr>
              <a:t>234-fold decrease</a:t>
            </a:r>
          </a:p>
          <a:p>
            <a:pPr marL="388620"/>
            <a:r>
              <a:rPr lang="en-US" dirty="0"/>
              <a:t>1 with Q67H + K70R: </a:t>
            </a:r>
            <a:r>
              <a:rPr lang="en-US" dirty="0">
                <a:solidFill>
                  <a:srgbClr val="C00000"/>
                </a:solidFill>
              </a:rPr>
              <a:t>15-fold decrease</a:t>
            </a:r>
          </a:p>
          <a:p>
            <a:pPr marL="388620"/>
            <a:r>
              <a:rPr lang="en-US" dirty="0"/>
              <a:t>1 with K70H: </a:t>
            </a:r>
            <a:r>
              <a:rPr lang="en-US" dirty="0">
                <a:solidFill>
                  <a:srgbClr val="C00000"/>
                </a:solidFill>
              </a:rPr>
              <a:t>265-fold decrease</a:t>
            </a:r>
          </a:p>
          <a:p>
            <a:pPr marL="34290" indent="0">
              <a:buNone/>
            </a:pPr>
            <a:endParaRPr lang="en-US" dirty="0"/>
          </a:p>
          <a:p>
            <a:endParaRPr lang="en-US" dirty="0"/>
          </a:p>
          <a:p>
            <a:endParaRPr lang="en-US" dirty="0"/>
          </a:p>
        </p:txBody>
      </p:sp>
    </p:spTree>
    <p:extLst>
      <p:ext uri="{BB962C8B-B14F-4D97-AF65-F5344CB8AC3E}">
        <p14:creationId xmlns:p14="http://schemas.microsoft.com/office/powerpoint/2010/main" val="146825279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5507-B229-C239-22EC-813A65996FBB}"/>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Conclusions</a:t>
            </a:r>
          </a:p>
        </p:txBody>
      </p:sp>
      <p:sp>
        <p:nvSpPr>
          <p:cNvPr id="3" name="Text Placeholder 2">
            <a:extLst>
              <a:ext uri="{FF2B5EF4-FFF2-40B4-BE49-F238E27FC236}">
                <a16:creationId xmlns:a16="http://schemas.microsoft.com/office/drawing/2014/main" id="{B795CEC9-D4C8-BA0E-AD87-A19DFAA7B0D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7" name="Content Placeholder 6">
            <a:extLst>
              <a:ext uri="{FF2B5EF4-FFF2-40B4-BE49-F238E27FC236}">
                <a16:creationId xmlns:a16="http://schemas.microsoft.com/office/drawing/2014/main" id="{5B746671-AEB9-C717-43C7-382D5B827EDC}"/>
              </a:ext>
            </a:extLst>
          </p:cNvPr>
          <p:cNvSpPr>
            <a:spLocks noGrp="1"/>
          </p:cNvSpPr>
          <p:nvPr>
            <p:ph sz="half" idx="2"/>
          </p:nvPr>
        </p:nvSpPr>
        <p:spPr>
          <a:xfrm>
            <a:off x="-18288" y="2168237"/>
            <a:ext cx="9180576" cy="1340251"/>
          </a:xfrm>
        </p:spPr>
        <p:txBody>
          <a:bodyPr>
            <a:normAutofit/>
          </a:bodyPr>
          <a:lstStyle/>
          <a:p>
            <a:pPr>
              <a:lnSpc>
                <a:spcPts val="2600"/>
              </a:lnSpc>
            </a:pPr>
            <a:r>
              <a:rPr lang="en-US" sz="1800" b="1" dirty="0">
                <a:solidFill>
                  <a:srgbClr val="C00000"/>
                </a:solidFill>
              </a:rPr>
              <a:t>Conclusions</a:t>
            </a:r>
            <a:r>
              <a:rPr lang="en-US" sz="1800" dirty="0"/>
              <a:t>: “In patients with multidrug-resistant HIV-1 infection, those who received </a:t>
            </a:r>
            <a:r>
              <a:rPr lang="en-US" sz="1800" dirty="0" err="1"/>
              <a:t>lenacapavir</a:t>
            </a:r>
            <a:r>
              <a:rPr lang="en-US" sz="1800" dirty="0"/>
              <a:t> had a greater reduction from baseline in viral load than those who received placebo.”</a:t>
            </a:r>
          </a:p>
        </p:txBody>
      </p:sp>
    </p:spTree>
    <p:extLst>
      <p:ext uri="{BB962C8B-B14F-4D97-AF65-F5344CB8AC3E}">
        <p14:creationId xmlns:p14="http://schemas.microsoft.com/office/powerpoint/2010/main" val="3648536279"/>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57081</TotalTime>
  <Words>1217</Words>
  <Application>Microsoft Macintosh PowerPoint</Application>
  <PresentationFormat>On-screen Show (16:9)</PresentationFormat>
  <Paragraphs>148</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Corbel</vt:lpstr>
      <vt:lpstr>Geneva</vt:lpstr>
      <vt:lpstr>Lucida Grande</vt:lpstr>
      <vt:lpstr>Times New Roman</vt:lpstr>
      <vt:lpstr>NCRC</vt:lpstr>
      <vt:lpstr>Lenacapavir for Persons with Multidrug-Resistant HIV CAPELLA</vt:lpstr>
      <vt:lpstr>Lenacapavir in Multidrug Resistant HIV CAPELLA Study: Background</vt:lpstr>
      <vt:lpstr>Lenacapavir in Multidrug Resistant HIV CAPELLA Study: Study Design</vt:lpstr>
      <vt:lpstr>Lenacapavir in Multidrug Resistant HIV CAPELLA Study: Results</vt:lpstr>
      <vt:lpstr>Lenacapavir in Multidrug Resistant HIV CAPELLA Study: Results</vt:lpstr>
      <vt:lpstr>Lenacapavir in Multidrug Resistant HIV CAPELLA Study: Results</vt:lpstr>
      <vt:lpstr>Lenacapavir in Multidrug Resistant HIV CAPELLA Study: Capsid Inhibitor Resistance</vt:lpstr>
      <vt:lpstr>Lenacapavir in Multidrug Resistant HIV CAPELLA Study: Capsid Inhibitor Resistance</vt:lpstr>
      <vt:lpstr>Lenacapavir in Multidrug Resistant HIV CAPELLA Study: Conclusions</vt:lpstr>
      <vt:lpstr>Lenacapavir for Treatment-Naïve Persons with HIV CALIBRATE</vt:lpstr>
      <vt:lpstr>Lenacapavir in Treatment-Naïve Persons with HIV CALIBRATE: Background</vt:lpstr>
      <vt:lpstr>Lenacapavir in Treatment-Naïve Persons with HIV CALIBRATE: Background</vt:lpstr>
      <vt:lpstr>Lenacapavir in Treatment-Naïve Persons with HIV CALIBRATE: Results</vt:lpstr>
      <vt:lpstr>Lenacapavir in Treatment-Naïve Persons with HIV CALIBRATE: Results</vt:lpstr>
      <vt:lpstr>Lenacapavir in Treatment-Naïve Persons with HIV CALIBRATE: Results</vt:lpstr>
      <vt:lpstr>Lenacapavir in Treatment-Naïve Persons with HIV CALIBRATE: Resistance</vt:lpstr>
      <vt:lpstr>Lenacapavir in Treatment-Naïve Persons with HIV CALIBRATE Study: Results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2344</cp:revision>
  <cp:lastPrinted>2008-02-05T14:34:24Z</cp:lastPrinted>
  <dcterms:created xsi:type="dcterms:W3CDTF">2010-11-28T05:36:22Z</dcterms:created>
  <dcterms:modified xsi:type="dcterms:W3CDTF">2022-12-29T06:47:17Z</dcterms:modified>
</cp:coreProperties>
</file>