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4582" r:id="rId2"/>
    <p:sldId id="4600" r:id="rId3"/>
    <p:sldId id="1322" r:id="rId4"/>
    <p:sldId id="1111" r:id="rId5"/>
    <p:sldId id="4603" r:id="rId6"/>
    <p:sldId id="1575" r:id="rId7"/>
    <p:sldId id="4604" r:id="rId8"/>
    <p:sldId id="4605" r:id="rId9"/>
    <p:sldId id="4598" r:id="rId10"/>
    <p:sldId id="1109"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43E"/>
    <a:srgbClr val="C294C7"/>
    <a:srgbClr val="7F6482"/>
    <a:srgbClr val="957699"/>
    <a:srgbClr val="0060A5"/>
    <a:srgbClr val="A87F00"/>
    <a:srgbClr val="997400"/>
    <a:srgbClr val="7F6000"/>
    <a:srgbClr val="F8EDD1"/>
    <a:srgbClr val="5D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94807" autoAdjust="0"/>
  </p:normalViewPr>
  <p:slideViewPr>
    <p:cSldViewPr snapToGrid="0" showGuides="1">
      <p:cViewPr varScale="1">
        <p:scale>
          <a:sx n="160" d="100"/>
          <a:sy n="160" d="100"/>
        </p:scale>
        <p:origin x="608" y="168"/>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71762150420854"/>
          <c:y val="0.11346343560503212"/>
          <c:w val="0.83602299353385423"/>
          <c:h val="0.8640725405014028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0.00</c:formatCode>
                <c:ptCount val="2"/>
                <c:pt idx="0">
                  <c:v>-2.1</c:v>
                </c:pt>
                <c:pt idx="1">
                  <c:v>7.0000000000000007E-2</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high"/>
        <c:spPr>
          <a:ln w="6350" cap="flat" cmpd="sng" algn="ctr">
            <a:solidFill>
              <a:prstClr val="black"/>
            </a:solidFill>
            <a:prstDash val="solid"/>
            <a:round/>
            <a:headEnd type="none" w="med" len="med"/>
            <a:tailEnd type="none" w="med" len="med"/>
          </a:ln>
        </c:spPr>
        <c:txPr>
          <a:bodyPr/>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0.5"/>
          <c:min val="-2.5"/>
        </c:scaling>
        <c:delete val="0"/>
        <c:axPos val="l"/>
        <c:title>
          <c:tx>
            <c:rich>
              <a:bodyPr/>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Median change in HIV RNA from baseline (log10 copies/mL)</a:t>
                </a:r>
              </a:p>
            </c:rich>
          </c:tx>
          <c:layout>
            <c:manualLayout>
              <c:xMode val="edge"/>
              <c:yMode val="edge"/>
              <c:x val="7.7422284239786485E-3"/>
              <c:y val="0.13450417835701572"/>
            </c:manualLayout>
          </c:layout>
          <c:overlay val="0"/>
        </c:title>
        <c:numFmt formatCode="0.0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236768536116894"/>
          <c:y val="3.0129983752030999E-2"/>
          <c:w val="0.86316220170754521"/>
          <c:h val="0.872249093863267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c:formatCode>
                <c:ptCount val="2"/>
                <c:pt idx="0">
                  <c:v>87.5</c:v>
                </c:pt>
                <c:pt idx="1">
                  <c:v>16.7</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nchor="b" anchorCtr="0"/>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100"/>
          <c:min val="0"/>
        </c:scaling>
        <c:delete val="0"/>
        <c:axPos val="l"/>
        <c:title>
          <c:tx>
            <c:rich>
              <a:bodyPr/>
              <a:lstStyle/>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Patients (%)</a:t>
                </a:r>
                <a:endParaRPr lang="en-US" sz="1400" dirty="0">
                  <a:latin typeface="Arial" panose="020B0604020202020204" pitchFamily="34" charset="0"/>
                  <a:cs typeface="Arial" panose="020B0604020202020204" pitchFamily="34" charset="0"/>
                </a:endParaRPr>
              </a:p>
            </c:rich>
          </c:tx>
          <c:layout>
            <c:manualLayout>
              <c:xMode val="edge"/>
              <c:yMode val="edge"/>
              <c:x val="1.7320823402821775E-2"/>
              <c:y val="0.27736126734158228"/>
            </c:manualLayout>
          </c:layout>
          <c:overlay val="0"/>
        </c:title>
        <c:numFmt formatCode="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2509409388054E-2"/>
          <c:y val="5.753561597498183E-2"/>
          <c:w val="0.9015556232876254"/>
          <c:h val="0.83382378480889341"/>
        </c:manualLayout>
      </c:layout>
      <c:barChart>
        <c:barDir val="col"/>
        <c:grouping val="clustered"/>
        <c:varyColors val="0"/>
        <c:ser>
          <c:idx val="0"/>
          <c:order val="0"/>
          <c:tx>
            <c:strRef>
              <c:f>Sheet1!$B$1</c:f>
              <c:strCache>
                <c:ptCount val="1"/>
                <c:pt idx="0">
                  <c:v>Cohort 1 (Randomized, Combined)</c:v>
                </c:pt>
              </c:strCache>
            </c:strRef>
          </c:tx>
          <c:spPr>
            <a:gradFill>
              <a:gsLst>
                <a:gs pos="0">
                  <a:srgbClr val="7E5F00"/>
                </a:gs>
                <a:gs pos="99000">
                  <a:srgbClr val="FFC000"/>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Sheet1!$B$2:$B$4</c:f>
              <c:numCache>
                <c:formatCode>0</c:formatCode>
                <c:ptCount val="3"/>
                <c:pt idx="0">
                  <c:v>81</c:v>
                </c:pt>
                <c:pt idx="1">
                  <c:v>19</c:v>
                </c:pt>
                <c:pt idx="2">
                  <c:v>0</c:v>
                </c:pt>
              </c:numCache>
            </c:numRef>
          </c:val>
          <c:extLst>
            <c:ext xmlns:c16="http://schemas.microsoft.com/office/drawing/2014/chart" uri="{C3380CC4-5D6E-409C-BE32-E72D297353CC}">
              <c16:uniqueId val="{00000000-1678-D641-A667-668C1B6D389D}"/>
            </c:ext>
          </c:extLst>
        </c:ser>
        <c:ser>
          <c:idx val="1"/>
          <c:order val="1"/>
          <c:tx>
            <c:strRef>
              <c:f>Sheet1!$C$1</c:f>
              <c:strCache>
                <c:ptCount val="1"/>
                <c:pt idx="0">
                  <c:v>Cohort 2 (Nonrandomized)</c:v>
                </c:pt>
              </c:strCache>
            </c:strRef>
          </c:tx>
          <c:spPr>
            <a:gradFill>
              <a:gsLst>
                <a:gs pos="0">
                  <a:srgbClr val="5D74AB"/>
                </a:gs>
                <a:gs pos="98000">
                  <a:srgbClr val="93AED2"/>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1678-D641-A667-668C1B6D389D}"/>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Sheet1!$C$2:$C$4</c:f>
              <c:numCache>
                <c:formatCode>0</c:formatCode>
                <c:ptCount val="3"/>
                <c:pt idx="0" formatCode="General">
                  <c:v>83</c:v>
                </c:pt>
                <c:pt idx="1">
                  <c:v>14</c:v>
                </c:pt>
                <c:pt idx="2">
                  <c:v>3</c:v>
                </c:pt>
              </c:numCache>
            </c:numRef>
          </c:val>
          <c:extLst>
            <c:ext xmlns:c16="http://schemas.microsoft.com/office/drawing/2014/chart" uri="{C3380CC4-5D6E-409C-BE32-E72D297353CC}">
              <c16:uniqueId val="{00000002-1678-D641-A667-668C1B6D389D}"/>
            </c:ext>
          </c:extLst>
        </c:ser>
        <c:dLbls>
          <c:showLegendKey val="0"/>
          <c:showVal val="1"/>
          <c:showCatName val="0"/>
          <c:showSerName val="0"/>
          <c:showPercent val="0"/>
          <c:showBubbleSize val="0"/>
        </c:dLbls>
        <c:gapWidth val="175"/>
        <c:axId val="2046573128"/>
        <c:axId val="2046570504"/>
      </c:barChart>
      <c:catAx>
        <c:axId val="2046573128"/>
        <c:scaling>
          <c:orientation val="minMax"/>
        </c:scaling>
        <c:delete val="0"/>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400"/>
                </a:pPr>
                <a:r>
                  <a:rPr lang="en-US" sz="1400" dirty="0"/>
                  <a:t>Patients (%)</a:t>
                </a:r>
              </a:p>
            </c:rich>
          </c:tx>
          <c:layout>
            <c:manualLayout>
              <c:xMode val="edge"/>
              <c:yMode val="edge"/>
              <c:x val="0"/>
              <c:y val="0.3060895253966726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387437593723058"/>
          <c:y val="7.3007983376085217E-2"/>
          <c:w val="0.38343627119325302"/>
          <c:h val="0.21233190464001589"/>
        </c:manualLayout>
      </c:layout>
      <c:overlay val="0"/>
      <c:spPr>
        <a:solidFill>
          <a:sysClr val="window" lastClr="FFFFFF"/>
        </a:solidFill>
        <a:ln w="6350">
          <a:solidFill>
            <a:srgbClr val="000000"/>
          </a:solidFill>
        </a:ln>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382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030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a:p>
        </p:txBody>
      </p:sp>
    </p:spTree>
    <p:extLst>
      <p:ext uri="{BB962C8B-B14F-4D97-AF65-F5344CB8AC3E}">
        <p14:creationId xmlns:p14="http://schemas.microsoft.com/office/powerpoint/2010/main" val="25073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a:t>
            </a:fld>
            <a:endParaRPr lang="en-US"/>
          </a:p>
        </p:txBody>
      </p:sp>
    </p:spTree>
    <p:extLst>
      <p:ext uri="{BB962C8B-B14F-4D97-AF65-F5344CB8AC3E}">
        <p14:creationId xmlns:p14="http://schemas.microsoft.com/office/powerpoint/2010/main" val="379859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a:t>
            </a:fld>
            <a:endParaRPr lang="en-US"/>
          </a:p>
        </p:txBody>
      </p:sp>
    </p:spTree>
    <p:extLst>
      <p:ext uri="{BB962C8B-B14F-4D97-AF65-F5344CB8AC3E}">
        <p14:creationId xmlns:p14="http://schemas.microsoft.com/office/powerpoint/2010/main" val="160461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vider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cxnSp>
        <p:nvCxnSpPr>
          <p:cNvPr id="14" name="Straight Connector 13"/>
          <p:cNvCxnSpPr/>
          <p:nvPr/>
        </p:nvCxnSpPr>
        <p:spPr>
          <a:xfrm>
            <a:off x="1"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defRPr>
            </a:lvl1pPr>
          </a:lstStyle>
          <a:p>
            <a:r>
              <a:rPr lang="en-US" dirty="0"/>
              <a:t>Click To Edit Section Title</a:t>
            </a:r>
          </a:p>
        </p:txBody>
      </p:sp>
    </p:spTree>
    <p:extLst>
      <p:ext uri="{BB962C8B-B14F-4D97-AF65-F5344CB8AC3E}">
        <p14:creationId xmlns:p14="http://schemas.microsoft.com/office/powerpoint/2010/main" val="36910462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2"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1063-8B13-8142-55BA-B8C69FB867F0}"/>
              </a:ext>
            </a:extLst>
          </p:cNvPr>
          <p:cNvSpPr>
            <a:spLocks noGrp="1"/>
          </p:cNvSpPr>
          <p:nvPr>
            <p:ph type="title"/>
          </p:nvPr>
        </p:nvSpPr>
        <p:spPr/>
        <p:txBody>
          <a:bodyPr/>
          <a:lstStyle/>
          <a:p>
            <a:pPr>
              <a:lnSpc>
                <a:spcPts val="3000"/>
              </a:lnSpc>
            </a:pPr>
            <a:r>
              <a:rPr lang="en-US" sz="1800" b="0" dirty="0" err="1">
                <a:latin typeface="Arial" panose="020B0604020202020204" pitchFamily="34" charset="0"/>
                <a:cs typeface="Arial" panose="020B0604020202020204" pitchFamily="34" charset="0"/>
              </a:rPr>
              <a:t>Lenacapavir</a:t>
            </a:r>
            <a:r>
              <a:rPr lang="en-US" sz="1800" b="0" dirty="0">
                <a:latin typeface="Arial" panose="020B0604020202020204" pitchFamily="34" charset="0"/>
                <a:cs typeface="Arial" panose="020B0604020202020204" pitchFamily="34" charset="0"/>
              </a:rPr>
              <a:t> for Persons with Multidrug-Resistant HIV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CAPELLA</a:t>
            </a:r>
          </a:p>
        </p:txBody>
      </p:sp>
    </p:spTree>
    <p:extLst>
      <p:ext uri="{BB962C8B-B14F-4D97-AF65-F5344CB8AC3E}">
        <p14:creationId xmlns:p14="http://schemas.microsoft.com/office/powerpoint/2010/main" val="143586401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0" y="1184224"/>
            <a:ext cx="8515350" cy="2605999"/>
          </a:xfrm>
          <a:solidFill>
            <a:schemeClr val="bg1">
              <a:lumMod val="95000"/>
            </a:schemeClr>
          </a:solidFill>
        </p:spPr>
        <p:txBody>
          <a:bodyPr>
            <a:normAutofit/>
          </a:bodyPr>
          <a:lstStyle/>
          <a:p>
            <a:r>
              <a:rPr lang="en-US" sz="1400" b="1" dirty="0">
                <a:cs typeface="Arial"/>
              </a:rPr>
              <a:t>Background</a:t>
            </a:r>
          </a:p>
          <a:p>
            <a:pPr lvl="1"/>
            <a:r>
              <a:rPr lang="en-US" sz="1400" dirty="0">
                <a:cs typeface="Arial"/>
              </a:rPr>
              <a:t>Phase 3, randomized, trial with oral and subcutaneous </a:t>
            </a:r>
            <a:r>
              <a:rPr lang="en-US" sz="1400" dirty="0" err="1">
                <a:cs typeface="Arial"/>
              </a:rPr>
              <a:t>lenacapavir</a:t>
            </a:r>
            <a:r>
              <a:rPr lang="en-US" sz="1400" dirty="0">
                <a:cs typeface="Arial"/>
              </a:rPr>
              <a:t>, a first-in-class capsid inhibitor,  versus optimized background therapy (OBT)</a:t>
            </a:r>
          </a:p>
          <a:p>
            <a:r>
              <a:rPr lang="en-US" sz="1400" b="1" dirty="0">
                <a:cs typeface="Arial"/>
              </a:rPr>
              <a:t>Enrollment Criteria:</a:t>
            </a:r>
          </a:p>
          <a:p>
            <a:pPr lvl="1">
              <a:spcBef>
                <a:spcPts val="300"/>
              </a:spcBef>
            </a:pPr>
            <a:r>
              <a:rPr lang="en-US" sz="1400" dirty="0">
                <a:cs typeface="Arial"/>
              </a:rPr>
              <a:t>Age ≥12 years</a:t>
            </a:r>
          </a:p>
          <a:p>
            <a:pPr lvl="1">
              <a:spcBef>
                <a:spcPts val="300"/>
              </a:spcBef>
            </a:pPr>
            <a:r>
              <a:rPr lang="en-US" sz="1400" dirty="0">
                <a:cs typeface="Arial"/>
              </a:rPr>
              <a:t>Virologic failure on current ART</a:t>
            </a:r>
          </a:p>
          <a:p>
            <a:pPr lvl="1">
              <a:spcBef>
                <a:spcPts val="300"/>
              </a:spcBef>
            </a:pPr>
            <a:r>
              <a:rPr lang="en-US" sz="1400" dirty="0">
                <a:cs typeface="Arial"/>
              </a:rPr>
              <a:t>HIV RNA &gt;400 copies/mL for ≥8 </a:t>
            </a:r>
            <a:r>
              <a:rPr lang="en-US" sz="1400" dirty="0" err="1">
                <a:cs typeface="Arial"/>
              </a:rPr>
              <a:t>wks</a:t>
            </a:r>
            <a:endParaRPr lang="en-US" sz="1400" dirty="0">
              <a:cs typeface="Arial"/>
            </a:endParaRPr>
          </a:p>
          <a:p>
            <a:pPr lvl="1">
              <a:spcBef>
                <a:spcPts val="300"/>
              </a:spcBef>
            </a:pPr>
            <a:r>
              <a:rPr lang="en-US" sz="1400" dirty="0">
                <a:cs typeface="Arial"/>
              </a:rPr>
              <a:t>Documented HIV drug resistance to at least 2 HIV medications from at least 3 of the 4 main classes</a:t>
            </a:r>
          </a:p>
          <a:p>
            <a:pPr lvl="1">
              <a:spcBef>
                <a:spcPts val="300"/>
              </a:spcBef>
            </a:pPr>
            <a:r>
              <a:rPr lang="en-US" sz="1400" dirty="0">
                <a:cs typeface="Arial"/>
              </a:rPr>
              <a:t>At least one fully active agent available for HIV treatment</a:t>
            </a:r>
          </a:p>
          <a:p>
            <a:pPr lvl="1">
              <a:spcBef>
                <a:spcPts val="300"/>
              </a:spcBef>
            </a:pPr>
            <a:endParaRPr lang="en-US" sz="1400" b="1" dirty="0">
              <a:cs typeface="Arial"/>
            </a:endParaRPr>
          </a:p>
        </p:txBody>
      </p:sp>
    </p:spTree>
    <p:extLst>
      <p:ext uri="{BB962C8B-B14F-4D97-AF65-F5344CB8AC3E}">
        <p14:creationId xmlns:p14="http://schemas.microsoft.com/office/powerpoint/2010/main" val="21541737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6A1BBA-6F01-9344-9154-BA6AA5234A98}"/>
              </a:ext>
            </a:extLst>
          </p:cNvPr>
          <p:cNvSpPr>
            <a:spLocks noChangeArrowheads="1"/>
          </p:cNvSpPr>
          <p:nvPr/>
        </p:nvSpPr>
        <p:spPr bwMode="invGray">
          <a:xfrm>
            <a:off x="4009872" y="1398302"/>
            <a:ext cx="1573400" cy="1729257"/>
          </a:xfrm>
          <a:prstGeom prst="rect">
            <a:avLst/>
          </a:prstGeom>
          <a:solidFill>
            <a:schemeClr val="bg1">
              <a:lumMod val="85000"/>
              <a:alpha val="47000"/>
            </a:schemeClr>
          </a:solidFill>
          <a:ln w="19050" cap="flat" cmpd="sng" algn="ctr">
            <a:noFill/>
            <a:prstDash val="solid"/>
            <a:miter lim="800000"/>
            <a:headEnd type="none" w="med" len="med"/>
            <a:tailEnd type="none" w="med" len="med"/>
          </a:ln>
          <a:effectLst/>
        </p:spPr>
        <p:txBody>
          <a:bodyPr wrap="none" lIns="68573" tIns="34286" rIns="68573" bIns="34286" anchor="t"/>
          <a:lstStyle/>
          <a:p>
            <a:pPr algn="ctr">
              <a:defRPr/>
            </a:pPr>
            <a:r>
              <a:rPr lang="en-US" sz="1000" b="1" dirty="0">
                <a:solidFill>
                  <a:srgbClr val="000000"/>
                </a:solidFill>
                <a:latin typeface="Arial"/>
                <a:cs typeface="Arial"/>
              </a:rPr>
              <a:t>Functional Monotherapy</a:t>
            </a:r>
          </a:p>
        </p:txBody>
      </p:sp>
      <p:sp>
        <p:nvSpPr>
          <p:cNvPr id="45060" name="Line 22">
            <a:extLst>
              <a:ext uri="{FF2B5EF4-FFF2-40B4-BE49-F238E27FC236}">
                <a16:creationId xmlns:a16="http://schemas.microsoft.com/office/drawing/2014/main" id="{80D0BAD9-BB18-C14D-B143-ABEE908AF3DF}"/>
              </a:ext>
            </a:extLst>
          </p:cNvPr>
          <p:cNvSpPr>
            <a:spLocks noChangeAspect="1" noChangeShapeType="1"/>
          </p:cNvSpPr>
          <p:nvPr/>
        </p:nvSpPr>
        <p:spPr bwMode="auto">
          <a:xfrm rot="1169337" flipV="1">
            <a:off x="3659640" y="2059043"/>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Study Design</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5065" name="TextBox 9">
            <a:extLst>
              <a:ext uri="{FF2B5EF4-FFF2-40B4-BE49-F238E27FC236}">
                <a16:creationId xmlns:a16="http://schemas.microsoft.com/office/drawing/2014/main" id="{541CE444-DA15-0A46-BDC2-EE0E6135ECFC}"/>
              </a:ext>
            </a:extLst>
          </p:cNvPr>
          <p:cNvSpPr txBox="1">
            <a:spLocks noChangeArrowheads="1"/>
          </p:cNvSpPr>
          <p:nvPr/>
        </p:nvSpPr>
        <p:spPr bwMode="auto">
          <a:xfrm>
            <a:off x="5278352" y="1028191"/>
            <a:ext cx="631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15</a:t>
            </a:r>
          </a:p>
        </p:txBody>
      </p:sp>
      <p:sp>
        <p:nvSpPr>
          <p:cNvPr id="12" name="Rectangle 11">
            <a:extLst>
              <a:ext uri="{FF2B5EF4-FFF2-40B4-BE49-F238E27FC236}">
                <a16:creationId xmlns:a16="http://schemas.microsoft.com/office/drawing/2014/main" id="{85B6D15C-A42A-0D42-B182-219092D075DD}"/>
              </a:ext>
            </a:extLst>
          </p:cNvPr>
          <p:cNvSpPr>
            <a:spLocks noChangeArrowheads="1"/>
          </p:cNvSpPr>
          <p:nvPr/>
        </p:nvSpPr>
        <p:spPr bwMode="invGray">
          <a:xfrm>
            <a:off x="5645577" y="1714867"/>
            <a:ext cx="3245402"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45068" name="TextBox 13">
            <a:extLst>
              <a:ext uri="{FF2B5EF4-FFF2-40B4-BE49-F238E27FC236}">
                <a16:creationId xmlns:a16="http://schemas.microsoft.com/office/drawing/2014/main" id="{95FBDA14-A44F-344A-B62C-C5CE6146AFEB}"/>
              </a:ext>
            </a:extLst>
          </p:cNvPr>
          <p:cNvSpPr txBox="1">
            <a:spLocks noChangeArrowheads="1"/>
          </p:cNvSpPr>
          <p:nvPr/>
        </p:nvSpPr>
        <p:spPr bwMode="auto">
          <a:xfrm>
            <a:off x="3963282" y="3999378"/>
            <a:ext cx="5057052" cy="253916"/>
          </a:xfrm>
          <a:prstGeom prst="rect">
            <a:avLst/>
          </a:prstGeom>
          <a:solidFill>
            <a:schemeClr val="bg1">
              <a:lumMod val="95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OBT = optimized background regimen</a:t>
            </a:r>
          </a:p>
        </p:txBody>
      </p:sp>
      <p:sp>
        <p:nvSpPr>
          <p:cNvPr id="9" name="Rectangle 21">
            <a:extLst>
              <a:ext uri="{FF2B5EF4-FFF2-40B4-BE49-F238E27FC236}">
                <a16:creationId xmlns:a16="http://schemas.microsoft.com/office/drawing/2014/main" id="{59334993-BCED-344B-AC6A-607E1586ED2E}"/>
              </a:ext>
            </a:extLst>
          </p:cNvPr>
          <p:cNvSpPr>
            <a:spLocks noChangeArrowheads="1"/>
          </p:cNvSpPr>
          <p:nvPr/>
        </p:nvSpPr>
        <p:spPr bwMode="invGray">
          <a:xfrm>
            <a:off x="4009872" y="2428495"/>
            <a:ext cx="1476206" cy="640080"/>
          </a:xfrm>
          <a:prstGeom prst="rect">
            <a:avLst/>
          </a:prstGeom>
          <a:solidFill>
            <a:schemeClr val="bg1">
              <a:lumMod val="85000"/>
            </a:scheme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Placebo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8" name="Rectangle 7">
            <a:extLst>
              <a:ext uri="{FF2B5EF4-FFF2-40B4-BE49-F238E27FC236}">
                <a16:creationId xmlns:a16="http://schemas.microsoft.com/office/drawing/2014/main" id="{22480046-6817-2746-BE27-1BC252434456}"/>
              </a:ext>
            </a:extLst>
          </p:cNvPr>
          <p:cNvSpPr>
            <a:spLocks noChangeArrowheads="1"/>
          </p:cNvSpPr>
          <p:nvPr/>
        </p:nvSpPr>
        <p:spPr bwMode="invGray">
          <a:xfrm>
            <a:off x="4009872" y="1714867"/>
            <a:ext cx="1476205"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6" name="Oval 5">
            <a:extLst>
              <a:ext uri="{FF2B5EF4-FFF2-40B4-BE49-F238E27FC236}">
                <a16:creationId xmlns:a16="http://schemas.microsoft.com/office/drawing/2014/main" id="{8B097E53-BB5C-9842-B9C5-E564EC27B319}"/>
              </a:ext>
            </a:extLst>
          </p:cNvPr>
          <p:cNvSpPr/>
          <p:nvPr/>
        </p:nvSpPr>
        <p:spPr>
          <a:xfrm>
            <a:off x="3643599" y="1958342"/>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2x</a:t>
            </a:r>
          </a:p>
        </p:txBody>
      </p:sp>
      <p:sp>
        <p:nvSpPr>
          <p:cNvPr id="22" name="Oval 21">
            <a:extLst>
              <a:ext uri="{FF2B5EF4-FFF2-40B4-BE49-F238E27FC236}">
                <a16:creationId xmlns:a16="http://schemas.microsoft.com/office/drawing/2014/main" id="{E14C7CB4-0121-CF44-9EA4-F876897D143B}"/>
              </a:ext>
            </a:extLst>
          </p:cNvPr>
          <p:cNvSpPr/>
          <p:nvPr/>
        </p:nvSpPr>
        <p:spPr>
          <a:xfrm>
            <a:off x="3643599" y="2707315"/>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1x</a:t>
            </a:r>
          </a:p>
        </p:txBody>
      </p:sp>
      <p:sp>
        <p:nvSpPr>
          <p:cNvPr id="5" name="Triangle 4">
            <a:extLst>
              <a:ext uri="{FF2B5EF4-FFF2-40B4-BE49-F238E27FC236}">
                <a16:creationId xmlns:a16="http://schemas.microsoft.com/office/drawing/2014/main" id="{7A614905-4051-E941-A4E9-7549B7907A9B}"/>
              </a:ext>
            </a:extLst>
          </p:cNvPr>
          <p:cNvSpPr/>
          <p:nvPr/>
        </p:nvSpPr>
        <p:spPr>
          <a:xfrm flipV="1">
            <a:off x="5532436"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6E6B1A-D3E8-B251-9381-C3451E976669}"/>
              </a:ext>
            </a:extLst>
          </p:cNvPr>
          <p:cNvSpPr>
            <a:spLocks noChangeArrowheads="1"/>
          </p:cNvSpPr>
          <p:nvPr/>
        </p:nvSpPr>
        <p:spPr bwMode="invGray">
          <a:xfrm>
            <a:off x="5644916" y="3321541"/>
            <a:ext cx="1737360"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 </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36 )</a:t>
            </a:r>
          </a:p>
        </p:txBody>
      </p:sp>
      <p:sp>
        <p:nvSpPr>
          <p:cNvPr id="27" name="Rectangle 26">
            <a:extLst>
              <a:ext uri="{FF2B5EF4-FFF2-40B4-BE49-F238E27FC236}">
                <a16:creationId xmlns:a16="http://schemas.microsoft.com/office/drawing/2014/main" id="{AE7A4E6F-8F44-5156-8B68-27E01AFE7DA3}"/>
              </a:ext>
            </a:extLst>
          </p:cNvPr>
          <p:cNvSpPr>
            <a:spLocks noChangeArrowheads="1"/>
          </p:cNvSpPr>
          <p:nvPr/>
        </p:nvSpPr>
        <p:spPr bwMode="invGray">
          <a:xfrm>
            <a:off x="4009872" y="3315620"/>
            <a:ext cx="1476205"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1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OBT</a:t>
            </a:r>
            <a:br>
              <a:rPr lang="en-US" sz="1200" b="1" dirty="0">
                <a:solidFill>
                  <a:srgbClr val="000000"/>
                </a:solidFill>
                <a:latin typeface="Arial"/>
                <a:cs typeface="Arial"/>
              </a:rPr>
            </a:br>
            <a:r>
              <a:rPr lang="en-US" sz="1100" dirty="0">
                <a:solidFill>
                  <a:srgbClr val="000000"/>
                </a:solidFill>
                <a:latin typeface="Arial"/>
                <a:cs typeface="Arial"/>
              </a:rPr>
              <a:t>(n = 36)</a:t>
            </a:r>
          </a:p>
        </p:txBody>
      </p:sp>
      <p:sp>
        <p:nvSpPr>
          <p:cNvPr id="28" name="Rectangle 21">
            <a:extLst>
              <a:ext uri="{FF2B5EF4-FFF2-40B4-BE49-F238E27FC236}">
                <a16:creationId xmlns:a16="http://schemas.microsoft.com/office/drawing/2014/main" id="{941B0A2F-AE98-4384-ED14-14955E1534E8}"/>
              </a:ext>
            </a:extLst>
          </p:cNvPr>
          <p:cNvSpPr>
            <a:spLocks noChangeArrowheads="1"/>
          </p:cNvSpPr>
          <p:nvPr/>
        </p:nvSpPr>
        <p:spPr bwMode="invGray">
          <a:xfrm>
            <a:off x="5643899" y="2428495"/>
            <a:ext cx="1490867"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2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 OBT</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29" name="Rectangle 21">
            <a:extLst>
              <a:ext uri="{FF2B5EF4-FFF2-40B4-BE49-F238E27FC236}">
                <a16:creationId xmlns:a16="http://schemas.microsoft.com/office/drawing/2014/main" id="{A97A8F97-1DED-7A07-0D80-82DE4C203D57}"/>
              </a:ext>
            </a:extLst>
          </p:cNvPr>
          <p:cNvSpPr>
            <a:spLocks noChangeArrowheads="1"/>
          </p:cNvSpPr>
          <p:nvPr/>
        </p:nvSpPr>
        <p:spPr bwMode="invGray">
          <a:xfrm>
            <a:off x="7245059" y="2428495"/>
            <a:ext cx="1645920"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100" b="1" dirty="0">
                <a:solidFill>
                  <a:srgbClr val="000000"/>
                </a:solidFill>
                <a:latin typeface="Arial"/>
                <a:cs typeface="Arial"/>
              </a:rPr>
              <a:t>SC </a:t>
            </a:r>
            <a:r>
              <a:rPr lang="en-US" sz="1100" b="1" dirty="0" err="1">
                <a:solidFill>
                  <a:srgbClr val="000000"/>
                </a:solidFill>
                <a:latin typeface="Arial"/>
                <a:cs typeface="Arial"/>
              </a:rPr>
              <a:t>Lenacapavir</a:t>
            </a:r>
            <a:r>
              <a:rPr lang="en-US" sz="1100" b="1" dirty="0">
                <a:solidFill>
                  <a:srgbClr val="000000"/>
                </a:solidFill>
                <a:latin typeface="Arial"/>
                <a:cs typeface="Arial"/>
              </a:rPr>
              <a:t> Q6M </a:t>
            </a:r>
            <a:br>
              <a:rPr lang="en-US" sz="1100" b="1" dirty="0">
                <a:solidFill>
                  <a:srgbClr val="000000"/>
                </a:solidFill>
                <a:latin typeface="Arial"/>
                <a:cs typeface="Arial"/>
              </a:rPr>
            </a:br>
            <a:r>
              <a:rPr lang="en-US" sz="11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3" name="Rectangle 2">
            <a:extLst>
              <a:ext uri="{FF2B5EF4-FFF2-40B4-BE49-F238E27FC236}">
                <a16:creationId xmlns:a16="http://schemas.microsoft.com/office/drawing/2014/main" id="{A0AA8EF6-9CCD-49C6-D5FC-C57B3D9D040D}"/>
              </a:ext>
            </a:extLst>
          </p:cNvPr>
          <p:cNvSpPr>
            <a:spLocks noChangeArrowheads="1"/>
          </p:cNvSpPr>
          <p:nvPr/>
        </p:nvSpPr>
        <p:spPr bwMode="invGray">
          <a:xfrm>
            <a:off x="3962249" y="4280156"/>
            <a:ext cx="5095552" cy="53847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 and 2, 300 mg day 8</a:t>
            </a:r>
            <a:br>
              <a:rPr lang="en-US" sz="1000" dirty="0">
                <a:solidFill>
                  <a:srgbClr val="000000"/>
                </a:solidFill>
                <a:latin typeface="Arial"/>
                <a:cs typeface="Arial"/>
              </a:rPr>
            </a:br>
            <a:r>
              <a:rPr lang="en-US" sz="1000" baseline="30000" dirty="0">
                <a:solidFill>
                  <a:srgbClr val="000000"/>
                </a:solidFill>
                <a:latin typeface="Arial"/>
                <a:cs typeface="Arial"/>
              </a:rPr>
              <a:t>^</a:t>
            </a: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15 and 16, 300 mg day 22</a:t>
            </a:r>
            <a:br>
              <a:rPr lang="en-US" sz="1000" dirty="0">
                <a:solidFill>
                  <a:srgbClr val="000000"/>
                </a:solidFill>
                <a:latin typeface="Arial"/>
                <a:cs typeface="Arial"/>
              </a:rPr>
            </a:br>
            <a:r>
              <a:rPr lang="en-US" sz="1000" dirty="0">
                <a:solidFill>
                  <a:srgbClr val="000000"/>
                </a:solidFill>
                <a:latin typeface="Arial"/>
                <a:cs typeface="Arial"/>
              </a:rPr>
              <a:t>SC </a:t>
            </a:r>
            <a:r>
              <a:rPr lang="en-US" sz="1000" dirty="0" err="1">
                <a:solidFill>
                  <a:srgbClr val="000000"/>
                </a:solidFill>
                <a:latin typeface="Arial"/>
                <a:cs typeface="Arial"/>
              </a:rPr>
              <a:t>Lenacapavir</a:t>
            </a:r>
            <a:r>
              <a:rPr lang="en-US" sz="1000" dirty="0">
                <a:solidFill>
                  <a:srgbClr val="000000"/>
                </a:solidFill>
                <a:latin typeface="Arial"/>
                <a:cs typeface="Arial"/>
              </a:rPr>
              <a:t> = 927 mg every 6 months</a:t>
            </a:r>
          </a:p>
        </p:txBody>
      </p:sp>
      <p:sp>
        <p:nvSpPr>
          <p:cNvPr id="4" name="Right Arrow 3">
            <a:extLst>
              <a:ext uri="{FF2B5EF4-FFF2-40B4-BE49-F238E27FC236}">
                <a16:creationId xmlns:a16="http://schemas.microsoft.com/office/drawing/2014/main" id="{87D186F2-9369-1B96-36E3-05D9AFD6CD93}"/>
              </a:ext>
            </a:extLst>
          </p:cNvPr>
          <p:cNvSpPr/>
          <p:nvPr/>
        </p:nvSpPr>
        <p:spPr>
          <a:xfrm>
            <a:off x="5486077" y="1972640"/>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D425FF59-6636-F0B0-6F75-D4BCA342F44C}"/>
              </a:ext>
            </a:extLst>
          </p:cNvPr>
          <p:cNvSpPr/>
          <p:nvPr/>
        </p:nvSpPr>
        <p:spPr>
          <a:xfrm>
            <a:off x="5486077"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B6ED9036-0846-A31E-2D6B-22032C23AD4F}"/>
              </a:ext>
            </a:extLst>
          </p:cNvPr>
          <p:cNvSpPr/>
          <p:nvPr/>
        </p:nvSpPr>
        <p:spPr>
          <a:xfrm>
            <a:off x="5486077" y="3545131"/>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81BA8C7-A48B-E4A1-9A08-0F6C22158DA1}"/>
              </a:ext>
            </a:extLst>
          </p:cNvPr>
          <p:cNvSpPr/>
          <p:nvPr/>
        </p:nvSpPr>
        <p:spPr>
          <a:xfrm>
            <a:off x="7134766"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900B49-9AD5-0B93-825B-CE8C41028BEC}"/>
              </a:ext>
            </a:extLst>
          </p:cNvPr>
          <p:cNvSpPr>
            <a:spLocks noChangeArrowheads="1"/>
          </p:cNvSpPr>
          <p:nvPr/>
        </p:nvSpPr>
        <p:spPr bwMode="invGray">
          <a:xfrm>
            <a:off x="107204" y="1714868"/>
            <a:ext cx="3488223" cy="1353708"/>
          </a:xfrm>
          <a:prstGeom prst="rect">
            <a:avLst/>
          </a:prstGeom>
          <a:solidFill>
            <a:srgbClr val="7F6000">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1 (Randomized, Stable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First 36 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&lt;0.5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and</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 400 copies/mL during screening</a:t>
            </a:r>
          </a:p>
        </p:txBody>
      </p:sp>
      <p:sp>
        <p:nvSpPr>
          <p:cNvPr id="19" name="TextBox 9">
            <a:extLst>
              <a:ext uri="{FF2B5EF4-FFF2-40B4-BE49-F238E27FC236}">
                <a16:creationId xmlns:a16="http://schemas.microsoft.com/office/drawing/2014/main" id="{AA62AB62-93F5-0D15-31EB-9A2AC239149E}"/>
              </a:ext>
            </a:extLst>
          </p:cNvPr>
          <p:cNvSpPr txBox="1">
            <a:spLocks noChangeArrowheads="1"/>
          </p:cNvSpPr>
          <p:nvPr/>
        </p:nvSpPr>
        <p:spPr bwMode="auto">
          <a:xfrm>
            <a:off x="3726642" y="1028191"/>
            <a:ext cx="5533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a:t>
            </a:r>
          </a:p>
        </p:txBody>
      </p:sp>
      <p:sp>
        <p:nvSpPr>
          <p:cNvPr id="20" name="Triangle 19">
            <a:extLst>
              <a:ext uri="{FF2B5EF4-FFF2-40B4-BE49-F238E27FC236}">
                <a16:creationId xmlns:a16="http://schemas.microsoft.com/office/drawing/2014/main" id="{C4ADFEC5-0286-FCC8-506F-201924F9BB18}"/>
              </a:ext>
            </a:extLst>
          </p:cNvPr>
          <p:cNvSpPr/>
          <p:nvPr/>
        </p:nvSpPr>
        <p:spPr>
          <a:xfrm flipV="1">
            <a:off x="3953018"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22">
            <a:extLst>
              <a:ext uri="{FF2B5EF4-FFF2-40B4-BE49-F238E27FC236}">
                <a16:creationId xmlns:a16="http://schemas.microsoft.com/office/drawing/2014/main" id="{0467F627-94C1-491C-82AE-48B95601F09B}"/>
              </a:ext>
            </a:extLst>
          </p:cNvPr>
          <p:cNvSpPr>
            <a:spLocks noChangeAspect="1" noChangeShapeType="1"/>
          </p:cNvSpPr>
          <p:nvPr/>
        </p:nvSpPr>
        <p:spPr bwMode="auto">
          <a:xfrm rot="20430663">
            <a:off x="3658847" y="2366800"/>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32" name="Rectangle 31">
            <a:extLst>
              <a:ext uri="{FF2B5EF4-FFF2-40B4-BE49-F238E27FC236}">
                <a16:creationId xmlns:a16="http://schemas.microsoft.com/office/drawing/2014/main" id="{84C64FEF-67E6-A74A-C7FD-E9D34EC78736}"/>
              </a:ext>
            </a:extLst>
          </p:cNvPr>
          <p:cNvSpPr>
            <a:spLocks noChangeArrowheads="1"/>
          </p:cNvSpPr>
          <p:nvPr/>
        </p:nvSpPr>
        <p:spPr bwMode="invGray">
          <a:xfrm>
            <a:off x="107204" y="3218087"/>
            <a:ext cx="3488223" cy="1453836"/>
          </a:xfrm>
          <a:prstGeom prst="rect">
            <a:avLst/>
          </a:prstGeom>
          <a:solidFill>
            <a:srgbClr val="788EAC">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2 (Nonrandomized, Reduced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or</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&lt;400 copies/mL during screening</a:t>
            </a:r>
          </a:p>
        </p:txBody>
      </p:sp>
      <p:sp>
        <p:nvSpPr>
          <p:cNvPr id="33" name="TextBox 9">
            <a:extLst>
              <a:ext uri="{FF2B5EF4-FFF2-40B4-BE49-F238E27FC236}">
                <a16:creationId xmlns:a16="http://schemas.microsoft.com/office/drawing/2014/main" id="{1FDF1FE9-1070-56DC-CC0E-5295AB2759D3}"/>
              </a:ext>
            </a:extLst>
          </p:cNvPr>
          <p:cNvSpPr txBox="1">
            <a:spLocks noChangeArrowheads="1"/>
          </p:cNvSpPr>
          <p:nvPr/>
        </p:nvSpPr>
        <p:spPr bwMode="auto">
          <a:xfrm>
            <a:off x="8423335" y="1028191"/>
            <a:ext cx="7409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Week 52</a:t>
            </a:r>
          </a:p>
        </p:txBody>
      </p:sp>
      <p:sp>
        <p:nvSpPr>
          <p:cNvPr id="34" name="Triangle 33">
            <a:extLst>
              <a:ext uri="{FF2B5EF4-FFF2-40B4-BE49-F238E27FC236}">
                <a16:creationId xmlns:a16="http://schemas.microsoft.com/office/drawing/2014/main" id="{4C4F0898-45AD-2F1B-1203-E0C909247BD5}"/>
              </a:ext>
            </a:extLst>
          </p:cNvPr>
          <p:cNvSpPr/>
          <p:nvPr/>
        </p:nvSpPr>
        <p:spPr>
          <a:xfrm flipV="1">
            <a:off x="8809032"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22">
            <a:extLst>
              <a:ext uri="{FF2B5EF4-FFF2-40B4-BE49-F238E27FC236}">
                <a16:creationId xmlns:a16="http://schemas.microsoft.com/office/drawing/2014/main" id="{E5F7F81E-55D1-155C-FDAD-F3B37FC9A9AE}"/>
              </a:ext>
            </a:extLst>
          </p:cNvPr>
          <p:cNvSpPr>
            <a:spLocks noChangeShapeType="1"/>
          </p:cNvSpPr>
          <p:nvPr/>
        </p:nvSpPr>
        <p:spPr bwMode="auto">
          <a:xfrm rot="3600000" flipV="1">
            <a:off x="3687134" y="3481834"/>
            <a:ext cx="183410" cy="31767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1" name="TextBox 9">
            <a:extLst>
              <a:ext uri="{FF2B5EF4-FFF2-40B4-BE49-F238E27FC236}">
                <a16:creationId xmlns:a16="http://schemas.microsoft.com/office/drawing/2014/main" id="{6E30037F-08A3-CC06-E444-9117792AEB5E}"/>
              </a:ext>
            </a:extLst>
          </p:cNvPr>
          <p:cNvSpPr txBox="1">
            <a:spLocks noChangeArrowheads="1"/>
          </p:cNvSpPr>
          <p:nvPr/>
        </p:nvSpPr>
        <p:spPr bwMode="auto">
          <a:xfrm>
            <a:off x="120038" y="1314454"/>
            <a:ext cx="3462553" cy="261610"/>
          </a:xfrm>
          <a:prstGeom prst="rect">
            <a:avLst/>
          </a:prstGeom>
          <a:solidFill>
            <a:schemeClr val="bg1">
              <a:lumMod val="85000"/>
              <a:alpha val="90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b="1" dirty="0">
                <a:latin typeface="Arial" panose="020B0604020202020204" pitchFamily="34" charset="0"/>
              </a:rPr>
              <a:t>Study Cohorts</a:t>
            </a:r>
          </a:p>
        </p:txBody>
      </p:sp>
    </p:spTree>
    <p:extLst>
      <p:ext uri="{BB962C8B-B14F-4D97-AF65-F5344CB8AC3E}">
        <p14:creationId xmlns:p14="http://schemas.microsoft.com/office/powerpoint/2010/main" val="29034157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Baseline to Day 15 Change in HIV RNA Level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6" name="Chart 5"/>
          <p:cNvGraphicFramePr>
            <a:graphicFrameLocks/>
          </p:cNvGraphicFramePr>
          <p:nvPr>
            <p:extLst>
              <p:ext uri="{D42A27DB-BD31-4B8C-83A1-F6EECF244321}">
                <p14:modId xmlns:p14="http://schemas.microsoft.com/office/powerpoint/2010/main" val="247130774"/>
              </p:ext>
            </p:extLst>
          </p:nvPr>
        </p:nvGraphicFramePr>
        <p:xfrm>
          <a:off x="637836" y="1398038"/>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a:extLst>
              <a:ext uri="{FF2B5EF4-FFF2-40B4-BE49-F238E27FC236}">
                <a16:creationId xmlns:a16="http://schemas.microsoft.com/office/drawing/2014/main" id="{75A8D225-EB5A-A813-5944-609A6C850B7A}"/>
              </a:ext>
            </a:extLst>
          </p:cNvPr>
          <p:cNvSpPr/>
          <p:nvPr/>
        </p:nvSpPr>
        <p:spPr>
          <a:xfrm>
            <a:off x="4738422" y="265366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Tree>
    <p:extLst>
      <p:ext uri="{BB962C8B-B14F-4D97-AF65-F5344CB8AC3E}">
        <p14:creationId xmlns:p14="http://schemas.microsoft.com/office/powerpoint/2010/main" val="17809805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172008942"/>
              </p:ext>
            </p:extLst>
          </p:nvPr>
        </p:nvGraphicFramePr>
        <p:xfrm>
          <a:off x="596274" y="1384184"/>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sz="1400" dirty="0">
                <a:latin typeface="Arial" pitchFamily="22" charset="0"/>
              </a:rPr>
              <a:t>Decrease in HIV RNA Level of ≥0.5 log at Day 15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Rounded Rectangle 3">
            <a:extLst>
              <a:ext uri="{FF2B5EF4-FFF2-40B4-BE49-F238E27FC236}">
                <a16:creationId xmlns:a16="http://schemas.microsoft.com/office/drawing/2014/main" id="{AE032965-20B9-A191-EBF4-6E8959CB625B}"/>
              </a:ext>
            </a:extLst>
          </p:cNvPr>
          <p:cNvSpPr/>
          <p:nvPr/>
        </p:nvSpPr>
        <p:spPr>
          <a:xfrm>
            <a:off x="4717641" y="161673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
        <p:nvSpPr>
          <p:cNvPr id="5" name="Rectangle 4">
            <a:extLst>
              <a:ext uri="{FF2B5EF4-FFF2-40B4-BE49-F238E27FC236}">
                <a16:creationId xmlns:a16="http://schemas.microsoft.com/office/drawing/2014/main" id="{4B9CD162-0BC5-979C-90D4-D90B6869DC77}"/>
              </a:ext>
            </a:extLst>
          </p:cNvPr>
          <p:cNvSpPr/>
          <p:nvPr/>
        </p:nvSpPr>
        <p:spPr>
          <a:xfrm>
            <a:off x="3031125"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21/24</a:t>
            </a:r>
          </a:p>
        </p:txBody>
      </p:sp>
      <p:sp>
        <p:nvSpPr>
          <p:cNvPr id="7" name="Rectangle 6">
            <a:extLst>
              <a:ext uri="{FF2B5EF4-FFF2-40B4-BE49-F238E27FC236}">
                <a16:creationId xmlns:a16="http://schemas.microsoft.com/office/drawing/2014/main" id="{062CEB91-D5DE-5766-5F4B-AE25180F8192}"/>
              </a:ext>
            </a:extLst>
          </p:cNvPr>
          <p:cNvSpPr/>
          <p:nvPr/>
        </p:nvSpPr>
        <p:spPr>
          <a:xfrm>
            <a:off x="6481223"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a:t>
            </a:r>
          </a:p>
        </p:txBody>
      </p:sp>
    </p:spTree>
    <p:extLst>
      <p:ext uri="{BB962C8B-B14F-4D97-AF65-F5344CB8AC3E}">
        <p14:creationId xmlns:p14="http://schemas.microsoft.com/office/powerpoint/2010/main" val="36249114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Virologic Responses at 26 Weeks</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8" name="Chart 7">
            <a:extLst>
              <a:ext uri="{FF2B5EF4-FFF2-40B4-BE49-F238E27FC236}">
                <a16:creationId xmlns:a16="http://schemas.microsoft.com/office/drawing/2014/main" id="{34E65410-6B38-7FDB-07E9-FE65FEEDF060}"/>
              </a:ext>
            </a:extLst>
          </p:cNvPr>
          <p:cNvGraphicFramePr>
            <a:graphicFrameLocks/>
          </p:cNvGraphicFramePr>
          <p:nvPr>
            <p:extLst>
              <p:ext uri="{D42A27DB-BD31-4B8C-83A1-F6EECF244321}">
                <p14:modId xmlns:p14="http://schemas.microsoft.com/office/powerpoint/2010/main" val="1089197594"/>
              </p:ext>
            </p:extLst>
          </p:nvPr>
        </p:nvGraphicFramePr>
        <p:xfrm>
          <a:off x="405760" y="1317268"/>
          <a:ext cx="8359736" cy="3305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9062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a:t>
            </a:r>
            <a:r>
              <a:rPr lang="en-US" altLang="en-US">
                <a:latin typeface="Arial" panose="020B0604020202020204" pitchFamily="34" charset="0"/>
                <a:cs typeface="Arial" panose="020B0604020202020204" pitchFamily="34" charset="0"/>
              </a:rPr>
              <a:t>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err="1"/>
              <a:t>Lenacapavir</a:t>
            </a:r>
            <a:r>
              <a:rPr lang="en-US" b="1" dirty="0"/>
              <a:t>-related capsid substitutions developed in 8 participants</a:t>
            </a:r>
          </a:p>
          <a:p>
            <a:pPr marL="388620"/>
            <a:r>
              <a:rPr lang="en-US" dirty="0"/>
              <a:t>5 with M66I (alone)</a:t>
            </a:r>
          </a:p>
          <a:p>
            <a:pPr marL="388620"/>
            <a:r>
              <a:rPr lang="en-US" dirty="0"/>
              <a:t>1 with M66I + N74D</a:t>
            </a:r>
          </a:p>
          <a:p>
            <a:pPr marL="388620"/>
            <a:r>
              <a:rPr lang="en-US" dirty="0"/>
              <a:t>1 with Q67H + K70R</a:t>
            </a:r>
          </a:p>
          <a:p>
            <a:pPr marL="388620"/>
            <a:r>
              <a:rPr lang="en-US" dirty="0"/>
              <a:t>1 with K70H (alone)</a:t>
            </a:r>
          </a:p>
          <a:p>
            <a:pPr marL="217170" indent="0">
              <a:buNone/>
            </a:pPr>
            <a:endParaRPr lang="en-US" dirty="0"/>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22632432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a:t>Mutations and median change in </a:t>
            </a:r>
            <a:r>
              <a:rPr lang="en-US" b="1" dirty="0" err="1"/>
              <a:t>lenacapavir</a:t>
            </a:r>
            <a:r>
              <a:rPr lang="en-US" b="1" dirty="0"/>
              <a:t> susceptibility</a:t>
            </a:r>
          </a:p>
          <a:p>
            <a:pPr marL="388620"/>
            <a:r>
              <a:rPr lang="en-US" dirty="0"/>
              <a:t>M66I: </a:t>
            </a:r>
            <a:r>
              <a:rPr lang="en-US" dirty="0">
                <a:solidFill>
                  <a:srgbClr val="C00000"/>
                </a:solidFill>
              </a:rPr>
              <a:t>234-fold decrease</a:t>
            </a:r>
          </a:p>
          <a:p>
            <a:pPr marL="388620"/>
            <a:r>
              <a:rPr lang="en-US" dirty="0"/>
              <a:t>1 with Q67H + K70R: </a:t>
            </a:r>
            <a:r>
              <a:rPr lang="en-US" dirty="0">
                <a:solidFill>
                  <a:srgbClr val="C00000"/>
                </a:solidFill>
              </a:rPr>
              <a:t>15-fold decrease</a:t>
            </a:r>
          </a:p>
          <a:p>
            <a:pPr marL="388620"/>
            <a:r>
              <a:rPr lang="en-US" dirty="0"/>
              <a:t>1 with K70H: </a:t>
            </a:r>
            <a:r>
              <a:rPr lang="en-US" dirty="0">
                <a:solidFill>
                  <a:srgbClr val="C00000"/>
                </a:solidFill>
              </a:rPr>
              <a:t>265-fold decrease</a:t>
            </a:r>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14682527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Conclusions</a:t>
            </a:r>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288" y="2168237"/>
            <a:ext cx="9180576" cy="1340251"/>
          </a:xfrm>
        </p:spPr>
        <p:txBody>
          <a:bodyPr>
            <a:normAutofit/>
          </a:bodyPr>
          <a:lstStyle/>
          <a:p>
            <a:pPr>
              <a:lnSpc>
                <a:spcPts val="2600"/>
              </a:lnSpc>
            </a:pPr>
            <a:r>
              <a:rPr lang="en-US" sz="1800" b="1" dirty="0">
                <a:solidFill>
                  <a:srgbClr val="C00000"/>
                </a:solidFill>
              </a:rPr>
              <a:t>Conclusions</a:t>
            </a:r>
            <a:r>
              <a:rPr lang="en-US" sz="1800" dirty="0"/>
              <a:t>: “In patients with multidrug-resistant HIV-1 infection, those who received </a:t>
            </a:r>
            <a:r>
              <a:rPr lang="en-US" sz="1800" dirty="0" err="1"/>
              <a:t>lenacapavir</a:t>
            </a:r>
            <a:r>
              <a:rPr lang="en-US" sz="1800" dirty="0"/>
              <a:t> had a greater reduction from baseline in viral load than those who received placebo.”</a:t>
            </a:r>
          </a:p>
        </p:txBody>
      </p:sp>
    </p:spTree>
    <p:extLst>
      <p:ext uri="{BB962C8B-B14F-4D97-AF65-F5344CB8AC3E}">
        <p14:creationId xmlns:p14="http://schemas.microsoft.com/office/powerpoint/2010/main" val="3648536279"/>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57081</TotalTime>
  <Words>674</Words>
  <Application>Microsoft Macintosh PowerPoint</Application>
  <PresentationFormat>On-screen Show (16:9)</PresentationFormat>
  <Paragraphs>71</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Lenacapavir for Persons with Multidrug-Resistant HIV CAPELLA</vt:lpstr>
      <vt:lpstr>Lenacapavir in Multidrug Resistant HIV CAPELLA Study: Background</vt:lpstr>
      <vt:lpstr>Lenacapavir in Multidrug Resistant HIV CAPELLA Study: Study Design</vt:lpstr>
      <vt:lpstr>Lenacapavir in Multidrug Resistant HIV CAPELLA Study: Results</vt:lpstr>
      <vt:lpstr>Lenacapavir in Multidrug Resistant HIV CAPELLA Study: Results</vt:lpstr>
      <vt:lpstr>Lenacapavir in Multidrug Resistant HIV CAPELLA Study: Results</vt:lpstr>
      <vt:lpstr>Lenacapavir in Multidrug Resistant HIV CAPELLA Study: Capsid Inhibitor Resistance</vt:lpstr>
      <vt:lpstr>Lenacapavir in Multidrug Resistant HIV CAPELLA Study: Capsid Inhibitor Resistance</vt:lpstr>
      <vt:lpstr>Lenacapavir in Multidrug Resistant HIV CAPELLA Study: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2345</cp:revision>
  <cp:lastPrinted>2008-02-05T14:34:24Z</cp:lastPrinted>
  <dcterms:created xsi:type="dcterms:W3CDTF">2010-11-28T05:36:22Z</dcterms:created>
  <dcterms:modified xsi:type="dcterms:W3CDTF">2022-12-29T06:47:55Z</dcterms:modified>
</cp:coreProperties>
</file>