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7"/>
  </p:notesMasterIdLst>
  <p:handoutMasterIdLst>
    <p:handoutMasterId r:id="rId28"/>
  </p:handoutMasterIdLst>
  <p:sldIdLst>
    <p:sldId id="999" r:id="rId2"/>
    <p:sldId id="1178" r:id="rId3"/>
    <p:sldId id="4580" r:id="rId4"/>
    <p:sldId id="1214" r:id="rId5"/>
    <p:sldId id="4591" r:id="rId6"/>
    <p:sldId id="4590" r:id="rId7"/>
    <p:sldId id="1335" r:id="rId8"/>
    <p:sldId id="4582" r:id="rId9"/>
    <p:sldId id="4600" r:id="rId10"/>
    <p:sldId id="1322" r:id="rId11"/>
    <p:sldId id="1111" r:id="rId12"/>
    <p:sldId id="4603" r:id="rId13"/>
    <p:sldId id="1575" r:id="rId14"/>
    <p:sldId id="4604" r:id="rId15"/>
    <p:sldId id="4605" r:id="rId16"/>
    <p:sldId id="4598" r:id="rId17"/>
    <p:sldId id="4583" r:id="rId18"/>
    <p:sldId id="4608" r:id="rId19"/>
    <p:sldId id="4581" r:id="rId20"/>
    <p:sldId id="4585" r:id="rId21"/>
    <p:sldId id="4610" r:id="rId22"/>
    <p:sldId id="4586" r:id="rId23"/>
    <p:sldId id="4609" r:id="rId24"/>
    <p:sldId id="4606" r:id="rId25"/>
    <p:sldId id="1109" r:id="rId2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43E"/>
    <a:srgbClr val="C294C7"/>
    <a:srgbClr val="7F6482"/>
    <a:srgbClr val="957699"/>
    <a:srgbClr val="0060A5"/>
    <a:srgbClr val="A87F00"/>
    <a:srgbClr val="997400"/>
    <a:srgbClr val="7F6000"/>
    <a:srgbClr val="F8EDD1"/>
    <a:srgbClr val="5D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4807" autoAdjust="0"/>
  </p:normalViewPr>
  <p:slideViewPr>
    <p:cSldViewPr snapToGrid="0" showGuides="1">
      <p:cViewPr varScale="1">
        <p:scale>
          <a:sx n="133" d="100"/>
          <a:sy n="133" d="100"/>
        </p:scale>
        <p:origin x="208" y="616"/>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71762150420854"/>
          <c:y val="0.11346343560503212"/>
          <c:w val="0.83602299353385423"/>
          <c:h val="0.8640725405014028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0.00</c:formatCode>
                <c:ptCount val="2"/>
                <c:pt idx="0">
                  <c:v>-2.1</c:v>
                </c:pt>
                <c:pt idx="1">
                  <c:v>7.0000000000000007E-2</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high"/>
        <c:spPr>
          <a:ln w="6350" cap="flat" cmpd="sng" algn="ctr">
            <a:solidFill>
              <a:prstClr val="black"/>
            </a:solidFill>
            <a:prstDash val="solid"/>
            <a:round/>
            <a:headEnd type="none" w="med" len="med"/>
            <a:tailEnd type="none" w="med" len="med"/>
          </a:ln>
        </c:spPr>
        <c:txPr>
          <a:bodyPr/>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0.5"/>
          <c:min val="-2.5"/>
        </c:scaling>
        <c:delete val="0"/>
        <c:axPos val="l"/>
        <c:title>
          <c:tx>
            <c:rich>
              <a:bodyPr/>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Median change in HIV RNA from baseline (log10 copies/mL)</a:t>
                </a:r>
              </a:p>
            </c:rich>
          </c:tx>
          <c:layout>
            <c:manualLayout>
              <c:xMode val="edge"/>
              <c:yMode val="edge"/>
              <c:x val="7.7422284239786485E-3"/>
              <c:y val="0.13450417835701572"/>
            </c:manualLayout>
          </c:layout>
          <c:overlay val="0"/>
        </c:title>
        <c:numFmt formatCode="0.0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236768536116894"/>
          <c:y val="3.0129983752030999E-2"/>
          <c:w val="0.86316220170754521"/>
          <c:h val="0.8722490938632671"/>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7E5F00"/>
                  </a:gs>
                  <a:gs pos="99000">
                    <a:srgbClr val="FFC0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B70-2940-9767-393AFF061A6E}"/>
              </c:ext>
            </c:extLst>
          </c:dPt>
          <c:dPt>
            <c:idx val="1"/>
            <c:invertIfNegative val="0"/>
            <c:bubble3D val="0"/>
            <c:spPr>
              <a:gradFill>
                <a:gsLst>
                  <a:gs pos="0">
                    <a:schemeClr val="tx1">
                      <a:lumMod val="65000"/>
                      <a:lumOff val="35000"/>
                    </a:schemeClr>
                  </a:gs>
                  <a:gs pos="99000">
                    <a:schemeClr val="bg1">
                      <a:lumMod val="75000"/>
                    </a:schemeClr>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FB70-2940-9767-393AFF061A6E}"/>
              </c:ext>
            </c:extLst>
          </c:dPt>
          <c:dPt>
            <c:idx val="2"/>
            <c:invertIfNegative val="0"/>
            <c:bubble3D val="0"/>
            <c:spPr>
              <a:solidFill>
                <a:schemeClr val="accent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FB70-2940-9767-393AFF061A6E}"/>
              </c:ext>
            </c:extLst>
          </c:dPt>
          <c:dPt>
            <c:idx val="3"/>
            <c:invertIfNegative val="0"/>
            <c:bubble3D val="0"/>
            <c:spPr>
              <a:solidFill>
                <a:srgbClr val="96323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FB70-2940-9767-393AFF061A6E}"/>
              </c:ext>
            </c:extLst>
          </c:dPt>
          <c:dPt>
            <c:idx val="4"/>
            <c:invertIfNegative val="0"/>
            <c:bubble3D val="0"/>
            <c:spPr>
              <a:solidFill>
                <a:srgbClr val="5C8C84"/>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8-FB70-2940-9767-393AFF061A6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0-2940-9767-393AFF061A6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70-2940-9767-393AFF061A6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70-2940-9767-393AFF061A6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70-2940-9767-393AFF061A6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70-2940-9767-393AFF061A6E}"/>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2940-9767-393AFF061A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70-2940-9767-393AFF061A6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2940-9767-393AFF061A6E}"/>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2940-9767-393AFF061A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70-2940-9767-393AFF061A6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70-2940-9767-393AFF061A6E}"/>
                </c:ext>
              </c:extLst>
            </c:dLbl>
            <c:numFmt formatCode="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Lenacapavir</c:v>
                </c:pt>
                <c:pt idx="1">
                  <c:v>Placebo</c:v>
                </c:pt>
              </c:strCache>
            </c:strRef>
          </c:cat>
          <c:val>
            <c:numRef>
              <c:f>Sheet1!$B$2:$B$3</c:f>
              <c:numCache>
                <c:formatCode>0.0</c:formatCode>
                <c:ptCount val="2"/>
                <c:pt idx="0">
                  <c:v>87.5</c:v>
                </c:pt>
                <c:pt idx="1">
                  <c:v>16.7</c:v>
                </c:pt>
              </c:numCache>
            </c:numRef>
          </c:val>
          <c:extLst>
            <c:ext xmlns:c16="http://schemas.microsoft.com/office/drawing/2014/chart" uri="{C3380CC4-5D6E-409C-BE32-E72D297353CC}">
              <c16:uniqueId val="{0000000F-FB70-2940-9767-393AFF061A6E}"/>
            </c:ext>
          </c:extLst>
        </c:ser>
        <c:dLbls>
          <c:showLegendKey val="0"/>
          <c:showVal val="1"/>
          <c:showCatName val="0"/>
          <c:showSerName val="0"/>
          <c:showPercent val="0"/>
          <c:showBubbleSize val="0"/>
        </c:dLbls>
        <c:gapWidth val="174"/>
        <c:axId val="1785264632"/>
        <c:axId val="1785105192"/>
      </c:barChart>
      <c:catAx>
        <c:axId val="1785264632"/>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nchor="b" anchorCtr="0"/>
          <a:lstStyle/>
          <a:p>
            <a:pPr>
              <a:defRPr sz="1600"/>
            </a:pPr>
            <a:endParaRPr lang="en-US"/>
          </a:p>
        </c:txPr>
        <c:crossAx val="1785105192"/>
        <c:crosses val="autoZero"/>
        <c:auto val="1"/>
        <c:lblAlgn val="ctr"/>
        <c:lblOffset val="1"/>
        <c:tickLblSkip val="1"/>
        <c:tickMarkSkip val="1"/>
        <c:noMultiLvlLbl val="0"/>
      </c:catAx>
      <c:valAx>
        <c:axId val="1785105192"/>
        <c:scaling>
          <c:orientation val="minMax"/>
          <c:max val="100"/>
          <c:min val="0"/>
        </c:scaling>
        <c:delete val="0"/>
        <c:axPos val="l"/>
        <c:title>
          <c:tx>
            <c:rich>
              <a:bodyPr/>
              <a:lstStyle/>
              <a:p>
                <a:pPr>
                  <a:defRPr sz="1400">
                    <a:latin typeface="Arial" panose="020B0604020202020204" pitchFamily="34" charset="0"/>
                    <a:cs typeface="Arial" panose="020B0604020202020204" pitchFamily="34" charset="0"/>
                  </a:defRPr>
                </a:pPr>
                <a:r>
                  <a:rPr lang="en-US" sz="1400" baseline="0" dirty="0">
                    <a:latin typeface="Arial" panose="020B0604020202020204" pitchFamily="34" charset="0"/>
                    <a:cs typeface="Arial" panose="020B0604020202020204" pitchFamily="34" charset="0"/>
                  </a:rPr>
                  <a:t>Patients (%)</a:t>
                </a:r>
                <a:endParaRPr lang="en-US" sz="1400" dirty="0">
                  <a:latin typeface="Arial" panose="020B0604020202020204" pitchFamily="34" charset="0"/>
                  <a:cs typeface="Arial" panose="020B0604020202020204" pitchFamily="34" charset="0"/>
                </a:endParaRPr>
              </a:p>
            </c:rich>
          </c:tx>
          <c:layout>
            <c:manualLayout>
              <c:xMode val="edge"/>
              <c:yMode val="edge"/>
              <c:x val="1.7320823402821775E-2"/>
              <c:y val="0.27736126734158228"/>
            </c:manualLayout>
          </c:layout>
          <c:overlay val="0"/>
        </c:title>
        <c:numFmt formatCode="0" sourceLinked="0"/>
        <c:majorTickMark val="out"/>
        <c:minorTickMark val="none"/>
        <c:tickLblPos val="nextTo"/>
        <c:spPr>
          <a:ln w="6350">
            <a:solidFill>
              <a:schemeClr val="tx1"/>
            </a:solidFill>
          </a:ln>
        </c:spPr>
        <c:txPr>
          <a:bodyPr/>
          <a:lstStyle/>
          <a:p>
            <a:pPr>
              <a:defRPr sz="1200"/>
            </a:pPr>
            <a:endParaRPr lang="en-US"/>
          </a:p>
        </c:txPr>
        <c:crossAx val="1785264632"/>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2509409388054E-2"/>
          <c:y val="5.753561597498183E-2"/>
          <c:w val="0.9015556232876254"/>
          <c:h val="0.83382378480889341"/>
        </c:manualLayout>
      </c:layout>
      <c:barChart>
        <c:barDir val="col"/>
        <c:grouping val="clustered"/>
        <c:varyColors val="0"/>
        <c:ser>
          <c:idx val="0"/>
          <c:order val="0"/>
          <c:tx>
            <c:strRef>
              <c:f>Sheet1!$B$1</c:f>
              <c:strCache>
                <c:ptCount val="1"/>
                <c:pt idx="0">
                  <c:v>Cohort 1 (Randomized, Combined)</c:v>
                </c:pt>
              </c:strCache>
            </c:strRef>
          </c:tx>
          <c:spPr>
            <a:gradFill>
              <a:gsLst>
                <a:gs pos="0">
                  <a:srgbClr val="7E5F00"/>
                </a:gs>
                <a:gs pos="99000">
                  <a:srgbClr val="FFC000"/>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Sheet1!$B$2:$B$4</c:f>
              <c:numCache>
                <c:formatCode>0</c:formatCode>
                <c:ptCount val="3"/>
                <c:pt idx="0">
                  <c:v>81</c:v>
                </c:pt>
                <c:pt idx="1">
                  <c:v>19</c:v>
                </c:pt>
                <c:pt idx="2">
                  <c:v>0</c:v>
                </c:pt>
              </c:numCache>
            </c:numRef>
          </c:val>
          <c:extLst>
            <c:ext xmlns:c16="http://schemas.microsoft.com/office/drawing/2014/chart" uri="{C3380CC4-5D6E-409C-BE32-E72D297353CC}">
              <c16:uniqueId val="{00000000-1678-D641-A667-668C1B6D389D}"/>
            </c:ext>
          </c:extLst>
        </c:ser>
        <c:ser>
          <c:idx val="1"/>
          <c:order val="1"/>
          <c:tx>
            <c:strRef>
              <c:f>Sheet1!$C$1</c:f>
              <c:strCache>
                <c:ptCount val="1"/>
                <c:pt idx="0">
                  <c:v>Cohort 2 (Nonrandomized)</c:v>
                </c:pt>
              </c:strCache>
            </c:strRef>
          </c:tx>
          <c:spPr>
            <a:gradFill>
              <a:gsLst>
                <a:gs pos="0">
                  <a:srgbClr val="5D74AB"/>
                </a:gs>
                <a:gs pos="98000">
                  <a:srgbClr val="93AED2"/>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1678-D641-A667-668C1B6D389D}"/>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&lt;50 copies/mL</c:v>
                </c:pt>
                <c:pt idx="1">
                  <c:v>HIV-1 RNA ≥50 copies/mL</c:v>
                </c:pt>
                <c:pt idx="2">
                  <c:v>No Virologic Data</c:v>
                </c:pt>
              </c:strCache>
            </c:strRef>
          </c:cat>
          <c:val>
            <c:numRef>
              <c:f>Sheet1!$C$2:$C$4</c:f>
              <c:numCache>
                <c:formatCode>0</c:formatCode>
                <c:ptCount val="3"/>
                <c:pt idx="0" formatCode="General">
                  <c:v>83</c:v>
                </c:pt>
                <c:pt idx="1">
                  <c:v>14</c:v>
                </c:pt>
                <c:pt idx="2">
                  <c:v>3</c:v>
                </c:pt>
              </c:numCache>
            </c:numRef>
          </c:val>
          <c:extLst>
            <c:ext xmlns:c16="http://schemas.microsoft.com/office/drawing/2014/chart" uri="{C3380CC4-5D6E-409C-BE32-E72D297353CC}">
              <c16:uniqueId val="{00000002-1678-D641-A667-668C1B6D389D}"/>
            </c:ext>
          </c:extLst>
        </c:ser>
        <c:dLbls>
          <c:showLegendKey val="0"/>
          <c:showVal val="1"/>
          <c:showCatName val="0"/>
          <c:showSerName val="0"/>
          <c:showPercent val="0"/>
          <c:showBubbleSize val="0"/>
        </c:dLbls>
        <c:gapWidth val="175"/>
        <c:axId val="2046573128"/>
        <c:axId val="2046570504"/>
      </c:barChart>
      <c:catAx>
        <c:axId val="2046573128"/>
        <c:scaling>
          <c:orientation val="minMax"/>
        </c:scaling>
        <c:delete val="0"/>
        <c:axPos val="b"/>
        <c:numFmt formatCode="General" sourceLinked="0"/>
        <c:majorTickMark val="out"/>
        <c:minorTickMark val="none"/>
        <c:tickLblPos val="nextTo"/>
        <c:crossAx val="2046570504"/>
        <c:crosses val="autoZero"/>
        <c:auto val="1"/>
        <c:lblAlgn val="ctr"/>
        <c:lblOffset val="1"/>
        <c:tickLblSkip val="1"/>
        <c:tickMarkSkip val="1"/>
        <c:noMultiLvlLbl val="0"/>
      </c:catAx>
      <c:valAx>
        <c:axId val="2046570504"/>
        <c:scaling>
          <c:orientation val="minMax"/>
          <c:max val="100"/>
          <c:min val="0"/>
        </c:scaling>
        <c:delete val="0"/>
        <c:axPos val="l"/>
        <c:title>
          <c:tx>
            <c:rich>
              <a:bodyPr/>
              <a:lstStyle/>
              <a:p>
                <a:pPr>
                  <a:defRPr sz="1400"/>
                </a:pPr>
                <a:r>
                  <a:rPr lang="en-US" sz="1400" dirty="0"/>
                  <a:t>Patients (%)</a:t>
                </a:r>
              </a:p>
            </c:rich>
          </c:tx>
          <c:layout>
            <c:manualLayout>
              <c:xMode val="edge"/>
              <c:yMode val="edge"/>
              <c:x val="0"/>
              <c:y val="0.3060895253966726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6573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387437593723058"/>
          <c:y val="7.3007983376085217E-2"/>
          <c:w val="0.38343627119325302"/>
          <c:h val="0.21233190464001589"/>
        </c:manualLayout>
      </c:layout>
      <c:overlay val="0"/>
      <c:spPr>
        <a:solidFill>
          <a:sysClr val="window" lastClr="FFFFFF"/>
        </a:solidFill>
        <a:ln w="6350">
          <a:solidFill>
            <a:srgbClr val="000000"/>
          </a:solidFill>
        </a:ln>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1632723689904618"/>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60A5"/>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B5-6749-B055-9409EAAC4C07}"/>
              </c:ext>
            </c:extLst>
          </c:dPt>
          <c:dPt>
            <c:idx val="1"/>
            <c:invertIfNegative val="0"/>
            <c:bubble3D val="0"/>
            <c:spPr>
              <a:solidFill>
                <a:srgbClr val="7F648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EB5-6749-B055-9409EAAC4C07}"/>
              </c:ext>
            </c:extLst>
          </c:dPt>
          <c:dPt>
            <c:idx val="2"/>
            <c:invertIfNegative val="0"/>
            <c:bubble3D val="0"/>
            <c:spPr>
              <a:solidFill>
                <a:srgbClr val="73A43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7EB5-6749-B055-9409EAAC4C07}"/>
              </c:ext>
            </c:extLst>
          </c:dPt>
          <c:dPt>
            <c:idx val="3"/>
            <c:invertIfNegative val="0"/>
            <c:bubble3D val="0"/>
            <c:spPr>
              <a:solidFill>
                <a:srgbClr val="A87F0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7EB5-6749-B055-9409EAAC4C07}"/>
              </c:ext>
            </c:extLst>
          </c:dPt>
          <c:dPt>
            <c:idx val="4"/>
            <c:invertIfNegative val="0"/>
            <c:bubble3D val="0"/>
            <c:spPr>
              <a:solidFill>
                <a:srgbClr val="9D4053"/>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7EB5-6749-B055-9409EAAC4C07}"/>
              </c:ext>
            </c:extLst>
          </c:dPt>
          <c:dPt>
            <c:idx val="5"/>
            <c:invertIfNegative val="0"/>
            <c:bubble3D val="0"/>
            <c:spPr>
              <a:solidFill>
                <a:srgbClr val="73624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7EB5-6749-B055-9409EAAC4C07}"/>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7EB5-6749-B055-9409EAAC4C07}"/>
              </c:ext>
            </c:extLst>
          </c:dPt>
          <c:dLbls>
            <c:dLbl>
              <c:idx val="0"/>
              <c:tx>
                <c:rich>
                  <a:bodyPr/>
                  <a:lstStyle/>
                  <a:p>
                    <a:fld id="{646490B8-8145-0147-9E6C-15DDA14818AA}"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B5-6749-B055-9409EAAC4C07}"/>
                </c:ext>
              </c:extLst>
            </c:dLbl>
            <c:dLbl>
              <c:idx val="1"/>
              <c:tx>
                <c:rich>
                  <a:bodyPr/>
                  <a:lstStyle/>
                  <a:p>
                    <a:fld id="{D17DC577-8936-E844-9466-914DBA73B640}"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B5-6749-B055-9409EAAC4C07}"/>
                </c:ext>
              </c:extLst>
            </c:dLbl>
            <c:dLbl>
              <c:idx val="2"/>
              <c:tx>
                <c:rich>
                  <a:bodyPr/>
                  <a:lstStyle/>
                  <a:p>
                    <a:fld id="{6CC5A168-E7FF-444D-945E-857A49D059BA}"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B5-6749-B055-9409EAAC4C07}"/>
                </c:ext>
              </c:extLst>
            </c:dLbl>
            <c:dLbl>
              <c:idx val="3"/>
              <c:tx>
                <c:rich>
                  <a:bodyPr/>
                  <a:lstStyle/>
                  <a:p>
                    <a:fld id="{17A5BD42-C6D2-9547-A745-681F939C4A55}" type="VALUE">
                      <a:rPr lang="en-US" b="0" smtClean="0">
                        <a:solidFill>
                          <a:schemeClr val="tx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B5-6749-B055-9409EAAC4C07}"/>
                </c:ext>
              </c:extLst>
            </c:dLbl>
            <c:dLbl>
              <c:idx val="4"/>
              <c:tx>
                <c:rich>
                  <a:bodyPr/>
                  <a:lstStyle/>
                  <a:p>
                    <a:fld id="{B2A5795B-2D64-9645-A32C-658A6B349310}" type="VALUE">
                      <a:rPr lang="en-US" b="1" smtClean="0">
                        <a:solidFill>
                          <a:schemeClr val="tx1"/>
                        </a:solidFill>
                      </a:rPr>
                      <a:pPr/>
                      <a:t>[VALUE]</a:t>
                    </a:fld>
                    <a:r>
                      <a:rPr lang="en-US" b="1">
                        <a:solidFill>
                          <a:schemeClr val="tx1"/>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B5-6749-B055-9409EAAC4C07}"/>
                </c:ext>
              </c:extLst>
            </c:dLbl>
            <c:numFmt formatCode="#,##0" sourceLinked="0"/>
            <c:spPr>
              <a:solidFill>
                <a:sysClr val="window" lastClr="FFFFFF">
                  <a:alpha val="50000"/>
                </a:sysClr>
              </a:solidFill>
            </c:spPr>
            <c:txPr>
              <a:bodyPr/>
              <a:lstStyle/>
              <a:p>
                <a:pPr>
                  <a:defRPr sz="1400" b="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LEN SC + TAF-FTC 
to LEN SC +TAF</c:v>
                </c:pt>
                <c:pt idx="1">
                  <c:v>LEN SC + TAF-FTC
to LEN SC +BIC</c:v>
                </c:pt>
                <c:pt idx="2">
                  <c:v>LEN PO + TAF-FTC</c:v>
                </c:pt>
                <c:pt idx="3">
                  <c:v>BIC-TAF-FTC</c:v>
                </c:pt>
              </c:strCache>
            </c:strRef>
          </c:cat>
          <c:val>
            <c:numRef>
              <c:f>Sheet1!$B$2:$B$5</c:f>
              <c:numCache>
                <c:formatCode>0</c:formatCode>
                <c:ptCount val="4"/>
                <c:pt idx="0">
                  <c:v>90</c:v>
                </c:pt>
                <c:pt idx="1">
                  <c:v>85</c:v>
                </c:pt>
                <c:pt idx="2">
                  <c:v>85</c:v>
                </c:pt>
                <c:pt idx="3">
                  <c:v>92</c:v>
                </c:pt>
              </c:numCache>
            </c:numRef>
          </c:val>
          <c:extLst>
            <c:ext xmlns:c16="http://schemas.microsoft.com/office/drawing/2014/chart" uri="{C3380CC4-5D6E-409C-BE32-E72D297353CC}">
              <c16:uniqueId val="{0000000E-7EB5-6749-B055-9409EAAC4C07}"/>
            </c:ext>
          </c:extLst>
        </c:ser>
        <c:dLbls>
          <c:showLegendKey val="0"/>
          <c:showVal val="1"/>
          <c:showCatName val="0"/>
          <c:showSerName val="0"/>
          <c:showPercent val="0"/>
          <c:showBubbleSize val="0"/>
        </c:dLbls>
        <c:gapWidth val="85"/>
        <c:axId val="-2118120632"/>
        <c:axId val="-2117433160"/>
      </c:barChart>
      <c:catAx>
        <c:axId val="-21181206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tickLblSkip val="1"/>
        <c:tickMarkSkip val="1"/>
        <c:noMultiLvlLbl val="0"/>
      </c:catAx>
      <c:valAx>
        <c:axId val="-2117433160"/>
        <c:scaling>
          <c:orientation val="minMax"/>
          <c:max val="100"/>
          <c:min val="0"/>
        </c:scaling>
        <c:delete val="0"/>
        <c:axPos val="l"/>
        <c:title>
          <c:tx>
            <c:rich>
              <a:bodyPr/>
              <a:lstStyle/>
              <a:p>
                <a:pPr>
                  <a:defRPr/>
                </a:pPr>
                <a:r>
                  <a:rPr lang="en-US" dirty="0"/>
                  <a:t>HIV RNA &lt;50 copies/mL (%)</a:t>
                </a:r>
                <a:r>
                  <a:rPr lang="en-US" baseline="0" dirty="0"/>
                  <a:t> </a:t>
                </a:r>
                <a:endParaRPr lang="en-US" dirty="0"/>
              </a:p>
            </c:rich>
          </c:tx>
          <c:layout>
            <c:manualLayout>
              <c:xMode val="edge"/>
              <c:yMode val="edge"/>
              <c:x val="5.1509186351706036E-3"/>
              <c:y val="7.465859907804146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1370345011222"/>
          <c:y val="2.2713548001621748E-2"/>
          <c:w val="0.8793512733462665"/>
          <c:h val="0.85549900774598298"/>
        </c:manualLayout>
      </c:layout>
      <c:lineChart>
        <c:grouping val="standard"/>
        <c:varyColors val="0"/>
        <c:ser>
          <c:idx val="1"/>
          <c:order val="0"/>
          <c:tx>
            <c:strRef>
              <c:f>Sheet1!$B$1</c:f>
              <c:strCache>
                <c:ptCount val="1"/>
                <c:pt idx="0">
                  <c:v>Group 1</c:v>
                </c:pt>
              </c:strCache>
            </c:strRef>
          </c:tx>
          <c:spPr>
            <a:ln w="19050">
              <a:solidFill>
                <a:srgbClr val="0060A5"/>
              </a:solidFill>
            </a:ln>
            <a:effectLst/>
          </c:spPr>
          <c:marker>
            <c:symbol val="circle"/>
            <c:size val="5"/>
            <c:spPr>
              <a:solidFill>
                <a:srgbClr val="00B0F0"/>
              </a:solidFill>
              <a:ln>
                <a:solidFill>
                  <a:srgbClr val="0070C0"/>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Sheet1!$B$2:$B$9</c:f>
              <c:numCache>
                <c:formatCode>General</c:formatCode>
                <c:ptCount val="8"/>
                <c:pt idx="0">
                  <c:v>0</c:v>
                </c:pt>
                <c:pt idx="1">
                  <c:v>83</c:v>
                </c:pt>
                <c:pt idx="2">
                  <c:v>94</c:v>
                </c:pt>
                <c:pt idx="3">
                  <c:v>92</c:v>
                </c:pt>
                <c:pt idx="4">
                  <c:v>90</c:v>
                </c:pt>
                <c:pt idx="5">
                  <c:v>94</c:v>
                </c:pt>
                <c:pt idx="6">
                  <c:v>90</c:v>
                </c:pt>
                <c:pt idx="7">
                  <c:v>90</c:v>
                </c:pt>
              </c:numCache>
            </c:numRef>
          </c:val>
          <c:smooth val="0"/>
          <c:extLst>
            <c:ext xmlns:c16="http://schemas.microsoft.com/office/drawing/2014/chart" uri="{C3380CC4-5D6E-409C-BE32-E72D297353CC}">
              <c16:uniqueId val="{0000000E-F666-D343-A21E-264529474B63}"/>
            </c:ext>
          </c:extLst>
        </c:ser>
        <c:ser>
          <c:idx val="2"/>
          <c:order val="1"/>
          <c:tx>
            <c:strRef>
              <c:f>Sheet1!$C$1</c:f>
              <c:strCache>
                <c:ptCount val="1"/>
                <c:pt idx="0">
                  <c:v>Group 2</c:v>
                </c:pt>
              </c:strCache>
            </c:strRef>
          </c:tx>
          <c:spPr>
            <a:ln w="19050">
              <a:solidFill>
                <a:srgbClr val="957699"/>
              </a:solidFill>
            </a:ln>
            <a:effectLst/>
          </c:spPr>
          <c:marker>
            <c:symbol val="circle"/>
            <c:size val="5"/>
            <c:spPr>
              <a:solidFill>
                <a:srgbClr val="C294C7"/>
              </a:solidFill>
              <a:ln>
                <a:solidFill>
                  <a:srgbClr val="7F6482"/>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Sheet1!$C$2:$C$9</c:f>
              <c:numCache>
                <c:formatCode>General</c:formatCode>
                <c:ptCount val="8"/>
                <c:pt idx="0">
                  <c:v>0</c:v>
                </c:pt>
                <c:pt idx="1">
                  <c:v>79</c:v>
                </c:pt>
                <c:pt idx="2">
                  <c:v>87</c:v>
                </c:pt>
                <c:pt idx="3">
                  <c:v>94</c:v>
                </c:pt>
                <c:pt idx="4">
                  <c:v>93</c:v>
                </c:pt>
                <c:pt idx="5">
                  <c:v>93</c:v>
                </c:pt>
                <c:pt idx="6">
                  <c:v>89</c:v>
                </c:pt>
                <c:pt idx="7">
                  <c:v>85</c:v>
                </c:pt>
              </c:numCache>
            </c:numRef>
          </c:val>
          <c:smooth val="0"/>
          <c:extLst>
            <c:ext xmlns:c16="http://schemas.microsoft.com/office/drawing/2014/chart" uri="{C3380CC4-5D6E-409C-BE32-E72D297353CC}">
              <c16:uniqueId val="{0000000F-F666-D343-A21E-264529474B63}"/>
            </c:ext>
          </c:extLst>
        </c:ser>
        <c:ser>
          <c:idx val="3"/>
          <c:order val="2"/>
          <c:tx>
            <c:strRef>
              <c:f>Sheet1!$D$1</c:f>
              <c:strCache>
                <c:ptCount val="1"/>
                <c:pt idx="0">
                  <c:v>Group 3</c:v>
                </c:pt>
              </c:strCache>
            </c:strRef>
          </c:tx>
          <c:spPr>
            <a:ln w="19050">
              <a:solidFill>
                <a:srgbClr val="73A43E"/>
              </a:solidFill>
            </a:ln>
            <a:effectLst/>
          </c:spPr>
          <c:marker>
            <c:symbol val="circle"/>
            <c:size val="5"/>
            <c:spPr>
              <a:solidFill>
                <a:srgbClr val="92D050"/>
              </a:solidFill>
              <a:ln>
                <a:solidFill>
                  <a:srgbClr val="73A43E"/>
                </a:solidFill>
              </a:ln>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Sheet1!$D$2:$D$9</c:f>
              <c:numCache>
                <c:formatCode>General</c:formatCode>
                <c:ptCount val="8"/>
                <c:pt idx="0">
                  <c:v>0</c:v>
                </c:pt>
                <c:pt idx="1">
                  <c:v>87</c:v>
                </c:pt>
                <c:pt idx="2">
                  <c:v>96</c:v>
                </c:pt>
                <c:pt idx="3">
                  <c:v>94</c:v>
                </c:pt>
                <c:pt idx="4">
                  <c:v>94</c:v>
                </c:pt>
                <c:pt idx="5">
                  <c:v>94</c:v>
                </c:pt>
                <c:pt idx="6">
                  <c:v>89</c:v>
                </c:pt>
                <c:pt idx="7">
                  <c:v>85</c:v>
                </c:pt>
              </c:numCache>
            </c:numRef>
          </c:val>
          <c:smooth val="0"/>
          <c:extLst>
            <c:ext xmlns:c16="http://schemas.microsoft.com/office/drawing/2014/chart" uri="{C3380CC4-5D6E-409C-BE32-E72D297353CC}">
              <c16:uniqueId val="{00000010-F666-D343-A21E-264529474B63}"/>
            </c:ext>
          </c:extLst>
        </c:ser>
        <c:ser>
          <c:idx val="4"/>
          <c:order val="3"/>
          <c:tx>
            <c:strRef>
              <c:f>Sheet1!$E$1</c:f>
              <c:strCache>
                <c:ptCount val="1"/>
                <c:pt idx="0">
                  <c:v>Group 4</c:v>
                </c:pt>
              </c:strCache>
            </c:strRef>
          </c:tx>
          <c:spPr>
            <a:ln w="19050"/>
            <a:effectLst/>
          </c:spPr>
          <c:marker>
            <c:symbol val="circle"/>
            <c:size val="5"/>
            <c:spPr>
              <a:solidFill>
                <a:srgbClr val="FFC000"/>
              </a:solidFill>
              <a:effectLst/>
            </c:spPr>
          </c:marker>
          <c:dLbls>
            <c:delete val="1"/>
          </c:dLbls>
          <c:cat>
            <c:numRef>
              <c:f>Sheet1!$A$2:$A$9</c:f>
              <c:numCache>
                <c:formatCode>0</c:formatCode>
                <c:ptCount val="8"/>
                <c:pt idx="0">
                  <c:v>0</c:v>
                </c:pt>
                <c:pt idx="1">
                  <c:v>4</c:v>
                </c:pt>
                <c:pt idx="2">
                  <c:v>10</c:v>
                </c:pt>
                <c:pt idx="3">
                  <c:v>16</c:v>
                </c:pt>
                <c:pt idx="4" formatCode="General">
                  <c:v>22</c:v>
                </c:pt>
                <c:pt idx="5" formatCode="General">
                  <c:v>28</c:v>
                </c:pt>
                <c:pt idx="6" formatCode="General">
                  <c:v>38</c:v>
                </c:pt>
                <c:pt idx="7" formatCode="General">
                  <c:v>54</c:v>
                </c:pt>
              </c:numCache>
            </c:numRef>
          </c:cat>
          <c:val>
            <c:numRef>
              <c:f>Sheet1!$E$2:$E$9</c:f>
              <c:numCache>
                <c:formatCode>General</c:formatCode>
                <c:ptCount val="8"/>
                <c:pt idx="0">
                  <c:v>0</c:v>
                </c:pt>
                <c:pt idx="1">
                  <c:v>84</c:v>
                </c:pt>
                <c:pt idx="2">
                  <c:v>100</c:v>
                </c:pt>
                <c:pt idx="3">
                  <c:v>100</c:v>
                </c:pt>
                <c:pt idx="4">
                  <c:v>100</c:v>
                </c:pt>
                <c:pt idx="5">
                  <c:v>100</c:v>
                </c:pt>
                <c:pt idx="6">
                  <c:v>96</c:v>
                </c:pt>
                <c:pt idx="7">
                  <c:v>92</c:v>
                </c:pt>
              </c:numCache>
            </c:numRef>
          </c:val>
          <c:smooth val="0"/>
          <c:extLst>
            <c:ext xmlns:c16="http://schemas.microsoft.com/office/drawing/2014/chart" uri="{C3380CC4-5D6E-409C-BE32-E72D297353CC}">
              <c16:uniqueId val="{00000011-F666-D343-A21E-264529474B63}"/>
            </c:ext>
          </c:extLst>
        </c:ser>
        <c:dLbls>
          <c:showLegendKey val="0"/>
          <c:showVal val="1"/>
          <c:showCatName val="0"/>
          <c:showSerName val="0"/>
          <c:showPercent val="0"/>
          <c:showBubbleSize val="0"/>
        </c:dLbls>
        <c:marker val="1"/>
        <c:smooth val="0"/>
        <c:axId val="-2118120632"/>
        <c:axId val="-2117433160"/>
      </c:lineChart>
      <c:catAx>
        <c:axId val="-2118120632"/>
        <c:scaling>
          <c:orientation val="minMax"/>
        </c:scaling>
        <c:delete val="0"/>
        <c:axPos val="b"/>
        <c:title>
          <c:tx>
            <c:rich>
              <a:bodyPr/>
              <a:lstStyle/>
              <a:p>
                <a:pPr>
                  <a:defRPr/>
                </a:pPr>
                <a:r>
                  <a:rPr lang="en-US" dirty="0"/>
                  <a:t>Week</a:t>
                </a:r>
              </a:p>
            </c:rich>
          </c:tx>
          <c:layout>
            <c:manualLayout>
              <c:xMode val="edge"/>
              <c:yMode val="edge"/>
              <c:x val="0.50924864011563775"/>
              <c:y val="0.93283560591511427"/>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noMultiLvlLbl val="0"/>
      </c:catAx>
      <c:valAx>
        <c:axId val="-2117433160"/>
        <c:scaling>
          <c:orientation val="minMax"/>
          <c:max val="105"/>
          <c:min val="0"/>
        </c:scaling>
        <c:delete val="0"/>
        <c:axPos val="l"/>
        <c:title>
          <c:tx>
            <c:rich>
              <a:bodyPr/>
              <a:lstStyle/>
              <a:p>
                <a:pPr>
                  <a:defRPr/>
                </a:pPr>
                <a:r>
                  <a:rPr lang="en-US" dirty="0"/>
                  <a:t>HIV RNA &lt;50 copies/mL (%)</a:t>
                </a:r>
                <a:r>
                  <a:rPr lang="en-US" baseline="0" dirty="0"/>
                  <a:t> </a:t>
                </a:r>
                <a:endParaRPr lang="en-US" dirty="0"/>
              </a:p>
            </c:rich>
          </c:tx>
          <c:layout>
            <c:manualLayout>
              <c:xMode val="edge"/>
              <c:yMode val="edge"/>
              <c:x val="3.6412567994218116E-3"/>
              <c:y val="0.1153089857670230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At val="1"/>
        <c:crossBetween val="midCat"/>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r"/>
      <c:layout>
        <c:manualLayout>
          <c:xMode val="edge"/>
          <c:yMode val="edge"/>
          <c:x val="0.76210725018068393"/>
          <c:y val="0.34342594448386754"/>
          <c:w val="0.14882270151013732"/>
          <c:h val="0.328435842387101"/>
        </c:manualLayout>
      </c:layout>
      <c:overlay val="0"/>
      <c:spPr>
        <a:solidFill>
          <a:sysClr val="window" lastClr="FFFFFF"/>
        </a:solidFill>
        <a:ln>
          <a:solidFill>
            <a:srgbClr val="000000">
              <a:lumMod val="50000"/>
              <a:lumOff val="50000"/>
            </a:srgb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0152853438983895"/>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w="38100" h="38100"/>
            </a:sp3d>
          </c:spPr>
          <c:invertIfNegative val="0"/>
          <c:dPt>
            <c:idx val="0"/>
            <c:invertIfNegative val="0"/>
            <c:bubble3D val="0"/>
            <c:spPr>
              <a:solidFill>
                <a:srgbClr val="0060A5"/>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B5-6749-B055-9409EAAC4C07}"/>
              </c:ext>
            </c:extLst>
          </c:dPt>
          <c:dPt>
            <c:idx val="1"/>
            <c:invertIfNegative val="0"/>
            <c:bubble3D val="0"/>
            <c:spPr>
              <a:solidFill>
                <a:srgbClr val="7F6482"/>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EB5-6749-B055-9409EAAC4C07}"/>
              </c:ext>
            </c:extLst>
          </c:dPt>
          <c:dPt>
            <c:idx val="2"/>
            <c:invertIfNegative val="0"/>
            <c:bubble3D val="0"/>
            <c:spPr>
              <a:solidFill>
                <a:srgbClr val="73A43E"/>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7EB5-6749-B055-9409EAAC4C07}"/>
              </c:ext>
            </c:extLst>
          </c:dPt>
          <c:dPt>
            <c:idx val="3"/>
            <c:invertIfNegative val="0"/>
            <c:bubble3D val="0"/>
            <c:spPr>
              <a:solidFill>
                <a:srgbClr val="A89141"/>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7EB5-6749-B055-9409EAAC4C07}"/>
              </c:ext>
            </c:extLst>
          </c:dPt>
          <c:dPt>
            <c:idx val="4"/>
            <c:invertIfNegative val="0"/>
            <c:bubble3D val="0"/>
            <c:spPr>
              <a:solidFill>
                <a:srgbClr val="9D4053"/>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9-7EB5-6749-B055-9409EAAC4C07}"/>
              </c:ext>
            </c:extLst>
          </c:dPt>
          <c:dPt>
            <c:idx val="5"/>
            <c:invertIfNegative val="0"/>
            <c:bubble3D val="0"/>
            <c:spPr>
              <a:solidFill>
                <a:srgbClr val="73624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B-7EB5-6749-B055-9409EAAC4C07}"/>
              </c:ext>
            </c:extLst>
          </c:dPt>
          <c:dPt>
            <c:idx val="6"/>
            <c:invertIfNegative val="0"/>
            <c:bubble3D val="0"/>
            <c:spPr>
              <a:solidFill>
                <a:srgbClr val="32649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D-7EB5-6749-B055-9409EAAC4C07}"/>
              </c:ext>
            </c:extLst>
          </c:dPt>
          <c:dLbls>
            <c:dLbl>
              <c:idx val="0"/>
              <c:tx>
                <c:rich>
                  <a:bodyPr/>
                  <a:lstStyle/>
                  <a:p>
                    <a:pPr>
                      <a:defRPr sz="1200" b="0">
                        <a:solidFill>
                          <a:schemeClr val="tx1"/>
                        </a:solidFill>
                      </a:defRPr>
                    </a:pPr>
                    <a:fld id="{646490B8-8145-0147-9E6C-15DDA14818AA}"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B5-6749-B055-9409EAAC4C07}"/>
                </c:ext>
              </c:extLst>
            </c:dLbl>
            <c:dLbl>
              <c:idx val="1"/>
              <c:tx>
                <c:rich>
                  <a:bodyPr/>
                  <a:lstStyle/>
                  <a:p>
                    <a:pPr>
                      <a:defRPr sz="1200" b="0">
                        <a:solidFill>
                          <a:schemeClr val="tx1"/>
                        </a:solidFill>
                      </a:defRPr>
                    </a:pPr>
                    <a:fld id="{D17DC577-8936-E844-9466-914DBA73B640}"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B5-6749-B055-9409EAAC4C07}"/>
                </c:ext>
              </c:extLst>
            </c:dLbl>
            <c:dLbl>
              <c:idx val="2"/>
              <c:tx>
                <c:rich>
                  <a:bodyPr/>
                  <a:lstStyle/>
                  <a:p>
                    <a:pPr>
                      <a:defRPr sz="1200" b="0">
                        <a:solidFill>
                          <a:schemeClr val="tx1"/>
                        </a:solidFill>
                      </a:defRPr>
                    </a:pPr>
                    <a:fld id="{6CC5A168-E7FF-444D-945E-857A49D059BA}"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B5-6749-B055-9409EAAC4C07}"/>
                </c:ext>
              </c:extLst>
            </c:dLbl>
            <c:dLbl>
              <c:idx val="3"/>
              <c:tx>
                <c:rich>
                  <a:bodyPr/>
                  <a:lstStyle/>
                  <a:p>
                    <a:pPr>
                      <a:defRPr sz="1200" b="0">
                        <a:solidFill>
                          <a:schemeClr val="tx1"/>
                        </a:solidFill>
                      </a:defRPr>
                    </a:pPr>
                    <a:fld id="{17A5BD42-C6D2-9547-A745-681F939C4A55}" type="VALUE">
                      <a:rPr lang="en-US" b="0" smtClean="0">
                        <a:solidFill>
                          <a:schemeClr val="tx1"/>
                        </a:solidFill>
                      </a:rPr>
                      <a:pPr>
                        <a:defRPr sz="1200" b="0">
                          <a:solidFill>
                            <a:schemeClr val="tx1"/>
                          </a:solidFill>
                        </a:defRPr>
                      </a:pPr>
                      <a:t>[VALUE]</a:t>
                    </a:fld>
                    <a:endParaRPr lang="en-US"/>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B5-6749-B055-9409EAAC4C07}"/>
                </c:ext>
              </c:extLst>
            </c:dLbl>
            <c:dLbl>
              <c:idx val="4"/>
              <c:tx>
                <c:rich>
                  <a:bodyPr/>
                  <a:lstStyle/>
                  <a:p>
                    <a:fld id="{B2A5795B-2D64-9645-A32C-658A6B349310}" type="VALUE">
                      <a:rPr lang="en-US" b="1" smtClean="0">
                        <a:solidFill>
                          <a:schemeClr val="tx1"/>
                        </a:solidFill>
                      </a:rPr>
                      <a:pPr/>
                      <a:t>[VALUE]</a:t>
                    </a:fld>
                    <a:r>
                      <a:rPr lang="en-US" b="1">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B5-6749-B055-9409EAAC4C07}"/>
                </c:ext>
              </c:extLst>
            </c:dLbl>
            <c:numFmt formatCode="#,##0" sourceLinked="0"/>
            <c:spPr>
              <a:noFill/>
            </c:spPr>
            <c:txPr>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LEN SC + TAF-FTC 
to LEN SC +TAF</c:v>
                </c:pt>
                <c:pt idx="1">
                  <c:v>LEN SC + TAF-FTC
to LEN SC + BIC</c:v>
                </c:pt>
                <c:pt idx="2">
                  <c:v>LEN PO + TAF-FTC</c:v>
                </c:pt>
                <c:pt idx="3">
                  <c:v>BIC-TAF-FTC</c:v>
                </c:pt>
              </c:strCache>
            </c:strRef>
          </c:cat>
          <c:val>
            <c:numRef>
              <c:f>Sheet1!$B$2:$B$5</c:f>
              <c:numCache>
                <c:formatCode>0</c:formatCode>
                <c:ptCount val="4"/>
                <c:pt idx="0">
                  <c:v>4</c:v>
                </c:pt>
                <c:pt idx="1">
                  <c:v>4</c:v>
                </c:pt>
                <c:pt idx="2">
                  <c:v>6</c:v>
                </c:pt>
                <c:pt idx="3">
                  <c:v>0</c:v>
                </c:pt>
              </c:numCache>
            </c:numRef>
          </c:val>
          <c:extLst>
            <c:ext xmlns:c16="http://schemas.microsoft.com/office/drawing/2014/chart" uri="{C3380CC4-5D6E-409C-BE32-E72D297353CC}">
              <c16:uniqueId val="{0000000E-7EB5-6749-B055-9409EAAC4C07}"/>
            </c:ext>
          </c:extLst>
        </c:ser>
        <c:dLbls>
          <c:showLegendKey val="0"/>
          <c:showVal val="1"/>
          <c:showCatName val="0"/>
          <c:showSerName val="0"/>
          <c:showPercent val="0"/>
          <c:showBubbleSize val="0"/>
        </c:dLbls>
        <c:gapWidth val="85"/>
        <c:axId val="-2118120632"/>
        <c:axId val="-2117433160"/>
      </c:barChart>
      <c:catAx>
        <c:axId val="-21181206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17433160"/>
        <c:crosses val="autoZero"/>
        <c:auto val="1"/>
        <c:lblAlgn val="ctr"/>
        <c:lblOffset val="1"/>
        <c:tickLblSkip val="1"/>
        <c:tickMarkSkip val="1"/>
        <c:noMultiLvlLbl val="0"/>
      </c:catAx>
      <c:valAx>
        <c:axId val="-2117433160"/>
        <c:scaling>
          <c:orientation val="minMax"/>
          <c:max val="10"/>
          <c:min val="0"/>
        </c:scaling>
        <c:delete val="0"/>
        <c:axPos val="l"/>
        <c:title>
          <c:tx>
            <c:rich>
              <a:bodyPr/>
              <a:lstStyle/>
              <a:p>
                <a:pPr>
                  <a:defRPr/>
                </a:pPr>
                <a:r>
                  <a:rPr lang="en-US" dirty="0"/>
                  <a:t>HIV RNA ≥50 copies/mL (%)</a:t>
                </a:r>
                <a:r>
                  <a:rPr lang="en-US" baseline="0" dirty="0"/>
                  <a:t> </a:t>
                </a:r>
                <a:endParaRPr lang="en-US" dirty="0"/>
              </a:p>
            </c:rich>
          </c:tx>
          <c:layout>
            <c:manualLayout>
              <c:xMode val="edge"/>
              <c:yMode val="edge"/>
              <c:x val="9.6799041424169788E-3"/>
              <c:y val="6.319282197686952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66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718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6366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382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030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a:t>
            </a:fld>
            <a:endParaRPr lang="en-US"/>
          </a:p>
        </p:txBody>
      </p:sp>
    </p:spTree>
    <p:extLst>
      <p:ext uri="{BB962C8B-B14F-4D97-AF65-F5344CB8AC3E}">
        <p14:creationId xmlns:p14="http://schemas.microsoft.com/office/powerpoint/2010/main" val="250733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a:p>
        </p:txBody>
      </p:sp>
    </p:spTree>
    <p:extLst>
      <p:ext uri="{BB962C8B-B14F-4D97-AF65-F5344CB8AC3E}">
        <p14:creationId xmlns:p14="http://schemas.microsoft.com/office/powerpoint/2010/main" val="37985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857250"/>
            <a:ext cx="6697662" cy="3768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a:t>
            </a:fld>
            <a:endParaRPr lang="en-US"/>
          </a:p>
        </p:txBody>
      </p:sp>
    </p:spTree>
    <p:extLst>
      <p:ext uri="{BB962C8B-B14F-4D97-AF65-F5344CB8AC3E}">
        <p14:creationId xmlns:p14="http://schemas.microsoft.com/office/powerpoint/2010/main" val="160461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9930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6065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C33FE33-7927-0442-9A2D-F7BB0DE6D3A9}"/>
              </a:ext>
            </a:extLst>
          </p:cNvPr>
          <p:cNvSpPr>
            <a:spLocks noGrp="1" noRot="1" noChangeAspect="1" noChangeArrowheads="1" noTextEdit="1"/>
          </p:cNvSpPr>
          <p:nvPr>
            <p:ph type="sldImg"/>
          </p:nvPr>
        </p:nvSpPr>
        <p:spPr>
          <a:xfrm>
            <a:off x="80963" y="857250"/>
            <a:ext cx="6697662" cy="3768725"/>
          </a:xfrm>
          <a:ln/>
        </p:spPr>
      </p:sp>
      <p:sp>
        <p:nvSpPr>
          <p:cNvPr id="46082" name="Notes Placeholder 2">
            <a:extLst>
              <a:ext uri="{FF2B5EF4-FFF2-40B4-BE49-F238E27FC236}">
                <a16:creationId xmlns:a16="http://schemas.microsoft.com/office/drawing/2014/main" id="{9E703758-6639-2548-9DB4-E44EBBBA6A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43359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vider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cxnSp>
        <p:nvCxnSpPr>
          <p:cNvPr id="14" name="Straight Connector 13"/>
          <p:cNvCxnSpPr/>
          <p:nvPr/>
        </p:nvCxnSpPr>
        <p:spPr>
          <a:xfrm>
            <a:off x="1"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defRPr>
            </a:lvl1pPr>
          </a:lstStyle>
          <a:p>
            <a:r>
              <a:rPr lang="en-US" dirty="0"/>
              <a:t>Click To Edit Section Title</a:t>
            </a:r>
          </a:p>
        </p:txBody>
      </p:sp>
    </p:spTree>
    <p:extLst>
      <p:ext uri="{BB962C8B-B14F-4D97-AF65-F5344CB8AC3E}">
        <p14:creationId xmlns:p14="http://schemas.microsoft.com/office/powerpoint/2010/main" val="36910462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2"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Lenacapavir</a:t>
            </a:r>
            <a:r>
              <a:rPr lang="en-US" dirty="0"/>
              <a:t> (</a:t>
            </a:r>
            <a:r>
              <a:rPr lang="en-US" i="1" dirty="0" err="1"/>
              <a:t>Sunlenca</a:t>
            </a:r>
            <a:r>
              <a:rPr lang="en-US" dirty="0"/>
              <a:t>)</a:t>
            </a:r>
          </a:p>
        </p:txBody>
      </p:sp>
      <p:sp>
        <p:nvSpPr>
          <p:cNvPr id="4" name="Text Placeholder 3"/>
          <p:cNvSpPr>
            <a:spLocks noGrp="1"/>
          </p:cNvSpPr>
          <p:nvPr>
            <p:ph type="body" sz="quarter" idx="14"/>
          </p:nvPr>
        </p:nvSpPr>
        <p:spPr/>
        <p:txBody>
          <a:bodyPr/>
          <a:lstStyle/>
          <a:p>
            <a:r>
              <a:rPr lang="en-US" dirty="0">
                <a:cs typeface="Arial"/>
              </a:rPr>
              <a:t>Last Updated: December 28, 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450"/>
              </a:spcBef>
            </a:pPr>
            <a:r>
              <a:rPr lang="en-US" dirty="0"/>
              <a:t>David H. Spach, MD</a:t>
            </a:r>
            <a:br>
              <a:rPr lang="en-US" dirty="0"/>
            </a:br>
            <a:r>
              <a:rPr lang="en-US" dirty="0"/>
              <a:t>Brian R. Wood, MD</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6A1BBA-6F01-9344-9154-BA6AA5234A98}"/>
              </a:ext>
            </a:extLst>
          </p:cNvPr>
          <p:cNvSpPr>
            <a:spLocks noChangeArrowheads="1"/>
          </p:cNvSpPr>
          <p:nvPr/>
        </p:nvSpPr>
        <p:spPr bwMode="invGray">
          <a:xfrm>
            <a:off x="4009872" y="1398302"/>
            <a:ext cx="1573400" cy="1729257"/>
          </a:xfrm>
          <a:prstGeom prst="rect">
            <a:avLst/>
          </a:prstGeom>
          <a:solidFill>
            <a:schemeClr val="bg1">
              <a:lumMod val="85000"/>
              <a:alpha val="47000"/>
            </a:schemeClr>
          </a:solidFill>
          <a:ln w="19050" cap="flat" cmpd="sng" algn="ctr">
            <a:noFill/>
            <a:prstDash val="solid"/>
            <a:miter lim="800000"/>
            <a:headEnd type="none" w="med" len="med"/>
            <a:tailEnd type="none" w="med" len="med"/>
          </a:ln>
          <a:effectLst/>
        </p:spPr>
        <p:txBody>
          <a:bodyPr wrap="none" lIns="68573" tIns="34286" rIns="68573" bIns="34286" anchor="t"/>
          <a:lstStyle/>
          <a:p>
            <a:pPr algn="ctr">
              <a:defRPr/>
            </a:pPr>
            <a:r>
              <a:rPr lang="en-US" sz="1000" b="1" dirty="0">
                <a:solidFill>
                  <a:srgbClr val="000000"/>
                </a:solidFill>
                <a:latin typeface="Arial"/>
                <a:cs typeface="Arial"/>
              </a:rPr>
              <a:t>Functional Monotherapy</a:t>
            </a:r>
          </a:p>
        </p:txBody>
      </p:sp>
      <p:sp>
        <p:nvSpPr>
          <p:cNvPr id="45060" name="Line 22">
            <a:extLst>
              <a:ext uri="{FF2B5EF4-FFF2-40B4-BE49-F238E27FC236}">
                <a16:creationId xmlns:a16="http://schemas.microsoft.com/office/drawing/2014/main" id="{80D0BAD9-BB18-C14D-B143-ABEE908AF3DF}"/>
              </a:ext>
            </a:extLst>
          </p:cNvPr>
          <p:cNvSpPr>
            <a:spLocks noChangeAspect="1" noChangeShapeType="1"/>
          </p:cNvSpPr>
          <p:nvPr/>
        </p:nvSpPr>
        <p:spPr bwMode="auto">
          <a:xfrm rot="1169337" flipV="1">
            <a:off x="3659640" y="2059043"/>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Study Design</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5065" name="TextBox 9">
            <a:extLst>
              <a:ext uri="{FF2B5EF4-FFF2-40B4-BE49-F238E27FC236}">
                <a16:creationId xmlns:a16="http://schemas.microsoft.com/office/drawing/2014/main" id="{541CE444-DA15-0A46-BDC2-EE0E6135ECFC}"/>
              </a:ext>
            </a:extLst>
          </p:cNvPr>
          <p:cNvSpPr txBox="1">
            <a:spLocks noChangeArrowheads="1"/>
          </p:cNvSpPr>
          <p:nvPr/>
        </p:nvSpPr>
        <p:spPr bwMode="auto">
          <a:xfrm>
            <a:off x="5278352" y="1028191"/>
            <a:ext cx="631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15</a:t>
            </a:r>
          </a:p>
        </p:txBody>
      </p:sp>
      <p:sp>
        <p:nvSpPr>
          <p:cNvPr id="12" name="Rectangle 11">
            <a:extLst>
              <a:ext uri="{FF2B5EF4-FFF2-40B4-BE49-F238E27FC236}">
                <a16:creationId xmlns:a16="http://schemas.microsoft.com/office/drawing/2014/main" id="{85B6D15C-A42A-0D42-B182-219092D075DD}"/>
              </a:ext>
            </a:extLst>
          </p:cNvPr>
          <p:cNvSpPr>
            <a:spLocks noChangeArrowheads="1"/>
          </p:cNvSpPr>
          <p:nvPr/>
        </p:nvSpPr>
        <p:spPr bwMode="invGray">
          <a:xfrm>
            <a:off x="5645577" y="1714867"/>
            <a:ext cx="3245402"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45068" name="TextBox 13">
            <a:extLst>
              <a:ext uri="{FF2B5EF4-FFF2-40B4-BE49-F238E27FC236}">
                <a16:creationId xmlns:a16="http://schemas.microsoft.com/office/drawing/2014/main" id="{95FBDA14-A44F-344A-B62C-C5CE6146AFEB}"/>
              </a:ext>
            </a:extLst>
          </p:cNvPr>
          <p:cNvSpPr txBox="1">
            <a:spLocks noChangeArrowheads="1"/>
          </p:cNvSpPr>
          <p:nvPr/>
        </p:nvSpPr>
        <p:spPr bwMode="auto">
          <a:xfrm>
            <a:off x="3963282" y="3999378"/>
            <a:ext cx="5057052" cy="253916"/>
          </a:xfrm>
          <a:prstGeom prst="rect">
            <a:avLst/>
          </a:prstGeom>
          <a:solidFill>
            <a:schemeClr val="bg1">
              <a:lumMod val="95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OBT = optimized background regimen</a:t>
            </a:r>
          </a:p>
        </p:txBody>
      </p:sp>
      <p:sp>
        <p:nvSpPr>
          <p:cNvPr id="9" name="Rectangle 21">
            <a:extLst>
              <a:ext uri="{FF2B5EF4-FFF2-40B4-BE49-F238E27FC236}">
                <a16:creationId xmlns:a16="http://schemas.microsoft.com/office/drawing/2014/main" id="{59334993-BCED-344B-AC6A-607E1586ED2E}"/>
              </a:ext>
            </a:extLst>
          </p:cNvPr>
          <p:cNvSpPr>
            <a:spLocks noChangeArrowheads="1"/>
          </p:cNvSpPr>
          <p:nvPr/>
        </p:nvSpPr>
        <p:spPr bwMode="invGray">
          <a:xfrm>
            <a:off x="4009872" y="2428495"/>
            <a:ext cx="1476206" cy="640080"/>
          </a:xfrm>
          <a:prstGeom prst="rect">
            <a:avLst/>
          </a:prstGeom>
          <a:solidFill>
            <a:schemeClr val="bg1">
              <a:lumMod val="85000"/>
            </a:scheme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Placebo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8" name="Rectangle 7">
            <a:extLst>
              <a:ext uri="{FF2B5EF4-FFF2-40B4-BE49-F238E27FC236}">
                <a16:creationId xmlns:a16="http://schemas.microsoft.com/office/drawing/2014/main" id="{22480046-6817-2746-BE27-1BC252434456}"/>
              </a:ext>
            </a:extLst>
          </p:cNvPr>
          <p:cNvSpPr>
            <a:spLocks noChangeArrowheads="1"/>
          </p:cNvSpPr>
          <p:nvPr/>
        </p:nvSpPr>
        <p:spPr bwMode="invGray">
          <a:xfrm>
            <a:off x="4009872" y="1714867"/>
            <a:ext cx="1476205"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failing therapy</a:t>
            </a:r>
            <a:br>
              <a:rPr lang="en-US" sz="1200" b="1" dirty="0">
                <a:solidFill>
                  <a:srgbClr val="000000"/>
                </a:solidFill>
                <a:latin typeface="Arial"/>
                <a:cs typeface="Arial"/>
              </a:rPr>
            </a:br>
            <a:r>
              <a:rPr lang="en-US" sz="1100" dirty="0">
                <a:solidFill>
                  <a:srgbClr val="000000"/>
                </a:solidFill>
                <a:latin typeface="Arial"/>
                <a:cs typeface="Arial"/>
              </a:rPr>
              <a:t>(n = 24)</a:t>
            </a:r>
          </a:p>
        </p:txBody>
      </p:sp>
      <p:sp>
        <p:nvSpPr>
          <p:cNvPr id="6" name="Oval 5">
            <a:extLst>
              <a:ext uri="{FF2B5EF4-FFF2-40B4-BE49-F238E27FC236}">
                <a16:creationId xmlns:a16="http://schemas.microsoft.com/office/drawing/2014/main" id="{8B097E53-BB5C-9842-B9C5-E564EC27B319}"/>
              </a:ext>
            </a:extLst>
          </p:cNvPr>
          <p:cNvSpPr/>
          <p:nvPr/>
        </p:nvSpPr>
        <p:spPr>
          <a:xfrm>
            <a:off x="3643599" y="1958342"/>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2x</a:t>
            </a:r>
          </a:p>
        </p:txBody>
      </p:sp>
      <p:sp>
        <p:nvSpPr>
          <p:cNvPr id="22" name="Oval 21">
            <a:extLst>
              <a:ext uri="{FF2B5EF4-FFF2-40B4-BE49-F238E27FC236}">
                <a16:creationId xmlns:a16="http://schemas.microsoft.com/office/drawing/2014/main" id="{E14C7CB4-0121-CF44-9EA4-F876897D143B}"/>
              </a:ext>
            </a:extLst>
          </p:cNvPr>
          <p:cNvSpPr/>
          <p:nvPr/>
        </p:nvSpPr>
        <p:spPr>
          <a:xfrm>
            <a:off x="3643599" y="2707315"/>
            <a:ext cx="228600" cy="228600"/>
          </a:xfrm>
          <a:prstGeom prst="ellipse">
            <a:avLst/>
          </a:prstGeom>
          <a:solidFill>
            <a:schemeClr val="tx1">
              <a:alpha val="990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t>1x</a:t>
            </a:r>
          </a:p>
        </p:txBody>
      </p:sp>
      <p:sp>
        <p:nvSpPr>
          <p:cNvPr id="5" name="Triangle 4">
            <a:extLst>
              <a:ext uri="{FF2B5EF4-FFF2-40B4-BE49-F238E27FC236}">
                <a16:creationId xmlns:a16="http://schemas.microsoft.com/office/drawing/2014/main" id="{7A614905-4051-E941-A4E9-7549B7907A9B}"/>
              </a:ext>
            </a:extLst>
          </p:cNvPr>
          <p:cNvSpPr/>
          <p:nvPr/>
        </p:nvSpPr>
        <p:spPr>
          <a:xfrm flipV="1">
            <a:off x="5532436"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6E6B1A-D3E8-B251-9381-C3451E976669}"/>
              </a:ext>
            </a:extLst>
          </p:cNvPr>
          <p:cNvSpPr>
            <a:spLocks noChangeArrowheads="1"/>
          </p:cNvSpPr>
          <p:nvPr/>
        </p:nvSpPr>
        <p:spPr bwMode="invGray">
          <a:xfrm>
            <a:off x="5644916" y="3321541"/>
            <a:ext cx="1737360"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200" b="1" dirty="0">
                <a:solidFill>
                  <a:srgbClr val="000000"/>
                </a:solidFill>
                <a:latin typeface="Arial"/>
                <a:cs typeface="Arial"/>
              </a:rPr>
              <a:t>SC </a:t>
            </a:r>
            <a:r>
              <a:rPr lang="en-US" sz="1200" b="1" dirty="0" err="1">
                <a:solidFill>
                  <a:srgbClr val="000000"/>
                </a:solidFill>
                <a:latin typeface="Arial"/>
                <a:cs typeface="Arial"/>
              </a:rPr>
              <a:t>Lenacapavir</a:t>
            </a:r>
            <a:r>
              <a:rPr lang="en-US" sz="1200" b="1" dirty="0">
                <a:solidFill>
                  <a:srgbClr val="000000"/>
                </a:solidFill>
                <a:latin typeface="Arial"/>
                <a:cs typeface="Arial"/>
              </a:rPr>
              <a:t> Q6M </a:t>
            </a:r>
            <a:br>
              <a:rPr lang="en-US" sz="1200" b="1" dirty="0">
                <a:solidFill>
                  <a:srgbClr val="000000"/>
                </a:solidFill>
                <a:latin typeface="Arial"/>
                <a:cs typeface="Arial"/>
              </a:rPr>
            </a:br>
            <a:r>
              <a:rPr lang="en-US" sz="12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36 )</a:t>
            </a:r>
          </a:p>
        </p:txBody>
      </p:sp>
      <p:sp>
        <p:nvSpPr>
          <p:cNvPr id="27" name="Rectangle 26">
            <a:extLst>
              <a:ext uri="{FF2B5EF4-FFF2-40B4-BE49-F238E27FC236}">
                <a16:creationId xmlns:a16="http://schemas.microsoft.com/office/drawing/2014/main" id="{AE7A4E6F-8F44-5156-8B68-27E01AFE7DA3}"/>
              </a:ext>
            </a:extLst>
          </p:cNvPr>
          <p:cNvSpPr>
            <a:spLocks noChangeArrowheads="1"/>
          </p:cNvSpPr>
          <p:nvPr/>
        </p:nvSpPr>
        <p:spPr bwMode="invGray">
          <a:xfrm>
            <a:off x="4009872" y="3315620"/>
            <a:ext cx="1476205" cy="594531"/>
          </a:xfrm>
          <a:prstGeom prst="rect">
            <a:avLst/>
          </a:prstGeom>
          <a:solidFill>
            <a:srgbClr val="788EAC">
              <a:alpha val="20000"/>
            </a:srgbClr>
          </a:solidFill>
          <a:ln w="6350" cap="flat" cmpd="sng" algn="ctr">
            <a:solidFill>
              <a:srgbClr val="000000"/>
            </a:solidFill>
            <a:prstDash val="solid"/>
            <a:miter lim="800000"/>
            <a:headEnd type="none" w="med" len="med"/>
            <a:tailEnd type="none" w="med" len="med"/>
          </a:ln>
          <a:effectLst/>
        </p:spPr>
        <p:txBody>
          <a:bodyPr wrap="none" lIns="68573" tIns="34286" rIns="68573" bIns="34286" anchor="ctr"/>
          <a:lstStyle/>
          <a:p>
            <a:pPr algn="ctr">
              <a:defRPr/>
            </a:pPr>
            <a:r>
              <a:rPr lang="en-US" sz="11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200" b="1" dirty="0">
                <a:solidFill>
                  <a:srgbClr val="000000"/>
                </a:solidFill>
                <a:latin typeface="Arial"/>
                <a:cs typeface="Arial"/>
              </a:rPr>
              <a:t>+ OBT</a:t>
            </a:r>
            <a:br>
              <a:rPr lang="en-US" sz="1200" b="1" dirty="0">
                <a:solidFill>
                  <a:srgbClr val="000000"/>
                </a:solidFill>
                <a:latin typeface="Arial"/>
                <a:cs typeface="Arial"/>
              </a:rPr>
            </a:br>
            <a:r>
              <a:rPr lang="en-US" sz="1100" dirty="0">
                <a:solidFill>
                  <a:srgbClr val="000000"/>
                </a:solidFill>
                <a:latin typeface="Arial"/>
                <a:cs typeface="Arial"/>
              </a:rPr>
              <a:t>(n = 36)</a:t>
            </a:r>
          </a:p>
        </p:txBody>
      </p:sp>
      <p:sp>
        <p:nvSpPr>
          <p:cNvPr id="28" name="Rectangle 21">
            <a:extLst>
              <a:ext uri="{FF2B5EF4-FFF2-40B4-BE49-F238E27FC236}">
                <a16:creationId xmlns:a16="http://schemas.microsoft.com/office/drawing/2014/main" id="{941B0A2F-AE98-4384-ED14-14955E1534E8}"/>
              </a:ext>
            </a:extLst>
          </p:cNvPr>
          <p:cNvSpPr>
            <a:spLocks noChangeArrowheads="1"/>
          </p:cNvSpPr>
          <p:nvPr/>
        </p:nvSpPr>
        <p:spPr bwMode="invGray">
          <a:xfrm>
            <a:off x="5643899" y="2428495"/>
            <a:ext cx="1490867"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200" baseline="30000" dirty="0">
                <a:solidFill>
                  <a:srgbClr val="000000"/>
                </a:solidFill>
                <a:latin typeface="Arial"/>
                <a:cs typeface="Arial"/>
              </a:rPr>
              <a:t>^</a:t>
            </a:r>
            <a:r>
              <a:rPr lang="en-US" sz="1200" b="1" dirty="0">
                <a:solidFill>
                  <a:srgbClr val="000000"/>
                </a:solidFill>
                <a:latin typeface="Arial"/>
                <a:cs typeface="Arial"/>
              </a:rPr>
              <a:t>Oral </a:t>
            </a:r>
            <a:r>
              <a:rPr lang="en-US" sz="1200" b="1" dirty="0" err="1">
                <a:solidFill>
                  <a:srgbClr val="000000"/>
                </a:solidFill>
                <a:latin typeface="Arial"/>
                <a:cs typeface="Arial"/>
              </a:rPr>
              <a:t>Lenacapavir</a:t>
            </a:r>
            <a:r>
              <a:rPr lang="en-US" sz="1200" b="1" dirty="0">
                <a:solidFill>
                  <a:srgbClr val="000000"/>
                </a:solidFill>
                <a:latin typeface="Arial"/>
                <a:cs typeface="Arial"/>
              </a:rPr>
              <a:t>  + OBT</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29" name="Rectangle 21">
            <a:extLst>
              <a:ext uri="{FF2B5EF4-FFF2-40B4-BE49-F238E27FC236}">
                <a16:creationId xmlns:a16="http://schemas.microsoft.com/office/drawing/2014/main" id="{A97A8F97-1DED-7A07-0D80-82DE4C203D57}"/>
              </a:ext>
            </a:extLst>
          </p:cNvPr>
          <p:cNvSpPr>
            <a:spLocks noChangeArrowheads="1"/>
          </p:cNvSpPr>
          <p:nvPr/>
        </p:nvSpPr>
        <p:spPr bwMode="invGray">
          <a:xfrm>
            <a:off x="7245059" y="2428495"/>
            <a:ext cx="1645920" cy="640080"/>
          </a:xfrm>
          <a:prstGeom prst="rect">
            <a:avLst/>
          </a:prstGeom>
          <a:solidFill>
            <a:srgbClr val="F8EDD1"/>
          </a:solidFill>
          <a:ln w="6350" cap="flat" cmpd="sng" algn="ctr">
            <a:solidFill>
              <a:srgbClr val="000000"/>
            </a:solidFill>
            <a:prstDash val="solid"/>
            <a:miter lim="800000"/>
            <a:headEnd type="none" w="med" len="med"/>
            <a:tailEnd type="none" w="med" len="med"/>
          </a:ln>
          <a:effectLst/>
        </p:spPr>
        <p:txBody>
          <a:bodyPr wrap="square" lIns="68573" tIns="34286" rIns="68573" bIns="34286" anchor="ctr"/>
          <a:lstStyle/>
          <a:p>
            <a:pPr algn="ctr">
              <a:defRPr/>
            </a:pPr>
            <a:r>
              <a:rPr lang="en-US" sz="1100" b="1" dirty="0">
                <a:solidFill>
                  <a:srgbClr val="000000"/>
                </a:solidFill>
                <a:latin typeface="Arial"/>
                <a:cs typeface="Arial"/>
              </a:rPr>
              <a:t>SC </a:t>
            </a:r>
            <a:r>
              <a:rPr lang="en-US" sz="1100" b="1" dirty="0" err="1">
                <a:solidFill>
                  <a:srgbClr val="000000"/>
                </a:solidFill>
                <a:latin typeface="Arial"/>
                <a:cs typeface="Arial"/>
              </a:rPr>
              <a:t>Lenacapavir</a:t>
            </a:r>
            <a:r>
              <a:rPr lang="en-US" sz="1100" b="1" dirty="0">
                <a:solidFill>
                  <a:srgbClr val="000000"/>
                </a:solidFill>
                <a:latin typeface="Arial"/>
                <a:cs typeface="Arial"/>
              </a:rPr>
              <a:t> Q6M </a:t>
            </a:r>
            <a:br>
              <a:rPr lang="en-US" sz="1100" b="1" dirty="0">
                <a:solidFill>
                  <a:srgbClr val="000000"/>
                </a:solidFill>
                <a:latin typeface="Arial"/>
                <a:cs typeface="Arial"/>
              </a:rPr>
            </a:br>
            <a:r>
              <a:rPr lang="en-US" sz="1100" b="1" dirty="0">
                <a:solidFill>
                  <a:srgbClr val="000000"/>
                </a:solidFill>
                <a:latin typeface="Arial"/>
                <a:cs typeface="Arial"/>
              </a:rPr>
              <a:t>+ OBT for 52 weeks</a:t>
            </a:r>
            <a:br>
              <a:rPr lang="en-US" sz="1200" b="1" dirty="0">
                <a:solidFill>
                  <a:srgbClr val="000000"/>
                </a:solidFill>
                <a:latin typeface="Arial"/>
                <a:cs typeface="Arial"/>
              </a:rPr>
            </a:br>
            <a:r>
              <a:rPr lang="en-US" sz="1100" dirty="0">
                <a:solidFill>
                  <a:srgbClr val="000000"/>
                </a:solidFill>
                <a:latin typeface="Arial"/>
                <a:cs typeface="Arial"/>
              </a:rPr>
              <a:t>(n = 12)</a:t>
            </a:r>
          </a:p>
        </p:txBody>
      </p:sp>
      <p:sp>
        <p:nvSpPr>
          <p:cNvPr id="3" name="Rectangle 2">
            <a:extLst>
              <a:ext uri="{FF2B5EF4-FFF2-40B4-BE49-F238E27FC236}">
                <a16:creationId xmlns:a16="http://schemas.microsoft.com/office/drawing/2014/main" id="{A0AA8EF6-9CCD-49C6-D5FC-C57B3D9D040D}"/>
              </a:ext>
            </a:extLst>
          </p:cNvPr>
          <p:cNvSpPr>
            <a:spLocks noChangeArrowheads="1"/>
          </p:cNvSpPr>
          <p:nvPr/>
        </p:nvSpPr>
        <p:spPr bwMode="invGray">
          <a:xfrm>
            <a:off x="3962249" y="4280156"/>
            <a:ext cx="5095552" cy="538473"/>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 and 2, 300 mg day 8</a:t>
            </a:r>
            <a:br>
              <a:rPr lang="en-US" sz="1000" dirty="0">
                <a:solidFill>
                  <a:srgbClr val="000000"/>
                </a:solidFill>
                <a:latin typeface="Arial"/>
                <a:cs typeface="Arial"/>
              </a:rPr>
            </a:br>
            <a:r>
              <a:rPr lang="en-US" sz="1000" baseline="30000" dirty="0">
                <a:solidFill>
                  <a:srgbClr val="000000"/>
                </a:solidFill>
                <a:latin typeface="Arial"/>
                <a:cs typeface="Arial"/>
              </a:rPr>
              <a:t>^</a:t>
            </a:r>
            <a:r>
              <a:rPr lang="en-US" sz="1000" dirty="0">
                <a:solidFill>
                  <a:srgbClr val="000000"/>
                </a:solidFill>
                <a:latin typeface="Arial"/>
                <a:cs typeface="Arial"/>
              </a:rPr>
              <a:t>Oral </a:t>
            </a:r>
            <a:r>
              <a:rPr lang="en-US" sz="1000" dirty="0" err="1">
                <a:solidFill>
                  <a:srgbClr val="000000"/>
                </a:solidFill>
                <a:latin typeface="Arial"/>
                <a:cs typeface="Arial"/>
              </a:rPr>
              <a:t>lenacapavir</a:t>
            </a:r>
            <a:r>
              <a:rPr lang="en-US" sz="1000" dirty="0">
                <a:solidFill>
                  <a:srgbClr val="000000"/>
                </a:solidFill>
                <a:latin typeface="Arial"/>
                <a:cs typeface="Arial"/>
              </a:rPr>
              <a:t> = 600 mg days 15 and 16, 300 mg day 22</a:t>
            </a:r>
            <a:br>
              <a:rPr lang="en-US" sz="1000" dirty="0">
                <a:solidFill>
                  <a:srgbClr val="000000"/>
                </a:solidFill>
                <a:latin typeface="Arial"/>
                <a:cs typeface="Arial"/>
              </a:rPr>
            </a:br>
            <a:r>
              <a:rPr lang="en-US" sz="1000" dirty="0">
                <a:solidFill>
                  <a:srgbClr val="000000"/>
                </a:solidFill>
                <a:latin typeface="Arial"/>
                <a:cs typeface="Arial"/>
              </a:rPr>
              <a:t>SC </a:t>
            </a:r>
            <a:r>
              <a:rPr lang="en-US" sz="1000" dirty="0" err="1">
                <a:solidFill>
                  <a:srgbClr val="000000"/>
                </a:solidFill>
                <a:latin typeface="Arial"/>
                <a:cs typeface="Arial"/>
              </a:rPr>
              <a:t>Lenacapavir</a:t>
            </a:r>
            <a:r>
              <a:rPr lang="en-US" sz="1000" dirty="0">
                <a:solidFill>
                  <a:srgbClr val="000000"/>
                </a:solidFill>
                <a:latin typeface="Arial"/>
                <a:cs typeface="Arial"/>
              </a:rPr>
              <a:t> = 927 mg every 6 months</a:t>
            </a:r>
          </a:p>
        </p:txBody>
      </p:sp>
      <p:sp>
        <p:nvSpPr>
          <p:cNvPr id="4" name="Right Arrow 3">
            <a:extLst>
              <a:ext uri="{FF2B5EF4-FFF2-40B4-BE49-F238E27FC236}">
                <a16:creationId xmlns:a16="http://schemas.microsoft.com/office/drawing/2014/main" id="{87D186F2-9369-1B96-36E3-05D9AFD6CD93}"/>
              </a:ext>
            </a:extLst>
          </p:cNvPr>
          <p:cNvSpPr/>
          <p:nvPr/>
        </p:nvSpPr>
        <p:spPr>
          <a:xfrm>
            <a:off x="5486077" y="1972640"/>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D425FF59-6636-F0B0-6F75-D4BCA342F44C}"/>
              </a:ext>
            </a:extLst>
          </p:cNvPr>
          <p:cNvSpPr/>
          <p:nvPr/>
        </p:nvSpPr>
        <p:spPr>
          <a:xfrm>
            <a:off x="5486077"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B6ED9036-0846-A31E-2D6B-22032C23AD4F}"/>
              </a:ext>
            </a:extLst>
          </p:cNvPr>
          <p:cNvSpPr/>
          <p:nvPr/>
        </p:nvSpPr>
        <p:spPr>
          <a:xfrm>
            <a:off x="5486077" y="3545131"/>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81BA8C7-A48B-E4A1-9A08-0F6C22158DA1}"/>
              </a:ext>
            </a:extLst>
          </p:cNvPr>
          <p:cNvSpPr/>
          <p:nvPr/>
        </p:nvSpPr>
        <p:spPr>
          <a:xfrm>
            <a:off x="7134766" y="2679223"/>
            <a:ext cx="18288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900B49-9AD5-0B93-825B-CE8C41028BEC}"/>
              </a:ext>
            </a:extLst>
          </p:cNvPr>
          <p:cNvSpPr>
            <a:spLocks noChangeArrowheads="1"/>
          </p:cNvSpPr>
          <p:nvPr/>
        </p:nvSpPr>
        <p:spPr bwMode="invGray">
          <a:xfrm>
            <a:off x="107204" y="1714868"/>
            <a:ext cx="3488223" cy="1353708"/>
          </a:xfrm>
          <a:prstGeom prst="rect">
            <a:avLst/>
          </a:prstGeom>
          <a:solidFill>
            <a:srgbClr val="7F6000">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1 (Randomized, Stable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First 36 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&lt;0.5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and</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 400 copies/mL during screening</a:t>
            </a:r>
          </a:p>
        </p:txBody>
      </p:sp>
      <p:sp>
        <p:nvSpPr>
          <p:cNvPr id="19" name="TextBox 9">
            <a:extLst>
              <a:ext uri="{FF2B5EF4-FFF2-40B4-BE49-F238E27FC236}">
                <a16:creationId xmlns:a16="http://schemas.microsoft.com/office/drawing/2014/main" id="{AA62AB62-93F5-0D15-31EB-9A2AC239149E}"/>
              </a:ext>
            </a:extLst>
          </p:cNvPr>
          <p:cNvSpPr txBox="1">
            <a:spLocks noChangeArrowheads="1"/>
          </p:cNvSpPr>
          <p:nvPr/>
        </p:nvSpPr>
        <p:spPr bwMode="auto">
          <a:xfrm>
            <a:off x="3726642" y="1028191"/>
            <a:ext cx="5533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Day 1</a:t>
            </a:r>
          </a:p>
        </p:txBody>
      </p:sp>
      <p:sp>
        <p:nvSpPr>
          <p:cNvPr id="20" name="Triangle 19">
            <a:extLst>
              <a:ext uri="{FF2B5EF4-FFF2-40B4-BE49-F238E27FC236}">
                <a16:creationId xmlns:a16="http://schemas.microsoft.com/office/drawing/2014/main" id="{C4ADFEC5-0286-FCC8-506F-201924F9BB18}"/>
              </a:ext>
            </a:extLst>
          </p:cNvPr>
          <p:cNvSpPr/>
          <p:nvPr/>
        </p:nvSpPr>
        <p:spPr>
          <a:xfrm flipV="1">
            <a:off x="3953018"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22">
            <a:extLst>
              <a:ext uri="{FF2B5EF4-FFF2-40B4-BE49-F238E27FC236}">
                <a16:creationId xmlns:a16="http://schemas.microsoft.com/office/drawing/2014/main" id="{0467F627-94C1-491C-82AE-48B95601F09B}"/>
              </a:ext>
            </a:extLst>
          </p:cNvPr>
          <p:cNvSpPr>
            <a:spLocks noChangeAspect="1" noChangeShapeType="1"/>
          </p:cNvSpPr>
          <p:nvPr/>
        </p:nvSpPr>
        <p:spPr bwMode="auto">
          <a:xfrm rot="20430663">
            <a:off x="3658847" y="2366800"/>
            <a:ext cx="266002" cy="4258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32" name="Rectangle 31">
            <a:extLst>
              <a:ext uri="{FF2B5EF4-FFF2-40B4-BE49-F238E27FC236}">
                <a16:creationId xmlns:a16="http://schemas.microsoft.com/office/drawing/2014/main" id="{84C64FEF-67E6-A74A-C7FD-E9D34EC78736}"/>
              </a:ext>
            </a:extLst>
          </p:cNvPr>
          <p:cNvSpPr>
            <a:spLocks noChangeArrowheads="1"/>
          </p:cNvSpPr>
          <p:nvPr/>
        </p:nvSpPr>
        <p:spPr bwMode="invGray">
          <a:xfrm>
            <a:off x="107204" y="3218087"/>
            <a:ext cx="3488223" cy="1453836"/>
          </a:xfrm>
          <a:prstGeom prst="rect">
            <a:avLst/>
          </a:prstGeom>
          <a:solidFill>
            <a:srgbClr val="788EAC">
              <a:alpha val="14000"/>
            </a:srgbClr>
          </a:solidFill>
          <a:ln w="19050" cap="flat" cmpd="sng" algn="ctr">
            <a:noFill/>
            <a:prstDash val="solid"/>
            <a:miter lim="800000"/>
            <a:headEnd type="none" w="med" len="med"/>
            <a:tailEnd type="none" w="med" len="med"/>
          </a:ln>
          <a:effectLst/>
        </p:spPr>
        <p:txBody>
          <a:bodyPr wrap="square" lIns="91440" tIns="91440" rIns="68573" bIns="34286" anchor="t"/>
          <a:lstStyle/>
          <a:p>
            <a:pPr>
              <a:defRPr/>
            </a:pPr>
            <a:r>
              <a:rPr lang="en-US" sz="1200" b="1" dirty="0">
                <a:solidFill>
                  <a:srgbClr val="000000"/>
                </a:solidFill>
                <a:latin typeface="Arial"/>
                <a:cs typeface="Arial"/>
              </a:rPr>
              <a:t>Cohort 2 (Nonrandomized, Reduced Viremia)</a:t>
            </a:r>
          </a:p>
          <a:p>
            <a:pPr marL="80010" indent="-80010">
              <a:spcBef>
                <a:spcPts val="1200"/>
              </a:spcBef>
              <a:buClr>
                <a:srgbClr val="0070C0"/>
              </a:buClr>
              <a:buFont typeface="Arial" panose="020B0604020202020204" pitchFamily="34" charset="0"/>
              <a:buChar char="•"/>
              <a:defRPr/>
            </a:pPr>
            <a:r>
              <a:rPr lang="en-US" sz="1200" dirty="0">
                <a:solidFill>
                  <a:srgbClr val="000000"/>
                </a:solidFill>
                <a:latin typeface="Arial"/>
                <a:cs typeface="Arial"/>
              </a:rPr>
              <a:t>Participants with:</a:t>
            </a:r>
            <a:br>
              <a:rPr lang="en-US" sz="1200" dirty="0">
                <a:solidFill>
                  <a:srgbClr val="000000"/>
                </a:solidFill>
                <a:latin typeface="Arial"/>
                <a:cs typeface="Arial"/>
              </a:rPr>
            </a:br>
            <a:r>
              <a:rPr lang="en-US" sz="1200" dirty="0">
                <a:solidFill>
                  <a:srgbClr val="0070C0"/>
                </a:solidFill>
                <a:latin typeface="Arial"/>
                <a:cs typeface="Arial"/>
              </a:rPr>
              <a:t>- </a:t>
            </a:r>
            <a:r>
              <a:rPr lang="en-US" sz="1200" dirty="0">
                <a:solidFill>
                  <a:srgbClr val="000000"/>
                </a:solidFill>
                <a:latin typeface="Arial"/>
                <a:cs typeface="Arial"/>
              </a:rPr>
              <a:t>HIV RNA decrease ≥0.5 log between the</a:t>
            </a:r>
            <a:br>
              <a:rPr lang="en-US" sz="1200" dirty="0">
                <a:solidFill>
                  <a:srgbClr val="000000"/>
                </a:solidFill>
                <a:latin typeface="Arial"/>
                <a:cs typeface="Arial"/>
              </a:rPr>
            </a:br>
            <a:r>
              <a:rPr lang="en-US" sz="1200" dirty="0">
                <a:solidFill>
                  <a:srgbClr val="000000"/>
                </a:solidFill>
                <a:latin typeface="Arial"/>
                <a:cs typeface="Arial"/>
              </a:rPr>
              <a:t>  screening and cohort-selection visits </a:t>
            </a:r>
            <a:br>
              <a:rPr lang="en-US" sz="1200" dirty="0">
                <a:solidFill>
                  <a:srgbClr val="000000"/>
                </a:solidFill>
                <a:latin typeface="Arial"/>
                <a:cs typeface="Arial"/>
              </a:rPr>
            </a:br>
            <a:r>
              <a:rPr lang="en-US" sz="1200" dirty="0">
                <a:solidFill>
                  <a:srgbClr val="000000"/>
                </a:solidFill>
                <a:latin typeface="Arial"/>
                <a:cs typeface="Arial"/>
              </a:rPr>
              <a:t>       </a:t>
            </a:r>
            <a:r>
              <a:rPr lang="en-US" sz="1200" i="1" dirty="0">
                <a:solidFill>
                  <a:srgbClr val="000000"/>
                </a:solidFill>
                <a:latin typeface="Arial"/>
                <a:cs typeface="Arial"/>
              </a:rPr>
              <a:t>or</a:t>
            </a:r>
            <a:br>
              <a:rPr lang="en-US" sz="1200" i="1" dirty="0">
                <a:solidFill>
                  <a:srgbClr val="000000"/>
                </a:solidFill>
                <a:latin typeface="Arial"/>
                <a:cs typeface="Arial"/>
              </a:rPr>
            </a:br>
            <a:r>
              <a:rPr lang="en-US" sz="1200" i="1" dirty="0">
                <a:solidFill>
                  <a:srgbClr val="0070C0"/>
                </a:solidFill>
                <a:latin typeface="Arial"/>
                <a:cs typeface="Arial"/>
              </a:rPr>
              <a:t>-</a:t>
            </a:r>
            <a:r>
              <a:rPr lang="en-US" sz="1200" i="1" dirty="0">
                <a:solidFill>
                  <a:srgbClr val="000000"/>
                </a:solidFill>
                <a:latin typeface="Arial"/>
                <a:cs typeface="Arial"/>
              </a:rPr>
              <a:t> </a:t>
            </a:r>
            <a:r>
              <a:rPr lang="en-US" sz="1200" dirty="0">
                <a:solidFill>
                  <a:srgbClr val="000000"/>
                </a:solidFill>
                <a:latin typeface="Arial"/>
                <a:cs typeface="Arial"/>
              </a:rPr>
              <a:t>HIV-1 RNA &lt;400 copies/mL during screening</a:t>
            </a:r>
          </a:p>
        </p:txBody>
      </p:sp>
      <p:sp>
        <p:nvSpPr>
          <p:cNvPr id="33" name="TextBox 9">
            <a:extLst>
              <a:ext uri="{FF2B5EF4-FFF2-40B4-BE49-F238E27FC236}">
                <a16:creationId xmlns:a16="http://schemas.microsoft.com/office/drawing/2014/main" id="{1FDF1FE9-1070-56DC-CC0E-5295AB2759D3}"/>
              </a:ext>
            </a:extLst>
          </p:cNvPr>
          <p:cNvSpPr txBox="1">
            <a:spLocks noChangeArrowheads="1"/>
          </p:cNvSpPr>
          <p:nvPr/>
        </p:nvSpPr>
        <p:spPr bwMode="auto">
          <a:xfrm>
            <a:off x="8423335" y="1028191"/>
            <a:ext cx="7409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dirty="0">
                <a:latin typeface="Arial" panose="020B0604020202020204" pitchFamily="34" charset="0"/>
              </a:rPr>
              <a:t>Week 52</a:t>
            </a:r>
          </a:p>
        </p:txBody>
      </p:sp>
      <p:sp>
        <p:nvSpPr>
          <p:cNvPr id="34" name="Triangle 33">
            <a:extLst>
              <a:ext uri="{FF2B5EF4-FFF2-40B4-BE49-F238E27FC236}">
                <a16:creationId xmlns:a16="http://schemas.microsoft.com/office/drawing/2014/main" id="{4C4F0898-45AD-2F1B-1203-E0C909247BD5}"/>
              </a:ext>
            </a:extLst>
          </p:cNvPr>
          <p:cNvSpPr/>
          <p:nvPr/>
        </p:nvSpPr>
        <p:spPr>
          <a:xfrm flipV="1">
            <a:off x="8809032" y="126969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ne 22">
            <a:extLst>
              <a:ext uri="{FF2B5EF4-FFF2-40B4-BE49-F238E27FC236}">
                <a16:creationId xmlns:a16="http://schemas.microsoft.com/office/drawing/2014/main" id="{E5F7F81E-55D1-155C-FDAD-F3B37FC9A9AE}"/>
              </a:ext>
            </a:extLst>
          </p:cNvPr>
          <p:cNvSpPr>
            <a:spLocks noChangeShapeType="1"/>
          </p:cNvSpPr>
          <p:nvPr/>
        </p:nvSpPr>
        <p:spPr bwMode="auto">
          <a:xfrm rot="3600000" flipV="1">
            <a:off x="3687134" y="3481834"/>
            <a:ext cx="183410" cy="31767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1" name="TextBox 9">
            <a:extLst>
              <a:ext uri="{FF2B5EF4-FFF2-40B4-BE49-F238E27FC236}">
                <a16:creationId xmlns:a16="http://schemas.microsoft.com/office/drawing/2014/main" id="{6E30037F-08A3-CC06-E444-9117792AEB5E}"/>
              </a:ext>
            </a:extLst>
          </p:cNvPr>
          <p:cNvSpPr txBox="1">
            <a:spLocks noChangeArrowheads="1"/>
          </p:cNvSpPr>
          <p:nvPr/>
        </p:nvSpPr>
        <p:spPr bwMode="auto">
          <a:xfrm>
            <a:off x="120038" y="1314454"/>
            <a:ext cx="3462553" cy="261610"/>
          </a:xfrm>
          <a:prstGeom prst="rect">
            <a:avLst/>
          </a:prstGeom>
          <a:solidFill>
            <a:schemeClr val="bg1">
              <a:lumMod val="85000"/>
              <a:alpha val="90000"/>
            </a:schemeClr>
          </a:solidFill>
          <a:ln>
            <a:noFill/>
          </a:ln>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100" b="1" dirty="0">
                <a:latin typeface="Arial" panose="020B0604020202020204" pitchFamily="34" charset="0"/>
              </a:rPr>
              <a:t>Study Cohorts</a:t>
            </a:r>
          </a:p>
        </p:txBody>
      </p:sp>
    </p:spTree>
    <p:extLst>
      <p:ext uri="{BB962C8B-B14F-4D97-AF65-F5344CB8AC3E}">
        <p14:creationId xmlns:p14="http://schemas.microsoft.com/office/powerpoint/2010/main" val="29034157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Baseline to Day 15 Change in HIV RNA Level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6" name="Chart 5"/>
          <p:cNvGraphicFramePr>
            <a:graphicFrameLocks/>
          </p:cNvGraphicFramePr>
          <p:nvPr>
            <p:extLst>
              <p:ext uri="{D42A27DB-BD31-4B8C-83A1-F6EECF244321}">
                <p14:modId xmlns:p14="http://schemas.microsoft.com/office/powerpoint/2010/main" val="247130774"/>
              </p:ext>
            </p:extLst>
          </p:nvPr>
        </p:nvGraphicFramePr>
        <p:xfrm>
          <a:off x="637836" y="1398038"/>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a:extLst>
              <a:ext uri="{FF2B5EF4-FFF2-40B4-BE49-F238E27FC236}">
                <a16:creationId xmlns:a16="http://schemas.microsoft.com/office/drawing/2014/main" id="{75A8D225-EB5A-A813-5944-609A6C850B7A}"/>
              </a:ext>
            </a:extLst>
          </p:cNvPr>
          <p:cNvSpPr/>
          <p:nvPr/>
        </p:nvSpPr>
        <p:spPr>
          <a:xfrm>
            <a:off x="4738422" y="265366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Tree>
    <p:extLst>
      <p:ext uri="{BB962C8B-B14F-4D97-AF65-F5344CB8AC3E}">
        <p14:creationId xmlns:p14="http://schemas.microsoft.com/office/powerpoint/2010/main" val="178098057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172008942"/>
              </p:ext>
            </p:extLst>
          </p:nvPr>
        </p:nvGraphicFramePr>
        <p:xfrm>
          <a:off x="596274" y="1384184"/>
          <a:ext cx="79552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sz="1400" dirty="0">
                <a:latin typeface="Arial" pitchFamily="22" charset="0"/>
              </a:rPr>
              <a:t>Decrease in HIV RNA Level of ≥0.5 log at Day 15 (Functional Monotherapy in Randomized Cohort)</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Rounded Rectangle 3">
            <a:extLst>
              <a:ext uri="{FF2B5EF4-FFF2-40B4-BE49-F238E27FC236}">
                <a16:creationId xmlns:a16="http://schemas.microsoft.com/office/drawing/2014/main" id="{AE032965-20B9-A191-EBF4-6E8959CB625B}"/>
              </a:ext>
            </a:extLst>
          </p:cNvPr>
          <p:cNvSpPr/>
          <p:nvPr/>
        </p:nvSpPr>
        <p:spPr>
          <a:xfrm>
            <a:off x="4717641" y="1616734"/>
            <a:ext cx="914400"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 &lt; 0.001</a:t>
            </a:r>
          </a:p>
        </p:txBody>
      </p:sp>
      <p:sp>
        <p:nvSpPr>
          <p:cNvPr id="5" name="Rectangle 4">
            <a:extLst>
              <a:ext uri="{FF2B5EF4-FFF2-40B4-BE49-F238E27FC236}">
                <a16:creationId xmlns:a16="http://schemas.microsoft.com/office/drawing/2014/main" id="{4B9CD162-0BC5-979C-90D4-D90B6869DC77}"/>
              </a:ext>
            </a:extLst>
          </p:cNvPr>
          <p:cNvSpPr/>
          <p:nvPr/>
        </p:nvSpPr>
        <p:spPr>
          <a:xfrm>
            <a:off x="3031125"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21/24</a:t>
            </a:r>
          </a:p>
        </p:txBody>
      </p:sp>
      <p:sp>
        <p:nvSpPr>
          <p:cNvPr id="7" name="Rectangle 6">
            <a:extLst>
              <a:ext uri="{FF2B5EF4-FFF2-40B4-BE49-F238E27FC236}">
                <a16:creationId xmlns:a16="http://schemas.microsoft.com/office/drawing/2014/main" id="{062CEB91-D5DE-5766-5F4B-AE25180F8192}"/>
              </a:ext>
            </a:extLst>
          </p:cNvPr>
          <p:cNvSpPr/>
          <p:nvPr/>
        </p:nvSpPr>
        <p:spPr>
          <a:xfrm>
            <a:off x="6481223" y="3991945"/>
            <a:ext cx="6858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a:t>
            </a:r>
          </a:p>
        </p:txBody>
      </p:sp>
    </p:spTree>
    <p:extLst>
      <p:ext uri="{BB962C8B-B14F-4D97-AF65-F5344CB8AC3E}">
        <p14:creationId xmlns:p14="http://schemas.microsoft.com/office/powerpoint/2010/main" val="362491147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Results</a:t>
            </a:r>
          </a:p>
        </p:txBody>
      </p:sp>
      <p:sp>
        <p:nvSpPr>
          <p:cNvPr id="3" name="Text Placeholder 2"/>
          <p:cNvSpPr>
            <a:spLocks noGrp="1"/>
          </p:cNvSpPr>
          <p:nvPr>
            <p:ph type="body" sz="quarter" idx="15"/>
          </p:nvPr>
        </p:nvSpPr>
        <p:spPr/>
        <p:txBody>
          <a:bodyPr/>
          <a:lstStyle/>
          <a:p>
            <a:r>
              <a:rPr lang="en-US" dirty="0">
                <a:latin typeface="Arial" pitchFamily="22" charset="0"/>
              </a:rPr>
              <a:t>Virologic Responses at 26 Weeks</a:t>
            </a:r>
          </a:p>
        </p:txBody>
      </p:sp>
      <p:sp>
        <p:nvSpPr>
          <p:cNvPr id="9" name="Text Placeholder 8">
            <a:extLst>
              <a:ext uri="{FF2B5EF4-FFF2-40B4-BE49-F238E27FC236}">
                <a16:creationId xmlns:a16="http://schemas.microsoft.com/office/drawing/2014/main" id="{E3CA6430-C34B-D613-BE5E-93B37B1CAE8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graphicFrame>
        <p:nvGraphicFramePr>
          <p:cNvPr id="8" name="Chart 7">
            <a:extLst>
              <a:ext uri="{FF2B5EF4-FFF2-40B4-BE49-F238E27FC236}">
                <a16:creationId xmlns:a16="http://schemas.microsoft.com/office/drawing/2014/main" id="{34E65410-6B38-7FDB-07E9-FE65FEEDF060}"/>
              </a:ext>
            </a:extLst>
          </p:cNvPr>
          <p:cNvGraphicFramePr>
            <a:graphicFrameLocks/>
          </p:cNvGraphicFramePr>
          <p:nvPr>
            <p:extLst>
              <p:ext uri="{D42A27DB-BD31-4B8C-83A1-F6EECF244321}">
                <p14:modId xmlns:p14="http://schemas.microsoft.com/office/powerpoint/2010/main" val="1089197594"/>
              </p:ext>
            </p:extLst>
          </p:nvPr>
        </p:nvGraphicFramePr>
        <p:xfrm>
          <a:off x="405760" y="1317268"/>
          <a:ext cx="8359736" cy="3305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9062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a:t>
            </a:r>
            <a:r>
              <a:rPr lang="en-US" altLang="en-US">
                <a:latin typeface="Arial" panose="020B0604020202020204" pitchFamily="34" charset="0"/>
                <a:cs typeface="Arial" panose="020B0604020202020204" pitchFamily="34" charset="0"/>
              </a:rPr>
              <a:t>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err="1"/>
              <a:t>Lenacapavir</a:t>
            </a:r>
            <a:r>
              <a:rPr lang="en-US" b="1" dirty="0"/>
              <a:t>-related capsid substitutions developed in 8 participants</a:t>
            </a:r>
          </a:p>
          <a:p>
            <a:pPr marL="388620"/>
            <a:r>
              <a:rPr lang="en-US" dirty="0"/>
              <a:t>5 with M66I (alone)</a:t>
            </a:r>
          </a:p>
          <a:p>
            <a:pPr marL="388620"/>
            <a:r>
              <a:rPr lang="en-US" dirty="0"/>
              <a:t>1 with M66I + N74D</a:t>
            </a:r>
          </a:p>
          <a:p>
            <a:pPr marL="388620"/>
            <a:r>
              <a:rPr lang="en-US" dirty="0"/>
              <a:t>1 with Q67H + K70R</a:t>
            </a:r>
          </a:p>
          <a:p>
            <a:pPr marL="388620"/>
            <a:r>
              <a:rPr lang="en-US" dirty="0"/>
              <a:t>1 with K70H (alone)</a:t>
            </a:r>
          </a:p>
          <a:p>
            <a:pPr marL="217170" indent="0">
              <a:buNone/>
            </a:pPr>
            <a:endParaRPr lang="en-US" dirty="0"/>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226324324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Capsid Inhibitor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lstStyle/>
          <a:p>
            <a:pPr marL="34290" indent="0">
              <a:buNone/>
            </a:pPr>
            <a:r>
              <a:rPr lang="en-US" b="1" dirty="0"/>
              <a:t>Mutations and median change in </a:t>
            </a:r>
            <a:r>
              <a:rPr lang="en-US" b="1" dirty="0" err="1"/>
              <a:t>lenacapavir</a:t>
            </a:r>
            <a:r>
              <a:rPr lang="en-US" b="1" dirty="0"/>
              <a:t> susceptibility</a:t>
            </a:r>
          </a:p>
          <a:p>
            <a:pPr marL="388620"/>
            <a:r>
              <a:rPr lang="en-US" dirty="0"/>
              <a:t>M66I: </a:t>
            </a:r>
            <a:r>
              <a:rPr lang="en-US" dirty="0">
                <a:solidFill>
                  <a:srgbClr val="C00000"/>
                </a:solidFill>
              </a:rPr>
              <a:t>234-fold decrease</a:t>
            </a:r>
          </a:p>
          <a:p>
            <a:pPr marL="388620"/>
            <a:r>
              <a:rPr lang="en-US" dirty="0"/>
              <a:t>1 with Q67H + K70R: </a:t>
            </a:r>
            <a:r>
              <a:rPr lang="en-US" dirty="0">
                <a:solidFill>
                  <a:srgbClr val="C00000"/>
                </a:solidFill>
              </a:rPr>
              <a:t>15-fold decrease</a:t>
            </a:r>
          </a:p>
          <a:p>
            <a:pPr marL="388620"/>
            <a:r>
              <a:rPr lang="en-US" dirty="0"/>
              <a:t>1 with K70H: </a:t>
            </a:r>
            <a:r>
              <a:rPr lang="en-US" dirty="0">
                <a:solidFill>
                  <a:srgbClr val="C00000"/>
                </a:solidFill>
              </a:rPr>
              <a:t>265-fold decrease</a:t>
            </a:r>
          </a:p>
          <a:p>
            <a:pPr marL="34290" indent="0">
              <a:buNone/>
            </a:pPr>
            <a:endParaRPr lang="en-US" dirty="0"/>
          </a:p>
          <a:p>
            <a:endParaRPr lang="en-US" dirty="0"/>
          </a:p>
          <a:p>
            <a:endParaRPr lang="en-US" dirty="0"/>
          </a:p>
        </p:txBody>
      </p:sp>
    </p:spTree>
    <p:extLst>
      <p:ext uri="{BB962C8B-B14F-4D97-AF65-F5344CB8AC3E}">
        <p14:creationId xmlns:p14="http://schemas.microsoft.com/office/powerpoint/2010/main" val="146825279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err="1"/>
              <a:t>Lenacapavir</a:t>
            </a:r>
            <a:r>
              <a:rPr lang="en-US" sz="2000" dirty="0"/>
              <a:t> in Multidrug Resistant HIV</a:t>
            </a:r>
            <a:br>
              <a:rPr lang="en-US" sz="2000" dirty="0"/>
            </a:br>
            <a:r>
              <a:rPr lang="en-US" sz="2000" dirty="0"/>
              <a:t>CAPELLA Study: Conclusions</a:t>
            </a:r>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288" y="2168237"/>
            <a:ext cx="9180576" cy="1340251"/>
          </a:xfrm>
        </p:spPr>
        <p:txBody>
          <a:bodyPr>
            <a:normAutofit/>
          </a:bodyPr>
          <a:lstStyle/>
          <a:p>
            <a:pPr>
              <a:lnSpc>
                <a:spcPts val="2600"/>
              </a:lnSpc>
            </a:pPr>
            <a:r>
              <a:rPr lang="en-US" sz="1800" b="1" dirty="0">
                <a:solidFill>
                  <a:srgbClr val="C00000"/>
                </a:solidFill>
              </a:rPr>
              <a:t>Conclusions</a:t>
            </a:r>
            <a:r>
              <a:rPr lang="en-US" sz="1800" dirty="0"/>
              <a:t>: “In patients with multidrug-resistant HIV-1 infection, those who received </a:t>
            </a:r>
            <a:r>
              <a:rPr lang="en-US" sz="1800" dirty="0" err="1"/>
              <a:t>lenacapavir</a:t>
            </a:r>
            <a:r>
              <a:rPr lang="en-US" sz="1800" dirty="0"/>
              <a:t> had a greater reduction from baseline in viral load than those who received placebo.”</a:t>
            </a:r>
          </a:p>
        </p:txBody>
      </p:sp>
    </p:spTree>
    <p:extLst>
      <p:ext uri="{BB962C8B-B14F-4D97-AF65-F5344CB8AC3E}">
        <p14:creationId xmlns:p14="http://schemas.microsoft.com/office/powerpoint/2010/main" val="364853627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1063-8B13-8142-55BA-B8C69FB867F0}"/>
              </a:ext>
            </a:extLst>
          </p:cNvPr>
          <p:cNvSpPr>
            <a:spLocks noGrp="1"/>
          </p:cNvSpPr>
          <p:nvPr>
            <p:ph type="title"/>
          </p:nvPr>
        </p:nvSpPr>
        <p:spPr/>
        <p:txBody>
          <a:bodyPr/>
          <a:lstStyle/>
          <a:p>
            <a:pPr>
              <a:lnSpc>
                <a:spcPts val="3000"/>
              </a:lnSpc>
            </a:pPr>
            <a:r>
              <a:rPr lang="en-US" sz="1800" b="0" dirty="0" err="1"/>
              <a:t>Lenacapavir</a:t>
            </a:r>
            <a:r>
              <a:rPr lang="en-US" sz="1800" b="0" dirty="0"/>
              <a:t> for Treatment-Naïve Persons with HIV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CALIBRATE</a:t>
            </a:r>
          </a:p>
        </p:txBody>
      </p:sp>
    </p:spTree>
    <p:extLst>
      <p:ext uri="{BB962C8B-B14F-4D97-AF65-F5344CB8AC3E}">
        <p14:creationId xmlns:p14="http://schemas.microsoft.com/office/powerpoint/2010/main" val="42908262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0" y="1135604"/>
            <a:ext cx="8515350" cy="3053442"/>
          </a:xfrm>
          <a:solidFill>
            <a:schemeClr val="bg1">
              <a:lumMod val="95000"/>
            </a:schemeClr>
          </a:solidFill>
        </p:spPr>
        <p:txBody>
          <a:bodyPr>
            <a:normAutofit/>
          </a:bodyPr>
          <a:lstStyle/>
          <a:p>
            <a:r>
              <a:rPr lang="en-US" sz="1400" b="1" dirty="0">
                <a:cs typeface="Arial"/>
              </a:rPr>
              <a:t>Background</a:t>
            </a:r>
          </a:p>
          <a:p>
            <a:pPr lvl="1"/>
            <a:r>
              <a:rPr lang="en-US" sz="1400" dirty="0">
                <a:cs typeface="Arial"/>
              </a:rPr>
              <a:t>Phase 2 randomized, open-label trial in United States and Dominican Republic evaluating the efficacy of </a:t>
            </a:r>
            <a:r>
              <a:rPr lang="en-US" sz="1400" dirty="0" err="1">
                <a:cs typeface="Arial"/>
              </a:rPr>
              <a:t>lenacapavir</a:t>
            </a:r>
            <a:r>
              <a:rPr lang="en-US" sz="1400" dirty="0">
                <a:cs typeface="Arial"/>
              </a:rPr>
              <a:t> in various combinations as initial and maintenance antiretroviral therapy in persons with HIV</a:t>
            </a:r>
          </a:p>
          <a:p>
            <a:r>
              <a:rPr lang="en-US" sz="1400" b="1" dirty="0">
                <a:cs typeface="Arial"/>
              </a:rPr>
              <a:t>Enrollment Criteria:</a:t>
            </a:r>
          </a:p>
          <a:p>
            <a:pPr lvl="1">
              <a:spcBef>
                <a:spcPts val="300"/>
              </a:spcBef>
            </a:pPr>
            <a:r>
              <a:rPr lang="en-US" sz="1400" dirty="0">
                <a:cs typeface="Arial"/>
              </a:rPr>
              <a:t>Age ≥18 years</a:t>
            </a:r>
          </a:p>
          <a:p>
            <a:pPr lvl="1">
              <a:spcBef>
                <a:spcPts val="300"/>
              </a:spcBef>
            </a:pPr>
            <a:r>
              <a:rPr lang="en-US" sz="1400" dirty="0">
                <a:cs typeface="Arial"/>
              </a:rPr>
              <a:t>Antiretroviral naïve</a:t>
            </a:r>
          </a:p>
          <a:p>
            <a:pPr lvl="1">
              <a:spcBef>
                <a:spcPts val="300"/>
              </a:spcBef>
            </a:pPr>
            <a:r>
              <a:rPr lang="en-US" sz="1400" dirty="0">
                <a:cs typeface="Arial"/>
              </a:rPr>
              <a:t>HIV RNA ≥200 copies/mL</a:t>
            </a:r>
          </a:p>
          <a:p>
            <a:pPr lvl="1">
              <a:spcBef>
                <a:spcPts val="300"/>
              </a:spcBef>
            </a:pPr>
            <a:r>
              <a:rPr lang="en-US" sz="1400" dirty="0">
                <a:cs typeface="Arial"/>
              </a:rPr>
              <a:t>CD4 count ≥200 cells/mm</a:t>
            </a:r>
            <a:r>
              <a:rPr lang="en-US" sz="1400" baseline="30000" dirty="0">
                <a:cs typeface="Arial"/>
              </a:rPr>
              <a:t>3</a:t>
            </a:r>
          </a:p>
          <a:p>
            <a:pPr lvl="1">
              <a:spcBef>
                <a:spcPts val="300"/>
              </a:spcBef>
            </a:pPr>
            <a:r>
              <a:rPr lang="en-US" sz="1400" dirty="0">
                <a:cs typeface="Arial"/>
              </a:rPr>
              <a:t>Negative pregnancy test for women</a:t>
            </a:r>
          </a:p>
          <a:p>
            <a:pPr lvl="1">
              <a:spcBef>
                <a:spcPts val="300"/>
              </a:spcBef>
            </a:pPr>
            <a:r>
              <a:rPr lang="en-US" sz="1400" dirty="0">
                <a:cs typeface="Arial"/>
              </a:rPr>
              <a:t>Exclusions: hepatitis B, hepatitis C, or any active opportunistic infection</a:t>
            </a:r>
          </a:p>
        </p:txBody>
      </p:sp>
    </p:spTree>
    <p:extLst>
      <p:ext uri="{BB962C8B-B14F-4D97-AF65-F5344CB8AC3E}">
        <p14:creationId xmlns:p14="http://schemas.microsoft.com/office/powerpoint/2010/main" val="276088115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sp>
        <p:nvSpPr>
          <p:cNvPr id="32" name="Rectangle 31">
            <a:extLst>
              <a:ext uri="{FF2B5EF4-FFF2-40B4-BE49-F238E27FC236}">
                <a16:creationId xmlns:a16="http://schemas.microsoft.com/office/drawing/2014/main" id="{F8DEB69E-F1E0-4F91-E7C6-B664960D5BEC}"/>
              </a:ext>
            </a:extLst>
          </p:cNvPr>
          <p:cNvSpPr>
            <a:spLocks noChangeArrowheads="1"/>
          </p:cNvSpPr>
          <p:nvPr/>
        </p:nvSpPr>
        <p:spPr bwMode="invGray">
          <a:xfrm>
            <a:off x="2281128" y="1906928"/>
            <a:ext cx="481870" cy="400938"/>
          </a:xfrm>
          <a:prstGeom prst="rect">
            <a:avLst/>
          </a:prstGeom>
          <a:solidFill>
            <a:srgbClr val="0070C0">
              <a:alpha val="1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000" b="1" dirty="0">
                <a:latin typeface="Arial"/>
                <a:cs typeface="Arial"/>
              </a:rPr>
              <a:t>LEN</a:t>
            </a:r>
            <a:br>
              <a:rPr lang="en-US" sz="1000" dirty="0">
                <a:solidFill>
                  <a:schemeClr val="tx1">
                    <a:lumMod val="75000"/>
                    <a:lumOff val="25000"/>
                  </a:schemeClr>
                </a:solidFill>
                <a:latin typeface="Arial"/>
                <a:cs typeface="Arial"/>
              </a:rPr>
            </a:br>
            <a:r>
              <a:rPr lang="en-US" sz="1000" dirty="0">
                <a:solidFill>
                  <a:schemeClr val="tx1">
                    <a:lumMod val="75000"/>
                    <a:lumOff val="25000"/>
                  </a:schemeClr>
                </a:solidFill>
                <a:latin typeface="Arial"/>
                <a:cs typeface="Arial"/>
              </a:rPr>
              <a:t>lead-in </a:t>
            </a:r>
          </a:p>
        </p:txBody>
      </p:sp>
      <p:sp>
        <p:nvSpPr>
          <p:cNvPr id="33" name="Rectangle 32">
            <a:extLst>
              <a:ext uri="{FF2B5EF4-FFF2-40B4-BE49-F238E27FC236}">
                <a16:creationId xmlns:a16="http://schemas.microsoft.com/office/drawing/2014/main" id="{4ED8BA55-B0C3-C5CC-9DAD-AD900055BF9B}"/>
              </a:ext>
            </a:extLst>
          </p:cNvPr>
          <p:cNvSpPr>
            <a:spLocks noChangeArrowheads="1"/>
          </p:cNvSpPr>
          <p:nvPr/>
        </p:nvSpPr>
        <p:spPr bwMode="invGray">
          <a:xfrm>
            <a:off x="2281128" y="2432033"/>
            <a:ext cx="481870" cy="400938"/>
          </a:xfrm>
          <a:prstGeom prst="rect">
            <a:avLst/>
          </a:prstGeom>
          <a:solidFill>
            <a:srgbClr val="7F6482">
              <a:alpha val="17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000" b="1" dirty="0">
                <a:latin typeface="Arial"/>
                <a:cs typeface="Arial"/>
              </a:rPr>
              <a:t>LEN</a:t>
            </a:r>
            <a:br>
              <a:rPr lang="en-US" sz="1000" dirty="0">
                <a:solidFill>
                  <a:schemeClr val="tx1">
                    <a:lumMod val="75000"/>
                    <a:lumOff val="25000"/>
                  </a:schemeClr>
                </a:solidFill>
                <a:latin typeface="Arial"/>
                <a:cs typeface="Arial"/>
              </a:rPr>
            </a:br>
            <a:r>
              <a:rPr lang="en-US" sz="1000" dirty="0">
                <a:solidFill>
                  <a:schemeClr val="tx1">
                    <a:lumMod val="75000"/>
                    <a:lumOff val="25000"/>
                  </a:schemeClr>
                </a:solidFill>
                <a:latin typeface="Arial"/>
                <a:cs typeface="Arial"/>
              </a:rPr>
              <a:t>lead-in</a:t>
            </a:r>
          </a:p>
        </p:txBody>
      </p:sp>
      <p:sp>
        <p:nvSpPr>
          <p:cNvPr id="34" name="Rectangle 33">
            <a:extLst>
              <a:ext uri="{FF2B5EF4-FFF2-40B4-BE49-F238E27FC236}">
                <a16:creationId xmlns:a16="http://schemas.microsoft.com/office/drawing/2014/main" id="{925EF2EB-E90A-FDEC-1D6D-F5A19E7296F6}"/>
              </a:ext>
            </a:extLst>
          </p:cNvPr>
          <p:cNvSpPr>
            <a:spLocks noChangeArrowheads="1"/>
          </p:cNvSpPr>
          <p:nvPr/>
        </p:nvSpPr>
        <p:spPr bwMode="invGray">
          <a:xfrm>
            <a:off x="2758769" y="1906928"/>
            <a:ext cx="1882789" cy="400938"/>
          </a:xfrm>
          <a:prstGeom prst="rect">
            <a:avLst/>
          </a:prstGeom>
          <a:solidFill>
            <a:srgbClr val="0070C0">
              <a:alpha val="3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TAF-FTC</a:t>
            </a:r>
          </a:p>
        </p:txBody>
      </p:sp>
      <p:sp>
        <p:nvSpPr>
          <p:cNvPr id="35" name="Rectangle 34">
            <a:extLst>
              <a:ext uri="{FF2B5EF4-FFF2-40B4-BE49-F238E27FC236}">
                <a16:creationId xmlns:a16="http://schemas.microsoft.com/office/drawing/2014/main" id="{A3E6A51D-C765-B198-AFF2-C025A2F1D1BC}"/>
              </a:ext>
            </a:extLst>
          </p:cNvPr>
          <p:cNvSpPr>
            <a:spLocks noChangeArrowheads="1"/>
          </p:cNvSpPr>
          <p:nvPr/>
        </p:nvSpPr>
        <p:spPr bwMode="invGray">
          <a:xfrm>
            <a:off x="4626575" y="1906928"/>
            <a:ext cx="3743277" cy="400938"/>
          </a:xfrm>
          <a:prstGeom prst="rect">
            <a:avLst/>
          </a:prstGeom>
          <a:solidFill>
            <a:srgbClr val="00B0F0">
              <a:alpha val="29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a:t>
            </a:r>
          </a:p>
        </p:txBody>
      </p:sp>
      <p:sp>
        <p:nvSpPr>
          <p:cNvPr id="36" name="Rectangle 35">
            <a:extLst>
              <a:ext uri="{FF2B5EF4-FFF2-40B4-BE49-F238E27FC236}">
                <a16:creationId xmlns:a16="http://schemas.microsoft.com/office/drawing/2014/main" id="{0DD923A9-5AC6-DB8D-8EE0-AF78F43AD0B5}"/>
              </a:ext>
            </a:extLst>
          </p:cNvPr>
          <p:cNvSpPr>
            <a:spLocks noChangeArrowheads="1"/>
          </p:cNvSpPr>
          <p:nvPr/>
        </p:nvSpPr>
        <p:spPr bwMode="invGray">
          <a:xfrm>
            <a:off x="2758769" y="2432033"/>
            <a:ext cx="1882789" cy="400938"/>
          </a:xfrm>
          <a:prstGeom prst="rect">
            <a:avLst/>
          </a:prstGeom>
          <a:solidFill>
            <a:srgbClr val="7F6482">
              <a:alpha val="35477"/>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TAF-FTC</a:t>
            </a:r>
          </a:p>
        </p:txBody>
      </p:sp>
      <p:sp>
        <p:nvSpPr>
          <p:cNvPr id="37" name="Rectangle 36">
            <a:extLst>
              <a:ext uri="{FF2B5EF4-FFF2-40B4-BE49-F238E27FC236}">
                <a16:creationId xmlns:a16="http://schemas.microsoft.com/office/drawing/2014/main" id="{4905B87C-5FFF-BE2E-BA4F-34C09D5EE930}"/>
              </a:ext>
            </a:extLst>
          </p:cNvPr>
          <p:cNvSpPr>
            <a:spLocks noChangeArrowheads="1"/>
          </p:cNvSpPr>
          <p:nvPr/>
        </p:nvSpPr>
        <p:spPr bwMode="invGray">
          <a:xfrm>
            <a:off x="4626576" y="2432033"/>
            <a:ext cx="3743276" cy="400938"/>
          </a:xfrm>
          <a:prstGeom prst="rect">
            <a:avLst/>
          </a:prstGeom>
          <a:solidFill>
            <a:srgbClr val="7F6482">
              <a:alpha val="23922"/>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(SC Q6M) + BIC</a:t>
            </a:r>
          </a:p>
        </p:txBody>
      </p:sp>
      <p:sp>
        <p:nvSpPr>
          <p:cNvPr id="38" name="Rectangle 37">
            <a:extLst>
              <a:ext uri="{FF2B5EF4-FFF2-40B4-BE49-F238E27FC236}">
                <a16:creationId xmlns:a16="http://schemas.microsoft.com/office/drawing/2014/main" id="{636083A8-4B33-A117-D96A-4504FE62BAD0}"/>
              </a:ext>
            </a:extLst>
          </p:cNvPr>
          <p:cNvSpPr>
            <a:spLocks noChangeArrowheads="1"/>
          </p:cNvSpPr>
          <p:nvPr/>
        </p:nvSpPr>
        <p:spPr bwMode="invGray">
          <a:xfrm>
            <a:off x="2281127" y="3482244"/>
            <a:ext cx="6088725" cy="400938"/>
          </a:xfrm>
          <a:prstGeom prst="rect">
            <a:avLst/>
          </a:prstGeom>
          <a:solidFill>
            <a:srgbClr val="A87F00">
              <a:alpha val="24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BIC-TAF-FTC</a:t>
            </a:r>
          </a:p>
        </p:txBody>
      </p:sp>
      <p:sp>
        <p:nvSpPr>
          <p:cNvPr id="39" name="Rectangle 38">
            <a:extLst>
              <a:ext uri="{FF2B5EF4-FFF2-40B4-BE49-F238E27FC236}">
                <a16:creationId xmlns:a16="http://schemas.microsoft.com/office/drawing/2014/main" id="{6FC32732-C48D-B268-7B6B-FD45EEE02C35}"/>
              </a:ext>
            </a:extLst>
          </p:cNvPr>
          <p:cNvSpPr>
            <a:spLocks noChangeArrowheads="1"/>
          </p:cNvSpPr>
          <p:nvPr/>
        </p:nvSpPr>
        <p:spPr bwMode="invGray">
          <a:xfrm>
            <a:off x="2281128" y="2957138"/>
            <a:ext cx="6088725" cy="400938"/>
          </a:xfrm>
          <a:prstGeom prst="rect">
            <a:avLst/>
          </a:prstGeom>
          <a:solidFill>
            <a:srgbClr val="73A43E">
              <a:alpha val="20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rgbClr val="000000"/>
                </a:solidFill>
                <a:latin typeface="Arial"/>
                <a:cs typeface="Arial"/>
              </a:rPr>
              <a:t>LEN (oral QD) + TAF-FTC </a:t>
            </a:r>
          </a:p>
        </p:txBody>
      </p:sp>
      <p:sp>
        <p:nvSpPr>
          <p:cNvPr id="40" name="Rectangle 39">
            <a:extLst>
              <a:ext uri="{FF2B5EF4-FFF2-40B4-BE49-F238E27FC236}">
                <a16:creationId xmlns:a16="http://schemas.microsoft.com/office/drawing/2014/main" id="{C1B9D680-C6F7-4D85-14C1-0FFB0AB666FA}"/>
              </a:ext>
            </a:extLst>
          </p:cNvPr>
          <p:cNvSpPr>
            <a:spLocks noChangeArrowheads="1"/>
          </p:cNvSpPr>
          <p:nvPr/>
        </p:nvSpPr>
        <p:spPr bwMode="invGray">
          <a:xfrm>
            <a:off x="687751" y="1906928"/>
            <a:ext cx="1383316" cy="400938"/>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 </a:t>
            </a:r>
            <a:br>
              <a:rPr lang="en-US" sz="1100" b="1" dirty="0">
                <a:solidFill>
                  <a:schemeClr val="bg1"/>
                </a:solidFill>
                <a:latin typeface="Arial"/>
                <a:cs typeface="Arial"/>
              </a:rPr>
            </a:br>
            <a:r>
              <a:rPr lang="en-US" sz="1100" dirty="0">
                <a:solidFill>
                  <a:schemeClr val="bg1"/>
                </a:solidFill>
                <a:latin typeface="Arial"/>
                <a:cs typeface="Arial"/>
              </a:rPr>
              <a:t>(n = 52)</a:t>
            </a:r>
          </a:p>
        </p:txBody>
      </p:sp>
      <p:sp>
        <p:nvSpPr>
          <p:cNvPr id="41" name="Rectangle 40">
            <a:extLst>
              <a:ext uri="{FF2B5EF4-FFF2-40B4-BE49-F238E27FC236}">
                <a16:creationId xmlns:a16="http://schemas.microsoft.com/office/drawing/2014/main" id="{79D4CB25-1770-E06B-22AE-9253BA571E2D}"/>
              </a:ext>
            </a:extLst>
          </p:cNvPr>
          <p:cNvSpPr>
            <a:spLocks noChangeArrowheads="1"/>
          </p:cNvSpPr>
          <p:nvPr/>
        </p:nvSpPr>
        <p:spPr bwMode="invGray">
          <a:xfrm>
            <a:off x="687751" y="2432033"/>
            <a:ext cx="1383316" cy="400938"/>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 </a:t>
            </a:r>
            <a:br>
              <a:rPr lang="en-US" sz="1100" b="1" dirty="0">
                <a:solidFill>
                  <a:schemeClr val="bg1"/>
                </a:solidFill>
                <a:latin typeface="Arial"/>
                <a:cs typeface="Arial"/>
              </a:rPr>
            </a:br>
            <a:r>
              <a:rPr lang="en-US" sz="1100" dirty="0">
                <a:solidFill>
                  <a:schemeClr val="bg1"/>
                </a:solidFill>
                <a:latin typeface="Arial"/>
                <a:cs typeface="Arial"/>
              </a:rPr>
              <a:t>(n = 53)</a:t>
            </a:r>
          </a:p>
        </p:txBody>
      </p:sp>
      <p:sp>
        <p:nvSpPr>
          <p:cNvPr id="42" name="Rectangle 41">
            <a:extLst>
              <a:ext uri="{FF2B5EF4-FFF2-40B4-BE49-F238E27FC236}">
                <a16:creationId xmlns:a16="http://schemas.microsoft.com/office/drawing/2014/main" id="{A6C50A9F-40A8-5EC5-E531-D23C81CEE638}"/>
              </a:ext>
            </a:extLst>
          </p:cNvPr>
          <p:cNvSpPr>
            <a:spLocks noChangeArrowheads="1"/>
          </p:cNvSpPr>
          <p:nvPr/>
        </p:nvSpPr>
        <p:spPr bwMode="invGray">
          <a:xfrm>
            <a:off x="687751" y="2957138"/>
            <a:ext cx="1383316" cy="400938"/>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 </a:t>
            </a:r>
            <a:br>
              <a:rPr lang="en-US" sz="1100" b="1" dirty="0">
                <a:solidFill>
                  <a:schemeClr val="bg1"/>
                </a:solidFill>
                <a:latin typeface="Arial"/>
                <a:cs typeface="Arial"/>
              </a:rPr>
            </a:br>
            <a:r>
              <a:rPr lang="en-US" sz="1100" dirty="0">
                <a:solidFill>
                  <a:schemeClr val="bg1"/>
                </a:solidFill>
                <a:latin typeface="Arial"/>
                <a:cs typeface="Arial"/>
              </a:rPr>
              <a:t>(n = 52)</a:t>
            </a:r>
          </a:p>
        </p:txBody>
      </p:sp>
      <p:sp>
        <p:nvSpPr>
          <p:cNvPr id="43" name="Rectangle 42">
            <a:extLst>
              <a:ext uri="{FF2B5EF4-FFF2-40B4-BE49-F238E27FC236}">
                <a16:creationId xmlns:a16="http://schemas.microsoft.com/office/drawing/2014/main" id="{DCCA33E8-50C6-78D9-DBD8-191200C6A7A9}"/>
              </a:ext>
            </a:extLst>
          </p:cNvPr>
          <p:cNvSpPr>
            <a:spLocks noChangeArrowheads="1"/>
          </p:cNvSpPr>
          <p:nvPr/>
        </p:nvSpPr>
        <p:spPr bwMode="invGray">
          <a:xfrm>
            <a:off x="687751" y="3482244"/>
            <a:ext cx="1383316" cy="400938"/>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br>
              <a:rPr lang="en-US" sz="1100" b="1" dirty="0">
                <a:solidFill>
                  <a:schemeClr val="bg1"/>
                </a:solidFill>
                <a:latin typeface="Arial"/>
                <a:cs typeface="Arial"/>
              </a:rPr>
            </a:br>
            <a:r>
              <a:rPr lang="en-US" sz="1100" dirty="0">
                <a:solidFill>
                  <a:schemeClr val="bg1"/>
                </a:solidFill>
                <a:latin typeface="Arial"/>
                <a:cs typeface="Arial"/>
              </a:rPr>
              <a:t> (n = 25)</a:t>
            </a:r>
          </a:p>
        </p:txBody>
      </p:sp>
      <p:grpSp>
        <p:nvGrpSpPr>
          <p:cNvPr id="46" name="Group 45">
            <a:extLst>
              <a:ext uri="{FF2B5EF4-FFF2-40B4-BE49-F238E27FC236}">
                <a16:creationId xmlns:a16="http://schemas.microsoft.com/office/drawing/2014/main" id="{E1F0006A-6A75-C140-C696-A7937C8A06ED}"/>
              </a:ext>
            </a:extLst>
          </p:cNvPr>
          <p:cNvGrpSpPr/>
          <p:nvPr/>
        </p:nvGrpSpPr>
        <p:grpSpPr>
          <a:xfrm>
            <a:off x="1780689" y="1501059"/>
            <a:ext cx="6785933" cy="288725"/>
            <a:chOff x="494159" y="1130919"/>
            <a:chExt cx="10961734" cy="288725"/>
          </a:xfrm>
        </p:grpSpPr>
        <p:sp>
          <p:nvSpPr>
            <p:cNvPr id="48" name="Rectangle 47">
              <a:extLst>
                <a:ext uri="{FF2B5EF4-FFF2-40B4-BE49-F238E27FC236}">
                  <a16:creationId xmlns:a16="http://schemas.microsoft.com/office/drawing/2014/main" id="{8953BDF7-78DA-F143-0864-E8C3CEC5E64C}"/>
                </a:ext>
              </a:extLst>
            </p:cNvPr>
            <p:cNvSpPr/>
            <p:nvPr/>
          </p:nvSpPr>
          <p:spPr>
            <a:xfrm>
              <a:off x="1663413" y="1137900"/>
              <a:ext cx="808388"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2</a:t>
              </a:r>
            </a:p>
          </p:txBody>
        </p:sp>
        <p:sp>
          <p:nvSpPr>
            <p:cNvPr id="49" name="Rectangle 48">
              <a:extLst>
                <a:ext uri="{FF2B5EF4-FFF2-40B4-BE49-F238E27FC236}">
                  <a16:creationId xmlns:a16="http://schemas.microsoft.com/office/drawing/2014/main" id="{0273571D-0AD1-EEF1-3B8A-9C8EB39A7480}"/>
                </a:ext>
              </a:extLst>
            </p:cNvPr>
            <p:cNvSpPr/>
            <p:nvPr/>
          </p:nvSpPr>
          <p:spPr>
            <a:xfrm>
              <a:off x="7894177" y="1137900"/>
              <a:ext cx="587247"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54</a:t>
              </a:r>
            </a:p>
          </p:txBody>
        </p:sp>
        <p:sp>
          <p:nvSpPr>
            <p:cNvPr id="50" name="Rectangle 49">
              <a:extLst>
                <a:ext uri="{FF2B5EF4-FFF2-40B4-BE49-F238E27FC236}">
                  <a16:creationId xmlns:a16="http://schemas.microsoft.com/office/drawing/2014/main" id="{08B0C803-DA52-67D1-950D-D00266098189}"/>
                </a:ext>
              </a:extLst>
            </p:cNvPr>
            <p:cNvSpPr/>
            <p:nvPr/>
          </p:nvSpPr>
          <p:spPr>
            <a:xfrm>
              <a:off x="4713945" y="1137900"/>
              <a:ext cx="775099"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28</a:t>
              </a:r>
            </a:p>
          </p:txBody>
        </p:sp>
        <p:cxnSp>
          <p:nvCxnSpPr>
            <p:cNvPr id="51" name="Straight Connector 50">
              <a:extLst>
                <a:ext uri="{FF2B5EF4-FFF2-40B4-BE49-F238E27FC236}">
                  <a16:creationId xmlns:a16="http://schemas.microsoft.com/office/drawing/2014/main" id="{7FE44B7A-6C4D-923A-AA5D-45815C7BFC14}"/>
                </a:ext>
              </a:extLst>
            </p:cNvPr>
            <p:cNvCxnSpPr>
              <a:cxnSpLocks/>
            </p:cNvCxnSpPr>
            <p:nvPr/>
          </p:nvCxnSpPr>
          <p:spPr>
            <a:xfrm>
              <a:off x="963224" y="1419644"/>
              <a:ext cx="10177869"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AD9AE45-AA88-6313-38C1-4DFB35E196ED}"/>
                </a:ext>
              </a:extLst>
            </p:cNvPr>
            <p:cNvCxnSpPr>
              <a:cxnSpLocks/>
            </p:cNvCxnSpPr>
            <p:nvPr/>
          </p:nvCxnSpPr>
          <p:spPr>
            <a:xfrm flipV="1">
              <a:off x="2067374"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42D399C-6CA3-6CCE-B2C1-4E650F6DE4C6}"/>
                </a:ext>
              </a:extLst>
            </p:cNvPr>
            <p:cNvCxnSpPr/>
            <p:nvPr/>
          </p:nvCxnSpPr>
          <p:spPr>
            <a:xfrm flipV="1">
              <a:off x="5105917"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2B18AF-01B5-77DD-4776-D92B071A3A90}"/>
                </a:ext>
              </a:extLst>
            </p:cNvPr>
            <p:cNvCxnSpPr/>
            <p:nvPr/>
          </p:nvCxnSpPr>
          <p:spPr>
            <a:xfrm flipV="1">
              <a:off x="8188523"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48B12C-66C4-B097-FE83-C200A3A2BBD1}"/>
                </a:ext>
              </a:extLst>
            </p:cNvPr>
            <p:cNvCxnSpPr/>
            <p:nvPr/>
          </p:nvCxnSpPr>
          <p:spPr>
            <a:xfrm flipV="1">
              <a:off x="11138040"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70D7D42-B378-A824-3701-955F2717F78C}"/>
                </a:ext>
              </a:extLst>
            </p:cNvPr>
            <p:cNvSpPr/>
            <p:nvPr/>
          </p:nvSpPr>
          <p:spPr>
            <a:xfrm>
              <a:off x="10868646" y="1137900"/>
              <a:ext cx="587247"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80</a:t>
              </a:r>
            </a:p>
          </p:txBody>
        </p:sp>
        <p:sp>
          <p:nvSpPr>
            <p:cNvPr id="57" name="Rectangle 56">
              <a:extLst>
                <a:ext uri="{FF2B5EF4-FFF2-40B4-BE49-F238E27FC236}">
                  <a16:creationId xmlns:a16="http://schemas.microsoft.com/office/drawing/2014/main" id="{AE1E5329-B9E4-E68A-2632-E7045E465A7A}"/>
                </a:ext>
              </a:extLst>
            </p:cNvPr>
            <p:cNvSpPr/>
            <p:nvPr/>
          </p:nvSpPr>
          <p:spPr>
            <a:xfrm>
              <a:off x="494159" y="1130919"/>
              <a:ext cx="808390"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Week</a:t>
              </a:r>
            </a:p>
          </p:txBody>
        </p:sp>
        <p:sp>
          <p:nvSpPr>
            <p:cNvPr id="13" name="Rectangle 12">
              <a:extLst>
                <a:ext uri="{FF2B5EF4-FFF2-40B4-BE49-F238E27FC236}">
                  <a16:creationId xmlns:a16="http://schemas.microsoft.com/office/drawing/2014/main" id="{8FE3FAD1-A5F0-EC46-0266-392EC2E6C882}"/>
                </a:ext>
              </a:extLst>
            </p:cNvPr>
            <p:cNvSpPr/>
            <p:nvPr/>
          </p:nvSpPr>
          <p:spPr>
            <a:xfrm>
              <a:off x="981690" y="1137900"/>
              <a:ext cx="808388"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latin typeface="Arial" panose="020B0604020202020204" pitchFamily="34" charset="0"/>
                  <a:cs typeface="Arial" panose="020B0604020202020204" pitchFamily="34" charset="0"/>
                </a:rPr>
                <a:t>0</a:t>
              </a:r>
            </a:p>
          </p:txBody>
        </p:sp>
        <p:cxnSp>
          <p:nvCxnSpPr>
            <p:cNvPr id="14" name="Straight Connector 13">
              <a:extLst>
                <a:ext uri="{FF2B5EF4-FFF2-40B4-BE49-F238E27FC236}">
                  <a16:creationId xmlns:a16="http://schemas.microsoft.com/office/drawing/2014/main" id="{316B075A-9116-00D8-E53C-05A3E59F509A}"/>
                </a:ext>
              </a:extLst>
            </p:cNvPr>
            <p:cNvCxnSpPr>
              <a:cxnSpLocks/>
            </p:cNvCxnSpPr>
            <p:nvPr/>
          </p:nvCxnSpPr>
          <p:spPr>
            <a:xfrm flipV="1">
              <a:off x="1373027"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EFD45172-7520-C622-6E58-3FD0834005BF}"/>
              </a:ext>
            </a:extLst>
          </p:cNvPr>
          <p:cNvSpPr>
            <a:spLocks noChangeArrowheads="1"/>
          </p:cNvSpPr>
          <p:nvPr/>
        </p:nvSpPr>
        <p:spPr bwMode="invGray">
          <a:xfrm>
            <a:off x="687752" y="4019010"/>
            <a:ext cx="4185053" cy="731520"/>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*Groups 1 and 2: LEN Oral lead in = 600 mg days 1 and 2, 300 mg day 8; first dose LEN SC = 927 mg on day 15; requires HIV RNA &lt;50 copies/mL on weeks 16 and 22 to change to 2-drug regimen</a:t>
            </a:r>
          </a:p>
          <a:p>
            <a:pPr>
              <a:spcBef>
                <a:spcPts val="600"/>
              </a:spcBef>
              <a:defRPr/>
            </a:pPr>
            <a:r>
              <a:rPr lang="en-US" sz="1000" dirty="0">
                <a:solidFill>
                  <a:srgbClr val="000000"/>
                </a:solidFill>
                <a:latin typeface="Arial"/>
                <a:cs typeface="Arial"/>
              </a:rPr>
              <a:t>^Group 3: LEN oral 600 mg days 1 and 2, followed by 50 mg daily</a:t>
            </a:r>
          </a:p>
        </p:txBody>
      </p:sp>
      <p:sp>
        <p:nvSpPr>
          <p:cNvPr id="59" name="Rectangle 58">
            <a:extLst>
              <a:ext uri="{FF2B5EF4-FFF2-40B4-BE49-F238E27FC236}">
                <a16:creationId xmlns:a16="http://schemas.microsoft.com/office/drawing/2014/main" id="{4298A18A-2DFB-D21D-745A-48D0D15776A0}"/>
              </a:ext>
            </a:extLst>
          </p:cNvPr>
          <p:cNvSpPr>
            <a:spLocks noChangeArrowheads="1"/>
          </p:cNvSpPr>
          <p:nvPr/>
        </p:nvSpPr>
        <p:spPr bwMode="invGray">
          <a:xfrm>
            <a:off x="5621279" y="1002350"/>
            <a:ext cx="1797681" cy="271322"/>
          </a:xfrm>
          <a:prstGeom prst="rect">
            <a:avLst/>
          </a:prstGeom>
          <a:no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dirty="0">
                <a:solidFill>
                  <a:srgbClr val="000000"/>
                </a:solidFill>
                <a:latin typeface="Arial"/>
                <a:cs typeface="Arial"/>
              </a:rPr>
              <a:t>Primary Endpoint</a:t>
            </a:r>
          </a:p>
        </p:txBody>
      </p:sp>
      <p:cxnSp>
        <p:nvCxnSpPr>
          <p:cNvPr id="19" name="Straight Arrow Connector 18">
            <a:extLst>
              <a:ext uri="{FF2B5EF4-FFF2-40B4-BE49-F238E27FC236}">
                <a16:creationId xmlns:a16="http://schemas.microsoft.com/office/drawing/2014/main" id="{AC2C8632-3F28-6B40-0124-A479C843527A}"/>
              </a:ext>
            </a:extLst>
          </p:cNvPr>
          <p:cNvCxnSpPr/>
          <p:nvPr/>
        </p:nvCxnSpPr>
        <p:spPr>
          <a:xfrm>
            <a:off x="6527935" y="1277228"/>
            <a:ext cx="0" cy="2308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B32F63-04EF-84F7-A812-66D92401BD86}"/>
              </a:ext>
            </a:extLst>
          </p:cNvPr>
          <p:cNvSpPr>
            <a:spLocks noChangeArrowheads="1"/>
          </p:cNvSpPr>
          <p:nvPr/>
        </p:nvSpPr>
        <p:spPr bwMode="invGray">
          <a:xfrm>
            <a:off x="3722140" y="1002350"/>
            <a:ext cx="1797681" cy="271322"/>
          </a:xfrm>
          <a:prstGeom prst="rect">
            <a:avLst/>
          </a:prstGeom>
          <a:no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dirty="0">
                <a:solidFill>
                  <a:srgbClr val="000000"/>
                </a:solidFill>
                <a:latin typeface="Arial"/>
                <a:cs typeface="Arial"/>
              </a:rPr>
              <a:t>Secondary Endpoint</a:t>
            </a:r>
          </a:p>
        </p:txBody>
      </p:sp>
      <p:cxnSp>
        <p:nvCxnSpPr>
          <p:cNvPr id="21" name="Straight Arrow Connector 20">
            <a:extLst>
              <a:ext uri="{FF2B5EF4-FFF2-40B4-BE49-F238E27FC236}">
                <a16:creationId xmlns:a16="http://schemas.microsoft.com/office/drawing/2014/main" id="{2C6F122E-461A-D2F8-74F0-F9C2E1260E39}"/>
              </a:ext>
            </a:extLst>
          </p:cNvPr>
          <p:cNvCxnSpPr/>
          <p:nvPr/>
        </p:nvCxnSpPr>
        <p:spPr>
          <a:xfrm>
            <a:off x="4628796" y="1277228"/>
            <a:ext cx="0" cy="2308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67412D0-1BCD-09A8-D68E-3419E6500916}"/>
              </a:ext>
            </a:extLst>
          </p:cNvPr>
          <p:cNvSpPr>
            <a:spLocks noChangeArrowheads="1"/>
          </p:cNvSpPr>
          <p:nvPr/>
        </p:nvSpPr>
        <p:spPr bwMode="invGray">
          <a:xfrm>
            <a:off x="4978390" y="4019010"/>
            <a:ext cx="3391462" cy="731520"/>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wrap="square" lIns="68573" tIns="34286" rIns="68573" bIns="34286" anchor="ctr"/>
          <a:lstStyle/>
          <a:p>
            <a:pPr>
              <a:spcBef>
                <a:spcPts val="600"/>
              </a:spcBef>
              <a:defRPr/>
            </a:pPr>
            <a:r>
              <a:rPr lang="en-US" sz="1000" dirty="0">
                <a:solidFill>
                  <a:srgbClr val="000000"/>
                </a:solidFill>
                <a:latin typeface="Arial"/>
                <a:cs typeface="Arial"/>
              </a:rPr>
              <a:t>Abbreviations: LEN = </a:t>
            </a:r>
            <a:r>
              <a:rPr lang="en-US" sz="1000" dirty="0" err="1">
                <a:solidFill>
                  <a:srgbClr val="000000"/>
                </a:solidFill>
                <a:latin typeface="Arial"/>
                <a:cs typeface="Arial"/>
              </a:rPr>
              <a:t>lenacapavir</a:t>
            </a:r>
            <a:r>
              <a:rPr lang="en-US" sz="1000" dirty="0">
                <a:solidFill>
                  <a:srgbClr val="000000"/>
                </a:solidFill>
                <a:latin typeface="Arial"/>
                <a:cs typeface="Arial"/>
              </a:rPr>
              <a:t>; SC = subcutaneous; TAF-FTC = tenofovir alafenamide-emtricitabine; TAF = tenofovir alafenamide; BIC = </a:t>
            </a:r>
            <a:r>
              <a:rPr lang="en-US" sz="1000" dirty="0" err="1">
                <a:solidFill>
                  <a:srgbClr val="000000"/>
                </a:solidFill>
                <a:latin typeface="Arial"/>
                <a:cs typeface="Arial"/>
              </a:rPr>
              <a:t>bictegravir</a:t>
            </a:r>
            <a:r>
              <a:rPr lang="en-US" sz="1000" dirty="0">
                <a:solidFill>
                  <a:srgbClr val="000000"/>
                </a:solidFill>
                <a:latin typeface="Arial"/>
                <a:cs typeface="Arial"/>
              </a:rPr>
              <a:t>: BIC-TAF-FTC = </a:t>
            </a:r>
            <a:r>
              <a:rPr lang="en-US" sz="1000" dirty="0" err="1">
                <a:solidFill>
                  <a:srgbClr val="000000"/>
                </a:solidFill>
                <a:latin typeface="Arial"/>
                <a:cs typeface="Arial"/>
              </a:rPr>
              <a:t>bictegravir</a:t>
            </a:r>
            <a:r>
              <a:rPr lang="en-US" sz="1000" dirty="0">
                <a:solidFill>
                  <a:srgbClr val="000000"/>
                </a:solidFill>
                <a:latin typeface="Arial"/>
                <a:cs typeface="Arial"/>
              </a:rPr>
              <a:t>-tenofovir alafenamide-emtricitabine</a:t>
            </a:r>
          </a:p>
        </p:txBody>
      </p:sp>
    </p:spTree>
    <p:extLst>
      <p:ext uri="{BB962C8B-B14F-4D97-AF65-F5344CB8AC3E}">
        <p14:creationId xmlns:p14="http://schemas.microsoft.com/office/powerpoint/2010/main" val="91868780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
            <a:extLst>
              <a:ext uri="{FF2B5EF4-FFF2-40B4-BE49-F238E27FC236}">
                <a16:creationId xmlns:a16="http://schemas.microsoft.com/office/drawing/2014/main" id="{2F82B69E-971A-8DD1-1209-80D1ECCDCF03}"/>
              </a:ext>
            </a:extLst>
          </p:cNvPr>
          <p:cNvSpPr>
            <a:spLocks noChangeArrowheads="1"/>
          </p:cNvSpPr>
          <p:nvPr/>
        </p:nvSpPr>
        <p:spPr bwMode="auto">
          <a:xfrm>
            <a:off x="5069176" y="1168148"/>
            <a:ext cx="3276600" cy="342900"/>
          </a:xfrm>
          <a:prstGeom prst="rect">
            <a:avLst/>
          </a:prstGeom>
          <a:solidFill>
            <a:srgbClr val="FFBE20"/>
          </a:solidFill>
          <a:ln w="19050">
            <a:noFill/>
            <a:miter lim="800000"/>
            <a:headEnd/>
            <a:tailEnd/>
          </a:ln>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Subcutaneous </a:t>
            </a:r>
            <a:r>
              <a:rPr lang="en-US" sz="1400" b="1" dirty="0" err="1">
                <a:solidFill>
                  <a:srgbClr val="000000"/>
                </a:solidFill>
                <a:latin typeface="Arial" pitchFamily="-107" charset="0"/>
                <a:ea typeface="Arial" pitchFamily="-107" charset="0"/>
                <a:cs typeface="Arial" pitchFamily="-107" charset="0"/>
              </a:rPr>
              <a:t>Lenacapavir</a:t>
            </a:r>
            <a:endParaRPr lang="en-US" sz="1400" b="1" dirty="0">
              <a:solidFill>
                <a:srgbClr val="000000"/>
              </a:solidFill>
              <a:latin typeface="Arial" pitchFamily="-107" charset="0"/>
              <a:ea typeface="Arial" pitchFamily="-107" charset="0"/>
              <a:cs typeface="Arial" pitchFamily="-107" charset="0"/>
            </a:endParaRPr>
          </a:p>
        </p:txBody>
      </p:sp>
      <p:sp>
        <p:nvSpPr>
          <p:cNvPr id="55" name="Rectangle 3">
            <a:extLst>
              <a:ext uri="{FF2B5EF4-FFF2-40B4-BE49-F238E27FC236}">
                <a16:creationId xmlns:a16="http://schemas.microsoft.com/office/drawing/2014/main" id="{431C4AF9-6B69-4F19-8C59-BC04ABD5E1AD}"/>
              </a:ext>
            </a:extLst>
          </p:cNvPr>
          <p:cNvSpPr>
            <a:spLocks noChangeArrowheads="1"/>
          </p:cNvSpPr>
          <p:nvPr/>
        </p:nvSpPr>
        <p:spPr bwMode="auto">
          <a:xfrm>
            <a:off x="5085917" y="4146875"/>
            <a:ext cx="3276600" cy="342900"/>
          </a:xfrm>
          <a:prstGeom prst="rect">
            <a:avLst/>
          </a:prstGeom>
          <a:solidFill>
            <a:schemeClr val="bg1">
              <a:lumMod val="85000"/>
            </a:schemeClr>
          </a:solidFill>
          <a:ln w="19050">
            <a:noFill/>
            <a:miter lim="800000"/>
            <a:headEnd/>
            <a:tailEnd/>
          </a:ln>
        </p:spPr>
        <p:txBody>
          <a:bodyPr wrap="square" tIns="137160" bIns="68580" anchor="ctr">
            <a:prstTxWarp prst="textNoShape">
              <a:avLst/>
            </a:prstTxWarp>
          </a:bodyPr>
          <a:lstStyle/>
          <a:p>
            <a:pPr algn="ctr" eaLnBrk="1" hangingPunct="1">
              <a:lnSpc>
                <a:spcPts val="1200"/>
              </a:lnSpc>
            </a:pPr>
            <a:r>
              <a:rPr lang="en-US" sz="1400" dirty="0">
                <a:solidFill>
                  <a:srgbClr val="000000"/>
                </a:solidFill>
                <a:latin typeface="Arial" pitchFamily="-107" charset="0"/>
                <a:ea typeface="Arial" pitchFamily="-107" charset="0"/>
                <a:cs typeface="Arial" pitchFamily="-107" charset="0"/>
              </a:rPr>
              <a:t>Administer as Subcutaneous Injection</a:t>
            </a:r>
          </a:p>
        </p:txBody>
      </p:sp>
      <p:sp>
        <p:nvSpPr>
          <p:cNvPr id="45" name="Rectangle 3">
            <a:extLst>
              <a:ext uri="{FF2B5EF4-FFF2-40B4-BE49-F238E27FC236}">
                <a16:creationId xmlns:a16="http://schemas.microsoft.com/office/drawing/2014/main" id="{EC5FA3E3-84D5-8A23-D293-A2823025C843}"/>
              </a:ext>
            </a:extLst>
          </p:cNvPr>
          <p:cNvSpPr>
            <a:spLocks noChangeArrowheads="1"/>
          </p:cNvSpPr>
          <p:nvPr/>
        </p:nvSpPr>
        <p:spPr bwMode="auto">
          <a:xfrm>
            <a:off x="853356" y="4146875"/>
            <a:ext cx="3276600" cy="342900"/>
          </a:xfrm>
          <a:prstGeom prst="rect">
            <a:avLst/>
          </a:prstGeom>
          <a:solidFill>
            <a:schemeClr val="bg1">
              <a:lumMod val="85000"/>
            </a:schemeClr>
          </a:solidFill>
          <a:ln w="19050">
            <a:noFill/>
            <a:miter lim="800000"/>
            <a:headEnd/>
            <a:tailEnd/>
          </a:ln>
        </p:spPr>
        <p:txBody>
          <a:bodyPr wrap="square" tIns="137160" bIns="68580" anchor="ctr">
            <a:prstTxWarp prst="textNoShape">
              <a:avLst/>
            </a:prstTxWarp>
          </a:bodyPr>
          <a:lstStyle/>
          <a:p>
            <a:pPr algn="ctr" eaLnBrk="1" hangingPunct="1">
              <a:lnSpc>
                <a:spcPts val="1200"/>
              </a:lnSpc>
            </a:pPr>
            <a:r>
              <a:rPr lang="en-US" sz="1400" dirty="0">
                <a:solidFill>
                  <a:srgbClr val="000000"/>
                </a:solidFill>
                <a:latin typeface="Arial" pitchFamily="-107" charset="0"/>
                <a:ea typeface="Arial" pitchFamily="-107" charset="0"/>
                <a:cs typeface="Arial" pitchFamily="-107" charset="0"/>
              </a:rPr>
              <a:t>Take with or without food</a:t>
            </a:r>
          </a:p>
        </p:txBody>
      </p:sp>
      <p:sp>
        <p:nvSpPr>
          <p:cNvPr id="20" name="Rectangle 3">
            <a:extLst>
              <a:ext uri="{FF2B5EF4-FFF2-40B4-BE49-F238E27FC236}">
                <a16:creationId xmlns:a16="http://schemas.microsoft.com/office/drawing/2014/main" id="{E29CF59A-94B5-7DDB-B7FB-61D274F60DCF}"/>
              </a:ext>
            </a:extLst>
          </p:cNvPr>
          <p:cNvSpPr>
            <a:spLocks noChangeArrowheads="1"/>
          </p:cNvSpPr>
          <p:nvPr/>
        </p:nvSpPr>
        <p:spPr bwMode="auto">
          <a:xfrm>
            <a:off x="853356" y="1168148"/>
            <a:ext cx="3276600" cy="342900"/>
          </a:xfrm>
          <a:prstGeom prst="rect">
            <a:avLst/>
          </a:prstGeom>
          <a:solidFill>
            <a:srgbClr val="FFBE20"/>
          </a:solidFill>
          <a:ln w="19050">
            <a:noFill/>
            <a:miter lim="800000"/>
            <a:headEnd/>
            <a:tailEnd/>
          </a:ln>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Oral </a:t>
            </a:r>
            <a:r>
              <a:rPr lang="en-US" sz="1400" b="1" dirty="0" err="1">
                <a:solidFill>
                  <a:srgbClr val="000000"/>
                </a:solidFill>
                <a:latin typeface="Arial" pitchFamily="-107" charset="0"/>
                <a:ea typeface="Arial" pitchFamily="-107" charset="0"/>
                <a:cs typeface="Arial" pitchFamily="-107" charset="0"/>
              </a:rPr>
              <a:t>Lenacapavir</a:t>
            </a:r>
            <a:endParaRPr lang="en-US" sz="1400" b="1" dirty="0">
              <a:solidFill>
                <a:srgbClr val="000000"/>
              </a:solidFill>
              <a:latin typeface="Arial" pitchFamily="-107" charset="0"/>
              <a:ea typeface="Arial" pitchFamily="-107" charset="0"/>
              <a:cs typeface="Arial" pitchFamily="-107" charset="0"/>
            </a:endParaRPr>
          </a:p>
        </p:txBody>
      </p:sp>
      <p:sp>
        <p:nvSpPr>
          <p:cNvPr id="2" name="Title 1"/>
          <p:cNvSpPr>
            <a:spLocks noGrp="1"/>
          </p:cNvSpPr>
          <p:nvPr>
            <p:ph type="title"/>
          </p:nvPr>
        </p:nvSpPr>
        <p:spPr/>
        <p:txBody>
          <a:bodyPr/>
          <a:lstStyle/>
          <a:p>
            <a:r>
              <a:rPr lang="en-US" dirty="0" err="1"/>
              <a:t>Lenacapavir</a:t>
            </a:r>
            <a:endParaRPr lang="en-US" dirty="0"/>
          </a:p>
        </p:txBody>
      </p:sp>
      <p:sp>
        <p:nvSpPr>
          <p:cNvPr id="18" name="Rectangle 17">
            <a:extLst>
              <a:ext uri="{FF2B5EF4-FFF2-40B4-BE49-F238E27FC236}">
                <a16:creationId xmlns:a16="http://schemas.microsoft.com/office/drawing/2014/main" id="{4DF44896-F940-E4B6-39D0-20B7C0216F05}"/>
              </a:ext>
            </a:extLst>
          </p:cNvPr>
          <p:cNvSpPr/>
          <p:nvPr/>
        </p:nvSpPr>
        <p:spPr>
          <a:xfrm>
            <a:off x="5073593"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4B38A4BD-8475-1369-0115-F01685BEF274}"/>
              </a:ext>
            </a:extLst>
          </p:cNvPr>
          <p:cNvSpPr/>
          <p:nvPr/>
        </p:nvSpPr>
        <p:spPr>
          <a:xfrm>
            <a:off x="853356"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ounded Rectangle 27">
            <a:extLst>
              <a:ext uri="{FF2B5EF4-FFF2-40B4-BE49-F238E27FC236}">
                <a16:creationId xmlns:a16="http://schemas.microsoft.com/office/drawing/2014/main" id="{B90E7D98-6B39-959B-152F-012BAA18E7D8}"/>
              </a:ext>
            </a:extLst>
          </p:cNvPr>
          <p:cNvSpPr/>
          <p:nvPr/>
        </p:nvSpPr>
        <p:spPr>
          <a:xfrm>
            <a:off x="1566285" y="2879713"/>
            <a:ext cx="173721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97200"/>
                </a:solidFill>
              </a:rPr>
              <a:t>300 mg tablets</a:t>
            </a:r>
          </a:p>
        </p:txBody>
      </p:sp>
      <p:grpSp>
        <p:nvGrpSpPr>
          <p:cNvPr id="40" name="Group 39">
            <a:extLst>
              <a:ext uri="{FF2B5EF4-FFF2-40B4-BE49-F238E27FC236}">
                <a16:creationId xmlns:a16="http://schemas.microsoft.com/office/drawing/2014/main" id="{03587D71-EFF6-7089-CAD7-C0341B2C0C4F}"/>
              </a:ext>
            </a:extLst>
          </p:cNvPr>
          <p:cNvGrpSpPr/>
          <p:nvPr/>
        </p:nvGrpSpPr>
        <p:grpSpPr>
          <a:xfrm>
            <a:off x="2095867" y="2276482"/>
            <a:ext cx="678045" cy="530572"/>
            <a:chOff x="7044020" y="1236943"/>
            <a:chExt cx="518919" cy="411480"/>
          </a:xfrm>
        </p:grpSpPr>
        <p:sp>
          <p:nvSpPr>
            <p:cNvPr id="41" name="Oval 40">
              <a:extLst>
                <a:ext uri="{FF2B5EF4-FFF2-40B4-BE49-F238E27FC236}">
                  <a16:creationId xmlns:a16="http://schemas.microsoft.com/office/drawing/2014/main" id="{7EBDECF0-EBD1-7EB6-4772-D45A0DE32507}"/>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Oval 41">
              <a:extLst>
                <a:ext uri="{FF2B5EF4-FFF2-40B4-BE49-F238E27FC236}">
                  <a16:creationId xmlns:a16="http://schemas.microsoft.com/office/drawing/2014/main" id="{79C8FD73-8973-1D98-3664-E698F96FB267}"/>
                </a:ext>
              </a:extLst>
            </p:cNvPr>
            <p:cNvSpPr/>
            <p:nvPr/>
          </p:nvSpPr>
          <p:spPr>
            <a:xfrm rot="20355887">
              <a:off x="7101677" y="1257901"/>
              <a:ext cx="293569" cy="182851"/>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EA462E40-23C2-084C-DFD1-186B454DD60D}"/>
                </a:ext>
              </a:extLst>
            </p:cNvPr>
            <p:cNvSpPr/>
            <p:nvPr/>
          </p:nvSpPr>
          <p:spPr>
            <a:xfrm rot="20355887">
              <a:off x="7140592" y="1269775"/>
              <a:ext cx="190506" cy="124905"/>
            </a:xfrm>
            <a:prstGeom prst="ellipse">
              <a:avLst/>
            </a:prstGeom>
            <a:solidFill>
              <a:schemeClr val="bg1">
                <a:alpha val="95383"/>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9B9081B1-8F22-D087-D7C4-760CCE58C1E8}"/>
              </a:ext>
            </a:extLst>
          </p:cNvPr>
          <p:cNvGrpSpPr/>
          <p:nvPr/>
        </p:nvGrpSpPr>
        <p:grpSpPr>
          <a:xfrm>
            <a:off x="6045565" y="1832611"/>
            <a:ext cx="1249532" cy="1303859"/>
            <a:chOff x="4538787" y="1662530"/>
            <a:chExt cx="1772663" cy="1849737"/>
          </a:xfrm>
        </p:grpSpPr>
        <p:pic>
          <p:nvPicPr>
            <p:cNvPr id="51" name="Picture 50">
              <a:extLst>
                <a:ext uri="{FF2B5EF4-FFF2-40B4-BE49-F238E27FC236}">
                  <a16:creationId xmlns:a16="http://schemas.microsoft.com/office/drawing/2014/main" id="{8EBEFF9D-B0B3-B714-EAD0-3EF292A9D855}"/>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52" name="Rectangle 51">
              <a:extLst>
                <a:ext uri="{FF2B5EF4-FFF2-40B4-BE49-F238E27FC236}">
                  <a16:creationId xmlns:a16="http://schemas.microsoft.com/office/drawing/2014/main" id="{7BEDD04F-D55C-E7C1-D6EF-3FEEFF4D28BB}"/>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1E3169E5-1D87-FDAF-4FA4-9B4626FD922C}"/>
              </a:ext>
            </a:extLst>
          </p:cNvPr>
          <p:cNvSpPr/>
          <p:nvPr/>
        </p:nvSpPr>
        <p:spPr>
          <a:xfrm>
            <a:off x="5299367" y="3482722"/>
            <a:ext cx="276398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97200"/>
                </a:solidFill>
              </a:rPr>
              <a:t>Each 1.5 mL vial = 463.5 mg</a:t>
            </a:r>
          </a:p>
        </p:txBody>
      </p:sp>
    </p:spTree>
    <p:extLst>
      <p:ext uri="{BB962C8B-B14F-4D97-AF65-F5344CB8AC3E}">
        <p14:creationId xmlns:p14="http://schemas.microsoft.com/office/powerpoint/2010/main" val="246768433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755035940"/>
              </p:ext>
            </p:extLst>
          </p:nvPr>
        </p:nvGraphicFramePr>
        <p:xfrm>
          <a:off x="363606" y="1086701"/>
          <a:ext cx="8412480" cy="3322926"/>
        </p:xfrm>
        <a:graphic>
          <a:graphicData uri="http://schemas.openxmlformats.org/drawingml/2006/chart">
            <c:chart xmlns:c="http://schemas.openxmlformats.org/drawingml/2006/chart" xmlns:r="http://schemas.openxmlformats.org/officeDocument/2006/relationships" r:id="rId3"/>
          </a:graphicData>
        </a:graphic>
      </p:graphicFrame>
      <p:sp>
        <p:nvSpPr>
          <p:cNvPr id="61" name="Rectangle 60">
            <a:extLst>
              <a:ext uri="{FF2B5EF4-FFF2-40B4-BE49-F238E27FC236}">
                <a16:creationId xmlns:a16="http://schemas.microsoft.com/office/drawing/2014/main" id="{6FB32116-D959-2D3F-BB18-CBD0D68F5758}"/>
              </a:ext>
            </a:extLst>
          </p:cNvPr>
          <p:cNvSpPr/>
          <p:nvPr/>
        </p:nvSpPr>
        <p:spPr>
          <a:xfrm>
            <a:off x="1878850"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47/52</a:t>
            </a:r>
          </a:p>
        </p:txBody>
      </p:sp>
      <p:sp>
        <p:nvSpPr>
          <p:cNvPr id="62" name="Rectangle 61">
            <a:extLst>
              <a:ext uri="{FF2B5EF4-FFF2-40B4-BE49-F238E27FC236}">
                <a16:creationId xmlns:a16="http://schemas.microsoft.com/office/drawing/2014/main" id="{73D0058F-24E2-38DB-ECE9-DDDF69755988}"/>
              </a:ext>
            </a:extLst>
          </p:cNvPr>
          <p:cNvSpPr/>
          <p:nvPr/>
        </p:nvSpPr>
        <p:spPr>
          <a:xfrm>
            <a:off x="372161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45/53</a:t>
            </a:r>
          </a:p>
        </p:txBody>
      </p:sp>
      <p:sp>
        <p:nvSpPr>
          <p:cNvPr id="63" name="Rectangle 62">
            <a:extLst>
              <a:ext uri="{FF2B5EF4-FFF2-40B4-BE49-F238E27FC236}">
                <a16:creationId xmlns:a16="http://schemas.microsoft.com/office/drawing/2014/main" id="{76930729-6F3E-B593-19CB-C8248E5FB566}"/>
              </a:ext>
            </a:extLst>
          </p:cNvPr>
          <p:cNvSpPr/>
          <p:nvPr/>
        </p:nvSpPr>
        <p:spPr>
          <a:xfrm>
            <a:off x="557833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44/52</a:t>
            </a:r>
          </a:p>
        </p:txBody>
      </p:sp>
      <p:sp>
        <p:nvSpPr>
          <p:cNvPr id="68" name="Rectangle 67">
            <a:extLst>
              <a:ext uri="{FF2B5EF4-FFF2-40B4-BE49-F238E27FC236}">
                <a16:creationId xmlns:a16="http://schemas.microsoft.com/office/drawing/2014/main" id="{89161B0B-8620-B44F-633F-BD1477A90B2C}"/>
              </a:ext>
            </a:extLst>
          </p:cNvPr>
          <p:cNvSpPr/>
          <p:nvPr/>
        </p:nvSpPr>
        <p:spPr>
          <a:xfrm>
            <a:off x="7379211" y="3521939"/>
            <a:ext cx="685800" cy="3551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23/25</a:t>
            </a:r>
          </a:p>
        </p:txBody>
      </p:sp>
      <p:sp>
        <p:nvSpPr>
          <p:cNvPr id="3" name="Rectangle 2">
            <a:extLst>
              <a:ext uri="{FF2B5EF4-FFF2-40B4-BE49-F238E27FC236}">
                <a16:creationId xmlns:a16="http://schemas.microsoft.com/office/drawing/2014/main" id="{6FFCA0CC-715E-9FF6-32A0-666AE6250C18}"/>
              </a:ext>
            </a:extLst>
          </p:cNvPr>
          <p:cNvSpPr>
            <a:spLocks noChangeArrowheads="1"/>
          </p:cNvSpPr>
          <p:nvPr/>
        </p:nvSpPr>
        <p:spPr bwMode="invGray">
          <a:xfrm>
            <a:off x="1498237" y="4409627"/>
            <a:ext cx="1383316" cy="263803"/>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a:t>
            </a:r>
            <a:endParaRPr lang="en-US" sz="1100" dirty="0">
              <a:solidFill>
                <a:schemeClr val="bg1"/>
              </a:solidFill>
              <a:latin typeface="Arial"/>
              <a:cs typeface="Arial"/>
            </a:endParaRPr>
          </a:p>
        </p:txBody>
      </p:sp>
      <p:sp>
        <p:nvSpPr>
          <p:cNvPr id="4" name="Rectangle 3">
            <a:extLst>
              <a:ext uri="{FF2B5EF4-FFF2-40B4-BE49-F238E27FC236}">
                <a16:creationId xmlns:a16="http://schemas.microsoft.com/office/drawing/2014/main" id="{E74D84EE-A3CD-65AE-8A99-68DAE9707352}"/>
              </a:ext>
            </a:extLst>
          </p:cNvPr>
          <p:cNvSpPr>
            <a:spLocks noChangeArrowheads="1"/>
          </p:cNvSpPr>
          <p:nvPr/>
        </p:nvSpPr>
        <p:spPr bwMode="invGray">
          <a:xfrm>
            <a:off x="3344010" y="4409627"/>
            <a:ext cx="1383316" cy="263803"/>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a:t>
            </a:r>
            <a:endParaRPr lang="en-US" sz="1100" dirty="0">
              <a:solidFill>
                <a:schemeClr val="bg1"/>
              </a:solidFill>
              <a:latin typeface="Arial"/>
              <a:cs typeface="Arial"/>
            </a:endParaRPr>
          </a:p>
        </p:txBody>
      </p:sp>
      <p:sp>
        <p:nvSpPr>
          <p:cNvPr id="5" name="Rectangle 4">
            <a:extLst>
              <a:ext uri="{FF2B5EF4-FFF2-40B4-BE49-F238E27FC236}">
                <a16:creationId xmlns:a16="http://schemas.microsoft.com/office/drawing/2014/main" id="{7AAF68C4-7188-F2A6-C2CD-9B1B1676312A}"/>
              </a:ext>
            </a:extLst>
          </p:cNvPr>
          <p:cNvSpPr>
            <a:spLocks noChangeArrowheads="1"/>
          </p:cNvSpPr>
          <p:nvPr/>
        </p:nvSpPr>
        <p:spPr bwMode="invGray">
          <a:xfrm>
            <a:off x="5197229" y="4409627"/>
            <a:ext cx="1383316" cy="263803"/>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a:t>
            </a:r>
            <a:endParaRPr lang="en-US" sz="1100" dirty="0">
              <a:solidFill>
                <a:schemeClr val="bg1"/>
              </a:solidFill>
              <a:latin typeface="Arial"/>
              <a:cs typeface="Arial"/>
            </a:endParaRPr>
          </a:p>
        </p:txBody>
      </p:sp>
      <p:sp>
        <p:nvSpPr>
          <p:cNvPr id="6" name="Rectangle 5">
            <a:extLst>
              <a:ext uri="{FF2B5EF4-FFF2-40B4-BE49-F238E27FC236}">
                <a16:creationId xmlns:a16="http://schemas.microsoft.com/office/drawing/2014/main" id="{DCF492CA-00E2-A2BF-67DA-255D0ABD158A}"/>
              </a:ext>
            </a:extLst>
          </p:cNvPr>
          <p:cNvSpPr>
            <a:spLocks noChangeArrowheads="1"/>
          </p:cNvSpPr>
          <p:nvPr/>
        </p:nvSpPr>
        <p:spPr bwMode="invGray">
          <a:xfrm>
            <a:off x="7069500" y="4409627"/>
            <a:ext cx="1383316" cy="263803"/>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endParaRPr lang="en-US" sz="1100" dirty="0">
              <a:solidFill>
                <a:schemeClr val="bg1"/>
              </a:solidFill>
              <a:latin typeface="Arial"/>
              <a:cs typeface="Arial"/>
            </a:endParaRPr>
          </a:p>
        </p:txBody>
      </p:sp>
    </p:spTree>
    <p:extLst>
      <p:ext uri="{BB962C8B-B14F-4D97-AF65-F5344CB8AC3E}">
        <p14:creationId xmlns:p14="http://schemas.microsoft.com/office/powerpoint/2010/main" val="30234825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4257758203"/>
              </p:ext>
            </p:extLst>
          </p:nvPr>
        </p:nvGraphicFramePr>
        <p:xfrm>
          <a:off x="363606" y="1049531"/>
          <a:ext cx="8412480" cy="3749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6695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Treatment-Naïve Persons with HIV</a:t>
            </a:r>
            <a:br>
              <a:rPr lang="en-US" sz="2000" dirty="0"/>
            </a:br>
            <a:r>
              <a:rPr lang="en-US" sz="2000" dirty="0"/>
              <a:t>CALIBRATE: Results</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Gupta SK, et al. Lancet HIV. 2023;10:e15-e23.</a:t>
            </a:r>
          </a:p>
        </p:txBody>
      </p:sp>
      <p:graphicFrame>
        <p:nvGraphicFramePr>
          <p:cNvPr id="60" name="Chart 59">
            <a:extLst>
              <a:ext uri="{FF2B5EF4-FFF2-40B4-BE49-F238E27FC236}">
                <a16:creationId xmlns:a16="http://schemas.microsoft.com/office/drawing/2014/main" id="{4AE2C021-1FF1-443B-A7A5-57BC19C238A9}"/>
              </a:ext>
            </a:extLst>
          </p:cNvPr>
          <p:cNvGraphicFramePr>
            <a:graphicFrameLocks/>
          </p:cNvGraphicFramePr>
          <p:nvPr>
            <p:extLst>
              <p:ext uri="{D42A27DB-BD31-4B8C-83A1-F6EECF244321}">
                <p14:modId xmlns:p14="http://schemas.microsoft.com/office/powerpoint/2010/main" val="1058119712"/>
              </p:ext>
            </p:extLst>
          </p:nvPr>
        </p:nvGraphicFramePr>
        <p:xfrm>
          <a:off x="387051" y="1062892"/>
          <a:ext cx="8412480" cy="34327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44EB604-3340-A68E-5E70-650FB48DEF6A}"/>
              </a:ext>
            </a:extLst>
          </p:cNvPr>
          <p:cNvSpPr>
            <a:spLocks noChangeArrowheads="1"/>
          </p:cNvSpPr>
          <p:nvPr/>
        </p:nvSpPr>
        <p:spPr bwMode="invGray">
          <a:xfrm>
            <a:off x="1507763" y="4409627"/>
            <a:ext cx="1383316" cy="263803"/>
          </a:xfrm>
          <a:prstGeom prst="rect">
            <a:avLst/>
          </a:prstGeom>
          <a:solidFill>
            <a:srgbClr val="0070C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1</a:t>
            </a:r>
            <a:endParaRPr lang="en-US" sz="1100" dirty="0">
              <a:solidFill>
                <a:schemeClr val="bg1"/>
              </a:solidFill>
              <a:latin typeface="Arial"/>
              <a:cs typeface="Arial"/>
            </a:endParaRPr>
          </a:p>
        </p:txBody>
      </p:sp>
      <p:sp>
        <p:nvSpPr>
          <p:cNvPr id="4" name="Rectangle 3">
            <a:extLst>
              <a:ext uri="{FF2B5EF4-FFF2-40B4-BE49-F238E27FC236}">
                <a16:creationId xmlns:a16="http://schemas.microsoft.com/office/drawing/2014/main" id="{1E87BAB3-6397-FC4C-9181-FA2324DFC555}"/>
              </a:ext>
            </a:extLst>
          </p:cNvPr>
          <p:cNvSpPr>
            <a:spLocks noChangeArrowheads="1"/>
          </p:cNvSpPr>
          <p:nvPr/>
        </p:nvSpPr>
        <p:spPr bwMode="invGray">
          <a:xfrm>
            <a:off x="3382109" y="4409627"/>
            <a:ext cx="1383316" cy="263803"/>
          </a:xfrm>
          <a:prstGeom prst="rect">
            <a:avLst/>
          </a:prstGeom>
          <a:solidFill>
            <a:srgbClr val="7F6482"/>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2</a:t>
            </a:r>
            <a:endParaRPr lang="en-US" sz="1100" dirty="0">
              <a:solidFill>
                <a:schemeClr val="bg1"/>
              </a:solidFill>
              <a:latin typeface="Arial"/>
              <a:cs typeface="Arial"/>
            </a:endParaRPr>
          </a:p>
        </p:txBody>
      </p:sp>
      <p:sp>
        <p:nvSpPr>
          <p:cNvPr id="5" name="Rectangle 4">
            <a:extLst>
              <a:ext uri="{FF2B5EF4-FFF2-40B4-BE49-F238E27FC236}">
                <a16:creationId xmlns:a16="http://schemas.microsoft.com/office/drawing/2014/main" id="{10E0D2C4-3667-7309-A092-907AB1E9D1C6}"/>
              </a:ext>
            </a:extLst>
          </p:cNvPr>
          <p:cNvSpPr>
            <a:spLocks noChangeArrowheads="1"/>
          </p:cNvSpPr>
          <p:nvPr/>
        </p:nvSpPr>
        <p:spPr bwMode="invGray">
          <a:xfrm>
            <a:off x="5211518" y="4409627"/>
            <a:ext cx="1383316" cy="263803"/>
          </a:xfrm>
          <a:prstGeom prst="rect">
            <a:avLst/>
          </a:prstGeom>
          <a:solidFill>
            <a:srgbClr val="73A43E"/>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3</a:t>
            </a:r>
            <a:endParaRPr lang="en-US" sz="1100" dirty="0">
              <a:solidFill>
                <a:schemeClr val="bg1"/>
              </a:solidFill>
              <a:latin typeface="Arial"/>
              <a:cs typeface="Arial"/>
            </a:endParaRPr>
          </a:p>
        </p:txBody>
      </p:sp>
      <p:sp>
        <p:nvSpPr>
          <p:cNvPr id="6" name="Rectangle 5">
            <a:extLst>
              <a:ext uri="{FF2B5EF4-FFF2-40B4-BE49-F238E27FC236}">
                <a16:creationId xmlns:a16="http://schemas.microsoft.com/office/drawing/2014/main" id="{F4EFC52E-A371-5ACF-D67D-DD5C7C8599AB}"/>
              </a:ext>
            </a:extLst>
          </p:cNvPr>
          <p:cNvSpPr>
            <a:spLocks noChangeArrowheads="1"/>
          </p:cNvSpPr>
          <p:nvPr/>
        </p:nvSpPr>
        <p:spPr bwMode="invGray">
          <a:xfrm>
            <a:off x="7088552" y="4409627"/>
            <a:ext cx="1383316" cy="263803"/>
          </a:xfrm>
          <a:prstGeom prst="rect">
            <a:avLst/>
          </a:prstGeom>
          <a:solidFill>
            <a:srgbClr val="A87F00"/>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100" b="1" dirty="0">
                <a:solidFill>
                  <a:schemeClr val="bg1"/>
                </a:solidFill>
                <a:latin typeface="Arial"/>
                <a:cs typeface="Arial"/>
              </a:rPr>
              <a:t>Group 4</a:t>
            </a:r>
            <a:endParaRPr lang="en-US" sz="1100" dirty="0">
              <a:solidFill>
                <a:schemeClr val="bg1"/>
              </a:solidFill>
              <a:latin typeface="Arial"/>
              <a:cs typeface="Arial"/>
            </a:endParaRPr>
          </a:p>
        </p:txBody>
      </p:sp>
    </p:spTree>
    <p:extLst>
      <p:ext uri="{BB962C8B-B14F-4D97-AF65-F5344CB8AC3E}">
        <p14:creationId xmlns:p14="http://schemas.microsoft.com/office/powerpoint/2010/main" val="22792361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9000-E5F7-3E41-F098-9CA82A5D1D1F}"/>
              </a:ext>
            </a:extLst>
          </p:cNvPr>
          <p:cNvSpPr>
            <a:spLocks noGrp="1"/>
          </p:cNvSpPr>
          <p:nvPr>
            <p:ph type="title"/>
          </p:nvPr>
        </p:nvSpPr>
        <p:spPr/>
        <p:txBody>
          <a:bodyPr>
            <a:normAutofit/>
          </a:bodyPr>
          <a:lstStyle/>
          <a:p>
            <a:r>
              <a:rPr lang="en-US" sz="2000" dirty="0" err="1"/>
              <a:t>Lenacapavir</a:t>
            </a:r>
            <a:r>
              <a:rPr lang="en-US" sz="2000" dirty="0"/>
              <a:t> in Treatment-Naïve Persons with HIV</a:t>
            </a:r>
            <a:br>
              <a:rPr lang="en-US" sz="2000" dirty="0"/>
            </a:br>
            <a:r>
              <a:rPr lang="en-US" sz="2000" dirty="0"/>
              <a:t>CALIBRATE: Resistance</a:t>
            </a:r>
          </a:p>
        </p:txBody>
      </p:sp>
      <p:sp>
        <p:nvSpPr>
          <p:cNvPr id="3" name="Text Placeholder 2">
            <a:extLst>
              <a:ext uri="{FF2B5EF4-FFF2-40B4-BE49-F238E27FC236}">
                <a16:creationId xmlns:a16="http://schemas.microsoft.com/office/drawing/2014/main" id="{ACA363C3-9B75-0580-FE91-22462B582684}"/>
              </a:ext>
            </a:extLst>
          </p:cNvPr>
          <p:cNvSpPr>
            <a:spLocks noGrp="1"/>
          </p:cNvSpPr>
          <p:nvPr>
            <p:ph type="body" sz="quarter" idx="14"/>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a:t>
            </a:r>
            <a:r>
              <a:rPr lang="en-US" altLang="en-US">
                <a:latin typeface="Arial" panose="020B0604020202020204" pitchFamily="34" charset="0"/>
                <a:cs typeface="Arial" panose="020B0604020202020204" pitchFamily="34" charset="0"/>
              </a:rPr>
              <a:t>2022;386:1793-1803. </a:t>
            </a:r>
          </a:p>
        </p:txBody>
      </p:sp>
      <p:sp>
        <p:nvSpPr>
          <p:cNvPr id="4" name="Content Placeholder 3">
            <a:extLst>
              <a:ext uri="{FF2B5EF4-FFF2-40B4-BE49-F238E27FC236}">
                <a16:creationId xmlns:a16="http://schemas.microsoft.com/office/drawing/2014/main" id="{ABC69FEA-A15D-33E8-1059-509EC924D512}"/>
              </a:ext>
            </a:extLst>
          </p:cNvPr>
          <p:cNvSpPr>
            <a:spLocks noGrp="1"/>
          </p:cNvSpPr>
          <p:nvPr>
            <p:ph sz="half" idx="2"/>
          </p:nvPr>
        </p:nvSpPr>
        <p:spPr/>
        <p:txBody>
          <a:bodyPr>
            <a:normAutofit/>
          </a:bodyPr>
          <a:lstStyle/>
          <a:p>
            <a:pPr marL="34290" indent="0">
              <a:buNone/>
            </a:pPr>
            <a:r>
              <a:rPr lang="en-US" sz="1800" b="1" dirty="0" err="1"/>
              <a:t>Lenacapavir</a:t>
            </a:r>
            <a:r>
              <a:rPr lang="en-US" sz="1800" b="1" dirty="0"/>
              <a:t>-related capsid substitutions developed in 2 of 157 participants</a:t>
            </a:r>
          </a:p>
          <a:p>
            <a:pPr marL="388620"/>
            <a:r>
              <a:rPr lang="en-US" sz="1800" dirty="0"/>
              <a:t>Group 2 participant: Q67H + K70R</a:t>
            </a:r>
          </a:p>
          <a:p>
            <a:pPr marL="388620"/>
            <a:r>
              <a:rPr lang="en-US" sz="1800" dirty="0"/>
              <a:t>Group 3 participant: Q67H</a:t>
            </a:r>
          </a:p>
          <a:p>
            <a:endParaRPr lang="en-US" sz="1800" dirty="0"/>
          </a:p>
        </p:txBody>
      </p:sp>
    </p:spTree>
    <p:extLst>
      <p:ext uri="{BB962C8B-B14F-4D97-AF65-F5344CB8AC3E}">
        <p14:creationId xmlns:p14="http://schemas.microsoft.com/office/powerpoint/2010/main" val="316817490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err="1"/>
              <a:t>Lenacapavir</a:t>
            </a:r>
            <a:r>
              <a:rPr lang="en-US" sz="2000" dirty="0"/>
              <a:t> in Treatment-Naïve Persons with HIV</a:t>
            </a:r>
            <a:br>
              <a:rPr lang="en-US" sz="2000" dirty="0"/>
            </a:br>
            <a:r>
              <a:rPr lang="en-US" sz="2000" dirty="0"/>
              <a:t>CALIBRATE Study: Results</a:t>
            </a:r>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288" y="2168237"/>
            <a:ext cx="9180576" cy="1340251"/>
          </a:xfrm>
        </p:spPr>
        <p:txBody>
          <a:bodyPr>
            <a:normAutofit/>
          </a:bodyPr>
          <a:lstStyle/>
          <a:p>
            <a:pPr>
              <a:lnSpc>
                <a:spcPts val="2600"/>
              </a:lnSpc>
            </a:pPr>
            <a:r>
              <a:rPr lang="en-US" sz="1800" b="1" dirty="0">
                <a:solidFill>
                  <a:srgbClr val="C00000"/>
                </a:solidFill>
              </a:rPr>
              <a:t>Interpretation</a:t>
            </a:r>
            <a:r>
              <a:rPr lang="en-US" sz="1800" dirty="0"/>
              <a:t>: “</a:t>
            </a:r>
            <a:r>
              <a:rPr lang="en-US" sz="1800" dirty="0" err="1"/>
              <a:t>Lenacapavir</a:t>
            </a:r>
            <a:r>
              <a:rPr lang="en-US" sz="1800" dirty="0"/>
              <a:t> warrants further investigation as a potential antiretroviral used orally and as injection in combination with other antiretroviral drugs.”</a:t>
            </a:r>
          </a:p>
        </p:txBody>
      </p:sp>
    </p:spTree>
    <p:extLst>
      <p:ext uri="{BB962C8B-B14F-4D97-AF65-F5344CB8AC3E}">
        <p14:creationId xmlns:p14="http://schemas.microsoft.com/office/powerpoint/2010/main" val="183026598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BE54-6974-ED87-11C5-2E9C2B3B8119}"/>
              </a:ext>
            </a:extLst>
          </p:cNvPr>
          <p:cNvSpPr>
            <a:spLocks noGrp="1"/>
          </p:cNvSpPr>
          <p:nvPr>
            <p:ph type="title"/>
          </p:nvPr>
        </p:nvSpPr>
        <p:spPr/>
        <p:txBody>
          <a:bodyPr/>
          <a:lstStyle/>
          <a:p>
            <a:r>
              <a:rPr lang="en-US" dirty="0" err="1"/>
              <a:t>Lenacapavir</a:t>
            </a:r>
            <a:endParaRPr lang="en-US" dirty="0"/>
          </a:p>
        </p:txBody>
      </p:sp>
      <p:sp>
        <p:nvSpPr>
          <p:cNvPr id="7" name="Text Placeholder 6">
            <a:extLst>
              <a:ext uri="{FF2B5EF4-FFF2-40B4-BE49-F238E27FC236}">
                <a16:creationId xmlns:a16="http://schemas.microsoft.com/office/drawing/2014/main" id="{3B18FDD4-6754-FF8A-CDA0-E1B516623C33}"/>
              </a:ext>
            </a:extLst>
          </p:cNvPr>
          <p:cNvSpPr>
            <a:spLocks noGrp="1"/>
          </p:cNvSpPr>
          <p:nvPr>
            <p:ph type="body" sz="quarter" idx="14"/>
          </p:nvPr>
        </p:nvSpPr>
        <p:spPr/>
        <p:txBody>
          <a:bodyPr/>
          <a:lstStyle/>
          <a:p>
            <a:r>
              <a:rPr lang="en-US" dirty="0"/>
              <a:t>Source: </a:t>
            </a:r>
            <a:r>
              <a:rPr lang="en-US" dirty="0" err="1"/>
              <a:t>Lenacapavir</a:t>
            </a:r>
            <a:r>
              <a:rPr lang="en-US" dirty="0"/>
              <a:t> Prescribing Information. </a:t>
            </a:r>
          </a:p>
        </p:txBody>
      </p:sp>
      <p:sp>
        <p:nvSpPr>
          <p:cNvPr id="4" name="Content Placeholder 3">
            <a:extLst>
              <a:ext uri="{FF2B5EF4-FFF2-40B4-BE49-F238E27FC236}">
                <a16:creationId xmlns:a16="http://schemas.microsoft.com/office/drawing/2014/main" id="{6620EE77-20A7-0517-ABF2-063DB55039A9}"/>
              </a:ext>
            </a:extLst>
          </p:cNvPr>
          <p:cNvSpPr>
            <a:spLocks noGrp="1"/>
          </p:cNvSpPr>
          <p:nvPr>
            <p:ph sz="half" idx="2"/>
          </p:nvPr>
        </p:nvSpPr>
        <p:spPr/>
        <p:txBody>
          <a:bodyPr>
            <a:normAutofit/>
          </a:bodyPr>
          <a:lstStyle/>
          <a:p>
            <a:pPr>
              <a:lnSpc>
                <a:spcPts val="1700"/>
              </a:lnSpc>
            </a:pPr>
            <a:r>
              <a:rPr lang="en-US" sz="1600" b="1" dirty="0"/>
              <a:t>Type of Medication</a:t>
            </a:r>
          </a:p>
          <a:p>
            <a:pPr lvl="1">
              <a:lnSpc>
                <a:spcPts val="1700"/>
              </a:lnSpc>
            </a:pPr>
            <a:r>
              <a:rPr lang="en-US" sz="1600" dirty="0"/>
              <a:t>HIV capsid inhibitor</a:t>
            </a:r>
          </a:p>
          <a:p>
            <a:pPr>
              <a:lnSpc>
                <a:spcPts val="1700"/>
              </a:lnSpc>
            </a:pPr>
            <a:r>
              <a:rPr lang="en-US" sz="1600" b="1" dirty="0"/>
              <a:t>Indication</a:t>
            </a:r>
          </a:p>
          <a:p>
            <a:pPr lvl="1">
              <a:lnSpc>
                <a:spcPts val="1700"/>
              </a:lnSpc>
            </a:pPr>
            <a:r>
              <a:rPr lang="en-US" sz="1600" dirty="0"/>
              <a:t>Treatment of HIV-1 in combination with other antiretroviral medications in heavily treatment-experienced adults with multidrug resistant HIV</a:t>
            </a:r>
          </a:p>
          <a:p>
            <a:pPr>
              <a:lnSpc>
                <a:spcPts val="1700"/>
              </a:lnSpc>
            </a:pPr>
            <a:r>
              <a:rPr lang="en-US" sz="1600" b="1" dirty="0"/>
              <a:t>Preparations</a:t>
            </a:r>
          </a:p>
          <a:p>
            <a:pPr lvl="1">
              <a:lnSpc>
                <a:spcPts val="1700"/>
              </a:lnSpc>
            </a:pPr>
            <a:r>
              <a:rPr lang="en-US" sz="1600" dirty="0"/>
              <a:t>Oral: 300 mg tablets</a:t>
            </a:r>
          </a:p>
          <a:p>
            <a:pPr lvl="1">
              <a:lnSpc>
                <a:spcPts val="1700"/>
              </a:lnSpc>
            </a:pPr>
            <a:r>
              <a:rPr lang="en-US" sz="1600" dirty="0"/>
              <a:t>Subcutaneous injection: 463.5 mg/1.5 mL vial</a:t>
            </a:r>
          </a:p>
          <a:p>
            <a:pPr>
              <a:lnSpc>
                <a:spcPts val="1700"/>
              </a:lnSpc>
            </a:pPr>
            <a:r>
              <a:rPr lang="en-US" sz="1600" b="1" dirty="0"/>
              <a:t>Adverse Reactions</a:t>
            </a:r>
          </a:p>
          <a:p>
            <a:pPr lvl="1">
              <a:lnSpc>
                <a:spcPts val="1700"/>
              </a:lnSpc>
            </a:pPr>
            <a:r>
              <a:rPr lang="en-US" sz="1600" dirty="0"/>
              <a:t>Most common adverse effects are nausea and injection site reactions</a:t>
            </a:r>
          </a:p>
          <a:p>
            <a:pPr>
              <a:lnSpc>
                <a:spcPts val="1700"/>
              </a:lnSpc>
            </a:pPr>
            <a:r>
              <a:rPr lang="en-US" sz="1600" b="1" dirty="0"/>
              <a:t>Contraindications</a:t>
            </a:r>
          </a:p>
          <a:p>
            <a:pPr lvl="1">
              <a:lnSpc>
                <a:spcPts val="1700"/>
              </a:lnSpc>
            </a:pPr>
            <a:r>
              <a:rPr lang="en-US" sz="1600" dirty="0"/>
              <a:t>Contraindicated to give with strong CYP3A inducers</a:t>
            </a:r>
          </a:p>
          <a:p>
            <a:pPr lvl="1">
              <a:lnSpc>
                <a:spcPts val="1700"/>
              </a:lnSpc>
            </a:pPr>
            <a:endParaRPr lang="en-US" sz="1600" dirty="0"/>
          </a:p>
        </p:txBody>
      </p:sp>
    </p:spTree>
    <p:extLst>
      <p:ext uri="{BB962C8B-B14F-4D97-AF65-F5344CB8AC3E}">
        <p14:creationId xmlns:p14="http://schemas.microsoft.com/office/powerpoint/2010/main" val="25886648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dirty="0" err="1">
                <a:latin typeface="Arial" panose="020B0604020202020204" pitchFamily="34" charset="0"/>
                <a:cs typeface="Arial" panose="020B0604020202020204" pitchFamily="34" charset="0"/>
              </a:rPr>
              <a:t>Lenacapavir</a:t>
            </a:r>
            <a:r>
              <a:rPr lang="en-US" altLang="en-US" dirty="0">
                <a:latin typeface="Arial" panose="020B0604020202020204" pitchFamily="34" charset="0"/>
                <a:cs typeface="Arial" panose="020B0604020202020204" pitchFamily="34" charset="0"/>
              </a:rPr>
              <a:t> Dosing Schedule</a:t>
            </a:r>
          </a:p>
        </p:txBody>
      </p:sp>
      <p:sp>
        <p:nvSpPr>
          <p:cNvPr id="38915"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Lenacapavir</a:t>
            </a:r>
            <a:r>
              <a:rPr lang="en-US" altLang="en-US" dirty="0">
                <a:latin typeface="Arial" panose="020B0604020202020204" pitchFamily="34" charset="0"/>
                <a:cs typeface="Arial" panose="020B0604020202020204" pitchFamily="34" charset="0"/>
              </a:rPr>
              <a:t> Prescribing Information</a:t>
            </a:r>
          </a:p>
        </p:txBody>
      </p:sp>
      <p:graphicFrame>
        <p:nvGraphicFramePr>
          <p:cNvPr id="2" name="Group 65">
            <a:extLst>
              <a:ext uri="{FF2B5EF4-FFF2-40B4-BE49-F238E27FC236}">
                <a16:creationId xmlns:a16="http://schemas.microsoft.com/office/drawing/2014/main" id="{019D5A47-A1A2-3114-4B3F-682C5AC78DD4}"/>
              </a:ext>
            </a:extLst>
          </p:cNvPr>
          <p:cNvGraphicFramePr>
            <a:graphicFrameLocks noGrp="1"/>
          </p:cNvGraphicFramePr>
          <p:nvPr>
            <p:extLst>
              <p:ext uri="{D42A27DB-BD31-4B8C-83A1-F6EECF244321}">
                <p14:modId xmlns:p14="http://schemas.microsoft.com/office/powerpoint/2010/main" val="1137600009"/>
              </p:ext>
            </p:extLst>
          </p:nvPr>
        </p:nvGraphicFramePr>
        <p:xfrm>
          <a:off x="450273" y="981250"/>
          <a:ext cx="8229600" cy="3756291"/>
        </p:xfrm>
        <a:graphic>
          <a:graphicData uri="http://schemas.openxmlformats.org/drawingml/2006/table">
            <a:tbl>
              <a:tblPr>
                <a:effectLst/>
              </a:tblPr>
              <a:tblGrid>
                <a:gridCol w="1565564">
                  <a:extLst>
                    <a:ext uri="{9D8B030D-6E8A-4147-A177-3AD203B41FA5}">
                      <a16:colId xmlns:a16="http://schemas.microsoft.com/office/drawing/2014/main" val="20000"/>
                    </a:ext>
                  </a:extLst>
                </a:gridCol>
                <a:gridCol w="6664036">
                  <a:extLst>
                    <a:ext uri="{9D8B030D-6E8A-4147-A177-3AD203B41FA5}">
                      <a16:colId xmlns:a16="http://schemas.microsoft.com/office/drawing/2014/main" val="1610779936"/>
                    </a:ext>
                  </a:extLst>
                </a:gridCol>
              </a:tblGrid>
              <a:tr h="298896">
                <a:tc gridSpan="2">
                  <a:txBody>
                    <a:bodyPr/>
                    <a:lstStyle/>
                    <a:p>
                      <a:pPr marL="91440" marR="0" indent="0" algn="l" defTabSz="914400" rtl="0" eaLnBrk="1" fontAlgn="auto" latinLnBrk="0" hangingPunct="1">
                        <a:lnSpc>
                          <a:spcPts val="1400"/>
                        </a:lnSpc>
                        <a:spcBef>
                          <a:spcPts val="0"/>
                        </a:spcBef>
                        <a:spcAft>
                          <a:spcPts val="0"/>
                        </a:spcAft>
                        <a:buClrTx/>
                        <a:buSzTx/>
                        <a:buFontTx/>
                        <a:buNone/>
                        <a:tabLst/>
                        <a:defRPr/>
                      </a:pPr>
                      <a:r>
                        <a:rPr lang="en-US" sz="1200" b="1" dirty="0" err="1">
                          <a:solidFill>
                            <a:srgbClr val="FFFFFF"/>
                          </a:solidFill>
                          <a:latin typeface="Arial" panose="020B0604020202020204" pitchFamily="34" charset="0"/>
                          <a:cs typeface="Arial" panose="020B0604020202020204" pitchFamily="34" charset="0"/>
                        </a:rPr>
                        <a:t>Lenacapavir</a:t>
                      </a:r>
                      <a:r>
                        <a:rPr lang="en-US" sz="1200" b="1" dirty="0">
                          <a:solidFill>
                            <a:srgbClr val="FFFFFF"/>
                          </a:solidFill>
                          <a:latin typeface="Arial" panose="020B0604020202020204" pitchFamily="34" charset="0"/>
                          <a:cs typeface="Arial" panose="020B0604020202020204" pitchFamily="34" charset="0"/>
                        </a:rPr>
                        <a:t> Dosing Schedule</a:t>
                      </a:r>
                    </a:p>
                  </a:txBody>
                  <a:tcPr marL="0" marR="49322"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28600"/>
                    </a:solidFill>
                  </a:tcPr>
                </a:tc>
                <a:tc hMerge="1">
                  <a:txBody>
                    <a:bodyPr/>
                    <a:lstStyle/>
                    <a:p>
                      <a:endParaRPr lang="en-US"/>
                    </a:p>
                  </a:txBody>
                  <a:tcPr/>
                </a:tc>
                <a:extLst>
                  <a:ext uri="{0D108BD9-81ED-4DB2-BD59-A6C34878D82A}">
                    <a16:rowId xmlns:a16="http://schemas.microsoft.com/office/drawing/2014/main" val="10000"/>
                  </a:ext>
                </a:extLst>
              </a:tr>
              <a:tr h="333612">
                <a:tc gridSpan="2">
                  <a:txBody>
                    <a:bodyPr/>
                    <a:lstStyle/>
                    <a:p>
                      <a:pPr marL="91440" indent="0" algn="l">
                        <a:lnSpc>
                          <a:spcPts val="1500"/>
                        </a:lnSpc>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Initiation Option 1</a:t>
                      </a:r>
                    </a:p>
                  </a:txBody>
                  <a:tcPr marL="0" marR="49322" marT="54864" marB="5486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extLst>
                  <a:ext uri="{0D108BD9-81ED-4DB2-BD59-A6C34878D82A}">
                    <a16:rowId xmlns:a16="http://schemas.microsoft.com/office/drawing/2014/main" val="10001"/>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Day 1</a:t>
                      </a: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927 mg by subcutaneous injection (2 x 1.5 mL injections) + 600 mg orally (2 x 300 mg tablets) </a:t>
                      </a: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extLst>
                  <a:ext uri="{0D108BD9-81ED-4DB2-BD59-A6C34878D82A}">
                    <a16:rowId xmlns:a16="http://schemas.microsoft.com/office/drawing/2014/main" val="10002"/>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Day 2</a:t>
                      </a: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600 mg orally (2 x 300 mg tablets) </a:t>
                      </a: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extLst>
                  <a:ext uri="{0D108BD9-81ED-4DB2-BD59-A6C34878D82A}">
                    <a16:rowId xmlns:a16="http://schemas.microsoft.com/office/drawing/2014/main" val="10003"/>
                  </a:ext>
                </a:extLst>
              </a:tr>
              <a:tr h="333612">
                <a:tc gridSpan="2">
                  <a:txBody>
                    <a:bodyPr/>
                    <a:lstStyle/>
                    <a:p>
                      <a:pPr marL="91440" marR="0" lvl="1" indent="0" algn="l" defTabSz="914400" rtl="0" eaLnBrk="1" fontAlgn="auto" latinLnBrk="0" hangingPunct="1">
                        <a:lnSpc>
                          <a:spcPts val="1500"/>
                        </a:lnSpc>
                        <a:spcBef>
                          <a:spcPts val="0"/>
                        </a:spcBef>
                        <a:spcAft>
                          <a:spcPts val="0"/>
                        </a:spcAft>
                        <a:buClr>
                          <a:schemeClr val="bg2"/>
                        </a:buClr>
                        <a:buSzTx/>
                        <a:buFontTx/>
                        <a:buNone/>
                        <a:tabLst/>
                        <a:defRPr/>
                      </a:pPr>
                      <a:r>
                        <a:rPr lang="en-US" sz="1200" b="1" kern="1200" spc="-30" dirty="0">
                          <a:solidFill>
                            <a:schemeClr val="bg1"/>
                          </a:solidFill>
                          <a:latin typeface="Arial" panose="020B0604020202020204" pitchFamily="34" charset="0"/>
                          <a:ea typeface="+mn-ea"/>
                          <a:cs typeface="Arial" panose="020B0604020202020204" pitchFamily="34" charset="0"/>
                        </a:rPr>
                        <a:t>Initiation Option 2</a:t>
                      </a:r>
                    </a:p>
                  </a:txBody>
                  <a:tcPr marL="0" marR="49322" marT="54864" marB="5486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endParaRPr lang="en-US"/>
                    </a:p>
                  </a:txBody>
                  <a:tcPr/>
                </a:tc>
                <a:extLst>
                  <a:ext uri="{0D108BD9-81ED-4DB2-BD59-A6C34878D82A}">
                    <a16:rowId xmlns:a16="http://schemas.microsoft.com/office/drawing/2014/main" val="10004"/>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Day 1</a:t>
                      </a: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600 mg orally (2 x 300 mg tablets) </a:t>
                      </a: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extLst>
                  <a:ext uri="{0D108BD9-81ED-4DB2-BD59-A6C34878D82A}">
                    <a16:rowId xmlns:a16="http://schemas.microsoft.com/office/drawing/2014/main" val="10005"/>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Day 2</a:t>
                      </a: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600 mg orally (2 x 300 mg tablets) </a:t>
                      </a: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extLst>
                  <a:ext uri="{0D108BD9-81ED-4DB2-BD59-A6C34878D82A}">
                    <a16:rowId xmlns:a16="http://schemas.microsoft.com/office/drawing/2014/main" val="10006"/>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Day 8</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300 mg orally (1 x 300 mg tablets) </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20000"/>
                      </a:schemeClr>
                    </a:solidFill>
                  </a:tcPr>
                </a:tc>
                <a:extLst>
                  <a:ext uri="{0D108BD9-81ED-4DB2-BD59-A6C34878D82A}">
                    <a16:rowId xmlns:a16="http://schemas.microsoft.com/office/drawing/2014/main" val="10007"/>
                  </a:ext>
                </a:extLst>
              </a:tr>
              <a:tr h="266472">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Day 15</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927 mg by subcutaneous injection (2 x 1.5 mL injections)</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49322" marR="49322" marT="24653" marB="24653" anchor="ctr" horzOverflow="overflow">
                    <a:lnL w="31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65000"/>
                        <a:alpha val="35000"/>
                      </a:schemeClr>
                    </a:solidFill>
                  </a:tcPr>
                </a:tc>
                <a:extLst>
                  <a:ext uri="{0D108BD9-81ED-4DB2-BD59-A6C34878D82A}">
                    <a16:rowId xmlns:a16="http://schemas.microsoft.com/office/drawing/2014/main" val="1434097562"/>
                  </a:ext>
                </a:extLst>
              </a:tr>
              <a:tr h="333612">
                <a:tc gridSpan="2">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b="1" kern="1200" spc="-30" baseline="0" dirty="0">
                          <a:solidFill>
                            <a:schemeClr val="bg1"/>
                          </a:solidFill>
                          <a:latin typeface="Arial" panose="020B0604020202020204" pitchFamily="34" charset="0"/>
                          <a:ea typeface="+mn-ea"/>
                          <a:cs typeface="Arial" panose="020B0604020202020204" pitchFamily="34" charset="0"/>
                        </a:rPr>
                        <a:t>Maintenance</a:t>
                      </a:r>
                      <a:endParaRPr lang="en-US" sz="1200" b="1" kern="1200" spc="-30" baseline="30000" dirty="0">
                        <a:solidFill>
                          <a:schemeClr val="bg1"/>
                        </a:solidFill>
                        <a:latin typeface="Arial" panose="020B0604020202020204" pitchFamily="34" charset="0"/>
                        <a:ea typeface="+mn-ea"/>
                        <a:cs typeface="Arial" panose="020B0604020202020204" pitchFamily="34" charset="0"/>
                      </a:endParaRPr>
                    </a:p>
                  </a:txBody>
                  <a:tcPr marL="137160" marR="49322" marT="54864" marB="5486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3380227410"/>
                  </a:ext>
                </a:extLst>
              </a:tr>
              <a:tr h="428950">
                <a:tc gridSpan="2">
                  <a:txBody>
                    <a:bodyPr/>
                    <a:lstStyle/>
                    <a:p>
                      <a:pPr marL="0" marR="0" lvl="1" indent="0" algn="l" defTabSz="914400" rtl="0" eaLnBrk="1" fontAlgn="auto" latinLnBrk="0" hangingPunct="1">
                        <a:lnSpc>
                          <a:spcPts val="15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927 mg by subcutaneous injection (2 x 1.5 mL injections) every 6 months (26 weeks) from date of the last injection +/-2 weeks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7F7F7F">
                        <a:alpha val="10000"/>
                      </a:srgbClr>
                    </a:solidFill>
                  </a:tcPr>
                </a:tc>
                <a:tc hMerge="1">
                  <a:txBody>
                    <a:bodyPr/>
                    <a:lstStyle/>
                    <a:p>
                      <a:endParaRPr lang="en-US"/>
                    </a:p>
                  </a:txBody>
                  <a:tcPr/>
                </a:tc>
                <a:extLst>
                  <a:ext uri="{0D108BD9-81ED-4DB2-BD59-A6C34878D82A}">
                    <a16:rowId xmlns:a16="http://schemas.microsoft.com/office/drawing/2014/main" val="10008"/>
                  </a:ext>
                </a:extLst>
              </a:tr>
              <a:tr h="428777">
                <a:tc gridSpan="2">
                  <a:txBody>
                    <a:bodyPr/>
                    <a:lstStyle/>
                    <a:p>
                      <a:pPr marL="0" marR="0" lvl="1" indent="0" algn="l" defTabSz="914400" rtl="0" eaLnBrk="1" fontAlgn="auto" latinLnBrk="0" hangingPunct="1">
                        <a:lnSpc>
                          <a:spcPts val="1200"/>
                        </a:lnSpc>
                        <a:spcBef>
                          <a:spcPts val="400"/>
                        </a:spcBef>
                        <a:spcAft>
                          <a:spcPts val="0"/>
                        </a:spcAft>
                        <a:buClr>
                          <a:schemeClr val="bg2"/>
                        </a:buClr>
                        <a:buSzTx/>
                        <a:buFontTx/>
                        <a:buNone/>
                        <a:tabLst/>
                        <a:defRPr/>
                      </a:pPr>
                      <a:r>
                        <a:rPr lang="en-US" sz="1100" kern="1200" spc="-30" baseline="0" dirty="0">
                          <a:solidFill>
                            <a:srgbClr val="000000"/>
                          </a:solidFill>
                          <a:latin typeface="Arial" panose="020B0604020202020204" pitchFamily="34" charset="0"/>
                          <a:ea typeface="+mn-ea"/>
                          <a:cs typeface="Arial" panose="020B0604020202020204" pitchFamily="34" charset="0"/>
                        </a:rPr>
                        <a:t>Missed dose: If more than 28 weeks since last injection and clinically appropriate to continue </a:t>
                      </a:r>
                      <a:r>
                        <a:rPr lang="en-US" sz="1100" kern="1200" spc="-30" baseline="0" dirty="0" err="1">
                          <a:solidFill>
                            <a:srgbClr val="000000"/>
                          </a:solidFill>
                          <a:latin typeface="Arial" panose="020B0604020202020204" pitchFamily="34" charset="0"/>
                          <a:ea typeface="+mn-ea"/>
                          <a:cs typeface="Arial" panose="020B0604020202020204" pitchFamily="34" charset="0"/>
                        </a:rPr>
                        <a:t>lenacapavir</a:t>
                      </a:r>
                      <a:r>
                        <a:rPr lang="en-US" sz="1100" kern="1200" spc="-30" baseline="0" dirty="0">
                          <a:solidFill>
                            <a:srgbClr val="000000"/>
                          </a:solidFill>
                          <a:latin typeface="Arial" panose="020B0604020202020204" pitchFamily="34" charset="0"/>
                          <a:ea typeface="+mn-ea"/>
                          <a:cs typeface="Arial" panose="020B0604020202020204" pitchFamily="34" charset="0"/>
                        </a:rPr>
                        <a:t>, restart initiation from Day 1, using either Option 1 or Option 2</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F6000">
                        <a:alpha val="15000"/>
                      </a:srgbClr>
                    </a:solidFill>
                  </a:tcPr>
                </a:tc>
                <a:tc hMerge="1">
                  <a:txBody>
                    <a:bodyPr/>
                    <a:lstStyle/>
                    <a:p>
                      <a:endParaRPr lang="en-US"/>
                    </a:p>
                  </a:txBody>
                  <a:tcPr/>
                </a:tc>
                <a:extLst>
                  <a:ext uri="{0D108BD9-81ED-4DB2-BD59-A6C34878D82A}">
                    <a16:rowId xmlns:a16="http://schemas.microsoft.com/office/drawing/2014/main" val="3025557452"/>
                  </a:ext>
                </a:extLst>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98FFFDD1-B887-F727-308F-52C65F68C5A9}"/>
              </a:ext>
            </a:extLst>
          </p:cNvPr>
          <p:cNvSpPr>
            <a:spLocks noChangeArrowheads="1"/>
          </p:cNvSpPr>
          <p:nvPr/>
        </p:nvSpPr>
        <p:spPr bwMode="invGray">
          <a:xfrm>
            <a:off x="2954559" y="4438195"/>
            <a:ext cx="2861794" cy="711681"/>
          </a:xfrm>
          <a:prstGeom prst="rect">
            <a:avLst/>
          </a:prstGeom>
          <a:solidFill>
            <a:srgbClr val="FFC000">
              <a:alpha val="24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endParaRPr lang="en-US" sz="1600" b="1" dirty="0">
              <a:solidFill>
                <a:srgbClr val="000000"/>
              </a:solidFill>
              <a:latin typeface="Arial"/>
              <a:cs typeface="Arial"/>
            </a:endParaRPr>
          </a:p>
        </p:txBody>
      </p:sp>
      <p:sp>
        <p:nvSpPr>
          <p:cNvPr id="2" name="Title 1">
            <a:extLst>
              <a:ext uri="{FF2B5EF4-FFF2-40B4-BE49-F238E27FC236}">
                <a16:creationId xmlns:a16="http://schemas.microsoft.com/office/drawing/2014/main" id="{4A528BDD-0F81-DB60-E87E-99EFA2998935}"/>
              </a:ext>
            </a:extLst>
          </p:cNvPr>
          <p:cNvSpPr>
            <a:spLocks noGrp="1"/>
          </p:cNvSpPr>
          <p:nvPr>
            <p:ph type="title"/>
          </p:nvPr>
        </p:nvSpPr>
        <p:spPr/>
        <p:txBody>
          <a:bodyPr/>
          <a:lstStyle/>
          <a:p>
            <a:r>
              <a:rPr lang="en-US" dirty="0" err="1"/>
              <a:t>Lenacapavir</a:t>
            </a:r>
            <a:r>
              <a:rPr lang="en-US" dirty="0"/>
              <a:t> Dosing: Initiation Option 1</a:t>
            </a:r>
          </a:p>
        </p:txBody>
      </p:sp>
      <p:sp>
        <p:nvSpPr>
          <p:cNvPr id="3" name="Text Placeholder 2">
            <a:extLst>
              <a:ext uri="{FF2B5EF4-FFF2-40B4-BE49-F238E27FC236}">
                <a16:creationId xmlns:a16="http://schemas.microsoft.com/office/drawing/2014/main" id="{DC2D24F3-A0A4-9F34-CA11-E01E8FE5776A}"/>
              </a:ext>
            </a:extLst>
          </p:cNvPr>
          <p:cNvSpPr>
            <a:spLocks noGrp="1"/>
          </p:cNvSpPr>
          <p:nvPr>
            <p:ph type="body" sz="quarter" idx="14"/>
          </p:nvPr>
        </p:nvSpPr>
        <p:spPr/>
        <p:txBody>
          <a:bodyPr/>
          <a:lstStyle/>
          <a:p>
            <a:r>
              <a:rPr lang="en-US" dirty="0"/>
              <a:t>Illustration: David H. Spach, MD</a:t>
            </a:r>
          </a:p>
        </p:txBody>
      </p:sp>
      <p:sp>
        <p:nvSpPr>
          <p:cNvPr id="5" name="Rectangle 4">
            <a:extLst>
              <a:ext uri="{FF2B5EF4-FFF2-40B4-BE49-F238E27FC236}">
                <a16:creationId xmlns:a16="http://schemas.microsoft.com/office/drawing/2014/main" id="{7C2018EF-6C8C-9300-49E2-5D21965A1A41}"/>
              </a:ext>
            </a:extLst>
          </p:cNvPr>
          <p:cNvSpPr>
            <a:spLocks noChangeArrowheads="1"/>
          </p:cNvSpPr>
          <p:nvPr/>
        </p:nvSpPr>
        <p:spPr bwMode="auto">
          <a:xfrm>
            <a:off x="720022" y="1456989"/>
            <a:ext cx="572420" cy="41148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200" b="1" dirty="0">
                <a:latin typeface="Arial" pitchFamily="31" charset="0"/>
              </a:rPr>
              <a:t>Day 1</a:t>
            </a:r>
          </a:p>
        </p:txBody>
      </p:sp>
      <p:sp>
        <p:nvSpPr>
          <p:cNvPr id="58" name="Rectangle 57">
            <a:extLst>
              <a:ext uri="{FF2B5EF4-FFF2-40B4-BE49-F238E27FC236}">
                <a16:creationId xmlns:a16="http://schemas.microsoft.com/office/drawing/2014/main" id="{5CBD6A4D-19BE-0B8F-AD44-B62A054E1E1B}"/>
              </a:ext>
            </a:extLst>
          </p:cNvPr>
          <p:cNvSpPr>
            <a:spLocks noChangeArrowheads="1"/>
          </p:cNvSpPr>
          <p:nvPr/>
        </p:nvSpPr>
        <p:spPr bwMode="auto">
          <a:xfrm>
            <a:off x="3016992" y="1456989"/>
            <a:ext cx="901472" cy="41148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200" b="1" dirty="0">
                <a:latin typeface="Arial" pitchFamily="31" charset="0"/>
              </a:rPr>
              <a:t>Month 6</a:t>
            </a:r>
          </a:p>
        </p:txBody>
      </p:sp>
      <p:sp>
        <p:nvSpPr>
          <p:cNvPr id="82" name="Rectangle 81">
            <a:extLst>
              <a:ext uri="{FF2B5EF4-FFF2-40B4-BE49-F238E27FC236}">
                <a16:creationId xmlns:a16="http://schemas.microsoft.com/office/drawing/2014/main" id="{B3CAA11A-934D-1D1C-8DBB-F841AB94BCE5}"/>
              </a:ext>
            </a:extLst>
          </p:cNvPr>
          <p:cNvSpPr>
            <a:spLocks noChangeArrowheads="1"/>
          </p:cNvSpPr>
          <p:nvPr/>
        </p:nvSpPr>
        <p:spPr bwMode="auto">
          <a:xfrm>
            <a:off x="4209638" y="2797117"/>
            <a:ext cx="1005840" cy="27432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 months</a:t>
            </a:r>
          </a:p>
        </p:txBody>
      </p:sp>
      <p:sp>
        <p:nvSpPr>
          <p:cNvPr id="84" name="Rectangle 83">
            <a:extLst>
              <a:ext uri="{FF2B5EF4-FFF2-40B4-BE49-F238E27FC236}">
                <a16:creationId xmlns:a16="http://schemas.microsoft.com/office/drawing/2014/main" id="{196F6B77-CBE0-F436-EAFC-813850C8FAB4}"/>
              </a:ext>
            </a:extLst>
          </p:cNvPr>
          <p:cNvSpPr>
            <a:spLocks noChangeArrowheads="1"/>
          </p:cNvSpPr>
          <p:nvPr/>
        </p:nvSpPr>
        <p:spPr bwMode="auto">
          <a:xfrm>
            <a:off x="6648740" y="2797117"/>
            <a:ext cx="1005840" cy="27432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 months</a:t>
            </a:r>
          </a:p>
        </p:txBody>
      </p:sp>
      <p:sp>
        <p:nvSpPr>
          <p:cNvPr id="98" name="Rectangle 97">
            <a:extLst>
              <a:ext uri="{FF2B5EF4-FFF2-40B4-BE49-F238E27FC236}">
                <a16:creationId xmlns:a16="http://schemas.microsoft.com/office/drawing/2014/main" id="{9EC97644-E8F2-78B2-FAD1-269CD375F775}"/>
              </a:ext>
            </a:extLst>
          </p:cNvPr>
          <p:cNvSpPr>
            <a:spLocks noChangeArrowheads="1"/>
          </p:cNvSpPr>
          <p:nvPr/>
        </p:nvSpPr>
        <p:spPr bwMode="invGray">
          <a:xfrm>
            <a:off x="3151415" y="1029421"/>
            <a:ext cx="5500974" cy="400938"/>
          </a:xfrm>
          <a:prstGeom prst="rect">
            <a:avLst/>
          </a:prstGeom>
          <a:gradFill>
            <a:gsLst>
              <a:gs pos="86000">
                <a:srgbClr val="FFBE20">
                  <a:alpha val="58039"/>
                </a:srgbClr>
              </a:gs>
              <a:gs pos="100000">
                <a:schemeClr val="bg1">
                  <a:alpha val="25000"/>
                </a:schemeClr>
              </a:gs>
            </a:gsLst>
            <a:lin ang="0" scaled="0"/>
          </a:gra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600" b="1" dirty="0">
                <a:solidFill>
                  <a:srgbClr val="000000"/>
                </a:solidFill>
                <a:latin typeface="Arial"/>
                <a:cs typeface="Arial"/>
              </a:rPr>
              <a:t>Maintenance</a:t>
            </a:r>
          </a:p>
        </p:txBody>
      </p:sp>
      <p:grpSp>
        <p:nvGrpSpPr>
          <p:cNvPr id="129" name="Group 128">
            <a:extLst>
              <a:ext uri="{FF2B5EF4-FFF2-40B4-BE49-F238E27FC236}">
                <a16:creationId xmlns:a16="http://schemas.microsoft.com/office/drawing/2014/main" id="{3EAA3A7A-3E83-A329-7A59-6E7EFC0CFC5A}"/>
              </a:ext>
            </a:extLst>
          </p:cNvPr>
          <p:cNvGrpSpPr/>
          <p:nvPr/>
        </p:nvGrpSpPr>
        <p:grpSpPr>
          <a:xfrm>
            <a:off x="2971927" y="2681797"/>
            <a:ext cx="1011641" cy="878360"/>
            <a:chOff x="3888161" y="2186744"/>
            <a:chExt cx="1171033" cy="1016753"/>
          </a:xfrm>
        </p:grpSpPr>
        <p:grpSp>
          <p:nvGrpSpPr>
            <p:cNvPr id="17" name="Group 16">
              <a:extLst>
                <a:ext uri="{FF2B5EF4-FFF2-40B4-BE49-F238E27FC236}">
                  <a16:creationId xmlns:a16="http://schemas.microsoft.com/office/drawing/2014/main" id="{1DA908E3-99F7-B104-10B9-A37BD63C8E66}"/>
                </a:ext>
              </a:extLst>
            </p:cNvPr>
            <p:cNvGrpSpPr/>
            <p:nvPr/>
          </p:nvGrpSpPr>
          <p:grpSpPr>
            <a:xfrm>
              <a:off x="4084806" y="2186744"/>
              <a:ext cx="974388" cy="1016753"/>
              <a:chOff x="4538787" y="1662530"/>
              <a:chExt cx="1772663" cy="1849737"/>
            </a:xfrm>
          </p:grpSpPr>
          <p:pic>
            <p:nvPicPr>
              <p:cNvPr id="4" name="Picture 3">
                <a:extLst>
                  <a:ext uri="{FF2B5EF4-FFF2-40B4-BE49-F238E27FC236}">
                    <a16:creationId xmlns:a16="http://schemas.microsoft.com/office/drawing/2014/main" id="{EE253FAE-AB6D-AC12-4BC2-027FC2E5C08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0" name="Rectangle 9">
                <a:extLst>
                  <a:ext uri="{FF2B5EF4-FFF2-40B4-BE49-F238E27FC236}">
                    <a16:creationId xmlns:a16="http://schemas.microsoft.com/office/drawing/2014/main" id="{06087608-AA6C-1FDD-7D13-BFF3380CBCC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A1D6C48-66E0-52EB-02BA-AE879580953A}"/>
                </a:ext>
              </a:extLst>
            </p:cNvPr>
            <p:cNvGrpSpPr/>
            <p:nvPr/>
          </p:nvGrpSpPr>
          <p:grpSpPr>
            <a:xfrm>
              <a:off x="3888161" y="2186744"/>
              <a:ext cx="974388" cy="1016753"/>
              <a:chOff x="4538787" y="1662530"/>
              <a:chExt cx="1772663" cy="1849737"/>
            </a:xfrm>
          </p:grpSpPr>
          <p:pic>
            <p:nvPicPr>
              <p:cNvPr id="102" name="Picture 101">
                <a:extLst>
                  <a:ext uri="{FF2B5EF4-FFF2-40B4-BE49-F238E27FC236}">
                    <a16:creationId xmlns:a16="http://schemas.microsoft.com/office/drawing/2014/main" id="{14F562FD-4EAC-EB15-13E6-EA4D352CE51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03" name="Rectangle 102">
                <a:extLst>
                  <a:ext uri="{FF2B5EF4-FFF2-40B4-BE49-F238E27FC236}">
                    <a16:creationId xmlns:a16="http://schemas.microsoft.com/office/drawing/2014/main" id="{676A836B-02B0-4B92-6A82-F6E41B697A9B}"/>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a:extLst>
              <a:ext uri="{FF2B5EF4-FFF2-40B4-BE49-F238E27FC236}">
                <a16:creationId xmlns:a16="http://schemas.microsoft.com/office/drawing/2014/main" id="{B36F68E5-FC9D-6C4E-1BC7-D04BCD77C380}"/>
              </a:ext>
            </a:extLst>
          </p:cNvPr>
          <p:cNvGrpSpPr/>
          <p:nvPr/>
        </p:nvGrpSpPr>
        <p:grpSpPr>
          <a:xfrm>
            <a:off x="7741553" y="2681797"/>
            <a:ext cx="1028628" cy="878360"/>
            <a:chOff x="7937502" y="3553428"/>
            <a:chExt cx="1190697" cy="1016753"/>
          </a:xfrm>
        </p:grpSpPr>
        <p:grpSp>
          <p:nvGrpSpPr>
            <p:cNvPr id="113" name="Group 112">
              <a:extLst>
                <a:ext uri="{FF2B5EF4-FFF2-40B4-BE49-F238E27FC236}">
                  <a16:creationId xmlns:a16="http://schemas.microsoft.com/office/drawing/2014/main" id="{65023E62-E50F-0E2C-3326-A9C9CB7FE3B9}"/>
                </a:ext>
              </a:extLst>
            </p:cNvPr>
            <p:cNvGrpSpPr/>
            <p:nvPr/>
          </p:nvGrpSpPr>
          <p:grpSpPr>
            <a:xfrm>
              <a:off x="7937502" y="3553428"/>
              <a:ext cx="974388" cy="1016753"/>
              <a:chOff x="4538787" y="1662530"/>
              <a:chExt cx="1772663" cy="1849737"/>
            </a:xfrm>
          </p:grpSpPr>
          <p:pic>
            <p:nvPicPr>
              <p:cNvPr id="114" name="Picture 113">
                <a:extLst>
                  <a:ext uri="{FF2B5EF4-FFF2-40B4-BE49-F238E27FC236}">
                    <a16:creationId xmlns:a16="http://schemas.microsoft.com/office/drawing/2014/main" id="{309141FB-ABA0-B9DF-B62A-968A24798187}"/>
                  </a:ext>
                </a:extLst>
              </p:cNvPr>
              <p:cNvPicPr>
                <a:picLocks noChangeAspect="1"/>
              </p:cNvPicPr>
              <p:nvPr/>
            </p:nvPicPr>
            <p:blipFill>
              <a:blip r:embed="rId2">
                <a:alphaModFix amt="50000"/>
              </a:blip>
              <a:stretch>
                <a:fillRect/>
              </a:stretch>
            </p:blipFill>
            <p:spPr>
              <a:xfrm rot="2706700">
                <a:off x="4500250" y="1701067"/>
                <a:ext cx="1849737" cy="1772663"/>
              </a:xfrm>
              <a:prstGeom prst="rect">
                <a:avLst/>
              </a:prstGeom>
            </p:spPr>
          </p:pic>
          <p:sp>
            <p:nvSpPr>
              <p:cNvPr id="115" name="Rectangle 114">
                <a:extLst>
                  <a:ext uri="{FF2B5EF4-FFF2-40B4-BE49-F238E27FC236}">
                    <a16:creationId xmlns:a16="http://schemas.microsoft.com/office/drawing/2014/main" id="{17284DE9-648B-E727-28D8-19ECBA65C68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C2FC5CD0-8DC5-95AF-BB29-3E6DF2A72C4F}"/>
                </a:ext>
              </a:extLst>
            </p:cNvPr>
            <p:cNvGrpSpPr/>
            <p:nvPr/>
          </p:nvGrpSpPr>
          <p:grpSpPr>
            <a:xfrm>
              <a:off x="8153811" y="3553428"/>
              <a:ext cx="974388" cy="1016753"/>
              <a:chOff x="4538787" y="1662530"/>
              <a:chExt cx="1772663" cy="1849737"/>
            </a:xfrm>
          </p:grpSpPr>
          <p:pic>
            <p:nvPicPr>
              <p:cNvPr id="117" name="Picture 116">
                <a:extLst>
                  <a:ext uri="{FF2B5EF4-FFF2-40B4-BE49-F238E27FC236}">
                    <a16:creationId xmlns:a16="http://schemas.microsoft.com/office/drawing/2014/main" id="{C1C4D150-1BF1-F2B5-E125-4C1B615B8247}"/>
                  </a:ext>
                </a:extLst>
              </p:cNvPr>
              <p:cNvPicPr>
                <a:picLocks noChangeAspect="1"/>
              </p:cNvPicPr>
              <p:nvPr/>
            </p:nvPicPr>
            <p:blipFill>
              <a:blip r:embed="rId2">
                <a:alphaModFix amt="50000"/>
              </a:blip>
              <a:stretch>
                <a:fillRect/>
              </a:stretch>
            </p:blipFill>
            <p:spPr>
              <a:xfrm rot="2706700">
                <a:off x="4500250" y="1701067"/>
                <a:ext cx="1849737" cy="1772663"/>
              </a:xfrm>
              <a:prstGeom prst="rect">
                <a:avLst/>
              </a:prstGeom>
            </p:spPr>
          </p:pic>
          <p:sp>
            <p:nvSpPr>
              <p:cNvPr id="118" name="Rectangle 117">
                <a:extLst>
                  <a:ext uri="{FF2B5EF4-FFF2-40B4-BE49-F238E27FC236}">
                    <a16:creationId xmlns:a16="http://schemas.microsoft.com/office/drawing/2014/main" id="{5DEE7016-3260-46F1-6F6E-6D888117727D}"/>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a:extLst>
              <a:ext uri="{FF2B5EF4-FFF2-40B4-BE49-F238E27FC236}">
                <a16:creationId xmlns:a16="http://schemas.microsoft.com/office/drawing/2014/main" id="{3A72C182-76B2-5835-EE0C-987BA090F215}"/>
              </a:ext>
            </a:extLst>
          </p:cNvPr>
          <p:cNvGrpSpPr/>
          <p:nvPr/>
        </p:nvGrpSpPr>
        <p:grpSpPr>
          <a:xfrm>
            <a:off x="5456262" y="2681797"/>
            <a:ext cx="1012071" cy="878360"/>
            <a:chOff x="5313341" y="3828731"/>
            <a:chExt cx="1171531" cy="1016753"/>
          </a:xfrm>
        </p:grpSpPr>
        <p:grpSp>
          <p:nvGrpSpPr>
            <p:cNvPr id="119" name="Group 118">
              <a:extLst>
                <a:ext uri="{FF2B5EF4-FFF2-40B4-BE49-F238E27FC236}">
                  <a16:creationId xmlns:a16="http://schemas.microsoft.com/office/drawing/2014/main" id="{D51621B5-69B7-A5EA-C82D-E4F48FA74B02}"/>
                </a:ext>
              </a:extLst>
            </p:cNvPr>
            <p:cNvGrpSpPr/>
            <p:nvPr/>
          </p:nvGrpSpPr>
          <p:grpSpPr>
            <a:xfrm>
              <a:off x="5313341" y="3828731"/>
              <a:ext cx="974388" cy="1016753"/>
              <a:chOff x="4538787" y="1662530"/>
              <a:chExt cx="1772663" cy="1849737"/>
            </a:xfrm>
          </p:grpSpPr>
          <p:pic>
            <p:nvPicPr>
              <p:cNvPr id="120" name="Picture 119">
                <a:extLst>
                  <a:ext uri="{FF2B5EF4-FFF2-40B4-BE49-F238E27FC236}">
                    <a16:creationId xmlns:a16="http://schemas.microsoft.com/office/drawing/2014/main" id="{CD919487-C4DF-AB90-F772-993F58E40021}"/>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21" name="Rectangle 120">
                <a:extLst>
                  <a:ext uri="{FF2B5EF4-FFF2-40B4-BE49-F238E27FC236}">
                    <a16:creationId xmlns:a16="http://schemas.microsoft.com/office/drawing/2014/main" id="{B1AE4857-F687-F7E6-58FD-9EE2028ED8B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39BF1110-87F8-F644-7F86-3C1E05FA4E6D}"/>
                </a:ext>
              </a:extLst>
            </p:cNvPr>
            <p:cNvGrpSpPr/>
            <p:nvPr/>
          </p:nvGrpSpPr>
          <p:grpSpPr>
            <a:xfrm>
              <a:off x="5510484" y="3828731"/>
              <a:ext cx="974388" cy="1016753"/>
              <a:chOff x="4538787" y="1662530"/>
              <a:chExt cx="1772663" cy="1849737"/>
            </a:xfrm>
          </p:grpSpPr>
          <p:pic>
            <p:nvPicPr>
              <p:cNvPr id="124" name="Picture 123">
                <a:extLst>
                  <a:ext uri="{FF2B5EF4-FFF2-40B4-BE49-F238E27FC236}">
                    <a16:creationId xmlns:a16="http://schemas.microsoft.com/office/drawing/2014/main" id="{6BC6A5C5-45EB-6B0A-9944-48F55B0D28CB}"/>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25" name="Rectangle 124">
                <a:extLst>
                  <a:ext uri="{FF2B5EF4-FFF2-40B4-BE49-F238E27FC236}">
                    <a16:creationId xmlns:a16="http://schemas.microsoft.com/office/drawing/2014/main" id="{A36B3B74-F418-B436-406A-E0126E0C7831}"/>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Rectangle 132">
            <a:extLst>
              <a:ext uri="{FF2B5EF4-FFF2-40B4-BE49-F238E27FC236}">
                <a16:creationId xmlns:a16="http://schemas.microsoft.com/office/drawing/2014/main" id="{C1E0206F-049B-00DD-2582-944833DC1B05}"/>
              </a:ext>
            </a:extLst>
          </p:cNvPr>
          <p:cNvSpPr>
            <a:spLocks noChangeArrowheads="1"/>
          </p:cNvSpPr>
          <p:nvPr/>
        </p:nvSpPr>
        <p:spPr bwMode="auto">
          <a:xfrm>
            <a:off x="3087674" y="3810992"/>
            <a:ext cx="749834"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sp>
        <p:nvSpPr>
          <p:cNvPr id="134" name="Rectangle 133">
            <a:extLst>
              <a:ext uri="{FF2B5EF4-FFF2-40B4-BE49-F238E27FC236}">
                <a16:creationId xmlns:a16="http://schemas.microsoft.com/office/drawing/2014/main" id="{C09F663C-EDD6-0090-4329-43AF8AF01557}"/>
              </a:ext>
            </a:extLst>
          </p:cNvPr>
          <p:cNvSpPr>
            <a:spLocks noChangeArrowheads="1"/>
          </p:cNvSpPr>
          <p:nvPr/>
        </p:nvSpPr>
        <p:spPr bwMode="auto">
          <a:xfrm>
            <a:off x="5572162" y="3810992"/>
            <a:ext cx="749834"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sp>
        <p:nvSpPr>
          <p:cNvPr id="136" name="Rectangle 135">
            <a:extLst>
              <a:ext uri="{FF2B5EF4-FFF2-40B4-BE49-F238E27FC236}">
                <a16:creationId xmlns:a16="http://schemas.microsoft.com/office/drawing/2014/main" id="{F7B70F17-D995-5447-C3D7-B95CE5B81D6E}"/>
              </a:ext>
            </a:extLst>
          </p:cNvPr>
          <p:cNvSpPr>
            <a:spLocks noChangeArrowheads="1"/>
          </p:cNvSpPr>
          <p:nvPr/>
        </p:nvSpPr>
        <p:spPr bwMode="auto">
          <a:xfrm>
            <a:off x="7868680" y="3810992"/>
            <a:ext cx="749834" cy="274320"/>
          </a:xfrm>
          <a:prstGeom prst="rect">
            <a:avLst/>
          </a:prstGeom>
          <a:solidFill>
            <a:srgbClr val="FFC000">
              <a:alpha val="27000"/>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solidFill>
                  <a:schemeClr val="tx1">
                    <a:lumMod val="50000"/>
                    <a:lumOff val="50000"/>
                  </a:schemeClr>
                </a:solidFill>
                <a:latin typeface="Arial" pitchFamily="31" charset="0"/>
              </a:rPr>
              <a:t>927 mg</a:t>
            </a:r>
          </a:p>
        </p:txBody>
      </p:sp>
      <p:sp>
        <p:nvSpPr>
          <p:cNvPr id="7" name="Rectangle 6">
            <a:extLst>
              <a:ext uri="{FF2B5EF4-FFF2-40B4-BE49-F238E27FC236}">
                <a16:creationId xmlns:a16="http://schemas.microsoft.com/office/drawing/2014/main" id="{D1793A7C-D826-DE53-DB5E-93D4889385A5}"/>
              </a:ext>
            </a:extLst>
          </p:cNvPr>
          <p:cNvSpPr>
            <a:spLocks noChangeArrowheads="1"/>
          </p:cNvSpPr>
          <p:nvPr/>
        </p:nvSpPr>
        <p:spPr bwMode="invGray">
          <a:xfrm>
            <a:off x="510569" y="1029421"/>
            <a:ext cx="2042131" cy="400938"/>
          </a:xfrm>
          <a:prstGeom prst="rect">
            <a:avLst/>
          </a:prstGeom>
          <a:gradFill>
            <a:gsLst>
              <a:gs pos="0">
                <a:srgbClr val="EEB300"/>
              </a:gs>
              <a:gs pos="100000">
                <a:srgbClr val="FDBF00"/>
              </a:gs>
              <a:gs pos="93000">
                <a:srgbClr val="EEB300"/>
              </a:gs>
            </a:gsLst>
            <a:lin ang="0" scaled="0"/>
          </a:gra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600" b="1" dirty="0">
                <a:solidFill>
                  <a:srgbClr val="000000"/>
                </a:solidFill>
                <a:latin typeface="Arial"/>
                <a:cs typeface="Arial"/>
              </a:rPr>
              <a:t>Initiation Option 1</a:t>
            </a:r>
          </a:p>
        </p:txBody>
      </p:sp>
      <p:cxnSp>
        <p:nvCxnSpPr>
          <p:cNvPr id="68" name="Straight Connector 67">
            <a:extLst>
              <a:ext uri="{FF2B5EF4-FFF2-40B4-BE49-F238E27FC236}">
                <a16:creationId xmlns:a16="http://schemas.microsoft.com/office/drawing/2014/main" id="{757B6E8C-F405-EDE4-8FFB-52C8CC88F8B7}"/>
              </a:ext>
            </a:extLst>
          </p:cNvPr>
          <p:cNvCxnSpPr>
            <a:cxnSpLocks/>
          </p:cNvCxnSpPr>
          <p:nvPr/>
        </p:nvCxnSpPr>
        <p:spPr>
          <a:xfrm>
            <a:off x="3837507" y="3122819"/>
            <a:ext cx="17373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AB1FC7-9BF8-47D1-C5DE-BBE54000D169}"/>
              </a:ext>
            </a:extLst>
          </p:cNvPr>
          <p:cNvCxnSpPr>
            <a:cxnSpLocks/>
          </p:cNvCxnSpPr>
          <p:nvPr/>
        </p:nvCxnSpPr>
        <p:spPr>
          <a:xfrm>
            <a:off x="1381872" y="3122819"/>
            <a:ext cx="17373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7A349C-7DED-50E8-D8DF-7BCD1BBD55DE}"/>
              </a:ext>
            </a:extLst>
          </p:cNvPr>
          <p:cNvCxnSpPr>
            <a:cxnSpLocks/>
          </p:cNvCxnSpPr>
          <p:nvPr/>
        </p:nvCxnSpPr>
        <p:spPr>
          <a:xfrm>
            <a:off x="6221479" y="3122819"/>
            <a:ext cx="17373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C39FEC-5D39-0087-C695-5616CF641869}"/>
              </a:ext>
            </a:extLst>
          </p:cNvPr>
          <p:cNvGrpSpPr/>
          <p:nvPr/>
        </p:nvGrpSpPr>
        <p:grpSpPr>
          <a:xfrm>
            <a:off x="529899" y="2681797"/>
            <a:ext cx="1011641" cy="878360"/>
            <a:chOff x="3888161" y="2186744"/>
            <a:chExt cx="1171033" cy="1016753"/>
          </a:xfrm>
        </p:grpSpPr>
        <p:grpSp>
          <p:nvGrpSpPr>
            <p:cNvPr id="76" name="Group 75">
              <a:extLst>
                <a:ext uri="{FF2B5EF4-FFF2-40B4-BE49-F238E27FC236}">
                  <a16:creationId xmlns:a16="http://schemas.microsoft.com/office/drawing/2014/main" id="{C27037D0-E176-C4F2-DCDC-F1E47023EDF4}"/>
                </a:ext>
              </a:extLst>
            </p:cNvPr>
            <p:cNvGrpSpPr/>
            <p:nvPr/>
          </p:nvGrpSpPr>
          <p:grpSpPr>
            <a:xfrm>
              <a:off x="4084806" y="2186744"/>
              <a:ext cx="974388" cy="1016753"/>
              <a:chOff x="4538787" y="1662530"/>
              <a:chExt cx="1772663" cy="1849737"/>
            </a:xfrm>
          </p:grpSpPr>
          <p:pic>
            <p:nvPicPr>
              <p:cNvPr id="85" name="Picture 84">
                <a:extLst>
                  <a:ext uri="{FF2B5EF4-FFF2-40B4-BE49-F238E27FC236}">
                    <a16:creationId xmlns:a16="http://schemas.microsoft.com/office/drawing/2014/main" id="{6CFEB12F-61B1-FE4A-5D9A-C6EBB76177C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86" name="Rectangle 85">
                <a:extLst>
                  <a:ext uri="{FF2B5EF4-FFF2-40B4-BE49-F238E27FC236}">
                    <a16:creationId xmlns:a16="http://schemas.microsoft.com/office/drawing/2014/main" id="{0671652E-C764-0C06-2DD6-701DB526EAA0}"/>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979AB492-7637-1F43-A815-7EF243CFB45D}"/>
                </a:ext>
              </a:extLst>
            </p:cNvPr>
            <p:cNvGrpSpPr/>
            <p:nvPr/>
          </p:nvGrpSpPr>
          <p:grpSpPr>
            <a:xfrm>
              <a:off x="3888161" y="2186744"/>
              <a:ext cx="974388" cy="1016753"/>
              <a:chOff x="4538787" y="1662530"/>
              <a:chExt cx="1772663" cy="1849737"/>
            </a:xfrm>
          </p:grpSpPr>
          <p:pic>
            <p:nvPicPr>
              <p:cNvPr id="80" name="Picture 79">
                <a:extLst>
                  <a:ext uri="{FF2B5EF4-FFF2-40B4-BE49-F238E27FC236}">
                    <a16:creationId xmlns:a16="http://schemas.microsoft.com/office/drawing/2014/main" id="{331D3B9D-1C24-743C-D8E9-D0A328157EED}"/>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81" name="Rectangle 80">
                <a:extLst>
                  <a:ext uri="{FF2B5EF4-FFF2-40B4-BE49-F238E27FC236}">
                    <a16:creationId xmlns:a16="http://schemas.microsoft.com/office/drawing/2014/main" id="{2819C876-1686-953D-071B-88046E6EA08A}"/>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Rectangle 86">
            <a:extLst>
              <a:ext uri="{FF2B5EF4-FFF2-40B4-BE49-F238E27FC236}">
                <a16:creationId xmlns:a16="http://schemas.microsoft.com/office/drawing/2014/main" id="{6F9DA288-E037-8EFB-1599-86C1885C5B39}"/>
              </a:ext>
            </a:extLst>
          </p:cNvPr>
          <p:cNvSpPr>
            <a:spLocks noChangeArrowheads="1"/>
          </p:cNvSpPr>
          <p:nvPr/>
        </p:nvSpPr>
        <p:spPr bwMode="auto">
          <a:xfrm>
            <a:off x="1760353" y="2797117"/>
            <a:ext cx="1005840" cy="27432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 months</a:t>
            </a:r>
          </a:p>
        </p:txBody>
      </p:sp>
      <p:sp>
        <p:nvSpPr>
          <p:cNvPr id="96" name="Rectangle 95">
            <a:extLst>
              <a:ext uri="{FF2B5EF4-FFF2-40B4-BE49-F238E27FC236}">
                <a16:creationId xmlns:a16="http://schemas.microsoft.com/office/drawing/2014/main" id="{65F6A70E-4BE0-CE6E-F899-CFF8F5D8A3BD}"/>
              </a:ext>
            </a:extLst>
          </p:cNvPr>
          <p:cNvSpPr>
            <a:spLocks noChangeArrowheads="1"/>
          </p:cNvSpPr>
          <p:nvPr/>
        </p:nvSpPr>
        <p:spPr bwMode="auto">
          <a:xfrm>
            <a:off x="669231" y="3810992"/>
            <a:ext cx="749834"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grpSp>
        <p:nvGrpSpPr>
          <p:cNvPr id="19" name="Group 18">
            <a:extLst>
              <a:ext uri="{FF2B5EF4-FFF2-40B4-BE49-F238E27FC236}">
                <a16:creationId xmlns:a16="http://schemas.microsoft.com/office/drawing/2014/main" id="{94D424E0-2E38-ECCE-23EF-B6883C9C8436}"/>
              </a:ext>
            </a:extLst>
          </p:cNvPr>
          <p:cNvGrpSpPr/>
          <p:nvPr/>
        </p:nvGrpSpPr>
        <p:grpSpPr>
          <a:xfrm>
            <a:off x="689232" y="1837025"/>
            <a:ext cx="301752" cy="256032"/>
            <a:chOff x="7044020" y="1202246"/>
            <a:chExt cx="518919" cy="446177"/>
          </a:xfrm>
        </p:grpSpPr>
        <p:sp>
          <p:nvSpPr>
            <p:cNvPr id="6" name="Oval 5">
              <a:extLst>
                <a:ext uri="{FF2B5EF4-FFF2-40B4-BE49-F238E27FC236}">
                  <a16:creationId xmlns:a16="http://schemas.microsoft.com/office/drawing/2014/main" id="{B50D721A-2FA5-5798-FAD8-F82602648D30}"/>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268A7864-0E81-97B1-4B7C-0BB4EF18AE32}"/>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5FE26B2-0D9E-4A90-FF88-2FBE5D8B79C3}"/>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Rectangle 129">
            <a:extLst>
              <a:ext uri="{FF2B5EF4-FFF2-40B4-BE49-F238E27FC236}">
                <a16:creationId xmlns:a16="http://schemas.microsoft.com/office/drawing/2014/main" id="{A1D2A3F4-FAAD-23CA-D65F-4B48A6C70EA5}"/>
              </a:ext>
            </a:extLst>
          </p:cNvPr>
          <p:cNvSpPr>
            <a:spLocks noChangeArrowheads="1"/>
          </p:cNvSpPr>
          <p:nvPr/>
        </p:nvSpPr>
        <p:spPr bwMode="auto">
          <a:xfrm>
            <a:off x="648686" y="2149011"/>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600 mg</a:t>
            </a:r>
          </a:p>
        </p:txBody>
      </p:sp>
      <p:sp>
        <p:nvSpPr>
          <p:cNvPr id="104" name="Rectangle 103">
            <a:extLst>
              <a:ext uri="{FF2B5EF4-FFF2-40B4-BE49-F238E27FC236}">
                <a16:creationId xmlns:a16="http://schemas.microsoft.com/office/drawing/2014/main" id="{796D1B87-E2D3-5962-BED7-637DAB14122E}"/>
              </a:ext>
            </a:extLst>
          </p:cNvPr>
          <p:cNvSpPr>
            <a:spLocks noChangeArrowheads="1"/>
          </p:cNvSpPr>
          <p:nvPr/>
        </p:nvSpPr>
        <p:spPr bwMode="auto">
          <a:xfrm>
            <a:off x="720022" y="1455372"/>
            <a:ext cx="572420" cy="41148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200" b="1" dirty="0">
                <a:latin typeface="Arial" pitchFamily="31" charset="0"/>
              </a:rPr>
              <a:t>Day 1</a:t>
            </a:r>
          </a:p>
        </p:txBody>
      </p:sp>
      <p:sp>
        <p:nvSpPr>
          <p:cNvPr id="105" name="Rectangle 104">
            <a:extLst>
              <a:ext uri="{FF2B5EF4-FFF2-40B4-BE49-F238E27FC236}">
                <a16:creationId xmlns:a16="http://schemas.microsoft.com/office/drawing/2014/main" id="{3C717614-DD36-33A8-BBCA-7384729F2407}"/>
              </a:ext>
            </a:extLst>
          </p:cNvPr>
          <p:cNvSpPr>
            <a:spLocks noChangeArrowheads="1"/>
          </p:cNvSpPr>
          <p:nvPr/>
        </p:nvSpPr>
        <p:spPr bwMode="auto">
          <a:xfrm>
            <a:off x="1503796" y="1455372"/>
            <a:ext cx="572420" cy="41148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200" b="1" dirty="0">
                <a:latin typeface="Arial" pitchFamily="31" charset="0"/>
              </a:rPr>
              <a:t>Day 2</a:t>
            </a:r>
          </a:p>
        </p:txBody>
      </p:sp>
      <p:sp>
        <p:nvSpPr>
          <p:cNvPr id="166" name="Rectangle 165">
            <a:extLst>
              <a:ext uri="{FF2B5EF4-FFF2-40B4-BE49-F238E27FC236}">
                <a16:creationId xmlns:a16="http://schemas.microsoft.com/office/drawing/2014/main" id="{DF4E4683-A0B0-E05C-64B9-BE02786C1376}"/>
              </a:ext>
            </a:extLst>
          </p:cNvPr>
          <p:cNvSpPr>
            <a:spLocks noChangeArrowheads="1"/>
          </p:cNvSpPr>
          <p:nvPr/>
        </p:nvSpPr>
        <p:spPr bwMode="auto">
          <a:xfrm>
            <a:off x="1427015" y="2134565"/>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600 mg</a:t>
            </a:r>
          </a:p>
        </p:txBody>
      </p:sp>
      <p:grpSp>
        <p:nvGrpSpPr>
          <p:cNvPr id="167" name="Group 166">
            <a:extLst>
              <a:ext uri="{FF2B5EF4-FFF2-40B4-BE49-F238E27FC236}">
                <a16:creationId xmlns:a16="http://schemas.microsoft.com/office/drawing/2014/main" id="{48EEBAB3-EC1C-5503-AA7B-9D488C0F428E}"/>
              </a:ext>
            </a:extLst>
          </p:cNvPr>
          <p:cNvGrpSpPr/>
          <p:nvPr/>
        </p:nvGrpSpPr>
        <p:grpSpPr>
          <a:xfrm>
            <a:off x="1018756" y="1837025"/>
            <a:ext cx="301752" cy="256032"/>
            <a:chOff x="7044020" y="1202246"/>
            <a:chExt cx="518919" cy="446177"/>
          </a:xfrm>
        </p:grpSpPr>
        <p:sp>
          <p:nvSpPr>
            <p:cNvPr id="168" name="Oval 167">
              <a:extLst>
                <a:ext uri="{FF2B5EF4-FFF2-40B4-BE49-F238E27FC236}">
                  <a16:creationId xmlns:a16="http://schemas.microsoft.com/office/drawing/2014/main" id="{2CB40B43-E060-9C3F-4F38-FEB8BC62EC03}"/>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01C59733-7988-4E9D-4DC4-EAB2EB1B1EB2}"/>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FB88EDDE-F668-1626-6E76-EC0D94F9F993}"/>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a:extLst>
              <a:ext uri="{FF2B5EF4-FFF2-40B4-BE49-F238E27FC236}">
                <a16:creationId xmlns:a16="http://schemas.microsoft.com/office/drawing/2014/main" id="{096C8BC9-A418-27B2-0725-1C456D5C10AF}"/>
              </a:ext>
            </a:extLst>
          </p:cNvPr>
          <p:cNvGrpSpPr/>
          <p:nvPr/>
        </p:nvGrpSpPr>
        <p:grpSpPr>
          <a:xfrm>
            <a:off x="1476632" y="1837025"/>
            <a:ext cx="301752" cy="256032"/>
            <a:chOff x="7044020" y="1202246"/>
            <a:chExt cx="518919" cy="446177"/>
          </a:xfrm>
        </p:grpSpPr>
        <p:sp>
          <p:nvSpPr>
            <p:cNvPr id="176" name="Oval 175">
              <a:extLst>
                <a:ext uri="{FF2B5EF4-FFF2-40B4-BE49-F238E27FC236}">
                  <a16:creationId xmlns:a16="http://schemas.microsoft.com/office/drawing/2014/main" id="{99483F4E-D690-3462-42FC-82DB7304E7C5}"/>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7" name="Oval 176">
              <a:extLst>
                <a:ext uri="{FF2B5EF4-FFF2-40B4-BE49-F238E27FC236}">
                  <a16:creationId xmlns:a16="http://schemas.microsoft.com/office/drawing/2014/main" id="{9FA9F59E-D5D8-3150-76E7-6760A2B37518}"/>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9FB81E24-18A5-A39A-4628-1E84E9A08B34}"/>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9" name="Group 178">
            <a:extLst>
              <a:ext uri="{FF2B5EF4-FFF2-40B4-BE49-F238E27FC236}">
                <a16:creationId xmlns:a16="http://schemas.microsoft.com/office/drawing/2014/main" id="{A14A43D0-73AF-2BEC-6A8C-A846AE6D2FD0}"/>
              </a:ext>
            </a:extLst>
          </p:cNvPr>
          <p:cNvGrpSpPr/>
          <p:nvPr/>
        </p:nvGrpSpPr>
        <p:grpSpPr>
          <a:xfrm>
            <a:off x="1806156" y="1837025"/>
            <a:ext cx="301752" cy="256032"/>
            <a:chOff x="7044020" y="1202246"/>
            <a:chExt cx="518919" cy="446177"/>
          </a:xfrm>
        </p:grpSpPr>
        <p:sp>
          <p:nvSpPr>
            <p:cNvPr id="180" name="Oval 179">
              <a:extLst>
                <a:ext uri="{FF2B5EF4-FFF2-40B4-BE49-F238E27FC236}">
                  <a16:creationId xmlns:a16="http://schemas.microsoft.com/office/drawing/2014/main" id="{27F3F4C0-61D5-38E2-3B58-AB333BDDB614}"/>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1" name="Oval 180">
              <a:extLst>
                <a:ext uri="{FF2B5EF4-FFF2-40B4-BE49-F238E27FC236}">
                  <a16:creationId xmlns:a16="http://schemas.microsoft.com/office/drawing/2014/main" id="{28C0C24B-8A33-68FC-8F15-365397CD01E2}"/>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1CB355F5-E85E-9109-F51F-327604C0E185}"/>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6" name="Rectangle 185">
            <a:extLst>
              <a:ext uri="{FF2B5EF4-FFF2-40B4-BE49-F238E27FC236}">
                <a16:creationId xmlns:a16="http://schemas.microsoft.com/office/drawing/2014/main" id="{9573705F-0ACE-8DEC-EE65-9B0ABCCB6CA5}"/>
              </a:ext>
            </a:extLst>
          </p:cNvPr>
          <p:cNvSpPr>
            <a:spLocks noChangeArrowheads="1"/>
          </p:cNvSpPr>
          <p:nvPr/>
        </p:nvSpPr>
        <p:spPr bwMode="auto">
          <a:xfrm>
            <a:off x="3361825" y="4422141"/>
            <a:ext cx="2110389"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100" dirty="0">
                <a:latin typeface="Arial" pitchFamily="31" charset="0"/>
              </a:rPr>
              <a:t>Oral </a:t>
            </a:r>
            <a:r>
              <a:rPr lang="en-US" sz="1100" dirty="0" err="1">
                <a:latin typeface="Arial" pitchFamily="31" charset="0"/>
              </a:rPr>
              <a:t>lenacapavir</a:t>
            </a:r>
            <a:r>
              <a:rPr lang="en-US" sz="1100" dirty="0">
                <a:latin typeface="Arial" pitchFamily="31" charset="0"/>
              </a:rPr>
              <a:t> 300 mg</a:t>
            </a:r>
          </a:p>
        </p:txBody>
      </p:sp>
      <p:grpSp>
        <p:nvGrpSpPr>
          <p:cNvPr id="187" name="Group 186">
            <a:extLst>
              <a:ext uri="{FF2B5EF4-FFF2-40B4-BE49-F238E27FC236}">
                <a16:creationId xmlns:a16="http://schemas.microsoft.com/office/drawing/2014/main" id="{083F563A-2842-E22A-520B-1BB847687A52}"/>
              </a:ext>
            </a:extLst>
          </p:cNvPr>
          <p:cNvGrpSpPr/>
          <p:nvPr/>
        </p:nvGrpSpPr>
        <p:grpSpPr>
          <a:xfrm>
            <a:off x="3191636" y="4573017"/>
            <a:ext cx="137160" cy="109728"/>
            <a:chOff x="7044020" y="1202246"/>
            <a:chExt cx="471745" cy="397215"/>
          </a:xfrm>
        </p:grpSpPr>
        <p:sp>
          <p:nvSpPr>
            <p:cNvPr id="188" name="Oval 187">
              <a:extLst>
                <a:ext uri="{FF2B5EF4-FFF2-40B4-BE49-F238E27FC236}">
                  <a16:creationId xmlns:a16="http://schemas.microsoft.com/office/drawing/2014/main" id="{B98606F0-6B45-9610-30D2-6120C807B42D}"/>
                </a:ext>
              </a:extLst>
            </p:cNvPr>
            <p:cNvSpPr/>
            <p:nvPr/>
          </p:nvSpPr>
          <p:spPr>
            <a:xfrm>
              <a:off x="7044020" y="1236942"/>
              <a:ext cx="471745" cy="362519"/>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9" name="Oval 188">
              <a:extLst>
                <a:ext uri="{FF2B5EF4-FFF2-40B4-BE49-F238E27FC236}">
                  <a16:creationId xmlns:a16="http://schemas.microsoft.com/office/drawing/2014/main" id="{250247D2-9F3A-DE7A-79C2-7BCA6B585DBF}"/>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3208EBD3-FC49-58A3-5A50-4E298E1C97EB}"/>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28E12DB9-0964-FE3C-246D-57C7550141F5}"/>
              </a:ext>
            </a:extLst>
          </p:cNvPr>
          <p:cNvGrpSpPr/>
          <p:nvPr/>
        </p:nvGrpSpPr>
        <p:grpSpPr>
          <a:xfrm rot="19791532">
            <a:off x="3145199" y="4758889"/>
            <a:ext cx="331412" cy="332852"/>
            <a:chOff x="4538787" y="1662530"/>
            <a:chExt cx="1772663" cy="1849737"/>
          </a:xfrm>
        </p:grpSpPr>
        <p:pic>
          <p:nvPicPr>
            <p:cNvPr id="192" name="Picture 191">
              <a:extLst>
                <a:ext uri="{FF2B5EF4-FFF2-40B4-BE49-F238E27FC236}">
                  <a16:creationId xmlns:a16="http://schemas.microsoft.com/office/drawing/2014/main" id="{DA8FE3A4-8E4E-C06C-85E1-F6262A85F13F}"/>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93" name="Rectangle 192">
              <a:extLst>
                <a:ext uri="{FF2B5EF4-FFF2-40B4-BE49-F238E27FC236}">
                  <a16:creationId xmlns:a16="http://schemas.microsoft.com/office/drawing/2014/main" id="{9CF960A5-CE2D-CB10-268A-AA755C3D8E5F}"/>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a:extLst>
              <a:ext uri="{FF2B5EF4-FFF2-40B4-BE49-F238E27FC236}">
                <a16:creationId xmlns:a16="http://schemas.microsoft.com/office/drawing/2014/main" id="{FDDB7425-0EF0-516E-40DB-0F82DE94A1AA}"/>
              </a:ext>
            </a:extLst>
          </p:cNvPr>
          <p:cNvSpPr>
            <a:spLocks noChangeArrowheads="1"/>
          </p:cNvSpPr>
          <p:nvPr/>
        </p:nvSpPr>
        <p:spPr bwMode="auto">
          <a:xfrm>
            <a:off x="3361825" y="4712188"/>
            <a:ext cx="2624837"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100" dirty="0">
                <a:latin typeface="Arial" pitchFamily="31" charset="0"/>
              </a:rPr>
              <a:t>Subcutaneous </a:t>
            </a:r>
            <a:r>
              <a:rPr lang="en-US" sz="1100" dirty="0" err="1">
                <a:latin typeface="Arial" pitchFamily="31" charset="0"/>
              </a:rPr>
              <a:t>lenacapavir</a:t>
            </a:r>
            <a:r>
              <a:rPr lang="en-US" sz="1100" dirty="0">
                <a:latin typeface="Arial" pitchFamily="31" charset="0"/>
              </a:rPr>
              <a:t> 463.5 mg</a:t>
            </a:r>
          </a:p>
        </p:txBody>
      </p:sp>
    </p:spTree>
    <p:extLst>
      <p:ext uri="{BB962C8B-B14F-4D97-AF65-F5344CB8AC3E}">
        <p14:creationId xmlns:p14="http://schemas.microsoft.com/office/powerpoint/2010/main" val="37968933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id="{3EAA3A7A-3E83-A329-7A59-6E7EFC0CFC5A}"/>
              </a:ext>
            </a:extLst>
          </p:cNvPr>
          <p:cNvGrpSpPr/>
          <p:nvPr/>
        </p:nvGrpSpPr>
        <p:grpSpPr>
          <a:xfrm>
            <a:off x="3594243" y="2010513"/>
            <a:ext cx="1011641" cy="878360"/>
            <a:chOff x="3888161" y="2186744"/>
            <a:chExt cx="1171033" cy="1016753"/>
          </a:xfrm>
        </p:grpSpPr>
        <p:grpSp>
          <p:nvGrpSpPr>
            <p:cNvPr id="17" name="Group 16">
              <a:extLst>
                <a:ext uri="{FF2B5EF4-FFF2-40B4-BE49-F238E27FC236}">
                  <a16:creationId xmlns:a16="http://schemas.microsoft.com/office/drawing/2014/main" id="{1DA908E3-99F7-B104-10B9-A37BD63C8E66}"/>
                </a:ext>
              </a:extLst>
            </p:cNvPr>
            <p:cNvGrpSpPr/>
            <p:nvPr/>
          </p:nvGrpSpPr>
          <p:grpSpPr>
            <a:xfrm>
              <a:off x="4084806" y="2186744"/>
              <a:ext cx="974388" cy="1016753"/>
              <a:chOff x="4538787" y="1662530"/>
              <a:chExt cx="1772663" cy="1849737"/>
            </a:xfrm>
          </p:grpSpPr>
          <p:pic>
            <p:nvPicPr>
              <p:cNvPr id="4" name="Picture 3">
                <a:extLst>
                  <a:ext uri="{FF2B5EF4-FFF2-40B4-BE49-F238E27FC236}">
                    <a16:creationId xmlns:a16="http://schemas.microsoft.com/office/drawing/2014/main" id="{EE253FAE-AB6D-AC12-4BC2-027FC2E5C08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0" name="Rectangle 9">
                <a:extLst>
                  <a:ext uri="{FF2B5EF4-FFF2-40B4-BE49-F238E27FC236}">
                    <a16:creationId xmlns:a16="http://schemas.microsoft.com/office/drawing/2014/main" id="{06087608-AA6C-1FDD-7D13-BFF3380CBCC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A1D6C48-66E0-52EB-02BA-AE879580953A}"/>
                </a:ext>
              </a:extLst>
            </p:cNvPr>
            <p:cNvGrpSpPr/>
            <p:nvPr/>
          </p:nvGrpSpPr>
          <p:grpSpPr>
            <a:xfrm>
              <a:off x="3888161" y="2186744"/>
              <a:ext cx="974388" cy="1016753"/>
              <a:chOff x="4538787" y="1662530"/>
              <a:chExt cx="1772663" cy="1849737"/>
            </a:xfrm>
          </p:grpSpPr>
          <p:pic>
            <p:nvPicPr>
              <p:cNvPr id="102" name="Picture 101">
                <a:extLst>
                  <a:ext uri="{FF2B5EF4-FFF2-40B4-BE49-F238E27FC236}">
                    <a16:creationId xmlns:a16="http://schemas.microsoft.com/office/drawing/2014/main" id="{14F562FD-4EAC-EB15-13E6-EA4D352CE51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03" name="Rectangle 102">
                <a:extLst>
                  <a:ext uri="{FF2B5EF4-FFF2-40B4-BE49-F238E27FC236}">
                    <a16:creationId xmlns:a16="http://schemas.microsoft.com/office/drawing/2014/main" id="{676A836B-02B0-4B92-6A82-F6E41B697A9B}"/>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a:extLst>
              <a:ext uri="{FF2B5EF4-FFF2-40B4-BE49-F238E27FC236}">
                <a16:creationId xmlns:a16="http://schemas.microsoft.com/office/drawing/2014/main" id="{3A72C182-76B2-5835-EE0C-987BA090F215}"/>
              </a:ext>
            </a:extLst>
          </p:cNvPr>
          <p:cNvGrpSpPr/>
          <p:nvPr/>
        </p:nvGrpSpPr>
        <p:grpSpPr>
          <a:xfrm>
            <a:off x="5081570" y="2010513"/>
            <a:ext cx="1012071" cy="878360"/>
            <a:chOff x="5313341" y="3828731"/>
            <a:chExt cx="1171531" cy="1016753"/>
          </a:xfrm>
        </p:grpSpPr>
        <p:grpSp>
          <p:nvGrpSpPr>
            <p:cNvPr id="119" name="Group 118">
              <a:extLst>
                <a:ext uri="{FF2B5EF4-FFF2-40B4-BE49-F238E27FC236}">
                  <a16:creationId xmlns:a16="http://schemas.microsoft.com/office/drawing/2014/main" id="{D51621B5-69B7-A5EA-C82D-E4F48FA74B02}"/>
                </a:ext>
              </a:extLst>
            </p:cNvPr>
            <p:cNvGrpSpPr/>
            <p:nvPr/>
          </p:nvGrpSpPr>
          <p:grpSpPr>
            <a:xfrm>
              <a:off x="5313341" y="3828731"/>
              <a:ext cx="974388" cy="1016753"/>
              <a:chOff x="4538787" y="1662530"/>
              <a:chExt cx="1772663" cy="1849737"/>
            </a:xfrm>
          </p:grpSpPr>
          <p:pic>
            <p:nvPicPr>
              <p:cNvPr id="120" name="Picture 119">
                <a:extLst>
                  <a:ext uri="{FF2B5EF4-FFF2-40B4-BE49-F238E27FC236}">
                    <a16:creationId xmlns:a16="http://schemas.microsoft.com/office/drawing/2014/main" id="{CD919487-C4DF-AB90-F772-993F58E40021}"/>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21" name="Rectangle 120">
                <a:extLst>
                  <a:ext uri="{FF2B5EF4-FFF2-40B4-BE49-F238E27FC236}">
                    <a16:creationId xmlns:a16="http://schemas.microsoft.com/office/drawing/2014/main" id="{B1AE4857-F687-F7E6-58FD-9EE2028ED8B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39BF1110-87F8-F644-7F86-3C1E05FA4E6D}"/>
                </a:ext>
              </a:extLst>
            </p:cNvPr>
            <p:cNvGrpSpPr/>
            <p:nvPr/>
          </p:nvGrpSpPr>
          <p:grpSpPr>
            <a:xfrm>
              <a:off x="5510484" y="3828731"/>
              <a:ext cx="974388" cy="1016753"/>
              <a:chOff x="4538787" y="1662530"/>
              <a:chExt cx="1772663" cy="1849737"/>
            </a:xfrm>
          </p:grpSpPr>
          <p:pic>
            <p:nvPicPr>
              <p:cNvPr id="124" name="Picture 123">
                <a:extLst>
                  <a:ext uri="{FF2B5EF4-FFF2-40B4-BE49-F238E27FC236}">
                    <a16:creationId xmlns:a16="http://schemas.microsoft.com/office/drawing/2014/main" id="{6BC6A5C5-45EB-6B0A-9944-48F55B0D28CB}"/>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25" name="Rectangle 124">
                <a:extLst>
                  <a:ext uri="{FF2B5EF4-FFF2-40B4-BE49-F238E27FC236}">
                    <a16:creationId xmlns:a16="http://schemas.microsoft.com/office/drawing/2014/main" id="{A36B3B74-F418-B436-406A-E0126E0C7831}"/>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a:extLst>
              <a:ext uri="{FF2B5EF4-FFF2-40B4-BE49-F238E27FC236}">
                <a16:creationId xmlns:a16="http://schemas.microsoft.com/office/drawing/2014/main" id="{BCCCA1A0-8505-37D9-4A30-ABAB308A6543}"/>
              </a:ext>
            </a:extLst>
          </p:cNvPr>
          <p:cNvGrpSpPr/>
          <p:nvPr/>
        </p:nvGrpSpPr>
        <p:grpSpPr>
          <a:xfrm>
            <a:off x="6487686" y="2010513"/>
            <a:ext cx="990455" cy="878360"/>
            <a:chOff x="6606723" y="3484678"/>
            <a:chExt cx="1146509" cy="1016753"/>
          </a:xfrm>
        </p:grpSpPr>
        <p:grpSp>
          <p:nvGrpSpPr>
            <p:cNvPr id="64" name="Group 63">
              <a:extLst>
                <a:ext uri="{FF2B5EF4-FFF2-40B4-BE49-F238E27FC236}">
                  <a16:creationId xmlns:a16="http://schemas.microsoft.com/office/drawing/2014/main" id="{5324D6BE-4098-6421-E66E-C4918616FE8C}"/>
                </a:ext>
              </a:extLst>
            </p:cNvPr>
            <p:cNvGrpSpPr/>
            <p:nvPr/>
          </p:nvGrpSpPr>
          <p:grpSpPr>
            <a:xfrm>
              <a:off x="6606723" y="3484678"/>
              <a:ext cx="974388" cy="1016753"/>
              <a:chOff x="4538787" y="1662530"/>
              <a:chExt cx="1772663" cy="1849737"/>
            </a:xfrm>
          </p:grpSpPr>
          <p:pic>
            <p:nvPicPr>
              <p:cNvPr id="65" name="Picture 64">
                <a:extLst>
                  <a:ext uri="{FF2B5EF4-FFF2-40B4-BE49-F238E27FC236}">
                    <a16:creationId xmlns:a16="http://schemas.microsoft.com/office/drawing/2014/main" id="{B40433E5-B30E-A826-833B-50C453719277}"/>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66" name="Rectangle 65">
                <a:extLst>
                  <a:ext uri="{FF2B5EF4-FFF2-40B4-BE49-F238E27FC236}">
                    <a16:creationId xmlns:a16="http://schemas.microsoft.com/office/drawing/2014/main" id="{B00972DA-FC19-E13F-2C0E-E889431D13A1}"/>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7AE2E91B-1F50-90DA-136A-461ACCD0AD08}"/>
                </a:ext>
              </a:extLst>
            </p:cNvPr>
            <p:cNvGrpSpPr/>
            <p:nvPr/>
          </p:nvGrpSpPr>
          <p:grpSpPr>
            <a:xfrm>
              <a:off x="6778844" y="3484678"/>
              <a:ext cx="974388" cy="1016753"/>
              <a:chOff x="4538787" y="1662530"/>
              <a:chExt cx="1772663" cy="1849737"/>
            </a:xfrm>
          </p:grpSpPr>
          <p:pic>
            <p:nvPicPr>
              <p:cNvPr id="108" name="Picture 107">
                <a:extLst>
                  <a:ext uri="{FF2B5EF4-FFF2-40B4-BE49-F238E27FC236}">
                    <a16:creationId xmlns:a16="http://schemas.microsoft.com/office/drawing/2014/main" id="{71245E5B-2CA0-8918-A5DA-51A2B207F77D}"/>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09" name="Rectangle 108">
                <a:extLst>
                  <a:ext uri="{FF2B5EF4-FFF2-40B4-BE49-F238E27FC236}">
                    <a16:creationId xmlns:a16="http://schemas.microsoft.com/office/drawing/2014/main" id="{17CB558C-11FC-0B8D-B02E-B19272377708}"/>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a:extLst>
              <a:ext uri="{FF2B5EF4-FFF2-40B4-BE49-F238E27FC236}">
                <a16:creationId xmlns:a16="http://schemas.microsoft.com/office/drawing/2014/main" id="{B36F68E5-FC9D-6C4E-1BC7-D04BCD77C380}"/>
              </a:ext>
            </a:extLst>
          </p:cNvPr>
          <p:cNvGrpSpPr/>
          <p:nvPr/>
        </p:nvGrpSpPr>
        <p:grpSpPr>
          <a:xfrm>
            <a:off x="7937503" y="2010513"/>
            <a:ext cx="1028628" cy="878360"/>
            <a:chOff x="7937502" y="3553428"/>
            <a:chExt cx="1190697" cy="1016753"/>
          </a:xfrm>
        </p:grpSpPr>
        <p:grpSp>
          <p:nvGrpSpPr>
            <p:cNvPr id="113" name="Group 112">
              <a:extLst>
                <a:ext uri="{FF2B5EF4-FFF2-40B4-BE49-F238E27FC236}">
                  <a16:creationId xmlns:a16="http://schemas.microsoft.com/office/drawing/2014/main" id="{65023E62-E50F-0E2C-3326-A9C9CB7FE3B9}"/>
                </a:ext>
              </a:extLst>
            </p:cNvPr>
            <p:cNvGrpSpPr/>
            <p:nvPr/>
          </p:nvGrpSpPr>
          <p:grpSpPr>
            <a:xfrm>
              <a:off x="7937502" y="3553428"/>
              <a:ext cx="974388" cy="1016753"/>
              <a:chOff x="4538787" y="1662530"/>
              <a:chExt cx="1772663" cy="1849737"/>
            </a:xfrm>
          </p:grpSpPr>
          <p:pic>
            <p:nvPicPr>
              <p:cNvPr id="114" name="Picture 113">
                <a:extLst>
                  <a:ext uri="{FF2B5EF4-FFF2-40B4-BE49-F238E27FC236}">
                    <a16:creationId xmlns:a16="http://schemas.microsoft.com/office/drawing/2014/main" id="{309141FB-ABA0-B9DF-B62A-968A24798187}"/>
                  </a:ext>
                </a:extLst>
              </p:cNvPr>
              <p:cNvPicPr>
                <a:picLocks noChangeAspect="1"/>
              </p:cNvPicPr>
              <p:nvPr/>
            </p:nvPicPr>
            <p:blipFill>
              <a:blip r:embed="rId2">
                <a:alphaModFix amt="50000"/>
              </a:blip>
              <a:stretch>
                <a:fillRect/>
              </a:stretch>
            </p:blipFill>
            <p:spPr>
              <a:xfrm rot="2706700">
                <a:off x="4500250" y="1701067"/>
                <a:ext cx="1849737" cy="1772663"/>
              </a:xfrm>
              <a:prstGeom prst="rect">
                <a:avLst/>
              </a:prstGeom>
            </p:spPr>
          </p:pic>
          <p:sp>
            <p:nvSpPr>
              <p:cNvPr id="115" name="Rectangle 114">
                <a:extLst>
                  <a:ext uri="{FF2B5EF4-FFF2-40B4-BE49-F238E27FC236}">
                    <a16:creationId xmlns:a16="http://schemas.microsoft.com/office/drawing/2014/main" id="{17284DE9-648B-E727-28D8-19ECBA65C689}"/>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C2FC5CD0-8DC5-95AF-BB29-3E6DF2A72C4F}"/>
                </a:ext>
              </a:extLst>
            </p:cNvPr>
            <p:cNvGrpSpPr/>
            <p:nvPr/>
          </p:nvGrpSpPr>
          <p:grpSpPr>
            <a:xfrm>
              <a:off x="8153811" y="3553428"/>
              <a:ext cx="974388" cy="1016753"/>
              <a:chOff x="4538787" y="1662530"/>
              <a:chExt cx="1772663" cy="1849737"/>
            </a:xfrm>
          </p:grpSpPr>
          <p:pic>
            <p:nvPicPr>
              <p:cNvPr id="117" name="Picture 116">
                <a:extLst>
                  <a:ext uri="{FF2B5EF4-FFF2-40B4-BE49-F238E27FC236}">
                    <a16:creationId xmlns:a16="http://schemas.microsoft.com/office/drawing/2014/main" id="{C1C4D150-1BF1-F2B5-E125-4C1B615B8247}"/>
                  </a:ext>
                </a:extLst>
              </p:cNvPr>
              <p:cNvPicPr>
                <a:picLocks noChangeAspect="1"/>
              </p:cNvPicPr>
              <p:nvPr/>
            </p:nvPicPr>
            <p:blipFill>
              <a:blip r:embed="rId2">
                <a:alphaModFix amt="50000"/>
              </a:blip>
              <a:stretch>
                <a:fillRect/>
              </a:stretch>
            </p:blipFill>
            <p:spPr>
              <a:xfrm rot="2706700">
                <a:off x="4500250" y="1701067"/>
                <a:ext cx="1849737" cy="1772663"/>
              </a:xfrm>
              <a:prstGeom prst="rect">
                <a:avLst/>
              </a:prstGeom>
            </p:spPr>
          </p:pic>
          <p:sp>
            <p:nvSpPr>
              <p:cNvPr id="118" name="Rectangle 117">
                <a:extLst>
                  <a:ext uri="{FF2B5EF4-FFF2-40B4-BE49-F238E27FC236}">
                    <a16:creationId xmlns:a16="http://schemas.microsoft.com/office/drawing/2014/main" id="{5DEE7016-3260-46F1-6F6E-6D888117727D}"/>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4A528BDD-0F81-DB60-E87E-99EFA2998935}"/>
              </a:ext>
            </a:extLst>
          </p:cNvPr>
          <p:cNvSpPr>
            <a:spLocks noGrp="1"/>
          </p:cNvSpPr>
          <p:nvPr>
            <p:ph type="title"/>
          </p:nvPr>
        </p:nvSpPr>
        <p:spPr/>
        <p:txBody>
          <a:bodyPr/>
          <a:lstStyle/>
          <a:p>
            <a:r>
              <a:rPr lang="en-US" dirty="0" err="1"/>
              <a:t>Lenacapavir</a:t>
            </a:r>
            <a:r>
              <a:rPr lang="en-US" dirty="0"/>
              <a:t> Dosing: Initiation Option 2</a:t>
            </a:r>
          </a:p>
        </p:txBody>
      </p:sp>
      <p:sp>
        <p:nvSpPr>
          <p:cNvPr id="3" name="Text Placeholder 2">
            <a:extLst>
              <a:ext uri="{FF2B5EF4-FFF2-40B4-BE49-F238E27FC236}">
                <a16:creationId xmlns:a16="http://schemas.microsoft.com/office/drawing/2014/main" id="{DC2D24F3-A0A4-9F34-CA11-E01E8FE5776A}"/>
              </a:ext>
            </a:extLst>
          </p:cNvPr>
          <p:cNvSpPr>
            <a:spLocks noGrp="1"/>
          </p:cNvSpPr>
          <p:nvPr>
            <p:ph type="body" sz="quarter" idx="14"/>
          </p:nvPr>
        </p:nvSpPr>
        <p:spPr/>
        <p:txBody>
          <a:bodyPr/>
          <a:lstStyle/>
          <a:p>
            <a:r>
              <a:rPr lang="en-US" dirty="0"/>
              <a:t>Illustration: David H. Spach, MD</a:t>
            </a:r>
          </a:p>
        </p:txBody>
      </p:sp>
      <p:sp>
        <p:nvSpPr>
          <p:cNvPr id="5" name="Rectangle 4">
            <a:extLst>
              <a:ext uri="{FF2B5EF4-FFF2-40B4-BE49-F238E27FC236}">
                <a16:creationId xmlns:a16="http://schemas.microsoft.com/office/drawing/2014/main" id="{7C2018EF-6C8C-9300-49E2-5D21965A1A41}"/>
              </a:ext>
            </a:extLst>
          </p:cNvPr>
          <p:cNvSpPr>
            <a:spLocks noChangeArrowheads="1"/>
          </p:cNvSpPr>
          <p:nvPr/>
        </p:nvSpPr>
        <p:spPr bwMode="auto">
          <a:xfrm>
            <a:off x="461341" y="1522305"/>
            <a:ext cx="731520" cy="36576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b="1" dirty="0">
                <a:latin typeface="Arial" pitchFamily="31" charset="0"/>
              </a:rPr>
              <a:t>Day 1</a:t>
            </a:r>
          </a:p>
        </p:txBody>
      </p:sp>
      <p:sp>
        <p:nvSpPr>
          <p:cNvPr id="56" name="Rectangle 55">
            <a:extLst>
              <a:ext uri="{FF2B5EF4-FFF2-40B4-BE49-F238E27FC236}">
                <a16:creationId xmlns:a16="http://schemas.microsoft.com/office/drawing/2014/main" id="{EAE5884B-5C2F-02A2-D1D1-C51C90E24FBD}"/>
              </a:ext>
            </a:extLst>
          </p:cNvPr>
          <p:cNvSpPr>
            <a:spLocks noChangeArrowheads="1"/>
          </p:cNvSpPr>
          <p:nvPr/>
        </p:nvSpPr>
        <p:spPr bwMode="auto">
          <a:xfrm>
            <a:off x="1190470" y="1522305"/>
            <a:ext cx="731520" cy="36576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b="1" dirty="0">
                <a:latin typeface="Arial" pitchFamily="31" charset="0"/>
              </a:rPr>
              <a:t>Day 2</a:t>
            </a:r>
          </a:p>
        </p:txBody>
      </p:sp>
      <p:sp>
        <p:nvSpPr>
          <p:cNvPr id="57" name="Rectangle 56">
            <a:extLst>
              <a:ext uri="{FF2B5EF4-FFF2-40B4-BE49-F238E27FC236}">
                <a16:creationId xmlns:a16="http://schemas.microsoft.com/office/drawing/2014/main" id="{6C6AACFC-2A28-506C-6E95-D7C794DA632B}"/>
              </a:ext>
            </a:extLst>
          </p:cNvPr>
          <p:cNvSpPr>
            <a:spLocks noChangeArrowheads="1"/>
          </p:cNvSpPr>
          <p:nvPr/>
        </p:nvSpPr>
        <p:spPr bwMode="auto">
          <a:xfrm>
            <a:off x="2508694" y="1522305"/>
            <a:ext cx="731520" cy="36576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b="1" dirty="0">
                <a:latin typeface="Arial" pitchFamily="31" charset="0"/>
              </a:rPr>
              <a:t>Day 8</a:t>
            </a:r>
          </a:p>
        </p:txBody>
      </p:sp>
      <p:sp>
        <p:nvSpPr>
          <p:cNvPr id="58" name="Rectangle 57">
            <a:extLst>
              <a:ext uri="{FF2B5EF4-FFF2-40B4-BE49-F238E27FC236}">
                <a16:creationId xmlns:a16="http://schemas.microsoft.com/office/drawing/2014/main" id="{5CBD6A4D-19BE-0B8F-AD44-B62A054E1E1B}"/>
              </a:ext>
            </a:extLst>
          </p:cNvPr>
          <p:cNvSpPr>
            <a:spLocks noChangeArrowheads="1"/>
          </p:cNvSpPr>
          <p:nvPr/>
        </p:nvSpPr>
        <p:spPr bwMode="auto">
          <a:xfrm>
            <a:off x="3720952" y="1522305"/>
            <a:ext cx="731520" cy="365760"/>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b="1" dirty="0">
                <a:latin typeface="Arial" pitchFamily="31" charset="0"/>
              </a:rPr>
              <a:t>Day 15</a:t>
            </a:r>
          </a:p>
        </p:txBody>
      </p:sp>
      <p:cxnSp>
        <p:nvCxnSpPr>
          <p:cNvPr id="63" name="Straight Connector 62">
            <a:extLst>
              <a:ext uri="{FF2B5EF4-FFF2-40B4-BE49-F238E27FC236}">
                <a16:creationId xmlns:a16="http://schemas.microsoft.com/office/drawing/2014/main" id="{7C50196C-C3C9-FF36-BF4D-09DBE04FCFA1}"/>
              </a:ext>
            </a:extLst>
          </p:cNvPr>
          <p:cNvCxnSpPr>
            <a:cxnSpLocks/>
          </p:cNvCxnSpPr>
          <p:nvPr/>
        </p:nvCxnSpPr>
        <p:spPr>
          <a:xfrm>
            <a:off x="4395200" y="2451535"/>
            <a:ext cx="914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BB5772-8CD7-1F17-CA2B-85903B763ADF}"/>
              </a:ext>
            </a:extLst>
          </p:cNvPr>
          <p:cNvCxnSpPr>
            <a:cxnSpLocks/>
          </p:cNvCxnSpPr>
          <p:nvPr/>
        </p:nvCxnSpPr>
        <p:spPr>
          <a:xfrm>
            <a:off x="5830356" y="2451535"/>
            <a:ext cx="914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2272222-F10D-31B0-4326-B2DF8DCAAB47}"/>
              </a:ext>
            </a:extLst>
          </p:cNvPr>
          <p:cNvCxnSpPr>
            <a:cxnSpLocks/>
          </p:cNvCxnSpPr>
          <p:nvPr/>
        </p:nvCxnSpPr>
        <p:spPr>
          <a:xfrm>
            <a:off x="7232856" y="2451535"/>
            <a:ext cx="914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3CAA11A-934D-1D1C-8DBB-F841AB94BCE5}"/>
              </a:ext>
            </a:extLst>
          </p:cNvPr>
          <p:cNvSpPr>
            <a:spLocks noChangeArrowheads="1"/>
          </p:cNvSpPr>
          <p:nvPr/>
        </p:nvSpPr>
        <p:spPr bwMode="auto">
          <a:xfrm>
            <a:off x="4389261" y="2044189"/>
            <a:ext cx="914400" cy="38195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dirty="0">
                <a:latin typeface="Arial" pitchFamily="31" charset="0"/>
              </a:rPr>
              <a:t>6 months</a:t>
            </a:r>
          </a:p>
        </p:txBody>
      </p:sp>
      <p:sp>
        <p:nvSpPr>
          <p:cNvPr id="83" name="Rectangle 82">
            <a:extLst>
              <a:ext uri="{FF2B5EF4-FFF2-40B4-BE49-F238E27FC236}">
                <a16:creationId xmlns:a16="http://schemas.microsoft.com/office/drawing/2014/main" id="{D917F170-00F9-E062-FBCC-C667A0BE8409}"/>
              </a:ext>
            </a:extLst>
          </p:cNvPr>
          <p:cNvSpPr>
            <a:spLocks noChangeArrowheads="1"/>
          </p:cNvSpPr>
          <p:nvPr/>
        </p:nvSpPr>
        <p:spPr bwMode="auto">
          <a:xfrm>
            <a:off x="5827578" y="2044189"/>
            <a:ext cx="914400" cy="38195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dirty="0">
                <a:latin typeface="Arial" pitchFamily="31" charset="0"/>
              </a:rPr>
              <a:t>6 months</a:t>
            </a:r>
          </a:p>
        </p:txBody>
      </p:sp>
      <p:sp>
        <p:nvSpPr>
          <p:cNvPr id="84" name="Rectangle 83">
            <a:extLst>
              <a:ext uri="{FF2B5EF4-FFF2-40B4-BE49-F238E27FC236}">
                <a16:creationId xmlns:a16="http://schemas.microsoft.com/office/drawing/2014/main" id="{196F6B77-CBE0-F436-EAFC-813850C8FAB4}"/>
              </a:ext>
            </a:extLst>
          </p:cNvPr>
          <p:cNvSpPr>
            <a:spLocks noChangeArrowheads="1"/>
          </p:cNvSpPr>
          <p:nvPr/>
        </p:nvSpPr>
        <p:spPr bwMode="auto">
          <a:xfrm>
            <a:off x="7252907" y="2044189"/>
            <a:ext cx="914400" cy="38195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400" dirty="0">
                <a:latin typeface="Arial" pitchFamily="31" charset="0"/>
              </a:rPr>
              <a:t>6 months</a:t>
            </a:r>
          </a:p>
        </p:txBody>
      </p:sp>
      <p:sp>
        <p:nvSpPr>
          <p:cNvPr id="133" name="Rectangle 132">
            <a:extLst>
              <a:ext uri="{FF2B5EF4-FFF2-40B4-BE49-F238E27FC236}">
                <a16:creationId xmlns:a16="http://schemas.microsoft.com/office/drawing/2014/main" id="{C1E0206F-049B-00DD-2582-944833DC1B05}"/>
              </a:ext>
            </a:extLst>
          </p:cNvPr>
          <p:cNvSpPr>
            <a:spLocks noChangeArrowheads="1"/>
          </p:cNvSpPr>
          <p:nvPr/>
        </p:nvSpPr>
        <p:spPr bwMode="auto">
          <a:xfrm>
            <a:off x="3709990" y="3139708"/>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sp>
        <p:nvSpPr>
          <p:cNvPr id="134" name="Rectangle 133">
            <a:extLst>
              <a:ext uri="{FF2B5EF4-FFF2-40B4-BE49-F238E27FC236}">
                <a16:creationId xmlns:a16="http://schemas.microsoft.com/office/drawing/2014/main" id="{C09F663C-EDD6-0090-4329-43AF8AF01557}"/>
              </a:ext>
            </a:extLst>
          </p:cNvPr>
          <p:cNvSpPr>
            <a:spLocks noChangeArrowheads="1"/>
          </p:cNvSpPr>
          <p:nvPr/>
        </p:nvSpPr>
        <p:spPr bwMode="auto">
          <a:xfrm>
            <a:off x="5197470" y="3139708"/>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sp>
        <p:nvSpPr>
          <p:cNvPr id="135" name="Rectangle 134">
            <a:extLst>
              <a:ext uri="{FF2B5EF4-FFF2-40B4-BE49-F238E27FC236}">
                <a16:creationId xmlns:a16="http://schemas.microsoft.com/office/drawing/2014/main" id="{7BA02D8D-3BD1-5EEA-638E-54E38EBFB80E}"/>
              </a:ext>
            </a:extLst>
          </p:cNvPr>
          <p:cNvSpPr>
            <a:spLocks noChangeArrowheads="1"/>
          </p:cNvSpPr>
          <p:nvPr/>
        </p:nvSpPr>
        <p:spPr bwMode="auto">
          <a:xfrm>
            <a:off x="6652469" y="3139708"/>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927 mg</a:t>
            </a:r>
          </a:p>
        </p:txBody>
      </p:sp>
      <p:sp>
        <p:nvSpPr>
          <p:cNvPr id="136" name="Rectangle 135">
            <a:extLst>
              <a:ext uri="{FF2B5EF4-FFF2-40B4-BE49-F238E27FC236}">
                <a16:creationId xmlns:a16="http://schemas.microsoft.com/office/drawing/2014/main" id="{F7B70F17-D995-5447-C3D7-B95CE5B81D6E}"/>
              </a:ext>
            </a:extLst>
          </p:cNvPr>
          <p:cNvSpPr>
            <a:spLocks noChangeArrowheads="1"/>
          </p:cNvSpPr>
          <p:nvPr/>
        </p:nvSpPr>
        <p:spPr bwMode="auto">
          <a:xfrm>
            <a:off x="8064630" y="3139708"/>
            <a:ext cx="731520" cy="274320"/>
          </a:xfrm>
          <a:prstGeom prst="rect">
            <a:avLst/>
          </a:prstGeom>
          <a:solidFill>
            <a:srgbClr val="FFC000">
              <a:alpha val="27000"/>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solidFill>
                  <a:schemeClr val="tx1">
                    <a:lumMod val="50000"/>
                    <a:lumOff val="50000"/>
                  </a:schemeClr>
                </a:solidFill>
                <a:latin typeface="Arial" pitchFamily="31" charset="0"/>
              </a:rPr>
              <a:t>927 mg</a:t>
            </a:r>
          </a:p>
        </p:txBody>
      </p:sp>
      <p:grpSp>
        <p:nvGrpSpPr>
          <p:cNvPr id="32" name="Group 31">
            <a:extLst>
              <a:ext uri="{FF2B5EF4-FFF2-40B4-BE49-F238E27FC236}">
                <a16:creationId xmlns:a16="http://schemas.microsoft.com/office/drawing/2014/main" id="{095B3A4B-74D1-55C4-836B-20D6BB94CE7C}"/>
              </a:ext>
            </a:extLst>
          </p:cNvPr>
          <p:cNvGrpSpPr/>
          <p:nvPr/>
        </p:nvGrpSpPr>
        <p:grpSpPr>
          <a:xfrm>
            <a:off x="2711823" y="2176459"/>
            <a:ext cx="301752" cy="256032"/>
            <a:chOff x="7044020" y="1202246"/>
            <a:chExt cx="518919" cy="446177"/>
          </a:xfrm>
        </p:grpSpPr>
        <p:sp>
          <p:nvSpPr>
            <p:cNvPr id="33" name="Oval 32">
              <a:extLst>
                <a:ext uri="{FF2B5EF4-FFF2-40B4-BE49-F238E27FC236}">
                  <a16:creationId xmlns:a16="http://schemas.microsoft.com/office/drawing/2014/main" id="{D259FED8-D7B2-3A6F-21A2-0008E63D2AB6}"/>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757D7D0E-5111-F3F9-642F-9AEEA1C784EA}"/>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D7A5B27-D5A6-D986-9035-2CAB26E14EC0}"/>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Rectangle 73">
            <a:extLst>
              <a:ext uri="{FF2B5EF4-FFF2-40B4-BE49-F238E27FC236}">
                <a16:creationId xmlns:a16="http://schemas.microsoft.com/office/drawing/2014/main" id="{0B8E6922-8BAB-06FA-4261-0709A259D4B6}"/>
              </a:ext>
            </a:extLst>
          </p:cNvPr>
          <p:cNvSpPr>
            <a:spLocks noChangeArrowheads="1"/>
          </p:cNvSpPr>
          <p:nvPr/>
        </p:nvSpPr>
        <p:spPr bwMode="auto">
          <a:xfrm>
            <a:off x="430778" y="2795907"/>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600 mg</a:t>
            </a:r>
          </a:p>
        </p:txBody>
      </p:sp>
      <p:sp>
        <p:nvSpPr>
          <p:cNvPr id="75" name="Rectangle 74">
            <a:extLst>
              <a:ext uri="{FF2B5EF4-FFF2-40B4-BE49-F238E27FC236}">
                <a16:creationId xmlns:a16="http://schemas.microsoft.com/office/drawing/2014/main" id="{7C4425C7-FCFE-3258-B3E0-0F893E406BE6}"/>
              </a:ext>
            </a:extLst>
          </p:cNvPr>
          <p:cNvSpPr>
            <a:spLocks noChangeArrowheads="1"/>
          </p:cNvSpPr>
          <p:nvPr/>
        </p:nvSpPr>
        <p:spPr bwMode="auto">
          <a:xfrm>
            <a:off x="1210508" y="2795907"/>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600 mg</a:t>
            </a:r>
          </a:p>
        </p:txBody>
      </p:sp>
      <p:sp>
        <p:nvSpPr>
          <p:cNvPr id="76" name="Rectangle 75">
            <a:extLst>
              <a:ext uri="{FF2B5EF4-FFF2-40B4-BE49-F238E27FC236}">
                <a16:creationId xmlns:a16="http://schemas.microsoft.com/office/drawing/2014/main" id="{EE08DCE2-D57D-CB6B-B491-412F89A895F1}"/>
              </a:ext>
            </a:extLst>
          </p:cNvPr>
          <p:cNvSpPr>
            <a:spLocks noChangeArrowheads="1"/>
          </p:cNvSpPr>
          <p:nvPr/>
        </p:nvSpPr>
        <p:spPr bwMode="auto">
          <a:xfrm>
            <a:off x="2515886" y="2795907"/>
            <a:ext cx="731520" cy="274320"/>
          </a:xfrm>
          <a:prstGeom prst="rect">
            <a:avLst/>
          </a:prstGeom>
          <a:solidFill>
            <a:srgbClr val="FFC000">
              <a:alpha val="40879"/>
            </a:srgbClr>
          </a:solidFill>
          <a:ln w="12700">
            <a:noFill/>
            <a:miter lim="800000"/>
            <a:headEnd/>
            <a:tailEnd/>
          </a:ln>
        </p:spPr>
        <p:txBody>
          <a:bodyPr lIns="70215" tIns="35703" rIns="70215" bIns="35703" anchor="ctr">
            <a:prstTxWarp prst="textNoShape">
              <a:avLst/>
            </a:prstTxWarp>
          </a:bodyPr>
          <a:lstStyle/>
          <a:p>
            <a:pPr algn="ctr" defTabSz="700088">
              <a:lnSpc>
                <a:spcPts val="1600"/>
              </a:lnSpc>
              <a:spcBef>
                <a:spcPct val="50000"/>
              </a:spcBef>
            </a:pPr>
            <a:r>
              <a:rPr lang="en-US" sz="1400" dirty="0">
                <a:latin typeface="Arial" pitchFamily="31" charset="0"/>
              </a:rPr>
              <a:t>300 mg</a:t>
            </a:r>
          </a:p>
        </p:txBody>
      </p:sp>
      <p:sp>
        <p:nvSpPr>
          <p:cNvPr id="79" name="Rectangle 78">
            <a:extLst>
              <a:ext uri="{FF2B5EF4-FFF2-40B4-BE49-F238E27FC236}">
                <a16:creationId xmlns:a16="http://schemas.microsoft.com/office/drawing/2014/main" id="{B583BBDD-7342-8D72-72DA-1252B97C33B9}"/>
              </a:ext>
            </a:extLst>
          </p:cNvPr>
          <p:cNvSpPr>
            <a:spLocks noChangeArrowheads="1"/>
          </p:cNvSpPr>
          <p:nvPr/>
        </p:nvSpPr>
        <p:spPr bwMode="invGray">
          <a:xfrm>
            <a:off x="5303660" y="1029421"/>
            <a:ext cx="3348729" cy="400938"/>
          </a:xfrm>
          <a:prstGeom prst="rect">
            <a:avLst/>
          </a:prstGeom>
          <a:gradFill>
            <a:gsLst>
              <a:gs pos="86000">
                <a:srgbClr val="FFBE20">
                  <a:alpha val="58039"/>
                </a:srgbClr>
              </a:gs>
              <a:gs pos="100000">
                <a:schemeClr val="bg1">
                  <a:alpha val="25000"/>
                </a:schemeClr>
              </a:gs>
            </a:gsLst>
            <a:lin ang="0" scaled="0"/>
          </a:gra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600" b="1" dirty="0">
                <a:solidFill>
                  <a:srgbClr val="000000"/>
                </a:solidFill>
                <a:latin typeface="Arial"/>
                <a:cs typeface="Arial"/>
              </a:rPr>
              <a:t>Maintenance</a:t>
            </a:r>
          </a:p>
        </p:txBody>
      </p:sp>
      <p:sp>
        <p:nvSpPr>
          <p:cNvPr id="80" name="Rectangle 79">
            <a:extLst>
              <a:ext uri="{FF2B5EF4-FFF2-40B4-BE49-F238E27FC236}">
                <a16:creationId xmlns:a16="http://schemas.microsoft.com/office/drawing/2014/main" id="{D19AB787-7325-460B-C0BB-3F7C311DC753}"/>
              </a:ext>
            </a:extLst>
          </p:cNvPr>
          <p:cNvSpPr>
            <a:spLocks noChangeArrowheads="1"/>
          </p:cNvSpPr>
          <p:nvPr/>
        </p:nvSpPr>
        <p:spPr bwMode="invGray">
          <a:xfrm>
            <a:off x="430778" y="1029421"/>
            <a:ext cx="4141223" cy="400938"/>
          </a:xfrm>
          <a:prstGeom prst="rect">
            <a:avLst/>
          </a:prstGeom>
          <a:gradFill>
            <a:gsLst>
              <a:gs pos="0">
                <a:srgbClr val="EEB300"/>
              </a:gs>
              <a:gs pos="100000">
                <a:srgbClr val="FDBF00"/>
              </a:gs>
              <a:gs pos="93000">
                <a:srgbClr val="EEB300"/>
              </a:gs>
            </a:gsLst>
            <a:lin ang="0" scaled="0"/>
          </a:gra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r>
              <a:rPr lang="en-US" sz="1600" b="1" dirty="0">
                <a:solidFill>
                  <a:srgbClr val="000000"/>
                </a:solidFill>
                <a:latin typeface="Arial"/>
                <a:cs typeface="Arial"/>
              </a:rPr>
              <a:t>Initiation Option 2</a:t>
            </a:r>
          </a:p>
        </p:txBody>
      </p:sp>
      <p:sp>
        <p:nvSpPr>
          <p:cNvPr id="81" name="Rectangle 80">
            <a:extLst>
              <a:ext uri="{FF2B5EF4-FFF2-40B4-BE49-F238E27FC236}">
                <a16:creationId xmlns:a16="http://schemas.microsoft.com/office/drawing/2014/main" id="{266A136E-3B91-C5E5-2ED2-8B84D53E8FD2}"/>
              </a:ext>
            </a:extLst>
          </p:cNvPr>
          <p:cNvSpPr>
            <a:spLocks noChangeArrowheads="1"/>
          </p:cNvSpPr>
          <p:nvPr/>
        </p:nvSpPr>
        <p:spPr bwMode="invGray">
          <a:xfrm>
            <a:off x="458486" y="3954650"/>
            <a:ext cx="2861794" cy="711681"/>
          </a:xfrm>
          <a:prstGeom prst="rect">
            <a:avLst/>
          </a:prstGeom>
          <a:solidFill>
            <a:srgbClr val="FFC000">
              <a:alpha val="24000"/>
            </a:srgbClr>
          </a:solidFill>
          <a:ln w="19050" cap="flat" cmpd="sng" algn="ctr">
            <a:noFill/>
            <a:prstDash val="solid"/>
            <a:miter lim="800000"/>
            <a:headEnd type="none" w="med" len="med"/>
            <a:tailEnd type="none" w="med" len="med"/>
          </a:ln>
          <a:effectLst/>
        </p:spPr>
        <p:txBody>
          <a:bodyPr wrap="none" lIns="68573" tIns="34286" rIns="68573" bIns="34286" anchor="ctr"/>
          <a:lstStyle/>
          <a:p>
            <a:pPr algn="ctr">
              <a:defRPr/>
            </a:pPr>
            <a:endParaRPr lang="en-US" sz="1600" b="1" dirty="0">
              <a:solidFill>
                <a:srgbClr val="000000"/>
              </a:solidFill>
              <a:latin typeface="Arial"/>
              <a:cs typeface="Arial"/>
            </a:endParaRPr>
          </a:p>
        </p:txBody>
      </p:sp>
      <p:sp>
        <p:nvSpPr>
          <p:cNvPr id="85" name="Rectangle 84">
            <a:extLst>
              <a:ext uri="{FF2B5EF4-FFF2-40B4-BE49-F238E27FC236}">
                <a16:creationId xmlns:a16="http://schemas.microsoft.com/office/drawing/2014/main" id="{7B8E1CBE-863C-E960-1D00-13BCE9C9EDA9}"/>
              </a:ext>
            </a:extLst>
          </p:cNvPr>
          <p:cNvSpPr>
            <a:spLocks noChangeArrowheads="1"/>
          </p:cNvSpPr>
          <p:nvPr/>
        </p:nvSpPr>
        <p:spPr bwMode="auto">
          <a:xfrm>
            <a:off x="865752" y="3938596"/>
            <a:ext cx="2110389"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100" dirty="0">
                <a:latin typeface="Arial" pitchFamily="31" charset="0"/>
              </a:rPr>
              <a:t>Oral </a:t>
            </a:r>
            <a:r>
              <a:rPr lang="en-US" sz="1100" dirty="0" err="1">
                <a:latin typeface="Arial" pitchFamily="31" charset="0"/>
              </a:rPr>
              <a:t>lenacapavir</a:t>
            </a:r>
            <a:r>
              <a:rPr lang="en-US" sz="1100" dirty="0">
                <a:latin typeface="Arial" pitchFamily="31" charset="0"/>
              </a:rPr>
              <a:t> 300 mg</a:t>
            </a:r>
          </a:p>
        </p:txBody>
      </p:sp>
      <p:grpSp>
        <p:nvGrpSpPr>
          <p:cNvPr id="86" name="Group 85">
            <a:extLst>
              <a:ext uri="{FF2B5EF4-FFF2-40B4-BE49-F238E27FC236}">
                <a16:creationId xmlns:a16="http://schemas.microsoft.com/office/drawing/2014/main" id="{E601F9AB-1805-D9A9-17AC-FEB744B5CD33}"/>
              </a:ext>
            </a:extLst>
          </p:cNvPr>
          <p:cNvGrpSpPr/>
          <p:nvPr/>
        </p:nvGrpSpPr>
        <p:grpSpPr>
          <a:xfrm>
            <a:off x="695567" y="4089472"/>
            <a:ext cx="138566" cy="109728"/>
            <a:chOff x="7044020" y="1202246"/>
            <a:chExt cx="397150" cy="397215"/>
          </a:xfrm>
        </p:grpSpPr>
        <p:sp>
          <p:nvSpPr>
            <p:cNvPr id="87" name="Oval 86">
              <a:extLst>
                <a:ext uri="{FF2B5EF4-FFF2-40B4-BE49-F238E27FC236}">
                  <a16:creationId xmlns:a16="http://schemas.microsoft.com/office/drawing/2014/main" id="{54613680-0E19-BB2B-B982-45FE049B6628}"/>
                </a:ext>
              </a:extLst>
            </p:cNvPr>
            <p:cNvSpPr/>
            <p:nvPr/>
          </p:nvSpPr>
          <p:spPr>
            <a:xfrm>
              <a:off x="7044020" y="1236944"/>
              <a:ext cx="393121" cy="362517"/>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6" name="Oval 95">
              <a:extLst>
                <a:ext uri="{FF2B5EF4-FFF2-40B4-BE49-F238E27FC236}">
                  <a16:creationId xmlns:a16="http://schemas.microsoft.com/office/drawing/2014/main" id="{3D1B26BB-5108-6155-DB24-65B0E2F8A7F9}"/>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F2FE2CF8-4744-B443-3244-3ADA4F62731F}"/>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048B7A8C-0953-277F-7AFE-B435ECD0D90C}"/>
              </a:ext>
            </a:extLst>
          </p:cNvPr>
          <p:cNvGrpSpPr/>
          <p:nvPr/>
        </p:nvGrpSpPr>
        <p:grpSpPr>
          <a:xfrm rot="19791532">
            <a:off x="649126" y="4275344"/>
            <a:ext cx="331412" cy="332852"/>
            <a:chOff x="4538787" y="1662530"/>
            <a:chExt cx="1772663" cy="1849737"/>
          </a:xfrm>
        </p:grpSpPr>
        <p:pic>
          <p:nvPicPr>
            <p:cNvPr id="106" name="Picture 105">
              <a:extLst>
                <a:ext uri="{FF2B5EF4-FFF2-40B4-BE49-F238E27FC236}">
                  <a16:creationId xmlns:a16="http://schemas.microsoft.com/office/drawing/2014/main" id="{AF1C2217-9412-E976-F594-334B8E412914}"/>
                </a:ext>
              </a:extLst>
            </p:cNvPr>
            <p:cNvPicPr>
              <a:picLocks noChangeAspect="1"/>
            </p:cNvPicPr>
            <p:nvPr/>
          </p:nvPicPr>
          <p:blipFill>
            <a:blip r:embed="rId2"/>
            <a:stretch>
              <a:fillRect/>
            </a:stretch>
          </p:blipFill>
          <p:spPr>
            <a:xfrm rot="2706700">
              <a:off x="4500250" y="1701067"/>
              <a:ext cx="1849737" cy="1772663"/>
            </a:xfrm>
            <a:prstGeom prst="rect">
              <a:avLst/>
            </a:prstGeom>
          </p:spPr>
        </p:pic>
        <p:sp>
          <p:nvSpPr>
            <p:cNvPr id="110" name="Rectangle 109">
              <a:extLst>
                <a:ext uri="{FF2B5EF4-FFF2-40B4-BE49-F238E27FC236}">
                  <a16:creationId xmlns:a16="http://schemas.microsoft.com/office/drawing/2014/main" id="{233A83DD-8358-8718-AC79-7EB69CE93B10}"/>
                </a:ext>
              </a:extLst>
            </p:cNvPr>
            <p:cNvSpPr/>
            <p:nvPr/>
          </p:nvSpPr>
          <p:spPr>
            <a:xfrm>
              <a:off x="5297102" y="2667846"/>
              <a:ext cx="252089" cy="422472"/>
            </a:xfrm>
            <a:prstGeom prst="rect">
              <a:avLst/>
            </a:prstGeom>
            <a:solidFill>
              <a:srgbClr val="FFFF00">
                <a:alpha val="5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05FE4977-5138-7E23-A7DF-BBD355030B99}"/>
              </a:ext>
            </a:extLst>
          </p:cNvPr>
          <p:cNvSpPr>
            <a:spLocks noChangeArrowheads="1"/>
          </p:cNvSpPr>
          <p:nvPr/>
        </p:nvSpPr>
        <p:spPr bwMode="auto">
          <a:xfrm>
            <a:off x="865752" y="4228643"/>
            <a:ext cx="2624837"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100" dirty="0">
                <a:latin typeface="Arial" pitchFamily="31" charset="0"/>
              </a:rPr>
              <a:t>Subcutaneous </a:t>
            </a:r>
            <a:r>
              <a:rPr lang="en-US" sz="1100" dirty="0" err="1">
                <a:latin typeface="Arial" pitchFamily="31" charset="0"/>
              </a:rPr>
              <a:t>lenacapavir</a:t>
            </a:r>
            <a:r>
              <a:rPr lang="en-US" sz="1100" dirty="0">
                <a:latin typeface="Arial" pitchFamily="31" charset="0"/>
              </a:rPr>
              <a:t> 463.5 mg</a:t>
            </a:r>
          </a:p>
        </p:txBody>
      </p:sp>
      <p:grpSp>
        <p:nvGrpSpPr>
          <p:cNvPr id="112" name="Group 111">
            <a:extLst>
              <a:ext uri="{FF2B5EF4-FFF2-40B4-BE49-F238E27FC236}">
                <a16:creationId xmlns:a16="http://schemas.microsoft.com/office/drawing/2014/main" id="{E8D05143-EA4D-1602-326B-D63A44569CF2}"/>
              </a:ext>
            </a:extLst>
          </p:cNvPr>
          <p:cNvGrpSpPr/>
          <p:nvPr/>
        </p:nvGrpSpPr>
        <p:grpSpPr>
          <a:xfrm>
            <a:off x="481415" y="2176459"/>
            <a:ext cx="301752" cy="256032"/>
            <a:chOff x="7044020" y="1202246"/>
            <a:chExt cx="518919" cy="446177"/>
          </a:xfrm>
        </p:grpSpPr>
        <p:sp>
          <p:nvSpPr>
            <p:cNvPr id="122" name="Oval 121">
              <a:extLst>
                <a:ext uri="{FF2B5EF4-FFF2-40B4-BE49-F238E27FC236}">
                  <a16:creationId xmlns:a16="http://schemas.microsoft.com/office/drawing/2014/main" id="{0EE6B03B-EC72-2023-C0E9-724CE6919535}"/>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AD12A374-AEBC-9389-C9AE-76CC3A7C4B0B}"/>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E14DED8F-37E7-37B7-7705-DA0B3F4F397E}"/>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9" name="Group 138">
            <a:extLst>
              <a:ext uri="{FF2B5EF4-FFF2-40B4-BE49-F238E27FC236}">
                <a16:creationId xmlns:a16="http://schemas.microsoft.com/office/drawing/2014/main" id="{AD206D0A-9F14-9634-66DC-3A458A2C92FF}"/>
              </a:ext>
            </a:extLst>
          </p:cNvPr>
          <p:cNvGrpSpPr/>
          <p:nvPr/>
        </p:nvGrpSpPr>
        <p:grpSpPr>
          <a:xfrm>
            <a:off x="810939" y="2176459"/>
            <a:ext cx="301752" cy="256032"/>
            <a:chOff x="7044020" y="1202246"/>
            <a:chExt cx="518919" cy="446177"/>
          </a:xfrm>
        </p:grpSpPr>
        <p:sp>
          <p:nvSpPr>
            <p:cNvPr id="140" name="Oval 139">
              <a:extLst>
                <a:ext uri="{FF2B5EF4-FFF2-40B4-BE49-F238E27FC236}">
                  <a16:creationId xmlns:a16="http://schemas.microsoft.com/office/drawing/2014/main" id="{79DD9969-C070-CF0B-8F2A-D109C4772054}"/>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1" name="Oval 140">
              <a:extLst>
                <a:ext uri="{FF2B5EF4-FFF2-40B4-BE49-F238E27FC236}">
                  <a16:creationId xmlns:a16="http://schemas.microsoft.com/office/drawing/2014/main" id="{F2DEF883-6023-B97A-CE52-9C34ABDBE844}"/>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1A21C0D2-38C7-D548-B906-6C1ECCE5AA01}"/>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1" name="Group 150">
            <a:extLst>
              <a:ext uri="{FF2B5EF4-FFF2-40B4-BE49-F238E27FC236}">
                <a16:creationId xmlns:a16="http://schemas.microsoft.com/office/drawing/2014/main" id="{69235966-A014-1D5F-CE87-B6B56EF2393E}"/>
              </a:ext>
            </a:extLst>
          </p:cNvPr>
          <p:cNvGrpSpPr/>
          <p:nvPr/>
        </p:nvGrpSpPr>
        <p:grpSpPr>
          <a:xfrm>
            <a:off x="1257269" y="2176459"/>
            <a:ext cx="301752" cy="256032"/>
            <a:chOff x="7044020" y="1202246"/>
            <a:chExt cx="518919" cy="446177"/>
          </a:xfrm>
        </p:grpSpPr>
        <p:sp>
          <p:nvSpPr>
            <p:cNvPr id="152" name="Oval 151">
              <a:extLst>
                <a:ext uri="{FF2B5EF4-FFF2-40B4-BE49-F238E27FC236}">
                  <a16:creationId xmlns:a16="http://schemas.microsoft.com/office/drawing/2014/main" id="{C0808E5A-859A-2BE5-8348-3B9269DACCCD}"/>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3" name="Oval 152">
              <a:extLst>
                <a:ext uri="{FF2B5EF4-FFF2-40B4-BE49-F238E27FC236}">
                  <a16:creationId xmlns:a16="http://schemas.microsoft.com/office/drawing/2014/main" id="{7AA81FF8-0DC3-9C75-205E-B226203BA388}"/>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D00BBAAB-AEAC-7729-CA48-4A9357CF823C}"/>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5" name="Group 154">
            <a:extLst>
              <a:ext uri="{FF2B5EF4-FFF2-40B4-BE49-F238E27FC236}">
                <a16:creationId xmlns:a16="http://schemas.microsoft.com/office/drawing/2014/main" id="{E63A5169-AEC8-9243-702C-640113852333}"/>
              </a:ext>
            </a:extLst>
          </p:cNvPr>
          <p:cNvGrpSpPr/>
          <p:nvPr/>
        </p:nvGrpSpPr>
        <p:grpSpPr>
          <a:xfrm>
            <a:off x="1586793" y="2176459"/>
            <a:ext cx="301752" cy="256032"/>
            <a:chOff x="7044020" y="1202246"/>
            <a:chExt cx="518919" cy="446177"/>
          </a:xfrm>
        </p:grpSpPr>
        <p:sp>
          <p:nvSpPr>
            <p:cNvPr id="156" name="Oval 155">
              <a:extLst>
                <a:ext uri="{FF2B5EF4-FFF2-40B4-BE49-F238E27FC236}">
                  <a16:creationId xmlns:a16="http://schemas.microsoft.com/office/drawing/2014/main" id="{A4E5CCB0-8A45-D66C-6463-C72FF47C74CB}"/>
                </a:ext>
              </a:extLst>
            </p:cNvPr>
            <p:cNvSpPr/>
            <p:nvPr/>
          </p:nvSpPr>
          <p:spPr>
            <a:xfrm>
              <a:off x="7044020" y="1236943"/>
              <a:ext cx="518919" cy="411480"/>
            </a:xfrm>
            <a:prstGeom prst="ellipse">
              <a:avLst/>
            </a:prstGeom>
            <a:gradFill>
              <a:gsLst>
                <a:gs pos="27000">
                  <a:srgbClr val="FFC000"/>
                </a:gs>
                <a:gs pos="100000">
                  <a:srgbClr val="FFFF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300F4F96-8079-0CF2-B304-C5D11D241E33}"/>
                </a:ext>
              </a:extLst>
            </p:cNvPr>
            <p:cNvSpPr/>
            <p:nvPr/>
          </p:nvSpPr>
          <p:spPr>
            <a:xfrm rot="20355887">
              <a:off x="7061130" y="1202246"/>
              <a:ext cx="380040" cy="248573"/>
            </a:xfrm>
            <a:prstGeom prst="ellipse">
              <a:avLst/>
            </a:prstGeom>
            <a:solidFill>
              <a:schemeClr val="bg1">
                <a:alpha val="6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7236505F-616B-C0A9-9386-6E43535DE9F4}"/>
                </a:ext>
              </a:extLst>
            </p:cNvPr>
            <p:cNvSpPr/>
            <p:nvPr/>
          </p:nvSpPr>
          <p:spPr>
            <a:xfrm rot="20355887">
              <a:off x="7098336" y="1250722"/>
              <a:ext cx="271375" cy="177926"/>
            </a:xfrm>
            <a:prstGeom prst="ellipse">
              <a:avLst/>
            </a:prstGeom>
            <a:solidFill>
              <a:schemeClr val="bg1">
                <a:alpha val="95383"/>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664453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63906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t>Lenacapavir</a:t>
            </a:r>
            <a:r>
              <a:rPr lang="en-US" sz="2000" dirty="0"/>
              <a:t> for HIV Treatment</a:t>
            </a:r>
            <a:br>
              <a:rPr lang="en-US" sz="2000" dirty="0"/>
            </a:br>
            <a:r>
              <a:rPr lang="en-US" sz="2000" dirty="0"/>
              <a:t>Summary of Key Phase 2 and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1408510"/>
            <a:ext cx="8229600" cy="2031376"/>
          </a:xfrm>
          <a:prstGeom prst="rect">
            <a:avLst/>
          </a:prstGeom>
          <a:solidFill>
            <a:schemeClr val="tx1">
              <a:alpha val="18000"/>
            </a:schemeClr>
          </a:solidFill>
          <a:ln>
            <a:solidFill>
              <a:schemeClr val="bg1"/>
            </a:solidFill>
          </a:ln>
          <a:effectLst/>
        </p:spPr>
        <p:txBody>
          <a:bodyPr tIns="36576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2200"/>
              </a:spcBef>
              <a:buClr>
                <a:srgbClr val="00B0F0"/>
              </a:buClr>
            </a:pPr>
            <a:r>
              <a:rPr lang="en-US" sz="1600" b="1" dirty="0">
                <a:solidFill>
                  <a:schemeClr val="bg1"/>
                </a:solidFill>
                <a:latin typeface="Arial" panose="020B0604020202020204" pitchFamily="34" charset="0"/>
                <a:cs typeface="Arial" panose="020B0604020202020204" pitchFamily="34" charset="0"/>
              </a:rPr>
              <a:t>Salvage Therapy for Treatment-Experienced with Multidrug Resistance</a:t>
            </a:r>
          </a:p>
          <a:p>
            <a:pPr marL="683514" lvl="1" indent="-192024">
              <a:lnSpc>
                <a:spcPts val="1800"/>
              </a:lnSpc>
              <a:spcBef>
                <a:spcPts val="1000"/>
              </a:spcBef>
              <a:buClr>
                <a:srgbClr val="00B0F0"/>
              </a:buClr>
            </a:pPr>
            <a:r>
              <a:rPr lang="en-US" sz="1600" b="1" dirty="0">
                <a:solidFill>
                  <a:schemeClr val="bg1"/>
                </a:solidFill>
                <a:latin typeface="Arial" panose="020B0604020202020204" pitchFamily="34" charset="0"/>
                <a:cs typeface="Arial" panose="020B0604020202020204" pitchFamily="34" charset="0"/>
              </a:rPr>
              <a:t>CAPELLA (Phase 3): </a:t>
            </a:r>
            <a:r>
              <a:rPr lang="en-US" sz="1600" b="1" dirty="0" err="1">
                <a:solidFill>
                  <a:schemeClr val="bg1"/>
                </a:solidFill>
                <a:latin typeface="Arial" panose="020B0604020202020204" pitchFamily="34" charset="0"/>
                <a:cs typeface="Arial" panose="020B0604020202020204" pitchFamily="34" charset="0"/>
              </a:rPr>
              <a:t>Lenacapavir</a:t>
            </a:r>
            <a:r>
              <a:rPr lang="en-US" sz="1600" b="1" dirty="0">
                <a:solidFill>
                  <a:schemeClr val="bg1"/>
                </a:solidFill>
                <a:latin typeface="Arial" panose="020B0604020202020204" pitchFamily="34" charset="0"/>
                <a:cs typeface="Arial" panose="020B0604020202020204" pitchFamily="34" charset="0"/>
              </a:rPr>
              <a:t> plus Optimized Background Therapy</a:t>
            </a:r>
            <a:endParaRPr lang="en-US" sz="1600" dirty="0">
              <a:solidFill>
                <a:schemeClr val="bg1"/>
              </a:solidFill>
              <a:latin typeface="Arial" panose="020B0604020202020204" pitchFamily="34" charset="0"/>
              <a:cs typeface="Arial" panose="020B0604020202020204" pitchFamily="34" charset="0"/>
            </a:endParaRPr>
          </a:p>
          <a:p>
            <a:pPr marL="283464" indent="-192024">
              <a:lnSpc>
                <a:spcPts val="1800"/>
              </a:lnSpc>
              <a:spcBef>
                <a:spcPts val="2200"/>
              </a:spcBef>
              <a:buClr>
                <a:srgbClr val="00B0F0"/>
              </a:buClr>
            </a:pPr>
            <a:r>
              <a:rPr lang="en-US" sz="1600" b="1" dirty="0">
                <a:solidFill>
                  <a:schemeClr val="bg1"/>
                </a:solidFill>
                <a:latin typeface="Arial" panose="020B0604020202020204" pitchFamily="34" charset="0"/>
                <a:cs typeface="Arial" panose="020B0604020202020204" pitchFamily="34" charset="0"/>
              </a:rPr>
              <a:t>Initial and Maintenance Therapy for Treatment-Naïve </a:t>
            </a:r>
          </a:p>
          <a:p>
            <a:pPr marL="683514" lvl="1" indent="-192024">
              <a:lnSpc>
                <a:spcPts val="1800"/>
              </a:lnSpc>
              <a:spcBef>
                <a:spcPts val="1000"/>
              </a:spcBef>
              <a:buClr>
                <a:srgbClr val="00B0F0"/>
              </a:buClr>
            </a:pPr>
            <a:r>
              <a:rPr lang="en-US" sz="1600" b="1" dirty="0">
                <a:solidFill>
                  <a:schemeClr val="bg1"/>
                </a:solidFill>
                <a:latin typeface="Arial" panose="020B0604020202020204" pitchFamily="34" charset="0"/>
                <a:cs typeface="Arial" panose="020B0604020202020204" pitchFamily="34" charset="0"/>
              </a:rPr>
              <a:t>CALIBRATE (Phase 2): </a:t>
            </a:r>
            <a:r>
              <a:rPr lang="en-US" sz="1600" b="1" dirty="0" err="1">
                <a:solidFill>
                  <a:schemeClr val="bg1"/>
                </a:solidFill>
                <a:latin typeface="Arial" panose="020B0604020202020204" pitchFamily="34" charset="0"/>
                <a:cs typeface="Arial" panose="020B0604020202020204" pitchFamily="34" charset="0"/>
              </a:rPr>
              <a:t>Lenacapavir</a:t>
            </a:r>
            <a:r>
              <a:rPr lang="en-US" sz="1600" b="1" dirty="0">
                <a:solidFill>
                  <a:schemeClr val="bg1"/>
                </a:solidFill>
                <a:latin typeface="Arial" panose="020B0604020202020204" pitchFamily="34" charset="0"/>
                <a:cs typeface="Arial" panose="020B0604020202020204" pitchFamily="34" charset="0"/>
              </a:rPr>
              <a:t> with Various ARV Combinations</a:t>
            </a:r>
          </a:p>
        </p:txBody>
      </p:sp>
    </p:spTree>
    <p:extLst>
      <p:ext uri="{BB962C8B-B14F-4D97-AF65-F5344CB8AC3E}">
        <p14:creationId xmlns:p14="http://schemas.microsoft.com/office/powerpoint/2010/main" val="118907279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1063-8B13-8142-55BA-B8C69FB867F0}"/>
              </a:ext>
            </a:extLst>
          </p:cNvPr>
          <p:cNvSpPr>
            <a:spLocks noGrp="1"/>
          </p:cNvSpPr>
          <p:nvPr>
            <p:ph type="title"/>
          </p:nvPr>
        </p:nvSpPr>
        <p:spPr/>
        <p:txBody>
          <a:bodyPr/>
          <a:lstStyle/>
          <a:p>
            <a:pPr>
              <a:lnSpc>
                <a:spcPts val="3000"/>
              </a:lnSpc>
            </a:pPr>
            <a:r>
              <a:rPr lang="en-US" sz="1800" b="0" dirty="0" err="1">
                <a:latin typeface="Arial" panose="020B0604020202020204" pitchFamily="34" charset="0"/>
                <a:cs typeface="Arial" panose="020B0604020202020204" pitchFamily="34" charset="0"/>
              </a:rPr>
              <a:t>Lenacapavir</a:t>
            </a:r>
            <a:r>
              <a:rPr lang="en-US" sz="1800" b="0" dirty="0">
                <a:latin typeface="Arial" panose="020B0604020202020204" pitchFamily="34" charset="0"/>
                <a:cs typeface="Arial" panose="020B0604020202020204" pitchFamily="34" charset="0"/>
              </a:rPr>
              <a:t> for Persons with Multidrug-Resistant HIV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CAPELLA</a:t>
            </a:r>
          </a:p>
        </p:txBody>
      </p:sp>
    </p:spTree>
    <p:extLst>
      <p:ext uri="{BB962C8B-B14F-4D97-AF65-F5344CB8AC3E}">
        <p14:creationId xmlns:p14="http://schemas.microsoft.com/office/powerpoint/2010/main" val="143586401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B8AF-BE88-A145-B5F2-DC6388A03DE8}"/>
              </a:ext>
            </a:extLst>
          </p:cNvPr>
          <p:cNvSpPr>
            <a:spLocks noGrp="1"/>
          </p:cNvSpPr>
          <p:nvPr>
            <p:ph type="title"/>
          </p:nvPr>
        </p:nvSpPr>
        <p:spPr/>
        <p:txBody>
          <a:bodyPr>
            <a:normAutofit/>
          </a:bodyPr>
          <a:lstStyle/>
          <a:p>
            <a:pPr>
              <a:defRPr/>
            </a:pPr>
            <a:r>
              <a:rPr lang="en-US" sz="2000" dirty="0" err="1"/>
              <a:t>Lenacapavir</a:t>
            </a:r>
            <a:r>
              <a:rPr lang="en-US" sz="2000" dirty="0"/>
              <a:t> in Multidrug Resistant HIV</a:t>
            </a:r>
            <a:br>
              <a:rPr lang="en-US" sz="2000" dirty="0"/>
            </a:br>
            <a:r>
              <a:rPr lang="en-US" sz="2000" dirty="0"/>
              <a:t>CAPELLA Study: Background</a:t>
            </a:r>
          </a:p>
        </p:txBody>
      </p:sp>
      <p:sp>
        <p:nvSpPr>
          <p:cNvPr id="45059" name="Text Placeholder 2">
            <a:extLst>
              <a:ext uri="{FF2B5EF4-FFF2-40B4-BE49-F238E27FC236}">
                <a16:creationId xmlns:a16="http://schemas.microsoft.com/office/drawing/2014/main" id="{E4A66219-B72A-1344-A08E-E4C17ECE76F7}"/>
              </a:ext>
            </a:extLst>
          </p:cNvPr>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Segal-Maurer S, et al. N </a:t>
            </a:r>
            <a:r>
              <a:rPr lang="en-US" altLang="en-US" dirty="0" err="1">
                <a:latin typeface="Arial" panose="020B0604020202020204" pitchFamily="34" charset="0"/>
                <a:cs typeface="Arial" panose="020B0604020202020204" pitchFamily="34" charset="0"/>
              </a:rPr>
              <a:t>Engl</a:t>
            </a:r>
            <a:r>
              <a:rPr lang="en-US" altLang="en-US" dirty="0">
                <a:latin typeface="Arial" panose="020B0604020202020204" pitchFamily="34" charset="0"/>
                <a:cs typeface="Arial" panose="020B0604020202020204" pitchFamily="34" charset="0"/>
              </a:rPr>
              <a:t> J Med. 2022;386:1793-1803. </a:t>
            </a:r>
          </a:p>
        </p:txBody>
      </p:sp>
      <p:sp>
        <p:nvSpPr>
          <p:cNvPr id="11" name="Content Placeholder 10">
            <a:extLst>
              <a:ext uri="{FF2B5EF4-FFF2-40B4-BE49-F238E27FC236}">
                <a16:creationId xmlns:a16="http://schemas.microsoft.com/office/drawing/2014/main" id="{73CBAA7E-5C62-4D40-8C1F-3CF2A2447FAF}"/>
              </a:ext>
            </a:extLst>
          </p:cNvPr>
          <p:cNvSpPr>
            <a:spLocks noGrp="1"/>
          </p:cNvSpPr>
          <p:nvPr>
            <p:ph sz="half" idx="2"/>
          </p:nvPr>
        </p:nvSpPr>
        <p:spPr>
          <a:xfrm>
            <a:off x="323850" y="1184224"/>
            <a:ext cx="8515350" cy="2605999"/>
          </a:xfrm>
          <a:solidFill>
            <a:schemeClr val="bg1">
              <a:lumMod val="95000"/>
            </a:schemeClr>
          </a:solidFill>
        </p:spPr>
        <p:txBody>
          <a:bodyPr>
            <a:normAutofit/>
          </a:bodyPr>
          <a:lstStyle/>
          <a:p>
            <a:r>
              <a:rPr lang="en-US" sz="1400" b="1" dirty="0">
                <a:cs typeface="Arial"/>
              </a:rPr>
              <a:t>Background</a:t>
            </a:r>
          </a:p>
          <a:p>
            <a:pPr lvl="1"/>
            <a:r>
              <a:rPr lang="en-US" sz="1400" dirty="0">
                <a:cs typeface="Arial"/>
              </a:rPr>
              <a:t>Phase 3, randomized, trial with oral and subcutaneous </a:t>
            </a:r>
            <a:r>
              <a:rPr lang="en-US" sz="1400" dirty="0" err="1">
                <a:cs typeface="Arial"/>
              </a:rPr>
              <a:t>lenacapavir</a:t>
            </a:r>
            <a:r>
              <a:rPr lang="en-US" sz="1400" dirty="0">
                <a:cs typeface="Arial"/>
              </a:rPr>
              <a:t>, a first-in-class capsid inhibitor,  versus optimized background therapy (OBT)</a:t>
            </a:r>
          </a:p>
          <a:p>
            <a:r>
              <a:rPr lang="en-US" sz="1400" b="1" dirty="0">
                <a:cs typeface="Arial"/>
              </a:rPr>
              <a:t>Enrollment Criteria:</a:t>
            </a:r>
          </a:p>
          <a:p>
            <a:pPr lvl="1">
              <a:spcBef>
                <a:spcPts val="300"/>
              </a:spcBef>
            </a:pPr>
            <a:r>
              <a:rPr lang="en-US" sz="1400" dirty="0">
                <a:cs typeface="Arial"/>
              </a:rPr>
              <a:t>Age ≥12 years</a:t>
            </a:r>
          </a:p>
          <a:p>
            <a:pPr lvl="1">
              <a:spcBef>
                <a:spcPts val="300"/>
              </a:spcBef>
            </a:pPr>
            <a:r>
              <a:rPr lang="en-US" sz="1400" dirty="0">
                <a:cs typeface="Arial"/>
              </a:rPr>
              <a:t>Virologic failure on current ART</a:t>
            </a:r>
          </a:p>
          <a:p>
            <a:pPr lvl="1">
              <a:spcBef>
                <a:spcPts val="300"/>
              </a:spcBef>
            </a:pPr>
            <a:r>
              <a:rPr lang="en-US" sz="1400" dirty="0">
                <a:cs typeface="Arial"/>
              </a:rPr>
              <a:t>HIV RNA &gt;400 copies/mL for ≥8 </a:t>
            </a:r>
            <a:r>
              <a:rPr lang="en-US" sz="1400" dirty="0" err="1">
                <a:cs typeface="Arial"/>
              </a:rPr>
              <a:t>wks</a:t>
            </a:r>
            <a:endParaRPr lang="en-US" sz="1400" dirty="0">
              <a:cs typeface="Arial"/>
            </a:endParaRPr>
          </a:p>
          <a:p>
            <a:pPr lvl="1">
              <a:spcBef>
                <a:spcPts val="300"/>
              </a:spcBef>
            </a:pPr>
            <a:r>
              <a:rPr lang="en-US" sz="1400" dirty="0">
                <a:cs typeface="Arial"/>
              </a:rPr>
              <a:t>Documented HIV drug resistance to at least 2 HIV medications from at least 3 of the 4 main classes</a:t>
            </a:r>
          </a:p>
          <a:p>
            <a:pPr lvl="1">
              <a:spcBef>
                <a:spcPts val="300"/>
              </a:spcBef>
            </a:pPr>
            <a:r>
              <a:rPr lang="en-US" sz="1400" dirty="0">
                <a:cs typeface="Arial"/>
              </a:rPr>
              <a:t>At least one fully active agent available for HIV treatment</a:t>
            </a:r>
          </a:p>
          <a:p>
            <a:pPr lvl="1">
              <a:spcBef>
                <a:spcPts val="300"/>
              </a:spcBef>
            </a:pPr>
            <a:endParaRPr lang="en-US" sz="1400" b="1" dirty="0">
              <a:cs typeface="Arial"/>
            </a:endParaRPr>
          </a:p>
        </p:txBody>
      </p:sp>
    </p:spTree>
    <p:extLst>
      <p:ext uri="{BB962C8B-B14F-4D97-AF65-F5344CB8AC3E}">
        <p14:creationId xmlns:p14="http://schemas.microsoft.com/office/powerpoint/2010/main" val="2154173786"/>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57081</TotalTime>
  <Words>1654</Words>
  <Application>Microsoft Macintosh PowerPoint</Application>
  <PresentationFormat>On-screen Show (16:9)</PresentationFormat>
  <Paragraphs>240</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Corbel</vt:lpstr>
      <vt:lpstr>Geneva</vt:lpstr>
      <vt:lpstr>Lucida Grande</vt:lpstr>
      <vt:lpstr>Times New Roman</vt:lpstr>
      <vt:lpstr>NCRC</vt:lpstr>
      <vt:lpstr>Lenacapavir (Sunlenca)</vt:lpstr>
      <vt:lpstr>Lenacapavir</vt:lpstr>
      <vt:lpstr>Lenacapavir</vt:lpstr>
      <vt:lpstr>Lenacapavir Dosing Schedule</vt:lpstr>
      <vt:lpstr>Lenacapavir Dosing: Initiation Option 1</vt:lpstr>
      <vt:lpstr>Lenacapavir Dosing: Initiation Option 2</vt:lpstr>
      <vt:lpstr>PowerPoint Presentation</vt:lpstr>
      <vt:lpstr>Lenacapavir for Persons with Multidrug-Resistant HIV CAPELLA</vt:lpstr>
      <vt:lpstr>Lenacapavir in Multidrug Resistant HIV CAPELLA Study: Background</vt:lpstr>
      <vt:lpstr>Lenacapavir in Multidrug Resistant HIV CAPELLA Study: Study Design</vt:lpstr>
      <vt:lpstr>Lenacapavir in Multidrug Resistant HIV CAPELLA Study: Results</vt:lpstr>
      <vt:lpstr>Lenacapavir in Multidrug Resistant HIV CAPELLA Study: Results</vt:lpstr>
      <vt:lpstr>Lenacapavir in Multidrug Resistant HIV CAPELLA Study: Results</vt:lpstr>
      <vt:lpstr>Lenacapavir in Multidrug Resistant HIV CAPELLA Study: Capsid Inhibitor Resistance</vt:lpstr>
      <vt:lpstr>Lenacapavir in Multidrug Resistant HIV CAPELLA Study: Capsid Inhibitor Resistance</vt:lpstr>
      <vt:lpstr>Lenacapavir in Multidrug Resistant HIV CAPELLA Study: Conclusions</vt:lpstr>
      <vt:lpstr>Lenacapavir for Treatment-Naïve Persons with HIV CALIBRATE</vt:lpstr>
      <vt:lpstr>Lenacapavir in Treatment-Naïve Persons with HIV CALIBRATE: Background</vt:lpstr>
      <vt:lpstr>Lenacapavir in Treatment-Naïve Persons with HIV CALIBRATE: Background</vt:lpstr>
      <vt:lpstr>Lenacapavir in Treatment-Naïve Persons with HIV CALIBRATE: Results</vt:lpstr>
      <vt:lpstr>Lenacapavir in Treatment-Naïve Persons with HIV CALIBRATE: Results</vt:lpstr>
      <vt:lpstr>Lenacapavir in Treatment-Naïve Persons with HIV CALIBRATE: Results</vt:lpstr>
      <vt:lpstr>Lenacapavir in Treatment-Naïve Persons with HIV CALIBRATE: Resistance</vt:lpstr>
      <vt:lpstr>Lenacapavir in Treatment-Naïve Persons with HIV CALIBRATE Study: Results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2343</cp:revision>
  <cp:lastPrinted>2008-02-05T14:34:24Z</cp:lastPrinted>
  <dcterms:created xsi:type="dcterms:W3CDTF">2010-11-28T05:36:22Z</dcterms:created>
  <dcterms:modified xsi:type="dcterms:W3CDTF">2022-12-29T06:44:54Z</dcterms:modified>
</cp:coreProperties>
</file>