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48"/>
  </p:notesMasterIdLst>
  <p:handoutMasterIdLst>
    <p:handoutMasterId r:id="rId49"/>
  </p:handoutMasterIdLst>
  <p:sldIdLst>
    <p:sldId id="1114" r:id="rId2"/>
    <p:sldId id="1115" r:id="rId3"/>
    <p:sldId id="1116" r:id="rId4"/>
    <p:sldId id="1117" r:id="rId5"/>
    <p:sldId id="1118" r:id="rId6"/>
    <p:sldId id="1119" r:id="rId7"/>
    <p:sldId id="1120" r:id="rId8"/>
    <p:sldId id="1121" r:id="rId9"/>
    <p:sldId id="1122" r:id="rId10"/>
    <p:sldId id="1123" r:id="rId11"/>
    <p:sldId id="1124" r:id="rId12"/>
    <p:sldId id="1125" r:id="rId13"/>
    <p:sldId id="1126" r:id="rId14"/>
    <p:sldId id="1127" r:id="rId15"/>
    <p:sldId id="1128" r:id="rId16"/>
    <p:sldId id="1166" r:id="rId17"/>
    <p:sldId id="1167" r:id="rId18"/>
    <p:sldId id="1168" r:id="rId19"/>
    <p:sldId id="1169" r:id="rId20"/>
    <p:sldId id="1170" r:id="rId21"/>
    <p:sldId id="1171" r:id="rId22"/>
    <p:sldId id="1172" r:id="rId23"/>
    <p:sldId id="1173" r:id="rId24"/>
    <p:sldId id="1137" r:id="rId25"/>
    <p:sldId id="1138" r:id="rId26"/>
    <p:sldId id="1139" r:id="rId27"/>
    <p:sldId id="1174" r:id="rId28"/>
    <p:sldId id="1141" r:id="rId29"/>
    <p:sldId id="1142" r:id="rId30"/>
    <p:sldId id="1332" r:id="rId31"/>
    <p:sldId id="1143" r:id="rId32"/>
    <p:sldId id="1144" r:id="rId33"/>
    <p:sldId id="1145" r:id="rId34"/>
    <p:sldId id="1146" r:id="rId35"/>
    <p:sldId id="1147" r:id="rId36"/>
    <p:sldId id="1148" r:id="rId37"/>
    <p:sldId id="1149" r:id="rId38"/>
    <p:sldId id="1150" r:id="rId39"/>
    <p:sldId id="1151" r:id="rId40"/>
    <p:sldId id="1152" r:id="rId41"/>
    <p:sldId id="1153" r:id="rId42"/>
    <p:sldId id="1154" r:id="rId43"/>
    <p:sldId id="1155" r:id="rId44"/>
    <p:sldId id="1156" r:id="rId45"/>
    <p:sldId id="1157" r:id="rId46"/>
    <p:sldId id="1165" r:id="rId47"/>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17F"/>
    <a:srgbClr val="543D5F"/>
    <a:srgbClr val="005EA2"/>
    <a:srgbClr val="608835"/>
    <a:srgbClr val="7F6000"/>
    <a:srgbClr val="9A76AD"/>
    <a:srgbClr val="D09FEA"/>
    <a:srgbClr val="8E68A2"/>
    <a:srgbClr val="B78CCC"/>
    <a:srgbClr val="715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94807" autoAdjust="0"/>
  </p:normalViewPr>
  <p:slideViewPr>
    <p:cSldViewPr snapToGrid="0" showGuides="1">
      <p:cViewPr varScale="1">
        <p:scale>
          <a:sx n="160" d="100"/>
          <a:sy n="160" d="100"/>
        </p:scale>
        <p:origin x="584"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Elvitegravir-Cobicistat-TDF-FTC</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Sheet1!$B$2:$B$4</c:f>
              <c:numCache>
                <c:formatCode>0</c:formatCode>
                <c:ptCount val="3"/>
                <c:pt idx="0">
                  <c:v>88</c:v>
                </c:pt>
                <c:pt idx="1">
                  <c:v>90</c:v>
                </c:pt>
                <c:pt idx="2">
                  <c:v>84</c:v>
                </c:pt>
              </c:numCache>
            </c:numRef>
          </c:val>
          <c:extLst>
            <c:ext xmlns:c16="http://schemas.microsoft.com/office/drawing/2014/chart" uri="{C3380CC4-5D6E-409C-BE32-E72D297353CC}">
              <c16:uniqueId val="{00000000-93F3-E24C-9B25-B3FA851D24B8}"/>
            </c:ext>
          </c:extLst>
        </c:ser>
        <c:ser>
          <c:idx val="1"/>
          <c:order val="1"/>
          <c:tx>
            <c:strRef>
              <c:f>Sheet1!$C$1</c:f>
              <c:strCache>
                <c:ptCount val="1"/>
                <c:pt idx="0">
                  <c:v>Efavirenz-TDF-FTC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93F3-E24C-9B25-B3FA851D24B8}"/>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Sheet1!$C$2:$C$4</c:f>
              <c:numCache>
                <c:formatCode>0</c:formatCode>
                <c:ptCount val="3"/>
                <c:pt idx="0">
                  <c:v>84</c:v>
                </c:pt>
                <c:pt idx="1">
                  <c:v>85</c:v>
                </c:pt>
                <c:pt idx="2">
                  <c:v>82</c:v>
                </c:pt>
              </c:numCache>
            </c:numRef>
          </c:val>
          <c:extLst>
            <c:ext xmlns:c16="http://schemas.microsoft.com/office/drawing/2014/chart" uri="{C3380CC4-5D6E-409C-BE32-E72D297353CC}">
              <c16:uniqueId val="{00000002-93F3-E24C-9B25-B3FA851D24B8}"/>
            </c:ext>
          </c:extLst>
        </c:ser>
        <c:dLbls>
          <c:showLegendKey val="0"/>
          <c:showVal val="1"/>
          <c:showCatName val="0"/>
          <c:showSerName val="0"/>
          <c:showPercent val="0"/>
          <c:showBubbleSize val="0"/>
        </c:dLbls>
        <c:gapWidth val="110"/>
        <c:axId val="-2041962840"/>
        <c:axId val="-2041646744"/>
      </c:barChart>
      <c:catAx>
        <c:axId val="-2041962840"/>
        <c:scaling>
          <c:orientation val="minMax"/>
        </c:scaling>
        <c:delete val="0"/>
        <c:axPos val="b"/>
        <c:title>
          <c:tx>
            <c:rich>
              <a:bodyPr/>
              <a:lstStyle/>
              <a:p>
                <a:pPr>
                  <a:defRPr b="0"/>
                </a:pPr>
                <a:r>
                  <a:rPr lang="en-US" b="0" dirty="0"/>
                  <a:t>Baseline HIV RNA </a:t>
                </a:r>
              </a:p>
            </c:rich>
          </c:tx>
          <c:layout>
            <c:manualLayout>
              <c:xMode val="edge"/>
              <c:yMode val="edge"/>
              <c:x val="0.5923349859045397"/>
              <c:y val="0.91691212209584927"/>
            </c:manualLayout>
          </c:layout>
          <c:overlay val="0"/>
        </c:title>
        <c:numFmt formatCode="General" sourceLinked="0"/>
        <c:majorTickMark val="out"/>
        <c:minorTickMark val="none"/>
        <c:tickLblPos val="nextTo"/>
        <c:spPr>
          <a:ln w="6350">
            <a:solidFill>
              <a:srgbClr val="000000"/>
            </a:solidFill>
          </a:ln>
        </c:spPr>
        <c:txPr>
          <a:bodyPr/>
          <a:lstStyle/>
          <a:p>
            <a:pPr>
              <a:defRPr sz="1200"/>
            </a:pPr>
            <a:endParaRPr lang="en-US"/>
          </a:p>
        </c:txPr>
        <c:crossAx val="-2041646744"/>
        <c:crosses val="autoZero"/>
        <c:auto val="1"/>
        <c:lblAlgn val="ctr"/>
        <c:lblOffset val="1"/>
        <c:tickLblSkip val="1"/>
        <c:tickMarkSkip val="1"/>
        <c:noMultiLvlLbl val="0"/>
      </c:catAx>
      <c:valAx>
        <c:axId val="-204164674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2.1604938271604937E-2"/>
              <c:y val="0.1136803591833665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419628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721699718090801"/>
          <c:y val="1.49179233951688E-2"/>
          <c:w val="0.75365072421502899"/>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8483036842599"/>
          <c:y val="0.11299905907987901"/>
          <c:w val="0.83341500763116005"/>
          <c:h val="0.78886099143267496"/>
        </c:manualLayout>
      </c:layout>
      <c:barChart>
        <c:barDir val="col"/>
        <c:grouping val="clustered"/>
        <c:varyColors val="0"/>
        <c:ser>
          <c:idx val="0"/>
          <c:order val="0"/>
          <c:tx>
            <c:strRef>
              <c:f>Sheet1!$B$1</c:f>
              <c:strCache>
                <c:ptCount val="1"/>
                <c:pt idx="0">
                  <c:v>EVG-COBI-TDF-FTC (Switch)</c:v>
                </c:pt>
              </c:strCache>
            </c:strRef>
          </c:tx>
          <c:spPr>
            <a:gradFill>
              <a:gsLst>
                <a:gs pos="0">
                  <a:srgbClr val="715380"/>
                </a:gs>
                <a:gs pos="97000">
                  <a:srgbClr val="B78CCC"/>
                </a:gs>
              </a:gsLst>
              <a:lin ang="0" scaled="0"/>
            </a:gradFill>
            <a:ln w="12700">
              <a:noFill/>
            </a:ln>
            <a:effectLst/>
            <a:scene3d>
              <a:camera prst="orthographicFront"/>
              <a:lightRig rig="threePt" dir="t"/>
            </a:scene3d>
            <a:sp3d>
              <a:bevelT w="38100" h="38100"/>
            </a:sp3d>
          </c:spPr>
          <c:invertIfNegative val="0"/>
          <c:dLbls>
            <c:dLbl>
              <c:idx val="0"/>
              <c:spPr>
                <a:solidFill>
                  <a:sysClr val="window" lastClr="FFFFFF">
                    <a:alpha val="50000"/>
                  </a:sysClr>
                </a:solidFill>
              </c:spPr>
              <c:txPr>
                <a:bodyPr/>
                <a:lstStyle/>
                <a:p>
                  <a:pPr>
                    <a:defRPr sz="10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AB-FA49-87DF-7C3D840ACAE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No Virologic Data</c:v>
                </c:pt>
              </c:strCache>
            </c:strRef>
          </c:cat>
          <c:val>
            <c:numRef>
              <c:f>Sheet1!$B$2:$B$3</c:f>
              <c:numCache>
                <c:formatCode>0</c:formatCode>
                <c:ptCount val="2"/>
                <c:pt idx="0">
                  <c:v>93</c:v>
                </c:pt>
                <c:pt idx="1">
                  <c:v>6</c:v>
                </c:pt>
              </c:numCache>
            </c:numRef>
          </c:val>
          <c:extLst>
            <c:ext xmlns:c16="http://schemas.microsoft.com/office/drawing/2014/chart" uri="{C3380CC4-5D6E-409C-BE32-E72D297353CC}">
              <c16:uniqueId val="{00000001-B9AB-FA49-87DF-7C3D840ACAE7}"/>
            </c:ext>
          </c:extLst>
        </c:ser>
        <c:ser>
          <c:idx val="1"/>
          <c:order val="1"/>
          <c:tx>
            <c:strRef>
              <c:f>Sheet1!$C$1</c:f>
              <c:strCache>
                <c:ptCount val="1"/>
                <c:pt idx="0">
                  <c:v>NNRTI + TDF-FTC (No switch)</c:v>
                </c:pt>
              </c:strCache>
            </c:strRef>
          </c:tx>
          <c:spPr>
            <a:gradFill>
              <a:gsLst>
                <a:gs pos="0">
                  <a:srgbClr val="5B6F7F"/>
                </a:gs>
                <a:gs pos="100000">
                  <a:srgbClr val="8AA8C2"/>
                </a:gs>
              </a:gsLst>
              <a:lin ang="0" scaled="0"/>
            </a:gradFill>
            <a:ln w="12700">
              <a:noFill/>
            </a:ln>
            <a:effectLst/>
            <a:scene3d>
              <a:camera prst="orthographicFront"/>
              <a:lightRig rig="threePt" dir="t"/>
            </a:scene3d>
            <a:sp3d>
              <a:bevelT w="38100" h="38100"/>
            </a:sp3d>
          </c:spPr>
          <c:invertIfNegative val="0"/>
          <c:dLbls>
            <c:dLbl>
              <c:idx val="0"/>
              <c:spPr>
                <a:solidFill>
                  <a:sysClr val="window" lastClr="FFFFFF">
                    <a:alpha val="50000"/>
                  </a:sysClr>
                </a:solidFill>
              </c:spPr>
              <c:txPr>
                <a:bodyPr/>
                <a:lstStyle/>
                <a:p>
                  <a:pPr>
                    <a:defRPr sz="10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AB-FA49-87DF-7C3D840ACAE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No Virologic Data</c:v>
                </c:pt>
              </c:strCache>
            </c:strRef>
          </c:cat>
          <c:val>
            <c:numRef>
              <c:f>Sheet1!$C$2:$C$3</c:f>
              <c:numCache>
                <c:formatCode>0</c:formatCode>
                <c:ptCount val="2"/>
                <c:pt idx="0">
                  <c:v>88</c:v>
                </c:pt>
                <c:pt idx="1">
                  <c:v>11</c:v>
                </c:pt>
              </c:numCache>
            </c:numRef>
          </c:val>
          <c:extLst>
            <c:ext xmlns:c16="http://schemas.microsoft.com/office/drawing/2014/chart" uri="{C3380CC4-5D6E-409C-BE32-E72D297353CC}">
              <c16:uniqueId val="{00000003-B9AB-FA49-87DF-7C3D840ACAE7}"/>
            </c:ext>
          </c:extLst>
        </c:ser>
        <c:dLbls>
          <c:showLegendKey val="0"/>
          <c:showVal val="1"/>
          <c:showCatName val="0"/>
          <c:showSerName val="0"/>
          <c:showPercent val="0"/>
          <c:showBubbleSize val="0"/>
        </c:dLbls>
        <c:gapWidth val="110"/>
        <c:axId val="-861028536"/>
        <c:axId val="-861025208"/>
      </c:barChart>
      <c:catAx>
        <c:axId val="-8610285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861025208"/>
        <c:crosses val="autoZero"/>
        <c:auto val="1"/>
        <c:lblAlgn val="ctr"/>
        <c:lblOffset val="1"/>
        <c:tickLblSkip val="1"/>
        <c:tickMarkSkip val="1"/>
        <c:noMultiLvlLbl val="0"/>
      </c:catAx>
      <c:valAx>
        <c:axId val="-861025208"/>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Virologic Response (%)</a:t>
                </a:r>
              </a:p>
            </c:rich>
          </c:tx>
          <c:layout>
            <c:manualLayout>
              <c:xMode val="edge"/>
              <c:yMode val="edge"/>
              <c:x val="8.3136482939632547E-3"/>
              <c:y val="0.1655162462331097"/>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8610285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4819529503256535"/>
          <c:y val="1.7725604739756201E-3"/>
          <c:w val="0.71349312238747942"/>
          <c:h val="0.10001670798094682"/>
        </c:manualLayout>
      </c:layout>
      <c:overlay val="0"/>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878797989234401"/>
          <c:w val="0.82601761556664899"/>
          <c:h val="0.74694203478802401"/>
        </c:manualLayout>
      </c:layout>
      <c:barChart>
        <c:barDir val="col"/>
        <c:grouping val="clustered"/>
        <c:varyColors val="0"/>
        <c:ser>
          <c:idx val="0"/>
          <c:order val="0"/>
          <c:tx>
            <c:strRef>
              <c:f>Sheet1!$B$1</c:f>
              <c:strCache>
                <c:ptCount val="1"/>
                <c:pt idx="0">
                  <c:v>EVG-COBI-TDF-FTC (Switch)</c:v>
                </c:pt>
              </c:strCache>
            </c:strRef>
          </c:tx>
          <c:spPr>
            <a:gradFill>
              <a:gsLst>
                <a:gs pos="0">
                  <a:srgbClr val="715380"/>
                </a:gs>
                <a:gs pos="97000">
                  <a:srgbClr val="B78CCC"/>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Efavirenz</c:v>
                </c:pt>
                <c:pt idx="1">
                  <c:v>Nevirapine or Rilpivirine</c:v>
                </c:pt>
              </c:strCache>
            </c:strRef>
          </c:cat>
          <c:val>
            <c:numRef>
              <c:f>Sheet1!$B$2:$B$3</c:f>
              <c:numCache>
                <c:formatCode>0</c:formatCode>
                <c:ptCount val="2"/>
                <c:pt idx="0">
                  <c:v>93</c:v>
                </c:pt>
                <c:pt idx="1">
                  <c:v>97</c:v>
                </c:pt>
              </c:numCache>
            </c:numRef>
          </c:val>
          <c:extLst>
            <c:ext xmlns:c16="http://schemas.microsoft.com/office/drawing/2014/chart" uri="{C3380CC4-5D6E-409C-BE32-E72D297353CC}">
              <c16:uniqueId val="{00000000-9F1C-9A42-86AF-FC62C0ADAFD1}"/>
            </c:ext>
          </c:extLst>
        </c:ser>
        <c:ser>
          <c:idx val="1"/>
          <c:order val="1"/>
          <c:tx>
            <c:strRef>
              <c:f>Sheet1!$C$1</c:f>
              <c:strCache>
                <c:ptCount val="1"/>
                <c:pt idx="0">
                  <c:v>NNRTI + TDF-FTC (No switch)</c:v>
                </c:pt>
              </c:strCache>
            </c:strRef>
          </c:tx>
          <c:spPr>
            <a:gradFill>
              <a:gsLst>
                <a:gs pos="0">
                  <a:srgbClr val="5B6F7F"/>
                </a:gs>
                <a:gs pos="100000">
                  <a:srgbClr val="8AA8C2"/>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9F1C-9A42-86AF-FC62C0ADAFD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Efavirenz</c:v>
                </c:pt>
                <c:pt idx="1">
                  <c:v>Nevirapine or Rilpivirine</c:v>
                </c:pt>
              </c:strCache>
            </c:strRef>
          </c:cat>
          <c:val>
            <c:numRef>
              <c:f>Sheet1!$C$2:$C$3</c:f>
              <c:numCache>
                <c:formatCode>0</c:formatCode>
                <c:ptCount val="2"/>
                <c:pt idx="0">
                  <c:v>86</c:v>
                </c:pt>
                <c:pt idx="1">
                  <c:v>95</c:v>
                </c:pt>
              </c:numCache>
            </c:numRef>
          </c:val>
          <c:extLst>
            <c:ext xmlns:c16="http://schemas.microsoft.com/office/drawing/2014/chart" uri="{C3380CC4-5D6E-409C-BE32-E72D297353CC}">
              <c16:uniqueId val="{00000002-9F1C-9A42-86AF-FC62C0ADAFD1}"/>
            </c:ext>
          </c:extLst>
        </c:ser>
        <c:dLbls>
          <c:showLegendKey val="0"/>
          <c:showVal val="1"/>
          <c:showCatName val="0"/>
          <c:showSerName val="0"/>
          <c:showPercent val="0"/>
          <c:showBubbleSize val="0"/>
        </c:dLbls>
        <c:gapWidth val="110"/>
        <c:axId val="-860931640"/>
        <c:axId val="-860928360"/>
      </c:barChart>
      <c:catAx>
        <c:axId val="-860931640"/>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400"/>
            </a:pPr>
            <a:endParaRPr lang="en-US"/>
          </a:p>
        </c:txPr>
        <c:crossAx val="-860928360"/>
        <c:crosses val="autoZero"/>
        <c:auto val="1"/>
        <c:lblAlgn val="ctr"/>
        <c:lblOffset val="1"/>
        <c:tickLblSkip val="1"/>
        <c:tickMarkSkip val="1"/>
        <c:noMultiLvlLbl val="0"/>
      </c:catAx>
      <c:valAx>
        <c:axId val="-860928360"/>
        <c:scaling>
          <c:orientation val="minMax"/>
          <c:max val="100"/>
          <c:min val="0"/>
        </c:scaling>
        <c:delete val="0"/>
        <c:axPos val="l"/>
        <c:title>
          <c:tx>
            <c:rich>
              <a:bodyPr/>
              <a:lstStyle/>
              <a:p>
                <a:pPr>
                  <a:defRPr sz="1400" b="1">
                    <a:solidFill>
                      <a:schemeClr val="tx1"/>
                    </a:solidFill>
                  </a:defRPr>
                </a:pPr>
                <a:r>
                  <a:rPr lang="en-US" sz="1400" b="1">
                    <a:solidFill>
                      <a:schemeClr val="tx1"/>
                    </a:solidFill>
                  </a:rPr>
                  <a:t>HIV RNA &lt;50 copies/mL (%)</a:t>
                </a:r>
              </a:p>
            </c:rich>
          </c:tx>
          <c:layout>
            <c:manualLayout>
              <c:xMode val="edge"/>
              <c:yMode val="edge"/>
              <c:x val="1.8462379702537179E-2"/>
              <c:y val="0.1135808544765237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8609316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511822953948899"/>
          <c:y val="9.2682355497793693E-3"/>
          <c:w val="0.83574946313528997"/>
          <c:h val="9.882354933345749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878797989234401"/>
          <c:w val="0.82601761556664899"/>
          <c:h val="0.74694203478802401"/>
        </c:manualLayout>
      </c:layout>
      <c:barChart>
        <c:barDir val="col"/>
        <c:grouping val="clustered"/>
        <c:varyColors val="0"/>
        <c:ser>
          <c:idx val="0"/>
          <c:order val="0"/>
          <c:tx>
            <c:strRef>
              <c:f>Sheet1!$B$1</c:f>
              <c:strCache>
                <c:ptCount val="1"/>
                <c:pt idx="0">
                  <c:v>EVG-COBI-TDF-FTC (Switch)</c:v>
                </c:pt>
              </c:strCache>
            </c:strRef>
          </c:tx>
          <c:spPr>
            <a:gradFill>
              <a:gsLst>
                <a:gs pos="0">
                  <a:srgbClr val="715380"/>
                </a:gs>
                <a:gs pos="97000">
                  <a:srgbClr val="B78CCC"/>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Efavirenz</c:v>
                </c:pt>
                <c:pt idx="2">
                  <c:v>Nevirapine or Rilpivirine</c:v>
                </c:pt>
              </c:strCache>
            </c:strRef>
          </c:cat>
          <c:val>
            <c:numRef>
              <c:f>Sheet1!$B$2:$B$4</c:f>
              <c:numCache>
                <c:formatCode>0</c:formatCode>
                <c:ptCount val="3"/>
                <c:pt idx="0">
                  <c:v>93</c:v>
                </c:pt>
                <c:pt idx="1">
                  <c:v>93</c:v>
                </c:pt>
                <c:pt idx="2">
                  <c:v>97</c:v>
                </c:pt>
              </c:numCache>
            </c:numRef>
          </c:val>
          <c:extLst>
            <c:ext xmlns:c16="http://schemas.microsoft.com/office/drawing/2014/chart" uri="{C3380CC4-5D6E-409C-BE32-E72D297353CC}">
              <c16:uniqueId val="{00000000-A739-1548-8ADB-A303A91072F8}"/>
            </c:ext>
          </c:extLst>
        </c:ser>
        <c:ser>
          <c:idx val="1"/>
          <c:order val="1"/>
          <c:tx>
            <c:strRef>
              <c:f>Sheet1!$C$1</c:f>
              <c:strCache>
                <c:ptCount val="1"/>
                <c:pt idx="0">
                  <c:v>NNRTI + TDF-FTC (No switch)</c:v>
                </c:pt>
              </c:strCache>
            </c:strRef>
          </c:tx>
          <c:spPr>
            <a:gradFill>
              <a:gsLst>
                <a:gs pos="0">
                  <a:srgbClr val="5B6F7F"/>
                </a:gs>
                <a:gs pos="100000">
                  <a:srgbClr val="8AA8C2"/>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739-1548-8ADB-A303A91072F8}"/>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Efavirenz</c:v>
                </c:pt>
                <c:pt idx="2">
                  <c:v>Nevirapine or Rilpivirine</c:v>
                </c:pt>
              </c:strCache>
            </c:strRef>
          </c:cat>
          <c:val>
            <c:numRef>
              <c:f>Sheet1!$C$2:$C$4</c:f>
              <c:numCache>
                <c:formatCode>0</c:formatCode>
                <c:ptCount val="3"/>
                <c:pt idx="0">
                  <c:v>88</c:v>
                </c:pt>
                <c:pt idx="1">
                  <c:v>86</c:v>
                </c:pt>
                <c:pt idx="2">
                  <c:v>95</c:v>
                </c:pt>
              </c:numCache>
            </c:numRef>
          </c:val>
          <c:extLst>
            <c:ext xmlns:c16="http://schemas.microsoft.com/office/drawing/2014/chart" uri="{C3380CC4-5D6E-409C-BE32-E72D297353CC}">
              <c16:uniqueId val="{00000002-A739-1548-8ADB-A303A91072F8}"/>
            </c:ext>
          </c:extLst>
        </c:ser>
        <c:dLbls>
          <c:showLegendKey val="0"/>
          <c:showVal val="1"/>
          <c:showCatName val="0"/>
          <c:showSerName val="0"/>
          <c:showPercent val="0"/>
          <c:showBubbleSize val="0"/>
        </c:dLbls>
        <c:gapWidth val="110"/>
        <c:axId val="-861916440"/>
        <c:axId val="-2064589512"/>
      </c:barChart>
      <c:catAx>
        <c:axId val="-861916440"/>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400"/>
            </a:pPr>
            <a:endParaRPr lang="en-US"/>
          </a:p>
        </c:txPr>
        <c:crossAx val="-2064589512"/>
        <c:crosses val="autoZero"/>
        <c:auto val="1"/>
        <c:lblAlgn val="ctr"/>
        <c:lblOffset val="1"/>
        <c:tickLblSkip val="1"/>
        <c:tickMarkSkip val="1"/>
        <c:noMultiLvlLbl val="0"/>
      </c:catAx>
      <c:valAx>
        <c:axId val="-2064589512"/>
        <c:scaling>
          <c:orientation val="minMax"/>
          <c:max val="100"/>
          <c:min val="0"/>
        </c:scaling>
        <c:delete val="0"/>
        <c:axPos val="l"/>
        <c:title>
          <c:tx>
            <c:rich>
              <a:bodyPr/>
              <a:lstStyle/>
              <a:p>
                <a:pPr>
                  <a:defRPr sz="1400" b="1"/>
                </a:pPr>
                <a:r>
                  <a:rPr lang="en-US" sz="1400" b="1" dirty="0"/>
                  <a:t>HIV RNA &lt;50 copies/mL (%)</a:t>
                </a:r>
              </a:p>
            </c:rich>
          </c:tx>
          <c:layout>
            <c:manualLayout>
              <c:xMode val="edge"/>
              <c:yMode val="edge"/>
              <c:x val="2.0061728395061727E-2"/>
              <c:y val="0.1135808544765237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8619164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511822953948899"/>
          <c:y val="9.2682355497793693E-3"/>
          <c:w val="0.83574946313528997"/>
          <c:h val="9.882354933345749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3.0508474576271202E-2"/>
          <c:w val="0.82601761556664899"/>
          <c:h val="0.87297924564984919"/>
        </c:manualLayout>
      </c:layout>
      <c:barChart>
        <c:barDir val="col"/>
        <c:grouping val="clustered"/>
        <c:varyColors val="0"/>
        <c:ser>
          <c:idx val="0"/>
          <c:order val="0"/>
          <c:tx>
            <c:strRef>
              <c:f>Sheet1!$B$1</c:f>
              <c:strCache>
                <c:ptCount val="1"/>
                <c:pt idx="0">
                  <c:v>EVG-COBI-FTC-TDF</c:v>
                </c:pt>
              </c:strCache>
            </c:strRef>
          </c:tx>
          <c:spPr>
            <a:gradFill>
              <a:gsLst>
                <a:gs pos="0">
                  <a:srgbClr val="5B6F7F"/>
                </a:gs>
                <a:gs pos="100000">
                  <a:srgbClr val="8AA8C2"/>
                </a:gs>
              </a:gsLst>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0">
                    <a:srgbClr val="8E68A2"/>
                  </a:gs>
                  <a:gs pos="99000">
                    <a:srgbClr val="D09FE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C91-8347-99C5-178E5C9A125F}"/>
              </c:ext>
            </c:extLst>
          </c:dPt>
          <c:dPt>
            <c:idx val="1"/>
            <c:invertIfNegative val="0"/>
            <c:bubble3D val="0"/>
            <c:spPr>
              <a:gradFill>
                <a:gsLst>
                  <a:gs pos="0">
                    <a:srgbClr val="715380"/>
                  </a:gs>
                  <a:gs pos="99000">
                    <a:srgbClr val="B78CCC"/>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C91-8347-99C5-178E5C9A125F}"/>
              </c:ext>
            </c:extLst>
          </c:dPt>
          <c:dPt>
            <c:idx val="2"/>
            <c:invertIfNegative val="0"/>
            <c:bubble3D val="0"/>
            <c:spPr>
              <a:gradFill>
                <a:gsLst>
                  <a:gs pos="1000">
                    <a:srgbClr val="543D5F"/>
                  </a:gs>
                  <a:gs pos="99000">
                    <a:srgbClr val="9A76AD"/>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7C91-8347-99C5-178E5C9A125F}"/>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Sheet1!$A$2:$A$4</c:f>
              <c:strCache>
                <c:ptCount val="3"/>
                <c:pt idx="0">
                  <c:v>Week 12</c:v>
                </c:pt>
                <c:pt idx="1">
                  <c:v>Week 24</c:v>
                </c:pt>
                <c:pt idx="2">
                  <c:v>Week 48</c:v>
                </c:pt>
              </c:strCache>
            </c:strRef>
          </c:cat>
          <c:val>
            <c:numRef>
              <c:f>Sheet1!$B$2:$B$4</c:f>
              <c:numCache>
                <c:formatCode>0</c:formatCode>
                <c:ptCount val="3"/>
                <c:pt idx="0">
                  <c:v>100</c:v>
                </c:pt>
                <c:pt idx="1">
                  <c:v>100</c:v>
                </c:pt>
                <c:pt idx="2">
                  <c:v>100</c:v>
                </c:pt>
              </c:numCache>
            </c:numRef>
          </c:val>
          <c:extLst>
            <c:ext xmlns:c16="http://schemas.microsoft.com/office/drawing/2014/chart" uri="{C3380CC4-5D6E-409C-BE32-E72D297353CC}">
              <c16:uniqueId val="{00000007-7C91-8347-99C5-178E5C9A125F}"/>
            </c:ext>
          </c:extLst>
        </c:ser>
        <c:dLbls>
          <c:showLegendKey val="0"/>
          <c:showVal val="1"/>
          <c:showCatName val="0"/>
          <c:showSerName val="0"/>
          <c:showPercent val="0"/>
          <c:showBubbleSize val="0"/>
        </c:dLbls>
        <c:gapWidth val="80"/>
        <c:axId val="-2020691336"/>
        <c:axId val="2090811160"/>
      </c:barChart>
      <c:catAx>
        <c:axId val="-2020691336"/>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90811160"/>
        <c:crosses val="autoZero"/>
        <c:auto val="1"/>
        <c:lblAlgn val="ctr"/>
        <c:lblOffset val="1"/>
        <c:tickLblSkip val="1"/>
        <c:tickMarkSkip val="1"/>
        <c:noMultiLvlLbl val="0"/>
      </c:catAx>
      <c:valAx>
        <c:axId val="2090811160"/>
        <c:scaling>
          <c:orientation val="minMax"/>
          <c:max val="100"/>
          <c:min val="0"/>
        </c:scaling>
        <c:delete val="0"/>
        <c:axPos val="l"/>
        <c:title>
          <c:tx>
            <c:rich>
              <a:bodyPr/>
              <a:lstStyle/>
              <a:p>
                <a:pPr>
                  <a:defRPr sz="1400" b="1"/>
                </a:pPr>
                <a:r>
                  <a:rPr lang="en-US" sz="1400" b="1" dirty="0"/>
                  <a:t>HIV RNA &lt;50 copies/mL (%)</a:t>
                </a:r>
              </a:p>
            </c:rich>
          </c:tx>
          <c:layout>
            <c:manualLayout>
              <c:xMode val="edge"/>
              <c:yMode val="edge"/>
              <c:x val="1.8662766453258799E-2"/>
              <c:y val="7.6164642555273804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206913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Elvitegravir-Cobicistat-TDF-FTC</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90</c:v>
                </c:pt>
                <c:pt idx="1">
                  <c:v>93</c:v>
                </c:pt>
                <c:pt idx="2">
                  <c:v>85</c:v>
                </c:pt>
              </c:numCache>
            </c:numRef>
          </c:val>
          <c:extLst>
            <c:ext xmlns:c16="http://schemas.microsoft.com/office/drawing/2014/chart" uri="{C3380CC4-5D6E-409C-BE32-E72D297353CC}">
              <c16:uniqueId val="{00000000-CCDB-1347-AEF2-DB43F30B9B26}"/>
            </c:ext>
          </c:extLst>
        </c:ser>
        <c:ser>
          <c:idx val="1"/>
          <c:order val="1"/>
          <c:tx>
            <c:strRef>
              <c:f>Sheet1!$C$1</c:f>
              <c:strCache>
                <c:ptCount val="1"/>
                <c:pt idx="0">
                  <c:v>Atazanavir + Ritonavir + TDF-FTC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CCDB-1347-AEF2-DB43F30B9B26}"/>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87</c:v>
                </c:pt>
                <c:pt idx="1">
                  <c:v>90</c:v>
                </c:pt>
                <c:pt idx="2">
                  <c:v>82</c:v>
                </c:pt>
              </c:numCache>
            </c:numRef>
          </c:val>
          <c:extLst>
            <c:ext xmlns:c16="http://schemas.microsoft.com/office/drawing/2014/chart" uri="{C3380CC4-5D6E-409C-BE32-E72D297353CC}">
              <c16:uniqueId val="{00000002-CCDB-1347-AEF2-DB43F30B9B26}"/>
            </c:ext>
          </c:extLst>
        </c:ser>
        <c:dLbls>
          <c:showLegendKey val="0"/>
          <c:showVal val="1"/>
          <c:showCatName val="0"/>
          <c:showSerName val="0"/>
          <c:showPercent val="0"/>
          <c:showBubbleSize val="0"/>
        </c:dLbls>
        <c:gapWidth val="110"/>
        <c:axId val="-2042380424"/>
        <c:axId val="-2042416984"/>
      </c:barChart>
      <c:catAx>
        <c:axId val="-2042380424"/>
        <c:scaling>
          <c:orientation val="minMax"/>
        </c:scaling>
        <c:delete val="0"/>
        <c:axPos val="b"/>
        <c:title>
          <c:tx>
            <c:rich>
              <a:bodyPr/>
              <a:lstStyle/>
              <a:p>
                <a:pPr>
                  <a:defRPr b="0"/>
                </a:pPr>
                <a:r>
                  <a:rPr lang="en-US" b="0" dirty="0"/>
                  <a:t>Baseline HIV RNA </a:t>
                </a:r>
              </a:p>
            </c:rich>
          </c:tx>
          <c:layout>
            <c:manualLayout>
              <c:xMode val="edge"/>
              <c:yMode val="edge"/>
              <c:x val="0.59233498590454003"/>
              <c:y val="0.911262289247742"/>
            </c:manualLayout>
          </c:layout>
          <c:overlay val="0"/>
        </c:title>
        <c:numFmt formatCode="General" sourceLinked="0"/>
        <c:majorTickMark val="out"/>
        <c:minorTickMark val="none"/>
        <c:tickLblPos val="nextTo"/>
        <c:spPr>
          <a:ln w="6350">
            <a:solidFill>
              <a:srgbClr val="000000"/>
            </a:solidFill>
          </a:ln>
        </c:spPr>
        <c:txPr>
          <a:bodyPr/>
          <a:lstStyle/>
          <a:p>
            <a:pPr>
              <a:defRPr sz="1200"/>
            </a:pPr>
            <a:endParaRPr lang="en-US"/>
          </a:p>
        </c:txPr>
        <c:crossAx val="-2042416984"/>
        <c:crosses val="autoZero"/>
        <c:auto val="1"/>
        <c:lblAlgn val="ctr"/>
        <c:lblOffset val="1"/>
        <c:tickLblSkip val="1"/>
        <c:tickMarkSkip val="1"/>
        <c:noMultiLvlLbl val="0"/>
      </c:catAx>
      <c:valAx>
        <c:axId val="-2042416984"/>
        <c:scaling>
          <c:orientation val="minMax"/>
          <c:max val="100"/>
          <c:min val="0"/>
        </c:scaling>
        <c:delete val="0"/>
        <c:axPos val="l"/>
        <c:title>
          <c:tx>
            <c:rich>
              <a:bodyPr/>
              <a:lstStyle/>
              <a:p>
                <a:pPr>
                  <a:defRPr sz="1400" b="1"/>
                </a:pPr>
                <a:r>
                  <a:rPr lang="en-US" sz="1400" b="1"/>
                  <a:t> HIV RNA &lt;50 copies/mL (%)</a:t>
                </a:r>
              </a:p>
            </c:rich>
          </c:tx>
          <c:layout>
            <c:manualLayout>
              <c:xMode val="edge"/>
              <c:yMode val="edge"/>
              <c:x val="2.0061728395061727E-2"/>
              <c:y val="0.1223300646446971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423804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721699718090795"/>
          <c:y val="1.49179233951688E-2"/>
          <c:w val="0.75365072421502866"/>
          <c:h val="8.3515602216389623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EVG-COBI-TAF-FTC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92</c:v>
                </c:pt>
                <c:pt idx="1">
                  <c:v>94</c:v>
                </c:pt>
                <c:pt idx="2">
                  <c:v>87</c:v>
                </c:pt>
              </c:numCache>
            </c:numRef>
          </c:val>
          <c:extLst>
            <c:ext xmlns:c16="http://schemas.microsoft.com/office/drawing/2014/chart" uri="{C3380CC4-5D6E-409C-BE32-E72D297353CC}">
              <c16:uniqueId val="{00000000-ACD6-7F4D-B678-D7872AA213C5}"/>
            </c:ext>
          </c:extLst>
        </c:ser>
        <c:ser>
          <c:idx val="1"/>
          <c:order val="1"/>
          <c:tx>
            <c:strRef>
              <c:f>Sheet1!$C$1</c:f>
              <c:strCache>
                <c:ptCount val="1"/>
                <c:pt idx="0">
                  <c:v>EVG-COBI-TDF-FTC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CD6-7F4D-B678-D7872AA213C5}"/>
              </c:ext>
            </c:extLst>
          </c:dPt>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90</c:v>
                </c:pt>
                <c:pt idx="1">
                  <c:v>91</c:v>
                </c:pt>
                <c:pt idx="2">
                  <c:v>89</c:v>
                </c:pt>
              </c:numCache>
            </c:numRef>
          </c:val>
          <c:extLst>
            <c:ext xmlns:c16="http://schemas.microsoft.com/office/drawing/2014/chart" uri="{C3380CC4-5D6E-409C-BE32-E72D297353CC}">
              <c16:uniqueId val="{00000002-ACD6-7F4D-B678-D7872AA213C5}"/>
            </c:ext>
          </c:extLst>
        </c:ser>
        <c:dLbls>
          <c:showLegendKey val="0"/>
          <c:showVal val="1"/>
          <c:showCatName val="0"/>
          <c:showSerName val="0"/>
          <c:showPercent val="0"/>
          <c:showBubbleSize val="0"/>
        </c:dLbls>
        <c:gapWidth val="110"/>
        <c:axId val="2070816280"/>
        <c:axId val="-2080394616"/>
      </c:barChart>
      <c:catAx>
        <c:axId val="2070816280"/>
        <c:scaling>
          <c:orientation val="minMax"/>
        </c:scaling>
        <c:delete val="0"/>
        <c:axPos val="b"/>
        <c:title>
          <c:tx>
            <c:rich>
              <a:bodyPr/>
              <a:lstStyle/>
              <a:p>
                <a:pPr>
                  <a:defRPr sz="1600" b="0">
                    <a:latin typeface="Arial" panose="020B0604020202020204" pitchFamily="34" charset="0"/>
                    <a:cs typeface="Arial" panose="020B0604020202020204" pitchFamily="34" charset="0"/>
                  </a:defRPr>
                </a:pPr>
                <a:r>
                  <a:rPr lang="en-US" sz="1600" b="0" dirty="0">
                    <a:latin typeface="Arial" panose="020B0604020202020204" pitchFamily="34" charset="0"/>
                    <a:cs typeface="Arial" panose="020B0604020202020204" pitchFamily="34" charset="0"/>
                  </a:rPr>
                  <a:t>Baseline HIV RNA </a:t>
                </a:r>
              </a:p>
            </c:rich>
          </c:tx>
          <c:layout>
            <c:manualLayout>
              <c:xMode val="edge"/>
              <c:yMode val="edge"/>
              <c:x val="0.5923349859045397"/>
              <c:y val="0.91126241845763978"/>
            </c:manualLayout>
          </c:layout>
          <c:overlay val="0"/>
        </c:title>
        <c:numFmt formatCode="General"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0394616"/>
        <c:crosses val="autoZero"/>
        <c:auto val="1"/>
        <c:lblAlgn val="ctr"/>
        <c:lblOffset val="1"/>
        <c:tickLblSkip val="1"/>
        <c:tickMarkSkip val="1"/>
        <c:noMultiLvlLbl val="0"/>
      </c:catAx>
      <c:valAx>
        <c:axId val="-2080394616"/>
        <c:scaling>
          <c:orientation val="minMax"/>
          <c:max val="100"/>
          <c:min val="0"/>
        </c:scaling>
        <c:delete val="0"/>
        <c:axPos val="l"/>
        <c:title>
          <c:tx>
            <c:rich>
              <a:bodyPr/>
              <a:lstStyle/>
              <a:p>
                <a:pPr>
                  <a:defRPr sz="1400" b="1">
                    <a:latin typeface="Arial" panose="020B0604020202020204" pitchFamily="34" charset="0"/>
                    <a:cs typeface="Arial" panose="020B0604020202020204" pitchFamily="34" charset="0"/>
                  </a:defRPr>
                </a:pPr>
                <a:r>
                  <a:rPr lang="en-US" sz="1400" b="1" dirty="0">
                    <a:latin typeface="Arial" panose="020B0604020202020204" pitchFamily="34" charset="0"/>
                    <a:cs typeface="Arial" panose="020B0604020202020204" pitchFamily="34" charset="0"/>
                  </a:rPr>
                  <a:t>HIV RNA &lt;50 copies/mL</a:t>
                </a:r>
                <a:r>
                  <a:rPr lang="en-US" sz="1400" b="1" baseline="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c:rich>
          </c:tx>
          <c:layout>
            <c:manualLayout>
              <c:xMode val="edge"/>
              <c:yMode val="edge"/>
              <c:x val="2.6234567901234566E-2"/>
              <c:y val="0.10289807524059492"/>
            </c:manualLayout>
          </c:layout>
          <c:overlay val="0"/>
        </c:title>
        <c:numFmt formatCode="0" sourceLinked="0"/>
        <c:majorTickMark val="out"/>
        <c:minorTickMark val="none"/>
        <c:tickLblPos val="nextTo"/>
        <c:spPr>
          <a:ln w="6350">
            <a:solidFill>
              <a:srgbClr val="000000"/>
            </a:solidFill>
          </a:ln>
        </c:spPr>
        <c:txPr>
          <a:bodyPr/>
          <a:lstStyle/>
          <a:p>
            <a:pPr>
              <a:defRPr sz="1200">
                <a:solidFill>
                  <a:srgbClr val="000000"/>
                </a:solidFill>
                <a:latin typeface="Arial" panose="020B0604020202020204" pitchFamily="34" charset="0"/>
                <a:cs typeface="Arial" panose="020B0604020202020204" pitchFamily="34" charset="0"/>
              </a:defRPr>
            </a:pPr>
            <a:endParaRPr lang="en-US"/>
          </a:p>
        </c:txPr>
        <c:crossAx val="207081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45626761932536"/>
          <c:y val="1.49179233951688E-2"/>
          <c:w val="0.61630504520268303"/>
          <c:h val="7.1941601049868797E-2"/>
        </c:manualLayout>
      </c:layout>
      <c:overlay val="0"/>
      <c:spPr>
        <a:noFill/>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45212404005055"/>
          <c:y val="0.112754348503047"/>
          <c:w val="0.8144506415864684"/>
          <c:h val="0.83309244183460096"/>
        </c:manualLayout>
      </c:layout>
      <c:barChart>
        <c:barDir val="col"/>
        <c:grouping val="clustered"/>
        <c:varyColors val="0"/>
        <c:ser>
          <c:idx val="0"/>
          <c:order val="0"/>
          <c:tx>
            <c:strRef>
              <c:f>Sheet1!$B$1</c:f>
              <c:strCache>
                <c:ptCount val="1"/>
                <c:pt idx="0">
                  <c:v>Tenofovir alafenamide arm</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0.00</c:formatCode>
                <c:ptCount val="1"/>
                <c:pt idx="0">
                  <c:v>0.08</c:v>
                </c:pt>
              </c:numCache>
            </c:numRef>
          </c:val>
          <c:extLst>
            <c:ext xmlns:c16="http://schemas.microsoft.com/office/drawing/2014/chart" uri="{C3380CC4-5D6E-409C-BE32-E72D297353CC}">
              <c16:uniqueId val="{00000000-83B2-2041-A9B2-D03541FC2AE4}"/>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0.00</c:formatCode>
                <c:ptCount val="1"/>
                <c:pt idx="0">
                  <c:v>0.12</c:v>
                </c:pt>
              </c:numCache>
            </c:numRef>
          </c:val>
          <c:extLst>
            <c:ext xmlns:c16="http://schemas.microsoft.com/office/drawing/2014/chart" uri="{C3380CC4-5D6E-409C-BE32-E72D297353CC}">
              <c16:uniqueId val="{00000001-83B2-2041-A9B2-D03541FC2AE4}"/>
            </c:ext>
          </c:extLst>
        </c:ser>
        <c:dLbls>
          <c:showLegendKey val="0"/>
          <c:showVal val="1"/>
          <c:showCatName val="0"/>
          <c:showSerName val="0"/>
          <c:showPercent val="0"/>
          <c:showBubbleSize val="0"/>
        </c:dLbls>
        <c:gapWidth val="275"/>
        <c:overlap val="-100"/>
        <c:axId val="-2086248424"/>
        <c:axId val="-2081044792"/>
      </c:barChart>
      <c:catAx>
        <c:axId val="-2086248424"/>
        <c:scaling>
          <c:orientation val="minMax"/>
        </c:scaling>
        <c:delete val="1"/>
        <c:axPos val="b"/>
        <c:numFmt formatCode="0%" sourceLinked="1"/>
        <c:majorTickMark val="out"/>
        <c:minorTickMark val="none"/>
        <c:tickLblPos val="low"/>
        <c:crossAx val="-2081044792"/>
        <c:crosses val="autoZero"/>
        <c:auto val="1"/>
        <c:lblAlgn val="ctr"/>
        <c:lblOffset val="1"/>
        <c:tickLblSkip val="1"/>
        <c:tickMarkSkip val="1"/>
        <c:noMultiLvlLbl val="0"/>
      </c:catAx>
      <c:valAx>
        <c:axId val="-2081044792"/>
        <c:scaling>
          <c:orientation val="minMax"/>
          <c:min val="0"/>
        </c:scaling>
        <c:delete val="0"/>
        <c:axPos val="l"/>
        <c:title>
          <c:tx>
            <c:rich>
              <a:bodyPr/>
              <a:lstStyle/>
              <a:p>
                <a:pPr>
                  <a:defRPr sz="1400" b="1">
                    <a:solidFill>
                      <a:schemeClr val="tx1"/>
                    </a:solidFill>
                  </a:defRPr>
                </a:pPr>
                <a:r>
                  <a:rPr lang="en-US" sz="1400" b="1" dirty="0">
                    <a:solidFill>
                      <a:schemeClr val="tx1"/>
                    </a:solidFill>
                  </a:rPr>
                  <a:t>Mean Change in </a:t>
                </a:r>
                <a:br>
                  <a:rPr lang="en-US" sz="1400" b="1" dirty="0">
                    <a:solidFill>
                      <a:schemeClr val="tx1"/>
                    </a:solidFill>
                  </a:rPr>
                </a:br>
                <a:r>
                  <a:rPr lang="en-US" sz="1400" b="1" dirty="0">
                    <a:solidFill>
                      <a:schemeClr val="tx1"/>
                    </a:solidFill>
                  </a:rPr>
                  <a:t>Serum Creatinine (mg/dL)</a:t>
                </a:r>
              </a:p>
            </c:rich>
          </c:tx>
          <c:layout>
            <c:manualLayout>
              <c:xMode val="edge"/>
              <c:yMode val="edge"/>
              <c:x val="2.412790415087003E-2"/>
              <c:y val="0.16793781082404488"/>
            </c:manualLayout>
          </c:layout>
          <c:overlay val="0"/>
        </c:title>
        <c:numFmt formatCode="General" sourceLinked="0"/>
        <c:majorTickMark val="out"/>
        <c:minorTickMark val="none"/>
        <c:tickLblPos val="nextTo"/>
        <c:spPr>
          <a:ln w="6350">
            <a:solidFill>
              <a:schemeClr val="tx1"/>
            </a:solidFill>
          </a:ln>
        </c:spPr>
        <c:txPr>
          <a:bodyPr/>
          <a:lstStyle/>
          <a:p>
            <a:pPr>
              <a:defRPr sz="1200"/>
            </a:pPr>
            <a:endParaRPr lang="en-US"/>
          </a:p>
        </c:txPr>
        <c:crossAx val="-2086248424"/>
        <c:crosses val="autoZero"/>
        <c:crossBetween val="between"/>
        <c:majorUnit val="0.05"/>
        <c:minorUnit val="5.0000000000000001E-3"/>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001531058617674"/>
          <c:y val="1.41723640686157E-2"/>
          <c:w val="0.6824770341207349"/>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2690788651418572"/>
          <c:w val="0.81928149606299205"/>
          <c:h val="0.79684789401324829"/>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3"/>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c:formatCode>
                <c:ptCount val="4"/>
                <c:pt idx="0">
                  <c:v>-3</c:v>
                </c:pt>
                <c:pt idx="1">
                  <c:v>-5</c:v>
                </c:pt>
                <c:pt idx="2">
                  <c:v>9</c:v>
                </c:pt>
                <c:pt idx="3">
                  <c:v>-32</c:v>
                </c:pt>
              </c:numCache>
            </c:numRef>
          </c:val>
          <c:extLst>
            <c:ext xmlns:c16="http://schemas.microsoft.com/office/drawing/2014/chart" uri="{C3380CC4-5D6E-409C-BE32-E72D297353CC}">
              <c16:uniqueId val="{00000000-F5D4-B546-97A3-A2DA019711C2}"/>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2"/>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c:formatCode>
                <c:ptCount val="4"/>
                <c:pt idx="0">
                  <c:v>20</c:v>
                </c:pt>
                <c:pt idx="1">
                  <c:v>7</c:v>
                </c:pt>
                <c:pt idx="2">
                  <c:v>51</c:v>
                </c:pt>
                <c:pt idx="3">
                  <c:v>24</c:v>
                </c:pt>
              </c:numCache>
            </c:numRef>
          </c:val>
          <c:extLst>
            <c:ext xmlns:c16="http://schemas.microsoft.com/office/drawing/2014/chart" uri="{C3380CC4-5D6E-409C-BE32-E72D297353CC}">
              <c16:uniqueId val="{00000001-F5D4-B546-97A3-A2DA019711C2}"/>
            </c:ext>
          </c:extLst>
        </c:ser>
        <c:dLbls>
          <c:showLegendKey val="0"/>
          <c:showVal val="1"/>
          <c:showCatName val="0"/>
          <c:showSerName val="0"/>
          <c:showPercent val="0"/>
          <c:showBubbleSize val="0"/>
        </c:dLbls>
        <c:gapWidth val="125"/>
        <c:axId val="-2080799544"/>
        <c:axId val="-2043507352"/>
      </c:barChart>
      <c:catAx>
        <c:axId val="-208079954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43507352"/>
        <c:crosses val="autoZero"/>
        <c:auto val="1"/>
        <c:lblAlgn val="ctr"/>
        <c:lblOffset val="1"/>
        <c:tickLblSkip val="1"/>
        <c:tickMarkSkip val="1"/>
        <c:noMultiLvlLbl val="0"/>
      </c:catAx>
      <c:valAx>
        <c:axId val="-2043507352"/>
        <c:scaling>
          <c:orientation val="minMax"/>
          <c:max val="75"/>
          <c:min val="-50"/>
        </c:scaling>
        <c:delete val="0"/>
        <c:axPos val="l"/>
        <c:title>
          <c:tx>
            <c:rich>
              <a:bodyPr/>
              <a:lstStyle/>
              <a:p>
                <a:pPr>
                  <a:defRPr sz="1400" b="1">
                    <a:solidFill>
                      <a:schemeClr val="tx1"/>
                    </a:solidFill>
                  </a:defRPr>
                </a:pPr>
                <a:r>
                  <a:rPr lang="en-US" sz="1400" b="1" dirty="0">
                    <a:solidFill>
                      <a:schemeClr val="tx1"/>
                    </a:solidFill>
                  </a:rPr>
                  <a:t>Median Change in Quantitative Proteinuria (%)</a:t>
                </a:r>
              </a:p>
            </c:rich>
          </c:tx>
          <c:layout>
            <c:manualLayout>
              <c:xMode val="edge"/>
              <c:yMode val="edge"/>
              <c:x val="1.814790512297074E-2"/>
              <c:y val="0.1016239432272557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80799544"/>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3284728297851666"/>
          <c:y val="1.70068368823388E-2"/>
          <c:w val="0.54500000000000004"/>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550649529772"/>
          <c:y val="0.14058992625921762"/>
          <c:w val="0.84542120366548701"/>
          <c:h val="0.75140201224846892"/>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C175-C249-A576-F3A9B92E51D9}"/>
              </c:ext>
            </c:extLst>
          </c:dPt>
          <c:dPt>
            <c:idx val="1"/>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175-C249-A576-F3A9B92E51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-1.3</c:v>
                </c:pt>
                <c:pt idx="1">
                  <c:v>-0.66</c:v>
                </c:pt>
              </c:numCache>
            </c:numRef>
          </c:val>
          <c:extLst>
            <c:ext xmlns:c16="http://schemas.microsoft.com/office/drawing/2014/chart" uri="{C3380CC4-5D6E-409C-BE32-E72D297353CC}">
              <c16:uniqueId val="{00000000-8AAB-8141-AC8C-D916EDB30417}"/>
            </c:ext>
          </c:extLst>
        </c:ser>
        <c:ser>
          <c:idx val="1"/>
          <c:order val="1"/>
          <c:tx>
            <c:strRef>
              <c:f>Sheet1!$C$1</c:f>
              <c:strCache>
                <c:ptCount val="1"/>
                <c:pt idx="0">
                  <c:v>Tenofovir DF arm</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-2.86</c:v>
                </c:pt>
                <c:pt idx="1">
                  <c:v>-2.95</c:v>
                </c:pt>
              </c:numCache>
            </c:numRef>
          </c:val>
          <c:extLst>
            <c:ext xmlns:c16="http://schemas.microsoft.com/office/drawing/2014/chart" uri="{C3380CC4-5D6E-409C-BE32-E72D297353CC}">
              <c16:uniqueId val="{00000001-8AAB-8141-AC8C-D916EDB30417}"/>
            </c:ext>
          </c:extLst>
        </c:ser>
        <c:dLbls>
          <c:showLegendKey val="0"/>
          <c:showVal val="1"/>
          <c:showCatName val="0"/>
          <c:showSerName val="0"/>
          <c:showPercent val="0"/>
          <c:showBubbleSize val="0"/>
        </c:dLbls>
        <c:gapWidth val="125"/>
        <c:axId val="-2101169480"/>
        <c:axId val="-2100576312"/>
      </c:barChart>
      <c:catAx>
        <c:axId val="-2101169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100576312"/>
        <c:crosses val="autoZero"/>
        <c:auto val="1"/>
        <c:lblAlgn val="ctr"/>
        <c:lblOffset val="1"/>
        <c:tickLblSkip val="1"/>
        <c:tickMarkSkip val="1"/>
        <c:noMultiLvlLbl val="0"/>
      </c:catAx>
      <c:valAx>
        <c:axId val="-2100576312"/>
        <c:scaling>
          <c:orientation val="minMax"/>
          <c:max val="0"/>
          <c:min val="-4"/>
        </c:scaling>
        <c:delete val="0"/>
        <c:axPos val="l"/>
        <c:title>
          <c:tx>
            <c:rich>
              <a:bodyPr/>
              <a:lstStyle/>
              <a:p>
                <a:pPr>
                  <a:defRPr sz="1400" b="1">
                    <a:solidFill>
                      <a:schemeClr val="tx1"/>
                    </a:solidFill>
                  </a:defRPr>
                </a:pPr>
                <a:r>
                  <a:rPr lang="en-US" sz="1400" b="1" dirty="0">
                    <a:solidFill>
                      <a:schemeClr val="tx1"/>
                    </a:solidFill>
                  </a:rPr>
                  <a:t>Mean Change in BMD (%)</a:t>
                </a:r>
              </a:p>
            </c:rich>
          </c:tx>
          <c:layout>
            <c:manualLayout>
              <c:xMode val="edge"/>
              <c:yMode val="edge"/>
              <c:x val="7.5383979780305234E-3"/>
              <c:y val="0.1145816653554910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0116948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165901137357836"/>
          <c:y val="0"/>
          <c:w val="0.62577160493827155"/>
          <c:h val="0.10898293963254593"/>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1631184990764"/>
          <c:y val="0.10748853112295501"/>
          <c:w val="0.83064729756002731"/>
          <c:h val="0.71586865484054096"/>
        </c:manualLayout>
      </c:layout>
      <c:barChart>
        <c:barDir val="col"/>
        <c:grouping val="clustered"/>
        <c:varyColors val="0"/>
        <c:ser>
          <c:idx val="0"/>
          <c:order val="0"/>
          <c:tx>
            <c:strRef>
              <c:f>Sheet1!$B$1</c:f>
              <c:strCache>
                <c:ptCount val="1"/>
                <c:pt idx="0">
                  <c:v>Elvitegravir-Cobicistat-TDF-FTC</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AC0-E446-93A5-7DA4558C52CF}"/>
              </c:ext>
            </c:extLst>
          </c:dPt>
          <c:dPt>
            <c:idx val="1"/>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EAC0-E446-93A5-7DA4558C52CF}"/>
              </c:ext>
            </c:extLst>
          </c:dPt>
          <c:dPt>
            <c:idx val="2"/>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EAC0-E446-93A5-7DA4558C52CF}"/>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c:formatCode>
                <c:ptCount val="3"/>
                <c:pt idx="0">
                  <c:v>87</c:v>
                </c:pt>
                <c:pt idx="1">
                  <c:v>86</c:v>
                </c:pt>
                <c:pt idx="2">
                  <c:v>90</c:v>
                </c:pt>
              </c:numCache>
            </c:numRef>
          </c:val>
          <c:extLst>
            <c:ext xmlns:c16="http://schemas.microsoft.com/office/drawing/2014/chart" uri="{C3380CC4-5D6E-409C-BE32-E72D297353CC}">
              <c16:uniqueId val="{00000000-ADD5-3542-ACB2-BFBEEF48DCCF}"/>
            </c:ext>
          </c:extLst>
        </c:ser>
        <c:ser>
          <c:idx val="1"/>
          <c:order val="1"/>
          <c:tx>
            <c:strRef>
              <c:f>Sheet1!$C$1</c:f>
              <c:strCache>
                <c:ptCount val="1"/>
                <c:pt idx="0">
                  <c:v>Atazanavir + Ritonavir + TDF-FTC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DD5-3542-ACB2-BFBEEF48DCCF}"/>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c:formatCode>
                <c:ptCount val="3"/>
                <c:pt idx="0">
                  <c:v>81</c:v>
                </c:pt>
                <c:pt idx="1">
                  <c:v>82</c:v>
                </c:pt>
                <c:pt idx="2">
                  <c:v>78</c:v>
                </c:pt>
              </c:numCache>
            </c:numRef>
          </c:val>
          <c:extLst>
            <c:ext xmlns:c16="http://schemas.microsoft.com/office/drawing/2014/chart" uri="{C3380CC4-5D6E-409C-BE32-E72D297353CC}">
              <c16:uniqueId val="{00000002-ADD5-3542-ACB2-BFBEEF48DCCF}"/>
            </c:ext>
          </c:extLst>
        </c:ser>
        <c:dLbls>
          <c:showLegendKey val="0"/>
          <c:showVal val="1"/>
          <c:showCatName val="0"/>
          <c:showSerName val="0"/>
          <c:showPercent val="0"/>
          <c:showBubbleSize val="0"/>
        </c:dLbls>
        <c:gapWidth val="110"/>
        <c:axId val="-2014388568"/>
        <c:axId val="-2014817304"/>
      </c:barChart>
      <c:catAx>
        <c:axId val="-2014388568"/>
        <c:scaling>
          <c:orientation val="minMax"/>
        </c:scaling>
        <c:delete val="0"/>
        <c:axPos val="b"/>
        <c:title>
          <c:tx>
            <c:rich>
              <a:bodyPr/>
              <a:lstStyle/>
              <a:p>
                <a:pPr>
                  <a:defRPr sz="1400" b="0"/>
                </a:pPr>
                <a:r>
                  <a:rPr lang="en-US" sz="1400" b="0"/>
                  <a:t>Baseline HIV RNA </a:t>
                </a:r>
              </a:p>
            </c:rich>
          </c:tx>
          <c:layout>
            <c:manualLayout>
              <c:xMode val="edge"/>
              <c:yMode val="edge"/>
              <c:x val="0.5830757266452804"/>
              <c:y val="0.92635030864197532"/>
            </c:manualLayout>
          </c:layout>
          <c:overlay val="0"/>
        </c:title>
        <c:numFmt formatCode="General" sourceLinked="0"/>
        <c:majorTickMark val="out"/>
        <c:minorTickMark val="none"/>
        <c:tickLblPos val="nextTo"/>
        <c:spPr>
          <a:ln w="6350">
            <a:solidFill>
              <a:srgbClr val="000000"/>
            </a:solidFill>
          </a:ln>
        </c:spPr>
        <c:txPr>
          <a:bodyPr/>
          <a:lstStyle/>
          <a:p>
            <a:pPr>
              <a:defRPr sz="1200"/>
            </a:pPr>
            <a:endParaRPr lang="en-US"/>
          </a:p>
        </c:txPr>
        <c:crossAx val="-2014817304"/>
        <c:crosses val="autoZero"/>
        <c:auto val="1"/>
        <c:lblAlgn val="ctr"/>
        <c:lblOffset val="1"/>
        <c:tickLblSkip val="1"/>
        <c:tickMarkSkip val="1"/>
        <c:noMultiLvlLbl val="0"/>
      </c:catAx>
      <c:valAx>
        <c:axId val="-201481730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6.1728395061728392E-3"/>
              <c:y val="7.885863225430155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143885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2801946631671044"/>
          <c:y val="1.49179233951688E-2"/>
          <c:w val="0.74284825507922625"/>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1631184990764"/>
          <c:y val="0.10748853112295501"/>
          <c:w val="0.83064729756002731"/>
          <c:h val="0.71586865484054096"/>
        </c:manualLayout>
      </c:layout>
      <c:barChart>
        <c:barDir val="col"/>
        <c:grouping val="clustered"/>
        <c:varyColors val="0"/>
        <c:ser>
          <c:idx val="0"/>
          <c:order val="0"/>
          <c:tx>
            <c:strRef>
              <c:f>Sheet1!$B$1</c:f>
              <c:strCache>
                <c:ptCount val="1"/>
                <c:pt idx="0">
                  <c:v>Elvitegravir-Cobicistat-TDF-FTC</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AC0-E446-93A5-7DA4558C52CF}"/>
              </c:ext>
            </c:extLst>
          </c:dPt>
          <c:dPt>
            <c:idx val="1"/>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EAC0-E446-93A5-7DA4558C52CF}"/>
              </c:ext>
            </c:extLst>
          </c:dPt>
          <c:dPt>
            <c:idx val="2"/>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EAC0-E446-93A5-7DA4558C52CF}"/>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c:formatCode>
                <c:ptCount val="3"/>
                <c:pt idx="0">
                  <c:v>87</c:v>
                </c:pt>
                <c:pt idx="1">
                  <c:v>86</c:v>
                </c:pt>
                <c:pt idx="2">
                  <c:v>90</c:v>
                </c:pt>
              </c:numCache>
            </c:numRef>
          </c:val>
          <c:extLst>
            <c:ext xmlns:c16="http://schemas.microsoft.com/office/drawing/2014/chart" uri="{C3380CC4-5D6E-409C-BE32-E72D297353CC}">
              <c16:uniqueId val="{00000000-ADD5-3542-ACB2-BFBEEF48DCCF}"/>
            </c:ext>
          </c:extLst>
        </c:ser>
        <c:ser>
          <c:idx val="1"/>
          <c:order val="1"/>
          <c:tx>
            <c:strRef>
              <c:f>Sheet1!$C$1</c:f>
              <c:strCache>
                <c:ptCount val="1"/>
                <c:pt idx="0">
                  <c:v>Atazanavir + Ritonavir+ TDF-FTC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DD5-3542-ACB2-BFBEEF48DCCF}"/>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c:formatCode>
                <c:ptCount val="3"/>
                <c:pt idx="0">
                  <c:v>81</c:v>
                </c:pt>
                <c:pt idx="1">
                  <c:v>82</c:v>
                </c:pt>
                <c:pt idx="2">
                  <c:v>78</c:v>
                </c:pt>
              </c:numCache>
            </c:numRef>
          </c:val>
          <c:extLst>
            <c:ext xmlns:c16="http://schemas.microsoft.com/office/drawing/2014/chart" uri="{C3380CC4-5D6E-409C-BE32-E72D297353CC}">
              <c16:uniqueId val="{00000002-ADD5-3542-ACB2-BFBEEF48DCCF}"/>
            </c:ext>
          </c:extLst>
        </c:ser>
        <c:dLbls>
          <c:showLegendKey val="0"/>
          <c:showVal val="1"/>
          <c:showCatName val="0"/>
          <c:showSerName val="0"/>
          <c:showPercent val="0"/>
          <c:showBubbleSize val="0"/>
        </c:dLbls>
        <c:gapWidth val="110"/>
        <c:axId val="-2014388568"/>
        <c:axId val="-2014817304"/>
      </c:barChart>
      <c:catAx>
        <c:axId val="-2014388568"/>
        <c:scaling>
          <c:orientation val="minMax"/>
        </c:scaling>
        <c:delete val="0"/>
        <c:axPos val="b"/>
        <c:title>
          <c:tx>
            <c:rich>
              <a:bodyPr/>
              <a:lstStyle/>
              <a:p>
                <a:pPr>
                  <a:defRPr sz="1400" b="0"/>
                </a:pPr>
                <a:r>
                  <a:rPr lang="en-US" sz="1400" b="0"/>
                  <a:t>Baseline HIV RNA </a:t>
                </a:r>
              </a:p>
            </c:rich>
          </c:tx>
          <c:layout>
            <c:manualLayout>
              <c:xMode val="edge"/>
              <c:yMode val="edge"/>
              <c:x val="0.5830757266452804"/>
              <c:y val="0.92635030864197532"/>
            </c:manualLayout>
          </c:layout>
          <c:overlay val="0"/>
        </c:title>
        <c:numFmt formatCode="General" sourceLinked="0"/>
        <c:majorTickMark val="out"/>
        <c:minorTickMark val="none"/>
        <c:tickLblPos val="nextTo"/>
        <c:spPr>
          <a:ln w="6350">
            <a:solidFill>
              <a:srgbClr val="000000"/>
            </a:solidFill>
          </a:ln>
        </c:spPr>
        <c:txPr>
          <a:bodyPr/>
          <a:lstStyle/>
          <a:p>
            <a:pPr>
              <a:defRPr sz="1200"/>
            </a:pPr>
            <a:endParaRPr lang="en-US"/>
          </a:p>
        </c:txPr>
        <c:crossAx val="-2014817304"/>
        <c:crosses val="autoZero"/>
        <c:auto val="1"/>
        <c:lblAlgn val="ctr"/>
        <c:lblOffset val="1"/>
        <c:tickLblSkip val="1"/>
        <c:tickMarkSkip val="1"/>
        <c:noMultiLvlLbl val="0"/>
      </c:catAx>
      <c:valAx>
        <c:axId val="-201481730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6.1728395061728392E-3"/>
              <c:y val="7.885863225430155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143885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2801946631671044"/>
          <c:y val="1.49179233951688E-2"/>
          <c:w val="0.74284825507922625"/>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92804024496937"/>
          <c:y val="0.11299911295810247"/>
          <c:w val="0.83341500763116005"/>
          <c:h val="0.78886099143267496"/>
        </c:manualLayout>
      </c:layout>
      <c:barChart>
        <c:barDir val="col"/>
        <c:grouping val="clustered"/>
        <c:varyColors val="0"/>
        <c:ser>
          <c:idx val="0"/>
          <c:order val="0"/>
          <c:tx>
            <c:strRef>
              <c:f>Sheet1!$B$1</c:f>
              <c:strCache>
                <c:ptCount val="1"/>
                <c:pt idx="0">
                  <c:v>EVG-COBI-TDF-FTC (Switch)</c:v>
                </c:pt>
              </c:strCache>
            </c:strRef>
          </c:tx>
          <c:spPr>
            <a:gradFill>
              <a:gsLst>
                <a:gs pos="0">
                  <a:srgbClr val="715380"/>
                </a:gs>
                <a:gs pos="97000">
                  <a:srgbClr val="B78CCC"/>
                </a:gs>
              </a:gsLst>
              <a:lin ang="0" scaled="1"/>
            </a:gradFill>
            <a:ln w="12700">
              <a:noFill/>
            </a:ln>
            <a:effectLst/>
            <a:scene3d>
              <a:camera prst="orthographicFront"/>
              <a:lightRig rig="threePt" dir="t"/>
            </a:scene3d>
            <a:sp3d>
              <a:bevelT w="38100" h="38100"/>
            </a:sp3d>
          </c:spPr>
          <c:invertIfNegative val="0"/>
          <c:dLbls>
            <c:dLbl>
              <c:idx val="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EA-A04D-80B6-8FD91D67D580}"/>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 50 copies/mL</c:v>
                </c:pt>
                <c:pt idx="1">
                  <c:v>No Virologic Data</c:v>
                </c:pt>
              </c:strCache>
            </c:strRef>
          </c:cat>
          <c:val>
            <c:numRef>
              <c:f>Sheet1!$B$2:$B$3</c:f>
              <c:numCache>
                <c:formatCode>0</c:formatCode>
                <c:ptCount val="2"/>
                <c:pt idx="0">
                  <c:v>94</c:v>
                </c:pt>
                <c:pt idx="1">
                  <c:v>6</c:v>
                </c:pt>
              </c:numCache>
            </c:numRef>
          </c:val>
          <c:extLst>
            <c:ext xmlns:c16="http://schemas.microsoft.com/office/drawing/2014/chart" uri="{C3380CC4-5D6E-409C-BE32-E72D297353CC}">
              <c16:uniqueId val="{00000001-69EA-A04D-80B6-8FD91D67D580}"/>
            </c:ext>
          </c:extLst>
        </c:ser>
        <c:ser>
          <c:idx val="1"/>
          <c:order val="1"/>
          <c:tx>
            <c:strRef>
              <c:f>Sheet1!$C$1</c:f>
              <c:strCache>
                <c:ptCount val="1"/>
                <c:pt idx="0">
                  <c:v>RTV + PI + TDF-FTC (No switch)</c:v>
                </c:pt>
              </c:strCache>
            </c:strRef>
          </c:tx>
          <c:spPr>
            <a:gradFill>
              <a:gsLst>
                <a:gs pos="0">
                  <a:srgbClr val="5B6F7F"/>
                </a:gs>
                <a:gs pos="100000">
                  <a:srgbClr val="8AA8C2"/>
                </a:gs>
              </a:gsLst>
              <a:lin ang="0" scaled="1"/>
            </a:gradFill>
            <a:ln w="12700">
              <a:noFill/>
            </a:ln>
            <a:effectLst/>
            <a:scene3d>
              <a:camera prst="orthographicFront"/>
              <a:lightRig rig="threePt" dir="t"/>
            </a:scene3d>
            <a:sp3d>
              <a:bevelT w="38100" h="38100"/>
            </a:sp3d>
          </c:spPr>
          <c:invertIfNegative val="0"/>
          <c:dLbls>
            <c:dLbl>
              <c:idx val="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EA-A04D-80B6-8FD91D67D580}"/>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 50 copies/mL</c:v>
                </c:pt>
                <c:pt idx="1">
                  <c:v>No Virologic Data</c:v>
                </c:pt>
              </c:strCache>
            </c:strRef>
          </c:cat>
          <c:val>
            <c:numRef>
              <c:f>Sheet1!$C$2:$C$3</c:f>
              <c:numCache>
                <c:formatCode>0</c:formatCode>
                <c:ptCount val="2"/>
                <c:pt idx="0">
                  <c:v>87</c:v>
                </c:pt>
                <c:pt idx="1">
                  <c:v>12</c:v>
                </c:pt>
              </c:numCache>
            </c:numRef>
          </c:val>
          <c:extLst>
            <c:ext xmlns:c16="http://schemas.microsoft.com/office/drawing/2014/chart" uri="{C3380CC4-5D6E-409C-BE32-E72D297353CC}">
              <c16:uniqueId val="{00000003-69EA-A04D-80B6-8FD91D67D580}"/>
            </c:ext>
          </c:extLst>
        </c:ser>
        <c:dLbls>
          <c:showLegendKey val="0"/>
          <c:showVal val="1"/>
          <c:showCatName val="0"/>
          <c:showSerName val="0"/>
          <c:showPercent val="0"/>
          <c:showBubbleSize val="0"/>
        </c:dLbls>
        <c:gapWidth val="110"/>
        <c:axId val="-2039689368"/>
        <c:axId val="-2039708840"/>
      </c:barChart>
      <c:catAx>
        <c:axId val="-203968936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39708840"/>
        <c:crosses val="autoZero"/>
        <c:auto val="1"/>
        <c:lblAlgn val="ctr"/>
        <c:lblOffset val="1"/>
        <c:tickLblSkip val="1"/>
        <c:tickMarkSkip val="1"/>
        <c:noMultiLvlLbl val="0"/>
      </c:catAx>
      <c:valAx>
        <c:axId val="-2039708840"/>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Virologic Response (%)</a:t>
                </a:r>
              </a:p>
            </c:rich>
          </c:tx>
          <c:layout>
            <c:manualLayout>
              <c:xMode val="edge"/>
              <c:yMode val="edge"/>
              <c:x val="2.06557060779076E-2"/>
              <c:y val="0.1514525849444570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39689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8678003791192769"/>
          <c:y val="1.7725604739756201E-3"/>
          <c:w val="0.674908379508117"/>
          <c:h val="9.9768939882385693E-2"/>
        </c:manualLayout>
      </c:layout>
      <c:overlay val="0"/>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Elvitegravir-Cobicistat-Tenofovir DF-Emtricitabine (</a:t>
            </a:r>
            <a:r>
              <a:rPr lang="en-US" sz="2400" i="1" dirty="0" err="1"/>
              <a:t>Stribild</a:t>
            </a:r>
            <a:r>
              <a:rPr lang="en-US" sz="2400" dirty="0"/>
              <a:t>)</a:t>
            </a:r>
          </a:p>
        </p:txBody>
      </p:sp>
      <p:sp>
        <p:nvSpPr>
          <p:cNvPr id="4" name="Text Placeholder 3"/>
          <p:cNvSpPr>
            <a:spLocks noGrp="1"/>
          </p:cNvSpPr>
          <p:nvPr>
            <p:ph type="body" sz="quarter" idx="14"/>
          </p:nvPr>
        </p:nvSpPr>
        <p:spPr/>
        <p:txBody>
          <a:bodyPr/>
          <a:lstStyle/>
          <a:p>
            <a:r>
              <a:rPr lang="en-US" dirty="0">
                <a:cs typeface="Arial"/>
              </a:rPr>
              <a:t>Last Updated: </a:t>
            </a:r>
            <a:r>
              <a:rPr lang="en-US">
                <a:cs typeface="Arial"/>
              </a:rPr>
              <a:t>December 28, </a:t>
            </a:r>
            <a:r>
              <a:rPr lang="en-US" dirty="0">
                <a:cs typeface="Arial"/>
              </a:rPr>
              <a:t>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600"/>
              </a:spcBef>
            </a:pPr>
            <a:r>
              <a:rPr lang="en-US" dirty="0"/>
              <a:t>David H. Spach, MD</a:t>
            </a:r>
          </a:p>
          <a:p>
            <a:r>
              <a:rPr lang="en-US" dirty="0"/>
              <a:t>Brian R. Wood, MD</a:t>
            </a:r>
          </a:p>
        </p:txBody>
      </p:sp>
    </p:spTree>
    <p:extLst>
      <p:ext uri="{BB962C8B-B14F-4D97-AF65-F5344CB8AC3E}">
        <p14:creationId xmlns:p14="http://schemas.microsoft.com/office/powerpoint/2010/main" val="155291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 Study 102: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Lancet. 2012;379:2439-48.</a:t>
            </a:r>
          </a:p>
        </p:txBody>
      </p:sp>
      <p:sp>
        <p:nvSpPr>
          <p:cNvPr id="3" name="Content Placeholder 2"/>
          <p:cNvSpPr>
            <a:spLocks noGrp="1"/>
          </p:cNvSpPr>
          <p:nvPr>
            <p:ph sz="half" idx="2"/>
          </p:nvPr>
        </p:nvSpPr>
        <p:spPr>
          <a:xfrm>
            <a:off x="-18168" y="1786409"/>
            <a:ext cx="9180576" cy="2128886"/>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“This study met the primary endpoint of non-inferiority of elvitegravir/cobicistat/emtricitabine/tenofovir (EVG/COBI/</a:t>
            </a:r>
            <a:r>
              <a:rPr lang="en-US" sz="1800" dirty="0">
                <a:solidFill>
                  <a:schemeClr val="tx1"/>
                </a:solidFill>
                <a:cs typeface="Arial"/>
              </a:rPr>
              <a:t>TDF/FTC) </a:t>
            </a:r>
            <a:r>
              <a:rPr lang="en-US" sz="1800" dirty="0">
                <a:solidFill>
                  <a:schemeClr val="tx1"/>
                </a:solidFill>
                <a:latin typeface="Arial"/>
                <a:cs typeface="Arial"/>
              </a:rPr>
              <a:t>to efavirenz/emtricitabine/tenofovir (EFV/</a:t>
            </a:r>
            <a:r>
              <a:rPr lang="en-US" sz="1800" dirty="0">
                <a:solidFill>
                  <a:schemeClr val="tx1"/>
                </a:solidFill>
                <a:cs typeface="Arial"/>
              </a:rPr>
              <a:t>TDF/FTC</a:t>
            </a:r>
            <a:r>
              <a:rPr lang="en-US" sz="1800" dirty="0">
                <a:solidFill>
                  <a:schemeClr val="tx1"/>
                </a:solidFill>
                <a:latin typeface="Arial"/>
                <a:cs typeface="Arial"/>
              </a:rPr>
              <a:t>) and demonstrates the robust antiviral efficacy of the only integrase inhibitor-based single tablet regimen for initial HIV treatment, irrespective of viral load.”</a:t>
            </a:r>
            <a:endParaRPr lang="en-US" sz="1800" dirty="0">
              <a:solidFill>
                <a:schemeClr val="tx1"/>
              </a:solidFill>
            </a:endParaRPr>
          </a:p>
        </p:txBody>
      </p:sp>
    </p:spTree>
    <p:extLst>
      <p:ext uri="{BB962C8B-B14F-4D97-AF65-F5344CB8AC3E}">
        <p14:creationId xmlns:p14="http://schemas.microsoft.com/office/powerpoint/2010/main" val="23418243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b="0" dirty="0">
                <a:solidFill>
                  <a:srgbClr val="001D48"/>
                </a:solidFill>
                <a:ea typeface="ＭＳ Ｐゴシック" pitchFamily="22" charset="-128"/>
                <a:cs typeface="ＭＳ Ｐゴシック" pitchFamily="22" charset="-128"/>
              </a:rPr>
              <a:t>EVG-COBI-TDF-FTC versus ATV + RTV + TDF-FTC </a:t>
            </a:r>
            <a:br>
              <a:rPr lang="en-US" sz="2000" b="0" dirty="0">
                <a:solidFill>
                  <a:srgbClr val="001D48"/>
                </a:solidFill>
              </a:rPr>
            </a:br>
            <a:r>
              <a:rPr lang="en-US" sz="2700" dirty="0">
                <a:solidFill>
                  <a:srgbClr val="001D48"/>
                </a:solidFill>
              </a:rPr>
              <a:t>Study 103</a:t>
            </a:r>
            <a:endParaRPr lang="en-US" sz="2700" dirty="0"/>
          </a:p>
        </p:txBody>
      </p:sp>
    </p:spTree>
    <p:extLst>
      <p:ext uri="{BB962C8B-B14F-4D97-AF65-F5344CB8AC3E}">
        <p14:creationId xmlns:p14="http://schemas.microsoft.com/office/powerpoint/2010/main" val="40945813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71621" y="2138143"/>
            <a:ext cx="727347" cy="89228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56975" y="2758776"/>
            <a:ext cx="731702" cy="80522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a:xfrm>
            <a:off x="323849" y="89379"/>
            <a:ext cx="8746671" cy="818388"/>
          </a:xfrm>
        </p:spPr>
        <p:txBody>
          <a:bodyPr>
            <a:noAutofit/>
          </a:bodyPr>
          <a:lstStyle/>
          <a:p>
            <a:r>
              <a:rPr lang="en-US" sz="2000" dirty="0">
                <a:ea typeface="ＭＳ Ｐゴシック" pitchFamily="22" charset="-128"/>
                <a:cs typeface="ＭＳ Ｐゴシック" pitchFamily="22" charset="-128"/>
              </a:rPr>
              <a:t>Elvitegravir-Cobicistat-TDF-FTC versus Atazanavir + Ritonavir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103: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latin typeface="Arial" pitchFamily="22" charset="0"/>
              </a:rPr>
              <a:t>DeJesus</a:t>
            </a:r>
            <a:r>
              <a:rPr lang="en-US" dirty="0">
                <a:latin typeface="Arial" pitchFamily="22" charset="0"/>
              </a:rPr>
              <a:t> E, et al. Lancet. 2012;379:2429-38.</a:t>
            </a:r>
          </a:p>
        </p:txBody>
      </p:sp>
      <p:sp>
        <p:nvSpPr>
          <p:cNvPr id="3" name="Content Placeholder 2"/>
          <p:cNvSpPr>
            <a:spLocks noGrp="1"/>
          </p:cNvSpPr>
          <p:nvPr>
            <p:ph sz="half" idx="2"/>
          </p:nvPr>
        </p:nvSpPr>
        <p:spPr>
          <a:xfrm>
            <a:off x="323851" y="1135836"/>
            <a:ext cx="4622222" cy="3504315"/>
          </a:xfrm>
        </p:spPr>
        <p:txBody>
          <a:bodyPr>
            <a:normAutofit/>
          </a:bodyPr>
          <a:lstStyle/>
          <a:p>
            <a:r>
              <a:rPr lang="en-US" b="1" dirty="0"/>
              <a:t>Background</a:t>
            </a:r>
            <a:r>
              <a:rPr lang="en-US" dirty="0"/>
              <a:t>: Randomized, double-blind, phase 3 trial comparing elvitegravir-cobicistat-tenofovir-emtricitabine with atazanavir + ritonavir + tenofovir DF-emtricitabine</a:t>
            </a:r>
          </a:p>
          <a:p>
            <a:r>
              <a:rPr lang="en-US" b="1" dirty="0"/>
              <a:t>Inclusion Criteria </a:t>
            </a:r>
            <a:r>
              <a:rPr lang="en-US" dirty="0"/>
              <a:t>(n = 708)</a:t>
            </a:r>
          </a:p>
          <a:p>
            <a:pPr lvl="1"/>
            <a:r>
              <a:rPr lang="en-US" dirty="0"/>
              <a:t>Antiretroviral-naïve adults</a:t>
            </a:r>
          </a:p>
          <a:p>
            <a:pPr lvl="1"/>
            <a:r>
              <a:rPr lang="en-US" dirty="0"/>
              <a:t>Age ≥18 years</a:t>
            </a:r>
          </a:p>
          <a:p>
            <a:pPr lvl="1"/>
            <a:r>
              <a:rPr lang="en-US" dirty="0"/>
              <a:t>HIV RNA ≥5,000 </a:t>
            </a:r>
            <a:r>
              <a:rPr lang="en-US" dirty="0">
                <a:solidFill>
                  <a:schemeClr val="tx1"/>
                </a:solidFill>
              </a:rPr>
              <a:t>copies/mL</a:t>
            </a:r>
          </a:p>
          <a:p>
            <a:pPr lvl="1"/>
            <a:r>
              <a:rPr lang="en-US" dirty="0"/>
              <a:t>Any CD4 count </a:t>
            </a:r>
          </a:p>
          <a:p>
            <a:r>
              <a:rPr lang="en-US" b="1" dirty="0"/>
              <a:t>Treatment Arms</a:t>
            </a:r>
          </a:p>
          <a:p>
            <a:pPr lvl="1"/>
            <a:r>
              <a:rPr lang="en-US" dirty="0"/>
              <a:t>Elvitegravir-Cobicistat-TDF-FTC</a:t>
            </a:r>
          </a:p>
          <a:p>
            <a:pPr lvl="1"/>
            <a:r>
              <a:rPr lang="en-US" dirty="0"/>
              <a:t>Atazanavir + RTV + TDF-FTC</a:t>
            </a:r>
          </a:p>
          <a:p>
            <a:endParaRPr lang="en-US" dirty="0"/>
          </a:p>
        </p:txBody>
      </p:sp>
      <p:sp>
        <p:nvSpPr>
          <p:cNvPr id="24" name="Rectangle 7"/>
          <p:cNvSpPr>
            <a:spLocks noChangeArrowheads="1"/>
          </p:cNvSpPr>
          <p:nvPr/>
        </p:nvSpPr>
        <p:spPr bwMode="ltGray">
          <a:xfrm>
            <a:off x="6023538" y="1777576"/>
            <a:ext cx="2399284" cy="818384"/>
          </a:xfrm>
          <a:prstGeom prst="rect">
            <a:avLst/>
          </a:prstGeom>
          <a:solidFill>
            <a:srgbClr val="92D05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Elvitegravir-Cobicistat-</a:t>
            </a:r>
            <a:br>
              <a:rPr lang="en-US" sz="1400" b="1" dirty="0">
                <a:solidFill>
                  <a:srgbClr val="000000"/>
                </a:solidFill>
                <a:latin typeface="Arial"/>
                <a:cs typeface="Arial"/>
              </a:rPr>
            </a:br>
            <a:r>
              <a:rPr lang="en-US" sz="1400" b="1" dirty="0">
                <a:solidFill>
                  <a:srgbClr val="000000"/>
                </a:solidFill>
                <a:latin typeface="Arial"/>
                <a:cs typeface="Arial"/>
              </a:rPr>
              <a:t>TDF-FTC </a:t>
            </a:r>
            <a:br>
              <a:rPr lang="en-US" sz="1400" b="1" dirty="0">
                <a:solidFill>
                  <a:srgbClr val="000000"/>
                </a:solidFill>
                <a:latin typeface="Arial"/>
                <a:cs typeface="Arial"/>
              </a:rPr>
            </a:br>
            <a:r>
              <a:rPr lang="en-US" sz="1000" dirty="0">
                <a:solidFill>
                  <a:srgbClr val="000000"/>
                </a:solidFill>
                <a:latin typeface="Arial"/>
                <a:cs typeface="Arial"/>
              </a:rPr>
              <a:t>(n = 353)</a:t>
            </a:r>
          </a:p>
        </p:txBody>
      </p:sp>
      <p:sp>
        <p:nvSpPr>
          <p:cNvPr id="33" name="Rectangle 7"/>
          <p:cNvSpPr>
            <a:spLocks noChangeArrowheads="1"/>
          </p:cNvSpPr>
          <p:nvPr/>
        </p:nvSpPr>
        <p:spPr bwMode="ltGray">
          <a:xfrm>
            <a:off x="6023538" y="3117382"/>
            <a:ext cx="2399284" cy="818384"/>
          </a:xfrm>
          <a:prstGeom prst="rect">
            <a:avLst/>
          </a:prstGeom>
          <a:solidFill>
            <a:srgbClr val="0070C0">
              <a:alpha val="21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Atazanavir + Ritonavir +</a:t>
            </a:r>
            <a:br>
              <a:rPr lang="en-US" sz="1400" b="1" dirty="0">
                <a:solidFill>
                  <a:srgbClr val="000000"/>
                </a:solidFill>
                <a:latin typeface="Arial"/>
                <a:cs typeface="Arial"/>
              </a:rPr>
            </a:br>
            <a:r>
              <a:rPr lang="en-US" sz="1400" b="1" dirty="0">
                <a:solidFill>
                  <a:srgbClr val="000000"/>
                </a:solidFill>
                <a:latin typeface="Arial"/>
                <a:cs typeface="Arial"/>
              </a:rPr>
              <a:t>TDF-FTC </a:t>
            </a:r>
            <a:br>
              <a:rPr lang="en-US" sz="1400" b="1" dirty="0">
                <a:solidFill>
                  <a:srgbClr val="000000"/>
                </a:solidFill>
                <a:latin typeface="Arial"/>
                <a:cs typeface="Arial"/>
              </a:rPr>
            </a:br>
            <a:r>
              <a:rPr lang="en-US" sz="1000" dirty="0">
                <a:solidFill>
                  <a:srgbClr val="000000"/>
                </a:solidFill>
                <a:latin typeface="Arial"/>
                <a:cs typeface="Arial"/>
              </a:rPr>
              <a:t>(n = 355)</a:t>
            </a:r>
          </a:p>
        </p:txBody>
      </p:sp>
    </p:spTree>
    <p:extLst>
      <p:ext uri="{BB962C8B-B14F-4D97-AF65-F5344CB8AC3E}">
        <p14:creationId xmlns:p14="http://schemas.microsoft.com/office/powerpoint/2010/main" val="186652285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Atazanavir + RTV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103: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a:xfrm>
            <a:off x="323892" y="4715700"/>
            <a:ext cx="7360835" cy="337996"/>
          </a:xfrm>
        </p:spPr>
        <p:txBody>
          <a:bodyPr/>
          <a:lstStyle/>
          <a:p>
            <a:pPr marL="548640" indent="-617220"/>
            <a:r>
              <a:rPr lang="en-US" dirty="0"/>
              <a:t>Source:  </a:t>
            </a:r>
            <a:r>
              <a:rPr lang="en-US" dirty="0">
                <a:latin typeface="Arial" pitchFamily="22" charset="0"/>
              </a:rPr>
              <a:t>DeJesus E, et al. Lancet. 2012;379:2429-38.</a:t>
            </a:r>
            <a:br>
              <a:rPr lang="en-US" dirty="0">
                <a:latin typeface="Arial" pitchFamily="22" charset="0"/>
              </a:rPr>
            </a:br>
            <a:r>
              <a:rPr lang="en-US" dirty="0">
                <a:latin typeface="Arial" pitchFamily="22" charset="0"/>
              </a:rPr>
              <a:t>DeJesus E, et al. 19</a:t>
            </a:r>
            <a:r>
              <a:rPr lang="en-US" baseline="30000" dirty="0">
                <a:latin typeface="Arial" pitchFamily="22" charset="0"/>
              </a:rPr>
              <a:t>th</a:t>
            </a:r>
            <a:r>
              <a:rPr lang="en-US" dirty="0">
                <a:latin typeface="Arial" pitchFamily="22" charset="0"/>
              </a:rPr>
              <a:t> IAC. 2012; Abstract TUPE43.</a:t>
            </a:r>
          </a:p>
        </p:txBody>
      </p:sp>
      <p:graphicFrame>
        <p:nvGraphicFramePr>
          <p:cNvPr id="6" name="Chart 5"/>
          <p:cNvGraphicFramePr>
            <a:graphicFrameLocks/>
          </p:cNvGraphicFramePr>
          <p:nvPr>
            <p:extLst>
              <p:ext uri="{D42A27DB-BD31-4B8C-83A1-F6EECF244321}">
                <p14:modId xmlns:p14="http://schemas.microsoft.com/office/powerpoint/2010/main" val="2183869401"/>
              </p:ext>
            </p:extLst>
          </p:nvPr>
        </p:nvGraphicFramePr>
        <p:xfrm>
          <a:off x="493776"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30879" y="3782788"/>
            <a:ext cx="7186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316/353</a:t>
            </a:r>
          </a:p>
        </p:txBody>
      </p:sp>
      <p:sp>
        <p:nvSpPr>
          <p:cNvPr id="9" name="Rectangle 8"/>
          <p:cNvSpPr/>
          <p:nvPr/>
        </p:nvSpPr>
        <p:spPr>
          <a:xfrm>
            <a:off x="2849499" y="3782788"/>
            <a:ext cx="71829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308/355</a:t>
            </a:r>
          </a:p>
        </p:txBody>
      </p:sp>
      <p:sp>
        <p:nvSpPr>
          <p:cNvPr id="10" name="Rectangle 9"/>
          <p:cNvSpPr/>
          <p:nvPr/>
        </p:nvSpPr>
        <p:spPr>
          <a:xfrm>
            <a:off x="4366206" y="3782788"/>
            <a:ext cx="72743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188/203</a:t>
            </a:r>
          </a:p>
        </p:txBody>
      </p:sp>
      <p:sp>
        <p:nvSpPr>
          <p:cNvPr id="11" name="Rectangle 10"/>
          <p:cNvSpPr/>
          <p:nvPr/>
        </p:nvSpPr>
        <p:spPr>
          <a:xfrm>
            <a:off x="5093641" y="3782788"/>
            <a:ext cx="708037"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192/214</a:t>
            </a:r>
          </a:p>
        </p:txBody>
      </p:sp>
      <p:sp>
        <p:nvSpPr>
          <p:cNvPr id="12" name="Rectangle 11"/>
          <p:cNvSpPr/>
          <p:nvPr/>
        </p:nvSpPr>
        <p:spPr>
          <a:xfrm>
            <a:off x="6678531" y="3782788"/>
            <a:ext cx="65925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128/150</a:t>
            </a:r>
          </a:p>
        </p:txBody>
      </p:sp>
      <p:sp>
        <p:nvSpPr>
          <p:cNvPr id="13" name="Rectangle 12"/>
          <p:cNvSpPr/>
          <p:nvPr/>
        </p:nvSpPr>
        <p:spPr>
          <a:xfrm>
            <a:off x="7386568" y="3782788"/>
            <a:ext cx="65925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116/141</a:t>
            </a:r>
          </a:p>
        </p:txBody>
      </p:sp>
      <p:cxnSp>
        <p:nvCxnSpPr>
          <p:cNvPr id="15" name="Straight Connector 14"/>
          <p:cNvCxnSpPr/>
          <p:nvPr/>
        </p:nvCxnSpPr>
        <p:spPr>
          <a:xfrm flipV="1">
            <a:off x="4425043" y="4350583"/>
            <a:ext cx="3620777" cy="1681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8223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Atazanavir + RTV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103: Common Adverse Events</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err="1">
                <a:latin typeface="Arial" pitchFamily="22" charset="0"/>
              </a:rPr>
              <a:t>DeJesus</a:t>
            </a:r>
            <a:r>
              <a:rPr lang="en-US" dirty="0">
                <a:latin typeface="Arial" pitchFamily="22" charset="0"/>
              </a:rPr>
              <a:t> E, et al. Lancet. 2012;379:2429-38.</a:t>
            </a:r>
          </a:p>
        </p:txBody>
      </p:sp>
      <p:graphicFrame>
        <p:nvGraphicFramePr>
          <p:cNvPr id="6" name="Group 65"/>
          <p:cNvGraphicFramePr>
            <a:graphicFrameLocks noGrp="1"/>
          </p:cNvGraphicFramePr>
          <p:nvPr>
            <p:extLst>
              <p:ext uri="{D42A27DB-BD31-4B8C-83A1-F6EECF244321}">
                <p14:modId xmlns:p14="http://schemas.microsoft.com/office/powerpoint/2010/main" val="2335162731"/>
              </p:ext>
            </p:extLst>
          </p:nvPr>
        </p:nvGraphicFramePr>
        <p:xfrm>
          <a:off x="457581" y="987963"/>
          <a:ext cx="8229600" cy="3800168"/>
        </p:xfrm>
        <a:graphic>
          <a:graphicData uri="http://schemas.openxmlformats.org/drawingml/2006/table">
            <a:tbl>
              <a:tblPr>
                <a:effectLst/>
              </a:tblPr>
              <a:tblGrid>
                <a:gridCol w="3352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486265">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a:cs typeface="Arial"/>
                        </a:rPr>
                        <a:t>Treatment Emergent Adverse Events</a:t>
                      </a:r>
                      <a:r>
                        <a:rPr lang="en-US" sz="1400" b="1" baseline="0" dirty="0">
                          <a:solidFill>
                            <a:srgbClr val="FFFFFF"/>
                          </a:solidFill>
                          <a:latin typeface="Arial"/>
                          <a:cs typeface="Arial"/>
                        </a:rPr>
                        <a:t> in ≥ 10% of Subjects in Either Group</a:t>
                      </a:r>
                      <a:endParaRPr lang="en-US" sz="1400" b="1" dirty="0">
                        <a:solidFill>
                          <a:srgbClr val="FFFFFF"/>
                        </a:solidFill>
                        <a:latin typeface="Arial"/>
                        <a:cs typeface="Arial"/>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404040"/>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12728">
                <a:tc>
                  <a:txBody>
                    <a:bodyPr/>
                    <a:lstStyle/>
                    <a:p>
                      <a:pPr marL="0" indent="0" algn="l"/>
                      <a:endParaRPr kumimoji="0" lang="en-US" sz="1200" b="1" i="0" u="none" strike="noStrike" cap="none" normalizeH="0" baseline="0" dirty="0">
                        <a:ln>
                          <a:noFill/>
                        </a:ln>
                        <a:solidFill>
                          <a:srgbClr val="000000"/>
                        </a:solidFill>
                        <a:effectLst/>
                        <a:latin typeface="Arial"/>
                        <a:ea typeface="ＭＳ Ｐゴシック" pitchFamily="-108" charset="-128"/>
                        <a:cs typeface="Arial"/>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a:ea typeface="ＭＳ Ｐゴシック" pitchFamily="-108" charset="-128"/>
                          <a:cs typeface="Arial"/>
                        </a:rPr>
                        <a:t>EVG-COBI-TDF-FTC</a:t>
                      </a:r>
                      <a:br>
                        <a:rPr kumimoji="0" lang="en-US" sz="1400" b="1" i="0" u="none" strike="noStrike" cap="none" normalizeH="0" baseline="0" dirty="0">
                          <a:ln>
                            <a:noFill/>
                          </a:ln>
                          <a:solidFill>
                            <a:srgbClr val="FFFFFF"/>
                          </a:solidFill>
                          <a:effectLst/>
                          <a:latin typeface="Arial"/>
                          <a:ea typeface="ＭＳ Ｐゴシック" pitchFamily="-108" charset="-128"/>
                          <a:cs typeface="Arial"/>
                        </a:rPr>
                      </a:br>
                      <a:r>
                        <a:rPr kumimoji="0" lang="en-US" sz="1000" b="0" i="0" u="none" strike="noStrike" cap="none" normalizeH="0" baseline="0" dirty="0">
                          <a:ln>
                            <a:noFill/>
                          </a:ln>
                          <a:solidFill>
                            <a:srgbClr val="FFFFFF"/>
                          </a:solidFill>
                          <a:effectLst/>
                          <a:latin typeface="Arial"/>
                          <a:ea typeface="ＭＳ Ｐゴシック" pitchFamily="-108" charset="-128"/>
                          <a:cs typeface="Arial"/>
                        </a:rPr>
                        <a:t>(n = 353)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08835"/>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a:ea typeface="ＭＳ Ｐゴシック" pitchFamily="-108" charset="-128"/>
                          <a:cs typeface="Arial"/>
                        </a:rPr>
                        <a:t>ATV + RTV + TDF-FTC</a:t>
                      </a:r>
                      <a:br>
                        <a:rPr kumimoji="0" lang="en-US" sz="1200" b="1" i="0" u="none" strike="noStrike" cap="none" normalizeH="0" baseline="0" dirty="0">
                          <a:ln>
                            <a:noFill/>
                          </a:ln>
                          <a:solidFill>
                            <a:srgbClr val="FFFFFF"/>
                          </a:solidFill>
                          <a:effectLst/>
                          <a:latin typeface="Arial"/>
                          <a:ea typeface="ＭＳ Ｐゴシック" pitchFamily="-108" charset="-128"/>
                          <a:cs typeface="Arial"/>
                        </a:rPr>
                      </a:br>
                      <a:r>
                        <a:rPr kumimoji="0" lang="en-US" sz="1000" b="0" i="0" u="none" strike="noStrike" cap="none" normalizeH="0" baseline="0" dirty="0">
                          <a:ln>
                            <a:noFill/>
                          </a:ln>
                          <a:solidFill>
                            <a:srgbClr val="FFFFFF"/>
                          </a:solidFill>
                          <a:effectLst/>
                          <a:latin typeface="Arial"/>
                          <a:ea typeface="ＭＳ Ｐゴシック" pitchFamily="-108" charset="-128"/>
                          <a:cs typeface="Arial"/>
                        </a:rPr>
                        <a:t>(n= 355)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5EA2"/>
                    </a:solidFill>
                  </a:tcPr>
                </a:tc>
                <a:extLst>
                  <a:ext uri="{0D108BD9-81ED-4DB2-BD59-A6C34878D82A}">
                    <a16:rowId xmlns:a16="http://schemas.microsoft.com/office/drawing/2014/main" val="10001"/>
                  </a:ext>
                </a:extLst>
              </a:tr>
              <a:tr h="41919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22%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27%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2"/>
                  </a:ext>
                </a:extLst>
              </a:tr>
              <a:tr h="41919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20%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3"/>
                  </a:ext>
                </a:extLst>
              </a:tr>
              <a:tr h="41919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Upper Respiratory Tract Infection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4"/>
                  </a:ext>
                </a:extLst>
              </a:tr>
              <a:tr h="41919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5"/>
                  </a:ext>
                </a:extLst>
              </a:tr>
              <a:tr h="41919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Fatigue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6"/>
                  </a:ext>
                </a:extLst>
              </a:tr>
              <a:tr h="41919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Ocular Icterus*</a:t>
                      </a:r>
                      <a:endParaRPr lang="en-US" sz="1400" kern="1200" spc="-30" baseline="30000" dirty="0">
                        <a:solidFill>
                          <a:srgbClr val="000000"/>
                        </a:solidFill>
                        <a:latin typeface="Arial"/>
                        <a:ea typeface="+mn-ea"/>
                        <a:cs typeface="Arial"/>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7"/>
                  </a:ext>
                </a:extLst>
              </a:tr>
              <a:tr h="286017">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050" dirty="0">
                          <a:latin typeface="Arial"/>
                          <a:ea typeface="Arial" pitchFamily="-107" charset="0"/>
                          <a:cs typeface="Arial"/>
                        </a:rPr>
                        <a:t>*</a:t>
                      </a:r>
                      <a:r>
                        <a:rPr lang="en-US" sz="1050" dirty="0">
                          <a:latin typeface="Arial"/>
                          <a:cs typeface="Arial"/>
                        </a:rPr>
                        <a:t>p &lt; 0.001</a:t>
                      </a:r>
                      <a:endParaRPr lang="en-US" sz="1050" dirty="0">
                        <a:latin typeface="Arial"/>
                        <a:ea typeface="Arial" pitchFamily="-107" charset="0"/>
                        <a:cs typeface="Arial"/>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6000">
                        <a:alpha val="10000"/>
                      </a:srgb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400" b="0" i="0" u="none" strike="noStrike" kern="1200" cap="none" spc="-30" normalizeH="0" baseline="0" noProof="0" dirty="0">
                        <a:ln>
                          <a:noFill/>
                        </a:ln>
                        <a:solidFill>
                          <a:srgbClr val="000000"/>
                        </a:solidFill>
                        <a:effectLst/>
                        <a:uLnTx/>
                        <a:uFillTx/>
                        <a:latin typeface="Arial"/>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400" b="0" i="0" u="none" strike="noStrike" kern="1200" cap="none" spc="-30" normalizeH="0" baseline="0" noProof="0" dirty="0">
                        <a:ln>
                          <a:noFill/>
                        </a:ln>
                        <a:solidFill>
                          <a:srgbClr val="000000"/>
                        </a:solidFill>
                        <a:effectLst/>
                        <a:uLnTx/>
                        <a:uFillTx/>
                        <a:latin typeface="Arial"/>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6714891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Atazanavir + RTV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103: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latin typeface="Arial" pitchFamily="22" charset="0"/>
              </a:rPr>
              <a:t>DeJesus</a:t>
            </a:r>
            <a:r>
              <a:rPr lang="en-US" dirty="0">
                <a:latin typeface="Arial" pitchFamily="22" charset="0"/>
              </a:rPr>
              <a:t> E, et al. Lancet. 2012;379:2429-38.</a:t>
            </a:r>
          </a:p>
        </p:txBody>
      </p:sp>
      <p:sp>
        <p:nvSpPr>
          <p:cNvPr id="3" name="Content Placeholder 2"/>
          <p:cNvSpPr>
            <a:spLocks noGrp="1"/>
          </p:cNvSpPr>
          <p:nvPr>
            <p:ph sz="half" idx="2"/>
          </p:nvPr>
        </p:nvSpPr>
        <p:spPr>
          <a:xfrm>
            <a:off x="-18168" y="1837113"/>
            <a:ext cx="9180576" cy="1945178"/>
          </a:xfrm>
        </p:spPr>
        <p:txBody>
          <a:bodyPr>
            <a:noAutofit/>
          </a:bodyPr>
          <a:lstStyle/>
          <a:p>
            <a:pPr>
              <a:lnSpc>
                <a:spcPts val="3000"/>
              </a:lnSpc>
            </a:pPr>
            <a:r>
              <a:rPr lang="en-US" sz="1700" b="1" dirty="0">
                <a:solidFill>
                  <a:srgbClr val="C00000"/>
                </a:solidFill>
                <a:latin typeface="Arial"/>
                <a:cs typeface="Arial"/>
              </a:rPr>
              <a:t>Interpretation</a:t>
            </a:r>
            <a:r>
              <a:rPr lang="en-US" sz="1700" dirty="0">
                <a:solidFill>
                  <a:schemeClr val="tx1"/>
                </a:solidFill>
                <a:latin typeface="Arial"/>
                <a:cs typeface="Arial"/>
              </a:rPr>
              <a:t>: “This study met the primary endpoint of non-inferiority of elvitegravir/cobicistat/emtricitabine/tenofovir (EVG/COBI/FTC/TDF) to atazanavir plus ritonavir plus emtricitabine/tenofovir (ATV + RTV + FTC/TDF) and demonstrates the robust antiviral efficacy of the only integrase inhibitor-based single tablet regimen for initial HIV treatment.”</a:t>
            </a:r>
          </a:p>
        </p:txBody>
      </p:sp>
    </p:spTree>
    <p:extLst>
      <p:ext uri="{BB962C8B-B14F-4D97-AF65-F5344CB8AC3E}">
        <p14:creationId xmlns:p14="http://schemas.microsoft.com/office/powerpoint/2010/main" val="71415095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2000" b="0" dirty="0">
                <a:solidFill>
                  <a:srgbClr val="001D48"/>
                </a:solidFill>
                <a:ea typeface="ＭＳ Ｐゴシック" pitchFamily="22" charset="-128"/>
                <a:cs typeface="ＭＳ Ｐゴシック" pitchFamily="22" charset="-128"/>
              </a:rPr>
              <a:t>EVG-COBI-TAF-FTC versus EVG-COBI-TDF-FTC</a:t>
            </a:r>
            <a:r>
              <a:rPr lang="en-US" sz="2000" dirty="0">
                <a:solidFill>
                  <a:srgbClr val="001D48"/>
                </a:solidFill>
                <a:ea typeface="ＭＳ Ｐゴシック" pitchFamily="22" charset="-128"/>
                <a:cs typeface="ＭＳ Ｐゴシック" pitchFamily="22" charset="-128"/>
              </a:rPr>
              <a:t> </a:t>
            </a:r>
            <a:br>
              <a:rPr lang="en-US" sz="1800" b="0" dirty="0">
                <a:solidFill>
                  <a:srgbClr val="001D48"/>
                </a:solidFill>
                <a:ea typeface="ＭＳ Ｐゴシック" pitchFamily="22" charset="-128"/>
                <a:cs typeface="ＭＳ Ｐゴシック" pitchFamily="22" charset="-128"/>
              </a:rPr>
            </a:br>
            <a:r>
              <a:rPr lang="en-US" sz="2700" dirty="0">
                <a:solidFill>
                  <a:srgbClr val="001D48"/>
                </a:solidFill>
              </a:rPr>
              <a:t>Study 104 and Study 111</a:t>
            </a:r>
            <a:endParaRPr lang="en-US" sz="2700" dirty="0"/>
          </a:p>
        </p:txBody>
      </p:sp>
    </p:spTree>
    <p:extLst>
      <p:ext uri="{BB962C8B-B14F-4D97-AF65-F5344CB8AC3E}">
        <p14:creationId xmlns:p14="http://schemas.microsoft.com/office/powerpoint/2010/main" val="407799469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13165" y="2067879"/>
            <a:ext cx="889163" cy="108339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177148" y="2766325"/>
            <a:ext cx="948746" cy="9523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323851" y="1129930"/>
            <a:ext cx="4734060" cy="3644199"/>
          </a:xfrm>
        </p:spPr>
        <p:txBody>
          <a:bodyPr>
            <a:normAutofit/>
          </a:bodyPr>
          <a:lstStyle/>
          <a:p>
            <a:r>
              <a:rPr lang="en-US" b="1" dirty="0"/>
              <a:t>Background</a:t>
            </a:r>
            <a:r>
              <a:rPr lang="en-US" dirty="0"/>
              <a:t>: Randomized, double-blind, phase 3 trial comparing elvitegravir-cobicistat-tenofovir alafenamide-emtricitabine with elvitegravir-cobicistat-tenofovir DF-emtricitabine</a:t>
            </a:r>
          </a:p>
          <a:p>
            <a:r>
              <a:rPr lang="en-US" b="1" dirty="0"/>
              <a:t>Inclusion Criteria </a:t>
            </a:r>
            <a:r>
              <a:rPr lang="en-US" dirty="0"/>
              <a:t>(n = 1,733)</a:t>
            </a:r>
          </a:p>
          <a:p>
            <a:pPr lvl="1"/>
            <a:r>
              <a:rPr lang="en-US" dirty="0"/>
              <a:t>Antiretroviral-naïve patients</a:t>
            </a:r>
          </a:p>
          <a:p>
            <a:pPr lvl="1"/>
            <a:r>
              <a:rPr lang="en-US" dirty="0"/>
              <a:t>Age &gt;18</a:t>
            </a:r>
          </a:p>
          <a:p>
            <a:pPr lvl="1"/>
            <a:r>
              <a:rPr lang="en-US" dirty="0"/>
              <a:t>HIV RNA ≥1000 copies/mL</a:t>
            </a:r>
          </a:p>
          <a:p>
            <a:pPr lvl="1"/>
            <a:r>
              <a:rPr lang="en-US" dirty="0"/>
              <a:t>Any CD4 count allowed </a:t>
            </a:r>
          </a:p>
          <a:p>
            <a:pPr lvl="1"/>
            <a:r>
              <a:rPr lang="en-US" dirty="0"/>
              <a:t>No AIDS conditions in prior 30 days</a:t>
            </a:r>
          </a:p>
          <a:p>
            <a:r>
              <a:rPr lang="en-US" b="1" dirty="0"/>
              <a:t>Treatment Arms</a:t>
            </a:r>
          </a:p>
          <a:p>
            <a:pPr lvl="1"/>
            <a:r>
              <a:rPr lang="en-US" dirty="0"/>
              <a:t>Elvitegravir-Cobicistat-TAF-FTC</a:t>
            </a:r>
          </a:p>
          <a:p>
            <a:pPr lvl="1"/>
            <a:r>
              <a:rPr lang="en-US" dirty="0"/>
              <a:t>Elvitegravir-Cobicistat-TDF-FTC</a:t>
            </a:r>
          </a:p>
          <a:p>
            <a:endParaRPr lang="en-US" dirty="0"/>
          </a:p>
        </p:txBody>
      </p:sp>
      <p:sp>
        <p:nvSpPr>
          <p:cNvPr id="24" name="Rectangle 7"/>
          <p:cNvSpPr>
            <a:spLocks noChangeArrowheads="1"/>
          </p:cNvSpPr>
          <p:nvPr/>
        </p:nvSpPr>
        <p:spPr bwMode="ltGray">
          <a:xfrm>
            <a:off x="6332997" y="1844951"/>
            <a:ext cx="220878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EVG-COBI-TAF-FTC</a:t>
            </a:r>
            <a:br>
              <a:rPr lang="en-US" sz="1200"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866)</a:t>
            </a:r>
          </a:p>
        </p:txBody>
      </p:sp>
      <p:sp>
        <p:nvSpPr>
          <p:cNvPr id="33" name="Rectangle 7"/>
          <p:cNvSpPr>
            <a:spLocks noChangeArrowheads="1"/>
          </p:cNvSpPr>
          <p:nvPr/>
        </p:nvSpPr>
        <p:spPr bwMode="ltGray">
          <a:xfrm>
            <a:off x="6332997" y="3026816"/>
            <a:ext cx="220878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nchorCtr="1">
            <a:prstTxWarp prst="textNoShape">
              <a:avLst/>
            </a:prstTxWarp>
          </a:bodyPr>
          <a:lstStyle/>
          <a:p>
            <a:pPr algn="ctr"/>
            <a:r>
              <a:rPr lang="en-US" sz="1350" b="1" dirty="0">
                <a:solidFill>
                  <a:srgbClr val="000000"/>
                </a:solidFill>
                <a:latin typeface="Arial"/>
                <a:cs typeface="Arial"/>
              </a:rPr>
              <a:t>EVG-COBI-TDF-FTC</a:t>
            </a:r>
            <a:br>
              <a:rPr lang="en-US" sz="1350" b="1" dirty="0">
                <a:solidFill>
                  <a:srgbClr val="000000"/>
                </a:solidFill>
                <a:latin typeface="Arial"/>
                <a:cs typeface="Arial"/>
              </a:rPr>
            </a:br>
            <a:r>
              <a:rPr lang="en-US" sz="1000" dirty="0">
                <a:solidFill>
                  <a:srgbClr val="000000"/>
                </a:solidFill>
                <a:latin typeface="Arial"/>
                <a:cs typeface="Arial"/>
              </a:rPr>
              <a:t>(n = 867)</a:t>
            </a:r>
          </a:p>
        </p:txBody>
      </p:sp>
    </p:spTree>
    <p:extLst>
      <p:ext uri="{BB962C8B-B14F-4D97-AF65-F5344CB8AC3E}">
        <p14:creationId xmlns:p14="http://schemas.microsoft.com/office/powerpoint/2010/main" val="365955064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Result</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901530523"/>
              </p:ext>
            </p:extLst>
          </p:nvPr>
        </p:nvGraphicFramePr>
        <p:xfrm>
          <a:off x="465495" y="142816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26406"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800/866</a:t>
            </a:r>
          </a:p>
        </p:txBody>
      </p:sp>
      <p:sp>
        <p:nvSpPr>
          <p:cNvPr id="9" name="Rectangle 8"/>
          <p:cNvSpPr/>
          <p:nvPr/>
        </p:nvSpPr>
        <p:spPr>
          <a:xfrm>
            <a:off x="2830800"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784/867</a:t>
            </a:r>
          </a:p>
        </p:txBody>
      </p:sp>
      <p:sp>
        <p:nvSpPr>
          <p:cNvPr id="10" name="Rectangle 9"/>
          <p:cNvSpPr/>
          <p:nvPr/>
        </p:nvSpPr>
        <p:spPr>
          <a:xfrm>
            <a:off x="4367435"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629/670</a:t>
            </a:r>
          </a:p>
        </p:txBody>
      </p:sp>
      <p:sp>
        <p:nvSpPr>
          <p:cNvPr id="11" name="Rectangle 10"/>
          <p:cNvSpPr/>
          <p:nvPr/>
        </p:nvSpPr>
        <p:spPr>
          <a:xfrm>
            <a:off x="5131845"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610/672</a:t>
            </a:r>
          </a:p>
        </p:txBody>
      </p:sp>
      <p:sp>
        <p:nvSpPr>
          <p:cNvPr id="12" name="Rectangle 11"/>
          <p:cNvSpPr/>
          <p:nvPr/>
        </p:nvSpPr>
        <p:spPr>
          <a:xfrm>
            <a:off x="6652152"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171/196</a:t>
            </a:r>
          </a:p>
        </p:txBody>
      </p:sp>
      <p:sp>
        <p:nvSpPr>
          <p:cNvPr id="13" name="Rectangle 12"/>
          <p:cNvSpPr/>
          <p:nvPr/>
        </p:nvSpPr>
        <p:spPr>
          <a:xfrm>
            <a:off x="7373548"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174/195</a:t>
            </a:r>
          </a:p>
        </p:txBody>
      </p:sp>
      <p:cxnSp>
        <p:nvCxnSpPr>
          <p:cNvPr id="15" name="Straight Connector 14"/>
          <p:cNvCxnSpPr/>
          <p:nvPr/>
        </p:nvCxnSpPr>
        <p:spPr>
          <a:xfrm>
            <a:off x="4367435" y="4434455"/>
            <a:ext cx="371934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33936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9C5CE-7C27-9C29-B077-169862B41F59}"/>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Serum Creatinine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924608858"/>
              </p:ext>
            </p:extLst>
          </p:nvPr>
        </p:nvGraphicFramePr>
        <p:xfrm>
          <a:off x="457182" y="140872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8355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Elvitegravir-Cobicistat-Tenofovir DF-Emtricitabine</a:t>
            </a:r>
          </a:p>
        </p:txBody>
      </p:sp>
      <p:sp>
        <p:nvSpPr>
          <p:cNvPr id="27" name="Rectangle 3"/>
          <p:cNvSpPr>
            <a:spLocks noChangeArrowheads="1"/>
          </p:cNvSpPr>
          <p:nvPr/>
        </p:nvSpPr>
        <p:spPr bwMode="auto">
          <a:xfrm>
            <a:off x="1920874" y="2422167"/>
            <a:ext cx="5314951" cy="9144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Elvitegravir-Cobicistat-Tenofovir DF-Emtricitabine</a:t>
            </a:r>
          </a:p>
        </p:txBody>
      </p:sp>
      <p:sp>
        <p:nvSpPr>
          <p:cNvPr id="6" name="Rounded Rectangle 5"/>
          <p:cNvSpPr/>
          <p:nvPr/>
        </p:nvSpPr>
        <p:spPr>
          <a:xfrm>
            <a:off x="4062345" y="34433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Booster</a:t>
            </a:r>
          </a:p>
        </p:txBody>
      </p:sp>
      <p:sp>
        <p:nvSpPr>
          <p:cNvPr id="7" name="Bent Arrow 6"/>
          <p:cNvSpPr/>
          <p:nvPr/>
        </p:nvSpPr>
        <p:spPr>
          <a:xfrm flipV="1">
            <a:off x="3759200" y="3298181"/>
            <a:ext cx="342900" cy="347472"/>
          </a:xfrm>
          <a:prstGeom prst="bentArrow">
            <a:avLst/>
          </a:prstGeom>
          <a:solidFill>
            <a:srgbClr val="6FA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8" name="Bent Arrow 7"/>
          <p:cNvSpPr/>
          <p:nvPr/>
        </p:nvSpPr>
        <p:spPr>
          <a:xfrm flipV="1">
            <a:off x="2501900" y="3298181"/>
            <a:ext cx="342900" cy="347472"/>
          </a:xfrm>
          <a:prstGeom prst="bentArrow">
            <a:avLst/>
          </a:prstGeom>
          <a:solidFill>
            <a:srgbClr val="6FA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9" name="Rounded Rectangle 8"/>
          <p:cNvSpPr/>
          <p:nvPr/>
        </p:nvSpPr>
        <p:spPr>
          <a:xfrm>
            <a:off x="2789142" y="34433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INSTI</a:t>
            </a:r>
          </a:p>
        </p:txBody>
      </p:sp>
      <p:sp>
        <p:nvSpPr>
          <p:cNvPr id="12" name="Rounded Rectangle 11"/>
          <p:cNvSpPr/>
          <p:nvPr/>
        </p:nvSpPr>
        <p:spPr>
          <a:xfrm>
            <a:off x="5254544" y="34433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NRTI</a:t>
            </a:r>
          </a:p>
        </p:txBody>
      </p:sp>
      <p:sp>
        <p:nvSpPr>
          <p:cNvPr id="13" name="Bent Arrow 12"/>
          <p:cNvSpPr/>
          <p:nvPr/>
        </p:nvSpPr>
        <p:spPr>
          <a:xfrm flipV="1">
            <a:off x="4959350" y="3298181"/>
            <a:ext cx="342900" cy="347472"/>
          </a:xfrm>
          <a:prstGeom prst="bentArrow">
            <a:avLst/>
          </a:prstGeom>
          <a:solidFill>
            <a:srgbClr val="6FA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4" name="Rounded Rectangle 13"/>
          <p:cNvSpPr/>
          <p:nvPr/>
        </p:nvSpPr>
        <p:spPr>
          <a:xfrm>
            <a:off x="6566247" y="34433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NRTI</a:t>
            </a:r>
          </a:p>
        </p:txBody>
      </p:sp>
      <p:sp>
        <p:nvSpPr>
          <p:cNvPr id="15" name="Bent Arrow 14"/>
          <p:cNvSpPr/>
          <p:nvPr/>
        </p:nvSpPr>
        <p:spPr>
          <a:xfrm flipV="1">
            <a:off x="6255151" y="3298181"/>
            <a:ext cx="342900" cy="347472"/>
          </a:xfrm>
          <a:prstGeom prst="bentArrow">
            <a:avLst/>
          </a:prstGeom>
          <a:solidFill>
            <a:srgbClr val="6FA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pic>
        <p:nvPicPr>
          <p:cNvPr id="16" name="Picture 15" descr="Pill_Green_Front.tif"/>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1445479">
            <a:off x="3768664" y="1590823"/>
            <a:ext cx="1623341" cy="852454"/>
          </a:xfrm>
          <a:prstGeom prst="rect">
            <a:avLst/>
          </a:prstGeom>
        </p:spPr>
      </p:pic>
      <p:sp>
        <p:nvSpPr>
          <p:cNvPr id="17" name="Rounded Rectangle 16">
            <a:extLst>
              <a:ext uri="{FF2B5EF4-FFF2-40B4-BE49-F238E27FC236}">
                <a16:creationId xmlns:a16="http://schemas.microsoft.com/office/drawing/2014/main" id="{BF61B4EB-BEBE-864C-ABBE-B4B8B77CCF71}"/>
              </a:ext>
            </a:extLst>
          </p:cNvPr>
          <p:cNvSpPr/>
          <p:nvPr/>
        </p:nvSpPr>
        <p:spPr>
          <a:xfrm>
            <a:off x="2117816" y="300316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4F755F"/>
                </a:solidFill>
                <a:latin typeface="Arial" panose="020B0604020202020204" pitchFamily="34" charset="0"/>
                <a:cs typeface="Arial" panose="020B0604020202020204" pitchFamily="34" charset="0"/>
              </a:rPr>
              <a:t>150 mg</a:t>
            </a:r>
          </a:p>
        </p:txBody>
      </p:sp>
      <p:sp>
        <p:nvSpPr>
          <p:cNvPr id="18" name="Rounded Rectangle 17">
            <a:extLst>
              <a:ext uri="{FF2B5EF4-FFF2-40B4-BE49-F238E27FC236}">
                <a16:creationId xmlns:a16="http://schemas.microsoft.com/office/drawing/2014/main" id="{12E19D98-585A-DB42-BAF5-029A66186E83}"/>
              </a:ext>
            </a:extLst>
          </p:cNvPr>
          <p:cNvSpPr/>
          <p:nvPr/>
        </p:nvSpPr>
        <p:spPr>
          <a:xfrm>
            <a:off x="4514943" y="2972832"/>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4F755F"/>
                </a:solidFill>
                <a:latin typeface="Arial" panose="020B0604020202020204" pitchFamily="34" charset="0"/>
                <a:cs typeface="Arial" panose="020B0604020202020204" pitchFamily="34" charset="0"/>
              </a:rPr>
              <a:t>300 mg</a:t>
            </a:r>
          </a:p>
        </p:txBody>
      </p:sp>
      <p:sp>
        <p:nvSpPr>
          <p:cNvPr id="19" name="Rounded Rectangle 18">
            <a:extLst>
              <a:ext uri="{FF2B5EF4-FFF2-40B4-BE49-F238E27FC236}">
                <a16:creationId xmlns:a16="http://schemas.microsoft.com/office/drawing/2014/main" id="{F5D17E33-AF83-B64F-817A-3F48FA09E76A}"/>
              </a:ext>
            </a:extLst>
          </p:cNvPr>
          <p:cNvSpPr/>
          <p:nvPr/>
        </p:nvSpPr>
        <p:spPr>
          <a:xfrm>
            <a:off x="5887754" y="300316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4F755F"/>
                </a:solidFill>
                <a:latin typeface="Arial" panose="020B0604020202020204" pitchFamily="34" charset="0"/>
                <a:cs typeface="Arial" panose="020B0604020202020204" pitchFamily="34" charset="0"/>
              </a:rPr>
              <a:t>200 mg</a:t>
            </a:r>
          </a:p>
        </p:txBody>
      </p:sp>
      <p:sp>
        <p:nvSpPr>
          <p:cNvPr id="20" name="Rounded Rectangle 19">
            <a:extLst>
              <a:ext uri="{FF2B5EF4-FFF2-40B4-BE49-F238E27FC236}">
                <a16:creationId xmlns:a16="http://schemas.microsoft.com/office/drawing/2014/main" id="{D9866C94-EAD1-4E4F-9A42-46F69923A0B7}"/>
              </a:ext>
            </a:extLst>
          </p:cNvPr>
          <p:cNvSpPr/>
          <p:nvPr/>
        </p:nvSpPr>
        <p:spPr>
          <a:xfrm>
            <a:off x="3415457" y="300316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4F755F"/>
                </a:solidFill>
                <a:latin typeface="Arial" panose="020B0604020202020204" pitchFamily="34" charset="0"/>
                <a:cs typeface="Arial" panose="020B0604020202020204" pitchFamily="34" charset="0"/>
              </a:rPr>
              <a:t>150 mg</a:t>
            </a:r>
          </a:p>
        </p:txBody>
      </p:sp>
      <p:sp>
        <p:nvSpPr>
          <p:cNvPr id="3" name="Rectangle 2">
            <a:extLst>
              <a:ext uri="{FF2B5EF4-FFF2-40B4-BE49-F238E27FC236}">
                <a16:creationId xmlns:a16="http://schemas.microsoft.com/office/drawing/2014/main" id="{BF0D310B-296D-645B-E978-B89B994E6758}"/>
              </a:ext>
            </a:extLst>
          </p:cNvPr>
          <p:cNvSpPr>
            <a:spLocks noChangeArrowheads="1"/>
          </p:cNvSpPr>
          <p:nvPr/>
        </p:nvSpPr>
        <p:spPr bwMode="auto">
          <a:xfrm>
            <a:off x="0" y="4183694"/>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food</a:t>
            </a:r>
          </a:p>
        </p:txBody>
      </p:sp>
    </p:spTree>
    <p:extLst>
      <p:ext uri="{BB962C8B-B14F-4D97-AF65-F5344CB8AC3E}">
        <p14:creationId xmlns:p14="http://schemas.microsoft.com/office/powerpoint/2010/main" val="161791001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59DEE9-4750-C0CD-D346-0130196E60BF}"/>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Quantitative Proteinuria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19417261"/>
              </p:ext>
            </p:extLst>
          </p:nvPr>
        </p:nvGraphicFramePr>
        <p:xfrm>
          <a:off x="458296" y="1397757"/>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77177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FA3FA-A575-8225-82A5-E0131278647F}"/>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
        <p:nvSpPr>
          <p:cNvPr id="8" name="Content Placeholder 7"/>
          <p:cNvSpPr>
            <a:spLocks noGrp="1"/>
          </p:cNvSpPr>
          <p:nvPr>
            <p:ph type="body" sz="quarter" idx="15"/>
          </p:nvPr>
        </p:nvSpPr>
        <p:spPr/>
        <p:txBody>
          <a:bodyPr/>
          <a:lstStyle/>
          <a:p>
            <a:r>
              <a:rPr lang="nb-NO" dirty="0" err="1"/>
              <a:t>Week</a:t>
            </a:r>
            <a:r>
              <a:rPr lang="nb-NO" dirty="0"/>
              <a:t> 48 Changes in Spine and Hip Bone Mineral Density (BMD)</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99716468"/>
              </p:ext>
            </p:extLst>
          </p:nvPr>
        </p:nvGraphicFramePr>
        <p:xfrm>
          <a:off x="459336" y="1457946"/>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467325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5"/>
          </p:nvPr>
        </p:nvSpPr>
        <p:spPr/>
        <p:txBody>
          <a:bodyPr/>
          <a:lstStyle/>
          <a:p>
            <a:r>
              <a:rPr lang="nb-NO" dirty="0" err="1"/>
              <a:t>Week</a:t>
            </a:r>
            <a:r>
              <a:rPr lang="nb-NO" dirty="0"/>
              <a:t> 48 Changes in Lipid Parameters</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9" name="Group 76"/>
          <p:cNvGraphicFramePr>
            <a:graphicFrameLocks noGrp="1"/>
          </p:cNvGraphicFramePr>
          <p:nvPr>
            <p:extLst>
              <p:ext uri="{D42A27DB-BD31-4B8C-83A1-F6EECF244321}">
                <p14:modId xmlns:p14="http://schemas.microsoft.com/office/powerpoint/2010/main" val="219323246"/>
              </p:ext>
            </p:extLst>
          </p:nvPr>
        </p:nvGraphicFramePr>
        <p:xfrm>
          <a:off x="456068" y="1399039"/>
          <a:ext cx="8229601" cy="3291839"/>
        </p:xfrm>
        <a:graphic>
          <a:graphicData uri="http://schemas.openxmlformats.org/drawingml/2006/table">
            <a:tbl>
              <a:tblPr>
                <a:effectLst/>
              </a:tblPr>
              <a:tblGrid>
                <a:gridCol w="2494521">
                  <a:extLst>
                    <a:ext uri="{9D8B030D-6E8A-4147-A177-3AD203B41FA5}">
                      <a16:colId xmlns:a16="http://schemas.microsoft.com/office/drawing/2014/main" val="20000"/>
                    </a:ext>
                  </a:extLst>
                </a:gridCol>
                <a:gridCol w="2271860">
                  <a:extLst>
                    <a:ext uri="{9D8B030D-6E8A-4147-A177-3AD203B41FA5}">
                      <a16:colId xmlns:a16="http://schemas.microsoft.com/office/drawing/2014/main" val="20001"/>
                    </a:ext>
                  </a:extLst>
                </a:gridCol>
                <a:gridCol w="2271860">
                  <a:extLst>
                    <a:ext uri="{9D8B030D-6E8A-4147-A177-3AD203B41FA5}">
                      <a16:colId xmlns:a16="http://schemas.microsoft.com/office/drawing/2014/main" val="20002"/>
                    </a:ext>
                  </a:extLst>
                </a:gridCol>
                <a:gridCol w="1191360">
                  <a:extLst>
                    <a:ext uri="{9D8B030D-6E8A-4147-A177-3AD203B41FA5}">
                      <a16:colId xmlns:a16="http://schemas.microsoft.com/office/drawing/2014/main" val="20003"/>
                    </a:ext>
                  </a:extLst>
                </a:gridCol>
              </a:tblGrid>
              <a:tr h="966399">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Median Change from </a:t>
                      </a:r>
                      <a:b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b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Baseline to Week 48</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EVG-COBI-TAF-FTC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866) </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3A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EVG-COBI-TDF-FTC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867)</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B813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 Value</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D8585"/>
                    </a:solidFill>
                  </a:tcPr>
                </a:tc>
                <a:extLst>
                  <a:ext uri="{0D108BD9-81ED-4DB2-BD59-A6C34878D82A}">
                    <a16:rowId xmlns:a16="http://schemas.microsoft.com/office/drawing/2014/main" val="10000"/>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1"/>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2"/>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HDL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3"/>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Triglycerides</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0.027</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4"/>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cholesterol:HDL ratio</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0.84</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5"/>
                  </a:ext>
                </a:extLst>
              </a:tr>
            </a:tbl>
          </a:graphicData>
        </a:graphic>
      </p:graphicFrame>
      <p:sp>
        <p:nvSpPr>
          <p:cNvPr id="5" name="Title 4">
            <a:extLst>
              <a:ext uri="{FF2B5EF4-FFF2-40B4-BE49-F238E27FC236}">
                <a16:creationId xmlns:a16="http://schemas.microsoft.com/office/drawing/2014/main" id="{981A3CEE-C429-21B7-A037-493D5380A05C}"/>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Tree>
    <p:extLst>
      <p:ext uri="{BB962C8B-B14F-4D97-AF65-F5344CB8AC3E}">
        <p14:creationId xmlns:p14="http://schemas.microsoft.com/office/powerpoint/2010/main" val="345743051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0" y="1549645"/>
            <a:ext cx="9180576" cy="2758884"/>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Through 48 weeks, more than 90% of patients given E/C/F/tenofovir alafenamide or E/C/F/tenofovir disoproxil fumarate had virological success. Renal and bone effects were significantly reduced in patients given E/C/F/tenofovir alafenamide. Although these studies do not have the power to assess clinical safety events such as renal failure and fractures, our data suggest that E/C/F/tenofovir alafenamide will have a favourable long-term renal and bone safety profile</a:t>
            </a:r>
            <a:r>
              <a:rPr lang="en-US" sz="1800" dirty="0">
                <a:solidFill>
                  <a:schemeClr val="tx1"/>
                </a:solidFill>
                <a:latin typeface="Arial"/>
                <a:cs typeface="Arial"/>
              </a:rPr>
              <a:t>.”</a:t>
            </a:r>
            <a:endParaRPr lang="en-US" sz="1800" dirty="0">
              <a:solidFill>
                <a:schemeClr val="tx1"/>
              </a:solidFill>
            </a:endParaRPr>
          </a:p>
        </p:txBody>
      </p:sp>
    </p:spTree>
    <p:extLst>
      <p:ext uri="{BB962C8B-B14F-4D97-AF65-F5344CB8AC3E}">
        <p14:creationId xmlns:p14="http://schemas.microsoft.com/office/powerpoint/2010/main" val="21175866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solidFill>
                  <a:srgbClr val="001D48"/>
                </a:solidFill>
                <a:ea typeface="ＭＳ Ｐゴシック" pitchFamily="22" charset="-128"/>
                <a:cs typeface="ＭＳ Ｐゴシック" pitchFamily="22" charset="-128"/>
              </a:rPr>
              <a:t>EVG-COBI-TDF-FTC versus ATV + RTV + TDF-FTC in Women </a:t>
            </a:r>
            <a:br>
              <a:rPr lang="en-US" sz="1500" dirty="0">
                <a:solidFill>
                  <a:srgbClr val="001D48"/>
                </a:solidFill>
              </a:rPr>
            </a:br>
            <a:r>
              <a:rPr lang="en-US" sz="2700" dirty="0">
                <a:solidFill>
                  <a:srgbClr val="001D48"/>
                </a:solidFill>
              </a:rPr>
              <a:t>Study 128 (WAVES)</a:t>
            </a:r>
            <a:endParaRPr lang="en-US" sz="2700" dirty="0"/>
          </a:p>
        </p:txBody>
      </p:sp>
    </p:spTree>
    <p:extLst>
      <p:ext uri="{BB962C8B-B14F-4D97-AF65-F5344CB8AC3E}">
        <p14:creationId xmlns:p14="http://schemas.microsoft.com/office/powerpoint/2010/main" val="429155471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68028" y="2123809"/>
            <a:ext cx="870022" cy="88050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80312" y="2654492"/>
            <a:ext cx="836603" cy="100145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EVG-COBI-TDF-FTC versus ATV + RTV + TDF-FTC (in Women)</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WAVES Study: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Squires L, et al. Lancet HIV. 2016;3:e410-20.</a:t>
            </a:r>
          </a:p>
        </p:txBody>
      </p:sp>
      <p:sp>
        <p:nvSpPr>
          <p:cNvPr id="3" name="Content Placeholder 2"/>
          <p:cNvSpPr>
            <a:spLocks noGrp="1"/>
          </p:cNvSpPr>
          <p:nvPr>
            <p:ph sz="half" idx="2"/>
          </p:nvPr>
        </p:nvSpPr>
        <p:spPr>
          <a:xfrm>
            <a:off x="323850" y="1087282"/>
            <a:ext cx="4622222" cy="3504315"/>
          </a:xfrm>
        </p:spPr>
        <p:txBody>
          <a:bodyPr>
            <a:normAutofit/>
          </a:bodyPr>
          <a:lstStyle/>
          <a:p>
            <a:r>
              <a:rPr lang="en-US" b="1" dirty="0"/>
              <a:t>Background</a:t>
            </a:r>
            <a:r>
              <a:rPr lang="en-US" dirty="0"/>
              <a:t>: Randomized, double-blind, phase 3 trial comparing elvitegravir-cobicistat-tenofovir-emtricitabine with atazanavir + ritonavir + tenofovir DF-emtricitabine in women</a:t>
            </a:r>
          </a:p>
          <a:p>
            <a:r>
              <a:rPr lang="en-US" b="1" dirty="0"/>
              <a:t>Inclusion Criteria </a:t>
            </a:r>
            <a:r>
              <a:rPr lang="en-US" dirty="0"/>
              <a:t>(n = 575)</a:t>
            </a:r>
          </a:p>
          <a:p>
            <a:pPr lvl="1"/>
            <a:r>
              <a:rPr lang="en-US" dirty="0"/>
              <a:t>Antiretroviral-naïve women</a:t>
            </a:r>
          </a:p>
          <a:p>
            <a:pPr lvl="1"/>
            <a:r>
              <a:rPr lang="en-US" dirty="0"/>
              <a:t>Age ≥18 years</a:t>
            </a:r>
          </a:p>
          <a:p>
            <a:pPr lvl="1"/>
            <a:r>
              <a:rPr lang="en-US" dirty="0"/>
              <a:t>HIV RNA ≥500 copies/mL</a:t>
            </a:r>
          </a:p>
          <a:p>
            <a:pPr lvl="1"/>
            <a:r>
              <a:rPr lang="en-US" dirty="0"/>
              <a:t>Any CD4 count </a:t>
            </a:r>
          </a:p>
          <a:p>
            <a:r>
              <a:rPr lang="en-US" b="1" dirty="0"/>
              <a:t>Treatment Arms</a:t>
            </a:r>
          </a:p>
          <a:p>
            <a:pPr lvl="1"/>
            <a:r>
              <a:rPr lang="en-US" dirty="0"/>
              <a:t>Elvitegravir-Cobicistat-TDF-FTC</a:t>
            </a:r>
          </a:p>
          <a:p>
            <a:pPr lvl="1"/>
            <a:r>
              <a:rPr lang="en-US" dirty="0"/>
              <a:t>Atazanavir + Ritonavir + TDF-FTC</a:t>
            </a:r>
          </a:p>
          <a:p>
            <a:endParaRPr lang="en-US" dirty="0"/>
          </a:p>
        </p:txBody>
      </p:sp>
      <p:sp>
        <p:nvSpPr>
          <p:cNvPr id="24" name="Rectangle 7"/>
          <p:cNvSpPr>
            <a:spLocks noChangeArrowheads="1"/>
          </p:cNvSpPr>
          <p:nvPr/>
        </p:nvSpPr>
        <p:spPr bwMode="ltGray">
          <a:xfrm>
            <a:off x="6060005" y="1876921"/>
            <a:ext cx="239928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EVG-COBI-TDF-FTC </a:t>
            </a:r>
            <a:br>
              <a:rPr lang="en-US" sz="1400" b="1" dirty="0">
                <a:solidFill>
                  <a:srgbClr val="000000"/>
                </a:solidFill>
                <a:latin typeface="Arial"/>
                <a:cs typeface="Arial"/>
              </a:rPr>
            </a:br>
            <a:r>
              <a:rPr lang="en-US" sz="1000" dirty="0">
                <a:solidFill>
                  <a:srgbClr val="000000"/>
                </a:solidFill>
                <a:latin typeface="Arial"/>
                <a:cs typeface="Arial"/>
              </a:rPr>
              <a:t>(n = 289)</a:t>
            </a:r>
          </a:p>
        </p:txBody>
      </p:sp>
      <p:sp>
        <p:nvSpPr>
          <p:cNvPr id="33" name="Rectangle 7"/>
          <p:cNvSpPr>
            <a:spLocks noChangeArrowheads="1"/>
          </p:cNvSpPr>
          <p:nvPr/>
        </p:nvSpPr>
        <p:spPr bwMode="ltGray">
          <a:xfrm>
            <a:off x="6060005" y="3058786"/>
            <a:ext cx="239928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Atazanavir + Ritonavir +</a:t>
            </a:r>
            <a:br>
              <a:rPr lang="en-US" sz="1400" b="1" dirty="0">
                <a:solidFill>
                  <a:srgbClr val="000000"/>
                </a:solidFill>
                <a:latin typeface="Arial"/>
                <a:cs typeface="Arial"/>
              </a:rPr>
            </a:br>
            <a:r>
              <a:rPr lang="en-US" sz="1400" b="1" dirty="0">
                <a:solidFill>
                  <a:srgbClr val="000000"/>
                </a:solidFill>
                <a:latin typeface="Arial"/>
                <a:cs typeface="Arial"/>
              </a:rPr>
              <a:t>TDF-FTC </a:t>
            </a:r>
            <a:br>
              <a:rPr lang="en-US" sz="1350" b="1" dirty="0">
                <a:solidFill>
                  <a:srgbClr val="000000"/>
                </a:solidFill>
                <a:latin typeface="Arial"/>
                <a:cs typeface="Arial"/>
              </a:rPr>
            </a:br>
            <a:r>
              <a:rPr lang="en-US" sz="1000" dirty="0">
                <a:solidFill>
                  <a:srgbClr val="000000"/>
                </a:solidFill>
                <a:latin typeface="Arial"/>
                <a:cs typeface="Arial"/>
              </a:rPr>
              <a:t>(n = 286)</a:t>
            </a:r>
          </a:p>
        </p:txBody>
      </p:sp>
    </p:spTree>
    <p:extLst>
      <p:ext uri="{BB962C8B-B14F-4D97-AF65-F5344CB8AC3E}">
        <p14:creationId xmlns:p14="http://schemas.microsoft.com/office/powerpoint/2010/main" val="410892855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EVG-COBI-TDF-FTC versus ATV + RTV + TDF-FTC (in Women)</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WAVES Study: Result</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p:txBody>
          <a:bodyPr/>
          <a:lstStyle/>
          <a:p>
            <a:pPr marL="548640" indent="-617220"/>
            <a:r>
              <a:rPr lang="en-US" dirty="0"/>
              <a:t>Source: </a:t>
            </a:r>
            <a:r>
              <a:rPr lang="en-US" dirty="0">
                <a:latin typeface="Arial" pitchFamily="22" charset="0"/>
              </a:rPr>
              <a:t>Squires L, et al. Lancet HIV. 2016;3:e410-20.</a:t>
            </a:r>
          </a:p>
        </p:txBody>
      </p:sp>
      <p:graphicFrame>
        <p:nvGraphicFramePr>
          <p:cNvPr id="6" name="Chart 5"/>
          <p:cNvGraphicFramePr>
            <a:graphicFrameLocks/>
          </p:cNvGraphicFramePr>
          <p:nvPr>
            <p:extLst>
              <p:ext uri="{D42A27DB-BD31-4B8C-83A1-F6EECF244321}">
                <p14:modId xmlns:p14="http://schemas.microsoft.com/office/powerpoint/2010/main" val="3549135417"/>
              </p:ext>
            </p:extLst>
          </p:nvPr>
        </p:nvGraphicFramePr>
        <p:xfrm>
          <a:off x="460524"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89462"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252/289</a:t>
            </a:r>
          </a:p>
        </p:txBody>
      </p:sp>
      <p:sp>
        <p:nvSpPr>
          <p:cNvPr id="9" name="Rectangle 8"/>
          <p:cNvSpPr/>
          <p:nvPr/>
        </p:nvSpPr>
        <p:spPr>
          <a:xfrm>
            <a:off x="2832575"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231/286</a:t>
            </a:r>
          </a:p>
        </p:txBody>
      </p:sp>
      <p:sp>
        <p:nvSpPr>
          <p:cNvPr id="10" name="Rectangle 9"/>
          <p:cNvSpPr/>
          <p:nvPr/>
        </p:nvSpPr>
        <p:spPr>
          <a:xfrm>
            <a:off x="4350370"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189/220</a:t>
            </a:r>
          </a:p>
        </p:txBody>
      </p:sp>
      <p:sp>
        <p:nvSpPr>
          <p:cNvPr id="11" name="Rectangle 10"/>
          <p:cNvSpPr/>
          <p:nvPr/>
        </p:nvSpPr>
        <p:spPr>
          <a:xfrm>
            <a:off x="5097889"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175/214</a:t>
            </a:r>
          </a:p>
        </p:txBody>
      </p:sp>
      <p:sp>
        <p:nvSpPr>
          <p:cNvPr id="12" name="Rectangle 11"/>
          <p:cNvSpPr/>
          <p:nvPr/>
        </p:nvSpPr>
        <p:spPr>
          <a:xfrm>
            <a:off x="6653731"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62/69</a:t>
            </a:r>
          </a:p>
        </p:txBody>
      </p:sp>
      <p:sp>
        <p:nvSpPr>
          <p:cNvPr id="13" name="Rectangle 12"/>
          <p:cNvSpPr/>
          <p:nvPr/>
        </p:nvSpPr>
        <p:spPr>
          <a:xfrm>
            <a:off x="7363861"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56/72</a:t>
            </a:r>
          </a:p>
        </p:txBody>
      </p:sp>
      <p:cxnSp>
        <p:nvCxnSpPr>
          <p:cNvPr id="15" name="Straight Connector 14"/>
          <p:cNvCxnSpPr>
            <a:cxnSpLocks/>
          </p:cNvCxnSpPr>
          <p:nvPr/>
        </p:nvCxnSpPr>
        <p:spPr>
          <a:xfrm>
            <a:off x="4308810" y="4384668"/>
            <a:ext cx="377947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86260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EVG-COBI-TDF-FTC versus ATV + RTV + TDF-FTC (in Women)</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WAVES Study: Result</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p:txBody>
          <a:bodyPr/>
          <a:lstStyle/>
          <a:p>
            <a:pPr marL="548640" indent="-617220"/>
            <a:r>
              <a:rPr lang="en-US" dirty="0"/>
              <a:t>Source: </a:t>
            </a:r>
            <a:r>
              <a:rPr lang="en-US" dirty="0">
                <a:latin typeface="Arial" pitchFamily="22" charset="0"/>
              </a:rPr>
              <a:t>Squires L, et al. Lancet HIV. 2016;3:e410-20.</a:t>
            </a:r>
          </a:p>
        </p:txBody>
      </p:sp>
      <p:graphicFrame>
        <p:nvGraphicFramePr>
          <p:cNvPr id="6" name="Chart 5"/>
          <p:cNvGraphicFramePr>
            <a:graphicFrameLocks/>
          </p:cNvGraphicFramePr>
          <p:nvPr>
            <p:extLst>
              <p:ext uri="{D42A27DB-BD31-4B8C-83A1-F6EECF244321}">
                <p14:modId xmlns:p14="http://schemas.microsoft.com/office/powerpoint/2010/main" val="3436026087"/>
              </p:ext>
            </p:extLst>
          </p:nvPr>
        </p:nvGraphicFramePr>
        <p:xfrm>
          <a:off x="460524"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89462"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252/289</a:t>
            </a:r>
          </a:p>
        </p:txBody>
      </p:sp>
      <p:sp>
        <p:nvSpPr>
          <p:cNvPr id="9" name="Rectangle 8"/>
          <p:cNvSpPr/>
          <p:nvPr/>
        </p:nvSpPr>
        <p:spPr>
          <a:xfrm>
            <a:off x="2832575"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231/286</a:t>
            </a:r>
          </a:p>
        </p:txBody>
      </p:sp>
      <p:sp>
        <p:nvSpPr>
          <p:cNvPr id="10" name="Rectangle 9"/>
          <p:cNvSpPr/>
          <p:nvPr/>
        </p:nvSpPr>
        <p:spPr>
          <a:xfrm>
            <a:off x="4350370"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189/220</a:t>
            </a:r>
          </a:p>
        </p:txBody>
      </p:sp>
      <p:sp>
        <p:nvSpPr>
          <p:cNvPr id="11" name="Rectangle 10"/>
          <p:cNvSpPr/>
          <p:nvPr/>
        </p:nvSpPr>
        <p:spPr>
          <a:xfrm>
            <a:off x="5097889"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175/214</a:t>
            </a:r>
          </a:p>
        </p:txBody>
      </p:sp>
      <p:sp>
        <p:nvSpPr>
          <p:cNvPr id="12" name="Rectangle 11"/>
          <p:cNvSpPr/>
          <p:nvPr/>
        </p:nvSpPr>
        <p:spPr>
          <a:xfrm>
            <a:off x="6653731"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62/69</a:t>
            </a:r>
          </a:p>
        </p:txBody>
      </p:sp>
      <p:sp>
        <p:nvSpPr>
          <p:cNvPr id="13" name="Rectangle 12"/>
          <p:cNvSpPr/>
          <p:nvPr/>
        </p:nvSpPr>
        <p:spPr>
          <a:xfrm>
            <a:off x="7363861" y="3785616"/>
            <a:ext cx="65836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56/72</a:t>
            </a:r>
          </a:p>
        </p:txBody>
      </p:sp>
      <p:cxnSp>
        <p:nvCxnSpPr>
          <p:cNvPr id="15" name="Straight Connector 14"/>
          <p:cNvCxnSpPr>
            <a:cxnSpLocks/>
          </p:cNvCxnSpPr>
          <p:nvPr/>
        </p:nvCxnSpPr>
        <p:spPr>
          <a:xfrm>
            <a:off x="4308810" y="4384668"/>
            <a:ext cx="377947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D2C37EA5-AFF9-A8BA-E995-8B35CAE347CE}"/>
              </a:ext>
            </a:extLst>
          </p:cNvPr>
          <p:cNvSpPr/>
          <p:nvPr/>
        </p:nvSpPr>
        <p:spPr>
          <a:xfrm>
            <a:off x="1664919" y="2639416"/>
            <a:ext cx="6823712" cy="770382"/>
          </a:xfrm>
          <a:prstGeom prst="rect">
            <a:avLst/>
          </a:prstGeom>
          <a:solidFill>
            <a:schemeClr val="tx1">
              <a:alpha val="7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t>Discontinuation of therapy due to adverse events</a:t>
            </a:r>
            <a:br>
              <a:rPr lang="en-US" sz="1350" b="1" u="sng" dirty="0"/>
            </a:br>
            <a:r>
              <a:rPr lang="en-US" sz="1350" dirty="0" err="1"/>
              <a:t>Elvitegravir</a:t>
            </a:r>
            <a:r>
              <a:rPr lang="en-US" sz="1350" dirty="0"/>
              <a:t>-</a:t>
            </a:r>
            <a:r>
              <a:rPr lang="en-US" sz="1350" dirty="0" err="1"/>
              <a:t>Cobicistat</a:t>
            </a:r>
            <a:r>
              <a:rPr lang="en-US" sz="1350" dirty="0"/>
              <a:t>-TDF-FTC: 2%</a:t>
            </a:r>
            <a:br>
              <a:rPr lang="en-US" sz="1350" dirty="0"/>
            </a:br>
            <a:r>
              <a:rPr lang="en-US" sz="1350" dirty="0"/>
              <a:t>Atazanavir + Ritonavir + TDF-FTC: 7%</a:t>
            </a:r>
          </a:p>
        </p:txBody>
      </p:sp>
    </p:spTree>
    <p:extLst>
      <p:ext uri="{BB962C8B-B14F-4D97-AF65-F5344CB8AC3E}">
        <p14:creationId xmlns:p14="http://schemas.microsoft.com/office/powerpoint/2010/main" val="150514807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EVG-COBI-TDF-FTC versus ATV + RTV + TDF-FTC (in Women)</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WAVES Study: Common Adverse Events</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a:latin typeface="Arial" pitchFamily="22" charset="0"/>
              </a:rPr>
              <a:t>Squires L, et al. Lancet HIV. 2016;3:e410-20.</a:t>
            </a:r>
          </a:p>
        </p:txBody>
      </p:sp>
      <p:graphicFrame>
        <p:nvGraphicFramePr>
          <p:cNvPr id="6" name="Group 65"/>
          <p:cNvGraphicFramePr>
            <a:graphicFrameLocks noGrp="1"/>
          </p:cNvGraphicFramePr>
          <p:nvPr>
            <p:extLst>
              <p:ext uri="{D42A27DB-BD31-4B8C-83A1-F6EECF244321}">
                <p14:modId xmlns:p14="http://schemas.microsoft.com/office/powerpoint/2010/main" val="254704062"/>
              </p:ext>
            </p:extLst>
          </p:nvPr>
        </p:nvGraphicFramePr>
        <p:xfrm>
          <a:off x="457581" y="1012916"/>
          <a:ext cx="8229600" cy="3657600"/>
        </p:xfrm>
        <a:graphic>
          <a:graphicData uri="http://schemas.openxmlformats.org/drawingml/2006/table">
            <a:tbl>
              <a:tblPr>
                <a:effectLst/>
              </a:tblPr>
              <a:tblGrid>
                <a:gridCol w="3342074">
                  <a:extLst>
                    <a:ext uri="{9D8B030D-6E8A-4147-A177-3AD203B41FA5}">
                      <a16:colId xmlns:a16="http://schemas.microsoft.com/office/drawing/2014/main" val="20000"/>
                    </a:ext>
                  </a:extLst>
                </a:gridCol>
                <a:gridCol w="2443763">
                  <a:extLst>
                    <a:ext uri="{9D8B030D-6E8A-4147-A177-3AD203B41FA5}">
                      <a16:colId xmlns:a16="http://schemas.microsoft.com/office/drawing/2014/main" val="20001"/>
                    </a:ext>
                  </a:extLst>
                </a:gridCol>
                <a:gridCol w="2443763">
                  <a:extLst>
                    <a:ext uri="{9D8B030D-6E8A-4147-A177-3AD203B41FA5}">
                      <a16:colId xmlns:a16="http://schemas.microsoft.com/office/drawing/2014/main" val="20002"/>
                    </a:ext>
                  </a:extLst>
                </a:gridCol>
              </a:tblGrid>
              <a:tr h="42268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a:cs typeface="Arial"/>
                        </a:rPr>
                        <a:t>Treatment Emergent Adverse Events</a:t>
                      </a:r>
                      <a:r>
                        <a:rPr lang="en-US" sz="1600" b="1" baseline="0" dirty="0">
                          <a:solidFill>
                            <a:srgbClr val="FFFFFF"/>
                          </a:solidFill>
                          <a:latin typeface="Arial"/>
                          <a:cs typeface="Arial"/>
                        </a:rPr>
                        <a:t> in ≥ 10% of Subjects in Either Group</a:t>
                      </a:r>
                      <a:endParaRPr lang="en-US" sz="1600" b="1" dirty="0">
                        <a:solidFill>
                          <a:srgbClr val="FFFFFF"/>
                        </a:solidFill>
                        <a:latin typeface="Arial"/>
                        <a:cs typeface="Arial"/>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98482">
                <a:tc>
                  <a:txBody>
                    <a:bodyPr/>
                    <a:lstStyle/>
                    <a:p>
                      <a:pPr marL="0" indent="0" algn="l"/>
                      <a:endParaRPr kumimoji="0" lang="en-US" sz="1200" b="1" i="0" u="none" strike="noStrike" cap="none" normalizeH="0" baseline="0" dirty="0">
                        <a:ln>
                          <a:noFill/>
                        </a:ln>
                        <a:solidFill>
                          <a:srgbClr val="000000"/>
                        </a:solidFill>
                        <a:effectLst/>
                        <a:latin typeface="Arial"/>
                        <a:ea typeface="ＭＳ Ｐゴシック" pitchFamily="-108" charset="-128"/>
                        <a:cs typeface="Arial"/>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a:ea typeface="ＭＳ Ｐゴシック" pitchFamily="-108" charset="-128"/>
                          <a:cs typeface="Arial"/>
                        </a:rPr>
                        <a:t>EVG-COBI-TDF-FTC</a:t>
                      </a:r>
                      <a:br>
                        <a:rPr kumimoji="0" lang="en-US" sz="1400" b="1" i="0" u="none" strike="noStrike" cap="none" normalizeH="0" baseline="0" dirty="0">
                          <a:ln>
                            <a:noFill/>
                          </a:ln>
                          <a:solidFill>
                            <a:srgbClr val="FFFFFF"/>
                          </a:solidFill>
                          <a:effectLst/>
                          <a:latin typeface="Arial"/>
                          <a:ea typeface="ＭＳ Ｐゴシック" pitchFamily="-108" charset="-128"/>
                          <a:cs typeface="Arial"/>
                        </a:rPr>
                      </a:br>
                      <a:r>
                        <a:rPr kumimoji="0" lang="en-US" sz="1000" b="0" i="0" u="none" strike="noStrike" cap="none" normalizeH="0" baseline="0" dirty="0">
                          <a:ln>
                            <a:noFill/>
                          </a:ln>
                          <a:solidFill>
                            <a:srgbClr val="FFFFFF"/>
                          </a:solidFill>
                          <a:effectLst/>
                          <a:latin typeface="Arial"/>
                          <a:ea typeface="ＭＳ Ｐゴシック" pitchFamily="-108" charset="-128"/>
                          <a:cs typeface="Arial"/>
                        </a:rPr>
                        <a:t>(n = 289)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08835"/>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a:ea typeface="ＭＳ Ｐゴシック" pitchFamily="-108" charset="-128"/>
                          <a:cs typeface="Arial"/>
                        </a:rPr>
                        <a:t>ATV + RTV + TDF-FTC</a:t>
                      </a:r>
                      <a:br>
                        <a:rPr kumimoji="0" lang="en-US" sz="1400" b="1" i="0" u="none" strike="noStrike" cap="none" normalizeH="0" baseline="0" dirty="0">
                          <a:ln>
                            <a:noFill/>
                          </a:ln>
                          <a:solidFill>
                            <a:srgbClr val="FFFFFF"/>
                          </a:solidFill>
                          <a:effectLst/>
                          <a:latin typeface="Arial"/>
                          <a:ea typeface="ＭＳ Ｐゴシック" pitchFamily="-108" charset="-128"/>
                          <a:cs typeface="Arial"/>
                        </a:rPr>
                      </a:br>
                      <a:r>
                        <a:rPr kumimoji="0" lang="en-US" sz="1000" b="0" i="0" u="none" strike="noStrike" cap="none" normalizeH="0" baseline="0" dirty="0">
                          <a:ln>
                            <a:noFill/>
                          </a:ln>
                          <a:solidFill>
                            <a:srgbClr val="FFFFFF"/>
                          </a:solidFill>
                          <a:effectLst/>
                          <a:latin typeface="Arial"/>
                          <a:ea typeface="ＭＳ Ｐゴシック" pitchFamily="-108" charset="-128"/>
                          <a:cs typeface="Arial"/>
                        </a:rPr>
                        <a:t>(n= 286)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5EA2"/>
                    </a:solidFill>
                  </a:tcPr>
                </a:tc>
                <a:extLst>
                  <a:ext uri="{0D108BD9-81ED-4DB2-BD59-A6C34878D82A}">
                    <a16:rowId xmlns:a16="http://schemas.microsoft.com/office/drawing/2014/main" val="10001"/>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2"/>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Upper Respiratory Tract Infection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3"/>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Malaria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4"/>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5"/>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Vomiting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6"/>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a:ea typeface="+mn-ea"/>
                          <a:cs typeface="Arial"/>
                        </a:rPr>
                        <a:t>Jaundice</a:t>
                      </a:r>
                      <a:endParaRPr lang="en-US" sz="1400" kern="1200" spc="-30" baseline="30000" dirty="0">
                        <a:solidFill>
                          <a:srgbClr val="000000"/>
                        </a:solidFill>
                        <a:latin typeface="Arial"/>
                        <a:ea typeface="+mn-ea"/>
                        <a:cs typeface="Arial"/>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7"/>
                  </a:ext>
                </a:extLst>
              </a:tr>
              <a:tr h="3766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a:ea typeface="+mn-ea"/>
                          <a:cs typeface="Arial"/>
                        </a:rPr>
                        <a:t>Icterus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a:ea typeface="+mn-ea"/>
                          <a:cs typeface="Arial"/>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4147429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EVG-COBI-TDF-FTC versus ATV + RTV + TDF-FTC (in Women)</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WAVES Study: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Squires L, et al. Lancet HIV. 2016;3:e410-20.</a:t>
            </a:r>
          </a:p>
        </p:txBody>
      </p:sp>
      <p:sp>
        <p:nvSpPr>
          <p:cNvPr id="3" name="Content Placeholder 2"/>
          <p:cNvSpPr>
            <a:spLocks noGrp="1"/>
          </p:cNvSpPr>
          <p:nvPr>
            <p:ph sz="half" idx="2"/>
          </p:nvPr>
        </p:nvSpPr>
        <p:spPr>
          <a:xfrm>
            <a:off x="-18168" y="1861226"/>
            <a:ext cx="9180576" cy="1813002"/>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WAVES shows that clinical trials of ART regimens in global and diverse populations of treatment-naive women are possible. The findings support guidelines recommending integrase inhibitor based regimens in first-line antiretroviral therapy.”</a:t>
            </a:r>
          </a:p>
        </p:txBody>
      </p:sp>
    </p:spTree>
    <p:extLst>
      <p:ext uri="{BB962C8B-B14F-4D97-AF65-F5344CB8AC3E}">
        <p14:creationId xmlns:p14="http://schemas.microsoft.com/office/powerpoint/2010/main" val="371099872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Elvitegravir-Cobicistat-Tenofovir DF-Emtricitabine</a:t>
            </a:r>
          </a:p>
        </p:txBody>
      </p:sp>
      <p:sp>
        <p:nvSpPr>
          <p:cNvPr id="3" name="Text Placeholder 2"/>
          <p:cNvSpPr>
            <a:spLocks noGrp="1"/>
          </p:cNvSpPr>
          <p:nvPr>
            <p:ph type="body" sz="quarter" idx="14"/>
          </p:nvPr>
        </p:nvSpPr>
        <p:spPr/>
        <p:txBody>
          <a:bodyPr/>
          <a:lstStyle/>
          <a:p>
            <a:r>
              <a:rPr lang="en-US" dirty="0"/>
              <a:t>Source: Elvitegravir-Cobicistat-Tenofovir DF-Emtricitabine. Prescribing Information.</a:t>
            </a:r>
          </a:p>
        </p:txBody>
      </p:sp>
      <p:sp>
        <p:nvSpPr>
          <p:cNvPr id="4" name="Content Placeholder 3"/>
          <p:cNvSpPr>
            <a:spLocks noGrp="1"/>
          </p:cNvSpPr>
          <p:nvPr>
            <p:ph sz="half" idx="2"/>
          </p:nvPr>
        </p:nvSpPr>
        <p:spPr>
          <a:xfrm>
            <a:off x="323850" y="979714"/>
            <a:ext cx="8515350" cy="3756340"/>
          </a:xfrm>
        </p:spPr>
        <p:txBody>
          <a:bodyPr>
            <a:normAutofit/>
          </a:bodyPr>
          <a:lstStyle/>
          <a:p>
            <a:pPr>
              <a:lnSpc>
                <a:spcPts val="1700"/>
              </a:lnSpc>
            </a:pPr>
            <a:r>
              <a:rPr lang="en-US" sz="1700" b="1" i="1" dirty="0"/>
              <a:t>Stribild</a:t>
            </a:r>
            <a:r>
              <a:rPr lang="en-US" sz="1700" b="1" dirty="0"/>
              <a:t> Components</a:t>
            </a:r>
            <a:r>
              <a:rPr lang="en-US" sz="1700" dirty="0"/>
              <a:t>:</a:t>
            </a:r>
          </a:p>
          <a:p>
            <a:pPr lvl="1">
              <a:lnSpc>
                <a:spcPts val="1700"/>
              </a:lnSpc>
            </a:pPr>
            <a:r>
              <a:rPr lang="en-US" sz="1700" dirty="0"/>
              <a:t>Elvitegravir 150 mg</a:t>
            </a:r>
          </a:p>
          <a:p>
            <a:pPr lvl="1">
              <a:lnSpc>
                <a:spcPts val="1700"/>
              </a:lnSpc>
            </a:pPr>
            <a:r>
              <a:rPr lang="en-US" sz="1700" dirty="0"/>
              <a:t>Cobicistat 150 mg</a:t>
            </a:r>
          </a:p>
          <a:p>
            <a:pPr lvl="1">
              <a:lnSpc>
                <a:spcPts val="1700"/>
              </a:lnSpc>
            </a:pPr>
            <a:r>
              <a:rPr lang="en-US" sz="1700" dirty="0"/>
              <a:t>Emtricitabine 200 mg</a:t>
            </a:r>
          </a:p>
          <a:p>
            <a:pPr lvl="1">
              <a:lnSpc>
                <a:spcPts val="1700"/>
              </a:lnSpc>
            </a:pPr>
            <a:r>
              <a:rPr lang="en-US" sz="1700" dirty="0"/>
              <a:t>Tenofovir disoproxil fumarate 300 mg</a:t>
            </a:r>
          </a:p>
          <a:p>
            <a:pPr>
              <a:lnSpc>
                <a:spcPts val="1700"/>
              </a:lnSpc>
            </a:pPr>
            <a:r>
              <a:rPr lang="en-US" sz="1700" b="1" dirty="0"/>
              <a:t>Dosing</a:t>
            </a:r>
            <a:r>
              <a:rPr lang="en-US" sz="1700" dirty="0"/>
              <a:t>: 1 pill daily with food (separate ≥ 2 hours with antacids)</a:t>
            </a:r>
          </a:p>
          <a:p>
            <a:pPr>
              <a:lnSpc>
                <a:spcPts val="1700"/>
              </a:lnSpc>
            </a:pPr>
            <a:r>
              <a:rPr lang="en-US" sz="1700" b="1" dirty="0"/>
              <a:t>With Renal Impairment</a:t>
            </a:r>
          </a:p>
          <a:p>
            <a:pPr lvl="1">
              <a:lnSpc>
                <a:spcPts val="1700"/>
              </a:lnSpc>
            </a:pPr>
            <a:r>
              <a:rPr lang="en-US" sz="1700" dirty="0"/>
              <a:t>Do </a:t>
            </a:r>
            <a:r>
              <a:rPr lang="en-US" sz="1700" b="1" i="1" dirty="0"/>
              <a:t>not</a:t>
            </a:r>
            <a:r>
              <a:rPr lang="en-US" sz="1700" dirty="0"/>
              <a:t> initiate if </a:t>
            </a:r>
            <a:r>
              <a:rPr lang="en-US" sz="1700" dirty="0" err="1"/>
              <a:t>CrCl</a:t>
            </a:r>
            <a:r>
              <a:rPr lang="en-US" sz="1700" dirty="0"/>
              <a:t> &lt;70 mL/min</a:t>
            </a:r>
          </a:p>
          <a:p>
            <a:pPr lvl="1">
              <a:lnSpc>
                <a:spcPts val="1700"/>
              </a:lnSpc>
            </a:pPr>
            <a:r>
              <a:rPr lang="en-US" sz="1700" dirty="0"/>
              <a:t>Discontinue if </a:t>
            </a:r>
            <a:r>
              <a:rPr lang="en-US" sz="1700" dirty="0" err="1"/>
              <a:t>CrCl</a:t>
            </a:r>
            <a:r>
              <a:rPr lang="en-US" sz="1700" dirty="0"/>
              <a:t> &lt;50 mL/min   </a:t>
            </a:r>
          </a:p>
          <a:p>
            <a:pPr>
              <a:lnSpc>
                <a:spcPts val="1700"/>
              </a:lnSpc>
            </a:pPr>
            <a:r>
              <a:rPr lang="en-US" sz="1700" b="1" dirty="0"/>
              <a:t>Pregnancy</a:t>
            </a:r>
            <a:r>
              <a:rPr lang="en-US" sz="1700" dirty="0"/>
              <a:t>: category B</a:t>
            </a:r>
          </a:p>
          <a:p>
            <a:pPr>
              <a:lnSpc>
                <a:spcPts val="1700"/>
              </a:lnSpc>
            </a:pPr>
            <a:r>
              <a:rPr lang="en-US" sz="1700" b="1" dirty="0"/>
              <a:t>Common Adverse Events (≥5%) </a:t>
            </a:r>
          </a:p>
          <a:p>
            <a:pPr lvl="1">
              <a:lnSpc>
                <a:spcPts val="1700"/>
              </a:lnSpc>
            </a:pPr>
            <a:r>
              <a:rPr lang="en-US" sz="1700" dirty="0"/>
              <a:t>Nausea, diarrhea, abnormal dreams, headache, and fatigue</a:t>
            </a:r>
          </a:p>
          <a:p>
            <a:pPr>
              <a:lnSpc>
                <a:spcPts val="1700"/>
              </a:lnSpc>
            </a:pPr>
            <a:endParaRPr lang="en-US" sz="1700" dirty="0"/>
          </a:p>
        </p:txBody>
      </p:sp>
    </p:spTree>
    <p:extLst>
      <p:ext uri="{BB962C8B-B14F-4D97-AF65-F5344CB8AC3E}">
        <p14:creationId xmlns:p14="http://schemas.microsoft.com/office/powerpoint/2010/main" val="8915636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nSpc>
                <a:spcPts val="3000"/>
              </a:lnSpc>
            </a:pPr>
            <a:r>
              <a:rPr lang="en-US" sz="1800" b="0" dirty="0"/>
              <a:t>Elvitegravir-Cobicistat-Tenofovir DF-Emtricitabine</a:t>
            </a:r>
            <a:br>
              <a:rPr lang="en-US" sz="2000" b="0" dirty="0"/>
            </a:br>
            <a:r>
              <a:rPr lang="en-US" dirty="0"/>
              <a:t>Switch Studies</a:t>
            </a:r>
          </a:p>
        </p:txBody>
      </p:sp>
    </p:spTree>
    <p:extLst>
      <p:ext uri="{BB962C8B-B14F-4D97-AF65-F5344CB8AC3E}">
        <p14:creationId xmlns:p14="http://schemas.microsoft.com/office/powerpoint/2010/main" val="195655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Switch from PI-Based Regimen to EVG-COBI-TDF-FTC</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115 (STRATEGY-PI)</a:t>
            </a:r>
          </a:p>
        </p:txBody>
      </p:sp>
    </p:spTree>
    <p:extLst>
      <p:ext uri="{BB962C8B-B14F-4D97-AF65-F5344CB8AC3E}">
        <p14:creationId xmlns:p14="http://schemas.microsoft.com/office/powerpoint/2010/main" val="311272018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1"/>
          <p:cNvSpPr>
            <a:spLocks noChangeShapeType="1"/>
          </p:cNvSpPr>
          <p:nvPr/>
        </p:nvSpPr>
        <p:spPr bwMode="auto">
          <a:xfrm rot="1169337" flipV="1">
            <a:off x="5675654" y="2154467"/>
            <a:ext cx="684817" cy="785326"/>
          </a:xfrm>
          <a:prstGeom prst="line">
            <a:avLst/>
          </a:prstGeom>
          <a:noFill/>
          <a:ln w="19050">
            <a:solidFill>
              <a:srgbClr val="000000"/>
            </a:solidFill>
            <a:round/>
            <a:headEnd/>
            <a:tailEnd type="triangle" w="med" len="med"/>
          </a:ln>
          <a:effectLst/>
        </p:spPr>
        <p:txBody>
          <a:bodyPr wrap="none" anchor="ctr">
            <a:prstTxWarp prst="textNoShape">
              <a:avLst/>
            </a:prstTxWarp>
          </a:bodyPr>
          <a:lstStyle/>
          <a:p>
            <a:pPr>
              <a:lnSpc>
                <a:spcPts val="1800"/>
              </a:lnSpc>
            </a:pPr>
            <a:endParaRPr lang="en-US" sz="1800">
              <a:latin typeface="Arial"/>
              <a:cs typeface="Arial"/>
            </a:endParaRPr>
          </a:p>
        </p:txBody>
      </p:sp>
      <p:sp>
        <p:nvSpPr>
          <p:cNvPr id="6" name="Line 11">
            <a:extLst>
              <a:ext uri="{FF2B5EF4-FFF2-40B4-BE49-F238E27FC236}">
                <a16:creationId xmlns:a16="http://schemas.microsoft.com/office/drawing/2014/main" id="{B7B1ABF0-8B0F-5124-8456-362BE519813E}"/>
              </a:ext>
            </a:extLst>
          </p:cNvPr>
          <p:cNvSpPr>
            <a:spLocks noChangeShapeType="1"/>
          </p:cNvSpPr>
          <p:nvPr/>
        </p:nvSpPr>
        <p:spPr bwMode="auto">
          <a:xfrm rot="20430663">
            <a:off x="5675654" y="2653231"/>
            <a:ext cx="684817" cy="785326"/>
          </a:xfrm>
          <a:prstGeom prst="line">
            <a:avLst/>
          </a:prstGeom>
          <a:noFill/>
          <a:ln w="19050">
            <a:solidFill>
              <a:srgbClr val="000000"/>
            </a:solidFill>
            <a:round/>
            <a:headEnd/>
            <a:tailEnd type="triangle" w="med" len="med"/>
          </a:ln>
          <a:effectLst/>
        </p:spPr>
        <p:txBody>
          <a:bodyPr wrap="none" anchor="ctr">
            <a:prstTxWarp prst="textNoShape">
              <a:avLst/>
            </a:prstTxWarp>
          </a:bodyPr>
          <a:lstStyle/>
          <a:p>
            <a:pPr>
              <a:lnSpc>
                <a:spcPts val="1800"/>
              </a:lnSpc>
            </a:pPr>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PI-Based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STRATEGY-PI: Design</a:t>
            </a:r>
            <a:endParaRPr lang="en-US" sz="2000" dirty="0"/>
          </a:p>
        </p:txBody>
      </p:sp>
      <p:sp>
        <p:nvSpPr>
          <p:cNvPr id="5" name="Text Placeholder 4"/>
          <p:cNvSpPr>
            <a:spLocks noGrp="1"/>
          </p:cNvSpPr>
          <p:nvPr>
            <p:ph type="body" sz="quarter" idx="16"/>
          </p:nvPr>
        </p:nvSpPr>
        <p:spPr/>
        <p:txBody>
          <a:bodyPr/>
          <a:lstStyle/>
          <a:p>
            <a:r>
              <a:rPr lang="en-US" dirty="0"/>
              <a:t>Source: </a:t>
            </a:r>
            <a:r>
              <a:rPr lang="en-US" dirty="0" err="1"/>
              <a:t>Arribas</a:t>
            </a:r>
            <a:r>
              <a:rPr lang="en-US" dirty="0"/>
              <a:t> JR, et al. </a:t>
            </a:r>
            <a:r>
              <a:rPr lang="pt-BR" dirty="0"/>
              <a:t>Lancet Infect Dis. 2014;14:581-9.</a:t>
            </a:r>
            <a:endParaRPr lang="en-US" dirty="0">
              <a:latin typeface="Arial" pitchFamily="22" charset="0"/>
            </a:endParaRPr>
          </a:p>
        </p:txBody>
      </p:sp>
      <p:sp>
        <p:nvSpPr>
          <p:cNvPr id="3" name="Content Placeholder 2"/>
          <p:cNvSpPr>
            <a:spLocks noGrp="1"/>
          </p:cNvSpPr>
          <p:nvPr>
            <p:ph sz="half" idx="2"/>
          </p:nvPr>
        </p:nvSpPr>
        <p:spPr>
          <a:xfrm>
            <a:off x="323849" y="1067645"/>
            <a:ext cx="5245677" cy="3462854"/>
          </a:xfrm>
        </p:spPr>
        <p:txBody>
          <a:bodyPr>
            <a:normAutofit/>
          </a:bodyPr>
          <a:lstStyle/>
          <a:p>
            <a:pPr>
              <a:lnSpc>
                <a:spcPts val="1800"/>
              </a:lnSpc>
            </a:pPr>
            <a:r>
              <a:rPr lang="en-US" sz="1500" b="1" dirty="0"/>
              <a:t>Background</a:t>
            </a:r>
            <a:r>
              <a:rPr lang="en-US" sz="1500" dirty="0"/>
              <a:t>: Open-label, </a:t>
            </a:r>
            <a:r>
              <a:rPr lang="en-US" sz="1500" dirty="0">
                <a:solidFill>
                  <a:schemeClr val="tx1"/>
                </a:solidFill>
              </a:rPr>
              <a:t>randomized, phase </a:t>
            </a:r>
            <a:r>
              <a:rPr lang="en-US" sz="1500" dirty="0"/>
              <a:t>3b trial comparing switch to elvitegravir-cobicistat-tenofovir DF-emtricitabine versus continuation of baseline regimen of ritonavir + PI + tenofovir DF-emtricitabine </a:t>
            </a:r>
          </a:p>
          <a:p>
            <a:pPr>
              <a:lnSpc>
                <a:spcPts val="1800"/>
              </a:lnSpc>
            </a:pPr>
            <a:r>
              <a:rPr lang="en-US" sz="1500" b="1" dirty="0"/>
              <a:t>Inclusion Criteria </a:t>
            </a:r>
            <a:r>
              <a:rPr lang="en-US" sz="1500" dirty="0"/>
              <a:t>(n = 433)</a:t>
            </a:r>
          </a:p>
          <a:p>
            <a:pPr lvl="1">
              <a:lnSpc>
                <a:spcPts val="1800"/>
              </a:lnSpc>
            </a:pPr>
            <a:r>
              <a:rPr lang="en-US" sz="1500" dirty="0"/>
              <a:t>HIV RNA &lt;50 copies/mL on ART for ≥6 months</a:t>
            </a:r>
          </a:p>
          <a:p>
            <a:pPr lvl="1">
              <a:lnSpc>
                <a:spcPts val="1800"/>
              </a:lnSpc>
            </a:pPr>
            <a:r>
              <a:rPr lang="en-US" sz="1500" dirty="0"/>
              <a:t>Baseline regimen of RTV + PI + TDF-FTC</a:t>
            </a:r>
          </a:p>
          <a:p>
            <a:pPr lvl="1">
              <a:lnSpc>
                <a:spcPts val="1800"/>
              </a:lnSpc>
            </a:pPr>
            <a:r>
              <a:rPr lang="en-US" sz="1500" dirty="0"/>
              <a:t>No prior virologic failure</a:t>
            </a:r>
          </a:p>
          <a:p>
            <a:pPr lvl="1">
              <a:lnSpc>
                <a:spcPts val="1800"/>
              </a:lnSpc>
            </a:pPr>
            <a:r>
              <a:rPr lang="en-US" sz="1500" dirty="0"/>
              <a:t>No resistance to TDF or FTC</a:t>
            </a:r>
          </a:p>
          <a:p>
            <a:pPr lvl="1">
              <a:lnSpc>
                <a:spcPts val="1800"/>
              </a:lnSpc>
            </a:pPr>
            <a:r>
              <a:rPr lang="en-US" sz="1500" dirty="0"/>
              <a:t>CrCl ≥70 mL/min  </a:t>
            </a:r>
          </a:p>
          <a:p>
            <a:pPr>
              <a:lnSpc>
                <a:spcPts val="1800"/>
              </a:lnSpc>
            </a:pPr>
            <a:r>
              <a:rPr lang="en-US" sz="1500" b="1" dirty="0"/>
              <a:t>Treatment Arms</a:t>
            </a:r>
            <a:endParaRPr lang="en-US" sz="1500" dirty="0"/>
          </a:p>
          <a:p>
            <a:pPr lvl="1">
              <a:lnSpc>
                <a:spcPts val="1800"/>
              </a:lnSpc>
            </a:pPr>
            <a:r>
              <a:rPr lang="en-US" sz="1500" dirty="0"/>
              <a:t>EVG-COBI-TDF-FTC (Switch group)</a:t>
            </a:r>
          </a:p>
          <a:p>
            <a:pPr lvl="1">
              <a:lnSpc>
                <a:spcPts val="1800"/>
              </a:lnSpc>
            </a:pPr>
            <a:r>
              <a:rPr lang="en-US" sz="1500" dirty="0"/>
              <a:t>Remain on RTV + PI + TDF-FTC (No switch group)</a:t>
            </a:r>
          </a:p>
        </p:txBody>
      </p:sp>
      <p:sp>
        <p:nvSpPr>
          <p:cNvPr id="11" name="Rectangle 25"/>
          <p:cNvSpPr>
            <a:spLocks noChangeArrowheads="1"/>
          </p:cNvSpPr>
          <p:nvPr/>
        </p:nvSpPr>
        <p:spPr bwMode="auto">
          <a:xfrm>
            <a:off x="323849" y="4580867"/>
            <a:ext cx="8271511" cy="302249"/>
          </a:xfrm>
          <a:prstGeom prst="rect">
            <a:avLst/>
          </a:prstGeom>
          <a:solidFill>
            <a:schemeClr val="bg1">
              <a:lumMod val="95000"/>
            </a:schemeClr>
          </a:solidFill>
          <a:ln w="12700">
            <a:noFill/>
            <a:miter lim="800000"/>
            <a:headEnd/>
            <a:tailEnd/>
          </a:ln>
        </p:spPr>
        <p:txBody>
          <a:bodyPr lIns="91440" tIns="91440" rIns="91440" bIns="91440" anchor="ctr">
            <a:prstTxWarp prst="textNoShape">
              <a:avLst/>
            </a:prstTxWarp>
          </a:bodyPr>
          <a:lstStyle/>
          <a:p>
            <a:pPr defTabSz="701279">
              <a:spcBef>
                <a:spcPts val="0"/>
              </a:spcBef>
            </a:pPr>
            <a:r>
              <a:rPr lang="en-US" sz="1050" dirty="0">
                <a:solidFill>
                  <a:srgbClr val="000000"/>
                </a:solidFill>
                <a:latin typeface="Arial" pitchFamily="22" charset="0"/>
              </a:rPr>
              <a:t>*</a:t>
            </a:r>
            <a:r>
              <a:rPr lang="en-US" sz="1050" b="1" dirty="0">
                <a:solidFill>
                  <a:srgbClr val="000000"/>
                </a:solidFill>
                <a:latin typeface="Arial" pitchFamily="22" charset="0"/>
              </a:rPr>
              <a:t>NOTE:</a:t>
            </a:r>
            <a:r>
              <a:rPr lang="en-US" sz="1050" dirty="0">
                <a:solidFill>
                  <a:srgbClr val="000000"/>
                </a:solidFill>
                <a:latin typeface="Arial" pitchFamily="22" charset="0"/>
              </a:rPr>
              <a:t> 3 participants from switch group and 1 </a:t>
            </a:r>
            <a:r>
              <a:rPr lang="en-US" sz="1050" dirty="0">
                <a:latin typeface="Arial" pitchFamily="22" charset="0"/>
              </a:rPr>
              <a:t>from no switch group were excluded from study after screening for protocol violations. </a:t>
            </a:r>
          </a:p>
        </p:txBody>
      </p:sp>
      <p:sp>
        <p:nvSpPr>
          <p:cNvPr id="13" name="Rectangle 7"/>
          <p:cNvSpPr>
            <a:spLocks noChangeArrowheads="1"/>
          </p:cNvSpPr>
          <p:nvPr/>
        </p:nvSpPr>
        <p:spPr bwMode="ltGray">
          <a:xfrm>
            <a:off x="6546810" y="3060625"/>
            <a:ext cx="2286000" cy="731520"/>
          </a:xfrm>
          <a:prstGeom prst="rect">
            <a:avLst/>
          </a:prstGeom>
          <a:solidFill>
            <a:srgbClr val="D4E5E5">
              <a:alpha val="58039"/>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200" i="1" dirty="0">
                <a:solidFill>
                  <a:srgbClr val="000000"/>
                </a:solidFill>
                <a:latin typeface="Arial"/>
                <a:cs typeface="Arial"/>
              </a:rPr>
              <a:t>No Switch Group </a:t>
            </a:r>
            <a:br>
              <a:rPr lang="en-US" sz="1200" i="1" dirty="0">
                <a:solidFill>
                  <a:srgbClr val="000000"/>
                </a:solidFill>
                <a:latin typeface="Arial"/>
                <a:cs typeface="Arial"/>
              </a:rPr>
            </a:br>
            <a:r>
              <a:rPr lang="en-US" sz="1400" b="1" dirty="0">
                <a:solidFill>
                  <a:srgbClr val="000000"/>
                </a:solidFill>
                <a:latin typeface="Arial"/>
                <a:cs typeface="Arial"/>
              </a:rPr>
              <a:t>Boosted PI + TDF-FTC </a:t>
            </a:r>
            <a:br>
              <a:rPr lang="en-US" sz="1350" b="1" dirty="0">
                <a:solidFill>
                  <a:srgbClr val="000000"/>
                </a:solidFill>
                <a:latin typeface="Arial"/>
                <a:cs typeface="Arial"/>
              </a:rPr>
            </a:br>
            <a:r>
              <a:rPr lang="en-US" sz="1000" dirty="0">
                <a:solidFill>
                  <a:srgbClr val="000000"/>
                </a:solidFill>
                <a:latin typeface="Arial"/>
                <a:cs typeface="Arial"/>
              </a:rPr>
              <a:t>(n = 139)</a:t>
            </a:r>
          </a:p>
        </p:txBody>
      </p:sp>
      <p:sp>
        <p:nvSpPr>
          <p:cNvPr id="4" name="TextBox 3"/>
          <p:cNvSpPr txBox="1">
            <a:spLocks/>
          </p:cNvSpPr>
          <p:nvPr/>
        </p:nvSpPr>
        <p:spPr>
          <a:xfrm>
            <a:off x="6546810" y="1856191"/>
            <a:ext cx="2286000" cy="646331"/>
          </a:xfrm>
          <a:prstGeom prst="rect">
            <a:avLst/>
          </a:prstGeom>
          <a:solidFill>
            <a:schemeClr val="accent4">
              <a:lumMod val="20000"/>
              <a:lumOff val="80000"/>
            </a:schemeClr>
          </a:solidFill>
          <a:ln w="9525">
            <a:solidFill>
              <a:schemeClr val="tx1"/>
            </a:solidFill>
          </a:ln>
        </p:spPr>
        <p:txBody>
          <a:bodyPr wrap="square" rtlCol="0" anchor="ctr" anchorCtr="1">
            <a:spAutoFit/>
          </a:bodyPr>
          <a:lstStyle/>
          <a:p>
            <a:pPr algn="ctr">
              <a:spcBef>
                <a:spcPts val="300"/>
              </a:spcBef>
            </a:pPr>
            <a:r>
              <a:rPr lang="en-US" sz="1200" i="1" dirty="0">
                <a:latin typeface="Arial"/>
              </a:rPr>
              <a:t>Switch Group</a:t>
            </a:r>
            <a:br>
              <a:rPr lang="en-US" sz="1200" dirty="0">
                <a:latin typeface="Arial"/>
              </a:rPr>
            </a:br>
            <a:r>
              <a:rPr lang="en-US" sz="1400" b="1" dirty="0">
                <a:latin typeface="Arial"/>
              </a:rPr>
              <a:t>EVG-COBI-TDF-FTC</a:t>
            </a:r>
            <a:br>
              <a:rPr lang="en-US" sz="1400" b="1" dirty="0">
                <a:latin typeface="Arial"/>
              </a:rPr>
            </a:br>
            <a:r>
              <a:rPr lang="en-US" sz="1000" dirty="0">
                <a:latin typeface="Arial"/>
              </a:rPr>
              <a:t>(n = 290)</a:t>
            </a:r>
          </a:p>
        </p:txBody>
      </p:sp>
      <p:sp>
        <p:nvSpPr>
          <p:cNvPr id="14" name="Oval 13"/>
          <p:cNvSpPr>
            <a:spLocks noChangeAspect="1"/>
          </p:cNvSpPr>
          <p:nvPr/>
        </p:nvSpPr>
        <p:spPr>
          <a:xfrm>
            <a:off x="5885666" y="2897612"/>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b="1" dirty="0">
                <a:latin typeface="Arial"/>
                <a:cs typeface="Arial"/>
              </a:rPr>
              <a:t>1x</a:t>
            </a:r>
          </a:p>
        </p:txBody>
      </p:sp>
      <p:sp>
        <p:nvSpPr>
          <p:cNvPr id="15" name="Oval 14"/>
          <p:cNvSpPr>
            <a:spLocks noChangeAspect="1"/>
          </p:cNvSpPr>
          <p:nvPr/>
        </p:nvSpPr>
        <p:spPr>
          <a:xfrm>
            <a:off x="5885666" y="2415345"/>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b="1" dirty="0">
                <a:latin typeface="Arial"/>
                <a:cs typeface="Arial"/>
              </a:rPr>
              <a:t>2x</a:t>
            </a:r>
          </a:p>
        </p:txBody>
      </p:sp>
    </p:spTree>
    <p:extLst>
      <p:ext uri="{BB962C8B-B14F-4D97-AF65-F5344CB8AC3E}">
        <p14:creationId xmlns:p14="http://schemas.microsoft.com/office/powerpoint/2010/main" val="406859489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PI-Based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STRATEGY-PI: Result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a:t>
            </a:r>
          </a:p>
        </p:txBody>
      </p:sp>
      <p:sp>
        <p:nvSpPr>
          <p:cNvPr id="7" name="Content Placeholder 6"/>
          <p:cNvSpPr>
            <a:spLocks noGrp="1"/>
          </p:cNvSpPr>
          <p:nvPr>
            <p:ph type="body" sz="quarter" idx="16"/>
          </p:nvPr>
        </p:nvSpPr>
        <p:spPr/>
        <p:txBody>
          <a:bodyPr/>
          <a:lstStyle/>
          <a:p>
            <a:r>
              <a:rPr lang="en-US" dirty="0"/>
              <a:t>Source: </a:t>
            </a:r>
            <a:r>
              <a:rPr lang="en-US" dirty="0" err="1"/>
              <a:t>Arribas</a:t>
            </a:r>
            <a:r>
              <a:rPr lang="en-US" dirty="0"/>
              <a:t> JR, et al. </a:t>
            </a:r>
            <a:r>
              <a:rPr lang="pt-BR" dirty="0"/>
              <a:t>Lancet </a:t>
            </a:r>
            <a:r>
              <a:rPr lang="pt-BR" dirty="0" err="1"/>
              <a:t>Infect</a:t>
            </a:r>
            <a:r>
              <a:rPr lang="pt-BR" dirty="0"/>
              <a:t> </a:t>
            </a:r>
            <a:r>
              <a:rPr lang="pt-BR" dirty="0" err="1"/>
              <a:t>Dis</a:t>
            </a:r>
            <a:r>
              <a:rPr lang="pt-BR" dirty="0"/>
              <a:t>. 2014;14:581-9.</a:t>
            </a:r>
            <a:endParaRPr lang="en-US" dirty="0">
              <a:latin typeface="Arial" pitchFamily="22" charset="0"/>
            </a:endParaRPr>
          </a:p>
        </p:txBody>
      </p:sp>
      <p:graphicFrame>
        <p:nvGraphicFramePr>
          <p:cNvPr id="8" name="Chart 7"/>
          <p:cNvGraphicFramePr>
            <a:graphicFrameLocks/>
          </p:cNvGraphicFramePr>
          <p:nvPr>
            <p:extLst>
              <p:ext uri="{D42A27DB-BD31-4B8C-83A1-F6EECF244321}">
                <p14:modId xmlns:p14="http://schemas.microsoft.com/office/powerpoint/2010/main" val="3460687651"/>
              </p:ext>
            </p:extLst>
          </p:nvPr>
        </p:nvGraphicFramePr>
        <p:xfrm>
          <a:off x="456072"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268253" y="4145940"/>
            <a:ext cx="731520" cy="274320"/>
          </a:xfrm>
          <a:prstGeom prst="rect">
            <a:avLst/>
          </a:prstGeom>
          <a:noFill/>
        </p:spPr>
        <p:txBody>
          <a:bodyPr wrap="square" rtlCol="0" anchor="ctr" anchorCtr="1">
            <a:spAutoFit/>
          </a:bodyPr>
          <a:lstStyle/>
          <a:p>
            <a:r>
              <a:rPr lang="en-US" sz="1000" dirty="0">
                <a:solidFill>
                  <a:srgbClr val="FFFFFF"/>
                </a:solidFill>
                <a:latin typeface="Arial"/>
              </a:rPr>
              <a:t>272/290</a:t>
            </a:r>
          </a:p>
        </p:txBody>
      </p:sp>
      <p:sp>
        <p:nvSpPr>
          <p:cNvPr id="10" name="TextBox 9"/>
          <p:cNvSpPr txBox="1"/>
          <p:nvPr/>
        </p:nvSpPr>
        <p:spPr>
          <a:xfrm>
            <a:off x="3325527" y="4145940"/>
            <a:ext cx="731520" cy="274320"/>
          </a:xfrm>
          <a:prstGeom prst="rect">
            <a:avLst/>
          </a:prstGeom>
          <a:noFill/>
        </p:spPr>
        <p:txBody>
          <a:bodyPr wrap="square" rtlCol="0" anchor="ctr" anchorCtr="1">
            <a:spAutoFit/>
          </a:bodyPr>
          <a:lstStyle/>
          <a:p>
            <a:r>
              <a:rPr lang="en-US" sz="1000" dirty="0">
                <a:solidFill>
                  <a:srgbClr val="FFFFFF"/>
                </a:solidFill>
                <a:latin typeface="Arial"/>
              </a:rPr>
              <a:t>121/139</a:t>
            </a:r>
          </a:p>
        </p:txBody>
      </p:sp>
      <p:sp>
        <p:nvSpPr>
          <p:cNvPr id="11" name="TextBox 10"/>
          <p:cNvSpPr txBox="1"/>
          <p:nvPr/>
        </p:nvSpPr>
        <p:spPr>
          <a:xfrm>
            <a:off x="6824388" y="4145940"/>
            <a:ext cx="731520" cy="274320"/>
          </a:xfrm>
          <a:prstGeom prst="rect">
            <a:avLst/>
          </a:prstGeom>
          <a:noFill/>
        </p:spPr>
        <p:txBody>
          <a:bodyPr wrap="square" rtlCol="0" anchor="ctr" anchorCtr="1">
            <a:spAutoFit/>
          </a:bodyPr>
          <a:lstStyle/>
          <a:p>
            <a:r>
              <a:rPr lang="en-US" sz="1000" dirty="0">
                <a:solidFill>
                  <a:srgbClr val="FFFFFF"/>
                </a:solidFill>
                <a:latin typeface="Arial"/>
              </a:rPr>
              <a:t>16/139</a:t>
            </a:r>
          </a:p>
        </p:txBody>
      </p:sp>
      <p:sp>
        <p:nvSpPr>
          <p:cNvPr id="12" name="TextBox 11"/>
          <p:cNvSpPr txBox="1"/>
          <p:nvPr/>
        </p:nvSpPr>
        <p:spPr>
          <a:xfrm>
            <a:off x="5746400" y="4145940"/>
            <a:ext cx="731520" cy="274320"/>
          </a:xfrm>
          <a:prstGeom prst="rect">
            <a:avLst/>
          </a:prstGeom>
          <a:noFill/>
        </p:spPr>
        <p:txBody>
          <a:bodyPr wrap="square" rtlCol="0" anchor="ctr" anchorCtr="1">
            <a:spAutoFit/>
          </a:bodyPr>
          <a:lstStyle/>
          <a:p>
            <a:r>
              <a:rPr lang="en-US" sz="1000" dirty="0">
                <a:solidFill>
                  <a:srgbClr val="FFFFFF"/>
                </a:solidFill>
                <a:latin typeface="Arial"/>
              </a:rPr>
              <a:t>16/290</a:t>
            </a:r>
          </a:p>
        </p:txBody>
      </p:sp>
    </p:spTree>
    <p:extLst>
      <p:ext uri="{BB962C8B-B14F-4D97-AF65-F5344CB8AC3E}">
        <p14:creationId xmlns:p14="http://schemas.microsoft.com/office/powerpoint/2010/main" val="24066538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PI-Based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STRATEGY-PI: Study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Arribas</a:t>
            </a:r>
            <a:r>
              <a:rPr lang="en-US" dirty="0"/>
              <a:t> JR, et al. </a:t>
            </a:r>
            <a:r>
              <a:rPr lang="pt-BR" dirty="0"/>
              <a:t>Lancet Infect Dis. 2014;14:581-9.</a:t>
            </a:r>
          </a:p>
        </p:txBody>
      </p:sp>
      <p:sp>
        <p:nvSpPr>
          <p:cNvPr id="3" name="Content Placeholder 2"/>
          <p:cNvSpPr>
            <a:spLocks noGrp="1"/>
          </p:cNvSpPr>
          <p:nvPr>
            <p:ph sz="half" idx="2"/>
          </p:nvPr>
        </p:nvSpPr>
        <p:spPr>
          <a:xfrm>
            <a:off x="-18168" y="2078182"/>
            <a:ext cx="9180576" cy="1432757"/>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“Coformulated elvitegravir, cobicistat, emtricitabine, and tenofovir might be a useful regimen simplification option for virologically suppressed adults with HIV taking a multi-tablet ritonavir-boosted protease inhibitor regimen.”</a:t>
            </a:r>
          </a:p>
        </p:txBody>
      </p:sp>
    </p:spTree>
    <p:extLst>
      <p:ext uri="{BB962C8B-B14F-4D97-AF65-F5344CB8AC3E}">
        <p14:creationId xmlns:p14="http://schemas.microsoft.com/office/powerpoint/2010/main" val="426706169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Switch from NNRTI-Based Regimen to EVG-COBI-TDF-FTC</a:t>
            </a:r>
            <a:br>
              <a:rPr lang="en-US" sz="1800" b="0" dirty="0">
                <a:solidFill>
                  <a:srgbClr val="001D48"/>
                </a:solidFill>
                <a:ea typeface="ＭＳ Ｐゴシック" pitchFamily="22" charset="-128"/>
                <a:cs typeface="ＭＳ Ｐゴシック" pitchFamily="22" charset="-128"/>
              </a:rPr>
            </a:br>
            <a:r>
              <a:rPr lang="en-US" dirty="0"/>
              <a:t>Study 121 (STRATEGY-NNRTI)</a:t>
            </a:r>
            <a:endParaRPr lang="en-US" dirty="0">
              <a:solidFill>
                <a:schemeClr val="tx2"/>
              </a:solidFill>
            </a:endParaRPr>
          </a:p>
        </p:txBody>
      </p:sp>
    </p:spTree>
    <p:extLst>
      <p:ext uri="{BB962C8B-B14F-4D97-AF65-F5344CB8AC3E}">
        <p14:creationId xmlns:p14="http://schemas.microsoft.com/office/powerpoint/2010/main" val="168287231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NNRTI-Based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STRATEGY-NNRTI: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Pozniak</a:t>
            </a:r>
            <a:r>
              <a:rPr lang="en-US" dirty="0"/>
              <a:t> A, et al</a:t>
            </a:r>
            <a:r>
              <a:rPr lang="pt-BR" dirty="0"/>
              <a:t>. Lancet Infect Dis. 2014;14:590-9</a:t>
            </a:r>
            <a:endParaRPr lang="en-US" dirty="0">
              <a:latin typeface="Arial" pitchFamily="22" charset="0"/>
            </a:endParaRPr>
          </a:p>
        </p:txBody>
      </p:sp>
      <p:sp>
        <p:nvSpPr>
          <p:cNvPr id="3" name="Content Placeholder 2"/>
          <p:cNvSpPr>
            <a:spLocks noGrp="1"/>
          </p:cNvSpPr>
          <p:nvPr>
            <p:ph sz="half" idx="2"/>
          </p:nvPr>
        </p:nvSpPr>
        <p:spPr>
          <a:xfrm>
            <a:off x="323849" y="1069743"/>
            <a:ext cx="5240419" cy="3306198"/>
          </a:xfrm>
        </p:spPr>
        <p:txBody>
          <a:bodyPr>
            <a:noAutofit/>
          </a:bodyPr>
          <a:lstStyle/>
          <a:p>
            <a:pPr>
              <a:lnSpc>
                <a:spcPts val="1700"/>
              </a:lnSpc>
            </a:pPr>
            <a:r>
              <a:rPr lang="en-US" sz="1500" b="1" dirty="0"/>
              <a:t>Background</a:t>
            </a:r>
            <a:r>
              <a:rPr lang="en-US" sz="1500" dirty="0"/>
              <a:t>: Open-label, </a:t>
            </a:r>
            <a:r>
              <a:rPr lang="en-US" sz="1500" dirty="0">
                <a:solidFill>
                  <a:schemeClr val="tx1"/>
                </a:solidFill>
              </a:rPr>
              <a:t>randomized, phase 3</a:t>
            </a:r>
            <a:r>
              <a:rPr lang="en-US" sz="1500" dirty="0"/>
              <a:t>b trial comparing switch to elvitegravir-cobicistat-tenofovir DF-emtricitabine versus continuation of baseline regimen of NNRTI + TDF-FTC </a:t>
            </a:r>
          </a:p>
          <a:p>
            <a:pPr>
              <a:lnSpc>
                <a:spcPts val="1700"/>
              </a:lnSpc>
            </a:pPr>
            <a:r>
              <a:rPr lang="en-US" sz="1500" b="1" dirty="0"/>
              <a:t>Inclusion Criteria </a:t>
            </a:r>
            <a:r>
              <a:rPr lang="en-US" sz="1500" dirty="0"/>
              <a:t>(n = 439)</a:t>
            </a:r>
          </a:p>
          <a:p>
            <a:pPr lvl="1">
              <a:lnSpc>
                <a:spcPts val="1700"/>
              </a:lnSpc>
            </a:pPr>
            <a:r>
              <a:rPr lang="en-US" sz="1500" dirty="0"/>
              <a:t>HIV RNA &lt;50 copies/mL on ART for ≥6 months</a:t>
            </a:r>
          </a:p>
          <a:p>
            <a:pPr lvl="1">
              <a:lnSpc>
                <a:spcPts val="1700"/>
              </a:lnSpc>
            </a:pPr>
            <a:r>
              <a:rPr lang="en-US" sz="1500" dirty="0"/>
              <a:t>Baseline regimen of NNRTI + TDF-FTC</a:t>
            </a:r>
          </a:p>
          <a:p>
            <a:pPr lvl="1">
              <a:lnSpc>
                <a:spcPts val="1700"/>
              </a:lnSpc>
            </a:pPr>
            <a:r>
              <a:rPr lang="en-US" sz="1500" dirty="0"/>
              <a:t>No prior virologic failure</a:t>
            </a:r>
          </a:p>
          <a:p>
            <a:pPr lvl="1">
              <a:lnSpc>
                <a:spcPts val="1700"/>
              </a:lnSpc>
            </a:pPr>
            <a:r>
              <a:rPr lang="en-US" sz="1500" dirty="0"/>
              <a:t>No resistance to TDF or FTC</a:t>
            </a:r>
          </a:p>
          <a:p>
            <a:pPr lvl="1">
              <a:lnSpc>
                <a:spcPts val="1700"/>
              </a:lnSpc>
            </a:pPr>
            <a:r>
              <a:rPr lang="en-US" sz="1500" dirty="0"/>
              <a:t>CrCl ≥70 mL/min </a:t>
            </a:r>
          </a:p>
          <a:p>
            <a:pPr>
              <a:lnSpc>
                <a:spcPts val="1700"/>
              </a:lnSpc>
            </a:pPr>
            <a:r>
              <a:rPr lang="en-US" sz="1500" b="1" dirty="0"/>
              <a:t>Treatment Arms</a:t>
            </a:r>
          </a:p>
          <a:p>
            <a:pPr lvl="1">
              <a:lnSpc>
                <a:spcPts val="1700"/>
              </a:lnSpc>
            </a:pPr>
            <a:r>
              <a:rPr lang="en-US" sz="1500" dirty="0"/>
              <a:t>EVG-COBI-FTC-TDF (Switch group)</a:t>
            </a:r>
          </a:p>
          <a:p>
            <a:pPr lvl="1">
              <a:lnSpc>
                <a:spcPts val="1700"/>
              </a:lnSpc>
            </a:pPr>
            <a:r>
              <a:rPr lang="en-US" sz="1500" dirty="0"/>
              <a:t>Remain on NNRTI + FTC-TDF (No switch group)</a:t>
            </a:r>
          </a:p>
          <a:p>
            <a:pPr>
              <a:lnSpc>
                <a:spcPts val="1700"/>
              </a:lnSpc>
            </a:pPr>
            <a:endParaRPr lang="en-US" sz="1500" dirty="0"/>
          </a:p>
        </p:txBody>
      </p:sp>
      <p:sp>
        <p:nvSpPr>
          <p:cNvPr id="24" name="Rectangle 7"/>
          <p:cNvSpPr>
            <a:spLocks noChangeArrowheads="1"/>
          </p:cNvSpPr>
          <p:nvPr/>
        </p:nvSpPr>
        <p:spPr bwMode="ltGray">
          <a:xfrm>
            <a:off x="6535359" y="1694795"/>
            <a:ext cx="2228850" cy="818384"/>
          </a:xfrm>
          <a:prstGeom prst="rect">
            <a:avLst/>
          </a:prstGeom>
          <a:solidFill>
            <a:schemeClr val="accent4">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200" i="1" dirty="0">
                <a:latin typeface="Arial"/>
              </a:rPr>
              <a:t>Switch Group</a:t>
            </a:r>
            <a:br>
              <a:rPr lang="en-US" sz="1200" i="1" dirty="0">
                <a:latin typeface="Arial"/>
              </a:rPr>
            </a:br>
            <a:r>
              <a:rPr lang="en-US" sz="1400" b="1" dirty="0">
                <a:latin typeface="Arial"/>
              </a:rPr>
              <a:t>EVG-COBI-TDF-FTC</a:t>
            </a:r>
            <a:br>
              <a:rPr lang="en-US" sz="1350" b="1" dirty="0">
                <a:latin typeface="Arial"/>
              </a:rPr>
            </a:br>
            <a:r>
              <a:rPr lang="en-US" sz="1000" dirty="0">
                <a:latin typeface="Arial"/>
              </a:rPr>
              <a:t>( n= 290)</a:t>
            </a:r>
          </a:p>
        </p:txBody>
      </p:sp>
      <p:sp>
        <p:nvSpPr>
          <p:cNvPr id="33" name="Rectangle 7"/>
          <p:cNvSpPr>
            <a:spLocks noChangeArrowheads="1"/>
          </p:cNvSpPr>
          <p:nvPr/>
        </p:nvSpPr>
        <p:spPr bwMode="ltGray">
          <a:xfrm>
            <a:off x="6535359" y="2945858"/>
            <a:ext cx="2228850" cy="818384"/>
          </a:xfrm>
          <a:prstGeom prst="rect">
            <a:avLst/>
          </a:prstGeom>
          <a:solidFill>
            <a:srgbClr val="677D8F">
              <a:alpha val="14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200" i="1" dirty="0">
                <a:solidFill>
                  <a:srgbClr val="000000"/>
                </a:solidFill>
                <a:latin typeface="Arial"/>
                <a:cs typeface="Arial"/>
              </a:rPr>
              <a:t>No Switch Group</a:t>
            </a:r>
            <a:br>
              <a:rPr lang="en-US" sz="1200" b="1" i="1" dirty="0">
                <a:solidFill>
                  <a:srgbClr val="000000"/>
                </a:solidFill>
                <a:latin typeface="Arial"/>
                <a:cs typeface="Arial"/>
              </a:rPr>
            </a:br>
            <a:r>
              <a:rPr lang="en-US" sz="1400" b="1" dirty="0">
                <a:solidFill>
                  <a:srgbClr val="000000"/>
                </a:solidFill>
                <a:latin typeface="Arial"/>
                <a:cs typeface="Arial"/>
              </a:rPr>
              <a:t>NNRTI + TDF-FTC</a:t>
            </a:r>
            <a:br>
              <a:rPr lang="en-US" sz="1350" b="1" dirty="0">
                <a:solidFill>
                  <a:srgbClr val="000000"/>
                </a:solidFill>
                <a:latin typeface="Arial"/>
                <a:cs typeface="Arial"/>
              </a:rPr>
            </a:br>
            <a:r>
              <a:rPr lang="en-US" sz="1000" dirty="0">
                <a:solidFill>
                  <a:srgbClr val="000000"/>
                </a:solidFill>
                <a:latin typeface="Arial"/>
                <a:cs typeface="Arial"/>
              </a:rPr>
              <a:t>(n = 143)</a:t>
            </a:r>
          </a:p>
        </p:txBody>
      </p:sp>
      <p:sp>
        <p:nvSpPr>
          <p:cNvPr id="11" name="Rectangle 25"/>
          <p:cNvSpPr>
            <a:spLocks noChangeArrowheads="1"/>
          </p:cNvSpPr>
          <p:nvPr/>
        </p:nvSpPr>
        <p:spPr bwMode="auto">
          <a:xfrm>
            <a:off x="323850" y="4407085"/>
            <a:ext cx="8497062" cy="408095"/>
          </a:xfrm>
          <a:prstGeom prst="rect">
            <a:avLst/>
          </a:prstGeom>
          <a:solidFill>
            <a:schemeClr val="bg1">
              <a:lumMod val="95000"/>
            </a:schemeClr>
          </a:solidFill>
          <a:ln w="12700">
            <a:noFill/>
            <a:miter lim="800000"/>
            <a:headEnd/>
            <a:tailEnd/>
          </a:ln>
        </p:spPr>
        <p:txBody>
          <a:bodyPr lIns="91440" tIns="34073" rIns="274320" bIns="34073" anchor="ctr">
            <a:prstTxWarp prst="textNoShape">
              <a:avLst/>
            </a:prstTxWarp>
          </a:bodyPr>
          <a:lstStyle/>
          <a:p>
            <a:pPr defTabSz="701279">
              <a:spcBef>
                <a:spcPct val="50000"/>
              </a:spcBef>
            </a:pPr>
            <a:r>
              <a:rPr lang="en-US" sz="1050" dirty="0">
                <a:solidFill>
                  <a:srgbClr val="000000"/>
                </a:solidFill>
                <a:latin typeface="Arial" pitchFamily="22" charset="0"/>
              </a:rPr>
              <a:t>*</a:t>
            </a:r>
            <a:r>
              <a:rPr lang="en-US" sz="1050" b="1" dirty="0">
                <a:solidFill>
                  <a:srgbClr val="000000"/>
                </a:solidFill>
                <a:latin typeface="Arial" pitchFamily="22" charset="0"/>
              </a:rPr>
              <a:t>NOTE</a:t>
            </a:r>
            <a:r>
              <a:rPr lang="en-US" sz="1050" baseline="30000" dirty="0">
                <a:solidFill>
                  <a:srgbClr val="000000"/>
                </a:solidFill>
                <a:latin typeface="Arial" pitchFamily="22" charset="0"/>
              </a:rPr>
              <a:t>:</a:t>
            </a:r>
            <a:r>
              <a:rPr lang="en-US" sz="1050" dirty="0">
                <a:solidFill>
                  <a:srgbClr val="000000"/>
                </a:solidFill>
                <a:latin typeface="Arial" pitchFamily="22" charset="0"/>
              </a:rPr>
              <a:t> 2 participants from switch group and 4 participants from no-switch group were excluded from the study after screening (2 protocol violation,1 non-adherence, 3 withdrew consent)</a:t>
            </a:r>
          </a:p>
        </p:txBody>
      </p:sp>
      <p:sp>
        <p:nvSpPr>
          <p:cNvPr id="5" name="Line 11">
            <a:extLst>
              <a:ext uri="{FF2B5EF4-FFF2-40B4-BE49-F238E27FC236}">
                <a16:creationId xmlns:a16="http://schemas.microsoft.com/office/drawing/2014/main" id="{F55CDB1D-1788-DAB2-A468-B52FEA7964C6}"/>
              </a:ext>
            </a:extLst>
          </p:cNvPr>
          <p:cNvSpPr>
            <a:spLocks noChangeShapeType="1"/>
          </p:cNvSpPr>
          <p:nvPr/>
        </p:nvSpPr>
        <p:spPr bwMode="auto">
          <a:xfrm rot="1169337" flipV="1">
            <a:off x="5675654" y="2104589"/>
            <a:ext cx="684817" cy="785326"/>
          </a:xfrm>
          <a:prstGeom prst="line">
            <a:avLst/>
          </a:prstGeom>
          <a:noFill/>
          <a:ln w="19050">
            <a:solidFill>
              <a:srgbClr val="000000"/>
            </a:solidFill>
            <a:round/>
            <a:headEnd/>
            <a:tailEnd type="triangle" w="med" len="med"/>
          </a:ln>
          <a:effectLst/>
        </p:spPr>
        <p:txBody>
          <a:bodyPr wrap="none" anchor="ctr">
            <a:prstTxWarp prst="textNoShape">
              <a:avLst/>
            </a:prstTxWarp>
          </a:bodyPr>
          <a:lstStyle/>
          <a:p>
            <a:pPr>
              <a:lnSpc>
                <a:spcPts val="1800"/>
              </a:lnSpc>
            </a:pPr>
            <a:endParaRPr lang="en-US" sz="1800">
              <a:latin typeface="Arial"/>
              <a:cs typeface="Arial"/>
            </a:endParaRPr>
          </a:p>
        </p:txBody>
      </p:sp>
      <p:sp>
        <p:nvSpPr>
          <p:cNvPr id="6" name="Line 11">
            <a:extLst>
              <a:ext uri="{FF2B5EF4-FFF2-40B4-BE49-F238E27FC236}">
                <a16:creationId xmlns:a16="http://schemas.microsoft.com/office/drawing/2014/main" id="{95B04C36-EB3C-8DF6-3AA3-2677B0ECA932}"/>
              </a:ext>
            </a:extLst>
          </p:cNvPr>
          <p:cNvSpPr>
            <a:spLocks noChangeShapeType="1"/>
          </p:cNvSpPr>
          <p:nvPr/>
        </p:nvSpPr>
        <p:spPr bwMode="auto">
          <a:xfrm rot="20430663">
            <a:off x="5675654" y="2603353"/>
            <a:ext cx="684817" cy="785326"/>
          </a:xfrm>
          <a:prstGeom prst="line">
            <a:avLst/>
          </a:prstGeom>
          <a:noFill/>
          <a:ln w="19050">
            <a:solidFill>
              <a:srgbClr val="000000"/>
            </a:solidFill>
            <a:round/>
            <a:headEnd/>
            <a:tailEnd type="triangle" w="med" len="med"/>
          </a:ln>
          <a:effectLst/>
        </p:spPr>
        <p:txBody>
          <a:bodyPr wrap="none" anchor="ctr">
            <a:prstTxWarp prst="textNoShape">
              <a:avLst/>
            </a:prstTxWarp>
          </a:bodyPr>
          <a:lstStyle/>
          <a:p>
            <a:pPr>
              <a:lnSpc>
                <a:spcPts val="1800"/>
              </a:lnSpc>
            </a:pPr>
            <a:endParaRPr lang="en-US" sz="1800">
              <a:latin typeface="Arial"/>
              <a:cs typeface="Arial"/>
            </a:endParaRPr>
          </a:p>
        </p:txBody>
      </p:sp>
      <p:sp>
        <p:nvSpPr>
          <p:cNvPr id="7" name="Oval 6">
            <a:extLst>
              <a:ext uri="{FF2B5EF4-FFF2-40B4-BE49-F238E27FC236}">
                <a16:creationId xmlns:a16="http://schemas.microsoft.com/office/drawing/2014/main" id="{FB9FA43D-CFE3-6915-3AF7-9FC82C6E1FF4}"/>
              </a:ext>
            </a:extLst>
          </p:cNvPr>
          <p:cNvSpPr>
            <a:spLocks noChangeAspect="1"/>
          </p:cNvSpPr>
          <p:nvPr/>
        </p:nvSpPr>
        <p:spPr>
          <a:xfrm>
            <a:off x="5885666" y="2847734"/>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b="1" dirty="0">
                <a:latin typeface="Arial"/>
                <a:cs typeface="Arial"/>
              </a:rPr>
              <a:t>1x</a:t>
            </a:r>
          </a:p>
        </p:txBody>
      </p:sp>
      <p:sp>
        <p:nvSpPr>
          <p:cNvPr id="8" name="Oval 7">
            <a:extLst>
              <a:ext uri="{FF2B5EF4-FFF2-40B4-BE49-F238E27FC236}">
                <a16:creationId xmlns:a16="http://schemas.microsoft.com/office/drawing/2014/main" id="{9CF6D4C7-B173-45B9-B471-2EDF8908A334}"/>
              </a:ext>
            </a:extLst>
          </p:cNvPr>
          <p:cNvSpPr>
            <a:spLocks noChangeAspect="1"/>
          </p:cNvSpPr>
          <p:nvPr/>
        </p:nvSpPr>
        <p:spPr>
          <a:xfrm>
            <a:off x="5885666" y="2365467"/>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000" b="1" dirty="0">
                <a:latin typeface="Arial"/>
                <a:cs typeface="Arial"/>
              </a:rPr>
              <a:t>2x</a:t>
            </a:r>
          </a:p>
        </p:txBody>
      </p:sp>
    </p:spTree>
    <p:extLst>
      <p:ext uri="{BB962C8B-B14F-4D97-AF65-F5344CB8AC3E}">
        <p14:creationId xmlns:p14="http://schemas.microsoft.com/office/powerpoint/2010/main" val="266780678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NNRTI-Based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STRATEGY-NNRTI: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a:t>
            </a:r>
            <a:r>
              <a:rPr lang="pt-BR" dirty="0"/>
              <a:t>. Lancet </a:t>
            </a:r>
            <a:r>
              <a:rPr lang="pt-BR" dirty="0" err="1"/>
              <a:t>Infect</a:t>
            </a:r>
            <a:r>
              <a:rPr lang="pt-BR" dirty="0"/>
              <a:t> </a:t>
            </a:r>
            <a:r>
              <a:rPr lang="pt-BR" dirty="0" err="1"/>
              <a:t>Dis</a:t>
            </a:r>
            <a:r>
              <a:rPr lang="pt-BR" dirty="0"/>
              <a:t>. 2014;14:590-9</a:t>
            </a:r>
            <a:endParaRPr lang="en-US" dirty="0">
              <a:latin typeface="Arial" pitchFamily="22" charset="0"/>
            </a:endParaRPr>
          </a:p>
        </p:txBody>
      </p:sp>
      <p:sp>
        <p:nvSpPr>
          <p:cNvPr id="9" name="TextBox 8"/>
          <p:cNvSpPr txBox="1"/>
          <p:nvPr/>
        </p:nvSpPr>
        <p:spPr>
          <a:xfrm>
            <a:off x="2914649" y="4265530"/>
            <a:ext cx="800100" cy="242374"/>
          </a:xfrm>
          <a:prstGeom prst="rect">
            <a:avLst/>
          </a:prstGeom>
          <a:noFill/>
        </p:spPr>
        <p:txBody>
          <a:bodyPr wrap="square" rtlCol="0" anchor="ctr" anchorCtr="1">
            <a:spAutoFit/>
          </a:bodyPr>
          <a:lstStyle/>
          <a:p>
            <a:r>
              <a:rPr lang="en-US" sz="975" dirty="0">
                <a:solidFill>
                  <a:srgbClr val="FFFFFF"/>
                </a:solidFill>
                <a:latin typeface="Arial"/>
              </a:rPr>
              <a:t>272/290</a:t>
            </a:r>
          </a:p>
        </p:txBody>
      </p:sp>
      <p:sp>
        <p:nvSpPr>
          <p:cNvPr id="10" name="TextBox 9"/>
          <p:cNvSpPr txBox="1"/>
          <p:nvPr/>
        </p:nvSpPr>
        <p:spPr>
          <a:xfrm>
            <a:off x="3956048" y="4265530"/>
            <a:ext cx="844550" cy="242374"/>
          </a:xfrm>
          <a:prstGeom prst="rect">
            <a:avLst/>
          </a:prstGeom>
          <a:noFill/>
        </p:spPr>
        <p:txBody>
          <a:bodyPr wrap="square" rtlCol="0" anchor="ctr" anchorCtr="1">
            <a:spAutoFit/>
          </a:bodyPr>
          <a:lstStyle/>
          <a:p>
            <a:r>
              <a:rPr lang="en-US" sz="975" dirty="0">
                <a:solidFill>
                  <a:srgbClr val="FFFFFF"/>
                </a:solidFill>
                <a:latin typeface="Arial"/>
              </a:rPr>
              <a:t>121/139</a:t>
            </a:r>
          </a:p>
        </p:txBody>
      </p:sp>
      <p:graphicFrame>
        <p:nvGraphicFramePr>
          <p:cNvPr id="11" name="Chart 10"/>
          <p:cNvGraphicFramePr>
            <a:graphicFrameLocks/>
          </p:cNvGraphicFramePr>
          <p:nvPr>
            <p:extLst>
              <p:ext uri="{D42A27DB-BD31-4B8C-83A1-F6EECF244321}">
                <p14:modId xmlns:p14="http://schemas.microsoft.com/office/powerpoint/2010/main" val="1731015210"/>
              </p:ext>
            </p:extLst>
          </p:nvPr>
        </p:nvGraphicFramePr>
        <p:xfrm>
          <a:off x="456072"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290800" y="4169559"/>
            <a:ext cx="800100" cy="246221"/>
          </a:xfrm>
          <a:prstGeom prst="rect">
            <a:avLst/>
          </a:prstGeom>
          <a:noFill/>
        </p:spPr>
        <p:txBody>
          <a:bodyPr wrap="square" rtlCol="0" anchor="ctr" anchorCtr="1">
            <a:spAutoFit/>
          </a:bodyPr>
          <a:lstStyle/>
          <a:p>
            <a:r>
              <a:rPr lang="en-US" sz="1000" dirty="0">
                <a:solidFill>
                  <a:srgbClr val="FFFFFF"/>
                </a:solidFill>
                <a:latin typeface="Arial"/>
              </a:rPr>
              <a:t>271/290</a:t>
            </a:r>
          </a:p>
        </p:txBody>
      </p:sp>
      <p:sp>
        <p:nvSpPr>
          <p:cNvPr id="13" name="TextBox 12"/>
          <p:cNvSpPr txBox="1"/>
          <p:nvPr/>
        </p:nvSpPr>
        <p:spPr>
          <a:xfrm>
            <a:off x="3353698" y="4169559"/>
            <a:ext cx="844550" cy="246221"/>
          </a:xfrm>
          <a:prstGeom prst="rect">
            <a:avLst/>
          </a:prstGeom>
          <a:noFill/>
        </p:spPr>
        <p:txBody>
          <a:bodyPr wrap="square" rtlCol="0" anchor="ctr" anchorCtr="1">
            <a:spAutoFit/>
          </a:bodyPr>
          <a:lstStyle/>
          <a:p>
            <a:r>
              <a:rPr lang="en-US" sz="1000" dirty="0">
                <a:solidFill>
                  <a:srgbClr val="FFFFFF"/>
                </a:solidFill>
                <a:latin typeface="Arial"/>
              </a:rPr>
              <a:t>126/143</a:t>
            </a:r>
          </a:p>
        </p:txBody>
      </p:sp>
      <p:sp>
        <p:nvSpPr>
          <p:cNvPr id="14" name="TextBox 13"/>
          <p:cNvSpPr txBox="1"/>
          <p:nvPr/>
        </p:nvSpPr>
        <p:spPr>
          <a:xfrm>
            <a:off x="6815810" y="4169559"/>
            <a:ext cx="800100" cy="246221"/>
          </a:xfrm>
          <a:prstGeom prst="rect">
            <a:avLst/>
          </a:prstGeom>
          <a:noFill/>
        </p:spPr>
        <p:txBody>
          <a:bodyPr wrap="square" rtlCol="0" anchor="ctr" anchorCtr="1">
            <a:spAutoFit/>
          </a:bodyPr>
          <a:lstStyle/>
          <a:p>
            <a:r>
              <a:rPr lang="en-US" sz="1000" dirty="0">
                <a:solidFill>
                  <a:srgbClr val="FFFFFF"/>
                </a:solidFill>
                <a:latin typeface="Arial"/>
              </a:rPr>
              <a:t>16/143</a:t>
            </a:r>
          </a:p>
        </p:txBody>
      </p:sp>
      <p:sp>
        <p:nvSpPr>
          <p:cNvPr id="15" name="TextBox 14"/>
          <p:cNvSpPr txBox="1"/>
          <p:nvPr/>
        </p:nvSpPr>
        <p:spPr>
          <a:xfrm>
            <a:off x="5733812" y="4169559"/>
            <a:ext cx="800100" cy="246221"/>
          </a:xfrm>
          <a:prstGeom prst="rect">
            <a:avLst/>
          </a:prstGeom>
          <a:noFill/>
        </p:spPr>
        <p:txBody>
          <a:bodyPr wrap="square" rtlCol="0" anchor="ctr" anchorCtr="1">
            <a:spAutoFit/>
          </a:bodyPr>
          <a:lstStyle/>
          <a:p>
            <a:r>
              <a:rPr lang="en-US" sz="1000" dirty="0">
                <a:solidFill>
                  <a:srgbClr val="FFFFFF"/>
                </a:solidFill>
                <a:latin typeface="Arial"/>
              </a:rPr>
              <a:t>16/290</a:t>
            </a:r>
          </a:p>
        </p:txBody>
      </p:sp>
    </p:spTree>
    <p:extLst>
      <p:ext uri="{BB962C8B-B14F-4D97-AF65-F5344CB8AC3E}">
        <p14:creationId xmlns:p14="http://schemas.microsoft.com/office/powerpoint/2010/main" val="400027784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NNRTI-Based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STRATEGY-NNRTI: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Subgroup Analysis, by Baseline NNRTI Regimen </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a:t>
            </a:r>
            <a:r>
              <a:rPr lang="pt-BR" dirty="0"/>
              <a:t>. Lancet </a:t>
            </a:r>
            <a:r>
              <a:rPr lang="pt-BR" dirty="0" err="1"/>
              <a:t>Infect</a:t>
            </a:r>
            <a:r>
              <a:rPr lang="pt-BR" dirty="0"/>
              <a:t> </a:t>
            </a:r>
            <a:r>
              <a:rPr lang="pt-BR" dirty="0" err="1"/>
              <a:t>Dis</a:t>
            </a:r>
            <a:r>
              <a:rPr lang="pt-BR" dirty="0"/>
              <a:t>. 2014;14:590-9</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907139602"/>
              </p:ext>
            </p:extLst>
          </p:nvPr>
        </p:nvGraphicFramePr>
        <p:xfrm>
          <a:off x="493776"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514656" y="3920283"/>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214/231</a:t>
            </a:r>
          </a:p>
        </p:txBody>
      </p:sp>
      <p:sp>
        <p:nvSpPr>
          <p:cNvPr id="9" name="Rectangle 8"/>
          <p:cNvSpPr/>
          <p:nvPr/>
        </p:nvSpPr>
        <p:spPr>
          <a:xfrm>
            <a:off x="3568666" y="3920283"/>
            <a:ext cx="678614" cy="2573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91/106</a:t>
            </a:r>
          </a:p>
        </p:txBody>
      </p:sp>
      <p:sp>
        <p:nvSpPr>
          <p:cNvPr id="12" name="Rectangle 11"/>
          <p:cNvSpPr/>
          <p:nvPr/>
        </p:nvSpPr>
        <p:spPr>
          <a:xfrm>
            <a:off x="5917639" y="3920283"/>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57/59</a:t>
            </a:r>
          </a:p>
        </p:txBody>
      </p:sp>
      <p:sp>
        <p:nvSpPr>
          <p:cNvPr id="13" name="Rectangle 12"/>
          <p:cNvSpPr/>
          <p:nvPr/>
        </p:nvSpPr>
        <p:spPr>
          <a:xfrm>
            <a:off x="6971649" y="3920283"/>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35/37</a:t>
            </a:r>
          </a:p>
        </p:txBody>
      </p:sp>
    </p:spTree>
    <p:extLst>
      <p:ext uri="{BB962C8B-B14F-4D97-AF65-F5344CB8AC3E}">
        <p14:creationId xmlns:p14="http://schemas.microsoft.com/office/powerpoint/2010/main" val="373148171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NNRTI-Based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STRATEGY-NNRTI: Results </a:t>
            </a:r>
            <a:endParaRPr lang="en-US" sz="2000" dirty="0"/>
          </a:p>
        </p:txBody>
      </p:sp>
      <p:sp>
        <p:nvSpPr>
          <p:cNvPr id="4" name="Text Placeholder 3"/>
          <p:cNvSpPr>
            <a:spLocks noGrp="1"/>
          </p:cNvSpPr>
          <p:nvPr>
            <p:ph type="body" sz="quarter" idx="15"/>
          </p:nvPr>
        </p:nvSpPr>
        <p:spPr/>
        <p:txBody>
          <a:bodyPr/>
          <a:lstStyle/>
          <a:p>
            <a:r>
              <a:rPr lang="en-US" dirty="0"/>
              <a:t>Week 48 Virologic Response, Subgroup Analysis, by Baseline NNRTI Regimen </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a:t>
            </a:r>
            <a:r>
              <a:rPr lang="pt-BR" dirty="0"/>
              <a:t>. Lancet </a:t>
            </a:r>
            <a:r>
              <a:rPr lang="pt-BR" dirty="0" err="1"/>
              <a:t>Infect</a:t>
            </a:r>
            <a:r>
              <a:rPr lang="pt-BR" dirty="0"/>
              <a:t> </a:t>
            </a:r>
            <a:r>
              <a:rPr lang="pt-BR" dirty="0" err="1"/>
              <a:t>Dis</a:t>
            </a:r>
            <a:r>
              <a:rPr lang="pt-BR" dirty="0"/>
              <a:t>. 2014;14(7):590-9</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021976318"/>
              </p:ext>
            </p:extLst>
          </p:nvPr>
        </p:nvGraphicFramePr>
        <p:xfrm>
          <a:off x="493776"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378027" y="3941064"/>
            <a:ext cx="718893"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214/231</a:t>
            </a:r>
          </a:p>
        </p:txBody>
      </p:sp>
      <p:sp>
        <p:nvSpPr>
          <p:cNvPr id="9" name="Rectangle 8"/>
          <p:cNvSpPr/>
          <p:nvPr/>
        </p:nvSpPr>
        <p:spPr>
          <a:xfrm>
            <a:off x="5091792" y="3941064"/>
            <a:ext cx="77016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91/106</a:t>
            </a:r>
          </a:p>
        </p:txBody>
      </p:sp>
      <p:sp>
        <p:nvSpPr>
          <p:cNvPr id="12" name="Rectangle 11"/>
          <p:cNvSpPr/>
          <p:nvPr/>
        </p:nvSpPr>
        <p:spPr>
          <a:xfrm>
            <a:off x="6663806" y="3941064"/>
            <a:ext cx="696903"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57/59</a:t>
            </a:r>
          </a:p>
        </p:txBody>
      </p:sp>
      <p:sp>
        <p:nvSpPr>
          <p:cNvPr id="13" name="Rectangle 12"/>
          <p:cNvSpPr/>
          <p:nvPr/>
        </p:nvSpPr>
        <p:spPr>
          <a:xfrm>
            <a:off x="7394197" y="3941064"/>
            <a:ext cx="69705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35/37</a:t>
            </a:r>
          </a:p>
        </p:txBody>
      </p:sp>
      <p:sp>
        <p:nvSpPr>
          <p:cNvPr id="11" name="Rectangle 10"/>
          <p:cNvSpPr/>
          <p:nvPr/>
        </p:nvSpPr>
        <p:spPr>
          <a:xfrm>
            <a:off x="2089523" y="3941064"/>
            <a:ext cx="74393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271/290</a:t>
            </a:r>
          </a:p>
        </p:txBody>
      </p:sp>
      <p:sp>
        <p:nvSpPr>
          <p:cNvPr id="14" name="Rectangle 13"/>
          <p:cNvSpPr/>
          <p:nvPr/>
        </p:nvSpPr>
        <p:spPr>
          <a:xfrm>
            <a:off x="2825140" y="3941064"/>
            <a:ext cx="73870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126/143</a:t>
            </a:r>
          </a:p>
        </p:txBody>
      </p:sp>
    </p:spTree>
    <p:extLst>
      <p:ext uri="{BB962C8B-B14F-4D97-AF65-F5344CB8AC3E}">
        <p14:creationId xmlns:p14="http://schemas.microsoft.com/office/powerpoint/2010/main" val="3733607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320040" y="1028702"/>
            <a:ext cx="8458200" cy="3061160"/>
          </a:xfrm>
          <a:prstGeom prst="rect">
            <a:avLst/>
          </a:prstGeom>
          <a:solidFill>
            <a:schemeClr val="tx1">
              <a:alpha val="16000"/>
            </a:schemeClr>
          </a:solidFill>
          <a:ln>
            <a:solidFill>
              <a:schemeClr val="bg1"/>
            </a:solidFill>
          </a:ln>
          <a:effectLst/>
        </p:spPr>
        <p:txBody>
          <a:bodyPr tIns="13716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5740" indent="-137160">
              <a:lnSpc>
                <a:spcPts val="1800"/>
              </a:lnSpc>
              <a:spcBef>
                <a:spcPts val="1200"/>
              </a:spcBef>
              <a:buClr>
                <a:srgbClr val="00B0F0"/>
              </a:buClr>
            </a:pPr>
            <a:r>
              <a:rPr lang="en-US" sz="1800" b="1" dirty="0">
                <a:solidFill>
                  <a:schemeClr val="bg1"/>
                </a:solidFill>
                <a:latin typeface="Arial" panose="020B0604020202020204" pitchFamily="34" charset="0"/>
                <a:cs typeface="Arial" panose="020B0604020202020204" pitchFamily="34" charset="0"/>
              </a:rPr>
              <a:t>Trials in Treatment Naïve</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102: EVG-COBI-TDF-FTC vs. EFV-TDF-FTC</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103: EVG-COBI-TDF-FTC  vs. RTV + ATV + TDF-FTC</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104/111:  EVG-COBI-TAF-FTC  vs. EVG-COBI-TDF-FTC</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128 (WAVES): EVG-COBI-TDF-FTC  vs. RTV + ATV + TDF-FTC</a:t>
            </a:r>
          </a:p>
          <a:p>
            <a:pPr marL="205740" indent="-137160">
              <a:lnSpc>
                <a:spcPts val="1800"/>
              </a:lnSpc>
              <a:spcBef>
                <a:spcPts val="1800"/>
              </a:spcBef>
              <a:buClr>
                <a:srgbClr val="00B0F0"/>
              </a:buClr>
            </a:pPr>
            <a:r>
              <a:rPr lang="en-US" sz="1800" b="1" dirty="0">
                <a:solidFill>
                  <a:schemeClr val="bg1"/>
                </a:solidFill>
                <a:latin typeface="Arial" panose="020B0604020202020204" pitchFamily="34" charset="0"/>
                <a:cs typeface="Arial" panose="020B0604020202020204" pitchFamily="34" charset="0"/>
              </a:rPr>
              <a:t>Switch Trials</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115 (STRATEGY PI): PI Switch to EVG-COBI-TDF-FTC</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121 (STRATEGY NNRTI): NNRTI Switch to EVG-COBI-TDF-FTC</a:t>
            </a:r>
          </a:p>
          <a:p>
            <a:pPr marL="605790" lvl="1" indent="-137160">
              <a:lnSpc>
                <a:spcPts val="1800"/>
              </a:lnSpc>
              <a:spcBef>
                <a:spcPts val="600"/>
              </a:spcBef>
              <a:buClr>
                <a:srgbClr val="00B0F0"/>
              </a:buClr>
            </a:pPr>
            <a:r>
              <a:rPr lang="en-US" sz="1800" dirty="0">
                <a:solidFill>
                  <a:schemeClr val="bg1"/>
                </a:solidFill>
                <a:latin typeface="Arial" panose="020B0604020202020204" pitchFamily="34" charset="0"/>
                <a:cs typeface="Arial" panose="020B0604020202020204" pitchFamily="34" charset="0"/>
              </a:rPr>
              <a:t> Study 123: Raltegravir Switch</a:t>
            </a:r>
            <a:br>
              <a:rPr lang="en-US" sz="1800" dirty="0">
                <a:solidFill>
                  <a:schemeClr val="bg1"/>
                </a:solidFill>
                <a:latin typeface="Arial" panose="020B0604020202020204" pitchFamily="34" charset="0"/>
                <a:cs typeface="Arial" panose="020B0604020202020204" pitchFamily="34" charset="0"/>
              </a:rPr>
            </a:br>
            <a:endParaRPr lang="en-US" sz="1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795A115-368D-B244-9968-F5399643F3EE}"/>
              </a:ext>
            </a:extLst>
          </p:cNvPr>
          <p:cNvSpPr txBox="1">
            <a:spLocks/>
          </p:cNvSpPr>
          <p:nvPr/>
        </p:nvSpPr>
        <p:spPr>
          <a:xfrm>
            <a:off x="320040" y="342899"/>
            <a:ext cx="8458200" cy="68580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000" dirty="0"/>
              <a:t>Elvitegravir-Cobicistat-Tenofovir DF-Emtricitabine</a:t>
            </a:r>
            <a:br>
              <a:rPr lang="en-US" sz="2000" dirty="0"/>
            </a:br>
            <a:r>
              <a:rPr lang="en-US" sz="2000" dirty="0"/>
              <a:t>Summary of Key Phase 3 Studies</a:t>
            </a:r>
          </a:p>
        </p:txBody>
      </p:sp>
      <p:sp>
        <p:nvSpPr>
          <p:cNvPr id="2" name="Rectangle 25">
            <a:extLst>
              <a:ext uri="{FF2B5EF4-FFF2-40B4-BE49-F238E27FC236}">
                <a16:creationId xmlns:a16="http://schemas.microsoft.com/office/drawing/2014/main" id="{35179FB9-A168-697A-84BB-8E7F2497E2AE}"/>
              </a:ext>
            </a:extLst>
          </p:cNvPr>
          <p:cNvSpPr>
            <a:spLocks noChangeArrowheads="1"/>
          </p:cNvSpPr>
          <p:nvPr/>
        </p:nvSpPr>
        <p:spPr bwMode="auto">
          <a:xfrm>
            <a:off x="342115" y="4164669"/>
            <a:ext cx="8444438" cy="573586"/>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400"/>
              </a:lnSpc>
              <a:spcBef>
                <a:spcPts val="600"/>
              </a:spcBef>
            </a:pPr>
            <a:r>
              <a:rPr lang="en-US" sz="1100" b="1" dirty="0">
                <a:solidFill>
                  <a:srgbClr val="000000"/>
                </a:solidFill>
                <a:latin typeface="Arial" pitchFamily="22" charset="0"/>
              </a:rPr>
              <a:t>Abbreviations</a:t>
            </a:r>
            <a:r>
              <a:rPr lang="en-US" sz="1100" dirty="0">
                <a:solidFill>
                  <a:srgbClr val="000000"/>
                </a:solidFill>
                <a:latin typeface="Arial" pitchFamily="22" charset="0"/>
              </a:rPr>
              <a:t>: EVG-COBI-TDF-FTC = elvitegravir-cobicistat-tenofovir DF-emtricitabine; EFV-TDF-FTC = efavirenz-tenofovir DF-emtricitabine; RTV = ritonavir; ATV = atazanavir; TDF-FTC = tenofovir DF-emtricitabine; EVG-COBI-TAF-FTC = elvitegravir-cobicistat-tenofovir alafenamide-emtricitabine; PI = protease inhibitor; NNRTI = non-nucleoside reverse transcriptase inhibitor</a:t>
            </a:r>
          </a:p>
        </p:txBody>
      </p:sp>
    </p:spTree>
    <p:extLst>
      <p:ext uri="{BB962C8B-B14F-4D97-AF65-F5344CB8AC3E}">
        <p14:creationId xmlns:p14="http://schemas.microsoft.com/office/powerpoint/2010/main" val="406645468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NNRTI-Based Regimen to EVG-COBI-TDF-FTC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STRATEGY-NNRTI: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Pozniak</a:t>
            </a:r>
            <a:r>
              <a:rPr lang="en-US" dirty="0"/>
              <a:t> A, et al</a:t>
            </a:r>
            <a:r>
              <a:rPr lang="pt-BR" dirty="0"/>
              <a:t>. Lancet Infect Dis. 2014;14:590-9</a:t>
            </a:r>
            <a:r>
              <a:rPr lang="en-US" dirty="0">
                <a:latin typeface="Arial" pitchFamily="22" charset="0"/>
              </a:rPr>
              <a:t>.</a:t>
            </a:r>
            <a:endParaRPr lang="pt-BR" dirty="0"/>
          </a:p>
        </p:txBody>
      </p:sp>
      <p:sp>
        <p:nvSpPr>
          <p:cNvPr id="3" name="Content Placeholder 2"/>
          <p:cNvSpPr>
            <a:spLocks noGrp="1"/>
          </p:cNvSpPr>
          <p:nvPr>
            <p:ph sz="half" idx="2"/>
          </p:nvPr>
        </p:nvSpPr>
        <p:spPr>
          <a:xfrm>
            <a:off x="-18168" y="1786409"/>
            <a:ext cx="9180576" cy="1912012"/>
          </a:xfrm>
        </p:spPr>
        <p:txBody>
          <a:bodyPr>
            <a:noAutofit/>
          </a:bodyPr>
          <a:lstStyle/>
          <a:p>
            <a:pPr>
              <a:lnSpc>
                <a:spcPts val="2800"/>
              </a:lnSpc>
            </a:pPr>
            <a:r>
              <a:rPr lang="en-US" sz="1800" b="1" dirty="0">
                <a:solidFill>
                  <a:srgbClr val="8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Coformulated elvitegravir, cobicistat, emtricitabine, and tenofovir seems to be efficacious and well tolerated in virologically suppressed adults with HIV and might be a suitable alternative for patients on an NNRTI with emtricitabine and tenofovir regimen considering a regimen modification or simplification.”</a:t>
            </a:r>
          </a:p>
        </p:txBody>
      </p:sp>
    </p:spTree>
    <p:extLst>
      <p:ext uri="{BB962C8B-B14F-4D97-AF65-F5344CB8AC3E}">
        <p14:creationId xmlns:p14="http://schemas.microsoft.com/office/powerpoint/2010/main" val="175260723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Switch to Elvitegravir-Cobicistat-Tenofovir DF-Emtricitabine</a:t>
            </a:r>
            <a:br>
              <a:rPr lang="en-US" sz="1800" b="0" dirty="0">
                <a:solidFill>
                  <a:srgbClr val="001D48"/>
                </a:solidFill>
                <a:ea typeface="ＭＳ Ｐゴシック" pitchFamily="22" charset="-128"/>
                <a:cs typeface="ＭＳ Ｐゴシック" pitchFamily="22" charset="-128"/>
              </a:rPr>
            </a:br>
            <a:r>
              <a:rPr lang="en-US" dirty="0"/>
              <a:t>Study 123</a:t>
            </a:r>
            <a:endParaRPr lang="en-US" dirty="0">
              <a:solidFill>
                <a:schemeClr val="tx2"/>
              </a:solidFill>
            </a:endParaRPr>
          </a:p>
        </p:txBody>
      </p:sp>
    </p:spTree>
    <p:extLst>
      <p:ext uri="{BB962C8B-B14F-4D97-AF65-F5344CB8AC3E}">
        <p14:creationId xmlns:p14="http://schemas.microsoft.com/office/powerpoint/2010/main" val="387985773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000" dirty="0">
                <a:ea typeface="ＭＳ Ｐゴシック" pitchFamily="22" charset="-128"/>
                <a:cs typeface="ＭＳ Ｐゴシック" pitchFamily="22" charset="-128"/>
              </a:rPr>
              <a:t>Switch to Elvitegravir-Cobicistat-Tenofovir DF-Emtricitabine</a:t>
            </a:r>
            <a:br>
              <a:rPr lang="en-US" sz="2000" dirty="0">
                <a:ea typeface="ＭＳ Ｐゴシック" pitchFamily="22" charset="-128"/>
                <a:cs typeface="ＭＳ Ｐゴシック" pitchFamily="22" charset="-128"/>
              </a:rPr>
            </a:br>
            <a:r>
              <a:rPr lang="en-US" sz="2000" dirty="0">
                <a:ea typeface="ＭＳ Ｐゴシック" pitchFamily="-108" charset="-128"/>
                <a:cs typeface="ＭＳ Ｐゴシック" pitchFamily="22" charset="-128"/>
              </a:rPr>
              <a:t>Study </a:t>
            </a:r>
            <a:r>
              <a:rPr lang="en-US" sz="2000" dirty="0">
                <a:ea typeface="ＭＳ Ｐゴシック" pitchFamily="-108" charset="-128"/>
              </a:rPr>
              <a:t>123: Study </a:t>
            </a:r>
            <a:r>
              <a:rPr lang="en-US" sz="2000" dirty="0">
                <a:ea typeface="ＭＳ Ｐゴシック" pitchFamily="22" charset="-128"/>
                <a:cs typeface="ＭＳ Ｐゴシック" pitchFamily="22" charset="-128"/>
              </a:rPr>
              <a:t>Design</a:t>
            </a:r>
            <a:endParaRPr lang="en-US" sz="2000" dirty="0"/>
          </a:p>
        </p:txBody>
      </p:sp>
      <p:sp>
        <p:nvSpPr>
          <p:cNvPr id="5" name="Text Placeholder 4"/>
          <p:cNvSpPr>
            <a:spLocks noGrp="1"/>
          </p:cNvSpPr>
          <p:nvPr>
            <p:ph type="body" sz="quarter" idx="16"/>
          </p:nvPr>
        </p:nvSpPr>
        <p:spPr/>
        <p:txBody>
          <a:bodyPr/>
          <a:lstStyle/>
          <a:p>
            <a:r>
              <a:rPr lang="en-US" dirty="0"/>
              <a:t>Source:  Mills A, et al. </a:t>
            </a:r>
            <a:r>
              <a:rPr lang="is-IS" dirty="0"/>
              <a:t>HIV Clin Trials. 2014;15:51-6.</a:t>
            </a:r>
            <a:endParaRPr lang="en-US" dirty="0">
              <a:latin typeface="Arial" pitchFamily="22" charset="0"/>
            </a:endParaRPr>
          </a:p>
        </p:txBody>
      </p:sp>
      <p:sp>
        <p:nvSpPr>
          <p:cNvPr id="4" name="Content Placeholder 3"/>
          <p:cNvSpPr>
            <a:spLocks noGrp="1"/>
          </p:cNvSpPr>
          <p:nvPr>
            <p:ph sz="half" idx="2"/>
          </p:nvPr>
        </p:nvSpPr>
        <p:spPr>
          <a:xfrm>
            <a:off x="312044" y="1210714"/>
            <a:ext cx="4293865" cy="3461039"/>
          </a:xfrm>
        </p:spPr>
        <p:txBody>
          <a:bodyPr>
            <a:normAutofit/>
          </a:bodyPr>
          <a:lstStyle/>
          <a:p>
            <a:pPr>
              <a:lnSpc>
                <a:spcPts val="1900"/>
              </a:lnSpc>
            </a:pPr>
            <a:r>
              <a:rPr lang="en-US" sz="1500" b="1" dirty="0"/>
              <a:t>Background</a:t>
            </a:r>
            <a:r>
              <a:rPr lang="en-US" sz="1500" dirty="0"/>
              <a:t>: </a:t>
            </a:r>
            <a:r>
              <a:rPr lang="en-US" sz="1500" dirty="0">
                <a:solidFill>
                  <a:schemeClr val="tx1"/>
                </a:solidFill>
              </a:rPr>
              <a:t>Open-label, randomized phase 3b trial evaluating </a:t>
            </a:r>
            <a:r>
              <a:rPr lang="en-US" sz="1500" dirty="0"/>
              <a:t>switching to once-daily elvitegravir-cobicistat-tenofovir DF-emtricitabine from twice daily raltegravir plus tenofovir DF-emtricitabine</a:t>
            </a:r>
          </a:p>
          <a:p>
            <a:pPr>
              <a:lnSpc>
                <a:spcPts val="1900"/>
              </a:lnSpc>
            </a:pPr>
            <a:r>
              <a:rPr lang="en-US" sz="1500" b="1" dirty="0"/>
              <a:t>Inclusion Criteria </a:t>
            </a:r>
            <a:r>
              <a:rPr lang="en-US" sz="1500" dirty="0"/>
              <a:t>(n = 48)</a:t>
            </a:r>
          </a:p>
          <a:p>
            <a:pPr lvl="1">
              <a:lnSpc>
                <a:spcPts val="1900"/>
              </a:lnSpc>
            </a:pPr>
            <a:r>
              <a:rPr lang="en-US" sz="1500" dirty="0"/>
              <a:t>HIV RNA &lt;50 copies/mL</a:t>
            </a:r>
          </a:p>
          <a:p>
            <a:pPr lvl="1">
              <a:lnSpc>
                <a:spcPts val="1900"/>
              </a:lnSpc>
            </a:pPr>
            <a:r>
              <a:rPr lang="en-US" sz="1500" dirty="0"/>
              <a:t>On RAL+ TDF-FTC for ≥6 months</a:t>
            </a:r>
          </a:p>
          <a:p>
            <a:pPr lvl="1">
              <a:lnSpc>
                <a:spcPts val="1900"/>
              </a:lnSpc>
            </a:pPr>
            <a:r>
              <a:rPr lang="en-US" sz="1500" dirty="0"/>
              <a:t>Not taking any other ART</a:t>
            </a:r>
          </a:p>
          <a:p>
            <a:pPr lvl="1">
              <a:lnSpc>
                <a:spcPts val="1900"/>
              </a:lnSpc>
            </a:pPr>
            <a:r>
              <a:rPr lang="en-US" sz="1500" dirty="0"/>
              <a:t>No new AIDS-defining conditions </a:t>
            </a:r>
          </a:p>
          <a:p>
            <a:pPr>
              <a:lnSpc>
                <a:spcPts val="1900"/>
              </a:lnSpc>
            </a:pPr>
            <a:r>
              <a:rPr lang="en-US" sz="1500" b="1" dirty="0"/>
              <a:t>Treatment Arms</a:t>
            </a:r>
          </a:p>
          <a:p>
            <a:pPr lvl="1">
              <a:lnSpc>
                <a:spcPts val="1900"/>
              </a:lnSpc>
            </a:pPr>
            <a:r>
              <a:rPr lang="en-US" sz="1500" dirty="0"/>
              <a:t>Switch to EVG-COBI-TDF-FTC </a:t>
            </a:r>
          </a:p>
          <a:p>
            <a:pPr>
              <a:lnSpc>
                <a:spcPts val="1900"/>
              </a:lnSpc>
            </a:pPr>
            <a:endParaRPr lang="en-US" sz="1500" dirty="0"/>
          </a:p>
        </p:txBody>
      </p:sp>
      <p:sp>
        <p:nvSpPr>
          <p:cNvPr id="6" name="Content Placeholder 5"/>
          <p:cNvSpPr>
            <a:spLocks noGrp="1"/>
          </p:cNvSpPr>
          <p:nvPr>
            <p:ph type="body" sz="quarter" idx="4294967295"/>
          </p:nvPr>
        </p:nvSpPr>
        <p:spPr>
          <a:xfrm>
            <a:off x="0" y="4846638"/>
            <a:ext cx="7358063" cy="239712"/>
          </a:xfrm>
          <a:prstGeom prst="rect">
            <a:avLst/>
          </a:prstGeom>
        </p:spPr>
        <p:txBody>
          <a:bodyPr/>
          <a:lstStyle/>
          <a:p>
            <a:endParaRPr lang="en-US" dirty="0"/>
          </a:p>
          <a:p>
            <a:endParaRPr lang="en-US" dirty="0">
              <a:latin typeface="Arial" pitchFamily="22" charset="0"/>
            </a:endParaRPr>
          </a:p>
        </p:txBody>
      </p:sp>
      <p:sp>
        <p:nvSpPr>
          <p:cNvPr id="33" name="Rectangle 7"/>
          <p:cNvSpPr>
            <a:spLocks noChangeArrowheads="1"/>
          </p:cNvSpPr>
          <p:nvPr/>
        </p:nvSpPr>
        <p:spPr bwMode="ltGray">
          <a:xfrm>
            <a:off x="4770749" y="2458603"/>
            <a:ext cx="1528018" cy="818384"/>
          </a:xfrm>
          <a:prstGeom prst="rect">
            <a:avLst/>
          </a:prstGeom>
          <a:solidFill>
            <a:srgbClr val="92D05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RAL + TDF-FTC </a:t>
            </a:r>
          </a:p>
          <a:p>
            <a:pPr algn="ctr">
              <a:spcBef>
                <a:spcPts val="300"/>
              </a:spcBef>
            </a:pPr>
            <a:r>
              <a:rPr lang="en-US" sz="1000" dirty="0">
                <a:solidFill>
                  <a:srgbClr val="000000"/>
                </a:solidFill>
                <a:latin typeface="Arial"/>
                <a:cs typeface="Arial"/>
              </a:rPr>
              <a:t>(n = 48)</a:t>
            </a:r>
          </a:p>
        </p:txBody>
      </p:sp>
      <p:sp>
        <p:nvSpPr>
          <p:cNvPr id="13" name="Rectangle 7"/>
          <p:cNvSpPr>
            <a:spLocks noChangeArrowheads="1"/>
          </p:cNvSpPr>
          <p:nvPr/>
        </p:nvSpPr>
        <p:spPr bwMode="ltGray">
          <a:xfrm>
            <a:off x="6768557" y="2458603"/>
            <a:ext cx="1857539" cy="818384"/>
          </a:xfrm>
          <a:prstGeom prst="rect">
            <a:avLst/>
          </a:prstGeom>
          <a:solidFill>
            <a:srgbClr val="7030A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EVG-COBI-TDF-FTC</a:t>
            </a:r>
            <a:br>
              <a:rPr lang="en-US" sz="1200" b="1"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48)</a:t>
            </a:r>
          </a:p>
        </p:txBody>
      </p:sp>
      <p:sp>
        <p:nvSpPr>
          <p:cNvPr id="14" name="Line 11"/>
          <p:cNvSpPr>
            <a:spLocks noChangeAspect="1" noChangeShapeType="1"/>
          </p:cNvSpPr>
          <p:nvPr/>
        </p:nvSpPr>
        <p:spPr bwMode="auto">
          <a:xfrm rot="1169337">
            <a:off x="6816417" y="1974039"/>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5" name="Line 11"/>
          <p:cNvSpPr>
            <a:spLocks noChangeAspect="1" noChangeShapeType="1"/>
          </p:cNvSpPr>
          <p:nvPr/>
        </p:nvSpPr>
        <p:spPr bwMode="auto">
          <a:xfrm rot="1169337">
            <a:off x="8527667" y="1974525"/>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6" name="Rectangle 15"/>
          <p:cNvSpPr/>
          <p:nvPr/>
        </p:nvSpPr>
        <p:spPr>
          <a:xfrm>
            <a:off x="6533662" y="1694206"/>
            <a:ext cx="97155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Week 0</a:t>
            </a:r>
          </a:p>
        </p:txBody>
      </p:sp>
      <p:sp>
        <p:nvSpPr>
          <p:cNvPr id="17" name="Rectangle 16"/>
          <p:cNvSpPr/>
          <p:nvPr/>
        </p:nvSpPr>
        <p:spPr>
          <a:xfrm>
            <a:off x="7907164" y="1694206"/>
            <a:ext cx="820674"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Week 48</a:t>
            </a:r>
          </a:p>
        </p:txBody>
      </p:sp>
      <p:sp>
        <p:nvSpPr>
          <p:cNvPr id="3" name="Striped Right Arrow 2"/>
          <p:cNvSpPr/>
          <p:nvPr/>
        </p:nvSpPr>
        <p:spPr>
          <a:xfrm>
            <a:off x="6387031" y="2801505"/>
            <a:ext cx="307683" cy="125318"/>
          </a:xfrm>
          <a:prstGeom prst="stripedRightArrow">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149568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Elvitegravir-Cobicistat-Tenofovir DF-Emtricitabine</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123: Results</a:t>
            </a:r>
            <a:endParaRPr lang="en-US" sz="2000" dirty="0"/>
          </a:p>
        </p:txBody>
      </p:sp>
      <p:sp>
        <p:nvSpPr>
          <p:cNvPr id="4" name="Text Placeholder 3"/>
          <p:cNvSpPr>
            <a:spLocks noGrp="1"/>
          </p:cNvSpPr>
          <p:nvPr>
            <p:ph type="body" sz="quarter" idx="15"/>
          </p:nvPr>
        </p:nvSpPr>
        <p:spPr/>
        <p:txBody>
          <a:bodyPr/>
          <a:lstStyle/>
          <a:p>
            <a:r>
              <a:rPr lang="en-US" dirty="0"/>
              <a:t>Virologic Response After Switch to EVG-COBI-TDF-FTC</a:t>
            </a:r>
          </a:p>
        </p:txBody>
      </p:sp>
      <p:sp>
        <p:nvSpPr>
          <p:cNvPr id="7" name="Content Placeholder 6"/>
          <p:cNvSpPr>
            <a:spLocks noGrp="1"/>
          </p:cNvSpPr>
          <p:nvPr>
            <p:ph type="body" sz="quarter" idx="16"/>
          </p:nvPr>
        </p:nvSpPr>
        <p:spPr/>
        <p:txBody>
          <a:bodyPr/>
          <a:lstStyle/>
          <a:p>
            <a:endParaRPr lang="en-US" dirty="0"/>
          </a:p>
          <a:p>
            <a:r>
              <a:rPr lang="en-US" dirty="0"/>
              <a:t>Source: Mills A, et al. </a:t>
            </a:r>
            <a:r>
              <a:rPr lang="is-IS" dirty="0"/>
              <a:t>HIV Clin Trials. 2014;15:51-6.</a:t>
            </a:r>
            <a:endParaRPr lang="en-US" dirty="0">
              <a:latin typeface="Arial" pitchFamily="22" charset="0"/>
            </a:endParaRPr>
          </a:p>
          <a:p>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559887586"/>
              </p:ext>
            </p:extLst>
          </p:nvPr>
        </p:nvGraphicFramePr>
        <p:xfrm>
          <a:off x="470655" y="1470314"/>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472493" y="4038483"/>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48/48</a:t>
            </a:r>
          </a:p>
        </p:txBody>
      </p:sp>
      <p:sp>
        <p:nvSpPr>
          <p:cNvPr id="10" name="Rectangle 9"/>
          <p:cNvSpPr/>
          <p:nvPr/>
        </p:nvSpPr>
        <p:spPr>
          <a:xfrm>
            <a:off x="4751714" y="4038483"/>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48/48</a:t>
            </a:r>
          </a:p>
        </p:txBody>
      </p:sp>
      <p:sp>
        <p:nvSpPr>
          <p:cNvPr id="12" name="Rectangle 11"/>
          <p:cNvSpPr/>
          <p:nvPr/>
        </p:nvSpPr>
        <p:spPr>
          <a:xfrm>
            <a:off x="7022739" y="4038483"/>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48/48</a:t>
            </a:r>
          </a:p>
        </p:txBody>
      </p:sp>
    </p:spTree>
    <p:extLst>
      <p:ext uri="{BB962C8B-B14F-4D97-AF65-F5344CB8AC3E}">
        <p14:creationId xmlns:p14="http://schemas.microsoft.com/office/powerpoint/2010/main" val="286710390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Elvitegravir-Cobicistat-Tenofovir DF-Emtricitabine</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123: Common Adverse Events</a:t>
            </a:r>
            <a:endParaRPr lang="en-US" sz="2000" dirty="0"/>
          </a:p>
        </p:txBody>
      </p:sp>
      <p:sp>
        <p:nvSpPr>
          <p:cNvPr id="4" name="Content Placeholder 3"/>
          <p:cNvSpPr>
            <a:spLocks noGrp="1"/>
          </p:cNvSpPr>
          <p:nvPr>
            <p:ph type="body" sz="quarter" idx="14"/>
          </p:nvPr>
        </p:nvSpPr>
        <p:spPr/>
        <p:txBody>
          <a:bodyPr/>
          <a:lstStyle/>
          <a:p>
            <a:r>
              <a:rPr lang="en-US" dirty="0"/>
              <a:t>Source: Mills A, et al. </a:t>
            </a:r>
            <a:r>
              <a:rPr lang="is-IS" dirty="0"/>
              <a:t>HIV Clin Trials. 2014;15:51-6.</a:t>
            </a:r>
            <a:endParaRPr lang="en-US"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1391065708"/>
              </p:ext>
            </p:extLst>
          </p:nvPr>
        </p:nvGraphicFramePr>
        <p:xfrm>
          <a:off x="457581" y="1045028"/>
          <a:ext cx="8229600" cy="3383282"/>
        </p:xfrm>
        <a:graphic>
          <a:graphicData uri="http://schemas.openxmlformats.org/drawingml/2006/table">
            <a:tbl>
              <a:tblPr>
                <a:effectLst/>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815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Treatment Emergent Adverse Events</a:t>
                      </a:r>
                      <a:r>
                        <a:rPr lang="en-US" sz="1600" b="1" baseline="0" dirty="0">
                          <a:solidFill>
                            <a:srgbClr val="FFFFFF"/>
                          </a:solidFill>
                          <a:latin typeface="Arial" panose="020B0604020202020204" pitchFamily="34" charset="0"/>
                          <a:cs typeface="Arial" panose="020B0604020202020204" pitchFamily="34" charset="0"/>
                        </a:rPr>
                        <a:t> in ≥ 10% of Subjects</a:t>
                      </a:r>
                      <a:endParaRPr lang="en-US" sz="16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262626"/>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581556">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Adverse Event </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(treatment emergent)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Switched to EVG-COBI-TDF-FTC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0517F"/>
                    </a:solidFill>
                  </a:tcPr>
                </a:tc>
                <a:extLst>
                  <a:ext uri="{0D108BD9-81ED-4DB2-BD59-A6C34878D82A}">
                    <a16:rowId xmlns:a16="http://schemas.microsoft.com/office/drawing/2014/main" val="10001"/>
                  </a:ext>
                </a:extLst>
              </a:tr>
              <a:tr h="44403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Upper Respiratory Tract Infection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517F">
                        <a:alpha val="15000"/>
                      </a:srgbClr>
                    </a:solidFill>
                  </a:tcPr>
                </a:tc>
                <a:extLst>
                  <a:ext uri="{0D108BD9-81ED-4DB2-BD59-A6C34878D82A}">
                    <a16:rowId xmlns:a16="http://schemas.microsoft.com/office/drawing/2014/main" val="10002"/>
                  </a:ext>
                </a:extLst>
              </a:tr>
              <a:tr h="44403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Insomnia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517F">
                        <a:alpha val="30000"/>
                      </a:srgbClr>
                    </a:solidFill>
                  </a:tcPr>
                </a:tc>
                <a:extLst>
                  <a:ext uri="{0D108BD9-81ED-4DB2-BD59-A6C34878D82A}">
                    <a16:rowId xmlns:a16="http://schemas.microsoft.com/office/drawing/2014/main" val="10003"/>
                  </a:ext>
                </a:extLst>
              </a:tr>
              <a:tr h="44403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517F">
                        <a:alpha val="15000"/>
                      </a:srgbClr>
                    </a:solidFill>
                  </a:tcPr>
                </a:tc>
                <a:extLst>
                  <a:ext uri="{0D108BD9-81ED-4DB2-BD59-A6C34878D82A}">
                    <a16:rowId xmlns:a16="http://schemas.microsoft.com/office/drawing/2014/main" val="10004"/>
                  </a:ext>
                </a:extLst>
              </a:tr>
              <a:tr h="44403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517F">
                        <a:alpha val="30000"/>
                      </a:srgbClr>
                    </a:solidFill>
                  </a:tcPr>
                </a:tc>
                <a:extLst>
                  <a:ext uri="{0D108BD9-81ED-4DB2-BD59-A6C34878D82A}">
                    <a16:rowId xmlns:a16="http://schemas.microsoft.com/office/drawing/2014/main" val="10005"/>
                  </a:ext>
                </a:extLst>
              </a:tr>
              <a:tr h="44403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Anxiety</a:t>
                      </a:r>
                      <a:r>
                        <a:rPr lang="en-US" sz="1400" kern="1200" spc="-30" baseline="0" dirty="0">
                          <a:solidFill>
                            <a:srgbClr val="000000"/>
                          </a:solidFill>
                          <a:latin typeface="Arial" panose="020B0604020202020204" pitchFamily="34" charset="0"/>
                          <a:ea typeface="+mn-ea"/>
                          <a:cs typeface="Arial" panose="020B0604020202020204" pitchFamily="34" charset="0"/>
                        </a:rPr>
                        <a:t>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517F">
                        <a:alpha val="15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507344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Elvitegravir-Cobicistat-Tenofovir DF-Emtricitabine</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123: Conclusions</a:t>
            </a:r>
            <a:endParaRPr lang="en-US" sz="2000" dirty="0"/>
          </a:p>
        </p:txBody>
      </p:sp>
      <p:sp>
        <p:nvSpPr>
          <p:cNvPr id="4" name="Text Placeholder 3"/>
          <p:cNvSpPr>
            <a:spLocks noGrp="1"/>
          </p:cNvSpPr>
          <p:nvPr>
            <p:ph type="body" sz="quarter" idx="16"/>
          </p:nvPr>
        </p:nvSpPr>
        <p:spPr/>
        <p:txBody>
          <a:bodyPr/>
          <a:lstStyle/>
          <a:p>
            <a:r>
              <a:rPr lang="en-US" dirty="0"/>
              <a:t>Source: Mills A, et al. </a:t>
            </a:r>
            <a:r>
              <a:rPr lang="is-IS" dirty="0"/>
              <a:t>HIV Clin Trials. 2014;15:51-6.</a:t>
            </a:r>
            <a:endParaRPr lang="en-US" dirty="0">
              <a:latin typeface="Arial" pitchFamily="22" charset="0"/>
            </a:endParaRPr>
          </a:p>
        </p:txBody>
      </p:sp>
      <p:sp>
        <p:nvSpPr>
          <p:cNvPr id="3" name="Content Placeholder 2"/>
          <p:cNvSpPr>
            <a:spLocks noGrp="1"/>
          </p:cNvSpPr>
          <p:nvPr>
            <p:ph sz="half" idx="2"/>
          </p:nvPr>
        </p:nvSpPr>
        <p:spPr>
          <a:xfrm>
            <a:off x="0" y="1688436"/>
            <a:ext cx="9180576" cy="2285048"/>
          </a:xfrm>
        </p:spPr>
        <p:txBody>
          <a:bodyPr>
            <a:noAutofit/>
          </a:bodyPr>
          <a:lstStyle/>
          <a:p>
            <a:pPr>
              <a:lnSpc>
                <a:spcPts val="2800"/>
              </a:lnSpc>
            </a:pPr>
            <a:r>
              <a:rPr lang="en-US" sz="1700" b="1" dirty="0">
                <a:solidFill>
                  <a:srgbClr val="C00000"/>
                </a:solidFill>
                <a:latin typeface="Arial"/>
                <a:cs typeface="Arial"/>
              </a:rPr>
              <a:t>Conclusion</a:t>
            </a:r>
            <a:r>
              <a:rPr lang="en-US" sz="1700" dirty="0">
                <a:solidFill>
                  <a:schemeClr val="tx1"/>
                </a:solidFill>
                <a:latin typeface="Arial"/>
                <a:cs typeface="Arial"/>
              </a:rPr>
              <a:t>: “</a:t>
            </a:r>
            <a:r>
              <a:rPr lang="en-US" sz="1700" dirty="0">
                <a:latin typeface="Arial"/>
                <a:cs typeface="Arial"/>
              </a:rPr>
              <a:t>All participants switching to 1 tablet once-a-day elvitegravir/cobicistat/emtricitabine/tenofovir disoproxil fumarate (</a:t>
            </a:r>
            <a:r>
              <a:rPr lang="en-US" sz="1700" i="1" dirty="0">
                <a:latin typeface="Arial"/>
                <a:cs typeface="Arial"/>
              </a:rPr>
              <a:t>Stribild</a:t>
            </a:r>
            <a:r>
              <a:rPr lang="en-US" sz="1700" dirty="0">
                <a:latin typeface="Arial"/>
                <a:cs typeface="Arial"/>
              </a:rPr>
              <a:t>) from a twice-daily raltegravir + emtricitabine/tenofovir disoproxil fumarate regimen remained virologically suppressed. </a:t>
            </a:r>
            <a:r>
              <a:rPr lang="en-US" sz="1700" i="1" dirty="0">
                <a:latin typeface="Arial"/>
                <a:cs typeface="Arial"/>
              </a:rPr>
              <a:t>Stribild </a:t>
            </a:r>
            <a:r>
              <a:rPr lang="en-US" sz="1700" dirty="0">
                <a:latin typeface="Arial"/>
                <a:cs typeface="Arial"/>
              </a:rPr>
              <a:t>was well tolerated. Switching to </a:t>
            </a:r>
            <a:r>
              <a:rPr lang="en-US" sz="1700" i="1" dirty="0">
                <a:latin typeface="Arial"/>
                <a:cs typeface="Arial"/>
              </a:rPr>
              <a:t>Stribild </a:t>
            </a:r>
            <a:r>
              <a:rPr lang="en-US" sz="1700" dirty="0">
                <a:latin typeface="Arial"/>
                <a:cs typeface="Arial"/>
              </a:rPr>
              <a:t>may be a viable option for virologically suppressed patients wanting to simplify from a twice-daily raltegravir-containing regimen.”</a:t>
            </a:r>
          </a:p>
        </p:txBody>
      </p:sp>
    </p:spTree>
    <p:extLst>
      <p:ext uri="{BB962C8B-B14F-4D97-AF65-F5344CB8AC3E}">
        <p14:creationId xmlns:p14="http://schemas.microsoft.com/office/powerpoint/2010/main" val="383817367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23896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nSpc>
                <a:spcPts val="3000"/>
              </a:lnSpc>
            </a:pPr>
            <a:r>
              <a:rPr lang="en-US" sz="2000" b="0" dirty="0"/>
              <a:t>Initial Therapy</a:t>
            </a:r>
            <a:br>
              <a:rPr lang="en-US" sz="2000" b="0" dirty="0"/>
            </a:br>
            <a:r>
              <a:rPr lang="en-US" sz="2700" dirty="0"/>
              <a:t>Elvitegravir-Cobicistat-Tenofovir DF-Emtricitabine</a:t>
            </a:r>
            <a:br>
              <a:rPr lang="en-US" sz="1800" dirty="0"/>
            </a:br>
            <a:endParaRPr lang="en-US" sz="1800" dirty="0"/>
          </a:p>
        </p:txBody>
      </p:sp>
    </p:spTree>
    <p:extLst>
      <p:ext uri="{BB962C8B-B14F-4D97-AF65-F5344CB8AC3E}">
        <p14:creationId xmlns:p14="http://schemas.microsoft.com/office/powerpoint/2010/main" val="74007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a:solidFill>
                  <a:srgbClr val="001D48"/>
                </a:solidFill>
                <a:ea typeface="ＭＳ Ｐゴシック" pitchFamily="22" charset="-128"/>
                <a:cs typeface="ＭＳ Ｐゴシック" pitchFamily="22" charset="-128"/>
              </a:rPr>
              <a:t>Elvitegravir-Cobicistat-TDF-FTC versus Efavirenz-TDF-FTC</a:t>
            </a:r>
            <a:br>
              <a:rPr lang="en-US" sz="1650" b="0" dirty="0">
                <a:solidFill>
                  <a:srgbClr val="001D48"/>
                </a:solidFill>
                <a:ea typeface="ＭＳ Ｐゴシック" pitchFamily="22" charset="-128"/>
                <a:cs typeface="ＭＳ Ｐゴシック" pitchFamily="22" charset="-128"/>
              </a:rPr>
            </a:br>
            <a:r>
              <a:rPr lang="en-US" sz="2700" dirty="0"/>
              <a:t>Study 102</a:t>
            </a:r>
          </a:p>
        </p:txBody>
      </p:sp>
    </p:spTree>
    <p:extLst>
      <p:ext uri="{BB962C8B-B14F-4D97-AF65-F5344CB8AC3E}">
        <p14:creationId xmlns:p14="http://schemas.microsoft.com/office/powerpoint/2010/main" val="37797010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69749" y="2081252"/>
            <a:ext cx="735785" cy="86777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76772" y="2649296"/>
            <a:ext cx="721734" cy="90747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Lancet. 2012;379:2439-48.</a:t>
            </a:r>
          </a:p>
        </p:txBody>
      </p:sp>
      <p:sp>
        <p:nvSpPr>
          <p:cNvPr id="3" name="Content Placeholder 2"/>
          <p:cNvSpPr>
            <a:spLocks noGrp="1"/>
          </p:cNvSpPr>
          <p:nvPr>
            <p:ph sz="half" idx="2"/>
          </p:nvPr>
        </p:nvSpPr>
        <p:spPr>
          <a:xfrm>
            <a:off x="323850" y="1087282"/>
            <a:ext cx="4622222" cy="3504315"/>
          </a:xfrm>
        </p:spPr>
        <p:txBody>
          <a:bodyPr>
            <a:normAutofit/>
          </a:bodyPr>
          <a:lstStyle/>
          <a:p>
            <a:r>
              <a:rPr lang="en-US" b="1" dirty="0"/>
              <a:t>Background</a:t>
            </a:r>
            <a:r>
              <a:rPr lang="en-US" dirty="0"/>
              <a:t>: Randomized, double-blind, phase 3 trial comparing elvitegravir-cobicistat-tenofovir DF-emtricitabine with efavirenz-tenofovir DF-emtricitabine</a:t>
            </a:r>
          </a:p>
          <a:p>
            <a:r>
              <a:rPr lang="en-US" b="1" dirty="0"/>
              <a:t>Inclusion Criteria </a:t>
            </a:r>
            <a:r>
              <a:rPr lang="en-US" dirty="0"/>
              <a:t>(n = 700)</a:t>
            </a:r>
          </a:p>
          <a:p>
            <a:pPr lvl="1"/>
            <a:r>
              <a:rPr lang="en-US" dirty="0"/>
              <a:t>Antiretroviral-naïve adults</a:t>
            </a:r>
          </a:p>
          <a:p>
            <a:pPr lvl="1"/>
            <a:r>
              <a:rPr lang="en-US" dirty="0"/>
              <a:t>Age ≥18 years</a:t>
            </a:r>
          </a:p>
          <a:p>
            <a:pPr lvl="1"/>
            <a:r>
              <a:rPr lang="en-US" dirty="0"/>
              <a:t>HIV RNA ≥5,000 copies/mL</a:t>
            </a:r>
          </a:p>
          <a:p>
            <a:pPr lvl="1"/>
            <a:r>
              <a:rPr lang="en-US" dirty="0"/>
              <a:t>No AIDS conditions in previous 30 days</a:t>
            </a:r>
          </a:p>
          <a:p>
            <a:r>
              <a:rPr lang="en-US" b="1" dirty="0"/>
              <a:t>Treatment Arms</a:t>
            </a:r>
          </a:p>
          <a:p>
            <a:pPr lvl="1"/>
            <a:r>
              <a:rPr lang="en-US" dirty="0"/>
              <a:t>Elvitegravir-Cobicistat-TDF-FTC</a:t>
            </a:r>
          </a:p>
          <a:p>
            <a:pPr lvl="1"/>
            <a:r>
              <a:rPr lang="en-US" dirty="0"/>
              <a:t>Efavirenz-TDF-FTC</a:t>
            </a:r>
          </a:p>
          <a:p>
            <a:endParaRPr lang="en-US" dirty="0"/>
          </a:p>
        </p:txBody>
      </p:sp>
      <p:sp>
        <p:nvSpPr>
          <p:cNvPr id="24" name="Rectangle 7"/>
          <p:cNvSpPr>
            <a:spLocks noChangeArrowheads="1"/>
          </p:cNvSpPr>
          <p:nvPr/>
        </p:nvSpPr>
        <p:spPr bwMode="ltGray">
          <a:xfrm>
            <a:off x="6070523" y="1794414"/>
            <a:ext cx="246786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EVG-COBI-TDF-FTC </a:t>
            </a:r>
            <a:br>
              <a:rPr lang="en-US" sz="1400" b="1" dirty="0">
                <a:solidFill>
                  <a:srgbClr val="000000"/>
                </a:solidFill>
                <a:latin typeface="Arial"/>
                <a:cs typeface="Arial"/>
              </a:rPr>
            </a:br>
            <a:r>
              <a:rPr lang="en-US" sz="1000" dirty="0">
                <a:solidFill>
                  <a:srgbClr val="000000"/>
                </a:solidFill>
                <a:latin typeface="Arial"/>
                <a:cs typeface="Arial"/>
              </a:rPr>
              <a:t>(n = 348)</a:t>
            </a:r>
          </a:p>
        </p:txBody>
      </p:sp>
      <p:sp>
        <p:nvSpPr>
          <p:cNvPr id="33" name="Rectangle 7"/>
          <p:cNvSpPr>
            <a:spLocks noChangeArrowheads="1"/>
          </p:cNvSpPr>
          <p:nvPr/>
        </p:nvSpPr>
        <p:spPr bwMode="ltGray">
          <a:xfrm>
            <a:off x="6070523" y="2976279"/>
            <a:ext cx="246786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Efavirenz-TDF-FTC </a:t>
            </a:r>
            <a:br>
              <a:rPr lang="en-US" sz="1400" b="1" dirty="0">
                <a:solidFill>
                  <a:srgbClr val="000000"/>
                </a:solidFill>
                <a:latin typeface="Arial"/>
                <a:cs typeface="Arial"/>
              </a:rPr>
            </a:br>
            <a:r>
              <a:rPr lang="en-US" sz="1000" dirty="0">
                <a:solidFill>
                  <a:srgbClr val="000000"/>
                </a:solidFill>
                <a:latin typeface="Arial"/>
                <a:cs typeface="Arial"/>
              </a:rPr>
              <a:t>(n = 352)</a:t>
            </a:r>
          </a:p>
        </p:txBody>
      </p:sp>
    </p:spTree>
    <p:extLst>
      <p:ext uri="{BB962C8B-B14F-4D97-AF65-F5344CB8AC3E}">
        <p14:creationId xmlns:p14="http://schemas.microsoft.com/office/powerpoint/2010/main" val="25605690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Result</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p:txBody>
          <a:bodyPr/>
          <a:lstStyle/>
          <a:p>
            <a:pPr marL="548640" indent="-617220"/>
            <a:endParaRPr lang="en-US" dirty="0"/>
          </a:p>
          <a:p>
            <a:pPr marL="548640" indent="-617220"/>
            <a:r>
              <a:rPr lang="en-US" dirty="0"/>
              <a:t>Source: </a:t>
            </a:r>
            <a:r>
              <a:rPr lang="en-US" dirty="0">
                <a:latin typeface="Arial" pitchFamily="22" charset="0"/>
              </a:rPr>
              <a:t>Sax PE, et al. Lancet. 2012;379:2439-48.</a:t>
            </a:r>
          </a:p>
          <a:p>
            <a:pPr marL="548640" indent="-617220"/>
            <a:r>
              <a:rPr lang="en-US" dirty="0">
                <a:latin typeface="Arial" pitchFamily="22" charset="0"/>
              </a:rPr>
              <a:t>.</a:t>
            </a:r>
          </a:p>
        </p:txBody>
      </p:sp>
      <p:graphicFrame>
        <p:nvGraphicFramePr>
          <p:cNvPr id="6" name="Chart 5"/>
          <p:cNvGraphicFramePr>
            <a:graphicFrameLocks/>
          </p:cNvGraphicFramePr>
          <p:nvPr>
            <p:extLst>
              <p:ext uri="{D42A27DB-BD31-4B8C-83A1-F6EECF244321}">
                <p14:modId xmlns:p14="http://schemas.microsoft.com/office/powerpoint/2010/main" val="2193905036"/>
              </p:ext>
            </p:extLst>
          </p:nvPr>
        </p:nvGraphicFramePr>
        <p:xfrm>
          <a:off x="493776" y="1371599"/>
          <a:ext cx="8229600" cy="329837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36431" y="3789334"/>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305/348</a:t>
            </a:r>
          </a:p>
        </p:txBody>
      </p:sp>
      <p:sp>
        <p:nvSpPr>
          <p:cNvPr id="9" name="Rectangle 8"/>
          <p:cNvSpPr/>
          <p:nvPr/>
        </p:nvSpPr>
        <p:spPr>
          <a:xfrm>
            <a:off x="2802636"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296/352</a:t>
            </a:r>
          </a:p>
        </p:txBody>
      </p:sp>
      <p:sp>
        <p:nvSpPr>
          <p:cNvPr id="10" name="Rectangle 9"/>
          <p:cNvSpPr/>
          <p:nvPr/>
        </p:nvSpPr>
        <p:spPr>
          <a:xfrm>
            <a:off x="4324025"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207/230</a:t>
            </a:r>
          </a:p>
        </p:txBody>
      </p:sp>
      <p:sp>
        <p:nvSpPr>
          <p:cNvPr id="11" name="Rectangle 10"/>
          <p:cNvSpPr/>
          <p:nvPr/>
        </p:nvSpPr>
        <p:spPr>
          <a:xfrm>
            <a:off x="5065705"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201/236</a:t>
            </a:r>
          </a:p>
        </p:txBody>
      </p:sp>
      <p:sp>
        <p:nvSpPr>
          <p:cNvPr id="12" name="Rectangle 11"/>
          <p:cNvSpPr/>
          <p:nvPr/>
        </p:nvSpPr>
        <p:spPr>
          <a:xfrm>
            <a:off x="6607556"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99/118</a:t>
            </a:r>
          </a:p>
        </p:txBody>
      </p:sp>
      <p:sp>
        <p:nvSpPr>
          <p:cNvPr id="13" name="Rectangle 12"/>
          <p:cNvSpPr/>
          <p:nvPr/>
        </p:nvSpPr>
        <p:spPr>
          <a:xfrm>
            <a:off x="7336536"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95/116</a:t>
            </a:r>
          </a:p>
        </p:txBody>
      </p:sp>
      <p:cxnSp>
        <p:nvCxnSpPr>
          <p:cNvPr id="16" name="Straight Connector 15"/>
          <p:cNvCxnSpPr/>
          <p:nvPr/>
        </p:nvCxnSpPr>
        <p:spPr>
          <a:xfrm flipV="1">
            <a:off x="4425043" y="4376058"/>
            <a:ext cx="3633107" cy="8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20445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Common Adverse Events</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a:latin typeface="Arial" pitchFamily="22" charset="0"/>
              </a:rPr>
              <a:t>Sax PE, et al.  Lancet. 2012;379:2439-48.</a:t>
            </a:r>
          </a:p>
        </p:txBody>
      </p:sp>
      <p:graphicFrame>
        <p:nvGraphicFramePr>
          <p:cNvPr id="6" name="Group 65"/>
          <p:cNvGraphicFramePr>
            <a:graphicFrameLocks noGrp="1"/>
          </p:cNvGraphicFramePr>
          <p:nvPr>
            <p:extLst>
              <p:ext uri="{D42A27DB-BD31-4B8C-83A1-F6EECF244321}">
                <p14:modId xmlns:p14="http://schemas.microsoft.com/office/powerpoint/2010/main" val="2595278974"/>
              </p:ext>
            </p:extLst>
          </p:nvPr>
        </p:nvGraphicFramePr>
        <p:xfrm>
          <a:off x="457581" y="1001477"/>
          <a:ext cx="8229600" cy="3749040"/>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tblGrid>
              <a:tr h="2979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Treatment Emergent Adverse Events</a:t>
                      </a:r>
                      <a:r>
                        <a:rPr lang="en-US" sz="1500" b="1" baseline="0" dirty="0">
                          <a:solidFill>
                            <a:srgbClr val="FFFFFF"/>
                          </a:solidFill>
                          <a:latin typeface="Arial" panose="020B0604020202020204" pitchFamily="34" charset="0"/>
                          <a:cs typeface="Arial" panose="020B0604020202020204" pitchFamily="34" charset="0"/>
                        </a:rPr>
                        <a:t> in ≥ 10% of Subjects in Either Group</a:t>
                      </a:r>
                      <a:endParaRPr lang="en-US" sz="15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44986">
                <a:tc>
                  <a:txBody>
                    <a:bodyPr/>
                    <a:lstStyle/>
                    <a:p>
                      <a:pPr marL="0" indent="0" algn="l"/>
                      <a:endParaRPr kumimoji="0" lang="en-US" sz="12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EVG-COBI-TDF-FTC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08835"/>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352)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5EA2"/>
                    </a:solidFill>
                  </a:tcPr>
                </a:tc>
                <a:extLst>
                  <a:ext uri="{0D108BD9-81ED-4DB2-BD59-A6C34878D82A}">
                    <a16:rowId xmlns:a16="http://schemas.microsoft.com/office/drawing/2014/main" val="10001"/>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2"/>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3"/>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Fatigue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4"/>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Upper Respiratory Tract Infection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5"/>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6"/>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7"/>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Abnormal Dreams^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8"/>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Insomnia</a:t>
                      </a:r>
                      <a:r>
                        <a:rPr lang="en-US" sz="1200" baseline="30000" dirty="0">
                          <a:solidFill>
                            <a:schemeClr val="tx1"/>
                          </a:solidFill>
                          <a:latin typeface="NSimSun" panose="02010609030101010101" pitchFamily="49" charset="-122"/>
                          <a:ea typeface="NSimSun" panose="02010609030101010101" pitchFamily="49" charset="-122"/>
                          <a:cs typeface="Arial" panose="020B0604020202020204" pitchFamily="34" charset="0"/>
                        </a:rPr>
                        <a:t>†</a:t>
                      </a:r>
                      <a:endParaRPr lang="en-US" sz="1200" kern="1200" spc="-30" baseline="30000" dirty="0">
                        <a:solidFill>
                          <a:schemeClr val="tx1"/>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9"/>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Depression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10"/>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Rash</a:t>
                      </a:r>
                      <a:r>
                        <a:rPr lang="en-US" sz="1200" baseline="30000" dirty="0">
                          <a:solidFill>
                            <a:schemeClr val="tx1"/>
                          </a:solidFill>
                          <a:latin typeface="NSimSun" panose="02010609030101010101" pitchFamily="49" charset="-122"/>
                          <a:ea typeface="NSimSun" panose="02010609030101010101" pitchFamily="49" charset="-122"/>
                          <a:cs typeface="Arial" panose="020B0604020202020204" pitchFamily="34" charset="0"/>
                        </a:rPr>
                        <a:t>§</a:t>
                      </a:r>
                      <a:endParaRPr lang="en-US" sz="1200" kern="1200" spc="-30" baseline="30000" dirty="0">
                        <a:solidFill>
                          <a:schemeClr val="tx1"/>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11"/>
                  </a:ext>
                </a:extLst>
              </a:tr>
              <a:tr h="267714">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050" dirty="0">
                          <a:solidFill>
                            <a:schemeClr val="tx1"/>
                          </a:solidFill>
                          <a:latin typeface="Arial" panose="020B0604020202020204" pitchFamily="34" charset="0"/>
                          <a:ea typeface="Arial" pitchFamily="-107" charset="0"/>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p &lt; 0.016;  ^p &lt; 0.001; </a:t>
                      </a:r>
                      <a:r>
                        <a:rPr lang="en-US" sz="1050" dirty="0">
                          <a:solidFill>
                            <a:schemeClr val="tx1"/>
                          </a:solidFill>
                          <a:latin typeface="NSimSun" panose="02010609030101010101" pitchFamily="49" charset="-122"/>
                          <a:ea typeface="NSimSun" panose="02010609030101010101" pitchFamily="49" charset="-122"/>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p &lt; 0.031; </a:t>
                      </a:r>
                      <a:r>
                        <a:rPr lang="en-US" sz="1050" baseline="30000" dirty="0">
                          <a:solidFill>
                            <a:schemeClr val="tx1"/>
                          </a:solidFill>
                          <a:latin typeface="NSimSun" panose="02010609030101010101" pitchFamily="49" charset="-122"/>
                          <a:ea typeface="NSimSun" panose="02010609030101010101" pitchFamily="49" charset="-122"/>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p = 0.009</a:t>
                      </a:r>
                      <a:endParaRPr lang="en-US" sz="1050" dirty="0">
                        <a:solidFill>
                          <a:schemeClr val="tx1"/>
                        </a:solidFill>
                        <a:latin typeface="Arial" panose="020B0604020202020204" pitchFamily="34" charset="0"/>
                        <a:ea typeface="Arial" pitchFamily="-107"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6000">
                        <a:alpha val="10000"/>
                      </a:srgb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6999632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53289</TotalTime>
  <Words>2782</Words>
  <Application>Microsoft Macintosh PowerPoint</Application>
  <PresentationFormat>On-screen Show (16:9)</PresentationFormat>
  <Paragraphs>415</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NSimSun</vt:lpstr>
      <vt:lpstr>Arial</vt:lpstr>
      <vt:lpstr>Corbel</vt:lpstr>
      <vt:lpstr>Geneva</vt:lpstr>
      <vt:lpstr>Lucida Grande</vt:lpstr>
      <vt:lpstr>Times New Roman</vt:lpstr>
      <vt:lpstr>NCRC</vt:lpstr>
      <vt:lpstr>Elvitegravir-Cobicistat-Tenofovir DF-Emtricitabine (Stribild)</vt:lpstr>
      <vt:lpstr>Elvitegravir-Cobicistat-Tenofovir DF-Emtricitabine</vt:lpstr>
      <vt:lpstr>Elvitegravir-Cobicistat-Tenofovir DF-Emtricitabine</vt:lpstr>
      <vt:lpstr>PowerPoint Presentation</vt:lpstr>
      <vt:lpstr>Initial Therapy Elvitegravir-Cobicistat-Tenofovir DF-Emtricitabine </vt:lpstr>
      <vt:lpstr>Elvitegravir-Cobicistat-TDF-FTC versus Efavirenz-TDF-FTC Study 102</vt:lpstr>
      <vt:lpstr>Elvitegravir-Cobicistat-TDF-FTC versus Efavirenz-TDF-FTC Study 102: Design</vt:lpstr>
      <vt:lpstr>Elvitegravir-Cobicistat-TDF-FTC versus Efavirenz-TDF-FTC Study 102: Result</vt:lpstr>
      <vt:lpstr>Elvitegravir-Cobicistat-TDF-FTC versus Efavirenz-TDF-FTC Study 102: Common Adverse Events</vt:lpstr>
      <vt:lpstr>Elvitegravir-Cobicistat-TDF-FTC versus Efavirenz-TDF-FTC Study 102: Conclusions</vt:lpstr>
      <vt:lpstr>EVG-COBI-TDF-FTC versus ATV + RTV + TDF-FTC  Study 103</vt:lpstr>
      <vt:lpstr>Elvitegravir-Cobicistat-TDF-FTC versus Atazanavir + Ritonavir + TDF-FTC Study 103: Design</vt:lpstr>
      <vt:lpstr>Elvitegravir-Cobicistat-TDF-FTC versus Atazanavir + RTV + TDF-FTC  Study 103: Results</vt:lpstr>
      <vt:lpstr>Elvitegravir-Cobicistat-TDF-FTC versus Atazanavir + RTV + TDF-FTC  Study 103: Common Adverse Events</vt:lpstr>
      <vt:lpstr>Elvitegravir-Cobicistat-TDF-FTC versus Atazanavir + RTV + TDF-FTC  Study 103: Conclusions</vt:lpstr>
      <vt:lpstr>EVG-COBI-TAF-FTC versus EVG-COBI-TDF-FTC  Study 104 and Study 111</vt:lpstr>
      <vt:lpstr>EVG-COBI-TAF-FTC versus EVG-COBI-TDF-FTC  Study 104/111: Design</vt:lpstr>
      <vt:lpstr>EVG-COBI-TAF-FTC versus EVG-COBI-TDF-FTC  Study 104/111: Result</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Conclusions</vt:lpstr>
      <vt:lpstr>EVG-COBI-TDF-FTC versus ATV + RTV + TDF-FTC in Women  Study 128 (WAVES)</vt:lpstr>
      <vt:lpstr>EVG-COBI-TDF-FTC versus ATV + RTV + TDF-FTC (in Women) WAVES Study: Design</vt:lpstr>
      <vt:lpstr>EVG-COBI-TDF-FTC versus ATV + RTV + TDF-FTC (in Women) WAVES Study: Result</vt:lpstr>
      <vt:lpstr>EVG-COBI-TDF-FTC versus ATV + RTV + TDF-FTC (in Women) WAVES Study: Result</vt:lpstr>
      <vt:lpstr>EVG-COBI-TDF-FTC versus ATV + RTV + TDF-FTC (in Women) WAVES Study: Common Adverse Events</vt:lpstr>
      <vt:lpstr>EVG-COBI-TDF-FTC versus ATV + RTV + TDF-FTC (in Women) WAVES Study: Conclusions</vt:lpstr>
      <vt:lpstr>Elvitegravir-Cobicistat-Tenofovir DF-Emtricitabine Switch Studies</vt:lpstr>
      <vt:lpstr>Switch from PI-Based Regimen to EVG-COBI-TDF-FTC Study 115 (STRATEGY-PI)</vt:lpstr>
      <vt:lpstr>Switch from PI-Based Regimen to EVG-COBI-TDF-FTC STRATEGY-PI: Design</vt:lpstr>
      <vt:lpstr>Switch from PI-Based Regimen to EVG-COBI-TDF-FTC STRATEGY-PI: Result </vt:lpstr>
      <vt:lpstr>Switch from PI-Based Regimen to EVG-COBI-TDF-FTC STRATEGY-PI: Study Conclusions</vt:lpstr>
      <vt:lpstr>Switch from NNRTI-Based Regimen to EVG-COBI-TDF-FTC Study 121 (STRATEGY-NNRTI)</vt:lpstr>
      <vt:lpstr>Switch from NNRTI-Based Regimen to EVG-COBI-TDF-FTC STRATEGY-NNRTI: Design</vt:lpstr>
      <vt:lpstr>Switch from NNRTI-Based Regimen to EVG-COBI-TDF-FTC STRATEGY-NNRTI: Results</vt:lpstr>
      <vt:lpstr>Switch from NNRTI-Based Regimen to EVG-COBI-TDF-FTC STRATEGY-NNRTI: Results</vt:lpstr>
      <vt:lpstr>Switch from NNRTI-Based Regimen to EVG-COBI-TDF-FTC STRATEGY-NNRTI: Results </vt:lpstr>
      <vt:lpstr>Switch from NNRTI-Based Regimen to EVG-COBI-TDF-FTC STRATEGY-NNRTI: Conclusions</vt:lpstr>
      <vt:lpstr>Switch to Elvitegravir-Cobicistat-Tenofovir DF-Emtricitabine Study 123</vt:lpstr>
      <vt:lpstr>Switch to Elvitegravir-Cobicistat-Tenofovir DF-Emtricitabine Study 123: Study Design</vt:lpstr>
      <vt:lpstr>Switch to Elvitegravir-Cobicistat-Tenofovir DF-Emtricitabine Study 123: Results</vt:lpstr>
      <vt:lpstr>Switch to Elvitegravir-Cobicistat-Tenofovir DF-Emtricitabine Study 123: Common Adverse Events</vt:lpstr>
      <vt:lpstr>Switch to Elvitegravir-Cobicistat-Tenofovir DF-Emtricitabine Study 123: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2339</cp:revision>
  <cp:lastPrinted>2008-02-05T14:34:24Z</cp:lastPrinted>
  <dcterms:created xsi:type="dcterms:W3CDTF">2010-11-28T05:36:22Z</dcterms:created>
  <dcterms:modified xsi:type="dcterms:W3CDTF">2022-12-29T02:40:52Z</dcterms:modified>
</cp:coreProperties>
</file>