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371" r:id="rId2"/>
    <p:sldId id="1372" r:id="rId3"/>
    <p:sldId id="1378" r:id="rId4"/>
    <p:sldId id="1376" r:id="rId5"/>
    <p:sldId id="1373" r:id="rId6"/>
    <p:sldId id="138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972" autoAdjust="0"/>
    <p:restoredTop sz="96405" autoAdjust="0"/>
  </p:normalViewPr>
  <p:slideViewPr>
    <p:cSldViewPr snapToGrid="0" showGuides="1">
      <p:cViewPr varScale="1">
        <p:scale>
          <a:sx n="168" d="100"/>
          <a:sy n="168" d="100"/>
        </p:scale>
        <p:origin x="880" y="20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953946728881112"/>
          <c:y val="4.7355877385540202E-2"/>
          <c:w val="0.83244252454554291"/>
          <c:h val="0.76773380301146565"/>
        </c:manualLayout>
      </c:layout>
      <c:lineChart>
        <c:grouping val="standard"/>
        <c:varyColors val="0"/>
        <c:ser>
          <c:idx val="0"/>
          <c:order val="0"/>
          <c:tx>
            <c:strRef>
              <c:f>Sheet1!$B$1</c:f>
              <c:strCache>
                <c:ptCount val="1"/>
                <c:pt idx="0">
                  <c:v>Level &gt; 700 fmol/punch</c:v>
                </c:pt>
              </c:strCache>
            </c:strRef>
          </c:tx>
          <c:spPr>
            <a:ln w="19050">
              <a:solidFill>
                <a:srgbClr val="326496"/>
              </a:solidFill>
            </a:ln>
            <a:effectLst/>
          </c:spPr>
          <c:marker>
            <c:symbol val="circle"/>
            <c:size val="7"/>
            <c:spPr>
              <a:solidFill>
                <a:srgbClr val="00B0F0"/>
              </a:solidFill>
              <a:ln w="12700">
                <a:solidFill>
                  <a:srgbClr val="326496"/>
                </a:solidFill>
              </a:ln>
              <a:effectLst/>
            </c:spPr>
          </c:marker>
          <c:dLbls>
            <c:dLbl>
              <c:idx val="3"/>
              <c:delete val="1"/>
              <c:extLst>
                <c:ext xmlns:c15="http://schemas.microsoft.com/office/drawing/2012/chart" uri="{CE6537A1-D6FC-4f65-9D91-7224C49458BB}"/>
                <c:ext xmlns:c16="http://schemas.microsoft.com/office/drawing/2014/chart" uri="{C3380CC4-5D6E-409C-BE32-E72D297353CC}">
                  <c16:uniqueId val="{00000000-CF05-CA48-805C-39877456ADAB}"/>
                </c:ext>
              </c:extLst>
            </c:dLbl>
            <c:numFmt formatCode="#,##0" sourceLinked="0"/>
            <c:spPr>
              <a:noFill/>
              <a:ln>
                <a:noFill/>
              </a:ln>
              <a:effectLst/>
            </c:spPr>
            <c:txPr>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General</c:formatCode>
                <c:ptCount val="12"/>
                <c:pt idx="0">
                  <c:v>4</c:v>
                </c:pt>
                <c:pt idx="1">
                  <c:v>8</c:v>
                </c:pt>
                <c:pt idx="2">
                  <c:v>12</c:v>
                </c:pt>
                <c:pt idx="3">
                  <c:v>16</c:v>
                </c:pt>
                <c:pt idx="4">
                  <c:v>20</c:v>
                </c:pt>
                <c:pt idx="5">
                  <c:v>24</c:v>
                </c:pt>
                <c:pt idx="6">
                  <c:v>28</c:v>
                </c:pt>
                <c:pt idx="7">
                  <c:v>32</c:v>
                </c:pt>
                <c:pt idx="8">
                  <c:v>36</c:v>
                </c:pt>
                <c:pt idx="9">
                  <c:v>40</c:v>
                </c:pt>
                <c:pt idx="10" formatCode="0">
                  <c:v>44</c:v>
                </c:pt>
                <c:pt idx="11">
                  <c:v>48</c:v>
                </c:pt>
              </c:numCache>
            </c:numRef>
          </c:cat>
          <c:val>
            <c:numRef>
              <c:f>Sheet1!$B$2:$B$13</c:f>
              <c:numCache>
                <c:formatCode>_(* #,##0_);_(* \(#,##0\);_(* "-"??_);_(@_)</c:formatCode>
                <c:ptCount val="12"/>
                <c:pt idx="0">
                  <c:v>54</c:v>
                </c:pt>
                <c:pt idx="1">
                  <c:v>47</c:v>
                </c:pt>
                <c:pt idx="2">
                  <c:v>49</c:v>
                </c:pt>
                <c:pt idx="5">
                  <c:v>28</c:v>
                </c:pt>
                <c:pt idx="8" formatCode="0">
                  <c:v>17</c:v>
                </c:pt>
                <c:pt idx="11" formatCode="General">
                  <c:v>22</c:v>
                </c:pt>
              </c:numCache>
            </c:numRef>
          </c:val>
          <c:smooth val="0"/>
          <c:extLst>
            <c:ext xmlns:c16="http://schemas.microsoft.com/office/drawing/2014/chart" uri="{C3380CC4-5D6E-409C-BE32-E72D297353CC}">
              <c16:uniqueId val="{00000000-3810-4D4C-95BE-04551B927F68}"/>
            </c:ext>
          </c:extLst>
        </c:ser>
        <c:dLbls>
          <c:showLegendKey val="0"/>
          <c:showVal val="1"/>
          <c:showCatName val="0"/>
          <c:showSerName val="0"/>
          <c:showPercent val="0"/>
          <c:showBubbleSize val="0"/>
        </c:dLbls>
        <c:marker val="1"/>
        <c:smooth val="0"/>
        <c:axId val="-2144573608"/>
        <c:axId val="-2133249512"/>
      </c:lineChart>
      <c:catAx>
        <c:axId val="-2144573608"/>
        <c:scaling>
          <c:orientation val="minMax"/>
        </c:scaling>
        <c:delete val="0"/>
        <c:axPos val="b"/>
        <c:title>
          <c:tx>
            <c:rich>
              <a:bodyPr/>
              <a:lstStyle/>
              <a:p>
                <a:pPr>
                  <a:defRPr sz="1400"/>
                </a:pPr>
                <a:r>
                  <a:rPr lang="en-US" sz="1400" dirty="0"/>
                  <a:t>Week of Study</a:t>
                </a:r>
              </a:p>
            </c:rich>
          </c:tx>
          <c:layout>
            <c:manualLayout>
              <c:xMode val="edge"/>
              <c:yMode val="edge"/>
              <c:x val="0.49267437056479046"/>
              <c:y val="0.88998538011695905"/>
            </c:manualLayout>
          </c:layout>
          <c:overlay val="0"/>
        </c:title>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133249512"/>
        <c:crosses val="autoZero"/>
        <c:auto val="1"/>
        <c:lblAlgn val="ctr"/>
        <c:lblOffset val="0"/>
        <c:noMultiLvlLbl val="0"/>
      </c:catAx>
      <c:valAx>
        <c:axId val="-2133249512"/>
        <c:scaling>
          <c:orientation val="minMax"/>
          <c:max val="80"/>
          <c:min val="0"/>
        </c:scaling>
        <c:delete val="0"/>
        <c:axPos val="l"/>
        <c:title>
          <c:tx>
            <c:rich>
              <a:bodyPr/>
              <a:lstStyle/>
              <a:p>
                <a:pPr>
                  <a:defRPr sz="1300"/>
                </a:pPr>
                <a:r>
                  <a:rPr lang="en-US" sz="1300" dirty="0"/>
                  <a:t>Tenofovir Diphosphate</a:t>
                </a:r>
                <a:r>
                  <a:rPr lang="en-US" sz="1300" baseline="0" dirty="0"/>
                  <a:t> </a:t>
                </a:r>
                <a:r>
                  <a:rPr lang="en-US" sz="1300" dirty="0"/>
                  <a:t>Level Greater than 700 </a:t>
                </a:r>
                <a:r>
                  <a:rPr lang="en-US" sz="1300" dirty="0" err="1"/>
                  <a:t>fmol</a:t>
                </a:r>
                <a:r>
                  <a:rPr lang="en-US" sz="1300" dirty="0"/>
                  <a:t>/punch*</a:t>
                </a:r>
              </a:p>
            </c:rich>
          </c:tx>
          <c:layout>
            <c:manualLayout>
              <c:xMode val="edge"/>
              <c:yMode val="edge"/>
              <c:x val="1.6767400602702438E-2"/>
              <c:y val="7.4845167380393235E-2"/>
            </c:manualLayout>
          </c:layout>
          <c:overlay val="0"/>
          <c:spPr>
            <a:noFill/>
            <a:ln w="25400">
              <a:noFill/>
            </a:ln>
          </c:spPr>
        </c:title>
        <c:numFmt formatCode="General" sourceLinked="0"/>
        <c:majorTickMark val="out"/>
        <c:minorTickMark val="none"/>
        <c:tickLblPos val="nextTo"/>
        <c:spPr>
          <a:ln w="6350">
            <a:solidFill>
              <a:sysClr val="windowText" lastClr="000000"/>
            </a:solidFill>
          </a:ln>
        </c:spPr>
        <c:txPr>
          <a:bodyPr/>
          <a:lstStyle/>
          <a:p>
            <a:pPr>
              <a:defRPr sz="1200"/>
            </a:pPr>
            <a:endParaRPr lang="en-US"/>
          </a:p>
        </c:txPr>
        <c:crossAx val="-2144573608"/>
        <c:crosses val="autoZero"/>
        <c:crossBetween val="between"/>
        <c:majorUnit val="1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span"/>
    <c:showDLblsOverMax val="0"/>
  </c:chart>
  <c:spPr>
    <a:solidFill>
      <a:srgbClr val="FFFFFF"/>
    </a:solidFill>
    <a:ln w="38100" cap="flat" cmpd="sng" algn="ctr">
      <a:noFill/>
      <a:prstDash val="solid"/>
      <a:round/>
      <a:headEnd type="none" w="med" len="med"/>
      <a:tailEnd type="none" w="med" len="med"/>
    </a:ln>
    <a:effectLst/>
  </c:spPr>
  <c:txPr>
    <a:bodyPr/>
    <a:lstStyle/>
    <a:p>
      <a:pPr>
        <a:defRPr sz="18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9375" y="1"/>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67" name="Rectangle 3"/>
          <p:cNvSpPr>
            <a:spLocks noChangeArrowheads="1"/>
          </p:cNvSpPr>
          <p:nvPr/>
        </p:nvSpPr>
        <p:spPr bwMode="auto">
          <a:xfrm>
            <a:off x="3889375" y="11021022"/>
            <a:ext cx="2992438" cy="567928"/>
          </a:xfrm>
          <a:prstGeom prst="rect">
            <a:avLst/>
          </a:prstGeom>
          <a:noFill/>
          <a:ln w="12700">
            <a:noFill/>
            <a:miter lim="800000"/>
            <a:headEnd/>
            <a:tailEnd/>
          </a:ln>
        </p:spPr>
        <p:txBody>
          <a:bodyPr lIns="90488" tIns="44450" rIns="90488" bIns="44450" anchor="b">
            <a:prstTxWarp prst="textNoShape">
              <a:avLst/>
            </a:prstTxWarp>
          </a:bodyPr>
          <a:lstStyle/>
          <a:p>
            <a:pPr algn="r"/>
            <a:r>
              <a:rPr lang="en-US" sz="1200">
                <a:solidFill>
                  <a:srgbClr val="FFFFFF"/>
                </a:solidFill>
              </a:rPr>
              <a:t>1</a:t>
            </a:r>
          </a:p>
        </p:txBody>
      </p:sp>
      <p:sp>
        <p:nvSpPr>
          <p:cNvPr id="36868" name="Rectangle 4"/>
          <p:cNvSpPr>
            <a:spLocks noChangeArrowheads="1"/>
          </p:cNvSpPr>
          <p:nvPr/>
        </p:nvSpPr>
        <p:spPr bwMode="auto">
          <a:xfrm>
            <a:off x="0" y="11021022"/>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69" name="Rectangle 5"/>
          <p:cNvSpPr>
            <a:spLocks noChangeArrowheads="1"/>
          </p:cNvSpPr>
          <p:nvPr/>
        </p:nvSpPr>
        <p:spPr bwMode="auto">
          <a:xfrm>
            <a:off x="0" y="1"/>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70" name="Rectangle 6"/>
          <p:cNvSpPr>
            <a:spLocks noGrp="1" noRot="1" noChangeAspect="1" noChangeArrowheads="1"/>
          </p:cNvSpPr>
          <p:nvPr>
            <p:ph type="sldImg"/>
          </p:nvPr>
        </p:nvSpPr>
        <p:spPr>
          <a:xfrm>
            <a:off x="-336550" y="965200"/>
            <a:ext cx="7532688" cy="4238625"/>
          </a:xfrm>
          <a:solidFill>
            <a:srgbClr val="FFFFFF"/>
          </a:solidFill>
          <a:ln cap="flat"/>
        </p:spPr>
      </p:sp>
      <p:sp>
        <p:nvSpPr>
          <p:cNvPr id="36871" name="Rectangle 7"/>
          <p:cNvSpPr>
            <a:spLocks noGrp="1" noChangeArrowheads="1"/>
          </p:cNvSpPr>
          <p:nvPr>
            <p:ph type="body" idx="1"/>
          </p:nvPr>
        </p:nvSpPr>
        <p:spPr>
          <a:xfrm>
            <a:off x="896939" y="5509618"/>
            <a:ext cx="5013325" cy="5225653"/>
          </a:xfrm>
          <a:noFill/>
          <a:ln w="9525"/>
        </p:spPr>
        <p:txBody>
          <a:bodyPr/>
          <a:lstStyle/>
          <a:p>
            <a:endParaRPr lang="en-US" dirty="0">
              <a:latin typeface="Times New Roman" pitchFamily="31" charset="0"/>
              <a:ea typeface="ＭＳ Ｐゴシック" pitchFamily="31" charset="-128"/>
              <a:cs typeface="ＭＳ Ｐゴシック" pitchFamily="31" charset="-128"/>
            </a:endParaRPr>
          </a:p>
        </p:txBody>
      </p:sp>
    </p:spTree>
    <p:extLst>
      <p:ext uri="{BB962C8B-B14F-4D97-AF65-F5344CB8AC3E}">
        <p14:creationId xmlns:p14="http://schemas.microsoft.com/office/powerpoint/2010/main" val="809294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1800" b="0" dirty="0"/>
              <a:t>HIV PrEP for Adolescent Men who Have Sex with Men</a:t>
            </a:r>
            <a:br>
              <a:rPr lang="en-US" sz="2000" b="0" dirty="0"/>
            </a:br>
            <a:r>
              <a:rPr lang="en-US" dirty="0">
                <a:solidFill>
                  <a:srgbClr val="001D48"/>
                </a:solidFill>
              </a:rPr>
              <a:t> </a:t>
            </a:r>
            <a:r>
              <a:rPr lang="en-US" dirty="0">
                <a:solidFill>
                  <a:srgbClr val="001D48"/>
                </a:solidFill>
                <a:cs typeface="Arial"/>
              </a:rPr>
              <a:t>ATN 113</a:t>
            </a:r>
            <a:endParaRPr lang="en-US" dirty="0">
              <a:solidFill>
                <a:srgbClr val="001D48"/>
              </a:solidFill>
            </a:endParaRPr>
          </a:p>
        </p:txBody>
      </p:sp>
    </p:spTree>
    <p:extLst>
      <p:ext uri="{BB962C8B-B14F-4D97-AF65-F5344CB8AC3E}">
        <p14:creationId xmlns:p14="http://schemas.microsoft.com/office/powerpoint/2010/main" val="27791437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2000" dirty="0"/>
              <a:t>HIV PrEP for Adolescent Men who Have Sex with Men</a:t>
            </a:r>
            <a:br>
              <a:rPr lang="en-US" sz="2000" dirty="0"/>
            </a:br>
            <a:r>
              <a:rPr lang="en-US" sz="2000" dirty="0"/>
              <a:t>ATN 113: Background</a:t>
            </a:r>
          </a:p>
        </p:txBody>
      </p:sp>
      <p:sp>
        <p:nvSpPr>
          <p:cNvPr id="3" name="Text Placeholder 2"/>
          <p:cNvSpPr>
            <a:spLocks noGrp="1"/>
          </p:cNvSpPr>
          <p:nvPr>
            <p:ph type="body" sz="quarter" idx="16"/>
          </p:nvPr>
        </p:nvSpPr>
        <p:spPr/>
        <p:txBody>
          <a:bodyPr/>
          <a:lstStyle/>
          <a:p>
            <a:r>
              <a:rPr lang="en-US" dirty="0"/>
              <a:t>Source: </a:t>
            </a:r>
            <a:r>
              <a:rPr lang="en-US" dirty="0" err="1"/>
              <a:t>Hosek</a:t>
            </a:r>
            <a:r>
              <a:rPr lang="en-US" dirty="0"/>
              <a:t> SG, et al. JAMA </a:t>
            </a:r>
            <a:r>
              <a:rPr lang="en-US" dirty="0" err="1"/>
              <a:t>Pediatr</a:t>
            </a:r>
            <a:r>
              <a:rPr lang="en-US" dirty="0"/>
              <a:t>. 2017;171:1063-71.</a:t>
            </a:r>
          </a:p>
        </p:txBody>
      </p:sp>
      <p:sp>
        <p:nvSpPr>
          <p:cNvPr id="2" name="Content Placeholder 1"/>
          <p:cNvSpPr>
            <a:spLocks noGrp="1"/>
          </p:cNvSpPr>
          <p:nvPr>
            <p:ph sz="half" idx="2"/>
          </p:nvPr>
        </p:nvSpPr>
        <p:spPr>
          <a:xfrm>
            <a:off x="323849" y="1046392"/>
            <a:ext cx="5521474" cy="3713616"/>
          </a:xfrm>
        </p:spPr>
        <p:txBody>
          <a:bodyPr>
            <a:noAutofit/>
          </a:bodyPr>
          <a:lstStyle/>
          <a:p>
            <a:pPr>
              <a:lnSpc>
                <a:spcPts val="1700"/>
              </a:lnSpc>
            </a:pPr>
            <a:r>
              <a:rPr lang="en-US" sz="1400" b="1" dirty="0"/>
              <a:t>Background</a:t>
            </a:r>
            <a:r>
              <a:rPr lang="en-US" sz="1400" dirty="0"/>
              <a:t>: Open-label, phase 2, single-arm demonstration project in six US cities to assess the safety, tolerability, and acceptability of tenofovir DF-emtricitabine daily oral </a:t>
            </a:r>
            <a:r>
              <a:rPr lang="en-US" sz="1400" dirty="0" err="1"/>
              <a:t>PrEP</a:t>
            </a:r>
            <a:r>
              <a:rPr lang="en-US" sz="1400" dirty="0"/>
              <a:t> among adolescent men who have sex with men (MSM)</a:t>
            </a:r>
          </a:p>
          <a:p>
            <a:pPr>
              <a:lnSpc>
                <a:spcPts val="1700"/>
              </a:lnSpc>
            </a:pPr>
            <a:r>
              <a:rPr lang="en-US" sz="1400" b="1" dirty="0"/>
              <a:t>Inclusion Criteria</a:t>
            </a:r>
            <a:endParaRPr lang="en-US" sz="1400" dirty="0"/>
          </a:p>
          <a:p>
            <a:pPr lvl="1">
              <a:lnSpc>
                <a:spcPts val="1700"/>
              </a:lnSpc>
            </a:pPr>
            <a:r>
              <a:rPr lang="en-US" sz="1400" dirty="0"/>
              <a:t>Born male, age 15 to 17 years, HIV-seronegative</a:t>
            </a:r>
          </a:p>
          <a:p>
            <a:pPr lvl="1">
              <a:lnSpc>
                <a:spcPts val="1700"/>
              </a:lnSpc>
            </a:pPr>
            <a:r>
              <a:rPr lang="en-US" sz="1400" dirty="0"/>
              <a:t>Self-reported sexual risk for HIV within past 6 months</a:t>
            </a:r>
          </a:p>
          <a:p>
            <a:pPr lvl="1">
              <a:lnSpc>
                <a:spcPts val="1700"/>
              </a:lnSpc>
            </a:pPr>
            <a:r>
              <a:rPr lang="en-US" sz="1400" dirty="0"/>
              <a:t>No history of bone fractures</a:t>
            </a:r>
          </a:p>
          <a:p>
            <a:pPr lvl="1">
              <a:lnSpc>
                <a:spcPts val="1700"/>
              </a:lnSpc>
            </a:pPr>
            <a:r>
              <a:rPr lang="en-US" sz="1400" dirty="0"/>
              <a:t>Creatinine clearance &gt;75 mL/min</a:t>
            </a:r>
          </a:p>
          <a:p>
            <a:pPr lvl="1">
              <a:lnSpc>
                <a:spcPts val="1700"/>
              </a:lnSpc>
            </a:pPr>
            <a:r>
              <a:rPr lang="en-US" sz="1400" dirty="0"/>
              <a:t>Negative hepatitis B surface antigen</a:t>
            </a:r>
          </a:p>
          <a:p>
            <a:pPr>
              <a:lnSpc>
                <a:spcPts val="1700"/>
              </a:lnSpc>
            </a:pPr>
            <a:r>
              <a:rPr lang="en-US" sz="1400" b="1" dirty="0"/>
              <a:t>Intervention</a:t>
            </a:r>
            <a:endParaRPr lang="en-US" sz="1400" dirty="0"/>
          </a:p>
          <a:p>
            <a:pPr lvl="1">
              <a:lnSpc>
                <a:spcPts val="1700"/>
              </a:lnSpc>
            </a:pPr>
            <a:r>
              <a:rPr lang="en-US" sz="1400" dirty="0"/>
              <a:t>Tenofovir DF-emtricitabine: 1 pill daily </a:t>
            </a:r>
          </a:p>
          <a:p>
            <a:pPr lvl="1">
              <a:lnSpc>
                <a:spcPts val="1700"/>
              </a:lnSpc>
            </a:pPr>
            <a:r>
              <a:rPr lang="en-US" sz="1400" dirty="0"/>
              <a:t>All received an individualized behavioral health intervention plus regular counseling, condoms, and STI screening</a:t>
            </a:r>
          </a:p>
          <a:p>
            <a:pPr lvl="1">
              <a:lnSpc>
                <a:spcPts val="1700"/>
              </a:lnSpc>
            </a:pPr>
            <a:r>
              <a:rPr lang="en-US" sz="1400" dirty="0"/>
              <a:t>Adherence estimates with dried blood spot tenofovir levels</a:t>
            </a:r>
          </a:p>
        </p:txBody>
      </p:sp>
      <p:sp>
        <p:nvSpPr>
          <p:cNvPr id="5" name="Line 11"/>
          <p:cNvSpPr>
            <a:spLocks noChangeShapeType="1"/>
          </p:cNvSpPr>
          <p:nvPr/>
        </p:nvSpPr>
        <p:spPr bwMode="auto">
          <a:xfrm rot="1169337" flipV="1">
            <a:off x="5881022" y="2823230"/>
            <a:ext cx="512542" cy="17785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6" name="Rectangle 7">
            <a:extLst>
              <a:ext uri="{FF2B5EF4-FFF2-40B4-BE49-F238E27FC236}">
                <a16:creationId xmlns:a16="http://schemas.microsoft.com/office/drawing/2014/main" id="{D8161EE8-78D8-4017-0870-382A9A8EA29D}"/>
              </a:ext>
            </a:extLst>
          </p:cNvPr>
          <p:cNvSpPr>
            <a:spLocks noChangeArrowheads="1"/>
          </p:cNvSpPr>
          <p:nvPr/>
        </p:nvSpPr>
        <p:spPr bwMode="ltGray">
          <a:xfrm>
            <a:off x="6446515" y="2499692"/>
            <a:ext cx="2567618" cy="818384"/>
          </a:xfrm>
          <a:prstGeom prst="rect">
            <a:avLst/>
          </a:prstGeom>
          <a:solidFill>
            <a:srgbClr val="4477A6">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Tenofovir DF-Emtricitabine</a:t>
            </a:r>
          </a:p>
          <a:p>
            <a:pPr algn="ctr">
              <a:spcBef>
                <a:spcPts val="300"/>
              </a:spcBef>
            </a:pPr>
            <a:r>
              <a:rPr lang="en-US" sz="1000" dirty="0">
                <a:solidFill>
                  <a:srgbClr val="000000"/>
                </a:solidFill>
                <a:latin typeface="Arial"/>
                <a:cs typeface="Arial"/>
              </a:rPr>
              <a:t>(n = 78)</a:t>
            </a:r>
          </a:p>
        </p:txBody>
      </p:sp>
    </p:spTree>
    <p:extLst>
      <p:ext uri="{BB962C8B-B14F-4D97-AF65-F5344CB8AC3E}">
        <p14:creationId xmlns:p14="http://schemas.microsoft.com/office/powerpoint/2010/main" val="293810776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0A3-E8E6-6966-D2F4-D129F5D99011}"/>
              </a:ext>
            </a:extLst>
          </p:cNvPr>
          <p:cNvSpPr>
            <a:spLocks noGrp="1"/>
          </p:cNvSpPr>
          <p:nvPr>
            <p:ph type="title"/>
          </p:nvPr>
        </p:nvSpPr>
        <p:spPr/>
        <p:txBody>
          <a:bodyPr>
            <a:normAutofit/>
          </a:bodyPr>
          <a:lstStyle/>
          <a:p>
            <a:r>
              <a:rPr lang="en-US" sz="2000" dirty="0"/>
              <a:t>HIV </a:t>
            </a:r>
            <a:r>
              <a:rPr lang="en-US" sz="2000" dirty="0" err="1"/>
              <a:t>PrEP</a:t>
            </a:r>
            <a:r>
              <a:rPr lang="en-US" sz="2000" dirty="0"/>
              <a:t> for Adolescent Men who Have Sex with Men</a:t>
            </a:r>
            <a:br>
              <a:rPr lang="en-US" sz="2000" dirty="0"/>
            </a:br>
            <a:r>
              <a:rPr lang="en-US" sz="2000" dirty="0"/>
              <a:t>ATN 113: Baseline Characteristics</a:t>
            </a:r>
          </a:p>
        </p:txBody>
      </p:sp>
      <p:sp>
        <p:nvSpPr>
          <p:cNvPr id="3" name="Text Placeholder 2">
            <a:extLst>
              <a:ext uri="{FF2B5EF4-FFF2-40B4-BE49-F238E27FC236}">
                <a16:creationId xmlns:a16="http://schemas.microsoft.com/office/drawing/2014/main" id="{8AE82B84-0137-47C4-4FD6-5E58E19B8B82}"/>
              </a:ext>
            </a:extLst>
          </p:cNvPr>
          <p:cNvSpPr>
            <a:spLocks noGrp="1"/>
          </p:cNvSpPr>
          <p:nvPr>
            <p:ph type="body" sz="quarter" idx="16"/>
          </p:nvPr>
        </p:nvSpPr>
        <p:spPr/>
        <p:txBody>
          <a:bodyPr/>
          <a:lstStyle/>
          <a:p>
            <a:r>
              <a:rPr lang="en-US" dirty="0"/>
              <a:t>Source: </a:t>
            </a:r>
            <a:r>
              <a:rPr lang="en-US" dirty="0" err="1"/>
              <a:t>Hosek</a:t>
            </a:r>
            <a:r>
              <a:rPr lang="en-US" dirty="0"/>
              <a:t> SG, et al. JAMA </a:t>
            </a:r>
            <a:r>
              <a:rPr lang="en-US" dirty="0" err="1"/>
              <a:t>Pediatr</a:t>
            </a:r>
            <a:r>
              <a:rPr lang="en-US" dirty="0"/>
              <a:t>. 2017;171:1063-71.</a:t>
            </a:r>
          </a:p>
        </p:txBody>
      </p:sp>
      <p:graphicFrame>
        <p:nvGraphicFramePr>
          <p:cNvPr id="9" name="Group 65">
            <a:extLst>
              <a:ext uri="{FF2B5EF4-FFF2-40B4-BE49-F238E27FC236}">
                <a16:creationId xmlns:a16="http://schemas.microsoft.com/office/drawing/2014/main" id="{2FFD595C-9308-CC56-BF1E-D0E4EDDBC7C2}"/>
              </a:ext>
            </a:extLst>
          </p:cNvPr>
          <p:cNvGraphicFramePr>
            <a:graphicFrameLocks noGrp="1"/>
          </p:cNvGraphicFramePr>
          <p:nvPr>
            <p:extLst>
              <p:ext uri="{D42A27DB-BD31-4B8C-83A1-F6EECF244321}">
                <p14:modId xmlns:p14="http://schemas.microsoft.com/office/powerpoint/2010/main" val="3799190162"/>
              </p:ext>
            </p:extLst>
          </p:nvPr>
        </p:nvGraphicFramePr>
        <p:xfrm>
          <a:off x="237484" y="1046444"/>
          <a:ext cx="8669032" cy="3657603"/>
        </p:xfrm>
        <a:graphic>
          <a:graphicData uri="http://schemas.openxmlformats.org/drawingml/2006/table">
            <a:tbl>
              <a:tblPr>
                <a:effectLst/>
              </a:tblPr>
              <a:tblGrid>
                <a:gridCol w="3855505">
                  <a:extLst>
                    <a:ext uri="{9D8B030D-6E8A-4147-A177-3AD203B41FA5}">
                      <a16:colId xmlns:a16="http://schemas.microsoft.com/office/drawing/2014/main" val="20000"/>
                    </a:ext>
                  </a:extLst>
                </a:gridCol>
                <a:gridCol w="1604509">
                  <a:extLst>
                    <a:ext uri="{9D8B030D-6E8A-4147-A177-3AD203B41FA5}">
                      <a16:colId xmlns:a16="http://schemas.microsoft.com/office/drawing/2014/main" val="20001"/>
                    </a:ext>
                  </a:extLst>
                </a:gridCol>
                <a:gridCol w="1604509">
                  <a:extLst>
                    <a:ext uri="{9D8B030D-6E8A-4147-A177-3AD203B41FA5}">
                      <a16:colId xmlns:a16="http://schemas.microsoft.com/office/drawing/2014/main" val="1569912907"/>
                    </a:ext>
                  </a:extLst>
                </a:gridCol>
                <a:gridCol w="1604509">
                  <a:extLst>
                    <a:ext uri="{9D8B030D-6E8A-4147-A177-3AD203B41FA5}">
                      <a16:colId xmlns:a16="http://schemas.microsoft.com/office/drawing/2014/main" val="3241966119"/>
                    </a:ext>
                  </a:extLst>
                </a:gridCol>
              </a:tblGrid>
              <a:tr h="525433">
                <a:tc>
                  <a:txBody>
                    <a:bodyPr/>
                    <a:lstStyle/>
                    <a:p>
                      <a:pPr marL="0" indent="0" algn="l"/>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ATN 113: Baseline Characteristics</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solidFill>
                  </a:tcPr>
                </a:tc>
                <a:tc>
                  <a:txBody>
                    <a:bodyPr/>
                    <a:lstStyle/>
                    <a:p>
                      <a:pPr marL="0" indent="0" algn="ctr"/>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Overall</a:t>
                      </a:r>
                    </a:p>
                    <a:p>
                      <a:pPr marL="0" indent="0" algn="ct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78)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68189"/>
                    </a:solidFill>
                  </a:tcPr>
                </a:tc>
                <a:tc>
                  <a:txBody>
                    <a:bodyPr/>
                    <a:lstStyle/>
                    <a:p>
                      <a:pPr marL="0" indent="0" algn="ctr"/>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Completed Study</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47)</a:t>
                      </a:r>
                      <a:endPar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AB6"/>
                    </a:solidFill>
                  </a:tcPr>
                </a:tc>
                <a:tc>
                  <a:txBody>
                    <a:bodyPr/>
                    <a:lstStyle/>
                    <a:p>
                      <a:pPr marL="0" indent="0" algn="ctr"/>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Lost to Follow Up </a:t>
                      </a: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31)</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967100"/>
                    </a:solidFill>
                  </a:tcPr>
                </a:tc>
                <a:extLst>
                  <a:ext uri="{0D108BD9-81ED-4DB2-BD59-A6C34878D82A}">
                    <a16:rowId xmlns:a16="http://schemas.microsoft.com/office/drawing/2014/main" val="10001"/>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Age, mean (SD), years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16.5 (0.73)</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17.0 (0.73)</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17.2 (0.69)</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15000"/>
                      </a:srgbClr>
                    </a:solidFill>
                  </a:tcPr>
                </a:tc>
                <a:extLst>
                  <a:ext uri="{0D108BD9-81ED-4DB2-BD59-A6C34878D82A}">
                    <a16:rowId xmlns:a16="http://schemas.microsoft.com/office/drawing/2014/main" val="10003"/>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Black/African American,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 (29)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 (32)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 (26)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30000"/>
                      </a:srgbClr>
                    </a:solidFill>
                  </a:tcPr>
                </a:tc>
                <a:extLst>
                  <a:ext uri="{0D108BD9-81ED-4DB2-BD59-A6C34878D82A}">
                    <a16:rowId xmlns:a16="http://schemas.microsoft.com/office/drawing/2014/main" val="10004"/>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White,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 (14)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 (9)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 (23)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15000"/>
                      </a:srgbClr>
                    </a:solidFill>
                  </a:tcPr>
                </a:tc>
                <a:extLst>
                  <a:ext uri="{0D108BD9-81ED-4DB2-BD59-A6C34878D82A}">
                    <a16:rowId xmlns:a16="http://schemas.microsoft.com/office/drawing/2014/main" val="3976758852"/>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Asian/Pacific Islander,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30000"/>
                      </a:srgbClr>
                    </a:solidFill>
                  </a:tcPr>
                </a:tc>
                <a:extLst>
                  <a:ext uri="{0D108BD9-81ED-4DB2-BD59-A6C34878D82A}">
                    <a16:rowId xmlns:a16="http://schemas.microsoft.com/office/drawing/2014/main" val="10005"/>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Other/mixed race/ethnicity,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26 (33)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15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18 (38)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 (26)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15000"/>
                      </a:srgbClr>
                    </a:solidFill>
                  </a:tcPr>
                </a:tc>
                <a:extLst>
                  <a:ext uri="{0D108BD9-81ED-4DB2-BD59-A6C34878D82A}">
                    <a16:rowId xmlns:a16="http://schemas.microsoft.com/office/drawing/2014/main" val="10007"/>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Kicked out of home due to sexual orientation,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 (15)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30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 (15)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30000"/>
                      </a:srgb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(16)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30000"/>
                      </a:srgbClr>
                    </a:solidFill>
                  </a:tcPr>
                </a:tc>
                <a:extLst>
                  <a:ext uri="{0D108BD9-81ED-4DB2-BD59-A6C34878D82A}">
                    <a16:rowId xmlns:a16="http://schemas.microsoft.com/office/drawing/2014/main" val="10008"/>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Been paid for sex,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13 (17)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1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10 (21)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3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15000"/>
                      </a:srgbClr>
                    </a:solidFill>
                  </a:tcPr>
                </a:tc>
                <a:extLst>
                  <a:ext uri="{0D108BD9-81ED-4DB2-BD59-A6C34878D82A}">
                    <a16:rowId xmlns:a16="http://schemas.microsoft.com/office/drawing/2014/main" val="10009"/>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Exchanged sex for a place to stay,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2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3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 (2)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3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30000"/>
                      </a:srgbClr>
                    </a:solidFill>
                  </a:tcPr>
                </a:tc>
                <a:extLst>
                  <a:ext uri="{0D108BD9-81ED-4DB2-BD59-A6C34878D82A}">
                    <a16:rowId xmlns:a16="http://schemas.microsoft.com/office/drawing/2014/main" val="1675627450"/>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History of high-risk sex acts for men with men,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65000"/>
                        <a:alpha val="1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52 (87)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8189">
                        <a:alpha val="1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34 (89)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0C0">
                        <a:alpha val="15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18 (82)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67100">
                        <a:alpha val="15000"/>
                      </a:srgbClr>
                    </a:solidFill>
                  </a:tcPr>
                </a:tc>
                <a:extLst>
                  <a:ext uri="{0D108BD9-81ED-4DB2-BD59-A6C34878D82A}">
                    <a16:rowId xmlns:a16="http://schemas.microsoft.com/office/drawing/2014/main" val="3915442810"/>
                  </a:ext>
                </a:extLst>
              </a:tr>
              <a:tr h="313217">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Condomless receptive anal sex with partner,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65000"/>
                        <a:alpha val="3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24 (60)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8189">
                        <a:alpha val="3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15 (54)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70C0">
                        <a:alpha val="30000"/>
                      </a:srgb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9 (75)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67100">
                        <a:alpha val="30000"/>
                      </a:srgbClr>
                    </a:solidFill>
                  </a:tcPr>
                </a:tc>
                <a:extLst>
                  <a:ext uri="{0D108BD9-81ED-4DB2-BD59-A6C34878D82A}">
                    <a16:rowId xmlns:a16="http://schemas.microsoft.com/office/drawing/2014/main" val="1742303583"/>
                  </a:ext>
                </a:extLst>
              </a:tr>
            </a:tbl>
          </a:graphicData>
        </a:graphic>
      </p:graphicFrame>
    </p:spTree>
    <p:extLst>
      <p:ext uri="{BB962C8B-B14F-4D97-AF65-F5344CB8AC3E}">
        <p14:creationId xmlns:p14="http://schemas.microsoft.com/office/powerpoint/2010/main" val="398277055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057142576"/>
              </p:ext>
            </p:extLst>
          </p:nvPr>
        </p:nvGraphicFramePr>
        <p:xfrm>
          <a:off x="457200" y="1085849"/>
          <a:ext cx="8229600" cy="3291840"/>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2"/>
          <p:cNvSpPr>
            <a:spLocks noGrp="1"/>
          </p:cNvSpPr>
          <p:nvPr>
            <p:ph type="title"/>
          </p:nvPr>
        </p:nvSpPr>
        <p:spPr/>
        <p:txBody>
          <a:bodyPr anchor="ctr">
            <a:normAutofit/>
          </a:bodyPr>
          <a:lstStyle/>
          <a:p>
            <a:pPr lvl="0"/>
            <a:r>
              <a:rPr lang="en-US" sz="2000" dirty="0"/>
              <a:t>HIV PrEP for Adolescent Men who Have Sex with Men</a:t>
            </a:r>
            <a:br>
              <a:rPr lang="en-US" sz="2000" dirty="0"/>
            </a:br>
            <a:r>
              <a:rPr lang="en-US" sz="2000" dirty="0"/>
              <a:t>ATN 113: Adherence Based on Dried Blood Spot Drug Levels</a:t>
            </a:r>
          </a:p>
        </p:txBody>
      </p:sp>
      <p:sp>
        <p:nvSpPr>
          <p:cNvPr id="21" name="Text Placeholder 20"/>
          <p:cNvSpPr>
            <a:spLocks noGrp="1"/>
          </p:cNvSpPr>
          <p:nvPr>
            <p:ph type="body" sz="quarter" idx="14"/>
          </p:nvPr>
        </p:nvSpPr>
        <p:spPr/>
        <p:txBody>
          <a:bodyPr/>
          <a:lstStyle/>
          <a:p>
            <a:r>
              <a:rPr lang="en-US" dirty="0"/>
              <a:t>Source: </a:t>
            </a:r>
            <a:r>
              <a:rPr lang="en-US" dirty="0" err="1"/>
              <a:t>Hosek</a:t>
            </a:r>
            <a:r>
              <a:rPr lang="en-US" dirty="0"/>
              <a:t> SG, et al. JAMA </a:t>
            </a:r>
            <a:r>
              <a:rPr lang="en-US" dirty="0" err="1"/>
              <a:t>Pediatr</a:t>
            </a:r>
            <a:r>
              <a:rPr lang="en-US" dirty="0"/>
              <a:t>. 2017;171:1063-71.</a:t>
            </a:r>
          </a:p>
        </p:txBody>
      </p:sp>
      <p:sp>
        <p:nvSpPr>
          <p:cNvPr id="6" name="Rectangle 25">
            <a:extLst>
              <a:ext uri="{FF2B5EF4-FFF2-40B4-BE49-F238E27FC236}">
                <a16:creationId xmlns:a16="http://schemas.microsoft.com/office/drawing/2014/main" id="{51132D0E-028C-50E0-14FA-BFD644957A48}"/>
              </a:ext>
            </a:extLst>
          </p:cNvPr>
          <p:cNvSpPr>
            <a:spLocks noChangeArrowheads="1"/>
          </p:cNvSpPr>
          <p:nvPr/>
        </p:nvSpPr>
        <p:spPr bwMode="auto">
          <a:xfrm>
            <a:off x="1380224" y="4455492"/>
            <a:ext cx="7185806" cy="240029"/>
          </a:xfrm>
          <a:prstGeom prst="rect">
            <a:avLst/>
          </a:prstGeom>
          <a:solidFill>
            <a:srgbClr val="F2F2F2"/>
          </a:solidFill>
          <a:ln w="12700">
            <a:noFill/>
            <a:miter lim="800000"/>
            <a:headEnd/>
            <a:tailEnd/>
          </a:ln>
        </p:spPr>
        <p:txBody>
          <a:bodyPr lIns="274320" tIns="34073" rIns="69365" bIns="34073" anchor="ctr">
            <a:prstTxWarp prst="textNoShape">
              <a:avLst/>
            </a:prstTxWarp>
          </a:bodyPr>
          <a:lstStyle/>
          <a:p>
            <a:r>
              <a:rPr lang="en-US" sz="1050" dirty="0">
                <a:latin typeface="Arial"/>
                <a:cs typeface="Arial"/>
              </a:rPr>
              <a:t>*This tenofovir diphosphate level is equivalent to taking 4 pills per week.</a:t>
            </a:r>
          </a:p>
        </p:txBody>
      </p:sp>
    </p:spTree>
    <p:extLst>
      <p:ext uri="{BB962C8B-B14F-4D97-AF65-F5344CB8AC3E}">
        <p14:creationId xmlns:p14="http://schemas.microsoft.com/office/powerpoint/2010/main" val="99889031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HIV PrEP for Adolescent Men who Have Sex with Men</a:t>
            </a:r>
            <a:br>
              <a:rPr lang="en-US" sz="2000" dirty="0"/>
            </a:br>
            <a:r>
              <a:rPr lang="en-US" sz="2000" dirty="0"/>
              <a:t>ATN 113: Conclusions</a:t>
            </a:r>
          </a:p>
        </p:txBody>
      </p:sp>
      <p:sp>
        <p:nvSpPr>
          <p:cNvPr id="5" name="Text Placeholder 4"/>
          <p:cNvSpPr>
            <a:spLocks noGrp="1"/>
          </p:cNvSpPr>
          <p:nvPr>
            <p:ph type="body" sz="quarter" idx="16"/>
          </p:nvPr>
        </p:nvSpPr>
        <p:spPr/>
        <p:txBody>
          <a:bodyPr/>
          <a:lstStyle/>
          <a:p>
            <a:r>
              <a:rPr lang="en-US" dirty="0"/>
              <a:t>Source: </a:t>
            </a:r>
            <a:r>
              <a:rPr lang="en-US" dirty="0" err="1"/>
              <a:t>Hosek</a:t>
            </a:r>
            <a:r>
              <a:rPr lang="en-US" dirty="0"/>
              <a:t> SG, et al. JAMA </a:t>
            </a:r>
            <a:r>
              <a:rPr lang="en-US" dirty="0" err="1"/>
              <a:t>Pediatr</a:t>
            </a:r>
            <a:r>
              <a:rPr lang="en-US" dirty="0"/>
              <a:t>. 2017;171:1063-71.</a:t>
            </a:r>
          </a:p>
        </p:txBody>
      </p:sp>
      <p:sp>
        <p:nvSpPr>
          <p:cNvPr id="2" name="Content Placeholder 1"/>
          <p:cNvSpPr>
            <a:spLocks noGrp="1"/>
          </p:cNvSpPr>
          <p:nvPr>
            <p:ph sz="half" idx="2"/>
          </p:nvPr>
        </p:nvSpPr>
        <p:spPr>
          <a:xfrm>
            <a:off x="-18168" y="1772378"/>
            <a:ext cx="9180576" cy="2005354"/>
          </a:xfrm>
        </p:spPr>
        <p:txBody>
          <a:bodyPr>
            <a:noAutofit/>
          </a:bodyPr>
          <a:lstStyle/>
          <a:p>
            <a:pPr>
              <a:lnSpc>
                <a:spcPts val="2800"/>
              </a:lnSpc>
            </a:pPr>
            <a:r>
              <a:rPr lang="en-US" sz="1800" b="1" dirty="0">
                <a:solidFill>
                  <a:srgbClr val="C00000"/>
                </a:solidFill>
                <a:latin typeface="Arial"/>
                <a:cs typeface="Arial"/>
              </a:rPr>
              <a:t>Conclusions</a:t>
            </a:r>
            <a:r>
              <a:rPr lang="en-US" sz="1800" dirty="0">
                <a:solidFill>
                  <a:schemeClr val="tx1"/>
                </a:solidFill>
                <a:latin typeface="Arial"/>
                <a:cs typeface="Arial"/>
              </a:rPr>
              <a:t>: “Adolescent Medicine Trials Network for HIV/AIDS Interventions 113 enrolled a diverse sample of adolescent MSM at risk for HIV who consented to study participation. Approximately half achieved protective drug levels during the monthly visits, but adherence decreased with quarterly visits. Youth may need additional contact with clinical staff members to maintain high adherence</a:t>
            </a:r>
            <a:r>
              <a:rPr lang="en-US" sz="1800" dirty="0">
                <a:latin typeface="Arial"/>
                <a:cs typeface="Arial"/>
              </a:rPr>
              <a:t>.”</a:t>
            </a:r>
          </a:p>
        </p:txBody>
      </p:sp>
    </p:spTree>
    <p:extLst>
      <p:ext uri="{BB962C8B-B14F-4D97-AF65-F5344CB8AC3E}">
        <p14:creationId xmlns:p14="http://schemas.microsoft.com/office/powerpoint/2010/main" val="39367164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62399</TotalTime>
  <Words>568</Words>
  <Application>Microsoft Macintosh PowerPoint</Application>
  <PresentationFormat>On-screen Show (16:9)</PresentationFormat>
  <Paragraphs>72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HIV PrEP for Adolescent Men who Have Sex with Men  ATN 113</vt:lpstr>
      <vt:lpstr>HIV PrEP for Adolescent Men who Have Sex with Men ATN 113: Background</vt:lpstr>
      <vt:lpstr>HIV PrEP for Adolescent Men who Have Sex with Men ATN 113: Baseline Characteristics</vt:lpstr>
      <vt:lpstr>HIV PrEP for Adolescent Men who Have Sex with Men ATN 113: Adherence Based on Dried Blood Spot Drug Levels</vt:lpstr>
      <vt:lpstr>HIV PrEP for Adolescent Men who Have Sex with Men ATN 113: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2457</cp:revision>
  <cp:lastPrinted>2008-02-05T14:34:24Z</cp:lastPrinted>
  <dcterms:created xsi:type="dcterms:W3CDTF">2010-11-28T05:36:22Z</dcterms:created>
  <dcterms:modified xsi:type="dcterms:W3CDTF">2022-12-26T16:19:29Z</dcterms:modified>
</cp:coreProperties>
</file>