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1213" r:id="rId2"/>
    <p:sldId id="1214" r:id="rId3"/>
    <p:sldId id="1377" r:id="rId4"/>
    <p:sldId id="1375" r:id="rId5"/>
    <p:sldId id="1370" r:id="rId6"/>
    <p:sldId id="1383" r:id="rId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E98"/>
    <a:srgbClr val="668189"/>
    <a:srgbClr val="967100"/>
    <a:srgbClr val="006AB6"/>
    <a:srgbClr val="49778F"/>
    <a:srgbClr val="C07585"/>
    <a:srgbClr val="5C8333"/>
    <a:srgbClr val="7F6000"/>
    <a:srgbClr val="73557E"/>
    <a:srgbClr val="B38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972" autoAdjust="0"/>
    <p:restoredTop sz="96405" autoAdjust="0"/>
  </p:normalViewPr>
  <p:slideViewPr>
    <p:cSldViewPr snapToGrid="0" showGuides="1">
      <p:cViewPr varScale="1">
        <p:scale>
          <a:sx n="168" d="100"/>
          <a:sy n="168" d="100"/>
        </p:scale>
        <p:origin x="880" y="20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108267716535434"/>
          <c:y val="4.7355877385540202E-2"/>
          <c:w val="0.8308993146689998"/>
          <c:h val="0.72752912464889252"/>
        </c:manualLayout>
      </c:layout>
      <c:lineChart>
        <c:grouping val="standard"/>
        <c:varyColors val="0"/>
        <c:ser>
          <c:idx val="0"/>
          <c:order val="0"/>
          <c:tx>
            <c:strRef>
              <c:f>Sheet1!$B$1</c:f>
              <c:strCache>
                <c:ptCount val="1"/>
                <c:pt idx="0">
                  <c:v>Level &gt; 700 fmol/punch</c:v>
                </c:pt>
              </c:strCache>
            </c:strRef>
          </c:tx>
          <c:spPr>
            <a:ln w="19050">
              <a:solidFill>
                <a:srgbClr val="326496"/>
              </a:solidFill>
            </a:ln>
            <a:effectLst/>
          </c:spPr>
          <c:marker>
            <c:symbol val="circle"/>
            <c:size val="7"/>
            <c:spPr>
              <a:solidFill>
                <a:srgbClr val="00B0F0"/>
              </a:solidFill>
              <a:ln w="12700">
                <a:solidFill>
                  <a:srgbClr val="326496"/>
                </a:solidFill>
              </a:ln>
              <a:effectLst/>
            </c:spPr>
          </c:marker>
          <c:dLbls>
            <c:dLbl>
              <c:idx val="3"/>
              <c:delete val="1"/>
              <c:extLst>
                <c:ext xmlns:c15="http://schemas.microsoft.com/office/drawing/2012/chart" uri="{CE6537A1-D6FC-4f65-9D91-7224C49458BB}"/>
                <c:ext xmlns:c16="http://schemas.microsoft.com/office/drawing/2014/chart" uri="{C3380CC4-5D6E-409C-BE32-E72D297353CC}">
                  <c16:uniqueId val="{00000000-CF05-CA48-805C-39877456ADAB}"/>
                </c:ext>
              </c:extLst>
            </c:dLbl>
            <c:numFmt formatCode="#,##0" sourceLinked="0"/>
            <c:spPr>
              <a:noFill/>
              <a:ln>
                <a:noFill/>
              </a:ln>
              <a:effectLst/>
            </c:spPr>
            <c:txPr>
              <a:bodyPr/>
              <a:lstStyle/>
              <a:p>
                <a:pPr>
                  <a:defRPr sz="13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Sheet1!$A$2:$A$13</c:f>
              <c:numCache>
                <c:formatCode>General</c:formatCode>
                <c:ptCount val="12"/>
                <c:pt idx="0">
                  <c:v>4</c:v>
                </c:pt>
                <c:pt idx="1">
                  <c:v>8</c:v>
                </c:pt>
                <c:pt idx="2">
                  <c:v>12</c:v>
                </c:pt>
                <c:pt idx="3">
                  <c:v>16</c:v>
                </c:pt>
                <c:pt idx="4">
                  <c:v>20</c:v>
                </c:pt>
                <c:pt idx="5">
                  <c:v>24</c:v>
                </c:pt>
                <c:pt idx="6">
                  <c:v>28</c:v>
                </c:pt>
                <c:pt idx="7">
                  <c:v>32</c:v>
                </c:pt>
                <c:pt idx="8">
                  <c:v>36</c:v>
                </c:pt>
                <c:pt idx="9">
                  <c:v>40</c:v>
                </c:pt>
                <c:pt idx="10" formatCode="0">
                  <c:v>44</c:v>
                </c:pt>
                <c:pt idx="11">
                  <c:v>48</c:v>
                </c:pt>
              </c:numCache>
            </c:numRef>
          </c:cat>
          <c:val>
            <c:numRef>
              <c:f>Sheet1!$B$2:$B$13</c:f>
              <c:numCache>
                <c:formatCode>_(* #,##0_);_(* \(#,##0\);_(* "-"??_);_(@_)</c:formatCode>
                <c:ptCount val="12"/>
                <c:pt idx="0">
                  <c:v>56</c:v>
                </c:pt>
                <c:pt idx="1">
                  <c:v>58</c:v>
                </c:pt>
                <c:pt idx="2">
                  <c:v>56</c:v>
                </c:pt>
                <c:pt idx="5">
                  <c:v>47</c:v>
                </c:pt>
                <c:pt idx="8" formatCode="0">
                  <c:v>40</c:v>
                </c:pt>
                <c:pt idx="11" formatCode="General">
                  <c:v>34</c:v>
                </c:pt>
              </c:numCache>
            </c:numRef>
          </c:val>
          <c:smooth val="0"/>
          <c:extLst>
            <c:ext xmlns:c16="http://schemas.microsoft.com/office/drawing/2014/chart" uri="{C3380CC4-5D6E-409C-BE32-E72D297353CC}">
              <c16:uniqueId val="{00000000-3810-4D4C-95BE-04551B927F68}"/>
            </c:ext>
          </c:extLst>
        </c:ser>
        <c:dLbls>
          <c:showLegendKey val="0"/>
          <c:showVal val="1"/>
          <c:showCatName val="0"/>
          <c:showSerName val="0"/>
          <c:showPercent val="0"/>
          <c:showBubbleSize val="0"/>
        </c:dLbls>
        <c:marker val="1"/>
        <c:smooth val="0"/>
        <c:axId val="-2144573608"/>
        <c:axId val="-2133249512"/>
      </c:lineChart>
      <c:catAx>
        <c:axId val="-2144573608"/>
        <c:scaling>
          <c:orientation val="minMax"/>
        </c:scaling>
        <c:delete val="0"/>
        <c:axPos val="b"/>
        <c:title>
          <c:tx>
            <c:rich>
              <a:bodyPr/>
              <a:lstStyle/>
              <a:p>
                <a:pPr>
                  <a:defRPr sz="1400"/>
                </a:pPr>
                <a:r>
                  <a:rPr lang="en-US" sz="1400"/>
                  <a:t>Week of Study</a:t>
                </a:r>
              </a:p>
            </c:rich>
          </c:tx>
          <c:layout>
            <c:manualLayout>
              <c:xMode val="edge"/>
              <c:yMode val="edge"/>
              <c:x val="0.48650153105861765"/>
              <c:y val="0.88267543859649122"/>
            </c:manualLayout>
          </c:layout>
          <c:overlay val="0"/>
        </c:title>
        <c:numFmt formatCode="General" sourceLinked="1"/>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133249512"/>
        <c:crosses val="autoZero"/>
        <c:auto val="1"/>
        <c:lblAlgn val="ctr"/>
        <c:lblOffset val="0"/>
        <c:noMultiLvlLbl val="0"/>
      </c:catAx>
      <c:valAx>
        <c:axId val="-2133249512"/>
        <c:scaling>
          <c:orientation val="minMax"/>
          <c:max val="80"/>
          <c:min val="0"/>
        </c:scaling>
        <c:delete val="0"/>
        <c:axPos val="l"/>
        <c:title>
          <c:tx>
            <c:rich>
              <a:bodyPr/>
              <a:lstStyle/>
              <a:p>
                <a:pPr>
                  <a:defRPr sz="1300"/>
                </a:pPr>
                <a:r>
                  <a:rPr lang="en-US" sz="1300" dirty="0"/>
                  <a:t>Tenofovir Diphosphate</a:t>
                </a:r>
                <a:r>
                  <a:rPr lang="en-US" sz="1300" baseline="0" dirty="0"/>
                  <a:t> </a:t>
                </a:r>
                <a:r>
                  <a:rPr lang="en-US" sz="1300" dirty="0"/>
                  <a:t>Level Greater than 700 </a:t>
                </a:r>
                <a:r>
                  <a:rPr lang="en-US" sz="1300" dirty="0" err="1"/>
                  <a:t>fmol</a:t>
                </a:r>
                <a:r>
                  <a:rPr lang="en-US" sz="1300" dirty="0"/>
                  <a:t>/punch*</a:t>
                </a:r>
              </a:p>
            </c:rich>
          </c:tx>
          <c:layout>
            <c:manualLayout>
              <c:xMode val="edge"/>
              <c:yMode val="edge"/>
              <c:x val="1.8310610479245652E-2"/>
              <c:y val="6.022528433945757E-2"/>
            </c:manualLayout>
          </c:layout>
          <c:overlay val="0"/>
          <c:spPr>
            <a:noFill/>
            <a:ln w="25400">
              <a:noFill/>
            </a:ln>
          </c:spPr>
        </c:title>
        <c:numFmt formatCode="General" sourceLinked="0"/>
        <c:majorTickMark val="out"/>
        <c:minorTickMark val="none"/>
        <c:tickLblPos val="nextTo"/>
        <c:spPr>
          <a:ln w="6350">
            <a:solidFill>
              <a:sysClr val="windowText" lastClr="000000"/>
            </a:solidFill>
          </a:ln>
        </c:spPr>
        <c:txPr>
          <a:bodyPr/>
          <a:lstStyle/>
          <a:p>
            <a:pPr>
              <a:defRPr sz="1200"/>
            </a:pPr>
            <a:endParaRPr lang="en-US"/>
          </a:p>
        </c:txPr>
        <c:crossAx val="-2144573608"/>
        <c:crosses val="autoZero"/>
        <c:crossBetween val="between"/>
        <c:majorUnit val="1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span"/>
    <c:showDLblsOverMax val="0"/>
  </c:chart>
  <c:spPr>
    <a:solidFill>
      <a:srgbClr val="FFFFFF"/>
    </a:solidFill>
    <a:ln w="38100" cap="flat" cmpd="sng" algn="ctr">
      <a:noFill/>
      <a:prstDash val="solid"/>
      <a:round/>
      <a:headEnd type="none" w="med" len="med"/>
      <a:tailEnd type="none" w="med" len="med"/>
    </a:ln>
    <a:effectLst/>
  </c:spPr>
  <c:txPr>
    <a:bodyPr/>
    <a:lstStyle/>
    <a:p>
      <a:pPr>
        <a:defRPr sz="18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89375" y="1"/>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67" name="Rectangle 3"/>
          <p:cNvSpPr>
            <a:spLocks noChangeArrowheads="1"/>
          </p:cNvSpPr>
          <p:nvPr/>
        </p:nvSpPr>
        <p:spPr bwMode="auto">
          <a:xfrm>
            <a:off x="3889375" y="11021022"/>
            <a:ext cx="2992438" cy="567928"/>
          </a:xfrm>
          <a:prstGeom prst="rect">
            <a:avLst/>
          </a:prstGeom>
          <a:noFill/>
          <a:ln w="12700">
            <a:noFill/>
            <a:miter lim="800000"/>
            <a:headEnd/>
            <a:tailEnd/>
          </a:ln>
        </p:spPr>
        <p:txBody>
          <a:bodyPr lIns="90488" tIns="44450" rIns="90488" bIns="44450" anchor="b">
            <a:prstTxWarp prst="textNoShape">
              <a:avLst/>
            </a:prstTxWarp>
          </a:bodyPr>
          <a:lstStyle/>
          <a:p>
            <a:pPr algn="r"/>
            <a:r>
              <a:rPr lang="en-US" sz="1200">
                <a:solidFill>
                  <a:srgbClr val="FFFFFF"/>
                </a:solidFill>
              </a:rPr>
              <a:t>1</a:t>
            </a:r>
          </a:p>
        </p:txBody>
      </p:sp>
      <p:sp>
        <p:nvSpPr>
          <p:cNvPr id="36868" name="Rectangle 4"/>
          <p:cNvSpPr>
            <a:spLocks noChangeArrowheads="1"/>
          </p:cNvSpPr>
          <p:nvPr/>
        </p:nvSpPr>
        <p:spPr bwMode="auto">
          <a:xfrm>
            <a:off x="0" y="11021022"/>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69" name="Rectangle 5"/>
          <p:cNvSpPr>
            <a:spLocks noChangeArrowheads="1"/>
          </p:cNvSpPr>
          <p:nvPr/>
        </p:nvSpPr>
        <p:spPr bwMode="auto">
          <a:xfrm>
            <a:off x="0" y="1"/>
            <a:ext cx="2992438" cy="567928"/>
          </a:xfrm>
          <a:prstGeom prst="rect">
            <a:avLst/>
          </a:prstGeom>
          <a:noFill/>
          <a:ln w="12700">
            <a:noFill/>
            <a:miter lim="800000"/>
            <a:headEnd/>
            <a:tailEnd/>
          </a:ln>
        </p:spPr>
        <p:txBody>
          <a:bodyPr>
            <a:prstTxWarp prst="textNoShape">
              <a:avLst/>
            </a:prstTxWarp>
          </a:bodyPr>
          <a:lstStyle/>
          <a:p>
            <a:endParaRPr lang="en-US"/>
          </a:p>
        </p:txBody>
      </p:sp>
      <p:sp>
        <p:nvSpPr>
          <p:cNvPr id="36870" name="Rectangle 6"/>
          <p:cNvSpPr>
            <a:spLocks noGrp="1" noRot="1" noChangeAspect="1" noChangeArrowheads="1"/>
          </p:cNvSpPr>
          <p:nvPr>
            <p:ph type="sldImg"/>
          </p:nvPr>
        </p:nvSpPr>
        <p:spPr>
          <a:xfrm>
            <a:off x="-336550" y="965200"/>
            <a:ext cx="7532688" cy="4238625"/>
          </a:xfrm>
          <a:solidFill>
            <a:srgbClr val="FFFFFF"/>
          </a:solidFill>
          <a:ln cap="flat"/>
        </p:spPr>
      </p:sp>
      <p:sp>
        <p:nvSpPr>
          <p:cNvPr id="36871" name="Rectangle 7"/>
          <p:cNvSpPr>
            <a:spLocks noGrp="1" noChangeArrowheads="1"/>
          </p:cNvSpPr>
          <p:nvPr>
            <p:ph type="body" idx="1"/>
          </p:nvPr>
        </p:nvSpPr>
        <p:spPr>
          <a:xfrm>
            <a:off x="896939" y="5509618"/>
            <a:ext cx="5013325" cy="5225653"/>
          </a:xfrm>
          <a:noFill/>
          <a:ln w="9525"/>
        </p:spPr>
        <p:txBody>
          <a:bodyPr/>
          <a:lstStyle/>
          <a:p>
            <a:endParaRPr lang="en-US" dirty="0">
              <a:latin typeface="Times New Roman" pitchFamily="31" charset="0"/>
              <a:ea typeface="ＭＳ Ｐゴシック" pitchFamily="31" charset="-128"/>
              <a:cs typeface="ＭＳ Ｐゴシック" pitchFamily="31" charset="-128"/>
            </a:endParaRPr>
          </a:p>
        </p:txBody>
      </p:sp>
    </p:spTree>
    <p:extLst>
      <p:ext uri="{BB962C8B-B14F-4D97-AF65-F5344CB8AC3E}">
        <p14:creationId xmlns:p14="http://schemas.microsoft.com/office/powerpoint/2010/main" val="4132525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0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dirty="0">
              <a:solidFill>
                <a:schemeClr val="bg1"/>
              </a:solidFill>
              <a:latin typeface="Arial" panose="020B0604020202020204" pitchFamily="34" charset="0"/>
              <a:cs typeface="Arial" panose="020B0604020202020204" pitchFamily="34" charset="0"/>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nSpc>
                <a:spcPts val="3000"/>
              </a:lnSpc>
            </a:pPr>
            <a:r>
              <a:rPr lang="en-US" sz="1800" b="0" dirty="0"/>
              <a:t>HIV PrEP for Young Men who Have Sex with Men (YMSM)</a:t>
            </a:r>
            <a:br>
              <a:rPr lang="en-US" sz="1800" b="0" dirty="0"/>
            </a:br>
            <a:r>
              <a:rPr lang="en-US" dirty="0">
                <a:solidFill>
                  <a:srgbClr val="001D48"/>
                </a:solidFill>
              </a:rPr>
              <a:t> </a:t>
            </a:r>
            <a:r>
              <a:rPr lang="en-US" dirty="0">
                <a:solidFill>
                  <a:srgbClr val="001D48"/>
                </a:solidFill>
                <a:cs typeface="Arial"/>
              </a:rPr>
              <a:t>ATN 110</a:t>
            </a:r>
            <a:endParaRPr lang="en-US" dirty="0">
              <a:solidFill>
                <a:srgbClr val="001D48"/>
              </a:solidFill>
            </a:endParaRPr>
          </a:p>
        </p:txBody>
      </p:sp>
    </p:spTree>
    <p:extLst>
      <p:ext uri="{BB962C8B-B14F-4D97-AF65-F5344CB8AC3E}">
        <p14:creationId xmlns:p14="http://schemas.microsoft.com/office/powerpoint/2010/main" val="258006971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1"/>
          <p:cNvSpPr>
            <a:spLocks noChangeShapeType="1"/>
          </p:cNvSpPr>
          <p:nvPr/>
        </p:nvSpPr>
        <p:spPr bwMode="auto">
          <a:xfrm rot="1169337" flipV="1">
            <a:off x="5792994" y="2793757"/>
            <a:ext cx="581466" cy="19983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8" name="Title 1"/>
          <p:cNvSpPr>
            <a:spLocks noGrp="1"/>
          </p:cNvSpPr>
          <p:nvPr>
            <p:ph type="title"/>
          </p:nvPr>
        </p:nvSpPr>
        <p:spPr/>
        <p:txBody>
          <a:bodyPr>
            <a:normAutofit/>
          </a:bodyPr>
          <a:lstStyle/>
          <a:p>
            <a:r>
              <a:rPr lang="en-US" sz="2000" dirty="0"/>
              <a:t>HIV PrEP for Young Men who Have Sex with Men</a:t>
            </a:r>
            <a:br>
              <a:rPr lang="en-US" sz="2000" dirty="0"/>
            </a:br>
            <a:r>
              <a:rPr lang="en-US" sz="2000" dirty="0"/>
              <a:t>ATN 110: Background</a:t>
            </a:r>
          </a:p>
        </p:txBody>
      </p:sp>
      <p:sp>
        <p:nvSpPr>
          <p:cNvPr id="3" name="Text Placeholder 2"/>
          <p:cNvSpPr>
            <a:spLocks noGrp="1"/>
          </p:cNvSpPr>
          <p:nvPr>
            <p:ph type="body" sz="quarter" idx="16"/>
          </p:nvPr>
        </p:nvSpPr>
        <p:spPr/>
        <p:txBody>
          <a:bodyPr/>
          <a:lstStyle/>
          <a:p>
            <a:r>
              <a:rPr lang="en-US" dirty="0"/>
              <a:t>Source: </a:t>
            </a:r>
            <a:r>
              <a:rPr lang="en-US" dirty="0" err="1"/>
              <a:t>Hosek</a:t>
            </a:r>
            <a:r>
              <a:rPr lang="en-US" dirty="0"/>
              <a:t> SG, et al. J </a:t>
            </a:r>
            <a:r>
              <a:rPr lang="en-US" dirty="0" err="1"/>
              <a:t>Acquir</a:t>
            </a:r>
            <a:r>
              <a:rPr lang="en-US" dirty="0"/>
              <a:t> Immune </a:t>
            </a:r>
            <a:r>
              <a:rPr lang="en-US" dirty="0" err="1"/>
              <a:t>Defic</a:t>
            </a:r>
            <a:r>
              <a:rPr lang="en-US" dirty="0"/>
              <a:t> </a:t>
            </a:r>
            <a:r>
              <a:rPr lang="en-US" dirty="0" err="1"/>
              <a:t>Syndr</a:t>
            </a:r>
            <a:r>
              <a:rPr lang="en-US" dirty="0"/>
              <a:t>. 2017;74:21-9.</a:t>
            </a:r>
          </a:p>
        </p:txBody>
      </p:sp>
      <p:sp>
        <p:nvSpPr>
          <p:cNvPr id="2" name="Content Placeholder 1"/>
          <p:cNvSpPr>
            <a:spLocks noGrp="1"/>
          </p:cNvSpPr>
          <p:nvPr>
            <p:ph sz="half" idx="2"/>
          </p:nvPr>
        </p:nvSpPr>
        <p:spPr>
          <a:xfrm>
            <a:off x="323849" y="1046392"/>
            <a:ext cx="5521474" cy="3713616"/>
          </a:xfrm>
        </p:spPr>
        <p:txBody>
          <a:bodyPr>
            <a:noAutofit/>
          </a:bodyPr>
          <a:lstStyle/>
          <a:p>
            <a:pPr>
              <a:lnSpc>
                <a:spcPts val="1700"/>
              </a:lnSpc>
            </a:pPr>
            <a:r>
              <a:rPr lang="en-US" sz="1400" b="1" dirty="0"/>
              <a:t>Background</a:t>
            </a:r>
            <a:r>
              <a:rPr lang="en-US" sz="1400" dirty="0"/>
              <a:t>: Open-label, single-arm, demonstration project and safety study of tenofovir DF-emtricitabine daily oral </a:t>
            </a:r>
            <a:r>
              <a:rPr lang="en-US" sz="1400" dirty="0" err="1"/>
              <a:t>PrEP</a:t>
            </a:r>
            <a:r>
              <a:rPr lang="en-US" sz="1400" dirty="0"/>
              <a:t> for young men who have sex with men, conducted in 12 US cities</a:t>
            </a:r>
          </a:p>
          <a:p>
            <a:pPr>
              <a:lnSpc>
                <a:spcPts val="1700"/>
              </a:lnSpc>
            </a:pPr>
            <a:r>
              <a:rPr lang="en-US" sz="1400" b="1" dirty="0"/>
              <a:t>Inclusion Criteria</a:t>
            </a:r>
            <a:endParaRPr lang="en-US" sz="1400" dirty="0"/>
          </a:p>
          <a:p>
            <a:pPr lvl="1">
              <a:lnSpc>
                <a:spcPts val="1700"/>
              </a:lnSpc>
            </a:pPr>
            <a:r>
              <a:rPr lang="en-US" sz="1400" dirty="0"/>
              <a:t>Age 18-22 years of age, born male, HIV-seronegative</a:t>
            </a:r>
          </a:p>
          <a:p>
            <a:pPr lvl="1">
              <a:lnSpc>
                <a:spcPts val="1700"/>
              </a:lnSpc>
            </a:pPr>
            <a:r>
              <a:rPr lang="en-US" sz="1400" dirty="0"/>
              <a:t>Reported HIV risk behavior (e.g., condomless anal intercourse, multiple sexual partners, bacterial STI)</a:t>
            </a:r>
          </a:p>
          <a:p>
            <a:pPr lvl="1">
              <a:lnSpc>
                <a:spcPts val="1700"/>
              </a:lnSpc>
            </a:pPr>
            <a:r>
              <a:rPr lang="en-US" sz="1400" dirty="0"/>
              <a:t>No history of unexplained bone fractures</a:t>
            </a:r>
          </a:p>
          <a:p>
            <a:pPr lvl="1">
              <a:lnSpc>
                <a:spcPts val="1700"/>
              </a:lnSpc>
            </a:pPr>
            <a:r>
              <a:rPr lang="en-US" sz="1400" dirty="0"/>
              <a:t>Negative hepatitis B surface antigen</a:t>
            </a:r>
          </a:p>
          <a:p>
            <a:pPr lvl="1">
              <a:lnSpc>
                <a:spcPts val="1700"/>
              </a:lnSpc>
            </a:pPr>
            <a:r>
              <a:rPr lang="en-US" sz="1400" dirty="0"/>
              <a:t>Creatinine clearance &gt; 75 mL/min </a:t>
            </a:r>
          </a:p>
          <a:p>
            <a:pPr>
              <a:lnSpc>
                <a:spcPts val="1700"/>
              </a:lnSpc>
            </a:pPr>
            <a:r>
              <a:rPr lang="en-US" sz="1400" b="1" dirty="0"/>
              <a:t>Intervention</a:t>
            </a:r>
            <a:endParaRPr lang="en-US" sz="1400" dirty="0"/>
          </a:p>
          <a:p>
            <a:pPr lvl="1">
              <a:lnSpc>
                <a:spcPts val="1700"/>
              </a:lnSpc>
            </a:pPr>
            <a:r>
              <a:rPr lang="en-US" sz="1400" dirty="0"/>
              <a:t>Tenofovir DF-emtricitabine: 1 pill daily </a:t>
            </a:r>
          </a:p>
          <a:p>
            <a:pPr lvl="1">
              <a:lnSpc>
                <a:spcPts val="1700"/>
              </a:lnSpc>
            </a:pPr>
            <a:r>
              <a:rPr lang="en-US" sz="1400" dirty="0"/>
              <a:t>All enrollees participated in one of two CDC-supported behavioral health interventions prior to starting </a:t>
            </a:r>
            <a:r>
              <a:rPr lang="en-US" sz="1400" dirty="0" err="1"/>
              <a:t>PrEP</a:t>
            </a:r>
            <a:endParaRPr lang="en-US" sz="1400" dirty="0"/>
          </a:p>
          <a:p>
            <a:pPr lvl="1">
              <a:lnSpc>
                <a:spcPts val="1700"/>
              </a:lnSpc>
            </a:pPr>
            <a:r>
              <a:rPr lang="en-US" sz="1400" dirty="0"/>
              <a:t>All received comprehensive prevention services at each visit*</a:t>
            </a:r>
          </a:p>
        </p:txBody>
      </p:sp>
      <p:sp>
        <p:nvSpPr>
          <p:cNvPr id="6" name="Rectangle 7">
            <a:extLst>
              <a:ext uri="{FF2B5EF4-FFF2-40B4-BE49-F238E27FC236}">
                <a16:creationId xmlns:a16="http://schemas.microsoft.com/office/drawing/2014/main" id="{D84ED7B9-FC7F-62A9-3BB8-99B7C168D23D}"/>
              </a:ext>
            </a:extLst>
          </p:cNvPr>
          <p:cNvSpPr>
            <a:spLocks noChangeArrowheads="1"/>
          </p:cNvSpPr>
          <p:nvPr/>
        </p:nvSpPr>
        <p:spPr bwMode="ltGray">
          <a:xfrm>
            <a:off x="6425642" y="2490471"/>
            <a:ext cx="2567618" cy="818384"/>
          </a:xfrm>
          <a:prstGeom prst="rect">
            <a:avLst/>
          </a:prstGeom>
          <a:solidFill>
            <a:srgbClr val="4477A6">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b="1" dirty="0">
                <a:solidFill>
                  <a:srgbClr val="000000"/>
                </a:solidFill>
                <a:latin typeface="Arial"/>
                <a:cs typeface="Arial"/>
              </a:rPr>
              <a:t>Tenofovir DF-Emtricitabine</a:t>
            </a:r>
          </a:p>
          <a:p>
            <a:pPr algn="ctr">
              <a:spcBef>
                <a:spcPts val="300"/>
              </a:spcBef>
            </a:pPr>
            <a:r>
              <a:rPr lang="en-US" sz="1000" dirty="0">
                <a:solidFill>
                  <a:srgbClr val="000000"/>
                </a:solidFill>
                <a:latin typeface="Arial"/>
                <a:cs typeface="Arial"/>
              </a:rPr>
              <a:t>(n = 200)</a:t>
            </a:r>
          </a:p>
        </p:txBody>
      </p:sp>
      <p:sp>
        <p:nvSpPr>
          <p:cNvPr id="7" name="Rectangle 25">
            <a:extLst>
              <a:ext uri="{FF2B5EF4-FFF2-40B4-BE49-F238E27FC236}">
                <a16:creationId xmlns:a16="http://schemas.microsoft.com/office/drawing/2014/main" id="{F3AF7C45-EF4D-80E2-A043-EE86C5C0F18F}"/>
              </a:ext>
            </a:extLst>
          </p:cNvPr>
          <p:cNvSpPr>
            <a:spLocks noChangeArrowheads="1"/>
          </p:cNvSpPr>
          <p:nvPr/>
        </p:nvSpPr>
        <p:spPr bwMode="auto">
          <a:xfrm>
            <a:off x="6130353" y="4321077"/>
            <a:ext cx="2689798" cy="438931"/>
          </a:xfrm>
          <a:prstGeom prst="rect">
            <a:avLst/>
          </a:prstGeom>
          <a:solidFill>
            <a:srgbClr val="F2F2F2"/>
          </a:solidFill>
          <a:ln w="12700">
            <a:noFill/>
            <a:miter lim="800000"/>
            <a:headEnd/>
            <a:tailEnd/>
          </a:ln>
        </p:spPr>
        <p:txBody>
          <a:bodyPr lIns="274320" tIns="34073" rIns="69365" bIns="34073" anchor="ctr">
            <a:prstTxWarp prst="textNoShape">
              <a:avLst/>
            </a:prstTxWarp>
          </a:bodyPr>
          <a:lstStyle/>
          <a:p>
            <a:r>
              <a:rPr lang="en-US" sz="1050" dirty="0">
                <a:latin typeface="Arial"/>
                <a:cs typeface="Arial"/>
              </a:rPr>
              <a:t>*Risk reduction counseling, condoms, STI screening and treatment</a:t>
            </a:r>
          </a:p>
        </p:txBody>
      </p:sp>
    </p:spTree>
    <p:extLst>
      <p:ext uri="{BB962C8B-B14F-4D97-AF65-F5344CB8AC3E}">
        <p14:creationId xmlns:p14="http://schemas.microsoft.com/office/powerpoint/2010/main" val="300781989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0A3-E8E6-6966-D2F4-D129F5D99011}"/>
              </a:ext>
            </a:extLst>
          </p:cNvPr>
          <p:cNvSpPr>
            <a:spLocks noGrp="1"/>
          </p:cNvSpPr>
          <p:nvPr>
            <p:ph type="title"/>
          </p:nvPr>
        </p:nvSpPr>
        <p:spPr/>
        <p:txBody>
          <a:bodyPr>
            <a:normAutofit/>
          </a:bodyPr>
          <a:lstStyle/>
          <a:p>
            <a:r>
              <a:rPr lang="en-US" sz="2000" dirty="0"/>
              <a:t>HIV </a:t>
            </a:r>
            <a:r>
              <a:rPr lang="en-US" sz="2000" dirty="0" err="1"/>
              <a:t>PrEP</a:t>
            </a:r>
            <a:r>
              <a:rPr lang="en-US" sz="2000" dirty="0"/>
              <a:t> for Young Men who Have Sex with Men</a:t>
            </a:r>
            <a:br>
              <a:rPr lang="en-US" sz="2000" dirty="0"/>
            </a:br>
            <a:r>
              <a:rPr lang="en-US" sz="2000" dirty="0"/>
              <a:t>ATN 110: Baseline Characteristics</a:t>
            </a:r>
          </a:p>
        </p:txBody>
      </p:sp>
      <p:sp>
        <p:nvSpPr>
          <p:cNvPr id="3" name="Text Placeholder 2">
            <a:extLst>
              <a:ext uri="{FF2B5EF4-FFF2-40B4-BE49-F238E27FC236}">
                <a16:creationId xmlns:a16="http://schemas.microsoft.com/office/drawing/2014/main" id="{8AE82B84-0137-47C4-4FD6-5E58E19B8B82}"/>
              </a:ext>
            </a:extLst>
          </p:cNvPr>
          <p:cNvSpPr>
            <a:spLocks noGrp="1"/>
          </p:cNvSpPr>
          <p:nvPr>
            <p:ph type="body" sz="quarter" idx="16"/>
          </p:nvPr>
        </p:nvSpPr>
        <p:spPr/>
        <p:txBody>
          <a:bodyPr/>
          <a:lstStyle/>
          <a:p>
            <a:r>
              <a:rPr lang="en-US" dirty="0"/>
              <a:t>Source: </a:t>
            </a:r>
            <a:r>
              <a:rPr lang="en-US" dirty="0" err="1"/>
              <a:t>Hosek</a:t>
            </a:r>
            <a:r>
              <a:rPr lang="en-US" dirty="0"/>
              <a:t> SG, et al. J </a:t>
            </a:r>
            <a:r>
              <a:rPr lang="en-US" dirty="0" err="1"/>
              <a:t>Acquir</a:t>
            </a:r>
            <a:r>
              <a:rPr lang="en-US" dirty="0"/>
              <a:t> Immune </a:t>
            </a:r>
            <a:r>
              <a:rPr lang="en-US" dirty="0" err="1"/>
              <a:t>Defic</a:t>
            </a:r>
            <a:r>
              <a:rPr lang="en-US" dirty="0"/>
              <a:t> </a:t>
            </a:r>
            <a:r>
              <a:rPr lang="en-US" dirty="0" err="1"/>
              <a:t>Syndr</a:t>
            </a:r>
            <a:r>
              <a:rPr lang="en-US" dirty="0"/>
              <a:t>. 2017;74:21-9.</a:t>
            </a:r>
          </a:p>
        </p:txBody>
      </p:sp>
      <p:graphicFrame>
        <p:nvGraphicFramePr>
          <p:cNvPr id="9" name="Group 65">
            <a:extLst>
              <a:ext uri="{FF2B5EF4-FFF2-40B4-BE49-F238E27FC236}">
                <a16:creationId xmlns:a16="http://schemas.microsoft.com/office/drawing/2014/main" id="{2FFD595C-9308-CC56-BF1E-D0E4EDDBC7C2}"/>
              </a:ext>
            </a:extLst>
          </p:cNvPr>
          <p:cNvGraphicFramePr>
            <a:graphicFrameLocks noGrp="1"/>
          </p:cNvGraphicFramePr>
          <p:nvPr>
            <p:extLst>
              <p:ext uri="{D42A27DB-BD31-4B8C-83A1-F6EECF244321}">
                <p14:modId xmlns:p14="http://schemas.microsoft.com/office/powerpoint/2010/main" val="3520614535"/>
              </p:ext>
            </p:extLst>
          </p:nvPr>
        </p:nvGraphicFramePr>
        <p:xfrm>
          <a:off x="789356" y="1017107"/>
          <a:ext cx="7573809" cy="3657598"/>
        </p:xfrm>
        <a:graphic>
          <a:graphicData uri="http://schemas.openxmlformats.org/drawingml/2006/table">
            <a:tbl>
              <a:tblPr>
                <a:effectLst/>
              </a:tblPr>
              <a:tblGrid>
                <a:gridCol w="4399095">
                  <a:extLst>
                    <a:ext uri="{9D8B030D-6E8A-4147-A177-3AD203B41FA5}">
                      <a16:colId xmlns:a16="http://schemas.microsoft.com/office/drawing/2014/main" val="20000"/>
                    </a:ext>
                  </a:extLst>
                </a:gridCol>
                <a:gridCol w="3174714">
                  <a:extLst>
                    <a:ext uri="{9D8B030D-6E8A-4147-A177-3AD203B41FA5}">
                      <a16:colId xmlns:a16="http://schemas.microsoft.com/office/drawing/2014/main" val="20001"/>
                    </a:ext>
                  </a:extLst>
                </a:gridCol>
              </a:tblGrid>
              <a:tr h="483988">
                <a:tc>
                  <a:txBody>
                    <a:bodyPr/>
                    <a:lstStyle/>
                    <a:p>
                      <a:pPr marL="91440" indent="0" algn="l"/>
                      <a:r>
                        <a:rPr kumimoji="0" lang="en-US" sz="13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ATN 110: Baseline Characteristics</a:t>
                      </a:r>
                    </a:p>
                  </a:txBody>
                  <a:tcPr marL="49322"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tx1"/>
                    </a:solidFill>
                  </a:tcPr>
                </a:tc>
                <a:tc>
                  <a:txBody>
                    <a:bodyPr/>
                    <a:lstStyle/>
                    <a:p>
                      <a:pPr marL="0" indent="0" algn="ctr"/>
                      <a:r>
                        <a:rPr kumimoji="0" lang="en-US" sz="14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Overall</a:t>
                      </a:r>
                    </a:p>
                    <a:p>
                      <a:pPr marL="0" indent="0" algn="ctr"/>
                      <a:r>
                        <a:rPr kumimoji="0" lang="en-US" sz="10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200)</a:t>
                      </a:r>
                    </a:p>
                  </a:txBody>
                  <a:tcPr marL="49322" marR="49322" marT="24653" marB="24653" anchor="ct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4D7E98"/>
                    </a:solidFill>
                  </a:tcPr>
                </a:tc>
                <a:extLst>
                  <a:ext uri="{0D108BD9-81ED-4DB2-BD59-A6C34878D82A}">
                    <a16:rowId xmlns:a16="http://schemas.microsoft.com/office/drawing/2014/main" val="10001"/>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Mean age, years</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20.2</a:t>
                      </a:r>
                    </a:p>
                  </a:txBody>
                  <a:tcPr marL="49322" marR="49322" marT="24653" marB="24653" anchor="ctr" horzOverflow="overflow">
                    <a:lnL w="9525"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10003"/>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Black/African American,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93 (46.5)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extLst>
                  <a:ext uri="{0D108BD9-81ED-4DB2-BD59-A6C34878D82A}">
                    <a16:rowId xmlns:a16="http://schemas.microsoft.com/office/drawing/2014/main" val="10004"/>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Asian/Pacific Islander,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 (1.0)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3976758852"/>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White/non-Hispanic,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342900" marR="0" lvl="1" indent="-279400" algn="ctr" defTabSz="914400" rtl="0" eaLnBrk="1" fontAlgn="auto" latinLnBrk="0" hangingPunct="1">
                        <a:lnSpc>
                          <a:spcPct val="100000"/>
                        </a:lnSpc>
                        <a:spcBef>
                          <a:spcPts val="40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42 (21.0)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extLst>
                  <a:ext uri="{0D108BD9-81ED-4DB2-BD59-A6C34878D82A}">
                    <a16:rowId xmlns:a16="http://schemas.microsoft.com/office/drawing/2014/main" val="10005"/>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u="none" kern="1200" spc="-30" dirty="0">
                          <a:solidFill>
                            <a:srgbClr val="000000"/>
                          </a:solidFill>
                          <a:latin typeface="Arial" panose="020B0604020202020204" pitchFamily="34" charset="0"/>
                          <a:ea typeface="+mn-ea"/>
                          <a:cs typeface="Arial" panose="020B0604020202020204" pitchFamily="34" charset="0"/>
                        </a:rPr>
                        <a:t>White/Hispanic, n (%)</a:t>
                      </a:r>
                      <a:endParaRPr lang="en-US" sz="1300" kern="1200" spc="-30" dirty="0">
                        <a:solidFill>
                          <a:srgbClr val="000000"/>
                        </a:solidFill>
                        <a:latin typeface="Arial" panose="020B0604020202020204" pitchFamily="34" charset="0"/>
                        <a:ea typeface="+mn-ea"/>
                        <a:cs typeface="Arial" panose="020B0604020202020204" pitchFamily="34" charset="0"/>
                      </a:endParaRP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21 (10.5)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10007"/>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Other/mixed race, 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marR="0" lvl="1" indent="-279400" algn="ctr" defTabSz="914400" rtl="0" eaLnBrk="1" fontAlgn="auto" latinLnBrk="0" hangingPunct="1">
                        <a:lnSpc>
                          <a:spcPct val="100000"/>
                        </a:lnSpc>
                        <a:spcBef>
                          <a:spcPts val="0"/>
                        </a:spcBef>
                        <a:spcAft>
                          <a:spcPts val="0"/>
                        </a:spcAft>
                        <a:buClr>
                          <a:schemeClr val="bg2"/>
                        </a:buClr>
                        <a:buSzTx/>
                        <a:buFont typeface="Arial"/>
                        <a:buNone/>
                        <a:tabLst/>
                        <a:defRPr/>
                      </a:pPr>
                      <a:r>
                        <a:rPr kumimoji="0" lang="en-US" sz="13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42 (21.0)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extLst>
                  <a:ext uri="{0D108BD9-81ED-4DB2-BD59-A6C34878D82A}">
                    <a16:rowId xmlns:a16="http://schemas.microsoft.com/office/drawing/2014/main" val="10008"/>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Condomless sex during past month,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80.8%</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10009"/>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Condomless receptive anal intercourse with last partner,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58.0%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35000"/>
                      </a:srgbClr>
                    </a:solidFill>
                  </a:tcPr>
                </a:tc>
                <a:extLst>
                  <a:ext uri="{0D108BD9-81ED-4DB2-BD59-A6C34878D82A}">
                    <a16:rowId xmlns:a16="http://schemas.microsoft.com/office/drawing/2014/main" val="1675627450"/>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Any positive STI test,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22.0%</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3915442810"/>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Ever kicked out of house due to sexual orientation,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5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17.2%</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A5C6">
                        <a:alpha val="35000"/>
                      </a:srgbClr>
                    </a:solidFill>
                  </a:tcPr>
                </a:tc>
                <a:extLst>
                  <a:ext uri="{0D108BD9-81ED-4DB2-BD59-A6C34878D82A}">
                    <a16:rowId xmlns:a16="http://schemas.microsoft.com/office/drawing/2014/main" val="1742303583"/>
                  </a:ext>
                </a:extLst>
              </a:tr>
              <a:tr h="288510">
                <a:tc>
                  <a:txBody>
                    <a:bodyPr/>
                    <a:lstStyle/>
                    <a:p>
                      <a:pPr marL="58738" marR="0" lvl="1" indent="0" algn="l" defTabSz="914400" rtl="0" eaLnBrk="1" fontAlgn="auto" latinLnBrk="0" hangingPunct="1">
                        <a:lnSpc>
                          <a:spcPct val="100000"/>
                        </a:lnSpc>
                        <a:spcBef>
                          <a:spcPts val="0"/>
                        </a:spcBef>
                        <a:spcAft>
                          <a:spcPts val="0"/>
                        </a:spcAft>
                        <a:buClr>
                          <a:schemeClr val="bg2"/>
                        </a:buClr>
                        <a:buSzTx/>
                        <a:buFontTx/>
                        <a:buNone/>
                        <a:tabLst/>
                        <a:defRPr/>
                      </a:pPr>
                      <a:r>
                        <a:rPr lang="en-US" sz="1300" kern="1200" spc="-30" dirty="0">
                          <a:solidFill>
                            <a:srgbClr val="000000"/>
                          </a:solidFill>
                          <a:latin typeface="Arial" panose="020B0604020202020204" pitchFamily="34" charset="0"/>
                          <a:ea typeface="+mn-ea"/>
                          <a:cs typeface="Arial" panose="020B0604020202020204" pitchFamily="34" charset="0"/>
                        </a:rPr>
                        <a:t>Ever spent at least one night in homeless shelter, %</a:t>
                      </a:r>
                    </a:p>
                  </a:txBody>
                  <a:tcPr marL="68580" marR="49322" marT="24653" marB="24653" anchor="ct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0000"/>
                      </a:schemeClr>
                    </a:solidFill>
                  </a:tcPr>
                </a:tc>
                <a:tc>
                  <a:txBody>
                    <a:bodyPr/>
                    <a:lstStyle/>
                    <a:p>
                      <a:pPr marL="0" algn="ctr">
                        <a:spcBef>
                          <a:spcPts val="0"/>
                        </a:spcBef>
                      </a:pPr>
                      <a:r>
                        <a:rPr lang="en-US" sz="1300" dirty="0">
                          <a:latin typeface="Arial" panose="020B0604020202020204" pitchFamily="34" charset="0"/>
                          <a:cs typeface="Arial" panose="020B0604020202020204" pitchFamily="34" charset="0"/>
                        </a:rPr>
                        <a:t>15.5%</a:t>
                      </a:r>
                    </a:p>
                  </a:txBody>
                  <a:tcPr marL="49322" marR="49322" marT="24653" marB="24653" anchor="ctr"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A5C6">
                        <a:alpha val="20000"/>
                      </a:srgbClr>
                    </a:solidFill>
                  </a:tcPr>
                </a:tc>
                <a:extLst>
                  <a:ext uri="{0D108BD9-81ED-4DB2-BD59-A6C34878D82A}">
                    <a16:rowId xmlns:a16="http://schemas.microsoft.com/office/drawing/2014/main" val="375340630"/>
                  </a:ext>
                </a:extLst>
              </a:tr>
            </a:tbl>
          </a:graphicData>
        </a:graphic>
      </p:graphicFrame>
    </p:spTree>
    <p:extLst>
      <p:ext uri="{BB962C8B-B14F-4D97-AF65-F5344CB8AC3E}">
        <p14:creationId xmlns:p14="http://schemas.microsoft.com/office/powerpoint/2010/main" val="150830429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360599145"/>
              </p:ext>
            </p:extLst>
          </p:nvPr>
        </p:nvGraphicFramePr>
        <p:xfrm>
          <a:off x="457200" y="1085849"/>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2"/>
          <p:cNvSpPr>
            <a:spLocks noGrp="1"/>
          </p:cNvSpPr>
          <p:nvPr>
            <p:ph type="title"/>
          </p:nvPr>
        </p:nvSpPr>
        <p:spPr/>
        <p:txBody>
          <a:bodyPr anchor="ctr">
            <a:normAutofit/>
          </a:bodyPr>
          <a:lstStyle/>
          <a:p>
            <a:pPr lvl="0"/>
            <a:r>
              <a:rPr lang="en-US" sz="2000" dirty="0"/>
              <a:t>HIV PrEP for Young Men who Have Sex with Men</a:t>
            </a:r>
            <a:br>
              <a:rPr lang="en-US" sz="2000" dirty="0"/>
            </a:br>
            <a:r>
              <a:rPr lang="en-US" sz="2000" dirty="0"/>
              <a:t>ATN 110: Adherence Based on Dried Blood Spot Drug Levels </a:t>
            </a:r>
          </a:p>
        </p:txBody>
      </p:sp>
      <p:sp>
        <p:nvSpPr>
          <p:cNvPr id="21" name="Text Placeholder 20"/>
          <p:cNvSpPr>
            <a:spLocks noGrp="1"/>
          </p:cNvSpPr>
          <p:nvPr>
            <p:ph type="body" sz="quarter" idx="14"/>
          </p:nvPr>
        </p:nvSpPr>
        <p:spPr/>
        <p:txBody>
          <a:bodyPr/>
          <a:lstStyle/>
          <a:p>
            <a:r>
              <a:rPr lang="en-US" dirty="0"/>
              <a:t>Source: </a:t>
            </a:r>
            <a:r>
              <a:rPr lang="en-US" dirty="0" err="1"/>
              <a:t>Hosek</a:t>
            </a:r>
            <a:r>
              <a:rPr lang="en-US" dirty="0"/>
              <a:t> SG, et al. J </a:t>
            </a:r>
            <a:r>
              <a:rPr lang="en-US" dirty="0" err="1"/>
              <a:t>Acquir</a:t>
            </a:r>
            <a:r>
              <a:rPr lang="en-US" dirty="0"/>
              <a:t> Immune </a:t>
            </a:r>
            <a:r>
              <a:rPr lang="en-US" dirty="0" err="1"/>
              <a:t>Defic</a:t>
            </a:r>
            <a:r>
              <a:rPr lang="en-US" dirty="0"/>
              <a:t> </a:t>
            </a:r>
            <a:r>
              <a:rPr lang="en-US" dirty="0" err="1"/>
              <a:t>Syndr</a:t>
            </a:r>
            <a:r>
              <a:rPr lang="en-US" dirty="0"/>
              <a:t>. 2017;74:21-9.</a:t>
            </a:r>
          </a:p>
        </p:txBody>
      </p:sp>
      <p:sp>
        <p:nvSpPr>
          <p:cNvPr id="6" name="Rectangle 25">
            <a:extLst>
              <a:ext uri="{FF2B5EF4-FFF2-40B4-BE49-F238E27FC236}">
                <a16:creationId xmlns:a16="http://schemas.microsoft.com/office/drawing/2014/main" id="{7AB0CAB4-05CB-41E7-10B4-0DFC83C999E2}"/>
              </a:ext>
            </a:extLst>
          </p:cNvPr>
          <p:cNvSpPr>
            <a:spLocks noChangeArrowheads="1"/>
          </p:cNvSpPr>
          <p:nvPr/>
        </p:nvSpPr>
        <p:spPr bwMode="auto">
          <a:xfrm>
            <a:off x="1566406" y="4497919"/>
            <a:ext cx="6990998" cy="240029"/>
          </a:xfrm>
          <a:prstGeom prst="rect">
            <a:avLst/>
          </a:prstGeom>
          <a:solidFill>
            <a:srgbClr val="F2F2F2"/>
          </a:solidFill>
          <a:ln w="12700">
            <a:noFill/>
            <a:miter lim="800000"/>
            <a:headEnd/>
            <a:tailEnd/>
          </a:ln>
        </p:spPr>
        <p:txBody>
          <a:bodyPr lIns="274320" tIns="34073" rIns="69365" bIns="34073" anchor="ctr">
            <a:prstTxWarp prst="textNoShape">
              <a:avLst/>
            </a:prstTxWarp>
          </a:bodyPr>
          <a:lstStyle/>
          <a:p>
            <a:r>
              <a:rPr lang="en-US" sz="1050" dirty="0">
                <a:latin typeface="Arial"/>
                <a:cs typeface="Arial"/>
              </a:rPr>
              <a:t>*This tenofovir diphosphate level is equivalent to taking 4 pills per week.</a:t>
            </a:r>
          </a:p>
        </p:txBody>
      </p:sp>
    </p:spTree>
    <p:extLst>
      <p:ext uri="{BB962C8B-B14F-4D97-AF65-F5344CB8AC3E}">
        <p14:creationId xmlns:p14="http://schemas.microsoft.com/office/powerpoint/2010/main" val="189030342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000" dirty="0"/>
              <a:t>HIV PrEP for Young Men who Have Sex with Men</a:t>
            </a:r>
            <a:br>
              <a:rPr lang="en-US" sz="2000" dirty="0"/>
            </a:br>
            <a:r>
              <a:rPr lang="en-US" sz="2000" dirty="0"/>
              <a:t>ATN 110: Conclusions</a:t>
            </a:r>
          </a:p>
        </p:txBody>
      </p:sp>
      <p:sp>
        <p:nvSpPr>
          <p:cNvPr id="5" name="Text Placeholder 4"/>
          <p:cNvSpPr>
            <a:spLocks noGrp="1"/>
          </p:cNvSpPr>
          <p:nvPr>
            <p:ph type="body" sz="quarter" idx="16"/>
          </p:nvPr>
        </p:nvSpPr>
        <p:spPr/>
        <p:txBody>
          <a:bodyPr/>
          <a:lstStyle/>
          <a:p>
            <a:r>
              <a:rPr lang="en-US" dirty="0"/>
              <a:t>Source: </a:t>
            </a:r>
            <a:r>
              <a:rPr lang="en-US" dirty="0" err="1"/>
              <a:t>Hosek</a:t>
            </a:r>
            <a:r>
              <a:rPr lang="en-US" dirty="0"/>
              <a:t> SG, et al. J </a:t>
            </a:r>
            <a:r>
              <a:rPr lang="en-US" dirty="0" err="1"/>
              <a:t>Acquir</a:t>
            </a:r>
            <a:r>
              <a:rPr lang="en-US" dirty="0"/>
              <a:t> Immune </a:t>
            </a:r>
            <a:r>
              <a:rPr lang="en-US" dirty="0" err="1"/>
              <a:t>Defic</a:t>
            </a:r>
            <a:r>
              <a:rPr lang="en-US" dirty="0"/>
              <a:t> </a:t>
            </a:r>
            <a:r>
              <a:rPr lang="en-US" dirty="0" err="1"/>
              <a:t>Syndr</a:t>
            </a:r>
            <a:r>
              <a:rPr lang="en-US" dirty="0"/>
              <a:t>. 2017;74:21-9.</a:t>
            </a:r>
          </a:p>
        </p:txBody>
      </p:sp>
      <p:sp>
        <p:nvSpPr>
          <p:cNvPr id="2" name="Content Placeholder 1"/>
          <p:cNvSpPr>
            <a:spLocks noGrp="1"/>
          </p:cNvSpPr>
          <p:nvPr>
            <p:ph sz="half" idx="2"/>
          </p:nvPr>
        </p:nvSpPr>
        <p:spPr>
          <a:xfrm>
            <a:off x="-18288" y="1852922"/>
            <a:ext cx="9180576" cy="2005354"/>
          </a:xfrm>
        </p:spPr>
        <p:txBody>
          <a:bodyPr>
            <a:noAutofit/>
          </a:bodyPr>
          <a:lstStyle/>
          <a:p>
            <a:pPr>
              <a:lnSpc>
                <a:spcPts val="2800"/>
              </a:lnSpc>
            </a:pPr>
            <a:r>
              <a:rPr lang="en-US" sz="1800" b="1" dirty="0">
                <a:solidFill>
                  <a:srgbClr val="C00000"/>
                </a:solidFill>
                <a:latin typeface="Arial"/>
                <a:cs typeface="Arial"/>
              </a:rPr>
              <a:t>Conclusions</a:t>
            </a:r>
            <a:r>
              <a:rPr lang="en-US" sz="1800" dirty="0">
                <a:solidFill>
                  <a:schemeClr val="tx1"/>
                </a:solidFill>
                <a:latin typeface="Arial"/>
                <a:cs typeface="Arial"/>
              </a:rPr>
              <a:t>: “Acceptability of PrEP was high, and most participants achieved protective drug levels during monthly visits. As visit frequency decreased, so did adherence. YMSM in the United States may need PrEP access in youth-friendly settings with tailored adherence support and potentially augmented visit schedules</a:t>
            </a:r>
            <a:r>
              <a:rPr lang="en-US" sz="1800" dirty="0">
                <a:latin typeface="Arial"/>
                <a:cs typeface="Arial"/>
              </a:rPr>
              <a:t>.”</a:t>
            </a:r>
          </a:p>
        </p:txBody>
      </p:sp>
    </p:spTree>
    <p:extLst>
      <p:ext uri="{BB962C8B-B14F-4D97-AF65-F5344CB8AC3E}">
        <p14:creationId xmlns:p14="http://schemas.microsoft.com/office/powerpoint/2010/main" val="109905317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412682"/>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62399</TotalTime>
  <Words>481</Words>
  <Application>Microsoft Macintosh PowerPoint</Application>
  <PresentationFormat>On-screen Show (16:9)</PresentationFormat>
  <Paragraphs>53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Geneva</vt:lpstr>
      <vt:lpstr>Lucida Grande</vt:lpstr>
      <vt:lpstr>Times New Roman</vt:lpstr>
      <vt:lpstr>NCRC</vt:lpstr>
      <vt:lpstr>HIV PrEP for Young Men who Have Sex with Men (YMSM)  ATN 110</vt:lpstr>
      <vt:lpstr>HIV PrEP for Young Men who Have Sex with Men ATN 110: Background</vt:lpstr>
      <vt:lpstr>HIV PrEP for Young Men who Have Sex with Men ATN 110: Baseline Characteristics</vt:lpstr>
      <vt:lpstr>HIV PrEP for Young Men who Have Sex with Men ATN 110: Adherence Based on Dried Blood Spot Drug Levels </vt:lpstr>
      <vt:lpstr>HIV PrEP for Young Men who Have Sex with Men ATN 110: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2457</cp:revision>
  <cp:lastPrinted>2008-02-05T14:34:24Z</cp:lastPrinted>
  <dcterms:created xsi:type="dcterms:W3CDTF">2010-11-28T05:36:22Z</dcterms:created>
  <dcterms:modified xsi:type="dcterms:W3CDTF">2022-12-24T15:59:52Z</dcterms:modified>
</cp:coreProperties>
</file>