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37"/>
  </p:notesMasterIdLst>
  <p:handoutMasterIdLst>
    <p:handoutMasterId r:id="rId38"/>
  </p:handoutMasterIdLst>
  <p:sldIdLst>
    <p:sldId id="1140" r:id="rId5"/>
    <p:sldId id="1117" r:id="rId6"/>
    <p:sldId id="1607" r:id="rId7"/>
    <p:sldId id="1656" r:id="rId8"/>
    <p:sldId id="1657" r:id="rId9"/>
    <p:sldId id="1573" r:id="rId10"/>
    <p:sldId id="1562" r:id="rId11"/>
    <p:sldId id="1654" r:id="rId12"/>
    <p:sldId id="1566" r:id="rId13"/>
    <p:sldId id="1658" r:id="rId14"/>
    <p:sldId id="1564" r:id="rId15"/>
    <p:sldId id="1659" r:id="rId16"/>
    <p:sldId id="1104" r:id="rId17"/>
    <p:sldId id="1588" r:id="rId18"/>
    <p:sldId id="1660" r:id="rId19"/>
    <p:sldId id="1638" r:id="rId20"/>
    <p:sldId id="1589" r:id="rId21"/>
    <p:sldId id="1661" r:id="rId22"/>
    <p:sldId id="1662" r:id="rId23"/>
    <p:sldId id="1653" r:id="rId24"/>
    <p:sldId id="1571" r:id="rId25"/>
    <p:sldId id="1663" r:id="rId26"/>
    <p:sldId id="1583" r:id="rId27"/>
    <p:sldId id="1582" r:id="rId28"/>
    <p:sldId id="1670" r:id="rId29"/>
    <p:sldId id="1590" r:id="rId30"/>
    <p:sldId id="1664" r:id="rId31"/>
    <p:sldId id="1666" r:id="rId32"/>
    <p:sldId id="1665" r:id="rId33"/>
    <p:sldId id="1667" r:id="rId34"/>
    <p:sldId id="1669" r:id="rId35"/>
    <p:sldId id="1609" r:id="rId36"/>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H. Spach" initials="DHS" lastIdx="1" clrIdx="0">
    <p:extLst>
      <p:ext uri="{19B8F6BF-5375-455C-9EA6-DF929625EA0E}">
        <p15:presenceInfo xmlns:p15="http://schemas.microsoft.com/office/powerpoint/2012/main" userId="S::spach@uw.edu::fcbd4324-3f6d-45e2-8ec5-76a21d2e96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81"/>
    <a:srgbClr val="035491"/>
    <a:srgbClr val="85630A"/>
    <a:srgbClr val="856301"/>
    <a:srgbClr val="B7E49E"/>
    <a:srgbClr val="83BA48"/>
    <a:srgbClr val="5C8232"/>
    <a:srgbClr val="8E94C2"/>
    <a:srgbClr val="996889"/>
    <a:srgbClr val="00A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autoAdjust="0"/>
    <p:restoredTop sz="86818" autoAdjust="0"/>
  </p:normalViewPr>
  <p:slideViewPr>
    <p:cSldViewPr snapToGrid="0" showGuides="1">
      <p:cViewPr varScale="1">
        <p:scale>
          <a:sx n="151" d="100"/>
          <a:sy n="151" d="100"/>
        </p:scale>
        <p:origin x="864" y="1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221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061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314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970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365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865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318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1206707"/>
            <a:ext cx="8229600" cy="1005093"/>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2B47A-BED0-F7BB-1922-348849B1BFDA}"/>
              </a:ext>
            </a:extLst>
          </p:cNvPr>
          <p:cNvSpPr/>
          <p:nvPr userDrawn="1"/>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3947362879"/>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udy-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243D4E2-247F-A841-4463-2BB564117BAF}"/>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 name="Picture 2" descr="AETC_Program-color-outline-01.png">
            <a:extLst>
              <a:ext uri="{FF2B5EF4-FFF2-40B4-BE49-F238E27FC236}">
                <a16:creationId xmlns:a16="http://schemas.microsoft.com/office/drawing/2014/main" id="{5D6832C7-D92B-47BD-1429-DD6CDB056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4" name="Logo Stacked V2">
            <a:extLst>
              <a:ext uri="{FF2B5EF4-FFF2-40B4-BE49-F238E27FC236}">
                <a16:creationId xmlns:a16="http://schemas.microsoft.com/office/drawing/2014/main" id="{E959C999-8FB4-AC6B-D5F1-82358D2695CD}"/>
              </a:ext>
            </a:extLst>
          </p:cNvPr>
          <p:cNvGrpSpPr>
            <a:grpSpLocks noChangeAspect="1"/>
          </p:cNvGrpSpPr>
          <p:nvPr userDrawn="1"/>
        </p:nvGrpSpPr>
        <p:grpSpPr>
          <a:xfrm>
            <a:off x="3376350" y="3803044"/>
            <a:ext cx="2404630" cy="563949"/>
            <a:chOff x="680865" y="3439338"/>
            <a:chExt cx="4686473" cy="1068091"/>
          </a:xfrm>
        </p:grpSpPr>
        <p:pic>
          <p:nvPicPr>
            <p:cNvPr id="5" name="Logomark V2">
              <a:extLst>
                <a:ext uri="{FF2B5EF4-FFF2-40B4-BE49-F238E27FC236}">
                  <a16:creationId xmlns:a16="http://schemas.microsoft.com/office/drawing/2014/main" id="{43C9D2B4-9017-5503-AE0F-1E86B81DF0C9}"/>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6" name="Nat HIV Cur logo type stacked">
              <a:extLst>
                <a:ext uri="{FF2B5EF4-FFF2-40B4-BE49-F238E27FC236}">
                  <a16:creationId xmlns:a16="http://schemas.microsoft.com/office/drawing/2014/main" id="{79AAA010-074D-57A5-2BB7-34C0FCA9616E}"/>
                </a:ext>
              </a:extLst>
            </p:cNvPr>
            <p:cNvGrpSpPr>
              <a:grpSpLocks noChangeAspect="1"/>
            </p:cNvGrpSpPr>
            <p:nvPr/>
          </p:nvGrpSpPr>
          <p:grpSpPr bwMode="auto">
            <a:xfrm>
              <a:off x="1898650" y="3455065"/>
              <a:ext cx="3468688" cy="1036638"/>
              <a:chOff x="1196" y="1585"/>
              <a:chExt cx="2185" cy="653"/>
            </a:xfrm>
          </p:grpSpPr>
          <p:sp>
            <p:nvSpPr>
              <p:cNvPr id="7" name="Freeform 5">
                <a:extLst>
                  <a:ext uri="{FF2B5EF4-FFF2-40B4-BE49-F238E27FC236}">
                    <a16:creationId xmlns:a16="http://schemas.microsoft.com/office/drawing/2014/main" id="{8182A7FF-98ED-DF1C-B875-BA8707C5B1D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6">
                <a:extLst>
                  <a:ext uri="{FF2B5EF4-FFF2-40B4-BE49-F238E27FC236}">
                    <a16:creationId xmlns:a16="http://schemas.microsoft.com/office/drawing/2014/main" id="{51BB702F-C7BB-022F-D3DD-B7300F98D28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7">
                <a:extLst>
                  <a:ext uri="{FF2B5EF4-FFF2-40B4-BE49-F238E27FC236}">
                    <a16:creationId xmlns:a16="http://schemas.microsoft.com/office/drawing/2014/main" id="{160D58A7-1C8E-754F-11B3-317209D98BB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8">
                <a:extLst>
                  <a:ext uri="{FF2B5EF4-FFF2-40B4-BE49-F238E27FC236}">
                    <a16:creationId xmlns:a16="http://schemas.microsoft.com/office/drawing/2014/main" id="{05F728AC-929B-7959-5D26-16F988F695CA}"/>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9">
                <a:extLst>
                  <a:ext uri="{FF2B5EF4-FFF2-40B4-BE49-F238E27FC236}">
                    <a16:creationId xmlns:a16="http://schemas.microsoft.com/office/drawing/2014/main" id="{67A8028F-4BCD-8BC9-4C35-33901A9EAC6B}"/>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10">
                <a:extLst>
                  <a:ext uri="{FF2B5EF4-FFF2-40B4-BE49-F238E27FC236}">
                    <a16:creationId xmlns:a16="http://schemas.microsoft.com/office/drawing/2014/main" id="{7C366605-7D3A-6145-C758-96414DB5A36B}"/>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11">
                <a:extLst>
                  <a:ext uri="{FF2B5EF4-FFF2-40B4-BE49-F238E27FC236}">
                    <a16:creationId xmlns:a16="http://schemas.microsoft.com/office/drawing/2014/main" id="{673FEFD2-0F27-F487-8937-B93D3B911DD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12">
                <a:extLst>
                  <a:ext uri="{FF2B5EF4-FFF2-40B4-BE49-F238E27FC236}">
                    <a16:creationId xmlns:a16="http://schemas.microsoft.com/office/drawing/2014/main" id="{C0652405-AE64-AD97-2C31-DD6B88D6FD03}"/>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13">
                <a:extLst>
                  <a:ext uri="{FF2B5EF4-FFF2-40B4-BE49-F238E27FC236}">
                    <a16:creationId xmlns:a16="http://schemas.microsoft.com/office/drawing/2014/main" id="{904122CB-DEAE-50B3-4DD0-2862177BB70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4">
                <a:extLst>
                  <a:ext uri="{FF2B5EF4-FFF2-40B4-BE49-F238E27FC236}">
                    <a16:creationId xmlns:a16="http://schemas.microsoft.com/office/drawing/2014/main" id="{51E8BB0A-060B-7151-FC32-BDEEB2AA7C42}"/>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5">
                <a:extLst>
                  <a:ext uri="{FF2B5EF4-FFF2-40B4-BE49-F238E27FC236}">
                    <a16:creationId xmlns:a16="http://schemas.microsoft.com/office/drawing/2014/main" id="{6086CB45-4DCA-4D4A-2234-FA990D4154E4}"/>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16">
                <a:extLst>
                  <a:ext uri="{FF2B5EF4-FFF2-40B4-BE49-F238E27FC236}">
                    <a16:creationId xmlns:a16="http://schemas.microsoft.com/office/drawing/2014/main" id="{23FA88C8-1C10-FA7A-DE82-EA33F8B681B6}"/>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17">
                <a:extLst>
                  <a:ext uri="{FF2B5EF4-FFF2-40B4-BE49-F238E27FC236}">
                    <a16:creationId xmlns:a16="http://schemas.microsoft.com/office/drawing/2014/main" id="{70200634-2517-2950-A0AC-154544C9D204}"/>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18">
                <a:extLst>
                  <a:ext uri="{FF2B5EF4-FFF2-40B4-BE49-F238E27FC236}">
                    <a16:creationId xmlns:a16="http://schemas.microsoft.com/office/drawing/2014/main" id="{810BA6A1-5000-6DEF-8AD2-428E33BC2886}"/>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Freeform 19">
                <a:extLst>
                  <a:ext uri="{FF2B5EF4-FFF2-40B4-BE49-F238E27FC236}">
                    <a16:creationId xmlns:a16="http://schemas.microsoft.com/office/drawing/2014/main" id="{8B740DAC-70A5-CF31-12F2-6FF85AD4F534}"/>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20">
                <a:extLst>
                  <a:ext uri="{FF2B5EF4-FFF2-40B4-BE49-F238E27FC236}">
                    <a16:creationId xmlns:a16="http://schemas.microsoft.com/office/drawing/2014/main" id="{9FCBB043-E193-6211-319A-7309AE7DF43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21">
                <a:extLst>
                  <a:ext uri="{FF2B5EF4-FFF2-40B4-BE49-F238E27FC236}">
                    <a16:creationId xmlns:a16="http://schemas.microsoft.com/office/drawing/2014/main" id="{F3C3F979-0EC3-3CF1-09DD-6AD734105953}"/>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22">
                <a:extLst>
                  <a:ext uri="{FF2B5EF4-FFF2-40B4-BE49-F238E27FC236}">
                    <a16:creationId xmlns:a16="http://schemas.microsoft.com/office/drawing/2014/main" id="{5600BBB6-BA27-12F1-ABDD-CC07FB67DBAD}"/>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23">
                <a:extLst>
                  <a:ext uri="{FF2B5EF4-FFF2-40B4-BE49-F238E27FC236}">
                    <a16:creationId xmlns:a16="http://schemas.microsoft.com/office/drawing/2014/main" id="{EE116953-AA9E-A9EE-D665-0C86D832E912}"/>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4">
                <a:extLst>
                  <a:ext uri="{FF2B5EF4-FFF2-40B4-BE49-F238E27FC236}">
                    <a16:creationId xmlns:a16="http://schemas.microsoft.com/office/drawing/2014/main" id="{C89516CA-E1CD-B224-6660-921DBCCAA52B}"/>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5">
                <a:extLst>
                  <a:ext uri="{FF2B5EF4-FFF2-40B4-BE49-F238E27FC236}">
                    <a16:creationId xmlns:a16="http://schemas.microsoft.com/office/drawing/2014/main" id="{02FC9E30-5683-AB7A-73C9-E7B80C884DDA}"/>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29" name="Picture 28">
            <a:extLst>
              <a:ext uri="{FF2B5EF4-FFF2-40B4-BE49-F238E27FC236}">
                <a16:creationId xmlns:a16="http://schemas.microsoft.com/office/drawing/2014/main" id="{74EC2E85-89FD-DE91-69E2-837CC5ECE07C}"/>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3358114518"/>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Funding_Slide_2">
    <p:spTree>
      <p:nvGrpSpPr>
        <p:cNvPr id="1" name=""/>
        <p:cNvGrpSpPr/>
        <p:nvPr/>
      </p:nvGrpSpPr>
      <p:grpSpPr>
        <a:xfrm>
          <a:off x="0" y="0"/>
          <a:ext cx="0" cy="0"/>
          <a:chOff x="0" y="0"/>
          <a:chExt cx="0" cy="0"/>
        </a:xfrm>
      </p:grpSpPr>
      <p:pic>
        <p:nvPicPr>
          <p:cNvPr id="10" name="Picture 9"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Disclaimer</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a:lnSpc>
                <a:spcPts val="2400"/>
              </a:lnSpc>
            </a:pPr>
            <a:r>
              <a:rPr lang="en-US" sz="1800" dirty="0">
                <a:solidFill>
                  <a:schemeClr val="tx1"/>
                </a:solidFill>
                <a:latin typeface="Arial"/>
              </a:rPr>
              <a:t>Funding for this presentation was made possible by U1OHA32104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221278"/>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379549980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 id="2147483695" r:id="rId2"/>
    <p:sldLayoutId id="2147483696" r:id="rId3"/>
    <p:sldLayoutId id="2147483714" r:id="rId4"/>
    <p:sldLayoutId id="2147483699" r:id="rId5"/>
    <p:sldLayoutId id="2147483733" r:id="rId6"/>
    <p:sldLayoutId id="2147483700" r:id="rId7"/>
    <p:sldLayoutId id="2147483738" r:id="rId8"/>
    <p:sldLayoutId id="2147483740" r:id="rId9"/>
    <p:sldLayoutId id="2147483739" r:id="rId10"/>
    <p:sldLayoutId id="2147483698" r:id="rId11"/>
    <p:sldLayoutId id="2147483752" r:id="rId12"/>
    <p:sldLayoutId id="2147483755" r:id="rId13"/>
    <p:sldLayoutId id="2147483754" r:id="rId14"/>
    <p:sldLayoutId id="2147483756" r:id="rId15"/>
    <p:sldLayoutId id="2147483735" r:id="rId16"/>
    <p:sldLayoutId id="2147483707" r:id="rId17"/>
    <p:sldLayoutId id="2147483732" r:id="rId18"/>
    <p:sldLayoutId id="2147483727" r:id="rId19"/>
    <p:sldLayoutId id="2147483694" r:id="rId20"/>
    <p:sldLayoutId id="2147483703" r:id="rId21"/>
    <p:sldLayoutId id="2147483757" r:id="rId22"/>
    <p:sldLayoutId id="2147483759" r:id="rId23"/>
    <p:sldLayoutId id="2147483760"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20CA-E4F4-E14F-8AB8-A2C3792AC8E1}"/>
              </a:ext>
            </a:extLst>
          </p:cNvPr>
          <p:cNvSpPr>
            <a:spLocks noGrp="1"/>
          </p:cNvSpPr>
          <p:nvPr>
            <p:ph type="ctrTitle"/>
          </p:nvPr>
        </p:nvSpPr>
        <p:spPr/>
        <p:txBody>
          <a:bodyPr>
            <a:normAutofit/>
          </a:bodyPr>
          <a:lstStyle/>
          <a:p>
            <a:r>
              <a:rPr lang="en-US" sz="2600" dirty="0"/>
              <a:t>Immunizations for Persons with HIV: Recent Updates</a:t>
            </a:r>
          </a:p>
        </p:txBody>
      </p:sp>
      <p:sp>
        <p:nvSpPr>
          <p:cNvPr id="3" name="Text Placeholder 2">
            <a:extLst>
              <a:ext uri="{FF2B5EF4-FFF2-40B4-BE49-F238E27FC236}">
                <a16:creationId xmlns:a16="http://schemas.microsoft.com/office/drawing/2014/main" id="{307C179B-3B15-EC4B-84B3-CE0B57B790A8}"/>
              </a:ext>
            </a:extLst>
          </p:cNvPr>
          <p:cNvSpPr>
            <a:spLocks noGrp="1"/>
          </p:cNvSpPr>
          <p:nvPr>
            <p:ph type="body" sz="quarter" idx="14"/>
          </p:nvPr>
        </p:nvSpPr>
        <p:spPr/>
        <p:txBody>
          <a:bodyPr/>
          <a:lstStyle/>
          <a:p>
            <a:r>
              <a:rPr lang="en-US" dirty="0"/>
              <a:t>Last Updated: December 9, 2022</a:t>
            </a:r>
          </a:p>
        </p:txBody>
      </p:sp>
      <p:sp>
        <p:nvSpPr>
          <p:cNvPr id="4" name="Text Placeholder 3">
            <a:extLst>
              <a:ext uri="{FF2B5EF4-FFF2-40B4-BE49-F238E27FC236}">
                <a16:creationId xmlns:a16="http://schemas.microsoft.com/office/drawing/2014/main" id="{A5838460-C658-8A43-9241-D6B5E6D5D89B}"/>
              </a:ext>
            </a:extLst>
          </p:cNvPr>
          <p:cNvSpPr>
            <a:spLocks noGrp="1"/>
          </p:cNvSpPr>
          <p:nvPr>
            <p:ph type="body" sz="quarter" idx="18"/>
          </p:nvPr>
        </p:nvSpPr>
        <p:spPr/>
        <p:txBody>
          <a:bodyPr/>
          <a:lstStyle/>
          <a:p>
            <a:r>
              <a:rPr lang="en-US" sz="1600" dirty="0"/>
              <a:t>David H. Spach, MD</a:t>
            </a:r>
          </a:p>
          <a:p>
            <a:r>
              <a:rPr lang="en-US" sz="1600" dirty="0"/>
              <a:t>Editor-in-Chief, National HIV Curriculum</a:t>
            </a:r>
          </a:p>
          <a:p>
            <a:r>
              <a:rPr lang="en-US" sz="1600" dirty="0"/>
              <a:t>Professor of Medicine</a:t>
            </a:r>
          </a:p>
          <a:p>
            <a:r>
              <a:rPr lang="en-US" sz="1600" dirty="0"/>
              <a:t>Division of Allergy and Infectious Diseases</a:t>
            </a:r>
          </a:p>
          <a:p>
            <a:r>
              <a:rPr lang="en-US" sz="1600" dirty="0"/>
              <a:t>University of Washington	</a:t>
            </a:r>
          </a:p>
        </p:txBody>
      </p:sp>
    </p:spTree>
    <p:extLst>
      <p:ext uri="{BB962C8B-B14F-4D97-AF65-F5344CB8AC3E}">
        <p14:creationId xmlns:p14="http://schemas.microsoft.com/office/powerpoint/2010/main" val="691916715"/>
      </p:ext>
    </p:extLst>
  </p:cSld>
  <p:clrMapOvr>
    <a:masterClrMapping/>
  </p:clrMapOvr>
  <p:transition spd="slow" advTm="1851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lstStyle/>
          <a:p>
            <a:pPr>
              <a:lnSpc>
                <a:spcPts val="3000"/>
              </a:lnSpc>
            </a:pPr>
            <a:r>
              <a:rPr lang="en-US" dirty="0"/>
              <a:t>What do you do if you have already started the pneumococcal vaccine series with PCV13?</a:t>
            </a:r>
          </a:p>
        </p:txBody>
      </p:sp>
    </p:spTree>
    <p:extLst>
      <p:ext uri="{BB962C8B-B14F-4D97-AF65-F5344CB8AC3E}">
        <p14:creationId xmlns:p14="http://schemas.microsoft.com/office/powerpoint/2010/main" val="1134750376"/>
      </p:ext>
    </p:extLst>
  </p:cSld>
  <p:clrMapOvr>
    <a:masterClrMapping/>
  </p:clrMapOvr>
  <p:transition spd="slow" advTm="12928"/>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i="1" dirty="0"/>
              <a:t>Adult Opportunistic Infections Guidelines</a:t>
            </a:r>
            <a:br>
              <a:rPr lang="en-US" sz="2000" dirty="0"/>
            </a:br>
            <a:r>
              <a:rPr lang="en-US" sz="2000" dirty="0"/>
              <a:t>Pneumococcal Immunization in Adults with HIV</a:t>
            </a:r>
          </a:p>
        </p:txBody>
      </p:sp>
      <p:sp>
        <p:nvSpPr>
          <p:cNvPr id="4" name="Rounded Rectangle 3"/>
          <p:cNvSpPr/>
          <p:nvPr/>
        </p:nvSpPr>
        <p:spPr>
          <a:xfrm>
            <a:off x="2307416" y="2681606"/>
            <a:ext cx="955548" cy="342900"/>
          </a:xfrm>
          <a:prstGeom prst="round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PPSV23</a:t>
            </a:r>
          </a:p>
        </p:txBody>
      </p:sp>
      <p:sp>
        <p:nvSpPr>
          <p:cNvPr id="5" name="Rounded Rectangle 4"/>
          <p:cNvSpPr/>
          <p:nvPr/>
        </p:nvSpPr>
        <p:spPr>
          <a:xfrm>
            <a:off x="388626" y="2681606"/>
            <a:ext cx="955548" cy="342900"/>
          </a:xfrm>
          <a:prstGeom prst="roundRect">
            <a:avLst/>
          </a:prstGeom>
          <a:solidFill>
            <a:srgbClr val="96A85A"/>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PCV13</a:t>
            </a:r>
          </a:p>
        </p:txBody>
      </p:sp>
      <p:cxnSp>
        <p:nvCxnSpPr>
          <p:cNvPr id="6" name="Straight Arrow Connector 5"/>
          <p:cNvCxnSpPr>
            <a:cxnSpLocks/>
          </p:cNvCxnSpPr>
          <p:nvPr/>
        </p:nvCxnSpPr>
        <p:spPr>
          <a:xfrm>
            <a:off x="1369703" y="2853056"/>
            <a:ext cx="850032"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360888" y="2565276"/>
            <a:ext cx="875561" cy="276999"/>
          </a:xfrm>
          <a:prstGeom prst="rect">
            <a:avLst/>
          </a:prstGeom>
          <a:noFill/>
          <a:effectLst/>
        </p:spPr>
        <p:txBody>
          <a:bodyPr wrap="none" rtlCol="0">
            <a:spAutoFit/>
          </a:bodyPr>
          <a:lstStyle/>
          <a:p>
            <a:r>
              <a:rPr lang="en-US" sz="1200" dirty="0">
                <a:solidFill>
                  <a:srgbClr val="000000"/>
                </a:solidFill>
                <a:latin typeface="Arial" panose="020B0604020202020204" pitchFamily="34" charset="0"/>
                <a:cs typeface="Arial" panose="020B0604020202020204" pitchFamily="34" charset="0"/>
              </a:rPr>
              <a:t>≥ 8 weeks</a:t>
            </a:r>
          </a:p>
        </p:txBody>
      </p:sp>
      <p:cxnSp>
        <p:nvCxnSpPr>
          <p:cNvPr id="8" name="Straight Arrow Connector 7"/>
          <p:cNvCxnSpPr>
            <a:cxnSpLocks/>
          </p:cNvCxnSpPr>
          <p:nvPr/>
        </p:nvCxnSpPr>
        <p:spPr>
          <a:xfrm>
            <a:off x="3296829" y="2853056"/>
            <a:ext cx="148832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63109" y="2570702"/>
            <a:ext cx="816249" cy="276999"/>
          </a:xfrm>
          <a:prstGeom prst="rect">
            <a:avLst/>
          </a:prstGeom>
          <a:noFill/>
          <a:effectLst/>
        </p:spPr>
        <p:txBody>
          <a:bodyPr wrap="none" rtlCol="0">
            <a:spAutoFit/>
          </a:bodyPr>
          <a:lstStyle/>
          <a:p>
            <a:r>
              <a:rPr lang="en-US" sz="1200" dirty="0">
                <a:solidFill>
                  <a:srgbClr val="000000"/>
                </a:solidFill>
                <a:latin typeface="Arial" panose="020B0604020202020204" pitchFamily="34" charset="0"/>
                <a:cs typeface="Arial" panose="020B0604020202020204" pitchFamily="34" charset="0"/>
              </a:rPr>
              <a:t>≥ 5 years</a:t>
            </a:r>
          </a:p>
        </p:txBody>
      </p:sp>
      <p:sp>
        <p:nvSpPr>
          <p:cNvPr id="10" name="Rounded Rectangle 9"/>
          <p:cNvSpPr/>
          <p:nvPr/>
        </p:nvSpPr>
        <p:spPr>
          <a:xfrm>
            <a:off x="4816057" y="2681606"/>
            <a:ext cx="955548" cy="342900"/>
          </a:xfrm>
          <a:prstGeom prst="round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PPSV23</a:t>
            </a:r>
          </a:p>
        </p:txBody>
      </p:sp>
      <p:sp>
        <p:nvSpPr>
          <p:cNvPr id="16" name="Rounded Rectangle 15"/>
          <p:cNvSpPr/>
          <p:nvPr/>
        </p:nvSpPr>
        <p:spPr>
          <a:xfrm>
            <a:off x="7444570" y="2692259"/>
            <a:ext cx="955548" cy="342900"/>
          </a:xfrm>
          <a:prstGeom prst="round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PPSV23</a:t>
            </a:r>
          </a:p>
        </p:txBody>
      </p:sp>
      <p:sp>
        <p:nvSpPr>
          <p:cNvPr id="20" name="Rectangle 19"/>
          <p:cNvSpPr/>
          <p:nvPr/>
        </p:nvSpPr>
        <p:spPr>
          <a:xfrm>
            <a:off x="323851" y="1363558"/>
            <a:ext cx="8076268" cy="3657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pPr>
              <a:lnSpc>
                <a:spcPts val="1800"/>
              </a:lnSpc>
              <a:spcBef>
                <a:spcPts val="1500"/>
              </a:spcBef>
            </a:pPr>
            <a:r>
              <a:rPr lang="en-US" sz="1600" b="1" dirty="0">
                <a:solidFill>
                  <a:schemeClr val="tx1"/>
                </a:solidFill>
                <a:latin typeface="Arial" panose="020B0604020202020204" pitchFamily="34" charset="0"/>
                <a:cs typeface="Arial" panose="020B0604020202020204" pitchFamily="34" charset="0"/>
              </a:rPr>
              <a:t>Prior Receipt of PCV13 without Completing Vaccine Schedule*</a:t>
            </a:r>
          </a:p>
        </p:txBody>
      </p:sp>
      <p:sp>
        <p:nvSpPr>
          <p:cNvPr id="22" name="TextBox 21"/>
          <p:cNvSpPr txBox="1"/>
          <p:nvPr/>
        </p:nvSpPr>
        <p:spPr>
          <a:xfrm>
            <a:off x="7466257" y="1870289"/>
            <a:ext cx="912173" cy="365760"/>
          </a:xfrm>
          <a:prstGeom prst="rect">
            <a:avLst/>
          </a:prstGeom>
          <a:solidFill>
            <a:schemeClr val="bg1">
              <a:lumMod val="85000"/>
            </a:schemeClr>
          </a:solidFill>
          <a:effectLst/>
        </p:spPr>
        <p:txBody>
          <a:bodyPr wrap="none" rtlCol="0" anchor="ctr">
            <a:spAutoFit/>
          </a:bodyPr>
          <a:lstStyle/>
          <a:p>
            <a:pPr>
              <a:lnSpc>
                <a:spcPts val="1800"/>
              </a:lnSpc>
            </a:pPr>
            <a:r>
              <a:rPr lang="en-US" sz="1400" b="1" dirty="0">
                <a:latin typeface="Arial" panose="020B0604020202020204" pitchFamily="34" charset="0"/>
                <a:cs typeface="Arial" panose="020B0604020202020204" pitchFamily="34" charset="0"/>
              </a:rPr>
              <a:t>≥ Age 65</a:t>
            </a:r>
          </a:p>
        </p:txBody>
      </p:sp>
      <p:sp>
        <p:nvSpPr>
          <p:cNvPr id="50" name="Rectangle 49">
            <a:extLst>
              <a:ext uri="{FF2B5EF4-FFF2-40B4-BE49-F238E27FC236}">
                <a16:creationId xmlns:a16="http://schemas.microsoft.com/office/drawing/2014/main" id="{099A205A-5C0F-B142-BA1D-F0F8BFCB2028}"/>
              </a:ext>
            </a:extLst>
          </p:cNvPr>
          <p:cNvSpPr/>
          <p:nvPr/>
        </p:nvSpPr>
        <p:spPr>
          <a:xfrm>
            <a:off x="0" y="4775200"/>
            <a:ext cx="9144000"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id="{A4FEC94F-7C1D-AA42-BAE0-5E347E64C243}"/>
              </a:ext>
            </a:extLst>
          </p:cNvPr>
          <p:cNvSpPr>
            <a:spLocks noGrp="1"/>
          </p:cNvSpPr>
          <p:nvPr>
            <p:ph type="body" sz="quarter" idx="14"/>
          </p:nvPr>
        </p:nvSpPr>
        <p:spPr/>
        <p:txBody>
          <a:bodyPr/>
          <a:lstStyle/>
          <a:p>
            <a:r>
              <a:rPr lang="en-US" dirty="0"/>
              <a:t>Source: HHS. Opportunistic Infections Guidelines. September 7, 2022.</a:t>
            </a:r>
          </a:p>
        </p:txBody>
      </p:sp>
      <p:cxnSp>
        <p:nvCxnSpPr>
          <p:cNvPr id="55" name="Straight Arrow Connector 54">
            <a:extLst>
              <a:ext uri="{FF2B5EF4-FFF2-40B4-BE49-F238E27FC236}">
                <a16:creationId xmlns:a16="http://schemas.microsoft.com/office/drawing/2014/main" id="{D60003C7-2585-B348-A5DF-7A27E6266899}"/>
              </a:ext>
            </a:extLst>
          </p:cNvPr>
          <p:cNvCxnSpPr>
            <a:cxnSpLocks/>
          </p:cNvCxnSpPr>
          <p:nvPr/>
        </p:nvCxnSpPr>
        <p:spPr>
          <a:xfrm>
            <a:off x="5863926" y="2853056"/>
            <a:ext cx="148832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A6D09E1B-ACD1-D34B-8568-AA44104FB826}"/>
              </a:ext>
            </a:extLst>
          </p:cNvPr>
          <p:cNvSpPr txBox="1"/>
          <p:nvPr/>
        </p:nvSpPr>
        <p:spPr>
          <a:xfrm>
            <a:off x="6164071" y="2570702"/>
            <a:ext cx="816249" cy="276999"/>
          </a:xfrm>
          <a:prstGeom prst="rect">
            <a:avLst/>
          </a:prstGeom>
          <a:noFill/>
          <a:effectLst/>
        </p:spPr>
        <p:txBody>
          <a:bodyPr wrap="none" rtlCol="0">
            <a:spAutoFit/>
          </a:bodyPr>
          <a:lstStyle/>
          <a:p>
            <a:r>
              <a:rPr lang="en-US" sz="1200" dirty="0">
                <a:solidFill>
                  <a:srgbClr val="000000"/>
                </a:solidFill>
                <a:latin typeface="Arial" panose="020B0604020202020204" pitchFamily="34" charset="0"/>
                <a:cs typeface="Arial" panose="020B0604020202020204" pitchFamily="34" charset="0"/>
              </a:rPr>
              <a:t>≥ 5 years</a:t>
            </a:r>
          </a:p>
        </p:txBody>
      </p:sp>
      <p:sp>
        <p:nvSpPr>
          <p:cNvPr id="3" name="Right Arrow 2">
            <a:extLst>
              <a:ext uri="{FF2B5EF4-FFF2-40B4-BE49-F238E27FC236}">
                <a16:creationId xmlns:a16="http://schemas.microsoft.com/office/drawing/2014/main" id="{9F933063-040D-5CE9-4F24-04263F7FCD7A}"/>
              </a:ext>
            </a:extLst>
          </p:cNvPr>
          <p:cNvSpPr/>
          <p:nvPr/>
        </p:nvSpPr>
        <p:spPr>
          <a:xfrm>
            <a:off x="1185333" y="3158592"/>
            <a:ext cx="6386176" cy="539032"/>
          </a:xfrm>
          <a:prstGeom prst="rightArrow">
            <a:avLst>
              <a:gd name="adj1" fmla="val 64044"/>
              <a:gd name="adj2" fmla="val 66816"/>
            </a:avLst>
          </a:prstGeom>
          <a:gradFill flip="none" rotWithShape="1">
            <a:gsLst>
              <a:gs pos="10000">
                <a:srgbClr val="80D8F8">
                  <a:alpha val="74551"/>
                </a:srgbClr>
              </a:gs>
              <a:gs pos="0">
                <a:schemeClr val="bg1"/>
              </a:gs>
              <a:gs pos="28000">
                <a:srgbClr val="00B0F0"/>
              </a:gs>
              <a:gs pos="84000">
                <a:srgbClr val="009D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Complete Schedule</a:t>
            </a:r>
          </a:p>
        </p:txBody>
      </p:sp>
    </p:spTree>
    <p:extLst>
      <p:ext uri="{BB962C8B-B14F-4D97-AF65-F5344CB8AC3E}">
        <p14:creationId xmlns:p14="http://schemas.microsoft.com/office/powerpoint/2010/main" val="3110288543"/>
      </p:ext>
    </p:extLst>
  </p:cSld>
  <p:clrMapOvr>
    <a:masterClrMapping/>
  </p:clrMapOvr>
  <p:transition spd="slow" advTm="2870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4D6F-B0B1-DD81-626F-22C9924648B5}"/>
              </a:ext>
            </a:extLst>
          </p:cNvPr>
          <p:cNvSpPr>
            <a:spLocks noGrp="1"/>
          </p:cNvSpPr>
          <p:nvPr>
            <p:ph type="title"/>
          </p:nvPr>
        </p:nvSpPr>
        <p:spPr/>
        <p:txBody>
          <a:bodyPr/>
          <a:lstStyle/>
          <a:p>
            <a:r>
              <a:rPr lang="en-US" dirty="0"/>
              <a:t>Hepatitis B Immunization</a:t>
            </a:r>
          </a:p>
        </p:txBody>
      </p:sp>
    </p:spTree>
    <p:extLst>
      <p:ext uri="{BB962C8B-B14F-4D97-AF65-F5344CB8AC3E}">
        <p14:creationId xmlns:p14="http://schemas.microsoft.com/office/powerpoint/2010/main" val="1612188429"/>
      </p:ext>
    </p:extLst>
  </p:cSld>
  <p:clrMapOvr>
    <a:masterClrMapping/>
  </p:clrMapOvr>
  <p:transition spd="slow" advTm="30734"/>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AA54431-DD48-E386-024B-F2C2681A09C2}"/>
              </a:ext>
            </a:extLst>
          </p:cNvPr>
          <p:cNvSpPr/>
          <p:nvPr/>
        </p:nvSpPr>
        <p:spPr>
          <a:xfrm>
            <a:off x="545690" y="1243584"/>
            <a:ext cx="1747684" cy="1103455"/>
          </a:xfrm>
          <a:prstGeom prst="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FBDB2-4933-60B4-4571-4B8D42EF3AFE}"/>
              </a:ext>
            </a:extLst>
          </p:cNvPr>
          <p:cNvSpPr>
            <a:spLocks noGrp="1"/>
          </p:cNvSpPr>
          <p:nvPr>
            <p:ph type="title"/>
          </p:nvPr>
        </p:nvSpPr>
        <p:spPr/>
        <p:txBody>
          <a:bodyPr/>
          <a:lstStyle/>
          <a:p>
            <a:r>
              <a:rPr lang="en-US" dirty="0"/>
              <a:t>Hepatitis B Virus Surface Proteins </a:t>
            </a:r>
          </a:p>
        </p:txBody>
      </p:sp>
      <p:sp>
        <p:nvSpPr>
          <p:cNvPr id="3" name="Text Placeholder 2">
            <a:extLst>
              <a:ext uri="{FF2B5EF4-FFF2-40B4-BE49-F238E27FC236}">
                <a16:creationId xmlns:a16="http://schemas.microsoft.com/office/drawing/2014/main" id="{DF2E2D66-2059-D193-95EA-EFC415FADFB1}"/>
              </a:ext>
            </a:extLst>
          </p:cNvPr>
          <p:cNvSpPr>
            <a:spLocks noGrp="1"/>
          </p:cNvSpPr>
          <p:nvPr>
            <p:ph type="body" sz="quarter" idx="14"/>
          </p:nvPr>
        </p:nvSpPr>
        <p:spPr/>
        <p:txBody>
          <a:bodyPr/>
          <a:lstStyle/>
          <a:p>
            <a:r>
              <a:rPr lang="en-US" dirty="0"/>
              <a:t>Illustration: Peter E. Harrison, MPH and David H. Spach, MD</a:t>
            </a:r>
          </a:p>
        </p:txBody>
      </p:sp>
      <p:pic>
        <p:nvPicPr>
          <p:cNvPr id="7" name="Picture 6">
            <a:extLst>
              <a:ext uri="{FF2B5EF4-FFF2-40B4-BE49-F238E27FC236}">
                <a16:creationId xmlns:a16="http://schemas.microsoft.com/office/drawing/2014/main" id="{14AE5DE1-840F-38D9-5514-F5ED04491A22}"/>
              </a:ext>
            </a:extLst>
          </p:cNvPr>
          <p:cNvPicPr>
            <a:picLocks noChangeAspect="1"/>
          </p:cNvPicPr>
          <p:nvPr/>
        </p:nvPicPr>
        <p:blipFill>
          <a:blip r:embed="rId2"/>
          <a:stretch>
            <a:fillRect/>
          </a:stretch>
        </p:blipFill>
        <p:spPr>
          <a:xfrm>
            <a:off x="2901201" y="1243584"/>
            <a:ext cx="3341597" cy="3491484"/>
          </a:xfrm>
          <a:prstGeom prst="rect">
            <a:avLst/>
          </a:prstGeom>
        </p:spPr>
      </p:pic>
      <p:sp>
        <p:nvSpPr>
          <p:cNvPr id="12" name="Rectangle 11">
            <a:extLst>
              <a:ext uri="{FF2B5EF4-FFF2-40B4-BE49-F238E27FC236}">
                <a16:creationId xmlns:a16="http://schemas.microsoft.com/office/drawing/2014/main" id="{6E017184-BF45-62FD-4F83-7E2F77A114F6}"/>
              </a:ext>
            </a:extLst>
          </p:cNvPr>
          <p:cNvSpPr/>
          <p:nvPr/>
        </p:nvSpPr>
        <p:spPr>
          <a:xfrm>
            <a:off x="996533" y="1621313"/>
            <a:ext cx="1394173" cy="342900"/>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chemeClr val="tx1"/>
                </a:solidFill>
                <a:latin typeface="Arial" panose="020B0604020202020204" pitchFamily="34" charset="0"/>
                <a:cs typeface="Arial" panose="020B0604020202020204" pitchFamily="34" charset="0"/>
              </a:rPr>
              <a:t>preS2 antigen</a:t>
            </a:r>
          </a:p>
        </p:txBody>
      </p:sp>
      <p:sp>
        <p:nvSpPr>
          <p:cNvPr id="14" name="Rectangle 13">
            <a:extLst>
              <a:ext uri="{FF2B5EF4-FFF2-40B4-BE49-F238E27FC236}">
                <a16:creationId xmlns:a16="http://schemas.microsoft.com/office/drawing/2014/main" id="{60B9CA5D-A1C7-4FDA-E3A4-7BF715D507A6}"/>
              </a:ext>
            </a:extLst>
          </p:cNvPr>
          <p:cNvSpPr/>
          <p:nvPr/>
        </p:nvSpPr>
        <p:spPr>
          <a:xfrm>
            <a:off x="996533" y="1286641"/>
            <a:ext cx="1394173" cy="342900"/>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chemeClr val="tx1"/>
                </a:solidFill>
                <a:latin typeface="Arial" panose="020B0604020202020204" pitchFamily="34" charset="0"/>
                <a:cs typeface="Arial" panose="020B0604020202020204" pitchFamily="34" charset="0"/>
              </a:rPr>
              <a:t>preS1 antigen</a:t>
            </a:r>
          </a:p>
        </p:txBody>
      </p:sp>
      <p:sp>
        <p:nvSpPr>
          <p:cNvPr id="15" name="Rectangle 14">
            <a:extLst>
              <a:ext uri="{FF2B5EF4-FFF2-40B4-BE49-F238E27FC236}">
                <a16:creationId xmlns:a16="http://schemas.microsoft.com/office/drawing/2014/main" id="{FE29FB03-BEC9-652F-35E7-7537B252BC20}"/>
              </a:ext>
            </a:extLst>
          </p:cNvPr>
          <p:cNvSpPr/>
          <p:nvPr/>
        </p:nvSpPr>
        <p:spPr>
          <a:xfrm>
            <a:off x="996533" y="1955984"/>
            <a:ext cx="1394173" cy="342900"/>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chemeClr val="tx1"/>
                </a:solidFill>
                <a:latin typeface="Arial" panose="020B0604020202020204" pitchFamily="34" charset="0"/>
                <a:cs typeface="Arial" panose="020B0604020202020204" pitchFamily="34" charset="0"/>
              </a:rPr>
              <a:t>S antigen</a:t>
            </a:r>
          </a:p>
        </p:txBody>
      </p:sp>
      <p:sp>
        <p:nvSpPr>
          <p:cNvPr id="35" name="Oval 34">
            <a:extLst>
              <a:ext uri="{FF2B5EF4-FFF2-40B4-BE49-F238E27FC236}">
                <a16:creationId xmlns:a16="http://schemas.microsoft.com/office/drawing/2014/main" id="{E11A312B-D48E-6467-BB26-5EB795F21940}"/>
              </a:ext>
            </a:extLst>
          </p:cNvPr>
          <p:cNvSpPr/>
          <p:nvPr/>
        </p:nvSpPr>
        <p:spPr>
          <a:xfrm>
            <a:off x="708664" y="2009016"/>
            <a:ext cx="237744" cy="237744"/>
          </a:xfrm>
          <a:prstGeom prst="ellipse">
            <a:avLst/>
          </a:prstGeom>
          <a:solidFill>
            <a:srgbClr val="54B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AECAB07-ABED-5F7B-FDCA-0BEBE18B322C}"/>
              </a:ext>
            </a:extLst>
          </p:cNvPr>
          <p:cNvSpPr/>
          <p:nvPr/>
        </p:nvSpPr>
        <p:spPr>
          <a:xfrm>
            <a:off x="763528" y="1736172"/>
            <a:ext cx="128016" cy="128016"/>
          </a:xfrm>
          <a:prstGeom prst="ellipse">
            <a:avLst/>
          </a:prstGeom>
          <a:solidFill>
            <a:srgbClr val="7E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5787897-C3F8-EA21-B4CA-595649B20AA8}"/>
              </a:ext>
            </a:extLst>
          </p:cNvPr>
          <p:cNvSpPr/>
          <p:nvPr/>
        </p:nvSpPr>
        <p:spPr>
          <a:xfrm>
            <a:off x="736096" y="1411709"/>
            <a:ext cx="182880" cy="182880"/>
          </a:xfrm>
          <a:prstGeom prst="ellipse">
            <a:avLst/>
          </a:prstGeom>
          <a:solidFill>
            <a:srgbClr val="8E9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BDA0EA-5C2F-4A0B-9E9E-FDB9F59F5487}"/>
              </a:ext>
            </a:extLst>
          </p:cNvPr>
          <p:cNvSpPr/>
          <p:nvPr/>
        </p:nvSpPr>
        <p:spPr>
          <a:xfrm>
            <a:off x="6396490" y="2723305"/>
            <a:ext cx="1825803" cy="342900"/>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chemeClr val="tx1"/>
                </a:solidFill>
                <a:latin typeface="Arial" panose="020B0604020202020204" pitchFamily="34" charset="0"/>
                <a:cs typeface="Arial" panose="020B0604020202020204" pitchFamily="34" charset="0"/>
              </a:rPr>
              <a:t>HBV DNA</a:t>
            </a:r>
          </a:p>
        </p:txBody>
      </p:sp>
      <p:cxnSp>
        <p:nvCxnSpPr>
          <p:cNvPr id="13" name="Straight Connector 12">
            <a:extLst>
              <a:ext uri="{FF2B5EF4-FFF2-40B4-BE49-F238E27FC236}">
                <a16:creationId xmlns:a16="http://schemas.microsoft.com/office/drawing/2014/main" id="{EE8883F7-A77C-D55E-DF39-FADBA0BFFD03}"/>
              </a:ext>
            </a:extLst>
          </p:cNvPr>
          <p:cNvCxnSpPr/>
          <p:nvPr/>
        </p:nvCxnSpPr>
        <p:spPr>
          <a:xfrm flipV="1">
            <a:off x="5210185" y="2894755"/>
            <a:ext cx="12573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64FCFD-F880-0E6D-8CD4-48A14662D3F9}"/>
              </a:ext>
            </a:extLst>
          </p:cNvPr>
          <p:cNvCxnSpPr/>
          <p:nvPr/>
        </p:nvCxnSpPr>
        <p:spPr>
          <a:xfrm flipV="1">
            <a:off x="5400061" y="3260765"/>
            <a:ext cx="125730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5687B22-243D-C6BB-61DA-A38ADF429F7A}"/>
              </a:ext>
            </a:extLst>
          </p:cNvPr>
          <p:cNvSpPr/>
          <p:nvPr/>
        </p:nvSpPr>
        <p:spPr>
          <a:xfrm>
            <a:off x="6597608" y="3066205"/>
            <a:ext cx="1825803" cy="342900"/>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chemeClr val="tx1"/>
                </a:solidFill>
                <a:latin typeface="Arial" panose="020B0604020202020204" pitchFamily="34" charset="0"/>
                <a:cs typeface="Arial" panose="020B0604020202020204" pitchFamily="34" charset="0"/>
              </a:rPr>
              <a:t>core</a:t>
            </a:r>
          </a:p>
        </p:txBody>
      </p:sp>
      <p:sp>
        <p:nvSpPr>
          <p:cNvPr id="18" name="Oval 17">
            <a:extLst>
              <a:ext uri="{FF2B5EF4-FFF2-40B4-BE49-F238E27FC236}">
                <a16:creationId xmlns:a16="http://schemas.microsoft.com/office/drawing/2014/main" id="{B206AB67-1D7B-DAC3-58D6-CF40FA05512C}"/>
              </a:ext>
            </a:extLst>
          </p:cNvPr>
          <p:cNvSpPr/>
          <p:nvPr/>
        </p:nvSpPr>
        <p:spPr>
          <a:xfrm rot="2885325">
            <a:off x="5095486" y="2843392"/>
            <a:ext cx="106034" cy="152100"/>
          </a:xfrm>
          <a:prstGeom prst="ellipse">
            <a:avLst/>
          </a:prstGeom>
          <a:noFill/>
          <a:ln w="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482833"/>
      </p:ext>
    </p:extLst>
  </p:cSld>
  <p:clrMapOvr>
    <a:masterClrMapping/>
  </p:clrMapOvr>
  <p:transition spd="slow" advTm="2219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3F2F4C-34B9-B678-580E-86AD717B97F8}"/>
              </a:ext>
            </a:extLst>
          </p:cNvPr>
          <p:cNvSpPr/>
          <p:nvPr/>
        </p:nvSpPr>
        <p:spPr>
          <a:xfrm>
            <a:off x="226218" y="2096040"/>
            <a:ext cx="2822024" cy="2481402"/>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rHBsAg</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Recombivax</a:t>
            </a:r>
            <a:r>
              <a:rPr lang="en-US" sz="1600" i="1" dirty="0">
                <a:latin typeface="Arial" panose="020B0604020202020204" pitchFamily="34" charset="0"/>
                <a:cs typeface="Arial" panose="020B0604020202020204" pitchFamily="34" charset="0"/>
              </a:rPr>
              <a:t>-HB</a:t>
            </a:r>
            <a:r>
              <a:rPr lang="en-US"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rHBsAg</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Engerix</a:t>
            </a:r>
            <a:r>
              <a:rPr lang="en-US" sz="1600" i="1" dirty="0">
                <a:latin typeface="Arial" panose="020B0604020202020204" pitchFamily="34" charset="0"/>
                <a:cs typeface="Arial" panose="020B0604020202020204" pitchFamily="34" charset="0"/>
              </a:rPr>
              <a:t>-B</a:t>
            </a:r>
            <a:r>
              <a:rPr lang="en-US"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FCD1F5F-3027-52BB-0B71-77E9FB78E086}"/>
              </a:ext>
            </a:extLst>
          </p:cNvPr>
          <p:cNvSpPr/>
          <p:nvPr/>
        </p:nvSpPr>
        <p:spPr>
          <a:xfrm>
            <a:off x="6149582" y="2096040"/>
            <a:ext cx="2865096" cy="2481402"/>
          </a:xfrm>
          <a:prstGeom prst="rect">
            <a:avLst/>
          </a:prstGeom>
          <a:solidFill>
            <a:srgbClr val="701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3-AgHB (</a:t>
            </a:r>
            <a:r>
              <a:rPr lang="en-US" sz="1600" i="1" dirty="0" err="1">
                <a:latin typeface="Arial" panose="020B0604020202020204" pitchFamily="34" charset="0"/>
                <a:cs typeface="Arial" panose="020B0604020202020204" pitchFamily="34" charset="0"/>
              </a:rPr>
              <a:t>PreHevbrio</a:t>
            </a:r>
            <a:r>
              <a:rPr lang="en-US" sz="1600" dirty="0">
                <a:latin typeface="Arial" panose="020B0604020202020204" pitchFamily="34" charset="0"/>
                <a:cs typeface="Arial" panose="020B0604020202020204" pitchFamily="34" charset="0"/>
              </a:rPr>
              <a:t>)</a:t>
            </a:r>
          </a:p>
        </p:txBody>
      </p:sp>
      <p:sp>
        <p:nvSpPr>
          <p:cNvPr id="36" name="Rectangle 35">
            <a:extLst>
              <a:ext uri="{FF2B5EF4-FFF2-40B4-BE49-F238E27FC236}">
                <a16:creationId xmlns:a16="http://schemas.microsoft.com/office/drawing/2014/main" id="{87F29B80-7945-2E9C-3B35-4CA4DCECB2FD}"/>
              </a:ext>
            </a:extLst>
          </p:cNvPr>
          <p:cNvSpPr/>
          <p:nvPr/>
        </p:nvSpPr>
        <p:spPr>
          <a:xfrm>
            <a:off x="3167538" y="2096040"/>
            <a:ext cx="2822024" cy="24814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HBsAg-</a:t>
            </a:r>
            <a:r>
              <a:rPr lang="en-US" sz="1400" dirty="0">
                <a:latin typeface="Arial" panose="020B0604020202020204" pitchFamily="34" charset="0"/>
                <a:cs typeface="Arial" panose="020B0604020202020204" pitchFamily="34" charset="0"/>
              </a:rPr>
              <a:t>CpG1018</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Heplisav</a:t>
            </a:r>
            <a:r>
              <a:rPr lang="en-US" sz="1600" i="1" dirty="0">
                <a:latin typeface="Arial" panose="020B0604020202020204" pitchFamily="34" charset="0"/>
                <a:cs typeface="Arial" panose="020B0604020202020204" pitchFamily="34" charset="0"/>
              </a:rPr>
              <a:t>-B</a:t>
            </a:r>
            <a:r>
              <a:rPr lang="en-US" sz="1600" dirty="0">
                <a:latin typeface="Arial" panose="020B0604020202020204" pitchFamily="34" charset="0"/>
                <a:cs typeface="Arial" panose="020B0604020202020204" pitchFamily="34" charset="0"/>
              </a:rPr>
              <a:t>)</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C65D373-D117-6EED-7144-64C9E5740C4F}"/>
              </a:ext>
            </a:extLst>
          </p:cNvPr>
          <p:cNvSpPr/>
          <p:nvPr/>
        </p:nvSpPr>
        <p:spPr>
          <a:xfrm>
            <a:off x="226218" y="2118343"/>
            <a:ext cx="2822024" cy="14339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B942D5D-9554-093A-AE98-E5B36CE1C44B}"/>
              </a:ext>
            </a:extLst>
          </p:cNvPr>
          <p:cNvSpPr/>
          <p:nvPr/>
        </p:nvSpPr>
        <p:spPr>
          <a:xfrm>
            <a:off x="3170141" y="2118343"/>
            <a:ext cx="2822024" cy="14339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05174BF-79C8-8C35-0752-6AF6AD610F17}"/>
              </a:ext>
            </a:extLst>
          </p:cNvPr>
          <p:cNvSpPr/>
          <p:nvPr/>
        </p:nvSpPr>
        <p:spPr>
          <a:xfrm>
            <a:off x="6169819" y="2118343"/>
            <a:ext cx="2822024" cy="14339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091A8DC-9705-B7DA-C113-2DDE4D602C9D}"/>
              </a:ext>
            </a:extLst>
          </p:cNvPr>
          <p:cNvSpPr>
            <a:spLocks noGrp="1"/>
          </p:cNvSpPr>
          <p:nvPr>
            <p:ph type="title"/>
          </p:nvPr>
        </p:nvSpPr>
        <p:spPr/>
        <p:txBody>
          <a:bodyPr/>
          <a:lstStyle/>
          <a:p>
            <a:r>
              <a:rPr lang="en-US" dirty="0"/>
              <a:t>Recombinant Hepatitis B Vaccines</a:t>
            </a:r>
          </a:p>
        </p:txBody>
      </p:sp>
      <p:sp>
        <p:nvSpPr>
          <p:cNvPr id="3" name="Text Placeholder 2">
            <a:extLst>
              <a:ext uri="{FF2B5EF4-FFF2-40B4-BE49-F238E27FC236}">
                <a16:creationId xmlns:a16="http://schemas.microsoft.com/office/drawing/2014/main" id="{EB7423D9-A5D8-949A-E234-74C25B1C5A0C}"/>
              </a:ext>
            </a:extLst>
          </p:cNvPr>
          <p:cNvSpPr>
            <a:spLocks noGrp="1"/>
          </p:cNvSpPr>
          <p:nvPr>
            <p:ph type="body" sz="quarter" idx="14"/>
          </p:nvPr>
        </p:nvSpPr>
        <p:spPr/>
        <p:txBody>
          <a:bodyPr/>
          <a:lstStyle/>
          <a:p>
            <a:r>
              <a:rPr lang="en-US" sz="800" dirty="0"/>
              <a:t>Illustration: David H. Spach, MD</a:t>
            </a:r>
          </a:p>
        </p:txBody>
      </p:sp>
      <p:sp>
        <p:nvSpPr>
          <p:cNvPr id="6" name="Rectangle 5">
            <a:extLst>
              <a:ext uri="{FF2B5EF4-FFF2-40B4-BE49-F238E27FC236}">
                <a16:creationId xmlns:a16="http://schemas.microsoft.com/office/drawing/2014/main" id="{A7ABB6F7-2889-2AB9-F21B-1DD861FAA98C}"/>
              </a:ext>
            </a:extLst>
          </p:cNvPr>
          <p:cNvSpPr/>
          <p:nvPr/>
        </p:nvSpPr>
        <p:spPr>
          <a:xfrm>
            <a:off x="226218" y="1044877"/>
            <a:ext cx="2822024" cy="5380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Old (Single Antigen)</a:t>
            </a:r>
          </a:p>
        </p:txBody>
      </p:sp>
      <p:sp>
        <p:nvSpPr>
          <p:cNvPr id="7" name="Rectangle 6">
            <a:extLst>
              <a:ext uri="{FF2B5EF4-FFF2-40B4-BE49-F238E27FC236}">
                <a16:creationId xmlns:a16="http://schemas.microsoft.com/office/drawing/2014/main" id="{24727ECD-B72C-2D10-00E3-5406AF66792F}"/>
              </a:ext>
            </a:extLst>
          </p:cNvPr>
          <p:cNvSpPr/>
          <p:nvPr/>
        </p:nvSpPr>
        <p:spPr>
          <a:xfrm>
            <a:off x="6149581" y="1044877"/>
            <a:ext cx="2865096" cy="538007"/>
          </a:xfrm>
          <a:prstGeom prst="rect">
            <a:avLst/>
          </a:prstGeom>
          <a:solidFill>
            <a:srgbClr val="701B5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New (Triple Antigen)</a:t>
            </a:r>
          </a:p>
        </p:txBody>
      </p:sp>
      <p:sp>
        <p:nvSpPr>
          <p:cNvPr id="37" name="Rectangle 36">
            <a:extLst>
              <a:ext uri="{FF2B5EF4-FFF2-40B4-BE49-F238E27FC236}">
                <a16:creationId xmlns:a16="http://schemas.microsoft.com/office/drawing/2014/main" id="{A04AA19B-36B1-A590-FA11-F52AD4B061DC}"/>
              </a:ext>
            </a:extLst>
          </p:cNvPr>
          <p:cNvSpPr/>
          <p:nvPr/>
        </p:nvSpPr>
        <p:spPr>
          <a:xfrm>
            <a:off x="3167538" y="1044877"/>
            <a:ext cx="2822024" cy="5380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Newer (Single Antigen)</a:t>
            </a:r>
          </a:p>
        </p:txBody>
      </p:sp>
      <p:sp>
        <p:nvSpPr>
          <p:cNvPr id="39" name="Rectangle 38">
            <a:extLst>
              <a:ext uri="{FF2B5EF4-FFF2-40B4-BE49-F238E27FC236}">
                <a16:creationId xmlns:a16="http://schemas.microsoft.com/office/drawing/2014/main" id="{05A51BED-A3AA-290F-71FB-9D78FFB303A5}"/>
              </a:ext>
            </a:extLst>
          </p:cNvPr>
          <p:cNvSpPr/>
          <p:nvPr/>
        </p:nvSpPr>
        <p:spPr>
          <a:xfrm>
            <a:off x="226218" y="1666601"/>
            <a:ext cx="2822024" cy="35062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Aluminum Adjuvant</a:t>
            </a:r>
          </a:p>
        </p:txBody>
      </p:sp>
      <p:sp>
        <p:nvSpPr>
          <p:cNvPr id="40" name="Rectangle 39">
            <a:extLst>
              <a:ext uri="{FF2B5EF4-FFF2-40B4-BE49-F238E27FC236}">
                <a16:creationId xmlns:a16="http://schemas.microsoft.com/office/drawing/2014/main" id="{6AB5CEAB-DDDC-E3C1-A754-A9FA82A06642}"/>
              </a:ext>
            </a:extLst>
          </p:cNvPr>
          <p:cNvSpPr/>
          <p:nvPr/>
        </p:nvSpPr>
        <p:spPr>
          <a:xfrm>
            <a:off x="3159918" y="1666601"/>
            <a:ext cx="2822024" cy="350623"/>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CpG1018 Adjuvant</a:t>
            </a:r>
          </a:p>
        </p:txBody>
      </p:sp>
      <p:sp>
        <p:nvSpPr>
          <p:cNvPr id="41" name="Rectangle 40">
            <a:extLst>
              <a:ext uri="{FF2B5EF4-FFF2-40B4-BE49-F238E27FC236}">
                <a16:creationId xmlns:a16="http://schemas.microsoft.com/office/drawing/2014/main" id="{4AD7DD97-91A8-6353-7D45-FDD8C8E6CDDE}"/>
              </a:ext>
            </a:extLst>
          </p:cNvPr>
          <p:cNvSpPr/>
          <p:nvPr/>
        </p:nvSpPr>
        <p:spPr>
          <a:xfrm>
            <a:off x="6154578" y="1666601"/>
            <a:ext cx="2822024" cy="350623"/>
          </a:xfrm>
          <a:prstGeom prst="rect">
            <a:avLst/>
          </a:prstGeom>
          <a:solidFill>
            <a:srgbClr val="701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Aluminum Adjuvant</a:t>
            </a:r>
          </a:p>
        </p:txBody>
      </p:sp>
      <p:sp>
        <p:nvSpPr>
          <p:cNvPr id="45" name="Rectangle 44">
            <a:extLst>
              <a:ext uri="{FF2B5EF4-FFF2-40B4-BE49-F238E27FC236}">
                <a16:creationId xmlns:a16="http://schemas.microsoft.com/office/drawing/2014/main" id="{403749A6-CDCD-00B7-3A6F-02FB3F8C4DE7}"/>
              </a:ext>
            </a:extLst>
          </p:cNvPr>
          <p:cNvSpPr/>
          <p:nvPr/>
        </p:nvSpPr>
        <p:spPr>
          <a:xfrm>
            <a:off x="4531860" y="1997497"/>
            <a:ext cx="1510736" cy="538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CpG1018 Adjuvant</a:t>
            </a:r>
          </a:p>
        </p:txBody>
      </p:sp>
      <p:pic>
        <p:nvPicPr>
          <p:cNvPr id="11" name="Picture 10">
            <a:extLst>
              <a:ext uri="{FF2B5EF4-FFF2-40B4-BE49-F238E27FC236}">
                <a16:creationId xmlns:a16="http://schemas.microsoft.com/office/drawing/2014/main" id="{E4B9AE91-3523-6E2E-D0DB-0D1F4170758F}"/>
              </a:ext>
            </a:extLst>
          </p:cNvPr>
          <p:cNvPicPr>
            <a:picLocks noChangeAspect="1"/>
          </p:cNvPicPr>
          <p:nvPr/>
        </p:nvPicPr>
        <p:blipFill>
          <a:blip r:embed="rId3">
            <a:duotone>
              <a:schemeClr val="accent4">
                <a:shade val="45000"/>
                <a:satMod val="135000"/>
              </a:schemeClr>
              <a:prstClr val="white"/>
            </a:duotone>
          </a:blip>
          <a:stretch>
            <a:fillRect/>
          </a:stretch>
        </p:blipFill>
        <p:spPr>
          <a:xfrm rot="1454499">
            <a:off x="4809959" y="2418985"/>
            <a:ext cx="432999" cy="954461"/>
          </a:xfrm>
          <a:prstGeom prst="rect">
            <a:avLst/>
          </a:prstGeom>
        </p:spPr>
      </p:pic>
      <p:sp>
        <p:nvSpPr>
          <p:cNvPr id="12" name="Rectangle 11">
            <a:extLst>
              <a:ext uri="{FF2B5EF4-FFF2-40B4-BE49-F238E27FC236}">
                <a16:creationId xmlns:a16="http://schemas.microsoft.com/office/drawing/2014/main" id="{B6EDBC50-30A4-6AA0-1E32-50FDE003C7F4}"/>
              </a:ext>
            </a:extLst>
          </p:cNvPr>
          <p:cNvSpPr/>
          <p:nvPr/>
        </p:nvSpPr>
        <p:spPr>
          <a:xfrm>
            <a:off x="4917155" y="2729046"/>
            <a:ext cx="932022" cy="538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ssDNA</a:t>
            </a:r>
          </a:p>
        </p:txBody>
      </p:sp>
      <p:sp>
        <p:nvSpPr>
          <p:cNvPr id="16" name="Rectangle 15">
            <a:extLst>
              <a:ext uri="{FF2B5EF4-FFF2-40B4-BE49-F238E27FC236}">
                <a16:creationId xmlns:a16="http://schemas.microsoft.com/office/drawing/2014/main" id="{52D04B07-E6E4-6B13-6CC7-8B17BBC06DF9}"/>
              </a:ext>
            </a:extLst>
          </p:cNvPr>
          <p:cNvSpPr/>
          <p:nvPr/>
        </p:nvSpPr>
        <p:spPr>
          <a:xfrm>
            <a:off x="1084869" y="1986965"/>
            <a:ext cx="932022" cy="538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 Antigen</a:t>
            </a:r>
          </a:p>
        </p:txBody>
      </p:sp>
      <p:grpSp>
        <p:nvGrpSpPr>
          <p:cNvPr id="19" name="Group 18">
            <a:extLst>
              <a:ext uri="{FF2B5EF4-FFF2-40B4-BE49-F238E27FC236}">
                <a16:creationId xmlns:a16="http://schemas.microsoft.com/office/drawing/2014/main" id="{C26B7308-71C6-8715-5D43-17F2BD68A244}"/>
              </a:ext>
            </a:extLst>
          </p:cNvPr>
          <p:cNvGrpSpPr/>
          <p:nvPr/>
        </p:nvGrpSpPr>
        <p:grpSpPr>
          <a:xfrm>
            <a:off x="1140130" y="2506189"/>
            <a:ext cx="779894" cy="795022"/>
            <a:chOff x="1140130" y="2482364"/>
            <a:chExt cx="779894" cy="795022"/>
          </a:xfrm>
        </p:grpSpPr>
        <p:sp>
          <p:nvSpPr>
            <p:cNvPr id="25" name="Oval 24">
              <a:extLst>
                <a:ext uri="{FF2B5EF4-FFF2-40B4-BE49-F238E27FC236}">
                  <a16:creationId xmlns:a16="http://schemas.microsoft.com/office/drawing/2014/main" id="{98A89B5A-54ED-AD5E-80D5-18F91C4E377C}"/>
                </a:ext>
              </a:extLst>
            </p:cNvPr>
            <p:cNvSpPr/>
            <p:nvPr/>
          </p:nvSpPr>
          <p:spPr>
            <a:xfrm>
              <a:off x="1160221" y="2517583"/>
              <a:ext cx="759803" cy="759803"/>
            </a:xfrm>
            <a:prstGeom prst="ellipse">
              <a:avLst/>
            </a:prstGeom>
            <a:gradFill>
              <a:gsLst>
                <a:gs pos="100000">
                  <a:srgbClr val="0B658D"/>
                </a:gs>
                <a:gs pos="47000">
                  <a:srgbClr val="00ACEE"/>
                </a:gs>
                <a:gs pos="0">
                  <a:srgbClr val="5CC9F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S</a:t>
              </a:r>
            </a:p>
          </p:txBody>
        </p:sp>
        <p:sp>
          <p:nvSpPr>
            <p:cNvPr id="17" name="Oval 16">
              <a:extLst>
                <a:ext uri="{FF2B5EF4-FFF2-40B4-BE49-F238E27FC236}">
                  <a16:creationId xmlns:a16="http://schemas.microsoft.com/office/drawing/2014/main" id="{22396C69-7E50-9BE6-6ABC-1FDA304B932B}"/>
                </a:ext>
              </a:extLst>
            </p:cNvPr>
            <p:cNvSpPr/>
            <p:nvPr/>
          </p:nvSpPr>
          <p:spPr>
            <a:xfrm rot="2367356">
              <a:off x="1140130" y="2482364"/>
              <a:ext cx="365760" cy="489089"/>
            </a:xfrm>
            <a:prstGeom prst="ellipse">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E1032C8D-3188-F4D6-BE62-92CD64ACE9CE}"/>
              </a:ext>
            </a:extLst>
          </p:cNvPr>
          <p:cNvGrpSpPr/>
          <p:nvPr/>
        </p:nvGrpSpPr>
        <p:grpSpPr>
          <a:xfrm>
            <a:off x="3454564" y="2506189"/>
            <a:ext cx="779894" cy="795022"/>
            <a:chOff x="1140130" y="2482364"/>
            <a:chExt cx="779894" cy="795022"/>
          </a:xfrm>
        </p:grpSpPr>
        <p:sp>
          <p:nvSpPr>
            <p:cNvPr id="21" name="Oval 20">
              <a:extLst>
                <a:ext uri="{FF2B5EF4-FFF2-40B4-BE49-F238E27FC236}">
                  <a16:creationId xmlns:a16="http://schemas.microsoft.com/office/drawing/2014/main" id="{D51819C6-69FE-6673-1E17-1D5C53FA8F6D}"/>
                </a:ext>
              </a:extLst>
            </p:cNvPr>
            <p:cNvSpPr/>
            <p:nvPr/>
          </p:nvSpPr>
          <p:spPr>
            <a:xfrm>
              <a:off x="1160221" y="2517583"/>
              <a:ext cx="759803" cy="759803"/>
            </a:xfrm>
            <a:prstGeom prst="ellipse">
              <a:avLst/>
            </a:prstGeom>
            <a:gradFill>
              <a:gsLst>
                <a:gs pos="100000">
                  <a:srgbClr val="0B658D"/>
                </a:gs>
                <a:gs pos="47000">
                  <a:srgbClr val="00ACEE"/>
                </a:gs>
                <a:gs pos="0">
                  <a:srgbClr val="5CC9F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S</a:t>
              </a:r>
            </a:p>
          </p:txBody>
        </p:sp>
        <p:sp>
          <p:nvSpPr>
            <p:cNvPr id="22" name="Oval 21">
              <a:extLst>
                <a:ext uri="{FF2B5EF4-FFF2-40B4-BE49-F238E27FC236}">
                  <a16:creationId xmlns:a16="http://schemas.microsoft.com/office/drawing/2014/main" id="{0DE2868D-4EC4-4D95-84F2-C4F5B87284AE}"/>
                </a:ext>
              </a:extLst>
            </p:cNvPr>
            <p:cNvSpPr/>
            <p:nvPr/>
          </p:nvSpPr>
          <p:spPr>
            <a:xfrm rot="2367356">
              <a:off x="1140130" y="2482364"/>
              <a:ext cx="365760" cy="489089"/>
            </a:xfrm>
            <a:prstGeom prst="ellipse">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30D092E5-EFDE-8094-4F60-F8B0CB2427CD}"/>
              </a:ext>
            </a:extLst>
          </p:cNvPr>
          <p:cNvGrpSpPr/>
          <p:nvPr/>
        </p:nvGrpSpPr>
        <p:grpSpPr>
          <a:xfrm>
            <a:off x="6290983" y="2506189"/>
            <a:ext cx="779894" cy="795022"/>
            <a:chOff x="1140130" y="2482364"/>
            <a:chExt cx="779894" cy="795022"/>
          </a:xfrm>
        </p:grpSpPr>
        <p:sp>
          <p:nvSpPr>
            <p:cNvPr id="24" name="Oval 23">
              <a:extLst>
                <a:ext uri="{FF2B5EF4-FFF2-40B4-BE49-F238E27FC236}">
                  <a16:creationId xmlns:a16="http://schemas.microsoft.com/office/drawing/2014/main" id="{B48917A1-0991-67FC-1C89-A09D5868AC6F}"/>
                </a:ext>
              </a:extLst>
            </p:cNvPr>
            <p:cNvSpPr/>
            <p:nvPr/>
          </p:nvSpPr>
          <p:spPr>
            <a:xfrm>
              <a:off x="1160221" y="2517583"/>
              <a:ext cx="759803" cy="759803"/>
            </a:xfrm>
            <a:prstGeom prst="ellipse">
              <a:avLst/>
            </a:prstGeom>
            <a:gradFill>
              <a:gsLst>
                <a:gs pos="100000">
                  <a:srgbClr val="0B658D"/>
                </a:gs>
                <a:gs pos="47000">
                  <a:srgbClr val="00ACEE"/>
                </a:gs>
                <a:gs pos="0">
                  <a:srgbClr val="5CC9F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S</a:t>
              </a:r>
            </a:p>
          </p:txBody>
        </p:sp>
        <p:sp>
          <p:nvSpPr>
            <p:cNvPr id="26" name="Oval 25">
              <a:extLst>
                <a:ext uri="{FF2B5EF4-FFF2-40B4-BE49-F238E27FC236}">
                  <a16:creationId xmlns:a16="http://schemas.microsoft.com/office/drawing/2014/main" id="{65BCBC17-90B5-4523-4573-7AF131561004}"/>
                </a:ext>
              </a:extLst>
            </p:cNvPr>
            <p:cNvSpPr/>
            <p:nvPr/>
          </p:nvSpPr>
          <p:spPr>
            <a:xfrm rot="2367356">
              <a:off x="1140130" y="2482364"/>
              <a:ext cx="365760" cy="489089"/>
            </a:xfrm>
            <a:prstGeom prst="ellipse">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cs typeface="Arial" panose="020B0604020202020204" pitchFamily="34" charset="0"/>
              </a:endParaRPr>
            </a:p>
          </p:txBody>
        </p:sp>
      </p:grpSp>
      <p:sp>
        <p:nvSpPr>
          <p:cNvPr id="27" name="Rectangle 26">
            <a:extLst>
              <a:ext uri="{FF2B5EF4-FFF2-40B4-BE49-F238E27FC236}">
                <a16:creationId xmlns:a16="http://schemas.microsoft.com/office/drawing/2014/main" id="{D69D6F6E-A1A5-84A1-E4F0-6873CB1DF1E2}"/>
              </a:ext>
            </a:extLst>
          </p:cNvPr>
          <p:cNvSpPr/>
          <p:nvPr/>
        </p:nvSpPr>
        <p:spPr>
          <a:xfrm>
            <a:off x="3356271" y="1986965"/>
            <a:ext cx="932022" cy="538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 Antigen</a:t>
            </a:r>
          </a:p>
        </p:txBody>
      </p:sp>
      <p:grpSp>
        <p:nvGrpSpPr>
          <p:cNvPr id="29" name="Group 28">
            <a:extLst>
              <a:ext uri="{FF2B5EF4-FFF2-40B4-BE49-F238E27FC236}">
                <a16:creationId xmlns:a16="http://schemas.microsoft.com/office/drawing/2014/main" id="{563F8662-3CC8-FA6F-85C5-FCD4582FF09F}"/>
              </a:ext>
            </a:extLst>
          </p:cNvPr>
          <p:cNvGrpSpPr/>
          <p:nvPr/>
        </p:nvGrpSpPr>
        <p:grpSpPr>
          <a:xfrm>
            <a:off x="7309984" y="2579800"/>
            <a:ext cx="634409" cy="646715"/>
            <a:chOff x="1140130" y="2482364"/>
            <a:chExt cx="779894" cy="795022"/>
          </a:xfrm>
        </p:grpSpPr>
        <p:sp>
          <p:nvSpPr>
            <p:cNvPr id="30" name="Oval 29">
              <a:extLst>
                <a:ext uri="{FF2B5EF4-FFF2-40B4-BE49-F238E27FC236}">
                  <a16:creationId xmlns:a16="http://schemas.microsoft.com/office/drawing/2014/main" id="{D872BE6A-832E-3784-4CA2-E2C862971289}"/>
                </a:ext>
              </a:extLst>
            </p:cNvPr>
            <p:cNvSpPr/>
            <p:nvPr/>
          </p:nvSpPr>
          <p:spPr>
            <a:xfrm>
              <a:off x="1160221" y="2517583"/>
              <a:ext cx="759803" cy="759803"/>
            </a:xfrm>
            <a:prstGeom prst="ellipse">
              <a:avLst/>
            </a:prstGeom>
            <a:gradFill>
              <a:gsLst>
                <a:gs pos="100000">
                  <a:srgbClr val="996889"/>
                </a:gs>
                <a:gs pos="47000">
                  <a:srgbClr val="8E94C2"/>
                </a:gs>
                <a:gs pos="0">
                  <a:srgbClr val="8E94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Arial" panose="020B0604020202020204" pitchFamily="34" charset="0"/>
                  <a:cs typeface="Arial" panose="020B0604020202020204" pitchFamily="34" charset="0"/>
                </a:rPr>
                <a:t>preS1</a:t>
              </a:r>
            </a:p>
          </p:txBody>
        </p:sp>
        <p:sp>
          <p:nvSpPr>
            <p:cNvPr id="31" name="Oval 30">
              <a:extLst>
                <a:ext uri="{FF2B5EF4-FFF2-40B4-BE49-F238E27FC236}">
                  <a16:creationId xmlns:a16="http://schemas.microsoft.com/office/drawing/2014/main" id="{DC120956-CE8C-FAA8-798D-AEEFDE5A4543}"/>
                </a:ext>
              </a:extLst>
            </p:cNvPr>
            <p:cNvSpPr/>
            <p:nvPr/>
          </p:nvSpPr>
          <p:spPr>
            <a:xfrm rot="2367356">
              <a:off x="1140130" y="2482364"/>
              <a:ext cx="365760" cy="48908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cs typeface="Arial" panose="020B0604020202020204" pitchFamily="34" charset="0"/>
              </a:endParaRPr>
            </a:p>
          </p:txBody>
        </p:sp>
      </p:grpSp>
      <p:sp>
        <p:nvSpPr>
          <p:cNvPr id="32" name="Rectangle 31">
            <a:extLst>
              <a:ext uri="{FF2B5EF4-FFF2-40B4-BE49-F238E27FC236}">
                <a16:creationId xmlns:a16="http://schemas.microsoft.com/office/drawing/2014/main" id="{AF66F7F6-115D-D44A-C58E-9B2D6E0B4231}"/>
              </a:ext>
            </a:extLst>
          </p:cNvPr>
          <p:cNvSpPr/>
          <p:nvPr/>
        </p:nvSpPr>
        <p:spPr>
          <a:xfrm>
            <a:off x="6248543" y="1986965"/>
            <a:ext cx="932022" cy="538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 Antigen</a:t>
            </a:r>
          </a:p>
        </p:txBody>
      </p:sp>
      <p:sp>
        <p:nvSpPr>
          <p:cNvPr id="42" name="Rectangle 41">
            <a:extLst>
              <a:ext uri="{FF2B5EF4-FFF2-40B4-BE49-F238E27FC236}">
                <a16:creationId xmlns:a16="http://schemas.microsoft.com/office/drawing/2014/main" id="{AB590CDB-7228-1CD0-1495-9650A7D794C4}"/>
              </a:ext>
            </a:extLst>
          </p:cNvPr>
          <p:cNvSpPr/>
          <p:nvPr/>
        </p:nvSpPr>
        <p:spPr>
          <a:xfrm>
            <a:off x="6958224" y="2029996"/>
            <a:ext cx="1411225" cy="538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pre-S1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Antigen</a:t>
            </a:r>
          </a:p>
        </p:txBody>
      </p:sp>
      <p:sp>
        <p:nvSpPr>
          <p:cNvPr id="43" name="Rectangle 42">
            <a:extLst>
              <a:ext uri="{FF2B5EF4-FFF2-40B4-BE49-F238E27FC236}">
                <a16:creationId xmlns:a16="http://schemas.microsoft.com/office/drawing/2014/main" id="{12FCFEF3-4650-9D45-8529-F2E65D2DA725}"/>
              </a:ext>
            </a:extLst>
          </p:cNvPr>
          <p:cNvSpPr/>
          <p:nvPr/>
        </p:nvSpPr>
        <p:spPr>
          <a:xfrm>
            <a:off x="7765046" y="2029997"/>
            <a:ext cx="1411225" cy="538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pre-S2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Antigen</a:t>
            </a:r>
          </a:p>
        </p:txBody>
      </p:sp>
      <p:grpSp>
        <p:nvGrpSpPr>
          <p:cNvPr id="46" name="Group 45">
            <a:extLst>
              <a:ext uri="{FF2B5EF4-FFF2-40B4-BE49-F238E27FC236}">
                <a16:creationId xmlns:a16="http://schemas.microsoft.com/office/drawing/2014/main" id="{0F6E2836-BC2E-B456-2435-320C345BFDE3}"/>
              </a:ext>
            </a:extLst>
          </p:cNvPr>
          <p:cNvGrpSpPr/>
          <p:nvPr/>
        </p:nvGrpSpPr>
        <p:grpSpPr>
          <a:xfrm>
            <a:off x="8213629" y="2662328"/>
            <a:ext cx="521585" cy="564185"/>
            <a:chOff x="1155891" y="2450842"/>
            <a:chExt cx="764133" cy="826544"/>
          </a:xfrm>
        </p:grpSpPr>
        <p:sp>
          <p:nvSpPr>
            <p:cNvPr id="47" name="Oval 46">
              <a:extLst>
                <a:ext uri="{FF2B5EF4-FFF2-40B4-BE49-F238E27FC236}">
                  <a16:creationId xmlns:a16="http://schemas.microsoft.com/office/drawing/2014/main" id="{0DCBC925-A994-6332-86CC-FFAE0609645A}"/>
                </a:ext>
              </a:extLst>
            </p:cNvPr>
            <p:cNvSpPr/>
            <p:nvPr/>
          </p:nvSpPr>
          <p:spPr>
            <a:xfrm>
              <a:off x="1160221" y="2517583"/>
              <a:ext cx="759803" cy="759803"/>
            </a:xfrm>
            <a:prstGeom prst="ellipse">
              <a:avLst/>
            </a:prstGeom>
            <a:gradFill>
              <a:gsLst>
                <a:gs pos="100000">
                  <a:srgbClr val="5C8232"/>
                </a:gs>
                <a:gs pos="46000">
                  <a:srgbClr val="83BA48"/>
                </a:gs>
                <a:gs pos="0">
                  <a:srgbClr val="B7E49E"/>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Arial" panose="020B0604020202020204" pitchFamily="34" charset="0"/>
                  <a:cs typeface="Arial" panose="020B0604020202020204" pitchFamily="34" charset="0"/>
                </a:rPr>
                <a:t>preS2</a:t>
              </a:r>
            </a:p>
          </p:txBody>
        </p:sp>
        <p:sp>
          <p:nvSpPr>
            <p:cNvPr id="48" name="Oval 47">
              <a:extLst>
                <a:ext uri="{FF2B5EF4-FFF2-40B4-BE49-F238E27FC236}">
                  <a16:creationId xmlns:a16="http://schemas.microsoft.com/office/drawing/2014/main" id="{D5BD4BED-451B-49E1-CA56-B0611D3F8981}"/>
                </a:ext>
              </a:extLst>
            </p:cNvPr>
            <p:cNvSpPr/>
            <p:nvPr/>
          </p:nvSpPr>
          <p:spPr>
            <a:xfrm rot="2367356">
              <a:off x="1155891" y="2450842"/>
              <a:ext cx="365760" cy="489089"/>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77759640"/>
      </p:ext>
    </p:extLst>
  </p:cSld>
  <p:clrMapOvr>
    <a:masterClrMapping/>
  </p:clrMapOvr>
  <p:transition spd="slow" advTm="7970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a:xfrm>
            <a:off x="369870" y="2078649"/>
            <a:ext cx="8319004" cy="956120"/>
          </a:xfrm>
        </p:spPr>
        <p:txBody>
          <a:bodyPr>
            <a:normAutofit/>
          </a:bodyPr>
          <a:lstStyle/>
          <a:p>
            <a:pPr>
              <a:lnSpc>
                <a:spcPts val="3000"/>
              </a:lnSpc>
            </a:pPr>
            <a:r>
              <a:rPr lang="en-US" sz="2000" dirty="0"/>
              <a:t>New Hepatitis B Vaccine Recommendations in Persons with HIV</a:t>
            </a:r>
          </a:p>
        </p:txBody>
      </p:sp>
    </p:spTree>
    <p:extLst>
      <p:ext uri="{BB962C8B-B14F-4D97-AF65-F5344CB8AC3E}">
        <p14:creationId xmlns:p14="http://schemas.microsoft.com/office/powerpoint/2010/main" val="2744519021"/>
      </p:ext>
    </p:extLst>
  </p:cSld>
  <p:clrMapOvr>
    <a:masterClrMapping/>
  </p:clrMapOvr>
  <p:transition spd="slow" advTm="928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i="1" dirty="0"/>
              <a:t>Adult Opportunistic Infections Guidelines</a:t>
            </a:r>
            <a:br>
              <a:rPr lang="en-US" sz="2000" dirty="0"/>
            </a:br>
            <a:r>
              <a:rPr lang="en-US" sz="2000" dirty="0"/>
              <a:t>Hepatitis B Immunization In Persons with HIV</a:t>
            </a:r>
          </a:p>
        </p:txBody>
      </p:sp>
      <p:sp>
        <p:nvSpPr>
          <p:cNvPr id="3" name="Text Placeholder 2"/>
          <p:cNvSpPr>
            <a:spLocks noGrp="1"/>
          </p:cNvSpPr>
          <p:nvPr>
            <p:ph type="body" sz="quarter" idx="14"/>
          </p:nvPr>
        </p:nvSpPr>
        <p:spPr/>
        <p:txBody>
          <a:bodyPr/>
          <a:lstStyle/>
          <a:p>
            <a:r>
              <a:rPr lang="en-US" dirty="0"/>
              <a:t>Source: Opportunistic Infections Guidelines. September 7, 2022.</a:t>
            </a:r>
          </a:p>
        </p:txBody>
      </p:sp>
      <p:grpSp>
        <p:nvGrpSpPr>
          <p:cNvPr id="5" name="Group 4">
            <a:extLst>
              <a:ext uri="{FF2B5EF4-FFF2-40B4-BE49-F238E27FC236}">
                <a16:creationId xmlns:a16="http://schemas.microsoft.com/office/drawing/2014/main" id="{A9FD2182-7BF4-9DBC-0807-425AA5955EEF}"/>
              </a:ext>
            </a:extLst>
          </p:cNvPr>
          <p:cNvGrpSpPr/>
          <p:nvPr/>
        </p:nvGrpSpPr>
        <p:grpSpPr>
          <a:xfrm>
            <a:off x="334212" y="1136356"/>
            <a:ext cx="8685809" cy="3432544"/>
            <a:chOff x="1144794" y="1032269"/>
            <a:chExt cx="6871719" cy="2715636"/>
          </a:xfrm>
        </p:grpSpPr>
        <p:sp>
          <p:nvSpPr>
            <p:cNvPr id="9" name="Rectangle 8"/>
            <p:cNvSpPr/>
            <p:nvPr/>
          </p:nvSpPr>
          <p:spPr>
            <a:xfrm>
              <a:off x="1144794" y="1101635"/>
              <a:ext cx="6871719" cy="308610"/>
            </a:xfrm>
            <a:prstGeom prst="rect">
              <a:avLst/>
            </a:prstGeom>
            <a:gradFill flip="none" rotWithShape="1">
              <a:gsLst>
                <a:gs pos="90000">
                  <a:schemeClr val="bg1">
                    <a:lumMod val="85000"/>
                  </a:schemeClr>
                </a:gs>
                <a:gs pos="10000">
                  <a:schemeClr val="bg1">
                    <a:lumMod val="85000"/>
                  </a:schemeClr>
                </a:gs>
                <a:gs pos="51000">
                  <a:schemeClr val="bg1">
                    <a:lumMod val="85000"/>
                  </a:schemeClr>
                </a:gs>
                <a:gs pos="0">
                  <a:schemeClr val="bg1"/>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10" name="Rectangle 9"/>
            <p:cNvSpPr/>
            <p:nvPr/>
          </p:nvSpPr>
          <p:spPr>
            <a:xfrm>
              <a:off x="2838032" y="1092446"/>
              <a:ext cx="702091"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Month</a:t>
              </a:r>
            </a:p>
          </p:txBody>
        </p:sp>
        <p:sp>
          <p:nvSpPr>
            <p:cNvPr id="11" name="Rectangle 10"/>
            <p:cNvSpPr/>
            <p:nvPr/>
          </p:nvSpPr>
          <p:spPr>
            <a:xfrm>
              <a:off x="3496897"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12" name="Rectangle 11"/>
            <p:cNvSpPr/>
            <p:nvPr/>
          </p:nvSpPr>
          <p:spPr>
            <a:xfrm>
              <a:off x="7072021" y="1032269"/>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6</a:t>
              </a:r>
            </a:p>
          </p:txBody>
        </p:sp>
        <p:sp>
          <p:nvSpPr>
            <p:cNvPr id="13" name="Rectangle 12"/>
            <p:cNvSpPr/>
            <p:nvPr/>
          </p:nvSpPr>
          <p:spPr>
            <a:xfrm>
              <a:off x="4688605"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a:t>
              </a:r>
            </a:p>
          </p:txBody>
        </p:sp>
        <p:cxnSp>
          <p:nvCxnSpPr>
            <p:cNvPr id="15" name="Straight Connector 14"/>
            <p:cNvCxnSpPr>
              <a:cxnSpLocks/>
            </p:cNvCxnSpPr>
            <p:nvPr/>
          </p:nvCxnSpPr>
          <p:spPr>
            <a:xfrm flipV="1">
              <a:off x="3701705" y="1338608"/>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4891564" y="134291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271281" y="133860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80313" y="10459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cxnSp>
          <p:nvCxnSpPr>
            <p:cNvPr id="19" name="Straight Connector 18"/>
            <p:cNvCxnSpPr/>
            <p:nvPr/>
          </p:nvCxnSpPr>
          <p:spPr>
            <a:xfrm flipV="1">
              <a:off x="6081422" y="133860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4D32BB8-15FF-0A4C-8E6D-1A6E2B11748C}"/>
                </a:ext>
              </a:extLst>
            </p:cNvPr>
            <p:cNvSpPr/>
            <p:nvPr/>
          </p:nvSpPr>
          <p:spPr>
            <a:xfrm>
              <a:off x="4091075"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rgbClr val="000000"/>
                </a:solidFill>
                <a:latin typeface="Arial"/>
                <a:cs typeface="Arial"/>
              </a:endParaRPr>
            </a:p>
          </p:txBody>
        </p:sp>
        <p:cxnSp>
          <p:nvCxnSpPr>
            <p:cNvPr id="21" name="Straight Connector 20">
              <a:extLst>
                <a:ext uri="{FF2B5EF4-FFF2-40B4-BE49-F238E27FC236}">
                  <a16:creationId xmlns:a16="http://schemas.microsoft.com/office/drawing/2014/main" id="{1B77AD2A-A923-7042-BA1F-7F2B20E65339}"/>
                </a:ext>
              </a:extLst>
            </p:cNvPr>
            <p:cNvCxnSpPr>
              <a:cxnSpLocks/>
            </p:cNvCxnSpPr>
            <p:nvPr/>
          </p:nvCxnSpPr>
          <p:spPr>
            <a:xfrm flipV="1">
              <a:off x="4310180" y="134291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92A3FDC-D4F9-7042-B37D-472847AF768F}"/>
                </a:ext>
              </a:extLst>
            </p:cNvPr>
            <p:cNvSpPr/>
            <p:nvPr/>
          </p:nvSpPr>
          <p:spPr>
            <a:xfrm>
              <a:off x="4092751"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a:t>
              </a:r>
            </a:p>
          </p:txBody>
        </p:sp>
        <p:cxnSp>
          <p:nvCxnSpPr>
            <p:cNvPr id="23" name="Straight Connector 22">
              <a:extLst>
                <a:ext uri="{FF2B5EF4-FFF2-40B4-BE49-F238E27FC236}">
                  <a16:creationId xmlns:a16="http://schemas.microsoft.com/office/drawing/2014/main" id="{8A932224-613D-D04E-B413-F0079A4148F9}"/>
                </a:ext>
              </a:extLst>
            </p:cNvPr>
            <p:cNvCxnSpPr>
              <a:cxnSpLocks/>
            </p:cNvCxnSpPr>
            <p:nvPr/>
          </p:nvCxnSpPr>
          <p:spPr>
            <a:xfrm flipV="1">
              <a:off x="5486493" y="134291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385D737-EF6B-BC43-B74F-42973341F4D4}"/>
                </a:ext>
              </a:extLst>
            </p:cNvPr>
            <p:cNvSpPr/>
            <p:nvPr/>
          </p:nvSpPr>
          <p:spPr>
            <a:xfrm>
              <a:off x="5284459"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a:t>
              </a:r>
            </a:p>
          </p:txBody>
        </p:sp>
        <p:sp>
          <p:nvSpPr>
            <p:cNvPr id="25" name="Rectangle 24">
              <a:extLst>
                <a:ext uri="{FF2B5EF4-FFF2-40B4-BE49-F238E27FC236}">
                  <a16:creationId xmlns:a16="http://schemas.microsoft.com/office/drawing/2014/main" id="{E9C424C4-F149-5943-9816-54FB5F210E60}"/>
                </a:ext>
              </a:extLst>
            </p:cNvPr>
            <p:cNvSpPr/>
            <p:nvPr/>
          </p:nvSpPr>
          <p:spPr>
            <a:xfrm>
              <a:off x="6476167"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5</a:t>
              </a:r>
            </a:p>
          </p:txBody>
        </p:sp>
        <p:cxnSp>
          <p:nvCxnSpPr>
            <p:cNvPr id="26" name="Straight Connector 25">
              <a:extLst>
                <a:ext uri="{FF2B5EF4-FFF2-40B4-BE49-F238E27FC236}">
                  <a16:creationId xmlns:a16="http://schemas.microsoft.com/office/drawing/2014/main" id="{21783292-677B-5A47-BB4D-70BBC26FD54B}"/>
                </a:ext>
              </a:extLst>
            </p:cNvPr>
            <p:cNvCxnSpPr/>
            <p:nvPr/>
          </p:nvCxnSpPr>
          <p:spPr>
            <a:xfrm flipV="1">
              <a:off x="6676351" y="133860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04109E8B-CEDA-0D49-B0CC-4899388D35FE}"/>
                </a:ext>
              </a:extLst>
            </p:cNvPr>
            <p:cNvGrpSpPr/>
            <p:nvPr/>
          </p:nvGrpSpPr>
          <p:grpSpPr>
            <a:xfrm>
              <a:off x="1163839" y="1558456"/>
              <a:ext cx="6747038" cy="412444"/>
              <a:chOff x="1163839" y="1855482"/>
              <a:chExt cx="6747038" cy="412444"/>
            </a:xfrm>
          </p:grpSpPr>
          <p:grpSp>
            <p:nvGrpSpPr>
              <p:cNvPr id="4" name="Group 3"/>
              <p:cNvGrpSpPr/>
              <p:nvPr/>
            </p:nvGrpSpPr>
            <p:grpSpPr>
              <a:xfrm>
                <a:off x="1712011" y="1856446"/>
                <a:ext cx="5594027" cy="411480"/>
                <a:chOff x="840978" y="4163250"/>
                <a:chExt cx="7458702" cy="548640"/>
              </a:xfrm>
            </p:grpSpPr>
            <p:sp>
              <p:nvSpPr>
                <p:cNvPr id="39" name="Rectangle 5">
                  <a:extLst>
                    <a:ext uri="{FF2B5EF4-FFF2-40B4-BE49-F238E27FC236}">
                      <a16:creationId xmlns:a16="http://schemas.microsoft.com/office/drawing/2014/main" id="{73A1EBA3-CB5A-7A49-95F4-398458070476}"/>
                    </a:ext>
                  </a:extLst>
                </p:cNvPr>
                <p:cNvSpPr>
                  <a:spLocks noChangeArrowheads="1"/>
                </p:cNvSpPr>
                <p:nvPr/>
              </p:nvSpPr>
              <p:spPr bwMode="auto">
                <a:xfrm>
                  <a:off x="840978" y="4163250"/>
                  <a:ext cx="2310304" cy="548640"/>
                </a:xfrm>
                <a:prstGeom prst="rect">
                  <a:avLst/>
                </a:prstGeom>
                <a:solidFill>
                  <a:schemeClr val="accent2">
                    <a:lumMod val="20000"/>
                    <a:lumOff val="80000"/>
                    <a:alpha val="77000"/>
                  </a:schemeClr>
                </a:solidFill>
                <a:ln w="9525" cmpd="sng">
                  <a:solidFill>
                    <a:srgbClr val="000000"/>
                  </a:solidFill>
                  <a:miter lim="800000"/>
                  <a:headEnd/>
                  <a:tailEnd/>
                </a:ln>
                <a:effectLst/>
              </p:spPr>
              <p:txBody>
                <a:bodyPr wrap="none" anchor="ctr"/>
                <a:lstStyle/>
                <a:p>
                  <a:r>
                    <a:rPr lang="en-US" sz="1400" b="1" dirty="0" err="1">
                      <a:latin typeface="Arial"/>
                      <a:cs typeface="Arial"/>
                    </a:rPr>
                    <a:t>Engerix</a:t>
                  </a:r>
                  <a:r>
                    <a:rPr lang="en-US" sz="1400" b="1" dirty="0">
                      <a:latin typeface="Arial"/>
                      <a:cs typeface="Arial"/>
                    </a:rPr>
                    <a:t>-B </a:t>
                  </a:r>
                  <a:br>
                    <a:rPr lang="en-US" sz="1400" b="1" dirty="0">
                      <a:latin typeface="Arial"/>
                      <a:cs typeface="Arial"/>
                    </a:rPr>
                  </a:br>
                  <a:r>
                    <a:rPr lang="en-US" sz="1400" dirty="0">
                      <a:latin typeface="Arial"/>
                      <a:cs typeface="Arial"/>
                    </a:rPr>
                    <a:t>(40 μg HBsAg/dose)</a:t>
                  </a:r>
                </a:p>
              </p:txBody>
            </p:sp>
            <p:cxnSp>
              <p:nvCxnSpPr>
                <p:cNvPr id="45" name="Straight Connector 44">
                  <a:extLst>
                    <a:ext uri="{FF2B5EF4-FFF2-40B4-BE49-F238E27FC236}">
                      <a16:creationId xmlns:a16="http://schemas.microsoft.com/office/drawing/2014/main" id="{9645FD9B-D263-DE45-9F30-69D82A2A0DC0}"/>
                    </a:ext>
                  </a:extLst>
                </p:cNvPr>
                <p:cNvCxnSpPr/>
                <p:nvPr/>
              </p:nvCxnSpPr>
              <p:spPr>
                <a:xfrm flipV="1">
                  <a:off x="3544800" y="4440872"/>
                  <a:ext cx="4754880" cy="207"/>
                </a:xfrm>
                <a:prstGeom prst="line">
                  <a:avLst/>
                </a:prstGeom>
                <a:ln w="22225">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46" name="Diamond 45">
                  <a:extLst>
                    <a:ext uri="{FF2B5EF4-FFF2-40B4-BE49-F238E27FC236}">
                      <a16:creationId xmlns:a16="http://schemas.microsoft.com/office/drawing/2014/main" id="{6EB47A66-969F-9641-8C39-CDFC45844C1B}"/>
                    </a:ext>
                  </a:extLst>
                </p:cNvPr>
                <p:cNvSpPr>
                  <a:spLocks/>
                </p:cNvSpPr>
                <p:nvPr/>
              </p:nvSpPr>
              <p:spPr>
                <a:xfrm>
                  <a:off x="4061710" y="4206666"/>
                  <a:ext cx="457200" cy="4572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2</a:t>
                  </a:r>
                </a:p>
              </p:txBody>
            </p:sp>
            <p:sp>
              <p:nvSpPr>
                <p:cNvPr id="47" name="Diamond 46">
                  <a:extLst>
                    <a:ext uri="{FF2B5EF4-FFF2-40B4-BE49-F238E27FC236}">
                      <a16:creationId xmlns:a16="http://schemas.microsoft.com/office/drawing/2014/main" id="{E853F746-14BD-0A4B-AFAC-845927E781A7}"/>
                    </a:ext>
                  </a:extLst>
                </p:cNvPr>
                <p:cNvSpPr>
                  <a:spLocks/>
                </p:cNvSpPr>
                <p:nvPr/>
              </p:nvSpPr>
              <p:spPr>
                <a:xfrm>
                  <a:off x="3282860" y="4206666"/>
                  <a:ext cx="457200" cy="4572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1</a:t>
                  </a:r>
                </a:p>
              </p:txBody>
            </p:sp>
          </p:grpSp>
          <p:sp>
            <p:nvSpPr>
              <p:cNvPr id="48" name="Diamond 47">
                <a:extLst>
                  <a:ext uri="{FF2B5EF4-FFF2-40B4-BE49-F238E27FC236}">
                    <a16:creationId xmlns:a16="http://schemas.microsoft.com/office/drawing/2014/main" id="{52BE6B02-5A9D-BD47-9AF5-549D6AC2A77C}"/>
                  </a:ext>
                </a:extLst>
              </p:cNvPr>
              <p:cNvSpPr>
                <a:spLocks/>
              </p:cNvSpPr>
              <p:nvPr/>
            </p:nvSpPr>
            <p:spPr>
              <a:xfrm>
                <a:off x="7097745" y="1913018"/>
                <a:ext cx="342900" cy="3429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3</a:t>
                </a:r>
              </a:p>
            </p:txBody>
          </p:sp>
          <p:sp>
            <p:nvSpPr>
              <p:cNvPr id="68" name="Rectangle 5">
                <a:extLst>
                  <a:ext uri="{FF2B5EF4-FFF2-40B4-BE49-F238E27FC236}">
                    <a16:creationId xmlns:a16="http://schemas.microsoft.com/office/drawing/2014/main" id="{EF8F4096-F504-2D43-AAAC-647042DDB769}"/>
                  </a:ext>
                </a:extLst>
              </p:cNvPr>
              <p:cNvSpPr>
                <a:spLocks noChangeArrowheads="1"/>
              </p:cNvSpPr>
              <p:nvPr/>
            </p:nvSpPr>
            <p:spPr bwMode="auto">
              <a:xfrm>
                <a:off x="7536716" y="1901547"/>
                <a:ext cx="374161" cy="342900"/>
              </a:xfrm>
              <a:prstGeom prst="rect">
                <a:avLst/>
              </a:prstGeom>
              <a:solidFill>
                <a:schemeClr val="accent2">
                  <a:lumMod val="40000"/>
                  <a:lumOff val="60000"/>
                </a:schemeClr>
              </a:solidFill>
              <a:ln w="9525" cmpd="sng">
                <a:noFill/>
                <a:miter lim="800000"/>
                <a:headEnd/>
                <a:tailEnd/>
              </a:ln>
              <a:effectLst/>
            </p:spPr>
            <p:txBody>
              <a:bodyPr wrap="none" anchor="ctr"/>
              <a:lstStyle/>
              <a:p>
                <a:pPr algn="ctr"/>
                <a:r>
                  <a:rPr lang="en-US" sz="1400" b="1" dirty="0">
                    <a:latin typeface="Arial"/>
                    <a:cs typeface="Arial"/>
                  </a:rPr>
                  <a:t>AII</a:t>
                </a:r>
                <a:endParaRPr lang="en-US" sz="1400" dirty="0">
                  <a:latin typeface="Arial"/>
                  <a:cs typeface="Arial"/>
                </a:endParaRPr>
              </a:p>
            </p:txBody>
          </p:sp>
          <p:sp>
            <p:nvSpPr>
              <p:cNvPr id="78" name="Rectangle 5">
                <a:extLst>
                  <a:ext uri="{FF2B5EF4-FFF2-40B4-BE49-F238E27FC236}">
                    <a16:creationId xmlns:a16="http://schemas.microsoft.com/office/drawing/2014/main" id="{5CD733AA-8B63-B94A-BD82-E80356F60BAC}"/>
                  </a:ext>
                </a:extLst>
              </p:cNvPr>
              <p:cNvSpPr>
                <a:spLocks noChangeArrowheads="1"/>
              </p:cNvSpPr>
              <p:nvPr/>
            </p:nvSpPr>
            <p:spPr bwMode="auto">
              <a:xfrm>
                <a:off x="1163839" y="1855482"/>
                <a:ext cx="407909" cy="411478"/>
              </a:xfrm>
              <a:prstGeom prst="rect">
                <a:avLst/>
              </a:prstGeom>
              <a:solidFill>
                <a:schemeClr val="accent2">
                  <a:lumMod val="20000"/>
                  <a:lumOff val="80000"/>
                </a:schemeClr>
              </a:solidFill>
              <a:ln w="9525" cmpd="sng">
                <a:solidFill>
                  <a:schemeClr val="tx1"/>
                </a:solidFill>
                <a:miter lim="800000"/>
                <a:headEnd/>
                <a:tailEnd/>
              </a:ln>
              <a:effectLst/>
            </p:spPr>
            <p:txBody>
              <a:bodyPr wrap="none" anchor="ctr"/>
              <a:lstStyle/>
              <a:p>
                <a:pPr algn="ctr"/>
                <a:r>
                  <a:rPr lang="en-US" sz="1400" b="1" dirty="0">
                    <a:latin typeface="Arial"/>
                    <a:cs typeface="Arial"/>
                  </a:rPr>
                  <a:t>DD</a:t>
                </a:r>
                <a:endParaRPr lang="en-US" sz="1400" dirty="0">
                  <a:latin typeface="Arial"/>
                  <a:cs typeface="Arial"/>
                </a:endParaRPr>
              </a:p>
            </p:txBody>
          </p:sp>
        </p:grpSp>
        <p:grpSp>
          <p:nvGrpSpPr>
            <p:cNvPr id="37" name="Group 36">
              <a:extLst>
                <a:ext uri="{FF2B5EF4-FFF2-40B4-BE49-F238E27FC236}">
                  <a16:creationId xmlns:a16="http://schemas.microsoft.com/office/drawing/2014/main" id="{08D32B03-6368-D847-BD73-0CD671AB6379}"/>
                </a:ext>
              </a:extLst>
            </p:cNvPr>
            <p:cNvGrpSpPr/>
            <p:nvPr/>
          </p:nvGrpSpPr>
          <p:grpSpPr>
            <a:xfrm>
              <a:off x="1163839" y="2245559"/>
              <a:ext cx="6747038" cy="411647"/>
              <a:chOff x="1163839" y="2886586"/>
              <a:chExt cx="6747038" cy="411647"/>
            </a:xfrm>
          </p:grpSpPr>
          <p:cxnSp>
            <p:nvCxnSpPr>
              <p:cNvPr id="40" name="Straight Connector 39">
                <a:extLst>
                  <a:ext uri="{FF2B5EF4-FFF2-40B4-BE49-F238E27FC236}">
                    <a16:creationId xmlns:a16="http://schemas.microsoft.com/office/drawing/2014/main" id="{0457836D-7822-3845-9FE5-789C4B4892D6}"/>
                  </a:ext>
                </a:extLst>
              </p:cNvPr>
              <p:cNvCxnSpPr/>
              <p:nvPr/>
            </p:nvCxnSpPr>
            <p:spPr>
              <a:xfrm flipV="1">
                <a:off x="3739878" y="3083584"/>
                <a:ext cx="3566160" cy="155"/>
              </a:xfrm>
              <a:prstGeom prst="line">
                <a:avLst/>
              </a:prstGeom>
              <a:ln w="22225">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Diamond 40">
                <a:extLst>
                  <a:ext uri="{FF2B5EF4-FFF2-40B4-BE49-F238E27FC236}">
                    <a16:creationId xmlns:a16="http://schemas.microsoft.com/office/drawing/2014/main" id="{FC1F2CCF-A645-F24A-B6DC-2183926D0431}"/>
                  </a:ext>
                </a:extLst>
              </p:cNvPr>
              <p:cNvSpPr>
                <a:spLocks/>
              </p:cNvSpPr>
              <p:nvPr/>
            </p:nvSpPr>
            <p:spPr>
              <a:xfrm>
                <a:off x="4127561"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2</a:t>
                </a:r>
              </a:p>
            </p:txBody>
          </p:sp>
          <p:sp>
            <p:nvSpPr>
              <p:cNvPr id="42" name="Diamond 41">
                <a:extLst>
                  <a:ext uri="{FF2B5EF4-FFF2-40B4-BE49-F238E27FC236}">
                    <a16:creationId xmlns:a16="http://schemas.microsoft.com/office/drawing/2014/main" id="{5AD1295B-0BEF-0949-837D-20B7C58F41F5}"/>
                  </a:ext>
                </a:extLst>
              </p:cNvPr>
              <p:cNvSpPr>
                <a:spLocks/>
              </p:cNvSpPr>
              <p:nvPr/>
            </p:nvSpPr>
            <p:spPr>
              <a:xfrm>
                <a:off x="3543423"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1</a:t>
                </a:r>
              </a:p>
            </p:txBody>
          </p:sp>
          <p:sp>
            <p:nvSpPr>
              <p:cNvPr id="43" name="Diamond 42">
                <a:extLst>
                  <a:ext uri="{FF2B5EF4-FFF2-40B4-BE49-F238E27FC236}">
                    <a16:creationId xmlns:a16="http://schemas.microsoft.com/office/drawing/2014/main" id="{3DEC37B9-8292-B045-ADDF-5D4C4A9574DD}"/>
                  </a:ext>
                </a:extLst>
              </p:cNvPr>
              <p:cNvSpPr>
                <a:spLocks/>
              </p:cNvSpPr>
              <p:nvPr/>
            </p:nvSpPr>
            <p:spPr>
              <a:xfrm>
                <a:off x="7097745"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3</a:t>
                </a:r>
              </a:p>
            </p:txBody>
          </p:sp>
          <p:sp>
            <p:nvSpPr>
              <p:cNvPr id="44" name="Rectangle 5">
                <a:extLst>
                  <a:ext uri="{FF2B5EF4-FFF2-40B4-BE49-F238E27FC236}">
                    <a16:creationId xmlns:a16="http://schemas.microsoft.com/office/drawing/2014/main" id="{F54414C2-35D9-FF47-9D35-B52D236C8D95}"/>
                  </a:ext>
                </a:extLst>
              </p:cNvPr>
              <p:cNvSpPr>
                <a:spLocks noChangeArrowheads="1"/>
              </p:cNvSpPr>
              <p:nvPr/>
            </p:nvSpPr>
            <p:spPr bwMode="auto">
              <a:xfrm>
                <a:off x="1708972" y="2886753"/>
                <a:ext cx="1749484" cy="411480"/>
              </a:xfrm>
              <a:prstGeom prst="rect">
                <a:avLst/>
              </a:prstGeom>
              <a:solidFill>
                <a:schemeClr val="accent4">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anchor="ctr"/>
              <a:lstStyle/>
              <a:p>
                <a:r>
                  <a:rPr lang="en-US" sz="1400" b="1" dirty="0" err="1">
                    <a:solidFill>
                      <a:schemeClr val="tx1"/>
                    </a:solidFill>
                    <a:latin typeface="Arial"/>
                    <a:cs typeface="Arial"/>
                  </a:rPr>
                  <a:t>Recombivax</a:t>
                </a:r>
                <a:r>
                  <a:rPr lang="en-US" sz="1400" b="1" dirty="0">
                    <a:solidFill>
                      <a:schemeClr val="tx1"/>
                    </a:solidFill>
                    <a:latin typeface="Arial"/>
                    <a:cs typeface="Arial"/>
                  </a:rPr>
                  <a:t>-HB</a:t>
                </a:r>
                <a:br>
                  <a:rPr lang="en-US" sz="1400" b="1" dirty="0">
                    <a:solidFill>
                      <a:schemeClr val="tx1"/>
                    </a:solidFill>
                    <a:latin typeface="Arial"/>
                    <a:cs typeface="Arial"/>
                  </a:rPr>
                </a:br>
                <a:r>
                  <a:rPr lang="en-US" sz="1400" dirty="0">
                    <a:solidFill>
                      <a:schemeClr val="tx1"/>
                    </a:solidFill>
                    <a:latin typeface="Arial"/>
                    <a:cs typeface="Arial"/>
                  </a:rPr>
                  <a:t>(20 </a:t>
                </a:r>
                <a:r>
                  <a:rPr lang="el-GR" sz="1400" dirty="0">
                    <a:solidFill>
                      <a:schemeClr val="tx1"/>
                    </a:solidFill>
                    <a:cs typeface="Arial"/>
                  </a:rPr>
                  <a:t>μ</a:t>
                </a:r>
                <a:r>
                  <a:rPr lang="en-US" sz="1400" dirty="0">
                    <a:solidFill>
                      <a:schemeClr val="tx1"/>
                    </a:solidFill>
                    <a:latin typeface="Arial"/>
                    <a:cs typeface="Arial"/>
                  </a:rPr>
                  <a:t>g </a:t>
                </a:r>
                <a:r>
                  <a:rPr lang="en-US" sz="1400" dirty="0" err="1">
                    <a:solidFill>
                      <a:schemeClr val="tx1"/>
                    </a:solidFill>
                    <a:latin typeface="Arial"/>
                    <a:cs typeface="Arial"/>
                  </a:rPr>
                  <a:t>HBsAg</a:t>
                </a:r>
                <a:r>
                  <a:rPr lang="en-US" sz="1400" dirty="0">
                    <a:solidFill>
                      <a:schemeClr val="tx1"/>
                    </a:solidFill>
                    <a:latin typeface="Arial"/>
                    <a:cs typeface="Arial"/>
                  </a:rPr>
                  <a:t>/dose)</a:t>
                </a:r>
              </a:p>
            </p:txBody>
          </p:sp>
          <p:sp>
            <p:nvSpPr>
              <p:cNvPr id="69" name="Rectangle 5">
                <a:extLst>
                  <a:ext uri="{FF2B5EF4-FFF2-40B4-BE49-F238E27FC236}">
                    <a16:creationId xmlns:a16="http://schemas.microsoft.com/office/drawing/2014/main" id="{EF8F4096-F504-2D43-AAAC-647042DDB769}"/>
                  </a:ext>
                </a:extLst>
              </p:cNvPr>
              <p:cNvSpPr>
                <a:spLocks noChangeArrowheads="1"/>
              </p:cNvSpPr>
              <p:nvPr/>
            </p:nvSpPr>
            <p:spPr bwMode="auto">
              <a:xfrm>
                <a:off x="7536716" y="2912039"/>
                <a:ext cx="374161" cy="342900"/>
              </a:xfrm>
              <a:prstGeom prst="rect">
                <a:avLst/>
              </a:prstGeom>
              <a:solidFill>
                <a:schemeClr val="accent4">
                  <a:lumMod val="20000"/>
                  <a:lumOff val="80000"/>
                </a:schemeClr>
              </a:solidFill>
              <a:ln w="9525" cmpd="sng">
                <a:noFill/>
                <a:miter lim="800000"/>
                <a:headEnd/>
                <a:tailEnd/>
              </a:ln>
              <a:effectLst/>
            </p:spPr>
            <p:txBody>
              <a:bodyPr wrap="none" anchor="ctr"/>
              <a:lstStyle/>
              <a:p>
                <a:pPr algn="ctr"/>
                <a:r>
                  <a:rPr lang="en-US" sz="1400" b="1" dirty="0">
                    <a:latin typeface="Arial"/>
                    <a:cs typeface="Arial"/>
                  </a:rPr>
                  <a:t>AII</a:t>
                </a:r>
                <a:endParaRPr lang="en-US" sz="1400" dirty="0">
                  <a:latin typeface="Arial"/>
                  <a:cs typeface="Arial"/>
                </a:endParaRPr>
              </a:p>
            </p:txBody>
          </p:sp>
          <p:sp>
            <p:nvSpPr>
              <p:cNvPr id="79" name="Rectangle 5">
                <a:extLst>
                  <a:ext uri="{FF2B5EF4-FFF2-40B4-BE49-F238E27FC236}">
                    <a16:creationId xmlns:a16="http://schemas.microsoft.com/office/drawing/2014/main" id="{0D247CF0-4721-5F48-8533-4F2666DB8B2D}"/>
                  </a:ext>
                </a:extLst>
              </p:cNvPr>
              <p:cNvSpPr>
                <a:spLocks noChangeArrowheads="1"/>
              </p:cNvSpPr>
              <p:nvPr/>
            </p:nvSpPr>
            <p:spPr bwMode="auto">
              <a:xfrm>
                <a:off x="1163839" y="2886586"/>
                <a:ext cx="407909" cy="411478"/>
              </a:xfrm>
              <a:prstGeom prst="rect">
                <a:avLst/>
              </a:prstGeom>
              <a:solidFill>
                <a:schemeClr val="accent4">
                  <a:lumMod val="20000"/>
                  <a:lumOff val="80000"/>
                </a:schemeClr>
              </a:solidFill>
              <a:ln w="9525" cmpd="sng">
                <a:solidFill>
                  <a:schemeClr val="tx1"/>
                </a:solidFill>
                <a:miter lim="800000"/>
                <a:headEnd/>
                <a:tailEnd/>
              </a:ln>
              <a:effectLst/>
            </p:spPr>
            <p:txBody>
              <a:bodyPr wrap="none" anchor="ctr"/>
              <a:lstStyle/>
              <a:p>
                <a:pPr algn="ctr"/>
                <a:r>
                  <a:rPr lang="en-US" sz="1400" b="1" dirty="0">
                    <a:latin typeface="Arial"/>
                    <a:cs typeface="Arial"/>
                  </a:rPr>
                  <a:t>DD</a:t>
                </a:r>
                <a:endParaRPr lang="en-US" sz="1400" dirty="0">
                  <a:latin typeface="Arial"/>
                  <a:cs typeface="Arial"/>
                </a:endParaRPr>
              </a:p>
            </p:txBody>
          </p:sp>
        </p:grpSp>
        <p:grpSp>
          <p:nvGrpSpPr>
            <p:cNvPr id="6" name="Group 5">
              <a:extLst>
                <a:ext uri="{FF2B5EF4-FFF2-40B4-BE49-F238E27FC236}">
                  <a16:creationId xmlns:a16="http://schemas.microsoft.com/office/drawing/2014/main" id="{2A75AAED-93D6-ED4F-8A13-1336999D9161}"/>
                </a:ext>
              </a:extLst>
            </p:cNvPr>
            <p:cNvGrpSpPr/>
            <p:nvPr/>
          </p:nvGrpSpPr>
          <p:grpSpPr>
            <a:xfrm>
              <a:off x="1163838" y="2911189"/>
              <a:ext cx="6747038" cy="415619"/>
              <a:chOff x="27774" y="5387704"/>
              <a:chExt cx="8996064" cy="554159"/>
            </a:xfrm>
          </p:grpSpPr>
          <p:grpSp>
            <p:nvGrpSpPr>
              <p:cNvPr id="82" name="Group 81">
                <a:extLst>
                  <a:ext uri="{FF2B5EF4-FFF2-40B4-BE49-F238E27FC236}">
                    <a16:creationId xmlns:a16="http://schemas.microsoft.com/office/drawing/2014/main" id="{2AA14E6A-88FA-CA47-B81B-EFADFF17C0B4}"/>
                  </a:ext>
                </a:extLst>
              </p:cNvPr>
              <p:cNvGrpSpPr/>
              <p:nvPr/>
            </p:nvGrpSpPr>
            <p:grpSpPr>
              <a:xfrm>
                <a:off x="764802" y="5393226"/>
                <a:ext cx="3680538" cy="548637"/>
                <a:chOff x="1835128" y="2443723"/>
                <a:chExt cx="3680538" cy="548637"/>
              </a:xfrm>
            </p:grpSpPr>
            <p:cxnSp>
              <p:nvCxnSpPr>
                <p:cNvPr id="83" name="Straight Connector 82">
                  <a:extLst>
                    <a:ext uri="{FF2B5EF4-FFF2-40B4-BE49-F238E27FC236}">
                      <a16:creationId xmlns:a16="http://schemas.microsoft.com/office/drawing/2014/main" id="{7264D873-E8C9-8643-98D5-7F84039DD852}"/>
                    </a:ext>
                  </a:extLst>
                </p:cNvPr>
                <p:cNvCxnSpPr>
                  <a:cxnSpLocks/>
                </p:cNvCxnSpPr>
                <p:nvPr/>
              </p:nvCxnSpPr>
              <p:spPr>
                <a:xfrm>
                  <a:off x="4664924" y="2714065"/>
                  <a:ext cx="482748" cy="0"/>
                </a:xfrm>
                <a:prstGeom prst="line">
                  <a:avLst/>
                </a:prstGeom>
                <a:ln w="22225">
                  <a:prstDash val="sysDash"/>
                </a:ln>
                <a:effectLst/>
              </p:spPr>
              <p:style>
                <a:lnRef idx="2">
                  <a:schemeClr val="accent1"/>
                </a:lnRef>
                <a:fillRef idx="0">
                  <a:schemeClr val="accent1"/>
                </a:fillRef>
                <a:effectRef idx="1">
                  <a:schemeClr val="accent1"/>
                </a:effectRef>
                <a:fontRef idx="minor">
                  <a:schemeClr val="tx1"/>
                </a:fontRef>
              </p:style>
            </p:cxnSp>
            <p:sp>
              <p:nvSpPr>
                <p:cNvPr id="84" name="Diamond 83">
                  <a:extLst>
                    <a:ext uri="{FF2B5EF4-FFF2-40B4-BE49-F238E27FC236}">
                      <a16:creationId xmlns:a16="http://schemas.microsoft.com/office/drawing/2014/main" id="{716F9757-5EEB-A542-8927-14B2D6C90B1D}"/>
                    </a:ext>
                  </a:extLst>
                </p:cNvPr>
                <p:cNvSpPr>
                  <a:spLocks/>
                </p:cNvSpPr>
                <p:nvPr/>
              </p:nvSpPr>
              <p:spPr>
                <a:xfrm>
                  <a:off x="5058466" y="2485465"/>
                  <a:ext cx="457200" cy="4572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chemeClr val="bg1"/>
                      </a:solidFill>
                      <a:latin typeface="Arial"/>
                      <a:cs typeface="Arial"/>
                    </a:rPr>
                    <a:t>2</a:t>
                  </a:r>
                </a:p>
              </p:txBody>
            </p:sp>
            <p:sp>
              <p:nvSpPr>
                <p:cNvPr id="85" name="Diamond 84">
                  <a:extLst>
                    <a:ext uri="{FF2B5EF4-FFF2-40B4-BE49-F238E27FC236}">
                      <a16:creationId xmlns:a16="http://schemas.microsoft.com/office/drawing/2014/main" id="{5A529E3D-F7E4-094B-B87E-9FFBD9ECD08A}"/>
                    </a:ext>
                  </a:extLst>
                </p:cNvPr>
                <p:cNvSpPr>
                  <a:spLocks/>
                </p:cNvSpPr>
                <p:nvPr/>
              </p:nvSpPr>
              <p:spPr>
                <a:xfrm>
                  <a:off x="4279616" y="2485465"/>
                  <a:ext cx="457200" cy="4572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chemeClr val="bg1"/>
                      </a:solidFill>
                      <a:latin typeface="Arial"/>
                      <a:cs typeface="Arial"/>
                    </a:rPr>
                    <a:t>1</a:t>
                  </a:r>
                </a:p>
              </p:txBody>
            </p:sp>
            <p:sp>
              <p:nvSpPr>
                <p:cNvPr id="86" name="Rectangle 5">
                  <a:extLst>
                    <a:ext uri="{FF2B5EF4-FFF2-40B4-BE49-F238E27FC236}">
                      <a16:creationId xmlns:a16="http://schemas.microsoft.com/office/drawing/2014/main" id="{AA6DA866-0D3F-CF46-8D98-14E67274B82F}"/>
                    </a:ext>
                  </a:extLst>
                </p:cNvPr>
                <p:cNvSpPr>
                  <a:spLocks noChangeArrowheads="1"/>
                </p:cNvSpPr>
                <p:nvPr/>
              </p:nvSpPr>
              <p:spPr bwMode="auto">
                <a:xfrm>
                  <a:off x="1835128" y="2443723"/>
                  <a:ext cx="2332982" cy="548637"/>
                </a:xfrm>
                <a:prstGeom prst="rect">
                  <a:avLst/>
                </a:prstGeom>
                <a:solidFill>
                  <a:schemeClr val="accent1">
                    <a:lumMod val="20000"/>
                    <a:lumOff val="80000"/>
                  </a:schemeClr>
                </a:solidFill>
                <a:ln w="9525" cmpd="sng">
                  <a:solidFill>
                    <a:srgbClr val="000000"/>
                  </a:solidFill>
                  <a:miter lim="800000"/>
                  <a:headEnd/>
                  <a:tailEnd/>
                </a:ln>
                <a:effectLst/>
              </p:spPr>
              <p:txBody>
                <a:bodyPr wrap="none" anchor="ctr"/>
                <a:lstStyle/>
                <a:p>
                  <a:r>
                    <a:rPr lang="en-US" sz="1400" b="1" dirty="0" err="1">
                      <a:latin typeface="Arial"/>
                      <a:cs typeface="Arial"/>
                    </a:rPr>
                    <a:t>Heplisav</a:t>
                  </a:r>
                  <a:r>
                    <a:rPr lang="en-US" sz="1400" b="1" dirty="0">
                      <a:latin typeface="Arial"/>
                      <a:cs typeface="Arial"/>
                    </a:rPr>
                    <a:t>-B</a:t>
                  </a:r>
                  <a:br>
                    <a:rPr lang="en-US" sz="1400" b="1" dirty="0">
                      <a:latin typeface="Arial"/>
                      <a:cs typeface="Arial"/>
                    </a:rPr>
                  </a:br>
                  <a:r>
                    <a:rPr lang="en-US" sz="1400" dirty="0">
                      <a:latin typeface="Arial"/>
                      <a:cs typeface="Arial"/>
                    </a:rPr>
                    <a:t>(20 </a:t>
                  </a:r>
                  <a:r>
                    <a:rPr lang="en-US" sz="1400" dirty="0" err="1">
                      <a:latin typeface="Arial"/>
                      <a:cs typeface="Arial"/>
                    </a:rPr>
                    <a:t>μg</a:t>
                  </a:r>
                  <a:r>
                    <a:rPr lang="en-US" sz="1400" dirty="0">
                      <a:latin typeface="Arial"/>
                      <a:cs typeface="Arial"/>
                    </a:rPr>
                    <a:t> HBsAg/dose)</a:t>
                  </a:r>
                </a:p>
              </p:txBody>
            </p:sp>
          </p:grpSp>
          <p:sp>
            <p:nvSpPr>
              <p:cNvPr id="87" name="Rectangle 5">
                <a:extLst>
                  <a:ext uri="{FF2B5EF4-FFF2-40B4-BE49-F238E27FC236}">
                    <a16:creationId xmlns:a16="http://schemas.microsoft.com/office/drawing/2014/main" id="{9FC8A24A-D5FE-1B4D-80C3-D79B1ECEAC15}"/>
                  </a:ext>
                </a:extLst>
              </p:cNvPr>
              <p:cNvSpPr>
                <a:spLocks noChangeArrowheads="1"/>
              </p:cNvSpPr>
              <p:nvPr/>
            </p:nvSpPr>
            <p:spPr bwMode="auto">
              <a:xfrm>
                <a:off x="8524957" y="5420288"/>
                <a:ext cx="498881" cy="457200"/>
              </a:xfrm>
              <a:prstGeom prst="rect">
                <a:avLst/>
              </a:prstGeom>
              <a:solidFill>
                <a:schemeClr val="accent1">
                  <a:lumMod val="20000"/>
                  <a:lumOff val="80000"/>
                </a:schemeClr>
              </a:solidFill>
              <a:ln w="9525" cmpd="sng">
                <a:noFill/>
                <a:miter lim="800000"/>
                <a:headEnd/>
                <a:tailEnd/>
              </a:ln>
              <a:effectLst/>
            </p:spPr>
            <p:txBody>
              <a:bodyPr wrap="none" anchor="ctr"/>
              <a:lstStyle/>
              <a:p>
                <a:pPr algn="ctr"/>
                <a:r>
                  <a:rPr lang="en-US" sz="1400" b="1" dirty="0">
                    <a:latin typeface="Arial"/>
                    <a:cs typeface="Arial"/>
                  </a:rPr>
                  <a:t>CIII</a:t>
                </a:r>
                <a:endParaRPr lang="en-US" sz="1400" dirty="0">
                  <a:latin typeface="Arial"/>
                  <a:cs typeface="Arial"/>
                </a:endParaRPr>
              </a:p>
            </p:txBody>
          </p:sp>
          <p:sp>
            <p:nvSpPr>
              <p:cNvPr id="88" name="Rectangle 5">
                <a:extLst>
                  <a:ext uri="{FF2B5EF4-FFF2-40B4-BE49-F238E27FC236}">
                    <a16:creationId xmlns:a16="http://schemas.microsoft.com/office/drawing/2014/main" id="{05907483-8DCE-C149-91B2-7691508F11A6}"/>
                  </a:ext>
                </a:extLst>
              </p:cNvPr>
              <p:cNvSpPr>
                <a:spLocks noChangeArrowheads="1"/>
              </p:cNvSpPr>
              <p:nvPr/>
            </p:nvSpPr>
            <p:spPr bwMode="auto">
              <a:xfrm>
                <a:off x="27774" y="5387704"/>
                <a:ext cx="543879" cy="548638"/>
              </a:xfrm>
              <a:prstGeom prst="rect">
                <a:avLst/>
              </a:prstGeom>
              <a:solidFill>
                <a:schemeClr val="accent1">
                  <a:lumMod val="20000"/>
                  <a:lumOff val="80000"/>
                </a:schemeClr>
              </a:solidFill>
              <a:ln w="9525" cmpd="sng">
                <a:solidFill>
                  <a:schemeClr val="tx1"/>
                </a:solidFill>
                <a:miter lim="800000"/>
                <a:headEnd/>
                <a:tailEnd/>
              </a:ln>
              <a:effectLst/>
            </p:spPr>
            <p:txBody>
              <a:bodyPr wrap="none" anchor="ctr"/>
              <a:lstStyle/>
              <a:p>
                <a:pPr algn="ctr"/>
                <a:r>
                  <a:rPr lang="en-US" sz="1400" b="1" dirty="0">
                    <a:latin typeface="Arial"/>
                    <a:cs typeface="Arial"/>
                  </a:rPr>
                  <a:t>SD</a:t>
                </a:r>
                <a:endParaRPr lang="en-US" sz="1400" dirty="0">
                  <a:latin typeface="Arial"/>
                  <a:cs typeface="Arial"/>
                </a:endParaRPr>
              </a:p>
            </p:txBody>
          </p:sp>
        </p:grpSp>
        <p:sp>
          <p:nvSpPr>
            <p:cNvPr id="76" name="Rectangle 5">
              <a:extLst>
                <a:ext uri="{FF2B5EF4-FFF2-40B4-BE49-F238E27FC236}">
                  <a16:creationId xmlns:a16="http://schemas.microsoft.com/office/drawing/2014/main" id="{EF8F4096-F504-2D43-AAAC-647042DDB769}"/>
                </a:ext>
              </a:extLst>
            </p:cNvPr>
            <p:cNvSpPr>
              <a:spLocks noChangeArrowheads="1"/>
            </p:cNvSpPr>
            <p:nvPr/>
          </p:nvSpPr>
          <p:spPr bwMode="auto">
            <a:xfrm>
              <a:off x="1157724" y="3541087"/>
              <a:ext cx="2748218" cy="206818"/>
            </a:xfrm>
            <a:prstGeom prst="rect">
              <a:avLst/>
            </a:prstGeom>
            <a:solidFill>
              <a:schemeClr val="bg1">
                <a:lumMod val="95000"/>
              </a:schemeClr>
            </a:solidFill>
            <a:ln w="9525" cmpd="sng">
              <a:noFill/>
              <a:miter lim="800000"/>
              <a:headEnd/>
              <a:tailEnd/>
            </a:ln>
            <a:effectLst/>
          </p:spPr>
          <p:txBody>
            <a:bodyPr wrap="none" anchor="ctr"/>
            <a:lstStyle/>
            <a:p>
              <a:r>
                <a:rPr lang="en-US" sz="1200" b="1" dirty="0">
                  <a:latin typeface="Arial"/>
                  <a:cs typeface="Arial"/>
                </a:rPr>
                <a:t>SD </a:t>
              </a:r>
              <a:r>
                <a:rPr lang="en-US" sz="1200" dirty="0">
                  <a:latin typeface="Arial"/>
                  <a:cs typeface="Arial"/>
                </a:rPr>
                <a:t>= standard dose; </a:t>
              </a:r>
              <a:r>
                <a:rPr lang="en-US" sz="1200" b="1" dirty="0">
                  <a:latin typeface="Arial"/>
                  <a:cs typeface="Arial"/>
                </a:rPr>
                <a:t>DD </a:t>
              </a:r>
              <a:r>
                <a:rPr lang="en-US" sz="1200" dirty="0">
                  <a:latin typeface="Arial"/>
                  <a:cs typeface="Arial"/>
                </a:rPr>
                <a:t>= double dose</a:t>
              </a:r>
            </a:p>
          </p:txBody>
        </p:sp>
      </p:grpSp>
      <p:sp>
        <p:nvSpPr>
          <p:cNvPr id="8" name="Rounded Rectangle 7">
            <a:extLst>
              <a:ext uri="{FF2B5EF4-FFF2-40B4-BE49-F238E27FC236}">
                <a16:creationId xmlns:a16="http://schemas.microsoft.com/office/drawing/2014/main" id="{D6857EEB-A389-3AE2-E2A9-9CAA4D222A7B}"/>
              </a:ext>
            </a:extLst>
          </p:cNvPr>
          <p:cNvSpPr/>
          <p:nvPr/>
        </p:nvSpPr>
        <p:spPr>
          <a:xfrm>
            <a:off x="7764651" y="186364"/>
            <a:ext cx="1255363" cy="369053"/>
          </a:xfrm>
          <a:prstGeom prst="roundRect">
            <a:avLst/>
          </a:prstGeom>
          <a:solidFill>
            <a:srgbClr val="00A2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3500975378"/>
      </p:ext>
    </p:extLst>
  </p:cSld>
  <p:clrMapOvr>
    <a:masterClrMapping/>
  </p:clrMapOvr>
  <p:transition spd="slow" advTm="81514"/>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i="1" dirty="0"/>
              <a:t>Adult Opportunistic Infections Guidelines</a:t>
            </a:r>
            <a:br>
              <a:rPr lang="en-US" sz="2000" dirty="0"/>
            </a:br>
            <a:r>
              <a:rPr lang="en-US" sz="2000" dirty="0"/>
              <a:t>Hepatitis B Immunization In Persons with HIV</a:t>
            </a:r>
          </a:p>
        </p:txBody>
      </p:sp>
      <p:sp>
        <p:nvSpPr>
          <p:cNvPr id="3" name="Text Placeholder 2"/>
          <p:cNvSpPr>
            <a:spLocks noGrp="1"/>
          </p:cNvSpPr>
          <p:nvPr>
            <p:ph type="body" sz="quarter" idx="14"/>
          </p:nvPr>
        </p:nvSpPr>
        <p:spPr/>
        <p:txBody>
          <a:bodyPr/>
          <a:lstStyle/>
          <a:p>
            <a:r>
              <a:rPr lang="en-US" dirty="0"/>
              <a:t>Source: Opportunistic Infections Guidelines. September 7, 2022.</a:t>
            </a:r>
          </a:p>
        </p:txBody>
      </p:sp>
      <p:grpSp>
        <p:nvGrpSpPr>
          <p:cNvPr id="5" name="Group 4">
            <a:extLst>
              <a:ext uri="{FF2B5EF4-FFF2-40B4-BE49-F238E27FC236}">
                <a16:creationId xmlns:a16="http://schemas.microsoft.com/office/drawing/2014/main" id="{A9FD2182-7BF4-9DBC-0807-425AA5955EEF}"/>
              </a:ext>
            </a:extLst>
          </p:cNvPr>
          <p:cNvGrpSpPr/>
          <p:nvPr/>
        </p:nvGrpSpPr>
        <p:grpSpPr>
          <a:xfrm>
            <a:off x="893081" y="897518"/>
            <a:ext cx="7357837" cy="3876911"/>
            <a:chOff x="1144794" y="1032269"/>
            <a:chExt cx="6871719" cy="3434686"/>
          </a:xfrm>
        </p:grpSpPr>
        <p:sp>
          <p:nvSpPr>
            <p:cNvPr id="9" name="Rectangle 8"/>
            <p:cNvSpPr/>
            <p:nvPr/>
          </p:nvSpPr>
          <p:spPr>
            <a:xfrm>
              <a:off x="1144794" y="1101635"/>
              <a:ext cx="6871719" cy="308610"/>
            </a:xfrm>
            <a:prstGeom prst="rect">
              <a:avLst/>
            </a:prstGeom>
            <a:gradFill flip="none" rotWithShape="1">
              <a:gsLst>
                <a:gs pos="90000">
                  <a:schemeClr val="bg1">
                    <a:lumMod val="85000"/>
                  </a:schemeClr>
                </a:gs>
                <a:gs pos="10000">
                  <a:schemeClr val="bg1">
                    <a:lumMod val="85000"/>
                  </a:schemeClr>
                </a:gs>
                <a:gs pos="51000">
                  <a:schemeClr val="bg1">
                    <a:lumMod val="85000"/>
                  </a:schemeClr>
                </a:gs>
                <a:gs pos="0">
                  <a:schemeClr val="bg1"/>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10" name="Rectangle 9"/>
            <p:cNvSpPr/>
            <p:nvPr/>
          </p:nvSpPr>
          <p:spPr>
            <a:xfrm>
              <a:off x="2838032" y="1092446"/>
              <a:ext cx="702091"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Month</a:t>
              </a:r>
            </a:p>
          </p:txBody>
        </p:sp>
        <p:sp>
          <p:nvSpPr>
            <p:cNvPr id="11" name="Rectangle 10"/>
            <p:cNvSpPr/>
            <p:nvPr/>
          </p:nvSpPr>
          <p:spPr>
            <a:xfrm>
              <a:off x="3496897"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12" name="Rectangle 11"/>
            <p:cNvSpPr/>
            <p:nvPr/>
          </p:nvSpPr>
          <p:spPr>
            <a:xfrm>
              <a:off x="7072021" y="1032269"/>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6</a:t>
              </a:r>
            </a:p>
          </p:txBody>
        </p:sp>
        <p:sp>
          <p:nvSpPr>
            <p:cNvPr id="13" name="Rectangle 12"/>
            <p:cNvSpPr/>
            <p:nvPr/>
          </p:nvSpPr>
          <p:spPr>
            <a:xfrm>
              <a:off x="4688605"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a:t>
              </a:r>
            </a:p>
          </p:txBody>
        </p:sp>
        <p:cxnSp>
          <p:nvCxnSpPr>
            <p:cNvPr id="15" name="Straight Connector 14"/>
            <p:cNvCxnSpPr>
              <a:cxnSpLocks/>
            </p:cNvCxnSpPr>
            <p:nvPr/>
          </p:nvCxnSpPr>
          <p:spPr>
            <a:xfrm flipV="1">
              <a:off x="3701705" y="1338608"/>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4891564" y="134291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271281" y="133860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80313" y="10459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cxnSp>
          <p:nvCxnSpPr>
            <p:cNvPr id="19" name="Straight Connector 18"/>
            <p:cNvCxnSpPr/>
            <p:nvPr/>
          </p:nvCxnSpPr>
          <p:spPr>
            <a:xfrm flipV="1">
              <a:off x="6081422" y="133860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4D32BB8-15FF-0A4C-8E6D-1A6E2B11748C}"/>
                </a:ext>
              </a:extLst>
            </p:cNvPr>
            <p:cNvSpPr/>
            <p:nvPr/>
          </p:nvSpPr>
          <p:spPr>
            <a:xfrm>
              <a:off x="4091075"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rgbClr val="000000"/>
                </a:solidFill>
                <a:latin typeface="Arial"/>
                <a:cs typeface="Arial"/>
              </a:endParaRPr>
            </a:p>
          </p:txBody>
        </p:sp>
        <p:cxnSp>
          <p:nvCxnSpPr>
            <p:cNvPr id="21" name="Straight Connector 20">
              <a:extLst>
                <a:ext uri="{FF2B5EF4-FFF2-40B4-BE49-F238E27FC236}">
                  <a16:creationId xmlns:a16="http://schemas.microsoft.com/office/drawing/2014/main" id="{1B77AD2A-A923-7042-BA1F-7F2B20E65339}"/>
                </a:ext>
              </a:extLst>
            </p:cNvPr>
            <p:cNvCxnSpPr>
              <a:cxnSpLocks/>
            </p:cNvCxnSpPr>
            <p:nvPr/>
          </p:nvCxnSpPr>
          <p:spPr>
            <a:xfrm flipV="1">
              <a:off x="4310180" y="134291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92A3FDC-D4F9-7042-B37D-472847AF768F}"/>
                </a:ext>
              </a:extLst>
            </p:cNvPr>
            <p:cNvSpPr/>
            <p:nvPr/>
          </p:nvSpPr>
          <p:spPr>
            <a:xfrm>
              <a:off x="4092751"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a:t>
              </a:r>
            </a:p>
          </p:txBody>
        </p:sp>
        <p:cxnSp>
          <p:nvCxnSpPr>
            <p:cNvPr id="23" name="Straight Connector 22">
              <a:extLst>
                <a:ext uri="{FF2B5EF4-FFF2-40B4-BE49-F238E27FC236}">
                  <a16:creationId xmlns:a16="http://schemas.microsoft.com/office/drawing/2014/main" id="{8A932224-613D-D04E-B413-F0079A4148F9}"/>
                </a:ext>
              </a:extLst>
            </p:cNvPr>
            <p:cNvCxnSpPr>
              <a:cxnSpLocks/>
            </p:cNvCxnSpPr>
            <p:nvPr/>
          </p:nvCxnSpPr>
          <p:spPr>
            <a:xfrm flipV="1">
              <a:off x="5486493" y="134291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385D737-EF6B-BC43-B74F-42973341F4D4}"/>
                </a:ext>
              </a:extLst>
            </p:cNvPr>
            <p:cNvSpPr/>
            <p:nvPr/>
          </p:nvSpPr>
          <p:spPr>
            <a:xfrm>
              <a:off x="5284459"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a:t>
              </a:r>
            </a:p>
          </p:txBody>
        </p:sp>
        <p:sp>
          <p:nvSpPr>
            <p:cNvPr id="25" name="Rectangle 24">
              <a:extLst>
                <a:ext uri="{FF2B5EF4-FFF2-40B4-BE49-F238E27FC236}">
                  <a16:creationId xmlns:a16="http://schemas.microsoft.com/office/drawing/2014/main" id="{E9C424C4-F149-5943-9816-54FB5F210E60}"/>
                </a:ext>
              </a:extLst>
            </p:cNvPr>
            <p:cNvSpPr/>
            <p:nvPr/>
          </p:nvSpPr>
          <p:spPr>
            <a:xfrm>
              <a:off x="6476167" y="1038364"/>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5</a:t>
              </a:r>
            </a:p>
          </p:txBody>
        </p:sp>
        <p:cxnSp>
          <p:nvCxnSpPr>
            <p:cNvPr id="26" name="Straight Connector 25">
              <a:extLst>
                <a:ext uri="{FF2B5EF4-FFF2-40B4-BE49-F238E27FC236}">
                  <a16:creationId xmlns:a16="http://schemas.microsoft.com/office/drawing/2014/main" id="{21783292-677B-5A47-BB4D-70BBC26FD54B}"/>
                </a:ext>
              </a:extLst>
            </p:cNvPr>
            <p:cNvCxnSpPr/>
            <p:nvPr/>
          </p:nvCxnSpPr>
          <p:spPr>
            <a:xfrm flipV="1">
              <a:off x="6676351" y="133860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44F4B55D-3D39-3845-A70A-D2BBAAD40AC9}"/>
                </a:ext>
              </a:extLst>
            </p:cNvPr>
            <p:cNvGrpSpPr/>
            <p:nvPr/>
          </p:nvGrpSpPr>
          <p:grpSpPr>
            <a:xfrm>
              <a:off x="1712011" y="3526956"/>
              <a:ext cx="5740902" cy="533007"/>
              <a:chOff x="1829008" y="2364003"/>
              <a:chExt cx="7654535" cy="710674"/>
            </a:xfrm>
          </p:grpSpPr>
          <p:cxnSp>
            <p:nvCxnSpPr>
              <p:cNvPr id="62" name="Straight Connector 61">
                <a:extLst>
                  <a:ext uri="{FF2B5EF4-FFF2-40B4-BE49-F238E27FC236}">
                    <a16:creationId xmlns:a16="http://schemas.microsoft.com/office/drawing/2014/main" id="{02AACB79-C6BE-2C49-B150-D975C5A7371E}"/>
                  </a:ext>
                </a:extLst>
              </p:cNvPr>
              <p:cNvCxnSpPr>
                <a:cxnSpLocks/>
                <a:endCxn id="89" idx="1"/>
              </p:cNvCxnSpPr>
              <p:nvPr/>
            </p:nvCxnSpPr>
            <p:spPr>
              <a:xfrm>
                <a:off x="4682593" y="2714066"/>
                <a:ext cx="4343750" cy="0"/>
              </a:xfrm>
              <a:prstGeom prst="line">
                <a:avLst/>
              </a:prstGeom>
              <a:ln w="22225">
                <a:solidFill>
                  <a:schemeClr val="accent5">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3" name="Diamond 62">
                <a:extLst>
                  <a:ext uri="{FF2B5EF4-FFF2-40B4-BE49-F238E27FC236}">
                    <a16:creationId xmlns:a16="http://schemas.microsoft.com/office/drawing/2014/main" id="{0E7061E7-3CF6-3A46-BB8E-3B4410F27D56}"/>
                  </a:ext>
                </a:extLst>
              </p:cNvPr>
              <p:cNvSpPr>
                <a:spLocks/>
              </p:cNvSpPr>
              <p:nvPr/>
            </p:nvSpPr>
            <p:spPr>
              <a:xfrm>
                <a:off x="5058466" y="2485465"/>
                <a:ext cx="457200" cy="457200"/>
              </a:xfrm>
              <a:prstGeom prst="diamond">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chemeClr val="bg1"/>
                    </a:solidFill>
                    <a:latin typeface="Arial"/>
                    <a:cs typeface="Arial"/>
                  </a:rPr>
                  <a:t>2</a:t>
                </a:r>
              </a:p>
            </p:txBody>
          </p:sp>
          <p:sp>
            <p:nvSpPr>
              <p:cNvPr id="64" name="Diamond 63">
                <a:extLst>
                  <a:ext uri="{FF2B5EF4-FFF2-40B4-BE49-F238E27FC236}">
                    <a16:creationId xmlns:a16="http://schemas.microsoft.com/office/drawing/2014/main" id="{1F96E34D-3BD1-254F-A5E9-C0389E03923B}"/>
                  </a:ext>
                </a:extLst>
              </p:cNvPr>
              <p:cNvSpPr>
                <a:spLocks/>
              </p:cNvSpPr>
              <p:nvPr/>
            </p:nvSpPr>
            <p:spPr>
              <a:xfrm>
                <a:off x="4279616" y="2485465"/>
                <a:ext cx="457200" cy="457200"/>
              </a:xfrm>
              <a:prstGeom prst="diamond">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chemeClr val="bg1"/>
                    </a:solidFill>
                    <a:latin typeface="Arial"/>
                    <a:cs typeface="Arial"/>
                  </a:rPr>
                  <a:t>1</a:t>
                </a:r>
              </a:p>
            </p:txBody>
          </p:sp>
          <p:sp>
            <p:nvSpPr>
              <p:cNvPr id="65" name="Rectangle 5">
                <a:extLst>
                  <a:ext uri="{FF2B5EF4-FFF2-40B4-BE49-F238E27FC236}">
                    <a16:creationId xmlns:a16="http://schemas.microsoft.com/office/drawing/2014/main" id="{C8A95783-D9F5-C44C-A08A-54F06073CAAA}"/>
                  </a:ext>
                </a:extLst>
              </p:cNvPr>
              <p:cNvSpPr>
                <a:spLocks noChangeArrowheads="1"/>
              </p:cNvSpPr>
              <p:nvPr/>
            </p:nvSpPr>
            <p:spPr bwMode="auto">
              <a:xfrm>
                <a:off x="1829008" y="2364003"/>
                <a:ext cx="2339102" cy="710674"/>
              </a:xfrm>
              <a:prstGeom prst="rect">
                <a:avLst/>
              </a:prstGeom>
              <a:solidFill>
                <a:schemeClr val="accent5">
                  <a:lumMod val="20000"/>
                  <a:lumOff val="80000"/>
                </a:schemeClr>
              </a:solidFill>
              <a:ln w="9525" cmpd="sng">
                <a:solidFill>
                  <a:srgbClr val="000000"/>
                </a:solidFill>
                <a:miter lim="800000"/>
                <a:headEnd/>
                <a:tailEnd/>
              </a:ln>
              <a:effectLst/>
            </p:spPr>
            <p:txBody>
              <a:bodyPr wrap="none" anchor="ctr"/>
              <a:lstStyle/>
              <a:p>
                <a:r>
                  <a:rPr lang="en-US" sz="1200" b="1" dirty="0" err="1">
                    <a:latin typeface="Arial"/>
                    <a:cs typeface="Arial"/>
                  </a:rPr>
                  <a:t>Twinrix</a:t>
                </a:r>
                <a:r>
                  <a:rPr lang="en-US" sz="1200" b="1" dirty="0">
                    <a:latin typeface="Arial"/>
                    <a:cs typeface="Arial"/>
                  </a:rPr>
                  <a:t>*</a:t>
                </a:r>
                <a:br>
                  <a:rPr lang="en-US" sz="1350" b="1" dirty="0">
                    <a:latin typeface="Arial"/>
                    <a:cs typeface="Arial"/>
                  </a:rPr>
                </a:br>
                <a:r>
                  <a:rPr lang="en-US" sz="1050" dirty="0">
                    <a:latin typeface="Arial" panose="020B0604020202020204" pitchFamily="34" charset="0"/>
                    <a:cs typeface="Arial" panose="020B0604020202020204" pitchFamily="34" charset="0"/>
                  </a:rPr>
                  <a:t>(720 ELISA units HAV/dose)</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a:t>
                </a:r>
                <a:r>
                  <a:rPr lang="en-US" sz="1050" dirty="0">
                    <a:solidFill>
                      <a:srgbClr val="C00000"/>
                    </a:solidFill>
                    <a:latin typeface="Arial" panose="020B0604020202020204" pitchFamily="34" charset="0"/>
                    <a:cs typeface="Arial" panose="020B0604020202020204" pitchFamily="34" charset="0"/>
                  </a:rPr>
                  <a:t>20 </a:t>
                </a:r>
                <a:r>
                  <a:rPr lang="el-GR" sz="1050" dirty="0">
                    <a:solidFill>
                      <a:srgbClr val="C00000"/>
                    </a:solidFill>
                    <a:latin typeface="Arial" panose="020B0604020202020204" pitchFamily="34" charset="0"/>
                    <a:cs typeface="Arial" panose="020B0604020202020204" pitchFamily="34" charset="0"/>
                  </a:rPr>
                  <a:t>μ</a:t>
                </a:r>
                <a:r>
                  <a:rPr lang="en-US" sz="1050" dirty="0">
                    <a:solidFill>
                      <a:srgbClr val="C00000"/>
                    </a:solidFill>
                    <a:latin typeface="Arial" panose="020B0604020202020204" pitchFamily="34" charset="0"/>
                    <a:cs typeface="Arial" panose="020B0604020202020204" pitchFamily="34" charset="0"/>
                  </a:rPr>
                  <a:t>g</a:t>
                </a:r>
                <a:r>
                  <a:rPr lang="en-US" sz="1050" dirty="0">
                    <a:latin typeface="Arial" panose="020B0604020202020204" pitchFamily="34" charset="0"/>
                    <a:cs typeface="Arial" panose="020B0604020202020204" pitchFamily="34" charset="0"/>
                  </a:rPr>
                  <a:t> HBsAg/dose)</a:t>
                </a:r>
              </a:p>
            </p:txBody>
          </p:sp>
          <p:sp>
            <p:nvSpPr>
              <p:cNvPr id="89" name="Diamond 88">
                <a:extLst>
                  <a:ext uri="{FF2B5EF4-FFF2-40B4-BE49-F238E27FC236}">
                    <a16:creationId xmlns:a16="http://schemas.microsoft.com/office/drawing/2014/main" id="{C5A1FCB6-1CCE-E643-A522-98174B6272D6}"/>
                  </a:ext>
                </a:extLst>
              </p:cNvPr>
              <p:cNvSpPr>
                <a:spLocks/>
              </p:cNvSpPr>
              <p:nvPr/>
            </p:nvSpPr>
            <p:spPr>
              <a:xfrm>
                <a:off x="9026343" y="2485466"/>
                <a:ext cx="457200" cy="457200"/>
              </a:xfrm>
              <a:prstGeom prst="diamond">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chemeClr val="bg1"/>
                    </a:solidFill>
                    <a:latin typeface="Arial"/>
                    <a:cs typeface="Arial"/>
                  </a:rPr>
                  <a:t>3</a:t>
                </a:r>
              </a:p>
            </p:txBody>
          </p:sp>
        </p:grpSp>
        <p:sp>
          <p:nvSpPr>
            <p:cNvPr id="75" name="Rectangle 5">
              <a:extLst>
                <a:ext uri="{FF2B5EF4-FFF2-40B4-BE49-F238E27FC236}">
                  <a16:creationId xmlns:a16="http://schemas.microsoft.com/office/drawing/2014/main" id="{EF8F4096-F504-2D43-AAAC-647042DDB769}"/>
                </a:ext>
              </a:extLst>
            </p:cNvPr>
            <p:cNvSpPr>
              <a:spLocks noChangeArrowheads="1"/>
            </p:cNvSpPr>
            <p:nvPr/>
          </p:nvSpPr>
          <p:spPr bwMode="auto">
            <a:xfrm>
              <a:off x="7536716" y="3613896"/>
              <a:ext cx="374161" cy="342900"/>
            </a:xfrm>
            <a:prstGeom prst="rect">
              <a:avLst/>
            </a:prstGeom>
            <a:solidFill>
              <a:schemeClr val="accent5">
                <a:lumMod val="20000"/>
                <a:lumOff val="80000"/>
              </a:schemeClr>
            </a:solidFill>
            <a:ln w="9525" cmpd="sng">
              <a:noFill/>
              <a:miter lim="800000"/>
              <a:headEnd/>
              <a:tailEnd/>
            </a:ln>
            <a:effectLst/>
          </p:spPr>
          <p:txBody>
            <a:bodyPr wrap="none" anchor="ctr"/>
            <a:lstStyle/>
            <a:p>
              <a:pPr algn="ctr"/>
              <a:r>
                <a:rPr lang="en-US" sz="1350" b="1" dirty="0">
                  <a:latin typeface="Arial"/>
                  <a:cs typeface="Arial"/>
                </a:rPr>
                <a:t>AII</a:t>
              </a:r>
              <a:endParaRPr lang="en-US" sz="1350" dirty="0">
                <a:latin typeface="Arial"/>
                <a:cs typeface="Arial"/>
              </a:endParaRPr>
            </a:p>
          </p:txBody>
        </p:sp>
        <p:grpSp>
          <p:nvGrpSpPr>
            <p:cNvPr id="51" name="Group 50">
              <a:extLst>
                <a:ext uri="{FF2B5EF4-FFF2-40B4-BE49-F238E27FC236}">
                  <a16:creationId xmlns:a16="http://schemas.microsoft.com/office/drawing/2014/main" id="{04109E8B-CEDA-0D49-B0CC-4899388D35FE}"/>
                </a:ext>
              </a:extLst>
            </p:cNvPr>
            <p:cNvGrpSpPr/>
            <p:nvPr/>
          </p:nvGrpSpPr>
          <p:grpSpPr>
            <a:xfrm>
              <a:off x="1163839" y="1558456"/>
              <a:ext cx="6747038" cy="412444"/>
              <a:chOff x="1163839" y="1855482"/>
              <a:chExt cx="6747038" cy="412444"/>
            </a:xfrm>
          </p:grpSpPr>
          <p:grpSp>
            <p:nvGrpSpPr>
              <p:cNvPr id="4" name="Group 3"/>
              <p:cNvGrpSpPr/>
              <p:nvPr/>
            </p:nvGrpSpPr>
            <p:grpSpPr>
              <a:xfrm>
                <a:off x="1712011" y="1856446"/>
                <a:ext cx="5594027" cy="411480"/>
                <a:chOff x="840978" y="4163250"/>
                <a:chExt cx="7458702" cy="548640"/>
              </a:xfrm>
            </p:grpSpPr>
            <p:sp>
              <p:nvSpPr>
                <p:cNvPr id="39" name="Rectangle 5">
                  <a:extLst>
                    <a:ext uri="{FF2B5EF4-FFF2-40B4-BE49-F238E27FC236}">
                      <a16:creationId xmlns:a16="http://schemas.microsoft.com/office/drawing/2014/main" id="{73A1EBA3-CB5A-7A49-95F4-398458070476}"/>
                    </a:ext>
                  </a:extLst>
                </p:cNvPr>
                <p:cNvSpPr>
                  <a:spLocks noChangeArrowheads="1"/>
                </p:cNvSpPr>
                <p:nvPr/>
              </p:nvSpPr>
              <p:spPr bwMode="auto">
                <a:xfrm>
                  <a:off x="840978" y="4163250"/>
                  <a:ext cx="2310304" cy="548640"/>
                </a:xfrm>
                <a:prstGeom prst="rect">
                  <a:avLst/>
                </a:prstGeom>
                <a:solidFill>
                  <a:schemeClr val="accent2">
                    <a:lumMod val="20000"/>
                    <a:lumOff val="80000"/>
                    <a:alpha val="77000"/>
                  </a:schemeClr>
                </a:solidFill>
                <a:ln w="9525" cmpd="sng">
                  <a:solidFill>
                    <a:srgbClr val="000000"/>
                  </a:solidFill>
                  <a:miter lim="800000"/>
                  <a:headEnd/>
                  <a:tailEnd/>
                </a:ln>
                <a:effectLst/>
              </p:spPr>
              <p:txBody>
                <a:bodyPr wrap="none" anchor="ctr"/>
                <a:lstStyle/>
                <a:p>
                  <a:r>
                    <a:rPr lang="en-US" sz="1200" b="1" dirty="0" err="1">
                      <a:latin typeface="Arial"/>
                      <a:cs typeface="Arial"/>
                    </a:rPr>
                    <a:t>Engerix</a:t>
                  </a:r>
                  <a:r>
                    <a:rPr lang="en-US" sz="1200" b="1" dirty="0">
                      <a:latin typeface="Arial"/>
                      <a:cs typeface="Arial"/>
                    </a:rPr>
                    <a:t>-B </a:t>
                  </a:r>
                  <a:br>
                    <a:rPr lang="en-US" sz="1200" b="1" dirty="0">
                      <a:latin typeface="Arial"/>
                      <a:cs typeface="Arial"/>
                    </a:rPr>
                  </a:br>
                  <a:r>
                    <a:rPr lang="en-US" sz="1050" dirty="0">
                      <a:latin typeface="Arial"/>
                      <a:cs typeface="Arial"/>
                    </a:rPr>
                    <a:t>(40 μg HBsAg/dose)</a:t>
                  </a:r>
                </a:p>
              </p:txBody>
            </p:sp>
            <p:cxnSp>
              <p:nvCxnSpPr>
                <p:cNvPr id="45" name="Straight Connector 44">
                  <a:extLst>
                    <a:ext uri="{FF2B5EF4-FFF2-40B4-BE49-F238E27FC236}">
                      <a16:creationId xmlns:a16="http://schemas.microsoft.com/office/drawing/2014/main" id="{9645FD9B-D263-DE45-9F30-69D82A2A0DC0}"/>
                    </a:ext>
                  </a:extLst>
                </p:cNvPr>
                <p:cNvCxnSpPr/>
                <p:nvPr/>
              </p:nvCxnSpPr>
              <p:spPr>
                <a:xfrm flipV="1">
                  <a:off x="3544800" y="4440872"/>
                  <a:ext cx="4754880" cy="207"/>
                </a:xfrm>
                <a:prstGeom prst="line">
                  <a:avLst/>
                </a:prstGeom>
                <a:ln w="22225">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46" name="Diamond 45">
                  <a:extLst>
                    <a:ext uri="{FF2B5EF4-FFF2-40B4-BE49-F238E27FC236}">
                      <a16:creationId xmlns:a16="http://schemas.microsoft.com/office/drawing/2014/main" id="{6EB47A66-969F-9641-8C39-CDFC45844C1B}"/>
                    </a:ext>
                  </a:extLst>
                </p:cNvPr>
                <p:cNvSpPr>
                  <a:spLocks/>
                </p:cNvSpPr>
                <p:nvPr/>
              </p:nvSpPr>
              <p:spPr>
                <a:xfrm>
                  <a:off x="4061710" y="4206666"/>
                  <a:ext cx="457200" cy="4572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2</a:t>
                  </a:r>
                </a:p>
              </p:txBody>
            </p:sp>
            <p:sp>
              <p:nvSpPr>
                <p:cNvPr id="47" name="Diamond 46">
                  <a:extLst>
                    <a:ext uri="{FF2B5EF4-FFF2-40B4-BE49-F238E27FC236}">
                      <a16:creationId xmlns:a16="http://schemas.microsoft.com/office/drawing/2014/main" id="{E853F746-14BD-0A4B-AFAC-845927E781A7}"/>
                    </a:ext>
                  </a:extLst>
                </p:cNvPr>
                <p:cNvSpPr>
                  <a:spLocks/>
                </p:cNvSpPr>
                <p:nvPr/>
              </p:nvSpPr>
              <p:spPr>
                <a:xfrm>
                  <a:off x="3282860" y="4206666"/>
                  <a:ext cx="457200" cy="4572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1</a:t>
                  </a:r>
                </a:p>
              </p:txBody>
            </p:sp>
          </p:grpSp>
          <p:sp>
            <p:nvSpPr>
              <p:cNvPr id="48" name="Diamond 47">
                <a:extLst>
                  <a:ext uri="{FF2B5EF4-FFF2-40B4-BE49-F238E27FC236}">
                    <a16:creationId xmlns:a16="http://schemas.microsoft.com/office/drawing/2014/main" id="{52BE6B02-5A9D-BD47-9AF5-549D6AC2A77C}"/>
                  </a:ext>
                </a:extLst>
              </p:cNvPr>
              <p:cNvSpPr>
                <a:spLocks/>
              </p:cNvSpPr>
              <p:nvPr/>
            </p:nvSpPr>
            <p:spPr>
              <a:xfrm>
                <a:off x="7097745" y="1913018"/>
                <a:ext cx="342900" cy="3429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3</a:t>
                </a:r>
              </a:p>
            </p:txBody>
          </p:sp>
          <p:sp>
            <p:nvSpPr>
              <p:cNvPr id="68" name="Rectangle 5">
                <a:extLst>
                  <a:ext uri="{FF2B5EF4-FFF2-40B4-BE49-F238E27FC236}">
                    <a16:creationId xmlns:a16="http://schemas.microsoft.com/office/drawing/2014/main" id="{EF8F4096-F504-2D43-AAAC-647042DDB769}"/>
                  </a:ext>
                </a:extLst>
              </p:cNvPr>
              <p:cNvSpPr>
                <a:spLocks noChangeArrowheads="1"/>
              </p:cNvSpPr>
              <p:nvPr/>
            </p:nvSpPr>
            <p:spPr bwMode="auto">
              <a:xfrm>
                <a:off x="7536716" y="1901547"/>
                <a:ext cx="374161" cy="342900"/>
              </a:xfrm>
              <a:prstGeom prst="rect">
                <a:avLst/>
              </a:prstGeom>
              <a:solidFill>
                <a:schemeClr val="accent2">
                  <a:lumMod val="40000"/>
                  <a:lumOff val="60000"/>
                </a:schemeClr>
              </a:solidFill>
              <a:ln w="9525" cmpd="sng">
                <a:noFill/>
                <a:miter lim="800000"/>
                <a:headEnd/>
                <a:tailEnd/>
              </a:ln>
              <a:effectLst/>
            </p:spPr>
            <p:txBody>
              <a:bodyPr wrap="none" anchor="ctr"/>
              <a:lstStyle/>
              <a:p>
                <a:pPr algn="ctr"/>
                <a:r>
                  <a:rPr lang="en-US" sz="1350" b="1" dirty="0">
                    <a:latin typeface="Arial"/>
                    <a:cs typeface="Arial"/>
                  </a:rPr>
                  <a:t>AII</a:t>
                </a:r>
                <a:endParaRPr lang="en-US" sz="1350" dirty="0">
                  <a:latin typeface="Arial"/>
                  <a:cs typeface="Arial"/>
                </a:endParaRPr>
              </a:p>
            </p:txBody>
          </p:sp>
          <p:sp>
            <p:nvSpPr>
              <p:cNvPr id="78" name="Rectangle 5">
                <a:extLst>
                  <a:ext uri="{FF2B5EF4-FFF2-40B4-BE49-F238E27FC236}">
                    <a16:creationId xmlns:a16="http://schemas.microsoft.com/office/drawing/2014/main" id="{5CD733AA-8B63-B94A-BD82-E80356F60BAC}"/>
                  </a:ext>
                </a:extLst>
              </p:cNvPr>
              <p:cNvSpPr>
                <a:spLocks noChangeArrowheads="1"/>
              </p:cNvSpPr>
              <p:nvPr/>
            </p:nvSpPr>
            <p:spPr bwMode="auto">
              <a:xfrm>
                <a:off x="1163839" y="1855482"/>
                <a:ext cx="407909" cy="411478"/>
              </a:xfrm>
              <a:prstGeom prst="rect">
                <a:avLst/>
              </a:prstGeom>
              <a:solidFill>
                <a:schemeClr val="accent2">
                  <a:lumMod val="20000"/>
                  <a:lumOff val="80000"/>
                </a:schemeClr>
              </a:solidFill>
              <a:ln w="9525" cmpd="sng">
                <a:solidFill>
                  <a:schemeClr val="tx1"/>
                </a:solidFill>
                <a:miter lim="800000"/>
                <a:headEnd/>
                <a:tailEnd/>
              </a:ln>
              <a:effectLst/>
            </p:spPr>
            <p:txBody>
              <a:bodyPr wrap="none" anchor="ctr"/>
              <a:lstStyle/>
              <a:p>
                <a:pPr algn="ctr"/>
                <a:r>
                  <a:rPr lang="en-US" sz="1350" b="1" dirty="0">
                    <a:latin typeface="Arial"/>
                    <a:cs typeface="Arial"/>
                  </a:rPr>
                  <a:t>DD</a:t>
                </a:r>
                <a:endParaRPr lang="en-US" sz="1350" dirty="0">
                  <a:latin typeface="Arial"/>
                  <a:cs typeface="Arial"/>
                </a:endParaRPr>
              </a:p>
            </p:txBody>
          </p:sp>
        </p:grpSp>
        <p:grpSp>
          <p:nvGrpSpPr>
            <p:cNvPr id="37" name="Group 36">
              <a:extLst>
                <a:ext uri="{FF2B5EF4-FFF2-40B4-BE49-F238E27FC236}">
                  <a16:creationId xmlns:a16="http://schemas.microsoft.com/office/drawing/2014/main" id="{08D32B03-6368-D847-BD73-0CD671AB6379}"/>
                </a:ext>
              </a:extLst>
            </p:cNvPr>
            <p:cNvGrpSpPr/>
            <p:nvPr/>
          </p:nvGrpSpPr>
          <p:grpSpPr>
            <a:xfrm>
              <a:off x="1163839" y="2245559"/>
              <a:ext cx="6747038" cy="411647"/>
              <a:chOff x="1163839" y="2886586"/>
              <a:chExt cx="6747038" cy="411647"/>
            </a:xfrm>
          </p:grpSpPr>
          <p:cxnSp>
            <p:nvCxnSpPr>
              <p:cNvPr id="40" name="Straight Connector 39">
                <a:extLst>
                  <a:ext uri="{FF2B5EF4-FFF2-40B4-BE49-F238E27FC236}">
                    <a16:creationId xmlns:a16="http://schemas.microsoft.com/office/drawing/2014/main" id="{0457836D-7822-3845-9FE5-789C4B4892D6}"/>
                  </a:ext>
                </a:extLst>
              </p:cNvPr>
              <p:cNvCxnSpPr/>
              <p:nvPr/>
            </p:nvCxnSpPr>
            <p:spPr>
              <a:xfrm flipV="1">
                <a:off x="3739878" y="3083584"/>
                <a:ext cx="3566160" cy="155"/>
              </a:xfrm>
              <a:prstGeom prst="line">
                <a:avLst/>
              </a:prstGeom>
              <a:ln w="22225">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Diamond 40">
                <a:extLst>
                  <a:ext uri="{FF2B5EF4-FFF2-40B4-BE49-F238E27FC236}">
                    <a16:creationId xmlns:a16="http://schemas.microsoft.com/office/drawing/2014/main" id="{FC1F2CCF-A645-F24A-B6DC-2183926D0431}"/>
                  </a:ext>
                </a:extLst>
              </p:cNvPr>
              <p:cNvSpPr>
                <a:spLocks/>
              </p:cNvSpPr>
              <p:nvPr/>
            </p:nvSpPr>
            <p:spPr>
              <a:xfrm>
                <a:off x="4127561"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2</a:t>
                </a:r>
              </a:p>
            </p:txBody>
          </p:sp>
          <p:sp>
            <p:nvSpPr>
              <p:cNvPr id="42" name="Diamond 41">
                <a:extLst>
                  <a:ext uri="{FF2B5EF4-FFF2-40B4-BE49-F238E27FC236}">
                    <a16:creationId xmlns:a16="http://schemas.microsoft.com/office/drawing/2014/main" id="{5AD1295B-0BEF-0949-837D-20B7C58F41F5}"/>
                  </a:ext>
                </a:extLst>
              </p:cNvPr>
              <p:cNvSpPr>
                <a:spLocks/>
              </p:cNvSpPr>
              <p:nvPr/>
            </p:nvSpPr>
            <p:spPr>
              <a:xfrm>
                <a:off x="3543423"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1</a:t>
                </a:r>
              </a:p>
            </p:txBody>
          </p:sp>
          <p:sp>
            <p:nvSpPr>
              <p:cNvPr id="43" name="Diamond 42">
                <a:extLst>
                  <a:ext uri="{FF2B5EF4-FFF2-40B4-BE49-F238E27FC236}">
                    <a16:creationId xmlns:a16="http://schemas.microsoft.com/office/drawing/2014/main" id="{3DEC37B9-8292-B045-ADDF-5D4C4A9574DD}"/>
                  </a:ext>
                </a:extLst>
              </p:cNvPr>
              <p:cNvSpPr>
                <a:spLocks/>
              </p:cNvSpPr>
              <p:nvPr/>
            </p:nvSpPr>
            <p:spPr>
              <a:xfrm>
                <a:off x="7097745"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3</a:t>
                </a:r>
              </a:p>
            </p:txBody>
          </p:sp>
          <p:sp>
            <p:nvSpPr>
              <p:cNvPr id="44" name="Rectangle 5">
                <a:extLst>
                  <a:ext uri="{FF2B5EF4-FFF2-40B4-BE49-F238E27FC236}">
                    <a16:creationId xmlns:a16="http://schemas.microsoft.com/office/drawing/2014/main" id="{F54414C2-35D9-FF47-9D35-B52D236C8D95}"/>
                  </a:ext>
                </a:extLst>
              </p:cNvPr>
              <p:cNvSpPr>
                <a:spLocks noChangeArrowheads="1"/>
              </p:cNvSpPr>
              <p:nvPr/>
            </p:nvSpPr>
            <p:spPr bwMode="auto">
              <a:xfrm>
                <a:off x="1708972" y="2886753"/>
                <a:ext cx="1749484" cy="411480"/>
              </a:xfrm>
              <a:prstGeom prst="rect">
                <a:avLst/>
              </a:prstGeom>
              <a:solidFill>
                <a:schemeClr val="accent4">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anchor="ctr"/>
              <a:lstStyle/>
              <a:p>
                <a:r>
                  <a:rPr lang="en-US" sz="1200" b="1" dirty="0" err="1">
                    <a:solidFill>
                      <a:schemeClr val="tx1"/>
                    </a:solidFill>
                    <a:latin typeface="Arial"/>
                    <a:cs typeface="Arial"/>
                  </a:rPr>
                  <a:t>Recombivax</a:t>
                </a:r>
                <a:r>
                  <a:rPr lang="en-US" sz="1200" b="1" dirty="0">
                    <a:solidFill>
                      <a:schemeClr val="tx1"/>
                    </a:solidFill>
                    <a:latin typeface="Arial"/>
                    <a:cs typeface="Arial"/>
                  </a:rPr>
                  <a:t>-HB</a:t>
                </a:r>
                <a:br>
                  <a:rPr lang="en-US" sz="1200" b="1" dirty="0">
                    <a:solidFill>
                      <a:schemeClr val="tx1"/>
                    </a:solidFill>
                    <a:latin typeface="Arial"/>
                    <a:cs typeface="Arial"/>
                  </a:rPr>
                </a:br>
                <a:r>
                  <a:rPr lang="en-US" sz="1050" dirty="0">
                    <a:solidFill>
                      <a:schemeClr val="tx1"/>
                    </a:solidFill>
                    <a:latin typeface="Arial"/>
                    <a:cs typeface="Arial"/>
                  </a:rPr>
                  <a:t>(20 </a:t>
                </a:r>
                <a:r>
                  <a:rPr lang="el-GR" sz="1050" dirty="0">
                    <a:solidFill>
                      <a:schemeClr val="tx1"/>
                    </a:solidFill>
                    <a:cs typeface="Arial"/>
                  </a:rPr>
                  <a:t>μ</a:t>
                </a:r>
                <a:r>
                  <a:rPr lang="en-US" sz="1050" dirty="0">
                    <a:solidFill>
                      <a:schemeClr val="tx1"/>
                    </a:solidFill>
                    <a:latin typeface="Arial"/>
                    <a:cs typeface="Arial"/>
                  </a:rPr>
                  <a:t>g </a:t>
                </a:r>
                <a:r>
                  <a:rPr lang="en-US" sz="1050" dirty="0" err="1">
                    <a:solidFill>
                      <a:schemeClr val="tx1"/>
                    </a:solidFill>
                    <a:latin typeface="Arial"/>
                    <a:cs typeface="Arial"/>
                  </a:rPr>
                  <a:t>HBsAg</a:t>
                </a:r>
                <a:r>
                  <a:rPr lang="en-US" sz="1050" dirty="0">
                    <a:solidFill>
                      <a:schemeClr val="tx1"/>
                    </a:solidFill>
                    <a:latin typeface="Arial"/>
                    <a:cs typeface="Arial"/>
                  </a:rPr>
                  <a:t>/dose)</a:t>
                </a:r>
              </a:p>
            </p:txBody>
          </p:sp>
          <p:sp>
            <p:nvSpPr>
              <p:cNvPr id="69" name="Rectangle 5">
                <a:extLst>
                  <a:ext uri="{FF2B5EF4-FFF2-40B4-BE49-F238E27FC236}">
                    <a16:creationId xmlns:a16="http://schemas.microsoft.com/office/drawing/2014/main" id="{EF8F4096-F504-2D43-AAAC-647042DDB769}"/>
                  </a:ext>
                </a:extLst>
              </p:cNvPr>
              <p:cNvSpPr>
                <a:spLocks noChangeArrowheads="1"/>
              </p:cNvSpPr>
              <p:nvPr/>
            </p:nvSpPr>
            <p:spPr bwMode="auto">
              <a:xfrm>
                <a:off x="7536716" y="2912039"/>
                <a:ext cx="374161" cy="342900"/>
              </a:xfrm>
              <a:prstGeom prst="rect">
                <a:avLst/>
              </a:prstGeom>
              <a:solidFill>
                <a:schemeClr val="accent4">
                  <a:lumMod val="20000"/>
                  <a:lumOff val="80000"/>
                </a:schemeClr>
              </a:solidFill>
              <a:ln w="9525" cmpd="sng">
                <a:noFill/>
                <a:miter lim="800000"/>
                <a:headEnd/>
                <a:tailEnd/>
              </a:ln>
              <a:effectLst/>
            </p:spPr>
            <p:txBody>
              <a:bodyPr wrap="none" anchor="ctr"/>
              <a:lstStyle/>
              <a:p>
                <a:pPr algn="ctr"/>
                <a:r>
                  <a:rPr lang="en-US" sz="1350" b="1" dirty="0">
                    <a:latin typeface="Arial"/>
                    <a:cs typeface="Arial"/>
                  </a:rPr>
                  <a:t>AII</a:t>
                </a:r>
                <a:endParaRPr lang="en-US" sz="1350" dirty="0">
                  <a:latin typeface="Arial"/>
                  <a:cs typeface="Arial"/>
                </a:endParaRPr>
              </a:p>
            </p:txBody>
          </p:sp>
          <p:sp>
            <p:nvSpPr>
              <p:cNvPr id="79" name="Rectangle 5">
                <a:extLst>
                  <a:ext uri="{FF2B5EF4-FFF2-40B4-BE49-F238E27FC236}">
                    <a16:creationId xmlns:a16="http://schemas.microsoft.com/office/drawing/2014/main" id="{0D247CF0-4721-5F48-8533-4F2666DB8B2D}"/>
                  </a:ext>
                </a:extLst>
              </p:cNvPr>
              <p:cNvSpPr>
                <a:spLocks noChangeArrowheads="1"/>
              </p:cNvSpPr>
              <p:nvPr/>
            </p:nvSpPr>
            <p:spPr bwMode="auto">
              <a:xfrm>
                <a:off x="1163839" y="2886586"/>
                <a:ext cx="407909" cy="411478"/>
              </a:xfrm>
              <a:prstGeom prst="rect">
                <a:avLst/>
              </a:prstGeom>
              <a:solidFill>
                <a:schemeClr val="accent4">
                  <a:lumMod val="20000"/>
                  <a:lumOff val="80000"/>
                </a:schemeClr>
              </a:solidFill>
              <a:ln w="9525" cmpd="sng">
                <a:solidFill>
                  <a:schemeClr val="tx1"/>
                </a:solidFill>
                <a:miter lim="800000"/>
                <a:headEnd/>
                <a:tailEnd/>
              </a:ln>
              <a:effectLst/>
            </p:spPr>
            <p:txBody>
              <a:bodyPr wrap="none" anchor="ctr"/>
              <a:lstStyle/>
              <a:p>
                <a:pPr algn="ctr"/>
                <a:r>
                  <a:rPr lang="en-US" sz="1350" b="1" dirty="0">
                    <a:latin typeface="Arial"/>
                    <a:cs typeface="Arial"/>
                  </a:rPr>
                  <a:t>DD</a:t>
                </a:r>
                <a:endParaRPr lang="en-US" sz="1350" dirty="0">
                  <a:latin typeface="Arial"/>
                  <a:cs typeface="Arial"/>
                </a:endParaRPr>
              </a:p>
            </p:txBody>
          </p:sp>
        </p:grpSp>
        <p:sp>
          <p:nvSpPr>
            <p:cNvPr id="80" name="Rectangle 5">
              <a:extLst>
                <a:ext uri="{FF2B5EF4-FFF2-40B4-BE49-F238E27FC236}">
                  <a16:creationId xmlns:a16="http://schemas.microsoft.com/office/drawing/2014/main" id="{A7DFEACF-E7C7-B04E-95A1-2390457CD9F7}"/>
                </a:ext>
              </a:extLst>
            </p:cNvPr>
            <p:cNvSpPr>
              <a:spLocks noChangeArrowheads="1"/>
            </p:cNvSpPr>
            <p:nvPr/>
          </p:nvSpPr>
          <p:spPr bwMode="auto">
            <a:xfrm>
              <a:off x="1163839" y="3582600"/>
              <a:ext cx="407909" cy="411478"/>
            </a:xfrm>
            <a:prstGeom prst="rect">
              <a:avLst/>
            </a:prstGeom>
            <a:solidFill>
              <a:schemeClr val="accent5">
                <a:lumMod val="20000"/>
                <a:lumOff val="80000"/>
              </a:schemeClr>
            </a:solidFill>
            <a:ln w="9525" cmpd="sng">
              <a:solidFill>
                <a:schemeClr val="tx1"/>
              </a:solidFill>
              <a:miter lim="800000"/>
              <a:headEnd/>
              <a:tailEnd/>
            </a:ln>
            <a:effectLst/>
          </p:spPr>
          <p:txBody>
            <a:bodyPr wrap="none" anchor="ctr"/>
            <a:lstStyle/>
            <a:p>
              <a:pPr algn="ctr"/>
              <a:r>
                <a:rPr lang="en-US" sz="1350" b="1" dirty="0">
                  <a:latin typeface="Arial"/>
                  <a:cs typeface="Arial"/>
                </a:rPr>
                <a:t>SD</a:t>
              </a:r>
              <a:endParaRPr lang="en-US" sz="1350" dirty="0">
                <a:latin typeface="Arial"/>
                <a:cs typeface="Arial"/>
              </a:endParaRPr>
            </a:p>
          </p:txBody>
        </p:sp>
        <p:grpSp>
          <p:nvGrpSpPr>
            <p:cNvPr id="6" name="Group 5">
              <a:extLst>
                <a:ext uri="{FF2B5EF4-FFF2-40B4-BE49-F238E27FC236}">
                  <a16:creationId xmlns:a16="http://schemas.microsoft.com/office/drawing/2014/main" id="{2A75AAED-93D6-ED4F-8A13-1336999D9161}"/>
                </a:ext>
              </a:extLst>
            </p:cNvPr>
            <p:cNvGrpSpPr/>
            <p:nvPr/>
          </p:nvGrpSpPr>
          <p:grpSpPr>
            <a:xfrm>
              <a:off x="1163838" y="2911189"/>
              <a:ext cx="6747038" cy="415619"/>
              <a:chOff x="27774" y="5387704"/>
              <a:chExt cx="8996064" cy="554159"/>
            </a:xfrm>
          </p:grpSpPr>
          <p:grpSp>
            <p:nvGrpSpPr>
              <p:cNvPr id="82" name="Group 81">
                <a:extLst>
                  <a:ext uri="{FF2B5EF4-FFF2-40B4-BE49-F238E27FC236}">
                    <a16:creationId xmlns:a16="http://schemas.microsoft.com/office/drawing/2014/main" id="{2AA14E6A-88FA-CA47-B81B-EFADFF17C0B4}"/>
                  </a:ext>
                </a:extLst>
              </p:cNvPr>
              <p:cNvGrpSpPr/>
              <p:nvPr/>
            </p:nvGrpSpPr>
            <p:grpSpPr>
              <a:xfrm>
                <a:off x="764802" y="5393226"/>
                <a:ext cx="3680538" cy="548637"/>
                <a:chOff x="1835128" y="2443723"/>
                <a:chExt cx="3680538" cy="548637"/>
              </a:xfrm>
            </p:grpSpPr>
            <p:cxnSp>
              <p:nvCxnSpPr>
                <p:cNvPr id="83" name="Straight Connector 82">
                  <a:extLst>
                    <a:ext uri="{FF2B5EF4-FFF2-40B4-BE49-F238E27FC236}">
                      <a16:creationId xmlns:a16="http://schemas.microsoft.com/office/drawing/2014/main" id="{7264D873-E8C9-8643-98D5-7F84039DD852}"/>
                    </a:ext>
                  </a:extLst>
                </p:cNvPr>
                <p:cNvCxnSpPr>
                  <a:cxnSpLocks/>
                </p:cNvCxnSpPr>
                <p:nvPr/>
              </p:nvCxnSpPr>
              <p:spPr>
                <a:xfrm>
                  <a:off x="4664924" y="2714065"/>
                  <a:ext cx="482748" cy="0"/>
                </a:xfrm>
                <a:prstGeom prst="line">
                  <a:avLst/>
                </a:prstGeom>
                <a:ln w="22225">
                  <a:prstDash val="sysDash"/>
                </a:ln>
                <a:effectLst/>
              </p:spPr>
              <p:style>
                <a:lnRef idx="2">
                  <a:schemeClr val="accent1"/>
                </a:lnRef>
                <a:fillRef idx="0">
                  <a:schemeClr val="accent1"/>
                </a:fillRef>
                <a:effectRef idx="1">
                  <a:schemeClr val="accent1"/>
                </a:effectRef>
                <a:fontRef idx="minor">
                  <a:schemeClr val="tx1"/>
                </a:fontRef>
              </p:style>
            </p:cxnSp>
            <p:sp>
              <p:nvSpPr>
                <p:cNvPr id="84" name="Diamond 83">
                  <a:extLst>
                    <a:ext uri="{FF2B5EF4-FFF2-40B4-BE49-F238E27FC236}">
                      <a16:creationId xmlns:a16="http://schemas.microsoft.com/office/drawing/2014/main" id="{716F9757-5EEB-A542-8927-14B2D6C90B1D}"/>
                    </a:ext>
                  </a:extLst>
                </p:cNvPr>
                <p:cNvSpPr>
                  <a:spLocks/>
                </p:cNvSpPr>
                <p:nvPr/>
              </p:nvSpPr>
              <p:spPr>
                <a:xfrm>
                  <a:off x="5058466" y="2485465"/>
                  <a:ext cx="457200" cy="4572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chemeClr val="bg1"/>
                      </a:solidFill>
                      <a:latin typeface="Arial"/>
                      <a:cs typeface="Arial"/>
                    </a:rPr>
                    <a:t>2</a:t>
                  </a:r>
                </a:p>
              </p:txBody>
            </p:sp>
            <p:sp>
              <p:nvSpPr>
                <p:cNvPr id="85" name="Diamond 84">
                  <a:extLst>
                    <a:ext uri="{FF2B5EF4-FFF2-40B4-BE49-F238E27FC236}">
                      <a16:creationId xmlns:a16="http://schemas.microsoft.com/office/drawing/2014/main" id="{5A529E3D-F7E4-094B-B87E-9FFBD9ECD08A}"/>
                    </a:ext>
                  </a:extLst>
                </p:cNvPr>
                <p:cNvSpPr>
                  <a:spLocks/>
                </p:cNvSpPr>
                <p:nvPr/>
              </p:nvSpPr>
              <p:spPr>
                <a:xfrm>
                  <a:off x="4279616" y="2485465"/>
                  <a:ext cx="457200" cy="4572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chemeClr val="bg1"/>
                      </a:solidFill>
                      <a:latin typeface="Arial"/>
                      <a:cs typeface="Arial"/>
                    </a:rPr>
                    <a:t>1</a:t>
                  </a:r>
                </a:p>
              </p:txBody>
            </p:sp>
            <p:sp>
              <p:nvSpPr>
                <p:cNvPr id="86" name="Rectangle 5">
                  <a:extLst>
                    <a:ext uri="{FF2B5EF4-FFF2-40B4-BE49-F238E27FC236}">
                      <a16:creationId xmlns:a16="http://schemas.microsoft.com/office/drawing/2014/main" id="{AA6DA866-0D3F-CF46-8D98-14E67274B82F}"/>
                    </a:ext>
                  </a:extLst>
                </p:cNvPr>
                <p:cNvSpPr>
                  <a:spLocks noChangeArrowheads="1"/>
                </p:cNvSpPr>
                <p:nvPr/>
              </p:nvSpPr>
              <p:spPr bwMode="auto">
                <a:xfrm>
                  <a:off x="1835128" y="2443723"/>
                  <a:ext cx="2332982" cy="548637"/>
                </a:xfrm>
                <a:prstGeom prst="rect">
                  <a:avLst/>
                </a:prstGeom>
                <a:solidFill>
                  <a:schemeClr val="accent1">
                    <a:lumMod val="20000"/>
                    <a:lumOff val="80000"/>
                  </a:schemeClr>
                </a:solidFill>
                <a:ln w="9525" cmpd="sng">
                  <a:solidFill>
                    <a:srgbClr val="000000"/>
                  </a:solidFill>
                  <a:miter lim="800000"/>
                  <a:headEnd/>
                  <a:tailEnd/>
                </a:ln>
                <a:effectLst/>
              </p:spPr>
              <p:txBody>
                <a:bodyPr wrap="none" anchor="ctr"/>
                <a:lstStyle/>
                <a:p>
                  <a:r>
                    <a:rPr lang="en-US" sz="1350" b="1" dirty="0" err="1">
                      <a:latin typeface="Arial"/>
                      <a:cs typeface="Arial"/>
                    </a:rPr>
                    <a:t>Heplisav</a:t>
                  </a:r>
                  <a:r>
                    <a:rPr lang="en-US" sz="1350" b="1" dirty="0">
                      <a:latin typeface="Arial"/>
                      <a:cs typeface="Arial"/>
                    </a:rPr>
                    <a:t>-B</a:t>
                  </a:r>
                  <a:br>
                    <a:rPr lang="en-US" sz="1350" b="1" dirty="0">
                      <a:latin typeface="Arial"/>
                      <a:cs typeface="Arial"/>
                    </a:rPr>
                  </a:br>
                  <a:r>
                    <a:rPr lang="en-US" sz="1050" dirty="0">
                      <a:latin typeface="Arial"/>
                      <a:cs typeface="Arial"/>
                    </a:rPr>
                    <a:t>(20 </a:t>
                  </a:r>
                  <a:r>
                    <a:rPr lang="en-US" sz="1050" dirty="0" err="1">
                      <a:latin typeface="Arial"/>
                      <a:cs typeface="Arial"/>
                    </a:rPr>
                    <a:t>μg</a:t>
                  </a:r>
                  <a:r>
                    <a:rPr lang="en-US" sz="1050" dirty="0">
                      <a:latin typeface="Arial"/>
                      <a:cs typeface="Arial"/>
                    </a:rPr>
                    <a:t> HBsAg/dose)</a:t>
                  </a:r>
                </a:p>
              </p:txBody>
            </p:sp>
          </p:grpSp>
          <p:sp>
            <p:nvSpPr>
              <p:cNvPr id="87" name="Rectangle 5">
                <a:extLst>
                  <a:ext uri="{FF2B5EF4-FFF2-40B4-BE49-F238E27FC236}">
                    <a16:creationId xmlns:a16="http://schemas.microsoft.com/office/drawing/2014/main" id="{9FC8A24A-D5FE-1B4D-80C3-D79B1ECEAC15}"/>
                  </a:ext>
                </a:extLst>
              </p:cNvPr>
              <p:cNvSpPr>
                <a:spLocks noChangeArrowheads="1"/>
              </p:cNvSpPr>
              <p:nvPr/>
            </p:nvSpPr>
            <p:spPr bwMode="auto">
              <a:xfrm>
                <a:off x="8524957" y="5420288"/>
                <a:ext cx="498881" cy="457200"/>
              </a:xfrm>
              <a:prstGeom prst="rect">
                <a:avLst/>
              </a:prstGeom>
              <a:solidFill>
                <a:schemeClr val="accent1">
                  <a:lumMod val="20000"/>
                  <a:lumOff val="80000"/>
                </a:schemeClr>
              </a:solidFill>
              <a:ln w="9525" cmpd="sng">
                <a:noFill/>
                <a:miter lim="800000"/>
                <a:headEnd/>
                <a:tailEnd/>
              </a:ln>
              <a:effectLst/>
            </p:spPr>
            <p:txBody>
              <a:bodyPr wrap="none" anchor="ctr"/>
              <a:lstStyle/>
              <a:p>
                <a:pPr algn="ctr"/>
                <a:r>
                  <a:rPr lang="en-US" sz="1350" b="1" dirty="0">
                    <a:latin typeface="Arial"/>
                    <a:cs typeface="Arial"/>
                  </a:rPr>
                  <a:t>CIII</a:t>
                </a:r>
                <a:endParaRPr lang="en-US" sz="1350" dirty="0">
                  <a:latin typeface="Arial"/>
                  <a:cs typeface="Arial"/>
                </a:endParaRPr>
              </a:p>
            </p:txBody>
          </p:sp>
          <p:sp>
            <p:nvSpPr>
              <p:cNvPr id="88" name="Rectangle 5">
                <a:extLst>
                  <a:ext uri="{FF2B5EF4-FFF2-40B4-BE49-F238E27FC236}">
                    <a16:creationId xmlns:a16="http://schemas.microsoft.com/office/drawing/2014/main" id="{05907483-8DCE-C149-91B2-7691508F11A6}"/>
                  </a:ext>
                </a:extLst>
              </p:cNvPr>
              <p:cNvSpPr>
                <a:spLocks noChangeArrowheads="1"/>
              </p:cNvSpPr>
              <p:nvPr/>
            </p:nvSpPr>
            <p:spPr bwMode="auto">
              <a:xfrm>
                <a:off x="27774" y="5387704"/>
                <a:ext cx="543879" cy="548638"/>
              </a:xfrm>
              <a:prstGeom prst="rect">
                <a:avLst/>
              </a:prstGeom>
              <a:solidFill>
                <a:schemeClr val="accent1">
                  <a:lumMod val="20000"/>
                  <a:lumOff val="80000"/>
                </a:schemeClr>
              </a:solidFill>
              <a:ln w="9525" cmpd="sng">
                <a:solidFill>
                  <a:schemeClr val="tx1"/>
                </a:solidFill>
                <a:miter lim="800000"/>
                <a:headEnd/>
                <a:tailEnd/>
              </a:ln>
              <a:effectLst/>
            </p:spPr>
            <p:txBody>
              <a:bodyPr wrap="none" anchor="ctr"/>
              <a:lstStyle/>
              <a:p>
                <a:pPr algn="ctr"/>
                <a:r>
                  <a:rPr lang="en-US" sz="1350" b="1" dirty="0">
                    <a:latin typeface="Arial"/>
                    <a:cs typeface="Arial"/>
                  </a:rPr>
                  <a:t>SD</a:t>
                </a:r>
                <a:endParaRPr lang="en-US" sz="1350" dirty="0">
                  <a:latin typeface="Arial"/>
                  <a:cs typeface="Arial"/>
                </a:endParaRPr>
              </a:p>
            </p:txBody>
          </p:sp>
        </p:grpSp>
        <p:sp>
          <p:nvSpPr>
            <p:cNvPr id="76" name="Rectangle 5">
              <a:extLst>
                <a:ext uri="{FF2B5EF4-FFF2-40B4-BE49-F238E27FC236}">
                  <a16:creationId xmlns:a16="http://schemas.microsoft.com/office/drawing/2014/main" id="{EF8F4096-F504-2D43-AAAC-647042DDB769}"/>
                </a:ext>
              </a:extLst>
            </p:cNvPr>
            <p:cNvSpPr>
              <a:spLocks noChangeArrowheads="1"/>
            </p:cNvSpPr>
            <p:nvPr/>
          </p:nvSpPr>
          <p:spPr bwMode="auto">
            <a:xfrm>
              <a:off x="1177090" y="4260137"/>
              <a:ext cx="2748218" cy="206818"/>
            </a:xfrm>
            <a:prstGeom prst="rect">
              <a:avLst/>
            </a:prstGeom>
            <a:solidFill>
              <a:schemeClr val="bg1">
                <a:lumMod val="95000"/>
              </a:schemeClr>
            </a:solidFill>
            <a:ln w="9525" cmpd="sng">
              <a:noFill/>
              <a:miter lim="800000"/>
              <a:headEnd/>
              <a:tailEnd/>
            </a:ln>
            <a:effectLst/>
          </p:spPr>
          <p:txBody>
            <a:bodyPr wrap="none" anchor="ctr"/>
            <a:lstStyle/>
            <a:p>
              <a:r>
                <a:rPr lang="en-US" sz="1200" b="1" dirty="0">
                  <a:latin typeface="Arial"/>
                  <a:cs typeface="Arial"/>
                </a:rPr>
                <a:t>SD </a:t>
              </a:r>
              <a:r>
                <a:rPr lang="en-US" sz="1200" dirty="0">
                  <a:latin typeface="Arial"/>
                  <a:cs typeface="Arial"/>
                </a:rPr>
                <a:t>= standard dose; </a:t>
              </a:r>
              <a:r>
                <a:rPr lang="en-US" sz="1200" b="1" dirty="0">
                  <a:latin typeface="Arial"/>
                  <a:cs typeface="Arial"/>
                </a:rPr>
                <a:t>DD </a:t>
              </a:r>
              <a:r>
                <a:rPr lang="en-US" sz="1200" dirty="0">
                  <a:latin typeface="Arial"/>
                  <a:cs typeface="Arial"/>
                </a:rPr>
                <a:t>= double dose</a:t>
              </a:r>
            </a:p>
          </p:txBody>
        </p:sp>
        <p:sp>
          <p:nvSpPr>
            <p:cNvPr id="91" name="Rectangle 5">
              <a:extLst>
                <a:ext uri="{FF2B5EF4-FFF2-40B4-BE49-F238E27FC236}">
                  <a16:creationId xmlns:a16="http://schemas.microsoft.com/office/drawing/2014/main" id="{0D969FF0-E33C-F442-87B3-88C7C697FD5E}"/>
                </a:ext>
              </a:extLst>
            </p:cNvPr>
            <p:cNvSpPr>
              <a:spLocks noChangeArrowheads="1"/>
            </p:cNvSpPr>
            <p:nvPr/>
          </p:nvSpPr>
          <p:spPr bwMode="auto">
            <a:xfrm>
              <a:off x="1177090" y="4077619"/>
              <a:ext cx="6275823" cy="200617"/>
            </a:xfrm>
            <a:prstGeom prst="rect">
              <a:avLst/>
            </a:prstGeom>
            <a:solidFill>
              <a:srgbClr val="F5EEE2">
                <a:alpha val="76471"/>
              </a:srgbClr>
            </a:solidFill>
            <a:ln w="9525" cmpd="sng">
              <a:noFill/>
              <a:miter lim="800000"/>
              <a:headEnd/>
              <a:tailEnd/>
            </a:ln>
            <a:effectLst/>
          </p:spPr>
          <p:txBody>
            <a:bodyPr wrap="none" anchor="ctr"/>
            <a:lstStyle/>
            <a:p>
              <a:r>
                <a:rPr lang="en-US" sz="900" dirty="0">
                  <a:latin typeface="Arial"/>
                  <a:cs typeface="Arial"/>
                </a:rPr>
                <a:t>*Combined hepatitis A and B vaccine, with same components used in </a:t>
              </a:r>
              <a:r>
                <a:rPr lang="en-US" sz="900" i="1" dirty="0" err="1">
                  <a:latin typeface="Arial"/>
                  <a:cs typeface="Arial"/>
                </a:rPr>
                <a:t>Havrix</a:t>
              </a:r>
              <a:r>
                <a:rPr lang="en-US" sz="900" dirty="0">
                  <a:latin typeface="Arial"/>
                  <a:cs typeface="Arial"/>
                </a:rPr>
                <a:t> (HAV vaccine) and </a:t>
              </a:r>
              <a:r>
                <a:rPr lang="en-US" sz="900" dirty="0" err="1">
                  <a:latin typeface="Arial"/>
                  <a:cs typeface="Arial"/>
                </a:rPr>
                <a:t>Engerix</a:t>
              </a:r>
              <a:r>
                <a:rPr lang="en-US" sz="900" dirty="0">
                  <a:latin typeface="Arial"/>
                  <a:cs typeface="Arial"/>
                </a:rPr>
                <a:t>-B (Hepatitis B vaccine)</a:t>
              </a:r>
            </a:p>
          </p:txBody>
        </p:sp>
      </p:grpSp>
      <p:sp>
        <p:nvSpPr>
          <p:cNvPr id="7" name="Striped Right Arrow 6">
            <a:extLst>
              <a:ext uri="{FF2B5EF4-FFF2-40B4-BE49-F238E27FC236}">
                <a16:creationId xmlns:a16="http://schemas.microsoft.com/office/drawing/2014/main" id="{021BFA40-D7E7-04C3-330A-D672D84B3355}"/>
              </a:ext>
            </a:extLst>
          </p:cNvPr>
          <p:cNvSpPr/>
          <p:nvPr/>
        </p:nvSpPr>
        <p:spPr>
          <a:xfrm>
            <a:off x="98010" y="3859733"/>
            <a:ext cx="665277" cy="290654"/>
          </a:xfrm>
          <a:prstGeom prst="stripedRightArrow">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cxnSp>
        <p:nvCxnSpPr>
          <p:cNvPr id="28" name="Straight Connector 27">
            <a:extLst>
              <a:ext uri="{FF2B5EF4-FFF2-40B4-BE49-F238E27FC236}">
                <a16:creationId xmlns:a16="http://schemas.microsoft.com/office/drawing/2014/main" id="{30C2CA4D-9CD8-2557-43D4-EEB63FF8751B}"/>
              </a:ext>
            </a:extLst>
          </p:cNvPr>
          <p:cNvCxnSpPr/>
          <p:nvPr/>
        </p:nvCxnSpPr>
        <p:spPr>
          <a:xfrm>
            <a:off x="9625" y="3612949"/>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64A26119-E9C8-F702-78C9-6BE2C715221E}"/>
              </a:ext>
            </a:extLst>
          </p:cNvPr>
          <p:cNvSpPr/>
          <p:nvPr/>
        </p:nvSpPr>
        <p:spPr>
          <a:xfrm>
            <a:off x="7764651" y="186364"/>
            <a:ext cx="1255363" cy="369053"/>
          </a:xfrm>
          <a:prstGeom prst="roundRect">
            <a:avLst/>
          </a:prstGeom>
          <a:solidFill>
            <a:srgbClr val="00A2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921969609"/>
      </p:ext>
    </p:extLst>
  </p:cSld>
  <p:clrMapOvr>
    <a:masterClrMapping/>
  </p:clrMapOvr>
  <p:transition spd="slow" advTm="8448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lstStyle/>
          <a:p>
            <a:pPr>
              <a:lnSpc>
                <a:spcPts val="3000"/>
              </a:lnSpc>
            </a:pPr>
            <a:r>
              <a:rPr lang="en-US" dirty="0"/>
              <a:t>Should you defer starting the series in persons </a:t>
            </a:r>
            <a:br>
              <a:rPr lang="en-US" dirty="0"/>
            </a:br>
            <a:r>
              <a:rPr lang="en-US" dirty="0"/>
              <a:t>with HIV and a low CD4 cell count?</a:t>
            </a:r>
          </a:p>
        </p:txBody>
      </p:sp>
    </p:spTree>
    <p:extLst>
      <p:ext uri="{BB962C8B-B14F-4D97-AF65-F5344CB8AC3E}">
        <p14:creationId xmlns:p14="http://schemas.microsoft.com/office/powerpoint/2010/main" val="1462512529"/>
      </p:ext>
    </p:extLst>
  </p:cSld>
  <p:clrMapOvr>
    <a:masterClrMapping/>
  </p:clrMapOvr>
  <p:transition spd="slow" advTm="14549"/>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AF6C-ED27-F573-7E28-293CFB6DDAE2}"/>
              </a:ext>
            </a:extLst>
          </p:cNvPr>
          <p:cNvSpPr>
            <a:spLocks noGrp="1"/>
          </p:cNvSpPr>
          <p:nvPr>
            <p:ph type="title"/>
          </p:nvPr>
        </p:nvSpPr>
        <p:spPr/>
        <p:txBody>
          <a:bodyPr/>
          <a:lstStyle/>
          <a:p>
            <a:r>
              <a:rPr lang="en-US" dirty="0"/>
              <a:t>Timing of Hepatitis B Vaccination</a:t>
            </a:r>
          </a:p>
        </p:txBody>
      </p:sp>
      <p:sp>
        <p:nvSpPr>
          <p:cNvPr id="3" name="Text Placeholder 2">
            <a:extLst>
              <a:ext uri="{FF2B5EF4-FFF2-40B4-BE49-F238E27FC236}">
                <a16:creationId xmlns:a16="http://schemas.microsoft.com/office/drawing/2014/main" id="{2119B682-C21E-A9B1-F67F-953670A9B289}"/>
              </a:ext>
            </a:extLst>
          </p:cNvPr>
          <p:cNvSpPr>
            <a:spLocks noGrp="1"/>
          </p:cNvSpPr>
          <p:nvPr>
            <p:ph type="body" sz="quarter" idx="16"/>
          </p:nvPr>
        </p:nvSpPr>
        <p:spPr/>
        <p:txBody>
          <a:bodyPr/>
          <a:lstStyle/>
          <a:p>
            <a:r>
              <a:rPr lang="en-US" dirty="0"/>
              <a:t>Source: Opportunistic Infections Guidelines. September 7, 2022.</a:t>
            </a:r>
          </a:p>
        </p:txBody>
      </p:sp>
      <p:sp>
        <p:nvSpPr>
          <p:cNvPr id="4" name="Content Placeholder 3">
            <a:extLst>
              <a:ext uri="{FF2B5EF4-FFF2-40B4-BE49-F238E27FC236}">
                <a16:creationId xmlns:a16="http://schemas.microsoft.com/office/drawing/2014/main" id="{689B3894-4E44-4CBB-ACE0-F76EE15BBF61}"/>
              </a:ext>
            </a:extLst>
          </p:cNvPr>
          <p:cNvSpPr>
            <a:spLocks noGrp="1"/>
          </p:cNvSpPr>
          <p:nvPr>
            <p:ph sz="half" idx="2"/>
          </p:nvPr>
        </p:nvSpPr>
        <p:spPr>
          <a:xfrm>
            <a:off x="-18168" y="1989609"/>
            <a:ext cx="9180576" cy="1574460"/>
          </a:xfrm>
        </p:spPr>
        <p:txBody>
          <a:bodyPr>
            <a:normAutofit/>
          </a:bodyPr>
          <a:lstStyle/>
          <a:p>
            <a:pPr>
              <a:lnSpc>
                <a:spcPts val="2600"/>
              </a:lnSpc>
            </a:pPr>
            <a:r>
              <a:rPr lang="en-US" sz="2000" dirty="0"/>
              <a:t>Although vaccine response is better in patients with CD4 &gt;350 cells/mm</a:t>
            </a:r>
            <a:r>
              <a:rPr lang="en-US" sz="2000" baseline="30000" dirty="0"/>
              <a:t>3</a:t>
            </a:r>
            <a:r>
              <a:rPr lang="en-US" sz="2000" dirty="0"/>
              <a:t>, vaccination </a:t>
            </a:r>
            <a:r>
              <a:rPr lang="en-US" sz="2000" b="1" dirty="0"/>
              <a:t>should not be deferred </a:t>
            </a:r>
            <a:r>
              <a:rPr lang="en-US" sz="2000" dirty="0"/>
              <a:t>in patients with a lower CD4 count because some people with CD4 &lt;350 cells/mm</a:t>
            </a:r>
            <a:r>
              <a:rPr lang="en-US" sz="2000" baseline="30000" dirty="0"/>
              <a:t>3</a:t>
            </a:r>
            <a:r>
              <a:rPr lang="en-US" sz="2000" dirty="0"/>
              <a:t> do respond to vaccination </a:t>
            </a:r>
            <a:r>
              <a:rPr lang="en-US" sz="2000" b="1" dirty="0"/>
              <a:t>(AII).</a:t>
            </a:r>
            <a:endParaRPr lang="en-US" sz="2000" dirty="0"/>
          </a:p>
        </p:txBody>
      </p:sp>
    </p:spTree>
    <p:extLst>
      <p:ext uri="{BB962C8B-B14F-4D97-AF65-F5344CB8AC3E}">
        <p14:creationId xmlns:p14="http://schemas.microsoft.com/office/powerpoint/2010/main" val="216786897"/>
      </p:ext>
    </p:extLst>
  </p:cSld>
  <p:clrMapOvr>
    <a:masterClrMapping/>
  </p:clrMapOvr>
  <p:transition spd="slow" advTm="3139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08067"/>
      </p:ext>
    </p:extLst>
  </p:cSld>
  <p:clrMapOvr>
    <a:masterClrMapping/>
  </p:clrMapOvr>
  <p:transition spd="slow" advTm="3989"/>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lstStyle/>
          <a:p>
            <a:r>
              <a:rPr lang="en-US" dirty="0"/>
              <a:t>How to Manage HBV Vaccine Non-Responders?</a:t>
            </a:r>
          </a:p>
        </p:txBody>
      </p:sp>
    </p:spTree>
    <p:extLst>
      <p:ext uri="{BB962C8B-B14F-4D97-AF65-F5344CB8AC3E}">
        <p14:creationId xmlns:p14="http://schemas.microsoft.com/office/powerpoint/2010/main" val="4242110265"/>
      </p:ext>
    </p:extLst>
  </p:cSld>
  <p:clrMapOvr>
    <a:masterClrMapping/>
  </p:clrMapOvr>
  <p:transition spd="slow" advTm="2946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i="1" dirty="0"/>
              <a:t>Adult Opportunistic Infections Guidelines</a:t>
            </a:r>
            <a:br>
              <a:rPr lang="en-US" sz="1800" dirty="0"/>
            </a:br>
            <a:r>
              <a:rPr lang="en-US" sz="1800" dirty="0"/>
              <a:t>Recommendations for Hepatitis B Vaccine Non-Responders In Persons with HIV</a:t>
            </a:r>
          </a:p>
        </p:txBody>
      </p:sp>
      <p:sp>
        <p:nvSpPr>
          <p:cNvPr id="3" name="Text Placeholder 2"/>
          <p:cNvSpPr>
            <a:spLocks noGrp="1"/>
          </p:cNvSpPr>
          <p:nvPr>
            <p:ph type="body" sz="quarter" idx="14"/>
          </p:nvPr>
        </p:nvSpPr>
        <p:spPr/>
        <p:txBody>
          <a:bodyPr/>
          <a:lstStyle/>
          <a:p>
            <a:r>
              <a:rPr lang="en-US" dirty="0"/>
              <a:t>Source: Opportunistic Infections Guidelines. September 7, 2022.</a:t>
            </a:r>
          </a:p>
        </p:txBody>
      </p:sp>
      <p:sp>
        <p:nvSpPr>
          <p:cNvPr id="9" name="Rectangle 8"/>
          <p:cNvSpPr/>
          <p:nvPr/>
        </p:nvSpPr>
        <p:spPr>
          <a:xfrm>
            <a:off x="1144794" y="969115"/>
            <a:ext cx="6871719" cy="308610"/>
          </a:xfrm>
          <a:prstGeom prst="rect">
            <a:avLst/>
          </a:prstGeom>
          <a:gradFill flip="none" rotWithShape="1">
            <a:gsLst>
              <a:gs pos="90000">
                <a:schemeClr val="bg1">
                  <a:lumMod val="85000"/>
                </a:schemeClr>
              </a:gs>
              <a:gs pos="10000">
                <a:schemeClr val="bg1">
                  <a:lumMod val="85000"/>
                </a:schemeClr>
              </a:gs>
              <a:gs pos="51000">
                <a:schemeClr val="bg1">
                  <a:lumMod val="85000"/>
                </a:schemeClr>
              </a:gs>
              <a:gs pos="0">
                <a:schemeClr val="bg1"/>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10" name="Rectangle 9"/>
          <p:cNvSpPr/>
          <p:nvPr/>
        </p:nvSpPr>
        <p:spPr>
          <a:xfrm>
            <a:off x="2838032" y="973178"/>
            <a:ext cx="702091"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Month</a:t>
            </a:r>
          </a:p>
        </p:txBody>
      </p:sp>
      <p:sp>
        <p:nvSpPr>
          <p:cNvPr id="11" name="Rectangle 10"/>
          <p:cNvSpPr/>
          <p:nvPr/>
        </p:nvSpPr>
        <p:spPr>
          <a:xfrm>
            <a:off x="3496897" y="91909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12" name="Rectangle 11"/>
          <p:cNvSpPr/>
          <p:nvPr/>
        </p:nvSpPr>
        <p:spPr>
          <a:xfrm>
            <a:off x="7072021" y="913001"/>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6</a:t>
            </a:r>
          </a:p>
        </p:txBody>
      </p:sp>
      <p:sp>
        <p:nvSpPr>
          <p:cNvPr id="13" name="Rectangle 12"/>
          <p:cNvSpPr/>
          <p:nvPr/>
        </p:nvSpPr>
        <p:spPr>
          <a:xfrm>
            <a:off x="4688605" y="91909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a:t>
            </a:r>
          </a:p>
        </p:txBody>
      </p:sp>
      <p:cxnSp>
        <p:nvCxnSpPr>
          <p:cNvPr id="14" name="Straight Connector 13"/>
          <p:cNvCxnSpPr/>
          <p:nvPr/>
        </p:nvCxnSpPr>
        <p:spPr>
          <a:xfrm flipV="1">
            <a:off x="1130065" y="1278773"/>
            <a:ext cx="6871719"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3701705" y="1219340"/>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4891564" y="1223642"/>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271281" y="121934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80313" y="92669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cxnSp>
        <p:nvCxnSpPr>
          <p:cNvPr id="19" name="Straight Connector 18"/>
          <p:cNvCxnSpPr/>
          <p:nvPr/>
        </p:nvCxnSpPr>
        <p:spPr>
          <a:xfrm flipV="1">
            <a:off x="6081422" y="121934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4D32BB8-15FF-0A4C-8E6D-1A6E2B11748C}"/>
              </a:ext>
            </a:extLst>
          </p:cNvPr>
          <p:cNvSpPr/>
          <p:nvPr/>
        </p:nvSpPr>
        <p:spPr>
          <a:xfrm>
            <a:off x="4091075" y="91909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rgbClr val="000000"/>
              </a:solidFill>
              <a:latin typeface="Arial"/>
              <a:cs typeface="Arial"/>
            </a:endParaRPr>
          </a:p>
        </p:txBody>
      </p:sp>
      <p:cxnSp>
        <p:nvCxnSpPr>
          <p:cNvPr id="21" name="Straight Connector 20">
            <a:extLst>
              <a:ext uri="{FF2B5EF4-FFF2-40B4-BE49-F238E27FC236}">
                <a16:creationId xmlns:a16="http://schemas.microsoft.com/office/drawing/2014/main" id="{1B77AD2A-A923-7042-BA1F-7F2B20E65339}"/>
              </a:ext>
            </a:extLst>
          </p:cNvPr>
          <p:cNvCxnSpPr>
            <a:cxnSpLocks/>
          </p:cNvCxnSpPr>
          <p:nvPr/>
        </p:nvCxnSpPr>
        <p:spPr>
          <a:xfrm flipV="1">
            <a:off x="4310180" y="1223642"/>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92A3FDC-D4F9-7042-B37D-472847AF768F}"/>
              </a:ext>
            </a:extLst>
          </p:cNvPr>
          <p:cNvSpPr/>
          <p:nvPr/>
        </p:nvSpPr>
        <p:spPr>
          <a:xfrm>
            <a:off x="4092751" y="91909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a:t>
            </a:r>
          </a:p>
        </p:txBody>
      </p:sp>
      <p:cxnSp>
        <p:nvCxnSpPr>
          <p:cNvPr id="23" name="Straight Connector 22">
            <a:extLst>
              <a:ext uri="{FF2B5EF4-FFF2-40B4-BE49-F238E27FC236}">
                <a16:creationId xmlns:a16="http://schemas.microsoft.com/office/drawing/2014/main" id="{8A932224-613D-D04E-B413-F0079A4148F9}"/>
              </a:ext>
            </a:extLst>
          </p:cNvPr>
          <p:cNvCxnSpPr>
            <a:cxnSpLocks/>
          </p:cNvCxnSpPr>
          <p:nvPr/>
        </p:nvCxnSpPr>
        <p:spPr>
          <a:xfrm flipV="1">
            <a:off x="5486493" y="1223642"/>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385D737-EF6B-BC43-B74F-42973341F4D4}"/>
              </a:ext>
            </a:extLst>
          </p:cNvPr>
          <p:cNvSpPr/>
          <p:nvPr/>
        </p:nvSpPr>
        <p:spPr>
          <a:xfrm>
            <a:off x="5284459" y="91909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a:t>
            </a:r>
          </a:p>
        </p:txBody>
      </p:sp>
      <p:sp>
        <p:nvSpPr>
          <p:cNvPr id="25" name="Rectangle 24">
            <a:extLst>
              <a:ext uri="{FF2B5EF4-FFF2-40B4-BE49-F238E27FC236}">
                <a16:creationId xmlns:a16="http://schemas.microsoft.com/office/drawing/2014/main" id="{E9C424C4-F149-5943-9816-54FB5F210E60}"/>
              </a:ext>
            </a:extLst>
          </p:cNvPr>
          <p:cNvSpPr/>
          <p:nvPr/>
        </p:nvSpPr>
        <p:spPr>
          <a:xfrm>
            <a:off x="6476167" y="91909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5</a:t>
            </a:r>
          </a:p>
        </p:txBody>
      </p:sp>
      <p:cxnSp>
        <p:nvCxnSpPr>
          <p:cNvPr id="26" name="Straight Connector 25">
            <a:extLst>
              <a:ext uri="{FF2B5EF4-FFF2-40B4-BE49-F238E27FC236}">
                <a16:creationId xmlns:a16="http://schemas.microsoft.com/office/drawing/2014/main" id="{21783292-677B-5A47-BB4D-70BBC26FD54B}"/>
              </a:ext>
            </a:extLst>
          </p:cNvPr>
          <p:cNvCxnSpPr/>
          <p:nvPr/>
        </p:nvCxnSpPr>
        <p:spPr>
          <a:xfrm flipV="1">
            <a:off x="6676351" y="1219340"/>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3EFAB068-0EB5-6E4A-9D05-8D0E2952EDAB}"/>
              </a:ext>
            </a:extLst>
          </p:cNvPr>
          <p:cNvGrpSpPr/>
          <p:nvPr/>
        </p:nvGrpSpPr>
        <p:grpSpPr>
          <a:xfrm>
            <a:off x="1163839" y="1480613"/>
            <a:ext cx="6747038" cy="412444"/>
            <a:chOff x="1163839" y="1855482"/>
            <a:chExt cx="6747038" cy="412444"/>
          </a:xfrm>
        </p:grpSpPr>
        <p:grpSp>
          <p:nvGrpSpPr>
            <p:cNvPr id="4" name="Group 3"/>
            <p:cNvGrpSpPr/>
            <p:nvPr/>
          </p:nvGrpSpPr>
          <p:grpSpPr>
            <a:xfrm>
              <a:off x="1712011" y="1856446"/>
              <a:ext cx="5594027" cy="411480"/>
              <a:chOff x="840978" y="4163250"/>
              <a:chExt cx="7458702" cy="548640"/>
            </a:xfrm>
          </p:grpSpPr>
          <p:sp>
            <p:nvSpPr>
              <p:cNvPr id="39" name="Rectangle 5">
                <a:extLst>
                  <a:ext uri="{FF2B5EF4-FFF2-40B4-BE49-F238E27FC236}">
                    <a16:creationId xmlns:a16="http://schemas.microsoft.com/office/drawing/2014/main" id="{73A1EBA3-CB5A-7A49-95F4-398458070476}"/>
                  </a:ext>
                </a:extLst>
              </p:cNvPr>
              <p:cNvSpPr>
                <a:spLocks noChangeArrowheads="1"/>
              </p:cNvSpPr>
              <p:nvPr/>
            </p:nvSpPr>
            <p:spPr bwMode="auto">
              <a:xfrm>
                <a:off x="840978" y="4163250"/>
                <a:ext cx="2310304" cy="548640"/>
              </a:xfrm>
              <a:prstGeom prst="rect">
                <a:avLst/>
              </a:prstGeom>
              <a:solidFill>
                <a:schemeClr val="accent2">
                  <a:lumMod val="20000"/>
                  <a:lumOff val="80000"/>
                  <a:alpha val="77000"/>
                </a:schemeClr>
              </a:solidFill>
              <a:ln w="9525" cmpd="sng">
                <a:solidFill>
                  <a:srgbClr val="000000"/>
                </a:solidFill>
                <a:miter lim="800000"/>
                <a:headEnd/>
                <a:tailEnd/>
              </a:ln>
              <a:effectLst/>
            </p:spPr>
            <p:txBody>
              <a:bodyPr wrap="none" anchor="ctr"/>
              <a:lstStyle/>
              <a:p>
                <a:r>
                  <a:rPr lang="en-US" sz="1200" b="1" dirty="0" err="1">
                    <a:latin typeface="Arial"/>
                    <a:cs typeface="Arial"/>
                  </a:rPr>
                  <a:t>Engerix</a:t>
                </a:r>
                <a:r>
                  <a:rPr lang="en-US" sz="1200" b="1" dirty="0">
                    <a:latin typeface="Arial"/>
                    <a:cs typeface="Arial"/>
                  </a:rPr>
                  <a:t>-B </a:t>
                </a:r>
                <a:br>
                  <a:rPr lang="en-US" sz="1200" b="1" dirty="0">
                    <a:latin typeface="Arial"/>
                    <a:cs typeface="Arial"/>
                  </a:rPr>
                </a:br>
                <a:r>
                  <a:rPr lang="en-US" sz="1050" dirty="0">
                    <a:latin typeface="Arial"/>
                    <a:cs typeface="Arial"/>
                  </a:rPr>
                  <a:t>(40 μg HBsAg/dose)</a:t>
                </a:r>
              </a:p>
            </p:txBody>
          </p:sp>
          <p:cxnSp>
            <p:nvCxnSpPr>
              <p:cNvPr id="45" name="Straight Connector 44">
                <a:extLst>
                  <a:ext uri="{FF2B5EF4-FFF2-40B4-BE49-F238E27FC236}">
                    <a16:creationId xmlns:a16="http://schemas.microsoft.com/office/drawing/2014/main" id="{9645FD9B-D263-DE45-9F30-69D82A2A0DC0}"/>
                  </a:ext>
                </a:extLst>
              </p:cNvPr>
              <p:cNvCxnSpPr/>
              <p:nvPr/>
            </p:nvCxnSpPr>
            <p:spPr>
              <a:xfrm flipV="1">
                <a:off x="3544800" y="4440872"/>
                <a:ext cx="4754880" cy="207"/>
              </a:xfrm>
              <a:prstGeom prst="line">
                <a:avLst/>
              </a:prstGeom>
              <a:ln w="22225">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46" name="Diamond 45">
                <a:extLst>
                  <a:ext uri="{FF2B5EF4-FFF2-40B4-BE49-F238E27FC236}">
                    <a16:creationId xmlns:a16="http://schemas.microsoft.com/office/drawing/2014/main" id="{6EB47A66-969F-9641-8C39-CDFC45844C1B}"/>
                  </a:ext>
                </a:extLst>
              </p:cNvPr>
              <p:cNvSpPr>
                <a:spLocks/>
              </p:cNvSpPr>
              <p:nvPr/>
            </p:nvSpPr>
            <p:spPr>
              <a:xfrm>
                <a:off x="4061710" y="4206666"/>
                <a:ext cx="457200" cy="4572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2</a:t>
                </a:r>
              </a:p>
            </p:txBody>
          </p:sp>
          <p:sp>
            <p:nvSpPr>
              <p:cNvPr id="47" name="Diamond 46">
                <a:extLst>
                  <a:ext uri="{FF2B5EF4-FFF2-40B4-BE49-F238E27FC236}">
                    <a16:creationId xmlns:a16="http://schemas.microsoft.com/office/drawing/2014/main" id="{E853F746-14BD-0A4B-AFAC-845927E781A7}"/>
                  </a:ext>
                </a:extLst>
              </p:cNvPr>
              <p:cNvSpPr>
                <a:spLocks/>
              </p:cNvSpPr>
              <p:nvPr/>
            </p:nvSpPr>
            <p:spPr>
              <a:xfrm>
                <a:off x="3282860" y="4206666"/>
                <a:ext cx="457200" cy="4572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1</a:t>
                </a:r>
              </a:p>
            </p:txBody>
          </p:sp>
        </p:grpSp>
        <p:sp>
          <p:nvSpPr>
            <p:cNvPr id="48" name="Diamond 47">
              <a:extLst>
                <a:ext uri="{FF2B5EF4-FFF2-40B4-BE49-F238E27FC236}">
                  <a16:creationId xmlns:a16="http://schemas.microsoft.com/office/drawing/2014/main" id="{52BE6B02-5A9D-BD47-9AF5-549D6AC2A77C}"/>
                </a:ext>
              </a:extLst>
            </p:cNvPr>
            <p:cNvSpPr>
              <a:spLocks/>
            </p:cNvSpPr>
            <p:nvPr/>
          </p:nvSpPr>
          <p:spPr>
            <a:xfrm>
              <a:off x="7084493" y="1913018"/>
              <a:ext cx="342900" cy="3429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3</a:t>
              </a:r>
            </a:p>
          </p:txBody>
        </p:sp>
        <p:sp>
          <p:nvSpPr>
            <p:cNvPr id="68" name="Rectangle 5">
              <a:extLst>
                <a:ext uri="{FF2B5EF4-FFF2-40B4-BE49-F238E27FC236}">
                  <a16:creationId xmlns:a16="http://schemas.microsoft.com/office/drawing/2014/main" id="{EF8F4096-F504-2D43-AAAC-647042DDB769}"/>
                </a:ext>
              </a:extLst>
            </p:cNvPr>
            <p:cNvSpPr>
              <a:spLocks noChangeArrowheads="1"/>
            </p:cNvSpPr>
            <p:nvPr/>
          </p:nvSpPr>
          <p:spPr bwMode="auto">
            <a:xfrm>
              <a:off x="7536716" y="1901547"/>
              <a:ext cx="374161" cy="342900"/>
            </a:xfrm>
            <a:prstGeom prst="rect">
              <a:avLst/>
            </a:prstGeom>
            <a:solidFill>
              <a:schemeClr val="accent2">
                <a:lumMod val="40000"/>
                <a:lumOff val="60000"/>
              </a:schemeClr>
            </a:solidFill>
            <a:ln w="9525" cmpd="sng">
              <a:noFill/>
              <a:miter lim="800000"/>
              <a:headEnd/>
              <a:tailEnd/>
            </a:ln>
            <a:effectLst/>
          </p:spPr>
          <p:txBody>
            <a:bodyPr wrap="none" anchor="ctr"/>
            <a:lstStyle/>
            <a:p>
              <a:pPr algn="ctr"/>
              <a:r>
                <a:rPr lang="en-US" sz="1350" b="1" dirty="0">
                  <a:latin typeface="Arial"/>
                  <a:cs typeface="Arial"/>
                </a:rPr>
                <a:t>BIII</a:t>
              </a:r>
              <a:endParaRPr lang="en-US" sz="1350" dirty="0">
                <a:latin typeface="Arial"/>
                <a:cs typeface="Arial"/>
              </a:endParaRPr>
            </a:p>
          </p:txBody>
        </p:sp>
        <p:sp>
          <p:nvSpPr>
            <p:cNvPr id="78" name="Rectangle 5">
              <a:extLst>
                <a:ext uri="{FF2B5EF4-FFF2-40B4-BE49-F238E27FC236}">
                  <a16:creationId xmlns:a16="http://schemas.microsoft.com/office/drawing/2014/main" id="{5CD733AA-8B63-B94A-BD82-E80356F60BAC}"/>
                </a:ext>
              </a:extLst>
            </p:cNvPr>
            <p:cNvSpPr>
              <a:spLocks noChangeArrowheads="1"/>
            </p:cNvSpPr>
            <p:nvPr/>
          </p:nvSpPr>
          <p:spPr bwMode="auto">
            <a:xfrm>
              <a:off x="1163839" y="1855482"/>
              <a:ext cx="407909" cy="411478"/>
            </a:xfrm>
            <a:prstGeom prst="rect">
              <a:avLst/>
            </a:prstGeom>
            <a:solidFill>
              <a:schemeClr val="accent2">
                <a:lumMod val="20000"/>
                <a:lumOff val="80000"/>
              </a:schemeClr>
            </a:solidFill>
            <a:ln w="9525" cmpd="sng">
              <a:solidFill>
                <a:schemeClr val="tx1"/>
              </a:solidFill>
              <a:miter lim="800000"/>
              <a:headEnd/>
              <a:tailEnd/>
            </a:ln>
            <a:effectLst/>
          </p:spPr>
          <p:txBody>
            <a:bodyPr wrap="none" anchor="ctr"/>
            <a:lstStyle/>
            <a:p>
              <a:pPr algn="ctr"/>
              <a:r>
                <a:rPr lang="en-US" sz="1350" b="1" dirty="0">
                  <a:latin typeface="Arial"/>
                  <a:cs typeface="Arial"/>
                </a:rPr>
                <a:t>DD</a:t>
              </a:r>
              <a:endParaRPr lang="en-US" sz="1350" dirty="0">
                <a:latin typeface="Arial"/>
                <a:cs typeface="Arial"/>
              </a:endParaRPr>
            </a:p>
          </p:txBody>
        </p:sp>
      </p:grpSp>
      <p:grpSp>
        <p:nvGrpSpPr>
          <p:cNvPr id="52" name="Group 51">
            <a:extLst>
              <a:ext uri="{FF2B5EF4-FFF2-40B4-BE49-F238E27FC236}">
                <a16:creationId xmlns:a16="http://schemas.microsoft.com/office/drawing/2014/main" id="{8BFEC618-92B0-4D41-8F7E-C1C1AD1EDEFB}"/>
              </a:ext>
            </a:extLst>
          </p:cNvPr>
          <p:cNvGrpSpPr/>
          <p:nvPr/>
        </p:nvGrpSpPr>
        <p:grpSpPr>
          <a:xfrm>
            <a:off x="1163838" y="1990905"/>
            <a:ext cx="6747038" cy="411647"/>
            <a:chOff x="1163839" y="2886586"/>
            <a:chExt cx="6747038" cy="411647"/>
          </a:xfrm>
        </p:grpSpPr>
        <p:cxnSp>
          <p:nvCxnSpPr>
            <p:cNvPr id="40" name="Straight Connector 39">
              <a:extLst>
                <a:ext uri="{FF2B5EF4-FFF2-40B4-BE49-F238E27FC236}">
                  <a16:creationId xmlns:a16="http://schemas.microsoft.com/office/drawing/2014/main" id="{0457836D-7822-3845-9FE5-789C4B4892D6}"/>
                </a:ext>
              </a:extLst>
            </p:cNvPr>
            <p:cNvCxnSpPr/>
            <p:nvPr/>
          </p:nvCxnSpPr>
          <p:spPr>
            <a:xfrm flipV="1">
              <a:off x="3739878" y="3083584"/>
              <a:ext cx="3566160" cy="155"/>
            </a:xfrm>
            <a:prstGeom prst="line">
              <a:avLst/>
            </a:prstGeom>
            <a:ln w="22225">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Diamond 40">
              <a:extLst>
                <a:ext uri="{FF2B5EF4-FFF2-40B4-BE49-F238E27FC236}">
                  <a16:creationId xmlns:a16="http://schemas.microsoft.com/office/drawing/2014/main" id="{FC1F2CCF-A645-F24A-B6DC-2183926D0431}"/>
                </a:ext>
              </a:extLst>
            </p:cNvPr>
            <p:cNvSpPr>
              <a:spLocks/>
            </p:cNvSpPr>
            <p:nvPr/>
          </p:nvSpPr>
          <p:spPr>
            <a:xfrm>
              <a:off x="4127561"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2</a:t>
              </a:r>
            </a:p>
          </p:txBody>
        </p:sp>
        <p:sp>
          <p:nvSpPr>
            <p:cNvPr id="42" name="Diamond 41">
              <a:extLst>
                <a:ext uri="{FF2B5EF4-FFF2-40B4-BE49-F238E27FC236}">
                  <a16:creationId xmlns:a16="http://schemas.microsoft.com/office/drawing/2014/main" id="{5AD1295B-0BEF-0949-837D-20B7C58F41F5}"/>
                </a:ext>
              </a:extLst>
            </p:cNvPr>
            <p:cNvSpPr>
              <a:spLocks/>
            </p:cNvSpPr>
            <p:nvPr/>
          </p:nvSpPr>
          <p:spPr>
            <a:xfrm>
              <a:off x="3543423"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1</a:t>
              </a:r>
            </a:p>
          </p:txBody>
        </p:sp>
        <p:sp>
          <p:nvSpPr>
            <p:cNvPr id="43" name="Diamond 42">
              <a:extLst>
                <a:ext uri="{FF2B5EF4-FFF2-40B4-BE49-F238E27FC236}">
                  <a16:creationId xmlns:a16="http://schemas.microsoft.com/office/drawing/2014/main" id="{3DEC37B9-8292-B045-ADDF-5D4C4A9574DD}"/>
                </a:ext>
              </a:extLst>
            </p:cNvPr>
            <p:cNvSpPr>
              <a:spLocks/>
            </p:cNvSpPr>
            <p:nvPr/>
          </p:nvSpPr>
          <p:spPr>
            <a:xfrm>
              <a:off x="7084493"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3</a:t>
              </a:r>
            </a:p>
          </p:txBody>
        </p:sp>
        <p:sp>
          <p:nvSpPr>
            <p:cNvPr id="44" name="Rectangle 5">
              <a:extLst>
                <a:ext uri="{FF2B5EF4-FFF2-40B4-BE49-F238E27FC236}">
                  <a16:creationId xmlns:a16="http://schemas.microsoft.com/office/drawing/2014/main" id="{F54414C2-35D9-FF47-9D35-B52D236C8D95}"/>
                </a:ext>
              </a:extLst>
            </p:cNvPr>
            <p:cNvSpPr>
              <a:spLocks noChangeArrowheads="1"/>
            </p:cNvSpPr>
            <p:nvPr/>
          </p:nvSpPr>
          <p:spPr bwMode="auto">
            <a:xfrm>
              <a:off x="1708972" y="2886753"/>
              <a:ext cx="1749484" cy="411480"/>
            </a:xfrm>
            <a:prstGeom prst="rect">
              <a:avLst/>
            </a:prstGeom>
            <a:solidFill>
              <a:schemeClr val="accent4">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anchor="ctr"/>
            <a:lstStyle/>
            <a:p>
              <a:r>
                <a:rPr lang="en-US" sz="1200" b="1" dirty="0" err="1">
                  <a:solidFill>
                    <a:schemeClr val="tx1"/>
                  </a:solidFill>
                  <a:latin typeface="Arial"/>
                  <a:cs typeface="Arial"/>
                </a:rPr>
                <a:t>Recombivax</a:t>
              </a:r>
              <a:r>
                <a:rPr lang="en-US" sz="1200" b="1" dirty="0">
                  <a:solidFill>
                    <a:schemeClr val="tx1"/>
                  </a:solidFill>
                  <a:latin typeface="Arial"/>
                  <a:cs typeface="Arial"/>
                </a:rPr>
                <a:t>-HB</a:t>
              </a:r>
              <a:br>
                <a:rPr lang="en-US" sz="1200" b="1" dirty="0">
                  <a:solidFill>
                    <a:schemeClr val="tx1"/>
                  </a:solidFill>
                  <a:latin typeface="Arial"/>
                  <a:cs typeface="Arial"/>
                </a:rPr>
              </a:br>
              <a:r>
                <a:rPr lang="en-US" sz="1050" dirty="0">
                  <a:solidFill>
                    <a:schemeClr val="tx1"/>
                  </a:solidFill>
                  <a:latin typeface="Arial"/>
                  <a:cs typeface="Arial"/>
                </a:rPr>
                <a:t>(20 </a:t>
              </a:r>
              <a:r>
                <a:rPr lang="el-GR" sz="1050" dirty="0">
                  <a:solidFill>
                    <a:schemeClr val="tx1"/>
                  </a:solidFill>
                  <a:cs typeface="Arial"/>
                </a:rPr>
                <a:t>μ</a:t>
              </a:r>
              <a:r>
                <a:rPr lang="en-US" sz="1050" dirty="0">
                  <a:solidFill>
                    <a:schemeClr val="tx1"/>
                  </a:solidFill>
                  <a:latin typeface="Arial"/>
                  <a:cs typeface="Arial"/>
                </a:rPr>
                <a:t>g </a:t>
              </a:r>
              <a:r>
                <a:rPr lang="en-US" sz="1050" dirty="0" err="1">
                  <a:solidFill>
                    <a:schemeClr val="tx1"/>
                  </a:solidFill>
                  <a:latin typeface="Arial"/>
                  <a:cs typeface="Arial"/>
                </a:rPr>
                <a:t>HBsAg</a:t>
              </a:r>
              <a:r>
                <a:rPr lang="en-US" sz="1050" dirty="0">
                  <a:solidFill>
                    <a:schemeClr val="tx1"/>
                  </a:solidFill>
                  <a:latin typeface="Arial"/>
                  <a:cs typeface="Arial"/>
                </a:rPr>
                <a:t>/dose)</a:t>
              </a:r>
            </a:p>
          </p:txBody>
        </p:sp>
        <p:sp>
          <p:nvSpPr>
            <p:cNvPr id="69" name="Rectangle 5">
              <a:extLst>
                <a:ext uri="{FF2B5EF4-FFF2-40B4-BE49-F238E27FC236}">
                  <a16:creationId xmlns:a16="http://schemas.microsoft.com/office/drawing/2014/main" id="{EF8F4096-F504-2D43-AAAC-647042DDB769}"/>
                </a:ext>
              </a:extLst>
            </p:cNvPr>
            <p:cNvSpPr>
              <a:spLocks noChangeArrowheads="1"/>
            </p:cNvSpPr>
            <p:nvPr/>
          </p:nvSpPr>
          <p:spPr bwMode="auto">
            <a:xfrm>
              <a:off x="7536716" y="2912039"/>
              <a:ext cx="374161" cy="342900"/>
            </a:xfrm>
            <a:prstGeom prst="rect">
              <a:avLst/>
            </a:prstGeom>
            <a:solidFill>
              <a:schemeClr val="accent4">
                <a:lumMod val="20000"/>
                <a:lumOff val="80000"/>
              </a:schemeClr>
            </a:solidFill>
            <a:ln w="9525" cmpd="sng">
              <a:noFill/>
              <a:miter lim="800000"/>
              <a:headEnd/>
              <a:tailEnd/>
            </a:ln>
            <a:effectLst/>
          </p:spPr>
          <p:txBody>
            <a:bodyPr wrap="none" anchor="ctr"/>
            <a:lstStyle/>
            <a:p>
              <a:pPr algn="ctr"/>
              <a:r>
                <a:rPr lang="en-US" sz="1350" b="1" dirty="0">
                  <a:latin typeface="Arial"/>
                  <a:cs typeface="Arial"/>
                </a:rPr>
                <a:t>BIII</a:t>
              </a:r>
              <a:endParaRPr lang="en-US" sz="1350" dirty="0">
                <a:latin typeface="Arial"/>
                <a:cs typeface="Arial"/>
              </a:endParaRPr>
            </a:p>
          </p:txBody>
        </p:sp>
        <p:sp>
          <p:nvSpPr>
            <p:cNvPr id="79" name="Rectangle 5">
              <a:extLst>
                <a:ext uri="{FF2B5EF4-FFF2-40B4-BE49-F238E27FC236}">
                  <a16:creationId xmlns:a16="http://schemas.microsoft.com/office/drawing/2014/main" id="{0D247CF0-4721-5F48-8533-4F2666DB8B2D}"/>
                </a:ext>
              </a:extLst>
            </p:cNvPr>
            <p:cNvSpPr>
              <a:spLocks noChangeArrowheads="1"/>
            </p:cNvSpPr>
            <p:nvPr/>
          </p:nvSpPr>
          <p:spPr bwMode="auto">
            <a:xfrm>
              <a:off x="1163839" y="2886586"/>
              <a:ext cx="407909" cy="411478"/>
            </a:xfrm>
            <a:prstGeom prst="rect">
              <a:avLst/>
            </a:prstGeom>
            <a:solidFill>
              <a:schemeClr val="accent4">
                <a:lumMod val="20000"/>
                <a:lumOff val="80000"/>
              </a:schemeClr>
            </a:solidFill>
            <a:ln w="9525" cmpd="sng">
              <a:solidFill>
                <a:schemeClr val="tx1"/>
              </a:solidFill>
              <a:miter lim="800000"/>
              <a:headEnd/>
              <a:tailEnd/>
            </a:ln>
            <a:effectLst/>
          </p:spPr>
          <p:txBody>
            <a:bodyPr wrap="none" anchor="ctr"/>
            <a:lstStyle/>
            <a:p>
              <a:pPr algn="ctr"/>
              <a:r>
                <a:rPr lang="en-US" sz="1350" b="1" dirty="0">
                  <a:latin typeface="Arial"/>
                  <a:cs typeface="Arial"/>
                </a:rPr>
                <a:t>DD</a:t>
              </a:r>
              <a:endParaRPr lang="en-US" sz="1350" dirty="0">
                <a:latin typeface="Arial"/>
                <a:cs typeface="Arial"/>
              </a:endParaRPr>
            </a:p>
          </p:txBody>
        </p:sp>
      </p:grpSp>
      <p:grpSp>
        <p:nvGrpSpPr>
          <p:cNvPr id="6" name="Group 5">
            <a:extLst>
              <a:ext uri="{FF2B5EF4-FFF2-40B4-BE49-F238E27FC236}">
                <a16:creationId xmlns:a16="http://schemas.microsoft.com/office/drawing/2014/main" id="{2A75AAED-93D6-ED4F-8A13-1336999D9161}"/>
              </a:ext>
            </a:extLst>
          </p:cNvPr>
          <p:cNvGrpSpPr/>
          <p:nvPr/>
        </p:nvGrpSpPr>
        <p:grpSpPr>
          <a:xfrm>
            <a:off x="1163838" y="2531643"/>
            <a:ext cx="6747038" cy="415619"/>
            <a:chOff x="27774" y="5387704"/>
            <a:chExt cx="8996064" cy="554159"/>
          </a:xfrm>
        </p:grpSpPr>
        <p:grpSp>
          <p:nvGrpSpPr>
            <p:cNvPr id="82" name="Group 81">
              <a:extLst>
                <a:ext uri="{FF2B5EF4-FFF2-40B4-BE49-F238E27FC236}">
                  <a16:creationId xmlns:a16="http://schemas.microsoft.com/office/drawing/2014/main" id="{2AA14E6A-88FA-CA47-B81B-EFADFF17C0B4}"/>
                </a:ext>
              </a:extLst>
            </p:cNvPr>
            <p:cNvGrpSpPr/>
            <p:nvPr/>
          </p:nvGrpSpPr>
          <p:grpSpPr>
            <a:xfrm>
              <a:off x="764802" y="5393226"/>
              <a:ext cx="3680538" cy="548637"/>
              <a:chOff x="1835128" y="2443723"/>
              <a:chExt cx="3680538" cy="548637"/>
            </a:xfrm>
          </p:grpSpPr>
          <p:cxnSp>
            <p:nvCxnSpPr>
              <p:cNvPr id="83" name="Straight Connector 82">
                <a:extLst>
                  <a:ext uri="{FF2B5EF4-FFF2-40B4-BE49-F238E27FC236}">
                    <a16:creationId xmlns:a16="http://schemas.microsoft.com/office/drawing/2014/main" id="{7264D873-E8C9-8643-98D5-7F84039DD852}"/>
                  </a:ext>
                </a:extLst>
              </p:cNvPr>
              <p:cNvCxnSpPr>
                <a:cxnSpLocks/>
              </p:cNvCxnSpPr>
              <p:nvPr/>
            </p:nvCxnSpPr>
            <p:spPr>
              <a:xfrm>
                <a:off x="4664924" y="2714065"/>
                <a:ext cx="482748" cy="0"/>
              </a:xfrm>
              <a:prstGeom prst="line">
                <a:avLst/>
              </a:prstGeom>
              <a:ln w="22225">
                <a:prstDash val="sysDash"/>
              </a:ln>
              <a:effectLst/>
            </p:spPr>
            <p:style>
              <a:lnRef idx="2">
                <a:schemeClr val="accent1"/>
              </a:lnRef>
              <a:fillRef idx="0">
                <a:schemeClr val="accent1"/>
              </a:fillRef>
              <a:effectRef idx="1">
                <a:schemeClr val="accent1"/>
              </a:effectRef>
              <a:fontRef idx="minor">
                <a:schemeClr val="tx1"/>
              </a:fontRef>
            </p:style>
          </p:cxnSp>
          <p:sp>
            <p:nvSpPr>
              <p:cNvPr id="84" name="Diamond 83">
                <a:extLst>
                  <a:ext uri="{FF2B5EF4-FFF2-40B4-BE49-F238E27FC236}">
                    <a16:creationId xmlns:a16="http://schemas.microsoft.com/office/drawing/2014/main" id="{716F9757-5EEB-A542-8927-14B2D6C90B1D}"/>
                  </a:ext>
                </a:extLst>
              </p:cNvPr>
              <p:cNvSpPr>
                <a:spLocks/>
              </p:cNvSpPr>
              <p:nvPr/>
            </p:nvSpPr>
            <p:spPr>
              <a:xfrm>
                <a:off x="5058466" y="2485465"/>
                <a:ext cx="457200" cy="4572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chemeClr val="bg1"/>
                    </a:solidFill>
                    <a:latin typeface="Arial"/>
                    <a:cs typeface="Arial"/>
                  </a:rPr>
                  <a:t>2</a:t>
                </a:r>
              </a:p>
            </p:txBody>
          </p:sp>
          <p:sp>
            <p:nvSpPr>
              <p:cNvPr id="85" name="Diamond 84">
                <a:extLst>
                  <a:ext uri="{FF2B5EF4-FFF2-40B4-BE49-F238E27FC236}">
                    <a16:creationId xmlns:a16="http://schemas.microsoft.com/office/drawing/2014/main" id="{5A529E3D-F7E4-094B-B87E-9FFBD9ECD08A}"/>
                  </a:ext>
                </a:extLst>
              </p:cNvPr>
              <p:cNvSpPr>
                <a:spLocks/>
              </p:cNvSpPr>
              <p:nvPr/>
            </p:nvSpPr>
            <p:spPr>
              <a:xfrm>
                <a:off x="4279616" y="2485465"/>
                <a:ext cx="457200" cy="4572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chemeClr val="bg1"/>
                    </a:solidFill>
                    <a:latin typeface="Arial"/>
                    <a:cs typeface="Arial"/>
                  </a:rPr>
                  <a:t>1</a:t>
                </a:r>
              </a:p>
            </p:txBody>
          </p:sp>
          <p:sp>
            <p:nvSpPr>
              <p:cNvPr id="86" name="Rectangle 5">
                <a:extLst>
                  <a:ext uri="{FF2B5EF4-FFF2-40B4-BE49-F238E27FC236}">
                    <a16:creationId xmlns:a16="http://schemas.microsoft.com/office/drawing/2014/main" id="{AA6DA866-0D3F-CF46-8D98-14E67274B82F}"/>
                  </a:ext>
                </a:extLst>
              </p:cNvPr>
              <p:cNvSpPr>
                <a:spLocks noChangeArrowheads="1"/>
              </p:cNvSpPr>
              <p:nvPr/>
            </p:nvSpPr>
            <p:spPr bwMode="auto">
              <a:xfrm>
                <a:off x="1835128" y="2443723"/>
                <a:ext cx="2332982" cy="548637"/>
              </a:xfrm>
              <a:prstGeom prst="rect">
                <a:avLst/>
              </a:prstGeom>
              <a:solidFill>
                <a:schemeClr val="accent1">
                  <a:lumMod val="20000"/>
                  <a:lumOff val="80000"/>
                </a:schemeClr>
              </a:solidFill>
              <a:ln w="9525" cmpd="sng">
                <a:solidFill>
                  <a:srgbClr val="000000"/>
                </a:solidFill>
                <a:miter lim="800000"/>
                <a:headEnd/>
                <a:tailEnd/>
              </a:ln>
              <a:effectLst/>
            </p:spPr>
            <p:txBody>
              <a:bodyPr wrap="none" anchor="ctr"/>
              <a:lstStyle/>
              <a:p>
                <a:r>
                  <a:rPr lang="en-US" sz="1350" b="1" dirty="0" err="1">
                    <a:latin typeface="Arial"/>
                    <a:cs typeface="Arial"/>
                  </a:rPr>
                  <a:t>Heplisav</a:t>
                </a:r>
                <a:r>
                  <a:rPr lang="en-US" sz="1350" b="1" dirty="0">
                    <a:latin typeface="Arial"/>
                    <a:cs typeface="Arial"/>
                  </a:rPr>
                  <a:t>-B</a:t>
                </a:r>
                <a:br>
                  <a:rPr lang="en-US" sz="1350" b="1" dirty="0">
                    <a:latin typeface="Arial"/>
                    <a:cs typeface="Arial"/>
                  </a:rPr>
                </a:br>
                <a:r>
                  <a:rPr lang="en-US" sz="1050" dirty="0">
                    <a:latin typeface="Arial"/>
                    <a:cs typeface="Arial"/>
                  </a:rPr>
                  <a:t>(20 </a:t>
                </a:r>
                <a:r>
                  <a:rPr lang="en-US" sz="1050" dirty="0" err="1">
                    <a:latin typeface="Arial"/>
                    <a:cs typeface="Arial"/>
                  </a:rPr>
                  <a:t>μg</a:t>
                </a:r>
                <a:r>
                  <a:rPr lang="en-US" sz="1050" dirty="0">
                    <a:latin typeface="Arial"/>
                    <a:cs typeface="Arial"/>
                  </a:rPr>
                  <a:t> HBsAg/dose)</a:t>
                </a:r>
              </a:p>
            </p:txBody>
          </p:sp>
        </p:grpSp>
        <p:sp>
          <p:nvSpPr>
            <p:cNvPr id="87" name="Rectangle 5">
              <a:extLst>
                <a:ext uri="{FF2B5EF4-FFF2-40B4-BE49-F238E27FC236}">
                  <a16:creationId xmlns:a16="http://schemas.microsoft.com/office/drawing/2014/main" id="{9FC8A24A-D5FE-1B4D-80C3-D79B1ECEAC15}"/>
                </a:ext>
              </a:extLst>
            </p:cNvPr>
            <p:cNvSpPr>
              <a:spLocks noChangeArrowheads="1"/>
            </p:cNvSpPr>
            <p:nvPr/>
          </p:nvSpPr>
          <p:spPr bwMode="auto">
            <a:xfrm>
              <a:off x="8524957" y="5420288"/>
              <a:ext cx="498881" cy="457200"/>
            </a:xfrm>
            <a:prstGeom prst="rect">
              <a:avLst/>
            </a:prstGeom>
            <a:solidFill>
              <a:schemeClr val="accent1">
                <a:lumMod val="20000"/>
                <a:lumOff val="80000"/>
              </a:schemeClr>
            </a:solidFill>
            <a:ln w="9525" cmpd="sng">
              <a:noFill/>
              <a:miter lim="800000"/>
              <a:headEnd/>
              <a:tailEnd/>
            </a:ln>
            <a:effectLst/>
          </p:spPr>
          <p:txBody>
            <a:bodyPr wrap="none" anchor="ctr"/>
            <a:lstStyle/>
            <a:p>
              <a:pPr algn="ctr"/>
              <a:r>
                <a:rPr lang="en-US" sz="1350" b="1" dirty="0">
                  <a:latin typeface="Arial"/>
                  <a:cs typeface="Arial"/>
                </a:rPr>
                <a:t>BIII</a:t>
              </a:r>
              <a:endParaRPr lang="en-US" sz="1350" dirty="0">
                <a:latin typeface="Arial"/>
                <a:cs typeface="Arial"/>
              </a:endParaRPr>
            </a:p>
          </p:txBody>
        </p:sp>
        <p:sp>
          <p:nvSpPr>
            <p:cNvPr id="88" name="Rectangle 5">
              <a:extLst>
                <a:ext uri="{FF2B5EF4-FFF2-40B4-BE49-F238E27FC236}">
                  <a16:creationId xmlns:a16="http://schemas.microsoft.com/office/drawing/2014/main" id="{05907483-8DCE-C149-91B2-7691508F11A6}"/>
                </a:ext>
              </a:extLst>
            </p:cNvPr>
            <p:cNvSpPr>
              <a:spLocks noChangeArrowheads="1"/>
            </p:cNvSpPr>
            <p:nvPr/>
          </p:nvSpPr>
          <p:spPr bwMode="auto">
            <a:xfrm>
              <a:off x="27774" y="5387704"/>
              <a:ext cx="543879" cy="548638"/>
            </a:xfrm>
            <a:prstGeom prst="rect">
              <a:avLst/>
            </a:prstGeom>
            <a:solidFill>
              <a:schemeClr val="accent1">
                <a:lumMod val="20000"/>
                <a:lumOff val="80000"/>
              </a:schemeClr>
            </a:solidFill>
            <a:ln w="9525" cmpd="sng">
              <a:solidFill>
                <a:schemeClr val="tx1"/>
              </a:solidFill>
              <a:miter lim="800000"/>
              <a:headEnd/>
              <a:tailEnd/>
            </a:ln>
            <a:effectLst/>
          </p:spPr>
          <p:txBody>
            <a:bodyPr wrap="none" anchor="ctr"/>
            <a:lstStyle/>
            <a:p>
              <a:pPr algn="ctr"/>
              <a:r>
                <a:rPr lang="en-US" sz="1350" b="1" dirty="0">
                  <a:latin typeface="Arial"/>
                  <a:cs typeface="Arial"/>
                </a:rPr>
                <a:t>SD</a:t>
              </a:r>
              <a:endParaRPr lang="en-US" sz="1350" dirty="0">
                <a:latin typeface="Arial"/>
                <a:cs typeface="Arial"/>
              </a:endParaRPr>
            </a:p>
          </p:txBody>
        </p:sp>
      </p:grpSp>
      <p:sp>
        <p:nvSpPr>
          <p:cNvPr id="76" name="Rectangle 5">
            <a:extLst>
              <a:ext uri="{FF2B5EF4-FFF2-40B4-BE49-F238E27FC236}">
                <a16:creationId xmlns:a16="http://schemas.microsoft.com/office/drawing/2014/main" id="{EF8F4096-F504-2D43-AAAC-647042DDB769}"/>
              </a:ext>
            </a:extLst>
          </p:cNvPr>
          <p:cNvSpPr>
            <a:spLocks noChangeArrowheads="1"/>
          </p:cNvSpPr>
          <p:nvPr/>
        </p:nvSpPr>
        <p:spPr bwMode="auto">
          <a:xfrm>
            <a:off x="1163838" y="4498553"/>
            <a:ext cx="2748218" cy="206818"/>
          </a:xfrm>
          <a:prstGeom prst="rect">
            <a:avLst/>
          </a:prstGeom>
          <a:solidFill>
            <a:schemeClr val="bg1">
              <a:lumMod val="95000"/>
            </a:schemeClr>
          </a:solidFill>
          <a:ln w="9525" cmpd="sng">
            <a:noFill/>
            <a:miter lim="800000"/>
            <a:headEnd/>
            <a:tailEnd/>
          </a:ln>
          <a:effectLst/>
        </p:spPr>
        <p:txBody>
          <a:bodyPr wrap="none" anchor="ctr"/>
          <a:lstStyle/>
          <a:p>
            <a:r>
              <a:rPr lang="en-US" sz="1200" b="1" dirty="0">
                <a:latin typeface="Arial"/>
                <a:cs typeface="Arial"/>
              </a:rPr>
              <a:t>SD </a:t>
            </a:r>
            <a:r>
              <a:rPr lang="en-US" sz="1200" dirty="0">
                <a:latin typeface="Arial"/>
                <a:cs typeface="Arial"/>
              </a:rPr>
              <a:t>= standard dose; </a:t>
            </a:r>
            <a:r>
              <a:rPr lang="en-US" sz="1200" b="1" dirty="0">
                <a:latin typeface="Arial"/>
                <a:cs typeface="Arial"/>
              </a:rPr>
              <a:t>DD </a:t>
            </a:r>
            <a:r>
              <a:rPr lang="en-US" sz="1200" dirty="0">
                <a:latin typeface="Arial"/>
                <a:cs typeface="Arial"/>
              </a:rPr>
              <a:t>= double dose</a:t>
            </a:r>
          </a:p>
        </p:txBody>
      </p:sp>
      <p:grpSp>
        <p:nvGrpSpPr>
          <p:cNvPr id="55" name="Group 54">
            <a:extLst>
              <a:ext uri="{FF2B5EF4-FFF2-40B4-BE49-F238E27FC236}">
                <a16:creationId xmlns:a16="http://schemas.microsoft.com/office/drawing/2014/main" id="{35F8AF87-E075-EB09-4681-FA4B4C446ACA}"/>
              </a:ext>
            </a:extLst>
          </p:cNvPr>
          <p:cNvGrpSpPr/>
          <p:nvPr/>
        </p:nvGrpSpPr>
        <p:grpSpPr>
          <a:xfrm>
            <a:off x="1163839" y="3353715"/>
            <a:ext cx="7224788" cy="412444"/>
            <a:chOff x="1163839" y="1855482"/>
            <a:chExt cx="7224788" cy="412444"/>
          </a:xfrm>
        </p:grpSpPr>
        <p:grpSp>
          <p:nvGrpSpPr>
            <p:cNvPr id="56" name="Group 55">
              <a:extLst>
                <a:ext uri="{FF2B5EF4-FFF2-40B4-BE49-F238E27FC236}">
                  <a16:creationId xmlns:a16="http://schemas.microsoft.com/office/drawing/2014/main" id="{9716E396-B6FF-6287-A7AC-70D63A079BD0}"/>
                </a:ext>
              </a:extLst>
            </p:cNvPr>
            <p:cNvGrpSpPr/>
            <p:nvPr/>
          </p:nvGrpSpPr>
          <p:grpSpPr>
            <a:xfrm>
              <a:off x="1712011" y="1856446"/>
              <a:ext cx="5594027" cy="411480"/>
              <a:chOff x="840978" y="4163250"/>
              <a:chExt cx="7458702" cy="548640"/>
            </a:xfrm>
          </p:grpSpPr>
          <p:sp>
            <p:nvSpPr>
              <p:cNvPr id="61" name="Rectangle 5">
                <a:extLst>
                  <a:ext uri="{FF2B5EF4-FFF2-40B4-BE49-F238E27FC236}">
                    <a16:creationId xmlns:a16="http://schemas.microsoft.com/office/drawing/2014/main" id="{E6F186DA-A93F-030F-C408-402A0D898888}"/>
                  </a:ext>
                </a:extLst>
              </p:cNvPr>
              <p:cNvSpPr>
                <a:spLocks noChangeArrowheads="1"/>
              </p:cNvSpPr>
              <p:nvPr/>
            </p:nvSpPr>
            <p:spPr bwMode="auto">
              <a:xfrm>
                <a:off x="840978" y="4163250"/>
                <a:ext cx="2310304" cy="548640"/>
              </a:xfrm>
              <a:prstGeom prst="rect">
                <a:avLst/>
              </a:prstGeom>
              <a:solidFill>
                <a:schemeClr val="accent2">
                  <a:lumMod val="20000"/>
                  <a:lumOff val="80000"/>
                  <a:alpha val="77000"/>
                </a:schemeClr>
              </a:solidFill>
              <a:ln w="9525" cmpd="sng">
                <a:solidFill>
                  <a:srgbClr val="000000"/>
                </a:solidFill>
                <a:miter lim="800000"/>
                <a:headEnd/>
                <a:tailEnd/>
              </a:ln>
              <a:effectLst/>
            </p:spPr>
            <p:txBody>
              <a:bodyPr wrap="none" anchor="ctr"/>
              <a:lstStyle/>
              <a:p>
                <a:r>
                  <a:rPr lang="en-US" sz="1200" b="1" dirty="0" err="1">
                    <a:latin typeface="Arial"/>
                    <a:cs typeface="Arial"/>
                  </a:rPr>
                  <a:t>Engerix</a:t>
                </a:r>
                <a:r>
                  <a:rPr lang="en-US" sz="1200" b="1" dirty="0">
                    <a:latin typeface="Arial"/>
                    <a:cs typeface="Arial"/>
                  </a:rPr>
                  <a:t>-B </a:t>
                </a:r>
                <a:br>
                  <a:rPr lang="en-US" sz="1200" b="1" dirty="0">
                    <a:latin typeface="Arial"/>
                    <a:cs typeface="Arial"/>
                  </a:rPr>
                </a:br>
                <a:r>
                  <a:rPr lang="en-US" sz="1050" dirty="0">
                    <a:latin typeface="Arial"/>
                    <a:cs typeface="Arial"/>
                  </a:rPr>
                  <a:t>(40 μg HBsAg/dose)</a:t>
                </a:r>
              </a:p>
            </p:txBody>
          </p:sp>
          <p:cxnSp>
            <p:nvCxnSpPr>
              <p:cNvPr id="62" name="Straight Connector 61">
                <a:extLst>
                  <a:ext uri="{FF2B5EF4-FFF2-40B4-BE49-F238E27FC236}">
                    <a16:creationId xmlns:a16="http://schemas.microsoft.com/office/drawing/2014/main" id="{077A26DA-65ED-6B6A-B05A-D263C630A8B7}"/>
                  </a:ext>
                </a:extLst>
              </p:cNvPr>
              <p:cNvCxnSpPr/>
              <p:nvPr/>
            </p:nvCxnSpPr>
            <p:spPr>
              <a:xfrm flipV="1">
                <a:off x="3544800" y="4440872"/>
                <a:ext cx="4754880" cy="207"/>
              </a:xfrm>
              <a:prstGeom prst="line">
                <a:avLst/>
              </a:prstGeom>
              <a:ln w="22225">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63" name="Diamond 62">
                <a:extLst>
                  <a:ext uri="{FF2B5EF4-FFF2-40B4-BE49-F238E27FC236}">
                    <a16:creationId xmlns:a16="http://schemas.microsoft.com/office/drawing/2014/main" id="{C8AD7E35-5256-F207-5E37-8F4066FBAD80}"/>
                  </a:ext>
                </a:extLst>
              </p:cNvPr>
              <p:cNvSpPr>
                <a:spLocks/>
              </p:cNvSpPr>
              <p:nvPr/>
            </p:nvSpPr>
            <p:spPr>
              <a:xfrm>
                <a:off x="4061710" y="4206666"/>
                <a:ext cx="457200" cy="4572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2</a:t>
                </a:r>
              </a:p>
            </p:txBody>
          </p:sp>
          <p:sp>
            <p:nvSpPr>
              <p:cNvPr id="64" name="Diamond 63">
                <a:extLst>
                  <a:ext uri="{FF2B5EF4-FFF2-40B4-BE49-F238E27FC236}">
                    <a16:creationId xmlns:a16="http://schemas.microsoft.com/office/drawing/2014/main" id="{E35E945A-85E4-D689-153A-CC65EF83212F}"/>
                  </a:ext>
                </a:extLst>
              </p:cNvPr>
              <p:cNvSpPr>
                <a:spLocks/>
              </p:cNvSpPr>
              <p:nvPr/>
            </p:nvSpPr>
            <p:spPr>
              <a:xfrm>
                <a:off x="3282860" y="4206666"/>
                <a:ext cx="457200" cy="4572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1</a:t>
                </a:r>
              </a:p>
            </p:txBody>
          </p:sp>
          <p:sp>
            <p:nvSpPr>
              <p:cNvPr id="65" name="Diamond 64">
                <a:extLst>
                  <a:ext uri="{FF2B5EF4-FFF2-40B4-BE49-F238E27FC236}">
                    <a16:creationId xmlns:a16="http://schemas.microsoft.com/office/drawing/2014/main" id="{064DA6F0-A21F-ECF0-CA6F-0462D38501EE}"/>
                  </a:ext>
                </a:extLst>
              </p:cNvPr>
              <p:cNvSpPr>
                <a:spLocks/>
              </p:cNvSpPr>
              <p:nvPr/>
            </p:nvSpPr>
            <p:spPr>
              <a:xfrm>
                <a:off x="4861810" y="4206666"/>
                <a:ext cx="457200" cy="4572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3</a:t>
                </a:r>
              </a:p>
            </p:txBody>
          </p:sp>
        </p:grpSp>
        <p:sp>
          <p:nvSpPr>
            <p:cNvPr id="57" name="Diamond 56">
              <a:extLst>
                <a:ext uri="{FF2B5EF4-FFF2-40B4-BE49-F238E27FC236}">
                  <a16:creationId xmlns:a16="http://schemas.microsoft.com/office/drawing/2014/main" id="{6163EDA5-8B70-5D8D-02B1-454FDD8F91AE}"/>
                </a:ext>
              </a:extLst>
            </p:cNvPr>
            <p:cNvSpPr>
              <a:spLocks/>
            </p:cNvSpPr>
            <p:nvPr/>
          </p:nvSpPr>
          <p:spPr>
            <a:xfrm>
              <a:off x="7084493" y="1913018"/>
              <a:ext cx="342900" cy="34290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4</a:t>
              </a:r>
            </a:p>
          </p:txBody>
        </p:sp>
        <p:sp>
          <p:nvSpPr>
            <p:cNvPr id="58" name="Rectangle 5">
              <a:extLst>
                <a:ext uri="{FF2B5EF4-FFF2-40B4-BE49-F238E27FC236}">
                  <a16:creationId xmlns:a16="http://schemas.microsoft.com/office/drawing/2014/main" id="{A4E3E5B3-9F8C-612F-33B3-95311F8DEEF4}"/>
                </a:ext>
              </a:extLst>
            </p:cNvPr>
            <p:cNvSpPr>
              <a:spLocks noChangeArrowheads="1"/>
            </p:cNvSpPr>
            <p:nvPr/>
          </p:nvSpPr>
          <p:spPr bwMode="auto">
            <a:xfrm>
              <a:off x="7536717" y="1901547"/>
              <a:ext cx="851910" cy="342900"/>
            </a:xfrm>
            <a:prstGeom prst="rect">
              <a:avLst/>
            </a:prstGeom>
            <a:solidFill>
              <a:schemeClr val="accent2">
                <a:lumMod val="40000"/>
                <a:lumOff val="60000"/>
              </a:schemeClr>
            </a:solidFill>
            <a:ln w="9525" cmpd="sng">
              <a:noFill/>
              <a:miter lim="800000"/>
              <a:headEnd/>
              <a:tailEnd/>
            </a:ln>
            <a:effectLst/>
          </p:spPr>
          <p:txBody>
            <a:bodyPr wrap="none" anchor="ctr"/>
            <a:lstStyle/>
            <a:p>
              <a:pPr algn="ctr"/>
              <a:r>
                <a:rPr lang="en-US" sz="1350" b="1" dirty="0">
                  <a:latin typeface="Arial"/>
                  <a:cs typeface="Arial"/>
                </a:rPr>
                <a:t>Consider</a:t>
              </a:r>
              <a:endParaRPr lang="en-US" sz="1350" dirty="0">
                <a:latin typeface="Arial"/>
                <a:cs typeface="Arial"/>
              </a:endParaRPr>
            </a:p>
          </p:txBody>
        </p:sp>
        <p:sp>
          <p:nvSpPr>
            <p:cNvPr id="59" name="Rectangle 5">
              <a:extLst>
                <a:ext uri="{FF2B5EF4-FFF2-40B4-BE49-F238E27FC236}">
                  <a16:creationId xmlns:a16="http://schemas.microsoft.com/office/drawing/2014/main" id="{37F79402-2C6E-9B8A-C6F9-F81CE01162B8}"/>
                </a:ext>
              </a:extLst>
            </p:cNvPr>
            <p:cNvSpPr>
              <a:spLocks noChangeArrowheads="1"/>
            </p:cNvSpPr>
            <p:nvPr/>
          </p:nvSpPr>
          <p:spPr bwMode="auto">
            <a:xfrm>
              <a:off x="1163839" y="1855482"/>
              <a:ext cx="407909" cy="411478"/>
            </a:xfrm>
            <a:prstGeom prst="rect">
              <a:avLst/>
            </a:prstGeom>
            <a:solidFill>
              <a:schemeClr val="accent2">
                <a:lumMod val="20000"/>
                <a:lumOff val="80000"/>
              </a:schemeClr>
            </a:solidFill>
            <a:ln w="9525" cmpd="sng">
              <a:solidFill>
                <a:schemeClr val="tx1"/>
              </a:solidFill>
              <a:miter lim="800000"/>
              <a:headEnd/>
              <a:tailEnd/>
            </a:ln>
            <a:effectLst/>
          </p:spPr>
          <p:txBody>
            <a:bodyPr wrap="none" anchor="ctr"/>
            <a:lstStyle/>
            <a:p>
              <a:pPr algn="ctr"/>
              <a:r>
                <a:rPr lang="en-US" sz="1350" b="1" dirty="0">
                  <a:latin typeface="Arial"/>
                  <a:cs typeface="Arial"/>
                </a:rPr>
                <a:t>DD</a:t>
              </a:r>
              <a:endParaRPr lang="en-US" sz="1350" dirty="0">
                <a:latin typeface="Arial"/>
                <a:cs typeface="Arial"/>
              </a:endParaRPr>
            </a:p>
          </p:txBody>
        </p:sp>
      </p:grpSp>
      <p:grpSp>
        <p:nvGrpSpPr>
          <p:cNvPr id="70" name="Group 69">
            <a:extLst>
              <a:ext uri="{FF2B5EF4-FFF2-40B4-BE49-F238E27FC236}">
                <a16:creationId xmlns:a16="http://schemas.microsoft.com/office/drawing/2014/main" id="{47A0E1BB-4843-AB20-0195-8BDFE99F1DC2}"/>
              </a:ext>
            </a:extLst>
          </p:cNvPr>
          <p:cNvGrpSpPr/>
          <p:nvPr/>
        </p:nvGrpSpPr>
        <p:grpSpPr>
          <a:xfrm>
            <a:off x="1163838" y="3864007"/>
            <a:ext cx="7224787" cy="411647"/>
            <a:chOff x="1163839" y="2886586"/>
            <a:chExt cx="7224787" cy="411647"/>
          </a:xfrm>
        </p:grpSpPr>
        <p:cxnSp>
          <p:nvCxnSpPr>
            <p:cNvPr id="71" name="Straight Connector 70">
              <a:extLst>
                <a:ext uri="{FF2B5EF4-FFF2-40B4-BE49-F238E27FC236}">
                  <a16:creationId xmlns:a16="http://schemas.microsoft.com/office/drawing/2014/main" id="{E4A78A54-1F2C-40A7-34EE-74A9109D7D4B}"/>
                </a:ext>
              </a:extLst>
            </p:cNvPr>
            <p:cNvCxnSpPr/>
            <p:nvPr/>
          </p:nvCxnSpPr>
          <p:spPr>
            <a:xfrm flipV="1">
              <a:off x="3739878" y="3083584"/>
              <a:ext cx="3566160" cy="155"/>
            </a:xfrm>
            <a:prstGeom prst="line">
              <a:avLst/>
            </a:prstGeom>
            <a:ln w="22225">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cxnSp>
        <p:sp>
          <p:nvSpPr>
            <p:cNvPr id="72" name="Diamond 71">
              <a:extLst>
                <a:ext uri="{FF2B5EF4-FFF2-40B4-BE49-F238E27FC236}">
                  <a16:creationId xmlns:a16="http://schemas.microsoft.com/office/drawing/2014/main" id="{6C52FE60-363E-104A-A881-4E1E9395EAA8}"/>
                </a:ext>
              </a:extLst>
            </p:cNvPr>
            <p:cNvSpPr>
              <a:spLocks/>
            </p:cNvSpPr>
            <p:nvPr/>
          </p:nvSpPr>
          <p:spPr>
            <a:xfrm>
              <a:off x="4127561"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2</a:t>
              </a:r>
            </a:p>
          </p:txBody>
        </p:sp>
        <p:sp>
          <p:nvSpPr>
            <p:cNvPr id="73" name="Diamond 72">
              <a:extLst>
                <a:ext uri="{FF2B5EF4-FFF2-40B4-BE49-F238E27FC236}">
                  <a16:creationId xmlns:a16="http://schemas.microsoft.com/office/drawing/2014/main" id="{D66471ED-1ED4-8E9C-FACC-E5CB531C059F}"/>
                </a:ext>
              </a:extLst>
            </p:cNvPr>
            <p:cNvSpPr>
              <a:spLocks/>
            </p:cNvSpPr>
            <p:nvPr/>
          </p:nvSpPr>
          <p:spPr>
            <a:xfrm>
              <a:off x="3543423"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1</a:t>
              </a:r>
            </a:p>
          </p:txBody>
        </p:sp>
        <p:sp>
          <p:nvSpPr>
            <p:cNvPr id="74" name="Diamond 73">
              <a:extLst>
                <a:ext uri="{FF2B5EF4-FFF2-40B4-BE49-F238E27FC236}">
                  <a16:creationId xmlns:a16="http://schemas.microsoft.com/office/drawing/2014/main" id="{FFD6BBA3-2666-AB2C-9BCF-333F7A4351A4}"/>
                </a:ext>
              </a:extLst>
            </p:cNvPr>
            <p:cNvSpPr>
              <a:spLocks/>
            </p:cNvSpPr>
            <p:nvPr/>
          </p:nvSpPr>
          <p:spPr>
            <a:xfrm>
              <a:off x="7084493"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4</a:t>
              </a:r>
            </a:p>
          </p:txBody>
        </p:sp>
        <p:sp>
          <p:nvSpPr>
            <p:cNvPr id="75" name="Rectangle 5">
              <a:extLst>
                <a:ext uri="{FF2B5EF4-FFF2-40B4-BE49-F238E27FC236}">
                  <a16:creationId xmlns:a16="http://schemas.microsoft.com/office/drawing/2014/main" id="{B193CD14-C718-9A28-5703-617124B7295C}"/>
                </a:ext>
              </a:extLst>
            </p:cNvPr>
            <p:cNvSpPr>
              <a:spLocks noChangeArrowheads="1"/>
            </p:cNvSpPr>
            <p:nvPr/>
          </p:nvSpPr>
          <p:spPr bwMode="auto">
            <a:xfrm>
              <a:off x="1708972" y="2886753"/>
              <a:ext cx="1749484" cy="411480"/>
            </a:xfrm>
            <a:prstGeom prst="rect">
              <a:avLst/>
            </a:prstGeom>
            <a:solidFill>
              <a:schemeClr val="accent4">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anchor="ctr"/>
            <a:lstStyle/>
            <a:p>
              <a:r>
                <a:rPr lang="en-US" sz="1200" b="1" dirty="0" err="1">
                  <a:solidFill>
                    <a:schemeClr val="tx1"/>
                  </a:solidFill>
                  <a:latin typeface="Arial"/>
                  <a:cs typeface="Arial"/>
                </a:rPr>
                <a:t>Recombivax</a:t>
              </a:r>
              <a:r>
                <a:rPr lang="en-US" sz="1200" b="1" dirty="0">
                  <a:solidFill>
                    <a:schemeClr val="tx1"/>
                  </a:solidFill>
                  <a:latin typeface="Arial"/>
                  <a:cs typeface="Arial"/>
                </a:rPr>
                <a:t>-HB</a:t>
              </a:r>
              <a:br>
                <a:rPr lang="en-US" sz="1200" b="1" dirty="0">
                  <a:solidFill>
                    <a:schemeClr val="tx1"/>
                  </a:solidFill>
                  <a:latin typeface="Arial"/>
                  <a:cs typeface="Arial"/>
                </a:rPr>
              </a:br>
              <a:r>
                <a:rPr lang="en-US" sz="1050" dirty="0">
                  <a:solidFill>
                    <a:schemeClr val="tx1"/>
                  </a:solidFill>
                  <a:latin typeface="Arial"/>
                  <a:cs typeface="Arial"/>
                </a:rPr>
                <a:t>(20 </a:t>
              </a:r>
              <a:r>
                <a:rPr lang="el-GR" sz="1050" dirty="0">
                  <a:solidFill>
                    <a:schemeClr val="tx1"/>
                  </a:solidFill>
                  <a:cs typeface="Arial"/>
                </a:rPr>
                <a:t>μ</a:t>
              </a:r>
              <a:r>
                <a:rPr lang="en-US" sz="1050" dirty="0">
                  <a:solidFill>
                    <a:schemeClr val="tx1"/>
                  </a:solidFill>
                  <a:latin typeface="Arial"/>
                  <a:cs typeface="Arial"/>
                </a:rPr>
                <a:t>g </a:t>
              </a:r>
              <a:r>
                <a:rPr lang="en-US" sz="1050" dirty="0" err="1">
                  <a:solidFill>
                    <a:schemeClr val="tx1"/>
                  </a:solidFill>
                  <a:latin typeface="Arial"/>
                  <a:cs typeface="Arial"/>
                </a:rPr>
                <a:t>HBsAg</a:t>
              </a:r>
              <a:r>
                <a:rPr lang="en-US" sz="1050" dirty="0">
                  <a:solidFill>
                    <a:schemeClr val="tx1"/>
                  </a:solidFill>
                  <a:latin typeface="Arial"/>
                  <a:cs typeface="Arial"/>
                </a:rPr>
                <a:t>/dose)</a:t>
              </a:r>
            </a:p>
          </p:txBody>
        </p:sp>
        <p:sp>
          <p:nvSpPr>
            <p:cNvPr id="80" name="Diamond 79">
              <a:extLst>
                <a:ext uri="{FF2B5EF4-FFF2-40B4-BE49-F238E27FC236}">
                  <a16:creationId xmlns:a16="http://schemas.microsoft.com/office/drawing/2014/main" id="{9375F045-F9EE-F792-772F-62D88F8F0B8D}"/>
                </a:ext>
              </a:extLst>
            </p:cNvPr>
            <p:cNvSpPr>
              <a:spLocks/>
            </p:cNvSpPr>
            <p:nvPr/>
          </p:nvSpPr>
          <p:spPr>
            <a:xfrm>
              <a:off x="4727636" y="2907928"/>
              <a:ext cx="342900" cy="342900"/>
            </a:xfrm>
            <a:prstGeom prst="diamond">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lstStyle/>
            <a:p>
              <a:pPr algn="ctr">
                <a:lnSpc>
                  <a:spcPts val="1125"/>
                </a:lnSpc>
              </a:pPr>
              <a:r>
                <a:rPr lang="en-US" sz="1200" dirty="0">
                  <a:solidFill>
                    <a:srgbClr val="FFFFFF"/>
                  </a:solidFill>
                  <a:latin typeface="Arial"/>
                  <a:cs typeface="Arial"/>
                </a:rPr>
                <a:t>3</a:t>
              </a:r>
            </a:p>
          </p:txBody>
        </p:sp>
        <p:sp>
          <p:nvSpPr>
            <p:cNvPr id="89" name="Rectangle 5">
              <a:extLst>
                <a:ext uri="{FF2B5EF4-FFF2-40B4-BE49-F238E27FC236}">
                  <a16:creationId xmlns:a16="http://schemas.microsoft.com/office/drawing/2014/main" id="{610CEB55-040E-8A63-CC27-9C713411205F}"/>
                </a:ext>
              </a:extLst>
            </p:cNvPr>
            <p:cNvSpPr>
              <a:spLocks noChangeArrowheads="1"/>
            </p:cNvSpPr>
            <p:nvPr/>
          </p:nvSpPr>
          <p:spPr bwMode="auto">
            <a:xfrm>
              <a:off x="7536716" y="2912039"/>
              <a:ext cx="851910" cy="342900"/>
            </a:xfrm>
            <a:prstGeom prst="rect">
              <a:avLst/>
            </a:prstGeom>
            <a:solidFill>
              <a:schemeClr val="accent4">
                <a:lumMod val="20000"/>
                <a:lumOff val="80000"/>
              </a:schemeClr>
            </a:solidFill>
            <a:ln w="9525" cmpd="sng">
              <a:noFill/>
              <a:miter lim="800000"/>
              <a:headEnd/>
              <a:tailEnd/>
            </a:ln>
            <a:effectLst/>
          </p:spPr>
          <p:txBody>
            <a:bodyPr wrap="none" anchor="ctr"/>
            <a:lstStyle/>
            <a:p>
              <a:pPr algn="ctr"/>
              <a:r>
                <a:rPr lang="en-US" sz="1350" b="1" dirty="0">
                  <a:latin typeface="Arial"/>
                  <a:cs typeface="Arial"/>
                </a:rPr>
                <a:t>Consider</a:t>
              </a:r>
              <a:endParaRPr lang="en-US" sz="1350" dirty="0">
                <a:latin typeface="Arial"/>
                <a:cs typeface="Arial"/>
              </a:endParaRPr>
            </a:p>
          </p:txBody>
        </p:sp>
        <p:sp>
          <p:nvSpPr>
            <p:cNvPr id="91" name="Rectangle 5">
              <a:extLst>
                <a:ext uri="{FF2B5EF4-FFF2-40B4-BE49-F238E27FC236}">
                  <a16:creationId xmlns:a16="http://schemas.microsoft.com/office/drawing/2014/main" id="{13BB3675-65E1-FFA8-1A1E-9EA701BEA157}"/>
                </a:ext>
              </a:extLst>
            </p:cNvPr>
            <p:cNvSpPr>
              <a:spLocks noChangeArrowheads="1"/>
            </p:cNvSpPr>
            <p:nvPr/>
          </p:nvSpPr>
          <p:spPr bwMode="auto">
            <a:xfrm>
              <a:off x="1163839" y="2886586"/>
              <a:ext cx="407909" cy="411478"/>
            </a:xfrm>
            <a:prstGeom prst="rect">
              <a:avLst/>
            </a:prstGeom>
            <a:solidFill>
              <a:schemeClr val="accent4">
                <a:lumMod val="20000"/>
                <a:lumOff val="80000"/>
              </a:schemeClr>
            </a:solidFill>
            <a:ln w="9525" cmpd="sng">
              <a:solidFill>
                <a:schemeClr val="tx1"/>
              </a:solidFill>
              <a:miter lim="800000"/>
              <a:headEnd/>
              <a:tailEnd/>
            </a:ln>
            <a:effectLst/>
          </p:spPr>
          <p:txBody>
            <a:bodyPr wrap="none" anchor="ctr"/>
            <a:lstStyle/>
            <a:p>
              <a:pPr algn="ctr"/>
              <a:r>
                <a:rPr lang="en-US" sz="1350" b="1" dirty="0">
                  <a:latin typeface="Arial"/>
                  <a:cs typeface="Arial"/>
                </a:rPr>
                <a:t>DD</a:t>
              </a:r>
              <a:endParaRPr lang="en-US" sz="1350" dirty="0">
                <a:latin typeface="Arial"/>
                <a:cs typeface="Arial"/>
              </a:endParaRPr>
            </a:p>
          </p:txBody>
        </p:sp>
      </p:grpSp>
      <p:sp>
        <p:nvSpPr>
          <p:cNvPr id="92" name="Rounded Rectangle 91">
            <a:extLst>
              <a:ext uri="{FF2B5EF4-FFF2-40B4-BE49-F238E27FC236}">
                <a16:creationId xmlns:a16="http://schemas.microsoft.com/office/drawing/2014/main" id="{39DF8DA0-B322-3CE5-37CA-A6402972A07E}"/>
              </a:ext>
            </a:extLst>
          </p:cNvPr>
          <p:cNvSpPr/>
          <p:nvPr/>
        </p:nvSpPr>
        <p:spPr>
          <a:xfrm>
            <a:off x="7764651" y="89379"/>
            <a:ext cx="1255363" cy="369053"/>
          </a:xfrm>
          <a:prstGeom prst="roundRect">
            <a:avLst/>
          </a:prstGeom>
          <a:solidFill>
            <a:srgbClr val="00A2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2076525500"/>
      </p:ext>
    </p:extLst>
  </p:cSld>
  <p:clrMapOvr>
    <a:masterClrMapping/>
  </p:clrMapOvr>
  <p:transition spd="slow" advTm="73173"/>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4D6F-B0B1-DD81-626F-22C9924648B5}"/>
              </a:ext>
            </a:extLst>
          </p:cNvPr>
          <p:cNvSpPr>
            <a:spLocks noGrp="1"/>
          </p:cNvSpPr>
          <p:nvPr>
            <p:ph type="title"/>
          </p:nvPr>
        </p:nvSpPr>
        <p:spPr/>
        <p:txBody>
          <a:bodyPr/>
          <a:lstStyle/>
          <a:p>
            <a:r>
              <a:rPr lang="en-US" dirty="0"/>
              <a:t>Varicella Zoster Immunization</a:t>
            </a:r>
          </a:p>
        </p:txBody>
      </p:sp>
    </p:spTree>
    <p:extLst>
      <p:ext uri="{BB962C8B-B14F-4D97-AF65-F5344CB8AC3E}">
        <p14:creationId xmlns:p14="http://schemas.microsoft.com/office/powerpoint/2010/main" val="1298158257"/>
      </p:ext>
    </p:extLst>
  </p:cSld>
  <p:clrMapOvr>
    <a:masterClrMapping/>
  </p:clrMapOvr>
  <p:transition spd="slow" advTm="8608"/>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6C9F-AAD5-054A-9FD9-20EA22F534E4}"/>
              </a:ext>
            </a:extLst>
          </p:cNvPr>
          <p:cNvSpPr>
            <a:spLocks noGrp="1"/>
          </p:cNvSpPr>
          <p:nvPr>
            <p:ph type="title"/>
          </p:nvPr>
        </p:nvSpPr>
        <p:spPr/>
        <p:txBody>
          <a:bodyPr/>
          <a:lstStyle/>
          <a:p>
            <a:r>
              <a:rPr lang="en-US" dirty="0"/>
              <a:t>Zoster Vaccines</a:t>
            </a:r>
          </a:p>
        </p:txBody>
      </p:sp>
      <p:sp>
        <p:nvSpPr>
          <p:cNvPr id="3" name="Text Placeholder 2">
            <a:extLst>
              <a:ext uri="{FF2B5EF4-FFF2-40B4-BE49-F238E27FC236}">
                <a16:creationId xmlns:a16="http://schemas.microsoft.com/office/drawing/2014/main" id="{BE9E5532-D0F8-D843-8A0E-9649712A5351}"/>
              </a:ext>
            </a:extLst>
          </p:cNvPr>
          <p:cNvSpPr>
            <a:spLocks noGrp="1"/>
          </p:cNvSpPr>
          <p:nvPr>
            <p:ph type="body" sz="quarter" idx="14"/>
          </p:nvPr>
        </p:nvSpPr>
        <p:spPr/>
        <p:txBody>
          <a:bodyPr/>
          <a:lstStyle/>
          <a:p>
            <a:r>
              <a:rPr lang="en-US" dirty="0"/>
              <a:t>Illustration: David H. Spach, MD</a:t>
            </a:r>
          </a:p>
        </p:txBody>
      </p:sp>
      <p:sp>
        <p:nvSpPr>
          <p:cNvPr id="5" name="Rectangle 8">
            <a:extLst>
              <a:ext uri="{FF2B5EF4-FFF2-40B4-BE49-F238E27FC236}">
                <a16:creationId xmlns:a16="http://schemas.microsoft.com/office/drawing/2014/main" id="{F95311B1-0EA9-1646-9DEA-ACCF9477923A}"/>
              </a:ext>
            </a:extLst>
          </p:cNvPr>
          <p:cNvSpPr txBox="1">
            <a:spLocks noChangeArrowheads="1"/>
          </p:cNvSpPr>
          <p:nvPr/>
        </p:nvSpPr>
        <p:spPr bwMode="auto">
          <a:xfrm>
            <a:off x="89712" y="4364586"/>
            <a:ext cx="4345128" cy="457200"/>
          </a:xfrm>
          <a:prstGeom prst="rect">
            <a:avLst/>
          </a:prstGeom>
          <a:solidFill>
            <a:schemeClr val="bg1">
              <a:lumMod val="75000"/>
              <a:alpha val="73109"/>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416" rIns="91440" bIns="45416" numCol="1" anchor="t"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lnSpc>
                <a:spcPts val="2800"/>
              </a:lnSpc>
              <a:spcBef>
                <a:spcPts val="0"/>
              </a:spcBef>
              <a:buNone/>
            </a:pPr>
            <a:r>
              <a:rPr lang="en-US" sz="1600" dirty="0">
                <a:solidFill>
                  <a:schemeClr val="tx1"/>
                </a:solidFill>
                <a:latin typeface="Arial" charset="0"/>
                <a:ea typeface="ＭＳ Ｐゴシック" charset="0"/>
                <a:cs typeface="ＭＳ Ｐゴシック" charset="0"/>
              </a:rPr>
              <a:t>Zoster Vaccine Live (ZVL): </a:t>
            </a:r>
            <a:r>
              <a:rPr lang="en-US" sz="1600" i="1" dirty="0">
                <a:solidFill>
                  <a:schemeClr val="tx1"/>
                </a:solidFill>
                <a:latin typeface="Arial" charset="0"/>
                <a:ea typeface="ＭＳ Ｐゴシック" charset="0"/>
                <a:cs typeface="ＭＳ Ｐゴシック" charset="0"/>
              </a:rPr>
              <a:t>Zostavax</a:t>
            </a:r>
            <a:br>
              <a:rPr lang="en-US" sz="1600" dirty="0">
                <a:solidFill>
                  <a:schemeClr val="tx1"/>
                </a:solidFill>
                <a:latin typeface="Arial" charset="0"/>
                <a:ea typeface="ＭＳ Ｐゴシック" charset="0"/>
                <a:cs typeface="ＭＳ Ｐゴシック" charset="0"/>
              </a:rPr>
            </a:br>
            <a:r>
              <a:rPr lang="en-US" sz="1600" dirty="0">
                <a:solidFill>
                  <a:schemeClr val="tx1"/>
                </a:solidFill>
                <a:latin typeface="Arial" charset="0"/>
                <a:ea typeface="ＭＳ Ｐゴシック" charset="0"/>
                <a:cs typeface="ＭＳ Ｐゴシック" charset="0"/>
              </a:rPr>
              <a:t> </a:t>
            </a:r>
          </a:p>
        </p:txBody>
      </p:sp>
      <p:grpSp>
        <p:nvGrpSpPr>
          <p:cNvPr id="6" name="Group 5">
            <a:extLst>
              <a:ext uri="{FF2B5EF4-FFF2-40B4-BE49-F238E27FC236}">
                <a16:creationId xmlns:a16="http://schemas.microsoft.com/office/drawing/2014/main" id="{1AB6B43E-3785-9448-A47B-E304850CD631}"/>
              </a:ext>
            </a:extLst>
          </p:cNvPr>
          <p:cNvGrpSpPr>
            <a:grpSpLocks noChangeAspect="1"/>
          </p:cNvGrpSpPr>
          <p:nvPr/>
        </p:nvGrpSpPr>
        <p:grpSpPr>
          <a:xfrm>
            <a:off x="897793" y="2545080"/>
            <a:ext cx="1727417" cy="1731264"/>
            <a:chOff x="9715500" y="2306340"/>
            <a:chExt cx="1322912" cy="1325860"/>
          </a:xfrm>
          <a:effectLst>
            <a:glow rad="25400">
              <a:srgbClr val="FFFF00">
                <a:alpha val="52000"/>
              </a:srgbClr>
            </a:glow>
          </a:effectLst>
        </p:grpSpPr>
        <p:sp>
          <p:nvSpPr>
            <p:cNvPr id="7" name="32-Point Star 6">
              <a:extLst>
                <a:ext uri="{FF2B5EF4-FFF2-40B4-BE49-F238E27FC236}">
                  <a16:creationId xmlns:a16="http://schemas.microsoft.com/office/drawing/2014/main" id="{D6B5548A-B31A-5241-9149-E8F10093D8C8}"/>
                </a:ext>
              </a:extLst>
            </p:cNvPr>
            <p:cNvSpPr>
              <a:spLocks noChangeAspect="1"/>
            </p:cNvSpPr>
            <p:nvPr/>
          </p:nvSpPr>
          <p:spPr>
            <a:xfrm>
              <a:off x="9715500" y="2306340"/>
              <a:ext cx="1322912" cy="1325860"/>
            </a:xfrm>
            <a:prstGeom prst="star32">
              <a:avLst/>
            </a:prstGeom>
            <a:solidFill>
              <a:srgbClr val="26300D">
                <a:alpha val="17000"/>
              </a:srgb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AC6BAE4-C6EA-C947-AE77-50D498979E79}"/>
                </a:ext>
              </a:extLst>
            </p:cNvPr>
            <p:cNvSpPr/>
            <p:nvPr/>
          </p:nvSpPr>
          <p:spPr>
            <a:xfrm>
              <a:off x="9780036" y="2379716"/>
              <a:ext cx="1188720" cy="1184148"/>
            </a:xfrm>
            <a:prstGeom prst="ellipse">
              <a:avLst/>
            </a:prstGeom>
            <a:solidFill>
              <a:schemeClr val="bg1">
                <a:lumMod val="50000"/>
                <a:alpha val="89000"/>
              </a:schemeClr>
            </a:solidFill>
            <a:ln w="57150" cmpd="sng">
              <a:solidFill>
                <a:srgbClr val="26300D">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accent2"/>
                  </a:solidFill>
                </a:ln>
              </a:endParaRPr>
            </a:p>
          </p:txBody>
        </p:sp>
        <p:sp>
          <p:nvSpPr>
            <p:cNvPr id="9" name="Hexagon 8">
              <a:extLst>
                <a:ext uri="{FF2B5EF4-FFF2-40B4-BE49-F238E27FC236}">
                  <a16:creationId xmlns:a16="http://schemas.microsoft.com/office/drawing/2014/main" id="{26C41EB2-6599-AF4C-B620-293F8E84A796}"/>
                </a:ext>
              </a:extLst>
            </p:cNvPr>
            <p:cNvSpPr/>
            <p:nvPr/>
          </p:nvSpPr>
          <p:spPr>
            <a:xfrm rot="5400000">
              <a:off x="9932436" y="2578100"/>
              <a:ext cx="876300" cy="800100"/>
            </a:xfrm>
            <a:prstGeom prst="hexagon">
              <a:avLst/>
            </a:prstGeom>
            <a:gradFill>
              <a:gsLst>
                <a:gs pos="78000">
                  <a:srgbClr val="5F5E3B"/>
                </a:gs>
                <a:gs pos="100000">
                  <a:srgbClr val="FFFFFF"/>
                </a:gs>
                <a:gs pos="8000">
                  <a:srgbClr val="C5C37B">
                    <a:alpha val="60392"/>
                  </a:srgbClr>
                </a:gs>
              </a:gsLst>
              <a:path path="circle">
                <a:fillToRect l="50000" t="50000" r="50000" b="50000"/>
              </a:path>
            </a:gradFill>
            <a:ln w="38100" cmpd="dbl">
              <a:solidFill>
                <a:srgbClr val="3F3F00"/>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a:solidFill>
                    <a:srgbClr val="FFFFFF"/>
                  </a:solidFill>
                </a:rPr>
                <a:t>VZV</a:t>
              </a:r>
              <a:endParaRPr lang="en-US" sz="1600" dirty="0">
                <a:solidFill>
                  <a:srgbClr val="FFFFFF"/>
                </a:solidFill>
              </a:endParaRPr>
            </a:p>
          </p:txBody>
        </p:sp>
      </p:grpSp>
      <p:sp>
        <p:nvSpPr>
          <p:cNvPr id="10" name="Rectangle 8">
            <a:extLst>
              <a:ext uri="{FF2B5EF4-FFF2-40B4-BE49-F238E27FC236}">
                <a16:creationId xmlns:a16="http://schemas.microsoft.com/office/drawing/2014/main" id="{36C3911A-B659-4C4A-AFAC-C703C326A192}"/>
              </a:ext>
            </a:extLst>
          </p:cNvPr>
          <p:cNvSpPr txBox="1">
            <a:spLocks noChangeArrowheads="1"/>
          </p:cNvSpPr>
          <p:nvPr/>
        </p:nvSpPr>
        <p:spPr bwMode="auto">
          <a:xfrm>
            <a:off x="4629912" y="4364586"/>
            <a:ext cx="4485760" cy="457200"/>
          </a:xfrm>
          <a:prstGeom prst="rect">
            <a:avLst/>
          </a:prstGeom>
          <a:solidFill>
            <a:srgbClr val="C99700">
              <a:alpha val="51000"/>
            </a:srgb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416" rIns="91440" bIns="45416" numCol="1" anchor="t"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lnSpc>
                <a:spcPts val="2800"/>
              </a:lnSpc>
              <a:spcBef>
                <a:spcPts val="0"/>
              </a:spcBef>
              <a:buNone/>
            </a:pPr>
            <a:r>
              <a:rPr lang="en-US" sz="1600" dirty="0">
                <a:solidFill>
                  <a:schemeClr val="tx1"/>
                </a:solidFill>
                <a:latin typeface="Arial" charset="0"/>
                <a:ea typeface="ＭＳ Ｐゴシック" charset="0"/>
                <a:cs typeface="ＭＳ Ｐゴシック" charset="0"/>
              </a:rPr>
              <a:t>Recombinant Zoster Vaccine (RZV): </a:t>
            </a:r>
            <a:r>
              <a:rPr lang="en-US" sz="1600" i="1" dirty="0" err="1">
                <a:solidFill>
                  <a:schemeClr val="tx1"/>
                </a:solidFill>
                <a:latin typeface="Arial" charset="0"/>
                <a:ea typeface="ＭＳ Ｐゴシック" charset="0"/>
                <a:cs typeface="ＭＳ Ｐゴシック" charset="0"/>
              </a:rPr>
              <a:t>Shingrex</a:t>
            </a:r>
            <a:br>
              <a:rPr lang="en-US" sz="1600" dirty="0">
                <a:solidFill>
                  <a:schemeClr val="tx1"/>
                </a:solidFill>
                <a:latin typeface="Arial" charset="0"/>
                <a:ea typeface="ＭＳ Ｐゴシック" charset="0"/>
                <a:cs typeface="ＭＳ Ｐゴシック" charset="0"/>
              </a:rPr>
            </a:br>
            <a:r>
              <a:rPr lang="en-US" sz="1600" dirty="0">
                <a:solidFill>
                  <a:schemeClr val="accent1"/>
                </a:solidFill>
                <a:latin typeface="Arial" charset="0"/>
                <a:ea typeface="ＭＳ Ｐゴシック" charset="0"/>
                <a:cs typeface="ＭＳ Ｐゴシック" charset="0"/>
              </a:rPr>
              <a:t> </a:t>
            </a:r>
            <a:br>
              <a:rPr lang="en-US" sz="1600" dirty="0">
                <a:solidFill>
                  <a:schemeClr val="accent1"/>
                </a:solidFill>
                <a:latin typeface="Arial" charset="0"/>
                <a:ea typeface="ＭＳ Ｐゴシック" charset="0"/>
                <a:cs typeface="ＭＳ Ｐゴシック" charset="0"/>
              </a:rPr>
            </a:br>
            <a:endParaRPr lang="en-US" sz="1600" dirty="0">
              <a:solidFill>
                <a:schemeClr val="accent1"/>
              </a:solidFill>
              <a:latin typeface="Arial" charset="0"/>
              <a:ea typeface="ＭＳ Ｐゴシック" charset="0"/>
              <a:cs typeface="ＭＳ Ｐゴシック" charset="0"/>
            </a:endParaRPr>
          </a:p>
        </p:txBody>
      </p:sp>
      <p:sp>
        <p:nvSpPr>
          <p:cNvPr id="11" name="Isosceles Triangle 11">
            <a:extLst>
              <a:ext uri="{FF2B5EF4-FFF2-40B4-BE49-F238E27FC236}">
                <a16:creationId xmlns:a16="http://schemas.microsoft.com/office/drawing/2014/main" id="{42E5BFCC-1E69-7A4E-886F-ABE02B218F85}"/>
              </a:ext>
            </a:extLst>
          </p:cNvPr>
          <p:cNvSpPr>
            <a:spLocks noChangeAspect="1"/>
          </p:cNvSpPr>
          <p:nvPr/>
        </p:nvSpPr>
        <p:spPr bwMode="auto">
          <a:xfrm>
            <a:off x="5789248" y="3374226"/>
            <a:ext cx="213358" cy="256029"/>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12" name="Isosceles Triangle 12">
            <a:extLst>
              <a:ext uri="{FF2B5EF4-FFF2-40B4-BE49-F238E27FC236}">
                <a16:creationId xmlns:a16="http://schemas.microsoft.com/office/drawing/2014/main" id="{E9EFAAC9-35BB-6949-B8EC-ACFDCCCFE5C4}"/>
              </a:ext>
            </a:extLst>
          </p:cNvPr>
          <p:cNvSpPr>
            <a:spLocks noChangeAspect="1"/>
          </p:cNvSpPr>
          <p:nvPr/>
        </p:nvSpPr>
        <p:spPr bwMode="auto">
          <a:xfrm>
            <a:off x="6045745" y="3586540"/>
            <a:ext cx="213358" cy="256029"/>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13" name="Isosceles Triangle 15">
            <a:extLst>
              <a:ext uri="{FF2B5EF4-FFF2-40B4-BE49-F238E27FC236}">
                <a16:creationId xmlns:a16="http://schemas.microsoft.com/office/drawing/2014/main" id="{D47D4499-848F-A149-B5BD-955FD2F1EB12}"/>
              </a:ext>
            </a:extLst>
          </p:cNvPr>
          <p:cNvSpPr>
            <a:spLocks noChangeAspect="1"/>
          </p:cNvSpPr>
          <p:nvPr/>
        </p:nvSpPr>
        <p:spPr bwMode="auto">
          <a:xfrm>
            <a:off x="6285960" y="3368129"/>
            <a:ext cx="213358" cy="256029"/>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14" name="32-Point Star 13">
            <a:extLst>
              <a:ext uri="{FF2B5EF4-FFF2-40B4-BE49-F238E27FC236}">
                <a16:creationId xmlns:a16="http://schemas.microsoft.com/office/drawing/2014/main" id="{C38880F4-282D-0F40-B6B6-F91E59D04535}"/>
              </a:ext>
            </a:extLst>
          </p:cNvPr>
          <p:cNvSpPr>
            <a:spLocks noChangeAspect="1"/>
          </p:cNvSpPr>
          <p:nvPr/>
        </p:nvSpPr>
        <p:spPr>
          <a:xfrm>
            <a:off x="3319098" y="1233724"/>
            <a:ext cx="1960864" cy="1965227"/>
          </a:xfrm>
          <a:prstGeom prst="star32">
            <a:avLst/>
          </a:prstGeom>
          <a:solidFill>
            <a:schemeClr val="tx1"/>
          </a:solidFill>
          <a:ln>
            <a:solidFill>
              <a:schemeClr val="tx2"/>
            </a:solidFill>
          </a:ln>
          <a:effectLst>
            <a:glow rad="254000">
              <a:srgbClr val="FFFF00">
                <a:alpha val="39000"/>
              </a:srgbClr>
            </a:glow>
            <a:outerShdw blurRad="40000" dist="23000" dir="5400000" rotWithShape="0">
              <a:srgbClr val="000000">
                <a:alpha val="35000"/>
              </a:srgbClr>
            </a:outerShdw>
          </a:effectLst>
          <a:scene3d>
            <a:camera prst="orthographicFront">
              <a:rot lat="0" lon="60000" rev="0"/>
            </a:camera>
            <a:lightRig rig="threePt" dir="t"/>
          </a:scene3d>
        </p:spPr>
        <p:style>
          <a:lnRef idx="1">
            <a:schemeClr val="accent1"/>
          </a:lnRef>
          <a:fillRef idx="3">
            <a:schemeClr val="accent1"/>
          </a:fillRef>
          <a:effectRef idx="2">
            <a:schemeClr val="accent1"/>
          </a:effectRef>
          <a:fontRef idx="minor">
            <a:schemeClr val="lt1"/>
          </a:fontRef>
        </p:style>
        <p:txBody>
          <a:bodyPr lIns="91367" tIns="45683" rIns="91367" bIns="45683" rtlCol="0" anchor="ctr"/>
          <a:lstStyle/>
          <a:p>
            <a:pPr algn="ctr"/>
            <a:endParaRPr lang="en-US"/>
          </a:p>
        </p:txBody>
      </p:sp>
      <p:sp>
        <p:nvSpPr>
          <p:cNvPr id="15" name="32-Point Star 14">
            <a:extLst>
              <a:ext uri="{FF2B5EF4-FFF2-40B4-BE49-F238E27FC236}">
                <a16:creationId xmlns:a16="http://schemas.microsoft.com/office/drawing/2014/main" id="{0E25A944-3525-D14E-924C-3E1801948B90}"/>
              </a:ext>
            </a:extLst>
          </p:cNvPr>
          <p:cNvSpPr>
            <a:spLocks noChangeAspect="1"/>
          </p:cNvSpPr>
          <p:nvPr/>
        </p:nvSpPr>
        <p:spPr>
          <a:xfrm rot="5400000">
            <a:off x="3305343" y="1222859"/>
            <a:ext cx="1976711" cy="1981112"/>
          </a:xfrm>
          <a:prstGeom prst="star32">
            <a:avLst/>
          </a:prstGeom>
          <a:solidFill>
            <a:srgbClr val="FF9B46"/>
          </a:solidFill>
          <a:ln w="3175" cmpd="sng">
            <a:solidFill>
              <a:srgbClr val="001D48"/>
            </a:solidFill>
          </a:ln>
          <a:scene3d>
            <a:camera prst="orthographicFront">
              <a:rot lat="0" lon="360000" rev="300000"/>
            </a:camera>
            <a:lightRig rig="threePt" dir="t"/>
          </a:scene3d>
        </p:spPr>
        <p:style>
          <a:lnRef idx="1">
            <a:schemeClr val="accent1"/>
          </a:lnRef>
          <a:fillRef idx="3">
            <a:schemeClr val="accent1"/>
          </a:fillRef>
          <a:effectRef idx="2">
            <a:schemeClr val="accent1"/>
          </a:effectRef>
          <a:fontRef idx="minor">
            <a:schemeClr val="lt1"/>
          </a:fontRef>
        </p:style>
        <p:txBody>
          <a:bodyPr lIns="91367" tIns="45683" rIns="91367" bIns="45683" rtlCol="0" anchor="ctr"/>
          <a:lstStyle/>
          <a:p>
            <a:pPr algn="ctr"/>
            <a:endParaRPr lang="en-US"/>
          </a:p>
        </p:txBody>
      </p:sp>
      <p:sp>
        <p:nvSpPr>
          <p:cNvPr id="16" name="Oval 15">
            <a:extLst>
              <a:ext uri="{FF2B5EF4-FFF2-40B4-BE49-F238E27FC236}">
                <a16:creationId xmlns:a16="http://schemas.microsoft.com/office/drawing/2014/main" id="{34A52220-5E3E-EB49-8F45-8181E8AB7854}"/>
              </a:ext>
            </a:extLst>
          </p:cNvPr>
          <p:cNvSpPr/>
          <p:nvPr/>
        </p:nvSpPr>
        <p:spPr>
          <a:xfrm>
            <a:off x="3438229" y="1354973"/>
            <a:ext cx="1729257" cy="1722601"/>
          </a:xfrm>
          <a:prstGeom prst="ellipse">
            <a:avLst/>
          </a:prstGeom>
          <a:solidFill>
            <a:schemeClr val="accent5">
              <a:lumMod val="60000"/>
              <a:lumOff val="40000"/>
            </a:schemeClr>
          </a:solidFill>
          <a:ln w="57150" cmpd="sng">
            <a:solidFill>
              <a:srgbClr val="26300D">
                <a:alpha val="75000"/>
              </a:srgbClr>
            </a:solidFill>
          </a:ln>
          <a:scene3d>
            <a:camera prst="orthographicFront">
              <a:rot lat="0" lon="60000" rev="0"/>
            </a:camera>
            <a:lightRig rig="threePt" dir="t"/>
          </a:scene3d>
        </p:spPr>
        <p:style>
          <a:lnRef idx="1">
            <a:schemeClr val="accent1"/>
          </a:lnRef>
          <a:fillRef idx="3">
            <a:schemeClr val="accent1"/>
          </a:fillRef>
          <a:effectRef idx="2">
            <a:schemeClr val="accent1"/>
          </a:effectRef>
          <a:fontRef idx="minor">
            <a:schemeClr val="lt1"/>
          </a:fontRef>
        </p:style>
        <p:txBody>
          <a:bodyPr lIns="91367" tIns="45683" rIns="91367" bIns="45683" rtlCol="0" anchor="ctr"/>
          <a:lstStyle/>
          <a:p>
            <a:pPr algn="ctr"/>
            <a:endParaRPr lang="en-US" dirty="0">
              <a:ln>
                <a:solidFill>
                  <a:schemeClr val="accent2"/>
                </a:solidFill>
              </a:ln>
            </a:endParaRPr>
          </a:p>
        </p:txBody>
      </p:sp>
      <p:sp>
        <p:nvSpPr>
          <p:cNvPr id="17" name="Hexagon 16">
            <a:extLst>
              <a:ext uri="{FF2B5EF4-FFF2-40B4-BE49-F238E27FC236}">
                <a16:creationId xmlns:a16="http://schemas.microsoft.com/office/drawing/2014/main" id="{F6021F92-0F5B-094F-9860-D0B7165D6111}"/>
              </a:ext>
            </a:extLst>
          </p:cNvPr>
          <p:cNvSpPr/>
          <p:nvPr/>
        </p:nvSpPr>
        <p:spPr>
          <a:xfrm rot="5400000">
            <a:off x="3659932" y="1643555"/>
            <a:ext cx="1274769" cy="1163923"/>
          </a:xfrm>
          <a:prstGeom prst="hexagon">
            <a:avLst/>
          </a:prstGeom>
          <a:gradFill flip="none" rotWithShape="1">
            <a:gsLst>
              <a:gs pos="100000">
                <a:srgbClr val="3F3F00"/>
              </a:gs>
              <a:gs pos="0">
                <a:srgbClr val="FDFF02"/>
              </a:gs>
            </a:gsLst>
            <a:path path="circle">
              <a:fillToRect l="50000" t="50000" r="50000" b="50000"/>
            </a:path>
            <a:tileRect/>
          </a:gradFill>
          <a:ln w="38100" cmpd="dbl">
            <a:solidFill>
              <a:srgbClr val="3F3F00"/>
            </a:solidFill>
          </a:ln>
          <a:effectLst/>
          <a:scene3d>
            <a:camera prst="orthographicFront">
              <a:rot lat="0" lon="60000" rev="0"/>
            </a:camera>
            <a:lightRig rig="threePt" dir="t"/>
          </a:scene3d>
        </p:spPr>
        <p:style>
          <a:lnRef idx="1">
            <a:schemeClr val="accent1"/>
          </a:lnRef>
          <a:fillRef idx="3">
            <a:schemeClr val="accent1"/>
          </a:fillRef>
          <a:effectRef idx="2">
            <a:schemeClr val="accent1"/>
          </a:effectRef>
          <a:fontRef idx="minor">
            <a:schemeClr val="lt1"/>
          </a:fontRef>
        </p:style>
        <p:txBody>
          <a:bodyPr vert="vert270" lIns="91367" tIns="45683" rIns="91367" bIns="45683" rtlCol="0" anchor="ctr"/>
          <a:lstStyle/>
          <a:p>
            <a:pPr algn="ctr"/>
            <a:r>
              <a:rPr lang="en-US" sz="1400" dirty="0">
                <a:solidFill>
                  <a:srgbClr val="000000"/>
                </a:solidFill>
              </a:rPr>
              <a:t>VZV</a:t>
            </a:r>
            <a:endParaRPr lang="en-US" sz="1600" dirty="0">
              <a:solidFill>
                <a:srgbClr val="000000"/>
              </a:solidFill>
            </a:endParaRPr>
          </a:p>
        </p:txBody>
      </p:sp>
      <p:cxnSp>
        <p:nvCxnSpPr>
          <p:cNvPr id="18" name="Straight Arrow Connector 17">
            <a:extLst>
              <a:ext uri="{FF2B5EF4-FFF2-40B4-BE49-F238E27FC236}">
                <a16:creationId xmlns:a16="http://schemas.microsoft.com/office/drawing/2014/main" id="{46E796CB-C59D-EB4F-987A-544DB1518307}"/>
              </a:ext>
            </a:extLst>
          </p:cNvPr>
          <p:cNvCxnSpPr>
            <a:cxnSpLocks/>
          </p:cNvCxnSpPr>
          <p:nvPr/>
        </p:nvCxnSpPr>
        <p:spPr bwMode="auto">
          <a:xfrm>
            <a:off x="5539312" y="2011681"/>
            <a:ext cx="554736" cy="471271"/>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19" name="Oval 18">
            <a:extLst>
              <a:ext uri="{FF2B5EF4-FFF2-40B4-BE49-F238E27FC236}">
                <a16:creationId xmlns:a16="http://schemas.microsoft.com/office/drawing/2014/main" id="{6C916028-56E5-624B-963F-6636CDAAF525}"/>
              </a:ext>
            </a:extLst>
          </p:cNvPr>
          <p:cNvSpPr>
            <a:spLocks/>
          </p:cNvSpPr>
          <p:nvPr/>
        </p:nvSpPr>
        <p:spPr bwMode="auto">
          <a:xfrm>
            <a:off x="5117777" y="1895980"/>
            <a:ext cx="157142" cy="113787"/>
          </a:xfrm>
          <a:prstGeom prst="ellipse">
            <a:avLst/>
          </a:prstGeom>
          <a:noFill/>
          <a:ln w="1905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21" name="Rectangle 8">
            <a:extLst>
              <a:ext uri="{FF2B5EF4-FFF2-40B4-BE49-F238E27FC236}">
                <a16:creationId xmlns:a16="http://schemas.microsoft.com/office/drawing/2014/main" id="{1E6FD755-FB1C-CA43-9CC4-AC8E1A0413CD}"/>
              </a:ext>
            </a:extLst>
          </p:cNvPr>
          <p:cNvSpPr txBox="1">
            <a:spLocks noChangeArrowheads="1"/>
          </p:cNvSpPr>
          <p:nvPr/>
        </p:nvSpPr>
        <p:spPr bwMode="auto">
          <a:xfrm>
            <a:off x="5124940" y="2672003"/>
            <a:ext cx="1981199" cy="594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454" tIns="45416" rIns="92454" bIns="45416" numCol="1" anchor="ctr"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buNone/>
            </a:pPr>
            <a:r>
              <a:rPr lang="en-US" sz="1800" dirty="0">
                <a:solidFill>
                  <a:schemeClr val="tx1"/>
                </a:solidFill>
                <a:latin typeface="Arial" charset="0"/>
                <a:ea typeface="ＭＳ Ｐゴシック" charset="0"/>
                <a:cs typeface="ＭＳ Ｐゴシック" charset="0"/>
              </a:rPr>
              <a:t>Glycoprotein E</a:t>
            </a:r>
          </a:p>
        </p:txBody>
      </p:sp>
      <p:sp>
        <p:nvSpPr>
          <p:cNvPr id="22" name="Oval 21">
            <a:extLst>
              <a:ext uri="{FF2B5EF4-FFF2-40B4-BE49-F238E27FC236}">
                <a16:creationId xmlns:a16="http://schemas.microsoft.com/office/drawing/2014/main" id="{EC86B6A4-D4B3-E643-BAAD-3AAFDE95FDBC}"/>
              </a:ext>
            </a:extLst>
          </p:cNvPr>
          <p:cNvSpPr>
            <a:spLocks noChangeAspect="1"/>
          </p:cNvSpPr>
          <p:nvPr/>
        </p:nvSpPr>
        <p:spPr bwMode="auto">
          <a:xfrm>
            <a:off x="7526611" y="3477094"/>
            <a:ext cx="777239" cy="582929"/>
          </a:xfrm>
          <a:prstGeom prst="ellipse">
            <a:avLst/>
          </a:prstGeom>
          <a:gradFill flip="none" rotWithShape="1">
            <a:gsLst>
              <a:gs pos="90000">
                <a:schemeClr val="accent6">
                  <a:lumMod val="75000"/>
                </a:schemeClr>
              </a:gs>
              <a:gs pos="0">
                <a:schemeClr val="accent6">
                  <a:lumMod val="40000"/>
                  <a:lumOff val="60000"/>
                  <a:alpha val="98643"/>
                </a:schemeClr>
              </a:gs>
            </a:gsLst>
            <a:path path="circle">
              <a:fillToRect l="50000" t="50000" r="50000" b="50000"/>
            </a:path>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pitchFamily="-108" charset="0"/>
            </a:endParaRPr>
          </a:p>
        </p:txBody>
      </p:sp>
      <p:sp>
        <p:nvSpPr>
          <p:cNvPr id="23" name="Rectangle 8">
            <a:extLst>
              <a:ext uri="{FF2B5EF4-FFF2-40B4-BE49-F238E27FC236}">
                <a16:creationId xmlns:a16="http://schemas.microsoft.com/office/drawing/2014/main" id="{2B4B66B9-544A-4642-9B03-F5AC5F74C1E4}"/>
              </a:ext>
            </a:extLst>
          </p:cNvPr>
          <p:cNvSpPr txBox="1">
            <a:spLocks noChangeArrowheads="1"/>
          </p:cNvSpPr>
          <p:nvPr/>
        </p:nvSpPr>
        <p:spPr bwMode="auto">
          <a:xfrm>
            <a:off x="6879490" y="2672003"/>
            <a:ext cx="2035910" cy="594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454" tIns="45416" rIns="92454" bIns="45416" numCol="1" anchor="ctr"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buNone/>
            </a:pPr>
            <a:r>
              <a:rPr lang="en-US" sz="1800" dirty="0">
                <a:solidFill>
                  <a:schemeClr val="tx1"/>
                </a:solidFill>
                <a:latin typeface="Arial" charset="0"/>
                <a:ea typeface="ＭＳ Ｐゴシック" charset="0"/>
                <a:cs typeface="ＭＳ Ｐゴシック" charset="0"/>
              </a:rPr>
              <a:t>AS01</a:t>
            </a:r>
            <a:r>
              <a:rPr lang="en-US" sz="1800" baseline="-25000" dirty="0">
                <a:solidFill>
                  <a:schemeClr val="tx1"/>
                </a:solidFill>
                <a:latin typeface="Arial" charset="0"/>
                <a:ea typeface="ＭＳ Ｐゴシック" charset="0"/>
                <a:cs typeface="ＭＳ Ｐゴシック" charset="0"/>
              </a:rPr>
              <a:t>B</a:t>
            </a:r>
            <a:r>
              <a:rPr lang="en-US" sz="1800" dirty="0">
                <a:solidFill>
                  <a:schemeClr val="tx1"/>
                </a:solidFill>
                <a:latin typeface="Arial" charset="0"/>
                <a:ea typeface="ＭＳ Ｐゴシック" charset="0"/>
                <a:cs typeface="ＭＳ Ｐゴシック" charset="0"/>
              </a:rPr>
              <a:t> Adjuvant</a:t>
            </a:r>
          </a:p>
        </p:txBody>
      </p:sp>
      <p:sp>
        <p:nvSpPr>
          <p:cNvPr id="24" name="Rectangle 8">
            <a:extLst>
              <a:ext uri="{FF2B5EF4-FFF2-40B4-BE49-F238E27FC236}">
                <a16:creationId xmlns:a16="http://schemas.microsoft.com/office/drawing/2014/main" id="{8439E75C-AB79-1D43-B218-CBAC10D6C124}"/>
              </a:ext>
            </a:extLst>
          </p:cNvPr>
          <p:cNvSpPr txBox="1">
            <a:spLocks noChangeArrowheads="1"/>
          </p:cNvSpPr>
          <p:nvPr/>
        </p:nvSpPr>
        <p:spPr bwMode="auto">
          <a:xfrm>
            <a:off x="6703648" y="3485917"/>
            <a:ext cx="609600" cy="594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454" tIns="45416" rIns="92454" bIns="45416" numCol="1" anchor="ctr"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buNone/>
            </a:pPr>
            <a:r>
              <a:rPr lang="en-US" sz="3200" dirty="0">
                <a:solidFill>
                  <a:srgbClr val="000000"/>
                </a:solidFill>
                <a:latin typeface="Arial" charset="0"/>
                <a:ea typeface="ＭＳ Ｐゴシック" charset="0"/>
                <a:cs typeface="ＭＳ Ｐゴシック" charset="0"/>
              </a:rPr>
              <a:t>+</a:t>
            </a:r>
          </a:p>
        </p:txBody>
      </p:sp>
      <p:cxnSp>
        <p:nvCxnSpPr>
          <p:cNvPr id="25" name="Straight Arrow Connector 24">
            <a:extLst>
              <a:ext uri="{FF2B5EF4-FFF2-40B4-BE49-F238E27FC236}">
                <a16:creationId xmlns:a16="http://schemas.microsoft.com/office/drawing/2014/main" id="{A25AC9B6-8138-604E-8885-7641819BCC4D}"/>
              </a:ext>
            </a:extLst>
          </p:cNvPr>
          <p:cNvCxnSpPr>
            <a:cxnSpLocks/>
          </p:cNvCxnSpPr>
          <p:nvPr/>
        </p:nvCxnSpPr>
        <p:spPr bwMode="auto">
          <a:xfrm flipH="1">
            <a:off x="2566696" y="2087880"/>
            <a:ext cx="554736" cy="471271"/>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26" name="Isosceles Triangle 32">
            <a:extLst>
              <a:ext uri="{FF2B5EF4-FFF2-40B4-BE49-F238E27FC236}">
                <a16:creationId xmlns:a16="http://schemas.microsoft.com/office/drawing/2014/main" id="{0EF1AEC0-F8B3-7D49-ACCA-B10C6D1A89AD}"/>
              </a:ext>
            </a:extLst>
          </p:cNvPr>
          <p:cNvSpPr>
            <a:spLocks noChangeAspect="1"/>
          </p:cNvSpPr>
          <p:nvPr/>
        </p:nvSpPr>
        <p:spPr bwMode="auto">
          <a:xfrm rot="4150330">
            <a:off x="5380015" y="1797837"/>
            <a:ext cx="147823" cy="177384"/>
          </a:xfrm>
          <a:prstGeom prst="triangle">
            <a:avLst/>
          </a:prstGeom>
          <a:solidFill>
            <a:srgbClr val="FF9B46"/>
          </a:solidFill>
          <a:ln w="9525"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27" name="Isosceles Triangle 33">
            <a:extLst>
              <a:ext uri="{FF2B5EF4-FFF2-40B4-BE49-F238E27FC236}">
                <a16:creationId xmlns:a16="http://schemas.microsoft.com/office/drawing/2014/main" id="{5079AB43-5701-0B45-9EF4-AC81A9ECF39A}"/>
              </a:ext>
            </a:extLst>
          </p:cNvPr>
          <p:cNvSpPr>
            <a:spLocks noChangeAspect="1"/>
          </p:cNvSpPr>
          <p:nvPr/>
        </p:nvSpPr>
        <p:spPr bwMode="auto">
          <a:xfrm>
            <a:off x="5789248" y="3831422"/>
            <a:ext cx="213358" cy="256029"/>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28" name="Isosceles Triangle 34">
            <a:extLst>
              <a:ext uri="{FF2B5EF4-FFF2-40B4-BE49-F238E27FC236}">
                <a16:creationId xmlns:a16="http://schemas.microsoft.com/office/drawing/2014/main" id="{BE2929D8-A6EB-D342-9FAB-6A9040F453E4}"/>
              </a:ext>
            </a:extLst>
          </p:cNvPr>
          <p:cNvSpPr>
            <a:spLocks noChangeAspect="1"/>
          </p:cNvSpPr>
          <p:nvPr/>
        </p:nvSpPr>
        <p:spPr bwMode="auto">
          <a:xfrm>
            <a:off x="6285960" y="3825326"/>
            <a:ext cx="213358" cy="256029"/>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29" name="Isosceles Triangle 36">
            <a:extLst>
              <a:ext uri="{FF2B5EF4-FFF2-40B4-BE49-F238E27FC236}">
                <a16:creationId xmlns:a16="http://schemas.microsoft.com/office/drawing/2014/main" id="{E09961E9-0202-3748-8C12-5C097E1B620A}"/>
              </a:ext>
            </a:extLst>
          </p:cNvPr>
          <p:cNvSpPr>
            <a:spLocks noChangeAspect="1"/>
          </p:cNvSpPr>
          <p:nvPr/>
        </p:nvSpPr>
        <p:spPr bwMode="auto">
          <a:xfrm>
            <a:off x="6088389" y="2545083"/>
            <a:ext cx="160011" cy="192015"/>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30" name="Rectangle 8">
            <a:extLst>
              <a:ext uri="{FF2B5EF4-FFF2-40B4-BE49-F238E27FC236}">
                <a16:creationId xmlns:a16="http://schemas.microsoft.com/office/drawing/2014/main" id="{4AFF673B-3714-8149-B1D5-A62A417F968F}"/>
              </a:ext>
            </a:extLst>
          </p:cNvPr>
          <p:cNvSpPr txBox="1">
            <a:spLocks noChangeArrowheads="1"/>
          </p:cNvSpPr>
          <p:nvPr/>
        </p:nvSpPr>
        <p:spPr bwMode="auto">
          <a:xfrm>
            <a:off x="762001" y="2011680"/>
            <a:ext cx="1981199" cy="594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454" tIns="45416" rIns="92454" bIns="45416" numCol="1" anchor="ctr"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buNone/>
            </a:pPr>
            <a:r>
              <a:rPr lang="en-US" sz="1800" dirty="0">
                <a:solidFill>
                  <a:schemeClr val="tx1"/>
                </a:solidFill>
                <a:latin typeface="Arial" charset="0"/>
                <a:ea typeface="ＭＳ Ｐゴシック" charset="0"/>
                <a:cs typeface="ＭＳ Ｐゴシック" charset="0"/>
              </a:rPr>
              <a:t>Attenuated VZV </a:t>
            </a:r>
          </a:p>
        </p:txBody>
      </p:sp>
      <p:sp>
        <p:nvSpPr>
          <p:cNvPr id="4" name="Rectangle 3">
            <a:extLst>
              <a:ext uri="{FF2B5EF4-FFF2-40B4-BE49-F238E27FC236}">
                <a16:creationId xmlns:a16="http://schemas.microsoft.com/office/drawing/2014/main" id="{737BD182-D73A-7EC8-C51C-CB9E75E5E5D2}"/>
              </a:ext>
            </a:extLst>
          </p:cNvPr>
          <p:cNvSpPr/>
          <p:nvPr/>
        </p:nvSpPr>
        <p:spPr>
          <a:xfrm>
            <a:off x="467788" y="1206945"/>
            <a:ext cx="2748621" cy="5424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OLD</a:t>
            </a:r>
          </a:p>
        </p:txBody>
      </p:sp>
      <p:sp>
        <p:nvSpPr>
          <p:cNvPr id="20" name="Rectangle 19">
            <a:extLst>
              <a:ext uri="{FF2B5EF4-FFF2-40B4-BE49-F238E27FC236}">
                <a16:creationId xmlns:a16="http://schemas.microsoft.com/office/drawing/2014/main" id="{1846A702-C175-DF1C-A1AD-5C63FC994050}"/>
              </a:ext>
            </a:extLst>
          </p:cNvPr>
          <p:cNvSpPr/>
          <p:nvPr/>
        </p:nvSpPr>
        <p:spPr>
          <a:xfrm>
            <a:off x="5789248" y="1206945"/>
            <a:ext cx="2748619" cy="542441"/>
          </a:xfrm>
          <a:prstGeom prst="rect">
            <a:avLst/>
          </a:prstGeom>
          <a:solidFill>
            <a:srgbClr val="C99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NEW</a:t>
            </a:r>
          </a:p>
        </p:txBody>
      </p:sp>
      <p:sp>
        <p:nvSpPr>
          <p:cNvPr id="31" name="Rectangle 30">
            <a:extLst>
              <a:ext uri="{FF2B5EF4-FFF2-40B4-BE49-F238E27FC236}">
                <a16:creationId xmlns:a16="http://schemas.microsoft.com/office/drawing/2014/main" id="{10F05EBE-A7D4-B793-2AC5-BC652756C55B}"/>
              </a:ext>
            </a:extLst>
          </p:cNvPr>
          <p:cNvSpPr/>
          <p:nvPr/>
        </p:nvSpPr>
        <p:spPr>
          <a:xfrm>
            <a:off x="2921554" y="3244847"/>
            <a:ext cx="2748621" cy="46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Varicella-Zoster Virus</a:t>
            </a:r>
          </a:p>
        </p:txBody>
      </p:sp>
      <p:cxnSp>
        <p:nvCxnSpPr>
          <p:cNvPr id="32" name="Straight Connector 31">
            <a:extLst>
              <a:ext uri="{FF2B5EF4-FFF2-40B4-BE49-F238E27FC236}">
                <a16:creationId xmlns:a16="http://schemas.microsoft.com/office/drawing/2014/main" id="{9D7B44B4-0C72-A401-398D-93285ABF1430}"/>
              </a:ext>
            </a:extLst>
          </p:cNvPr>
          <p:cNvCxnSpPr>
            <a:cxnSpLocks/>
          </p:cNvCxnSpPr>
          <p:nvPr/>
        </p:nvCxnSpPr>
        <p:spPr>
          <a:xfrm flipH="1">
            <a:off x="3776351" y="1636262"/>
            <a:ext cx="520965" cy="259718"/>
          </a:xfrm>
          <a:prstGeom prst="line">
            <a:avLst/>
          </a:prstGeom>
          <a:ln w="31750">
            <a:gradFill>
              <a:gsLst>
                <a:gs pos="1000">
                  <a:schemeClr val="bg1">
                    <a:alpha val="11801"/>
                  </a:schemeClr>
                </a:gs>
                <a:gs pos="12000">
                  <a:schemeClr val="accent1">
                    <a:lumMod val="5000"/>
                    <a:lumOff val="95000"/>
                  </a:schemeClr>
                </a:gs>
                <a:gs pos="100000">
                  <a:srgbClr val="BFC105">
                    <a:alpha val="7816"/>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9" name="Oval 22">
            <a:extLst>
              <a:ext uri="{FF2B5EF4-FFF2-40B4-BE49-F238E27FC236}">
                <a16:creationId xmlns:a16="http://schemas.microsoft.com/office/drawing/2014/main" id="{8F97B8CD-5573-F287-458D-CFA5C631C7B1}"/>
              </a:ext>
            </a:extLst>
          </p:cNvPr>
          <p:cNvSpPr>
            <a:spLocks noChangeAspect="1" noChangeArrowheads="1"/>
          </p:cNvSpPr>
          <p:nvPr/>
        </p:nvSpPr>
        <p:spPr bwMode="auto">
          <a:xfrm rot="20140380">
            <a:off x="7541559" y="3484174"/>
            <a:ext cx="475666" cy="335637"/>
          </a:xfrm>
          <a:prstGeom prst="ellipse">
            <a:avLst/>
          </a:prstGeom>
          <a:solidFill>
            <a:schemeClr val="bg1"/>
          </a:solidFill>
          <a:ln w="3175">
            <a:noFill/>
            <a:round/>
            <a:headEnd/>
            <a:tailEnd/>
          </a:ln>
          <a:effectLst>
            <a:softEdge rad="127000"/>
          </a:effectLst>
        </p:spPr>
        <p:txBody>
          <a:bodyPr wrap="none" anchor="ctr"/>
          <a:lstStyle/>
          <a:p>
            <a:endParaRPr lang="en-US" sz="3200"/>
          </a:p>
        </p:txBody>
      </p:sp>
      <p:cxnSp>
        <p:nvCxnSpPr>
          <p:cNvPr id="43" name="Straight Connector 42">
            <a:extLst>
              <a:ext uri="{FF2B5EF4-FFF2-40B4-BE49-F238E27FC236}">
                <a16:creationId xmlns:a16="http://schemas.microsoft.com/office/drawing/2014/main" id="{8A5CB37E-2B26-4C1C-93C8-C7D82C9B3272}"/>
              </a:ext>
            </a:extLst>
          </p:cNvPr>
          <p:cNvCxnSpPr>
            <a:cxnSpLocks noChangeAspect="1"/>
          </p:cNvCxnSpPr>
          <p:nvPr/>
        </p:nvCxnSpPr>
        <p:spPr>
          <a:xfrm flipH="1">
            <a:off x="1271393" y="2890688"/>
            <a:ext cx="476888" cy="237744"/>
          </a:xfrm>
          <a:prstGeom prst="line">
            <a:avLst/>
          </a:prstGeom>
          <a:ln w="31750">
            <a:gradFill>
              <a:gsLst>
                <a:gs pos="1000">
                  <a:schemeClr val="bg1">
                    <a:alpha val="11801"/>
                  </a:schemeClr>
                </a:gs>
                <a:gs pos="12000">
                  <a:schemeClr val="accent1">
                    <a:lumMod val="5000"/>
                    <a:lumOff val="95000"/>
                  </a:schemeClr>
                </a:gs>
                <a:gs pos="100000">
                  <a:srgbClr val="5F5E3B"/>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025027"/>
      </p:ext>
    </p:extLst>
  </p:cSld>
  <p:clrMapOvr>
    <a:masterClrMapping/>
  </p:clrMapOvr>
  <mc:AlternateContent xmlns:mc="http://schemas.openxmlformats.org/markup-compatibility/2006" xmlns:p14="http://schemas.microsoft.com/office/powerpoint/2010/main">
    <mc:Choice Requires="p14">
      <p:transition spd="slow" p14:dur="1250" advTm="29130">
        <p:fade/>
      </p:transition>
    </mc:Choice>
    <mc:Fallback xmlns="">
      <p:transition spd="slow" advTm="2913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6C9F-AAD5-054A-9FD9-20EA22F534E4}"/>
              </a:ext>
            </a:extLst>
          </p:cNvPr>
          <p:cNvSpPr>
            <a:spLocks noGrp="1"/>
          </p:cNvSpPr>
          <p:nvPr>
            <p:ph type="title"/>
          </p:nvPr>
        </p:nvSpPr>
        <p:spPr/>
        <p:txBody>
          <a:bodyPr/>
          <a:lstStyle/>
          <a:p>
            <a:r>
              <a:rPr lang="en-US" dirty="0"/>
              <a:t>Zoster Vaccines</a:t>
            </a:r>
          </a:p>
        </p:txBody>
      </p:sp>
      <p:sp>
        <p:nvSpPr>
          <p:cNvPr id="3" name="Text Placeholder 2">
            <a:extLst>
              <a:ext uri="{FF2B5EF4-FFF2-40B4-BE49-F238E27FC236}">
                <a16:creationId xmlns:a16="http://schemas.microsoft.com/office/drawing/2014/main" id="{BE9E5532-D0F8-D843-8A0E-9649712A5351}"/>
              </a:ext>
            </a:extLst>
          </p:cNvPr>
          <p:cNvSpPr>
            <a:spLocks noGrp="1"/>
          </p:cNvSpPr>
          <p:nvPr>
            <p:ph type="body" sz="quarter" idx="14"/>
          </p:nvPr>
        </p:nvSpPr>
        <p:spPr/>
        <p:txBody>
          <a:bodyPr/>
          <a:lstStyle/>
          <a:p>
            <a:r>
              <a:rPr lang="en-US" dirty="0"/>
              <a:t>Illustration: David H. Spach, MD</a:t>
            </a:r>
          </a:p>
        </p:txBody>
      </p:sp>
      <p:grpSp>
        <p:nvGrpSpPr>
          <p:cNvPr id="6" name="Group 5">
            <a:extLst>
              <a:ext uri="{FF2B5EF4-FFF2-40B4-BE49-F238E27FC236}">
                <a16:creationId xmlns:a16="http://schemas.microsoft.com/office/drawing/2014/main" id="{1AB6B43E-3785-9448-A47B-E304850CD631}"/>
              </a:ext>
            </a:extLst>
          </p:cNvPr>
          <p:cNvGrpSpPr>
            <a:grpSpLocks noChangeAspect="1"/>
          </p:cNvGrpSpPr>
          <p:nvPr/>
        </p:nvGrpSpPr>
        <p:grpSpPr>
          <a:xfrm>
            <a:off x="897793" y="2545080"/>
            <a:ext cx="1727417" cy="1731264"/>
            <a:chOff x="9715500" y="2306340"/>
            <a:chExt cx="1322912" cy="1325860"/>
          </a:xfrm>
          <a:effectLst>
            <a:glow rad="25400">
              <a:srgbClr val="FFFF00">
                <a:alpha val="52000"/>
              </a:srgbClr>
            </a:glow>
          </a:effectLst>
        </p:grpSpPr>
        <p:sp>
          <p:nvSpPr>
            <p:cNvPr id="7" name="32-Point Star 6">
              <a:extLst>
                <a:ext uri="{FF2B5EF4-FFF2-40B4-BE49-F238E27FC236}">
                  <a16:creationId xmlns:a16="http://schemas.microsoft.com/office/drawing/2014/main" id="{D6B5548A-B31A-5241-9149-E8F10093D8C8}"/>
                </a:ext>
              </a:extLst>
            </p:cNvPr>
            <p:cNvSpPr>
              <a:spLocks noChangeAspect="1"/>
            </p:cNvSpPr>
            <p:nvPr/>
          </p:nvSpPr>
          <p:spPr>
            <a:xfrm>
              <a:off x="9715500" y="2306340"/>
              <a:ext cx="1322912" cy="1325860"/>
            </a:xfrm>
            <a:prstGeom prst="star32">
              <a:avLst/>
            </a:prstGeom>
            <a:solidFill>
              <a:srgbClr val="26300D">
                <a:alpha val="12383"/>
              </a:srgbClr>
            </a:solidFill>
            <a:ln w="9525">
              <a:solidFill>
                <a:schemeClr val="bg2">
                  <a:lumMod val="75000"/>
                  <a:alpha val="2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AC6BAE4-C6EA-C947-AE77-50D498979E79}"/>
                </a:ext>
              </a:extLst>
            </p:cNvPr>
            <p:cNvSpPr/>
            <p:nvPr/>
          </p:nvSpPr>
          <p:spPr>
            <a:xfrm>
              <a:off x="9780036" y="2379716"/>
              <a:ext cx="1188720" cy="1184148"/>
            </a:xfrm>
            <a:prstGeom prst="ellipse">
              <a:avLst/>
            </a:prstGeom>
            <a:solidFill>
              <a:schemeClr val="bg1">
                <a:lumMod val="50000"/>
                <a:alpha val="89000"/>
              </a:schemeClr>
            </a:solidFill>
            <a:ln w="57150" cmpd="sng">
              <a:solidFill>
                <a:srgbClr val="26300D">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accent2"/>
                  </a:solidFill>
                </a:ln>
              </a:endParaRPr>
            </a:p>
          </p:txBody>
        </p:sp>
        <p:sp>
          <p:nvSpPr>
            <p:cNvPr id="9" name="Hexagon 8">
              <a:extLst>
                <a:ext uri="{FF2B5EF4-FFF2-40B4-BE49-F238E27FC236}">
                  <a16:creationId xmlns:a16="http://schemas.microsoft.com/office/drawing/2014/main" id="{26C41EB2-6599-AF4C-B620-293F8E84A796}"/>
                </a:ext>
              </a:extLst>
            </p:cNvPr>
            <p:cNvSpPr/>
            <p:nvPr/>
          </p:nvSpPr>
          <p:spPr>
            <a:xfrm rot="5400000">
              <a:off x="9932436" y="2578100"/>
              <a:ext cx="876300" cy="800100"/>
            </a:xfrm>
            <a:prstGeom prst="hexagon">
              <a:avLst/>
            </a:prstGeom>
            <a:solidFill>
              <a:srgbClr val="3F3F00">
                <a:alpha val="50000"/>
              </a:srgbClr>
            </a:solidFill>
            <a:ln w="38100" cmpd="dbl">
              <a:solidFill>
                <a:srgbClr val="3F3F00"/>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a:solidFill>
                    <a:srgbClr val="FFFFFF"/>
                  </a:solidFill>
                </a:rPr>
                <a:t>VZV</a:t>
              </a:r>
              <a:endParaRPr lang="en-US" sz="1600" dirty="0">
                <a:solidFill>
                  <a:srgbClr val="FFFFFF"/>
                </a:solidFill>
              </a:endParaRPr>
            </a:p>
          </p:txBody>
        </p:sp>
      </p:grpSp>
      <p:sp>
        <p:nvSpPr>
          <p:cNvPr id="11" name="Isosceles Triangle 11">
            <a:extLst>
              <a:ext uri="{FF2B5EF4-FFF2-40B4-BE49-F238E27FC236}">
                <a16:creationId xmlns:a16="http://schemas.microsoft.com/office/drawing/2014/main" id="{42E5BFCC-1E69-7A4E-886F-ABE02B218F85}"/>
              </a:ext>
            </a:extLst>
          </p:cNvPr>
          <p:cNvSpPr>
            <a:spLocks noChangeAspect="1"/>
          </p:cNvSpPr>
          <p:nvPr/>
        </p:nvSpPr>
        <p:spPr bwMode="auto">
          <a:xfrm>
            <a:off x="5789248" y="3374226"/>
            <a:ext cx="213358" cy="256029"/>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12" name="Isosceles Triangle 12">
            <a:extLst>
              <a:ext uri="{FF2B5EF4-FFF2-40B4-BE49-F238E27FC236}">
                <a16:creationId xmlns:a16="http://schemas.microsoft.com/office/drawing/2014/main" id="{E9EFAAC9-35BB-6949-B8EC-ACFDCCCFE5C4}"/>
              </a:ext>
            </a:extLst>
          </p:cNvPr>
          <p:cNvSpPr>
            <a:spLocks noChangeAspect="1"/>
          </p:cNvSpPr>
          <p:nvPr/>
        </p:nvSpPr>
        <p:spPr bwMode="auto">
          <a:xfrm>
            <a:off x="6045745" y="3586540"/>
            <a:ext cx="213358" cy="256029"/>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13" name="Isosceles Triangle 15">
            <a:extLst>
              <a:ext uri="{FF2B5EF4-FFF2-40B4-BE49-F238E27FC236}">
                <a16:creationId xmlns:a16="http://schemas.microsoft.com/office/drawing/2014/main" id="{D47D4499-848F-A149-B5BD-955FD2F1EB12}"/>
              </a:ext>
            </a:extLst>
          </p:cNvPr>
          <p:cNvSpPr>
            <a:spLocks noChangeAspect="1"/>
          </p:cNvSpPr>
          <p:nvPr/>
        </p:nvSpPr>
        <p:spPr bwMode="auto">
          <a:xfrm>
            <a:off x="6285960" y="3368129"/>
            <a:ext cx="213358" cy="256029"/>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14" name="32-Point Star 13">
            <a:extLst>
              <a:ext uri="{FF2B5EF4-FFF2-40B4-BE49-F238E27FC236}">
                <a16:creationId xmlns:a16="http://schemas.microsoft.com/office/drawing/2014/main" id="{C38880F4-282D-0F40-B6B6-F91E59D04535}"/>
              </a:ext>
            </a:extLst>
          </p:cNvPr>
          <p:cNvSpPr>
            <a:spLocks noChangeAspect="1"/>
          </p:cNvSpPr>
          <p:nvPr/>
        </p:nvSpPr>
        <p:spPr>
          <a:xfrm>
            <a:off x="3319098" y="1233724"/>
            <a:ext cx="1960864" cy="1965227"/>
          </a:xfrm>
          <a:prstGeom prst="star32">
            <a:avLst/>
          </a:prstGeom>
          <a:solidFill>
            <a:schemeClr val="tx1"/>
          </a:solidFill>
          <a:ln>
            <a:solidFill>
              <a:schemeClr val="tx2"/>
            </a:solidFill>
          </a:ln>
          <a:effectLst>
            <a:glow rad="254000">
              <a:srgbClr val="FFFF00">
                <a:alpha val="39000"/>
              </a:srgbClr>
            </a:glow>
            <a:outerShdw blurRad="40000" dist="23000" dir="5400000" rotWithShape="0">
              <a:srgbClr val="000000">
                <a:alpha val="35000"/>
              </a:srgbClr>
            </a:outerShdw>
          </a:effectLst>
          <a:scene3d>
            <a:camera prst="orthographicFront">
              <a:rot lat="0" lon="60000" rev="0"/>
            </a:camera>
            <a:lightRig rig="threePt" dir="t"/>
          </a:scene3d>
        </p:spPr>
        <p:style>
          <a:lnRef idx="1">
            <a:schemeClr val="accent1"/>
          </a:lnRef>
          <a:fillRef idx="3">
            <a:schemeClr val="accent1"/>
          </a:fillRef>
          <a:effectRef idx="2">
            <a:schemeClr val="accent1"/>
          </a:effectRef>
          <a:fontRef idx="minor">
            <a:schemeClr val="lt1"/>
          </a:fontRef>
        </p:style>
        <p:txBody>
          <a:bodyPr lIns="91367" tIns="45683" rIns="91367" bIns="45683" rtlCol="0" anchor="ctr"/>
          <a:lstStyle/>
          <a:p>
            <a:pPr algn="ctr"/>
            <a:endParaRPr lang="en-US"/>
          </a:p>
        </p:txBody>
      </p:sp>
      <p:sp>
        <p:nvSpPr>
          <p:cNvPr id="15" name="32-Point Star 14">
            <a:extLst>
              <a:ext uri="{FF2B5EF4-FFF2-40B4-BE49-F238E27FC236}">
                <a16:creationId xmlns:a16="http://schemas.microsoft.com/office/drawing/2014/main" id="{0E25A944-3525-D14E-924C-3E1801948B90}"/>
              </a:ext>
            </a:extLst>
          </p:cNvPr>
          <p:cNvSpPr>
            <a:spLocks noChangeAspect="1"/>
          </p:cNvSpPr>
          <p:nvPr/>
        </p:nvSpPr>
        <p:spPr>
          <a:xfrm rot="5400000">
            <a:off x="3305343" y="1222859"/>
            <a:ext cx="1976711" cy="1981112"/>
          </a:xfrm>
          <a:prstGeom prst="star32">
            <a:avLst/>
          </a:prstGeom>
          <a:solidFill>
            <a:srgbClr val="FF9B46"/>
          </a:solidFill>
          <a:ln w="3175" cmpd="sng">
            <a:solidFill>
              <a:srgbClr val="001D48"/>
            </a:solidFill>
          </a:ln>
          <a:scene3d>
            <a:camera prst="orthographicFront">
              <a:rot lat="0" lon="360000" rev="300000"/>
            </a:camera>
            <a:lightRig rig="threePt" dir="t"/>
          </a:scene3d>
        </p:spPr>
        <p:style>
          <a:lnRef idx="1">
            <a:schemeClr val="accent1"/>
          </a:lnRef>
          <a:fillRef idx="3">
            <a:schemeClr val="accent1"/>
          </a:fillRef>
          <a:effectRef idx="2">
            <a:schemeClr val="accent1"/>
          </a:effectRef>
          <a:fontRef idx="minor">
            <a:schemeClr val="lt1"/>
          </a:fontRef>
        </p:style>
        <p:txBody>
          <a:bodyPr lIns="91367" tIns="45683" rIns="91367" bIns="45683" rtlCol="0" anchor="ctr"/>
          <a:lstStyle/>
          <a:p>
            <a:pPr algn="ctr"/>
            <a:endParaRPr lang="en-US"/>
          </a:p>
        </p:txBody>
      </p:sp>
      <p:sp>
        <p:nvSpPr>
          <p:cNvPr id="16" name="Oval 15">
            <a:extLst>
              <a:ext uri="{FF2B5EF4-FFF2-40B4-BE49-F238E27FC236}">
                <a16:creationId xmlns:a16="http://schemas.microsoft.com/office/drawing/2014/main" id="{34A52220-5E3E-EB49-8F45-8181E8AB7854}"/>
              </a:ext>
            </a:extLst>
          </p:cNvPr>
          <p:cNvSpPr/>
          <p:nvPr/>
        </p:nvSpPr>
        <p:spPr>
          <a:xfrm>
            <a:off x="3438229" y="1354973"/>
            <a:ext cx="1729257" cy="1722601"/>
          </a:xfrm>
          <a:prstGeom prst="ellipse">
            <a:avLst/>
          </a:prstGeom>
          <a:solidFill>
            <a:schemeClr val="accent5">
              <a:lumMod val="60000"/>
              <a:lumOff val="40000"/>
            </a:schemeClr>
          </a:solidFill>
          <a:ln w="57150" cmpd="sng">
            <a:solidFill>
              <a:srgbClr val="26300D">
                <a:alpha val="75000"/>
              </a:srgbClr>
            </a:solidFill>
          </a:ln>
          <a:scene3d>
            <a:camera prst="orthographicFront">
              <a:rot lat="0" lon="60000" rev="0"/>
            </a:camera>
            <a:lightRig rig="threePt" dir="t"/>
          </a:scene3d>
        </p:spPr>
        <p:style>
          <a:lnRef idx="1">
            <a:schemeClr val="accent1"/>
          </a:lnRef>
          <a:fillRef idx="3">
            <a:schemeClr val="accent1"/>
          </a:fillRef>
          <a:effectRef idx="2">
            <a:schemeClr val="accent1"/>
          </a:effectRef>
          <a:fontRef idx="minor">
            <a:schemeClr val="lt1"/>
          </a:fontRef>
        </p:style>
        <p:txBody>
          <a:bodyPr lIns="91367" tIns="45683" rIns="91367" bIns="45683" rtlCol="0" anchor="ctr"/>
          <a:lstStyle/>
          <a:p>
            <a:pPr algn="ctr"/>
            <a:endParaRPr lang="en-US" dirty="0">
              <a:ln>
                <a:solidFill>
                  <a:schemeClr val="accent2"/>
                </a:solidFill>
              </a:ln>
            </a:endParaRPr>
          </a:p>
        </p:txBody>
      </p:sp>
      <p:sp>
        <p:nvSpPr>
          <p:cNvPr id="17" name="Hexagon 16">
            <a:extLst>
              <a:ext uri="{FF2B5EF4-FFF2-40B4-BE49-F238E27FC236}">
                <a16:creationId xmlns:a16="http://schemas.microsoft.com/office/drawing/2014/main" id="{F6021F92-0F5B-094F-9860-D0B7165D6111}"/>
              </a:ext>
            </a:extLst>
          </p:cNvPr>
          <p:cNvSpPr/>
          <p:nvPr/>
        </p:nvSpPr>
        <p:spPr>
          <a:xfrm rot="5400000">
            <a:off x="3659932" y="1643555"/>
            <a:ext cx="1274769" cy="1163923"/>
          </a:xfrm>
          <a:prstGeom prst="hexagon">
            <a:avLst/>
          </a:prstGeom>
          <a:gradFill flip="none" rotWithShape="1">
            <a:gsLst>
              <a:gs pos="100000">
                <a:srgbClr val="3F3F00"/>
              </a:gs>
              <a:gs pos="0">
                <a:srgbClr val="FDFF02"/>
              </a:gs>
            </a:gsLst>
            <a:path path="circle">
              <a:fillToRect l="50000" t="50000" r="50000" b="50000"/>
            </a:path>
            <a:tileRect/>
          </a:gradFill>
          <a:ln w="38100" cmpd="dbl">
            <a:solidFill>
              <a:srgbClr val="3F3F00"/>
            </a:solidFill>
          </a:ln>
          <a:effectLst/>
          <a:scene3d>
            <a:camera prst="orthographicFront">
              <a:rot lat="0" lon="60000" rev="0"/>
            </a:camera>
            <a:lightRig rig="threePt" dir="t"/>
          </a:scene3d>
        </p:spPr>
        <p:style>
          <a:lnRef idx="1">
            <a:schemeClr val="accent1"/>
          </a:lnRef>
          <a:fillRef idx="3">
            <a:schemeClr val="accent1"/>
          </a:fillRef>
          <a:effectRef idx="2">
            <a:schemeClr val="accent1"/>
          </a:effectRef>
          <a:fontRef idx="minor">
            <a:schemeClr val="lt1"/>
          </a:fontRef>
        </p:style>
        <p:txBody>
          <a:bodyPr vert="vert270" lIns="91367" tIns="45683" rIns="91367" bIns="45683" rtlCol="0" anchor="ctr"/>
          <a:lstStyle/>
          <a:p>
            <a:pPr algn="ctr"/>
            <a:r>
              <a:rPr lang="en-US" sz="1400" dirty="0">
                <a:solidFill>
                  <a:srgbClr val="000000"/>
                </a:solidFill>
              </a:rPr>
              <a:t>VZV</a:t>
            </a:r>
            <a:endParaRPr lang="en-US" sz="1600" dirty="0">
              <a:solidFill>
                <a:srgbClr val="000000"/>
              </a:solidFill>
            </a:endParaRPr>
          </a:p>
        </p:txBody>
      </p:sp>
      <p:cxnSp>
        <p:nvCxnSpPr>
          <p:cNvPr id="18" name="Straight Arrow Connector 17">
            <a:extLst>
              <a:ext uri="{FF2B5EF4-FFF2-40B4-BE49-F238E27FC236}">
                <a16:creationId xmlns:a16="http://schemas.microsoft.com/office/drawing/2014/main" id="{46E796CB-C59D-EB4F-987A-544DB1518307}"/>
              </a:ext>
            </a:extLst>
          </p:cNvPr>
          <p:cNvCxnSpPr>
            <a:cxnSpLocks/>
          </p:cNvCxnSpPr>
          <p:nvPr/>
        </p:nvCxnSpPr>
        <p:spPr bwMode="auto">
          <a:xfrm>
            <a:off x="5539312" y="2011681"/>
            <a:ext cx="554736" cy="471271"/>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19" name="Oval 18">
            <a:extLst>
              <a:ext uri="{FF2B5EF4-FFF2-40B4-BE49-F238E27FC236}">
                <a16:creationId xmlns:a16="http://schemas.microsoft.com/office/drawing/2014/main" id="{6C916028-56E5-624B-963F-6636CDAAF525}"/>
              </a:ext>
            </a:extLst>
          </p:cNvPr>
          <p:cNvSpPr>
            <a:spLocks/>
          </p:cNvSpPr>
          <p:nvPr/>
        </p:nvSpPr>
        <p:spPr bwMode="auto">
          <a:xfrm>
            <a:off x="5117777" y="1895980"/>
            <a:ext cx="157142" cy="113787"/>
          </a:xfrm>
          <a:prstGeom prst="ellipse">
            <a:avLst/>
          </a:prstGeom>
          <a:noFill/>
          <a:ln w="1905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21" name="Rectangle 8">
            <a:extLst>
              <a:ext uri="{FF2B5EF4-FFF2-40B4-BE49-F238E27FC236}">
                <a16:creationId xmlns:a16="http://schemas.microsoft.com/office/drawing/2014/main" id="{1E6FD755-FB1C-CA43-9CC4-AC8E1A0413CD}"/>
              </a:ext>
            </a:extLst>
          </p:cNvPr>
          <p:cNvSpPr txBox="1">
            <a:spLocks noChangeArrowheads="1"/>
          </p:cNvSpPr>
          <p:nvPr/>
        </p:nvSpPr>
        <p:spPr bwMode="auto">
          <a:xfrm>
            <a:off x="5124940" y="2672003"/>
            <a:ext cx="1981199" cy="59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454" tIns="45416" rIns="92454" bIns="45416" numCol="1" anchor="ctr"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buNone/>
            </a:pPr>
            <a:r>
              <a:rPr lang="en-US" sz="1800" dirty="0">
                <a:solidFill>
                  <a:schemeClr val="tx1"/>
                </a:solidFill>
                <a:latin typeface="Arial" charset="0"/>
                <a:ea typeface="ＭＳ Ｐゴシック" charset="0"/>
                <a:cs typeface="ＭＳ Ｐゴシック" charset="0"/>
              </a:rPr>
              <a:t>Glycoprotein E</a:t>
            </a:r>
          </a:p>
        </p:txBody>
      </p:sp>
      <p:sp>
        <p:nvSpPr>
          <p:cNvPr id="23" name="Rectangle 8">
            <a:extLst>
              <a:ext uri="{FF2B5EF4-FFF2-40B4-BE49-F238E27FC236}">
                <a16:creationId xmlns:a16="http://schemas.microsoft.com/office/drawing/2014/main" id="{2B4B66B9-544A-4642-9B03-F5AC5F74C1E4}"/>
              </a:ext>
            </a:extLst>
          </p:cNvPr>
          <p:cNvSpPr txBox="1">
            <a:spLocks noChangeArrowheads="1"/>
          </p:cNvSpPr>
          <p:nvPr/>
        </p:nvSpPr>
        <p:spPr bwMode="auto">
          <a:xfrm>
            <a:off x="6879490" y="2672003"/>
            <a:ext cx="2035910" cy="59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454" tIns="45416" rIns="92454" bIns="45416" numCol="1" anchor="ctr"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buNone/>
            </a:pPr>
            <a:r>
              <a:rPr lang="en-US" sz="1800" dirty="0">
                <a:solidFill>
                  <a:schemeClr val="tx1"/>
                </a:solidFill>
                <a:latin typeface="Arial" charset="0"/>
                <a:ea typeface="ＭＳ Ｐゴシック" charset="0"/>
                <a:cs typeface="ＭＳ Ｐゴシック" charset="0"/>
              </a:rPr>
              <a:t>AS01</a:t>
            </a:r>
            <a:r>
              <a:rPr lang="en-US" sz="1800" baseline="-25000" dirty="0">
                <a:solidFill>
                  <a:schemeClr val="tx1"/>
                </a:solidFill>
                <a:latin typeface="Arial" charset="0"/>
                <a:ea typeface="ＭＳ Ｐゴシック" charset="0"/>
                <a:cs typeface="ＭＳ Ｐゴシック" charset="0"/>
              </a:rPr>
              <a:t>B</a:t>
            </a:r>
            <a:r>
              <a:rPr lang="en-US" sz="1800" dirty="0">
                <a:solidFill>
                  <a:schemeClr val="tx1"/>
                </a:solidFill>
                <a:latin typeface="Arial" charset="0"/>
                <a:ea typeface="ＭＳ Ｐゴシック" charset="0"/>
                <a:cs typeface="ＭＳ Ｐゴシック" charset="0"/>
              </a:rPr>
              <a:t> Adjuvant</a:t>
            </a:r>
          </a:p>
        </p:txBody>
      </p:sp>
      <p:sp>
        <p:nvSpPr>
          <p:cNvPr id="24" name="Rectangle 8">
            <a:extLst>
              <a:ext uri="{FF2B5EF4-FFF2-40B4-BE49-F238E27FC236}">
                <a16:creationId xmlns:a16="http://schemas.microsoft.com/office/drawing/2014/main" id="{8439E75C-AB79-1D43-B218-CBAC10D6C124}"/>
              </a:ext>
            </a:extLst>
          </p:cNvPr>
          <p:cNvSpPr txBox="1">
            <a:spLocks noChangeArrowheads="1"/>
          </p:cNvSpPr>
          <p:nvPr/>
        </p:nvSpPr>
        <p:spPr bwMode="auto">
          <a:xfrm>
            <a:off x="6703648" y="3485917"/>
            <a:ext cx="609600" cy="59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454" tIns="45416" rIns="92454" bIns="45416" numCol="1" anchor="ctr"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buNone/>
            </a:pPr>
            <a:r>
              <a:rPr lang="en-US" sz="3200" dirty="0">
                <a:solidFill>
                  <a:srgbClr val="000000"/>
                </a:solidFill>
                <a:latin typeface="Arial" charset="0"/>
                <a:ea typeface="ＭＳ Ｐゴシック" charset="0"/>
                <a:cs typeface="ＭＳ Ｐゴシック" charset="0"/>
              </a:rPr>
              <a:t>+</a:t>
            </a:r>
          </a:p>
        </p:txBody>
      </p:sp>
      <p:cxnSp>
        <p:nvCxnSpPr>
          <p:cNvPr id="25" name="Straight Arrow Connector 24">
            <a:extLst>
              <a:ext uri="{FF2B5EF4-FFF2-40B4-BE49-F238E27FC236}">
                <a16:creationId xmlns:a16="http://schemas.microsoft.com/office/drawing/2014/main" id="{A25AC9B6-8138-604E-8885-7641819BCC4D}"/>
              </a:ext>
            </a:extLst>
          </p:cNvPr>
          <p:cNvCxnSpPr>
            <a:cxnSpLocks/>
          </p:cNvCxnSpPr>
          <p:nvPr/>
        </p:nvCxnSpPr>
        <p:spPr bwMode="auto">
          <a:xfrm flipH="1">
            <a:off x="2566696" y="2087880"/>
            <a:ext cx="554736" cy="471271"/>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26" name="Isosceles Triangle 32">
            <a:extLst>
              <a:ext uri="{FF2B5EF4-FFF2-40B4-BE49-F238E27FC236}">
                <a16:creationId xmlns:a16="http://schemas.microsoft.com/office/drawing/2014/main" id="{0EF1AEC0-F8B3-7D49-ACCA-B10C6D1A89AD}"/>
              </a:ext>
            </a:extLst>
          </p:cNvPr>
          <p:cNvSpPr>
            <a:spLocks noChangeAspect="1"/>
          </p:cNvSpPr>
          <p:nvPr/>
        </p:nvSpPr>
        <p:spPr bwMode="auto">
          <a:xfrm rot="4150330">
            <a:off x="5380015" y="1797837"/>
            <a:ext cx="147823" cy="177384"/>
          </a:xfrm>
          <a:prstGeom prst="triangle">
            <a:avLst/>
          </a:prstGeom>
          <a:solidFill>
            <a:srgbClr val="FF9B46"/>
          </a:solidFill>
          <a:ln w="9525"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27" name="Isosceles Triangle 33">
            <a:extLst>
              <a:ext uri="{FF2B5EF4-FFF2-40B4-BE49-F238E27FC236}">
                <a16:creationId xmlns:a16="http://schemas.microsoft.com/office/drawing/2014/main" id="{5079AB43-5701-0B45-9EF4-AC81A9ECF39A}"/>
              </a:ext>
            </a:extLst>
          </p:cNvPr>
          <p:cNvSpPr>
            <a:spLocks noChangeAspect="1"/>
          </p:cNvSpPr>
          <p:nvPr/>
        </p:nvSpPr>
        <p:spPr bwMode="auto">
          <a:xfrm>
            <a:off x="5789248" y="3831422"/>
            <a:ext cx="213358" cy="256029"/>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28" name="Isosceles Triangle 34">
            <a:extLst>
              <a:ext uri="{FF2B5EF4-FFF2-40B4-BE49-F238E27FC236}">
                <a16:creationId xmlns:a16="http://schemas.microsoft.com/office/drawing/2014/main" id="{BE2929D8-A6EB-D342-9FAB-6A9040F453E4}"/>
              </a:ext>
            </a:extLst>
          </p:cNvPr>
          <p:cNvSpPr>
            <a:spLocks noChangeAspect="1"/>
          </p:cNvSpPr>
          <p:nvPr/>
        </p:nvSpPr>
        <p:spPr bwMode="auto">
          <a:xfrm>
            <a:off x="6285960" y="3825326"/>
            <a:ext cx="213358" cy="256029"/>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29" name="Isosceles Triangle 36">
            <a:extLst>
              <a:ext uri="{FF2B5EF4-FFF2-40B4-BE49-F238E27FC236}">
                <a16:creationId xmlns:a16="http://schemas.microsoft.com/office/drawing/2014/main" id="{E09961E9-0202-3748-8C12-5C097E1B620A}"/>
              </a:ext>
            </a:extLst>
          </p:cNvPr>
          <p:cNvSpPr>
            <a:spLocks noChangeAspect="1"/>
          </p:cNvSpPr>
          <p:nvPr/>
        </p:nvSpPr>
        <p:spPr bwMode="auto">
          <a:xfrm>
            <a:off x="6088389" y="2545083"/>
            <a:ext cx="160011" cy="192015"/>
          </a:xfrm>
          <a:prstGeom prst="triangle">
            <a:avLst/>
          </a:prstGeom>
          <a:solidFill>
            <a:srgbClr val="FF9B46"/>
          </a:solidFill>
          <a:ln w="12700" cap="flat" cmpd="sng" algn="ctr">
            <a:solidFill>
              <a:schemeClr val="tx1"/>
            </a:solidFill>
            <a:prstDash val="solid"/>
            <a:round/>
            <a:headEnd type="none" w="med" len="med"/>
            <a:tailEnd type="none" w="med" len="med"/>
          </a:ln>
          <a:effectLst/>
        </p:spPr>
        <p:txBody>
          <a:bodyPr vert="horz" wrap="square" lIns="91367" tIns="45683" rIns="91367" bIns="45683" numCol="1" rtlCol="0" anchor="t" anchorCtr="0" compatLnSpc="1">
            <a:prstTxWarp prst="textNoShape">
              <a:avLst/>
            </a:prstTxWarp>
          </a:bodyPr>
          <a:lstStyle/>
          <a:p>
            <a:pPr defTabSz="913662"/>
            <a:endParaRPr lang="en-US">
              <a:latin typeface="Geneva" pitchFamily="-108" charset="0"/>
            </a:endParaRPr>
          </a:p>
        </p:txBody>
      </p:sp>
      <p:sp>
        <p:nvSpPr>
          <p:cNvPr id="30" name="Rectangle 8">
            <a:extLst>
              <a:ext uri="{FF2B5EF4-FFF2-40B4-BE49-F238E27FC236}">
                <a16:creationId xmlns:a16="http://schemas.microsoft.com/office/drawing/2014/main" id="{4AFF673B-3714-8149-B1D5-A62A417F968F}"/>
              </a:ext>
            </a:extLst>
          </p:cNvPr>
          <p:cNvSpPr txBox="1">
            <a:spLocks noChangeArrowheads="1"/>
          </p:cNvSpPr>
          <p:nvPr/>
        </p:nvSpPr>
        <p:spPr bwMode="auto">
          <a:xfrm>
            <a:off x="762001" y="2011680"/>
            <a:ext cx="1981199" cy="59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454" tIns="45416" rIns="92454" bIns="45416" numCol="1" anchor="ctr"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buNone/>
            </a:pPr>
            <a:r>
              <a:rPr lang="en-US" sz="1800" dirty="0">
                <a:solidFill>
                  <a:schemeClr val="tx1"/>
                </a:solidFill>
                <a:latin typeface="Arial" charset="0"/>
                <a:ea typeface="ＭＳ Ｐゴシック" charset="0"/>
                <a:cs typeface="ＭＳ Ｐゴシック" charset="0"/>
              </a:rPr>
              <a:t>Attenuated VZV </a:t>
            </a:r>
          </a:p>
        </p:txBody>
      </p:sp>
      <p:sp>
        <p:nvSpPr>
          <p:cNvPr id="32" name="Rectangle 8">
            <a:extLst>
              <a:ext uri="{FF2B5EF4-FFF2-40B4-BE49-F238E27FC236}">
                <a16:creationId xmlns:a16="http://schemas.microsoft.com/office/drawing/2014/main" id="{A75EDDE3-8611-D548-914F-F61341D2DDF3}"/>
              </a:ext>
            </a:extLst>
          </p:cNvPr>
          <p:cNvSpPr txBox="1">
            <a:spLocks noChangeArrowheads="1"/>
          </p:cNvSpPr>
          <p:nvPr/>
        </p:nvSpPr>
        <p:spPr bwMode="auto">
          <a:xfrm>
            <a:off x="89712" y="4364586"/>
            <a:ext cx="3810000" cy="457200"/>
          </a:xfrm>
          <a:prstGeom prst="rect">
            <a:avLst/>
          </a:prstGeom>
          <a:solidFill>
            <a:schemeClr val="bg1">
              <a:lumMod val="75000"/>
              <a:alpha val="76219"/>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454" tIns="45416" rIns="92454" bIns="45416" numCol="1" anchor="t"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lnSpc>
                <a:spcPts val="3000"/>
              </a:lnSpc>
              <a:buNone/>
            </a:pPr>
            <a:r>
              <a:rPr lang="en-US" sz="1800" dirty="0">
                <a:solidFill>
                  <a:schemeClr val="tx1"/>
                </a:solidFill>
                <a:latin typeface="Arial" charset="0"/>
                <a:ea typeface="ＭＳ Ｐゴシック" charset="0"/>
                <a:cs typeface="ＭＳ Ｐゴシック" charset="0"/>
              </a:rPr>
              <a:t>Zoster Vaccine Live (ZVL) </a:t>
            </a:r>
          </a:p>
        </p:txBody>
      </p:sp>
      <p:sp>
        <p:nvSpPr>
          <p:cNvPr id="33" name="Rectangle 8">
            <a:extLst>
              <a:ext uri="{FF2B5EF4-FFF2-40B4-BE49-F238E27FC236}">
                <a16:creationId xmlns:a16="http://schemas.microsoft.com/office/drawing/2014/main" id="{9C14B6D6-2987-9848-A8B2-E23FBBE88A93}"/>
              </a:ext>
            </a:extLst>
          </p:cNvPr>
          <p:cNvSpPr txBox="1">
            <a:spLocks noChangeArrowheads="1"/>
          </p:cNvSpPr>
          <p:nvPr/>
        </p:nvSpPr>
        <p:spPr bwMode="auto">
          <a:xfrm>
            <a:off x="4828032" y="4364586"/>
            <a:ext cx="4206240" cy="457200"/>
          </a:xfrm>
          <a:prstGeom prst="rect">
            <a:avLst/>
          </a:prstGeom>
          <a:solidFill>
            <a:srgbClr val="FFC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454" tIns="45416" rIns="92454" bIns="45416" numCol="1" anchor="t"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lnSpc>
                <a:spcPts val="3000"/>
              </a:lnSpc>
              <a:buNone/>
            </a:pPr>
            <a:r>
              <a:rPr lang="en-US" sz="1800" dirty="0">
                <a:solidFill>
                  <a:schemeClr val="tx1"/>
                </a:solidFill>
                <a:latin typeface="Arial" charset="0"/>
                <a:ea typeface="ＭＳ Ｐゴシック" charset="0"/>
                <a:cs typeface="ＭＳ Ｐゴシック" charset="0"/>
              </a:rPr>
              <a:t>Recombinant Zoster Vaccine (RZV)</a:t>
            </a:r>
            <a:br>
              <a:rPr lang="en-US" sz="1800" dirty="0">
                <a:solidFill>
                  <a:schemeClr val="tx1"/>
                </a:solidFill>
                <a:latin typeface="Arial" charset="0"/>
                <a:ea typeface="ＭＳ Ｐゴシック" charset="0"/>
                <a:cs typeface="ＭＳ Ｐゴシック" charset="0"/>
              </a:rPr>
            </a:br>
            <a:r>
              <a:rPr lang="en-US" sz="1800" dirty="0">
                <a:solidFill>
                  <a:schemeClr val="accent1"/>
                </a:solidFill>
                <a:latin typeface="Arial" charset="0"/>
                <a:ea typeface="ＭＳ Ｐゴシック" charset="0"/>
                <a:cs typeface="ＭＳ Ｐゴシック" charset="0"/>
              </a:rPr>
              <a:t> </a:t>
            </a:r>
            <a:br>
              <a:rPr lang="en-US" sz="1800" dirty="0">
                <a:solidFill>
                  <a:schemeClr val="accent1"/>
                </a:solidFill>
                <a:latin typeface="Arial" charset="0"/>
                <a:ea typeface="ＭＳ Ｐゴシック" charset="0"/>
                <a:cs typeface="ＭＳ Ｐゴシック" charset="0"/>
              </a:rPr>
            </a:br>
            <a:endParaRPr lang="en-US" sz="1800" dirty="0">
              <a:solidFill>
                <a:schemeClr val="accent1"/>
              </a:solidFill>
              <a:latin typeface="Arial" charset="0"/>
              <a:ea typeface="ＭＳ Ｐゴシック" charset="0"/>
              <a:cs typeface="ＭＳ Ｐゴシック" charset="0"/>
            </a:endParaRPr>
          </a:p>
        </p:txBody>
      </p:sp>
      <p:sp>
        <p:nvSpPr>
          <p:cNvPr id="4" name="Oval 3">
            <a:extLst>
              <a:ext uri="{FF2B5EF4-FFF2-40B4-BE49-F238E27FC236}">
                <a16:creationId xmlns:a16="http://schemas.microsoft.com/office/drawing/2014/main" id="{76BAF944-3A80-234C-8743-D3E9A1F9D90B}"/>
              </a:ext>
            </a:extLst>
          </p:cNvPr>
          <p:cNvSpPr/>
          <p:nvPr/>
        </p:nvSpPr>
        <p:spPr>
          <a:xfrm>
            <a:off x="947651" y="2635135"/>
            <a:ext cx="1554479" cy="1554479"/>
          </a:xfrm>
          <a:prstGeom prst="ellipse">
            <a:avLst/>
          </a:prstGeom>
          <a:solidFill>
            <a:schemeClr val="tx1">
              <a:lumMod val="65000"/>
              <a:lumOff val="3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C5A08F5-AFEE-3C4A-9800-1309300A640E}"/>
              </a:ext>
            </a:extLst>
          </p:cNvPr>
          <p:cNvSpPr/>
          <p:nvPr/>
        </p:nvSpPr>
        <p:spPr>
          <a:xfrm>
            <a:off x="109728" y="2029137"/>
            <a:ext cx="3300984" cy="2788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0" dirty="0">
                <a:solidFill>
                  <a:srgbClr val="FF0000"/>
                </a:solidFill>
                <a:latin typeface="Arial" panose="020B0604020202020204" pitchFamily="34" charset="0"/>
                <a:cs typeface="Arial" panose="020B0604020202020204" pitchFamily="34" charset="0"/>
              </a:rPr>
              <a:t>X</a:t>
            </a:r>
          </a:p>
        </p:txBody>
      </p:sp>
      <p:sp>
        <p:nvSpPr>
          <p:cNvPr id="5" name="Rectangle 4">
            <a:extLst>
              <a:ext uri="{FF2B5EF4-FFF2-40B4-BE49-F238E27FC236}">
                <a16:creationId xmlns:a16="http://schemas.microsoft.com/office/drawing/2014/main" id="{1A1266F0-02C9-B6F7-C96C-959278106D9E}"/>
              </a:ext>
            </a:extLst>
          </p:cNvPr>
          <p:cNvSpPr/>
          <p:nvPr/>
        </p:nvSpPr>
        <p:spPr>
          <a:xfrm>
            <a:off x="467788" y="1206945"/>
            <a:ext cx="2748621" cy="5424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OLD</a:t>
            </a:r>
          </a:p>
        </p:txBody>
      </p:sp>
      <p:sp>
        <p:nvSpPr>
          <p:cNvPr id="10" name="Rectangle 9">
            <a:extLst>
              <a:ext uri="{FF2B5EF4-FFF2-40B4-BE49-F238E27FC236}">
                <a16:creationId xmlns:a16="http://schemas.microsoft.com/office/drawing/2014/main" id="{464FD57F-A7B0-0AEA-447A-B9FF92E1C879}"/>
              </a:ext>
            </a:extLst>
          </p:cNvPr>
          <p:cNvSpPr/>
          <p:nvPr/>
        </p:nvSpPr>
        <p:spPr>
          <a:xfrm>
            <a:off x="5789248" y="1206945"/>
            <a:ext cx="2748619" cy="542441"/>
          </a:xfrm>
          <a:prstGeom prst="rect">
            <a:avLst/>
          </a:prstGeom>
          <a:solidFill>
            <a:srgbClr val="C99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NEW</a:t>
            </a:r>
          </a:p>
        </p:txBody>
      </p:sp>
      <p:sp>
        <p:nvSpPr>
          <p:cNvPr id="34" name="Rectangle 8">
            <a:extLst>
              <a:ext uri="{FF2B5EF4-FFF2-40B4-BE49-F238E27FC236}">
                <a16:creationId xmlns:a16="http://schemas.microsoft.com/office/drawing/2014/main" id="{92CAB4BC-D632-7172-0DC2-E660AF435DB8}"/>
              </a:ext>
            </a:extLst>
          </p:cNvPr>
          <p:cNvSpPr txBox="1">
            <a:spLocks noChangeArrowheads="1"/>
          </p:cNvSpPr>
          <p:nvPr/>
        </p:nvSpPr>
        <p:spPr bwMode="auto">
          <a:xfrm>
            <a:off x="314892" y="3179644"/>
            <a:ext cx="3031720" cy="457200"/>
          </a:xfrm>
          <a:prstGeom prst="rect">
            <a:avLst/>
          </a:prstGeom>
          <a:solidFill>
            <a:srgbClr val="C00000">
              <a:alpha val="99234"/>
            </a:srgb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454" tIns="45416" rIns="92454" bIns="45416" numCol="1" anchor="t" anchorCtr="0" compatLnSpc="1">
            <a:prstTxWarp prst="textNoShape">
              <a:avLst/>
            </a:prstTxWarp>
          </a:bodyPr>
          <a:lstStyle>
            <a:lvl1pPr marL="350757" indent="-350757" algn="l" defTabSz="934823"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charset="-128"/>
                <a:cs typeface="ＭＳ Ｐゴシック" charset="-128"/>
              </a:defRPr>
            </a:lvl1pPr>
            <a:lvl2pPr marL="760239" indent="-292033"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8130"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6335" indent="-233309"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453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635"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72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823"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919" indent="-234896" algn="l" defTabSz="934823"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a:lstStyle>
          <a:p>
            <a:pPr marL="0" indent="0" algn="ctr" defTabSz="913452">
              <a:lnSpc>
                <a:spcPts val="3000"/>
              </a:lnSpc>
              <a:buNone/>
            </a:pPr>
            <a:r>
              <a:rPr lang="en-US" sz="1800" dirty="0">
                <a:latin typeface="Arial" charset="0"/>
                <a:ea typeface="ＭＳ Ｐゴシック" charset="0"/>
                <a:cs typeface="ＭＳ Ｐゴシック" charset="0"/>
              </a:rPr>
              <a:t>No longer available in US</a:t>
            </a:r>
            <a:br>
              <a:rPr lang="en-US" sz="1800" dirty="0">
                <a:latin typeface="Arial" charset="0"/>
                <a:ea typeface="ＭＳ Ｐゴシック" charset="0"/>
                <a:cs typeface="ＭＳ Ｐゴシック" charset="0"/>
              </a:rPr>
            </a:br>
            <a:r>
              <a:rPr lang="en-US" sz="1800" dirty="0">
                <a:latin typeface="Arial" charset="0"/>
                <a:ea typeface="ＭＳ Ｐゴシック" charset="0"/>
                <a:cs typeface="ＭＳ Ｐゴシック" charset="0"/>
              </a:rPr>
              <a:t> </a:t>
            </a:r>
          </a:p>
        </p:txBody>
      </p:sp>
      <p:cxnSp>
        <p:nvCxnSpPr>
          <p:cNvPr id="20" name="Straight Connector 19">
            <a:extLst>
              <a:ext uri="{FF2B5EF4-FFF2-40B4-BE49-F238E27FC236}">
                <a16:creationId xmlns:a16="http://schemas.microsoft.com/office/drawing/2014/main" id="{31CFF2A0-838A-A2F5-F28A-91DB30BECA5E}"/>
              </a:ext>
            </a:extLst>
          </p:cNvPr>
          <p:cNvCxnSpPr>
            <a:cxnSpLocks/>
          </p:cNvCxnSpPr>
          <p:nvPr/>
        </p:nvCxnSpPr>
        <p:spPr>
          <a:xfrm flipH="1">
            <a:off x="3776351" y="1636262"/>
            <a:ext cx="520965" cy="259718"/>
          </a:xfrm>
          <a:prstGeom prst="line">
            <a:avLst/>
          </a:prstGeom>
          <a:ln w="31750">
            <a:gradFill>
              <a:gsLst>
                <a:gs pos="1000">
                  <a:schemeClr val="bg1">
                    <a:alpha val="11801"/>
                  </a:schemeClr>
                </a:gs>
                <a:gs pos="12000">
                  <a:schemeClr val="accent1">
                    <a:lumMod val="5000"/>
                    <a:lumOff val="95000"/>
                  </a:schemeClr>
                </a:gs>
                <a:gs pos="100000">
                  <a:srgbClr val="BFC105">
                    <a:alpha val="7816"/>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E599D162-56D3-64C4-717E-2215F8C84841}"/>
              </a:ext>
            </a:extLst>
          </p:cNvPr>
          <p:cNvSpPr>
            <a:spLocks noChangeAspect="1"/>
          </p:cNvSpPr>
          <p:nvPr/>
        </p:nvSpPr>
        <p:spPr bwMode="auto">
          <a:xfrm>
            <a:off x="7526611" y="3477094"/>
            <a:ext cx="777239" cy="582929"/>
          </a:xfrm>
          <a:prstGeom prst="ellipse">
            <a:avLst/>
          </a:prstGeom>
          <a:gradFill flip="none" rotWithShape="1">
            <a:gsLst>
              <a:gs pos="90000">
                <a:schemeClr val="accent6">
                  <a:lumMod val="75000"/>
                </a:schemeClr>
              </a:gs>
              <a:gs pos="0">
                <a:schemeClr val="accent6">
                  <a:lumMod val="40000"/>
                  <a:lumOff val="60000"/>
                  <a:alpha val="98643"/>
                </a:schemeClr>
              </a:gs>
            </a:gsLst>
            <a:path path="circle">
              <a:fillToRect l="50000" t="50000" r="50000" b="50000"/>
            </a:path>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pitchFamily="-108" charset="0"/>
            </a:endParaRPr>
          </a:p>
        </p:txBody>
      </p:sp>
      <p:sp>
        <p:nvSpPr>
          <p:cNvPr id="36" name="Oval 22">
            <a:extLst>
              <a:ext uri="{FF2B5EF4-FFF2-40B4-BE49-F238E27FC236}">
                <a16:creationId xmlns:a16="http://schemas.microsoft.com/office/drawing/2014/main" id="{93F96DB3-1476-DAE0-14BC-233B44757803}"/>
              </a:ext>
            </a:extLst>
          </p:cNvPr>
          <p:cNvSpPr>
            <a:spLocks noChangeAspect="1" noChangeArrowheads="1"/>
          </p:cNvSpPr>
          <p:nvPr/>
        </p:nvSpPr>
        <p:spPr bwMode="auto">
          <a:xfrm rot="20140380">
            <a:off x="7541559" y="3484174"/>
            <a:ext cx="475666" cy="335637"/>
          </a:xfrm>
          <a:prstGeom prst="ellipse">
            <a:avLst/>
          </a:prstGeom>
          <a:solidFill>
            <a:schemeClr val="bg1"/>
          </a:solidFill>
          <a:ln w="3175">
            <a:noFill/>
            <a:round/>
            <a:headEnd/>
            <a:tailEnd/>
          </a:ln>
          <a:effectLst>
            <a:softEdge rad="127000"/>
          </a:effectLst>
        </p:spPr>
        <p:txBody>
          <a:bodyPr wrap="none" anchor="ctr"/>
          <a:lstStyle/>
          <a:p>
            <a:endParaRPr lang="en-US" sz="3200"/>
          </a:p>
        </p:txBody>
      </p:sp>
    </p:spTree>
    <p:extLst>
      <p:ext uri="{BB962C8B-B14F-4D97-AF65-F5344CB8AC3E}">
        <p14:creationId xmlns:p14="http://schemas.microsoft.com/office/powerpoint/2010/main" val="1952518121"/>
      </p:ext>
    </p:extLst>
  </p:cSld>
  <p:clrMapOvr>
    <a:masterClrMapping/>
  </p:clrMapOvr>
  <p:transition spd="slow" advTm="19189"/>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65BB-B9C4-994B-ABF8-2CE128CBF29B}"/>
              </a:ext>
            </a:extLst>
          </p:cNvPr>
          <p:cNvSpPr>
            <a:spLocks noGrp="1"/>
          </p:cNvSpPr>
          <p:nvPr>
            <p:ph type="title"/>
          </p:nvPr>
        </p:nvSpPr>
        <p:spPr/>
        <p:txBody>
          <a:bodyPr>
            <a:normAutofit/>
          </a:bodyPr>
          <a:lstStyle/>
          <a:p>
            <a:r>
              <a:rPr lang="en-US" sz="1800" i="1" dirty="0"/>
              <a:t>HHS Opportunistic Infections Guidelines</a:t>
            </a:r>
            <a:br>
              <a:rPr lang="en-US" dirty="0"/>
            </a:br>
            <a:r>
              <a:rPr lang="en-US" dirty="0"/>
              <a:t>Recombinant Zoster Vaccine (RZV) in Persons with HIV</a:t>
            </a:r>
          </a:p>
        </p:txBody>
      </p:sp>
      <p:sp>
        <p:nvSpPr>
          <p:cNvPr id="3" name="Text Placeholder 2">
            <a:extLst>
              <a:ext uri="{FF2B5EF4-FFF2-40B4-BE49-F238E27FC236}">
                <a16:creationId xmlns:a16="http://schemas.microsoft.com/office/drawing/2014/main" id="{67C8549D-2FA6-1A4F-9156-8B3BF5AED8FB}"/>
              </a:ext>
            </a:extLst>
          </p:cNvPr>
          <p:cNvSpPr>
            <a:spLocks noGrp="1"/>
          </p:cNvSpPr>
          <p:nvPr>
            <p:ph type="body" sz="quarter" idx="14"/>
          </p:nvPr>
        </p:nvSpPr>
        <p:spPr/>
        <p:txBody>
          <a:bodyPr/>
          <a:lstStyle/>
          <a:p>
            <a:r>
              <a:rPr lang="en-US" dirty="0"/>
              <a:t>Source: Opportunistic Infections Guidelines. September 7, 2022.</a:t>
            </a:r>
          </a:p>
        </p:txBody>
      </p:sp>
      <p:grpSp>
        <p:nvGrpSpPr>
          <p:cNvPr id="15" name="Group 14">
            <a:extLst>
              <a:ext uri="{FF2B5EF4-FFF2-40B4-BE49-F238E27FC236}">
                <a16:creationId xmlns:a16="http://schemas.microsoft.com/office/drawing/2014/main" id="{A75387AE-F895-3A45-BFBE-FFB05AB92F8D}"/>
              </a:ext>
            </a:extLst>
          </p:cNvPr>
          <p:cNvGrpSpPr/>
          <p:nvPr/>
        </p:nvGrpSpPr>
        <p:grpSpPr>
          <a:xfrm>
            <a:off x="491836" y="1052945"/>
            <a:ext cx="8139546" cy="3726873"/>
            <a:chOff x="491836" y="1052945"/>
            <a:chExt cx="8139546" cy="3726873"/>
          </a:xfrm>
        </p:grpSpPr>
        <p:sp>
          <p:nvSpPr>
            <p:cNvPr id="7" name="Rectangle 6">
              <a:extLst>
                <a:ext uri="{FF2B5EF4-FFF2-40B4-BE49-F238E27FC236}">
                  <a16:creationId xmlns:a16="http://schemas.microsoft.com/office/drawing/2014/main" id="{ABCE48CA-F190-BC0B-9A2D-9109F4468D1F}"/>
                </a:ext>
              </a:extLst>
            </p:cNvPr>
            <p:cNvSpPr/>
            <p:nvPr/>
          </p:nvSpPr>
          <p:spPr>
            <a:xfrm>
              <a:off x="491836" y="1052945"/>
              <a:ext cx="8139546" cy="3726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4B0CEE5-E978-9886-0E2C-CEB32A9B5149}"/>
                </a:ext>
              </a:extLst>
            </p:cNvPr>
            <p:cNvGrpSpPr/>
            <p:nvPr/>
          </p:nvGrpSpPr>
          <p:grpSpPr>
            <a:xfrm>
              <a:off x="1036495" y="1374178"/>
              <a:ext cx="7083957" cy="2223002"/>
              <a:chOff x="1036495" y="1374178"/>
              <a:chExt cx="7083957" cy="2223002"/>
            </a:xfrm>
          </p:grpSpPr>
          <p:sp>
            <p:nvSpPr>
              <p:cNvPr id="6" name="TextBox 5">
                <a:extLst>
                  <a:ext uri="{FF2B5EF4-FFF2-40B4-BE49-F238E27FC236}">
                    <a16:creationId xmlns:a16="http://schemas.microsoft.com/office/drawing/2014/main" id="{74D79F7F-B41E-CA49-ABB2-17FFE203B9EC}"/>
                  </a:ext>
                </a:extLst>
              </p:cNvPr>
              <p:cNvSpPr txBox="1"/>
              <p:nvPr/>
            </p:nvSpPr>
            <p:spPr>
              <a:xfrm>
                <a:off x="1043423" y="3258626"/>
                <a:ext cx="7077029" cy="338554"/>
              </a:xfrm>
              <a:prstGeom prst="rect">
                <a:avLst/>
              </a:prstGeom>
              <a:solidFill>
                <a:srgbClr val="C99700">
                  <a:alpha val="44559"/>
                </a:srgbClr>
              </a:solidFill>
              <a:ln>
                <a:noFill/>
              </a:ln>
              <a:effectLst/>
            </p:spPr>
            <p:txBody>
              <a:bodyPr wrap="square" rtlCol="0" anchor="ctr">
                <a:spAutoFit/>
              </a:bodyPr>
              <a:lstStyle/>
              <a:p>
                <a:pPr algn="ctr"/>
                <a:r>
                  <a:rPr lang="en-US" sz="1600" dirty="0">
                    <a:latin typeface="Arial"/>
                    <a:cs typeface="Arial"/>
                  </a:rPr>
                  <a:t>Give 2 Doses to Persons with HIV Age ≥18 Years </a:t>
                </a:r>
                <a:r>
                  <a:rPr lang="en-US" sz="1600" b="1" dirty="0">
                    <a:latin typeface="Arial"/>
                    <a:cs typeface="Arial"/>
                  </a:rPr>
                  <a:t>(AIII)</a:t>
                </a:r>
                <a:endParaRPr lang="en-US" sz="1600" dirty="0">
                  <a:latin typeface="Arial"/>
                  <a:cs typeface="Arial"/>
                </a:endParaRPr>
              </a:p>
            </p:txBody>
          </p:sp>
          <p:cxnSp>
            <p:nvCxnSpPr>
              <p:cNvPr id="5" name="Straight Arrow Connector 4">
                <a:extLst>
                  <a:ext uri="{FF2B5EF4-FFF2-40B4-BE49-F238E27FC236}">
                    <a16:creationId xmlns:a16="http://schemas.microsoft.com/office/drawing/2014/main" id="{27C20964-FB78-C7C9-781A-3E3A9BDC2B62}"/>
                  </a:ext>
                </a:extLst>
              </p:cNvPr>
              <p:cNvCxnSpPr>
                <a:cxnSpLocks/>
              </p:cNvCxnSpPr>
              <p:nvPr/>
            </p:nvCxnSpPr>
            <p:spPr>
              <a:xfrm>
                <a:off x="2767053" y="2617470"/>
                <a:ext cx="3612964" cy="0"/>
              </a:xfrm>
              <a:prstGeom prst="straightConnector1">
                <a:avLst/>
              </a:prstGeom>
              <a:ln w="19050">
                <a:solidFill>
                  <a:schemeClr val="tx1"/>
                </a:solidFill>
                <a:tailEnd type="arrow" w="med" len="sm"/>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810E3CA-7F39-417E-3D3B-01C5EDEF042A}"/>
                  </a:ext>
                </a:extLst>
              </p:cNvPr>
              <p:cNvSpPr txBox="1"/>
              <p:nvPr/>
            </p:nvSpPr>
            <p:spPr>
              <a:xfrm>
                <a:off x="3664490" y="2200410"/>
                <a:ext cx="1834890" cy="369332"/>
              </a:xfrm>
              <a:prstGeom prst="rect">
                <a:avLst/>
              </a:prstGeom>
              <a:noFill/>
              <a:effectLst/>
            </p:spPr>
            <p:txBody>
              <a:bodyPr wrap="square" rtlCol="0">
                <a:spAutoFit/>
              </a:bodyPr>
              <a:lstStyle/>
              <a:p>
                <a:pPr algn="ctr"/>
                <a:r>
                  <a:rPr lang="en-US" sz="1800" dirty="0">
                    <a:solidFill>
                      <a:srgbClr val="000000"/>
                    </a:solidFill>
                    <a:latin typeface="Arial" panose="020B0604020202020204" pitchFamily="34" charset="0"/>
                    <a:cs typeface="Arial" panose="020B0604020202020204" pitchFamily="34" charset="0"/>
                  </a:rPr>
                  <a:t>2 to 6 months</a:t>
                </a:r>
              </a:p>
            </p:txBody>
          </p:sp>
          <p:sp>
            <p:nvSpPr>
              <p:cNvPr id="9" name="Rectangle 8">
                <a:extLst>
                  <a:ext uri="{FF2B5EF4-FFF2-40B4-BE49-F238E27FC236}">
                    <a16:creationId xmlns:a16="http://schemas.microsoft.com/office/drawing/2014/main" id="{4672A98E-A8B8-757A-D1FE-2930897EE130}"/>
                  </a:ext>
                </a:extLst>
              </p:cNvPr>
              <p:cNvSpPr/>
              <p:nvPr/>
            </p:nvSpPr>
            <p:spPr>
              <a:xfrm>
                <a:off x="1036495" y="1374178"/>
                <a:ext cx="7077029" cy="548640"/>
              </a:xfrm>
              <a:prstGeom prst="rect">
                <a:avLst/>
              </a:prstGeom>
              <a:solidFill>
                <a:srgbClr val="C99700">
                  <a:alpha val="31000"/>
                </a:srgbClr>
              </a:solidFill>
              <a:ln>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pPr>
                  <a:lnSpc>
                    <a:spcPts val="1800"/>
                  </a:lnSpc>
                  <a:spcBef>
                    <a:spcPts val="1500"/>
                  </a:spcBef>
                </a:pPr>
                <a:r>
                  <a:rPr lang="en-US" sz="1600" b="1" dirty="0">
                    <a:solidFill>
                      <a:schemeClr val="tx1"/>
                    </a:solidFill>
                    <a:latin typeface="Arial" panose="020B0604020202020204" pitchFamily="34" charset="0"/>
                    <a:cs typeface="Arial" panose="020B0604020202020204" pitchFamily="34" charset="0"/>
                  </a:rPr>
                  <a:t>Zoster Vaccine in Persons with HIV</a:t>
                </a:r>
              </a:p>
            </p:txBody>
          </p:sp>
          <p:sp>
            <p:nvSpPr>
              <p:cNvPr id="10" name="Rounded Rectangle 9">
                <a:extLst>
                  <a:ext uri="{FF2B5EF4-FFF2-40B4-BE49-F238E27FC236}">
                    <a16:creationId xmlns:a16="http://schemas.microsoft.com/office/drawing/2014/main" id="{87015666-0187-BC4F-C7E3-74632881700E}"/>
                  </a:ext>
                </a:extLst>
              </p:cNvPr>
              <p:cNvSpPr/>
              <p:nvPr/>
            </p:nvSpPr>
            <p:spPr>
              <a:xfrm>
                <a:off x="1071131" y="2234542"/>
                <a:ext cx="1682068" cy="776805"/>
              </a:xfrm>
              <a:prstGeom prst="roundRect">
                <a:avLst/>
              </a:prstGeom>
              <a:gradFill>
                <a:gsLst>
                  <a:gs pos="0">
                    <a:srgbClr val="856301"/>
                  </a:gs>
                  <a:gs pos="80000">
                    <a:srgbClr val="B58800"/>
                  </a:gs>
                  <a:gs pos="100000">
                    <a:srgbClr val="967100"/>
                  </a:gs>
                </a:gsLst>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RZV</a:t>
                </a:r>
              </a:p>
            </p:txBody>
          </p:sp>
          <p:sp>
            <p:nvSpPr>
              <p:cNvPr id="13" name="Rounded Rectangle 12">
                <a:extLst>
                  <a:ext uri="{FF2B5EF4-FFF2-40B4-BE49-F238E27FC236}">
                    <a16:creationId xmlns:a16="http://schemas.microsoft.com/office/drawing/2014/main" id="{49F21E87-3EE4-F0BE-EBBA-D54540E8FBCC}"/>
                  </a:ext>
                </a:extLst>
              </p:cNvPr>
              <p:cNvSpPr/>
              <p:nvPr/>
            </p:nvSpPr>
            <p:spPr>
              <a:xfrm>
                <a:off x="6438381" y="2234542"/>
                <a:ext cx="1682068" cy="776805"/>
              </a:xfrm>
              <a:prstGeom prst="roundRect">
                <a:avLst/>
              </a:prstGeom>
              <a:gradFill>
                <a:gsLst>
                  <a:gs pos="0">
                    <a:srgbClr val="856301"/>
                  </a:gs>
                  <a:gs pos="80000">
                    <a:srgbClr val="B58800"/>
                  </a:gs>
                  <a:gs pos="100000">
                    <a:srgbClr val="967100"/>
                  </a:gs>
                </a:gsLst>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RZV</a:t>
                </a:r>
              </a:p>
            </p:txBody>
          </p:sp>
        </p:grpSp>
      </p:grpSp>
      <p:sp>
        <p:nvSpPr>
          <p:cNvPr id="12" name="Rounded Rectangle 11">
            <a:extLst>
              <a:ext uri="{FF2B5EF4-FFF2-40B4-BE49-F238E27FC236}">
                <a16:creationId xmlns:a16="http://schemas.microsoft.com/office/drawing/2014/main" id="{C1013962-97A2-715E-FDC4-67860BBFF598}"/>
              </a:ext>
            </a:extLst>
          </p:cNvPr>
          <p:cNvSpPr/>
          <p:nvPr/>
        </p:nvSpPr>
        <p:spPr>
          <a:xfrm>
            <a:off x="7764651" y="89379"/>
            <a:ext cx="1255363" cy="369053"/>
          </a:xfrm>
          <a:prstGeom prst="roundRect">
            <a:avLst/>
          </a:prstGeom>
          <a:solidFill>
            <a:srgbClr val="00A2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2838870980"/>
      </p:ext>
    </p:extLst>
  </p:cSld>
  <p:clrMapOvr>
    <a:masterClrMapping/>
  </p:clrMapOvr>
  <p:transition spd="slow" advTm="37856"/>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65BB-B9C4-994B-ABF8-2CE128CBF29B}"/>
              </a:ext>
            </a:extLst>
          </p:cNvPr>
          <p:cNvSpPr>
            <a:spLocks noGrp="1"/>
          </p:cNvSpPr>
          <p:nvPr>
            <p:ph type="title"/>
          </p:nvPr>
        </p:nvSpPr>
        <p:spPr/>
        <p:txBody>
          <a:bodyPr>
            <a:normAutofit/>
          </a:bodyPr>
          <a:lstStyle/>
          <a:p>
            <a:r>
              <a:rPr lang="en-US" sz="1800" i="1" dirty="0"/>
              <a:t>HHS Opportunistic Infections Guidelines</a:t>
            </a:r>
            <a:br>
              <a:rPr lang="en-US" dirty="0"/>
            </a:br>
            <a:r>
              <a:rPr lang="en-US" dirty="0"/>
              <a:t>Recombinant Zoster Vaccine (RZV) in Persons with HIV</a:t>
            </a:r>
          </a:p>
        </p:txBody>
      </p:sp>
      <p:sp>
        <p:nvSpPr>
          <p:cNvPr id="3" name="Text Placeholder 2">
            <a:extLst>
              <a:ext uri="{FF2B5EF4-FFF2-40B4-BE49-F238E27FC236}">
                <a16:creationId xmlns:a16="http://schemas.microsoft.com/office/drawing/2014/main" id="{67C8549D-2FA6-1A4F-9156-8B3BF5AED8FB}"/>
              </a:ext>
            </a:extLst>
          </p:cNvPr>
          <p:cNvSpPr>
            <a:spLocks noGrp="1"/>
          </p:cNvSpPr>
          <p:nvPr>
            <p:ph type="body" sz="quarter" idx="14"/>
          </p:nvPr>
        </p:nvSpPr>
        <p:spPr/>
        <p:txBody>
          <a:bodyPr/>
          <a:lstStyle/>
          <a:p>
            <a:r>
              <a:rPr lang="en-US" dirty="0"/>
              <a:t>Source: Opportunistic Infections Guidelines. September 7, 2022.</a:t>
            </a:r>
          </a:p>
        </p:txBody>
      </p:sp>
      <p:grpSp>
        <p:nvGrpSpPr>
          <p:cNvPr id="15" name="Group 14">
            <a:extLst>
              <a:ext uri="{FF2B5EF4-FFF2-40B4-BE49-F238E27FC236}">
                <a16:creationId xmlns:a16="http://schemas.microsoft.com/office/drawing/2014/main" id="{A75387AE-F895-3A45-BFBE-FFB05AB92F8D}"/>
              </a:ext>
            </a:extLst>
          </p:cNvPr>
          <p:cNvGrpSpPr/>
          <p:nvPr/>
        </p:nvGrpSpPr>
        <p:grpSpPr>
          <a:xfrm>
            <a:off x="491836" y="1052945"/>
            <a:ext cx="8139546" cy="3726873"/>
            <a:chOff x="491836" y="1052945"/>
            <a:chExt cx="8139546" cy="3726873"/>
          </a:xfrm>
        </p:grpSpPr>
        <p:sp>
          <p:nvSpPr>
            <p:cNvPr id="7" name="Rectangle 6">
              <a:extLst>
                <a:ext uri="{FF2B5EF4-FFF2-40B4-BE49-F238E27FC236}">
                  <a16:creationId xmlns:a16="http://schemas.microsoft.com/office/drawing/2014/main" id="{ABCE48CA-F190-BC0B-9A2D-9109F4468D1F}"/>
                </a:ext>
              </a:extLst>
            </p:cNvPr>
            <p:cNvSpPr/>
            <p:nvPr/>
          </p:nvSpPr>
          <p:spPr>
            <a:xfrm>
              <a:off x="491836" y="1052945"/>
              <a:ext cx="8139546" cy="3726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4B0CEE5-E978-9886-0E2C-CEB32A9B5149}"/>
                </a:ext>
              </a:extLst>
            </p:cNvPr>
            <p:cNvGrpSpPr/>
            <p:nvPr/>
          </p:nvGrpSpPr>
          <p:grpSpPr>
            <a:xfrm>
              <a:off x="1036495" y="1374178"/>
              <a:ext cx="7083957" cy="3056908"/>
              <a:chOff x="1036495" y="1374178"/>
              <a:chExt cx="7083957" cy="3056908"/>
            </a:xfrm>
          </p:grpSpPr>
          <p:sp>
            <p:nvSpPr>
              <p:cNvPr id="6" name="TextBox 5">
                <a:extLst>
                  <a:ext uri="{FF2B5EF4-FFF2-40B4-BE49-F238E27FC236}">
                    <a16:creationId xmlns:a16="http://schemas.microsoft.com/office/drawing/2014/main" id="{74D79F7F-B41E-CA49-ABB2-17FFE203B9EC}"/>
                  </a:ext>
                </a:extLst>
              </p:cNvPr>
              <p:cNvSpPr txBox="1"/>
              <p:nvPr/>
            </p:nvSpPr>
            <p:spPr>
              <a:xfrm>
                <a:off x="1043423" y="3258626"/>
                <a:ext cx="7077029" cy="338554"/>
              </a:xfrm>
              <a:prstGeom prst="rect">
                <a:avLst/>
              </a:prstGeom>
              <a:solidFill>
                <a:srgbClr val="C99700">
                  <a:alpha val="44559"/>
                </a:srgbClr>
              </a:solidFill>
              <a:ln>
                <a:noFill/>
              </a:ln>
              <a:effectLst/>
            </p:spPr>
            <p:txBody>
              <a:bodyPr wrap="square" rtlCol="0" anchor="ctr">
                <a:spAutoFit/>
              </a:bodyPr>
              <a:lstStyle/>
              <a:p>
                <a:pPr algn="ctr"/>
                <a:r>
                  <a:rPr lang="en-US" sz="1600" dirty="0">
                    <a:latin typeface="Arial"/>
                    <a:cs typeface="Arial"/>
                  </a:rPr>
                  <a:t>Give 2 Doses to Persons with HIV Age ≥18 Years </a:t>
                </a:r>
                <a:r>
                  <a:rPr lang="en-US" sz="1600" b="1" dirty="0">
                    <a:latin typeface="Arial"/>
                    <a:cs typeface="Arial"/>
                  </a:rPr>
                  <a:t>(AIII)</a:t>
                </a:r>
                <a:endParaRPr lang="en-US" sz="1600" dirty="0">
                  <a:latin typeface="Arial"/>
                  <a:cs typeface="Arial"/>
                </a:endParaRPr>
              </a:p>
            </p:txBody>
          </p:sp>
          <p:cxnSp>
            <p:nvCxnSpPr>
              <p:cNvPr id="5" name="Straight Arrow Connector 4">
                <a:extLst>
                  <a:ext uri="{FF2B5EF4-FFF2-40B4-BE49-F238E27FC236}">
                    <a16:creationId xmlns:a16="http://schemas.microsoft.com/office/drawing/2014/main" id="{27C20964-FB78-C7C9-781A-3E3A9BDC2B62}"/>
                  </a:ext>
                </a:extLst>
              </p:cNvPr>
              <p:cNvCxnSpPr>
                <a:cxnSpLocks/>
              </p:cNvCxnSpPr>
              <p:nvPr/>
            </p:nvCxnSpPr>
            <p:spPr>
              <a:xfrm>
                <a:off x="2767053" y="2617470"/>
                <a:ext cx="3612964" cy="0"/>
              </a:xfrm>
              <a:prstGeom prst="straightConnector1">
                <a:avLst/>
              </a:prstGeom>
              <a:ln w="19050">
                <a:solidFill>
                  <a:schemeClr val="tx1"/>
                </a:solidFill>
                <a:tailEnd type="arrow" w="med" len="sm"/>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810E3CA-7F39-417E-3D3B-01C5EDEF042A}"/>
                  </a:ext>
                </a:extLst>
              </p:cNvPr>
              <p:cNvSpPr txBox="1"/>
              <p:nvPr/>
            </p:nvSpPr>
            <p:spPr>
              <a:xfrm>
                <a:off x="3664490" y="2200410"/>
                <a:ext cx="1834890" cy="369332"/>
              </a:xfrm>
              <a:prstGeom prst="rect">
                <a:avLst/>
              </a:prstGeom>
              <a:noFill/>
              <a:effectLst/>
            </p:spPr>
            <p:txBody>
              <a:bodyPr wrap="square" rtlCol="0">
                <a:spAutoFit/>
              </a:bodyPr>
              <a:lstStyle/>
              <a:p>
                <a:pPr algn="ctr"/>
                <a:r>
                  <a:rPr lang="en-US" sz="1800" dirty="0">
                    <a:solidFill>
                      <a:srgbClr val="000000"/>
                    </a:solidFill>
                    <a:latin typeface="Arial" panose="020B0604020202020204" pitchFamily="34" charset="0"/>
                    <a:cs typeface="Arial" panose="020B0604020202020204" pitchFamily="34" charset="0"/>
                  </a:rPr>
                  <a:t>2 to 6 months</a:t>
                </a:r>
              </a:p>
            </p:txBody>
          </p:sp>
          <p:sp>
            <p:nvSpPr>
              <p:cNvPr id="9" name="Rectangle 8">
                <a:extLst>
                  <a:ext uri="{FF2B5EF4-FFF2-40B4-BE49-F238E27FC236}">
                    <a16:creationId xmlns:a16="http://schemas.microsoft.com/office/drawing/2014/main" id="{4672A98E-A8B8-757A-D1FE-2930897EE130}"/>
                  </a:ext>
                </a:extLst>
              </p:cNvPr>
              <p:cNvSpPr/>
              <p:nvPr/>
            </p:nvSpPr>
            <p:spPr>
              <a:xfrm>
                <a:off x="1036495" y="1374178"/>
                <a:ext cx="7077029" cy="548640"/>
              </a:xfrm>
              <a:prstGeom prst="rect">
                <a:avLst/>
              </a:prstGeom>
              <a:solidFill>
                <a:srgbClr val="C99700">
                  <a:alpha val="31000"/>
                </a:srgbClr>
              </a:solidFill>
              <a:ln>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pPr>
                  <a:lnSpc>
                    <a:spcPts val="1800"/>
                  </a:lnSpc>
                  <a:spcBef>
                    <a:spcPts val="1500"/>
                  </a:spcBef>
                </a:pPr>
                <a:r>
                  <a:rPr lang="en-US" sz="1600" b="1" dirty="0">
                    <a:solidFill>
                      <a:schemeClr val="tx1"/>
                    </a:solidFill>
                    <a:latin typeface="Arial" panose="020B0604020202020204" pitchFamily="34" charset="0"/>
                    <a:cs typeface="Arial" panose="020B0604020202020204" pitchFamily="34" charset="0"/>
                  </a:rPr>
                  <a:t>Zoster Vaccine in Persons with HIV</a:t>
                </a:r>
              </a:p>
            </p:txBody>
          </p:sp>
          <p:sp>
            <p:nvSpPr>
              <p:cNvPr id="10" name="Rounded Rectangle 9">
                <a:extLst>
                  <a:ext uri="{FF2B5EF4-FFF2-40B4-BE49-F238E27FC236}">
                    <a16:creationId xmlns:a16="http://schemas.microsoft.com/office/drawing/2014/main" id="{87015666-0187-BC4F-C7E3-74632881700E}"/>
                  </a:ext>
                </a:extLst>
              </p:cNvPr>
              <p:cNvSpPr/>
              <p:nvPr/>
            </p:nvSpPr>
            <p:spPr>
              <a:xfrm>
                <a:off x="1071131" y="2234542"/>
                <a:ext cx="1682068" cy="776805"/>
              </a:xfrm>
              <a:prstGeom prst="roundRect">
                <a:avLst/>
              </a:prstGeom>
              <a:gradFill>
                <a:gsLst>
                  <a:gs pos="0">
                    <a:srgbClr val="856301"/>
                  </a:gs>
                  <a:gs pos="80000">
                    <a:srgbClr val="B58800"/>
                  </a:gs>
                  <a:gs pos="100000">
                    <a:srgbClr val="967100"/>
                  </a:gs>
                </a:gsLst>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RZV</a:t>
                </a:r>
              </a:p>
            </p:txBody>
          </p:sp>
          <p:sp>
            <p:nvSpPr>
              <p:cNvPr id="13" name="Rounded Rectangle 12">
                <a:extLst>
                  <a:ext uri="{FF2B5EF4-FFF2-40B4-BE49-F238E27FC236}">
                    <a16:creationId xmlns:a16="http://schemas.microsoft.com/office/drawing/2014/main" id="{49F21E87-3EE4-F0BE-EBBA-D54540E8FBCC}"/>
                  </a:ext>
                </a:extLst>
              </p:cNvPr>
              <p:cNvSpPr/>
              <p:nvPr/>
            </p:nvSpPr>
            <p:spPr>
              <a:xfrm>
                <a:off x="6438381" y="2234542"/>
                <a:ext cx="1682068" cy="776805"/>
              </a:xfrm>
              <a:prstGeom prst="roundRect">
                <a:avLst/>
              </a:prstGeom>
              <a:gradFill>
                <a:gsLst>
                  <a:gs pos="0">
                    <a:srgbClr val="856301"/>
                  </a:gs>
                  <a:gs pos="80000">
                    <a:srgbClr val="B58800"/>
                  </a:gs>
                  <a:gs pos="100000">
                    <a:srgbClr val="967100"/>
                  </a:gs>
                </a:gsLst>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RZV</a:t>
                </a:r>
              </a:p>
            </p:txBody>
          </p:sp>
          <p:sp>
            <p:nvSpPr>
              <p:cNvPr id="14" name="TextBox 13">
                <a:extLst>
                  <a:ext uri="{FF2B5EF4-FFF2-40B4-BE49-F238E27FC236}">
                    <a16:creationId xmlns:a16="http://schemas.microsoft.com/office/drawing/2014/main" id="{1BE48FFA-C9B6-EA33-DC79-CC8127B91CEA}"/>
                  </a:ext>
                </a:extLst>
              </p:cNvPr>
              <p:cNvSpPr txBox="1"/>
              <p:nvPr/>
            </p:nvSpPr>
            <p:spPr>
              <a:xfrm>
                <a:off x="1043423" y="3784755"/>
                <a:ext cx="7077029" cy="646331"/>
              </a:xfrm>
              <a:prstGeom prst="rect">
                <a:avLst/>
              </a:prstGeom>
              <a:solidFill>
                <a:schemeClr val="bg1">
                  <a:lumMod val="85000"/>
                  <a:alpha val="44559"/>
                </a:schemeClr>
              </a:solidFill>
              <a:ln>
                <a:noFill/>
              </a:ln>
              <a:effectLst/>
            </p:spPr>
            <p:txBody>
              <a:bodyPr wrap="square" rtlCol="0" anchor="ctr">
                <a:spAutoFit/>
              </a:bodyPr>
              <a:lstStyle/>
              <a:p>
                <a:r>
                  <a:rPr lang="en-US" sz="1200" dirty="0">
                    <a:latin typeface="Arial"/>
                    <a:cs typeface="Arial"/>
                  </a:rPr>
                  <a:t>There are no CD4 restrictions for giving RZV but consider delaying vaccination until the patient is virologically suppressed on ART (CIII) or until the CD4 count &gt;200 cells/mm</a:t>
                </a:r>
                <a:r>
                  <a:rPr lang="en-US" sz="1200" baseline="30000" dirty="0">
                    <a:latin typeface="Arial"/>
                    <a:cs typeface="Arial"/>
                  </a:rPr>
                  <a:t>3</a:t>
                </a:r>
                <a:r>
                  <a:rPr lang="en-US" sz="1200" dirty="0">
                    <a:latin typeface="Arial"/>
                    <a:cs typeface="Arial"/>
                  </a:rPr>
                  <a:t> to ensure a robust vaccine response (CIII).</a:t>
                </a:r>
              </a:p>
            </p:txBody>
          </p:sp>
        </p:grpSp>
      </p:grpSp>
      <p:sp>
        <p:nvSpPr>
          <p:cNvPr id="12" name="Rounded Rectangle 11">
            <a:extLst>
              <a:ext uri="{FF2B5EF4-FFF2-40B4-BE49-F238E27FC236}">
                <a16:creationId xmlns:a16="http://schemas.microsoft.com/office/drawing/2014/main" id="{C1013962-97A2-715E-FDC4-67860BBFF598}"/>
              </a:ext>
            </a:extLst>
          </p:cNvPr>
          <p:cNvSpPr/>
          <p:nvPr/>
        </p:nvSpPr>
        <p:spPr>
          <a:xfrm>
            <a:off x="7764651" y="89379"/>
            <a:ext cx="1255363" cy="369053"/>
          </a:xfrm>
          <a:prstGeom prst="roundRect">
            <a:avLst/>
          </a:prstGeom>
          <a:solidFill>
            <a:srgbClr val="00A2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1789802573"/>
      </p:ext>
    </p:extLst>
  </p:cSld>
  <p:clrMapOvr>
    <a:masterClrMapping/>
  </p:clrMapOvr>
  <p:transition spd="slow" advTm="49354"/>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r>
              <a:rPr lang="en-US" sz="2000" dirty="0"/>
              <a:t>Should you give zoster vaccine if a person has shingles?</a:t>
            </a:r>
          </a:p>
        </p:txBody>
      </p:sp>
    </p:spTree>
    <p:extLst>
      <p:ext uri="{BB962C8B-B14F-4D97-AF65-F5344CB8AC3E}">
        <p14:creationId xmlns:p14="http://schemas.microsoft.com/office/powerpoint/2010/main" val="1301501506"/>
      </p:ext>
    </p:extLst>
  </p:cSld>
  <p:clrMapOvr>
    <a:masterClrMapping/>
  </p:clrMapOvr>
  <p:transition spd="slow" advTm="10816"/>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65BB-B9C4-994B-ABF8-2CE128CBF29B}"/>
              </a:ext>
            </a:extLst>
          </p:cNvPr>
          <p:cNvSpPr>
            <a:spLocks noGrp="1"/>
          </p:cNvSpPr>
          <p:nvPr>
            <p:ph type="title"/>
          </p:nvPr>
        </p:nvSpPr>
        <p:spPr/>
        <p:txBody>
          <a:bodyPr>
            <a:normAutofit/>
          </a:bodyPr>
          <a:lstStyle/>
          <a:p>
            <a:r>
              <a:rPr lang="en-US" sz="1800" i="1" dirty="0"/>
              <a:t>HHS Opportunistic Infections Guidelines</a:t>
            </a:r>
            <a:br>
              <a:rPr lang="en-US" dirty="0"/>
            </a:br>
            <a:r>
              <a:rPr lang="en-US" dirty="0"/>
              <a:t>Recombinant Zoster Vaccine (RZV) in Persons with HIV</a:t>
            </a:r>
          </a:p>
        </p:txBody>
      </p:sp>
      <p:sp>
        <p:nvSpPr>
          <p:cNvPr id="3" name="Text Placeholder 2">
            <a:extLst>
              <a:ext uri="{FF2B5EF4-FFF2-40B4-BE49-F238E27FC236}">
                <a16:creationId xmlns:a16="http://schemas.microsoft.com/office/drawing/2014/main" id="{67C8549D-2FA6-1A4F-9156-8B3BF5AED8FB}"/>
              </a:ext>
            </a:extLst>
          </p:cNvPr>
          <p:cNvSpPr>
            <a:spLocks noGrp="1"/>
          </p:cNvSpPr>
          <p:nvPr>
            <p:ph type="body" sz="quarter" idx="14"/>
          </p:nvPr>
        </p:nvSpPr>
        <p:spPr/>
        <p:txBody>
          <a:bodyPr/>
          <a:lstStyle/>
          <a:p>
            <a:r>
              <a:rPr lang="en-US" dirty="0"/>
              <a:t>Photographs from David H. Spach, MD</a:t>
            </a:r>
          </a:p>
        </p:txBody>
      </p:sp>
      <p:sp>
        <p:nvSpPr>
          <p:cNvPr id="7" name="Rectangle 6">
            <a:extLst>
              <a:ext uri="{FF2B5EF4-FFF2-40B4-BE49-F238E27FC236}">
                <a16:creationId xmlns:a16="http://schemas.microsoft.com/office/drawing/2014/main" id="{ABCE48CA-F190-BC0B-9A2D-9109F4468D1F}"/>
              </a:ext>
            </a:extLst>
          </p:cNvPr>
          <p:cNvSpPr/>
          <p:nvPr/>
        </p:nvSpPr>
        <p:spPr>
          <a:xfrm>
            <a:off x="134320" y="1423851"/>
            <a:ext cx="8826800" cy="3055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BD27CDC-2196-0F5E-FDC7-52145A353753}"/>
              </a:ext>
            </a:extLst>
          </p:cNvPr>
          <p:cNvSpPr txBox="1"/>
          <p:nvPr/>
        </p:nvSpPr>
        <p:spPr>
          <a:xfrm>
            <a:off x="448926" y="3648969"/>
            <a:ext cx="8418345" cy="369332"/>
          </a:xfrm>
          <a:prstGeom prst="rect">
            <a:avLst/>
          </a:prstGeom>
          <a:solidFill>
            <a:schemeClr val="bg1">
              <a:lumMod val="95000"/>
            </a:schemeClr>
          </a:solidFill>
        </p:spPr>
        <p:txBody>
          <a:bodyPr wrap="square" anchor="ctr">
            <a:spAutoFit/>
          </a:bodyPr>
          <a:lstStyle/>
          <a:p>
            <a:r>
              <a:rPr lang="en-US" sz="1800" dirty="0">
                <a:latin typeface="Arial" panose="020B0604020202020204" pitchFamily="34" charset="0"/>
                <a:cs typeface="Arial" panose="020B0604020202020204" pitchFamily="34" charset="0"/>
              </a:rPr>
              <a:t>“Do not give RZV (</a:t>
            </a:r>
            <a:r>
              <a:rPr lang="en-US" sz="1800" i="1" dirty="0">
                <a:latin typeface="Arial" panose="020B0604020202020204" pitchFamily="34" charset="0"/>
                <a:cs typeface="Arial" panose="020B0604020202020204" pitchFamily="34" charset="0"/>
              </a:rPr>
              <a:t>Shingrix</a:t>
            </a:r>
            <a:r>
              <a:rPr lang="en-US" sz="1800" dirty="0">
                <a:latin typeface="Arial" panose="020B0604020202020204" pitchFamily="34" charset="0"/>
                <a:cs typeface="Arial" panose="020B0604020202020204" pitchFamily="34" charset="0"/>
              </a:rPr>
              <a:t>) during an acute episode of herpes zoster” (</a:t>
            </a:r>
            <a:r>
              <a:rPr lang="en-US" sz="1800" b="1" dirty="0">
                <a:latin typeface="Arial" panose="020B0604020202020204" pitchFamily="34" charset="0"/>
                <a:cs typeface="Arial" panose="020B0604020202020204" pitchFamily="34" charset="0"/>
              </a:rPr>
              <a:t>AIII</a:t>
            </a:r>
            <a:r>
              <a:rPr lang="en-US" sz="18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7A081785-35AB-228C-2BE1-5110590683E3}"/>
              </a:ext>
            </a:extLst>
          </p:cNvPr>
          <p:cNvPicPr>
            <a:picLocks noChangeAspect="1"/>
          </p:cNvPicPr>
          <p:nvPr/>
        </p:nvPicPr>
        <p:blipFill>
          <a:blip r:embed="rId2"/>
          <a:stretch>
            <a:fillRect/>
          </a:stretch>
        </p:blipFill>
        <p:spPr>
          <a:xfrm>
            <a:off x="364703" y="1091243"/>
            <a:ext cx="2668249" cy="2130525"/>
          </a:xfrm>
          <a:prstGeom prst="rect">
            <a:avLst/>
          </a:prstGeom>
        </p:spPr>
      </p:pic>
      <p:pic>
        <p:nvPicPr>
          <p:cNvPr id="25" name="Picture 24">
            <a:extLst>
              <a:ext uri="{FF2B5EF4-FFF2-40B4-BE49-F238E27FC236}">
                <a16:creationId xmlns:a16="http://schemas.microsoft.com/office/drawing/2014/main" id="{D716BEE3-586B-0A54-7AF9-9A4D7E8400BD}"/>
              </a:ext>
            </a:extLst>
          </p:cNvPr>
          <p:cNvPicPr>
            <a:picLocks noChangeAspect="1"/>
          </p:cNvPicPr>
          <p:nvPr/>
        </p:nvPicPr>
        <p:blipFill>
          <a:blip r:embed="rId3"/>
          <a:stretch>
            <a:fillRect/>
          </a:stretch>
        </p:blipFill>
        <p:spPr>
          <a:xfrm>
            <a:off x="3119761" y="1097872"/>
            <a:ext cx="3241670" cy="2127346"/>
          </a:xfrm>
          <a:prstGeom prst="rect">
            <a:avLst/>
          </a:prstGeom>
        </p:spPr>
      </p:pic>
      <p:pic>
        <p:nvPicPr>
          <p:cNvPr id="33" name="Picture 32">
            <a:extLst>
              <a:ext uri="{FF2B5EF4-FFF2-40B4-BE49-F238E27FC236}">
                <a16:creationId xmlns:a16="http://schemas.microsoft.com/office/drawing/2014/main" id="{5C471A8A-8C46-8049-38F4-1F6F05043C5B}"/>
              </a:ext>
            </a:extLst>
          </p:cNvPr>
          <p:cNvPicPr>
            <a:picLocks noChangeAspect="1"/>
          </p:cNvPicPr>
          <p:nvPr/>
        </p:nvPicPr>
        <p:blipFill>
          <a:blip r:embed="rId4"/>
          <a:stretch>
            <a:fillRect/>
          </a:stretch>
        </p:blipFill>
        <p:spPr>
          <a:xfrm>
            <a:off x="6460091" y="1097872"/>
            <a:ext cx="2407181" cy="2127346"/>
          </a:xfrm>
          <a:prstGeom prst="rect">
            <a:avLst/>
          </a:prstGeom>
        </p:spPr>
      </p:pic>
      <p:sp>
        <p:nvSpPr>
          <p:cNvPr id="4" name="TextBox 3">
            <a:extLst>
              <a:ext uri="{FF2B5EF4-FFF2-40B4-BE49-F238E27FC236}">
                <a16:creationId xmlns:a16="http://schemas.microsoft.com/office/drawing/2014/main" id="{928B8CF3-95FE-4F1B-5CEE-F36DF20B3C38}"/>
              </a:ext>
            </a:extLst>
          </p:cNvPr>
          <p:cNvSpPr txBox="1"/>
          <p:nvPr/>
        </p:nvSpPr>
        <p:spPr>
          <a:xfrm>
            <a:off x="448927" y="4243925"/>
            <a:ext cx="8246146" cy="246221"/>
          </a:xfrm>
          <a:prstGeom prst="rect">
            <a:avLst/>
          </a:prstGeom>
          <a:solidFill>
            <a:schemeClr val="bg1">
              <a:lumMod val="95000"/>
            </a:schemeClr>
          </a:solidFill>
        </p:spPr>
        <p:txBody>
          <a:bodyPr wrap="square" anchor="ctr">
            <a:spAutoFit/>
          </a:bodyPr>
          <a:lstStyle/>
          <a:p>
            <a:r>
              <a:rPr lang="en-US" sz="1000" dirty="0">
                <a:latin typeface="Arial" panose="020B0604020202020204" pitchFamily="34" charset="0"/>
                <a:cs typeface="Arial" panose="020B0604020202020204" pitchFamily="34" charset="0"/>
              </a:rPr>
              <a:t>Opportunistic Infections Guidelines. September 7, 2022.</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799112"/>
      </p:ext>
    </p:extLst>
  </p:cSld>
  <p:clrMapOvr>
    <a:masterClrMapping/>
  </p:clrMapOvr>
  <p:transition spd="slow" advTm="2097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lstStyle/>
          <a:p>
            <a:pPr>
              <a:lnSpc>
                <a:spcPts val="2800"/>
              </a:lnSpc>
            </a:pPr>
            <a:r>
              <a:rPr lang="en-US" dirty="0"/>
              <a:t>Should you give the RZV vaccine if a </a:t>
            </a:r>
            <a:br>
              <a:rPr lang="en-US" dirty="0"/>
            </a:br>
            <a:r>
              <a:rPr lang="en-US" dirty="0"/>
              <a:t>person previously received ZVL?</a:t>
            </a:r>
          </a:p>
        </p:txBody>
      </p:sp>
    </p:spTree>
    <p:extLst>
      <p:ext uri="{BB962C8B-B14F-4D97-AF65-F5344CB8AC3E}">
        <p14:creationId xmlns:p14="http://schemas.microsoft.com/office/powerpoint/2010/main" val="3958324277"/>
      </p:ext>
    </p:extLst>
  </p:cSld>
  <p:clrMapOvr>
    <a:masterClrMapping/>
  </p:clrMapOvr>
  <p:transition spd="slow" advTm="11477"/>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1822-2E8A-6179-C02C-7743C6FC04E4}"/>
              </a:ext>
            </a:extLst>
          </p:cNvPr>
          <p:cNvSpPr>
            <a:spLocks noGrp="1"/>
          </p:cNvSpPr>
          <p:nvPr>
            <p:ph type="title"/>
          </p:nvPr>
        </p:nvSpPr>
        <p:spPr/>
        <p:txBody>
          <a:bodyPr/>
          <a:lstStyle/>
          <a:p>
            <a:r>
              <a:rPr lang="en-US" dirty="0"/>
              <a:t>Dr. Spach has no financial conflicts of interest or disclosures.</a:t>
            </a:r>
          </a:p>
        </p:txBody>
      </p:sp>
    </p:spTree>
    <p:extLst>
      <p:ext uri="{BB962C8B-B14F-4D97-AF65-F5344CB8AC3E}">
        <p14:creationId xmlns:p14="http://schemas.microsoft.com/office/powerpoint/2010/main" val="1915186486"/>
      </p:ext>
    </p:extLst>
  </p:cSld>
  <p:clrMapOvr>
    <a:masterClrMapping/>
  </p:clrMapOvr>
  <p:transition spd="slow" advTm="2592"/>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65BB-B9C4-994B-ABF8-2CE128CBF29B}"/>
              </a:ext>
            </a:extLst>
          </p:cNvPr>
          <p:cNvSpPr>
            <a:spLocks noGrp="1"/>
          </p:cNvSpPr>
          <p:nvPr>
            <p:ph type="title"/>
          </p:nvPr>
        </p:nvSpPr>
        <p:spPr/>
        <p:txBody>
          <a:bodyPr>
            <a:normAutofit/>
          </a:bodyPr>
          <a:lstStyle/>
          <a:p>
            <a:r>
              <a:rPr lang="en-US" sz="1800" i="1" dirty="0"/>
              <a:t>HHS Opportunistic Infections Guidelines</a:t>
            </a:r>
            <a:br>
              <a:rPr lang="en-US" dirty="0"/>
            </a:br>
            <a:r>
              <a:rPr lang="en-US" dirty="0"/>
              <a:t>Recombinant Zoster Vaccine (RZV) in Persons with HIV</a:t>
            </a:r>
          </a:p>
        </p:txBody>
      </p:sp>
      <p:sp>
        <p:nvSpPr>
          <p:cNvPr id="3" name="Text Placeholder 2">
            <a:extLst>
              <a:ext uri="{FF2B5EF4-FFF2-40B4-BE49-F238E27FC236}">
                <a16:creationId xmlns:a16="http://schemas.microsoft.com/office/drawing/2014/main" id="{67C8549D-2FA6-1A4F-9156-8B3BF5AED8FB}"/>
              </a:ext>
            </a:extLst>
          </p:cNvPr>
          <p:cNvSpPr>
            <a:spLocks noGrp="1"/>
          </p:cNvSpPr>
          <p:nvPr>
            <p:ph type="body" sz="quarter" idx="14"/>
          </p:nvPr>
        </p:nvSpPr>
        <p:spPr/>
        <p:txBody>
          <a:bodyPr/>
          <a:lstStyle/>
          <a:p>
            <a:r>
              <a:rPr lang="en-US" dirty="0"/>
              <a:t>Source: Opportunistic Infections Guidelines. September 7, 2022.</a:t>
            </a:r>
          </a:p>
        </p:txBody>
      </p:sp>
      <p:grpSp>
        <p:nvGrpSpPr>
          <p:cNvPr id="15" name="Group 14">
            <a:extLst>
              <a:ext uri="{FF2B5EF4-FFF2-40B4-BE49-F238E27FC236}">
                <a16:creationId xmlns:a16="http://schemas.microsoft.com/office/drawing/2014/main" id="{A75387AE-F895-3A45-BFBE-FFB05AB92F8D}"/>
              </a:ext>
            </a:extLst>
          </p:cNvPr>
          <p:cNvGrpSpPr/>
          <p:nvPr/>
        </p:nvGrpSpPr>
        <p:grpSpPr>
          <a:xfrm>
            <a:off x="134320" y="1423851"/>
            <a:ext cx="8826800" cy="3055518"/>
            <a:chOff x="134320" y="1558788"/>
            <a:chExt cx="8826800" cy="3221029"/>
          </a:xfrm>
        </p:grpSpPr>
        <p:sp>
          <p:nvSpPr>
            <p:cNvPr id="7" name="Rectangle 6">
              <a:extLst>
                <a:ext uri="{FF2B5EF4-FFF2-40B4-BE49-F238E27FC236}">
                  <a16:creationId xmlns:a16="http://schemas.microsoft.com/office/drawing/2014/main" id="{ABCE48CA-F190-BC0B-9A2D-9109F4468D1F}"/>
                </a:ext>
              </a:extLst>
            </p:cNvPr>
            <p:cNvSpPr/>
            <p:nvPr/>
          </p:nvSpPr>
          <p:spPr>
            <a:xfrm>
              <a:off x="134320" y="1558788"/>
              <a:ext cx="8826800" cy="322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4B0CEE5-E978-9886-0E2C-CEB32A9B5149}"/>
                </a:ext>
              </a:extLst>
            </p:cNvPr>
            <p:cNvGrpSpPr/>
            <p:nvPr/>
          </p:nvGrpSpPr>
          <p:grpSpPr>
            <a:xfrm>
              <a:off x="378801" y="2200410"/>
              <a:ext cx="8211912" cy="810937"/>
              <a:chOff x="378801" y="2200410"/>
              <a:chExt cx="8211912" cy="810937"/>
            </a:xfrm>
          </p:grpSpPr>
          <p:cxnSp>
            <p:nvCxnSpPr>
              <p:cNvPr id="5" name="Straight Arrow Connector 4">
                <a:extLst>
                  <a:ext uri="{FF2B5EF4-FFF2-40B4-BE49-F238E27FC236}">
                    <a16:creationId xmlns:a16="http://schemas.microsoft.com/office/drawing/2014/main" id="{27C20964-FB78-C7C9-781A-3E3A9BDC2B62}"/>
                  </a:ext>
                </a:extLst>
              </p:cNvPr>
              <p:cNvCxnSpPr>
                <a:cxnSpLocks/>
              </p:cNvCxnSpPr>
              <p:nvPr/>
            </p:nvCxnSpPr>
            <p:spPr>
              <a:xfrm>
                <a:off x="4389125" y="2617470"/>
                <a:ext cx="2617914" cy="0"/>
              </a:xfrm>
              <a:prstGeom prst="straightConnector1">
                <a:avLst/>
              </a:prstGeom>
              <a:ln w="19050">
                <a:solidFill>
                  <a:schemeClr val="tx1"/>
                </a:solidFill>
                <a:tailEnd type="arrow" w="med" len="sm"/>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810E3CA-7F39-417E-3D3B-01C5EDEF042A}"/>
                  </a:ext>
                </a:extLst>
              </p:cNvPr>
              <p:cNvSpPr txBox="1"/>
              <p:nvPr/>
            </p:nvSpPr>
            <p:spPr>
              <a:xfrm>
                <a:off x="5245107" y="2200410"/>
                <a:ext cx="1834890" cy="369332"/>
              </a:xfrm>
              <a:prstGeom prst="rect">
                <a:avLst/>
              </a:prstGeom>
              <a:noFill/>
              <a:effectLst/>
            </p:spPr>
            <p:txBody>
              <a:bodyPr wrap="square" rtlCol="0">
                <a:spAutoFit/>
              </a:bodyPr>
              <a:lstStyle/>
              <a:p>
                <a:pPr algn="ctr"/>
                <a:r>
                  <a:rPr lang="en-US" sz="1800" dirty="0">
                    <a:solidFill>
                      <a:srgbClr val="000000"/>
                    </a:solidFill>
                    <a:latin typeface="Arial" panose="020B0604020202020204" pitchFamily="34" charset="0"/>
                    <a:cs typeface="Arial" panose="020B0604020202020204" pitchFamily="34" charset="0"/>
                  </a:rPr>
                  <a:t>2 to 6 months</a:t>
                </a:r>
              </a:p>
            </p:txBody>
          </p:sp>
          <p:sp>
            <p:nvSpPr>
              <p:cNvPr id="10" name="Rounded Rectangle 9">
                <a:extLst>
                  <a:ext uri="{FF2B5EF4-FFF2-40B4-BE49-F238E27FC236}">
                    <a16:creationId xmlns:a16="http://schemas.microsoft.com/office/drawing/2014/main" id="{87015666-0187-BC4F-C7E3-74632881700E}"/>
                  </a:ext>
                </a:extLst>
              </p:cNvPr>
              <p:cNvSpPr/>
              <p:nvPr/>
            </p:nvSpPr>
            <p:spPr>
              <a:xfrm>
                <a:off x="3789819" y="2234542"/>
                <a:ext cx="1510645" cy="776805"/>
              </a:xfrm>
              <a:prstGeom prst="roundRect">
                <a:avLst/>
              </a:prstGeom>
              <a:gradFill>
                <a:gsLst>
                  <a:gs pos="0">
                    <a:srgbClr val="856301"/>
                  </a:gs>
                  <a:gs pos="80000">
                    <a:srgbClr val="B58800"/>
                  </a:gs>
                  <a:gs pos="100000">
                    <a:srgbClr val="967100"/>
                  </a:gs>
                </a:gsLst>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RZV</a:t>
                </a:r>
              </a:p>
            </p:txBody>
          </p:sp>
          <p:sp>
            <p:nvSpPr>
              <p:cNvPr id="13" name="Rounded Rectangle 12">
                <a:extLst>
                  <a:ext uri="{FF2B5EF4-FFF2-40B4-BE49-F238E27FC236}">
                    <a16:creationId xmlns:a16="http://schemas.microsoft.com/office/drawing/2014/main" id="{49F21E87-3EE4-F0BE-EBBA-D54540E8FBCC}"/>
                  </a:ext>
                </a:extLst>
              </p:cNvPr>
              <p:cNvSpPr/>
              <p:nvPr/>
            </p:nvSpPr>
            <p:spPr>
              <a:xfrm>
                <a:off x="7080068" y="2234542"/>
                <a:ext cx="1510645" cy="776805"/>
              </a:xfrm>
              <a:prstGeom prst="roundRect">
                <a:avLst/>
              </a:prstGeom>
              <a:gradFill>
                <a:gsLst>
                  <a:gs pos="0">
                    <a:srgbClr val="856301"/>
                  </a:gs>
                  <a:gs pos="80000">
                    <a:srgbClr val="B58800"/>
                  </a:gs>
                  <a:gs pos="100000">
                    <a:srgbClr val="967100"/>
                  </a:gs>
                </a:gsLst>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RZV</a:t>
                </a:r>
              </a:p>
            </p:txBody>
          </p:sp>
          <p:sp>
            <p:nvSpPr>
              <p:cNvPr id="16" name="Rounded Rectangle 15">
                <a:extLst>
                  <a:ext uri="{FF2B5EF4-FFF2-40B4-BE49-F238E27FC236}">
                    <a16:creationId xmlns:a16="http://schemas.microsoft.com/office/drawing/2014/main" id="{13EC616A-3241-4298-6427-2378FE8CDC40}"/>
                  </a:ext>
                </a:extLst>
              </p:cNvPr>
              <p:cNvSpPr/>
              <p:nvPr/>
            </p:nvSpPr>
            <p:spPr>
              <a:xfrm>
                <a:off x="378801" y="2234542"/>
                <a:ext cx="1373154" cy="776805"/>
              </a:xfrm>
              <a:prstGeom prst="roundRect">
                <a:avLst/>
              </a:prstGeom>
              <a:gradFill>
                <a:gsLst>
                  <a:gs pos="0">
                    <a:schemeClr val="tx1">
                      <a:lumMod val="65000"/>
                      <a:lumOff val="35000"/>
                    </a:schemeClr>
                  </a:gs>
                  <a:gs pos="22000">
                    <a:srgbClr val="696969"/>
                  </a:gs>
                  <a:gs pos="100000">
                    <a:schemeClr val="bg1">
                      <a:lumMod val="75000"/>
                    </a:schemeClr>
                  </a:gs>
                </a:gsLst>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ZVL</a:t>
                </a:r>
              </a:p>
            </p:txBody>
          </p:sp>
          <p:cxnSp>
            <p:nvCxnSpPr>
              <p:cNvPr id="17" name="Straight Arrow Connector 16">
                <a:extLst>
                  <a:ext uri="{FF2B5EF4-FFF2-40B4-BE49-F238E27FC236}">
                    <a16:creationId xmlns:a16="http://schemas.microsoft.com/office/drawing/2014/main" id="{47A1C033-94D7-F774-1887-3E2BD38C46BC}"/>
                  </a:ext>
                </a:extLst>
              </p:cNvPr>
              <p:cNvCxnSpPr>
                <a:cxnSpLocks/>
              </p:cNvCxnSpPr>
              <p:nvPr/>
            </p:nvCxnSpPr>
            <p:spPr>
              <a:xfrm>
                <a:off x="1778081" y="2617470"/>
                <a:ext cx="1905647" cy="0"/>
              </a:xfrm>
              <a:prstGeom prst="straightConnector1">
                <a:avLst/>
              </a:prstGeom>
              <a:ln w="19050">
                <a:solidFill>
                  <a:schemeClr val="tx1"/>
                </a:solidFill>
                <a:tailEnd type="arrow" w="med" len="sm"/>
              </a:ln>
              <a:effectLst/>
            </p:spPr>
            <p:style>
              <a:lnRef idx="2">
                <a:schemeClr val="accent1"/>
              </a:lnRef>
              <a:fillRef idx="0">
                <a:schemeClr val="accent1"/>
              </a:fillRef>
              <a:effectRef idx="1">
                <a:schemeClr val="accent1"/>
              </a:effectRef>
              <a:fontRef idx="minor">
                <a:schemeClr val="tx1"/>
              </a:fontRef>
            </p:style>
          </p:cxnSp>
        </p:grpSp>
      </p:grpSp>
      <p:sp>
        <p:nvSpPr>
          <p:cNvPr id="22" name="TextBox 21">
            <a:extLst>
              <a:ext uri="{FF2B5EF4-FFF2-40B4-BE49-F238E27FC236}">
                <a16:creationId xmlns:a16="http://schemas.microsoft.com/office/drawing/2014/main" id="{EBD27CDC-2196-0F5E-FDC7-52145A353753}"/>
              </a:ext>
            </a:extLst>
          </p:cNvPr>
          <p:cNvSpPr txBox="1"/>
          <p:nvPr/>
        </p:nvSpPr>
        <p:spPr>
          <a:xfrm>
            <a:off x="448927" y="3559315"/>
            <a:ext cx="8246146" cy="548640"/>
          </a:xfrm>
          <a:prstGeom prst="rect">
            <a:avLst/>
          </a:prstGeom>
          <a:solidFill>
            <a:schemeClr val="bg1">
              <a:lumMod val="95000"/>
            </a:schemeClr>
          </a:solidFill>
        </p:spPr>
        <p:txBody>
          <a:bodyPr wrap="square" anchor="ctr">
            <a:spAutoFit/>
          </a:bodyPr>
          <a:lstStyle/>
          <a:p>
            <a:r>
              <a:rPr lang="en-US" sz="2000" b="0" i="0" dirty="0">
                <a:solidFill>
                  <a:srgbClr val="000000"/>
                </a:solidFill>
                <a:effectLst/>
                <a:latin typeface="Arial" panose="020B0604020202020204" pitchFamily="34" charset="0"/>
                <a:cs typeface="Arial" panose="020B0604020202020204" pitchFamily="34" charset="0"/>
              </a:rPr>
              <a:t>“Those who previously received ZVL should be revaccinated with RZV.”</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758684"/>
      </p:ext>
    </p:extLst>
  </p:cSld>
  <p:clrMapOvr>
    <a:masterClrMapping/>
  </p:clrMapOvr>
  <p:transition spd="slow" advTm="1474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6BCB-482F-8EE1-C961-824487B4BAE8}"/>
              </a:ext>
            </a:extLst>
          </p:cNvPr>
          <p:cNvSpPr>
            <a:spLocks noGrp="1"/>
          </p:cNvSpPr>
          <p:nvPr>
            <p:ph type="title"/>
          </p:nvPr>
        </p:nvSpPr>
        <p:spPr/>
        <p:txBody>
          <a:bodyPr/>
          <a:lstStyle/>
          <a:p>
            <a:r>
              <a:rPr lang="en-US" dirty="0"/>
              <a:t>Immunizations for Persons with HIV: Key Updates</a:t>
            </a:r>
          </a:p>
        </p:txBody>
      </p:sp>
      <p:sp>
        <p:nvSpPr>
          <p:cNvPr id="3" name="Text Placeholder 2">
            <a:extLst>
              <a:ext uri="{FF2B5EF4-FFF2-40B4-BE49-F238E27FC236}">
                <a16:creationId xmlns:a16="http://schemas.microsoft.com/office/drawing/2014/main" id="{04929536-E2D9-072C-94BA-714C4516473D}"/>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03030A87-B0A2-A944-ADCD-0FAE4F197B1A}"/>
              </a:ext>
            </a:extLst>
          </p:cNvPr>
          <p:cNvSpPr>
            <a:spLocks noGrp="1"/>
          </p:cNvSpPr>
          <p:nvPr>
            <p:ph sz="half" idx="2"/>
          </p:nvPr>
        </p:nvSpPr>
        <p:spPr/>
        <p:txBody>
          <a:bodyPr>
            <a:normAutofit/>
          </a:bodyPr>
          <a:lstStyle/>
          <a:p>
            <a:r>
              <a:rPr lang="en-US" sz="2000" dirty="0"/>
              <a:t>New simplified pneumococcal vaccine schedule (1 and done or 1 +1)</a:t>
            </a:r>
          </a:p>
          <a:p>
            <a:pPr>
              <a:spcBef>
                <a:spcPts val="2400"/>
              </a:spcBef>
            </a:pPr>
            <a:r>
              <a:rPr lang="en-US" sz="2000" dirty="0"/>
              <a:t>New HBV vaccine recommendation (double-dose, 3 doses)</a:t>
            </a:r>
          </a:p>
          <a:p>
            <a:pPr>
              <a:spcBef>
                <a:spcPts val="2400"/>
              </a:spcBef>
            </a:pPr>
            <a:r>
              <a:rPr lang="en-US" sz="2000" dirty="0">
                <a:latin typeface="Arial" panose="020B0604020202020204" pitchFamily="34" charset="0"/>
                <a:cs typeface="Arial" panose="020B0604020202020204" pitchFamily="34" charset="0"/>
              </a:rPr>
              <a:t>Administer zoster vaccine for all adults ≥18 years of age</a:t>
            </a:r>
          </a:p>
        </p:txBody>
      </p:sp>
    </p:spTree>
    <p:extLst>
      <p:ext uri="{BB962C8B-B14F-4D97-AF65-F5344CB8AC3E}">
        <p14:creationId xmlns:p14="http://schemas.microsoft.com/office/powerpoint/2010/main" val="3960853934"/>
      </p:ext>
    </p:extLst>
  </p:cSld>
  <p:clrMapOvr>
    <a:masterClrMapping/>
  </p:clrMapOvr>
  <p:transition spd="slow" advTm="87825"/>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65891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FC7B078-9B96-8A2C-0F16-36226DDAADE7}"/>
              </a:ext>
            </a:extLst>
          </p:cNvPr>
          <p:cNvSpPr/>
          <p:nvPr/>
        </p:nvSpPr>
        <p:spPr>
          <a:xfrm>
            <a:off x="323850" y="1147656"/>
            <a:ext cx="8497061" cy="960758"/>
          </a:xfrm>
          <a:prstGeom prst="rect">
            <a:avLst/>
          </a:prstGeom>
          <a:gradFill>
            <a:gsLst>
              <a:gs pos="11000">
                <a:srgbClr val="035491"/>
              </a:gs>
              <a:gs pos="94000">
                <a:srgbClr val="87BCF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dirty="0"/>
              <a:t>Pneumococcal</a:t>
            </a:r>
          </a:p>
        </p:txBody>
      </p:sp>
      <p:sp>
        <p:nvSpPr>
          <p:cNvPr id="26" name="Rectangle 25">
            <a:extLst>
              <a:ext uri="{FF2B5EF4-FFF2-40B4-BE49-F238E27FC236}">
                <a16:creationId xmlns:a16="http://schemas.microsoft.com/office/drawing/2014/main" id="{661A7C56-9E62-C8A7-5B76-0DF34F46A215}"/>
              </a:ext>
            </a:extLst>
          </p:cNvPr>
          <p:cNvSpPr/>
          <p:nvPr/>
        </p:nvSpPr>
        <p:spPr>
          <a:xfrm>
            <a:off x="323850" y="2374031"/>
            <a:ext cx="8497061" cy="960758"/>
          </a:xfrm>
          <a:prstGeom prst="rect">
            <a:avLst/>
          </a:prstGeom>
          <a:gradFill>
            <a:gsLst>
              <a:gs pos="13000">
                <a:srgbClr val="0B6083"/>
              </a:gs>
              <a:gs pos="94000">
                <a:srgbClr val="7DD3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dirty="0"/>
              <a:t>Hepatitis B Virus (HBV)</a:t>
            </a:r>
          </a:p>
        </p:txBody>
      </p:sp>
      <p:sp>
        <p:nvSpPr>
          <p:cNvPr id="4" name="Rectangle 3">
            <a:extLst>
              <a:ext uri="{FF2B5EF4-FFF2-40B4-BE49-F238E27FC236}">
                <a16:creationId xmlns:a16="http://schemas.microsoft.com/office/drawing/2014/main" id="{CD8394B5-7BA2-6304-EE21-E00B3E228993}"/>
              </a:ext>
            </a:extLst>
          </p:cNvPr>
          <p:cNvSpPr>
            <a:spLocks noChangeAspect="1"/>
          </p:cNvSpPr>
          <p:nvPr/>
        </p:nvSpPr>
        <p:spPr>
          <a:xfrm>
            <a:off x="323850" y="3585843"/>
            <a:ext cx="8491418" cy="960120"/>
          </a:xfrm>
          <a:prstGeom prst="rect">
            <a:avLst/>
          </a:prstGeom>
          <a:gradFill>
            <a:gsLst>
              <a:gs pos="3000">
                <a:srgbClr val="85630A"/>
              </a:gs>
              <a:gs pos="95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dirty="0"/>
              <a:t>Herpes zoster (shingles)</a:t>
            </a:r>
          </a:p>
        </p:txBody>
      </p:sp>
      <p:sp>
        <p:nvSpPr>
          <p:cNvPr id="24" name="Title 23">
            <a:extLst>
              <a:ext uri="{FF2B5EF4-FFF2-40B4-BE49-F238E27FC236}">
                <a16:creationId xmlns:a16="http://schemas.microsoft.com/office/drawing/2014/main" id="{7D9EFC86-1663-25AA-A936-E4D8AD14DD40}"/>
              </a:ext>
            </a:extLst>
          </p:cNvPr>
          <p:cNvSpPr>
            <a:spLocks noGrp="1"/>
          </p:cNvSpPr>
          <p:nvPr>
            <p:ph type="title"/>
          </p:nvPr>
        </p:nvSpPr>
        <p:spPr/>
        <p:txBody>
          <a:bodyPr/>
          <a:lstStyle/>
          <a:p>
            <a:r>
              <a:rPr lang="en-US" dirty="0"/>
              <a:t>New Immunization Recommendations for Persons with HIV</a:t>
            </a:r>
          </a:p>
        </p:txBody>
      </p:sp>
      <p:sp>
        <p:nvSpPr>
          <p:cNvPr id="25" name="Text Placeholder 24">
            <a:extLst>
              <a:ext uri="{FF2B5EF4-FFF2-40B4-BE49-F238E27FC236}">
                <a16:creationId xmlns:a16="http://schemas.microsoft.com/office/drawing/2014/main" id="{421830C6-D316-822C-801B-0B708B68A608}"/>
              </a:ext>
            </a:extLst>
          </p:cNvPr>
          <p:cNvSpPr>
            <a:spLocks noGrp="1"/>
          </p:cNvSpPr>
          <p:nvPr>
            <p:ph type="body" sz="quarter" idx="14"/>
          </p:nvPr>
        </p:nvSpPr>
        <p:spPr/>
        <p:txBody>
          <a:bodyPr/>
          <a:lstStyle/>
          <a:p>
            <a:endParaRPr lang="en-US"/>
          </a:p>
        </p:txBody>
      </p:sp>
      <p:pic>
        <p:nvPicPr>
          <p:cNvPr id="16" name="Picture 15">
            <a:extLst>
              <a:ext uri="{FF2B5EF4-FFF2-40B4-BE49-F238E27FC236}">
                <a16:creationId xmlns:a16="http://schemas.microsoft.com/office/drawing/2014/main" id="{D4D6363E-E312-7F77-A3A7-52918A63C93D}"/>
              </a:ext>
            </a:extLst>
          </p:cNvPr>
          <p:cNvPicPr>
            <a:picLocks noChangeAspect="1"/>
          </p:cNvPicPr>
          <p:nvPr/>
        </p:nvPicPr>
        <p:blipFill>
          <a:blip r:embed="rId2"/>
          <a:stretch>
            <a:fillRect/>
          </a:stretch>
        </p:blipFill>
        <p:spPr>
          <a:xfrm>
            <a:off x="7461716" y="2430872"/>
            <a:ext cx="787631" cy="822960"/>
          </a:xfrm>
          <a:prstGeom prst="rect">
            <a:avLst/>
          </a:prstGeom>
          <a:effectLst>
            <a:outerShdw blurRad="50800" dist="50800" dir="3600000" algn="ctr" rotWithShape="0">
              <a:schemeClr val="tx1"/>
            </a:outerShdw>
          </a:effectLst>
        </p:spPr>
      </p:pic>
      <p:grpSp>
        <p:nvGrpSpPr>
          <p:cNvPr id="23" name="Group 22">
            <a:extLst>
              <a:ext uri="{FF2B5EF4-FFF2-40B4-BE49-F238E27FC236}">
                <a16:creationId xmlns:a16="http://schemas.microsoft.com/office/drawing/2014/main" id="{3C2485B6-909A-D7A7-14A2-3CBA6B8DB28C}"/>
              </a:ext>
            </a:extLst>
          </p:cNvPr>
          <p:cNvGrpSpPr/>
          <p:nvPr/>
        </p:nvGrpSpPr>
        <p:grpSpPr>
          <a:xfrm>
            <a:off x="7099571" y="1381037"/>
            <a:ext cx="1239519" cy="505450"/>
            <a:chOff x="2070647" y="2929040"/>
            <a:chExt cx="1239519" cy="505450"/>
          </a:xfrm>
        </p:grpSpPr>
        <p:sp>
          <p:nvSpPr>
            <p:cNvPr id="8" name="Oval 21">
              <a:extLst>
                <a:ext uri="{FF2B5EF4-FFF2-40B4-BE49-F238E27FC236}">
                  <a16:creationId xmlns:a16="http://schemas.microsoft.com/office/drawing/2014/main" id="{DC462309-1451-E635-E6BF-55DF36D3BFF8}"/>
                </a:ext>
              </a:extLst>
            </p:cNvPr>
            <p:cNvSpPr>
              <a:spLocks noChangeArrowheads="1"/>
            </p:cNvSpPr>
            <p:nvPr/>
          </p:nvSpPr>
          <p:spPr bwMode="auto">
            <a:xfrm>
              <a:off x="2144694" y="2977290"/>
              <a:ext cx="657472" cy="457200"/>
            </a:xfrm>
            <a:prstGeom prst="ellipse">
              <a:avLst/>
            </a:prstGeom>
            <a:solidFill>
              <a:srgbClr val="333F81"/>
            </a:solidFill>
            <a:ln w="3175">
              <a:solidFill>
                <a:srgbClr val="FFFFFF"/>
              </a:solidFill>
              <a:round/>
              <a:headEnd/>
              <a:tailEnd/>
            </a:ln>
            <a:effectLst>
              <a:outerShdw blurRad="50800" dist="25400" dir="1800000" algn="ctr" rotWithShape="0">
                <a:schemeClr val="tx1"/>
              </a:outerShdw>
            </a:effectLst>
          </p:spPr>
          <p:txBody>
            <a:bodyPr wrap="none" anchor="ctr"/>
            <a:lstStyle/>
            <a:p>
              <a:endParaRPr lang="en-US" sz="3200"/>
            </a:p>
          </p:txBody>
        </p:sp>
        <p:sp>
          <p:nvSpPr>
            <p:cNvPr id="9" name="Oval 22">
              <a:extLst>
                <a:ext uri="{FF2B5EF4-FFF2-40B4-BE49-F238E27FC236}">
                  <a16:creationId xmlns:a16="http://schemas.microsoft.com/office/drawing/2014/main" id="{E0753DCC-8863-D7FF-188C-2A463A4A852B}"/>
                </a:ext>
              </a:extLst>
            </p:cNvPr>
            <p:cNvSpPr>
              <a:spLocks noChangeArrowheads="1"/>
            </p:cNvSpPr>
            <p:nvPr/>
          </p:nvSpPr>
          <p:spPr bwMode="auto">
            <a:xfrm>
              <a:off x="2652694" y="2977290"/>
              <a:ext cx="657472" cy="457200"/>
            </a:xfrm>
            <a:prstGeom prst="ellipse">
              <a:avLst/>
            </a:prstGeom>
            <a:solidFill>
              <a:srgbClr val="333F81"/>
            </a:solidFill>
            <a:ln w="3175">
              <a:solidFill>
                <a:srgbClr val="FFFFFF"/>
              </a:solidFill>
              <a:round/>
              <a:headEnd/>
              <a:tailEnd/>
            </a:ln>
            <a:effectLst>
              <a:glow>
                <a:srgbClr val="FFFF00"/>
              </a:glow>
              <a:outerShdw blurRad="50800" dist="25400" dir="1800000" algn="ctr" rotWithShape="0">
                <a:schemeClr val="tx1"/>
              </a:outerShdw>
            </a:effectLst>
          </p:spPr>
          <p:txBody>
            <a:bodyPr wrap="none" anchor="ctr"/>
            <a:lstStyle/>
            <a:p>
              <a:endParaRPr lang="en-US" sz="3200"/>
            </a:p>
          </p:txBody>
        </p:sp>
        <p:sp>
          <p:nvSpPr>
            <p:cNvPr id="10" name="Oval 22">
              <a:extLst>
                <a:ext uri="{FF2B5EF4-FFF2-40B4-BE49-F238E27FC236}">
                  <a16:creationId xmlns:a16="http://schemas.microsoft.com/office/drawing/2014/main" id="{CE5F7897-9A09-9CFD-23CA-DC0530297D83}"/>
                </a:ext>
              </a:extLst>
            </p:cNvPr>
            <p:cNvSpPr>
              <a:spLocks noChangeAspect="1" noChangeArrowheads="1"/>
            </p:cNvSpPr>
            <p:nvPr/>
          </p:nvSpPr>
          <p:spPr bwMode="auto">
            <a:xfrm rot="20951651">
              <a:off x="2070647" y="2929040"/>
              <a:ext cx="548640" cy="417030"/>
            </a:xfrm>
            <a:prstGeom prst="ellipse">
              <a:avLst/>
            </a:prstGeom>
            <a:solidFill>
              <a:schemeClr val="bg1"/>
            </a:solidFill>
            <a:ln w="3175">
              <a:noFill/>
              <a:round/>
              <a:headEnd/>
              <a:tailEnd/>
            </a:ln>
            <a:effectLst>
              <a:softEdge rad="177800"/>
            </a:effectLst>
          </p:spPr>
          <p:txBody>
            <a:bodyPr wrap="none" anchor="ctr"/>
            <a:lstStyle/>
            <a:p>
              <a:endParaRPr lang="en-US" sz="3200"/>
            </a:p>
          </p:txBody>
        </p:sp>
        <p:sp>
          <p:nvSpPr>
            <p:cNvPr id="11" name="Oval 22">
              <a:extLst>
                <a:ext uri="{FF2B5EF4-FFF2-40B4-BE49-F238E27FC236}">
                  <a16:creationId xmlns:a16="http://schemas.microsoft.com/office/drawing/2014/main" id="{EA2DC960-0674-11B5-6649-12C7BB97015E}"/>
                </a:ext>
              </a:extLst>
            </p:cNvPr>
            <p:cNvSpPr>
              <a:spLocks noChangeAspect="1" noChangeArrowheads="1"/>
            </p:cNvSpPr>
            <p:nvPr/>
          </p:nvSpPr>
          <p:spPr bwMode="auto">
            <a:xfrm rot="20951651">
              <a:off x="2595639" y="2938567"/>
              <a:ext cx="548640" cy="417030"/>
            </a:xfrm>
            <a:prstGeom prst="ellipse">
              <a:avLst/>
            </a:prstGeom>
            <a:solidFill>
              <a:schemeClr val="bg1"/>
            </a:solidFill>
            <a:ln w="3175">
              <a:noFill/>
              <a:round/>
              <a:headEnd/>
              <a:tailEnd/>
            </a:ln>
            <a:effectLst>
              <a:softEdge rad="177800"/>
            </a:effectLst>
          </p:spPr>
          <p:txBody>
            <a:bodyPr wrap="none" anchor="ctr"/>
            <a:lstStyle/>
            <a:p>
              <a:endParaRPr lang="en-US" sz="3200"/>
            </a:p>
          </p:txBody>
        </p:sp>
        <p:sp>
          <p:nvSpPr>
            <p:cNvPr id="21" name="Oval 22">
              <a:extLst>
                <a:ext uri="{FF2B5EF4-FFF2-40B4-BE49-F238E27FC236}">
                  <a16:creationId xmlns:a16="http://schemas.microsoft.com/office/drawing/2014/main" id="{8278B9C4-334B-11BE-9CB4-5029492B19F1}"/>
                </a:ext>
              </a:extLst>
            </p:cNvPr>
            <p:cNvSpPr>
              <a:spLocks noChangeAspect="1" noChangeArrowheads="1"/>
            </p:cNvSpPr>
            <p:nvPr/>
          </p:nvSpPr>
          <p:spPr bwMode="auto">
            <a:xfrm rot="20412642">
              <a:off x="2769256" y="3048066"/>
              <a:ext cx="204305" cy="175212"/>
            </a:xfrm>
            <a:prstGeom prst="ellipse">
              <a:avLst/>
            </a:prstGeom>
            <a:solidFill>
              <a:schemeClr val="bg1"/>
            </a:solidFill>
            <a:ln w="3175">
              <a:noFill/>
              <a:round/>
              <a:headEnd/>
              <a:tailEnd/>
            </a:ln>
            <a:effectLst>
              <a:softEdge rad="76200"/>
            </a:effectLst>
          </p:spPr>
          <p:txBody>
            <a:bodyPr wrap="none" anchor="ctr"/>
            <a:lstStyle/>
            <a:p>
              <a:endParaRPr lang="en-US" sz="3200"/>
            </a:p>
          </p:txBody>
        </p:sp>
        <p:sp>
          <p:nvSpPr>
            <p:cNvPr id="22" name="Oval 22">
              <a:extLst>
                <a:ext uri="{FF2B5EF4-FFF2-40B4-BE49-F238E27FC236}">
                  <a16:creationId xmlns:a16="http://schemas.microsoft.com/office/drawing/2014/main" id="{B6DE5D94-DDEB-3684-BFF2-10EDDD797A87}"/>
                </a:ext>
              </a:extLst>
            </p:cNvPr>
            <p:cNvSpPr>
              <a:spLocks noChangeAspect="1" noChangeArrowheads="1"/>
            </p:cNvSpPr>
            <p:nvPr/>
          </p:nvSpPr>
          <p:spPr bwMode="auto">
            <a:xfrm rot="20412642">
              <a:off x="2250839" y="3061493"/>
              <a:ext cx="204305" cy="134308"/>
            </a:xfrm>
            <a:prstGeom prst="ellipse">
              <a:avLst/>
            </a:prstGeom>
            <a:solidFill>
              <a:schemeClr val="bg1"/>
            </a:solidFill>
            <a:ln w="3175">
              <a:noFill/>
              <a:round/>
              <a:headEnd/>
              <a:tailEnd/>
            </a:ln>
            <a:effectLst>
              <a:softEdge rad="63500"/>
            </a:effectLst>
          </p:spPr>
          <p:txBody>
            <a:bodyPr wrap="none" anchor="ctr"/>
            <a:lstStyle/>
            <a:p>
              <a:endParaRPr lang="en-US" sz="3200"/>
            </a:p>
          </p:txBody>
        </p:sp>
      </p:grpSp>
      <p:grpSp>
        <p:nvGrpSpPr>
          <p:cNvPr id="27" name="Group 26">
            <a:extLst>
              <a:ext uri="{FF2B5EF4-FFF2-40B4-BE49-F238E27FC236}">
                <a16:creationId xmlns:a16="http://schemas.microsoft.com/office/drawing/2014/main" id="{0C04A539-0FC9-A3A3-2FD1-1832F7144793}"/>
              </a:ext>
            </a:extLst>
          </p:cNvPr>
          <p:cNvGrpSpPr/>
          <p:nvPr/>
        </p:nvGrpSpPr>
        <p:grpSpPr>
          <a:xfrm>
            <a:off x="7500772" y="3700143"/>
            <a:ext cx="733148" cy="731520"/>
            <a:chOff x="6440469" y="-956005"/>
            <a:chExt cx="733148" cy="731520"/>
          </a:xfrm>
        </p:grpSpPr>
        <p:sp>
          <p:nvSpPr>
            <p:cNvPr id="5" name="32-Point Star 4">
              <a:extLst>
                <a:ext uri="{FF2B5EF4-FFF2-40B4-BE49-F238E27FC236}">
                  <a16:creationId xmlns:a16="http://schemas.microsoft.com/office/drawing/2014/main" id="{C6AB2783-285E-C40B-5DFE-6A65E2B0D5A7}"/>
                </a:ext>
              </a:extLst>
            </p:cNvPr>
            <p:cNvSpPr>
              <a:spLocks noChangeAspect="1"/>
            </p:cNvSpPr>
            <p:nvPr/>
          </p:nvSpPr>
          <p:spPr>
            <a:xfrm>
              <a:off x="6446374" y="-952799"/>
              <a:ext cx="725655" cy="727271"/>
            </a:xfrm>
            <a:prstGeom prst="star32">
              <a:avLst/>
            </a:prstGeom>
            <a:solidFill>
              <a:schemeClr val="tx1">
                <a:lumMod val="50000"/>
                <a:lumOff val="50000"/>
              </a:schemeClr>
            </a:solidFill>
            <a:ln>
              <a:solidFill>
                <a:schemeClr val="tx2"/>
              </a:solidFill>
            </a:ln>
            <a:effectLst>
              <a:glow rad="88900">
                <a:srgbClr val="FFFF00">
                  <a:alpha val="39000"/>
                </a:srgbClr>
              </a:glow>
              <a:outerShdw blurRad="40000" dist="23000" dir="5400000" rotWithShape="0">
                <a:srgbClr val="000000">
                  <a:alpha val="35000"/>
                </a:srgbClr>
              </a:outerShdw>
            </a:effectLst>
            <a:scene3d>
              <a:camera prst="orthographicFront">
                <a:rot lat="0" lon="60000" rev="0"/>
              </a:camera>
              <a:lightRig rig="threePt" dir="t"/>
            </a:scene3d>
          </p:spPr>
          <p:style>
            <a:lnRef idx="1">
              <a:schemeClr val="accent1"/>
            </a:lnRef>
            <a:fillRef idx="3">
              <a:schemeClr val="accent1"/>
            </a:fillRef>
            <a:effectRef idx="2">
              <a:schemeClr val="accent1"/>
            </a:effectRef>
            <a:fontRef idx="minor">
              <a:schemeClr val="lt1"/>
            </a:fontRef>
          </p:style>
          <p:txBody>
            <a:bodyPr lIns="68525" tIns="34262" rIns="68525" bIns="34262" rtlCol="0" anchor="ctr"/>
            <a:lstStyle/>
            <a:p>
              <a:pPr algn="ctr"/>
              <a:endParaRPr lang="en-US" sz="1800"/>
            </a:p>
          </p:txBody>
        </p:sp>
        <p:sp>
          <p:nvSpPr>
            <p:cNvPr id="6" name="32-Point Star 5">
              <a:extLst>
                <a:ext uri="{FF2B5EF4-FFF2-40B4-BE49-F238E27FC236}">
                  <a16:creationId xmlns:a16="http://schemas.microsoft.com/office/drawing/2014/main" id="{D5564364-8F7E-7588-DDEF-EEA0CE8B5E1D}"/>
                </a:ext>
              </a:extLst>
            </p:cNvPr>
            <p:cNvSpPr>
              <a:spLocks noChangeAspect="1"/>
            </p:cNvSpPr>
            <p:nvPr/>
          </p:nvSpPr>
          <p:spPr>
            <a:xfrm rot="5400000">
              <a:off x="6441283" y="-956819"/>
              <a:ext cx="731520" cy="733148"/>
            </a:xfrm>
            <a:prstGeom prst="star32">
              <a:avLst/>
            </a:prstGeom>
            <a:solidFill>
              <a:srgbClr val="FF9B46"/>
            </a:solidFill>
            <a:ln w="3175" cmpd="sng">
              <a:solidFill>
                <a:schemeClr val="tx1">
                  <a:lumMod val="50000"/>
                  <a:lumOff val="50000"/>
                </a:schemeClr>
              </a:solidFill>
            </a:ln>
            <a:effectLst>
              <a:outerShdw blurRad="40000" dist="101600" dir="4200000" rotWithShape="0">
                <a:schemeClr val="tx1">
                  <a:alpha val="35000"/>
                </a:schemeClr>
              </a:outerShdw>
            </a:effectLst>
            <a:scene3d>
              <a:camera prst="orthographicFront">
                <a:rot lat="0" lon="360000" rev="300000"/>
              </a:camera>
              <a:lightRig rig="threePt" dir="t"/>
            </a:scene3d>
          </p:spPr>
          <p:style>
            <a:lnRef idx="1">
              <a:schemeClr val="accent1"/>
            </a:lnRef>
            <a:fillRef idx="3">
              <a:schemeClr val="accent1"/>
            </a:fillRef>
            <a:effectRef idx="2">
              <a:schemeClr val="accent1"/>
            </a:effectRef>
            <a:fontRef idx="minor">
              <a:schemeClr val="lt1"/>
            </a:fontRef>
          </p:style>
          <p:txBody>
            <a:bodyPr lIns="68525" tIns="34262" rIns="68525" bIns="34262" rtlCol="0" anchor="ctr"/>
            <a:lstStyle/>
            <a:p>
              <a:pPr algn="ctr"/>
              <a:endParaRPr lang="en-US" sz="1800"/>
            </a:p>
          </p:txBody>
        </p:sp>
        <p:sp>
          <p:nvSpPr>
            <p:cNvPr id="7" name="Oval 6">
              <a:extLst>
                <a:ext uri="{FF2B5EF4-FFF2-40B4-BE49-F238E27FC236}">
                  <a16:creationId xmlns:a16="http://schemas.microsoft.com/office/drawing/2014/main" id="{1951AB21-A28F-A0B8-29DF-165800E61359}"/>
                </a:ext>
              </a:extLst>
            </p:cNvPr>
            <p:cNvSpPr/>
            <p:nvPr/>
          </p:nvSpPr>
          <p:spPr>
            <a:xfrm>
              <a:off x="6493704" y="-907929"/>
              <a:ext cx="639945" cy="637482"/>
            </a:xfrm>
            <a:prstGeom prst="ellipse">
              <a:avLst/>
            </a:prstGeom>
            <a:solidFill>
              <a:schemeClr val="accent5">
                <a:lumMod val="60000"/>
                <a:lumOff val="40000"/>
                <a:alpha val="89000"/>
              </a:schemeClr>
            </a:solidFill>
            <a:ln w="38100" cmpd="sng">
              <a:solidFill>
                <a:srgbClr val="26300D">
                  <a:alpha val="75000"/>
                </a:srgbClr>
              </a:solidFill>
            </a:ln>
            <a:effectLst/>
            <a:scene3d>
              <a:camera prst="orthographicFront">
                <a:rot lat="0" lon="60000" rev="0"/>
              </a:camera>
              <a:lightRig rig="threePt" dir="t"/>
            </a:scene3d>
          </p:spPr>
          <p:style>
            <a:lnRef idx="1">
              <a:schemeClr val="accent1"/>
            </a:lnRef>
            <a:fillRef idx="3">
              <a:schemeClr val="accent1"/>
            </a:fillRef>
            <a:effectRef idx="2">
              <a:schemeClr val="accent1"/>
            </a:effectRef>
            <a:fontRef idx="minor">
              <a:schemeClr val="lt1"/>
            </a:fontRef>
          </p:style>
          <p:txBody>
            <a:bodyPr lIns="68525" tIns="34262" rIns="68525" bIns="34262" rtlCol="0" anchor="ctr"/>
            <a:lstStyle/>
            <a:p>
              <a:pPr algn="ctr"/>
              <a:endParaRPr lang="en-US" sz="1800" dirty="0">
                <a:ln>
                  <a:solidFill>
                    <a:schemeClr val="accent2"/>
                  </a:solidFill>
                </a:ln>
              </a:endParaRPr>
            </a:p>
          </p:txBody>
        </p:sp>
        <p:sp>
          <p:nvSpPr>
            <p:cNvPr id="17" name="Hexagon 16">
              <a:extLst>
                <a:ext uri="{FF2B5EF4-FFF2-40B4-BE49-F238E27FC236}">
                  <a16:creationId xmlns:a16="http://schemas.microsoft.com/office/drawing/2014/main" id="{6FCA3E57-83BF-1F2B-11A2-92E5FC9025E1}"/>
                </a:ext>
              </a:extLst>
            </p:cNvPr>
            <p:cNvSpPr/>
            <p:nvPr/>
          </p:nvSpPr>
          <p:spPr>
            <a:xfrm rot="5400000">
              <a:off x="6572506" y="-801132"/>
              <a:ext cx="471754" cy="430731"/>
            </a:xfrm>
            <a:prstGeom prst="hexagon">
              <a:avLst/>
            </a:prstGeom>
            <a:gradFill flip="none" rotWithShape="1">
              <a:gsLst>
                <a:gs pos="100000">
                  <a:srgbClr val="3F3F00"/>
                </a:gs>
                <a:gs pos="0">
                  <a:srgbClr val="FDFF02"/>
                </a:gs>
              </a:gsLst>
              <a:path path="circle">
                <a:fillToRect l="50000" t="50000" r="50000" b="50000"/>
              </a:path>
              <a:tileRect/>
            </a:gradFill>
            <a:ln w="38100" cmpd="dbl">
              <a:solidFill>
                <a:srgbClr val="3F3F00"/>
              </a:solidFill>
            </a:ln>
            <a:effectLst/>
            <a:scene3d>
              <a:camera prst="orthographicFront">
                <a:rot lat="0" lon="60000" rev="0"/>
              </a:camera>
              <a:lightRig rig="threePt" dir="t"/>
            </a:scene3d>
          </p:spPr>
          <p:style>
            <a:lnRef idx="1">
              <a:schemeClr val="accent1"/>
            </a:lnRef>
            <a:fillRef idx="3">
              <a:schemeClr val="accent1"/>
            </a:fillRef>
            <a:effectRef idx="2">
              <a:schemeClr val="accent1"/>
            </a:effectRef>
            <a:fontRef idx="minor">
              <a:schemeClr val="lt1"/>
            </a:fontRef>
          </p:style>
          <p:txBody>
            <a:bodyPr vert="vert270" lIns="68525" tIns="34262" rIns="68525" bIns="34262" rtlCol="0" anchor="ctr"/>
            <a:lstStyle/>
            <a:p>
              <a:pPr algn="ctr"/>
              <a:endParaRPr lang="en-US" sz="1200" dirty="0">
                <a:solidFill>
                  <a:srgbClr val="000000"/>
                </a:solidFill>
              </a:endParaRPr>
            </a:p>
          </p:txBody>
        </p:sp>
        <p:cxnSp>
          <p:nvCxnSpPr>
            <p:cNvPr id="18" name="Straight Connector 17">
              <a:extLst>
                <a:ext uri="{FF2B5EF4-FFF2-40B4-BE49-F238E27FC236}">
                  <a16:creationId xmlns:a16="http://schemas.microsoft.com/office/drawing/2014/main" id="{62D40DAD-1897-FC81-6CBE-36F1F984D92E}"/>
                </a:ext>
              </a:extLst>
            </p:cNvPr>
            <p:cNvCxnSpPr>
              <a:cxnSpLocks/>
            </p:cNvCxnSpPr>
            <p:nvPr/>
          </p:nvCxnSpPr>
          <p:spPr>
            <a:xfrm flipH="1">
              <a:off x="6602542" y="-785378"/>
              <a:ext cx="215365" cy="107683"/>
            </a:xfrm>
            <a:prstGeom prst="line">
              <a:avLst/>
            </a:prstGeom>
            <a:ln w="25400">
              <a:gradFill>
                <a:gsLst>
                  <a:gs pos="40000">
                    <a:schemeClr val="accent1">
                      <a:lumMod val="5000"/>
                      <a:lumOff val="95000"/>
                    </a:schemeClr>
                  </a:gs>
                  <a:gs pos="100000">
                    <a:srgbClr val="FFFF00">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969402"/>
      </p:ext>
    </p:extLst>
  </p:cSld>
  <p:clrMapOvr>
    <a:masterClrMapping/>
  </p:clrMapOvr>
  <p:transition spd="slow" advTm="1948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4D6F-B0B1-DD81-626F-22C9924648B5}"/>
              </a:ext>
            </a:extLst>
          </p:cNvPr>
          <p:cNvSpPr>
            <a:spLocks noGrp="1"/>
          </p:cNvSpPr>
          <p:nvPr>
            <p:ph type="title"/>
          </p:nvPr>
        </p:nvSpPr>
        <p:spPr/>
        <p:txBody>
          <a:bodyPr/>
          <a:lstStyle/>
          <a:p>
            <a:r>
              <a:rPr lang="en-US" dirty="0"/>
              <a:t>Pneumococcal Immunization</a:t>
            </a:r>
          </a:p>
        </p:txBody>
      </p:sp>
    </p:spTree>
    <p:extLst>
      <p:ext uri="{BB962C8B-B14F-4D97-AF65-F5344CB8AC3E}">
        <p14:creationId xmlns:p14="http://schemas.microsoft.com/office/powerpoint/2010/main" val="1942363362"/>
      </p:ext>
    </p:extLst>
  </p:cSld>
  <p:clrMapOvr>
    <a:masterClrMapping/>
  </p:clrMapOvr>
  <p:transition spd="slow" advTm="1070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A8DC-9705-B7DA-C113-2DDE4D602C9D}"/>
              </a:ext>
            </a:extLst>
          </p:cNvPr>
          <p:cNvSpPr>
            <a:spLocks noGrp="1"/>
          </p:cNvSpPr>
          <p:nvPr>
            <p:ph type="title"/>
          </p:nvPr>
        </p:nvSpPr>
        <p:spPr/>
        <p:txBody>
          <a:bodyPr/>
          <a:lstStyle/>
          <a:p>
            <a:r>
              <a:rPr lang="en-US" dirty="0"/>
              <a:t>Pneumococcal Vaccines</a:t>
            </a:r>
          </a:p>
        </p:txBody>
      </p:sp>
      <p:sp>
        <p:nvSpPr>
          <p:cNvPr id="3" name="Text Placeholder 2">
            <a:extLst>
              <a:ext uri="{FF2B5EF4-FFF2-40B4-BE49-F238E27FC236}">
                <a16:creationId xmlns:a16="http://schemas.microsoft.com/office/drawing/2014/main" id="{EB7423D9-A5D8-949A-E234-74C25B1C5A0C}"/>
              </a:ext>
            </a:extLst>
          </p:cNvPr>
          <p:cNvSpPr>
            <a:spLocks noGrp="1"/>
          </p:cNvSpPr>
          <p:nvPr>
            <p:ph type="body" sz="quarter" idx="14"/>
          </p:nvPr>
        </p:nvSpPr>
        <p:spPr/>
        <p:txBody>
          <a:bodyPr/>
          <a:lstStyle/>
          <a:p>
            <a:endParaRPr lang="en-US"/>
          </a:p>
        </p:txBody>
      </p:sp>
      <p:sp>
        <p:nvSpPr>
          <p:cNvPr id="4" name="Rectangle 3">
            <a:extLst>
              <a:ext uri="{FF2B5EF4-FFF2-40B4-BE49-F238E27FC236}">
                <a16:creationId xmlns:a16="http://schemas.microsoft.com/office/drawing/2014/main" id="{493F2F4C-34B9-B678-580E-86AD717B97F8}"/>
              </a:ext>
            </a:extLst>
          </p:cNvPr>
          <p:cNvSpPr/>
          <p:nvPr/>
        </p:nvSpPr>
        <p:spPr>
          <a:xfrm>
            <a:off x="294798" y="1900362"/>
            <a:ext cx="4023360" cy="2786934"/>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000"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a:p>
            <a:pPr algn="ct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PPSV23 (</a:t>
            </a:r>
            <a:r>
              <a:rPr lang="en-US" sz="2000" i="1" dirty="0">
                <a:latin typeface="Arial" panose="020B0604020202020204" pitchFamily="34" charset="0"/>
                <a:cs typeface="Arial" panose="020B0604020202020204" pitchFamily="34" charset="0"/>
              </a:rPr>
              <a:t>Pneumovax 23</a:t>
            </a:r>
            <a:r>
              <a:rPr lang="en-US" sz="2000"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3FCD1F5F-3027-52BB-0B71-77E9FB78E086}"/>
              </a:ext>
            </a:extLst>
          </p:cNvPr>
          <p:cNvSpPr/>
          <p:nvPr/>
        </p:nvSpPr>
        <p:spPr>
          <a:xfrm>
            <a:off x="4831299" y="1900362"/>
            <a:ext cx="4023360" cy="278693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PCV13 (</a:t>
            </a:r>
            <a:r>
              <a:rPr lang="en-US" sz="2000" i="1" dirty="0">
                <a:latin typeface="Arial" panose="020B0604020202020204" pitchFamily="34" charset="0"/>
                <a:cs typeface="Arial" panose="020B0604020202020204" pitchFamily="34" charset="0"/>
              </a:rPr>
              <a:t>Prevnar</a:t>
            </a:r>
            <a:r>
              <a:rPr lang="en-US" sz="2000" dirty="0">
                <a:latin typeface="Arial" panose="020B0604020202020204" pitchFamily="34" charset="0"/>
                <a:cs typeface="Arial" panose="020B0604020202020204" pitchFamily="34" charset="0"/>
              </a:rPr>
              <a:t>-13)</a:t>
            </a:r>
          </a:p>
          <a:p>
            <a:pPr algn="ctr"/>
            <a:r>
              <a:rPr lang="en-US" sz="2000" dirty="0">
                <a:latin typeface="Arial" panose="020B0604020202020204" pitchFamily="34" charset="0"/>
                <a:cs typeface="Arial" panose="020B0604020202020204" pitchFamily="34" charset="0"/>
              </a:rPr>
              <a:t>PCV15 (</a:t>
            </a:r>
            <a:r>
              <a:rPr lang="en-US" sz="2000" dirty="0" err="1">
                <a:latin typeface="Arial" panose="020B0604020202020204" pitchFamily="34" charset="0"/>
                <a:cs typeface="Arial" panose="020B0604020202020204" pitchFamily="34" charset="0"/>
              </a:rPr>
              <a:t>V</a:t>
            </a:r>
            <a:r>
              <a:rPr lang="en-US" sz="2000" i="1" dirty="0" err="1">
                <a:latin typeface="Arial" panose="020B0604020202020204" pitchFamily="34" charset="0"/>
                <a:cs typeface="Arial" panose="020B0604020202020204" pitchFamily="34" charset="0"/>
              </a:rPr>
              <a:t>axneuvance</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PCV20 (</a:t>
            </a:r>
            <a:r>
              <a:rPr lang="en-US" sz="2000" i="1" dirty="0">
                <a:latin typeface="Arial" panose="020B0604020202020204" pitchFamily="34" charset="0"/>
                <a:cs typeface="Arial" panose="020B0604020202020204" pitchFamily="34" charset="0"/>
              </a:rPr>
              <a:t>Prevnar</a:t>
            </a:r>
            <a:r>
              <a:rPr lang="en-US" sz="2000" dirty="0">
                <a:latin typeface="Arial" panose="020B0604020202020204" pitchFamily="34" charset="0"/>
                <a:cs typeface="Arial" panose="020B0604020202020204" pitchFamily="34" charset="0"/>
              </a:rPr>
              <a:t>-20)</a:t>
            </a:r>
          </a:p>
        </p:txBody>
      </p:sp>
      <p:sp>
        <p:nvSpPr>
          <p:cNvPr id="6" name="Rectangle 5">
            <a:extLst>
              <a:ext uri="{FF2B5EF4-FFF2-40B4-BE49-F238E27FC236}">
                <a16:creationId xmlns:a16="http://schemas.microsoft.com/office/drawing/2014/main" id="{A7ABB6F7-2889-2AB9-F21B-1DD861FAA98C}"/>
              </a:ext>
            </a:extLst>
          </p:cNvPr>
          <p:cNvSpPr/>
          <p:nvPr/>
        </p:nvSpPr>
        <p:spPr>
          <a:xfrm>
            <a:off x="294798" y="1182892"/>
            <a:ext cx="4023360" cy="5380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Polysaccharide Vaccine</a:t>
            </a:r>
            <a:endParaRPr lang="en-US" sz="20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727ECD-B72C-2D10-00E3-5406AF66792F}"/>
              </a:ext>
            </a:extLst>
          </p:cNvPr>
          <p:cNvSpPr/>
          <p:nvPr/>
        </p:nvSpPr>
        <p:spPr>
          <a:xfrm>
            <a:off x="4831298" y="1182892"/>
            <a:ext cx="4023360" cy="538007"/>
          </a:xfrm>
          <a:prstGeom prst="rect">
            <a:avLst/>
          </a:prstGeom>
          <a:solidFill>
            <a:srgbClr val="007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Conjugate Vaccines</a:t>
            </a:r>
            <a:endParaRPr lang="en-US" sz="20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E95D00F9-522B-AD05-4606-79FD866F095F}"/>
              </a:ext>
            </a:extLst>
          </p:cNvPr>
          <p:cNvGrpSpPr/>
          <p:nvPr/>
        </p:nvGrpSpPr>
        <p:grpSpPr>
          <a:xfrm>
            <a:off x="1982147" y="2264677"/>
            <a:ext cx="446010" cy="669015"/>
            <a:chOff x="6250581" y="2514601"/>
            <a:chExt cx="304800" cy="457200"/>
          </a:xfrm>
        </p:grpSpPr>
        <p:sp>
          <p:nvSpPr>
            <p:cNvPr id="9" name="AutoShape 40">
              <a:extLst>
                <a:ext uri="{FF2B5EF4-FFF2-40B4-BE49-F238E27FC236}">
                  <a16:creationId xmlns:a16="http://schemas.microsoft.com/office/drawing/2014/main" id="{0C3005EE-6E20-C30B-6573-1E28B3C84B81}"/>
                </a:ext>
              </a:extLst>
            </p:cNvPr>
            <p:cNvSpPr>
              <a:spLocks noChangeAspect="1" noChangeArrowheads="1"/>
            </p:cNvSpPr>
            <p:nvPr/>
          </p:nvSpPr>
          <p:spPr bwMode="auto">
            <a:xfrm rot="16200000" flipH="1">
              <a:off x="6250581" y="2590801"/>
              <a:ext cx="152400" cy="1524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0" name="AutoShape 41">
              <a:extLst>
                <a:ext uri="{FF2B5EF4-FFF2-40B4-BE49-F238E27FC236}">
                  <a16:creationId xmlns:a16="http://schemas.microsoft.com/office/drawing/2014/main" id="{783DD962-B7CF-A707-7D17-7DFBDEB46485}"/>
                </a:ext>
              </a:extLst>
            </p:cNvPr>
            <p:cNvSpPr>
              <a:spLocks noChangeAspect="1" noChangeArrowheads="1"/>
            </p:cNvSpPr>
            <p:nvPr/>
          </p:nvSpPr>
          <p:spPr bwMode="auto">
            <a:xfrm rot="16200000" flipH="1">
              <a:off x="6402981" y="2590801"/>
              <a:ext cx="152400" cy="1524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1" name="AutoShape 42">
              <a:extLst>
                <a:ext uri="{FF2B5EF4-FFF2-40B4-BE49-F238E27FC236}">
                  <a16:creationId xmlns:a16="http://schemas.microsoft.com/office/drawing/2014/main" id="{84C34FC1-2ECE-9C82-0328-9D3221ACD83F}"/>
                </a:ext>
              </a:extLst>
            </p:cNvPr>
            <p:cNvSpPr>
              <a:spLocks noChangeAspect="1" noChangeArrowheads="1"/>
            </p:cNvSpPr>
            <p:nvPr/>
          </p:nvSpPr>
          <p:spPr bwMode="auto">
            <a:xfrm rot="16200000" flipH="1">
              <a:off x="6326781" y="2667001"/>
              <a:ext cx="152400" cy="1524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2" name="AutoShape 43">
              <a:extLst>
                <a:ext uri="{FF2B5EF4-FFF2-40B4-BE49-F238E27FC236}">
                  <a16:creationId xmlns:a16="http://schemas.microsoft.com/office/drawing/2014/main" id="{29A37088-2B2D-C43A-F3DA-2934DBB189A1}"/>
                </a:ext>
              </a:extLst>
            </p:cNvPr>
            <p:cNvSpPr>
              <a:spLocks noChangeAspect="1" noChangeArrowheads="1"/>
            </p:cNvSpPr>
            <p:nvPr/>
          </p:nvSpPr>
          <p:spPr bwMode="auto">
            <a:xfrm rot="16200000" flipH="1">
              <a:off x="6250581" y="2743201"/>
              <a:ext cx="152400" cy="1524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3" name="AutoShape 44">
              <a:extLst>
                <a:ext uri="{FF2B5EF4-FFF2-40B4-BE49-F238E27FC236}">
                  <a16:creationId xmlns:a16="http://schemas.microsoft.com/office/drawing/2014/main" id="{94AAD862-69D3-BBEB-F02E-957E3939FBB6}"/>
                </a:ext>
              </a:extLst>
            </p:cNvPr>
            <p:cNvSpPr>
              <a:spLocks noChangeAspect="1" noChangeArrowheads="1"/>
            </p:cNvSpPr>
            <p:nvPr/>
          </p:nvSpPr>
          <p:spPr bwMode="auto">
            <a:xfrm rot="16200000" flipH="1">
              <a:off x="6326781" y="2514601"/>
              <a:ext cx="152400" cy="1524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 name="AutoShape 45">
              <a:extLst>
                <a:ext uri="{FF2B5EF4-FFF2-40B4-BE49-F238E27FC236}">
                  <a16:creationId xmlns:a16="http://schemas.microsoft.com/office/drawing/2014/main" id="{B3F895BB-4CDD-6288-042E-60EF05FB373C}"/>
                </a:ext>
              </a:extLst>
            </p:cNvPr>
            <p:cNvSpPr>
              <a:spLocks noChangeAspect="1" noChangeArrowheads="1"/>
            </p:cNvSpPr>
            <p:nvPr/>
          </p:nvSpPr>
          <p:spPr bwMode="auto">
            <a:xfrm rot="16200000" flipH="1">
              <a:off x="6402981" y="2743201"/>
              <a:ext cx="152400" cy="1524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5" name="AutoShape 46">
              <a:extLst>
                <a:ext uri="{FF2B5EF4-FFF2-40B4-BE49-F238E27FC236}">
                  <a16:creationId xmlns:a16="http://schemas.microsoft.com/office/drawing/2014/main" id="{04C91540-DDA8-4F60-38B0-1B8C1D3F35D1}"/>
                </a:ext>
              </a:extLst>
            </p:cNvPr>
            <p:cNvSpPr>
              <a:spLocks noChangeAspect="1" noChangeArrowheads="1"/>
            </p:cNvSpPr>
            <p:nvPr/>
          </p:nvSpPr>
          <p:spPr bwMode="auto">
            <a:xfrm rot="16200000" flipH="1">
              <a:off x="6326781" y="2819401"/>
              <a:ext cx="152400" cy="1524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grpSp>
        <p:nvGrpSpPr>
          <p:cNvPr id="24" name="Group 23">
            <a:extLst>
              <a:ext uri="{FF2B5EF4-FFF2-40B4-BE49-F238E27FC236}">
                <a16:creationId xmlns:a16="http://schemas.microsoft.com/office/drawing/2014/main" id="{B1F89E0B-6C3B-A27B-8FB2-E1CDD47D754D}"/>
              </a:ext>
            </a:extLst>
          </p:cNvPr>
          <p:cNvGrpSpPr/>
          <p:nvPr/>
        </p:nvGrpSpPr>
        <p:grpSpPr>
          <a:xfrm>
            <a:off x="6571096" y="2115217"/>
            <a:ext cx="578515" cy="858443"/>
            <a:chOff x="5657850" y="2171700"/>
            <a:chExt cx="295275" cy="438151"/>
          </a:xfrm>
        </p:grpSpPr>
        <p:sp>
          <p:nvSpPr>
            <p:cNvPr id="16" name="Freeform 3">
              <a:extLst>
                <a:ext uri="{FF2B5EF4-FFF2-40B4-BE49-F238E27FC236}">
                  <a16:creationId xmlns:a16="http://schemas.microsoft.com/office/drawing/2014/main" id="{0DF977B7-22AD-C171-EF29-7E458FDC83C5}"/>
                </a:ext>
              </a:extLst>
            </p:cNvPr>
            <p:cNvSpPr>
              <a:spLocks noChangeAspect="1"/>
            </p:cNvSpPr>
            <p:nvPr/>
          </p:nvSpPr>
          <p:spPr bwMode="auto">
            <a:xfrm rot="20346300">
              <a:off x="5657850" y="2390776"/>
              <a:ext cx="295275" cy="219075"/>
            </a:xfrm>
            <a:custGeom>
              <a:avLst/>
              <a:gdLst>
                <a:gd name="T0" fmla="*/ 32 w 344"/>
                <a:gd name="T1" fmla="*/ 120 h 345"/>
                <a:gd name="T2" fmla="*/ 48 w 344"/>
                <a:gd name="T3" fmla="*/ 320 h 345"/>
                <a:gd name="T4" fmla="*/ 96 w 344"/>
                <a:gd name="T5" fmla="*/ 344 h 345"/>
                <a:gd name="T6" fmla="*/ 176 w 344"/>
                <a:gd name="T7" fmla="*/ 336 h 345"/>
                <a:gd name="T8" fmla="*/ 192 w 344"/>
                <a:gd name="T9" fmla="*/ 312 h 345"/>
                <a:gd name="T10" fmla="*/ 264 w 344"/>
                <a:gd name="T11" fmla="*/ 264 h 345"/>
                <a:gd name="T12" fmla="*/ 328 w 344"/>
                <a:gd name="T13" fmla="*/ 168 h 345"/>
                <a:gd name="T14" fmla="*/ 344 w 344"/>
                <a:gd name="T15" fmla="*/ 120 h 345"/>
                <a:gd name="T16" fmla="*/ 256 w 344"/>
                <a:gd name="T17" fmla="*/ 72 h 345"/>
                <a:gd name="T18" fmla="*/ 240 w 344"/>
                <a:gd name="T19" fmla="*/ 48 h 345"/>
                <a:gd name="T20" fmla="*/ 232 w 344"/>
                <a:gd name="T21" fmla="*/ 24 h 345"/>
                <a:gd name="T22" fmla="*/ 104 w 344"/>
                <a:gd name="T23" fmla="*/ 0 h 345"/>
                <a:gd name="T24" fmla="*/ 0 w 344"/>
                <a:gd name="T25" fmla="*/ 64 h 345"/>
                <a:gd name="T26" fmla="*/ 32 w 344"/>
                <a:gd name="T27" fmla="*/ 176 h 345"/>
                <a:gd name="T28" fmla="*/ 32 w 344"/>
                <a:gd name="T29" fmla="*/ 12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 h="345">
                  <a:moveTo>
                    <a:pt x="32" y="120"/>
                  </a:moveTo>
                  <a:cubicBezTo>
                    <a:pt x="36" y="187"/>
                    <a:pt x="25" y="258"/>
                    <a:pt x="48" y="320"/>
                  </a:cubicBezTo>
                  <a:cubicBezTo>
                    <a:pt x="52" y="332"/>
                    <a:pt x="86" y="341"/>
                    <a:pt x="96" y="344"/>
                  </a:cubicBezTo>
                  <a:cubicBezTo>
                    <a:pt x="122" y="342"/>
                    <a:pt x="150" y="345"/>
                    <a:pt x="176" y="336"/>
                  </a:cubicBezTo>
                  <a:cubicBezTo>
                    <a:pt x="185" y="333"/>
                    <a:pt x="185" y="320"/>
                    <a:pt x="192" y="312"/>
                  </a:cubicBezTo>
                  <a:cubicBezTo>
                    <a:pt x="212" y="288"/>
                    <a:pt x="233" y="275"/>
                    <a:pt x="264" y="264"/>
                  </a:cubicBezTo>
                  <a:cubicBezTo>
                    <a:pt x="278" y="243"/>
                    <a:pt x="318" y="197"/>
                    <a:pt x="328" y="168"/>
                  </a:cubicBezTo>
                  <a:cubicBezTo>
                    <a:pt x="333" y="152"/>
                    <a:pt x="344" y="120"/>
                    <a:pt x="344" y="120"/>
                  </a:cubicBezTo>
                  <a:cubicBezTo>
                    <a:pt x="329" y="77"/>
                    <a:pt x="295" y="82"/>
                    <a:pt x="256" y="72"/>
                  </a:cubicBezTo>
                  <a:cubicBezTo>
                    <a:pt x="250" y="64"/>
                    <a:pt x="244" y="57"/>
                    <a:pt x="240" y="48"/>
                  </a:cubicBezTo>
                  <a:cubicBezTo>
                    <a:pt x="236" y="41"/>
                    <a:pt x="238" y="29"/>
                    <a:pt x="232" y="24"/>
                  </a:cubicBezTo>
                  <a:cubicBezTo>
                    <a:pt x="204" y="5"/>
                    <a:pt x="128" y="3"/>
                    <a:pt x="104" y="0"/>
                  </a:cubicBezTo>
                  <a:cubicBezTo>
                    <a:pt x="43" y="9"/>
                    <a:pt x="19" y="6"/>
                    <a:pt x="0" y="64"/>
                  </a:cubicBezTo>
                  <a:cubicBezTo>
                    <a:pt x="45" y="95"/>
                    <a:pt x="32" y="118"/>
                    <a:pt x="32" y="176"/>
                  </a:cubicBezTo>
                  <a:lnTo>
                    <a:pt x="32" y="120"/>
                  </a:lnTo>
                  <a:close/>
                </a:path>
              </a:pathLst>
            </a:custGeom>
            <a:gradFill rotWithShape="0">
              <a:gsLst>
                <a:gs pos="0">
                  <a:srgbClr val="C165A9">
                    <a:gamma/>
                    <a:shade val="46275"/>
                    <a:invGamma/>
                  </a:srgbClr>
                </a:gs>
                <a:gs pos="100000">
                  <a:srgbClr val="C165A9"/>
                </a:gs>
              </a:gsLst>
              <a:path path="rect">
                <a:fillToRect l="50000" t="50000" r="50000" b="50000"/>
              </a:path>
            </a:gradFill>
            <a:ln w="12700" cap="flat" cmpd="sng">
              <a:solidFill>
                <a:srgbClr val="5C3548"/>
              </a:solidFill>
              <a:prstDash val="solid"/>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7" name="AutoShape 39">
              <a:extLst>
                <a:ext uri="{FF2B5EF4-FFF2-40B4-BE49-F238E27FC236}">
                  <a16:creationId xmlns:a16="http://schemas.microsoft.com/office/drawing/2014/main" id="{B88EEDFC-6002-8BCE-E8B0-65EE0F6E0F23}"/>
                </a:ext>
              </a:extLst>
            </p:cNvPr>
            <p:cNvSpPr>
              <a:spLocks noChangeAspect="1" noChangeArrowheads="1"/>
            </p:cNvSpPr>
            <p:nvPr/>
          </p:nvSpPr>
          <p:spPr bwMode="auto">
            <a:xfrm rot="16200000" flipH="1">
              <a:off x="5657850" y="2228850"/>
              <a:ext cx="114300" cy="1143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8" name="AutoShape 40">
              <a:extLst>
                <a:ext uri="{FF2B5EF4-FFF2-40B4-BE49-F238E27FC236}">
                  <a16:creationId xmlns:a16="http://schemas.microsoft.com/office/drawing/2014/main" id="{80C31599-8F17-CA5F-84F2-4E7A7D8B16D4}"/>
                </a:ext>
              </a:extLst>
            </p:cNvPr>
            <p:cNvSpPr>
              <a:spLocks noChangeAspect="1" noChangeArrowheads="1"/>
            </p:cNvSpPr>
            <p:nvPr/>
          </p:nvSpPr>
          <p:spPr bwMode="auto">
            <a:xfrm rot="16200000" flipH="1">
              <a:off x="5772150" y="2228850"/>
              <a:ext cx="114300" cy="1143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9" name="AutoShape 41">
              <a:extLst>
                <a:ext uri="{FF2B5EF4-FFF2-40B4-BE49-F238E27FC236}">
                  <a16:creationId xmlns:a16="http://schemas.microsoft.com/office/drawing/2014/main" id="{5065876D-0686-CF06-5DD0-195430A3F02B}"/>
                </a:ext>
              </a:extLst>
            </p:cNvPr>
            <p:cNvSpPr>
              <a:spLocks noChangeAspect="1" noChangeArrowheads="1"/>
            </p:cNvSpPr>
            <p:nvPr/>
          </p:nvSpPr>
          <p:spPr bwMode="auto">
            <a:xfrm rot="16200000" flipH="1">
              <a:off x="5715000" y="2286000"/>
              <a:ext cx="114300" cy="1143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20" name="AutoShape 42">
              <a:extLst>
                <a:ext uri="{FF2B5EF4-FFF2-40B4-BE49-F238E27FC236}">
                  <a16:creationId xmlns:a16="http://schemas.microsoft.com/office/drawing/2014/main" id="{E631DBA9-0353-DC6E-1F87-DCB84B34181E}"/>
                </a:ext>
              </a:extLst>
            </p:cNvPr>
            <p:cNvSpPr>
              <a:spLocks noChangeAspect="1" noChangeArrowheads="1"/>
            </p:cNvSpPr>
            <p:nvPr/>
          </p:nvSpPr>
          <p:spPr bwMode="auto">
            <a:xfrm rot="16200000" flipH="1">
              <a:off x="5657850" y="2343150"/>
              <a:ext cx="114300" cy="1143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21" name="AutoShape 43">
              <a:extLst>
                <a:ext uri="{FF2B5EF4-FFF2-40B4-BE49-F238E27FC236}">
                  <a16:creationId xmlns:a16="http://schemas.microsoft.com/office/drawing/2014/main" id="{1F715AA4-CA56-B2B3-473B-0F94C14B0573}"/>
                </a:ext>
              </a:extLst>
            </p:cNvPr>
            <p:cNvSpPr>
              <a:spLocks noChangeAspect="1" noChangeArrowheads="1"/>
            </p:cNvSpPr>
            <p:nvPr/>
          </p:nvSpPr>
          <p:spPr bwMode="auto">
            <a:xfrm rot="16200000" flipH="1">
              <a:off x="5715000" y="2171700"/>
              <a:ext cx="114300" cy="1143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22" name="AutoShape 44">
              <a:extLst>
                <a:ext uri="{FF2B5EF4-FFF2-40B4-BE49-F238E27FC236}">
                  <a16:creationId xmlns:a16="http://schemas.microsoft.com/office/drawing/2014/main" id="{7C9F574B-4AB3-7507-3AF6-45E835B900F9}"/>
                </a:ext>
              </a:extLst>
            </p:cNvPr>
            <p:cNvSpPr>
              <a:spLocks noChangeAspect="1" noChangeArrowheads="1"/>
            </p:cNvSpPr>
            <p:nvPr/>
          </p:nvSpPr>
          <p:spPr bwMode="auto">
            <a:xfrm rot="16200000" flipH="1">
              <a:off x="5772150" y="2343150"/>
              <a:ext cx="114300" cy="1143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23" name="AutoShape 45">
              <a:extLst>
                <a:ext uri="{FF2B5EF4-FFF2-40B4-BE49-F238E27FC236}">
                  <a16:creationId xmlns:a16="http://schemas.microsoft.com/office/drawing/2014/main" id="{38E1CF87-0FED-34DD-1F49-EFECBDA1A1B0}"/>
                </a:ext>
              </a:extLst>
            </p:cNvPr>
            <p:cNvSpPr>
              <a:spLocks noChangeAspect="1" noChangeArrowheads="1"/>
            </p:cNvSpPr>
            <p:nvPr/>
          </p:nvSpPr>
          <p:spPr bwMode="auto">
            <a:xfrm rot="16200000" flipH="1">
              <a:off x="5715000" y="2400300"/>
              <a:ext cx="114300" cy="114300"/>
            </a:xfrm>
            <a:prstGeom prst="diamond">
              <a:avLst/>
            </a:prstGeom>
            <a:solidFill>
              <a:srgbClr val="D5DD54"/>
            </a:solidFill>
            <a:ln w="12700">
              <a:solidFill>
                <a:srgbClr val="A1B92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spTree>
    <p:extLst>
      <p:ext uri="{BB962C8B-B14F-4D97-AF65-F5344CB8AC3E}">
        <p14:creationId xmlns:p14="http://schemas.microsoft.com/office/powerpoint/2010/main" val="1433011776"/>
      </p:ext>
    </p:extLst>
  </p:cSld>
  <p:clrMapOvr>
    <a:masterClrMapping/>
  </p:clrMapOvr>
  <p:transition spd="slow" advTm="8205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Pneumococcal Conjugate Vaccine (PCV-13)</a:t>
            </a:r>
          </a:p>
        </p:txBody>
      </p:sp>
      <p:sp>
        <p:nvSpPr>
          <p:cNvPr id="4" name="Text Placeholder 3"/>
          <p:cNvSpPr>
            <a:spLocks noGrp="1"/>
          </p:cNvSpPr>
          <p:nvPr>
            <p:ph type="body" sz="quarter" idx="14"/>
          </p:nvPr>
        </p:nvSpPr>
        <p:spPr/>
        <p:txBody>
          <a:bodyPr/>
          <a:lstStyle/>
          <a:p>
            <a:r>
              <a:rPr lang="en-US" dirty="0"/>
              <a:t>Illustration: David H. Spach, MD</a:t>
            </a:r>
          </a:p>
        </p:txBody>
      </p:sp>
      <p:sp>
        <p:nvSpPr>
          <p:cNvPr id="129" name="Rectangle 36"/>
          <p:cNvSpPr>
            <a:spLocks noChangeArrowheads="1"/>
          </p:cNvSpPr>
          <p:nvPr/>
        </p:nvSpPr>
        <p:spPr bwMode="auto">
          <a:xfrm>
            <a:off x="-14734" y="1369412"/>
            <a:ext cx="2914650" cy="438150"/>
          </a:xfrm>
          <a:prstGeom prst="rect">
            <a:avLst/>
          </a:prstGeom>
          <a:noFill/>
          <a:ln w="12700">
            <a:noFill/>
            <a:miter lim="800000"/>
            <a:headEnd/>
            <a:tailEnd/>
          </a:ln>
        </p:spPr>
        <p:txBody>
          <a:bodyPr lIns="70232" tIns="35711" rIns="70232" bIns="35711" anchor="ctr">
            <a:prstTxWarp prst="textNoShape">
              <a:avLst/>
            </a:prstTxWarp>
          </a:bodyPr>
          <a:lstStyle/>
          <a:p>
            <a:pPr algn="ctr" defTabSz="701279">
              <a:lnSpc>
                <a:spcPct val="80000"/>
              </a:lnSpc>
              <a:spcBef>
                <a:spcPct val="2000"/>
              </a:spcBef>
            </a:pPr>
            <a:r>
              <a:rPr lang="en-US" sz="1800" dirty="0">
                <a:solidFill>
                  <a:srgbClr val="000000"/>
                </a:solidFill>
                <a:latin typeface="Arial" pitchFamily="-111" charset="0"/>
              </a:rPr>
              <a:t>PCV13 Serotypes</a:t>
            </a:r>
          </a:p>
        </p:txBody>
      </p:sp>
      <p:sp>
        <p:nvSpPr>
          <p:cNvPr id="66" name="Rectangle 36">
            <a:extLst>
              <a:ext uri="{FF2B5EF4-FFF2-40B4-BE49-F238E27FC236}">
                <a16:creationId xmlns:a16="http://schemas.microsoft.com/office/drawing/2014/main" id="{B4FAEFE5-8CB9-FF4D-8544-75F03F7A1386}"/>
              </a:ext>
            </a:extLst>
          </p:cNvPr>
          <p:cNvSpPr>
            <a:spLocks noChangeArrowheads="1"/>
          </p:cNvSpPr>
          <p:nvPr/>
        </p:nvSpPr>
        <p:spPr bwMode="auto">
          <a:xfrm>
            <a:off x="-14734" y="2645399"/>
            <a:ext cx="2914650" cy="438150"/>
          </a:xfrm>
          <a:prstGeom prst="rect">
            <a:avLst/>
          </a:prstGeom>
          <a:noFill/>
          <a:ln w="12700">
            <a:noFill/>
            <a:miter lim="800000"/>
            <a:headEnd/>
            <a:tailEnd/>
          </a:ln>
        </p:spPr>
        <p:txBody>
          <a:bodyPr lIns="70232" tIns="35711" rIns="70232" bIns="35711" anchor="ctr">
            <a:prstTxWarp prst="textNoShape">
              <a:avLst/>
            </a:prstTxWarp>
          </a:bodyPr>
          <a:lstStyle/>
          <a:p>
            <a:pPr algn="ctr" defTabSz="701279">
              <a:lnSpc>
                <a:spcPct val="80000"/>
              </a:lnSpc>
              <a:spcBef>
                <a:spcPct val="2000"/>
              </a:spcBef>
            </a:pPr>
            <a:r>
              <a:rPr lang="en-US" sz="1800" dirty="0">
                <a:solidFill>
                  <a:srgbClr val="000000"/>
                </a:solidFill>
                <a:latin typeface="Arial" pitchFamily="-111" charset="0"/>
              </a:rPr>
              <a:t>PCV15 Serotypes</a:t>
            </a:r>
          </a:p>
        </p:txBody>
      </p:sp>
      <p:sp>
        <p:nvSpPr>
          <p:cNvPr id="150" name="Rectangle 36">
            <a:extLst>
              <a:ext uri="{FF2B5EF4-FFF2-40B4-BE49-F238E27FC236}">
                <a16:creationId xmlns:a16="http://schemas.microsoft.com/office/drawing/2014/main" id="{8001FE0C-EC60-E248-9567-D6F10A45D71E}"/>
              </a:ext>
            </a:extLst>
          </p:cNvPr>
          <p:cNvSpPr>
            <a:spLocks noChangeArrowheads="1"/>
          </p:cNvSpPr>
          <p:nvPr/>
        </p:nvSpPr>
        <p:spPr bwMode="auto">
          <a:xfrm>
            <a:off x="-14734" y="3912653"/>
            <a:ext cx="2914650" cy="438150"/>
          </a:xfrm>
          <a:prstGeom prst="rect">
            <a:avLst/>
          </a:prstGeom>
          <a:noFill/>
          <a:ln w="12700">
            <a:noFill/>
            <a:miter lim="800000"/>
            <a:headEnd/>
            <a:tailEnd/>
          </a:ln>
        </p:spPr>
        <p:txBody>
          <a:bodyPr lIns="70232" tIns="35711" rIns="70232" bIns="35711" anchor="ctr">
            <a:prstTxWarp prst="textNoShape">
              <a:avLst/>
            </a:prstTxWarp>
          </a:bodyPr>
          <a:lstStyle/>
          <a:p>
            <a:pPr algn="ctr" defTabSz="701279">
              <a:lnSpc>
                <a:spcPct val="80000"/>
              </a:lnSpc>
              <a:spcBef>
                <a:spcPct val="2000"/>
              </a:spcBef>
            </a:pPr>
            <a:r>
              <a:rPr lang="en-US" sz="1800" dirty="0">
                <a:solidFill>
                  <a:srgbClr val="000000"/>
                </a:solidFill>
                <a:latin typeface="Arial" pitchFamily="-111" charset="0"/>
              </a:rPr>
              <a:t>PCV20 Serotypes</a:t>
            </a:r>
          </a:p>
        </p:txBody>
      </p:sp>
      <p:grpSp>
        <p:nvGrpSpPr>
          <p:cNvPr id="13" name="Group 12">
            <a:extLst>
              <a:ext uri="{FF2B5EF4-FFF2-40B4-BE49-F238E27FC236}">
                <a16:creationId xmlns:a16="http://schemas.microsoft.com/office/drawing/2014/main" id="{16B0DF12-1F7F-7E4D-BB52-42C007ED70B6}"/>
              </a:ext>
            </a:extLst>
          </p:cNvPr>
          <p:cNvGrpSpPr/>
          <p:nvPr/>
        </p:nvGrpSpPr>
        <p:grpSpPr>
          <a:xfrm>
            <a:off x="2732902" y="1108484"/>
            <a:ext cx="4107084" cy="941941"/>
            <a:chOff x="2732902" y="1108484"/>
            <a:chExt cx="4107084" cy="941941"/>
          </a:xfrm>
        </p:grpSpPr>
        <p:grpSp>
          <p:nvGrpSpPr>
            <p:cNvPr id="6" name="Group 5">
              <a:extLst>
                <a:ext uri="{FF2B5EF4-FFF2-40B4-BE49-F238E27FC236}">
                  <a16:creationId xmlns:a16="http://schemas.microsoft.com/office/drawing/2014/main" id="{25983EBF-9978-384E-B626-1EFA5261951C}"/>
                </a:ext>
              </a:extLst>
            </p:cNvPr>
            <p:cNvGrpSpPr/>
            <p:nvPr/>
          </p:nvGrpSpPr>
          <p:grpSpPr>
            <a:xfrm>
              <a:off x="2732902" y="1108484"/>
              <a:ext cx="548640" cy="457200"/>
              <a:chOff x="2732902" y="1108484"/>
              <a:chExt cx="548640" cy="457200"/>
            </a:xfrm>
          </p:grpSpPr>
          <p:sp>
            <p:nvSpPr>
              <p:cNvPr id="87" name="Oval 9" descr="90%"/>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88" name="Oval 16"/>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a:t>
                </a:r>
              </a:p>
            </p:txBody>
          </p:sp>
        </p:grpSp>
        <p:grpSp>
          <p:nvGrpSpPr>
            <p:cNvPr id="271" name="Group 270">
              <a:extLst>
                <a:ext uri="{FF2B5EF4-FFF2-40B4-BE49-F238E27FC236}">
                  <a16:creationId xmlns:a16="http://schemas.microsoft.com/office/drawing/2014/main" id="{838B2F56-DE02-D242-B87B-CBDC36E9309A}"/>
                </a:ext>
              </a:extLst>
            </p:cNvPr>
            <p:cNvGrpSpPr/>
            <p:nvPr/>
          </p:nvGrpSpPr>
          <p:grpSpPr>
            <a:xfrm>
              <a:off x="3325976" y="1108484"/>
              <a:ext cx="548640" cy="457200"/>
              <a:chOff x="2732902" y="1108484"/>
              <a:chExt cx="548640" cy="457200"/>
            </a:xfrm>
          </p:grpSpPr>
          <p:sp>
            <p:nvSpPr>
              <p:cNvPr id="272" name="Oval 9" descr="90%">
                <a:extLst>
                  <a:ext uri="{FF2B5EF4-FFF2-40B4-BE49-F238E27FC236}">
                    <a16:creationId xmlns:a16="http://schemas.microsoft.com/office/drawing/2014/main" id="{A939C878-0907-F243-8160-39D66900DC94}"/>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273" name="Oval 16">
                <a:extLst>
                  <a:ext uri="{FF2B5EF4-FFF2-40B4-BE49-F238E27FC236}">
                    <a16:creationId xmlns:a16="http://schemas.microsoft.com/office/drawing/2014/main" id="{23FB8278-B6D2-1448-A583-BF6FB2934A71}"/>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3</a:t>
                </a:r>
              </a:p>
            </p:txBody>
          </p:sp>
        </p:grpSp>
        <p:grpSp>
          <p:nvGrpSpPr>
            <p:cNvPr id="274" name="Group 273">
              <a:extLst>
                <a:ext uri="{FF2B5EF4-FFF2-40B4-BE49-F238E27FC236}">
                  <a16:creationId xmlns:a16="http://schemas.microsoft.com/office/drawing/2014/main" id="{7DA75970-2F76-2048-B729-CBD056D19CDC}"/>
                </a:ext>
              </a:extLst>
            </p:cNvPr>
            <p:cNvGrpSpPr/>
            <p:nvPr/>
          </p:nvGrpSpPr>
          <p:grpSpPr>
            <a:xfrm>
              <a:off x="3919050" y="1108484"/>
              <a:ext cx="548640" cy="457200"/>
              <a:chOff x="2732902" y="1108484"/>
              <a:chExt cx="548640" cy="457200"/>
            </a:xfrm>
          </p:grpSpPr>
          <p:sp>
            <p:nvSpPr>
              <p:cNvPr id="275" name="Oval 9" descr="90%">
                <a:extLst>
                  <a:ext uri="{FF2B5EF4-FFF2-40B4-BE49-F238E27FC236}">
                    <a16:creationId xmlns:a16="http://schemas.microsoft.com/office/drawing/2014/main" id="{27DB41EA-3208-D84C-BC24-7E38C6F72F43}"/>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276" name="Oval 16">
                <a:extLst>
                  <a:ext uri="{FF2B5EF4-FFF2-40B4-BE49-F238E27FC236}">
                    <a16:creationId xmlns:a16="http://schemas.microsoft.com/office/drawing/2014/main" id="{888A2415-179F-514F-9D84-3E330CF7405C}"/>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4</a:t>
                </a:r>
              </a:p>
            </p:txBody>
          </p:sp>
        </p:grpSp>
        <p:grpSp>
          <p:nvGrpSpPr>
            <p:cNvPr id="277" name="Group 276">
              <a:extLst>
                <a:ext uri="{FF2B5EF4-FFF2-40B4-BE49-F238E27FC236}">
                  <a16:creationId xmlns:a16="http://schemas.microsoft.com/office/drawing/2014/main" id="{C154B163-FEA0-6541-B569-0A8D674DF1E4}"/>
                </a:ext>
              </a:extLst>
            </p:cNvPr>
            <p:cNvGrpSpPr/>
            <p:nvPr/>
          </p:nvGrpSpPr>
          <p:grpSpPr>
            <a:xfrm>
              <a:off x="4512124" y="1108484"/>
              <a:ext cx="548640" cy="457200"/>
              <a:chOff x="2732902" y="1108484"/>
              <a:chExt cx="548640" cy="457200"/>
            </a:xfrm>
          </p:grpSpPr>
          <p:sp>
            <p:nvSpPr>
              <p:cNvPr id="278" name="Oval 9" descr="90%">
                <a:extLst>
                  <a:ext uri="{FF2B5EF4-FFF2-40B4-BE49-F238E27FC236}">
                    <a16:creationId xmlns:a16="http://schemas.microsoft.com/office/drawing/2014/main" id="{B17EA1A9-CC0C-8D4F-BF6D-18FF30E2DC2C}"/>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279" name="Oval 16">
                <a:extLst>
                  <a:ext uri="{FF2B5EF4-FFF2-40B4-BE49-F238E27FC236}">
                    <a16:creationId xmlns:a16="http://schemas.microsoft.com/office/drawing/2014/main" id="{4F8E881B-6CD3-A34C-B204-B1DA9FE5025C}"/>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5</a:t>
                </a:r>
              </a:p>
            </p:txBody>
          </p:sp>
        </p:grpSp>
        <p:grpSp>
          <p:nvGrpSpPr>
            <p:cNvPr id="280" name="Group 279">
              <a:extLst>
                <a:ext uri="{FF2B5EF4-FFF2-40B4-BE49-F238E27FC236}">
                  <a16:creationId xmlns:a16="http://schemas.microsoft.com/office/drawing/2014/main" id="{6C7B6C9A-00D5-A943-A746-72959D3B7B3A}"/>
                </a:ext>
              </a:extLst>
            </p:cNvPr>
            <p:cNvGrpSpPr/>
            <p:nvPr/>
          </p:nvGrpSpPr>
          <p:grpSpPr>
            <a:xfrm>
              <a:off x="5105198" y="1108484"/>
              <a:ext cx="548640" cy="457200"/>
              <a:chOff x="2732902" y="1108484"/>
              <a:chExt cx="548640" cy="457200"/>
            </a:xfrm>
          </p:grpSpPr>
          <p:sp>
            <p:nvSpPr>
              <p:cNvPr id="281" name="Oval 9" descr="90%">
                <a:extLst>
                  <a:ext uri="{FF2B5EF4-FFF2-40B4-BE49-F238E27FC236}">
                    <a16:creationId xmlns:a16="http://schemas.microsoft.com/office/drawing/2014/main" id="{CBAC25F9-B236-594E-8419-5EA4B56320E9}"/>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282" name="Oval 16">
                <a:extLst>
                  <a:ext uri="{FF2B5EF4-FFF2-40B4-BE49-F238E27FC236}">
                    <a16:creationId xmlns:a16="http://schemas.microsoft.com/office/drawing/2014/main" id="{47854321-30AF-4F4A-A012-45312D27ECE2}"/>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6A</a:t>
                </a:r>
              </a:p>
            </p:txBody>
          </p:sp>
        </p:grpSp>
        <p:grpSp>
          <p:nvGrpSpPr>
            <p:cNvPr id="283" name="Group 282">
              <a:extLst>
                <a:ext uri="{FF2B5EF4-FFF2-40B4-BE49-F238E27FC236}">
                  <a16:creationId xmlns:a16="http://schemas.microsoft.com/office/drawing/2014/main" id="{014B2BC2-5C17-BA43-A626-B92B1B13DBD1}"/>
                </a:ext>
              </a:extLst>
            </p:cNvPr>
            <p:cNvGrpSpPr/>
            <p:nvPr/>
          </p:nvGrpSpPr>
          <p:grpSpPr>
            <a:xfrm>
              <a:off x="5698272" y="1108484"/>
              <a:ext cx="548640" cy="457200"/>
              <a:chOff x="2732902" y="1108484"/>
              <a:chExt cx="548640" cy="457200"/>
            </a:xfrm>
          </p:grpSpPr>
          <p:sp>
            <p:nvSpPr>
              <p:cNvPr id="284" name="Oval 9" descr="90%">
                <a:extLst>
                  <a:ext uri="{FF2B5EF4-FFF2-40B4-BE49-F238E27FC236}">
                    <a16:creationId xmlns:a16="http://schemas.microsoft.com/office/drawing/2014/main" id="{F53FC07C-D04A-314E-8C9D-0D9A4FB90ECC}"/>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285" name="Oval 16">
                <a:extLst>
                  <a:ext uri="{FF2B5EF4-FFF2-40B4-BE49-F238E27FC236}">
                    <a16:creationId xmlns:a16="http://schemas.microsoft.com/office/drawing/2014/main" id="{AE1C2F67-2726-AA45-966F-C047FF509D86}"/>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6B</a:t>
                </a:r>
              </a:p>
            </p:txBody>
          </p:sp>
        </p:grpSp>
        <p:grpSp>
          <p:nvGrpSpPr>
            <p:cNvPr id="286" name="Group 285">
              <a:extLst>
                <a:ext uri="{FF2B5EF4-FFF2-40B4-BE49-F238E27FC236}">
                  <a16:creationId xmlns:a16="http://schemas.microsoft.com/office/drawing/2014/main" id="{5A6F8A12-8847-C94D-B0D2-1022452359FF}"/>
                </a:ext>
              </a:extLst>
            </p:cNvPr>
            <p:cNvGrpSpPr/>
            <p:nvPr/>
          </p:nvGrpSpPr>
          <p:grpSpPr>
            <a:xfrm>
              <a:off x="6291346" y="1108484"/>
              <a:ext cx="548640" cy="457200"/>
              <a:chOff x="2732902" y="1108484"/>
              <a:chExt cx="548640" cy="457200"/>
            </a:xfrm>
          </p:grpSpPr>
          <p:sp>
            <p:nvSpPr>
              <p:cNvPr id="287" name="Oval 9" descr="90%">
                <a:extLst>
                  <a:ext uri="{FF2B5EF4-FFF2-40B4-BE49-F238E27FC236}">
                    <a16:creationId xmlns:a16="http://schemas.microsoft.com/office/drawing/2014/main" id="{D84F47D9-1394-F549-B564-A9A6C2BC1F45}"/>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288" name="Oval 16">
                <a:extLst>
                  <a:ext uri="{FF2B5EF4-FFF2-40B4-BE49-F238E27FC236}">
                    <a16:creationId xmlns:a16="http://schemas.microsoft.com/office/drawing/2014/main" id="{7C4CF2FF-F1EF-5745-A261-80D067234A70}"/>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7F</a:t>
                </a:r>
              </a:p>
            </p:txBody>
          </p:sp>
        </p:grpSp>
        <p:grpSp>
          <p:nvGrpSpPr>
            <p:cNvPr id="298" name="Group 297">
              <a:extLst>
                <a:ext uri="{FF2B5EF4-FFF2-40B4-BE49-F238E27FC236}">
                  <a16:creationId xmlns:a16="http://schemas.microsoft.com/office/drawing/2014/main" id="{41EEC30C-4659-F74B-A114-750D0BA6ABE3}"/>
                </a:ext>
              </a:extLst>
            </p:cNvPr>
            <p:cNvGrpSpPr/>
            <p:nvPr/>
          </p:nvGrpSpPr>
          <p:grpSpPr>
            <a:xfrm>
              <a:off x="2732902" y="1593225"/>
              <a:ext cx="548640" cy="457200"/>
              <a:chOff x="2732902" y="1108484"/>
              <a:chExt cx="548640" cy="457200"/>
            </a:xfrm>
          </p:grpSpPr>
          <p:sp>
            <p:nvSpPr>
              <p:cNvPr id="299" name="Oval 9" descr="90%">
                <a:extLst>
                  <a:ext uri="{FF2B5EF4-FFF2-40B4-BE49-F238E27FC236}">
                    <a16:creationId xmlns:a16="http://schemas.microsoft.com/office/drawing/2014/main" id="{3A0ACBE3-41BC-E146-AC02-7814872623D3}"/>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00" name="Oval 16">
                <a:extLst>
                  <a:ext uri="{FF2B5EF4-FFF2-40B4-BE49-F238E27FC236}">
                    <a16:creationId xmlns:a16="http://schemas.microsoft.com/office/drawing/2014/main" id="{AA9B45C6-44AC-2A42-B77A-A7D77004F48A}"/>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9V</a:t>
                </a:r>
              </a:p>
            </p:txBody>
          </p:sp>
        </p:grpSp>
        <p:grpSp>
          <p:nvGrpSpPr>
            <p:cNvPr id="301" name="Group 300">
              <a:extLst>
                <a:ext uri="{FF2B5EF4-FFF2-40B4-BE49-F238E27FC236}">
                  <a16:creationId xmlns:a16="http://schemas.microsoft.com/office/drawing/2014/main" id="{D6E9B033-FD37-704F-AAE3-5477FC4E2B6B}"/>
                </a:ext>
              </a:extLst>
            </p:cNvPr>
            <p:cNvGrpSpPr/>
            <p:nvPr/>
          </p:nvGrpSpPr>
          <p:grpSpPr>
            <a:xfrm>
              <a:off x="3325976" y="1593225"/>
              <a:ext cx="548640" cy="457200"/>
              <a:chOff x="2732902" y="1108484"/>
              <a:chExt cx="548640" cy="457200"/>
            </a:xfrm>
          </p:grpSpPr>
          <p:sp>
            <p:nvSpPr>
              <p:cNvPr id="302" name="Oval 9" descr="90%">
                <a:extLst>
                  <a:ext uri="{FF2B5EF4-FFF2-40B4-BE49-F238E27FC236}">
                    <a16:creationId xmlns:a16="http://schemas.microsoft.com/office/drawing/2014/main" id="{7278D573-949E-DA43-A68C-4DB28A199743}"/>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03" name="Oval 16">
                <a:extLst>
                  <a:ext uri="{FF2B5EF4-FFF2-40B4-BE49-F238E27FC236}">
                    <a16:creationId xmlns:a16="http://schemas.microsoft.com/office/drawing/2014/main" id="{DD607101-1E28-704D-9147-45AE5AECD7FE}"/>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14</a:t>
                </a:r>
              </a:p>
            </p:txBody>
          </p:sp>
        </p:grpSp>
        <p:grpSp>
          <p:nvGrpSpPr>
            <p:cNvPr id="304" name="Group 303">
              <a:extLst>
                <a:ext uri="{FF2B5EF4-FFF2-40B4-BE49-F238E27FC236}">
                  <a16:creationId xmlns:a16="http://schemas.microsoft.com/office/drawing/2014/main" id="{5B0364D5-5C33-7342-A40D-737DCDC763A0}"/>
                </a:ext>
              </a:extLst>
            </p:cNvPr>
            <p:cNvGrpSpPr/>
            <p:nvPr/>
          </p:nvGrpSpPr>
          <p:grpSpPr>
            <a:xfrm>
              <a:off x="3919050" y="1593225"/>
              <a:ext cx="548640" cy="457200"/>
              <a:chOff x="2732902" y="1108484"/>
              <a:chExt cx="548640" cy="457200"/>
            </a:xfrm>
          </p:grpSpPr>
          <p:sp>
            <p:nvSpPr>
              <p:cNvPr id="305" name="Oval 9" descr="90%">
                <a:extLst>
                  <a:ext uri="{FF2B5EF4-FFF2-40B4-BE49-F238E27FC236}">
                    <a16:creationId xmlns:a16="http://schemas.microsoft.com/office/drawing/2014/main" id="{1B8A436F-7F51-EC40-94B7-BB8D41986384}"/>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06" name="Oval 16">
                <a:extLst>
                  <a:ext uri="{FF2B5EF4-FFF2-40B4-BE49-F238E27FC236}">
                    <a16:creationId xmlns:a16="http://schemas.microsoft.com/office/drawing/2014/main" id="{0BB595A7-8F6E-6B4A-8A67-66D089BC58D4}"/>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18C</a:t>
                </a:r>
              </a:p>
            </p:txBody>
          </p:sp>
        </p:grpSp>
        <p:grpSp>
          <p:nvGrpSpPr>
            <p:cNvPr id="307" name="Group 306">
              <a:extLst>
                <a:ext uri="{FF2B5EF4-FFF2-40B4-BE49-F238E27FC236}">
                  <a16:creationId xmlns:a16="http://schemas.microsoft.com/office/drawing/2014/main" id="{7A51F909-5F6B-2E4D-A564-EE5E22E7D0E3}"/>
                </a:ext>
              </a:extLst>
            </p:cNvPr>
            <p:cNvGrpSpPr/>
            <p:nvPr/>
          </p:nvGrpSpPr>
          <p:grpSpPr>
            <a:xfrm>
              <a:off x="4512124" y="1593225"/>
              <a:ext cx="548640" cy="457200"/>
              <a:chOff x="2732902" y="1108484"/>
              <a:chExt cx="548640" cy="457200"/>
            </a:xfrm>
          </p:grpSpPr>
          <p:sp>
            <p:nvSpPr>
              <p:cNvPr id="308" name="Oval 9" descr="90%">
                <a:extLst>
                  <a:ext uri="{FF2B5EF4-FFF2-40B4-BE49-F238E27FC236}">
                    <a16:creationId xmlns:a16="http://schemas.microsoft.com/office/drawing/2014/main" id="{D43171F5-327F-7441-9D4E-E72896307626}"/>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09" name="Oval 16">
                <a:extLst>
                  <a:ext uri="{FF2B5EF4-FFF2-40B4-BE49-F238E27FC236}">
                    <a16:creationId xmlns:a16="http://schemas.microsoft.com/office/drawing/2014/main" id="{D33EF358-FD0E-8946-B2E5-CA653451340A}"/>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19A</a:t>
                </a:r>
              </a:p>
            </p:txBody>
          </p:sp>
        </p:grpSp>
        <p:grpSp>
          <p:nvGrpSpPr>
            <p:cNvPr id="310" name="Group 309">
              <a:extLst>
                <a:ext uri="{FF2B5EF4-FFF2-40B4-BE49-F238E27FC236}">
                  <a16:creationId xmlns:a16="http://schemas.microsoft.com/office/drawing/2014/main" id="{A8B465AA-CEC5-EB4F-AAF7-119B60041C36}"/>
                </a:ext>
              </a:extLst>
            </p:cNvPr>
            <p:cNvGrpSpPr/>
            <p:nvPr/>
          </p:nvGrpSpPr>
          <p:grpSpPr>
            <a:xfrm>
              <a:off x="5105198" y="1593225"/>
              <a:ext cx="548640" cy="457200"/>
              <a:chOff x="2732902" y="1108484"/>
              <a:chExt cx="548640" cy="457200"/>
            </a:xfrm>
          </p:grpSpPr>
          <p:sp>
            <p:nvSpPr>
              <p:cNvPr id="311" name="Oval 9" descr="90%">
                <a:extLst>
                  <a:ext uri="{FF2B5EF4-FFF2-40B4-BE49-F238E27FC236}">
                    <a16:creationId xmlns:a16="http://schemas.microsoft.com/office/drawing/2014/main" id="{660C1BED-652E-A646-864D-335E34587EDC}"/>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12" name="Oval 16">
                <a:extLst>
                  <a:ext uri="{FF2B5EF4-FFF2-40B4-BE49-F238E27FC236}">
                    <a16:creationId xmlns:a16="http://schemas.microsoft.com/office/drawing/2014/main" id="{0EC39021-9216-6F42-89F7-60FB5B00CED3}"/>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19F</a:t>
                </a:r>
              </a:p>
            </p:txBody>
          </p:sp>
        </p:grpSp>
        <p:grpSp>
          <p:nvGrpSpPr>
            <p:cNvPr id="313" name="Group 312">
              <a:extLst>
                <a:ext uri="{FF2B5EF4-FFF2-40B4-BE49-F238E27FC236}">
                  <a16:creationId xmlns:a16="http://schemas.microsoft.com/office/drawing/2014/main" id="{77852F72-8445-A345-A0E9-8080B82283D0}"/>
                </a:ext>
              </a:extLst>
            </p:cNvPr>
            <p:cNvGrpSpPr/>
            <p:nvPr/>
          </p:nvGrpSpPr>
          <p:grpSpPr>
            <a:xfrm>
              <a:off x="5698272" y="1593225"/>
              <a:ext cx="548640" cy="457200"/>
              <a:chOff x="2732902" y="1108484"/>
              <a:chExt cx="548640" cy="457200"/>
            </a:xfrm>
          </p:grpSpPr>
          <p:sp>
            <p:nvSpPr>
              <p:cNvPr id="314" name="Oval 9" descr="90%">
                <a:extLst>
                  <a:ext uri="{FF2B5EF4-FFF2-40B4-BE49-F238E27FC236}">
                    <a16:creationId xmlns:a16="http://schemas.microsoft.com/office/drawing/2014/main" id="{99FDEEE6-1156-5F4E-876D-CFE9338A8CE2}"/>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15" name="Oval 16">
                <a:extLst>
                  <a:ext uri="{FF2B5EF4-FFF2-40B4-BE49-F238E27FC236}">
                    <a16:creationId xmlns:a16="http://schemas.microsoft.com/office/drawing/2014/main" id="{E7EDC854-1F81-244B-B79F-2B40F7B0D608}"/>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23F</a:t>
                </a:r>
              </a:p>
            </p:txBody>
          </p:sp>
        </p:grpSp>
      </p:grpSp>
      <p:grpSp>
        <p:nvGrpSpPr>
          <p:cNvPr id="328" name="Group 327">
            <a:extLst>
              <a:ext uri="{FF2B5EF4-FFF2-40B4-BE49-F238E27FC236}">
                <a16:creationId xmlns:a16="http://schemas.microsoft.com/office/drawing/2014/main" id="{A817C596-82D2-3E4F-9744-4EF03B6368CF}"/>
              </a:ext>
            </a:extLst>
          </p:cNvPr>
          <p:cNvGrpSpPr/>
          <p:nvPr/>
        </p:nvGrpSpPr>
        <p:grpSpPr>
          <a:xfrm>
            <a:off x="2732902" y="2430508"/>
            <a:ext cx="548640" cy="457200"/>
            <a:chOff x="2732902" y="1108484"/>
            <a:chExt cx="548640" cy="457200"/>
          </a:xfrm>
        </p:grpSpPr>
        <p:sp>
          <p:nvSpPr>
            <p:cNvPr id="329" name="Oval 9" descr="90%">
              <a:extLst>
                <a:ext uri="{FF2B5EF4-FFF2-40B4-BE49-F238E27FC236}">
                  <a16:creationId xmlns:a16="http://schemas.microsoft.com/office/drawing/2014/main" id="{D87D8932-1557-B344-84E9-A0A88F98FA05}"/>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30" name="Oval 16">
              <a:extLst>
                <a:ext uri="{FF2B5EF4-FFF2-40B4-BE49-F238E27FC236}">
                  <a16:creationId xmlns:a16="http://schemas.microsoft.com/office/drawing/2014/main" id="{DBD70530-7925-7842-8EF7-81DEF54F57DB}"/>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a:t>
              </a:r>
            </a:p>
          </p:txBody>
        </p:sp>
      </p:grpSp>
      <p:grpSp>
        <p:nvGrpSpPr>
          <p:cNvPr id="331" name="Group 330">
            <a:extLst>
              <a:ext uri="{FF2B5EF4-FFF2-40B4-BE49-F238E27FC236}">
                <a16:creationId xmlns:a16="http://schemas.microsoft.com/office/drawing/2014/main" id="{5039FDEB-6B2C-5548-9935-71CC73060DAF}"/>
              </a:ext>
            </a:extLst>
          </p:cNvPr>
          <p:cNvGrpSpPr/>
          <p:nvPr/>
        </p:nvGrpSpPr>
        <p:grpSpPr>
          <a:xfrm>
            <a:off x="3325976" y="2430508"/>
            <a:ext cx="548640" cy="457200"/>
            <a:chOff x="2732902" y="1108484"/>
            <a:chExt cx="548640" cy="457200"/>
          </a:xfrm>
        </p:grpSpPr>
        <p:sp>
          <p:nvSpPr>
            <p:cNvPr id="332" name="Oval 9" descr="90%">
              <a:extLst>
                <a:ext uri="{FF2B5EF4-FFF2-40B4-BE49-F238E27FC236}">
                  <a16:creationId xmlns:a16="http://schemas.microsoft.com/office/drawing/2014/main" id="{224EBEE3-EEE4-EA4A-9693-8F50F830BFAA}"/>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33" name="Oval 16">
              <a:extLst>
                <a:ext uri="{FF2B5EF4-FFF2-40B4-BE49-F238E27FC236}">
                  <a16:creationId xmlns:a16="http://schemas.microsoft.com/office/drawing/2014/main" id="{13135D54-213D-644D-BC64-6FBB9B9E8E21}"/>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3</a:t>
              </a:r>
            </a:p>
          </p:txBody>
        </p:sp>
      </p:grpSp>
      <p:grpSp>
        <p:nvGrpSpPr>
          <p:cNvPr id="334" name="Group 333">
            <a:extLst>
              <a:ext uri="{FF2B5EF4-FFF2-40B4-BE49-F238E27FC236}">
                <a16:creationId xmlns:a16="http://schemas.microsoft.com/office/drawing/2014/main" id="{F1A9493F-A497-6145-9894-FCFF01B839BE}"/>
              </a:ext>
            </a:extLst>
          </p:cNvPr>
          <p:cNvGrpSpPr/>
          <p:nvPr/>
        </p:nvGrpSpPr>
        <p:grpSpPr>
          <a:xfrm>
            <a:off x="3919050" y="2430508"/>
            <a:ext cx="548640" cy="457200"/>
            <a:chOff x="2732902" y="1108484"/>
            <a:chExt cx="548640" cy="457200"/>
          </a:xfrm>
        </p:grpSpPr>
        <p:sp>
          <p:nvSpPr>
            <p:cNvPr id="335" name="Oval 9" descr="90%">
              <a:extLst>
                <a:ext uri="{FF2B5EF4-FFF2-40B4-BE49-F238E27FC236}">
                  <a16:creationId xmlns:a16="http://schemas.microsoft.com/office/drawing/2014/main" id="{E644710C-8C5B-F34D-A2A2-66D8F8AF8B81}"/>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36" name="Oval 16">
              <a:extLst>
                <a:ext uri="{FF2B5EF4-FFF2-40B4-BE49-F238E27FC236}">
                  <a16:creationId xmlns:a16="http://schemas.microsoft.com/office/drawing/2014/main" id="{0913248B-FFB8-6B4F-8F4A-DE99E65B066E}"/>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4</a:t>
              </a:r>
            </a:p>
          </p:txBody>
        </p:sp>
      </p:grpSp>
      <p:grpSp>
        <p:nvGrpSpPr>
          <p:cNvPr id="337" name="Group 336">
            <a:extLst>
              <a:ext uri="{FF2B5EF4-FFF2-40B4-BE49-F238E27FC236}">
                <a16:creationId xmlns:a16="http://schemas.microsoft.com/office/drawing/2014/main" id="{A48119B5-537D-B644-BAB7-AD274500B64A}"/>
              </a:ext>
            </a:extLst>
          </p:cNvPr>
          <p:cNvGrpSpPr/>
          <p:nvPr/>
        </p:nvGrpSpPr>
        <p:grpSpPr>
          <a:xfrm>
            <a:off x="4512124" y="2430508"/>
            <a:ext cx="548640" cy="457200"/>
            <a:chOff x="2732902" y="1108484"/>
            <a:chExt cx="548640" cy="457200"/>
          </a:xfrm>
        </p:grpSpPr>
        <p:sp>
          <p:nvSpPr>
            <p:cNvPr id="338" name="Oval 9" descr="90%">
              <a:extLst>
                <a:ext uri="{FF2B5EF4-FFF2-40B4-BE49-F238E27FC236}">
                  <a16:creationId xmlns:a16="http://schemas.microsoft.com/office/drawing/2014/main" id="{8F8194AD-7951-F44B-982D-E5D7ECD9CF0C}"/>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39" name="Oval 16">
              <a:extLst>
                <a:ext uri="{FF2B5EF4-FFF2-40B4-BE49-F238E27FC236}">
                  <a16:creationId xmlns:a16="http://schemas.microsoft.com/office/drawing/2014/main" id="{70CCBE4C-DFF4-BB48-9EEC-D86C9DEC9A2D}"/>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5</a:t>
              </a:r>
            </a:p>
          </p:txBody>
        </p:sp>
      </p:grpSp>
      <p:grpSp>
        <p:nvGrpSpPr>
          <p:cNvPr id="340" name="Group 339">
            <a:extLst>
              <a:ext uri="{FF2B5EF4-FFF2-40B4-BE49-F238E27FC236}">
                <a16:creationId xmlns:a16="http://schemas.microsoft.com/office/drawing/2014/main" id="{DA1A9516-0366-6C4C-A4B2-5962B573A78A}"/>
              </a:ext>
            </a:extLst>
          </p:cNvPr>
          <p:cNvGrpSpPr/>
          <p:nvPr/>
        </p:nvGrpSpPr>
        <p:grpSpPr>
          <a:xfrm>
            <a:off x="5105198" y="2430508"/>
            <a:ext cx="548640" cy="457200"/>
            <a:chOff x="2732902" y="1108484"/>
            <a:chExt cx="548640" cy="457200"/>
          </a:xfrm>
        </p:grpSpPr>
        <p:sp>
          <p:nvSpPr>
            <p:cNvPr id="341" name="Oval 9" descr="90%">
              <a:extLst>
                <a:ext uri="{FF2B5EF4-FFF2-40B4-BE49-F238E27FC236}">
                  <a16:creationId xmlns:a16="http://schemas.microsoft.com/office/drawing/2014/main" id="{6613403F-219F-B740-8928-1CE94545C23B}"/>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42" name="Oval 16">
              <a:extLst>
                <a:ext uri="{FF2B5EF4-FFF2-40B4-BE49-F238E27FC236}">
                  <a16:creationId xmlns:a16="http://schemas.microsoft.com/office/drawing/2014/main" id="{B360BDCA-E2A1-D747-809B-001FE43F66BB}"/>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6A</a:t>
              </a:r>
            </a:p>
          </p:txBody>
        </p:sp>
      </p:grpSp>
      <p:grpSp>
        <p:nvGrpSpPr>
          <p:cNvPr id="343" name="Group 342">
            <a:extLst>
              <a:ext uri="{FF2B5EF4-FFF2-40B4-BE49-F238E27FC236}">
                <a16:creationId xmlns:a16="http://schemas.microsoft.com/office/drawing/2014/main" id="{33528404-29A8-1049-A766-44FE9D6F38BE}"/>
              </a:ext>
            </a:extLst>
          </p:cNvPr>
          <p:cNvGrpSpPr/>
          <p:nvPr/>
        </p:nvGrpSpPr>
        <p:grpSpPr>
          <a:xfrm>
            <a:off x="5698272" y="2430508"/>
            <a:ext cx="548640" cy="457200"/>
            <a:chOff x="2732902" y="1108484"/>
            <a:chExt cx="548640" cy="457200"/>
          </a:xfrm>
        </p:grpSpPr>
        <p:sp>
          <p:nvSpPr>
            <p:cNvPr id="344" name="Oval 9" descr="90%">
              <a:extLst>
                <a:ext uri="{FF2B5EF4-FFF2-40B4-BE49-F238E27FC236}">
                  <a16:creationId xmlns:a16="http://schemas.microsoft.com/office/drawing/2014/main" id="{4231C802-1AFB-5E46-BBEA-B5619CCC010F}"/>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45" name="Oval 16">
              <a:extLst>
                <a:ext uri="{FF2B5EF4-FFF2-40B4-BE49-F238E27FC236}">
                  <a16:creationId xmlns:a16="http://schemas.microsoft.com/office/drawing/2014/main" id="{B4049111-E7B2-CC43-8C18-37E9E9B0CF06}"/>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6B</a:t>
              </a:r>
            </a:p>
          </p:txBody>
        </p:sp>
      </p:grpSp>
      <p:grpSp>
        <p:nvGrpSpPr>
          <p:cNvPr id="346" name="Group 345">
            <a:extLst>
              <a:ext uri="{FF2B5EF4-FFF2-40B4-BE49-F238E27FC236}">
                <a16:creationId xmlns:a16="http://schemas.microsoft.com/office/drawing/2014/main" id="{17393F6D-C9D0-AE4A-9542-A1BE6255E13F}"/>
              </a:ext>
            </a:extLst>
          </p:cNvPr>
          <p:cNvGrpSpPr/>
          <p:nvPr/>
        </p:nvGrpSpPr>
        <p:grpSpPr>
          <a:xfrm>
            <a:off x="6291346" y="2430508"/>
            <a:ext cx="548640" cy="457200"/>
            <a:chOff x="2732902" y="1108484"/>
            <a:chExt cx="548640" cy="457200"/>
          </a:xfrm>
        </p:grpSpPr>
        <p:sp>
          <p:nvSpPr>
            <p:cNvPr id="347" name="Oval 9" descr="90%">
              <a:extLst>
                <a:ext uri="{FF2B5EF4-FFF2-40B4-BE49-F238E27FC236}">
                  <a16:creationId xmlns:a16="http://schemas.microsoft.com/office/drawing/2014/main" id="{48916B3D-36C4-ED4C-9E69-7BD02AE05668}"/>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48" name="Oval 16">
              <a:extLst>
                <a:ext uri="{FF2B5EF4-FFF2-40B4-BE49-F238E27FC236}">
                  <a16:creationId xmlns:a16="http://schemas.microsoft.com/office/drawing/2014/main" id="{7A215727-4A7F-7F4B-AB1A-7ED24A1CC987}"/>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7F</a:t>
              </a:r>
            </a:p>
          </p:txBody>
        </p:sp>
      </p:grpSp>
      <p:grpSp>
        <p:nvGrpSpPr>
          <p:cNvPr id="349" name="Group 348">
            <a:extLst>
              <a:ext uri="{FF2B5EF4-FFF2-40B4-BE49-F238E27FC236}">
                <a16:creationId xmlns:a16="http://schemas.microsoft.com/office/drawing/2014/main" id="{CFCFF501-68E0-6B49-B8CD-F3C937C82210}"/>
              </a:ext>
            </a:extLst>
          </p:cNvPr>
          <p:cNvGrpSpPr/>
          <p:nvPr/>
        </p:nvGrpSpPr>
        <p:grpSpPr>
          <a:xfrm>
            <a:off x="6884420" y="2430508"/>
            <a:ext cx="548640" cy="457200"/>
            <a:chOff x="2732902" y="1108484"/>
            <a:chExt cx="548640" cy="457200"/>
          </a:xfrm>
        </p:grpSpPr>
        <p:sp>
          <p:nvSpPr>
            <p:cNvPr id="350" name="Oval 9" descr="90%">
              <a:extLst>
                <a:ext uri="{FF2B5EF4-FFF2-40B4-BE49-F238E27FC236}">
                  <a16:creationId xmlns:a16="http://schemas.microsoft.com/office/drawing/2014/main" id="{3E9D48BF-0362-3B4F-85FC-0DE547AA95D8}"/>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51" name="Oval 16">
              <a:extLst>
                <a:ext uri="{FF2B5EF4-FFF2-40B4-BE49-F238E27FC236}">
                  <a16:creationId xmlns:a16="http://schemas.microsoft.com/office/drawing/2014/main" id="{E1BE3407-DF49-D546-B27E-648D03EEA806}"/>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9V</a:t>
              </a:r>
            </a:p>
          </p:txBody>
        </p:sp>
      </p:grpSp>
      <p:grpSp>
        <p:nvGrpSpPr>
          <p:cNvPr id="358" name="Group 357">
            <a:extLst>
              <a:ext uri="{FF2B5EF4-FFF2-40B4-BE49-F238E27FC236}">
                <a16:creationId xmlns:a16="http://schemas.microsoft.com/office/drawing/2014/main" id="{E26C54F2-D4C6-4F4B-8897-4F2AC2B4620A}"/>
              </a:ext>
            </a:extLst>
          </p:cNvPr>
          <p:cNvGrpSpPr/>
          <p:nvPr/>
        </p:nvGrpSpPr>
        <p:grpSpPr>
          <a:xfrm>
            <a:off x="2732902" y="2915249"/>
            <a:ext cx="548640" cy="457200"/>
            <a:chOff x="2732902" y="1108484"/>
            <a:chExt cx="548640" cy="457200"/>
          </a:xfrm>
        </p:grpSpPr>
        <p:sp>
          <p:nvSpPr>
            <p:cNvPr id="359" name="Oval 9" descr="90%">
              <a:extLst>
                <a:ext uri="{FF2B5EF4-FFF2-40B4-BE49-F238E27FC236}">
                  <a16:creationId xmlns:a16="http://schemas.microsoft.com/office/drawing/2014/main" id="{4E651EDB-D9B3-F24C-80FA-84C8DA27B6AA}"/>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60" name="Oval 16">
              <a:extLst>
                <a:ext uri="{FF2B5EF4-FFF2-40B4-BE49-F238E27FC236}">
                  <a16:creationId xmlns:a16="http://schemas.microsoft.com/office/drawing/2014/main" id="{302F8304-705E-7C4D-AEE4-C158D7A3263A}"/>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14</a:t>
              </a:r>
            </a:p>
          </p:txBody>
        </p:sp>
      </p:grpSp>
      <p:grpSp>
        <p:nvGrpSpPr>
          <p:cNvPr id="361" name="Group 360">
            <a:extLst>
              <a:ext uri="{FF2B5EF4-FFF2-40B4-BE49-F238E27FC236}">
                <a16:creationId xmlns:a16="http://schemas.microsoft.com/office/drawing/2014/main" id="{04DE368C-893B-6A46-B300-D50F51EFD188}"/>
              </a:ext>
            </a:extLst>
          </p:cNvPr>
          <p:cNvGrpSpPr/>
          <p:nvPr/>
        </p:nvGrpSpPr>
        <p:grpSpPr>
          <a:xfrm>
            <a:off x="3325976" y="2915249"/>
            <a:ext cx="548640" cy="457200"/>
            <a:chOff x="2732902" y="1108484"/>
            <a:chExt cx="548640" cy="457200"/>
          </a:xfrm>
        </p:grpSpPr>
        <p:sp>
          <p:nvSpPr>
            <p:cNvPr id="362" name="Oval 9" descr="90%">
              <a:extLst>
                <a:ext uri="{FF2B5EF4-FFF2-40B4-BE49-F238E27FC236}">
                  <a16:creationId xmlns:a16="http://schemas.microsoft.com/office/drawing/2014/main" id="{807A91BB-C2E6-4246-A8E5-C26A10D1145D}"/>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63" name="Oval 16">
              <a:extLst>
                <a:ext uri="{FF2B5EF4-FFF2-40B4-BE49-F238E27FC236}">
                  <a16:creationId xmlns:a16="http://schemas.microsoft.com/office/drawing/2014/main" id="{A8DED4C5-EDDA-EC4B-8153-782B2AE4A481}"/>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18C</a:t>
              </a:r>
            </a:p>
          </p:txBody>
        </p:sp>
      </p:grpSp>
      <p:grpSp>
        <p:nvGrpSpPr>
          <p:cNvPr id="364" name="Group 363">
            <a:extLst>
              <a:ext uri="{FF2B5EF4-FFF2-40B4-BE49-F238E27FC236}">
                <a16:creationId xmlns:a16="http://schemas.microsoft.com/office/drawing/2014/main" id="{7E0AA606-E8E3-C24C-9A90-C757A82809FF}"/>
              </a:ext>
            </a:extLst>
          </p:cNvPr>
          <p:cNvGrpSpPr/>
          <p:nvPr/>
        </p:nvGrpSpPr>
        <p:grpSpPr>
          <a:xfrm>
            <a:off x="3919050" y="2915249"/>
            <a:ext cx="548640" cy="457200"/>
            <a:chOff x="2732902" y="1108484"/>
            <a:chExt cx="548640" cy="457200"/>
          </a:xfrm>
        </p:grpSpPr>
        <p:sp>
          <p:nvSpPr>
            <p:cNvPr id="365" name="Oval 9" descr="90%">
              <a:extLst>
                <a:ext uri="{FF2B5EF4-FFF2-40B4-BE49-F238E27FC236}">
                  <a16:creationId xmlns:a16="http://schemas.microsoft.com/office/drawing/2014/main" id="{F1547A90-3DE0-414F-B921-56BA6B2C9927}"/>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66" name="Oval 16">
              <a:extLst>
                <a:ext uri="{FF2B5EF4-FFF2-40B4-BE49-F238E27FC236}">
                  <a16:creationId xmlns:a16="http://schemas.microsoft.com/office/drawing/2014/main" id="{00F39CC4-2062-474C-9E67-D65D98A34B55}"/>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19A</a:t>
              </a:r>
            </a:p>
          </p:txBody>
        </p:sp>
      </p:grpSp>
      <p:grpSp>
        <p:nvGrpSpPr>
          <p:cNvPr id="367" name="Group 366">
            <a:extLst>
              <a:ext uri="{FF2B5EF4-FFF2-40B4-BE49-F238E27FC236}">
                <a16:creationId xmlns:a16="http://schemas.microsoft.com/office/drawing/2014/main" id="{4F452B7C-1574-5945-BEB0-5622E8BBA0C2}"/>
              </a:ext>
            </a:extLst>
          </p:cNvPr>
          <p:cNvGrpSpPr/>
          <p:nvPr/>
        </p:nvGrpSpPr>
        <p:grpSpPr>
          <a:xfrm>
            <a:off x="4512124" y="2915249"/>
            <a:ext cx="548640" cy="457200"/>
            <a:chOff x="2732902" y="1108484"/>
            <a:chExt cx="548640" cy="457200"/>
          </a:xfrm>
        </p:grpSpPr>
        <p:sp>
          <p:nvSpPr>
            <p:cNvPr id="368" name="Oval 9" descr="90%">
              <a:extLst>
                <a:ext uri="{FF2B5EF4-FFF2-40B4-BE49-F238E27FC236}">
                  <a16:creationId xmlns:a16="http://schemas.microsoft.com/office/drawing/2014/main" id="{EB6F58B4-8A37-1941-B153-AA3F192037E3}"/>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69" name="Oval 16">
              <a:extLst>
                <a:ext uri="{FF2B5EF4-FFF2-40B4-BE49-F238E27FC236}">
                  <a16:creationId xmlns:a16="http://schemas.microsoft.com/office/drawing/2014/main" id="{101E9FA2-DDA5-D44C-B0C5-C06209C08E8B}"/>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19F</a:t>
              </a:r>
            </a:p>
          </p:txBody>
        </p:sp>
      </p:grpSp>
      <p:grpSp>
        <p:nvGrpSpPr>
          <p:cNvPr id="370" name="Group 369">
            <a:extLst>
              <a:ext uri="{FF2B5EF4-FFF2-40B4-BE49-F238E27FC236}">
                <a16:creationId xmlns:a16="http://schemas.microsoft.com/office/drawing/2014/main" id="{B8114E62-7E7B-E34B-8279-7DD891967053}"/>
              </a:ext>
            </a:extLst>
          </p:cNvPr>
          <p:cNvGrpSpPr/>
          <p:nvPr/>
        </p:nvGrpSpPr>
        <p:grpSpPr>
          <a:xfrm>
            <a:off x="5105198" y="2915249"/>
            <a:ext cx="548640" cy="457200"/>
            <a:chOff x="2732902" y="1108484"/>
            <a:chExt cx="548640" cy="457200"/>
          </a:xfrm>
        </p:grpSpPr>
        <p:sp>
          <p:nvSpPr>
            <p:cNvPr id="371" name="Oval 9" descr="90%">
              <a:extLst>
                <a:ext uri="{FF2B5EF4-FFF2-40B4-BE49-F238E27FC236}">
                  <a16:creationId xmlns:a16="http://schemas.microsoft.com/office/drawing/2014/main" id="{97BB3A3E-5329-1045-A154-C8306E633F89}"/>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38100">
              <a:solidFill>
                <a:srgbClr val="FFFF00"/>
              </a:solidFill>
              <a:round/>
              <a:headEnd/>
              <a:tailEnd/>
            </a:ln>
          </p:spPr>
          <p:txBody>
            <a:bodyPr wrap="none" anchor="ctr">
              <a:prstTxWarp prst="textNoShape">
                <a:avLst/>
              </a:prstTxWarp>
            </a:bodyPr>
            <a:lstStyle/>
            <a:p>
              <a:endParaRPr lang="en-US" sz="1200">
                <a:latin typeface="Arial"/>
                <a:cs typeface="Arial"/>
              </a:endParaRPr>
            </a:p>
          </p:txBody>
        </p:sp>
        <p:sp>
          <p:nvSpPr>
            <p:cNvPr id="372" name="Oval 16">
              <a:extLst>
                <a:ext uri="{FF2B5EF4-FFF2-40B4-BE49-F238E27FC236}">
                  <a16:creationId xmlns:a16="http://schemas.microsoft.com/office/drawing/2014/main" id="{927FE46E-08C7-6245-9D8B-4D243023E4A6}"/>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22F</a:t>
              </a:r>
            </a:p>
          </p:txBody>
        </p:sp>
      </p:grpSp>
      <p:grpSp>
        <p:nvGrpSpPr>
          <p:cNvPr id="373" name="Group 372">
            <a:extLst>
              <a:ext uri="{FF2B5EF4-FFF2-40B4-BE49-F238E27FC236}">
                <a16:creationId xmlns:a16="http://schemas.microsoft.com/office/drawing/2014/main" id="{33F8351E-C719-5845-8077-9F448F547A79}"/>
              </a:ext>
            </a:extLst>
          </p:cNvPr>
          <p:cNvGrpSpPr/>
          <p:nvPr/>
        </p:nvGrpSpPr>
        <p:grpSpPr>
          <a:xfrm>
            <a:off x="5698272" y="2915249"/>
            <a:ext cx="548640" cy="457200"/>
            <a:chOff x="2732902" y="1108484"/>
            <a:chExt cx="548640" cy="457200"/>
          </a:xfrm>
        </p:grpSpPr>
        <p:sp>
          <p:nvSpPr>
            <p:cNvPr id="374" name="Oval 9" descr="90%">
              <a:extLst>
                <a:ext uri="{FF2B5EF4-FFF2-40B4-BE49-F238E27FC236}">
                  <a16:creationId xmlns:a16="http://schemas.microsoft.com/office/drawing/2014/main" id="{A39D1B5D-72F9-AA4C-A90C-EDD638DB5B94}"/>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75" name="Oval 16">
              <a:extLst>
                <a:ext uri="{FF2B5EF4-FFF2-40B4-BE49-F238E27FC236}">
                  <a16:creationId xmlns:a16="http://schemas.microsoft.com/office/drawing/2014/main" id="{ED4E7CF5-211E-4D4D-9D37-CEC8FE7CB681}"/>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23F</a:t>
              </a:r>
            </a:p>
          </p:txBody>
        </p:sp>
      </p:grpSp>
      <p:sp>
        <p:nvSpPr>
          <p:cNvPr id="377" name="Oval 9" descr="90%">
            <a:extLst>
              <a:ext uri="{FF2B5EF4-FFF2-40B4-BE49-F238E27FC236}">
                <a16:creationId xmlns:a16="http://schemas.microsoft.com/office/drawing/2014/main" id="{417108D8-38FA-5544-8893-D935D2F3E2AC}"/>
              </a:ext>
            </a:extLst>
          </p:cNvPr>
          <p:cNvSpPr>
            <a:spLocks noChangeArrowheads="1"/>
          </p:cNvSpPr>
          <p:nvPr/>
        </p:nvSpPr>
        <p:spPr bwMode="auto">
          <a:xfrm>
            <a:off x="6291346" y="2915249"/>
            <a:ext cx="548640" cy="457200"/>
          </a:xfrm>
          <a:prstGeom prst="ellipse">
            <a:avLst/>
          </a:prstGeom>
          <a:pattFill prst="horzBrick">
            <a:fgClr>
              <a:schemeClr val="bg1">
                <a:lumMod val="75000"/>
              </a:schemeClr>
            </a:fgClr>
            <a:bgClr>
              <a:srgbClr val="0070C0"/>
            </a:bgClr>
          </a:pattFill>
          <a:ln w="38100">
            <a:solidFill>
              <a:srgbClr val="FFFF00"/>
            </a:solidFill>
            <a:round/>
            <a:headEnd/>
            <a:tailEnd/>
          </a:ln>
        </p:spPr>
        <p:txBody>
          <a:bodyPr wrap="none" anchor="ctr">
            <a:prstTxWarp prst="textNoShape">
              <a:avLst/>
            </a:prstTxWarp>
          </a:bodyPr>
          <a:lstStyle/>
          <a:p>
            <a:endParaRPr lang="en-US" sz="1200">
              <a:latin typeface="Arial"/>
              <a:cs typeface="Arial"/>
            </a:endParaRPr>
          </a:p>
        </p:txBody>
      </p:sp>
      <p:sp>
        <p:nvSpPr>
          <p:cNvPr id="378" name="Oval 16">
            <a:extLst>
              <a:ext uri="{FF2B5EF4-FFF2-40B4-BE49-F238E27FC236}">
                <a16:creationId xmlns:a16="http://schemas.microsoft.com/office/drawing/2014/main" id="{3C86074F-9796-D94C-A80D-2B33B6BAE474}"/>
              </a:ext>
            </a:extLst>
          </p:cNvPr>
          <p:cNvSpPr>
            <a:spLocks noChangeAspect="1" noChangeArrowheads="1"/>
          </p:cNvSpPr>
          <p:nvPr/>
        </p:nvSpPr>
        <p:spPr bwMode="gray">
          <a:xfrm>
            <a:off x="6344952" y="2959591"/>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33F</a:t>
            </a:r>
          </a:p>
        </p:txBody>
      </p:sp>
      <p:grpSp>
        <p:nvGrpSpPr>
          <p:cNvPr id="11" name="Group 10">
            <a:extLst>
              <a:ext uri="{FF2B5EF4-FFF2-40B4-BE49-F238E27FC236}">
                <a16:creationId xmlns:a16="http://schemas.microsoft.com/office/drawing/2014/main" id="{1F6916C5-05EF-EC49-8403-A2C593432BE6}"/>
              </a:ext>
            </a:extLst>
          </p:cNvPr>
          <p:cNvGrpSpPr/>
          <p:nvPr/>
        </p:nvGrpSpPr>
        <p:grpSpPr>
          <a:xfrm>
            <a:off x="2732902" y="3724985"/>
            <a:ext cx="5886306" cy="941941"/>
            <a:chOff x="2732902" y="3658889"/>
            <a:chExt cx="5886306" cy="941941"/>
          </a:xfrm>
        </p:grpSpPr>
        <p:grpSp>
          <p:nvGrpSpPr>
            <p:cNvPr id="388" name="Group 387">
              <a:extLst>
                <a:ext uri="{FF2B5EF4-FFF2-40B4-BE49-F238E27FC236}">
                  <a16:creationId xmlns:a16="http://schemas.microsoft.com/office/drawing/2014/main" id="{FF1C03CA-A8E9-7641-A2D7-15401C6E27D3}"/>
                </a:ext>
              </a:extLst>
            </p:cNvPr>
            <p:cNvGrpSpPr/>
            <p:nvPr/>
          </p:nvGrpSpPr>
          <p:grpSpPr>
            <a:xfrm>
              <a:off x="2732902" y="3658889"/>
              <a:ext cx="548640" cy="457200"/>
              <a:chOff x="2732902" y="1108484"/>
              <a:chExt cx="548640" cy="457200"/>
            </a:xfrm>
          </p:grpSpPr>
          <p:sp>
            <p:nvSpPr>
              <p:cNvPr id="389" name="Oval 9" descr="90%">
                <a:extLst>
                  <a:ext uri="{FF2B5EF4-FFF2-40B4-BE49-F238E27FC236}">
                    <a16:creationId xmlns:a16="http://schemas.microsoft.com/office/drawing/2014/main" id="{2237188E-79D4-524D-9663-ACD35009DE95}"/>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90" name="Oval 16">
                <a:extLst>
                  <a:ext uri="{FF2B5EF4-FFF2-40B4-BE49-F238E27FC236}">
                    <a16:creationId xmlns:a16="http://schemas.microsoft.com/office/drawing/2014/main" id="{A57BF7F5-374B-124B-AAED-7FF9F03856E7}"/>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a:t>
                </a:r>
              </a:p>
            </p:txBody>
          </p:sp>
        </p:grpSp>
        <p:grpSp>
          <p:nvGrpSpPr>
            <p:cNvPr id="391" name="Group 390">
              <a:extLst>
                <a:ext uri="{FF2B5EF4-FFF2-40B4-BE49-F238E27FC236}">
                  <a16:creationId xmlns:a16="http://schemas.microsoft.com/office/drawing/2014/main" id="{F14142A0-DBDE-8D43-A3B7-B0267111ABDD}"/>
                </a:ext>
              </a:extLst>
            </p:cNvPr>
            <p:cNvGrpSpPr/>
            <p:nvPr/>
          </p:nvGrpSpPr>
          <p:grpSpPr>
            <a:xfrm>
              <a:off x="3325976" y="3658889"/>
              <a:ext cx="548640" cy="457200"/>
              <a:chOff x="2732902" y="1108484"/>
              <a:chExt cx="548640" cy="457200"/>
            </a:xfrm>
          </p:grpSpPr>
          <p:sp>
            <p:nvSpPr>
              <p:cNvPr id="392" name="Oval 9" descr="90%">
                <a:extLst>
                  <a:ext uri="{FF2B5EF4-FFF2-40B4-BE49-F238E27FC236}">
                    <a16:creationId xmlns:a16="http://schemas.microsoft.com/office/drawing/2014/main" id="{FB2D7077-61AA-BF48-AB26-0828A5FDFCC0}"/>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93" name="Oval 16">
                <a:extLst>
                  <a:ext uri="{FF2B5EF4-FFF2-40B4-BE49-F238E27FC236}">
                    <a16:creationId xmlns:a16="http://schemas.microsoft.com/office/drawing/2014/main" id="{B773B72F-8881-B64E-9883-4FDBB97884C6}"/>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3</a:t>
                </a:r>
              </a:p>
            </p:txBody>
          </p:sp>
        </p:grpSp>
        <p:grpSp>
          <p:nvGrpSpPr>
            <p:cNvPr id="394" name="Group 393">
              <a:extLst>
                <a:ext uri="{FF2B5EF4-FFF2-40B4-BE49-F238E27FC236}">
                  <a16:creationId xmlns:a16="http://schemas.microsoft.com/office/drawing/2014/main" id="{DE1959C9-62D5-9D4C-942E-39B60067CB71}"/>
                </a:ext>
              </a:extLst>
            </p:cNvPr>
            <p:cNvGrpSpPr/>
            <p:nvPr/>
          </p:nvGrpSpPr>
          <p:grpSpPr>
            <a:xfrm>
              <a:off x="3919050" y="3658889"/>
              <a:ext cx="548640" cy="457200"/>
              <a:chOff x="2732902" y="1108484"/>
              <a:chExt cx="548640" cy="457200"/>
            </a:xfrm>
          </p:grpSpPr>
          <p:sp>
            <p:nvSpPr>
              <p:cNvPr id="395" name="Oval 9" descr="90%">
                <a:extLst>
                  <a:ext uri="{FF2B5EF4-FFF2-40B4-BE49-F238E27FC236}">
                    <a16:creationId xmlns:a16="http://schemas.microsoft.com/office/drawing/2014/main" id="{F0F70601-F7DD-A04D-9D43-984CD1770724}"/>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96" name="Oval 16">
                <a:extLst>
                  <a:ext uri="{FF2B5EF4-FFF2-40B4-BE49-F238E27FC236}">
                    <a16:creationId xmlns:a16="http://schemas.microsoft.com/office/drawing/2014/main" id="{6D5C52B1-CB70-8C4F-9E39-B660F6906C7C}"/>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4</a:t>
                </a:r>
              </a:p>
            </p:txBody>
          </p:sp>
        </p:grpSp>
        <p:grpSp>
          <p:nvGrpSpPr>
            <p:cNvPr id="397" name="Group 396">
              <a:extLst>
                <a:ext uri="{FF2B5EF4-FFF2-40B4-BE49-F238E27FC236}">
                  <a16:creationId xmlns:a16="http://schemas.microsoft.com/office/drawing/2014/main" id="{790B7A30-4BE3-AA41-8D60-88D9D8CDA205}"/>
                </a:ext>
              </a:extLst>
            </p:cNvPr>
            <p:cNvGrpSpPr/>
            <p:nvPr/>
          </p:nvGrpSpPr>
          <p:grpSpPr>
            <a:xfrm>
              <a:off x="4512124" y="3658889"/>
              <a:ext cx="548640" cy="457200"/>
              <a:chOff x="2732902" y="1108484"/>
              <a:chExt cx="548640" cy="457200"/>
            </a:xfrm>
          </p:grpSpPr>
          <p:sp>
            <p:nvSpPr>
              <p:cNvPr id="398" name="Oval 9" descr="90%">
                <a:extLst>
                  <a:ext uri="{FF2B5EF4-FFF2-40B4-BE49-F238E27FC236}">
                    <a16:creationId xmlns:a16="http://schemas.microsoft.com/office/drawing/2014/main" id="{8376CA79-F662-2C40-9C61-B8D93E4A9B96}"/>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399" name="Oval 16">
                <a:extLst>
                  <a:ext uri="{FF2B5EF4-FFF2-40B4-BE49-F238E27FC236}">
                    <a16:creationId xmlns:a16="http://schemas.microsoft.com/office/drawing/2014/main" id="{7EFE4366-D77A-724E-A788-CCF344598705}"/>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5</a:t>
                </a:r>
              </a:p>
            </p:txBody>
          </p:sp>
        </p:grpSp>
        <p:grpSp>
          <p:nvGrpSpPr>
            <p:cNvPr id="400" name="Group 399">
              <a:extLst>
                <a:ext uri="{FF2B5EF4-FFF2-40B4-BE49-F238E27FC236}">
                  <a16:creationId xmlns:a16="http://schemas.microsoft.com/office/drawing/2014/main" id="{22742A68-7988-E44D-B01B-DD67C35568B7}"/>
                </a:ext>
              </a:extLst>
            </p:cNvPr>
            <p:cNvGrpSpPr/>
            <p:nvPr/>
          </p:nvGrpSpPr>
          <p:grpSpPr>
            <a:xfrm>
              <a:off x="5105198" y="3658889"/>
              <a:ext cx="548640" cy="457200"/>
              <a:chOff x="2732902" y="1108484"/>
              <a:chExt cx="548640" cy="457200"/>
            </a:xfrm>
          </p:grpSpPr>
          <p:sp>
            <p:nvSpPr>
              <p:cNvPr id="401" name="Oval 9" descr="90%">
                <a:extLst>
                  <a:ext uri="{FF2B5EF4-FFF2-40B4-BE49-F238E27FC236}">
                    <a16:creationId xmlns:a16="http://schemas.microsoft.com/office/drawing/2014/main" id="{CD614986-332C-BC4B-ACA8-A03A83E49F92}"/>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402" name="Oval 16">
                <a:extLst>
                  <a:ext uri="{FF2B5EF4-FFF2-40B4-BE49-F238E27FC236}">
                    <a16:creationId xmlns:a16="http://schemas.microsoft.com/office/drawing/2014/main" id="{43D47FB9-3817-4F46-B107-07D1CDCA97ED}"/>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6A</a:t>
                </a:r>
              </a:p>
            </p:txBody>
          </p:sp>
        </p:grpSp>
        <p:grpSp>
          <p:nvGrpSpPr>
            <p:cNvPr id="403" name="Group 402">
              <a:extLst>
                <a:ext uri="{FF2B5EF4-FFF2-40B4-BE49-F238E27FC236}">
                  <a16:creationId xmlns:a16="http://schemas.microsoft.com/office/drawing/2014/main" id="{CA26606A-1A3E-D54A-941F-54509E2009FC}"/>
                </a:ext>
              </a:extLst>
            </p:cNvPr>
            <p:cNvGrpSpPr/>
            <p:nvPr/>
          </p:nvGrpSpPr>
          <p:grpSpPr>
            <a:xfrm>
              <a:off x="5698272" y="3658889"/>
              <a:ext cx="548640" cy="457200"/>
              <a:chOff x="2732902" y="1108484"/>
              <a:chExt cx="548640" cy="457200"/>
            </a:xfrm>
          </p:grpSpPr>
          <p:sp>
            <p:nvSpPr>
              <p:cNvPr id="404" name="Oval 9" descr="90%">
                <a:extLst>
                  <a:ext uri="{FF2B5EF4-FFF2-40B4-BE49-F238E27FC236}">
                    <a16:creationId xmlns:a16="http://schemas.microsoft.com/office/drawing/2014/main" id="{153FD3C7-17A0-3D4B-AECE-30C99BB4CEBA}"/>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405" name="Oval 16">
                <a:extLst>
                  <a:ext uri="{FF2B5EF4-FFF2-40B4-BE49-F238E27FC236}">
                    <a16:creationId xmlns:a16="http://schemas.microsoft.com/office/drawing/2014/main" id="{504047A8-584F-8F4F-BB20-AAC767883E16}"/>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6B</a:t>
                </a:r>
              </a:p>
            </p:txBody>
          </p:sp>
        </p:grpSp>
        <p:grpSp>
          <p:nvGrpSpPr>
            <p:cNvPr id="406" name="Group 405">
              <a:extLst>
                <a:ext uri="{FF2B5EF4-FFF2-40B4-BE49-F238E27FC236}">
                  <a16:creationId xmlns:a16="http://schemas.microsoft.com/office/drawing/2014/main" id="{C4628CE6-7655-714E-AA4A-1CE44B7F7D09}"/>
                </a:ext>
              </a:extLst>
            </p:cNvPr>
            <p:cNvGrpSpPr/>
            <p:nvPr/>
          </p:nvGrpSpPr>
          <p:grpSpPr>
            <a:xfrm>
              <a:off x="6291346" y="3658889"/>
              <a:ext cx="548640" cy="457200"/>
              <a:chOff x="2732902" y="1108484"/>
              <a:chExt cx="548640" cy="457200"/>
            </a:xfrm>
          </p:grpSpPr>
          <p:sp>
            <p:nvSpPr>
              <p:cNvPr id="407" name="Oval 9" descr="90%">
                <a:extLst>
                  <a:ext uri="{FF2B5EF4-FFF2-40B4-BE49-F238E27FC236}">
                    <a16:creationId xmlns:a16="http://schemas.microsoft.com/office/drawing/2014/main" id="{82B1F5A8-B2A9-4E4A-8D7E-5B2CF8D2FA2E}"/>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408" name="Oval 16">
                <a:extLst>
                  <a:ext uri="{FF2B5EF4-FFF2-40B4-BE49-F238E27FC236}">
                    <a16:creationId xmlns:a16="http://schemas.microsoft.com/office/drawing/2014/main" id="{123DF26C-FEF1-DC4D-ABF6-0EF5160BC016}"/>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7F</a:t>
                </a:r>
              </a:p>
            </p:txBody>
          </p:sp>
        </p:grpSp>
        <p:grpSp>
          <p:nvGrpSpPr>
            <p:cNvPr id="409" name="Group 408">
              <a:extLst>
                <a:ext uri="{FF2B5EF4-FFF2-40B4-BE49-F238E27FC236}">
                  <a16:creationId xmlns:a16="http://schemas.microsoft.com/office/drawing/2014/main" id="{10F6A2D5-20A5-EC41-9609-13D651340C2F}"/>
                </a:ext>
              </a:extLst>
            </p:cNvPr>
            <p:cNvGrpSpPr/>
            <p:nvPr/>
          </p:nvGrpSpPr>
          <p:grpSpPr>
            <a:xfrm>
              <a:off x="6884420" y="3658889"/>
              <a:ext cx="548640" cy="457200"/>
              <a:chOff x="2732902" y="1108484"/>
              <a:chExt cx="548640" cy="457200"/>
            </a:xfrm>
          </p:grpSpPr>
          <p:sp>
            <p:nvSpPr>
              <p:cNvPr id="410" name="Oval 9" descr="90%">
                <a:extLst>
                  <a:ext uri="{FF2B5EF4-FFF2-40B4-BE49-F238E27FC236}">
                    <a16:creationId xmlns:a16="http://schemas.microsoft.com/office/drawing/2014/main" id="{6A0839E0-EC75-C54C-8F8E-E49B5F38C0C5}"/>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41275">
                <a:solidFill>
                  <a:srgbClr val="FFFF00"/>
                </a:solidFill>
                <a:round/>
                <a:headEnd/>
                <a:tailEnd/>
              </a:ln>
            </p:spPr>
            <p:txBody>
              <a:bodyPr wrap="none" anchor="ctr">
                <a:prstTxWarp prst="textNoShape">
                  <a:avLst/>
                </a:prstTxWarp>
              </a:bodyPr>
              <a:lstStyle/>
              <a:p>
                <a:endParaRPr lang="en-US" sz="1200">
                  <a:latin typeface="Arial"/>
                  <a:cs typeface="Arial"/>
                </a:endParaRPr>
              </a:p>
            </p:txBody>
          </p:sp>
          <p:sp>
            <p:nvSpPr>
              <p:cNvPr id="411" name="Oval 16">
                <a:extLst>
                  <a:ext uri="{FF2B5EF4-FFF2-40B4-BE49-F238E27FC236}">
                    <a16:creationId xmlns:a16="http://schemas.microsoft.com/office/drawing/2014/main" id="{DBA5068E-C504-1548-A25A-96D0C7467465}"/>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8</a:t>
                </a:r>
              </a:p>
            </p:txBody>
          </p:sp>
        </p:grpSp>
        <p:grpSp>
          <p:nvGrpSpPr>
            <p:cNvPr id="412" name="Group 411">
              <a:extLst>
                <a:ext uri="{FF2B5EF4-FFF2-40B4-BE49-F238E27FC236}">
                  <a16:creationId xmlns:a16="http://schemas.microsoft.com/office/drawing/2014/main" id="{316EE875-2F67-654F-9FFB-8D2293C09E6C}"/>
                </a:ext>
              </a:extLst>
            </p:cNvPr>
            <p:cNvGrpSpPr/>
            <p:nvPr/>
          </p:nvGrpSpPr>
          <p:grpSpPr>
            <a:xfrm>
              <a:off x="7477494" y="3658889"/>
              <a:ext cx="548640" cy="457200"/>
              <a:chOff x="2732902" y="1108484"/>
              <a:chExt cx="548640" cy="457200"/>
            </a:xfrm>
          </p:grpSpPr>
          <p:sp>
            <p:nvSpPr>
              <p:cNvPr id="413" name="Oval 9" descr="90%">
                <a:extLst>
                  <a:ext uri="{FF2B5EF4-FFF2-40B4-BE49-F238E27FC236}">
                    <a16:creationId xmlns:a16="http://schemas.microsoft.com/office/drawing/2014/main" id="{620FA385-F748-1949-A394-9D0740CC6FDD}"/>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414" name="Oval 16">
                <a:extLst>
                  <a:ext uri="{FF2B5EF4-FFF2-40B4-BE49-F238E27FC236}">
                    <a16:creationId xmlns:a16="http://schemas.microsoft.com/office/drawing/2014/main" id="{01979BFE-2642-9C46-8ED6-ACF8410CF466}"/>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9V</a:t>
                </a:r>
              </a:p>
            </p:txBody>
          </p:sp>
        </p:grpSp>
        <p:grpSp>
          <p:nvGrpSpPr>
            <p:cNvPr id="415" name="Group 414">
              <a:extLst>
                <a:ext uri="{FF2B5EF4-FFF2-40B4-BE49-F238E27FC236}">
                  <a16:creationId xmlns:a16="http://schemas.microsoft.com/office/drawing/2014/main" id="{5BF7FE30-0D5B-034D-9FFD-1A67CEEE7171}"/>
                </a:ext>
              </a:extLst>
            </p:cNvPr>
            <p:cNvGrpSpPr/>
            <p:nvPr/>
          </p:nvGrpSpPr>
          <p:grpSpPr>
            <a:xfrm>
              <a:off x="8070568" y="3658889"/>
              <a:ext cx="548640" cy="457200"/>
              <a:chOff x="2732902" y="1108484"/>
              <a:chExt cx="548640" cy="457200"/>
            </a:xfrm>
          </p:grpSpPr>
          <p:sp>
            <p:nvSpPr>
              <p:cNvPr id="416" name="Oval 9" descr="90%">
                <a:extLst>
                  <a:ext uri="{FF2B5EF4-FFF2-40B4-BE49-F238E27FC236}">
                    <a16:creationId xmlns:a16="http://schemas.microsoft.com/office/drawing/2014/main" id="{93033A93-4E8B-AD4B-B3C7-94555C6AD6A6}"/>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41275">
                <a:solidFill>
                  <a:srgbClr val="FFFF00"/>
                </a:solidFill>
                <a:round/>
                <a:headEnd/>
                <a:tailEnd/>
              </a:ln>
            </p:spPr>
            <p:txBody>
              <a:bodyPr wrap="none" anchor="ctr">
                <a:prstTxWarp prst="textNoShape">
                  <a:avLst/>
                </a:prstTxWarp>
              </a:bodyPr>
              <a:lstStyle/>
              <a:p>
                <a:endParaRPr lang="en-US" sz="1200">
                  <a:latin typeface="Arial"/>
                  <a:cs typeface="Arial"/>
                </a:endParaRPr>
              </a:p>
            </p:txBody>
          </p:sp>
          <p:sp>
            <p:nvSpPr>
              <p:cNvPr id="417" name="Oval 16">
                <a:extLst>
                  <a:ext uri="{FF2B5EF4-FFF2-40B4-BE49-F238E27FC236}">
                    <a16:creationId xmlns:a16="http://schemas.microsoft.com/office/drawing/2014/main" id="{0ED916E9-A8F6-7C47-8547-AC76BB7FC983}"/>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10A</a:t>
                </a:r>
              </a:p>
            </p:txBody>
          </p:sp>
        </p:grpSp>
        <p:grpSp>
          <p:nvGrpSpPr>
            <p:cNvPr id="418" name="Group 417">
              <a:extLst>
                <a:ext uri="{FF2B5EF4-FFF2-40B4-BE49-F238E27FC236}">
                  <a16:creationId xmlns:a16="http://schemas.microsoft.com/office/drawing/2014/main" id="{D7F12C02-1DD0-A349-B752-7B1CA28717B9}"/>
                </a:ext>
              </a:extLst>
            </p:cNvPr>
            <p:cNvGrpSpPr/>
            <p:nvPr/>
          </p:nvGrpSpPr>
          <p:grpSpPr>
            <a:xfrm>
              <a:off x="2732902" y="4143630"/>
              <a:ext cx="548640" cy="457200"/>
              <a:chOff x="2732902" y="1108484"/>
              <a:chExt cx="548640" cy="457200"/>
            </a:xfrm>
          </p:grpSpPr>
          <p:sp>
            <p:nvSpPr>
              <p:cNvPr id="419" name="Oval 9" descr="90%">
                <a:extLst>
                  <a:ext uri="{FF2B5EF4-FFF2-40B4-BE49-F238E27FC236}">
                    <a16:creationId xmlns:a16="http://schemas.microsoft.com/office/drawing/2014/main" id="{91632F6A-0B24-5043-B2A1-7D80DF531FC5}"/>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38100">
                <a:solidFill>
                  <a:srgbClr val="FFFF00"/>
                </a:solidFill>
                <a:round/>
                <a:headEnd/>
                <a:tailEnd/>
              </a:ln>
            </p:spPr>
            <p:txBody>
              <a:bodyPr wrap="none" anchor="ctr">
                <a:prstTxWarp prst="textNoShape">
                  <a:avLst/>
                </a:prstTxWarp>
              </a:bodyPr>
              <a:lstStyle/>
              <a:p>
                <a:endParaRPr lang="en-US" sz="1200">
                  <a:latin typeface="Arial"/>
                  <a:cs typeface="Arial"/>
                </a:endParaRPr>
              </a:p>
            </p:txBody>
          </p:sp>
          <p:sp>
            <p:nvSpPr>
              <p:cNvPr id="420" name="Oval 16">
                <a:extLst>
                  <a:ext uri="{FF2B5EF4-FFF2-40B4-BE49-F238E27FC236}">
                    <a16:creationId xmlns:a16="http://schemas.microsoft.com/office/drawing/2014/main" id="{B8915D91-3929-A54E-972F-22BFE6FABCD4}"/>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11A</a:t>
                </a:r>
              </a:p>
            </p:txBody>
          </p:sp>
        </p:grpSp>
        <p:grpSp>
          <p:nvGrpSpPr>
            <p:cNvPr id="421" name="Group 420">
              <a:extLst>
                <a:ext uri="{FF2B5EF4-FFF2-40B4-BE49-F238E27FC236}">
                  <a16:creationId xmlns:a16="http://schemas.microsoft.com/office/drawing/2014/main" id="{1727B374-6AAF-EC40-88EC-C63C67DAC49C}"/>
                </a:ext>
              </a:extLst>
            </p:cNvPr>
            <p:cNvGrpSpPr/>
            <p:nvPr/>
          </p:nvGrpSpPr>
          <p:grpSpPr>
            <a:xfrm>
              <a:off x="3325976" y="4143630"/>
              <a:ext cx="548640" cy="457200"/>
              <a:chOff x="2732902" y="1108484"/>
              <a:chExt cx="548640" cy="457200"/>
            </a:xfrm>
          </p:grpSpPr>
          <p:sp>
            <p:nvSpPr>
              <p:cNvPr id="422" name="Oval 9" descr="90%">
                <a:extLst>
                  <a:ext uri="{FF2B5EF4-FFF2-40B4-BE49-F238E27FC236}">
                    <a16:creationId xmlns:a16="http://schemas.microsoft.com/office/drawing/2014/main" id="{62FBA168-5414-B942-A453-13523421BB6D}"/>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38100">
                <a:solidFill>
                  <a:srgbClr val="FFFF00"/>
                </a:solidFill>
                <a:round/>
                <a:headEnd/>
                <a:tailEnd/>
              </a:ln>
            </p:spPr>
            <p:txBody>
              <a:bodyPr wrap="none" anchor="ctr">
                <a:prstTxWarp prst="textNoShape">
                  <a:avLst/>
                </a:prstTxWarp>
              </a:bodyPr>
              <a:lstStyle/>
              <a:p>
                <a:endParaRPr lang="en-US" sz="1200">
                  <a:latin typeface="Arial"/>
                  <a:cs typeface="Arial"/>
                </a:endParaRPr>
              </a:p>
            </p:txBody>
          </p:sp>
          <p:sp>
            <p:nvSpPr>
              <p:cNvPr id="423" name="Oval 16">
                <a:extLst>
                  <a:ext uri="{FF2B5EF4-FFF2-40B4-BE49-F238E27FC236}">
                    <a16:creationId xmlns:a16="http://schemas.microsoft.com/office/drawing/2014/main" id="{29D02097-6691-0A44-892B-EEC127F17F96}"/>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12F</a:t>
                </a:r>
              </a:p>
            </p:txBody>
          </p:sp>
        </p:grpSp>
        <p:grpSp>
          <p:nvGrpSpPr>
            <p:cNvPr id="424" name="Group 423">
              <a:extLst>
                <a:ext uri="{FF2B5EF4-FFF2-40B4-BE49-F238E27FC236}">
                  <a16:creationId xmlns:a16="http://schemas.microsoft.com/office/drawing/2014/main" id="{A41F0121-2EA2-AD42-9B61-8BD289AB5426}"/>
                </a:ext>
              </a:extLst>
            </p:cNvPr>
            <p:cNvGrpSpPr/>
            <p:nvPr/>
          </p:nvGrpSpPr>
          <p:grpSpPr>
            <a:xfrm>
              <a:off x="3919050" y="4143630"/>
              <a:ext cx="548640" cy="457200"/>
              <a:chOff x="2732902" y="1108484"/>
              <a:chExt cx="548640" cy="457200"/>
            </a:xfrm>
          </p:grpSpPr>
          <p:sp>
            <p:nvSpPr>
              <p:cNvPr id="425" name="Oval 9" descr="90%">
                <a:extLst>
                  <a:ext uri="{FF2B5EF4-FFF2-40B4-BE49-F238E27FC236}">
                    <a16:creationId xmlns:a16="http://schemas.microsoft.com/office/drawing/2014/main" id="{6A923AA2-9F83-B641-8797-50A257D4A770}"/>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426" name="Oval 16">
                <a:extLst>
                  <a:ext uri="{FF2B5EF4-FFF2-40B4-BE49-F238E27FC236}">
                    <a16:creationId xmlns:a16="http://schemas.microsoft.com/office/drawing/2014/main" id="{DEA0CE39-EEA7-BE42-B96B-135D572813F8}"/>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14</a:t>
                </a:r>
              </a:p>
            </p:txBody>
          </p:sp>
        </p:grpSp>
        <p:grpSp>
          <p:nvGrpSpPr>
            <p:cNvPr id="427" name="Group 426">
              <a:extLst>
                <a:ext uri="{FF2B5EF4-FFF2-40B4-BE49-F238E27FC236}">
                  <a16:creationId xmlns:a16="http://schemas.microsoft.com/office/drawing/2014/main" id="{26B3D71D-461D-AB4A-8D92-D151483B7C82}"/>
                </a:ext>
              </a:extLst>
            </p:cNvPr>
            <p:cNvGrpSpPr/>
            <p:nvPr/>
          </p:nvGrpSpPr>
          <p:grpSpPr>
            <a:xfrm>
              <a:off x="4512124" y="4143630"/>
              <a:ext cx="548640" cy="457200"/>
              <a:chOff x="2732902" y="1108484"/>
              <a:chExt cx="548640" cy="457200"/>
            </a:xfrm>
          </p:grpSpPr>
          <p:sp>
            <p:nvSpPr>
              <p:cNvPr id="428" name="Oval 9" descr="90%">
                <a:extLst>
                  <a:ext uri="{FF2B5EF4-FFF2-40B4-BE49-F238E27FC236}">
                    <a16:creationId xmlns:a16="http://schemas.microsoft.com/office/drawing/2014/main" id="{A10CF132-18A1-1E47-992D-E35957713F7B}"/>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38100">
                <a:solidFill>
                  <a:srgbClr val="FFFF00"/>
                </a:solidFill>
                <a:round/>
                <a:headEnd/>
                <a:tailEnd/>
              </a:ln>
            </p:spPr>
            <p:txBody>
              <a:bodyPr wrap="none" anchor="ctr">
                <a:prstTxWarp prst="textNoShape">
                  <a:avLst/>
                </a:prstTxWarp>
              </a:bodyPr>
              <a:lstStyle/>
              <a:p>
                <a:endParaRPr lang="en-US" sz="1200">
                  <a:latin typeface="Arial"/>
                  <a:cs typeface="Arial"/>
                </a:endParaRPr>
              </a:p>
            </p:txBody>
          </p:sp>
          <p:sp>
            <p:nvSpPr>
              <p:cNvPr id="429" name="Oval 16">
                <a:extLst>
                  <a:ext uri="{FF2B5EF4-FFF2-40B4-BE49-F238E27FC236}">
                    <a16:creationId xmlns:a16="http://schemas.microsoft.com/office/drawing/2014/main" id="{3E179BF8-3B28-4942-BFE3-DE769C50E4EA}"/>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15B</a:t>
                </a:r>
              </a:p>
            </p:txBody>
          </p:sp>
        </p:grpSp>
        <p:grpSp>
          <p:nvGrpSpPr>
            <p:cNvPr id="430" name="Group 429">
              <a:extLst>
                <a:ext uri="{FF2B5EF4-FFF2-40B4-BE49-F238E27FC236}">
                  <a16:creationId xmlns:a16="http://schemas.microsoft.com/office/drawing/2014/main" id="{C0C17DB3-5A15-E44B-A52F-EA4BC227217F}"/>
                </a:ext>
              </a:extLst>
            </p:cNvPr>
            <p:cNvGrpSpPr/>
            <p:nvPr/>
          </p:nvGrpSpPr>
          <p:grpSpPr>
            <a:xfrm>
              <a:off x="5105198" y="4143630"/>
              <a:ext cx="548640" cy="457200"/>
              <a:chOff x="2732902" y="1108484"/>
              <a:chExt cx="548640" cy="457200"/>
            </a:xfrm>
          </p:grpSpPr>
          <p:sp>
            <p:nvSpPr>
              <p:cNvPr id="431" name="Oval 9" descr="90%">
                <a:extLst>
                  <a:ext uri="{FF2B5EF4-FFF2-40B4-BE49-F238E27FC236}">
                    <a16:creationId xmlns:a16="http://schemas.microsoft.com/office/drawing/2014/main" id="{C6755D7F-AD92-0B4E-B399-9B26A36F2CBB}"/>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432" name="Oval 16">
                <a:extLst>
                  <a:ext uri="{FF2B5EF4-FFF2-40B4-BE49-F238E27FC236}">
                    <a16:creationId xmlns:a16="http://schemas.microsoft.com/office/drawing/2014/main" id="{AF4BC737-D659-A24C-B0E5-E93306F5ED40}"/>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18C</a:t>
                </a:r>
              </a:p>
            </p:txBody>
          </p:sp>
        </p:grpSp>
        <p:grpSp>
          <p:nvGrpSpPr>
            <p:cNvPr id="433" name="Group 432">
              <a:extLst>
                <a:ext uri="{FF2B5EF4-FFF2-40B4-BE49-F238E27FC236}">
                  <a16:creationId xmlns:a16="http://schemas.microsoft.com/office/drawing/2014/main" id="{8D17EACD-E4C9-2448-8845-4136FE4A4114}"/>
                </a:ext>
              </a:extLst>
            </p:cNvPr>
            <p:cNvGrpSpPr/>
            <p:nvPr/>
          </p:nvGrpSpPr>
          <p:grpSpPr>
            <a:xfrm>
              <a:off x="5698272" y="4143630"/>
              <a:ext cx="548640" cy="457200"/>
              <a:chOff x="2732902" y="1108484"/>
              <a:chExt cx="548640" cy="457200"/>
            </a:xfrm>
          </p:grpSpPr>
          <p:sp>
            <p:nvSpPr>
              <p:cNvPr id="434" name="Oval 9" descr="90%">
                <a:extLst>
                  <a:ext uri="{FF2B5EF4-FFF2-40B4-BE49-F238E27FC236}">
                    <a16:creationId xmlns:a16="http://schemas.microsoft.com/office/drawing/2014/main" id="{36546126-98D3-4D41-80A5-51608170FCA1}"/>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435" name="Oval 16">
                <a:extLst>
                  <a:ext uri="{FF2B5EF4-FFF2-40B4-BE49-F238E27FC236}">
                    <a16:creationId xmlns:a16="http://schemas.microsoft.com/office/drawing/2014/main" id="{423A4CDD-25D1-F143-9FF6-DFE235E77697}"/>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19A</a:t>
                </a:r>
              </a:p>
            </p:txBody>
          </p:sp>
        </p:grpSp>
        <p:grpSp>
          <p:nvGrpSpPr>
            <p:cNvPr id="436" name="Group 435">
              <a:extLst>
                <a:ext uri="{FF2B5EF4-FFF2-40B4-BE49-F238E27FC236}">
                  <a16:creationId xmlns:a16="http://schemas.microsoft.com/office/drawing/2014/main" id="{C1753264-0B6B-3840-B1B2-7262921147F9}"/>
                </a:ext>
              </a:extLst>
            </p:cNvPr>
            <p:cNvGrpSpPr/>
            <p:nvPr/>
          </p:nvGrpSpPr>
          <p:grpSpPr>
            <a:xfrm>
              <a:off x="6291346" y="4143630"/>
              <a:ext cx="548640" cy="457200"/>
              <a:chOff x="2732902" y="1108484"/>
              <a:chExt cx="548640" cy="457200"/>
            </a:xfrm>
          </p:grpSpPr>
          <p:sp>
            <p:nvSpPr>
              <p:cNvPr id="437" name="Oval 9" descr="90%">
                <a:extLst>
                  <a:ext uri="{FF2B5EF4-FFF2-40B4-BE49-F238E27FC236}">
                    <a16:creationId xmlns:a16="http://schemas.microsoft.com/office/drawing/2014/main" id="{6FD52803-883C-244F-888F-0BFB049FD633}"/>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438" name="Oval 16">
                <a:extLst>
                  <a:ext uri="{FF2B5EF4-FFF2-40B4-BE49-F238E27FC236}">
                    <a16:creationId xmlns:a16="http://schemas.microsoft.com/office/drawing/2014/main" id="{EB8C1860-A839-3543-B63F-94932FDA49F3}"/>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19F</a:t>
                </a:r>
              </a:p>
            </p:txBody>
          </p:sp>
        </p:grpSp>
        <p:grpSp>
          <p:nvGrpSpPr>
            <p:cNvPr id="439" name="Group 438">
              <a:extLst>
                <a:ext uri="{FF2B5EF4-FFF2-40B4-BE49-F238E27FC236}">
                  <a16:creationId xmlns:a16="http://schemas.microsoft.com/office/drawing/2014/main" id="{5CD23E32-D222-9041-ADC7-6638FB97C950}"/>
                </a:ext>
              </a:extLst>
            </p:cNvPr>
            <p:cNvGrpSpPr/>
            <p:nvPr/>
          </p:nvGrpSpPr>
          <p:grpSpPr>
            <a:xfrm>
              <a:off x="6884420" y="4143630"/>
              <a:ext cx="548640" cy="457200"/>
              <a:chOff x="2732902" y="1108484"/>
              <a:chExt cx="548640" cy="457200"/>
            </a:xfrm>
          </p:grpSpPr>
          <p:sp>
            <p:nvSpPr>
              <p:cNvPr id="440" name="Oval 9" descr="90%">
                <a:extLst>
                  <a:ext uri="{FF2B5EF4-FFF2-40B4-BE49-F238E27FC236}">
                    <a16:creationId xmlns:a16="http://schemas.microsoft.com/office/drawing/2014/main" id="{E50C3102-A436-ED42-9FD2-12A4C66D4AA5}"/>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38100">
                <a:solidFill>
                  <a:srgbClr val="FFFF00"/>
                </a:solidFill>
                <a:round/>
                <a:headEnd/>
                <a:tailEnd/>
              </a:ln>
            </p:spPr>
            <p:txBody>
              <a:bodyPr wrap="none" anchor="ctr">
                <a:prstTxWarp prst="textNoShape">
                  <a:avLst/>
                </a:prstTxWarp>
              </a:bodyPr>
              <a:lstStyle/>
              <a:p>
                <a:endParaRPr lang="en-US" sz="1200">
                  <a:latin typeface="Arial"/>
                  <a:cs typeface="Arial"/>
                </a:endParaRPr>
              </a:p>
            </p:txBody>
          </p:sp>
          <p:sp>
            <p:nvSpPr>
              <p:cNvPr id="441" name="Oval 16">
                <a:extLst>
                  <a:ext uri="{FF2B5EF4-FFF2-40B4-BE49-F238E27FC236}">
                    <a16:creationId xmlns:a16="http://schemas.microsoft.com/office/drawing/2014/main" id="{3E6A12EC-1550-4246-9304-F6817A9BD8CE}"/>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22F</a:t>
                </a:r>
              </a:p>
            </p:txBody>
          </p:sp>
        </p:grpSp>
        <p:grpSp>
          <p:nvGrpSpPr>
            <p:cNvPr id="442" name="Group 441">
              <a:extLst>
                <a:ext uri="{FF2B5EF4-FFF2-40B4-BE49-F238E27FC236}">
                  <a16:creationId xmlns:a16="http://schemas.microsoft.com/office/drawing/2014/main" id="{D84B6492-8A71-7E44-A7D5-FBF88EF2C719}"/>
                </a:ext>
              </a:extLst>
            </p:cNvPr>
            <p:cNvGrpSpPr/>
            <p:nvPr/>
          </p:nvGrpSpPr>
          <p:grpSpPr>
            <a:xfrm>
              <a:off x="7477494" y="4143630"/>
              <a:ext cx="548640" cy="457200"/>
              <a:chOff x="2732902" y="1108484"/>
              <a:chExt cx="548640" cy="457200"/>
            </a:xfrm>
          </p:grpSpPr>
          <p:sp>
            <p:nvSpPr>
              <p:cNvPr id="443" name="Oval 9" descr="90%">
                <a:extLst>
                  <a:ext uri="{FF2B5EF4-FFF2-40B4-BE49-F238E27FC236}">
                    <a16:creationId xmlns:a16="http://schemas.microsoft.com/office/drawing/2014/main" id="{8C698B40-DF5F-8540-8578-F521C21F014C}"/>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12700">
                <a:noFill/>
                <a:round/>
                <a:headEnd/>
                <a:tailEnd/>
              </a:ln>
            </p:spPr>
            <p:txBody>
              <a:bodyPr wrap="none" anchor="ctr">
                <a:prstTxWarp prst="textNoShape">
                  <a:avLst/>
                </a:prstTxWarp>
              </a:bodyPr>
              <a:lstStyle/>
              <a:p>
                <a:endParaRPr lang="en-US" sz="1200">
                  <a:latin typeface="Arial"/>
                  <a:cs typeface="Arial"/>
                </a:endParaRPr>
              </a:p>
            </p:txBody>
          </p:sp>
          <p:sp>
            <p:nvSpPr>
              <p:cNvPr id="444" name="Oval 16">
                <a:extLst>
                  <a:ext uri="{FF2B5EF4-FFF2-40B4-BE49-F238E27FC236}">
                    <a16:creationId xmlns:a16="http://schemas.microsoft.com/office/drawing/2014/main" id="{D60C3670-8787-924C-9E73-AD2B0EFE6B53}"/>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23F</a:t>
                </a:r>
              </a:p>
            </p:txBody>
          </p:sp>
        </p:grpSp>
        <p:grpSp>
          <p:nvGrpSpPr>
            <p:cNvPr id="445" name="Group 444">
              <a:extLst>
                <a:ext uri="{FF2B5EF4-FFF2-40B4-BE49-F238E27FC236}">
                  <a16:creationId xmlns:a16="http://schemas.microsoft.com/office/drawing/2014/main" id="{E1C9B3F1-09C8-F54E-BB5A-E3A6D7791DB1}"/>
                </a:ext>
              </a:extLst>
            </p:cNvPr>
            <p:cNvGrpSpPr/>
            <p:nvPr/>
          </p:nvGrpSpPr>
          <p:grpSpPr>
            <a:xfrm>
              <a:off x="8070568" y="4143630"/>
              <a:ext cx="548640" cy="457200"/>
              <a:chOff x="2732902" y="1108484"/>
              <a:chExt cx="548640" cy="457200"/>
            </a:xfrm>
          </p:grpSpPr>
          <p:sp>
            <p:nvSpPr>
              <p:cNvPr id="446" name="Oval 9" descr="90%">
                <a:extLst>
                  <a:ext uri="{FF2B5EF4-FFF2-40B4-BE49-F238E27FC236}">
                    <a16:creationId xmlns:a16="http://schemas.microsoft.com/office/drawing/2014/main" id="{1B5A148B-A9A6-C843-91BE-1F6BD91D8F81}"/>
                  </a:ext>
                </a:extLst>
              </p:cNvPr>
              <p:cNvSpPr>
                <a:spLocks noChangeArrowheads="1"/>
              </p:cNvSpPr>
              <p:nvPr/>
            </p:nvSpPr>
            <p:spPr bwMode="auto">
              <a:xfrm>
                <a:off x="2732902" y="1108484"/>
                <a:ext cx="548640" cy="457200"/>
              </a:xfrm>
              <a:prstGeom prst="ellipse">
                <a:avLst/>
              </a:prstGeom>
              <a:pattFill prst="horzBrick">
                <a:fgClr>
                  <a:schemeClr val="bg1">
                    <a:lumMod val="75000"/>
                  </a:schemeClr>
                </a:fgClr>
                <a:bgClr>
                  <a:srgbClr val="0070C0"/>
                </a:bgClr>
              </a:pattFill>
              <a:ln w="38100">
                <a:solidFill>
                  <a:srgbClr val="FFFF00"/>
                </a:solidFill>
                <a:round/>
                <a:headEnd/>
                <a:tailEnd/>
              </a:ln>
            </p:spPr>
            <p:txBody>
              <a:bodyPr wrap="none" anchor="ctr">
                <a:prstTxWarp prst="textNoShape">
                  <a:avLst/>
                </a:prstTxWarp>
              </a:bodyPr>
              <a:lstStyle/>
              <a:p>
                <a:endParaRPr lang="en-US" sz="1200">
                  <a:latin typeface="Arial"/>
                  <a:cs typeface="Arial"/>
                </a:endParaRPr>
              </a:p>
            </p:txBody>
          </p:sp>
          <p:sp>
            <p:nvSpPr>
              <p:cNvPr id="447" name="Oval 16">
                <a:extLst>
                  <a:ext uri="{FF2B5EF4-FFF2-40B4-BE49-F238E27FC236}">
                    <a16:creationId xmlns:a16="http://schemas.microsoft.com/office/drawing/2014/main" id="{BD54E352-B5DE-4249-8E95-3D8E04962D6E}"/>
                  </a:ext>
                </a:extLst>
              </p:cNvPr>
              <p:cNvSpPr>
                <a:spLocks noChangeAspect="1" noChangeArrowheads="1"/>
              </p:cNvSpPr>
              <p:nvPr/>
            </p:nvSpPr>
            <p:spPr bwMode="gray">
              <a:xfrm>
                <a:off x="2786508" y="1152826"/>
                <a:ext cx="438912" cy="365760"/>
              </a:xfrm>
              <a:prstGeom prst="ellipse">
                <a:avLst/>
              </a:prstGeom>
              <a:solidFill>
                <a:srgbClr val="000000"/>
              </a:solidFill>
              <a:ln w="111125">
                <a:noFill/>
                <a:round/>
                <a:headEnd/>
                <a:tailEnd/>
              </a:ln>
              <a:effectLst/>
            </p:spPr>
            <p:txBody>
              <a:bodyPr wrap="none" anchor="ctr">
                <a:prstTxWarp prst="textNoShape">
                  <a:avLst/>
                </a:prstTxWarp>
              </a:bodyPr>
              <a:lstStyle/>
              <a:p>
                <a:pPr algn="ctr">
                  <a:defRPr/>
                </a:pPr>
                <a:r>
                  <a:rPr lang="en-US" sz="1400" dirty="0">
                    <a:solidFill>
                      <a:srgbClr val="FFFFFF"/>
                    </a:solidFill>
                    <a:latin typeface="Arial"/>
                    <a:cs typeface="Arial"/>
                  </a:rPr>
                  <a:t>33F</a:t>
                </a:r>
              </a:p>
            </p:txBody>
          </p:sp>
        </p:grpSp>
      </p:grpSp>
      <p:cxnSp>
        <p:nvCxnSpPr>
          <p:cNvPr id="10" name="Straight Connector 9">
            <a:extLst>
              <a:ext uri="{FF2B5EF4-FFF2-40B4-BE49-F238E27FC236}">
                <a16:creationId xmlns:a16="http://schemas.microsoft.com/office/drawing/2014/main" id="{DE7C51D9-EC0D-2445-852D-9E7C639ED527}"/>
              </a:ext>
            </a:extLst>
          </p:cNvPr>
          <p:cNvCxnSpPr/>
          <p:nvPr/>
        </p:nvCxnSpPr>
        <p:spPr>
          <a:xfrm>
            <a:off x="-22032" y="2219902"/>
            <a:ext cx="9180576"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85AB7625-70A4-C44C-83CF-D79CA89B8033}"/>
              </a:ext>
            </a:extLst>
          </p:cNvPr>
          <p:cNvCxnSpPr/>
          <p:nvPr/>
        </p:nvCxnSpPr>
        <p:spPr>
          <a:xfrm>
            <a:off x="-22032" y="3519895"/>
            <a:ext cx="9180576"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601328"/>
      </p:ext>
    </p:extLst>
  </p:cSld>
  <p:clrMapOvr>
    <a:masterClrMapping/>
  </p:clrMapOvr>
  <p:transition spd="slow" advTm="2996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dirty="0"/>
              <a:t>Pneumococcal Immunization Recommendations for Pneumococcal Vaccine-Naïve Adults with HIV</a:t>
            </a:r>
          </a:p>
        </p:txBody>
      </p:sp>
    </p:spTree>
    <p:extLst>
      <p:ext uri="{BB962C8B-B14F-4D97-AF65-F5344CB8AC3E}">
        <p14:creationId xmlns:p14="http://schemas.microsoft.com/office/powerpoint/2010/main" val="2083906385"/>
      </p:ext>
    </p:extLst>
  </p:cSld>
  <p:clrMapOvr>
    <a:masterClrMapping/>
  </p:clrMapOvr>
  <p:transition spd="slow" advTm="1221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i="1" dirty="0"/>
              <a:t>Adult Opportunistic Infections Guidelines</a:t>
            </a:r>
            <a:br>
              <a:rPr lang="en-US" sz="2000" dirty="0"/>
            </a:br>
            <a:r>
              <a:rPr lang="en-US" sz="2000" dirty="0"/>
              <a:t>Pneumococcal Immunization in Adults with HIV</a:t>
            </a:r>
          </a:p>
        </p:txBody>
      </p:sp>
      <p:sp>
        <p:nvSpPr>
          <p:cNvPr id="3" name="Text Placeholder 2"/>
          <p:cNvSpPr>
            <a:spLocks noGrp="1"/>
          </p:cNvSpPr>
          <p:nvPr>
            <p:ph type="body" sz="quarter" idx="14"/>
          </p:nvPr>
        </p:nvSpPr>
        <p:spPr/>
        <p:txBody>
          <a:bodyPr/>
          <a:lstStyle/>
          <a:p>
            <a:r>
              <a:rPr lang="en-US" dirty="0"/>
              <a:t>Source: HHS. Opportunistic Infections Guidelines. September 7, 2022.</a:t>
            </a:r>
          </a:p>
        </p:txBody>
      </p:sp>
      <p:sp>
        <p:nvSpPr>
          <p:cNvPr id="4" name="Rounded Rectangle 3"/>
          <p:cNvSpPr/>
          <p:nvPr/>
        </p:nvSpPr>
        <p:spPr>
          <a:xfrm>
            <a:off x="5485126" y="1957489"/>
            <a:ext cx="1828800" cy="731520"/>
          </a:xfrm>
          <a:prstGeom prst="round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PPSV23</a:t>
            </a:r>
            <a:br>
              <a:rPr lang="en-US" sz="2000"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(Pneumovax)</a:t>
            </a:r>
          </a:p>
        </p:txBody>
      </p:sp>
      <p:cxnSp>
        <p:nvCxnSpPr>
          <p:cNvPr id="6" name="Straight Arrow Connector 5"/>
          <p:cNvCxnSpPr>
            <a:cxnSpLocks/>
          </p:cNvCxnSpPr>
          <p:nvPr/>
        </p:nvCxnSpPr>
        <p:spPr>
          <a:xfrm>
            <a:off x="2712720" y="2318491"/>
            <a:ext cx="2734306" cy="0"/>
          </a:xfrm>
          <a:prstGeom prst="straightConnector1">
            <a:avLst/>
          </a:prstGeom>
          <a:ln w="19050">
            <a:solidFill>
              <a:schemeClr val="tx1"/>
            </a:solidFill>
            <a:tailEnd type="arrow" w="med" len="sm"/>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150194" y="1902994"/>
            <a:ext cx="1914242" cy="369332"/>
          </a:xfrm>
          <a:prstGeom prst="rect">
            <a:avLst/>
          </a:prstGeom>
          <a:noFill/>
          <a:effectLst/>
        </p:spPr>
        <p:txBody>
          <a:bodyPr wrap="square" rtlCol="0">
            <a:spAutoFit/>
          </a:bodyPr>
          <a:lstStyle/>
          <a:p>
            <a:pPr algn="ctr"/>
            <a:r>
              <a:rPr lang="en-US" sz="1800" dirty="0">
                <a:solidFill>
                  <a:srgbClr val="000000"/>
                </a:solidFill>
                <a:latin typeface="Arial" panose="020B0604020202020204" pitchFamily="34" charset="0"/>
                <a:cs typeface="Arial" panose="020B0604020202020204" pitchFamily="34" charset="0"/>
              </a:rPr>
              <a:t>≥ 8 weeks</a:t>
            </a:r>
          </a:p>
        </p:txBody>
      </p:sp>
      <p:sp>
        <p:nvSpPr>
          <p:cNvPr id="20" name="Rectangle 19"/>
          <p:cNvSpPr/>
          <p:nvPr/>
        </p:nvSpPr>
        <p:spPr>
          <a:xfrm>
            <a:off x="1054211" y="1176232"/>
            <a:ext cx="6337190" cy="3657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pPr>
              <a:lnSpc>
                <a:spcPts val="1800"/>
              </a:lnSpc>
              <a:spcBef>
                <a:spcPts val="1500"/>
              </a:spcBef>
            </a:pPr>
            <a:r>
              <a:rPr lang="en-US" sz="1600" b="1" dirty="0">
                <a:solidFill>
                  <a:schemeClr val="tx1"/>
                </a:solidFill>
                <a:latin typeface="Arial" panose="020B0604020202020204" pitchFamily="34" charset="0"/>
                <a:cs typeface="Arial" panose="020B0604020202020204" pitchFamily="34" charset="0"/>
              </a:rPr>
              <a:t>Pneumococcal Vaccine-Naïve Adults</a:t>
            </a:r>
          </a:p>
        </p:txBody>
      </p:sp>
      <p:sp>
        <p:nvSpPr>
          <p:cNvPr id="5" name="Rounded Rectangle 4"/>
          <p:cNvSpPr/>
          <p:nvPr/>
        </p:nvSpPr>
        <p:spPr>
          <a:xfrm>
            <a:off x="1054209" y="1957489"/>
            <a:ext cx="1828800" cy="731520"/>
          </a:xfrm>
          <a:prstGeom prst="roundRect">
            <a:avLst/>
          </a:prstGeom>
          <a:gradFill>
            <a:gsLst>
              <a:gs pos="0">
                <a:srgbClr val="7F6000"/>
              </a:gs>
              <a:gs pos="100000">
                <a:srgbClr val="967100"/>
              </a:gs>
            </a:gsLst>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PCV-15</a:t>
            </a:r>
            <a:br>
              <a:rPr lang="en-US" sz="2000"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a:t>
            </a:r>
            <a:r>
              <a:rPr lang="en-US" sz="1600" i="1" dirty="0" err="1">
                <a:latin typeface="Arial" panose="020B0604020202020204" pitchFamily="34" charset="0"/>
                <a:cs typeface="Arial" panose="020B0604020202020204" pitchFamily="34" charset="0"/>
              </a:rPr>
              <a:t>Vaxneuvance</a:t>
            </a:r>
            <a:r>
              <a:rPr lang="en-US" sz="1600" i="1" dirty="0">
                <a:latin typeface="Arial" panose="020B0604020202020204" pitchFamily="34" charset="0"/>
                <a:cs typeface="Arial" panose="020B0604020202020204" pitchFamily="34" charset="0"/>
              </a:rPr>
              <a:t>)</a:t>
            </a:r>
          </a:p>
        </p:txBody>
      </p:sp>
      <p:sp>
        <p:nvSpPr>
          <p:cNvPr id="42" name="Rounded Rectangle 41">
            <a:extLst>
              <a:ext uri="{FF2B5EF4-FFF2-40B4-BE49-F238E27FC236}">
                <a16:creationId xmlns:a16="http://schemas.microsoft.com/office/drawing/2014/main" id="{75025BA0-08EA-9E4A-84CC-063F8B62D3FE}"/>
              </a:ext>
            </a:extLst>
          </p:cNvPr>
          <p:cNvSpPr/>
          <p:nvPr/>
        </p:nvSpPr>
        <p:spPr>
          <a:xfrm>
            <a:off x="1054209" y="3204811"/>
            <a:ext cx="1828800" cy="731520"/>
          </a:xfrm>
          <a:prstGeom prst="roundRect">
            <a:avLst/>
          </a:prstGeom>
          <a:gradFill>
            <a:gsLst>
              <a:gs pos="0">
                <a:srgbClr val="7030A0"/>
              </a:gs>
              <a:gs pos="100000">
                <a:srgbClr val="905FA0"/>
              </a:gs>
              <a:gs pos="55000">
                <a:srgbClr val="7030A0"/>
              </a:gs>
            </a:gsLst>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PCV20</a:t>
            </a:r>
            <a:br>
              <a:rPr lang="en-US" sz="20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a:t>
            </a:r>
            <a:r>
              <a:rPr lang="en-US" sz="1600" i="1">
                <a:latin typeface="Arial" panose="020B0604020202020204" pitchFamily="34" charset="0"/>
                <a:cs typeface="Arial" panose="020B0604020202020204" pitchFamily="34" charset="0"/>
              </a:rPr>
              <a:t>Prevnar</a:t>
            </a:r>
            <a:r>
              <a:rPr lang="en-US" sz="1600">
                <a:latin typeface="Arial" panose="020B0604020202020204" pitchFamily="34" charset="0"/>
                <a:cs typeface="Arial" panose="020B0604020202020204" pitchFamily="34" charset="0"/>
              </a:rPr>
              <a:t> 20)</a:t>
            </a:r>
            <a:endParaRPr lang="en-US" sz="16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D4C4D96-B1C8-5C47-A3C9-DF7AC6CAEF0A}"/>
              </a:ext>
            </a:extLst>
          </p:cNvPr>
          <p:cNvSpPr txBox="1"/>
          <p:nvPr/>
        </p:nvSpPr>
        <p:spPr>
          <a:xfrm>
            <a:off x="1793688" y="2741987"/>
            <a:ext cx="503264" cy="369332"/>
          </a:xfrm>
          <a:prstGeom prst="rect">
            <a:avLst/>
          </a:prstGeom>
          <a:noFill/>
          <a:effectLst/>
        </p:spPr>
        <p:txBody>
          <a:bodyPr wrap="square" rtlCol="0">
            <a:spAutoFit/>
          </a:bodyPr>
          <a:lstStyle/>
          <a:p>
            <a:r>
              <a:rPr lang="en-US" sz="1800" i="1" dirty="0">
                <a:solidFill>
                  <a:srgbClr val="000000"/>
                </a:solidFill>
                <a:latin typeface="Arial" panose="020B0604020202020204" pitchFamily="34" charset="0"/>
                <a:cs typeface="Arial" panose="020B0604020202020204" pitchFamily="34" charset="0"/>
              </a:rPr>
              <a:t>or</a:t>
            </a:r>
          </a:p>
        </p:txBody>
      </p:sp>
      <p:sp>
        <p:nvSpPr>
          <p:cNvPr id="9" name="Rounded Rectangle 8">
            <a:extLst>
              <a:ext uri="{FF2B5EF4-FFF2-40B4-BE49-F238E27FC236}">
                <a16:creationId xmlns:a16="http://schemas.microsoft.com/office/drawing/2014/main" id="{CA996D1A-BADF-99CE-56EA-D0C0A100BECF}"/>
              </a:ext>
            </a:extLst>
          </p:cNvPr>
          <p:cNvSpPr/>
          <p:nvPr/>
        </p:nvSpPr>
        <p:spPr>
          <a:xfrm>
            <a:off x="7764651" y="89379"/>
            <a:ext cx="1255363" cy="520221"/>
          </a:xfrm>
          <a:prstGeom prst="roundRect">
            <a:avLst/>
          </a:prstGeom>
          <a:solidFill>
            <a:srgbClr val="00A2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New</a:t>
            </a:r>
          </a:p>
        </p:txBody>
      </p:sp>
      <p:sp>
        <p:nvSpPr>
          <p:cNvPr id="10" name="TextBox 9">
            <a:extLst>
              <a:ext uri="{FF2B5EF4-FFF2-40B4-BE49-F238E27FC236}">
                <a16:creationId xmlns:a16="http://schemas.microsoft.com/office/drawing/2014/main" id="{E1907ABB-4A59-DDF8-C2D5-0BC06F1DB407}"/>
              </a:ext>
            </a:extLst>
          </p:cNvPr>
          <p:cNvSpPr txBox="1"/>
          <p:nvPr/>
        </p:nvSpPr>
        <p:spPr>
          <a:xfrm>
            <a:off x="1054210" y="4219010"/>
            <a:ext cx="6337190" cy="457200"/>
          </a:xfrm>
          <a:prstGeom prst="rect">
            <a:avLst/>
          </a:prstGeom>
          <a:solidFill>
            <a:schemeClr val="bg1">
              <a:lumMod val="85000"/>
            </a:schemeClr>
          </a:solidFill>
        </p:spPr>
        <p:txBody>
          <a:bodyPr wrap="square" anchor="ctr">
            <a:spAutoFit/>
          </a:bodyPr>
          <a:lstStyle/>
          <a:p>
            <a:r>
              <a:rPr lang="en-US" sz="1400" b="0" i="0" dirty="0">
                <a:solidFill>
                  <a:srgbClr val="000000"/>
                </a:solidFill>
                <a:effectLst/>
                <a:latin typeface="Arial" panose="020B0604020202020204" pitchFamily="34" charset="0"/>
                <a:cs typeface="Arial" panose="020B0604020202020204" pitchFamily="34" charset="0"/>
              </a:rPr>
              <a:t>Administer PCV (15 or 20) to PWH, on ART with CD4 count &gt;50 cells/mm</a:t>
            </a:r>
            <a:r>
              <a:rPr lang="en-US" sz="1400" b="0" i="0" baseline="30000" dirty="0">
                <a:solidFill>
                  <a:srgbClr val="000000"/>
                </a:solidFill>
                <a:effectLst/>
                <a:latin typeface="Arial" panose="020B0604020202020204" pitchFamily="34" charset="0"/>
                <a:cs typeface="Arial" panose="020B0604020202020204" pitchFamily="34" charset="0"/>
              </a:rPr>
              <a:t>3</a:t>
            </a:r>
            <a:r>
              <a:rPr lang="en-US" sz="1400" i="0" dirty="0">
                <a:solidFill>
                  <a:srgbClr val="000000"/>
                </a:solidFill>
                <a:effectLst/>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C005EFD-7BA7-E14F-B970-E3FE5C42DB73}"/>
              </a:ext>
            </a:extLst>
          </p:cNvPr>
          <p:cNvSpPr txBox="1"/>
          <p:nvPr/>
        </p:nvSpPr>
        <p:spPr>
          <a:xfrm>
            <a:off x="8018228" y="2118436"/>
            <a:ext cx="511679" cy="400110"/>
          </a:xfrm>
          <a:prstGeom prst="rect">
            <a:avLst/>
          </a:prstGeom>
          <a:solidFill>
            <a:schemeClr val="tx1">
              <a:lumMod val="65000"/>
              <a:lumOff val="35000"/>
            </a:schemeClr>
          </a:solidFill>
          <a:ln w="6350">
            <a:solidFill>
              <a:schemeClr val="tx1">
                <a:lumMod val="50000"/>
                <a:lumOff val="50000"/>
              </a:schemeClr>
            </a:solidFill>
          </a:ln>
          <a:effectLst/>
        </p:spPr>
        <p:txBody>
          <a:bodyPr wrap="none" rtlCol="0" anchor="ctr">
            <a:spAutoFit/>
          </a:bodyPr>
          <a:lstStyle/>
          <a:p>
            <a:r>
              <a:rPr lang="en-US" sz="2000" b="1" dirty="0">
                <a:solidFill>
                  <a:schemeClr val="bg1"/>
                </a:solidFill>
                <a:latin typeface="Arial"/>
                <a:cs typeface="Arial"/>
              </a:rPr>
              <a:t>AII</a:t>
            </a:r>
          </a:p>
        </p:txBody>
      </p:sp>
      <p:sp>
        <p:nvSpPr>
          <p:cNvPr id="12" name="TextBox 11">
            <a:extLst>
              <a:ext uri="{FF2B5EF4-FFF2-40B4-BE49-F238E27FC236}">
                <a16:creationId xmlns:a16="http://schemas.microsoft.com/office/drawing/2014/main" id="{F68BC0A6-F019-11E0-12CB-93A6F7F1E03D}"/>
              </a:ext>
            </a:extLst>
          </p:cNvPr>
          <p:cNvSpPr txBox="1"/>
          <p:nvPr/>
        </p:nvSpPr>
        <p:spPr>
          <a:xfrm>
            <a:off x="8018228" y="3375736"/>
            <a:ext cx="511679" cy="400110"/>
          </a:xfrm>
          <a:prstGeom prst="rect">
            <a:avLst/>
          </a:prstGeom>
          <a:solidFill>
            <a:schemeClr val="tx1">
              <a:lumMod val="65000"/>
              <a:lumOff val="35000"/>
            </a:schemeClr>
          </a:solidFill>
          <a:ln w="6350">
            <a:solidFill>
              <a:schemeClr val="tx1">
                <a:lumMod val="50000"/>
                <a:lumOff val="50000"/>
              </a:schemeClr>
            </a:solidFill>
          </a:ln>
          <a:effectLst/>
        </p:spPr>
        <p:txBody>
          <a:bodyPr wrap="none" rtlCol="0" anchor="ctr">
            <a:spAutoFit/>
          </a:bodyPr>
          <a:lstStyle/>
          <a:p>
            <a:r>
              <a:rPr lang="en-US" sz="2000" b="1" dirty="0">
                <a:solidFill>
                  <a:schemeClr val="bg1"/>
                </a:solidFill>
                <a:latin typeface="Arial"/>
                <a:cs typeface="Arial"/>
              </a:rPr>
              <a:t>AII</a:t>
            </a:r>
          </a:p>
        </p:txBody>
      </p:sp>
      <p:sp>
        <p:nvSpPr>
          <p:cNvPr id="13" name="TextBox 12">
            <a:extLst>
              <a:ext uri="{FF2B5EF4-FFF2-40B4-BE49-F238E27FC236}">
                <a16:creationId xmlns:a16="http://schemas.microsoft.com/office/drawing/2014/main" id="{E325337A-4B52-FDF5-FA7D-28D81260594B}"/>
              </a:ext>
            </a:extLst>
          </p:cNvPr>
          <p:cNvSpPr txBox="1"/>
          <p:nvPr/>
        </p:nvSpPr>
        <p:spPr>
          <a:xfrm>
            <a:off x="8018228" y="4232986"/>
            <a:ext cx="511679" cy="400110"/>
          </a:xfrm>
          <a:prstGeom prst="rect">
            <a:avLst/>
          </a:prstGeom>
          <a:solidFill>
            <a:schemeClr val="tx1">
              <a:lumMod val="65000"/>
              <a:lumOff val="35000"/>
            </a:schemeClr>
          </a:solidFill>
          <a:ln w="6350">
            <a:solidFill>
              <a:schemeClr val="tx1">
                <a:lumMod val="50000"/>
                <a:lumOff val="50000"/>
              </a:schemeClr>
            </a:solidFill>
          </a:ln>
          <a:effectLst/>
        </p:spPr>
        <p:txBody>
          <a:bodyPr wrap="none" rtlCol="0" anchor="ctr">
            <a:spAutoFit/>
          </a:bodyPr>
          <a:lstStyle/>
          <a:p>
            <a:r>
              <a:rPr lang="en-US" sz="2000" b="1" dirty="0">
                <a:solidFill>
                  <a:schemeClr val="bg1"/>
                </a:solidFill>
                <a:latin typeface="Arial"/>
                <a:cs typeface="Arial"/>
              </a:rPr>
              <a:t>AII</a:t>
            </a:r>
          </a:p>
        </p:txBody>
      </p:sp>
      <p:cxnSp>
        <p:nvCxnSpPr>
          <p:cNvPr id="15" name="Straight Connector 14">
            <a:extLst>
              <a:ext uri="{FF2B5EF4-FFF2-40B4-BE49-F238E27FC236}">
                <a16:creationId xmlns:a16="http://schemas.microsoft.com/office/drawing/2014/main" id="{AF6DE7E4-C689-FB66-1899-FE1C615EA2B2}"/>
              </a:ext>
            </a:extLst>
          </p:cNvPr>
          <p:cNvCxnSpPr>
            <a:cxnSpLocks/>
          </p:cNvCxnSpPr>
          <p:nvPr/>
        </p:nvCxnSpPr>
        <p:spPr>
          <a:xfrm flipH="1">
            <a:off x="0" y="4105189"/>
            <a:ext cx="9144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647512"/>
      </p:ext>
    </p:extLst>
  </p:cSld>
  <p:clrMapOvr>
    <a:masterClrMapping/>
  </p:clrMapOvr>
  <p:transition spd="slow" advTm="61450"/>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7" ma:contentTypeDescription="Create a new document." ma:contentTypeScope="" ma:versionID="6b04e90d94d79223b5d968c1a839709d">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515bedb4d9c13cae191552054c754455"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336EE-FB37-4572-92ED-F9003F7A676C}">
  <ds:schemaRefs>
    <ds:schemaRef ds:uri="http://schemas.microsoft.com/sharepoint/v3/contenttype/forms"/>
  </ds:schemaRefs>
</ds:datastoreItem>
</file>

<file path=customXml/itemProps2.xml><?xml version="1.0" encoding="utf-8"?>
<ds:datastoreItem xmlns:ds="http://schemas.openxmlformats.org/officeDocument/2006/customXml" ds:itemID="{360A3ECD-46CD-49EA-8123-4BA5E93B9A76}">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3.xml><?xml version="1.0" encoding="utf-8"?>
<ds:datastoreItem xmlns:ds="http://schemas.openxmlformats.org/officeDocument/2006/customXml" ds:itemID="{88EEE241-9E25-478F-B858-8E4C3CBF3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NCRC.thmx</Template>
  <TotalTime>61962</TotalTime>
  <Words>1265</Words>
  <Application>Microsoft Macintosh PowerPoint</Application>
  <PresentationFormat>On-screen Show (16:9)</PresentationFormat>
  <Paragraphs>312</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Corbel</vt:lpstr>
      <vt:lpstr>Geneva</vt:lpstr>
      <vt:lpstr>Lucida Grande</vt:lpstr>
      <vt:lpstr>Times</vt:lpstr>
      <vt:lpstr>Times New Roman</vt:lpstr>
      <vt:lpstr>NCRC</vt:lpstr>
      <vt:lpstr>Immunizations for Persons with HIV: Recent Updates</vt:lpstr>
      <vt:lpstr>PowerPoint Presentation</vt:lpstr>
      <vt:lpstr>Dr. Spach has no financial conflicts of interest or disclosures.</vt:lpstr>
      <vt:lpstr>New Immunization Recommendations for Persons with HIV</vt:lpstr>
      <vt:lpstr>Pneumococcal Immunization</vt:lpstr>
      <vt:lpstr>Pneumococcal Vaccines</vt:lpstr>
      <vt:lpstr>Pneumococcal Conjugate Vaccine (PCV-13)</vt:lpstr>
      <vt:lpstr>Pneumococcal Immunization Recommendations for Pneumococcal Vaccine-Naïve Adults with HIV</vt:lpstr>
      <vt:lpstr>Adult Opportunistic Infections Guidelines Pneumococcal Immunization in Adults with HIV</vt:lpstr>
      <vt:lpstr>What do you do if you have already started the pneumococcal vaccine series with PCV13?</vt:lpstr>
      <vt:lpstr>Adult Opportunistic Infections Guidelines Pneumococcal Immunization in Adults with HIV</vt:lpstr>
      <vt:lpstr>Hepatitis B Immunization</vt:lpstr>
      <vt:lpstr>Hepatitis B Virus Surface Proteins </vt:lpstr>
      <vt:lpstr>Recombinant Hepatitis B Vaccines</vt:lpstr>
      <vt:lpstr>New Hepatitis B Vaccine Recommendations in Persons with HIV</vt:lpstr>
      <vt:lpstr>Adult Opportunistic Infections Guidelines Hepatitis B Immunization In Persons with HIV</vt:lpstr>
      <vt:lpstr>Adult Opportunistic Infections Guidelines Hepatitis B Immunization In Persons with HIV</vt:lpstr>
      <vt:lpstr>Should you defer starting the series in persons  with HIV and a low CD4 cell count?</vt:lpstr>
      <vt:lpstr>Timing of Hepatitis B Vaccination</vt:lpstr>
      <vt:lpstr>How to Manage HBV Vaccine Non-Responders?</vt:lpstr>
      <vt:lpstr>Adult Opportunistic Infections Guidelines Recommendations for Hepatitis B Vaccine Non-Responders In Persons with HIV</vt:lpstr>
      <vt:lpstr>Varicella Zoster Immunization</vt:lpstr>
      <vt:lpstr>Zoster Vaccines</vt:lpstr>
      <vt:lpstr>Zoster Vaccines</vt:lpstr>
      <vt:lpstr>HHS Opportunistic Infections Guidelines Recombinant Zoster Vaccine (RZV) in Persons with HIV</vt:lpstr>
      <vt:lpstr>HHS Opportunistic Infections Guidelines Recombinant Zoster Vaccine (RZV) in Persons with HIV</vt:lpstr>
      <vt:lpstr>Should you give zoster vaccine if a person has shingles?</vt:lpstr>
      <vt:lpstr>HHS Opportunistic Infections Guidelines Recombinant Zoster Vaccine (RZV) in Persons with HIV</vt:lpstr>
      <vt:lpstr>Should you give the RZV vaccine if a  person previously received ZVL?</vt:lpstr>
      <vt:lpstr>HHS Opportunistic Infections Guidelines Recombinant Zoster Vaccine (RZV) in Persons with HIV</vt:lpstr>
      <vt:lpstr>Immunizations for Persons with HIV: Key Updates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2346</cp:revision>
  <cp:lastPrinted>2008-02-05T14:34:24Z</cp:lastPrinted>
  <dcterms:created xsi:type="dcterms:W3CDTF">2010-11-28T05:36:22Z</dcterms:created>
  <dcterms:modified xsi:type="dcterms:W3CDTF">2022-12-20T20:56:03Z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y fmtid="{D5CDD505-2E9C-101B-9397-08002B2CF9AE}" pid="3" name="MediaServiceImageTags">
    <vt:lpwstr/>
  </property>
</Properties>
</file>